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25.jpg" ContentType="image/jpg"/>
  <Override PartName="/ppt/media/image26.jpg" ContentType="image/jp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34"/>
  </p:notesMasterIdLst>
  <p:handoutMasterIdLst>
    <p:handoutMasterId r:id="rId35"/>
  </p:handoutMasterIdLst>
  <p:sldIdLst>
    <p:sldId id="961" r:id="rId2"/>
    <p:sldId id="963" r:id="rId3"/>
    <p:sldId id="452" r:id="rId4"/>
    <p:sldId id="9471" r:id="rId5"/>
    <p:sldId id="1500" r:id="rId6"/>
    <p:sldId id="2220" r:id="rId7"/>
    <p:sldId id="2218" r:id="rId8"/>
    <p:sldId id="2223" r:id="rId9"/>
    <p:sldId id="2224" r:id="rId10"/>
    <p:sldId id="1995" r:id="rId11"/>
    <p:sldId id="2219" r:id="rId12"/>
    <p:sldId id="2221" r:id="rId13"/>
    <p:sldId id="2035" r:id="rId14"/>
    <p:sldId id="1837" r:id="rId15"/>
    <p:sldId id="2147475519" r:id="rId16"/>
    <p:sldId id="2147475501" r:id="rId17"/>
    <p:sldId id="2147482958" r:id="rId18"/>
    <p:sldId id="2147482960" r:id="rId19"/>
    <p:sldId id="2147482956" r:id="rId20"/>
    <p:sldId id="2147482957" r:id="rId21"/>
    <p:sldId id="9536" r:id="rId22"/>
    <p:sldId id="2038" r:id="rId23"/>
    <p:sldId id="2225" r:id="rId24"/>
    <p:sldId id="2193" r:id="rId25"/>
    <p:sldId id="9535" r:id="rId26"/>
    <p:sldId id="1261" r:id="rId27"/>
    <p:sldId id="9483" r:id="rId28"/>
    <p:sldId id="9485" r:id="rId29"/>
    <p:sldId id="9495" r:id="rId30"/>
    <p:sldId id="9534" r:id="rId31"/>
    <p:sldId id="1967" r:id="rId32"/>
    <p:sldId id="1968" r:id="rId3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š Pelan" initials="AP" lastIdx="1" clrIdx="0">
    <p:extLst>
      <p:ext uri="{19B8F6BF-5375-455C-9EA6-DF929625EA0E}">
        <p15:presenceInfo xmlns:p15="http://schemas.microsoft.com/office/powerpoint/2012/main" userId="S::Ales.Pelan@gov.si::bb460585-003a-443e-85d4-4a30aad5b6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1E6"/>
    <a:srgbClr val="75A5A6"/>
    <a:srgbClr val="A9C6C7"/>
    <a:srgbClr val="FFEBAB"/>
    <a:srgbClr val="4A7172"/>
    <a:srgbClr val="D1E1F4"/>
    <a:srgbClr val="D0DADE"/>
    <a:srgbClr val="A4B8C0"/>
    <a:srgbClr val="88A3AE"/>
    <a:srgbClr val="288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6357" autoAdjust="0"/>
  </p:normalViewPr>
  <p:slideViewPr>
    <p:cSldViewPr snapToGrid="0" snapToObjects="1">
      <p:cViewPr varScale="1">
        <p:scale>
          <a:sx n="102" d="100"/>
          <a:sy n="102" d="100"/>
        </p:scale>
        <p:origin x="146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786"/>
    </p:cViewPr>
  </p:sorterViewPr>
  <p:notesViewPr>
    <p:cSldViewPr snapToGrid="0" snapToObjects="1">
      <p:cViewPr>
        <p:scale>
          <a:sx n="273" d="100"/>
          <a:sy n="273" d="100"/>
        </p:scale>
        <p:origin x="-16" y="-490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5A5051-DD7B-394B-A838-787B954535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132F1-0705-164A-90AC-241D0B6659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A6560-F7DB-2B4B-AD61-D261E5E45C9A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864374-7EE2-AE48-9445-9F2735E908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A97592-0BE1-E843-AD69-03100CE8C6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1099-76BE-BA48-9C8E-342AE2829F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200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9C15F-FA2A-E348-A658-827736673A30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4B50F-1A43-E745-B240-45859ED53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055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09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D42DDC-C9B0-4DB0-ADFE-BF2126BC9FA5}" type="slidenum">
              <a:rPr kumimoji="0" lang="id-ID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pPr marL="0" marR="0" lvl="0" indent="0" algn="r" defTabSz="91409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88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97697-BCEA-407D-BD42-3715B311B71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350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57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97697-BCEA-407D-BD42-3715B311B71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2359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79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197697-BCEA-407D-BD42-3715B311B712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2429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86875-44B4-4B8F-82F6-7C5B10426DCA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392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18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52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29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70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466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4B50F-1A43-E745-B240-45859ED53E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10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24B50F-1A43-E745-B240-45859ED53E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973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D68E92-0C73-448E-BAB0-C5CC45B58DBF}"/>
              </a:ext>
            </a:extLst>
          </p:cNvPr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rgbClr val="92C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C1F9B1-775B-4C85-BB14-278DC830DB05}"/>
              </a:ext>
            </a:extLst>
          </p:cNvPr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rgbClr val="92C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CC5D4-90D8-4EFA-82FB-E5141ECD5815}"/>
              </a:ext>
            </a:extLst>
          </p:cNvPr>
          <p:cNvSpPr txBox="1"/>
          <p:nvPr userDrawn="1"/>
        </p:nvSpPr>
        <p:spPr>
          <a:xfrm>
            <a:off x="8651875" y="304800"/>
            <a:ext cx="336550" cy="244475"/>
          </a:xfrm>
          <a:prstGeom prst="rect">
            <a:avLst/>
          </a:prstGeom>
          <a:solidFill>
            <a:srgbClr val="92CDCF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fld id="{DCD0D47E-C4BA-4EC3-A7BA-E16D353DDC17}" type="slidenum">
              <a:rPr lang="id-ID" altLang="en-US" sz="1000" b="1" smtClean="0">
                <a:solidFill>
                  <a:schemeClr val="bg1"/>
                </a:solidFill>
                <a:cs typeface="+mn-cs"/>
              </a:rPr>
              <a:pPr algn="ctr">
                <a:defRPr/>
              </a:pPr>
              <a:t>‹#›</a:t>
            </a:fld>
            <a:endParaRPr lang="id-ID" altLang="en-US" sz="1000">
              <a:solidFill>
                <a:schemeClr val="bg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01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7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28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399088"/>
          </a:xfrm>
        </p:spPr>
        <p:txBody>
          <a:bodyPr rtlCol="0">
            <a:normAutofit/>
          </a:bodyPr>
          <a:lstStyle>
            <a:lvl1pPr>
              <a:defRPr sz="2025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08BD602-0DE6-4065-8995-55EAEEAD8069}"/>
              </a:ext>
            </a:extLst>
          </p:cNvPr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389EC1B-E8A5-46F8-8A87-3ECEBB7377C8}"/>
              </a:ext>
            </a:extLst>
          </p:cNvPr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605F795-B6D1-46BB-8BB8-A2B3604C0F2C}"/>
              </a:ext>
            </a:extLst>
          </p:cNvPr>
          <p:cNvSpPr txBox="1"/>
          <p:nvPr userDrawn="1"/>
        </p:nvSpPr>
        <p:spPr>
          <a:xfrm>
            <a:off x="8643659" y="304800"/>
            <a:ext cx="352982" cy="246221"/>
          </a:xfrm>
          <a:prstGeom prst="rect">
            <a:avLst/>
          </a:prstGeom>
          <a:solidFill>
            <a:srgbClr val="A9C6C7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fld id="{DCD0D47E-C4BA-4EC3-A7BA-E16D353DDC17}" type="slidenum">
              <a:rPr lang="id-ID" altLang="en-US" sz="1000" b="1" smtClean="0">
                <a:solidFill>
                  <a:schemeClr val="bg1"/>
                </a:solidFill>
                <a:latin typeface="Trebuchet MS" panose="020B0603020202020204" pitchFamily="34" charset="0"/>
                <a:cs typeface="+mn-cs"/>
              </a:rPr>
              <a:pPr algn="ctr">
                <a:defRPr/>
              </a:pPr>
              <a:t>‹#›</a:t>
            </a:fld>
            <a:endParaRPr lang="id-ID" altLang="en-US" sz="1000">
              <a:solidFill>
                <a:schemeClr val="bg1"/>
              </a:solidFill>
              <a:latin typeface="Trebuchet MS" panose="020B0603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683428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54A2F80D-BBF1-49E6-8B5E-71D9FAB58AA8}"/>
              </a:ext>
            </a:extLst>
          </p:cNvPr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8F2AC96B-7F2F-4185-BDE8-2C0EC9E699E2}"/>
              </a:ext>
            </a:extLst>
          </p:cNvPr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EBF9FCD4-0EC7-476F-95F9-4A574217736B}"/>
              </a:ext>
            </a:extLst>
          </p:cNvPr>
          <p:cNvSpPr txBox="1"/>
          <p:nvPr userDrawn="1"/>
        </p:nvSpPr>
        <p:spPr>
          <a:xfrm>
            <a:off x="8643659" y="304800"/>
            <a:ext cx="352982" cy="246221"/>
          </a:xfrm>
          <a:prstGeom prst="rect">
            <a:avLst/>
          </a:prstGeom>
          <a:solidFill>
            <a:srgbClr val="A9C6C7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fld id="{DCD0D47E-C4BA-4EC3-A7BA-E16D353DDC17}" type="slidenum">
              <a:rPr lang="id-ID" altLang="en-US" sz="1000" b="1" smtClean="0">
                <a:solidFill>
                  <a:schemeClr val="bg1"/>
                </a:solidFill>
                <a:latin typeface="Trebuchet MS" panose="020B0603020202020204" pitchFamily="34" charset="0"/>
                <a:cs typeface="+mn-cs"/>
              </a:rPr>
              <a:pPr algn="ctr">
                <a:defRPr/>
              </a:pPr>
              <a:t>‹#›</a:t>
            </a:fld>
            <a:endParaRPr lang="id-ID" altLang="en-US" sz="1000">
              <a:solidFill>
                <a:schemeClr val="bg1"/>
              </a:solidFill>
              <a:latin typeface="Trebuchet MS" panose="020B0603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037451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>
                <a:latin typeface="Trebuchet MS" panose="020B0603020202020204" pitchFamily="34" charset="0"/>
              </a:defRPr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quarter" idx="10"/>
          </p:nvPr>
        </p:nvSpPr>
        <p:spPr>
          <a:xfrm>
            <a:off x="628650" y="1800225"/>
            <a:ext cx="7886700" cy="4279900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35F227B-7518-F744-AE6B-A985B2536AF5}"/>
              </a:ext>
            </a:extLst>
          </p:cNvPr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E90D994-37A8-354D-8995-C2A41356563D}"/>
              </a:ext>
            </a:extLst>
          </p:cNvPr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609239F-F8B3-F34F-A836-70E8135E519F}"/>
              </a:ext>
            </a:extLst>
          </p:cNvPr>
          <p:cNvSpPr txBox="1"/>
          <p:nvPr userDrawn="1"/>
        </p:nvSpPr>
        <p:spPr>
          <a:xfrm>
            <a:off x="8643659" y="304800"/>
            <a:ext cx="352982" cy="246221"/>
          </a:xfrm>
          <a:prstGeom prst="rect">
            <a:avLst/>
          </a:prstGeom>
          <a:solidFill>
            <a:srgbClr val="A9C6C7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fld id="{DCD0D47E-C4BA-4EC3-A7BA-E16D353DDC17}" type="slidenum">
              <a:rPr lang="id-ID" altLang="en-US" sz="1000" b="1" smtClean="0">
                <a:solidFill>
                  <a:schemeClr val="bg1"/>
                </a:solidFill>
                <a:latin typeface="Trebuchet MS" panose="020B0603020202020204" pitchFamily="34" charset="0"/>
                <a:cs typeface="+mn-cs"/>
              </a:rPr>
              <a:pPr algn="ctr">
                <a:defRPr/>
              </a:pPr>
              <a:t>‹#›</a:t>
            </a:fld>
            <a:endParaRPr lang="id-ID" altLang="en-US" sz="1000">
              <a:solidFill>
                <a:schemeClr val="bg1"/>
              </a:solidFill>
              <a:latin typeface="Trebuchet MS" panose="020B0603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589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E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220232" y="384189"/>
            <a:ext cx="6414252" cy="4570401"/>
          </a:xfrm>
        </p:spPr>
        <p:txBody>
          <a:bodyPr anchor="ctr"/>
          <a:lstStyle>
            <a:lvl2pPr algn="ctr">
              <a:defRPr baseline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1"/>
            <a:r>
              <a:rPr lang="sl-SI" dirty="0"/>
              <a:t>Say something nice for the end.</a:t>
            </a:r>
          </a:p>
        </p:txBody>
      </p:sp>
    </p:spTree>
    <p:extLst>
      <p:ext uri="{BB962C8B-B14F-4D97-AF65-F5344CB8AC3E}">
        <p14:creationId xmlns:p14="http://schemas.microsoft.com/office/powerpoint/2010/main" val="192403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CB3BF6-6B85-4562-BA84-BD5AAB55EA9A}"/>
              </a:ext>
            </a:extLst>
          </p:cNvPr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7F6943-A945-4942-ADFA-C9903108B632}"/>
              </a:ext>
            </a:extLst>
          </p:cNvPr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F48185-C146-4E5D-9615-63FC9CCD6AAF}"/>
              </a:ext>
            </a:extLst>
          </p:cNvPr>
          <p:cNvSpPr txBox="1"/>
          <p:nvPr userDrawn="1"/>
        </p:nvSpPr>
        <p:spPr>
          <a:xfrm>
            <a:off x="8643659" y="304800"/>
            <a:ext cx="352982" cy="246221"/>
          </a:xfrm>
          <a:prstGeom prst="rect">
            <a:avLst/>
          </a:prstGeom>
          <a:solidFill>
            <a:srgbClr val="A9C6C7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fld id="{DCD0D47E-C4BA-4EC3-A7BA-E16D353DDC17}" type="slidenum">
              <a:rPr lang="id-ID" altLang="en-US" sz="1000" b="1" smtClean="0">
                <a:solidFill>
                  <a:schemeClr val="bg1"/>
                </a:solidFill>
                <a:latin typeface="Trebuchet MS" panose="020B0603020202020204" pitchFamily="34" charset="0"/>
                <a:cs typeface="+mn-cs"/>
              </a:rPr>
              <a:pPr algn="ctr">
                <a:defRPr/>
              </a:pPr>
              <a:t>‹#›</a:t>
            </a:fld>
            <a:endParaRPr lang="id-ID" altLang="en-US" sz="1000">
              <a:solidFill>
                <a:schemeClr val="bg1"/>
              </a:solidFill>
              <a:latin typeface="Trebuchet MS" panose="020B0603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47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2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62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4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40D3A43-0371-4195-97E7-B807811D7DDC}"/>
              </a:ext>
            </a:extLst>
          </p:cNvPr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1C370BB-693A-48F6-B78F-0965B99DDB1C}"/>
              </a:ext>
            </a:extLst>
          </p:cNvPr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rgbClr val="A9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sz="13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04C582F-5D2E-432C-907F-A60A8A0278B2}"/>
              </a:ext>
            </a:extLst>
          </p:cNvPr>
          <p:cNvSpPr txBox="1"/>
          <p:nvPr userDrawn="1"/>
        </p:nvSpPr>
        <p:spPr>
          <a:xfrm>
            <a:off x="8643659" y="304800"/>
            <a:ext cx="352982" cy="246221"/>
          </a:xfrm>
          <a:prstGeom prst="rect">
            <a:avLst/>
          </a:prstGeom>
          <a:solidFill>
            <a:srgbClr val="A9C6C7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fld id="{DCD0D47E-C4BA-4EC3-A7BA-E16D353DDC17}" type="slidenum">
              <a:rPr lang="id-ID" altLang="en-US" sz="1000" b="1" smtClean="0">
                <a:solidFill>
                  <a:schemeClr val="bg1"/>
                </a:solidFill>
                <a:latin typeface="Trebuchet MS" panose="020B0603020202020204" pitchFamily="34" charset="0"/>
                <a:cs typeface="+mn-cs"/>
              </a:rPr>
              <a:pPr algn="ctr">
                <a:defRPr/>
              </a:pPr>
              <a:t>‹#›</a:t>
            </a:fld>
            <a:endParaRPr lang="id-ID" altLang="en-US" sz="1000">
              <a:solidFill>
                <a:schemeClr val="bg1"/>
              </a:solidFill>
              <a:latin typeface="Trebuchet MS" panose="020B0603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58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48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1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49EDC-7310-1342-9BCE-CE7F5D5E24B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F5C08-0DDE-4545-B0E5-A643D884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6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740" r:id="rId14"/>
    <p:sldLayoutId id="214748375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wm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hyperlink" Target="http://www.halcom-ca.si/index.php?section=1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jpeg"/><Relationship Id="rId1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7.jpeg"/><Relationship Id="rId9" Type="http://schemas.openxmlformats.org/officeDocument/2006/relationships/hyperlink" Target="http://postarca.posta.si/default.asp" TargetMode="External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14.png"/><Relationship Id="rId2" Type="http://schemas.openxmlformats.org/officeDocument/2006/relationships/image" Target="../media/image33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hyperlink" Target="http://www.halcom-ca.si/index.php?section=1" TargetMode="External"/><Relationship Id="rId5" Type="http://schemas.openxmlformats.org/officeDocument/2006/relationships/image" Target="../media/image36.png"/><Relationship Id="rId15" Type="http://schemas.openxmlformats.org/officeDocument/2006/relationships/image" Target="../media/image43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AE9037AD-9DC3-4EE8-AC90-1F1661ABF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72" r="75956"/>
          <a:stretch/>
        </p:blipFill>
        <p:spPr>
          <a:xfrm>
            <a:off x="1972356" y="637372"/>
            <a:ext cx="5228056" cy="6149550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B509C499-1DB6-4EC6-89E6-EE4B61D90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709" y="336977"/>
            <a:ext cx="2812823" cy="478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34289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en-US" sz="1100" b="1" dirty="0">
                <a:solidFill>
                  <a:srgbClr val="75A5A6"/>
                </a:solidFill>
                <a:latin typeface="Republika" pitchFamily="2" charset="-18"/>
                <a:ea typeface="ＭＳ Ｐゴシック" pitchFamily="34" charset="-128"/>
                <a:cs typeface="Arial" charset="0"/>
              </a:rPr>
              <a:t>REPUBLIKA SLOVENIJA</a:t>
            </a:r>
            <a:endParaRPr lang="en-US" altLang="en-US" sz="1100" b="1" dirty="0">
              <a:solidFill>
                <a:srgbClr val="75A5A6"/>
              </a:solidFill>
              <a:latin typeface="Republika" pitchFamily="2" charset="-18"/>
              <a:ea typeface="ＭＳ Ｐゴシック" pitchFamily="34" charset="-128"/>
              <a:cs typeface="Arial" charset="0"/>
            </a:endParaRPr>
          </a:p>
          <a:p>
            <a:pPr defTabSz="34289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en-US" sz="1100" b="1" dirty="0">
                <a:solidFill>
                  <a:srgbClr val="75A5A6"/>
                </a:solidFill>
                <a:latin typeface="Republika" pitchFamily="2" charset="-18"/>
                <a:ea typeface="ＭＳ Ｐゴシック" pitchFamily="34" charset="-128"/>
                <a:cs typeface="Arial" charset="0"/>
              </a:rPr>
              <a:t>MINISTRSTVO ZA DIGITALNO PREOBRAZBO </a:t>
            </a:r>
          </a:p>
        </p:txBody>
      </p:sp>
      <p:pic>
        <p:nvPicPr>
          <p:cNvPr id="4" name="Picture 8" descr="grb moder za 10 pt.wmf">
            <a:extLst>
              <a:ext uri="{FF2B5EF4-FFF2-40B4-BE49-F238E27FC236}">
                <a16:creationId xmlns:a16="http://schemas.microsoft.com/office/drawing/2014/main" id="{D331F768-04D2-4C50-B953-3DB09A5C23B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787" y="425203"/>
            <a:ext cx="289194" cy="34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0">
            <a:extLst>
              <a:ext uri="{FF2B5EF4-FFF2-40B4-BE49-F238E27FC236}">
                <a16:creationId xmlns:a16="http://schemas.microsoft.com/office/drawing/2014/main" id="{9AA62273-AD3C-44D4-AA39-99D97BF75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384" y="3727185"/>
            <a:ext cx="8527312" cy="288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sl-SI" altLang="en-US" sz="2100" b="1" dirty="0">
              <a:ln w="0"/>
              <a:solidFill>
                <a:srgbClr val="2980B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rebuchet MS" panose="020B0603020202020204" pitchFamily="34" charset="0"/>
              <a:ea typeface="ＭＳ Ｐゴシック" pitchFamily="34" charset="-128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en-US" sz="2800" b="1" dirty="0">
              <a:ln w="0"/>
              <a:latin typeface="Trebuchet MS" panose="020B0603020202020204" pitchFamily="34" charset="0"/>
              <a:ea typeface="ＭＳ Ｐゴシック" pitchFamily="34" charset="-128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br>
              <a:rPr lang="sl-SI" altLang="en-US" sz="2800" b="1" dirty="0">
                <a:ln w="0"/>
                <a:latin typeface="Trebuchet MS" panose="020B0603020202020204" pitchFamily="34" charset="0"/>
                <a:ea typeface="ＭＳ Ｐゴシック" pitchFamily="34" charset="-128"/>
                <a:cs typeface="Arial" charset="0"/>
              </a:rPr>
            </a:br>
            <a:r>
              <a:rPr lang="sl-SI" altLang="en-US" sz="2800" b="1" dirty="0">
                <a:ln w="0"/>
                <a:latin typeface="Trebuchet MS" panose="020B0603020202020204" pitchFamily="34" charset="0"/>
                <a:ea typeface="ＭＳ Ｐゴシック" pitchFamily="34" charset="-128"/>
                <a:cs typeface="Arial" charset="0"/>
              </a:rPr>
              <a:t>mag. Aleš Pelan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en-US" sz="2800" b="1" dirty="0">
                <a:ln w="0"/>
                <a:latin typeface="Trebuchet MS" panose="020B0603020202020204" pitchFamily="34" charset="0"/>
                <a:ea typeface="ＭＳ Ｐゴシック" pitchFamily="34" charset="-128"/>
                <a:cs typeface="Arial" charset="0"/>
              </a:rPr>
              <a:t>Ministrstvo za digitalno preobrazbo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en-US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 panose="020B0603020202020204" pitchFamily="34" charset="0"/>
                <a:ea typeface="ＭＳ Ｐゴシック" pitchFamily="34" charset="-128"/>
                <a:cs typeface="Arial" charset="0"/>
              </a:rPr>
              <a:t>19. januar 2026</a:t>
            </a:r>
            <a:endParaRPr lang="id-ID" altLang="en-US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rebuchet MS" panose="020B0603020202020204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0" name="TextBox 39">
            <a:extLst>
              <a:ext uri="{FF2B5EF4-FFF2-40B4-BE49-F238E27FC236}">
                <a16:creationId xmlns:a16="http://schemas.microsoft.com/office/drawing/2014/main" id="{14DAF900-03A7-4259-B2D2-B939333D2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7150" y="1767810"/>
            <a:ext cx="938706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sl-SI" sz="24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anose="020B0603020202020204" pitchFamily="34" charset="0"/>
              </a:rPr>
              <a:t>Srečanje z novinarji</a:t>
            </a:r>
          </a:p>
          <a:p>
            <a:pPr lvl="0" algn="ctr">
              <a:spcAft>
                <a:spcPts val="600"/>
              </a:spcAft>
              <a:defRPr/>
            </a:pPr>
            <a:r>
              <a:rPr lang="sl-SI" sz="36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anose="020B0603020202020204" pitchFamily="34" charset="0"/>
              </a:rPr>
              <a:t>Elektronski </a:t>
            </a:r>
            <a:r>
              <a:rPr lang="it-IT" sz="3600" b="1" dirty="0" err="1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anose="020B0603020202020204" pitchFamily="34" charset="0"/>
              </a:rPr>
              <a:t>podpis</a:t>
            </a:r>
            <a:endParaRPr lang="sl-SI" sz="3600" b="1" dirty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rebuchet MS" panose="020B0603020202020204" pitchFamily="34" charset="0"/>
            </a:endParaRPr>
          </a:p>
          <a:p>
            <a:pPr lvl="0" algn="ctr">
              <a:spcAft>
                <a:spcPts val="600"/>
              </a:spcAft>
              <a:defRPr/>
            </a:pPr>
            <a:r>
              <a:rPr lang="sl-SI" sz="36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anose="020B0603020202020204" pitchFamily="34" charset="0"/>
              </a:rPr>
              <a:t>in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sl-SI" sz="36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anose="020B0603020202020204" pitchFamily="34" charset="0"/>
              </a:rPr>
              <a:t>elektronska identifikacija</a:t>
            </a:r>
            <a:r>
              <a:rPr lang="it-IT" sz="36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endParaRPr lang="sl-SI" sz="3600" b="1" dirty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rebuchet MS" panose="020B0603020202020204" pitchFamily="34" charset="0"/>
            </a:endParaRPr>
          </a:p>
          <a:p>
            <a:pPr algn="ctr">
              <a:defRPr/>
            </a:pPr>
            <a:endParaRPr lang="sl-SI" sz="2800" i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432553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FF726A1D-1EEC-4BE9-BDCC-3C9EC4970DC9}"/>
              </a:ext>
            </a:extLst>
          </p:cNvPr>
          <p:cNvSpPr txBox="1"/>
          <p:nvPr/>
        </p:nvSpPr>
        <p:spPr>
          <a:xfrm>
            <a:off x="0" y="6488668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latin typeface="Trebuchet MS" panose="020B0603020202020204" pitchFamily="34" charset="0"/>
              </a:rPr>
              <a:t>19. januar 2026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098F03B-2BF7-424B-857F-5045923C9E26}"/>
              </a:ext>
            </a:extLst>
          </p:cNvPr>
          <p:cNvSpPr txBox="1">
            <a:spLocks/>
          </p:cNvSpPr>
          <p:nvPr/>
        </p:nvSpPr>
        <p:spPr>
          <a:xfrm>
            <a:off x="251116" y="253110"/>
            <a:ext cx="86417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sl-SI" dirty="0"/>
              <a:t>Slovenski ponudniki kvalificiranih digitalnih potrdil za e-podpis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6200E489-6B5D-CFA1-BCE6-4124672B5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5640"/>
            <a:ext cx="9144000" cy="1986058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0DA19C32-3559-5F91-BDEE-8610D6E9E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99824"/>
            <a:ext cx="9144000" cy="264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19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a 6">
            <a:extLst>
              <a:ext uri="{FF2B5EF4-FFF2-40B4-BE49-F238E27FC236}">
                <a16:creationId xmlns:a16="http://schemas.microsoft.com/office/drawing/2014/main" id="{D8EEDD1A-4962-47DF-A903-F2188D095D14}"/>
              </a:ext>
            </a:extLst>
          </p:cNvPr>
          <p:cNvSpPr/>
          <p:nvPr/>
        </p:nvSpPr>
        <p:spPr>
          <a:xfrm>
            <a:off x="4143365" y="1456173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/>
              <a:t>2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732682" y="2379589"/>
            <a:ext cx="7683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400"/>
              </a:spcBef>
            </a:pPr>
            <a:r>
              <a:rPr lang="it-IT" sz="3600" dirty="0" err="1"/>
              <a:t>Elektronska</a:t>
            </a:r>
            <a:r>
              <a:rPr lang="it-IT" sz="3600" dirty="0"/>
              <a:t> </a:t>
            </a:r>
            <a:r>
              <a:rPr lang="it-IT" sz="3600" dirty="0" err="1"/>
              <a:t>identifikacija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58822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590106" y="1535528"/>
            <a:ext cx="7963786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sl-SI" sz="3600" b="1" dirty="0"/>
              <a:t>Elektronska identifikacija: 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postopek uporabe </a:t>
            </a:r>
            <a:r>
              <a:rPr lang="sl-SI" sz="3600" b="1" dirty="0"/>
              <a:t>identifikacijskih podatkov osebe </a:t>
            </a:r>
            <a:r>
              <a:rPr lang="sl-SI" sz="3600" dirty="0"/>
              <a:t>v elektronski obliki, ki enolično predstavljajo to osebo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b="1" dirty="0"/>
              <a:t>čezmejno uporabo </a:t>
            </a:r>
            <a:r>
              <a:rPr lang="sl-SI" sz="3600" dirty="0"/>
              <a:t>in</a:t>
            </a:r>
            <a:r>
              <a:rPr lang="sl-SI" sz="3600" b="1" dirty="0"/>
              <a:t> </a:t>
            </a:r>
            <a:r>
              <a:rPr lang="sl-SI" sz="3600" b="1" dirty="0" err="1"/>
              <a:t>eDenarnico</a:t>
            </a:r>
            <a:r>
              <a:rPr lang="sl-SI" sz="3600" b="1" dirty="0"/>
              <a:t> </a:t>
            </a:r>
            <a:r>
              <a:rPr lang="sl-SI" sz="3600" dirty="0"/>
              <a:t>določa EU uredba eIDAS, </a:t>
            </a:r>
            <a:r>
              <a:rPr lang="sl-SI" sz="3600" b="1" dirty="0"/>
              <a:t>nacionalno ureditev </a:t>
            </a:r>
            <a:r>
              <a:rPr lang="sl-SI" sz="3600" dirty="0"/>
              <a:t>pa Zakon o elektronski identifikaciji in storitvah zaupanja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88507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11CE0-6A75-5E43-8618-F3C4FA55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790" y="487659"/>
            <a:ext cx="8394252" cy="5183039"/>
          </a:xfrm>
        </p:spPr>
        <p:txBody>
          <a:bodyPr>
            <a:normAutofit/>
          </a:bodyPr>
          <a:lstStyle/>
          <a:p>
            <a:pPr marL="342900" indent="-342900" algn="ctr" defTabSz="457200">
              <a:spcBef>
                <a:spcPct val="20000"/>
              </a:spcBef>
              <a:buClr>
                <a:srgbClr val="17375E"/>
              </a:buClr>
              <a:buNone/>
              <a:tabLst>
                <a:tab pos="6638925" algn="l"/>
              </a:tabLst>
            </a:pPr>
            <a:r>
              <a:rPr lang="en-US" sz="3200" dirty="0" err="1">
                <a:latin typeface="Trebuchet MS" panose="020B0603020202020204" pitchFamily="34" charset="0"/>
              </a:rPr>
              <a:t>Zakon</a:t>
            </a:r>
            <a:r>
              <a:rPr lang="en-US" sz="3200" dirty="0">
                <a:latin typeface="Trebuchet MS" panose="020B0603020202020204" pitchFamily="34" charset="0"/>
              </a:rPr>
              <a:t> o </a:t>
            </a:r>
            <a:r>
              <a:rPr lang="en-US" sz="3200" dirty="0" err="1">
                <a:latin typeface="Trebuchet MS" panose="020B0603020202020204" pitchFamily="34" charset="0"/>
              </a:rPr>
              <a:t>elektronski</a:t>
            </a:r>
            <a:r>
              <a:rPr lang="en-US" sz="3200" dirty="0">
                <a:latin typeface="Trebuchet MS" panose="020B0603020202020204" pitchFamily="34" charset="0"/>
              </a:rPr>
              <a:t> </a:t>
            </a:r>
            <a:r>
              <a:rPr lang="en-US" sz="3200" dirty="0" err="1">
                <a:latin typeface="Trebuchet MS" panose="020B0603020202020204" pitchFamily="34" charset="0"/>
              </a:rPr>
              <a:t>identifikaciji</a:t>
            </a:r>
            <a:r>
              <a:rPr lang="en-US" sz="3200" dirty="0">
                <a:latin typeface="Trebuchet MS" panose="020B0603020202020204" pitchFamily="34" charset="0"/>
              </a:rPr>
              <a:t> in </a:t>
            </a:r>
            <a:r>
              <a:rPr lang="en-US" sz="3200" dirty="0" err="1">
                <a:latin typeface="Trebuchet MS" panose="020B0603020202020204" pitchFamily="34" charset="0"/>
              </a:rPr>
              <a:t>storitvah</a:t>
            </a:r>
            <a:r>
              <a:rPr lang="en-US" sz="3200" dirty="0">
                <a:latin typeface="Trebuchet MS" panose="020B0603020202020204" pitchFamily="34" charset="0"/>
              </a:rPr>
              <a:t> zaupanja (ZEISZ)</a:t>
            </a:r>
            <a:endParaRPr lang="sl-SI" sz="32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sl-SI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sl-SI" dirty="0">
              <a:latin typeface="Trebuchet MS" panose="020B0603020202020204" pitchFamily="34" charset="0"/>
            </a:endParaRPr>
          </a:p>
          <a:p>
            <a:endParaRPr lang="sl-SI" b="1" dirty="0">
              <a:solidFill>
                <a:srgbClr val="75A5A6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cs typeface="Calibri Light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cs typeface="Calibri Light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C2795F8-92DA-47F0-9817-8F58DF372A7E}"/>
              </a:ext>
            </a:extLst>
          </p:cNvPr>
          <p:cNvSpPr txBox="1">
            <a:spLocks/>
          </p:cNvSpPr>
          <p:nvPr/>
        </p:nvSpPr>
        <p:spPr>
          <a:xfrm>
            <a:off x="318958" y="1866313"/>
            <a:ext cx="8506083" cy="4504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</a:rPr>
              <a:t>Z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75A5A6"/>
                </a:solidFill>
                <a:effectLst/>
                <a:uLnTx/>
                <a:uFillTx/>
                <a:latin typeface="Trebuchet MS" panose="020B0603020202020204" pitchFamily="34" charset="0"/>
              </a:rPr>
              <a:t>osebno elektronsko identiteto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</a:rPr>
              <a:t>fizična oseba izkazuje svojo istovetnost pri elektronskem poslovanju.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</a:rPr>
              <a:t>Osebno elektronsko identiteto lahko pridobi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75A5A6"/>
                </a:solidFill>
                <a:effectLst/>
                <a:uLnTx/>
                <a:uFillTx/>
                <a:latin typeface="Trebuchet MS" panose="020B0603020202020204" pitchFamily="34" charset="0"/>
              </a:rPr>
              <a:t>državljan Republike Slovenije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</a:rPr>
              <a:t> in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75A5A6"/>
                </a:solidFill>
                <a:effectLst/>
                <a:uLnTx/>
                <a:uFillTx/>
                <a:latin typeface="Trebuchet MS" panose="020B0603020202020204" pitchFamily="34" charset="0"/>
              </a:rPr>
              <a:t>tujec, </a:t>
            </a:r>
            <a:r>
              <a:rPr lang="sl-SI" sz="1800" dirty="0">
                <a:solidFill>
                  <a:prstClr val="black"/>
                </a:solidFill>
                <a:latin typeface="Trebuchet MS" panose="020B0603020202020204" pitchFamily="34" charset="0"/>
              </a:rPr>
              <a:t>ki ima v Republiki Sloveniji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75A5A6"/>
                </a:solidFill>
                <a:effectLst/>
                <a:uLnTx/>
                <a:uFillTx/>
                <a:latin typeface="Trebuchet MS" panose="020B0603020202020204" pitchFamily="34" charset="0"/>
              </a:rPr>
              <a:t>prijavljeno stalno ali začasno prebivališče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</a:rPr>
              <a:t>Oseba ima eno osebno elektronsko identiteto, ki jo lahko dokazuje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75A5A6"/>
                </a:solidFill>
                <a:effectLst/>
                <a:uLnTx/>
                <a:uFillTx/>
                <a:latin typeface="Trebuchet MS" panose="020B0603020202020204" pitchFamily="34" charset="0"/>
              </a:rPr>
              <a:t>z več sredstvi elektronske identifikacije.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800" b="1" dirty="0">
              <a:solidFill>
                <a:srgbClr val="75A5A6"/>
              </a:solidFill>
              <a:latin typeface="Trebuchet MS" panose="020B0603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1800" dirty="0">
                <a:solidFill>
                  <a:prstClr val="black"/>
                </a:solidFill>
                <a:latin typeface="Trebuchet MS" panose="020B0603020202020204" pitchFamily="34" charset="0"/>
              </a:rPr>
              <a:t>Sredstva elektronske identifikacije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75A5A6"/>
                </a:solidFill>
                <a:effectLst/>
                <a:uLnTx/>
                <a:uFillTx/>
                <a:latin typeface="Trebuchet MS" panose="020B0603020202020204" pitchFamily="34" charset="0"/>
              </a:rPr>
              <a:t>izdaja Ministrstvo za digitalno preobrazbo.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1800" b="1" i="0" u="none" strike="noStrike" kern="1200" cap="none" spc="0" normalizeH="0" baseline="0" noProof="0" dirty="0">
              <a:ln>
                <a:noFill/>
              </a:ln>
              <a:solidFill>
                <a:srgbClr val="75A5A6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1800" dirty="0">
                <a:solidFill>
                  <a:prstClr val="black"/>
                </a:solidFill>
                <a:latin typeface="Trebuchet MS" panose="020B0603020202020204" pitchFamily="34" charset="0"/>
              </a:rPr>
              <a:t>Za dokazovanje elektronske identitete se </a:t>
            </a:r>
            <a:r>
              <a:rPr lang="sl-SI" sz="1800" b="1" dirty="0">
                <a:solidFill>
                  <a:srgbClr val="75A5A6"/>
                </a:solidFill>
                <a:latin typeface="Trebuchet MS" panose="020B0603020202020204" pitchFamily="34" charset="0"/>
              </a:rPr>
              <a:t>lahko uporabljajo tudi kvalificirana potrdila za elektronski podpis</a:t>
            </a:r>
            <a:r>
              <a:rPr lang="sl-SI" sz="1800" dirty="0">
                <a:solidFill>
                  <a:prstClr val="black"/>
                </a:solidFill>
                <a:latin typeface="Trebuchet MS" panose="020B0603020202020204" pitchFamily="34" charset="0"/>
              </a:rPr>
              <a:t>, če so bila izdana tudi za namen identifikacije.</a:t>
            </a:r>
          </a:p>
        </p:txBody>
      </p:sp>
    </p:spTree>
    <p:extLst>
      <p:ext uri="{BB962C8B-B14F-4D97-AF65-F5344CB8AC3E}">
        <p14:creationId xmlns:p14="http://schemas.microsoft.com/office/powerpoint/2010/main" val="4011919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>
            <a:extLst>
              <a:ext uri="{FF2B5EF4-FFF2-40B4-BE49-F238E27FC236}">
                <a16:creationId xmlns:a16="http://schemas.microsoft.com/office/drawing/2014/main" id="{F78E01BD-A950-4C5D-80AC-E7510330F161}"/>
              </a:ext>
            </a:extLst>
          </p:cNvPr>
          <p:cNvSpPr/>
          <p:nvPr/>
        </p:nvSpPr>
        <p:spPr>
          <a:xfrm>
            <a:off x="1021212" y="2334503"/>
            <a:ext cx="6858000" cy="3000376"/>
          </a:xfrm>
          <a:prstGeom prst="rect">
            <a:avLst/>
          </a:prstGeom>
          <a:solidFill>
            <a:srgbClr val="EB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sl-SI" sz="1013">
              <a:solidFill>
                <a:prstClr val="white"/>
              </a:solidFill>
              <a:latin typeface="Calibri" panose="020F0502020204030204"/>
              <a:ea typeface="ＭＳ Ｐゴシック"/>
              <a:cs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7ACEA1B-4755-4FA7-A82A-5395504B4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13" y="2512809"/>
            <a:ext cx="1353553" cy="2794999"/>
          </a:xfrm>
          <a:prstGeom prst="rect">
            <a:avLst/>
          </a:prstGeom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796E2FE0-05DA-41AA-A613-B6B765AD82B3}"/>
              </a:ext>
            </a:extLst>
          </p:cNvPr>
          <p:cNvSpPr/>
          <p:nvPr/>
        </p:nvSpPr>
        <p:spPr>
          <a:xfrm>
            <a:off x="1896509" y="2407037"/>
            <a:ext cx="478256" cy="360948"/>
          </a:xfrm>
          <a:prstGeom prst="rect">
            <a:avLst/>
          </a:prstGeom>
          <a:solidFill>
            <a:srgbClr val="EB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sl-SI" sz="1013">
              <a:solidFill>
                <a:prstClr val="white"/>
              </a:solidFill>
              <a:latin typeface="Calibri" panose="020F0502020204030204"/>
              <a:ea typeface="ＭＳ Ｐゴシック"/>
              <a:cs typeface="Arial"/>
            </a:endParaRPr>
          </a:p>
        </p:txBody>
      </p:sp>
      <p:pic>
        <p:nvPicPr>
          <p:cNvPr id="7" name="Picture 6" descr="ID-kaardi pilt">
            <a:extLst>
              <a:ext uri="{FF2B5EF4-FFF2-40B4-BE49-F238E27FC236}">
                <a16:creationId xmlns:a16="http://schemas.microsoft.com/office/drawing/2014/main" id="{95392961-B38E-4913-8754-BD80DE278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8540" y="3613531"/>
            <a:ext cx="1092399" cy="70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2" descr="ecard">
            <a:extLst>
              <a:ext uri="{FF2B5EF4-FFF2-40B4-BE49-F238E27FC236}">
                <a16:creationId xmlns:a16="http://schemas.microsoft.com/office/drawing/2014/main" id="{FCDA0F66-E9A5-48F7-81A9-B8D1FAB7A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833">
            <a:off x="5667656" y="3718529"/>
            <a:ext cx="985589" cy="620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D9F32455-2429-4F1D-B17C-F830D8B54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69">
            <a:off x="6862712" y="4549620"/>
            <a:ext cx="1003815" cy="65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C:\Users\hleitold\AppData\Local\Microsoft\Windows\Temporary Internet Files\Content.IE5\IZX4RQOL\MCj04315710000[1].png">
            <a:extLst>
              <a:ext uri="{FF2B5EF4-FFF2-40B4-BE49-F238E27FC236}">
                <a16:creationId xmlns:a16="http://schemas.microsoft.com/office/drawing/2014/main" id="{0CDD50D2-0466-4950-A604-28AFFEF8A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33108">
            <a:off x="6069869" y="4706742"/>
            <a:ext cx="605386" cy="60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5ADB69EC-D50A-4025-BCAA-1AEE7437C3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9449">
            <a:off x="5982050" y="4135549"/>
            <a:ext cx="1015573" cy="640197"/>
          </a:xfrm>
          <a:prstGeom prst="rect">
            <a:avLst/>
          </a:prstGeom>
        </p:spPr>
      </p:pic>
      <p:pic>
        <p:nvPicPr>
          <p:cNvPr id="13" name="Picture 59" descr="postarca_logo">
            <a:hlinkClick r:id="rId9"/>
            <a:extLst>
              <a:ext uri="{FF2B5EF4-FFF2-40B4-BE49-F238E27FC236}">
                <a16:creationId xmlns:a16="http://schemas.microsoft.com/office/drawing/2014/main" id="{568E52B9-9449-43A0-A08F-6D59210FE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07195" y="5149409"/>
            <a:ext cx="653435" cy="1355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60">
            <a:extLst>
              <a:ext uri="{FF2B5EF4-FFF2-40B4-BE49-F238E27FC236}">
                <a16:creationId xmlns:a16="http://schemas.microsoft.com/office/drawing/2014/main" id="{3E853474-A9B0-420B-ACDB-A80151920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9607" y="4918085"/>
            <a:ext cx="479072" cy="1910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" name="Picture 58" descr="logo_ca">
            <a:hlinkClick r:id="rId12"/>
            <a:extLst>
              <a:ext uri="{FF2B5EF4-FFF2-40B4-BE49-F238E27FC236}">
                <a16:creationId xmlns:a16="http://schemas.microsoft.com/office/drawing/2014/main" id="{BF3CF001-6C72-41FD-82A7-5ED5966D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33835" y="4665765"/>
            <a:ext cx="671327" cy="148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6159BE61-E2C3-4FB4-A358-2AB03661C9A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1096" y1="41667" x2="6849" y2="26667"/>
                        <a14:backgroundMark x1="6849" y1="26667" x2="15616" y2="15000"/>
                        <a14:backgroundMark x1="15616" y1="15000" x2="21370" y2="417"/>
                        <a14:backgroundMark x1="21370" y1="417" x2="22740" y2="4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0684" y="2438382"/>
            <a:ext cx="2883021" cy="1895685"/>
          </a:xfrm>
          <a:prstGeom prst="rect">
            <a:avLst/>
          </a:prstGeom>
        </p:spPr>
      </p:pic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9FC9F8D6-494E-4F80-926C-42871989D9AA}"/>
              </a:ext>
            </a:extLst>
          </p:cNvPr>
          <p:cNvCxnSpPr>
            <a:cxnSpLocks/>
          </p:cNvCxnSpPr>
          <p:nvPr/>
        </p:nvCxnSpPr>
        <p:spPr>
          <a:xfrm flipH="1">
            <a:off x="4156410" y="2835056"/>
            <a:ext cx="2420349" cy="214347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avokotnik 18">
            <a:extLst>
              <a:ext uri="{FF2B5EF4-FFF2-40B4-BE49-F238E27FC236}">
                <a16:creationId xmlns:a16="http://schemas.microsoft.com/office/drawing/2014/main" id="{BA2260D6-7B68-4364-83E9-02248E7FCB88}"/>
              </a:ext>
            </a:extLst>
          </p:cNvPr>
          <p:cNvSpPr/>
          <p:nvPr/>
        </p:nvSpPr>
        <p:spPr>
          <a:xfrm>
            <a:off x="1619752" y="1222701"/>
            <a:ext cx="60566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700" b="1" dirty="0">
                <a:solidFill>
                  <a:srgbClr val="75A5A6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Segoe UI" panose="020B0502040204020203" pitchFamily="34" charset="0"/>
              </a:rPr>
              <a:t>Elektronsko</a:t>
            </a:r>
            <a:r>
              <a:rPr lang="en-US" sz="2700" b="1" dirty="0">
                <a:solidFill>
                  <a:srgbClr val="75A5A6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Segoe UI" panose="020B0502040204020203" pitchFamily="34" charset="0"/>
              </a:rPr>
              <a:t> </a:t>
            </a:r>
            <a:r>
              <a:rPr lang="sl-SI" sz="2700" b="1" dirty="0">
                <a:solidFill>
                  <a:srgbClr val="75A5A6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Segoe UI" panose="020B0502040204020203" pitchFamily="34" charset="0"/>
              </a:rPr>
              <a:t>identiteto</a:t>
            </a:r>
            <a:r>
              <a:rPr lang="en-US" sz="2700" b="1" dirty="0">
                <a:solidFill>
                  <a:srgbClr val="75A5A6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Segoe UI" panose="020B0502040204020203" pitchFamily="34" charset="0"/>
              </a:rPr>
              <a:t>, </a:t>
            </a:r>
            <a:r>
              <a:rPr lang="sl-SI" sz="2700" b="1" dirty="0">
                <a:solidFill>
                  <a:srgbClr val="75A5A6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Segoe UI" panose="020B0502040204020203" pitchFamily="34" charset="0"/>
              </a:rPr>
              <a:t>prosim</a:t>
            </a:r>
            <a:r>
              <a:rPr lang="en-US" sz="2700" b="1" dirty="0">
                <a:solidFill>
                  <a:srgbClr val="75A5A6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Segoe UI" panose="020B0502040204020203" pitchFamily="34" charset="0"/>
              </a:rPr>
              <a:t>! </a:t>
            </a:r>
            <a:endParaRPr lang="sl-SI" sz="2700" b="1" dirty="0">
              <a:solidFill>
                <a:srgbClr val="75A5A6"/>
              </a:solidFill>
              <a:latin typeface="Trebuchet MS" panose="020B0603020202020204" pitchFamily="34" charset="0"/>
              <a:ea typeface="MS PGothic" panose="020B0600070205080204" pitchFamily="34" charset="-128"/>
              <a:cs typeface="Segoe UI" panose="020B0502040204020203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B6D82B88-F0BB-4D3B-B776-D32883E200E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165" y="5070201"/>
            <a:ext cx="975475" cy="2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940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7">
            <a:extLst>
              <a:ext uri="{FF2B5EF4-FFF2-40B4-BE49-F238E27FC236}">
                <a16:creationId xmlns:a16="http://schemas.microsoft.com/office/drawing/2014/main" id="{E47FF298-16CF-2E8E-6C47-8CDBD863D76B}"/>
              </a:ext>
            </a:extLst>
          </p:cNvPr>
          <p:cNvSpPr/>
          <p:nvPr/>
        </p:nvSpPr>
        <p:spPr>
          <a:xfrm>
            <a:off x="6863444" y="1919696"/>
            <a:ext cx="1624692" cy="1608363"/>
          </a:xfrm>
          <a:prstGeom prst="rect">
            <a:avLst/>
          </a:prstGeom>
          <a:solidFill>
            <a:srgbClr val="024595"/>
          </a:solidFill>
          <a:ln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685800">
              <a:defRPr/>
            </a:pPr>
            <a:r>
              <a:rPr lang="sl-SI" sz="1350" b="1" dirty="0">
                <a:solidFill>
                  <a:prstClr val="white"/>
                </a:solidFill>
              </a:rPr>
              <a:t>ZEISZ</a:t>
            </a:r>
            <a:r>
              <a:rPr lang="sl-SI" sz="1350" dirty="0">
                <a:solidFill>
                  <a:prstClr val="white"/>
                </a:solidFill>
              </a:rPr>
              <a:t> </a:t>
            </a:r>
          </a:p>
          <a:p>
            <a:pPr defTabSz="685800">
              <a:defRPr/>
            </a:pPr>
            <a:r>
              <a:rPr lang="sl-SI" sz="1350" dirty="0">
                <a:solidFill>
                  <a:prstClr val="white"/>
                </a:solidFill>
              </a:rPr>
              <a:t>Zakon o elektronski identifikaciji in storitvah zaupanja</a:t>
            </a:r>
          </a:p>
          <a:p>
            <a:pPr defTabSz="685800">
              <a:defRPr/>
            </a:pPr>
            <a:r>
              <a:rPr lang="sl-SI" sz="1350" dirty="0">
                <a:solidFill>
                  <a:prstClr val="white"/>
                </a:solidFill>
              </a:rPr>
              <a:t>+ </a:t>
            </a:r>
          </a:p>
          <a:p>
            <a:pPr defTabSz="685800">
              <a:defRPr/>
            </a:pPr>
            <a:r>
              <a:rPr lang="sl-SI" sz="1350" dirty="0">
                <a:solidFill>
                  <a:prstClr val="white"/>
                </a:solidFill>
              </a:rPr>
              <a:t>Uredba</a:t>
            </a:r>
          </a:p>
        </p:txBody>
      </p:sp>
      <p:sp>
        <p:nvSpPr>
          <p:cNvPr id="3" name="Puščica: dol 2">
            <a:extLst>
              <a:ext uri="{FF2B5EF4-FFF2-40B4-BE49-F238E27FC236}">
                <a16:creationId xmlns:a16="http://schemas.microsoft.com/office/drawing/2014/main" id="{4C40B3BF-C8FB-8AB9-4F52-D99DB512179B}"/>
              </a:ext>
            </a:extLst>
          </p:cNvPr>
          <p:cNvSpPr/>
          <p:nvPr/>
        </p:nvSpPr>
        <p:spPr>
          <a:xfrm>
            <a:off x="3538668" y="1698988"/>
            <a:ext cx="476794" cy="659675"/>
          </a:xfrm>
          <a:prstGeom prst="downArrow">
            <a:avLst/>
          </a:prstGeom>
          <a:solidFill>
            <a:srgbClr val="FC6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sl-SI" sz="1350">
              <a:solidFill>
                <a:prstClr val="white"/>
              </a:solidFill>
            </a:endParaRPr>
          </a:p>
        </p:txBody>
      </p:sp>
      <p:sp>
        <p:nvSpPr>
          <p:cNvPr id="4" name="Pravokotnik: zaokroženi vogali 3">
            <a:extLst>
              <a:ext uri="{FF2B5EF4-FFF2-40B4-BE49-F238E27FC236}">
                <a16:creationId xmlns:a16="http://schemas.microsoft.com/office/drawing/2014/main" id="{7CEC32B2-D83B-5612-F40E-5220217083D3}"/>
              </a:ext>
            </a:extLst>
          </p:cNvPr>
          <p:cNvSpPr/>
          <p:nvPr/>
        </p:nvSpPr>
        <p:spPr>
          <a:xfrm>
            <a:off x="1407789" y="2358664"/>
            <a:ext cx="4856117" cy="474344"/>
          </a:xfrm>
          <a:prstGeom prst="roundRect">
            <a:avLst/>
          </a:prstGeom>
          <a:solidFill>
            <a:srgbClr val="FC6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sl-SI" b="1" dirty="0">
                <a:solidFill>
                  <a:schemeClr val="bg1"/>
                </a:solidFill>
              </a:rPr>
              <a:t>SREDSTVA ELEKTRONSKE IDENTIFIKACIJE</a:t>
            </a:r>
          </a:p>
        </p:txBody>
      </p:sp>
      <p:sp>
        <p:nvSpPr>
          <p:cNvPr id="5" name="Puščica: dol 4">
            <a:extLst>
              <a:ext uri="{FF2B5EF4-FFF2-40B4-BE49-F238E27FC236}">
                <a16:creationId xmlns:a16="http://schemas.microsoft.com/office/drawing/2014/main" id="{A6F39C4D-37BC-2EF6-ECE2-C7080ECF8CB3}"/>
              </a:ext>
            </a:extLst>
          </p:cNvPr>
          <p:cNvSpPr/>
          <p:nvPr/>
        </p:nvSpPr>
        <p:spPr>
          <a:xfrm>
            <a:off x="1697541" y="2833008"/>
            <a:ext cx="137160" cy="662941"/>
          </a:xfrm>
          <a:prstGeom prst="downArrow">
            <a:avLst/>
          </a:prstGeom>
          <a:solidFill>
            <a:srgbClr val="FC6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sl-SI" sz="1350">
              <a:solidFill>
                <a:prstClr val="white"/>
              </a:solidFill>
            </a:endParaRPr>
          </a:p>
        </p:txBody>
      </p:sp>
      <p:sp>
        <p:nvSpPr>
          <p:cNvPr id="6" name="Puščica: dol 5">
            <a:extLst>
              <a:ext uri="{FF2B5EF4-FFF2-40B4-BE49-F238E27FC236}">
                <a16:creationId xmlns:a16="http://schemas.microsoft.com/office/drawing/2014/main" id="{8F35F253-BD81-7A07-8F74-E7310960EB8F}"/>
              </a:ext>
            </a:extLst>
          </p:cNvPr>
          <p:cNvSpPr/>
          <p:nvPr/>
        </p:nvSpPr>
        <p:spPr>
          <a:xfrm>
            <a:off x="3019170" y="2815862"/>
            <a:ext cx="137160" cy="662941"/>
          </a:xfrm>
          <a:prstGeom prst="downArrow">
            <a:avLst/>
          </a:prstGeom>
          <a:solidFill>
            <a:srgbClr val="FC6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sl-SI" sz="1350">
              <a:solidFill>
                <a:prstClr val="white"/>
              </a:solidFill>
            </a:endParaRPr>
          </a:p>
        </p:txBody>
      </p:sp>
      <p:sp>
        <p:nvSpPr>
          <p:cNvPr id="7" name="Puščica: dol 6">
            <a:extLst>
              <a:ext uri="{FF2B5EF4-FFF2-40B4-BE49-F238E27FC236}">
                <a16:creationId xmlns:a16="http://schemas.microsoft.com/office/drawing/2014/main" id="{72C04F16-7022-4BDE-4F4C-EF8152344C5C}"/>
              </a:ext>
            </a:extLst>
          </p:cNvPr>
          <p:cNvSpPr/>
          <p:nvPr/>
        </p:nvSpPr>
        <p:spPr>
          <a:xfrm>
            <a:off x="4594010" y="2798716"/>
            <a:ext cx="137160" cy="662941"/>
          </a:xfrm>
          <a:prstGeom prst="downArrow">
            <a:avLst/>
          </a:prstGeom>
          <a:solidFill>
            <a:srgbClr val="FC6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sl-SI" sz="1350">
              <a:solidFill>
                <a:prstClr val="white"/>
              </a:solidFill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34795A09-3BD4-3A05-0CDE-98AC8FF8C3AC}"/>
              </a:ext>
            </a:extLst>
          </p:cNvPr>
          <p:cNvSpPr/>
          <p:nvPr/>
        </p:nvSpPr>
        <p:spPr>
          <a:xfrm>
            <a:off x="1181100" y="1159552"/>
            <a:ext cx="52175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sl-SI" sz="2700" b="1" dirty="0">
                <a:solidFill>
                  <a:srgbClr val="024595"/>
                </a:solidFill>
                <a:latin typeface="+mj-lt"/>
              </a:rPr>
              <a:t>OSEBNA ELEKTRONSKA IDENTITETA</a:t>
            </a:r>
          </a:p>
        </p:txBody>
      </p:sp>
      <p:pic>
        <p:nvPicPr>
          <p:cNvPr id="17" name="Picture 23" descr="Po skoraj 24 letih smo dobili nove osebne izkaznice | GOV.SI">
            <a:extLst>
              <a:ext uri="{FF2B5EF4-FFF2-40B4-BE49-F238E27FC236}">
                <a16:creationId xmlns:a16="http://schemas.microsoft.com/office/drawing/2014/main" id="{FADBF39B-C0DF-C2E6-0B10-D7258A94B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004" y="4955259"/>
            <a:ext cx="1376474" cy="88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2C2AB372-57D4-1D06-FE60-4641B165B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916" y="4618869"/>
            <a:ext cx="694113" cy="137743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Slika 10">
            <a:extLst>
              <a:ext uri="{FF2B5EF4-FFF2-40B4-BE49-F238E27FC236}">
                <a16:creationId xmlns:a16="http://schemas.microsoft.com/office/drawing/2014/main" id="{3730035E-B117-0016-D966-539C78C0D86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5635540" y="4676765"/>
            <a:ext cx="716296" cy="1373378"/>
          </a:xfrm>
          <a:prstGeom prst="rect">
            <a:avLst/>
          </a:prstGeom>
          <a:ln w="3175">
            <a:solidFill>
              <a:schemeClr val="bg2"/>
            </a:solidFill>
          </a:ln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</p:spPr>
      </p:pic>
      <p:sp>
        <p:nvSpPr>
          <p:cNvPr id="21" name="PoljeZBesedilom 12">
            <a:extLst>
              <a:ext uri="{FF2B5EF4-FFF2-40B4-BE49-F238E27FC236}">
                <a16:creationId xmlns:a16="http://schemas.microsoft.com/office/drawing/2014/main" id="{C57F33FF-812D-BAC5-1BBC-D5538D7CAAF4}"/>
              </a:ext>
            </a:extLst>
          </p:cNvPr>
          <p:cNvSpPr txBox="1"/>
          <p:nvPr/>
        </p:nvSpPr>
        <p:spPr>
          <a:xfrm>
            <a:off x="2406753" y="3787907"/>
            <a:ext cx="1376474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>
                <a:latin typeface="Trebuchet MS" panose="020B0603020202020204" pitchFamily="34" charset="0"/>
              </a:rPr>
              <a:t>Elektronska osebna izkaznica</a:t>
            </a:r>
          </a:p>
        </p:txBody>
      </p:sp>
      <p:sp>
        <p:nvSpPr>
          <p:cNvPr id="22" name="PoljeZBesedilom 14">
            <a:extLst>
              <a:ext uri="{FF2B5EF4-FFF2-40B4-BE49-F238E27FC236}">
                <a16:creationId xmlns:a16="http://schemas.microsoft.com/office/drawing/2014/main" id="{E11DA411-7093-ED1B-BED0-A518FC8D9FFF}"/>
              </a:ext>
            </a:extLst>
          </p:cNvPr>
          <p:cNvSpPr txBox="1"/>
          <p:nvPr/>
        </p:nvSpPr>
        <p:spPr>
          <a:xfrm>
            <a:off x="3922425" y="3800330"/>
            <a:ext cx="160941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>
                <a:latin typeface="Trebuchet MS" panose="020B0603020202020204" pitchFamily="34" charset="0"/>
              </a:rPr>
              <a:t>Virtualna osebna izkaznica</a:t>
            </a:r>
          </a:p>
        </p:txBody>
      </p:sp>
      <p:sp>
        <p:nvSpPr>
          <p:cNvPr id="23" name="PoljeZBesedilom 15">
            <a:extLst>
              <a:ext uri="{FF2B5EF4-FFF2-40B4-BE49-F238E27FC236}">
                <a16:creationId xmlns:a16="http://schemas.microsoft.com/office/drawing/2014/main" id="{B551D12D-47DC-6C7F-40D9-1BD2DFFC9236}"/>
              </a:ext>
            </a:extLst>
          </p:cNvPr>
          <p:cNvSpPr txBox="1"/>
          <p:nvPr/>
        </p:nvSpPr>
        <p:spPr>
          <a:xfrm>
            <a:off x="5559538" y="3880239"/>
            <a:ext cx="84628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eDenarnica</a:t>
            </a:r>
            <a:endParaRPr lang="sl-SI" sz="975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PoljeZBesedilom 16">
            <a:extLst>
              <a:ext uri="{FF2B5EF4-FFF2-40B4-BE49-F238E27FC236}">
                <a16:creationId xmlns:a16="http://schemas.microsoft.com/office/drawing/2014/main" id="{03296991-CF69-EB73-0FA1-FABCAFBDDC5B}"/>
              </a:ext>
            </a:extLst>
          </p:cNvPr>
          <p:cNvSpPr txBox="1"/>
          <p:nvPr/>
        </p:nvSpPr>
        <p:spPr>
          <a:xfrm>
            <a:off x="2673337" y="3488636"/>
            <a:ext cx="84628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>
                <a:latin typeface="Trebuchet MS" panose="020B0603020202020204" pitchFamily="34" charset="0"/>
              </a:rPr>
              <a:t>28.3.2022</a:t>
            </a:r>
          </a:p>
        </p:txBody>
      </p:sp>
      <p:sp>
        <p:nvSpPr>
          <p:cNvPr id="25" name="PoljeZBesedilom 18">
            <a:extLst>
              <a:ext uri="{FF2B5EF4-FFF2-40B4-BE49-F238E27FC236}">
                <a16:creationId xmlns:a16="http://schemas.microsoft.com/office/drawing/2014/main" id="{B1F24930-04B2-DC4E-8240-2C1D548FB464}"/>
              </a:ext>
            </a:extLst>
          </p:cNvPr>
          <p:cNvSpPr txBox="1"/>
          <p:nvPr/>
        </p:nvSpPr>
        <p:spPr>
          <a:xfrm>
            <a:off x="4242273" y="3488503"/>
            <a:ext cx="84628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>
                <a:latin typeface="Trebuchet MS" panose="020B0603020202020204" pitchFamily="34" charset="0"/>
              </a:rPr>
              <a:t>12.9.2025</a:t>
            </a:r>
          </a:p>
        </p:txBody>
      </p:sp>
      <p:sp>
        <p:nvSpPr>
          <p:cNvPr id="26" name="PoljeZBesedilom 19">
            <a:extLst>
              <a:ext uri="{FF2B5EF4-FFF2-40B4-BE49-F238E27FC236}">
                <a16:creationId xmlns:a16="http://schemas.microsoft.com/office/drawing/2014/main" id="{CEE69857-B106-FE21-6733-ED598C3A6C6E}"/>
              </a:ext>
            </a:extLst>
          </p:cNvPr>
          <p:cNvSpPr txBox="1"/>
          <p:nvPr/>
        </p:nvSpPr>
        <p:spPr>
          <a:xfrm>
            <a:off x="5600296" y="3495562"/>
            <a:ext cx="655472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~ </a:t>
            </a:r>
            <a:r>
              <a:rPr lang="sl-SI" sz="975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2027</a:t>
            </a:r>
          </a:p>
        </p:txBody>
      </p:sp>
      <p:cxnSp>
        <p:nvCxnSpPr>
          <p:cNvPr id="27" name="Raven povezovalnik 20">
            <a:extLst>
              <a:ext uri="{FF2B5EF4-FFF2-40B4-BE49-F238E27FC236}">
                <a16:creationId xmlns:a16="http://schemas.microsoft.com/office/drawing/2014/main" id="{15E95BFA-1028-7887-8F36-C09C340DE895}"/>
              </a:ext>
            </a:extLst>
          </p:cNvPr>
          <p:cNvCxnSpPr>
            <a:cxnSpLocks/>
          </p:cNvCxnSpPr>
          <p:nvPr/>
        </p:nvCxnSpPr>
        <p:spPr>
          <a:xfrm flipV="1">
            <a:off x="1260054" y="3722066"/>
            <a:ext cx="6343679" cy="8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1">
            <a:extLst>
              <a:ext uri="{FF2B5EF4-FFF2-40B4-BE49-F238E27FC236}">
                <a16:creationId xmlns:a16="http://schemas.microsoft.com/office/drawing/2014/main" id="{6F9855C9-FED3-0020-160A-A040B0BEE7D8}"/>
              </a:ext>
            </a:extLst>
          </p:cNvPr>
          <p:cNvSpPr txBox="1"/>
          <p:nvPr/>
        </p:nvSpPr>
        <p:spPr>
          <a:xfrm>
            <a:off x="1338707" y="3495607"/>
            <a:ext cx="84628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>
                <a:latin typeface="Trebuchet MS" panose="020B0603020202020204" pitchFamily="34" charset="0"/>
              </a:rPr>
              <a:t>16.4.2018</a:t>
            </a:r>
          </a:p>
        </p:txBody>
      </p: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BE7AD7A3-7482-9C1C-A946-5A20599264C8}"/>
              </a:ext>
            </a:extLst>
          </p:cNvPr>
          <p:cNvGrpSpPr/>
          <p:nvPr/>
        </p:nvGrpSpPr>
        <p:grpSpPr>
          <a:xfrm>
            <a:off x="1330364" y="4835942"/>
            <a:ext cx="1099158" cy="977604"/>
            <a:chOff x="1278629" y="3263287"/>
            <a:chExt cx="3306933" cy="3196358"/>
          </a:xfrm>
        </p:grpSpPr>
        <p:pic>
          <p:nvPicPr>
            <p:cNvPr id="30" name="Slika 7" descr="Slika, ki vsebuje besede držanje, oseba&#10;&#10;Opis, ustvarjen z zelo visoko stopnjo zanesljivosti.">
              <a:extLst>
                <a:ext uri="{FF2B5EF4-FFF2-40B4-BE49-F238E27FC236}">
                  <a16:creationId xmlns:a16="http://schemas.microsoft.com/office/drawing/2014/main" id="{B3698EA0-628D-494D-5B24-70C567E7B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8629" y="3263287"/>
              <a:ext cx="3306933" cy="3196358"/>
            </a:xfrm>
            <a:prstGeom prst="rect">
              <a:avLst/>
            </a:prstGeom>
          </p:spPr>
        </p:pic>
        <p:pic>
          <p:nvPicPr>
            <p:cNvPr id="31" name="Picture 11">
              <a:extLst>
                <a:ext uri="{FF2B5EF4-FFF2-40B4-BE49-F238E27FC236}">
                  <a16:creationId xmlns:a16="http://schemas.microsoft.com/office/drawing/2014/main" id="{D33B3705-40A0-CE69-9DDA-509FF2306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891791">
              <a:off x="2263024" y="5006856"/>
              <a:ext cx="1046876" cy="43406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2" name="Picture 5">
              <a:extLst>
                <a:ext uri="{FF2B5EF4-FFF2-40B4-BE49-F238E27FC236}">
                  <a16:creationId xmlns:a16="http://schemas.microsoft.com/office/drawing/2014/main" id="{4ADCFBE8-C8C0-B5AB-2E5F-51F14A4AD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24721">
              <a:off x="2191865" y="4283549"/>
              <a:ext cx="934383" cy="29360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3" name="PoljeZBesedilom 29">
            <a:extLst>
              <a:ext uri="{FF2B5EF4-FFF2-40B4-BE49-F238E27FC236}">
                <a16:creationId xmlns:a16="http://schemas.microsoft.com/office/drawing/2014/main" id="{7BC261AC-56A5-A029-35D4-31FAB0C097D7}"/>
              </a:ext>
            </a:extLst>
          </p:cNvPr>
          <p:cNvSpPr txBox="1"/>
          <p:nvPr/>
        </p:nvSpPr>
        <p:spPr>
          <a:xfrm>
            <a:off x="1332402" y="3744057"/>
            <a:ext cx="998270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75" dirty="0">
                <a:latin typeface="Trebuchet MS" panose="020B0603020202020204" pitchFamily="34" charset="0"/>
              </a:rPr>
              <a:t>Mobilna identiteta </a:t>
            </a:r>
            <a:r>
              <a:rPr lang="sl-SI" sz="975" dirty="0" err="1">
                <a:latin typeface="Trebuchet MS" panose="020B0603020202020204" pitchFamily="34" charset="0"/>
              </a:rPr>
              <a:t>smsPASS</a:t>
            </a:r>
            <a:endParaRPr lang="sl-SI" sz="975" dirty="0">
              <a:latin typeface="Trebuchet MS" panose="020B0603020202020204" pitchFamily="34" charset="0"/>
            </a:endParaRPr>
          </a:p>
        </p:txBody>
      </p:sp>
      <p:sp>
        <p:nvSpPr>
          <p:cNvPr id="34" name="Puščica: dol 33">
            <a:extLst>
              <a:ext uri="{FF2B5EF4-FFF2-40B4-BE49-F238E27FC236}">
                <a16:creationId xmlns:a16="http://schemas.microsoft.com/office/drawing/2014/main" id="{E8C78152-1FE2-5D42-3BB5-AB8303C089C3}"/>
              </a:ext>
            </a:extLst>
          </p:cNvPr>
          <p:cNvSpPr/>
          <p:nvPr/>
        </p:nvSpPr>
        <p:spPr>
          <a:xfrm>
            <a:off x="5871827" y="2824505"/>
            <a:ext cx="137160" cy="662941"/>
          </a:xfrm>
          <a:prstGeom prst="downArrow">
            <a:avLst/>
          </a:prstGeom>
          <a:solidFill>
            <a:srgbClr val="FC661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sl-SI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523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8BB75-DDE3-9CBC-9E8C-FA701AFCA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EB75A9-DB5C-D11C-3E56-D32BDE97E2D3}"/>
              </a:ext>
            </a:extLst>
          </p:cNvPr>
          <p:cNvSpPr txBox="1"/>
          <p:nvPr/>
        </p:nvSpPr>
        <p:spPr>
          <a:xfrm>
            <a:off x="761978" y="408442"/>
            <a:ext cx="57595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dirty="0">
                <a:latin typeface="Trebuchet MS" panose="020B0603020202020204" pitchFamily="34" charset="0"/>
              </a:rPr>
              <a:t>Elektronska osebna izkaznica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181997FA-E408-5021-3727-587961C3E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8" y="1762955"/>
            <a:ext cx="1714015" cy="1089359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17AE72AA-4E63-6F65-31CF-58783DCF2E48}"/>
              </a:ext>
            </a:extLst>
          </p:cNvPr>
          <p:cNvSpPr txBox="1"/>
          <p:nvPr/>
        </p:nvSpPr>
        <p:spPr>
          <a:xfrm>
            <a:off x="2622445" y="1498337"/>
            <a:ext cx="5759577" cy="54591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SI"/>
            </a:defPPr>
            <a:lvl1pPr marL="285750" indent="-285750">
              <a:buFont typeface="Wingdings" pitchFamily="2" charset="2"/>
              <a:buChar char="Ø"/>
              <a:defRPr sz="1700" b="1">
                <a:effectLst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700">
                <a:effectLst/>
              </a:defRPr>
            </a:lvl2pPr>
          </a:lstStyle>
          <a:p>
            <a:pPr marL="457200" lvl="1" indent="0">
              <a:buNone/>
            </a:pPr>
            <a:r>
              <a:rPr lang="sl-SI" sz="1800" dirty="0">
                <a:latin typeface="Trebuchet MS" panose="020B0603020202020204" pitchFamily="34" charset="0"/>
              </a:rPr>
              <a:t>Na čipu osebne izkaznice državljanov, starejših od 12 let, sta nameščeni dve sredstvi e-identifikacije:</a:t>
            </a:r>
          </a:p>
          <a:p>
            <a:pPr marL="1200150" lvl="2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sredstvo </a:t>
            </a:r>
            <a:r>
              <a:rPr lang="sl-SI" b="1" dirty="0">
                <a:latin typeface="Trebuchet MS" panose="020B0603020202020204" pitchFamily="34" charset="0"/>
              </a:rPr>
              <a:t>nizke ravni </a:t>
            </a:r>
            <a:r>
              <a:rPr lang="sl-SI" dirty="0">
                <a:latin typeface="Trebuchet MS" panose="020B0603020202020204" pitchFamily="34" charset="0"/>
              </a:rPr>
              <a:t>zanesljivosti:</a:t>
            </a:r>
          </a:p>
          <a:p>
            <a:pPr marL="1657350" lvl="3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brez PIN in PUK kode</a:t>
            </a:r>
          </a:p>
          <a:p>
            <a:pPr marL="1657350" lvl="3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ni potrebna aktivacija</a:t>
            </a:r>
          </a:p>
          <a:p>
            <a:pPr marL="1657350" lvl="3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uporaba namesto kartice zdravstvenega zavarovanja</a:t>
            </a:r>
          </a:p>
          <a:p>
            <a:pPr marL="1200150" lvl="2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sredstvo </a:t>
            </a:r>
            <a:r>
              <a:rPr lang="sl-SI" b="1" dirty="0">
                <a:latin typeface="Trebuchet MS" panose="020B0603020202020204" pitchFamily="34" charset="0"/>
              </a:rPr>
              <a:t>visoke ravni </a:t>
            </a:r>
            <a:r>
              <a:rPr lang="sl-SI" dirty="0">
                <a:latin typeface="Trebuchet MS" panose="020B0603020202020204" pitchFamily="34" charset="0"/>
              </a:rPr>
              <a:t>zanesljivosti</a:t>
            </a:r>
          </a:p>
          <a:p>
            <a:pPr marL="1657350" lvl="3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PIN in PUK koda </a:t>
            </a:r>
          </a:p>
          <a:p>
            <a:pPr marL="1657350" lvl="3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potrebna aktivacija</a:t>
            </a:r>
          </a:p>
          <a:p>
            <a:pPr marL="1657350" lvl="3" indent="-285750">
              <a:buFontTx/>
              <a:buChar char="-"/>
            </a:pPr>
            <a:r>
              <a:rPr lang="sl-SI" dirty="0">
                <a:latin typeface="Trebuchet MS" panose="020B0603020202020204" pitchFamily="34" charset="0"/>
              </a:rPr>
              <a:t>uporaba za prijavo v elektronske storitve</a:t>
            </a:r>
          </a:p>
          <a:p>
            <a:pPr marL="457200" lvl="1" indent="0">
              <a:buNone/>
            </a:pPr>
            <a:endParaRPr lang="sl-SI" dirty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sl-SI" dirty="0">
                <a:latin typeface="Trebuchet MS" panose="020B0603020202020204" pitchFamily="34" charset="0"/>
              </a:rPr>
              <a:t>Od aprila 2026 se bodo </a:t>
            </a:r>
            <a:r>
              <a:rPr lang="sl-SI" b="1" dirty="0">
                <a:latin typeface="Trebuchet MS" panose="020B0603020202020204" pitchFamily="34" charset="0"/>
              </a:rPr>
              <a:t>mlajšim od 12 let </a:t>
            </a:r>
            <a:r>
              <a:rPr lang="sl-SI" dirty="0">
                <a:latin typeface="Trebuchet MS" panose="020B0603020202020204" pitchFamily="34" charset="0"/>
              </a:rPr>
              <a:t>izdajale elektronske osebne izkaznice s sredstvom nizke ravni zanesljivosti (uporaba namesto kartice zdravstvenega zavarovanja).</a:t>
            </a:r>
          </a:p>
          <a:p>
            <a:endParaRPr lang="sl-SI" dirty="0">
              <a:latin typeface="Trebuchet MS" panose="020B0603020202020204" pitchFamily="34" charset="0"/>
            </a:endParaRPr>
          </a:p>
          <a:p>
            <a:endParaRPr lang="en-SI" sz="1275" dirty="0"/>
          </a:p>
        </p:txBody>
      </p:sp>
    </p:spTree>
    <p:extLst>
      <p:ext uri="{BB962C8B-B14F-4D97-AF65-F5344CB8AC3E}">
        <p14:creationId xmlns:p14="http://schemas.microsoft.com/office/powerpoint/2010/main" val="48443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8BB75-DDE3-9CBC-9E8C-FA701AFCA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EB75A9-DB5C-D11C-3E56-D32BDE97E2D3}"/>
              </a:ext>
            </a:extLst>
          </p:cNvPr>
          <p:cNvSpPr txBox="1"/>
          <p:nvPr/>
        </p:nvSpPr>
        <p:spPr>
          <a:xfrm>
            <a:off x="761978" y="408442"/>
            <a:ext cx="57595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dirty="0">
                <a:latin typeface="Trebuchet MS" panose="020B0603020202020204" pitchFamily="34" charset="0"/>
              </a:rPr>
              <a:t>Elektronska osebna izkaznica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17AE72AA-4E63-6F65-31CF-58783DCF2E48}"/>
              </a:ext>
            </a:extLst>
          </p:cNvPr>
          <p:cNvSpPr txBox="1"/>
          <p:nvPr/>
        </p:nvSpPr>
        <p:spPr>
          <a:xfrm>
            <a:off x="1692211" y="1632104"/>
            <a:ext cx="5759577" cy="43665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SI"/>
            </a:defPPr>
            <a:lvl1pPr marL="285750" indent="-285750">
              <a:buFont typeface="Wingdings" pitchFamily="2" charset="2"/>
              <a:buChar char="Ø"/>
              <a:defRPr sz="1700" b="1">
                <a:effectLst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700">
                <a:effectLst/>
              </a:defRPr>
            </a:lvl2pPr>
          </a:lstStyle>
          <a:p>
            <a:pPr marL="457200" lvl="1" indent="0">
              <a:buNone/>
            </a:pPr>
            <a:r>
              <a:rPr lang="sl-SI" sz="1800" b="1" dirty="0">
                <a:latin typeface="Trebuchet MS" panose="020B0603020202020204" pitchFamily="34" charset="0"/>
              </a:rPr>
              <a:t>Kako lahko uporabimo elektronsko osebno izkaznico?</a:t>
            </a:r>
          </a:p>
          <a:p>
            <a:pPr lvl="1"/>
            <a:r>
              <a:rPr lang="sl-SI" sz="1800" dirty="0">
                <a:latin typeface="Trebuchet MS" panose="020B0603020202020204" pitchFamily="34" charset="0"/>
              </a:rPr>
              <a:t>s pametnim telefonom, ki podpira protokol NFC in ima nameščeno mobilno aplikacijo </a:t>
            </a:r>
            <a:r>
              <a:rPr lang="sl-SI" sz="1800" b="1" dirty="0" err="1">
                <a:latin typeface="Trebuchet MS" panose="020B0603020202020204" pitchFamily="34" charset="0"/>
              </a:rPr>
              <a:t>eOsebna</a:t>
            </a:r>
            <a:r>
              <a:rPr lang="sl-SI" sz="1800" dirty="0">
                <a:latin typeface="Trebuchet MS" panose="020B0603020202020204" pitchFamily="34" charset="0"/>
              </a:rPr>
              <a:t> (dostopno v trgovinah Google </a:t>
            </a:r>
            <a:r>
              <a:rPr lang="sl-SI" sz="1800" dirty="0" err="1">
                <a:latin typeface="Trebuchet MS" panose="020B0603020202020204" pitchFamily="34" charset="0"/>
              </a:rPr>
              <a:t>Play</a:t>
            </a:r>
            <a:r>
              <a:rPr lang="sl-SI" sz="1800" dirty="0">
                <a:latin typeface="Trebuchet MS" panose="020B0603020202020204" pitchFamily="34" charset="0"/>
              </a:rPr>
              <a:t>, </a:t>
            </a:r>
            <a:r>
              <a:rPr lang="sl-SI" sz="1800" dirty="0" err="1">
                <a:latin typeface="Trebuchet MS" panose="020B0603020202020204" pitchFamily="34" charset="0"/>
              </a:rPr>
              <a:t>App</a:t>
            </a:r>
            <a:r>
              <a:rPr lang="sl-SI" sz="1800" dirty="0">
                <a:latin typeface="Trebuchet MS" panose="020B0603020202020204" pitchFamily="34" charset="0"/>
              </a:rPr>
              <a:t> Store)</a:t>
            </a:r>
          </a:p>
          <a:p>
            <a:pPr lvl="1"/>
            <a:r>
              <a:rPr lang="sl-SI" sz="1800" dirty="0">
                <a:latin typeface="Trebuchet MS" panose="020B0603020202020204" pitchFamily="34" charset="0"/>
              </a:rPr>
              <a:t>s stičnim ali brezstičnim </a:t>
            </a:r>
            <a:r>
              <a:rPr lang="sl-SI" sz="1800" b="1" dirty="0">
                <a:latin typeface="Trebuchet MS" panose="020B0603020202020204" pitchFamily="34" charset="0"/>
              </a:rPr>
              <a:t>čitalnikom</a:t>
            </a:r>
            <a:r>
              <a:rPr lang="sl-SI" sz="1800" dirty="0">
                <a:latin typeface="Trebuchet MS" panose="020B0603020202020204" pitchFamily="34" charset="0"/>
              </a:rPr>
              <a:t> pametnih kartic in z osebnim računalnikom  ter programsko opremo za uporabo elektronske osebne izkaznice</a:t>
            </a:r>
          </a:p>
          <a:p>
            <a:pPr marL="457200" lvl="1" indent="0">
              <a:buNone/>
            </a:pPr>
            <a:endParaRPr lang="sl-SI" dirty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sl-SI" dirty="0">
                <a:latin typeface="Trebuchet MS" panose="020B0603020202020204" pitchFamily="34" charset="0"/>
              </a:rPr>
              <a:t>Elektronska osebna izkaznica omogoča poleg elektronske identifikacije</a:t>
            </a:r>
            <a:r>
              <a:rPr lang="sl-SI" b="1" dirty="0">
                <a:latin typeface="Trebuchet MS" panose="020B0603020202020204" pitchFamily="34" charset="0"/>
              </a:rPr>
              <a:t> tudi elektronsko podpisovanje.</a:t>
            </a:r>
          </a:p>
          <a:p>
            <a:endParaRPr lang="sl-SI" dirty="0">
              <a:latin typeface="Trebuchet MS" panose="020B0603020202020204" pitchFamily="34" charset="0"/>
            </a:endParaRPr>
          </a:p>
          <a:p>
            <a:endParaRPr lang="en-SI" sz="1275" dirty="0"/>
          </a:p>
        </p:txBody>
      </p:sp>
    </p:spTree>
    <p:extLst>
      <p:ext uri="{BB962C8B-B14F-4D97-AF65-F5344CB8AC3E}">
        <p14:creationId xmlns:p14="http://schemas.microsoft.com/office/powerpoint/2010/main" val="4147747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8BB75-DDE3-9CBC-9E8C-FA701AFCA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EB75A9-DB5C-D11C-3E56-D32BDE97E2D3}"/>
              </a:ext>
            </a:extLst>
          </p:cNvPr>
          <p:cNvSpPr txBox="1"/>
          <p:nvPr/>
        </p:nvSpPr>
        <p:spPr>
          <a:xfrm>
            <a:off x="761978" y="408442"/>
            <a:ext cx="57595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dirty="0">
                <a:latin typeface="Trebuchet MS" panose="020B0603020202020204" pitchFamily="34" charset="0"/>
              </a:rPr>
              <a:t>Virtualna osebna izkaznica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17AE72AA-4E63-6F65-31CF-58783DCF2E48}"/>
              </a:ext>
            </a:extLst>
          </p:cNvPr>
          <p:cNvSpPr txBox="1"/>
          <p:nvPr/>
        </p:nvSpPr>
        <p:spPr>
          <a:xfrm>
            <a:off x="2622445" y="1498337"/>
            <a:ext cx="5759577" cy="38587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SI"/>
            </a:defPPr>
            <a:lvl1pPr marL="285750" indent="-285750">
              <a:buFont typeface="Wingdings" pitchFamily="2" charset="2"/>
              <a:buChar char="Ø"/>
              <a:defRPr sz="1700" b="1">
                <a:effectLst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700">
                <a:effectLst/>
              </a:defRPr>
            </a:lvl2pPr>
          </a:lstStyle>
          <a:p>
            <a:pPr marL="0" indent="0">
              <a:buNone/>
            </a:pPr>
            <a:r>
              <a:rPr lang="sl-SI" sz="1800" b="0" dirty="0">
                <a:latin typeface="Trebuchet MS" panose="020B0603020202020204" pitchFamily="34" charset="0"/>
              </a:rPr>
              <a:t>Sredstvo elektronske identifikacije, ki je nameščeno </a:t>
            </a:r>
            <a:r>
              <a:rPr lang="sl-SI" sz="1800" dirty="0">
                <a:latin typeface="Trebuchet MS" panose="020B0603020202020204" pitchFamily="34" charset="0"/>
              </a:rPr>
              <a:t>v mobilni aplikaciji </a:t>
            </a:r>
            <a:r>
              <a:rPr lang="sl-SI" sz="1800" dirty="0" err="1">
                <a:latin typeface="Trebuchet MS" panose="020B0603020202020204" pitchFamily="34" charset="0"/>
              </a:rPr>
              <a:t>eOsebna</a:t>
            </a:r>
            <a:r>
              <a:rPr lang="sl-SI" sz="1800" dirty="0">
                <a:latin typeface="Trebuchet MS" panose="020B0603020202020204" pitchFamily="34" charset="0"/>
              </a:rPr>
              <a:t> </a:t>
            </a:r>
            <a:r>
              <a:rPr lang="sl-SI" sz="1800" b="0" dirty="0">
                <a:latin typeface="Trebuchet MS" panose="020B0603020202020204" pitchFamily="34" charset="0"/>
              </a:rPr>
              <a:t>in uporabniku omogoča, da se prijavi v e-storitve prek sistema SI-PASS zgolj </a:t>
            </a:r>
            <a:r>
              <a:rPr lang="sl-SI" sz="1800" dirty="0">
                <a:latin typeface="Trebuchet MS" panose="020B0603020202020204" pitchFamily="34" charset="0"/>
              </a:rPr>
              <a:t>z uporabo biometričnih podatkov</a:t>
            </a:r>
            <a:r>
              <a:rPr lang="sl-SI" sz="1800" b="0" dirty="0">
                <a:latin typeface="Trebuchet MS" panose="020B0603020202020204" pitchFamily="34" charset="0"/>
              </a:rPr>
              <a:t> (slika obraza ali prstni odtis).</a:t>
            </a:r>
          </a:p>
          <a:p>
            <a:pPr marL="457200" lvl="1" indent="0">
              <a:buNone/>
            </a:pPr>
            <a:endParaRPr lang="sl-SI" dirty="0">
              <a:latin typeface="Trebuchet MS" panose="020B0603020202020204" pitchFamily="34" charset="0"/>
            </a:endParaRPr>
          </a:p>
          <a:p>
            <a:pPr marL="0" indent="0">
              <a:buNone/>
              <a:defRPr/>
            </a:pPr>
            <a:r>
              <a:rPr lang="sl-SI" sz="1800" b="0" dirty="0">
                <a:latin typeface="Trebuchet MS" panose="020B0603020202020204" pitchFamily="34" charset="0"/>
              </a:rPr>
              <a:t>Neposredno je povezana z osebno izkaznico:</a:t>
            </a:r>
          </a:p>
          <a:p>
            <a:pPr marL="557213" lvl="2" indent="-214313">
              <a:buFont typeface="Arial" panose="020B0604020202020204" pitchFamily="34" charset="0"/>
              <a:buChar char="•"/>
              <a:defRPr/>
            </a:pPr>
            <a:r>
              <a:rPr lang="sl-SI" dirty="0">
                <a:latin typeface="Trebuchet MS" panose="020B0603020202020204" pitchFamily="34" charset="0"/>
              </a:rPr>
              <a:t>pridobitev je možna zgolj </a:t>
            </a:r>
            <a:r>
              <a:rPr lang="sl-SI" b="1" dirty="0">
                <a:latin typeface="Trebuchet MS" panose="020B0603020202020204" pitchFamily="34" charset="0"/>
              </a:rPr>
              <a:t>s prijavo z osebno izkaznico</a:t>
            </a:r>
            <a:r>
              <a:rPr lang="sl-SI" dirty="0">
                <a:latin typeface="Trebuchet MS" panose="020B0603020202020204" pitchFamily="34" charset="0"/>
              </a:rPr>
              <a:t> (s sredstvom visoke ravni zanesljivosti)</a:t>
            </a:r>
          </a:p>
          <a:p>
            <a:pPr marL="557213" lvl="2" indent="-214313">
              <a:buFont typeface="Arial" panose="020B0604020202020204" pitchFamily="34" charset="0"/>
              <a:buChar char="•"/>
              <a:defRPr/>
            </a:pPr>
            <a:r>
              <a:rPr lang="sl-SI" dirty="0">
                <a:latin typeface="Trebuchet MS" panose="020B0603020202020204" pitchFamily="34" charset="0"/>
              </a:rPr>
              <a:t>njena veljavnost in status sta </a:t>
            </a:r>
            <a:r>
              <a:rPr lang="sl-SI" b="1" dirty="0">
                <a:latin typeface="Trebuchet MS" panose="020B0603020202020204" pitchFamily="34" charset="0"/>
              </a:rPr>
              <a:t>enaka veljavnosti in statusu osebne izkaznice</a:t>
            </a:r>
            <a:r>
              <a:rPr lang="sl-SI" dirty="0">
                <a:latin typeface="Trebuchet MS" panose="020B0603020202020204" pitchFamily="34" charset="0"/>
              </a:rPr>
              <a:t>.</a:t>
            </a:r>
          </a:p>
          <a:p>
            <a:endParaRPr lang="sl-SI" dirty="0">
              <a:latin typeface="Trebuchet MS" panose="020B0603020202020204" pitchFamily="34" charset="0"/>
            </a:endParaRPr>
          </a:p>
          <a:p>
            <a:endParaRPr lang="en-SI" sz="1275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1A5704F8-3E40-FAAB-4D79-0C7272039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978" y="1602661"/>
            <a:ext cx="1454801" cy="29297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5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19">
            <a:extLst>
              <a:ext uri="{FF2B5EF4-FFF2-40B4-BE49-F238E27FC236}">
                <a16:creationId xmlns:a16="http://schemas.microsoft.com/office/drawing/2014/main" id="{B460246A-380C-D4E8-90D0-7B4FEDFB080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57082" y="1229867"/>
            <a:ext cx="86868" cy="92583"/>
          </a:xfrm>
          <a:prstGeom prst="rect">
            <a:avLst/>
          </a:prstGeom>
        </p:spPr>
      </p:pic>
      <p:sp>
        <p:nvSpPr>
          <p:cNvPr id="5" name="object 21">
            <a:extLst>
              <a:ext uri="{FF2B5EF4-FFF2-40B4-BE49-F238E27FC236}">
                <a16:creationId xmlns:a16="http://schemas.microsoft.com/office/drawing/2014/main" id="{A0C1FB9B-B54B-62D2-BEAA-64E6065C42CB}"/>
              </a:ext>
            </a:extLst>
          </p:cNvPr>
          <p:cNvSpPr/>
          <p:nvPr/>
        </p:nvSpPr>
        <p:spPr>
          <a:xfrm>
            <a:off x="5952398" y="3068370"/>
            <a:ext cx="2619781" cy="294005"/>
          </a:xfrm>
          <a:custGeom>
            <a:avLst/>
            <a:gdLst/>
            <a:ahLst/>
            <a:cxnLst/>
            <a:rect l="l" t="t" r="r" b="b"/>
            <a:pathLst>
              <a:path w="3240404" h="384175">
                <a:moveTo>
                  <a:pt x="3129280" y="0"/>
                </a:moveTo>
                <a:lnTo>
                  <a:pt x="111125" y="0"/>
                </a:lnTo>
                <a:lnTo>
                  <a:pt x="67883" y="8739"/>
                </a:lnTo>
                <a:lnTo>
                  <a:pt x="32559" y="32575"/>
                </a:lnTo>
                <a:lnTo>
                  <a:pt x="8737" y="67937"/>
                </a:lnTo>
                <a:lnTo>
                  <a:pt x="0" y="111251"/>
                </a:lnTo>
                <a:lnTo>
                  <a:pt x="0" y="272541"/>
                </a:lnTo>
                <a:lnTo>
                  <a:pt x="8737" y="315856"/>
                </a:lnTo>
                <a:lnTo>
                  <a:pt x="32559" y="351218"/>
                </a:lnTo>
                <a:lnTo>
                  <a:pt x="67883" y="375054"/>
                </a:lnTo>
                <a:lnTo>
                  <a:pt x="111125" y="383793"/>
                </a:lnTo>
                <a:lnTo>
                  <a:pt x="3129280" y="383793"/>
                </a:lnTo>
                <a:lnTo>
                  <a:pt x="3172521" y="375054"/>
                </a:lnTo>
                <a:lnTo>
                  <a:pt x="3207845" y="351218"/>
                </a:lnTo>
                <a:lnTo>
                  <a:pt x="3231667" y="315856"/>
                </a:lnTo>
                <a:lnTo>
                  <a:pt x="3240405" y="272541"/>
                </a:lnTo>
                <a:lnTo>
                  <a:pt x="3240405" y="111251"/>
                </a:lnTo>
                <a:lnTo>
                  <a:pt x="3231667" y="67937"/>
                </a:lnTo>
                <a:lnTo>
                  <a:pt x="3207845" y="32575"/>
                </a:lnTo>
                <a:lnTo>
                  <a:pt x="3172521" y="8739"/>
                </a:lnTo>
                <a:lnTo>
                  <a:pt x="3129280" y="0"/>
                </a:lnTo>
                <a:close/>
              </a:path>
            </a:pathLst>
          </a:custGeom>
          <a:solidFill>
            <a:srgbClr val="FFF3C1"/>
          </a:solidFill>
        </p:spPr>
        <p:txBody>
          <a:bodyPr wrap="square" lIns="0" tIns="0" rIns="0" bIns="0" rtlCol="0" anchor="ctr" anchorCtr="0"/>
          <a:lstStyle/>
          <a:p>
            <a:pPr algn="ctr">
              <a:defRPr/>
            </a:pPr>
            <a:r>
              <a:rPr lang="sl-SI" sz="1200" b="1" kern="0" dirty="0">
                <a:solidFill>
                  <a:srgbClr val="50536D"/>
                </a:solidFill>
                <a:latin typeface="Trebuchet MS" panose="020B0603020202020204" pitchFamily="34" charset="0"/>
              </a:rPr>
              <a:t>ELEKTRONSKI PODPIS</a:t>
            </a:r>
          </a:p>
        </p:txBody>
      </p:sp>
      <p:pic>
        <p:nvPicPr>
          <p:cNvPr id="6" name="object 23">
            <a:extLst>
              <a:ext uri="{FF2B5EF4-FFF2-40B4-BE49-F238E27FC236}">
                <a16:creationId xmlns:a16="http://schemas.microsoft.com/office/drawing/2014/main" id="{7D58D728-41E9-5AC7-5AA5-15B4651B99A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794" y="3630243"/>
            <a:ext cx="1060989" cy="2141315"/>
          </a:xfrm>
          <a:prstGeom prst="rect">
            <a:avLst/>
          </a:prstGeom>
        </p:spPr>
      </p:pic>
      <p:sp>
        <p:nvSpPr>
          <p:cNvPr id="7" name="object 25">
            <a:extLst>
              <a:ext uri="{FF2B5EF4-FFF2-40B4-BE49-F238E27FC236}">
                <a16:creationId xmlns:a16="http://schemas.microsoft.com/office/drawing/2014/main" id="{E5B785B3-DC97-3A75-A1F4-4527C52F0C6B}"/>
              </a:ext>
            </a:extLst>
          </p:cNvPr>
          <p:cNvSpPr/>
          <p:nvPr/>
        </p:nvSpPr>
        <p:spPr>
          <a:xfrm>
            <a:off x="3243653" y="3068370"/>
            <a:ext cx="2620295" cy="294005"/>
          </a:xfrm>
          <a:custGeom>
            <a:avLst/>
            <a:gdLst/>
            <a:ahLst/>
            <a:cxnLst/>
            <a:rect l="l" t="t" r="r" b="b"/>
            <a:pathLst>
              <a:path w="3241040" h="384175">
                <a:moveTo>
                  <a:pt x="3129280" y="0"/>
                </a:moveTo>
                <a:lnTo>
                  <a:pt x="111252" y="0"/>
                </a:lnTo>
                <a:lnTo>
                  <a:pt x="67937" y="8739"/>
                </a:lnTo>
                <a:lnTo>
                  <a:pt x="32575" y="32575"/>
                </a:lnTo>
                <a:lnTo>
                  <a:pt x="8739" y="67937"/>
                </a:lnTo>
                <a:lnTo>
                  <a:pt x="0" y="111251"/>
                </a:lnTo>
                <a:lnTo>
                  <a:pt x="0" y="272541"/>
                </a:lnTo>
                <a:lnTo>
                  <a:pt x="8739" y="315856"/>
                </a:lnTo>
                <a:lnTo>
                  <a:pt x="32575" y="351218"/>
                </a:lnTo>
                <a:lnTo>
                  <a:pt x="67937" y="375054"/>
                </a:lnTo>
                <a:lnTo>
                  <a:pt x="111252" y="383793"/>
                </a:lnTo>
                <a:lnTo>
                  <a:pt x="3129280" y="383793"/>
                </a:lnTo>
                <a:lnTo>
                  <a:pt x="3172594" y="375054"/>
                </a:lnTo>
                <a:lnTo>
                  <a:pt x="3207956" y="351218"/>
                </a:lnTo>
                <a:lnTo>
                  <a:pt x="3231792" y="315856"/>
                </a:lnTo>
                <a:lnTo>
                  <a:pt x="3240532" y="272541"/>
                </a:lnTo>
                <a:lnTo>
                  <a:pt x="3240532" y="111251"/>
                </a:lnTo>
                <a:lnTo>
                  <a:pt x="3231792" y="67937"/>
                </a:lnTo>
                <a:lnTo>
                  <a:pt x="3207956" y="32575"/>
                </a:lnTo>
                <a:lnTo>
                  <a:pt x="3172594" y="8739"/>
                </a:lnTo>
                <a:lnTo>
                  <a:pt x="3129280" y="0"/>
                </a:lnTo>
                <a:close/>
              </a:path>
            </a:pathLst>
          </a:custGeom>
          <a:solidFill>
            <a:srgbClr val="DBEFCC"/>
          </a:solidFill>
        </p:spPr>
        <p:txBody>
          <a:bodyPr wrap="square" lIns="0" tIns="0" rIns="0" bIns="0" rtlCol="0" anchor="ctr" anchorCtr="0"/>
          <a:lstStyle/>
          <a:p>
            <a:pPr lvl="0" algn="ctr">
              <a:defRPr/>
            </a:pPr>
            <a:r>
              <a:rPr lang="sl-SI" sz="1200" b="1" kern="0">
                <a:solidFill>
                  <a:srgbClr val="50536D"/>
                </a:solidFill>
                <a:latin typeface="Trebuchet MS" panose="020B0603020202020204" pitchFamily="34" charset="0"/>
              </a:rPr>
              <a:t>HRAMBA IN DELITEV DOKAZIL </a:t>
            </a:r>
            <a:endParaRPr lang="sl-SI" sz="1200" b="1" kern="0" dirty="0">
              <a:solidFill>
                <a:srgbClr val="50536D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object 27">
            <a:extLst>
              <a:ext uri="{FF2B5EF4-FFF2-40B4-BE49-F238E27FC236}">
                <a16:creationId xmlns:a16="http://schemas.microsoft.com/office/drawing/2014/main" id="{BF25A691-1082-64A3-0517-514D8706287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91463" y="3630243"/>
            <a:ext cx="1060990" cy="2141315"/>
          </a:xfrm>
          <a:prstGeom prst="rect">
            <a:avLst/>
          </a:prstGeom>
        </p:spPr>
      </p:pic>
      <p:sp>
        <p:nvSpPr>
          <p:cNvPr id="9" name="object 29">
            <a:extLst>
              <a:ext uri="{FF2B5EF4-FFF2-40B4-BE49-F238E27FC236}">
                <a16:creationId xmlns:a16="http://schemas.microsoft.com/office/drawing/2014/main" id="{05E71E6E-90B1-F082-7D6A-4AF56262D7C4}"/>
              </a:ext>
            </a:extLst>
          </p:cNvPr>
          <p:cNvSpPr/>
          <p:nvPr/>
        </p:nvSpPr>
        <p:spPr>
          <a:xfrm>
            <a:off x="534909" y="3068370"/>
            <a:ext cx="2620295" cy="294005"/>
          </a:xfrm>
          <a:custGeom>
            <a:avLst/>
            <a:gdLst/>
            <a:ahLst/>
            <a:cxnLst/>
            <a:rect l="l" t="t" r="r" b="b"/>
            <a:pathLst>
              <a:path w="3241040" h="384175">
                <a:moveTo>
                  <a:pt x="3129318" y="0"/>
                </a:moveTo>
                <a:lnTo>
                  <a:pt x="111163" y="0"/>
                </a:lnTo>
                <a:lnTo>
                  <a:pt x="67894" y="8739"/>
                </a:lnTo>
                <a:lnTo>
                  <a:pt x="32559" y="32575"/>
                </a:lnTo>
                <a:lnTo>
                  <a:pt x="8736" y="67937"/>
                </a:lnTo>
                <a:lnTo>
                  <a:pt x="0" y="111251"/>
                </a:lnTo>
                <a:lnTo>
                  <a:pt x="0" y="272541"/>
                </a:lnTo>
                <a:lnTo>
                  <a:pt x="8736" y="315856"/>
                </a:lnTo>
                <a:lnTo>
                  <a:pt x="32559" y="351218"/>
                </a:lnTo>
                <a:lnTo>
                  <a:pt x="67894" y="375054"/>
                </a:lnTo>
                <a:lnTo>
                  <a:pt x="111163" y="383793"/>
                </a:lnTo>
                <a:lnTo>
                  <a:pt x="3129318" y="383793"/>
                </a:lnTo>
                <a:lnTo>
                  <a:pt x="3172559" y="375054"/>
                </a:lnTo>
                <a:lnTo>
                  <a:pt x="3207883" y="351218"/>
                </a:lnTo>
                <a:lnTo>
                  <a:pt x="3231705" y="315856"/>
                </a:lnTo>
                <a:lnTo>
                  <a:pt x="3240443" y="272541"/>
                </a:lnTo>
                <a:lnTo>
                  <a:pt x="3240443" y="111251"/>
                </a:lnTo>
                <a:lnTo>
                  <a:pt x="3231705" y="67937"/>
                </a:lnTo>
                <a:lnTo>
                  <a:pt x="3207883" y="32575"/>
                </a:lnTo>
                <a:lnTo>
                  <a:pt x="3172559" y="8739"/>
                </a:lnTo>
                <a:lnTo>
                  <a:pt x="3129318" y="0"/>
                </a:lnTo>
                <a:close/>
              </a:path>
            </a:pathLst>
          </a:custGeom>
          <a:solidFill>
            <a:srgbClr val="D5D9F8"/>
          </a:solidFill>
        </p:spPr>
        <p:txBody>
          <a:bodyPr wrap="square" lIns="0" tIns="0" rIns="0" bIns="0" rtlCol="0" anchor="ctr" anchorCtr="0"/>
          <a:lstStyle/>
          <a:p>
            <a:pPr algn="ctr" defTabSz="685800">
              <a:defRPr/>
            </a:pPr>
            <a:r>
              <a:rPr lang="sl-SI" sz="1200" b="1" kern="0" dirty="0">
                <a:solidFill>
                  <a:srgbClr val="50536D"/>
                </a:solidFill>
                <a:latin typeface="Trebuchet MS" panose="020B0603020202020204" pitchFamily="34" charset="0"/>
              </a:rPr>
              <a:t>IDENTIFIKACIJA IN AVTENTIKACIJA</a:t>
            </a:r>
            <a:endParaRPr sz="1200" b="1" kern="0" dirty="0">
              <a:solidFill>
                <a:srgbClr val="50536D"/>
              </a:solidFill>
              <a:latin typeface="Trebuchet MS" panose="020B0603020202020204" pitchFamily="34" charset="0"/>
            </a:endParaRPr>
          </a:p>
        </p:txBody>
      </p:sp>
      <p:pic>
        <p:nvPicPr>
          <p:cNvPr id="10" name="object 31">
            <a:extLst>
              <a:ext uri="{FF2B5EF4-FFF2-40B4-BE49-F238E27FC236}">
                <a16:creationId xmlns:a16="http://schemas.microsoft.com/office/drawing/2014/main" id="{269FE650-EE3A-795B-F327-88C696557E1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53895" y="3633302"/>
            <a:ext cx="1058418" cy="2138256"/>
          </a:xfrm>
          <a:prstGeom prst="rect">
            <a:avLst/>
          </a:prstGeom>
        </p:spPr>
      </p:pic>
      <p:sp>
        <p:nvSpPr>
          <p:cNvPr id="11" name="object 32">
            <a:extLst>
              <a:ext uri="{FF2B5EF4-FFF2-40B4-BE49-F238E27FC236}">
                <a16:creationId xmlns:a16="http://schemas.microsoft.com/office/drawing/2014/main" id="{273E92D5-3C5C-3AA3-18EB-025428525111}"/>
              </a:ext>
            </a:extLst>
          </p:cNvPr>
          <p:cNvSpPr/>
          <p:nvPr/>
        </p:nvSpPr>
        <p:spPr>
          <a:xfrm>
            <a:off x="5862661" y="4453927"/>
            <a:ext cx="363379" cy="225266"/>
          </a:xfrm>
          <a:custGeom>
            <a:avLst/>
            <a:gdLst/>
            <a:ahLst/>
            <a:cxnLst/>
            <a:rect l="l" t="t" r="r" b="b"/>
            <a:pathLst>
              <a:path w="484504" h="300354">
                <a:moveTo>
                  <a:pt x="130524" y="0"/>
                </a:moveTo>
                <a:lnTo>
                  <a:pt x="105951" y="2813"/>
                </a:lnTo>
                <a:lnTo>
                  <a:pt x="92916" y="21748"/>
                </a:lnTo>
                <a:lnTo>
                  <a:pt x="94430" y="45112"/>
                </a:lnTo>
                <a:lnTo>
                  <a:pt x="113506" y="61213"/>
                </a:lnTo>
                <a:lnTo>
                  <a:pt x="336518" y="129539"/>
                </a:lnTo>
                <a:lnTo>
                  <a:pt x="291558" y="145693"/>
                </a:lnTo>
                <a:lnTo>
                  <a:pt x="246979" y="162945"/>
                </a:lnTo>
                <a:lnTo>
                  <a:pt x="202537" y="180525"/>
                </a:lnTo>
                <a:lnTo>
                  <a:pt x="157991" y="197665"/>
                </a:lnTo>
                <a:lnTo>
                  <a:pt x="113098" y="213596"/>
                </a:lnTo>
                <a:lnTo>
                  <a:pt x="67616" y="227551"/>
                </a:lnTo>
                <a:lnTo>
                  <a:pt x="21304" y="238759"/>
                </a:lnTo>
                <a:lnTo>
                  <a:pt x="1603" y="252987"/>
                </a:lnTo>
                <a:lnTo>
                  <a:pt x="0" y="275621"/>
                </a:lnTo>
                <a:lnTo>
                  <a:pt x="13303" y="295159"/>
                </a:lnTo>
                <a:lnTo>
                  <a:pt x="38322" y="300100"/>
                </a:lnTo>
                <a:lnTo>
                  <a:pt x="86424" y="288326"/>
                </a:lnTo>
                <a:lnTo>
                  <a:pt x="133629" y="273644"/>
                </a:lnTo>
                <a:lnTo>
                  <a:pt x="180204" y="256920"/>
                </a:lnTo>
                <a:lnTo>
                  <a:pt x="226419" y="239021"/>
                </a:lnTo>
                <a:lnTo>
                  <a:pt x="272542" y="220812"/>
                </a:lnTo>
                <a:lnTo>
                  <a:pt x="318841" y="203157"/>
                </a:lnTo>
                <a:lnTo>
                  <a:pt x="365586" y="186923"/>
                </a:lnTo>
                <a:lnTo>
                  <a:pt x="413045" y="172975"/>
                </a:lnTo>
                <a:lnTo>
                  <a:pt x="461486" y="162178"/>
                </a:lnTo>
                <a:lnTo>
                  <a:pt x="479006" y="151290"/>
                </a:lnTo>
                <a:lnTo>
                  <a:pt x="484012" y="132413"/>
                </a:lnTo>
                <a:lnTo>
                  <a:pt x="477756" y="113083"/>
                </a:lnTo>
                <a:lnTo>
                  <a:pt x="461486" y="100837"/>
                </a:lnTo>
                <a:lnTo>
                  <a:pt x="460851" y="100837"/>
                </a:lnTo>
                <a:lnTo>
                  <a:pt x="177687" y="14249"/>
                </a:lnTo>
                <a:lnTo>
                  <a:pt x="130524" y="0"/>
                </a:lnTo>
                <a:close/>
              </a:path>
            </a:pathLst>
          </a:custGeom>
          <a:solidFill>
            <a:srgbClr val="4E5169"/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33">
            <a:extLst>
              <a:ext uri="{FF2B5EF4-FFF2-40B4-BE49-F238E27FC236}">
                <a16:creationId xmlns:a16="http://schemas.microsoft.com/office/drawing/2014/main" id="{FF58C95F-BC94-8668-4C9F-A462A75A37CD}"/>
              </a:ext>
            </a:extLst>
          </p:cNvPr>
          <p:cNvSpPr/>
          <p:nvPr/>
        </p:nvSpPr>
        <p:spPr>
          <a:xfrm>
            <a:off x="3019317" y="4453927"/>
            <a:ext cx="363379" cy="225266"/>
          </a:xfrm>
          <a:custGeom>
            <a:avLst/>
            <a:gdLst/>
            <a:ahLst/>
            <a:cxnLst/>
            <a:rect l="l" t="t" r="r" b="b"/>
            <a:pathLst>
              <a:path w="484504" h="300354">
                <a:moveTo>
                  <a:pt x="130571" y="0"/>
                </a:moveTo>
                <a:lnTo>
                  <a:pt x="105981" y="2813"/>
                </a:lnTo>
                <a:lnTo>
                  <a:pt x="92916" y="21748"/>
                </a:lnTo>
                <a:lnTo>
                  <a:pt x="94424" y="45112"/>
                </a:lnTo>
                <a:lnTo>
                  <a:pt x="113553" y="61213"/>
                </a:lnTo>
                <a:lnTo>
                  <a:pt x="336438" y="129539"/>
                </a:lnTo>
                <a:lnTo>
                  <a:pt x="291526" y="145693"/>
                </a:lnTo>
                <a:lnTo>
                  <a:pt x="246980" y="162945"/>
                </a:lnTo>
                <a:lnTo>
                  <a:pt x="202561" y="180525"/>
                </a:lnTo>
                <a:lnTo>
                  <a:pt x="158028" y="197665"/>
                </a:lnTo>
                <a:lnTo>
                  <a:pt x="113142" y="213596"/>
                </a:lnTo>
                <a:lnTo>
                  <a:pt x="67663" y="227551"/>
                </a:lnTo>
                <a:lnTo>
                  <a:pt x="21351" y="238759"/>
                </a:lnTo>
                <a:lnTo>
                  <a:pt x="1597" y="252987"/>
                </a:lnTo>
                <a:lnTo>
                  <a:pt x="0" y="275621"/>
                </a:lnTo>
                <a:lnTo>
                  <a:pt x="13333" y="295159"/>
                </a:lnTo>
                <a:lnTo>
                  <a:pt x="38369" y="300100"/>
                </a:lnTo>
                <a:lnTo>
                  <a:pt x="86468" y="288326"/>
                </a:lnTo>
                <a:lnTo>
                  <a:pt x="133662" y="273644"/>
                </a:lnTo>
                <a:lnTo>
                  <a:pt x="180224" y="256920"/>
                </a:lnTo>
                <a:lnTo>
                  <a:pt x="226425" y="239021"/>
                </a:lnTo>
                <a:lnTo>
                  <a:pt x="272537" y="220812"/>
                </a:lnTo>
                <a:lnTo>
                  <a:pt x="318832" y="203157"/>
                </a:lnTo>
                <a:lnTo>
                  <a:pt x="365582" y="186923"/>
                </a:lnTo>
                <a:lnTo>
                  <a:pt x="413059" y="172975"/>
                </a:lnTo>
                <a:lnTo>
                  <a:pt x="461533" y="162178"/>
                </a:lnTo>
                <a:lnTo>
                  <a:pt x="479053" y="151290"/>
                </a:lnTo>
                <a:lnTo>
                  <a:pt x="484060" y="132413"/>
                </a:lnTo>
                <a:lnTo>
                  <a:pt x="477803" y="113083"/>
                </a:lnTo>
                <a:lnTo>
                  <a:pt x="461533" y="100837"/>
                </a:lnTo>
                <a:lnTo>
                  <a:pt x="460898" y="100837"/>
                </a:lnTo>
                <a:lnTo>
                  <a:pt x="177694" y="14249"/>
                </a:lnTo>
                <a:lnTo>
                  <a:pt x="130571" y="0"/>
                </a:lnTo>
                <a:close/>
              </a:path>
            </a:pathLst>
          </a:custGeom>
          <a:solidFill>
            <a:srgbClr val="4E5169"/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0EB29041-3064-F4BA-F422-0DE03938EE55}"/>
              </a:ext>
            </a:extLst>
          </p:cNvPr>
          <p:cNvSpPr txBox="1"/>
          <p:nvPr/>
        </p:nvSpPr>
        <p:spPr>
          <a:xfrm>
            <a:off x="694761" y="1143844"/>
            <a:ext cx="8271122" cy="17379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sl-SI" sz="3200" b="1" dirty="0" err="1">
                <a:latin typeface="Trebuchet MS" panose="020B0603020202020204" pitchFamily="34" charset="0"/>
              </a:rPr>
              <a:t>eDenarnica</a:t>
            </a:r>
            <a:endParaRPr lang="sl-SI" sz="3200" b="1" dirty="0">
              <a:latin typeface="Trebuchet MS" panose="020B0603020202020204" pitchFamily="34" charset="0"/>
            </a:endParaRPr>
          </a:p>
          <a:p>
            <a:pPr>
              <a:lnSpc>
                <a:spcPts val="2625"/>
              </a:lnSpc>
            </a:pPr>
            <a:endParaRPr lang="sl-SI" sz="2100" b="1" dirty="0">
              <a:latin typeface="Trebuchet MS" panose="020B0603020202020204" pitchFamily="34" charset="0"/>
            </a:endParaRPr>
          </a:p>
          <a:p>
            <a:pPr>
              <a:lnSpc>
                <a:spcPts val="2625"/>
              </a:lnSpc>
            </a:pPr>
            <a:r>
              <a:rPr lang="sl-SI" sz="2100" b="1" dirty="0">
                <a:latin typeface="Trebuchet MS" panose="020B0603020202020204" pitchFamily="34" charset="0"/>
              </a:rPr>
              <a:t>Evropska denarnica za digitalno identiteto bo omogočala varno </a:t>
            </a:r>
            <a:r>
              <a:rPr lang="sl-SI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identifikacijo</a:t>
            </a:r>
            <a:r>
              <a:rPr lang="sl-SI" sz="2100" b="1" dirty="0">
                <a:latin typeface="Trebuchet MS" panose="020B0603020202020204" pitchFamily="34" charset="0"/>
              </a:rPr>
              <a:t>, pridobivanje/hrambo/deljenje </a:t>
            </a:r>
            <a:r>
              <a:rPr lang="sl-SI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digitalnih dokumentov </a:t>
            </a:r>
            <a:r>
              <a:rPr lang="sl-SI" sz="2100" b="1" dirty="0">
                <a:latin typeface="Trebuchet MS" panose="020B0603020202020204" pitchFamily="34" charset="0"/>
              </a:rPr>
              <a:t>ter </a:t>
            </a:r>
            <a:r>
              <a:rPr lang="sl-SI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e-podpisovanje.</a:t>
            </a:r>
          </a:p>
        </p:txBody>
      </p:sp>
    </p:spTree>
    <p:extLst>
      <p:ext uri="{BB962C8B-B14F-4D97-AF65-F5344CB8AC3E}">
        <p14:creationId xmlns:p14="http://schemas.microsoft.com/office/powerpoint/2010/main" val="3000909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9">
            <a:extLst>
              <a:ext uri="{FF2B5EF4-FFF2-40B4-BE49-F238E27FC236}">
                <a16:creationId xmlns:a16="http://schemas.microsoft.com/office/drawing/2014/main" id="{4A03F6D8-7906-D849-8A56-ED0321802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514725"/>
            <a:ext cx="9144001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Box 9">
            <a:extLst>
              <a:ext uri="{FF2B5EF4-FFF2-40B4-BE49-F238E27FC236}">
                <a16:creationId xmlns:a16="http://schemas.microsoft.com/office/drawing/2014/main" id="{66D1216D-0FB1-E844-866B-232426D56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976" y="721766"/>
            <a:ext cx="56491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l-SI" altLang="en-US" sz="4800" dirty="0">
                <a:latin typeface="Calibri Light" pitchFamily="34" charset="0"/>
              </a:rPr>
              <a:t>Zaupanje in zasebnost</a:t>
            </a:r>
          </a:p>
          <a:p>
            <a:pPr algn="ctr"/>
            <a:r>
              <a:rPr lang="sl-SI" altLang="en-US" sz="4800" dirty="0">
                <a:latin typeface="Calibri Light" pitchFamily="34" charset="0"/>
              </a:rPr>
              <a:t>=</a:t>
            </a:r>
          </a:p>
          <a:p>
            <a:pPr algn="ctr"/>
            <a:r>
              <a:rPr lang="sl-SI" altLang="en-US" sz="4800" dirty="0">
                <a:latin typeface="Calibri Light" pitchFamily="34" charset="0"/>
              </a:rPr>
              <a:t>Temelj e-poslovanja</a:t>
            </a:r>
            <a:endParaRPr lang="en-US" altLang="en-US" sz="4800" dirty="0">
              <a:latin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13746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16">
            <a:extLst>
              <a:ext uri="{FF2B5EF4-FFF2-40B4-BE49-F238E27FC236}">
                <a16:creationId xmlns:a16="http://schemas.microsoft.com/office/drawing/2014/main" id="{F09DCA35-8193-2CCB-CC35-5350A9DB3CE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4579" y="2351722"/>
            <a:ext cx="4019169" cy="3743325"/>
          </a:xfrm>
          <a:prstGeom prst="rect">
            <a:avLst/>
          </a:prstGeom>
        </p:spPr>
      </p:pic>
      <p:pic>
        <p:nvPicPr>
          <p:cNvPr id="35" name="object 20">
            <a:extLst>
              <a:ext uri="{FF2B5EF4-FFF2-40B4-BE49-F238E27FC236}">
                <a16:creationId xmlns:a16="http://schemas.microsoft.com/office/drawing/2014/main" id="{2CDDB9C3-1FC2-EA33-C730-3FE95EBEF7A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57082" y="1229867"/>
            <a:ext cx="86868" cy="92583"/>
          </a:xfrm>
          <a:prstGeom prst="rect">
            <a:avLst/>
          </a:prstGeom>
        </p:spPr>
      </p:pic>
      <p:grpSp>
        <p:nvGrpSpPr>
          <p:cNvPr id="36" name="object 24">
            <a:extLst>
              <a:ext uri="{FF2B5EF4-FFF2-40B4-BE49-F238E27FC236}">
                <a16:creationId xmlns:a16="http://schemas.microsoft.com/office/drawing/2014/main" id="{2397C633-DE69-5C0F-9387-C915829BC090}"/>
              </a:ext>
            </a:extLst>
          </p:cNvPr>
          <p:cNvGrpSpPr/>
          <p:nvPr/>
        </p:nvGrpSpPr>
        <p:grpSpPr>
          <a:xfrm>
            <a:off x="2656522" y="2499086"/>
            <a:ext cx="1020128" cy="2514112"/>
            <a:chOff x="3542029" y="2620391"/>
            <a:chExt cx="1360170" cy="2678430"/>
          </a:xfrm>
        </p:grpSpPr>
        <p:sp>
          <p:nvSpPr>
            <p:cNvPr id="37" name="object 25">
              <a:extLst>
                <a:ext uri="{FF2B5EF4-FFF2-40B4-BE49-F238E27FC236}">
                  <a16:creationId xmlns:a16="http://schemas.microsoft.com/office/drawing/2014/main" id="{B6199724-6520-B049-76FE-224A16514017}"/>
                </a:ext>
              </a:extLst>
            </p:cNvPr>
            <p:cNvSpPr/>
            <p:nvPr/>
          </p:nvSpPr>
          <p:spPr>
            <a:xfrm>
              <a:off x="3542029" y="2620391"/>
              <a:ext cx="1360170" cy="1231900"/>
            </a:xfrm>
            <a:custGeom>
              <a:avLst/>
              <a:gdLst/>
              <a:ahLst/>
              <a:cxnLst/>
              <a:rect l="l" t="t" r="r" b="b"/>
              <a:pathLst>
                <a:path w="1360170" h="1231900">
                  <a:moveTo>
                    <a:pt x="1360170" y="0"/>
                  </a:moveTo>
                  <a:lnTo>
                    <a:pt x="0" y="1168146"/>
                  </a:lnTo>
                  <a:lnTo>
                    <a:pt x="0" y="1231646"/>
                  </a:lnTo>
                  <a:lnTo>
                    <a:pt x="1360170" y="808609"/>
                  </a:lnTo>
                  <a:lnTo>
                    <a:pt x="1360170" y="0"/>
                  </a:lnTo>
                  <a:close/>
                </a:path>
              </a:pathLst>
            </a:custGeom>
            <a:solidFill>
              <a:srgbClr val="D5D9F8"/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26">
              <a:extLst>
                <a:ext uri="{FF2B5EF4-FFF2-40B4-BE49-F238E27FC236}">
                  <a16:creationId xmlns:a16="http://schemas.microsoft.com/office/drawing/2014/main" id="{A4B4A20A-7B1B-56FC-A972-ACC61B7E70BC}"/>
                </a:ext>
              </a:extLst>
            </p:cNvPr>
            <p:cNvSpPr/>
            <p:nvPr/>
          </p:nvSpPr>
          <p:spPr>
            <a:xfrm>
              <a:off x="3542029" y="3555873"/>
              <a:ext cx="1360170" cy="808990"/>
            </a:xfrm>
            <a:custGeom>
              <a:avLst/>
              <a:gdLst/>
              <a:ahLst/>
              <a:cxnLst/>
              <a:rect l="l" t="t" r="r" b="b"/>
              <a:pathLst>
                <a:path w="1360170" h="808989">
                  <a:moveTo>
                    <a:pt x="1360170" y="0"/>
                  </a:moveTo>
                  <a:lnTo>
                    <a:pt x="0" y="372618"/>
                  </a:lnTo>
                  <a:lnTo>
                    <a:pt x="0" y="436118"/>
                  </a:lnTo>
                  <a:lnTo>
                    <a:pt x="1360170" y="808608"/>
                  </a:lnTo>
                  <a:lnTo>
                    <a:pt x="1360170" y="0"/>
                  </a:lnTo>
                  <a:close/>
                </a:path>
              </a:pathLst>
            </a:custGeom>
            <a:solidFill>
              <a:srgbClr val="D2BCEB"/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27">
              <a:extLst>
                <a:ext uri="{FF2B5EF4-FFF2-40B4-BE49-F238E27FC236}">
                  <a16:creationId xmlns:a16="http://schemas.microsoft.com/office/drawing/2014/main" id="{92D29D87-9828-5970-EAD7-8518889E6B27}"/>
                </a:ext>
              </a:extLst>
            </p:cNvPr>
            <p:cNvSpPr/>
            <p:nvPr/>
          </p:nvSpPr>
          <p:spPr>
            <a:xfrm>
              <a:off x="3542029" y="4070096"/>
              <a:ext cx="1360170" cy="1228725"/>
            </a:xfrm>
            <a:custGeom>
              <a:avLst/>
              <a:gdLst/>
              <a:ahLst/>
              <a:cxnLst/>
              <a:rect l="l" t="t" r="r" b="b"/>
              <a:pathLst>
                <a:path w="1360170" h="1228725">
                  <a:moveTo>
                    <a:pt x="0" y="0"/>
                  </a:moveTo>
                  <a:lnTo>
                    <a:pt x="0" y="61721"/>
                  </a:lnTo>
                  <a:lnTo>
                    <a:pt x="1360170" y="1228343"/>
                  </a:lnTo>
                  <a:lnTo>
                    <a:pt x="1360170" y="4180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FCC"/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0" name="object 28">
            <a:extLst>
              <a:ext uri="{FF2B5EF4-FFF2-40B4-BE49-F238E27FC236}">
                <a16:creationId xmlns:a16="http://schemas.microsoft.com/office/drawing/2014/main" id="{075CB0AD-05D4-AD30-3F74-A9E60221F243}"/>
              </a:ext>
            </a:extLst>
          </p:cNvPr>
          <p:cNvGrpSpPr/>
          <p:nvPr/>
        </p:nvGrpSpPr>
        <p:grpSpPr>
          <a:xfrm>
            <a:off x="3715226" y="2486788"/>
            <a:ext cx="4971574" cy="808005"/>
            <a:chOff x="4953634" y="2607691"/>
            <a:chExt cx="6628765" cy="834390"/>
          </a:xfrm>
        </p:grpSpPr>
        <p:sp>
          <p:nvSpPr>
            <p:cNvPr id="41" name="object 29">
              <a:extLst>
                <a:ext uri="{FF2B5EF4-FFF2-40B4-BE49-F238E27FC236}">
                  <a16:creationId xmlns:a16="http://schemas.microsoft.com/office/drawing/2014/main" id="{FB5CD012-8460-5940-4025-92F8AE4A9BC2}"/>
                </a:ext>
              </a:extLst>
            </p:cNvPr>
            <p:cNvSpPr/>
            <p:nvPr/>
          </p:nvSpPr>
          <p:spPr>
            <a:xfrm>
              <a:off x="4966334" y="2620391"/>
              <a:ext cx="6603365" cy="808990"/>
            </a:xfrm>
            <a:custGeom>
              <a:avLst/>
              <a:gdLst/>
              <a:ahLst/>
              <a:cxnLst/>
              <a:rect l="l" t="t" r="r" b="b"/>
              <a:pathLst>
                <a:path w="6603365" h="808989">
                  <a:moveTo>
                    <a:pt x="6468618" y="0"/>
                  </a:moveTo>
                  <a:lnTo>
                    <a:pt x="0" y="0"/>
                  </a:lnTo>
                  <a:lnTo>
                    <a:pt x="0" y="808609"/>
                  </a:lnTo>
                  <a:lnTo>
                    <a:pt x="6603365" y="808609"/>
                  </a:lnTo>
                  <a:lnTo>
                    <a:pt x="6603365" y="134747"/>
                  </a:lnTo>
                  <a:lnTo>
                    <a:pt x="64686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30">
              <a:extLst>
                <a:ext uri="{FF2B5EF4-FFF2-40B4-BE49-F238E27FC236}">
                  <a16:creationId xmlns:a16="http://schemas.microsoft.com/office/drawing/2014/main" id="{D12E1A7F-4347-3188-E6FF-03470A4EE7B3}"/>
                </a:ext>
              </a:extLst>
            </p:cNvPr>
            <p:cNvSpPr/>
            <p:nvPr/>
          </p:nvSpPr>
          <p:spPr>
            <a:xfrm>
              <a:off x="4966334" y="2620391"/>
              <a:ext cx="6603365" cy="808990"/>
            </a:xfrm>
            <a:custGeom>
              <a:avLst/>
              <a:gdLst/>
              <a:ahLst/>
              <a:cxnLst/>
              <a:rect l="l" t="t" r="r" b="b"/>
              <a:pathLst>
                <a:path w="6603365" h="808989">
                  <a:moveTo>
                    <a:pt x="0" y="0"/>
                  </a:moveTo>
                  <a:lnTo>
                    <a:pt x="6468618" y="0"/>
                  </a:lnTo>
                  <a:lnTo>
                    <a:pt x="6603365" y="134747"/>
                  </a:lnTo>
                  <a:lnTo>
                    <a:pt x="6603365" y="808609"/>
                  </a:lnTo>
                  <a:lnTo>
                    <a:pt x="0" y="80860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D5D9F8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3" name="object 32">
            <a:extLst>
              <a:ext uri="{FF2B5EF4-FFF2-40B4-BE49-F238E27FC236}">
                <a16:creationId xmlns:a16="http://schemas.microsoft.com/office/drawing/2014/main" id="{E600CA58-125E-79F0-B41F-A346D694F19F}"/>
              </a:ext>
            </a:extLst>
          </p:cNvPr>
          <p:cNvGrpSpPr/>
          <p:nvPr/>
        </p:nvGrpSpPr>
        <p:grpSpPr>
          <a:xfrm>
            <a:off x="3722084" y="3369266"/>
            <a:ext cx="4952524" cy="771156"/>
            <a:chOff x="4966334" y="3336654"/>
            <a:chExt cx="6603365" cy="1028208"/>
          </a:xfrm>
        </p:grpSpPr>
        <p:sp>
          <p:nvSpPr>
            <p:cNvPr id="44" name="object 33">
              <a:extLst>
                <a:ext uri="{FF2B5EF4-FFF2-40B4-BE49-F238E27FC236}">
                  <a16:creationId xmlns:a16="http://schemas.microsoft.com/office/drawing/2014/main" id="{ED68E365-20E6-FAAC-5EC5-502D07478983}"/>
                </a:ext>
              </a:extLst>
            </p:cNvPr>
            <p:cNvSpPr/>
            <p:nvPr/>
          </p:nvSpPr>
          <p:spPr>
            <a:xfrm>
              <a:off x="4966334" y="3336654"/>
              <a:ext cx="6603365" cy="1028208"/>
            </a:xfrm>
            <a:custGeom>
              <a:avLst/>
              <a:gdLst/>
              <a:ahLst/>
              <a:cxnLst/>
              <a:rect l="l" t="t" r="r" b="b"/>
              <a:pathLst>
                <a:path w="6603365" h="808989">
                  <a:moveTo>
                    <a:pt x="6468618" y="0"/>
                  </a:moveTo>
                  <a:lnTo>
                    <a:pt x="0" y="0"/>
                  </a:lnTo>
                  <a:lnTo>
                    <a:pt x="0" y="808608"/>
                  </a:lnTo>
                  <a:lnTo>
                    <a:pt x="6603365" y="808608"/>
                  </a:lnTo>
                  <a:lnTo>
                    <a:pt x="6603365" y="134746"/>
                  </a:lnTo>
                  <a:lnTo>
                    <a:pt x="64686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34">
              <a:extLst>
                <a:ext uri="{FF2B5EF4-FFF2-40B4-BE49-F238E27FC236}">
                  <a16:creationId xmlns:a16="http://schemas.microsoft.com/office/drawing/2014/main" id="{EFF66888-5B7D-3C8C-12FA-6226CCAB83D2}"/>
                </a:ext>
              </a:extLst>
            </p:cNvPr>
            <p:cNvSpPr/>
            <p:nvPr/>
          </p:nvSpPr>
          <p:spPr>
            <a:xfrm>
              <a:off x="4966334" y="3336654"/>
              <a:ext cx="6603365" cy="1028208"/>
            </a:xfrm>
            <a:custGeom>
              <a:avLst/>
              <a:gdLst/>
              <a:ahLst/>
              <a:cxnLst/>
              <a:rect l="l" t="t" r="r" b="b"/>
              <a:pathLst>
                <a:path w="6603365" h="808989">
                  <a:moveTo>
                    <a:pt x="0" y="0"/>
                  </a:moveTo>
                  <a:lnTo>
                    <a:pt x="6468618" y="0"/>
                  </a:lnTo>
                  <a:lnTo>
                    <a:pt x="6603365" y="134746"/>
                  </a:lnTo>
                  <a:lnTo>
                    <a:pt x="6603365" y="808608"/>
                  </a:lnTo>
                  <a:lnTo>
                    <a:pt x="0" y="808608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D2BCEB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6" name="object 35">
            <a:extLst>
              <a:ext uri="{FF2B5EF4-FFF2-40B4-BE49-F238E27FC236}">
                <a16:creationId xmlns:a16="http://schemas.microsoft.com/office/drawing/2014/main" id="{9C30A6B6-128C-F7B5-3785-D30D1CB2668C}"/>
              </a:ext>
            </a:extLst>
          </p:cNvPr>
          <p:cNvGrpSpPr/>
          <p:nvPr/>
        </p:nvGrpSpPr>
        <p:grpSpPr>
          <a:xfrm>
            <a:off x="3724751" y="4227194"/>
            <a:ext cx="4952524" cy="765769"/>
            <a:chOff x="4966334" y="4488179"/>
            <a:chExt cx="6603365" cy="729252"/>
          </a:xfrm>
        </p:grpSpPr>
        <p:sp>
          <p:nvSpPr>
            <p:cNvPr id="47" name="object 36">
              <a:extLst>
                <a:ext uri="{FF2B5EF4-FFF2-40B4-BE49-F238E27FC236}">
                  <a16:creationId xmlns:a16="http://schemas.microsoft.com/office/drawing/2014/main" id="{59FE3242-9011-F809-9461-A55E455D4E80}"/>
                </a:ext>
              </a:extLst>
            </p:cNvPr>
            <p:cNvSpPr/>
            <p:nvPr/>
          </p:nvSpPr>
          <p:spPr>
            <a:xfrm>
              <a:off x="4966334" y="4488179"/>
              <a:ext cx="6603365" cy="646616"/>
            </a:xfrm>
            <a:custGeom>
              <a:avLst/>
              <a:gdLst/>
              <a:ahLst/>
              <a:cxnLst/>
              <a:rect l="l" t="t" r="r" b="b"/>
              <a:pathLst>
                <a:path w="6603365" h="810260">
                  <a:moveTo>
                    <a:pt x="6468364" y="0"/>
                  </a:moveTo>
                  <a:lnTo>
                    <a:pt x="0" y="0"/>
                  </a:lnTo>
                  <a:lnTo>
                    <a:pt x="0" y="810260"/>
                  </a:lnTo>
                  <a:lnTo>
                    <a:pt x="6603365" y="810260"/>
                  </a:lnTo>
                  <a:lnTo>
                    <a:pt x="6603365" y="135001"/>
                  </a:lnTo>
                  <a:lnTo>
                    <a:pt x="6468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37">
              <a:extLst>
                <a:ext uri="{FF2B5EF4-FFF2-40B4-BE49-F238E27FC236}">
                  <a16:creationId xmlns:a16="http://schemas.microsoft.com/office/drawing/2014/main" id="{115BE4E8-B8D7-DD05-F517-FED9E6054D12}"/>
                </a:ext>
              </a:extLst>
            </p:cNvPr>
            <p:cNvSpPr/>
            <p:nvPr/>
          </p:nvSpPr>
          <p:spPr>
            <a:xfrm>
              <a:off x="4966334" y="4488179"/>
              <a:ext cx="6603365" cy="729252"/>
            </a:xfrm>
            <a:custGeom>
              <a:avLst/>
              <a:gdLst/>
              <a:ahLst/>
              <a:cxnLst/>
              <a:rect l="l" t="t" r="r" b="b"/>
              <a:pathLst>
                <a:path w="6603365" h="810260">
                  <a:moveTo>
                    <a:pt x="0" y="0"/>
                  </a:moveTo>
                  <a:lnTo>
                    <a:pt x="6468364" y="0"/>
                  </a:lnTo>
                  <a:lnTo>
                    <a:pt x="6603365" y="135001"/>
                  </a:lnTo>
                  <a:lnTo>
                    <a:pt x="6603365" y="810260"/>
                  </a:lnTo>
                  <a:lnTo>
                    <a:pt x="0" y="81026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DBEFCC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9" name="object 38">
            <a:extLst>
              <a:ext uri="{FF2B5EF4-FFF2-40B4-BE49-F238E27FC236}">
                <a16:creationId xmlns:a16="http://schemas.microsoft.com/office/drawing/2014/main" id="{169D3101-C1B8-E8BB-27A7-6C84293D190E}"/>
              </a:ext>
            </a:extLst>
          </p:cNvPr>
          <p:cNvSpPr txBox="1">
            <a:spLocks/>
          </p:cNvSpPr>
          <p:nvPr/>
        </p:nvSpPr>
        <p:spPr>
          <a:xfrm>
            <a:off x="3843232" y="2575724"/>
            <a:ext cx="4763558" cy="2315858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79"/>
              </a:spcBef>
            </a:pPr>
            <a:r>
              <a:rPr lang="pt-BR" sz="1350" b="1" kern="0" spc="-71" dirty="0">
                <a:solidFill>
                  <a:srgbClr val="000000"/>
                </a:solidFill>
                <a:latin typeface="Trebuchet MS" panose="020B0603020202020204" pitchFamily="34" charset="0"/>
              </a:rPr>
              <a:t>Brezplačna uporaba za vse državljane EU</a:t>
            </a:r>
            <a:endParaRPr lang="en-US" sz="1350" b="1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79"/>
              </a:spcBef>
            </a:pPr>
            <a:r>
              <a:rPr lang="sl-SI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eDenarnico</a:t>
            </a:r>
            <a:r>
              <a:rPr lang="sl-SI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zagotav</a:t>
            </a:r>
            <a:r>
              <a:rPr lang="sl-SI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ijo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države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članice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,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vsi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državljani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EU pa </a:t>
            </a:r>
            <a:r>
              <a:rPr lang="sl-SI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jo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lahko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uporabljajo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26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brezplačno</a:t>
            </a:r>
            <a:r>
              <a:rPr lang="en-US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sl-SI" sz="1350" kern="0" spc="-26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in prostovoljno. </a:t>
            </a:r>
          </a:p>
          <a:p>
            <a:pPr algn="ctr">
              <a:spcBef>
                <a:spcPts val="79"/>
              </a:spcBef>
            </a:pPr>
            <a:endParaRPr lang="sl-SI" sz="1350" b="1" kern="0" spc="-26" dirty="0">
              <a:solidFill>
                <a:sysClr val="windowText" lastClr="000000"/>
              </a:solidFill>
              <a:latin typeface="Trebuchet MS" panose="020B0603020202020204" pitchFamily="34" charset="0"/>
              <a:cs typeface="Trebuchet MS"/>
            </a:endParaRPr>
          </a:p>
          <a:p>
            <a:pPr algn="ctr">
              <a:spcBef>
                <a:spcPts val="79"/>
              </a:spcBef>
            </a:pPr>
            <a:r>
              <a:rPr lang="en-US" sz="1350" b="1" kern="0" spc="-15" dirty="0" err="1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Sprejet</a:t>
            </a:r>
            <a:r>
              <a:rPr lang="sl-SI" sz="1350" b="1" kern="0" spc="-15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a</a:t>
            </a:r>
            <a:r>
              <a:rPr lang="en-US" sz="1350" b="1" kern="0" spc="-15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 v </a:t>
            </a:r>
            <a:r>
              <a:rPr lang="en-US" sz="1350" b="1" kern="0" spc="-15" dirty="0" err="1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celotni</a:t>
            </a:r>
            <a:r>
              <a:rPr lang="en-US" sz="1350" b="1" kern="0" spc="-15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 </a:t>
            </a:r>
            <a:r>
              <a:rPr lang="sl-SI" sz="1350" b="1" kern="0" spc="-15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Evropski </a:t>
            </a:r>
            <a:r>
              <a:rPr lang="en-US" sz="1350" b="1" kern="0" spc="-15" dirty="0" err="1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Uniji</a:t>
            </a:r>
            <a:endParaRPr lang="sl-SI" sz="1350" b="1" kern="0" spc="-15" dirty="0">
              <a:solidFill>
                <a:sysClr val="windowText" lastClr="000000"/>
              </a:solidFill>
              <a:latin typeface="Trebuchet MS" panose="020B0603020202020204" pitchFamily="34" charset="0"/>
              <a:cs typeface="Trebuchet MS"/>
            </a:endParaRPr>
          </a:p>
          <a:p>
            <a:pPr algn="ctr">
              <a:spcBef>
                <a:spcPts val="79"/>
              </a:spcBef>
            </a:pPr>
            <a:r>
              <a:rPr lang="en-US" sz="135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Prizn</a:t>
            </a:r>
            <a:r>
              <a:rPr lang="sl-SI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n</a:t>
            </a:r>
            <a:r>
              <a:rPr lang="sl-SI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s </a:t>
            </a:r>
            <a:r>
              <a:rPr lang="en-US" sz="135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strani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zasebnih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in </a:t>
            </a:r>
            <a:r>
              <a:rPr lang="en-US" sz="135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javnih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ponudnikov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storitev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po </a:t>
            </a:r>
            <a:r>
              <a:rPr lang="en-US" sz="135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vsej</a:t>
            </a:r>
            <a:r>
              <a:rPr lang="en-US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sl-SI" sz="135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EU</a:t>
            </a:r>
            <a:endParaRPr lang="sl-SI" sz="1350" b="1" kern="0" spc="-8" dirty="0">
              <a:solidFill>
                <a:sysClr val="windowText" lastClr="000000"/>
              </a:solidFill>
              <a:latin typeface="Trebuchet MS" panose="020B0603020202020204" pitchFamily="34" charset="0"/>
              <a:cs typeface="Trebuchet MS"/>
            </a:endParaRPr>
          </a:p>
          <a:p>
            <a:pPr marL="476" algn="ctr"/>
            <a:endParaRPr lang="sl-SI" sz="1350" b="1" kern="0" spc="-8" dirty="0">
              <a:solidFill>
                <a:sysClr val="windowText" lastClr="000000"/>
              </a:solidFill>
              <a:latin typeface="Trebuchet MS" panose="020B0603020202020204" pitchFamily="34" charset="0"/>
              <a:cs typeface="Trebuchet MS"/>
            </a:endParaRPr>
          </a:p>
          <a:p>
            <a:pPr marL="476" algn="ctr"/>
            <a:r>
              <a:rPr lang="en-US" sz="1350" b="1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Varn</a:t>
            </a:r>
            <a:r>
              <a:rPr lang="sl-SI" sz="1350" b="1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a</a:t>
            </a:r>
            <a:r>
              <a:rPr lang="en-US" sz="1350" b="1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 in </a:t>
            </a:r>
            <a:r>
              <a:rPr lang="en-US" sz="1350" b="1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usmerjen</a:t>
            </a:r>
            <a:r>
              <a:rPr lang="sl-SI" sz="1350" b="1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a</a:t>
            </a:r>
            <a:r>
              <a:rPr lang="en-US" sz="1350" b="1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 v </a:t>
            </a:r>
            <a:r>
              <a:rPr lang="en-US" sz="1350" b="1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  <a:cs typeface="Trebuchet MS"/>
              </a:rPr>
              <a:t>zasebnost</a:t>
            </a:r>
            <a:endParaRPr lang="sl-SI" sz="1350" b="1" kern="0" spc="-8" dirty="0">
              <a:solidFill>
                <a:sysClr val="windowText" lastClr="000000"/>
              </a:solidFill>
              <a:latin typeface="Trebuchet MS" panose="020B0603020202020204" pitchFamily="34" charset="0"/>
              <a:cs typeface="Trebuchet MS"/>
            </a:endParaRPr>
          </a:p>
          <a:p>
            <a:pPr marL="476" algn="ctr">
              <a:lnSpc>
                <a:spcPts val="1500"/>
              </a:lnSpc>
            </a:pP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Državljani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lahko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nadzorujejo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in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varujejo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svojo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identiteto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, </a:t>
            </a:r>
            <a:r>
              <a:rPr lang="sl-SI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svoje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osebne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podatke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in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digitalna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1350" kern="0" spc="-8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sredstva</a:t>
            </a:r>
            <a:r>
              <a:rPr lang="en-US" sz="1350" kern="0" spc="-8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50" name="object 21">
            <a:extLst>
              <a:ext uri="{FF2B5EF4-FFF2-40B4-BE49-F238E27FC236}">
                <a16:creationId xmlns:a16="http://schemas.microsoft.com/office/drawing/2014/main" id="{CD013F90-753A-981E-F2C3-EEDE7355ABFC}"/>
              </a:ext>
            </a:extLst>
          </p:cNvPr>
          <p:cNvGrpSpPr/>
          <p:nvPr/>
        </p:nvGrpSpPr>
        <p:grpSpPr>
          <a:xfrm>
            <a:off x="902884" y="2318899"/>
            <a:ext cx="1587341" cy="3076099"/>
            <a:chOff x="1203845" y="1948865"/>
            <a:chExt cx="2116455" cy="4101465"/>
          </a:xfrm>
        </p:grpSpPr>
        <p:pic>
          <p:nvPicPr>
            <p:cNvPr id="51" name="object 22">
              <a:extLst>
                <a:ext uri="{FF2B5EF4-FFF2-40B4-BE49-F238E27FC236}">
                  <a16:creationId xmlns:a16="http://schemas.microsoft.com/office/drawing/2014/main" id="{9FD408E4-73FB-FB8F-DE11-31E67CB890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764" y="2229341"/>
              <a:ext cx="1453891" cy="3536948"/>
            </a:xfrm>
            <a:prstGeom prst="rect">
              <a:avLst/>
            </a:prstGeom>
          </p:spPr>
        </p:pic>
        <p:pic>
          <p:nvPicPr>
            <p:cNvPr id="52" name="object 23">
              <a:extLst>
                <a:ext uri="{FF2B5EF4-FFF2-40B4-BE49-F238E27FC236}">
                  <a16:creationId xmlns:a16="http://schemas.microsoft.com/office/drawing/2014/main" id="{44966ABE-899F-F278-BAB5-CB9B452AACA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3845" y="1948865"/>
              <a:ext cx="2116073" cy="4100957"/>
            </a:xfrm>
            <a:prstGeom prst="rect">
              <a:avLst/>
            </a:prstGeom>
          </p:spPr>
        </p:pic>
      </p:grp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118B6B92-C7F5-2009-13CF-345CA9B2E4B3}"/>
              </a:ext>
            </a:extLst>
          </p:cNvPr>
          <p:cNvSpPr txBox="1"/>
          <p:nvPr/>
        </p:nvSpPr>
        <p:spPr>
          <a:xfrm>
            <a:off x="694760" y="1293526"/>
            <a:ext cx="8449239" cy="737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sl-SI" sz="2100" b="1" dirty="0" err="1">
                <a:latin typeface="Trebuchet MS" panose="020B0603020202020204" pitchFamily="34" charset="0"/>
              </a:rPr>
              <a:t>eDenarnica</a:t>
            </a:r>
            <a:r>
              <a:rPr lang="sl-SI" sz="2100" b="1" dirty="0">
                <a:latin typeface="Trebuchet MS" panose="020B0603020202020204" pitchFamily="34" charset="0"/>
              </a:rPr>
              <a:t> prinaša varno in zanesljivo sredstvo za digitalno identifikacijo za vsakogar v EU</a:t>
            </a:r>
          </a:p>
        </p:txBody>
      </p:sp>
    </p:spTree>
    <p:extLst>
      <p:ext uri="{BB962C8B-B14F-4D97-AF65-F5344CB8AC3E}">
        <p14:creationId xmlns:p14="http://schemas.microsoft.com/office/powerpoint/2010/main" val="1077915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">
            <a:extLst>
              <a:ext uri="{FF2B5EF4-FFF2-40B4-BE49-F238E27FC236}">
                <a16:creationId xmlns:a16="http://schemas.microsoft.com/office/drawing/2014/main" id="{9C2F287A-06EF-2D21-3153-44164F730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950" y="1328007"/>
            <a:ext cx="4991090" cy="38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50" tIns="34277" rIns="68550" bIns="34277" anchorCtr="1"/>
          <a:lstStyle/>
          <a:p>
            <a:pPr algn="ctr" eaLnBrk="0" hangingPunct="0">
              <a:lnSpc>
                <a:spcPct val="90000"/>
              </a:lnSpc>
            </a:pPr>
            <a:r>
              <a:rPr lang="sl-SI" altLang="en-US" sz="3300" b="1" dirty="0">
                <a:solidFill>
                  <a:srgbClr val="024595"/>
                </a:solidFill>
                <a:latin typeface="Trebuchet MS" panose="020B0603020202020204" pitchFamily="34" charset="0"/>
              </a:rPr>
              <a:t>Še nekaj številk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A8B0C-48B7-BE05-FCA4-1BD1A91E03C8}"/>
              </a:ext>
            </a:extLst>
          </p:cNvPr>
          <p:cNvSpPr txBox="1"/>
          <p:nvPr/>
        </p:nvSpPr>
        <p:spPr>
          <a:xfrm>
            <a:off x="1074007" y="2141033"/>
            <a:ext cx="7672673" cy="44319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sl-SI" sz="2400" u="sng" dirty="0">
                <a:solidFill>
                  <a:prstClr val="black"/>
                </a:solidFill>
                <a:latin typeface="Trebuchet MS" panose="020B0603020202020204" pitchFamily="34" charset="0"/>
              </a:rPr>
              <a:t>e-identitete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uporabnikov </a:t>
            </a:r>
            <a:r>
              <a:rPr lang="sl-SI" sz="2400" dirty="0" err="1">
                <a:solidFill>
                  <a:prstClr val="black"/>
                </a:solidFill>
                <a:latin typeface="Trebuchet MS" panose="020B0603020202020204" pitchFamily="34" charset="0"/>
              </a:rPr>
              <a:t>smsPASS</a:t>
            </a: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: 299.502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elektronskih OI: 767.529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virtualnih OI: 29.708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potrdil SIGEN-CA*: 433.872</a:t>
            </a: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r>
              <a:rPr lang="sl-SI" sz="1400" dirty="0">
                <a:solidFill>
                  <a:prstClr val="black"/>
                </a:solidFill>
                <a:latin typeface="Trebuchet MS" panose="020B0603020202020204" pitchFamily="34" charset="0"/>
              </a:rPr>
              <a:t>* </a:t>
            </a:r>
          </a:p>
          <a:p>
            <a:pPr marL="285750" indent="-285750" defTabSz="685800">
              <a:buFontTx/>
              <a:buChar char="-"/>
              <a:defRPr/>
            </a:pPr>
            <a:r>
              <a:rPr lang="sl-SI" sz="1400" dirty="0">
                <a:solidFill>
                  <a:prstClr val="black"/>
                </a:solidFill>
                <a:latin typeface="Trebuchet MS" panose="020B0603020202020204" pitchFamily="34" charset="0"/>
              </a:rPr>
              <a:t>skupaj potrdila za fizične osebe in za zaposlene</a:t>
            </a:r>
          </a:p>
          <a:p>
            <a:pPr marL="285750" indent="-285750" defTabSz="685800">
              <a:buFontTx/>
              <a:buChar char="-"/>
              <a:defRPr/>
            </a:pPr>
            <a:r>
              <a:rPr lang="sl-SI" sz="1400" dirty="0">
                <a:solidFill>
                  <a:prstClr val="black"/>
                </a:solidFill>
                <a:latin typeface="Trebuchet MS" panose="020B0603020202020204" pitchFamily="34" charset="0"/>
              </a:rPr>
              <a:t>podatki na voljo le za potrdila, ki jih izdaja MDP</a:t>
            </a:r>
          </a:p>
        </p:txBody>
      </p:sp>
    </p:spTree>
    <p:extLst>
      <p:ext uri="{BB962C8B-B14F-4D97-AF65-F5344CB8AC3E}">
        <p14:creationId xmlns:p14="http://schemas.microsoft.com/office/powerpoint/2010/main" val="3450492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a 6">
            <a:extLst>
              <a:ext uri="{FF2B5EF4-FFF2-40B4-BE49-F238E27FC236}">
                <a16:creationId xmlns:a16="http://schemas.microsoft.com/office/drawing/2014/main" id="{D8EEDD1A-4962-47DF-A903-F2188D095D14}"/>
              </a:ext>
            </a:extLst>
          </p:cNvPr>
          <p:cNvSpPr/>
          <p:nvPr/>
        </p:nvSpPr>
        <p:spPr>
          <a:xfrm>
            <a:off x="4143365" y="1456173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/>
              <a:t>3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732682" y="2379589"/>
            <a:ext cx="76839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400"/>
              </a:spcBef>
            </a:pPr>
            <a:r>
              <a:rPr lang="it-IT" sz="3600" dirty="0"/>
              <a:t>S</a:t>
            </a:r>
            <a:r>
              <a:rPr lang="sl-SI" sz="3600" dirty="0" err="1"/>
              <a:t>toritev</a:t>
            </a:r>
            <a:r>
              <a:rPr lang="sl-SI" sz="3600" dirty="0"/>
              <a:t> za spletno prijavo in e-podpis </a:t>
            </a:r>
            <a:r>
              <a:rPr lang="it-IT" sz="3600" dirty="0"/>
              <a:t>SI-PASS</a:t>
            </a:r>
            <a:endParaRPr lang="sl-SI" sz="3600" dirty="0"/>
          </a:p>
          <a:p>
            <a:pPr lvl="0" algn="ctr">
              <a:spcBef>
                <a:spcPts val="2400"/>
              </a:spcBef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90476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2">
            <a:extLst>
              <a:ext uri="{FF2B5EF4-FFF2-40B4-BE49-F238E27FC236}">
                <a16:creationId xmlns:a16="http://schemas.microsoft.com/office/drawing/2014/main" id="{392DCA77-8515-4B34-94C4-53EAAB333105}"/>
              </a:ext>
            </a:extLst>
          </p:cNvPr>
          <p:cNvSpPr txBox="1"/>
          <p:nvPr/>
        </p:nvSpPr>
        <p:spPr>
          <a:xfrm>
            <a:off x="405253" y="2267695"/>
            <a:ext cx="7711805" cy="242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sl-SI" sz="2531" dirty="0">
                <a:latin typeface="Trebuchet MS" panose="020B0603020202020204" pitchFamily="34" charset="0"/>
              </a:rPr>
              <a:t>predstavlja </a:t>
            </a:r>
            <a:r>
              <a:rPr lang="sl-SI" sz="2531" b="1" dirty="0">
                <a:latin typeface="Trebuchet MS" panose="020B0603020202020204" pitchFamily="34" charset="0"/>
              </a:rPr>
              <a:t>enotni vstop </a:t>
            </a:r>
            <a:r>
              <a:rPr lang="sl-SI" sz="2531" dirty="0">
                <a:latin typeface="Trebuchet MS" panose="020B0603020202020204" pitchFamily="34" charset="0"/>
              </a:rPr>
              <a:t>v elektronske storitve javnega sektorja</a:t>
            </a:r>
          </a:p>
          <a:p>
            <a:pPr marL="457200" indent="-457200">
              <a:buFontTx/>
              <a:buChar char="-"/>
            </a:pPr>
            <a:endParaRPr lang="sl-SI" sz="2531" dirty="0"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sl-SI" sz="2531" dirty="0">
                <a:latin typeface="Trebuchet MS" panose="020B0603020202020204" pitchFamily="34" charset="0"/>
              </a:rPr>
              <a:t>omogoča:</a:t>
            </a:r>
          </a:p>
          <a:p>
            <a:pPr marL="914400" lvl="1" indent="-457200">
              <a:buFontTx/>
              <a:buChar char="-"/>
            </a:pPr>
            <a:r>
              <a:rPr lang="sl-SI" sz="2531" b="1" dirty="0">
                <a:latin typeface="Trebuchet MS" panose="020B0603020202020204" pitchFamily="34" charset="0"/>
              </a:rPr>
              <a:t>elektronsko identifikacijo</a:t>
            </a:r>
          </a:p>
          <a:p>
            <a:pPr marL="914400" lvl="1" indent="-457200">
              <a:buFontTx/>
              <a:buChar char="-"/>
            </a:pPr>
            <a:r>
              <a:rPr lang="sl-SI" sz="2531" dirty="0">
                <a:latin typeface="Trebuchet MS" panose="020B0603020202020204" pitchFamily="34" charset="0"/>
              </a:rPr>
              <a:t>oddaljeni </a:t>
            </a:r>
            <a:r>
              <a:rPr lang="sl-SI" sz="2531" b="1" dirty="0">
                <a:latin typeface="Trebuchet MS" panose="020B0603020202020204" pitchFamily="34" charset="0"/>
              </a:rPr>
              <a:t>elektronski podpis</a:t>
            </a:r>
          </a:p>
        </p:txBody>
      </p:sp>
      <p:pic>
        <p:nvPicPr>
          <p:cNvPr id="61" name="Picture 5">
            <a:extLst>
              <a:ext uri="{FF2B5EF4-FFF2-40B4-BE49-F238E27FC236}">
                <a16:creationId xmlns:a16="http://schemas.microsoft.com/office/drawing/2014/main" id="{0F1A12B9-24E9-47B7-9788-DF5104A9F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5" y="150842"/>
            <a:ext cx="2959244" cy="124547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1731DF9-5B4B-9F9E-E104-75F855153655}"/>
              </a:ext>
            </a:extLst>
          </p:cNvPr>
          <p:cNvSpPr txBox="1"/>
          <p:nvPr/>
        </p:nvSpPr>
        <p:spPr>
          <a:xfrm>
            <a:off x="1237957" y="1541426"/>
            <a:ext cx="64540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>
                <a:latin typeface="Trebuchet MS" panose="020B0603020202020204" pitchFamily="34" charset="0"/>
              </a:rPr>
              <a:t>Storitev za spletno prijavo in e-podpis: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8024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68"/>
          <p:cNvSpPr>
            <a:spLocks noChangeArrowheads="1"/>
          </p:cNvSpPr>
          <p:nvPr/>
        </p:nvSpPr>
        <p:spPr bwMode="auto">
          <a:xfrm rot="5400000" flipV="1">
            <a:off x="6019023" y="3487280"/>
            <a:ext cx="1004594" cy="95534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6821 h 21600"/>
              <a:gd name="T20" fmla="*/ 191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000" y="0"/>
                </a:moveTo>
                <a:lnTo>
                  <a:pt x="12399" y="8775"/>
                </a:lnTo>
                <a:lnTo>
                  <a:pt x="14885" y="8775"/>
                </a:lnTo>
                <a:lnTo>
                  <a:pt x="14885" y="16821"/>
                </a:lnTo>
                <a:lnTo>
                  <a:pt x="0" y="16821"/>
                </a:lnTo>
                <a:lnTo>
                  <a:pt x="0" y="21600"/>
                </a:lnTo>
                <a:lnTo>
                  <a:pt x="19114" y="21600"/>
                </a:lnTo>
                <a:lnTo>
                  <a:pt x="19114" y="8775"/>
                </a:lnTo>
                <a:lnTo>
                  <a:pt x="21600" y="8775"/>
                </a:lnTo>
                <a:lnTo>
                  <a:pt x="17000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28" name="AutoShape 64"/>
          <p:cNvSpPr>
            <a:spLocks noChangeArrowheads="1"/>
          </p:cNvSpPr>
          <p:nvPr/>
        </p:nvSpPr>
        <p:spPr bwMode="auto">
          <a:xfrm>
            <a:off x="5717992" y="1817043"/>
            <a:ext cx="2334268" cy="1597803"/>
          </a:xfrm>
          <a:prstGeom prst="cloudCallout">
            <a:avLst>
              <a:gd name="adj1" fmla="val 13213"/>
              <a:gd name="adj2" fmla="val -22218"/>
            </a:avLst>
          </a:prstGeom>
          <a:solidFill>
            <a:schemeClr val="bg1"/>
          </a:solidFill>
          <a:ln w="38100">
            <a:solidFill>
              <a:srgbClr val="FFC000"/>
            </a:solidFill>
            <a:round/>
            <a:headEnd/>
            <a:tailEnd/>
          </a:ln>
        </p:spPr>
        <p:txBody>
          <a:bodyPr lIns="91400" tIns="45702" rIns="91400" bIns="45702"/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 altLang="en-US" sz="1600">
              <a:solidFill>
                <a:schemeClr val="bg1"/>
              </a:solidFill>
              <a:latin typeface="Arial" charset="0"/>
              <a:ea typeface="MS Gothic" pitchFamily="49" charset="-128"/>
            </a:endParaRPr>
          </a:p>
        </p:txBody>
      </p:sp>
      <p:sp>
        <p:nvSpPr>
          <p:cNvPr id="74" name="AutoShape 68"/>
          <p:cNvSpPr>
            <a:spLocks noChangeArrowheads="1"/>
          </p:cNvSpPr>
          <p:nvPr/>
        </p:nvSpPr>
        <p:spPr bwMode="auto">
          <a:xfrm rot="5400000">
            <a:off x="2119222" y="3570350"/>
            <a:ext cx="1004594" cy="100301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6821 h 21600"/>
              <a:gd name="T20" fmla="*/ 191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000" y="0"/>
                </a:moveTo>
                <a:lnTo>
                  <a:pt x="12399" y="8775"/>
                </a:lnTo>
                <a:lnTo>
                  <a:pt x="14885" y="8775"/>
                </a:lnTo>
                <a:lnTo>
                  <a:pt x="14885" y="16821"/>
                </a:lnTo>
                <a:lnTo>
                  <a:pt x="0" y="16821"/>
                </a:lnTo>
                <a:lnTo>
                  <a:pt x="0" y="21600"/>
                </a:lnTo>
                <a:lnTo>
                  <a:pt x="19114" y="21600"/>
                </a:lnTo>
                <a:lnTo>
                  <a:pt x="19114" y="8775"/>
                </a:lnTo>
                <a:lnTo>
                  <a:pt x="21600" y="8775"/>
                </a:lnTo>
                <a:lnTo>
                  <a:pt x="17000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31746" name="AutoShape 64"/>
          <p:cNvSpPr>
            <a:spLocks noChangeArrowheads="1"/>
          </p:cNvSpPr>
          <p:nvPr/>
        </p:nvSpPr>
        <p:spPr bwMode="auto">
          <a:xfrm>
            <a:off x="458206" y="1472540"/>
            <a:ext cx="3852178" cy="2496099"/>
          </a:xfrm>
          <a:prstGeom prst="cloudCallout">
            <a:avLst>
              <a:gd name="adj1" fmla="val 13213"/>
              <a:gd name="adj2" fmla="val -22218"/>
            </a:avLst>
          </a:prstGeom>
          <a:solidFill>
            <a:schemeClr val="bg1"/>
          </a:solidFill>
          <a:ln w="38100">
            <a:solidFill>
              <a:srgbClr val="FFC000"/>
            </a:solidFill>
            <a:round/>
            <a:headEnd/>
            <a:tailEnd/>
          </a:ln>
        </p:spPr>
        <p:txBody>
          <a:bodyPr lIns="91400" tIns="45702" rIns="91400" bIns="45702"/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 altLang="en-US" sz="1600">
              <a:solidFill>
                <a:schemeClr val="bg1"/>
              </a:solidFill>
              <a:latin typeface="Arial" charset="0"/>
              <a:ea typeface="MS Gothic" pitchFamily="49" charset="-128"/>
            </a:endParaRPr>
          </a:p>
        </p:txBody>
      </p:sp>
      <p:sp>
        <p:nvSpPr>
          <p:cNvPr id="31747" name="Rectangle 49"/>
          <p:cNvSpPr>
            <a:spLocks noChangeArrowheads="1"/>
          </p:cNvSpPr>
          <p:nvPr/>
        </p:nvSpPr>
        <p:spPr bwMode="auto">
          <a:xfrm>
            <a:off x="833023" y="2390654"/>
            <a:ext cx="2807346" cy="6975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l-SI" altLang="en-US" b="1"/>
          </a:p>
        </p:txBody>
      </p:sp>
      <p:pic>
        <p:nvPicPr>
          <p:cNvPr id="49" name="Slika 4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1519" y="2239774"/>
            <a:ext cx="1107314" cy="42129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  <a:alpha val="99000"/>
              </a:schemeClr>
            </a:solidFill>
          </a:ln>
        </p:spPr>
      </p:pic>
      <p:pic>
        <p:nvPicPr>
          <p:cNvPr id="31758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1729" y="1890536"/>
            <a:ext cx="806708" cy="39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Box 1"/>
          <p:cNvSpPr txBox="1">
            <a:spLocks noChangeArrowheads="1"/>
          </p:cNvSpPr>
          <p:nvPr/>
        </p:nvSpPr>
        <p:spPr bwMode="auto">
          <a:xfrm>
            <a:off x="628540" y="376016"/>
            <a:ext cx="7347842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sl-SI" altLang="en-US" sz="3200" dirty="0">
                <a:latin typeface="Trebuchet MS" panose="020B0603020202020204" pitchFamily="34" charset="0"/>
              </a:rPr>
              <a:t>SI-PASS prijava </a:t>
            </a:r>
          </a:p>
          <a:p>
            <a:pPr algn="ctr"/>
            <a:r>
              <a:rPr lang="sl-SI" altLang="en-US" sz="2400" i="1" dirty="0">
                <a:latin typeface="Trebuchet MS" panose="020B0603020202020204" pitchFamily="34" charset="0"/>
              </a:rPr>
              <a:t>Varna prijava v e-storitve</a:t>
            </a:r>
            <a:endParaRPr lang="id-ID" altLang="en-US" sz="2400" i="1" dirty="0">
              <a:latin typeface="Trebuchet MS" panose="020B0603020202020204" pitchFamily="34" charset="0"/>
            </a:endParaRPr>
          </a:p>
        </p:txBody>
      </p:sp>
      <p:pic>
        <p:nvPicPr>
          <p:cNvPr id="31754" name="Picture 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6114" y="5457257"/>
            <a:ext cx="1500187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5" name="Picture 5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53679" y="5459358"/>
            <a:ext cx="1500188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6" name="Picture 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64001" y="5478411"/>
            <a:ext cx="1500188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9" name="Picture 6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51008" y="5458029"/>
            <a:ext cx="2026362" cy="12295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60" name="Picture 6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51451" y="5478411"/>
            <a:ext cx="2003291" cy="12166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72" name="Picture 5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92627" y="2374396"/>
            <a:ext cx="722595" cy="48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76" name="AutoShape 66"/>
          <p:cNvSpPr>
            <a:spLocks noChangeArrowheads="1"/>
          </p:cNvSpPr>
          <p:nvPr/>
        </p:nvSpPr>
        <p:spPr bwMode="auto">
          <a:xfrm rot="5400000">
            <a:off x="4772109" y="3608721"/>
            <a:ext cx="301418" cy="1225091"/>
          </a:xfrm>
          <a:prstGeom prst="downArrow">
            <a:avLst>
              <a:gd name="adj1" fmla="val 50000"/>
              <a:gd name="adj2" fmla="val 98214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sl-SI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27744" y="3815775"/>
            <a:ext cx="2334268" cy="88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Oval 69"/>
          <p:cNvSpPr>
            <a:spLocks noChangeArrowheads="1"/>
          </p:cNvSpPr>
          <p:nvPr/>
        </p:nvSpPr>
        <p:spPr bwMode="auto">
          <a:xfrm>
            <a:off x="3043417" y="1544472"/>
            <a:ext cx="668740" cy="64144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sl-SI" altLang="en-US" dirty="0"/>
          </a:p>
        </p:txBody>
      </p:sp>
      <p:pic>
        <p:nvPicPr>
          <p:cNvPr id="31762" name="Picture 58" descr="logo_ca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62624" y="1757554"/>
            <a:ext cx="1120807" cy="29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Desna puščica 30"/>
          <p:cNvSpPr/>
          <p:nvPr/>
        </p:nvSpPr>
        <p:spPr>
          <a:xfrm rot="5400000">
            <a:off x="4337680" y="4858604"/>
            <a:ext cx="573206" cy="464024"/>
          </a:xfrm>
          <a:prstGeom prst="rightArrow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l-SI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33" name="Picture 5">
            <a:extLst>
              <a:ext uri="{FF2B5EF4-FFF2-40B4-BE49-F238E27FC236}">
                <a16:creationId xmlns:a16="http://schemas.microsoft.com/office/drawing/2014/main" id="{F6BE707A-4C23-4C54-9CC8-F4D07641D61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295" y="2827085"/>
            <a:ext cx="1164828" cy="378680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30" name="Slika 29">
            <a:extLst>
              <a:ext uri="{FF2B5EF4-FFF2-40B4-BE49-F238E27FC236}">
                <a16:creationId xmlns:a16="http://schemas.microsoft.com/office/drawing/2014/main" id="{FEAD657D-5A36-4639-9F3D-680BDAD742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5140" y="2388894"/>
            <a:ext cx="1164828" cy="2724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4D81E22-71DD-6CBE-83F6-96DDDA5B7E6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8368" y="2812194"/>
            <a:ext cx="1026504" cy="408998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A6D94988-1C38-3702-6BB4-CFD9C6FA0BC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16431" y="3308667"/>
            <a:ext cx="699150" cy="43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53522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6"/>
          <p:cNvSpPr>
            <a:spLocks noChangeArrowheads="1"/>
          </p:cNvSpPr>
          <p:nvPr/>
        </p:nvSpPr>
        <p:spPr bwMode="auto">
          <a:xfrm>
            <a:off x="1853345" y="474157"/>
            <a:ext cx="5748338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0" tIns="45702" rIns="91400" bIns="45702" anchorCtr="1"/>
          <a:lstStyle/>
          <a:p>
            <a:pPr marL="0" marR="0" lvl="0" indent="0" algn="ctr" defTabSz="4572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SI-PASS prijava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Varna prijava v e-storitve</a:t>
            </a:r>
            <a:endParaRPr kumimoji="0" lang="id-ID" alt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algn="ctr" eaLnBrk="0" hangingPunct="0">
              <a:lnSpc>
                <a:spcPct val="90000"/>
              </a:lnSpc>
            </a:pPr>
            <a:endParaRPr lang="sl-SI" altLang="en-US" sz="3600" dirty="0">
              <a:latin typeface="Trebuchet MS" panose="020B0603020202020204" pitchFamily="34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011220A-AF4A-1461-6F3A-1731F9B3C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971" y="1932190"/>
            <a:ext cx="6471138" cy="1840679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9B989205-26AE-7334-25A3-455ED1F4A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971" y="3772869"/>
            <a:ext cx="6471138" cy="274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15549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6"/>
          <p:cNvSpPr>
            <a:spLocks noChangeArrowheads="1"/>
          </p:cNvSpPr>
          <p:nvPr/>
        </p:nvSpPr>
        <p:spPr bwMode="auto">
          <a:xfrm>
            <a:off x="1853345" y="474157"/>
            <a:ext cx="5748338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0" tIns="45702" rIns="91400" bIns="45702" anchorCtr="1"/>
          <a:lstStyle/>
          <a:p>
            <a:pPr algn="ctr" eaLnBrk="0" hangingPunct="0">
              <a:lnSpc>
                <a:spcPct val="90000"/>
              </a:lnSpc>
            </a:pPr>
            <a:r>
              <a:rPr lang="sl-SI" altLang="en-US" sz="3200" dirty="0">
                <a:latin typeface="Trebuchet MS" panose="020B0603020202020204" pitchFamily="34" charset="0"/>
              </a:rPr>
              <a:t>SI-PASS e-podpis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en-US" sz="2400" i="1" dirty="0">
                <a:solidFill>
                  <a:prstClr val="black"/>
                </a:solidFill>
                <a:latin typeface="Trebuchet MS" panose="020B0603020202020204" pitchFamily="34" charset="0"/>
              </a:rPr>
              <a:t>Elektronsko podpisovanje dokumentov</a:t>
            </a:r>
            <a:endParaRPr kumimoji="0" lang="id-ID" alt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algn="ctr" eaLnBrk="0" hangingPunct="0">
              <a:lnSpc>
                <a:spcPct val="90000"/>
              </a:lnSpc>
            </a:pPr>
            <a:endParaRPr lang="sl-SI" altLang="en-US" sz="3600" dirty="0">
              <a:latin typeface="Trebuchet MS" panose="020B0603020202020204" pitchFamily="34" charset="0"/>
            </a:endParaRPr>
          </a:p>
        </p:txBody>
      </p:sp>
      <p:sp>
        <p:nvSpPr>
          <p:cNvPr id="35848" name="Text Box 11"/>
          <p:cNvSpPr txBox="1">
            <a:spLocks noChangeArrowheads="1"/>
          </p:cNvSpPr>
          <p:nvPr/>
        </p:nvSpPr>
        <p:spPr bwMode="auto">
          <a:xfrm>
            <a:off x="4670475" y="2002694"/>
            <a:ext cx="41306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altLang="en-US" sz="2000" dirty="0">
                <a:latin typeface="Trebuchet MS" panose="020B0603020202020204" pitchFamily="34" charset="0"/>
              </a:rPr>
              <a:t>Njegov ključ za e-podpis je varno shranjen </a:t>
            </a:r>
            <a:r>
              <a:rPr lang="sl-SI" altLang="en-US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znotraj sistema SI-PASS</a:t>
            </a:r>
          </a:p>
        </p:txBody>
      </p:sp>
      <p:sp>
        <p:nvSpPr>
          <p:cNvPr id="35841" name="Rectangle 2"/>
          <p:cNvSpPr>
            <a:spLocks noChangeArrowheads="1"/>
          </p:cNvSpPr>
          <p:nvPr/>
        </p:nvSpPr>
        <p:spPr bwMode="auto">
          <a:xfrm>
            <a:off x="363730" y="1990751"/>
            <a:ext cx="4632937" cy="94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/>
            <a:r>
              <a:rPr lang="en-US" altLang="en-US" sz="2000" dirty="0">
                <a:latin typeface="Trebuchet MS" panose="020B0603020202020204" pitchFamily="34" charset="0"/>
              </a:rPr>
              <a:t>U</a:t>
            </a:r>
            <a:r>
              <a:rPr lang="sl-SI" altLang="en-US" sz="2000" dirty="0">
                <a:latin typeface="Trebuchet MS" panose="020B0603020202020204" pitchFamily="34" charset="0"/>
              </a:rPr>
              <a:t>porabnik </a:t>
            </a:r>
            <a:r>
              <a:rPr lang="sl-SI" altLang="en-US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poseduje sredstvo za</a:t>
            </a:r>
          </a:p>
          <a:p>
            <a:pPr marL="609600" indent="-609600"/>
            <a:r>
              <a:rPr lang="sl-SI" altLang="en-US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zanesljivo prijavo</a:t>
            </a:r>
            <a:r>
              <a:rPr lang="en-US" altLang="en-US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 </a:t>
            </a:r>
            <a:r>
              <a:rPr lang="sl-SI" altLang="en-US" sz="2000" b="1" dirty="0">
                <a:solidFill>
                  <a:srgbClr val="75A5A6"/>
                </a:solidFill>
                <a:latin typeface="Trebuchet MS" panose="020B0603020202020204" pitchFamily="34" charset="0"/>
              </a:rPr>
              <a:t> </a:t>
            </a:r>
            <a:r>
              <a:rPr lang="sl-SI" altLang="en-US" sz="2000" dirty="0">
                <a:latin typeface="Trebuchet MS" panose="020B0603020202020204" pitchFamily="34" charset="0"/>
              </a:rPr>
              <a:t>npr.</a:t>
            </a:r>
            <a:r>
              <a:rPr lang="en-US" altLang="en-US" sz="2000" dirty="0">
                <a:latin typeface="Trebuchet MS" panose="020B0603020202020204" pitchFamily="34" charset="0"/>
              </a:rPr>
              <a:t> </a:t>
            </a:r>
            <a:r>
              <a:rPr lang="sl-SI" altLang="en-US" sz="2000" dirty="0" err="1">
                <a:latin typeface="Trebuchet MS" panose="020B0603020202020204" pitchFamily="34" charset="0"/>
              </a:rPr>
              <a:t>smsPASS</a:t>
            </a:r>
            <a:endParaRPr lang="en-US" altLang="en-US" sz="2000" dirty="0">
              <a:latin typeface="Trebuchet MS" panose="020B0603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18F6F80-A692-5518-CF1C-048C52DBE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751" y="3883425"/>
            <a:ext cx="723275" cy="10895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57175" indent="-257175" defTabSz="6858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en-US" sz="7200" b="1" dirty="0">
                <a:solidFill>
                  <a:srgbClr val="FF6601"/>
                </a:solidFill>
                <a:latin typeface="Arial" charset="0"/>
                <a:ea typeface="MS Gothic" pitchFamily="49" charset="-128"/>
                <a:cs typeface="ＭＳ Ｐゴシック" pitchFamily="34" charset="-128"/>
              </a:rPr>
              <a:t>+</a:t>
            </a:r>
          </a:p>
        </p:txBody>
      </p:sp>
      <p:pic>
        <p:nvPicPr>
          <p:cNvPr id="4" name="Picture 2" descr="computerUser.png">
            <a:extLst>
              <a:ext uri="{FF2B5EF4-FFF2-40B4-BE49-F238E27FC236}">
                <a16:creationId xmlns:a16="http://schemas.microsoft.com/office/drawing/2014/main" id="{101B6EFD-A3E4-2CEE-5223-A6C5089193A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248" y="3334444"/>
            <a:ext cx="1510445" cy="187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BBA49D9-0C80-8123-59D1-CFAA8694FD8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03152" y="4086606"/>
            <a:ext cx="2690067" cy="80076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88712444-7982-EBE0-B912-C5CE69F9B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959" y="4988782"/>
            <a:ext cx="303057" cy="303057"/>
          </a:xfrm>
          <a:prstGeom prst="rect">
            <a:avLst/>
          </a:prstGeom>
        </p:spPr>
      </p:pic>
      <p:pic>
        <p:nvPicPr>
          <p:cNvPr id="7" name="Slika 14">
            <a:extLst>
              <a:ext uri="{FF2B5EF4-FFF2-40B4-BE49-F238E27FC236}">
                <a16:creationId xmlns:a16="http://schemas.microsoft.com/office/drawing/2014/main" id="{C42D62DC-50B5-583C-81CA-D4B9B5C2B0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747" y="3664458"/>
            <a:ext cx="1943509" cy="573000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4651BE78-43FB-B9EB-43FC-D2BC1B127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3728" y="3952469"/>
            <a:ext cx="764118" cy="95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6698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6"/>
          <p:cNvSpPr>
            <a:spLocks noChangeArrowheads="1"/>
          </p:cNvSpPr>
          <p:nvPr/>
        </p:nvSpPr>
        <p:spPr bwMode="auto">
          <a:xfrm>
            <a:off x="1853345" y="474157"/>
            <a:ext cx="5748338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0" tIns="45702" rIns="91400" bIns="45702" anchorCtr="1"/>
          <a:lstStyle/>
          <a:p>
            <a:pPr algn="ctr" eaLnBrk="0" hangingPunct="0">
              <a:lnSpc>
                <a:spcPct val="90000"/>
              </a:lnSpc>
            </a:pPr>
            <a:r>
              <a:rPr lang="sl-SI" altLang="en-US" sz="3200" dirty="0">
                <a:latin typeface="Trebuchet MS" panose="020B0603020202020204" pitchFamily="34" charset="0"/>
              </a:rPr>
              <a:t>SI-PASS e-podpis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en-US" sz="2400" i="1" dirty="0">
                <a:solidFill>
                  <a:prstClr val="black"/>
                </a:solidFill>
                <a:latin typeface="Trebuchet MS" panose="020B0603020202020204" pitchFamily="34" charset="0"/>
              </a:rPr>
              <a:t>Elektronsko podpisovanje dokumentov</a:t>
            </a:r>
            <a:endParaRPr kumimoji="0" lang="id-ID" alt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algn="ctr" eaLnBrk="0" hangingPunct="0">
              <a:lnSpc>
                <a:spcPct val="90000"/>
              </a:lnSpc>
            </a:pPr>
            <a:endParaRPr lang="sl-SI" altLang="en-US" sz="3600" dirty="0">
              <a:latin typeface="Trebuchet MS" panose="020B0603020202020204" pitchFamily="34" charset="0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A6F74AF-95D6-E490-2E38-2421849A3360}"/>
              </a:ext>
            </a:extLst>
          </p:cNvPr>
          <p:cNvSpPr txBox="1"/>
          <p:nvPr/>
        </p:nvSpPr>
        <p:spPr>
          <a:xfrm>
            <a:off x="363730" y="2123431"/>
            <a:ext cx="8415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latin typeface="Trebuchet MS" panose="020B0603020202020204" pitchFamily="34" charset="0"/>
              </a:rPr>
              <a:t>Uporaba:</a:t>
            </a:r>
          </a:p>
          <a:p>
            <a:endParaRPr lang="sl-SI" sz="24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Trebuchet MS" panose="020B0603020202020204" pitchFamily="34" charset="0"/>
              </a:rPr>
              <a:t>e-podpis dokumentov </a:t>
            </a:r>
            <a:r>
              <a:rPr lang="sl-SI" sz="2400" b="1" dirty="0">
                <a:solidFill>
                  <a:srgbClr val="75A5A6"/>
                </a:solidFill>
                <a:latin typeface="Trebuchet MS" panose="020B0603020202020204" pitchFamily="34" charset="0"/>
              </a:rPr>
              <a:t>skozi e-postopek </a:t>
            </a:r>
            <a:r>
              <a:rPr lang="sl-SI" sz="2400" i="1" dirty="0">
                <a:latin typeface="Trebuchet MS" panose="020B0603020202020204" pitchFamily="34" charset="0"/>
              </a:rPr>
              <a:t>(npr. ob oddaji vloge na portalu e-Uprava)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i="1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Trebuchet MS" panose="020B0603020202020204" pitchFamily="34" charset="0"/>
              </a:rPr>
              <a:t>e-podpis </a:t>
            </a:r>
            <a:r>
              <a:rPr lang="sl-SI" sz="2400" b="1" dirty="0">
                <a:solidFill>
                  <a:srgbClr val="75A5A6"/>
                </a:solidFill>
                <a:latin typeface="Trebuchet MS" panose="020B0603020202020204" pitchFamily="34" charset="0"/>
              </a:rPr>
              <a:t>samostojnega dokumenta </a:t>
            </a:r>
            <a:r>
              <a:rPr lang="sl-SI" sz="2400" i="1" dirty="0">
                <a:latin typeface="Trebuchet MS" panose="020B0603020202020204" pitchFamily="34" charset="0"/>
              </a:rPr>
              <a:t>(prek spletišča SI-PASS)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i="1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Trebuchet MS" panose="020B0603020202020204" pitchFamily="34" charset="0"/>
              </a:rPr>
              <a:t>preverjanje </a:t>
            </a:r>
            <a:r>
              <a:rPr lang="sl-SI" sz="2400" b="1" dirty="0">
                <a:solidFill>
                  <a:srgbClr val="75A5A6"/>
                </a:solidFill>
                <a:latin typeface="Trebuchet MS" panose="020B0603020202020204" pitchFamily="34" charset="0"/>
              </a:rPr>
              <a:t>verodostojnosti e-podpisa</a:t>
            </a:r>
            <a:endParaRPr lang="sl-SI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362287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4D0D2F-DB31-9B67-0385-CB4A62DCF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09" y="1108708"/>
            <a:ext cx="8599931" cy="994172"/>
          </a:xfrm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</a:pPr>
            <a:r>
              <a:rPr lang="sl-SI" sz="3000" b="1" dirty="0">
                <a:solidFill>
                  <a:srgbClr val="024595"/>
                </a:solidFill>
                <a:ea typeface="+mn-ea"/>
                <a:cs typeface="+mn-cs"/>
              </a:rPr>
              <a:t>Danes že prek </a:t>
            </a:r>
            <a:r>
              <a:rPr lang="sl-SI" sz="4050" b="1" dirty="0">
                <a:solidFill>
                  <a:srgbClr val="024595"/>
                </a:solidFill>
                <a:ea typeface="+mn-ea"/>
                <a:cs typeface="+mn-cs"/>
              </a:rPr>
              <a:t>130</a:t>
            </a:r>
            <a:r>
              <a:rPr lang="en-US" sz="3000" b="1" dirty="0">
                <a:solidFill>
                  <a:srgbClr val="024595"/>
                </a:solidFill>
                <a:ea typeface="+mn-ea"/>
                <a:cs typeface="+mn-cs"/>
              </a:rPr>
              <a:t> </a:t>
            </a:r>
            <a:r>
              <a:rPr lang="sl-SI" sz="3000" b="1" dirty="0">
                <a:solidFill>
                  <a:srgbClr val="024595"/>
                </a:solidFill>
                <a:ea typeface="+mn-ea"/>
                <a:cs typeface="+mn-cs"/>
              </a:rPr>
              <a:t>portalov uporablja </a:t>
            </a:r>
            <a:r>
              <a:rPr lang="en-US" sz="3000" b="1" dirty="0">
                <a:solidFill>
                  <a:srgbClr val="024595"/>
                </a:solidFill>
                <a:ea typeface="+mn-ea"/>
                <a:cs typeface="+mn-cs"/>
              </a:rPr>
              <a:t>SI-PASS</a:t>
            </a:r>
            <a:endParaRPr lang="sl-SI" sz="3000" b="1" dirty="0">
              <a:solidFill>
                <a:srgbClr val="024595"/>
              </a:solidFill>
              <a:ea typeface="+mn-ea"/>
              <a:cs typeface="+mn-cs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7F2B210-971A-7C27-6490-0A6F27D47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494" y="2404897"/>
            <a:ext cx="1782252" cy="964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CD087958-69FC-038E-B796-167979274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573" y="2887241"/>
            <a:ext cx="1709071" cy="9679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4B44207-5ED1-7167-7BA3-CAA79DE08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7828" y="3494630"/>
            <a:ext cx="1763937" cy="9472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A6ECF0F6-77E5-BAFE-E59C-951837C2AF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208" y="4226081"/>
            <a:ext cx="1763938" cy="952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72F1490-2B3F-0DE4-A8C5-77225E084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1263" y="4703497"/>
            <a:ext cx="1763937" cy="9505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2899B644-0F5F-7E0B-FDFF-05A7948AFF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6569" y="2054874"/>
            <a:ext cx="1776467" cy="10255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B9442DF1-601D-9E10-92AC-2A0D1615AB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3238" y="4441895"/>
            <a:ext cx="1788499" cy="9627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1149B46C-B69A-2A3C-3EE2-C5625E6956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5765" y="3855219"/>
            <a:ext cx="1794769" cy="964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3FCC276D-E776-703B-0FB9-409D747BE6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7372" y="3291886"/>
            <a:ext cx="1707488" cy="9215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F3030D14-3B98-D63A-A813-0FDD8F9D57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05891" y="2414767"/>
            <a:ext cx="1414641" cy="995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57E0DA98-35B7-2A53-3389-A1BD89C11EC0}"/>
              </a:ext>
            </a:extLst>
          </p:cNvPr>
          <p:cNvSpPr txBox="1"/>
          <p:nvPr/>
        </p:nvSpPr>
        <p:spPr>
          <a:xfrm>
            <a:off x="5911675" y="5769917"/>
            <a:ext cx="26977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sl-SI" sz="1050" dirty="0">
                <a:solidFill>
                  <a:prstClr val="black"/>
                </a:solidFill>
                <a:latin typeface="Calibri" panose="020F0502020204030204"/>
              </a:rPr>
              <a:t>https://www.si-trust.gov.si/sl/si-pass/storitve</a:t>
            </a:r>
          </a:p>
        </p:txBody>
      </p:sp>
    </p:spTree>
    <p:extLst>
      <p:ext uri="{BB962C8B-B14F-4D97-AF65-F5344CB8AC3E}">
        <p14:creationId xmlns:p14="http://schemas.microsoft.com/office/powerpoint/2010/main" val="2793615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x_Grafikon 2">
            <a:extLst>
              <a:ext uri="{FF2B5EF4-FFF2-40B4-BE49-F238E27FC236}">
                <a16:creationId xmlns:a16="http://schemas.microsoft.com/office/drawing/2014/main" id="{3470485F-AF10-5157-6F76-8C05DB408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" y="1244442"/>
            <a:ext cx="7768790" cy="450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69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>
            <a:extLst>
              <a:ext uri="{FF2B5EF4-FFF2-40B4-BE49-F238E27FC236}">
                <a16:creationId xmlns:a16="http://schemas.microsoft.com/office/drawing/2014/main" id="{AE1D62C8-998E-7C75-4DEB-EF6A6972AD38}"/>
              </a:ext>
            </a:extLst>
          </p:cNvPr>
          <p:cNvSpPr/>
          <p:nvPr/>
        </p:nvSpPr>
        <p:spPr>
          <a:xfrm>
            <a:off x="1406238" y="3094761"/>
            <a:ext cx="2346009" cy="233449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sl-SI" sz="1350">
              <a:solidFill>
                <a:srgbClr val="024595"/>
              </a:solidFill>
              <a:latin typeface="Calibri" panose="020F0502020204030204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07DA0AA4-17B9-4C72-04D9-92F03CC5D470}"/>
              </a:ext>
            </a:extLst>
          </p:cNvPr>
          <p:cNvSpPr/>
          <p:nvPr/>
        </p:nvSpPr>
        <p:spPr>
          <a:xfrm>
            <a:off x="4140423" y="1628270"/>
            <a:ext cx="919758" cy="919758"/>
          </a:xfrm>
          <a:custGeom>
            <a:avLst/>
            <a:gdLst>
              <a:gd name="connsiteX0" fmla="*/ 0 w 1744133"/>
              <a:gd name="connsiteY0" fmla="*/ 872067 h 1744133"/>
              <a:gd name="connsiteX1" fmla="*/ 872067 w 1744133"/>
              <a:gd name="connsiteY1" fmla="*/ 0 h 1744133"/>
              <a:gd name="connsiteX2" fmla="*/ 1744134 w 1744133"/>
              <a:gd name="connsiteY2" fmla="*/ 872067 h 1744133"/>
              <a:gd name="connsiteX3" fmla="*/ 872067 w 1744133"/>
              <a:gd name="connsiteY3" fmla="*/ 1744134 h 1744133"/>
              <a:gd name="connsiteX4" fmla="*/ 0 w 1744133"/>
              <a:gd name="connsiteY4" fmla="*/ 872067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4133" h="1744133">
                <a:moveTo>
                  <a:pt x="0" y="872067"/>
                </a:moveTo>
                <a:cubicBezTo>
                  <a:pt x="0" y="390438"/>
                  <a:pt x="390438" y="0"/>
                  <a:pt x="872067" y="0"/>
                </a:cubicBezTo>
                <a:cubicBezTo>
                  <a:pt x="1353696" y="0"/>
                  <a:pt x="1744134" y="390438"/>
                  <a:pt x="1744134" y="872067"/>
                </a:cubicBezTo>
                <a:cubicBezTo>
                  <a:pt x="1744134" y="1353696"/>
                  <a:pt x="1353696" y="1744134"/>
                  <a:pt x="872067" y="1744134"/>
                </a:cubicBezTo>
                <a:cubicBezTo>
                  <a:pt x="390438" y="1744134"/>
                  <a:pt x="0" y="1353696"/>
                  <a:pt x="0" y="872067"/>
                </a:cubicBezTo>
                <a:close/>
              </a:path>
            </a:pathLst>
          </a:custGeom>
          <a:noFill/>
          <a:ln w="76200">
            <a:solidFill>
              <a:srgbClr val="024595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475" tIns="159475" rIns="159475" bIns="159475" numCol="1" spcCol="1270" anchor="ctr" anchorCtr="0">
            <a:noAutofit/>
          </a:bodyPr>
          <a:lstStyle/>
          <a:p>
            <a:pPr algn="ctr" defTabSz="867265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95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grpSp>
        <p:nvGrpSpPr>
          <p:cNvPr id="6" name="Group 22">
            <a:extLst>
              <a:ext uri="{FF2B5EF4-FFF2-40B4-BE49-F238E27FC236}">
                <a16:creationId xmlns:a16="http://schemas.microsoft.com/office/drawing/2014/main" id="{CCD40486-F786-3235-C146-344256C99327}"/>
              </a:ext>
            </a:extLst>
          </p:cNvPr>
          <p:cNvGrpSpPr/>
          <p:nvPr/>
        </p:nvGrpSpPr>
        <p:grpSpPr>
          <a:xfrm>
            <a:off x="2949489" y="1831321"/>
            <a:ext cx="3301628" cy="919758"/>
            <a:chOff x="3128665" y="852962"/>
            <a:chExt cx="6260866" cy="174413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72A134E-352B-BF35-81CF-54813F579A87}"/>
                </a:ext>
              </a:extLst>
            </p:cNvPr>
            <p:cNvSpPr/>
            <p:nvPr/>
          </p:nvSpPr>
          <p:spPr>
            <a:xfrm>
              <a:off x="3128665" y="852962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75E638C3-F030-940E-BECB-4B4210826866}"/>
                </a:ext>
              </a:extLst>
            </p:cNvPr>
            <p:cNvSpPr/>
            <p:nvPr/>
          </p:nvSpPr>
          <p:spPr>
            <a:xfrm>
              <a:off x="7645398" y="852962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</p:grpSp>
      <p:grpSp>
        <p:nvGrpSpPr>
          <p:cNvPr id="9" name="Group 21">
            <a:extLst>
              <a:ext uri="{FF2B5EF4-FFF2-40B4-BE49-F238E27FC236}">
                <a16:creationId xmlns:a16="http://schemas.microsoft.com/office/drawing/2014/main" id="{3AEFD965-2EF4-2895-F062-7B92A0ED0F3A}"/>
              </a:ext>
            </a:extLst>
          </p:cNvPr>
          <p:cNvGrpSpPr/>
          <p:nvPr/>
        </p:nvGrpSpPr>
        <p:grpSpPr>
          <a:xfrm>
            <a:off x="2104455" y="2813540"/>
            <a:ext cx="4991695" cy="919758"/>
            <a:chOff x="1549400" y="2478480"/>
            <a:chExt cx="9465732" cy="1744133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2CF56A29-D49E-14FD-F324-7397B7AA7572}"/>
                </a:ext>
              </a:extLst>
            </p:cNvPr>
            <p:cNvSpPr/>
            <p:nvPr/>
          </p:nvSpPr>
          <p:spPr>
            <a:xfrm>
              <a:off x="1549400" y="2478480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413C8897-2F89-C03B-9B1F-83E707ADD5A9}"/>
                </a:ext>
              </a:extLst>
            </p:cNvPr>
            <p:cNvSpPr/>
            <p:nvPr/>
          </p:nvSpPr>
          <p:spPr>
            <a:xfrm>
              <a:off x="9270999" y="2478480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3E0B0C5D-DB7F-D56E-2C86-2E2302E20CBF}"/>
              </a:ext>
            </a:extLst>
          </p:cNvPr>
          <p:cNvGrpSpPr/>
          <p:nvPr/>
        </p:nvGrpSpPr>
        <p:grpSpPr>
          <a:xfrm>
            <a:off x="1716700" y="3994635"/>
            <a:ext cx="5767208" cy="919758"/>
            <a:chOff x="901464" y="4904448"/>
            <a:chExt cx="10936335" cy="1744133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B34E72AE-9798-2CD5-FC52-05F859E8D3F3}"/>
                </a:ext>
              </a:extLst>
            </p:cNvPr>
            <p:cNvSpPr/>
            <p:nvPr/>
          </p:nvSpPr>
          <p:spPr>
            <a:xfrm>
              <a:off x="901464" y="4904448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prstClr val="white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BF402E7A-D149-6395-2DC9-227F4FD01DC1}"/>
                </a:ext>
              </a:extLst>
            </p:cNvPr>
            <p:cNvSpPr/>
            <p:nvPr/>
          </p:nvSpPr>
          <p:spPr>
            <a:xfrm>
              <a:off x="10093666" y="4904448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prstClr val="white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</p:grpSp>
      <p:sp>
        <p:nvSpPr>
          <p:cNvPr id="15" name="Freeform 23">
            <a:extLst>
              <a:ext uri="{FF2B5EF4-FFF2-40B4-BE49-F238E27FC236}">
                <a16:creationId xmlns:a16="http://schemas.microsoft.com/office/drawing/2014/main" id="{23DE1574-4B0D-E6D7-2E2A-14F344F8898B}"/>
              </a:ext>
            </a:extLst>
          </p:cNvPr>
          <p:cNvSpPr/>
          <p:nvPr/>
        </p:nvSpPr>
        <p:spPr>
          <a:xfrm rot="17399554">
            <a:off x="2170712" y="3689371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024595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6" name="Freeform 24">
            <a:extLst>
              <a:ext uri="{FF2B5EF4-FFF2-40B4-BE49-F238E27FC236}">
                <a16:creationId xmlns:a16="http://schemas.microsoft.com/office/drawing/2014/main" id="{07231C57-78E9-89E7-B9CC-EE9D642155E3}"/>
              </a:ext>
            </a:extLst>
          </p:cNvPr>
          <p:cNvSpPr/>
          <p:nvPr/>
        </p:nvSpPr>
        <p:spPr>
          <a:xfrm rot="18890173">
            <a:off x="2822580" y="2564232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024595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7" name="Freeform 25">
            <a:extLst>
              <a:ext uri="{FF2B5EF4-FFF2-40B4-BE49-F238E27FC236}">
                <a16:creationId xmlns:a16="http://schemas.microsoft.com/office/drawing/2014/main" id="{B7443FB4-CB87-D7C9-FB91-CCC84FD5B65E}"/>
              </a:ext>
            </a:extLst>
          </p:cNvPr>
          <p:cNvSpPr/>
          <p:nvPr/>
        </p:nvSpPr>
        <p:spPr>
          <a:xfrm rot="20999472">
            <a:off x="3876283" y="1885578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024595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8" name="Freeform 27">
            <a:extLst>
              <a:ext uri="{FF2B5EF4-FFF2-40B4-BE49-F238E27FC236}">
                <a16:creationId xmlns:a16="http://schemas.microsoft.com/office/drawing/2014/main" id="{CBC719F8-83EF-8EDE-BC8B-BB6B9506EBF3}"/>
              </a:ext>
            </a:extLst>
          </p:cNvPr>
          <p:cNvSpPr/>
          <p:nvPr/>
        </p:nvSpPr>
        <p:spPr>
          <a:xfrm rot="4200446" flipV="1">
            <a:off x="6733784" y="3707230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024595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9" name="Freeform 28">
            <a:extLst>
              <a:ext uri="{FF2B5EF4-FFF2-40B4-BE49-F238E27FC236}">
                <a16:creationId xmlns:a16="http://schemas.microsoft.com/office/drawing/2014/main" id="{C14088AA-2C26-B5B6-129A-44A57CC19DAF}"/>
              </a:ext>
            </a:extLst>
          </p:cNvPr>
          <p:cNvSpPr/>
          <p:nvPr/>
        </p:nvSpPr>
        <p:spPr>
          <a:xfrm rot="2709827" flipV="1">
            <a:off x="6143484" y="2599481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024595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20" name="Freeform 29">
            <a:extLst>
              <a:ext uri="{FF2B5EF4-FFF2-40B4-BE49-F238E27FC236}">
                <a16:creationId xmlns:a16="http://schemas.microsoft.com/office/drawing/2014/main" id="{D6AB3E59-8F41-192F-0091-DFD8AB466AD9}"/>
              </a:ext>
            </a:extLst>
          </p:cNvPr>
          <p:cNvSpPr/>
          <p:nvPr/>
        </p:nvSpPr>
        <p:spPr>
          <a:xfrm rot="600528" flipV="1">
            <a:off x="5108579" y="1885577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024595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21" name="TextBox 31">
            <a:extLst>
              <a:ext uri="{FF2B5EF4-FFF2-40B4-BE49-F238E27FC236}">
                <a16:creationId xmlns:a16="http://schemas.microsoft.com/office/drawing/2014/main" id="{9D1A92D4-E09C-47A9-AE61-383BA113B77A}"/>
              </a:ext>
            </a:extLst>
          </p:cNvPr>
          <p:cNvSpPr txBox="1"/>
          <p:nvPr/>
        </p:nvSpPr>
        <p:spPr>
          <a:xfrm>
            <a:off x="2120887" y="3098983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Izpolnim obrazec</a:t>
            </a:r>
          </a:p>
        </p:txBody>
      </p:sp>
      <p:sp>
        <p:nvSpPr>
          <p:cNvPr id="22" name="TextBox 32">
            <a:extLst>
              <a:ext uri="{FF2B5EF4-FFF2-40B4-BE49-F238E27FC236}">
                <a16:creationId xmlns:a16="http://schemas.microsoft.com/office/drawing/2014/main" id="{98FC399E-CE3F-0C68-4FCF-843756331747}"/>
              </a:ext>
            </a:extLst>
          </p:cNvPr>
          <p:cNvSpPr txBox="1"/>
          <p:nvPr/>
        </p:nvSpPr>
        <p:spPr>
          <a:xfrm>
            <a:off x="2962591" y="2095263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Predložim dokazila</a:t>
            </a:r>
          </a:p>
        </p:txBody>
      </p:sp>
      <p:sp>
        <p:nvSpPr>
          <p:cNvPr id="23" name="Rectangle 33">
            <a:extLst>
              <a:ext uri="{FF2B5EF4-FFF2-40B4-BE49-F238E27FC236}">
                <a16:creationId xmlns:a16="http://schemas.microsoft.com/office/drawing/2014/main" id="{82F8FE94-73D3-8DAD-AC63-0614EB96BCC3}"/>
              </a:ext>
            </a:extLst>
          </p:cNvPr>
          <p:cNvSpPr/>
          <p:nvPr/>
        </p:nvSpPr>
        <p:spPr>
          <a:xfrm>
            <a:off x="3931483" y="1918838"/>
            <a:ext cx="1321594" cy="25468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308063" hangingPunct="0"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podpišem</a:t>
            </a:r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A2AA609E-0DA8-198E-8DD4-CA12523828BD}"/>
              </a:ext>
            </a:extLst>
          </p:cNvPr>
          <p:cNvSpPr txBox="1"/>
          <p:nvPr/>
        </p:nvSpPr>
        <p:spPr>
          <a:xfrm>
            <a:off x="5321503" y="2089251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Plačam takso</a:t>
            </a:r>
          </a:p>
        </p:txBody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id="{94813EE3-D995-0BA0-CF0C-C143021F8791}"/>
              </a:ext>
            </a:extLst>
          </p:cNvPr>
          <p:cNvSpPr txBox="1"/>
          <p:nvPr/>
        </p:nvSpPr>
        <p:spPr>
          <a:xfrm>
            <a:off x="6566040" y="4274734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Prejmem rezultat</a:t>
            </a:r>
          </a:p>
        </p:txBody>
      </p:sp>
      <p:sp>
        <p:nvSpPr>
          <p:cNvPr id="26" name="TextBox 35">
            <a:extLst>
              <a:ext uri="{FF2B5EF4-FFF2-40B4-BE49-F238E27FC236}">
                <a16:creationId xmlns:a16="http://schemas.microsoft.com/office/drawing/2014/main" id="{069EDC01-49EC-80DA-FF9D-76352EB67C7F}"/>
              </a:ext>
            </a:extLst>
          </p:cNvPr>
          <p:cNvSpPr txBox="1"/>
          <p:nvPr/>
        </p:nvSpPr>
        <p:spPr>
          <a:xfrm>
            <a:off x="6169601" y="3098983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Oddam vlogo</a:t>
            </a: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DEC96742-66AD-C078-648A-A88083C8C143}"/>
              </a:ext>
            </a:extLst>
          </p:cNvPr>
          <p:cNvSpPr txBox="1"/>
          <p:nvPr/>
        </p:nvSpPr>
        <p:spPr>
          <a:xfrm>
            <a:off x="1707726" y="4176505"/>
            <a:ext cx="926549" cy="5793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Pokažem </a:t>
            </a:r>
          </a:p>
          <a:p>
            <a:pPr algn="ctr" defTabSz="308063" hangingPunct="0"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Osebni dokument</a:t>
            </a:r>
          </a:p>
        </p:txBody>
      </p:sp>
      <p:sp>
        <p:nvSpPr>
          <p:cNvPr id="28" name="Pravokotnik: zaokroženi vogali 27">
            <a:extLst>
              <a:ext uri="{FF2B5EF4-FFF2-40B4-BE49-F238E27FC236}">
                <a16:creationId xmlns:a16="http://schemas.microsoft.com/office/drawing/2014/main" id="{D1219B58-D112-8AFC-B0DB-364773EF3055}"/>
              </a:ext>
            </a:extLst>
          </p:cNvPr>
          <p:cNvSpPr/>
          <p:nvPr/>
        </p:nvSpPr>
        <p:spPr>
          <a:xfrm>
            <a:off x="1534929" y="2780326"/>
            <a:ext cx="5964580" cy="1216964"/>
          </a:xfrm>
          <a:prstGeom prst="roundRect">
            <a:avLst/>
          </a:prstGeom>
          <a:solidFill>
            <a:srgbClr val="FC6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sl-SI" sz="2400" dirty="0">
                <a:solidFill>
                  <a:schemeClr val="bg1"/>
                </a:solidFill>
                <a:latin typeface="Calibri" panose="020F0502020204030204"/>
              </a:rPr>
              <a:t>Kako zagotoviti enako zanesljivost in varnost, ko opravljamo storitev prek spleta? </a:t>
            </a: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91012116-6F5C-921F-9AB2-01ABC0E9BC67}"/>
              </a:ext>
            </a:extLst>
          </p:cNvPr>
          <p:cNvSpPr txBox="1"/>
          <p:nvPr/>
        </p:nvSpPr>
        <p:spPr>
          <a:xfrm flipH="1">
            <a:off x="2647507" y="4254199"/>
            <a:ext cx="366823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Osnovni koraki pri storitvah javnega sektorja </a:t>
            </a:r>
            <a:br>
              <a:rPr lang="sl-SI" sz="2400" dirty="0">
                <a:solidFill>
                  <a:prstClr val="black"/>
                </a:solidFill>
                <a:latin typeface="Calibri" panose="020F0502020204030204"/>
                <a:cs typeface="Segoe UI" panose="020B0502040204020203" pitchFamily="34" charset="0"/>
              </a:rPr>
            </a:br>
            <a:endParaRPr lang="sl-SI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777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">
            <a:extLst>
              <a:ext uri="{FF2B5EF4-FFF2-40B4-BE49-F238E27FC236}">
                <a16:creationId xmlns:a16="http://schemas.microsoft.com/office/drawing/2014/main" id="{9C2F287A-06EF-2D21-3153-44164F730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950" y="1328007"/>
            <a:ext cx="4991090" cy="38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50" tIns="34277" rIns="68550" bIns="34277" anchorCtr="1"/>
          <a:lstStyle/>
          <a:p>
            <a:pPr algn="ctr" eaLnBrk="0" hangingPunct="0">
              <a:lnSpc>
                <a:spcPct val="90000"/>
              </a:lnSpc>
            </a:pPr>
            <a:r>
              <a:rPr lang="sl-SI" altLang="en-US" sz="3300" b="1" dirty="0">
                <a:solidFill>
                  <a:srgbClr val="024595"/>
                </a:solidFill>
                <a:latin typeface="Trebuchet MS" panose="020B0603020202020204" pitchFamily="34" charset="0"/>
              </a:rPr>
              <a:t>Še nekaj številk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A8B0C-48B7-BE05-FCA4-1BD1A91E03C8}"/>
              </a:ext>
            </a:extLst>
          </p:cNvPr>
          <p:cNvSpPr txBox="1"/>
          <p:nvPr/>
        </p:nvSpPr>
        <p:spPr>
          <a:xfrm>
            <a:off x="1074007" y="2459504"/>
            <a:ext cx="7672673" cy="40010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sl-SI" sz="2400" u="sng" dirty="0">
                <a:solidFill>
                  <a:prstClr val="black"/>
                </a:solidFill>
                <a:latin typeface="Trebuchet MS" panose="020B0603020202020204" pitchFamily="34" charset="0"/>
              </a:rPr>
              <a:t>SI-PASS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registriranih uporabnikov: 928.178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aktivnih uporabnikov*: 335.034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imetnikov potrdil za oddaljeni e-podpis: 311.538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prijav v zadnjem letu dni: 17.955.811</a:t>
            </a:r>
          </a:p>
          <a:p>
            <a:pPr defTabSz="685800">
              <a:defRPr/>
            </a:pPr>
            <a:r>
              <a:rPr lang="sl-SI" sz="2400" dirty="0">
                <a:solidFill>
                  <a:prstClr val="black"/>
                </a:solidFill>
                <a:latin typeface="Trebuchet MS" panose="020B0603020202020204" pitchFamily="34" charset="0"/>
              </a:rPr>
              <a:t>Št. e-podpisov v zadnjem letu dni: 3.212.548</a:t>
            </a: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defTabSz="685800">
              <a:defRPr/>
            </a:pP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 uporaba SI-PASS v zadnjih treh mesecih</a:t>
            </a:r>
            <a:endParaRPr lang="sl-SI" sz="2400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507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a 6">
            <a:extLst>
              <a:ext uri="{FF2B5EF4-FFF2-40B4-BE49-F238E27FC236}">
                <a16:creationId xmlns:a16="http://schemas.microsoft.com/office/drawing/2014/main" id="{D8EEDD1A-4962-47DF-A903-F2188D095D14}"/>
              </a:ext>
            </a:extLst>
          </p:cNvPr>
          <p:cNvSpPr/>
          <p:nvPr/>
        </p:nvSpPr>
        <p:spPr>
          <a:xfrm>
            <a:off x="4143365" y="1456173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/>
              <a:t>4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590106" y="2379589"/>
            <a:ext cx="7963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</a:pPr>
            <a:r>
              <a:rPr lang="sl-SI" sz="3600" dirty="0">
                <a:latin typeface="Trebuchet MS" panose="020B0603020202020204" pitchFamily="34" charset="0"/>
              </a:rPr>
              <a:t>Vprašanja</a:t>
            </a:r>
          </a:p>
        </p:txBody>
      </p:sp>
    </p:spTree>
    <p:extLst>
      <p:ext uri="{BB962C8B-B14F-4D97-AF65-F5344CB8AC3E}">
        <p14:creationId xmlns:p14="http://schemas.microsoft.com/office/powerpoint/2010/main" val="1624033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F773ED31-11E3-4FBB-A2FE-3CF492B46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6004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 sz="1350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009335E-5450-4412-B18A-91098648B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51212"/>
            <a:ext cx="3767057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79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tabLst>
                <a:tab pos="3593306" algn="l"/>
              </a:tabLst>
            </a:pPr>
            <a:r>
              <a:rPr lang="en-GB" altLang="sl-SI" sz="825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	</a:t>
            </a:r>
            <a:endParaRPr lang="en-GB" altLang="sl-SI" sz="1350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AD7CF05-DFD2-4E41-BBFB-F0AD2B25CB86}"/>
              </a:ext>
            </a:extLst>
          </p:cNvPr>
          <p:cNvSpPr txBox="1"/>
          <p:nvPr/>
        </p:nvSpPr>
        <p:spPr>
          <a:xfrm>
            <a:off x="595482" y="3847342"/>
            <a:ext cx="7334516" cy="948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sl-SI" altLang="en-US" sz="2400" i="1" dirty="0">
                <a:solidFill>
                  <a:srgbClr val="72A1A2"/>
                </a:solidFill>
                <a:latin typeface="Trebuchet MS" panose="020B0603020202020204" pitchFamily="34" charset="0"/>
              </a:rPr>
              <a:t>Aleš Pelan, ales.pelan@gov.si</a:t>
            </a:r>
          </a:p>
          <a:p>
            <a:pPr>
              <a:lnSpc>
                <a:spcPts val="3500"/>
              </a:lnSpc>
            </a:pPr>
            <a:r>
              <a:rPr lang="sl-SI" altLang="en-US" sz="2400" i="1" dirty="0">
                <a:solidFill>
                  <a:srgbClr val="72A1A2"/>
                </a:solidFill>
                <a:latin typeface="Trebuchet MS" panose="020B0603020202020204" pitchFamily="34" charset="0"/>
              </a:rPr>
              <a:t>si-trust@gov.si</a:t>
            </a: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D1B7F9F8-72EE-4476-AC23-8051DFF0F9B9}"/>
              </a:ext>
            </a:extLst>
          </p:cNvPr>
          <p:cNvSpPr/>
          <p:nvPr/>
        </p:nvSpPr>
        <p:spPr>
          <a:xfrm>
            <a:off x="684981" y="2274215"/>
            <a:ext cx="42659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600" dirty="0">
                <a:latin typeface="Trebuchet MS" panose="020B0603020202020204" pitchFamily="34" charset="0"/>
              </a:rPr>
              <a:t>Hvala za pozornost!</a:t>
            </a:r>
            <a:endParaRPr lang="en-US" sz="3600" dirty="0">
              <a:latin typeface="Trebuchet MS" panose="020B0603020202020204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E64EF919-0DFF-1947-ED89-068FED9A1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709" y="336977"/>
            <a:ext cx="2812823" cy="478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34289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en-US" sz="1100" b="1" dirty="0">
                <a:solidFill>
                  <a:srgbClr val="75A5A6"/>
                </a:solidFill>
                <a:latin typeface="Republika" pitchFamily="2" charset="-18"/>
                <a:ea typeface="ＭＳ Ｐゴシック" pitchFamily="34" charset="-128"/>
                <a:cs typeface="Arial" charset="0"/>
              </a:rPr>
              <a:t>REPUBLIKA SLOVENIJA</a:t>
            </a:r>
            <a:endParaRPr lang="en-US" altLang="en-US" sz="1100" b="1" dirty="0">
              <a:solidFill>
                <a:srgbClr val="75A5A6"/>
              </a:solidFill>
              <a:latin typeface="Republika" pitchFamily="2" charset="-18"/>
              <a:ea typeface="ＭＳ Ｐゴシック" pitchFamily="34" charset="-128"/>
              <a:cs typeface="Arial" charset="0"/>
            </a:endParaRPr>
          </a:p>
          <a:p>
            <a:pPr defTabSz="34289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en-US" sz="1100" b="1" dirty="0">
                <a:solidFill>
                  <a:srgbClr val="75A5A6"/>
                </a:solidFill>
                <a:latin typeface="Republika" pitchFamily="2" charset="-18"/>
                <a:ea typeface="ＭＳ Ｐゴシック" pitchFamily="34" charset="-128"/>
                <a:cs typeface="Arial" charset="0"/>
              </a:rPr>
              <a:t>MINISTRSTVO ZA DIGITALNO PREOBRAZBO </a:t>
            </a:r>
          </a:p>
        </p:txBody>
      </p:sp>
      <p:pic>
        <p:nvPicPr>
          <p:cNvPr id="3" name="Picture 8" descr="grb moder za 10 pt.wmf">
            <a:extLst>
              <a:ext uri="{FF2B5EF4-FFF2-40B4-BE49-F238E27FC236}">
                <a16:creationId xmlns:a16="http://schemas.microsoft.com/office/drawing/2014/main" id="{3257EE0F-132E-B0C5-531C-FA64F96113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787" y="425203"/>
            <a:ext cx="289194" cy="34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271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>
            <a:extLst>
              <a:ext uri="{FF2B5EF4-FFF2-40B4-BE49-F238E27FC236}">
                <a16:creationId xmlns:a16="http://schemas.microsoft.com/office/drawing/2014/main" id="{3B215D77-986B-EDF7-9ADC-6EB996A527BA}"/>
              </a:ext>
            </a:extLst>
          </p:cNvPr>
          <p:cNvSpPr/>
          <p:nvPr/>
        </p:nvSpPr>
        <p:spPr>
          <a:xfrm>
            <a:off x="4140423" y="1566625"/>
            <a:ext cx="919758" cy="919758"/>
          </a:xfrm>
          <a:custGeom>
            <a:avLst/>
            <a:gdLst>
              <a:gd name="connsiteX0" fmla="*/ 0 w 1744133"/>
              <a:gd name="connsiteY0" fmla="*/ 872067 h 1744133"/>
              <a:gd name="connsiteX1" fmla="*/ 872067 w 1744133"/>
              <a:gd name="connsiteY1" fmla="*/ 0 h 1744133"/>
              <a:gd name="connsiteX2" fmla="*/ 1744134 w 1744133"/>
              <a:gd name="connsiteY2" fmla="*/ 872067 h 1744133"/>
              <a:gd name="connsiteX3" fmla="*/ 872067 w 1744133"/>
              <a:gd name="connsiteY3" fmla="*/ 1744134 h 1744133"/>
              <a:gd name="connsiteX4" fmla="*/ 0 w 1744133"/>
              <a:gd name="connsiteY4" fmla="*/ 872067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4133" h="1744133">
                <a:moveTo>
                  <a:pt x="0" y="872067"/>
                </a:moveTo>
                <a:cubicBezTo>
                  <a:pt x="0" y="390438"/>
                  <a:pt x="390438" y="0"/>
                  <a:pt x="872067" y="0"/>
                </a:cubicBezTo>
                <a:cubicBezTo>
                  <a:pt x="1353696" y="0"/>
                  <a:pt x="1744134" y="390438"/>
                  <a:pt x="1744134" y="872067"/>
                </a:cubicBezTo>
                <a:cubicBezTo>
                  <a:pt x="1744134" y="1353696"/>
                  <a:pt x="1353696" y="1744134"/>
                  <a:pt x="872067" y="1744134"/>
                </a:cubicBezTo>
                <a:cubicBezTo>
                  <a:pt x="390438" y="1744134"/>
                  <a:pt x="0" y="1353696"/>
                  <a:pt x="0" y="872067"/>
                </a:cubicBezTo>
                <a:close/>
              </a:path>
            </a:pathLst>
          </a:custGeom>
          <a:noFill/>
          <a:ln w="76200">
            <a:solidFill>
              <a:srgbClr val="024595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475" tIns="159475" rIns="159475" bIns="159475" numCol="1" spcCol="1270" anchor="ctr" anchorCtr="0">
            <a:noAutofit/>
          </a:bodyPr>
          <a:lstStyle/>
          <a:p>
            <a:pPr algn="ctr" defTabSz="867265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95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747712D7-CFCD-2916-EAE8-C459A9BC5F4D}"/>
              </a:ext>
            </a:extLst>
          </p:cNvPr>
          <p:cNvGrpSpPr/>
          <p:nvPr/>
        </p:nvGrpSpPr>
        <p:grpSpPr>
          <a:xfrm>
            <a:off x="2949489" y="1769675"/>
            <a:ext cx="3301628" cy="919758"/>
            <a:chOff x="3128665" y="852962"/>
            <a:chExt cx="6260866" cy="1744133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E1E49299-BCB4-C707-FB44-09B58DE88DBC}"/>
                </a:ext>
              </a:extLst>
            </p:cNvPr>
            <p:cNvSpPr/>
            <p:nvPr/>
          </p:nvSpPr>
          <p:spPr>
            <a:xfrm>
              <a:off x="3128665" y="852962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08012C46-B54D-F580-3388-5FBAF8BDD9F3}"/>
                </a:ext>
              </a:extLst>
            </p:cNvPr>
            <p:cNvSpPr/>
            <p:nvPr/>
          </p:nvSpPr>
          <p:spPr>
            <a:xfrm>
              <a:off x="7645398" y="852962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</p:grpSp>
      <p:grpSp>
        <p:nvGrpSpPr>
          <p:cNvPr id="6" name="Group 21">
            <a:extLst>
              <a:ext uri="{FF2B5EF4-FFF2-40B4-BE49-F238E27FC236}">
                <a16:creationId xmlns:a16="http://schemas.microsoft.com/office/drawing/2014/main" id="{B31DB6A0-C2FB-45E7-D35A-23C32A1AFF51}"/>
              </a:ext>
            </a:extLst>
          </p:cNvPr>
          <p:cNvGrpSpPr/>
          <p:nvPr/>
        </p:nvGrpSpPr>
        <p:grpSpPr>
          <a:xfrm>
            <a:off x="2104455" y="2751895"/>
            <a:ext cx="4991695" cy="919758"/>
            <a:chOff x="1549400" y="2478480"/>
            <a:chExt cx="9465732" cy="1744133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1B0A231F-BAB3-2D15-C3C4-D9CC3307AB3D}"/>
                </a:ext>
              </a:extLst>
            </p:cNvPr>
            <p:cNvSpPr/>
            <p:nvPr/>
          </p:nvSpPr>
          <p:spPr>
            <a:xfrm>
              <a:off x="1549400" y="2478480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FDDF3B7F-9C98-B864-405A-C25787355F88}"/>
                </a:ext>
              </a:extLst>
            </p:cNvPr>
            <p:cNvSpPr/>
            <p:nvPr/>
          </p:nvSpPr>
          <p:spPr>
            <a:xfrm>
              <a:off x="9270999" y="2478480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srgbClr val="3D7C94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</p:grpSp>
      <p:sp>
        <p:nvSpPr>
          <p:cNvPr id="9" name="Freeform 24">
            <a:extLst>
              <a:ext uri="{FF2B5EF4-FFF2-40B4-BE49-F238E27FC236}">
                <a16:creationId xmlns:a16="http://schemas.microsoft.com/office/drawing/2014/main" id="{2FD90171-9D35-7AD1-ABC8-78FB1318D421}"/>
              </a:ext>
            </a:extLst>
          </p:cNvPr>
          <p:cNvSpPr/>
          <p:nvPr/>
        </p:nvSpPr>
        <p:spPr>
          <a:xfrm rot="18890173">
            <a:off x="2822582" y="2502586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3D7C94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0" name="Freeform 25">
            <a:extLst>
              <a:ext uri="{FF2B5EF4-FFF2-40B4-BE49-F238E27FC236}">
                <a16:creationId xmlns:a16="http://schemas.microsoft.com/office/drawing/2014/main" id="{937DD3D9-170B-3BD8-2783-32B8F9D01C93}"/>
              </a:ext>
            </a:extLst>
          </p:cNvPr>
          <p:cNvSpPr/>
          <p:nvPr/>
        </p:nvSpPr>
        <p:spPr>
          <a:xfrm rot="20999472">
            <a:off x="3876284" y="1823931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3D7C94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EB845117-FCAD-9BD9-5C95-59703C5E146B}"/>
              </a:ext>
            </a:extLst>
          </p:cNvPr>
          <p:cNvSpPr/>
          <p:nvPr/>
        </p:nvSpPr>
        <p:spPr>
          <a:xfrm rot="2709827" flipV="1">
            <a:off x="6143485" y="2537835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3D7C94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2" name="Freeform 29">
            <a:extLst>
              <a:ext uri="{FF2B5EF4-FFF2-40B4-BE49-F238E27FC236}">
                <a16:creationId xmlns:a16="http://schemas.microsoft.com/office/drawing/2014/main" id="{81E80577-5D96-CBAE-BE08-23AC0463E0D2}"/>
              </a:ext>
            </a:extLst>
          </p:cNvPr>
          <p:cNvSpPr/>
          <p:nvPr/>
        </p:nvSpPr>
        <p:spPr>
          <a:xfrm rot="600528" flipV="1">
            <a:off x="5108580" y="1823931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3D7C94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13" name="TextBox 31">
            <a:extLst>
              <a:ext uri="{FF2B5EF4-FFF2-40B4-BE49-F238E27FC236}">
                <a16:creationId xmlns:a16="http://schemas.microsoft.com/office/drawing/2014/main" id="{A8E9261F-AA9F-FA4D-0D3E-15076E237BC9}"/>
              </a:ext>
            </a:extLst>
          </p:cNvPr>
          <p:cNvSpPr txBox="1"/>
          <p:nvPr/>
        </p:nvSpPr>
        <p:spPr>
          <a:xfrm>
            <a:off x="2120887" y="3037338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Izpolnim obrazec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65265ED1-D8F1-03AC-EA21-568AE334C66B}"/>
              </a:ext>
            </a:extLst>
          </p:cNvPr>
          <p:cNvSpPr txBox="1"/>
          <p:nvPr/>
        </p:nvSpPr>
        <p:spPr>
          <a:xfrm>
            <a:off x="2962591" y="2033618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Predložim dokazila</a:t>
            </a:r>
          </a:p>
        </p:txBody>
      </p:sp>
      <p:sp>
        <p:nvSpPr>
          <p:cNvPr id="15" name="Rectangle 33">
            <a:extLst>
              <a:ext uri="{FF2B5EF4-FFF2-40B4-BE49-F238E27FC236}">
                <a16:creationId xmlns:a16="http://schemas.microsoft.com/office/drawing/2014/main" id="{C732950A-E1DD-31CF-55F1-1A3C81C60333}"/>
              </a:ext>
            </a:extLst>
          </p:cNvPr>
          <p:cNvSpPr/>
          <p:nvPr/>
        </p:nvSpPr>
        <p:spPr>
          <a:xfrm>
            <a:off x="3931483" y="1857193"/>
            <a:ext cx="1321594" cy="25468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308063" hangingPunct="0"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podpišem</a:t>
            </a:r>
          </a:p>
        </p:txBody>
      </p:sp>
      <p:sp>
        <p:nvSpPr>
          <p:cNvPr id="16" name="TextBox 34">
            <a:extLst>
              <a:ext uri="{FF2B5EF4-FFF2-40B4-BE49-F238E27FC236}">
                <a16:creationId xmlns:a16="http://schemas.microsoft.com/office/drawing/2014/main" id="{7AB7F6FD-D0E1-EB04-62ED-881F674B99AD}"/>
              </a:ext>
            </a:extLst>
          </p:cNvPr>
          <p:cNvSpPr txBox="1"/>
          <p:nvPr/>
        </p:nvSpPr>
        <p:spPr>
          <a:xfrm>
            <a:off x="5321503" y="2027607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Plačam takso</a:t>
            </a:r>
          </a:p>
        </p:txBody>
      </p:sp>
      <p:sp>
        <p:nvSpPr>
          <p:cNvPr id="17" name="TextBox 35">
            <a:extLst>
              <a:ext uri="{FF2B5EF4-FFF2-40B4-BE49-F238E27FC236}">
                <a16:creationId xmlns:a16="http://schemas.microsoft.com/office/drawing/2014/main" id="{7ECCB2D8-D51A-C3F1-E525-C4CD7F4B55B8}"/>
              </a:ext>
            </a:extLst>
          </p:cNvPr>
          <p:cNvSpPr txBox="1"/>
          <p:nvPr/>
        </p:nvSpPr>
        <p:spPr>
          <a:xfrm>
            <a:off x="6169601" y="3037338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Oddam vlogo</a:t>
            </a:r>
          </a:p>
        </p:txBody>
      </p:sp>
      <p:grpSp>
        <p:nvGrpSpPr>
          <p:cNvPr id="22" name="Group 19">
            <a:extLst>
              <a:ext uri="{FF2B5EF4-FFF2-40B4-BE49-F238E27FC236}">
                <a16:creationId xmlns:a16="http://schemas.microsoft.com/office/drawing/2014/main" id="{FC37FAB1-70BB-1459-1A14-58EA916C9DF3}"/>
              </a:ext>
            </a:extLst>
          </p:cNvPr>
          <p:cNvGrpSpPr/>
          <p:nvPr/>
        </p:nvGrpSpPr>
        <p:grpSpPr>
          <a:xfrm>
            <a:off x="1716700" y="3932990"/>
            <a:ext cx="5767208" cy="919758"/>
            <a:chOff x="901464" y="4904448"/>
            <a:chExt cx="10936335" cy="1744133"/>
          </a:xfrm>
        </p:grpSpPr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C07B9345-A0EC-3F7B-A572-9FFDFBE627D2}"/>
                </a:ext>
              </a:extLst>
            </p:cNvPr>
            <p:cNvSpPr/>
            <p:nvPr/>
          </p:nvSpPr>
          <p:spPr>
            <a:xfrm>
              <a:off x="901464" y="4904448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prstClr val="white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2338E2E2-F45F-A3F5-F02D-96AA014E074D}"/>
                </a:ext>
              </a:extLst>
            </p:cNvPr>
            <p:cNvSpPr/>
            <p:nvPr/>
          </p:nvSpPr>
          <p:spPr>
            <a:xfrm>
              <a:off x="10093666" y="4904448"/>
              <a:ext cx="1744133" cy="1744133"/>
            </a:xfrm>
            <a:custGeom>
              <a:avLst/>
              <a:gdLst>
                <a:gd name="connsiteX0" fmla="*/ 0 w 1744133"/>
                <a:gd name="connsiteY0" fmla="*/ 872067 h 1744133"/>
                <a:gd name="connsiteX1" fmla="*/ 872067 w 1744133"/>
                <a:gd name="connsiteY1" fmla="*/ 0 h 1744133"/>
                <a:gd name="connsiteX2" fmla="*/ 1744134 w 1744133"/>
                <a:gd name="connsiteY2" fmla="*/ 872067 h 1744133"/>
                <a:gd name="connsiteX3" fmla="*/ 872067 w 1744133"/>
                <a:gd name="connsiteY3" fmla="*/ 1744134 h 1744133"/>
                <a:gd name="connsiteX4" fmla="*/ 0 w 1744133"/>
                <a:gd name="connsiteY4" fmla="*/ 872067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133" h="1744133">
                  <a:moveTo>
                    <a:pt x="0" y="872067"/>
                  </a:moveTo>
                  <a:cubicBezTo>
                    <a:pt x="0" y="390438"/>
                    <a:pt x="390438" y="0"/>
                    <a:pt x="872067" y="0"/>
                  </a:cubicBezTo>
                  <a:cubicBezTo>
                    <a:pt x="1353696" y="0"/>
                    <a:pt x="1744134" y="390438"/>
                    <a:pt x="1744134" y="872067"/>
                  </a:cubicBezTo>
                  <a:cubicBezTo>
                    <a:pt x="1744134" y="1353696"/>
                    <a:pt x="1353696" y="1744134"/>
                    <a:pt x="872067" y="1744134"/>
                  </a:cubicBezTo>
                  <a:cubicBezTo>
                    <a:pt x="390438" y="1744134"/>
                    <a:pt x="0" y="1353696"/>
                    <a:pt x="0" y="872067"/>
                  </a:cubicBezTo>
                  <a:close/>
                </a:path>
              </a:pathLst>
            </a:custGeom>
            <a:noFill/>
            <a:ln w="76200">
              <a:solidFill>
                <a:srgbClr val="02459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475" tIns="159475" rIns="159475" bIns="159475" numCol="1" spcCol="1270" anchor="ctr" anchorCtr="0">
              <a:noAutofit/>
            </a:bodyPr>
            <a:lstStyle/>
            <a:p>
              <a:pPr algn="ctr" defTabSz="867265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951" b="1" dirty="0">
                <a:solidFill>
                  <a:prstClr val="white"/>
                </a:solidFill>
                <a:latin typeface="Calibri" panose="020F0502020204030204"/>
                <a:ea typeface="ＭＳ Ｐゴシック"/>
                <a:sym typeface="Trebuchet MS"/>
              </a:endParaRPr>
            </a:p>
          </p:txBody>
        </p:sp>
      </p:grpSp>
      <p:sp>
        <p:nvSpPr>
          <p:cNvPr id="25" name="TextBox 31">
            <a:extLst>
              <a:ext uri="{FF2B5EF4-FFF2-40B4-BE49-F238E27FC236}">
                <a16:creationId xmlns:a16="http://schemas.microsoft.com/office/drawing/2014/main" id="{7F3C600B-CBFC-77BF-B295-7FCDBFB20B7A}"/>
              </a:ext>
            </a:extLst>
          </p:cNvPr>
          <p:cNvSpPr txBox="1"/>
          <p:nvPr/>
        </p:nvSpPr>
        <p:spPr>
          <a:xfrm>
            <a:off x="1707726" y="4114860"/>
            <a:ext cx="926549" cy="5793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Pokažem </a:t>
            </a:r>
          </a:p>
          <a:p>
            <a:pPr algn="ctr" defTabSz="308063" hangingPunct="0"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Osebni dokument</a:t>
            </a:r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236039AF-EAA0-59CF-018F-479B8601F748}"/>
              </a:ext>
            </a:extLst>
          </p:cNvPr>
          <p:cNvSpPr/>
          <p:nvPr/>
        </p:nvSpPr>
        <p:spPr>
          <a:xfrm rot="17399554">
            <a:off x="2170714" y="3627727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3D7C94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434565A8-8CD9-00A5-4E84-22DD4FB203A4}"/>
              </a:ext>
            </a:extLst>
          </p:cNvPr>
          <p:cNvSpPr/>
          <p:nvPr/>
        </p:nvSpPr>
        <p:spPr>
          <a:xfrm rot="4200446" flipV="1">
            <a:off x="6733784" y="3645583"/>
            <a:ext cx="245319" cy="310418"/>
          </a:xfrm>
          <a:custGeom>
            <a:avLst/>
            <a:gdLst>
              <a:gd name="connsiteX0" fmla="*/ 0 w 465198"/>
              <a:gd name="connsiteY0" fmla="*/ 117729 h 588645"/>
              <a:gd name="connsiteX1" fmla="*/ 232599 w 465198"/>
              <a:gd name="connsiteY1" fmla="*/ 117729 h 588645"/>
              <a:gd name="connsiteX2" fmla="*/ 232599 w 465198"/>
              <a:gd name="connsiteY2" fmla="*/ 0 h 588645"/>
              <a:gd name="connsiteX3" fmla="*/ 465198 w 465198"/>
              <a:gd name="connsiteY3" fmla="*/ 294323 h 588645"/>
              <a:gd name="connsiteX4" fmla="*/ 232599 w 465198"/>
              <a:gd name="connsiteY4" fmla="*/ 588645 h 588645"/>
              <a:gd name="connsiteX5" fmla="*/ 232599 w 465198"/>
              <a:gd name="connsiteY5" fmla="*/ 470916 h 588645"/>
              <a:gd name="connsiteX6" fmla="*/ 0 w 465198"/>
              <a:gd name="connsiteY6" fmla="*/ 470916 h 588645"/>
              <a:gd name="connsiteX7" fmla="*/ 0 w 465198"/>
              <a:gd name="connsiteY7" fmla="*/ 117729 h 5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98" h="588645">
                <a:moveTo>
                  <a:pt x="0" y="117729"/>
                </a:moveTo>
                <a:lnTo>
                  <a:pt x="232599" y="117729"/>
                </a:lnTo>
                <a:lnTo>
                  <a:pt x="232599" y="0"/>
                </a:lnTo>
                <a:lnTo>
                  <a:pt x="465198" y="294323"/>
                </a:lnTo>
                <a:lnTo>
                  <a:pt x="232599" y="588645"/>
                </a:lnTo>
                <a:lnTo>
                  <a:pt x="232599" y="470916"/>
                </a:lnTo>
                <a:lnTo>
                  <a:pt x="0" y="470916"/>
                </a:lnTo>
                <a:lnTo>
                  <a:pt x="0" y="117729"/>
                </a:lnTo>
                <a:close/>
              </a:path>
            </a:pathLst>
          </a:custGeom>
          <a:solidFill>
            <a:srgbClr val="024595"/>
          </a:solidFill>
          <a:ln>
            <a:solidFill>
              <a:srgbClr val="3D7C94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2084" rIns="73595" bIns="62084" numCol="1" spcCol="1270" anchor="ctr" anchorCtr="0">
            <a:noAutofit/>
          </a:bodyPr>
          <a:lstStyle/>
          <a:p>
            <a:pPr algn="ctr" defTabSz="60943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1371" b="1" dirty="0">
              <a:solidFill>
                <a:srgbClr val="3D7C94"/>
              </a:solidFill>
              <a:latin typeface="Calibri" panose="020F0502020204030204"/>
              <a:ea typeface="ＭＳ Ｐゴシック"/>
              <a:sym typeface="Trebuchet MS"/>
            </a:endParaRPr>
          </a:p>
        </p:txBody>
      </p:sp>
      <p:sp>
        <p:nvSpPr>
          <p:cNvPr id="28" name="TextBox 37">
            <a:extLst>
              <a:ext uri="{FF2B5EF4-FFF2-40B4-BE49-F238E27FC236}">
                <a16:creationId xmlns:a16="http://schemas.microsoft.com/office/drawing/2014/main" id="{BB3B9164-AA5A-A1C6-FC45-C414984F9078}"/>
              </a:ext>
            </a:extLst>
          </p:cNvPr>
          <p:cNvSpPr txBox="1"/>
          <p:nvPr/>
        </p:nvSpPr>
        <p:spPr>
          <a:xfrm>
            <a:off x="6566040" y="4213089"/>
            <a:ext cx="926549" cy="417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308063" hangingPunct="0">
              <a:spcBef>
                <a:spcPts val="1265"/>
              </a:spcBef>
              <a:defRPr/>
            </a:pPr>
            <a:r>
              <a:rPr lang="sl-SI" sz="1055" kern="0" cap="all" dirty="0">
                <a:solidFill>
                  <a:srgbClr val="024595"/>
                </a:solidFill>
                <a:latin typeface="Calibri" panose="020F0502020204030204"/>
                <a:ea typeface="ＭＳ Ｐゴシック"/>
                <a:sym typeface="DIN Condensed"/>
              </a:rPr>
              <a:t>Prejmem rezultat</a:t>
            </a:r>
          </a:p>
        </p:txBody>
      </p: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E11CD25A-C626-1E58-2B2A-0688DF20381C}"/>
              </a:ext>
            </a:extLst>
          </p:cNvPr>
          <p:cNvGrpSpPr/>
          <p:nvPr/>
        </p:nvGrpSpPr>
        <p:grpSpPr>
          <a:xfrm>
            <a:off x="2296994" y="2097076"/>
            <a:ext cx="4664522" cy="2698810"/>
            <a:chOff x="1538657" y="1735293"/>
            <a:chExt cx="6219363" cy="3598413"/>
          </a:xfrm>
        </p:grpSpPr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3A5E0964-EE8B-E962-24B2-2E0FFF063A15}"/>
                </a:ext>
              </a:extLst>
            </p:cNvPr>
            <p:cNvGrpSpPr/>
            <p:nvPr/>
          </p:nvGrpSpPr>
          <p:grpSpPr>
            <a:xfrm>
              <a:off x="1538657" y="1735293"/>
              <a:ext cx="6219363" cy="3598413"/>
              <a:chOff x="1519415" y="1741603"/>
              <a:chExt cx="6219363" cy="3598413"/>
            </a:xfrm>
            <a:solidFill>
              <a:srgbClr val="FFC000"/>
            </a:solidFill>
          </p:grpSpPr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id="{F050178E-22D5-A701-E5E4-AC49459AD5C1}"/>
                  </a:ext>
                </a:extLst>
              </p:cNvPr>
              <p:cNvSpPr/>
              <p:nvPr/>
            </p:nvSpPr>
            <p:spPr>
              <a:xfrm>
                <a:off x="1566094" y="4113672"/>
                <a:ext cx="1226344" cy="1226344"/>
              </a:xfrm>
              <a:custGeom>
                <a:avLst/>
                <a:gdLst>
                  <a:gd name="connsiteX0" fmla="*/ 0 w 1744133"/>
                  <a:gd name="connsiteY0" fmla="*/ 872067 h 1744133"/>
                  <a:gd name="connsiteX1" fmla="*/ 872067 w 1744133"/>
                  <a:gd name="connsiteY1" fmla="*/ 0 h 1744133"/>
                  <a:gd name="connsiteX2" fmla="*/ 1744134 w 1744133"/>
                  <a:gd name="connsiteY2" fmla="*/ 872067 h 1744133"/>
                  <a:gd name="connsiteX3" fmla="*/ 872067 w 1744133"/>
                  <a:gd name="connsiteY3" fmla="*/ 1744134 h 1744133"/>
                  <a:gd name="connsiteX4" fmla="*/ 0 w 1744133"/>
                  <a:gd name="connsiteY4" fmla="*/ 872067 h 174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133" h="1744133">
                    <a:moveTo>
                      <a:pt x="0" y="872067"/>
                    </a:moveTo>
                    <a:cubicBezTo>
                      <a:pt x="0" y="390438"/>
                      <a:pt x="390438" y="0"/>
                      <a:pt x="872067" y="0"/>
                    </a:cubicBezTo>
                    <a:cubicBezTo>
                      <a:pt x="1353696" y="0"/>
                      <a:pt x="1744134" y="390438"/>
                      <a:pt x="1744134" y="872067"/>
                    </a:cubicBezTo>
                    <a:cubicBezTo>
                      <a:pt x="1744134" y="1353696"/>
                      <a:pt x="1353696" y="1744134"/>
                      <a:pt x="872067" y="1744134"/>
                    </a:cubicBezTo>
                    <a:cubicBezTo>
                      <a:pt x="390438" y="1744134"/>
                      <a:pt x="0" y="1353696"/>
                      <a:pt x="0" y="872067"/>
                    </a:cubicBezTo>
                    <a:close/>
                  </a:path>
                </a:pathLst>
              </a:custGeom>
              <a:solidFill>
                <a:srgbClr val="FC661F"/>
              </a:solidFill>
              <a:ln w="76200">
                <a:solidFill>
                  <a:srgbClr val="FC661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9475" tIns="159475" rIns="159475" bIns="159475" numCol="1" spcCol="1270" anchor="ctr" anchorCtr="0">
                <a:noAutofit/>
              </a:bodyPr>
              <a:lstStyle/>
              <a:p>
                <a:pPr algn="ctr" defTabSz="867265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endParaRPr lang="en-GB" sz="1951" b="1" dirty="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ea typeface="ＭＳ Ｐゴシック"/>
                  <a:sym typeface="Trebuchet MS"/>
                </a:endParaRPr>
              </a:p>
            </p:txBody>
          </p:sp>
          <p:sp>
            <p:nvSpPr>
              <p:cNvPr id="33" name="TextBox 31">
                <a:extLst>
                  <a:ext uri="{FF2B5EF4-FFF2-40B4-BE49-F238E27FC236}">
                    <a16:creationId xmlns:a16="http://schemas.microsoft.com/office/drawing/2014/main" id="{C3958109-47FD-A97D-5CBC-C99CE806BEB6}"/>
                  </a:ext>
                </a:extLst>
              </p:cNvPr>
              <p:cNvSpPr txBox="1"/>
              <p:nvPr/>
            </p:nvSpPr>
            <p:spPr>
              <a:xfrm>
                <a:off x="1519415" y="4333377"/>
                <a:ext cx="1342627" cy="8156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308063" hangingPunct="0">
                  <a:defRPr/>
                </a:pPr>
                <a:r>
                  <a:rPr lang="sl-SI" sz="1125" b="1" kern="0" cap="all" dirty="0">
                    <a:solidFill>
                      <a:schemeClr val="bg1"/>
                    </a:solidFill>
                    <a:latin typeface="Calibri" panose="020F0502020204030204"/>
                    <a:ea typeface="ＭＳ Ｐゴシック"/>
                    <a:sym typeface="DIN Condensed"/>
                  </a:rPr>
                  <a:t>Se izkažem z </a:t>
                </a:r>
                <a:br>
                  <a:rPr lang="sl-SI" sz="1125" b="1" kern="0" cap="all" dirty="0">
                    <a:solidFill>
                      <a:schemeClr val="bg1"/>
                    </a:solidFill>
                    <a:latin typeface="Calibri" panose="020F0502020204030204"/>
                    <a:ea typeface="ＭＳ Ｐゴシック"/>
                    <a:sym typeface="DIN Condensed"/>
                  </a:rPr>
                </a:br>
                <a:r>
                  <a:rPr lang="sl-SI" sz="1125" b="1" kern="0" cap="all" dirty="0">
                    <a:solidFill>
                      <a:schemeClr val="bg1"/>
                    </a:solidFill>
                    <a:latin typeface="Calibri" panose="020F0502020204030204"/>
                    <a:ea typeface="ＭＳ Ｐゴシック"/>
                    <a:sym typeface="DIN Condensed"/>
                  </a:rPr>
                  <a:t>e-identiteto</a:t>
                </a:r>
              </a:p>
            </p:txBody>
          </p:sp>
          <p:sp>
            <p:nvSpPr>
              <p:cNvPr id="34" name="Freeform 7">
                <a:extLst>
                  <a:ext uri="{FF2B5EF4-FFF2-40B4-BE49-F238E27FC236}">
                    <a16:creationId xmlns:a16="http://schemas.microsoft.com/office/drawing/2014/main" id="{C3CB4580-8428-C373-0F63-60513372A563}"/>
                  </a:ext>
                </a:extLst>
              </p:cNvPr>
              <p:cNvSpPr/>
              <p:nvPr/>
            </p:nvSpPr>
            <p:spPr>
              <a:xfrm>
                <a:off x="4021046" y="1741603"/>
                <a:ext cx="1226344" cy="1153314"/>
              </a:xfrm>
              <a:custGeom>
                <a:avLst/>
                <a:gdLst>
                  <a:gd name="connsiteX0" fmla="*/ 0 w 1744133"/>
                  <a:gd name="connsiteY0" fmla="*/ 872067 h 1744133"/>
                  <a:gd name="connsiteX1" fmla="*/ 872067 w 1744133"/>
                  <a:gd name="connsiteY1" fmla="*/ 0 h 1744133"/>
                  <a:gd name="connsiteX2" fmla="*/ 1744134 w 1744133"/>
                  <a:gd name="connsiteY2" fmla="*/ 872067 h 1744133"/>
                  <a:gd name="connsiteX3" fmla="*/ 872067 w 1744133"/>
                  <a:gd name="connsiteY3" fmla="*/ 1744134 h 1744133"/>
                  <a:gd name="connsiteX4" fmla="*/ 0 w 1744133"/>
                  <a:gd name="connsiteY4" fmla="*/ 872067 h 174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133" h="1744133">
                    <a:moveTo>
                      <a:pt x="0" y="872067"/>
                    </a:moveTo>
                    <a:cubicBezTo>
                      <a:pt x="0" y="390438"/>
                      <a:pt x="390438" y="0"/>
                      <a:pt x="872067" y="0"/>
                    </a:cubicBezTo>
                    <a:cubicBezTo>
                      <a:pt x="1353696" y="0"/>
                      <a:pt x="1744134" y="390438"/>
                      <a:pt x="1744134" y="872067"/>
                    </a:cubicBezTo>
                    <a:cubicBezTo>
                      <a:pt x="1744134" y="1353696"/>
                      <a:pt x="1353696" y="1744134"/>
                      <a:pt x="872067" y="1744134"/>
                    </a:cubicBezTo>
                    <a:cubicBezTo>
                      <a:pt x="390438" y="1744134"/>
                      <a:pt x="0" y="1353696"/>
                      <a:pt x="0" y="872067"/>
                    </a:cubicBezTo>
                    <a:close/>
                  </a:path>
                </a:pathLst>
              </a:custGeom>
              <a:solidFill>
                <a:srgbClr val="FC661F"/>
              </a:solidFill>
              <a:ln w="76200">
                <a:solidFill>
                  <a:srgbClr val="FC661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9475" tIns="159475" rIns="159475" bIns="159475" numCol="1" spcCol="1270" anchor="ctr" anchorCtr="0">
                <a:noAutofit/>
              </a:bodyPr>
              <a:lstStyle/>
              <a:p>
                <a:pPr algn="ctr" defTabSz="867265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endParaRPr lang="en-GB" sz="1951" b="1" dirty="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ea typeface="ＭＳ Ｐゴシック"/>
                  <a:sym typeface="Trebuchet MS"/>
                </a:endParaRPr>
              </a:p>
            </p:txBody>
          </p:sp>
          <p:sp>
            <p:nvSpPr>
              <p:cNvPr id="35" name="Rectangle 33">
                <a:extLst>
                  <a:ext uri="{FF2B5EF4-FFF2-40B4-BE49-F238E27FC236}">
                    <a16:creationId xmlns:a16="http://schemas.microsoft.com/office/drawing/2014/main" id="{C8CADB6B-9083-E414-E8CF-8BAF64A152E1}"/>
                  </a:ext>
                </a:extLst>
              </p:cNvPr>
              <p:cNvSpPr/>
              <p:nvPr/>
            </p:nvSpPr>
            <p:spPr>
              <a:xfrm>
                <a:off x="4020888" y="1952902"/>
                <a:ext cx="1255512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308063" hangingPunct="0">
                  <a:defRPr/>
                </a:pPr>
                <a:r>
                  <a:rPr lang="sl-SI" sz="1200" b="1" kern="0" cap="all" dirty="0">
                    <a:solidFill>
                      <a:schemeClr val="bg1"/>
                    </a:solidFill>
                    <a:latin typeface="Calibri" panose="020F0502020204030204"/>
                    <a:ea typeface="ＭＳ Ｐゴシック"/>
                    <a:sym typeface="DIN Condensed"/>
                  </a:rPr>
                  <a:t>E-podpišem</a:t>
                </a:r>
              </a:p>
            </p:txBody>
          </p:sp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id="{0A93B06B-ACFD-549C-7AA9-697F66FCE78B}"/>
                  </a:ext>
                </a:extLst>
              </p:cNvPr>
              <p:cNvSpPr/>
              <p:nvPr/>
            </p:nvSpPr>
            <p:spPr>
              <a:xfrm>
                <a:off x="6500859" y="4113672"/>
                <a:ext cx="1226344" cy="1226344"/>
              </a:xfrm>
              <a:custGeom>
                <a:avLst/>
                <a:gdLst>
                  <a:gd name="connsiteX0" fmla="*/ 0 w 1744133"/>
                  <a:gd name="connsiteY0" fmla="*/ 872067 h 1744133"/>
                  <a:gd name="connsiteX1" fmla="*/ 872067 w 1744133"/>
                  <a:gd name="connsiteY1" fmla="*/ 0 h 1744133"/>
                  <a:gd name="connsiteX2" fmla="*/ 1744134 w 1744133"/>
                  <a:gd name="connsiteY2" fmla="*/ 872067 h 1744133"/>
                  <a:gd name="connsiteX3" fmla="*/ 872067 w 1744133"/>
                  <a:gd name="connsiteY3" fmla="*/ 1744134 h 1744133"/>
                  <a:gd name="connsiteX4" fmla="*/ 0 w 1744133"/>
                  <a:gd name="connsiteY4" fmla="*/ 872067 h 174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133" h="1744133">
                    <a:moveTo>
                      <a:pt x="0" y="872067"/>
                    </a:moveTo>
                    <a:cubicBezTo>
                      <a:pt x="0" y="390438"/>
                      <a:pt x="390438" y="0"/>
                      <a:pt x="872067" y="0"/>
                    </a:cubicBezTo>
                    <a:cubicBezTo>
                      <a:pt x="1353696" y="0"/>
                      <a:pt x="1744134" y="390438"/>
                      <a:pt x="1744134" y="872067"/>
                    </a:cubicBezTo>
                    <a:cubicBezTo>
                      <a:pt x="1744134" y="1353696"/>
                      <a:pt x="1353696" y="1744134"/>
                      <a:pt x="872067" y="1744134"/>
                    </a:cubicBezTo>
                    <a:cubicBezTo>
                      <a:pt x="390438" y="1744134"/>
                      <a:pt x="0" y="1353696"/>
                      <a:pt x="0" y="872067"/>
                    </a:cubicBezTo>
                    <a:close/>
                  </a:path>
                </a:pathLst>
              </a:custGeom>
              <a:solidFill>
                <a:srgbClr val="FC661F"/>
              </a:solidFill>
              <a:ln w="76200">
                <a:solidFill>
                  <a:srgbClr val="FC661F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9475" tIns="159475" rIns="159475" bIns="159475" numCol="1" spcCol="1270" anchor="ctr" anchorCtr="0">
                <a:noAutofit/>
              </a:bodyPr>
              <a:lstStyle/>
              <a:p>
                <a:pPr algn="ctr" defTabSz="867265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endParaRPr lang="en-GB" sz="1951" b="1" dirty="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ea typeface="ＭＳ Ｐゴシック"/>
                  <a:sym typeface="Trebuchet MS"/>
                </a:endParaRPr>
              </a:p>
            </p:txBody>
          </p:sp>
          <p:sp>
            <p:nvSpPr>
              <p:cNvPr id="37" name="TextBox 37">
                <a:extLst>
                  <a:ext uri="{FF2B5EF4-FFF2-40B4-BE49-F238E27FC236}">
                    <a16:creationId xmlns:a16="http://schemas.microsoft.com/office/drawing/2014/main" id="{45E7DEDB-7199-95B3-9705-696E13CF896A}"/>
                  </a:ext>
                </a:extLst>
              </p:cNvPr>
              <p:cNvSpPr txBox="1"/>
              <p:nvPr/>
            </p:nvSpPr>
            <p:spPr>
              <a:xfrm>
                <a:off x="6503379" y="4413985"/>
                <a:ext cx="1235399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308063" hangingPunct="0">
                  <a:spcBef>
                    <a:spcPts val="1265"/>
                  </a:spcBef>
                  <a:defRPr/>
                </a:pPr>
                <a:r>
                  <a:rPr lang="sl-SI" sz="1200" b="1" kern="0" cap="all" dirty="0">
                    <a:solidFill>
                      <a:schemeClr val="bg1"/>
                    </a:solidFill>
                    <a:latin typeface="Calibri" panose="020F0502020204030204"/>
                    <a:ea typeface="ＭＳ Ｐゴシック"/>
                    <a:sym typeface="DIN Condensed"/>
                  </a:rPr>
                  <a:t>prejmem </a:t>
                </a:r>
                <a:br>
                  <a:rPr lang="sl-SI" sz="1200" b="1" kern="0" cap="all" dirty="0">
                    <a:solidFill>
                      <a:schemeClr val="bg1"/>
                    </a:solidFill>
                    <a:latin typeface="Calibri" panose="020F0502020204030204"/>
                    <a:ea typeface="ＭＳ Ｐゴシック"/>
                    <a:sym typeface="DIN Condensed"/>
                  </a:rPr>
                </a:br>
                <a:r>
                  <a:rPr lang="sl-SI" sz="1200" b="1" kern="0" cap="all" dirty="0">
                    <a:solidFill>
                      <a:schemeClr val="bg1"/>
                    </a:solidFill>
                    <a:latin typeface="Calibri" panose="020F0502020204030204"/>
                    <a:ea typeface="ＭＳ Ｐゴシック"/>
                    <a:sym typeface="DIN Condensed"/>
                  </a:rPr>
                  <a:t>e-pošiljko</a:t>
                </a:r>
              </a:p>
            </p:txBody>
          </p:sp>
          <p:sp>
            <p:nvSpPr>
              <p:cNvPr id="38" name="PoljeZBesedilom 37">
                <a:extLst>
                  <a:ext uri="{FF2B5EF4-FFF2-40B4-BE49-F238E27FC236}">
                    <a16:creationId xmlns:a16="http://schemas.microsoft.com/office/drawing/2014/main" id="{21E99330-9974-2C4F-ACFF-9B64ACE62087}"/>
                  </a:ext>
                </a:extLst>
              </p:cNvPr>
              <p:cNvSpPr txBox="1"/>
              <p:nvPr/>
            </p:nvSpPr>
            <p:spPr>
              <a:xfrm flipH="1">
                <a:off x="3120132" y="3631321"/>
                <a:ext cx="3053033" cy="1415772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sl-SI" sz="2100" b="1" dirty="0">
                    <a:solidFill>
                      <a:srgbClr val="FC661F"/>
                    </a:solidFill>
                    <a:latin typeface="Calibri" panose="020F0502020204030204"/>
                  </a:rPr>
                  <a:t>Točke zaupanja v postopku prek spleta</a:t>
                </a:r>
              </a:p>
            </p:txBody>
          </p:sp>
          <p:cxnSp>
            <p:nvCxnSpPr>
              <p:cNvPr id="39" name="Raven puščični povezovalnik 38">
                <a:extLst>
                  <a:ext uri="{FF2B5EF4-FFF2-40B4-BE49-F238E27FC236}">
                    <a16:creationId xmlns:a16="http://schemas.microsoft.com/office/drawing/2014/main" id="{7F6233B8-9895-9CBC-30D1-F697174D66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30721" y="4271458"/>
                <a:ext cx="472658" cy="252256"/>
              </a:xfrm>
              <a:prstGeom prst="straightConnector1">
                <a:avLst/>
              </a:prstGeom>
              <a:grpFill/>
              <a:ln w="57150">
                <a:solidFill>
                  <a:srgbClr val="FC661F"/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aven puščični povezovalnik 39">
                <a:extLst>
                  <a:ext uri="{FF2B5EF4-FFF2-40B4-BE49-F238E27FC236}">
                    <a16:creationId xmlns:a16="http://schemas.microsoft.com/office/drawing/2014/main" id="{9D6ECC54-C01D-DAAF-13E9-1BB31F9390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19011" y="4305478"/>
                <a:ext cx="513169" cy="273321"/>
              </a:xfrm>
              <a:prstGeom prst="straightConnector1">
                <a:avLst/>
              </a:prstGeom>
              <a:grpFill/>
              <a:ln w="57150">
                <a:solidFill>
                  <a:srgbClr val="FC661F"/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" name="Raven puščični povezovalnik 30">
              <a:extLst>
                <a:ext uri="{FF2B5EF4-FFF2-40B4-BE49-F238E27FC236}">
                  <a16:creationId xmlns:a16="http://schemas.microsoft.com/office/drawing/2014/main" id="{3B6CB61C-9793-7489-44A9-9B847F80696E}"/>
                </a:ext>
              </a:extLst>
            </p:cNvPr>
            <p:cNvCxnSpPr>
              <a:cxnSpLocks/>
              <a:stCxn id="38" idx="0"/>
            </p:cNvCxnSpPr>
            <p:nvPr/>
          </p:nvCxnSpPr>
          <p:spPr>
            <a:xfrm flipV="1">
              <a:off x="4665891" y="2888609"/>
              <a:ext cx="0" cy="736403"/>
            </a:xfrm>
            <a:prstGeom prst="straightConnector1">
              <a:avLst/>
            </a:prstGeom>
            <a:grpFill/>
            <a:ln w="57150">
              <a:solidFill>
                <a:srgbClr val="FC661F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2915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6">
            <a:extLst>
              <a:ext uri="{FF2B5EF4-FFF2-40B4-BE49-F238E27FC236}">
                <a16:creationId xmlns:a16="http://schemas.microsoft.com/office/drawing/2014/main" id="{35B4DB80-6891-B84A-A680-39590F14C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93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sl-SI" sz="4000" dirty="0">
                <a:latin typeface="Trebuchet MS" panose="020B0603020202020204" pitchFamily="34" charset="0"/>
              </a:rPr>
              <a:t>Vsebina</a:t>
            </a:r>
          </a:p>
        </p:txBody>
      </p:sp>
      <p:sp>
        <p:nvSpPr>
          <p:cNvPr id="13" name="Označba mesta besedila 7">
            <a:extLst>
              <a:ext uri="{FF2B5EF4-FFF2-40B4-BE49-F238E27FC236}">
                <a16:creationId xmlns:a16="http://schemas.microsoft.com/office/drawing/2014/main" id="{921CD14B-2B95-0340-B390-B211A5774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3054" y="2032945"/>
            <a:ext cx="7535188" cy="3931757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dirty="0"/>
              <a:t>Elektronski podpis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dirty="0"/>
              <a:t>Elektronska identifikacija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dirty="0" err="1"/>
              <a:t>Storitev</a:t>
            </a:r>
            <a:r>
              <a:rPr lang="it-IT" dirty="0"/>
              <a:t> za </a:t>
            </a:r>
            <a:r>
              <a:rPr lang="it-IT" dirty="0" err="1"/>
              <a:t>spletno</a:t>
            </a:r>
            <a:r>
              <a:rPr lang="it-IT" dirty="0"/>
              <a:t> </a:t>
            </a:r>
            <a:r>
              <a:rPr lang="it-IT" dirty="0" err="1"/>
              <a:t>prijavo</a:t>
            </a:r>
            <a:r>
              <a:rPr lang="it-IT" dirty="0"/>
              <a:t> in e-</a:t>
            </a:r>
            <a:r>
              <a:rPr lang="it-IT" dirty="0" err="1"/>
              <a:t>podpis</a:t>
            </a:r>
            <a:r>
              <a:rPr lang="it-IT" dirty="0"/>
              <a:t> SI-PASS</a:t>
            </a:r>
            <a:r>
              <a:rPr lang="sl-SI" dirty="0">
                <a:latin typeface="Trebuchet MS" panose="020B0603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dirty="0">
                <a:latin typeface="Trebuchet MS" panose="020B0603020202020204" pitchFamily="34" charset="0"/>
              </a:rPr>
              <a:t>Vprašanja</a:t>
            </a:r>
          </a:p>
        </p:txBody>
      </p:sp>
      <p:sp>
        <p:nvSpPr>
          <p:cNvPr id="2" name="Elipsa 1">
            <a:extLst>
              <a:ext uri="{FF2B5EF4-FFF2-40B4-BE49-F238E27FC236}">
                <a16:creationId xmlns:a16="http://schemas.microsoft.com/office/drawing/2014/main" id="{7886E8E9-D636-41D9-904C-0FEDF3175A8F}"/>
              </a:ext>
            </a:extLst>
          </p:cNvPr>
          <p:cNvSpPr/>
          <p:nvPr/>
        </p:nvSpPr>
        <p:spPr>
          <a:xfrm>
            <a:off x="270034" y="1928101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>
                <a:latin typeface="Trebuchet MS" panose="020B0603020202020204" pitchFamily="34" charset="0"/>
              </a:rPr>
              <a:t>1</a:t>
            </a:r>
          </a:p>
        </p:txBody>
      </p:sp>
      <p:sp>
        <p:nvSpPr>
          <p:cNvPr id="18" name="Elipsa 17">
            <a:extLst>
              <a:ext uri="{FF2B5EF4-FFF2-40B4-BE49-F238E27FC236}">
                <a16:creationId xmlns:a16="http://schemas.microsoft.com/office/drawing/2014/main" id="{5067A18C-622E-49CD-9636-8CE5AA38D444}"/>
              </a:ext>
            </a:extLst>
          </p:cNvPr>
          <p:cNvSpPr/>
          <p:nvPr/>
        </p:nvSpPr>
        <p:spPr>
          <a:xfrm>
            <a:off x="270032" y="2850378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>
                <a:latin typeface="Trebuchet MS" panose="020B0603020202020204" pitchFamily="34" charset="0"/>
              </a:rPr>
              <a:t>2</a:t>
            </a:r>
          </a:p>
        </p:txBody>
      </p:sp>
      <p:sp>
        <p:nvSpPr>
          <p:cNvPr id="19" name="Elipsa 18">
            <a:extLst>
              <a:ext uri="{FF2B5EF4-FFF2-40B4-BE49-F238E27FC236}">
                <a16:creationId xmlns:a16="http://schemas.microsoft.com/office/drawing/2014/main" id="{BEE202B9-813C-4AB3-AEA0-5BF74ED58EB5}"/>
              </a:ext>
            </a:extLst>
          </p:cNvPr>
          <p:cNvSpPr/>
          <p:nvPr/>
        </p:nvSpPr>
        <p:spPr>
          <a:xfrm>
            <a:off x="270034" y="3772655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>
                <a:latin typeface="Trebuchet MS" panose="020B0603020202020204" pitchFamily="34" charset="0"/>
              </a:rPr>
              <a:t>3</a:t>
            </a:r>
          </a:p>
        </p:txBody>
      </p:sp>
      <p:sp>
        <p:nvSpPr>
          <p:cNvPr id="20" name="Elipsa 19">
            <a:extLst>
              <a:ext uri="{FF2B5EF4-FFF2-40B4-BE49-F238E27FC236}">
                <a16:creationId xmlns:a16="http://schemas.microsoft.com/office/drawing/2014/main" id="{3401D495-A7AB-48E4-AD3C-E126F3C5401F}"/>
              </a:ext>
            </a:extLst>
          </p:cNvPr>
          <p:cNvSpPr/>
          <p:nvPr/>
        </p:nvSpPr>
        <p:spPr>
          <a:xfrm>
            <a:off x="270034" y="4694932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>
                <a:latin typeface="Trebuchet MS" panose="020B0603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6403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a 6">
            <a:extLst>
              <a:ext uri="{FF2B5EF4-FFF2-40B4-BE49-F238E27FC236}">
                <a16:creationId xmlns:a16="http://schemas.microsoft.com/office/drawing/2014/main" id="{D8EEDD1A-4962-47DF-A903-F2188D095D14}"/>
              </a:ext>
            </a:extLst>
          </p:cNvPr>
          <p:cNvSpPr/>
          <p:nvPr/>
        </p:nvSpPr>
        <p:spPr>
          <a:xfrm>
            <a:off x="4143365" y="1456173"/>
            <a:ext cx="857269" cy="764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/>
              <a:t>1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732682" y="2379589"/>
            <a:ext cx="7683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400"/>
              </a:spcBef>
            </a:pPr>
            <a:r>
              <a:rPr lang="it-IT" sz="3600" dirty="0" err="1"/>
              <a:t>Elektronsk</a:t>
            </a:r>
            <a:r>
              <a:rPr lang="sl-SI" sz="3600" dirty="0"/>
              <a:t>i podpis</a:t>
            </a:r>
          </a:p>
        </p:txBody>
      </p:sp>
    </p:spTree>
    <p:extLst>
      <p:ext uri="{BB962C8B-B14F-4D97-AF65-F5344CB8AC3E}">
        <p14:creationId xmlns:p14="http://schemas.microsoft.com/office/powerpoint/2010/main" val="1582664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590106" y="1760611"/>
            <a:ext cx="7963786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sl-SI" sz="3600" b="1" dirty="0"/>
              <a:t>Elektronski podpis: 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izraža </a:t>
            </a:r>
            <a:r>
              <a:rPr lang="sl-SI" sz="3600" b="1" dirty="0"/>
              <a:t>strinjanje osebe </a:t>
            </a:r>
            <a:r>
              <a:rPr lang="sl-SI" sz="3600" dirty="0"/>
              <a:t>z vsebino dokumenta v elektronski obliki</a:t>
            </a:r>
          </a:p>
          <a:p>
            <a:pPr marL="571500" lvl="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spada med </a:t>
            </a:r>
            <a:r>
              <a:rPr lang="sl-SI" sz="3600" b="1" dirty="0"/>
              <a:t>storitve</a:t>
            </a:r>
            <a:r>
              <a:rPr lang="sl-SI" sz="3600" dirty="0"/>
              <a:t> </a:t>
            </a:r>
            <a:r>
              <a:rPr lang="sl-SI" sz="3600" b="1" dirty="0"/>
              <a:t>zaupanja, </a:t>
            </a:r>
            <a:r>
              <a:rPr lang="sl-SI" sz="3600" dirty="0"/>
              <a:t>ki jih ureja </a:t>
            </a:r>
            <a:r>
              <a:rPr lang="sl-SI" sz="3600" b="1" dirty="0"/>
              <a:t>EU uredba </a:t>
            </a:r>
            <a:r>
              <a:rPr lang="sl-SI" sz="3600" dirty="0"/>
              <a:t>eIDAS</a:t>
            </a:r>
          </a:p>
        </p:txBody>
      </p:sp>
    </p:spTree>
    <p:extLst>
      <p:ext uri="{BB962C8B-B14F-4D97-AF65-F5344CB8AC3E}">
        <p14:creationId xmlns:p14="http://schemas.microsoft.com/office/powerpoint/2010/main" val="322974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590106" y="1226036"/>
            <a:ext cx="828660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l-SI" sz="3600" dirty="0"/>
              <a:t>Nekaj osnov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poznamo </a:t>
            </a:r>
            <a:r>
              <a:rPr lang="sl-SI" sz="3600" b="1" dirty="0"/>
              <a:t>več vrst </a:t>
            </a:r>
            <a:r>
              <a:rPr lang="sl-SI" sz="3600" dirty="0"/>
              <a:t>elektronskega podpisa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b="1" dirty="0"/>
              <a:t>kvalificirani e-podpis</a:t>
            </a:r>
            <a:r>
              <a:rPr lang="sl-SI" sz="3600" dirty="0"/>
              <a:t> je enakovreden lastnoročnemu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najpogosteje se uporablja </a:t>
            </a:r>
            <a:r>
              <a:rPr lang="sl-SI" sz="3600" b="1" dirty="0"/>
              <a:t>napredni podpis, ki temelji na kvalificiranem potrdilu</a:t>
            </a:r>
          </a:p>
          <a:p>
            <a:pPr marL="571500" lvl="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pri obeh je bistveno </a:t>
            </a:r>
            <a:r>
              <a:rPr lang="sl-SI" sz="3600" b="1" dirty="0"/>
              <a:t>kvalificirano potrdilo za e-podpis</a:t>
            </a:r>
          </a:p>
        </p:txBody>
      </p:sp>
    </p:spTree>
    <p:extLst>
      <p:ext uri="{BB962C8B-B14F-4D97-AF65-F5344CB8AC3E}">
        <p14:creationId xmlns:p14="http://schemas.microsoft.com/office/powerpoint/2010/main" val="419457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id="{9917607A-C9DC-4601-98D9-147F734BDBD7}"/>
              </a:ext>
            </a:extLst>
          </p:cNvPr>
          <p:cNvSpPr/>
          <p:nvPr/>
        </p:nvSpPr>
        <p:spPr>
          <a:xfrm>
            <a:off x="590106" y="1226036"/>
            <a:ext cx="828660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l-SI" sz="3600" dirty="0"/>
              <a:t>Izdajatelji kvalificiranih potrdil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ponudniki storitev zaupanja </a:t>
            </a:r>
            <a:r>
              <a:rPr lang="sl-SI" sz="3600" b="1" dirty="0"/>
              <a:t>iz javnega in zasebnega sektorja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b="1" dirty="0"/>
              <a:t>z zunanjimi presojami </a:t>
            </a:r>
            <a:r>
              <a:rPr lang="sl-SI" sz="3600" dirty="0"/>
              <a:t>dokazujejo skladnost z zahtevami Uredbe eIDAS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b="1" dirty="0"/>
              <a:t>nadzorni organ </a:t>
            </a:r>
            <a:r>
              <a:rPr lang="sl-SI" sz="3600" dirty="0"/>
              <a:t>je Inšpektorat za informacijsko družbo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sl-SI" sz="3600" dirty="0"/>
              <a:t>vpisani so v </a:t>
            </a:r>
            <a:r>
              <a:rPr lang="sl-SI" sz="3600" b="1" dirty="0"/>
              <a:t>zanesljivi seznam </a:t>
            </a:r>
            <a:r>
              <a:rPr lang="sl-SI" sz="3600" dirty="0"/>
              <a:t>ponudnikov na nivoju EU</a:t>
            </a:r>
          </a:p>
        </p:txBody>
      </p:sp>
    </p:spTree>
    <p:extLst>
      <p:ext uri="{BB962C8B-B14F-4D97-AF65-F5344CB8AC3E}">
        <p14:creationId xmlns:p14="http://schemas.microsoft.com/office/powerpoint/2010/main" val="1719339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6887</TotalTime>
  <Words>973</Words>
  <Application>Microsoft Office PowerPoint</Application>
  <PresentationFormat>Diaprojekcija na zaslonu (4:3)</PresentationFormat>
  <Paragraphs>214</Paragraphs>
  <Slides>32</Slides>
  <Notes>14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Republika</vt:lpstr>
      <vt:lpstr>Trebuchet MS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Vsebina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Danes že prek 130 portalov uporablja SI-PASS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Katarina Čepon</dc:creator>
  <cp:lastModifiedBy>Aleš Pelan</cp:lastModifiedBy>
  <cp:revision>280</cp:revision>
  <cp:lastPrinted>2021-04-13T19:40:11Z</cp:lastPrinted>
  <dcterms:created xsi:type="dcterms:W3CDTF">2019-04-23T13:46:06Z</dcterms:created>
  <dcterms:modified xsi:type="dcterms:W3CDTF">2026-01-19T09:50:15Z</dcterms:modified>
</cp:coreProperties>
</file>