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heme/themeOverride1.xml" ContentType="application/vnd.openxmlformats-officedocument.themeOverr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theme/themeOverride2.xml" ContentType="application/vnd.openxmlformats-officedocument.themeOverride+xml"/>
  <Override PartName="/ppt/theme/themeOverride3.xml" ContentType="application/vnd.openxmlformats-officedocument.themeOverr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drawings/drawing1.xml" ContentType="application/vnd.openxmlformats-officedocument.drawingml.chartshapes+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0" r:id="rId4"/>
  </p:sldMasterIdLst>
  <p:notesMasterIdLst>
    <p:notesMasterId r:id="rId76"/>
  </p:notesMasterIdLst>
  <p:sldIdLst>
    <p:sldId id="489" r:id="rId5"/>
    <p:sldId id="308" r:id="rId6"/>
    <p:sldId id="294" r:id="rId7"/>
    <p:sldId id="508" r:id="rId8"/>
    <p:sldId id="344" r:id="rId9"/>
    <p:sldId id="345" r:id="rId10"/>
    <p:sldId id="348" r:id="rId11"/>
    <p:sldId id="349" r:id="rId12"/>
    <p:sldId id="466" r:id="rId13"/>
    <p:sldId id="465" r:id="rId14"/>
    <p:sldId id="464" r:id="rId15"/>
    <p:sldId id="297" r:id="rId16"/>
    <p:sldId id="491" r:id="rId17"/>
    <p:sldId id="482" r:id="rId18"/>
    <p:sldId id="368" r:id="rId19"/>
    <p:sldId id="534" r:id="rId20"/>
    <p:sldId id="533" r:id="rId21"/>
    <p:sldId id="532" r:id="rId22"/>
    <p:sldId id="363" r:id="rId23"/>
    <p:sldId id="366" r:id="rId24"/>
    <p:sldId id="425" r:id="rId25"/>
    <p:sldId id="426" r:id="rId26"/>
    <p:sldId id="478" r:id="rId27"/>
    <p:sldId id="479" r:id="rId28"/>
    <p:sldId id="480" r:id="rId29"/>
    <p:sldId id="481" r:id="rId30"/>
    <p:sldId id="493" r:id="rId31"/>
    <p:sldId id="528" r:id="rId32"/>
    <p:sldId id="527" r:id="rId33"/>
    <p:sldId id="526" r:id="rId34"/>
    <p:sldId id="525" r:id="rId35"/>
    <p:sldId id="524" r:id="rId36"/>
    <p:sldId id="523" r:id="rId37"/>
    <p:sldId id="522" r:id="rId38"/>
    <p:sldId id="521" r:id="rId39"/>
    <p:sldId id="520" r:id="rId40"/>
    <p:sldId id="519" r:id="rId41"/>
    <p:sldId id="518" r:id="rId42"/>
    <p:sldId id="517" r:id="rId43"/>
    <p:sldId id="516" r:id="rId44"/>
    <p:sldId id="515" r:id="rId45"/>
    <p:sldId id="492" r:id="rId46"/>
    <p:sldId id="324" r:id="rId47"/>
    <p:sldId id="474" r:id="rId48"/>
    <p:sldId id="323" r:id="rId49"/>
    <p:sldId id="531" r:id="rId50"/>
    <p:sldId id="343" r:id="rId51"/>
    <p:sldId id="530" r:id="rId52"/>
    <p:sldId id="487" r:id="rId53"/>
    <p:sldId id="473" r:id="rId54"/>
    <p:sldId id="490" r:id="rId55"/>
    <p:sldId id="529" r:id="rId56"/>
    <p:sldId id="488" r:id="rId57"/>
    <p:sldId id="494" r:id="rId58"/>
    <p:sldId id="550" r:id="rId59"/>
    <p:sldId id="549" r:id="rId60"/>
    <p:sldId id="548" r:id="rId61"/>
    <p:sldId id="547" r:id="rId62"/>
    <p:sldId id="546" r:id="rId63"/>
    <p:sldId id="545" r:id="rId64"/>
    <p:sldId id="544" r:id="rId65"/>
    <p:sldId id="543" r:id="rId66"/>
    <p:sldId id="542" r:id="rId67"/>
    <p:sldId id="541" r:id="rId68"/>
    <p:sldId id="540" r:id="rId69"/>
    <p:sldId id="539" r:id="rId70"/>
    <p:sldId id="538" r:id="rId71"/>
    <p:sldId id="537" r:id="rId72"/>
    <p:sldId id="536" r:id="rId73"/>
    <p:sldId id="535" r:id="rId74"/>
    <p:sldId id="306" r:id="rId7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B58D98F-B75A-769B-9A87-997868BC5572}" name="MICAS Christian (CNECT)" initials="M(" userId="S::christian.micas@ec.europa.eu::3af47c45-8894-4521-a619-d0c240d052e7" providerId="AD"/>
  <p188:author id="{3ACC9394-264F-29F2-B8DC-F6BCF1861F33}" name="KASKAMANIDIS Athanasios (HADEA)" initials="K(" userId="S::athanasios.kaskamanidis@ec.europa.eu::9eec7ad1-40be-472e-aba5-2b81f2e29f1a" providerId="AD"/>
  <p188:author id="{B5F696A0-FA3E-6B69-27A5-42C321475866}" name="DUPUY Herve (HADEA)" initials="DH(" userId="S::Herve.Dupuy@ec.europa.eu::ea561e15-5b6d-405a-a53f-8b118e37e714" providerId="AD"/>
  <p188:author id="{4FC432A2-D43B-1AC5-A17A-2CA529CC2E60}" name="LAURITSEN Sammy (HADEA)" initials="LS(" userId="S::Sammy.LAURITSEN@ec.europa.eu::2cd2d69d-6937-4b58-864a-12587b7f55dc" providerId="AD"/>
  <p188:author id="{D8D3E6A5-4BBD-FFD1-A7D6-7C1BC0EF8D38}" name="KUJAWA Mateusz (HADEA)" initials="KM(" userId="S::Mateusz.KUJAWA@ec.europa.eu::179d6861-ddce-4586-a433-03822b43a631" providerId="AD"/>
  <p188:author id="{CCE6DABE-D5BC-E91A-855F-0C80C080A1C0}" name="BODRON Oana (HADEA)" initials="OB" userId="BODRON Oana (HADEA)" providerId="None"/>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9767652-FC38-C0BC-AF23-9280616EBDEA}" v="37" dt="2023-11-29T13:06:27.926"/>
    <p1510:client id="{38E89630-D929-C83E-9AFF-FDA97E2CE1BD}" v="80" dt="2023-11-28T14:39:51.742"/>
    <p1510:client id="{4892A2FE-64A0-1946-B0F3-02724A006CD4}" v="270" dt="2023-11-29T14:35:56.759"/>
    <p1510:client id="{8E9F99C8-8A90-1851-F080-C484214164B8}" v="81" dt="2023-11-30T08:13:52.729"/>
    <p1510:client id="{A39BD02B-C734-ED5E-7486-1B29FF9DC40B}" v="3" dt="2023-11-29T09:48:27.742"/>
    <p1510:client id="{E1BD7E92-8E53-0B51-7D3D-4738B4BB36A0}" v="18" dt="2023-11-29T10:31:19.68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22" d="100"/>
          <a:sy n="122" d="100"/>
        </p:scale>
        <p:origin x="114" y="12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theme" Target="theme/theme1.xml"/><Relationship Id="rId5" Type="http://schemas.openxmlformats.org/officeDocument/2006/relationships/slide" Target="slides/slide1.xml"/><Relationship Id="rId61" Type="http://schemas.openxmlformats.org/officeDocument/2006/relationships/slide" Target="slides/slide57.xml"/><Relationship Id="rId82" Type="http://schemas.microsoft.com/office/2018/10/relationships/authors" Target="author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viewProps" Target="viewProps.xml"/><Relationship Id="rId8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notesMaster" Target="notesMasters/notesMaster1.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net1.cec.eu.int\Homes\04\morrafr\Desktop\Global%20Gateway\Call%201%20work%20on%20results.xlsx" TargetMode="Externa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l-SI"/>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7.3089725918216173E-3"/>
          <c:w val="0.98527911671386237"/>
          <c:h val="1"/>
        </c:manualLayout>
      </c:layout>
      <c:doughnutChart>
        <c:varyColors val="1"/>
        <c:ser>
          <c:idx val="0"/>
          <c:order val="0"/>
          <c:tx>
            <c:strRef>
              <c:f>Sheet1!$B$1</c:f>
              <c:strCache>
                <c:ptCount val="1"/>
                <c:pt idx="0">
                  <c:v>Sales</c:v>
                </c:pt>
              </c:strCache>
            </c:strRef>
          </c:tx>
          <c:spPr>
            <a:ln w="76200">
              <a:solidFill>
                <a:schemeClr val="bg2"/>
              </a:solidFill>
              <a:miter lim="800000"/>
            </a:ln>
          </c:spPr>
          <c:dPt>
            <c:idx val="0"/>
            <c:bubble3D val="0"/>
            <c:spPr>
              <a:solidFill>
                <a:srgbClr val="F09535"/>
              </a:solidFill>
              <a:ln w="76200">
                <a:solidFill>
                  <a:schemeClr val="bg1"/>
                </a:solidFill>
                <a:miter lim="800000"/>
              </a:ln>
              <a:effectLst/>
            </c:spPr>
            <c:extLst>
              <c:ext xmlns:c16="http://schemas.microsoft.com/office/drawing/2014/chart" uri="{C3380CC4-5D6E-409C-BE32-E72D297353CC}">
                <c16:uniqueId val="{00000001-DC83-954E-820F-AD0E33A1F9FC}"/>
              </c:ext>
            </c:extLst>
          </c:dPt>
          <c:dPt>
            <c:idx val="1"/>
            <c:bubble3D val="0"/>
            <c:spPr>
              <a:solidFill>
                <a:srgbClr val="FEBF2D"/>
              </a:solidFill>
              <a:ln w="76200">
                <a:solidFill>
                  <a:schemeClr val="bg1"/>
                </a:solidFill>
                <a:miter lim="800000"/>
              </a:ln>
              <a:effectLst/>
            </c:spPr>
            <c:extLst>
              <c:ext xmlns:c16="http://schemas.microsoft.com/office/drawing/2014/chart" uri="{C3380CC4-5D6E-409C-BE32-E72D297353CC}">
                <c16:uniqueId val="{00000003-DC83-954E-820F-AD0E33A1F9FC}"/>
              </c:ext>
            </c:extLst>
          </c:dPt>
          <c:dPt>
            <c:idx val="2"/>
            <c:bubble3D val="0"/>
            <c:spPr>
              <a:solidFill>
                <a:srgbClr val="7F7F7F"/>
              </a:solidFill>
              <a:ln w="76200">
                <a:solidFill>
                  <a:schemeClr val="bg1"/>
                </a:solidFill>
                <a:miter lim="800000"/>
              </a:ln>
              <a:effectLst/>
            </c:spPr>
            <c:extLst>
              <c:ext xmlns:c16="http://schemas.microsoft.com/office/drawing/2014/chart" uri="{C3380CC4-5D6E-409C-BE32-E72D297353CC}">
                <c16:uniqueId val="{00000005-DC83-954E-820F-AD0E33A1F9FC}"/>
              </c:ext>
            </c:extLst>
          </c:dPt>
          <c:dPt>
            <c:idx val="3"/>
            <c:bubble3D val="0"/>
            <c:spPr>
              <a:solidFill>
                <a:srgbClr val="194C8F"/>
              </a:solidFill>
              <a:ln w="76200">
                <a:solidFill>
                  <a:schemeClr val="bg1"/>
                </a:solidFill>
                <a:miter lim="800000"/>
              </a:ln>
              <a:effectLst/>
            </c:spPr>
            <c:extLst>
              <c:ext xmlns:c16="http://schemas.microsoft.com/office/drawing/2014/chart" uri="{C3380CC4-5D6E-409C-BE32-E72D297353CC}">
                <c16:uniqueId val="{00000007-DC83-954E-820F-AD0E33A1F9FC}"/>
              </c:ext>
            </c:extLst>
          </c:dPt>
          <c:dPt>
            <c:idx val="4"/>
            <c:bubble3D val="0"/>
            <c:spPr>
              <a:solidFill>
                <a:srgbClr val="5782A7"/>
              </a:solidFill>
              <a:ln w="76200">
                <a:solidFill>
                  <a:schemeClr val="bg1"/>
                </a:solidFill>
                <a:miter lim="800000"/>
              </a:ln>
              <a:effectLst/>
            </c:spPr>
            <c:extLst>
              <c:ext xmlns:c16="http://schemas.microsoft.com/office/drawing/2014/chart" uri="{C3380CC4-5D6E-409C-BE32-E72D297353CC}">
                <c16:uniqueId val="{00000009-DC83-954E-820F-AD0E33A1F9FC}"/>
              </c:ext>
            </c:extLst>
          </c:dPt>
          <c:dPt>
            <c:idx val="5"/>
            <c:bubble3D val="0"/>
            <c:spPr>
              <a:solidFill>
                <a:srgbClr val="D0E7FF"/>
              </a:solidFill>
              <a:ln w="76200">
                <a:solidFill>
                  <a:schemeClr val="bg1"/>
                </a:solidFill>
                <a:miter lim="800000"/>
              </a:ln>
              <a:effectLst/>
            </c:spPr>
            <c:extLst>
              <c:ext xmlns:c16="http://schemas.microsoft.com/office/drawing/2014/chart" uri="{C3380CC4-5D6E-409C-BE32-E72D297353CC}">
                <c16:uniqueId val="{0000000B-DC83-954E-820F-AD0E33A1F9FC}"/>
              </c:ext>
            </c:extLst>
          </c:dPt>
          <c:dLbls>
            <c:delete val="1"/>
          </c:dLbls>
          <c:cat>
            <c:strRef>
              <c:f>Sheet1!$A$2:$A$7</c:f>
              <c:strCache>
                <c:ptCount val="6"/>
                <c:pt idx="0">
                  <c:v>A</c:v>
                </c:pt>
                <c:pt idx="1">
                  <c:v>B</c:v>
                </c:pt>
                <c:pt idx="2">
                  <c:v>C</c:v>
                </c:pt>
                <c:pt idx="3">
                  <c:v>D</c:v>
                </c:pt>
                <c:pt idx="4">
                  <c:v>E</c:v>
                </c:pt>
                <c:pt idx="5">
                  <c:v>F</c:v>
                </c:pt>
              </c:strCache>
            </c:strRef>
          </c:cat>
          <c:val>
            <c:numRef>
              <c:f>Sheet1!$B$2:$B$7</c:f>
              <c:numCache>
                <c:formatCode>General</c:formatCode>
                <c:ptCount val="6"/>
                <c:pt idx="0">
                  <c:v>5.4</c:v>
                </c:pt>
                <c:pt idx="1">
                  <c:v>4.7</c:v>
                </c:pt>
                <c:pt idx="2">
                  <c:v>1.3</c:v>
                </c:pt>
                <c:pt idx="3">
                  <c:v>1.7</c:v>
                </c:pt>
                <c:pt idx="4">
                  <c:v>0.8</c:v>
                </c:pt>
                <c:pt idx="5">
                  <c:v>5.6</c:v>
                </c:pt>
              </c:numCache>
            </c:numRef>
          </c:val>
          <c:extLst>
            <c:ext xmlns:c16="http://schemas.microsoft.com/office/drawing/2014/chart" uri="{C3380CC4-5D6E-409C-BE32-E72D297353CC}">
              <c16:uniqueId val="{0000000C-DC83-954E-820F-AD0E33A1F9FC}"/>
            </c:ext>
          </c:extLst>
        </c:ser>
        <c:dLbls>
          <c:showLegendKey val="0"/>
          <c:showVal val="1"/>
          <c:showCatName val="0"/>
          <c:showSerName val="0"/>
          <c:showPercent val="0"/>
          <c:showBubbleSize val="0"/>
          <c:showLeaderLines val="1"/>
        </c:dLbls>
        <c:firstSliceAng val="180"/>
        <c:holeSize val="40"/>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bg1"/>
      </a:solidFill>
    </a:ln>
    <a:effectLst/>
  </c:spPr>
  <c:txPr>
    <a:bodyPr/>
    <a:lstStyle/>
    <a:p>
      <a:pPr>
        <a:defRPr sz="2800" b="1" i="0">
          <a:solidFill>
            <a:schemeClr val="bg1"/>
          </a:solidFill>
          <a:latin typeface="Poppins" pitchFamily="2" charset="77"/>
          <a:cs typeface="Poppins" pitchFamily="2" charset="77"/>
        </a:defRPr>
      </a:pPr>
      <a:endParaRPr lang="sl-SI"/>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l-SI"/>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IE" sz="2000"/>
              <a:t>Financed projects</a:t>
            </a:r>
            <a:endParaRPr lang="en-US" sz="2000"/>
          </a:p>
        </c:rich>
      </c:tx>
      <c:overlay val="0"/>
      <c:spPr>
        <a:noFill/>
        <a:ln>
          <a:noFill/>
        </a:ln>
        <a:effectLst/>
      </c:spPr>
      <c:txPr>
        <a:bodyPr rot="0" spcFirstLastPara="1" vertOverflow="ellipsis" vert="horz" wrap="square" anchor="ctr" anchorCtr="1"/>
        <a:lstStyle/>
        <a:p>
          <a:pPr>
            <a:defRPr sz="20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sl-SI"/>
        </a:p>
      </c:txPr>
    </c:title>
    <c:autoTitleDeleted val="0"/>
    <c:plotArea>
      <c:layout/>
      <c:pieChart>
        <c:varyColors val="1"/>
        <c:ser>
          <c:idx val="0"/>
          <c:order val="0"/>
          <c:explosion val="1"/>
          <c:dPt>
            <c:idx val="0"/>
            <c:bubble3D val="0"/>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1-FE00-40A8-B3D3-69CCE661742D}"/>
              </c:ext>
            </c:extLst>
          </c:dPt>
          <c:dPt>
            <c:idx val="1"/>
            <c:bubble3D val="0"/>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3-FE00-40A8-B3D3-69CCE661742D}"/>
              </c:ext>
            </c:extLst>
          </c:dPt>
          <c:dLbls>
            <c:dLbl>
              <c:idx val="0"/>
              <c:tx>
                <c:rich>
                  <a:bodyPr/>
                  <a:lstStyle/>
                  <a:p>
                    <a:fld id="{ADC42519-673C-4CF1-BA17-73511E02A497}" type="VALUE">
                      <a:rPr lang="en-US"/>
                      <a:pPr/>
                      <a:t>[VREDNOST]</a:t>
                    </a:fld>
                    <a:endParaRPr lang="sl-SI"/>
                  </a:p>
                </c:rich>
              </c:tx>
              <c:dLblPos val="ctr"/>
              <c:showLegendKey val="0"/>
              <c:showVal val="1"/>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FE00-40A8-B3D3-69CCE661742D}"/>
                </c:ext>
              </c:extLst>
            </c:dLbl>
            <c:dLbl>
              <c:idx val="1"/>
              <c:tx>
                <c:rich>
                  <a:bodyPr/>
                  <a:lstStyle/>
                  <a:p>
                    <a:r>
                      <a:rPr lang="en-US"/>
                      <a:t>6</a:t>
                    </a:r>
                  </a:p>
                </c:rich>
              </c:tx>
              <c:dLblPos val="ctr"/>
              <c:showLegendKey val="0"/>
              <c:showVal val="1"/>
              <c:showCatName val="0"/>
              <c:showSerName val="0"/>
              <c:showPercent val="1"/>
              <c:showBubbleSize val="0"/>
              <c:extLst>
                <c:ext xmlns:c15="http://schemas.microsoft.com/office/drawing/2012/chart" uri="{CE6537A1-D6FC-4f65-9D91-7224C49458BB}">
                  <c15:showDataLabelsRange val="0"/>
                </c:ext>
                <c:ext xmlns:c16="http://schemas.microsoft.com/office/drawing/2014/chart" uri="{C3380CC4-5D6E-409C-BE32-E72D297353CC}">
                  <c16:uniqueId val="{00000003-FE00-40A8-B3D3-69CCE661742D}"/>
                </c:ext>
              </c:extLst>
            </c:dLbl>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lt1">
                        <a:lumMod val="85000"/>
                      </a:schemeClr>
                    </a:solidFill>
                    <a:latin typeface="+mn-lt"/>
                    <a:ea typeface="+mn-ea"/>
                    <a:cs typeface="+mn-cs"/>
                  </a:defRPr>
                </a:pPr>
                <a:endParaRPr lang="sl-SI"/>
              </a:p>
            </c:txPr>
            <c:dLblPos val="ctr"/>
            <c:showLegendKey val="0"/>
            <c:showVal val="0"/>
            <c:showCatName val="0"/>
            <c:showSerName val="0"/>
            <c:showPercent val="1"/>
            <c:showBubbleSize val="0"/>
            <c:showLeaderLines val="1"/>
            <c:leaderLines>
              <c:spPr>
                <a:ln w="9525">
                  <a:solidFill>
                    <a:schemeClr val="lt1">
                      <a:lumMod val="95000"/>
                      <a:alpha val="54000"/>
                    </a:schemeClr>
                  </a:solidFill>
                </a:ln>
                <a:effectLst/>
              </c:spPr>
            </c:leaderLines>
            <c:extLst>
              <c:ext xmlns:c15="http://schemas.microsoft.com/office/drawing/2012/chart" uri="{CE6537A1-D6FC-4f65-9D91-7224C49458BB}"/>
            </c:extLst>
          </c:dLbls>
          <c:cat>
            <c:strRef>
              <c:f>Sheet1!$A$2:$A$3</c:f>
              <c:strCache>
                <c:ptCount val="2"/>
                <c:pt idx="0">
                  <c:v>Studies</c:v>
                </c:pt>
                <c:pt idx="1">
                  <c:v>Works</c:v>
                </c:pt>
              </c:strCache>
            </c:strRef>
          </c:cat>
          <c:val>
            <c:numRef>
              <c:f>Sheet1!$B$2:$B$3</c:f>
              <c:numCache>
                <c:formatCode>General</c:formatCode>
                <c:ptCount val="2"/>
                <c:pt idx="0">
                  <c:v>7</c:v>
                </c:pt>
                <c:pt idx="1">
                  <c:v>6</c:v>
                </c:pt>
              </c:numCache>
            </c:numRef>
          </c:val>
          <c:extLst>
            <c:ext xmlns:c16="http://schemas.microsoft.com/office/drawing/2014/chart" uri="{C3380CC4-5D6E-409C-BE32-E72D297353CC}">
              <c16:uniqueId val="{00000004-FE00-40A8-B3D3-69CCE661742D}"/>
            </c:ext>
          </c:extLst>
        </c:ser>
        <c:dLbls>
          <c:dLblPos val="ctr"/>
          <c:showLegendKey val="0"/>
          <c:showVal val="0"/>
          <c:showCatName val="0"/>
          <c:showSerName val="0"/>
          <c:showPercent val="1"/>
          <c:showBubbleSize val="0"/>
          <c:showLeaderLines val="1"/>
        </c:dLbls>
        <c:firstSliceAng val="151"/>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lt1">
                  <a:lumMod val="85000"/>
                </a:schemeClr>
              </a:solidFill>
              <a:latin typeface="+mn-lt"/>
              <a:ea typeface="+mn-ea"/>
              <a:cs typeface="+mn-cs"/>
            </a:defRPr>
          </a:pPr>
          <a:endParaRPr lang="sl-SI"/>
        </a:p>
      </c:txPr>
    </c:legend>
    <c:plotVisOnly val="1"/>
    <c:dispBlanksAs val="gap"/>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sl-SI"/>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l-SI"/>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8938755393304388"/>
          <c:y val="3.4790985125297352E-2"/>
          <c:w val="0.42122476776751244"/>
          <c:h val="0.84349236740077227"/>
        </c:manualLayout>
      </c:layout>
      <c:pieChart>
        <c:varyColors val="1"/>
        <c:ser>
          <c:idx val="0"/>
          <c:order val="0"/>
          <c:explosion val="2"/>
          <c:dPt>
            <c:idx val="0"/>
            <c:bubble3D val="0"/>
            <c:spPr>
              <a:gradFill rotWithShape="1">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1-5753-40A0-A334-9308DC39DA93}"/>
              </c:ext>
            </c:extLst>
          </c:dPt>
          <c:dPt>
            <c:idx val="1"/>
            <c:bubble3D val="0"/>
            <c:spPr>
              <a:gradFill rotWithShape="1">
                <a:gsLst>
                  <a:gs pos="0">
                    <a:schemeClr val="accent5">
                      <a:satMod val="103000"/>
                      <a:lumMod val="102000"/>
                      <a:tint val="94000"/>
                    </a:schemeClr>
                  </a:gs>
                  <a:gs pos="50000">
                    <a:schemeClr val="accent5">
                      <a:satMod val="110000"/>
                      <a:lumMod val="100000"/>
                      <a:shade val="100000"/>
                    </a:schemeClr>
                  </a:gs>
                  <a:gs pos="100000">
                    <a:schemeClr val="accent5">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3-5753-40A0-A334-9308DC39DA93}"/>
              </c:ext>
            </c:extLst>
          </c:dPt>
          <c:cat>
            <c:strRef>
              <c:f>Sheet1!$A$45:$A$46</c:f>
              <c:strCache>
                <c:ptCount val="2"/>
                <c:pt idx="0">
                  <c:v>Costs not covered by the grant</c:v>
                </c:pt>
                <c:pt idx="1">
                  <c:v>Total EU ontribution </c:v>
                </c:pt>
              </c:strCache>
            </c:strRef>
          </c:cat>
          <c:val>
            <c:numRef>
              <c:f>Sheet1!$B$45:$B$46</c:f>
              <c:numCache>
                <c:formatCode>General</c:formatCode>
                <c:ptCount val="2"/>
                <c:pt idx="0">
                  <c:v>94.1</c:v>
                </c:pt>
                <c:pt idx="1">
                  <c:v>81.900000000000006</c:v>
                </c:pt>
              </c:numCache>
            </c:numRef>
          </c:val>
          <c:extLst>
            <c:ext xmlns:c16="http://schemas.microsoft.com/office/drawing/2014/chart" uri="{C3380CC4-5D6E-409C-BE32-E72D297353CC}">
              <c16:uniqueId val="{00000004-5753-40A0-A334-9308DC39DA93}"/>
            </c:ext>
          </c:extLst>
        </c:ser>
        <c:dLbls>
          <c:showLegendKey val="0"/>
          <c:showVal val="0"/>
          <c:showCatName val="0"/>
          <c:showSerName val="0"/>
          <c:showPercent val="0"/>
          <c:showBubbleSize val="0"/>
          <c:showLeaderLines val="1"/>
        </c:dLbls>
        <c:firstSliceAng val="159"/>
      </c:pieChart>
      <c:spPr>
        <a:noFill/>
        <a:ln>
          <a:noFill/>
        </a:ln>
        <a:effectLst/>
      </c:spPr>
    </c:plotArea>
    <c:legend>
      <c:legendPos val="b"/>
      <c:layout>
        <c:manualLayout>
          <c:xMode val="edge"/>
          <c:yMode val="edge"/>
          <c:x val="0.16209476350030222"/>
          <c:y val="0.93057766483505533"/>
          <c:w val="0.61554862674375177"/>
          <c:h val="5.0445434187509713E-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lt1">
                  <a:lumMod val="85000"/>
                </a:schemeClr>
              </a:solidFill>
              <a:latin typeface="+mn-lt"/>
              <a:ea typeface="+mn-ea"/>
              <a:cs typeface="+mn-cs"/>
            </a:defRPr>
          </a:pPr>
          <a:endParaRPr lang="sl-SI"/>
        </a:p>
      </c:txPr>
    </c:legend>
    <c:plotVisOnly val="1"/>
    <c:dispBlanksAs val="gap"/>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sl-SI"/>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7">
  <cs:axisTitle>
    <cs:lnRef idx="0"/>
    <cs:fillRef idx="0"/>
    <cs:effectRef idx="0"/>
    <cs:fontRef idx="minor">
      <a:schemeClr val="lt1">
        <a:lumMod val="85000"/>
      </a:schemeClr>
    </cs:fontRef>
    <cs:defRPr sz="900"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000" kern="1200"/>
  </cs:chartArea>
  <cs:dataLabel>
    <cs:lnRef idx="0"/>
    <cs:fillRef idx="0"/>
    <cs:effectRef idx="0"/>
    <cs:fontRef idx="minor">
      <a:schemeClr val="lt1">
        <a:lumMod val="85000"/>
      </a:schemeClr>
    </cs:fontRef>
    <cs:defRPr sz="900" kern="1200"/>
  </cs:dataLabel>
  <cs:dataLabelCallout>
    <cs:lnRef idx="0"/>
    <cs:fillRef idx="0"/>
    <cs:effectRef idx="0"/>
    <cs:fontRef idx="minor">
      <a:schemeClr val="dk1">
        <a:lumMod val="65000"/>
        <a:lumOff val="35000"/>
      </a:schemeClr>
    </cs:fontRef>
    <cs:spPr>
      <a:solidFill>
        <a:schemeClr val="lt1"/>
      </a:solidFill>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900" kern="1200"/>
  </cs:dataTable>
  <cs:downBar>
    <cs:lnRef idx="0"/>
    <cs:fillRef idx="0"/>
    <cs:effectRef idx="0"/>
    <cs:fontRef idx="minor">
      <a:schemeClr val="tx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tx1"/>
    </cs:fontRef>
    <cs:spPr>
      <a:ln w="9525">
        <a:solidFill>
          <a:schemeClr val="lt1">
            <a:lumMod val="95000"/>
            <a:alpha val="54000"/>
          </a:schemeClr>
        </a:solidFill>
        <a:prstDash val="dash"/>
      </a:ln>
    </cs:spPr>
  </cs:dropLine>
  <cs:errorBar>
    <cs:lnRef idx="0"/>
    <cs:fillRef idx="0"/>
    <cs:effectRef idx="0"/>
    <cs:fontRef idx="minor">
      <a:schemeClr val="tx1"/>
    </cs:fontRef>
    <cs:spPr>
      <a:ln w="9525" cap="flat" cmpd="sng" algn="ctr">
        <a:solidFill>
          <a:schemeClr val="lt1">
            <a:lumMod val="9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lt1">
            <a:lumMod val="95000"/>
            <a:alpha val="10000"/>
          </a:schemeClr>
        </a:solidFill>
        <a:round/>
      </a:ln>
    </cs:spPr>
  </cs:gridlineMajor>
  <cs:gridlineMinor>
    <cs:lnRef idx="0"/>
    <cs:fillRef idx="0"/>
    <cs:effectRef idx="0"/>
    <cs:fontRef idx="minor">
      <a:schemeClr val="tx1"/>
    </cs:fontRef>
    <cs:spPr>
      <a:ln>
        <a:solidFill>
          <a:schemeClr val="lt1">
            <a:lumMod val="95000"/>
            <a:alpha val="5000"/>
          </a:schemeClr>
        </a:solidFill>
      </a:ln>
    </cs:spPr>
  </cs:gridlineMinor>
  <cs:hiLoLine>
    <cs:lnRef idx="0"/>
    <cs:fillRef idx="0"/>
    <cs:effectRef idx="0"/>
    <cs:fontRef idx="minor">
      <a:schemeClr val="tx1"/>
    </cs:fontRef>
    <cs:spPr>
      <a:ln w="9525">
        <a:solidFill>
          <a:schemeClr val="lt1">
            <a:lumMod val="95000"/>
            <a:alpha val="54000"/>
          </a:schemeClr>
        </a:solidFill>
        <a:prstDash val="dash"/>
      </a:ln>
    </cs:spPr>
  </cs:hiLoLine>
  <cs:leaderLine>
    <cs:lnRef idx="0"/>
    <cs:fillRef idx="0"/>
    <cs:effectRef idx="0"/>
    <cs:fontRef idx="minor">
      <a:schemeClr val="tx1"/>
    </cs:fontRef>
    <cs:spPr>
      <a:ln w="9525">
        <a:solidFill>
          <a:schemeClr val="lt1">
            <a:lumMod val="95000"/>
            <a:alpha val="54000"/>
          </a:schemeClr>
        </a:solidFill>
      </a:ln>
    </cs:spPr>
  </cs:leaderLine>
  <cs:legend>
    <cs:lnRef idx="0"/>
    <cs:fillRef idx="0"/>
    <cs:effectRef idx="0"/>
    <cs:fontRef idx="minor">
      <a:schemeClr val="lt1">
        <a:lumMod val="8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160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tx1"/>
    </cs:fontRef>
    <cs:spPr>
      <a:ln w="19050" cap="rnd">
        <a:solidFill>
          <a:schemeClr val="phClr"/>
        </a:solidFill>
      </a:ln>
    </cs:spPr>
  </cs:trendline>
  <cs:trendlineLabel>
    <cs:lnRef idx="0"/>
    <cs:fillRef idx="0"/>
    <cs:effectRef idx="0"/>
    <cs:fontRef idx="minor">
      <a:schemeClr val="lt1">
        <a:lumMod val="85000"/>
      </a:schemeClr>
    </cs:fontRef>
    <cs:defRPr sz="900" kern="1200"/>
  </cs:trendlineLabel>
  <cs:upBar>
    <cs:lnRef idx="0"/>
    <cs:fillRef idx="0"/>
    <cs:effectRef idx="0"/>
    <cs:fontRef idx="minor">
      <a:schemeClr val="tx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900" kern="1200"/>
  </cs:valueAxis>
  <cs:wall>
    <cs:lnRef idx="0"/>
    <cs:fillRef idx="0"/>
    <cs:effectRef idx="0"/>
    <cs:fontRef idx="minor">
      <a:schemeClr val="tx1"/>
    </cs:fontRef>
  </cs:wall>
</cs:chartStyle>
</file>

<file path=ppt/charts/style3.xml><?xml version="1.0" encoding="utf-8"?>
<cs:chartStyle xmlns:cs="http://schemas.microsoft.com/office/drawing/2012/chartStyle" xmlns:a="http://schemas.openxmlformats.org/drawingml/2006/main" id="257">
  <cs:axisTitle>
    <cs:lnRef idx="0"/>
    <cs:fillRef idx="0"/>
    <cs:effectRef idx="0"/>
    <cs:fontRef idx="minor">
      <a:schemeClr val="lt1">
        <a:lumMod val="85000"/>
      </a:schemeClr>
    </cs:fontRef>
    <cs:defRPr sz="900"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000" kern="1200"/>
  </cs:chartArea>
  <cs:dataLabel>
    <cs:lnRef idx="0"/>
    <cs:fillRef idx="0"/>
    <cs:effectRef idx="0"/>
    <cs:fontRef idx="minor">
      <a:schemeClr val="lt1">
        <a:lumMod val="85000"/>
      </a:schemeClr>
    </cs:fontRef>
    <cs:defRPr sz="900" kern="1200"/>
  </cs:dataLabel>
  <cs:dataLabelCallout>
    <cs:lnRef idx="0"/>
    <cs:fillRef idx="0"/>
    <cs:effectRef idx="0"/>
    <cs:fontRef idx="minor">
      <a:schemeClr val="dk1">
        <a:lumMod val="65000"/>
        <a:lumOff val="35000"/>
      </a:schemeClr>
    </cs:fontRef>
    <cs:spPr>
      <a:solidFill>
        <a:schemeClr val="lt1"/>
      </a:solidFill>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900" kern="1200"/>
  </cs:dataTable>
  <cs:downBar>
    <cs:lnRef idx="0"/>
    <cs:fillRef idx="0"/>
    <cs:effectRef idx="0"/>
    <cs:fontRef idx="minor">
      <a:schemeClr val="tx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tx1"/>
    </cs:fontRef>
    <cs:spPr>
      <a:ln w="9525">
        <a:solidFill>
          <a:schemeClr val="lt1">
            <a:lumMod val="95000"/>
            <a:alpha val="54000"/>
          </a:schemeClr>
        </a:solidFill>
        <a:prstDash val="dash"/>
      </a:ln>
    </cs:spPr>
  </cs:dropLine>
  <cs:errorBar>
    <cs:lnRef idx="0"/>
    <cs:fillRef idx="0"/>
    <cs:effectRef idx="0"/>
    <cs:fontRef idx="minor">
      <a:schemeClr val="tx1"/>
    </cs:fontRef>
    <cs:spPr>
      <a:ln w="9525" cap="flat" cmpd="sng" algn="ctr">
        <a:solidFill>
          <a:schemeClr val="lt1">
            <a:lumMod val="9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lt1">
            <a:lumMod val="95000"/>
            <a:alpha val="10000"/>
          </a:schemeClr>
        </a:solidFill>
        <a:round/>
      </a:ln>
    </cs:spPr>
  </cs:gridlineMajor>
  <cs:gridlineMinor>
    <cs:lnRef idx="0"/>
    <cs:fillRef idx="0"/>
    <cs:effectRef idx="0"/>
    <cs:fontRef idx="minor">
      <a:schemeClr val="tx1"/>
    </cs:fontRef>
    <cs:spPr>
      <a:ln>
        <a:solidFill>
          <a:schemeClr val="lt1">
            <a:lumMod val="95000"/>
            <a:alpha val="5000"/>
          </a:schemeClr>
        </a:solidFill>
      </a:ln>
    </cs:spPr>
  </cs:gridlineMinor>
  <cs:hiLoLine>
    <cs:lnRef idx="0"/>
    <cs:fillRef idx="0"/>
    <cs:effectRef idx="0"/>
    <cs:fontRef idx="minor">
      <a:schemeClr val="tx1"/>
    </cs:fontRef>
    <cs:spPr>
      <a:ln w="9525">
        <a:solidFill>
          <a:schemeClr val="lt1">
            <a:lumMod val="95000"/>
            <a:alpha val="54000"/>
          </a:schemeClr>
        </a:solidFill>
        <a:prstDash val="dash"/>
      </a:ln>
    </cs:spPr>
  </cs:hiLoLine>
  <cs:leaderLine>
    <cs:lnRef idx="0"/>
    <cs:fillRef idx="0"/>
    <cs:effectRef idx="0"/>
    <cs:fontRef idx="minor">
      <a:schemeClr val="tx1"/>
    </cs:fontRef>
    <cs:spPr>
      <a:ln w="9525">
        <a:solidFill>
          <a:schemeClr val="lt1">
            <a:lumMod val="95000"/>
            <a:alpha val="54000"/>
          </a:schemeClr>
        </a:solidFill>
      </a:ln>
    </cs:spPr>
  </cs:leaderLine>
  <cs:legend>
    <cs:lnRef idx="0"/>
    <cs:fillRef idx="0"/>
    <cs:effectRef idx="0"/>
    <cs:fontRef idx="minor">
      <a:schemeClr val="lt1">
        <a:lumMod val="8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160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tx1"/>
    </cs:fontRef>
    <cs:spPr>
      <a:ln w="19050" cap="rnd">
        <a:solidFill>
          <a:schemeClr val="phClr"/>
        </a:solidFill>
      </a:ln>
    </cs:spPr>
  </cs:trendline>
  <cs:trendlineLabel>
    <cs:lnRef idx="0"/>
    <cs:fillRef idx="0"/>
    <cs:effectRef idx="0"/>
    <cs:fontRef idx="minor">
      <a:schemeClr val="lt1">
        <a:lumMod val="85000"/>
      </a:schemeClr>
    </cs:fontRef>
    <cs:defRPr sz="900" kern="1200"/>
  </cs:trendlineLabel>
  <cs:upBar>
    <cs:lnRef idx="0"/>
    <cs:fillRef idx="0"/>
    <cs:effectRef idx="0"/>
    <cs:fontRef idx="minor">
      <a:schemeClr val="tx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900" kern="1200"/>
  </cs:valueAxis>
  <cs:wall>
    <cs:lnRef idx="0"/>
    <cs:fillRef idx="0"/>
    <cs:effectRef idx="0"/>
    <cs:fontRef idx="minor">
      <a:schemeClr val="tx1"/>
    </cs:fontRef>
  </cs:wall>
</cs:chartStyle>
</file>

<file path=ppt/diagrams/_rels/data3.xml.rels><?xml version="1.0" encoding="UTF-8" standalone="yes"?>
<Relationships xmlns="http://schemas.openxmlformats.org/package/2006/relationships"><Relationship Id="rId8" Type="http://schemas.openxmlformats.org/officeDocument/2006/relationships/hyperlink" Target="https://ec.europa.eu/info/funding-tenders/opportunities/portal/screen/programmes/cef" TargetMode="External"/><Relationship Id="rId3" Type="http://schemas.openxmlformats.org/officeDocument/2006/relationships/hyperlink" Target="https://ec.europa.eu/info/funding-tenders/opportunities/portal/screen/support/helpdesks;programCode=DIGITAL" TargetMode="External"/><Relationship Id="rId7" Type="http://schemas.openxmlformats.org/officeDocument/2006/relationships/hyperlink" Target="https://ec.europa.eu/info/funding-tenders/opportunities/portal/screen/programmes/digital" TargetMode="External"/><Relationship Id="rId2" Type="http://schemas.openxmlformats.org/officeDocument/2006/relationships/hyperlink" Target="https://ec.europa.eu/info/funding-tenders/opportunities/portal/screen/opportunities/topic-search" TargetMode="External"/><Relationship Id="rId1" Type="http://schemas.openxmlformats.org/officeDocument/2006/relationships/hyperlink" Target="https://ec.europa.eu/info/funding-tenders/opportunities/portal/screen/how-to-participate/how-to-participate/1" TargetMode="External"/><Relationship Id="rId6" Type="http://schemas.openxmlformats.org/officeDocument/2006/relationships/hyperlink" Target="https://ec.europa.eu/info/funding-tenders/opportunities/portal/screen/how-to-participate/reference-documents" TargetMode="External"/><Relationship Id="rId5" Type="http://schemas.openxmlformats.org/officeDocument/2006/relationships/hyperlink" Target="https://ec.europa.eu/info/funding-tenders/opportunities/portal/screen/how-to-participate/participant-register" TargetMode="External"/><Relationship Id="rId4" Type="http://schemas.openxmlformats.org/officeDocument/2006/relationships/hyperlink" Target="https://webgate.ec.europa.eu/funding-tenders-opportunities/display/OM/Online+Manual" TargetMode="External"/><Relationship Id="rId9" Type="http://schemas.openxmlformats.org/officeDocument/2006/relationships/hyperlink" Target="https://ec.europa.eu/info/funding-tenders/opportunities/portal/screen/support/videos" TargetMode="External"/></Relationships>
</file>

<file path=ppt/diagrams/_rels/drawing3.xml.rels><?xml version="1.0" encoding="UTF-8" standalone="yes"?>
<Relationships xmlns="http://schemas.openxmlformats.org/package/2006/relationships"><Relationship Id="rId8" Type="http://schemas.openxmlformats.org/officeDocument/2006/relationships/hyperlink" Target="https://ec.europa.eu/info/funding-tenders/opportunities/portal/screen/support/helpdesks;programCode=DIGITAL" TargetMode="External"/><Relationship Id="rId3" Type="http://schemas.openxmlformats.org/officeDocument/2006/relationships/hyperlink" Target="https://webgate.ec.europa.eu/funding-tenders-opportunities/display/OM/Online+Manual" TargetMode="External"/><Relationship Id="rId7" Type="http://schemas.openxmlformats.org/officeDocument/2006/relationships/hyperlink" Target="https://ec.europa.eu/info/funding-tenders/opportunities/portal/screen/opportunities/topic-search" TargetMode="External"/><Relationship Id="rId2" Type="http://schemas.openxmlformats.org/officeDocument/2006/relationships/hyperlink" Target="https://ec.europa.eu/info/funding-tenders/opportunities/portal/screen/how-to-participate/participant-register" TargetMode="External"/><Relationship Id="rId1" Type="http://schemas.openxmlformats.org/officeDocument/2006/relationships/hyperlink" Target="https://ec.europa.eu/info/funding-tenders/opportunities/portal/screen/how-to-participate/how-to-participate/1" TargetMode="External"/><Relationship Id="rId6" Type="http://schemas.openxmlformats.org/officeDocument/2006/relationships/hyperlink" Target="https://ec.europa.eu/info/funding-tenders/opportunities/portal/screen/programmes/cef" TargetMode="External"/><Relationship Id="rId5" Type="http://schemas.openxmlformats.org/officeDocument/2006/relationships/hyperlink" Target="https://ec.europa.eu/info/funding-tenders/opportunities/portal/screen/programmes/digital" TargetMode="External"/><Relationship Id="rId4" Type="http://schemas.openxmlformats.org/officeDocument/2006/relationships/hyperlink" Target="https://ec.europa.eu/info/funding-tenders/opportunities/portal/screen/how-to-participate/reference-documents" TargetMode="External"/><Relationship Id="rId9" Type="http://schemas.openxmlformats.org/officeDocument/2006/relationships/hyperlink" Target="https://ec.europa.eu/info/funding-tenders/opportunities/portal/screen/support/videos" TargetMode="Externa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13C81FD-06BD-403D-9FDA-6F03447FB2C9}" type="doc">
      <dgm:prSet loTypeId="urn:microsoft.com/office/officeart/2005/8/layout/chart3" loCatId="relationship" qsTypeId="urn:microsoft.com/office/officeart/2005/8/quickstyle/3d9" qsCatId="3D" csTypeId="urn:microsoft.com/office/officeart/2005/8/colors/colorful1" csCatId="colorful" phldr="1"/>
      <dgm:spPr/>
    </dgm:pt>
    <dgm:pt modelId="{A6A45E39-EFF4-4004-A2F6-5680B0DB9838}">
      <dgm:prSet phldrT="[Text]"/>
      <dgm:spPr>
        <a:solidFill>
          <a:schemeClr val="accent3">
            <a:lumMod val="75000"/>
          </a:schemeClr>
        </a:solidFill>
      </dgm:spPr>
      <dgm:t>
        <a:bodyPr/>
        <a:lstStyle/>
        <a:p>
          <a:r>
            <a:rPr lang="en-US"/>
            <a:t>Energy </a:t>
          </a:r>
        </a:p>
      </dgm:t>
    </dgm:pt>
    <dgm:pt modelId="{4A815400-914C-406C-97CC-0896054BD8E0}" type="parTrans" cxnId="{2B6ABB6C-37B7-43C9-BED4-3FA0D44BC003}">
      <dgm:prSet/>
      <dgm:spPr/>
      <dgm:t>
        <a:bodyPr/>
        <a:lstStyle/>
        <a:p>
          <a:endParaRPr lang="en-US">
            <a:solidFill>
              <a:srgbClr val="002060"/>
            </a:solidFill>
          </a:endParaRPr>
        </a:p>
      </dgm:t>
    </dgm:pt>
    <dgm:pt modelId="{D972D27A-1FCF-45D9-AE9A-8D7854ECB6BB}" type="sibTrans" cxnId="{2B6ABB6C-37B7-43C9-BED4-3FA0D44BC003}">
      <dgm:prSet/>
      <dgm:spPr/>
      <dgm:t>
        <a:bodyPr/>
        <a:lstStyle/>
        <a:p>
          <a:endParaRPr lang="en-US">
            <a:solidFill>
              <a:srgbClr val="002060"/>
            </a:solidFill>
          </a:endParaRPr>
        </a:p>
      </dgm:t>
    </dgm:pt>
    <dgm:pt modelId="{9B90FFBB-5F79-4E0E-BB10-709DFE0FE81D}">
      <dgm:prSet phldrT="[Text]"/>
      <dgm:spPr/>
      <dgm:t>
        <a:bodyPr/>
        <a:lstStyle/>
        <a:p>
          <a:r>
            <a:rPr lang="en-US"/>
            <a:t>Transport</a:t>
          </a:r>
        </a:p>
      </dgm:t>
    </dgm:pt>
    <dgm:pt modelId="{CC3D4145-EAA0-48E8-9BB7-72EF816EDBAA}" type="parTrans" cxnId="{2A228260-D658-44FB-8E9E-46C0800BE90D}">
      <dgm:prSet/>
      <dgm:spPr/>
      <dgm:t>
        <a:bodyPr/>
        <a:lstStyle/>
        <a:p>
          <a:endParaRPr lang="en-US">
            <a:solidFill>
              <a:srgbClr val="002060"/>
            </a:solidFill>
          </a:endParaRPr>
        </a:p>
      </dgm:t>
    </dgm:pt>
    <dgm:pt modelId="{BB1D703B-D012-46AB-B65B-4B4C2A049EB3}" type="sibTrans" cxnId="{2A228260-D658-44FB-8E9E-46C0800BE90D}">
      <dgm:prSet/>
      <dgm:spPr/>
      <dgm:t>
        <a:bodyPr/>
        <a:lstStyle/>
        <a:p>
          <a:endParaRPr lang="en-US">
            <a:solidFill>
              <a:srgbClr val="002060"/>
            </a:solidFill>
          </a:endParaRPr>
        </a:p>
      </dgm:t>
    </dgm:pt>
    <dgm:pt modelId="{E04DFF01-EFEA-4BCC-ACA6-2405DE8C9771}">
      <dgm:prSet phldrT="[Text]"/>
      <dgm:spPr/>
      <dgm:t>
        <a:bodyPr/>
        <a:lstStyle/>
        <a:p>
          <a:r>
            <a:rPr lang="en-US"/>
            <a:t>Digital (2.000)</a:t>
          </a:r>
        </a:p>
      </dgm:t>
    </dgm:pt>
    <dgm:pt modelId="{7304E0B5-F3F6-4900-BF99-8543ABD6B858}" type="parTrans" cxnId="{E9E1621D-52F6-4DB4-8A78-1BBFAE187C70}">
      <dgm:prSet/>
      <dgm:spPr/>
      <dgm:t>
        <a:bodyPr/>
        <a:lstStyle/>
        <a:p>
          <a:endParaRPr lang="en-US">
            <a:solidFill>
              <a:srgbClr val="002060"/>
            </a:solidFill>
          </a:endParaRPr>
        </a:p>
      </dgm:t>
    </dgm:pt>
    <dgm:pt modelId="{AAC7954D-9E04-4033-BADC-41FF1A1339DA}" type="sibTrans" cxnId="{E9E1621D-52F6-4DB4-8A78-1BBFAE187C70}">
      <dgm:prSet/>
      <dgm:spPr/>
      <dgm:t>
        <a:bodyPr/>
        <a:lstStyle/>
        <a:p>
          <a:endParaRPr lang="en-US">
            <a:solidFill>
              <a:srgbClr val="002060"/>
            </a:solidFill>
          </a:endParaRPr>
        </a:p>
      </dgm:t>
    </dgm:pt>
    <dgm:pt modelId="{061730D8-6572-476F-BE16-BC6152A378C0}" type="pres">
      <dgm:prSet presAssocID="{413C81FD-06BD-403D-9FDA-6F03447FB2C9}" presName="compositeShape" presStyleCnt="0">
        <dgm:presLayoutVars>
          <dgm:chMax val="7"/>
          <dgm:dir/>
          <dgm:resizeHandles val="exact"/>
        </dgm:presLayoutVars>
      </dgm:prSet>
      <dgm:spPr/>
    </dgm:pt>
    <dgm:pt modelId="{27A3B75D-11E0-48C6-A33C-96D2A35F9B92}" type="pres">
      <dgm:prSet presAssocID="{413C81FD-06BD-403D-9FDA-6F03447FB2C9}" presName="wedge1" presStyleLbl="node1" presStyleIdx="0" presStyleCnt="3" custLinFactNeighborX="-4998" custLinFactNeighborY="2016"/>
      <dgm:spPr/>
    </dgm:pt>
    <dgm:pt modelId="{C26B3AFE-D5D3-4FAA-A9E2-6F8B3F63CBD8}" type="pres">
      <dgm:prSet presAssocID="{413C81FD-06BD-403D-9FDA-6F03447FB2C9}" presName="wedge1Tx" presStyleLbl="node1" presStyleIdx="0" presStyleCnt="3">
        <dgm:presLayoutVars>
          <dgm:chMax val="0"/>
          <dgm:chPref val="0"/>
          <dgm:bulletEnabled val="1"/>
        </dgm:presLayoutVars>
      </dgm:prSet>
      <dgm:spPr/>
    </dgm:pt>
    <dgm:pt modelId="{90F5F9A1-4BA2-48E2-85B4-258ABA71545E}" type="pres">
      <dgm:prSet presAssocID="{413C81FD-06BD-403D-9FDA-6F03447FB2C9}" presName="wedge2" presStyleLbl="node1" presStyleIdx="1" presStyleCnt="3" custLinFactNeighborX="-672"/>
      <dgm:spPr/>
    </dgm:pt>
    <dgm:pt modelId="{74A3A216-9C8C-4BB8-BD06-0A9685C666CE}" type="pres">
      <dgm:prSet presAssocID="{413C81FD-06BD-403D-9FDA-6F03447FB2C9}" presName="wedge2Tx" presStyleLbl="node1" presStyleIdx="1" presStyleCnt="3">
        <dgm:presLayoutVars>
          <dgm:chMax val="0"/>
          <dgm:chPref val="0"/>
          <dgm:bulletEnabled val="1"/>
        </dgm:presLayoutVars>
      </dgm:prSet>
      <dgm:spPr/>
    </dgm:pt>
    <dgm:pt modelId="{48B0B69B-4BE3-423F-B6D0-CFC039C77D3C}" type="pres">
      <dgm:prSet presAssocID="{413C81FD-06BD-403D-9FDA-6F03447FB2C9}" presName="wedge3" presStyleLbl="node1" presStyleIdx="2" presStyleCnt="3" custLinFactNeighborX="-7502" custLinFactNeighborY="-6667"/>
      <dgm:spPr/>
    </dgm:pt>
    <dgm:pt modelId="{2C73EBE8-A9DB-412D-B7D5-1E62DE12A351}" type="pres">
      <dgm:prSet presAssocID="{413C81FD-06BD-403D-9FDA-6F03447FB2C9}" presName="wedge3Tx" presStyleLbl="node1" presStyleIdx="2" presStyleCnt="3">
        <dgm:presLayoutVars>
          <dgm:chMax val="0"/>
          <dgm:chPref val="0"/>
          <dgm:bulletEnabled val="1"/>
        </dgm:presLayoutVars>
      </dgm:prSet>
      <dgm:spPr/>
    </dgm:pt>
  </dgm:ptLst>
  <dgm:cxnLst>
    <dgm:cxn modelId="{00D7BE00-7C71-4278-BBE6-59E03CA92D95}" type="presOf" srcId="{E04DFF01-EFEA-4BCC-ACA6-2405DE8C9771}" destId="{2C73EBE8-A9DB-412D-B7D5-1E62DE12A351}" srcOrd="1" destOrd="0" presId="urn:microsoft.com/office/officeart/2005/8/layout/chart3"/>
    <dgm:cxn modelId="{6846F10D-4A8B-48F3-A91F-C9AAA9E8F0C8}" type="presOf" srcId="{E04DFF01-EFEA-4BCC-ACA6-2405DE8C9771}" destId="{48B0B69B-4BE3-423F-B6D0-CFC039C77D3C}" srcOrd="0" destOrd="0" presId="urn:microsoft.com/office/officeart/2005/8/layout/chart3"/>
    <dgm:cxn modelId="{E9E1621D-52F6-4DB4-8A78-1BBFAE187C70}" srcId="{413C81FD-06BD-403D-9FDA-6F03447FB2C9}" destId="{E04DFF01-EFEA-4BCC-ACA6-2405DE8C9771}" srcOrd="2" destOrd="0" parTransId="{7304E0B5-F3F6-4900-BF99-8543ABD6B858}" sibTransId="{AAC7954D-9E04-4033-BADC-41FF1A1339DA}"/>
    <dgm:cxn modelId="{578A2F3F-CC9A-4B3B-BF49-A50E822F61E0}" type="presOf" srcId="{9B90FFBB-5F79-4E0E-BB10-709DFE0FE81D}" destId="{90F5F9A1-4BA2-48E2-85B4-258ABA71545E}" srcOrd="0" destOrd="0" presId="urn:microsoft.com/office/officeart/2005/8/layout/chart3"/>
    <dgm:cxn modelId="{2A228260-D658-44FB-8E9E-46C0800BE90D}" srcId="{413C81FD-06BD-403D-9FDA-6F03447FB2C9}" destId="{9B90FFBB-5F79-4E0E-BB10-709DFE0FE81D}" srcOrd="1" destOrd="0" parTransId="{CC3D4145-EAA0-48E8-9BB7-72EF816EDBAA}" sibTransId="{BB1D703B-D012-46AB-B65B-4B4C2A049EB3}"/>
    <dgm:cxn modelId="{2B6ABB6C-37B7-43C9-BED4-3FA0D44BC003}" srcId="{413C81FD-06BD-403D-9FDA-6F03447FB2C9}" destId="{A6A45E39-EFF4-4004-A2F6-5680B0DB9838}" srcOrd="0" destOrd="0" parTransId="{4A815400-914C-406C-97CC-0896054BD8E0}" sibTransId="{D972D27A-1FCF-45D9-AE9A-8D7854ECB6BB}"/>
    <dgm:cxn modelId="{FE9F4491-6E41-43D8-83BD-69E137291241}" type="presOf" srcId="{A6A45E39-EFF4-4004-A2F6-5680B0DB9838}" destId="{C26B3AFE-D5D3-4FAA-A9E2-6F8B3F63CBD8}" srcOrd="1" destOrd="0" presId="urn:microsoft.com/office/officeart/2005/8/layout/chart3"/>
    <dgm:cxn modelId="{2194C997-8A8A-4437-8A0A-BE15B6BC66FD}" type="presOf" srcId="{9B90FFBB-5F79-4E0E-BB10-709DFE0FE81D}" destId="{74A3A216-9C8C-4BB8-BD06-0A9685C666CE}" srcOrd="1" destOrd="0" presId="urn:microsoft.com/office/officeart/2005/8/layout/chart3"/>
    <dgm:cxn modelId="{87A7E0CA-1523-4D28-AF3E-B1EDB8748995}" type="presOf" srcId="{413C81FD-06BD-403D-9FDA-6F03447FB2C9}" destId="{061730D8-6572-476F-BE16-BC6152A378C0}" srcOrd="0" destOrd="0" presId="urn:microsoft.com/office/officeart/2005/8/layout/chart3"/>
    <dgm:cxn modelId="{349576D6-F6B5-48E0-858B-1916D12DD6D2}" type="presOf" srcId="{A6A45E39-EFF4-4004-A2F6-5680B0DB9838}" destId="{27A3B75D-11E0-48C6-A33C-96D2A35F9B92}" srcOrd="0" destOrd="0" presId="urn:microsoft.com/office/officeart/2005/8/layout/chart3"/>
    <dgm:cxn modelId="{71F18CC9-D7BB-40F2-B5AF-7EED0C756875}" type="presParOf" srcId="{061730D8-6572-476F-BE16-BC6152A378C0}" destId="{27A3B75D-11E0-48C6-A33C-96D2A35F9B92}" srcOrd="0" destOrd="0" presId="urn:microsoft.com/office/officeart/2005/8/layout/chart3"/>
    <dgm:cxn modelId="{A444AFEE-14D2-4BC8-9188-7A6A69374E64}" type="presParOf" srcId="{061730D8-6572-476F-BE16-BC6152A378C0}" destId="{C26B3AFE-D5D3-4FAA-A9E2-6F8B3F63CBD8}" srcOrd="1" destOrd="0" presId="urn:microsoft.com/office/officeart/2005/8/layout/chart3"/>
    <dgm:cxn modelId="{CF7F61D4-C44C-426D-9E25-FDF809145E88}" type="presParOf" srcId="{061730D8-6572-476F-BE16-BC6152A378C0}" destId="{90F5F9A1-4BA2-48E2-85B4-258ABA71545E}" srcOrd="2" destOrd="0" presId="urn:microsoft.com/office/officeart/2005/8/layout/chart3"/>
    <dgm:cxn modelId="{A256C465-1AC4-4F0E-8757-59D3C1AC64C8}" type="presParOf" srcId="{061730D8-6572-476F-BE16-BC6152A378C0}" destId="{74A3A216-9C8C-4BB8-BD06-0A9685C666CE}" srcOrd="3" destOrd="0" presId="urn:microsoft.com/office/officeart/2005/8/layout/chart3"/>
    <dgm:cxn modelId="{C9B2C694-4CF2-4FEF-B054-C67A18606B85}" type="presParOf" srcId="{061730D8-6572-476F-BE16-BC6152A378C0}" destId="{48B0B69B-4BE3-423F-B6D0-CFC039C77D3C}" srcOrd="4" destOrd="0" presId="urn:microsoft.com/office/officeart/2005/8/layout/chart3"/>
    <dgm:cxn modelId="{4F23F1C4-9862-42B8-93C2-254B3727602A}" type="presParOf" srcId="{061730D8-6572-476F-BE16-BC6152A378C0}" destId="{2C73EBE8-A9DB-412D-B7D5-1E62DE12A351}" srcOrd="5" destOrd="0" presId="urn:microsoft.com/office/officeart/2005/8/layout/chart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3718FB3-CFCA-47D4-A7BB-321292EB79DD}" type="doc">
      <dgm:prSet loTypeId="urn:microsoft.com/office/officeart/2005/8/layout/hierarchy3" loCatId="hierarchy" qsTypeId="urn:microsoft.com/office/officeart/2005/8/quickstyle/simple1" qsCatId="simple" csTypeId="urn:microsoft.com/office/officeart/2005/8/colors/accent0_3" csCatId="mainScheme" phldr="1"/>
      <dgm:spPr/>
      <dgm:t>
        <a:bodyPr/>
        <a:lstStyle/>
        <a:p>
          <a:endParaRPr lang="en-US"/>
        </a:p>
      </dgm:t>
    </dgm:pt>
    <dgm:pt modelId="{B2AD7F1E-4B01-46A5-945A-0662DC90F0B2}">
      <dgm:prSet phldrT="[Text]" custT="1"/>
      <dgm:spPr>
        <a:xfrm>
          <a:off x="1422011" y="470"/>
          <a:ext cx="1357618" cy="678809"/>
        </a:xfrm>
        <a:prstGeom prst="roundRect">
          <a:avLst>
            <a:gd name="adj" fmla="val 10000"/>
          </a:avLst>
        </a:prstGeom>
        <a:solidFill>
          <a:srgbClr val="FFC000"/>
        </a:solidFill>
        <a:ln>
          <a:solidFill>
            <a:srgbClr val="002060"/>
          </a:solidFill>
        </a:ln>
      </dgm:spPr>
      <dgm:t>
        <a:bodyPr/>
        <a:lstStyle/>
        <a:p>
          <a:r>
            <a:rPr lang="en-GB" sz="1800">
              <a:solidFill>
                <a:schemeClr val="tx1"/>
              </a:solidFill>
              <a:latin typeface="Calibri" panose="020F0502020204030204"/>
              <a:ea typeface="+mn-ea"/>
              <a:cs typeface="+mn-cs"/>
            </a:rPr>
            <a:t>5G Infrastructure</a:t>
          </a:r>
          <a:endParaRPr lang="en-US" sz="1800">
            <a:solidFill>
              <a:schemeClr val="tx1"/>
            </a:solidFill>
            <a:latin typeface="Calibri" panose="020F0502020204030204"/>
            <a:ea typeface="+mn-ea"/>
            <a:cs typeface="+mn-cs"/>
          </a:endParaRPr>
        </a:p>
      </dgm:t>
    </dgm:pt>
    <dgm:pt modelId="{DCCB9685-C56D-47A8-B218-0534903BF2AF}" type="parTrans" cxnId="{6796B192-5A0E-4BE5-9BF2-5845ED13413B}">
      <dgm:prSet/>
      <dgm:spPr/>
      <dgm:t>
        <a:bodyPr/>
        <a:lstStyle/>
        <a:p>
          <a:endParaRPr lang="en-US"/>
        </a:p>
      </dgm:t>
    </dgm:pt>
    <dgm:pt modelId="{0DC5A1DA-9E3C-42B1-87D5-509292A08203}" type="sibTrans" cxnId="{6796B192-5A0E-4BE5-9BF2-5845ED13413B}">
      <dgm:prSet/>
      <dgm:spPr/>
      <dgm:t>
        <a:bodyPr/>
        <a:lstStyle/>
        <a:p>
          <a:endParaRPr lang="en-US"/>
        </a:p>
      </dgm:t>
    </dgm:pt>
    <dgm:pt modelId="{F21A2281-0D40-4619-B00B-0D618C1F7C7A}">
      <dgm:prSet custT="1"/>
      <dgm:spPr>
        <a:xfrm>
          <a:off x="1693535" y="1697493"/>
          <a:ext cx="1086094" cy="678809"/>
        </a:xfrm>
        <a:prstGeom prst="roundRect">
          <a:avLst>
            <a:gd name="adj" fmla="val 10000"/>
          </a:avLst>
        </a:prstGeom>
        <a:solidFill>
          <a:schemeClr val="accent5">
            <a:lumMod val="20000"/>
            <a:lumOff val="80000"/>
            <a:alpha val="90000"/>
          </a:schemeClr>
        </a:solidFill>
      </dgm:spPr>
      <dgm:t>
        <a:bodyPr/>
        <a:lstStyle/>
        <a:p>
          <a:r>
            <a:rPr lang="en-GB" sz="1400">
              <a:latin typeface="Calibri" panose="020F0502020204030204"/>
              <a:ea typeface="+mn-ea"/>
              <a:cs typeface="+mn-cs"/>
            </a:rPr>
            <a:t>5G Communities </a:t>
          </a:r>
        </a:p>
      </dgm:t>
    </dgm:pt>
    <dgm:pt modelId="{11F1E4F1-808D-45A0-9E98-B3BC4E87622A}" type="parTrans" cxnId="{3F191F96-10CF-4B79-AD8B-A27227010CC3}">
      <dgm:prSet/>
      <dgm:spPr>
        <a:xfrm>
          <a:off x="1557773" y="679279"/>
          <a:ext cx="135761" cy="1357618"/>
        </a:xfrm>
        <a:custGeom>
          <a:avLst/>
          <a:gdLst/>
          <a:ahLst/>
          <a:cxnLst/>
          <a:rect l="0" t="0" r="0" b="0"/>
          <a:pathLst>
            <a:path>
              <a:moveTo>
                <a:pt x="0" y="0"/>
              </a:moveTo>
              <a:lnTo>
                <a:pt x="0" y="1357618"/>
              </a:lnTo>
              <a:lnTo>
                <a:pt x="135761" y="1357618"/>
              </a:lnTo>
            </a:path>
          </a:pathLst>
        </a:custGeom>
      </dgm:spPr>
      <dgm:t>
        <a:bodyPr/>
        <a:lstStyle/>
        <a:p>
          <a:endParaRPr lang="en-US" sz="2400"/>
        </a:p>
      </dgm:t>
    </dgm:pt>
    <dgm:pt modelId="{7639EFD9-7389-4357-A47B-CFC8BB7A43A1}" type="sibTrans" cxnId="{3F191F96-10CF-4B79-AD8B-A27227010CC3}">
      <dgm:prSet/>
      <dgm:spPr/>
      <dgm:t>
        <a:bodyPr/>
        <a:lstStyle/>
        <a:p>
          <a:endParaRPr lang="en-US"/>
        </a:p>
      </dgm:t>
    </dgm:pt>
    <dgm:pt modelId="{14D64AF6-9923-489E-932C-8CE38648149C}">
      <dgm:prSet custT="1"/>
      <dgm:spPr>
        <a:xfrm>
          <a:off x="3119034" y="470"/>
          <a:ext cx="1357618" cy="678809"/>
        </a:xfrm>
        <a:prstGeom prst="roundRect">
          <a:avLst>
            <a:gd name="adj" fmla="val 10000"/>
          </a:avLst>
        </a:prstGeom>
        <a:solidFill>
          <a:srgbClr val="FFC000"/>
        </a:solidFill>
        <a:ln>
          <a:solidFill>
            <a:srgbClr val="002060"/>
          </a:solidFill>
        </a:ln>
      </dgm:spPr>
      <dgm:t>
        <a:bodyPr/>
        <a:lstStyle/>
        <a:p>
          <a:r>
            <a:rPr lang="en-GB" sz="1800">
              <a:solidFill>
                <a:schemeClr val="tx1"/>
              </a:solidFill>
              <a:latin typeface="Calibri" panose="020F0502020204030204"/>
              <a:ea typeface="+mn-ea"/>
              <a:cs typeface="+mn-cs"/>
            </a:rPr>
            <a:t>Backbone Infrastructure</a:t>
          </a:r>
        </a:p>
      </dgm:t>
    </dgm:pt>
    <dgm:pt modelId="{03858EE5-B656-4EF4-BF2A-8847FC39A3B7}" type="parTrans" cxnId="{59CA81AA-583E-4D47-A331-BFB9341D1740}">
      <dgm:prSet/>
      <dgm:spPr/>
      <dgm:t>
        <a:bodyPr/>
        <a:lstStyle/>
        <a:p>
          <a:endParaRPr lang="en-US"/>
        </a:p>
      </dgm:t>
    </dgm:pt>
    <dgm:pt modelId="{7D7DC0BD-BBEC-4E9C-8056-448BC0F59DFA}" type="sibTrans" cxnId="{59CA81AA-583E-4D47-A331-BFB9341D1740}">
      <dgm:prSet/>
      <dgm:spPr/>
      <dgm:t>
        <a:bodyPr/>
        <a:lstStyle/>
        <a:p>
          <a:endParaRPr lang="en-US"/>
        </a:p>
      </dgm:t>
    </dgm:pt>
    <dgm:pt modelId="{1DE57BC9-066B-4C22-BCF4-B7671E328CA9}">
      <dgm:prSet custT="1"/>
      <dgm:spPr>
        <a:xfrm>
          <a:off x="3390558" y="1697493"/>
          <a:ext cx="1086094" cy="678809"/>
        </a:xfrm>
        <a:prstGeom prst="roundRect">
          <a:avLst>
            <a:gd name="adj" fmla="val 10000"/>
          </a:avLst>
        </a:prstGeom>
        <a:solidFill>
          <a:schemeClr val="accent5">
            <a:lumMod val="20000"/>
            <a:lumOff val="80000"/>
            <a:alpha val="90000"/>
          </a:schemeClr>
        </a:solidFill>
      </dgm:spPr>
      <dgm:t>
        <a:bodyPr/>
        <a:lstStyle/>
        <a:p>
          <a:r>
            <a:rPr lang="en-GB" sz="1400">
              <a:latin typeface="Calibri" panose="020F0502020204030204"/>
              <a:ea typeface="+mn-ea"/>
              <a:cs typeface="+mn-cs"/>
            </a:rPr>
            <a:t>Cloud Federations</a:t>
          </a:r>
        </a:p>
      </dgm:t>
    </dgm:pt>
    <dgm:pt modelId="{DD7D26D4-FEB8-4526-8045-7A714C3E31EF}" type="parTrans" cxnId="{CE1B2695-8BA6-48FB-B5A9-15294F84E65A}">
      <dgm:prSet/>
      <dgm:spPr>
        <a:xfrm>
          <a:off x="3254796" y="679279"/>
          <a:ext cx="135761" cy="1357618"/>
        </a:xfrm>
        <a:custGeom>
          <a:avLst/>
          <a:gdLst/>
          <a:ahLst/>
          <a:cxnLst/>
          <a:rect l="0" t="0" r="0" b="0"/>
          <a:pathLst>
            <a:path>
              <a:moveTo>
                <a:pt x="0" y="0"/>
              </a:moveTo>
              <a:lnTo>
                <a:pt x="0" y="1357618"/>
              </a:lnTo>
              <a:lnTo>
                <a:pt x="135761" y="1357618"/>
              </a:lnTo>
            </a:path>
          </a:pathLst>
        </a:custGeom>
      </dgm:spPr>
      <dgm:t>
        <a:bodyPr/>
        <a:lstStyle/>
        <a:p>
          <a:endParaRPr lang="en-US" sz="2400"/>
        </a:p>
      </dgm:t>
    </dgm:pt>
    <dgm:pt modelId="{B4022FDC-CE0C-4C4D-A70D-6074C65FC1D3}" type="sibTrans" cxnId="{CE1B2695-8BA6-48FB-B5A9-15294F84E65A}">
      <dgm:prSet/>
      <dgm:spPr/>
      <dgm:t>
        <a:bodyPr/>
        <a:lstStyle/>
        <a:p>
          <a:endParaRPr lang="en-US"/>
        </a:p>
      </dgm:t>
    </dgm:pt>
    <dgm:pt modelId="{878558CE-D34D-44B8-A70E-89B2A2BB0DCF}">
      <dgm:prSet custT="1"/>
      <dgm:spPr>
        <a:xfrm>
          <a:off x="3390558" y="2546005"/>
          <a:ext cx="1086094" cy="678809"/>
        </a:xfrm>
        <a:prstGeom prst="roundRect">
          <a:avLst>
            <a:gd name="adj" fmla="val 10000"/>
          </a:avLst>
        </a:prstGeom>
        <a:solidFill>
          <a:schemeClr val="accent5">
            <a:lumMod val="20000"/>
            <a:lumOff val="80000"/>
            <a:alpha val="90000"/>
          </a:schemeClr>
        </a:solidFill>
      </dgm:spPr>
      <dgm:t>
        <a:bodyPr/>
        <a:lstStyle/>
        <a:p>
          <a:r>
            <a:rPr lang="en-GB" sz="1400">
              <a:latin typeface="Calibri" panose="020F0502020204030204"/>
              <a:ea typeface="+mn-ea"/>
              <a:cs typeface="+mn-cs"/>
            </a:rPr>
            <a:t>Submarine Cables</a:t>
          </a:r>
        </a:p>
      </dgm:t>
    </dgm:pt>
    <dgm:pt modelId="{A766A285-4C55-4FC6-AE8C-2761663DAC19}" type="parTrans" cxnId="{572B479D-65CE-4F26-9B8A-3C9FB33979DD}">
      <dgm:prSet/>
      <dgm:spPr>
        <a:xfrm>
          <a:off x="3254796" y="679279"/>
          <a:ext cx="135761" cy="2206129"/>
        </a:xfrm>
        <a:custGeom>
          <a:avLst/>
          <a:gdLst/>
          <a:ahLst/>
          <a:cxnLst/>
          <a:rect l="0" t="0" r="0" b="0"/>
          <a:pathLst>
            <a:path>
              <a:moveTo>
                <a:pt x="0" y="0"/>
              </a:moveTo>
              <a:lnTo>
                <a:pt x="0" y="2206129"/>
              </a:lnTo>
              <a:lnTo>
                <a:pt x="135761" y="2206129"/>
              </a:lnTo>
            </a:path>
          </a:pathLst>
        </a:custGeom>
      </dgm:spPr>
      <dgm:t>
        <a:bodyPr/>
        <a:lstStyle/>
        <a:p>
          <a:endParaRPr lang="en-US" sz="2400"/>
        </a:p>
      </dgm:t>
    </dgm:pt>
    <dgm:pt modelId="{A0280C7F-0EEE-4F6F-AAE9-2F8E02EAC881}" type="sibTrans" cxnId="{572B479D-65CE-4F26-9B8A-3C9FB33979DD}">
      <dgm:prSet/>
      <dgm:spPr/>
      <dgm:t>
        <a:bodyPr/>
        <a:lstStyle/>
        <a:p>
          <a:endParaRPr lang="en-US"/>
        </a:p>
      </dgm:t>
    </dgm:pt>
    <dgm:pt modelId="{CE580CE0-9189-4E2F-97F2-7B5B629C6CCC}">
      <dgm:prSet custT="1"/>
      <dgm:spPr>
        <a:xfrm>
          <a:off x="3390558" y="3394516"/>
          <a:ext cx="1086094" cy="678809"/>
        </a:xfrm>
        <a:prstGeom prst="roundRect">
          <a:avLst>
            <a:gd name="adj" fmla="val 10000"/>
          </a:avLst>
        </a:prstGeom>
        <a:solidFill>
          <a:schemeClr val="accent5">
            <a:lumMod val="20000"/>
            <a:lumOff val="80000"/>
            <a:alpha val="90000"/>
          </a:schemeClr>
        </a:solidFill>
      </dgm:spPr>
      <dgm:t>
        <a:bodyPr/>
        <a:lstStyle/>
        <a:p>
          <a:r>
            <a:rPr lang="en-GB" sz="1400">
              <a:latin typeface="Calibri" panose="020F0502020204030204"/>
              <a:ea typeface="+mn-ea"/>
              <a:cs typeface="+mn-cs"/>
            </a:rPr>
            <a:t>HPC interconnection</a:t>
          </a:r>
        </a:p>
      </dgm:t>
    </dgm:pt>
    <dgm:pt modelId="{4D96B62F-3B7E-4E9D-9413-3BB11E4762C4}" type="parTrans" cxnId="{B06540F4-4BA2-41AF-8CB6-5B9A615549BB}">
      <dgm:prSet/>
      <dgm:spPr>
        <a:xfrm>
          <a:off x="3254796" y="679279"/>
          <a:ext cx="135761" cy="3054641"/>
        </a:xfrm>
        <a:custGeom>
          <a:avLst/>
          <a:gdLst/>
          <a:ahLst/>
          <a:cxnLst/>
          <a:rect l="0" t="0" r="0" b="0"/>
          <a:pathLst>
            <a:path>
              <a:moveTo>
                <a:pt x="0" y="0"/>
              </a:moveTo>
              <a:lnTo>
                <a:pt x="0" y="3054641"/>
              </a:lnTo>
              <a:lnTo>
                <a:pt x="135761" y="3054641"/>
              </a:lnTo>
            </a:path>
          </a:pathLst>
        </a:custGeom>
      </dgm:spPr>
      <dgm:t>
        <a:bodyPr/>
        <a:lstStyle/>
        <a:p>
          <a:endParaRPr lang="en-US" sz="2400"/>
        </a:p>
      </dgm:t>
    </dgm:pt>
    <dgm:pt modelId="{709CC7A0-6324-467A-BC08-A02CB4F364FB}" type="sibTrans" cxnId="{B06540F4-4BA2-41AF-8CB6-5B9A615549BB}">
      <dgm:prSet/>
      <dgm:spPr/>
      <dgm:t>
        <a:bodyPr/>
        <a:lstStyle/>
        <a:p>
          <a:endParaRPr lang="en-US"/>
        </a:p>
      </dgm:t>
    </dgm:pt>
    <dgm:pt modelId="{CC7F9790-20CB-4D76-803B-315384B3A93B}">
      <dgm:prSet custT="1"/>
      <dgm:spPr>
        <a:xfrm>
          <a:off x="4816057" y="470"/>
          <a:ext cx="1357618" cy="678809"/>
        </a:xfrm>
        <a:prstGeom prst="roundRect">
          <a:avLst>
            <a:gd name="adj" fmla="val 10000"/>
          </a:avLst>
        </a:prstGeom>
        <a:solidFill>
          <a:srgbClr val="FFC000"/>
        </a:solidFill>
        <a:ln>
          <a:solidFill>
            <a:srgbClr val="002060"/>
          </a:solidFill>
        </a:ln>
      </dgm:spPr>
      <dgm:t>
        <a:bodyPr/>
        <a:lstStyle/>
        <a:p>
          <a:r>
            <a:rPr lang="en-GB" sz="1800">
              <a:solidFill>
                <a:schemeClr val="tx1"/>
              </a:solidFill>
              <a:latin typeface="Calibri" panose="020F0502020204030204"/>
              <a:ea typeface="+mn-ea"/>
              <a:cs typeface="+mn-cs"/>
            </a:rPr>
            <a:t>Synergy Actions</a:t>
          </a:r>
        </a:p>
      </dgm:t>
    </dgm:pt>
    <dgm:pt modelId="{C9D2A843-F00F-46D5-941C-937B363EF51E}" type="parTrans" cxnId="{0E8D1114-1B21-44AD-8D4A-BCB8B25CCCD9}">
      <dgm:prSet/>
      <dgm:spPr/>
      <dgm:t>
        <a:bodyPr/>
        <a:lstStyle/>
        <a:p>
          <a:endParaRPr lang="en-US"/>
        </a:p>
      </dgm:t>
    </dgm:pt>
    <dgm:pt modelId="{FDD79D60-BAFE-4049-98CB-E7B183C6AFC3}" type="sibTrans" cxnId="{0E8D1114-1B21-44AD-8D4A-BCB8B25CCCD9}">
      <dgm:prSet/>
      <dgm:spPr/>
      <dgm:t>
        <a:bodyPr/>
        <a:lstStyle/>
        <a:p>
          <a:endParaRPr lang="en-US"/>
        </a:p>
      </dgm:t>
    </dgm:pt>
    <dgm:pt modelId="{7611DBB5-8744-4F16-A474-2A783F03453C}">
      <dgm:prSet phldrT="[Text]" custT="1"/>
      <dgm:spPr>
        <a:xfrm>
          <a:off x="1693535" y="848982"/>
          <a:ext cx="1086094" cy="678809"/>
        </a:xfrm>
        <a:prstGeom prst="roundRect">
          <a:avLst>
            <a:gd name="adj" fmla="val 10000"/>
          </a:avLst>
        </a:prstGeom>
        <a:solidFill>
          <a:schemeClr val="accent5">
            <a:lumMod val="20000"/>
            <a:lumOff val="80000"/>
            <a:alpha val="90000"/>
          </a:schemeClr>
        </a:solidFill>
      </dgm:spPr>
      <dgm:t>
        <a:bodyPr/>
        <a:lstStyle/>
        <a:p>
          <a:r>
            <a:rPr lang="en-GB" sz="1400">
              <a:latin typeface="Calibri" panose="020F0502020204030204"/>
              <a:ea typeface="+mn-ea"/>
              <a:cs typeface="+mn-cs"/>
            </a:rPr>
            <a:t>5G Corridors</a:t>
          </a:r>
          <a:endParaRPr lang="en-US" sz="1400">
            <a:latin typeface="Calibri" panose="020F0502020204030204"/>
            <a:ea typeface="+mn-ea"/>
            <a:cs typeface="+mn-cs"/>
          </a:endParaRPr>
        </a:p>
      </dgm:t>
    </dgm:pt>
    <dgm:pt modelId="{45788A5D-EA9E-43C2-B7C0-497672D2A5B4}" type="parTrans" cxnId="{42E6D25D-DA28-470F-B868-592F3609C45C}">
      <dgm:prSet/>
      <dgm:spPr>
        <a:xfrm>
          <a:off x="1557773" y="679279"/>
          <a:ext cx="135761" cy="509106"/>
        </a:xfrm>
        <a:custGeom>
          <a:avLst/>
          <a:gdLst/>
          <a:ahLst/>
          <a:cxnLst/>
          <a:rect l="0" t="0" r="0" b="0"/>
          <a:pathLst>
            <a:path>
              <a:moveTo>
                <a:pt x="0" y="0"/>
              </a:moveTo>
              <a:lnTo>
                <a:pt x="0" y="509106"/>
              </a:lnTo>
              <a:lnTo>
                <a:pt x="135761" y="509106"/>
              </a:lnTo>
            </a:path>
          </a:pathLst>
        </a:custGeom>
      </dgm:spPr>
      <dgm:t>
        <a:bodyPr/>
        <a:lstStyle/>
        <a:p>
          <a:endParaRPr lang="en-US" sz="2400"/>
        </a:p>
      </dgm:t>
    </dgm:pt>
    <dgm:pt modelId="{C879791D-DFE1-403A-A15E-FE4CF318644A}" type="sibTrans" cxnId="{42E6D25D-DA28-470F-B868-592F3609C45C}">
      <dgm:prSet/>
      <dgm:spPr/>
      <dgm:t>
        <a:bodyPr/>
        <a:lstStyle/>
        <a:p>
          <a:endParaRPr lang="en-US"/>
        </a:p>
      </dgm:t>
    </dgm:pt>
    <dgm:pt modelId="{31C9FA25-544B-4370-B4EF-923EF967F66D}">
      <dgm:prSet custT="1"/>
      <dgm:spPr>
        <a:xfrm>
          <a:off x="3390558" y="848982"/>
          <a:ext cx="1086094" cy="678809"/>
        </a:xfrm>
        <a:prstGeom prst="roundRect">
          <a:avLst>
            <a:gd name="adj" fmla="val 10000"/>
          </a:avLst>
        </a:prstGeom>
        <a:solidFill>
          <a:schemeClr val="accent5">
            <a:lumMod val="20000"/>
            <a:lumOff val="80000"/>
            <a:alpha val="90000"/>
          </a:schemeClr>
        </a:solidFill>
      </dgm:spPr>
      <dgm:t>
        <a:bodyPr/>
        <a:lstStyle/>
        <a:p>
          <a:r>
            <a:rPr lang="en-GB" sz="1400">
              <a:latin typeface="Calibri" panose="020F0502020204030204"/>
              <a:ea typeface="+mn-ea"/>
              <a:cs typeface="+mn-cs"/>
            </a:rPr>
            <a:t>Quantum Communication Infrastructure</a:t>
          </a:r>
        </a:p>
      </dgm:t>
    </dgm:pt>
    <dgm:pt modelId="{64F88E25-46B8-4F71-A10C-1B383A3BF4FF}" type="parTrans" cxnId="{31B75C02-94D5-4EC3-A2A7-AEDC41594229}">
      <dgm:prSet/>
      <dgm:spPr>
        <a:xfrm>
          <a:off x="3254796" y="679279"/>
          <a:ext cx="135761" cy="509106"/>
        </a:xfrm>
        <a:custGeom>
          <a:avLst/>
          <a:gdLst/>
          <a:ahLst/>
          <a:cxnLst/>
          <a:rect l="0" t="0" r="0" b="0"/>
          <a:pathLst>
            <a:path>
              <a:moveTo>
                <a:pt x="0" y="0"/>
              </a:moveTo>
              <a:lnTo>
                <a:pt x="0" y="509106"/>
              </a:lnTo>
              <a:lnTo>
                <a:pt x="135761" y="509106"/>
              </a:lnTo>
            </a:path>
          </a:pathLst>
        </a:custGeom>
      </dgm:spPr>
      <dgm:t>
        <a:bodyPr/>
        <a:lstStyle/>
        <a:p>
          <a:endParaRPr lang="en-US" sz="2400"/>
        </a:p>
      </dgm:t>
    </dgm:pt>
    <dgm:pt modelId="{E0B2AF6E-1D22-492F-95EA-82B8D47266EB}" type="sibTrans" cxnId="{31B75C02-94D5-4EC3-A2A7-AEDC41594229}">
      <dgm:prSet/>
      <dgm:spPr/>
      <dgm:t>
        <a:bodyPr/>
        <a:lstStyle/>
        <a:p>
          <a:endParaRPr lang="en-US"/>
        </a:p>
      </dgm:t>
    </dgm:pt>
    <dgm:pt modelId="{024E3C6B-3A11-445D-BCBF-FB25C427940B}">
      <dgm:prSet custT="1"/>
      <dgm:spPr>
        <a:xfrm>
          <a:off x="5087580" y="848982"/>
          <a:ext cx="1086094" cy="678809"/>
        </a:xfrm>
        <a:prstGeom prst="roundRect">
          <a:avLst>
            <a:gd name="adj" fmla="val 10000"/>
          </a:avLst>
        </a:prstGeom>
        <a:solidFill>
          <a:schemeClr val="accent5">
            <a:lumMod val="20000"/>
            <a:lumOff val="80000"/>
            <a:alpha val="90000"/>
          </a:schemeClr>
        </a:solidFill>
      </dgm:spPr>
      <dgm:t>
        <a:bodyPr/>
        <a:lstStyle/>
        <a:p>
          <a:r>
            <a:rPr lang="en-GB" sz="1400">
              <a:latin typeface="Calibri" panose="020F0502020204030204"/>
              <a:ea typeface="+mn-ea"/>
              <a:cs typeface="+mn-cs"/>
            </a:rPr>
            <a:t>Operational Digital Platforms</a:t>
          </a:r>
        </a:p>
      </dgm:t>
    </dgm:pt>
    <dgm:pt modelId="{82E7A5F8-6359-46C9-8A0E-711D8DDBC081}" type="parTrans" cxnId="{C6F022A0-0715-4252-BD4C-6828991FF833}">
      <dgm:prSet/>
      <dgm:spPr>
        <a:xfrm>
          <a:off x="4951819" y="679279"/>
          <a:ext cx="135761" cy="509106"/>
        </a:xfrm>
        <a:custGeom>
          <a:avLst/>
          <a:gdLst/>
          <a:ahLst/>
          <a:cxnLst/>
          <a:rect l="0" t="0" r="0" b="0"/>
          <a:pathLst>
            <a:path>
              <a:moveTo>
                <a:pt x="0" y="0"/>
              </a:moveTo>
              <a:lnTo>
                <a:pt x="0" y="509106"/>
              </a:lnTo>
              <a:lnTo>
                <a:pt x="135761" y="509106"/>
              </a:lnTo>
            </a:path>
          </a:pathLst>
        </a:custGeom>
      </dgm:spPr>
      <dgm:t>
        <a:bodyPr/>
        <a:lstStyle/>
        <a:p>
          <a:endParaRPr lang="en-US" sz="2400"/>
        </a:p>
      </dgm:t>
    </dgm:pt>
    <dgm:pt modelId="{4CCFBF85-408E-4F5B-9AFC-3CBA5DF09B43}" type="sibTrans" cxnId="{C6F022A0-0715-4252-BD4C-6828991FF833}">
      <dgm:prSet/>
      <dgm:spPr/>
      <dgm:t>
        <a:bodyPr/>
        <a:lstStyle/>
        <a:p>
          <a:endParaRPr lang="en-US"/>
        </a:p>
      </dgm:t>
    </dgm:pt>
    <dgm:pt modelId="{7524735B-6825-4775-B3F6-CD988CBAA712}">
      <dgm:prSet custT="1"/>
      <dgm:spPr>
        <a:xfrm>
          <a:off x="6513080" y="470"/>
          <a:ext cx="1357618" cy="678809"/>
        </a:xfrm>
        <a:prstGeom prst="roundRect">
          <a:avLst>
            <a:gd name="adj" fmla="val 10000"/>
          </a:avLst>
        </a:prstGeom>
        <a:solidFill>
          <a:srgbClr val="FFC000"/>
        </a:solidFill>
        <a:ln>
          <a:solidFill>
            <a:srgbClr val="002060"/>
          </a:solidFill>
        </a:ln>
      </dgm:spPr>
      <dgm:t>
        <a:bodyPr/>
        <a:lstStyle/>
        <a:p>
          <a:r>
            <a:rPr lang="en-GB" sz="1800">
              <a:solidFill>
                <a:schemeClr val="tx1"/>
              </a:solidFill>
              <a:latin typeface="Calibri" panose="020F0502020204030204"/>
              <a:ea typeface="+mn-ea"/>
              <a:cs typeface="+mn-cs"/>
            </a:rPr>
            <a:t>Programme Support Actions</a:t>
          </a:r>
        </a:p>
      </dgm:t>
    </dgm:pt>
    <dgm:pt modelId="{AF8011B7-F640-4441-A786-41D9FEBA6AF2}" type="sibTrans" cxnId="{AB87D3FE-5F59-4BED-A315-5AADBE6F6DC4}">
      <dgm:prSet/>
      <dgm:spPr/>
      <dgm:t>
        <a:bodyPr/>
        <a:lstStyle/>
        <a:p>
          <a:endParaRPr lang="en-US"/>
        </a:p>
      </dgm:t>
    </dgm:pt>
    <dgm:pt modelId="{21D13904-A85D-4ABA-9175-B8C69A7AFC00}" type="parTrans" cxnId="{AB87D3FE-5F59-4BED-A315-5AADBE6F6DC4}">
      <dgm:prSet/>
      <dgm:spPr/>
      <dgm:t>
        <a:bodyPr/>
        <a:lstStyle/>
        <a:p>
          <a:endParaRPr lang="en-US"/>
        </a:p>
      </dgm:t>
    </dgm:pt>
    <dgm:pt modelId="{478BDF67-8D4F-4AE2-BF27-BBFFEE5F8742}">
      <dgm:prSet custT="1"/>
      <dgm:spPr>
        <a:xfrm>
          <a:off x="8210103" y="470"/>
          <a:ext cx="1357618" cy="678809"/>
        </a:xfrm>
        <a:prstGeom prst="roundRect">
          <a:avLst>
            <a:gd name="adj" fmla="val 10000"/>
          </a:avLst>
        </a:prstGeom>
        <a:solidFill>
          <a:schemeClr val="accent5">
            <a:lumMod val="40000"/>
            <a:lumOff val="60000"/>
          </a:schemeClr>
        </a:solidFill>
        <a:ln w="28575">
          <a:solidFill>
            <a:schemeClr val="tx2">
              <a:lumMod val="75000"/>
            </a:schemeClr>
          </a:solidFill>
          <a:prstDash val="dashDot"/>
        </a:ln>
      </dgm:spPr>
      <dgm:t>
        <a:bodyPr/>
        <a:lstStyle/>
        <a:p>
          <a:r>
            <a:rPr lang="en-GB" sz="1800" b="0">
              <a:solidFill>
                <a:schemeClr val="tx1"/>
              </a:solidFill>
              <a:latin typeface="Calibri" panose="020F0502020204030204"/>
              <a:ea typeface="+mn-ea"/>
              <a:cs typeface="+mn-cs"/>
            </a:rPr>
            <a:t>Financial Instruments </a:t>
          </a:r>
        </a:p>
        <a:p>
          <a:r>
            <a:rPr lang="en-IE" sz="1800" b="0">
              <a:solidFill>
                <a:schemeClr val="tx1"/>
              </a:solidFill>
              <a:latin typeface="Calibri" panose="020F0502020204030204"/>
              <a:ea typeface="+mn-ea"/>
              <a:cs typeface="+mn-cs"/>
            </a:rPr>
            <a:t>Blending Facility (tbc)</a:t>
          </a:r>
          <a:endParaRPr lang="en-GB" sz="1800" b="0">
            <a:solidFill>
              <a:schemeClr val="tx1"/>
            </a:solidFill>
            <a:latin typeface="Calibri" panose="020F0502020204030204"/>
            <a:ea typeface="+mn-ea"/>
            <a:cs typeface="+mn-cs"/>
          </a:endParaRPr>
        </a:p>
      </dgm:t>
    </dgm:pt>
    <dgm:pt modelId="{353ADA71-D6B1-48E1-BEE6-9F79151D3CA6}" type="sibTrans" cxnId="{1B7E8FE5-78FF-4EE6-B142-B8D9CF4E8B2A}">
      <dgm:prSet/>
      <dgm:spPr/>
      <dgm:t>
        <a:bodyPr/>
        <a:lstStyle/>
        <a:p>
          <a:endParaRPr lang="en-US"/>
        </a:p>
      </dgm:t>
    </dgm:pt>
    <dgm:pt modelId="{352F1FF2-E6C1-48FB-AEDE-C76066CA4C6D}" type="parTrans" cxnId="{1B7E8FE5-78FF-4EE6-B142-B8D9CF4E8B2A}">
      <dgm:prSet/>
      <dgm:spPr/>
      <dgm:t>
        <a:bodyPr/>
        <a:lstStyle/>
        <a:p>
          <a:endParaRPr lang="en-US"/>
        </a:p>
      </dgm:t>
    </dgm:pt>
    <dgm:pt modelId="{7CD6C9C8-10C3-49C0-9687-852D449C830B}">
      <dgm:prSet custT="1"/>
      <dgm:spPr>
        <a:xfrm>
          <a:off x="6784603" y="848982"/>
          <a:ext cx="1086094" cy="678809"/>
        </a:xfrm>
        <a:prstGeom prst="roundRect">
          <a:avLst>
            <a:gd name="adj" fmla="val 10000"/>
          </a:avLst>
        </a:prstGeom>
        <a:solidFill>
          <a:schemeClr val="accent5">
            <a:lumMod val="20000"/>
            <a:lumOff val="80000"/>
            <a:alpha val="90000"/>
          </a:schemeClr>
        </a:solidFill>
      </dgm:spPr>
      <dgm:t>
        <a:bodyPr/>
        <a:lstStyle/>
        <a:p>
          <a:r>
            <a:rPr lang="en-GB" sz="1400">
              <a:latin typeface="Calibri" panose="020F0502020204030204"/>
              <a:ea typeface="+mn-ea"/>
              <a:cs typeface="+mn-cs"/>
            </a:rPr>
            <a:t>Studies, Communications &amp; Other measures</a:t>
          </a:r>
        </a:p>
      </dgm:t>
    </dgm:pt>
    <dgm:pt modelId="{7CDAB264-542E-4FF6-9DFD-1C8933261A03}" type="parTrans" cxnId="{76E6B62C-74DB-46D2-92BB-54AF8FE333F4}">
      <dgm:prSet/>
      <dgm:spPr>
        <a:xfrm>
          <a:off x="6648842" y="679279"/>
          <a:ext cx="135761" cy="509106"/>
        </a:xfrm>
        <a:custGeom>
          <a:avLst/>
          <a:gdLst/>
          <a:ahLst/>
          <a:cxnLst/>
          <a:rect l="0" t="0" r="0" b="0"/>
          <a:pathLst>
            <a:path>
              <a:moveTo>
                <a:pt x="0" y="0"/>
              </a:moveTo>
              <a:lnTo>
                <a:pt x="0" y="509106"/>
              </a:lnTo>
              <a:lnTo>
                <a:pt x="135761" y="509106"/>
              </a:lnTo>
            </a:path>
          </a:pathLst>
        </a:custGeom>
      </dgm:spPr>
      <dgm:t>
        <a:bodyPr/>
        <a:lstStyle/>
        <a:p>
          <a:endParaRPr lang="en-US" sz="2400"/>
        </a:p>
      </dgm:t>
    </dgm:pt>
    <dgm:pt modelId="{02BEA847-16EE-4A57-9DBE-0C7AA0CE6044}" type="sibTrans" cxnId="{76E6B62C-74DB-46D2-92BB-54AF8FE333F4}">
      <dgm:prSet/>
      <dgm:spPr/>
      <dgm:t>
        <a:bodyPr/>
        <a:lstStyle/>
        <a:p>
          <a:endParaRPr lang="en-US"/>
        </a:p>
      </dgm:t>
    </dgm:pt>
    <dgm:pt modelId="{445655BD-D588-4B45-BEA9-8D7F9EDEAA5A}">
      <dgm:prSet custT="1"/>
      <dgm:spPr>
        <a:xfrm>
          <a:off x="6784603" y="3394516"/>
          <a:ext cx="1086094" cy="678809"/>
        </a:xfrm>
        <a:prstGeom prst="roundRect">
          <a:avLst>
            <a:gd name="adj" fmla="val 10000"/>
          </a:avLst>
        </a:prstGeom>
        <a:solidFill>
          <a:schemeClr val="accent5">
            <a:lumMod val="20000"/>
            <a:lumOff val="80000"/>
            <a:alpha val="90000"/>
          </a:schemeClr>
        </a:solidFill>
      </dgm:spPr>
      <dgm:t>
        <a:bodyPr/>
        <a:lstStyle/>
        <a:p>
          <a:r>
            <a:rPr lang="en-GB" sz="1400">
              <a:latin typeface="Calibri" panose="020F0502020204030204"/>
              <a:ea typeface="+mn-ea"/>
              <a:cs typeface="+mn-cs"/>
            </a:rPr>
            <a:t>Broadband Competence Offices </a:t>
          </a:r>
        </a:p>
      </dgm:t>
    </dgm:pt>
    <dgm:pt modelId="{A2643349-88F9-4AEC-8E00-11FBA0E1DAB7}" type="parTrans" cxnId="{38F9CAAF-F9F5-4C52-831A-8BB7AE23E68F}">
      <dgm:prSet/>
      <dgm:spPr>
        <a:xfrm>
          <a:off x="6648842" y="679279"/>
          <a:ext cx="135761" cy="3054641"/>
        </a:xfrm>
        <a:custGeom>
          <a:avLst/>
          <a:gdLst/>
          <a:ahLst/>
          <a:cxnLst/>
          <a:rect l="0" t="0" r="0" b="0"/>
          <a:pathLst>
            <a:path>
              <a:moveTo>
                <a:pt x="0" y="0"/>
              </a:moveTo>
              <a:lnTo>
                <a:pt x="0" y="3054641"/>
              </a:lnTo>
              <a:lnTo>
                <a:pt x="135761" y="3054641"/>
              </a:lnTo>
            </a:path>
          </a:pathLst>
        </a:custGeom>
      </dgm:spPr>
      <dgm:t>
        <a:bodyPr/>
        <a:lstStyle/>
        <a:p>
          <a:endParaRPr lang="en-US" sz="2400"/>
        </a:p>
      </dgm:t>
    </dgm:pt>
    <dgm:pt modelId="{951CC3E0-4DCD-4CF5-AB3E-627AB2D9FB0A}" type="sibTrans" cxnId="{38F9CAAF-F9F5-4C52-831A-8BB7AE23E68F}">
      <dgm:prSet/>
      <dgm:spPr/>
      <dgm:t>
        <a:bodyPr/>
        <a:lstStyle/>
        <a:p>
          <a:endParaRPr lang="en-US"/>
        </a:p>
      </dgm:t>
    </dgm:pt>
    <dgm:pt modelId="{95B88B97-2C74-46F2-B977-0E7E99D88013}">
      <dgm:prSet custT="1"/>
      <dgm:spPr>
        <a:xfrm>
          <a:off x="6784603" y="1697493"/>
          <a:ext cx="1086094" cy="678809"/>
        </a:xfrm>
        <a:prstGeom prst="roundRect">
          <a:avLst>
            <a:gd name="adj" fmla="val 10000"/>
          </a:avLst>
        </a:prstGeom>
        <a:solidFill>
          <a:schemeClr val="accent5">
            <a:lumMod val="20000"/>
            <a:lumOff val="80000"/>
            <a:alpha val="90000"/>
          </a:schemeClr>
        </a:solidFill>
      </dgm:spPr>
      <dgm:t>
        <a:bodyPr/>
        <a:lstStyle/>
        <a:p>
          <a:r>
            <a:rPr lang="en-GB" sz="1400" b="0">
              <a:latin typeface="Calibri" panose="020F0502020204030204"/>
              <a:ea typeface="+mn-ea"/>
              <a:cs typeface="+mn-cs"/>
            </a:rPr>
            <a:t>Smart Communities Support Platform</a:t>
          </a:r>
        </a:p>
      </dgm:t>
    </dgm:pt>
    <dgm:pt modelId="{D0CFF007-E51D-4961-9A65-F5D771367294}" type="parTrans" cxnId="{EA61017E-B08D-40EB-94C5-B947FA249DED}">
      <dgm:prSet/>
      <dgm:spPr>
        <a:xfrm>
          <a:off x="6648842" y="679279"/>
          <a:ext cx="135761" cy="1357618"/>
        </a:xfrm>
        <a:custGeom>
          <a:avLst/>
          <a:gdLst/>
          <a:ahLst/>
          <a:cxnLst/>
          <a:rect l="0" t="0" r="0" b="0"/>
          <a:pathLst>
            <a:path>
              <a:moveTo>
                <a:pt x="0" y="0"/>
              </a:moveTo>
              <a:lnTo>
                <a:pt x="0" y="1357618"/>
              </a:lnTo>
              <a:lnTo>
                <a:pt x="135761" y="1357618"/>
              </a:lnTo>
            </a:path>
          </a:pathLst>
        </a:custGeom>
      </dgm:spPr>
      <dgm:t>
        <a:bodyPr/>
        <a:lstStyle/>
        <a:p>
          <a:endParaRPr lang="en-US" sz="2400"/>
        </a:p>
      </dgm:t>
    </dgm:pt>
    <dgm:pt modelId="{7D6A8763-58D7-4F7D-B64D-0EC7812CFCDE}" type="sibTrans" cxnId="{EA61017E-B08D-40EB-94C5-B947FA249DED}">
      <dgm:prSet/>
      <dgm:spPr/>
      <dgm:t>
        <a:bodyPr/>
        <a:lstStyle/>
        <a:p>
          <a:endParaRPr lang="en-US"/>
        </a:p>
      </dgm:t>
    </dgm:pt>
    <dgm:pt modelId="{2473F775-9758-4FE0-A16D-AD6D8D9B7D84}">
      <dgm:prSet custT="1"/>
      <dgm:spPr>
        <a:xfrm>
          <a:off x="6784603" y="4243028"/>
          <a:ext cx="1086094" cy="678809"/>
        </a:xfrm>
        <a:prstGeom prst="roundRect">
          <a:avLst>
            <a:gd name="adj" fmla="val 10000"/>
          </a:avLst>
        </a:prstGeom>
        <a:solidFill>
          <a:schemeClr val="accent5">
            <a:lumMod val="20000"/>
            <a:lumOff val="80000"/>
            <a:alpha val="90000"/>
          </a:schemeClr>
        </a:solidFill>
      </dgm:spPr>
      <dgm:t>
        <a:bodyPr/>
        <a:lstStyle/>
        <a:p>
          <a:r>
            <a:rPr lang="en-GB" sz="1400">
              <a:latin typeface="Calibri" panose="020F0502020204030204"/>
              <a:ea typeface="+mn-ea"/>
              <a:cs typeface="+mn-cs"/>
            </a:rPr>
            <a:t>5G Strategic Deployment Agenda </a:t>
          </a:r>
        </a:p>
      </dgm:t>
    </dgm:pt>
    <dgm:pt modelId="{9A7F2F95-F7F1-4D73-B724-46B3B6DCF87C}" type="parTrans" cxnId="{1DA73C06-E1E3-468C-8A26-9064C88672B0}">
      <dgm:prSet/>
      <dgm:spPr>
        <a:xfrm>
          <a:off x="6648842" y="679279"/>
          <a:ext cx="135761" cy="3903152"/>
        </a:xfrm>
        <a:custGeom>
          <a:avLst/>
          <a:gdLst/>
          <a:ahLst/>
          <a:cxnLst/>
          <a:rect l="0" t="0" r="0" b="0"/>
          <a:pathLst>
            <a:path>
              <a:moveTo>
                <a:pt x="0" y="0"/>
              </a:moveTo>
              <a:lnTo>
                <a:pt x="0" y="3903152"/>
              </a:lnTo>
              <a:lnTo>
                <a:pt x="135761" y="3903152"/>
              </a:lnTo>
            </a:path>
          </a:pathLst>
        </a:custGeom>
      </dgm:spPr>
      <dgm:t>
        <a:bodyPr/>
        <a:lstStyle/>
        <a:p>
          <a:endParaRPr lang="en-US" sz="2400"/>
        </a:p>
      </dgm:t>
    </dgm:pt>
    <dgm:pt modelId="{05B7470E-689D-4D65-8896-28A0F8A7ECB8}" type="sibTrans" cxnId="{1DA73C06-E1E3-468C-8A26-9064C88672B0}">
      <dgm:prSet/>
      <dgm:spPr/>
      <dgm:t>
        <a:bodyPr/>
        <a:lstStyle/>
        <a:p>
          <a:endParaRPr lang="en-US"/>
        </a:p>
      </dgm:t>
    </dgm:pt>
    <dgm:pt modelId="{F719E825-AB99-4574-B3CB-D6CB5AE795D0}">
      <dgm:prSet custT="1"/>
      <dgm:spPr>
        <a:xfrm>
          <a:off x="6784603" y="2546005"/>
          <a:ext cx="1086094" cy="678809"/>
        </a:xfrm>
        <a:prstGeom prst="roundRect">
          <a:avLst>
            <a:gd name="adj" fmla="val 10000"/>
          </a:avLst>
        </a:prstGeom>
        <a:solidFill>
          <a:schemeClr val="accent5">
            <a:lumMod val="20000"/>
            <a:lumOff val="80000"/>
            <a:alpha val="90000"/>
          </a:schemeClr>
        </a:solidFill>
      </dgm:spPr>
      <dgm:t>
        <a:bodyPr/>
        <a:lstStyle/>
        <a:p>
          <a:r>
            <a:rPr lang="en-GB" sz="1400" b="0">
              <a:latin typeface="Calibri" panose="020F0502020204030204"/>
              <a:ea typeface="+mn-ea"/>
              <a:cs typeface="+mn-cs"/>
            </a:rPr>
            <a:t>Programme Monitoring and Impact</a:t>
          </a:r>
        </a:p>
      </dgm:t>
    </dgm:pt>
    <dgm:pt modelId="{DA63BB74-A78C-46EC-B23C-508BD33833B2}" type="parTrans" cxnId="{E787DC18-279B-4C0D-9D05-36C5CBCDADFC}">
      <dgm:prSet/>
      <dgm:spPr>
        <a:xfrm>
          <a:off x="6648842" y="679279"/>
          <a:ext cx="135761" cy="2206129"/>
        </a:xfrm>
        <a:custGeom>
          <a:avLst/>
          <a:gdLst/>
          <a:ahLst/>
          <a:cxnLst/>
          <a:rect l="0" t="0" r="0" b="0"/>
          <a:pathLst>
            <a:path>
              <a:moveTo>
                <a:pt x="0" y="0"/>
              </a:moveTo>
              <a:lnTo>
                <a:pt x="0" y="2206129"/>
              </a:lnTo>
              <a:lnTo>
                <a:pt x="135761" y="2206129"/>
              </a:lnTo>
            </a:path>
          </a:pathLst>
        </a:custGeom>
      </dgm:spPr>
      <dgm:t>
        <a:bodyPr/>
        <a:lstStyle/>
        <a:p>
          <a:endParaRPr lang="en-US" sz="2400"/>
        </a:p>
      </dgm:t>
    </dgm:pt>
    <dgm:pt modelId="{AFAD4E09-DCFE-4037-87B8-0A9BA0399C38}" type="sibTrans" cxnId="{E787DC18-279B-4C0D-9D05-36C5CBCDADFC}">
      <dgm:prSet/>
      <dgm:spPr/>
      <dgm:t>
        <a:bodyPr/>
        <a:lstStyle/>
        <a:p>
          <a:endParaRPr lang="en-US"/>
        </a:p>
      </dgm:t>
    </dgm:pt>
    <dgm:pt modelId="{3B591142-9E80-491C-B3E6-ECD452B01AA1}" type="pres">
      <dgm:prSet presAssocID="{63718FB3-CFCA-47D4-A7BB-321292EB79DD}" presName="diagram" presStyleCnt="0">
        <dgm:presLayoutVars>
          <dgm:chPref val="1"/>
          <dgm:dir/>
          <dgm:animOne val="branch"/>
          <dgm:animLvl val="lvl"/>
          <dgm:resizeHandles/>
        </dgm:presLayoutVars>
      </dgm:prSet>
      <dgm:spPr/>
    </dgm:pt>
    <dgm:pt modelId="{51B71BA1-9B68-4D4F-A536-E1FC8A544F8A}" type="pres">
      <dgm:prSet presAssocID="{B2AD7F1E-4B01-46A5-945A-0662DC90F0B2}" presName="root" presStyleCnt="0"/>
      <dgm:spPr/>
    </dgm:pt>
    <dgm:pt modelId="{9893AD5F-3394-48AD-9880-D63E925B912C}" type="pres">
      <dgm:prSet presAssocID="{B2AD7F1E-4B01-46A5-945A-0662DC90F0B2}" presName="rootComposite" presStyleCnt="0"/>
      <dgm:spPr/>
    </dgm:pt>
    <dgm:pt modelId="{F38FDC7C-22D4-48A5-B68D-8B26CBF3FC33}" type="pres">
      <dgm:prSet presAssocID="{B2AD7F1E-4B01-46A5-945A-0662DC90F0B2}" presName="rootText" presStyleLbl="node1" presStyleIdx="0" presStyleCnt="5" custScaleX="112884" custLinFactNeighborX="-25452"/>
      <dgm:spPr/>
    </dgm:pt>
    <dgm:pt modelId="{0A82DC94-1C42-4870-8279-02EB70D3F11A}" type="pres">
      <dgm:prSet presAssocID="{B2AD7F1E-4B01-46A5-945A-0662DC90F0B2}" presName="rootConnector" presStyleLbl="node1" presStyleIdx="0" presStyleCnt="5"/>
      <dgm:spPr/>
    </dgm:pt>
    <dgm:pt modelId="{F34A2CB2-6910-4F41-93BD-C357A267256E}" type="pres">
      <dgm:prSet presAssocID="{B2AD7F1E-4B01-46A5-945A-0662DC90F0B2}" presName="childShape" presStyleCnt="0"/>
      <dgm:spPr/>
    </dgm:pt>
    <dgm:pt modelId="{2964D5EC-CFF2-4576-8885-DB25408BEA23}" type="pres">
      <dgm:prSet presAssocID="{45788A5D-EA9E-43C2-B7C0-497672D2A5B4}" presName="Name13" presStyleLbl="parChTrans1D2" presStyleIdx="0" presStyleCnt="12"/>
      <dgm:spPr/>
    </dgm:pt>
    <dgm:pt modelId="{F05D95EF-4B99-47BD-97C7-D62A17468F50}" type="pres">
      <dgm:prSet presAssocID="{7611DBB5-8744-4F16-A474-2A783F03453C}" presName="childText" presStyleLbl="bgAcc1" presStyleIdx="0" presStyleCnt="12" custScaleX="108838" custLinFactNeighborX="-15257">
        <dgm:presLayoutVars>
          <dgm:bulletEnabled val="1"/>
        </dgm:presLayoutVars>
      </dgm:prSet>
      <dgm:spPr/>
    </dgm:pt>
    <dgm:pt modelId="{375AA53B-117F-4AD5-A859-67E33C432B9F}" type="pres">
      <dgm:prSet presAssocID="{11F1E4F1-808D-45A0-9E98-B3BC4E87622A}" presName="Name13" presStyleLbl="parChTrans1D2" presStyleIdx="1" presStyleCnt="12"/>
      <dgm:spPr/>
    </dgm:pt>
    <dgm:pt modelId="{3B9E4401-FB5A-42BB-8F76-27E82F073503}" type="pres">
      <dgm:prSet presAssocID="{F21A2281-0D40-4619-B00B-0D618C1F7C7A}" presName="childText" presStyleLbl="bgAcc1" presStyleIdx="1" presStyleCnt="12" custScaleX="113245" custLinFactNeighborX="-15257">
        <dgm:presLayoutVars>
          <dgm:bulletEnabled val="1"/>
        </dgm:presLayoutVars>
      </dgm:prSet>
      <dgm:spPr/>
    </dgm:pt>
    <dgm:pt modelId="{B2FE5091-DD94-4E1C-936C-51B1639AF04A}" type="pres">
      <dgm:prSet presAssocID="{14D64AF6-9923-489E-932C-8CE38648149C}" presName="root" presStyleCnt="0"/>
      <dgm:spPr/>
    </dgm:pt>
    <dgm:pt modelId="{3E1B301F-B1AC-4B9D-A92F-A9B1861524E6}" type="pres">
      <dgm:prSet presAssocID="{14D64AF6-9923-489E-932C-8CE38648149C}" presName="rootComposite" presStyleCnt="0"/>
      <dgm:spPr/>
    </dgm:pt>
    <dgm:pt modelId="{9910E27D-7E0E-4266-AE01-32582E070DAB}" type="pres">
      <dgm:prSet presAssocID="{14D64AF6-9923-489E-932C-8CE38648149C}" presName="rootText" presStyleLbl="node1" presStyleIdx="1" presStyleCnt="5" custScaleX="117769" custLinFactNeighborX="-17675"/>
      <dgm:spPr/>
    </dgm:pt>
    <dgm:pt modelId="{D94BFE9D-9562-4A5B-BE5D-619A698998CC}" type="pres">
      <dgm:prSet presAssocID="{14D64AF6-9923-489E-932C-8CE38648149C}" presName="rootConnector" presStyleLbl="node1" presStyleIdx="1" presStyleCnt="5"/>
      <dgm:spPr/>
    </dgm:pt>
    <dgm:pt modelId="{F6F168F6-7136-4227-B3CB-D5F6835FB6A1}" type="pres">
      <dgm:prSet presAssocID="{14D64AF6-9923-489E-932C-8CE38648149C}" presName="childShape" presStyleCnt="0"/>
      <dgm:spPr/>
    </dgm:pt>
    <dgm:pt modelId="{C9B04988-2A2B-4442-AAB9-C19F3B612D32}" type="pres">
      <dgm:prSet presAssocID="{64F88E25-46B8-4F71-A10C-1B383A3BF4FF}" presName="Name13" presStyleLbl="parChTrans1D2" presStyleIdx="2" presStyleCnt="12"/>
      <dgm:spPr/>
    </dgm:pt>
    <dgm:pt modelId="{33E7E4DA-B5EC-4ABB-AADE-D28E9647E07C}" type="pres">
      <dgm:prSet presAssocID="{31C9FA25-544B-4370-B4EF-923EF967F66D}" presName="childText" presStyleLbl="bgAcc1" presStyleIdx="2" presStyleCnt="12" custScaleX="139913" custLinFactNeighborX="-22100">
        <dgm:presLayoutVars>
          <dgm:bulletEnabled val="1"/>
        </dgm:presLayoutVars>
      </dgm:prSet>
      <dgm:spPr/>
    </dgm:pt>
    <dgm:pt modelId="{F728407B-BFD5-46F9-8A92-A575DDF8D301}" type="pres">
      <dgm:prSet presAssocID="{DD7D26D4-FEB8-4526-8045-7A714C3E31EF}" presName="Name13" presStyleLbl="parChTrans1D2" presStyleIdx="3" presStyleCnt="12"/>
      <dgm:spPr/>
    </dgm:pt>
    <dgm:pt modelId="{EA587D33-28D7-40B6-98F0-E059F0B61F67}" type="pres">
      <dgm:prSet presAssocID="{1DE57BC9-066B-4C22-BCF4-B7671E328CA9}" presName="childText" presStyleLbl="bgAcc1" presStyleIdx="3" presStyleCnt="12" custScaleX="140130" custLinFactNeighborX="-22100">
        <dgm:presLayoutVars>
          <dgm:bulletEnabled val="1"/>
        </dgm:presLayoutVars>
      </dgm:prSet>
      <dgm:spPr/>
    </dgm:pt>
    <dgm:pt modelId="{01D8C82E-AD02-47A8-B82C-578306BC7D75}" type="pres">
      <dgm:prSet presAssocID="{A766A285-4C55-4FC6-AE8C-2761663DAC19}" presName="Name13" presStyleLbl="parChTrans1D2" presStyleIdx="4" presStyleCnt="12"/>
      <dgm:spPr/>
    </dgm:pt>
    <dgm:pt modelId="{6DBAF331-A64D-40A0-9672-D64D041A14AA}" type="pres">
      <dgm:prSet presAssocID="{878558CE-D34D-44B8-A70E-89B2A2BB0DCF}" presName="childText" presStyleLbl="bgAcc1" presStyleIdx="4" presStyleCnt="12" custScaleX="138547" custLinFactNeighborX="-22100">
        <dgm:presLayoutVars>
          <dgm:bulletEnabled val="1"/>
        </dgm:presLayoutVars>
      </dgm:prSet>
      <dgm:spPr/>
    </dgm:pt>
    <dgm:pt modelId="{D9BC5FF8-29A4-4DD8-BD9F-285E9CD11CDC}" type="pres">
      <dgm:prSet presAssocID="{4D96B62F-3B7E-4E9D-9413-3BB11E4762C4}" presName="Name13" presStyleLbl="parChTrans1D2" presStyleIdx="5" presStyleCnt="12"/>
      <dgm:spPr/>
    </dgm:pt>
    <dgm:pt modelId="{ACFDCD1E-47FA-4F52-946A-D29A4F3BD724}" type="pres">
      <dgm:prSet presAssocID="{CE580CE0-9189-4E2F-97F2-7B5B629C6CCC}" presName="childText" presStyleLbl="bgAcc1" presStyleIdx="5" presStyleCnt="12" custScaleX="137122" custLinFactNeighborX="-22100">
        <dgm:presLayoutVars>
          <dgm:bulletEnabled val="1"/>
        </dgm:presLayoutVars>
      </dgm:prSet>
      <dgm:spPr/>
    </dgm:pt>
    <dgm:pt modelId="{2BEDBCEF-4586-4CC3-956C-E815778ACF3F}" type="pres">
      <dgm:prSet presAssocID="{CC7F9790-20CB-4D76-803B-315384B3A93B}" presName="root" presStyleCnt="0"/>
      <dgm:spPr/>
    </dgm:pt>
    <dgm:pt modelId="{1DEF3C25-52DC-4F2C-8492-858852AE4369}" type="pres">
      <dgm:prSet presAssocID="{CC7F9790-20CB-4D76-803B-315384B3A93B}" presName="rootComposite" presStyleCnt="0"/>
      <dgm:spPr/>
    </dgm:pt>
    <dgm:pt modelId="{30E02EBB-F304-47E8-A769-99AFFC9EC174}" type="pres">
      <dgm:prSet presAssocID="{CC7F9790-20CB-4D76-803B-315384B3A93B}" presName="rootText" presStyleLbl="node1" presStyleIdx="2" presStyleCnt="5" custLinFactNeighborX="-11312"/>
      <dgm:spPr/>
    </dgm:pt>
    <dgm:pt modelId="{B24EB6E0-2AF9-4818-BCEA-8C8BB062DEEC}" type="pres">
      <dgm:prSet presAssocID="{CC7F9790-20CB-4D76-803B-315384B3A93B}" presName="rootConnector" presStyleLbl="node1" presStyleIdx="2" presStyleCnt="5"/>
      <dgm:spPr/>
    </dgm:pt>
    <dgm:pt modelId="{BF55864F-C4DF-4507-97E5-FFD9402A0F9C}" type="pres">
      <dgm:prSet presAssocID="{CC7F9790-20CB-4D76-803B-315384B3A93B}" presName="childShape" presStyleCnt="0"/>
      <dgm:spPr/>
    </dgm:pt>
    <dgm:pt modelId="{CD8FDE79-D3FD-4699-A681-DD9163575FDF}" type="pres">
      <dgm:prSet presAssocID="{82E7A5F8-6359-46C9-8A0E-711D8DDBC081}" presName="Name13" presStyleLbl="parChTrans1D2" presStyleIdx="6" presStyleCnt="12"/>
      <dgm:spPr/>
    </dgm:pt>
    <dgm:pt modelId="{DBC8B0DF-BD7F-403A-A5B6-B124FD789ED4}" type="pres">
      <dgm:prSet presAssocID="{024E3C6B-3A11-445D-BCBF-FB25C427940B}" presName="childText" presStyleLbl="bgAcc1" presStyleIdx="6" presStyleCnt="12" custScaleX="130431" custLinFactNeighborX="-11546">
        <dgm:presLayoutVars>
          <dgm:bulletEnabled val="1"/>
        </dgm:presLayoutVars>
      </dgm:prSet>
      <dgm:spPr/>
    </dgm:pt>
    <dgm:pt modelId="{3EB41381-96AA-47D7-8996-BB3825B111B6}" type="pres">
      <dgm:prSet presAssocID="{7524735B-6825-4775-B3F6-CD988CBAA712}" presName="root" presStyleCnt="0"/>
      <dgm:spPr/>
    </dgm:pt>
    <dgm:pt modelId="{FDF18420-6E94-4C82-B47D-318D882AFE20}" type="pres">
      <dgm:prSet presAssocID="{7524735B-6825-4775-B3F6-CD988CBAA712}" presName="rootComposite" presStyleCnt="0"/>
      <dgm:spPr/>
    </dgm:pt>
    <dgm:pt modelId="{CBF3A81C-B98A-4C36-B461-D2AE3237A393}" type="pres">
      <dgm:prSet presAssocID="{7524735B-6825-4775-B3F6-CD988CBAA712}" presName="rootText" presStyleLbl="node1" presStyleIdx="3" presStyleCnt="5" custScaleX="151765" custScaleY="98785" custLinFactNeighborX="12019"/>
      <dgm:spPr/>
    </dgm:pt>
    <dgm:pt modelId="{A2063C8A-7194-41B8-BF5D-1D2AC25A39F3}" type="pres">
      <dgm:prSet presAssocID="{7524735B-6825-4775-B3F6-CD988CBAA712}" presName="rootConnector" presStyleLbl="node1" presStyleIdx="3" presStyleCnt="5"/>
      <dgm:spPr/>
    </dgm:pt>
    <dgm:pt modelId="{70FA0EFB-C991-47CF-81DD-2152C2FB7D01}" type="pres">
      <dgm:prSet presAssocID="{7524735B-6825-4775-B3F6-CD988CBAA712}" presName="childShape" presStyleCnt="0"/>
      <dgm:spPr/>
    </dgm:pt>
    <dgm:pt modelId="{B0881E17-F12E-434B-9A1A-7D131381D827}" type="pres">
      <dgm:prSet presAssocID="{7CDAB264-542E-4FF6-9DFD-1C8933261A03}" presName="Name13" presStyleLbl="parChTrans1D2" presStyleIdx="7" presStyleCnt="12"/>
      <dgm:spPr/>
    </dgm:pt>
    <dgm:pt modelId="{EEC35F6C-23DB-467C-BE62-6D6114251EB9}" type="pres">
      <dgm:prSet presAssocID="{7CD6C9C8-10C3-49C0-9687-852D449C830B}" presName="childText" presStyleLbl="bgAcc1" presStyleIdx="7" presStyleCnt="12" custScaleX="176092" custScaleY="73223" custLinFactNeighborX="15028">
        <dgm:presLayoutVars>
          <dgm:bulletEnabled val="1"/>
        </dgm:presLayoutVars>
      </dgm:prSet>
      <dgm:spPr/>
    </dgm:pt>
    <dgm:pt modelId="{97A91716-48D0-4A50-8527-5112E7919D60}" type="pres">
      <dgm:prSet presAssocID="{D0CFF007-E51D-4961-9A65-F5D771367294}" presName="Name13" presStyleLbl="parChTrans1D2" presStyleIdx="8" presStyleCnt="12"/>
      <dgm:spPr/>
    </dgm:pt>
    <dgm:pt modelId="{0657632E-44A6-46AA-8E7F-75752F7C1BDD}" type="pres">
      <dgm:prSet presAssocID="{95B88B97-2C74-46F2-B977-0E7E99D88013}" presName="childText" presStyleLbl="bgAcc1" presStyleIdx="8" presStyleCnt="12" custScaleX="177949" custScaleY="76791" custLinFactNeighborX="15028">
        <dgm:presLayoutVars>
          <dgm:bulletEnabled val="1"/>
        </dgm:presLayoutVars>
      </dgm:prSet>
      <dgm:spPr/>
    </dgm:pt>
    <dgm:pt modelId="{F5E89986-3768-4F79-ACD5-C7B39E6A7CD7}" type="pres">
      <dgm:prSet presAssocID="{DA63BB74-A78C-46EC-B23C-508BD33833B2}" presName="Name13" presStyleLbl="parChTrans1D2" presStyleIdx="9" presStyleCnt="12"/>
      <dgm:spPr/>
    </dgm:pt>
    <dgm:pt modelId="{47FB6BF3-B9E1-4E1F-A32D-9C5E6A1CF179}" type="pres">
      <dgm:prSet presAssocID="{F719E825-AB99-4574-B3CB-D6CB5AE795D0}" presName="childText" presStyleLbl="bgAcc1" presStyleIdx="9" presStyleCnt="12" custScaleX="181903" custScaleY="74518" custLinFactNeighborX="12376">
        <dgm:presLayoutVars>
          <dgm:bulletEnabled val="1"/>
        </dgm:presLayoutVars>
      </dgm:prSet>
      <dgm:spPr/>
    </dgm:pt>
    <dgm:pt modelId="{6BFA0750-B6D4-488E-A0F1-15C49A555C79}" type="pres">
      <dgm:prSet presAssocID="{A2643349-88F9-4AEC-8E00-11FBA0E1DAB7}" presName="Name13" presStyleLbl="parChTrans1D2" presStyleIdx="10" presStyleCnt="12"/>
      <dgm:spPr/>
    </dgm:pt>
    <dgm:pt modelId="{D4BA4378-6F12-493C-B8A2-5BA1C8F86778}" type="pres">
      <dgm:prSet presAssocID="{445655BD-D588-4B45-BEA9-8D7F9EDEAA5A}" presName="childText" presStyleLbl="bgAcc1" presStyleIdx="10" presStyleCnt="12" custScaleX="180939" custScaleY="68876" custLinFactNeighborX="15028">
        <dgm:presLayoutVars>
          <dgm:bulletEnabled val="1"/>
        </dgm:presLayoutVars>
      </dgm:prSet>
      <dgm:spPr/>
    </dgm:pt>
    <dgm:pt modelId="{4AFD5DD6-0F00-4DF4-B0C2-3B2FA3400E3C}" type="pres">
      <dgm:prSet presAssocID="{9A7F2F95-F7F1-4D73-B724-46B3B6DCF87C}" presName="Name13" presStyleLbl="parChTrans1D2" presStyleIdx="11" presStyleCnt="12"/>
      <dgm:spPr/>
    </dgm:pt>
    <dgm:pt modelId="{0A4D3C55-1F43-485E-AD76-39E310ADC817}" type="pres">
      <dgm:prSet presAssocID="{2473F775-9758-4FE0-A16D-AD6D8D9B7D84}" presName="childText" presStyleLbl="bgAcc1" presStyleIdx="11" presStyleCnt="12" custScaleX="182869" custScaleY="75056" custLinFactNeighborX="13260" custLinFactNeighborY="-4242">
        <dgm:presLayoutVars>
          <dgm:bulletEnabled val="1"/>
        </dgm:presLayoutVars>
      </dgm:prSet>
      <dgm:spPr/>
    </dgm:pt>
    <dgm:pt modelId="{C0184451-735E-403B-A456-17EE6C671357}" type="pres">
      <dgm:prSet presAssocID="{478BDF67-8D4F-4AE2-BF27-BBFFEE5F8742}" presName="root" presStyleCnt="0"/>
      <dgm:spPr/>
    </dgm:pt>
    <dgm:pt modelId="{3760AF72-5336-46F2-A03D-F1C649C185D8}" type="pres">
      <dgm:prSet presAssocID="{478BDF67-8D4F-4AE2-BF27-BBFFEE5F8742}" presName="rootComposite" presStyleCnt="0"/>
      <dgm:spPr/>
    </dgm:pt>
    <dgm:pt modelId="{C3574AF9-F3F1-4698-8B29-B592EC076412}" type="pres">
      <dgm:prSet presAssocID="{478BDF67-8D4F-4AE2-BF27-BBFFEE5F8742}" presName="rootText" presStyleLbl="node1" presStyleIdx="4" presStyleCnt="5" custScaleX="153109" custScaleY="97375" custLinFactNeighborX="24745"/>
      <dgm:spPr/>
    </dgm:pt>
    <dgm:pt modelId="{65245F60-E6DE-46DC-B3DE-74C7EE26951A}" type="pres">
      <dgm:prSet presAssocID="{478BDF67-8D4F-4AE2-BF27-BBFFEE5F8742}" presName="rootConnector" presStyleLbl="node1" presStyleIdx="4" presStyleCnt="5"/>
      <dgm:spPr/>
    </dgm:pt>
    <dgm:pt modelId="{E4638C36-5740-475F-A5ED-661EFCF85676}" type="pres">
      <dgm:prSet presAssocID="{478BDF67-8D4F-4AE2-BF27-BBFFEE5F8742}" presName="childShape" presStyleCnt="0"/>
      <dgm:spPr/>
    </dgm:pt>
  </dgm:ptLst>
  <dgm:cxnLst>
    <dgm:cxn modelId="{31B75C02-94D5-4EC3-A2A7-AEDC41594229}" srcId="{14D64AF6-9923-489E-932C-8CE38648149C}" destId="{31C9FA25-544B-4370-B4EF-923EF967F66D}" srcOrd="0" destOrd="0" parTransId="{64F88E25-46B8-4F71-A10C-1B383A3BF4FF}" sibTransId="{E0B2AF6E-1D22-492F-95EA-82B8D47266EB}"/>
    <dgm:cxn modelId="{A003CA05-FB79-4507-B049-4346669F7D8E}" type="presOf" srcId="{95B88B97-2C74-46F2-B977-0E7E99D88013}" destId="{0657632E-44A6-46AA-8E7F-75752F7C1BDD}" srcOrd="0" destOrd="0" presId="urn:microsoft.com/office/officeart/2005/8/layout/hierarchy3"/>
    <dgm:cxn modelId="{1DA73C06-E1E3-468C-8A26-9064C88672B0}" srcId="{7524735B-6825-4775-B3F6-CD988CBAA712}" destId="{2473F775-9758-4FE0-A16D-AD6D8D9B7D84}" srcOrd="4" destOrd="0" parTransId="{9A7F2F95-F7F1-4D73-B724-46B3B6DCF87C}" sibTransId="{05B7470E-689D-4D65-8896-28A0F8A7ECB8}"/>
    <dgm:cxn modelId="{25F20B08-1E27-4F3D-932F-DF5088AFAE5B}" type="presOf" srcId="{14D64AF6-9923-489E-932C-8CE38648149C}" destId="{D94BFE9D-9562-4A5B-BE5D-619A698998CC}" srcOrd="1" destOrd="0" presId="urn:microsoft.com/office/officeart/2005/8/layout/hierarchy3"/>
    <dgm:cxn modelId="{1F4CB908-AD8C-4305-A1DF-1E9ED689C710}" type="presOf" srcId="{7524735B-6825-4775-B3F6-CD988CBAA712}" destId="{A2063C8A-7194-41B8-BF5D-1D2AC25A39F3}" srcOrd="1" destOrd="0" presId="urn:microsoft.com/office/officeart/2005/8/layout/hierarchy3"/>
    <dgm:cxn modelId="{B938C308-431D-478C-A37B-B70AE78868C2}" type="presOf" srcId="{DA63BB74-A78C-46EC-B23C-508BD33833B2}" destId="{F5E89986-3768-4F79-ACD5-C7B39E6A7CD7}" srcOrd="0" destOrd="0" presId="urn:microsoft.com/office/officeart/2005/8/layout/hierarchy3"/>
    <dgm:cxn modelId="{0E8D1114-1B21-44AD-8D4A-BCB8B25CCCD9}" srcId="{63718FB3-CFCA-47D4-A7BB-321292EB79DD}" destId="{CC7F9790-20CB-4D76-803B-315384B3A93B}" srcOrd="2" destOrd="0" parTransId="{C9D2A843-F00F-46D5-941C-937B363EF51E}" sibTransId="{FDD79D60-BAFE-4049-98CB-E7B183C6AFC3}"/>
    <dgm:cxn modelId="{B1B25E14-8E72-4CF5-812C-A9E4484CEA4E}" type="presOf" srcId="{A766A285-4C55-4FC6-AE8C-2761663DAC19}" destId="{01D8C82E-AD02-47A8-B82C-578306BC7D75}" srcOrd="0" destOrd="0" presId="urn:microsoft.com/office/officeart/2005/8/layout/hierarchy3"/>
    <dgm:cxn modelId="{CAD8D517-35B5-4277-BD3E-87E68D763CA7}" type="presOf" srcId="{9A7F2F95-F7F1-4D73-B724-46B3B6DCF87C}" destId="{4AFD5DD6-0F00-4DF4-B0C2-3B2FA3400E3C}" srcOrd="0" destOrd="0" presId="urn:microsoft.com/office/officeart/2005/8/layout/hierarchy3"/>
    <dgm:cxn modelId="{E787DC18-279B-4C0D-9D05-36C5CBCDADFC}" srcId="{7524735B-6825-4775-B3F6-CD988CBAA712}" destId="{F719E825-AB99-4574-B3CB-D6CB5AE795D0}" srcOrd="2" destOrd="0" parTransId="{DA63BB74-A78C-46EC-B23C-508BD33833B2}" sibTransId="{AFAD4E09-DCFE-4037-87B8-0A9BA0399C38}"/>
    <dgm:cxn modelId="{1604F418-7AAB-4E50-944F-5187C8456410}" type="presOf" srcId="{45788A5D-EA9E-43C2-B7C0-497672D2A5B4}" destId="{2964D5EC-CFF2-4576-8885-DB25408BEA23}" srcOrd="0" destOrd="0" presId="urn:microsoft.com/office/officeart/2005/8/layout/hierarchy3"/>
    <dgm:cxn modelId="{F5607719-D493-4F99-AA45-A0083FD1A84D}" type="presOf" srcId="{B2AD7F1E-4B01-46A5-945A-0662DC90F0B2}" destId="{F38FDC7C-22D4-48A5-B68D-8B26CBF3FC33}" srcOrd="0" destOrd="0" presId="urn:microsoft.com/office/officeart/2005/8/layout/hierarchy3"/>
    <dgm:cxn modelId="{A66F121B-00C0-4481-8B60-4F3A528F1A50}" type="presOf" srcId="{878558CE-D34D-44B8-A70E-89B2A2BB0DCF}" destId="{6DBAF331-A64D-40A0-9672-D64D041A14AA}" srcOrd="0" destOrd="0" presId="urn:microsoft.com/office/officeart/2005/8/layout/hierarchy3"/>
    <dgm:cxn modelId="{EA6F491F-B147-4E42-85C1-86F98191454D}" type="presOf" srcId="{DD7D26D4-FEB8-4526-8045-7A714C3E31EF}" destId="{F728407B-BFD5-46F9-8A92-A575DDF8D301}" srcOrd="0" destOrd="0" presId="urn:microsoft.com/office/officeart/2005/8/layout/hierarchy3"/>
    <dgm:cxn modelId="{EA8D8926-8CB2-4A71-B597-8E3509714189}" type="presOf" srcId="{4D96B62F-3B7E-4E9D-9413-3BB11E4762C4}" destId="{D9BC5FF8-29A4-4DD8-BD9F-285E9CD11CDC}" srcOrd="0" destOrd="0" presId="urn:microsoft.com/office/officeart/2005/8/layout/hierarchy3"/>
    <dgm:cxn modelId="{76E6B62C-74DB-46D2-92BB-54AF8FE333F4}" srcId="{7524735B-6825-4775-B3F6-CD988CBAA712}" destId="{7CD6C9C8-10C3-49C0-9687-852D449C830B}" srcOrd="0" destOrd="0" parTransId="{7CDAB264-542E-4FF6-9DFD-1C8933261A03}" sibTransId="{02BEA847-16EE-4A57-9DBE-0C7AA0CE6044}"/>
    <dgm:cxn modelId="{750F0830-1D1C-4DD4-808D-0AA7057F3D3A}" type="presOf" srcId="{7CD6C9C8-10C3-49C0-9687-852D449C830B}" destId="{EEC35F6C-23DB-467C-BE62-6D6114251EB9}" srcOrd="0" destOrd="0" presId="urn:microsoft.com/office/officeart/2005/8/layout/hierarchy3"/>
    <dgm:cxn modelId="{FB0C5C34-8967-4032-BB43-2FD054D65DCD}" type="presOf" srcId="{31C9FA25-544B-4370-B4EF-923EF967F66D}" destId="{33E7E4DA-B5EC-4ABB-AADE-D28E9647E07C}" srcOrd="0" destOrd="0" presId="urn:microsoft.com/office/officeart/2005/8/layout/hierarchy3"/>
    <dgm:cxn modelId="{42E6D25D-DA28-470F-B868-592F3609C45C}" srcId="{B2AD7F1E-4B01-46A5-945A-0662DC90F0B2}" destId="{7611DBB5-8744-4F16-A474-2A783F03453C}" srcOrd="0" destOrd="0" parTransId="{45788A5D-EA9E-43C2-B7C0-497672D2A5B4}" sibTransId="{C879791D-DFE1-403A-A15E-FE4CF318644A}"/>
    <dgm:cxn modelId="{406D5361-B7A9-44CE-B3D4-D39D08556DEF}" type="presOf" srcId="{7611DBB5-8744-4F16-A474-2A783F03453C}" destId="{F05D95EF-4B99-47BD-97C7-D62A17468F50}" srcOrd="0" destOrd="0" presId="urn:microsoft.com/office/officeart/2005/8/layout/hierarchy3"/>
    <dgm:cxn modelId="{623A7962-0DC4-4DC9-AD21-5E8A813266DE}" type="presOf" srcId="{7524735B-6825-4775-B3F6-CD988CBAA712}" destId="{CBF3A81C-B98A-4C36-B461-D2AE3237A393}" srcOrd="0" destOrd="0" presId="urn:microsoft.com/office/officeart/2005/8/layout/hierarchy3"/>
    <dgm:cxn modelId="{67188443-7AD1-48F1-9C2D-BDA909870BAA}" type="presOf" srcId="{11F1E4F1-808D-45A0-9E98-B3BC4E87622A}" destId="{375AA53B-117F-4AD5-A859-67E33C432B9F}" srcOrd="0" destOrd="0" presId="urn:microsoft.com/office/officeart/2005/8/layout/hierarchy3"/>
    <dgm:cxn modelId="{E7612246-D8BD-44E1-A007-354616A8E288}" type="presOf" srcId="{64F88E25-46B8-4F71-A10C-1B383A3BF4FF}" destId="{C9B04988-2A2B-4442-AAB9-C19F3B612D32}" srcOrd="0" destOrd="0" presId="urn:microsoft.com/office/officeart/2005/8/layout/hierarchy3"/>
    <dgm:cxn modelId="{68328046-D6C1-4C88-88F3-3C2CF64FFFA0}" type="presOf" srcId="{478BDF67-8D4F-4AE2-BF27-BBFFEE5F8742}" destId="{65245F60-E6DE-46DC-B3DE-74C7EE26951A}" srcOrd="1" destOrd="0" presId="urn:microsoft.com/office/officeart/2005/8/layout/hierarchy3"/>
    <dgm:cxn modelId="{65B57347-1683-4776-8B1F-122917518945}" type="presOf" srcId="{478BDF67-8D4F-4AE2-BF27-BBFFEE5F8742}" destId="{C3574AF9-F3F1-4698-8B29-B592EC076412}" srcOrd="0" destOrd="0" presId="urn:microsoft.com/office/officeart/2005/8/layout/hierarchy3"/>
    <dgm:cxn modelId="{FC6F4456-522C-4F73-A2EC-6D8BB92EBEA2}" type="presOf" srcId="{A2643349-88F9-4AEC-8E00-11FBA0E1DAB7}" destId="{6BFA0750-B6D4-488E-A0F1-15C49A555C79}" srcOrd="0" destOrd="0" presId="urn:microsoft.com/office/officeart/2005/8/layout/hierarchy3"/>
    <dgm:cxn modelId="{E61F9558-2229-429E-A9EC-552C97309513}" type="presOf" srcId="{D0CFF007-E51D-4961-9A65-F5D771367294}" destId="{97A91716-48D0-4A50-8527-5112E7919D60}" srcOrd="0" destOrd="0" presId="urn:microsoft.com/office/officeart/2005/8/layout/hierarchy3"/>
    <dgm:cxn modelId="{1BC6B77B-1B7D-4620-AF22-D275E5EDC4E9}" type="presOf" srcId="{024E3C6B-3A11-445D-BCBF-FB25C427940B}" destId="{DBC8B0DF-BD7F-403A-A5B6-B124FD789ED4}" srcOrd="0" destOrd="0" presId="urn:microsoft.com/office/officeart/2005/8/layout/hierarchy3"/>
    <dgm:cxn modelId="{EA61017E-B08D-40EB-94C5-B947FA249DED}" srcId="{7524735B-6825-4775-B3F6-CD988CBAA712}" destId="{95B88B97-2C74-46F2-B977-0E7E99D88013}" srcOrd="1" destOrd="0" parTransId="{D0CFF007-E51D-4961-9A65-F5D771367294}" sibTransId="{7D6A8763-58D7-4F7D-B64D-0EC7812CFCDE}"/>
    <dgm:cxn modelId="{6796B192-5A0E-4BE5-9BF2-5845ED13413B}" srcId="{63718FB3-CFCA-47D4-A7BB-321292EB79DD}" destId="{B2AD7F1E-4B01-46A5-945A-0662DC90F0B2}" srcOrd="0" destOrd="0" parTransId="{DCCB9685-C56D-47A8-B218-0534903BF2AF}" sibTransId="{0DC5A1DA-9E3C-42B1-87D5-509292A08203}"/>
    <dgm:cxn modelId="{CE1B2695-8BA6-48FB-B5A9-15294F84E65A}" srcId="{14D64AF6-9923-489E-932C-8CE38648149C}" destId="{1DE57BC9-066B-4C22-BCF4-B7671E328CA9}" srcOrd="1" destOrd="0" parTransId="{DD7D26D4-FEB8-4526-8045-7A714C3E31EF}" sibTransId="{B4022FDC-CE0C-4C4D-A70D-6074C65FC1D3}"/>
    <dgm:cxn modelId="{3F191F96-10CF-4B79-AD8B-A27227010CC3}" srcId="{B2AD7F1E-4B01-46A5-945A-0662DC90F0B2}" destId="{F21A2281-0D40-4619-B00B-0D618C1F7C7A}" srcOrd="1" destOrd="0" parTransId="{11F1E4F1-808D-45A0-9E98-B3BC4E87622A}" sibTransId="{7639EFD9-7389-4357-A47B-CFC8BB7A43A1}"/>
    <dgm:cxn modelId="{572B479D-65CE-4F26-9B8A-3C9FB33979DD}" srcId="{14D64AF6-9923-489E-932C-8CE38648149C}" destId="{878558CE-D34D-44B8-A70E-89B2A2BB0DCF}" srcOrd="2" destOrd="0" parTransId="{A766A285-4C55-4FC6-AE8C-2761663DAC19}" sibTransId="{A0280C7F-0EEE-4F6F-AAE9-2F8E02EAC881}"/>
    <dgm:cxn modelId="{C6F022A0-0715-4252-BD4C-6828991FF833}" srcId="{CC7F9790-20CB-4D76-803B-315384B3A93B}" destId="{024E3C6B-3A11-445D-BCBF-FB25C427940B}" srcOrd="0" destOrd="0" parTransId="{82E7A5F8-6359-46C9-8A0E-711D8DDBC081}" sibTransId="{4CCFBF85-408E-4F5B-9AFC-3CBA5DF09B43}"/>
    <dgm:cxn modelId="{E698AEA0-9B2F-4FAE-B3F8-DC0BE029F98F}" type="presOf" srcId="{CC7F9790-20CB-4D76-803B-315384B3A93B}" destId="{30E02EBB-F304-47E8-A769-99AFFC9EC174}" srcOrd="0" destOrd="0" presId="urn:microsoft.com/office/officeart/2005/8/layout/hierarchy3"/>
    <dgm:cxn modelId="{AB83E9A4-0B3E-4F09-B500-D08EEB0C22C3}" type="presOf" srcId="{F21A2281-0D40-4619-B00B-0D618C1F7C7A}" destId="{3B9E4401-FB5A-42BB-8F76-27E82F073503}" srcOrd="0" destOrd="0" presId="urn:microsoft.com/office/officeart/2005/8/layout/hierarchy3"/>
    <dgm:cxn modelId="{59CA81AA-583E-4D47-A331-BFB9341D1740}" srcId="{63718FB3-CFCA-47D4-A7BB-321292EB79DD}" destId="{14D64AF6-9923-489E-932C-8CE38648149C}" srcOrd="1" destOrd="0" parTransId="{03858EE5-B656-4EF4-BF2A-8847FC39A3B7}" sibTransId="{7D7DC0BD-BBEC-4E9C-8056-448BC0F59DFA}"/>
    <dgm:cxn modelId="{D479E2AA-A0F2-4D2C-97FE-424D41767E49}" type="presOf" srcId="{7CDAB264-542E-4FF6-9DFD-1C8933261A03}" destId="{B0881E17-F12E-434B-9A1A-7D131381D827}" srcOrd="0" destOrd="0" presId="urn:microsoft.com/office/officeart/2005/8/layout/hierarchy3"/>
    <dgm:cxn modelId="{1A6C4AAD-BF4C-4CA9-BA99-9F1E3310F447}" type="presOf" srcId="{14D64AF6-9923-489E-932C-8CE38648149C}" destId="{9910E27D-7E0E-4266-AE01-32582E070DAB}" srcOrd="0" destOrd="0" presId="urn:microsoft.com/office/officeart/2005/8/layout/hierarchy3"/>
    <dgm:cxn modelId="{B104BFAE-1CBE-4A01-A66A-B9A08B207C94}" type="presOf" srcId="{F719E825-AB99-4574-B3CB-D6CB5AE795D0}" destId="{47FB6BF3-B9E1-4E1F-A32D-9C5E6A1CF179}" srcOrd="0" destOrd="0" presId="urn:microsoft.com/office/officeart/2005/8/layout/hierarchy3"/>
    <dgm:cxn modelId="{38F9CAAF-F9F5-4C52-831A-8BB7AE23E68F}" srcId="{7524735B-6825-4775-B3F6-CD988CBAA712}" destId="{445655BD-D588-4B45-BEA9-8D7F9EDEAA5A}" srcOrd="3" destOrd="0" parTransId="{A2643349-88F9-4AEC-8E00-11FBA0E1DAB7}" sibTransId="{951CC3E0-4DCD-4CF5-AB3E-627AB2D9FB0A}"/>
    <dgm:cxn modelId="{11A996BC-ADF1-4DDA-8B2B-668EA633F678}" type="presOf" srcId="{1DE57BC9-066B-4C22-BCF4-B7671E328CA9}" destId="{EA587D33-28D7-40B6-98F0-E059F0B61F67}" srcOrd="0" destOrd="0" presId="urn:microsoft.com/office/officeart/2005/8/layout/hierarchy3"/>
    <dgm:cxn modelId="{5EECE1BE-1213-4517-98A8-4366CEB97264}" type="presOf" srcId="{CE580CE0-9189-4E2F-97F2-7B5B629C6CCC}" destId="{ACFDCD1E-47FA-4F52-946A-D29A4F3BD724}" srcOrd="0" destOrd="0" presId="urn:microsoft.com/office/officeart/2005/8/layout/hierarchy3"/>
    <dgm:cxn modelId="{BC4234C8-3786-4273-865B-5607BAF9A22E}" type="presOf" srcId="{CC7F9790-20CB-4D76-803B-315384B3A93B}" destId="{B24EB6E0-2AF9-4818-BCEA-8C8BB062DEEC}" srcOrd="1" destOrd="0" presId="urn:microsoft.com/office/officeart/2005/8/layout/hierarchy3"/>
    <dgm:cxn modelId="{531FCDD0-6BD8-4CE1-80C0-791AAA88F4AA}" type="presOf" srcId="{2473F775-9758-4FE0-A16D-AD6D8D9B7D84}" destId="{0A4D3C55-1F43-485E-AD76-39E310ADC817}" srcOrd="0" destOrd="0" presId="urn:microsoft.com/office/officeart/2005/8/layout/hierarchy3"/>
    <dgm:cxn modelId="{1B7E8FE5-78FF-4EE6-B142-B8D9CF4E8B2A}" srcId="{63718FB3-CFCA-47D4-A7BB-321292EB79DD}" destId="{478BDF67-8D4F-4AE2-BF27-BBFFEE5F8742}" srcOrd="4" destOrd="0" parTransId="{352F1FF2-E6C1-48FB-AEDE-C76066CA4C6D}" sibTransId="{353ADA71-D6B1-48E1-BEE6-9F79151D3CA6}"/>
    <dgm:cxn modelId="{B29E41EB-E263-4635-95CC-CF65CEB95A26}" type="presOf" srcId="{63718FB3-CFCA-47D4-A7BB-321292EB79DD}" destId="{3B591142-9E80-491C-B3E6-ECD452B01AA1}" srcOrd="0" destOrd="0" presId="urn:microsoft.com/office/officeart/2005/8/layout/hierarchy3"/>
    <dgm:cxn modelId="{B49FF3F1-B50D-49EF-BA22-F8F5F2065637}" type="presOf" srcId="{B2AD7F1E-4B01-46A5-945A-0662DC90F0B2}" destId="{0A82DC94-1C42-4870-8279-02EB70D3F11A}" srcOrd="1" destOrd="0" presId="urn:microsoft.com/office/officeart/2005/8/layout/hierarchy3"/>
    <dgm:cxn modelId="{B06540F4-4BA2-41AF-8CB6-5B9A615549BB}" srcId="{14D64AF6-9923-489E-932C-8CE38648149C}" destId="{CE580CE0-9189-4E2F-97F2-7B5B629C6CCC}" srcOrd="3" destOrd="0" parTransId="{4D96B62F-3B7E-4E9D-9413-3BB11E4762C4}" sibTransId="{709CC7A0-6324-467A-BC08-A02CB4F364FB}"/>
    <dgm:cxn modelId="{E61CE2F9-0B70-4034-8029-B9FC8A921793}" type="presOf" srcId="{82E7A5F8-6359-46C9-8A0E-711D8DDBC081}" destId="{CD8FDE79-D3FD-4699-A681-DD9163575FDF}" srcOrd="0" destOrd="0" presId="urn:microsoft.com/office/officeart/2005/8/layout/hierarchy3"/>
    <dgm:cxn modelId="{AB87D3FE-5F59-4BED-A315-5AADBE6F6DC4}" srcId="{63718FB3-CFCA-47D4-A7BB-321292EB79DD}" destId="{7524735B-6825-4775-B3F6-CD988CBAA712}" srcOrd="3" destOrd="0" parTransId="{21D13904-A85D-4ABA-9175-B8C69A7AFC00}" sibTransId="{AF8011B7-F640-4441-A786-41D9FEBA6AF2}"/>
    <dgm:cxn modelId="{9EC0D7FE-058A-4D52-A1E3-B26AD9BA80CA}" type="presOf" srcId="{445655BD-D588-4B45-BEA9-8D7F9EDEAA5A}" destId="{D4BA4378-6F12-493C-B8A2-5BA1C8F86778}" srcOrd="0" destOrd="0" presId="urn:microsoft.com/office/officeart/2005/8/layout/hierarchy3"/>
    <dgm:cxn modelId="{5ECFD14C-CAD9-4313-AAE6-DA683BBE16DC}" type="presParOf" srcId="{3B591142-9E80-491C-B3E6-ECD452B01AA1}" destId="{51B71BA1-9B68-4D4F-A536-E1FC8A544F8A}" srcOrd="0" destOrd="0" presId="urn:microsoft.com/office/officeart/2005/8/layout/hierarchy3"/>
    <dgm:cxn modelId="{877EE03E-3086-44D0-98C2-37FF1F8C49E0}" type="presParOf" srcId="{51B71BA1-9B68-4D4F-A536-E1FC8A544F8A}" destId="{9893AD5F-3394-48AD-9880-D63E925B912C}" srcOrd="0" destOrd="0" presId="urn:microsoft.com/office/officeart/2005/8/layout/hierarchy3"/>
    <dgm:cxn modelId="{B332870F-164E-43A6-A099-E2EF5CB47837}" type="presParOf" srcId="{9893AD5F-3394-48AD-9880-D63E925B912C}" destId="{F38FDC7C-22D4-48A5-B68D-8B26CBF3FC33}" srcOrd="0" destOrd="0" presId="urn:microsoft.com/office/officeart/2005/8/layout/hierarchy3"/>
    <dgm:cxn modelId="{4766B22B-621E-4F55-B45F-2EEE59C0E57C}" type="presParOf" srcId="{9893AD5F-3394-48AD-9880-D63E925B912C}" destId="{0A82DC94-1C42-4870-8279-02EB70D3F11A}" srcOrd="1" destOrd="0" presId="urn:microsoft.com/office/officeart/2005/8/layout/hierarchy3"/>
    <dgm:cxn modelId="{E43F45EB-3E3B-46FC-8850-85AFEB898387}" type="presParOf" srcId="{51B71BA1-9B68-4D4F-A536-E1FC8A544F8A}" destId="{F34A2CB2-6910-4F41-93BD-C357A267256E}" srcOrd="1" destOrd="0" presId="urn:microsoft.com/office/officeart/2005/8/layout/hierarchy3"/>
    <dgm:cxn modelId="{4E2972F5-B559-437E-A9BD-BE0100FC3423}" type="presParOf" srcId="{F34A2CB2-6910-4F41-93BD-C357A267256E}" destId="{2964D5EC-CFF2-4576-8885-DB25408BEA23}" srcOrd="0" destOrd="0" presId="urn:microsoft.com/office/officeart/2005/8/layout/hierarchy3"/>
    <dgm:cxn modelId="{3C1CC62B-E43F-4759-AF70-5E38C7D990E1}" type="presParOf" srcId="{F34A2CB2-6910-4F41-93BD-C357A267256E}" destId="{F05D95EF-4B99-47BD-97C7-D62A17468F50}" srcOrd="1" destOrd="0" presId="urn:microsoft.com/office/officeart/2005/8/layout/hierarchy3"/>
    <dgm:cxn modelId="{9EE444AD-A23D-4206-81C8-45F920BDD006}" type="presParOf" srcId="{F34A2CB2-6910-4F41-93BD-C357A267256E}" destId="{375AA53B-117F-4AD5-A859-67E33C432B9F}" srcOrd="2" destOrd="0" presId="urn:microsoft.com/office/officeart/2005/8/layout/hierarchy3"/>
    <dgm:cxn modelId="{254B9E02-0F45-4A15-A24E-ACE36317BEA1}" type="presParOf" srcId="{F34A2CB2-6910-4F41-93BD-C357A267256E}" destId="{3B9E4401-FB5A-42BB-8F76-27E82F073503}" srcOrd="3" destOrd="0" presId="urn:microsoft.com/office/officeart/2005/8/layout/hierarchy3"/>
    <dgm:cxn modelId="{5E0E7CC5-BDEB-4E20-8AF8-257344932451}" type="presParOf" srcId="{3B591142-9E80-491C-B3E6-ECD452B01AA1}" destId="{B2FE5091-DD94-4E1C-936C-51B1639AF04A}" srcOrd="1" destOrd="0" presId="urn:microsoft.com/office/officeart/2005/8/layout/hierarchy3"/>
    <dgm:cxn modelId="{A1C956E7-CF49-46FA-BFD4-259D58247B78}" type="presParOf" srcId="{B2FE5091-DD94-4E1C-936C-51B1639AF04A}" destId="{3E1B301F-B1AC-4B9D-A92F-A9B1861524E6}" srcOrd="0" destOrd="0" presId="urn:microsoft.com/office/officeart/2005/8/layout/hierarchy3"/>
    <dgm:cxn modelId="{F262A996-5844-443E-8970-E42B44FBFBB8}" type="presParOf" srcId="{3E1B301F-B1AC-4B9D-A92F-A9B1861524E6}" destId="{9910E27D-7E0E-4266-AE01-32582E070DAB}" srcOrd="0" destOrd="0" presId="urn:microsoft.com/office/officeart/2005/8/layout/hierarchy3"/>
    <dgm:cxn modelId="{0CF5AF55-36CA-48B1-84B5-E7C9963EE205}" type="presParOf" srcId="{3E1B301F-B1AC-4B9D-A92F-A9B1861524E6}" destId="{D94BFE9D-9562-4A5B-BE5D-619A698998CC}" srcOrd="1" destOrd="0" presId="urn:microsoft.com/office/officeart/2005/8/layout/hierarchy3"/>
    <dgm:cxn modelId="{1FEE9B3A-0DA1-419E-98BF-8818FA136CA7}" type="presParOf" srcId="{B2FE5091-DD94-4E1C-936C-51B1639AF04A}" destId="{F6F168F6-7136-4227-B3CB-D5F6835FB6A1}" srcOrd="1" destOrd="0" presId="urn:microsoft.com/office/officeart/2005/8/layout/hierarchy3"/>
    <dgm:cxn modelId="{108A7DBF-C571-4142-8948-9B00AD8C1713}" type="presParOf" srcId="{F6F168F6-7136-4227-B3CB-D5F6835FB6A1}" destId="{C9B04988-2A2B-4442-AAB9-C19F3B612D32}" srcOrd="0" destOrd="0" presId="urn:microsoft.com/office/officeart/2005/8/layout/hierarchy3"/>
    <dgm:cxn modelId="{CB61E4AD-5FFD-4C18-B716-23BAF0602275}" type="presParOf" srcId="{F6F168F6-7136-4227-B3CB-D5F6835FB6A1}" destId="{33E7E4DA-B5EC-4ABB-AADE-D28E9647E07C}" srcOrd="1" destOrd="0" presId="urn:microsoft.com/office/officeart/2005/8/layout/hierarchy3"/>
    <dgm:cxn modelId="{9792F644-531A-423B-9395-19DAA351F40C}" type="presParOf" srcId="{F6F168F6-7136-4227-B3CB-D5F6835FB6A1}" destId="{F728407B-BFD5-46F9-8A92-A575DDF8D301}" srcOrd="2" destOrd="0" presId="urn:microsoft.com/office/officeart/2005/8/layout/hierarchy3"/>
    <dgm:cxn modelId="{A534FCB8-AA5C-4958-8E39-2F3D75DFEF1F}" type="presParOf" srcId="{F6F168F6-7136-4227-B3CB-D5F6835FB6A1}" destId="{EA587D33-28D7-40B6-98F0-E059F0B61F67}" srcOrd="3" destOrd="0" presId="urn:microsoft.com/office/officeart/2005/8/layout/hierarchy3"/>
    <dgm:cxn modelId="{E7E67D58-7C3C-4B83-937F-4674B9CA4A11}" type="presParOf" srcId="{F6F168F6-7136-4227-B3CB-D5F6835FB6A1}" destId="{01D8C82E-AD02-47A8-B82C-578306BC7D75}" srcOrd="4" destOrd="0" presId="urn:microsoft.com/office/officeart/2005/8/layout/hierarchy3"/>
    <dgm:cxn modelId="{240A3EAA-5B25-4780-B05F-BF67F7095E1C}" type="presParOf" srcId="{F6F168F6-7136-4227-B3CB-D5F6835FB6A1}" destId="{6DBAF331-A64D-40A0-9672-D64D041A14AA}" srcOrd="5" destOrd="0" presId="urn:microsoft.com/office/officeart/2005/8/layout/hierarchy3"/>
    <dgm:cxn modelId="{0F078179-DB61-437F-9AB8-4AE9F2C59B5F}" type="presParOf" srcId="{F6F168F6-7136-4227-B3CB-D5F6835FB6A1}" destId="{D9BC5FF8-29A4-4DD8-BD9F-285E9CD11CDC}" srcOrd="6" destOrd="0" presId="urn:microsoft.com/office/officeart/2005/8/layout/hierarchy3"/>
    <dgm:cxn modelId="{0F5FEE44-AF6F-4C7E-A249-5BDBC51A9A34}" type="presParOf" srcId="{F6F168F6-7136-4227-B3CB-D5F6835FB6A1}" destId="{ACFDCD1E-47FA-4F52-946A-D29A4F3BD724}" srcOrd="7" destOrd="0" presId="urn:microsoft.com/office/officeart/2005/8/layout/hierarchy3"/>
    <dgm:cxn modelId="{36FAB4B6-D44C-4EDB-B8BB-07C3116CE38D}" type="presParOf" srcId="{3B591142-9E80-491C-B3E6-ECD452B01AA1}" destId="{2BEDBCEF-4586-4CC3-956C-E815778ACF3F}" srcOrd="2" destOrd="0" presId="urn:microsoft.com/office/officeart/2005/8/layout/hierarchy3"/>
    <dgm:cxn modelId="{F7936342-4B4E-49C7-91D3-6CD34A21B1AB}" type="presParOf" srcId="{2BEDBCEF-4586-4CC3-956C-E815778ACF3F}" destId="{1DEF3C25-52DC-4F2C-8492-858852AE4369}" srcOrd="0" destOrd="0" presId="urn:microsoft.com/office/officeart/2005/8/layout/hierarchy3"/>
    <dgm:cxn modelId="{A44C4337-D353-4DDF-9FC2-ECEB50DC6A20}" type="presParOf" srcId="{1DEF3C25-52DC-4F2C-8492-858852AE4369}" destId="{30E02EBB-F304-47E8-A769-99AFFC9EC174}" srcOrd="0" destOrd="0" presId="urn:microsoft.com/office/officeart/2005/8/layout/hierarchy3"/>
    <dgm:cxn modelId="{71EE7994-3885-431A-949F-2E47E96CF5AD}" type="presParOf" srcId="{1DEF3C25-52DC-4F2C-8492-858852AE4369}" destId="{B24EB6E0-2AF9-4818-BCEA-8C8BB062DEEC}" srcOrd="1" destOrd="0" presId="urn:microsoft.com/office/officeart/2005/8/layout/hierarchy3"/>
    <dgm:cxn modelId="{E9483546-190C-4262-9F96-276D2634EAC1}" type="presParOf" srcId="{2BEDBCEF-4586-4CC3-956C-E815778ACF3F}" destId="{BF55864F-C4DF-4507-97E5-FFD9402A0F9C}" srcOrd="1" destOrd="0" presId="urn:microsoft.com/office/officeart/2005/8/layout/hierarchy3"/>
    <dgm:cxn modelId="{9F1AB72E-1F1E-4A8A-AE02-6FE97DDBCEA2}" type="presParOf" srcId="{BF55864F-C4DF-4507-97E5-FFD9402A0F9C}" destId="{CD8FDE79-D3FD-4699-A681-DD9163575FDF}" srcOrd="0" destOrd="0" presId="urn:microsoft.com/office/officeart/2005/8/layout/hierarchy3"/>
    <dgm:cxn modelId="{53750398-2774-48A9-A0CD-6F8CDC900616}" type="presParOf" srcId="{BF55864F-C4DF-4507-97E5-FFD9402A0F9C}" destId="{DBC8B0DF-BD7F-403A-A5B6-B124FD789ED4}" srcOrd="1" destOrd="0" presId="urn:microsoft.com/office/officeart/2005/8/layout/hierarchy3"/>
    <dgm:cxn modelId="{66F90A8E-EE30-4411-A9D6-8A003FCAD3FC}" type="presParOf" srcId="{3B591142-9E80-491C-B3E6-ECD452B01AA1}" destId="{3EB41381-96AA-47D7-8996-BB3825B111B6}" srcOrd="3" destOrd="0" presId="urn:microsoft.com/office/officeart/2005/8/layout/hierarchy3"/>
    <dgm:cxn modelId="{9D6259D2-4531-4E4C-9AB1-91A1B7FE89BA}" type="presParOf" srcId="{3EB41381-96AA-47D7-8996-BB3825B111B6}" destId="{FDF18420-6E94-4C82-B47D-318D882AFE20}" srcOrd="0" destOrd="0" presId="urn:microsoft.com/office/officeart/2005/8/layout/hierarchy3"/>
    <dgm:cxn modelId="{81C1CD34-91CE-4AEB-B416-B55A4CB143E5}" type="presParOf" srcId="{FDF18420-6E94-4C82-B47D-318D882AFE20}" destId="{CBF3A81C-B98A-4C36-B461-D2AE3237A393}" srcOrd="0" destOrd="0" presId="urn:microsoft.com/office/officeart/2005/8/layout/hierarchy3"/>
    <dgm:cxn modelId="{E13FF45E-543F-4385-9069-D65C9C3C3834}" type="presParOf" srcId="{FDF18420-6E94-4C82-B47D-318D882AFE20}" destId="{A2063C8A-7194-41B8-BF5D-1D2AC25A39F3}" srcOrd="1" destOrd="0" presId="urn:microsoft.com/office/officeart/2005/8/layout/hierarchy3"/>
    <dgm:cxn modelId="{55605AB1-C93E-4350-936C-EB4B9F76C3AB}" type="presParOf" srcId="{3EB41381-96AA-47D7-8996-BB3825B111B6}" destId="{70FA0EFB-C991-47CF-81DD-2152C2FB7D01}" srcOrd="1" destOrd="0" presId="urn:microsoft.com/office/officeart/2005/8/layout/hierarchy3"/>
    <dgm:cxn modelId="{A3A11EC5-AB88-4121-BA9E-DFAC5C82A871}" type="presParOf" srcId="{70FA0EFB-C991-47CF-81DD-2152C2FB7D01}" destId="{B0881E17-F12E-434B-9A1A-7D131381D827}" srcOrd="0" destOrd="0" presId="urn:microsoft.com/office/officeart/2005/8/layout/hierarchy3"/>
    <dgm:cxn modelId="{86839138-A3BE-4C72-B8AD-002AFEBC6BC1}" type="presParOf" srcId="{70FA0EFB-C991-47CF-81DD-2152C2FB7D01}" destId="{EEC35F6C-23DB-467C-BE62-6D6114251EB9}" srcOrd="1" destOrd="0" presId="urn:microsoft.com/office/officeart/2005/8/layout/hierarchy3"/>
    <dgm:cxn modelId="{17941BFD-EB5B-4FED-B9B5-378124471BB9}" type="presParOf" srcId="{70FA0EFB-C991-47CF-81DD-2152C2FB7D01}" destId="{97A91716-48D0-4A50-8527-5112E7919D60}" srcOrd="2" destOrd="0" presId="urn:microsoft.com/office/officeart/2005/8/layout/hierarchy3"/>
    <dgm:cxn modelId="{9926C0FA-8DB7-4A2C-964F-EFECFC7AB8A6}" type="presParOf" srcId="{70FA0EFB-C991-47CF-81DD-2152C2FB7D01}" destId="{0657632E-44A6-46AA-8E7F-75752F7C1BDD}" srcOrd="3" destOrd="0" presId="urn:microsoft.com/office/officeart/2005/8/layout/hierarchy3"/>
    <dgm:cxn modelId="{62646E27-9C16-4BE3-8120-7678F74B50EB}" type="presParOf" srcId="{70FA0EFB-C991-47CF-81DD-2152C2FB7D01}" destId="{F5E89986-3768-4F79-ACD5-C7B39E6A7CD7}" srcOrd="4" destOrd="0" presId="urn:microsoft.com/office/officeart/2005/8/layout/hierarchy3"/>
    <dgm:cxn modelId="{0F6FE4FE-1007-4805-9FE1-FE9521045CF1}" type="presParOf" srcId="{70FA0EFB-C991-47CF-81DD-2152C2FB7D01}" destId="{47FB6BF3-B9E1-4E1F-A32D-9C5E6A1CF179}" srcOrd="5" destOrd="0" presId="urn:microsoft.com/office/officeart/2005/8/layout/hierarchy3"/>
    <dgm:cxn modelId="{D70E55E6-4897-4EEC-8A11-F2430FA17803}" type="presParOf" srcId="{70FA0EFB-C991-47CF-81DD-2152C2FB7D01}" destId="{6BFA0750-B6D4-488E-A0F1-15C49A555C79}" srcOrd="6" destOrd="0" presId="urn:microsoft.com/office/officeart/2005/8/layout/hierarchy3"/>
    <dgm:cxn modelId="{8A2A4555-DEF2-457D-83E2-42EF72AA3D5A}" type="presParOf" srcId="{70FA0EFB-C991-47CF-81DD-2152C2FB7D01}" destId="{D4BA4378-6F12-493C-B8A2-5BA1C8F86778}" srcOrd="7" destOrd="0" presId="urn:microsoft.com/office/officeart/2005/8/layout/hierarchy3"/>
    <dgm:cxn modelId="{B46632B1-E5FB-4C66-BAEE-2CDCC449765E}" type="presParOf" srcId="{70FA0EFB-C991-47CF-81DD-2152C2FB7D01}" destId="{4AFD5DD6-0F00-4DF4-B0C2-3B2FA3400E3C}" srcOrd="8" destOrd="0" presId="urn:microsoft.com/office/officeart/2005/8/layout/hierarchy3"/>
    <dgm:cxn modelId="{47FB269C-C56E-49AE-8754-809816800BB6}" type="presParOf" srcId="{70FA0EFB-C991-47CF-81DD-2152C2FB7D01}" destId="{0A4D3C55-1F43-485E-AD76-39E310ADC817}" srcOrd="9" destOrd="0" presId="urn:microsoft.com/office/officeart/2005/8/layout/hierarchy3"/>
    <dgm:cxn modelId="{109C8A1B-FD40-4903-8C4B-3D83D5D3E204}" type="presParOf" srcId="{3B591142-9E80-491C-B3E6-ECD452B01AA1}" destId="{C0184451-735E-403B-A456-17EE6C671357}" srcOrd="4" destOrd="0" presId="urn:microsoft.com/office/officeart/2005/8/layout/hierarchy3"/>
    <dgm:cxn modelId="{17AC45A9-7102-4ED8-AB4E-6611C1E8D6B5}" type="presParOf" srcId="{C0184451-735E-403B-A456-17EE6C671357}" destId="{3760AF72-5336-46F2-A03D-F1C649C185D8}" srcOrd="0" destOrd="0" presId="urn:microsoft.com/office/officeart/2005/8/layout/hierarchy3"/>
    <dgm:cxn modelId="{F4636D5A-8E27-43C3-AB63-9DCC44B735FB}" type="presParOf" srcId="{3760AF72-5336-46F2-A03D-F1C649C185D8}" destId="{C3574AF9-F3F1-4698-8B29-B592EC076412}" srcOrd="0" destOrd="0" presId="urn:microsoft.com/office/officeart/2005/8/layout/hierarchy3"/>
    <dgm:cxn modelId="{CED8007E-76EA-4267-AF03-F7CA0E0C6736}" type="presParOf" srcId="{3760AF72-5336-46F2-A03D-F1C649C185D8}" destId="{65245F60-E6DE-46DC-B3DE-74C7EE26951A}" srcOrd="1" destOrd="0" presId="urn:microsoft.com/office/officeart/2005/8/layout/hierarchy3"/>
    <dgm:cxn modelId="{0952E0E5-57D8-47F4-A757-4B7E5F574513}" type="presParOf" srcId="{C0184451-735E-403B-A456-17EE6C671357}" destId="{E4638C36-5740-475F-A5ED-661EFCF85676}" srcOrd="1"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8E758D6-58B5-4A42-B0AA-DF6FEF73E62E}" type="doc">
      <dgm:prSet loTypeId="urn:microsoft.com/office/officeart/2005/8/layout/vList5" loCatId="list" qsTypeId="urn:microsoft.com/office/officeart/2005/8/quickstyle/simple1" qsCatId="simple" csTypeId="urn:microsoft.com/office/officeart/2005/8/colors/accent4_2" csCatId="accent4" phldr="1"/>
      <dgm:spPr/>
      <dgm:t>
        <a:bodyPr/>
        <a:lstStyle/>
        <a:p>
          <a:endParaRPr lang="en-IE"/>
        </a:p>
      </dgm:t>
    </dgm:pt>
    <dgm:pt modelId="{19BF6C73-6CF0-48D7-8A59-0638B8A7C243}">
      <dgm:prSet phldrT="[Text]"/>
      <dgm:spPr>
        <a:solidFill>
          <a:srgbClr val="B0D10E"/>
        </a:solidFill>
      </dgm:spPr>
      <dgm:t>
        <a:bodyPr/>
        <a:lstStyle/>
        <a:p>
          <a:r>
            <a:rPr lang="en-GB" b="0"/>
            <a:t>Guidance documents</a:t>
          </a:r>
          <a:endParaRPr lang="en-IE"/>
        </a:p>
      </dgm:t>
    </dgm:pt>
    <dgm:pt modelId="{30BD208C-1FDE-4092-9F97-53279667C2B4}" type="parTrans" cxnId="{14FEE5E5-3521-49C6-A804-F753CB135C57}">
      <dgm:prSet/>
      <dgm:spPr/>
      <dgm:t>
        <a:bodyPr/>
        <a:lstStyle/>
        <a:p>
          <a:endParaRPr lang="en-IE"/>
        </a:p>
      </dgm:t>
    </dgm:pt>
    <dgm:pt modelId="{E4748020-C22A-4B2A-B9AA-6DBCCF81160D}" type="sibTrans" cxnId="{14FEE5E5-3521-49C6-A804-F753CB135C57}">
      <dgm:prSet/>
      <dgm:spPr/>
      <dgm:t>
        <a:bodyPr/>
        <a:lstStyle/>
        <a:p>
          <a:endParaRPr lang="en-IE"/>
        </a:p>
      </dgm:t>
    </dgm:pt>
    <dgm:pt modelId="{E812FAEA-27A3-42DF-B41F-6DB803A254BE}">
      <dgm:prSet phldrT="[Text]" custT="1"/>
      <dgm:spPr>
        <a:solidFill>
          <a:srgbClr val="E4EECC">
            <a:alpha val="89804"/>
          </a:srgbClr>
        </a:solidFill>
      </dgm:spPr>
      <dgm:t>
        <a:bodyPr/>
        <a:lstStyle/>
        <a:p>
          <a:pPr>
            <a:buClr>
              <a:schemeClr val="accent2"/>
            </a:buClr>
          </a:pPr>
          <a:r>
            <a:rPr lang="en-US" sz="1500">
              <a:hlinkClick xmlns:r="http://schemas.openxmlformats.org/officeDocument/2006/relationships" r:id="rId1"/>
            </a:rPr>
            <a:t>How to participate</a:t>
          </a:r>
          <a:endParaRPr lang="en-IE" sz="1500"/>
        </a:p>
      </dgm:t>
    </dgm:pt>
    <dgm:pt modelId="{FD38DF9C-9812-4FB6-AB00-5C8CAB72DF8F}" type="parTrans" cxnId="{0D678053-8A76-49A1-A12F-FC7974F35CFF}">
      <dgm:prSet/>
      <dgm:spPr/>
      <dgm:t>
        <a:bodyPr/>
        <a:lstStyle/>
        <a:p>
          <a:endParaRPr lang="en-IE"/>
        </a:p>
      </dgm:t>
    </dgm:pt>
    <dgm:pt modelId="{FB697F0A-ECCA-40E2-83EA-11661D436496}" type="sibTrans" cxnId="{0D678053-8A76-49A1-A12F-FC7974F35CFF}">
      <dgm:prSet/>
      <dgm:spPr/>
      <dgm:t>
        <a:bodyPr/>
        <a:lstStyle/>
        <a:p>
          <a:endParaRPr lang="en-IE"/>
        </a:p>
      </dgm:t>
    </dgm:pt>
    <dgm:pt modelId="{CEF9713A-1B52-43A5-BFD5-2EDA1A198969}">
      <dgm:prSet phldrT="[Text]"/>
      <dgm:spPr>
        <a:solidFill>
          <a:srgbClr val="B0D10E"/>
        </a:solidFill>
      </dgm:spPr>
      <dgm:t>
        <a:bodyPr/>
        <a:lstStyle/>
        <a:p>
          <a:r>
            <a:rPr lang="en-GB" b="0"/>
            <a:t>Reference documents</a:t>
          </a:r>
          <a:endParaRPr lang="en-IE"/>
        </a:p>
      </dgm:t>
    </dgm:pt>
    <dgm:pt modelId="{EABF9D64-0E0B-464C-9D23-D3ACB38AF3BA}" type="parTrans" cxnId="{E2E6C094-16F0-45E7-9071-B0F93EF5D868}">
      <dgm:prSet/>
      <dgm:spPr/>
      <dgm:t>
        <a:bodyPr/>
        <a:lstStyle/>
        <a:p>
          <a:endParaRPr lang="en-IE"/>
        </a:p>
      </dgm:t>
    </dgm:pt>
    <dgm:pt modelId="{C940969D-0D6E-46D2-8E5A-46231E7D2528}" type="sibTrans" cxnId="{E2E6C094-16F0-45E7-9071-B0F93EF5D868}">
      <dgm:prSet/>
      <dgm:spPr/>
      <dgm:t>
        <a:bodyPr/>
        <a:lstStyle/>
        <a:p>
          <a:endParaRPr lang="en-IE"/>
        </a:p>
      </dgm:t>
    </dgm:pt>
    <dgm:pt modelId="{6F4778E7-2C20-479C-928C-7693C925F44F}">
      <dgm:prSet phldrT="[Text]"/>
      <dgm:spPr>
        <a:solidFill>
          <a:srgbClr val="B0D10E"/>
        </a:solidFill>
      </dgm:spPr>
      <dgm:t>
        <a:bodyPr/>
        <a:lstStyle/>
        <a:p>
          <a:r>
            <a:rPr lang="en-GB" b="0"/>
            <a:t>Funding opportunities</a:t>
          </a:r>
          <a:endParaRPr lang="en-IE"/>
        </a:p>
      </dgm:t>
    </dgm:pt>
    <dgm:pt modelId="{330E4E55-AE30-4339-AE57-272BFD8301FA}" type="parTrans" cxnId="{35213808-5812-4CEE-ADE3-EA886D76DC59}">
      <dgm:prSet/>
      <dgm:spPr/>
      <dgm:t>
        <a:bodyPr/>
        <a:lstStyle/>
        <a:p>
          <a:endParaRPr lang="en-IE"/>
        </a:p>
      </dgm:t>
    </dgm:pt>
    <dgm:pt modelId="{2A0C768E-04B8-494B-9959-F70C9DE757BF}" type="sibTrans" cxnId="{35213808-5812-4CEE-ADE3-EA886D76DC59}">
      <dgm:prSet/>
      <dgm:spPr/>
      <dgm:t>
        <a:bodyPr/>
        <a:lstStyle/>
        <a:p>
          <a:endParaRPr lang="en-IE"/>
        </a:p>
      </dgm:t>
    </dgm:pt>
    <dgm:pt modelId="{BE9C971F-8930-49D1-87F6-59FFF07D7853}">
      <dgm:prSet phldrT="[Text]" custT="1"/>
      <dgm:spPr>
        <a:solidFill>
          <a:srgbClr val="E4EECC">
            <a:alpha val="89804"/>
          </a:srgbClr>
        </a:solidFill>
      </dgm:spPr>
      <dgm:t>
        <a:bodyPr/>
        <a:lstStyle/>
        <a:p>
          <a:pPr>
            <a:buClr>
              <a:schemeClr val="accent2"/>
            </a:buClr>
          </a:pPr>
          <a:r>
            <a:rPr lang="en-IE" sz="1500" b="0">
              <a:hlinkClick xmlns:r="http://schemas.openxmlformats.org/officeDocument/2006/relationships" r:id="rId2"/>
            </a:rPr>
            <a:t>Funding &amp; tender opportunities</a:t>
          </a:r>
          <a:endParaRPr lang="en-IE" sz="1500" noProof="0"/>
        </a:p>
      </dgm:t>
    </dgm:pt>
    <dgm:pt modelId="{0738D3EC-75ED-4858-96F6-C819688C03EC}" type="parTrans" cxnId="{DE859348-ECED-401E-8C31-32DE36EC6DBE}">
      <dgm:prSet/>
      <dgm:spPr/>
      <dgm:t>
        <a:bodyPr/>
        <a:lstStyle/>
        <a:p>
          <a:endParaRPr lang="en-IE"/>
        </a:p>
      </dgm:t>
    </dgm:pt>
    <dgm:pt modelId="{E7FA2610-6BA5-4D11-83E0-019CCA0C2AF5}" type="sibTrans" cxnId="{DE859348-ECED-401E-8C31-32DE36EC6DBE}">
      <dgm:prSet/>
      <dgm:spPr/>
      <dgm:t>
        <a:bodyPr/>
        <a:lstStyle/>
        <a:p>
          <a:endParaRPr lang="en-IE"/>
        </a:p>
      </dgm:t>
    </dgm:pt>
    <dgm:pt modelId="{9B21DCD5-6701-4154-B2E8-2119714BA7C4}">
      <dgm:prSet phldrT="[Text]"/>
      <dgm:spPr>
        <a:solidFill>
          <a:srgbClr val="B0D10E"/>
        </a:solidFill>
      </dgm:spPr>
      <dgm:t>
        <a:bodyPr/>
        <a:lstStyle/>
        <a:p>
          <a:r>
            <a:rPr lang="en-US"/>
            <a:t>Helpdesk &amp; Support</a:t>
          </a:r>
          <a:endParaRPr lang="en-IE"/>
        </a:p>
      </dgm:t>
    </dgm:pt>
    <dgm:pt modelId="{3557648F-4A76-4644-80AE-F219EEEB152B}" type="parTrans" cxnId="{1611CA12-DCA6-4D63-B9C9-F68FAC384261}">
      <dgm:prSet/>
      <dgm:spPr/>
      <dgm:t>
        <a:bodyPr/>
        <a:lstStyle/>
        <a:p>
          <a:endParaRPr lang="en-IE"/>
        </a:p>
      </dgm:t>
    </dgm:pt>
    <dgm:pt modelId="{3D441606-EB6F-4917-9F4A-FFE7608BFD23}" type="sibTrans" cxnId="{1611CA12-DCA6-4D63-B9C9-F68FAC384261}">
      <dgm:prSet/>
      <dgm:spPr/>
      <dgm:t>
        <a:bodyPr/>
        <a:lstStyle/>
        <a:p>
          <a:endParaRPr lang="en-IE"/>
        </a:p>
      </dgm:t>
    </dgm:pt>
    <dgm:pt modelId="{F68E3E3B-2EC0-4CBB-89AE-57FE9918224F}">
      <dgm:prSet phldrT="[Text]" custT="1"/>
      <dgm:spPr>
        <a:solidFill>
          <a:srgbClr val="E4EECC">
            <a:alpha val="89804"/>
          </a:srgbClr>
        </a:solidFill>
      </dgm:spPr>
      <dgm:t>
        <a:bodyPr/>
        <a:lstStyle/>
        <a:p>
          <a:pPr>
            <a:buClr>
              <a:schemeClr val="accent2"/>
            </a:buClr>
          </a:pPr>
          <a:r>
            <a:rPr lang="en-IE" sz="1500">
              <a:hlinkClick xmlns:r="http://schemas.openxmlformats.org/officeDocument/2006/relationships" r:id="rId3"/>
            </a:rPr>
            <a:t>Helpdesk &amp; Support Services</a:t>
          </a:r>
          <a:endParaRPr lang="en-IE" sz="1500"/>
        </a:p>
      </dgm:t>
    </dgm:pt>
    <dgm:pt modelId="{EBAB17ED-3663-4C99-BDEA-52B0191BBCB3}" type="parTrans" cxnId="{A40A11F5-FC2F-41F8-A492-9C020D62B54F}">
      <dgm:prSet/>
      <dgm:spPr/>
      <dgm:t>
        <a:bodyPr/>
        <a:lstStyle/>
        <a:p>
          <a:endParaRPr lang="en-IE"/>
        </a:p>
      </dgm:t>
    </dgm:pt>
    <dgm:pt modelId="{1B95FB8F-88C5-4D4B-B47C-D2D0D0F2D0E9}" type="sibTrans" cxnId="{A40A11F5-FC2F-41F8-A492-9C020D62B54F}">
      <dgm:prSet/>
      <dgm:spPr/>
      <dgm:t>
        <a:bodyPr/>
        <a:lstStyle/>
        <a:p>
          <a:endParaRPr lang="en-IE"/>
        </a:p>
      </dgm:t>
    </dgm:pt>
    <dgm:pt modelId="{7F18D3E1-35A4-4948-AABB-42A906906AEB}">
      <dgm:prSet phldrT="[Text]" custT="1"/>
      <dgm:spPr>
        <a:solidFill>
          <a:srgbClr val="E4EECC">
            <a:alpha val="89804"/>
          </a:srgbClr>
        </a:solidFill>
      </dgm:spPr>
      <dgm:t>
        <a:bodyPr/>
        <a:lstStyle/>
        <a:p>
          <a:pPr>
            <a:buClr>
              <a:schemeClr val="accent2"/>
            </a:buClr>
          </a:pPr>
          <a:r>
            <a:rPr lang="en-150" sz="1500">
              <a:hlinkClick xmlns:r="http://schemas.openxmlformats.org/officeDocument/2006/relationships" r:id="rId4"/>
            </a:rPr>
            <a:t>Detailed guidance for applicants and beneficiaries</a:t>
          </a:r>
          <a:endParaRPr lang="en-IE" sz="1500"/>
        </a:p>
      </dgm:t>
    </dgm:pt>
    <dgm:pt modelId="{CBF36249-D4CD-4E37-BE66-F22B4EEB310B}" type="parTrans" cxnId="{766E29A8-6EA6-4439-8FC5-24DB91A3FC35}">
      <dgm:prSet/>
      <dgm:spPr/>
      <dgm:t>
        <a:bodyPr/>
        <a:lstStyle/>
        <a:p>
          <a:endParaRPr lang="en-IE"/>
        </a:p>
      </dgm:t>
    </dgm:pt>
    <dgm:pt modelId="{930E34C4-A961-41E2-9197-2165DDFF9FA2}" type="sibTrans" cxnId="{766E29A8-6EA6-4439-8FC5-24DB91A3FC35}">
      <dgm:prSet/>
      <dgm:spPr/>
      <dgm:t>
        <a:bodyPr/>
        <a:lstStyle/>
        <a:p>
          <a:endParaRPr lang="en-IE"/>
        </a:p>
      </dgm:t>
    </dgm:pt>
    <dgm:pt modelId="{858837D3-F42E-409F-9931-6BA74793ADAD}">
      <dgm:prSet phldrT="[Text]" custT="1"/>
      <dgm:spPr>
        <a:solidFill>
          <a:srgbClr val="E4EECC">
            <a:alpha val="89804"/>
          </a:srgbClr>
        </a:solidFill>
      </dgm:spPr>
      <dgm:t>
        <a:bodyPr/>
        <a:lstStyle/>
        <a:p>
          <a:pPr>
            <a:buClr>
              <a:schemeClr val="accent2"/>
            </a:buClr>
          </a:pPr>
          <a:r>
            <a:rPr lang="en-US" sz="1500">
              <a:hlinkClick xmlns:r="http://schemas.openxmlformats.org/officeDocument/2006/relationships" r:id="rId5"/>
            </a:rPr>
            <a:t>Participant Register</a:t>
          </a:r>
          <a:endParaRPr lang="en-IE" sz="1500"/>
        </a:p>
      </dgm:t>
    </dgm:pt>
    <dgm:pt modelId="{D58E9A3D-9F84-427A-9950-BE2A6AC69987}" type="parTrans" cxnId="{3678D6E0-6FB0-4E39-A2C8-B067D54DD8CB}">
      <dgm:prSet/>
      <dgm:spPr/>
      <dgm:t>
        <a:bodyPr/>
        <a:lstStyle/>
        <a:p>
          <a:endParaRPr lang="en-IE"/>
        </a:p>
      </dgm:t>
    </dgm:pt>
    <dgm:pt modelId="{4D1F6884-5805-408E-8BC2-1F8D447A456F}" type="sibTrans" cxnId="{3678D6E0-6FB0-4E39-A2C8-B067D54DD8CB}">
      <dgm:prSet/>
      <dgm:spPr/>
      <dgm:t>
        <a:bodyPr/>
        <a:lstStyle/>
        <a:p>
          <a:endParaRPr lang="en-IE"/>
        </a:p>
      </dgm:t>
    </dgm:pt>
    <dgm:pt modelId="{169DAB75-E8AE-4355-870A-17FB84A63E15}">
      <dgm:prSet phldrT="[Text]" custT="1"/>
      <dgm:spPr>
        <a:solidFill>
          <a:srgbClr val="E4EECC">
            <a:alpha val="89804"/>
          </a:srgbClr>
        </a:solidFill>
      </dgm:spPr>
      <dgm:t>
        <a:bodyPr/>
        <a:lstStyle/>
        <a:p>
          <a:pPr>
            <a:buClr>
              <a:schemeClr val="accent2"/>
            </a:buClr>
          </a:pPr>
          <a:r>
            <a:rPr lang="en-US" sz="1500">
              <a:hlinkClick xmlns:r="http://schemas.openxmlformats.org/officeDocument/2006/relationships" r:id="rId6"/>
            </a:rPr>
            <a:t>Horizon Europe</a:t>
          </a:r>
          <a:endParaRPr lang="en-IE" sz="1500"/>
        </a:p>
      </dgm:t>
      <dgm:extLst>
        <a:ext uri="{E40237B7-FDA0-4F09-8148-C483321AD2D9}">
          <dgm14:cNvPr xmlns:dgm14="http://schemas.microsoft.com/office/drawing/2010/diagram" id="0" name="">
            <a:hlinkClick xmlns:r="http://schemas.openxmlformats.org/officeDocument/2006/relationships" r:id="rId7"/>
          </dgm14:cNvPr>
        </a:ext>
      </dgm:extLst>
    </dgm:pt>
    <dgm:pt modelId="{62D76B78-EDB6-4FA7-8CF2-94D1006B4722}" type="parTrans" cxnId="{74706852-A6EA-4CF1-BD56-86B44CF4E605}">
      <dgm:prSet/>
      <dgm:spPr/>
      <dgm:t>
        <a:bodyPr/>
        <a:lstStyle/>
        <a:p>
          <a:endParaRPr lang="en-IE"/>
        </a:p>
      </dgm:t>
    </dgm:pt>
    <dgm:pt modelId="{3FFD8CE8-C2F8-4947-B6FA-539FFA13D43A}" type="sibTrans" cxnId="{74706852-A6EA-4CF1-BD56-86B44CF4E605}">
      <dgm:prSet/>
      <dgm:spPr/>
      <dgm:t>
        <a:bodyPr/>
        <a:lstStyle/>
        <a:p>
          <a:endParaRPr lang="en-IE"/>
        </a:p>
      </dgm:t>
    </dgm:pt>
    <dgm:pt modelId="{FF3F962C-69AC-4B8B-86FC-F89A6B1B8133}">
      <dgm:prSet phldrT="[Text]" custT="1"/>
      <dgm:spPr>
        <a:solidFill>
          <a:srgbClr val="E4EECC">
            <a:alpha val="89804"/>
          </a:srgbClr>
        </a:solidFill>
      </dgm:spPr>
      <dgm:t>
        <a:bodyPr/>
        <a:lstStyle/>
        <a:p>
          <a:pPr>
            <a:buClr>
              <a:schemeClr val="accent2"/>
            </a:buClr>
          </a:pPr>
          <a:r>
            <a:rPr lang="en-US" sz="1500">
              <a:hlinkClick xmlns:r="http://schemas.openxmlformats.org/officeDocument/2006/relationships" r:id="rId7"/>
            </a:rPr>
            <a:t>Digital Europe </a:t>
          </a:r>
          <a:r>
            <a:rPr lang="en-US" sz="1500" err="1">
              <a:hlinkClick xmlns:r="http://schemas.openxmlformats.org/officeDocument/2006/relationships" r:id="rId7"/>
            </a:rPr>
            <a:t>Programme</a:t>
          </a:r>
          <a:endParaRPr lang="en-IE" sz="1500"/>
        </a:p>
      </dgm:t>
    </dgm:pt>
    <dgm:pt modelId="{875B2F44-011E-4523-8D91-9AD980BA1F00}" type="parTrans" cxnId="{8D53B0C2-B551-4289-B2CA-BEC40DBFFA89}">
      <dgm:prSet/>
      <dgm:spPr/>
      <dgm:t>
        <a:bodyPr/>
        <a:lstStyle/>
        <a:p>
          <a:endParaRPr lang="en-IE"/>
        </a:p>
      </dgm:t>
    </dgm:pt>
    <dgm:pt modelId="{AE486C2B-14CE-4938-AA1B-854F70B4A9C5}" type="sibTrans" cxnId="{8D53B0C2-B551-4289-B2CA-BEC40DBFFA89}">
      <dgm:prSet/>
      <dgm:spPr/>
      <dgm:t>
        <a:bodyPr/>
        <a:lstStyle/>
        <a:p>
          <a:endParaRPr lang="en-IE"/>
        </a:p>
      </dgm:t>
    </dgm:pt>
    <dgm:pt modelId="{78E88D66-4143-4D28-BA74-568EF923DB3D}">
      <dgm:prSet phldrT="[Text]" custT="1"/>
      <dgm:spPr>
        <a:solidFill>
          <a:srgbClr val="E4EECC">
            <a:alpha val="89804"/>
          </a:srgbClr>
        </a:solidFill>
      </dgm:spPr>
      <dgm:t>
        <a:bodyPr/>
        <a:lstStyle/>
        <a:p>
          <a:pPr>
            <a:buClr>
              <a:schemeClr val="accent2"/>
            </a:buClr>
          </a:pPr>
          <a:r>
            <a:rPr lang="en-US" sz="1500">
              <a:hlinkClick xmlns:r="http://schemas.openxmlformats.org/officeDocument/2006/relationships" r:id="rId8"/>
            </a:rPr>
            <a:t>Connecting Europe Facility</a:t>
          </a:r>
          <a:endParaRPr lang="en-IE" sz="1500"/>
        </a:p>
      </dgm:t>
    </dgm:pt>
    <dgm:pt modelId="{F5F15B15-3AC6-4F0A-83D5-AFFBFC033A35}" type="parTrans" cxnId="{20BDCF5B-0A25-490C-8BE5-BBCF0C148C2E}">
      <dgm:prSet/>
      <dgm:spPr/>
      <dgm:t>
        <a:bodyPr/>
        <a:lstStyle/>
        <a:p>
          <a:endParaRPr lang="en-IE"/>
        </a:p>
      </dgm:t>
    </dgm:pt>
    <dgm:pt modelId="{61E7A88E-09B3-40F5-B2CE-E76657857143}" type="sibTrans" cxnId="{20BDCF5B-0A25-490C-8BE5-BBCF0C148C2E}">
      <dgm:prSet/>
      <dgm:spPr/>
      <dgm:t>
        <a:bodyPr/>
        <a:lstStyle/>
        <a:p>
          <a:endParaRPr lang="en-IE"/>
        </a:p>
      </dgm:t>
    </dgm:pt>
    <dgm:pt modelId="{6B78ADDB-54F0-452D-8434-8A4A8FD14D59}">
      <dgm:prSet custT="1"/>
      <dgm:spPr/>
      <dgm:t>
        <a:bodyPr/>
        <a:lstStyle/>
        <a:p>
          <a:pPr>
            <a:buClr>
              <a:schemeClr val="accent2"/>
            </a:buClr>
          </a:pPr>
          <a:r>
            <a:rPr lang="en-IE" sz="1500">
              <a:hlinkClick xmlns:r="http://schemas.openxmlformats.org/officeDocument/2006/relationships" r:id="rId9"/>
            </a:rPr>
            <a:t>Support Videos  </a:t>
          </a:r>
          <a:endParaRPr lang="en-IE" sz="1500"/>
        </a:p>
      </dgm:t>
    </dgm:pt>
    <dgm:pt modelId="{EEE091C7-A569-4C0E-AC73-98DB2DBAA721}" type="parTrans" cxnId="{BDCCC1A9-F2FF-45DC-8CF1-B1A5042356FA}">
      <dgm:prSet/>
      <dgm:spPr/>
      <dgm:t>
        <a:bodyPr/>
        <a:lstStyle/>
        <a:p>
          <a:endParaRPr lang="en-IE"/>
        </a:p>
      </dgm:t>
    </dgm:pt>
    <dgm:pt modelId="{B8B32544-1029-4256-B561-A37885E60204}" type="sibTrans" cxnId="{BDCCC1A9-F2FF-45DC-8CF1-B1A5042356FA}">
      <dgm:prSet/>
      <dgm:spPr/>
      <dgm:t>
        <a:bodyPr/>
        <a:lstStyle/>
        <a:p>
          <a:endParaRPr lang="en-IE"/>
        </a:p>
      </dgm:t>
    </dgm:pt>
    <dgm:pt modelId="{B25FAE59-D943-4CB1-8212-2D1E452DC1EF}" type="pres">
      <dgm:prSet presAssocID="{38E758D6-58B5-4A42-B0AA-DF6FEF73E62E}" presName="Name0" presStyleCnt="0">
        <dgm:presLayoutVars>
          <dgm:dir/>
          <dgm:animLvl val="lvl"/>
          <dgm:resizeHandles val="exact"/>
        </dgm:presLayoutVars>
      </dgm:prSet>
      <dgm:spPr/>
    </dgm:pt>
    <dgm:pt modelId="{3B8026FD-2639-4CB9-A984-20106F031984}" type="pres">
      <dgm:prSet presAssocID="{19BF6C73-6CF0-48D7-8A59-0638B8A7C243}" presName="linNode" presStyleCnt="0"/>
      <dgm:spPr/>
    </dgm:pt>
    <dgm:pt modelId="{8F02A5FE-8BF6-413C-8BE5-2C34B89F5162}" type="pres">
      <dgm:prSet presAssocID="{19BF6C73-6CF0-48D7-8A59-0638B8A7C243}" presName="parentText" presStyleLbl="node1" presStyleIdx="0" presStyleCnt="4" custScaleX="87663" custScaleY="104812" custLinFactNeighborX="-887" custLinFactNeighborY="-1">
        <dgm:presLayoutVars>
          <dgm:chMax val="1"/>
          <dgm:bulletEnabled val="1"/>
        </dgm:presLayoutVars>
      </dgm:prSet>
      <dgm:spPr/>
    </dgm:pt>
    <dgm:pt modelId="{97D285CB-F824-40A3-BECA-30330AAE509B}" type="pres">
      <dgm:prSet presAssocID="{19BF6C73-6CF0-48D7-8A59-0638B8A7C243}" presName="descendantText" presStyleLbl="alignAccFollowNode1" presStyleIdx="0" presStyleCnt="4" custScaleX="103465" custScaleY="124424">
        <dgm:presLayoutVars>
          <dgm:bulletEnabled val="1"/>
        </dgm:presLayoutVars>
      </dgm:prSet>
      <dgm:spPr/>
    </dgm:pt>
    <dgm:pt modelId="{1C671EE6-6CBE-4EC1-B70F-89C8BE709502}" type="pres">
      <dgm:prSet presAssocID="{E4748020-C22A-4B2A-B9AA-6DBCCF81160D}" presName="sp" presStyleCnt="0"/>
      <dgm:spPr/>
    </dgm:pt>
    <dgm:pt modelId="{B2F0464A-CE89-47CD-9B78-5608D779FF70}" type="pres">
      <dgm:prSet presAssocID="{CEF9713A-1B52-43A5-BFD5-2EDA1A198969}" presName="linNode" presStyleCnt="0"/>
      <dgm:spPr/>
    </dgm:pt>
    <dgm:pt modelId="{62A70D75-6D3A-4727-8AAD-6169DEE3D656}" type="pres">
      <dgm:prSet presAssocID="{CEF9713A-1B52-43A5-BFD5-2EDA1A198969}" presName="parentText" presStyleLbl="node1" presStyleIdx="1" presStyleCnt="4" custScaleX="87663" custScaleY="104812" custLinFactNeighborX="-888" custLinFactNeighborY="-1456">
        <dgm:presLayoutVars>
          <dgm:chMax val="1"/>
          <dgm:bulletEnabled val="1"/>
        </dgm:presLayoutVars>
      </dgm:prSet>
      <dgm:spPr/>
    </dgm:pt>
    <dgm:pt modelId="{50926754-2DFF-4F04-878F-64067A1F194D}" type="pres">
      <dgm:prSet presAssocID="{CEF9713A-1B52-43A5-BFD5-2EDA1A198969}" presName="descendantText" presStyleLbl="alignAccFollowNode1" presStyleIdx="1" presStyleCnt="4" custScaleX="102992" custScaleY="136383" custLinFactNeighborX="316" custLinFactNeighborY="5730">
        <dgm:presLayoutVars>
          <dgm:bulletEnabled val="1"/>
        </dgm:presLayoutVars>
      </dgm:prSet>
      <dgm:spPr/>
    </dgm:pt>
    <dgm:pt modelId="{7B07888F-A6F0-43E4-926B-261B7695CFD6}" type="pres">
      <dgm:prSet presAssocID="{C940969D-0D6E-46D2-8E5A-46231E7D2528}" presName="sp" presStyleCnt="0"/>
      <dgm:spPr/>
    </dgm:pt>
    <dgm:pt modelId="{E293BB71-02E1-4169-A611-3E8048BDE113}" type="pres">
      <dgm:prSet presAssocID="{6F4778E7-2C20-479C-928C-7693C925F44F}" presName="linNode" presStyleCnt="0"/>
      <dgm:spPr/>
    </dgm:pt>
    <dgm:pt modelId="{8540A856-61E9-4979-80D2-480DF00E93A9}" type="pres">
      <dgm:prSet presAssocID="{6F4778E7-2C20-479C-928C-7693C925F44F}" presName="parentText" presStyleLbl="node1" presStyleIdx="2" presStyleCnt="4" custScaleX="87578" custScaleY="104812" custLinFactNeighborX="-1240" custLinFactNeighborY="-2128">
        <dgm:presLayoutVars>
          <dgm:chMax val="1"/>
          <dgm:bulletEnabled val="1"/>
        </dgm:presLayoutVars>
      </dgm:prSet>
      <dgm:spPr/>
    </dgm:pt>
    <dgm:pt modelId="{431EE5A7-D984-4FB9-89DC-8BF6842BCD0F}" type="pres">
      <dgm:prSet presAssocID="{6F4778E7-2C20-479C-928C-7693C925F44F}" presName="descendantText" presStyleLbl="alignAccFollowNode1" presStyleIdx="2" presStyleCnt="4" custScaleX="103209" custScaleY="114389">
        <dgm:presLayoutVars>
          <dgm:bulletEnabled val="1"/>
        </dgm:presLayoutVars>
      </dgm:prSet>
      <dgm:spPr/>
    </dgm:pt>
    <dgm:pt modelId="{511E66F9-C914-43F5-BF67-A6DCBA5AABB4}" type="pres">
      <dgm:prSet presAssocID="{2A0C768E-04B8-494B-9959-F70C9DE757BF}" presName="sp" presStyleCnt="0"/>
      <dgm:spPr/>
    </dgm:pt>
    <dgm:pt modelId="{E556BD73-6F0E-4583-80A7-AA4EAF57BD37}" type="pres">
      <dgm:prSet presAssocID="{9B21DCD5-6701-4154-B2E8-2119714BA7C4}" presName="linNode" presStyleCnt="0"/>
      <dgm:spPr/>
    </dgm:pt>
    <dgm:pt modelId="{19AD275C-FE47-4AFD-A15B-C0AB02D630E1}" type="pres">
      <dgm:prSet presAssocID="{9B21DCD5-6701-4154-B2E8-2119714BA7C4}" presName="parentText" presStyleLbl="node1" presStyleIdx="3" presStyleCnt="4" custScaleX="87578" custScaleY="104812" custLinFactNeighborX="-1416" custLinFactNeighborY="-3515">
        <dgm:presLayoutVars>
          <dgm:chMax val="1"/>
          <dgm:bulletEnabled val="1"/>
        </dgm:presLayoutVars>
      </dgm:prSet>
      <dgm:spPr/>
    </dgm:pt>
    <dgm:pt modelId="{F5BEF31D-A8B9-419F-801E-140A3A87C098}" type="pres">
      <dgm:prSet presAssocID="{9B21DCD5-6701-4154-B2E8-2119714BA7C4}" presName="descendantText" presStyleLbl="alignAccFollowNode1" presStyleIdx="3" presStyleCnt="4" custScaleX="102969" custScaleY="104313" custLinFactNeighborX="-17" custLinFactNeighborY="-6251">
        <dgm:presLayoutVars>
          <dgm:bulletEnabled val="1"/>
        </dgm:presLayoutVars>
      </dgm:prSet>
      <dgm:spPr/>
    </dgm:pt>
  </dgm:ptLst>
  <dgm:cxnLst>
    <dgm:cxn modelId="{35213808-5812-4CEE-ADE3-EA886D76DC59}" srcId="{38E758D6-58B5-4A42-B0AA-DF6FEF73E62E}" destId="{6F4778E7-2C20-479C-928C-7693C925F44F}" srcOrd="2" destOrd="0" parTransId="{330E4E55-AE30-4339-AE57-272BFD8301FA}" sibTransId="{2A0C768E-04B8-494B-9959-F70C9DE757BF}"/>
    <dgm:cxn modelId="{1611CA12-DCA6-4D63-B9C9-F68FAC384261}" srcId="{38E758D6-58B5-4A42-B0AA-DF6FEF73E62E}" destId="{9B21DCD5-6701-4154-B2E8-2119714BA7C4}" srcOrd="3" destOrd="0" parTransId="{3557648F-4A76-4644-80AE-F219EEEB152B}" sibTransId="{3D441606-EB6F-4917-9F4A-FFE7608BFD23}"/>
    <dgm:cxn modelId="{46DEEB15-EA5C-4176-B487-B1E30610A82F}" type="presOf" srcId="{19BF6C73-6CF0-48D7-8A59-0638B8A7C243}" destId="{8F02A5FE-8BF6-413C-8BE5-2C34B89F5162}" srcOrd="0" destOrd="0" presId="urn:microsoft.com/office/officeart/2005/8/layout/vList5"/>
    <dgm:cxn modelId="{40BB5438-8026-4F4C-BC0F-4AF393DF1DB6}" type="presOf" srcId="{858837D3-F42E-409F-9931-6BA74793ADAD}" destId="{97D285CB-F824-40A3-BECA-30330AAE509B}" srcOrd="0" destOrd="1" presId="urn:microsoft.com/office/officeart/2005/8/layout/vList5"/>
    <dgm:cxn modelId="{8E37893D-373E-4694-8CC7-51C9D20D827D}" type="presOf" srcId="{7F18D3E1-35A4-4948-AABB-42A906906AEB}" destId="{97D285CB-F824-40A3-BECA-30330AAE509B}" srcOrd="0" destOrd="2" presId="urn:microsoft.com/office/officeart/2005/8/layout/vList5"/>
    <dgm:cxn modelId="{20BDCF5B-0A25-490C-8BE5-BBCF0C148C2E}" srcId="{CEF9713A-1B52-43A5-BFD5-2EDA1A198969}" destId="{78E88D66-4143-4D28-BA74-568EF923DB3D}" srcOrd="2" destOrd="0" parTransId="{F5F15B15-3AC6-4F0A-83D5-AFFBFC033A35}" sibTransId="{61E7A88E-09B3-40F5-B2CE-E76657857143}"/>
    <dgm:cxn modelId="{6E701163-3A79-470A-A5F5-B85B968295B7}" type="presOf" srcId="{BE9C971F-8930-49D1-87F6-59FFF07D7853}" destId="{431EE5A7-D984-4FB9-89DC-8BF6842BCD0F}" srcOrd="0" destOrd="0" presId="urn:microsoft.com/office/officeart/2005/8/layout/vList5"/>
    <dgm:cxn modelId="{DE859348-ECED-401E-8C31-32DE36EC6DBE}" srcId="{6F4778E7-2C20-479C-928C-7693C925F44F}" destId="{BE9C971F-8930-49D1-87F6-59FFF07D7853}" srcOrd="0" destOrd="0" parTransId="{0738D3EC-75ED-4858-96F6-C819688C03EC}" sibTransId="{E7FA2610-6BA5-4D11-83E0-019CCA0C2AF5}"/>
    <dgm:cxn modelId="{74706852-A6EA-4CF1-BD56-86B44CF4E605}" srcId="{CEF9713A-1B52-43A5-BFD5-2EDA1A198969}" destId="{169DAB75-E8AE-4355-870A-17FB84A63E15}" srcOrd="0" destOrd="0" parTransId="{62D76B78-EDB6-4FA7-8CF2-94D1006B4722}" sibTransId="{3FFD8CE8-C2F8-4947-B6FA-539FFA13D43A}"/>
    <dgm:cxn modelId="{0D678053-8A76-49A1-A12F-FC7974F35CFF}" srcId="{19BF6C73-6CF0-48D7-8A59-0638B8A7C243}" destId="{E812FAEA-27A3-42DF-B41F-6DB803A254BE}" srcOrd="0" destOrd="0" parTransId="{FD38DF9C-9812-4FB6-AB00-5C8CAB72DF8F}" sibTransId="{FB697F0A-ECCA-40E2-83EA-11661D436496}"/>
    <dgm:cxn modelId="{0EF46677-EE84-4D76-90E0-EEE5486E6CC6}" type="presOf" srcId="{FF3F962C-69AC-4B8B-86FC-F89A6B1B8133}" destId="{50926754-2DFF-4F04-878F-64067A1F194D}" srcOrd="0" destOrd="1" presId="urn:microsoft.com/office/officeart/2005/8/layout/vList5"/>
    <dgm:cxn modelId="{9E84A35A-F22A-4E27-AD7A-1B049B869B89}" type="presOf" srcId="{78E88D66-4143-4D28-BA74-568EF923DB3D}" destId="{50926754-2DFF-4F04-878F-64067A1F194D}" srcOrd="0" destOrd="2" presId="urn:microsoft.com/office/officeart/2005/8/layout/vList5"/>
    <dgm:cxn modelId="{0747D77A-75FF-45B8-819E-54B8CBABD25B}" type="presOf" srcId="{169DAB75-E8AE-4355-870A-17FB84A63E15}" destId="{50926754-2DFF-4F04-878F-64067A1F194D}" srcOrd="0" destOrd="0" presId="urn:microsoft.com/office/officeart/2005/8/layout/vList5"/>
    <dgm:cxn modelId="{B5BAF082-7A51-487C-B80E-3DCDBBA68F78}" type="presOf" srcId="{CEF9713A-1B52-43A5-BFD5-2EDA1A198969}" destId="{62A70D75-6D3A-4727-8AAD-6169DEE3D656}" srcOrd="0" destOrd="0" presId="urn:microsoft.com/office/officeart/2005/8/layout/vList5"/>
    <dgm:cxn modelId="{7CDEF489-C13A-47A1-A1E7-B3225AF43889}" type="presOf" srcId="{6B78ADDB-54F0-452D-8434-8A4A8FD14D59}" destId="{F5BEF31D-A8B9-419F-801E-140A3A87C098}" srcOrd="0" destOrd="1" presId="urn:microsoft.com/office/officeart/2005/8/layout/vList5"/>
    <dgm:cxn modelId="{E2E6C094-16F0-45E7-9071-B0F93EF5D868}" srcId="{38E758D6-58B5-4A42-B0AA-DF6FEF73E62E}" destId="{CEF9713A-1B52-43A5-BFD5-2EDA1A198969}" srcOrd="1" destOrd="0" parTransId="{EABF9D64-0E0B-464C-9D23-D3ACB38AF3BA}" sibTransId="{C940969D-0D6E-46D2-8E5A-46231E7D2528}"/>
    <dgm:cxn modelId="{766E29A8-6EA6-4439-8FC5-24DB91A3FC35}" srcId="{19BF6C73-6CF0-48D7-8A59-0638B8A7C243}" destId="{7F18D3E1-35A4-4948-AABB-42A906906AEB}" srcOrd="2" destOrd="0" parTransId="{CBF36249-D4CD-4E37-BE66-F22B4EEB310B}" sibTransId="{930E34C4-A961-41E2-9197-2165DDFF9FA2}"/>
    <dgm:cxn modelId="{BDCCC1A9-F2FF-45DC-8CF1-B1A5042356FA}" srcId="{9B21DCD5-6701-4154-B2E8-2119714BA7C4}" destId="{6B78ADDB-54F0-452D-8434-8A4A8FD14D59}" srcOrd="1" destOrd="0" parTransId="{EEE091C7-A569-4C0E-AC73-98DB2DBAA721}" sibTransId="{B8B32544-1029-4256-B561-A37885E60204}"/>
    <dgm:cxn modelId="{B7F377B9-1FF0-40FE-8C25-FB0BFD5FA04F}" type="presOf" srcId="{E812FAEA-27A3-42DF-B41F-6DB803A254BE}" destId="{97D285CB-F824-40A3-BECA-30330AAE509B}" srcOrd="0" destOrd="0" presId="urn:microsoft.com/office/officeart/2005/8/layout/vList5"/>
    <dgm:cxn modelId="{8D53B0C2-B551-4289-B2CA-BEC40DBFFA89}" srcId="{CEF9713A-1B52-43A5-BFD5-2EDA1A198969}" destId="{FF3F962C-69AC-4B8B-86FC-F89A6B1B8133}" srcOrd="1" destOrd="0" parTransId="{875B2F44-011E-4523-8D91-9AD980BA1F00}" sibTransId="{AE486C2B-14CE-4938-AA1B-854F70B4A9C5}"/>
    <dgm:cxn modelId="{3678D6E0-6FB0-4E39-A2C8-B067D54DD8CB}" srcId="{19BF6C73-6CF0-48D7-8A59-0638B8A7C243}" destId="{858837D3-F42E-409F-9931-6BA74793ADAD}" srcOrd="1" destOrd="0" parTransId="{D58E9A3D-9F84-427A-9950-BE2A6AC69987}" sibTransId="{4D1F6884-5805-408E-8BC2-1F8D447A456F}"/>
    <dgm:cxn modelId="{72FD4AE4-30D3-4787-85DB-F99BB70BAF2C}" type="presOf" srcId="{F68E3E3B-2EC0-4CBB-89AE-57FE9918224F}" destId="{F5BEF31D-A8B9-419F-801E-140A3A87C098}" srcOrd="0" destOrd="0" presId="urn:microsoft.com/office/officeart/2005/8/layout/vList5"/>
    <dgm:cxn modelId="{14FEE5E5-3521-49C6-A804-F753CB135C57}" srcId="{38E758D6-58B5-4A42-B0AA-DF6FEF73E62E}" destId="{19BF6C73-6CF0-48D7-8A59-0638B8A7C243}" srcOrd="0" destOrd="0" parTransId="{30BD208C-1FDE-4092-9F97-53279667C2B4}" sibTransId="{E4748020-C22A-4B2A-B9AA-6DBCCF81160D}"/>
    <dgm:cxn modelId="{0C511CE6-7F41-4ED1-BC09-7756830C268B}" type="presOf" srcId="{6F4778E7-2C20-479C-928C-7693C925F44F}" destId="{8540A856-61E9-4979-80D2-480DF00E93A9}" srcOrd="0" destOrd="0" presId="urn:microsoft.com/office/officeart/2005/8/layout/vList5"/>
    <dgm:cxn modelId="{98BFC7F3-C6A0-4CC9-8592-C8CE02C7C20B}" type="presOf" srcId="{38E758D6-58B5-4A42-B0AA-DF6FEF73E62E}" destId="{B25FAE59-D943-4CB1-8212-2D1E452DC1EF}" srcOrd="0" destOrd="0" presId="urn:microsoft.com/office/officeart/2005/8/layout/vList5"/>
    <dgm:cxn modelId="{A40A11F5-FC2F-41F8-A492-9C020D62B54F}" srcId="{9B21DCD5-6701-4154-B2E8-2119714BA7C4}" destId="{F68E3E3B-2EC0-4CBB-89AE-57FE9918224F}" srcOrd="0" destOrd="0" parTransId="{EBAB17ED-3663-4C99-BDEA-52B0191BBCB3}" sibTransId="{1B95FB8F-88C5-4D4B-B47C-D2D0D0F2D0E9}"/>
    <dgm:cxn modelId="{15305CFB-41BF-40F6-8844-B7EBCAB63C5D}" type="presOf" srcId="{9B21DCD5-6701-4154-B2E8-2119714BA7C4}" destId="{19AD275C-FE47-4AFD-A15B-C0AB02D630E1}" srcOrd="0" destOrd="0" presId="urn:microsoft.com/office/officeart/2005/8/layout/vList5"/>
    <dgm:cxn modelId="{7CA2D7BB-AB39-4A51-BBA3-E4967DEC538E}" type="presParOf" srcId="{B25FAE59-D943-4CB1-8212-2D1E452DC1EF}" destId="{3B8026FD-2639-4CB9-A984-20106F031984}" srcOrd="0" destOrd="0" presId="urn:microsoft.com/office/officeart/2005/8/layout/vList5"/>
    <dgm:cxn modelId="{DEA16208-E600-4946-9506-1F10612EE09D}" type="presParOf" srcId="{3B8026FD-2639-4CB9-A984-20106F031984}" destId="{8F02A5FE-8BF6-413C-8BE5-2C34B89F5162}" srcOrd="0" destOrd="0" presId="urn:microsoft.com/office/officeart/2005/8/layout/vList5"/>
    <dgm:cxn modelId="{D4D1C3F3-9CE4-4082-A423-0267B3D55629}" type="presParOf" srcId="{3B8026FD-2639-4CB9-A984-20106F031984}" destId="{97D285CB-F824-40A3-BECA-30330AAE509B}" srcOrd="1" destOrd="0" presId="urn:microsoft.com/office/officeart/2005/8/layout/vList5"/>
    <dgm:cxn modelId="{F92FFCCC-4AC5-495D-9B96-CD6F4F67FE5E}" type="presParOf" srcId="{B25FAE59-D943-4CB1-8212-2D1E452DC1EF}" destId="{1C671EE6-6CBE-4EC1-B70F-89C8BE709502}" srcOrd="1" destOrd="0" presId="urn:microsoft.com/office/officeart/2005/8/layout/vList5"/>
    <dgm:cxn modelId="{C6B9AC8B-6F29-4E39-BB4C-7C4F1DCEA16C}" type="presParOf" srcId="{B25FAE59-D943-4CB1-8212-2D1E452DC1EF}" destId="{B2F0464A-CE89-47CD-9B78-5608D779FF70}" srcOrd="2" destOrd="0" presId="urn:microsoft.com/office/officeart/2005/8/layout/vList5"/>
    <dgm:cxn modelId="{21B0F0AF-CE8E-4FE9-BE45-A74BD5197931}" type="presParOf" srcId="{B2F0464A-CE89-47CD-9B78-5608D779FF70}" destId="{62A70D75-6D3A-4727-8AAD-6169DEE3D656}" srcOrd="0" destOrd="0" presId="urn:microsoft.com/office/officeart/2005/8/layout/vList5"/>
    <dgm:cxn modelId="{B701495D-FA57-4921-91C6-94ADB443B8B5}" type="presParOf" srcId="{B2F0464A-CE89-47CD-9B78-5608D779FF70}" destId="{50926754-2DFF-4F04-878F-64067A1F194D}" srcOrd="1" destOrd="0" presId="urn:microsoft.com/office/officeart/2005/8/layout/vList5"/>
    <dgm:cxn modelId="{69F4E6CB-6C2E-42F4-8437-CE7378011645}" type="presParOf" srcId="{B25FAE59-D943-4CB1-8212-2D1E452DC1EF}" destId="{7B07888F-A6F0-43E4-926B-261B7695CFD6}" srcOrd="3" destOrd="0" presId="urn:microsoft.com/office/officeart/2005/8/layout/vList5"/>
    <dgm:cxn modelId="{A124766E-1B57-4C11-998B-CE8A69AC4B64}" type="presParOf" srcId="{B25FAE59-D943-4CB1-8212-2D1E452DC1EF}" destId="{E293BB71-02E1-4169-A611-3E8048BDE113}" srcOrd="4" destOrd="0" presId="urn:microsoft.com/office/officeart/2005/8/layout/vList5"/>
    <dgm:cxn modelId="{E36D0E3E-65C1-4137-9A39-4EDB98521521}" type="presParOf" srcId="{E293BB71-02E1-4169-A611-3E8048BDE113}" destId="{8540A856-61E9-4979-80D2-480DF00E93A9}" srcOrd="0" destOrd="0" presId="urn:microsoft.com/office/officeart/2005/8/layout/vList5"/>
    <dgm:cxn modelId="{E1F4BD08-F27E-479D-A08E-423455DBF9F9}" type="presParOf" srcId="{E293BB71-02E1-4169-A611-3E8048BDE113}" destId="{431EE5A7-D984-4FB9-89DC-8BF6842BCD0F}" srcOrd="1" destOrd="0" presId="urn:microsoft.com/office/officeart/2005/8/layout/vList5"/>
    <dgm:cxn modelId="{D42DEA26-BCA4-4340-AA86-EF16A08F3B83}" type="presParOf" srcId="{B25FAE59-D943-4CB1-8212-2D1E452DC1EF}" destId="{511E66F9-C914-43F5-BF67-A6DCBA5AABB4}" srcOrd="5" destOrd="0" presId="urn:microsoft.com/office/officeart/2005/8/layout/vList5"/>
    <dgm:cxn modelId="{40055AEF-4679-4895-B9EE-B011A25E5C31}" type="presParOf" srcId="{B25FAE59-D943-4CB1-8212-2D1E452DC1EF}" destId="{E556BD73-6F0E-4583-80A7-AA4EAF57BD37}" srcOrd="6" destOrd="0" presId="urn:microsoft.com/office/officeart/2005/8/layout/vList5"/>
    <dgm:cxn modelId="{CEB01D47-1A50-4FE4-BA19-548723A2E398}" type="presParOf" srcId="{E556BD73-6F0E-4583-80A7-AA4EAF57BD37}" destId="{19AD275C-FE47-4AFD-A15B-C0AB02D630E1}" srcOrd="0" destOrd="0" presId="urn:microsoft.com/office/officeart/2005/8/layout/vList5"/>
    <dgm:cxn modelId="{80231280-0FBC-4165-A15A-F93B11266502}" type="presParOf" srcId="{E556BD73-6F0E-4583-80A7-AA4EAF57BD37}" destId="{F5BEF31D-A8B9-419F-801E-140A3A87C098}"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7A3B75D-11E0-48C6-A33C-96D2A35F9B92}">
      <dsp:nvSpPr>
        <dsp:cNvPr id="0" name=""/>
        <dsp:cNvSpPr/>
      </dsp:nvSpPr>
      <dsp:spPr>
        <a:xfrm>
          <a:off x="394204" y="253387"/>
          <a:ext cx="2520836" cy="2520836"/>
        </a:xfrm>
        <a:prstGeom prst="pie">
          <a:avLst>
            <a:gd name="adj1" fmla="val 16200000"/>
            <a:gd name="adj2" fmla="val 1800000"/>
          </a:avLst>
        </a:prstGeom>
        <a:solidFill>
          <a:schemeClr val="accent3">
            <a:lumMod val="75000"/>
          </a:schemeClr>
        </a:solidFill>
        <a:ln>
          <a:noFill/>
        </a:ln>
        <a:effectLst/>
        <a:sp3d extrusionH="152250" prstMaterial="matte">
          <a:bevelT w="165100" prst="coolSlant"/>
        </a:sp3d>
      </dsp:spPr>
      <dsp:style>
        <a:lnRef idx="0">
          <a:scrgbClr r="0" g="0" b="0"/>
        </a:lnRef>
        <a:fillRef idx="1">
          <a:scrgbClr r="0" g="0" b="0"/>
        </a:fillRef>
        <a:effectRef idx="2">
          <a:scrgbClr r="0" g="0" b="0"/>
        </a:effectRef>
        <a:fontRef idx="minor">
          <a:schemeClr val="lt1"/>
        </a:fontRef>
      </dsp:style>
      <dsp:txBody>
        <a:bodyPr spcFirstLastPara="0" vert="horz" wrap="square" lIns="24130" tIns="24130" rIns="24130" bIns="24130" numCol="1" spcCol="1270" anchor="ctr" anchorCtr="0">
          <a:noAutofit/>
          <a:sp3d extrusionH="28000" prstMaterial="matte"/>
        </a:bodyPr>
        <a:lstStyle/>
        <a:p>
          <a:pPr marL="0" lvl="0" indent="0" algn="ctr" defTabSz="844550">
            <a:lnSpc>
              <a:spcPct val="90000"/>
            </a:lnSpc>
            <a:spcBef>
              <a:spcPct val="0"/>
            </a:spcBef>
            <a:spcAft>
              <a:spcPct val="35000"/>
            </a:spcAft>
            <a:buNone/>
          </a:pPr>
          <a:r>
            <a:rPr lang="en-US" sz="1900" kern="1200"/>
            <a:t>Energy </a:t>
          </a:r>
        </a:p>
      </dsp:txBody>
      <dsp:txXfrm>
        <a:off x="1764759" y="718541"/>
        <a:ext cx="855283" cy="840278"/>
      </dsp:txXfrm>
    </dsp:sp>
    <dsp:sp modelId="{90F5F9A1-4BA2-48E2-85B4-258ABA71545E}">
      <dsp:nvSpPr>
        <dsp:cNvPr id="0" name=""/>
        <dsp:cNvSpPr/>
      </dsp:nvSpPr>
      <dsp:spPr>
        <a:xfrm>
          <a:off x="373312" y="277592"/>
          <a:ext cx="2520836" cy="2520836"/>
        </a:xfrm>
        <a:prstGeom prst="pie">
          <a:avLst>
            <a:gd name="adj1" fmla="val 1800000"/>
            <a:gd name="adj2" fmla="val 9000000"/>
          </a:avLst>
        </a:prstGeom>
        <a:solidFill>
          <a:schemeClr val="accent3">
            <a:hueOff val="0"/>
            <a:satOff val="0"/>
            <a:lumOff val="0"/>
            <a:alphaOff val="0"/>
          </a:schemeClr>
        </a:solidFill>
        <a:ln>
          <a:noFill/>
        </a:ln>
        <a:effectLst/>
        <a:sp3d extrusionH="152250" prstMaterial="matte">
          <a:bevelT w="165100" prst="coolSlant"/>
        </a:sp3d>
      </dsp:spPr>
      <dsp:style>
        <a:lnRef idx="0">
          <a:scrgbClr r="0" g="0" b="0"/>
        </a:lnRef>
        <a:fillRef idx="1">
          <a:scrgbClr r="0" g="0" b="0"/>
        </a:fillRef>
        <a:effectRef idx="2">
          <a:scrgbClr r="0" g="0" b="0"/>
        </a:effectRef>
        <a:fontRef idx="minor">
          <a:schemeClr val="lt1"/>
        </a:fontRef>
      </dsp:style>
      <dsp:txBody>
        <a:bodyPr spcFirstLastPara="0" vert="horz" wrap="square" lIns="24130" tIns="24130" rIns="24130" bIns="24130" numCol="1" spcCol="1270" anchor="ctr" anchorCtr="0">
          <a:noAutofit/>
          <a:sp3d extrusionH="28000" prstMaterial="matte"/>
        </a:bodyPr>
        <a:lstStyle/>
        <a:p>
          <a:pPr marL="0" lvl="0" indent="0" algn="ctr" defTabSz="844550">
            <a:lnSpc>
              <a:spcPct val="90000"/>
            </a:lnSpc>
            <a:spcBef>
              <a:spcPct val="0"/>
            </a:spcBef>
            <a:spcAft>
              <a:spcPct val="35000"/>
            </a:spcAft>
            <a:buNone/>
          </a:pPr>
          <a:r>
            <a:rPr lang="en-US" sz="1900" kern="1200"/>
            <a:t>Transport</a:t>
          </a:r>
        </a:p>
      </dsp:txBody>
      <dsp:txXfrm>
        <a:off x="1063541" y="1868120"/>
        <a:ext cx="1140378" cy="780258"/>
      </dsp:txXfrm>
    </dsp:sp>
    <dsp:sp modelId="{48B0B69B-4BE3-423F-B6D0-CFC039C77D3C}">
      <dsp:nvSpPr>
        <dsp:cNvPr id="0" name=""/>
        <dsp:cNvSpPr/>
      </dsp:nvSpPr>
      <dsp:spPr>
        <a:xfrm>
          <a:off x="201139" y="109527"/>
          <a:ext cx="2520836" cy="2520836"/>
        </a:xfrm>
        <a:prstGeom prst="pie">
          <a:avLst>
            <a:gd name="adj1" fmla="val 9000000"/>
            <a:gd name="adj2" fmla="val 16200000"/>
          </a:avLst>
        </a:prstGeom>
        <a:solidFill>
          <a:schemeClr val="accent4">
            <a:hueOff val="0"/>
            <a:satOff val="0"/>
            <a:lumOff val="0"/>
            <a:alphaOff val="0"/>
          </a:schemeClr>
        </a:solidFill>
        <a:ln>
          <a:noFill/>
        </a:ln>
        <a:effectLst/>
        <a:sp3d extrusionH="152250" prstMaterial="matte">
          <a:bevelT w="165100" prst="coolSlant"/>
        </a:sp3d>
      </dsp:spPr>
      <dsp:style>
        <a:lnRef idx="0">
          <a:scrgbClr r="0" g="0" b="0"/>
        </a:lnRef>
        <a:fillRef idx="1">
          <a:scrgbClr r="0" g="0" b="0"/>
        </a:fillRef>
        <a:effectRef idx="2">
          <a:scrgbClr r="0" g="0" b="0"/>
        </a:effectRef>
        <a:fontRef idx="minor">
          <a:schemeClr val="lt1"/>
        </a:fontRef>
      </dsp:style>
      <dsp:txBody>
        <a:bodyPr spcFirstLastPara="0" vert="horz" wrap="square" lIns="24130" tIns="24130" rIns="24130" bIns="24130" numCol="1" spcCol="1270" anchor="ctr" anchorCtr="0">
          <a:noAutofit/>
          <a:sp3d extrusionH="28000" prstMaterial="matte"/>
        </a:bodyPr>
        <a:lstStyle/>
        <a:p>
          <a:pPr marL="0" lvl="0" indent="0" algn="ctr" defTabSz="844550">
            <a:lnSpc>
              <a:spcPct val="90000"/>
            </a:lnSpc>
            <a:spcBef>
              <a:spcPct val="0"/>
            </a:spcBef>
            <a:spcAft>
              <a:spcPct val="35000"/>
            </a:spcAft>
            <a:buNone/>
          </a:pPr>
          <a:r>
            <a:rPr lang="en-US" sz="1900" kern="1200"/>
            <a:t>Digital (2.000)</a:t>
          </a:r>
        </a:p>
      </dsp:txBody>
      <dsp:txXfrm>
        <a:off x="471229" y="604692"/>
        <a:ext cx="855283" cy="84027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8FDC7C-22D4-48A5-B68D-8B26CBF3FC33}">
      <dsp:nvSpPr>
        <dsp:cNvPr id="0" name=""/>
        <dsp:cNvSpPr/>
      </dsp:nvSpPr>
      <dsp:spPr>
        <a:xfrm>
          <a:off x="0" y="2903"/>
          <a:ext cx="1614626" cy="715170"/>
        </a:xfrm>
        <a:prstGeom prst="roundRect">
          <a:avLst>
            <a:gd name="adj" fmla="val 10000"/>
          </a:avLst>
        </a:prstGeom>
        <a:solidFill>
          <a:srgbClr val="FFC000"/>
        </a:solidFill>
        <a:ln w="12700" cap="flat" cmpd="sng" algn="ctr">
          <a:solidFill>
            <a:srgbClr val="00206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en-GB" sz="1800" kern="1200">
              <a:solidFill>
                <a:schemeClr val="tx1"/>
              </a:solidFill>
              <a:latin typeface="Calibri" panose="020F0502020204030204"/>
              <a:ea typeface="+mn-ea"/>
              <a:cs typeface="+mn-cs"/>
            </a:rPr>
            <a:t>5G Infrastructure</a:t>
          </a:r>
          <a:endParaRPr lang="en-US" sz="1800" kern="1200">
            <a:solidFill>
              <a:schemeClr val="tx1"/>
            </a:solidFill>
            <a:latin typeface="Calibri" panose="020F0502020204030204"/>
            <a:ea typeface="+mn-ea"/>
            <a:cs typeface="+mn-cs"/>
          </a:endParaRPr>
        </a:p>
      </dsp:txBody>
      <dsp:txXfrm>
        <a:off x="20947" y="23850"/>
        <a:ext cx="1572732" cy="673276"/>
      </dsp:txXfrm>
    </dsp:sp>
    <dsp:sp modelId="{2964D5EC-CFF2-4576-8885-DB25408BEA23}">
      <dsp:nvSpPr>
        <dsp:cNvPr id="0" name=""/>
        <dsp:cNvSpPr/>
      </dsp:nvSpPr>
      <dsp:spPr>
        <a:xfrm>
          <a:off x="115742" y="718074"/>
          <a:ext cx="91440" cy="536378"/>
        </a:xfrm>
        <a:custGeom>
          <a:avLst/>
          <a:gdLst/>
          <a:ahLst/>
          <a:cxnLst/>
          <a:rect l="0" t="0" r="0" b="0"/>
          <a:pathLst>
            <a:path>
              <a:moveTo>
                <a:pt x="0" y="0"/>
              </a:moveTo>
              <a:lnTo>
                <a:pt x="0" y="509106"/>
              </a:lnTo>
              <a:lnTo>
                <a:pt x="135761" y="509106"/>
              </a:lnTo>
            </a:path>
          </a:pathLst>
        </a:cu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05D95EF-4B99-47BD-97C7-D62A17468F50}">
      <dsp:nvSpPr>
        <dsp:cNvPr id="0" name=""/>
        <dsp:cNvSpPr/>
      </dsp:nvSpPr>
      <dsp:spPr>
        <a:xfrm>
          <a:off x="243351" y="896867"/>
          <a:ext cx="1245404" cy="715170"/>
        </a:xfrm>
        <a:prstGeom prst="roundRect">
          <a:avLst>
            <a:gd name="adj" fmla="val 10000"/>
          </a:avLst>
        </a:prstGeom>
        <a:solidFill>
          <a:schemeClr val="accent5">
            <a:lumMod val="20000"/>
            <a:lumOff val="80000"/>
            <a:alpha val="9000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en-GB" sz="1400" kern="1200">
              <a:latin typeface="Calibri" panose="020F0502020204030204"/>
              <a:ea typeface="+mn-ea"/>
              <a:cs typeface="+mn-cs"/>
            </a:rPr>
            <a:t>5G Corridors</a:t>
          </a:r>
          <a:endParaRPr lang="en-US" sz="1400" kern="1200">
            <a:latin typeface="Calibri" panose="020F0502020204030204"/>
            <a:ea typeface="+mn-ea"/>
            <a:cs typeface="+mn-cs"/>
          </a:endParaRPr>
        </a:p>
      </dsp:txBody>
      <dsp:txXfrm>
        <a:off x="264298" y="917814"/>
        <a:ext cx="1203510" cy="673276"/>
      </dsp:txXfrm>
    </dsp:sp>
    <dsp:sp modelId="{375AA53B-117F-4AD5-A859-67E33C432B9F}">
      <dsp:nvSpPr>
        <dsp:cNvPr id="0" name=""/>
        <dsp:cNvSpPr/>
      </dsp:nvSpPr>
      <dsp:spPr>
        <a:xfrm>
          <a:off x="115742" y="718074"/>
          <a:ext cx="91440" cy="1430341"/>
        </a:xfrm>
        <a:custGeom>
          <a:avLst/>
          <a:gdLst/>
          <a:ahLst/>
          <a:cxnLst/>
          <a:rect l="0" t="0" r="0" b="0"/>
          <a:pathLst>
            <a:path>
              <a:moveTo>
                <a:pt x="0" y="0"/>
              </a:moveTo>
              <a:lnTo>
                <a:pt x="0" y="1357618"/>
              </a:lnTo>
              <a:lnTo>
                <a:pt x="135761" y="1357618"/>
              </a:lnTo>
            </a:path>
          </a:pathLst>
        </a:cu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B9E4401-FB5A-42BB-8F76-27E82F073503}">
      <dsp:nvSpPr>
        <dsp:cNvPr id="0" name=""/>
        <dsp:cNvSpPr/>
      </dsp:nvSpPr>
      <dsp:spPr>
        <a:xfrm>
          <a:off x="243351" y="1790830"/>
          <a:ext cx="1295832" cy="715170"/>
        </a:xfrm>
        <a:prstGeom prst="roundRect">
          <a:avLst>
            <a:gd name="adj" fmla="val 10000"/>
          </a:avLst>
        </a:prstGeom>
        <a:solidFill>
          <a:schemeClr val="accent5">
            <a:lumMod val="20000"/>
            <a:lumOff val="80000"/>
            <a:alpha val="9000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en-GB" sz="1400" kern="1200">
              <a:latin typeface="Calibri" panose="020F0502020204030204"/>
              <a:ea typeface="+mn-ea"/>
              <a:cs typeface="+mn-cs"/>
            </a:rPr>
            <a:t>5G Communities </a:t>
          </a:r>
        </a:p>
      </dsp:txBody>
      <dsp:txXfrm>
        <a:off x="264298" y="1811777"/>
        <a:ext cx="1253938" cy="673276"/>
      </dsp:txXfrm>
    </dsp:sp>
    <dsp:sp modelId="{9910E27D-7E0E-4266-AE01-32582E070DAB}">
      <dsp:nvSpPr>
        <dsp:cNvPr id="0" name=""/>
        <dsp:cNvSpPr/>
      </dsp:nvSpPr>
      <dsp:spPr>
        <a:xfrm>
          <a:off x="1814407" y="2903"/>
          <a:ext cx="1684498" cy="715170"/>
        </a:xfrm>
        <a:prstGeom prst="roundRect">
          <a:avLst>
            <a:gd name="adj" fmla="val 10000"/>
          </a:avLst>
        </a:prstGeom>
        <a:solidFill>
          <a:srgbClr val="FFC000"/>
        </a:solidFill>
        <a:ln w="12700" cap="flat" cmpd="sng" algn="ctr">
          <a:solidFill>
            <a:srgbClr val="00206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en-GB" sz="1800" kern="1200">
              <a:solidFill>
                <a:schemeClr val="tx1"/>
              </a:solidFill>
              <a:latin typeface="Calibri" panose="020F0502020204030204"/>
              <a:ea typeface="+mn-ea"/>
              <a:cs typeface="+mn-cs"/>
            </a:rPr>
            <a:t>Backbone Infrastructure</a:t>
          </a:r>
        </a:p>
      </dsp:txBody>
      <dsp:txXfrm>
        <a:off x="1835354" y="23850"/>
        <a:ext cx="1642604" cy="673276"/>
      </dsp:txXfrm>
    </dsp:sp>
    <dsp:sp modelId="{C9B04988-2A2B-4442-AAB9-C19F3B612D32}">
      <dsp:nvSpPr>
        <dsp:cNvPr id="0" name=""/>
        <dsp:cNvSpPr/>
      </dsp:nvSpPr>
      <dsp:spPr>
        <a:xfrm>
          <a:off x="1982857" y="718074"/>
          <a:ext cx="168378" cy="536378"/>
        </a:xfrm>
        <a:custGeom>
          <a:avLst/>
          <a:gdLst/>
          <a:ahLst/>
          <a:cxnLst/>
          <a:rect l="0" t="0" r="0" b="0"/>
          <a:pathLst>
            <a:path>
              <a:moveTo>
                <a:pt x="0" y="0"/>
              </a:moveTo>
              <a:lnTo>
                <a:pt x="0" y="509106"/>
              </a:lnTo>
              <a:lnTo>
                <a:pt x="135761" y="509106"/>
              </a:lnTo>
            </a:path>
          </a:pathLst>
        </a:cu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3E7E4DA-B5EC-4ABB-AADE-D28E9647E07C}">
      <dsp:nvSpPr>
        <dsp:cNvPr id="0" name=""/>
        <dsp:cNvSpPr/>
      </dsp:nvSpPr>
      <dsp:spPr>
        <a:xfrm>
          <a:off x="2151235" y="896867"/>
          <a:ext cx="1600987" cy="715170"/>
        </a:xfrm>
        <a:prstGeom prst="roundRect">
          <a:avLst>
            <a:gd name="adj" fmla="val 10000"/>
          </a:avLst>
        </a:prstGeom>
        <a:solidFill>
          <a:schemeClr val="accent5">
            <a:lumMod val="20000"/>
            <a:lumOff val="80000"/>
            <a:alpha val="9000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en-GB" sz="1400" kern="1200">
              <a:latin typeface="Calibri" panose="020F0502020204030204"/>
              <a:ea typeface="+mn-ea"/>
              <a:cs typeface="+mn-cs"/>
            </a:rPr>
            <a:t>Quantum Communication Infrastructure</a:t>
          </a:r>
        </a:p>
      </dsp:txBody>
      <dsp:txXfrm>
        <a:off x="2172182" y="917814"/>
        <a:ext cx="1559093" cy="673276"/>
      </dsp:txXfrm>
    </dsp:sp>
    <dsp:sp modelId="{F728407B-BFD5-46F9-8A92-A575DDF8D301}">
      <dsp:nvSpPr>
        <dsp:cNvPr id="0" name=""/>
        <dsp:cNvSpPr/>
      </dsp:nvSpPr>
      <dsp:spPr>
        <a:xfrm>
          <a:off x="1982857" y="718074"/>
          <a:ext cx="168378" cy="1430341"/>
        </a:xfrm>
        <a:custGeom>
          <a:avLst/>
          <a:gdLst/>
          <a:ahLst/>
          <a:cxnLst/>
          <a:rect l="0" t="0" r="0" b="0"/>
          <a:pathLst>
            <a:path>
              <a:moveTo>
                <a:pt x="0" y="0"/>
              </a:moveTo>
              <a:lnTo>
                <a:pt x="0" y="1357618"/>
              </a:lnTo>
              <a:lnTo>
                <a:pt x="135761" y="1357618"/>
              </a:lnTo>
            </a:path>
          </a:pathLst>
        </a:cu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A587D33-28D7-40B6-98F0-E059F0B61F67}">
      <dsp:nvSpPr>
        <dsp:cNvPr id="0" name=""/>
        <dsp:cNvSpPr/>
      </dsp:nvSpPr>
      <dsp:spPr>
        <a:xfrm>
          <a:off x="2151235" y="1790830"/>
          <a:ext cx="1603470" cy="715170"/>
        </a:xfrm>
        <a:prstGeom prst="roundRect">
          <a:avLst>
            <a:gd name="adj" fmla="val 10000"/>
          </a:avLst>
        </a:prstGeom>
        <a:solidFill>
          <a:schemeClr val="accent5">
            <a:lumMod val="20000"/>
            <a:lumOff val="80000"/>
            <a:alpha val="9000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en-GB" sz="1400" kern="1200">
              <a:latin typeface="Calibri" panose="020F0502020204030204"/>
              <a:ea typeface="+mn-ea"/>
              <a:cs typeface="+mn-cs"/>
            </a:rPr>
            <a:t>Cloud Federations</a:t>
          </a:r>
        </a:p>
      </dsp:txBody>
      <dsp:txXfrm>
        <a:off x="2172182" y="1811777"/>
        <a:ext cx="1561576" cy="673276"/>
      </dsp:txXfrm>
    </dsp:sp>
    <dsp:sp modelId="{01D8C82E-AD02-47A8-B82C-578306BC7D75}">
      <dsp:nvSpPr>
        <dsp:cNvPr id="0" name=""/>
        <dsp:cNvSpPr/>
      </dsp:nvSpPr>
      <dsp:spPr>
        <a:xfrm>
          <a:off x="1982857" y="718074"/>
          <a:ext cx="168378" cy="2324305"/>
        </a:xfrm>
        <a:custGeom>
          <a:avLst/>
          <a:gdLst/>
          <a:ahLst/>
          <a:cxnLst/>
          <a:rect l="0" t="0" r="0" b="0"/>
          <a:pathLst>
            <a:path>
              <a:moveTo>
                <a:pt x="0" y="0"/>
              </a:moveTo>
              <a:lnTo>
                <a:pt x="0" y="2206129"/>
              </a:lnTo>
              <a:lnTo>
                <a:pt x="135761" y="2206129"/>
              </a:lnTo>
            </a:path>
          </a:pathLst>
        </a:cu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DBAF331-A64D-40A0-9672-D64D041A14AA}">
      <dsp:nvSpPr>
        <dsp:cNvPr id="0" name=""/>
        <dsp:cNvSpPr/>
      </dsp:nvSpPr>
      <dsp:spPr>
        <a:xfrm>
          <a:off x="2151235" y="2684794"/>
          <a:ext cx="1585356" cy="715170"/>
        </a:xfrm>
        <a:prstGeom prst="roundRect">
          <a:avLst>
            <a:gd name="adj" fmla="val 10000"/>
          </a:avLst>
        </a:prstGeom>
        <a:solidFill>
          <a:schemeClr val="accent5">
            <a:lumMod val="20000"/>
            <a:lumOff val="80000"/>
            <a:alpha val="9000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en-GB" sz="1400" kern="1200">
              <a:latin typeface="Calibri" panose="020F0502020204030204"/>
              <a:ea typeface="+mn-ea"/>
              <a:cs typeface="+mn-cs"/>
            </a:rPr>
            <a:t>Submarine Cables</a:t>
          </a:r>
        </a:p>
      </dsp:txBody>
      <dsp:txXfrm>
        <a:off x="2172182" y="2705741"/>
        <a:ext cx="1543462" cy="673276"/>
      </dsp:txXfrm>
    </dsp:sp>
    <dsp:sp modelId="{D9BC5FF8-29A4-4DD8-BD9F-285E9CD11CDC}">
      <dsp:nvSpPr>
        <dsp:cNvPr id="0" name=""/>
        <dsp:cNvSpPr/>
      </dsp:nvSpPr>
      <dsp:spPr>
        <a:xfrm>
          <a:off x="1982857" y="718074"/>
          <a:ext cx="168378" cy="3218268"/>
        </a:xfrm>
        <a:custGeom>
          <a:avLst/>
          <a:gdLst/>
          <a:ahLst/>
          <a:cxnLst/>
          <a:rect l="0" t="0" r="0" b="0"/>
          <a:pathLst>
            <a:path>
              <a:moveTo>
                <a:pt x="0" y="0"/>
              </a:moveTo>
              <a:lnTo>
                <a:pt x="0" y="3054641"/>
              </a:lnTo>
              <a:lnTo>
                <a:pt x="135761" y="3054641"/>
              </a:lnTo>
            </a:path>
          </a:pathLst>
        </a:cu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CFDCD1E-47FA-4F52-946A-D29A4F3BD724}">
      <dsp:nvSpPr>
        <dsp:cNvPr id="0" name=""/>
        <dsp:cNvSpPr/>
      </dsp:nvSpPr>
      <dsp:spPr>
        <a:xfrm>
          <a:off x="2151235" y="3578757"/>
          <a:ext cx="1569050" cy="715170"/>
        </a:xfrm>
        <a:prstGeom prst="roundRect">
          <a:avLst>
            <a:gd name="adj" fmla="val 10000"/>
          </a:avLst>
        </a:prstGeom>
        <a:solidFill>
          <a:schemeClr val="accent5">
            <a:lumMod val="20000"/>
            <a:lumOff val="80000"/>
            <a:alpha val="9000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en-GB" sz="1400" kern="1200">
              <a:latin typeface="Calibri" panose="020F0502020204030204"/>
              <a:ea typeface="+mn-ea"/>
              <a:cs typeface="+mn-cs"/>
            </a:rPr>
            <a:t>HPC interconnection</a:t>
          </a:r>
        </a:p>
      </dsp:txBody>
      <dsp:txXfrm>
        <a:off x="2172182" y="3599704"/>
        <a:ext cx="1527156" cy="673276"/>
      </dsp:txXfrm>
    </dsp:sp>
    <dsp:sp modelId="{30E02EBB-F304-47E8-A769-99AFFC9EC174}">
      <dsp:nvSpPr>
        <dsp:cNvPr id="0" name=""/>
        <dsp:cNvSpPr/>
      </dsp:nvSpPr>
      <dsp:spPr>
        <a:xfrm>
          <a:off x="3947504" y="2903"/>
          <a:ext cx="1430341" cy="715170"/>
        </a:xfrm>
        <a:prstGeom prst="roundRect">
          <a:avLst>
            <a:gd name="adj" fmla="val 10000"/>
          </a:avLst>
        </a:prstGeom>
        <a:solidFill>
          <a:srgbClr val="FFC000"/>
        </a:solidFill>
        <a:ln w="12700" cap="flat" cmpd="sng" algn="ctr">
          <a:solidFill>
            <a:srgbClr val="00206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en-GB" sz="1800" kern="1200">
              <a:solidFill>
                <a:schemeClr val="tx1"/>
              </a:solidFill>
              <a:latin typeface="Calibri" panose="020F0502020204030204"/>
              <a:ea typeface="+mn-ea"/>
              <a:cs typeface="+mn-cs"/>
            </a:rPr>
            <a:t>Synergy Actions</a:t>
          </a:r>
        </a:p>
      </dsp:txBody>
      <dsp:txXfrm>
        <a:off x="3968451" y="23850"/>
        <a:ext cx="1388447" cy="673276"/>
      </dsp:txXfrm>
    </dsp:sp>
    <dsp:sp modelId="{CD8FDE79-D3FD-4699-A681-DD9163575FDF}">
      <dsp:nvSpPr>
        <dsp:cNvPr id="0" name=""/>
        <dsp:cNvSpPr/>
      </dsp:nvSpPr>
      <dsp:spPr>
        <a:xfrm>
          <a:off x="4090538" y="718074"/>
          <a:ext cx="172716" cy="536378"/>
        </a:xfrm>
        <a:custGeom>
          <a:avLst/>
          <a:gdLst/>
          <a:ahLst/>
          <a:cxnLst/>
          <a:rect l="0" t="0" r="0" b="0"/>
          <a:pathLst>
            <a:path>
              <a:moveTo>
                <a:pt x="0" y="0"/>
              </a:moveTo>
              <a:lnTo>
                <a:pt x="0" y="509106"/>
              </a:lnTo>
              <a:lnTo>
                <a:pt x="135761" y="509106"/>
              </a:lnTo>
            </a:path>
          </a:pathLst>
        </a:cu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BC8B0DF-BD7F-403A-A5B6-B124FD789ED4}">
      <dsp:nvSpPr>
        <dsp:cNvPr id="0" name=""/>
        <dsp:cNvSpPr/>
      </dsp:nvSpPr>
      <dsp:spPr>
        <a:xfrm>
          <a:off x="4263255" y="896867"/>
          <a:ext cx="1492487" cy="715170"/>
        </a:xfrm>
        <a:prstGeom prst="roundRect">
          <a:avLst>
            <a:gd name="adj" fmla="val 10000"/>
          </a:avLst>
        </a:prstGeom>
        <a:solidFill>
          <a:schemeClr val="accent5">
            <a:lumMod val="20000"/>
            <a:lumOff val="80000"/>
            <a:alpha val="9000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en-GB" sz="1400" kern="1200">
              <a:latin typeface="Calibri" panose="020F0502020204030204"/>
              <a:ea typeface="+mn-ea"/>
              <a:cs typeface="+mn-cs"/>
            </a:rPr>
            <a:t>Operational Digital Platforms</a:t>
          </a:r>
        </a:p>
      </dsp:txBody>
      <dsp:txXfrm>
        <a:off x="4284202" y="917814"/>
        <a:ext cx="1450593" cy="673276"/>
      </dsp:txXfrm>
    </dsp:sp>
    <dsp:sp modelId="{CBF3A81C-B98A-4C36-B461-D2AE3237A393}">
      <dsp:nvSpPr>
        <dsp:cNvPr id="0" name=""/>
        <dsp:cNvSpPr/>
      </dsp:nvSpPr>
      <dsp:spPr>
        <a:xfrm>
          <a:off x="6069144" y="2903"/>
          <a:ext cx="2170757" cy="706481"/>
        </a:xfrm>
        <a:prstGeom prst="roundRect">
          <a:avLst>
            <a:gd name="adj" fmla="val 10000"/>
          </a:avLst>
        </a:prstGeom>
        <a:solidFill>
          <a:srgbClr val="FFC000"/>
        </a:solidFill>
        <a:ln w="12700" cap="flat" cmpd="sng" algn="ctr">
          <a:solidFill>
            <a:srgbClr val="00206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en-GB" sz="1800" kern="1200">
              <a:solidFill>
                <a:schemeClr val="tx1"/>
              </a:solidFill>
              <a:latin typeface="Calibri" panose="020F0502020204030204"/>
              <a:ea typeface="+mn-ea"/>
              <a:cs typeface="+mn-cs"/>
            </a:rPr>
            <a:t>Programme Support Actions</a:t>
          </a:r>
        </a:p>
      </dsp:txBody>
      <dsp:txXfrm>
        <a:off x="6089836" y="23595"/>
        <a:ext cx="2129373" cy="665097"/>
      </dsp:txXfrm>
    </dsp:sp>
    <dsp:sp modelId="{B0881E17-F12E-434B-9A1A-7D131381D827}">
      <dsp:nvSpPr>
        <dsp:cNvPr id="0" name=""/>
        <dsp:cNvSpPr/>
      </dsp:nvSpPr>
      <dsp:spPr>
        <a:xfrm>
          <a:off x="6286220" y="709385"/>
          <a:ext cx="217124" cy="440627"/>
        </a:xfrm>
        <a:custGeom>
          <a:avLst/>
          <a:gdLst/>
          <a:ahLst/>
          <a:cxnLst/>
          <a:rect l="0" t="0" r="0" b="0"/>
          <a:pathLst>
            <a:path>
              <a:moveTo>
                <a:pt x="0" y="0"/>
              </a:moveTo>
              <a:lnTo>
                <a:pt x="0" y="509106"/>
              </a:lnTo>
              <a:lnTo>
                <a:pt x="135761" y="509106"/>
              </a:lnTo>
            </a:path>
          </a:pathLst>
        </a:cu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EC35F6C-23DB-467C-BE62-6D6114251EB9}">
      <dsp:nvSpPr>
        <dsp:cNvPr id="0" name=""/>
        <dsp:cNvSpPr/>
      </dsp:nvSpPr>
      <dsp:spPr>
        <a:xfrm>
          <a:off x="6503344" y="888177"/>
          <a:ext cx="2014973" cy="523669"/>
        </a:xfrm>
        <a:prstGeom prst="roundRect">
          <a:avLst>
            <a:gd name="adj" fmla="val 10000"/>
          </a:avLst>
        </a:prstGeom>
        <a:solidFill>
          <a:schemeClr val="accent5">
            <a:lumMod val="20000"/>
            <a:lumOff val="80000"/>
            <a:alpha val="9000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en-GB" sz="1400" kern="1200">
              <a:latin typeface="Calibri" panose="020F0502020204030204"/>
              <a:ea typeface="+mn-ea"/>
              <a:cs typeface="+mn-cs"/>
            </a:rPr>
            <a:t>Studies, Communications &amp; Other measures</a:t>
          </a:r>
        </a:p>
      </dsp:txBody>
      <dsp:txXfrm>
        <a:off x="6518682" y="903515"/>
        <a:ext cx="1984297" cy="492993"/>
      </dsp:txXfrm>
    </dsp:sp>
    <dsp:sp modelId="{97A91716-48D0-4A50-8527-5112E7919D60}">
      <dsp:nvSpPr>
        <dsp:cNvPr id="0" name=""/>
        <dsp:cNvSpPr/>
      </dsp:nvSpPr>
      <dsp:spPr>
        <a:xfrm>
          <a:off x="6286220" y="709385"/>
          <a:ext cx="217124" cy="1155848"/>
        </a:xfrm>
        <a:custGeom>
          <a:avLst/>
          <a:gdLst/>
          <a:ahLst/>
          <a:cxnLst/>
          <a:rect l="0" t="0" r="0" b="0"/>
          <a:pathLst>
            <a:path>
              <a:moveTo>
                <a:pt x="0" y="0"/>
              </a:moveTo>
              <a:lnTo>
                <a:pt x="0" y="1357618"/>
              </a:lnTo>
              <a:lnTo>
                <a:pt x="135761" y="1357618"/>
              </a:lnTo>
            </a:path>
          </a:pathLst>
        </a:cu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657632E-44A6-46AA-8E7F-75752F7C1BDD}">
      <dsp:nvSpPr>
        <dsp:cNvPr id="0" name=""/>
        <dsp:cNvSpPr/>
      </dsp:nvSpPr>
      <dsp:spPr>
        <a:xfrm>
          <a:off x="6503344" y="1590640"/>
          <a:ext cx="2036222" cy="549186"/>
        </a:xfrm>
        <a:prstGeom prst="roundRect">
          <a:avLst>
            <a:gd name="adj" fmla="val 10000"/>
          </a:avLst>
        </a:prstGeom>
        <a:solidFill>
          <a:schemeClr val="accent5">
            <a:lumMod val="20000"/>
            <a:lumOff val="80000"/>
            <a:alpha val="9000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en-GB" sz="1400" b="0" kern="1200">
              <a:latin typeface="Calibri" panose="020F0502020204030204"/>
              <a:ea typeface="+mn-ea"/>
              <a:cs typeface="+mn-cs"/>
            </a:rPr>
            <a:t>Smart Communities Support Platform</a:t>
          </a:r>
        </a:p>
      </dsp:txBody>
      <dsp:txXfrm>
        <a:off x="6519429" y="1606725"/>
        <a:ext cx="2004052" cy="517016"/>
      </dsp:txXfrm>
    </dsp:sp>
    <dsp:sp modelId="{F5E89986-3768-4F79-ACD5-C7B39E6A7CD7}">
      <dsp:nvSpPr>
        <dsp:cNvPr id="0" name=""/>
        <dsp:cNvSpPr/>
      </dsp:nvSpPr>
      <dsp:spPr>
        <a:xfrm>
          <a:off x="6286220" y="709385"/>
          <a:ext cx="186778" cy="1875699"/>
        </a:xfrm>
        <a:custGeom>
          <a:avLst/>
          <a:gdLst/>
          <a:ahLst/>
          <a:cxnLst/>
          <a:rect l="0" t="0" r="0" b="0"/>
          <a:pathLst>
            <a:path>
              <a:moveTo>
                <a:pt x="0" y="0"/>
              </a:moveTo>
              <a:lnTo>
                <a:pt x="0" y="2206129"/>
              </a:lnTo>
              <a:lnTo>
                <a:pt x="135761" y="2206129"/>
              </a:lnTo>
            </a:path>
          </a:pathLst>
        </a:cu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7FB6BF3-B9E1-4E1F-A32D-9C5E6A1CF179}">
      <dsp:nvSpPr>
        <dsp:cNvPr id="0" name=""/>
        <dsp:cNvSpPr/>
      </dsp:nvSpPr>
      <dsp:spPr>
        <a:xfrm>
          <a:off x="6472998" y="2318619"/>
          <a:ext cx="2081467" cy="532930"/>
        </a:xfrm>
        <a:prstGeom prst="roundRect">
          <a:avLst>
            <a:gd name="adj" fmla="val 10000"/>
          </a:avLst>
        </a:prstGeom>
        <a:solidFill>
          <a:schemeClr val="accent5">
            <a:lumMod val="20000"/>
            <a:lumOff val="80000"/>
            <a:alpha val="9000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en-GB" sz="1400" b="0" kern="1200">
              <a:latin typeface="Calibri" panose="020F0502020204030204"/>
              <a:ea typeface="+mn-ea"/>
              <a:cs typeface="+mn-cs"/>
            </a:rPr>
            <a:t>Programme Monitoring and Impact</a:t>
          </a:r>
        </a:p>
      </dsp:txBody>
      <dsp:txXfrm>
        <a:off x="6488607" y="2334228"/>
        <a:ext cx="2050249" cy="501712"/>
      </dsp:txXfrm>
    </dsp:sp>
    <dsp:sp modelId="{6BFA0750-B6D4-488E-A0F1-15C49A555C79}">
      <dsp:nvSpPr>
        <dsp:cNvPr id="0" name=""/>
        <dsp:cNvSpPr/>
      </dsp:nvSpPr>
      <dsp:spPr>
        <a:xfrm>
          <a:off x="6286220" y="709385"/>
          <a:ext cx="217124" cy="2567248"/>
        </a:xfrm>
        <a:custGeom>
          <a:avLst/>
          <a:gdLst/>
          <a:ahLst/>
          <a:cxnLst/>
          <a:rect l="0" t="0" r="0" b="0"/>
          <a:pathLst>
            <a:path>
              <a:moveTo>
                <a:pt x="0" y="0"/>
              </a:moveTo>
              <a:lnTo>
                <a:pt x="0" y="3054641"/>
              </a:lnTo>
              <a:lnTo>
                <a:pt x="135761" y="3054641"/>
              </a:lnTo>
            </a:path>
          </a:pathLst>
        </a:cu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4BA4378-6F12-493C-B8A2-5BA1C8F86778}">
      <dsp:nvSpPr>
        <dsp:cNvPr id="0" name=""/>
        <dsp:cNvSpPr/>
      </dsp:nvSpPr>
      <dsp:spPr>
        <a:xfrm>
          <a:off x="6503344" y="3030343"/>
          <a:ext cx="2070436" cy="492581"/>
        </a:xfrm>
        <a:prstGeom prst="roundRect">
          <a:avLst>
            <a:gd name="adj" fmla="val 10000"/>
          </a:avLst>
        </a:prstGeom>
        <a:solidFill>
          <a:schemeClr val="accent5">
            <a:lumMod val="20000"/>
            <a:lumOff val="80000"/>
            <a:alpha val="9000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en-GB" sz="1400" kern="1200">
              <a:latin typeface="Calibri" panose="020F0502020204030204"/>
              <a:ea typeface="+mn-ea"/>
              <a:cs typeface="+mn-cs"/>
            </a:rPr>
            <a:t>Broadband Competence Offices </a:t>
          </a:r>
        </a:p>
      </dsp:txBody>
      <dsp:txXfrm>
        <a:off x="6517771" y="3044770"/>
        <a:ext cx="2041582" cy="463727"/>
      </dsp:txXfrm>
    </dsp:sp>
    <dsp:sp modelId="{4AFD5DD6-0F00-4DF4-B0C2-3B2FA3400E3C}">
      <dsp:nvSpPr>
        <dsp:cNvPr id="0" name=""/>
        <dsp:cNvSpPr/>
      </dsp:nvSpPr>
      <dsp:spPr>
        <a:xfrm>
          <a:off x="6286220" y="709385"/>
          <a:ext cx="196893" cy="3230383"/>
        </a:xfrm>
        <a:custGeom>
          <a:avLst/>
          <a:gdLst/>
          <a:ahLst/>
          <a:cxnLst/>
          <a:rect l="0" t="0" r="0" b="0"/>
          <a:pathLst>
            <a:path>
              <a:moveTo>
                <a:pt x="0" y="0"/>
              </a:moveTo>
              <a:lnTo>
                <a:pt x="0" y="3903152"/>
              </a:lnTo>
              <a:lnTo>
                <a:pt x="135761" y="3903152"/>
              </a:lnTo>
            </a:path>
          </a:pathLst>
        </a:cu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A4D3C55-1F43-485E-AD76-39E310ADC817}">
      <dsp:nvSpPr>
        <dsp:cNvPr id="0" name=""/>
        <dsp:cNvSpPr/>
      </dsp:nvSpPr>
      <dsp:spPr>
        <a:xfrm>
          <a:off x="6483113" y="3671379"/>
          <a:ext cx="2092521" cy="536778"/>
        </a:xfrm>
        <a:prstGeom prst="roundRect">
          <a:avLst>
            <a:gd name="adj" fmla="val 10000"/>
          </a:avLst>
        </a:prstGeom>
        <a:solidFill>
          <a:schemeClr val="accent5">
            <a:lumMod val="20000"/>
            <a:lumOff val="80000"/>
            <a:alpha val="9000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en-GB" sz="1400" kern="1200">
              <a:latin typeface="Calibri" panose="020F0502020204030204"/>
              <a:ea typeface="+mn-ea"/>
              <a:cs typeface="+mn-cs"/>
            </a:rPr>
            <a:t>5G Strategic Deployment Agenda </a:t>
          </a:r>
        </a:p>
      </dsp:txBody>
      <dsp:txXfrm>
        <a:off x="6498835" y="3687101"/>
        <a:ext cx="2061077" cy="505334"/>
      </dsp:txXfrm>
    </dsp:sp>
    <dsp:sp modelId="{C3574AF9-F3F1-4698-8B29-B592EC076412}">
      <dsp:nvSpPr>
        <dsp:cNvPr id="0" name=""/>
        <dsp:cNvSpPr/>
      </dsp:nvSpPr>
      <dsp:spPr>
        <a:xfrm>
          <a:off x="8520583" y="2903"/>
          <a:ext cx="2189981" cy="696397"/>
        </a:xfrm>
        <a:prstGeom prst="roundRect">
          <a:avLst>
            <a:gd name="adj" fmla="val 10000"/>
          </a:avLst>
        </a:prstGeom>
        <a:solidFill>
          <a:schemeClr val="accent5">
            <a:lumMod val="40000"/>
            <a:lumOff val="60000"/>
          </a:schemeClr>
        </a:solidFill>
        <a:ln w="28575" cap="flat" cmpd="sng" algn="ctr">
          <a:solidFill>
            <a:schemeClr val="tx2">
              <a:lumMod val="75000"/>
            </a:schemeClr>
          </a:solidFill>
          <a:prstDash val="dashDot"/>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en-GB" sz="1800" b="0" kern="1200">
              <a:solidFill>
                <a:schemeClr val="tx1"/>
              </a:solidFill>
              <a:latin typeface="Calibri" panose="020F0502020204030204"/>
              <a:ea typeface="+mn-ea"/>
              <a:cs typeface="+mn-cs"/>
            </a:rPr>
            <a:t>Financial Instruments </a:t>
          </a:r>
        </a:p>
        <a:p>
          <a:pPr marL="0" lvl="0" indent="0" algn="ctr" defTabSz="800100">
            <a:lnSpc>
              <a:spcPct val="90000"/>
            </a:lnSpc>
            <a:spcBef>
              <a:spcPct val="0"/>
            </a:spcBef>
            <a:spcAft>
              <a:spcPct val="35000"/>
            </a:spcAft>
            <a:buNone/>
          </a:pPr>
          <a:r>
            <a:rPr lang="en-IE" sz="1800" b="0" kern="1200">
              <a:solidFill>
                <a:schemeClr val="tx1"/>
              </a:solidFill>
              <a:latin typeface="Calibri" panose="020F0502020204030204"/>
              <a:ea typeface="+mn-ea"/>
              <a:cs typeface="+mn-cs"/>
            </a:rPr>
            <a:t>Blending Facility (tbc)</a:t>
          </a:r>
          <a:endParaRPr lang="en-GB" sz="1800" b="0" kern="1200">
            <a:solidFill>
              <a:schemeClr val="tx1"/>
            </a:solidFill>
            <a:latin typeface="Calibri" panose="020F0502020204030204"/>
            <a:ea typeface="+mn-ea"/>
            <a:cs typeface="+mn-cs"/>
          </a:endParaRPr>
        </a:p>
      </dsp:txBody>
      <dsp:txXfrm>
        <a:off x="8540980" y="23300"/>
        <a:ext cx="2149187" cy="65560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D285CB-F824-40A3-BECA-30330AAE509B}">
      <dsp:nvSpPr>
        <dsp:cNvPr id="0" name=""/>
        <dsp:cNvSpPr/>
      </dsp:nvSpPr>
      <dsp:spPr>
        <a:xfrm rot="5400000">
          <a:off x="4250921" y="-1854180"/>
          <a:ext cx="1025667" cy="4788374"/>
        </a:xfrm>
        <a:prstGeom prst="round2SameRect">
          <a:avLst/>
        </a:prstGeom>
        <a:solidFill>
          <a:srgbClr val="E4EECC">
            <a:alpha val="89804"/>
          </a:srgbClr>
        </a:solidFill>
        <a:ln w="12700" cap="flat" cmpd="sng" algn="ctr">
          <a:solidFill>
            <a:schemeClr val="accent4">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66750">
            <a:lnSpc>
              <a:spcPct val="90000"/>
            </a:lnSpc>
            <a:spcBef>
              <a:spcPct val="0"/>
            </a:spcBef>
            <a:spcAft>
              <a:spcPct val="15000"/>
            </a:spcAft>
            <a:buClr>
              <a:schemeClr val="accent2"/>
            </a:buClr>
            <a:buChar char="•"/>
          </a:pPr>
          <a:r>
            <a:rPr lang="en-US" sz="1500" kern="1200">
              <a:hlinkClick xmlns:r="http://schemas.openxmlformats.org/officeDocument/2006/relationships" r:id="rId1"/>
            </a:rPr>
            <a:t>How to participate</a:t>
          </a:r>
          <a:endParaRPr lang="en-IE" sz="1500" kern="1200"/>
        </a:p>
        <a:p>
          <a:pPr marL="114300" lvl="1" indent="-114300" algn="l" defTabSz="666750">
            <a:lnSpc>
              <a:spcPct val="90000"/>
            </a:lnSpc>
            <a:spcBef>
              <a:spcPct val="0"/>
            </a:spcBef>
            <a:spcAft>
              <a:spcPct val="15000"/>
            </a:spcAft>
            <a:buClr>
              <a:schemeClr val="accent2"/>
            </a:buClr>
            <a:buChar char="•"/>
          </a:pPr>
          <a:r>
            <a:rPr lang="en-US" sz="1500" kern="1200">
              <a:hlinkClick xmlns:r="http://schemas.openxmlformats.org/officeDocument/2006/relationships" r:id="rId2"/>
            </a:rPr>
            <a:t>Participant Register</a:t>
          </a:r>
          <a:endParaRPr lang="en-IE" sz="1500" kern="1200"/>
        </a:p>
        <a:p>
          <a:pPr marL="114300" lvl="1" indent="-114300" algn="l" defTabSz="666750">
            <a:lnSpc>
              <a:spcPct val="90000"/>
            </a:lnSpc>
            <a:spcBef>
              <a:spcPct val="0"/>
            </a:spcBef>
            <a:spcAft>
              <a:spcPct val="15000"/>
            </a:spcAft>
            <a:buClr>
              <a:schemeClr val="accent2"/>
            </a:buClr>
            <a:buChar char="•"/>
          </a:pPr>
          <a:r>
            <a:rPr lang="en-150" sz="1500" kern="1200">
              <a:hlinkClick xmlns:r="http://schemas.openxmlformats.org/officeDocument/2006/relationships" r:id="rId3"/>
            </a:rPr>
            <a:t>Detailed guidance for applicants and beneficiaries</a:t>
          </a:r>
          <a:endParaRPr lang="en-IE" sz="1500" kern="1200"/>
        </a:p>
      </dsp:txBody>
      <dsp:txXfrm rot="-5400000">
        <a:off x="2369568" y="77242"/>
        <a:ext cx="4738305" cy="925529"/>
      </dsp:txXfrm>
    </dsp:sp>
    <dsp:sp modelId="{8F02A5FE-8BF6-413C-8BE5-2C34B89F5162}">
      <dsp:nvSpPr>
        <dsp:cNvPr id="0" name=""/>
        <dsp:cNvSpPr/>
      </dsp:nvSpPr>
      <dsp:spPr>
        <a:xfrm>
          <a:off x="46423" y="0"/>
          <a:ext cx="2282093" cy="1079999"/>
        </a:xfrm>
        <a:prstGeom prst="roundRect">
          <a:avLst/>
        </a:prstGeom>
        <a:solidFill>
          <a:srgbClr val="B0D10E"/>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47625" rIns="95250" bIns="47625" numCol="1" spcCol="1270" anchor="ctr" anchorCtr="0">
          <a:noAutofit/>
        </a:bodyPr>
        <a:lstStyle/>
        <a:p>
          <a:pPr marL="0" lvl="0" indent="0" algn="ctr" defTabSz="1111250">
            <a:lnSpc>
              <a:spcPct val="90000"/>
            </a:lnSpc>
            <a:spcBef>
              <a:spcPct val="0"/>
            </a:spcBef>
            <a:spcAft>
              <a:spcPct val="35000"/>
            </a:spcAft>
            <a:buNone/>
          </a:pPr>
          <a:r>
            <a:rPr lang="en-GB" sz="2500" b="0" kern="1200"/>
            <a:t>Guidance documents</a:t>
          </a:r>
          <a:endParaRPr lang="en-IE" sz="2500" kern="1200"/>
        </a:p>
      </dsp:txBody>
      <dsp:txXfrm>
        <a:off x="99144" y="52721"/>
        <a:ext cx="2176651" cy="974557"/>
      </dsp:txXfrm>
    </dsp:sp>
    <dsp:sp modelId="{50926754-2DFF-4F04-878F-64067A1F194D}">
      <dsp:nvSpPr>
        <dsp:cNvPr id="0" name=""/>
        <dsp:cNvSpPr/>
      </dsp:nvSpPr>
      <dsp:spPr>
        <a:xfrm rot="5400000">
          <a:off x="4198911" y="-642355"/>
          <a:ext cx="1124249" cy="4766484"/>
        </a:xfrm>
        <a:prstGeom prst="round2SameRect">
          <a:avLst/>
        </a:prstGeom>
        <a:solidFill>
          <a:srgbClr val="E4EECC">
            <a:alpha val="89804"/>
          </a:srgbClr>
        </a:solidFill>
        <a:ln w="12700" cap="flat" cmpd="sng" algn="ctr">
          <a:solidFill>
            <a:schemeClr val="accent4">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66750">
            <a:lnSpc>
              <a:spcPct val="90000"/>
            </a:lnSpc>
            <a:spcBef>
              <a:spcPct val="0"/>
            </a:spcBef>
            <a:spcAft>
              <a:spcPct val="15000"/>
            </a:spcAft>
            <a:buClr>
              <a:schemeClr val="accent2"/>
            </a:buClr>
            <a:buChar char="•"/>
          </a:pPr>
          <a:r>
            <a:rPr lang="en-US" sz="1500" kern="1200">
              <a:hlinkClick xmlns:r="http://schemas.openxmlformats.org/officeDocument/2006/relationships" r:id="rId4"/>
            </a:rPr>
            <a:t>Horizon Europe</a:t>
          </a:r>
          <a:endParaRPr lang="en-IE" sz="1500" kern="1200"/>
        </a:p>
        <a:p>
          <a:pPr marL="114300" lvl="1" indent="-114300" algn="l" defTabSz="666750">
            <a:lnSpc>
              <a:spcPct val="90000"/>
            </a:lnSpc>
            <a:spcBef>
              <a:spcPct val="0"/>
            </a:spcBef>
            <a:spcAft>
              <a:spcPct val="15000"/>
            </a:spcAft>
            <a:buClr>
              <a:schemeClr val="accent2"/>
            </a:buClr>
            <a:buChar char="•"/>
          </a:pPr>
          <a:r>
            <a:rPr lang="en-US" sz="1500" kern="1200">
              <a:hlinkClick xmlns:r="http://schemas.openxmlformats.org/officeDocument/2006/relationships" r:id="rId5"/>
            </a:rPr>
            <a:t>Digital Europe </a:t>
          </a:r>
          <a:r>
            <a:rPr lang="en-US" sz="1500" kern="1200" err="1">
              <a:hlinkClick xmlns:r="http://schemas.openxmlformats.org/officeDocument/2006/relationships" r:id="rId5"/>
            </a:rPr>
            <a:t>Programme</a:t>
          </a:r>
          <a:endParaRPr lang="en-IE" sz="1500" kern="1200"/>
        </a:p>
        <a:p>
          <a:pPr marL="114300" lvl="1" indent="-114300" algn="l" defTabSz="666750">
            <a:lnSpc>
              <a:spcPct val="90000"/>
            </a:lnSpc>
            <a:spcBef>
              <a:spcPct val="0"/>
            </a:spcBef>
            <a:spcAft>
              <a:spcPct val="15000"/>
            </a:spcAft>
            <a:buClr>
              <a:schemeClr val="accent2"/>
            </a:buClr>
            <a:buChar char="•"/>
          </a:pPr>
          <a:r>
            <a:rPr lang="en-US" sz="1500" kern="1200">
              <a:hlinkClick xmlns:r="http://schemas.openxmlformats.org/officeDocument/2006/relationships" r:id="rId6"/>
            </a:rPr>
            <a:t>Connecting Europe Facility</a:t>
          </a:r>
          <a:endParaRPr lang="en-IE" sz="1500" kern="1200"/>
        </a:p>
      </dsp:txBody>
      <dsp:txXfrm rot="-5400000">
        <a:off x="2377794" y="1233643"/>
        <a:ext cx="4711603" cy="1014487"/>
      </dsp:txXfrm>
    </dsp:sp>
    <dsp:sp modelId="{62A70D75-6D3A-4727-8AAD-6169DEE3D656}">
      <dsp:nvSpPr>
        <dsp:cNvPr id="0" name=""/>
        <dsp:cNvSpPr/>
      </dsp:nvSpPr>
      <dsp:spPr>
        <a:xfrm>
          <a:off x="46377" y="1138649"/>
          <a:ext cx="2282093" cy="1079999"/>
        </a:xfrm>
        <a:prstGeom prst="roundRect">
          <a:avLst/>
        </a:prstGeom>
        <a:solidFill>
          <a:srgbClr val="B0D10E"/>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47625" rIns="95250" bIns="47625" numCol="1" spcCol="1270" anchor="ctr" anchorCtr="0">
          <a:noAutofit/>
        </a:bodyPr>
        <a:lstStyle/>
        <a:p>
          <a:pPr marL="0" lvl="0" indent="0" algn="ctr" defTabSz="1111250">
            <a:lnSpc>
              <a:spcPct val="90000"/>
            </a:lnSpc>
            <a:spcBef>
              <a:spcPct val="0"/>
            </a:spcBef>
            <a:spcAft>
              <a:spcPct val="35000"/>
            </a:spcAft>
            <a:buNone/>
          </a:pPr>
          <a:r>
            <a:rPr lang="en-GB" sz="2500" b="0" kern="1200"/>
            <a:t>Reference documents</a:t>
          </a:r>
          <a:endParaRPr lang="en-IE" sz="2500" kern="1200"/>
        </a:p>
      </dsp:txBody>
      <dsp:txXfrm>
        <a:off x="99098" y="1191370"/>
        <a:ext cx="2176651" cy="974557"/>
      </dsp:txXfrm>
    </dsp:sp>
    <dsp:sp modelId="{431EE5A7-D984-4FB9-89DC-8BF6842BCD0F}">
      <dsp:nvSpPr>
        <dsp:cNvPr id="0" name=""/>
        <dsp:cNvSpPr/>
      </dsp:nvSpPr>
      <dsp:spPr>
        <a:xfrm rot="5400000">
          <a:off x="4288708" y="456698"/>
          <a:ext cx="942945" cy="4781195"/>
        </a:xfrm>
        <a:prstGeom prst="round2SameRect">
          <a:avLst/>
        </a:prstGeom>
        <a:solidFill>
          <a:srgbClr val="E4EECC">
            <a:alpha val="89804"/>
          </a:srgbClr>
        </a:solidFill>
        <a:ln w="12700" cap="flat" cmpd="sng" algn="ctr">
          <a:solidFill>
            <a:schemeClr val="accent4">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66750">
            <a:lnSpc>
              <a:spcPct val="90000"/>
            </a:lnSpc>
            <a:spcBef>
              <a:spcPct val="0"/>
            </a:spcBef>
            <a:spcAft>
              <a:spcPct val="15000"/>
            </a:spcAft>
            <a:buClr>
              <a:schemeClr val="accent2"/>
            </a:buClr>
            <a:buChar char="•"/>
          </a:pPr>
          <a:r>
            <a:rPr lang="en-IE" sz="1500" b="0" kern="1200">
              <a:hlinkClick xmlns:r="http://schemas.openxmlformats.org/officeDocument/2006/relationships" r:id="rId7"/>
            </a:rPr>
            <a:t>Funding &amp; tender opportunities</a:t>
          </a:r>
          <a:endParaRPr lang="en-IE" sz="1500" kern="1200" noProof="0"/>
        </a:p>
      </dsp:txBody>
      <dsp:txXfrm rot="-5400000">
        <a:off x="2369584" y="2421854"/>
        <a:ext cx="4735164" cy="850883"/>
      </dsp:txXfrm>
    </dsp:sp>
    <dsp:sp modelId="{8540A856-61E9-4979-80D2-480DF00E93A9}">
      <dsp:nvSpPr>
        <dsp:cNvPr id="0" name=""/>
        <dsp:cNvSpPr/>
      </dsp:nvSpPr>
      <dsp:spPr>
        <a:xfrm>
          <a:off x="30030" y="2285370"/>
          <a:ext cx="2282109" cy="1079999"/>
        </a:xfrm>
        <a:prstGeom prst="roundRect">
          <a:avLst/>
        </a:prstGeom>
        <a:solidFill>
          <a:srgbClr val="B0D10E"/>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47625" rIns="95250" bIns="47625" numCol="1" spcCol="1270" anchor="ctr" anchorCtr="0">
          <a:noAutofit/>
        </a:bodyPr>
        <a:lstStyle/>
        <a:p>
          <a:pPr marL="0" lvl="0" indent="0" algn="ctr" defTabSz="1111250">
            <a:lnSpc>
              <a:spcPct val="90000"/>
            </a:lnSpc>
            <a:spcBef>
              <a:spcPct val="0"/>
            </a:spcBef>
            <a:spcAft>
              <a:spcPct val="35000"/>
            </a:spcAft>
            <a:buNone/>
          </a:pPr>
          <a:r>
            <a:rPr lang="en-GB" sz="2500" b="0" kern="1200"/>
            <a:t>Funding opportunities</a:t>
          </a:r>
          <a:endParaRPr lang="en-IE" sz="2500" kern="1200"/>
        </a:p>
      </dsp:txBody>
      <dsp:txXfrm>
        <a:off x="82751" y="2338091"/>
        <a:ext cx="2176667" cy="974557"/>
      </dsp:txXfrm>
    </dsp:sp>
    <dsp:sp modelId="{F5BEF31D-A8B9-419F-801E-140A3A87C098}">
      <dsp:nvSpPr>
        <dsp:cNvPr id="0" name=""/>
        <dsp:cNvSpPr/>
      </dsp:nvSpPr>
      <dsp:spPr>
        <a:xfrm rot="5400000">
          <a:off x="4324236" y="1542248"/>
          <a:ext cx="859885" cy="4770077"/>
        </a:xfrm>
        <a:prstGeom prst="round2SameRect">
          <a:avLst/>
        </a:prstGeom>
        <a:solidFill>
          <a:srgbClr val="E4EECC">
            <a:alpha val="89804"/>
          </a:srgbClr>
        </a:solidFill>
        <a:ln w="12700" cap="flat" cmpd="sng" algn="ctr">
          <a:solidFill>
            <a:schemeClr val="accent4">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66750">
            <a:lnSpc>
              <a:spcPct val="90000"/>
            </a:lnSpc>
            <a:spcBef>
              <a:spcPct val="0"/>
            </a:spcBef>
            <a:spcAft>
              <a:spcPct val="15000"/>
            </a:spcAft>
            <a:buClr>
              <a:schemeClr val="accent2"/>
            </a:buClr>
            <a:buChar char="•"/>
          </a:pPr>
          <a:r>
            <a:rPr lang="en-IE" sz="1500" kern="1200">
              <a:hlinkClick xmlns:r="http://schemas.openxmlformats.org/officeDocument/2006/relationships" r:id="rId8"/>
            </a:rPr>
            <a:t>Helpdesk &amp; Support Services</a:t>
          </a:r>
          <a:endParaRPr lang="en-IE" sz="1500" kern="1200"/>
        </a:p>
        <a:p>
          <a:pPr marL="114300" lvl="1" indent="-114300" algn="l" defTabSz="666750">
            <a:lnSpc>
              <a:spcPct val="90000"/>
            </a:lnSpc>
            <a:spcBef>
              <a:spcPct val="0"/>
            </a:spcBef>
            <a:spcAft>
              <a:spcPct val="15000"/>
            </a:spcAft>
            <a:buClr>
              <a:schemeClr val="accent2"/>
            </a:buClr>
            <a:buChar char="•"/>
          </a:pPr>
          <a:r>
            <a:rPr lang="en-IE" sz="1500" kern="1200">
              <a:hlinkClick xmlns:r="http://schemas.openxmlformats.org/officeDocument/2006/relationships" r:id="rId9"/>
            </a:rPr>
            <a:t>Support Videos  </a:t>
          </a:r>
          <a:endParaRPr lang="en-IE" sz="1500" kern="1200"/>
        </a:p>
      </dsp:txBody>
      <dsp:txXfrm rot="-5400000">
        <a:off x="2369140" y="3539320"/>
        <a:ext cx="4728101" cy="775933"/>
      </dsp:txXfrm>
    </dsp:sp>
    <dsp:sp modelId="{19AD275C-FE47-4AFD-A15B-C0AB02D630E1}">
      <dsp:nvSpPr>
        <dsp:cNvPr id="0" name=""/>
        <dsp:cNvSpPr/>
      </dsp:nvSpPr>
      <dsp:spPr>
        <a:xfrm>
          <a:off x="21877" y="3402598"/>
          <a:ext cx="2282109" cy="1079999"/>
        </a:xfrm>
        <a:prstGeom prst="roundRect">
          <a:avLst/>
        </a:prstGeom>
        <a:solidFill>
          <a:srgbClr val="B0D10E"/>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47625" rIns="95250" bIns="47625" numCol="1" spcCol="1270" anchor="ctr" anchorCtr="0">
          <a:noAutofit/>
        </a:bodyPr>
        <a:lstStyle/>
        <a:p>
          <a:pPr marL="0" lvl="0" indent="0" algn="ctr" defTabSz="1111250">
            <a:lnSpc>
              <a:spcPct val="90000"/>
            </a:lnSpc>
            <a:spcBef>
              <a:spcPct val="0"/>
            </a:spcBef>
            <a:spcAft>
              <a:spcPct val="35000"/>
            </a:spcAft>
            <a:buNone/>
          </a:pPr>
          <a:r>
            <a:rPr lang="en-US" sz="2500" kern="1200"/>
            <a:t>Helpdesk &amp; Support</a:t>
          </a:r>
          <a:endParaRPr lang="en-IE" sz="2500" kern="1200"/>
        </a:p>
      </dsp:txBody>
      <dsp:txXfrm>
        <a:off x="74598" y="3455319"/>
        <a:ext cx="2176667" cy="974557"/>
      </dsp:txXfrm>
    </dsp:sp>
  </dsp:spTree>
</dsp:drawing>
</file>

<file path=ppt/diagrams/layout1.xml><?xml version="1.0" encoding="utf-8"?>
<dgm:layoutDef xmlns:dgm="http://schemas.openxmlformats.org/drawingml/2006/diagram" xmlns:a="http://schemas.openxmlformats.org/drawingml/2006/main" uniqueId="urn:microsoft.com/office/officeart/2005/8/layout/chart3">
  <dgm:title val=""/>
  <dgm:desc val=""/>
  <dgm:catLst>
    <dgm:cat type="relationship" pri="27000"/>
    <dgm:cat type="cycle" pri="8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ompositeShape">
    <dgm:varLst>
      <dgm:chMax val="7"/>
      <dgm:dir/>
      <dgm:resizeHandles val="exact"/>
    </dgm:varLst>
    <dgm:alg type="composite">
      <dgm:param type="horzAlign" val="ctr"/>
      <dgm:param type="vertAlign" val="mid"/>
      <dgm:param type="ar" val="1"/>
    </dgm:alg>
    <dgm:presOf/>
    <dgm:shape xmlns:r="http://schemas.openxmlformats.org/officeDocument/2006/relationships" r:blip="">
      <dgm:adjLst/>
    </dgm:shape>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wedge1Tx" refType="w" fact="0.205"/>
          <dgm:constr type="t" for="ch" forName="wedge1Tx" refType="h" fact="0.205"/>
          <dgm:constr type="w" for="ch" forName="wedge1Tx" refType="w" fact="0.59"/>
          <dgm:constr type="h" for="ch" forName="wedge1Tx" refType="h" fact="0.59"/>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wedge1Tx" refType="w" fact="0.52"/>
          <dgm:constr type="t" for="ch" forName="wedge1Tx" refType="h" fact="0.205"/>
          <dgm:constr type="w" for="ch" forName="wedge1Tx" refType="w" fact="0.295"/>
          <dgm:constr type="h" for="ch" forName="wedge1Tx" refType="h" fact="0.59"/>
          <dgm:constr type="l" for="ch" forName="wedge2" refType="w" fact="0.08"/>
          <dgm:constr type="t" for="ch" forName="wedge2" refType="w" fact="0.08"/>
          <dgm:constr type="w" for="ch" forName="wedge2" refType="w" fact="0.84"/>
          <dgm:constr type="h" for="ch" forName="wedge2" refType="h" fact="0.84"/>
          <dgm:constr type="l" for="ch" forName="wedge2Tx" refType="w" fact="0.2"/>
          <dgm:constr type="t" for="ch" forName="wedge2Tx" refType="h" fact="0.205"/>
          <dgm:constr type="w" for="ch" forName="wedge2Tx" refType="w" fact="0.295"/>
          <dgm:constr type="h" for="ch" forName="wedge2Tx" refType="h" fact="0.59"/>
          <dgm:constr type="primFontSz" for="ch" ptType="node" op="equ"/>
        </dgm:constrLst>
      </dgm:if>
      <dgm:if name="Name3" axis="ch" ptType="node" func="cnt" op="equ" val="3">
        <dgm:choose name="Name4">
          <dgm:if name="Name5" func="var" arg="dir" op="equ" val="norm">
            <dgm:constrLst>
              <dgm:constr type="l" for="ch" forName="wedge1" refType="w" fact="0.1233"/>
              <dgm:constr type="t" for="ch" forName="wedge1" refType="w" fact="0.055"/>
              <dgm:constr type="w" for="ch" forName="wedge1" refType="w" fact="0.84"/>
              <dgm:constr type="h" for="ch" forName="wedge1" refType="h" fact="0.84"/>
              <dgm:constr type="l" for="ch" forName="wedge1Tx" refType="w" fact="0.58"/>
              <dgm:constr type="t" for="ch" forName="wedge1Tx" refType="h" fact="0.21"/>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8"/>
              <dgm:constr type="t" for="ch" forName="wedge3" refType="w" fact="0.08"/>
              <dgm:constr type="w" for="ch" forName="wedge3" refType="w" fact="0.84"/>
              <dgm:constr type="h" for="ch" forName="wedge3" refType="h" fact="0.84"/>
              <dgm:constr type="l" for="ch" forName="wedge3Tx" refType="w" fact="0.17"/>
              <dgm:constr type="t" for="ch" forName="wedge3Tx" refType="h" fact="0.245"/>
              <dgm:constr type="w" for="ch" forName="wedge3Tx" refType="w" fact="0.285"/>
              <dgm:constr type="h" for="ch" forName="wedge3Tx" refType="h" fact="0.28"/>
              <dgm:constr type="primFontSz" for="ch" ptType="node" op="equ"/>
            </dgm:constrLst>
          </dgm:if>
          <dgm:else name="Name6">
            <dgm:constrLst>
              <dgm:constr type="l" for="ch" forName="wedge1" refType="w" fact="0.08"/>
              <dgm:constr type="t" for="ch" forName="wedge1" refType="w" fact="0.08"/>
              <dgm:constr type="w" for="ch" forName="wedge1" refType="w" fact="0.84"/>
              <dgm:constr type="h" for="ch" forName="wedge1" refType="h" fact="0.84"/>
              <dgm:constr type="l" for="ch" forName="wedge1Tx" refType="w" fact="0.545"/>
              <dgm:constr type="t" for="ch" forName="wedge1Tx" refType="h" fact="0.245"/>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367"/>
              <dgm:constr type="t" for="ch" forName="wedge3" refType="w" fact="0.055"/>
              <dgm:constr type="w" for="ch" forName="wedge3" refType="w" fact="0.84"/>
              <dgm:constr type="h" for="ch" forName="wedge3" refType="h" fact="0.84"/>
              <dgm:constr type="l" for="ch" forName="wedge3Tx" refType="w" fact="0.14"/>
              <dgm:constr type="t" for="ch" forName="wedge3Tx" refType="h" fact="0.21"/>
              <dgm:constr type="w" for="ch" forName="wedge3Tx" refType="w" fact="0.285"/>
              <dgm:constr type="h" for="ch" forName="wedge3Tx" refType="h" fact="0.28"/>
              <dgm:constr type="primFontSz" for="ch" ptType="node" op="equ"/>
            </dgm:constrLst>
          </dgm:else>
        </dgm:choose>
      </dgm:if>
      <dgm:if name="Name7" axis="ch" ptType="node" func="cnt" op="equ" val="4">
        <dgm:choose name="Name8">
          <dgm:if name="Name9" func="var" arg="dir" op="equ" val="norm">
            <dgm:constrLst>
              <dgm:constr type="l" for="ch" forName="wedge1" refType="w" fact="0.1154"/>
              <dgm:constr type="t" for="ch" forName="wedge1" refType="w" fact="0.0446"/>
              <dgm:constr type="w" for="ch" forName="wedge1" refType="w" fact="0.84"/>
              <dgm:constr type="h" for="ch" forName="wedge1" refType="h" fact="0.84"/>
              <dgm:constr type="l" for="ch" forName="wedge1Tx" refType="w" fact="0.545"/>
              <dgm:constr type="t" for="ch" forName="wedge1Tx" refType="h" fact="0.2"/>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8"/>
              <dgm:constr type="t" for="ch" forName="wedge4" refType="h" fact="0.08"/>
              <dgm:constr type="w" for="ch" forName="wedge4" refType="w" fact="0.84"/>
              <dgm:constr type="h" for="ch" forName="wedge4" refType="h" fact="0.84"/>
              <dgm:constr type="l" for="ch" forName="wedge4Tx" refType="w" fact="0.175"/>
              <dgm:constr type="t" for="ch" forName="wedge4Tx" refType="h" fact="0.235"/>
              <dgm:constr type="w" for="ch" forName="wedge4Tx" refType="w" fact="0.31"/>
              <dgm:constr type="h" for="ch" forName="wedge4Tx" refType="h" fact="0.25"/>
              <dgm:constr type="primFontSz" for="ch" ptType="node" op="equ"/>
            </dgm:constrLst>
          </dgm:if>
          <dgm:else name="Name10">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5"/>
              <dgm:constr type="t" for="ch" forName="wedge1Tx" refType="h" fact="0.235"/>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446"/>
              <dgm:constr type="t" for="ch" forName="wedge4" refType="h" fact="0.0446"/>
              <dgm:constr type="w" for="ch" forName="wedge4" refType="w" fact="0.84"/>
              <dgm:constr type="h" for="ch" forName="wedge4" refType="h" fact="0.84"/>
              <dgm:constr type="l" for="ch" forName="wedge4Tx" refType="w" fact="0.145"/>
              <dgm:constr type="t" for="ch" forName="wedge4Tx" refType="h" fact="0.2"/>
              <dgm:constr type="w" for="ch" forName="wedge4Tx" refType="w" fact="0.31"/>
              <dgm:constr type="h" for="ch" forName="wedge4Tx" refType="h" fact="0.25"/>
              <dgm:constr type="primFontSz" for="ch" ptType="node" op="equ"/>
            </dgm:constrLst>
          </dgm:else>
        </dgm:choose>
      </dgm:if>
      <dgm:if name="Name11" axis="ch" ptType="node" func="cnt" op="equ" val="5">
        <dgm:choose name="Name12">
          <dgm:if name="Name13" func="var" arg="dir" op="equ" val="norm">
            <dgm:constrLst>
              <dgm:constr type="l" for="ch" forName="wedge1" refType="w" fact="0.1094"/>
              <dgm:constr type="t" for="ch" forName="wedge1" refType="w" fact="0.0395"/>
              <dgm:constr type="w" for="ch" forName="wedge1" refType="w" fact="0.84"/>
              <dgm:constr type="h" for="ch" forName="wedge1" refType="h" fact="0.84"/>
              <dgm:constr type="l" for="ch" forName="wedge1Tx" refType="w" fact="0.54"/>
              <dgm:constr type="t" for="ch" forName="wedge1Tx" refType="h" fact="0.165"/>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8"/>
              <dgm:constr type="t" for="ch" forName="wedge5" refType="h" fact="0.08"/>
              <dgm:constr type="w" for="ch" forName="wedge5" refType="w" fact="0.84"/>
              <dgm:constr type="h" for="ch" forName="wedge5" refType="h" fact="0.84"/>
              <dgm:constr type="l" for="ch" forName="wedge5Tx" refType="w" fact="0.2025"/>
              <dgm:constr type="t" for="ch" forName="wedge5Tx" refType="h" fact="0.208"/>
              <dgm:constr type="w" for="ch" forName="wedge5Tx" refType="w" fact="0.285"/>
              <dgm:constr type="h" for="ch" forName="wedge5Tx" refType="h" fact="0.195"/>
              <dgm:constr type="primFontSz" for="ch" ptType="node" op="equ"/>
            </dgm:constrLst>
          </dgm:if>
          <dgm:else name="Name14">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
              <dgm:constr type="t" for="ch" forName="wedge1Tx" refType="h" fact="0.208"/>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506"/>
              <dgm:constr type="t" for="ch" forName="wedge5" refType="h" fact="0.0395"/>
              <dgm:constr type="w" for="ch" forName="wedge5" refType="w" fact="0.84"/>
              <dgm:constr type="h" for="ch" forName="wedge5" refType="h" fact="0.84"/>
              <dgm:constr type="l" for="ch" forName="wedge5Tx" refType="w" fact="0.18"/>
              <dgm:constr type="t" for="ch" forName="wedge5Tx" refType="h" fact="0.165"/>
              <dgm:constr type="w" for="ch" forName="wedge5Tx" refType="w" fact="0.285"/>
              <dgm:constr type="h" for="ch" forName="wedge5Tx" refType="h" fact="0.195"/>
              <dgm:constr type="primFontSz" for="ch" ptType="node" op="equ"/>
            </dgm:constrLst>
          </dgm:else>
        </dgm:choose>
      </dgm:if>
      <dgm:if name="Name15" axis="ch" ptType="node" func="cnt" op="equ" val="6">
        <dgm:choose name="Name16">
          <dgm:if name="Name17" func="var" arg="dir" op="equ" val="norm">
            <dgm:constrLst>
              <dgm:constr type="l" for="ch" forName="wedge1" refType="w" fact="0.105"/>
              <dgm:constr type="t" for="ch" forName="wedge1" refType="w" fact="0.0367"/>
              <dgm:constr type="w" for="ch" forName="wedge1" refType="w" fact="0.84"/>
              <dgm:constr type="h" for="ch" forName="wedge1" refType="h" fact="0.84"/>
              <dgm:constr type="l" for="ch" forName="wedge1Tx" refType="w" fact="0.534"/>
              <dgm:constr type="t" for="ch" forName="wedge1Tx" refType="h" fact="0.126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8"/>
              <dgm:constr type="t" for="ch" forName="wedge6" refType="h" fact="0.08"/>
              <dgm:constr type="w" for="ch" forName="wedge6" refType="w" fact="0.84"/>
              <dgm:constr type="h" for="ch" forName="wedge6" refType="h" fact="0.84"/>
              <dgm:constr type="l" for="ch" forName="wedge6Tx" refType="w" fact="0.246"/>
              <dgm:constr type="t" for="ch" forName="wedge6Tx" refType="h" fact="0.17"/>
              <dgm:constr type="w" for="ch" forName="wedge6Tx" refType="w" fact="0.245"/>
              <dgm:constr type="h" for="ch" forName="wedge6Tx" refType="h" fact="0.18"/>
              <dgm:constr type="primFontSz" for="ch" ptType="node" op="equ"/>
            </dgm:constrLst>
          </dgm:if>
          <dgm:else name="Name18">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9"/>
              <dgm:constr type="t" for="ch" forName="wedge1Tx" refType="h" fact="0.1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55"/>
              <dgm:constr type="t" for="ch" forName="wedge6" refType="h" fact="0.0367"/>
              <dgm:constr type="w" for="ch" forName="wedge6" refType="w" fact="0.84"/>
              <dgm:constr type="h" for="ch" forName="wedge6" refType="h" fact="0.84"/>
              <dgm:constr type="l" for="ch" forName="wedge6Tx" refType="w" fact="0.221"/>
              <dgm:constr type="t" for="ch" forName="wedge6Tx" refType="h" fact="0.1267"/>
              <dgm:constr type="w" for="ch" forName="wedge6Tx" refType="w" fact="0.245"/>
              <dgm:constr type="h" for="ch" forName="wedge6Tx" refType="h" fact="0.18"/>
              <dgm:constr type="primFontSz" for="ch" ptType="node" op="equ"/>
            </dgm:constrLst>
          </dgm:else>
        </dgm:choose>
      </dgm:if>
      <dgm:else name="Name19">
        <dgm:choose name="Name20">
          <dgm:if name="Name21" func="var" arg="dir" op="equ" val="norm">
            <dgm:constrLst>
              <dgm:constr type="l" for="ch" forName="wedge1" refType="w" fact="0.1017"/>
              <dgm:constr type="t" for="ch" forName="wedge1" refType="w" fact="0.035"/>
              <dgm:constr type="w" for="ch" forName="wedge1" refType="w" fact="0.84"/>
              <dgm:constr type="h" for="ch" forName="wedge1" refType="h" fact="0.84"/>
              <dgm:constr type="l" for="ch" forName="wedge1Tx" refType="w" fact="0.53"/>
              <dgm:constr type="t" for="ch" forName="wedge1Tx" refType="h" fact="0.115"/>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8"/>
              <dgm:constr type="t" for="ch" forName="wedge7" refType="h" fact="0.08"/>
              <dgm:constr type="w" for="ch" forName="wedge7" refType="w" fact="0.84"/>
              <dgm:constr type="h" for="ch" forName="wedge7" refType="h" fact="0.84"/>
              <dgm:constr type="l" for="ch" forName="wedge7Tx" refType="w" fact="0.262"/>
              <dgm:constr type="t" for="ch" forName="wedge7Tx" refType="h" fact="0.16"/>
              <dgm:constr type="w" for="ch" forName="wedge7Tx" refType="w" fact="0.23"/>
              <dgm:constr type="h" for="ch" forName="wedge7Tx" refType="h" fact="0.145"/>
              <dgm:constr type="primFontSz" for="ch" ptType="node" op="equ"/>
            </dgm:constrLst>
          </dgm:if>
          <dgm:else name="Name22">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8"/>
              <dgm:constr type="t" for="ch" forName="wedge1Tx" refType="h" fact="0.16"/>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583"/>
              <dgm:constr type="t" for="ch" forName="wedge7" refType="h" fact="0.035"/>
              <dgm:constr type="w" for="ch" forName="wedge7" refType="w" fact="0.84"/>
              <dgm:constr type="h" for="ch" forName="wedge7" refType="h" fact="0.84"/>
              <dgm:constr type="l" for="ch" forName="wedge7Tx" refType="w" fact="0.2403"/>
              <dgm:constr type="t" for="ch" forName="wedge7Tx" refType="h" fact="0.115"/>
              <dgm:constr type="w" for="ch" forName="wedge7Tx" refType="w" fact="0.23"/>
              <dgm:constr type="h" for="ch" forName="wedge7Tx" refType="h" fact="0.145"/>
              <dgm:constr type="primFontSz" for="ch" ptType="node" op="equ"/>
            </dgm:constrLst>
          </dgm:else>
        </dgm:choose>
      </dgm:else>
    </dgm:choose>
    <dgm:ruleLst/>
    <dgm:choose name="Name23">
      <dgm:if name="Name24" axis="ch" ptType="node" func="cnt" op="gte" val="1">
        <dgm:layoutNode name="wedge1">
          <dgm:alg type="sp"/>
          <dgm:choose name="Name25">
            <dgm:if name="Name26" axis="ch" ptType="node" func="cnt" op="equ" val="1">
              <dgm:shape xmlns:r="http://schemas.openxmlformats.org/officeDocument/2006/relationships" type="ellipse" r:blip="">
                <dgm:adjLst/>
              </dgm:shape>
            </dgm:if>
            <dgm:if name="Name27" axis="ch" ptType="node" func="cnt" op="equ" val="2">
              <dgm:shape xmlns:r="http://schemas.openxmlformats.org/officeDocument/2006/relationships" type="pie" r:blip="">
                <dgm:adjLst>
                  <dgm:adj idx="1" val="270"/>
                  <dgm:adj idx="2" val="90"/>
                </dgm:adjLst>
              </dgm:shape>
            </dgm:if>
            <dgm:if name="Name28" axis="ch" ptType="node" func="cnt" op="equ" val="3">
              <dgm:shape xmlns:r="http://schemas.openxmlformats.org/officeDocument/2006/relationships" type="pie" r:blip="">
                <dgm:adjLst>
                  <dgm:adj idx="1" val="270"/>
                  <dgm:adj idx="2" val="30"/>
                </dgm:adjLst>
              </dgm:shape>
            </dgm:if>
            <dgm:if name="Name29" axis="ch" ptType="node" func="cnt" op="equ" val="4">
              <dgm:shape xmlns:r="http://schemas.openxmlformats.org/officeDocument/2006/relationships" type="pie" r:blip="">
                <dgm:adjLst>
                  <dgm:adj idx="1" val="270"/>
                  <dgm:adj idx="2" val="0"/>
                </dgm:adjLst>
              </dgm:shape>
            </dgm:if>
            <dgm:if name="Name30" axis="ch" ptType="node" func="cnt" op="equ" val="5">
              <dgm:shape xmlns:r="http://schemas.openxmlformats.org/officeDocument/2006/relationships" type="pie" r:blip="">
                <dgm:adjLst>
                  <dgm:adj idx="1" val="270"/>
                  <dgm:adj idx="2" val="342"/>
                </dgm:adjLst>
              </dgm:shape>
            </dgm:if>
            <dgm:if name="Name31" axis="ch" ptType="node" func="cnt" op="equ" val="6">
              <dgm:shape xmlns:r="http://schemas.openxmlformats.org/officeDocument/2006/relationships" type="pie" r:blip="">
                <dgm:adjLst>
                  <dgm:adj idx="1" val="270"/>
                  <dgm:adj idx="2" val="330"/>
                </dgm:adjLst>
              </dgm:shape>
            </dgm:if>
            <dgm:else name="Name32">
              <dgm:shape xmlns:r="http://schemas.openxmlformats.org/officeDocument/2006/relationships" type="pie" r:blip="">
                <dgm:adjLst>
                  <dgm:adj idx="1" val="270"/>
                  <dgm:adj idx="2" val="321.4286"/>
                </dgm:adjLst>
              </dgm:shape>
            </dgm:else>
          </dgm:choose>
          <dgm:choose name="Name33">
            <dgm:if name="Name34" func="var" arg="dir" op="equ" val="norm">
              <dgm:presOf axis="ch desOrSelf" ptType="node node" st="1 1" cnt="1 0"/>
            </dgm:if>
            <dgm:else name="Name35">
              <dgm:choose name="Name36">
                <dgm:if name="Name37" axis="ch" ptType="node" func="cnt" op="equ" val="1">
                  <dgm:presOf axis="ch desOrSelf" ptType="node node" st="1 1" cnt="1 0"/>
                </dgm:if>
                <dgm:if name="Name38" axis="ch" ptType="node" func="cnt" op="equ" val="2">
                  <dgm:presOf axis="ch desOrSelf" ptType="node node" st="2 1" cnt="1 0"/>
                </dgm:if>
                <dgm:if name="Name39" axis="ch" ptType="node" func="cnt" op="equ" val="3">
                  <dgm:presOf axis="ch desOrSelf" ptType="node node" st="3 1" cnt="1 0"/>
                </dgm:if>
                <dgm:if name="Name40" axis="ch" ptType="node" func="cnt" op="equ" val="4">
                  <dgm:presOf axis="ch desOrSelf" ptType="node node" st="4 1" cnt="1 0"/>
                </dgm:if>
                <dgm:if name="Name41" axis="ch" ptType="node" func="cnt" op="equ" val="5">
                  <dgm:presOf axis="ch desOrSelf" ptType="node node" st="5 1" cnt="1 0"/>
                </dgm:if>
                <dgm:if name="Name42" axis="ch" ptType="node" func="cnt" op="equ" val="6">
                  <dgm:presOf axis="ch desOrSelf" ptType="node node" st="6 1" cnt="1 0"/>
                </dgm:if>
                <dgm:else name="Name43">
                  <dgm:presOf axis="ch desOrSelf" ptType="node node" st="7 1" cnt="1 0"/>
                </dgm:else>
              </dgm:choose>
            </dgm:else>
          </dgm:choose>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44">
            <dgm:if name="Name45" func="var" arg="dir" op="equ" val="norm">
              <dgm:presOf axis="ch desOrSelf" ptType="node node" st="1 1" cnt="1 0"/>
            </dgm:if>
            <dgm:else name="Name46">
              <dgm:choose name="Name47">
                <dgm:if name="Name48" axis="ch" ptType="node" func="cnt" op="equ" val="1">
                  <dgm:presOf axis="ch desOrSelf" ptType="node node" st="1 1" cnt="1 0"/>
                </dgm:if>
                <dgm:if name="Name49" axis="ch" ptType="node" func="cnt" op="equ" val="2">
                  <dgm:presOf axis="ch desOrSelf" ptType="node node" st="2 1" cnt="1 0"/>
                </dgm:if>
                <dgm:if name="Name50" axis="ch" ptType="node" func="cnt" op="equ" val="3">
                  <dgm:presOf axis="ch desOrSelf" ptType="node node" st="3 1" cnt="1 0"/>
                </dgm:if>
                <dgm:if name="Name51" axis="ch" ptType="node" func="cnt" op="equ" val="4">
                  <dgm:presOf axis="ch desOrSelf" ptType="node node" st="4 1" cnt="1 0"/>
                </dgm:if>
                <dgm:if name="Name52" axis="ch" ptType="node" func="cnt" op="equ" val="5">
                  <dgm:presOf axis="ch desOrSelf" ptType="node node" st="5 1" cnt="1 0"/>
                </dgm:if>
                <dgm:if name="Name53" axis="ch" ptType="node" func="cnt" op="equ" val="6">
                  <dgm:presOf axis="ch desOrSelf" ptType="node node" st="6 1" cnt="1 0"/>
                </dgm:if>
                <dgm:else name="Name54">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55"/>
    </dgm:choose>
    <dgm:choose name="Name56">
      <dgm:if name="Name57" axis="ch" ptType="node" func="cnt" op="gte" val="2">
        <dgm:layoutNode name="wedge2">
          <dgm:alg type="sp"/>
          <dgm:choose name="Name58">
            <dgm:if name="Name59" axis="ch" ptType="node" func="cnt" op="equ" val="2">
              <dgm:shape xmlns:r="http://schemas.openxmlformats.org/officeDocument/2006/relationships" type="pie" r:blip="">
                <dgm:adjLst>
                  <dgm:adj idx="1" val="90"/>
                  <dgm:adj idx="2" val="270"/>
                </dgm:adjLst>
              </dgm:shape>
            </dgm:if>
            <dgm:if name="Name60" axis="ch" ptType="node" func="cnt" op="equ" val="3">
              <dgm:shape xmlns:r="http://schemas.openxmlformats.org/officeDocument/2006/relationships" type="pie" r:blip="">
                <dgm:adjLst>
                  <dgm:adj idx="1" val="30"/>
                  <dgm:adj idx="2" val="150"/>
                </dgm:adjLst>
              </dgm:shape>
            </dgm:if>
            <dgm:if name="Name61" axis="ch" ptType="node" func="cnt" op="equ" val="4">
              <dgm:shape xmlns:r="http://schemas.openxmlformats.org/officeDocument/2006/relationships" type="pie" r:blip="">
                <dgm:adjLst>
                  <dgm:adj idx="1" val="0"/>
                  <dgm:adj idx="2" val="90"/>
                </dgm:adjLst>
              </dgm:shape>
            </dgm:if>
            <dgm:if name="Name62" axis="ch" ptType="node" func="cnt" op="equ" val="5">
              <dgm:shape xmlns:r="http://schemas.openxmlformats.org/officeDocument/2006/relationships" type="pie" r:blip="">
                <dgm:adjLst>
                  <dgm:adj idx="1" val="342"/>
                  <dgm:adj idx="2" val="54"/>
                </dgm:adjLst>
              </dgm:shape>
            </dgm:if>
            <dgm:if name="Name63" axis="ch" ptType="node" func="cnt" op="equ" val="6">
              <dgm:shape xmlns:r="http://schemas.openxmlformats.org/officeDocument/2006/relationships" type="pie" r:blip="">
                <dgm:adjLst>
                  <dgm:adj idx="1" val="330"/>
                  <dgm:adj idx="2" val="30"/>
                </dgm:adjLst>
              </dgm:shape>
            </dgm:if>
            <dgm:else name="Name64">
              <dgm:shape xmlns:r="http://schemas.openxmlformats.org/officeDocument/2006/relationships" type="pie" r:blip="">
                <dgm:adjLst>
                  <dgm:adj idx="1" val="321.4286"/>
                  <dgm:adj idx="2" val="12.85714"/>
                </dgm:adjLst>
              </dgm:shape>
            </dgm:else>
          </dgm:choose>
          <dgm:choose name="Name65">
            <dgm:if name="Name66" func="var" arg="dir" op="equ" val="norm">
              <dgm:presOf axis="ch desOrSelf" ptType="node node" st="2 1" cnt="1 0"/>
            </dgm:if>
            <dgm:else name="Name67">
              <dgm:choose name="Name68">
                <dgm:if name="Name69" axis="ch" ptType="node" func="cnt" op="equ" val="2">
                  <dgm:presOf axis="ch desOrSelf" ptType="node node" st="1 1" cnt="1 0"/>
                </dgm:if>
                <dgm:if name="Name70" axis="ch" ptType="node" func="cnt" op="equ" val="3">
                  <dgm:presOf axis="ch desOrSelf" ptType="node node" st="2 1" cnt="1 0"/>
                </dgm:if>
                <dgm:if name="Name71" axis="ch" ptType="node" func="cnt" op="equ" val="4">
                  <dgm:presOf axis="ch desOrSelf" ptType="node node" st="3 1" cnt="1 0"/>
                </dgm:if>
                <dgm:if name="Name72" axis="ch" ptType="node" func="cnt" op="equ" val="5">
                  <dgm:presOf axis="ch desOrSelf" ptType="node node" st="4 1" cnt="1 0"/>
                </dgm:if>
                <dgm:if name="Name73" axis="ch" ptType="node" func="cnt" op="equ" val="6">
                  <dgm:presOf axis="ch desOrSelf" ptType="node node" st="5 1" cnt="1 0"/>
                </dgm:if>
                <dgm:else name="Name74">
                  <dgm:presOf axis="ch desOrSelf" ptType="node node" st="6 1" cnt="1 0"/>
                </dgm:else>
              </dgm:choose>
            </dgm:else>
          </dgm:choose>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75">
            <dgm:if name="Name76" func="var" arg="dir" op="equ" val="norm">
              <dgm:presOf axis="ch desOrSelf" ptType="node node" st="2 1" cnt="1 0"/>
            </dgm:if>
            <dgm:else name="Name77">
              <dgm:choose name="Name78">
                <dgm:if name="Name79" axis="ch" ptType="node" func="cnt" op="equ" val="2">
                  <dgm:presOf axis="ch desOrSelf" ptType="node node" st="1 1" cnt="1 0"/>
                </dgm:if>
                <dgm:if name="Name80" axis="ch" ptType="node" func="cnt" op="equ" val="3">
                  <dgm:presOf axis="ch desOrSelf" ptType="node node" st="2 1" cnt="1 0"/>
                </dgm:if>
                <dgm:if name="Name81" axis="ch" ptType="node" func="cnt" op="equ" val="4">
                  <dgm:presOf axis="ch desOrSelf" ptType="node node" st="3 1" cnt="1 0"/>
                </dgm:if>
                <dgm:if name="Name82" axis="ch" ptType="node" func="cnt" op="equ" val="5">
                  <dgm:presOf axis="ch desOrSelf" ptType="node node" st="4 1" cnt="1 0"/>
                </dgm:if>
                <dgm:if name="Name83" axis="ch" ptType="node" func="cnt" op="equ" val="6">
                  <dgm:presOf axis="ch desOrSelf" ptType="node node" st="5 1" cnt="1 0"/>
                </dgm:if>
                <dgm:else name="Name84">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85"/>
    </dgm:choose>
    <dgm:choose name="Name86">
      <dgm:if name="Name87" axis="ch" ptType="node" func="cnt" op="gte" val="3">
        <dgm:layoutNode name="wedge3">
          <dgm:alg type="sp"/>
          <dgm:choose name="Name88">
            <dgm:if name="Name89" axis="ch" ptType="node" func="cnt" op="equ" val="3">
              <dgm:shape xmlns:r="http://schemas.openxmlformats.org/officeDocument/2006/relationships" type="pie" r:blip="">
                <dgm:adjLst>
                  <dgm:adj idx="1" val="150"/>
                  <dgm:adj idx="2" val="270"/>
                </dgm:adjLst>
              </dgm:shape>
            </dgm:if>
            <dgm:if name="Name90" axis="ch" ptType="node" func="cnt" op="equ" val="4">
              <dgm:shape xmlns:r="http://schemas.openxmlformats.org/officeDocument/2006/relationships" type="pie" r:blip="">
                <dgm:adjLst>
                  <dgm:adj idx="1" val="90"/>
                  <dgm:adj idx="2" val="180"/>
                </dgm:adjLst>
              </dgm:shape>
            </dgm:if>
            <dgm:if name="Name91" axis="ch" ptType="node" func="cnt" op="equ" val="5">
              <dgm:shape xmlns:r="http://schemas.openxmlformats.org/officeDocument/2006/relationships" type="pie" r:blip="">
                <dgm:adjLst>
                  <dgm:adj idx="1" val="54"/>
                  <dgm:adj idx="2" val="126"/>
                </dgm:adjLst>
              </dgm:shape>
            </dgm:if>
            <dgm:if name="Name92" axis="ch" ptType="node" func="cnt" op="equ" val="6">
              <dgm:shape xmlns:r="http://schemas.openxmlformats.org/officeDocument/2006/relationships" type="pie" r:blip="">
                <dgm:adjLst>
                  <dgm:adj idx="1" val="30"/>
                  <dgm:adj idx="2" val="90"/>
                </dgm:adjLst>
              </dgm:shape>
            </dgm:if>
            <dgm:else name="Name93">
              <dgm:shape xmlns:r="http://schemas.openxmlformats.org/officeDocument/2006/relationships" type="pie" r:blip="">
                <dgm:adjLst>
                  <dgm:adj idx="1" val="12.85714"/>
                  <dgm:adj idx="2" val="64.28571"/>
                </dgm:adjLst>
              </dgm:shape>
            </dgm:else>
          </dgm:choose>
          <dgm:choose name="Name94">
            <dgm:if name="Name95" func="var" arg="dir" op="equ" val="norm">
              <dgm:presOf axis="ch desOrSelf" ptType="node node" st="3 1" cnt="1 0"/>
            </dgm:if>
            <dgm:else name="Name96">
              <dgm:choose name="Name97">
                <dgm:if name="Name98" axis="ch" ptType="node" func="cnt" op="equ" val="3">
                  <dgm:presOf axis="ch desOrSelf" ptType="node node" st="1 1" cnt="1 0"/>
                </dgm:if>
                <dgm:if name="Name99" axis="ch" ptType="node" func="cnt" op="equ" val="4">
                  <dgm:presOf axis="ch desOrSelf" ptType="node node" st="2 1" cnt="1 0"/>
                </dgm:if>
                <dgm:if name="Name100" axis="ch" ptType="node" func="cnt" op="equ" val="5">
                  <dgm:presOf axis="ch desOrSelf" ptType="node node" st="3 1" cnt="1 0"/>
                </dgm:if>
                <dgm:if name="Name101" axis="ch" ptType="node" func="cnt" op="equ" val="6">
                  <dgm:presOf axis="ch desOrSelf" ptType="node node" st="4 1" cnt="1 0"/>
                </dgm:if>
                <dgm:else name="Name102">
                  <dgm:presOf axis="ch desOrSelf" ptType="node node" st="5 1" cnt="1 0"/>
                </dgm:else>
              </dgm:choose>
            </dgm:else>
          </dgm:choose>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103">
            <dgm:if name="Name104" func="var" arg="dir" op="equ" val="norm">
              <dgm:presOf axis="ch desOrSelf" ptType="node node" st="3 1" cnt="1 0"/>
            </dgm:if>
            <dgm:else name="Name105">
              <dgm:choose name="Name106">
                <dgm:if name="Name107" axis="ch" ptType="node" func="cnt" op="equ" val="3">
                  <dgm:presOf axis="ch desOrSelf" ptType="node node" st="1 1" cnt="1 0"/>
                </dgm:if>
                <dgm:if name="Name108" axis="ch" ptType="node" func="cnt" op="equ" val="4">
                  <dgm:presOf axis="ch desOrSelf" ptType="node node" st="2 1" cnt="1 0"/>
                </dgm:if>
                <dgm:if name="Name109" axis="ch" ptType="node" func="cnt" op="equ" val="5">
                  <dgm:presOf axis="ch desOrSelf" ptType="node node" st="3 1" cnt="1 0"/>
                </dgm:if>
                <dgm:if name="Name110" axis="ch" ptType="node" func="cnt" op="equ" val="6">
                  <dgm:presOf axis="ch desOrSelf" ptType="node node" st="4 1" cnt="1 0"/>
                </dgm:if>
                <dgm:else name="Name111">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12"/>
    </dgm:choose>
    <dgm:choose name="Name113">
      <dgm:if name="Name114" axis="ch" ptType="node" func="cnt" op="gte" val="4">
        <dgm:layoutNode name="wedge4">
          <dgm:alg type="sp"/>
          <dgm:choose name="Name115">
            <dgm:if name="Name116" axis="ch" ptType="node" func="cnt" op="equ" val="4">
              <dgm:shape xmlns:r="http://schemas.openxmlformats.org/officeDocument/2006/relationships" type="pie" r:blip="">
                <dgm:adjLst>
                  <dgm:adj idx="1" val="180"/>
                  <dgm:adj idx="2" val="270"/>
                </dgm:adjLst>
              </dgm:shape>
            </dgm:if>
            <dgm:if name="Name117" axis="ch" ptType="node" func="cnt" op="equ" val="5">
              <dgm:shape xmlns:r="http://schemas.openxmlformats.org/officeDocument/2006/relationships" type="pie" r:blip="">
                <dgm:adjLst>
                  <dgm:adj idx="1" val="126"/>
                  <dgm:adj idx="2" val="198"/>
                </dgm:adjLst>
              </dgm:shape>
            </dgm:if>
            <dgm:if name="Name118" axis="ch" ptType="node" func="cnt" op="equ" val="6">
              <dgm:shape xmlns:r="http://schemas.openxmlformats.org/officeDocument/2006/relationships" type="pie" r:blip="">
                <dgm:adjLst>
                  <dgm:adj idx="1" val="90"/>
                  <dgm:adj idx="2" val="150"/>
                </dgm:adjLst>
              </dgm:shape>
            </dgm:if>
            <dgm:else name="Name119">
              <dgm:shape xmlns:r="http://schemas.openxmlformats.org/officeDocument/2006/relationships" type="pie" r:blip="">
                <dgm:adjLst>
                  <dgm:adj idx="1" val="64.2871"/>
                  <dgm:adj idx="2" val="115.7143"/>
                </dgm:adjLst>
              </dgm:shape>
            </dgm:else>
          </dgm:choose>
          <dgm:choose name="Name120">
            <dgm:if name="Name121" func="var" arg="dir" op="equ" val="norm">
              <dgm:presOf axis="ch desOrSelf" ptType="node node" st="4 1" cnt="1 0"/>
            </dgm:if>
            <dgm:else name="Name122">
              <dgm:choose name="Name123">
                <dgm:if name="Name124" axis="ch" ptType="node" func="cnt" op="equ" val="4">
                  <dgm:presOf axis="ch desOrSelf" ptType="node node" st="1 1" cnt="1 0"/>
                </dgm:if>
                <dgm:if name="Name125" axis="ch" ptType="node" func="cnt" op="equ" val="5">
                  <dgm:presOf axis="ch desOrSelf" ptType="node node" st="2 1" cnt="1 0"/>
                </dgm:if>
                <dgm:if name="Name126" axis="ch" ptType="node" func="cnt" op="equ" val="6">
                  <dgm:presOf axis="ch desOrSelf" ptType="node node" st="3 1" cnt="1 0"/>
                </dgm:if>
                <dgm:else name="Name127">
                  <dgm:presOf axis="ch desOrSelf" ptType="node node" st="4 1" cnt="1 0"/>
                </dgm:else>
              </dgm:choose>
            </dgm:else>
          </dgm:choose>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28">
            <dgm:if name="Name129" func="var" arg="dir" op="equ" val="norm">
              <dgm:presOf axis="ch desOrSelf" ptType="node node" st="4 1" cnt="1 0"/>
            </dgm:if>
            <dgm:else name="Name130">
              <dgm:choose name="Name131">
                <dgm:if name="Name132" axis="ch" ptType="node" func="cnt" op="equ" val="4">
                  <dgm:presOf axis="ch desOrSelf" ptType="node node" st="1 1" cnt="1 0"/>
                </dgm:if>
                <dgm:if name="Name133" axis="ch" ptType="node" func="cnt" op="equ" val="5">
                  <dgm:presOf axis="ch desOrSelf" ptType="node node" st="2 1" cnt="1 0"/>
                </dgm:if>
                <dgm:if name="Name134" axis="ch" ptType="node" func="cnt" op="equ" val="6">
                  <dgm:presOf axis="ch desOrSelf" ptType="node node" st="3 1" cnt="1 0"/>
                </dgm:if>
                <dgm:else name="Name135">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36"/>
    </dgm:choose>
    <dgm:choose name="Name137">
      <dgm:if name="Name138" axis="ch" ptType="node" func="cnt" op="gte" val="5">
        <dgm:layoutNode name="wedge5">
          <dgm:alg type="sp"/>
          <dgm:choose name="Name139">
            <dgm:if name="Name140" axis="ch" ptType="node" func="cnt" op="equ" val="5">
              <dgm:shape xmlns:r="http://schemas.openxmlformats.org/officeDocument/2006/relationships" type="pie" r:blip="">
                <dgm:adjLst>
                  <dgm:adj idx="1" val="198"/>
                  <dgm:adj idx="2" val="270"/>
                </dgm:adjLst>
              </dgm:shape>
            </dgm:if>
            <dgm:if name="Name141" axis="ch" ptType="node" func="cnt" op="equ" val="6">
              <dgm:shape xmlns:r="http://schemas.openxmlformats.org/officeDocument/2006/relationships" type="pie" r:blip="">
                <dgm:adjLst>
                  <dgm:adj idx="1" val="150"/>
                  <dgm:adj idx="2" val="210"/>
                </dgm:adjLst>
              </dgm:shape>
            </dgm:if>
            <dgm:else name="Name142">
              <dgm:shape xmlns:r="http://schemas.openxmlformats.org/officeDocument/2006/relationships" type="pie" r:blip="">
                <dgm:adjLst>
                  <dgm:adj idx="1" val="115.7143"/>
                  <dgm:adj idx="2" val="167.1429"/>
                </dgm:adjLst>
              </dgm:shape>
            </dgm:else>
          </dgm:choose>
          <dgm:choose name="Name143">
            <dgm:if name="Name144" func="var" arg="dir" op="equ" val="norm">
              <dgm:presOf axis="ch desOrSelf" ptType="node node" st="5 1" cnt="1 0"/>
            </dgm:if>
            <dgm:else name="Name145">
              <dgm:choose name="Name146">
                <dgm:if name="Name147" axis="ch" ptType="node" func="cnt" op="equ" val="5">
                  <dgm:presOf axis="ch desOrSelf" ptType="node node" st="1 1" cnt="1 0"/>
                </dgm:if>
                <dgm:if name="Name148" axis="ch" ptType="node" func="cnt" op="equ" val="6">
                  <dgm:presOf axis="ch desOrSelf" ptType="node node" st="2 1" cnt="1 0"/>
                </dgm:if>
                <dgm:else name="Name149">
                  <dgm:presOf axis="ch desOrSelf" ptType="node node" st="3 1" cnt="1 0"/>
                </dgm:else>
              </dgm:choose>
            </dgm:else>
          </dgm:choose>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50">
            <dgm:if name="Name151" func="var" arg="dir" op="equ" val="norm">
              <dgm:presOf axis="ch desOrSelf" ptType="node node" st="5 1" cnt="1 0"/>
            </dgm:if>
            <dgm:else name="Name152">
              <dgm:choose name="Name153">
                <dgm:if name="Name154" axis="ch" ptType="node" func="cnt" op="equ" val="5">
                  <dgm:presOf axis="ch desOrSelf" ptType="node node" st="1 1" cnt="1 0"/>
                </dgm:if>
                <dgm:if name="Name155" axis="ch" ptType="node" func="cnt" op="equ" val="6">
                  <dgm:presOf axis="ch desOrSelf" ptType="node node" st="2 1" cnt="1 0"/>
                </dgm:if>
                <dgm:else name="Name156">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57"/>
    </dgm:choose>
    <dgm:choose name="Name158">
      <dgm:if name="Name159" axis="ch" ptType="node" func="cnt" op="gte" val="6">
        <dgm:layoutNode name="wedge6">
          <dgm:alg type="sp"/>
          <dgm:choose name="Name160">
            <dgm:if name="Name161" axis="ch" ptType="node" func="cnt" op="equ" val="6">
              <dgm:shape xmlns:r="http://schemas.openxmlformats.org/officeDocument/2006/relationships" type="pie" r:blip="">
                <dgm:adjLst>
                  <dgm:adj idx="1" val="210"/>
                  <dgm:adj idx="2" val="270"/>
                </dgm:adjLst>
              </dgm:shape>
            </dgm:if>
            <dgm:else name="Name162">
              <dgm:shape xmlns:r="http://schemas.openxmlformats.org/officeDocument/2006/relationships" type="pie" r:blip="">
                <dgm:adjLst>
                  <dgm:adj idx="1" val="167.1429"/>
                  <dgm:adj idx="2" val="218.5714"/>
                </dgm:adjLst>
              </dgm:shape>
            </dgm:else>
          </dgm:choose>
          <dgm:choose name="Name163">
            <dgm:if name="Name164" func="var" arg="dir" op="equ" val="norm">
              <dgm:presOf axis="ch desOrSelf" ptType="node node" st="6 1" cnt="1 0"/>
            </dgm:if>
            <dgm:else name="Name165">
              <dgm:choose name="Name166">
                <dgm:if name="Name167" axis="ch" ptType="node" func="cnt" op="equ" val="6">
                  <dgm:presOf axis="ch desOrSelf" ptType="node node" st="1 1" cnt="1 0"/>
                </dgm:if>
                <dgm:else name="Name168">
                  <dgm:presOf axis="ch desOrSelf" ptType="node node" st="2 1" cnt="1 0"/>
                </dgm:else>
              </dgm:choose>
            </dgm:else>
          </dgm:choose>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69">
            <dgm:if name="Name170" func="var" arg="dir" op="equ" val="norm">
              <dgm:presOf axis="ch desOrSelf" ptType="node node" st="6 1" cnt="1 0"/>
            </dgm:if>
            <dgm:else name="Name171">
              <dgm:choose name="Name172">
                <dgm:if name="Name173" axis="ch" ptType="node" func="cnt" op="equ" val="6">
                  <dgm:presOf axis="ch desOrSelf" ptType="node node" st="1 1" cnt="1 0"/>
                </dgm:if>
                <dgm:else name="Name174">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75"/>
    </dgm:choose>
    <dgm:choose name="Name176">
      <dgm:if name="Name177" axis="ch" ptType="node" func="cnt" op="gte" val="7">
        <dgm:layoutNode name="wedge7">
          <dgm:alg type="sp"/>
          <dgm:shape xmlns:r="http://schemas.openxmlformats.org/officeDocument/2006/relationships" type="pie" r:blip="">
            <dgm:adjLst>
              <dgm:adj idx="1" val="218.5714"/>
              <dgm:adj idx="2" val="270"/>
            </dgm:adjLst>
          </dgm:shape>
          <dgm:choose name="Name178">
            <dgm:if name="Name179" func="var" arg="dir" op="equ" val="norm">
              <dgm:presOf axis="ch desOrSelf" ptType="node node" st="7 1" cnt="1 0"/>
            </dgm:if>
            <dgm:else name="Name180">
              <dgm:presOf axis="ch desOrSelf" ptType="node node" st="1 1" cnt="1 0"/>
            </dgm:else>
          </dgm:choose>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81">
            <dgm:if name="Name182" func="var" arg="dir" op="equ" val="norm">
              <dgm:presOf axis="ch desOrSelf" ptType="node node" st="7 1" cnt="1 0"/>
            </dgm:if>
            <dgm:else name="Name183">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84"/>
    </dgm:choose>
  </dgm:layoutNode>
</dgm:layoutDef>
</file>

<file path=ppt/diagrams/layout2.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9">
  <dgm:title val=""/>
  <dgm:desc val=""/>
  <dgm:catLst>
    <dgm:cat type="3D" pri="11900"/>
  </dgm:catLst>
  <dgm:scene3d>
    <a:camera prst="perspectiveRelaxed">
      <a:rot lat="19149996" lon="20104178" rev="1577324"/>
    </a:camera>
    <a:lightRig rig="soft" dir="t"/>
    <a:backdrop>
      <a:anchor x="0" y="0" z="-210000"/>
      <a:norm dx="0" dy="0" dz="914400"/>
      <a:up dx="0" dy="914400" dz="0"/>
    </a:backdrop>
  </dgm:scene3d>
  <dgm:styleLbl name="node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52250" prstMaterial="matte">
      <a:bevelT w="165100" prst="coolSlant"/>
    </dgm:sp3d>
    <dgm:txPr>
      <a:sp3d extrusionH="28000" prstMaterial="matte"/>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152250" prstMaterial="matte">
      <a:bevelT w="165100" prst="coolSlant"/>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prstMaterial="matte"/>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22735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2D4">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1D1">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prstMaterial="matte"/>
    <dgm:txPr/>
    <dgm:style>
      <a:lnRef idx="0">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a:sp3d extrusionH="28000" prstMaterial="matte"/>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0.31437</cdr:x>
      <cdr:y>0.5</cdr:y>
    </cdr:from>
    <cdr:to>
      <cdr:x>0.51148</cdr:x>
      <cdr:y>0.62173</cdr:y>
    </cdr:to>
    <cdr:sp macro="" textlink="">
      <cdr:nvSpPr>
        <cdr:cNvPr id="2" name="TextBox 1"/>
        <cdr:cNvSpPr txBox="1"/>
      </cdr:nvSpPr>
      <cdr:spPr>
        <a:xfrm xmlns:a="http://schemas.openxmlformats.org/drawingml/2006/main">
          <a:off x="2527743" y="2007704"/>
          <a:ext cx="1584960" cy="48878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800" b="1" dirty="0">
              <a:solidFill>
                <a:schemeClr val="bg1"/>
              </a:solidFill>
            </a:rPr>
            <a:t>≈ 94.1 MM €</a:t>
          </a:r>
          <a:endParaRPr lang="en-US" sz="1800" dirty="0">
            <a:solidFill>
              <a:schemeClr val="bg1"/>
            </a:solidFill>
          </a:endParaRP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9947D5E-085F-4035-A332-B54C4B7BB21B}" type="datetimeFigureOut">
              <a:rPr lang="en-IE" smtClean="0"/>
              <a:t>11/12/2023</a:t>
            </a:fld>
            <a:endParaRPr lang="en-I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4BBC762-74D4-49A1-9DDD-77E1E0D4B2EB}" type="slidenum">
              <a:rPr lang="en-IE" smtClean="0"/>
              <a:t>‹#›</a:t>
            </a:fld>
            <a:endParaRPr lang="en-IE"/>
          </a:p>
        </p:txBody>
      </p:sp>
    </p:spTree>
    <p:extLst>
      <p:ext uri="{BB962C8B-B14F-4D97-AF65-F5344CB8AC3E}">
        <p14:creationId xmlns:p14="http://schemas.microsoft.com/office/powerpoint/2010/main" val="4901339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a:t>CNECT</a:t>
            </a:r>
            <a:r>
              <a:rPr lang="en-IE" baseline="0"/>
              <a:t> will be responsible for this chapter. </a:t>
            </a:r>
            <a:endParaRPr lang="en-IE"/>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CF2995-AB43-4B7C-B8CD-9DC7C3692A9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439846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10"/>
          </p:nvPr>
        </p:nvSpPr>
        <p:spPr/>
        <p:txBody>
          <a:bodyPr/>
          <a:lstStyle/>
          <a:p>
            <a:fld id="{59CF2995-AB43-4B7C-B8CD-9DC7C3692A9C}" type="slidenum">
              <a:rPr lang="en-GB" smtClean="0"/>
              <a:t>11</a:t>
            </a:fld>
            <a:endParaRPr lang="en-GB"/>
          </a:p>
        </p:txBody>
      </p:sp>
    </p:spTree>
    <p:extLst>
      <p:ext uri="{BB962C8B-B14F-4D97-AF65-F5344CB8AC3E}">
        <p14:creationId xmlns:p14="http://schemas.microsoft.com/office/powerpoint/2010/main" val="36315365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10"/>
          </p:nvPr>
        </p:nvSpPr>
        <p:spPr/>
        <p:txBody>
          <a:bodyPr/>
          <a:lstStyle/>
          <a:p>
            <a:fld id="{59CF2995-AB43-4B7C-B8CD-9DC7C3692A9C}" type="slidenum">
              <a:rPr lang="en-GB" smtClean="0"/>
              <a:t>12</a:t>
            </a:fld>
            <a:endParaRPr lang="en-GB"/>
          </a:p>
        </p:txBody>
      </p:sp>
    </p:spTree>
    <p:extLst>
      <p:ext uri="{BB962C8B-B14F-4D97-AF65-F5344CB8AC3E}">
        <p14:creationId xmlns:p14="http://schemas.microsoft.com/office/powerpoint/2010/main" val="20668493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CF2995-AB43-4B7C-B8CD-9DC7C3692A9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081422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9CF2995-AB43-4B7C-B8CD-9DC7C3692A9C}" type="slidenum">
              <a:rPr lang="en-GB" smtClean="0"/>
              <a:t>17</a:t>
            </a:fld>
            <a:endParaRPr lang="en-GB"/>
          </a:p>
        </p:txBody>
      </p:sp>
    </p:spTree>
    <p:extLst>
      <p:ext uri="{BB962C8B-B14F-4D97-AF65-F5344CB8AC3E}">
        <p14:creationId xmlns:p14="http://schemas.microsoft.com/office/powerpoint/2010/main" val="16925391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t-IT" baseline="0" noProof="0"/>
          </a:p>
        </p:txBody>
      </p:sp>
      <p:sp>
        <p:nvSpPr>
          <p:cNvPr id="4" name="Slide Number Placeholder 3"/>
          <p:cNvSpPr>
            <a:spLocks noGrp="1"/>
          </p:cNvSpPr>
          <p:nvPr>
            <p:ph type="sldNum" sz="quarter" idx="10"/>
          </p:nvPr>
        </p:nvSpPr>
        <p:spPr/>
        <p:txBody>
          <a:bodyPr/>
          <a:lstStyle/>
          <a:p>
            <a:fld id="{34FE2344-5CC2-4599-B8A3-7B01B76CB5DB}" type="slidenum">
              <a:rPr lang="en-GB" smtClean="0"/>
              <a:t>18</a:t>
            </a:fld>
            <a:endParaRPr lang="en-GB"/>
          </a:p>
        </p:txBody>
      </p:sp>
    </p:spTree>
    <p:extLst>
      <p:ext uri="{BB962C8B-B14F-4D97-AF65-F5344CB8AC3E}">
        <p14:creationId xmlns:p14="http://schemas.microsoft.com/office/powerpoint/2010/main" val="13090912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54BBC762-74D4-49A1-9DDD-77E1E0D4B2EB}" type="slidenum">
              <a:rPr lang="en-IE" smtClean="0"/>
              <a:t>23</a:t>
            </a:fld>
            <a:endParaRPr lang="en-IE"/>
          </a:p>
        </p:txBody>
      </p:sp>
    </p:spTree>
    <p:extLst>
      <p:ext uri="{BB962C8B-B14F-4D97-AF65-F5344CB8AC3E}">
        <p14:creationId xmlns:p14="http://schemas.microsoft.com/office/powerpoint/2010/main" val="42922073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20C7D31B-8FB1-46ED-AE5C-2E837E2B66C5}" type="slidenum">
              <a:rPr lang="en-US" smtClean="0"/>
              <a:t>29</a:t>
            </a:fld>
            <a:endParaRPr lang="en-US"/>
          </a:p>
        </p:txBody>
      </p:sp>
    </p:spTree>
    <p:extLst>
      <p:ext uri="{BB962C8B-B14F-4D97-AF65-F5344CB8AC3E}">
        <p14:creationId xmlns:p14="http://schemas.microsoft.com/office/powerpoint/2010/main" val="18154924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59CF2995-AB43-4B7C-B8CD-9DC7C3692A9C}" type="slidenum">
              <a:rPr lang="en-GB" smtClean="0"/>
              <a:t>30</a:t>
            </a:fld>
            <a:endParaRPr lang="en-GB"/>
          </a:p>
        </p:txBody>
      </p:sp>
    </p:spTree>
    <p:extLst>
      <p:ext uri="{BB962C8B-B14F-4D97-AF65-F5344CB8AC3E}">
        <p14:creationId xmlns:p14="http://schemas.microsoft.com/office/powerpoint/2010/main" val="144174015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59CF2995-AB43-4B7C-B8CD-9DC7C3692A9C}" type="slidenum">
              <a:rPr lang="en-GB" smtClean="0"/>
              <a:t>31</a:t>
            </a:fld>
            <a:endParaRPr lang="en-GB"/>
          </a:p>
        </p:txBody>
      </p:sp>
    </p:spTree>
    <p:extLst>
      <p:ext uri="{BB962C8B-B14F-4D97-AF65-F5344CB8AC3E}">
        <p14:creationId xmlns:p14="http://schemas.microsoft.com/office/powerpoint/2010/main" val="261030324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59CF2995-AB43-4B7C-B8CD-9DC7C3692A9C}" type="slidenum">
              <a:rPr lang="en-GB" smtClean="0"/>
              <a:t>33</a:t>
            </a:fld>
            <a:endParaRPr lang="en-GB"/>
          </a:p>
        </p:txBody>
      </p:sp>
    </p:spTree>
    <p:extLst>
      <p:ext uri="{BB962C8B-B14F-4D97-AF65-F5344CB8AC3E}">
        <p14:creationId xmlns:p14="http://schemas.microsoft.com/office/powerpoint/2010/main" val="13406953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a:t>CNECT</a:t>
            </a:r>
            <a:r>
              <a:rPr lang="en-IE" baseline="0"/>
              <a:t> will be responsible for this chapter. </a:t>
            </a:r>
            <a:endParaRPr lang="en-IE"/>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CF2995-AB43-4B7C-B8CD-9DC7C3692A9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856437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59CF2995-AB43-4B7C-B8CD-9DC7C3692A9C}" type="slidenum">
              <a:rPr lang="en-GB" smtClean="0"/>
              <a:t>34</a:t>
            </a:fld>
            <a:endParaRPr lang="en-GB"/>
          </a:p>
        </p:txBody>
      </p:sp>
    </p:spTree>
    <p:extLst>
      <p:ext uri="{BB962C8B-B14F-4D97-AF65-F5344CB8AC3E}">
        <p14:creationId xmlns:p14="http://schemas.microsoft.com/office/powerpoint/2010/main" val="220275748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To be able to assess/evaluate the proposal</a:t>
            </a:r>
          </a:p>
          <a:p>
            <a:endParaRPr lang="fr-BE"/>
          </a:p>
        </p:txBody>
      </p:sp>
      <p:sp>
        <p:nvSpPr>
          <p:cNvPr id="4" name="Slide Number Placeholder 3"/>
          <p:cNvSpPr>
            <a:spLocks noGrp="1"/>
          </p:cNvSpPr>
          <p:nvPr>
            <p:ph type="sldNum" sz="quarter" idx="10"/>
          </p:nvPr>
        </p:nvSpPr>
        <p:spPr/>
        <p:txBody>
          <a:bodyPr/>
          <a:lstStyle/>
          <a:p>
            <a:fld id="{59CF2995-AB43-4B7C-B8CD-9DC7C3692A9C}" type="slidenum">
              <a:rPr lang="en-GB" smtClean="0"/>
              <a:t>35</a:t>
            </a:fld>
            <a:endParaRPr lang="en-GB"/>
          </a:p>
        </p:txBody>
      </p:sp>
    </p:spTree>
    <p:extLst>
      <p:ext uri="{BB962C8B-B14F-4D97-AF65-F5344CB8AC3E}">
        <p14:creationId xmlns:p14="http://schemas.microsoft.com/office/powerpoint/2010/main" val="378785685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a:solidFill>
                <a:srgbClr val="00B050"/>
              </a:solidFill>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CF2995-AB43-4B7C-B8CD-9DC7C3692A9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4018290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BE" err="1"/>
              <a:t>Here</a:t>
            </a:r>
            <a:r>
              <a:rPr lang="fr-BE"/>
              <a:t> </a:t>
            </a:r>
            <a:r>
              <a:rPr lang="fr-BE" err="1"/>
              <a:t>you</a:t>
            </a:r>
            <a:r>
              <a:rPr lang="fr-BE"/>
              <a:t> can </a:t>
            </a:r>
            <a:r>
              <a:rPr lang="fr-BE" err="1"/>
              <a:t>add</a:t>
            </a:r>
            <a:r>
              <a:rPr lang="fr-BE"/>
              <a:t> </a:t>
            </a:r>
            <a:r>
              <a:rPr lang="fr-BE" err="1"/>
              <a:t>many</a:t>
            </a:r>
            <a:r>
              <a:rPr lang="fr-BE"/>
              <a:t> more:</a:t>
            </a:r>
          </a:p>
          <a:p>
            <a:pPr marL="342900" indent="-342900">
              <a:spcBef>
                <a:spcPts val="600"/>
              </a:spcBef>
              <a:spcAft>
                <a:spcPts val="600"/>
              </a:spcAft>
              <a:buClr>
                <a:schemeClr val="tx2"/>
              </a:buClr>
              <a:buFont typeface="Arial" panose="020B0604020202020204" pitchFamily="34" charset="0"/>
              <a:buChar char="•"/>
            </a:pPr>
            <a:r>
              <a:rPr lang="en-US" sz="2400" b="1"/>
              <a:t>Scope</a:t>
            </a:r>
            <a:r>
              <a:rPr lang="en-US" sz="2400"/>
              <a:t>: Does your proposal fit in the scope of the Work </a:t>
            </a:r>
            <a:r>
              <a:rPr lang="en-US" sz="2400" err="1"/>
              <a:t>Programme</a:t>
            </a:r>
            <a:r>
              <a:rPr lang="en-US" sz="2400"/>
              <a:t> and the call for proposals for which you are applying?</a:t>
            </a:r>
          </a:p>
          <a:p>
            <a:pPr marL="342900" indent="-342900">
              <a:spcBef>
                <a:spcPts val="600"/>
              </a:spcBef>
              <a:buClr>
                <a:schemeClr val="tx2"/>
              </a:buClr>
              <a:buFont typeface="Arial" panose="020B0604020202020204" pitchFamily="34" charset="0"/>
              <a:buChar char="•"/>
            </a:pPr>
            <a:r>
              <a:rPr lang="en-US" sz="2400"/>
              <a:t>Proof-read your proposal</a:t>
            </a:r>
          </a:p>
          <a:p>
            <a:pPr marL="800100" lvl="1" indent="-342900">
              <a:spcBef>
                <a:spcPts val="600"/>
              </a:spcBef>
              <a:buClr>
                <a:schemeClr val="tx2"/>
              </a:buClr>
              <a:buFont typeface="Wingdings" panose="05000000000000000000" pitchFamily="2" charset="2"/>
              <a:buChar char="Ø"/>
            </a:pPr>
            <a:r>
              <a:rPr lang="en-US" sz="2000" i="1"/>
              <a:t>Do one last check to ensure that your proposal is clear and easy to follow and explain issues, including local context, that may be evident to you</a:t>
            </a:r>
          </a:p>
          <a:p>
            <a:pPr marL="800100" lvl="1" indent="-342900">
              <a:spcBef>
                <a:spcPts val="600"/>
              </a:spcBef>
              <a:buClr>
                <a:schemeClr val="tx2"/>
              </a:buClr>
              <a:buFont typeface="Wingdings" panose="05000000000000000000" pitchFamily="2" charset="2"/>
              <a:buChar char="Ø"/>
            </a:pPr>
            <a:r>
              <a:rPr lang="en-US" sz="2000" i="1"/>
              <a:t>External evaluators can only assess your proposal based on provided information – no assumptions will be made</a:t>
            </a:r>
          </a:p>
          <a:p>
            <a:pPr marL="800100" lvl="1" indent="-342900">
              <a:spcBef>
                <a:spcPts val="600"/>
              </a:spcBef>
              <a:spcAft>
                <a:spcPts val="600"/>
              </a:spcAft>
              <a:buClr>
                <a:schemeClr val="tx2"/>
              </a:buClr>
              <a:buFont typeface="Wingdings" panose="05000000000000000000" pitchFamily="2" charset="2"/>
              <a:buChar char="Ø"/>
            </a:pPr>
            <a:r>
              <a:rPr lang="en-US" sz="2000" i="1"/>
              <a:t>Make sure that your proposal demonstrates the </a:t>
            </a:r>
            <a:r>
              <a:rPr lang="en-US" sz="2000" b="1" i="1"/>
              <a:t>added value </a:t>
            </a:r>
            <a:r>
              <a:rPr lang="en-US" sz="2000" i="1"/>
              <a:t>of CEF Digital funding</a:t>
            </a:r>
            <a:endParaRPr lang="fr-BE" sz="2000" i="1"/>
          </a:p>
          <a:p>
            <a:pPr marL="800100" lvl="1" indent="-342900">
              <a:spcBef>
                <a:spcPts val="300"/>
              </a:spcBef>
              <a:spcAft>
                <a:spcPts val="600"/>
              </a:spcAft>
              <a:buClr>
                <a:schemeClr val="tx2"/>
              </a:buClr>
              <a:buFont typeface="Wingdings" panose="05000000000000000000" pitchFamily="2" charset="2"/>
              <a:buChar char="Ø"/>
            </a:pPr>
            <a:r>
              <a:rPr lang="en-US" sz="2400">
                <a:cs typeface="Arial"/>
              </a:rPr>
              <a:t>encode all sections of application form </a:t>
            </a:r>
            <a:r>
              <a:rPr lang="en-US" sz="2400" b="1">
                <a:cs typeface="Arial"/>
              </a:rPr>
              <a:t>part A</a:t>
            </a:r>
            <a:r>
              <a:rPr lang="en-US" sz="2400">
                <a:cs typeface="Arial"/>
              </a:rPr>
              <a:t> directly in the F&amp;T platform?</a:t>
            </a:r>
          </a:p>
          <a:p>
            <a:pPr marL="800100" lvl="1" indent="-342900">
              <a:spcBef>
                <a:spcPts val="300"/>
              </a:spcBef>
              <a:spcAft>
                <a:spcPts val="600"/>
              </a:spcAft>
              <a:buClr>
                <a:schemeClr val="tx2"/>
              </a:buClr>
              <a:buFont typeface="Wingdings" panose="05000000000000000000" pitchFamily="2" charset="2"/>
              <a:buChar char="Ø"/>
            </a:pPr>
            <a:r>
              <a:rPr lang="en-US" sz="2400">
                <a:cs typeface="Arial"/>
              </a:rPr>
              <a:t>…read through, complete, and upload application form </a:t>
            </a:r>
            <a:r>
              <a:rPr lang="en-US" sz="2400" b="1">
                <a:cs typeface="Arial"/>
              </a:rPr>
              <a:t>part B</a:t>
            </a:r>
            <a:r>
              <a:rPr lang="en-US" sz="2400">
                <a:cs typeface="Arial"/>
              </a:rPr>
              <a:t>?</a:t>
            </a:r>
          </a:p>
          <a:p>
            <a:pPr marL="800100" lvl="1" indent="-342900">
              <a:spcBef>
                <a:spcPts val="300"/>
              </a:spcBef>
              <a:spcAft>
                <a:spcPts val="600"/>
              </a:spcAft>
              <a:buClr>
                <a:schemeClr val="tx2"/>
              </a:buClr>
              <a:buFont typeface="Wingdings" panose="05000000000000000000" pitchFamily="2" charset="2"/>
              <a:buChar char="Ø"/>
            </a:pPr>
            <a:r>
              <a:rPr lang="en-US" sz="2400">
                <a:cs typeface="Arial"/>
              </a:rPr>
              <a:t>…complete </a:t>
            </a:r>
            <a:r>
              <a:rPr lang="en-US" sz="2400" b="1">
                <a:cs typeface="Arial"/>
              </a:rPr>
              <a:t>part C</a:t>
            </a:r>
            <a:r>
              <a:rPr lang="en-US" sz="2400">
                <a:cs typeface="Arial"/>
              </a:rPr>
              <a:t> directly in the F&amp;T platform (for works proposals)?</a:t>
            </a:r>
          </a:p>
          <a:p>
            <a:pPr marL="800100" lvl="1" indent="-342900">
              <a:spcBef>
                <a:spcPts val="300"/>
              </a:spcBef>
              <a:spcAft>
                <a:spcPts val="600"/>
              </a:spcAft>
              <a:buClr>
                <a:schemeClr val="tx2"/>
              </a:buClr>
              <a:buFont typeface="Wingdings" panose="05000000000000000000" pitchFamily="2" charset="2"/>
              <a:buChar char="Ø"/>
            </a:pPr>
            <a:r>
              <a:rPr lang="en-US" sz="2400">
                <a:cs typeface="Arial"/>
              </a:rPr>
              <a:t>…have your </a:t>
            </a:r>
            <a:r>
              <a:rPr lang="en-US" sz="2400" b="1">
                <a:cs typeface="Arial"/>
              </a:rPr>
              <a:t>digital security guarantees </a:t>
            </a:r>
            <a:r>
              <a:rPr lang="en-US" sz="2400">
                <a:cs typeface="Arial"/>
              </a:rPr>
              <a:t>approved by your Member State (if required by the call conditions)?</a:t>
            </a:r>
          </a:p>
          <a:p>
            <a:pPr marL="800100" lvl="1" indent="-342900">
              <a:spcBef>
                <a:spcPts val="300"/>
              </a:spcBef>
              <a:spcAft>
                <a:spcPts val="600"/>
              </a:spcAft>
              <a:buClr>
                <a:schemeClr val="tx2"/>
              </a:buClr>
              <a:buFont typeface="Wingdings" panose="05000000000000000000" pitchFamily="2" charset="2"/>
              <a:buChar char="Ø"/>
            </a:pPr>
            <a:r>
              <a:rPr lang="en-US" sz="2400">
                <a:cs typeface="Arial"/>
              </a:rPr>
              <a:t>…attach all </a:t>
            </a:r>
            <a:r>
              <a:rPr lang="en-US" sz="2400" b="1">
                <a:cs typeface="Arial"/>
              </a:rPr>
              <a:t>mandatory annexes: </a:t>
            </a:r>
          </a:p>
          <a:p>
            <a:pPr lvl="3">
              <a:spcBef>
                <a:spcPts val="300"/>
              </a:spcBef>
              <a:spcAft>
                <a:spcPts val="600"/>
              </a:spcAft>
              <a:buClr>
                <a:schemeClr val="tx2"/>
              </a:buClr>
            </a:pPr>
            <a:r>
              <a:rPr lang="en-US" sz="2000">
                <a:cs typeface="Arial"/>
              </a:rPr>
              <a:t>see </a:t>
            </a:r>
            <a:r>
              <a:rPr lang="en-US" sz="2000" i="1">
                <a:cs typeface="Arial"/>
              </a:rPr>
              <a:t>section </a:t>
            </a:r>
            <a:r>
              <a:rPr lang="en-IE" sz="2000" i="1">
                <a:solidFill>
                  <a:srgbClr val="C00000"/>
                </a:solidFill>
              </a:rPr>
              <a:t>5. Admissibility and documents </a:t>
            </a:r>
            <a:r>
              <a:rPr lang="en-IE" sz="2000"/>
              <a:t>of the relevant call text</a:t>
            </a:r>
            <a:endParaRPr lang="en-US" sz="2400">
              <a:solidFill>
                <a:srgbClr val="4D4D4D"/>
              </a:solidFill>
            </a:endParaRPr>
          </a:p>
          <a:p>
            <a:endParaRPr lang="en-IE"/>
          </a:p>
        </p:txBody>
      </p:sp>
      <p:sp>
        <p:nvSpPr>
          <p:cNvPr id="4" name="Slide Number Placeholder 3"/>
          <p:cNvSpPr>
            <a:spLocks noGrp="1"/>
          </p:cNvSpPr>
          <p:nvPr>
            <p:ph type="sldNum" sz="quarter" idx="10"/>
          </p:nvPr>
        </p:nvSpPr>
        <p:spPr/>
        <p:txBody>
          <a:bodyPr/>
          <a:lstStyle/>
          <a:p>
            <a:fld id="{59CF2995-AB43-4B7C-B8CD-9DC7C3692A9C}" type="slidenum">
              <a:rPr lang="en-GB" smtClean="0"/>
              <a:t>38</a:t>
            </a:fld>
            <a:endParaRPr lang="en-GB"/>
          </a:p>
        </p:txBody>
      </p:sp>
    </p:spTree>
    <p:extLst>
      <p:ext uri="{BB962C8B-B14F-4D97-AF65-F5344CB8AC3E}">
        <p14:creationId xmlns:p14="http://schemas.microsoft.com/office/powerpoint/2010/main" val="179343160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59CF2995-AB43-4B7C-B8CD-9DC7C3692A9C}" type="slidenum">
              <a:rPr lang="en-GB" smtClean="0"/>
              <a:t>39</a:t>
            </a:fld>
            <a:endParaRPr lang="en-GB"/>
          </a:p>
        </p:txBody>
      </p:sp>
    </p:spTree>
    <p:extLst>
      <p:ext uri="{BB962C8B-B14F-4D97-AF65-F5344CB8AC3E}">
        <p14:creationId xmlns:p14="http://schemas.microsoft.com/office/powerpoint/2010/main" val="196678583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CF2995-AB43-4B7C-B8CD-9DC7C3692A9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9825098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9CF2995-AB43-4B7C-B8CD-9DC7C3692A9C}" type="slidenum">
              <a:rPr lang="en-GB" smtClean="0"/>
              <a:t>41</a:t>
            </a:fld>
            <a:endParaRPr lang="en-GB"/>
          </a:p>
        </p:txBody>
      </p:sp>
    </p:spTree>
    <p:extLst>
      <p:ext uri="{BB962C8B-B14F-4D97-AF65-F5344CB8AC3E}">
        <p14:creationId xmlns:p14="http://schemas.microsoft.com/office/powerpoint/2010/main" val="30472530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endParaRPr lang="en-GB">
              <a:solidFill>
                <a:srgbClr val="00B050"/>
              </a:solidFill>
            </a:endParaRPr>
          </a:p>
          <a:p>
            <a:pPr marL="0" indent="0">
              <a:buFont typeface="Arial" panose="020B0604020202020204" pitchFamily="34" charset="0"/>
              <a:buNone/>
            </a:pPr>
            <a:endParaRPr lang="en-GB">
              <a:solidFill>
                <a:srgbClr val="00B050"/>
              </a:solidFill>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CF2995-AB43-4B7C-B8CD-9DC7C3692A9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4018290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59CF2995-AB43-4B7C-B8CD-9DC7C3692A9C}" type="slidenum">
              <a:rPr lang="en-GB" smtClean="0"/>
              <a:t>47</a:t>
            </a:fld>
            <a:endParaRPr lang="en-GB"/>
          </a:p>
        </p:txBody>
      </p:sp>
    </p:spTree>
    <p:extLst>
      <p:ext uri="{BB962C8B-B14F-4D97-AF65-F5344CB8AC3E}">
        <p14:creationId xmlns:p14="http://schemas.microsoft.com/office/powerpoint/2010/main" val="403260634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endParaRPr lang="en-GB">
              <a:solidFill>
                <a:srgbClr val="00B050"/>
              </a:solidFill>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CF2995-AB43-4B7C-B8CD-9DC7C3692A9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513216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CF2995-AB43-4B7C-B8CD-9DC7C3692A9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6162818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BE"/>
              <a:t>Exception </a:t>
            </a:r>
            <a:r>
              <a:rPr lang="fr-BE" err="1"/>
              <a:t>introduced</a:t>
            </a:r>
            <a:endParaRPr lang="en-IE"/>
          </a:p>
        </p:txBody>
      </p:sp>
      <p:sp>
        <p:nvSpPr>
          <p:cNvPr id="4" name="Slide Number Placeholder 3"/>
          <p:cNvSpPr>
            <a:spLocks noGrp="1"/>
          </p:cNvSpPr>
          <p:nvPr>
            <p:ph type="sldNum" sz="quarter" idx="5"/>
          </p:nvPr>
        </p:nvSpPr>
        <p:spPr/>
        <p:txBody>
          <a:bodyPr/>
          <a:lstStyle/>
          <a:p>
            <a:fld id="{59CF2995-AB43-4B7C-B8CD-9DC7C3692A9C}" type="slidenum">
              <a:rPr lang="en-GB" smtClean="0"/>
              <a:t>49</a:t>
            </a:fld>
            <a:endParaRPr lang="en-GB"/>
          </a:p>
        </p:txBody>
      </p:sp>
    </p:spTree>
    <p:extLst>
      <p:ext uri="{BB962C8B-B14F-4D97-AF65-F5344CB8AC3E}">
        <p14:creationId xmlns:p14="http://schemas.microsoft.com/office/powerpoint/2010/main" val="356211244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solidFill>
                  <a:srgbClr val="00B050"/>
                </a:solidFill>
                <a:cs typeface="Calibri"/>
              </a:rPr>
              <a:t>Regarding the last bullet on cooperation model, the "who does what" depends for instance on network sharing options with leads to the next slide on efficiencies and synergies</a:t>
            </a:r>
            <a:endParaRPr lang="en-GB">
              <a:solidFill>
                <a:srgbClr val="00B050"/>
              </a:solidFill>
            </a:endParaRPr>
          </a:p>
          <a:p>
            <a:pPr marL="0" indent="0">
              <a:buFont typeface="Arial" panose="020B0604020202020204" pitchFamily="34" charset="0"/>
              <a:buNone/>
            </a:pPr>
            <a:endParaRPr lang="en-GB">
              <a:solidFill>
                <a:srgbClr val="00B050"/>
              </a:solidFill>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CF2995-AB43-4B7C-B8CD-9DC7C3692A9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2721746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endParaRPr lang="en-GB">
              <a:solidFill>
                <a:srgbClr val="00B050"/>
              </a:solidFill>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CF2995-AB43-4B7C-B8CD-9DC7C3692A9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9810764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The triggering of economic efficiencies, taking advantage of the multi-service feature of 5G technology, as well as synergies with other funding instruments are encouraged with the view to speed-up the pace of deployment and lower deployment costs</a:t>
            </a:r>
          </a:p>
          <a:p>
            <a:r>
              <a:rPr lang="en-US">
                <a:cs typeface="Calibri"/>
              </a:rPr>
              <a:t>Passive: e.g. between MNO ad Rail infrastructure manager</a:t>
            </a:r>
          </a:p>
          <a:p>
            <a:r>
              <a:rPr lang="en-US">
                <a:cs typeface="Calibri"/>
              </a:rPr>
              <a:t>Active: RAN slicing for different CAM use cases (e.g. highway maintenance, C-Vand for FRMCS services (e.g. as a fallback option in case of FRMCS infra failure). RAN slicing is like a end-to end VPN (or a tunnel) within the 5G connectivity with </a:t>
            </a:r>
            <a:r>
              <a:rPr lang="en-US" err="1">
                <a:cs typeface="Calibri"/>
              </a:rPr>
              <a:t>predicatable</a:t>
            </a:r>
            <a:r>
              <a:rPr lang="en-US">
                <a:cs typeface="Calibri"/>
              </a:rPr>
              <a:t> QoS and guaranteed SLA to enable specific use cases</a:t>
            </a:r>
          </a:p>
        </p:txBody>
      </p:sp>
      <p:sp>
        <p:nvSpPr>
          <p:cNvPr id="4" name="Slide Number Placeholder 3"/>
          <p:cNvSpPr>
            <a:spLocks noGrp="1"/>
          </p:cNvSpPr>
          <p:nvPr>
            <p:ph type="sldNum" sz="quarter" idx="5"/>
          </p:nvPr>
        </p:nvSpPr>
        <p:spPr/>
        <p:txBody>
          <a:bodyPr/>
          <a:lstStyle/>
          <a:p>
            <a:fld id="{54BBC762-74D4-49A1-9DDD-77E1E0D4B2EB}" type="slidenum">
              <a:rPr lang="en-IE" smtClean="0"/>
              <a:t>52</a:t>
            </a:fld>
            <a:endParaRPr lang="en-IE"/>
          </a:p>
        </p:txBody>
      </p:sp>
    </p:spTree>
    <p:extLst>
      <p:ext uri="{BB962C8B-B14F-4D97-AF65-F5344CB8AC3E}">
        <p14:creationId xmlns:p14="http://schemas.microsoft.com/office/powerpoint/2010/main" val="313957660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54BBC762-74D4-49A1-9DDD-77E1E0D4B2EB}" type="slidenum">
              <a:rPr lang="en-IE" smtClean="0"/>
              <a:t>53</a:t>
            </a:fld>
            <a:endParaRPr lang="en-IE"/>
          </a:p>
        </p:txBody>
      </p:sp>
    </p:spTree>
    <p:extLst>
      <p:ext uri="{BB962C8B-B14F-4D97-AF65-F5344CB8AC3E}">
        <p14:creationId xmlns:p14="http://schemas.microsoft.com/office/powerpoint/2010/main" val="418194780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BC033516-6FD1-4243-8E05-1346C3D3E54A}" type="slidenum">
              <a:rPr lang="en-GB" smtClean="0"/>
              <a:t>56</a:t>
            </a:fld>
            <a:endParaRPr lang="en-GB"/>
          </a:p>
        </p:txBody>
      </p:sp>
    </p:spTree>
    <p:extLst>
      <p:ext uri="{BB962C8B-B14F-4D97-AF65-F5344CB8AC3E}">
        <p14:creationId xmlns:p14="http://schemas.microsoft.com/office/powerpoint/2010/main" val="17991024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54BBC762-74D4-49A1-9DDD-77E1E0D4B2EB}" type="slidenum">
              <a:rPr lang="en-IE" smtClean="0"/>
              <a:t>68</a:t>
            </a:fld>
            <a:endParaRPr lang="en-IE"/>
          </a:p>
        </p:txBody>
      </p:sp>
    </p:spTree>
    <p:extLst>
      <p:ext uri="{BB962C8B-B14F-4D97-AF65-F5344CB8AC3E}">
        <p14:creationId xmlns:p14="http://schemas.microsoft.com/office/powerpoint/2010/main" val="43825748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10"/>
          </p:nvPr>
        </p:nvSpPr>
        <p:spPr/>
        <p:txBody>
          <a:bodyPr/>
          <a:lstStyle/>
          <a:p>
            <a:fld id="{59CF2995-AB43-4B7C-B8CD-9DC7C3692A9C}" type="slidenum">
              <a:rPr lang="en-GB" smtClean="0"/>
              <a:t>71</a:t>
            </a:fld>
            <a:endParaRPr lang="en-GB"/>
          </a:p>
        </p:txBody>
      </p:sp>
    </p:spTree>
    <p:extLst>
      <p:ext uri="{BB962C8B-B14F-4D97-AF65-F5344CB8AC3E}">
        <p14:creationId xmlns:p14="http://schemas.microsoft.com/office/powerpoint/2010/main" val="20311856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BC033516-6FD1-4243-8E05-1346C3D3E54A}" type="slidenum">
              <a:rPr lang="en-GB" smtClean="0"/>
              <a:t>5</a:t>
            </a:fld>
            <a:endParaRPr lang="en-GB"/>
          </a:p>
        </p:txBody>
      </p:sp>
    </p:spTree>
    <p:extLst>
      <p:ext uri="{BB962C8B-B14F-4D97-AF65-F5344CB8AC3E}">
        <p14:creationId xmlns:p14="http://schemas.microsoft.com/office/powerpoint/2010/main" val="28293381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t-IT"/>
          </a:p>
        </p:txBody>
      </p:sp>
      <p:sp>
        <p:nvSpPr>
          <p:cNvPr id="4" name="Slide Number Placeholder 3"/>
          <p:cNvSpPr>
            <a:spLocks noGrp="1"/>
          </p:cNvSpPr>
          <p:nvPr>
            <p:ph type="sldNum" sz="quarter" idx="10"/>
          </p:nvPr>
        </p:nvSpPr>
        <p:spPr/>
        <p:txBody>
          <a:bodyPr/>
          <a:lstStyle/>
          <a:p>
            <a:fld id="{BC033516-6FD1-4243-8E05-1346C3D3E54A}" type="slidenum">
              <a:rPr lang="en-GB" smtClean="0"/>
              <a:t>6</a:t>
            </a:fld>
            <a:endParaRPr lang="en-GB"/>
          </a:p>
        </p:txBody>
      </p:sp>
    </p:spTree>
    <p:extLst>
      <p:ext uri="{BB962C8B-B14F-4D97-AF65-F5344CB8AC3E}">
        <p14:creationId xmlns:p14="http://schemas.microsoft.com/office/powerpoint/2010/main" val="31398785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10"/>
          </p:nvPr>
        </p:nvSpPr>
        <p:spPr/>
        <p:txBody>
          <a:bodyPr/>
          <a:lstStyle/>
          <a:p>
            <a:fld id="{5058EB10-D553-4B4C-A206-E61549C4FA8B}" type="slidenum">
              <a:rPr lang="en-CA" smtClean="0"/>
              <a:t>7</a:t>
            </a:fld>
            <a:endParaRPr lang="en-CA"/>
          </a:p>
        </p:txBody>
      </p:sp>
    </p:spTree>
    <p:extLst>
      <p:ext uri="{BB962C8B-B14F-4D97-AF65-F5344CB8AC3E}">
        <p14:creationId xmlns:p14="http://schemas.microsoft.com/office/powerpoint/2010/main" val="37086009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58EB10-D553-4B4C-A206-E61549C4FA8B}" type="slidenum">
              <a:rPr kumimoji="0" lang="en-CA"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CA"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787581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10"/>
          </p:nvPr>
        </p:nvSpPr>
        <p:spPr/>
        <p:txBody>
          <a:bodyPr/>
          <a:lstStyle/>
          <a:p>
            <a:fld id="{59CF2995-AB43-4B7C-B8CD-9DC7C3692A9C}" type="slidenum">
              <a:rPr lang="en-GB" smtClean="0"/>
              <a:t>9</a:t>
            </a:fld>
            <a:endParaRPr lang="en-GB"/>
          </a:p>
        </p:txBody>
      </p:sp>
    </p:spTree>
    <p:extLst>
      <p:ext uri="{BB962C8B-B14F-4D97-AF65-F5344CB8AC3E}">
        <p14:creationId xmlns:p14="http://schemas.microsoft.com/office/powerpoint/2010/main" val="37285332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10"/>
          </p:nvPr>
        </p:nvSpPr>
        <p:spPr/>
        <p:txBody>
          <a:bodyPr/>
          <a:lstStyle/>
          <a:p>
            <a:fld id="{59CF2995-AB43-4B7C-B8CD-9DC7C3692A9C}" type="slidenum">
              <a:rPr lang="en-GB" smtClean="0"/>
              <a:t>10</a:t>
            </a:fld>
            <a:endParaRPr lang="en-GB"/>
          </a:p>
        </p:txBody>
      </p:sp>
    </p:spTree>
    <p:extLst>
      <p:ext uri="{BB962C8B-B14F-4D97-AF65-F5344CB8AC3E}">
        <p14:creationId xmlns:p14="http://schemas.microsoft.com/office/powerpoint/2010/main" val="218271070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2" name="Rectangle 1"/>
          <p:cNvSpPr/>
          <p:nvPr userDrawn="1"/>
        </p:nvSpPr>
        <p:spPr>
          <a:xfrm>
            <a:off x="0" y="0"/>
            <a:ext cx="12192000" cy="10781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5" name="Rectangle 4"/>
          <p:cNvSpPr/>
          <p:nvPr userDrawn="1"/>
        </p:nvSpPr>
        <p:spPr>
          <a:xfrm>
            <a:off x="0" y="1078173"/>
            <a:ext cx="12192000" cy="5779827"/>
          </a:xfrm>
          <a:prstGeom prst="rect">
            <a:avLst/>
          </a:prstGeom>
          <a:solidFill>
            <a:srgbClr val="0356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schemeClr val="accent4"/>
              </a:solidFill>
            </a:endParaRPr>
          </a:p>
        </p:txBody>
      </p:sp>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88933" y="258042"/>
            <a:ext cx="1659793" cy="1152460"/>
          </a:xfrm>
          <a:prstGeom prst="rect">
            <a:avLst/>
          </a:prstGeom>
        </p:spPr>
      </p:pic>
      <p:sp>
        <p:nvSpPr>
          <p:cNvPr id="6" name="Title 1"/>
          <p:cNvSpPr>
            <a:spLocks noGrp="1"/>
          </p:cNvSpPr>
          <p:nvPr>
            <p:ph type="ctrTitle"/>
          </p:nvPr>
        </p:nvSpPr>
        <p:spPr>
          <a:xfrm>
            <a:off x="1071350" y="1992572"/>
            <a:ext cx="10065224" cy="2149523"/>
          </a:xfrm>
        </p:spPr>
        <p:txBody>
          <a:bodyPr wrap="none" anchor="t">
            <a:noAutofit/>
          </a:bodyPr>
          <a:lstStyle>
            <a:lvl1pPr algn="l">
              <a:defRPr sz="6000" b="0">
                <a:solidFill>
                  <a:schemeClr val="bg1"/>
                </a:solidFill>
              </a:defRPr>
            </a:lvl1pPr>
          </a:lstStyle>
          <a:p>
            <a:r>
              <a:rPr lang="en-US"/>
              <a:t>Click to edit Master title style</a:t>
            </a:r>
            <a:endParaRPr lang="en-GB"/>
          </a:p>
        </p:txBody>
      </p:sp>
      <p:cxnSp>
        <p:nvCxnSpPr>
          <p:cNvPr id="7" name="Straight Connector 6"/>
          <p:cNvCxnSpPr/>
          <p:nvPr userDrawn="1"/>
        </p:nvCxnSpPr>
        <p:spPr>
          <a:xfrm>
            <a:off x="838200" y="1978925"/>
            <a:ext cx="0" cy="4879075"/>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Rectangle 10"/>
          <p:cNvSpPr/>
          <p:nvPr userDrawn="1"/>
        </p:nvSpPr>
        <p:spPr>
          <a:xfrm>
            <a:off x="5741158" y="6619164"/>
            <a:ext cx="707409" cy="240594"/>
          </a:xfrm>
          <a:prstGeom prst="rect">
            <a:avLst/>
          </a:prstGeom>
          <a:solidFill>
            <a:srgbClr val="004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17" name="Subtitle 2"/>
          <p:cNvSpPr>
            <a:spLocks noGrp="1"/>
          </p:cNvSpPr>
          <p:nvPr>
            <p:ph type="subTitle" idx="1"/>
          </p:nvPr>
        </p:nvSpPr>
        <p:spPr>
          <a:xfrm>
            <a:off x="1071351" y="4418049"/>
            <a:ext cx="10065224" cy="897754"/>
          </a:xfrm>
        </p:spPr>
        <p:txBody>
          <a:bodyPr>
            <a:noAutofit/>
          </a:bodyPr>
          <a:lstStyle>
            <a:lvl1pPr marL="0" indent="0" algn="l">
              <a:buNone/>
              <a:defRPr sz="2800" i="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19" name="Text Placeholder 18"/>
          <p:cNvSpPr>
            <a:spLocks noGrp="1"/>
          </p:cNvSpPr>
          <p:nvPr>
            <p:ph type="body" sz="quarter" idx="13"/>
          </p:nvPr>
        </p:nvSpPr>
        <p:spPr>
          <a:xfrm>
            <a:off x="6096000" y="5557903"/>
            <a:ext cx="5040313" cy="528998"/>
          </a:xfrm>
        </p:spPr>
        <p:txBody>
          <a:bodyPr>
            <a:noAutofit/>
          </a:bodyPr>
          <a:lstStyle>
            <a:lvl1pPr marL="0" indent="0" algn="r">
              <a:buFontTx/>
              <a:buNone/>
              <a:defRPr sz="2200" i="1">
                <a:solidFill>
                  <a:schemeClr val="bg1"/>
                </a:solidFill>
              </a:defRPr>
            </a:lvl1pPr>
          </a:lstStyle>
          <a:p>
            <a:pPr lvl="0"/>
            <a:r>
              <a:rPr lang="en-US"/>
              <a:t>Click to edit Master text styles</a:t>
            </a:r>
          </a:p>
        </p:txBody>
      </p:sp>
    </p:spTree>
    <p:extLst>
      <p:ext uri="{BB962C8B-B14F-4D97-AF65-F5344CB8AC3E}">
        <p14:creationId xmlns:p14="http://schemas.microsoft.com/office/powerpoint/2010/main" val="59940941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198" y="1825625"/>
            <a:ext cx="5328000" cy="3906435"/>
          </a:xfrm>
        </p:spPr>
        <p:txBody>
          <a:bodyPr>
            <a:noAutofit/>
          </a:bodyPr>
          <a:lstStyle>
            <a:lvl3pPr>
              <a:spcBef>
                <a:spcPts val="0"/>
              </a:spcBef>
              <a:defRPr/>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402250" y="1825625"/>
            <a:ext cx="5328000" cy="3906435"/>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p:cNvSpPr>
            <a:spLocks noGrp="1"/>
          </p:cNvSpPr>
          <p:nvPr>
            <p:ph type="sldNum" sz="quarter" idx="12"/>
          </p:nvPr>
        </p:nvSpPr>
        <p:spPr/>
        <p:txBody>
          <a:bodyPr/>
          <a:lstStyle/>
          <a:p>
            <a:fld id="{F46C79FD-C571-418B-AB0F-5EE936C85276}" type="slidenum">
              <a:rPr lang="en-GB" smtClean="0"/>
              <a:t>‹#›</a:t>
            </a:fld>
            <a:endParaRPr lang="en-GB"/>
          </a:p>
        </p:txBody>
      </p:sp>
      <p:cxnSp>
        <p:nvCxnSpPr>
          <p:cNvPr id="10" name="Straight Connector 9"/>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a:p>
        </p:txBody>
      </p:sp>
    </p:spTree>
    <p:extLst>
      <p:ext uri="{BB962C8B-B14F-4D97-AF65-F5344CB8AC3E}">
        <p14:creationId xmlns:p14="http://schemas.microsoft.com/office/powerpoint/2010/main" val="37533445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198" y="1825626"/>
            <a:ext cx="3358489" cy="3763134"/>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9" name="Content Placeholder 2"/>
          <p:cNvSpPr>
            <a:spLocks noGrp="1"/>
          </p:cNvSpPr>
          <p:nvPr>
            <p:ph sz="half" idx="13"/>
          </p:nvPr>
        </p:nvSpPr>
        <p:spPr>
          <a:xfrm>
            <a:off x="4604979" y="1825625"/>
            <a:ext cx="3358489" cy="3763134"/>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2"/>
          <p:cNvSpPr>
            <a:spLocks noGrp="1"/>
          </p:cNvSpPr>
          <p:nvPr>
            <p:ph sz="half" idx="14"/>
          </p:nvPr>
        </p:nvSpPr>
        <p:spPr>
          <a:xfrm>
            <a:off x="8371761" y="1825625"/>
            <a:ext cx="3358489" cy="3763134"/>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12" name="Straight Connector 11"/>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3"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a:p>
        </p:txBody>
      </p:sp>
    </p:spTree>
    <p:extLst>
      <p:ext uri="{BB962C8B-B14F-4D97-AF65-F5344CB8AC3E}">
        <p14:creationId xmlns:p14="http://schemas.microsoft.com/office/powerpoint/2010/main" val="25610435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39788" y="1681163"/>
            <a:ext cx="5157787" cy="823912"/>
          </a:xfrm>
        </p:spPr>
        <p:txBody>
          <a:bodyPr wrap="square" anchor="b">
            <a:noAutofit/>
          </a:bodyPr>
          <a:lstStyle>
            <a:lvl1pPr marL="0" indent="0">
              <a:buNone/>
              <a:defRPr sz="28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097331"/>
          </a:xfrm>
        </p:spPr>
        <p:txBody>
          <a:bodyPr wrap="square">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a:noFill/>
        </p:spPr>
        <p:txBody>
          <a:bodyPr wrap="square" anchor="b">
            <a:noAutofit/>
          </a:bodyPr>
          <a:lstStyle>
            <a:lvl1pPr marL="0" indent="0">
              <a:buNone/>
              <a:defRPr sz="28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097331"/>
          </a:xfrm>
        </p:spPr>
        <p:txBody>
          <a:bodyPr wrap="square">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Slide Number Placeholder 8"/>
          <p:cNvSpPr>
            <a:spLocks noGrp="1"/>
          </p:cNvSpPr>
          <p:nvPr>
            <p:ph type="sldNum" sz="quarter" idx="12"/>
          </p:nvPr>
        </p:nvSpPr>
        <p:spPr/>
        <p:txBody>
          <a:bodyPr>
            <a:noAutofit/>
          </a:bodyPr>
          <a:lstStyle/>
          <a:p>
            <a:fld id="{F46C79FD-C571-418B-AB0F-5EE936C85276}" type="slidenum">
              <a:rPr lang="en-GB" smtClean="0"/>
              <a:t>‹#›</a:t>
            </a:fld>
            <a:endParaRPr lang="en-GB"/>
          </a:p>
        </p:txBody>
      </p:sp>
      <p:cxnSp>
        <p:nvCxnSpPr>
          <p:cNvPr id="12" name="Straight Connector 11"/>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3"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a:p>
        </p:txBody>
      </p:sp>
    </p:spTree>
    <p:extLst>
      <p:ext uri="{BB962C8B-B14F-4D97-AF65-F5344CB8AC3E}">
        <p14:creationId xmlns:p14="http://schemas.microsoft.com/office/powerpoint/2010/main" val="40914560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F46C79FD-C571-418B-AB0F-5EE936C85276}" type="slidenum">
              <a:rPr lang="en-GB" smtClean="0"/>
              <a:t>‹#›</a:t>
            </a:fld>
            <a:endParaRPr lang="en-GB"/>
          </a:p>
        </p:txBody>
      </p:sp>
      <p:cxnSp>
        <p:nvCxnSpPr>
          <p:cNvPr id="8" name="Straight Connector 7"/>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a:p>
        </p:txBody>
      </p:sp>
    </p:spTree>
    <p:extLst>
      <p:ext uri="{BB962C8B-B14F-4D97-AF65-F5344CB8AC3E}">
        <p14:creationId xmlns:p14="http://schemas.microsoft.com/office/powerpoint/2010/main" val="376670237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5" name="Picture Placeholder 4"/>
          <p:cNvSpPr>
            <a:spLocks noGrp="1"/>
          </p:cNvSpPr>
          <p:nvPr>
            <p:ph type="pic" sz="quarter" idx="13"/>
          </p:nvPr>
        </p:nvSpPr>
        <p:spPr>
          <a:xfrm>
            <a:off x="-59635" y="-59635"/>
            <a:ext cx="6155635" cy="6983896"/>
          </a:xfrm>
          <a:solidFill>
            <a:schemeClr val="bg2"/>
          </a:solidFill>
          <a:ln w="28575">
            <a:solidFill>
              <a:schemeClr val="accent5"/>
            </a:solidFill>
          </a:ln>
        </p:spPr>
        <p:txBody>
          <a:bodyPr/>
          <a:lstStyle/>
          <a:p>
            <a:r>
              <a:rPr lang="en-US"/>
              <a:t>Click icon to add picture</a:t>
            </a:r>
            <a:endParaRPr lang="en-GB"/>
          </a:p>
        </p:txBody>
      </p:sp>
      <p:sp>
        <p:nvSpPr>
          <p:cNvPr id="10" name="Rectangle 9"/>
          <p:cNvSpPr/>
          <p:nvPr userDrawn="1"/>
        </p:nvSpPr>
        <p:spPr>
          <a:xfrm>
            <a:off x="3214048" y="1992573"/>
            <a:ext cx="8550322" cy="36166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19447" y="743802"/>
            <a:ext cx="544923" cy="544923"/>
          </a:xfrm>
          <a:prstGeom prst="rect">
            <a:avLst/>
          </a:prstGeom>
        </p:spPr>
      </p:pic>
      <p:sp>
        <p:nvSpPr>
          <p:cNvPr id="3" name="Content Placeholder 2"/>
          <p:cNvSpPr>
            <a:spLocks noGrp="1"/>
          </p:cNvSpPr>
          <p:nvPr>
            <p:ph idx="1"/>
          </p:nvPr>
        </p:nvSpPr>
        <p:spPr>
          <a:xfrm>
            <a:off x="3538331" y="1992572"/>
            <a:ext cx="8226040" cy="3616657"/>
          </a:xfrm>
          <a:solidFill>
            <a:schemeClr val="bg1"/>
          </a:solidFill>
        </p:spPr>
        <p:txBody>
          <a:bodyPr lIns="360000" tIns="360000" rIns="360000" bIns="360000" anchor="ctr" anchorCtr="0">
            <a:noAutofit/>
          </a:bodyPr>
          <a:lstStyle>
            <a:lvl1pPr marL="0" indent="0">
              <a:buFontTx/>
              <a:buNone/>
              <a:defRPr i="1">
                <a:solidFill>
                  <a:schemeClr val="tx2"/>
                </a:solidFill>
              </a:defRPr>
            </a:lvl1pPr>
          </a:lstStyle>
          <a:p>
            <a:pPr lvl="0"/>
            <a:r>
              <a:rPr lang="en-US"/>
              <a:t>Click to edit Master text styles</a:t>
            </a:r>
          </a:p>
        </p:txBody>
      </p:sp>
    </p:spTree>
    <p:extLst>
      <p:ext uri="{BB962C8B-B14F-4D97-AF65-F5344CB8AC3E}">
        <p14:creationId xmlns:p14="http://schemas.microsoft.com/office/powerpoint/2010/main" val="329117454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icture and Content (half page)">
    <p:spTree>
      <p:nvGrpSpPr>
        <p:cNvPr id="1" name=""/>
        <p:cNvGrpSpPr/>
        <p:nvPr/>
      </p:nvGrpSpPr>
      <p:grpSpPr>
        <a:xfrm>
          <a:off x="0" y="0"/>
          <a:ext cx="0" cy="0"/>
          <a:chOff x="0" y="0"/>
          <a:chExt cx="0" cy="0"/>
        </a:xfrm>
      </p:grpSpPr>
      <p:sp>
        <p:nvSpPr>
          <p:cNvPr id="3" name="Content Placeholder 2"/>
          <p:cNvSpPr>
            <a:spLocks noGrp="1"/>
          </p:cNvSpPr>
          <p:nvPr>
            <p:ph idx="1"/>
          </p:nvPr>
        </p:nvSpPr>
        <p:spPr>
          <a:xfrm>
            <a:off x="6817056" y="1825625"/>
            <a:ext cx="4926841" cy="3769957"/>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p:cNvSpPr>
            <a:spLocks noGrp="1"/>
          </p:cNvSpPr>
          <p:nvPr>
            <p:ph type="sldNum" sz="quarter" idx="12"/>
          </p:nvPr>
        </p:nvSpPr>
        <p:spPr/>
        <p:txBody>
          <a:bodyPr/>
          <a:lstStyle/>
          <a:p>
            <a:fld id="{F46C79FD-C571-418B-AB0F-5EE936C85276}" type="slidenum">
              <a:rPr lang="en-GB" smtClean="0"/>
              <a:t>‹#›</a:t>
            </a:fld>
            <a:endParaRPr lang="en-GB"/>
          </a:p>
        </p:txBody>
      </p:sp>
      <p:sp>
        <p:nvSpPr>
          <p:cNvPr id="10" name="Title Placeholder 1"/>
          <p:cNvSpPr>
            <a:spLocks noGrp="1"/>
          </p:cNvSpPr>
          <p:nvPr>
            <p:ph type="title"/>
          </p:nvPr>
        </p:nvSpPr>
        <p:spPr>
          <a:xfrm>
            <a:off x="6817056" y="482860"/>
            <a:ext cx="4669266" cy="782357"/>
          </a:xfrm>
          <a:prstGeom prst="rect">
            <a:avLst/>
          </a:prstGeom>
        </p:spPr>
        <p:txBody>
          <a:bodyPr vert="horz" lIns="91440" tIns="45720" rIns="91440" bIns="0" rtlCol="0" anchor="b" anchorCtr="0">
            <a:noAutofit/>
          </a:bodyPr>
          <a:lstStyle/>
          <a:p>
            <a:r>
              <a:rPr lang="en-US"/>
              <a:t>Click to edit Master title style</a:t>
            </a:r>
            <a:endParaRPr lang="en-GB"/>
          </a:p>
        </p:txBody>
      </p:sp>
      <p:sp>
        <p:nvSpPr>
          <p:cNvPr id="7" name="Picture Placeholder 4"/>
          <p:cNvSpPr>
            <a:spLocks noGrp="1"/>
          </p:cNvSpPr>
          <p:nvPr>
            <p:ph type="pic" sz="quarter" idx="13"/>
          </p:nvPr>
        </p:nvSpPr>
        <p:spPr>
          <a:xfrm>
            <a:off x="-46383" y="-46383"/>
            <a:ext cx="6142383" cy="6964017"/>
          </a:xfrm>
          <a:solidFill>
            <a:schemeClr val="bg2"/>
          </a:solidFill>
          <a:ln w="28575">
            <a:solidFill>
              <a:schemeClr val="accent5"/>
            </a:solidFill>
          </a:ln>
        </p:spPr>
        <p:txBody>
          <a:bodyPr/>
          <a:lstStyle/>
          <a:p>
            <a:r>
              <a:rPr lang="en-US"/>
              <a:t>Click icon to add picture</a:t>
            </a:r>
            <a:endParaRPr lang="en-GB"/>
          </a:p>
        </p:txBody>
      </p:sp>
    </p:spTree>
    <p:extLst>
      <p:ext uri="{BB962C8B-B14F-4D97-AF65-F5344CB8AC3E}">
        <p14:creationId xmlns:p14="http://schemas.microsoft.com/office/powerpoint/2010/main" val="37695902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 images">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F46C79FD-C571-418B-AB0F-5EE936C85276}" type="slidenum">
              <a:rPr lang="en-GB" smtClean="0"/>
              <a:t>‹#›</a:t>
            </a:fld>
            <a:endParaRPr lang="en-GB"/>
          </a:p>
        </p:txBody>
      </p:sp>
      <p:cxnSp>
        <p:nvCxnSpPr>
          <p:cNvPr id="8" name="Straight Connector 7"/>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a:p>
        </p:txBody>
      </p:sp>
      <p:sp>
        <p:nvSpPr>
          <p:cNvPr id="3" name="Picture Placeholder 2"/>
          <p:cNvSpPr>
            <a:spLocks noGrp="1"/>
          </p:cNvSpPr>
          <p:nvPr>
            <p:ph type="pic" sz="quarter" idx="13"/>
          </p:nvPr>
        </p:nvSpPr>
        <p:spPr>
          <a:xfrm>
            <a:off x="970722" y="2284667"/>
            <a:ext cx="3141663" cy="2090737"/>
          </a:xfrm>
          <a:solidFill>
            <a:schemeClr val="bg2"/>
          </a:solidFill>
        </p:spPr>
        <p:txBody>
          <a:bodyPr/>
          <a:lstStyle/>
          <a:p>
            <a:r>
              <a:rPr lang="en-US"/>
              <a:t>Click icon to add picture</a:t>
            </a:r>
            <a:endParaRPr lang="en-GB"/>
          </a:p>
        </p:txBody>
      </p:sp>
      <p:sp>
        <p:nvSpPr>
          <p:cNvPr id="11" name="Picture Placeholder 2"/>
          <p:cNvSpPr>
            <a:spLocks noGrp="1"/>
          </p:cNvSpPr>
          <p:nvPr>
            <p:ph type="pic" sz="quarter" idx="14"/>
          </p:nvPr>
        </p:nvSpPr>
        <p:spPr>
          <a:xfrm>
            <a:off x="7901451" y="2284668"/>
            <a:ext cx="3141663" cy="2090737"/>
          </a:xfrm>
          <a:solidFill>
            <a:schemeClr val="bg2"/>
          </a:solidFill>
        </p:spPr>
        <p:txBody>
          <a:bodyPr/>
          <a:lstStyle/>
          <a:p>
            <a:r>
              <a:rPr lang="en-US"/>
              <a:t>Click icon to add picture</a:t>
            </a:r>
            <a:endParaRPr lang="en-GB"/>
          </a:p>
        </p:txBody>
      </p:sp>
      <p:sp>
        <p:nvSpPr>
          <p:cNvPr id="12" name="Picture Placeholder 2"/>
          <p:cNvSpPr>
            <a:spLocks noGrp="1"/>
          </p:cNvSpPr>
          <p:nvPr>
            <p:ph type="pic" sz="quarter" idx="15"/>
          </p:nvPr>
        </p:nvSpPr>
        <p:spPr>
          <a:xfrm>
            <a:off x="4436086" y="2284667"/>
            <a:ext cx="3141663" cy="2090737"/>
          </a:xfrm>
          <a:solidFill>
            <a:schemeClr val="bg2"/>
          </a:solidFill>
        </p:spPr>
        <p:txBody>
          <a:bodyPr/>
          <a:lstStyle/>
          <a:p>
            <a:r>
              <a:rPr lang="en-US"/>
              <a:t>Click icon to add picture</a:t>
            </a:r>
            <a:endParaRPr lang="en-GB"/>
          </a:p>
        </p:txBody>
      </p:sp>
      <p:sp>
        <p:nvSpPr>
          <p:cNvPr id="13" name="Text Placeholder 12"/>
          <p:cNvSpPr>
            <a:spLocks noGrp="1"/>
          </p:cNvSpPr>
          <p:nvPr>
            <p:ph type="body" sz="quarter" idx="16"/>
          </p:nvPr>
        </p:nvSpPr>
        <p:spPr>
          <a:xfrm>
            <a:off x="1206774" y="4038684"/>
            <a:ext cx="2669558" cy="1524235"/>
          </a:xfrm>
          <a:solidFill>
            <a:schemeClr val="bg1"/>
          </a:solidFill>
        </p:spPr>
        <p:txBody>
          <a:bodyPr tIns="90000"/>
          <a:lstStyle>
            <a:lvl1pPr marL="0" indent="0" algn="ctr">
              <a:buNone/>
              <a:defRPr sz="2000"/>
            </a:lvl1pPr>
          </a:lstStyle>
          <a:p>
            <a:pPr lvl="0"/>
            <a:r>
              <a:rPr lang="en-US"/>
              <a:t>Click to edit Master text styles</a:t>
            </a:r>
          </a:p>
        </p:txBody>
      </p:sp>
      <p:sp>
        <p:nvSpPr>
          <p:cNvPr id="15" name="Text Placeholder 12"/>
          <p:cNvSpPr>
            <a:spLocks noGrp="1"/>
          </p:cNvSpPr>
          <p:nvPr>
            <p:ph type="body" sz="quarter" idx="17"/>
          </p:nvPr>
        </p:nvSpPr>
        <p:spPr>
          <a:xfrm>
            <a:off x="4672139" y="4041944"/>
            <a:ext cx="2669558" cy="1524235"/>
          </a:xfrm>
          <a:solidFill>
            <a:schemeClr val="bg1"/>
          </a:solidFill>
        </p:spPr>
        <p:txBody>
          <a:bodyPr tIns="90000"/>
          <a:lstStyle>
            <a:lvl1pPr marL="0" indent="0" algn="ctr">
              <a:buNone/>
              <a:defRPr sz="2000"/>
            </a:lvl1pPr>
          </a:lstStyle>
          <a:p>
            <a:pPr lvl="0"/>
            <a:r>
              <a:rPr lang="en-US"/>
              <a:t>Click to edit Master text styles</a:t>
            </a:r>
          </a:p>
        </p:txBody>
      </p:sp>
      <p:sp>
        <p:nvSpPr>
          <p:cNvPr id="16" name="Text Placeholder 12"/>
          <p:cNvSpPr>
            <a:spLocks noGrp="1"/>
          </p:cNvSpPr>
          <p:nvPr>
            <p:ph type="body" sz="quarter" idx="18"/>
          </p:nvPr>
        </p:nvSpPr>
        <p:spPr>
          <a:xfrm>
            <a:off x="8137503" y="4037437"/>
            <a:ext cx="2669558" cy="1524235"/>
          </a:xfrm>
          <a:solidFill>
            <a:schemeClr val="bg1"/>
          </a:solidFill>
        </p:spPr>
        <p:txBody>
          <a:bodyPr tIns="90000"/>
          <a:lstStyle>
            <a:lvl1pPr marL="0" indent="0" algn="ctr">
              <a:buNone/>
              <a:defRPr sz="2000"/>
            </a:lvl1pPr>
          </a:lstStyle>
          <a:p>
            <a:pPr lvl="0"/>
            <a:r>
              <a:rPr lang="en-US"/>
              <a:t>Click to edit Master text styles</a:t>
            </a:r>
          </a:p>
        </p:txBody>
      </p:sp>
    </p:spTree>
    <p:extLst>
      <p:ext uri="{BB962C8B-B14F-4D97-AF65-F5344CB8AC3E}">
        <p14:creationId xmlns:p14="http://schemas.microsoft.com/office/powerpoint/2010/main" val="133134970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4 images">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F46C79FD-C571-418B-AB0F-5EE936C85276}" type="slidenum">
              <a:rPr lang="en-GB" smtClean="0"/>
              <a:t>‹#›</a:t>
            </a:fld>
            <a:endParaRPr lang="en-GB"/>
          </a:p>
        </p:txBody>
      </p:sp>
      <p:cxnSp>
        <p:nvCxnSpPr>
          <p:cNvPr id="8" name="Straight Connector 7"/>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a:p>
        </p:txBody>
      </p:sp>
      <p:sp>
        <p:nvSpPr>
          <p:cNvPr id="3" name="Picture Placeholder 2"/>
          <p:cNvSpPr>
            <a:spLocks noGrp="1"/>
          </p:cNvSpPr>
          <p:nvPr>
            <p:ph type="pic" sz="quarter" idx="13"/>
          </p:nvPr>
        </p:nvSpPr>
        <p:spPr>
          <a:xfrm>
            <a:off x="3713869" y="2159957"/>
            <a:ext cx="2461591" cy="1638158"/>
          </a:xfrm>
          <a:solidFill>
            <a:schemeClr val="bg2"/>
          </a:solidFill>
        </p:spPr>
        <p:txBody>
          <a:bodyPr/>
          <a:lstStyle/>
          <a:p>
            <a:r>
              <a:rPr lang="en-US"/>
              <a:t>Click icon to add picture</a:t>
            </a:r>
            <a:endParaRPr lang="en-GB"/>
          </a:p>
        </p:txBody>
      </p:sp>
      <p:sp>
        <p:nvSpPr>
          <p:cNvPr id="11" name="Picture Placeholder 2"/>
          <p:cNvSpPr>
            <a:spLocks noGrp="1"/>
          </p:cNvSpPr>
          <p:nvPr>
            <p:ph type="pic" sz="quarter" idx="14"/>
          </p:nvPr>
        </p:nvSpPr>
        <p:spPr>
          <a:xfrm>
            <a:off x="3713868" y="3968881"/>
            <a:ext cx="2461591" cy="1638158"/>
          </a:xfrm>
          <a:solidFill>
            <a:schemeClr val="bg2"/>
          </a:solidFill>
        </p:spPr>
        <p:txBody>
          <a:bodyPr/>
          <a:lstStyle/>
          <a:p>
            <a:r>
              <a:rPr lang="en-US"/>
              <a:t>Click icon to add picture</a:t>
            </a:r>
            <a:endParaRPr lang="en-GB"/>
          </a:p>
        </p:txBody>
      </p:sp>
      <p:sp>
        <p:nvSpPr>
          <p:cNvPr id="12" name="Picture Placeholder 2"/>
          <p:cNvSpPr>
            <a:spLocks noGrp="1"/>
          </p:cNvSpPr>
          <p:nvPr>
            <p:ph type="pic" sz="quarter" idx="15"/>
          </p:nvPr>
        </p:nvSpPr>
        <p:spPr>
          <a:xfrm>
            <a:off x="6324547" y="2159956"/>
            <a:ext cx="2461593" cy="1638159"/>
          </a:xfrm>
          <a:solidFill>
            <a:schemeClr val="bg2"/>
          </a:solidFill>
        </p:spPr>
        <p:txBody>
          <a:bodyPr/>
          <a:lstStyle/>
          <a:p>
            <a:r>
              <a:rPr lang="en-US"/>
              <a:t>Click icon to add picture</a:t>
            </a:r>
            <a:endParaRPr lang="en-GB"/>
          </a:p>
        </p:txBody>
      </p:sp>
      <p:sp>
        <p:nvSpPr>
          <p:cNvPr id="13" name="Text Placeholder 12"/>
          <p:cNvSpPr>
            <a:spLocks noGrp="1"/>
          </p:cNvSpPr>
          <p:nvPr>
            <p:ph type="body" sz="quarter" idx="16"/>
          </p:nvPr>
        </p:nvSpPr>
        <p:spPr>
          <a:xfrm>
            <a:off x="8935227" y="3968880"/>
            <a:ext cx="2520000" cy="1638158"/>
          </a:xfrm>
          <a:noFill/>
        </p:spPr>
        <p:txBody>
          <a:bodyPr tIns="90000"/>
          <a:lstStyle>
            <a:lvl1pPr marL="0" indent="0" algn="l">
              <a:buNone/>
              <a:defRPr sz="2000"/>
            </a:lvl1pPr>
          </a:lstStyle>
          <a:p>
            <a:pPr lvl="0"/>
            <a:r>
              <a:rPr lang="en-US"/>
              <a:t>Click to edit Master text styles</a:t>
            </a:r>
          </a:p>
        </p:txBody>
      </p:sp>
      <p:sp>
        <p:nvSpPr>
          <p:cNvPr id="16" name="Text Placeholder 12"/>
          <p:cNvSpPr>
            <a:spLocks noGrp="1"/>
          </p:cNvSpPr>
          <p:nvPr>
            <p:ph type="body" sz="quarter" idx="18"/>
          </p:nvPr>
        </p:nvSpPr>
        <p:spPr>
          <a:xfrm>
            <a:off x="1033617" y="2159957"/>
            <a:ext cx="2520000" cy="1638159"/>
          </a:xfrm>
          <a:noFill/>
        </p:spPr>
        <p:txBody>
          <a:bodyPr tIns="90000"/>
          <a:lstStyle>
            <a:lvl1pPr marL="0" indent="0" algn="r">
              <a:buNone/>
              <a:defRPr sz="2000"/>
            </a:lvl1pPr>
          </a:lstStyle>
          <a:p>
            <a:pPr lvl="0"/>
            <a:r>
              <a:rPr lang="en-US"/>
              <a:t>Click to edit Master text styles</a:t>
            </a:r>
          </a:p>
        </p:txBody>
      </p:sp>
      <p:sp>
        <p:nvSpPr>
          <p:cNvPr id="14" name="Picture Placeholder 2"/>
          <p:cNvSpPr>
            <a:spLocks noGrp="1"/>
          </p:cNvSpPr>
          <p:nvPr>
            <p:ph type="pic" sz="quarter" idx="19"/>
          </p:nvPr>
        </p:nvSpPr>
        <p:spPr>
          <a:xfrm>
            <a:off x="6324549" y="3968880"/>
            <a:ext cx="2461591" cy="1638158"/>
          </a:xfrm>
          <a:solidFill>
            <a:schemeClr val="bg2"/>
          </a:solidFill>
        </p:spPr>
        <p:txBody>
          <a:bodyPr/>
          <a:lstStyle/>
          <a:p>
            <a:r>
              <a:rPr lang="en-US"/>
              <a:t>Click icon to add picture</a:t>
            </a:r>
            <a:endParaRPr lang="en-GB"/>
          </a:p>
        </p:txBody>
      </p:sp>
      <p:sp>
        <p:nvSpPr>
          <p:cNvPr id="17" name="Text Placeholder 12"/>
          <p:cNvSpPr>
            <a:spLocks noGrp="1"/>
          </p:cNvSpPr>
          <p:nvPr>
            <p:ph type="body" sz="quarter" idx="20"/>
          </p:nvPr>
        </p:nvSpPr>
        <p:spPr>
          <a:xfrm>
            <a:off x="1033617" y="3968881"/>
            <a:ext cx="2520000" cy="1638158"/>
          </a:xfrm>
          <a:noFill/>
        </p:spPr>
        <p:txBody>
          <a:bodyPr tIns="90000"/>
          <a:lstStyle>
            <a:lvl1pPr marL="0" indent="0" algn="r">
              <a:buNone/>
              <a:defRPr sz="2000"/>
            </a:lvl1pPr>
          </a:lstStyle>
          <a:p>
            <a:pPr lvl="0"/>
            <a:r>
              <a:rPr lang="en-US"/>
              <a:t>Click to edit Master text styles</a:t>
            </a:r>
          </a:p>
        </p:txBody>
      </p:sp>
      <p:sp>
        <p:nvSpPr>
          <p:cNvPr id="18" name="Text Placeholder 12"/>
          <p:cNvSpPr>
            <a:spLocks noGrp="1"/>
          </p:cNvSpPr>
          <p:nvPr>
            <p:ph type="body" sz="quarter" idx="21"/>
          </p:nvPr>
        </p:nvSpPr>
        <p:spPr>
          <a:xfrm>
            <a:off x="8966322" y="2159956"/>
            <a:ext cx="2520000" cy="1638159"/>
          </a:xfrm>
          <a:noFill/>
        </p:spPr>
        <p:txBody>
          <a:bodyPr tIns="90000"/>
          <a:lstStyle>
            <a:lvl1pPr marL="0" indent="0" algn="l">
              <a:buNone/>
              <a:defRPr sz="2000"/>
            </a:lvl1pPr>
          </a:lstStyle>
          <a:p>
            <a:pPr lvl="0"/>
            <a:r>
              <a:rPr lang="en-US"/>
              <a:t>Click to edit Master text styles</a:t>
            </a:r>
          </a:p>
        </p:txBody>
      </p:sp>
    </p:spTree>
    <p:extLst>
      <p:ext uri="{BB962C8B-B14F-4D97-AF65-F5344CB8AC3E}">
        <p14:creationId xmlns:p14="http://schemas.microsoft.com/office/powerpoint/2010/main" val="415364821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4" name="Picture Placeholder 2"/>
          <p:cNvSpPr>
            <a:spLocks noGrp="1"/>
          </p:cNvSpPr>
          <p:nvPr>
            <p:ph type="pic" sz="quarter" idx="13"/>
          </p:nvPr>
        </p:nvSpPr>
        <p:spPr>
          <a:xfrm>
            <a:off x="0" y="0"/>
            <a:ext cx="12192000" cy="3429000"/>
          </a:xfrm>
          <a:solidFill>
            <a:schemeClr val="bg2"/>
          </a:solidFill>
        </p:spPr>
        <p:txBody>
          <a:bodyPr/>
          <a:lstStyle/>
          <a:p>
            <a:r>
              <a:rPr lang="en-US"/>
              <a:t>Click icon to add picture</a:t>
            </a:r>
            <a:endParaRPr lang="en-GB"/>
          </a:p>
        </p:txBody>
      </p:sp>
      <p:sp>
        <p:nvSpPr>
          <p:cNvPr id="2" name="Title 1"/>
          <p:cNvSpPr>
            <a:spLocks noGrp="1"/>
          </p:cNvSpPr>
          <p:nvPr>
            <p:ph type="title"/>
          </p:nvPr>
        </p:nvSpPr>
        <p:spPr>
          <a:xfrm>
            <a:off x="838200" y="2646643"/>
            <a:ext cx="10515600" cy="782357"/>
          </a:xfrm>
          <a:solidFill>
            <a:schemeClr val="bg1"/>
          </a:solidFill>
        </p:spPr>
        <p:txBody>
          <a:bodyPr/>
          <a:lstStyle/>
          <a:p>
            <a:r>
              <a:rPr lang="en-US"/>
              <a:t>Click to edit Master title style</a:t>
            </a:r>
            <a:endParaRPr lang="en-GB"/>
          </a:p>
        </p:txBody>
      </p:sp>
      <p:sp>
        <p:nvSpPr>
          <p:cNvPr id="3" name="Slide Number Placeholder 2"/>
          <p:cNvSpPr>
            <a:spLocks noGrp="1"/>
          </p:cNvSpPr>
          <p:nvPr>
            <p:ph type="sldNum" sz="quarter" idx="10"/>
          </p:nvPr>
        </p:nvSpPr>
        <p:spPr/>
        <p:txBody>
          <a:bodyPr/>
          <a:lstStyle/>
          <a:p>
            <a:fld id="{F46C79FD-C571-418B-AB0F-5EE936C85276}" type="slidenum">
              <a:rPr lang="en-GB" smtClean="0"/>
              <a:pPr/>
              <a:t>‹#›</a:t>
            </a:fld>
            <a:endParaRPr lang="en-GB"/>
          </a:p>
        </p:txBody>
      </p:sp>
      <p:sp>
        <p:nvSpPr>
          <p:cNvPr id="6" name="Text Placeholder 5"/>
          <p:cNvSpPr>
            <a:spLocks noGrp="1"/>
          </p:cNvSpPr>
          <p:nvPr>
            <p:ph type="body" sz="quarter" idx="14"/>
          </p:nvPr>
        </p:nvSpPr>
        <p:spPr>
          <a:xfrm>
            <a:off x="838200" y="3630613"/>
            <a:ext cx="10515600" cy="20351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45463553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F46C79FD-C571-418B-AB0F-5EE936C85276}" type="slidenum">
              <a:rPr lang="en-GB" smtClean="0"/>
              <a:t>‹#›</a:t>
            </a:fld>
            <a:endParaRPr lang="en-GB"/>
          </a:p>
        </p:txBody>
      </p:sp>
    </p:spTree>
    <p:extLst>
      <p:ext uri="{BB962C8B-B14F-4D97-AF65-F5344CB8AC3E}">
        <p14:creationId xmlns:p14="http://schemas.microsoft.com/office/powerpoint/2010/main" val="12590170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50288"/>
            <a:ext cx="12192000" cy="5018345"/>
          </a:xfrm>
          <a:prstGeom prst="rect">
            <a:avLst/>
          </a:prstGeom>
        </p:spPr>
      </p:pic>
      <p:sp>
        <p:nvSpPr>
          <p:cNvPr id="4" name="Slide Number Placeholder 3"/>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2" name="Rectangle 1"/>
          <p:cNvSpPr/>
          <p:nvPr userDrawn="1"/>
        </p:nvSpPr>
        <p:spPr>
          <a:xfrm>
            <a:off x="0" y="0"/>
            <a:ext cx="12192000" cy="10781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5" name="Rectangle 4"/>
          <p:cNvSpPr/>
          <p:nvPr userDrawn="1"/>
        </p:nvSpPr>
        <p:spPr>
          <a:xfrm>
            <a:off x="0" y="1078174"/>
            <a:ext cx="12192000" cy="2890800"/>
          </a:xfrm>
          <a:prstGeom prst="rect">
            <a:avLst/>
          </a:prstGeom>
          <a:solidFill>
            <a:srgbClr val="0356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schemeClr val="accent4"/>
              </a:solidFill>
            </a:endParaRPr>
          </a:p>
        </p:txBody>
      </p:sp>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388933" y="258042"/>
            <a:ext cx="1659793" cy="1152460"/>
          </a:xfrm>
          <a:prstGeom prst="rect">
            <a:avLst/>
          </a:prstGeom>
        </p:spPr>
      </p:pic>
      <p:sp>
        <p:nvSpPr>
          <p:cNvPr id="6" name="Title 1"/>
          <p:cNvSpPr>
            <a:spLocks noGrp="1"/>
          </p:cNvSpPr>
          <p:nvPr>
            <p:ph type="ctrTitle"/>
          </p:nvPr>
        </p:nvSpPr>
        <p:spPr>
          <a:xfrm>
            <a:off x="1071350" y="1992572"/>
            <a:ext cx="10065224" cy="872647"/>
          </a:xfrm>
        </p:spPr>
        <p:txBody>
          <a:bodyPr anchor="t">
            <a:normAutofit/>
          </a:bodyPr>
          <a:lstStyle>
            <a:lvl1pPr algn="l">
              <a:defRPr sz="6000" b="0">
                <a:solidFill>
                  <a:schemeClr val="bg1"/>
                </a:solidFill>
              </a:defRPr>
            </a:lvl1pPr>
          </a:lstStyle>
          <a:p>
            <a:r>
              <a:rPr lang="en-US"/>
              <a:t>Click to edit Master title style</a:t>
            </a:r>
            <a:endParaRPr lang="en-GB"/>
          </a:p>
        </p:txBody>
      </p:sp>
      <p:cxnSp>
        <p:nvCxnSpPr>
          <p:cNvPr id="7" name="Straight Connector 6"/>
          <p:cNvCxnSpPr/>
          <p:nvPr userDrawn="1"/>
        </p:nvCxnSpPr>
        <p:spPr>
          <a:xfrm>
            <a:off x="838200" y="1978925"/>
            <a:ext cx="0" cy="4879075"/>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Rectangle 10"/>
          <p:cNvSpPr/>
          <p:nvPr userDrawn="1"/>
        </p:nvSpPr>
        <p:spPr>
          <a:xfrm>
            <a:off x="5741158" y="6619164"/>
            <a:ext cx="707409" cy="240594"/>
          </a:xfrm>
          <a:prstGeom prst="rect">
            <a:avLst/>
          </a:prstGeom>
          <a:solidFill>
            <a:srgbClr val="004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17" name="Subtitle 2"/>
          <p:cNvSpPr>
            <a:spLocks noGrp="1"/>
          </p:cNvSpPr>
          <p:nvPr>
            <p:ph type="subTitle" idx="1"/>
          </p:nvPr>
        </p:nvSpPr>
        <p:spPr>
          <a:xfrm>
            <a:off x="1071351" y="3067468"/>
            <a:ext cx="10065224" cy="897754"/>
          </a:xfrm>
        </p:spPr>
        <p:txBody>
          <a:bodyPr>
            <a:noAutofit/>
          </a:bodyPr>
          <a:lstStyle>
            <a:lvl1pPr marL="0" indent="0" algn="l">
              <a:buNone/>
              <a:defRPr sz="2800" i="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19" name="Text Placeholder 18"/>
          <p:cNvSpPr>
            <a:spLocks noGrp="1"/>
          </p:cNvSpPr>
          <p:nvPr>
            <p:ph type="body" sz="quarter" idx="13"/>
          </p:nvPr>
        </p:nvSpPr>
        <p:spPr>
          <a:xfrm>
            <a:off x="6096000" y="5783535"/>
            <a:ext cx="5040313" cy="528998"/>
          </a:xfrm>
        </p:spPr>
        <p:txBody>
          <a:bodyPr anchor="b" anchorCtr="0">
            <a:noAutofit/>
          </a:bodyPr>
          <a:lstStyle>
            <a:lvl1pPr marL="0" indent="0" algn="r">
              <a:buFontTx/>
              <a:buNone/>
              <a:defRPr sz="2200" i="1">
                <a:solidFill>
                  <a:schemeClr val="bg1"/>
                </a:solidFill>
              </a:defRPr>
            </a:lvl1pPr>
          </a:lstStyle>
          <a:p>
            <a:pPr lvl="0"/>
            <a:r>
              <a:rPr lang="en-US"/>
              <a:t>Click to edit Master text styles</a:t>
            </a:r>
          </a:p>
        </p:txBody>
      </p:sp>
    </p:spTree>
    <p:extLst>
      <p:ext uri="{BB962C8B-B14F-4D97-AF65-F5344CB8AC3E}">
        <p14:creationId xmlns:p14="http://schemas.microsoft.com/office/powerpoint/2010/main" val="62749287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type="obj">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325192199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Master">
    <p:spTree>
      <p:nvGrpSpPr>
        <p:cNvPr id="1" name=""/>
        <p:cNvGrpSpPr/>
        <p:nvPr/>
      </p:nvGrpSpPr>
      <p:grpSpPr>
        <a:xfrm>
          <a:off x="0" y="0"/>
          <a:ext cx="0" cy="0"/>
          <a:chOff x="0" y="0"/>
          <a:chExt cx="0" cy="0"/>
        </a:xfrm>
      </p:grpSpPr>
      <p:sp>
        <p:nvSpPr>
          <p:cNvPr id="10" name="Content Placeholder 2"/>
          <p:cNvSpPr>
            <a:spLocks noGrp="1"/>
          </p:cNvSpPr>
          <p:nvPr>
            <p:ph idx="1"/>
          </p:nvPr>
        </p:nvSpPr>
        <p:spPr>
          <a:xfrm>
            <a:off x="0" y="836712"/>
            <a:ext cx="11952651" cy="6021288"/>
          </a:xfrm>
        </p:spPr>
        <p:txBody>
          <a:bodyPr/>
          <a:lstStyle>
            <a:lvl1pPr>
              <a:defRPr lang="de-DE" sz="2933" b="1" i="0" kern="0" dirty="0" smtClean="0">
                <a:solidFill>
                  <a:schemeClr val="tx1"/>
                </a:solidFill>
                <a:latin typeface="Calibri" panose="020F0502020204030204" pitchFamily="34" charset="0"/>
                <a:ea typeface="Verdana" pitchFamily="34" charset="0"/>
                <a:cs typeface="Verdana" pitchFamily="34" charset="0"/>
              </a:defRPr>
            </a:lvl1pPr>
            <a:lvl2pPr marL="341267">
              <a:spcBef>
                <a:spcPts val="360"/>
              </a:spcBef>
              <a:spcAft>
                <a:spcPts val="360"/>
              </a:spcAft>
              <a:defRPr lang="de-DE" sz="2933" b="0" kern="0" dirty="0" smtClean="0">
                <a:solidFill>
                  <a:srgbClr val="0000FF"/>
                </a:solidFill>
                <a:latin typeface="Calibri" panose="020F0502020204030204" pitchFamily="34" charset="0"/>
                <a:ea typeface="Verdana" pitchFamily="34" charset="0"/>
                <a:cs typeface="Verdana" pitchFamily="34" charset="0"/>
              </a:defRPr>
            </a:lvl2pPr>
            <a:lvl3pPr marL="863970" indent="-411466">
              <a:spcBef>
                <a:spcPts val="360"/>
              </a:spcBef>
              <a:spcAft>
                <a:spcPts val="0"/>
              </a:spcAft>
              <a:buFont typeface="Wingdings" panose="05000000000000000000" pitchFamily="2" charset="2"/>
              <a:buChar char="Ø"/>
              <a:defRPr lang="de-DE" sz="2400" b="0" kern="0" dirty="0" smtClean="0">
                <a:solidFill>
                  <a:srgbClr val="0000FF"/>
                </a:solidFill>
                <a:latin typeface="Calibri" panose="020F0502020204030204" pitchFamily="34" charset="0"/>
                <a:ea typeface="Verdana" pitchFamily="34" charset="0"/>
                <a:cs typeface="Verdana" pitchFamily="34" charset="0"/>
              </a:defRPr>
            </a:lvl3pPr>
          </a:lstStyle>
          <a:p>
            <a:pPr marL="0" marR="0" lvl="0" indent="0" algn="l" defTabSz="539097" rtl="0" eaLnBrk="0" fontAlgn="base" latinLnBrk="0" hangingPunct="0">
              <a:lnSpc>
                <a:spcPct val="100000"/>
              </a:lnSpc>
              <a:spcBef>
                <a:spcPts val="360"/>
              </a:spcBef>
              <a:spcAft>
                <a:spcPts val="360"/>
              </a:spcAft>
              <a:buClr>
                <a:srgbClr val="0070C0"/>
              </a:buClr>
              <a:buSzPct val="95000"/>
              <a:buFont typeface="Arial" pitchFamily="34" charset="0"/>
              <a:buNone/>
              <a:tabLst/>
              <a:defRPr/>
            </a:pPr>
            <a:r>
              <a:rPr lang="de-DE"/>
              <a:t>Click </a:t>
            </a:r>
            <a:r>
              <a:rPr lang="de-DE" err="1"/>
              <a:t>to</a:t>
            </a:r>
            <a:r>
              <a:rPr lang="de-DE"/>
              <a:t> </a:t>
            </a:r>
            <a:r>
              <a:rPr lang="de-DE" err="1"/>
              <a:t>edit</a:t>
            </a:r>
            <a:r>
              <a:rPr lang="de-DE"/>
              <a:t> Master </a:t>
            </a:r>
            <a:r>
              <a:rPr lang="de-DE" err="1"/>
              <a:t>text</a:t>
            </a:r>
            <a:r>
              <a:rPr lang="de-DE"/>
              <a:t> </a:t>
            </a:r>
            <a:r>
              <a:rPr lang="de-DE" err="1"/>
              <a:t>styles</a:t>
            </a:r>
            <a:endParaRPr lang="de-DE"/>
          </a:p>
          <a:p>
            <a:pPr lvl="1"/>
            <a:r>
              <a:rPr lang="de-DE"/>
              <a:t>Second </a:t>
            </a:r>
            <a:r>
              <a:rPr lang="de-DE" err="1"/>
              <a:t>level</a:t>
            </a:r>
            <a:endParaRPr lang="de-DE"/>
          </a:p>
          <a:p>
            <a:pPr lvl="2"/>
            <a:r>
              <a:rPr lang="de-DE"/>
              <a:t>Third </a:t>
            </a:r>
            <a:r>
              <a:rPr lang="de-DE" err="1"/>
              <a:t>level</a:t>
            </a:r>
            <a:endParaRPr lang="de-DE"/>
          </a:p>
          <a:p>
            <a:pPr lvl="3"/>
            <a:r>
              <a:rPr lang="de-DE" err="1"/>
              <a:t>Fourth</a:t>
            </a:r>
            <a:r>
              <a:rPr lang="de-DE"/>
              <a:t> </a:t>
            </a:r>
            <a:r>
              <a:rPr lang="de-DE" err="1"/>
              <a:t>level</a:t>
            </a:r>
            <a:endParaRPr lang="de-DE"/>
          </a:p>
          <a:p>
            <a:pPr lvl="4"/>
            <a:r>
              <a:rPr lang="de-DE" err="1"/>
              <a:t>Fifth</a:t>
            </a:r>
            <a:r>
              <a:rPr lang="de-DE"/>
              <a:t> </a:t>
            </a:r>
            <a:r>
              <a:rPr lang="de-DE" err="1"/>
              <a:t>level</a:t>
            </a:r>
            <a:endParaRPr lang="en-US"/>
          </a:p>
        </p:txBody>
      </p:sp>
    </p:spTree>
    <p:extLst>
      <p:ext uri="{BB962C8B-B14F-4D97-AF65-F5344CB8AC3E}">
        <p14:creationId xmlns:p14="http://schemas.microsoft.com/office/powerpoint/2010/main" val="33623686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802219"/>
            <a:ext cx="12192000" cy="6059194"/>
          </a:xfrm>
          <a:prstGeom prst="rect">
            <a:avLst/>
          </a:prstGeom>
        </p:spPr>
      </p:pic>
      <p:sp>
        <p:nvSpPr>
          <p:cNvPr id="14" name="Rectangle 13"/>
          <p:cNvSpPr/>
          <p:nvPr userDrawn="1"/>
        </p:nvSpPr>
        <p:spPr>
          <a:xfrm>
            <a:off x="5289" y="1078173"/>
            <a:ext cx="12197346" cy="5783239"/>
          </a:xfrm>
          <a:prstGeom prst="rect">
            <a:avLst/>
          </a:prstGeom>
          <a:solidFill>
            <a:srgbClr val="024EA2">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schemeClr val="accent4"/>
              </a:solidFill>
            </a:endParaRPr>
          </a:p>
        </p:txBody>
      </p:sp>
      <p:sp>
        <p:nvSpPr>
          <p:cNvPr id="2" name="Rectangle 1"/>
          <p:cNvSpPr/>
          <p:nvPr userDrawn="1"/>
        </p:nvSpPr>
        <p:spPr>
          <a:xfrm>
            <a:off x="0" y="0"/>
            <a:ext cx="12192000" cy="10781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6" name="Title 1"/>
          <p:cNvSpPr>
            <a:spLocks noGrp="1"/>
          </p:cNvSpPr>
          <p:nvPr>
            <p:ph type="ctrTitle"/>
          </p:nvPr>
        </p:nvSpPr>
        <p:spPr>
          <a:xfrm>
            <a:off x="1071350" y="1992572"/>
            <a:ext cx="10065224" cy="2149523"/>
          </a:xfrm>
        </p:spPr>
        <p:txBody>
          <a:bodyPr wrap="none" anchor="t">
            <a:noAutofit/>
          </a:bodyPr>
          <a:lstStyle>
            <a:lvl1pPr algn="l">
              <a:defRPr sz="6000" b="0">
                <a:solidFill>
                  <a:schemeClr val="bg1"/>
                </a:solidFill>
              </a:defRPr>
            </a:lvl1pPr>
          </a:lstStyle>
          <a:p>
            <a:r>
              <a:rPr lang="en-US"/>
              <a:t>Click to edit Master title style</a:t>
            </a:r>
            <a:endParaRPr lang="en-GB"/>
          </a:p>
        </p:txBody>
      </p:sp>
      <p:cxnSp>
        <p:nvCxnSpPr>
          <p:cNvPr id="7" name="Straight Connector 6"/>
          <p:cNvCxnSpPr/>
          <p:nvPr userDrawn="1"/>
        </p:nvCxnSpPr>
        <p:spPr>
          <a:xfrm>
            <a:off x="838200" y="1978925"/>
            <a:ext cx="0" cy="4879075"/>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Rectangle 10"/>
          <p:cNvSpPr/>
          <p:nvPr userDrawn="1"/>
        </p:nvSpPr>
        <p:spPr>
          <a:xfrm>
            <a:off x="5741158" y="6619164"/>
            <a:ext cx="707409" cy="240594"/>
          </a:xfrm>
          <a:prstGeom prst="rect">
            <a:avLst/>
          </a:prstGeom>
          <a:solidFill>
            <a:srgbClr val="004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12" name="Subtitle 2"/>
          <p:cNvSpPr>
            <a:spLocks noGrp="1"/>
          </p:cNvSpPr>
          <p:nvPr>
            <p:ph type="subTitle" idx="1"/>
          </p:nvPr>
        </p:nvSpPr>
        <p:spPr>
          <a:xfrm>
            <a:off x="1071351" y="4418049"/>
            <a:ext cx="10065224" cy="897754"/>
          </a:xfrm>
        </p:spPr>
        <p:txBody>
          <a:bodyPr wrap="none">
            <a:noAutofit/>
          </a:bodyPr>
          <a:lstStyle>
            <a:lvl1pPr marL="0" indent="0" algn="l">
              <a:buNone/>
              <a:defRPr sz="2800" i="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388933" y="258042"/>
            <a:ext cx="1659793" cy="1152460"/>
          </a:xfrm>
          <a:prstGeom prst="rect">
            <a:avLst/>
          </a:prstGeom>
        </p:spPr>
      </p:pic>
      <p:sp>
        <p:nvSpPr>
          <p:cNvPr id="16" name="Text Placeholder 18"/>
          <p:cNvSpPr>
            <a:spLocks noGrp="1"/>
          </p:cNvSpPr>
          <p:nvPr>
            <p:ph type="body" sz="quarter" idx="13"/>
          </p:nvPr>
        </p:nvSpPr>
        <p:spPr>
          <a:xfrm>
            <a:off x="6096000" y="5557903"/>
            <a:ext cx="5040313" cy="528998"/>
          </a:xfrm>
        </p:spPr>
        <p:txBody>
          <a:bodyPr wrap="none">
            <a:noAutofit/>
          </a:bodyPr>
          <a:lstStyle>
            <a:lvl1pPr marL="0" indent="0" algn="r">
              <a:buFontTx/>
              <a:buNone/>
              <a:defRPr sz="2200" i="1">
                <a:solidFill>
                  <a:schemeClr val="bg1"/>
                </a:solidFill>
              </a:defRPr>
            </a:lvl1pPr>
          </a:lstStyle>
          <a:p>
            <a:pPr lvl="0"/>
            <a:r>
              <a:rPr lang="en-US"/>
              <a:t>Click to edit Master text styles</a:t>
            </a:r>
          </a:p>
        </p:txBody>
      </p:sp>
    </p:spTree>
    <p:extLst>
      <p:ext uri="{BB962C8B-B14F-4D97-AF65-F5344CB8AC3E}">
        <p14:creationId xmlns:p14="http://schemas.microsoft.com/office/powerpoint/2010/main" val="37944353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Chapter Slide">
    <p:spTree>
      <p:nvGrpSpPr>
        <p:cNvPr id="1" name=""/>
        <p:cNvGrpSpPr/>
        <p:nvPr/>
      </p:nvGrpSpPr>
      <p:grpSpPr>
        <a:xfrm>
          <a:off x="0" y="0"/>
          <a:ext cx="0" cy="0"/>
          <a:chOff x="0" y="0"/>
          <a:chExt cx="0" cy="0"/>
        </a:xfrm>
      </p:grpSpPr>
      <p:sp>
        <p:nvSpPr>
          <p:cNvPr id="4" name="Rectangle 3"/>
          <p:cNvSpPr/>
          <p:nvPr userDrawn="1"/>
        </p:nvSpPr>
        <p:spPr>
          <a:xfrm>
            <a:off x="0" y="0"/>
            <a:ext cx="12192000" cy="6858000"/>
          </a:xfrm>
          <a:prstGeom prst="rect">
            <a:avLst/>
          </a:prstGeom>
          <a:solidFill>
            <a:srgbClr val="0356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2" name="Title 1"/>
          <p:cNvSpPr>
            <a:spLocks noGrp="1"/>
          </p:cNvSpPr>
          <p:nvPr>
            <p:ph type="ctrTitle"/>
          </p:nvPr>
        </p:nvSpPr>
        <p:spPr>
          <a:xfrm>
            <a:off x="1070189" y="1122363"/>
            <a:ext cx="10676038" cy="2387600"/>
          </a:xfrm>
        </p:spPr>
        <p:txBody>
          <a:bodyPr anchor="b">
            <a:noAutofit/>
          </a:bodyPr>
          <a:lstStyle>
            <a:lvl1pPr algn="l">
              <a:defRPr sz="6000">
                <a:solidFill>
                  <a:schemeClr val="accent5"/>
                </a:solidFill>
              </a:defRPr>
            </a:lvl1pPr>
          </a:lstStyle>
          <a:p>
            <a:r>
              <a:rPr lang="en-US"/>
              <a:t>Click to edit Master title style</a:t>
            </a:r>
            <a:endParaRPr lang="en-GB"/>
          </a:p>
        </p:txBody>
      </p:sp>
      <p:sp>
        <p:nvSpPr>
          <p:cNvPr id="3" name="Subtitle 2"/>
          <p:cNvSpPr>
            <a:spLocks noGrp="1"/>
          </p:cNvSpPr>
          <p:nvPr>
            <p:ph type="subTitle" idx="1"/>
          </p:nvPr>
        </p:nvSpPr>
        <p:spPr>
          <a:xfrm>
            <a:off x="1070189" y="3602038"/>
            <a:ext cx="10676038" cy="1655762"/>
          </a:xfrm>
        </p:spPr>
        <p:txBody>
          <a:bodyPr>
            <a:noAutofit/>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6" name="Slide Number Placeholder 5"/>
          <p:cNvSpPr>
            <a:spLocks noGrp="1"/>
          </p:cNvSpPr>
          <p:nvPr>
            <p:ph type="sldNum" sz="quarter" idx="12"/>
          </p:nvPr>
        </p:nvSpPr>
        <p:spPr/>
        <p:txBody>
          <a:bodyPr>
            <a:noAutofit/>
          </a:bodyPr>
          <a:lstStyle>
            <a:lvl1pPr>
              <a:defRPr>
                <a:solidFill>
                  <a:schemeClr val="bg1"/>
                </a:solidFill>
              </a:defRPr>
            </a:lvl1pPr>
          </a:lstStyle>
          <a:p>
            <a:fld id="{F46C79FD-C571-418B-AB0F-5EE936C85276}" type="slidenum">
              <a:rPr lang="en-GB" smtClean="0"/>
              <a:pPr/>
              <a:t>‹#›</a:t>
            </a:fld>
            <a:endParaRPr lang="en-GB"/>
          </a:p>
        </p:txBody>
      </p:sp>
      <p:cxnSp>
        <p:nvCxnSpPr>
          <p:cNvPr id="7" name="Straight Connector 6"/>
          <p:cNvCxnSpPr/>
          <p:nvPr userDrawn="1"/>
        </p:nvCxnSpPr>
        <p:spPr>
          <a:xfrm>
            <a:off x="838200" y="0"/>
            <a:ext cx="0" cy="3295934"/>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027715" y="6045257"/>
            <a:ext cx="1718512" cy="451153"/>
          </a:xfrm>
          <a:prstGeom prst="rect">
            <a:avLst/>
          </a:prstGeom>
        </p:spPr>
      </p:pic>
    </p:spTree>
    <p:extLst>
      <p:ext uri="{BB962C8B-B14F-4D97-AF65-F5344CB8AC3E}">
        <p14:creationId xmlns:p14="http://schemas.microsoft.com/office/powerpoint/2010/main" val="3156574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hapter Slide (2)">
    <p:spTree>
      <p:nvGrpSpPr>
        <p:cNvPr id="1" name=""/>
        <p:cNvGrpSpPr/>
        <p:nvPr/>
      </p:nvGrpSpPr>
      <p:grpSpPr>
        <a:xfrm>
          <a:off x="0" y="0"/>
          <a:ext cx="0" cy="0"/>
          <a:chOff x="0" y="0"/>
          <a:chExt cx="0" cy="0"/>
        </a:xfrm>
      </p:grpSpPr>
      <p:sp>
        <p:nvSpPr>
          <p:cNvPr id="7" name="Rectangle 6"/>
          <p:cNvSpPr/>
          <p:nvPr userDrawn="1"/>
        </p:nvSpPr>
        <p:spPr>
          <a:xfrm>
            <a:off x="0" y="0"/>
            <a:ext cx="12192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033852" y="6045865"/>
            <a:ext cx="1716200" cy="450546"/>
          </a:xfrm>
          <a:prstGeom prst="rect">
            <a:avLst/>
          </a:prstGeom>
        </p:spPr>
      </p:pic>
      <p:sp>
        <p:nvSpPr>
          <p:cNvPr id="11" name="Title 1"/>
          <p:cNvSpPr>
            <a:spLocks noGrp="1"/>
          </p:cNvSpPr>
          <p:nvPr>
            <p:ph type="ctrTitle"/>
          </p:nvPr>
        </p:nvSpPr>
        <p:spPr>
          <a:xfrm>
            <a:off x="1077013" y="1122363"/>
            <a:ext cx="10156297" cy="2387600"/>
          </a:xfrm>
        </p:spPr>
        <p:txBody>
          <a:bodyPr anchor="b">
            <a:noAutofit/>
          </a:bodyPr>
          <a:lstStyle>
            <a:lvl1pPr algn="l">
              <a:defRPr sz="6000">
                <a:solidFill>
                  <a:schemeClr val="tx2"/>
                </a:solidFill>
              </a:defRPr>
            </a:lvl1pPr>
          </a:lstStyle>
          <a:p>
            <a:r>
              <a:rPr lang="en-US"/>
              <a:t>Click to edit Master title style</a:t>
            </a:r>
            <a:endParaRPr lang="en-GB"/>
          </a:p>
        </p:txBody>
      </p:sp>
      <p:cxnSp>
        <p:nvCxnSpPr>
          <p:cNvPr id="13" name="Straight Connector 12"/>
          <p:cNvCxnSpPr/>
          <p:nvPr userDrawn="1"/>
        </p:nvCxnSpPr>
        <p:spPr>
          <a:xfrm>
            <a:off x="838200" y="0"/>
            <a:ext cx="0" cy="3295934"/>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Subtitle 2"/>
          <p:cNvSpPr>
            <a:spLocks noGrp="1"/>
          </p:cNvSpPr>
          <p:nvPr>
            <p:ph type="subTitle" idx="1"/>
          </p:nvPr>
        </p:nvSpPr>
        <p:spPr>
          <a:xfrm>
            <a:off x="1070189" y="3602038"/>
            <a:ext cx="10156297" cy="1655762"/>
          </a:xfrm>
        </p:spPr>
        <p:txBody>
          <a:bodyPr>
            <a:no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Tree>
    <p:extLst>
      <p:ext uri="{BB962C8B-B14F-4D97-AF65-F5344CB8AC3E}">
        <p14:creationId xmlns:p14="http://schemas.microsoft.com/office/powerpoint/2010/main" val="39690384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ast slide (option 1)">
    <p:spTree>
      <p:nvGrpSpPr>
        <p:cNvPr id="1" name=""/>
        <p:cNvGrpSpPr/>
        <p:nvPr/>
      </p:nvGrpSpPr>
      <p:grpSpPr>
        <a:xfrm>
          <a:off x="0" y="0"/>
          <a:ext cx="0" cy="0"/>
          <a:chOff x="0" y="0"/>
          <a:chExt cx="0" cy="0"/>
        </a:xfrm>
      </p:grpSpPr>
      <p:sp>
        <p:nvSpPr>
          <p:cNvPr id="7" name="Rectangle 6"/>
          <p:cNvSpPr/>
          <p:nvPr userDrawn="1"/>
        </p:nvSpPr>
        <p:spPr>
          <a:xfrm>
            <a:off x="0" y="1"/>
            <a:ext cx="12192000" cy="342899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11" name="Title 1"/>
          <p:cNvSpPr>
            <a:spLocks noGrp="1"/>
          </p:cNvSpPr>
          <p:nvPr>
            <p:ph type="ctrTitle"/>
          </p:nvPr>
        </p:nvSpPr>
        <p:spPr>
          <a:xfrm>
            <a:off x="1077013" y="1122363"/>
            <a:ext cx="10156297" cy="1240348"/>
          </a:xfrm>
        </p:spPr>
        <p:txBody>
          <a:bodyPr anchor="b">
            <a:noAutofit/>
          </a:bodyPr>
          <a:lstStyle>
            <a:lvl1pPr algn="l">
              <a:defRPr sz="6000">
                <a:solidFill>
                  <a:schemeClr val="tx2"/>
                </a:solidFill>
              </a:defRPr>
            </a:lvl1pPr>
          </a:lstStyle>
          <a:p>
            <a:r>
              <a:rPr lang="en-US"/>
              <a:t>Click to edit Master title style</a:t>
            </a:r>
            <a:endParaRPr lang="en-GB"/>
          </a:p>
        </p:txBody>
      </p:sp>
      <p:cxnSp>
        <p:nvCxnSpPr>
          <p:cNvPr id="13" name="Straight Connector 12"/>
          <p:cNvCxnSpPr/>
          <p:nvPr userDrawn="1"/>
        </p:nvCxnSpPr>
        <p:spPr>
          <a:xfrm>
            <a:off x="838200" y="0"/>
            <a:ext cx="0" cy="2362711"/>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Subtitle 2"/>
          <p:cNvSpPr>
            <a:spLocks noGrp="1"/>
          </p:cNvSpPr>
          <p:nvPr>
            <p:ph type="subTitle" idx="1"/>
          </p:nvPr>
        </p:nvSpPr>
        <p:spPr>
          <a:xfrm>
            <a:off x="838200" y="4160826"/>
            <a:ext cx="10889439" cy="1620145"/>
          </a:xfrm>
        </p:spPr>
        <p:txBody>
          <a:bodyPr>
            <a:noAutofit/>
          </a:bodyPr>
          <a:lstStyle>
            <a:lvl1pPr marL="0" indent="0" algn="l">
              <a:buNone/>
              <a:defRPr sz="1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Tree>
    <p:extLst>
      <p:ext uri="{BB962C8B-B14F-4D97-AF65-F5344CB8AC3E}">
        <p14:creationId xmlns:p14="http://schemas.microsoft.com/office/powerpoint/2010/main" val="176694640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Last slide (option 2)">
    <p:spTree>
      <p:nvGrpSpPr>
        <p:cNvPr id="1" name=""/>
        <p:cNvGrpSpPr/>
        <p:nvPr/>
      </p:nvGrpSpPr>
      <p:grpSpPr>
        <a:xfrm>
          <a:off x="0" y="0"/>
          <a:ext cx="0" cy="0"/>
          <a:chOff x="0" y="0"/>
          <a:chExt cx="0" cy="0"/>
        </a:xfrm>
      </p:grpSpPr>
      <p:sp>
        <p:nvSpPr>
          <p:cNvPr id="7" name="Rectangle 6"/>
          <p:cNvSpPr/>
          <p:nvPr userDrawn="1"/>
        </p:nvSpPr>
        <p:spPr>
          <a:xfrm>
            <a:off x="0" y="1"/>
            <a:ext cx="12192000" cy="342899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11" name="Title 1"/>
          <p:cNvSpPr>
            <a:spLocks noGrp="1"/>
          </p:cNvSpPr>
          <p:nvPr>
            <p:ph type="ctrTitle"/>
          </p:nvPr>
        </p:nvSpPr>
        <p:spPr>
          <a:xfrm>
            <a:off x="1077013" y="1122363"/>
            <a:ext cx="10156297" cy="1240348"/>
          </a:xfrm>
        </p:spPr>
        <p:txBody>
          <a:bodyPr anchor="b">
            <a:noAutofit/>
          </a:bodyPr>
          <a:lstStyle>
            <a:lvl1pPr algn="l">
              <a:defRPr sz="6000">
                <a:solidFill>
                  <a:schemeClr val="accent5"/>
                </a:solidFill>
              </a:defRPr>
            </a:lvl1pPr>
          </a:lstStyle>
          <a:p>
            <a:r>
              <a:rPr lang="en-US"/>
              <a:t>Click to edit Master title style</a:t>
            </a:r>
            <a:endParaRPr lang="en-GB"/>
          </a:p>
        </p:txBody>
      </p:sp>
      <p:cxnSp>
        <p:nvCxnSpPr>
          <p:cNvPr id="13" name="Straight Connector 12"/>
          <p:cNvCxnSpPr/>
          <p:nvPr userDrawn="1"/>
        </p:nvCxnSpPr>
        <p:spPr>
          <a:xfrm>
            <a:off x="838200" y="0"/>
            <a:ext cx="0" cy="2362711"/>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4" name="Subtitle 2"/>
          <p:cNvSpPr>
            <a:spLocks noGrp="1"/>
          </p:cNvSpPr>
          <p:nvPr>
            <p:ph type="subTitle" idx="1"/>
          </p:nvPr>
        </p:nvSpPr>
        <p:spPr>
          <a:xfrm>
            <a:off x="838200" y="4160826"/>
            <a:ext cx="10889439" cy="1620145"/>
          </a:xfrm>
        </p:spPr>
        <p:txBody>
          <a:bodyPr>
            <a:noAutofit/>
          </a:bodyPr>
          <a:lstStyle>
            <a:lvl1pPr marL="0" indent="0" algn="l">
              <a:buNone/>
              <a:defRPr sz="1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Tree>
    <p:extLst>
      <p:ext uri="{BB962C8B-B14F-4D97-AF65-F5344CB8AC3E}">
        <p14:creationId xmlns:p14="http://schemas.microsoft.com/office/powerpoint/2010/main" val="298945658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199" y="1825625"/>
            <a:ext cx="10905699" cy="3881904"/>
          </a:xfrm>
        </p:spPr>
        <p:txBody>
          <a:bodyPr>
            <a:noAutofit/>
          </a:bodyPr>
          <a:lstStyle>
            <a:lvl1pPr>
              <a:lnSpc>
                <a:spcPct val="100000"/>
              </a:lnSpc>
              <a:spcBef>
                <a:spcPts val="0"/>
              </a:spcBef>
              <a:spcAft>
                <a:spcPts val="1800"/>
              </a:spcAft>
              <a:defRPr/>
            </a:lvl1pPr>
            <a:lvl2pPr>
              <a:lnSpc>
                <a:spcPct val="100000"/>
              </a:lnSpc>
              <a:spcAft>
                <a:spcPts val="1800"/>
              </a:spcAft>
              <a:defRPr/>
            </a:lvl2pPr>
            <a:lvl3pPr>
              <a:lnSpc>
                <a:spcPct val="100000"/>
              </a:lnSpc>
              <a:spcAft>
                <a:spcPts val="1800"/>
              </a:spcAft>
              <a:defRPr/>
            </a:lvl3pPr>
            <a:lvl4pPr>
              <a:lnSpc>
                <a:spcPct val="100000"/>
              </a:lnSpc>
              <a:spcAft>
                <a:spcPts val="1800"/>
              </a:spcAft>
              <a:defRPr/>
            </a:lvl4pPr>
            <a:lvl5pPr>
              <a:lnSpc>
                <a:spcPct val="100000"/>
              </a:lnSpc>
              <a:spcAft>
                <a:spcPts val="1800"/>
              </a:spcAf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cxnSp>
        <p:nvCxnSpPr>
          <p:cNvPr id="7" name="Straight Connector 6"/>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a:p>
        </p:txBody>
      </p:sp>
    </p:spTree>
    <p:extLst>
      <p:ext uri="{BB962C8B-B14F-4D97-AF65-F5344CB8AC3E}">
        <p14:creationId xmlns:p14="http://schemas.microsoft.com/office/powerpoint/2010/main" val="21261410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and Objec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198" y="1825625"/>
            <a:ext cx="5328000" cy="3906435"/>
          </a:xfrm>
        </p:spPr>
        <p:txBody>
          <a:bodyPr>
            <a:noAutofit/>
          </a:bodyPr>
          <a:lstStyle>
            <a:lvl1pPr>
              <a:spcAft>
                <a:spcPts val="1800"/>
              </a:spcAft>
              <a:defRPr/>
            </a:lvl1pPr>
            <a:lvl2pPr>
              <a:spcAft>
                <a:spcPts val="1800"/>
              </a:spcAft>
              <a:defRPr/>
            </a:lvl2pPr>
            <a:lvl3pPr>
              <a:spcAft>
                <a:spcPts val="1800"/>
              </a:spcAft>
              <a:defRPr/>
            </a:lvl3pPr>
            <a:lvl4pPr>
              <a:spcAft>
                <a:spcPts val="1800"/>
              </a:spcAft>
              <a:defRPr/>
            </a:lvl4pPr>
            <a:lvl5pPr>
              <a:spcAft>
                <a:spcPts val="1800"/>
              </a:spcAf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402250" y="1825625"/>
            <a:ext cx="5328000" cy="3906435"/>
          </a:xfrm>
          <a:noFill/>
        </p:spPr>
        <p:txBody>
          <a:bodyPr>
            <a:noAutofit/>
          </a:bodyPr>
          <a:lstStyle>
            <a:lvl1pPr marL="0" indent="0">
              <a:buNone/>
              <a:defRPr/>
            </a:lvl1pPr>
          </a:lstStyle>
          <a:p>
            <a:pPr lvl="0"/>
            <a:r>
              <a:rPr lang="en-US"/>
              <a:t>Click to edit Master text styles</a:t>
            </a:r>
          </a:p>
        </p:txBody>
      </p:sp>
      <p:sp>
        <p:nvSpPr>
          <p:cNvPr id="7" name="Slide Number Placeholder 6"/>
          <p:cNvSpPr>
            <a:spLocks noGrp="1"/>
          </p:cNvSpPr>
          <p:nvPr>
            <p:ph type="sldNum" sz="quarter" idx="12"/>
          </p:nvPr>
        </p:nvSpPr>
        <p:spPr/>
        <p:txBody>
          <a:bodyPr>
            <a:noAutofit/>
          </a:bodyPr>
          <a:lstStyle/>
          <a:p>
            <a:fld id="{F46C79FD-C571-418B-AB0F-5EE936C85276}" type="slidenum">
              <a:rPr lang="en-GB" smtClean="0"/>
              <a:t>‹#›</a:t>
            </a:fld>
            <a:endParaRPr lang="en-GB"/>
          </a:p>
        </p:txBody>
      </p:sp>
      <p:cxnSp>
        <p:nvCxnSpPr>
          <p:cNvPr id="9" name="Straight Connector 8"/>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0"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a:p>
        </p:txBody>
      </p:sp>
    </p:spTree>
    <p:extLst>
      <p:ext uri="{BB962C8B-B14F-4D97-AF65-F5344CB8AC3E}">
        <p14:creationId xmlns:p14="http://schemas.microsoft.com/office/powerpoint/2010/main" val="23149246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3881904"/>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p:cNvSpPr>
            <a:spLocks noGrp="1"/>
          </p:cNvSpPr>
          <p:nvPr>
            <p:ph type="sldNum" sz="quarter" idx="4"/>
          </p:nvPr>
        </p:nvSpPr>
        <p:spPr>
          <a:xfrm>
            <a:off x="838200" y="6131286"/>
            <a:ext cx="2743200" cy="365125"/>
          </a:xfrm>
          <a:prstGeom prst="rect">
            <a:avLst/>
          </a:prstGeom>
        </p:spPr>
        <p:txBody>
          <a:bodyPr vert="horz" lIns="91440" tIns="45720" rIns="91440" bIns="45720" rtlCol="0" anchor="ctr">
            <a:noAutofit/>
          </a:bodyPr>
          <a:lstStyle>
            <a:lvl1pPr algn="l">
              <a:defRPr sz="1200">
                <a:solidFill>
                  <a:schemeClr val="tx1">
                    <a:tint val="75000"/>
                  </a:schemeClr>
                </a:solidFill>
              </a:defRPr>
            </a:lvl1pPr>
          </a:lstStyle>
          <a:p>
            <a:fld id="{F46C79FD-C571-418B-AB0F-5EE936C85276}" type="slidenum">
              <a:rPr lang="en-GB" smtClean="0"/>
              <a:pPr/>
              <a:t>‹#›</a:t>
            </a:fld>
            <a:endParaRPr lang="en-GB"/>
          </a:p>
        </p:txBody>
      </p:sp>
      <p:pic>
        <p:nvPicPr>
          <p:cNvPr id="7" name="Picture 6"/>
          <p:cNvPicPr>
            <a:picLocks noChangeAspect="1"/>
          </p:cNvPicPr>
          <p:nvPr userDrawn="1"/>
        </p:nvPicPr>
        <p:blipFill>
          <a:blip r:embed="rId23" cstate="print">
            <a:extLst>
              <a:ext uri="{28A0092B-C50C-407E-A947-70E740481C1C}">
                <a14:useLocalDpi xmlns:a14="http://schemas.microsoft.com/office/drawing/2010/main"/>
              </a:ext>
            </a:extLst>
          </a:blip>
          <a:stretch>
            <a:fillRect/>
          </a:stretch>
        </p:blipFill>
        <p:spPr>
          <a:xfrm>
            <a:off x="10033852" y="6045988"/>
            <a:ext cx="1715733" cy="450423"/>
          </a:xfrm>
          <a:prstGeom prst="rect">
            <a:avLst/>
          </a:prstGeom>
        </p:spPr>
      </p:pic>
    </p:spTree>
    <p:extLst>
      <p:ext uri="{BB962C8B-B14F-4D97-AF65-F5344CB8AC3E}">
        <p14:creationId xmlns:p14="http://schemas.microsoft.com/office/powerpoint/2010/main" val="114212915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81" r:id="rId14"/>
    <p:sldLayoutId id="2147483675" r:id="rId15"/>
    <p:sldLayoutId id="2147483676" r:id="rId16"/>
    <p:sldLayoutId id="2147483677" r:id="rId17"/>
    <p:sldLayoutId id="2147483678" r:id="rId18"/>
    <p:sldLayoutId id="2147483679" r:id="rId19"/>
    <p:sldLayoutId id="2147483682" r:id="rId20"/>
    <p:sldLayoutId id="2147483683" r:id="rId21"/>
  </p:sldLayoutIdLst>
  <p:hf hdr="0" ftr="0" dt="0"/>
  <p:txStyles>
    <p:titleStyle>
      <a:lvl1pPr algn="l" defTabSz="914400" rtl="0" eaLnBrk="1" latinLnBrk="0" hangingPunct="1">
        <a:lnSpc>
          <a:spcPct val="90000"/>
        </a:lnSpc>
        <a:spcBef>
          <a:spcPct val="0"/>
        </a:spcBef>
        <a:buNone/>
        <a:defRPr sz="4000" kern="1200">
          <a:solidFill>
            <a:schemeClr val="tx2"/>
          </a:solidFill>
          <a:latin typeface="+mj-lt"/>
          <a:ea typeface="+mj-ea"/>
          <a:cs typeface="+mj-cs"/>
        </a:defRPr>
      </a:lvl1pPr>
    </p:titleStyle>
    <p:bodyStyle>
      <a:lvl1pPr marL="228600" indent="-228600" algn="l" defTabSz="914400" rtl="0" eaLnBrk="1" latinLnBrk="0" hangingPunct="1">
        <a:lnSpc>
          <a:spcPct val="100000"/>
        </a:lnSpc>
        <a:spcBef>
          <a:spcPts val="0"/>
        </a:spcBef>
        <a:spcAft>
          <a:spcPts val="1800"/>
        </a:spcAft>
        <a:buClr>
          <a:schemeClr val="tx2"/>
        </a:buClr>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3.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png"/><Relationship Id="rId1" Type="http://schemas.openxmlformats.org/officeDocument/2006/relationships/slideLayout" Target="../slideLayouts/slideLayout13.xml"/><Relationship Id="rId6" Type="http://schemas.openxmlformats.org/officeDocument/2006/relationships/image" Target="../media/image28.png"/><Relationship Id="rId5" Type="http://schemas.openxmlformats.org/officeDocument/2006/relationships/image" Target="../media/image27.jpeg"/><Relationship Id="rId4" Type="http://schemas.openxmlformats.org/officeDocument/2006/relationships/image" Target="../media/image26.jpeg"/></Relationships>
</file>

<file path=ppt/slides/_rels/slide1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13.xml"/><Relationship Id="rId6" Type="http://schemas.openxmlformats.org/officeDocument/2006/relationships/image" Target="../media/image24.png"/><Relationship Id="rId5" Type="http://schemas.openxmlformats.org/officeDocument/2006/relationships/hyperlink" Target="https://5gsc.eu/" TargetMode="External"/><Relationship Id="rId4" Type="http://schemas.openxmlformats.org/officeDocument/2006/relationships/image" Target="../media/image31.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9.xml"/></Relationships>
</file>

<file path=ppt/slides/_rels/slide1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3.xml"/><Relationship Id="rId1" Type="http://schemas.openxmlformats.org/officeDocument/2006/relationships/slideLayout" Target="../slideLayouts/slideLayout19.xml"/></Relationships>
</file>

<file path=ppt/slides/_rels/slide1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4.xml"/><Relationship Id="rId1" Type="http://schemas.openxmlformats.org/officeDocument/2006/relationships/slideLayout" Target="../slideLayouts/slideLayout20.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hyperlink" Target="https://digital-strategy.ec.europa.eu/en/funding/5g-smart-communities-call-proposals-now-open" TargetMode="Externa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13.xml"/><Relationship Id="rId4" Type="http://schemas.openxmlformats.org/officeDocument/2006/relationships/image" Target="../media/image24.png"/></Relationships>
</file>

<file path=ppt/slides/_rels/slide2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10.xml"/><Relationship Id="rId1" Type="http://schemas.openxmlformats.org/officeDocument/2006/relationships/themeOverride" Target="../theme/themeOverride2.xml"/><Relationship Id="rId5" Type="http://schemas.openxmlformats.org/officeDocument/2006/relationships/image" Target="../media/image38.png"/><Relationship Id="rId4" Type="http://schemas.openxmlformats.org/officeDocument/2006/relationships/image" Target="../media/image37.png"/></Relationships>
</file>

<file path=ppt/slides/_rels/slide2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10.xml"/><Relationship Id="rId1" Type="http://schemas.openxmlformats.org/officeDocument/2006/relationships/themeOverride" Target="../theme/themeOverride3.xml"/><Relationship Id="rId5" Type="http://schemas.openxmlformats.org/officeDocument/2006/relationships/image" Target="../media/image38.png"/><Relationship Id="rId4" Type="http://schemas.openxmlformats.org/officeDocument/2006/relationships/image" Target="../media/image37.png"/></Relationships>
</file>

<file path=ppt/slides/_rels/slide2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5.xml"/><Relationship Id="rId1" Type="http://schemas.openxmlformats.org/officeDocument/2006/relationships/slideLayout" Target="../slideLayouts/slideLayout13.xml"/><Relationship Id="rId4" Type="http://schemas.openxmlformats.org/officeDocument/2006/relationships/image" Target="../media/image24.png"/></Relationships>
</file>

<file path=ppt/slides/_rels/slide2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40.png"/><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7.xml"/><Relationship Id="rId1" Type="http://schemas.openxmlformats.org/officeDocument/2006/relationships/slideLayout" Target="../slideLayouts/slideLayout8.xml"/><Relationship Id="rId5" Type="http://schemas.openxmlformats.org/officeDocument/2006/relationships/image" Target="../media/image44.jpeg"/><Relationship Id="rId4" Type="http://schemas.openxmlformats.org/officeDocument/2006/relationships/image" Target="../media/image43.jpeg"/></Relationships>
</file>

<file path=ppt/slides/_rels/slide31.xml.rels><?xml version="1.0" encoding="UTF-8" standalone="yes"?>
<Relationships xmlns="http://schemas.openxmlformats.org/package/2006/relationships"><Relationship Id="rId3" Type="http://schemas.openxmlformats.org/officeDocument/2006/relationships/image" Target="../media/image45.png"/><Relationship Id="rId7" Type="http://schemas.openxmlformats.org/officeDocument/2006/relationships/image" Target="../media/image49.png"/><Relationship Id="rId2" Type="http://schemas.openxmlformats.org/officeDocument/2006/relationships/notesSlide" Target="../notesSlides/notesSlide18.xml"/><Relationship Id="rId1" Type="http://schemas.openxmlformats.org/officeDocument/2006/relationships/slideLayout" Target="../slideLayouts/slideLayout10.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32.xml.rels><?xml version="1.0" encoding="UTF-8" standalone="yes"?>
<Relationships xmlns="http://schemas.openxmlformats.org/package/2006/relationships"><Relationship Id="rId8" Type="http://schemas.openxmlformats.org/officeDocument/2006/relationships/hyperlink" Target="https://www.linkedin.com/company/european-commission/" TargetMode="External"/><Relationship Id="rId3" Type="http://schemas.openxmlformats.org/officeDocument/2006/relationships/hyperlink" Target="https://hadea.ec.europa.eu/index_en" TargetMode="External"/><Relationship Id="rId7" Type="http://schemas.openxmlformats.org/officeDocument/2006/relationships/hyperlink" Target="https://www.linkedin.com/company/european-health-and-digital-executive-agency-hadea" TargetMode="External"/><Relationship Id="rId2" Type="http://schemas.openxmlformats.org/officeDocument/2006/relationships/image" Target="../media/image50.png"/><Relationship Id="rId1" Type="http://schemas.openxmlformats.org/officeDocument/2006/relationships/slideLayout" Target="../slideLayouts/slideLayout10.xml"/><Relationship Id="rId6" Type="http://schemas.openxmlformats.org/officeDocument/2006/relationships/image" Target="../media/image51.png"/><Relationship Id="rId11" Type="http://schemas.openxmlformats.org/officeDocument/2006/relationships/image" Target="../media/image53.jpeg"/><Relationship Id="rId5" Type="http://schemas.openxmlformats.org/officeDocument/2006/relationships/hyperlink" Target="https://twitter.com/eu_commission" TargetMode="External"/><Relationship Id="rId10" Type="http://schemas.openxmlformats.org/officeDocument/2006/relationships/image" Target="../media/image52.png"/><Relationship Id="rId4" Type="http://schemas.openxmlformats.org/officeDocument/2006/relationships/hyperlink" Target="https://twitter.com/EU_HaDEA" TargetMode="External"/><Relationship Id="rId9" Type="http://schemas.openxmlformats.org/officeDocument/2006/relationships/hyperlink" Target="mailto:HADEA-CEF-DIGITAL-CALLS@ec.europa.eu"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9.xml"/><Relationship Id="rId1" Type="http://schemas.openxmlformats.org/officeDocument/2006/relationships/slideLayout" Target="../slideLayouts/slideLayout13.xml"/><Relationship Id="rId6" Type="http://schemas.openxmlformats.org/officeDocument/2006/relationships/image" Target="../media/image57.svg"/><Relationship Id="rId5" Type="http://schemas.openxmlformats.org/officeDocument/2006/relationships/image" Target="../media/image56.png"/><Relationship Id="rId4" Type="http://schemas.openxmlformats.org/officeDocument/2006/relationships/image" Target="../media/image55.pn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2" Type="http://schemas.openxmlformats.org/officeDocument/2006/relationships/hyperlink" Target="https://ec.europa.eu/info/funding-tenders/opportunities/portal/screen/how-to-participate/participant-register" TargetMode="External"/><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3.xml"/><Relationship Id="rId1" Type="http://schemas.openxmlformats.org/officeDocument/2006/relationships/slideLayout" Target="../slideLayouts/slideLayout8.xml"/><Relationship Id="rId4" Type="http://schemas.openxmlformats.org/officeDocument/2006/relationships/hyperlink" Target="https://hadea.ec.europa.eu/programmes/connecting-europe-facility/national-contact-points_en" TargetMode="External"/></Relationships>
</file>

<file path=ppt/slides/_rels/slide39.xml.rels><?xml version="1.0" encoding="UTF-8" standalone="yes"?>
<Relationships xmlns="http://schemas.openxmlformats.org/package/2006/relationships"><Relationship Id="rId3" Type="http://schemas.openxmlformats.org/officeDocument/2006/relationships/hyperlink" Target="https://digital-strategy.ec.europa.eu/en/library/communication-commission-implementation-5g-cybersecurity-toolbox" TargetMode="External"/><Relationship Id="rId2" Type="http://schemas.openxmlformats.org/officeDocument/2006/relationships/notesSlide" Target="../notesSlides/notesSlide24.xml"/><Relationship Id="rId1" Type="http://schemas.openxmlformats.org/officeDocument/2006/relationships/slideLayout" Target="../slideLayouts/slideLayout8.xml"/><Relationship Id="rId6" Type="http://schemas.openxmlformats.org/officeDocument/2006/relationships/hyperlink" Target="https://hadea.ec.europa.eu/news/cef-digital-info-day-recording-and-presentations-available-2023-10-31_en" TargetMode="External"/><Relationship Id="rId5" Type="http://schemas.openxmlformats.org/officeDocument/2006/relationships/hyperlink" Target="https://ec.europa.eu/info/funding-tenders/opportunities/portal/screen/opportunities/topic-details/cef-dig-2022-5gsmartcom-works;callCode=CEF-DIG-2022-5GSMARTCOM" TargetMode="External"/><Relationship Id="rId4" Type="http://schemas.openxmlformats.org/officeDocument/2006/relationships/hyperlink" Target="https://connectivity-eu.b2match.io/"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5.xml"/><Relationship Id="rId1" Type="http://schemas.openxmlformats.org/officeDocument/2006/relationships/slideLayout" Target="../slideLayouts/slideLayout8.xml"/><Relationship Id="rId6" Type="http://schemas.openxmlformats.org/officeDocument/2006/relationships/diagramColors" Target="../diagrams/colors3.xml"/><Relationship Id="rId5" Type="http://schemas.openxmlformats.org/officeDocument/2006/relationships/diagramQuickStyle" Target="../diagrams/quickStyle3.xml"/><Relationship Id="rId10" Type="http://schemas.openxmlformats.org/officeDocument/2006/relationships/image" Target="../media/image61.png"/><Relationship Id="rId4" Type="http://schemas.openxmlformats.org/officeDocument/2006/relationships/diagramLayout" Target="../diagrams/layout3.xml"/><Relationship Id="rId9" Type="http://schemas.openxmlformats.org/officeDocument/2006/relationships/image" Target="../media/image60.png"/></Relationships>
</file>

<file path=ppt/slides/_rels/slide41.xml.rels><?xml version="1.0" encoding="UTF-8" standalone="yes"?>
<Relationships xmlns="http://schemas.openxmlformats.org/package/2006/relationships"><Relationship Id="rId8" Type="http://schemas.openxmlformats.org/officeDocument/2006/relationships/hyperlink" Target="https://twitter.com/eu_commission" TargetMode="External"/><Relationship Id="rId13" Type="http://schemas.openxmlformats.org/officeDocument/2006/relationships/image" Target="../media/image52.png"/><Relationship Id="rId3" Type="http://schemas.openxmlformats.org/officeDocument/2006/relationships/hyperlink" Target="https://creativecommons.org/licenses/by/4.0/" TargetMode="External"/><Relationship Id="rId7" Type="http://schemas.openxmlformats.org/officeDocument/2006/relationships/hyperlink" Target="https://twitter.com/EU_HaDEA" TargetMode="External"/><Relationship Id="rId12" Type="http://schemas.openxmlformats.org/officeDocument/2006/relationships/hyperlink" Target="mailto:HADEA-CEF-DIGITAL-CALLS@ec.europa.eu" TargetMode="External"/><Relationship Id="rId2" Type="http://schemas.openxmlformats.org/officeDocument/2006/relationships/notesSlide" Target="../notesSlides/notesSlide26.xml"/><Relationship Id="rId1" Type="http://schemas.openxmlformats.org/officeDocument/2006/relationships/slideLayout" Target="../slideLayouts/slideLayout6.xml"/><Relationship Id="rId6" Type="http://schemas.openxmlformats.org/officeDocument/2006/relationships/hyperlink" Target="https://hadea.ec.europa.eu/index_en" TargetMode="External"/><Relationship Id="rId11" Type="http://schemas.openxmlformats.org/officeDocument/2006/relationships/hyperlink" Target="https://www.linkedin.com/company/european-commission/" TargetMode="External"/><Relationship Id="rId5" Type="http://schemas.openxmlformats.org/officeDocument/2006/relationships/image" Target="../media/image50.png"/><Relationship Id="rId10" Type="http://schemas.openxmlformats.org/officeDocument/2006/relationships/hyperlink" Target="https://www.linkedin.com/company/european-health-and-digital-executive-agency-hadea" TargetMode="External"/><Relationship Id="rId4" Type="http://schemas.openxmlformats.org/officeDocument/2006/relationships/image" Target="../media/image62.png"/><Relationship Id="rId9" Type="http://schemas.openxmlformats.org/officeDocument/2006/relationships/image" Target="../media/image51.png"/></Relationships>
</file>

<file path=ppt/slides/_rels/slide42.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3" Type="http://schemas.openxmlformats.org/officeDocument/2006/relationships/hyperlink" Target="https://digital-strategy.ec.europa.eu/en/policies/smart-networks-and-services-joint-undertaking" TargetMode="External"/><Relationship Id="rId2" Type="http://schemas.openxmlformats.org/officeDocument/2006/relationships/image" Target="../media/image64.png"/><Relationship Id="rId1" Type="http://schemas.openxmlformats.org/officeDocument/2006/relationships/slideLayout" Target="../slideLayouts/slideLayout13.xml"/><Relationship Id="rId4" Type="http://schemas.openxmlformats.org/officeDocument/2006/relationships/image" Target="../media/image65.png"/></Relationships>
</file>

<file path=ppt/slides/_rels/slide44.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6.png"/><Relationship Id="rId1" Type="http://schemas.openxmlformats.org/officeDocument/2006/relationships/slideLayout" Target="../slideLayouts/slideLayout19.xml"/></Relationships>
</file>

<file path=ppt/slides/_rels/slide45.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8.xml"/></Relationships>
</file>

<file path=ppt/slides/_rels/slide46.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27.xml"/><Relationship Id="rId1" Type="http://schemas.openxmlformats.org/officeDocument/2006/relationships/slideLayout" Target="../slideLayouts/slideLayout8.xml"/></Relationships>
</file>

<file path=ppt/slides/_rels/slide47.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28.xml"/><Relationship Id="rId1" Type="http://schemas.openxmlformats.org/officeDocument/2006/relationships/slideLayout" Target="../slideLayouts/slideLayout8.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8.xml"/></Relationships>
</file>

<file path=ppt/slides/_rels/slide49.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30.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8" Type="http://schemas.openxmlformats.org/officeDocument/2006/relationships/image" Target="../media/image17.jpeg"/><Relationship Id="rId3" Type="http://schemas.openxmlformats.org/officeDocument/2006/relationships/image" Target="../media/image12.png"/><Relationship Id="rId7" Type="http://schemas.openxmlformats.org/officeDocument/2006/relationships/image" Target="../media/image16.jpeg"/><Relationship Id="rId12" Type="http://schemas.openxmlformats.org/officeDocument/2006/relationships/image" Target="../media/image21.jpeg"/><Relationship Id="rId2" Type="http://schemas.openxmlformats.org/officeDocument/2006/relationships/notesSlide" Target="../notesSlides/notesSlide4.xml"/><Relationship Id="rId1" Type="http://schemas.openxmlformats.org/officeDocument/2006/relationships/slideLayout" Target="../slideLayouts/slideLayout20.xml"/><Relationship Id="rId6" Type="http://schemas.openxmlformats.org/officeDocument/2006/relationships/image" Target="../media/image15.jpeg"/><Relationship Id="rId11" Type="http://schemas.openxmlformats.org/officeDocument/2006/relationships/image" Target="../media/image20.jpeg"/><Relationship Id="rId5" Type="http://schemas.openxmlformats.org/officeDocument/2006/relationships/image" Target="../media/image14.png"/><Relationship Id="rId10" Type="http://schemas.openxmlformats.org/officeDocument/2006/relationships/image" Target="../media/image19.jpeg"/><Relationship Id="rId4" Type="http://schemas.openxmlformats.org/officeDocument/2006/relationships/image" Target="../media/image13.png"/><Relationship Id="rId9" Type="http://schemas.openxmlformats.org/officeDocument/2006/relationships/image" Target="../media/image18.jpeg"/></Relationships>
</file>

<file path=ppt/slides/_rels/slide50.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31.xml"/><Relationship Id="rId1" Type="http://schemas.openxmlformats.org/officeDocument/2006/relationships/slideLayout" Target="../slideLayouts/slideLayout8.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8.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8.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8.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5.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35.xml"/><Relationship Id="rId1" Type="http://schemas.openxmlformats.org/officeDocument/2006/relationships/slideLayout" Target="../slideLayouts/slideLayout20.xml"/><Relationship Id="rId5" Type="http://schemas.openxmlformats.org/officeDocument/2006/relationships/image" Target="../media/image69.png"/><Relationship Id="rId4" Type="http://schemas.openxmlformats.org/officeDocument/2006/relationships/hyperlink" Target="https://ec.europa.eu/info/strategy/priorities-2019-2024/stronger-europe-world/global-gateway_en" TargetMode="External"/></Relationships>
</file>

<file path=ppt/slides/_rels/slide57.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8.xml"/></Relationships>
</file>

<file path=ppt/slides/_rels/slide58.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8.xml"/></Relationships>
</file>

<file path=ppt/slides/_rels/slide59.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8.xml"/><Relationship Id="rId4" Type="http://schemas.openxmlformats.org/officeDocument/2006/relationships/image" Target="../media/image69.png"/></Relationships>
</file>

<file path=ppt/slides/_rels/slide6.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notesSlide" Target="../notesSlides/notesSlide5.xml"/><Relationship Id="rId7" Type="http://schemas.openxmlformats.org/officeDocument/2006/relationships/diagramColors" Target="../diagrams/colors1.xml"/><Relationship Id="rId2" Type="http://schemas.openxmlformats.org/officeDocument/2006/relationships/slideLayout" Target="../slideLayouts/slideLayout20.xml"/><Relationship Id="rId1" Type="http://schemas.openxmlformats.org/officeDocument/2006/relationships/themeOverride" Target="../theme/themeOverride1.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60.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3.png"/><Relationship Id="rId1" Type="http://schemas.openxmlformats.org/officeDocument/2006/relationships/slideLayout" Target="../slideLayouts/slideLayout10.xml"/><Relationship Id="rId4" Type="http://schemas.openxmlformats.org/officeDocument/2006/relationships/image" Target="../media/image69.png"/></Relationships>
</file>

<file path=ppt/slides/_rels/slide61.xml.rels><?xml version="1.0" encoding="UTF-8" standalone="yes"?>
<Relationships xmlns="http://schemas.openxmlformats.org/package/2006/relationships"><Relationship Id="rId8" Type="http://schemas.openxmlformats.org/officeDocument/2006/relationships/image" Target="../media/image79.png"/><Relationship Id="rId3" Type="http://schemas.openxmlformats.org/officeDocument/2006/relationships/image" Target="../media/image74.png"/><Relationship Id="rId7" Type="http://schemas.openxmlformats.org/officeDocument/2006/relationships/image" Target="../media/image78.png"/><Relationship Id="rId12" Type="http://schemas.openxmlformats.org/officeDocument/2006/relationships/image" Target="../media/image69.png"/><Relationship Id="rId2" Type="http://schemas.openxmlformats.org/officeDocument/2006/relationships/chart" Target="../charts/chart2.xml"/><Relationship Id="rId1" Type="http://schemas.openxmlformats.org/officeDocument/2006/relationships/slideLayout" Target="../slideLayouts/slideLayout8.xml"/><Relationship Id="rId6" Type="http://schemas.openxmlformats.org/officeDocument/2006/relationships/image" Target="../media/image77.png"/><Relationship Id="rId11" Type="http://schemas.openxmlformats.org/officeDocument/2006/relationships/image" Target="../media/image72.png"/><Relationship Id="rId5" Type="http://schemas.openxmlformats.org/officeDocument/2006/relationships/image" Target="../media/image76.png"/><Relationship Id="rId10" Type="http://schemas.openxmlformats.org/officeDocument/2006/relationships/image" Target="../media/image81.png"/><Relationship Id="rId4" Type="http://schemas.openxmlformats.org/officeDocument/2006/relationships/image" Target="../media/image75.png"/><Relationship Id="rId9" Type="http://schemas.openxmlformats.org/officeDocument/2006/relationships/image" Target="../media/image80.png"/></Relationships>
</file>

<file path=ppt/slides/_rels/slide62.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chart" Target="../charts/chart3.xml"/><Relationship Id="rId1" Type="http://schemas.openxmlformats.org/officeDocument/2006/relationships/slideLayout" Target="../slideLayouts/slideLayout8.xml"/><Relationship Id="rId4" Type="http://schemas.openxmlformats.org/officeDocument/2006/relationships/image" Target="../media/image69.png"/></Relationships>
</file>

<file path=ppt/slides/_rels/slide63.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8.xml"/></Relationships>
</file>

<file path=ppt/slides/_rels/slide64.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8.xml"/></Relationships>
</file>

<file path=ppt/slides/_rels/slide65.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8.xml"/></Relationships>
</file>

<file path=ppt/slides/_rels/slide66.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hyperlink" Target="https://ec.europa.eu/info/funding-tenders/opportunities/docs/2021-2027/cef/temp-form/af/business-plan-financial-spreadsheet_cef-dig_en.xlsx" TargetMode="External"/><Relationship Id="rId1" Type="http://schemas.openxmlformats.org/officeDocument/2006/relationships/slideLayout" Target="../slideLayouts/slideLayout8.xml"/></Relationships>
</file>

<file path=ppt/slides/_rels/slide67.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8.xml"/></Relationships>
</file>

<file path=ppt/slides/_rels/slide68.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36.xml"/><Relationship Id="rId1" Type="http://schemas.openxmlformats.org/officeDocument/2006/relationships/slideLayout" Target="../slideLayouts/slideLayout13.xml"/></Relationships>
</file>

<file path=ppt/slides/_rels/slide69.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png"/><Relationship Id="rId1" Type="http://schemas.openxmlformats.org/officeDocument/2006/relationships/slideLayout" Target="../slideLayouts/slideLayout13.xml"/><Relationship Id="rId4" Type="http://schemas.openxmlformats.org/officeDocument/2006/relationships/image" Target="../media/image69.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0.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84.png"/><Relationship Id="rId1" Type="http://schemas.openxmlformats.org/officeDocument/2006/relationships/slideLayout" Target="../slideLayouts/slideLayout13.xml"/><Relationship Id="rId4" Type="http://schemas.openxmlformats.org/officeDocument/2006/relationships/image" Target="../media/image69.png"/></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1518779" y="1769358"/>
            <a:ext cx="10065224" cy="947273"/>
          </a:xfrm>
        </p:spPr>
        <p:txBody>
          <a:bodyPr>
            <a:noAutofit/>
          </a:bodyPr>
          <a:lstStyle/>
          <a:p>
            <a:pPr algn="ctr"/>
            <a:r>
              <a:rPr lang="en-IE" sz="5400" b="1"/>
              <a:t>CEF Digital 2023 </a:t>
            </a:r>
            <a:r>
              <a:rPr lang="en-IE" sz="4800" b="1"/>
              <a:t>- </a:t>
            </a:r>
            <a:r>
              <a:rPr lang="en-IE" sz="4000"/>
              <a:t>3</a:t>
            </a:r>
            <a:r>
              <a:rPr lang="en-IE" sz="4000" baseline="30000"/>
              <a:t>rd</a:t>
            </a:r>
            <a:r>
              <a:rPr lang="en-IE" sz="4000"/>
              <a:t> Call for Proposals</a:t>
            </a:r>
            <a:br>
              <a:rPr lang="en-IE" sz="4800"/>
            </a:br>
            <a:r>
              <a:rPr lang="en-IE" sz="4800"/>
              <a:t>Slovenian Info Day </a:t>
            </a:r>
            <a:endParaRPr lang="en-GB" sz="4800"/>
          </a:p>
        </p:txBody>
      </p:sp>
      <p:sp>
        <p:nvSpPr>
          <p:cNvPr id="7" name="Subtitle 6"/>
          <p:cNvSpPr>
            <a:spLocks noGrp="1"/>
          </p:cNvSpPr>
          <p:nvPr>
            <p:ph type="subTitle" idx="1"/>
          </p:nvPr>
        </p:nvSpPr>
        <p:spPr>
          <a:xfrm>
            <a:off x="957897" y="3816644"/>
            <a:ext cx="5740956" cy="897754"/>
          </a:xfrm>
        </p:spPr>
        <p:txBody>
          <a:bodyPr/>
          <a:lstStyle/>
          <a:p>
            <a:r>
              <a:rPr lang="en-GB"/>
              <a:t>30 November 2023, 10:00–12:30</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99030" y="5068447"/>
            <a:ext cx="985263" cy="1079999"/>
          </a:xfrm>
          <a:prstGeom prst="rect">
            <a:avLst/>
          </a:prstGeom>
        </p:spPr>
      </p:pic>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18382" y="5068446"/>
            <a:ext cx="987428" cy="1080000"/>
          </a:xfrm>
          <a:prstGeom prst="rect">
            <a:avLst/>
          </a:prstGeom>
        </p:spPr>
      </p:pic>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07545" y="5068446"/>
            <a:ext cx="985054" cy="1080000"/>
          </a:xfrm>
          <a:prstGeom prst="rect">
            <a:avLst/>
          </a:prstGeom>
        </p:spPr>
      </p:pic>
      <p:pic>
        <p:nvPicPr>
          <p:cNvPr id="11" name="Picture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326688" y="5259120"/>
            <a:ext cx="958518" cy="958518"/>
          </a:xfrm>
          <a:prstGeom prst="rect">
            <a:avLst/>
          </a:prstGeom>
        </p:spPr>
      </p:pic>
      <p:pic>
        <p:nvPicPr>
          <p:cNvPr id="12" name="Picture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513477" y="5068446"/>
            <a:ext cx="1070526" cy="1080000"/>
          </a:xfrm>
          <a:prstGeom prst="rect">
            <a:avLst/>
          </a:prstGeom>
        </p:spPr>
      </p:pic>
      <p:sp>
        <p:nvSpPr>
          <p:cNvPr id="2" name="Slide Number Placeholder 1">
            <a:extLst>
              <a:ext uri="{FF2B5EF4-FFF2-40B4-BE49-F238E27FC236}">
                <a16:creationId xmlns:a16="http://schemas.microsoft.com/office/drawing/2014/main" id="{52DE792B-0CAF-C326-F8C2-415090BDD352}"/>
              </a:ext>
            </a:extLst>
          </p:cNvPr>
          <p:cNvSpPr>
            <a:spLocks noGrp="1"/>
          </p:cNvSpPr>
          <p:nvPr>
            <p:ph type="sldNum" sz="quarter" idx="12"/>
          </p:nvPr>
        </p:nvSpPr>
        <p:spPr>
          <a:xfrm>
            <a:off x="8610600" y="6356350"/>
            <a:ext cx="2743200" cy="365125"/>
          </a:xfrm>
          <a:prstGeom prst="rect">
            <a:avLst/>
          </a:prstGeom>
        </p:spPr>
        <p:txBody>
          <a:bodyPr vert="horz" lIns="91440" tIns="45720" rIns="91440" bIns="45720"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46C79FD-C571-418B-AB0F-5EE936C85276}" type="slidenum">
              <a:rPr lang="en-GB" smtClean="0"/>
              <a:pPr/>
              <a:t>1</a:t>
            </a:fld>
            <a:endParaRPr lang="en-GB"/>
          </a:p>
        </p:txBody>
      </p:sp>
    </p:spTree>
    <p:extLst>
      <p:ext uri="{BB962C8B-B14F-4D97-AF65-F5344CB8AC3E}">
        <p14:creationId xmlns:p14="http://schemas.microsoft.com/office/powerpoint/2010/main" val="24167079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p:cNvSpPr txBox="1">
            <a:spLocks/>
          </p:cNvSpPr>
          <p:nvPr/>
        </p:nvSpPr>
        <p:spPr>
          <a:xfrm>
            <a:off x="934625" y="542109"/>
            <a:ext cx="10842507" cy="782357"/>
          </a:xfrm>
          <a:prstGeom prst="rect">
            <a:avLst/>
          </a:prstGeom>
        </p:spPr>
        <p:txBody>
          <a:bodyPr vert="horz" lIns="91440" tIns="45720" rIns="91440" bIns="0" rtlCol="0" anchor="b" anchorCtr="0">
            <a:noAutofit/>
          </a:bodyPr>
          <a:lstStyle>
            <a:lvl1pPr algn="l" defTabSz="914400" rtl="0" eaLnBrk="1" latinLnBrk="0" hangingPunct="1">
              <a:lnSpc>
                <a:spcPct val="90000"/>
              </a:lnSpc>
              <a:spcBef>
                <a:spcPct val="0"/>
              </a:spcBef>
              <a:buNone/>
              <a:defRPr sz="4000" kern="1200">
                <a:solidFill>
                  <a:schemeClr val="tx2"/>
                </a:solidFill>
                <a:latin typeface="+mj-lt"/>
                <a:ea typeface="+mj-ea"/>
                <a:cs typeface="+mj-cs"/>
              </a:defRPr>
            </a:lvl1pPr>
          </a:lstStyle>
          <a:p>
            <a:r>
              <a:rPr lang="en-IE" sz="3600" b="1">
                <a:solidFill>
                  <a:srgbClr val="002060"/>
                </a:solidFill>
                <a:latin typeface="+mn-lt"/>
              </a:rPr>
              <a:t>CEF-Digital Call-3 </a:t>
            </a:r>
            <a:r>
              <a:rPr lang="en-GB" sz="3600" b="1">
                <a:solidFill>
                  <a:srgbClr val="002060"/>
                </a:solidFill>
                <a:latin typeface="+mn-lt"/>
              </a:rPr>
              <a:t>: Building on Call 2 lessons</a:t>
            </a:r>
          </a:p>
        </p:txBody>
      </p:sp>
      <p:sp>
        <p:nvSpPr>
          <p:cNvPr id="2" name="TextBox 1"/>
          <p:cNvSpPr txBox="1"/>
          <p:nvPr/>
        </p:nvSpPr>
        <p:spPr>
          <a:xfrm>
            <a:off x="1495453" y="1703071"/>
            <a:ext cx="9341950" cy="3671005"/>
          </a:xfrm>
          <a:prstGeom prst="rect">
            <a:avLst/>
          </a:prstGeom>
          <a:noFill/>
        </p:spPr>
        <p:txBody>
          <a:bodyPr wrap="square" rtlCol="0">
            <a:spAutoFit/>
          </a:bodyPr>
          <a:lstStyle/>
          <a:p>
            <a:pPr marL="342900" lvl="0" indent="-342900">
              <a:lnSpc>
                <a:spcPct val="200000"/>
              </a:lnSpc>
              <a:buFont typeface="Wingdings" panose="05000000000000000000" pitchFamily="2" charset="2"/>
              <a:buChar char="Ø"/>
            </a:pPr>
            <a:r>
              <a:rPr lang="en-IE" sz="2400">
                <a:solidFill>
                  <a:srgbClr val="004494"/>
                </a:solidFill>
              </a:rPr>
              <a:t>More time for applicants to prepare proposals</a:t>
            </a:r>
          </a:p>
          <a:p>
            <a:pPr marL="342900" lvl="0" indent="-342900">
              <a:lnSpc>
                <a:spcPct val="200000"/>
              </a:lnSpc>
              <a:buFont typeface="Wingdings" panose="05000000000000000000" pitchFamily="2" charset="2"/>
              <a:buChar char="Ø"/>
            </a:pPr>
            <a:r>
              <a:rPr lang="en-IE" sz="2400">
                <a:solidFill>
                  <a:srgbClr val="004494"/>
                </a:solidFill>
              </a:rPr>
              <a:t>More time for MSs to provide support/approvals</a:t>
            </a:r>
          </a:p>
          <a:p>
            <a:pPr marL="342900" lvl="0" indent="-342900">
              <a:lnSpc>
                <a:spcPct val="200000"/>
              </a:lnSpc>
              <a:buFont typeface="Wingdings" panose="05000000000000000000" pitchFamily="2" charset="2"/>
              <a:buChar char="Ø"/>
            </a:pPr>
            <a:r>
              <a:rPr lang="en-IE" sz="2400">
                <a:solidFill>
                  <a:srgbClr val="004494"/>
                </a:solidFill>
              </a:rPr>
              <a:t>Continuity with exclusion clauses and guarantees</a:t>
            </a:r>
          </a:p>
          <a:p>
            <a:pPr marL="342900" lvl="0" indent="-342900">
              <a:lnSpc>
                <a:spcPct val="200000"/>
              </a:lnSpc>
              <a:buFont typeface="Wingdings" panose="05000000000000000000" pitchFamily="2" charset="2"/>
              <a:buChar char="Ø"/>
            </a:pPr>
            <a:r>
              <a:rPr lang="en-IE" sz="2400">
                <a:solidFill>
                  <a:srgbClr val="004494"/>
                </a:solidFill>
              </a:rPr>
              <a:t>Size of calls and readiness of topics</a:t>
            </a:r>
          </a:p>
          <a:p>
            <a:pPr marL="342900" lvl="0" indent="-342900">
              <a:lnSpc>
                <a:spcPct val="200000"/>
              </a:lnSpc>
              <a:buFont typeface="Wingdings" panose="05000000000000000000" pitchFamily="2" charset="2"/>
              <a:buChar char="Ø"/>
            </a:pPr>
            <a:r>
              <a:rPr lang="en-IE" sz="2400">
                <a:solidFill>
                  <a:srgbClr val="004494"/>
                </a:solidFill>
              </a:rPr>
              <a:t>Indicative grant size of proposals</a:t>
            </a:r>
          </a:p>
        </p:txBody>
      </p:sp>
      <p:sp>
        <p:nvSpPr>
          <p:cNvPr id="3" name="Slide Number Placeholder 2">
            <a:extLst>
              <a:ext uri="{FF2B5EF4-FFF2-40B4-BE49-F238E27FC236}">
                <a16:creationId xmlns:a16="http://schemas.microsoft.com/office/drawing/2014/main" id="{A0E31F94-BA05-D32C-69BD-4EADAA22E1AE}"/>
              </a:ext>
            </a:extLst>
          </p:cNvPr>
          <p:cNvSpPr>
            <a:spLocks noGrp="1"/>
          </p:cNvSpPr>
          <p:nvPr>
            <p:ph type="sldNum" sz="quarter" idx="12"/>
          </p:nvPr>
        </p:nvSpPr>
        <p:spPr/>
        <p:txBody>
          <a:bodyPr/>
          <a:lstStyle/>
          <a:p>
            <a:fld id="{F46C79FD-C571-418B-AB0F-5EE936C85276}" type="slidenum">
              <a:rPr lang="en-GB" smtClean="0"/>
              <a:t>10</a:t>
            </a:fld>
            <a:endParaRPr lang="en-GB"/>
          </a:p>
        </p:txBody>
      </p:sp>
    </p:spTree>
    <p:extLst>
      <p:ext uri="{BB962C8B-B14F-4D97-AF65-F5344CB8AC3E}">
        <p14:creationId xmlns:p14="http://schemas.microsoft.com/office/powerpoint/2010/main" val="18050912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p:cNvSpPr txBox="1">
            <a:spLocks/>
          </p:cNvSpPr>
          <p:nvPr/>
        </p:nvSpPr>
        <p:spPr>
          <a:xfrm>
            <a:off x="838200" y="25447"/>
            <a:ext cx="11131685" cy="782357"/>
          </a:xfrm>
          <a:prstGeom prst="rect">
            <a:avLst/>
          </a:prstGeom>
        </p:spPr>
        <p:txBody>
          <a:bodyPr vert="horz" lIns="91440" tIns="45720" rIns="91440" bIns="0" rtlCol="0" anchor="b" anchorCtr="0">
            <a:noAutofit/>
          </a:bodyPr>
          <a:lstStyle>
            <a:lvl1pPr algn="l" defTabSz="914400" rtl="0" eaLnBrk="1" latinLnBrk="0" hangingPunct="1">
              <a:lnSpc>
                <a:spcPct val="90000"/>
              </a:lnSpc>
              <a:spcBef>
                <a:spcPct val="0"/>
              </a:spcBef>
              <a:buNone/>
              <a:defRPr sz="4000" kern="1200">
                <a:solidFill>
                  <a:schemeClr val="tx2"/>
                </a:solidFill>
                <a:latin typeface="+mj-lt"/>
                <a:ea typeface="+mj-ea"/>
                <a:cs typeface="+mj-cs"/>
              </a:defRPr>
            </a:lvl1pPr>
          </a:lstStyle>
          <a:p>
            <a:r>
              <a:rPr lang="en-IE" sz="3600" b="1" dirty="0">
                <a:solidFill>
                  <a:srgbClr val="002060"/>
                </a:solidFill>
                <a:latin typeface="+mn-lt"/>
              </a:rPr>
              <a:t>Call 3: Opened 17 Oct 2023 – Closes 20 Feb 2024</a:t>
            </a:r>
            <a:endParaRPr lang="en-US" dirty="0"/>
          </a:p>
        </p:txBody>
      </p:sp>
      <p:sp>
        <p:nvSpPr>
          <p:cNvPr id="2" name="TextBox 1"/>
          <p:cNvSpPr txBox="1"/>
          <p:nvPr/>
        </p:nvSpPr>
        <p:spPr>
          <a:xfrm>
            <a:off x="6376751" y="1265241"/>
            <a:ext cx="5170174" cy="2862322"/>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marL="285750" indent="-285750">
              <a:lnSpc>
                <a:spcPct val="200000"/>
              </a:lnSpc>
              <a:buFont typeface="Wingdings" panose="05000000000000000000" pitchFamily="2" charset="2"/>
              <a:buChar char="Ø"/>
            </a:pPr>
            <a:r>
              <a:rPr lang="en-US" b="1">
                <a:solidFill>
                  <a:srgbClr val="004494"/>
                </a:solidFill>
              </a:rPr>
              <a:t>5G corridors: </a:t>
            </a:r>
          </a:p>
          <a:p>
            <a:pPr marL="800100" lvl="1" indent="-342900">
              <a:buFont typeface="Courier New" panose="02070309020205020404" pitchFamily="49" charset="0"/>
              <a:buChar char="o"/>
            </a:pPr>
            <a:r>
              <a:rPr lang="en-US">
                <a:solidFill>
                  <a:srgbClr val="004494"/>
                </a:solidFill>
              </a:rPr>
              <a:t>25M€ for works </a:t>
            </a:r>
          </a:p>
          <a:p>
            <a:pPr marL="800100" lvl="1" indent="-342900">
              <a:buFont typeface="Courier New" panose="02070309020205020404" pitchFamily="49" charset="0"/>
              <a:buChar char="o"/>
            </a:pPr>
            <a:r>
              <a:rPr lang="en-GB">
                <a:solidFill>
                  <a:srgbClr val="004494"/>
                </a:solidFill>
              </a:rPr>
              <a:t>5M€ for studies and CSA (5G-cloud-edge integration)</a:t>
            </a:r>
          </a:p>
          <a:p>
            <a:pPr lvl="1"/>
            <a:endParaRPr lang="en-GB">
              <a:solidFill>
                <a:srgbClr val="004494"/>
              </a:solidFill>
            </a:endParaRPr>
          </a:p>
          <a:p>
            <a:pPr marL="0" lvl="1" indent="279400">
              <a:buFont typeface="Wingdings" panose="05000000000000000000" pitchFamily="2" charset="2"/>
              <a:buChar char="Ø"/>
            </a:pPr>
            <a:r>
              <a:rPr lang="en-GB" b="1">
                <a:solidFill>
                  <a:srgbClr val="004494"/>
                </a:solidFill>
              </a:rPr>
              <a:t>5G communities</a:t>
            </a:r>
          </a:p>
          <a:p>
            <a:pPr marL="800100" lvl="1" indent="-342900">
              <a:buFont typeface="Courier New" panose="02070309020205020404" pitchFamily="49" charset="0"/>
              <a:buChar char="o"/>
            </a:pPr>
            <a:r>
              <a:rPr lang="en-US">
                <a:solidFill>
                  <a:srgbClr val="004494"/>
                </a:solidFill>
              </a:rPr>
              <a:t>50M€ for works</a:t>
            </a:r>
          </a:p>
          <a:p>
            <a:pPr marL="800100" lvl="1" indent="-342900">
              <a:buFont typeface="Courier New" panose="02070309020205020404" pitchFamily="49" charset="0"/>
              <a:buChar char="o"/>
            </a:pPr>
            <a:r>
              <a:rPr lang="en-GB">
                <a:solidFill>
                  <a:srgbClr val="004494"/>
                </a:solidFill>
              </a:rPr>
              <a:t>We expect around 15 new 5G standalone best practices</a:t>
            </a:r>
          </a:p>
        </p:txBody>
      </p:sp>
      <p:sp>
        <p:nvSpPr>
          <p:cNvPr id="3" name="Rectangle 2"/>
          <p:cNvSpPr/>
          <p:nvPr/>
        </p:nvSpPr>
        <p:spPr>
          <a:xfrm>
            <a:off x="3588607" y="4632827"/>
            <a:ext cx="5421254" cy="1323439"/>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marL="342900" lvl="1" indent="-342900">
              <a:buFont typeface="Wingdings" panose="05000000000000000000" pitchFamily="2" charset="2"/>
              <a:buChar char="Ø"/>
            </a:pPr>
            <a:r>
              <a:rPr lang="en-GB" sz="2000">
                <a:solidFill>
                  <a:srgbClr val="004494"/>
                </a:solidFill>
              </a:rPr>
              <a:t>Global gateways (EUR 90 million)</a:t>
            </a:r>
          </a:p>
          <a:p>
            <a:pPr marL="800100" lvl="1" indent="-342900">
              <a:buFont typeface="Courier New" panose="02070309020205020404" pitchFamily="49" charset="0"/>
              <a:buChar char="o"/>
            </a:pPr>
            <a:r>
              <a:rPr lang="en-GB" sz="2000">
                <a:solidFill>
                  <a:srgbClr val="004494"/>
                </a:solidFill>
              </a:rPr>
              <a:t>75M€ for works, key strategic projects based on Global gateway priorities</a:t>
            </a:r>
          </a:p>
          <a:p>
            <a:pPr marL="800100" lvl="1" indent="-342900">
              <a:buFont typeface="Courier New" panose="02070309020205020404" pitchFamily="49" charset="0"/>
              <a:buChar char="o"/>
            </a:pPr>
            <a:r>
              <a:rPr lang="en-GB" sz="2000">
                <a:solidFill>
                  <a:srgbClr val="004494"/>
                </a:solidFill>
              </a:rPr>
              <a:t>15M€ for studies</a:t>
            </a:r>
          </a:p>
        </p:txBody>
      </p:sp>
      <p:sp>
        <p:nvSpPr>
          <p:cNvPr id="6" name="TextBox 5"/>
          <p:cNvSpPr txBox="1"/>
          <p:nvPr/>
        </p:nvSpPr>
        <p:spPr>
          <a:xfrm>
            <a:off x="4809046" y="6083688"/>
            <a:ext cx="3135410" cy="461665"/>
          </a:xfrm>
          <a:prstGeom prst="rect">
            <a:avLst/>
          </a:prstGeom>
          <a:noFill/>
        </p:spPr>
        <p:txBody>
          <a:bodyPr wrap="none" rtlCol="0">
            <a:spAutoFit/>
          </a:bodyPr>
          <a:lstStyle/>
          <a:p>
            <a:r>
              <a:rPr lang="en-IE" sz="2400" b="1">
                <a:solidFill>
                  <a:schemeClr val="tx2"/>
                </a:solidFill>
              </a:rPr>
              <a:t>Total budget: 241M€</a:t>
            </a:r>
            <a:endParaRPr lang="en-GB" sz="2400" b="1">
              <a:solidFill>
                <a:schemeClr val="tx2"/>
              </a:solidFill>
            </a:endParaRPr>
          </a:p>
        </p:txBody>
      </p:sp>
      <p:sp>
        <p:nvSpPr>
          <p:cNvPr id="7" name="TextBox 6"/>
          <p:cNvSpPr txBox="1"/>
          <p:nvPr/>
        </p:nvSpPr>
        <p:spPr>
          <a:xfrm>
            <a:off x="4476459" y="796503"/>
            <a:ext cx="3645550" cy="400110"/>
          </a:xfrm>
          <a:prstGeom prst="rect">
            <a:avLst/>
          </a:prstGeom>
          <a:noFill/>
        </p:spPr>
        <p:txBody>
          <a:bodyPr wrap="none" rtlCol="0">
            <a:spAutoFit/>
          </a:bodyPr>
          <a:lstStyle/>
          <a:p>
            <a:r>
              <a:rPr lang="en-IE" sz="2000" b="1" u="sng">
                <a:solidFill>
                  <a:schemeClr val="tx2"/>
                </a:solidFill>
              </a:rPr>
              <a:t>Accelerating 5G deployment</a:t>
            </a:r>
            <a:endParaRPr lang="en-GB" sz="2000" b="1" u="sng">
              <a:solidFill>
                <a:schemeClr val="tx2"/>
              </a:solidFill>
            </a:endParaRPr>
          </a:p>
        </p:txBody>
      </p:sp>
      <p:sp>
        <p:nvSpPr>
          <p:cNvPr id="8" name="TextBox 7"/>
          <p:cNvSpPr txBox="1"/>
          <p:nvPr/>
        </p:nvSpPr>
        <p:spPr>
          <a:xfrm>
            <a:off x="4952551" y="4196191"/>
            <a:ext cx="2693366" cy="400110"/>
          </a:xfrm>
          <a:prstGeom prst="rect">
            <a:avLst/>
          </a:prstGeom>
          <a:noFill/>
        </p:spPr>
        <p:txBody>
          <a:bodyPr wrap="none" rtlCol="0">
            <a:spAutoFit/>
          </a:bodyPr>
          <a:lstStyle/>
          <a:p>
            <a:r>
              <a:rPr lang="en-IE" sz="2000" b="1" u="sng">
                <a:solidFill>
                  <a:schemeClr val="tx2"/>
                </a:solidFill>
              </a:rPr>
              <a:t>Strategic backbones</a:t>
            </a:r>
            <a:endParaRPr lang="en-GB" sz="2000" b="1" u="sng">
              <a:solidFill>
                <a:schemeClr val="tx2"/>
              </a:solidFill>
            </a:endParaRPr>
          </a:p>
        </p:txBody>
      </p:sp>
      <p:sp>
        <p:nvSpPr>
          <p:cNvPr id="9" name="TextBox 8"/>
          <p:cNvSpPr txBox="1"/>
          <p:nvPr/>
        </p:nvSpPr>
        <p:spPr>
          <a:xfrm>
            <a:off x="996313" y="1265241"/>
            <a:ext cx="5170174" cy="2862322"/>
          </a:xfrm>
          <a:prstGeom prst="rect">
            <a:avLst/>
          </a:prstGeom>
        </p:spPr>
        <p:style>
          <a:lnRef idx="1">
            <a:schemeClr val="accent2"/>
          </a:lnRef>
          <a:fillRef idx="2">
            <a:schemeClr val="accent2"/>
          </a:fillRef>
          <a:effectRef idx="1">
            <a:schemeClr val="accent2"/>
          </a:effectRef>
          <a:fontRef idx="minor">
            <a:schemeClr val="dk1"/>
          </a:fontRef>
        </p:style>
        <p:txBody>
          <a:bodyPr wrap="square" rtlCol="0" anchor="t">
            <a:spAutoFit/>
          </a:bodyPr>
          <a:lstStyle/>
          <a:p>
            <a:pPr marL="285750" indent="-285750">
              <a:lnSpc>
                <a:spcPct val="200000"/>
              </a:lnSpc>
              <a:buFont typeface="Wingdings" panose="05000000000000000000" pitchFamily="2" charset="2"/>
              <a:buChar char="Ø"/>
            </a:pPr>
            <a:r>
              <a:rPr lang="en-US" b="1">
                <a:solidFill>
                  <a:srgbClr val="004494"/>
                </a:solidFill>
              </a:rPr>
              <a:t>5G corridors (EUR 100 million): </a:t>
            </a:r>
          </a:p>
          <a:p>
            <a:pPr marL="800100" lvl="1" indent="-342900">
              <a:buFont typeface="Courier New" panose="02070309020205020404" pitchFamily="49" charset="0"/>
              <a:buChar char="o"/>
            </a:pPr>
            <a:r>
              <a:rPr lang="en-US">
                <a:solidFill>
                  <a:srgbClr val="004494"/>
                </a:solidFill>
              </a:rPr>
              <a:t>95M€ for works </a:t>
            </a:r>
          </a:p>
          <a:p>
            <a:pPr marL="800100" lvl="1" indent="-342900">
              <a:buFont typeface="Courier New" panose="02070309020205020404" pitchFamily="49" charset="0"/>
              <a:buChar char="o"/>
            </a:pPr>
            <a:r>
              <a:rPr lang="en-GB">
                <a:solidFill>
                  <a:srgbClr val="004494"/>
                </a:solidFill>
              </a:rPr>
              <a:t>5M€ for studies</a:t>
            </a:r>
          </a:p>
          <a:p>
            <a:pPr lvl="1"/>
            <a:endParaRPr lang="en-GB">
              <a:solidFill>
                <a:srgbClr val="004494"/>
              </a:solidFill>
            </a:endParaRPr>
          </a:p>
          <a:p>
            <a:pPr marL="0" lvl="1" indent="279400">
              <a:buFont typeface="Wingdings" panose="05000000000000000000" pitchFamily="2" charset="2"/>
              <a:buChar char="Ø"/>
            </a:pPr>
            <a:r>
              <a:rPr lang="en-GB" b="1">
                <a:solidFill>
                  <a:srgbClr val="004494"/>
                </a:solidFill>
              </a:rPr>
              <a:t>5G communities (EUR 51 million)</a:t>
            </a:r>
          </a:p>
          <a:p>
            <a:pPr marL="800100" lvl="1" indent="-342900">
              <a:buFont typeface="Courier New" panose="02070309020205020404" pitchFamily="49" charset="0"/>
              <a:buChar char="o"/>
            </a:pPr>
            <a:r>
              <a:rPr lang="en-US">
                <a:solidFill>
                  <a:srgbClr val="004494"/>
                </a:solidFill>
              </a:rPr>
              <a:t>51M€ for works</a:t>
            </a:r>
            <a:endParaRPr lang="en-US">
              <a:solidFill>
                <a:srgbClr val="004494"/>
              </a:solidFill>
              <a:cs typeface="Arial"/>
            </a:endParaRPr>
          </a:p>
          <a:p>
            <a:pPr marL="800100" lvl="1" indent="-342900">
              <a:buFont typeface="Courier New" panose="02070309020205020404" pitchFamily="49" charset="0"/>
              <a:buChar char="o"/>
            </a:pPr>
            <a:r>
              <a:rPr lang="en-GB">
                <a:solidFill>
                  <a:srgbClr val="004494"/>
                </a:solidFill>
              </a:rPr>
              <a:t>We expect around 15 new 5G standalone best practices</a:t>
            </a:r>
          </a:p>
          <a:p>
            <a:pPr marL="800100" lvl="1" indent="-342900">
              <a:buFont typeface="Courier New" panose="02070309020205020404" pitchFamily="49" charset="0"/>
              <a:buChar char="o"/>
            </a:pPr>
            <a:endParaRPr lang="en-GB">
              <a:solidFill>
                <a:srgbClr val="004494"/>
              </a:solidFill>
            </a:endParaRPr>
          </a:p>
        </p:txBody>
      </p:sp>
      <p:sp>
        <p:nvSpPr>
          <p:cNvPr id="4" name="Slide Number Placeholder 3">
            <a:extLst>
              <a:ext uri="{FF2B5EF4-FFF2-40B4-BE49-F238E27FC236}">
                <a16:creationId xmlns:a16="http://schemas.microsoft.com/office/drawing/2014/main" id="{201434AA-7E40-7D5A-D65A-F8B5FA54A605}"/>
              </a:ext>
            </a:extLst>
          </p:cNvPr>
          <p:cNvSpPr>
            <a:spLocks noGrp="1"/>
          </p:cNvSpPr>
          <p:nvPr>
            <p:ph type="sldNum" sz="quarter" idx="12"/>
          </p:nvPr>
        </p:nvSpPr>
        <p:spPr/>
        <p:txBody>
          <a:bodyPr/>
          <a:lstStyle/>
          <a:p>
            <a:fld id="{F46C79FD-C571-418B-AB0F-5EE936C85276}" type="slidenum">
              <a:rPr lang="en-GB" smtClean="0"/>
              <a:t>11</a:t>
            </a:fld>
            <a:endParaRPr lang="en-GB"/>
          </a:p>
        </p:txBody>
      </p:sp>
      <p:sp>
        <p:nvSpPr>
          <p:cNvPr id="11" name="TextBox 10">
            <a:extLst>
              <a:ext uri="{FF2B5EF4-FFF2-40B4-BE49-F238E27FC236}">
                <a16:creationId xmlns:a16="http://schemas.microsoft.com/office/drawing/2014/main" id="{4D27EE89-E9F1-A509-059A-E1D57841EBE2}"/>
              </a:ext>
            </a:extLst>
          </p:cNvPr>
          <p:cNvSpPr txBox="1"/>
          <p:nvPr/>
        </p:nvSpPr>
        <p:spPr>
          <a:xfrm>
            <a:off x="3810000" y="6216206"/>
            <a:ext cx="7200900" cy="560410"/>
          </a:xfrm>
          <a:prstGeom prst="rect">
            <a:avLst/>
          </a:prstGeom>
          <a:noFill/>
        </p:spPr>
        <p:txBody>
          <a:bodyPr wrap="square">
            <a:spAutoFit/>
          </a:bodyPr>
          <a:lstStyle/>
          <a:p>
            <a:pPr lvl="0">
              <a:lnSpc>
                <a:spcPct val="200000"/>
              </a:lnSpc>
            </a:pPr>
            <a:r>
              <a:rPr lang="en-IE">
                <a:solidFill>
                  <a:srgbClr val="004494"/>
                </a:solidFill>
              </a:rPr>
              <a:t>Quality of proposal is key for success of calls!</a:t>
            </a:r>
          </a:p>
        </p:txBody>
      </p:sp>
    </p:spTree>
    <p:extLst>
      <p:ext uri="{BB962C8B-B14F-4D97-AF65-F5344CB8AC3E}">
        <p14:creationId xmlns:p14="http://schemas.microsoft.com/office/powerpoint/2010/main" val="7962045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1028148" y="2354985"/>
            <a:ext cx="10676038" cy="1050542"/>
          </a:xfrm>
        </p:spPr>
        <p:txBody>
          <a:bodyPr/>
          <a:lstStyle/>
          <a:p>
            <a:r>
              <a:rPr lang="en-IE"/>
              <a:t>Presentations by topic </a:t>
            </a:r>
          </a:p>
        </p:txBody>
      </p:sp>
      <p:sp>
        <p:nvSpPr>
          <p:cNvPr id="6" name="TextBox 5">
            <a:extLst>
              <a:ext uri="{FF2B5EF4-FFF2-40B4-BE49-F238E27FC236}">
                <a16:creationId xmlns:a16="http://schemas.microsoft.com/office/drawing/2014/main" id="{0CA3884F-4AD4-40FF-809C-4D10DE706542}"/>
              </a:ext>
            </a:extLst>
          </p:cNvPr>
          <p:cNvSpPr txBox="1"/>
          <p:nvPr/>
        </p:nvSpPr>
        <p:spPr>
          <a:xfrm>
            <a:off x="8520544" y="802561"/>
            <a:ext cx="1643149" cy="98488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IE" sz="1800" b="0" i="0" u="none" strike="noStrike" kern="1200" cap="none" spc="0" normalizeH="0" baseline="0" noProof="0">
                <a:ln>
                  <a:noFill/>
                </a:ln>
                <a:solidFill>
                  <a:srgbClr val="FFFFFF"/>
                </a:solidFill>
                <a:effectLst/>
                <a:uLnTx/>
                <a:uFillTx/>
                <a:latin typeface="Arial"/>
                <a:ea typeface="+mn-ea"/>
                <a:cs typeface="+mn-cs"/>
              </a:rPr>
              <a:t>Join at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IE" sz="2000" b="1" i="0" u="none" strike="noStrike" kern="1200" cap="none" spc="0" normalizeH="0" baseline="0" noProof="0">
                <a:ln>
                  <a:noFill/>
                </a:ln>
                <a:solidFill>
                  <a:srgbClr val="FFFFFF"/>
                </a:solidFill>
                <a:effectLst/>
                <a:uLnTx/>
                <a:uFillTx/>
                <a:latin typeface="Arial"/>
                <a:ea typeface="+mn-ea"/>
                <a:cs typeface="+mn-cs"/>
              </a:rPr>
              <a:t>Slido.com</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IE" sz="2000" b="1" i="0" u="none" strike="noStrike" kern="1200" cap="none" spc="0" normalizeH="0" baseline="0" noProof="0">
                <a:ln>
                  <a:noFill/>
                </a:ln>
                <a:solidFill>
                  <a:srgbClr val="FFFFFF"/>
                </a:solidFill>
                <a:effectLst/>
                <a:uLnTx/>
                <a:uFillTx/>
                <a:latin typeface="Arial"/>
                <a:ea typeface="+mn-ea"/>
                <a:cs typeface="+mn-cs"/>
              </a:rPr>
              <a:t>#CEFdigital</a:t>
            </a:r>
          </a:p>
        </p:txBody>
      </p:sp>
      <p:pic>
        <p:nvPicPr>
          <p:cNvPr id="2" name="Picture 1">
            <a:extLst>
              <a:ext uri="{FF2B5EF4-FFF2-40B4-BE49-F238E27FC236}">
                <a16:creationId xmlns:a16="http://schemas.microsoft.com/office/drawing/2014/main" id="{77CA02C9-26F2-6380-C19F-E67D568E77D3}"/>
              </a:ext>
            </a:extLst>
          </p:cNvPr>
          <p:cNvPicPr>
            <a:picLocks noChangeAspect="1"/>
          </p:cNvPicPr>
          <p:nvPr/>
        </p:nvPicPr>
        <p:blipFill>
          <a:blip r:embed="rId3"/>
          <a:stretch>
            <a:fillRect/>
          </a:stretch>
        </p:blipFill>
        <p:spPr>
          <a:xfrm>
            <a:off x="10285708" y="513885"/>
            <a:ext cx="1382877" cy="1394029"/>
          </a:xfrm>
          <a:prstGeom prst="rect">
            <a:avLst/>
          </a:prstGeom>
        </p:spPr>
      </p:pic>
      <p:sp>
        <p:nvSpPr>
          <p:cNvPr id="3" name="Slide Number Placeholder 2">
            <a:extLst>
              <a:ext uri="{FF2B5EF4-FFF2-40B4-BE49-F238E27FC236}">
                <a16:creationId xmlns:a16="http://schemas.microsoft.com/office/drawing/2014/main" id="{E6B875DC-E1D6-FB5F-FF80-EDA9331ECD38}"/>
              </a:ext>
            </a:extLst>
          </p:cNvPr>
          <p:cNvSpPr>
            <a:spLocks noGrp="1"/>
          </p:cNvSpPr>
          <p:nvPr>
            <p:ph type="sldNum" sz="quarter" idx="12"/>
          </p:nvPr>
        </p:nvSpPr>
        <p:spPr/>
        <p:txBody>
          <a:bodyPr/>
          <a:lstStyle/>
          <a:p>
            <a:fld id="{F46C79FD-C571-418B-AB0F-5EE936C85276}" type="slidenum">
              <a:rPr lang="en-GB" smtClean="0"/>
              <a:pPr/>
              <a:t>12</a:t>
            </a:fld>
            <a:endParaRPr lang="en-GB"/>
          </a:p>
        </p:txBody>
      </p:sp>
    </p:spTree>
    <p:extLst>
      <p:ext uri="{BB962C8B-B14F-4D97-AF65-F5344CB8AC3E}">
        <p14:creationId xmlns:p14="http://schemas.microsoft.com/office/powerpoint/2010/main" val="11977510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1017851" y="739055"/>
            <a:ext cx="10156297" cy="1728492"/>
          </a:xfrm>
        </p:spPr>
        <p:txBody>
          <a:bodyPr/>
          <a:lstStyle/>
          <a:p>
            <a:pPr algn="ctr"/>
            <a:r>
              <a:rPr lang="en-US" b="1"/>
              <a:t>Call 3</a:t>
            </a:r>
            <a:r>
              <a:rPr lang="en-US"/>
              <a:t>: 5G and Edge Cloud for Smart Communities </a:t>
            </a:r>
            <a:endParaRPr lang="en-IE"/>
          </a:p>
        </p:txBody>
      </p:sp>
      <p:pic>
        <p:nvPicPr>
          <p:cNvPr id="2" name="Picture 1" descr="A screenshot of a cell phone with a city and clouds&#10;&#10;Description automatically generated">
            <a:extLst>
              <a:ext uri="{FF2B5EF4-FFF2-40B4-BE49-F238E27FC236}">
                <a16:creationId xmlns:a16="http://schemas.microsoft.com/office/drawing/2014/main" id="{21E5C69B-D682-FD95-1C3B-3896AC78F291}"/>
              </a:ext>
            </a:extLst>
          </p:cNvPr>
          <p:cNvPicPr>
            <a:picLocks noChangeAspect="1"/>
          </p:cNvPicPr>
          <p:nvPr/>
        </p:nvPicPr>
        <p:blipFill rotWithShape="1">
          <a:blip r:embed="rId2" cstate="hqprint">
            <a:extLst>
              <a:ext uri="{28A0092B-C50C-407E-A947-70E740481C1C}">
                <a14:useLocalDpi xmlns:a14="http://schemas.microsoft.com/office/drawing/2010/main" val="0"/>
              </a:ext>
            </a:extLst>
          </a:blip>
          <a:srcRect l="24091" t="-455" r="27671" b="22882"/>
          <a:stretch/>
        </p:blipFill>
        <p:spPr>
          <a:xfrm>
            <a:off x="560798" y="3267273"/>
            <a:ext cx="3020602" cy="2937397"/>
          </a:xfrm>
          <a:prstGeom prst="rect">
            <a:avLst/>
          </a:prstGeom>
        </p:spPr>
      </p:pic>
      <p:sp>
        <p:nvSpPr>
          <p:cNvPr id="7" name="Slide Number Placeholder 6">
            <a:extLst>
              <a:ext uri="{FF2B5EF4-FFF2-40B4-BE49-F238E27FC236}">
                <a16:creationId xmlns:a16="http://schemas.microsoft.com/office/drawing/2014/main" id="{D2B5333A-ADC8-2715-E910-D4CFD60322D5}"/>
              </a:ext>
            </a:extLst>
          </p:cNvPr>
          <p:cNvSpPr>
            <a:spLocks noGrp="1"/>
          </p:cNvSpPr>
          <p:nvPr>
            <p:ph type="sldNum" sz="quarter" idx="12"/>
          </p:nvPr>
        </p:nvSpPr>
        <p:spPr/>
        <p:txBody>
          <a:bodyPr/>
          <a:lstStyle/>
          <a:p>
            <a:fld id="{F46C79FD-C571-418B-AB0F-5EE936C85276}" type="slidenum">
              <a:rPr lang="en-GB" smtClean="0"/>
              <a:t>13</a:t>
            </a:fld>
            <a:endParaRPr lang="en-GB"/>
          </a:p>
        </p:txBody>
      </p:sp>
      <p:sp>
        <p:nvSpPr>
          <p:cNvPr id="3" name="Subtitle 4">
            <a:extLst>
              <a:ext uri="{FF2B5EF4-FFF2-40B4-BE49-F238E27FC236}">
                <a16:creationId xmlns:a16="http://schemas.microsoft.com/office/drawing/2014/main" id="{12A70FB2-6D2A-000A-9132-E693041ED120}"/>
              </a:ext>
            </a:extLst>
          </p:cNvPr>
          <p:cNvSpPr>
            <a:spLocks noGrp="1"/>
          </p:cNvSpPr>
          <p:nvPr>
            <p:ph type="subTitle" idx="1"/>
          </p:nvPr>
        </p:nvSpPr>
        <p:spPr>
          <a:xfrm>
            <a:off x="1354037" y="4158639"/>
            <a:ext cx="10676038" cy="1655762"/>
          </a:xfrm>
        </p:spPr>
        <p:txBody>
          <a:bodyPr vert="horz" lIns="91440" tIns="45720" rIns="91440" bIns="45720" rtlCol="0" anchor="t">
            <a:noAutofit/>
          </a:bodyPr>
          <a:lstStyle/>
          <a:p>
            <a:pPr algn="r">
              <a:spcAft>
                <a:spcPts val="1200"/>
              </a:spcAft>
              <a:buClr>
                <a:srgbClr val="034EA2"/>
              </a:buClr>
            </a:pPr>
            <a:r>
              <a:rPr lang="en-US" sz="2800" b="1" i="1">
                <a:solidFill>
                  <a:srgbClr val="FFFFFF"/>
                </a:solidFill>
              </a:rPr>
              <a:t>Mr. Gerasimos SOFIANATOS, </a:t>
            </a:r>
          </a:p>
          <a:p>
            <a:pPr algn="r">
              <a:spcAft>
                <a:spcPts val="1200"/>
              </a:spcAft>
              <a:buClr>
                <a:srgbClr val="034EA2"/>
              </a:buClr>
            </a:pPr>
            <a:r>
              <a:rPr lang="en-US" sz="2200" i="1">
                <a:solidFill>
                  <a:srgbClr val="FFFFFF"/>
                </a:solidFill>
              </a:rPr>
              <a:t>Deputy Head of Unit B.5. - Investment in high-capacity networks, </a:t>
            </a:r>
          </a:p>
          <a:p>
            <a:pPr algn="r">
              <a:spcAft>
                <a:spcPts val="1200"/>
              </a:spcAft>
              <a:buClr>
                <a:srgbClr val="034EA2"/>
              </a:buClr>
            </a:pPr>
            <a:r>
              <a:rPr lang="en-US" sz="2200" i="1">
                <a:solidFill>
                  <a:srgbClr val="FFFFFF"/>
                </a:solidFill>
              </a:rPr>
              <a:t>DG CONNECT, European Commission</a:t>
            </a:r>
            <a:endParaRPr lang="en-IE" sz="2200" i="1">
              <a:solidFill>
                <a:srgbClr val="FFFFFF"/>
              </a:solidFill>
            </a:endParaRPr>
          </a:p>
        </p:txBody>
      </p:sp>
    </p:spTree>
    <p:extLst>
      <p:ext uri="{BB962C8B-B14F-4D97-AF65-F5344CB8AC3E}">
        <p14:creationId xmlns:p14="http://schemas.microsoft.com/office/powerpoint/2010/main" val="28883489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002467" y="106247"/>
            <a:ext cx="10515600" cy="782357"/>
          </a:xfrm>
        </p:spPr>
        <p:txBody>
          <a:bodyPr/>
          <a:lstStyle/>
          <a:p>
            <a:r>
              <a:rPr lang="en-US" sz="3600" b="1">
                <a:solidFill>
                  <a:srgbClr val="002060"/>
                </a:solidFill>
                <a:latin typeface="+mn-lt"/>
              </a:rPr>
              <a:t>The 5G “continuum”</a:t>
            </a:r>
          </a:p>
        </p:txBody>
      </p:sp>
      <p:pic>
        <p:nvPicPr>
          <p:cNvPr id="3" name="Picture 2" descr="A screenshot of a cell phone with a city and clouds&#10;&#10;Description automatically generated">
            <a:extLst>
              <a:ext uri="{FF2B5EF4-FFF2-40B4-BE49-F238E27FC236}">
                <a16:creationId xmlns:a16="http://schemas.microsoft.com/office/drawing/2014/main" id="{629E0272-2F5E-989E-0EEE-68D129A2C373}"/>
              </a:ext>
            </a:extLst>
          </p:cNvPr>
          <p:cNvPicPr>
            <a:picLocks noChangeAspect="1"/>
          </p:cNvPicPr>
          <p:nvPr/>
        </p:nvPicPr>
        <p:blipFill rotWithShape="1">
          <a:blip r:embed="rId2" cstate="hqprint">
            <a:extLst>
              <a:ext uri="{28A0092B-C50C-407E-A947-70E740481C1C}">
                <a14:useLocalDpi xmlns:a14="http://schemas.microsoft.com/office/drawing/2010/main" val="0"/>
              </a:ext>
            </a:extLst>
          </a:blip>
          <a:srcRect l="24091" t="-455" r="27671" b="22882"/>
          <a:stretch/>
        </p:blipFill>
        <p:spPr>
          <a:xfrm>
            <a:off x="9996755" y="149010"/>
            <a:ext cx="1757031" cy="1708632"/>
          </a:xfrm>
          <a:prstGeom prst="rect">
            <a:avLst/>
          </a:prstGeom>
        </p:spPr>
      </p:pic>
      <p:sp>
        <p:nvSpPr>
          <p:cNvPr id="2" name="Slide Number Placeholder 1">
            <a:extLst>
              <a:ext uri="{FF2B5EF4-FFF2-40B4-BE49-F238E27FC236}">
                <a16:creationId xmlns:a16="http://schemas.microsoft.com/office/drawing/2014/main" id="{198D79EA-DF42-DFF8-860A-BEED2ADEB8BE}"/>
              </a:ext>
            </a:extLst>
          </p:cNvPr>
          <p:cNvSpPr>
            <a:spLocks noGrp="1"/>
          </p:cNvSpPr>
          <p:nvPr>
            <p:ph type="sldNum" sz="quarter" idx="12"/>
          </p:nvPr>
        </p:nvSpPr>
        <p:spPr/>
        <p:txBody>
          <a:bodyPr/>
          <a:lstStyle/>
          <a:p>
            <a:fld id="{F46C79FD-C571-418B-AB0F-5EE936C85276}" type="slidenum">
              <a:rPr lang="en-GB" smtClean="0"/>
              <a:t>14</a:t>
            </a:fld>
            <a:endParaRPr lang="en-GB"/>
          </a:p>
        </p:txBody>
      </p:sp>
      <p:sp>
        <p:nvSpPr>
          <p:cNvPr id="7" name="TextBox 6">
            <a:extLst>
              <a:ext uri="{FF2B5EF4-FFF2-40B4-BE49-F238E27FC236}">
                <a16:creationId xmlns:a16="http://schemas.microsoft.com/office/drawing/2014/main" id="{B5800B1F-F65B-D3E0-0560-22F0BD34A0AE}"/>
              </a:ext>
            </a:extLst>
          </p:cNvPr>
          <p:cNvSpPr txBox="1"/>
          <p:nvPr/>
        </p:nvSpPr>
        <p:spPr>
          <a:xfrm>
            <a:off x="1270937" y="1773292"/>
            <a:ext cx="23114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800" b="0" i="0" u="none" strike="noStrike" kern="1200" cap="none" spc="0" normalizeH="0" baseline="0" noProof="0">
                <a:ln>
                  <a:noFill/>
                </a:ln>
                <a:solidFill>
                  <a:prstClr val="black"/>
                </a:solidFill>
                <a:effectLst/>
                <a:uLnTx/>
                <a:uFillTx/>
                <a:latin typeface="Calibri" panose="020F0502020204030204"/>
                <a:ea typeface="+mn-ea"/>
                <a:cs typeface="+mn-cs"/>
              </a:rPr>
              <a:t>Major transport paths</a:t>
            </a:r>
          </a:p>
        </p:txBody>
      </p:sp>
      <p:sp>
        <p:nvSpPr>
          <p:cNvPr id="8" name="TextBox 7">
            <a:extLst>
              <a:ext uri="{FF2B5EF4-FFF2-40B4-BE49-F238E27FC236}">
                <a16:creationId xmlns:a16="http://schemas.microsoft.com/office/drawing/2014/main" id="{8B6B4FE2-5604-8F77-6BA0-332CD7E65D97}"/>
              </a:ext>
            </a:extLst>
          </p:cNvPr>
          <p:cNvSpPr txBox="1"/>
          <p:nvPr/>
        </p:nvSpPr>
        <p:spPr>
          <a:xfrm>
            <a:off x="4685736" y="1773292"/>
            <a:ext cx="1439334"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800" b="0" i="0" u="none" strike="noStrike" kern="1200" cap="none" spc="0" normalizeH="0" baseline="0" noProof="0">
                <a:ln>
                  <a:noFill/>
                </a:ln>
                <a:solidFill>
                  <a:prstClr val="black"/>
                </a:solidFill>
                <a:effectLst/>
                <a:uLnTx/>
                <a:uFillTx/>
                <a:latin typeface="Calibri" panose="020F0502020204030204"/>
                <a:ea typeface="+mn-ea"/>
                <a:cs typeface="+mn-cs"/>
              </a:rPr>
              <a:t>Urban areas</a:t>
            </a: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9" name="Picture 2" descr="Smart cities | European Commission">
            <a:extLst>
              <a:ext uri="{FF2B5EF4-FFF2-40B4-BE49-F238E27FC236}">
                <a16:creationId xmlns:a16="http://schemas.microsoft.com/office/drawing/2014/main" id="{3E08BCA2-B0E6-9C86-6F15-A732067A82A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305699" y="2149264"/>
            <a:ext cx="1958350" cy="1235364"/>
          </a:xfrm>
          <a:prstGeom prst="rect">
            <a:avLst/>
          </a:prstGeom>
          <a:scene3d>
            <a:camera prst="orthographicFront"/>
            <a:lightRig rig="threePt" dir="t"/>
          </a:scene3d>
          <a:sp3d>
            <a:bevelT/>
          </a:sp3d>
          <a:extLst>
            <a:ext uri="{909E8E84-426E-40DD-AFC4-6F175D3DCCD1}">
              <a14:hiddenFill xmlns:a14="http://schemas.microsoft.com/office/drawing/2010/main">
                <a:solidFill>
                  <a:srgbClr val="FFFFFF"/>
                </a:solidFill>
              </a14:hiddenFill>
            </a:ext>
          </a:extLst>
        </p:spPr>
      </p:pic>
      <p:pic>
        <p:nvPicPr>
          <p:cNvPr id="15" name="Picture 4" descr="Revitalisation of rural areas through 'Smart Villages' | The European  Network for Rural Development (ENRD)">
            <a:extLst>
              <a:ext uri="{FF2B5EF4-FFF2-40B4-BE49-F238E27FC236}">
                <a16:creationId xmlns:a16="http://schemas.microsoft.com/office/drawing/2014/main" id="{C6145F88-2FC9-38FD-ADAA-A43B6C2427D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12711" y="2149264"/>
            <a:ext cx="1970616" cy="1235364"/>
          </a:xfrm>
          <a:prstGeom prst="rect">
            <a:avLst/>
          </a:prstGeom>
          <a:scene3d>
            <a:camera prst="orthographicFront"/>
            <a:lightRig rig="threePt" dir="t"/>
          </a:scene3d>
          <a:sp3d>
            <a:bevelT/>
          </a:sp3d>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id="{BE3F0EED-1350-FEDA-3D4F-2FC2B3B017E4}"/>
              </a:ext>
            </a:extLst>
          </p:cNvPr>
          <p:cNvSpPr txBox="1"/>
          <p:nvPr/>
        </p:nvSpPr>
        <p:spPr>
          <a:xfrm>
            <a:off x="7700660" y="1765437"/>
            <a:ext cx="1439334"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800" b="0" i="0" u="none" strike="noStrike" kern="1200" cap="none" spc="0" normalizeH="0" baseline="0" noProof="0">
                <a:ln>
                  <a:noFill/>
                </a:ln>
                <a:solidFill>
                  <a:prstClr val="black"/>
                </a:solidFill>
                <a:effectLst/>
                <a:uLnTx/>
                <a:uFillTx/>
                <a:latin typeface="Calibri" panose="020F0502020204030204"/>
                <a:ea typeface="+mn-ea"/>
                <a:cs typeface="+mn-cs"/>
              </a:rPr>
              <a:t>Rural areas</a:t>
            </a:r>
          </a:p>
        </p:txBody>
      </p:sp>
      <p:pic>
        <p:nvPicPr>
          <p:cNvPr id="17" name="Picture 6" descr="Bulgaria, Greece and Serbia agreed on a 5G cross-border corridor -  Connected Automated Driving Europe">
            <a:extLst>
              <a:ext uri="{FF2B5EF4-FFF2-40B4-BE49-F238E27FC236}">
                <a16:creationId xmlns:a16="http://schemas.microsoft.com/office/drawing/2014/main" id="{6EDCD3B1-6D6F-B132-4758-D0090DE7515E}"/>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361466" y="2134446"/>
            <a:ext cx="1995571" cy="1235366"/>
          </a:xfrm>
          <a:prstGeom prst="rect">
            <a:avLst/>
          </a:prstGeom>
          <a:scene3d>
            <a:camera prst="orthographicFront"/>
            <a:lightRig rig="threePt" dir="t"/>
          </a:scene3d>
          <a:sp3d>
            <a:bevelT/>
          </a:sp3d>
          <a:extLst>
            <a:ext uri="{909E8E84-426E-40DD-AFC4-6F175D3DCCD1}">
              <a14:hiddenFill xmlns:a14="http://schemas.microsoft.com/office/drawing/2010/main">
                <a:solidFill>
                  <a:srgbClr val="FFFFFF"/>
                </a:solidFill>
              </a14:hiddenFill>
            </a:ext>
          </a:extLst>
        </p:spPr>
      </p:pic>
      <p:sp>
        <p:nvSpPr>
          <p:cNvPr id="18" name="Right Arrow 2">
            <a:extLst>
              <a:ext uri="{FF2B5EF4-FFF2-40B4-BE49-F238E27FC236}">
                <a16:creationId xmlns:a16="http://schemas.microsoft.com/office/drawing/2014/main" id="{69D1AD06-2C97-23A8-36CC-779A52B5F2C7}"/>
              </a:ext>
            </a:extLst>
          </p:cNvPr>
          <p:cNvSpPr/>
          <p:nvPr/>
        </p:nvSpPr>
        <p:spPr>
          <a:xfrm>
            <a:off x="945317" y="1163787"/>
            <a:ext cx="9102726" cy="714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800" b="0" i="0" u="none" strike="noStrike" kern="1200" cap="none" spc="0" normalizeH="0" baseline="0" noProof="0">
                <a:ln>
                  <a:noFill/>
                </a:ln>
                <a:solidFill>
                  <a:prstClr val="white"/>
                </a:solidFill>
                <a:effectLst/>
                <a:uLnTx/>
                <a:uFillTx/>
                <a:latin typeface="Calibri" panose="020F0502020204030204"/>
                <a:ea typeface="+mn-ea"/>
                <a:cs typeface="+mn-cs"/>
              </a:rPr>
              <a:t>Large-scale 5G deployments                                                                  Local 5G systems</a:t>
            </a: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Rectangle 18">
            <a:extLst>
              <a:ext uri="{FF2B5EF4-FFF2-40B4-BE49-F238E27FC236}">
                <a16:creationId xmlns:a16="http://schemas.microsoft.com/office/drawing/2014/main" id="{1158933E-88DE-0BAB-643C-C467FC7C065E}"/>
              </a:ext>
            </a:extLst>
          </p:cNvPr>
          <p:cNvSpPr/>
          <p:nvPr/>
        </p:nvSpPr>
        <p:spPr>
          <a:xfrm>
            <a:off x="185006" y="5591935"/>
            <a:ext cx="10737647" cy="400110"/>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srgbClr val="ED7D31">
                    <a:lumMod val="75000"/>
                  </a:srgbClr>
                </a:solidFill>
                <a:effectLst/>
                <a:uLnTx/>
                <a:uFillTx/>
                <a:latin typeface="Times New Roman" panose="02020603050405020304" pitchFamily="18" charset="0"/>
                <a:ea typeface="Times New Roman" panose="02020603050405020304" pitchFamily="18" charset="0"/>
                <a:cs typeface="+mn-cs"/>
              </a:rPr>
              <a:t>5G deployment and take up </a:t>
            </a:r>
            <a:r>
              <a:rPr kumimoji="0" lang="en-GB" sz="2000" b="0" i="0" u="none" strike="noStrike" kern="1200" cap="none" spc="0" normalizeH="0" baseline="0" noProof="0">
                <a:ln>
                  <a:noFill/>
                </a:ln>
                <a:solidFill>
                  <a:srgbClr val="ED7D31">
                    <a:lumMod val="75000"/>
                  </a:srgbClr>
                </a:solidFill>
                <a:effectLst/>
                <a:uLnTx/>
                <a:uFillTx/>
                <a:latin typeface="Times New Roman" panose="02020603050405020304" pitchFamily="18" charset="0"/>
                <a:ea typeface="Times New Roman" panose="02020603050405020304" pitchFamily="18" charset="0"/>
                <a:cs typeface="+mn-cs"/>
              </a:rPr>
              <a:t>(bundling connectivity to applications via cloud-to-edge/data/</a:t>
            </a:r>
            <a:r>
              <a:rPr kumimoji="0" lang="en-GB" sz="2000" b="0" i="0" u="none" strike="noStrike" kern="1200" cap="none" spc="0" normalizeH="0" baseline="0" noProof="0" err="1">
                <a:ln>
                  <a:noFill/>
                </a:ln>
                <a:solidFill>
                  <a:srgbClr val="ED7D31">
                    <a:lumMod val="75000"/>
                  </a:srgbClr>
                </a:solidFill>
                <a:effectLst/>
                <a:uLnTx/>
                <a:uFillTx/>
                <a:latin typeface="Times New Roman" panose="02020603050405020304" pitchFamily="18" charset="0"/>
                <a:ea typeface="Times New Roman" panose="02020603050405020304" pitchFamily="18" charset="0"/>
                <a:cs typeface="+mn-cs"/>
              </a:rPr>
              <a:t>IoT</a:t>
            </a:r>
            <a:r>
              <a:rPr kumimoji="0" lang="en-GB" sz="2000" b="0" i="0" u="none" strike="noStrike" kern="1200" cap="none" spc="0" normalizeH="0" baseline="0" noProof="0">
                <a:ln>
                  <a:noFill/>
                </a:ln>
                <a:solidFill>
                  <a:srgbClr val="ED7D31">
                    <a:lumMod val="75000"/>
                  </a:srgbClr>
                </a:solidFill>
                <a:effectLst/>
                <a:uLnTx/>
                <a:uFillTx/>
                <a:latin typeface="Times New Roman" panose="02020603050405020304" pitchFamily="18" charset="0"/>
                <a:ea typeface="Times New Roman" panose="02020603050405020304" pitchFamily="18" charset="0"/>
                <a:cs typeface="+mn-cs"/>
              </a:rPr>
              <a:t>) </a:t>
            </a:r>
            <a:endParaRPr kumimoji="0" lang="en-GB" sz="2000" b="0" i="0" u="none" strike="noStrike" kern="1200" cap="none" spc="0" normalizeH="0" baseline="0" noProof="0">
              <a:ln>
                <a:noFill/>
              </a:ln>
              <a:solidFill>
                <a:srgbClr val="ED7D31">
                  <a:lumMod val="75000"/>
                </a:srgbClr>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D04DD603-C0EE-AE0C-B1F7-B751C2E915EA}"/>
              </a:ext>
            </a:extLst>
          </p:cNvPr>
          <p:cNvSpPr/>
          <p:nvPr/>
        </p:nvSpPr>
        <p:spPr>
          <a:xfrm>
            <a:off x="9420070" y="2383436"/>
            <a:ext cx="2581656" cy="2723823"/>
          </a:xfrm>
          <a:prstGeom prst="rect">
            <a:avLst/>
          </a:prstGeom>
        </p:spPr>
        <p:txBody>
          <a:bodyPr wrap="square">
            <a:spAutoFit/>
          </a:bodyPr>
          <a:lstStyle/>
          <a:p>
            <a:pPr>
              <a:spcBef>
                <a:spcPts val="1200"/>
              </a:spcBef>
              <a:spcAft>
                <a:spcPts val="600"/>
              </a:spcAft>
              <a:buClr>
                <a:srgbClr val="0F5494"/>
              </a:buClr>
              <a:buSzPts val="2000"/>
            </a:pPr>
            <a:r>
              <a:rPr lang="en-US" sz="1400" u="sng">
                <a:solidFill>
                  <a:schemeClr val="accent1">
                    <a:lumMod val="50000"/>
                  </a:schemeClr>
                </a:solidFill>
                <a:ea typeface="Verdana"/>
                <a:cs typeface="Verdana"/>
                <a:sym typeface="Verdana"/>
              </a:rPr>
              <a:t>Geographical continuum</a:t>
            </a:r>
            <a:r>
              <a:rPr lang="en-US" sz="1400">
                <a:solidFill>
                  <a:schemeClr val="accent1">
                    <a:lumMod val="50000"/>
                  </a:schemeClr>
                </a:solidFill>
                <a:ea typeface="Verdana"/>
                <a:cs typeface="Verdana"/>
                <a:sym typeface="Verdana"/>
              </a:rPr>
              <a:t>:</a:t>
            </a:r>
            <a:br>
              <a:rPr lang="en-US" sz="1400">
                <a:solidFill>
                  <a:schemeClr val="accent1">
                    <a:lumMod val="50000"/>
                  </a:schemeClr>
                </a:solidFill>
                <a:ea typeface="Verdana"/>
                <a:cs typeface="Verdana"/>
                <a:sym typeface="Verdana"/>
              </a:rPr>
            </a:br>
            <a:r>
              <a:rPr lang="en-US" sz="1400">
                <a:solidFill>
                  <a:schemeClr val="accent1">
                    <a:lumMod val="50000"/>
                  </a:schemeClr>
                </a:solidFill>
                <a:ea typeface="Verdana"/>
                <a:cs typeface="Verdana"/>
                <a:sym typeface="Verdana"/>
              </a:rPr>
              <a:t>From main corridors and cities to local communities and villages</a:t>
            </a:r>
          </a:p>
          <a:p>
            <a:pPr>
              <a:spcBef>
                <a:spcPts val="1200"/>
              </a:spcBef>
              <a:spcAft>
                <a:spcPts val="600"/>
              </a:spcAft>
              <a:buClr>
                <a:srgbClr val="0F5494"/>
              </a:buClr>
              <a:buSzPts val="2000"/>
            </a:pPr>
            <a:endParaRPr lang="en-US" sz="1400">
              <a:solidFill>
                <a:schemeClr val="accent1">
                  <a:lumMod val="50000"/>
                </a:schemeClr>
              </a:solidFill>
              <a:ea typeface="Verdana"/>
              <a:cs typeface="Verdana"/>
              <a:sym typeface="Verdana"/>
            </a:endParaRPr>
          </a:p>
          <a:p>
            <a:pPr>
              <a:spcBef>
                <a:spcPts val="1200"/>
              </a:spcBef>
              <a:spcAft>
                <a:spcPts val="600"/>
              </a:spcAft>
              <a:buClr>
                <a:srgbClr val="0F5494"/>
              </a:buClr>
              <a:buSzPts val="2000"/>
            </a:pPr>
            <a:endParaRPr lang="en-US" sz="1400">
              <a:solidFill>
                <a:schemeClr val="accent1">
                  <a:lumMod val="50000"/>
                </a:schemeClr>
              </a:solidFill>
              <a:ea typeface="Verdana"/>
              <a:cs typeface="Verdana"/>
              <a:sym typeface="Verdana"/>
            </a:endParaRPr>
          </a:p>
          <a:p>
            <a:pPr>
              <a:spcBef>
                <a:spcPts val="1200"/>
              </a:spcBef>
              <a:spcAft>
                <a:spcPts val="600"/>
              </a:spcAft>
              <a:buClr>
                <a:srgbClr val="0F5494"/>
              </a:buClr>
              <a:buSzPts val="2000"/>
            </a:pPr>
            <a:r>
              <a:rPr lang="en-US" sz="1400" u="sng">
                <a:solidFill>
                  <a:schemeClr val="accent1">
                    <a:lumMod val="50000"/>
                  </a:schemeClr>
                </a:solidFill>
                <a:ea typeface="Verdana"/>
                <a:cs typeface="Verdana"/>
                <a:sym typeface="Verdana"/>
              </a:rPr>
              <a:t>Technological continuum</a:t>
            </a:r>
            <a:r>
              <a:rPr lang="en-US" sz="1400">
                <a:solidFill>
                  <a:schemeClr val="accent1">
                    <a:lumMod val="50000"/>
                  </a:schemeClr>
                </a:solidFill>
                <a:ea typeface="Verdana"/>
                <a:cs typeface="Verdana"/>
                <a:sym typeface="Verdana"/>
              </a:rPr>
              <a:t>:</a:t>
            </a:r>
            <a:br>
              <a:rPr lang="en-US" sz="1400">
                <a:solidFill>
                  <a:schemeClr val="accent1">
                    <a:lumMod val="50000"/>
                  </a:schemeClr>
                </a:solidFill>
                <a:ea typeface="Verdana"/>
                <a:cs typeface="Verdana"/>
                <a:sym typeface="Verdana"/>
              </a:rPr>
            </a:br>
            <a:r>
              <a:rPr lang="en-US" sz="1400">
                <a:solidFill>
                  <a:schemeClr val="accent1">
                    <a:lumMod val="50000"/>
                  </a:schemeClr>
                </a:solidFill>
                <a:ea typeface="Verdana"/>
                <a:cs typeface="Verdana"/>
                <a:sym typeface="Verdana"/>
              </a:rPr>
              <a:t>Application-driven vertical integration, stimulus to EU digital supply chain</a:t>
            </a:r>
          </a:p>
        </p:txBody>
      </p:sp>
      <p:pic>
        <p:nvPicPr>
          <p:cNvPr id="21" name="Picture 20">
            <a:extLst>
              <a:ext uri="{FF2B5EF4-FFF2-40B4-BE49-F238E27FC236}">
                <a16:creationId xmlns:a16="http://schemas.microsoft.com/office/drawing/2014/main" id="{0A809AB3-FDE5-A5AD-F10E-5C8899AF6E95}"/>
              </a:ext>
            </a:extLst>
          </p:cNvPr>
          <p:cNvPicPr>
            <a:picLocks noChangeAspect="1"/>
          </p:cNvPicPr>
          <p:nvPr/>
        </p:nvPicPr>
        <p:blipFill>
          <a:blip r:embed="rId6"/>
          <a:stretch>
            <a:fillRect/>
          </a:stretch>
        </p:blipFill>
        <p:spPr>
          <a:xfrm>
            <a:off x="2230523" y="3575306"/>
            <a:ext cx="6759779" cy="1997400"/>
          </a:xfrm>
          <a:prstGeom prst="rect">
            <a:avLst/>
          </a:prstGeom>
        </p:spPr>
      </p:pic>
      <p:sp>
        <p:nvSpPr>
          <p:cNvPr id="22" name="Rectangle 21">
            <a:extLst>
              <a:ext uri="{FF2B5EF4-FFF2-40B4-BE49-F238E27FC236}">
                <a16:creationId xmlns:a16="http://schemas.microsoft.com/office/drawing/2014/main" id="{A92699F2-D47B-4375-A872-3FC7D732BD18}"/>
              </a:ext>
            </a:extLst>
          </p:cNvPr>
          <p:cNvSpPr/>
          <p:nvPr/>
        </p:nvSpPr>
        <p:spPr>
          <a:xfrm>
            <a:off x="445788" y="4214707"/>
            <a:ext cx="1784735" cy="523220"/>
          </a:xfrm>
          <a:prstGeom prst="rect">
            <a:avLst/>
          </a:prstGeom>
        </p:spPr>
        <p:txBody>
          <a:bodyPr wrap="square">
            <a:spAutoFit/>
          </a:bodyPr>
          <a:lstStyle/>
          <a:p>
            <a:r>
              <a:rPr lang="en-IE" sz="1400">
                <a:solidFill>
                  <a:srgbClr val="002060"/>
                </a:solidFill>
              </a:rPr>
              <a:t>Cloud Edge </a:t>
            </a:r>
          </a:p>
          <a:p>
            <a:r>
              <a:rPr lang="en-IE" sz="1400">
                <a:solidFill>
                  <a:srgbClr val="002060"/>
                </a:solidFill>
              </a:rPr>
              <a:t>infrastructure</a:t>
            </a:r>
            <a:endParaRPr lang="en-GB" sz="1400">
              <a:solidFill>
                <a:srgbClr val="002060"/>
              </a:solidFill>
            </a:endParaRPr>
          </a:p>
        </p:txBody>
      </p:sp>
      <p:sp>
        <p:nvSpPr>
          <p:cNvPr id="23" name="Rectangle 22">
            <a:extLst>
              <a:ext uri="{FF2B5EF4-FFF2-40B4-BE49-F238E27FC236}">
                <a16:creationId xmlns:a16="http://schemas.microsoft.com/office/drawing/2014/main" id="{81AD3502-1E69-31EB-132B-1209D054FE6D}"/>
              </a:ext>
            </a:extLst>
          </p:cNvPr>
          <p:cNvSpPr/>
          <p:nvPr/>
        </p:nvSpPr>
        <p:spPr>
          <a:xfrm>
            <a:off x="378569" y="4885671"/>
            <a:ext cx="1784735" cy="523220"/>
          </a:xfrm>
          <a:prstGeom prst="rect">
            <a:avLst/>
          </a:prstGeom>
        </p:spPr>
        <p:txBody>
          <a:bodyPr wrap="square">
            <a:spAutoFit/>
          </a:bodyPr>
          <a:lstStyle/>
          <a:p>
            <a:r>
              <a:rPr lang="en-IE" sz="1400">
                <a:solidFill>
                  <a:srgbClr val="002060"/>
                </a:solidFill>
              </a:rPr>
              <a:t>Connected objects and devices (</a:t>
            </a:r>
            <a:r>
              <a:rPr lang="en-IE" sz="1400" err="1">
                <a:solidFill>
                  <a:srgbClr val="002060"/>
                </a:solidFill>
              </a:rPr>
              <a:t>IoT</a:t>
            </a:r>
            <a:r>
              <a:rPr lang="en-IE" sz="1400">
                <a:solidFill>
                  <a:srgbClr val="002060"/>
                </a:solidFill>
              </a:rPr>
              <a:t>)</a:t>
            </a:r>
            <a:endParaRPr lang="en-GB" sz="1400">
              <a:solidFill>
                <a:srgbClr val="002060"/>
              </a:solidFill>
            </a:endParaRPr>
          </a:p>
        </p:txBody>
      </p:sp>
    </p:spTree>
    <p:extLst>
      <p:ext uri="{BB962C8B-B14F-4D97-AF65-F5344CB8AC3E}">
        <p14:creationId xmlns:p14="http://schemas.microsoft.com/office/powerpoint/2010/main" val="32050445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7788860" y="3829984"/>
            <a:ext cx="147484" cy="1553497"/>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 name="Rectangle 15"/>
          <p:cNvSpPr/>
          <p:nvPr/>
        </p:nvSpPr>
        <p:spPr>
          <a:xfrm>
            <a:off x="2549723" y="3829983"/>
            <a:ext cx="147484" cy="1553497"/>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 name="Rectangle 16"/>
          <p:cNvSpPr/>
          <p:nvPr/>
        </p:nvSpPr>
        <p:spPr>
          <a:xfrm>
            <a:off x="5145999" y="3858068"/>
            <a:ext cx="147484" cy="1553497"/>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18" name="Picture Placeholder 2"/>
          <p:cNvPicPr>
            <a:picLocks noChangeAspect="1"/>
          </p:cNvPicPr>
          <p:nvPr/>
        </p:nvPicPr>
        <p:blipFill>
          <a:blip r:embed="rId2">
            <a:extLst>
              <a:ext uri="{28A0092B-C50C-407E-A947-70E740481C1C}">
                <a14:useLocalDpi xmlns:a14="http://schemas.microsoft.com/office/drawing/2010/main" val="0"/>
              </a:ext>
            </a:extLst>
          </a:blip>
          <a:srcRect l="6463" r="6463"/>
          <a:stretch>
            <a:fillRect/>
          </a:stretch>
        </p:blipFill>
        <p:spPr>
          <a:xfrm>
            <a:off x="659091" y="1871316"/>
            <a:ext cx="2138362" cy="2138363"/>
          </a:xfrm>
          <a:prstGeom prst="ellipse">
            <a:avLst/>
          </a:prstGeom>
        </p:spPr>
      </p:pic>
      <p:pic>
        <p:nvPicPr>
          <p:cNvPr id="19" name="Picture Placeholder 4"/>
          <p:cNvPicPr>
            <a:picLocks noChangeAspect="1"/>
          </p:cNvPicPr>
          <p:nvPr/>
        </p:nvPicPr>
        <p:blipFill>
          <a:blip r:embed="rId3">
            <a:extLst>
              <a:ext uri="{28A0092B-C50C-407E-A947-70E740481C1C}">
                <a14:useLocalDpi xmlns:a14="http://schemas.microsoft.com/office/drawing/2010/main" val="0"/>
              </a:ext>
            </a:extLst>
          </a:blip>
          <a:srcRect t="833" b="833"/>
          <a:stretch>
            <a:fillRect/>
          </a:stretch>
        </p:blipFill>
        <p:spPr>
          <a:xfrm>
            <a:off x="4335741" y="1871316"/>
            <a:ext cx="2138362" cy="2138363"/>
          </a:xfrm>
          <a:prstGeom prst="rect">
            <a:avLst/>
          </a:prstGeom>
        </p:spPr>
      </p:pic>
      <p:pic>
        <p:nvPicPr>
          <p:cNvPr id="20" name="Picture Placeholder 5"/>
          <p:cNvPicPr>
            <a:picLocks noChangeAspect="1"/>
          </p:cNvPicPr>
          <p:nvPr/>
        </p:nvPicPr>
        <p:blipFill>
          <a:blip r:embed="rId4">
            <a:extLst>
              <a:ext uri="{28A0092B-C50C-407E-A947-70E740481C1C}">
                <a14:useLocalDpi xmlns:a14="http://schemas.microsoft.com/office/drawing/2010/main" val="0"/>
              </a:ext>
            </a:extLst>
          </a:blip>
          <a:srcRect l="2734" r="2734"/>
          <a:stretch>
            <a:fillRect/>
          </a:stretch>
        </p:blipFill>
        <p:spPr>
          <a:xfrm>
            <a:off x="8012391" y="1871316"/>
            <a:ext cx="2138362" cy="2138363"/>
          </a:xfrm>
          <a:prstGeom prst="ellipse">
            <a:avLst/>
          </a:prstGeom>
        </p:spPr>
      </p:pic>
      <p:sp>
        <p:nvSpPr>
          <p:cNvPr id="21" name="Content Placeholder 22"/>
          <p:cNvSpPr txBox="1">
            <a:spLocks/>
          </p:cNvSpPr>
          <p:nvPr/>
        </p:nvSpPr>
        <p:spPr>
          <a:xfrm>
            <a:off x="494038" y="4260376"/>
            <a:ext cx="2658465" cy="1249363"/>
          </a:xfrm>
          <a:prstGeom prst="rect">
            <a:avLst/>
          </a:prstGeom>
        </p:spPr>
        <p:txBody>
          <a:bodyPr>
            <a:noAutofit/>
          </a:bodyPr>
          <a:lstStyle>
            <a:lvl1pPr marL="228600" indent="-228600" algn="l" defTabSz="914400" rtl="0" eaLnBrk="1" latinLnBrk="0" hangingPunct="1">
              <a:lnSpc>
                <a:spcPct val="100000"/>
              </a:lnSpc>
              <a:spcBef>
                <a:spcPts val="0"/>
              </a:spcBef>
              <a:spcAft>
                <a:spcPts val="1800"/>
              </a:spcAft>
              <a:buClr>
                <a:schemeClr val="tx2"/>
              </a:buClr>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solidFill>
                  <a:srgbClr val="082A6A"/>
                </a:solidFill>
              </a:rPr>
              <a:t>Reimbursing </a:t>
            </a:r>
            <a:r>
              <a:rPr lang="en-GB" b="1">
                <a:solidFill>
                  <a:srgbClr val="082A6A"/>
                </a:solidFill>
              </a:rPr>
              <a:t>up to 75% </a:t>
            </a:r>
            <a:r>
              <a:rPr lang="en-GB">
                <a:solidFill>
                  <a:srgbClr val="082A6A"/>
                </a:solidFill>
              </a:rPr>
              <a:t>of the infrastructure costs</a:t>
            </a:r>
          </a:p>
        </p:txBody>
      </p:sp>
      <p:sp>
        <p:nvSpPr>
          <p:cNvPr id="22" name="Content Placeholder 23"/>
          <p:cNvSpPr txBox="1">
            <a:spLocks/>
          </p:cNvSpPr>
          <p:nvPr/>
        </p:nvSpPr>
        <p:spPr>
          <a:xfrm>
            <a:off x="4142991" y="4276239"/>
            <a:ext cx="3072817" cy="1249363"/>
          </a:xfrm>
          <a:prstGeom prst="rect">
            <a:avLst/>
          </a:prstGeom>
        </p:spPr>
        <p:txBody>
          <a:bodyPr anchor="t">
            <a:noAutofit/>
          </a:bodyPr>
          <a:lstStyle>
            <a:lvl1pPr marL="228600" indent="-228600" algn="l" defTabSz="914400" rtl="0" eaLnBrk="1" latinLnBrk="0" hangingPunct="1">
              <a:lnSpc>
                <a:spcPct val="100000"/>
              </a:lnSpc>
              <a:spcBef>
                <a:spcPts val="0"/>
              </a:spcBef>
              <a:spcAft>
                <a:spcPts val="1800"/>
              </a:spcAft>
              <a:buClr>
                <a:schemeClr val="tx2"/>
              </a:buClr>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solidFill>
                  <a:srgbClr val="082A6A"/>
                </a:solidFill>
              </a:rPr>
              <a:t>Facilitating an </a:t>
            </a:r>
            <a:r>
              <a:rPr lang="en-GB" b="1">
                <a:solidFill>
                  <a:srgbClr val="082A6A"/>
                </a:solidFill>
              </a:rPr>
              <a:t>online community </a:t>
            </a:r>
            <a:r>
              <a:rPr lang="en-GB">
                <a:solidFill>
                  <a:srgbClr val="082A6A"/>
                </a:solidFill>
              </a:rPr>
              <a:t>for stakeholders </a:t>
            </a:r>
            <a:r>
              <a:rPr lang="en-GB" b="1">
                <a:solidFill>
                  <a:srgbClr val="082A6A"/>
                </a:solidFill>
              </a:rPr>
              <a:t>(</a:t>
            </a:r>
            <a:r>
              <a:rPr lang="en-GB" b="1">
                <a:solidFill>
                  <a:srgbClr val="082A6A"/>
                </a:solidFill>
                <a:hlinkClick r:id="rId5"/>
              </a:rPr>
              <a:t>5GSC.EU</a:t>
            </a:r>
            <a:r>
              <a:rPr lang="en-GB" b="1">
                <a:solidFill>
                  <a:srgbClr val="082A6A"/>
                </a:solidFill>
              </a:rPr>
              <a:t>)</a:t>
            </a:r>
          </a:p>
        </p:txBody>
      </p:sp>
      <p:sp>
        <p:nvSpPr>
          <p:cNvPr id="23" name="Content Placeholder 24"/>
          <p:cNvSpPr txBox="1">
            <a:spLocks/>
          </p:cNvSpPr>
          <p:nvPr/>
        </p:nvSpPr>
        <p:spPr>
          <a:xfrm>
            <a:off x="7691662" y="4276239"/>
            <a:ext cx="4145841" cy="1249363"/>
          </a:xfrm>
          <a:prstGeom prst="rect">
            <a:avLst/>
          </a:prstGeom>
        </p:spPr>
        <p:txBody>
          <a:bodyPr>
            <a:noAutofit/>
          </a:bodyPr>
          <a:lstStyle>
            <a:lvl1pPr marL="228600" indent="-228600" algn="l" defTabSz="914400" rtl="0" eaLnBrk="1" latinLnBrk="0" hangingPunct="1">
              <a:lnSpc>
                <a:spcPct val="100000"/>
              </a:lnSpc>
              <a:spcBef>
                <a:spcPts val="0"/>
              </a:spcBef>
              <a:spcAft>
                <a:spcPts val="1800"/>
              </a:spcAft>
              <a:buClr>
                <a:schemeClr val="tx2"/>
              </a:buClr>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solidFill>
                  <a:srgbClr val="082A6A"/>
                </a:solidFill>
              </a:rPr>
              <a:t>“partner search” function of the Funding &amp; Tenders portal</a:t>
            </a:r>
          </a:p>
        </p:txBody>
      </p:sp>
      <p:pic>
        <p:nvPicPr>
          <p:cNvPr id="2" name="Picture 1" descr="A screenshot of a cell phone with a city and clouds&#10;&#10;Description automatically generated">
            <a:extLst>
              <a:ext uri="{FF2B5EF4-FFF2-40B4-BE49-F238E27FC236}">
                <a16:creationId xmlns:a16="http://schemas.microsoft.com/office/drawing/2014/main" id="{D8194045-33F6-6D56-A456-43BDF8B391AD}"/>
              </a:ext>
            </a:extLst>
          </p:cNvPr>
          <p:cNvPicPr>
            <a:picLocks noChangeAspect="1"/>
          </p:cNvPicPr>
          <p:nvPr/>
        </p:nvPicPr>
        <p:blipFill rotWithShape="1">
          <a:blip r:embed="rId6" cstate="hqprint">
            <a:extLst>
              <a:ext uri="{28A0092B-C50C-407E-A947-70E740481C1C}">
                <a14:useLocalDpi xmlns:a14="http://schemas.microsoft.com/office/drawing/2010/main" val="0"/>
              </a:ext>
            </a:extLst>
          </a:blip>
          <a:srcRect l="24091" t="-455" r="27671" b="22882"/>
          <a:stretch/>
        </p:blipFill>
        <p:spPr>
          <a:xfrm>
            <a:off x="9996755" y="149010"/>
            <a:ext cx="1757031" cy="1708632"/>
          </a:xfrm>
          <a:prstGeom prst="rect">
            <a:avLst/>
          </a:prstGeom>
        </p:spPr>
      </p:pic>
      <p:sp>
        <p:nvSpPr>
          <p:cNvPr id="3" name="TextBox 2">
            <a:extLst>
              <a:ext uri="{FF2B5EF4-FFF2-40B4-BE49-F238E27FC236}">
                <a16:creationId xmlns:a16="http://schemas.microsoft.com/office/drawing/2014/main" id="{3EE59898-004F-860C-CB19-3373A901F4BE}"/>
              </a:ext>
            </a:extLst>
          </p:cNvPr>
          <p:cNvSpPr txBox="1"/>
          <p:nvPr/>
        </p:nvSpPr>
        <p:spPr>
          <a:xfrm>
            <a:off x="970721" y="1265217"/>
            <a:ext cx="7454087"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2400" b="1" i="1" u="none" strike="noStrike" kern="1200" cap="none" spc="0" normalizeH="0" baseline="0" noProof="0">
                <a:ln>
                  <a:noFill/>
                </a:ln>
                <a:solidFill>
                  <a:srgbClr val="FFC000"/>
                </a:solidFill>
                <a:effectLst/>
                <a:uLnTx/>
                <a:uFillTx/>
                <a:latin typeface="Arial"/>
                <a:ea typeface="+mn-ea"/>
                <a:cs typeface="+mn-cs"/>
              </a:rPr>
              <a:t>CEF-DIG-2023-5GSMARTCOM-EDGE-WORKS</a:t>
            </a:r>
            <a:endParaRPr kumimoji="0" lang="en-IE" sz="2400" b="0" i="0" u="none" strike="noStrike" kern="1200" cap="none" spc="0" normalizeH="0" baseline="0" noProof="0">
              <a:ln>
                <a:noFill/>
              </a:ln>
              <a:solidFill>
                <a:srgbClr val="4D4D4D"/>
              </a:solidFill>
              <a:effectLst/>
              <a:uLnTx/>
              <a:uFillTx/>
              <a:latin typeface="Arial"/>
              <a:ea typeface="+mn-ea"/>
              <a:cs typeface="+mn-cs"/>
            </a:endParaRPr>
          </a:p>
        </p:txBody>
      </p:sp>
      <p:sp>
        <p:nvSpPr>
          <p:cNvPr id="8" name="Title 3">
            <a:extLst>
              <a:ext uri="{FF2B5EF4-FFF2-40B4-BE49-F238E27FC236}">
                <a16:creationId xmlns:a16="http://schemas.microsoft.com/office/drawing/2014/main" id="{5C6EF2D5-6F5D-C80C-E5E9-6907EE1DA930}"/>
              </a:ext>
            </a:extLst>
          </p:cNvPr>
          <p:cNvSpPr>
            <a:spLocks noGrp="1"/>
          </p:cNvSpPr>
          <p:nvPr>
            <p:ph type="title"/>
          </p:nvPr>
        </p:nvSpPr>
        <p:spPr>
          <a:xfrm>
            <a:off x="970722" y="149010"/>
            <a:ext cx="10515600" cy="1116207"/>
          </a:xfrm>
        </p:spPr>
        <p:txBody>
          <a:bodyPr/>
          <a:lstStyle/>
          <a:p>
            <a:r>
              <a:rPr lang="en-US" b="1">
                <a:solidFill>
                  <a:srgbClr val="002060"/>
                </a:solidFill>
                <a:latin typeface="+mn-lt"/>
                <a:ea typeface="+mn-ea"/>
                <a:cs typeface="+mn-cs"/>
              </a:rPr>
              <a:t>5G and Edge Cloud </a:t>
            </a:r>
            <a:br>
              <a:rPr lang="en-US" b="1">
                <a:solidFill>
                  <a:srgbClr val="002060"/>
                </a:solidFill>
                <a:latin typeface="+mn-lt"/>
                <a:ea typeface="+mn-ea"/>
                <a:cs typeface="+mn-cs"/>
              </a:rPr>
            </a:br>
            <a:r>
              <a:rPr lang="en-US" b="1">
                <a:solidFill>
                  <a:srgbClr val="002060"/>
                </a:solidFill>
                <a:latin typeface="+mn-lt"/>
                <a:ea typeface="+mn-ea"/>
                <a:cs typeface="+mn-cs"/>
              </a:rPr>
              <a:t>for Smart Communities </a:t>
            </a:r>
          </a:p>
        </p:txBody>
      </p:sp>
      <p:sp>
        <p:nvSpPr>
          <p:cNvPr id="4" name="Slide Number Placeholder 3">
            <a:extLst>
              <a:ext uri="{FF2B5EF4-FFF2-40B4-BE49-F238E27FC236}">
                <a16:creationId xmlns:a16="http://schemas.microsoft.com/office/drawing/2014/main" id="{5C5EA643-2F2A-6EAE-97C3-4FBCAC284456}"/>
              </a:ext>
            </a:extLst>
          </p:cNvPr>
          <p:cNvSpPr>
            <a:spLocks noGrp="1"/>
          </p:cNvSpPr>
          <p:nvPr>
            <p:ph type="sldNum" sz="quarter" idx="12"/>
          </p:nvPr>
        </p:nvSpPr>
        <p:spPr/>
        <p:txBody>
          <a:bodyPr/>
          <a:lstStyle/>
          <a:p>
            <a:fld id="{F46C79FD-C571-418B-AB0F-5EE936C85276}" type="slidenum">
              <a:rPr lang="en-GB" smtClean="0"/>
              <a:t>15</a:t>
            </a:fld>
            <a:endParaRPr lang="en-GB"/>
          </a:p>
        </p:txBody>
      </p:sp>
    </p:spTree>
    <p:extLst>
      <p:ext uri="{BB962C8B-B14F-4D97-AF65-F5344CB8AC3E}">
        <p14:creationId xmlns:p14="http://schemas.microsoft.com/office/powerpoint/2010/main" val="31184558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ounded Rectangle 4"/>
          <p:cNvSpPr txBox="1"/>
          <p:nvPr/>
        </p:nvSpPr>
        <p:spPr>
          <a:xfrm>
            <a:off x="3714195" y="1258453"/>
            <a:ext cx="3166533" cy="3661868"/>
          </a:xfrm>
          <a:prstGeom prst="rect">
            <a:avLst/>
          </a:prstGeom>
          <a:solidFill>
            <a:srgbClr val="99D1EC"/>
          </a:solidFill>
        </p:spPr>
        <p:style>
          <a:lnRef idx="1">
            <a:schemeClr val="accent5"/>
          </a:lnRef>
          <a:fillRef idx="2">
            <a:schemeClr val="accent5"/>
          </a:fillRef>
          <a:effectRef idx="1">
            <a:schemeClr val="accent5"/>
          </a:effectRef>
          <a:fontRef idx="minor">
            <a:schemeClr val="dk1"/>
          </a:fontRef>
        </p:style>
        <p:txBody>
          <a:bodyPr wrap="square">
            <a:noAutofit/>
          </a:bodyPr>
          <a:lstStyle>
            <a:defPPr>
              <a:defRPr lang="fr-FR"/>
            </a:defPPr>
            <a:lvl1pPr marL="293688" marR="0" lvl="0" indent="-285750" defTabSz="1219139" fontAlgn="auto">
              <a:lnSpc>
                <a:spcPct val="100000"/>
              </a:lnSpc>
              <a:spcBef>
                <a:spcPts val="900"/>
              </a:spcBef>
              <a:spcAft>
                <a:spcPts val="0"/>
              </a:spcAft>
              <a:buClrTx/>
              <a:buSzTx/>
              <a:buFont typeface="Wingdings" panose="05000000000000000000" pitchFamily="2" charset="2"/>
              <a:buChar char="q"/>
              <a:tabLst/>
              <a:defRPr kumimoji="0" b="1" i="0" u="none" strike="noStrike" cap="none" spc="0" normalizeH="0" baseline="0">
                <a:ln>
                  <a:noFill/>
                </a:ln>
                <a:solidFill>
                  <a:srgbClr val="2D2D8A">
                    <a:lumMod val="75000"/>
                  </a:srgbClr>
                </a:solidFill>
                <a:effectLst/>
                <a:uLnTx/>
                <a:uFillTx/>
                <a:latin typeface="Verdana"/>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pPr marL="7938" marR="0" lvl="0" indent="0" algn="l" defTabSz="1219139" rtl="0" eaLnBrk="1" fontAlgn="auto" latinLnBrk="0" hangingPunct="1">
              <a:lnSpc>
                <a:spcPct val="100000"/>
              </a:lnSpc>
              <a:spcBef>
                <a:spcPts val="1800"/>
              </a:spcBef>
              <a:spcAft>
                <a:spcPts val="0"/>
              </a:spcAft>
              <a:buClrTx/>
              <a:buSzTx/>
              <a:buFont typeface="Wingdings" panose="05000000000000000000" pitchFamily="2" charset="2"/>
              <a:buNone/>
              <a:tabLst/>
              <a:defRPr/>
            </a:pPr>
            <a:endParaRPr kumimoji="0" lang="en-GB" sz="1400" b="0" i="0" u="none" strike="noStrike" kern="1200" cap="none" spc="0" normalizeH="0" baseline="0" noProof="0">
              <a:ln>
                <a:noFill/>
              </a:ln>
              <a:solidFill>
                <a:srgbClr val="2D2D8A">
                  <a:lumMod val="75000"/>
                </a:srgbClr>
              </a:solidFill>
              <a:effectLst/>
              <a:uLnTx/>
              <a:uFillTx/>
              <a:latin typeface="Verdana"/>
              <a:ea typeface="+mn-ea"/>
              <a:cs typeface="+mn-cs"/>
            </a:endParaRPr>
          </a:p>
        </p:txBody>
      </p:sp>
      <p:sp>
        <p:nvSpPr>
          <p:cNvPr id="4" name="Title 1"/>
          <p:cNvSpPr txBox="1">
            <a:spLocks/>
          </p:cNvSpPr>
          <p:nvPr/>
        </p:nvSpPr>
        <p:spPr>
          <a:xfrm>
            <a:off x="2153611" y="40435"/>
            <a:ext cx="6832175" cy="564587"/>
          </a:xfrm>
          <a:prstGeom prst="rect">
            <a:avLst/>
          </a:prstGeom>
        </p:spPr>
        <p:txBody>
          <a:bodyPr vert="horz" lIns="91440" tIns="45720" rIns="91440" bIns="0" rtlCol="0" anchor="b" anchorCtr="0">
            <a:noAutofit/>
          </a:bodyPr>
          <a:lstStyle>
            <a:lvl1pPr algn="l" defTabSz="914400" rtl="0" eaLnBrk="1" latinLnBrk="0" hangingPunct="1">
              <a:lnSpc>
                <a:spcPct val="90000"/>
              </a:lnSpc>
              <a:spcBef>
                <a:spcPct val="0"/>
              </a:spcBef>
              <a:buNone/>
              <a:defRPr sz="4000" kern="1200">
                <a:solidFill>
                  <a:schemeClr val="tx2"/>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a:ln>
                  <a:noFill/>
                </a:ln>
                <a:solidFill>
                  <a:srgbClr val="002060"/>
                </a:solidFill>
                <a:effectLst/>
                <a:uLnTx/>
                <a:uFillTx/>
                <a:latin typeface="Calibri" panose="020F0502020204030204"/>
                <a:ea typeface="+mj-ea"/>
                <a:cs typeface="+mj-cs"/>
              </a:rPr>
              <a:t>Using CEF Digital </a:t>
            </a:r>
            <a:r>
              <a:rPr lang="en-US" sz="3200" b="1" noProof="0">
                <a:solidFill>
                  <a:srgbClr val="002060"/>
                </a:solidFill>
                <a:latin typeface="Calibri" panose="020F0502020204030204"/>
              </a:rPr>
              <a:t>to </a:t>
            </a:r>
            <a:r>
              <a:rPr kumimoji="0" lang="en-US" sz="3200" b="1" i="0" u="none" strike="noStrike" kern="1200" cap="none" spc="0" normalizeH="0" baseline="0" noProof="0">
                <a:ln>
                  <a:noFill/>
                </a:ln>
                <a:solidFill>
                  <a:srgbClr val="002060"/>
                </a:solidFill>
                <a:effectLst/>
                <a:uLnTx/>
                <a:uFillTx/>
                <a:latin typeface="Calibri" panose="020F0502020204030204"/>
                <a:ea typeface="+mj-ea"/>
                <a:cs typeface="+mj-cs"/>
              </a:rPr>
              <a:t>pool resources</a:t>
            </a:r>
            <a:endParaRPr kumimoji="0" lang="en-GB" sz="3200" b="1" i="0" u="none" strike="noStrike" kern="1200" cap="none" spc="0" normalizeH="0" baseline="0" noProof="0">
              <a:ln>
                <a:noFill/>
              </a:ln>
              <a:solidFill>
                <a:srgbClr val="002060"/>
              </a:solidFill>
              <a:effectLst/>
              <a:uLnTx/>
              <a:uFillTx/>
              <a:latin typeface="Calibri" panose="020F0502020204030204"/>
              <a:ea typeface="+mj-ea"/>
              <a:cs typeface="+mj-cs"/>
            </a:endParaRPr>
          </a:p>
        </p:txBody>
      </p:sp>
      <p:sp>
        <p:nvSpPr>
          <p:cNvPr id="2" name="TextBox 1"/>
          <p:cNvSpPr txBox="1"/>
          <p:nvPr/>
        </p:nvSpPr>
        <p:spPr>
          <a:xfrm>
            <a:off x="7629105" y="1381203"/>
            <a:ext cx="4354063" cy="4370427"/>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marL="12700" marR="0" lvl="1" indent="0" algn="l" defTabSz="914400" rtl="0" eaLnBrk="1" fontAlgn="auto" latinLnBrk="0" hangingPunct="1">
              <a:lnSpc>
                <a:spcPct val="100000"/>
              </a:lnSpc>
              <a:spcBef>
                <a:spcPts val="0"/>
              </a:spcBef>
              <a:spcAft>
                <a:spcPts val="1200"/>
              </a:spcAft>
              <a:buClrTx/>
              <a:buSzTx/>
              <a:buFontTx/>
              <a:buNone/>
              <a:tabLst/>
              <a:defRPr/>
            </a:pPr>
            <a:r>
              <a:rPr kumimoji="0" lang="en-US" sz="2000" b="1" i="0" u="none" strike="noStrike" kern="1200" cap="none" spc="0" normalizeH="0" baseline="0" noProof="0">
                <a:ln>
                  <a:noFill/>
                </a:ln>
                <a:solidFill>
                  <a:srgbClr val="002060"/>
                </a:solidFill>
                <a:effectLst/>
                <a:uLnTx/>
                <a:uFillTx/>
                <a:latin typeface="Calibri" panose="020F0502020204030204"/>
                <a:ea typeface="+mn-ea"/>
                <a:cs typeface="+mn-cs"/>
              </a:rPr>
              <a:t>Examples of CEF use cases:</a:t>
            </a:r>
          </a:p>
          <a:p>
            <a:pPr marL="355600" marR="0" lvl="1" indent="-342900" algn="l" defTabSz="914400" rtl="0" eaLnBrk="1" fontAlgn="auto" latinLnBrk="0" hangingPunct="1">
              <a:lnSpc>
                <a:spcPct val="100000"/>
              </a:lnSpc>
              <a:spcBef>
                <a:spcPts val="0"/>
              </a:spcBef>
              <a:spcAft>
                <a:spcPts val="1200"/>
              </a:spcAft>
              <a:buClrTx/>
              <a:buSzTx/>
              <a:buFont typeface="Wingdings" panose="05000000000000000000" pitchFamily="2" charset="2"/>
              <a:buChar char="Ø"/>
              <a:tabLst/>
              <a:defRPr/>
            </a:pPr>
            <a:r>
              <a:rPr kumimoji="0" lang="en-US" sz="1800" b="0" i="0" u="none" strike="noStrike" kern="1200" cap="none" spc="0" normalizeH="0" baseline="0" noProof="0">
                <a:ln>
                  <a:noFill/>
                </a:ln>
                <a:solidFill>
                  <a:srgbClr val="002060"/>
                </a:solidFill>
                <a:effectLst/>
                <a:uLnTx/>
                <a:uFillTx/>
                <a:latin typeface="Calibri" panose="020F0502020204030204"/>
                <a:ea typeface="+mn-ea"/>
                <a:cs typeface="+mn-cs"/>
              </a:rPr>
              <a:t>Healthcare </a:t>
            </a:r>
            <a:r>
              <a:rPr kumimoji="0" lang="en-US" sz="1800" b="0" i="0" u="none" strike="noStrike" kern="1200" cap="none" spc="0" normalizeH="0" baseline="0" noProof="0" err="1">
                <a:ln>
                  <a:noFill/>
                </a:ln>
                <a:solidFill>
                  <a:srgbClr val="002060"/>
                </a:solidFill>
                <a:effectLst/>
                <a:uLnTx/>
                <a:uFillTx/>
                <a:latin typeface="Calibri" panose="020F0502020204030204"/>
                <a:ea typeface="+mn-ea"/>
                <a:cs typeface="+mn-cs"/>
              </a:rPr>
              <a:t>digitisation</a:t>
            </a:r>
            <a:r>
              <a:rPr kumimoji="0" lang="en-US" sz="1800" b="0" i="0" u="none" strike="noStrike" kern="1200" cap="none" spc="0" normalizeH="0" baseline="0" noProof="0">
                <a:ln>
                  <a:noFill/>
                </a:ln>
                <a:solidFill>
                  <a:srgbClr val="002060"/>
                </a:solidFill>
                <a:effectLst/>
                <a:uLnTx/>
                <a:uFillTx/>
                <a:latin typeface="Calibri" panose="020F0502020204030204"/>
                <a:ea typeface="+mn-ea"/>
                <a:cs typeface="+mn-cs"/>
              </a:rPr>
              <a:t>: patient monitoring and assistance at home/ambulance/hospital…</a:t>
            </a:r>
          </a:p>
          <a:p>
            <a:pPr marL="355600" marR="0" lvl="1" indent="-342900" algn="l" defTabSz="914400" rtl="0" eaLnBrk="1" fontAlgn="auto" latinLnBrk="0" hangingPunct="1">
              <a:lnSpc>
                <a:spcPct val="100000"/>
              </a:lnSpc>
              <a:spcBef>
                <a:spcPts val="0"/>
              </a:spcBef>
              <a:spcAft>
                <a:spcPts val="1200"/>
              </a:spcAft>
              <a:buClrTx/>
              <a:buSzTx/>
              <a:buFont typeface="Wingdings" panose="05000000000000000000" pitchFamily="2" charset="2"/>
              <a:buChar char="Ø"/>
              <a:tabLst/>
              <a:defRPr/>
            </a:pPr>
            <a:r>
              <a:rPr kumimoji="0" lang="en-US" sz="1800" b="0" i="0" u="none" strike="noStrike" kern="1200" cap="none" spc="0" normalizeH="0" baseline="0" noProof="0">
                <a:ln>
                  <a:noFill/>
                </a:ln>
                <a:solidFill>
                  <a:srgbClr val="002060"/>
                </a:solidFill>
                <a:effectLst/>
                <a:uLnTx/>
                <a:uFillTx/>
                <a:latin typeface="Calibri" panose="020F0502020204030204"/>
                <a:ea typeface="+mn-ea"/>
                <a:cs typeface="+mn-cs"/>
              </a:rPr>
              <a:t>Disaster prevention: geo-environmental data, predictive modeling,…</a:t>
            </a:r>
          </a:p>
          <a:p>
            <a:pPr marL="355600" marR="0" lvl="1" indent="-342900" algn="l" defTabSz="914400" rtl="0" eaLnBrk="1" fontAlgn="auto" latinLnBrk="0" hangingPunct="1">
              <a:lnSpc>
                <a:spcPct val="100000"/>
              </a:lnSpc>
              <a:spcBef>
                <a:spcPts val="0"/>
              </a:spcBef>
              <a:spcAft>
                <a:spcPts val="1200"/>
              </a:spcAft>
              <a:buClrTx/>
              <a:buSzTx/>
              <a:buFont typeface="Wingdings" panose="05000000000000000000" pitchFamily="2" charset="2"/>
              <a:buChar char="Ø"/>
              <a:tabLst/>
              <a:defRPr/>
            </a:pPr>
            <a:r>
              <a:rPr kumimoji="0" lang="en-US" sz="1800" b="0" i="0" u="none" strike="noStrike" kern="1200" cap="none" spc="0" normalizeH="0" baseline="0" noProof="0">
                <a:ln>
                  <a:noFill/>
                </a:ln>
                <a:solidFill>
                  <a:srgbClr val="002060"/>
                </a:solidFill>
                <a:effectLst/>
                <a:uLnTx/>
                <a:uFillTx/>
                <a:latin typeface="Calibri" panose="020F0502020204030204"/>
                <a:ea typeface="+mn-ea"/>
                <a:cs typeface="+mn-cs"/>
              </a:rPr>
              <a:t>Immersive virtual education and smart working environments in public administration…</a:t>
            </a:r>
          </a:p>
          <a:p>
            <a:pPr marL="12700" marR="0" lvl="1" indent="0" algn="l" defTabSz="914400" rtl="0" eaLnBrk="1" fontAlgn="auto" latinLnBrk="0" hangingPunct="1">
              <a:lnSpc>
                <a:spcPct val="100000"/>
              </a:lnSpc>
              <a:spcBef>
                <a:spcPts val="0"/>
              </a:spcBef>
              <a:spcAft>
                <a:spcPts val="1200"/>
              </a:spcAft>
              <a:buClrTx/>
              <a:buSzTx/>
              <a:buFontTx/>
              <a:buNone/>
              <a:tabLst/>
              <a:defRPr/>
            </a:pPr>
            <a:r>
              <a:rPr kumimoji="0" lang="en-US" sz="1800" b="0" i="0" u="none" strike="noStrike" kern="1200" cap="none" spc="0" normalizeH="0" baseline="0" noProof="0">
                <a:ln>
                  <a:noFill/>
                </a:ln>
                <a:solidFill>
                  <a:srgbClr val="ED7D31">
                    <a:lumMod val="75000"/>
                  </a:srgbClr>
                </a:solidFill>
                <a:effectLst/>
                <a:uLnTx/>
                <a:uFillTx/>
                <a:latin typeface="Calibri" panose="020F0502020204030204"/>
                <a:ea typeface="+mn-ea"/>
                <a:cs typeface="+mn-cs"/>
              </a:rPr>
              <a:t>Spreading to other scenarios:</a:t>
            </a:r>
          </a:p>
          <a:p>
            <a:pPr marL="355600" marR="0" lvl="1" indent="-342900" algn="l" defTabSz="914400" rtl="0" eaLnBrk="1" fontAlgn="auto" latinLnBrk="0" hangingPunct="1">
              <a:lnSpc>
                <a:spcPct val="100000"/>
              </a:lnSpc>
              <a:spcBef>
                <a:spcPts val="0"/>
              </a:spcBef>
              <a:spcAft>
                <a:spcPts val="1200"/>
              </a:spcAft>
              <a:buClrTx/>
              <a:buSzTx/>
              <a:buFont typeface="Wingdings" panose="05000000000000000000" pitchFamily="2" charset="2"/>
              <a:buChar char="Ø"/>
              <a:tabLst/>
              <a:defRPr/>
            </a:pPr>
            <a:r>
              <a:rPr kumimoji="0" lang="en-US" sz="1800" b="0" i="0" u="none" strike="noStrike" kern="1200" cap="none" spc="0" normalizeH="0" baseline="0" noProof="0">
                <a:ln>
                  <a:noFill/>
                </a:ln>
                <a:solidFill>
                  <a:srgbClr val="ED7D31">
                    <a:lumMod val="75000"/>
                  </a:srgbClr>
                </a:solidFill>
                <a:effectLst/>
                <a:uLnTx/>
                <a:uFillTx/>
                <a:latin typeface="Calibri" panose="020F0502020204030204"/>
                <a:ea typeface="+mn-ea"/>
                <a:cs typeface="+mn-cs"/>
              </a:rPr>
              <a:t>Smart agriculture and precision farming</a:t>
            </a:r>
          </a:p>
          <a:p>
            <a:pPr marL="355600" marR="0" lvl="1" indent="-342900" algn="l" defTabSz="914400" rtl="0" eaLnBrk="1" fontAlgn="auto" latinLnBrk="0" hangingPunct="1">
              <a:lnSpc>
                <a:spcPct val="100000"/>
              </a:lnSpc>
              <a:spcBef>
                <a:spcPts val="0"/>
              </a:spcBef>
              <a:spcAft>
                <a:spcPts val="1200"/>
              </a:spcAft>
              <a:buClrTx/>
              <a:buSzTx/>
              <a:buFont typeface="Wingdings" panose="05000000000000000000" pitchFamily="2" charset="2"/>
              <a:buChar char="Ø"/>
              <a:tabLst/>
              <a:defRPr/>
            </a:pPr>
            <a:r>
              <a:rPr kumimoji="0" lang="en-US" sz="1800" b="0" i="0" u="none" strike="noStrike" kern="1200" cap="none" spc="0" normalizeH="0" baseline="0" noProof="0">
                <a:ln>
                  <a:noFill/>
                </a:ln>
                <a:solidFill>
                  <a:srgbClr val="ED7D31">
                    <a:lumMod val="75000"/>
                  </a:srgbClr>
                </a:solidFill>
                <a:effectLst/>
                <a:uLnTx/>
                <a:uFillTx/>
                <a:latin typeface="Calibri" panose="020F0502020204030204"/>
                <a:ea typeface="+mn-ea"/>
                <a:cs typeface="+mn-cs"/>
              </a:rPr>
              <a:t>Industry 4.0, manufacturing and logistics</a:t>
            </a:r>
          </a:p>
        </p:txBody>
      </p:sp>
      <p:sp>
        <p:nvSpPr>
          <p:cNvPr id="22" name="Rectangle 21"/>
          <p:cNvSpPr/>
          <p:nvPr/>
        </p:nvSpPr>
        <p:spPr>
          <a:xfrm rot="16200000">
            <a:off x="3667255" y="1920170"/>
            <a:ext cx="1000537" cy="57646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400" b="0" i="0" u="none" strike="noStrike" kern="1200" cap="none" spc="0" normalizeH="0" baseline="0" noProof="0">
                <a:ln>
                  <a:noFill/>
                </a:ln>
                <a:solidFill>
                  <a:prstClr val="white"/>
                </a:solidFill>
                <a:effectLst/>
                <a:uLnTx/>
                <a:uFillTx/>
                <a:latin typeface="Calibri" panose="020F0502020204030204"/>
                <a:ea typeface="+mn-ea"/>
                <a:cs typeface="+mn-cs"/>
              </a:rPr>
              <a:t>Use Case</a:t>
            </a:r>
            <a:endParaRPr kumimoji="0" lang="en-GB" sz="1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Rectangle 22"/>
          <p:cNvSpPr/>
          <p:nvPr/>
        </p:nvSpPr>
        <p:spPr>
          <a:xfrm rot="16200000">
            <a:off x="4422625" y="1920829"/>
            <a:ext cx="1000539" cy="57646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400" b="0" i="0" u="none" strike="noStrike" kern="1200" cap="none" spc="0" normalizeH="0" baseline="0" noProof="0">
                <a:ln>
                  <a:noFill/>
                </a:ln>
                <a:solidFill>
                  <a:prstClr val="white"/>
                </a:solidFill>
                <a:effectLst/>
                <a:uLnTx/>
                <a:uFillTx/>
                <a:latin typeface="Calibri" panose="020F0502020204030204"/>
                <a:ea typeface="+mn-ea"/>
                <a:cs typeface="+mn-cs"/>
              </a:rPr>
              <a:t>Use Case</a:t>
            </a:r>
            <a:endParaRPr kumimoji="0" lang="en-GB" sz="1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Rectangle 23"/>
          <p:cNvSpPr/>
          <p:nvPr/>
        </p:nvSpPr>
        <p:spPr>
          <a:xfrm>
            <a:off x="3879289" y="2823295"/>
            <a:ext cx="2828846" cy="579243"/>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400" b="0" i="0" u="none" strike="noStrike" kern="1200" cap="none" spc="0" normalizeH="0" baseline="0" noProof="0">
                <a:ln>
                  <a:noFill/>
                </a:ln>
                <a:solidFill>
                  <a:prstClr val="white"/>
                </a:solidFill>
                <a:effectLst/>
                <a:uLnTx/>
                <a:uFillTx/>
                <a:latin typeface="Calibri" panose="020F0502020204030204"/>
                <a:ea typeface="+mn-ea"/>
                <a:cs typeface="+mn-cs"/>
              </a:rPr>
              <a:t>Digital enablers and capacities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400" b="0" i="0" u="none" strike="noStrike" kern="1200" cap="none" spc="0" normalizeH="0" baseline="0" noProof="0">
                <a:ln>
                  <a:noFill/>
                </a:ln>
                <a:solidFill>
                  <a:prstClr val="white"/>
                </a:solidFill>
                <a:effectLst/>
                <a:uLnTx/>
                <a:uFillTx/>
                <a:latin typeface="Calibri" panose="020F0502020204030204"/>
                <a:ea typeface="+mn-ea"/>
                <a:cs typeface="+mn-cs"/>
              </a:rPr>
              <a:t>(Cloud, Data, HPC, QCI, AI,…)</a:t>
            </a:r>
            <a:endParaRPr kumimoji="0" lang="en-GB" sz="1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Rectangle 24"/>
          <p:cNvSpPr/>
          <p:nvPr/>
        </p:nvSpPr>
        <p:spPr>
          <a:xfrm>
            <a:off x="3880198" y="3566416"/>
            <a:ext cx="2827937" cy="574568"/>
          </a:xfrm>
          <a:prstGeom prst="rect">
            <a:avLst/>
          </a:prstGeom>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400" b="0" i="0" u="none" strike="noStrike" kern="1200" cap="none" spc="0" normalizeH="0" baseline="0" noProof="0">
                <a:ln>
                  <a:noFill/>
                </a:ln>
                <a:solidFill>
                  <a:prstClr val="white"/>
                </a:solidFill>
                <a:effectLst/>
                <a:uLnTx/>
                <a:uFillTx/>
                <a:latin typeface="Calibri" panose="020F0502020204030204"/>
                <a:ea typeface="+mn-ea"/>
                <a:cs typeface="+mn-cs"/>
              </a:rPr>
              <a:t>5G infrastructure (Base Stations, link to backhaul, connected </a:t>
            </a:r>
            <a:r>
              <a:rPr kumimoji="0" lang="en-IE" sz="1400" b="0" i="0" u="none" strike="noStrike" kern="1200" cap="none" spc="0" normalizeH="0" baseline="0" noProof="0" err="1">
                <a:ln>
                  <a:noFill/>
                </a:ln>
                <a:solidFill>
                  <a:prstClr val="white"/>
                </a:solidFill>
                <a:effectLst/>
                <a:uLnTx/>
                <a:uFillTx/>
                <a:latin typeface="Calibri" panose="020F0502020204030204"/>
                <a:ea typeface="+mn-ea"/>
                <a:cs typeface="+mn-cs"/>
              </a:rPr>
              <a:t>IoT</a:t>
            </a:r>
            <a:r>
              <a:rPr kumimoji="0" lang="en-IE" sz="1400" b="0" i="0" u="none" strike="noStrike" kern="1200" cap="none" spc="0" normalizeH="0" baseline="0" noProof="0">
                <a:ln>
                  <a:noFill/>
                </a:ln>
                <a:solidFill>
                  <a:prstClr val="white"/>
                </a:solidFill>
                <a:effectLst/>
                <a:uLnTx/>
                <a:uFillTx/>
                <a:latin typeface="Calibri" panose="020F0502020204030204"/>
                <a:ea typeface="+mn-ea"/>
                <a:cs typeface="+mn-cs"/>
              </a:rPr>
              <a:t>)</a:t>
            </a:r>
            <a:endParaRPr kumimoji="0" lang="en-GB" sz="1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Rectangle 25"/>
          <p:cNvSpPr/>
          <p:nvPr/>
        </p:nvSpPr>
        <p:spPr>
          <a:xfrm rot="16200000">
            <a:off x="5919634" y="1912539"/>
            <a:ext cx="1000537" cy="57646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400" b="0" i="0" u="none" strike="noStrike" kern="1200" cap="none" spc="0" normalizeH="0" baseline="0" noProof="0">
                <a:ln>
                  <a:noFill/>
                </a:ln>
                <a:solidFill>
                  <a:prstClr val="white"/>
                </a:solidFill>
                <a:effectLst/>
                <a:uLnTx/>
                <a:uFillTx/>
                <a:latin typeface="Calibri" panose="020F0502020204030204"/>
                <a:ea typeface="+mn-ea"/>
                <a:cs typeface="+mn-cs"/>
              </a:rPr>
              <a:t>Use case</a:t>
            </a:r>
            <a:endParaRPr kumimoji="0" lang="en-GB" sz="1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Rectangle 29"/>
          <p:cNvSpPr/>
          <p:nvPr/>
        </p:nvSpPr>
        <p:spPr>
          <a:xfrm>
            <a:off x="3887638" y="1262203"/>
            <a:ext cx="2869054" cy="369332"/>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800" b="1" i="0" u="none" strike="noStrike" kern="1200" cap="none" spc="0" normalizeH="0" baseline="0" noProof="0">
                <a:ln>
                  <a:noFill/>
                </a:ln>
                <a:solidFill>
                  <a:srgbClr val="002060"/>
                </a:solidFill>
                <a:effectLst/>
                <a:uLnTx/>
                <a:uFillTx/>
                <a:latin typeface="Calibri" panose="020F0502020204030204"/>
                <a:ea typeface="+mn-ea"/>
                <a:cs typeface="+mn-cs"/>
              </a:rPr>
              <a:t>Local digital  transition plan </a:t>
            </a:r>
          </a:p>
        </p:txBody>
      </p:sp>
      <p:sp>
        <p:nvSpPr>
          <p:cNvPr id="27" name="TextBox 26"/>
          <p:cNvSpPr txBox="1"/>
          <p:nvPr/>
        </p:nvSpPr>
        <p:spPr>
          <a:xfrm>
            <a:off x="155081" y="1875434"/>
            <a:ext cx="2909586" cy="3108543"/>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IE" sz="1400" b="0" i="0" u="none" strike="noStrike" kern="1200" cap="none" spc="0" normalizeH="0" baseline="0" noProof="0">
                <a:ln>
                  <a:noFill/>
                </a:ln>
                <a:solidFill>
                  <a:srgbClr val="002060"/>
                </a:solidFill>
                <a:effectLst/>
                <a:uLnTx/>
                <a:uFillTx/>
                <a:latin typeface="Calibri" panose="020F0502020204030204"/>
                <a:ea typeface="+mn-ea"/>
                <a:cs typeface="+mn-cs"/>
              </a:rPr>
              <a:t>5G use cases to improve a Service of General Interest or develop new SGIs for a local community … </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kumimoji="0" lang="en-IE" sz="1400" b="0" i="0" u="none" strike="noStrike" kern="1200" cap="none" spc="0" normalizeH="0" baseline="0" noProof="0">
              <a:ln>
                <a:noFill/>
              </a:ln>
              <a:solidFill>
                <a:srgbClr val="00206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E" sz="1400" b="0" i="0" u="none" strike="noStrike" kern="1200" cap="none" spc="0" normalizeH="0" baseline="0" noProof="0">
              <a:ln>
                <a:noFill/>
              </a:ln>
              <a:solidFill>
                <a:srgbClr val="002060"/>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kumimoji="0" lang="en-IE" sz="1400" b="0" i="0" u="none" strike="noStrike" kern="1200" cap="none" spc="0" normalizeH="0" baseline="0" noProof="0">
              <a:ln>
                <a:noFill/>
              </a:ln>
              <a:solidFill>
                <a:srgbClr val="002060"/>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IE" sz="1400" b="0" i="0" u="none" strike="noStrike" kern="1200" cap="none" spc="0" normalizeH="0" baseline="0" noProof="0">
                <a:ln>
                  <a:noFill/>
                </a:ln>
                <a:solidFill>
                  <a:srgbClr val="002060"/>
                </a:solidFill>
                <a:effectLst/>
                <a:uLnTx/>
                <a:uFillTx/>
                <a:latin typeface="Calibri" panose="020F0502020204030204"/>
                <a:ea typeface="+mn-ea"/>
                <a:cs typeface="+mn-cs"/>
              </a:rPr>
              <a:t>Stimulating European digital supply chain and standards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kumimoji="0" lang="en-IE" sz="1400" b="0" i="0" u="none" strike="noStrike" kern="1200" cap="none" spc="0" normalizeH="0" baseline="0" noProof="0">
              <a:ln>
                <a:noFill/>
              </a:ln>
              <a:solidFill>
                <a:srgbClr val="002060"/>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kumimoji="0" lang="en-IE" sz="1400" b="0" i="0" u="none" strike="noStrike" kern="1200" cap="none" spc="0" normalizeH="0" baseline="0" noProof="0">
              <a:ln>
                <a:noFill/>
              </a:ln>
              <a:solidFill>
                <a:srgbClr val="002060"/>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IE" sz="1400" b="0" i="0" u="none" strike="noStrike" kern="1200" cap="none" spc="0" normalizeH="0" baseline="0" noProof="0">
                <a:ln>
                  <a:noFill/>
                </a:ln>
                <a:solidFill>
                  <a:srgbClr val="002060"/>
                </a:solidFill>
                <a:effectLst/>
                <a:uLnTx/>
                <a:uFillTx/>
                <a:latin typeface="Calibri" panose="020F0502020204030204"/>
                <a:ea typeface="+mn-ea"/>
                <a:cs typeface="+mn-cs"/>
              </a:rPr>
              <a:t>5G deployments linked to use cases and enabling digital capacities’ interconnection</a:t>
            </a:r>
            <a:endParaRPr kumimoji="0" lang="en-GB" sz="1400" b="0" i="0" u="none" strike="noStrike" kern="1200" cap="none" spc="0" normalizeH="0" baseline="0" noProof="0">
              <a:ln>
                <a:noFill/>
              </a:ln>
              <a:solidFill>
                <a:srgbClr val="002060"/>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kumimoji="0" lang="en-GB" sz="1400" b="0" i="0" u="none" strike="noStrike" kern="1200" cap="none" spc="0" normalizeH="0" baseline="0" noProof="0">
              <a:ln>
                <a:noFill/>
              </a:ln>
              <a:solidFill>
                <a:srgbClr val="002060"/>
              </a:solidFill>
              <a:effectLst/>
              <a:uLnTx/>
              <a:uFillTx/>
              <a:latin typeface="Calibri" panose="020F0502020204030204"/>
              <a:ea typeface="+mn-ea"/>
              <a:cs typeface="+mn-cs"/>
            </a:endParaRPr>
          </a:p>
        </p:txBody>
      </p:sp>
      <p:sp>
        <p:nvSpPr>
          <p:cNvPr id="31" name="Curved Up Arrow 30"/>
          <p:cNvSpPr/>
          <p:nvPr/>
        </p:nvSpPr>
        <p:spPr>
          <a:xfrm>
            <a:off x="644795" y="987609"/>
            <a:ext cx="1159406" cy="363663"/>
          </a:xfrm>
          <a:prstGeom prst="curvedUpArrow">
            <a:avLst>
              <a:gd name="adj1" fmla="val 50937"/>
              <a:gd name="adj2" fmla="val 100023"/>
              <a:gd name="adj3" fmla="val 2830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TextBox 12"/>
          <p:cNvSpPr txBox="1"/>
          <p:nvPr/>
        </p:nvSpPr>
        <p:spPr>
          <a:xfrm>
            <a:off x="382599" y="1321538"/>
            <a:ext cx="1683800"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400" b="0" i="0" u="none" strike="noStrike" kern="1200" cap="none" spc="0" normalizeH="0" baseline="0" noProof="0">
                <a:ln>
                  <a:noFill/>
                </a:ln>
                <a:solidFill>
                  <a:srgbClr val="002060"/>
                </a:solidFill>
                <a:effectLst/>
                <a:uLnTx/>
                <a:uFillTx/>
                <a:latin typeface="Calibri" panose="020F0502020204030204"/>
                <a:ea typeface="+mn-ea"/>
                <a:cs typeface="+mn-cs"/>
              </a:rPr>
              <a:t>Technology-push</a:t>
            </a:r>
            <a:endParaRPr kumimoji="0" lang="en-GB" sz="1400" b="0" i="0" u="none" strike="noStrike" kern="1200" cap="none" spc="0" normalizeH="0" baseline="0" noProof="0">
              <a:ln>
                <a:noFill/>
              </a:ln>
              <a:solidFill>
                <a:srgbClr val="002060"/>
              </a:solidFill>
              <a:effectLst/>
              <a:uLnTx/>
              <a:uFillTx/>
              <a:latin typeface="Calibri" panose="020F0502020204030204"/>
              <a:ea typeface="+mn-ea"/>
              <a:cs typeface="+mn-cs"/>
            </a:endParaRPr>
          </a:p>
        </p:txBody>
      </p:sp>
      <p:sp>
        <p:nvSpPr>
          <p:cNvPr id="32" name="TextBox 31"/>
          <p:cNvSpPr txBox="1"/>
          <p:nvPr/>
        </p:nvSpPr>
        <p:spPr>
          <a:xfrm>
            <a:off x="494409" y="235857"/>
            <a:ext cx="1460179"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400" b="0" i="0" u="none" strike="noStrike" kern="1200" cap="none" spc="0" normalizeH="0" baseline="0" noProof="0">
                <a:ln>
                  <a:noFill/>
                </a:ln>
                <a:solidFill>
                  <a:srgbClr val="002060"/>
                </a:solidFill>
                <a:effectLst/>
                <a:uLnTx/>
                <a:uFillTx/>
                <a:latin typeface="Calibri" panose="020F0502020204030204"/>
                <a:ea typeface="+mn-ea"/>
                <a:cs typeface="+mn-cs"/>
              </a:rPr>
              <a:t>Application-pull</a:t>
            </a:r>
            <a:endParaRPr kumimoji="0" lang="en-GB" sz="1400" b="0" i="0" u="none" strike="noStrike" kern="1200" cap="none" spc="0" normalizeH="0" baseline="0" noProof="0">
              <a:ln>
                <a:noFill/>
              </a:ln>
              <a:solidFill>
                <a:srgbClr val="002060"/>
              </a:solidFill>
              <a:effectLst/>
              <a:uLnTx/>
              <a:uFillTx/>
              <a:latin typeface="Calibri" panose="020F0502020204030204"/>
              <a:ea typeface="+mn-ea"/>
              <a:cs typeface="+mn-cs"/>
            </a:endParaRPr>
          </a:p>
        </p:txBody>
      </p:sp>
      <p:sp>
        <p:nvSpPr>
          <p:cNvPr id="33" name="Curved Up Arrow 32"/>
          <p:cNvSpPr/>
          <p:nvPr/>
        </p:nvSpPr>
        <p:spPr>
          <a:xfrm rot="10800000">
            <a:off x="576953" y="548993"/>
            <a:ext cx="1159409" cy="363664"/>
          </a:xfrm>
          <a:prstGeom prst="curvedUpArrow">
            <a:avLst>
              <a:gd name="adj1" fmla="val 44541"/>
              <a:gd name="adj2" fmla="val 100023"/>
              <a:gd name="adj3" fmla="val 25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Rectangle 16"/>
          <p:cNvSpPr/>
          <p:nvPr/>
        </p:nvSpPr>
        <p:spPr>
          <a:xfrm>
            <a:off x="3714195" y="5644782"/>
            <a:ext cx="3166533" cy="383035"/>
          </a:xfrm>
          <a:prstGeom prst="rect">
            <a:avLst/>
          </a:prstGeom>
          <a:solidFill>
            <a:srgbClr val="002060"/>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white"/>
                </a:solidFill>
                <a:effectLst/>
                <a:uLnTx/>
                <a:uFillTx/>
                <a:latin typeface="Calibri" panose="020F0502020204030204"/>
                <a:ea typeface="+mn-ea"/>
                <a:cs typeface="+mn-cs"/>
              </a:rPr>
              <a:t>CEF Digital contribution (75%)</a:t>
            </a:r>
          </a:p>
        </p:txBody>
      </p:sp>
      <p:sp>
        <p:nvSpPr>
          <p:cNvPr id="18" name="TextBox 17"/>
          <p:cNvSpPr txBox="1"/>
          <p:nvPr/>
        </p:nvSpPr>
        <p:spPr>
          <a:xfrm rot="16200000">
            <a:off x="4525661" y="4600247"/>
            <a:ext cx="1503301" cy="584775"/>
          </a:xfrm>
          <a:prstGeom prst="homePlate">
            <a:avLst>
              <a:gd name="adj" fmla="val 54665"/>
            </a:avLst>
          </a:prstGeom>
          <a:solidFill>
            <a:srgbClr val="FFFF00"/>
          </a:solidFill>
          <a:ln w="12700">
            <a:solidFill>
              <a:srgbClr val="FF0000"/>
            </a:solidFill>
          </a:ln>
        </p:spPr>
        <p:txBody>
          <a:bodyPr wrap="square" rtlCol="0">
            <a:spAutoFit/>
          </a:bodyPr>
          <a:lstStyle>
            <a:defPPr>
              <a:defRPr lang="fr-FR"/>
            </a:defPPr>
            <a:lvl1pPr>
              <a:defRPr sz="1200" b="1">
                <a:solidFill>
                  <a:schemeClr val="accent1">
                    <a:lumMod val="50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600" b="1" i="0" u="none" strike="noStrike" kern="1200" cap="none" spc="0" normalizeH="0" baseline="0" noProof="0">
                <a:ln>
                  <a:noFill/>
                </a:ln>
                <a:solidFill>
                  <a:srgbClr val="00B050"/>
                </a:solidFill>
                <a:effectLst/>
                <a:uLnTx/>
                <a:uFillTx/>
                <a:latin typeface="Calibri" panose="020F0502020204030204"/>
                <a:ea typeface="+mn-ea"/>
                <a:cs typeface="+mn-cs"/>
              </a:rPr>
              <a:t>CEF Grant Blending</a:t>
            </a:r>
            <a:endParaRPr kumimoji="0" lang="en-GB" sz="1600" b="1" i="0" u="none" strike="noStrike" kern="1200" cap="none" spc="0" normalizeH="0" baseline="0" noProof="0">
              <a:ln>
                <a:noFill/>
              </a:ln>
              <a:solidFill>
                <a:srgbClr val="00B050"/>
              </a:solidFill>
              <a:effectLst/>
              <a:uLnTx/>
              <a:uFillTx/>
              <a:latin typeface="Calibri" panose="020F0502020204030204"/>
              <a:ea typeface="+mn-ea"/>
              <a:cs typeface="+mn-cs"/>
            </a:endParaRPr>
          </a:p>
        </p:txBody>
      </p:sp>
      <p:sp>
        <p:nvSpPr>
          <p:cNvPr id="19" name="TextBox 18"/>
          <p:cNvSpPr txBox="1"/>
          <p:nvPr/>
        </p:nvSpPr>
        <p:spPr>
          <a:xfrm rot="2661835">
            <a:off x="3058686" y="920108"/>
            <a:ext cx="909527" cy="461665"/>
          </a:xfrm>
          <a:prstGeom prst="homePlate">
            <a:avLst/>
          </a:prstGeom>
          <a:solidFill>
            <a:srgbClr val="FFFF00"/>
          </a:solidFill>
          <a:ln>
            <a:solidFill>
              <a:schemeClr val="accent1"/>
            </a:solidFill>
          </a:ln>
        </p:spPr>
        <p:txBody>
          <a:bodyPr wrap="square" rtlCol="0">
            <a:spAutoFit/>
          </a:bodyPr>
          <a:lstStyle>
            <a:defPPr>
              <a:defRPr lang="fr-FR"/>
            </a:defPPr>
            <a:lvl1pPr>
              <a:defRPr sz="1200" b="1">
                <a:solidFill>
                  <a:schemeClr val="accent1">
                    <a:lumMod val="50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200" b="1" i="0" u="none" strike="noStrike" kern="1200" cap="none" spc="0" normalizeH="0" baseline="0" noProof="0">
                <a:ln>
                  <a:noFill/>
                </a:ln>
                <a:solidFill>
                  <a:srgbClr val="4472C4">
                    <a:lumMod val="50000"/>
                  </a:srgbClr>
                </a:solidFill>
                <a:effectLst/>
                <a:uLnTx/>
                <a:uFillTx/>
                <a:latin typeface="Calibri" panose="020F0502020204030204"/>
                <a:ea typeface="+mn-ea"/>
                <a:cs typeface="+mn-cs"/>
              </a:rPr>
              <a:t>Public resources</a:t>
            </a:r>
            <a:endParaRPr kumimoji="0" lang="en-GB" sz="1200" b="1" i="0" u="none" strike="noStrike" kern="1200" cap="none" spc="0" normalizeH="0" baseline="0" noProof="0">
              <a:ln>
                <a:noFill/>
              </a:ln>
              <a:solidFill>
                <a:srgbClr val="4472C4">
                  <a:lumMod val="50000"/>
                </a:srgbClr>
              </a:solidFill>
              <a:effectLst/>
              <a:uLnTx/>
              <a:uFillTx/>
              <a:latin typeface="Calibri" panose="020F0502020204030204"/>
              <a:ea typeface="+mn-ea"/>
              <a:cs typeface="+mn-cs"/>
            </a:endParaRPr>
          </a:p>
        </p:txBody>
      </p:sp>
      <p:sp>
        <p:nvSpPr>
          <p:cNvPr id="20" name="TextBox 19"/>
          <p:cNvSpPr txBox="1"/>
          <p:nvPr/>
        </p:nvSpPr>
        <p:spPr>
          <a:xfrm rot="18903150" flipH="1">
            <a:off x="6595135" y="874426"/>
            <a:ext cx="948359" cy="461665"/>
          </a:xfrm>
          <a:prstGeom prst="homePlate">
            <a:avLst/>
          </a:prstGeom>
          <a:solidFill>
            <a:srgbClr val="FFFF00"/>
          </a:solidFill>
          <a:ln>
            <a:solidFill>
              <a:schemeClr val="accent1"/>
            </a:solidFill>
          </a:ln>
        </p:spPr>
        <p:txBody>
          <a:bodyPr wrap="square" rtlCol="0">
            <a:spAutoFit/>
          </a:bodyPr>
          <a:lstStyle>
            <a:defPPr>
              <a:defRPr lang="fr-FR"/>
            </a:defPPr>
            <a:lvl1pPr>
              <a:defRPr sz="1200" b="1">
                <a:solidFill>
                  <a:schemeClr val="accent1">
                    <a:lumMod val="50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200" b="1" i="0" u="none" strike="noStrike" kern="1200" cap="none" spc="0" normalizeH="0" baseline="0" noProof="0">
                <a:ln>
                  <a:noFill/>
                </a:ln>
                <a:solidFill>
                  <a:srgbClr val="4472C4">
                    <a:lumMod val="50000"/>
                  </a:srgbClr>
                </a:solidFill>
                <a:effectLst/>
                <a:uLnTx/>
                <a:uFillTx/>
                <a:latin typeface="Calibri" panose="020F0502020204030204"/>
                <a:ea typeface="+mn-ea"/>
                <a:cs typeface="+mn-cs"/>
              </a:rPr>
              <a:t>Private resources</a:t>
            </a:r>
            <a:endParaRPr kumimoji="0" lang="en-GB" sz="1200" b="1" i="0" u="none" strike="noStrike" kern="1200" cap="none" spc="0" normalizeH="0" baseline="0" noProof="0">
              <a:ln>
                <a:noFill/>
              </a:ln>
              <a:solidFill>
                <a:srgbClr val="4472C4">
                  <a:lumMod val="50000"/>
                </a:srgbClr>
              </a:solidFill>
              <a:effectLst/>
              <a:uLnTx/>
              <a:uFillTx/>
              <a:latin typeface="Calibri" panose="020F0502020204030204"/>
              <a:ea typeface="+mn-ea"/>
              <a:cs typeface="+mn-cs"/>
            </a:endParaRPr>
          </a:p>
        </p:txBody>
      </p:sp>
      <p:sp>
        <p:nvSpPr>
          <p:cNvPr id="28" name="Lightning Bolt 27"/>
          <p:cNvSpPr/>
          <p:nvPr/>
        </p:nvSpPr>
        <p:spPr>
          <a:xfrm>
            <a:off x="7695939" y="626674"/>
            <a:ext cx="1665170" cy="539014"/>
          </a:xfrm>
          <a:prstGeom prst="lightningBol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TextBox 28"/>
          <p:cNvSpPr txBox="1"/>
          <p:nvPr/>
        </p:nvSpPr>
        <p:spPr>
          <a:xfrm>
            <a:off x="9421182" y="743742"/>
            <a:ext cx="2421420" cy="646331"/>
          </a:xfrm>
          <a:prstGeom prst="rect">
            <a:avLst/>
          </a:prstGeom>
          <a:noFill/>
        </p:spPr>
        <p:txBody>
          <a:bodyPr wrap="square" rtlCol="0">
            <a:spAutoFit/>
          </a:bodyPr>
          <a:lstStyle/>
          <a:p>
            <a:r>
              <a:rPr lang="en-IE">
                <a:solidFill>
                  <a:schemeClr val="accent2">
                    <a:lumMod val="75000"/>
                  </a:schemeClr>
                </a:solidFill>
              </a:rPr>
              <a:t>Verticals co-funded by other programmes</a:t>
            </a:r>
            <a:endParaRPr lang="en-GB">
              <a:solidFill>
                <a:schemeClr val="accent2">
                  <a:lumMod val="75000"/>
                </a:schemeClr>
              </a:solidFill>
            </a:endParaRPr>
          </a:p>
        </p:txBody>
      </p:sp>
    </p:spTree>
    <p:extLst>
      <p:ext uri="{BB962C8B-B14F-4D97-AF65-F5344CB8AC3E}">
        <p14:creationId xmlns:p14="http://schemas.microsoft.com/office/powerpoint/2010/main" val="9889161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351297" y="179489"/>
            <a:ext cx="11425835" cy="678137"/>
          </a:xfrm>
          <a:prstGeom prst="rect">
            <a:avLst/>
          </a:prstGeom>
        </p:spPr>
        <p:txBody>
          <a:bodyPr vert="horz" lIns="91440" tIns="45720" rIns="91440" bIns="0" rtlCol="0" anchor="b" anchorCtr="0">
            <a:noAutofit/>
          </a:bodyPr>
          <a:lstStyle>
            <a:lvl1pPr algn="l" defTabSz="914400" rtl="0" eaLnBrk="1" latinLnBrk="0" hangingPunct="1">
              <a:lnSpc>
                <a:spcPct val="90000"/>
              </a:lnSpc>
              <a:spcBef>
                <a:spcPct val="0"/>
              </a:spcBef>
              <a:buNone/>
              <a:defRPr sz="4000" kern="1200">
                <a:solidFill>
                  <a:schemeClr val="tx2"/>
                </a:solidFill>
                <a:latin typeface="+mj-lt"/>
                <a:ea typeface="+mj-ea"/>
                <a:cs typeface="+mj-cs"/>
              </a:defRPr>
            </a:lvl1pPr>
          </a:lstStyle>
          <a:p>
            <a:pPr marL="0" marR="0" lvl="0" indent="0" fontAlgn="auto">
              <a:spcAft>
                <a:spcPts val="0"/>
              </a:spcAft>
              <a:buClrTx/>
              <a:buSzTx/>
              <a:tabLst/>
              <a:defRPr/>
            </a:pPr>
            <a:r>
              <a:rPr lang="en-US" sz="3600" b="1">
                <a:solidFill>
                  <a:srgbClr val="002060"/>
                </a:solidFill>
                <a:latin typeface="Calibri" panose="020F0502020204030204" pitchFamily="34" charset="0"/>
                <a:cs typeface="Calibri" panose="020F0502020204030204" pitchFamily="34" charset="0"/>
              </a:rPr>
              <a:t>Synergy between programmes</a:t>
            </a:r>
          </a:p>
        </p:txBody>
      </p:sp>
      <p:cxnSp>
        <p:nvCxnSpPr>
          <p:cNvPr id="7" name="Straight Connector 6"/>
          <p:cNvCxnSpPr/>
          <p:nvPr/>
        </p:nvCxnSpPr>
        <p:spPr>
          <a:xfrm>
            <a:off x="267374" y="5252434"/>
            <a:ext cx="8377996" cy="0"/>
          </a:xfrm>
          <a:prstGeom prst="line">
            <a:avLst/>
          </a:prstGeom>
          <a:ln>
            <a:prstDash val="lgDash"/>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8269848" y="5130967"/>
            <a:ext cx="0" cy="259977"/>
          </a:xfrm>
          <a:prstGeom prst="line">
            <a:avLst/>
          </a:prstGeom>
        </p:spPr>
        <p:style>
          <a:lnRef idx="1">
            <a:schemeClr val="accent1"/>
          </a:lnRef>
          <a:fillRef idx="0">
            <a:schemeClr val="accent1"/>
          </a:fillRef>
          <a:effectRef idx="0">
            <a:schemeClr val="accent1"/>
          </a:effectRef>
          <a:fontRef idx="minor">
            <a:schemeClr val="tx1"/>
          </a:fontRef>
        </p:style>
      </p:cxnSp>
      <p:sp>
        <p:nvSpPr>
          <p:cNvPr id="24" name="TextBox 23"/>
          <p:cNvSpPr txBox="1"/>
          <p:nvPr/>
        </p:nvSpPr>
        <p:spPr>
          <a:xfrm>
            <a:off x="7141405" y="5252444"/>
            <a:ext cx="498855" cy="276999"/>
          </a:xfrm>
          <a:prstGeom prst="rect">
            <a:avLst/>
          </a:prstGeom>
          <a:noFill/>
        </p:spPr>
        <p:txBody>
          <a:bodyPr wrap="none" rtlCol="0">
            <a:spAutoFit/>
          </a:bodyPr>
          <a:lstStyle/>
          <a:p>
            <a:r>
              <a:rPr lang="en-GB" sz="1200"/>
              <a:t>2025</a:t>
            </a:r>
          </a:p>
        </p:txBody>
      </p:sp>
      <p:cxnSp>
        <p:nvCxnSpPr>
          <p:cNvPr id="25" name="Straight Connector 24"/>
          <p:cNvCxnSpPr/>
          <p:nvPr/>
        </p:nvCxnSpPr>
        <p:spPr>
          <a:xfrm>
            <a:off x="6663674" y="5130962"/>
            <a:ext cx="0" cy="259977"/>
          </a:xfrm>
          <a:prstGeom prst="line">
            <a:avLst/>
          </a:prstGeom>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5568496" y="5252439"/>
            <a:ext cx="498855" cy="276999"/>
          </a:xfrm>
          <a:prstGeom prst="rect">
            <a:avLst/>
          </a:prstGeom>
          <a:noFill/>
        </p:spPr>
        <p:txBody>
          <a:bodyPr wrap="none" rtlCol="0">
            <a:spAutoFit/>
          </a:bodyPr>
          <a:lstStyle/>
          <a:p>
            <a:r>
              <a:rPr lang="en-GB" sz="1200"/>
              <a:t>2024</a:t>
            </a:r>
          </a:p>
        </p:txBody>
      </p:sp>
      <p:cxnSp>
        <p:nvCxnSpPr>
          <p:cNvPr id="27" name="Straight Connector 26"/>
          <p:cNvCxnSpPr/>
          <p:nvPr/>
        </p:nvCxnSpPr>
        <p:spPr>
          <a:xfrm>
            <a:off x="5057500" y="5130961"/>
            <a:ext cx="0" cy="259977"/>
          </a:xfrm>
          <a:prstGeom prst="line">
            <a:avLst/>
          </a:prstGeom>
        </p:spPr>
        <p:style>
          <a:lnRef idx="1">
            <a:schemeClr val="accent1"/>
          </a:lnRef>
          <a:fillRef idx="0">
            <a:schemeClr val="accent1"/>
          </a:fillRef>
          <a:effectRef idx="0">
            <a:schemeClr val="accent1"/>
          </a:effectRef>
          <a:fontRef idx="minor">
            <a:schemeClr val="tx1"/>
          </a:fontRef>
        </p:style>
      </p:cxnSp>
      <p:sp>
        <p:nvSpPr>
          <p:cNvPr id="28" name="TextBox 27"/>
          <p:cNvSpPr txBox="1"/>
          <p:nvPr/>
        </p:nvSpPr>
        <p:spPr>
          <a:xfrm>
            <a:off x="3971287" y="5252438"/>
            <a:ext cx="498855" cy="276999"/>
          </a:xfrm>
          <a:prstGeom prst="rect">
            <a:avLst/>
          </a:prstGeom>
          <a:noFill/>
        </p:spPr>
        <p:txBody>
          <a:bodyPr wrap="none" rtlCol="0">
            <a:spAutoFit/>
          </a:bodyPr>
          <a:lstStyle/>
          <a:p>
            <a:r>
              <a:rPr lang="en-GB" sz="1200"/>
              <a:t>2023</a:t>
            </a:r>
          </a:p>
        </p:txBody>
      </p:sp>
      <p:cxnSp>
        <p:nvCxnSpPr>
          <p:cNvPr id="29" name="Straight Connector 28"/>
          <p:cNvCxnSpPr/>
          <p:nvPr/>
        </p:nvCxnSpPr>
        <p:spPr>
          <a:xfrm>
            <a:off x="3451326" y="5130962"/>
            <a:ext cx="0" cy="259977"/>
          </a:xfrm>
          <a:prstGeom prst="line">
            <a:avLst/>
          </a:prstGeom>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2347179" y="5252439"/>
            <a:ext cx="498855" cy="276999"/>
          </a:xfrm>
          <a:prstGeom prst="rect">
            <a:avLst/>
          </a:prstGeom>
          <a:noFill/>
        </p:spPr>
        <p:txBody>
          <a:bodyPr wrap="none" rtlCol="0">
            <a:spAutoFit/>
          </a:bodyPr>
          <a:lstStyle/>
          <a:p>
            <a:r>
              <a:rPr lang="en-GB" sz="1200"/>
              <a:t>2022</a:t>
            </a:r>
          </a:p>
        </p:txBody>
      </p:sp>
      <p:cxnSp>
        <p:nvCxnSpPr>
          <p:cNvPr id="31" name="Straight Connector 30"/>
          <p:cNvCxnSpPr/>
          <p:nvPr/>
        </p:nvCxnSpPr>
        <p:spPr>
          <a:xfrm>
            <a:off x="1845152" y="5130957"/>
            <a:ext cx="0" cy="259977"/>
          </a:xfrm>
          <a:prstGeom prst="line">
            <a:avLst/>
          </a:prstGeom>
        </p:spPr>
        <p:style>
          <a:lnRef idx="1">
            <a:schemeClr val="accent1"/>
          </a:lnRef>
          <a:fillRef idx="0">
            <a:schemeClr val="accent1"/>
          </a:fillRef>
          <a:effectRef idx="0">
            <a:schemeClr val="accent1"/>
          </a:effectRef>
          <a:fontRef idx="minor">
            <a:schemeClr val="tx1"/>
          </a:fontRef>
        </p:style>
      </p:cxnSp>
      <p:sp>
        <p:nvSpPr>
          <p:cNvPr id="32" name="TextBox 31"/>
          <p:cNvSpPr txBox="1"/>
          <p:nvPr/>
        </p:nvSpPr>
        <p:spPr>
          <a:xfrm>
            <a:off x="776859" y="5252434"/>
            <a:ext cx="498855" cy="276999"/>
          </a:xfrm>
          <a:prstGeom prst="rect">
            <a:avLst/>
          </a:prstGeom>
          <a:noFill/>
        </p:spPr>
        <p:txBody>
          <a:bodyPr wrap="none" rtlCol="0">
            <a:spAutoFit/>
          </a:bodyPr>
          <a:lstStyle/>
          <a:p>
            <a:r>
              <a:rPr lang="en-GB" sz="1200"/>
              <a:t>2021</a:t>
            </a:r>
          </a:p>
        </p:txBody>
      </p:sp>
      <p:sp>
        <p:nvSpPr>
          <p:cNvPr id="37" name="Pentagon 36"/>
          <p:cNvSpPr/>
          <p:nvPr/>
        </p:nvSpPr>
        <p:spPr>
          <a:xfrm>
            <a:off x="1832383" y="4086876"/>
            <a:ext cx="6437465" cy="719283"/>
          </a:xfrm>
          <a:prstGeom prst="homePlate">
            <a:avLst/>
          </a:prstGeom>
          <a:pattFill prst="lgGrid">
            <a:fgClr>
              <a:srgbClr val="002060"/>
            </a:fgClr>
            <a:bgClr>
              <a:schemeClr val="bg1"/>
            </a:bgClr>
          </a:patt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rgbClr val="002060"/>
              </a:solidFill>
            </a:endParaRPr>
          </a:p>
        </p:txBody>
      </p:sp>
      <p:sp>
        <p:nvSpPr>
          <p:cNvPr id="42" name="Rectangle 41"/>
          <p:cNvSpPr/>
          <p:nvPr/>
        </p:nvSpPr>
        <p:spPr>
          <a:xfrm rot="16200000">
            <a:off x="78333" y="3584866"/>
            <a:ext cx="1804236" cy="515431"/>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i="1">
                <a:solidFill>
                  <a:srgbClr val="002060"/>
                </a:solidFill>
              </a:rPr>
              <a:t>CEF Digital </a:t>
            </a:r>
          </a:p>
          <a:p>
            <a:pPr algn="ctr"/>
            <a:r>
              <a:rPr lang="en-GB" sz="1600" i="1">
                <a:solidFill>
                  <a:srgbClr val="002060"/>
                </a:solidFill>
              </a:rPr>
              <a:t>5G Communities </a:t>
            </a:r>
          </a:p>
        </p:txBody>
      </p:sp>
      <p:sp>
        <p:nvSpPr>
          <p:cNvPr id="45" name="Rectangle 44"/>
          <p:cNvSpPr/>
          <p:nvPr/>
        </p:nvSpPr>
        <p:spPr>
          <a:xfrm rot="16200000">
            <a:off x="54063" y="1665334"/>
            <a:ext cx="1804236" cy="515431"/>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i="1">
                <a:solidFill>
                  <a:schemeClr val="accent2">
                    <a:lumMod val="75000"/>
                  </a:schemeClr>
                </a:solidFill>
              </a:rPr>
              <a:t>RRF or National programmes</a:t>
            </a:r>
          </a:p>
        </p:txBody>
      </p:sp>
      <p:sp>
        <p:nvSpPr>
          <p:cNvPr id="50" name="Flowchart: Magnetic Disk 49"/>
          <p:cNvSpPr/>
          <p:nvPr/>
        </p:nvSpPr>
        <p:spPr>
          <a:xfrm>
            <a:off x="1911579" y="2571808"/>
            <a:ext cx="1317161" cy="1166829"/>
          </a:xfrm>
          <a:prstGeom prst="flowChartMagneticDisk">
            <a:avLst/>
          </a:prstGeom>
          <a:scene3d>
            <a:camera prst="orthographicFront">
              <a:rot lat="0" lon="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a:t>Coordination </a:t>
            </a:r>
          </a:p>
          <a:p>
            <a:pPr algn="ctr"/>
            <a:r>
              <a:rPr lang="en-GB" sz="1400"/>
              <a:t>&amp; Support</a:t>
            </a:r>
          </a:p>
        </p:txBody>
      </p:sp>
      <p:sp>
        <p:nvSpPr>
          <p:cNvPr id="52" name="Right Arrow 51"/>
          <p:cNvSpPr/>
          <p:nvPr/>
        </p:nvSpPr>
        <p:spPr>
          <a:xfrm>
            <a:off x="3228740" y="3002101"/>
            <a:ext cx="5518804" cy="36392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 name="Pentagon 58"/>
          <p:cNvSpPr/>
          <p:nvPr/>
        </p:nvSpPr>
        <p:spPr>
          <a:xfrm>
            <a:off x="1832383" y="1563409"/>
            <a:ext cx="6231646" cy="719283"/>
          </a:xfrm>
          <a:prstGeom prst="homePlate">
            <a:avLst/>
          </a:prstGeom>
          <a:pattFill prst="smGrid">
            <a:fgClr>
              <a:srgbClr val="002060"/>
            </a:fgClr>
            <a:bgClr>
              <a:schemeClr val="bg1"/>
            </a:bgClr>
          </a:patt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rgbClr val="002060"/>
              </a:solidFill>
            </a:endParaRPr>
          </a:p>
        </p:txBody>
      </p:sp>
      <p:sp>
        <p:nvSpPr>
          <p:cNvPr id="67" name="TextBox 66"/>
          <p:cNvSpPr txBox="1"/>
          <p:nvPr/>
        </p:nvSpPr>
        <p:spPr>
          <a:xfrm>
            <a:off x="2846034" y="1739472"/>
            <a:ext cx="3983488" cy="338554"/>
          </a:xfrm>
          <a:prstGeom prst="rect">
            <a:avLst/>
          </a:prstGeom>
          <a:solidFill>
            <a:schemeClr val="bg1"/>
          </a:solidFill>
        </p:spPr>
        <p:txBody>
          <a:bodyPr wrap="square" rtlCol="0">
            <a:spAutoFit/>
          </a:bodyPr>
          <a:lstStyle/>
          <a:p>
            <a:r>
              <a:rPr lang="en-GB" sz="1600"/>
              <a:t>Potentially thousands projects/replicas</a:t>
            </a:r>
          </a:p>
        </p:txBody>
      </p:sp>
      <p:sp>
        <p:nvSpPr>
          <p:cNvPr id="69" name="Down Arrow 68"/>
          <p:cNvSpPr/>
          <p:nvPr/>
        </p:nvSpPr>
        <p:spPr>
          <a:xfrm>
            <a:off x="2423681" y="2282693"/>
            <a:ext cx="270534" cy="28910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6" name="TextBox 75"/>
          <p:cNvSpPr txBox="1"/>
          <p:nvPr/>
        </p:nvSpPr>
        <p:spPr>
          <a:xfrm>
            <a:off x="3012045" y="4255610"/>
            <a:ext cx="4667424" cy="338554"/>
          </a:xfrm>
          <a:prstGeom prst="rect">
            <a:avLst/>
          </a:prstGeom>
          <a:solidFill>
            <a:schemeClr val="bg1"/>
          </a:solidFill>
        </p:spPr>
        <p:txBody>
          <a:bodyPr wrap="square" lIns="91440" tIns="45720" rIns="91440" bIns="45720" rtlCol="0" anchor="t">
            <a:spAutoFit/>
          </a:bodyPr>
          <a:lstStyle/>
          <a:p>
            <a:r>
              <a:rPr lang="en-GB" sz="1600"/>
              <a:t>e.g. 50 best practices, depending on budget</a:t>
            </a:r>
          </a:p>
        </p:txBody>
      </p:sp>
      <p:sp>
        <p:nvSpPr>
          <p:cNvPr id="77" name="Up Arrow 76"/>
          <p:cNvSpPr/>
          <p:nvPr/>
        </p:nvSpPr>
        <p:spPr>
          <a:xfrm>
            <a:off x="2391523" y="3738637"/>
            <a:ext cx="270534" cy="357823"/>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p:cNvSpPr/>
          <p:nvPr/>
        </p:nvSpPr>
        <p:spPr>
          <a:xfrm>
            <a:off x="2753023" y="2629485"/>
            <a:ext cx="5217995" cy="523220"/>
          </a:xfrm>
          <a:prstGeom prst="rect">
            <a:avLst/>
          </a:prstGeom>
        </p:spPr>
        <p:txBody>
          <a:bodyPr wrap="square">
            <a:spAutoFit/>
          </a:bodyPr>
          <a:lstStyle/>
          <a:p>
            <a:pPr lvl="1">
              <a:spcAft>
                <a:spcPts val="1200"/>
              </a:spcAft>
            </a:pPr>
            <a:r>
              <a:rPr lang="en-US" sz="1400">
                <a:solidFill>
                  <a:srgbClr val="002060"/>
                </a:solidFill>
              </a:rPr>
              <a:t>Facilitate replicability at EU level: common projects characteristics technical, procedural,…</a:t>
            </a:r>
          </a:p>
        </p:txBody>
      </p:sp>
      <p:pic>
        <p:nvPicPr>
          <p:cNvPr id="33" name="Picture 32"/>
          <p:cNvPicPr>
            <a:picLocks noChangeAspect="1"/>
          </p:cNvPicPr>
          <p:nvPr/>
        </p:nvPicPr>
        <p:blipFill>
          <a:blip r:embed="rId3"/>
          <a:stretch>
            <a:fillRect/>
          </a:stretch>
        </p:blipFill>
        <p:spPr>
          <a:xfrm>
            <a:off x="1911579" y="4641380"/>
            <a:ext cx="331696" cy="387916"/>
          </a:xfrm>
          <a:prstGeom prst="rect">
            <a:avLst/>
          </a:prstGeom>
        </p:spPr>
      </p:pic>
      <p:pic>
        <p:nvPicPr>
          <p:cNvPr id="34" name="Picture 33"/>
          <p:cNvPicPr>
            <a:picLocks noChangeAspect="1"/>
          </p:cNvPicPr>
          <p:nvPr/>
        </p:nvPicPr>
        <p:blipFill>
          <a:blip r:embed="rId3"/>
          <a:stretch>
            <a:fillRect/>
          </a:stretch>
        </p:blipFill>
        <p:spPr>
          <a:xfrm>
            <a:off x="2388520" y="4246371"/>
            <a:ext cx="331696" cy="387916"/>
          </a:xfrm>
          <a:prstGeom prst="rect">
            <a:avLst/>
          </a:prstGeom>
        </p:spPr>
      </p:pic>
      <p:pic>
        <p:nvPicPr>
          <p:cNvPr id="35" name="Picture 34"/>
          <p:cNvPicPr>
            <a:picLocks noChangeAspect="1"/>
          </p:cNvPicPr>
          <p:nvPr/>
        </p:nvPicPr>
        <p:blipFill>
          <a:blip r:embed="rId3"/>
          <a:stretch>
            <a:fillRect/>
          </a:stretch>
        </p:blipFill>
        <p:spPr>
          <a:xfrm>
            <a:off x="2753023" y="4713982"/>
            <a:ext cx="331696" cy="387916"/>
          </a:xfrm>
          <a:prstGeom prst="rect">
            <a:avLst/>
          </a:prstGeom>
        </p:spPr>
      </p:pic>
      <p:pic>
        <p:nvPicPr>
          <p:cNvPr id="36" name="Picture 35"/>
          <p:cNvPicPr>
            <a:picLocks noChangeAspect="1"/>
          </p:cNvPicPr>
          <p:nvPr/>
        </p:nvPicPr>
        <p:blipFill>
          <a:blip r:embed="rId3"/>
          <a:stretch>
            <a:fillRect/>
          </a:stretch>
        </p:blipFill>
        <p:spPr>
          <a:xfrm>
            <a:off x="2007513" y="1403881"/>
            <a:ext cx="331696" cy="387916"/>
          </a:xfrm>
          <a:prstGeom prst="rect">
            <a:avLst/>
          </a:prstGeom>
        </p:spPr>
      </p:pic>
      <p:pic>
        <p:nvPicPr>
          <p:cNvPr id="38" name="Picture 37"/>
          <p:cNvPicPr>
            <a:picLocks noChangeAspect="1"/>
          </p:cNvPicPr>
          <p:nvPr/>
        </p:nvPicPr>
        <p:blipFill>
          <a:blip r:embed="rId3"/>
          <a:stretch>
            <a:fillRect/>
          </a:stretch>
        </p:blipFill>
        <p:spPr>
          <a:xfrm>
            <a:off x="2658891" y="1317170"/>
            <a:ext cx="331696" cy="387916"/>
          </a:xfrm>
          <a:prstGeom prst="rect">
            <a:avLst/>
          </a:prstGeom>
        </p:spPr>
      </p:pic>
      <p:pic>
        <p:nvPicPr>
          <p:cNvPr id="39" name="Picture 38"/>
          <p:cNvPicPr>
            <a:picLocks noChangeAspect="1"/>
          </p:cNvPicPr>
          <p:nvPr/>
        </p:nvPicPr>
        <p:blipFill>
          <a:blip r:embed="rId3"/>
          <a:stretch>
            <a:fillRect/>
          </a:stretch>
        </p:blipFill>
        <p:spPr>
          <a:xfrm>
            <a:off x="6497826" y="1384523"/>
            <a:ext cx="331696" cy="387916"/>
          </a:xfrm>
          <a:prstGeom prst="rect">
            <a:avLst/>
          </a:prstGeom>
        </p:spPr>
      </p:pic>
      <p:pic>
        <p:nvPicPr>
          <p:cNvPr id="40" name="Picture 39"/>
          <p:cNvPicPr>
            <a:picLocks noChangeAspect="1"/>
          </p:cNvPicPr>
          <p:nvPr/>
        </p:nvPicPr>
        <p:blipFill>
          <a:blip r:embed="rId3"/>
          <a:stretch>
            <a:fillRect/>
          </a:stretch>
        </p:blipFill>
        <p:spPr>
          <a:xfrm>
            <a:off x="6470223" y="2073662"/>
            <a:ext cx="331696" cy="387916"/>
          </a:xfrm>
          <a:prstGeom prst="rect">
            <a:avLst/>
          </a:prstGeom>
        </p:spPr>
      </p:pic>
      <p:pic>
        <p:nvPicPr>
          <p:cNvPr id="41" name="Picture 40"/>
          <p:cNvPicPr>
            <a:picLocks noChangeAspect="1"/>
          </p:cNvPicPr>
          <p:nvPr/>
        </p:nvPicPr>
        <p:blipFill>
          <a:blip r:embed="rId3"/>
          <a:stretch>
            <a:fillRect/>
          </a:stretch>
        </p:blipFill>
        <p:spPr>
          <a:xfrm>
            <a:off x="1840074" y="2006345"/>
            <a:ext cx="331696" cy="387916"/>
          </a:xfrm>
          <a:prstGeom prst="rect">
            <a:avLst/>
          </a:prstGeom>
        </p:spPr>
      </p:pic>
      <p:pic>
        <p:nvPicPr>
          <p:cNvPr id="43" name="Picture 42"/>
          <p:cNvPicPr>
            <a:picLocks noChangeAspect="1"/>
          </p:cNvPicPr>
          <p:nvPr/>
        </p:nvPicPr>
        <p:blipFill>
          <a:blip r:embed="rId3"/>
          <a:stretch>
            <a:fillRect/>
          </a:stretch>
        </p:blipFill>
        <p:spPr>
          <a:xfrm>
            <a:off x="7056133" y="1729091"/>
            <a:ext cx="331696" cy="387916"/>
          </a:xfrm>
          <a:prstGeom prst="rect">
            <a:avLst/>
          </a:prstGeom>
        </p:spPr>
      </p:pic>
      <p:sp>
        <p:nvSpPr>
          <p:cNvPr id="46" name="Rounded Rectangle 45"/>
          <p:cNvSpPr/>
          <p:nvPr/>
        </p:nvSpPr>
        <p:spPr>
          <a:xfrm>
            <a:off x="8747544" y="1348524"/>
            <a:ext cx="3029588" cy="3743353"/>
          </a:xfrm>
          <a:prstGeom prst="roundRect">
            <a:avLst>
              <a:gd name="adj" fmla="val 2934"/>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endParaRPr lang="en-IE" sz="1400">
              <a:solidFill>
                <a:srgbClr val="002060"/>
              </a:solidFill>
            </a:endParaRPr>
          </a:p>
          <a:p>
            <a:r>
              <a:rPr lang="en-IE" b="1" u="sng">
                <a:solidFill>
                  <a:srgbClr val="002060"/>
                </a:solidFill>
              </a:rPr>
              <a:t>Coordination &amp; Support</a:t>
            </a:r>
          </a:p>
          <a:p>
            <a:endParaRPr lang="en-IE" sz="1400">
              <a:solidFill>
                <a:srgbClr val="002060"/>
              </a:solidFill>
            </a:endParaRPr>
          </a:p>
          <a:p>
            <a:r>
              <a:rPr lang="en-IE" sz="1600">
                <a:solidFill>
                  <a:srgbClr val="002060"/>
                </a:solidFill>
              </a:rPr>
              <a:t>Sharing of:</a:t>
            </a:r>
          </a:p>
          <a:p>
            <a:pPr marL="171450" indent="-171450">
              <a:buFont typeface="Arial" panose="020B0604020202020204" pitchFamily="34" charset="0"/>
              <a:buChar char="•"/>
            </a:pPr>
            <a:r>
              <a:rPr lang="en-IE" sz="1600">
                <a:solidFill>
                  <a:srgbClr val="002060"/>
                </a:solidFill>
              </a:rPr>
              <a:t>Requirement analysis</a:t>
            </a:r>
          </a:p>
          <a:p>
            <a:pPr marL="171450" indent="-171450">
              <a:buFont typeface="Arial" panose="020B0604020202020204" pitchFamily="34" charset="0"/>
              <a:buChar char="•"/>
            </a:pPr>
            <a:r>
              <a:rPr lang="en-IE" sz="1600">
                <a:solidFill>
                  <a:srgbClr val="002060"/>
                </a:solidFill>
              </a:rPr>
              <a:t>Technical specs</a:t>
            </a:r>
          </a:p>
          <a:p>
            <a:pPr marL="171450" indent="-171450">
              <a:buFont typeface="Arial" panose="020B0604020202020204" pitchFamily="34" charset="0"/>
              <a:buChar char="•"/>
            </a:pPr>
            <a:r>
              <a:rPr lang="en-IE" sz="1600">
                <a:solidFill>
                  <a:srgbClr val="002060"/>
                </a:solidFill>
              </a:rPr>
              <a:t>Reference architectures</a:t>
            </a:r>
          </a:p>
          <a:p>
            <a:pPr marL="171450" indent="-171450">
              <a:buFont typeface="Arial" panose="020B0604020202020204" pitchFamily="34" charset="0"/>
              <a:buChar char="•"/>
            </a:pPr>
            <a:r>
              <a:rPr lang="en-IE" sz="1600">
                <a:solidFill>
                  <a:srgbClr val="002060"/>
                </a:solidFill>
              </a:rPr>
              <a:t>UX tests and reports</a:t>
            </a:r>
          </a:p>
          <a:p>
            <a:pPr marL="171450" indent="-171450">
              <a:buFont typeface="Arial" panose="020B0604020202020204" pitchFamily="34" charset="0"/>
              <a:buChar char="•"/>
            </a:pPr>
            <a:r>
              <a:rPr lang="en-IE" sz="1600">
                <a:solidFill>
                  <a:srgbClr val="002060"/>
                </a:solidFill>
              </a:rPr>
              <a:t>SA notification best practices</a:t>
            </a:r>
          </a:p>
          <a:p>
            <a:pPr marL="171450" indent="-171450">
              <a:buFont typeface="Arial" panose="020B0604020202020204" pitchFamily="34" charset="0"/>
              <a:buChar char="•"/>
            </a:pPr>
            <a:r>
              <a:rPr lang="en-IE" sz="1600">
                <a:solidFill>
                  <a:srgbClr val="002060"/>
                </a:solidFill>
              </a:rPr>
              <a:t>Business models</a:t>
            </a:r>
          </a:p>
          <a:p>
            <a:pPr marL="171450" indent="-171450">
              <a:buFont typeface="Arial" panose="020B0604020202020204" pitchFamily="34" charset="0"/>
              <a:buChar char="•"/>
            </a:pPr>
            <a:r>
              <a:rPr lang="en-IE" sz="1600">
                <a:solidFill>
                  <a:srgbClr val="002060"/>
                </a:solidFill>
              </a:rPr>
              <a:t>Investment models</a:t>
            </a:r>
          </a:p>
          <a:p>
            <a:pPr marL="171450" indent="-171450">
              <a:buFont typeface="Arial" panose="020B0604020202020204" pitchFamily="34" charset="0"/>
              <a:buChar char="•"/>
            </a:pPr>
            <a:r>
              <a:rPr lang="en-IE" sz="1600">
                <a:solidFill>
                  <a:srgbClr val="002060"/>
                </a:solidFill>
              </a:rPr>
              <a:t>Partnership agreements</a:t>
            </a:r>
          </a:p>
          <a:p>
            <a:pPr marL="171450" indent="-171450">
              <a:buFont typeface="Arial" panose="020B0604020202020204" pitchFamily="34" charset="0"/>
              <a:buChar char="•"/>
            </a:pPr>
            <a:r>
              <a:rPr lang="en-IE" sz="1600">
                <a:solidFill>
                  <a:srgbClr val="002060"/>
                </a:solidFill>
              </a:rPr>
              <a:t>Technical assistance</a:t>
            </a:r>
          </a:p>
          <a:p>
            <a:pPr marL="171450" indent="-171450">
              <a:buFont typeface="Arial" panose="020B0604020202020204" pitchFamily="34" charset="0"/>
              <a:buChar char="•"/>
            </a:pPr>
            <a:r>
              <a:rPr lang="en-IE" sz="1600">
                <a:solidFill>
                  <a:srgbClr val="002060"/>
                </a:solidFill>
              </a:rPr>
              <a:t>….</a:t>
            </a:r>
          </a:p>
          <a:p>
            <a:pPr marL="171450" indent="-171450">
              <a:buFont typeface="Arial" panose="020B0604020202020204" pitchFamily="34" charset="0"/>
              <a:buChar char="•"/>
            </a:pPr>
            <a:endParaRPr lang="en-IE" sz="1600">
              <a:solidFill>
                <a:srgbClr val="002060"/>
              </a:solidFill>
            </a:endParaRPr>
          </a:p>
          <a:p>
            <a:pPr marL="171450" indent="-171450">
              <a:buFont typeface="Arial" panose="020B0604020202020204" pitchFamily="34" charset="0"/>
              <a:buChar char="•"/>
            </a:pPr>
            <a:endParaRPr lang="en-IE" sz="1600">
              <a:solidFill>
                <a:srgbClr val="002060"/>
              </a:solidFill>
            </a:endParaRPr>
          </a:p>
          <a:p>
            <a:pPr marL="171450" indent="-171450">
              <a:buFont typeface="Arial" panose="020B0604020202020204" pitchFamily="34" charset="0"/>
              <a:buChar char="•"/>
            </a:pPr>
            <a:endParaRPr lang="en-GB" sz="1400">
              <a:solidFill>
                <a:srgbClr val="002060"/>
              </a:solidFill>
            </a:endParaRPr>
          </a:p>
        </p:txBody>
      </p:sp>
      <p:sp>
        <p:nvSpPr>
          <p:cNvPr id="47" name="TextBox 46"/>
          <p:cNvSpPr txBox="1"/>
          <p:nvPr/>
        </p:nvSpPr>
        <p:spPr>
          <a:xfrm rot="20245756">
            <a:off x="9933723" y="4212136"/>
            <a:ext cx="1857375" cy="584775"/>
          </a:xfrm>
          <a:prstGeom prst="rect">
            <a:avLst/>
          </a:prstGeom>
          <a:noFill/>
        </p:spPr>
        <p:txBody>
          <a:bodyPr wrap="square" rtlCol="0">
            <a:spAutoFit/>
          </a:bodyPr>
          <a:lstStyle/>
          <a:p>
            <a:r>
              <a:rPr lang="en-IE" sz="1600">
                <a:solidFill>
                  <a:schemeClr val="accent2">
                    <a:lumMod val="75000"/>
                  </a:schemeClr>
                </a:solidFill>
              </a:rPr>
              <a:t>Terms &amp; conditions, licence models,….</a:t>
            </a:r>
            <a:endParaRPr lang="en-GB" sz="1600">
              <a:solidFill>
                <a:schemeClr val="accent2">
                  <a:lumMod val="75000"/>
                </a:schemeClr>
              </a:solidFill>
            </a:endParaRPr>
          </a:p>
        </p:txBody>
      </p:sp>
      <p:sp>
        <p:nvSpPr>
          <p:cNvPr id="48" name="Lightning Bolt 47"/>
          <p:cNvSpPr/>
          <p:nvPr/>
        </p:nvSpPr>
        <p:spPr>
          <a:xfrm>
            <a:off x="246652" y="1200458"/>
            <a:ext cx="450403" cy="539014"/>
          </a:xfrm>
          <a:prstGeom prst="lightningBol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7024424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77352" y="452379"/>
            <a:ext cx="5637295" cy="703916"/>
          </a:xfrm>
        </p:spPr>
        <p:txBody>
          <a:bodyPr>
            <a:normAutofit/>
          </a:bodyPr>
          <a:lstStyle/>
          <a:p>
            <a:pPr algn="ctr"/>
            <a:r>
              <a:rPr lang="en-GB" sz="4400" b="1">
                <a:solidFill>
                  <a:srgbClr val="002060"/>
                </a:solidFill>
                <a:latin typeface="Calibri" panose="020F0502020204030204" pitchFamily="34" charset="0"/>
                <a:cs typeface="Calibri" panose="020F0502020204030204" pitchFamily="34" charset="0"/>
              </a:rPr>
              <a:t>5G Communities </a:t>
            </a:r>
          </a:p>
        </p:txBody>
      </p:sp>
      <p:sp>
        <p:nvSpPr>
          <p:cNvPr id="16" name="Rounded Rectangle 4"/>
          <p:cNvSpPr txBox="1"/>
          <p:nvPr/>
        </p:nvSpPr>
        <p:spPr>
          <a:xfrm>
            <a:off x="514958" y="2272641"/>
            <a:ext cx="6292371" cy="2886313"/>
          </a:xfrm>
          <a:prstGeom prst="roundRect">
            <a:avLst>
              <a:gd name="adj" fmla="val 4752"/>
            </a:avLst>
          </a:prstGeom>
          <a:solidFill>
            <a:srgbClr val="99D1EC"/>
          </a:solidFill>
        </p:spPr>
        <p:style>
          <a:lnRef idx="1">
            <a:schemeClr val="accent5"/>
          </a:lnRef>
          <a:fillRef idx="2">
            <a:schemeClr val="accent5"/>
          </a:fillRef>
          <a:effectRef idx="1">
            <a:schemeClr val="accent5"/>
          </a:effectRef>
          <a:fontRef idx="minor">
            <a:schemeClr val="dk1"/>
          </a:fontRef>
        </p:style>
        <p:txBody>
          <a:bodyPr wrap="square">
            <a:spAutoFit/>
          </a:bodyPr>
          <a:lstStyle>
            <a:defPPr>
              <a:defRPr lang="fr-FR"/>
            </a:defPPr>
            <a:lvl1pPr marL="293688" marR="0" lvl="0" indent="-285750" defTabSz="1219139" fontAlgn="auto">
              <a:lnSpc>
                <a:spcPct val="100000"/>
              </a:lnSpc>
              <a:spcBef>
                <a:spcPts val="900"/>
              </a:spcBef>
              <a:spcAft>
                <a:spcPts val="0"/>
              </a:spcAft>
              <a:buClrTx/>
              <a:buSzTx/>
              <a:buFont typeface="Wingdings" panose="05000000000000000000" pitchFamily="2" charset="2"/>
              <a:buChar char="q"/>
              <a:tabLst/>
              <a:defRPr kumimoji="0" b="1" i="0" u="none" strike="noStrike" cap="none" spc="0" normalizeH="0" baseline="0">
                <a:ln>
                  <a:noFill/>
                </a:ln>
                <a:solidFill>
                  <a:srgbClr val="2D2D8A">
                    <a:lumMod val="75000"/>
                  </a:srgbClr>
                </a:solidFill>
                <a:effectLst/>
                <a:uLnTx/>
                <a:uFillTx/>
                <a:latin typeface="Verdana"/>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pPr>
              <a:spcBef>
                <a:spcPts val="1200"/>
              </a:spcBef>
            </a:pPr>
            <a:r>
              <a:rPr lang="en-US" sz="1600" b="0"/>
              <a:t>Demand-driven: beneficiaries are providers of SGIs</a:t>
            </a:r>
          </a:p>
          <a:p>
            <a:pPr>
              <a:spcBef>
                <a:spcPts val="1200"/>
              </a:spcBef>
            </a:pPr>
            <a:r>
              <a:rPr lang="en-US" sz="1600" b="0">
                <a:solidFill>
                  <a:srgbClr val="002060"/>
                </a:solidFill>
              </a:rPr>
              <a:t>Focus on projects that do not involve state aid or aid that can be considered compatible without notification</a:t>
            </a:r>
          </a:p>
          <a:p>
            <a:pPr>
              <a:spcBef>
                <a:spcPts val="1200"/>
              </a:spcBef>
            </a:pPr>
            <a:r>
              <a:rPr lang="en-US" sz="1600" b="0"/>
              <a:t>Innovative use-cases for which 5G is “indispensable”</a:t>
            </a:r>
          </a:p>
          <a:p>
            <a:pPr>
              <a:spcBef>
                <a:spcPts val="1200"/>
              </a:spcBef>
            </a:pPr>
            <a:r>
              <a:rPr lang="en-US" sz="1600" b="0"/>
              <a:t>Fibre backhaul capacity available</a:t>
            </a:r>
          </a:p>
          <a:p>
            <a:pPr>
              <a:spcBef>
                <a:spcPts val="1200"/>
              </a:spcBef>
            </a:pPr>
            <a:r>
              <a:rPr lang="en-US" sz="1600" b="0"/>
              <a:t>Best practice, blueprint for possible replication and/or co-funding under other </a:t>
            </a:r>
            <a:r>
              <a:rPr lang="en-US" sz="1600" b="0" err="1"/>
              <a:t>programmes</a:t>
            </a:r>
            <a:r>
              <a:rPr lang="en-US" sz="1600" b="0"/>
              <a:t>, including RRF</a:t>
            </a:r>
          </a:p>
          <a:p>
            <a:pPr>
              <a:spcBef>
                <a:spcPts val="1200"/>
              </a:spcBef>
            </a:pPr>
            <a:r>
              <a:rPr lang="en-US" sz="1600" b="0"/>
              <a:t>Up to 75% co-funding from CEF (Art. 14 of CEF Reg.)</a:t>
            </a:r>
          </a:p>
        </p:txBody>
      </p:sp>
      <p:pic>
        <p:nvPicPr>
          <p:cNvPr id="18" name="Picture 17" descr="H:\03_Pictures_H\CEF2 promotion\GettyImages-513387860.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33153" y="2272641"/>
            <a:ext cx="4316664" cy="2886313"/>
          </a:xfrm>
          <a:prstGeom prst="roundRect">
            <a:avLst>
              <a:gd name="adj" fmla="val 3164"/>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3" name="TextBox 2"/>
          <p:cNvSpPr txBox="1"/>
          <p:nvPr/>
        </p:nvSpPr>
        <p:spPr>
          <a:xfrm>
            <a:off x="409074" y="1315408"/>
            <a:ext cx="9727343" cy="400110"/>
          </a:xfrm>
          <a:prstGeom prst="rect">
            <a:avLst/>
          </a:prstGeom>
          <a:noFill/>
        </p:spPr>
        <p:txBody>
          <a:bodyPr wrap="none" rtlCol="0">
            <a:spAutoFit/>
          </a:bodyPr>
          <a:lstStyle/>
          <a:p>
            <a:r>
              <a:rPr lang="en-IE" sz="2000" b="1">
                <a:solidFill>
                  <a:srgbClr val="002060"/>
                </a:solidFill>
                <a:latin typeface="Verdana"/>
              </a:rPr>
              <a:t>Early adoption initiative to boost 5G coverage &amp; take up in Europe</a:t>
            </a:r>
            <a:endParaRPr lang="en-GB" sz="2000" b="1">
              <a:solidFill>
                <a:srgbClr val="002060"/>
              </a:solidFill>
              <a:latin typeface="Verdana"/>
            </a:endParaRPr>
          </a:p>
        </p:txBody>
      </p:sp>
      <p:sp>
        <p:nvSpPr>
          <p:cNvPr id="4" name="Lightning Bolt 3"/>
          <p:cNvSpPr/>
          <p:nvPr/>
        </p:nvSpPr>
        <p:spPr>
          <a:xfrm>
            <a:off x="2863313" y="5318067"/>
            <a:ext cx="938863" cy="583349"/>
          </a:xfrm>
          <a:prstGeom prst="lightningBol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p:cNvSpPr txBox="1"/>
          <p:nvPr/>
        </p:nvSpPr>
        <p:spPr>
          <a:xfrm>
            <a:off x="3888607" y="5609742"/>
            <a:ext cx="3698577" cy="369332"/>
          </a:xfrm>
          <a:prstGeom prst="rect">
            <a:avLst/>
          </a:prstGeom>
          <a:noFill/>
        </p:spPr>
        <p:txBody>
          <a:bodyPr wrap="none" rtlCol="0">
            <a:spAutoFit/>
          </a:bodyPr>
          <a:lstStyle/>
          <a:p>
            <a:r>
              <a:rPr lang="en-IE">
                <a:solidFill>
                  <a:schemeClr val="accent2">
                    <a:lumMod val="75000"/>
                  </a:schemeClr>
                </a:solidFill>
              </a:rPr>
              <a:t>Health, Education, R&amp;I programmes…</a:t>
            </a:r>
            <a:endParaRPr lang="en-GB">
              <a:solidFill>
                <a:schemeClr val="accent2">
                  <a:lumMod val="75000"/>
                </a:schemeClr>
              </a:solidFill>
            </a:endParaRPr>
          </a:p>
        </p:txBody>
      </p:sp>
    </p:spTree>
    <p:extLst>
      <p:ext uri="{BB962C8B-B14F-4D97-AF65-F5344CB8AC3E}">
        <p14:creationId xmlns:p14="http://schemas.microsoft.com/office/powerpoint/2010/main" val="28525282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987857" y="1436094"/>
            <a:ext cx="7454087"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2400" b="1" i="1" u="none" strike="noStrike" kern="1200" cap="none" spc="0" normalizeH="0" baseline="0" noProof="0">
                <a:ln>
                  <a:noFill/>
                </a:ln>
                <a:solidFill>
                  <a:srgbClr val="FFC000"/>
                </a:solidFill>
                <a:effectLst/>
                <a:uLnTx/>
                <a:uFillTx/>
                <a:latin typeface="Arial"/>
                <a:ea typeface="+mn-ea"/>
                <a:cs typeface="+mn-cs"/>
              </a:rPr>
              <a:t>CEF-DIG-2023-5GSMARTCOM-EDGE-WORKS</a:t>
            </a:r>
            <a:endParaRPr kumimoji="0" lang="en-IE" sz="2400" b="0" i="0" u="none" strike="noStrike" kern="1200" cap="none" spc="0" normalizeH="0" baseline="0" noProof="0">
              <a:ln>
                <a:noFill/>
              </a:ln>
              <a:solidFill>
                <a:srgbClr val="4D4D4D"/>
              </a:solidFill>
              <a:effectLst/>
              <a:uLnTx/>
              <a:uFillTx/>
              <a:latin typeface="Arial"/>
              <a:ea typeface="+mn-ea"/>
              <a:cs typeface="+mn-cs"/>
            </a:endParaRPr>
          </a:p>
        </p:txBody>
      </p:sp>
      <p:sp>
        <p:nvSpPr>
          <p:cNvPr id="10" name="Content Placeholder 1"/>
          <p:cNvSpPr txBox="1">
            <a:spLocks/>
          </p:cNvSpPr>
          <p:nvPr/>
        </p:nvSpPr>
        <p:spPr>
          <a:xfrm>
            <a:off x="579969" y="2457624"/>
            <a:ext cx="4819312" cy="3248352"/>
          </a:xfrm>
          <a:prstGeom prst="rect">
            <a:avLst/>
          </a:prstGeom>
        </p:spPr>
        <p:txBody>
          <a:bodyPr anchor="t"/>
          <a:lstStyle>
            <a:lvl1pPr marL="228600" indent="-228600" algn="l" defTabSz="914400" rtl="0" eaLnBrk="1" latinLnBrk="0" hangingPunct="1">
              <a:lnSpc>
                <a:spcPct val="100000"/>
              </a:lnSpc>
              <a:spcBef>
                <a:spcPts val="0"/>
              </a:spcBef>
              <a:spcAft>
                <a:spcPts val="1800"/>
              </a:spcAft>
              <a:buClr>
                <a:schemeClr val="tx2"/>
              </a:buClr>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spcBef>
                <a:spcPts val="1200"/>
              </a:spcBef>
            </a:pPr>
            <a:r>
              <a:rPr lang="en-US"/>
              <a:t>Call-3: </a:t>
            </a:r>
            <a:r>
              <a:rPr lang="en-US" b="1"/>
              <a:t>51 million euros</a:t>
            </a:r>
            <a:r>
              <a:rPr lang="en-US"/>
              <a:t> </a:t>
            </a:r>
          </a:p>
          <a:p>
            <a:pPr marL="285750" indent="-285750">
              <a:spcBef>
                <a:spcPts val="1200"/>
              </a:spcBef>
            </a:pPr>
            <a:r>
              <a:rPr lang="en-US"/>
              <a:t>Deployment of 5G and Edge infrastructure elements that enable innovative use-cases for services of general interest or public authorities</a:t>
            </a:r>
          </a:p>
        </p:txBody>
      </p:sp>
      <p:sp>
        <p:nvSpPr>
          <p:cNvPr id="11" name="Content Placeholder 2"/>
          <p:cNvSpPr txBox="1">
            <a:spLocks/>
          </p:cNvSpPr>
          <p:nvPr/>
        </p:nvSpPr>
        <p:spPr>
          <a:xfrm>
            <a:off x="6048288" y="2471738"/>
            <a:ext cx="5089534" cy="3248352"/>
          </a:xfrm>
          <a:prstGeom prst="rect">
            <a:avLst/>
          </a:prstGeom>
        </p:spPr>
        <p:txBody>
          <a:bodyPr anchor="t"/>
          <a:lstStyle>
            <a:lvl1pPr marL="228600" indent="-228600" algn="l" defTabSz="914400" rtl="0" eaLnBrk="1" latinLnBrk="0" hangingPunct="1">
              <a:lnSpc>
                <a:spcPct val="100000"/>
              </a:lnSpc>
              <a:spcBef>
                <a:spcPts val="0"/>
              </a:spcBef>
              <a:spcAft>
                <a:spcPts val="1800"/>
              </a:spcAft>
              <a:buClr>
                <a:schemeClr val="tx2"/>
              </a:buClr>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hlinkClick r:id="rId2"/>
              </a:rPr>
              <a:t>Benefits of 5G in populated areas </a:t>
            </a:r>
            <a:r>
              <a:rPr lang="en-US"/>
              <a:t>&amp; the importance of reaching 5G targets</a:t>
            </a:r>
          </a:p>
          <a:p>
            <a:r>
              <a:rPr lang="en-US"/>
              <a:t>FYI: The dedicated </a:t>
            </a:r>
            <a:r>
              <a:rPr lang="en-US" b="1"/>
              <a:t>Coordination &amp; Support platform (CSA) </a:t>
            </a:r>
            <a:r>
              <a:rPr lang="en-US"/>
              <a:t>will gather good practices &amp; disseminate results</a:t>
            </a:r>
            <a:endParaRPr lang="en-US">
              <a:solidFill>
                <a:srgbClr val="4D4D4D"/>
              </a:solidFill>
              <a:cs typeface="Arial"/>
            </a:endParaRPr>
          </a:p>
        </p:txBody>
      </p:sp>
      <p:sp>
        <p:nvSpPr>
          <p:cNvPr id="12" name="ZoneTexte 7"/>
          <p:cNvSpPr txBox="1"/>
          <p:nvPr/>
        </p:nvSpPr>
        <p:spPr>
          <a:xfrm>
            <a:off x="-1408590" y="1821920"/>
            <a:ext cx="8796430" cy="523220"/>
          </a:xfrm>
          <a:prstGeom prst="rect">
            <a:avLst/>
          </a:prstGeom>
          <a:noFill/>
        </p:spPr>
        <p:txBody>
          <a:bodyPr wrap="square" rtlCol="0">
            <a:spAutoFit/>
          </a:bodyPr>
          <a:lstStyle/>
          <a:p>
            <a:pPr algn="ctr"/>
            <a:r>
              <a:rPr lang="fr-FR" sz="2800" b="1" err="1">
                <a:solidFill>
                  <a:srgbClr val="082A6A"/>
                </a:solidFill>
              </a:rPr>
              <a:t>Funding</a:t>
            </a:r>
            <a:endParaRPr lang="fr-FR" sz="2800" b="1">
              <a:solidFill>
                <a:srgbClr val="082A6A"/>
              </a:solidFill>
            </a:endParaRPr>
          </a:p>
        </p:txBody>
      </p:sp>
      <p:sp>
        <p:nvSpPr>
          <p:cNvPr id="13" name="ZoneTexte 7"/>
          <p:cNvSpPr txBox="1"/>
          <p:nvPr/>
        </p:nvSpPr>
        <p:spPr>
          <a:xfrm>
            <a:off x="3787758" y="1838055"/>
            <a:ext cx="8796430" cy="523220"/>
          </a:xfrm>
          <a:prstGeom prst="rect">
            <a:avLst/>
          </a:prstGeom>
          <a:noFill/>
        </p:spPr>
        <p:txBody>
          <a:bodyPr wrap="square" rtlCol="0">
            <a:spAutoFit/>
          </a:bodyPr>
          <a:lstStyle/>
          <a:p>
            <a:pPr algn="ctr"/>
            <a:r>
              <a:rPr lang="fr-FR" sz="2800" b="1" err="1">
                <a:solidFill>
                  <a:srgbClr val="082A6A"/>
                </a:solidFill>
              </a:rPr>
              <a:t>Raising</a:t>
            </a:r>
            <a:r>
              <a:rPr lang="fr-FR" sz="2800" b="1">
                <a:solidFill>
                  <a:srgbClr val="082A6A"/>
                </a:solidFill>
              </a:rPr>
              <a:t> </a:t>
            </a:r>
            <a:r>
              <a:rPr lang="fr-FR" sz="2800" b="1" err="1">
                <a:solidFill>
                  <a:srgbClr val="082A6A"/>
                </a:solidFill>
              </a:rPr>
              <a:t>Awareness</a:t>
            </a:r>
            <a:endParaRPr lang="fr-FR" sz="2800" b="1">
              <a:solidFill>
                <a:srgbClr val="082A6A"/>
              </a:solidFill>
            </a:endParaRPr>
          </a:p>
        </p:txBody>
      </p:sp>
      <p:sp>
        <p:nvSpPr>
          <p:cNvPr id="14" name="Content Placeholder 2"/>
          <p:cNvSpPr txBox="1">
            <a:spLocks/>
          </p:cNvSpPr>
          <p:nvPr/>
        </p:nvSpPr>
        <p:spPr>
          <a:xfrm>
            <a:off x="6028410" y="5760980"/>
            <a:ext cx="3872460" cy="828667"/>
          </a:xfrm>
          <a:prstGeom prst="rect">
            <a:avLst/>
          </a:prstGeom>
        </p:spPr>
        <p:txBody>
          <a:bodyPr/>
          <a:lstStyle>
            <a:lvl1pPr marL="228600" indent="-228600" algn="l" defTabSz="914400" rtl="0" eaLnBrk="1" latinLnBrk="0" hangingPunct="1">
              <a:lnSpc>
                <a:spcPct val="100000"/>
              </a:lnSpc>
              <a:spcBef>
                <a:spcPts val="0"/>
              </a:spcBef>
              <a:spcAft>
                <a:spcPts val="1800"/>
              </a:spcAft>
              <a:buClr>
                <a:schemeClr val="tx2"/>
              </a:buClr>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See also the call: CSA for edge cloud integration</a:t>
            </a:r>
          </a:p>
          <a:p>
            <a:endParaRPr lang="en-US">
              <a:hlinkClick r:id="rId2"/>
            </a:endParaRPr>
          </a:p>
        </p:txBody>
      </p:sp>
      <p:pic>
        <p:nvPicPr>
          <p:cNvPr id="3" name="Picture 2" descr="A screenshot of a cell phone with a city and clouds&#10;&#10;Description automatically generated">
            <a:extLst>
              <a:ext uri="{FF2B5EF4-FFF2-40B4-BE49-F238E27FC236}">
                <a16:creationId xmlns:a16="http://schemas.microsoft.com/office/drawing/2014/main" id="{629E0272-2F5E-989E-0EEE-68D129A2C373}"/>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l="24091" t="-455" r="27671" b="22882"/>
          <a:stretch/>
        </p:blipFill>
        <p:spPr>
          <a:xfrm>
            <a:off x="9996755" y="149010"/>
            <a:ext cx="1757031" cy="1708632"/>
          </a:xfrm>
          <a:prstGeom prst="rect">
            <a:avLst/>
          </a:prstGeom>
        </p:spPr>
      </p:pic>
      <p:sp>
        <p:nvSpPr>
          <p:cNvPr id="2" name="Slide Number Placeholder 1">
            <a:extLst>
              <a:ext uri="{FF2B5EF4-FFF2-40B4-BE49-F238E27FC236}">
                <a16:creationId xmlns:a16="http://schemas.microsoft.com/office/drawing/2014/main" id="{198D79EA-DF42-DFF8-860A-BEED2ADEB8BE}"/>
              </a:ext>
            </a:extLst>
          </p:cNvPr>
          <p:cNvSpPr>
            <a:spLocks noGrp="1"/>
          </p:cNvSpPr>
          <p:nvPr>
            <p:ph type="sldNum" sz="quarter" idx="12"/>
          </p:nvPr>
        </p:nvSpPr>
        <p:spPr/>
        <p:txBody>
          <a:bodyPr/>
          <a:lstStyle/>
          <a:p>
            <a:fld id="{F46C79FD-C571-418B-AB0F-5EE936C85276}" type="slidenum">
              <a:rPr lang="en-GB" smtClean="0"/>
              <a:t>19</a:t>
            </a:fld>
            <a:endParaRPr lang="en-GB"/>
          </a:p>
        </p:txBody>
      </p:sp>
      <p:sp>
        <p:nvSpPr>
          <p:cNvPr id="9" name="TextBox 8">
            <a:extLst>
              <a:ext uri="{FF2B5EF4-FFF2-40B4-BE49-F238E27FC236}">
                <a16:creationId xmlns:a16="http://schemas.microsoft.com/office/drawing/2014/main" id="{D3B59356-03E2-6E60-5D35-E458DD191D1B}"/>
              </a:ext>
            </a:extLst>
          </p:cNvPr>
          <p:cNvSpPr txBox="1"/>
          <p:nvPr/>
        </p:nvSpPr>
        <p:spPr>
          <a:xfrm>
            <a:off x="1068685" y="149010"/>
            <a:ext cx="9965038" cy="1323439"/>
          </a:xfrm>
          <a:prstGeom prst="rect">
            <a:avLst/>
          </a:prstGeom>
          <a:noFill/>
        </p:spPr>
        <p:txBody>
          <a:bodyPr wrap="square">
            <a:spAutoFit/>
          </a:bodyPr>
          <a:lstStyle/>
          <a:p>
            <a:r>
              <a:rPr lang="en-US" sz="4000" b="1">
                <a:solidFill>
                  <a:srgbClr val="002060"/>
                </a:solidFill>
                <a:latin typeface="+mn-lt"/>
              </a:rPr>
              <a:t>5G and Edge Cloud for Smart Communities </a:t>
            </a:r>
            <a:endParaRPr lang="en-US" sz="4000"/>
          </a:p>
        </p:txBody>
      </p:sp>
    </p:spTree>
    <p:extLst>
      <p:ext uri="{BB962C8B-B14F-4D97-AF65-F5344CB8AC3E}">
        <p14:creationId xmlns:p14="http://schemas.microsoft.com/office/powerpoint/2010/main" val="42909592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1203539" y="1790700"/>
            <a:ext cx="3758986" cy="947738"/>
          </a:xfrm>
        </p:spPr>
        <p:txBody>
          <a:bodyPr/>
          <a:lstStyle/>
          <a:p>
            <a:r>
              <a:rPr lang="en-IE" sz="6600"/>
              <a:t>Welcome</a:t>
            </a:r>
          </a:p>
        </p:txBody>
      </p:sp>
      <p:sp>
        <p:nvSpPr>
          <p:cNvPr id="5" name="Subtitle 4"/>
          <p:cNvSpPr>
            <a:spLocks noGrp="1"/>
          </p:cNvSpPr>
          <p:nvPr>
            <p:ph type="subTitle" idx="1"/>
          </p:nvPr>
        </p:nvSpPr>
        <p:spPr>
          <a:xfrm>
            <a:off x="6267682" y="4298523"/>
            <a:ext cx="5702779" cy="1329066"/>
          </a:xfrm>
        </p:spPr>
        <p:txBody>
          <a:bodyPr/>
          <a:lstStyle/>
          <a:p>
            <a:pPr lvl="0" algn="r">
              <a:buClr>
                <a:srgbClr val="034EA2"/>
              </a:buClr>
            </a:pPr>
            <a:r>
              <a:rPr lang="en-US" sz="2800" b="1" i="1">
                <a:solidFill>
                  <a:srgbClr val="FFFFFF"/>
                </a:solidFill>
              </a:rPr>
              <a:t>Dr. Miroslav KRANJC</a:t>
            </a:r>
            <a:r>
              <a:rPr lang="en-US" sz="2800" i="1">
                <a:solidFill>
                  <a:srgbClr val="FFFFFF"/>
                </a:solidFill>
              </a:rPr>
              <a:t>, </a:t>
            </a:r>
          </a:p>
          <a:p>
            <a:pPr lvl="0" algn="r">
              <a:buClr>
                <a:srgbClr val="034EA2"/>
              </a:buClr>
            </a:pPr>
            <a:r>
              <a:rPr lang="en-US" sz="2200" i="1">
                <a:solidFill>
                  <a:srgbClr val="FFFFFF"/>
                </a:solidFill>
              </a:rPr>
              <a:t>State Secretary, Ministry of Digital transformation, Republic of Slovenia</a:t>
            </a:r>
            <a:endParaRPr lang="en-GB" sz="2200" i="1">
              <a:solidFill>
                <a:srgbClr val="FFFFFF"/>
              </a:solidFill>
            </a:endParaRPr>
          </a:p>
        </p:txBody>
      </p:sp>
      <p:sp>
        <p:nvSpPr>
          <p:cNvPr id="7" name="Slide Number Placeholder 6">
            <a:extLst>
              <a:ext uri="{FF2B5EF4-FFF2-40B4-BE49-F238E27FC236}">
                <a16:creationId xmlns:a16="http://schemas.microsoft.com/office/drawing/2014/main" id="{D5EA63FC-583F-3D1B-2B59-E60640D63EAF}"/>
              </a:ext>
            </a:extLst>
          </p:cNvPr>
          <p:cNvSpPr>
            <a:spLocks noGrp="1"/>
          </p:cNvSpPr>
          <p:nvPr>
            <p:ph type="sldNum" sz="quarter" idx="12"/>
          </p:nvPr>
        </p:nvSpPr>
        <p:spPr/>
        <p:txBody>
          <a:bodyPr/>
          <a:lstStyle/>
          <a:p>
            <a:fld id="{F46C79FD-C571-418B-AB0F-5EE936C85276}" type="slidenum">
              <a:rPr lang="en-GB" smtClean="0"/>
              <a:pPr/>
              <a:t>2</a:t>
            </a:fld>
            <a:endParaRPr lang="en-GB"/>
          </a:p>
        </p:txBody>
      </p:sp>
    </p:spTree>
    <p:extLst>
      <p:ext uri="{BB962C8B-B14F-4D97-AF65-F5344CB8AC3E}">
        <p14:creationId xmlns:p14="http://schemas.microsoft.com/office/powerpoint/2010/main" val="3960232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970722" y="218215"/>
            <a:ext cx="10515600" cy="1116207"/>
          </a:xfrm>
        </p:spPr>
        <p:txBody>
          <a:bodyPr/>
          <a:lstStyle/>
          <a:p>
            <a:r>
              <a:rPr lang="en-US" b="1">
                <a:solidFill>
                  <a:srgbClr val="002060"/>
                </a:solidFill>
                <a:latin typeface="+mn-lt"/>
                <a:ea typeface="+mn-ea"/>
                <a:cs typeface="+mn-cs"/>
              </a:rPr>
              <a:t>5G and Edge Cloud </a:t>
            </a:r>
            <a:br>
              <a:rPr lang="en-US" b="1">
                <a:solidFill>
                  <a:srgbClr val="002060"/>
                </a:solidFill>
                <a:latin typeface="+mn-lt"/>
                <a:ea typeface="+mn-ea"/>
                <a:cs typeface="+mn-cs"/>
              </a:rPr>
            </a:br>
            <a:r>
              <a:rPr lang="en-US" b="1">
                <a:solidFill>
                  <a:srgbClr val="002060"/>
                </a:solidFill>
                <a:latin typeface="+mn-lt"/>
                <a:ea typeface="+mn-ea"/>
                <a:cs typeface="+mn-cs"/>
              </a:rPr>
              <a:t>for Smart Communities </a:t>
            </a:r>
          </a:p>
        </p:txBody>
      </p:sp>
      <p:sp>
        <p:nvSpPr>
          <p:cNvPr id="6" name="TextBox 5"/>
          <p:cNvSpPr txBox="1"/>
          <p:nvPr/>
        </p:nvSpPr>
        <p:spPr>
          <a:xfrm>
            <a:off x="970722" y="1340745"/>
            <a:ext cx="723851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2400" b="1" i="1" u="none" strike="noStrike" kern="1200" cap="none" spc="0" normalizeH="0" baseline="0" noProof="0">
                <a:ln>
                  <a:noFill/>
                </a:ln>
                <a:solidFill>
                  <a:srgbClr val="FFC000"/>
                </a:solidFill>
                <a:effectLst/>
                <a:uLnTx/>
                <a:uFillTx/>
                <a:latin typeface="Arial"/>
                <a:ea typeface="+mn-ea"/>
                <a:cs typeface="+mn-cs"/>
              </a:rPr>
              <a:t>CEF-DIG-2023-5GSMARTCOM-EDGE-WORKS</a:t>
            </a:r>
            <a:endParaRPr kumimoji="0" lang="en-IE" sz="2400" b="0" i="0" u="none" strike="noStrike" kern="1200" cap="none" spc="0" normalizeH="0" baseline="0" noProof="0">
              <a:ln>
                <a:noFill/>
              </a:ln>
              <a:solidFill>
                <a:srgbClr val="4D4D4D"/>
              </a:solidFill>
              <a:effectLst/>
              <a:uLnTx/>
              <a:uFillTx/>
              <a:latin typeface="Arial"/>
              <a:ea typeface="+mn-ea"/>
              <a:cs typeface="+mn-cs"/>
            </a:endParaRPr>
          </a:p>
        </p:txBody>
      </p:sp>
      <p:sp>
        <p:nvSpPr>
          <p:cNvPr id="9" name="Content Placeholder 1"/>
          <p:cNvSpPr txBox="1">
            <a:spLocks/>
          </p:cNvSpPr>
          <p:nvPr/>
        </p:nvSpPr>
        <p:spPr>
          <a:xfrm>
            <a:off x="657546" y="2282824"/>
            <a:ext cx="6803954" cy="3248352"/>
          </a:xfrm>
          <a:prstGeom prst="rect">
            <a:avLst/>
          </a:prstGeom>
        </p:spPr>
        <p:txBody>
          <a:bodyPr anchor="t"/>
          <a:lstStyle>
            <a:lvl1pPr marL="228600" indent="-228600" algn="l" defTabSz="914400" rtl="0" eaLnBrk="1" latinLnBrk="0" hangingPunct="1">
              <a:lnSpc>
                <a:spcPct val="100000"/>
              </a:lnSpc>
              <a:spcBef>
                <a:spcPts val="0"/>
              </a:spcBef>
              <a:spcAft>
                <a:spcPts val="1800"/>
              </a:spcAft>
              <a:buClr>
                <a:schemeClr val="tx2"/>
              </a:buClr>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defRPr/>
            </a:pPr>
            <a:r>
              <a:rPr lang="en-US" sz="2600"/>
              <a:t>5G passive &amp; active infrastructure, including </a:t>
            </a:r>
            <a:r>
              <a:rPr lang="en-US" sz="2600" b="1"/>
              <a:t>5G connectivity software </a:t>
            </a:r>
            <a:r>
              <a:rPr lang="en-US" sz="2600"/>
              <a:t>&amp; </a:t>
            </a:r>
            <a:r>
              <a:rPr lang="en-US" sz="2600" b="1"/>
              <a:t>services</a:t>
            </a:r>
            <a:r>
              <a:rPr lang="en-US" sz="2600"/>
              <a:t> and </a:t>
            </a:r>
            <a:r>
              <a:rPr lang="en-US" sz="2600" b="1"/>
              <a:t>connectivity hardware/software </a:t>
            </a:r>
            <a:r>
              <a:rPr lang="en-US" sz="2600"/>
              <a:t>for objects</a:t>
            </a:r>
          </a:p>
          <a:p>
            <a:pPr marL="0">
              <a:buNone/>
              <a:defRPr/>
            </a:pPr>
            <a:r>
              <a:rPr lang="en-US" sz="2600" b="1">
                <a:cs typeface="Arial"/>
              </a:rPr>
              <a:t>Edge cloud hardware/software</a:t>
            </a:r>
            <a:endParaRPr lang="en-US"/>
          </a:p>
          <a:p>
            <a:pPr marL="0" indent="0">
              <a:buNone/>
              <a:defRPr/>
            </a:pPr>
            <a:r>
              <a:rPr lang="en-US" sz="2600" err="1"/>
              <a:t>Fibre</a:t>
            </a:r>
            <a:r>
              <a:rPr lang="en-US" sz="2600"/>
              <a:t> backhaul, yet </a:t>
            </a:r>
            <a:r>
              <a:rPr lang="en-US" sz="2600" i="1"/>
              <a:t>not </a:t>
            </a:r>
            <a:r>
              <a:rPr lang="en-US" sz="2600"/>
              <a:t>the major focus       (&lt; about 10%)</a:t>
            </a:r>
          </a:p>
          <a:p>
            <a:pPr marL="0" indent="0">
              <a:buFont typeface="Arial" panose="020B0604020202020204" pitchFamily="34" charset="0"/>
              <a:buNone/>
              <a:defRPr/>
            </a:pPr>
            <a:r>
              <a:rPr lang="en-US" sz="2600"/>
              <a:t>Individual applications, internet software services</a:t>
            </a:r>
          </a:p>
        </p:txBody>
      </p:sp>
      <p:sp>
        <p:nvSpPr>
          <p:cNvPr id="12" name="ZoneTexte 7"/>
          <p:cNvSpPr txBox="1"/>
          <p:nvPr/>
        </p:nvSpPr>
        <p:spPr>
          <a:xfrm>
            <a:off x="6863135" y="1738370"/>
            <a:ext cx="5897365" cy="523220"/>
          </a:xfrm>
          <a:prstGeom prst="rect">
            <a:avLst/>
          </a:prstGeom>
          <a:noFill/>
        </p:spPr>
        <p:txBody>
          <a:bodyPr wrap="square" rtlCol="0">
            <a:spAutoFit/>
          </a:bodyPr>
          <a:lstStyle/>
          <a:p>
            <a:pPr algn="ctr"/>
            <a:r>
              <a:rPr lang="fr-FR" sz="2800" b="1">
                <a:solidFill>
                  <a:srgbClr val="082A6A"/>
                </a:solidFill>
              </a:rPr>
              <a:t>Security </a:t>
            </a:r>
            <a:r>
              <a:rPr lang="fr-FR" sz="2800" b="1" err="1">
                <a:solidFill>
                  <a:srgbClr val="082A6A"/>
                </a:solidFill>
              </a:rPr>
              <a:t>Requirements</a:t>
            </a:r>
            <a:r>
              <a:rPr lang="fr-FR" sz="2800" b="1">
                <a:solidFill>
                  <a:srgbClr val="082A6A"/>
                </a:solidFill>
              </a:rPr>
              <a:t> </a:t>
            </a:r>
          </a:p>
        </p:txBody>
      </p:sp>
      <p:sp>
        <p:nvSpPr>
          <p:cNvPr id="14" name="Content Placeholder 2"/>
          <p:cNvSpPr txBox="1">
            <a:spLocks/>
          </p:cNvSpPr>
          <p:nvPr/>
        </p:nvSpPr>
        <p:spPr>
          <a:xfrm>
            <a:off x="8209232" y="2417230"/>
            <a:ext cx="3422603" cy="3248352"/>
          </a:xfrm>
          <a:prstGeom prst="rect">
            <a:avLst/>
          </a:prstGeom>
        </p:spPr>
        <p:txBody>
          <a:bodyPr vert="horz" lIns="91440" tIns="45720" rIns="91440" bIns="45720" rtlCol="0">
            <a:noAutofit/>
          </a:bodyPr>
          <a:lstStyle>
            <a:lvl1pPr marL="285750" indent="-285750">
              <a:lnSpc>
                <a:spcPct val="90000"/>
              </a:lnSpc>
              <a:spcBef>
                <a:spcPts val="1000"/>
              </a:spcBef>
              <a:buFont typeface="Arial" panose="020B0604020202020204" pitchFamily="34" charset="0"/>
              <a:buChar char="•"/>
              <a:defRPr sz="2600"/>
            </a:lvl1pPr>
            <a:lvl2pPr marL="685800" indent="-228600">
              <a:lnSpc>
                <a:spcPct val="90000"/>
              </a:lnSpc>
              <a:spcBef>
                <a:spcPts val="500"/>
              </a:spcBef>
              <a:buFont typeface="Arial"/>
              <a:buChar char="•"/>
              <a:defRPr sz="2400"/>
            </a:lvl2pPr>
            <a:lvl3pPr marL="1143000" indent="-228600">
              <a:lnSpc>
                <a:spcPct val="90000"/>
              </a:lnSpc>
              <a:spcBef>
                <a:spcPts val="500"/>
              </a:spcBef>
              <a:buFont typeface="Arial"/>
              <a:buChar char="•"/>
              <a:defRPr sz="2000"/>
            </a:lvl3pPr>
            <a:lvl4pPr marL="1600200" indent="-228600">
              <a:lnSpc>
                <a:spcPct val="90000"/>
              </a:lnSpc>
              <a:spcBef>
                <a:spcPts val="500"/>
              </a:spcBef>
              <a:buFont typeface="Arial"/>
              <a:buChar char="•"/>
            </a:lvl4pPr>
            <a:lvl5pPr marL="2057400" indent="-228600">
              <a:lnSpc>
                <a:spcPct val="90000"/>
              </a:lnSpc>
              <a:spcBef>
                <a:spcPts val="500"/>
              </a:spcBef>
              <a:buFont typeface="Arial"/>
              <a:buChar char="•"/>
            </a:lvl5pPr>
            <a:lvl6pPr marL="2514600" indent="-228600">
              <a:lnSpc>
                <a:spcPct val="90000"/>
              </a:lnSpc>
              <a:spcBef>
                <a:spcPts val="500"/>
              </a:spcBef>
              <a:buFont typeface="Arial"/>
              <a:buChar char="•"/>
            </a:lvl6pPr>
            <a:lvl7pPr marL="2971800" indent="-228600">
              <a:lnSpc>
                <a:spcPct val="90000"/>
              </a:lnSpc>
              <a:spcBef>
                <a:spcPts val="500"/>
              </a:spcBef>
              <a:buFont typeface="Arial"/>
              <a:buChar char="•"/>
            </a:lvl7pPr>
            <a:lvl8pPr marL="3429000" indent="-228600">
              <a:lnSpc>
                <a:spcPct val="90000"/>
              </a:lnSpc>
              <a:spcBef>
                <a:spcPts val="500"/>
              </a:spcBef>
              <a:buFont typeface="Arial"/>
              <a:buChar char="•"/>
            </a:lvl8pPr>
            <a:lvl9pPr marL="3886200" indent="-228600">
              <a:lnSpc>
                <a:spcPct val="90000"/>
              </a:lnSpc>
              <a:spcBef>
                <a:spcPts val="500"/>
              </a:spcBef>
              <a:buFont typeface="Arial"/>
              <a:buChar char="•"/>
            </a:lvl9pPr>
          </a:lstStyle>
          <a:p>
            <a:pPr marL="0" indent="0">
              <a:buNone/>
            </a:pPr>
            <a:r>
              <a:rPr lang="en-IE"/>
              <a:t>Applicants should fill in </a:t>
            </a:r>
            <a:r>
              <a:rPr lang="en-IE" b="1"/>
              <a:t>self-declarations</a:t>
            </a:r>
            <a:r>
              <a:rPr lang="en-IE"/>
              <a:t>, including </a:t>
            </a:r>
            <a:r>
              <a:rPr lang="en-IE" b="1"/>
              <a:t>guarantees approved by the Member State </a:t>
            </a:r>
            <a:r>
              <a:rPr lang="en-IE"/>
              <a:t>in which they are established, on the basis of national law</a:t>
            </a:r>
          </a:p>
          <a:p>
            <a:pPr marL="0" indent="0">
              <a:buNone/>
            </a:pPr>
            <a:r>
              <a:rPr lang="en-US"/>
              <a:t>(</a:t>
            </a:r>
            <a:r>
              <a:rPr lang="en-US">
                <a:solidFill>
                  <a:srgbClr val="FF0000"/>
                </a:solidFill>
              </a:rPr>
              <a:t>Not applicable for the end-users of the consortium</a:t>
            </a:r>
            <a:r>
              <a:rPr lang="en-US"/>
              <a:t>)</a:t>
            </a:r>
          </a:p>
          <a:p>
            <a:endParaRPr lang="en-US"/>
          </a:p>
        </p:txBody>
      </p:sp>
      <p:cxnSp>
        <p:nvCxnSpPr>
          <p:cNvPr id="16" name="Straight Connector 15"/>
          <p:cNvCxnSpPr/>
          <p:nvPr/>
        </p:nvCxnSpPr>
        <p:spPr>
          <a:xfrm flipH="1">
            <a:off x="7752507" y="1821159"/>
            <a:ext cx="10274" cy="4516496"/>
          </a:xfrm>
          <a:prstGeom prst="line">
            <a:avLst/>
          </a:prstGeom>
        </p:spPr>
        <p:style>
          <a:lnRef idx="1">
            <a:schemeClr val="accent1"/>
          </a:lnRef>
          <a:fillRef idx="0">
            <a:schemeClr val="accent1"/>
          </a:fillRef>
          <a:effectRef idx="0">
            <a:schemeClr val="accent1"/>
          </a:effectRef>
          <a:fontRef idx="minor">
            <a:schemeClr val="tx1"/>
          </a:fontRef>
        </p:style>
      </p:cxnSp>
      <p:pic>
        <p:nvPicPr>
          <p:cNvPr id="19" name="Picture 1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99678" y="2428382"/>
            <a:ext cx="309554" cy="353962"/>
          </a:xfrm>
          <a:prstGeom prst="rect">
            <a:avLst/>
          </a:prstGeom>
        </p:spPr>
      </p:pic>
      <p:sp>
        <p:nvSpPr>
          <p:cNvPr id="20" name="ZoneTexte 7"/>
          <p:cNvSpPr txBox="1"/>
          <p:nvPr/>
        </p:nvSpPr>
        <p:spPr>
          <a:xfrm>
            <a:off x="1294540" y="1799221"/>
            <a:ext cx="3574313" cy="523220"/>
          </a:xfrm>
          <a:prstGeom prst="rect">
            <a:avLst/>
          </a:prstGeom>
          <a:noFill/>
        </p:spPr>
        <p:txBody>
          <a:bodyPr wrap="square" rtlCol="0">
            <a:spAutoFit/>
          </a:bodyPr>
          <a:lstStyle/>
          <a:p>
            <a:pPr algn="ctr"/>
            <a:r>
              <a:rPr lang="fr-FR" sz="2800" b="1" err="1">
                <a:solidFill>
                  <a:srgbClr val="082A6A"/>
                </a:solidFill>
              </a:rPr>
              <a:t>Eligible</a:t>
            </a:r>
            <a:r>
              <a:rPr lang="fr-FR" sz="2800" b="1">
                <a:solidFill>
                  <a:srgbClr val="082A6A"/>
                </a:solidFill>
              </a:rPr>
              <a:t> </a:t>
            </a:r>
            <a:r>
              <a:rPr lang="fr-FR" sz="2800" b="1" err="1">
                <a:solidFill>
                  <a:srgbClr val="082A6A"/>
                </a:solidFill>
              </a:rPr>
              <a:t>costs</a:t>
            </a:r>
            <a:r>
              <a:rPr lang="fr-FR" sz="2800" b="1">
                <a:solidFill>
                  <a:srgbClr val="082A6A"/>
                </a:solidFill>
              </a:rPr>
              <a:t> </a:t>
            </a:r>
          </a:p>
        </p:txBody>
      </p:sp>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47992" y="2341036"/>
            <a:ext cx="309554" cy="353962"/>
          </a:xfrm>
          <a:prstGeom prst="rect">
            <a:avLst/>
          </a:prstGeom>
        </p:spPr>
      </p:pic>
      <p:pic>
        <p:nvPicPr>
          <p:cNvPr id="13" name="Picture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47992" y="3725445"/>
            <a:ext cx="309554" cy="353962"/>
          </a:xfrm>
          <a:prstGeom prst="rect">
            <a:avLst/>
          </a:prstGeom>
        </p:spPr>
      </p:pic>
      <p:pic>
        <p:nvPicPr>
          <p:cNvPr id="15" name="Picture 1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45991" y="4508590"/>
            <a:ext cx="309554" cy="353962"/>
          </a:xfrm>
          <a:prstGeom prst="rect">
            <a:avLst/>
          </a:prstGeom>
        </p:spPr>
      </p:pic>
      <p:pic>
        <p:nvPicPr>
          <p:cNvPr id="17" name="Picture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301072" y="5452559"/>
            <a:ext cx="354473" cy="319325"/>
          </a:xfrm>
          <a:prstGeom prst="rect">
            <a:avLst/>
          </a:prstGeom>
        </p:spPr>
      </p:pic>
      <p:pic>
        <p:nvPicPr>
          <p:cNvPr id="2" name="Picture 1" descr="A screenshot of a cell phone with a city and clouds&#10;&#10;Description automatically generated">
            <a:extLst>
              <a:ext uri="{FF2B5EF4-FFF2-40B4-BE49-F238E27FC236}">
                <a16:creationId xmlns:a16="http://schemas.microsoft.com/office/drawing/2014/main" id="{123708D8-E9D5-BD04-9C7C-19BCA13D08CF}"/>
              </a:ext>
            </a:extLst>
          </p:cNvPr>
          <p:cNvPicPr>
            <a:picLocks noChangeAspect="1"/>
          </p:cNvPicPr>
          <p:nvPr/>
        </p:nvPicPr>
        <p:blipFill rotWithShape="1">
          <a:blip r:embed="rId4" cstate="hqprint">
            <a:extLst>
              <a:ext uri="{28A0092B-C50C-407E-A947-70E740481C1C}">
                <a14:useLocalDpi xmlns:a14="http://schemas.microsoft.com/office/drawing/2010/main" val="0"/>
              </a:ext>
            </a:extLst>
          </a:blip>
          <a:srcRect l="24091" t="-455" r="27671" b="22882"/>
          <a:stretch/>
        </p:blipFill>
        <p:spPr>
          <a:xfrm>
            <a:off x="9996755" y="149010"/>
            <a:ext cx="1757031" cy="1708632"/>
          </a:xfrm>
          <a:prstGeom prst="rect">
            <a:avLst/>
          </a:prstGeom>
        </p:spPr>
      </p:pic>
      <p:sp>
        <p:nvSpPr>
          <p:cNvPr id="3" name="Slide Number Placeholder 2">
            <a:extLst>
              <a:ext uri="{FF2B5EF4-FFF2-40B4-BE49-F238E27FC236}">
                <a16:creationId xmlns:a16="http://schemas.microsoft.com/office/drawing/2014/main" id="{7FDBD4A5-A7FC-8338-5B26-6B93321F5431}"/>
              </a:ext>
            </a:extLst>
          </p:cNvPr>
          <p:cNvSpPr>
            <a:spLocks noGrp="1"/>
          </p:cNvSpPr>
          <p:nvPr>
            <p:ph type="sldNum" sz="quarter" idx="12"/>
          </p:nvPr>
        </p:nvSpPr>
        <p:spPr/>
        <p:txBody>
          <a:bodyPr/>
          <a:lstStyle/>
          <a:p>
            <a:fld id="{F46C79FD-C571-418B-AB0F-5EE936C85276}" type="slidenum">
              <a:rPr lang="en-GB" smtClean="0"/>
              <a:t>20</a:t>
            </a:fld>
            <a:endParaRPr lang="en-GB"/>
          </a:p>
        </p:txBody>
      </p:sp>
    </p:spTree>
    <p:extLst>
      <p:ext uri="{BB962C8B-B14F-4D97-AF65-F5344CB8AC3E}">
        <p14:creationId xmlns:p14="http://schemas.microsoft.com/office/powerpoint/2010/main" val="42247886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Imag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893300" y="5952986"/>
            <a:ext cx="2261768" cy="905014"/>
          </a:xfrm>
          <a:prstGeom prst="rect">
            <a:avLst/>
          </a:prstGeom>
        </p:spPr>
      </p:pic>
      <p:sp>
        <p:nvSpPr>
          <p:cNvPr id="7" name="ZoneTexte 7"/>
          <p:cNvSpPr txBox="1"/>
          <p:nvPr/>
        </p:nvSpPr>
        <p:spPr>
          <a:xfrm>
            <a:off x="1600912" y="299798"/>
            <a:ext cx="8796430"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3600" b="1">
                <a:solidFill>
                  <a:srgbClr val="082A6A"/>
                </a:solidFill>
                <a:latin typeface="Calibri" panose="020F0502020204030204"/>
              </a:rPr>
              <a:t>Call 1 to Call 2 Evolution</a:t>
            </a:r>
            <a:endParaRPr kumimoji="0" lang="fr-FR" sz="3600" b="1" i="0" u="none" strike="noStrike" kern="1200" cap="none" spc="0" normalizeH="0" baseline="0" noProof="0">
              <a:ln>
                <a:noFill/>
              </a:ln>
              <a:solidFill>
                <a:srgbClr val="082A6A"/>
              </a:solidFill>
              <a:effectLst/>
              <a:uLnTx/>
              <a:uFillTx/>
              <a:latin typeface="Calibri" panose="020F0502020204030204"/>
              <a:ea typeface="+mn-ea"/>
              <a:cs typeface="+mn-cs"/>
            </a:endParaRPr>
          </a:p>
        </p:txBody>
      </p:sp>
      <p:pic>
        <p:nvPicPr>
          <p:cNvPr id="2" name="Content Placeholder 53">
            <a:extLst>
              <a:ext uri="{FF2B5EF4-FFF2-40B4-BE49-F238E27FC236}">
                <a16:creationId xmlns:a16="http://schemas.microsoft.com/office/drawing/2014/main" id="{3E7C9061-6CCF-DC8F-DBF9-4657FAA23C87}"/>
              </a:ext>
            </a:extLst>
          </p:cNvPr>
          <p:cNvPicPr>
            <a:picLocks noGrp="1" noChangeAspect="1"/>
          </p:cNvPicPr>
          <p:nvPr>
            <p:ph sz="half" idx="1"/>
          </p:nvPr>
        </p:nvPicPr>
        <p:blipFill rotWithShape="1">
          <a:blip r:embed="rId5">
            <a:extLst>
              <a:ext uri="{28A0092B-C50C-407E-A947-70E740481C1C}">
                <a14:useLocalDpi xmlns:a14="http://schemas.microsoft.com/office/drawing/2010/main" val="0"/>
              </a:ext>
            </a:extLst>
          </a:blip>
          <a:srcRect l="35365" b="23250"/>
          <a:stretch/>
        </p:blipFill>
        <p:spPr>
          <a:xfrm>
            <a:off x="2149832" y="1157775"/>
            <a:ext cx="7386349" cy="5569453"/>
          </a:xfrm>
        </p:spPr>
      </p:pic>
      <p:sp>
        <p:nvSpPr>
          <p:cNvPr id="3" name="Freeform 5">
            <a:extLst>
              <a:ext uri="{FF2B5EF4-FFF2-40B4-BE49-F238E27FC236}">
                <a16:creationId xmlns:a16="http://schemas.microsoft.com/office/drawing/2014/main" id="{BA866A94-DD5A-5DC0-CA6C-6E951C86A7C2}"/>
              </a:ext>
            </a:extLst>
          </p:cNvPr>
          <p:cNvSpPr/>
          <p:nvPr/>
        </p:nvSpPr>
        <p:spPr>
          <a:xfrm>
            <a:off x="4947379" y="3742388"/>
            <a:ext cx="266075" cy="434715"/>
          </a:xfrm>
          <a:custGeom>
            <a:avLst/>
            <a:gdLst>
              <a:gd name="connsiteX0" fmla="*/ 0 w 266075"/>
              <a:gd name="connsiteY0" fmla="*/ 434715 h 434715"/>
              <a:gd name="connsiteX1" fmla="*/ 266075 w 266075"/>
              <a:gd name="connsiteY1" fmla="*/ 232348 h 434715"/>
              <a:gd name="connsiteX2" fmla="*/ 146154 w 266075"/>
              <a:gd name="connsiteY2" fmla="*/ 0 h 434715"/>
            </a:gdLst>
            <a:ahLst/>
            <a:cxnLst>
              <a:cxn ang="0">
                <a:pos x="connsiteX0" y="connsiteY0"/>
              </a:cxn>
              <a:cxn ang="0">
                <a:pos x="connsiteX1" y="connsiteY1"/>
              </a:cxn>
              <a:cxn ang="0">
                <a:pos x="connsiteX2" y="connsiteY2"/>
              </a:cxn>
            </a:cxnLst>
            <a:rect l="l" t="t" r="r" b="b"/>
            <a:pathLst>
              <a:path w="266075" h="434715">
                <a:moveTo>
                  <a:pt x="0" y="434715"/>
                </a:moveTo>
                <a:lnTo>
                  <a:pt x="266075" y="232348"/>
                </a:lnTo>
                <a:lnTo>
                  <a:pt x="146154" y="0"/>
                </a:lnTo>
              </a:path>
            </a:pathLst>
          </a:custGeom>
          <a:ln w="1270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4" name="Oval 3">
            <a:extLst>
              <a:ext uri="{FF2B5EF4-FFF2-40B4-BE49-F238E27FC236}">
                <a16:creationId xmlns:a16="http://schemas.microsoft.com/office/drawing/2014/main" id="{4610B90A-8174-E3B3-378A-68A240A6C3E8}"/>
              </a:ext>
            </a:extLst>
          </p:cNvPr>
          <p:cNvSpPr/>
          <p:nvPr/>
        </p:nvSpPr>
        <p:spPr>
          <a:xfrm>
            <a:off x="4864101" y="4119897"/>
            <a:ext cx="127001" cy="120456"/>
          </a:xfrm>
          <a:prstGeom prst="ellipse">
            <a:avLst/>
          </a:prstGeom>
          <a:solidFill>
            <a:srgbClr val="035DC1"/>
          </a:solidFill>
          <a:ln>
            <a:solidFill>
              <a:srgbClr val="035D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8BFBD21D-3C20-2AD2-AA95-D044E4E9370C}"/>
              </a:ext>
            </a:extLst>
          </p:cNvPr>
          <p:cNvSpPr txBox="1"/>
          <p:nvPr/>
        </p:nvSpPr>
        <p:spPr>
          <a:xfrm>
            <a:off x="4651771" y="3494178"/>
            <a:ext cx="903158" cy="246221"/>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n-US" sz="1000" b="1">
                <a:solidFill>
                  <a:schemeClr val="tx2"/>
                </a:solidFill>
              </a:rPr>
              <a:t>Connectow</a:t>
            </a:r>
          </a:p>
        </p:txBody>
      </p:sp>
      <p:sp>
        <p:nvSpPr>
          <p:cNvPr id="8" name="Freeform 6">
            <a:extLst>
              <a:ext uri="{FF2B5EF4-FFF2-40B4-BE49-F238E27FC236}">
                <a16:creationId xmlns:a16="http://schemas.microsoft.com/office/drawing/2014/main" id="{C0749F2B-2CC1-3F92-941A-9FE0BFC11072}"/>
              </a:ext>
            </a:extLst>
          </p:cNvPr>
          <p:cNvSpPr/>
          <p:nvPr/>
        </p:nvSpPr>
        <p:spPr>
          <a:xfrm flipH="1">
            <a:off x="4733228" y="4045709"/>
            <a:ext cx="438462" cy="469780"/>
          </a:xfrm>
          <a:custGeom>
            <a:avLst/>
            <a:gdLst>
              <a:gd name="connsiteX0" fmla="*/ 438462 w 438462"/>
              <a:gd name="connsiteY0" fmla="*/ 0 h 296056"/>
              <a:gd name="connsiteX1" fmla="*/ 318541 w 438462"/>
              <a:gd name="connsiteY1" fmla="*/ 288561 h 296056"/>
              <a:gd name="connsiteX2" fmla="*/ 0 w 438462"/>
              <a:gd name="connsiteY2" fmla="*/ 296056 h 296056"/>
            </a:gdLst>
            <a:ahLst/>
            <a:cxnLst>
              <a:cxn ang="0">
                <a:pos x="connsiteX0" y="connsiteY0"/>
              </a:cxn>
              <a:cxn ang="0">
                <a:pos x="connsiteX1" y="connsiteY1"/>
              </a:cxn>
              <a:cxn ang="0">
                <a:pos x="connsiteX2" y="connsiteY2"/>
              </a:cxn>
            </a:cxnLst>
            <a:rect l="l" t="t" r="r" b="b"/>
            <a:pathLst>
              <a:path w="438462" h="296056">
                <a:moveTo>
                  <a:pt x="438462" y="0"/>
                </a:moveTo>
                <a:lnTo>
                  <a:pt x="318541" y="288561"/>
                </a:lnTo>
                <a:lnTo>
                  <a:pt x="0" y="296056"/>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AA9B49BA-C86B-C155-A922-F4E84D8A3F8E}"/>
              </a:ext>
            </a:extLst>
          </p:cNvPr>
          <p:cNvSpPr/>
          <p:nvPr/>
        </p:nvSpPr>
        <p:spPr>
          <a:xfrm>
            <a:off x="4687357" y="4030999"/>
            <a:ext cx="127001" cy="120456"/>
          </a:xfrm>
          <a:prstGeom prst="ellipse">
            <a:avLst/>
          </a:prstGeom>
          <a:solidFill>
            <a:srgbClr val="035DC1"/>
          </a:solidFill>
          <a:ln>
            <a:solidFill>
              <a:srgbClr val="035D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0406EC60-7A02-B215-1DE5-A548C5D865C2}"/>
              </a:ext>
            </a:extLst>
          </p:cNvPr>
          <p:cNvSpPr txBox="1"/>
          <p:nvPr/>
        </p:nvSpPr>
        <p:spPr>
          <a:xfrm>
            <a:off x="4331450" y="4447023"/>
            <a:ext cx="955498" cy="400110"/>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n-US" sz="1000" b="1">
                <a:solidFill>
                  <a:schemeClr val="tx2"/>
                </a:solidFill>
              </a:rPr>
              <a:t>Flanders Smart Fields</a:t>
            </a:r>
          </a:p>
        </p:txBody>
      </p:sp>
      <p:sp>
        <p:nvSpPr>
          <p:cNvPr id="11" name="Freeform 7">
            <a:extLst>
              <a:ext uri="{FF2B5EF4-FFF2-40B4-BE49-F238E27FC236}">
                <a16:creationId xmlns:a16="http://schemas.microsoft.com/office/drawing/2014/main" id="{B06D3006-3D6B-F408-16E6-C6094E7255FB}"/>
              </a:ext>
            </a:extLst>
          </p:cNvPr>
          <p:cNvSpPr/>
          <p:nvPr/>
        </p:nvSpPr>
        <p:spPr>
          <a:xfrm flipV="1">
            <a:off x="3980513" y="5170198"/>
            <a:ext cx="432885" cy="311047"/>
          </a:xfrm>
          <a:custGeom>
            <a:avLst/>
            <a:gdLst>
              <a:gd name="connsiteX0" fmla="*/ 419725 w 419725"/>
              <a:gd name="connsiteY0" fmla="*/ 243591 h 243591"/>
              <a:gd name="connsiteX1" fmla="*/ 415977 w 419725"/>
              <a:gd name="connsiteY1" fmla="*/ 0 h 243591"/>
              <a:gd name="connsiteX2" fmla="*/ 0 w 419725"/>
              <a:gd name="connsiteY2" fmla="*/ 0 h 243591"/>
            </a:gdLst>
            <a:ahLst/>
            <a:cxnLst>
              <a:cxn ang="0">
                <a:pos x="connsiteX0" y="connsiteY0"/>
              </a:cxn>
              <a:cxn ang="0">
                <a:pos x="connsiteX1" y="connsiteY1"/>
              </a:cxn>
              <a:cxn ang="0">
                <a:pos x="connsiteX2" y="connsiteY2"/>
              </a:cxn>
            </a:cxnLst>
            <a:rect l="l" t="t" r="r" b="b"/>
            <a:pathLst>
              <a:path w="419725" h="243591">
                <a:moveTo>
                  <a:pt x="419725" y="243591"/>
                </a:moveTo>
                <a:cubicBezTo>
                  <a:pt x="418476" y="162394"/>
                  <a:pt x="417226" y="81197"/>
                  <a:pt x="415977" y="0"/>
                </a:cubicBezTo>
                <a:lnTo>
                  <a:pt x="0" y="0"/>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6FC17BFF-4939-61BD-9B62-70C8AF197E59}"/>
              </a:ext>
            </a:extLst>
          </p:cNvPr>
          <p:cNvSpPr txBox="1"/>
          <p:nvPr/>
        </p:nvSpPr>
        <p:spPr>
          <a:xfrm>
            <a:off x="3666251" y="5358134"/>
            <a:ext cx="432885" cy="246221"/>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n-US" sz="1000" b="1">
                <a:solidFill>
                  <a:schemeClr val="tx2"/>
                </a:solidFill>
              </a:rPr>
              <a:t>Hi5</a:t>
            </a:r>
          </a:p>
        </p:txBody>
      </p:sp>
      <p:sp>
        <p:nvSpPr>
          <p:cNvPr id="13" name="Oval 12">
            <a:extLst>
              <a:ext uri="{FF2B5EF4-FFF2-40B4-BE49-F238E27FC236}">
                <a16:creationId xmlns:a16="http://schemas.microsoft.com/office/drawing/2014/main" id="{027A14A1-B46E-7523-D1DD-067B8BCE1A7F}"/>
              </a:ext>
            </a:extLst>
          </p:cNvPr>
          <p:cNvSpPr/>
          <p:nvPr/>
        </p:nvSpPr>
        <p:spPr>
          <a:xfrm>
            <a:off x="4352850" y="5139000"/>
            <a:ext cx="127001" cy="120456"/>
          </a:xfrm>
          <a:prstGeom prst="ellipse">
            <a:avLst/>
          </a:prstGeom>
          <a:solidFill>
            <a:srgbClr val="035DC1"/>
          </a:solidFill>
          <a:ln>
            <a:solidFill>
              <a:srgbClr val="035D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Freeform 8">
            <a:extLst>
              <a:ext uri="{FF2B5EF4-FFF2-40B4-BE49-F238E27FC236}">
                <a16:creationId xmlns:a16="http://schemas.microsoft.com/office/drawing/2014/main" id="{FDC0AB3B-B13F-F050-B1A3-C93E668DD2DB}"/>
              </a:ext>
            </a:extLst>
          </p:cNvPr>
          <p:cNvSpPr/>
          <p:nvPr/>
        </p:nvSpPr>
        <p:spPr>
          <a:xfrm>
            <a:off x="5618189" y="6043378"/>
            <a:ext cx="389744" cy="311046"/>
          </a:xfrm>
          <a:custGeom>
            <a:avLst/>
            <a:gdLst>
              <a:gd name="connsiteX0" fmla="*/ 389744 w 389744"/>
              <a:gd name="connsiteY0" fmla="*/ 0 h 311046"/>
              <a:gd name="connsiteX1" fmla="*/ 333531 w 389744"/>
              <a:gd name="connsiteY1" fmla="*/ 311046 h 311046"/>
              <a:gd name="connsiteX2" fmla="*/ 0 w 389744"/>
              <a:gd name="connsiteY2" fmla="*/ 277318 h 311046"/>
            </a:gdLst>
            <a:ahLst/>
            <a:cxnLst>
              <a:cxn ang="0">
                <a:pos x="connsiteX0" y="connsiteY0"/>
              </a:cxn>
              <a:cxn ang="0">
                <a:pos x="connsiteX1" y="connsiteY1"/>
              </a:cxn>
              <a:cxn ang="0">
                <a:pos x="connsiteX2" y="connsiteY2"/>
              </a:cxn>
            </a:cxnLst>
            <a:rect l="l" t="t" r="r" b="b"/>
            <a:pathLst>
              <a:path w="389744" h="311046">
                <a:moveTo>
                  <a:pt x="389744" y="0"/>
                </a:moveTo>
                <a:lnTo>
                  <a:pt x="333531" y="311046"/>
                </a:lnTo>
                <a:lnTo>
                  <a:pt x="0" y="277318"/>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63D3169B-B3EC-124B-9013-9C76795F3984}"/>
              </a:ext>
            </a:extLst>
          </p:cNvPr>
          <p:cNvSpPr/>
          <p:nvPr/>
        </p:nvSpPr>
        <p:spPr>
          <a:xfrm>
            <a:off x="5939367" y="5974097"/>
            <a:ext cx="127001" cy="120456"/>
          </a:xfrm>
          <a:prstGeom prst="ellipse">
            <a:avLst/>
          </a:prstGeom>
          <a:solidFill>
            <a:srgbClr val="035DC1"/>
          </a:solidFill>
          <a:ln>
            <a:solidFill>
              <a:srgbClr val="035D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F60E8AC8-1914-D1AE-4939-2B62D1F21A38}"/>
              </a:ext>
            </a:extLst>
          </p:cNvPr>
          <p:cNvSpPr txBox="1"/>
          <p:nvPr/>
        </p:nvSpPr>
        <p:spPr>
          <a:xfrm>
            <a:off x="4779433" y="6198901"/>
            <a:ext cx="890032" cy="246221"/>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n-US" sz="1000" b="1">
                <a:solidFill>
                  <a:schemeClr val="tx2"/>
                </a:solidFill>
              </a:rPr>
              <a:t>5G4ASSAC</a:t>
            </a:r>
          </a:p>
        </p:txBody>
      </p:sp>
      <p:sp>
        <p:nvSpPr>
          <p:cNvPr id="17" name="Freeform 9">
            <a:extLst>
              <a:ext uri="{FF2B5EF4-FFF2-40B4-BE49-F238E27FC236}">
                <a16:creationId xmlns:a16="http://schemas.microsoft.com/office/drawing/2014/main" id="{9AF9B068-CD8C-748D-775D-CCD9616D35FF}"/>
              </a:ext>
            </a:extLst>
          </p:cNvPr>
          <p:cNvSpPr/>
          <p:nvPr/>
        </p:nvSpPr>
        <p:spPr>
          <a:xfrm>
            <a:off x="6929517" y="4371975"/>
            <a:ext cx="689858" cy="209862"/>
          </a:xfrm>
          <a:custGeom>
            <a:avLst/>
            <a:gdLst>
              <a:gd name="connsiteX0" fmla="*/ 0 w 771993"/>
              <a:gd name="connsiteY0" fmla="*/ 209862 h 209862"/>
              <a:gd name="connsiteX1" fmla="*/ 389744 w 771993"/>
              <a:gd name="connsiteY1" fmla="*/ 0 h 209862"/>
              <a:gd name="connsiteX2" fmla="*/ 771993 w 771993"/>
              <a:gd name="connsiteY2" fmla="*/ 0 h 209862"/>
            </a:gdLst>
            <a:ahLst/>
            <a:cxnLst>
              <a:cxn ang="0">
                <a:pos x="connsiteX0" y="connsiteY0"/>
              </a:cxn>
              <a:cxn ang="0">
                <a:pos x="connsiteX1" y="connsiteY1"/>
              </a:cxn>
              <a:cxn ang="0">
                <a:pos x="connsiteX2" y="connsiteY2"/>
              </a:cxn>
            </a:cxnLst>
            <a:rect l="l" t="t" r="r" b="b"/>
            <a:pathLst>
              <a:path w="771993" h="209862">
                <a:moveTo>
                  <a:pt x="0" y="209862"/>
                </a:moveTo>
                <a:lnTo>
                  <a:pt x="389744" y="0"/>
                </a:lnTo>
                <a:lnTo>
                  <a:pt x="771993" y="0"/>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2CA08675-D55E-27DF-D49C-773284BE59F8}"/>
              </a:ext>
            </a:extLst>
          </p:cNvPr>
          <p:cNvSpPr txBox="1"/>
          <p:nvPr/>
        </p:nvSpPr>
        <p:spPr>
          <a:xfrm>
            <a:off x="7470202" y="4240353"/>
            <a:ext cx="742465" cy="246221"/>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n-US" sz="1000" b="1">
                <a:solidFill>
                  <a:schemeClr val="tx2"/>
                </a:solidFill>
              </a:rPr>
              <a:t>PPDR 5G</a:t>
            </a:r>
          </a:p>
        </p:txBody>
      </p:sp>
      <p:sp>
        <p:nvSpPr>
          <p:cNvPr id="20" name="Oval 19">
            <a:extLst>
              <a:ext uri="{FF2B5EF4-FFF2-40B4-BE49-F238E27FC236}">
                <a16:creationId xmlns:a16="http://schemas.microsoft.com/office/drawing/2014/main" id="{DC29B15F-798E-2922-826F-58F4C1AC0A07}"/>
              </a:ext>
            </a:extLst>
          </p:cNvPr>
          <p:cNvSpPr/>
          <p:nvPr/>
        </p:nvSpPr>
        <p:spPr>
          <a:xfrm>
            <a:off x="6905053" y="4509622"/>
            <a:ext cx="127001" cy="120456"/>
          </a:xfrm>
          <a:prstGeom prst="ellipse">
            <a:avLst/>
          </a:prstGeom>
          <a:solidFill>
            <a:srgbClr val="035DC1"/>
          </a:solidFill>
          <a:ln>
            <a:solidFill>
              <a:srgbClr val="035D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Freeform 10">
            <a:extLst>
              <a:ext uri="{FF2B5EF4-FFF2-40B4-BE49-F238E27FC236}">
                <a16:creationId xmlns:a16="http://schemas.microsoft.com/office/drawing/2014/main" id="{BD492770-E13D-3D76-35FB-039FFD669CEE}"/>
              </a:ext>
            </a:extLst>
          </p:cNvPr>
          <p:cNvSpPr/>
          <p:nvPr/>
        </p:nvSpPr>
        <p:spPr>
          <a:xfrm>
            <a:off x="6467528" y="4709254"/>
            <a:ext cx="514765" cy="298513"/>
          </a:xfrm>
          <a:custGeom>
            <a:avLst/>
            <a:gdLst>
              <a:gd name="connsiteX0" fmla="*/ 0 w 449704"/>
              <a:gd name="connsiteY0" fmla="*/ 0 h 816964"/>
              <a:gd name="connsiteX1" fmla="*/ 86193 w 449704"/>
              <a:gd name="connsiteY1" fmla="*/ 816964 h 816964"/>
              <a:gd name="connsiteX2" fmla="*/ 449704 w 449704"/>
              <a:gd name="connsiteY2" fmla="*/ 816964 h 816964"/>
            </a:gdLst>
            <a:ahLst/>
            <a:cxnLst>
              <a:cxn ang="0">
                <a:pos x="connsiteX0" y="connsiteY0"/>
              </a:cxn>
              <a:cxn ang="0">
                <a:pos x="connsiteX1" y="connsiteY1"/>
              </a:cxn>
              <a:cxn ang="0">
                <a:pos x="connsiteX2" y="connsiteY2"/>
              </a:cxn>
            </a:cxnLst>
            <a:rect l="l" t="t" r="r" b="b"/>
            <a:pathLst>
              <a:path w="449704" h="816964">
                <a:moveTo>
                  <a:pt x="0" y="0"/>
                </a:moveTo>
                <a:lnTo>
                  <a:pt x="86193" y="816964"/>
                </a:lnTo>
                <a:lnTo>
                  <a:pt x="449704" y="816964"/>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0D14EE78-3849-02F4-0323-8EBED1ADCEBC}"/>
              </a:ext>
            </a:extLst>
          </p:cNvPr>
          <p:cNvSpPr/>
          <p:nvPr/>
        </p:nvSpPr>
        <p:spPr>
          <a:xfrm>
            <a:off x="6398203" y="4588798"/>
            <a:ext cx="127001" cy="120456"/>
          </a:xfrm>
          <a:prstGeom prst="ellipse">
            <a:avLst/>
          </a:prstGeom>
          <a:solidFill>
            <a:srgbClr val="035DC1"/>
          </a:solidFill>
          <a:ln>
            <a:solidFill>
              <a:srgbClr val="035D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Box 22">
            <a:extLst>
              <a:ext uri="{FF2B5EF4-FFF2-40B4-BE49-F238E27FC236}">
                <a16:creationId xmlns:a16="http://schemas.microsoft.com/office/drawing/2014/main" id="{1E4CFF2F-776E-D0BC-E5DC-1040CE535393}"/>
              </a:ext>
            </a:extLst>
          </p:cNvPr>
          <p:cNvSpPr txBox="1"/>
          <p:nvPr/>
        </p:nvSpPr>
        <p:spPr>
          <a:xfrm>
            <a:off x="6902450" y="4884258"/>
            <a:ext cx="955498" cy="246221"/>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n-US" sz="1000" b="1">
                <a:solidFill>
                  <a:schemeClr val="tx2"/>
                </a:solidFill>
              </a:rPr>
              <a:t>5GAGRIHUB</a:t>
            </a:r>
          </a:p>
        </p:txBody>
      </p:sp>
      <p:sp>
        <p:nvSpPr>
          <p:cNvPr id="24" name="Freeform 11">
            <a:extLst>
              <a:ext uri="{FF2B5EF4-FFF2-40B4-BE49-F238E27FC236}">
                <a16:creationId xmlns:a16="http://schemas.microsoft.com/office/drawing/2014/main" id="{D29E6F56-C364-3370-F885-C029BFA7B34A}"/>
              </a:ext>
            </a:extLst>
          </p:cNvPr>
          <p:cNvSpPr/>
          <p:nvPr/>
        </p:nvSpPr>
        <p:spPr>
          <a:xfrm>
            <a:off x="5439263" y="3694253"/>
            <a:ext cx="628630" cy="486597"/>
          </a:xfrm>
          <a:custGeom>
            <a:avLst/>
            <a:gdLst>
              <a:gd name="connsiteX0" fmla="*/ 0 w 603354"/>
              <a:gd name="connsiteY0" fmla="*/ 254832 h 254832"/>
              <a:gd name="connsiteX1" fmla="*/ 258581 w 603354"/>
              <a:gd name="connsiteY1" fmla="*/ 14990 h 254832"/>
              <a:gd name="connsiteX2" fmla="*/ 603354 w 603354"/>
              <a:gd name="connsiteY2" fmla="*/ 0 h 254832"/>
            </a:gdLst>
            <a:ahLst/>
            <a:cxnLst>
              <a:cxn ang="0">
                <a:pos x="connsiteX0" y="connsiteY0"/>
              </a:cxn>
              <a:cxn ang="0">
                <a:pos x="connsiteX1" y="connsiteY1"/>
              </a:cxn>
              <a:cxn ang="0">
                <a:pos x="connsiteX2" y="connsiteY2"/>
              </a:cxn>
            </a:cxnLst>
            <a:rect l="l" t="t" r="r" b="b"/>
            <a:pathLst>
              <a:path w="603354" h="254832">
                <a:moveTo>
                  <a:pt x="0" y="254832"/>
                </a:moveTo>
                <a:lnTo>
                  <a:pt x="258581" y="14990"/>
                </a:lnTo>
                <a:lnTo>
                  <a:pt x="603354" y="0"/>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a:extLst>
              <a:ext uri="{FF2B5EF4-FFF2-40B4-BE49-F238E27FC236}">
                <a16:creationId xmlns:a16="http://schemas.microsoft.com/office/drawing/2014/main" id="{CCCEEC43-FC22-791B-03E3-8E7F2108C3E8}"/>
              </a:ext>
            </a:extLst>
          </p:cNvPr>
          <p:cNvSpPr/>
          <p:nvPr/>
        </p:nvSpPr>
        <p:spPr>
          <a:xfrm>
            <a:off x="5397499" y="4112391"/>
            <a:ext cx="127001" cy="120456"/>
          </a:xfrm>
          <a:prstGeom prst="ellipse">
            <a:avLst/>
          </a:prstGeom>
          <a:solidFill>
            <a:srgbClr val="035DC1"/>
          </a:solidFill>
          <a:ln>
            <a:solidFill>
              <a:srgbClr val="035D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extBox 25">
            <a:extLst>
              <a:ext uri="{FF2B5EF4-FFF2-40B4-BE49-F238E27FC236}">
                <a16:creationId xmlns:a16="http://schemas.microsoft.com/office/drawing/2014/main" id="{39852419-FC77-85B2-4071-6CF90CEF3B07}"/>
              </a:ext>
            </a:extLst>
          </p:cNvPr>
          <p:cNvSpPr txBox="1"/>
          <p:nvPr/>
        </p:nvSpPr>
        <p:spPr>
          <a:xfrm>
            <a:off x="5783659" y="3574334"/>
            <a:ext cx="622520" cy="246221"/>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it-IT" sz="1000" b="1">
                <a:solidFill>
                  <a:schemeClr val="tx2"/>
                </a:solidFill>
              </a:rPr>
              <a:t>5G4UH</a:t>
            </a:r>
          </a:p>
        </p:txBody>
      </p:sp>
      <p:sp>
        <p:nvSpPr>
          <p:cNvPr id="27" name="Arc 26">
            <a:extLst>
              <a:ext uri="{FF2B5EF4-FFF2-40B4-BE49-F238E27FC236}">
                <a16:creationId xmlns:a16="http://schemas.microsoft.com/office/drawing/2014/main" id="{6E6FD0E8-4ECF-D622-395F-6C601CF256FE}"/>
              </a:ext>
            </a:extLst>
          </p:cNvPr>
          <p:cNvSpPr/>
          <p:nvPr/>
        </p:nvSpPr>
        <p:spPr>
          <a:xfrm>
            <a:off x="3452108" y="3768024"/>
            <a:ext cx="45719" cy="45719"/>
          </a:xfrm>
          <a:prstGeom prst="arc">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E"/>
          </a:p>
        </p:txBody>
      </p:sp>
      <p:sp>
        <p:nvSpPr>
          <p:cNvPr id="28" name="Oval 27">
            <a:extLst>
              <a:ext uri="{FF2B5EF4-FFF2-40B4-BE49-F238E27FC236}">
                <a16:creationId xmlns:a16="http://schemas.microsoft.com/office/drawing/2014/main" id="{6D1D19A7-58F9-97D2-20A2-4634AC441FD2}"/>
              </a:ext>
            </a:extLst>
          </p:cNvPr>
          <p:cNvSpPr/>
          <p:nvPr/>
        </p:nvSpPr>
        <p:spPr>
          <a:xfrm>
            <a:off x="9858447" y="2109526"/>
            <a:ext cx="127001" cy="120456"/>
          </a:xfrm>
          <a:prstGeom prst="ellipse">
            <a:avLst/>
          </a:prstGeom>
          <a:solidFill>
            <a:srgbClr val="035DC1"/>
          </a:solidFill>
          <a:ln>
            <a:solidFill>
              <a:srgbClr val="035D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TextBox 28">
            <a:extLst>
              <a:ext uri="{FF2B5EF4-FFF2-40B4-BE49-F238E27FC236}">
                <a16:creationId xmlns:a16="http://schemas.microsoft.com/office/drawing/2014/main" id="{B5ADF0AC-35F8-742E-0D35-9C6A0829DAF1}"/>
              </a:ext>
            </a:extLst>
          </p:cNvPr>
          <p:cNvSpPr txBox="1"/>
          <p:nvPr/>
        </p:nvSpPr>
        <p:spPr>
          <a:xfrm>
            <a:off x="9985448" y="2012402"/>
            <a:ext cx="1919115" cy="307777"/>
          </a:xfrm>
          <a:prstGeom prst="rect">
            <a:avLst/>
          </a:prstGeom>
          <a:noFill/>
        </p:spPr>
        <p:txBody>
          <a:bodyPr wrap="none" rtlCol="0">
            <a:spAutoFit/>
          </a:bodyPr>
          <a:lstStyle/>
          <a:p>
            <a:pPr algn="ctr"/>
            <a:r>
              <a:rPr lang="en-IE" sz="1400"/>
              <a:t>Call 1 </a:t>
            </a:r>
            <a:r>
              <a:rPr lang="en-IE" sz="1200"/>
              <a:t>(ongoing projects)</a:t>
            </a:r>
          </a:p>
        </p:txBody>
      </p:sp>
    </p:spTree>
    <p:extLst>
      <p:ext uri="{BB962C8B-B14F-4D97-AF65-F5344CB8AC3E}">
        <p14:creationId xmlns:p14="http://schemas.microsoft.com/office/powerpoint/2010/main" val="3468831439"/>
      </p:ext>
    </p:extLst>
  </p:cSld>
  <p:clrMapOvr>
    <a:overrideClrMapping bg1="lt1" tx1="dk1" bg2="lt2" tx2="dk2" accent1="accent1" accent2="accent2" accent3="accent3" accent4="accent4" accent5="accent5" accent6="accent6" hlink="hlink" folHlink="folHlink"/>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Imag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893300" y="5952986"/>
            <a:ext cx="2261768" cy="905014"/>
          </a:xfrm>
          <a:prstGeom prst="rect">
            <a:avLst/>
          </a:prstGeom>
        </p:spPr>
      </p:pic>
      <p:sp>
        <p:nvSpPr>
          <p:cNvPr id="7" name="ZoneTexte 7"/>
          <p:cNvSpPr txBox="1"/>
          <p:nvPr/>
        </p:nvSpPr>
        <p:spPr>
          <a:xfrm>
            <a:off x="1600912" y="299798"/>
            <a:ext cx="8796430"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3600" b="1">
                <a:solidFill>
                  <a:srgbClr val="082A6A"/>
                </a:solidFill>
                <a:latin typeface="Calibri" panose="020F0502020204030204"/>
              </a:rPr>
              <a:t>Call 1 to Call 2 Evolution</a:t>
            </a:r>
            <a:endParaRPr kumimoji="0" lang="fr-FR" sz="3600" b="1" i="0" u="none" strike="noStrike" kern="1200" cap="none" spc="0" normalizeH="0" baseline="0" noProof="0">
              <a:ln>
                <a:noFill/>
              </a:ln>
              <a:solidFill>
                <a:srgbClr val="082A6A"/>
              </a:solidFill>
              <a:effectLst/>
              <a:uLnTx/>
              <a:uFillTx/>
              <a:latin typeface="Calibri" panose="020F0502020204030204"/>
              <a:ea typeface="+mn-ea"/>
              <a:cs typeface="+mn-cs"/>
            </a:endParaRPr>
          </a:p>
        </p:txBody>
      </p:sp>
      <p:pic>
        <p:nvPicPr>
          <p:cNvPr id="31" name="Content Placeholder 53">
            <a:extLst>
              <a:ext uri="{FF2B5EF4-FFF2-40B4-BE49-F238E27FC236}">
                <a16:creationId xmlns:a16="http://schemas.microsoft.com/office/drawing/2014/main" id="{0BB2BA0E-9BF4-54E8-D9D1-239ED03DA8D4}"/>
              </a:ext>
            </a:extLst>
          </p:cNvPr>
          <p:cNvPicPr>
            <a:picLocks noGrp="1" noChangeAspect="1"/>
          </p:cNvPicPr>
          <p:nvPr>
            <p:ph sz="half" idx="1"/>
          </p:nvPr>
        </p:nvPicPr>
        <p:blipFill rotWithShape="1">
          <a:blip r:embed="rId5">
            <a:extLst>
              <a:ext uri="{28A0092B-C50C-407E-A947-70E740481C1C}">
                <a14:useLocalDpi xmlns:a14="http://schemas.microsoft.com/office/drawing/2010/main" val="0"/>
              </a:ext>
            </a:extLst>
          </a:blip>
          <a:srcRect l="35365" b="23250"/>
          <a:stretch/>
        </p:blipFill>
        <p:spPr>
          <a:xfrm>
            <a:off x="2149832" y="1157775"/>
            <a:ext cx="7386349" cy="5569453"/>
          </a:xfrm>
        </p:spPr>
      </p:pic>
      <p:sp>
        <p:nvSpPr>
          <p:cNvPr id="32" name="Freeform 5">
            <a:extLst>
              <a:ext uri="{FF2B5EF4-FFF2-40B4-BE49-F238E27FC236}">
                <a16:creationId xmlns:a16="http://schemas.microsoft.com/office/drawing/2014/main" id="{9FA3C026-1B5A-02E3-2050-4241E6B31D6B}"/>
              </a:ext>
            </a:extLst>
          </p:cNvPr>
          <p:cNvSpPr/>
          <p:nvPr/>
        </p:nvSpPr>
        <p:spPr>
          <a:xfrm>
            <a:off x="4947379" y="3742388"/>
            <a:ext cx="266075" cy="434715"/>
          </a:xfrm>
          <a:custGeom>
            <a:avLst/>
            <a:gdLst>
              <a:gd name="connsiteX0" fmla="*/ 0 w 266075"/>
              <a:gd name="connsiteY0" fmla="*/ 434715 h 434715"/>
              <a:gd name="connsiteX1" fmla="*/ 266075 w 266075"/>
              <a:gd name="connsiteY1" fmla="*/ 232348 h 434715"/>
              <a:gd name="connsiteX2" fmla="*/ 146154 w 266075"/>
              <a:gd name="connsiteY2" fmla="*/ 0 h 434715"/>
            </a:gdLst>
            <a:ahLst/>
            <a:cxnLst>
              <a:cxn ang="0">
                <a:pos x="connsiteX0" y="connsiteY0"/>
              </a:cxn>
              <a:cxn ang="0">
                <a:pos x="connsiteX1" y="connsiteY1"/>
              </a:cxn>
              <a:cxn ang="0">
                <a:pos x="connsiteX2" y="connsiteY2"/>
              </a:cxn>
            </a:cxnLst>
            <a:rect l="l" t="t" r="r" b="b"/>
            <a:pathLst>
              <a:path w="266075" h="434715">
                <a:moveTo>
                  <a:pt x="0" y="434715"/>
                </a:moveTo>
                <a:lnTo>
                  <a:pt x="266075" y="232348"/>
                </a:lnTo>
                <a:lnTo>
                  <a:pt x="146154" y="0"/>
                </a:lnTo>
              </a:path>
            </a:pathLst>
          </a:custGeom>
          <a:ln w="1270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33" name="Oval 32">
            <a:extLst>
              <a:ext uri="{FF2B5EF4-FFF2-40B4-BE49-F238E27FC236}">
                <a16:creationId xmlns:a16="http://schemas.microsoft.com/office/drawing/2014/main" id="{6339E41D-E7E0-3839-946D-DA3F39432918}"/>
              </a:ext>
            </a:extLst>
          </p:cNvPr>
          <p:cNvSpPr/>
          <p:nvPr/>
        </p:nvSpPr>
        <p:spPr>
          <a:xfrm>
            <a:off x="4864101" y="4119897"/>
            <a:ext cx="127001" cy="120456"/>
          </a:xfrm>
          <a:prstGeom prst="ellipse">
            <a:avLst/>
          </a:prstGeom>
          <a:solidFill>
            <a:srgbClr val="035DC1"/>
          </a:solidFill>
          <a:ln>
            <a:solidFill>
              <a:srgbClr val="035D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TextBox 33">
            <a:extLst>
              <a:ext uri="{FF2B5EF4-FFF2-40B4-BE49-F238E27FC236}">
                <a16:creationId xmlns:a16="http://schemas.microsoft.com/office/drawing/2014/main" id="{2E4880C2-B56A-6A2D-26F5-60EB39F17966}"/>
              </a:ext>
            </a:extLst>
          </p:cNvPr>
          <p:cNvSpPr txBox="1"/>
          <p:nvPr/>
        </p:nvSpPr>
        <p:spPr>
          <a:xfrm>
            <a:off x="4651771" y="3494178"/>
            <a:ext cx="903158" cy="246221"/>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n-US" sz="1000" b="1">
                <a:solidFill>
                  <a:schemeClr val="tx2"/>
                </a:solidFill>
              </a:rPr>
              <a:t>Connectow</a:t>
            </a:r>
          </a:p>
        </p:txBody>
      </p:sp>
      <p:sp>
        <p:nvSpPr>
          <p:cNvPr id="35" name="Freeform 6">
            <a:extLst>
              <a:ext uri="{FF2B5EF4-FFF2-40B4-BE49-F238E27FC236}">
                <a16:creationId xmlns:a16="http://schemas.microsoft.com/office/drawing/2014/main" id="{1915A16D-6398-C6BC-E0D9-9420235F1FC2}"/>
              </a:ext>
            </a:extLst>
          </p:cNvPr>
          <p:cNvSpPr/>
          <p:nvPr/>
        </p:nvSpPr>
        <p:spPr>
          <a:xfrm flipH="1">
            <a:off x="4733228" y="4045709"/>
            <a:ext cx="438462" cy="469780"/>
          </a:xfrm>
          <a:custGeom>
            <a:avLst/>
            <a:gdLst>
              <a:gd name="connsiteX0" fmla="*/ 438462 w 438462"/>
              <a:gd name="connsiteY0" fmla="*/ 0 h 296056"/>
              <a:gd name="connsiteX1" fmla="*/ 318541 w 438462"/>
              <a:gd name="connsiteY1" fmla="*/ 288561 h 296056"/>
              <a:gd name="connsiteX2" fmla="*/ 0 w 438462"/>
              <a:gd name="connsiteY2" fmla="*/ 296056 h 296056"/>
            </a:gdLst>
            <a:ahLst/>
            <a:cxnLst>
              <a:cxn ang="0">
                <a:pos x="connsiteX0" y="connsiteY0"/>
              </a:cxn>
              <a:cxn ang="0">
                <a:pos x="connsiteX1" y="connsiteY1"/>
              </a:cxn>
              <a:cxn ang="0">
                <a:pos x="connsiteX2" y="connsiteY2"/>
              </a:cxn>
            </a:cxnLst>
            <a:rect l="l" t="t" r="r" b="b"/>
            <a:pathLst>
              <a:path w="438462" h="296056">
                <a:moveTo>
                  <a:pt x="438462" y="0"/>
                </a:moveTo>
                <a:lnTo>
                  <a:pt x="318541" y="288561"/>
                </a:lnTo>
                <a:lnTo>
                  <a:pt x="0" y="296056"/>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a:extLst>
              <a:ext uri="{FF2B5EF4-FFF2-40B4-BE49-F238E27FC236}">
                <a16:creationId xmlns:a16="http://schemas.microsoft.com/office/drawing/2014/main" id="{920863E1-99D4-BE71-5286-DA93C35A8D4A}"/>
              </a:ext>
            </a:extLst>
          </p:cNvPr>
          <p:cNvSpPr/>
          <p:nvPr/>
        </p:nvSpPr>
        <p:spPr>
          <a:xfrm>
            <a:off x="4687357" y="4030999"/>
            <a:ext cx="127001" cy="120456"/>
          </a:xfrm>
          <a:prstGeom prst="ellipse">
            <a:avLst/>
          </a:prstGeom>
          <a:solidFill>
            <a:srgbClr val="035DC1"/>
          </a:solidFill>
          <a:ln>
            <a:solidFill>
              <a:srgbClr val="035D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TextBox 36">
            <a:extLst>
              <a:ext uri="{FF2B5EF4-FFF2-40B4-BE49-F238E27FC236}">
                <a16:creationId xmlns:a16="http://schemas.microsoft.com/office/drawing/2014/main" id="{B7FA23A8-ED5E-CB0C-5E9B-959770C7CD14}"/>
              </a:ext>
            </a:extLst>
          </p:cNvPr>
          <p:cNvSpPr txBox="1"/>
          <p:nvPr/>
        </p:nvSpPr>
        <p:spPr>
          <a:xfrm>
            <a:off x="4331450" y="4447023"/>
            <a:ext cx="955498" cy="400110"/>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n-US" sz="1000" b="1">
                <a:solidFill>
                  <a:schemeClr val="tx2"/>
                </a:solidFill>
              </a:rPr>
              <a:t>Flanders Smart Fields</a:t>
            </a:r>
          </a:p>
        </p:txBody>
      </p:sp>
      <p:sp>
        <p:nvSpPr>
          <p:cNvPr id="38" name="Freeform 7">
            <a:extLst>
              <a:ext uri="{FF2B5EF4-FFF2-40B4-BE49-F238E27FC236}">
                <a16:creationId xmlns:a16="http://schemas.microsoft.com/office/drawing/2014/main" id="{AD094DFF-1848-5056-8B4F-1280C05A38A9}"/>
              </a:ext>
            </a:extLst>
          </p:cNvPr>
          <p:cNvSpPr/>
          <p:nvPr/>
        </p:nvSpPr>
        <p:spPr>
          <a:xfrm flipV="1">
            <a:off x="3980513" y="5170198"/>
            <a:ext cx="432885" cy="311047"/>
          </a:xfrm>
          <a:custGeom>
            <a:avLst/>
            <a:gdLst>
              <a:gd name="connsiteX0" fmla="*/ 419725 w 419725"/>
              <a:gd name="connsiteY0" fmla="*/ 243591 h 243591"/>
              <a:gd name="connsiteX1" fmla="*/ 415977 w 419725"/>
              <a:gd name="connsiteY1" fmla="*/ 0 h 243591"/>
              <a:gd name="connsiteX2" fmla="*/ 0 w 419725"/>
              <a:gd name="connsiteY2" fmla="*/ 0 h 243591"/>
            </a:gdLst>
            <a:ahLst/>
            <a:cxnLst>
              <a:cxn ang="0">
                <a:pos x="connsiteX0" y="connsiteY0"/>
              </a:cxn>
              <a:cxn ang="0">
                <a:pos x="connsiteX1" y="connsiteY1"/>
              </a:cxn>
              <a:cxn ang="0">
                <a:pos x="connsiteX2" y="connsiteY2"/>
              </a:cxn>
            </a:cxnLst>
            <a:rect l="l" t="t" r="r" b="b"/>
            <a:pathLst>
              <a:path w="419725" h="243591">
                <a:moveTo>
                  <a:pt x="419725" y="243591"/>
                </a:moveTo>
                <a:cubicBezTo>
                  <a:pt x="418476" y="162394"/>
                  <a:pt x="417226" y="81197"/>
                  <a:pt x="415977" y="0"/>
                </a:cubicBezTo>
                <a:lnTo>
                  <a:pt x="0" y="0"/>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Box 38">
            <a:extLst>
              <a:ext uri="{FF2B5EF4-FFF2-40B4-BE49-F238E27FC236}">
                <a16:creationId xmlns:a16="http://schemas.microsoft.com/office/drawing/2014/main" id="{55760BB2-ECA8-7A07-003C-96FD97213EB4}"/>
              </a:ext>
            </a:extLst>
          </p:cNvPr>
          <p:cNvSpPr txBox="1"/>
          <p:nvPr/>
        </p:nvSpPr>
        <p:spPr>
          <a:xfrm>
            <a:off x="3666251" y="5358134"/>
            <a:ext cx="432885" cy="246221"/>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n-US" sz="1000" b="1">
                <a:solidFill>
                  <a:schemeClr val="tx2"/>
                </a:solidFill>
              </a:rPr>
              <a:t>Hi5</a:t>
            </a:r>
          </a:p>
        </p:txBody>
      </p:sp>
      <p:sp>
        <p:nvSpPr>
          <p:cNvPr id="40" name="Oval 39">
            <a:extLst>
              <a:ext uri="{FF2B5EF4-FFF2-40B4-BE49-F238E27FC236}">
                <a16:creationId xmlns:a16="http://schemas.microsoft.com/office/drawing/2014/main" id="{F0ECFF26-ADDE-D688-D216-36B98A1F526E}"/>
              </a:ext>
            </a:extLst>
          </p:cNvPr>
          <p:cNvSpPr/>
          <p:nvPr/>
        </p:nvSpPr>
        <p:spPr>
          <a:xfrm>
            <a:off x="4352850" y="5139000"/>
            <a:ext cx="127001" cy="120456"/>
          </a:xfrm>
          <a:prstGeom prst="ellipse">
            <a:avLst/>
          </a:prstGeom>
          <a:solidFill>
            <a:srgbClr val="035DC1"/>
          </a:solidFill>
          <a:ln>
            <a:solidFill>
              <a:srgbClr val="035D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Freeform 8">
            <a:extLst>
              <a:ext uri="{FF2B5EF4-FFF2-40B4-BE49-F238E27FC236}">
                <a16:creationId xmlns:a16="http://schemas.microsoft.com/office/drawing/2014/main" id="{9148DC41-B3C0-556A-451A-4C52FFECAE2D}"/>
              </a:ext>
            </a:extLst>
          </p:cNvPr>
          <p:cNvSpPr/>
          <p:nvPr/>
        </p:nvSpPr>
        <p:spPr>
          <a:xfrm>
            <a:off x="5618189" y="6043378"/>
            <a:ext cx="389744" cy="311046"/>
          </a:xfrm>
          <a:custGeom>
            <a:avLst/>
            <a:gdLst>
              <a:gd name="connsiteX0" fmla="*/ 389744 w 389744"/>
              <a:gd name="connsiteY0" fmla="*/ 0 h 311046"/>
              <a:gd name="connsiteX1" fmla="*/ 333531 w 389744"/>
              <a:gd name="connsiteY1" fmla="*/ 311046 h 311046"/>
              <a:gd name="connsiteX2" fmla="*/ 0 w 389744"/>
              <a:gd name="connsiteY2" fmla="*/ 277318 h 311046"/>
            </a:gdLst>
            <a:ahLst/>
            <a:cxnLst>
              <a:cxn ang="0">
                <a:pos x="connsiteX0" y="connsiteY0"/>
              </a:cxn>
              <a:cxn ang="0">
                <a:pos x="connsiteX1" y="connsiteY1"/>
              </a:cxn>
              <a:cxn ang="0">
                <a:pos x="connsiteX2" y="connsiteY2"/>
              </a:cxn>
            </a:cxnLst>
            <a:rect l="l" t="t" r="r" b="b"/>
            <a:pathLst>
              <a:path w="389744" h="311046">
                <a:moveTo>
                  <a:pt x="389744" y="0"/>
                </a:moveTo>
                <a:lnTo>
                  <a:pt x="333531" y="311046"/>
                </a:lnTo>
                <a:lnTo>
                  <a:pt x="0" y="277318"/>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F8466599-8389-FF2D-D1D2-DD046B7C7B11}"/>
              </a:ext>
            </a:extLst>
          </p:cNvPr>
          <p:cNvSpPr/>
          <p:nvPr/>
        </p:nvSpPr>
        <p:spPr>
          <a:xfrm>
            <a:off x="5939367" y="5974097"/>
            <a:ext cx="127001" cy="120456"/>
          </a:xfrm>
          <a:prstGeom prst="ellipse">
            <a:avLst/>
          </a:prstGeom>
          <a:solidFill>
            <a:srgbClr val="035DC1"/>
          </a:solidFill>
          <a:ln>
            <a:solidFill>
              <a:srgbClr val="035D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TextBox 42">
            <a:extLst>
              <a:ext uri="{FF2B5EF4-FFF2-40B4-BE49-F238E27FC236}">
                <a16:creationId xmlns:a16="http://schemas.microsoft.com/office/drawing/2014/main" id="{E23E159B-9A19-C978-F4E2-C3D30A9EF7CE}"/>
              </a:ext>
            </a:extLst>
          </p:cNvPr>
          <p:cNvSpPr txBox="1"/>
          <p:nvPr/>
        </p:nvSpPr>
        <p:spPr>
          <a:xfrm>
            <a:off x="4779433" y="6198901"/>
            <a:ext cx="890032" cy="246221"/>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n-US" sz="1000" b="1">
                <a:solidFill>
                  <a:schemeClr val="tx2"/>
                </a:solidFill>
              </a:rPr>
              <a:t>5G4ASSAC</a:t>
            </a:r>
          </a:p>
        </p:txBody>
      </p:sp>
      <p:sp>
        <p:nvSpPr>
          <p:cNvPr id="44" name="Freeform 9">
            <a:extLst>
              <a:ext uri="{FF2B5EF4-FFF2-40B4-BE49-F238E27FC236}">
                <a16:creationId xmlns:a16="http://schemas.microsoft.com/office/drawing/2014/main" id="{1F2A3A14-625C-A7DA-472A-DDA105D967B9}"/>
              </a:ext>
            </a:extLst>
          </p:cNvPr>
          <p:cNvSpPr/>
          <p:nvPr/>
        </p:nvSpPr>
        <p:spPr>
          <a:xfrm>
            <a:off x="6929517" y="4371975"/>
            <a:ext cx="689858" cy="209862"/>
          </a:xfrm>
          <a:custGeom>
            <a:avLst/>
            <a:gdLst>
              <a:gd name="connsiteX0" fmla="*/ 0 w 771993"/>
              <a:gd name="connsiteY0" fmla="*/ 209862 h 209862"/>
              <a:gd name="connsiteX1" fmla="*/ 389744 w 771993"/>
              <a:gd name="connsiteY1" fmla="*/ 0 h 209862"/>
              <a:gd name="connsiteX2" fmla="*/ 771993 w 771993"/>
              <a:gd name="connsiteY2" fmla="*/ 0 h 209862"/>
            </a:gdLst>
            <a:ahLst/>
            <a:cxnLst>
              <a:cxn ang="0">
                <a:pos x="connsiteX0" y="connsiteY0"/>
              </a:cxn>
              <a:cxn ang="0">
                <a:pos x="connsiteX1" y="connsiteY1"/>
              </a:cxn>
              <a:cxn ang="0">
                <a:pos x="connsiteX2" y="connsiteY2"/>
              </a:cxn>
            </a:cxnLst>
            <a:rect l="l" t="t" r="r" b="b"/>
            <a:pathLst>
              <a:path w="771993" h="209862">
                <a:moveTo>
                  <a:pt x="0" y="209862"/>
                </a:moveTo>
                <a:lnTo>
                  <a:pt x="389744" y="0"/>
                </a:lnTo>
                <a:lnTo>
                  <a:pt x="771993" y="0"/>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TextBox 44">
            <a:extLst>
              <a:ext uri="{FF2B5EF4-FFF2-40B4-BE49-F238E27FC236}">
                <a16:creationId xmlns:a16="http://schemas.microsoft.com/office/drawing/2014/main" id="{5CC0E7AC-0532-944D-F0AF-C74A22F29203}"/>
              </a:ext>
            </a:extLst>
          </p:cNvPr>
          <p:cNvSpPr txBox="1"/>
          <p:nvPr/>
        </p:nvSpPr>
        <p:spPr>
          <a:xfrm>
            <a:off x="7470202" y="4240353"/>
            <a:ext cx="742465" cy="246221"/>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n-US" sz="1000" b="1">
                <a:solidFill>
                  <a:schemeClr val="tx2"/>
                </a:solidFill>
              </a:rPr>
              <a:t>PPDR 5G</a:t>
            </a:r>
          </a:p>
        </p:txBody>
      </p:sp>
      <p:sp>
        <p:nvSpPr>
          <p:cNvPr id="46" name="Oval 45">
            <a:extLst>
              <a:ext uri="{FF2B5EF4-FFF2-40B4-BE49-F238E27FC236}">
                <a16:creationId xmlns:a16="http://schemas.microsoft.com/office/drawing/2014/main" id="{40309426-0BF5-D751-76BE-65020156E3DA}"/>
              </a:ext>
            </a:extLst>
          </p:cNvPr>
          <p:cNvSpPr/>
          <p:nvPr/>
        </p:nvSpPr>
        <p:spPr>
          <a:xfrm>
            <a:off x="6905053" y="4509622"/>
            <a:ext cx="127001" cy="120456"/>
          </a:xfrm>
          <a:prstGeom prst="ellipse">
            <a:avLst/>
          </a:prstGeom>
          <a:solidFill>
            <a:srgbClr val="035DC1"/>
          </a:solidFill>
          <a:ln>
            <a:solidFill>
              <a:srgbClr val="035D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Freeform 10">
            <a:extLst>
              <a:ext uri="{FF2B5EF4-FFF2-40B4-BE49-F238E27FC236}">
                <a16:creationId xmlns:a16="http://schemas.microsoft.com/office/drawing/2014/main" id="{D1CD5715-5631-5E7E-0EF7-CE3A3D4A934A}"/>
              </a:ext>
            </a:extLst>
          </p:cNvPr>
          <p:cNvSpPr/>
          <p:nvPr/>
        </p:nvSpPr>
        <p:spPr>
          <a:xfrm>
            <a:off x="6467528" y="4709254"/>
            <a:ext cx="514765" cy="298513"/>
          </a:xfrm>
          <a:custGeom>
            <a:avLst/>
            <a:gdLst>
              <a:gd name="connsiteX0" fmla="*/ 0 w 449704"/>
              <a:gd name="connsiteY0" fmla="*/ 0 h 816964"/>
              <a:gd name="connsiteX1" fmla="*/ 86193 w 449704"/>
              <a:gd name="connsiteY1" fmla="*/ 816964 h 816964"/>
              <a:gd name="connsiteX2" fmla="*/ 449704 w 449704"/>
              <a:gd name="connsiteY2" fmla="*/ 816964 h 816964"/>
            </a:gdLst>
            <a:ahLst/>
            <a:cxnLst>
              <a:cxn ang="0">
                <a:pos x="connsiteX0" y="connsiteY0"/>
              </a:cxn>
              <a:cxn ang="0">
                <a:pos x="connsiteX1" y="connsiteY1"/>
              </a:cxn>
              <a:cxn ang="0">
                <a:pos x="connsiteX2" y="connsiteY2"/>
              </a:cxn>
            </a:cxnLst>
            <a:rect l="l" t="t" r="r" b="b"/>
            <a:pathLst>
              <a:path w="449704" h="816964">
                <a:moveTo>
                  <a:pt x="0" y="0"/>
                </a:moveTo>
                <a:lnTo>
                  <a:pt x="86193" y="816964"/>
                </a:lnTo>
                <a:lnTo>
                  <a:pt x="449704" y="816964"/>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a:extLst>
              <a:ext uri="{FF2B5EF4-FFF2-40B4-BE49-F238E27FC236}">
                <a16:creationId xmlns:a16="http://schemas.microsoft.com/office/drawing/2014/main" id="{2DF85574-BE89-513D-9EFD-4E9982F5B094}"/>
              </a:ext>
            </a:extLst>
          </p:cNvPr>
          <p:cNvSpPr/>
          <p:nvPr/>
        </p:nvSpPr>
        <p:spPr>
          <a:xfrm>
            <a:off x="6398203" y="4588798"/>
            <a:ext cx="127001" cy="120456"/>
          </a:xfrm>
          <a:prstGeom prst="ellipse">
            <a:avLst/>
          </a:prstGeom>
          <a:solidFill>
            <a:srgbClr val="035DC1"/>
          </a:solidFill>
          <a:ln>
            <a:solidFill>
              <a:srgbClr val="035D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TextBox 48">
            <a:extLst>
              <a:ext uri="{FF2B5EF4-FFF2-40B4-BE49-F238E27FC236}">
                <a16:creationId xmlns:a16="http://schemas.microsoft.com/office/drawing/2014/main" id="{8FFAC778-FA8D-FC89-E0C9-E5F1FF6BBEB3}"/>
              </a:ext>
            </a:extLst>
          </p:cNvPr>
          <p:cNvSpPr txBox="1"/>
          <p:nvPr/>
        </p:nvSpPr>
        <p:spPr>
          <a:xfrm>
            <a:off x="6902450" y="4884258"/>
            <a:ext cx="955498" cy="246221"/>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n-US" sz="1000" b="1">
                <a:solidFill>
                  <a:schemeClr val="tx2"/>
                </a:solidFill>
              </a:rPr>
              <a:t>5GAGRIHUB</a:t>
            </a:r>
          </a:p>
        </p:txBody>
      </p:sp>
      <p:sp>
        <p:nvSpPr>
          <p:cNvPr id="50" name="Freeform 11">
            <a:extLst>
              <a:ext uri="{FF2B5EF4-FFF2-40B4-BE49-F238E27FC236}">
                <a16:creationId xmlns:a16="http://schemas.microsoft.com/office/drawing/2014/main" id="{E36E7FFA-549F-846D-5DC8-1F49EBC5DBDB}"/>
              </a:ext>
            </a:extLst>
          </p:cNvPr>
          <p:cNvSpPr/>
          <p:nvPr/>
        </p:nvSpPr>
        <p:spPr>
          <a:xfrm>
            <a:off x="5439263" y="3694253"/>
            <a:ext cx="628630" cy="486597"/>
          </a:xfrm>
          <a:custGeom>
            <a:avLst/>
            <a:gdLst>
              <a:gd name="connsiteX0" fmla="*/ 0 w 603354"/>
              <a:gd name="connsiteY0" fmla="*/ 254832 h 254832"/>
              <a:gd name="connsiteX1" fmla="*/ 258581 w 603354"/>
              <a:gd name="connsiteY1" fmla="*/ 14990 h 254832"/>
              <a:gd name="connsiteX2" fmla="*/ 603354 w 603354"/>
              <a:gd name="connsiteY2" fmla="*/ 0 h 254832"/>
            </a:gdLst>
            <a:ahLst/>
            <a:cxnLst>
              <a:cxn ang="0">
                <a:pos x="connsiteX0" y="connsiteY0"/>
              </a:cxn>
              <a:cxn ang="0">
                <a:pos x="connsiteX1" y="connsiteY1"/>
              </a:cxn>
              <a:cxn ang="0">
                <a:pos x="connsiteX2" y="connsiteY2"/>
              </a:cxn>
            </a:cxnLst>
            <a:rect l="l" t="t" r="r" b="b"/>
            <a:pathLst>
              <a:path w="603354" h="254832">
                <a:moveTo>
                  <a:pt x="0" y="254832"/>
                </a:moveTo>
                <a:lnTo>
                  <a:pt x="258581" y="14990"/>
                </a:lnTo>
                <a:lnTo>
                  <a:pt x="603354" y="0"/>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Oval 50">
            <a:extLst>
              <a:ext uri="{FF2B5EF4-FFF2-40B4-BE49-F238E27FC236}">
                <a16:creationId xmlns:a16="http://schemas.microsoft.com/office/drawing/2014/main" id="{DAB3EC47-4231-AA82-8882-B84DAA2202FB}"/>
              </a:ext>
            </a:extLst>
          </p:cNvPr>
          <p:cNvSpPr/>
          <p:nvPr/>
        </p:nvSpPr>
        <p:spPr>
          <a:xfrm>
            <a:off x="5397499" y="4112391"/>
            <a:ext cx="127001" cy="120456"/>
          </a:xfrm>
          <a:prstGeom prst="ellipse">
            <a:avLst/>
          </a:prstGeom>
          <a:solidFill>
            <a:srgbClr val="035DC1"/>
          </a:solidFill>
          <a:ln>
            <a:solidFill>
              <a:srgbClr val="035D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 name="TextBox 51">
            <a:extLst>
              <a:ext uri="{FF2B5EF4-FFF2-40B4-BE49-F238E27FC236}">
                <a16:creationId xmlns:a16="http://schemas.microsoft.com/office/drawing/2014/main" id="{4BBABC4A-589C-1D47-AFE9-627CDB2D910B}"/>
              </a:ext>
            </a:extLst>
          </p:cNvPr>
          <p:cNvSpPr txBox="1"/>
          <p:nvPr/>
        </p:nvSpPr>
        <p:spPr>
          <a:xfrm>
            <a:off x="5783659" y="3574334"/>
            <a:ext cx="622520" cy="246221"/>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it-IT" sz="1000" b="1">
                <a:solidFill>
                  <a:schemeClr val="tx2"/>
                </a:solidFill>
              </a:rPr>
              <a:t>5G4UH</a:t>
            </a:r>
          </a:p>
        </p:txBody>
      </p:sp>
      <p:sp>
        <p:nvSpPr>
          <p:cNvPr id="53" name="Arc 52">
            <a:extLst>
              <a:ext uri="{FF2B5EF4-FFF2-40B4-BE49-F238E27FC236}">
                <a16:creationId xmlns:a16="http://schemas.microsoft.com/office/drawing/2014/main" id="{03B69BB7-ACF7-E84D-62E3-AFAF26CDF95B}"/>
              </a:ext>
            </a:extLst>
          </p:cNvPr>
          <p:cNvSpPr/>
          <p:nvPr/>
        </p:nvSpPr>
        <p:spPr>
          <a:xfrm>
            <a:off x="3452108" y="3768024"/>
            <a:ext cx="45719" cy="45719"/>
          </a:xfrm>
          <a:prstGeom prst="arc">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E"/>
          </a:p>
        </p:txBody>
      </p:sp>
      <p:sp>
        <p:nvSpPr>
          <p:cNvPr id="54" name="Freeform: Shape 53">
            <a:extLst>
              <a:ext uri="{FF2B5EF4-FFF2-40B4-BE49-F238E27FC236}">
                <a16:creationId xmlns:a16="http://schemas.microsoft.com/office/drawing/2014/main" id="{65C53B23-B2B3-7B81-0E82-B5C836003488}"/>
              </a:ext>
            </a:extLst>
          </p:cNvPr>
          <p:cNvSpPr/>
          <p:nvPr/>
        </p:nvSpPr>
        <p:spPr>
          <a:xfrm>
            <a:off x="3455256" y="3163748"/>
            <a:ext cx="387525" cy="581266"/>
          </a:xfrm>
          <a:custGeom>
            <a:avLst/>
            <a:gdLst>
              <a:gd name="connsiteX0" fmla="*/ 0 w 325967"/>
              <a:gd name="connsiteY0" fmla="*/ 313267 h 313267"/>
              <a:gd name="connsiteX1" fmla="*/ 16934 w 325967"/>
              <a:gd name="connsiteY1" fmla="*/ 12700 h 313267"/>
              <a:gd name="connsiteX2" fmla="*/ 325967 w 325967"/>
              <a:gd name="connsiteY2" fmla="*/ 0 h 313267"/>
            </a:gdLst>
            <a:ahLst/>
            <a:cxnLst>
              <a:cxn ang="0">
                <a:pos x="connsiteX0" y="connsiteY0"/>
              </a:cxn>
              <a:cxn ang="0">
                <a:pos x="connsiteX1" y="connsiteY1"/>
              </a:cxn>
              <a:cxn ang="0">
                <a:pos x="connsiteX2" y="connsiteY2"/>
              </a:cxn>
            </a:cxnLst>
            <a:rect l="l" t="t" r="r" b="b"/>
            <a:pathLst>
              <a:path w="325967" h="313267">
                <a:moveTo>
                  <a:pt x="0" y="313267"/>
                </a:moveTo>
                <a:cubicBezTo>
                  <a:pt x="5997" y="192616"/>
                  <a:pt x="11995" y="71966"/>
                  <a:pt x="16934" y="12700"/>
                </a:cubicBezTo>
                <a:lnTo>
                  <a:pt x="325967" y="0"/>
                </a:lnTo>
              </a:path>
            </a:pathLst>
          </a:custGeom>
          <a:ln w="12700">
            <a:solidFill>
              <a:schemeClr val="tx1"/>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IE"/>
          </a:p>
        </p:txBody>
      </p:sp>
      <p:sp>
        <p:nvSpPr>
          <p:cNvPr id="55" name="TextBox 54">
            <a:extLst>
              <a:ext uri="{FF2B5EF4-FFF2-40B4-BE49-F238E27FC236}">
                <a16:creationId xmlns:a16="http://schemas.microsoft.com/office/drawing/2014/main" id="{74A85D82-BCC1-07FA-C805-86780F2E80BC}"/>
              </a:ext>
            </a:extLst>
          </p:cNvPr>
          <p:cNvSpPr txBox="1"/>
          <p:nvPr/>
        </p:nvSpPr>
        <p:spPr>
          <a:xfrm>
            <a:off x="3820410" y="3025895"/>
            <a:ext cx="959023" cy="246221"/>
          </a:xfrm>
          <a:prstGeom prst="rect">
            <a:avLst/>
          </a:prstGeom>
          <a:solidFill>
            <a:schemeClr val="accent3">
              <a:lumMod val="40000"/>
              <a:lumOff val="60000"/>
            </a:schemeClr>
          </a:solidFill>
          <a:ln>
            <a:solidFill>
              <a:schemeClr val="accent3">
                <a:lumMod val="50000"/>
              </a:schemeClr>
            </a:solidFill>
          </a:ln>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n-US" sz="1000" b="1">
                <a:solidFill>
                  <a:schemeClr val="accent3">
                    <a:lumMod val="50000"/>
                  </a:schemeClr>
                </a:solidFill>
              </a:rPr>
              <a:t>Laois 5G SC </a:t>
            </a:r>
          </a:p>
        </p:txBody>
      </p:sp>
      <p:sp>
        <p:nvSpPr>
          <p:cNvPr id="56" name="Oval 55">
            <a:extLst>
              <a:ext uri="{FF2B5EF4-FFF2-40B4-BE49-F238E27FC236}">
                <a16:creationId xmlns:a16="http://schemas.microsoft.com/office/drawing/2014/main" id="{3435EADF-A524-4E6D-5F97-DC5F31BD5A2B}"/>
              </a:ext>
            </a:extLst>
          </p:cNvPr>
          <p:cNvSpPr/>
          <p:nvPr/>
        </p:nvSpPr>
        <p:spPr>
          <a:xfrm>
            <a:off x="3388608" y="3694253"/>
            <a:ext cx="127001" cy="120456"/>
          </a:xfrm>
          <a:prstGeom prst="ellipse">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 name="Freeform: Shape 56">
            <a:extLst>
              <a:ext uri="{FF2B5EF4-FFF2-40B4-BE49-F238E27FC236}">
                <a16:creationId xmlns:a16="http://schemas.microsoft.com/office/drawing/2014/main" id="{B8155168-108E-F14F-7C8D-950ABCAF7A60}"/>
              </a:ext>
            </a:extLst>
          </p:cNvPr>
          <p:cNvSpPr/>
          <p:nvPr/>
        </p:nvSpPr>
        <p:spPr>
          <a:xfrm>
            <a:off x="2743200" y="3344333"/>
            <a:ext cx="469900" cy="330200"/>
          </a:xfrm>
          <a:custGeom>
            <a:avLst/>
            <a:gdLst>
              <a:gd name="connsiteX0" fmla="*/ 469900 w 469900"/>
              <a:gd name="connsiteY0" fmla="*/ 300567 h 330200"/>
              <a:gd name="connsiteX1" fmla="*/ 0 w 469900"/>
              <a:gd name="connsiteY1" fmla="*/ 330200 h 330200"/>
              <a:gd name="connsiteX2" fmla="*/ 114300 w 469900"/>
              <a:gd name="connsiteY2" fmla="*/ 0 h 330200"/>
            </a:gdLst>
            <a:ahLst/>
            <a:cxnLst>
              <a:cxn ang="0">
                <a:pos x="connsiteX0" y="connsiteY0"/>
              </a:cxn>
              <a:cxn ang="0">
                <a:pos x="connsiteX1" y="connsiteY1"/>
              </a:cxn>
              <a:cxn ang="0">
                <a:pos x="connsiteX2" y="connsiteY2"/>
              </a:cxn>
            </a:cxnLst>
            <a:rect l="l" t="t" r="r" b="b"/>
            <a:pathLst>
              <a:path w="469900" h="330200">
                <a:moveTo>
                  <a:pt x="469900" y="300567"/>
                </a:moveTo>
                <a:lnTo>
                  <a:pt x="0" y="330200"/>
                </a:lnTo>
                <a:lnTo>
                  <a:pt x="114300" y="0"/>
                </a:lnTo>
              </a:path>
            </a:pathLst>
          </a:custGeom>
          <a:ln w="12700">
            <a:solidFill>
              <a:schemeClr val="tx1"/>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IE"/>
          </a:p>
        </p:txBody>
      </p:sp>
      <p:sp>
        <p:nvSpPr>
          <p:cNvPr id="58" name="Freeform: Shape 57">
            <a:extLst>
              <a:ext uri="{FF2B5EF4-FFF2-40B4-BE49-F238E27FC236}">
                <a16:creationId xmlns:a16="http://schemas.microsoft.com/office/drawing/2014/main" id="{D747060C-F2CE-34D8-CF3F-7B3E37108221}"/>
              </a:ext>
            </a:extLst>
          </p:cNvPr>
          <p:cNvSpPr/>
          <p:nvPr/>
        </p:nvSpPr>
        <p:spPr>
          <a:xfrm>
            <a:off x="2595033" y="3894667"/>
            <a:ext cx="541867" cy="198966"/>
          </a:xfrm>
          <a:custGeom>
            <a:avLst/>
            <a:gdLst>
              <a:gd name="connsiteX0" fmla="*/ 541867 w 541867"/>
              <a:gd name="connsiteY0" fmla="*/ 0 h 198966"/>
              <a:gd name="connsiteX1" fmla="*/ 0 w 541867"/>
              <a:gd name="connsiteY1" fmla="*/ 21166 h 198966"/>
              <a:gd name="connsiteX2" fmla="*/ 16934 w 541867"/>
              <a:gd name="connsiteY2" fmla="*/ 198966 h 198966"/>
            </a:gdLst>
            <a:ahLst/>
            <a:cxnLst>
              <a:cxn ang="0">
                <a:pos x="connsiteX0" y="connsiteY0"/>
              </a:cxn>
              <a:cxn ang="0">
                <a:pos x="connsiteX1" y="connsiteY1"/>
              </a:cxn>
              <a:cxn ang="0">
                <a:pos x="connsiteX2" y="connsiteY2"/>
              </a:cxn>
            </a:cxnLst>
            <a:rect l="l" t="t" r="r" b="b"/>
            <a:pathLst>
              <a:path w="541867" h="198966">
                <a:moveTo>
                  <a:pt x="541867" y="0"/>
                </a:moveTo>
                <a:lnTo>
                  <a:pt x="0" y="21166"/>
                </a:lnTo>
                <a:lnTo>
                  <a:pt x="16934" y="198966"/>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59" name="Oval 58">
            <a:extLst>
              <a:ext uri="{FF2B5EF4-FFF2-40B4-BE49-F238E27FC236}">
                <a16:creationId xmlns:a16="http://schemas.microsoft.com/office/drawing/2014/main" id="{0DF5E48D-1491-CD9E-B6E9-7A5ECE004CAA}"/>
              </a:ext>
            </a:extLst>
          </p:cNvPr>
          <p:cNvSpPr/>
          <p:nvPr/>
        </p:nvSpPr>
        <p:spPr>
          <a:xfrm>
            <a:off x="3153353" y="3573797"/>
            <a:ext cx="127001" cy="120456"/>
          </a:xfrm>
          <a:prstGeom prst="ellipse">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 name="TextBox 59">
            <a:extLst>
              <a:ext uri="{FF2B5EF4-FFF2-40B4-BE49-F238E27FC236}">
                <a16:creationId xmlns:a16="http://schemas.microsoft.com/office/drawing/2014/main" id="{4CDF4BB0-8AB5-55F7-D578-DF86CFFCFE31}"/>
              </a:ext>
            </a:extLst>
          </p:cNvPr>
          <p:cNvSpPr txBox="1"/>
          <p:nvPr/>
        </p:nvSpPr>
        <p:spPr>
          <a:xfrm>
            <a:off x="2203929" y="2967611"/>
            <a:ext cx="1163876" cy="400110"/>
          </a:xfrm>
          <a:prstGeom prst="rect">
            <a:avLst/>
          </a:prstGeom>
          <a:solidFill>
            <a:schemeClr val="accent3">
              <a:lumMod val="40000"/>
              <a:lumOff val="60000"/>
            </a:schemeClr>
          </a:solidFill>
          <a:ln>
            <a:solidFill>
              <a:schemeClr val="accent3">
                <a:lumMod val="50000"/>
              </a:schemeClr>
            </a:solidFill>
          </a:ln>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n-US" sz="1000" b="1">
                <a:solidFill>
                  <a:schemeClr val="accent3">
                    <a:lumMod val="50000"/>
                  </a:schemeClr>
                </a:solidFill>
              </a:rPr>
              <a:t>SC Roscommon 5G Net</a:t>
            </a:r>
          </a:p>
        </p:txBody>
      </p:sp>
      <p:sp>
        <p:nvSpPr>
          <p:cNvPr id="61" name="TextBox 60">
            <a:extLst>
              <a:ext uri="{FF2B5EF4-FFF2-40B4-BE49-F238E27FC236}">
                <a16:creationId xmlns:a16="http://schemas.microsoft.com/office/drawing/2014/main" id="{152616DB-FEAC-57F6-431A-59F3D2C22FFF}"/>
              </a:ext>
            </a:extLst>
          </p:cNvPr>
          <p:cNvSpPr txBox="1"/>
          <p:nvPr/>
        </p:nvSpPr>
        <p:spPr>
          <a:xfrm>
            <a:off x="2187932" y="4052943"/>
            <a:ext cx="928907" cy="400110"/>
          </a:xfrm>
          <a:prstGeom prst="rect">
            <a:avLst/>
          </a:prstGeom>
          <a:solidFill>
            <a:schemeClr val="accent3">
              <a:lumMod val="40000"/>
              <a:lumOff val="60000"/>
            </a:schemeClr>
          </a:solidFill>
          <a:ln>
            <a:solidFill>
              <a:schemeClr val="accent3">
                <a:lumMod val="50000"/>
              </a:schemeClr>
            </a:solidFill>
          </a:ln>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n-US" sz="1000" b="1">
                <a:solidFill>
                  <a:schemeClr val="accent3">
                    <a:lumMod val="50000"/>
                  </a:schemeClr>
                </a:solidFill>
              </a:rPr>
              <a:t>SC Limerick 5G Net </a:t>
            </a:r>
          </a:p>
        </p:txBody>
      </p:sp>
      <p:sp>
        <p:nvSpPr>
          <p:cNvPr id="62" name="Oval 61">
            <a:extLst>
              <a:ext uri="{FF2B5EF4-FFF2-40B4-BE49-F238E27FC236}">
                <a16:creationId xmlns:a16="http://schemas.microsoft.com/office/drawing/2014/main" id="{A6DF2F86-4C12-DD04-4F82-8C262985C2A3}"/>
              </a:ext>
            </a:extLst>
          </p:cNvPr>
          <p:cNvSpPr/>
          <p:nvPr/>
        </p:nvSpPr>
        <p:spPr>
          <a:xfrm>
            <a:off x="3078739" y="3828848"/>
            <a:ext cx="127001" cy="120456"/>
          </a:xfrm>
          <a:prstGeom prst="ellipse">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 name="Freeform: Shape 62">
            <a:extLst>
              <a:ext uri="{FF2B5EF4-FFF2-40B4-BE49-F238E27FC236}">
                <a16:creationId xmlns:a16="http://schemas.microsoft.com/office/drawing/2014/main" id="{79385888-B83A-D680-C757-20CE2192E2AB}"/>
              </a:ext>
            </a:extLst>
          </p:cNvPr>
          <p:cNvSpPr/>
          <p:nvPr/>
        </p:nvSpPr>
        <p:spPr>
          <a:xfrm>
            <a:off x="6207760" y="1513840"/>
            <a:ext cx="650240" cy="355600"/>
          </a:xfrm>
          <a:custGeom>
            <a:avLst/>
            <a:gdLst>
              <a:gd name="connsiteX0" fmla="*/ 650240 w 650240"/>
              <a:gd name="connsiteY0" fmla="*/ 0 h 355600"/>
              <a:gd name="connsiteX1" fmla="*/ 45720 w 650240"/>
              <a:gd name="connsiteY1" fmla="*/ 20320 h 355600"/>
              <a:gd name="connsiteX2" fmla="*/ 0 w 650240"/>
              <a:gd name="connsiteY2" fmla="*/ 355600 h 355600"/>
            </a:gdLst>
            <a:ahLst/>
            <a:cxnLst>
              <a:cxn ang="0">
                <a:pos x="connsiteX0" y="connsiteY0"/>
              </a:cxn>
              <a:cxn ang="0">
                <a:pos x="connsiteX1" y="connsiteY1"/>
              </a:cxn>
              <a:cxn ang="0">
                <a:pos x="connsiteX2" y="connsiteY2"/>
              </a:cxn>
            </a:cxnLst>
            <a:rect l="l" t="t" r="r" b="b"/>
            <a:pathLst>
              <a:path w="650240" h="355600">
                <a:moveTo>
                  <a:pt x="650240" y="0"/>
                </a:moveTo>
                <a:lnTo>
                  <a:pt x="45720" y="20320"/>
                </a:lnTo>
                <a:lnTo>
                  <a:pt x="0" y="355600"/>
                </a:ln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64" name="Freeform: Shape 63">
            <a:extLst>
              <a:ext uri="{FF2B5EF4-FFF2-40B4-BE49-F238E27FC236}">
                <a16:creationId xmlns:a16="http://schemas.microsoft.com/office/drawing/2014/main" id="{7E7F805D-C62F-EE21-ADCA-250B9E6282DC}"/>
              </a:ext>
            </a:extLst>
          </p:cNvPr>
          <p:cNvSpPr/>
          <p:nvPr/>
        </p:nvSpPr>
        <p:spPr>
          <a:xfrm>
            <a:off x="6014720" y="2052320"/>
            <a:ext cx="411480" cy="432731"/>
          </a:xfrm>
          <a:custGeom>
            <a:avLst/>
            <a:gdLst>
              <a:gd name="connsiteX0" fmla="*/ 411480 w 411480"/>
              <a:gd name="connsiteY0" fmla="*/ 457200 h 457200"/>
              <a:gd name="connsiteX1" fmla="*/ 0 w 411480"/>
              <a:gd name="connsiteY1" fmla="*/ 416560 h 457200"/>
              <a:gd name="connsiteX2" fmla="*/ 172720 w 411480"/>
              <a:gd name="connsiteY2" fmla="*/ 0 h 457200"/>
            </a:gdLst>
            <a:ahLst/>
            <a:cxnLst>
              <a:cxn ang="0">
                <a:pos x="connsiteX0" y="connsiteY0"/>
              </a:cxn>
              <a:cxn ang="0">
                <a:pos x="connsiteX1" y="connsiteY1"/>
              </a:cxn>
              <a:cxn ang="0">
                <a:pos x="connsiteX2" y="connsiteY2"/>
              </a:cxn>
            </a:cxnLst>
            <a:rect l="l" t="t" r="r" b="b"/>
            <a:pathLst>
              <a:path w="411480" h="457200">
                <a:moveTo>
                  <a:pt x="411480" y="457200"/>
                </a:moveTo>
                <a:lnTo>
                  <a:pt x="0" y="416560"/>
                </a:lnTo>
                <a:lnTo>
                  <a:pt x="172720" y="0"/>
                </a:ln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65" name="TextBox 64">
            <a:extLst>
              <a:ext uri="{FF2B5EF4-FFF2-40B4-BE49-F238E27FC236}">
                <a16:creationId xmlns:a16="http://schemas.microsoft.com/office/drawing/2014/main" id="{1B001424-D9DC-74E9-DB08-0628A5997855}"/>
              </a:ext>
            </a:extLst>
          </p:cNvPr>
          <p:cNvSpPr txBox="1"/>
          <p:nvPr/>
        </p:nvSpPr>
        <p:spPr>
          <a:xfrm>
            <a:off x="5858836" y="1809523"/>
            <a:ext cx="617314" cy="246221"/>
          </a:xfrm>
          <a:prstGeom prst="rect">
            <a:avLst/>
          </a:prstGeom>
          <a:solidFill>
            <a:schemeClr val="accent3">
              <a:lumMod val="40000"/>
              <a:lumOff val="60000"/>
            </a:schemeClr>
          </a:solidFill>
          <a:ln>
            <a:solidFill>
              <a:schemeClr val="accent3">
                <a:lumMod val="50000"/>
              </a:schemeClr>
            </a:solidFill>
          </a:ln>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n-US" sz="1000" b="1">
                <a:solidFill>
                  <a:schemeClr val="accent3">
                    <a:lumMod val="50000"/>
                  </a:schemeClr>
                </a:solidFill>
              </a:rPr>
              <a:t>ED5GE </a:t>
            </a:r>
          </a:p>
        </p:txBody>
      </p:sp>
      <p:sp>
        <p:nvSpPr>
          <p:cNvPr id="66" name="Oval 65">
            <a:extLst>
              <a:ext uri="{FF2B5EF4-FFF2-40B4-BE49-F238E27FC236}">
                <a16:creationId xmlns:a16="http://schemas.microsoft.com/office/drawing/2014/main" id="{B3D9B856-6133-A0E6-B9B3-6FD3CF918B99}"/>
              </a:ext>
            </a:extLst>
          </p:cNvPr>
          <p:cNvSpPr/>
          <p:nvPr/>
        </p:nvSpPr>
        <p:spPr>
          <a:xfrm>
            <a:off x="6809151" y="1451669"/>
            <a:ext cx="127001" cy="120456"/>
          </a:xfrm>
          <a:prstGeom prst="ellipse">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7" name="Oval 66">
            <a:extLst>
              <a:ext uri="{FF2B5EF4-FFF2-40B4-BE49-F238E27FC236}">
                <a16:creationId xmlns:a16="http://schemas.microsoft.com/office/drawing/2014/main" id="{765AFCB5-3F7B-FF05-697A-5628A6D04E96}"/>
              </a:ext>
            </a:extLst>
          </p:cNvPr>
          <p:cNvSpPr/>
          <p:nvPr/>
        </p:nvSpPr>
        <p:spPr>
          <a:xfrm>
            <a:off x="6351746" y="2428834"/>
            <a:ext cx="127001" cy="120456"/>
          </a:xfrm>
          <a:prstGeom prst="ellipse">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8" name="Freeform: Shape 67">
            <a:extLst>
              <a:ext uri="{FF2B5EF4-FFF2-40B4-BE49-F238E27FC236}">
                <a16:creationId xmlns:a16="http://schemas.microsoft.com/office/drawing/2014/main" id="{E3A4F9A6-37C5-D01F-E1A4-7363B69392A5}"/>
              </a:ext>
            </a:extLst>
          </p:cNvPr>
          <p:cNvSpPr/>
          <p:nvPr/>
        </p:nvSpPr>
        <p:spPr>
          <a:xfrm>
            <a:off x="7233920" y="1640840"/>
            <a:ext cx="492760" cy="335280"/>
          </a:xfrm>
          <a:custGeom>
            <a:avLst/>
            <a:gdLst>
              <a:gd name="connsiteX0" fmla="*/ 492760 w 492760"/>
              <a:gd name="connsiteY0" fmla="*/ 335280 h 335280"/>
              <a:gd name="connsiteX1" fmla="*/ 0 w 492760"/>
              <a:gd name="connsiteY1" fmla="*/ 325120 h 335280"/>
              <a:gd name="connsiteX2" fmla="*/ 91440 w 492760"/>
              <a:gd name="connsiteY2" fmla="*/ 0 h 335280"/>
            </a:gdLst>
            <a:ahLst/>
            <a:cxnLst>
              <a:cxn ang="0">
                <a:pos x="connsiteX0" y="connsiteY0"/>
              </a:cxn>
              <a:cxn ang="0">
                <a:pos x="connsiteX1" y="connsiteY1"/>
              </a:cxn>
              <a:cxn ang="0">
                <a:pos x="connsiteX2" y="connsiteY2"/>
              </a:cxn>
            </a:cxnLst>
            <a:rect l="l" t="t" r="r" b="b"/>
            <a:pathLst>
              <a:path w="492760" h="335280">
                <a:moveTo>
                  <a:pt x="492760" y="335280"/>
                </a:moveTo>
                <a:lnTo>
                  <a:pt x="0" y="325120"/>
                </a:lnTo>
                <a:lnTo>
                  <a:pt x="91440" y="0"/>
                </a:ln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69" name="TextBox 68">
            <a:extLst>
              <a:ext uri="{FF2B5EF4-FFF2-40B4-BE49-F238E27FC236}">
                <a16:creationId xmlns:a16="http://schemas.microsoft.com/office/drawing/2014/main" id="{498E5B42-56F1-BF27-E5CC-7112941AF14B}"/>
              </a:ext>
            </a:extLst>
          </p:cNvPr>
          <p:cNvSpPr txBox="1"/>
          <p:nvPr/>
        </p:nvSpPr>
        <p:spPr>
          <a:xfrm>
            <a:off x="7665095" y="1766181"/>
            <a:ext cx="869543" cy="400110"/>
          </a:xfrm>
          <a:prstGeom prst="rect">
            <a:avLst/>
          </a:prstGeom>
          <a:solidFill>
            <a:schemeClr val="accent3">
              <a:lumMod val="40000"/>
              <a:lumOff val="60000"/>
            </a:schemeClr>
          </a:solidFill>
          <a:ln>
            <a:solidFill>
              <a:schemeClr val="accent3">
                <a:lumMod val="50000"/>
              </a:schemeClr>
            </a:solidFill>
          </a:ln>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n-US" sz="1000" b="1">
                <a:solidFill>
                  <a:schemeClr val="accent3">
                    <a:lumMod val="50000"/>
                  </a:schemeClr>
                </a:solidFill>
              </a:rPr>
              <a:t>Private 5G network </a:t>
            </a:r>
          </a:p>
        </p:txBody>
      </p:sp>
      <p:sp>
        <p:nvSpPr>
          <p:cNvPr id="70" name="Oval 69">
            <a:extLst>
              <a:ext uri="{FF2B5EF4-FFF2-40B4-BE49-F238E27FC236}">
                <a16:creationId xmlns:a16="http://schemas.microsoft.com/office/drawing/2014/main" id="{6E5C7016-B328-4E42-6A6C-A44693D0E316}"/>
              </a:ext>
            </a:extLst>
          </p:cNvPr>
          <p:cNvSpPr/>
          <p:nvPr/>
        </p:nvSpPr>
        <p:spPr>
          <a:xfrm>
            <a:off x="7274446" y="1572125"/>
            <a:ext cx="127001" cy="120456"/>
          </a:xfrm>
          <a:prstGeom prst="ellipse">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1" name="Freeform: Shape 70">
            <a:extLst>
              <a:ext uri="{FF2B5EF4-FFF2-40B4-BE49-F238E27FC236}">
                <a16:creationId xmlns:a16="http://schemas.microsoft.com/office/drawing/2014/main" id="{04F76F91-8E86-FC2C-12F3-EDD2AC4A808C}"/>
              </a:ext>
            </a:extLst>
          </p:cNvPr>
          <p:cNvSpPr/>
          <p:nvPr/>
        </p:nvSpPr>
        <p:spPr>
          <a:xfrm>
            <a:off x="6045200" y="2712720"/>
            <a:ext cx="370840" cy="269240"/>
          </a:xfrm>
          <a:custGeom>
            <a:avLst/>
            <a:gdLst>
              <a:gd name="connsiteX0" fmla="*/ 370840 w 370840"/>
              <a:gd name="connsiteY0" fmla="*/ 0 h 269240"/>
              <a:gd name="connsiteX1" fmla="*/ 15240 w 370840"/>
              <a:gd name="connsiteY1" fmla="*/ 55880 h 269240"/>
              <a:gd name="connsiteX2" fmla="*/ 0 w 370840"/>
              <a:gd name="connsiteY2" fmla="*/ 269240 h 269240"/>
            </a:gdLst>
            <a:ahLst/>
            <a:cxnLst>
              <a:cxn ang="0">
                <a:pos x="connsiteX0" y="connsiteY0"/>
              </a:cxn>
              <a:cxn ang="0">
                <a:pos x="connsiteX1" y="connsiteY1"/>
              </a:cxn>
              <a:cxn ang="0">
                <a:pos x="connsiteX2" y="connsiteY2"/>
              </a:cxn>
            </a:cxnLst>
            <a:rect l="l" t="t" r="r" b="b"/>
            <a:pathLst>
              <a:path w="370840" h="269240">
                <a:moveTo>
                  <a:pt x="370840" y="0"/>
                </a:moveTo>
                <a:lnTo>
                  <a:pt x="15240" y="55880"/>
                </a:lnTo>
                <a:lnTo>
                  <a:pt x="0" y="269240"/>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72" name="Oval 71">
            <a:extLst>
              <a:ext uri="{FF2B5EF4-FFF2-40B4-BE49-F238E27FC236}">
                <a16:creationId xmlns:a16="http://schemas.microsoft.com/office/drawing/2014/main" id="{73F95DDC-94BF-BED3-7FB2-C0637988A001}"/>
              </a:ext>
            </a:extLst>
          </p:cNvPr>
          <p:cNvSpPr/>
          <p:nvPr/>
        </p:nvSpPr>
        <p:spPr>
          <a:xfrm>
            <a:off x="6351746" y="2649106"/>
            <a:ext cx="127001" cy="120456"/>
          </a:xfrm>
          <a:prstGeom prst="ellipse">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3" name="TextBox 72">
            <a:extLst>
              <a:ext uri="{FF2B5EF4-FFF2-40B4-BE49-F238E27FC236}">
                <a16:creationId xmlns:a16="http://schemas.microsoft.com/office/drawing/2014/main" id="{95A1A200-D7D1-9235-DB1A-2A462A9E5AD4}"/>
              </a:ext>
            </a:extLst>
          </p:cNvPr>
          <p:cNvSpPr txBox="1"/>
          <p:nvPr/>
        </p:nvSpPr>
        <p:spPr>
          <a:xfrm>
            <a:off x="5741361" y="2933617"/>
            <a:ext cx="617314" cy="246221"/>
          </a:xfrm>
          <a:prstGeom prst="rect">
            <a:avLst/>
          </a:prstGeom>
          <a:solidFill>
            <a:schemeClr val="accent3">
              <a:lumMod val="40000"/>
              <a:lumOff val="60000"/>
            </a:schemeClr>
          </a:solidFill>
          <a:ln>
            <a:solidFill>
              <a:schemeClr val="accent3">
                <a:lumMod val="50000"/>
              </a:schemeClr>
            </a:solidFill>
          </a:ln>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n-US" sz="1000" b="1">
                <a:solidFill>
                  <a:schemeClr val="accent3">
                    <a:lumMod val="50000"/>
                  </a:schemeClr>
                </a:solidFill>
              </a:rPr>
              <a:t>5GMHI </a:t>
            </a:r>
          </a:p>
        </p:txBody>
      </p:sp>
      <p:sp>
        <p:nvSpPr>
          <p:cNvPr id="74" name="Freeform: Shape 73">
            <a:extLst>
              <a:ext uri="{FF2B5EF4-FFF2-40B4-BE49-F238E27FC236}">
                <a16:creationId xmlns:a16="http://schemas.microsoft.com/office/drawing/2014/main" id="{410B97E0-3247-D781-7A60-3AE777D744D0}"/>
              </a:ext>
            </a:extLst>
          </p:cNvPr>
          <p:cNvSpPr/>
          <p:nvPr/>
        </p:nvSpPr>
        <p:spPr>
          <a:xfrm>
            <a:off x="3779520" y="5897880"/>
            <a:ext cx="365760" cy="162560"/>
          </a:xfrm>
          <a:custGeom>
            <a:avLst/>
            <a:gdLst>
              <a:gd name="connsiteX0" fmla="*/ 0 w 365760"/>
              <a:gd name="connsiteY0" fmla="*/ 0 h 162560"/>
              <a:gd name="connsiteX1" fmla="*/ 45720 w 365760"/>
              <a:gd name="connsiteY1" fmla="*/ 162560 h 162560"/>
              <a:gd name="connsiteX2" fmla="*/ 365760 w 365760"/>
              <a:gd name="connsiteY2" fmla="*/ 106680 h 162560"/>
            </a:gdLst>
            <a:ahLst/>
            <a:cxnLst>
              <a:cxn ang="0">
                <a:pos x="connsiteX0" y="connsiteY0"/>
              </a:cxn>
              <a:cxn ang="0">
                <a:pos x="connsiteX1" y="connsiteY1"/>
              </a:cxn>
              <a:cxn ang="0">
                <a:pos x="connsiteX2" y="connsiteY2"/>
              </a:cxn>
            </a:cxnLst>
            <a:rect l="l" t="t" r="r" b="b"/>
            <a:pathLst>
              <a:path w="365760" h="162560">
                <a:moveTo>
                  <a:pt x="0" y="0"/>
                </a:moveTo>
                <a:lnTo>
                  <a:pt x="45720" y="162560"/>
                </a:lnTo>
                <a:lnTo>
                  <a:pt x="365760" y="106680"/>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75" name="TextBox 74">
            <a:extLst>
              <a:ext uri="{FF2B5EF4-FFF2-40B4-BE49-F238E27FC236}">
                <a16:creationId xmlns:a16="http://schemas.microsoft.com/office/drawing/2014/main" id="{A6794801-B914-92FB-28E5-3FAD99C84148}"/>
              </a:ext>
            </a:extLst>
          </p:cNvPr>
          <p:cNvSpPr txBox="1"/>
          <p:nvPr/>
        </p:nvSpPr>
        <p:spPr>
          <a:xfrm>
            <a:off x="4123509" y="5878097"/>
            <a:ext cx="617314" cy="246221"/>
          </a:xfrm>
          <a:prstGeom prst="rect">
            <a:avLst/>
          </a:prstGeom>
          <a:solidFill>
            <a:schemeClr val="accent3">
              <a:lumMod val="40000"/>
              <a:lumOff val="60000"/>
            </a:schemeClr>
          </a:solidFill>
          <a:ln>
            <a:solidFill>
              <a:schemeClr val="accent3">
                <a:lumMod val="50000"/>
              </a:schemeClr>
            </a:solidFill>
          </a:ln>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n-US" sz="1000" b="1">
                <a:solidFill>
                  <a:schemeClr val="accent3">
                    <a:lumMod val="50000"/>
                  </a:schemeClr>
                </a:solidFill>
              </a:rPr>
              <a:t>ERL5G </a:t>
            </a:r>
          </a:p>
        </p:txBody>
      </p:sp>
      <p:sp>
        <p:nvSpPr>
          <p:cNvPr id="76" name="Oval 75">
            <a:extLst>
              <a:ext uri="{FF2B5EF4-FFF2-40B4-BE49-F238E27FC236}">
                <a16:creationId xmlns:a16="http://schemas.microsoft.com/office/drawing/2014/main" id="{53258949-0A1D-7A3E-2486-C93A561F0A2F}"/>
              </a:ext>
            </a:extLst>
          </p:cNvPr>
          <p:cNvSpPr/>
          <p:nvPr/>
        </p:nvSpPr>
        <p:spPr>
          <a:xfrm>
            <a:off x="3719935" y="5813159"/>
            <a:ext cx="127001" cy="120456"/>
          </a:xfrm>
          <a:prstGeom prst="ellipse">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7" name="Freeform: Shape 76">
            <a:extLst>
              <a:ext uri="{FF2B5EF4-FFF2-40B4-BE49-F238E27FC236}">
                <a16:creationId xmlns:a16="http://schemas.microsoft.com/office/drawing/2014/main" id="{87A15865-4514-FA56-6E9D-7057CDA2DABB}"/>
              </a:ext>
            </a:extLst>
          </p:cNvPr>
          <p:cNvSpPr/>
          <p:nvPr/>
        </p:nvSpPr>
        <p:spPr>
          <a:xfrm>
            <a:off x="2722880" y="5379720"/>
            <a:ext cx="528320" cy="243840"/>
          </a:xfrm>
          <a:custGeom>
            <a:avLst/>
            <a:gdLst>
              <a:gd name="connsiteX0" fmla="*/ 528320 w 528320"/>
              <a:gd name="connsiteY0" fmla="*/ 243840 h 243840"/>
              <a:gd name="connsiteX1" fmla="*/ 0 w 528320"/>
              <a:gd name="connsiteY1" fmla="*/ 223520 h 243840"/>
              <a:gd name="connsiteX2" fmla="*/ 55880 w 528320"/>
              <a:gd name="connsiteY2" fmla="*/ 0 h 243840"/>
            </a:gdLst>
            <a:ahLst/>
            <a:cxnLst>
              <a:cxn ang="0">
                <a:pos x="connsiteX0" y="connsiteY0"/>
              </a:cxn>
              <a:cxn ang="0">
                <a:pos x="connsiteX1" y="connsiteY1"/>
              </a:cxn>
              <a:cxn ang="0">
                <a:pos x="connsiteX2" y="connsiteY2"/>
              </a:cxn>
            </a:cxnLst>
            <a:rect l="l" t="t" r="r" b="b"/>
            <a:pathLst>
              <a:path w="528320" h="243840">
                <a:moveTo>
                  <a:pt x="528320" y="243840"/>
                </a:moveTo>
                <a:lnTo>
                  <a:pt x="0" y="223520"/>
                </a:lnTo>
                <a:lnTo>
                  <a:pt x="55880" y="0"/>
                </a:ln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78" name="TextBox 77">
            <a:extLst>
              <a:ext uri="{FF2B5EF4-FFF2-40B4-BE49-F238E27FC236}">
                <a16:creationId xmlns:a16="http://schemas.microsoft.com/office/drawing/2014/main" id="{6CF90515-97D1-D750-2CE6-2E93A4D30A69}"/>
              </a:ext>
            </a:extLst>
          </p:cNvPr>
          <p:cNvSpPr txBox="1"/>
          <p:nvPr/>
        </p:nvSpPr>
        <p:spPr>
          <a:xfrm>
            <a:off x="2337668" y="5007767"/>
            <a:ext cx="851506" cy="400110"/>
          </a:xfrm>
          <a:prstGeom prst="rect">
            <a:avLst/>
          </a:prstGeom>
          <a:solidFill>
            <a:schemeClr val="accent3">
              <a:lumMod val="40000"/>
              <a:lumOff val="60000"/>
            </a:schemeClr>
          </a:solidFill>
          <a:ln>
            <a:solidFill>
              <a:schemeClr val="accent3">
                <a:lumMod val="50000"/>
              </a:schemeClr>
            </a:solidFill>
          </a:ln>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n-US" sz="1000" b="1">
                <a:solidFill>
                  <a:schemeClr val="accent3">
                    <a:lumMod val="50000"/>
                  </a:schemeClr>
                </a:solidFill>
              </a:rPr>
              <a:t>5G Healthcare </a:t>
            </a:r>
          </a:p>
        </p:txBody>
      </p:sp>
      <p:sp>
        <p:nvSpPr>
          <p:cNvPr id="79" name="Oval 78">
            <a:extLst>
              <a:ext uri="{FF2B5EF4-FFF2-40B4-BE49-F238E27FC236}">
                <a16:creationId xmlns:a16="http://schemas.microsoft.com/office/drawing/2014/main" id="{2F9499D9-DA38-820B-49BD-645863D3DE4B}"/>
              </a:ext>
            </a:extLst>
          </p:cNvPr>
          <p:cNvSpPr/>
          <p:nvPr/>
        </p:nvSpPr>
        <p:spPr>
          <a:xfrm>
            <a:off x="3189174" y="5558377"/>
            <a:ext cx="127001" cy="120456"/>
          </a:xfrm>
          <a:prstGeom prst="ellipse">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0" name="Freeform: Shape 79">
            <a:extLst>
              <a:ext uri="{FF2B5EF4-FFF2-40B4-BE49-F238E27FC236}">
                <a16:creationId xmlns:a16="http://schemas.microsoft.com/office/drawing/2014/main" id="{551764C3-49AD-BB8B-96D6-317ED479C8EC}"/>
              </a:ext>
            </a:extLst>
          </p:cNvPr>
          <p:cNvSpPr/>
          <p:nvPr/>
        </p:nvSpPr>
        <p:spPr>
          <a:xfrm>
            <a:off x="2760133" y="6094554"/>
            <a:ext cx="495300" cy="246980"/>
          </a:xfrm>
          <a:custGeom>
            <a:avLst/>
            <a:gdLst>
              <a:gd name="connsiteX0" fmla="*/ 495300 w 495300"/>
              <a:gd name="connsiteY0" fmla="*/ 0 h 232833"/>
              <a:gd name="connsiteX1" fmla="*/ 25400 w 495300"/>
              <a:gd name="connsiteY1" fmla="*/ 0 h 232833"/>
              <a:gd name="connsiteX2" fmla="*/ 0 w 495300"/>
              <a:gd name="connsiteY2" fmla="*/ 232833 h 232833"/>
            </a:gdLst>
            <a:ahLst/>
            <a:cxnLst>
              <a:cxn ang="0">
                <a:pos x="connsiteX0" y="connsiteY0"/>
              </a:cxn>
              <a:cxn ang="0">
                <a:pos x="connsiteX1" y="connsiteY1"/>
              </a:cxn>
              <a:cxn ang="0">
                <a:pos x="connsiteX2" y="connsiteY2"/>
              </a:cxn>
            </a:cxnLst>
            <a:rect l="l" t="t" r="r" b="b"/>
            <a:pathLst>
              <a:path w="495300" h="232833">
                <a:moveTo>
                  <a:pt x="495300" y="0"/>
                </a:moveTo>
                <a:lnTo>
                  <a:pt x="25400" y="0"/>
                </a:lnTo>
                <a:lnTo>
                  <a:pt x="0" y="232833"/>
                </a:ln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81" name="TextBox 80">
            <a:extLst>
              <a:ext uri="{FF2B5EF4-FFF2-40B4-BE49-F238E27FC236}">
                <a16:creationId xmlns:a16="http://schemas.microsoft.com/office/drawing/2014/main" id="{F28FFEC3-541D-94EB-903C-EAB6E09B42FE}"/>
              </a:ext>
            </a:extLst>
          </p:cNvPr>
          <p:cNvSpPr txBox="1"/>
          <p:nvPr/>
        </p:nvSpPr>
        <p:spPr>
          <a:xfrm>
            <a:off x="2318776" y="6322011"/>
            <a:ext cx="874810" cy="246221"/>
          </a:xfrm>
          <a:prstGeom prst="rect">
            <a:avLst/>
          </a:prstGeom>
          <a:solidFill>
            <a:schemeClr val="accent3">
              <a:lumMod val="40000"/>
              <a:lumOff val="60000"/>
            </a:schemeClr>
          </a:solidFill>
          <a:ln>
            <a:solidFill>
              <a:schemeClr val="accent3">
                <a:lumMod val="50000"/>
              </a:schemeClr>
            </a:solidFill>
          </a:ln>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n-US" sz="1000" b="1">
                <a:solidFill>
                  <a:schemeClr val="accent3">
                    <a:lumMod val="50000"/>
                  </a:schemeClr>
                </a:solidFill>
              </a:rPr>
              <a:t>5G.RURAL </a:t>
            </a:r>
          </a:p>
        </p:txBody>
      </p:sp>
      <p:sp>
        <p:nvSpPr>
          <p:cNvPr id="82" name="Oval 81">
            <a:extLst>
              <a:ext uri="{FF2B5EF4-FFF2-40B4-BE49-F238E27FC236}">
                <a16:creationId xmlns:a16="http://schemas.microsoft.com/office/drawing/2014/main" id="{B555292D-5585-A3D7-7FA9-E066FF1F4BD9}"/>
              </a:ext>
            </a:extLst>
          </p:cNvPr>
          <p:cNvSpPr/>
          <p:nvPr/>
        </p:nvSpPr>
        <p:spPr>
          <a:xfrm>
            <a:off x="3194502" y="6034325"/>
            <a:ext cx="127001" cy="120456"/>
          </a:xfrm>
          <a:prstGeom prst="ellipse">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3" name="Freeform: Shape 82">
            <a:extLst>
              <a:ext uri="{FF2B5EF4-FFF2-40B4-BE49-F238E27FC236}">
                <a16:creationId xmlns:a16="http://schemas.microsoft.com/office/drawing/2014/main" id="{AEC265A1-A841-5A29-1512-AADEF703F085}"/>
              </a:ext>
            </a:extLst>
          </p:cNvPr>
          <p:cNvSpPr/>
          <p:nvPr/>
        </p:nvSpPr>
        <p:spPr>
          <a:xfrm>
            <a:off x="6664325" y="6083300"/>
            <a:ext cx="476250" cy="282575"/>
          </a:xfrm>
          <a:custGeom>
            <a:avLst/>
            <a:gdLst>
              <a:gd name="connsiteX0" fmla="*/ 476250 w 476250"/>
              <a:gd name="connsiteY0" fmla="*/ 0 h 282575"/>
              <a:gd name="connsiteX1" fmla="*/ 0 w 476250"/>
              <a:gd name="connsiteY1" fmla="*/ 76200 h 282575"/>
              <a:gd name="connsiteX2" fmla="*/ 142875 w 476250"/>
              <a:gd name="connsiteY2" fmla="*/ 282575 h 282575"/>
            </a:gdLst>
            <a:ahLst/>
            <a:cxnLst>
              <a:cxn ang="0">
                <a:pos x="connsiteX0" y="connsiteY0"/>
              </a:cxn>
              <a:cxn ang="0">
                <a:pos x="connsiteX1" y="connsiteY1"/>
              </a:cxn>
              <a:cxn ang="0">
                <a:pos x="connsiteX2" y="connsiteY2"/>
              </a:cxn>
            </a:cxnLst>
            <a:rect l="l" t="t" r="r" b="b"/>
            <a:pathLst>
              <a:path w="476250" h="282575">
                <a:moveTo>
                  <a:pt x="476250" y="0"/>
                </a:moveTo>
                <a:lnTo>
                  <a:pt x="0" y="76200"/>
                </a:lnTo>
                <a:lnTo>
                  <a:pt x="142875" y="282575"/>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84" name="Oval 83">
            <a:extLst>
              <a:ext uri="{FF2B5EF4-FFF2-40B4-BE49-F238E27FC236}">
                <a16:creationId xmlns:a16="http://schemas.microsoft.com/office/drawing/2014/main" id="{C711AD79-0335-3FA4-84C1-600B707093BC}"/>
              </a:ext>
            </a:extLst>
          </p:cNvPr>
          <p:cNvSpPr/>
          <p:nvPr/>
        </p:nvSpPr>
        <p:spPr>
          <a:xfrm>
            <a:off x="7062867" y="6022998"/>
            <a:ext cx="127001" cy="120456"/>
          </a:xfrm>
          <a:prstGeom prst="ellipse">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5" name="TextBox 84">
            <a:extLst>
              <a:ext uri="{FF2B5EF4-FFF2-40B4-BE49-F238E27FC236}">
                <a16:creationId xmlns:a16="http://schemas.microsoft.com/office/drawing/2014/main" id="{31B1463D-A449-13C5-7E8F-01FCCCFEE536}"/>
              </a:ext>
            </a:extLst>
          </p:cNvPr>
          <p:cNvSpPr txBox="1"/>
          <p:nvPr/>
        </p:nvSpPr>
        <p:spPr>
          <a:xfrm>
            <a:off x="6449290" y="6360031"/>
            <a:ext cx="859847" cy="246221"/>
          </a:xfrm>
          <a:prstGeom prst="rect">
            <a:avLst/>
          </a:prstGeom>
          <a:solidFill>
            <a:schemeClr val="accent3">
              <a:lumMod val="40000"/>
              <a:lumOff val="60000"/>
            </a:schemeClr>
          </a:solidFill>
          <a:ln>
            <a:solidFill>
              <a:schemeClr val="accent3">
                <a:lumMod val="50000"/>
              </a:schemeClr>
            </a:solidFill>
          </a:ln>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n-US" sz="1000" b="1">
                <a:solidFill>
                  <a:schemeClr val="accent3">
                    <a:lumMod val="50000"/>
                  </a:schemeClr>
                </a:solidFill>
              </a:rPr>
              <a:t>5G-TERRA </a:t>
            </a:r>
          </a:p>
        </p:txBody>
      </p:sp>
      <p:sp>
        <p:nvSpPr>
          <p:cNvPr id="86" name="Freeform: Shape 85">
            <a:extLst>
              <a:ext uri="{FF2B5EF4-FFF2-40B4-BE49-F238E27FC236}">
                <a16:creationId xmlns:a16="http://schemas.microsoft.com/office/drawing/2014/main" id="{D0105C5E-5F9E-6EFF-B534-B678EBDA5C2E}"/>
              </a:ext>
            </a:extLst>
          </p:cNvPr>
          <p:cNvSpPr/>
          <p:nvPr/>
        </p:nvSpPr>
        <p:spPr>
          <a:xfrm>
            <a:off x="6383867" y="5287433"/>
            <a:ext cx="402166" cy="287867"/>
          </a:xfrm>
          <a:custGeom>
            <a:avLst/>
            <a:gdLst>
              <a:gd name="connsiteX0" fmla="*/ 0 w 402166"/>
              <a:gd name="connsiteY0" fmla="*/ 0 h 287867"/>
              <a:gd name="connsiteX1" fmla="*/ 8466 w 402166"/>
              <a:gd name="connsiteY1" fmla="*/ 287867 h 287867"/>
              <a:gd name="connsiteX2" fmla="*/ 402166 w 402166"/>
              <a:gd name="connsiteY2" fmla="*/ 287867 h 287867"/>
            </a:gdLst>
            <a:ahLst/>
            <a:cxnLst>
              <a:cxn ang="0">
                <a:pos x="connsiteX0" y="connsiteY0"/>
              </a:cxn>
              <a:cxn ang="0">
                <a:pos x="connsiteX1" y="connsiteY1"/>
              </a:cxn>
              <a:cxn ang="0">
                <a:pos x="connsiteX2" y="connsiteY2"/>
              </a:cxn>
            </a:cxnLst>
            <a:rect l="l" t="t" r="r" b="b"/>
            <a:pathLst>
              <a:path w="402166" h="287867">
                <a:moveTo>
                  <a:pt x="0" y="0"/>
                </a:moveTo>
                <a:lnTo>
                  <a:pt x="8466" y="287867"/>
                </a:lnTo>
                <a:lnTo>
                  <a:pt x="402166" y="287867"/>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87" name="TextBox 86">
            <a:extLst>
              <a:ext uri="{FF2B5EF4-FFF2-40B4-BE49-F238E27FC236}">
                <a16:creationId xmlns:a16="http://schemas.microsoft.com/office/drawing/2014/main" id="{A7099287-B2E1-725F-A577-783E3959849B}"/>
              </a:ext>
            </a:extLst>
          </p:cNvPr>
          <p:cNvSpPr txBox="1"/>
          <p:nvPr/>
        </p:nvSpPr>
        <p:spPr>
          <a:xfrm>
            <a:off x="6696952" y="5453541"/>
            <a:ext cx="1168250" cy="246221"/>
          </a:xfrm>
          <a:prstGeom prst="rect">
            <a:avLst/>
          </a:prstGeom>
          <a:solidFill>
            <a:schemeClr val="accent3">
              <a:lumMod val="40000"/>
              <a:lumOff val="60000"/>
            </a:schemeClr>
          </a:solidFill>
          <a:ln>
            <a:solidFill>
              <a:schemeClr val="accent3">
                <a:lumMod val="50000"/>
              </a:schemeClr>
            </a:solidFill>
          </a:ln>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n-US" sz="1000" b="1">
                <a:solidFill>
                  <a:schemeClr val="accent3">
                    <a:lumMod val="50000"/>
                  </a:schemeClr>
                </a:solidFill>
              </a:rPr>
              <a:t>SmartPortPloce </a:t>
            </a:r>
          </a:p>
        </p:txBody>
      </p:sp>
      <p:sp>
        <p:nvSpPr>
          <p:cNvPr id="88" name="Oval 87">
            <a:extLst>
              <a:ext uri="{FF2B5EF4-FFF2-40B4-BE49-F238E27FC236}">
                <a16:creationId xmlns:a16="http://schemas.microsoft.com/office/drawing/2014/main" id="{B8ED909B-46A4-7C5B-802E-AD8AD18E1148}"/>
              </a:ext>
            </a:extLst>
          </p:cNvPr>
          <p:cNvSpPr/>
          <p:nvPr/>
        </p:nvSpPr>
        <p:spPr>
          <a:xfrm>
            <a:off x="6322289" y="5230493"/>
            <a:ext cx="127001" cy="120456"/>
          </a:xfrm>
          <a:prstGeom prst="ellipse">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9" name="Freeform: Shape 88">
            <a:extLst>
              <a:ext uri="{FF2B5EF4-FFF2-40B4-BE49-F238E27FC236}">
                <a16:creationId xmlns:a16="http://schemas.microsoft.com/office/drawing/2014/main" id="{450414DF-E476-0AF7-01C4-6F8557B54C6D}"/>
              </a:ext>
            </a:extLst>
          </p:cNvPr>
          <p:cNvSpPr/>
          <p:nvPr/>
        </p:nvSpPr>
        <p:spPr>
          <a:xfrm>
            <a:off x="3618057" y="4058920"/>
            <a:ext cx="959023" cy="396240"/>
          </a:xfrm>
          <a:custGeom>
            <a:avLst/>
            <a:gdLst>
              <a:gd name="connsiteX0" fmla="*/ 330200 w 330200"/>
              <a:gd name="connsiteY0" fmla="*/ 0 h 396240"/>
              <a:gd name="connsiteX1" fmla="*/ 0 w 330200"/>
              <a:gd name="connsiteY1" fmla="*/ 162560 h 396240"/>
              <a:gd name="connsiteX2" fmla="*/ 20320 w 330200"/>
              <a:gd name="connsiteY2" fmla="*/ 396240 h 396240"/>
            </a:gdLst>
            <a:ahLst/>
            <a:cxnLst>
              <a:cxn ang="0">
                <a:pos x="connsiteX0" y="connsiteY0"/>
              </a:cxn>
              <a:cxn ang="0">
                <a:pos x="connsiteX1" y="connsiteY1"/>
              </a:cxn>
              <a:cxn ang="0">
                <a:pos x="connsiteX2" y="connsiteY2"/>
              </a:cxn>
            </a:cxnLst>
            <a:rect l="l" t="t" r="r" b="b"/>
            <a:pathLst>
              <a:path w="330200" h="396240">
                <a:moveTo>
                  <a:pt x="330200" y="0"/>
                </a:moveTo>
                <a:lnTo>
                  <a:pt x="0" y="162560"/>
                </a:lnTo>
                <a:lnTo>
                  <a:pt x="20320" y="396240"/>
                </a:ln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90" name="Oval 89">
            <a:extLst>
              <a:ext uri="{FF2B5EF4-FFF2-40B4-BE49-F238E27FC236}">
                <a16:creationId xmlns:a16="http://schemas.microsoft.com/office/drawing/2014/main" id="{F5C28EDC-D3CF-2129-7EDE-8D8CAD3F8879}"/>
              </a:ext>
            </a:extLst>
          </p:cNvPr>
          <p:cNvSpPr/>
          <p:nvPr/>
        </p:nvSpPr>
        <p:spPr>
          <a:xfrm>
            <a:off x="4528291" y="3986048"/>
            <a:ext cx="127001" cy="120456"/>
          </a:xfrm>
          <a:prstGeom prst="ellipse">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1" name="TextBox 90">
            <a:extLst>
              <a:ext uri="{FF2B5EF4-FFF2-40B4-BE49-F238E27FC236}">
                <a16:creationId xmlns:a16="http://schemas.microsoft.com/office/drawing/2014/main" id="{CC45BFE2-71CE-B0B7-0A45-D54DC1F56AD0}"/>
              </a:ext>
            </a:extLst>
          </p:cNvPr>
          <p:cNvSpPr txBox="1"/>
          <p:nvPr/>
        </p:nvSpPr>
        <p:spPr>
          <a:xfrm>
            <a:off x="3270187" y="4443348"/>
            <a:ext cx="819406" cy="246221"/>
          </a:xfrm>
          <a:prstGeom prst="rect">
            <a:avLst/>
          </a:prstGeom>
          <a:solidFill>
            <a:schemeClr val="accent3">
              <a:lumMod val="40000"/>
              <a:lumOff val="60000"/>
            </a:schemeClr>
          </a:solidFill>
          <a:ln>
            <a:solidFill>
              <a:schemeClr val="accent3">
                <a:lumMod val="50000"/>
              </a:schemeClr>
            </a:solidFill>
          </a:ln>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n-US" sz="1000" b="1">
                <a:solidFill>
                  <a:schemeClr val="accent3">
                    <a:lumMod val="50000"/>
                  </a:schemeClr>
                </a:solidFill>
              </a:rPr>
              <a:t>5 GENIUS </a:t>
            </a:r>
          </a:p>
        </p:txBody>
      </p:sp>
      <p:sp>
        <p:nvSpPr>
          <p:cNvPr id="92" name="Freeform: Shape 91">
            <a:extLst>
              <a:ext uri="{FF2B5EF4-FFF2-40B4-BE49-F238E27FC236}">
                <a16:creationId xmlns:a16="http://schemas.microsoft.com/office/drawing/2014/main" id="{71EF7339-CECD-5267-12E5-A7DA56084372}"/>
              </a:ext>
            </a:extLst>
          </p:cNvPr>
          <p:cNvSpPr/>
          <p:nvPr/>
        </p:nvSpPr>
        <p:spPr>
          <a:xfrm>
            <a:off x="6837680" y="3942080"/>
            <a:ext cx="325120" cy="416560"/>
          </a:xfrm>
          <a:custGeom>
            <a:avLst/>
            <a:gdLst>
              <a:gd name="connsiteX0" fmla="*/ 0 w 325120"/>
              <a:gd name="connsiteY0" fmla="*/ 416560 h 416560"/>
              <a:gd name="connsiteX1" fmla="*/ 91440 w 325120"/>
              <a:gd name="connsiteY1" fmla="*/ 10160 h 416560"/>
              <a:gd name="connsiteX2" fmla="*/ 325120 w 325120"/>
              <a:gd name="connsiteY2" fmla="*/ 0 h 416560"/>
            </a:gdLst>
            <a:ahLst/>
            <a:cxnLst>
              <a:cxn ang="0">
                <a:pos x="connsiteX0" y="connsiteY0"/>
              </a:cxn>
              <a:cxn ang="0">
                <a:pos x="connsiteX1" y="connsiteY1"/>
              </a:cxn>
              <a:cxn ang="0">
                <a:pos x="connsiteX2" y="connsiteY2"/>
              </a:cxn>
            </a:cxnLst>
            <a:rect l="l" t="t" r="r" b="b"/>
            <a:pathLst>
              <a:path w="325120" h="416560">
                <a:moveTo>
                  <a:pt x="0" y="416560"/>
                </a:moveTo>
                <a:lnTo>
                  <a:pt x="91440" y="10160"/>
                </a:lnTo>
                <a:lnTo>
                  <a:pt x="325120" y="0"/>
                </a:ln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93" name="TextBox 92">
            <a:extLst>
              <a:ext uri="{FF2B5EF4-FFF2-40B4-BE49-F238E27FC236}">
                <a16:creationId xmlns:a16="http://schemas.microsoft.com/office/drawing/2014/main" id="{CE786D86-9228-BD66-68B8-0BD7AD805E6A}"/>
              </a:ext>
            </a:extLst>
          </p:cNvPr>
          <p:cNvSpPr txBox="1"/>
          <p:nvPr/>
        </p:nvSpPr>
        <p:spPr>
          <a:xfrm>
            <a:off x="7080335" y="3820555"/>
            <a:ext cx="930666" cy="246221"/>
          </a:xfrm>
          <a:prstGeom prst="rect">
            <a:avLst/>
          </a:prstGeom>
          <a:solidFill>
            <a:schemeClr val="accent3">
              <a:lumMod val="40000"/>
              <a:lumOff val="60000"/>
            </a:schemeClr>
          </a:solidFill>
          <a:ln>
            <a:solidFill>
              <a:schemeClr val="accent3">
                <a:lumMod val="50000"/>
              </a:schemeClr>
            </a:solidFill>
          </a:ln>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n-US" sz="1000" b="1">
                <a:solidFill>
                  <a:schemeClr val="accent3">
                    <a:lumMod val="50000"/>
                  </a:schemeClr>
                </a:solidFill>
              </a:rPr>
              <a:t>TUKE 5GSC</a:t>
            </a:r>
          </a:p>
        </p:txBody>
      </p:sp>
      <p:sp>
        <p:nvSpPr>
          <p:cNvPr id="94" name="Oval 93">
            <a:extLst>
              <a:ext uri="{FF2B5EF4-FFF2-40B4-BE49-F238E27FC236}">
                <a16:creationId xmlns:a16="http://schemas.microsoft.com/office/drawing/2014/main" id="{5A8FBCFC-2E4A-D66E-FC83-00F7EBA034B1}"/>
              </a:ext>
            </a:extLst>
          </p:cNvPr>
          <p:cNvSpPr/>
          <p:nvPr/>
        </p:nvSpPr>
        <p:spPr>
          <a:xfrm>
            <a:off x="6775044" y="4295839"/>
            <a:ext cx="127001" cy="120456"/>
          </a:xfrm>
          <a:prstGeom prst="ellipse">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5" name="Freeform: Shape 94">
            <a:extLst>
              <a:ext uri="{FF2B5EF4-FFF2-40B4-BE49-F238E27FC236}">
                <a16:creationId xmlns:a16="http://schemas.microsoft.com/office/drawing/2014/main" id="{19412106-14F1-F25D-8AB5-51CC8EEED2E1}"/>
              </a:ext>
            </a:extLst>
          </p:cNvPr>
          <p:cNvSpPr/>
          <p:nvPr/>
        </p:nvSpPr>
        <p:spPr>
          <a:xfrm>
            <a:off x="5343274" y="4226560"/>
            <a:ext cx="498726" cy="729120"/>
          </a:xfrm>
          <a:custGeom>
            <a:avLst/>
            <a:gdLst>
              <a:gd name="connsiteX0" fmla="*/ 0 w 441960"/>
              <a:gd name="connsiteY0" fmla="*/ 650240 h 650240"/>
              <a:gd name="connsiteX1" fmla="*/ 101600 w 441960"/>
              <a:gd name="connsiteY1" fmla="*/ 208280 h 650240"/>
              <a:gd name="connsiteX2" fmla="*/ 441960 w 441960"/>
              <a:gd name="connsiteY2" fmla="*/ 0 h 650240"/>
            </a:gdLst>
            <a:ahLst/>
            <a:cxnLst>
              <a:cxn ang="0">
                <a:pos x="connsiteX0" y="connsiteY0"/>
              </a:cxn>
              <a:cxn ang="0">
                <a:pos x="connsiteX1" y="connsiteY1"/>
              </a:cxn>
              <a:cxn ang="0">
                <a:pos x="connsiteX2" y="connsiteY2"/>
              </a:cxn>
            </a:cxnLst>
            <a:rect l="l" t="t" r="r" b="b"/>
            <a:pathLst>
              <a:path w="441960" h="650240">
                <a:moveTo>
                  <a:pt x="0" y="650240"/>
                </a:moveTo>
                <a:lnTo>
                  <a:pt x="101600" y="208280"/>
                </a:lnTo>
                <a:lnTo>
                  <a:pt x="441960" y="0"/>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96" name="Oval 95">
            <a:extLst>
              <a:ext uri="{FF2B5EF4-FFF2-40B4-BE49-F238E27FC236}">
                <a16:creationId xmlns:a16="http://schemas.microsoft.com/office/drawing/2014/main" id="{4FA602A2-21A0-D765-8E1D-AC7255B20273}"/>
              </a:ext>
            </a:extLst>
          </p:cNvPr>
          <p:cNvSpPr/>
          <p:nvPr/>
        </p:nvSpPr>
        <p:spPr>
          <a:xfrm>
            <a:off x="5286948" y="4897397"/>
            <a:ext cx="127001" cy="120456"/>
          </a:xfrm>
          <a:prstGeom prst="ellipse">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7" name="Freeform: Shape 96">
            <a:extLst>
              <a:ext uri="{FF2B5EF4-FFF2-40B4-BE49-F238E27FC236}">
                <a16:creationId xmlns:a16="http://schemas.microsoft.com/office/drawing/2014/main" id="{747862F2-EA39-4BAC-D06F-45017E21AE90}"/>
              </a:ext>
            </a:extLst>
          </p:cNvPr>
          <p:cNvSpPr/>
          <p:nvPr/>
        </p:nvSpPr>
        <p:spPr>
          <a:xfrm>
            <a:off x="6405880" y="3007360"/>
            <a:ext cx="894080" cy="1107440"/>
          </a:xfrm>
          <a:custGeom>
            <a:avLst/>
            <a:gdLst>
              <a:gd name="connsiteX0" fmla="*/ 894080 w 894080"/>
              <a:gd name="connsiteY0" fmla="*/ 0 h 1107440"/>
              <a:gd name="connsiteX1" fmla="*/ 274320 w 894080"/>
              <a:gd name="connsiteY1" fmla="*/ 314960 h 1107440"/>
              <a:gd name="connsiteX2" fmla="*/ 0 w 894080"/>
              <a:gd name="connsiteY2" fmla="*/ 1107440 h 1107440"/>
            </a:gdLst>
            <a:ahLst/>
            <a:cxnLst>
              <a:cxn ang="0">
                <a:pos x="connsiteX0" y="connsiteY0"/>
              </a:cxn>
              <a:cxn ang="0">
                <a:pos x="connsiteX1" y="connsiteY1"/>
              </a:cxn>
              <a:cxn ang="0">
                <a:pos x="connsiteX2" y="connsiteY2"/>
              </a:cxn>
            </a:cxnLst>
            <a:rect l="l" t="t" r="r" b="b"/>
            <a:pathLst>
              <a:path w="894080" h="1107440">
                <a:moveTo>
                  <a:pt x="894080" y="0"/>
                </a:moveTo>
                <a:lnTo>
                  <a:pt x="274320" y="314960"/>
                </a:lnTo>
                <a:lnTo>
                  <a:pt x="0" y="1107440"/>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98" name="TextBox 97">
            <a:extLst>
              <a:ext uri="{FF2B5EF4-FFF2-40B4-BE49-F238E27FC236}">
                <a16:creationId xmlns:a16="http://schemas.microsoft.com/office/drawing/2014/main" id="{6738CA58-876F-9212-4F36-133964150B07}"/>
              </a:ext>
            </a:extLst>
          </p:cNvPr>
          <p:cNvSpPr txBox="1"/>
          <p:nvPr/>
        </p:nvSpPr>
        <p:spPr>
          <a:xfrm>
            <a:off x="5814420" y="4091940"/>
            <a:ext cx="789040" cy="246221"/>
          </a:xfrm>
          <a:prstGeom prst="rect">
            <a:avLst/>
          </a:prstGeom>
          <a:solidFill>
            <a:schemeClr val="accent3">
              <a:lumMod val="40000"/>
              <a:lumOff val="60000"/>
            </a:schemeClr>
          </a:solidFill>
          <a:ln>
            <a:solidFill>
              <a:schemeClr val="accent3">
                <a:lumMod val="50000"/>
              </a:schemeClr>
            </a:solidFill>
          </a:ln>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n-US" sz="1000" b="1">
                <a:solidFill>
                  <a:schemeClr val="accent3">
                    <a:lumMod val="50000"/>
                  </a:schemeClr>
                </a:solidFill>
              </a:rPr>
              <a:t>5G4LIVES </a:t>
            </a:r>
          </a:p>
        </p:txBody>
      </p:sp>
      <p:sp>
        <p:nvSpPr>
          <p:cNvPr id="99" name="Oval 98">
            <a:extLst>
              <a:ext uri="{FF2B5EF4-FFF2-40B4-BE49-F238E27FC236}">
                <a16:creationId xmlns:a16="http://schemas.microsoft.com/office/drawing/2014/main" id="{26363D56-500D-ACFE-D840-43005E645B4A}"/>
              </a:ext>
            </a:extLst>
          </p:cNvPr>
          <p:cNvSpPr/>
          <p:nvPr/>
        </p:nvSpPr>
        <p:spPr>
          <a:xfrm>
            <a:off x="7239395" y="2947772"/>
            <a:ext cx="127001" cy="120456"/>
          </a:xfrm>
          <a:prstGeom prst="ellipse">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3" name="Oval 102">
            <a:extLst>
              <a:ext uri="{FF2B5EF4-FFF2-40B4-BE49-F238E27FC236}">
                <a16:creationId xmlns:a16="http://schemas.microsoft.com/office/drawing/2014/main" id="{E4D6AC61-10B9-D56F-109E-0B3BD3B261FD}"/>
              </a:ext>
            </a:extLst>
          </p:cNvPr>
          <p:cNvSpPr/>
          <p:nvPr/>
        </p:nvSpPr>
        <p:spPr>
          <a:xfrm>
            <a:off x="9858447" y="2109526"/>
            <a:ext cx="127001" cy="120456"/>
          </a:xfrm>
          <a:prstGeom prst="ellipse">
            <a:avLst/>
          </a:prstGeom>
          <a:solidFill>
            <a:srgbClr val="035DC1"/>
          </a:solidFill>
          <a:ln>
            <a:solidFill>
              <a:srgbClr val="035D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4" name="Oval 103">
            <a:extLst>
              <a:ext uri="{FF2B5EF4-FFF2-40B4-BE49-F238E27FC236}">
                <a16:creationId xmlns:a16="http://schemas.microsoft.com/office/drawing/2014/main" id="{C3B7B15E-8ABF-D8B8-830A-4C65C642D56A}"/>
              </a:ext>
            </a:extLst>
          </p:cNvPr>
          <p:cNvSpPr/>
          <p:nvPr/>
        </p:nvSpPr>
        <p:spPr>
          <a:xfrm>
            <a:off x="9858447" y="2665308"/>
            <a:ext cx="127001" cy="120456"/>
          </a:xfrm>
          <a:prstGeom prst="ellipse">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5" name="TextBox 104">
            <a:extLst>
              <a:ext uri="{FF2B5EF4-FFF2-40B4-BE49-F238E27FC236}">
                <a16:creationId xmlns:a16="http://schemas.microsoft.com/office/drawing/2014/main" id="{BC84AD68-4D73-D8ED-CE46-5033453A1CE7}"/>
              </a:ext>
            </a:extLst>
          </p:cNvPr>
          <p:cNvSpPr txBox="1"/>
          <p:nvPr/>
        </p:nvSpPr>
        <p:spPr>
          <a:xfrm>
            <a:off x="9985448" y="2012402"/>
            <a:ext cx="1919115" cy="307777"/>
          </a:xfrm>
          <a:prstGeom prst="rect">
            <a:avLst/>
          </a:prstGeom>
          <a:noFill/>
        </p:spPr>
        <p:txBody>
          <a:bodyPr wrap="none" rtlCol="0">
            <a:spAutoFit/>
          </a:bodyPr>
          <a:lstStyle/>
          <a:p>
            <a:pPr algn="ctr"/>
            <a:r>
              <a:rPr lang="en-IE" sz="1400"/>
              <a:t>Call 1 </a:t>
            </a:r>
            <a:r>
              <a:rPr lang="en-IE" sz="1200"/>
              <a:t>(ongoing projects)</a:t>
            </a:r>
          </a:p>
        </p:txBody>
      </p:sp>
      <p:sp>
        <p:nvSpPr>
          <p:cNvPr id="106" name="TextBox 105">
            <a:extLst>
              <a:ext uri="{FF2B5EF4-FFF2-40B4-BE49-F238E27FC236}">
                <a16:creationId xmlns:a16="http://schemas.microsoft.com/office/drawing/2014/main" id="{47257E59-F80A-BF6A-1567-64BDE10D8333}"/>
              </a:ext>
            </a:extLst>
          </p:cNvPr>
          <p:cNvSpPr txBox="1"/>
          <p:nvPr/>
        </p:nvSpPr>
        <p:spPr>
          <a:xfrm>
            <a:off x="9985448" y="2582196"/>
            <a:ext cx="2167581" cy="307777"/>
          </a:xfrm>
          <a:prstGeom prst="rect">
            <a:avLst/>
          </a:prstGeom>
          <a:noFill/>
        </p:spPr>
        <p:txBody>
          <a:bodyPr wrap="none" rtlCol="0">
            <a:spAutoFit/>
          </a:bodyPr>
          <a:lstStyle/>
          <a:p>
            <a:pPr algn="ctr"/>
            <a:r>
              <a:rPr lang="en-IE" sz="1400"/>
              <a:t>Call 2 </a:t>
            </a:r>
            <a:r>
              <a:rPr lang="en-IE" sz="1200"/>
              <a:t>(submitted proposals)</a:t>
            </a:r>
          </a:p>
        </p:txBody>
      </p:sp>
    </p:spTree>
    <p:extLst>
      <p:ext uri="{BB962C8B-B14F-4D97-AF65-F5344CB8AC3E}">
        <p14:creationId xmlns:p14="http://schemas.microsoft.com/office/powerpoint/2010/main" val="3491883885"/>
      </p:ext>
    </p:extLst>
  </p:cSld>
  <p:clrMapOvr>
    <a:overrideClrMapping bg1="lt1" tx1="dk1" bg2="lt2" tx2="dk2" accent1="accent1" accent2="accent2" accent3="accent3" accent4="accent4" accent5="accent5" accent6="accent6" hlink="hlink" folHlink="folHlink"/>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ED67BDF-E474-A09E-8932-AF5C67C0E446}"/>
              </a:ext>
            </a:extLst>
          </p:cNvPr>
          <p:cNvPicPr>
            <a:picLocks noChangeAspect="1"/>
          </p:cNvPicPr>
          <p:nvPr/>
        </p:nvPicPr>
        <p:blipFill>
          <a:blip r:embed="rId3"/>
          <a:stretch>
            <a:fillRect/>
          </a:stretch>
        </p:blipFill>
        <p:spPr>
          <a:xfrm>
            <a:off x="1119267" y="1767071"/>
            <a:ext cx="9730244" cy="4245924"/>
          </a:xfrm>
          <a:prstGeom prst="rect">
            <a:avLst/>
          </a:prstGeom>
        </p:spPr>
      </p:pic>
      <p:pic>
        <p:nvPicPr>
          <p:cNvPr id="6" name="Picture 5" descr="A screenshot of a cell phone with a city and clouds&#10;&#10;Description automatically generated">
            <a:extLst>
              <a:ext uri="{FF2B5EF4-FFF2-40B4-BE49-F238E27FC236}">
                <a16:creationId xmlns:a16="http://schemas.microsoft.com/office/drawing/2014/main" id="{3F430F99-737D-670B-9AC5-A277B4A0B161}"/>
              </a:ext>
            </a:extLst>
          </p:cNvPr>
          <p:cNvPicPr>
            <a:picLocks noChangeAspect="1"/>
          </p:cNvPicPr>
          <p:nvPr/>
        </p:nvPicPr>
        <p:blipFill rotWithShape="1">
          <a:blip r:embed="rId4" cstate="hqprint">
            <a:extLst>
              <a:ext uri="{28A0092B-C50C-407E-A947-70E740481C1C}">
                <a14:useLocalDpi xmlns:a14="http://schemas.microsoft.com/office/drawing/2010/main" val="0"/>
              </a:ext>
            </a:extLst>
          </a:blip>
          <a:srcRect l="24091" t="-455" r="27671" b="22882"/>
          <a:stretch/>
        </p:blipFill>
        <p:spPr>
          <a:xfrm>
            <a:off x="9996755" y="149010"/>
            <a:ext cx="1757031" cy="1708632"/>
          </a:xfrm>
          <a:prstGeom prst="rect">
            <a:avLst/>
          </a:prstGeom>
        </p:spPr>
      </p:pic>
      <p:sp>
        <p:nvSpPr>
          <p:cNvPr id="7" name="Title 3">
            <a:extLst>
              <a:ext uri="{FF2B5EF4-FFF2-40B4-BE49-F238E27FC236}">
                <a16:creationId xmlns:a16="http://schemas.microsoft.com/office/drawing/2014/main" id="{6DFBD594-16C2-0E4E-06B6-7F181E8429C5}"/>
              </a:ext>
            </a:extLst>
          </p:cNvPr>
          <p:cNvSpPr txBox="1">
            <a:spLocks/>
          </p:cNvSpPr>
          <p:nvPr/>
        </p:nvSpPr>
        <p:spPr>
          <a:xfrm>
            <a:off x="970722" y="213885"/>
            <a:ext cx="10515600" cy="782357"/>
          </a:xfrm>
          <a:prstGeom prst="rect">
            <a:avLst/>
          </a:prstGeom>
        </p:spPr>
        <p:txBody>
          <a:bodyPr vert="horz" lIns="91440" tIns="45720" rIns="91440" bIns="0" rtlCol="0" anchor="b" anchorCtr="0">
            <a:noAutofit/>
          </a:bodyPr>
          <a:lstStyle>
            <a:lvl1pPr algn="l" defTabSz="914400" rtl="0" eaLnBrk="1" latinLnBrk="0" hangingPunct="1">
              <a:lnSpc>
                <a:spcPct val="90000"/>
              </a:lnSpc>
              <a:spcBef>
                <a:spcPct val="0"/>
              </a:spcBef>
              <a:buNone/>
              <a:defRPr sz="4000" kern="1200">
                <a:solidFill>
                  <a:schemeClr val="tx2"/>
                </a:solidFill>
                <a:latin typeface="+mj-lt"/>
                <a:ea typeface="+mj-ea"/>
                <a:cs typeface="+mj-cs"/>
              </a:defRPr>
            </a:lvl1pPr>
          </a:lstStyle>
          <a:p>
            <a:r>
              <a:rPr lang="en-US" b="1">
                <a:solidFill>
                  <a:srgbClr val="002060"/>
                </a:solidFill>
                <a:latin typeface="+mn-lt"/>
                <a:ea typeface="+mn-ea"/>
                <a:cs typeface="+mn-cs"/>
              </a:rPr>
              <a:t>Example of projects</a:t>
            </a:r>
          </a:p>
        </p:txBody>
      </p:sp>
      <p:sp>
        <p:nvSpPr>
          <p:cNvPr id="2" name="Slide Number Placeholder 1">
            <a:extLst>
              <a:ext uri="{FF2B5EF4-FFF2-40B4-BE49-F238E27FC236}">
                <a16:creationId xmlns:a16="http://schemas.microsoft.com/office/drawing/2014/main" id="{E9F5869C-343A-32AA-9824-275700CE5FE3}"/>
              </a:ext>
            </a:extLst>
          </p:cNvPr>
          <p:cNvSpPr>
            <a:spLocks noGrp="1"/>
          </p:cNvSpPr>
          <p:nvPr>
            <p:ph type="sldNum" sz="quarter" idx="12"/>
          </p:nvPr>
        </p:nvSpPr>
        <p:spPr/>
        <p:txBody>
          <a:bodyPr/>
          <a:lstStyle/>
          <a:p>
            <a:fld id="{F46C79FD-C571-418B-AB0F-5EE936C85276}" type="slidenum">
              <a:rPr lang="en-GB" smtClean="0"/>
              <a:t>23</a:t>
            </a:fld>
            <a:endParaRPr lang="en-GB"/>
          </a:p>
        </p:txBody>
      </p:sp>
    </p:spTree>
    <p:extLst>
      <p:ext uri="{BB962C8B-B14F-4D97-AF65-F5344CB8AC3E}">
        <p14:creationId xmlns:p14="http://schemas.microsoft.com/office/powerpoint/2010/main" val="1301120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FEE0159-029E-BA6A-2EBC-11A404017D95}"/>
              </a:ext>
            </a:extLst>
          </p:cNvPr>
          <p:cNvSpPr>
            <a:spLocks noGrp="1"/>
          </p:cNvSpPr>
          <p:nvPr>
            <p:ph type="title"/>
          </p:nvPr>
        </p:nvSpPr>
        <p:spPr>
          <a:xfrm>
            <a:off x="970721" y="361589"/>
            <a:ext cx="10515600" cy="782357"/>
          </a:xfrm>
        </p:spPr>
        <p:txBody>
          <a:bodyPr/>
          <a:lstStyle/>
          <a:p>
            <a:r>
              <a:rPr lang="en-US" b="1">
                <a:solidFill>
                  <a:srgbClr val="002060"/>
                </a:solidFill>
                <a:latin typeface="+mn-lt"/>
                <a:ea typeface="+mn-ea"/>
                <a:cs typeface="+mn-cs"/>
              </a:rPr>
              <a:t>5GSC Call-1 &amp; -2 trends</a:t>
            </a:r>
          </a:p>
        </p:txBody>
      </p:sp>
      <p:sp>
        <p:nvSpPr>
          <p:cNvPr id="2" name="TextBox 1">
            <a:extLst>
              <a:ext uri="{FF2B5EF4-FFF2-40B4-BE49-F238E27FC236}">
                <a16:creationId xmlns:a16="http://schemas.microsoft.com/office/drawing/2014/main" id="{C2680F6F-8646-63F1-6F46-B412C80D2449}"/>
              </a:ext>
            </a:extLst>
          </p:cNvPr>
          <p:cNvSpPr txBox="1"/>
          <p:nvPr/>
        </p:nvSpPr>
        <p:spPr>
          <a:xfrm>
            <a:off x="618440" y="1411861"/>
            <a:ext cx="11220161" cy="5162952"/>
          </a:xfrm>
          <a:prstGeom prst="rect">
            <a:avLst/>
          </a:prstGeom>
          <a:noFill/>
        </p:spPr>
        <p:txBody>
          <a:bodyPr wrap="square">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350" b="1" i="0" u="none" strike="noStrike" kern="1200" cap="none" spc="0" normalizeH="0" baseline="0" noProof="0">
                <a:ln>
                  <a:noFill/>
                </a:ln>
                <a:solidFill>
                  <a:srgbClr val="002060"/>
                </a:solidFill>
                <a:effectLst/>
                <a:uLnTx/>
                <a:uFillTx/>
                <a:latin typeface="Calibri" panose="020F0502020204030204"/>
                <a:ea typeface="+mn-ea"/>
                <a:cs typeface="+mn-cs"/>
              </a:rPr>
              <a:t>From projects’ portfolio</a:t>
            </a:r>
          </a:p>
          <a:p>
            <a:pPr marL="800100" lvl="1" indent="-342900">
              <a:buFont typeface="Arial" panose="020B0604020202020204" pitchFamily="34" charset="0"/>
              <a:buChar char="•"/>
              <a:defRPr/>
            </a:pPr>
            <a:r>
              <a:rPr lang="en-US" sz="2350">
                <a:solidFill>
                  <a:srgbClr val="002060"/>
                </a:solidFill>
                <a:latin typeface="Calibri" panose="020F0502020204030204"/>
              </a:rPr>
              <a:t>Public Operators - Alternative Operators - Tower Companies</a:t>
            </a:r>
          </a:p>
          <a:p>
            <a:pPr marL="800100" lvl="1" indent="-342900">
              <a:buFont typeface="Arial" panose="020B0604020202020204" pitchFamily="34" charset="0"/>
              <a:buChar char="•"/>
              <a:defRPr/>
            </a:pPr>
            <a:r>
              <a:rPr kumimoji="0" lang="en-US" sz="2350" b="0" i="0" u="none" strike="noStrike" kern="1200" cap="none" spc="0" normalizeH="0" baseline="0" noProof="0">
                <a:ln>
                  <a:noFill/>
                </a:ln>
                <a:solidFill>
                  <a:srgbClr val="002060"/>
                </a:solidFill>
                <a:effectLst/>
                <a:uLnTx/>
                <a:uFillTx/>
                <a:latin typeface="Calibri" panose="020F0502020204030204"/>
                <a:ea typeface="+mn-ea"/>
                <a:cs typeface="+mn-cs"/>
              </a:rPr>
              <a:t>Public &amp; </a:t>
            </a:r>
            <a:r>
              <a:rPr lang="en-US" sz="2350">
                <a:solidFill>
                  <a:srgbClr val="002060"/>
                </a:solidFill>
                <a:latin typeface="Calibri" panose="020F0502020204030204"/>
              </a:rPr>
              <a:t>Private 5G Networks (MPN)</a:t>
            </a:r>
          </a:p>
          <a:p>
            <a:pPr marL="800100" lvl="1" indent="-342900">
              <a:buFont typeface="Arial" panose="020B0604020202020204" pitchFamily="34" charset="0"/>
              <a:buChar char="•"/>
              <a:defRPr/>
            </a:pPr>
            <a:r>
              <a:rPr kumimoji="0" lang="en-US" sz="2350" b="0" i="0" u="none" strike="noStrike" kern="1200" cap="none" spc="0" normalizeH="0" baseline="0" noProof="0">
                <a:ln>
                  <a:noFill/>
                </a:ln>
                <a:solidFill>
                  <a:srgbClr val="002060"/>
                </a:solidFill>
                <a:effectLst/>
                <a:uLnTx/>
                <a:uFillTx/>
                <a:latin typeface="Calibri" panose="020F0502020204030204"/>
                <a:ea typeface="+mn-ea"/>
                <a:cs typeface="+mn-cs"/>
              </a:rPr>
              <a:t>Transitional flexibility: 5G Standalone (SA) &amp; 5G non-Standalone (NSA) (RF upgrade, 4G core)</a:t>
            </a:r>
          </a:p>
          <a:p>
            <a:pPr marL="800100" lvl="1" indent="-342900">
              <a:buFont typeface="Arial" panose="020B0604020202020204" pitchFamily="34" charset="0"/>
              <a:buChar char="•"/>
              <a:defRPr/>
            </a:pPr>
            <a:r>
              <a:rPr kumimoji="0" lang="en-US" sz="2350" b="1" i="0" u="none" strike="noStrike" kern="1200" cap="none" spc="0" normalizeH="0" baseline="0" noProof="0">
                <a:ln>
                  <a:noFill/>
                </a:ln>
                <a:solidFill>
                  <a:srgbClr val="002060"/>
                </a:solidFill>
                <a:effectLst/>
                <a:uLnTx/>
                <a:uFillTx/>
                <a:latin typeface="Calibri" panose="020F0502020204030204"/>
                <a:ea typeface="+mn-ea"/>
                <a:cs typeface="+mn-cs"/>
              </a:rPr>
              <a:t>Edge Cloud</a:t>
            </a:r>
            <a:r>
              <a:rPr kumimoji="0" lang="en-US" sz="2350" b="0" i="0" u="none" strike="noStrike" kern="1200" cap="none" spc="0" normalizeH="0" baseline="0" noProof="0">
                <a:ln>
                  <a:noFill/>
                </a:ln>
                <a:solidFill>
                  <a:srgbClr val="002060"/>
                </a:solidFill>
                <a:effectLst/>
                <a:uLnTx/>
                <a:uFillTx/>
                <a:latin typeface="Calibri" panose="020F0502020204030204"/>
                <a:ea typeface="+mn-ea"/>
                <a:cs typeface="+mn-cs"/>
              </a:rPr>
              <a:t> </a:t>
            </a:r>
            <a:r>
              <a:rPr lang="en-US" sz="2350">
                <a:solidFill>
                  <a:srgbClr val="002060"/>
                </a:solidFill>
                <a:latin typeface="Calibri" panose="020F0502020204030204"/>
              </a:rPr>
              <a:t>network integration</a:t>
            </a:r>
            <a:r>
              <a:rPr kumimoji="0" lang="en-US" sz="2350" b="0" i="0" u="none" strike="noStrike" kern="1200" cap="none" spc="0" normalizeH="0" baseline="0" noProof="0">
                <a:ln>
                  <a:noFill/>
                </a:ln>
                <a:solidFill>
                  <a:srgbClr val="002060"/>
                </a:solidFill>
                <a:effectLst/>
                <a:uLnTx/>
                <a:uFillTx/>
                <a:latin typeface="Calibri" panose="020F0502020204030204"/>
                <a:ea typeface="+mn-ea"/>
                <a:cs typeface="+mn-cs"/>
              </a:rPr>
              <a:t> (with EU-based cloud solutions)</a:t>
            </a:r>
          </a:p>
          <a:p>
            <a:pPr marL="1257300" lvl="2" indent="-342900">
              <a:buFont typeface="Arial" panose="020B0604020202020204" pitchFamily="34" charset="0"/>
              <a:buChar char="•"/>
              <a:defRPr/>
            </a:pPr>
            <a:r>
              <a:rPr lang="en-US" sz="2350">
                <a:solidFill>
                  <a:srgbClr val="002060"/>
                </a:solidFill>
                <a:latin typeface="Calibri" panose="020F0502020204030204"/>
              </a:rPr>
              <a:t>Key benefits: </a:t>
            </a:r>
          </a:p>
          <a:p>
            <a:pPr marL="3086100" lvl="6" indent="-342900">
              <a:buFont typeface="Arial" panose="020B0604020202020204" pitchFamily="34" charset="0"/>
              <a:buChar char="•"/>
              <a:defRPr/>
            </a:pPr>
            <a:r>
              <a:rPr lang="en-US" sz="2350">
                <a:solidFill>
                  <a:srgbClr val="002060"/>
                </a:solidFill>
                <a:latin typeface="Calibri" panose="020F0502020204030204"/>
              </a:rPr>
              <a:t>Densification: increase of the connected objects &amp; devices</a:t>
            </a:r>
          </a:p>
          <a:p>
            <a:pPr marL="3086100" lvl="6" indent="-342900">
              <a:buFont typeface="Arial" panose="020B0604020202020204" pitchFamily="34" charset="0"/>
              <a:buChar char="•"/>
              <a:defRPr/>
            </a:pPr>
            <a:r>
              <a:rPr kumimoji="0" lang="en-US" sz="2350" b="0" i="0" u="none" strike="noStrike" kern="1200" cap="none" spc="0" normalizeH="0" baseline="0" noProof="0">
                <a:ln>
                  <a:noFill/>
                </a:ln>
                <a:solidFill>
                  <a:srgbClr val="002060"/>
                </a:solidFill>
                <a:effectLst/>
                <a:uLnTx/>
                <a:uFillTx/>
                <a:latin typeface="Calibri" panose="020F0502020204030204"/>
                <a:ea typeface="+mn-ea"/>
                <a:cs typeface="+mn-cs"/>
              </a:rPr>
              <a:t>Reduced power consumption</a:t>
            </a:r>
          </a:p>
          <a:p>
            <a:pPr marL="800100" lvl="1" indent="-342900">
              <a:buFont typeface="Arial" panose="020B0604020202020204" pitchFamily="34" charset="0"/>
              <a:buChar char="•"/>
              <a:defRPr/>
            </a:pPr>
            <a:r>
              <a:rPr lang="en-US" sz="2350">
                <a:solidFill>
                  <a:srgbClr val="002060"/>
                </a:solidFill>
                <a:latin typeface="Calibri" panose="020F0502020204030204"/>
              </a:rPr>
              <a:t>Variety  of IoT applications (port safety, city recycling, city traffic, precision agriculture)</a:t>
            </a:r>
          </a:p>
          <a:p>
            <a:pPr marL="800100" lvl="1" indent="-342900">
              <a:buFont typeface="Arial" panose="020B0604020202020204" pitchFamily="34" charset="0"/>
              <a:buChar char="•"/>
              <a:defRPr/>
            </a:pPr>
            <a:r>
              <a:rPr lang="en-US" sz="2350">
                <a:solidFill>
                  <a:srgbClr val="002060"/>
                </a:solidFill>
                <a:latin typeface="Calibri" panose="020F0502020204030204"/>
              </a:rPr>
              <a:t>Multiple verticals (health, education, energy, transport)</a:t>
            </a:r>
          </a:p>
          <a:p>
            <a:pPr marL="800100" lvl="1" indent="-342900">
              <a:buFont typeface="Arial" panose="020B0604020202020204" pitchFamily="34" charset="0"/>
              <a:buChar char="•"/>
              <a:defRPr/>
            </a:pPr>
            <a:r>
              <a:rPr lang="en-US" sz="2350">
                <a:solidFill>
                  <a:srgbClr val="002060"/>
                </a:solidFill>
                <a:latin typeface="Calibri" panose="020F0502020204030204"/>
              </a:rPr>
              <a:t>Positive impact in </a:t>
            </a:r>
            <a:r>
              <a:rPr kumimoji="0" lang="en-US" sz="2350" b="0" i="0" u="none" strike="noStrike" kern="1200" cap="none" spc="0" normalizeH="0" baseline="0" noProof="0">
                <a:ln>
                  <a:noFill/>
                </a:ln>
                <a:solidFill>
                  <a:srgbClr val="002060"/>
                </a:solidFill>
                <a:effectLst/>
                <a:uLnTx/>
                <a:uFillTx/>
                <a:latin typeface="Calibri" panose="020F0502020204030204"/>
                <a:ea typeface="+mn-ea"/>
                <a:cs typeface="+mn-cs"/>
              </a:rPr>
              <a:t>environmental transition and energy consumption</a:t>
            </a:r>
            <a:endParaRPr kumimoji="0" lang="en-US" altLang="en-US" sz="2350" b="1" i="0" u="none" strike="noStrike" kern="1200" cap="none" spc="0" normalizeH="0" baseline="0" noProof="0">
              <a:ln>
                <a:noFill/>
              </a:ln>
              <a:solidFill>
                <a:srgbClr val="002060"/>
              </a:solidFill>
              <a:effectLst/>
              <a:uLnTx/>
              <a:uFillTx/>
              <a:latin typeface="Calibri" panose="020F0502020204030204"/>
              <a:ea typeface="+mn-ea"/>
              <a:cs typeface="+mn-cs"/>
            </a:endParaRP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IE"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4" name="Picture 3" descr="A screenshot of a cell phone with a city and clouds&#10;&#10;Description automatically generated">
            <a:extLst>
              <a:ext uri="{FF2B5EF4-FFF2-40B4-BE49-F238E27FC236}">
                <a16:creationId xmlns:a16="http://schemas.microsoft.com/office/drawing/2014/main" id="{F5F64633-63BC-5A58-820A-5DC7C6A899AD}"/>
              </a:ext>
            </a:extLst>
          </p:cNvPr>
          <p:cNvPicPr>
            <a:picLocks noChangeAspect="1"/>
          </p:cNvPicPr>
          <p:nvPr/>
        </p:nvPicPr>
        <p:blipFill rotWithShape="1">
          <a:blip r:embed="rId2" cstate="hqprint">
            <a:extLst>
              <a:ext uri="{28A0092B-C50C-407E-A947-70E740481C1C}">
                <a14:useLocalDpi xmlns:a14="http://schemas.microsoft.com/office/drawing/2010/main" val="0"/>
              </a:ext>
            </a:extLst>
          </a:blip>
          <a:srcRect l="24091" t="-455" r="27671" b="22882"/>
          <a:stretch/>
        </p:blipFill>
        <p:spPr>
          <a:xfrm>
            <a:off x="9996755" y="149010"/>
            <a:ext cx="1757031" cy="1708632"/>
          </a:xfrm>
          <a:prstGeom prst="rect">
            <a:avLst/>
          </a:prstGeom>
        </p:spPr>
      </p:pic>
      <p:sp>
        <p:nvSpPr>
          <p:cNvPr id="5" name="Slide Number Placeholder 4">
            <a:extLst>
              <a:ext uri="{FF2B5EF4-FFF2-40B4-BE49-F238E27FC236}">
                <a16:creationId xmlns:a16="http://schemas.microsoft.com/office/drawing/2014/main" id="{9A018E36-F4A0-4847-A7B3-A4A7B02ED8A5}"/>
              </a:ext>
            </a:extLst>
          </p:cNvPr>
          <p:cNvSpPr>
            <a:spLocks noGrp="1"/>
          </p:cNvSpPr>
          <p:nvPr>
            <p:ph type="sldNum" sz="quarter" idx="12"/>
          </p:nvPr>
        </p:nvSpPr>
        <p:spPr/>
        <p:txBody>
          <a:bodyPr/>
          <a:lstStyle/>
          <a:p>
            <a:fld id="{F46C79FD-C571-418B-AB0F-5EE936C85276}" type="slidenum">
              <a:rPr lang="en-GB" smtClean="0"/>
              <a:t>24</a:t>
            </a:fld>
            <a:endParaRPr lang="en-GB"/>
          </a:p>
        </p:txBody>
      </p:sp>
    </p:spTree>
    <p:extLst>
      <p:ext uri="{BB962C8B-B14F-4D97-AF65-F5344CB8AC3E}">
        <p14:creationId xmlns:p14="http://schemas.microsoft.com/office/powerpoint/2010/main" val="4013291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FEE0159-029E-BA6A-2EBC-11A404017D95}"/>
              </a:ext>
            </a:extLst>
          </p:cNvPr>
          <p:cNvSpPr>
            <a:spLocks noGrp="1"/>
          </p:cNvSpPr>
          <p:nvPr>
            <p:ph type="title"/>
          </p:nvPr>
        </p:nvSpPr>
        <p:spPr/>
        <p:txBody>
          <a:bodyPr/>
          <a:lstStyle/>
          <a:p>
            <a:r>
              <a:rPr lang="en-US" b="1">
                <a:solidFill>
                  <a:srgbClr val="002060"/>
                </a:solidFill>
                <a:latin typeface="+mn-lt"/>
                <a:ea typeface="+mn-ea"/>
                <a:cs typeface="+mn-cs"/>
              </a:rPr>
              <a:t>Call-3 in a </a:t>
            </a:r>
            <a:r>
              <a:rPr lang="en-US" b="1">
                <a:solidFill>
                  <a:srgbClr val="FF0000"/>
                </a:solidFill>
                <a:latin typeface="+mn-lt"/>
                <a:ea typeface="+mn-ea"/>
                <a:cs typeface="+mn-cs"/>
              </a:rPr>
              <a:t>snapshot</a:t>
            </a:r>
          </a:p>
        </p:txBody>
      </p:sp>
      <p:sp>
        <p:nvSpPr>
          <p:cNvPr id="4" name="TextBox 3">
            <a:extLst>
              <a:ext uri="{FF2B5EF4-FFF2-40B4-BE49-F238E27FC236}">
                <a16:creationId xmlns:a16="http://schemas.microsoft.com/office/drawing/2014/main" id="{A4453270-7537-C358-1B8F-E7072682181E}"/>
              </a:ext>
            </a:extLst>
          </p:cNvPr>
          <p:cNvSpPr txBox="1"/>
          <p:nvPr/>
        </p:nvSpPr>
        <p:spPr>
          <a:xfrm>
            <a:off x="369868" y="1684565"/>
            <a:ext cx="11220161" cy="5262979"/>
          </a:xfrm>
          <a:prstGeom prst="rect">
            <a:avLst/>
          </a:prstGeom>
          <a:noFill/>
        </p:spPr>
        <p:txBody>
          <a:bodyPr wrap="square">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a:ln>
                  <a:noFill/>
                </a:ln>
                <a:solidFill>
                  <a:srgbClr val="002060"/>
                </a:solidFill>
                <a:effectLst/>
                <a:uLnTx/>
                <a:uFillTx/>
                <a:latin typeface="Calibri" panose="020F0502020204030204"/>
                <a:ea typeface="+mn-ea"/>
                <a:cs typeface="+mn-cs"/>
              </a:rPr>
              <a:t>What’s new</a:t>
            </a:r>
          </a:p>
          <a:p>
            <a:pPr marL="800100" lvl="1" indent="-342900">
              <a:buFont typeface="Arial" panose="020B0604020202020204" pitchFamily="34" charset="0"/>
              <a:buChar char="•"/>
              <a:defRPr/>
            </a:pPr>
            <a:r>
              <a:rPr lang="en-US" sz="2400">
                <a:solidFill>
                  <a:srgbClr val="002060"/>
                </a:solidFill>
                <a:latin typeface="Calibri" panose="020F0502020204030204"/>
              </a:rPr>
              <a:t>Bundling 5G with </a:t>
            </a:r>
            <a:r>
              <a:rPr lang="en-US" sz="2400" b="1">
                <a:solidFill>
                  <a:srgbClr val="FF0000"/>
                </a:solidFill>
                <a:latin typeface="Calibri" panose="020F0502020204030204"/>
              </a:rPr>
              <a:t>Edge Cloud </a:t>
            </a:r>
            <a:r>
              <a:rPr lang="en-US" sz="2400">
                <a:solidFill>
                  <a:srgbClr val="002060"/>
                </a:solidFill>
                <a:latin typeface="Calibri" panose="020F0502020204030204"/>
              </a:rPr>
              <a:t>deployment.</a:t>
            </a:r>
          </a:p>
          <a:p>
            <a:pPr marL="800100" lvl="1" indent="-342900">
              <a:buFont typeface="Arial" panose="020B0604020202020204" pitchFamily="34" charset="0"/>
              <a:buChar char="•"/>
              <a:defRPr/>
            </a:pPr>
            <a:r>
              <a:rPr kumimoji="0" lang="en-US" sz="2400" b="0" i="0" u="none" strike="noStrike" kern="1200" cap="none" spc="0" normalizeH="0" baseline="0" noProof="0">
                <a:ln>
                  <a:noFill/>
                </a:ln>
                <a:solidFill>
                  <a:srgbClr val="002060"/>
                </a:solidFill>
                <a:effectLst/>
                <a:uLnTx/>
                <a:uFillTx/>
                <a:latin typeface="Calibri" panose="020F0502020204030204"/>
                <a:ea typeface="+mn-ea"/>
                <a:cs typeface="+mn-cs"/>
              </a:rPr>
              <a:t>Reimbursement of the Edge Cloud computing infra as an option (if deployed </a:t>
            </a:r>
            <a:r>
              <a:rPr kumimoji="0" lang="en-US" sz="2400" b="0" i="0" u="none" strike="noStrike" kern="1200" cap="none" spc="0" normalizeH="0" baseline="0" noProof="0">
                <a:ln>
                  <a:noFill/>
                </a:ln>
                <a:solidFill>
                  <a:srgbClr val="FF0000"/>
                </a:solidFill>
                <a:effectLst/>
                <a:uLnTx/>
                <a:uFillTx/>
                <a:latin typeface="Calibri" panose="020F0502020204030204"/>
                <a:ea typeface="+mn-ea"/>
                <a:cs typeface="+mn-cs"/>
              </a:rPr>
              <a:t>at the same location</a:t>
            </a:r>
            <a:r>
              <a:rPr kumimoji="0" lang="en-US" sz="2400" b="0" i="0" u="none" strike="noStrike" kern="1200" cap="none" spc="0" normalizeH="0" baseline="0" noProof="0">
                <a:ln>
                  <a:noFill/>
                </a:ln>
                <a:solidFill>
                  <a:srgbClr val="002060"/>
                </a:solidFill>
                <a:effectLst/>
                <a:uLnTx/>
                <a:uFillTx/>
                <a:latin typeface="Calibri" panose="020F0502020204030204"/>
                <a:ea typeface="+mn-ea"/>
                <a:cs typeface="+mn-cs"/>
              </a:rPr>
              <a:t> to </a:t>
            </a:r>
            <a:r>
              <a:rPr lang="en-US" sz="2400">
                <a:solidFill>
                  <a:srgbClr val="002060"/>
                </a:solidFill>
                <a:latin typeface="Calibri" panose="020F0502020204030204"/>
              </a:rPr>
              <a:t>take advantage of</a:t>
            </a:r>
            <a:r>
              <a:rPr kumimoji="0" lang="en-US" sz="2400" b="0" i="0" u="none" strike="noStrike" kern="1200" cap="none" spc="0" normalizeH="0" baseline="0" noProof="0">
                <a:ln>
                  <a:noFill/>
                </a:ln>
                <a:solidFill>
                  <a:srgbClr val="002060"/>
                </a:solidFill>
                <a:effectLst/>
                <a:uLnTx/>
                <a:uFillTx/>
                <a:latin typeface="Calibri" panose="020F0502020204030204"/>
                <a:ea typeface="+mn-ea"/>
                <a:cs typeface="+mn-cs"/>
              </a:rPr>
              <a:t> energy and time efficiencies).</a:t>
            </a:r>
          </a:p>
          <a:p>
            <a:pPr marL="342900" indent="-342900">
              <a:buFont typeface="Arial" panose="020B0604020202020204" pitchFamily="34" charset="0"/>
              <a:buChar char="•"/>
              <a:defRPr/>
            </a:pPr>
            <a:endParaRPr lang="en-US" sz="2400">
              <a:solidFill>
                <a:srgbClr val="002060"/>
              </a:solidFill>
              <a:latin typeface="Calibri" panose="020F0502020204030204"/>
            </a:endParaRPr>
          </a:p>
          <a:p>
            <a:pPr marL="342900" indent="-342900">
              <a:buFont typeface="Arial" panose="020B0604020202020204" pitchFamily="34" charset="0"/>
              <a:buChar char="•"/>
              <a:defRPr/>
            </a:pPr>
            <a:r>
              <a:rPr lang="en-US" sz="2400" b="1">
                <a:solidFill>
                  <a:srgbClr val="002060"/>
                </a:solidFill>
                <a:latin typeface="Calibri" panose="020F0502020204030204"/>
              </a:rPr>
              <a:t>What remains unchanged</a:t>
            </a:r>
          </a:p>
          <a:p>
            <a:pPr marL="800100" lvl="1" indent="-342900">
              <a:buFont typeface="Arial" panose="020B0604020202020204" pitchFamily="34" charset="0"/>
              <a:buChar char="•"/>
              <a:defRPr/>
            </a:pPr>
            <a:r>
              <a:rPr kumimoji="0" lang="en-US" sz="2400" b="0" i="0" u="none" strike="noStrike" kern="1200" cap="none" spc="0" normalizeH="0" baseline="0" noProof="0">
                <a:ln>
                  <a:noFill/>
                </a:ln>
                <a:solidFill>
                  <a:srgbClr val="002060"/>
                </a:solidFill>
                <a:effectLst/>
                <a:uLnTx/>
                <a:uFillTx/>
                <a:latin typeface="Calibri" panose="020F0502020204030204"/>
                <a:ea typeface="+mn-ea"/>
                <a:cs typeface="+mn-cs"/>
              </a:rPr>
              <a:t>At l</a:t>
            </a:r>
            <a:r>
              <a:rPr lang="en-US" sz="2400">
                <a:solidFill>
                  <a:srgbClr val="002060"/>
                </a:solidFill>
                <a:latin typeface="Calibri" panose="020F0502020204030204"/>
              </a:rPr>
              <a:t>east </a:t>
            </a:r>
            <a:r>
              <a:rPr lang="en-US" sz="2400">
                <a:solidFill>
                  <a:srgbClr val="FF0000"/>
                </a:solidFill>
                <a:latin typeface="Calibri" panose="020F0502020204030204"/>
              </a:rPr>
              <a:t>2 partners</a:t>
            </a:r>
            <a:r>
              <a:rPr lang="en-US" sz="2400">
                <a:solidFill>
                  <a:srgbClr val="002060"/>
                </a:solidFill>
                <a:latin typeface="Calibri" panose="020F0502020204030204"/>
              </a:rPr>
              <a:t>: the owner of the 5G infra &amp; the provider of the SGI use-case.</a:t>
            </a:r>
          </a:p>
          <a:p>
            <a:pPr marL="800100" lvl="1" indent="-342900">
              <a:buFont typeface="Arial" panose="020B0604020202020204" pitchFamily="34" charset="0"/>
              <a:buChar char="•"/>
              <a:defRPr/>
            </a:pPr>
            <a:r>
              <a:rPr kumimoji="0" lang="en-US" sz="2400" b="0" i="0" u="none" strike="noStrike" kern="1200" cap="none" spc="0" normalizeH="0" baseline="0" noProof="0">
                <a:ln>
                  <a:noFill/>
                </a:ln>
                <a:solidFill>
                  <a:srgbClr val="FF0000"/>
                </a:solidFill>
                <a:effectLst/>
                <a:uLnTx/>
                <a:uFillTx/>
                <a:latin typeface="Calibri" panose="020F0502020204030204"/>
                <a:ea typeface="+mn-ea"/>
                <a:cs typeface="+mn-cs"/>
              </a:rPr>
              <a:t>Up to 75%</a:t>
            </a:r>
            <a:r>
              <a:rPr kumimoji="0" lang="en-US" sz="2400" b="0" i="0" u="none" strike="noStrike" kern="1200" cap="none" spc="0" normalizeH="0" baseline="0" noProof="0">
                <a:ln>
                  <a:noFill/>
                </a:ln>
                <a:solidFill>
                  <a:srgbClr val="002060"/>
                </a:solidFill>
                <a:effectLst/>
                <a:uLnTx/>
                <a:uFillTx/>
                <a:latin typeface="Calibri" panose="020F0502020204030204"/>
                <a:ea typeface="+mn-ea"/>
                <a:cs typeface="+mn-cs"/>
              </a:rPr>
              <a:t> reimbursement of the infra cost (passive &amp; active).</a:t>
            </a:r>
          </a:p>
          <a:p>
            <a:pPr marL="1257300" lvl="2" indent="-342900">
              <a:buFont typeface="Arial" panose="020B0604020202020204" pitchFamily="34" charset="0"/>
              <a:buChar char="•"/>
              <a:defRPr/>
            </a:pPr>
            <a:r>
              <a:rPr lang="en-US" sz="2400" err="1">
                <a:solidFill>
                  <a:srgbClr val="FF0000"/>
                </a:solidFill>
                <a:latin typeface="Calibri" panose="020F0502020204030204"/>
              </a:rPr>
              <a:t>Fibre</a:t>
            </a:r>
            <a:r>
              <a:rPr lang="en-US" sz="2400">
                <a:solidFill>
                  <a:srgbClr val="002060"/>
                </a:solidFill>
                <a:latin typeface="Calibri" panose="020F0502020204030204"/>
              </a:rPr>
              <a:t> backhaul (up to </a:t>
            </a:r>
            <a:r>
              <a:rPr lang="en-US" sz="2400">
                <a:solidFill>
                  <a:srgbClr val="FF0000"/>
                </a:solidFill>
                <a:latin typeface="Calibri" panose="020F0502020204030204"/>
              </a:rPr>
              <a:t>10%</a:t>
            </a:r>
            <a:r>
              <a:rPr lang="en-US" sz="2400">
                <a:solidFill>
                  <a:srgbClr val="002060"/>
                </a:solidFill>
                <a:latin typeface="Calibri" panose="020F0502020204030204"/>
              </a:rPr>
              <a:t>).</a:t>
            </a:r>
          </a:p>
          <a:p>
            <a:pPr marL="800100" lvl="1" indent="-342900">
              <a:buFont typeface="Arial" panose="020B0604020202020204" pitchFamily="34" charset="0"/>
              <a:buChar char="•"/>
              <a:defRPr/>
            </a:pPr>
            <a:r>
              <a:rPr kumimoji="0" lang="en-US" sz="2400" b="0" i="0" u="none" strike="noStrike" kern="1200" cap="none" spc="0" normalizeH="0" baseline="0" noProof="0">
                <a:ln>
                  <a:noFill/>
                </a:ln>
                <a:solidFill>
                  <a:srgbClr val="002060"/>
                </a:solidFill>
                <a:effectLst/>
                <a:uLnTx/>
                <a:uFillTx/>
                <a:latin typeface="Calibri" panose="020F0502020204030204"/>
                <a:ea typeface="+mn-ea"/>
                <a:cs typeface="+mn-cs"/>
              </a:rPr>
              <a:t>Total funding: </a:t>
            </a:r>
            <a:r>
              <a:rPr kumimoji="0" lang="en-US" sz="2400" b="0" i="0" u="none" strike="noStrike" kern="1200" cap="none" spc="0" normalizeH="0" baseline="0" noProof="0">
                <a:ln>
                  <a:noFill/>
                </a:ln>
                <a:solidFill>
                  <a:srgbClr val="FF0000"/>
                </a:solidFill>
                <a:effectLst/>
                <a:uLnTx/>
                <a:uFillTx/>
                <a:latin typeface="Calibri" panose="020F0502020204030204"/>
                <a:ea typeface="+mn-ea"/>
                <a:cs typeface="+mn-cs"/>
              </a:rPr>
              <a:t>€51 million</a:t>
            </a:r>
            <a:r>
              <a:rPr kumimoji="0" lang="en-US" sz="2400" b="0" i="0" u="none" strike="noStrike" kern="1200" cap="none" spc="0" normalizeH="0" baseline="0" noProof="0">
                <a:ln>
                  <a:noFill/>
                </a:ln>
                <a:solidFill>
                  <a:srgbClr val="002060"/>
                </a:solidFill>
                <a:effectLst/>
                <a:uLnTx/>
                <a:uFillTx/>
                <a:latin typeface="Calibri" panose="020F0502020204030204"/>
                <a:ea typeface="+mn-ea"/>
                <a:cs typeface="+mn-cs"/>
              </a:rPr>
              <a:t>.</a:t>
            </a:r>
          </a:p>
          <a:p>
            <a:pPr marL="800100" lvl="1" indent="-342900">
              <a:buFont typeface="Arial" panose="020B0604020202020204" pitchFamily="34" charset="0"/>
              <a:buChar char="•"/>
              <a:defRPr/>
            </a:pPr>
            <a:r>
              <a:rPr kumimoji="0" lang="en-US" sz="2400" b="0" i="0" u="none" strike="noStrike" kern="1200" cap="none" spc="0" normalizeH="0" baseline="0" noProof="0">
                <a:ln>
                  <a:noFill/>
                </a:ln>
                <a:solidFill>
                  <a:srgbClr val="002060"/>
                </a:solidFill>
                <a:effectLst/>
                <a:uLnTx/>
                <a:uFillTx/>
                <a:latin typeface="Calibri" panose="020F0502020204030204"/>
                <a:ea typeface="+mn-ea"/>
                <a:cs typeface="+mn-cs"/>
              </a:rPr>
              <a:t>Procurements should be </a:t>
            </a:r>
            <a:r>
              <a:rPr kumimoji="0" lang="en-US" sz="2400" b="0" i="0" u="none" strike="noStrike" kern="1200" cap="none" spc="0" normalizeH="0" baseline="0" noProof="0">
                <a:ln>
                  <a:noFill/>
                </a:ln>
                <a:solidFill>
                  <a:srgbClr val="FF0000"/>
                </a:solidFill>
                <a:effectLst/>
                <a:uLnTx/>
                <a:uFillTx/>
                <a:latin typeface="Calibri" panose="020F0502020204030204"/>
                <a:ea typeface="+mn-ea"/>
                <a:cs typeface="+mn-cs"/>
              </a:rPr>
              <a:t>in line with 5G cybersecurity toolbox </a:t>
            </a:r>
            <a:r>
              <a:rPr kumimoji="0" lang="en-US" sz="2400" b="0" i="0" u="none" strike="noStrike" kern="1200" cap="none" spc="0" normalizeH="0" baseline="0" noProof="0">
                <a:ln>
                  <a:noFill/>
                </a:ln>
                <a:solidFill>
                  <a:srgbClr val="002060"/>
                </a:solidFill>
                <a:effectLst/>
                <a:uLnTx/>
                <a:uFillTx/>
                <a:latin typeface="Calibri" panose="020F0502020204030204"/>
                <a:ea typeface="+mn-ea"/>
                <a:cs typeface="+mn-cs"/>
              </a:rPr>
              <a:t>(high-risk suppliers).</a:t>
            </a:r>
          </a:p>
          <a:p>
            <a:pPr marL="800100" lvl="1" indent="-342900">
              <a:buFont typeface="Arial" panose="020B0604020202020204" pitchFamily="34" charset="0"/>
              <a:buChar char="•"/>
              <a:defRPr/>
            </a:pPr>
            <a:r>
              <a:rPr lang="en-US" sz="2400">
                <a:solidFill>
                  <a:srgbClr val="002060"/>
                </a:solidFill>
                <a:latin typeface="Calibri" panose="020F0502020204030204"/>
              </a:rPr>
              <a:t>Duration </a:t>
            </a:r>
            <a:r>
              <a:rPr lang="en-US" sz="2400">
                <a:solidFill>
                  <a:srgbClr val="FF0000"/>
                </a:solidFill>
                <a:latin typeface="Calibri" panose="020F0502020204030204"/>
              </a:rPr>
              <a:t>36 months </a:t>
            </a:r>
            <a:r>
              <a:rPr lang="en-US" sz="2400">
                <a:solidFill>
                  <a:srgbClr val="002060"/>
                </a:solidFill>
                <a:latin typeface="Calibri" panose="020F0502020204030204"/>
              </a:rPr>
              <a:t>(extensions are possible).</a:t>
            </a:r>
            <a:endParaRPr kumimoji="0" lang="en-US" sz="2400" b="0" i="0" u="none" strike="noStrike" kern="1200" cap="none" spc="0" normalizeH="0" baseline="0" noProof="0">
              <a:ln>
                <a:noFill/>
              </a:ln>
              <a:solidFill>
                <a:srgbClr val="002060"/>
              </a:solidFill>
              <a:effectLst/>
              <a:uLnTx/>
              <a:uFillTx/>
              <a:latin typeface="Calibri" panose="020F0502020204030204"/>
              <a:ea typeface="+mn-ea"/>
              <a:cs typeface="+mn-cs"/>
            </a:endParaRPr>
          </a:p>
          <a:p>
            <a:pPr marR="0" lvl="1" algn="l" defTabSz="914400" rtl="0" eaLnBrk="1" fontAlgn="auto" latinLnBrk="0" hangingPunct="1">
              <a:lnSpc>
                <a:spcPct val="100000"/>
              </a:lnSpc>
              <a:spcBef>
                <a:spcPts val="0"/>
              </a:spcBef>
              <a:spcAft>
                <a:spcPts val="0"/>
              </a:spcAft>
              <a:buClrTx/>
              <a:buSzTx/>
              <a:tabLst/>
              <a:defRPr/>
            </a:pPr>
            <a:endParaRPr kumimoji="0" lang="en-US" altLang="en-US" sz="2400" b="1" i="0" u="none" strike="noStrike" kern="1200" cap="none" spc="0" normalizeH="0" baseline="0" noProof="0">
              <a:ln>
                <a:noFill/>
              </a:ln>
              <a:solidFill>
                <a:srgbClr val="002060"/>
              </a:solidFill>
              <a:effectLst/>
              <a:uLnTx/>
              <a:uFillTx/>
              <a:latin typeface="Calibri" panose="020F0502020204030204"/>
              <a:ea typeface="+mn-ea"/>
              <a:cs typeface="+mn-cs"/>
            </a:endParaRP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IE"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descr="A screenshot of a cell phone with a city and clouds&#10;&#10;Description automatically generated">
            <a:extLst>
              <a:ext uri="{FF2B5EF4-FFF2-40B4-BE49-F238E27FC236}">
                <a16:creationId xmlns:a16="http://schemas.microsoft.com/office/drawing/2014/main" id="{0137129D-B01D-8BA4-9D14-C81CDA9686A0}"/>
              </a:ext>
            </a:extLst>
          </p:cNvPr>
          <p:cNvPicPr>
            <a:picLocks noChangeAspect="1"/>
          </p:cNvPicPr>
          <p:nvPr/>
        </p:nvPicPr>
        <p:blipFill rotWithShape="1">
          <a:blip r:embed="rId2" cstate="hqprint">
            <a:extLst>
              <a:ext uri="{28A0092B-C50C-407E-A947-70E740481C1C}">
                <a14:useLocalDpi xmlns:a14="http://schemas.microsoft.com/office/drawing/2010/main" val="0"/>
              </a:ext>
            </a:extLst>
          </a:blip>
          <a:srcRect l="24091" t="-455" r="27671" b="22882"/>
          <a:stretch/>
        </p:blipFill>
        <p:spPr>
          <a:xfrm>
            <a:off x="9996755" y="149010"/>
            <a:ext cx="1757031" cy="1708632"/>
          </a:xfrm>
          <a:prstGeom prst="rect">
            <a:avLst/>
          </a:prstGeom>
        </p:spPr>
      </p:pic>
      <p:sp>
        <p:nvSpPr>
          <p:cNvPr id="2" name="Slide Number Placeholder 1">
            <a:extLst>
              <a:ext uri="{FF2B5EF4-FFF2-40B4-BE49-F238E27FC236}">
                <a16:creationId xmlns:a16="http://schemas.microsoft.com/office/drawing/2014/main" id="{D59DE721-4260-051D-A009-020102763726}"/>
              </a:ext>
            </a:extLst>
          </p:cNvPr>
          <p:cNvSpPr>
            <a:spLocks noGrp="1"/>
          </p:cNvSpPr>
          <p:nvPr>
            <p:ph type="sldNum" sz="quarter" idx="12"/>
          </p:nvPr>
        </p:nvSpPr>
        <p:spPr/>
        <p:txBody>
          <a:bodyPr/>
          <a:lstStyle/>
          <a:p>
            <a:fld id="{F46C79FD-C571-418B-AB0F-5EE936C85276}" type="slidenum">
              <a:rPr lang="en-GB" smtClean="0"/>
              <a:t>25</a:t>
            </a:fld>
            <a:endParaRPr lang="en-GB"/>
          </a:p>
        </p:txBody>
      </p:sp>
    </p:spTree>
    <p:extLst>
      <p:ext uri="{BB962C8B-B14F-4D97-AF65-F5344CB8AC3E}">
        <p14:creationId xmlns:p14="http://schemas.microsoft.com/office/powerpoint/2010/main" val="390439563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FEE0159-029E-BA6A-2EBC-11A404017D95}"/>
              </a:ext>
            </a:extLst>
          </p:cNvPr>
          <p:cNvSpPr>
            <a:spLocks noGrp="1"/>
          </p:cNvSpPr>
          <p:nvPr>
            <p:ph type="title"/>
          </p:nvPr>
        </p:nvSpPr>
        <p:spPr/>
        <p:txBody>
          <a:bodyPr/>
          <a:lstStyle/>
          <a:p>
            <a:r>
              <a:rPr lang="en-US" b="1">
                <a:solidFill>
                  <a:srgbClr val="002060"/>
                </a:solidFill>
                <a:latin typeface="+mn-lt"/>
                <a:ea typeface="+mn-ea"/>
                <a:cs typeface="+mn-cs"/>
              </a:rPr>
              <a:t>5GSC Community Support Platform</a:t>
            </a:r>
          </a:p>
        </p:txBody>
      </p:sp>
      <p:pic>
        <p:nvPicPr>
          <p:cNvPr id="2" name="Picture 1" descr="A qr code with a few squares&#10;&#10;Description automatically generated">
            <a:extLst>
              <a:ext uri="{FF2B5EF4-FFF2-40B4-BE49-F238E27FC236}">
                <a16:creationId xmlns:a16="http://schemas.microsoft.com/office/drawing/2014/main" id="{40427DFF-2AEE-6650-8A58-640C553797B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30121" y="2136418"/>
            <a:ext cx="3123665" cy="3123665"/>
          </a:xfrm>
          <a:prstGeom prst="rect">
            <a:avLst/>
          </a:prstGeom>
        </p:spPr>
      </p:pic>
      <p:sp>
        <p:nvSpPr>
          <p:cNvPr id="5" name="TextBox 4">
            <a:extLst>
              <a:ext uri="{FF2B5EF4-FFF2-40B4-BE49-F238E27FC236}">
                <a16:creationId xmlns:a16="http://schemas.microsoft.com/office/drawing/2014/main" id="{9053F428-E9D9-4B5B-F52B-17A31E9239BC}"/>
              </a:ext>
            </a:extLst>
          </p:cNvPr>
          <p:cNvSpPr txBox="1"/>
          <p:nvPr/>
        </p:nvSpPr>
        <p:spPr>
          <a:xfrm>
            <a:off x="338298" y="1805425"/>
            <a:ext cx="7695344" cy="3785652"/>
          </a:xfrm>
          <a:prstGeom prst="rect">
            <a:avLst/>
          </a:prstGeom>
          <a:noFill/>
        </p:spPr>
        <p:txBody>
          <a:bodyPr wrap="square">
            <a:spAutoFit/>
          </a:bodyPr>
          <a:lstStyle/>
          <a:p>
            <a:pPr marL="342900" indent="-342900">
              <a:buFont typeface="Arial" panose="020B0604020202020204" pitchFamily="34" charset="0"/>
              <a:buChar char="•"/>
            </a:pPr>
            <a:r>
              <a:rPr lang="en-US" altLang="en-US" sz="2400" b="1">
                <a:solidFill>
                  <a:srgbClr val="002060"/>
                </a:solidFill>
              </a:rPr>
              <a:t>Make sure to join the 5GSC Community Support Platform: 5GSC.eu </a:t>
            </a:r>
          </a:p>
          <a:p>
            <a:endParaRPr lang="en-US" altLang="en-US" sz="2400">
              <a:solidFill>
                <a:srgbClr val="002060"/>
              </a:solidFill>
            </a:endParaRPr>
          </a:p>
          <a:p>
            <a:pPr marL="342900" indent="-342900">
              <a:buFont typeface="Arial" panose="020B0604020202020204" pitchFamily="34" charset="0"/>
              <a:buChar char="•"/>
            </a:pPr>
            <a:r>
              <a:rPr lang="en-US" sz="2400">
                <a:solidFill>
                  <a:srgbClr val="002060"/>
                </a:solidFill>
              </a:rPr>
              <a:t>The platform is a networking &amp; knowledge-exchange online platform where you can:</a:t>
            </a:r>
          </a:p>
          <a:p>
            <a:endParaRPr lang="en-US" sz="2400">
              <a:solidFill>
                <a:srgbClr val="002060"/>
              </a:solidFill>
            </a:endParaRPr>
          </a:p>
          <a:p>
            <a:pPr marL="800100" lvl="1" indent="-342900">
              <a:buFont typeface="Arial" panose="020B0604020202020204" pitchFamily="34" charset="0"/>
              <a:buChar char="•"/>
            </a:pPr>
            <a:r>
              <a:rPr lang="en-US" sz="2400">
                <a:solidFill>
                  <a:srgbClr val="002060"/>
                </a:solidFill>
              </a:rPr>
              <a:t>Meet like-minded stakeholders &amp; project partners</a:t>
            </a:r>
          </a:p>
          <a:p>
            <a:pPr marL="800100" lvl="1" indent="-342900">
              <a:buFont typeface="Arial" panose="020B0604020202020204" pitchFamily="34" charset="0"/>
              <a:buChar char="•"/>
            </a:pPr>
            <a:r>
              <a:rPr lang="en-US" sz="2400">
                <a:solidFill>
                  <a:srgbClr val="002060"/>
                </a:solidFill>
              </a:rPr>
              <a:t>Share good practices</a:t>
            </a:r>
          </a:p>
          <a:p>
            <a:pPr marL="800100" lvl="1" indent="-342900">
              <a:buFont typeface="Arial" panose="020B0604020202020204" pitchFamily="34" charset="0"/>
              <a:buChar char="•"/>
            </a:pPr>
            <a:r>
              <a:rPr lang="en-US" sz="2400">
                <a:solidFill>
                  <a:srgbClr val="002060"/>
                </a:solidFill>
              </a:rPr>
              <a:t>Stay up to date with 5G events</a:t>
            </a:r>
          </a:p>
          <a:p>
            <a:pPr marL="800100" lvl="1" indent="-342900">
              <a:buFont typeface="Arial" panose="020B0604020202020204" pitchFamily="34" charset="0"/>
              <a:buChar char="•"/>
            </a:pPr>
            <a:r>
              <a:rPr lang="en-US" sz="2400">
                <a:solidFill>
                  <a:srgbClr val="002060"/>
                </a:solidFill>
              </a:rPr>
              <a:t>Get information on call openings </a:t>
            </a:r>
            <a:endParaRPr lang="en-IE" sz="2400"/>
          </a:p>
        </p:txBody>
      </p:sp>
      <p:pic>
        <p:nvPicPr>
          <p:cNvPr id="6" name="Picture 5" descr="A screenshot of a cell phone with a city and clouds&#10;&#10;Description automatically generated">
            <a:extLst>
              <a:ext uri="{FF2B5EF4-FFF2-40B4-BE49-F238E27FC236}">
                <a16:creationId xmlns:a16="http://schemas.microsoft.com/office/drawing/2014/main" id="{F6BCF96D-98D6-733B-0461-D5EF09BCA56B}"/>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l="24091" t="-455" r="27671" b="22882"/>
          <a:stretch/>
        </p:blipFill>
        <p:spPr>
          <a:xfrm>
            <a:off x="9729291" y="310935"/>
            <a:ext cx="1757031" cy="1708632"/>
          </a:xfrm>
          <a:prstGeom prst="rect">
            <a:avLst/>
          </a:prstGeom>
        </p:spPr>
      </p:pic>
      <p:sp>
        <p:nvSpPr>
          <p:cNvPr id="4" name="Slide Number Placeholder 3">
            <a:extLst>
              <a:ext uri="{FF2B5EF4-FFF2-40B4-BE49-F238E27FC236}">
                <a16:creationId xmlns:a16="http://schemas.microsoft.com/office/drawing/2014/main" id="{1243ACF8-0F2F-3603-E8B6-4B259DA80FF7}"/>
              </a:ext>
            </a:extLst>
          </p:cNvPr>
          <p:cNvSpPr>
            <a:spLocks noGrp="1"/>
          </p:cNvSpPr>
          <p:nvPr>
            <p:ph type="sldNum" sz="quarter" idx="12"/>
          </p:nvPr>
        </p:nvSpPr>
        <p:spPr/>
        <p:txBody>
          <a:bodyPr/>
          <a:lstStyle/>
          <a:p>
            <a:fld id="{F46C79FD-C571-418B-AB0F-5EE936C85276}" type="slidenum">
              <a:rPr lang="en-GB" smtClean="0"/>
              <a:t>26</a:t>
            </a:fld>
            <a:endParaRPr lang="en-GB"/>
          </a:p>
        </p:txBody>
      </p:sp>
    </p:spTree>
    <p:extLst>
      <p:ext uri="{BB962C8B-B14F-4D97-AF65-F5344CB8AC3E}">
        <p14:creationId xmlns:p14="http://schemas.microsoft.com/office/powerpoint/2010/main" val="105503348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1017851" y="3429000"/>
            <a:ext cx="10156297" cy="1728492"/>
          </a:xfrm>
        </p:spPr>
        <p:txBody>
          <a:bodyPr/>
          <a:lstStyle/>
          <a:p>
            <a:pPr algn="ctr"/>
            <a:r>
              <a:rPr lang="en-US" b="1"/>
              <a:t>Call 3</a:t>
            </a:r>
            <a:r>
              <a:rPr lang="en-US"/>
              <a:t>: 5G and Edge Cloud for Smart Communities</a:t>
            </a:r>
            <a:br>
              <a:rPr lang="en-US"/>
            </a:br>
            <a:br>
              <a:rPr lang="en-US"/>
            </a:br>
            <a:r>
              <a:rPr lang="en-US" sz="4000" u="sng"/>
              <a:t>Useful tips and Guidelines for </a:t>
            </a:r>
            <a:br>
              <a:rPr lang="en-US" sz="4000" u="sng"/>
            </a:br>
            <a:r>
              <a:rPr lang="en-US" sz="4000" u="sng"/>
              <a:t>Applicants of Call 3</a:t>
            </a:r>
            <a:br>
              <a:rPr lang="en-US" sz="4800" u="sng"/>
            </a:br>
            <a:r>
              <a:rPr lang="en-US" sz="4800" u="sng"/>
              <a:t> </a:t>
            </a:r>
            <a:endParaRPr lang="en-IE" u="sng"/>
          </a:p>
        </p:txBody>
      </p:sp>
      <p:pic>
        <p:nvPicPr>
          <p:cNvPr id="2" name="Picture 1" descr="A screenshot of a cell phone with a city and clouds&#10;&#10;Description automatically generated">
            <a:extLst>
              <a:ext uri="{FF2B5EF4-FFF2-40B4-BE49-F238E27FC236}">
                <a16:creationId xmlns:a16="http://schemas.microsoft.com/office/drawing/2014/main" id="{21E5C69B-D682-FD95-1C3B-3896AC78F291}"/>
              </a:ext>
            </a:extLst>
          </p:cNvPr>
          <p:cNvPicPr>
            <a:picLocks noChangeAspect="1"/>
          </p:cNvPicPr>
          <p:nvPr/>
        </p:nvPicPr>
        <p:blipFill rotWithShape="1">
          <a:blip r:embed="rId2" cstate="hqprint">
            <a:extLst>
              <a:ext uri="{28A0092B-C50C-407E-A947-70E740481C1C}">
                <a14:useLocalDpi xmlns:a14="http://schemas.microsoft.com/office/drawing/2010/main" val="0"/>
              </a:ext>
            </a:extLst>
          </a:blip>
          <a:srcRect l="24091" t="-455" r="27671" b="22882"/>
          <a:stretch/>
        </p:blipFill>
        <p:spPr>
          <a:xfrm>
            <a:off x="0" y="2536685"/>
            <a:ext cx="2260607" cy="2198337"/>
          </a:xfrm>
          <a:prstGeom prst="rect">
            <a:avLst/>
          </a:prstGeom>
        </p:spPr>
      </p:pic>
      <p:sp>
        <p:nvSpPr>
          <p:cNvPr id="7" name="Slide Number Placeholder 6">
            <a:extLst>
              <a:ext uri="{FF2B5EF4-FFF2-40B4-BE49-F238E27FC236}">
                <a16:creationId xmlns:a16="http://schemas.microsoft.com/office/drawing/2014/main" id="{D2B5333A-ADC8-2715-E910-D4CFD60322D5}"/>
              </a:ext>
            </a:extLst>
          </p:cNvPr>
          <p:cNvSpPr>
            <a:spLocks noGrp="1"/>
          </p:cNvSpPr>
          <p:nvPr>
            <p:ph type="sldNum" sz="quarter" idx="12"/>
          </p:nvPr>
        </p:nvSpPr>
        <p:spPr/>
        <p:txBody>
          <a:bodyPr/>
          <a:lstStyle/>
          <a:p>
            <a:fld id="{F46C79FD-C571-418B-AB0F-5EE936C85276}" type="slidenum">
              <a:rPr lang="en-GB" smtClean="0"/>
              <a:t>27</a:t>
            </a:fld>
            <a:endParaRPr lang="en-GB"/>
          </a:p>
        </p:txBody>
      </p:sp>
      <p:sp>
        <p:nvSpPr>
          <p:cNvPr id="3" name="Subtitle 4">
            <a:extLst>
              <a:ext uri="{FF2B5EF4-FFF2-40B4-BE49-F238E27FC236}">
                <a16:creationId xmlns:a16="http://schemas.microsoft.com/office/drawing/2014/main" id="{12A70FB2-6D2A-000A-9132-E693041ED120}"/>
              </a:ext>
            </a:extLst>
          </p:cNvPr>
          <p:cNvSpPr>
            <a:spLocks noGrp="1"/>
          </p:cNvSpPr>
          <p:nvPr>
            <p:ph type="subTitle" idx="1"/>
          </p:nvPr>
        </p:nvSpPr>
        <p:spPr>
          <a:xfrm>
            <a:off x="1379359" y="4787345"/>
            <a:ext cx="10676038" cy="1655762"/>
          </a:xfrm>
        </p:spPr>
        <p:txBody>
          <a:bodyPr/>
          <a:lstStyle/>
          <a:p>
            <a:pPr algn="r">
              <a:spcAft>
                <a:spcPts val="1200"/>
              </a:spcAft>
              <a:buClr>
                <a:srgbClr val="034EA2"/>
              </a:buClr>
            </a:pPr>
            <a:r>
              <a:rPr lang="en-US" sz="2800" b="1" i="1" err="1">
                <a:solidFill>
                  <a:srgbClr val="FFFFFF"/>
                </a:solidFill>
              </a:rPr>
              <a:t>Mr</a:t>
            </a:r>
            <a:r>
              <a:rPr lang="en-US" sz="2800" b="1" i="1">
                <a:solidFill>
                  <a:srgbClr val="FFFFFF"/>
                </a:solidFill>
              </a:rPr>
              <a:t> Xavier DERREY, </a:t>
            </a:r>
            <a:br>
              <a:rPr lang="en-US" sz="2800" b="1" i="1">
                <a:solidFill>
                  <a:srgbClr val="FFFFFF"/>
                </a:solidFill>
              </a:rPr>
            </a:br>
            <a:r>
              <a:rPr lang="en-US" sz="2200" i="1">
                <a:solidFill>
                  <a:srgbClr val="FFFFFF"/>
                </a:solidFill>
              </a:rPr>
              <a:t>Head of Sector of Unit “Connecting Europe Facility – Digital”, Health and Digital Executive Agency (</a:t>
            </a:r>
            <a:r>
              <a:rPr lang="en-US" sz="2200" i="1" err="1">
                <a:solidFill>
                  <a:srgbClr val="FFFFFF"/>
                </a:solidFill>
              </a:rPr>
              <a:t>HaDEA</a:t>
            </a:r>
            <a:r>
              <a:rPr lang="en-US" sz="2200" i="1">
                <a:solidFill>
                  <a:srgbClr val="FFFFFF"/>
                </a:solidFill>
              </a:rPr>
              <a:t>)</a:t>
            </a:r>
            <a:endParaRPr lang="en-IE" sz="2200" i="1">
              <a:solidFill>
                <a:srgbClr val="FFFFFF"/>
              </a:solidFill>
            </a:endParaRPr>
          </a:p>
        </p:txBody>
      </p:sp>
    </p:spTree>
    <p:extLst>
      <p:ext uri="{BB962C8B-B14F-4D97-AF65-F5344CB8AC3E}">
        <p14:creationId xmlns:p14="http://schemas.microsoft.com/office/powerpoint/2010/main" val="319228117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0"/>
            <a:ext cx="12192000" cy="6858000"/>
          </a:xfrm>
          <a:custGeom>
            <a:avLst/>
            <a:gdLst/>
            <a:ahLst/>
            <a:cxnLst/>
            <a:rect l="l" t="t" r="r" b="b"/>
            <a:pathLst>
              <a:path w="16256000" h="9144000">
                <a:moveTo>
                  <a:pt x="16256000" y="0"/>
                </a:moveTo>
                <a:lnTo>
                  <a:pt x="0" y="0"/>
                </a:lnTo>
                <a:lnTo>
                  <a:pt x="0" y="9144000"/>
                </a:lnTo>
                <a:lnTo>
                  <a:pt x="16256000" y="9144000"/>
                </a:lnTo>
                <a:lnTo>
                  <a:pt x="16256000" y="0"/>
                </a:lnTo>
                <a:close/>
              </a:path>
            </a:pathLst>
          </a:custGeom>
          <a:solidFill>
            <a:srgbClr val="0356B1"/>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350" b="0" i="0" u="none" strike="noStrike" kern="1200" cap="none" spc="0" normalizeH="0" baseline="0" noProof="0">
              <a:ln>
                <a:noFill/>
              </a:ln>
              <a:solidFill>
                <a:srgbClr val="4D4D4D"/>
              </a:solidFill>
              <a:effectLst/>
              <a:uLnTx/>
              <a:uFillTx/>
              <a:latin typeface="Arial"/>
              <a:ea typeface="+mn-ea"/>
              <a:cs typeface="+mn-cs"/>
            </a:endParaRPr>
          </a:p>
        </p:txBody>
      </p:sp>
      <p:sp>
        <p:nvSpPr>
          <p:cNvPr id="3" name="object 3"/>
          <p:cNvSpPr txBox="1">
            <a:spLocks noGrp="1"/>
          </p:cNvSpPr>
          <p:nvPr>
            <p:ph type="title"/>
          </p:nvPr>
        </p:nvSpPr>
        <p:spPr>
          <a:xfrm>
            <a:off x="1090612" y="2497822"/>
            <a:ext cx="5005388" cy="644407"/>
          </a:xfrm>
          <a:prstGeom prst="rect">
            <a:avLst/>
          </a:prstGeom>
        </p:spPr>
        <p:txBody>
          <a:bodyPr vert="horz" wrap="square" lIns="0" tIns="9525" rIns="0" bIns="0" rtlCol="0" anchor="t" anchorCtr="0">
            <a:spAutoFit/>
          </a:bodyPr>
          <a:lstStyle/>
          <a:p>
            <a:pPr marL="9525">
              <a:lnSpc>
                <a:spcPct val="100000"/>
              </a:lnSpc>
              <a:spcBef>
                <a:spcPts val="75"/>
              </a:spcBef>
            </a:pPr>
            <a:r>
              <a:rPr sz="4125">
                <a:solidFill>
                  <a:srgbClr val="FFFFFF"/>
                </a:solidFill>
              </a:rPr>
              <a:t>Programme</a:t>
            </a:r>
            <a:r>
              <a:rPr sz="4125" spc="-71">
                <a:solidFill>
                  <a:srgbClr val="FFFFFF"/>
                </a:solidFill>
              </a:rPr>
              <a:t> </a:t>
            </a:r>
            <a:r>
              <a:rPr sz="4125">
                <a:solidFill>
                  <a:srgbClr val="FFFFFF"/>
                </a:solidFill>
              </a:rPr>
              <a:t>sectors</a:t>
            </a:r>
            <a:endParaRPr lang="en-US" sz="4125"/>
          </a:p>
        </p:txBody>
      </p:sp>
      <p:sp>
        <p:nvSpPr>
          <p:cNvPr id="4" name="object 4"/>
          <p:cNvSpPr/>
          <p:nvPr/>
        </p:nvSpPr>
        <p:spPr>
          <a:xfrm>
            <a:off x="781049" y="0"/>
            <a:ext cx="45719" cy="1502979"/>
          </a:xfrm>
          <a:custGeom>
            <a:avLst/>
            <a:gdLst/>
            <a:ahLst/>
            <a:cxnLst/>
            <a:rect l="l" t="t" r="r" b="b"/>
            <a:pathLst>
              <a:path h="1621790">
                <a:moveTo>
                  <a:pt x="0" y="1621561"/>
                </a:moveTo>
                <a:lnTo>
                  <a:pt x="0" y="0"/>
                </a:lnTo>
              </a:path>
            </a:pathLst>
          </a:custGeom>
          <a:ln w="38100">
            <a:solidFill>
              <a:srgbClr val="FFC001"/>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350" b="0" i="0" u="none" strike="noStrike" kern="1200" cap="none" spc="0" normalizeH="0" baseline="0" noProof="0">
              <a:ln>
                <a:noFill/>
              </a:ln>
              <a:solidFill>
                <a:srgbClr val="4D4D4D"/>
              </a:solidFill>
              <a:effectLst/>
              <a:uLnTx/>
              <a:uFillTx/>
              <a:latin typeface="Arial"/>
              <a:ea typeface="+mn-ea"/>
              <a:cs typeface="+mn-cs"/>
            </a:endParaRPr>
          </a:p>
        </p:txBody>
      </p:sp>
      <p:sp>
        <p:nvSpPr>
          <p:cNvPr id="5" name="object 5"/>
          <p:cNvSpPr txBox="1"/>
          <p:nvPr/>
        </p:nvSpPr>
        <p:spPr>
          <a:xfrm>
            <a:off x="1407922" y="5204560"/>
            <a:ext cx="1562856" cy="286617"/>
          </a:xfrm>
          <a:prstGeom prst="rect">
            <a:avLst/>
          </a:prstGeom>
        </p:spPr>
        <p:txBody>
          <a:bodyPr vert="horz" wrap="square" lIns="0" tIns="9525" rIns="0" bIns="0" rtlCol="0" anchor="t">
            <a:spAutoFit/>
          </a:bodyPr>
          <a:lstStyle/>
          <a:p>
            <a:pPr marL="9525" marR="0" lvl="0" indent="0" algn="ctr" defTabSz="914400" rtl="0" eaLnBrk="1" fontAlgn="auto" latinLnBrk="0" hangingPunct="1">
              <a:lnSpc>
                <a:spcPct val="100000"/>
              </a:lnSpc>
              <a:spcBef>
                <a:spcPts val="75"/>
              </a:spcBef>
              <a:spcAft>
                <a:spcPts val="0"/>
              </a:spcAft>
              <a:buClrTx/>
              <a:buSzTx/>
              <a:buFontTx/>
              <a:buNone/>
              <a:tabLst/>
              <a:defRPr/>
            </a:pPr>
            <a:r>
              <a:rPr kumimoji="0" sz="1800" b="0" i="0" u="none" strike="noStrike" kern="1200" cap="none" spc="-4" normalizeH="0" baseline="0" noProof="0">
                <a:ln>
                  <a:noFill/>
                </a:ln>
                <a:solidFill>
                  <a:srgbClr val="FFFFFF"/>
                </a:solidFill>
                <a:effectLst/>
                <a:uLnTx/>
                <a:uFillTx/>
                <a:latin typeface="Arial"/>
                <a:ea typeface="+mn-ea"/>
                <a:cs typeface="Arial"/>
              </a:rPr>
              <a:t>Health</a:t>
            </a:r>
            <a:endParaRPr kumimoji="0" lang="en-US" sz="1800" b="0" i="0" u="none" strike="noStrike" kern="1200" cap="none" spc="0" normalizeH="0" baseline="0" noProof="0">
              <a:ln>
                <a:noFill/>
              </a:ln>
              <a:solidFill>
                <a:srgbClr val="4D4D4D"/>
              </a:solidFill>
              <a:effectLst/>
              <a:uLnTx/>
              <a:uFillTx/>
              <a:latin typeface="Arial"/>
              <a:ea typeface="+mn-ea"/>
              <a:cs typeface="Arial"/>
            </a:endParaRPr>
          </a:p>
        </p:txBody>
      </p:sp>
      <p:sp>
        <p:nvSpPr>
          <p:cNvPr id="16" name="object 5">
            <a:extLst>
              <a:ext uri="{FF2B5EF4-FFF2-40B4-BE49-F238E27FC236}">
                <a16:creationId xmlns:a16="http://schemas.microsoft.com/office/drawing/2014/main" id="{E4934910-5AA5-468A-80DA-B2BE1C4B5507}"/>
              </a:ext>
            </a:extLst>
          </p:cNvPr>
          <p:cNvSpPr txBox="1"/>
          <p:nvPr/>
        </p:nvSpPr>
        <p:spPr>
          <a:xfrm>
            <a:off x="3113194" y="5205660"/>
            <a:ext cx="1562856" cy="286617"/>
          </a:xfrm>
          <a:prstGeom prst="rect">
            <a:avLst/>
          </a:prstGeom>
        </p:spPr>
        <p:txBody>
          <a:bodyPr vert="horz" wrap="square" lIns="0" tIns="9525" rIns="0" bIns="0" rtlCol="0" anchor="t">
            <a:spAutoFit/>
          </a:bodyPr>
          <a:lstStyle/>
          <a:p>
            <a:pPr marL="9525" marR="0" lvl="0" indent="0" algn="ctr" defTabSz="914400" rtl="0" eaLnBrk="1" fontAlgn="auto" latinLnBrk="0" hangingPunct="1">
              <a:lnSpc>
                <a:spcPct val="100000"/>
              </a:lnSpc>
              <a:spcBef>
                <a:spcPts val="75"/>
              </a:spcBef>
              <a:spcAft>
                <a:spcPts val="0"/>
              </a:spcAft>
              <a:buClrTx/>
              <a:buSzTx/>
              <a:buFontTx/>
              <a:buNone/>
              <a:tabLst/>
              <a:defRPr/>
            </a:pPr>
            <a:r>
              <a:rPr kumimoji="0" lang="en-US" sz="1800" b="0" i="0" u="none" strike="noStrike" kern="1200" cap="none" spc="-4" normalizeH="0" baseline="0" noProof="0">
                <a:ln>
                  <a:noFill/>
                </a:ln>
                <a:solidFill>
                  <a:srgbClr val="FFFFFF"/>
                </a:solidFill>
                <a:effectLst/>
                <a:uLnTx/>
                <a:uFillTx/>
                <a:latin typeface="Arial"/>
                <a:ea typeface="+mn-ea"/>
                <a:cs typeface="Arial"/>
              </a:rPr>
              <a:t>Food safety</a:t>
            </a:r>
            <a:endParaRPr kumimoji="0" lang="en-US" sz="1350" b="0" i="0" u="none" strike="noStrike" kern="1200" cap="none" spc="0" normalizeH="0" baseline="0" noProof="0">
              <a:ln>
                <a:noFill/>
              </a:ln>
              <a:solidFill>
                <a:srgbClr val="4D4D4D"/>
              </a:solidFill>
              <a:effectLst/>
              <a:uLnTx/>
              <a:uFillTx/>
              <a:latin typeface="Arial"/>
              <a:ea typeface="+mn-ea"/>
              <a:cs typeface="+mn-cs"/>
            </a:endParaRPr>
          </a:p>
        </p:txBody>
      </p:sp>
      <p:sp>
        <p:nvSpPr>
          <p:cNvPr id="17" name="object 5">
            <a:extLst>
              <a:ext uri="{FF2B5EF4-FFF2-40B4-BE49-F238E27FC236}">
                <a16:creationId xmlns:a16="http://schemas.microsoft.com/office/drawing/2014/main" id="{19B13817-9CD6-4D49-BE60-0950CB00F20C}"/>
              </a:ext>
            </a:extLst>
          </p:cNvPr>
          <p:cNvSpPr txBox="1"/>
          <p:nvPr/>
        </p:nvSpPr>
        <p:spPr>
          <a:xfrm>
            <a:off x="5097331" y="5206760"/>
            <a:ext cx="1562856" cy="286617"/>
          </a:xfrm>
          <a:prstGeom prst="rect">
            <a:avLst/>
          </a:prstGeom>
        </p:spPr>
        <p:txBody>
          <a:bodyPr vert="horz" wrap="square" lIns="0" tIns="9525" rIns="0" bIns="0" rtlCol="0" anchor="t">
            <a:spAutoFit/>
          </a:bodyPr>
          <a:lstStyle/>
          <a:p>
            <a:pPr marL="9525" marR="0" lvl="0" indent="0" algn="ctr" defTabSz="914400" rtl="0" eaLnBrk="1" fontAlgn="auto" latinLnBrk="0" hangingPunct="1">
              <a:lnSpc>
                <a:spcPct val="100000"/>
              </a:lnSpc>
              <a:spcBef>
                <a:spcPts val="75"/>
              </a:spcBef>
              <a:spcAft>
                <a:spcPts val="0"/>
              </a:spcAft>
              <a:buClrTx/>
              <a:buSzTx/>
              <a:buFontTx/>
              <a:buNone/>
              <a:tabLst/>
              <a:defRPr/>
            </a:pPr>
            <a:r>
              <a:rPr kumimoji="0" lang="en-US" sz="1800" b="0" i="0" u="none" strike="noStrike" kern="1200" cap="none" spc="-4" normalizeH="0" baseline="0" noProof="0">
                <a:ln>
                  <a:noFill/>
                </a:ln>
                <a:solidFill>
                  <a:srgbClr val="FFFFFF"/>
                </a:solidFill>
                <a:effectLst/>
                <a:uLnTx/>
                <a:uFillTx/>
                <a:latin typeface="Arial"/>
                <a:ea typeface="+mn-ea"/>
                <a:cs typeface="Arial"/>
              </a:rPr>
              <a:t>Space</a:t>
            </a:r>
            <a:endParaRPr kumimoji="0" lang="en-US" sz="1350" b="0" i="0" u="none" strike="noStrike" kern="1200" cap="none" spc="0" normalizeH="0" baseline="0" noProof="0">
              <a:ln>
                <a:noFill/>
              </a:ln>
              <a:solidFill>
                <a:srgbClr val="4D4D4D"/>
              </a:solidFill>
              <a:effectLst/>
              <a:uLnTx/>
              <a:uFillTx/>
              <a:latin typeface="Arial"/>
              <a:ea typeface="+mn-ea"/>
              <a:cs typeface="+mn-cs"/>
            </a:endParaRPr>
          </a:p>
        </p:txBody>
      </p:sp>
      <p:sp>
        <p:nvSpPr>
          <p:cNvPr id="18" name="object 5">
            <a:extLst>
              <a:ext uri="{FF2B5EF4-FFF2-40B4-BE49-F238E27FC236}">
                <a16:creationId xmlns:a16="http://schemas.microsoft.com/office/drawing/2014/main" id="{852EC647-92D4-41EA-AB5C-CC3EA848BB7C}"/>
              </a:ext>
            </a:extLst>
          </p:cNvPr>
          <p:cNvSpPr txBox="1"/>
          <p:nvPr/>
        </p:nvSpPr>
        <p:spPr>
          <a:xfrm>
            <a:off x="6967855" y="5188630"/>
            <a:ext cx="1562856" cy="286617"/>
          </a:xfrm>
          <a:prstGeom prst="rect">
            <a:avLst/>
          </a:prstGeom>
        </p:spPr>
        <p:txBody>
          <a:bodyPr vert="horz" wrap="square" lIns="0" tIns="9525" rIns="0" bIns="0" rtlCol="0" anchor="t">
            <a:spAutoFit/>
          </a:bodyPr>
          <a:lstStyle/>
          <a:p>
            <a:pPr marL="9525" marR="0" lvl="0" indent="0" algn="ctr" defTabSz="914400" rtl="0" eaLnBrk="1" fontAlgn="auto" latinLnBrk="0" hangingPunct="1">
              <a:lnSpc>
                <a:spcPct val="100000"/>
              </a:lnSpc>
              <a:spcBef>
                <a:spcPts val="75"/>
              </a:spcBef>
              <a:spcAft>
                <a:spcPts val="0"/>
              </a:spcAft>
              <a:buClrTx/>
              <a:buSzTx/>
              <a:buFontTx/>
              <a:buNone/>
              <a:tabLst/>
              <a:defRPr/>
            </a:pPr>
            <a:r>
              <a:rPr kumimoji="0" lang="en-US" sz="1800" b="0" i="0" u="none" strike="noStrike" kern="1200" cap="none" spc="-4" normalizeH="0" baseline="0" noProof="0">
                <a:ln>
                  <a:noFill/>
                </a:ln>
                <a:solidFill>
                  <a:srgbClr val="FFFFFF"/>
                </a:solidFill>
                <a:effectLst/>
                <a:uLnTx/>
                <a:uFillTx/>
                <a:latin typeface="Arial"/>
                <a:ea typeface="+mn-ea"/>
                <a:cs typeface="Arial"/>
              </a:rPr>
              <a:t>Industry</a:t>
            </a:r>
            <a:endParaRPr kumimoji="0" lang="en-US" sz="1350" b="0" i="0" u="none" strike="noStrike" kern="1200" cap="none" spc="0" normalizeH="0" baseline="0" noProof="0">
              <a:ln>
                <a:noFill/>
              </a:ln>
              <a:solidFill>
                <a:srgbClr val="4D4D4D"/>
              </a:solidFill>
              <a:effectLst/>
              <a:uLnTx/>
              <a:uFillTx/>
              <a:latin typeface="Arial"/>
              <a:ea typeface="+mn-ea"/>
              <a:cs typeface="+mn-cs"/>
            </a:endParaRPr>
          </a:p>
        </p:txBody>
      </p:sp>
      <p:sp>
        <p:nvSpPr>
          <p:cNvPr id="19" name="object 5">
            <a:extLst>
              <a:ext uri="{FF2B5EF4-FFF2-40B4-BE49-F238E27FC236}">
                <a16:creationId xmlns:a16="http://schemas.microsoft.com/office/drawing/2014/main" id="{D3C85517-0D49-4D8B-A956-844F8B590088}"/>
              </a:ext>
            </a:extLst>
          </p:cNvPr>
          <p:cNvSpPr txBox="1"/>
          <p:nvPr/>
        </p:nvSpPr>
        <p:spPr>
          <a:xfrm>
            <a:off x="8673127" y="5151077"/>
            <a:ext cx="1562856" cy="286617"/>
          </a:xfrm>
          <a:prstGeom prst="rect">
            <a:avLst/>
          </a:prstGeom>
        </p:spPr>
        <p:txBody>
          <a:bodyPr vert="horz" wrap="square" lIns="0" tIns="9525" rIns="0" bIns="0" rtlCol="0" anchor="t">
            <a:spAutoFit/>
          </a:bodyPr>
          <a:lstStyle/>
          <a:p>
            <a:pPr marL="9525" marR="0" lvl="0" indent="0" algn="ctr" defTabSz="914400" rtl="0" eaLnBrk="1" fontAlgn="auto" latinLnBrk="0" hangingPunct="1">
              <a:lnSpc>
                <a:spcPct val="100000"/>
              </a:lnSpc>
              <a:spcBef>
                <a:spcPts val="75"/>
              </a:spcBef>
              <a:spcAft>
                <a:spcPts val="0"/>
              </a:spcAft>
              <a:buClrTx/>
              <a:buSzTx/>
              <a:buFontTx/>
              <a:buNone/>
              <a:tabLst/>
              <a:defRPr/>
            </a:pPr>
            <a:r>
              <a:rPr kumimoji="0" lang="en-US" sz="1800" b="0" i="0" u="none" strike="noStrike" kern="1200" cap="none" spc="-4" normalizeH="0" baseline="0" noProof="0">
                <a:ln>
                  <a:noFill/>
                </a:ln>
                <a:solidFill>
                  <a:srgbClr val="FFFFFF"/>
                </a:solidFill>
                <a:effectLst/>
                <a:uLnTx/>
                <a:uFillTx/>
                <a:latin typeface="Arial"/>
                <a:ea typeface="+mn-ea"/>
                <a:cs typeface="Arial"/>
              </a:rPr>
              <a:t>Digital</a:t>
            </a:r>
            <a:endParaRPr kumimoji="0" lang="en-US" sz="1350" b="0" i="0" u="none" strike="noStrike" kern="1200" cap="none" spc="0" normalizeH="0" baseline="0" noProof="0">
              <a:ln>
                <a:noFill/>
              </a:ln>
              <a:solidFill>
                <a:srgbClr val="4D4D4D"/>
              </a:solidFill>
              <a:effectLst/>
              <a:uLnTx/>
              <a:uFillTx/>
              <a:latin typeface="Arial"/>
              <a:ea typeface="+mn-ea"/>
              <a:cs typeface="+mn-cs"/>
            </a:endParaRPr>
          </a:p>
        </p:txBody>
      </p:sp>
      <p:pic>
        <p:nvPicPr>
          <p:cNvPr id="7" name="Picture 6">
            <a:extLst>
              <a:ext uri="{FF2B5EF4-FFF2-40B4-BE49-F238E27FC236}">
                <a16:creationId xmlns:a16="http://schemas.microsoft.com/office/drawing/2014/main" id="{A1FE3681-7615-B547-B93C-241DFDDF0B3E}"/>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090612" y="650995"/>
            <a:ext cx="9627475" cy="5009244"/>
          </a:xfrm>
          <a:prstGeom prst="rect">
            <a:avLst/>
          </a:prstGeom>
        </p:spPr>
      </p:pic>
      <p:sp>
        <p:nvSpPr>
          <p:cNvPr id="11" name="object 3"/>
          <p:cNvSpPr txBox="1"/>
          <p:nvPr/>
        </p:nvSpPr>
        <p:spPr>
          <a:xfrm>
            <a:off x="826768" y="483601"/>
            <a:ext cx="11174730" cy="1154162"/>
          </a:xfrm>
          <a:prstGeom prst="rect">
            <a:avLst/>
          </a:prstGeom>
          <a:noFill/>
        </p:spPr>
        <p:txBody>
          <a:bodyPr vert="horz" wrap="square" lIns="0" tIns="0" rIns="0" bIns="0" rtlCol="0">
            <a:spAutoFit/>
          </a:bodyPr>
          <a:lstStyle/>
          <a:p>
            <a:pPr marL="140018" marR="0" lvl="0" indent="0" algn="l" defTabSz="914400" rtl="0" eaLnBrk="1" fontAlgn="auto" latinLnBrk="0" hangingPunct="1">
              <a:lnSpc>
                <a:spcPts val="4455"/>
              </a:lnSpc>
              <a:spcBef>
                <a:spcPts val="0"/>
              </a:spcBef>
              <a:spcAft>
                <a:spcPts val="0"/>
              </a:spcAft>
              <a:buClrTx/>
              <a:buSzTx/>
              <a:buFontTx/>
              <a:buNone/>
              <a:tabLst/>
              <a:defRPr/>
            </a:pPr>
            <a:r>
              <a:rPr kumimoji="0" sz="4800" b="0" i="0" u="none" strike="noStrike" kern="1200" cap="none" spc="-8" normalizeH="0" baseline="0" noProof="0">
                <a:ln>
                  <a:noFill/>
                </a:ln>
                <a:solidFill>
                  <a:srgbClr val="FFC000"/>
                </a:solidFill>
                <a:effectLst/>
                <a:uLnTx/>
                <a:uFillTx/>
                <a:latin typeface="Arial"/>
                <a:ea typeface="+mn-ea"/>
                <a:cs typeface="Arial"/>
              </a:rPr>
              <a:t>HaDEA</a:t>
            </a:r>
            <a:r>
              <a:rPr kumimoji="0" lang="en-IE" sz="3975" b="0" i="0" u="none" strike="noStrike" kern="1200" cap="none" spc="-8" normalizeH="0" baseline="0" noProof="0">
                <a:ln>
                  <a:noFill/>
                </a:ln>
                <a:solidFill>
                  <a:srgbClr val="FFFFFF"/>
                </a:solidFill>
                <a:effectLst/>
                <a:uLnTx/>
                <a:uFillTx/>
                <a:latin typeface="Arial"/>
                <a:ea typeface="+mn-ea"/>
                <a:cs typeface="Arial"/>
              </a:rPr>
              <a:t> </a:t>
            </a:r>
            <a:r>
              <a:rPr kumimoji="0" lang="en-IE" sz="4800" b="0" i="0" u="none" strike="noStrike" kern="1200" cap="none" spc="-8" normalizeH="0" baseline="0" noProof="0">
                <a:ln>
                  <a:noFill/>
                </a:ln>
                <a:solidFill>
                  <a:srgbClr val="FFC000"/>
                </a:solidFill>
                <a:effectLst/>
                <a:uLnTx/>
                <a:uFillTx/>
                <a:latin typeface="Arial"/>
                <a:ea typeface="+mn-ea"/>
                <a:cs typeface="Arial"/>
              </a:rPr>
              <a:t>– the </a:t>
            </a:r>
            <a:r>
              <a:rPr kumimoji="0" lang="en-US" sz="4800" b="0" i="0" u="none" strike="noStrike" kern="1200" cap="none" spc="-8" normalizeH="0" baseline="0" noProof="0">
                <a:ln>
                  <a:noFill/>
                </a:ln>
                <a:solidFill>
                  <a:srgbClr val="FFC000"/>
                </a:solidFill>
                <a:effectLst/>
                <a:uLnTx/>
                <a:uFillTx/>
                <a:latin typeface="Arial"/>
                <a:ea typeface="+mn-ea"/>
                <a:cs typeface="Arial"/>
              </a:rPr>
              <a:t>European Health and Digital Executive Agency</a:t>
            </a:r>
            <a:endParaRPr kumimoji="0" lang="en-US" sz="2400" b="0" i="1" u="none" strike="noStrike" kern="1200" cap="none" spc="0" normalizeH="0" baseline="0" noProof="0">
              <a:ln>
                <a:noFill/>
              </a:ln>
              <a:solidFill>
                <a:srgbClr val="FFFFFF"/>
              </a:solidFill>
              <a:effectLst/>
              <a:uLnTx/>
              <a:uFillTx/>
              <a:latin typeface="Arial"/>
              <a:ea typeface="+mn-ea"/>
              <a:cs typeface="Arial"/>
            </a:endParaRPr>
          </a:p>
        </p:txBody>
      </p:sp>
    </p:spTree>
    <p:extLst>
      <p:ext uri="{BB962C8B-B14F-4D97-AF65-F5344CB8AC3E}">
        <p14:creationId xmlns:p14="http://schemas.microsoft.com/office/powerpoint/2010/main" val="71872858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a:extLst>
              <a:ext uri="{FF2B5EF4-FFF2-40B4-BE49-F238E27FC236}">
                <a16:creationId xmlns:a16="http://schemas.microsoft.com/office/drawing/2014/main" id="{9F351A63-1B0A-E845-7C71-31B1E83988F6}"/>
              </a:ext>
            </a:extLst>
          </p:cNvPr>
          <p:cNvGraphicFramePr/>
          <p:nvPr/>
        </p:nvGraphicFramePr>
        <p:xfrm>
          <a:off x="3057275" y="559575"/>
          <a:ext cx="5999520" cy="5998894"/>
        </p:xfrm>
        <a:graphic>
          <a:graphicData uri="http://schemas.openxmlformats.org/drawingml/2006/chart">
            <c:chart xmlns:c="http://schemas.openxmlformats.org/drawingml/2006/chart" xmlns:r="http://schemas.openxmlformats.org/officeDocument/2006/relationships" r:id="rId3"/>
          </a:graphicData>
        </a:graphic>
      </p:graphicFrame>
      <p:sp>
        <p:nvSpPr>
          <p:cNvPr id="5" name="Title 2">
            <a:extLst>
              <a:ext uri="{FF2B5EF4-FFF2-40B4-BE49-F238E27FC236}">
                <a16:creationId xmlns:a16="http://schemas.microsoft.com/office/drawing/2014/main" id="{8AB652E0-5B14-E914-671C-F80B18AA316B}"/>
              </a:ext>
            </a:extLst>
          </p:cNvPr>
          <p:cNvSpPr>
            <a:spLocks noGrp="1"/>
          </p:cNvSpPr>
          <p:nvPr>
            <p:ph type="title"/>
          </p:nvPr>
        </p:nvSpPr>
        <p:spPr>
          <a:xfrm>
            <a:off x="870789" y="864063"/>
            <a:ext cx="5346978" cy="782357"/>
          </a:xfrm>
        </p:spPr>
        <p:txBody>
          <a:bodyPr/>
          <a:lstStyle/>
          <a:p>
            <a:r>
              <a:rPr lang="en-US" b="1">
                <a:solidFill>
                  <a:srgbClr val="002060"/>
                </a:solidFill>
                <a:latin typeface="+mn-lt"/>
                <a:ea typeface="+mn-ea"/>
                <a:cs typeface="+mn-cs"/>
              </a:rPr>
              <a:t>Budget managed </a:t>
            </a:r>
            <a:br>
              <a:rPr lang="en-US" b="1">
                <a:latin typeface="+mn-lt"/>
                <a:ea typeface="+mn-ea"/>
                <a:cs typeface="+mn-cs"/>
              </a:rPr>
            </a:br>
            <a:r>
              <a:rPr lang="en-US" b="1">
                <a:solidFill>
                  <a:srgbClr val="002060"/>
                </a:solidFill>
                <a:latin typeface="+mn-lt"/>
                <a:ea typeface="+mn-ea"/>
                <a:cs typeface="+mn-cs"/>
              </a:rPr>
              <a:t>by </a:t>
            </a:r>
            <a:r>
              <a:rPr lang="en-US" b="1" err="1">
                <a:solidFill>
                  <a:srgbClr val="002060"/>
                </a:solidFill>
                <a:latin typeface="+mn-lt"/>
                <a:ea typeface="+mn-ea"/>
                <a:cs typeface="+mn-cs"/>
              </a:rPr>
              <a:t>HaDEA</a:t>
            </a:r>
            <a:r>
              <a:rPr lang="en-US" sz="3300" kern="0">
                <a:ea typeface="+mj-lt"/>
                <a:cs typeface="+mj-lt"/>
              </a:rPr>
              <a:t> </a:t>
            </a:r>
            <a:br>
              <a:rPr lang="en-US" sz="3300" kern="0">
                <a:ea typeface="+mj-lt"/>
                <a:cs typeface="+mj-lt"/>
              </a:rPr>
            </a:br>
            <a:r>
              <a:rPr lang="en-US" sz="2100" kern="0">
                <a:ea typeface="+mj-lt"/>
                <a:cs typeface="+mj-lt"/>
              </a:rPr>
              <a:t>(2021-2027)</a:t>
            </a:r>
            <a:endParaRPr lang="en-US" sz="3300">
              <a:ea typeface="+mn-ea"/>
            </a:endParaRPr>
          </a:p>
        </p:txBody>
      </p:sp>
      <p:sp>
        <p:nvSpPr>
          <p:cNvPr id="6" name="object 13">
            <a:extLst>
              <a:ext uri="{FF2B5EF4-FFF2-40B4-BE49-F238E27FC236}">
                <a16:creationId xmlns:a16="http://schemas.microsoft.com/office/drawing/2014/main" id="{A134A9E4-B980-7D5F-B370-E4418795A5B0}"/>
              </a:ext>
            </a:extLst>
          </p:cNvPr>
          <p:cNvSpPr txBox="1"/>
          <p:nvPr/>
        </p:nvSpPr>
        <p:spPr>
          <a:xfrm>
            <a:off x="723900" y="1759460"/>
            <a:ext cx="1990566" cy="1974580"/>
          </a:xfrm>
          <a:prstGeom prst="rect">
            <a:avLst/>
          </a:prstGeom>
        </p:spPr>
        <p:txBody>
          <a:bodyPr vert="horz" wrap="square" lIns="0" tIns="12383" rIns="0" bIns="0" rtlCol="0" anchor="t">
            <a:spAutoFit/>
          </a:bodyPr>
          <a:lstStyle/>
          <a:p>
            <a:pPr marL="86201" algn="r">
              <a:spcBef>
                <a:spcPts val="98"/>
              </a:spcBef>
            </a:pPr>
            <a:r>
              <a:rPr spc="11">
                <a:solidFill>
                  <a:srgbClr val="034EA2"/>
                </a:solidFill>
                <a:latin typeface="Arial"/>
                <a:cs typeface="Arial"/>
              </a:rPr>
              <a:t>EU4Health</a:t>
            </a:r>
            <a:endParaRPr lang="en-US">
              <a:solidFill>
                <a:srgbClr val="034EA2"/>
              </a:solidFill>
              <a:latin typeface="Arial"/>
              <a:cs typeface="Arial"/>
            </a:endParaRPr>
          </a:p>
          <a:p>
            <a:pPr marL="9525" algn="r">
              <a:spcBef>
                <a:spcPts val="26"/>
              </a:spcBef>
            </a:pPr>
            <a:r>
              <a:rPr b="1" spc="8">
                <a:solidFill>
                  <a:srgbClr val="034EA2"/>
                </a:solidFill>
                <a:latin typeface="Arial"/>
                <a:cs typeface="Arial"/>
              </a:rPr>
              <a:t>€4</a:t>
            </a:r>
            <a:r>
              <a:rPr lang="nl-BE" b="1" spc="8">
                <a:solidFill>
                  <a:srgbClr val="034EA2"/>
                </a:solidFill>
                <a:latin typeface="Arial"/>
                <a:cs typeface="Arial"/>
              </a:rPr>
              <a:t>.7</a:t>
            </a:r>
            <a:r>
              <a:rPr b="1" spc="-45">
                <a:solidFill>
                  <a:srgbClr val="034EA2"/>
                </a:solidFill>
                <a:latin typeface="Arial"/>
                <a:cs typeface="Arial"/>
              </a:rPr>
              <a:t> </a:t>
            </a:r>
            <a:r>
              <a:rPr b="1" spc="8">
                <a:solidFill>
                  <a:srgbClr val="034EA2"/>
                </a:solidFill>
                <a:latin typeface="Arial"/>
                <a:cs typeface="Arial"/>
              </a:rPr>
              <a:t>billion</a:t>
            </a:r>
            <a:r>
              <a:rPr lang="en-IE" b="1" spc="8">
                <a:solidFill>
                  <a:srgbClr val="034EA2"/>
                </a:solidFill>
                <a:latin typeface="Arial"/>
                <a:cs typeface="Arial"/>
              </a:rPr>
              <a:t>*</a:t>
            </a:r>
            <a:endParaRPr>
              <a:solidFill>
                <a:srgbClr val="034EA2"/>
              </a:solidFill>
              <a:latin typeface="Arial"/>
              <a:cs typeface="Arial"/>
            </a:endParaRPr>
          </a:p>
          <a:p>
            <a:pPr algn="r"/>
            <a:r>
              <a:rPr lang="en-US" sz="1275" i="1" spc="8">
                <a:solidFill>
                  <a:srgbClr val="034EA2"/>
                </a:solidFill>
                <a:latin typeface="Arial"/>
                <a:cs typeface="Arial"/>
              </a:rPr>
              <a:t>Out</a:t>
            </a:r>
            <a:r>
              <a:rPr lang="en-US" sz="1275" i="1" spc="8">
                <a:solidFill>
                  <a:srgbClr val="034EA2"/>
                </a:solidFill>
                <a:ea typeface="+mn-lt"/>
                <a:cs typeface="+mn-lt"/>
              </a:rPr>
              <a:t> of total budget </a:t>
            </a:r>
            <a:br>
              <a:rPr lang="en-US" sz="1275" i="1" spc="8">
                <a:solidFill>
                  <a:srgbClr val="034EA2"/>
                </a:solidFill>
                <a:ea typeface="+mn-lt"/>
                <a:cs typeface="+mn-lt"/>
              </a:rPr>
            </a:br>
            <a:r>
              <a:rPr lang="en-US" sz="1275" i="1" spc="8">
                <a:solidFill>
                  <a:srgbClr val="034EA2"/>
                </a:solidFill>
                <a:ea typeface="+mn-lt"/>
                <a:cs typeface="+mn-lt"/>
              </a:rPr>
              <a:t>of €5.3 billion</a:t>
            </a:r>
          </a:p>
          <a:p>
            <a:pPr algn="r"/>
            <a:endParaRPr lang="en-US" sz="1275" i="1" spc="8">
              <a:solidFill>
                <a:srgbClr val="034EA2"/>
              </a:solidFill>
              <a:latin typeface="Arial"/>
              <a:ea typeface="+mn-lt"/>
              <a:cs typeface="+mn-lt"/>
            </a:endParaRPr>
          </a:p>
          <a:p>
            <a:pPr algn="r"/>
            <a:r>
              <a:rPr lang="en-US" sz="900" i="1" spc="8">
                <a:solidFill>
                  <a:srgbClr val="034EA2"/>
                </a:solidFill>
                <a:latin typeface="Arial"/>
                <a:ea typeface="+mn-lt"/>
                <a:cs typeface="+mn-lt"/>
              </a:rPr>
              <a:t>*in current prices</a:t>
            </a:r>
            <a:endParaRPr lang="en-US" sz="900" i="1">
              <a:solidFill>
                <a:srgbClr val="034EA2"/>
              </a:solidFill>
              <a:latin typeface="Arial"/>
              <a:cs typeface="Arial"/>
            </a:endParaRPr>
          </a:p>
          <a:p>
            <a:pPr algn="r"/>
            <a:endParaRPr lang="en-US" sz="1275">
              <a:solidFill>
                <a:srgbClr val="034EA2"/>
              </a:solidFill>
              <a:cs typeface="Arial"/>
            </a:endParaRPr>
          </a:p>
          <a:p>
            <a:pPr algn="r"/>
            <a:endParaRPr lang="en-US" sz="1350">
              <a:solidFill>
                <a:srgbClr val="034EA2"/>
              </a:solidFill>
            </a:endParaRPr>
          </a:p>
          <a:p>
            <a:pPr marL="9525" algn="r">
              <a:spcBef>
                <a:spcPts val="26"/>
              </a:spcBef>
            </a:pPr>
            <a:endParaRPr lang="en-US" spc="8">
              <a:solidFill>
                <a:srgbClr val="034EA2"/>
              </a:solidFill>
              <a:cs typeface="Arial"/>
            </a:endParaRPr>
          </a:p>
        </p:txBody>
      </p:sp>
      <p:sp>
        <p:nvSpPr>
          <p:cNvPr id="7" name="object 14">
            <a:extLst>
              <a:ext uri="{FF2B5EF4-FFF2-40B4-BE49-F238E27FC236}">
                <a16:creationId xmlns:a16="http://schemas.microsoft.com/office/drawing/2014/main" id="{F3063EE3-9CD2-A74B-6BC1-03C635F4B855}"/>
              </a:ext>
            </a:extLst>
          </p:cNvPr>
          <p:cNvSpPr txBox="1"/>
          <p:nvPr/>
        </p:nvSpPr>
        <p:spPr>
          <a:xfrm>
            <a:off x="993031" y="4885232"/>
            <a:ext cx="1721435" cy="2254143"/>
          </a:xfrm>
          <a:prstGeom prst="rect">
            <a:avLst/>
          </a:prstGeom>
        </p:spPr>
        <p:txBody>
          <a:bodyPr vert="horz" wrap="square" lIns="0" tIns="12383" rIns="0" bIns="0" rtlCol="0">
            <a:spAutoFit/>
          </a:bodyPr>
          <a:lstStyle/>
          <a:p>
            <a:pPr marR="4286" algn="r">
              <a:spcBef>
                <a:spcPts val="98"/>
              </a:spcBef>
            </a:pPr>
            <a:r>
              <a:rPr spc="8">
                <a:solidFill>
                  <a:srgbClr val="034EA2"/>
                </a:solidFill>
                <a:latin typeface="Arial"/>
                <a:cs typeface="Arial"/>
              </a:rPr>
              <a:t>Horizon</a:t>
            </a:r>
            <a:r>
              <a:rPr spc="-64">
                <a:solidFill>
                  <a:srgbClr val="034EA2"/>
                </a:solidFill>
                <a:latin typeface="Arial"/>
                <a:cs typeface="Arial"/>
              </a:rPr>
              <a:t> </a:t>
            </a:r>
            <a:r>
              <a:rPr spc="11">
                <a:solidFill>
                  <a:srgbClr val="034EA2"/>
                </a:solidFill>
                <a:latin typeface="Arial"/>
                <a:cs typeface="Arial"/>
              </a:rPr>
              <a:t>Europe</a:t>
            </a:r>
            <a:endParaRPr>
              <a:solidFill>
                <a:srgbClr val="034EA2"/>
              </a:solidFill>
              <a:latin typeface="Arial"/>
              <a:cs typeface="Arial"/>
            </a:endParaRPr>
          </a:p>
          <a:p>
            <a:pPr marL="606743" algn="r">
              <a:spcBef>
                <a:spcPts val="90"/>
              </a:spcBef>
            </a:pPr>
            <a:r>
              <a:rPr sz="1275" spc="8">
                <a:solidFill>
                  <a:srgbClr val="034EA2"/>
                </a:solidFill>
                <a:latin typeface="Arial"/>
                <a:cs typeface="Arial"/>
              </a:rPr>
              <a:t>Health</a:t>
            </a:r>
            <a:r>
              <a:rPr sz="1275" spc="-56">
                <a:solidFill>
                  <a:srgbClr val="034EA2"/>
                </a:solidFill>
                <a:latin typeface="Arial"/>
                <a:cs typeface="Arial"/>
              </a:rPr>
              <a:t> </a:t>
            </a:r>
            <a:r>
              <a:rPr sz="1275" spc="11">
                <a:solidFill>
                  <a:srgbClr val="034EA2"/>
                </a:solidFill>
                <a:latin typeface="Arial"/>
                <a:cs typeface="Arial"/>
              </a:rPr>
              <a:t>cluster</a:t>
            </a:r>
            <a:endParaRPr sz="1275">
              <a:solidFill>
                <a:srgbClr val="034EA2"/>
              </a:solidFill>
              <a:latin typeface="Arial"/>
              <a:cs typeface="Arial"/>
            </a:endParaRPr>
          </a:p>
          <a:p>
            <a:pPr marL="9525" algn="r" defTabSz="685800">
              <a:spcBef>
                <a:spcPts val="26"/>
              </a:spcBef>
              <a:defRPr/>
            </a:pPr>
            <a:r>
              <a:rPr b="1" spc="8">
                <a:solidFill>
                  <a:srgbClr val="034EA2"/>
                </a:solidFill>
                <a:latin typeface="Arial"/>
                <a:cs typeface="Arial"/>
              </a:rPr>
              <a:t>€</a:t>
            </a:r>
            <a:r>
              <a:rPr lang="nl-BE" b="1" spc="8">
                <a:solidFill>
                  <a:srgbClr val="034EA2"/>
                </a:solidFill>
                <a:latin typeface="Arial"/>
                <a:cs typeface="Arial"/>
              </a:rPr>
              <a:t>5.4</a:t>
            </a:r>
            <a:r>
              <a:rPr b="1" spc="-45">
                <a:solidFill>
                  <a:srgbClr val="034EA2"/>
                </a:solidFill>
                <a:latin typeface="Arial"/>
                <a:cs typeface="Arial"/>
              </a:rPr>
              <a:t> </a:t>
            </a:r>
            <a:r>
              <a:rPr b="1" spc="8">
                <a:solidFill>
                  <a:srgbClr val="034EA2"/>
                </a:solidFill>
                <a:latin typeface="Arial"/>
                <a:cs typeface="Arial"/>
              </a:rPr>
              <a:t>billion</a:t>
            </a:r>
            <a:endParaRPr lang="en-GB">
              <a:solidFill>
                <a:srgbClr val="034EA2"/>
              </a:solidFill>
              <a:latin typeface="Arial"/>
              <a:cs typeface="Arial"/>
            </a:endParaRPr>
          </a:p>
          <a:p>
            <a:pPr algn="r">
              <a:defRPr/>
            </a:pPr>
            <a:r>
              <a:rPr lang="en-GB" sz="1275" i="1" spc="8">
                <a:solidFill>
                  <a:srgbClr val="034EA2"/>
                </a:solidFill>
                <a:latin typeface="Arial"/>
                <a:cs typeface="Arial"/>
              </a:rPr>
              <a:t>Out</a:t>
            </a:r>
            <a:r>
              <a:rPr lang="en-GB" sz="1275" i="1" spc="8">
                <a:solidFill>
                  <a:srgbClr val="034EA2"/>
                </a:solidFill>
                <a:latin typeface="Arial"/>
                <a:ea typeface="+mn-lt"/>
                <a:cs typeface="Arial"/>
              </a:rPr>
              <a:t> of total budget </a:t>
            </a:r>
            <a:br>
              <a:rPr lang="en-GB" sz="1275" i="1" spc="8">
                <a:solidFill>
                  <a:srgbClr val="034EA2"/>
                </a:solidFill>
                <a:latin typeface="Arial"/>
                <a:ea typeface="+mn-lt"/>
                <a:cs typeface="Arial"/>
              </a:rPr>
            </a:br>
            <a:r>
              <a:rPr lang="en-GB" sz="1275" i="1" spc="8">
                <a:solidFill>
                  <a:srgbClr val="034EA2"/>
                </a:solidFill>
                <a:latin typeface="Arial"/>
                <a:ea typeface="+mn-lt"/>
                <a:cs typeface="Arial"/>
              </a:rPr>
              <a:t>of €8.2 billion, including €1.3 billion under Next Generation EU</a:t>
            </a:r>
          </a:p>
          <a:p>
            <a:pPr algn="r" defTabSz="685800">
              <a:defRPr/>
            </a:pPr>
            <a:endParaRPr lang="en-GB" sz="1275" i="1" spc="8">
              <a:solidFill>
                <a:srgbClr val="034EA2"/>
              </a:solidFill>
              <a:latin typeface="Arial"/>
              <a:ea typeface="+mn-lt"/>
              <a:cs typeface="Arial"/>
            </a:endParaRPr>
          </a:p>
          <a:p>
            <a:pPr algn="r" defTabSz="685800">
              <a:defRPr/>
            </a:pPr>
            <a:endParaRPr lang="en-GB" sz="1350">
              <a:solidFill>
                <a:srgbClr val="034EA2"/>
              </a:solidFill>
              <a:latin typeface="Arial"/>
            </a:endParaRPr>
          </a:p>
          <a:p>
            <a:pPr marR="3810" algn="r">
              <a:spcBef>
                <a:spcPts val="131"/>
              </a:spcBef>
            </a:pPr>
            <a:endParaRPr>
              <a:solidFill>
                <a:srgbClr val="034EA2"/>
              </a:solidFill>
              <a:latin typeface="Arial"/>
              <a:cs typeface="Arial"/>
            </a:endParaRPr>
          </a:p>
        </p:txBody>
      </p:sp>
      <p:sp>
        <p:nvSpPr>
          <p:cNvPr id="8" name="object 16">
            <a:extLst>
              <a:ext uri="{FF2B5EF4-FFF2-40B4-BE49-F238E27FC236}">
                <a16:creationId xmlns:a16="http://schemas.microsoft.com/office/drawing/2014/main" id="{C3B9A85C-3E27-B21C-7D4E-D689B1C6D439}"/>
              </a:ext>
            </a:extLst>
          </p:cNvPr>
          <p:cNvSpPr txBox="1"/>
          <p:nvPr/>
        </p:nvSpPr>
        <p:spPr>
          <a:xfrm>
            <a:off x="9638222" y="2424448"/>
            <a:ext cx="2306956" cy="566502"/>
          </a:xfrm>
          <a:prstGeom prst="rect">
            <a:avLst/>
          </a:prstGeom>
        </p:spPr>
        <p:txBody>
          <a:bodyPr vert="horz" wrap="square" lIns="0" tIns="12383" rIns="0" bIns="0" rtlCol="0">
            <a:spAutoFit/>
          </a:bodyPr>
          <a:lstStyle/>
          <a:p>
            <a:pPr marL="9525">
              <a:spcBef>
                <a:spcPts val="98"/>
              </a:spcBef>
            </a:pPr>
            <a:r>
              <a:rPr spc="4">
                <a:solidFill>
                  <a:srgbClr val="034EA2"/>
                </a:solidFill>
                <a:latin typeface="Arial"/>
                <a:cs typeface="Arial"/>
              </a:rPr>
              <a:t>Digital</a:t>
            </a:r>
            <a:r>
              <a:rPr spc="-45">
                <a:solidFill>
                  <a:srgbClr val="034EA2"/>
                </a:solidFill>
                <a:latin typeface="Arial"/>
                <a:cs typeface="Arial"/>
              </a:rPr>
              <a:t> </a:t>
            </a:r>
            <a:r>
              <a:rPr spc="11">
                <a:solidFill>
                  <a:srgbClr val="034EA2"/>
                </a:solidFill>
                <a:latin typeface="Arial"/>
                <a:cs typeface="Arial"/>
              </a:rPr>
              <a:t>Europe</a:t>
            </a:r>
            <a:endParaRPr>
              <a:solidFill>
                <a:srgbClr val="034EA2"/>
              </a:solidFill>
              <a:latin typeface="Arial"/>
              <a:cs typeface="Arial"/>
            </a:endParaRPr>
          </a:p>
          <a:p>
            <a:pPr marL="9525">
              <a:spcBef>
                <a:spcPts val="26"/>
              </a:spcBef>
            </a:pPr>
            <a:r>
              <a:rPr b="1" spc="8">
                <a:solidFill>
                  <a:srgbClr val="034EA2"/>
                </a:solidFill>
                <a:latin typeface="Arial"/>
                <a:cs typeface="Arial"/>
              </a:rPr>
              <a:t>€0</a:t>
            </a:r>
            <a:r>
              <a:rPr lang="nl-BE" b="1" spc="8">
                <a:solidFill>
                  <a:srgbClr val="034EA2"/>
                </a:solidFill>
                <a:latin typeface="Arial"/>
                <a:cs typeface="Arial"/>
              </a:rPr>
              <a:t>.</a:t>
            </a:r>
            <a:r>
              <a:rPr b="1" spc="8">
                <a:solidFill>
                  <a:srgbClr val="034EA2"/>
                </a:solidFill>
                <a:latin typeface="Arial"/>
                <a:cs typeface="Arial"/>
              </a:rPr>
              <a:t>8</a:t>
            </a:r>
            <a:r>
              <a:rPr b="1" spc="-19">
                <a:solidFill>
                  <a:srgbClr val="034EA2"/>
                </a:solidFill>
                <a:latin typeface="Arial"/>
                <a:cs typeface="Arial"/>
              </a:rPr>
              <a:t> </a:t>
            </a:r>
            <a:r>
              <a:rPr b="1" spc="8">
                <a:solidFill>
                  <a:srgbClr val="034EA2"/>
                </a:solidFill>
                <a:latin typeface="Arial"/>
                <a:cs typeface="Arial"/>
              </a:rPr>
              <a:t>billion</a:t>
            </a:r>
            <a:endParaRPr>
              <a:solidFill>
                <a:srgbClr val="034EA2"/>
              </a:solidFill>
              <a:latin typeface="Arial"/>
              <a:cs typeface="Arial"/>
            </a:endParaRPr>
          </a:p>
        </p:txBody>
      </p:sp>
      <p:sp>
        <p:nvSpPr>
          <p:cNvPr id="9" name="object 17">
            <a:extLst>
              <a:ext uri="{FF2B5EF4-FFF2-40B4-BE49-F238E27FC236}">
                <a16:creationId xmlns:a16="http://schemas.microsoft.com/office/drawing/2014/main" id="{8787ADCC-B3EB-94C5-D203-A1D676A80FE6}"/>
              </a:ext>
            </a:extLst>
          </p:cNvPr>
          <p:cNvSpPr txBox="1"/>
          <p:nvPr/>
        </p:nvSpPr>
        <p:spPr>
          <a:xfrm>
            <a:off x="9212352" y="1258513"/>
            <a:ext cx="1790109" cy="561372"/>
          </a:xfrm>
          <a:prstGeom prst="rect">
            <a:avLst/>
          </a:prstGeom>
        </p:spPr>
        <p:txBody>
          <a:bodyPr vert="horz" wrap="square" lIns="0" tIns="35243" rIns="0" bIns="0" rtlCol="0" anchor="t">
            <a:spAutoFit/>
          </a:bodyPr>
          <a:lstStyle/>
          <a:p>
            <a:pPr marL="9525" marR="3810">
              <a:lnSpc>
                <a:spcPts val="2025"/>
              </a:lnSpc>
              <a:spcBef>
                <a:spcPts val="278"/>
              </a:spcBef>
            </a:pPr>
            <a:r>
              <a:rPr spc="8">
                <a:solidFill>
                  <a:srgbClr val="034EA2"/>
                </a:solidFill>
                <a:latin typeface="Arial"/>
                <a:cs typeface="Arial"/>
              </a:rPr>
              <a:t>C</a:t>
            </a:r>
            <a:r>
              <a:rPr lang="fr-BE" spc="8">
                <a:solidFill>
                  <a:srgbClr val="034EA2"/>
                </a:solidFill>
                <a:latin typeface="Arial"/>
                <a:cs typeface="Arial"/>
              </a:rPr>
              <a:t>EF Digital</a:t>
            </a:r>
            <a:endParaRPr>
              <a:solidFill>
                <a:srgbClr val="034EA2"/>
              </a:solidFill>
              <a:latin typeface="Arial"/>
              <a:cs typeface="Arial"/>
            </a:endParaRPr>
          </a:p>
          <a:p>
            <a:pPr marL="9525">
              <a:lnSpc>
                <a:spcPts val="2141"/>
              </a:lnSpc>
            </a:pPr>
            <a:r>
              <a:rPr b="1" spc="8">
                <a:solidFill>
                  <a:srgbClr val="034EA2"/>
                </a:solidFill>
                <a:latin typeface="Arial"/>
                <a:cs typeface="Arial"/>
              </a:rPr>
              <a:t>€1</a:t>
            </a:r>
            <a:r>
              <a:rPr lang="nl-BE" b="1" spc="8">
                <a:solidFill>
                  <a:srgbClr val="034EA2"/>
                </a:solidFill>
                <a:latin typeface="Arial"/>
                <a:cs typeface="Arial"/>
              </a:rPr>
              <a:t>.6</a:t>
            </a:r>
            <a:r>
              <a:rPr b="1" spc="-19">
                <a:solidFill>
                  <a:srgbClr val="034EA2"/>
                </a:solidFill>
                <a:latin typeface="Arial"/>
                <a:cs typeface="Arial"/>
              </a:rPr>
              <a:t> </a:t>
            </a:r>
            <a:r>
              <a:rPr b="1" spc="8">
                <a:solidFill>
                  <a:srgbClr val="034EA2"/>
                </a:solidFill>
                <a:latin typeface="Arial"/>
                <a:cs typeface="Arial"/>
              </a:rPr>
              <a:t>billion</a:t>
            </a:r>
            <a:endParaRPr>
              <a:solidFill>
                <a:srgbClr val="034EA2"/>
              </a:solidFill>
              <a:latin typeface="Arial"/>
              <a:cs typeface="Arial"/>
            </a:endParaRPr>
          </a:p>
        </p:txBody>
      </p:sp>
      <p:sp>
        <p:nvSpPr>
          <p:cNvPr id="10" name="object 18">
            <a:extLst>
              <a:ext uri="{FF2B5EF4-FFF2-40B4-BE49-F238E27FC236}">
                <a16:creationId xmlns:a16="http://schemas.microsoft.com/office/drawing/2014/main" id="{C09806B6-53D1-DF48-6779-7531826A7A62}"/>
              </a:ext>
            </a:extLst>
          </p:cNvPr>
          <p:cNvSpPr txBox="1"/>
          <p:nvPr/>
        </p:nvSpPr>
        <p:spPr>
          <a:xfrm>
            <a:off x="9621078" y="3914817"/>
            <a:ext cx="2875054" cy="1674626"/>
          </a:xfrm>
          <a:prstGeom prst="rect">
            <a:avLst/>
          </a:prstGeom>
        </p:spPr>
        <p:txBody>
          <a:bodyPr vert="horz" wrap="square" lIns="0" tIns="12383" rIns="0" bIns="0" rtlCol="0" anchor="t">
            <a:spAutoFit/>
          </a:bodyPr>
          <a:lstStyle/>
          <a:p>
            <a:pPr marL="9525">
              <a:spcBef>
                <a:spcPts val="98"/>
              </a:spcBef>
            </a:pPr>
            <a:r>
              <a:rPr spc="8">
                <a:solidFill>
                  <a:srgbClr val="034EA2"/>
                </a:solidFill>
                <a:latin typeface="Arial"/>
                <a:cs typeface="Arial"/>
              </a:rPr>
              <a:t>Horizon</a:t>
            </a:r>
            <a:r>
              <a:rPr spc="-53">
                <a:solidFill>
                  <a:srgbClr val="034EA2"/>
                </a:solidFill>
                <a:latin typeface="Arial"/>
                <a:cs typeface="Arial"/>
              </a:rPr>
              <a:t> </a:t>
            </a:r>
            <a:r>
              <a:rPr spc="11">
                <a:solidFill>
                  <a:srgbClr val="034EA2"/>
                </a:solidFill>
                <a:latin typeface="Arial"/>
                <a:cs typeface="Arial"/>
              </a:rPr>
              <a:t>Europe</a:t>
            </a:r>
            <a:endParaRPr>
              <a:solidFill>
                <a:srgbClr val="034EA2"/>
              </a:solidFill>
              <a:latin typeface="Arial"/>
              <a:cs typeface="Arial"/>
            </a:endParaRPr>
          </a:p>
          <a:p>
            <a:pPr marL="9525" marR="453390">
              <a:lnSpc>
                <a:spcPct val="102099"/>
              </a:lnSpc>
              <a:spcBef>
                <a:spcPts val="56"/>
              </a:spcBef>
            </a:pPr>
            <a:r>
              <a:rPr sz="1275" spc="4">
                <a:solidFill>
                  <a:srgbClr val="034EA2"/>
                </a:solidFill>
                <a:latin typeface="Arial"/>
                <a:cs typeface="Arial"/>
              </a:rPr>
              <a:t>Digital, </a:t>
            </a:r>
            <a:r>
              <a:rPr sz="1275" spc="11">
                <a:solidFill>
                  <a:srgbClr val="034EA2"/>
                </a:solidFill>
                <a:latin typeface="Arial"/>
                <a:cs typeface="Arial"/>
              </a:rPr>
              <a:t>Industry</a:t>
            </a:r>
            <a:r>
              <a:rPr lang="en-US" sz="1275" spc="11">
                <a:solidFill>
                  <a:srgbClr val="034EA2"/>
                </a:solidFill>
                <a:latin typeface="Arial"/>
                <a:cs typeface="Arial"/>
              </a:rPr>
              <a:t> </a:t>
            </a:r>
            <a:r>
              <a:rPr lang="en-US" sz="1275" spc="-344">
                <a:solidFill>
                  <a:srgbClr val="034EA2"/>
                </a:solidFill>
                <a:latin typeface="Arial"/>
                <a:cs typeface="Arial"/>
              </a:rPr>
              <a:t> </a:t>
            </a:r>
            <a:br>
              <a:rPr lang="en-US" sz="1275" spc="-344">
                <a:solidFill>
                  <a:srgbClr val="034EA2"/>
                </a:solidFill>
                <a:latin typeface="Arial"/>
                <a:cs typeface="Arial"/>
              </a:rPr>
            </a:br>
            <a:r>
              <a:rPr sz="1275" spc="15">
                <a:solidFill>
                  <a:srgbClr val="034EA2"/>
                </a:solidFill>
                <a:latin typeface="Arial"/>
                <a:cs typeface="Arial"/>
              </a:rPr>
              <a:t>&amp;</a:t>
            </a:r>
            <a:r>
              <a:rPr sz="1275" spc="-30">
                <a:solidFill>
                  <a:srgbClr val="034EA2"/>
                </a:solidFill>
                <a:latin typeface="Arial"/>
                <a:cs typeface="Arial"/>
              </a:rPr>
              <a:t> </a:t>
            </a:r>
            <a:r>
              <a:rPr sz="1275" spc="15">
                <a:solidFill>
                  <a:srgbClr val="034EA2"/>
                </a:solidFill>
                <a:latin typeface="Arial"/>
                <a:cs typeface="Arial"/>
              </a:rPr>
              <a:t>Space</a:t>
            </a:r>
            <a:r>
              <a:rPr sz="1275" spc="-26">
                <a:solidFill>
                  <a:srgbClr val="034EA2"/>
                </a:solidFill>
                <a:latin typeface="Arial"/>
                <a:cs typeface="Arial"/>
              </a:rPr>
              <a:t> </a:t>
            </a:r>
            <a:r>
              <a:rPr sz="1275" spc="11">
                <a:solidFill>
                  <a:srgbClr val="034EA2"/>
                </a:solidFill>
                <a:latin typeface="Arial"/>
                <a:cs typeface="Arial"/>
              </a:rPr>
              <a:t>cluster</a:t>
            </a:r>
            <a:endParaRPr sz="1275">
              <a:solidFill>
                <a:srgbClr val="034EA2"/>
              </a:solidFill>
              <a:latin typeface="Arial"/>
              <a:cs typeface="Arial"/>
            </a:endParaRPr>
          </a:p>
          <a:p>
            <a:pPr marL="9525">
              <a:spcBef>
                <a:spcPts val="135"/>
              </a:spcBef>
            </a:pPr>
            <a:r>
              <a:rPr b="1" spc="8">
                <a:solidFill>
                  <a:srgbClr val="034EA2"/>
                </a:solidFill>
                <a:latin typeface="Arial"/>
                <a:cs typeface="Arial"/>
              </a:rPr>
              <a:t>€</a:t>
            </a:r>
            <a:r>
              <a:rPr lang="en-IE" b="1" spc="8">
                <a:solidFill>
                  <a:srgbClr val="034EA2"/>
                </a:solidFill>
                <a:latin typeface="Arial"/>
                <a:cs typeface="Arial"/>
              </a:rPr>
              <a:t>6</a:t>
            </a:r>
            <a:r>
              <a:rPr lang="nl-BE" b="1" spc="8">
                <a:solidFill>
                  <a:srgbClr val="034EA2"/>
                </a:solidFill>
                <a:latin typeface="Arial"/>
                <a:cs typeface="Arial"/>
              </a:rPr>
              <a:t>.1</a:t>
            </a:r>
            <a:r>
              <a:rPr b="1" spc="-19">
                <a:solidFill>
                  <a:srgbClr val="034EA2"/>
                </a:solidFill>
                <a:latin typeface="Arial"/>
                <a:cs typeface="Arial"/>
              </a:rPr>
              <a:t> </a:t>
            </a:r>
            <a:r>
              <a:rPr b="1" spc="8">
                <a:solidFill>
                  <a:srgbClr val="034EA2"/>
                </a:solidFill>
                <a:latin typeface="Arial"/>
                <a:cs typeface="Arial"/>
              </a:rPr>
              <a:t>billion</a:t>
            </a:r>
            <a:endParaRPr lang="nl-BE" b="1" spc="8">
              <a:solidFill>
                <a:srgbClr val="034EA2"/>
              </a:solidFill>
              <a:latin typeface="Arial"/>
              <a:cs typeface="Arial"/>
            </a:endParaRPr>
          </a:p>
          <a:p>
            <a:pPr defTabSz="685800">
              <a:defRPr/>
            </a:pPr>
            <a:r>
              <a:rPr lang="en-GB" sz="1275" i="1" spc="8">
                <a:solidFill>
                  <a:srgbClr val="034EA2"/>
                </a:solidFill>
                <a:latin typeface="Arial"/>
                <a:ea typeface="+mn-lt"/>
                <a:cs typeface="Arial"/>
              </a:rPr>
              <a:t>Including €500 million </a:t>
            </a:r>
            <a:br>
              <a:rPr lang="en-GB" sz="1275" i="1" spc="8">
                <a:solidFill>
                  <a:srgbClr val="034EA2"/>
                </a:solidFill>
                <a:latin typeface="Arial"/>
                <a:ea typeface="+mn-lt"/>
                <a:cs typeface="Arial"/>
              </a:rPr>
            </a:br>
            <a:r>
              <a:rPr lang="en-GB" sz="1275" i="1" spc="8">
                <a:solidFill>
                  <a:srgbClr val="034EA2"/>
                </a:solidFill>
                <a:latin typeface="Arial"/>
                <a:ea typeface="+mn-lt"/>
                <a:cs typeface="Arial"/>
              </a:rPr>
              <a:t>under Next Generation EU</a:t>
            </a:r>
          </a:p>
          <a:p>
            <a:pPr marL="9525">
              <a:spcBef>
                <a:spcPts val="135"/>
              </a:spcBef>
            </a:pPr>
            <a:endParaRPr>
              <a:solidFill>
                <a:srgbClr val="034EA2"/>
              </a:solidFill>
              <a:latin typeface="Arial"/>
              <a:cs typeface="Arial"/>
            </a:endParaRPr>
          </a:p>
        </p:txBody>
      </p:sp>
      <p:sp>
        <p:nvSpPr>
          <p:cNvPr id="11" name="object 35">
            <a:extLst>
              <a:ext uri="{FF2B5EF4-FFF2-40B4-BE49-F238E27FC236}">
                <a16:creationId xmlns:a16="http://schemas.microsoft.com/office/drawing/2014/main" id="{9119FB09-221C-757F-E475-BB478B29352A}"/>
              </a:ext>
            </a:extLst>
          </p:cNvPr>
          <p:cNvSpPr txBox="1"/>
          <p:nvPr/>
        </p:nvSpPr>
        <p:spPr>
          <a:xfrm>
            <a:off x="4971608" y="3174555"/>
            <a:ext cx="2020570" cy="1069203"/>
          </a:xfrm>
          <a:prstGeom prst="rect">
            <a:avLst/>
          </a:prstGeom>
        </p:spPr>
        <p:txBody>
          <a:bodyPr vert="horz" wrap="square" lIns="0" tIns="31433" rIns="0" bIns="0" rtlCol="0">
            <a:spAutoFit/>
          </a:bodyPr>
          <a:lstStyle/>
          <a:p>
            <a:pPr marL="70485" marR="3810" indent="-61436" algn="ctr">
              <a:lnSpc>
                <a:spcPts val="1748"/>
              </a:lnSpc>
              <a:spcBef>
                <a:spcPts val="248"/>
              </a:spcBef>
            </a:pPr>
            <a:r>
              <a:rPr sz="1575" spc="-4">
                <a:solidFill>
                  <a:srgbClr val="034EA2"/>
                </a:solidFill>
                <a:latin typeface="Arial"/>
                <a:cs typeface="Arial"/>
              </a:rPr>
              <a:t>Expected total </a:t>
            </a:r>
            <a:r>
              <a:rPr sz="1575" spc="-8">
                <a:solidFill>
                  <a:srgbClr val="034EA2"/>
                </a:solidFill>
                <a:latin typeface="Arial"/>
                <a:cs typeface="Arial"/>
              </a:rPr>
              <a:t>budget </a:t>
            </a:r>
            <a:r>
              <a:rPr sz="1575" spc="-431">
                <a:solidFill>
                  <a:srgbClr val="034EA2"/>
                </a:solidFill>
                <a:latin typeface="Arial"/>
                <a:cs typeface="Arial"/>
              </a:rPr>
              <a:t> </a:t>
            </a:r>
            <a:r>
              <a:rPr sz="1575" spc="-4">
                <a:solidFill>
                  <a:srgbClr val="034EA2"/>
                </a:solidFill>
                <a:latin typeface="Arial"/>
                <a:cs typeface="Arial"/>
              </a:rPr>
              <a:t>managed</a:t>
            </a:r>
            <a:r>
              <a:rPr lang="nl-BE" sz="1575" spc="-4">
                <a:solidFill>
                  <a:srgbClr val="034EA2"/>
                </a:solidFill>
                <a:latin typeface="Arial"/>
                <a:cs typeface="Arial"/>
              </a:rPr>
              <a:t> </a:t>
            </a:r>
            <a:r>
              <a:rPr sz="1575" spc="-4">
                <a:solidFill>
                  <a:srgbClr val="034EA2"/>
                </a:solidFill>
                <a:latin typeface="Arial"/>
                <a:cs typeface="Arial"/>
              </a:rPr>
              <a:t>by </a:t>
            </a:r>
            <a:r>
              <a:rPr sz="1575" spc="-8">
                <a:solidFill>
                  <a:srgbClr val="034EA2"/>
                </a:solidFill>
                <a:latin typeface="Arial"/>
                <a:cs typeface="Arial"/>
              </a:rPr>
              <a:t>HaDEA </a:t>
            </a:r>
            <a:r>
              <a:rPr sz="1575" spc="-428">
                <a:solidFill>
                  <a:srgbClr val="034EA2"/>
                </a:solidFill>
                <a:latin typeface="Arial"/>
                <a:cs typeface="Arial"/>
              </a:rPr>
              <a:t> </a:t>
            </a:r>
            <a:r>
              <a:rPr sz="1575" spc="-8">
                <a:solidFill>
                  <a:srgbClr val="034EA2"/>
                </a:solidFill>
                <a:latin typeface="Arial"/>
                <a:cs typeface="Arial"/>
              </a:rPr>
              <a:t>will</a:t>
            </a:r>
            <a:r>
              <a:rPr sz="1575" spc="-11">
                <a:solidFill>
                  <a:srgbClr val="034EA2"/>
                </a:solidFill>
                <a:latin typeface="Arial"/>
                <a:cs typeface="Arial"/>
              </a:rPr>
              <a:t> </a:t>
            </a:r>
            <a:r>
              <a:rPr sz="1575" spc="-8">
                <a:solidFill>
                  <a:srgbClr val="034EA2"/>
                </a:solidFill>
                <a:latin typeface="Arial"/>
                <a:cs typeface="Arial"/>
              </a:rPr>
              <a:t>amount </a:t>
            </a:r>
            <a:r>
              <a:rPr sz="1575" spc="-4">
                <a:solidFill>
                  <a:srgbClr val="034EA2"/>
                </a:solidFill>
                <a:latin typeface="Arial"/>
                <a:cs typeface="Arial"/>
              </a:rPr>
              <a:t>to </a:t>
            </a:r>
            <a:r>
              <a:rPr sz="1575" spc="-8">
                <a:solidFill>
                  <a:srgbClr val="034EA2"/>
                </a:solidFill>
                <a:latin typeface="Arial"/>
                <a:cs typeface="Arial"/>
              </a:rPr>
              <a:t>over</a:t>
            </a:r>
            <a:endParaRPr lang="en-BE" sz="150" b="1" spc="-8">
              <a:solidFill>
                <a:srgbClr val="034EA2"/>
              </a:solidFill>
              <a:latin typeface="Arial"/>
              <a:cs typeface="Arial"/>
            </a:endParaRPr>
          </a:p>
          <a:p>
            <a:pPr marL="70485" marR="3810" indent="-61436" algn="ctr">
              <a:spcBef>
                <a:spcPts val="248"/>
              </a:spcBef>
            </a:pPr>
            <a:r>
              <a:rPr sz="2325" b="1" spc="-8">
                <a:solidFill>
                  <a:srgbClr val="034EA2"/>
                </a:solidFill>
                <a:latin typeface="Arial"/>
                <a:cs typeface="Arial"/>
              </a:rPr>
              <a:t>€20</a:t>
            </a:r>
            <a:r>
              <a:rPr sz="2325" b="1" spc="-30">
                <a:solidFill>
                  <a:srgbClr val="034EA2"/>
                </a:solidFill>
                <a:latin typeface="Arial"/>
                <a:cs typeface="Arial"/>
              </a:rPr>
              <a:t> </a:t>
            </a:r>
            <a:r>
              <a:rPr sz="2325" b="1" spc="-4">
                <a:solidFill>
                  <a:srgbClr val="034EA2"/>
                </a:solidFill>
                <a:latin typeface="Arial"/>
                <a:cs typeface="Arial"/>
              </a:rPr>
              <a:t>billion</a:t>
            </a:r>
            <a:endParaRPr sz="2325">
              <a:solidFill>
                <a:srgbClr val="034EA2"/>
              </a:solidFill>
              <a:latin typeface="Arial"/>
              <a:cs typeface="Arial"/>
            </a:endParaRPr>
          </a:p>
        </p:txBody>
      </p:sp>
      <p:sp>
        <p:nvSpPr>
          <p:cNvPr id="12" name="object 15">
            <a:extLst>
              <a:ext uri="{FF2B5EF4-FFF2-40B4-BE49-F238E27FC236}">
                <a16:creationId xmlns:a16="http://schemas.microsoft.com/office/drawing/2014/main" id="{2B65FFB1-80F8-5DCF-E350-89D2A724189A}"/>
              </a:ext>
            </a:extLst>
          </p:cNvPr>
          <p:cNvSpPr txBox="1"/>
          <p:nvPr/>
        </p:nvSpPr>
        <p:spPr>
          <a:xfrm>
            <a:off x="7889023" y="285750"/>
            <a:ext cx="2875055" cy="778098"/>
          </a:xfrm>
          <a:prstGeom prst="rect">
            <a:avLst/>
          </a:prstGeom>
        </p:spPr>
        <p:txBody>
          <a:bodyPr vert="horz" wrap="square" lIns="0" tIns="35243" rIns="0" bIns="0" rtlCol="0">
            <a:spAutoFit/>
          </a:bodyPr>
          <a:lstStyle/>
          <a:p>
            <a:pPr marL="9525" marR="3810">
              <a:lnSpc>
                <a:spcPts val="2025"/>
              </a:lnSpc>
              <a:spcBef>
                <a:spcPts val="278"/>
              </a:spcBef>
            </a:pPr>
            <a:r>
              <a:rPr spc="8">
                <a:solidFill>
                  <a:srgbClr val="034EA2"/>
                </a:solidFill>
                <a:latin typeface="Arial"/>
                <a:cs typeface="Arial"/>
              </a:rPr>
              <a:t>Single</a:t>
            </a:r>
            <a:r>
              <a:rPr spc="-53">
                <a:solidFill>
                  <a:srgbClr val="034EA2"/>
                </a:solidFill>
                <a:latin typeface="Arial"/>
                <a:cs typeface="Arial"/>
              </a:rPr>
              <a:t> </a:t>
            </a:r>
            <a:r>
              <a:rPr spc="11">
                <a:solidFill>
                  <a:srgbClr val="034EA2"/>
                </a:solidFill>
                <a:latin typeface="Arial"/>
                <a:cs typeface="Arial"/>
              </a:rPr>
              <a:t>Market </a:t>
            </a:r>
            <a:r>
              <a:rPr spc="-491">
                <a:solidFill>
                  <a:srgbClr val="034EA2"/>
                </a:solidFill>
                <a:latin typeface="Arial"/>
                <a:cs typeface="Arial"/>
              </a:rPr>
              <a:t> </a:t>
            </a:r>
            <a:r>
              <a:rPr spc="11">
                <a:solidFill>
                  <a:srgbClr val="034EA2"/>
                </a:solidFill>
                <a:latin typeface="Arial"/>
                <a:cs typeface="Arial"/>
              </a:rPr>
              <a:t>Programme</a:t>
            </a:r>
            <a:endParaRPr>
              <a:solidFill>
                <a:srgbClr val="034EA2"/>
              </a:solidFill>
              <a:latin typeface="Arial"/>
              <a:cs typeface="Arial"/>
            </a:endParaRPr>
          </a:p>
          <a:p>
            <a:pPr marL="9525">
              <a:spcBef>
                <a:spcPts val="45"/>
              </a:spcBef>
            </a:pPr>
            <a:r>
              <a:rPr sz="1275" spc="15">
                <a:solidFill>
                  <a:srgbClr val="034EA2"/>
                </a:solidFill>
                <a:latin typeface="Arial"/>
                <a:cs typeface="Arial"/>
              </a:rPr>
              <a:t>Food</a:t>
            </a:r>
            <a:r>
              <a:rPr sz="1275" spc="-26">
                <a:solidFill>
                  <a:srgbClr val="034EA2"/>
                </a:solidFill>
                <a:latin typeface="Arial"/>
                <a:cs typeface="Arial"/>
              </a:rPr>
              <a:t> </a:t>
            </a:r>
            <a:r>
              <a:rPr sz="1275" spc="11">
                <a:solidFill>
                  <a:srgbClr val="034EA2"/>
                </a:solidFill>
                <a:latin typeface="Arial"/>
                <a:cs typeface="Arial"/>
              </a:rPr>
              <a:t>safety</a:t>
            </a:r>
            <a:endParaRPr sz="1275">
              <a:solidFill>
                <a:srgbClr val="034EA2"/>
              </a:solidFill>
              <a:latin typeface="Arial"/>
              <a:cs typeface="Arial"/>
            </a:endParaRPr>
          </a:p>
          <a:p>
            <a:pPr marL="9525">
              <a:spcBef>
                <a:spcPts val="131"/>
              </a:spcBef>
            </a:pPr>
            <a:r>
              <a:rPr b="1" spc="8">
                <a:solidFill>
                  <a:srgbClr val="034EA2"/>
                </a:solidFill>
                <a:latin typeface="Arial"/>
                <a:cs typeface="Arial"/>
              </a:rPr>
              <a:t>€1</a:t>
            </a:r>
            <a:r>
              <a:rPr lang="nl-BE" b="1" spc="8">
                <a:solidFill>
                  <a:srgbClr val="034EA2"/>
                </a:solidFill>
                <a:latin typeface="Arial"/>
                <a:cs typeface="Arial"/>
              </a:rPr>
              <a:t>.</a:t>
            </a:r>
            <a:r>
              <a:rPr b="1" spc="8">
                <a:solidFill>
                  <a:srgbClr val="034EA2"/>
                </a:solidFill>
                <a:latin typeface="Arial"/>
                <a:cs typeface="Arial"/>
              </a:rPr>
              <a:t>3</a:t>
            </a:r>
            <a:r>
              <a:rPr b="1" spc="-19">
                <a:solidFill>
                  <a:srgbClr val="034EA2"/>
                </a:solidFill>
                <a:latin typeface="Arial"/>
                <a:cs typeface="Arial"/>
              </a:rPr>
              <a:t> </a:t>
            </a:r>
            <a:r>
              <a:rPr b="1" spc="8">
                <a:solidFill>
                  <a:srgbClr val="034EA2"/>
                </a:solidFill>
                <a:latin typeface="Arial"/>
                <a:cs typeface="Arial"/>
              </a:rPr>
              <a:t>billion</a:t>
            </a:r>
            <a:endParaRPr>
              <a:solidFill>
                <a:srgbClr val="034EA2"/>
              </a:solidFill>
              <a:latin typeface="Arial"/>
              <a:cs typeface="Arial"/>
            </a:endParaRPr>
          </a:p>
        </p:txBody>
      </p:sp>
      <p:sp>
        <p:nvSpPr>
          <p:cNvPr id="13" name="Oval 12">
            <a:extLst>
              <a:ext uri="{FF2B5EF4-FFF2-40B4-BE49-F238E27FC236}">
                <a16:creationId xmlns:a16="http://schemas.microsoft.com/office/drawing/2014/main" id="{DE0DDEF5-75FA-9178-8D59-95C1E1E8A4C1}"/>
              </a:ext>
            </a:extLst>
          </p:cNvPr>
          <p:cNvSpPr/>
          <p:nvPr/>
        </p:nvSpPr>
        <p:spPr>
          <a:xfrm>
            <a:off x="2770205" y="4967929"/>
            <a:ext cx="179989" cy="179989"/>
          </a:xfrm>
          <a:prstGeom prst="ellipse">
            <a:avLst/>
          </a:prstGeom>
          <a:solidFill>
            <a:srgbClr val="F095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14" name="Oval 13">
            <a:extLst>
              <a:ext uri="{FF2B5EF4-FFF2-40B4-BE49-F238E27FC236}">
                <a16:creationId xmlns:a16="http://schemas.microsoft.com/office/drawing/2014/main" id="{5DC3471E-ACDA-A92C-4254-3A77924521C1}"/>
              </a:ext>
            </a:extLst>
          </p:cNvPr>
          <p:cNvSpPr/>
          <p:nvPr/>
        </p:nvSpPr>
        <p:spPr>
          <a:xfrm>
            <a:off x="2770205" y="1833687"/>
            <a:ext cx="179989" cy="179989"/>
          </a:xfrm>
          <a:prstGeom prst="ellipse">
            <a:avLst/>
          </a:prstGeom>
          <a:solidFill>
            <a:srgbClr val="FEBF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15" name="Oval 14">
            <a:extLst>
              <a:ext uri="{FF2B5EF4-FFF2-40B4-BE49-F238E27FC236}">
                <a16:creationId xmlns:a16="http://schemas.microsoft.com/office/drawing/2014/main" id="{338B756A-FC92-4ED7-F0AB-00DE4238B4CE}"/>
              </a:ext>
            </a:extLst>
          </p:cNvPr>
          <p:cNvSpPr/>
          <p:nvPr/>
        </p:nvSpPr>
        <p:spPr>
          <a:xfrm>
            <a:off x="7620828" y="351866"/>
            <a:ext cx="179989" cy="179989"/>
          </a:xfrm>
          <a:prstGeom prst="ellipse">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16" name="Oval 15">
            <a:extLst>
              <a:ext uri="{FF2B5EF4-FFF2-40B4-BE49-F238E27FC236}">
                <a16:creationId xmlns:a16="http://schemas.microsoft.com/office/drawing/2014/main" id="{49CFC664-4548-23F1-EDEC-56A50312C814}"/>
              </a:ext>
            </a:extLst>
          </p:cNvPr>
          <p:cNvSpPr/>
          <p:nvPr/>
        </p:nvSpPr>
        <p:spPr>
          <a:xfrm>
            <a:off x="8636893" y="1359210"/>
            <a:ext cx="179989" cy="179989"/>
          </a:xfrm>
          <a:prstGeom prst="ellipse">
            <a:avLst/>
          </a:prstGeom>
          <a:solidFill>
            <a:srgbClr val="194C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17" name="Oval 16">
            <a:extLst>
              <a:ext uri="{FF2B5EF4-FFF2-40B4-BE49-F238E27FC236}">
                <a16:creationId xmlns:a16="http://schemas.microsoft.com/office/drawing/2014/main" id="{E1AF2480-F8C4-00DE-B5F6-75878C0083E7}"/>
              </a:ext>
            </a:extLst>
          </p:cNvPr>
          <p:cNvSpPr/>
          <p:nvPr/>
        </p:nvSpPr>
        <p:spPr>
          <a:xfrm>
            <a:off x="9370388" y="2477634"/>
            <a:ext cx="179989" cy="179989"/>
          </a:xfrm>
          <a:prstGeom prst="ellipse">
            <a:avLst/>
          </a:prstGeom>
          <a:solidFill>
            <a:srgbClr val="5782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18" name="Oval 17">
            <a:extLst>
              <a:ext uri="{FF2B5EF4-FFF2-40B4-BE49-F238E27FC236}">
                <a16:creationId xmlns:a16="http://schemas.microsoft.com/office/drawing/2014/main" id="{C8CCA882-5001-5787-E830-606ADE675450}"/>
              </a:ext>
            </a:extLst>
          </p:cNvPr>
          <p:cNvSpPr/>
          <p:nvPr/>
        </p:nvSpPr>
        <p:spPr>
          <a:xfrm>
            <a:off x="9370388" y="3975573"/>
            <a:ext cx="179989" cy="179989"/>
          </a:xfrm>
          <a:prstGeom prst="ellipse">
            <a:avLst/>
          </a:prstGeom>
          <a:solidFill>
            <a:srgbClr val="D0E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cxnSp>
        <p:nvCxnSpPr>
          <p:cNvPr id="19" name="Straight Connector 18">
            <a:extLst>
              <a:ext uri="{FF2B5EF4-FFF2-40B4-BE49-F238E27FC236}">
                <a16:creationId xmlns:a16="http://schemas.microsoft.com/office/drawing/2014/main" id="{E02F4BF9-FEE7-F3F0-E276-1B8FD06A8885}"/>
              </a:ext>
            </a:extLst>
          </p:cNvPr>
          <p:cNvCxnSpPr>
            <a:stCxn id="14" idx="6"/>
          </p:cNvCxnSpPr>
          <p:nvPr/>
        </p:nvCxnSpPr>
        <p:spPr>
          <a:xfrm flipV="1">
            <a:off x="2950193" y="1923681"/>
            <a:ext cx="841584" cy="1"/>
          </a:xfrm>
          <a:prstGeom prst="line">
            <a:avLst/>
          </a:prstGeom>
          <a:ln w="38100">
            <a:solidFill>
              <a:srgbClr val="FEBF2D"/>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880F3CA7-C0FF-1527-51B9-71EDD9327FBA}"/>
              </a:ext>
            </a:extLst>
          </p:cNvPr>
          <p:cNvCxnSpPr/>
          <p:nvPr/>
        </p:nvCxnSpPr>
        <p:spPr>
          <a:xfrm flipV="1">
            <a:off x="2950193" y="5049130"/>
            <a:ext cx="841584" cy="1"/>
          </a:xfrm>
          <a:prstGeom prst="line">
            <a:avLst/>
          </a:prstGeom>
          <a:ln w="38100">
            <a:solidFill>
              <a:srgbClr val="F09535"/>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035DB447-9EE8-9F09-4500-3EF25814257F}"/>
              </a:ext>
            </a:extLst>
          </p:cNvPr>
          <p:cNvCxnSpPr/>
          <p:nvPr/>
        </p:nvCxnSpPr>
        <p:spPr>
          <a:xfrm flipV="1">
            <a:off x="8569116" y="4065567"/>
            <a:ext cx="841584" cy="1"/>
          </a:xfrm>
          <a:prstGeom prst="line">
            <a:avLst/>
          </a:prstGeom>
          <a:ln w="38100">
            <a:solidFill>
              <a:srgbClr val="D0E7FF"/>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0B22B8B2-C5F6-152C-C676-483C1C1DC96F}"/>
              </a:ext>
            </a:extLst>
          </p:cNvPr>
          <p:cNvCxnSpPr>
            <a:cxnSpLocks/>
          </p:cNvCxnSpPr>
          <p:nvPr/>
        </p:nvCxnSpPr>
        <p:spPr>
          <a:xfrm>
            <a:off x="8310532" y="2567629"/>
            <a:ext cx="1100168" cy="0"/>
          </a:xfrm>
          <a:prstGeom prst="line">
            <a:avLst/>
          </a:prstGeom>
          <a:ln w="38100">
            <a:solidFill>
              <a:srgbClr val="5782A7"/>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C2E7DFBA-307D-D138-F700-D600D0ABA3B4}"/>
              </a:ext>
            </a:extLst>
          </p:cNvPr>
          <p:cNvCxnSpPr/>
          <p:nvPr/>
        </p:nvCxnSpPr>
        <p:spPr>
          <a:xfrm flipV="1">
            <a:off x="7849427" y="1455372"/>
            <a:ext cx="841584" cy="1"/>
          </a:xfrm>
          <a:prstGeom prst="line">
            <a:avLst/>
          </a:prstGeom>
          <a:ln w="38100">
            <a:solidFill>
              <a:srgbClr val="194C8F"/>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25E1D00C-9E15-FC29-BE81-5F1777AE06D5}"/>
              </a:ext>
            </a:extLst>
          </p:cNvPr>
          <p:cNvCxnSpPr>
            <a:cxnSpLocks/>
          </p:cNvCxnSpPr>
          <p:nvPr/>
        </p:nvCxnSpPr>
        <p:spPr>
          <a:xfrm>
            <a:off x="7220777" y="475593"/>
            <a:ext cx="458372" cy="0"/>
          </a:xfrm>
          <a:prstGeom prst="line">
            <a:avLst/>
          </a:prstGeom>
          <a:ln w="3810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5E51AB9C-161A-C3B1-9017-4542C32C25F1}"/>
              </a:ext>
            </a:extLst>
          </p:cNvPr>
          <p:cNvCxnSpPr>
            <a:cxnSpLocks/>
          </p:cNvCxnSpPr>
          <p:nvPr/>
        </p:nvCxnSpPr>
        <p:spPr>
          <a:xfrm flipH="1">
            <a:off x="6763416" y="475593"/>
            <a:ext cx="457200" cy="580589"/>
          </a:xfrm>
          <a:prstGeom prst="line">
            <a:avLst/>
          </a:prstGeom>
          <a:ln w="38100">
            <a:solidFill>
              <a:srgbClr val="7F7F7F"/>
            </a:solidFill>
          </a:ln>
        </p:spPr>
        <p:style>
          <a:lnRef idx="1">
            <a:schemeClr val="accent1"/>
          </a:lnRef>
          <a:fillRef idx="0">
            <a:schemeClr val="accent1"/>
          </a:fillRef>
          <a:effectRef idx="0">
            <a:schemeClr val="accent1"/>
          </a:effectRef>
          <a:fontRef idx="minor">
            <a:schemeClr val="tx1"/>
          </a:fontRef>
        </p:style>
      </p:cxnSp>
      <p:sp>
        <p:nvSpPr>
          <p:cNvPr id="2" name="Oval 1">
            <a:extLst>
              <a:ext uri="{FF2B5EF4-FFF2-40B4-BE49-F238E27FC236}">
                <a16:creationId xmlns:a16="http://schemas.microsoft.com/office/drawing/2014/main" id="{318BA4D8-4962-D867-C155-9E688B9A83AB}"/>
              </a:ext>
            </a:extLst>
          </p:cNvPr>
          <p:cNvSpPr/>
          <p:nvPr/>
        </p:nvSpPr>
        <p:spPr>
          <a:xfrm>
            <a:off x="8414906" y="1056181"/>
            <a:ext cx="3053194" cy="1036097"/>
          </a:xfrm>
          <a:prstGeom prst="ellipse">
            <a:avLst/>
          </a:prstGeom>
          <a:noFill/>
          <a:ln w="3810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BE" sz="1800" b="0" i="0" u="none" strike="noStrike" kern="120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27537469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1070189" y="1570038"/>
            <a:ext cx="10676038" cy="2387600"/>
          </a:xfrm>
        </p:spPr>
        <p:txBody>
          <a:bodyPr/>
          <a:lstStyle/>
          <a:p>
            <a:r>
              <a:rPr lang="en-IE"/>
              <a:t>CEF- Digital</a:t>
            </a:r>
            <a:br>
              <a:rPr lang="en-IE"/>
            </a:br>
            <a:r>
              <a:rPr lang="en-GB" sz="3200" b="1" i="1">
                <a:solidFill>
                  <a:srgbClr val="FFC000"/>
                </a:solidFill>
                <a:effectLst/>
                <a:latin typeface="Calibri"/>
                <a:ea typeface="Times New Roman" panose="02020603050405020304" pitchFamily="18" charset="0"/>
                <a:cs typeface="Times New Roman"/>
              </a:rPr>
              <a:t>Call 1, </a:t>
            </a:r>
            <a:r>
              <a:rPr lang="en-GB" sz="3200" b="1" i="1">
                <a:solidFill>
                  <a:srgbClr val="FFC000"/>
                </a:solidFill>
                <a:latin typeface="Calibri"/>
                <a:ea typeface="+mn-ea"/>
                <a:cs typeface="Times New Roman"/>
              </a:rPr>
              <a:t>Call</a:t>
            </a:r>
            <a:r>
              <a:rPr lang="en-GB" sz="3200" b="1" i="1">
                <a:solidFill>
                  <a:srgbClr val="FFC000"/>
                </a:solidFill>
                <a:effectLst/>
                <a:latin typeface="Calibri"/>
                <a:ea typeface="Times New Roman" panose="02020603050405020304" pitchFamily="18" charset="0"/>
                <a:cs typeface="Times New Roman"/>
              </a:rPr>
              <a:t> 2 and Call 3 - Policy context</a:t>
            </a:r>
            <a:br>
              <a:rPr lang="en-IE" sz="1800">
                <a:effectLst/>
                <a:latin typeface="Calibri" panose="020F0502020204030204" pitchFamily="34" charset="0"/>
                <a:ea typeface="Calibri" panose="020F0502020204030204" pitchFamily="34" charset="0"/>
                <a:cs typeface="Times New Roman" panose="02020603050405020304" pitchFamily="18" charset="0"/>
              </a:rPr>
            </a:br>
            <a:endParaRPr lang="en-IE"/>
          </a:p>
        </p:txBody>
      </p:sp>
      <p:sp>
        <p:nvSpPr>
          <p:cNvPr id="5" name="Subtitle 4"/>
          <p:cNvSpPr>
            <a:spLocks noGrp="1"/>
          </p:cNvSpPr>
          <p:nvPr>
            <p:ph type="subTitle" idx="1"/>
          </p:nvPr>
        </p:nvSpPr>
        <p:spPr>
          <a:xfrm>
            <a:off x="1070189" y="4353243"/>
            <a:ext cx="10676038" cy="1655762"/>
          </a:xfrm>
        </p:spPr>
        <p:txBody>
          <a:bodyPr vert="horz" lIns="91440" tIns="45720" rIns="91440" bIns="45720" rtlCol="0" anchor="t">
            <a:noAutofit/>
          </a:bodyPr>
          <a:lstStyle/>
          <a:p>
            <a:pPr algn="r">
              <a:spcAft>
                <a:spcPts val="1200"/>
              </a:spcAft>
              <a:buClr>
                <a:srgbClr val="034EA2"/>
              </a:buClr>
            </a:pPr>
            <a:r>
              <a:rPr lang="en-US" sz="2800" b="1" i="1">
                <a:solidFill>
                  <a:srgbClr val="FFFFFF"/>
                </a:solidFill>
              </a:rPr>
              <a:t>Mr. Gerasimos SOFIANATOS, </a:t>
            </a:r>
          </a:p>
          <a:p>
            <a:pPr algn="r">
              <a:spcAft>
                <a:spcPts val="1200"/>
              </a:spcAft>
              <a:buClr>
                <a:srgbClr val="034EA2"/>
              </a:buClr>
            </a:pPr>
            <a:r>
              <a:rPr lang="en-US" sz="2200" i="1">
                <a:solidFill>
                  <a:srgbClr val="FFFFFF"/>
                </a:solidFill>
              </a:rPr>
              <a:t>Deputy Head of Unit B.5. - Investment in high-capacity networks, </a:t>
            </a:r>
          </a:p>
          <a:p>
            <a:pPr algn="r">
              <a:spcAft>
                <a:spcPts val="1200"/>
              </a:spcAft>
              <a:buClr>
                <a:srgbClr val="034EA2"/>
              </a:buClr>
            </a:pPr>
            <a:r>
              <a:rPr lang="en-US" sz="2200" i="1">
                <a:solidFill>
                  <a:srgbClr val="FFFFFF"/>
                </a:solidFill>
              </a:rPr>
              <a:t>DG CONNECT, European Commission</a:t>
            </a:r>
            <a:endParaRPr lang="en-IE" sz="2200" i="1">
              <a:solidFill>
                <a:srgbClr val="FFFFFF"/>
              </a:solidFill>
            </a:endParaRPr>
          </a:p>
        </p:txBody>
      </p:sp>
      <p:sp>
        <p:nvSpPr>
          <p:cNvPr id="2" name="Slide Number Placeholder 1">
            <a:extLst>
              <a:ext uri="{FF2B5EF4-FFF2-40B4-BE49-F238E27FC236}">
                <a16:creationId xmlns:a16="http://schemas.microsoft.com/office/drawing/2014/main" id="{968E688A-0519-D071-5AC9-B94B0A2A2D9B}"/>
              </a:ext>
            </a:extLst>
          </p:cNvPr>
          <p:cNvSpPr>
            <a:spLocks noGrp="1"/>
          </p:cNvSpPr>
          <p:nvPr>
            <p:ph type="sldNum" sz="quarter" idx="12"/>
          </p:nvPr>
        </p:nvSpPr>
        <p:spPr/>
        <p:txBody>
          <a:bodyPr/>
          <a:lstStyle/>
          <a:p>
            <a:fld id="{F46C79FD-C571-418B-AB0F-5EE936C85276}" type="slidenum">
              <a:rPr lang="en-GB" smtClean="0"/>
              <a:pPr/>
              <a:t>3</a:t>
            </a:fld>
            <a:endParaRPr lang="en-GB"/>
          </a:p>
        </p:txBody>
      </p:sp>
    </p:spTree>
    <p:extLst>
      <p:ext uri="{BB962C8B-B14F-4D97-AF65-F5344CB8AC3E}">
        <p14:creationId xmlns:p14="http://schemas.microsoft.com/office/powerpoint/2010/main" val="401391798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9794FFE-9F5A-6D36-FBEC-AF3478F01A5C}"/>
              </a:ext>
            </a:extLst>
          </p:cNvPr>
          <p:cNvSpPr>
            <a:spLocks noGrp="1"/>
          </p:cNvSpPr>
          <p:nvPr>
            <p:ph idx="1"/>
          </p:nvPr>
        </p:nvSpPr>
        <p:spPr>
          <a:xfrm>
            <a:off x="970722" y="1823084"/>
            <a:ext cx="10905699" cy="4304583"/>
          </a:xfrm>
        </p:spPr>
        <p:txBody>
          <a:bodyPr vert="horz" lIns="91440" tIns="45720" rIns="91440" bIns="45720" rtlCol="0" anchor="t">
            <a:noAutofit/>
          </a:bodyPr>
          <a:lstStyle/>
          <a:p>
            <a:pPr marL="0" indent="0">
              <a:buNone/>
            </a:pPr>
            <a:endParaRPr lang="en-US">
              <a:cs typeface="Arial"/>
            </a:endParaRPr>
          </a:p>
          <a:p>
            <a:endParaRPr lang="en-US">
              <a:cs typeface="Arial"/>
            </a:endParaRPr>
          </a:p>
        </p:txBody>
      </p:sp>
      <p:sp>
        <p:nvSpPr>
          <p:cNvPr id="3" name="Title 2">
            <a:extLst>
              <a:ext uri="{FF2B5EF4-FFF2-40B4-BE49-F238E27FC236}">
                <a16:creationId xmlns:a16="http://schemas.microsoft.com/office/drawing/2014/main" id="{848CDD72-3C81-8EE2-4E3E-7A098F2926B1}"/>
              </a:ext>
            </a:extLst>
          </p:cNvPr>
          <p:cNvSpPr>
            <a:spLocks noGrp="1"/>
          </p:cNvSpPr>
          <p:nvPr>
            <p:ph type="title"/>
          </p:nvPr>
        </p:nvSpPr>
        <p:spPr>
          <a:xfrm>
            <a:off x="827335" y="474732"/>
            <a:ext cx="10515600" cy="782357"/>
          </a:xfrm>
        </p:spPr>
        <p:txBody>
          <a:bodyPr/>
          <a:lstStyle/>
          <a:p>
            <a:r>
              <a:rPr lang="en-US" b="1">
                <a:solidFill>
                  <a:srgbClr val="002060"/>
                </a:solidFill>
                <a:latin typeface="+mn-lt"/>
                <a:ea typeface="+mn-ea"/>
                <a:cs typeface="+mn-cs"/>
              </a:rPr>
              <a:t>CEF-Digital </a:t>
            </a:r>
            <a:r>
              <a:rPr lang="en-US" b="1" err="1">
                <a:solidFill>
                  <a:srgbClr val="002060"/>
                </a:solidFill>
                <a:latin typeface="+mn-lt"/>
                <a:ea typeface="+mn-ea"/>
                <a:cs typeface="+mn-cs"/>
              </a:rPr>
              <a:t>programme</a:t>
            </a:r>
            <a:r>
              <a:rPr lang="en-US" b="1">
                <a:solidFill>
                  <a:srgbClr val="002060"/>
                </a:solidFill>
                <a:latin typeface="+mn-lt"/>
                <a:ea typeface="+mn-ea"/>
                <a:cs typeface="+mn-cs"/>
              </a:rPr>
              <a:t> 2021-27</a:t>
            </a:r>
          </a:p>
        </p:txBody>
      </p:sp>
      <p:pic>
        <p:nvPicPr>
          <p:cNvPr id="6" name="Picture 5" descr="A picture containing sky, clear, day&#10;&#10;Description automatically generated">
            <a:extLst>
              <a:ext uri="{FF2B5EF4-FFF2-40B4-BE49-F238E27FC236}">
                <a16:creationId xmlns:a16="http://schemas.microsoft.com/office/drawing/2014/main" id="{A2F6BF47-68E7-BBBA-3989-1EACA5F44587}"/>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883951" y="1581077"/>
            <a:ext cx="3288547" cy="2192365"/>
          </a:xfrm>
          <a:prstGeom prst="rect">
            <a:avLst/>
          </a:prstGeom>
        </p:spPr>
      </p:pic>
      <p:pic>
        <p:nvPicPr>
          <p:cNvPr id="12" name="Picture 11" descr="A picture containing text&#10;&#10;Description automatically generated">
            <a:extLst>
              <a:ext uri="{FF2B5EF4-FFF2-40B4-BE49-F238E27FC236}">
                <a16:creationId xmlns:a16="http://schemas.microsoft.com/office/drawing/2014/main" id="{19905024-7DFA-328A-44DE-747A4E35A3C7}"/>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4451726" y="1581077"/>
            <a:ext cx="3288547" cy="2192364"/>
          </a:xfrm>
          <a:prstGeom prst="rect">
            <a:avLst/>
          </a:prstGeom>
        </p:spPr>
      </p:pic>
      <p:pic>
        <p:nvPicPr>
          <p:cNvPr id="13" name="Picture 2" descr="person wearing silver bracelet holding a light">
            <a:extLst>
              <a:ext uri="{FF2B5EF4-FFF2-40B4-BE49-F238E27FC236}">
                <a16:creationId xmlns:a16="http://schemas.microsoft.com/office/drawing/2014/main" id="{7F68FF8D-88FC-61BB-3B07-AD7044D88F24}"/>
              </a:ext>
            </a:extLst>
          </p:cNvPr>
          <p:cNvPicPr>
            <a:picLocks noChangeAspect="1" noChangeArrowheads="1"/>
          </p:cNvPicPr>
          <p:nvPr/>
        </p:nvPicPr>
        <p:blipFill rotWithShape="1">
          <a:blip r:embed="rId5" cstate="hqprint">
            <a:extLst>
              <a:ext uri="{28A0092B-C50C-407E-A947-70E740481C1C}">
                <a14:useLocalDpi xmlns:a14="http://schemas.microsoft.com/office/drawing/2010/main"/>
              </a:ext>
            </a:extLst>
          </a:blip>
          <a:srcRect/>
          <a:stretch/>
        </p:blipFill>
        <p:spPr bwMode="auto">
          <a:xfrm>
            <a:off x="8102576" y="1581077"/>
            <a:ext cx="3288547" cy="2192364"/>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Rounded Corners 13">
            <a:extLst>
              <a:ext uri="{FF2B5EF4-FFF2-40B4-BE49-F238E27FC236}">
                <a16:creationId xmlns:a16="http://schemas.microsoft.com/office/drawing/2014/main" id="{4CB9F2B7-A80D-ADA5-8B86-D5840724EA89}"/>
              </a:ext>
            </a:extLst>
          </p:cNvPr>
          <p:cNvSpPr/>
          <p:nvPr/>
        </p:nvSpPr>
        <p:spPr>
          <a:xfrm>
            <a:off x="827335" y="3883161"/>
            <a:ext cx="3345163" cy="766703"/>
          </a:xfrm>
          <a:prstGeom prst="roundRect">
            <a:avLst/>
          </a:prstGeom>
          <a:solidFill>
            <a:srgbClr val="024E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7150" algn="ctr">
              <a:spcAft>
                <a:spcPts val="1800"/>
              </a:spcAft>
              <a:buClr>
                <a:schemeClr val="tx2"/>
              </a:buClr>
            </a:pPr>
            <a:r>
              <a:rPr lang="en-IE" sz="1800">
                <a:solidFill>
                  <a:schemeClr val="bg1"/>
                </a:solidFill>
              </a:rPr>
              <a:t>5G coverag</a:t>
            </a:r>
            <a:r>
              <a:rPr lang="en-IE">
                <a:solidFill>
                  <a:schemeClr val="bg1"/>
                </a:solidFill>
              </a:rPr>
              <a:t>e along transport corridors</a:t>
            </a:r>
            <a:endParaRPr lang="en-IE" sz="1800">
              <a:solidFill>
                <a:schemeClr val="bg1"/>
              </a:solidFill>
            </a:endParaRPr>
          </a:p>
        </p:txBody>
      </p:sp>
      <p:sp>
        <p:nvSpPr>
          <p:cNvPr id="15" name="Rectangle: Rounded Corners 14">
            <a:extLst>
              <a:ext uri="{FF2B5EF4-FFF2-40B4-BE49-F238E27FC236}">
                <a16:creationId xmlns:a16="http://schemas.microsoft.com/office/drawing/2014/main" id="{A76B96B3-7410-4870-7B93-20BFB98333D6}"/>
              </a:ext>
            </a:extLst>
          </p:cNvPr>
          <p:cNvSpPr/>
          <p:nvPr/>
        </p:nvSpPr>
        <p:spPr>
          <a:xfrm>
            <a:off x="855642" y="4738343"/>
            <a:ext cx="3345163" cy="766703"/>
          </a:xfrm>
          <a:prstGeom prst="roundRect">
            <a:avLst/>
          </a:prstGeom>
          <a:solidFill>
            <a:srgbClr val="024EA2"/>
          </a:solid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57150" algn="ctr">
              <a:spcAft>
                <a:spcPts val="1800"/>
              </a:spcAft>
              <a:buClr>
                <a:schemeClr val="tx2"/>
              </a:buClr>
            </a:pPr>
            <a:r>
              <a:rPr lang="en-IE" sz="1800">
                <a:solidFill>
                  <a:schemeClr val="bg1"/>
                </a:solidFill>
              </a:rPr>
              <a:t>5G </a:t>
            </a:r>
            <a:r>
              <a:rPr lang="en-IE">
                <a:solidFill>
                  <a:schemeClr val="bg1"/>
                </a:solidFill>
              </a:rPr>
              <a:t>and Edge for Smart</a:t>
            </a:r>
            <a:r>
              <a:rPr lang="en-IE" sz="1800">
                <a:solidFill>
                  <a:schemeClr val="bg1"/>
                </a:solidFill>
              </a:rPr>
              <a:t> Communities</a:t>
            </a:r>
          </a:p>
        </p:txBody>
      </p:sp>
      <p:sp>
        <p:nvSpPr>
          <p:cNvPr id="16" name="Rectangle: Rounded Corners 15">
            <a:extLst>
              <a:ext uri="{FF2B5EF4-FFF2-40B4-BE49-F238E27FC236}">
                <a16:creationId xmlns:a16="http://schemas.microsoft.com/office/drawing/2014/main" id="{B0419314-AF21-946D-AF45-788D8ADA86AC}"/>
              </a:ext>
            </a:extLst>
          </p:cNvPr>
          <p:cNvSpPr/>
          <p:nvPr/>
        </p:nvSpPr>
        <p:spPr>
          <a:xfrm>
            <a:off x="4451726" y="4733526"/>
            <a:ext cx="3288547" cy="766703"/>
          </a:xfrm>
          <a:prstGeom prst="roundRect">
            <a:avLst/>
          </a:prstGeom>
          <a:solidFill>
            <a:srgbClr val="024E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7150" algn="ctr">
              <a:spcAft>
                <a:spcPts val="1800"/>
              </a:spcAft>
              <a:buClr>
                <a:schemeClr val="tx2"/>
              </a:buClr>
            </a:pPr>
            <a:r>
              <a:rPr lang="en-IE" sz="1800">
                <a:solidFill>
                  <a:schemeClr val="bg1"/>
                </a:solidFill>
              </a:rPr>
              <a:t>Backbone networks for pan-European cloud federations</a:t>
            </a:r>
          </a:p>
        </p:txBody>
      </p:sp>
      <p:sp>
        <p:nvSpPr>
          <p:cNvPr id="17" name="Rectangle: Rounded Corners 16">
            <a:extLst>
              <a:ext uri="{FF2B5EF4-FFF2-40B4-BE49-F238E27FC236}">
                <a16:creationId xmlns:a16="http://schemas.microsoft.com/office/drawing/2014/main" id="{A1160C0B-3CCC-5E96-5F55-E2F942D68F7E}"/>
              </a:ext>
            </a:extLst>
          </p:cNvPr>
          <p:cNvSpPr/>
          <p:nvPr/>
        </p:nvSpPr>
        <p:spPr>
          <a:xfrm>
            <a:off x="4451725" y="3883161"/>
            <a:ext cx="3288547" cy="766703"/>
          </a:xfrm>
          <a:prstGeom prst="roundRect">
            <a:avLst/>
          </a:prstGeom>
          <a:solidFill>
            <a:srgbClr val="024E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7150" algn="ctr">
              <a:spcAft>
                <a:spcPts val="1800"/>
              </a:spcAft>
              <a:buClr>
                <a:schemeClr val="tx2"/>
              </a:buClr>
            </a:pPr>
            <a:r>
              <a:rPr lang="en-IE" sz="1800">
                <a:solidFill>
                  <a:schemeClr val="bg1"/>
                </a:solidFill>
              </a:rPr>
              <a:t>Backbone connectivity for Digital Global Gateways</a:t>
            </a:r>
          </a:p>
        </p:txBody>
      </p:sp>
      <p:sp>
        <p:nvSpPr>
          <p:cNvPr id="18" name="Rectangle: Rounded Corners 17">
            <a:extLst>
              <a:ext uri="{FF2B5EF4-FFF2-40B4-BE49-F238E27FC236}">
                <a16:creationId xmlns:a16="http://schemas.microsoft.com/office/drawing/2014/main" id="{A65537D6-EB7F-FB90-1F5B-80D81ACD7BF9}"/>
              </a:ext>
            </a:extLst>
          </p:cNvPr>
          <p:cNvSpPr/>
          <p:nvPr/>
        </p:nvSpPr>
        <p:spPr>
          <a:xfrm>
            <a:off x="8102575" y="3877898"/>
            <a:ext cx="3288547" cy="766703"/>
          </a:xfrm>
          <a:prstGeom prst="roundRect">
            <a:avLst/>
          </a:prstGeom>
          <a:solidFill>
            <a:srgbClr val="024E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7150" algn="ctr">
              <a:spcAft>
                <a:spcPts val="1800"/>
              </a:spcAft>
              <a:buClr>
                <a:schemeClr val="tx2"/>
              </a:buClr>
            </a:pPr>
            <a:r>
              <a:rPr lang="en-IE" sz="1800">
                <a:solidFill>
                  <a:schemeClr val="bg1"/>
                </a:solidFill>
              </a:rPr>
              <a:t>Quantum Communication Infrastructure</a:t>
            </a:r>
          </a:p>
        </p:txBody>
      </p:sp>
      <p:sp>
        <p:nvSpPr>
          <p:cNvPr id="19" name="Rectangle: Rounded Corners 18">
            <a:extLst>
              <a:ext uri="{FF2B5EF4-FFF2-40B4-BE49-F238E27FC236}">
                <a16:creationId xmlns:a16="http://schemas.microsoft.com/office/drawing/2014/main" id="{3377CA4D-9FCC-CAF4-B640-0A0F4354A448}"/>
              </a:ext>
            </a:extLst>
          </p:cNvPr>
          <p:cNvSpPr/>
          <p:nvPr/>
        </p:nvSpPr>
        <p:spPr>
          <a:xfrm>
            <a:off x="8117063" y="4721823"/>
            <a:ext cx="3288547" cy="766703"/>
          </a:xfrm>
          <a:prstGeom prst="roundRect">
            <a:avLst/>
          </a:prstGeom>
          <a:solidFill>
            <a:srgbClr val="024E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7150" algn="ctr">
              <a:spcAft>
                <a:spcPts val="1800"/>
              </a:spcAft>
              <a:buClr>
                <a:schemeClr val="tx2"/>
              </a:buClr>
            </a:pPr>
            <a:r>
              <a:rPr lang="en-IE" sz="1800">
                <a:solidFill>
                  <a:schemeClr val="bg1"/>
                </a:solidFill>
              </a:rPr>
              <a:t>Operational Digital Platforms</a:t>
            </a:r>
          </a:p>
        </p:txBody>
      </p:sp>
      <p:sp>
        <p:nvSpPr>
          <p:cNvPr id="4" name="Rectangle: Rounded Corners 3">
            <a:extLst>
              <a:ext uri="{FF2B5EF4-FFF2-40B4-BE49-F238E27FC236}">
                <a16:creationId xmlns:a16="http://schemas.microsoft.com/office/drawing/2014/main" id="{968C98F5-4704-4FEC-AB9D-8E8B0DB34C54}"/>
              </a:ext>
            </a:extLst>
          </p:cNvPr>
          <p:cNvSpPr/>
          <p:nvPr/>
        </p:nvSpPr>
        <p:spPr>
          <a:xfrm>
            <a:off x="6891207" y="218637"/>
            <a:ext cx="4451728" cy="344866"/>
          </a:xfrm>
          <a:prstGeom prst="roundRect">
            <a:avLst>
              <a:gd name="adj" fmla="val 9904"/>
            </a:avLst>
          </a:prstGeom>
          <a:solidFill>
            <a:srgbClr val="024B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endParaRPr lang="en-IE">
              <a:solidFill>
                <a:srgbClr val="FFFFFF"/>
              </a:solidFill>
              <a:latin typeface="Arial"/>
            </a:endParaRPr>
          </a:p>
        </p:txBody>
      </p:sp>
      <p:sp>
        <p:nvSpPr>
          <p:cNvPr id="5" name="TextBox 4">
            <a:extLst>
              <a:ext uri="{FF2B5EF4-FFF2-40B4-BE49-F238E27FC236}">
                <a16:creationId xmlns:a16="http://schemas.microsoft.com/office/drawing/2014/main" id="{9D9AA704-DB96-5076-7D48-6D72DA4C5AE7}"/>
              </a:ext>
            </a:extLst>
          </p:cNvPr>
          <p:cNvSpPr txBox="1"/>
          <p:nvPr/>
        </p:nvSpPr>
        <p:spPr>
          <a:xfrm>
            <a:off x="7052463" y="226031"/>
            <a:ext cx="4307344" cy="323165"/>
          </a:xfrm>
          <a:prstGeom prst="rect">
            <a:avLst/>
          </a:prstGeom>
          <a:noFill/>
        </p:spPr>
        <p:txBody>
          <a:bodyPr wrap="square">
            <a:spAutoFit/>
          </a:bodyPr>
          <a:lstStyle/>
          <a:p>
            <a:pPr defTabSz="685800"/>
            <a:r>
              <a:rPr lang="fr-BE" sz="1500">
                <a:solidFill>
                  <a:srgbClr val="FFFFFF"/>
                </a:solidFill>
                <a:latin typeface="Arial"/>
              </a:rPr>
              <a:t>CEF-Digital  budget: €1.6 billion for 2021-2027   </a:t>
            </a:r>
            <a:endParaRPr lang="en-US" sz="1500">
              <a:solidFill>
                <a:srgbClr val="FFFFFF"/>
              </a:solidFill>
              <a:latin typeface="Arial"/>
            </a:endParaRPr>
          </a:p>
        </p:txBody>
      </p:sp>
      <p:cxnSp>
        <p:nvCxnSpPr>
          <p:cNvPr id="7" name="Connector: Elbow 6">
            <a:extLst>
              <a:ext uri="{FF2B5EF4-FFF2-40B4-BE49-F238E27FC236}">
                <a16:creationId xmlns:a16="http://schemas.microsoft.com/office/drawing/2014/main" id="{8400D268-C158-9AA4-1D9E-9B04911D7AEE}"/>
              </a:ext>
            </a:extLst>
          </p:cNvPr>
          <p:cNvCxnSpPr/>
          <p:nvPr/>
        </p:nvCxnSpPr>
        <p:spPr>
          <a:xfrm>
            <a:off x="2031960" y="5511020"/>
            <a:ext cx="969616" cy="572052"/>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8" name="TextBox 2">
            <a:extLst>
              <a:ext uri="{FF2B5EF4-FFF2-40B4-BE49-F238E27FC236}">
                <a16:creationId xmlns:a16="http://schemas.microsoft.com/office/drawing/2014/main" id="{253C77C1-546D-13A2-644C-5F905926DAFE}"/>
              </a:ext>
            </a:extLst>
          </p:cNvPr>
          <p:cNvSpPr txBox="1"/>
          <p:nvPr/>
        </p:nvSpPr>
        <p:spPr>
          <a:xfrm>
            <a:off x="3004062" y="5897818"/>
            <a:ext cx="5587488" cy="369332"/>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cs typeface="Arial"/>
              </a:rPr>
              <a:t>€142 millions (Work Programme 2021-27)</a:t>
            </a:r>
            <a:endParaRPr lang="en-US"/>
          </a:p>
        </p:txBody>
      </p:sp>
    </p:spTree>
    <p:extLst>
      <p:ext uri="{BB962C8B-B14F-4D97-AF65-F5344CB8AC3E}">
        <p14:creationId xmlns:p14="http://schemas.microsoft.com/office/powerpoint/2010/main" val="178528046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Rounded Corners 12">
            <a:extLst>
              <a:ext uri="{FF2B5EF4-FFF2-40B4-BE49-F238E27FC236}">
                <a16:creationId xmlns:a16="http://schemas.microsoft.com/office/drawing/2014/main" id="{4BC978F4-3BD0-B6DF-6248-4FAF67CFA523}"/>
              </a:ext>
            </a:extLst>
          </p:cNvPr>
          <p:cNvSpPr/>
          <p:nvPr/>
        </p:nvSpPr>
        <p:spPr>
          <a:xfrm>
            <a:off x="8345963" y="3249779"/>
            <a:ext cx="875904" cy="782357"/>
          </a:xfrm>
          <a:prstGeom prst="roundRect">
            <a:avLst/>
          </a:prstGeom>
          <a:solidFill>
            <a:schemeClr val="tx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6" name="Rectangle: Rounded Corners 5">
            <a:extLst>
              <a:ext uri="{FF2B5EF4-FFF2-40B4-BE49-F238E27FC236}">
                <a16:creationId xmlns:a16="http://schemas.microsoft.com/office/drawing/2014/main" id="{8E51B9A3-8187-34D1-33C9-4EA9ABFB4D7F}"/>
              </a:ext>
            </a:extLst>
          </p:cNvPr>
          <p:cNvSpPr/>
          <p:nvPr/>
        </p:nvSpPr>
        <p:spPr>
          <a:xfrm>
            <a:off x="8351221" y="1505873"/>
            <a:ext cx="875904" cy="782357"/>
          </a:xfrm>
          <a:prstGeom prst="roundRect">
            <a:avLst/>
          </a:prstGeom>
          <a:solidFill>
            <a:schemeClr val="tx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5" name="Title 2">
            <a:extLst>
              <a:ext uri="{FF2B5EF4-FFF2-40B4-BE49-F238E27FC236}">
                <a16:creationId xmlns:a16="http://schemas.microsoft.com/office/drawing/2014/main" id="{1C10FE97-8D27-CD72-1498-EA4A7F7B63DB}"/>
              </a:ext>
            </a:extLst>
          </p:cNvPr>
          <p:cNvSpPr>
            <a:spLocks noGrp="1"/>
          </p:cNvSpPr>
          <p:nvPr>
            <p:ph type="title"/>
          </p:nvPr>
        </p:nvSpPr>
        <p:spPr>
          <a:xfrm>
            <a:off x="970722" y="208090"/>
            <a:ext cx="11813628" cy="782357"/>
          </a:xfrm>
        </p:spPr>
        <p:txBody>
          <a:bodyPr vert="horz" lIns="91440" tIns="45720" rIns="91440" bIns="0" rtlCol="0" anchor="b" anchorCtr="0">
            <a:normAutofit/>
          </a:bodyPr>
          <a:lstStyle/>
          <a:p>
            <a:r>
              <a:rPr lang="en-US" sz="3200" b="1">
                <a:solidFill>
                  <a:srgbClr val="002060"/>
                </a:solidFill>
                <a:latin typeface="+mn-lt"/>
                <a:ea typeface="+mn-ea"/>
                <a:cs typeface="+mn-cs"/>
              </a:rPr>
              <a:t>1st wave of 5G for Smart Community (5GSC) projects</a:t>
            </a:r>
          </a:p>
        </p:txBody>
      </p:sp>
      <p:pic>
        <p:nvPicPr>
          <p:cNvPr id="3" name="Picture 2">
            <a:extLst>
              <a:ext uri="{FF2B5EF4-FFF2-40B4-BE49-F238E27FC236}">
                <a16:creationId xmlns:a16="http://schemas.microsoft.com/office/drawing/2014/main" id="{E1D496A7-904D-D4BF-BA53-E9313289BCF9}"/>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800188" y="1512999"/>
            <a:ext cx="7379399" cy="4922376"/>
          </a:xfrm>
          <a:prstGeom prst="rect">
            <a:avLst/>
          </a:prstGeom>
        </p:spPr>
      </p:pic>
      <p:pic>
        <p:nvPicPr>
          <p:cNvPr id="2" name="Picture 1">
            <a:extLst>
              <a:ext uri="{FF2B5EF4-FFF2-40B4-BE49-F238E27FC236}">
                <a16:creationId xmlns:a16="http://schemas.microsoft.com/office/drawing/2014/main" id="{715AA705-8D2E-5F4D-DDCB-1BB60E35D8D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447684" y="1512999"/>
            <a:ext cx="727362" cy="797300"/>
          </a:xfrm>
          <a:prstGeom prst="rect">
            <a:avLst/>
          </a:prstGeom>
        </p:spPr>
      </p:pic>
      <p:sp>
        <p:nvSpPr>
          <p:cNvPr id="4" name="Rectangle: Rounded Corners 3">
            <a:extLst>
              <a:ext uri="{FF2B5EF4-FFF2-40B4-BE49-F238E27FC236}">
                <a16:creationId xmlns:a16="http://schemas.microsoft.com/office/drawing/2014/main" id="{FC1261A3-0247-F834-F4A5-093F7F136207}"/>
              </a:ext>
            </a:extLst>
          </p:cNvPr>
          <p:cNvSpPr/>
          <p:nvPr/>
        </p:nvSpPr>
        <p:spPr>
          <a:xfrm>
            <a:off x="9323589" y="1513000"/>
            <a:ext cx="2688302" cy="782357"/>
          </a:xfrm>
          <a:prstGeom prst="roundRect">
            <a:avLst/>
          </a:prstGeom>
          <a:solidFill>
            <a:schemeClr val="tx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b="1">
                <a:solidFill>
                  <a:srgbClr val="035DC1"/>
                </a:solidFill>
              </a:rPr>
              <a:t>7 </a:t>
            </a:r>
            <a:r>
              <a:rPr lang="en-IE">
                <a:solidFill>
                  <a:srgbClr val="035DC1"/>
                </a:solidFill>
              </a:rPr>
              <a:t>projects funded in a first wave</a:t>
            </a:r>
          </a:p>
        </p:txBody>
      </p:sp>
      <p:sp>
        <p:nvSpPr>
          <p:cNvPr id="9" name="Rectangle: Rounded Corners 8">
            <a:extLst>
              <a:ext uri="{FF2B5EF4-FFF2-40B4-BE49-F238E27FC236}">
                <a16:creationId xmlns:a16="http://schemas.microsoft.com/office/drawing/2014/main" id="{CFD6BA7D-2AC3-F2D1-3359-8F8CE2DCBA94}"/>
              </a:ext>
            </a:extLst>
          </p:cNvPr>
          <p:cNvSpPr/>
          <p:nvPr/>
        </p:nvSpPr>
        <p:spPr>
          <a:xfrm>
            <a:off x="8351222" y="2384466"/>
            <a:ext cx="875904" cy="782357"/>
          </a:xfrm>
          <a:prstGeom prst="roundRect">
            <a:avLst/>
          </a:prstGeom>
          <a:solidFill>
            <a:schemeClr val="tx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8" name="Picture 7">
            <a:extLst>
              <a:ext uri="{FF2B5EF4-FFF2-40B4-BE49-F238E27FC236}">
                <a16:creationId xmlns:a16="http://schemas.microsoft.com/office/drawing/2014/main" id="{954D7285-C4B1-78E8-AF12-60362E643B7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392523" y="2340853"/>
            <a:ext cx="793302" cy="869581"/>
          </a:xfrm>
          <a:prstGeom prst="rect">
            <a:avLst/>
          </a:prstGeom>
        </p:spPr>
      </p:pic>
      <p:sp>
        <p:nvSpPr>
          <p:cNvPr id="10" name="Rectangle: Rounded Corners 9">
            <a:extLst>
              <a:ext uri="{FF2B5EF4-FFF2-40B4-BE49-F238E27FC236}">
                <a16:creationId xmlns:a16="http://schemas.microsoft.com/office/drawing/2014/main" id="{ED16EDBF-BA54-30BB-B163-81825D5E5F08}"/>
              </a:ext>
            </a:extLst>
          </p:cNvPr>
          <p:cNvSpPr/>
          <p:nvPr/>
        </p:nvSpPr>
        <p:spPr>
          <a:xfrm>
            <a:off x="9323589" y="2384466"/>
            <a:ext cx="2688302" cy="782357"/>
          </a:xfrm>
          <a:prstGeom prst="roundRect">
            <a:avLst/>
          </a:prstGeom>
          <a:solidFill>
            <a:schemeClr val="tx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a:solidFill>
                  <a:srgbClr val="035DC1"/>
                </a:solidFill>
              </a:rPr>
              <a:t>Total investment </a:t>
            </a:r>
            <a:r>
              <a:rPr lang="en-IE" b="1">
                <a:solidFill>
                  <a:srgbClr val="035DC1"/>
                </a:solidFill>
              </a:rPr>
              <a:t>€28 M</a:t>
            </a:r>
          </a:p>
        </p:txBody>
      </p:sp>
      <p:pic>
        <p:nvPicPr>
          <p:cNvPr id="11" name="Picture 10">
            <a:extLst>
              <a:ext uri="{FF2B5EF4-FFF2-40B4-BE49-F238E27FC236}">
                <a16:creationId xmlns:a16="http://schemas.microsoft.com/office/drawing/2014/main" id="{3FFECF38-D296-0F81-6F56-EB0CC468C93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423915" y="3274899"/>
            <a:ext cx="720000" cy="720000"/>
          </a:xfrm>
          <a:prstGeom prst="rect">
            <a:avLst/>
          </a:prstGeom>
        </p:spPr>
      </p:pic>
      <p:sp>
        <p:nvSpPr>
          <p:cNvPr id="12" name="Rectangle: Rounded Corners 11">
            <a:extLst>
              <a:ext uri="{FF2B5EF4-FFF2-40B4-BE49-F238E27FC236}">
                <a16:creationId xmlns:a16="http://schemas.microsoft.com/office/drawing/2014/main" id="{19DBC78B-1A34-F8EB-87B7-D2B69D4B39D9}"/>
              </a:ext>
            </a:extLst>
          </p:cNvPr>
          <p:cNvSpPr/>
          <p:nvPr/>
        </p:nvSpPr>
        <p:spPr>
          <a:xfrm>
            <a:off x="9323589" y="3254047"/>
            <a:ext cx="2688302" cy="782357"/>
          </a:xfrm>
          <a:prstGeom prst="roundRect">
            <a:avLst/>
          </a:prstGeom>
          <a:solidFill>
            <a:schemeClr val="tx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a:solidFill>
                  <a:srgbClr val="035DC1"/>
                </a:solidFill>
              </a:rPr>
              <a:t>EU grants </a:t>
            </a:r>
            <a:r>
              <a:rPr lang="en-IE" b="1">
                <a:solidFill>
                  <a:srgbClr val="035DC1"/>
                </a:solidFill>
              </a:rPr>
              <a:t>€21,4 M</a:t>
            </a:r>
            <a:r>
              <a:rPr lang="en-IE">
                <a:solidFill>
                  <a:srgbClr val="035DC1"/>
                </a:solidFill>
              </a:rPr>
              <a:t> </a:t>
            </a:r>
          </a:p>
        </p:txBody>
      </p:sp>
      <p:sp>
        <p:nvSpPr>
          <p:cNvPr id="14" name="Rectangle: Rounded Corners 13">
            <a:extLst>
              <a:ext uri="{FF2B5EF4-FFF2-40B4-BE49-F238E27FC236}">
                <a16:creationId xmlns:a16="http://schemas.microsoft.com/office/drawing/2014/main" id="{638E497C-71A4-678E-3002-3B63BD47FD54}"/>
              </a:ext>
            </a:extLst>
          </p:cNvPr>
          <p:cNvSpPr/>
          <p:nvPr/>
        </p:nvSpPr>
        <p:spPr>
          <a:xfrm>
            <a:off x="8345963" y="4108206"/>
            <a:ext cx="3665928" cy="650554"/>
          </a:xfrm>
          <a:prstGeom prst="roundRect">
            <a:avLst/>
          </a:prstGeom>
          <a:solidFill>
            <a:srgbClr val="024E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7150" algn="ctr">
              <a:spcAft>
                <a:spcPts val="1800"/>
              </a:spcAft>
              <a:buClr>
                <a:schemeClr val="tx2"/>
              </a:buClr>
            </a:pPr>
            <a:r>
              <a:rPr lang="en-IE" b="1" i="1">
                <a:solidFill>
                  <a:schemeClr val="bg1"/>
                </a:solidFill>
              </a:rPr>
              <a:t>Replicable </a:t>
            </a:r>
            <a:r>
              <a:rPr lang="en-IE" sz="1800" b="1" i="1">
                <a:solidFill>
                  <a:schemeClr val="bg1"/>
                </a:solidFill>
              </a:rPr>
              <a:t>5G use cases for socio-economic drivers</a:t>
            </a:r>
          </a:p>
        </p:txBody>
      </p:sp>
      <p:sp>
        <p:nvSpPr>
          <p:cNvPr id="7" name="Arrow: Right 6">
            <a:extLst>
              <a:ext uri="{FF2B5EF4-FFF2-40B4-BE49-F238E27FC236}">
                <a16:creationId xmlns:a16="http://schemas.microsoft.com/office/drawing/2014/main" id="{BDC948BD-14DD-1F37-4A7E-880E1F618943}"/>
              </a:ext>
            </a:extLst>
          </p:cNvPr>
          <p:cNvSpPr/>
          <p:nvPr/>
        </p:nvSpPr>
        <p:spPr>
          <a:xfrm>
            <a:off x="9843647" y="5643907"/>
            <a:ext cx="670560" cy="309565"/>
          </a:xfrm>
          <a:prstGeom prst="rightArrow">
            <a:avLst/>
          </a:prstGeom>
          <a:solidFill>
            <a:srgbClr val="0356B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rgbClr val="024B9C"/>
              </a:solidFill>
            </a:endParaRPr>
          </a:p>
        </p:txBody>
      </p:sp>
      <p:sp>
        <p:nvSpPr>
          <p:cNvPr id="15" name="TextBox 14">
            <a:extLst>
              <a:ext uri="{FF2B5EF4-FFF2-40B4-BE49-F238E27FC236}">
                <a16:creationId xmlns:a16="http://schemas.microsoft.com/office/drawing/2014/main" id="{9F31148E-A581-DC50-DF40-FC546EC75539}"/>
              </a:ext>
            </a:extLst>
          </p:cNvPr>
          <p:cNvSpPr txBox="1"/>
          <p:nvPr/>
        </p:nvSpPr>
        <p:spPr>
          <a:xfrm>
            <a:off x="9047253" y="5274575"/>
            <a:ext cx="1441420" cy="369332"/>
          </a:xfrm>
          <a:prstGeom prst="rect">
            <a:avLst/>
          </a:prstGeom>
          <a:noFill/>
        </p:spPr>
        <p:txBody>
          <a:bodyPr wrap="none" rtlCol="0">
            <a:spAutoFit/>
          </a:bodyPr>
          <a:lstStyle/>
          <a:p>
            <a:r>
              <a:rPr lang="en-IE" b="1" i="1">
                <a:solidFill>
                  <a:srgbClr val="024B9C"/>
                </a:solidFill>
              </a:rPr>
              <a:t>Learn</a:t>
            </a:r>
            <a:r>
              <a:rPr lang="fr-BE" b="1" i="1">
                <a:solidFill>
                  <a:srgbClr val="024B9C"/>
                </a:solidFill>
              </a:rPr>
              <a:t> more</a:t>
            </a:r>
            <a:endParaRPr lang="en-IE" b="1" i="1">
              <a:solidFill>
                <a:srgbClr val="024B9C"/>
              </a:solidFill>
            </a:endParaRPr>
          </a:p>
        </p:txBody>
      </p:sp>
      <p:pic>
        <p:nvPicPr>
          <p:cNvPr id="18" name="Picture 17" descr="A qr code on a white background&#10;&#10;Description automatically generated">
            <a:extLst>
              <a:ext uri="{FF2B5EF4-FFF2-40B4-BE49-F238E27FC236}">
                <a16:creationId xmlns:a16="http://schemas.microsoft.com/office/drawing/2014/main" id="{B281F146-77A1-5CFA-C154-3B15991469C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621773" y="4813448"/>
            <a:ext cx="1169634" cy="1169634"/>
          </a:xfrm>
          <a:prstGeom prst="rect">
            <a:avLst/>
          </a:prstGeom>
          <a:ln w="28575">
            <a:solidFill>
              <a:srgbClr val="0356B1"/>
            </a:solidFill>
          </a:ln>
        </p:spPr>
      </p:pic>
    </p:spTree>
    <p:extLst>
      <p:ext uri="{BB962C8B-B14F-4D97-AF65-F5344CB8AC3E}">
        <p14:creationId xmlns:p14="http://schemas.microsoft.com/office/powerpoint/2010/main" val="146831863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FD27186-1A84-07AF-F966-941F8008E6D0}"/>
              </a:ext>
            </a:extLst>
          </p:cNvPr>
          <p:cNvSpPr>
            <a:spLocks noGrp="1"/>
          </p:cNvSpPr>
          <p:nvPr>
            <p:ph type="title"/>
          </p:nvPr>
        </p:nvSpPr>
        <p:spPr/>
        <p:txBody>
          <a:bodyPr anchor="b">
            <a:normAutofit/>
          </a:bodyPr>
          <a:lstStyle/>
          <a:p>
            <a:r>
              <a:rPr lang="fr-BE" b="1">
                <a:solidFill>
                  <a:srgbClr val="002060"/>
                </a:solidFill>
                <a:latin typeface="+mn-lt"/>
                <a:ea typeface="+mn-ea"/>
                <a:cs typeface="+mn-cs"/>
              </a:rPr>
              <a:t>CEF Digital:  Calls-3 are open!</a:t>
            </a:r>
            <a:endParaRPr lang="en-IE" b="1">
              <a:solidFill>
                <a:srgbClr val="002060"/>
              </a:solidFill>
              <a:latin typeface="+mn-lt"/>
              <a:ea typeface="+mn-ea"/>
              <a:cs typeface="+mn-cs"/>
            </a:endParaRPr>
          </a:p>
        </p:txBody>
      </p:sp>
      <p:pic>
        <p:nvPicPr>
          <p:cNvPr id="11" name="Picture 10">
            <a:extLst>
              <a:ext uri="{FF2B5EF4-FFF2-40B4-BE49-F238E27FC236}">
                <a16:creationId xmlns:a16="http://schemas.microsoft.com/office/drawing/2014/main" id="{2EF07EE6-ED7C-23D6-3CA8-65E2DA99F1C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96000" y="2235680"/>
            <a:ext cx="684199" cy="750146"/>
          </a:xfrm>
          <a:prstGeom prst="rect">
            <a:avLst/>
          </a:prstGeom>
        </p:spPr>
      </p:pic>
      <p:sp>
        <p:nvSpPr>
          <p:cNvPr id="12" name="Rectangle 11">
            <a:extLst>
              <a:ext uri="{FF2B5EF4-FFF2-40B4-BE49-F238E27FC236}">
                <a16:creationId xmlns:a16="http://schemas.microsoft.com/office/drawing/2014/main" id="{F35F0839-79E3-6994-4EB1-3B05EC18405E}"/>
              </a:ext>
            </a:extLst>
          </p:cNvPr>
          <p:cNvSpPr/>
          <p:nvPr/>
        </p:nvSpPr>
        <p:spPr>
          <a:xfrm>
            <a:off x="7048803" y="2402516"/>
            <a:ext cx="2008883" cy="338554"/>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600">
                <a:hlinkClick r:id="rId3"/>
              </a:rPr>
              <a:t>hadea.ec.europa.eu</a:t>
            </a:r>
            <a:endParaRPr lang="en-IE" sz="1200"/>
          </a:p>
        </p:txBody>
      </p:sp>
      <p:sp>
        <p:nvSpPr>
          <p:cNvPr id="15" name="Rectangle 14">
            <a:extLst>
              <a:ext uri="{FF2B5EF4-FFF2-40B4-BE49-F238E27FC236}">
                <a16:creationId xmlns:a16="http://schemas.microsoft.com/office/drawing/2014/main" id="{9B22583C-896D-BFEC-0A88-A3D6C07C9618}"/>
              </a:ext>
            </a:extLst>
          </p:cNvPr>
          <p:cNvSpPr/>
          <p:nvPr/>
        </p:nvSpPr>
        <p:spPr>
          <a:xfrm>
            <a:off x="6930050" y="4078249"/>
            <a:ext cx="1471878" cy="338554"/>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r>
              <a:rPr lang="en-IE" sz="1600">
                <a:solidFill>
                  <a:srgbClr val="4D4D4D"/>
                </a:solidFill>
                <a:hlinkClick r:id="rId4"/>
              </a:rPr>
              <a:t>@</a:t>
            </a:r>
            <a:r>
              <a:rPr lang="en-IE" sz="1600" err="1">
                <a:solidFill>
                  <a:srgbClr val="4D4D4D"/>
                </a:solidFill>
                <a:hlinkClick r:id="rId4"/>
              </a:rPr>
              <a:t>EU_HaDEA</a:t>
            </a:r>
            <a:endParaRPr lang="en-IE" sz="1600">
              <a:solidFill>
                <a:srgbClr val="4D4D4D"/>
              </a:solidFill>
              <a:hlinkClick r:id="rId5"/>
            </a:endParaRPr>
          </a:p>
        </p:txBody>
      </p:sp>
      <p:pic>
        <p:nvPicPr>
          <p:cNvPr id="16" name="Picture 15">
            <a:extLst>
              <a:ext uri="{FF2B5EF4-FFF2-40B4-BE49-F238E27FC236}">
                <a16:creationId xmlns:a16="http://schemas.microsoft.com/office/drawing/2014/main" id="{EF174456-8E18-D64F-1F68-A093B0BAEC0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127983" y="3062636"/>
            <a:ext cx="620230" cy="681506"/>
          </a:xfrm>
          <a:prstGeom prst="rect">
            <a:avLst/>
          </a:prstGeom>
        </p:spPr>
      </p:pic>
      <p:sp>
        <p:nvSpPr>
          <p:cNvPr id="17" name="Rectangle 16">
            <a:extLst>
              <a:ext uri="{FF2B5EF4-FFF2-40B4-BE49-F238E27FC236}">
                <a16:creationId xmlns:a16="http://schemas.microsoft.com/office/drawing/2014/main" id="{2F535C22-6C2E-C372-881C-94F8A248BA1C}"/>
              </a:ext>
            </a:extLst>
          </p:cNvPr>
          <p:cNvSpPr/>
          <p:nvPr/>
        </p:nvSpPr>
        <p:spPr>
          <a:xfrm>
            <a:off x="6898537" y="3281535"/>
            <a:ext cx="5909870" cy="338554"/>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a:hlinkClick r:id="rId7"/>
              </a:rPr>
              <a:t>HaDEA – European Health and Digital Executive Agency</a:t>
            </a:r>
            <a:endParaRPr lang="en-GB" sz="1200">
              <a:hlinkClick r:id="rId8"/>
            </a:endParaRPr>
          </a:p>
        </p:txBody>
      </p:sp>
      <p:sp>
        <p:nvSpPr>
          <p:cNvPr id="10" name="TextBox 13">
            <a:extLst>
              <a:ext uri="{FF2B5EF4-FFF2-40B4-BE49-F238E27FC236}">
                <a16:creationId xmlns:a16="http://schemas.microsoft.com/office/drawing/2014/main" id="{B3D24F2F-D7E3-44DD-8DC1-A4014AB124DE}"/>
              </a:ext>
            </a:extLst>
          </p:cNvPr>
          <p:cNvSpPr txBox="1"/>
          <p:nvPr/>
        </p:nvSpPr>
        <p:spPr>
          <a:xfrm>
            <a:off x="6117783" y="4874963"/>
            <a:ext cx="6097712" cy="400110"/>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IE" sz="2000">
                <a:hlinkClick r:id="rId9"/>
              </a:rPr>
              <a:t>HADEA-CEF-DIGITAL-CALLS@ec.europa.eu</a:t>
            </a:r>
            <a:endParaRPr lang="en-IE" sz="2000"/>
          </a:p>
        </p:txBody>
      </p:sp>
      <p:pic>
        <p:nvPicPr>
          <p:cNvPr id="2" name="Picture 1" descr="A black x symbol with white background&#10;&#10;Description automatically generated">
            <a:extLst>
              <a:ext uri="{FF2B5EF4-FFF2-40B4-BE49-F238E27FC236}">
                <a16:creationId xmlns:a16="http://schemas.microsoft.com/office/drawing/2014/main" id="{5D740399-2ED0-6516-8585-B7C38EA70801}"/>
              </a:ext>
            </a:extLst>
          </p:cNvPr>
          <p:cNvPicPr>
            <a:picLocks noChangeAspect="1"/>
          </p:cNvPicPr>
          <p:nvPr/>
        </p:nvPicPr>
        <p:blipFill>
          <a:blip r:embed="rId10"/>
          <a:stretch>
            <a:fillRect/>
          </a:stretch>
        </p:blipFill>
        <p:spPr>
          <a:xfrm>
            <a:off x="6254153" y="3996974"/>
            <a:ext cx="375847" cy="333855"/>
          </a:xfrm>
          <a:prstGeom prst="rect">
            <a:avLst/>
          </a:prstGeom>
        </p:spPr>
      </p:pic>
      <p:pic>
        <p:nvPicPr>
          <p:cNvPr id="5" name="Picture 4" descr="A qr code on a purple background&#10;&#10;Description automatically generated">
            <a:extLst>
              <a:ext uri="{FF2B5EF4-FFF2-40B4-BE49-F238E27FC236}">
                <a16:creationId xmlns:a16="http://schemas.microsoft.com/office/drawing/2014/main" id="{BC9D870D-0205-B4D1-D0C1-01549FF0E0CF}"/>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360046" y="2244183"/>
            <a:ext cx="5467350" cy="3080385"/>
          </a:xfrm>
          <a:prstGeom prst="rect">
            <a:avLst/>
          </a:prstGeom>
          <a:ln>
            <a:noFill/>
          </a:ln>
        </p:spPr>
      </p:pic>
    </p:spTree>
    <p:extLst>
      <p:ext uri="{BB962C8B-B14F-4D97-AF65-F5344CB8AC3E}">
        <p14:creationId xmlns:p14="http://schemas.microsoft.com/office/powerpoint/2010/main" val="204691410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IE" b="1">
                <a:solidFill>
                  <a:srgbClr val="002060"/>
                </a:solidFill>
                <a:latin typeface="+mn-lt"/>
                <a:ea typeface="+mn-ea"/>
                <a:cs typeface="+mn-cs"/>
              </a:rPr>
              <a:t>5GSC Consortium Composition</a:t>
            </a:r>
            <a:endParaRPr lang="en-US" b="1">
              <a:solidFill>
                <a:srgbClr val="002060"/>
              </a:solidFill>
              <a:latin typeface="+mn-lt"/>
              <a:ea typeface="+mn-ea"/>
              <a:cs typeface="+mn-cs"/>
            </a:endParaRPr>
          </a:p>
        </p:txBody>
      </p:sp>
      <p:sp>
        <p:nvSpPr>
          <p:cNvPr id="14" name="Rectangle 13"/>
          <p:cNvSpPr/>
          <p:nvPr/>
        </p:nvSpPr>
        <p:spPr>
          <a:xfrm>
            <a:off x="8160773" y="4758812"/>
            <a:ext cx="147484" cy="1553497"/>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 name="Rectangle 14"/>
          <p:cNvSpPr/>
          <p:nvPr/>
        </p:nvSpPr>
        <p:spPr>
          <a:xfrm>
            <a:off x="2921636" y="4758811"/>
            <a:ext cx="147484" cy="1553497"/>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 name="Rectangle 15"/>
          <p:cNvSpPr/>
          <p:nvPr/>
        </p:nvSpPr>
        <p:spPr>
          <a:xfrm>
            <a:off x="5517912" y="4786896"/>
            <a:ext cx="147484" cy="1553497"/>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 name="Content Placeholder 22"/>
          <p:cNvSpPr txBox="1">
            <a:spLocks/>
          </p:cNvSpPr>
          <p:nvPr/>
        </p:nvSpPr>
        <p:spPr>
          <a:xfrm>
            <a:off x="4558339" y="2179637"/>
            <a:ext cx="6689764" cy="1871403"/>
          </a:xfrm>
          <a:prstGeom prst="rect">
            <a:avLst/>
          </a:prstGeom>
        </p:spPr>
        <p:txBody>
          <a:bodyPr>
            <a:noAutofit/>
          </a:bodyPr>
          <a:lstStyle>
            <a:lvl1pPr marL="228600" indent="-228600" algn="l" defTabSz="914400" rtl="0" eaLnBrk="1" latinLnBrk="0" hangingPunct="1">
              <a:lnSpc>
                <a:spcPct val="100000"/>
              </a:lnSpc>
              <a:spcBef>
                <a:spcPts val="0"/>
              </a:spcBef>
              <a:spcAft>
                <a:spcPts val="1800"/>
              </a:spcAft>
              <a:buClr>
                <a:schemeClr val="tx2"/>
              </a:buClr>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a:solidFill>
                  <a:srgbClr val="082A6A"/>
                </a:solidFill>
              </a:rPr>
              <a:t>The owners of the funded 5G infrastructure</a:t>
            </a:r>
            <a:r>
              <a:rPr lang="en-US">
                <a:solidFill>
                  <a:srgbClr val="082A6A"/>
                </a:solidFill>
              </a:rPr>
              <a:t>: </a:t>
            </a:r>
          </a:p>
          <a:p>
            <a:pPr marL="0" indent="0">
              <a:buNone/>
            </a:pPr>
            <a:r>
              <a:rPr lang="en-US">
                <a:solidFill>
                  <a:srgbClr val="082A6A"/>
                </a:solidFill>
              </a:rPr>
              <a:t>the company (MNO) that will operate the network infrastructure (possibly a private network and with unlicensed 5G spectrum)</a:t>
            </a:r>
          </a:p>
        </p:txBody>
      </p:sp>
      <p:sp>
        <p:nvSpPr>
          <p:cNvPr id="18" name="Content Placeholder 23"/>
          <p:cNvSpPr txBox="1">
            <a:spLocks/>
          </p:cNvSpPr>
          <p:nvPr/>
        </p:nvSpPr>
        <p:spPr>
          <a:xfrm>
            <a:off x="4558339" y="4440905"/>
            <a:ext cx="5352577" cy="1871403"/>
          </a:xfrm>
          <a:prstGeom prst="rect">
            <a:avLst/>
          </a:prstGeom>
        </p:spPr>
        <p:txBody>
          <a:bodyPr>
            <a:noAutofit/>
          </a:bodyPr>
          <a:lstStyle>
            <a:lvl1pPr marL="228600" indent="-228600" algn="l" defTabSz="914400" rtl="0" eaLnBrk="1" latinLnBrk="0" hangingPunct="1">
              <a:lnSpc>
                <a:spcPct val="100000"/>
              </a:lnSpc>
              <a:spcBef>
                <a:spcPts val="0"/>
              </a:spcBef>
              <a:spcAft>
                <a:spcPts val="1800"/>
              </a:spcAft>
              <a:buClr>
                <a:schemeClr val="tx2"/>
              </a:buClr>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a:solidFill>
                  <a:srgbClr val="082A6A"/>
                </a:solidFill>
              </a:rPr>
              <a:t>The end-users</a:t>
            </a:r>
            <a:r>
              <a:rPr lang="en-US">
                <a:solidFill>
                  <a:srgbClr val="082A6A"/>
                </a:solidFill>
              </a:rPr>
              <a:t>:</a:t>
            </a:r>
          </a:p>
          <a:p>
            <a:pPr marL="0" indent="0">
              <a:buNone/>
            </a:pPr>
            <a:r>
              <a:rPr lang="en-US">
                <a:solidFill>
                  <a:srgbClr val="082A6A"/>
                </a:solidFill>
              </a:rPr>
              <a:t>public authorities or providers of services of general interest </a:t>
            </a:r>
            <a:r>
              <a:rPr lang="en-US" i="1">
                <a:solidFill>
                  <a:srgbClr val="082A6A"/>
                </a:solidFill>
              </a:rPr>
              <a:t>(during the lifetime of the project)</a:t>
            </a:r>
          </a:p>
        </p:txBody>
      </p:sp>
      <p:pic>
        <p:nvPicPr>
          <p:cNvPr id="19" name="Picture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90663" y="2135748"/>
            <a:ext cx="1811323" cy="1811323"/>
          </a:xfrm>
          <a:prstGeom prst="rect">
            <a:avLst/>
          </a:prstGeom>
        </p:spPr>
      </p:pic>
      <p:pic>
        <p:nvPicPr>
          <p:cNvPr id="20" name="Picture 1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08766" y="4305854"/>
            <a:ext cx="2020835" cy="2020835"/>
          </a:xfrm>
          <a:prstGeom prst="rect">
            <a:avLst/>
          </a:prstGeom>
        </p:spPr>
      </p:pic>
      <p:sp>
        <p:nvSpPr>
          <p:cNvPr id="21" name="Content Placeholder 22"/>
          <p:cNvSpPr txBox="1">
            <a:spLocks/>
          </p:cNvSpPr>
          <p:nvPr/>
        </p:nvSpPr>
        <p:spPr>
          <a:xfrm>
            <a:off x="4562149" y="1577662"/>
            <a:ext cx="3598624" cy="427121"/>
          </a:xfrm>
          <a:prstGeom prst="rect">
            <a:avLst/>
          </a:prstGeom>
        </p:spPr>
        <p:txBody>
          <a:bodyPr>
            <a:noAutofit/>
          </a:bodyPr>
          <a:lstStyle>
            <a:lvl1pPr marL="228600" indent="-228600" algn="l" defTabSz="914400" rtl="0" eaLnBrk="1" latinLnBrk="0" hangingPunct="1">
              <a:lnSpc>
                <a:spcPct val="100000"/>
              </a:lnSpc>
              <a:spcBef>
                <a:spcPts val="0"/>
              </a:spcBef>
              <a:spcAft>
                <a:spcPts val="1800"/>
              </a:spcAft>
              <a:buClr>
                <a:schemeClr val="tx2"/>
              </a:buClr>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a:solidFill>
                  <a:schemeClr val="accent4">
                    <a:lumMod val="75000"/>
                  </a:schemeClr>
                </a:solidFill>
              </a:rPr>
              <a:t>At least 2 partners:</a:t>
            </a:r>
            <a:endParaRPr lang="en-US">
              <a:solidFill>
                <a:schemeClr val="accent4">
                  <a:lumMod val="75000"/>
                </a:schemeClr>
              </a:solidFill>
            </a:endParaRPr>
          </a:p>
        </p:txBody>
      </p:sp>
      <p:pic>
        <p:nvPicPr>
          <p:cNvPr id="2" name="Graphic 1" descr="Handshake with solid fill">
            <a:extLst>
              <a:ext uri="{FF2B5EF4-FFF2-40B4-BE49-F238E27FC236}">
                <a16:creationId xmlns:a16="http://schemas.microsoft.com/office/drawing/2014/main" id="{67357823-BFB5-E47F-FDA2-01AE3C83FC7D}"/>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406125" y="482860"/>
            <a:ext cx="1009581" cy="1066411"/>
          </a:xfrm>
          <a:prstGeom prst="rect">
            <a:avLst/>
          </a:prstGeom>
        </p:spPr>
      </p:pic>
    </p:spTree>
    <p:extLst>
      <p:ext uri="{BB962C8B-B14F-4D97-AF65-F5344CB8AC3E}">
        <p14:creationId xmlns:p14="http://schemas.microsoft.com/office/powerpoint/2010/main" val="59594245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a:extLst>
              <a:ext uri="{FF2B5EF4-FFF2-40B4-BE49-F238E27FC236}">
                <a16:creationId xmlns:a16="http://schemas.microsoft.com/office/drawing/2014/main" id="{8978E93E-44BC-1731-1FFF-A3AECA20EDAE}"/>
              </a:ext>
            </a:extLst>
          </p:cNvPr>
          <p:cNvSpPr>
            <a:spLocks noGrp="1"/>
          </p:cNvSpPr>
          <p:nvPr>
            <p:ph type="title"/>
          </p:nvPr>
        </p:nvSpPr>
        <p:spPr>
          <a:xfrm>
            <a:off x="898843" y="314543"/>
            <a:ext cx="10515600" cy="782638"/>
          </a:xfrm>
        </p:spPr>
        <p:txBody>
          <a:bodyPr/>
          <a:lstStyle/>
          <a:p>
            <a:r>
              <a:rPr lang="fr-BE" b="1">
                <a:solidFill>
                  <a:srgbClr val="002060"/>
                </a:solidFill>
                <a:latin typeface="+mn-lt"/>
                <a:ea typeface="+mn-ea"/>
                <a:cs typeface="+mn-cs"/>
              </a:rPr>
              <a:t>Scope </a:t>
            </a:r>
            <a:endParaRPr lang="en-IE" b="1">
              <a:solidFill>
                <a:srgbClr val="002060"/>
              </a:solidFill>
              <a:latin typeface="+mn-lt"/>
              <a:ea typeface="+mn-ea"/>
              <a:cs typeface="+mn-cs"/>
            </a:endParaRPr>
          </a:p>
        </p:txBody>
      </p:sp>
      <p:graphicFrame>
        <p:nvGraphicFramePr>
          <p:cNvPr id="11" name="Table 11">
            <a:extLst>
              <a:ext uri="{FF2B5EF4-FFF2-40B4-BE49-F238E27FC236}">
                <a16:creationId xmlns:a16="http://schemas.microsoft.com/office/drawing/2014/main" id="{2DA7C378-887D-70F9-365E-0C06F978A202}"/>
              </a:ext>
            </a:extLst>
          </p:cNvPr>
          <p:cNvGraphicFramePr>
            <a:graphicFrameLocks noGrp="1"/>
          </p:cNvGraphicFramePr>
          <p:nvPr>
            <p:ph idx="1"/>
          </p:nvPr>
        </p:nvGraphicFramePr>
        <p:xfrm>
          <a:off x="898843" y="1236596"/>
          <a:ext cx="10895972" cy="4915542"/>
        </p:xfrm>
        <a:graphic>
          <a:graphicData uri="http://schemas.openxmlformats.org/drawingml/2006/table">
            <a:tbl>
              <a:tblPr firstRow="1" bandRow="1">
                <a:tableStyleId>{21E4AEA4-8DFA-4A89-87EB-49C32662AFE0}</a:tableStyleId>
              </a:tblPr>
              <a:tblGrid>
                <a:gridCol w="6523688">
                  <a:extLst>
                    <a:ext uri="{9D8B030D-6E8A-4147-A177-3AD203B41FA5}">
                      <a16:colId xmlns:a16="http://schemas.microsoft.com/office/drawing/2014/main" val="2645358790"/>
                    </a:ext>
                  </a:extLst>
                </a:gridCol>
                <a:gridCol w="1294749">
                  <a:extLst>
                    <a:ext uri="{9D8B030D-6E8A-4147-A177-3AD203B41FA5}">
                      <a16:colId xmlns:a16="http://schemas.microsoft.com/office/drawing/2014/main" val="3440426016"/>
                    </a:ext>
                  </a:extLst>
                </a:gridCol>
                <a:gridCol w="1239520">
                  <a:extLst>
                    <a:ext uri="{9D8B030D-6E8A-4147-A177-3AD203B41FA5}">
                      <a16:colId xmlns:a16="http://schemas.microsoft.com/office/drawing/2014/main" val="1607239281"/>
                    </a:ext>
                  </a:extLst>
                </a:gridCol>
                <a:gridCol w="1838015">
                  <a:extLst>
                    <a:ext uri="{9D8B030D-6E8A-4147-A177-3AD203B41FA5}">
                      <a16:colId xmlns:a16="http://schemas.microsoft.com/office/drawing/2014/main" val="1734925272"/>
                    </a:ext>
                  </a:extLst>
                </a:gridCol>
              </a:tblGrid>
              <a:tr h="378353">
                <a:tc>
                  <a:txBody>
                    <a:bodyPr/>
                    <a:lstStyle/>
                    <a:p>
                      <a:r>
                        <a:rPr lang="fr-BE"/>
                        <a:t>Scope</a:t>
                      </a:r>
                      <a:endParaRPr lang="en-IE"/>
                    </a:p>
                  </a:txBody>
                  <a:tcPr/>
                </a:tc>
                <a:tc>
                  <a:txBody>
                    <a:bodyPr/>
                    <a:lstStyle/>
                    <a:p>
                      <a:r>
                        <a:rPr lang="fr-BE"/>
                        <a:t>MNO</a:t>
                      </a:r>
                      <a:endParaRPr lang="en-IE"/>
                    </a:p>
                  </a:txBody>
                  <a:tcPr/>
                </a:tc>
                <a:tc>
                  <a:txBody>
                    <a:bodyPr/>
                    <a:lstStyle/>
                    <a:p>
                      <a:r>
                        <a:rPr lang="fr-BE"/>
                        <a:t>End-User</a:t>
                      </a:r>
                      <a:endParaRPr lang="en-IE"/>
                    </a:p>
                  </a:txBody>
                  <a:tcPr/>
                </a:tc>
                <a:tc>
                  <a:txBody>
                    <a:bodyPr/>
                    <a:lstStyle/>
                    <a:p>
                      <a:r>
                        <a:rPr lang="fr-BE">
                          <a:solidFill>
                            <a:srgbClr val="FF0000"/>
                          </a:solidFill>
                        </a:rPr>
                        <a:t>Out of scope</a:t>
                      </a:r>
                      <a:endParaRPr lang="en-IE">
                        <a:solidFill>
                          <a:srgbClr val="FF0000"/>
                        </a:solidFill>
                      </a:endParaRPr>
                    </a:p>
                  </a:txBody>
                  <a:tcPr/>
                </a:tc>
                <a:extLst>
                  <a:ext uri="{0D108BD9-81ED-4DB2-BD59-A6C34878D82A}">
                    <a16:rowId xmlns:a16="http://schemas.microsoft.com/office/drawing/2014/main" val="2550666162"/>
                  </a:ext>
                </a:extLst>
              </a:tr>
              <a:tr h="381233">
                <a:tc>
                  <a:txBody>
                    <a:bodyPr/>
                    <a:lstStyle/>
                    <a:p>
                      <a:r>
                        <a:rPr lang="fr-BE" noProof="0">
                          <a:solidFill>
                            <a:schemeClr val="tx2"/>
                          </a:solidFill>
                        </a:rPr>
                        <a:t>5G active infrastructure (5G radio </a:t>
                      </a:r>
                      <a:r>
                        <a:rPr lang="fr-BE" noProof="0" err="1">
                          <a:solidFill>
                            <a:schemeClr val="tx2"/>
                          </a:solidFill>
                        </a:rPr>
                        <a:t>equipment</a:t>
                      </a:r>
                      <a:r>
                        <a:rPr lang="en-IE" noProof="0">
                          <a:solidFill>
                            <a:schemeClr val="tx2"/>
                          </a:solidFill>
                        </a:rPr>
                        <a:t>)</a:t>
                      </a:r>
                      <a:endParaRPr lang="fr-BE" noProof="0">
                        <a:solidFill>
                          <a:schemeClr val="tx2"/>
                        </a:solidFill>
                      </a:endParaRPr>
                    </a:p>
                  </a:txBody>
                  <a:tcPr/>
                </a:tc>
                <a:tc>
                  <a:txBody>
                    <a:bodyPr/>
                    <a:lstStyle/>
                    <a:p>
                      <a:pPr marL="285750" indent="-285750">
                        <a:buFont typeface="Wingdings" panose="05000000000000000000" pitchFamily="2" charset="2"/>
                        <a:buChar char="ü"/>
                      </a:pPr>
                      <a:r>
                        <a:rPr lang="fr-BE">
                          <a:solidFill>
                            <a:schemeClr val="tx2"/>
                          </a:solidFill>
                        </a:rPr>
                        <a:t> </a:t>
                      </a:r>
                      <a:endParaRPr lang="en-IE">
                        <a:solidFill>
                          <a:schemeClr val="tx2"/>
                        </a:solidFill>
                      </a:endParaRPr>
                    </a:p>
                  </a:txBody>
                  <a:tcPr/>
                </a:tc>
                <a:tc>
                  <a:txBody>
                    <a:bodyPr/>
                    <a:lstStyle/>
                    <a:p>
                      <a:endParaRPr lang="en-IE">
                        <a:solidFill>
                          <a:schemeClr val="tx2"/>
                        </a:solidFill>
                      </a:endParaRPr>
                    </a:p>
                  </a:txBody>
                  <a:tcPr/>
                </a:tc>
                <a:tc>
                  <a:txBody>
                    <a:bodyPr/>
                    <a:lstStyle/>
                    <a:p>
                      <a:pPr marL="285750" indent="-285750">
                        <a:buFont typeface="Wingdings" panose="05000000000000000000" pitchFamily="2" charset="2"/>
                        <a:buChar char="ü"/>
                      </a:pPr>
                      <a:endParaRPr lang="en-IE">
                        <a:solidFill>
                          <a:schemeClr val="tx2"/>
                        </a:solidFill>
                      </a:endParaRPr>
                    </a:p>
                  </a:txBody>
                  <a:tcPr/>
                </a:tc>
                <a:extLst>
                  <a:ext uri="{0D108BD9-81ED-4DB2-BD59-A6C34878D82A}">
                    <a16:rowId xmlns:a16="http://schemas.microsoft.com/office/drawing/2014/main" val="3066758469"/>
                  </a:ext>
                </a:extLst>
              </a:tr>
              <a:tr h="381233">
                <a:tc>
                  <a:txBody>
                    <a:bodyPr/>
                    <a:lstStyle/>
                    <a:p>
                      <a:r>
                        <a:rPr lang="fr-BE" noProof="0">
                          <a:solidFill>
                            <a:schemeClr val="tx2"/>
                          </a:solidFill>
                        </a:rPr>
                        <a:t>5G passive infrastructure (</a:t>
                      </a:r>
                      <a:r>
                        <a:rPr lang="fr-BE" noProof="0" err="1">
                          <a:solidFill>
                            <a:schemeClr val="tx2"/>
                          </a:solidFill>
                        </a:rPr>
                        <a:t>additional</a:t>
                      </a:r>
                      <a:r>
                        <a:rPr lang="fr-BE" noProof="0">
                          <a:solidFill>
                            <a:schemeClr val="tx2"/>
                          </a:solidFill>
                        </a:rPr>
                        <a:t> base stations </a:t>
                      </a:r>
                      <a:r>
                        <a:rPr lang="fr-BE" noProof="0" err="1">
                          <a:solidFill>
                            <a:schemeClr val="tx2"/>
                          </a:solidFill>
                        </a:rPr>
                        <a:t>necessary</a:t>
                      </a:r>
                      <a:r>
                        <a:rPr lang="en-IE" noProof="0">
                          <a:solidFill>
                            <a:schemeClr val="tx2"/>
                          </a:solidFill>
                        </a:rPr>
                        <a:t>)</a:t>
                      </a:r>
                      <a:endParaRPr lang="fr-BE" noProof="0">
                        <a:solidFill>
                          <a:schemeClr val="tx2"/>
                        </a:solidFill>
                      </a:endParaRPr>
                    </a:p>
                  </a:txBody>
                  <a:tcPr/>
                </a:tc>
                <a:tc>
                  <a:txBody>
                    <a:bodyPr/>
                    <a:lstStyle/>
                    <a:p>
                      <a:pPr marL="285750" indent="-285750">
                        <a:buFont typeface="Wingdings" panose="05000000000000000000" pitchFamily="2" charset="2"/>
                        <a:buChar char="ü"/>
                      </a:pPr>
                      <a:r>
                        <a:rPr lang="fr-BE">
                          <a:solidFill>
                            <a:schemeClr val="tx2"/>
                          </a:solidFill>
                        </a:rPr>
                        <a:t> </a:t>
                      </a:r>
                      <a:endParaRPr lang="en-IE">
                        <a:solidFill>
                          <a:schemeClr val="tx2"/>
                        </a:solidFill>
                      </a:endParaRPr>
                    </a:p>
                  </a:txBody>
                  <a:tcPr/>
                </a:tc>
                <a:tc>
                  <a:txBody>
                    <a:bodyPr/>
                    <a:lstStyle/>
                    <a:p>
                      <a:endParaRPr lang="en-IE">
                        <a:solidFill>
                          <a:schemeClr val="tx2"/>
                        </a:solidFill>
                      </a:endParaRPr>
                    </a:p>
                  </a:txBody>
                  <a:tcPr/>
                </a:tc>
                <a:tc>
                  <a:txBody>
                    <a:bodyPr/>
                    <a:lstStyle/>
                    <a:p>
                      <a:pPr marL="285750" indent="-285750">
                        <a:buFont typeface="Wingdings" panose="05000000000000000000" pitchFamily="2" charset="2"/>
                        <a:buChar char="ü"/>
                      </a:pPr>
                      <a:endParaRPr lang="en-IE">
                        <a:solidFill>
                          <a:schemeClr val="tx2"/>
                        </a:solidFill>
                      </a:endParaRPr>
                    </a:p>
                  </a:txBody>
                  <a:tcPr/>
                </a:tc>
                <a:extLst>
                  <a:ext uri="{0D108BD9-81ED-4DB2-BD59-A6C34878D82A}">
                    <a16:rowId xmlns:a16="http://schemas.microsoft.com/office/drawing/2014/main" val="3953489456"/>
                  </a:ext>
                </a:extLst>
              </a:tr>
              <a:tr h="38123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noProof="0">
                          <a:solidFill>
                            <a:schemeClr val="tx2"/>
                          </a:solidFill>
                        </a:rPr>
                        <a:t>Licenses and software for 5G connectivity</a:t>
                      </a:r>
                    </a:p>
                  </a:txBody>
                  <a:tcPr/>
                </a:tc>
                <a:tc>
                  <a:txBody>
                    <a:bodyPr/>
                    <a:lstStyle/>
                    <a:p>
                      <a:pPr marL="285750" indent="-285750">
                        <a:buFont typeface="Wingdings" panose="05000000000000000000" pitchFamily="2" charset="2"/>
                        <a:buChar char="ü"/>
                      </a:pPr>
                      <a:r>
                        <a:rPr lang="fr-BE">
                          <a:solidFill>
                            <a:schemeClr val="tx2"/>
                          </a:solidFill>
                        </a:rPr>
                        <a:t> </a:t>
                      </a:r>
                      <a:endParaRPr lang="en-IE">
                        <a:solidFill>
                          <a:schemeClr val="tx2"/>
                        </a:solidFill>
                      </a:endParaRPr>
                    </a:p>
                  </a:txBody>
                  <a:tcPr/>
                </a:tc>
                <a:tc>
                  <a:txBody>
                    <a:bodyPr/>
                    <a:lstStyle/>
                    <a:p>
                      <a:endParaRPr lang="en-IE">
                        <a:solidFill>
                          <a:schemeClr val="tx2"/>
                        </a:solidFill>
                      </a:endParaRPr>
                    </a:p>
                  </a:txBody>
                  <a:tcPr/>
                </a:tc>
                <a:tc>
                  <a:txBody>
                    <a:bodyPr/>
                    <a:lstStyle/>
                    <a:p>
                      <a:pPr marL="285750" indent="-285750">
                        <a:buFont typeface="Wingdings" panose="05000000000000000000" pitchFamily="2" charset="2"/>
                        <a:buChar char="ü"/>
                      </a:pPr>
                      <a:endParaRPr lang="en-IE">
                        <a:solidFill>
                          <a:schemeClr val="tx2"/>
                        </a:solidFill>
                      </a:endParaRPr>
                    </a:p>
                  </a:txBody>
                  <a:tcPr/>
                </a:tc>
                <a:extLst>
                  <a:ext uri="{0D108BD9-81ED-4DB2-BD59-A6C34878D82A}">
                    <a16:rowId xmlns:a16="http://schemas.microsoft.com/office/drawing/2014/main" val="1992900508"/>
                  </a:ext>
                </a:extLst>
              </a:tr>
              <a:tr h="38123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noProof="0">
                          <a:solidFill>
                            <a:schemeClr val="tx2"/>
                          </a:solidFill>
                        </a:rPr>
                        <a:t>Connectivity elements of mobile or fixed devices (antenna equipment, transceivers and connected sensors)</a:t>
                      </a:r>
                    </a:p>
                  </a:txBody>
                  <a:tcPr/>
                </a:tc>
                <a:tc>
                  <a:txBody>
                    <a:bodyPr/>
                    <a:lstStyle/>
                    <a:p>
                      <a:pPr marL="285750" indent="-285750">
                        <a:buFont typeface="Wingdings" panose="05000000000000000000" pitchFamily="2" charset="2"/>
                        <a:buChar char="ü"/>
                      </a:pPr>
                      <a:r>
                        <a:rPr lang="fr-BE">
                          <a:solidFill>
                            <a:schemeClr val="tx2"/>
                          </a:solidFill>
                        </a:rPr>
                        <a:t> </a:t>
                      </a:r>
                      <a:endParaRPr lang="en-IE">
                        <a:solidFill>
                          <a:schemeClr val="tx2"/>
                        </a:solidFill>
                      </a:endParaRPr>
                    </a:p>
                  </a:txBody>
                  <a:tcPr/>
                </a:tc>
                <a:tc>
                  <a:txBody>
                    <a:bodyPr/>
                    <a:lstStyle/>
                    <a:p>
                      <a:pPr marL="285750" indent="-285750">
                        <a:buFont typeface="Wingdings" panose="05000000000000000000" pitchFamily="2" charset="2"/>
                        <a:buChar char="ü"/>
                      </a:pPr>
                      <a:r>
                        <a:rPr lang="fr-BE">
                          <a:solidFill>
                            <a:schemeClr val="tx2"/>
                          </a:solidFill>
                        </a:rPr>
                        <a:t> </a:t>
                      </a:r>
                      <a:endParaRPr lang="en-IE">
                        <a:solidFill>
                          <a:schemeClr val="tx2"/>
                        </a:solidFill>
                      </a:endParaRPr>
                    </a:p>
                  </a:txBody>
                  <a:tcPr/>
                </a:tc>
                <a:tc>
                  <a:txBody>
                    <a:bodyPr/>
                    <a:lstStyle/>
                    <a:p>
                      <a:pPr marL="285750" indent="-285750">
                        <a:buFont typeface="Wingdings" panose="05000000000000000000" pitchFamily="2" charset="2"/>
                        <a:buChar char="ü"/>
                      </a:pPr>
                      <a:endParaRPr lang="en-IE">
                        <a:solidFill>
                          <a:schemeClr val="tx2"/>
                        </a:solidFill>
                      </a:endParaRPr>
                    </a:p>
                  </a:txBody>
                  <a:tcPr/>
                </a:tc>
                <a:extLst>
                  <a:ext uri="{0D108BD9-81ED-4DB2-BD59-A6C34878D82A}">
                    <a16:rowId xmlns:a16="http://schemas.microsoft.com/office/drawing/2014/main" val="460076241"/>
                  </a:ext>
                </a:extLst>
              </a:tr>
              <a:tr h="451912">
                <a:tc>
                  <a:txBody>
                    <a:bodyPr/>
                    <a:lstStyle/>
                    <a:p>
                      <a:r>
                        <a:rPr lang="en-US" noProof="0" err="1">
                          <a:solidFill>
                            <a:schemeClr val="tx2"/>
                          </a:solidFill>
                        </a:rPr>
                        <a:t>Fibre</a:t>
                      </a:r>
                      <a:r>
                        <a:rPr lang="en-US" noProof="0">
                          <a:solidFill>
                            <a:schemeClr val="tx2"/>
                          </a:solidFill>
                        </a:rPr>
                        <a:t> backhaul</a:t>
                      </a:r>
                    </a:p>
                  </a:txBody>
                  <a:tcPr/>
                </a:tc>
                <a:tc>
                  <a:txBody>
                    <a:bodyPr/>
                    <a:lstStyle/>
                    <a:p>
                      <a:pPr marL="285750" indent="-285750">
                        <a:buFont typeface="Wingdings" panose="05000000000000000000" pitchFamily="2" charset="2"/>
                        <a:buChar char="ü"/>
                      </a:pPr>
                      <a:r>
                        <a:rPr lang="fr-BE">
                          <a:solidFill>
                            <a:schemeClr val="tx2"/>
                          </a:solidFill>
                        </a:rPr>
                        <a:t>(&lt; 10%)</a:t>
                      </a:r>
                      <a:endParaRPr lang="en-IE">
                        <a:solidFill>
                          <a:schemeClr val="tx2"/>
                        </a:solidFill>
                      </a:endParaRPr>
                    </a:p>
                  </a:txBody>
                  <a:tcPr/>
                </a:tc>
                <a:tc>
                  <a:txBody>
                    <a:bodyPr/>
                    <a:lstStyle/>
                    <a:p>
                      <a:pPr marL="285750" indent="-285750">
                        <a:buFont typeface="Wingdings" panose="05000000000000000000" pitchFamily="2" charset="2"/>
                        <a:buChar char="ü"/>
                      </a:pPr>
                      <a:endParaRPr lang="en-IE">
                        <a:solidFill>
                          <a:schemeClr val="tx2"/>
                        </a:solidFill>
                      </a:endParaRPr>
                    </a:p>
                  </a:txBody>
                  <a:tcPr/>
                </a:tc>
                <a:tc>
                  <a:txBody>
                    <a:bodyPr/>
                    <a:lstStyle/>
                    <a:p>
                      <a:pPr marL="0" indent="0">
                        <a:buFont typeface="Wingdings" panose="05000000000000000000" pitchFamily="2" charset="2"/>
                        <a:buNone/>
                      </a:pPr>
                      <a:endParaRPr lang="en-IE" sz="1700">
                        <a:solidFill>
                          <a:schemeClr val="tx2"/>
                        </a:solidFill>
                      </a:endParaRPr>
                    </a:p>
                  </a:txBody>
                  <a:tcPr/>
                </a:tc>
                <a:extLst>
                  <a:ext uri="{0D108BD9-81ED-4DB2-BD59-A6C34878D82A}">
                    <a16:rowId xmlns:a16="http://schemas.microsoft.com/office/drawing/2014/main" val="2083532343"/>
                  </a:ext>
                </a:extLst>
              </a:tr>
              <a:tr h="426720">
                <a:tc>
                  <a:txBody>
                    <a:bodyPr/>
                    <a:lstStyle/>
                    <a:p>
                      <a:r>
                        <a:rPr lang="en-IE" noProof="0">
                          <a:solidFill>
                            <a:schemeClr val="tx2"/>
                          </a:solidFill>
                        </a:rPr>
                        <a:t>Upgrade of existing infrastructure</a:t>
                      </a:r>
                    </a:p>
                  </a:txBody>
                  <a:tcPr/>
                </a:tc>
                <a:tc>
                  <a:txBody>
                    <a:bodyPr/>
                    <a:lstStyle/>
                    <a:p>
                      <a:pPr marL="285750" indent="-285750">
                        <a:buFont typeface="Wingdings" panose="05000000000000000000" pitchFamily="2" charset="2"/>
                        <a:buChar char="ü"/>
                      </a:pPr>
                      <a:r>
                        <a:rPr lang="fr-BE">
                          <a:solidFill>
                            <a:schemeClr val="tx2"/>
                          </a:solidFill>
                        </a:rPr>
                        <a:t> </a:t>
                      </a:r>
                      <a:endParaRPr lang="en-IE">
                        <a:solidFill>
                          <a:schemeClr val="tx2"/>
                        </a:solidFill>
                      </a:endParaRPr>
                    </a:p>
                  </a:txBody>
                  <a:tcPr/>
                </a:tc>
                <a:tc>
                  <a:txBody>
                    <a:bodyPr/>
                    <a:lstStyle/>
                    <a:p>
                      <a:pPr marL="285750" indent="-285750">
                        <a:buFont typeface="Wingdings" panose="05000000000000000000" pitchFamily="2" charset="2"/>
                        <a:buChar char="ü"/>
                      </a:pPr>
                      <a:endParaRPr lang="en-IE">
                        <a:solidFill>
                          <a:schemeClr val="tx2"/>
                        </a:solidFill>
                      </a:endParaRPr>
                    </a:p>
                  </a:txBody>
                  <a:tcPr/>
                </a:tc>
                <a:tc>
                  <a:txBody>
                    <a:bodyPr/>
                    <a:lstStyle/>
                    <a:p>
                      <a:pPr marL="0" indent="0">
                        <a:buFont typeface="Wingdings" panose="05000000000000000000" pitchFamily="2" charset="2"/>
                        <a:buNone/>
                      </a:pPr>
                      <a:endParaRPr lang="en-IE">
                        <a:solidFill>
                          <a:schemeClr val="tx2"/>
                        </a:solidFill>
                      </a:endParaRPr>
                    </a:p>
                  </a:txBody>
                  <a:tcPr/>
                </a:tc>
                <a:extLst>
                  <a:ext uri="{0D108BD9-81ED-4DB2-BD59-A6C34878D82A}">
                    <a16:rowId xmlns:a16="http://schemas.microsoft.com/office/drawing/2014/main" val="2900655000"/>
                  </a:ext>
                </a:extLst>
              </a:tr>
              <a:tr h="662119">
                <a:tc>
                  <a:txBody>
                    <a:bodyPr/>
                    <a:lstStyle/>
                    <a:p>
                      <a:r>
                        <a:rPr lang="en-US" noProof="0">
                          <a:solidFill>
                            <a:schemeClr val="tx2"/>
                          </a:solidFill>
                        </a:rPr>
                        <a:t>Edge computing infrastructure, including hardware and software</a:t>
                      </a:r>
                    </a:p>
                  </a:txBody>
                  <a:tcPr/>
                </a:tc>
                <a:tc>
                  <a:txBody>
                    <a:bodyPr/>
                    <a:lstStyle/>
                    <a:p>
                      <a:pPr marL="285750" indent="-285750">
                        <a:buFont typeface="Wingdings" panose="05000000000000000000" pitchFamily="2" charset="2"/>
                        <a:buChar char="ü"/>
                      </a:pPr>
                      <a:r>
                        <a:rPr lang="fr-BE">
                          <a:solidFill>
                            <a:schemeClr val="tx2"/>
                          </a:solidFill>
                        </a:rPr>
                        <a:t> </a:t>
                      </a:r>
                      <a:endParaRPr lang="en-IE">
                        <a:solidFill>
                          <a:schemeClr val="tx2"/>
                        </a:solidFill>
                      </a:endParaRPr>
                    </a:p>
                  </a:txBody>
                  <a:tcPr/>
                </a:tc>
                <a:tc>
                  <a:txBody>
                    <a:bodyPr/>
                    <a:lstStyle/>
                    <a:p>
                      <a:pPr marL="285750" indent="-285750">
                        <a:buFont typeface="Wingdings" panose="05000000000000000000" pitchFamily="2" charset="2"/>
                        <a:buChar char="ü"/>
                      </a:pPr>
                      <a:endParaRPr lang="en-IE">
                        <a:solidFill>
                          <a:schemeClr val="tx2"/>
                        </a:solidFill>
                      </a:endParaRPr>
                    </a:p>
                  </a:txBody>
                  <a:tcPr/>
                </a:tc>
                <a:tc>
                  <a:txBody>
                    <a:bodyPr/>
                    <a:lstStyle/>
                    <a:p>
                      <a:pPr marL="285750" indent="-285750">
                        <a:buFont typeface="Wingdings" panose="05000000000000000000" pitchFamily="2" charset="2"/>
                        <a:buChar char="ü"/>
                      </a:pPr>
                      <a:endParaRPr lang="en-IE">
                        <a:solidFill>
                          <a:schemeClr val="tx2"/>
                        </a:solidFill>
                      </a:endParaRPr>
                    </a:p>
                  </a:txBody>
                  <a:tcPr/>
                </a:tc>
                <a:extLst>
                  <a:ext uri="{0D108BD9-81ED-4DB2-BD59-A6C34878D82A}">
                    <a16:rowId xmlns:a16="http://schemas.microsoft.com/office/drawing/2014/main" val="2298877016"/>
                  </a:ext>
                </a:extLst>
              </a:tr>
              <a:tr h="450193">
                <a:tc>
                  <a:txBody>
                    <a:bodyPr/>
                    <a:lstStyle/>
                    <a:p>
                      <a:r>
                        <a:rPr lang="en-IE" noProof="0">
                          <a:solidFill>
                            <a:schemeClr val="tx2"/>
                          </a:solidFill>
                        </a:rPr>
                        <a:t>Internet &amp; software services</a:t>
                      </a:r>
                    </a:p>
                  </a:txBody>
                  <a:tcPr/>
                </a:tc>
                <a:tc>
                  <a:txBody>
                    <a:bodyPr/>
                    <a:lstStyle/>
                    <a:p>
                      <a:pPr marL="285750" indent="-285750">
                        <a:buFont typeface="Wingdings" panose="05000000000000000000" pitchFamily="2" charset="2"/>
                        <a:buChar char="ü"/>
                      </a:pPr>
                      <a:endParaRPr lang="en-IE">
                        <a:solidFill>
                          <a:schemeClr val="tx2"/>
                        </a:solidFill>
                      </a:endParaRPr>
                    </a:p>
                  </a:txBody>
                  <a:tcPr/>
                </a:tc>
                <a:tc>
                  <a:txBody>
                    <a:bodyPr/>
                    <a:lstStyle/>
                    <a:p>
                      <a:endParaRPr lang="en-IE" sz="1700">
                        <a:solidFill>
                          <a:schemeClr val="accent4"/>
                        </a:solidFill>
                      </a:endParaRPr>
                    </a:p>
                  </a:txBody>
                  <a:tcPr/>
                </a:tc>
                <a:tc>
                  <a:txBody>
                    <a:bodyPr/>
                    <a:lstStyle/>
                    <a:p>
                      <a:pPr marL="285750" indent="-285750">
                        <a:buFont typeface="Wingdings" panose="05000000000000000000" pitchFamily="2" charset="2"/>
                        <a:buChar char="ü"/>
                      </a:pPr>
                      <a:r>
                        <a:rPr lang="fr-BE">
                          <a:solidFill>
                            <a:schemeClr val="tx2"/>
                          </a:solidFill>
                        </a:rPr>
                        <a:t> </a:t>
                      </a:r>
                      <a:endParaRPr lang="en-IE">
                        <a:solidFill>
                          <a:schemeClr val="tx2"/>
                        </a:solidFill>
                      </a:endParaRPr>
                    </a:p>
                  </a:txBody>
                  <a:tcPr/>
                </a:tc>
                <a:extLst>
                  <a:ext uri="{0D108BD9-81ED-4DB2-BD59-A6C34878D82A}">
                    <a16:rowId xmlns:a16="http://schemas.microsoft.com/office/drawing/2014/main" val="535856166"/>
                  </a:ext>
                </a:extLst>
              </a:tr>
              <a:tr h="381233">
                <a:tc>
                  <a:txBody>
                    <a:bodyPr/>
                    <a:lstStyle/>
                    <a:p>
                      <a:r>
                        <a:rPr lang="en-US" noProof="0">
                          <a:solidFill>
                            <a:schemeClr val="tx2"/>
                          </a:solidFill>
                        </a:rPr>
                        <a:t>Development of the 5G use case</a:t>
                      </a:r>
                    </a:p>
                  </a:txBody>
                  <a:tcPr/>
                </a:tc>
                <a:tc>
                  <a:txBody>
                    <a:bodyPr/>
                    <a:lstStyle/>
                    <a:p>
                      <a:endParaRPr lang="en-IE"/>
                    </a:p>
                  </a:txBody>
                  <a:tcPr/>
                </a:tc>
                <a:tc>
                  <a:txBody>
                    <a:bodyPr/>
                    <a:lstStyle/>
                    <a:p>
                      <a:pPr marL="285750" indent="-285750">
                        <a:buFont typeface="Wingdings" panose="05000000000000000000" pitchFamily="2" charset="2"/>
                        <a:buChar char="ü"/>
                      </a:pPr>
                      <a:endParaRPr lang="en-IE" sz="1600">
                        <a:solidFill>
                          <a:schemeClr val="tx2"/>
                        </a:solidFill>
                      </a:endParaRPr>
                    </a:p>
                  </a:txBody>
                  <a:tcPr/>
                </a:tc>
                <a:tc>
                  <a:txBody>
                    <a:bodyPr/>
                    <a:lstStyle/>
                    <a:p>
                      <a:pPr marL="285750" indent="-285750">
                        <a:buFont typeface="Wingdings" panose="05000000000000000000" pitchFamily="2" charset="2"/>
                        <a:buChar char="ü"/>
                      </a:pPr>
                      <a:r>
                        <a:rPr lang="fr-BE">
                          <a:solidFill>
                            <a:schemeClr val="tx2"/>
                          </a:solidFill>
                        </a:rPr>
                        <a:t> </a:t>
                      </a:r>
                      <a:endParaRPr lang="en-IE" sz="1600">
                        <a:solidFill>
                          <a:schemeClr val="tx2"/>
                        </a:solidFill>
                      </a:endParaRPr>
                    </a:p>
                  </a:txBody>
                  <a:tcPr/>
                </a:tc>
                <a:extLst>
                  <a:ext uri="{0D108BD9-81ED-4DB2-BD59-A6C34878D82A}">
                    <a16:rowId xmlns:a16="http://schemas.microsoft.com/office/drawing/2014/main" val="337101500"/>
                  </a:ext>
                </a:extLst>
              </a:tr>
              <a:tr h="381233">
                <a:tc>
                  <a:txBody>
                    <a:bodyPr/>
                    <a:lstStyle/>
                    <a:p>
                      <a:r>
                        <a:rPr lang="en-US" noProof="0">
                          <a:solidFill>
                            <a:schemeClr val="tx2"/>
                          </a:solidFill>
                        </a:rPr>
                        <a:t>Use case design</a:t>
                      </a:r>
                    </a:p>
                  </a:txBody>
                  <a:tcPr/>
                </a:tc>
                <a:tc>
                  <a:txBody>
                    <a:bodyPr/>
                    <a:lstStyle/>
                    <a:p>
                      <a:pPr marL="285750" indent="-285750">
                        <a:buFont typeface="Wingdings" panose="05000000000000000000" pitchFamily="2" charset="2"/>
                        <a:buChar char="ü"/>
                      </a:pPr>
                      <a:r>
                        <a:rPr lang="fr-BE" sz="1800">
                          <a:solidFill>
                            <a:schemeClr val="tx2"/>
                          </a:solidFill>
                        </a:rPr>
                        <a:t> </a:t>
                      </a:r>
                      <a:endParaRPr lang="en-IE" sz="1800">
                        <a:solidFill>
                          <a:schemeClr val="tx2"/>
                        </a:solidFill>
                      </a:endParaRPr>
                    </a:p>
                  </a:txBody>
                  <a:tcPr/>
                </a:tc>
                <a:tc>
                  <a:txBody>
                    <a:bodyPr/>
                    <a:lstStyle/>
                    <a:p>
                      <a:pPr marL="285750" indent="-285750">
                        <a:buFont typeface="Wingdings" panose="05000000000000000000" pitchFamily="2" charset="2"/>
                        <a:buChar char="ü"/>
                      </a:pPr>
                      <a:r>
                        <a:rPr lang="fr-BE" sz="1800">
                          <a:solidFill>
                            <a:schemeClr val="tx2"/>
                          </a:solidFill>
                        </a:rPr>
                        <a:t> </a:t>
                      </a:r>
                      <a:endParaRPr lang="en-IE" sz="1800">
                        <a:solidFill>
                          <a:schemeClr val="tx2"/>
                        </a:solidFill>
                      </a:endParaRPr>
                    </a:p>
                  </a:txBody>
                  <a:tcPr/>
                </a:tc>
                <a:tc>
                  <a:txBody>
                    <a:bodyPr/>
                    <a:lstStyle/>
                    <a:p>
                      <a:pPr marL="285750" indent="-285750">
                        <a:buFont typeface="Wingdings" panose="05000000000000000000" pitchFamily="2" charset="2"/>
                        <a:buChar char="ü"/>
                      </a:pPr>
                      <a:endParaRPr lang="en-IE" sz="1600">
                        <a:solidFill>
                          <a:schemeClr val="tx2"/>
                        </a:solidFill>
                      </a:endParaRPr>
                    </a:p>
                  </a:txBody>
                  <a:tcPr/>
                </a:tc>
                <a:extLst>
                  <a:ext uri="{0D108BD9-81ED-4DB2-BD59-A6C34878D82A}">
                    <a16:rowId xmlns:a16="http://schemas.microsoft.com/office/drawing/2014/main" val="4190721654"/>
                  </a:ext>
                </a:extLst>
              </a:tr>
            </a:tbl>
          </a:graphicData>
        </a:graphic>
      </p:graphicFrame>
    </p:spTree>
    <p:extLst>
      <p:ext uri="{BB962C8B-B14F-4D97-AF65-F5344CB8AC3E}">
        <p14:creationId xmlns:p14="http://schemas.microsoft.com/office/powerpoint/2010/main" val="14843752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75672" y="1833112"/>
            <a:ext cx="10905699" cy="3881904"/>
          </a:xfrm>
        </p:spPr>
        <p:txBody>
          <a:bodyPr/>
          <a:lstStyle/>
          <a:p>
            <a:pPr marL="914400" lvl="1" indent="-457200">
              <a:spcAft>
                <a:spcPts val="1500"/>
              </a:spcAft>
              <a:buFont typeface="+mj-lt"/>
              <a:buAutoNum type="arabicPeriod"/>
            </a:pPr>
            <a:r>
              <a:rPr lang="en-US" sz="2400"/>
              <a:t>Simple language</a:t>
            </a:r>
          </a:p>
          <a:p>
            <a:pPr lvl="2">
              <a:spcAft>
                <a:spcPts val="1500"/>
              </a:spcAft>
              <a:buFont typeface="Wingdings" panose="05000000000000000000" pitchFamily="2" charset="2"/>
              <a:buChar char="Ø"/>
            </a:pPr>
            <a:r>
              <a:rPr lang="en-US" sz="2200"/>
              <a:t> </a:t>
            </a:r>
            <a:r>
              <a:rPr lang="en-US" sz="2000">
                <a:cs typeface="Arial"/>
              </a:rPr>
              <a:t>Avoid jargon and do not take any background knowledge for granted</a:t>
            </a:r>
            <a:endParaRPr lang="en-US" sz="2200"/>
          </a:p>
          <a:p>
            <a:pPr marL="914400" lvl="1" indent="-457200">
              <a:spcAft>
                <a:spcPts val="1500"/>
              </a:spcAft>
              <a:buFont typeface="+mj-lt"/>
              <a:buAutoNum type="arabicPeriod"/>
            </a:pPr>
            <a:r>
              <a:rPr lang="en-US" sz="2400"/>
              <a:t>Information easy to find </a:t>
            </a:r>
          </a:p>
          <a:p>
            <a:pPr lvl="2">
              <a:spcAft>
                <a:spcPts val="1500"/>
              </a:spcAft>
              <a:buFont typeface="Wingdings" panose="05000000000000000000" pitchFamily="2" charset="2"/>
              <a:buChar char="Ø"/>
            </a:pPr>
            <a:r>
              <a:rPr lang="en-US" sz="2000">
                <a:cs typeface="Arial"/>
              </a:rPr>
              <a:t>It is your responsibility to demonstrate how your proposal addresses the award criteria as indicated in the call text. The evaluation of your proposal is based on the content you provide in the application form; be as specific and clear as possible. </a:t>
            </a:r>
            <a:br>
              <a:rPr lang="en-US" sz="2000">
                <a:cs typeface="Arial"/>
              </a:rPr>
            </a:br>
            <a:r>
              <a:rPr lang="en-US" sz="2000" u="sng">
                <a:cs typeface="Arial"/>
              </a:rPr>
              <a:t>No assumptions or requests for additional information will be made. </a:t>
            </a:r>
          </a:p>
          <a:p>
            <a:pPr marL="914400" lvl="1" indent="-457200">
              <a:spcAft>
                <a:spcPts val="1500"/>
              </a:spcAft>
              <a:buFont typeface="+mj-lt"/>
              <a:buAutoNum type="arabicPeriod"/>
            </a:pPr>
            <a:r>
              <a:rPr lang="en-US" sz="2400"/>
              <a:t>Mandatory annexes</a:t>
            </a:r>
          </a:p>
          <a:p>
            <a:pPr marL="914400" lvl="1" indent="-457200">
              <a:spcAft>
                <a:spcPts val="1500"/>
              </a:spcAft>
              <a:buFont typeface="+mj-lt"/>
              <a:buAutoNum type="arabicPeriod"/>
            </a:pPr>
            <a:r>
              <a:rPr lang="en-US" sz="2400"/>
              <a:t>Relevant maps, graphs, etc. (optional annexes)</a:t>
            </a:r>
          </a:p>
        </p:txBody>
      </p:sp>
      <p:sp>
        <p:nvSpPr>
          <p:cNvPr id="3" name="Title 2"/>
          <p:cNvSpPr>
            <a:spLocks noGrp="1"/>
          </p:cNvSpPr>
          <p:nvPr>
            <p:ph type="title"/>
          </p:nvPr>
        </p:nvSpPr>
        <p:spPr>
          <a:xfrm>
            <a:off x="970722" y="120890"/>
            <a:ext cx="10515600" cy="782357"/>
          </a:xfrm>
        </p:spPr>
        <p:txBody>
          <a:bodyPr/>
          <a:lstStyle/>
          <a:p>
            <a:r>
              <a:rPr lang="en-US" b="1">
                <a:solidFill>
                  <a:srgbClr val="002060"/>
                </a:solidFill>
                <a:latin typeface="+mn-lt"/>
                <a:ea typeface="+mn-ea"/>
                <a:cs typeface="+mn-cs"/>
              </a:rPr>
              <a:t>Quality of proposal</a:t>
            </a:r>
          </a:p>
        </p:txBody>
      </p:sp>
      <p:sp>
        <p:nvSpPr>
          <p:cNvPr id="6" name="TextBox 5"/>
          <p:cNvSpPr txBox="1"/>
          <p:nvPr/>
        </p:nvSpPr>
        <p:spPr>
          <a:xfrm>
            <a:off x="970722" y="893622"/>
            <a:ext cx="9586719" cy="523220"/>
          </a:xfrm>
          <a:prstGeom prst="rect">
            <a:avLst/>
          </a:prstGeom>
          <a:noFill/>
        </p:spPr>
        <p:txBody>
          <a:bodyPr wrap="square" rtlCol="0">
            <a:spAutoFit/>
          </a:bodyPr>
          <a:lstStyle/>
          <a:p>
            <a:r>
              <a:rPr lang="en-US" sz="2800">
                <a:solidFill>
                  <a:schemeClr val="tx2"/>
                </a:solidFill>
                <a:ea typeface="+mj-ea"/>
                <a:cs typeface="Arial"/>
              </a:rPr>
              <a:t>What is the reader looking for?</a:t>
            </a:r>
            <a:endParaRPr lang="en-IE" sz="2800">
              <a:solidFill>
                <a:schemeClr val="tx2"/>
              </a:solidFill>
              <a:ea typeface="+mj-ea"/>
              <a:cs typeface="Arial"/>
            </a:endParaRPr>
          </a:p>
        </p:txBody>
      </p:sp>
      <p:sp>
        <p:nvSpPr>
          <p:cNvPr id="4" name="Slide Number Placeholder 3"/>
          <p:cNvSpPr>
            <a:spLocks noGrp="1"/>
          </p:cNvSpPr>
          <p:nvPr>
            <p:ph type="sldNum" sz="quarter" idx="12"/>
          </p:nvPr>
        </p:nvSpPr>
        <p:spPr/>
        <p:txBody>
          <a:bodyPr/>
          <a:lstStyle/>
          <a:p>
            <a:fld id="{F46C79FD-C571-418B-AB0F-5EE936C85276}" type="slidenum">
              <a:rPr lang="en-GB" smtClean="0"/>
              <a:t>35</a:t>
            </a:fld>
            <a:endParaRPr lang="en-GB"/>
          </a:p>
        </p:txBody>
      </p:sp>
    </p:spTree>
    <p:extLst>
      <p:ext uri="{BB962C8B-B14F-4D97-AF65-F5344CB8AC3E}">
        <p14:creationId xmlns:p14="http://schemas.microsoft.com/office/powerpoint/2010/main" val="256763056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628766" y="1657903"/>
            <a:ext cx="10515600" cy="4212962"/>
          </a:xfrm>
        </p:spPr>
        <p:txBody>
          <a:bodyPr/>
          <a:lstStyle/>
          <a:p>
            <a:pPr marL="800100" lvl="2" indent="-342900">
              <a:spcBef>
                <a:spcPts val="1200"/>
              </a:spcBef>
              <a:spcAft>
                <a:spcPts val="1200"/>
              </a:spcAft>
              <a:buClr>
                <a:srgbClr val="00B050"/>
              </a:buClr>
              <a:buSzPct val="140000"/>
              <a:buFont typeface="Wingdings" panose="05000000000000000000" pitchFamily="2" charset="2"/>
              <a:buChar char="ü"/>
            </a:pPr>
            <a:r>
              <a:rPr lang="en-GB" sz="2200" b="1">
                <a:solidFill>
                  <a:schemeClr val="tx2"/>
                </a:solidFill>
                <a:latin typeface="Arial Body"/>
                <a:ea typeface="Times New Roman" panose="02020603050405020304" pitchFamily="18" charset="0"/>
                <a:cs typeface="Times New Roman" panose="02020603050405020304" pitchFamily="18" charset="0"/>
              </a:rPr>
              <a:t>Digital security declarations </a:t>
            </a:r>
            <a:r>
              <a:rPr lang="en-US" sz="2200">
                <a:solidFill>
                  <a:schemeClr val="tx2"/>
                </a:solidFill>
                <a:latin typeface="Arial Body"/>
                <a:ea typeface="Times New Roman" panose="02020603050405020304" pitchFamily="18" charset="0"/>
                <a:cs typeface="Times New Roman" panose="02020603050405020304" pitchFamily="18" charset="0"/>
              </a:rPr>
              <a:t>signed by the participating entities </a:t>
            </a:r>
            <a:endParaRPr lang="en-GB" sz="2200">
              <a:solidFill>
                <a:schemeClr val="tx2"/>
              </a:solidFill>
              <a:latin typeface="Arial Body"/>
              <a:ea typeface="Times New Roman" panose="02020603050405020304" pitchFamily="18" charset="0"/>
              <a:cs typeface="Times New Roman" panose="02020603050405020304" pitchFamily="18" charset="0"/>
            </a:endParaRPr>
          </a:p>
          <a:p>
            <a:pPr marL="800100" lvl="2" indent="-342900">
              <a:spcBef>
                <a:spcPts val="1200"/>
              </a:spcBef>
              <a:spcAft>
                <a:spcPts val="1200"/>
              </a:spcAft>
              <a:buClr>
                <a:srgbClr val="00B050"/>
              </a:buClr>
              <a:buSzPct val="140000"/>
              <a:buFont typeface="Wingdings" panose="05000000000000000000" pitchFamily="2" charset="2"/>
              <a:buChar char="ü"/>
            </a:pPr>
            <a:r>
              <a:rPr lang="en-GB" sz="2200" b="1">
                <a:solidFill>
                  <a:schemeClr val="tx2"/>
                </a:solidFill>
                <a:effectLst/>
                <a:latin typeface="Arial Body"/>
                <a:ea typeface="Times New Roman" panose="02020603050405020304" pitchFamily="18" charset="0"/>
                <a:cs typeface="Times New Roman" panose="02020603050405020304" pitchFamily="18" charset="0"/>
              </a:rPr>
              <a:t>Digital s</a:t>
            </a:r>
            <a:r>
              <a:rPr lang="en-US" sz="2200" b="1" err="1">
                <a:solidFill>
                  <a:schemeClr val="tx2"/>
                </a:solidFill>
                <a:effectLst/>
                <a:latin typeface="Arial Body"/>
                <a:ea typeface="Times New Roman" panose="02020603050405020304" pitchFamily="18" charset="0"/>
                <a:cs typeface="Times New Roman" panose="02020603050405020304" pitchFamily="18" charset="0"/>
              </a:rPr>
              <a:t>ecurity</a:t>
            </a:r>
            <a:r>
              <a:rPr lang="en-US" sz="2200" b="1">
                <a:solidFill>
                  <a:schemeClr val="tx2"/>
                </a:solidFill>
                <a:effectLst/>
                <a:latin typeface="Arial Body"/>
                <a:ea typeface="Times New Roman" panose="02020603050405020304" pitchFamily="18" charset="0"/>
                <a:cs typeface="Times New Roman" panose="02020603050405020304" pitchFamily="18" charset="0"/>
              </a:rPr>
              <a:t> guarantees </a:t>
            </a:r>
            <a:r>
              <a:rPr lang="en-US" sz="2200">
                <a:solidFill>
                  <a:schemeClr val="tx2"/>
                </a:solidFill>
                <a:effectLst/>
                <a:latin typeface="Arial Body"/>
                <a:ea typeface="Times New Roman" panose="02020603050405020304" pitchFamily="18" charset="0"/>
                <a:cs typeface="Times New Roman" panose="02020603050405020304" pitchFamily="18" charset="0"/>
              </a:rPr>
              <a:t>signed by the participating entities &amp; approved by Member States</a:t>
            </a:r>
          </a:p>
          <a:p>
            <a:pPr marL="800100" lvl="2" indent="-342900">
              <a:spcBef>
                <a:spcPts val="1200"/>
              </a:spcBef>
              <a:spcAft>
                <a:spcPts val="1200"/>
              </a:spcAft>
              <a:buClr>
                <a:srgbClr val="00B050"/>
              </a:buClr>
              <a:buSzPct val="140000"/>
              <a:buFont typeface="Wingdings" panose="05000000000000000000" pitchFamily="2" charset="2"/>
              <a:buChar char="ü"/>
            </a:pPr>
            <a:r>
              <a:rPr lang="en-US" sz="2200" b="1">
                <a:solidFill>
                  <a:schemeClr val="tx2"/>
                </a:solidFill>
                <a:latin typeface="Arial Body"/>
                <a:ea typeface="Times New Roman" panose="02020603050405020304" pitchFamily="18" charset="0"/>
                <a:cs typeface="Times New Roman" panose="02020603050405020304" pitchFamily="18" charset="0"/>
              </a:rPr>
              <a:t>End-user declaration </a:t>
            </a:r>
            <a:r>
              <a:rPr lang="en-US" sz="2200">
                <a:solidFill>
                  <a:schemeClr val="tx2"/>
                </a:solidFill>
                <a:latin typeface="Arial Body"/>
                <a:ea typeface="Times New Roman" panose="02020603050405020304" pitchFamily="18" charset="0"/>
                <a:cs typeface="Times New Roman" panose="02020603050405020304" pitchFamily="18" charset="0"/>
              </a:rPr>
              <a:t>- no (sufficient) 5G connectivity service available</a:t>
            </a:r>
          </a:p>
          <a:p>
            <a:pPr marL="800100" lvl="2" indent="-342900">
              <a:spcBef>
                <a:spcPts val="1200"/>
              </a:spcBef>
              <a:spcAft>
                <a:spcPts val="1200"/>
              </a:spcAft>
              <a:buClr>
                <a:srgbClr val="00B050"/>
              </a:buClr>
              <a:buSzPct val="140000"/>
              <a:buFont typeface="Wingdings" panose="05000000000000000000" pitchFamily="2" charset="2"/>
              <a:buChar char="ü"/>
            </a:pPr>
            <a:r>
              <a:rPr lang="en-US" sz="2200" b="1">
                <a:solidFill>
                  <a:srgbClr val="024EA2"/>
                </a:solidFill>
                <a:ea typeface="Calibri" panose="020F0502020204030204" pitchFamily="34" charset="0"/>
              </a:rPr>
              <a:t>MNO declaration </a:t>
            </a:r>
            <a:r>
              <a:rPr lang="en-US" sz="2200">
                <a:solidFill>
                  <a:srgbClr val="024EA2"/>
                </a:solidFill>
                <a:ea typeface="Calibri" panose="020F0502020204030204" pitchFamily="34" charset="0"/>
              </a:rPr>
              <a:t>- beyond coverage obligations</a:t>
            </a:r>
          </a:p>
          <a:p>
            <a:pPr marL="800100" lvl="2" indent="-342900">
              <a:spcBef>
                <a:spcPts val="1200"/>
              </a:spcBef>
              <a:spcAft>
                <a:spcPts val="1200"/>
              </a:spcAft>
              <a:buClr>
                <a:srgbClr val="00B050"/>
              </a:buClr>
              <a:buSzPct val="140000"/>
              <a:buFont typeface="Wingdings" panose="05000000000000000000" pitchFamily="2" charset="2"/>
              <a:buChar char="ü"/>
            </a:pPr>
            <a:r>
              <a:rPr lang="en-GB" sz="2200" b="1">
                <a:solidFill>
                  <a:srgbClr val="024EA2"/>
                </a:solidFill>
              </a:rPr>
              <a:t>Member States agreement </a:t>
            </a:r>
            <a:r>
              <a:rPr lang="en-GB" sz="2200">
                <a:solidFill>
                  <a:srgbClr val="024EA2"/>
                </a:solidFill>
              </a:rPr>
              <a:t>- Letters of support</a:t>
            </a:r>
          </a:p>
          <a:p>
            <a:pPr marL="800100" lvl="2" indent="-342900">
              <a:spcBef>
                <a:spcPts val="1200"/>
              </a:spcBef>
              <a:spcAft>
                <a:spcPts val="1200"/>
              </a:spcAft>
              <a:buClr>
                <a:srgbClr val="00B050"/>
              </a:buClr>
              <a:buSzPct val="140000"/>
              <a:buFont typeface="Wingdings" panose="05000000000000000000" pitchFamily="2" charset="2"/>
              <a:buChar char="ü"/>
            </a:pPr>
            <a:r>
              <a:rPr lang="en-GB" sz="2200" b="1">
                <a:solidFill>
                  <a:srgbClr val="024EA2"/>
                </a:solidFill>
              </a:rPr>
              <a:t>Local/regional authorities </a:t>
            </a:r>
            <a:r>
              <a:rPr lang="en-GB" sz="2200">
                <a:solidFill>
                  <a:srgbClr val="024EA2"/>
                </a:solidFill>
              </a:rPr>
              <a:t>letter - no other support/roll-out planned</a:t>
            </a:r>
            <a:endParaRPr lang="en-US" sz="2200">
              <a:solidFill>
                <a:srgbClr val="024EA2"/>
              </a:solidFill>
            </a:endParaRPr>
          </a:p>
        </p:txBody>
      </p:sp>
      <p:sp>
        <p:nvSpPr>
          <p:cNvPr id="3" name="Title 2"/>
          <p:cNvSpPr>
            <a:spLocks noGrp="1"/>
          </p:cNvSpPr>
          <p:nvPr>
            <p:ph type="title"/>
          </p:nvPr>
        </p:nvSpPr>
        <p:spPr>
          <a:xfrm>
            <a:off x="956480" y="553077"/>
            <a:ext cx="10515600" cy="510814"/>
          </a:xfrm>
        </p:spPr>
        <p:txBody>
          <a:bodyPr/>
          <a:lstStyle/>
          <a:p>
            <a:r>
              <a:rPr lang="en-US" b="1">
                <a:solidFill>
                  <a:srgbClr val="002060"/>
                </a:solidFill>
                <a:latin typeface="+mn-lt"/>
                <a:ea typeface="+mn-ea"/>
                <a:cs typeface="+mn-cs"/>
              </a:rPr>
              <a:t>Mandatory annexes - Requirements</a:t>
            </a:r>
          </a:p>
        </p:txBody>
      </p:sp>
    </p:spTree>
    <p:extLst>
      <p:ext uri="{BB962C8B-B14F-4D97-AF65-F5344CB8AC3E}">
        <p14:creationId xmlns:p14="http://schemas.microsoft.com/office/powerpoint/2010/main" val="216291851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A849671-0C4D-F817-4EF4-E551EC3B010C}"/>
              </a:ext>
            </a:extLst>
          </p:cNvPr>
          <p:cNvSpPr>
            <a:spLocks noGrp="1"/>
          </p:cNvSpPr>
          <p:nvPr>
            <p:ph type="title"/>
          </p:nvPr>
        </p:nvSpPr>
        <p:spPr>
          <a:xfrm>
            <a:off x="860102" y="344223"/>
            <a:ext cx="10515600" cy="931335"/>
          </a:xfrm>
        </p:spPr>
        <p:txBody>
          <a:bodyPr/>
          <a:lstStyle/>
          <a:p>
            <a:r>
              <a:rPr lang="en-US"/>
              <a:t>  </a:t>
            </a:r>
            <a:r>
              <a:rPr lang="en-US" b="1">
                <a:solidFill>
                  <a:srgbClr val="002060"/>
                </a:solidFill>
                <a:latin typeface="+mn-lt"/>
                <a:ea typeface="+mn-ea"/>
                <a:cs typeface="+mn-cs"/>
              </a:rPr>
              <a:t>DO’S				 </a:t>
            </a:r>
            <a:r>
              <a:rPr lang="en-US">
                <a:solidFill>
                  <a:srgbClr val="034EA2"/>
                </a:solidFill>
                <a:latin typeface="+mn-lt"/>
                <a:ea typeface="+mn-ea"/>
                <a:cs typeface="+mn-cs"/>
              </a:rPr>
              <a:t> </a:t>
            </a:r>
            <a:r>
              <a:rPr lang="en-US"/>
              <a:t>      </a:t>
            </a:r>
            <a:r>
              <a:rPr lang="en-US" b="1">
                <a:solidFill>
                  <a:srgbClr val="002060"/>
                </a:solidFill>
                <a:latin typeface="+mn-lt"/>
                <a:ea typeface="+mn-ea"/>
                <a:cs typeface="+mn-cs"/>
              </a:rPr>
              <a:t>DON’TS</a:t>
            </a:r>
            <a:endParaRPr lang="en-IE" b="1">
              <a:solidFill>
                <a:srgbClr val="002060"/>
              </a:solidFill>
              <a:latin typeface="+mn-lt"/>
              <a:ea typeface="+mn-ea"/>
              <a:cs typeface="+mn-cs"/>
            </a:endParaRPr>
          </a:p>
        </p:txBody>
      </p:sp>
      <p:sp>
        <p:nvSpPr>
          <p:cNvPr id="5" name="Text Placeholder 1">
            <a:extLst>
              <a:ext uri="{FF2B5EF4-FFF2-40B4-BE49-F238E27FC236}">
                <a16:creationId xmlns:a16="http://schemas.microsoft.com/office/drawing/2014/main" id="{6F08B86A-803F-4656-AB00-E9D9CF7D5536}"/>
              </a:ext>
            </a:extLst>
          </p:cNvPr>
          <p:cNvSpPr txBox="1">
            <a:spLocks/>
          </p:cNvSpPr>
          <p:nvPr/>
        </p:nvSpPr>
        <p:spPr>
          <a:xfrm>
            <a:off x="860102" y="1503593"/>
            <a:ext cx="4943169" cy="5232183"/>
          </a:xfrm>
          <a:prstGeom prst="rect">
            <a:avLst/>
          </a:prstGeom>
          <a:ln w="19050">
            <a:solidFill>
              <a:srgbClr val="B0D10E"/>
            </a:solidFill>
            <a:prstDash val="dashDot"/>
          </a:ln>
        </p:spPr>
        <p:txBody>
          <a:bodyPr vert="horz" lIns="91440" tIns="45720" rIns="91440" bIns="45720" rtlCol="0">
            <a:noAutofit/>
          </a:bodyPr>
          <a:lstStyle>
            <a:lvl1pPr marL="0" indent="0" algn="l" defTabSz="914400" rtl="0" eaLnBrk="1" latinLnBrk="0" hangingPunct="1">
              <a:lnSpc>
                <a:spcPct val="100000"/>
              </a:lnSpc>
              <a:spcBef>
                <a:spcPts val="0"/>
              </a:spcBef>
              <a:spcAft>
                <a:spcPts val="1800"/>
              </a:spcAft>
              <a:buClr>
                <a:schemeClr val="tx2"/>
              </a:buClr>
              <a:buFont typeface="Arial" panose="020B0604020202020204" pitchFamily="34" charset="0"/>
              <a:buNone/>
              <a:defRPr sz="20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marR="0" lvl="0" indent="-342900" algn="l" defTabSz="914400" rtl="0" eaLnBrk="1" fontAlgn="auto" latinLnBrk="0" hangingPunct="1">
              <a:lnSpc>
                <a:spcPct val="100000"/>
              </a:lnSpc>
              <a:spcBef>
                <a:spcPts val="0"/>
              </a:spcBef>
              <a:spcAft>
                <a:spcPts val="1800"/>
              </a:spcAft>
              <a:buClr>
                <a:srgbClr val="004494"/>
              </a:buClr>
              <a:buSzTx/>
              <a:buFont typeface="Wingdings" panose="05000000000000000000" pitchFamily="2" charset="2"/>
              <a:buChar char="§"/>
              <a:tabLst/>
              <a:defRPr/>
            </a:pPr>
            <a:r>
              <a:rPr kumimoji="0" lang="en-US" sz="2000" b="0" i="0" u="none" strike="noStrike" kern="1200" cap="none" spc="0" normalizeH="0" baseline="0" noProof="0">
                <a:ln>
                  <a:noFill/>
                </a:ln>
                <a:solidFill>
                  <a:schemeClr val="tx2"/>
                </a:solidFill>
                <a:effectLst/>
                <a:uLnTx/>
                <a:uFillTx/>
                <a:latin typeface="Arial"/>
                <a:ea typeface="+mn-ea"/>
                <a:cs typeface="+mn-cs"/>
              </a:rPr>
              <a:t>Read carefully the Work </a:t>
            </a:r>
            <a:r>
              <a:rPr kumimoji="0" lang="en-US" sz="2000" b="0" i="0" u="none" strike="noStrike" kern="1200" cap="none" spc="0" normalizeH="0" baseline="0" noProof="0" err="1">
                <a:ln>
                  <a:noFill/>
                </a:ln>
                <a:solidFill>
                  <a:schemeClr val="tx2"/>
                </a:solidFill>
                <a:effectLst/>
                <a:uLnTx/>
                <a:uFillTx/>
                <a:latin typeface="Arial"/>
                <a:ea typeface="+mn-ea"/>
                <a:cs typeface="+mn-cs"/>
              </a:rPr>
              <a:t>Programme</a:t>
            </a:r>
            <a:r>
              <a:rPr kumimoji="0" lang="en-US" sz="2000" b="0" i="0" u="none" strike="noStrike" kern="1200" cap="none" spc="0" normalizeH="0" baseline="0" noProof="0">
                <a:ln>
                  <a:noFill/>
                </a:ln>
                <a:solidFill>
                  <a:schemeClr val="tx2"/>
                </a:solidFill>
                <a:effectLst/>
                <a:uLnTx/>
                <a:uFillTx/>
                <a:latin typeface="Arial"/>
                <a:ea typeface="+mn-ea"/>
                <a:cs typeface="+mn-cs"/>
              </a:rPr>
              <a:t> &amp; Call document;</a:t>
            </a:r>
          </a:p>
          <a:p>
            <a:pPr marL="342900" marR="0" lvl="0" indent="-342900" algn="l" defTabSz="914400" rtl="0" eaLnBrk="1" fontAlgn="auto" latinLnBrk="0" hangingPunct="1">
              <a:lnSpc>
                <a:spcPct val="100000"/>
              </a:lnSpc>
              <a:spcBef>
                <a:spcPts val="0"/>
              </a:spcBef>
              <a:spcAft>
                <a:spcPts val="1800"/>
              </a:spcAft>
              <a:buClr>
                <a:srgbClr val="004494"/>
              </a:buClr>
              <a:buSzTx/>
              <a:buFont typeface="Wingdings" panose="05000000000000000000" pitchFamily="2" charset="2"/>
              <a:buChar char="§"/>
              <a:tabLst/>
              <a:defRPr/>
            </a:pPr>
            <a:r>
              <a:rPr kumimoji="0" lang="en-US" sz="2000" b="0" i="0" u="none" strike="noStrike" kern="1200" cap="none" spc="0" normalizeH="0" baseline="0" noProof="0">
                <a:ln>
                  <a:noFill/>
                </a:ln>
                <a:solidFill>
                  <a:schemeClr val="tx2"/>
                </a:solidFill>
                <a:effectLst/>
                <a:uLnTx/>
                <a:uFillTx/>
                <a:latin typeface="Arial"/>
                <a:ea typeface="+mn-ea"/>
                <a:cs typeface="+mn-cs"/>
              </a:rPr>
              <a:t>Always use the application forms and templates provided in the Submission System;</a:t>
            </a:r>
          </a:p>
          <a:p>
            <a:pPr marL="342900" marR="0" lvl="0" indent="-342900" algn="l" defTabSz="914400" rtl="0" eaLnBrk="1" fontAlgn="auto" latinLnBrk="0" hangingPunct="1">
              <a:lnSpc>
                <a:spcPct val="100000"/>
              </a:lnSpc>
              <a:spcBef>
                <a:spcPts val="0"/>
              </a:spcBef>
              <a:spcAft>
                <a:spcPts val="1800"/>
              </a:spcAft>
              <a:buClr>
                <a:srgbClr val="004494"/>
              </a:buClr>
              <a:buSzTx/>
              <a:buFont typeface="Wingdings" panose="05000000000000000000" pitchFamily="2" charset="2"/>
              <a:buChar char="§"/>
              <a:tabLst/>
              <a:defRPr/>
            </a:pPr>
            <a:r>
              <a:rPr kumimoji="0" lang="en-US" sz="2000" b="0" i="0" u="none" strike="noStrike" kern="1200" cap="none" spc="0" normalizeH="0" baseline="0" noProof="0">
                <a:ln>
                  <a:noFill/>
                </a:ln>
                <a:solidFill>
                  <a:schemeClr val="tx2"/>
                </a:solidFill>
                <a:effectLst/>
                <a:uLnTx/>
                <a:uFillTx/>
                <a:latin typeface="Arial"/>
                <a:ea typeface="+mn-ea"/>
                <a:cs typeface="+mn-cs"/>
              </a:rPr>
              <a:t>Read the evaluation criteria</a:t>
            </a:r>
            <a:r>
              <a:rPr lang="en-US">
                <a:solidFill>
                  <a:schemeClr val="tx2"/>
                </a:solidFill>
                <a:latin typeface="Arial"/>
              </a:rPr>
              <a:t> and c</a:t>
            </a:r>
            <a:r>
              <a:rPr kumimoji="0" lang="en-US" sz="2000" b="0" i="0" u="none" strike="noStrike" kern="1200" cap="none" spc="0" normalizeH="0" baseline="0" noProof="0" err="1">
                <a:ln>
                  <a:noFill/>
                </a:ln>
                <a:solidFill>
                  <a:schemeClr val="tx2"/>
                </a:solidFill>
                <a:effectLst/>
                <a:uLnTx/>
                <a:uFillTx/>
                <a:latin typeface="Arial"/>
                <a:ea typeface="+mn-ea"/>
                <a:cs typeface="+mn-cs"/>
              </a:rPr>
              <a:t>onvincingly</a:t>
            </a:r>
            <a:r>
              <a:rPr kumimoji="0" lang="en-US" sz="2000" b="0" i="0" u="none" strike="noStrike" kern="1200" cap="none" spc="0" normalizeH="0" baseline="0" noProof="0">
                <a:ln>
                  <a:noFill/>
                </a:ln>
                <a:solidFill>
                  <a:schemeClr val="tx2"/>
                </a:solidFill>
                <a:effectLst/>
                <a:uLnTx/>
                <a:uFillTx/>
                <a:latin typeface="Arial"/>
                <a:ea typeface="+mn-ea"/>
                <a:cs typeface="+mn-cs"/>
              </a:rPr>
              <a:t> demonstrate the need for EU funds;</a:t>
            </a:r>
          </a:p>
          <a:p>
            <a:pPr marL="342900" marR="0" lvl="0" indent="-342900" algn="l" defTabSz="914400" rtl="0" eaLnBrk="1" fontAlgn="auto" latinLnBrk="0" hangingPunct="1">
              <a:lnSpc>
                <a:spcPct val="100000"/>
              </a:lnSpc>
              <a:spcBef>
                <a:spcPts val="0"/>
              </a:spcBef>
              <a:spcAft>
                <a:spcPts val="1800"/>
              </a:spcAft>
              <a:buClr>
                <a:srgbClr val="004494"/>
              </a:buClr>
              <a:buSzTx/>
              <a:buFont typeface="Wingdings" panose="05000000000000000000" pitchFamily="2" charset="2"/>
              <a:buChar char="§"/>
              <a:tabLst/>
              <a:defRPr/>
            </a:pPr>
            <a:r>
              <a:rPr kumimoji="0" lang="en-US" sz="2000" b="0" i="0" u="none" strike="noStrike" kern="1200" cap="none" spc="0" normalizeH="0" baseline="0" noProof="0">
                <a:ln>
                  <a:noFill/>
                </a:ln>
                <a:solidFill>
                  <a:schemeClr val="tx2"/>
                </a:solidFill>
                <a:effectLst/>
                <a:uLnTx/>
                <a:uFillTx/>
                <a:latin typeface="Arial"/>
                <a:ea typeface="+mn-ea"/>
                <a:cs typeface="+mn-cs"/>
              </a:rPr>
              <a:t>Complete all sections and submit mandatory supporting documents (security declaration &amp; guarantee etc.)</a:t>
            </a:r>
          </a:p>
          <a:p>
            <a:pPr marL="342900" indent="-342900">
              <a:buClr>
                <a:srgbClr val="004494"/>
              </a:buClr>
              <a:buFont typeface="Wingdings" panose="05000000000000000000" pitchFamily="2" charset="2"/>
              <a:buChar char="§"/>
              <a:defRPr/>
            </a:pPr>
            <a:r>
              <a:rPr kumimoji="0" lang="en-US" sz="2000" b="0" i="0" u="none" strike="noStrike" kern="1200" cap="none" spc="0" normalizeH="0" baseline="0" noProof="0">
                <a:ln>
                  <a:noFill/>
                </a:ln>
                <a:solidFill>
                  <a:schemeClr val="tx2"/>
                </a:solidFill>
                <a:effectLst/>
                <a:uLnTx/>
                <a:uFillTx/>
                <a:latin typeface="Arial"/>
                <a:ea typeface="+mn-ea"/>
                <a:cs typeface="+mn-cs"/>
              </a:rPr>
              <a:t>Submit as many times you wish, updating your application, before the call deadline.</a:t>
            </a:r>
          </a:p>
        </p:txBody>
      </p:sp>
      <p:sp>
        <p:nvSpPr>
          <p:cNvPr id="6" name="Text Placeholder 1">
            <a:extLst>
              <a:ext uri="{FF2B5EF4-FFF2-40B4-BE49-F238E27FC236}">
                <a16:creationId xmlns:a16="http://schemas.microsoft.com/office/drawing/2014/main" id="{A8CFAF80-8A4A-4FA9-A0D3-8131B860BFD6}"/>
              </a:ext>
            </a:extLst>
          </p:cNvPr>
          <p:cNvSpPr txBox="1">
            <a:spLocks/>
          </p:cNvSpPr>
          <p:nvPr/>
        </p:nvSpPr>
        <p:spPr>
          <a:xfrm>
            <a:off x="5884450" y="1503593"/>
            <a:ext cx="5070243" cy="5232184"/>
          </a:xfrm>
          <a:prstGeom prst="rect">
            <a:avLst/>
          </a:prstGeom>
          <a:ln w="19050">
            <a:solidFill>
              <a:srgbClr val="B0D10E"/>
            </a:solidFill>
            <a:prstDash val="dashDot"/>
          </a:ln>
        </p:spPr>
        <p:txBody>
          <a:bodyPr/>
          <a:lstStyle>
            <a:lvl1pPr marL="228600" indent="-228600" algn="l" defTabSz="914400" rtl="0" eaLnBrk="1" latinLnBrk="0" hangingPunct="1">
              <a:lnSpc>
                <a:spcPct val="100000"/>
              </a:lnSpc>
              <a:spcBef>
                <a:spcPts val="0"/>
              </a:spcBef>
              <a:spcAft>
                <a:spcPts val="1800"/>
              </a:spcAft>
              <a:buClr>
                <a:schemeClr val="tx2"/>
              </a:buClr>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marR="0" lvl="0" indent="-342900" algn="l" defTabSz="914400" rtl="0" eaLnBrk="1" fontAlgn="auto" latinLnBrk="0" hangingPunct="1">
              <a:lnSpc>
                <a:spcPct val="100000"/>
              </a:lnSpc>
              <a:spcBef>
                <a:spcPts val="0"/>
              </a:spcBef>
              <a:spcAft>
                <a:spcPts val="1800"/>
              </a:spcAft>
              <a:buClr>
                <a:srgbClr val="004494"/>
              </a:buClr>
              <a:buSzTx/>
              <a:buFont typeface="Wingdings" panose="05000000000000000000" pitchFamily="2" charset="2"/>
              <a:buChar char="§"/>
              <a:tabLst/>
              <a:defRPr/>
            </a:pPr>
            <a:r>
              <a:rPr kumimoji="0" lang="en-US" sz="2000" b="0" i="0" u="none" strike="noStrike" kern="1200" cap="none" spc="0" normalizeH="0" baseline="0" noProof="0">
                <a:ln>
                  <a:noFill/>
                </a:ln>
                <a:solidFill>
                  <a:schemeClr val="accent6"/>
                </a:solidFill>
                <a:effectLst/>
                <a:uLnTx/>
                <a:uFillTx/>
                <a:latin typeface="Arial"/>
                <a:ea typeface="+mn-ea"/>
                <a:cs typeface="+mn-cs"/>
              </a:rPr>
              <a:t>Don’t forget to describe the technical architecture of the 5G use cases;</a:t>
            </a:r>
          </a:p>
          <a:p>
            <a:pPr marL="342900" marR="0" lvl="0" indent="-342900" algn="l" defTabSz="914400" rtl="0" eaLnBrk="1" fontAlgn="auto" latinLnBrk="0" hangingPunct="1">
              <a:lnSpc>
                <a:spcPct val="100000"/>
              </a:lnSpc>
              <a:spcBef>
                <a:spcPts val="0"/>
              </a:spcBef>
              <a:spcAft>
                <a:spcPts val="1800"/>
              </a:spcAft>
              <a:buClr>
                <a:srgbClr val="004494"/>
              </a:buClr>
              <a:buSzTx/>
              <a:buFont typeface="Wingdings" panose="05000000000000000000" pitchFamily="2" charset="2"/>
              <a:buChar char="§"/>
              <a:tabLst/>
              <a:defRPr/>
            </a:pPr>
            <a:r>
              <a:rPr kumimoji="0" lang="en-US" sz="2000" b="0" i="0" u="none" strike="noStrike" kern="1200" cap="none" spc="0" normalizeH="0" baseline="0" noProof="0">
                <a:ln>
                  <a:noFill/>
                </a:ln>
                <a:solidFill>
                  <a:schemeClr val="accent6"/>
                </a:solidFill>
                <a:effectLst/>
                <a:uLnTx/>
                <a:uFillTx/>
                <a:latin typeface="Arial"/>
                <a:ea typeface="+mn-ea"/>
                <a:cs typeface="+mn-cs"/>
              </a:rPr>
              <a:t>Don’t include activities which are out of scope;</a:t>
            </a:r>
          </a:p>
          <a:p>
            <a:pPr marL="342900" marR="0" lvl="0" indent="-342900" algn="l" defTabSz="914400" rtl="0" eaLnBrk="1" fontAlgn="auto" latinLnBrk="0" hangingPunct="1">
              <a:lnSpc>
                <a:spcPct val="100000"/>
              </a:lnSpc>
              <a:spcBef>
                <a:spcPts val="0"/>
              </a:spcBef>
              <a:spcAft>
                <a:spcPts val="1800"/>
              </a:spcAft>
              <a:buClr>
                <a:srgbClr val="004494"/>
              </a:buClr>
              <a:buSzTx/>
              <a:buFont typeface="Wingdings" panose="05000000000000000000" pitchFamily="2" charset="2"/>
              <a:buChar char="§"/>
              <a:tabLst/>
              <a:defRPr/>
            </a:pPr>
            <a:r>
              <a:rPr kumimoji="0" lang="en-US" sz="2000" b="0" i="0" u="none" strike="noStrike" kern="1200" cap="none" spc="0" normalizeH="0" baseline="0" noProof="0">
                <a:ln>
                  <a:noFill/>
                </a:ln>
                <a:solidFill>
                  <a:schemeClr val="accent6"/>
                </a:solidFill>
                <a:effectLst/>
                <a:uLnTx/>
                <a:uFillTx/>
                <a:latin typeface="Arial"/>
                <a:ea typeface="+mn-ea"/>
                <a:cs typeface="+mn-cs"/>
              </a:rPr>
              <a:t>Do not forget to </a:t>
            </a:r>
            <a:r>
              <a:rPr lang="en-US" sz="2000">
                <a:solidFill>
                  <a:schemeClr val="accent6"/>
                </a:solidFill>
                <a:latin typeface="Arial"/>
              </a:rPr>
              <a:t>register a</a:t>
            </a:r>
            <a:r>
              <a:rPr kumimoji="0" lang="en-US" sz="2000" b="0" i="0" u="none" strike="noStrike" kern="1200" cap="none" spc="0" normalizeH="0" baseline="0" noProof="0" err="1">
                <a:ln>
                  <a:noFill/>
                </a:ln>
                <a:solidFill>
                  <a:schemeClr val="accent6"/>
                </a:solidFill>
                <a:effectLst/>
                <a:uLnTx/>
                <a:uFillTx/>
                <a:latin typeface="Arial"/>
                <a:ea typeface="+mn-ea"/>
                <a:cs typeface="+mn-cs"/>
              </a:rPr>
              <a:t>ll</a:t>
            </a:r>
            <a:r>
              <a:rPr kumimoji="0" lang="en-US" sz="2000" b="0" i="0" u="none" strike="noStrike" kern="1200" cap="none" spc="0" normalizeH="0" baseline="0" noProof="0">
                <a:ln>
                  <a:noFill/>
                </a:ln>
                <a:solidFill>
                  <a:schemeClr val="accent6"/>
                </a:solidFill>
                <a:effectLst/>
                <a:uLnTx/>
                <a:uFillTx/>
                <a:latin typeface="Arial"/>
                <a:ea typeface="+mn-ea"/>
                <a:cs typeface="+mn-cs"/>
              </a:rPr>
              <a:t> beneficiaries, affiliated entities and associated partners in the </a:t>
            </a:r>
            <a:r>
              <a:rPr lang="en-US" sz="2000">
                <a:hlinkClick r:id="rId2"/>
              </a:rPr>
              <a:t>Participant Register</a:t>
            </a:r>
            <a:r>
              <a:rPr kumimoji="0" lang="en-US" sz="2000" b="0" i="0" u="none" strike="noStrike" kern="1200" cap="none" spc="0" normalizeH="0" baseline="0" noProof="0">
                <a:ln>
                  <a:noFill/>
                </a:ln>
                <a:solidFill>
                  <a:schemeClr val="accent6"/>
                </a:solidFill>
                <a:effectLst/>
                <a:uLnTx/>
                <a:uFillTx/>
                <a:latin typeface="Arial"/>
                <a:ea typeface="+mn-ea"/>
                <a:cs typeface="+mn-cs"/>
              </a:rPr>
              <a:t>; </a:t>
            </a:r>
          </a:p>
          <a:p>
            <a:pPr marL="342900" marR="0" lvl="0" indent="-342900" algn="l" defTabSz="914400" rtl="0" eaLnBrk="1" fontAlgn="auto" latinLnBrk="0" hangingPunct="1">
              <a:lnSpc>
                <a:spcPct val="100000"/>
              </a:lnSpc>
              <a:spcBef>
                <a:spcPts val="0"/>
              </a:spcBef>
              <a:spcAft>
                <a:spcPts val="1800"/>
              </a:spcAft>
              <a:buClr>
                <a:srgbClr val="004494"/>
              </a:buClr>
              <a:buSzTx/>
              <a:buFont typeface="Wingdings" panose="05000000000000000000" pitchFamily="2" charset="2"/>
              <a:buChar char="§"/>
              <a:tabLst/>
              <a:defRPr/>
            </a:pPr>
            <a:r>
              <a:rPr kumimoji="0" lang="en-US" sz="2000" b="0" i="0" u="none" strike="noStrike" kern="1200" cap="none" spc="0" normalizeH="0" baseline="0" noProof="0">
                <a:ln>
                  <a:noFill/>
                </a:ln>
                <a:solidFill>
                  <a:schemeClr val="accent6"/>
                </a:solidFill>
                <a:effectLst/>
                <a:uLnTx/>
                <a:uFillTx/>
                <a:latin typeface="Arial"/>
                <a:ea typeface="+mn-ea"/>
                <a:cs typeface="+mn-cs"/>
              </a:rPr>
              <a:t>Don’t forget to put both the 2 minimum applicants in the system;</a:t>
            </a:r>
          </a:p>
          <a:p>
            <a:pPr marL="342900" marR="0" lvl="0" indent="-342900" algn="l" defTabSz="914400" rtl="0" eaLnBrk="1" fontAlgn="auto" latinLnBrk="0" hangingPunct="1">
              <a:lnSpc>
                <a:spcPct val="100000"/>
              </a:lnSpc>
              <a:spcBef>
                <a:spcPts val="0"/>
              </a:spcBef>
              <a:spcAft>
                <a:spcPts val="1800"/>
              </a:spcAft>
              <a:buClr>
                <a:srgbClr val="004494"/>
              </a:buClr>
              <a:buSzTx/>
              <a:buFont typeface="Wingdings" panose="05000000000000000000" pitchFamily="2" charset="2"/>
              <a:buChar char="§"/>
              <a:tabLst/>
              <a:defRPr/>
            </a:pPr>
            <a:r>
              <a:rPr kumimoji="0" lang="en-US" sz="2000" b="0" i="0" u="none" strike="noStrike" kern="1200" cap="none" spc="0" normalizeH="0" baseline="0" noProof="0">
                <a:ln>
                  <a:noFill/>
                </a:ln>
                <a:solidFill>
                  <a:schemeClr val="accent6"/>
                </a:solidFill>
                <a:effectLst/>
                <a:uLnTx/>
                <a:uFillTx/>
                <a:latin typeface="Arial"/>
                <a:ea typeface="+mn-ea"/>
                <a:cs typeface="+mn-cs"/>
              </a:rPr>
              <a:t>Don’t wait until the last minute to submit your application</a:t>
            </a:r>
            <a:r>
              <a:rPr lang="en-US" sz="2000">
                <a:solidFill>
                  <a:schemeClr val="accent6"/>
                </a:solidFill>
                <a:latin typeface="Arial"/>
              </a:rPr>
              <a:t>.</a:t>
            </a:r>
            <a:endParaRPr kumimoji="0" lang="en-US" sz="2000" b="0" i="0" u="none" strike="noStrike" kern="1200" cap="none" spc="0" normalizeH="0" baseline="0" noProof="0">
              <a:ln>
                <a:noFill/>
              </a:ln>
              <a:solidFill>
                <a:srgbClr val="4D4D4D"/>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1800"/>
              </a:spcAft>
              <a:buClr>
                <a:srgbClr val="004494"/>
              </a:buClr>
              <a:buSzTx/>
              <a:buFont typeface="Arial" panose="020B0604020202020204" pitchFamily="34" charset="0"/>
              <a:buChar char="•"/>
              <a:tabLst/>
              <a:defRPr/>
            </a:pPr>
            <a:endParaRPr kumimoji="0" lang="en-IE" sz="2400" b="0" i="0" u="none" strike="noStrike" kern="1200" cap="none" spc="0" normalizeH="0" baseline="0" noProof="0">
              <a:ln>
                <a:noFill/>
              </a:ln>
              <a:solidFill>
                <a:srgbClr val="4D4D4D"/>
              </a:solidFill>
              <a:effectLst/>
              <a:uLnTx/>
              <a:uFillTx/>
              <a:latin typeface="Arial"/>
              <a:ea typeface="+mn-ea"/>
              <a:cs typeface="+mn-cs"/>
            </a:endParaRPr>
          </a:p>
        </p:txBody>
      </p:sp>
      <p:sp>
        <p:nvSpPr>
          <p:cNvPr id="3" name="Oval 2">
            <a:extLst>
              <a:ext uri="{FF2B5EF4-FFF2-40B4-BE49-F238E27FC236}">
                <a16:creationId xmlns:a16="http://schemas.microsoft.com/office/drawing/2014/main" id="{9662DFEB-5054-ED22-8AC4-9F15F8E488D4}"/>
              </a:ext>
            </a:extLst>
          </p:cNvPr>
          <p:cNvSpPr/>
          <p:nvPr/>
        </p:nvSpPr>
        <p:spPr>
          <a:xfrm rot="929229">
            <a:off x="9102435" y="122222"/>
            <a:ext cx="2845725" cy="1381371"/>
          </a:xfrm>
          <a:prstGeom prst="ellipse">
            <a:avLst/>
          </a:prstGeom>
          <a:solidFill>
            <a:schemeClr val="bg1"/>
          </a:solid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srgbClr val="FFFFFF"/>
              </a:solidFill>
              <a:effectLst/>
              <a:uLnTx/>
              <a:uFillTx/>
              <a:latin typeface="Arial"/>
              <a:ea typeface="+mn-ea"/>
              <a:cs typeface="+mn-cs"/>
            </a:endParaRPr>
          </a:p>
        </p:txBody>
      </p:sp>
      <p:sp>
        <p:nvSpPr>
          <p:cNvPr id="8" name="Title 6">
            <a:extLst>
              <a:ext uri="{FF2B5EF4-FFF2-40B4-BE49-F238E27FC236}">
                <a16:creationId xmlns:a16="http://schemas.microsoft.com/office/drawing/2014/main" id="{0031AF7A-8347-F202-9911-2B5BE44CC99B}"/>
              </a:ext>
            </a:extLst>
          </p:cNvPr>
          <p:cNvSpPr txBox="1">
            <a:spLocks/>
          </p:cNvSpPr>
          <p:nvPr/>
        </p:nvSpPr>
        <p:spPr>
          <a:xfrm rot="985778">
            <a:off x="9612449" y="440036"/>
            <a:ext cx="2006725" cy="764572"/>
          </a:xfrm>
          <a:prstGeom prst="rect">
            <a:avLst/>
          </a:prstGeom>
          <a:solidFill>
            <a:schemeClr val="bg1"/>
          </a:solidFill>
        </p:spPr>
        <p:txBody>
          <a:bodyPr vert="horz" lIns="91440" tIns="45720" rIns="91440" bIns="0" rtlCol="0" anchor="b" anchorCtr="0">
            <a:noAutofit/>
          </a:bodyPr>
          <a:lstStyle>
            <a:lvl1pPr algn="l" defTabSz="914400" rtl="0" eaLnBrk="1" latinLnBrk="0" hangingPunct="1">
              <a:lnSpc>
                <a:spcPct val="90000"/>
              </a:lnSpc>
              <a:spcBef>
                <a:spcPct val="0"/>
              </a:spcBef>
              <a:buNone/>
              <a:defRPr sz="4000" kern="1200">
                <a:solidFill>
                  <a:schemeClr val="tx2"/>
                </a:solidFill>
                <a:latin typeface="+mj-lt"/>
                <a:ea typeface="+mj-ea"/>
                <a:cs typeface="+mj-cs"/>
              </a:defRPr>
            </a:lvl1pPr>
          </a:lstStyle>
          <a:p>
            <a:r>
              <a:rPr lang="en-US" sz="2600" b="1">
                <a:solidFill>
                  <a:schemeClr val="tx1"/>
                </a:solidFill>
              </a:rPr>
              <a:t>Application Process</a:t>
            </a:r>
            <a:endParaRPr lang="en-IE" sz="2600" b="1">
              <a:solidFill>
                <a:schemeClr val="tx1"/>
              </a:solidFill>
            </a:endParaRPr>
          </a:p>
        </p:txBody>
      </p:sp>
    </p:spTree>
    <p:extLst>
      <p:ext uri="{BB962C8B-B14F-4D97-AF65-F5344CB8AC3E}">
        <p14:creationId xmlns:p14="http://schemas.microsoft.com/office/powerpoint/2010/main" val="249182395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5755" y="494000"/>
            <a:ext cx="10905698" cy="782357"/>
          </a:xfrm>
        </p:spPr>
        <p:txBody>
          <a:bodyPr/>
          <a:lstStyle/>
          <a:p>
            <a:br>
              <a:rPr lang="en-IE"/>
            </a:br>
            <a:r>
              <a:rPr lang="en-IE"/>
              <a:t> </a:t>
            </a:r>
            <a:r>
              <a:rPr lang="en-IE" b="1">
                <a:solidFill>
                  <a:srgbClr val="002060"/>
                </a:solidFill>
                <a:latin typeface="+mn-lt"/>
                <a:ea typeface="+mn-ea"/>
                <a:cs typeface="+mn-cs"/>
              </a:rPr>
              <a:t>Applicant’s checklist</a:t>
            </a:r>
            <a:endParaRPr lang="en-GB" b="1">
              <a:solidFill>
                <a:srgbClr val="002060"/>
              </a:solidFill>
              <a:latin typeface="+mn-lt"/>
              <a:ea typeface="+mn-ea"/>
              <a:cs typeface="+mn-cs"/>
            </a:endParaRPr>
          </a:p>
        </p:txBody>
      </p:sp>
      <p:pic>
        <p:nvPicPr>
          <p:cNvPr id="7"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2927" y="1501508"/>
            <a:ext cx="694929" cy="7496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Slide Number Placeholder 2"/>
          <p:cNvSpPr>
            <a:spLocks noGrp="1"/>
          </p:cNvSpPr>
          <p:nvPr>
            <p:ph type="sldNum" sz="quarter" idx="12"/>
          </p:nvPr>
        </p:nvSpPr>
        <p:spPr/>
        <p:txBody>
          <a:bodyPr/>
          <a:lstStyle/>
          <a:p>
            <a:fld id="{F46C79FD-C571-418B-AB0F-5EE936C85276}" type="slidenum">
              <a:rPr lang="en-GB" smtClean="0"/>
              <a:t>38</a:t>
            </a:fld>
            <a:endParaRPr lang="en-GB"/>
          </a:p>
        </p:txBody>
      </p:sp>
      <p:sp>
        <p:nvSpPr>
          <p:cNvPr id="8" name="Rectangle 7">
            <a:extLst>
              <a:ext uri="{FF2B5EF4-FFF2-40B4-BE49-F238E27FC236}">
                <a16:creationId xmlns:a16="http://schemas.microsoft.com/office/drawing/2014/main" id="{123347E1-DAA4-4E3C-82B2-95976E61B179}"/>
              </a:ext>
            </a:extLst>
          </p:cNvPr>
          <p:cNvSpPr/>
          <p:nvPr/>
        </p:nvSpPr>
        <p:spPr>
          <a:xfrm>
            <a:off x="1367856" y="1634871"/>
            <a:ext cx="9601760" cy="3793346"/>
          </a:xfrm>
          <a:prstGeom prst="rect">
            <a:avLst/>
          </a:prstGeom>
        </p:spPr>
        <p:txBody>
          <a:bodyPr wrap="square" lIns="91440" tIns="45720" rIns="91440" bIns="45720" anchor="t">
            <a:spAutoFit/>
          </a:bodyPr>
          <a:lstStyle/>
          <a:p>
            <a:pPr>
              <a:spcBef>
                <a:spcPts val="300"/>
              </a:spcBef>
              <a:buClr>
                <a:schemeClr val="tx2"/>
              </a:buClr>
            </a:pPr>
            <a:r>
              <a:rPr lang="en-US" sz="2400">
                <a:cs typeface="Arial"/>
              </a:rPr>
              <a:t>Did you…</a:t>
            </a:r>
          </a:p>
          <a:p>
            <a:pPr marL="800100" lvl="1" indent="-342900">
              <a:spcBef>
                <a:spcPts val="300"/>
              </a:spcBef>
              <a:spcAft>
                <a:spcPts val="600"/>
              </a:spcAft>
              <a:buClr>
                <a:schemeClr val="tx2"/>
              </a:buClr>
              <a:buFont typeface="Wingdings" panose="05000000000000000000" pitchFamily="2" charset="2"/>
              <a:buChar char="Ø"/>
            </a:pPr>
            <a:r>
              <a:rPr lang="en-IE" sz="2400">
                <a:solidFill>
                  <a:schemeClr val="tx1"/>
                </a:solidFill>
                <a:effectLst/>
                <a:latin typeface="Calibri" panose="020F0502020204030204" pitchFamily="34" charset="0"/>
                <a:ea typeface="Times New Roman" panose="02020603050405020304" pitchFamily="18" charset="0"/>
              </a:rPr>
              <a:t>Contact external stakeholders (administrations, MS), as early as possible in order to get support letters, security guarantees approvals, in time</a:t>
            </a:r>
          </a:p>
          <a:p>
            <a:pPr marL="1257300" lvl="2" indent="-342900">
              <a:spcBef>
                <a:spcPts val="300"/>
              </a:spcBef>
              <a:spcAft>
                <a:spcPts val="600"/>
              </a:spcAft>
              <a:buClr>
                <a:schemeClr val="tx2"/>
              </a:buClr>
              <a:buFont typeface="Wingdings" panose="05000000000000000000" pitchFamily="2" charset="2"/>
              <a:buChar char="Ø"/>
            </a:pPr>
            <a:r>
              <a:rPr lang="fr-FR" sz="2400">
                <a:latin typeface="Calibri" panose="020F0502020204030204" pitchFamily="34" charset="0"/>
              </a:rPr>
              <a:t>Check the </a:t>
            </a:r>
            <a:r>
              <a:rPr lang="fr-FR" sz="2400">
                <a:hlinkClick r:id="rId4"/>
              </a:rPr>
              <a:t>National Contact Points (europa.eu)</a:t>
            </a:r>
            <a:endParaRPr lang="fr-FR" sz="2400"/>
          </a:p>
          <a:p>
            <a:pPr lvl="2">
              <a:spcBef>
                <a:spcPts val="300"/>
              </a:spcBef>
              <a:spcAft>
                <a:spcPts val="600"/>
              </a:spcAft>
              <a:buClr>
                <a:schemeClr val="tx2"/>
              </a:buClr>
            </a:pPr>
            <a:endParaRPr lang="en-IE" sz="2400">
              <a:solidFill>
                <a:schemeClr val="tx1"/>
              </a:solidFill>
            </a:endParaRPr>
          </a:p>
          <a:p>
            <a:pPr>
              <a:spcBef>
                <a:spcPts val="600"/>
              </a:spcBef>
              <a:buClr>
                <a:schemeClr val="tx2"/>
              </a:buClr>
            </a:pPr>
            <a:r>
              <a:rPr lang="en-US" sz="2400" b="1">
                <a:cs typeface="Arial"/>
              </a:rPr>
              <a:t>Deadline</a:t>
            </a:r>
            <a:r>
              <a:rPr lang="en-US" sz="2400">
                <a:cs typeface="Arial"/>
              </a:rPr>
              <a:t> by 20 February 2024 at 17:00 CET (Brussels time)</a:t>
            </a:r>
          </a:p>
          <a:p>
            <a:pPr marL="800100" lvl="1" indent="-342900">
              <a:spcBef>
                <a:spcPts val="600"/>
              </a:spcBef>
              <a:buClr>
                <a:schemeClr val="tx2"/>
              </a:buClr>
              <a:buFont typeface="Arial" panose="020B0604020202020204" pitchFamily="34" charset="0"/>
              <a:buChar char="•"/>
            </a:pPr>
            <a:r>
              <a:rPr lang="en-US" sz="2000" i="1"/>
              <a:t>Complete your application sufficiently in advance to avoid any last-minute technical problems. </a:t>
            </a:r>
            <a:r>
              <a:rPr lang="en-US" sz="2000" i="1">
                <a:solidFill>
                  <a:srgbClr val="C00000"/>
                </a:solidFill>
              </a:rPr>
              <a:t>Don’t leave submission to the last day!</a:t>
            </a:r>
          </a:p>
        </p:txBody>
      </p:sp>
      <p:pic>
        <p:nvPicPr>
          <p:cNvPr id="9" name="Picture 2">
            <a:extLst>
              <a:ext uri="{FF2B5EF4-FFF2-40B4-BE49-F238E27FC236}">
                <a16:creationId xmlns:a16="http://schemas.microsoft.com/office/drawing/2014/main" id="{834BBF5F-3471-4767-B1C6-54F4428EB98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18290" y="4027480"/>
            <a:ext cx="694929" cy="7496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6106093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B4042BB-4A40-C8C9-A5EA-D24F6CB963F0}"/>
              </a:ext>
            </a:extLst>
          </p:cNvPr>
          <p:cNvSpPr>
            <a:spLocks noGrp="1"/>
          </p:cNvSpPr>
          <p:nvPr>
            <p:ph idx="1"/>
          </p:nvPr>
        </p:nvSpPr>
        <p:spPr>
          <a:xfrm>
            <a:off x="982445" y="1729914"/>
            <a:ext cx="10905699" cy="4203525"/>
          </a:xfrm>
        </p:spPr>
        <p:txBody>
          <a:bodyPr/>
          <a:lstStyle/>
          <a:p>
            <a:pPr marL="342900" lvl="1" indent="-342900">
              <a:spcBef>
                <a:spcPts val="1200"/>
              </a:spcBef>
              <a:spcAft>
                <a:spcPts val="1200"/>
              </a:spcAft>
              <a:buClr>
                <a:srgbClr val="0070C0"/>
              </a:buClr>
              <a:buFont typeface="Wingdings" panose="05000000000000000000" pitchFamily="2" charset="2"/>
              <a:buChar char="Ø"/>
            </a:pPr>
            <a:r>
              <a:rPr lang="en-US" sz="2400" b="1">
                <a:solidFill>
                  <a:srgbClr val="1F497D"/>
                </a:solidFill>
                <a:ea typeface="Calibri" panose="020F0502020204030204" pitchFamily="34" charset="0"/>
              </a:rPr>
              <a:t>Digital Security </a:t>
            </a:r>
            <a:r>
              <a:rPr lang="en-US" sz="2400">
                <a:solidFill>
                  <a:srgbClr val="1F497D"/>
                </a:solidFill>
                <a:ea typeface="Calibri" panose="020F0502020204030204" pitchFamily="34" charset="0"/>
              </a:rPr>
              <a:t>– Read carefully the new </a:t>
            </a:r>
            <a:r>
              <a:rPr lang="en-US" sz="2400">
                <a:solidFill>
                  <a:srgbClr val="1F497D"/>
                </a:solidFill>
                <a:ea typeface="Calibri" panose="020F0502020204030204" pitchFamily="34" charset="0"/>
                <a:hlinkClick r:id="rId3"/>
              </a:rPr>
              <a:t>Communication from the Commission on the Implementation of the 5G cybersecurity Toolbox</a:t>
            </a:r>
            <a:r>
              <a:rPr lang="en-US" sz="2400">
                <a:solidFill>
                  <a:srgbClr val="1F497D"/>
                </a:solidFill>
                <a:ea typeface="Calibri" panose="020F0502020204030204" pitchFamily="34" charset="0"/>
              </a:rPr>
              <a:t> by Member States</a:t>
            </a:r>
          </a:p>
          <a:p>
            <a:pPr marL="342900" lvl="1" indent="-342900">
              <a:spcBef>
                <a:spcPts val="1200"/>
              </a:spcBef>
              <a:spcAft>
                <a:spcPts val="1200"/>
              </a:spcAft>
              <a:buClr>
                <a:srgbClr val="0070C0"/>
              </a:buClr>
              <a:buFont typeface="Wingdings" panose="05000000000000000000" pitchFamily="2" charset="2"/>
              <a:buChar char="Ø"/>
            </a:pPr>
            <a:r>
              <a:rPr lang="en-US" sz="2400" b="1">
                <a:solidFill>
                  <a:srgbClr val="1F497D"/>
                </a:solidFill>
                <a:ea typeface="Calibri" panose="020F0502020204030204" pitchFamily="34" charset="0"/>
              </a:rPr>
              <a:t>Benefit from the </a:t>
            </a:r>
            <a:r>
              <a:rPr lang="en-US" sz="2400" b="1">
                <a:solidFill>
                  <a:srgbClr val="1F497D"/>
                </a:solidFill>
                <a:ea typeface="Calibri" panose="020F0502020204030204" pitchFamily="34" charset="0"/>
                <a:hlinkClick r:id="rId4"/>
              </a:rPr>
              <a:t>5GSC Support Platform</a:t>
            </a:r>
            <a:r>
              <a:rPr lang="en-US" sz="2400">
                <a:solidFill>
                  <a:srgbClr val="1F497D"/>
                </a:solidFill>
                <a:ea typeface="Calibri" panose="020F0502020204030204" pitchFamily="34" charset="0"/>
                <a:hlinkClick r:id="rId4"/>
              </a:rPr>
              <a:t> </a:t>
            </a:r>
            <a:r>
              <a:rPr lang="en-US" sz="2400">
                <a:solidFill>
                  <a:srgbClr val="1F497D"/>
                </a:solidFill>
                <a:ea typeface="Calibri" panose="020F0502020204030204" pitchFamily="34" charset="0"/>
              </a:rPr>
              <a:t>– capacity building sessions (available recordings/material), community network, </a:t>
            </a:r>
            <a:r>
              <a:rPr lang="en-US" sz="2400" b="1">
                <a:solidFill>
                  <a:srgbClr val="1F497D"/>
                </a:solidFill>
                <a:ea typeface="Calibri" panose="020F0502020204030204" pitchFamily="34" charset="0"/>
              </a:rPr>
              <a:t>cooperation</a:t>
            </a:r>
            <a:r>
              <a:rPr lang="en-US" sz="2400">
                <a:solidFill>
                  <a:srgbClr val="1F497D"/>
                </a:solidFill>
                <a:ea typeface="Calibri" panose="020F0502020204030204" pitchFamily="34" charset="0"/>
              </a:rPr>
              <a:t> and 5G use-case replicability across Europe</a:t>
            </a:r>
          </a:p>
          <a:p>
            <a:pPr marL="342900" lvl="1" indent="-342900">
              <a:spcBef>
                <a:spcPts val="1200"/>
              </a:spcBef>
              <a:spcAft>
                <a:spcPts val="1200"/>
              </a:spcAft>
              <a:buClr>
                <a:srgbClr val="0070C0"/>
              </a:buClr>
              <a:buFont typeface="Wingdings" panose="05000000000000000000" pitchFamily="2" charset="2"/>
              <a:buChar char="Ø"/>
            </a:pPr>
            <a:r>
              <a:rPr lang="en-US" sz="2400" b="1">
                <a:solidFill>
                  <a:srgbClr val="1F497D"/>
                </a:solidFill>
                <a:ea typeface="Calibri" panose="020F0502020204030204" pitchFamily="34" charset="0"/>
              </a:rPr>
              <a:t>Check regularly the Frequently Asked Questions </a:t>
            </a:r>
            <a:r>
              <a:rPr lang="en-US" sz="2400">
                <a:solidFill>
                  <a:srgbClr val="1F497D"/>
                </a:solidFill>
                <a:ea typeface="Calibri" panose="020F0502020204030204" pitchFamily="34" charset="0"/>
              </a:rPr>
              <a:t>in the </a:t>
            </a:r>
            <a:r>
              <a:rPr lang="en-US" sz="2400">
                <a:solidFill>
                  <a:srgbClr val="1F497D"/>
                </a:solidFill>
                <a:ea typeface="Calibri" panose="020F0502020204030204" pitchFamily="34" charset="0"/>
                <a:hlinkClick r:id="rId5"/>
              </a:rPr>
              <a:t>Funding &amp; tender opportunities portal</a:t>
            </a:r>
            <a:endParaRPr lang="en-US" sz="2400">
              <a:solidFill>
                <a:srgbClr val="1F497D"/>
              </a:solidFill>
              <a:ea typeface="Calibri" panose="020F0502020204030204" pitchFamily="34" charset="0"/>
            </a:endParaRPr>
          </a:p>
          <a:p>
            <a:pPr marL="342900" lvl="1" indent="-342900">
              <a:spcBef>
                <a:spcPts val="1200"/>
              </a:spcBef>
              <a:spcAft>
                <a:spcPts val="1200"/>
              </a:spcAft>
              <a:buClr>
                <a:srgbClr val="0070C0"/>
              </a:buClr>
              <a:buFont typeface="Wingdings" panose="05000000000000000000" pitchFamily="2" charset="2"/>
              <a:buChar char="Ø"/>
            </a:pPr>
            <a:r>
              <a:rPr lang="en-US" sz="2400" b="1">
                <a:solidFill>
                  <a:srgbClr val="1F497D"/>
                </a:solidFill>
                <a:ea typeface="Calibri" panose="020F0502020204030204" pitchFamily="34" charset="0"/>
              </a:rPr>
              <a:t>CEF-Digital Info day of 26 October </a:t>
            </a:r>
            <a:r>
              <a:rPr lang="en-US" sz="2400">
                <a:solidFill>
                  <a:srgbClr val="1F497D"/>
                </a:solidFill>
                <a:ea typeface="Calibri" panose="020F0502020204030204" pitchFamily="34" charset="0"/>
                <a:hlinkClick r:id="rId6"/>
              </a:rPr>
              <a:t>Recording and presentations available</a:t>
            </a:r>
            <a:endParaRPr lang="en-US" sz="2400">
              <a:solidFill>
                <a:schemeClr val="accent6">
                  <a:lumMod val="75000"/>
                </a:schemeClr>
              </a:solidFill>
              <a:ea typeface="Calibri" panose="020F0502020204030204" pitchFamily="34" charset="0"/>
            </a:endParaRPr>
          </a:p>
        </p:txBody>
      </p:sp>
      <p:sp>
        <p:nvSpPr>
          <p:cNvPr id="3" name="Title 2">
            <a:extLst>
              <a:ext uri="{FF2B5EF4-FFF2-40B4-BE49-F238E27FC236}">
                <a16:creationId xmlns:a16="http://schemas.microsoft.com/office/drawing/2014/main" id="{6EF2CC2F-78D1-60DC-D39F-700DD378765D}"/>
              </a:ext>
            </a:extLst>
          </p:cNvPr>
          <p:cNvSpPr>
            <a:spLocks noGrp="1"/>
          </p:cNvSpPr>
          <p:nvPr>
            <p:ph type="title"/>
          </p:nvPr>
        </p:nvSpPr>
        <p:spPr>
          <a:xfrm>
            <a:off x="838200" y="530889"/>
            <a:ext cx="10515600" cy="792267"/>
          </a:xfrm>
        </p:spPr>
        <p:txBody>
          <a:bodyPr/>
          <a:lstStyle/>
          <a:p>
            <a:r>
              <a:rPr lang="fr-BE" b="1">
                <a:solidFill>
                  <a:srgbClr val="002060"/>
                </a:solidFill>
                <a:latin typeface="+mn-lt"/>
                <a:ea typeface="+mn-ea"/>
                <a:cs typeface="+mn-cs"/>
              </a:rPr>
              <a:t>Be </a:t>
            </a:r>
            <a:r>
              <a:rPr lang="fr-BE" b="1" err="1">
                <a:solidFill>
                  <a:srgbClr val="002060"/>
                </a:solidFill>
                <a:latin typeface="+mn-lt"/>
                <a:ea typeface="+mn-ea"/>
                <a:cs typeface="+mn-cs"/>
              </a:rPr>
              <a:t>well</a:t>
            </a:r>
            <a:r>
              <a:rPr lang="fr-BE" b="1">
                <a:solidFill>
                  <a:srgbClr val="002060"/>
                </a:solidFill>
                <a:latin typeface="+mn-lt"/>
                <a:ea typeface="+mn-ea"/>
                <a:cs typeface="+mn-cs"/>
              </a:rPr>
              <a:t> </a:t>
            </a:r>
            <a:r>
              <a:rPr lang="fr-BE" b="1" err="1">
                <a:solidFill>
                  <a:srgbClr val="002060"/>
                </a:solidFill>
                <a:latin typeface="+mn-lt"/>
                <a:ea typeface="+mn-ea"/>
                <a:cs typeface="+mn-cs"/>
              </a:rPr>
              <a:t>prepared</a:t>
            </a:r>
            <a:r>
              <a:rPr lang="fr-BE" b="1">
                <a:solidFill>
                  <a:srgbClr val="002060"/>
                </a:solidFill>
                <a:latin typeface="+mn-lt"/>
                <a:ea typeface="+mn-ea"/>
                <a:cs typeface="+mn-cs"/>
              </a:rPr>
              <a:t> for </a:t>
            </a:r>
            <a:r>
              <a:rPr lang="fr-BE" b="1" err="1">
                <a:solidFill>
                  <a:srgbClr val="002060"/>
                </a:solidFill>
                <a:latin typeface="+mn-lt"/>
                <a:ea typeface="+mn-ea"/>
                <a:cs typeface="+mn-cs"/>
              </a:rPr>
              <a:t>your</a:t>
            </a:r>
            <a:r>
              <a:rPr lang="fr-BE" b="1">
                <a:solidFill>
                  <a:srgbClr val="002060"/>
                </a:solidFill>
                <a:latin typeface="+mn-lt"/>
                <a:ea typeface="+mn-ea"/>
                <a:cs typeface="+mn-cs"/>
              </a:rPr>
              <a:t> applications!</a:t>
            </a:r>
            <a:endParaRPr lang="en-IE" b="1">
              <a:solidFill>
                <a:srgbClr val="002060"/>
              </a:solidFill>
              <a:latin typeface="+mn-lt"/>
              <a:ea typeface="+mn-ea"/>
              <a:cs typeface="+mn-cs"/>
            </a:endParaRPr>
          </a:p>
        </p:txBody>
      </p:sp>
    </p:spTree>
    <p:extLst>
      <p:ext uri="{BB962C8B-B14F-4D97-AF65-F5344CB8AC3E}">
        <p14:creationId xmlns:p14="http://schemas.microsoft.com/office/powerpoint/2010/main" val="8492720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951186" y="381825"/>
            <a:ext cx="10289628" cy="876502"/>
          </a:xfrm>
        </p:spPr>
        <p:txBody>
          <a:bodyPr/>
          <a:lstStyle/>
          <a:p>
            <a:r>
              <a:rPr lang="en-US" sz="4000" b="1">
                <a:solidFill>
                  <a:srgbClr val="002060"/>
                </a:solidFill>
                <a:latin typeface="Arial" panose="020B0604020202020204" pitchFamily="34" charset="0"/>
                <a:cs typeface="Arial" panose="020B0604020202020204" pitchFamily="34" charset="0"/>
              </a:rPr>
              <a:t>The Political Context: Digital Compass</a:t>
            </a:r>
            <a:endParaRPr lang="en-IE" sz="4000" b="1">
              <a:solidFill>
                <a:srgbClr val="002060"/>
              </a:solidFill>
              <a:latin typeface="Arial" panose="020B0604020202020204" pitchFamily="34" charset="0"/>
              <a:cs typeface="Arial" panose="020B0604020202020204" pitchFamily="34" charset="0"/>
            </a:endParaRPr>
          </a:p>
        </p:txBody>
      </p:sp>
      <p:sp>
        <p:nvSpPr>
          <p:cNvPr id="6" name="Rounded Rectangle 5"/>
          <p:cNvSpPr/>
          <p:nvPr/>
        </p:nvSpPr>
        <p:spPr>
          <a:xfrm>
            <a:off x="792480" y="1591879"/>
            <a:ext cx="10515600" cy="3927539"/>
          </a:xfrm>
          <a:prstGeom prst="roundRec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sz="2400" b="1">
                <a:solidFill>
                  <a:schemeClr val="bg1"/>
                </a:solidFill>
                <a:latin typeface="EC Square Sans Cond Pro" panose="020B0506040000020004" pitchFamily="34" charset="0"/>
              </a:rPr>
              <a:t>2030 Digital Compass: The European Way for the Digital Decade</a:t>
            </a:r>
          </a:p>
        </p:txBody>
      </p:sp>
      <p:sp>
        <p:nvSpPr>
          <p:cNvPr id="8" name="Rounded Rectangle 7"/>
          <p:cNvSpPr/>
          <p:nvPr/>
        </p:nvSpPr>
        <p:spPr>
          <a:xfrm>
            <a:off x="1106749" y="2682536"/>
            <a:ext cx="3089964" cy="1902754"/>
          </a:xfrm>
          <a:prstGeom prst="roundRect">
            <a:avLst/>
          </a:prstGeom>
          <a:solidFill>
            <a:schemeClr val="accent1">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a:latin typeface="EC Square Sans Cond Pro" panose="020B0506040000020004" pitchFamily="34" charset="0"/>
              </a:rPr>
              <a:t>Digital Compass Policy Programme</a:t>
            </a:r>
          </a:p>
        </p:txBody>
      </p:sp>
      <p:sp>
        <p:nvSpPr>
          <p:cNvPr id="9" name="Rounded Rectangle 8"/>
          <p:cNvSpPr/>
          <p:nvPr/>
        </p:nvSpPr>
        <p:spPr>
          <a:xfrm>
            <a:off x="4551018" y="2708449"/>
            <a:ext cx="3089964" cy="1902754"/>
          </a:xfrm>
          <a:prstGeom prst="roundRect">
            <a:avLst/>
          </a:prstGeom>
          <a:solidFill>
            <a:srgbClr val="13317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latin typeface="EC Square Sans Cond Pro" panose="020B0506040000020004" pitchFamily="34" charset="0"/>
            </a:endParaRPr>
          </a:p>
          <a:p>
            <a:pPr algn="ctr"/>
            <a:endParaRPr lang="en-GB" b="1">
              <a:latin typeface="EC Square Sans Cond Pro" panose="020B0506040000020004" pitchFamily="34" charset="0"/>
            </a:endParaRPr>
          </a:p>
          <a:p>
            <a:pPr algn="ctr"/>
            <a:r>
              <a:rPr lang="en-GB" b="1">
                <a:latin typeface="EC Square Sans Cond Pro" panose="020B0506040000020004" pitchFamily="34" charset="0"/>
              </a:rPr>
              <a:t>Declaration on</a:t>
            </a:r>
          </a:p>
          <a:p>
            <a:pPr algn="ctr"/>
            <a:r>
              <a:rPr lang="en-GB" b="1">
                <a:latin typeface="EC Square Sans Cond Pro" panose="020B0506040000020004" pitchFamily="34" charset="0"/>
              </a:rPr>
              <a:t>Digital Principles</a:t>
            </a:r>
          </a:p>
          <a:p>
            <a:pPr algn="ctr"/>
            <a:endParaRPr lang="en-GB" b="1">
              <a:latin typeface="EC Square Sans Cond Pro" panose="020B0506040000020004" pitchFamily="34" charset="0"/>
            </a:endParaRPr>
          </a:p>
          <a:p>
            <a:pPr algn="ctr"/>
            <a:endParaRPr lang="en-GB" b="1">
              <a:latin typeface="EC Square Sans Cond Pro" panose="020B0506040000020004" pitchFamily="34" charset="0"/>
            </a:endParaRPr>
          </a:p>
        </p:txBody>
      </p:sp>
      <p:sp>
        <p:nvSpPr>
          <p:cNvPr id="10" name="Rounded Rectangle 9"/>
          <p:cNvSpPr/>
          <p:nvPr/>
        </p:nvSpPr>
        <p:spPr>
          <a:xfrm>
            <a:off x="7902872" y="2708449"/>
            <a:ext cx="3089964" cy="1902754"/>
          </a:xfrm>
          <a:prstGeom prst="roundRect">
            <a:avLst/>
          </a:prstGeom>
          <a:solidFill>
            <a:srgbClr val="13317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a:latin typeface="EC Square Sans Cond Pro" panose="020B0506040000020004" pitchFamily="34" charset="0"/>
              </a:rPr>
              <a:t>International </a:t>
            </a:r>
          </a:p>
          <a:p>
            <a:pPr algn="ctr"/>
            <a:r>
              <a:rPr lang="en-GB" b="1">
                <a:latin typeface="EC Square Sans Cond Pro" panose="020B0506040000020004" pitchFamily="34" charset="0"/>
              </a:rPr>
              <a:t>Partnerships</a:t>
            </a:r>
          </a:p>
        </p:txBody>
      </p:sp>
      <p:sp>
        <p:nvSpPr>
          <p:cNvPr id="2" name="Rectangle 1"/>
          <p:cNvSpPr/>
          <p:nvPr/>
        </p:nvSpPr>
        <p:spPr>
          <a:xfrm>
            <a:off x="1391623" y="4335753"/>
            <a:ext cx="2520215" cy="800894"/>
          </a:xfrm>
          <a:prstGeom prst="rect">
            <a:avLst/>
          </a:prstGeom>
          <a:solidFill>
            <a:schemeClr val="accent1">
              <a:lumMod val="5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Gigabit for everyone, </a:t>
            </a:r>
          </a:p>
          <a:p>
            <a:pPr algn="ctr"/>
            <a:r>
              <a:rPr lang="en-US"/>
              <a:t>5G in all populated areas</a:t>
            </a:r>
          </a:p>
        </p:txBody>
      </p:sp>
      <p:sp>
        <p:nvSpPr>
          <p:cNvPr id="12" name="Rectangle 11"/>
          <p:cNvSpPr/>
          <p:nvPr/>
        </p:nvSpPr>
        <p:spPr>
          <a:xfrm>
            <a:off x="4975650" y="4316863"/>
            <a:ext cx="2149260" cy="800893"/>
          </a:xfrm>
          <a:prstGeom prst="rect">
            <a:avLst/>
          </a:prstGeom>
          <a:solidFill>
            <a:schemeClr val="accent1">
              <a:lumMod val="5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Universal access to internet services</a:t>
            </a:r>
          </a:p>
        </p:txBody>
      </p:sp>
      <p:sp>
        <p:nvSpPr>
          <p:cNvPr id="13" name="Rectangle 12"/>
          <p:cNvSpPr/>
          <p:nvPr/>
        </p:nvSpPr>
        <p:spPr>
          <a:xfrm>
            <a:off x="8187746" y="4336073"/>
            <a:ext cx="2520215" cy="800893"/>
          </a:xfrm>
          <a:prstGeom prst="rect">
            <a:avLst/>
          </a:prstGeom>
          <a:solidFill>
            <a:schemeClr val="accent1">
              <a:lumMod val="5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Connecting EU with the rest of the world</a:t>
            </a:r>
          </a:p>
        </p:txBody>
      </p:sp>
      <p:graphicFrame>
        <p:nvGraphicFramePr>
          <p:cNvPr id="11" name="Table 10"/>
          <p:cNvGraphicFramePr>
            <a:graphicFrameLocks noGrp="1"/>
          </p:cNvGraphicFramePr>
          <p:nvPr/>
        </p:nvGraphicFramePr>
        <p:xfrm>
          <a:off x="1061738" y="6070775"/>
          <a:ext cx="4083517" cy="555849"/>
        </p:xfrm>
        <a:graphic>
          <a:graphicData uri="http://schemas.openxmlformats.org/drawingml/2006/table">
            <a:tbl>
              <a:tblPr firstRow="1" firstCol="1" bandRow="1"/>
              <a:tblGrid>
                <a:gridCol w="2973524">
                  <a:extLst>
                    <a:ext uri="{9D8B030D-6E8A-4147-A177-3AD203B41FA5}">
                      <a16:colId xmlns:a16="http://schemas.microsoft.com/office/drawing/2014/main" val="3651606690"/>
                    </a:ext>
                  </a:extLst>
                </a:gridCol>
                <a:gridCol w="1109993">
                  <a:extLst>
                    <a:ext uri="{9D8B030D-6E8A-4147-A177-3AD203B41FA5}">
                      <a16:colId xmlns:a16="http://schemas.microsoft.com/office/drawing/2014/main" val="1448895419"/>
                    </a:ext>
                  </a:extLst>
                </a:gridCol>
              </a:tblGrid>
              <a:tr h="265076">
                <a:tc>
                  <a:txBody>
                    <a:bodyPr/>
                    <a:lstStyle/>
                    <a:p>
                      <a:pPr>
                        <a:lnSpc>
                          <a:spcPct val="100000"/>
                        </a:lnSpc>
                        <a:spcBef>
                          <a:spcPts val="700"/>
                        </a:spcBef>
                        <a:spcAft>
                          <a:spcPts val="700"/>
                        </a:spcAft>
                      </a:pPr>
                      <a:r>
                        <a:rPr lang="en-GB" sz="1600" b="1">
                          <a:solidFill>
                            <a:schemeClr val="accent2">
                              <a:lumMod val="50000"/>
                            </a:schemeClr>
                          </a:solidFill>
                          <a:effectLst/>
                          <a:latin typeface="+mn-lt"/>
                          <a:ea typeface="Times New Roman" panose="02020603050405020304" pitchFamily="18" charset="0"/>
                          <a:cs typeface="Calibri" panose="020F0502020204030204" pitchFamily="34" charset="0"/>
                        </a:rPr>
                        <a:t>Gigabit coverage</a:t>
                      </a:r>
                      <a:endParaRPr lang="en-GB" sz="1050" b="1">
                        <a:solidFill>
                          <a:schemeClr val="accent2">
                            <a:lumMod val="50000"/>
                          </a:schemeClr>
                        </a:solidFill>
                        <a:effectLst/>
                        <a:latin typeface="+mn-lt"/>
                        <a:ea typeface="Calibri" panose="020F0502020204030204" pitchFamily="34" charset="0"/>
                        <a:cs typeface="Times New Roman" panose="02020603050405020304" pitchFamily="18" charset="0"/>
                      </a:endParaRPr>
                    </a:p>
                  </a:txBody>
                  <a:tcPr marL="57697" marR="576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chemeClr val="accent1">
                          <a:lumMod val="75000"/>
                        </a:schemeClr>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0000"/>
                        </a:lnSpc>
                        <a:spcBef>
                          <a:spcPts val="700"/>
                        </a:spcBef>
                        <a:spcAft>
                          <a:spcPts val="700"/>
                        </a:spcAft>
                      </a:pPr>
                      <a:r>
                        <a:rPr lang="en-GB" sz="1600" b="1">
                          <a:solidFill>
                            <a:schemeClr val="accent2">
                              <a:lumMod val="50000"/>
                            </a:schemeClr>
                          </a:solidFill>
                          <a:effectLst/>
                          <a:latin typeface="+mn-lt"/>
                          <a:ea typeface="Times New Roman" panose="02020603050405020304" pitchFamily="18" charset="0"/>
                          <a:cs typeface="Calibri" panose="020F0502020204030204" pitchFamily="34" charset="0"/>
                        </a:rPr>
                        <a:t>59%</a:t>
                      </a:r>
                      <a:endParaRPr lang="en-GB" sz="1050" b="1">
                        <a:solidFill>
                          <a:schemeClr val="accent2">
                            <a:lumMod val="50000"/>
                          </a:schemeClr>
                        </a:solidFill>
                        <a:effectLst/>
                        <a:latin typeface="+mn-lt"/>
                        <a:ea typeface="Calibri" panose="020F0502020204030204" pitchFamily="34" charset="0"/>
                        <a:cs typeface="Times New Roman" panose="02020603050405020304" pitchFamily="18" charset="0"/>
                      </a:endParaRPr>
                    </a:p>
                  </a:txBody>
                  <a:tcPr marL="57697" marR="576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chemeClr val="accent1">
                          <a:lumMod val="75000"/>
                        </a:schemeClr>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89822582"/>
                  </a:ext>
                </a:extLst>
              </a:tr>
              <a:tr h="290773">
                <a:tc>
                  <a:txBody>
                    <a:bodyPr/>
                    <a:lstStyle/>
                    <a:p>
                      <a:pPr>
                        <a:lnSpc>
                          <a:spcPct val="100000"/>
                        </a:lnSpc>
                        <a:spcBef>
                          <a:spcPts val="700"/>
                        </a:spcBef>
                        <a:spcAft>
                          <a:spcPts val="700"/>
                        </a:spcAft>
                      </a:pPr>
                      <a:r>
                        <a:rPr lang="en-GB" sz="1600" b="1">
                          <a:solidFill>
                            <a:schemeClr val="accent2">
                              <a:lumMod val="50000"/>
                            </a:schemeClr>
                          </a:solidFill>
                          <a:effectLst/>
                          <a:latin typeface="+mn-lt"/>
                          <a:ea typeface="Times New Roman" panose="02020603050405020304" pitchFamily="18" charset="0"/>
                          <a:cs typeface="Calibri" panose="020F0502020204030204" pitchFamily="34" charset="0"/>
                        </a:rPr>
                        <a:t>5G in all populated areas</a:t>
                      </a:r>
                      <a:endParaRPr lang="en-GB" sz="1050" b="1">
                        <a:solidFill>
                          <a:schemeClr val="accent2">
                            <a:lumMod val="50000"/>
                          </a:schemeClr>
                        </a:solidFill>
                        <a:effectLst/>
                        <a:latin typeface="+mn-lt"/>
                        <a:ea typeface="Calibri" panose="020F0502020204030204" pitchFamily="34" charset="0"/>
                        <a:cs typeface="Times New Roman" panose="02020603050405020304" pitchFamily="18" charset="0"/>
                      </a:endParaRPr>
                    </a:p>
                  </a:txBody>
                  <a:tcPr marL="57697" marR="576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0000"/>
                        </a:lnSpc>
                        <a:spcBef>
                          <a:spcPts val="700"/>
                        </a:spcBef>
                        <a:spcAft>
                          <a:spcPts val="700"/>
                        </a:spcAft>
                      </a:pPr>
                      <a:r>
                        <a:rPr lang="en-GB" sz="1600" b="1">
                          <a:solidFill>
                            <a:schemeClr val="accent2">
                              <a:lumMod val="50000"/>
                            </a:schemeClr>
                          </a:solidFill>
                          <a:effectLst/>
                          <a:latin typeface="+mn-lt"/>
                          <a:ea typeface="Times New Roman" panose="02020603050405020304" pitchFamily="18" charset="0"/>
                          <a:cs typeface="Calibri" panose="020F0502020204030204" pitchFamily="34" charset="0"/>
                        </a:rPr>
                        <a:t>14%</a:t>
                      </a:r>
                      <a:endParaRPr lang="en-GB" sz="1050" b="1">
                        <a:solidFill>
                          <a:schemeClr val="accent2">
                            <a:lumMod val="50000"/>
                          </a:schemeClr>
                        </a:solidFill>
                        <a:effectLst/>
                        <a:latin typeface="+mn-lt"/>
                        <a:ea typeface="Calibri" panose="020F0502020204030204" pitchFamily="34" charset="0"/>
                        <a:cs typeface="Times New Roman" panose="02020603050405020304" pitchFamily="18" charset="0"/>
                      </a:endParaRPr>
                    </a:p>
                  </a:txBody>
                  <a:tcPr marL="57697" marR="576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2210243"/>
                  </a:ext>
                </a:extLst>
              </a:tr>
            </a:tbl>
          </a:graphicData>
        </a:graphic>
      </p:graphicFrame>
      <p:sp>
        <p:nvSpPr>
          <p:cNvPr id="14" name="TextBox 13"/>
          <p:cNvSpPr txBox="1"/>
          <p:nvPr/>
        </p:nvSpPr>
        <p:spPr>
          <a:xfrm>
            <a:off x="2204737" y="5737223"/>
            <a:ext cx="1507144" cy="369332"/>
          </a:xfrm>
          <a:prstGeom prst="rect">
            <a:avLst/>
          </a:prstGeom>
          <a:noFill/>
        </p:spPr>
        <p:txBody>
          <a:bodyPr wrap="none" rtlCol="0">
            <a:spAutoFit/>
          </a:bodyPr>
          <a:lstStyle/>
          <a:p>
            <a:r>
              <a:rPr lang="en-IE" b="1">
                <a:solidFill>
                  <a:schemeClr val="accent1">
                    <a:lumMod val="75000"/>
                  </a:schemeClr>
                </a:solidFill>
              </a:rPr>
              <a:t>Baseline 2020</a:t>
            </a:r>
            <a:endParaRPr lang="en-GB" b="1">
              <a:solidFill>
                <a:schemeClr val="accent1">
                  <a:lumMod val="75000"/>
                </a:schemeClr>
              </a:solidFill>
            </a:endParaRPr>
          </a:p>
        </p:txBody>
      </p:sp>
    </p:spTree>
    <p:extLst>
      <p:ext uri="{BB962C8B-B14F-4D97-AF65-F5344CB8AC3E}">
        <p14:creationId xmlns:p14="http://schemas.microsoft.com/office/powerpoint/2010/main" val="71392275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970722" y="413556"/>
            <a:ext cx="10515600" cy="851661"/>
          </a:xfrm>
        </p:spPr>
        <p:txBody>
          <a:bodyPr/>
          <a:lstStyle/>
          <a:p>
            <a:br>
              <a:rPr lang="en-US"/>
            </a:br>
            <a:r>
              <a:rPr lang="fr-BE" b="1" err="1">
                <a:solidFill>
                  <a:srgbClr val="002060"/>
                </a:solidFill>
                <a:latin typeface="+mn-lt"/>
                <a:ea typeface="+mn-ea"/>
                <a:cs typeface="+mn-cs"/>
              </a:rPr>
              <a:t>Useful</a:t>
            </a:r>
            <a:r>
              <a:rPr lang="fr-BE" b="1">
                <a:solidFill>
                  <a:srgbClr val="002060"/>
                </a:solidFill>
                <a:latin typeface="+mn-lt"/>
                <a:ea typeface="+mn-ea"/>
                <a:cs typeface="+mn-cs"/>
              </a:rPr>
              <a:t> links</a:t>
            </a:r>
            <a:endParaRPr lang="en-US" b="1">
              <a:solidFill>
                <a:srgbClr val="002060"/>
              </a:solidFill>
              <a:latin typeface="+mn-lt"/>
              <a:ea typeface="+mn-ea"/>
              <a:cs typeface="+mn-cs"/>
            </a:endParaRPr>
          </a:p>
        </p:txBody>
      </p:sp>
      <p:graphicFrame>
        <p:nvGraphicFramePr>
          <p:cNvPr id="10" name="Diagram 9">
            <a:extLst>
              <a:ext uri="{FF2B5EF4-FFF2-40B4-BE49-F238E27FC236}">
                <a16:creationId xmlns:a16="http://schemas.microsoft.com/office/drawing/2014/main" id="{B41AD657-14FE-48D9-8DD7-C309F581CABD}"/>
              </a:ext>
            </a:extLst>
          </p:cNvPr>
          <p:cNvGraphicFramePr/>
          <p:nvPr/>
        </p:nvGraphicFramePr>
        <p:xfrm>
          <a:off x="473336" y="1871176"/>
          <a:ext cx="7245416" cy="45188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7" name="Picture 16">
            <a:extLst>
              <a:ext uri="{FF2B5EF4-FFF2-40B4-BE49-F238E27FC236}">
                <a16:creationId xmlns:a16="http://schemas.microsoft.com/office/drawing/2014/main" id="{B8428B5B-A417-2D43-5D0B-25F52C370EA0}"/>
              </a:ext>
            </a:extLst>
          </p:cNvPr>
          <p:cNvPicPr>
            <a:picLocks noChangeAspect="1"/>
          </p:cNvPicPr>
          <p:nvPr/>
        </p:nvPicPr>
        <p:blipFill>
          <a:blip r:embed="rId8"/>
          <a:stretch>
            <a:fillRect/>
          </a:stretch>
        </p:blipFill>
        <p:spPr>
          <a:xfrm>
            <a:off x="7718752" y="839386"/>
            <a:ext cx="2597121" cy="3468925"/>
          </a:xfrm>
          <a:prstGeom prst="rect">
            <a:avLst/>
          </a:prstGeom>
        </p:spPr>
      </p:pic>
      <p:pic>
        <p:nvPicPr>
          <p:cNvPr id="18" name="Picture 17">
            <a:extLst>
              <a:ext uri="{FF2B5EF4-FFF2-40B4-BE49-F238E27FC236}">
                <a16:creationId xmlns:a16="http://schemas.microsoft.com/office/drawing/2014/main" id="{DE9C498F-8035-9B49-2E1B-C991017BAE4E}"/>
              </a:ext>
            </a:extLst>
          </p:cNvPr>
          <p:cNvPicPr>
            <a:picLocks noChangeAspect="1"/>
          </p:cNvPicPr>
          <p:nvPr/>
        </p:nvPicPr>
        <p:blipFill>
          <a:blip r:embed="rId9"/>
          <a:stretch>
            <a:fillRect/>
          </a:stretch>
        </p:blipFill>
        <p:spPr>
          <a:xfrm>
            <a:off x="9520077" y="1691047"/>
            <a:ext cx="2578832" cy="3432345"/>
          </a:xfrm>
          <a:prstGeom prst="rect">
            <a:avLst/>
          </a:prstGeom>
        </p:spPr>
      </p:pic>
      <p:pic>
        <p:nvPicPr>
          <p:cNvPr id="19" name="Picture 18">
            <a:extLst>
              <a:ext uri="{FF2B5EF4-FFF2-40B4-BE49-F238E27FC236}">
                <a16:creationId xmlns:a16="http://schemas.microsoft.com/office/drawing/2014/main" id="{AC9D5C91-F367-9ABE-C45D-6D614E64CF56}"/>
              </a:ext>
            </a:extLst>
          </p:cNvPr>
          <p:cNvPicPr>
            <a:picLocks noChangeAspect="1"/>
          </p:cNvPicPr>
          <p:nvPr/>
        </p:nvPicPr>
        <p:blipFill>
          <a:blip r:embed="rId10"/>
          <a:stretch>
            <a:fillRect/>
          </a:stretch>
        </p:blipFill>
        <p:spPr>
          <a:xfrm>
            <a:off x="7999498" y="3407219"/>
            <a:ext cx="2584928" cy="3395766"/>
          </a:xfrm>
          <a:prstGeom prst="rect">
            <a:avLst/>
          </a:prstGeom>
        </p:spPr>
      </p:pic>
    </p:spTree>
    <p:extLst>
      <p:ext uri="{BB962C8B-B14F-4D97-AF65-F5344CB8AC3E}">
        <p14:creationId xmlns:p14="http://schemas.microsoft.com/office/powerpoint/2010/main" val="398408152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19285" y="512581"/>
            <a:ext cx="10156297" cy="2092469"/>
          </a:xfrm>
        </p:spPr>
        <p:txBody>
          <a:bodyPr/>
          <a:lstStyle/>
          <a:p>
            <a:br>
              <a:rPr lang="en-IE"/>
            </a:br>
            <a:r>
              <a:rPr lang="en-IE"/>
              <a:t>HaDEA at your service</a:t>
            </a:r>
            <a:br>
              <a:rPr lang="en-IE"/>
            </a:br>
            <a:r>
              <a:rPr lang="en-IE" sz="4800" i="1"/>
              <a:t>Thank you!</a:t>
            </a:r>
            <a:endParaRPr lang="en-GB" sz="4800" i="1"/>
          </a:p>
        </p:txBody>
      </p:sp>
      <p:sp>
        <p:nvSpPr>
          <p:cNvPr id="3" name="Subtitle 2"/>
          <p:cNvSpPr>
            <a:spLocks noGrp="1"/>
          </p:cNvSpPr>
          <p:nvPr>
            <p:ph type="subTitle" idx="1"/>
          </p:nvPr>
        </p:nvSpPr>
        <p:spPr>
          <a:xfrm>
            <a:off x="759575" y="4646435"/>
            <a:ext cx="8941016" cy="1853519"/>
          </a:xfrm>
        </p:spPr>
        <p:txBody>
          <a:bodyPr wrap="square" anchor="b" anchorCtr="0"/>
          <a:lstStyle/>
          <a:p>
            <a:r>
              <a:rPr lang="en-US" sz="1050" b="1"/>
              <a:t>© European Union 2020</a:t>
            </a:r>
          </a:p>
          <a:p>
            <a:r>
              <a:rPr lang="en-US" sz="1050"/>
              <a:t>Unless otherwise noted the reuse of this presentation is </a:t>
            </a:r>
            <a:r>
              <a:rPr lang="en-US" sz="1050" err="1"/>
              <a:t>authorised</a:t>
            </a:r>
            <a:r>
              <a:rPr lang="en-US" sz="1050"/>
              <a:t> under the </a:t>
            </a:r>
            <a:r>
              <a:rPr lang="en-US" sz="1050">
                <a:hlinkClick r:id="rId3"/>
              </a:rPr>
              <a:t>CC BY 4.0 </a:t>
            </a:r>
            <a:r>
              <a:rPr lang="en-US" sz="1050"/>
              <a:t>license. For any use or reproduction of elements that are not owned by the EU, permission may need to be sought directly from the respective right holders.</a:t>
            </a:r>
          </a:p>
        </p:txBody>
      </p:sp>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0524" y="5274931"/>
            <a:ext cx="1023496" cy="358097"/>
          </a:xfrm>
          <a:prstGeom prst="rect">
            <a:avLst/>
          </a:prstGeom>
        </p:spPr>
      </p:pic>
      <p:grpSp>
        <p:nvGrpSpPr>
          <p:cNvPr id="6" name="Group 5"/>
          <p:cNvGrpSpPr/>
          <p:nvPr/>
        </p:nvGrpSpPr>
        <p:grpSpPr>
          <a:xfrm>
            <a:off x="759575" y="3545543"/>
            <a:ext cx="11147729" cy="1317258"/>
            <a:chOff x="970722" y="1608046"/>
            <a:chExt cx="11147729" cy="1317258"/>
          </a:xfrm>
        </p:grpSpPr>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70722" y="1630238"/>
              <a:ext cx="684199" cy="750146"/>
            </a:xfrm>
            <a:prstGeom prst="rect">
              <a:avLst/>
            </a:prstGeom>
          </p:spPr>
        </p:pic>
        <p:sp>
          <p:nvSpPr>
            <p:cNvPr id="8" name="Rectangle 7"/>
            <p:cNvSpPr/>
            <p:nvPr/>
          </p:nvSpPr>
          <p:spPr>
            <a:xfrm>
              <a:off x="1819504" y="1774881"/>
              <a:ext cx="2008883" cy="338554"/>
            </a:xfrm>
            <a:prstGeom prst="rect">
              <a:avLst/>
            </a:prstGeom>
          </p:spPr>
          <p:txBody>
            <a:bodyPr wrap="none">
              <a:spAutoFit/>
            </a:bodyPr>
            <a:lstStyle/>
            <a:p>
              <a:r>
                <a:rPr lang="en-GB" sz="1600">
                  <a:hlinkClick r:id="rId6"/>
                </a:rPr>
                <a:t>hadea.ec.europa.eu</a:t>
              </a:r>
              <a:endParaRPr lang="en-IE" sz="1200"/>
            </a:p>
          </p:txBody>
        </p:sp>
        <p:sp>
          <p:nvSpPr>
            <p:cNvPr id="10" name="Rectangle 9"/>
            <p:cNvSpPr/>
            <p:nvPr/>
          </p:nvSpPr>
          <p:spPr>
            <a:xfrm>
              <a:off x="1841287" y="2586750"/>
              <a:ext cx="1471878" cy="338554"/>
            </a:xfrm>
            <a:prstGeom prst="rect">
              <a:avLst/>
            </a:prstGeom>
          </p:spPr>
          <p:txBody>
            <a:bodyPr wrap="none">
              <a:spAutoFit/>
            </a:bodyPr>
            <a:lstStyle/>
            <a:p>
              <a:pPr lvl="0"/>
              <a:r>
                <a:rPr lang="en-IE" sz="1600">
                  <a:solidFill>
                    <a:srgbClr val="4D4D4D"/>
                  </a:solidFill>
                  <a:hlinkClick r:id="rId7"/>
                </a:rPr>
                <a:t>@</a:t>
              </a:r>
              <a:r>
                <a:rPr lang="en-IE" sz="1600" err="1">
                  <a:solidFill>
                    <a:srgbClr val="4D4D4D"/>
                  </a:solidFill>
                  <a:hlinkClick r:id="rId7"/>
                </a:rPr>
                <a:t>EU_HaDEA</a:t>
              </a:r>
              <a:endParaRPr lang="en-IE" sz="1600">
                <a:solidFill>
                  <a:srgbClr val="4D4D4D"/>
                </a:solidFill>
                <a:hlinkClick r:id="rId8"/>
              </a:endParaRPr>
            </a:p>
          </p:txBody>
        </p:sp>
        <p:pic>
          <p:nvPicPr>
            <p:cNvPr id="11" name="Picture 10"/>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319747" y="1608046"/>
              <a:ext cx="620230" cy="681506"/>
            </a:xfrm>
            <a:prstGeom prst="rect">
              <a:avLst/>
            </a:prstGeom>
          </p:spPr>
        </p:pic>
        <p:sp>
          <p:nvSpPr>
            <p:cNvPr id="12" name="Rectangle 11"/>
            <p:cNvSpPr/>
            <p:nvPr/>
          </p:nvSpPr>
          <p:spPr>
            <a:xfrm>
              <a:off x="6208581" y="1774882"/>
              <a:ext cx="5909870" cy="338554"/>
            </a:xfrm>
            <a:prstGeom prst="rect">
              <a:avLst/>
            </a:prstGeom>
          </p:spPr>
          <p:txBody>
            <a:bodyPr wrap="square">
              <a:spAutoFit/>
            </a:bodyPr>
            <a:lstStyle/>
            <a:p>
              <a:r>
                <a:rPr lang="en-US" sz="1600">
                  <a:hlinkClick r:id="rId10"/>
                </a:rPr>
                <a:t>HaDEA – European Health and Digital Executive Agency</a:t>
              </a:r>
              <a:endParaRPr lang="en-GB" sz="1200">
                <a:hlinkClick r:id="rId11"/>
              </a:endParaRPr>
            </a:p>
          </p:txBody>
        </p:sp>
      </p:grpSp>
      <p:sp>
        <p:nvSpPr>
          <p:cNvPr id="13" name="Subtitle 4">
            <a:extLst>
              <a:ext uri="{FF2B5EF4-FFF2-40B4-BE49-F238E27FC236}">
                <a16:creationId xmlns:a16="http://schemas.microsoft.com/office/drawing/2014/main" id="{27FB5B44-D528-4B61-839E-7084532B4F63}"/>
              </a:ext>
            </a:extLst>
          </p:cNvPr>
          <p:cNvSpPr txBox="1">
            <a:spLocks/>
          </p:cNvSpPr>
          <p:nvPr/>
        </p:nvSpPr>
        <p:spPr>
          <a:xfrm>
            <a:off x="889471" y="825243"/>
            <a:ext cx="10676038" cy="1655762"/>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0"/>
              </a:spcBef>
              <a:spcAft>
                <a:spcPts val="1800"/>
              </a:spcAft>
              <a:buClr>
                <a:schemeClr val="tx2"/>
              </a:buClr>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spcAft>
                <a:spcPts val="0"/>
              </a:spcAft>
            </a:pPr>
            <a:endParaRPr lang="en-IE" sz="2000"/>
          </a:p>
          <a:p>
            <a:pPr algn="r">
              <a:spcAft>
                <a:spcPts val="0"/>
              </a:spcAft>
            </a:pPr>
            <a:endParaRPr lang="en-IE" sz="2000"/>
          </a:p>
          <a:p>
            <a:pPr algn="r">
              <a:spcAft>
                <a:spcPts val="0"/>
              </a:spcAft>
            </a:pPr>
            <a:endParaRPr lang="en-IE" sz="2000"/>
          </a:p>
          <a:p>
            <a:pPr algn="r">
              <a:spcAft>
                <a:spcPts val="0"/>
              </a:spcAft>
            </a:pPr>
            <a:endParaRPr lang="en-IE" sz="2000"/>
          </a:p>
        </p:txBody>
      </p:sp>
      <p:sp>
        <p:nvSpPr>
          <p:cNvPr id="14" name="TextBox 13">
            <a:extLst>
              <a:ext uri="{FF2B5EF4-FFF2-40B4-BE49-F238E27FC236}">
                <a16:creationId xmlns:a16="http://schemas.microsoft.com/office/drawing/2014/main" id="{B3D24F2F-D7E3-44DD-8DC1-A4014AB124DE}"/>
              </a:ext>
            </a:extLst>
          </p:cNvPr>
          <p:cNvSpPr txBox="1"/>
          <p:nvPr/>
        </p:nvSpPr>
        <p:spPr>
          <a:xfrm>
            <a:off x="6096000" y="4968691"/>
            <a:ext cx="6097712" cy="369332"/>
          </a:xfrm>
          <a:prstGeom prst="rect">
            <a:avLst/>
          </a:prstGeom>
          <a:noFill/>
        </p:spPr>
        <p:txBody>
          <a:bodyPr wrap="square">
            <a:spAutoFit/>
          </a:bodyPr>
          <a:lstStyle/>
          <a:p>
            <a:r>
              <a:rPr lang="en-IE" sz="1800">
                <a:hlinkClick r:id="rId12"/>
              </a:rPr>
              <a:t>HADEA-CEF-DIGITAL-CALLS@ec.europa.eu</a:t>
            </a:r>
            <a:endParaRPr lang="en-IE" sz="1800"/>
          </a:p>
        </p:txBody>
      </p:sp>
      <p:sp>
        <p:nvSpPr>
          <p:cNvPr id="4" name="TextBox 3">
            <a:extLst>
              <a:ext uri="{FF2B5EF4-FFF2-40B4-BE49-F238E27FC236}">
                <a16:creationId xmlns:a16="http://schemas.microsoft.com/office/drawing/2014/main" id="{04E10C71-5210-6AAF-BADF-130D2EA53484}"/>
              </a:ext>
            </a:extLst>
          </p:cNvPr>
          <p:cNvSpPr txBox="1"/>
          <p:nvPr/>
        </p:nvSpPr>
        <p:spPr>
          <a:xfrm>
            <a:off x="10117625" y="2455591"/>
            <a:ext cx="1447060" cy="646331"/>
          </a:xfrm>
          <a:prstGeom prst="rect">
            <a:avLst/>
          </a:prstGeom>
          <a:noFill/>
        </p:spPr>
        <p:txBody>
          <a:bodyPr wrap="square" rtlCol="0">
            <a:spAutoFit/>
          </a:bodyPr>
          <a:lstStyle/>
          <a:p>
            <a:r>
              <a:rPr lang="fr-BE"/>
              <a:t>#CEFDigital #DigitalEU</a:t>
            </a:r>
            <a:endParaRPr lang="en-IE"/>
          </a:p>
        </p:txBody>
      </p:sp>
      <p:pic>
        <p:nvPicPr>
          <p:cNvPr id="15" name="Picture 14" descr="A black x symbol with white background&#10;&#10;Description automatically generated">
            <a:extLst>
              <a:ext uri="{FF2B5EF4-FFF2-40B4-BE49-F238E27FC236}">
                <a16:creationId xmlns:a16="http://schemas.microsoft.com/office/drawing/2014/main" id="{4F40EAB7-7801-F576-C691-5ABCB55BEF9D}"/>
              </a:ext>
            </a:extLst>
          </p:cNvPr>
          <p:cNvPicPr>
            <a:picLocks noChangeAspect="1"/>
          </p:cNvPicPr>
          <p:nvPr/>
        </p:nvPicPr>
        <p:blipFill>
          <a:blip r:embed="rId13"/>
          <a:stretch>
            <a:fillRect/>
          </a:stretch>
        </p:blipFill>
        <p:spPr>
          <a:xfrm>
            <a:off x="919285" y="4460188"/>
            <a:ext cx="447459" cy="397466"/>
          </a:xfrm>
          <a:prstGeom prst="rect">
            <a:avLst/>
          </a:prstGeom>
        </p:spPr>
      </p:pic>
    </p:spTree>
    <p:extLst>
      <p:ext uri="{BB962C8B-B14F-4D97-AF65-F5344CB8AC3E}">
        <p14:creationId xmlns:p14="http://schemas.microsoft.com/office/powerpoint/2010/main" val="247827697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1653769" y="721872"/>
            <a:ext cx="9299982" cy="1660143"/>
          </a:xfrm>
        </p:spPr>
        <p:txBody>
          <a:bodyPr/>
          <a:lstStyle/>
          <a:p>
            <a:r>
              <a:rPr lang="en-US" sz="5400" b="1"/>
              <a:t>Call 3: </a:t>
            </a:r>
            <a:r>
              <a:rPr lang="en-US" sz="5400"/>
              <a:t>5G coverage along transport corridors </a:t>
            </a:r>
            <a:endParaRPr lang="en-IE" sz="5400"/>
          </a:p>
        </p:txBody>
      </p:sp>
      <p:sp>
        <p:nvSpPr>
          <p:cNvPr id="6" name="Slide Number Placeholder 5">
            <a:extLst>
              <a:ext uri="{FF2B5EF4-FFF2-40B4-BE49-F238E27FC236}">
                <a16:creationId xmlns:a16="http://schemas.microsoft.com/office/drawing/2014/main" id="{808C25CB-745C-62E3-E08F-8FA64F235F90}"/>
              </a:ext>
            </a:extLst>
          </p:cNvPr>
          <p:cNvSpPr>
            <a:spLocks noGrp="1"/>
          </p:cNvSpPr>
          <p:nvPr>
            <p:ph type="sldNum" sz="quarter" idx="12"/>
          </p:nvPr>
        </p:nvSpPr>
        <p:spPr/>
        <p:txBody>
          <a:bodyPr/>
          <a:lstStyle/>
          <a:p>
            <a:fld id="{F46C79FD-C571-418B-AB0F-5EE936C85276}" type="slidenum">
              <a:rPr lang="en-GB" smtClean="0"/>
              <a:t>42</a:t>
            </a:fld>
            <a:endParaRPr lang="en-GB"/>
          </a:p>
        </p:txBody>
      </p:sp>
      <p:sp>
        <p:nvSpPr>
          <p:cNvPr id="7" name="Subtitle 4">
            <a:extLst>
              <a:ext uri="{FF2B5EF4-FFF2-40B4-BE49-F238E27FC236}">
                <a16:creationId xmlns:a16="http://schemas.microsoft.com/office/drawing/2014/main" id="{015E4069-C5A5-DD3D-C684-BAA0B0ADF131}"/>
              </a:ext>
            </a:extLst>
          </p:cNvPr>
          <p:cNvSpPr txBox="1">
            <a:spLocks/>
          </p:cNvSpPr>
          <p:nvPr/>
        </p:nvSpPr>
        <p:spPr>
          <a:xfrm>
            <a:off x="1369007" y="4475524"/>
            <a:ext cx="10676038" cy="1655762"/>
          </a:xfrm>
          <a:prstGeom prst="rect">
            <a:avLst/>
          </a:prstGeom>
        </p:spPr>
        <p:txBody>
          <a:bodyPr vert="horz" lIns="91440" tIns="45720" rIns="91440" bIns="45720" rtlCol="0">
            <a:noAutofit/>
          </a:bodyPr>
          <a:lstStyle>
            <a:lvl1pPr marL="0" indent="0" algn="l" defTabSz="914400" rtl="0" eaLnBrk="1" latinLnBrk="0" hangingPunct="1">
              <a:lnSpc>
                <a:spcPct val="100000"/>
              </a:lnSpc>
              <a:spcBef>
                <a:spcPts val="0"/>
              </a:spcBef>
              <a:spcAft>
                <a:spcPts val="1800"/>
              </a:spcAft>
              <a:buClr>
                <a:schemeClr val="tx2"/>
              </a:buClr>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00000"/>
              </a:lnSpc>
              <a:spcBef>
                <a:spcPts val="500"/>
              </a:spcBef>
              <a:spcAft>
                <a:spcPts val="1800"/>
              </a:spcAft>
              <a:buClr>
                <a:schemeClr val="tx2"/>
              </a:buClr>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spcAft>
                <a:spcPts val="1800"/>
              </a:spcAft>
              <a:buClr>
                <a:schemeClr val="tx2"/>
              </a:buClr>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spcAft>
                <a:spcPts val="1800"/>
              </a:spcAft>
              <a:buClr>
                <a:schemeClr val="tx2"/>
              </a:buClr>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spcAft>
                <a:spcPts val="1800"/>
              </a:spcAft>
              <a:buClr>
                <a:schemeClr val="tx2"/>
              </a:buClr>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spcAft>
                <a:spcPts val="1200"/>
              </a:spcAft>
              <a:buClr>
                <a:srgbClr val="034EA2"/>
              </a:buClr>
            </a:pPr>
            <a:r>
              <a:rPr lang="en-US" sz="2800" b="1" i="1" err="1">
                <a:solidFill>
                  <a:srgbClr val="FFFFFF"/>
                </a:solidFill>
              </a:rPr>
              <a:t>Ms</a:t>
            </a:r>
            <a:r>
              <a:rPr lang="en-US" sz="2800" b="1" i="1">
                <a:solidFill>
                  <a:srgbClr val="FFFFFF"/>
                </a:solidFill>
              </a:rPr>
              <a:t> Bianca JITEA, </a:t>
            </a:r>
            <a:br>
              <a:rPr lang="en-US" sz="2800" b="1" i="1">
                <a:solidFill>
                  <a:srgbClr val="FFFFFF"/>
                </a:solidFill>
              </a:rPr>
            </a:br>
            <a:r>
              <a:rPr lang="en-US" sz="2200" i="1">
                <a:solidFill>
                  <a:srgbClr val="FFFFFF"/>
                </a:solidFill>
              </a:rPr>
              <a:t>Policy Officer, Unit E.1 - Future Connectivity Systems, </a:t>
            </a:r>
            <a:br>
              <a:rPr lang="en-US" sz="2200" i="1">
                <a:solidFill>
                  <a:srgbClr val="FFFFFF"/>
                </a:solidFill>
              </a:rPr>
            </a:br>
            <a:r>
              <a:rPr lang="en-US" sz="2200" i="1">
                <a:solidFill>
                  <a:srgbClr val="FFFFFF"/>
                </a:solidFill>
              </a:rPr>
              <a:t>DG CONNECT, European Commission</a:t>
            </a:r>
            <a:endParaRPr lang="en-IE" sz="2200">
              <a:solidFill>
                <a:srgbClr val="FFFFFF"/>
              </a:solidFill>
            </a:endParaRPr>
          </a:p>
        </p:txBody>
      </p:sp>
      <p:pic>
        <p:nvPicPr>
          <p:cNvPr id="8" name="Picture 7" descr="A map of a 5g network&#10;&#10;Description automatically generated">
            <a:extLst>
              <a:ext uri="{FF2B5EF4-FFF2-40B4-BE49-F238E27FC236}">
                <a16:creationId xmlns:a16="http://schemas.microsoft.com/office/drawing/2014/main" id="{3FA2EAD5-012C-D189-4E35-7F40CB9BEAC0}"/>
              </a:ext>
            </a:extLst>
          </p:cNvPr>
          <p:cNvPicPr>
            <a:picLocks noChangeAspect="1"/>
          </p:cNvPicPr>
          <p:nvPr/>
        </p:nvPicPr>
        <p:blipFill rotWithShape="1">
          <a:blip r:embed="rId2" cstate="hqprint">
            <a:extLst>
              <a:ext uri="{28A0092B-C50C-407E-A947-70E740481C1C}">
                <a14:useLocalDpi xmlns:a14="http://schemas.microsoft.com/office/drawing/2010/main" val="0"/>
              </a:ext>
            </a:extLst>
          </a:blip>
          <a:srcRect l="19304" r="21112" b="26741"/>
          <a:stretch/>
        </p:blipFill>
        <p:spPr>
          <a:xfrm>
            <a:off x="838200" y="3699782"/>
            <a:ext cx="3913828" cy="2431504"/>
          </a:xfrm>
          <a:prstGeom prst="rect">
            <a:avLst/>
          </a:prstGeom>
        </p:spPr>
      </p:pic>
    </p:spTree>
    <p:extLst>
      <p:ext uri="{BB962C8B-B14F-4D97-AF65-F5344CB8AC3E}">
        <p14:creationId xmlns:p14="http://schemas.microsoft.com/office/powerpoint/2010/main" val="312826722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96000" y="1182863"/>
            <a:ext cx="6081736" cy="5675137"/>
          </a:xfrm>
          <a:prstGeom prst="rect">
            <a:avLst/>
          </a:prstGeom>
        </p:spPr>
      </p:pic>
      <p:sp>
        <p:nvSpPr>
          <p:cNvPr id="7" name="Rectangle 6"/>
          <p:cNvSpPr/>
          <p:nvPr/>
        </p:nvSpPr>
        <p:spPr>
          <a:xfrm>
            <a:off x="618836" y="1484280"/>
            <a:ext cx="5704750" cy="4785926"/>
          </a:xfrm>
          <a:prstGeom prst="rect">
            <a:avLst/>
          </a:prstGeom>
          <a:solidFill>
            <a:srgbClr val="FFFFFF"/>
          </a:solidFill>
          <a:ln w="25400" cap="flat" cmpd="sng" algn="ctr">
            <a:solidFill>
              <a:srgbClr val="FFFFFF">
                <a:shade val="50000"/>
              </a:srgbClr>
            </a:solidFill>
            <a:prstDash val="solid"/>
          </a:ln>
          <a:effectLst/>
        </p:spPr>
        <p:txBody>
          <a:bodyPr wrap="square" lIns="91440" tIns="45720" rIns="91440" bIns="45720" anchor="t">
            <a:spAutoFit/>
          </a:bodyPr>
          <a:lstStyle/>
          <a:p>
            <a:pPr marL="380365" marR="0" lvl="0" indent="-380365" algn="l" defTabSz="1219139"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IE" sz="1400" b="0" i="0" u="none" strike="noStrike" kern="0" cap="none" spc="0" normalizeH="0" baseline="0">
                <a:ln>
                  <a:noFill/>
                </a:ln>
                <a:solidFill>
                  <a:srgbClr val="034EA2"/>
                </a:solidFill>
                <a:effectLst/>
                <a:uLnTx/>
                <a:uFillTx/>
                <a:latin typeface="Arial"/>
                <a:ea typeface="ＭＳ Ｐゴシック"/>
                <a:cs typeface="Arial"/>
              </a:rPr>
              <a:t>Multi-country project (MCP) Vision: Pan-EU 5G corridors for Connected and Automated Mobility</a:t>
            </a:r>
            <a:endParaRPr lang="en-US" sz="1400">
              <a:latin typeface="Arial"/>
              <a:cs typeface="Arial"/>
            </a:endParaRPr>
          </a:p>
          <a:p>
            <a:pPr marL="380365" marR="0" lvl="0" indent="-380365" algn="l" defTabSz="1219139"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IE" sz="1400" b="0" i="0" u="none" strike="noStrike" kern="0" cap="none" spc="0" normalizeH="0" baseline="0">
              <a:ln>
                <a:noFill/>
              </a:ln>
              <a:solidFill>
                <a:srgbClr val="034EA2"/>
              </a:solidFill>
              <a:effectLst/>
              <a:uLnTx/>
              <a:uFillTx/>
              <a:latin typeface="Arial"/>
              <a:ea typeface="ＭＳ Ｐゴシック"/>
              <a:cs typeface="Arial"/>
            </a:endParaRPr>
          </a:p>
          <a:p>
            <a:pPr marL="380365" indent="-380365" defTabSz="1219139">
              <a:buFont typeface="Arial" panose="020B0604020202020204" pitchFamily="34" charset="0"/>
              <a:buChar char="•"/>
              <a:defRPr/>
            </a:pPr>
            <a:r>
              <a:rPr kumimoji="0" lang="en-IE" sz="1400" b="0" i="0" u="none" strike="noStrike" kern="0" cap="none" spc="0" normalizeH="0" baseline="0">
                <a:ln>
                  <a:noFill/>
                </a:ln>
                <a:solidFill>
                  <a:srgbClr val="034EA2"/>
                </a:solidFill>
                <a:effectLst/>
                <a:uLnTx/>
                <a:uFillTx/>
                <a:latin typeface="Arial"/>
                <a:ea typeface="ＭＳ Ｐゴシック"/>
                <a:cs typeface="Arial"/>
              </a:rPr>
              <a:t>Private investment with public funding of cross-border and "challenge" areas</a:t>
            </a:r>
            <a:r>
              <a:rPr lang="en-IE" sz="1400" kern="0">
                <a:solidFill>
                  <a:srgbClr val="034EA2"/>
                </a:solidFill>
                <a:latin typeface="Arial"/>
                <a:ea typeface="ＭＳ Ｐゴシック"/>
                <a:cs typeface="Arial"/>
              </a:rPr>
              <a:t> </a:t>
            </a:r>
          </a:p>
          <a:p>
            <a:pPr marL="380365" indent="-380365" defTabSz="1219139">
              <a:buFont typeface="Arial" panose="020B0604020202020204" pitchFamily="34" charset="0"/>
              <a:buChar char="•"/>
              <a:defRPr/>
            </a:pPr>
            <a:endParaRPr lang="en-IE" sz="1400" kern="0">
              <a:solidFill>
                <a:srgbClr val="034EA2"/>
              </a:solidFill>
              <a:latin typeface="Arial"/>
              <a:ea typeface="ＭＳ Ｐゴシック"/>
              <a:cs typeface="Arial"/>
            </a:endParaRPr>
          </a:p>
          <a:p>
            <a:pPr marL="380365" marR="0" lvl="0" indent="-380365" algn="l" defTabSz="1219139"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IE" sz="1400" b="0" i="0" u="none" strike="noStrike" kern="0" cap="none" spc="0" normalizeH="0" baseline="0">
                <a:ln>
                  <a:noFill/>
                </a:ln>
                <a:solidFill>
                  <a:srgbClr val="034EA2"/>
                </a:solidFill>
                <a:effectLst/>
                <a:uLnTx/>
                <a:uFillTx/>
                <a:latin typeface="Arial"/>
                <a:ea typeface="ＭＳ Ｐゴシック"/>
                <a:cs typeface="Arial"/>
              </a:rPr>
              <a:t>CEF Digital</a:t>
            </a:r>
            <a:endParaRPr lang="en-IE" sz="1400" b="0" i="0" u="none" strike="noStrike" kern="0" cap="none" spc="0" normalizeH="0" baseline="0">
              <a:ln>
                <a:noFill/>
              </a:ln>
              <a:solidFill>
                <a:srgbClr val="034EA2"/>
              </a:solidFill>
              <a:effectLst/>
              <a:uLnTx/>
              <a:uFillTx/>
              <a:latin typeface="Arial"/>
              <a:ea typeface="ＭＳ Ｐゴシック"/>
              <a:cs typeface="Arial"/>
            </a:endParaRPr>
          </a:p>
          <a:p>
            <a:pPr marL="837565" lvl="1" indent="-380365" defTabSz="1219139">
              <a:spcBef>
                <a:spcPts val="600"/>
              </a:spcBef>
              <a:buFont typeface="Arial" panose="020B0604020202020204" pitchFamily="34" charset="0"/>
              <a:buChar char="•"/>
              <a:defRPr/>
            </a:pPr>
            <a:r>
              <a:rPr kumimoji="0" lang="en-IE" sz="1400" b="0" i="0" u="none" strike="noStrike" kern="0" cap="none" spc="0" normalizeH="0" baseline="0">
                <a:ln>
                  <a:noFill/>
                </a:ln>
                <a:solidFill>
                  <a:srgbClr val="034EA2"/>
                </a:solidFill>
                <a:effectLst/>
                <a:uLnTx/>
                <a:uFillTx/>
                <a:latin typeface="Arial"/>
                <a:ea typeface="ＭＳ Ｐゴシック"/>
                <a:cs typeface="Arial"/>
              </a:rPr>
              <a:t>Objective: 26.000km transport paths along TEN-T</a:t>
            </a:r>
            <a:r>
              <a:rPr lang="en-IE" sz="1400" kern="0">
                <a:solidFill>
                  <a:srgbClr val="034EA2"/>
                </a:solidFill>
                <a:latin typeface="Arial"/>
                <a:ea typeface="ＭＳ Ｐゴシック"/>
                <a:cs typeface="Arial"/>
              </a:rPr>
              <a:t>          </a:t>
            </a:r>
            <a:r>
              <a:rPr kumimoji="0" lang="en-IE" sz="1400" b="0" i="0" u="none" strike="noStrike" kern="0" cap="none" spc="0" normalizeH="0" baseline="0">
                <a:ln>
                  <a:noFill/>
                </a:ln>
                <a:solidFill>
                  <a:srgbClr val="034EA2"/>
                </a:solidFill>
                <a:effectLst/>
                <a:uLnTx/>
                <a:uFillTx/>
                <a:latin typeface="Arial"/>
                <a:ea typeface="ＭＳ Ｐゴシック"/>
                <a:cs typeface="Arial"/>
              </a:rPr>
              <a:t> 49 intra-EU borders; Investment required:</a:t>
            </a:r>
            <a:r>
              <a:rPr lang="en-IE" sz="1400" kern="0">
                <a:solidFill>
                  <a:srgbClr val="034EA2"/>
                </a:solidFill>
                <a:latin typeface="Arial"/>
                <a:ea typeface="ＭＳ Ｐゴシック"/>
                <a:cs typeface="Arial"/>
              </a:rPr>
              <a:t> </a:t>
            </a:r>
            <a:r>
              <a:rPr kumimoji="0" lang="en-IE" sz="1400" b="0" i="0" u="none" strike="noStrike" kern="0" cap="none" spc="0" normalizeH="0" baseline="0">
                <a:ln>
                  <a:noFill/>
                </a:ln>
                <a:solidFill>
                  <a:srgbClr val="034EA2"/>
                </a:solidFill>
                <a:effectLst/>
                <a:uLnTx/>
                <a:uFillTx/>
                <a:latin typeface="Arial"/>
                <a:ea typeface="ＭＳ Ｐゴシック"/>
                <a:cs typeface="Arial"/>
              </a:rPr>
              <a:t> ~EUR 5,4 bn</a:t>
            </a:r>
            <a:endParaRPr lang="en-IE" sz="1400" b="0" i="0" u="none" strike="noStrike" kern="0" cap="none" spc="0" normalizeH="0" baseline="0">
              <a:ln>
                <a:noFill/>
              </a:ln>
              <a:solidFill>
                <a:srgbClr val="034EA2"/>
              </a:solidFill>
              <a:effectLst/>
              <a:uLnTx/>
              <a:uFillTx/>
              <a:latin typeface="Arial"/>
              <a:ea typeface="ＭＳ Ｐゴシック"/>
              <a:cs typeface="Arial"/>
            </a:endParaRPr>
          </a:p>
          <a:p>
            <a:pPr marL="837565" marR="0" lvl="1" indent="-380365" algn="l" defTabSz="1219139"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IE" sz="1400" b="0" i="0" u="none" strike="noStrike" kern="0" cap="none" spc="0" normalizeH="0" baseline="0">
                <a:ln>
                  <a:noFill/>
                </a:ln>
                <a:solidFill>
                  <a:srgbClr val="034EA2"/>
                </a:solidFill>
                <a:effectLst/>
                <a:uLnTx/>
                <a:uFillTx/>
                <a:latin typeface="Arial"/>
                <a:ea typeface="ＭＳ Ｐゴシック"/>
                <a:cs typeface="Arial"/>
              </a:rPr>
              <a:t>Planned EC funding ~€800M for 5G Corridors</a:t>
            </a:r>
            <a:endParaRPr lang="en-IE" sz="1400" b="0" i="0" u="none" strike="noStrike" kern="0" cap="none" spc="0" normalizeH="0" baseline="0">
              <a:ln>
                <a:noFill/>
              </a:ln>
              <a:solidFill>
                <a:srgbClr val="034EA2"/>
              </a:solidFill>
              <a:effectLst/>
              <a:uLnTx/>
              <a:uFillTx/>
              <a:latin typeface="Arial"/>
              <a:ea typeface="ＭＳ Ｐゴシック"/>
              <a:cs typeface="Arial"/>
            </a:endParaRPr>
          </a:p>
          <a:p>
            <a:pPr marL="837565" lvl="1" indent="-380365" defTabSz="1219139">
              <a:spcBef>
                <a:spcPts val="600"/>
              </a:spcBef>
              <a:buFont typeface="Arial" panose="020B0604020202020204" pitchFamily="34" charset="0"/>
              <a:buChar char="•"/>
              <a:defRPr/>
            </a:pPr>
            <a:r>
              <a:rPr kumimoji="0" lang="en-IE" sz="1400" b="0" i="0" u="none" strike="noStrike" kern="0" cap="none" spc="0" normalizeH="0" baseline="0">
                <a:ln>
                  <a:noFill/>
                </a:ln>
                <a:solidFill>
                  <a:srgbClr val="034EA2"/>
                </a:solidFill>
                <a:effectLst/>
                <a:uLnTx/>
                <a:uFillTx/>
                <a:latin typeface="Arial"/>
                <a:ea typeface="ＭＳ Ｐゴシック"/>
                <a:cs typeface="Arial"/>
              </a:rPr>
              <a:t>Call-1: projects launched in 2023</a:t>
            </a:r>
            <a:r>
              <a:rPr lang="en-IE" sz="1400" kern="0">
                <a:solidFill>
                  <a:srgbClr val="034EA2"/>
                </a:solidFill>
                <a:latin typeface="Arial"/>
                <a:ea typeface="ＭＳ Ｐゴシック"/>
                <a:cs typeface="Arial"/>
              </a:rPr>
              <a:t>  </a:t>
            </a:r>
            <a:endParaRPr lang="en-IE" sz="1400" b="0" i="0" u="none" strike="noStrike" kern="0" cap="none" spc="0" normalizeH="0" baseline="0">
              <a:ln>
                <a:noFill/>
              </a:ln>
              <a:solidFill>
                <a:srgbClr val="034EA2"/>
              </a:solidFill>
              <a:effectLst/>
              <a:uLnTx/>
              <a:uFillTx/>
              <a:latin typeface="Arial"/>
              <a:ea typeface="ＭＳ Ｐゴシック"/>
              <a:cs typeface="Arial"/>
            </a:endParaRPr>
          </a:p>
          <a:p>
            <a:pPr marL="837565" marR="0" lvl="1" indent="-380365" algn="l" defTabSz="1219139"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IE" sz="1400" b="0" i="0" u="none" strike="noStrike" kern="0" cap="none" spc="0" normalizeH="0" baseline="0">
                <a:ln>
                  <a:noFill/>
                </a:ln>
                <a:solidFill>
                  <a:srgbClr val="034EA2"/>
                </a:solidFill>
                <a:effectLst/>
                <a:uLnTx/>
                <a:uFillTx/>
                <a:latin typeface="Arial"/>
                <a:ea typeface="ＭＳ Ｐゴシック"/>
                <a:cs typeface="Arial"/>
              </a:rPr>
              <a:t>Call-2: closed, evaluation results in Q4 2023</a:t>
            </a:r>
            <a:endParaRPr lang="en-IE" sz="1400" b="0" i="0" u="none" strike="noStrike" kern="0" cap="none" spc="0" normalizeH="0" baseline="0">
              <a:ln>
                <a:noFill/>
              </a:ln>
              <a:solidFill>
                <a:srgbClr val="034EA2"/>
              </a:solidFill>
              <a:effectLst/>
              <a:uLnTx/>
              <a:uFillTx/>
              <a:latin typeface="Arial"/>
              <a:ea typeface="ＭＳ Ｐゴシック"/>
              <a:cs typeface="Arial"/>
            </a:endParaRPr>
          </a:p>
          <a:p>
            <a:pPr marL="837565" lvl="1" indent="-380365" defTabSz="1219139">
              <a:spcBef>
                <a:spcPts val="600"/>
              </a:spcBef>
              <a:buFont typeface="Arial" panose="020B0604020202020204" pitchFamily="34" charset="0"/>
              <a:buChar char="•"/>
              <a:defRPr/>
            </a:pPr>
            <a:r>
              <a:rPr kumimoji="0" lang="en-IE" sz="1400" b="1" i="0" u="sng" strike="noStrike" kern="0" cap="none" spc="0" normalizeH="0" baseline="0">
                <a:ln>
                  <a:noFill/>
                </a:ln>
                <a:solidFill>
                  <a:srgbClr val="034EA2"/>
                </a:solidFill>
                <a:effectLst/>
                <a:uLnTx/>
                <a:uFillTx/>
                <a:latin typeface="Arial"/>
                <a:ea typeface="ＭＳ Ｐゴシック"/>
                <a:cs typeface="Arial"/>
              </a:rPr>
              <a:t>Call-3: 17 October 2023 </a:t>
            </a:r>
            <a:r>
              <a:rPr lang="en-IE" sz="1400" b="1" u="sng" kern="0">
                <a:solidFill>
                  <a:srgbClr val="034EA2"/>
                </a:solidFill>
                <a:latin typeface="Arial"/>
                <a:ea typeface="ＭＳ Ｐゴシック"/>
                <a:cs typeface="Arial"/>
              </a:rPr>
              <a:t>- </a:t>
            </a:r>
            <a:r>
              <a:rPr kumimoji="0" lang="en-IE" sz="1400" b="1" i="0" u="sng" strike="noStrike" kern="0" cap="none" spc="0" normalizeH="0" baseline="0">
                <a:ln>
                  <a:noFill/>
                </a:ln>
                <a:solidFill>
                  <a:srgbClr val="034EA2"/>
                </a:solidFill>
                <a:effectLst/>
                <a:uLnTx/>
                <a:uFillTx/>
                <a:latin typeface="Arial"/>
                <a:ea typeface="ＭＳ Ｐゴシック"/>
                <a:cs typeface="Arial"/>
              </a:rPr>
              <a:t>20 February 2024</a:t>
            </a:r>
            <a:endParaRPr lang="en-IE" sz="1400" b="1" i="0" u="sng" strike="noStrike" kern="0" cap="none" spc="0" normalizeH="0" baseline="0">
              <a:ln>
                <a:noFill/>
              </a:ln>
              <a:solidFill>
                <a:srgbClr val="034EA2"/>
              </a:solidFill>
              <a:effectLst/>
              <a:uLnTx/>
              <a:uFillTx/>
              <a:latin typeface="Arial"/>
              <a:ea typeface="ＭＳ Ｐゴシック"/>
              <a:cs typeface="Arial"/>
            </a:endParaRPr>
          </a:p>
          <a:p>
            <a:pPr marL="380365" marR="0" lvl="0" indent="-380365" algn="l" defTabSz="1219139"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IE" sz="1400" b="0" i="0" u="none" strike="noStrike" kern="0" cap="none" spc="0" normalizeH="0" baseline="0">
              <a:ln>
                <a:noFill/>
              </a:ln>
              <a:solidFill>
                <a:srgbClr val="034EA2"/>
              </a:solidFill>
              <a:effectLst/>
              <a:uLnTx/>
              <a:uFillTx/>
              <a:latin typeface="Arial"/>
              <a:ea typeface="ＭＳ Ｐゴシック"/>
              <a:cs typeface="Arial"/>
            </a:endParaRPr>
          </a:p>
          <a:p>
            <a:pPr marL="380365" marR="0" lvl="0" indent="-380365" algn="l" defTabSz="1219139"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IE" sz="1400" b="0" i="0" u="none" strike="noStrike" kern="0" cap="none" spc="0" normalizeH="0" baseline="0">
                <a:ln>
                  <a:noFill/>
                </a:ln>
                <a:solidFill>
                  <a:srgbClr val="034EA2"/>
                </a:solidFill>
                <a:effectLst/>
                <a:uLnTx/>
                <a:uFillTx/>
                <a:latin typeface="Arial"/>
                <a:ea typeface="ＭＳ Ｐゴシック"/>
                <a:cs typeface="Arial"/>
              </a:rPr>
              <a:t>Blending or coordination with RRF, </a:t>
            </a:r>
            <a:r>
              <a:rPr kumimoji="0" lang="en-IE" sz="1400" b="0" i="0" u="none" strike="noStrike" kern="0" cap="none" spc="0" normalizeH="0" baseline="0" err="1">
                <a:ln>
                  <a:noFill/>
                </a:ln>
                <a:solidFill>
                  <a:srgbClr val="034EA2"/>
                </a:solidFill>
                <a:effectLst/>
                <a:uLnTx/>
                <a:uFillTx/>
                <a:latin typeface="Arial"/>
                <a:ea typeface="ＭＳ Ｐゴシック"/>
                <a:cs typeface="Arial"/>
              </a:rPr>
              <a:t>InvestEU</a:t>
            </a:r>
            <a:r>
              <a:rPr kumimoji="0" lang="en-IE" sz="1400" b="0" i="0" u="none" strike="noStrike" kern="0" cap="none" spc="0" normalizeH="0" baseline="0">
                <a:ln>
                  <a:noFill/>
                </a:ln>
                <a:solidFill>
                  <a:srgbClr val="034EA2"/>
                </a:solidFill>
                <a:effectLst/>
                <a:uLnTx/>
                <a:uFillTx/>
                <a:latin typeface="Arial"/>
                <a:ea typeface="ＭＳ Ｐゴシック"/>
                <a:cs typeface="Arial"/>
              </a:rPr>
              <a:t> and national programmes</a:t>
            </a:r>
            <a:endParaRPr lang="en-IE" sz="1400" b="0" i="0" u="none" strike="noStrike" kern="0" cap="none" spc="0" normalizeH="0" baseline="0">
              <a:ln>
                <a:noFill/>
              </a:ln>
              <a:solidFill>
                <a:srgbClr val="034EA2"/>
              </a:solidFill>
              <a:effectLst/>
              <a:uLnTx/>
              <a:uFillTx/>
              <a:latin typeface="Arial"/>
              <a:ea typeface="ＭＳ Ｐゴシック"/>
              <a:cs typeface="Arial"/>
            </a:endParaRPr>
          </a:p>
          <a:p>
            <a:pPr marL="380365" marR="0" lvl="0" indent="-380365" algn="l" defTabSz="1219139"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IE" sz="1400" b="0" i="0" u="none" strike="noStrike" kern="0" cap="none" spc="0" normalizeH="0" baseline="0">
              <a:ln>
                <a:noFill/>
              </a:ln>
              <a:solidFill>
                <a:srgbClr val="034EA2"/>
              </a:solidFill>
              <a:effectLst/>
              <a:uLnTx/>
              <a:uFillTx/>
              <a:latin typeface="Arial"/>
              <a:ea typeface="ＭＳ Ｐゴシック"/>
              <a:cs typeface="Arial"/>
            </a:endParaRPr>
          </a:p>
          <a:p>
            <a:pPr marL="380365" marR="0" lvl="0" indent="-380365" algn="l" defTabSz="1219139"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IE" sz="1400" b="0" i="0" u="none" strike="noStrike" kern="0" cap="none" spc="0" normalizeH="0" baseline="0">
                <a:ln>
                  <a:noFill/>
                </a:ln>
                <a:solidFill>
                  <a:srgbClr val="034EA2"/>
                </a:solidFill>
                <a:effectLst/>
                <a:uLnTx/>
                <a:uFillTx/>
                <a:latin typeface="Arial"/>
                <a:ea typeface="ＭＳ Ｐゴシック"/>
                <a:cs typeface="Arial"/>
                <a:hlinkClick r:id="rId3"/>
              </a:rPr>
              <a:t>Smart Networks and Services Joint Undertaking </a:t>
            </a:r>
            <a:r>
              <a:rPr kumimoji="0" lang="en-IE" sz="1400" b="0" i="0" u="none" strike="noStrike" kern="0" cap="none" spc="0" normalizeH="0" baseline="0">
                <a:ln>
                  <a:noFill/>
                </a:ln>
                <a:solidFill>
                  <a:srgbClr val="034EA2"/>
                </a:solidFill>
                <a:effectLst/>
                <a:uLnTx/>
                <a:uFillTx/>
                <a:latin typeface="Arial"/>
                <a:ea typeface="ＭＳ Ｐゴシック"/>
                <a:cs typeface="Arial"/>
              </a:rPr>
              <a:t>formally tasked to coordinate Strategic Deployment Agendas( Road &amp; Rail)</a:t>
            </a:r>
            <a:endParaRPr lang="en-IE" sz="1400" b="0" i="0" u="none" strike="noStrike" kern="0" cap="none" spc="0" normalizeH="0" baseline="0">
              <a:ln>
                <a:noFill/>
              </a:ln>
              <a:solidFill>
                <a:srgbClr val="034EA2"/>
              </a:solidFill>
              <a:effectLst/>
              <a:uLnTx/>
              <a:uFillTx/>
              <a:latin typeface="Arial"/>
              <a:ea typeface="ＭＳ Ｐゴシック"/>
              <a:cs typeface="Arial"/>
            </a:endParaRPr>
          </a:p>
          <a:p>
            <a:pPr marL="380365" marR="0" lvl="0" indent="-380365" algn="l" defTabSz="1219139"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IE" sz="1400" b="0" i="0" u="none" strike="noStrike" kern="0" cap="none" spc="0" normalizeH="0" baseline="0">
              <a:ln>
                <a:noFill/>
              </a:ln>
              <a:solidFill>
                <a:srgbClr val="034EA2"/>
              </a:solidFill>
              <a:effectLst/>
              <a:uLnTx/>
              <a:uFillTx/>
              <a:latin typeface="Arial"/>
              <a:ea typeface="ＭＳ Ｐゴシック"/>
              <a:cs typeface="Arial"/>
            </a:endParaRPr>
          </a:p>
        </p:txBody>
      </p:sp>
      <p:sp>
        <p:nvSpPr>
          <p:cNvPr id="8" name="Title 3"/>
          <p:cNvSpPr txBox="1">
            <a:spLocks/>
          </p:cNvSpPr>
          <p:nvPr/>
        </p:nvSpPr>
        <p:spPr>
          <a:xfrm>
            <a:off x="842958" y="414422"/>
            <a:ext cx="10174780" cy="782357"/>
          </a:xfrm>
          <a:prstGeom prst="rect">
            <a:avLst/>
          </a:prstGeom>
        </p:spPr>
        <p:txBody>
          <a:bodyPr vert="horz" lIns="91440" tIns="45720" rIns="91440" bIns="0" rtlCol="0" anchor="b" anchorCtr="0">
            <a:noAutofit/>
          </a:bodyPr>
          <a:lstStyle>
            <a:lvl1pPr>
              <a:lnSpc>
                <a:spcPct val="90000"/>
              </a:lnSpc>
              <a:spcBef>
                <a:spcPct val="0"/>
              </a:spcBef>
              <a:buNone/>
              <a:defRPr sz="4000">
                <a:solidFill>
                  <a:schemeClr val="tx2"/>
                </a:solidFill>
                <a:latin typeface="+mj-lt"/>
                <a:ea typeface="+mj-ea"/>
                <a:cs typeface="+mj-cs"/>
              </a:defRPr>
            </a:lvl1pPr>
          </a:lstStyle>
          <a:p>
            <a:r>
              <a:rPr lang="en-US" sz="3600" b="1">
                <a:solidFill>
                  <a:srgbClr val="002060"/>
                </a:solidFill>
                <a:latin typeface="+mn-lt"/>
                <a:ea typeface="+mn-ea"/>
                <a:cs typeface="+mn-cs"/>
              </a:rPr>
              <a:t>5G Corridors: </a:t>
            </a:r>
          </a:p>
          <a:p>
            <a:r>
              <a:rPr lang="en-US" sz="3600" b="1">
                <a:solidFill>
                  <a:srgbClr val="002060"/>
                </a:solidFill>
                <a:latin typeface="+mn-lt"/>
                <a:ea typeface="+mn-ea"/>
                <a:cs typeface="+mn-cs"/>
              </a:rPr>
              <a:t>driving the EU Green and Digital Transition</a:t>
            </a:r>
            <a:endParaRPr lang="en-GB" sz="3600" b="1">
              <a:solidFill>
                <a:srgbClr val="002060"/>
              </a:solidFill>
              <a:latin typeface="+mn-lt"/>
              <a:ea typeface="+mn-ea"/>
              <a:cs typeface="+mn-cs"/>
            </a:endParaRPr>
          </a:p>
        </p:txBody>
      </p:sp>
      <p:pic>
        <p:nvPicPr>
          <p:cNvPr id="2" name="Picture 1" descr="A map of a 5g network&#10;&#10;Description automatically generated">
            <a:extLst>
              <a:ext uri="{FF2B5EF4-FFF2-40B4-BE49-F238E27FC236}">
                <a16:creationId xmlns:a16="http://schemas.microsoft.com/office/drawing/2014/main" id="{E0FEC997-1872-C660-3DC1-A9D8B1EF8AAD}"/>
              </a:ext>
            </a:extLst>
          </p:cNvPr>
          <p:cNvPicPr>
            <a:picLocks noChangeAspect="1"/>
          </p:cNvPicPr>
          <p:nvPr/>
        </p:nvPicPr>
        <p:blipFill rotWithShape="1">
          <a:blip r:embed="rId4" cstate="hqprint">
            <a:extLst>
              <a:ext uri="{28A0092B-C50C-407E-A947-70E740481C1C}">
                <a14:useLocalDpi xmlns:a14="http://schemas.microsoft.com/office/drawing/2010/main" val="0"/>
              </a:ext>
            </a:extLst>
          </a:blip>
          <a:srcRect l="19304" r="21112" b="26741"/>
          <a:stretch/>
        </p:blipFill>
        <p:spPr>
          <a:xfrm>
            <a:off x="10130945" y="221903"/>
            <a:ext cx="1786063" cy="1109609"/>
          </a:xfrm>
          <a:prstGeom prst="rect">
            <a:avLst/>
          </a:prstGeom>
        </p:spPr>
      </p:pic>
      <p:sp>
        <p:nvSpPr>
          <p:cNvPr id="3" name="Slide Number Placeholder 2">
            <a:extLst>
              <a:ext uri="{FF2B5EF4-FFF2-40B4-BE49-F238E27FC236}">
                <a16:creationId xmlns:a16="http://schemas.microsoft.com/office/drawing/2014/main" id="{5D6E7576-F807-CD04-8B15-DBB16B539F96}"/>
              </a:ext>
            </a:extLst>
          </p:cNvPr>
          <p:cNvSpPr>
            <a:spLocks noGrp="1"/>
          </p:cNvSpPr>
          <p:nvPr>
            <p:ph type="sldNum" sz="quarter" idx="12"/>
          </p:nvPr>
        </p:nvSpPr>
        <p:spPr/>
        <p:txBody>
          <a:bodyPr/>
          <a:lstStyle/>
          <a:p>
            <a:fld id="{F46C79FD-C571-418B-AB0F-5EE936C85276}" type="slidenum">
              <a:rPr lang="en-GB" smtClean="0"/>
              <a:t>43</a:t>
            </a:fld>
            <a:endParaRPr lang="en-GB"/>
          </a:p>
        </p:txBody>
      </p:sp>
    </p:spTree>
    <p:extLst>
      <p:ext uri="{BB962C8B-B14F-4D97-AF65-F5344CB8AC3E}">
        <p14:creationId xmlns:p14="http://schemas.microsoft.com/office/powerpoint/2010/main" val="332976277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4CEE0A0-9950-C317-A929-91EF9151BED8}"/>
              </a:ext>
            </a:extLst>
          </p:cNvPr>
          <p:cNvPicPr>
            <a:picLocks noChangeAspect="1"/>
          </p:cNvPicPr>
          <p:nvPr/>
        </p:nvPicPr>
        <p:blipFill>
          <a:blip r:embed="rId2"/>
          <a:stretch>
            <a:fillRect/>
          </a:stretch>
        </p:blipFill>
        <p:spPr>
          <a:xfrm>
            <a:off x="539908" y="287672"/>
            <a:ext cx="9485039" cy="6323359"/>
          </a:xfrm>
          <a:prstGeom prst="rect">
            <a:avLst/>
          </a:prstGeom>
        </p:spPr>
      </p:pic>
      <p:pic>
        <p:nvPicPr>
          <p:cNvPr id="2" name="Picture 1" descr="A map of a 5g network&#10;&#10;Description automatically generated">
            <a:extLst>
              <a:ext uri="{FF2B5EF4-FFF2-40B4-BE49-F238E27FC236}">
                <a16:creationId xmlns:a16="http://schemas.microsoft.com/office/drawing/2014/main" id="{6820ED56-98CA-FD12-99DA-2504EFAF96A4}"/>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l="19304" r="21112" b="26741"/>
          <a:stretch/>
        </p:blipFill>
        <p:spPr>
          <a:xfrm>
            <a:off x="9613847" y="837921"/>
            <a:ext cx="2524542" cy="1568396"/>
          </a:xfrm>
          <a:prstGeom prst="rect">
            <a:avLst/>
          </a:prstGeom>
        </p:spPr>
      </p:pic>
      <p:sp>
        <p:nvSpPr>
          <p:cNvPr id="4" name="Slide Number Placeholder 3">
            <a:extLst>
              <a:ext uri="{FF2B5EF4-FFF2-40B4-BE49-F238E27FC236}">
                <a16:creationId xmlns:a16="http://schemas.microsoft.com/office/drawing/2014/main" id="{E9089F8C-F7F3-DA82-84F4-2C82C7AB01A4}"/>
              </a:ext>
            </a:extLst>
          </p:cNvPr>
          <p:cNvSpPr>
            <a:spLocks noGrp="1"/>
          </p:cNvSpPr>
          <p:nvPr>
            <p:ph type="sldNum" sz="quarter" idx="12"/>
          </p:nvPr>
        </p:nvSpPr>
        <p:spPr/>
        <p:txBody>
          <a:bodyPr/>
          <a:lstStyle/>
          <a:p>
            <a:fld id="{F46C79FD-C571-418B-AB0F-5EE936C85276}" type="slidenum">
              <a:rPr lang="en-GB" smtClean="0"/>
              <a:t>44</a:t>
            </a:fld>
            <a:endParaRPr lang="en-GB"/>
          </a:p>
        </p:txBody>
      </p:sp>
    </p:spTree>
    <p:extLst>
      <p:ext uri="{BB962C8B-B14F-4D97-AF65-F5344CB8AC3E}">
        <p14:creationId xmlns:p14="http://schemas.microsoft.com/office/powerpoint/2010/main" val="325294591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980996" y="322500"/>
            <a:ext cx="10515600" cy="782357"/>
          </a:xfrm>
        </p:spPr>
        <p:txBody>
          <a:bodyPr vert="horz" lIns="91440" tIns="45720" rIns="91440" bIns="0" rtlCol="0" anchor="b" anchorCtr="0">
            <a:noAutofit/>
          </a:bodyPr>
          <a:lstStyle/>
          <a:p>
            <a:r>
              <a:rPr lang="en-IE" sz="3600" b="1">
                <a:solidFill>
                  <a:srgbClr val="002060"/>
                </a:solidFill>
                <a:latin typeface="+mn-lt"/>
                <a:ea typeface="+mn-ea"/>
                <a:cs typeface="+mn-cs"/>
              </a:rPr>
              <a:t>5G Corridor Planning</a:t>
            </a:r>
            <a:endParaRPr lang="en-US" sz="3600" b="1">
              <a:solidFill>
                <a:srgbClr val="002060"/>
              </a:solidFill>
              <a:latin typeface="+mn-lt"/>
              <a:ea typeface="+mn-ea"/>
              <a:cs typeface="+mn-cs"/>
            </a:endParaRPr>
          </a:p>
        </p:txBody>
      </p:sp>
      <p:sp>
        <p:nvSpPr>
          <p:cNvPr id="11" name="TextBox 10"/>
          <p:cNvSpPr txBox="1"/>
          <p:nvPr/>
        </p:nvSpPr>
        <p:spPr>
          <a:xfrm>
            <a:off x="658490" y="4795024"/>
            <a:ext cx="10660000" cy="1277273"/>
          </a:xfrm>
          <a:prstGeom prst="rect">
            <a:avLst/>
          </a:prstGeom>
          <a:noFill/>
        </p:spPr>
        <p:txBody>
          <a:bodyPr wrap="square" lIns="91440" tIns="45720" rIns="91440" bIns="45720" rtlCol="0" anchor="t">
            <a:spAutoFit/>
          </a:bodyPr>
          <a:lstStyle/>
          <a:p>
            <a:pPr>
              <a:spcAft>
                <a:spcPts val="600"/>
              </a:spcAft>
            </a:pPr>
            <a:r>
              <a:rPr lang="en-IE" b="1">
                <a:solidFill>
                  <a:srgbClr val="003399"/>
                </a:solidFill>
              </a:rPr>
              <a:t>5G Corridor CEF Budget: 170 MM € for 2021-23</a:t>
            </a:r>
            <a:endParaRPr lang="en-IE" b="1">
              <a:solidFill>
                <a:srgbClr val="003399"/>
              </a:solidFill>
              <a:cs typeface="Arial"/>
            </a:endParaRPr>
          </a:p>
          <a:p>
            <a:pPr marL="285750" indent="-285750">
              <a:buFont typeface="Arial" panose="020B0604020202020204" pitchFamily="34" charset="0"/>
              <a:buChar char="•"/>
            </a:pPr>
            <a:r>
              <a:rPr lang="en-IE">
                <a:solidFill>
                  <a:srgbClr val="003399"/>
                </a:solidFill>
              </a:rPr>
              <a:t>Call-1 Studies and Projects launched in 2023 (8 studies &amp; 7 works)</a:t>
            </a:r>
            <a:endParaRPr lang="en-IE">
              <a:solidFill>
                <a:srgbClr val="003399"/>
              </a:solidFill>
              <a:cs typeface="Arial"/>
            </a:endParaRPr>
          </a:p>
          <a:p>
            <a:pPr marL="285750" indent="-285750">
              <a:buFont typeface="Arial" panose="020B0604020202020204" pitchFamily="34" charset="0"/>
              <a:buChar char="•"/>
            </a:pPr>
            <a:r>
              <a:rPr lang="en-IE">
                <a:solidFill>
                  <a:srgbClr val="003399"/>
                </a:solidFill>
              </a:rPr>
              <a:t>Call-2 Studies &amp; Projects will launch in 2024: winning projects to be announced shortly</a:t>
            </a:r>
            <a:endParaRPr lang="en-IE">
              <a:solidFill>
                <a:srgbClr val="003399"/>
              </a:solidFill>
              <a:cs typeface="Arial"/>
            </a:endParaRPr>
          </a:p>
          <a:p>
            <a:pPr marL="285750" indent="-285750">
              <a:buFont typeface="Arial" panose="020B0604020202020204" pitchFamily="34" charset="0"/>
              <a:buChar char="•"/>
            </a:pPr>
            <a:r>
              <a:rPr lang="en-IE">
                <a:solidFill>
                  <a:srgbClr val="003399"/>
                </a:solidFill>
              </a:rPr>
              <a:t>Call-3 : Published on 17/10/23, EU budget 100 MM € (50% co-financing)</a:t>
            </a:r>
            <a:endParaRPr lang="en-IE">
              <a:solidFill>
                <a:srgbClr val="003399"/>
              </a:solidFill>
              <a:cs typeface="Arial"/>
            </a:endParaRPr>
          </a:p>
        </p:txBody>
      </p:sp>
      <p:sp>
        <p:nvSpPr>
          <p:cNvPr id="5" name="Rectangle 4">
            <a:extLst>
              <a:ext uri="{FF2B5EF4-FFF2-40B4-BE49-F238E27FC236}">
                <a16:creationId xmlns:a16="http://schemas.microsoft.com/office/drawing/2014/main" id="{D25BD0E6-4EE1-416A-23E7-21C2BC1CECBB}"/>
              </a:ext>
            </a:extLst>
          </p:cNvPr>
          <p:cNvSpPr/>
          <p:nvPr/>
        </p:nvSpPr>
        <p:spPr>
          <a:xfrm>
            <a:off x="1137424" y="3088888"/>
            <a:ext cx="9712713" cy="468352"/>
          </a:xfrm>
          <a:prstGeom prst="rect">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graphicFrame>
        <p:nvGraphicFramePr>
          <p:cNvPr id="4" name="Table 3">
            <a:extLst>
              <a:ext uri="{FF2B5EF4-FFF2-40B4-BE49-F238E27FC236}">
                <a16:creationId xmlns:a16="http://schemas.microsoft.com/office/drawing/2014/main" id="{5154E477-C18A-A34A-BB39-72C826E5DFFF}"/>
              </a:ext>
            </a:extLst>
          </p:cNvPr>
          <p:cNvGraphicFramePr>
            <a:graphicFrameLocks noGrp="1"/>
          </p:cNvGraphicFramePr>
          <p:nvPr/>
        </p:nvGraphicFramePr>
        <p:xfrm>
          <a:off x="1494263" y="1438507"/>
          <a:ext cx="8932128" cy="2843561"/>
        </p:xfrm>
        <a:graphic>
          <a:graphicData uri="http://schemas.openxmlformats.org/drawingml/2006/table">
            <a:tbl>
              <a:tblPr/>
              <a:tblGrid>
                <a:gridCol w="1786820">
                  <a:extLst>
                    <a:ext uri="{9D8B030D-6E8A-4147-A177-3AD203B41FA5}">
                      <a16:colId xmlns:a16="http://schemas.microsoft.com/office/drawing/2014/main" val="486012475"/>
                    </a:ext>
                  </a:extLst>
                </a:gridCol>
                <a:gridCol w="652189">
                  <a:extLst>
                    <a:ext uri="{9D8B030D-6E8A-4147-A177-3AD203B41FA5}">
                      <a16:colId xmlns:a16="http://schemas.microsoft.com/office/drawing/2014/main" val="7169241"/>
                    </a:ext>
                  </a:extLst>
                </a:gridCol>
                <a:gridCol w="623416">
                  <a:extLst>
                    <a:ext uri="{9D8B030D-6E8A-4147-A177-3AD203B41FA5}">
                      <a16:colId xmlns:a16="http://schemas.microsoft.com/office/drawing/2014/main" val="2805977206"/>
                    </a:ext>
                  </a:extLst>
                </a:gridCol>
                <a:gridCol w="680962">
                  <a:extLst>
                    <a:ext uri="{9D8B030D-6E8A-4147-A177-3AD203B41FA5}">
                      <a16:colId xmlns:a16="http://schemas.microsoft.com/office/drawing/2014/main" val="1234952319"/>
                    </a:ext>
                  </a:extLst>
                </a:gridCol>
                <a:gridCol w="661780">
                  <a:extLst>
                    <a:ext uri="{9D8B030D-6E8A-4147-A177-3AD203B41FA5}">
                      <a16:colId xmlns:a16="http://schemas.microsoft.com/office/drawing/2014/main" val="2519061837"/>
                    </a:ext>
                  </a:extLst>
                </a:gridCol>
                <a:gridCol w="661780">
                  <a:extLst>
                    <a:ext uri="{9D8B030D-6E8A-4147-A177-3AD203B41FA5}">
                      <a16:colId xmlns:a16="http://schemas.microsoft.com/office/drawing/2014/main" val="3903057867"/>
                    </a:ext>
                  </a:extLst>
                </a:gridCol>
                <a:gridCol w="680962">
                  <a:extLst>
                    <a:ext uri="{9D8B030D-6E8A-4147-A177-3AD203B41FA5}">
                      <a16:colId xmlns:a16="http://schemas.microsoft.com/office/drawing/2014/main" val="534292034"/>
                    </a:ext>
                  </a:extLst>
                </a:gridCol>
                <a:gridCol w="556279">
                  <a:extLst>
                    <a:ext uri="{9D8B030D-6E8A-4147-A177-3AD203B41FA5}">
                      <a16:colId xmlns:a16="http://schemas.microsoft.com/office/drawing/2014/main" val="2715062424"/>
                    </a:ext>
                  </a:extLst>
                </a:gridCol>
                <a:gridCol w="326095">
                  <a:extLst>
                    <a:ext uri="{9D8B030D-6E8A-4147-A177-3AD203B41FA5}">
                      <a16:colId xmlns:a16="http://schemas.microsoft.com/office/drawing/2014/main" val="2250121741"/>
                    </a:ext>
                  </a:extLst>
                </a:gridCol>
                <a:gridCol w="326095">
                  <a:extLst>
                    <a:ext uri="{9D8B030D-6E8A-4147-A177-3AD203B41FA5}">
                      <a16:colId xmlns:a16="http://schemas.microsoft.com/office/drawing/2014/main" val="328669982"/>
                    </a:ext>
                  </a:extLst>
                </a:gridCol>
                <a:gridCol w="326095">
                  <a:extLst>
                    <a:ext uri="{9D8B030D-6E8A-4147-A177-3AD203B41FA5}">
                      <a16:colId xmlns:a16="http://schemas.microsoft.com/office/drawing/2014/main" val="961182592"/>
                    </a:ext>
                  </a:extLst>
                </a:gridCol>
                <a:gridCol w="1649655">
                  <a:extLst>
                    <a:ext uri="{9D8B030D-6E8A-4147-A177-3AD203B41FA5}">
                      <a16:colId xmlns:a16="http://schemas.microsoft.com/office/drawing/2014/main" val="851530119"/>
                    </a:ext>
                  </a:extLst>
                </a:gridCol>
              </a:tblGrid>
              <a:tr h="289923">
                <a:tc gridSpan="12">
                  <a:txBody>
                    <a:bodyPr/>
                    <a:lstStyle/>
                    <a:p>
                      <a:pPr algn="ctr" fontAlgn="ctr"/>
                      <a:r>
                        <a:rPr lang="en-IE" sz="1400" b="1" i="0" u="none" strike="noStrike">
                          <a:solidFill>
                            <a:srgbClr val="000000"/>
                          </a:solidFill>
                          <a:effectLst/>
                          <a:latin typeface="Calibri" panose="020F0502020204030204" pitchFamily="34" charset="0"/>
                        </a:rPr>
                        <a:t>CEF Digital 5G corridor deployment calendar &amp; planning</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6699FF"/>
                    </a:solidFill>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extLst>
                  <a:ext uri="{0D108BD9-81ED-4DB2-BD59-A6C34878D82A}">
                    <a16:rowId xmlns:a16="http://schemas.microsoft.com/office/drawing/2014/main" val="966922843"/>
                  </a:ext>
                </a:extLst>
              </a:tr>
              <a:tr h="243535">
                <a:tc>
                  <a:txBody>
                    <a:bodyPr/>
                    <a:lstStyle/>
                    <a:p>
                      <a:pPr algn="l" fontAlgn="b"/>
                      <a:r>
                        <a:rPr lang="en-IE" sz="1100" b="0" i="0" u="none" strike="noStrike">
                          <a:solidFill>
                            <a:srgbClr val="000000"/>
                          </a:solidFill>
                          <a:effectLst/>
                          <a:latin typeface="Calibri" panose="020F0502020204030204" pitchFamily="34" charset="0"/>
                        </a:rPr>
                        <a:t>Year</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r" fontAlgn="b"/>
                      <a:r>
                        <a:rPr lang="en-IE" sz="1100" b="0" i="0" u="none" strike="noStrike">
                          <a:solidFill>
                            <a:srgbClr val="000000"/>
                          </a:solidFill>
                          <a:effectLst/>
                          <a:latin typeface="Calibri" panose="020F0502020204030204" pitchFamily="34" charset="0"/>
                        </a:rPr>
                        <a:t>2021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r" fontAlgn="b"/>
                      <a:r>
                        <a:rPr lang="en-IE" sz="1100" b="0" i="0" u="none" strike="noStrike">
                          <a:solidFill>
                            <a:srgbClr val="000000"/>
                          </a:solidFill>
                          <a:effectLst/>
                          <a:latin typeface="Calibri" panose="020F0502020204030204" pitchFamily="34" charset="0"/>
                        </a:rPr>
                        <a:t>2022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r" fontAlgn="b"/>
                      <a:r>
                        <a:rPr lang="en-IE" sz="1100" b="0" i="0" u="none" strike="noStrike">
                          <a:solidFill>
                            <a:srgbClr val="000000"/>
                          </a:solidFill>
                          <a:effectLst/>
                          <a:latin typeface="Calibri" panose="020F0502020204030204" pitchFamily="34" charset="0"/>
                        </a:rPr>
                        <a:t>2023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r" fontAlgn="b"/>
                      <a:r>
                        <a:rPr lang="en-IE" sz="1100" b="0" i="0" u="none" strike="noStrike">
                          <a:solidFill>
                            <a:srgbClr val="000000"/>
                          </a:solidFill>
                          <a:effectLst/>
                          <a:latin typeface="Calibri" panose="020F0502020204030204" pitchFamily="34" charset="0"/>
                        </a:rPr>
                        <a:t>2024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r" fontAlgn="b"/>
                      <a:r>
                        <a:rPr lang="en-IE" sz="1100" b="0" i="0" u="none" strike="noStrike">
                          <a:solidFill>
                            <a:srgbClr val="000000"/>
                          </a:solidFill>
                          <a:effectLst/>
                          <a:latin typeface="Calibri" panose="020F0502020204030204" pitchFamily="34" charset="0"/>
                        </a:rPr>
                        <a:t>2025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r" fontAlgn="b"/>
                      <a:r>
                        <a:rPr lang="en-IE" sz="1100" b="0" i="0" u="none" strike="noStrike">
                          <a:solidFill>
                            <a:srgbClr val="000000"/>
                          </a:solidFill>
                          <a:effectLst/>
                          <a:latin typeface="Calibri" panose="020F0502020204030204" pitchFamily="34" charset="0"/>
                        </a:rPr>
                        <a:t>2026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r" fontAlgn="b"/>
                      <a:r>
                        <a:rPr lang="en-IE" sz="1100" b="0" i="0" u="none" strike="noStrike">
                          <a:solidFill>
                            <a:srgbClr val="000000"/>
                          </a:solidFill>
                          <a:effectLst/>
                          <a:latin typeface="Calibri" panose="020F0502020204030204" pitchFamily="34" charset="0"/>
                        </a:rPr>
                        <a:t>2027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r" fontAlgn="b"/>
                      <a:r>
                        <a:rPr lang="en-IE" sz="1100" b="0" i="0" u="none" strike="noStrike">
                          <a:solidFill>
                            <a:srgbClr val="000000"/>
                          </a:solidFill>
                          <a:effectLst/>
                          <a:latin typeface="Calibri" panose="020F0502020204030204" pitchFamily="34" charset="0"/>
                        </a:rPr>
                        <a:t>2028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r" fontAlgn="b"/>
                      <a:r>
                        <a:rPr lang="en-IE" sz="1100" b="0" i="0" u="none" strike="noStrike">
                          <a:solidFill>
                            <a:srgbClr val="000000"/>
                          </a:solidFill>
                          <a:effectLst/>
                          <a:latin typeface="Calibri" panose="020F0502020204030204" pitchFamily="34" charset="0"/>
                        </a:rPr>
                        <a:t>2029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r" fontAlgn="b"/>
                      <a:r>
                        <a:rPr lang="en-IE" sz="1100" b="0" i="0" u="none" strike="noStrike">
                          <a:solidFill>
                            <a:srgbClr val="000000"/>
                          </a:solidFill>
                          <a:effectLst/>
                          <a:latin typeface="Calibri" panose="020F0502020204030204" pitchFamily="34" charset="0"/>
                        </a:rPr>
                        <a:t>2030</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l" fontAlgn="b"/>
                      <a:r>
                        <a:rPr lang="en-IE" sz="1100" b="0" i="0" u="none" strike="noStrike">
                          <a:solidFill>
                            <a:srgbClr val="000000"/>
                          </a:solidFill>
                          <a:effectLst/>
                          <a:latin typeface="Calibri" panose="020F0502020204030204" pitchFamily="34" charset="0"/>
                        </a:rPr>
                        <a:t>EU Budget</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0CECE"/>
                    </a:solidFill>
                  </a:tcPr>
                </a:tc>
                <a:extLst>
                  <a:ext uri="{0D108BD9-81ED-4DB2-BD59-A6C34878D82A}">
                    <a16:rowId xmlns:a16="http://schemas.microsoft.com/office/drawing/2014/main" val="2444075405"/>
                  </a:ext>
                </a:extLst>
              </a:tr>
              <a:tr h="419808">
                <a:tc>
                  <a:txBody>
                    <a:bodyPr/>
                    <a:lstStyle/>
                    <a:p>
                      <a:pPr algn="l" fontAlgn="b"/>
                      <a:r>
                        <a:rPr lang="en-IE" sz="1100" b="1" i="0" u="none" strike="noStrike">
                          <a:solidFill>
                            <a:srgbClr val="000000"/>
                          </a:solidFill>
                          <a:effectLst/>
                          <a:latin typeface="Calibri" panose="020F0502020204030204" pitchFamily="34" charset="0"/>
                        </a:rPr>
                        <a:t>Early Wave </a:t>
                      </a:r>
                      <a:r>
                        <a:rPr lang="en-IE" sz="1100" b="0" i="0" u="none" strike="noStrike">
                          <a:solidFill>
                            <a:srgbClr val="000000"/>
                          </a:solidFill>
                          <a:effectLst/>
                          <a:latin typeface="Calibri" panose="020F0502020204030204" pitchFamily="34" charset="0"/>
                        </a:rPr>
                        <a:t>                        Call 1</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ctr"/>
                      <a:r>
                        <a:rPr lang="en-IE" sz="1100" b="0" i="0" u="none" strike="noStrike">
                          <a:solidFill>
                            <a:srgbClr val="000000"/>
                          </a:solidFill>
                          <a:effectLst/>
                          <a:latin typeface="Calibri" panose="020F0502020204030204" pitchFamily="34" charset="0"/>
                        </a:rPr>
                        <a:t>Call Q4-Q1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hMerge="1">
                  <a:txBody>
                    <a:bodyPr/>
                    <a:lstStyle/>
                    <a:p>
                      <a:endParaRPr lang="en-IE"/>
                    </a:p>
                  </a:txBody>
                  <a:tcPr/>
                </a:tc>
                <a:tc gridSpan="2">
                  <a:txBody>
                    <a:bodyPr/>
                    <a:lstStyle/>
                    <a:p>
                      <a:pPr algn="ctr" fontAlgn="b"/>
                      <a:r>
                        <a:rPr lang="en-IE" sz="1100" b="0" i="0" u="none" strike="noStrike">
                          <a:solidFill>
                            <a:srgbClr val="000000"/>
                          </a:solidFill>
                          <a:effectLst/>
                          <a:latin typeface="Calibri" panose="020F0502020204030204" pitchFamily="34" charset="0"/>
                        </a:rPr>
                        <a:t>Studies</a:t>
                      </a:r>
                    </a:p>
                  </a:txBody>
                  <a:tcPr marL="9525" marR="9525" marT="9525" marB="0" anchor="b">
                    <a:lnL w="635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966"/>
                    </a:solidFill>
                  </a:tcPr>
                </a:tc>
                <a:tc hMerge="1">
                  <a:txBody>
                    <a:bodyPr/>
                    <a:lstStyle/>
                    <a:p>
                      <a:endParaRPr lang="en-IE"/>
                    </a:p>
                  </a:txBody>
                  <a:tcPr/>
                </a:tc>
                <a:tc>
                  <a:txBody>
                    <a:bodyPr/>
                    <a:lstStyle/>
                    <a:p>
                      <a:pPr algn="l" fontAlgn="b"/>
                      <a:r>
                        <a:rPr lang="en-IE" sz="1100" b="0" i="0" u="none" strike="noStrike">
                          <a:solidFill>
                            <a:srgbClr val="000000"/>
                          </a:solidFill>
                          <a:effectLst/>
                          <a:latin typeface="Calibri" panose="020F0502020204030204" pitchFamily="34" charset="0"/>
                        </a:rPr>
                        <a:t> </a:t>
                      </a:r>
                    </a:p>
                  </a:txBody>
                  <a:tcPr marL="9525" marR="9525" marT="9525" marB="0" anchor="b">
                    <a:lnL>
                      <a:noFill/>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IE"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IE"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IE"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IE"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IE"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rowSpan="2">
                  <a:txBody>
                    <a:bodyPr/>
                    <a:lstStyle/>
                    <a:p>
                      <a:pPr algn="ctr" fontAlgn="b"/>
                      <a:r>
                        <a:rPr lang="en-IE" sz="1100" b="0" i="0" u="none" strike="noStrike">
                          <a:solidFill>
                            <a:srgbClr val="000000"/>
                          </a:solidFill>
                          <a:effectLst/>
                          <a:latin typeface="Calibri" panose="020F0502020204030204" pitchFamily="34" charset="0"/>
                        </a:rPr>
                        <a:t>42 MM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13182200"/>
                  </a:ext>
                </a:extLst>
              </a:tr>
              <a:tr h="231938">
                <a:tc>
                  <a:txBody>
                    <a:bodyPr/>
                    <a:lstStyle/>
                    <a:p>
                      <a:pPr algn="l" fontAlgn="b"/>
                      <a:r>
                        <a:rPr lang="en-IE" sz="1100" b="0" i="0" u="none" strike="noStrike">
                          <a:solidFill>
                            <a:srgbClr val="000000"/>
                          </a:solidFill>
                          <a:effectLst/>
                          <a:latin typeface="Calibri" panose="020F0502020204030204" pitchFamily="34" charset="0"/>
                        </a:rPr>
                        <a:t> </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gridSpan="2">
                  <a:txBody>
                    <a:bodyPr/>
                    <a:lstStyle/>
                    <a:p>
                      <a:pPr algn="ctr" fontAlgn="ctr"/>
                      <a:r>
                        <a:rPr lang="en-IE" sz="1100" b="0" i="0" u="none" strike="noStrike">
                          <a:solidFill>
                            <a:srgbClr val="000000"/>
                          </a:solidFill>
                          <a:effectLst/>
                          <a:latin typeface="Calibri" panose="020F0502020204030204" pitchFamily="34" charset="0"/>
                        </a:rPr>
                        <a:t>Call Q4-Q1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hMerge="1">
                  <a:txBody>
                    <a:bodyPr/>
                    <a:lstStyle/>
                    <a:p>
                      <a:endParaRPr lang="en-IE"/>
                    </a:p>
                  </a:txBody>
                  <a:tcPr/>
                </a:tc>
                <a:tc gridSpan="3">
                  <a:txBody>
                    <a:bodyPr/>
                    <a:lstStyle/>
                    <a:p>
                      <a:pPr algn="ctr" fontAlgn="b"/>
                      <a:r>
                        <a:rPr lang="en-IE" sz="1100" b="1" i="0" u="none" strike="noStrike">
                          <a:solidFill>
                            <a:srgbClr val="000000"/>
                          </a:solidFill>
                          <a:effectLst/>
                          <a:latin typeface="Calibri" panose="020F0502020204030204" pitchFamily="34" charset="0"/>
                        </a:rPr>
                        <a:t>Deployment (CEF/RRF)</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hMerge="1">
                  <a:txBody>
                    <a:bodyPr/>
                    <a:lstStyle/>
                    <a:p>
                      <a:endParaRPr lang="en-IE"/>
                    </a:p>
                  </a:txBody>
                  <a:tcPr/>
                </a:tc>
                <a:tc hMerge="1">
                  <a:txBody>
                    <a:bodyPr/>
                    <a:lstStyle/>
                    <a:p>
                      <a:endParaRPr lang="en-IE"/>
                    </a:p>
                  </a:txBody>
                  <a:tcPr/>
                </a:tc>
                <a:tc>
                  <a:txBody>
                    <a:bodyPr/>
                    <a:lstStyle/>
                    <a:p>
                      <a:pPr algn="l" fontAlgn="b"/>
                      <a:r>
                        <a:rPr lang="en-IE"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E"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E"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E"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E"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n-IE"/>
                    </a:p>
                  </a:txBody>
                  <a:tcPr/>
                </a:tc>
                <a:extLst>
                  <a:ext uri="{0D108BD9-81ED-4DB2-BD59-A6C34878D82A}">
                    <a16:rowId xmlns:a16="http://schemas.microsoft.com/office/drawing/2014/main" val="2348546226"/>
                  </a:ext>
                </a:extLst>
              </a:tr>
              <a:tr h="231938">
                <a:tc>
                  <a:txBody>
                    <a:bodyPr/>
                    <a:lstStyle/>
                    <a:p>
                      <a:pPr algn="r" fontAlgn="b"/>
                      <a:r>
                        <a:rPr lang="en-IE" sz="1100" b="0" i="0" u="none" strike="noStrike">
                          <a:solidFill>
                            <a:srgbClr val="000000"/>
                          </a:solidFill>
                          <a:effectLst/>
                          <a:latin typeface="Calibri" panose="020F0502020204030204" pitchFamily="34" charset="0"/>
                        </a:rPr>
                        <a:t>Call 2</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IE"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ctr"/>
                      <a:r>
                        <a:rPr lang="en-IE" sz="1100" b="0" i="0" u="none" strike="noStrike">
                          <a:solidFill>
                            <a:srgbClr val="000000"/>
                          </a:solidFill>
                          <a:effectLst/>
                          <a:latin typeface="Calibri" panose="020F0502020204030204" pitchFamily="34" charset="0"/>
                        </a:rPr>
                        <a:t>Call Q4-Q1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hMerge="1">
                  <a:txBody>
                    <a:bodyPr/>
                    <a:lstStyle/>
                    <a:p>
                      <a:endParaRPr lang="en-IE"/>
                    </a:p>
                  </a:txBody>
                  <a:tcPr/>
                </a:tc>
                <a:tc gridSpan="2">
                  <a:txBody>
                    <a:bodyPr/>
                    <a:lstStyle/>
                    <a:p>
                      <a:pPr algn="ctr" fontAlgn="b"/>
                      <a:r>
                        <a:rPr lang="en-IE" sz="1100" b="0" i="0" u="none" strike="noStrike">
                          <a:solidFill>
                            <a:srgbClr val="000000"/>
                          </a:solidFill>
                          <a:effectLst/>
                          <a:latin typeface="Calibri" panose="020F0502020204030204" pitchFamily="34" charset="0"/>
                        </a:rPr>
                        <a:t>Studies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966"/>
                    </a:solidFill>
                  </a:tcPr>
                </a:tc>
                <a:tc hMerge="1">
                  <a:txBody>
                    <a:bodyPr/>
                    <a:lstStyle/>
                    <a:p>
                      <a:endParaRPr lang="en-IE"/>
                    </a:p>
                  </a:txBody>
                  <a:tcPr/>
                </a:tc>
                <a:tc>
                  <a:txBody>
                    <a:bodyPr/>
                    <a:lstStyle/>
                    <a:p>
                      <a:pPr algn="l" fontAlgn="b"/>
                      <a:r>
                        <a:rPr lang="en-IE"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E"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E"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E"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E"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b"/>
                      <a:r>
                        <a:rPr lang="en-IE" sz="1100" b="0" i="0" u="none" strike="noStrike">
                          <a:solidFill>
                            <a:srgbClr val="000000"/>
                          </a:solidFill>
                          <a:effectLst/>
                          <a:latin typeface="Calibri" panose="020F0502020204030204" pitchFamily="34" charset="0"/>
                        </a:rPr>
                        <a:t>28 MM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69021359"/>
                  </a:ext>
                </a:extLst>
              </a:tr>
              <a:tr h="243535">
                <a:tc>
                  <a:txBody>
                    <a:bodyPr/>
                    <a:lstStyle/>
                    <a:p>
                      <a:pPr algn="l" fontAlgn="b"/>
                      <a:r>
                        <a:rPr lang="en-IE" sz="1100" b="0" i="0" u="none" strike="noStrike">
                          <a:solidFill>
                            <a:srgbClr val="000000"/>
                          </a:solidFill>
                          <a:effectLst/>
                          <a:latin typeface="Calibri" panose="020F0502020204030204" pitchFamily="34" charset="0"/>
                        </a:rPr>
                        <a:t> </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b"/>
                      <a:r>
                        <a:rPr lang="en-IE"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fontAlgn="ctr"/>
                      <a:r>
                        <a:rPr lang="en-IE" sz="1100" b="0" i="0" u="none" strike="noStrike">
                          <a:solidFill>
                            <a:srgbClr val="000000"/>
                          </a:solidFill>
                          <a:effectLst/>
                          <a:latin typeface="Calibri" panose="020F0502020204030204" pitchFamily="34" charset="0"/>
                        </a:rPr>
                        <a:t>Call Q4-Q1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hMerge="1">
                  <a:txBody>
                    <a:bodyPr/>
                    <a:lstStyle/>
                    <a:p>
                      <a:endParaRPr lang="en-IE"/>
                    </a:p>
                  </a:txBody>
                  <a:tcPr/>
                </a:tc>
                <a:tc gridSpan="3">
                  <a:txBody>
                    <a:bodyPr/>
                    <a:lstStyle/>
                    <a:p>
                      <a:pPr algn="ctr" fontAlgn="b"/>
                      <a:r>
                        <a:rPr lang="en-IE" sz="1100" b="1" i="0" u="none" strike="noStrike">
                          <a:solidFill>
                            <a:srgbClr val="000000"/>
                          </a:solidFill>
                          <a:effectLst/>
                          <a:latin typeface="Calibri" panose="020F0502020204030204" pitchFamily="34" charset="0"/>
                        </a:rPr>
                        <a:t>Deployment (CEF/RRF)</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E0B4"/>
                    </a:solidFill>
                  </a:tcPr>
                </a:tc>
                <a:tc hMerge="1">
                  <a:txBody>
                    <a:bodyPr/>
                    <a:lstStyle/>
                    <a:p>
                      <a:endParaRPr lang="en-IE"/>
                    </a:p>
                  </a:txBody>
                  <a:tcPr/>
                </a:tc>
                <a:tc hMerge="1">
                  <a:txBody>
                    <a:bodyPr/>
                    <a:lstStyle/>
                    <a:p>
                      <a:endParaRPr lang="en-IE"/>
                    </a:p>
                  </a:txBody>
                  <a:tcPr/>
                </a:tc>
                <a:tc>
                  <a:txBody>
                    <a:bodyPr/>
                    <a:lstStyle/>
                    <a:p>
                      <a:pPr algn="l" fontAlgn="b"/>
                      <a:r>
                        <a:rPr lang="en-IE"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IE"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IE"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IE"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IE"/>
                    </a:p>
                  </a:txBody>
                  <a:tcPr/>
                </a:tc>
                <a:extLst>
                  <a:ext uri="{0D108BD9-81ED-4DB2-BD59-A6C34878D82A}">
                    <a16:rowId xmlns:a16="http://schemas.microsoft.com/office/drawing/2014/main" val="3042264186"/>
                  </a:ext>
                </a:extLst>
              </a:tr>
              <a:tr h="231938">
                <a:tc>
                  <a:txBody>
                    <a:bodyPr/>
                    <a:lstStyle/>
                    <a:p>
                      <a:pPr algn="l" fontAlgn="b"/>
                      <a:r>
                        <a:rPr lang="en-US" sz="1100" b="1" i="0" u="none" strike="noStrike">
                          <a:solidFill>
                            <a:srgbClr val="000000"/>
                          </a:solidFill>
                          <a:effectLst/>
                          <a:latin typeface="Calibri" panose="020F0502020204030204" pitchFamily="34" charset="0"/>
                        </a:rPr>
                        <a:t>1st big Wave (Call-3)</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E"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E"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b"/>
                      <a:r>
                        <a:rPr lang="en-IE" sz="1100" b="0" i="0" u="none" strike="noStrike">
                          <a:solidFill>
                            <a:srgbClr val="000000"/>
                          </a:solidFill>
                          <a:effectLst/>
                          <a:latin typeface="Calibri" panose="020F0502020204030204" pitchFamily="34" charset="0"/>
                        </a:rPr>
                        <a:t>Call Q4-Q1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hMerge="1">
                  <a:txBody>
                    <a:bodyPr/>
                    <a:lstStyle/>
                    <a:p>
                      <a:endParaRPr lang="en-IE"/>
                    </a:p>
                  </a:txBody>
                  <a:tcPr/>
                </a:tc>
                <a:tc>
                  <a:txBody>
                    <a:bodyPr/>
                    <a:lstStyle/>
                    <a:p>
                      <a:pPr algn="l" fontAlgn="b"/>
                      <a:r>
                        <a:rPr lang="en-IE" sz="1100" b="0" i="0" u="none" strike="noStrike">
                          <a:solidFill>
                            <a:srgbClr val="000000"/>
                          </a:solidFill>
                          <a:effectLst/>
                          <a:latin typeface="Calibri" panose="020F0502020204030204" pitchFamily="34" charset="0"/>
                        </a:rPr>
                        <a:t>Studies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966"/>
                    </a:solidFill>
                  </a:tcPr>
                </a:tc>
                <a:tc>
                  <a:txBody>
                    <a:bodyPr/>
                    <a:lstStyle/>
                    <a:p>
                      <a:pPr algn="l" fontAlgn="b"/>
                      <a:r>
                        <a:rPr lang="en-IE"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E"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E"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E"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E"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b"/>
                      <a:r>
                        <a:rPr lang="en-IE" sz="1100" b="0" i="0" u="none" strike="noStrike">
                          <a:solidFill>
                            <a:srgbClr val="000000"/>
                          </a:solidFill>
                          <a:effectLst/>
                          <a:latin typeface="Calibri" panose="020F0502020204030204" pitchFamily="34" charset="0"/>
                        </a:rPr>
                        <a:t>100 MM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17428585"/>
                  </a:ext>
                </a:extLst>
              </a:tr>
              <a:tr h="243535">
                <a:tc>
                  <a:txBody>
                    <a:bodyPr/>
                    <a:lstStyle/>
                    <a:p>
                      <a:pPr algn="l" fontAlgn="b"/>
                      <a:r>
                        <a:rPr lang="en-IE" sz="1100" b="0" i="0" u="none" strike="noStrike">
                          <a:solidFill>
                            <a:srgbClr val="000000"/>
                          </a:solidFill>
                          <a:effectLst/>
                          <a:latin typeface="Calibri" panose="020F0502020204030204" pitchFamily="34" charset="0"/>
                        </a:rPr>
                        <a:t> </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IE"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IE"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fontAlgn="b"/>
                      <a:r>
                        <a:rPr lang="en-IE" sz="1100" b="0" i="0" u="none" strike="noStrike">
                          <a:solidFill>
                            <a:srgbClr val="000000"/>
                          </a:solidFill>
                          <a:effectLst/>
                          <a:latin typeface="Calibri" panose="020F0502020204030204" pitchFamily="34" charset="0"/>
                        </a:rPr>
                        <a:t>Call Q4-Q1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hMerge="1">
                  <a:txBody>
                    <a:bodyPr/>
                    <a:lstStyle/>
                    <a:p>
                      <a:endParaRPr lang="en-IE"/>
                    </a:p>
                  </a:txBody>
                  <a:tcPr/>
                </a:tc>
                <a:tc gridSpan="3">
                  <a:txBody>
                    <a:bodyPr/>
                    <a:lstStyle/>
                    <a:p>
                      <a:pPr algn="ctr" fontAlgn="b"/>
                      <a:r>
                        <a:rPr lang="en-IE" sz="1100" b="1" i="0" u="none" strike="noStrike">
                          <a:solidFill>
                            <a:srgbClr val="000000"/>
                          </a:solidFill>
                          <a:effectLst/>
                          <a:latin typeface="Calibri" panose="020F0502020204030204" pitchFamily="34" charset="0"/>
                        </a:rPr>
                        <a:t>Deployment (CEF/RRF)</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E0B4"/>
                    </a:solidFill>
                  </a:tcPr>
                </a:tc>
                <a:tc hMerge="1">
                  <a:txBody>
                    <a:bodyPr/>
                    <a:lstStyle/>
                    <a:p>
                      <a:endParaRPr lang="en-IE"/>
                    </a:p>
                  </a:txBody>
                  <a:tcPr/>
                </a:tc>
                <a:tc hMerge="1">
                  <a:txBody>
                    <a:bodyPr/>
                    <a:lstStyle/>
                    <a:p>
                      <a:endParaRPr lang="en-IE"/>
                    </a:p>
                  </a:txBody>
                  <a:tcPr/>
                </a:tc>
                <a:tc>
                  <a:txBody>
                    <a:bodyPr/>
                    <a:lstStyle/>
                    <a:p>
                      <a:pPr algn="l" fontAlgn="b"/>
                      <a:r>
                        <a:rPr lang="en-IE"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IE"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IE"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IE"/>
                    </a:p>
                  </a:txBody>
                  <a:tcPr/>
                </a:tc>
                <a:extLst>
                  <a:ext uri="{0D108BD9-81ED-4DB2-BD59-A6C34878D82A}">
                    <a16:rowId xmlns:a16="http://schemas.microsoft.com/office/drawing/2014/main" val="4077328299"/>
                  </a:ext>
                </a:extLst>
              </a:tr>
              <a:tr h="231938">
                <a:tc>
                  <a:txBody>
                    <a:bodyPr/>
                    <a:lstStyle/>
                    <a:p>
                      <a:pPr algn="l" fontAlgn="b"/>
                      <a:r>
                        <a:rPr lang="en-IE" sz="1100" b="1" i="0" u="none" strike="noStrike">
                          <a:solidFill>
                            <a:srgbClr val="000000"/>
                          </a:solidFill>
                          <a:effectLst/>
                          <a:latin typeface="Calibri" panose="020F0502020204030204" pitchFamily="34" charset="0"/>
                        </a:rPr>
                        <a:t>2nd big Wave (TBC)</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E"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E"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E"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E" sz="1100" b="0" i="0" u="none" strike="noStrike">
                          <a:solidFill>
                            <a:srgbClr val="000000"/>
                          </a:solidFill>
                          <a:effectLst/>
                          <a:latin typeface="Calibri" panose="020F0502020204030204" pitchFamily="34" charset="0"/>
                        </a:rPr>
                        <a:t> </a:t>
                      </a:r>
                    </a:p>
                  </a:txBody>
                  <a:tcPr marL="9525" marR="9525" marT="9525" marB="0" anchor="b">
                    <a:lnL>
                      <a:noFill/>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b"/>
                      <a:r>
                        <a:rPr lang="en-IE" sz="1100" b="0" i="0" u="none" strike="noStrike">
                          <a:solidFill>
                            <a:srgbClr val="000000"/>
                          </a:solidFill>
                          <a:effectLst/>
                          <a:latin typeface="Calibri" panose="020F0502020204030204" pitchFamily="34" charset="0"/>
                        </a:rPr>
                        <a:t>Call Q1-Q2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gridSpan="2">
                  <a:txBody>
                    <a:bodyPr/>
                    <a:lstStyle/>
                    <a:p>
                      <a:pPr algn="ctr" fontAlgn="b"/>
                      <a:r>
                        <a:rPr lang="en-IE" sz="1100" b="0" i="0" u="none" strike="noStrike">
                          <a:solidFill>
                            <a:srgbClr val="000000"/>
                          </a:solidFill>
                          <a:effectLst/>
                          <a:latin typeface="Calibri" panose="020F0502020204030204" pitchFamily="34" charset="0"/>
                        </a:rPr>
                        <a:t>Studies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966"/>
                    </a:solidFill>
                  </a:tcPr>
                </a:tc>
                <a:tc hMerge="1">
                  <a:txBody>
                    <a:bodyPr/>
                    <a:lstStyle/>
                    <a:p>
                      <a:endParaRPr lang="en-IE"/>
                    </a:p>
                  </a:txBody>
                  <a:tcPr/>
                </a:tc>
                <a:tc>
                  <a:txBody>
                    <a:bodyPr/>
                    <a:lstStyle/>
                    <a:p>
                      <a:pPr algn="ctr" fontAlgn="b"/>
                      <a:r>
                        <a:rPr lang="en-IE"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IE"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E"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3">
                  <a:txBody>
                    <a:bodyPr/>
                    <a:lstStyle/>
                    <a:p>
                      <a:pPr algn="ctr" fontAlgn="b"/>
                      <a:r>
                        <a:rPr lang="en-IE" sz="1100" b="0" i="0" u="none" strike="noStrike">
                          <a:solidFill>
                            <a:srgbClr val="000000"/>
                          </a:solidFill>
                          <a:effectLst/>
                          <a:latin typeface="Calibri" panose="020F0502020204030204" pitchFamily="34" charset="0"/>
                        </a:rPr>
                        <a:t>TBC</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13466632"/>
                  </a:ext>
                </a:extLst>
              </a:tr>
              <a:tr h="231938">
                <a:tc>
                  <a:txBody>
                    <a:bodyPr/>
                    <a:lstStyle/>
                    <a:p>
                      <a:pPr algn="l" fontAlgn="b"/>
                      <a:r>
                        <a:rPr lang="en-IE" sz="1100" b="0" i="0" u="none" strike="noStrike">
                          <a:solidFill>
                            <a:srgbClr val="000000"/>
                          </a:solidFill>
                          <a:effectLst/>
                          <a:latin typeface="Calibri" panose="020F0502020204030204" pitchFamily="34" charset="0"/>
                        </a:rPr>
                        <a:t> </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E"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E"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E"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IE" sz="1100" b="0" i="0" u="none" strike="noStrike">
                        <a:solidFill>
                          <a:srgbClr val="000000"/>
                        </a:solidFill>
                        <a:effectLst/>
                        <a:latin typeface="Calibri" panose="020F050202020403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b"/>
                      <a:r>
                        <a:rPr lang="en-IE" sz="1100" b="0" i="0" u="none" strike="noStrike">
                          <a:solidFill>
                            <a:srgbClr val="000000"/>
                          </a:solidFill>
                          <a:effectLst/>
                          <a:latin typeface="Calibri" panose="020F0502020204030204" pitchFamily="34" charset="0"/>
                        </a:rPr>
                        <a:t>Call Q1-Q2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gridSpan="3">
                  <a:txBody>
                    <a:bodyPr/>
                    <a:lstStyle/>
                    <a:p>
                      <a:pPr algn="ctr" fontAlgn="b"/>
                      <a:r>
                        <a:rPr lang="en-IE" sz="1100" b="1" i="0" u="none" strike="noStrike">
                          <a:solidFill>
                            <a:srgbClr val="000000"/>
                          </a:solidFill>
                          <a:effectLst/>
                          <a:latin typeface="Calibri" panose="020F0502020204030204" pitchFamily="34" charset="0"/>
                        </a:rPr>
                        <a:t>Deployment  (tbc)</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hMerge="1">
                  <a:txBody>
                    <a:bodyPr/>
                    <a:lstStyle/>
                    <a:p>
                      <a:endParaRPr lang="en-IE"/>
                    </a:p>
                  </a:txBody>
                  <a:tcPr/>
                </a:tc>
                <a:tc hMerge="1">
                  <a:txBody>
                    <a:bodyPr/>
                    <a:lstStyle/>
                    <a:p>
                      <a:endParaRPr lang="en-IE"/>
                    </a:p>
                  </a:txBody>
                  <a:tcPr/>
                </a:tc>
                <a:tc>
                  <a:txBody>
                    <a:bodyPr/>
                    <a:lstStyle/>
                    <a:p>
                      <a:pPr algn="l" fontAlgn="b"/>
                      <a:r>
                        <a:rPr lang="en-IE"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E"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en-IE"/>
                    </a:p>
                  </a:txBody>
                  <a:tcPr/>
                </a:tc>
                <a:extLst>
                  <a:ext uri="{0D108BD9-81ED-4DB2-BD59-A6C34878D82A}">
                    <a16:rowId xmlns:a16="http://schemas.microsoft.com/office/drawing/2014/main" val="2198292221"/>
                  </a:ext>
                </a:extLst>
              </a:tr>
              <a:tr h="243535">
                <a:tc>
                  <a:txBody>
                    <a:bodyPr/>
                    <a:lstStyle/>
                    <a:p>
                      <a:pPr algn="l" fontAlgn="b"/>
                      <a:r>
                        <a:rPr lang="en-IE" sz="1100" b="1" i="0" u="none" strike="noStrike">
                          <a:solidFill>
                            <a:srgbClr val="000000"/>
                          </a:solidFill>
                          <a:effectLst/>
                          <a:latin typeface="Calibri" panose="020F0502020204030204" pitchFamily="34" charset="0"/>
                        </a:rPr>
                        <a:t>Last Wave (TBC)</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IE"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IE"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IE"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IE"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IE"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IE"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IE"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IE"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IE"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IE"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IE"/>
                    </a:p>
                  </a:txBody>
                  <a:tcPr/>
                </a:tc>
                <a:extLst>
                  <a:ext uri="{0D108BD9-81ED-4DB2-BD59-A6C34878D82A}">
                    <a16:rowId xmlns:a16="http://schemas.microsoft.com/office/drawing/2014/main" val="722935184"/>
                  </a:ext>
                </a:extLst>
              </a:tr>
            </a:tbl>
          </a:graphicData>
        </a:graphic>
      </p:graphicFrame>
      <p:pic>
        <p:nvPicPr>
          <p:cNvPr id="6" name="Picture 5" descr="A map of a 5g network&#10;&#10;Description automatically generated">
            <a:extLst>
              <a:ext uri="{FF2B5EF4-FFF2-40B4-BE49-F238E27FC236}">
                <a16:creationId xmlns:a16="http://schemas.microsoft.com/office/drawing/2014/main" id="{A07E54CE-9B3A-ADFA-4766-212A7DCDEDC6}"/>
              </a:ext>
            </a:extLst>
          </p:cNvPr>
          <p:cNvPicPr>
            <a:picLocks noChangeAspect="1"/>
          </p:cNvPicPr>
          <p:nvPr/>
        </p:nvPicPr>
        <p:blipFill rotWithShape="1">
          <a:blip r:embed="rId2" cstate="hqprint">
            <a:extLst>
              <a:ext uri="{28A0092B-C50C-407E-A947-70E740481C1C}">
                <a14:useLocalDpi xmlns:a14="http://schemas.microsoft.com/office/drawing/2010/main" val="0"/>
              </a:ext>
            </a:extLst>
          </a:blip>
          <a:srcRect l="19304" r="21112" b="26741"/>
          <a:stretch/>
        </p:blipFill>
        <p:spPr>
          <a:xfrm>
            <a:off x="10130945" y="221903"/>
            <a:ext cx="1786063" cy="1109609"/>
          </a:xfrm>
          <a:prstGeom prst="rect">
            <a:avLst/>
          </a:prstGeom>
        </p:spPr>
      </p:pic>
      <p:sp>
        <p:nvSpPr>
          <p:cNvPr id="2" name="Slide Number Placeholder 1">
            <a:extLst>
              <a:ext uri="{FF2B5EF4-FFF2-40B4-BE49-F238E27FC236}">
                <a16:creationId xmlns:a16="http://schemas.microsoft.com/office/drawing/2014/main" id="{958BD47A-A812-4DAF-DDE8-961BC034D5F6}"/>
              </a:ext>
            </a:extLst>
          </p:cNvPr>
          <p:cNvSpPr>
            <a:spLocks noGrp="1"/>
          </p:cNvSpPr>
          <p:nvPr>
            <p:ph type="sldNum" sz="quarter" idx="12"/>
          </p:nvPr>
        </p:nvSpPr>
        <p:spPr/>
        <p:txBody>
          <a:bodyPr/>
          <a:lstStyle/>
          <a:p>
            <a:fld id="{F46C79FD-C571-418B-AB0F-5EE936C85276}" type="slidenum">
              <a:rPr lang="en-GB" smtClean="0"/>
              <a:t>45</a:t>
            </a:fld>
            <a:endParaRPr lang="en-GB"/>
          </a:p>
        </p:txBody>
      </p:sp>
    </p:spTree>
    <p:extLst>
      <p:ext uri="{BB962C8B-B14F-4D97-AF65-F5344CB8AC3E}">
        <p14:creationId xmlns:p14="http://schemas.microsoft.com/office/powerpoint/2010/main" val="370816731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638926" y="1423039"/>
            <a:ext cx="10515600" cy="4831359"/>
          </a:xfrm>
        </p:spPr>
        <p:txBody>
          <a:bodyPr vert="horz" lIns="91440" tIns="45720" rIns="91440" bIns="45720" rtlCol="0" anchor="t">
            <a:noAutofit/>
          </a:bodyPr>
          <a:lstStyle/>
          <a:p>
            <a:pPr marL="800100" lvl="2" indent="-342900">
              <a:spcBef>
                <a:spcPts val="1200"/>
              </a:spcBef>
              <a:spcAft>
                <a:spcPts val="1200"/>
              </a:spcAft>
              <a:buClr>
                <a:srgbClr val="00B050"/>
              </a:buClr>
              <a:buSzPct val="140000"/>
              <a:buFont typeface="Wingdings" panose="05000000000000000000" pitchFamily="2" charset="2"/>
              <a:buChar char="ü"/>
            </a:pPr>
            <a:r>
              <a:rPr lang="en-GB" b="1">
                <a:solidFill>
                  <a:schemeClr val="tx2"/>
                </a:solidFill>
                <a:latin typeface="Arial"/>
                <a:ea typeface="Times New Roman" panose="02020603050405020304" pitchFamily="18" charset="0"/>
                <a:cs typeface="Times New Roman"/>
              </a:rPr>
              <a:t>L</a:t>
            </a:r>
            <a:r>
              <a:rPr lang="en-GB" b="1">
                <a:solidFill>
                  <a:schemeClr val="tx2"/>
                </a:solidFill>
                <a:effectLst/>
                <a:latin typeface="Arial"/>
                <a:ea typeface="Times New Roman" panose="02020603050405020304" pitchFamily="18" charset="0"/>
                <a:cs typeface="Times New Roman"/>
              </a:rPr>
              <a:t>everage the needed private investment </a:t>
            </a:r>
            <a:r>
              <a:rPr lang="en-GB">
                <a:solidFill>
                  <a:schemeClr val="tx2"/>
                </a:solidFill>
                <a:effectLst/>
                <a:latin typeface="Arial"/>
                <a:ea typeface="Times New Roman" panose="02020603050405020304" pitchFamily="18" charset="0"/>
                <a:cs typeface="Times New Roman"/>
              </a:rPr>
              <a:t>to establish a full pan-European</a:t>
            </a:r>
            <a:r>
              <a:rPr lang="en-GB">
                <a:solidFill>
                  <a:schemeClr val="tx2"/>
                </a:solidFill>
                <a:latin typeface="Arial"/>
                <a:ea typeface="Times New Roman" panose="02020603050405020304" pitchFamily="18" charset="0"/>
                <a:cs typeface="Times New Roman"/>
              </a:rPr>
              <a:t> </a:t>
            </a:r>
            <a:r>
              <a:rPr lang="en-GB">
                <a:solidFill>
                  <a:schemeClr val="tx2"/>
                </a:solidFill>
                <a:effectLst/>
                <a:latin typeface="Arial"/>
                <a:ea typeface="Times New Roman" panose="02020603050405020304" pitchFamily="18" charset="0"/>
                <a:cs typeface="Times New Roman"/>
              </a:rPr>
              <a:t>network of 5G corridors, </a:t>
            </a:r>
            <a:r>
              <a:rPr lang="en-GB">
                <a:solidFill>
                  <a:schemeClr val="tx2"/>
                </a:solidFill>
                <a:latin typeface="Arial"/>
                <a:ea typeface="Times New Roman" panose="02020603050405020304" pitchFamily="18" charset="0"/>
                <a:cs typeface="Times New Roman"/>
              </a:rPr>
              <a:t>for road, rail and waterways, with</a:t>
            </a:r>
            <a:r>
              <a:rPr lang="en-GB">
                <a:solidFill>
                  <a:schemeClr val="tx2"/>
                </a:solidFill>
                <a:effectLst/>
                <a:latin typeface="Arial"/>
                <a:ea typeface="Times New Roman" panose="02020603050405020304" pitchFamily="18" charset="0"/>
                <a:cs typeface="Times New Roman"/>
              </a:rPr>
              <a:t> a focus on cross-border sections</a:t>
            </a:r>
            <a:r>
              <a:rPr lang="en-GB">
                <a:solidFill>
                  <a:schemeClr val="tx2"/>
                </a:solidFill>
                <a:latin typeface="Arial"/>
                <a:ea typeface="Times New Roman" panose="02020603050405020304" pitchFamily="18" charset="0"/>
                <a:cs typeface="Times New Roman"/>
              </a:rPr>
              <a:t> </a:t>
            </a:r>
            <a:endParaRPr lang="en-GB">
              <a:solidFill>
                <a:schemeClr val="tx2"/>
              </a:solidFill>
              <a:effectLst/>
              <a:latin typeface="Arial"/>
              <a:ea typeface="Times New Roman" panose="02020603050405020304" pitchFamily="18" charset="0"/>
              <a:cs typeface="Times New Roman" panose="02020603050405020304" pitchFamily="18" charset="0"/>
            </a:endParaRPr>
          </a:p>
          <a:p>
            <a:pPr marL="800100" lvl="2" indent="-342900">
              <a:spcBef>
                <a:spcPts val="1200"/>
              </a:spcBef>
              <a:spcAft>
                <a:spcPts val="1200"/>
              </a:spcAft>
              <a:buClr>
                <a:srgbClr val="00B050"/>
              </a:buClr>
              <a:buSzPct val="140000"/>
              <a:buFont typeface="Wingdings" panose="05000000000000000000" pitchFamily="2" charset="2"/>
              <a:buChar char="ü"/>
            </a:pPr>
            <a:r>
              <a:rPr lang="en-US" b="1">
                <a:solidFill>
                  <a:srgbClr val="024EA2"/>
                </a:solidFill>
                <a:latin typeface="Arial"/>
                <a:ea typeface="Times New Roman" panose="02020603050405020304" pitchFamily="18" charset="0"/>
                <a:cs typeface="Arial"/>
              </a:rPr>
              <a:t>Deploy paths </a:t>
            </a:r>
            <a:r>
              <a:rPr lang="en-US">
                <a:solidFill>
                  <a:srgbClr val="024EA2"/>
                </a:solidFill>
                <a:latin typeface="Arial"/>
                <a:ea typeface="Times New Roman" panose="02020603050405020304" pitchFamily="18" charset="0"/>
                <a:cs typeface="Arial"/>
              </a:rPr>
              <a:t>following the TEN-T corridors (indicative list in Part V of CEF Regulation Annex), but not limited to </a:t>
            </a:r>
            <a:endParaRPr lang="en-GB" b="1">
              <a:solidFill>
                <a:schemeClr val="tx2"/>
              </a:solidFill>
              <a:latin typeface="Arial"/>
              <a:ea typeface="Times New Roman" panose="02020603050405020304" pitchFamily="18" charset="0"/>
              <a:cs typeface="Times New Roman"/>
            </a:endParaRPr>
          </a:p>
          <a:p>
            <a:pPr marL="800100" lvl="2" indent="-342900">
              <a:spcBef>
                <a:spcPts val="1200"/>
              </a:spcBef>
              <a:spcAft>
                <a:spcPts val="1200"/>
              </a:spcAft>
              <a:buClr>
                <a:srgbClr val="00B050"/>
              </a:buClr>
              <a:buSzPct val="140000"/>
              <a:buFont typeface="Wingdings" panose="05000000000000000000" pitchFamily="2" charset="2"/>
              <a:buChar char="ü"/>
            </a:pPr>
            <a:r>
              <a:rPr lang="en-GB" b="1">
                <a:solidFill>
                  <a:schemeClr val="tx2"/>
                </a:solidFill>
                <a:latin typeface="Arial"/>
                <a:ea typeface="Times New Roman" panose="02020603050405020304" pitchFamily="18" charset="0"/>
                <a:cs typeface="Times New Roman"/>
              </a:rPr>
              <a:t>Attain uninterrupted coverage across borders </a:t>
            </a:r>
            <a:r>
              <a:rPr lang="en-GB">
                <a:solidFill>
                  <a:schemeClr val="tx2"/>
                </a:solidFill>
                <a:latin typeface="Arial"/>
                <a:ea typeface="Times New Roman" panose="02020603050405020304" pitchFamily="18" charset="0"/>
                <a:cs typeface="Times New Roman"/>
              </a:rPr>
              <a:t>and along national sections of transport paths, thus enabling</a:t>
            </a:r>
            <a:r>
              <a:rPr lang="en-GB" b="1">
                <a:solidFill>
                  <a:schemeClr val="tx2"/>
                </a:solidFill>
                <a:latin typeface="Arial"/>
                <a:ea typeface="Times New Roman" panose="02020603050405020304" pitchFamily="18" charset="0"/>
                <a:cs typeface="Times New Roman"/>
              </a:rPr>
              <a:t> service continuity </a:t>
            </a:r>
            <a:r>
              <a:rPr lang="en-GB">
                <a:solidFill>
                  <a:schemeClr val="tx2"/>
                </a:solidFill>
                <a:latin typeface="Arial"/>
                <a:ea typeface="Times New Roman" panose="02020603050405020304" pitchFamily="18" charset="0"/>
                <a:cs typeface="Times New Roman"/>
              </a:rPr>
              <a:t>for vehicles, trains, barges etc.,</a:t>
            </a:r>
            <a:r>
              <a:rPr lang="en-GB" b="1">
                <a:solidFill>
                  <a:schemeClr val="tx2"/>
                </a:solidFill>
                <a:latin typeface="Arial"/>
                <a:ea typeface="Times New Roman" panose="02020603050405020304" pitchFamily="18" charset="0"/>
                <a:cs typeface="Times New Roman"/>
              </a:rPr>
              <a:t> on the move</a:t>
            </a:r>
            <a:endParaRPr lang="en-GB" b="1">
              <a:solidFill>
                <a:schemeClr val="tx2"/>
              </a:solidFill>
              <a:cs typeface="Times New Roman"/>
            </a:endParaRPr>
          </a:p>
          <a:p>
            <a:pPr marL="800100" lvl="2" indent="-342900">
              <a:spcBef>
                <a:spcPts val="1200"/>
              </a:spcBef>
              <a:spcAft>
                <a:spcPts val="1200"/>
              </a:spcAft>
              <a:buClr>
                <a:srgbClr val="00B050"/>
              </a:buClr>
              <a:buSzPct val="140000"/>
              <a:buFont typeface="Wingdings" panose="05000000000000000000" pitchFamily="2" charset="2"/>
              <a:buChar char="ü"/>
            </a:pPr>
            <a:r>
              <a:rPr lang="en-US" b="1">
                <a:solidFill>
                  <a:srgbClr val="024EA2"/>
                </a:solidFill>
                <a:ea typeface="Calibri"/>
              </a:rPr>
              <a:t>Provide 5G connectivity that meets stringent QoS </a:t>
            </a:r>
            <a:r>
              <a:rPr lang="en-US">
                <a:solidFill>
                  <a:srgbClr val="024EA2"/>
                </a:solidFill>
                <a:ea typeface="Calibri"/>
              </a:rPr>
              <a:t>requirements for CAM, FRMCS, RIS and multi-service application of 5G services, including non-safety related services </a:t>
            </a:r>
            <a:endParaRPr lang="en-US">
              <a:solidFill>
                <a:srgbClr val="024EA2"/>
              </a:solidFill>
              <a:ea typeface="Calibri"/>
              <a:cs typeface="Arial"/>
            </a:endParaRPr>
          </a:p>
          <a:p>
            <a:pPr marL="800100" lvl="2" indent="-342900">
              <a:spcBef>
                <a:spcPts val="1200"/>
              </a:spcBef>
              <a:spcAft>
                <a:spcPts val="1200"/>
              </a:spcAft>
              <a:buClr>
                <a:srgbClr val="00B050"/>
              </a:buClr>
              <a:buSzPct val="140000"/>
              <a:buFont typeface="Wingdings" panose="05000000000000000000" pitchFamily="2" charset="2"/>
              <a:buChar char="ü"/>
            </a:pPr>
            <a:r>
              <a:rPr lang="en-US">
                <a:solidFill>
                  <a:srgbClr val="024EA2"/>
                </a:solidFill>
                <a:ea typeface="Calibri"/>
              </a:rPr>
              <a:t>Transport modes covered: </a:t>
            </a:r>
            <a:r>
              <a:rPr lang="en-US" b="1">
                <a:solidFill>
                  <a:srgbClr val="024EA2"/>
                </a:solidFill>
                <a:ea typeface="Calibri"/>
              </a:rPr>
              <a:t>rail, road, inland waterways and/</a:t>
            </a:r>
            <a:r>
              <a:rPr lang="en-US">
                <a:solidFill>
                  <a:srgbClr val="024EA2"/>
                </a:solidFill>
                <a:ea typeface="Calibri"/>
              </a:rPr>
              <a:t>or a </a:t>
            </a:r>
            <a:r>
              <a:rPr lang="en-US" b="1">
                <a:solidFill>
                  <a:srgbClr val="024EA2"/>
                </a:solidFill>
                <a:ea typeface="Calibri"/>
              </a:rPr>
              <a:t>multimodal</a:t>
            </a:r>
            <a:r>
              <a:rPr lang="en-US">
                <a:solidFill>
                  <a:srgbClr val="024EA2"/>
                </a:solidFill>
                <a:ea typeface="Calibri"/>
              </a:rPr>
              <a:t> combination thereof (i.e., smart logistics use cases in multimodal logistics platforms and ports, etc.)</a:t>
            </a:r>
            <a:endParaRPr lang="en-US">
              <a:solidFill>
                <a:srgbClr val="024EA2"/>
              </a:solidFill>
              <a:ea typeface="Calibri"/>
              <a:cs typeface="Arial"/>
            </a:endParaRPr>
          </a:p>
          <a:p>
            <a:pPr marL="0" lvl="1" indent="0">
              <a:spcBef>
                <a:spcPts val="1200"/>
              </a:spcBef>
              <a:spcAft>
                <a:spcPts val="1200"/>
              </a:spcAft>
              <a:buClr>
                <a:srgbClr val="00B050"/>
              </a:buClr>
              <a:buSzPct val="140000"/>
              <a:buNone/>
            </a:pPr>
            <a:endParaRPr lang="en-IE">
              <a:effectLst/>
              <a:ea typeface="Calibri" panose="020F0502020204030204" pitchFamily="34" charset="0"/>
              <a:cs typeface="Arial"/>
            </a:endParaRPr>
          </a:p>
        </p:txBody>
      </p:sp>
      <p:sp>
        <p:nvSpPr>
          <p:cNvPr id="3" name="Title 2"/>
          <p:cNvSpPr>
            <a:spLocks noGrp="1"/>
          </p:cNvSpPr>
          <p:nvPr>
            <p:ph type="title"/>
          </p:nvPr>
        </p:nvSpPr>
        <p:spPr>
          <a:xfrm>
            <a:off x="976800" y="548757"/>
            <a:ext cx="10515600" cy="510814"/>
          </a:xfrm>
        </p:spPr>
        <p:txBody>
          <a:bodyPr vert="horz" lIns="91440" tIns="45720" rIns="91440" bIns="0" rtlCol="0" anchor="b" anchorCtr="0">
            <a:noAutofit/>
          </a:bodyPr>
          <a:lstStyle/>
          <a:p>
            <a:r>
              <a:rPr lang="en-US" sz="3600" b="1">
                <a:solidFill>
                  <a:srgbClr val="002060"/>
                </a:solidFill>
                <a:latin typeface="+mn-lt"/>
                <a:ea typeface="+mn-ea"/>
                <a:cs typeface="+mn-cs"/>
              </a:rPr>
              <a:t>Call 3 Objectives</a:t>
            </a:r>
          </a:p>
        </p:txBody>
      </p:sp>
      <p:pic>
        <p:nvPicPr>
          <p:cNvPr id="2" name="Picture 1" descr="A map of a 5g network&#10;&#10;Description automatically generated">
            <a:extLst>
              <a:ext uri="{FF2B5EF4-FFF2-40B4-BE49-F238E27FC236}">
                <a16:creationId xmlns:a16="http://schemas.microsoft.com/office/drawing/2014/main" id="{F0F6F05C-4BD1-D5A6-1E52-48CDB878913A}"/>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l="19304" r="21112" b="26741"/>
          <a:stretch/>
        </p:blipFill>
        <p:spPr>
          <a:xfrm>
            <a:off x="10130945" y="221903"/>
            <a:ext cx="1786063" cy="1109609"/>
          </a:xfrm>
          <a:prstGeom prst="rect">
            <a:avLst/>
          </a:prstGeom>
        </p:spPr>
      </p:pic>
      <p:sp>
        <p:nvSpPr>
          <p:cNvPr id="5" name="Slide Number Placeholder 4">
            <a:extLst>
              <a:ext uri="{FF2B5EF4-FFF2-40B4-BE49-F238E27FC236}">
                <a16:creationId xmlns:a16="http://schemas.microsoft.com/office/drawing/2014/main" id="{AC080EEE-57F1-9E00-4897-BCDE94DDED71}"/>
              </a:ext>
            </a:extLst>
          </p:cNvPr>
          <p:cNvSpPr>
            <a:spLocks noGrp="1"/>
          </p:cNvSpPr>
          <p:nvPr>
            <p:ph type="sldNum" sz="quarter" idx="12"/>
          </p:nvPr>
        </p:nvSpPr>
        <p:spPr/>
        <p:txBody>
          <a:bodyPr/>
          <a:lstStyle/>
          <a:p>
            <a:fld id="{F46C79FD-C571-418B-AB0F-5EE936C85276}" type="slidenum">
              <a:rPr lang="en-GB" smtClean="0"/>
              <a:t>46</a:t>
            </a:fld>
            <a:endParaRPr lang="en-GB"/>
          </a:p>
        </p:txBody>
      </p:sp>
    </p:spTree>
    <p:extLst>
      <p:ext uri="{BB962C8B-B14F-4D97-AF65-F5344CB8AC3E}">
        <p14:creationId xmlns:p14="http://schemas.microsoft.com/office/powerpoint/2010/main" val="120957585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E64CC8E-F101-2603-53E7-EFEDB395A5DA}"/>
              </a:ext>
            </a:extLst>
          </p:cNvPr>
          <p:cNvSpPr>
            <a:spLocks noGrp="1"/>
          </p:cNvSpPr>
          <p:nvPr>
            <p:ph idx="1"/>
          </p:nvPr>
        </p:nvSpPr>
        <p:spPr>
          <a:xfrm>
            <a:off x="838199" y="1959437"/>
            <a:ext cx="10905699" cy="3881904"/>
          </a:xfrm>
        </p:spPr>
        <p:txBody>
          <a:bodyPr vert="horz" lIns="91440" tIns="45720" rIns="91440" bIns="45720" rtlCol="0" anchor="t">
            <a:noAutofit/>
          </a:bodyPr>
          <a:lstStyle/>
          <a:p>
            <a:r>
              <a:rPr lang="en-US" sz="2000">
                <a:solidFill>
                  <a:srgbClr val="034EA2"/>
                </a:solidFill>
              </a:rPr>
              <a:t>Proposals for </a:t>
            </a:r>
            <a:r>
              <a:rPr lang="en-US" sz="2000" b="1">
                <a:solidFill>
                  <a:srgbClr val="034EA2"/>
                </a:solidFill>
              </a:rPr>
              <a:t>deployment works </a:t>
            </a:r>
            <a:r>
              <a:rPr lang="en-US" sz="2000">
                <a:solidFill>
                  <a:srgbClr val="034EA2"/>
                </a:solidFill>
              </a:rPr>
              <a:t>based on the 8 CEF-funded inception studies conducted as part of Call 1  </a:t>
            </a:r>
            <a:endParaRPr lang="en-US" sz="2000">
              <a:solidFill>
                <a:srgbClr val="034EA2"/>
              </a:solidFill>
              <a:cs typeface="Arial"/>
            </a:endParaRPr>
          </a:p>
          <a:p>
            <a:r>
              <a:rPr lang="en-US" sz="2000" b="1">
                <a:solidFill>
                  <a:srgbClr val="034EA2"/>
                </a:solidFill>
              </a:rPr>
              <a:t>New deployment work </a:t>
            </a:r>
            <a:r>
              <a:rPr lang="en-US" sz="2000">
                <a:solidFill>
                  <a:srgbClr val="034EA2"/>
                </a:solidFill>
              </a:rPr>
              <a:t>proposals based on preparatory work done outside of the CEF-Digital Work </a:t>
            </a:r>
            <a:r>
              <a:rPr lang="en-US" sz="2000" err="1">
                <a:solidFill>
                  <a:srgbClr val="034EA2"/>
                </a:solidFill>
              </a:rPr>
              <a:t>Programme</a:t>
            </a:r>
            <a:endParaRPr lang="en-US" sz="2000">
              <a:solidFill>
                <a:srgbClr val="034EA2"/>
              </a:solidFill>
              <a:cs typeface="Arial"/>
            </a:endParaRPr>
          </a:p>
          <a:p>
            <a:pPr>
              <a:spcAft>
                <a:spcPts val="3000"/>
              </a:spcAft>
            </a:pPr>
            <a:r>
              <a:rPr lang="en-US" sz="2000" b="1">
                <a:solidFill>
                  <a:srgbClr val="034EA2"/>
                </a:solidFill>
              </a:rPr>
              <a:t>Inception studies</a:t>
            </a:r>
            <a:r>
              <a:rPr lang="en-US" sz="2000">
                <a:solidFill>
                  <a:srgbClr val="034EA2"/>
                </a:solidFill>
              </a:rPr>
              <a:t> to prepare the groundwork for deployment projects to be submitted in upcoming calls under the 2nd big wave in 2025</a:t>
            </a:r>
            <a:endParaRPr lang="en-US" sz="2000">
              <a:solidFill>
                <a:srgbClr val="034EA2"/>
              </a:solidFill>
              <a:cs typeface="Arial"/>
            </a:endParaRPr>
          </a:p>
          <a:p>
            <a:pPr marL="0" indent="0" algn="ctr">
              <a:spcAft>
                <a:spcPts val="600"/>
              </a:spcAft>
              <a:buNone/>
            </a:pPr>
            <a:r>
              <a:rPr lang="en-US" sz="2000" b="1">
                <a:solidFill>
                  <a:srgbClr val="C00000"/>
                </a:solidFill>
              </a:rPr>
              <a:t>CEF Digital Budget  EUR 100 million </a:t>
            </a:r>
            <a:endParaRPr lang="en-US" sz="2000" b="1">
              <a:solidFill>
                <a:srgbClr val="C00000"/>
              </a:solidFill>
              <a:cs typeface="Arial"/>
            </a:endParaRPr>
          </a:p>
          <a:p>
            <a:pPr marL="0" indent="0" algn="ctr">
              <a:spcAft>
                <a:spcPts val="600"/>
              </a:spcAft>
              <a:buNone/>
            </a:pPr>
            <a:r>
              <a:rPr lang="en-US" sz="2000" b="1">
                <a:solidFill>
                  <a:srgbClr val="C00000"/>
                </a:solidFill>
              </a:rPr>
              <a:t>Up to 50% co-financing for Works &amp; Studies</a:t>
            </a:r>
            <a:endParaRPr lang="en-IE" sz="2000" b="1">
              <a:solidFill>
                <a:srgbClr val="C00000"/>
              </a:solidFill>
            </a:endParaRPr>
          </a:p>
        </p:txBody>
      </p:sp>
      <p:sp>
        <p:nvSpPr>
          <p:cNvPr id="3" name="Title 2">
            <a:extLst>
              <a:ext uri="{FF2B5EF4-FFF2-40B4-BE49-F238E27FC236}">
                <a16:creationId xmlns:a16="http://schemas.microsoft.com/office/drawing/2014/main" id="{306CE0C8-65BD-B7D6-F913-EF8276C930AE}"/>
              </a:ext>
            </a:extLst>
          </p:cNvPr>
          <p:cNvSpPr>
            <a:spLocks noGrp="1"/>
          </p:cNvSpPr>
          <p:nvPr>
            <p:ph type="title"/>
          </p:nvPr>
        </p:nvSpPr>
        <p:spPr>
          <a:xfrm>
            <a:off x="1033248" y="318473"/>
            <a:ext cx="10515600" cy="782357"/>
          </a:xfrm>
        </p:spPr>
        <p:txBody>
          <a:bodyPr vert="horz" lIns="91440" tIns="45720" rIns="91440" bIns="0" rtlCol="0" anchor="b" anchorCtr="0">
            <a:noAutofit/>
          </a:bodyPr>
          <a:lstStyle/>
          <a:p>
            <a:r>
              <a:rPr lang="fr-BE" sz="3600" b="1">
                <a:solidFill>
                  <a:srgbClr val="002060"/>
                </a:solidFill>
                <a:latin typeface="+mn-lt"/>
                <a:ea typeface="+mn-ea"/>
                <a:cs typeface="+mn-cs"/>
              </a:rPr>
              <a:t>Call 3: </a:t>
            </a:r>
            <a:r>
              <a:rPr lang="fr-BE" sz="3600" b="1" err="1">
                <a:solidFill>
                  <a:srgbClr val="002060"/>
                </a:solidFill>
                <a:latin typeface="+mn-lt"/>
                <a:ea typeface="+mn-ea"/>
                <a:cs typeface="+mn-cs"/>
              </a:rPr>
              <a:t>What</a:t>
            </a:r>
            <a:r>
              <a:rPr lang="fr-BE" sz="3600" b="1">
                <a:solidFill>
                  <a:srgbClr val="002060"/>
                </a:solidFill>
                <a:latin typeface="+mn-lt"/>
                <a:ea typeface="+mn-ea"/>
                <a:cs typeface="+mn-cs"/>
              </a:rPr>
              <a:t> to </a:t>
            </a:r>
            <a:r>
              <a:rPr lang="fr-BE" sz="3600" b="1" err="1">
                <a:solidFill>
                  <a:srgbClr val="002060"/>
                </a:solidFill>
                <a:latin typeface="+mn-lt"/>
                <a:ea typeface="+mn-ea"/>
                <a:cs typeface="+mn-cs"/>
              </a:rPr>
              <a:t>expect</a:t>
            </a:r>
            <a:r>
              <a:rPr lang="fr-BE" sz="3600" b="1">
                <a:solidFill>
                  <a:srgbClr val="002060"/>
                </a:solidFill>
                <a:latin typeface="+mn-lt"/>
                <a:ea typeface="+mn-ea"/>
                <a:cs typeface="+mn-cs"/>
              </a:rPr>
              <a:t>?</a:t>
            </a:r>
          </a:p>
        </p:txBody>
      </p:sp>
      <p:pic>
        <p:nvPicPr>
          <p:cNvPr id="4" name="Picture 3" descr="A map of a 5g network&#10;&#10;Description automatically generated">
            <a:extLst>
              <a:ext uri="{FF2B5EF4-FFF2-40B4-BE49-F238E27FC236}">
                <a16:creationId xmlns:a16="http://schemas.microsoft.com/office/drawing/2014/main" id="{ABC9D46C-1694-7EDA-8A21-85D8BC6CB0DF}"/>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l="19304" r="21112" b="26741"/>
          <a:stretch/>
        </p:blipFill>
        <p:spPr>
          <a:xfrm>
            <a:off x="10130945" y="221903"/>
            <a:ext cx="1786063" cy="1109609"/>
          </a:xfrm>
          <a:prstGeom prst="rect">
            <a:avLst/>
          </a:prstGeom>
        </p:spPr>
      </p:pic>
      <p:sp>
        <p:nvSpPr>
          <p:cNvPr id="5" name="Slide Number Placeholder 4">
            <a:extLst>
              <a:ext uri="{FF2B5EF4-FFF2-40B4-BE49-F238E27FC236}">
                <a16:creationId xmlns:a16="http://schemas.microsoft.com/office/drawing/2014/main" id="{2C3D6F05-091A-F125-7061-987659A379A4}"/>
              </a:ext>
            </a:extLst>
          </p:cNvPr>
          <p:cNvSpPr>
            <a:spLocks noGrp="1"/>
          </p:cNvSpPr>
          <p:nvPr>
            <p:ph type="sldNum" sz="quarter" idx="12"/>
          </p:nvPr>
        </p:nvSpPr>
        <p:spPr/>
        <p:txBody>
          <a:bodyPr/>
          <a:lstStyle/>
          <a:p>
            <a:fld id="{F46C79FD-C571-418B-AB0F-5EE936C85276}" type="slidenum">
              <a:rPr lang="en-GB" smtClean="0"/>
              <a:t>47</a:t>
            </a:fld>
            <a:endParaRPr lang="en-GB"/>
          </a:p>
        </p:txBody>
      </p:sp>
    </p:spTree>
    <p:extLst>
      <p:ext uri="{BB962C8B-B14F-4D97-AF65-F5344CB8AC3E}">
        <p14:creationId xmlns:p14="http://schemas.microsoft.com/office/powerpoint/2010/main" val="360736142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440268" y="1722143"/>
            <a:ext cx="11009799" cy="5376721"/>
          </a:xfrm>
        </p:spPr>
        <p:txBody>
          <a:bodyPr vert="horz" lIns="91440" tIns="45720" rIns="91440" bIns="45720" rtlCol="0" anchor="t">
            <a:noAutofit/>
          </a:bodyPr>
          <a:lstStyle/>
          <a:p>
            <a:pPr marL="800100" lvl="2" indent="-342900">
              <a:spcBef>
                <a:spcPts val="1200"/>
              </a:spcBef>
              <a:spcAft>
                <a:spcPts val="1200"/>
              </a:spcAft>
              <a:buClr>
                <a:srgbClr val="00B050"/>
              </a:buClr>
              <a:buSzPct val="140000"/>
              <a:buFont typeface="Wingdings" panose="05000000000000000000" pitchFamily="2" charset="2"/>
              <a:buChar char="ü"/>
            </a:pPr>
            <a:r>
              <a:rPr lang="en-GB" b="1">
                <a:solidFill>
                  <a:schemeClr val="tx2"/>
                </a:solidFill>
                <a:latin typeface="Arial"/>
                <a:ea typeface="Times New Roman" panose="02020603050405020304" pitchFamily="18" charset="0"/>
                <a:cs typeface="Times New Roman"/>
              </a:rPr>
              <a:t>I</a:t>
            </a:r>
            <a:r>
              <a:rPr lang="en-GB" b="1">
                <a:solidFill>
                  <a:schemeClr val="tx2"/>
                </a:solidFill>
                <a:effectLst/>
                <a:latin typeface="Arial"/>
                <a:ea typeface="Times New Roman" panose="02020603050405020304" pitchFamily="18" charset="0"/>
                <a:cs typeface="Times New Roman"/>
              </a:rPr>
              <a:t>nvesting in challenging areas </a:t>
            </a:r>
            <a:r>
              <a:rPr lang="en-GB">
                <a:solidFill>
                  <a:schemeClr val="tx2"/>
                </a:solidFill>
                <a:effectLst/>
                <a:latin typeface="Arial"/>
                <a:ea typeface="Times New Roman" panose="02020603050405020304" pitchFamily="18" charset="0"/>
                <a:cs typeface="Times New Roman"/>
              </a:rPr>
              <a:t>where market forces alone will not deliver needed quality of service</a:t>
            </a:r>
            <a:r>
              <a:rPr lang="en-GB">
                <a:solidFill>
                  <a:schemeClr val="tx2"/>
                </a:solidFill>
                <a:latin typeface="Arial"/>
                <a:ea typeface="Times New Roman" panose="02020603050405020304" pitchFamily="18" charset="0"/>
                <a:cs typeface="Times New Roman"/>
              </a:rPr>
              <a:t> </a:t>
            </a:r>
            <a:endParaRPr lang="en-GB">
              <a:solidFill>
                <a:schemeClr val="tx2"/>
              </a:solidFill>
              <a:effectLst/>
              <a:latin typeface="Arial"/>
              <a:ea typeface="Times New Roman" panose="02020603050405020304" pitchFamily="18" charset="0"/>
              <a:cs typeface="Times New Roman" panose="02020603050405020304" pitchFamily="18" charset="0"/>
            </a:endParaRPr>
          </a:p>
          <a:p>
            <a:pPr marL="800100" lvl="2" indent="-342900">
              <a:spcBef>
                <a:spcPts val="1200"/>
              </a:spcBef>
              <a:spcAft>
                <a:spcPts val="1200"/>
              </a:spcAft>
              <a:buClr>
                <a:srgbClr val="00B050"/>
              </a:buClr>
              <a:buSzPct val="140000"/>
              <a:buFont typeface="Wingdings" panose="05000000000000000000" pitchFamily="2" charset="2"/>
              <a:buChar char="ü"/>
            </a:pPr>
            <a:r>
              <a:rPr lang="en-GB">
                <a:solidFill>
                  <a:schemeClr val="tx2"/>
                </a:solidFill>
                <a:latin typeface="Arial"/>
                <a:ea typeface="Times New Roman" panose="02020603050405020304" pitchFamily="18" charset="0"/>
                <a:cs typeface="Times New Roman"/>
              </a:rPr>
              <a:t>Deployment/ installation of</a:t>
            </a:r>
          </a:p>
          <a:p>
            <a:pPr marL="1257300" lvl="3" indent="-342900">
              <a:spcBef>
                <a:spcPts val="1200"/>
              </a:spcBef>
              <a:spcAft>
                <a:spcPts val="1200"/>
              </a:spcAft>
              <a:buClr>
                <a:srgbClr val="00B050"/>
              </a:buClr>
              <a:buSzPct val="140000"/>
              <a:buFont typeface="Wingdings" panose="05000000000000000000" pitchFamily="2" charset="2"/>
              <a:buChar char="ü"/>
            </a:pPr>
            <a:r>
              <a:rPr lang="en-GB" sz="1800" b="1">
                <a:solidFill>
                  <a:schemeClr val="tx2"/>
                </a:solidFill>
                <a:latin typeface="Arial"/>
                <a:ea typeface="Calibri"/>
                <a:cs typeface="Times New Roman"/>
              </a:rPr>
              <a:t>Passive network elements </a:t>
            </a:r>
            <a:r>
              <a:rPr lang="en-GB" sz="1800">
                <a:solidFill>
                  <a:schemeClr val="tx2"/>
                </a:solidFill>
                <a:latin typeface="Arial"/>
                <a:ea typeface="Calibri"/>
                <a:cs typeface="Times New Roman"/>
              </a:rPr>
              <a:t>including civil works: dark fibre, 5G radio stations, towers, masts and/or pylons, etc.</a:t>
            </a:r>
          </a:p>
          <a:p>
            <a:pPr marL="1257300" lvl="3" indent="-342900">
              <a:spcBef>
                <a:spcPts val="1200"/>
              </a:spcBef>
              <a:spcAft>
                <a:spcPts val="1200"/>
              </a:spcAft>
              <a:buClr>
                <a:srgbClr val="00B050"/>
              </a:buClr>
              <a:buSzPct val="140000"/>
              <a:buFont typeface="Wingdings" panose="05000000000000000000" pitchFamily="2" charset="2"/>
              <a:buChar char="ü"/>
            </a:pPr>
            <a:r>
              <a:rPr lang="en-GB" sz="1800" b="1">
                <a:solidFill>
                  <a:schemeClr val="tx2"/>
                </a:solidFill>
                <a:latin typeface="Arial"/>
                <a:ea typeface="Calibri"/>
                <a:cs typeface="Times New Roman"/>
              </a:rPr>
              <a:t>Active network elements</a:t>
            </a:r>
            <a:r>
              <a:rPr lang="en-GB" sz="1800">
                <a:solidFill>
                  <a:schemeClr val="tx2"/>
                </a:solidFill>
                <a:latin typeface="Arial"/>
                <a:ea typeface="Calibri"/>
                <a:cs typeface="Times New Roman"/>
              </a:rPr>
              <a:t>:</a:t>
            </a:r>
            <a:r>
              <a:rPr lang="en-GB" sz="1800">
                <a:solidFill>
                  <a:schemeClr val="tx2"/>
                </a:solidFill>
                <a:effectLst/>
                <a:latin typeface="Arial"/>
                <a:ea typeface="Times New Roman" panose="02020603050405020304" pitchFamily="18" charset="0"/>
                <a:cs typeface="Times New Roman"/>
              </a:rPr>
              <a:t> antennae, storage and computing capabilities such as network controllers, routers, switches, exchanges, edge MEC/node etc.</a:t>
            </a:r>
          </a:p>
          <a:p>
            <a:pPr marL="1257300" lvl="3" indent="-342900">
              <a:spcBef>
                <a:spcPts val="1200"/>
              </a:spcBef>
              <a:spcAft>
                <a:spcPts val="1200"/>
              </a:spcAft>
              <a:buClr>
                <a:srgbClr val="00B050"/>
              </a:buClr>
              <a:buSzPct val="140000"/>
              <a:buFont typeface="Wingdings" panose="05000000000000000000" pitchFamily="2" charset="2"/>
              <a:buChar char="ü"/>
            </a:pPr>
            <a:r>
              <a:rPr lang="en-GB" sz="1800" b="1">
                <a:solidFill>
                  <a:schemeClr val="tx2"/>
                </a:solidFill>
                <a:latin typeface="Arial"/>
                <a:cs typeface="Times New Roman"/>
              </a:rPr>
              <a:t>Specific track side devices </a:t>
            </a:r>
            <a:r>
              <a:rPr lang="en-GB" sz="1800">
                <a:solidFill>
                  <a:schemeClr val="tx2"/>
                </a:solidFill>
                <a:latin typeface="Arial"/>
                <a:cs typeface="Times New Roman"/>
              </a:rPr>
              <a:t>(road, rail) for CAM use cases, such as sensors, cameras to monitor traffic, including connected road-side units</a:t>
            </a:r>
            <a:endParaRPr lang="en-IE" sz="1800">
              <a:solidFill>
                <a:schemeClr val="tx2"/>
              </a:solidFill>
              <a:latin typeface="Arial"/>
              <a:cs typeface="Times New Roman"/>
            </a:endParaRPr>
          </a:p>
          <a:p>
            <a:pPr marL="800100" lvl="2" indent="-342900">
              <a:spcBef>
                <a:spcPts val="1200"/>
              </a:spcBef>
              <a:spcAft>
                <a:spcPts val="1200"/>
              </a:spcAft>
              <a:buClr>
                <a:srgbClr val="00B050"/>
              </a:buClr>
              <a:buSzPct val="140000"/>
              <a:buFont typeface="Wingdings" panose="05000000000000000000" pitchFamily="2" charset="2"/>
              <a:buChar char="ü"/>
            </a:pPr>
            <a:r>
              <a:rPr lang="en-GB" b="1">
                <a:solidFill>
                  <a:schemeClr val="tx2"/>
                </a:solidFill>
                <a:effectLst/>
                <a:latin typeface="Arial"/>
                <a:ea typeface="Times New Roman" panose="02020603050405020304" pitchFamily="18" charset="0"/>
                <a:cs typeface="Times New Roman"/>
              </a:rPr>
              <a:t>Studies for preparatory works</a:t>
            </a:r>
            <a:r>
              <a:rPr lang="en-GB">
                <a:solidFill>
                  <a:schemeClr val="tx2"/>
                </a:solidFill>
                <a:effectLst/>
                <a:latin typeface="Arial"/>
                <a:ea typeface="Times New Roman" panose="02020603050405020304" pitchFamily="18" charset="0"/>
                <a:cs typeface="Times New Roman"/>
              </a:rPr>
              <a:t>, such as network planning, to be deployed as part of proposed works</a:t>
            </a:r>
            <a:r>
              <a:rPr lang="en-GB" b="1">
                <a:solidFill>
                  <a:schemeClr val="tx2"/>
                </a:solidFill>
                <a:effectLst/>
                <a:latin typeface="Arial"/>
                <a:ea typeface="Times New Roman" panose="02020603050405020304" pitchFamily="18" charset="0"/>
                <a:cs typeface="Times New Roman"/>
              </a:rPr>
              <a:t> within the same application</a:t>
            </a:r>
            <a:endParaRPr lang="en-US">
              <a:solidFill>
                <a:schemeClr val="tx2"/>
              </a:solidFill>
              <a:latin typeface="Arial"/>
              <a:ea typeface="Calibri" panose="020F0502020204030204" pitchFamily="34" charset="0"/>
              <a:cs typeface="Times New Roman"/>
            </a:endParaRPr>
          </a:p>
          <a:p>
            <a:pPr marL="0" lvl="1" indent="0">
              <a:spcBef>
                <a:spcPts val="1200"/>
              </a:spcBef>
              <a:spcAft>
                <a:spcPts val="1200"/>
              </a:spcAft>
              <a:buClr>
                <a:srgbClr val="00B050"/>
              </a:buClr>
              <a:buSzPct val="140000"/>
              <a:buNone/>
            </a:pPr>
            <a:endParaRPr lang="en-IE" sz="2200">
              <a:effectLst/>
              <a:ea typeface="Calibri" panose="020F0502020204030204" pitchFamily="34" charset="0"/>
              <a:cs typeface="Arial"/>
            </a:endParaRPr>
          </a:p>
        </p:txBody>
      </p:sp>
      <p:sp>
        <p:nvSpPr>
          <p:cNvPr id="3" name="Title 2"/>
          <p:cNvSpPr>
            <a:spLocks noGrp="1"/>
          </p:cNvSpPr>
          <p:nvPr>
            <p:ph type="title"/>
          </p:nvPr>
        </p:nvSpPr>
        <p:spPr>
          <a:xfrm>
            <a:off x="934467" y="563109"/>
            <a:ext cx="10515600" cy="667448"/>
          </a:xfrm>
        </p:spPr>
        <p:txBody>
          <a:bodyPr/>
          <a:lstStyle/>
          <a:p>
            <a:r>
              <a:rPr lang="en-US" sz="3600" b="1">
                <a:solidFill>
                  <a:srgbClr val="002060"/>
                </a:solidFill>
                <a:latin typeface="+mn-lt"/>
                <a:ea typeface="+mn-ea"/>
                <a:cs typeface="+mn-cs"/>
              </a:rPr>
              <a:t>Scope – 5G deployment works</a:t>
            </a:r>
          </a:p>
        </p:txBody>
      </p:sp>
    </p:spTree>
    <p:extLst>
      <p:ext uri="{BB962C8B-B14F-4D97-AF65-F5344CB8AC3E}">
        <p14:creationId xmlns:p14="http://schemas.microsoft.com/office/powerpoint/2010/main" val="408687662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970722" y="220393"/>
            <a:ext cx="10515600" cy="782357"/>
          </a:xfrm>
        </p:spPr>
        <p:txBody>
          <a:bodyPr vert="horz" lIns="91440" tIns="45720" rIns="91440" bIns="0" rtlCol="0" anchor="b" anchorCtr="0">
            <a:noAutofit/>
          </a:bodyPr>
          <a:lstStyle/>
          <a:p>
            <a:r>
              <a:rPr lang="en-IE" sz="3600" b="1">
                <a:solidFill>
                  <a:srgbClr val="002060"/>
                </a:solidFill>
                <a:latin typeface="+mn-lt"/>
                <a:ea typeface="+mn-ea"/>
                <a:cs typeface="+mn-cs"/>
              </a:rPr>
              <a:t>Consortium Composition</a:t>
            </a:r>
            <a:endParaRPr lang="en-US" sz="3600" b="1">
              <a:solidFill>
                <a:srgbClr val="002060"/>
              </a:solidFill>
              <a:latin typeface="+mn-lt"/>
              <a:ea typeface="+mn-ea"/>
              <a:cs typeface="+mn-cs"/>
            </a:endParaRPr>
          </a:p>
        </p:txBody>
      </p:sp>
      <p:sp>
        <p:nvSpPr>
          <p:cNvPr id="14" name="Rectangle 13"/>
          <p:cNvSpPr/>
          <p:nvPr/>
        </p:nvSpPr>
        <p:spPr>
          <a:xfrm>
            <a:off x="8160773" y="4758812"/>
            <a:ext cx="147484" cy="1553497"/>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 name="Rectangle 14"/>
          <p:cNvSpPr/>
          <p:nvPr/>
        </p:nvSpPr>
        <p:spPr>
          <a:xfrm>
            <a:off x="2921636" y="4758811"/>
            <a:ext cx="147484" cy="1553497"/>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 name="Rectangle 15"/>
          <p:cNvSpPr/>
          <p:nvPr/>
        </p:nvSpPr>
        <p:spPr>
          <a:xfrm>
            <a:off x="5517912" y="4786896"/>
            <a:ext cx="147484" cy="1553497"/>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3" name="Content Placeholder 3">
            <a:extLst>
              <a:ext uri="{FF2B5EF4-FFF2-40B4-BE49-F238E27FC236}">
                <a16:creationId xmlns:a16="http://schemas.microsoft.com/office/drawing/2014/main" id="{FD3A9063-D5FB-5BA1-3BFB-82A1651A153A}"/>
              </a:ext>
            </a:extLst>
          </p:cNvPr>
          <p:cNvSpPr txBox="1">
            <a:spLocks/>
          </p:cNvSpPr>
          <p:nvPr/>
        </p:nvSpPr>
        <p:spPr>
          <a:xfrm>
            <a:off x="485544" y="1487354"/>
            <a:ext cx="10515600" cy="4614332"/>
          </a:xfrm>
          <a:prstGeom prst="rect">
            <a:avLst/>
          </a:prstGeom>
        </p:spPr>
        <p:txBody>
          <a:bodyPr lIns="91440" tIns="45720" rIns="91440" bIns="45720" anchor="t"/>
          <a:lstStyle>
            <a:lvl1pPr marL="228600" indent="-228600" algn="l" defTabSz="914400" rtl="0" eaLnBrk="1" latinLnBrk="0" hangingPunct="1">
              <a:lnSpc>
                <a:spcPct val="100000"/>
              </a:lnSpc>
              <a:spcBef>
                <a:spcPts val="0"/>
              </a:spcBef>
              <a:spcAft>
                <a:spcPts val="1800"/>
              </a:spcAft>
              <a:buClr>
                <a:schemeClr val="tx2"/>
              </a:buClr>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800100" lvl="2" indent="-342900">
              <a:spcBef>
                <a:spcPts val="1200"/>
              </a:spcBef>
              <a:spcAft>
                <a:spcPts val="1200"/>
              </a:spcAft>
              <a:buClr>
                <a:srgbClr val="00B050"/>
              </a:buClr>
              <a:buSzPct val="140000"/>
              <a:buFont typeface="Wingdings" panose="05000000000000000000" pitchFamily="2" charset="2"/>
              <a:buChar char="ü"/>
            </a:pPr>
            <a:endParaRPr lang="en-GB">
              <a:solidFill>
                <a:schemeClr val="tx2"/>
              </a:solidFill>
              <a:latin typeface="Arial Body"/>
              <a:ea typeface="Times New Roman" panose="02020603050405020304" pitchFamily="18" charset="0"/>
              <a:cs typeface="Times New Roman" panose="02020603050405020304" pitchFamily="18" charset="0"/>
            </a:endParaRPr>
          </a:p>
          <a:p>
            <a:pPr marL="800100" lvl="2" indent="-342900">
              <a:spcBef>
                <a:spcPts val="1200"/>
              </a:spcBef>
              <a:spcAft>
                <a:spcPts val="0"/>
              </a:spcAft>
              <a:buClr>
                <a:srgbClr val="00B050"/>
              </a:buClr>
              <a:buSzPct val="140000"/>
              <a:buFont typeface="Wingdings" panose="05000000000000000000" pitchFamily="2" charset="2"/>
              <a:buChar char="ü"/>
            </a:pPr>
            <a:r>
              <a:rPr lang="en-GB" sz="2000">
                <a:solidFill>
                  <a:schemeClr val="tx2"/>
                </a:solidFill>
                <a:latin typeface="Arial"/>
                <a:ea typeface="Times New Roman" panose="02020603050405020304" pitchFamily="18" charset="0"/>
                <a:cs typeface="Times New Roman"/>
              </a:rPr>
              <a:t>Minimum 2 applicants (beneficiaries; not affiliated entities) from at least 2 Member States or a Member State &amp; an associated/ 3rd country</a:t>
            </a:r>
          </a:p>
          <a:p>
            <a:pPr marL="457200" lvl="2" indent="0">
              <a:spcBef>
                <a:spcPts val="1200"/>
              </a:spcBef>
              <a:spcAft>
                <a:spcPts val="1200"/>
              </a:spcAft>
              <a:buClr>
                <a:srgbClr val="00B050"/>
              </a:buClr>
              <a:buSzPct val="140000"/>
              <a:buNone/>
            </a:pPr>
            <a:endParaRPr lang="en-GB" sz="2000">
              <a:solidFill>
                <a:schemeClr val="tx2"/>
              </a:solidFill>
              <a:latin typeface="Arial"/>
              <a:ea typeface="Times New Roman" panose="02020603050405020304" pitchFamily="18" charset="0"/>
              <a:cs typeface="Times New Roman" panose="02020603050405020304" pitchFamily="18" charset="0"/>
            </a:endParaRPr>
          </a:p>
          <a:p>
            <a:pPr marL="800100" lvl="2" indent="-342900">
              <a:spcBef>
                <a:spcPts val="1200"/>
              </a:spcBef>
              <a:spcAft>
                <a:spcPts val="1200"/>
              </a:spcAft>
              <a:buClr>
                <a:srgbClr val="00B050"/>
              </a:buClr>
              <a:buSzPct val="140000"/>
              <a:buFont typeface="Wingdings" panose="05000000000000000000" pitchFamily="2" charset="2"/>
              <a:buChar char="ü"/>
            </a:pPr>
            <a:r>
              <a:rPr lang="en-GB" sz="2000">
                <a:solidFill>
                  <a:schemeClr val="tx2"/>
                </a:solidFill>
                <a:latin typeface="Arial"/>
                <a:ea typeface="Times New Roman" panose="02020603050405020304" pitchFamily="18" charset="0"/>
                <a:cs typeface="Arial"/>
              </a:rPr>
              <a:t>E</a:t>
            </a:r>
            <a:r>
              <a:rPr lang="en-GB" sz="2000">
                <a:solidFill>
                  <a:schemeClr val="tx2"/>
                </a:solidFill>
                <a:effectLst/>
                <a:latin typeface="Arial"/>
                <a:ea typeface="Times New Roman" panose="02020603050405020304" pitchFamily="18" charset="0"/>
                <a:cs typeface="Arial"/>
              </a:rPr>
              <a:t>xception: minimum 2 applicants (beneficiaries</a:t>
            </a:r>
            <a:r>
              <a:rPr lang="en-GB" sz="2000">
                <a:solidFill>
                  <a:schemeClr val="tx2"/>
                </a:solidFill>
                <a:latin typeface="Arial"/>
                <a:ea typeface="Times New Roman" panose="02020603050405020304" pitchFamily="18" charset="0"/>
                <a:cs typeface="Arial"/>
              </a:rPr>
              <a:t>,</a:t>
            </a:r>
            <a:r>
              <a:rPr lang="en-GB" sz="2000">
                <a:solidFill>
                  <a:schemeClr val="tx2"/>
                </a:solidFill>
                <a:effectLst/>
                <a:latin typeface="Arial"/>
                <a:ea typeface="Times New Roman" panose="02020603050405020304" pitchFamily="18" charset="0"/>
                <a:cs typeface="Arial"/>
              </a:rPr>
              <a:t> not affiliated entities) from </a:t>
            </a:r>
            <a:r>
              <a:rPr lang="en-GB" sz="2000" b="1">
                <a:solidFill>
                  <a:schemeClr val="tx2"/>
                </a:solidFill>
                <a:effectLst/>
                <a:latin typeface="Arial"/>
                <a:ea typeface="Times New Roman" panose="02020603050405020304" pitchFamily="18" charset="0"/>
                <a:cs typeface="Arial"/>
              </a:rPr>
              <a:t>at least one Member State</a:t>
            </a:r>
            <a:r>
              <a:rPr lang="en-GB" sz="2000" b="1">
                <a:solidFill>
                  <a:schemeClr val="tx2"/>
                </a:solidFill>
                <a:latin typeface="Arial"/>
                <a:ea typeface="Times New Roman" panose="02020603050405020304" pitchFamily="18" charset="0"/>
                <a:cs typeface="Arial"/>
              </a:rPr>
              <a:t> </a:t>
            </a:r>
            <a:r>
              <a:rPr lang="en-GB" sz="2000">
                <a:solidFill>
                  <a:schemeClr val="tx2"/>
                </a:solidFill>
                <a:latin typeface="Arial"/>
                <a:ea typeface="Times New Roman" panose="02020603050405020304" pitchFamily="18" charset="0"/>
                <a:cs typeface="Arial"/>
              </a:rPr>
              <a:t>- when </a:t>
            </a:r>
            <a:r>
              <a:rPr lang="en-GB" sz="2000">
                <a:solidFill>
                  <a:schemeClr val="tx2"/>
                </a:solidFill>
                <a:effectLst/>
                <a:latin typeface="Arial"/>
                <a:ea typeface="Times New Roman" panose="02020603050405020304" pitchFamily="18" charset="0"/>
                <a:cs typeface="Times New Roman"/>
              </a:rPr>
              <a:t>there is no terrestrial border with another Member State</a:t>
            </a:r>
            <a:r>
              <a:rPr lang="en-GB" sz="2000">
                <a:solidFill>
                  <a:schemeClr val="tx2"/>
                </a:solidFill>
                <a:latin typeface="Arial"/>
                <a:ea typeface="Times New Roman" panose="02020603050405020304" pitchFamily="18" charset="0"/>
                <a:cs typeface="Times New Roman"/>
              </a:rPr>
              <a:t> -</a:t>
            </a:r>
            <a:r>
              <a:rPr lang="en-GB" sz="2000">
                <a:solidFill>
                  <a:schemeClr val="tx2"/>
                </a:solidFill>
                <a:effectLst/>
                <a:latin typeface="Arial"/>
                <a:ea typeface="Times New Roman" panose="02020603050405020304" pitchFamily="18" charset="0"/>
                <a:cs typeface="Times New Roman"/>
              </a:rPr>
              <a:t> 5G corridor deployment projects crossing the border </a:t>
            </a:r>
            <a:r>
              <a:rPr lang="en-GB" sz="2000">
                <a:solidFill>
                  <a:schemeClr val="tx2"/>
                </a:solidFill>
                <a:latin typeface="Arial"/>
                <a:ea typeface="Times New Roman" panose="02020603050405020304" pitchFamily="18" charset="0"/>
                <a:cs typeface="Times New Roman"/>
              </a:rPr>
              <a:t>into</a:t>
            </a:r>
            <a:r>
              <a:rPr lang="en-GB" sz="2000">
                <a:solidFill>
                  <a:schemeClr val="tx2"/>
                </a:solidFill>
                <a:effectLst/>
                <a:latin typeface="Arial"/>
                <a:ea typeface="Times New Roman" panose="02020603050405020304" pitchFamily="18" charset="0"/>
                <a:cs typeface="Times New Roman"/>
              </a:rPr>
              <a:t> a 3rd country or terminating at a port with maritime connections to other EU Member States</a:t>
            </a:r>
            <a:endParaRPr lang="en-GB" sz="2000">
              <a:solidFill>
                <a:schemeClr val="tx2"/>
              </a:solidFill>
              <a:latin typeface="Arial"/>
              <a:ea typeface="Times New Roman" panose="02020603050405020304" pitchFamily="18" charset="0"/>
              <a:cs typeface="Times New Roman"/>
            </a:endParaRPr>
          </a:p>
          <a:p>
            <a:pPr marL="457200" lvl="2" indent="0">
              <a:spcBef>
                <a:spcPts val="1200"/>
              </a:spcBef>
              <a:spcAft>
                <a:spcPts val="1200"/>
              </a:spcAft>
              <a:buClr>
                <a:srgbClr val="00B050"/>
              </a:buClr>
              <a:buSzPct val="140000"/>
              <a:buFont typeface="Arial" panose="020B0604020202020204" pitchFamily="34" charset="0"/>
              <a:buNone/>
            </a:pPr>
            <a:endParaRPr lang="en-GB">
              <a:solidFill>
                <a:schemeClr val="tx2"/>
              </a:solidFill>
              <a:latin typeface="Arial Body"/>
              <a:ea typeface="Times New Roman" panose="02020603050405020304" pitchFamily="18" charset="0"/>
              <a:cs typeface="Times New Roman" panose="02020603050405020304" pitchFamily="18" charset="0"/>
            </a:endParaRPr>
          </a:p>
          <a:p>
            <a:pPr marL="914400" lvl="3" indent="0">
              <a:spcBef>
                <a:spcPts val="1200"/>
              </a:spcBef>
              <a:spcAft>
                <a:spcPts val="1200"/>
              </a:spcAft>
              <a:buClr>
                <a:srgbClr val="00B050"/>
              </a:buClr>
              <a:buSzPct val="140000"/>
              <a:buFont typeface="Arial" panose="020B0604020202020204" pitchFamily="34" charset="0"/>
              <a:buNone/>
            </a:pPr>
            <a:endParaRPr lang="en-US">
              <a:solidFill>
                <a:srgbClr val="024EA2"/>
              </a:solidFill>
              <a:ea typeface="Calibri" panose="020F0502020204030204" pitchFamily="34" charset="0"/>
            </a:endParaRPr>
          </a:p>
          <a:p>
            <a:pPr marL="800100" lvl="2" indent="-342900">
              <a:spcBef>
                <a:spcPts val="1200"/>
              </a:spcBef>
              <a:spcAft>
                <a:spcPts val="1200"/>
              </a:spcAft>
              <a:buClr>
                <a:srgbClr val="00B050"/>
              </a:buClr>
              <a:buSzPct val="140000"/>
              <a:buFont typeface="Wingdings" panose="05000000000000000000" pitchFamily="2" charset="2"/>
              <a:buChar char="ü"/>
            </a:pPr>
            <a:endParaRPr lang="en-US">
              <a:solidFill>
                <a:srgbClr val="024EA2"/>
              </a:solidFill>
              <a:ea typeface="Calibri" panose="020F0502020204030204" pitchFamily="34" charset="0"/>
            </a:endParaRPr>
          </a:p>
          <a:p>
            <a:pPr marL="0" lvl="1" indent="0">
              <a:spcBef>
                <a:spcPts val="1200"/>
              </a:spcBef>
              <a:spcAft>
                <a:spcPts val="1200"/>
              </a:spcAft>
              <a:buClr>
                <a:srgbClr val="00B050"/>
              </a:buClr>
              <a:buSzPct val="140000"/>
              <a:buFont typeface="Arial" panose="020B0604020202020204" pitchFamily="34" charset="0"/>
              <a:buNone/>
            </a:pPr>
            <a:endParaRPr lang="en-IE">
              <a:ea typeface="Calibri" panose="020F0502020204030204" pitchFamily="34" charset="0"/>
            </a:endParaRPr>
          </a:p>
        </p:txBody>
      </p:sp>
      <p:pic>
        <p:nvPicPr>
          <p:cNvPr id="5" name="Picture 4" descr="A map of a 5g network&#10;&#10;Description automatically generated">
            <a:extLst>
              <a:ext uri="{FF2B5EF4-FFF2-40B4-BE49-F238E27FC236}">
                <a16:creationId xmlns:a16="http://schemas.microsoft.com/office/drawing/2014/main" id="{0883747E-D0F4-3EAA-D1FD-C6C6CE1A3986}"/>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l="19304" r="21112" b="26741"/>
          <a:stretch/>
        </p:blipFill>
        <p:spPr>
          <a:xfrm>
            <a:off x="10130945" y="221903"/>
            <a:ext cx="1786063" cy="1109609"/>
          </a:xfrm>
          <a:prstGeom prst="rect">
            <a:avLst/>
          </a:prstGeom>
        </p:spPr>
      </p:pic>
      <p:sp>
        <p:nvSpPr>
          <p:cNvPr id="2" name="Slide Number Placeholder 1">
            <a:extLst>
              <a:ext uri="{FF2B5EF4-FFF2-40B4-BE49-F238E27FC236}">
                <a16:creationId xmlns:a16="http://schemas.microsoft.com/office/drawing/2014/main" id="{1A939351-A630-F2C8-C33C-D7AF6D5CF27D}"/>
              </a:ext>
            </a:extLst>
          </p:cNvPr>
          <p:cNvSpPr>
            <a:spLocks noGrp="1"/>
          </p:cNvSpPr>
          <p:nvPr>
            <p:ph type="sldNum" sz="quarter" idx="12"/>
          </p:nvPr>
        </p:nvSpPr>
        <p:spPr/>
        <p:txBody>
          <a:bodyPr/>
          <a:lstStyle/>
          <a:p>
            <a:fld id="{F46C79FD-C571-418B-AB0F-5EE936C85276}" type="slidenum">
              <a:rPr lang="en-GB" smtClean="0"/>
              <a:t>49</a:t>
            </a:fld>
            <a:endParaRPr lang="en-GB"/>
          </a:p>
        </p:txBody>
      </p:sp>
    </p:spTree>
    <p:extLst>
      <p:ext uri="{BB962C8B-B14F-4D97-AF65-F5344CB8AC3E}">
        <p14:creationId xmlns:p14="http://schemas.microsoft.com/office/powerpoint/2010/main" val="8921450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505489" y="573056"/>
            <a:ext cx="5413410" cy="1019012"/>
          </a:xfrm>
        </p:spPr>
        <p:txBody>
          <a:bodyPr>
            <a:noAutofit/>
          </a:bodyPr>
          <a:lstStyle/>
          <a:p>
            <a:r>
              <a:rPr lang="en-GB" b="1">
                <a:solidFill>
                  <a:srgbClr val="002060"/>
                </a:solidFill>
                <a:latin typeface="+mn-lt"/>
                <a:ea typeface="+mn-ea"/>
                <a:cs typeface="+mn-cs"/>
              </a:rPr>
              <a:t>Connectivity for a post-COVID era</a:t>
            </a:r>
            <a:endParaRPr lang="en-US" b="1">
              <a:solidFill>
                <a:srgbClr val="002060"/>
              </a:solidFill>
              <a:latin typeface="+mn-lt"/>
              <a:ea typeface="+mn-ea"/>
              <a:cs typeface="+mn-cs"/>
            </a:endParaRPr>
          </a:p>
        </p:txBody>
      </p:sp>
      <p:sp>
        <p:nvSpPr>
          <p:cNvPr id="9" name="Google Shape;288;p35"/>
          <p:cNvSpPr txBox="1"/>
          <p:nvPr/>
        </p:nvSpPr>
        <p:spPr>
          <a:xfrm>
            <a:off x="314267" y="1837575"/>
            <a:ext cx="5795854" cy="3715128"/>
          </a:xfrm>
          <a:prstGeom prst="rect">
            <a:avLst/>
          </a:prstGeom>
          <a:noFill/>
          <a:ln>
            <a:noFill/>
          </a:ln>
        </p:spPr>
        <p:txBody>
          <a:bodyPr spcFirstLastPara="1" wrap="square" lIns="91425" tIns="45700" rIns="91425" bIns="45700" anchor="t" anchorCtr="0">
            <a:noAutofit/>
          </a:bodyPr>
          <a:lstStyle/>
          <a:p>
            <a:pPr marL="342900" indent="-342900">
              <a:spcBef>
                <a:spcPts val="600"/>
              </a:spcBef>
              <a:spcAft>
                <a:spcPts val="1200"/>
              </a:spcAft>
              <a:buClr>
                <a:srgbClr val="0F5494"/>
              </a:buClr>
              <a:buSzPts val="2000"/>
              <a:buFont typeface="Wingdings" panose="05000000000000000000" pitchFamily="2" charset="2"/>
              <a:buChar char="q"/>
            </a:pPr>
            <a:r>
              <a:rPr lang="en-US" sz="2000">
                <a:solidFill>
                  <a:schemeClr val="accent1">
                    <a:lumMod val="50000"/>
                  </a:schemeClr>
                </a:solidFill>
                <a:ea typeface="Verdana"/>
                <a:cs typeface="Verdana"/>
                <a:sym typeface="Verdana"/>
              </a:rPr>
              <a:t>New EU Digital Decade policy targets: 1Gbps to all households, 5G in all populated areas</a:t>
            </a:r>
          </a:p>
          <a:p>
            <a:pPr marL="342900" indent="-342900">
              <a:spcBef>
                <a:spcPts val="600"/>
              </a:spcBef>
              <a:spcAft>
                <a:spcPts val="1200"/>
              </a:spcAft>
              <a:buClr>
                <a:srgbClr val="0F5494"/>
              </a:buClr>
              <a:buSzPts val="2000"/>
              <a:buFont typeface="Wingdings" panose="05000000000000000000" pitchFamily="2" charset="2"/>
              <a:buChar char="q"/>
            </a:pPr>
            <a:r>
              <a:rPr lang="en-US" sz="2000">
                <a:solidFill>
                  <a:schemeClr val="accent1">
                    <a:lumMod val="50000"/>
                  </a:schemeClr>
                </a:solidFill>
                <a:ea typeface="Verdana"/>
                <a:cs typeface="Verdana"/>
                <a:sym typeface="Verdana"/>
              </a:rPr>
              <a:t>Connecting the “large”: pan-European, cross-border backbones and 5G corridors</a:t>
            </a:r>
          </a:p>
          <a:p>
            <a:pPr marL="342900" indent="-342900">
              <a:spcBef>
                <a:spcPts val="600"/>
              </a:spcBef>
              <a:spcAft>
                <a:spcPts val="1200"/>
              </a:spcAft>
              <a:buClr>
                <a:srgbClr val="0F5494"/>
              </a:buClr>
              <a:buSzPts val="2000"/>
              <a:buFont typeface="Wingdings" panose="05000000000000000000" pitchFamily="2" charset="2"/>
              <a:buChar char="q"/>
            </a:pPr>
            <a:r>
              <a:rPr lang="en-US" sz="2000">
                <a:solidFill>
                  <a:schemeClr val="accent1">
                    <a:lumMod val="50000"/>
                  </a:schemeClr>
                </a:solidFill>
                <a:ea typeface="Verdana"/>
                <a:cs typeface="Verdana"/>
                <a:sym typeface="Verdana"/>
              </a:rPr>
              <a:t>Connecting the “small”: IoT systems, towards a “zero-distance society”</a:t>
            </a:r>
          </a:p>
          <a:p>
            <a:pPr marL="342900" indent="-342900">
              <a:spcBef>
                <a:spcPts val="600"/>
              </a:spcBef>
              <a:spcAft>
                <a:spcPts val="1200"/>
              </a:spcAft>
              <a:buClr>
                <a:srgbClr val="0F5494"/>
              </a:buClr>
              <a:buSzPts val="2000"/>
              <a:buFont typeface="Wingdings" panose="05000000000000000000" pitchFamily="2" charset="2"/>
              <a:buChar char="q"/>
            </a:pPr>
            <a:r>
              <a:rPr lang="en-US" sz="2000">
                <a:solidFill>
                  <a:schemeClr val="accent1">
                    <a:lumMod val="50000"/>
                  </a:schemeClr>
                </a:solidFill>
                <a:ea typeface="Verdana"/>
                <a:cs typeface="Verdana"/>
                <a:sym typeface="Verdana"/>
              </a:rPr>
              <a:t>Connectivity driven by innovative use-cases, stimulus to EU digital supply, strategic autonomy</a:t>
            </a:r>
            <a:endParaRPr sz="2400" i="1">
              <a:solidFill>
                <a:srgbClr val="0F5494"/>
              </a:solidFill>
              <a:latin typeface="Verdana"/>
              <a:ea typeface="Verdana"/>
              <a:cs typeface="Verdana"/>
              <a:sym typeface="Verdana"/>
            </a:endParaRPr>
          </a:p>
          <a:p>
            <a:pPr marL="0" marR="0" lvl="0" indent="0" algn="l" rtl="0">
              <a:spcBef>
                <a:spcPts val="600"/>
              </a:spcBef>
              <a:spcAft>
                <a:spcPts val="1200"/>
              </a:spcAft>
              <a:buClr>
                <a:srgbClr val="0F5494"/>
              </a:buClr>
              <a:buSzPts val="2400"/>
              <a:buFont typeface="Arial"/>
              <a:buNone/>
            </a:pPr>
            <a:endParaRPr sz="2400" i="1">
              <a:solidFill>
                <a:srgbClr val="0F5494"/>
              </a:solidFill>
              <a:latin typeface="Verdana"/>
              <a:ea typeface="Verdana"/>
              <a:cs typeface="Verdana"/>
              <a:sym typeface="Verdana"/>
            </a:endParaRPr>
          </a:p>
          <a:p>
            <a:pPr marL="0" marR="0" lvl="0" indent="0" algn="l" rtl="0">
              <a:spcBef>
                <a:spcPts val="600"/>
              </a:spcBef>
              <a:spcAft>
                <a:spcPts val="1200"/>
              </a:spcAft>
              <a:buClr>
                <a:srgbClr val="0F5494"/>
              </a:buClr>
              <a:buSzPts val="2400"/>
              <a:buFont typeface="Arial"/>
              <a:buNone/>
            </a:pPr>
            <a:endParaRPr sz="2400" i="1">
              <a:solidFill>
                <a:srgbClr val="0F5494"/>
              </a:solidFill>
              <a:latin typeface="Verdana"/>
              <a:ea typeface="Verdana"/>
              <a:cs typeface="Verdana"/>
              <a:sym typeface="Verdana"/>
            </a:endParaRPr>
          </a:p>
          <a:p>
            <a:pPr marL="742950" marR="0" lvl="1" indent="-158750" algn="l" rtl="0">
              <a:spcBef>
                <a:spcPts val="600"/>
              </a:spcBef>
              <a:spcAft>
                <a:spcPts val="1200"/>
              </a:spcAft>
              <a:buClr>
                <a:srgbClr val="0F5494"/>
              </a:buClr>
              <a:buSzPts val="2000"/>
              <a:buFont typeface="Verdana"/>
              <a:buNone/>
            </a:pPr>
            <a:endParaRPr sz="2000" i="0" u="none" strike="noStrike" cap="none">
              <a:solidFill>
                <a:srgbClr val="0F5494"/>
              </a:solidFill>
              <a:latin typeface="Verdana"/>
              <a:ea typeface="Verdana"/>
              <a:cs typeface="Verdana"/>
              <a:sym typeface="Verdana"/>
            </a:endParaRPr>
          </a:p>
          <a:p>
            <a:pPr marL="0" marR="0" lvl="0" indent="0" algn="l" rtl="0">
              <a:spcBef>
                <a:spcPts val="600"/>
              </a:spcBef>
              <a:spcAft>
                <a:spcPts val="1200"/>
              </a:spcAft>
              <a:buClr>
                <a:srgbClr val="0F5494"/>
              </a:buClr>
              <a:buSzPts val="2400"/>
              <a:buFont typeface="Arial"/>
              <a:buNone/>
            </a:pPr>
            <a:endParaRPr sz="2400" i="1">
              <a:solidFill>
                <a:srgbClr val="0F5494"/>
              </a:solidFill>
              <a:latin typeface="Verdana"/>
              <a:ea typeface="Verdana"/>
              <a:cs typeface="Verdana"/>
              <a:sym typeface="Verdana"/>
            </a:endParaRPr>
          </a:p>
        </p:txBody>
      </p:sp>
      <p:sp>
        <p:nvSpPr>
          <p:cNvPr id="7" name="Rectangle 6"/>
          <p:cNvSpPr>
            <a:spLocks noChangeAspect="1"/>
          </p:cNvSpPr>
          <p:nvPr/>
        </p:nvSpPr>
        <p:spPr>
          <a:xfrm>
            <a:off x="6744767" y="2120111"/>
            <a:ext cx="4320000" cy="4320000"/>
          </a:xfrm>
          <a:prstGeom prst="rect">
            <a:avLst/>
          </a:prstGeom>
          <a:blipFill>
            <a:blip r:embed="rId3"/>
            <a:stretch>
              <a:fillRect/>
            </a:stretch>
          </a:blipFill>
          <a:scene3d>
            <a:camera prst="isometricOffAxis2Top"/>
            <a:lightRig rig="chilly" dir="t"/>
          </a:scene3d>
          <a:sp3d>
            <a:bevelT/>
            <a:bevelB/>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2" name="Picture 11"/>
          <p:cNvPicPr>
            <a:picLocks noChangeAspect="1"/>
          </p:cNvPicPr>
          <p:nvPr/>
        </p:nvPicPr>
        <p:blipFill>
          <a:blip r:embed="rId4"/>
          <a:stretch>
            <a:fillRect/>
          </a:stretch>
        </p:blipFill>
        <p:spPr>
          <a:xfrm>
            <a:off x="6755718" y="1205878"/>
            <a:ext cx="4340728" cy="4346825"/>
          </a:xfrm>
          <a:prstGeom prst="rect">
            <a:avLst/>
          </a:prstGeom>
          <a:blipFill>
            <a:blip r:embed="rId5"/>
            <a:stretch>
              <a:fillRect/>
            </a:stretch>
          </a:blipFill>
          <a:ln>
            <a:solidFill>
              <a:schemeClr val="tx1"/>
            </a:solidFill>
          </a:ln>
          <a:scene3d>
            <a:camera prst="isometricOffAxis2Top"/>
            <a:lightRig rig="threePt" dir="t"/>
          </a:scene3d>
          <a:sp3d prstMaterial="matte">
            <a:bevelT/>
            <a:bevelB/>
          </a:sp3d>
        </p:spPr>
      </p:pic>
      <p:sp>
        <p:nvSpPr>
          <p:cNvPr id="2" name="TextBox 1"/>
          <p:cNvSpPr txBox="1"/>
          <p:nvPr/>
        </p:nvSpPr>
        <p:spPr>
          <a:xfrm rot="530580">
            <a:off x="6721517" y="5023057"/>
            <a:ext cx="2230739" cy="369332"/>
          </a:xfrm>
          <a:prstGeom prst="rect">
            <a:avLst/>
          </a:prstGeom>
          <a:noFill/>
        </p:spPr>
        <p:txBody>
          <a:bodyPr wrap="none" rtlCol="0">
            <a:spAutoFit/>
          </a:bodyPr>
          <a:lstStyle/>
          <a:p>
            <a:r>
              <a:rPr lang="en-GB" b="1">
                <a:solidFill>
                  <a:srgbClr val="002060"/>
                </a:solidFill>
              </a:rPr>
              <a:t>Gigabit infrastructure</a:t>
            </a:r>
          </a:p>
        </p:txBody>
      </p:sp>
      <p:sp>
        <p:nvSpPr>
          <p:cNvPr id="13" name="TextBox 12"/>
          <p:cNvSpPr txBox="1"/>
          <p:nvPr/>
        </p:nvSpPr>
        <p:spPr>
          <a:xfrm rot="19538746">
            <a:off x="9703387" y="3303380"/>
            <a:ext cx="1660990" cy="523220"/>
          </a:xfrm>
          <a:prstGeom prst="rect">
            <a:avLst/>
          </a:prstGeom>
          <a:noFill/>
        </p:spPr>
        <p:txBody>
          <a:bodyPr wrap="square" rtlCol="0">
            <a:spAutoFit/>
          </a:bodyPr>
          <a:lstStyle/>
          <a:p>
            <a:pPr algn="ctr"/>
            <a:r>
              <a:rPr lang="en-GB" sz="1400" b="1">
                <a:solidFill>
                  <a:srgbClr val="002060"/>
                </a:solidFill>
              </a:rPr>
              <a:t>Digital Platforms &amp; Solutions</a:t>
            </a:r>
          </a:p>
        </p:txBody>
      </p:sp>
      <p:sp>
        <p:nvSpPr>
          <p:cNvPr id="5" name="Left Arrow 4"/>
          <p:cNvSpPr/>
          <p:nvPr/>
        </p:nvSpPr>
        <p:spPr>
          <a:xfrm>
            <a:off x="9927771" y="4091959"/>
            <a:ext cx="868757" cy="511575"/>
          </a:xfrm>
          <a:prstGeom prst="leftArrow">
            <a:avLst/>
          </a:prstGeom>
          <a:solidFill>
            <a:srgbClr val="FFC000"/>
          </a:solidFill>
          <a:scene3d>
            <a:camera prst="perspectiveHeroicExtremeLeftFacing"/>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a:solidFill>
                  <a:srgbClr val="002060"/>
                </a:solidFill>
              </a:rPr>
              <a:t>Data</a:t>
            </a:r>
          </a:p>
        </p:txBody>
      </p:sp>
      <p:sp>
        <p:nvSpPr>
          <p:cNvPr id="14" name="Left Arrow 13"/>
          <p:cNvSpPr/>
          <p:nvPr/>
        </p:nvSpPr>
        <p:spPr>
          <a:xfrm>
            <a:off x="10380120" y="3736273"/>
            <a:ext cx="824301" cy="511575"/>
          </a:xfrm>
          <a:prstGeom prst="leftArrow">
            <a:avLst/>
          </a:prstGeom>
          <a:solidFill>
            <a:srgbClr val="FFC000"/>
          </a:solidFill>
          <a:scene3d>
            <a:camera prst="perspectiveHeroicExtremeLeftFacing"/>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a:solidFill>
                  <a:srgbClr val="002060"/>
                </a:solidFill>
              </a:rPr>
              <a:t>Cloud</a:t>
            </a:r>
          </a:p>
        </p:txBody>
      </p:sp>
      <p:sp>
        <p:nvSpPr>
          <p:cNvPr id="15" name="Left Arrow 14"/>
          <p:cNvSpPr/>
          <p:nvPr/>
        </p:nvSpPr>
        <p:spPr>
          <a:xfrm>
            <a:off x="10921802" y="3379079"/>
            <a:ext cx="761032" cy="511575"/>
          </a:xfrm>
          <a:prstGeom prst="leftArrow">
            <a:avLst/>
          </a:prstGeom>
          <a:solidFill>
            <a:srgbClr val="FFC000"/>
          </a:solidFill>
          <a:scene3d>
            <a:camera prst="perspectiveHeroicExtremeLeftFacing"/>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a:solidFill>
                  <a:srgbClr val="002060"/>
                </a:solidFill>
              </a:rPr>
              <a:t>HPC</a:t>
            </a:r>
          </a:p>
        </p:txBody>
      </p:sp>
      <p:sp>
        <p:nvSpPr>
          <p:cNvPr id="16" name="Left Arrow 15"/>
          <p:cNvSpPr/>
          <p:nvPr/>
        </p:nvSpPr>
        <p:spPr>
          <a:xfrm>
            <a:off x="11377207" y="3021885"/>
            <a:ext cx="686561" cy="511575"/>
          </a:xfrm>
          <a:prstGeom prst="leftArrow">
            <a:avLst/>
          </a:prstGeom>
          <a:solidFill>
            <a:srgbClr val="FFC000"/>
          </a:solidFill>
          <a:scene3d>
            <a:camera prst="perspectiveHeroicExtremeLeftFacing"/>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a:solidFill>
                  <a:srgbClr val="002060"/>
                </a:solidFill>
              </a:rPr>
              <a:t>AI</a:t>
            </a:r>
          </a:p>
        </p:txBody>
      </p:sp>
      <p:sp>
        <p:nvSpPr>
          <p:cNvPr id="6" name="Flowchart: Magnetic Disk 5"/>
          <p:cNvSpPr/>
          <p:nvPr/>
        </p:nvSpPr>
        <p:spPr>
          <a:xfrm>
            <a:off x="8610654" y="1901598"/>
            <a:ext cx="1079129" cy="893904"/>
          </a:xfrm>
          <a:prstGeom prst="flowChartMagneticDisk">
            <a:avLst/>
          </a:prstGeom>
          <a:blipFill dpi="0" rotWithShape="1">
            <a:blip r:embed="rId6">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blipFill dpi="0" rotWithShape="1">
                <a:blip r:embed="rId7">
                  <a:extLst>
                    <a:ext uri="{28A0092B-C50C-407E-A947-70E740481C1C}">
                      <a14:useLocalDpi xmlns:a14="http://schemas.microsoft.com/office/drawing/2010/main" val="0"/>
                    </a:ext>
                  </a:extLst>
                </a:blip>
                <a:srcRect/>
                <a:stretch>
                  <a:fillRect/>
                </a:stretch>
              </a:blipFill>
            </a:endParaRPr>
          </a:p>
        </p:txBody>
      </p:sp>
      <p:sp>
        <p:nvSpPr>
          <p:cNvPr id="19" name="Flowchart: Magnetic Disk 18"/>
          <p:cNvSpPr/>
          <p:nvPr/>
        </p:nvSpPr>
        <p:spPr>
          <a:xfrm>
            <a:off x="7171013" y="1957929"/>
            <a:ext cx="974026" cy="893904"/>
          </a:xfrm>
          <a:prstGeom prst="flowChartMagneticDisk">
            <a:avLst/>
          </a:prstGeom>
          <a:blipFill dpi="0" rotWithShape="1">
            <a:blip r:embed="rId8" cstate="print">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blipFill dpi="0" rotWithShape="1">
                <a:blip r:embed="rId7">
                  <a:extLst>
                    <a:ext uri="{28A0092B-C50C-407E-A947-70E740481C1C}">
                      <a14:useLocalDpi xmlns:a14="http://schemas.microsoft.com/office/drawing/2010/main" val="0"/>
                    </a:ext>
                  </a:extLst>
                </a:blip>
                <a:srcRect/>
                <a:stretch>
                  <a:fillRect/>
                </a:stretch>
              </a:blipFill>
            </a:endParaRPr>
          </a:p>
        </p:txBody>
      </p:sp>
      <p:sp>
        <p:nvSpPr>
          <p:cNvPr id="20" name="Flowchart: Magnetic Disk 19"/>
          <p:cNvSpPr/>
          <p:nvPr/>
        </p:nvSpPr>
        <p:spPr>
          <a:xfrm>
            <a:off x="10012590" y="1879375"/>
            <a:ext cx="1079129" cy="893904"/>
          </a:xfrm>
          <a:prstGeom prst="flowChartMagneticDisk">
            <a:avLst/>
          </a:prstGeom>
          <a:blipFill dpi="0" rotWithShape="1">
            <a:blip r:embed="rId9" cstate="print">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blipFill dpi="0" rotWithShape="1">
                <a:blip r:embed="rId7">
                  <a:extLst>
                    <a:ext uri="{28A0092B-C50C-407E-A947-70E740481C1C}">
                      <a14:useLocalDpi xmlns:a14="http://schemas.microsoft.com/office/drawing/2010/main" val="0"/>
                    </a:ext>
                  </a:extLst>
                </a:blip>
                <a:srcRect/>
                <a:stretch>
                  <a:fillRect/>
                </a:stretch>
              </a:blipFill>
            </a:endParaRPr>
          </a:p>
        </p:txBody>
      </p:sp>
      <p:sp>
        <p:nvSpPr>
          <p:cNvPr id="21" name="Flowchart: Magnetic Disk 20"/>
          <p:cNvSpPr/>
          <p:nvPr/>
        </p:nvSpPr>
        <p:spPr>
          <a:xfrm>
            <a:off x="7486943" y="867240"/>
            <a:ext cx="1079129" cy="893904"/>
          </a:xfrm>
          <a:prstGeom prst="flowChartMagneticDisk">
            <a:avLst/>
          </a:prstGeom>
          <a:blipFill dpi="0" rotWithShape="1">
            <a:blip r:embed="rId10">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blipFill dpi="0" rotWithShape="1">
                <a:blip r:embed="rId7">
                  <a:extLst>
                    <a:ext uri="{28A0092B-C50C-407E-A947-70E740481C1C}">
                      <a14:useLocalDpi xmlns:a14="http://schemas.microsoft.com/office/drawing/2010/main" val="0"/>
                    </a:ext>
                  </a:extLst>
                </a:blip>
                <a:srcRect/>
                <a:stretch>
                  <a:fillRect/>
                </a:stretch>
              </a:blipFill>
            </a:endParaRPr>
          </a:p>
        </p:txBody>
      </p:sp>
      <p:sp>
        <p:nvSpPr>
          <p:cNvPr id="22" name="Flowchart: Magnetic Disk 21"/>
          <p:cNvSpPr/>
          <p:nvPr/>
        </p:nvSpPr>
        <p:spPr>
          <a:xfrm>
            <a:off x="8793929" y="698164"/>
            <a:ext cx="1079129" cy="893904"/>
          </a:xfrm>
          <a:prstGeom prst="flowChartMagneticDisk">
            <a:avLst/>
          </a:prstGeom>
          <a:blipFill dpi="0" rotWithShape="1">
            <a:blip r:embed="rId11">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blipFill dpi="0" rotWithShape="1">
                <a:blip r:embed="rId7">
                  <a:extLst>
                    <a:ext uri="{28A0092B-C50C-407E-A947-70E740481C1C}">
                      <a14:useLocalDpi xmlns:a14="http://schemas.microsoft.com/office/drawing/2010/main" val="0"/>
                    </a:ext>
                  </a:extLst>
                </a:blip>
                <a:srcRect/>
                <a:stretch>
                  <a:fillRect/>
                </a:stretch>
              </a:blipFill>
            </a:endParaRPr>
          </a:p>
        </p:txBody>
      </p:sp>
      <p:sp>
        <p:nvSpPr>
          <p:cNvPr id="24" name="Flowchart: Magnetic Disk 23"/>
          <p:cNvSpPr/>
          <p:nvPr/>
        </p:nvSpPr>
        <p:spPr>
          <a:xfrm>
            <a:off x="10108040" y="867240"/>
            <a:ext cx="1079129" cy="893904"/>
          </a:xfrm>
          <a:prstGeom prst="flowChartMagneticDisk">
            <a:avLst/>
          </a:prstGeom>
          <a:blipFill dpi="0" rotWithShape="1">
            <a:blip r:embed="rId12">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blipFill dpi="0" rotWithShape="1">
                <a:blip r:embed="rId7">
                  <a:extLst>
                    <a:ext uri="{28A0092B-C50C-407E-A947-70E740481C1C}">
                      <a14:useLocalDpi xmlns:a14="http://schemas.microsoft.com/office/drawing/2010/main" val="0"/>
                    </a:ext>
                  </a:extLst>
                </a:blip>
                <a:srcRect/>
                <a:stretch>
                  <a:fillRect/>
                </a:stretch>
              </a:blipFill>
            </a:endParaRPr>
          </a:p>
        </p:txBody>
      </p:sp>
      <p:sp>
        <p:nvSpPr>
          <p:cNvPr id="25" name="TextBox 24"/>
          <p:cNvSpPr txBox="1"/>
          <p:nvPr/>
        </p:nvSpPr>
        <p:spPr>
          <a:xfrm>
            <a:off x="7486943" y="432407"/>
            <a:ext cx="3817776" cy="369332"/>
          </a:xfrm>
          <a:prstGeom prst="rect">
            <a:avLst/>
          </a:prstGeom>
          <a:noFill/>
        </p:spPr>
        <p:txBody>
          <a:bodyPr wrap="none" rtlCol="0">
            <a:prstTxWarp prst="textArchUp">
              <a:avLst/>
            </a:prstTxWarp>
            <a:spAutoFit/>
          </a:bodyPr>
          <a:lstStyle/>
          <a:p>
            <a:r>
              <a:rPr lang="en-GB" b="1">
                <a:solidFill>
                  <a:srgbClr val="002060"/>
                </a:solidFill>
              </a:rPr>
              <a:t>Socio-Economic Drivers and Use-Cases</a:t>
            </a:r>
          </a:p>
        </p:txBody>
      </p:sp>
      <p:sp>
        <p:nvSpPr>
          <p:cNvPr id="26" name="TextBox 25"/>
          <p:cNvSpPr txBox="1"/>
          <p:nvPr/>
        </p:nvSpPr>
        <p:spPr>
          <a:xfrm rot="19596001">
            <a:off x="10091450" y="4592541"/>
            <a:ext cx="1765804" cy="369332"/>
          </a:xfrm>
          <a:prstGeom prst="rect">
            <a:avLst/>
          </a:prstGeom>
          <a:noFill/>
        </p:spPr>
        <p:txBody>
          <a:bodyPr wrap="none" rtlCol="0">
            <a:spAutoFit/>
          </a:bodyPr>
          <a:lstStyle/>
          <a:p>
            <a:r>
              <a:rPr lang="en-GB" b="1">
                <a:solidFill>
                  <a:srgbClr val="002060"/>
                </a:solidFill>
              </a:rPr>
              <a:t>Policy objectives</a:t>
            </a:r>
          </a:p>
        </p:txBody>
      </p:sp>
    </p:spTree>
    <p:extLst>
      <p:ext uri="{BB962C8B-B14F-4D97-AF65-F5344CB8AC3E}">
        <p14:creationId xmlns:p14="http://schemas.microsoft.com/office/powerpoint/2010/main" val="31985961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564498" y="1373703"/>
            <a:ext cx="10515600" cy="5273749"/>
          </a:xfrm>
        </p:spPr>
        <p:txBody>
          <a:bodyPr vert="horz" lIns="91440" tIns="45720" rIns="91440" bIns="45720" rtlCol="0" anchor="t">
            <a:noAutofit/>
          </a:bodyPr>
          <a:lstStyle/>
          <a:p>
            <a:pPr marL="800100" lvl="2" indent="-342900">
              <a:spcBef>
                <a:spcPts val="600"/>
              </a:spcBef>
              <a:spcAft>
                <a:spcPts val="1200"/>
              </a:spcAft>
              <a:buClr>
                <a:srgbClr val="00B050"/>
              </a:buClr>
              <a:buSzPct val="140000"/>
              <a:buFont typeface="Wingdings" panose="05000000000000000000" pitchFamily="2" charset="2"/>
              <a:buChar char="ü"/>
            </a:pPr>
            <a:r>
              <a:rPr lang="en-GB" sz="2000">
                <a:solidFill>
                  <a:schemeClr val="tx2"/>
                </a:solidFill>
                <a:latin typeface="Arial"/>
                <a:ea typeface="Times New Roman" panose="02020603050405020304" pitchFamily="18" charset="0"/>
                <a:cs typeface="Times New Roman"/>
              </a:rPr>
              <a:t>5G spectrum band owners / telecom operators </a:t>
            </a:r>
            <a:endParaRPr lang="en-GB" sz="2000">
              <a:solidFill>
                <a:schemeClr val="tx2"/>
              </a:solidFill>
              <a:latin typeface="Arial"/>
              <a:ea typeface="Times New Roman" panose="02020603050405020304" pitchFamily="18" charset="0"/>
              <a:cs typeface="Times New Roman" panose="02020603050405020304" pitchFamily="18" charset="0"/>
            </a:endParaRPr>
          </a:p>
          <a:p>
            <a:pPr marL="800100" lvl="2" indent="-342900">
              <a:spcBef>
                <a:spcPts val="600"/>
              </a:spcBef>
              <a:spcAft>
                <a:spcPts val="1200"/>
              </a:spcAft>
              <a:buClr>
                <a:srgbClr val="00B050"/>
              </a:buClr>
              <a:buSzPct val="140000"/>
              <a:buFont typeface="Wingdings" panose="05000000000000000000" pitchFamily="2" charset="2"/>
              <a:buChar char="ü"/>
            </a:pPr>
            <a:r>
              <a:rPr lang="en-GB" sz="2000">
                <a:solidFill>
                  <a:schemeClr val="tx2"/>
                </a:solidFill>
                <a:latin typeface="Arial"/>
                <a:ea typeface="Times New Roman" panose="02020603050405020304" pitchFamily="18" charset="0"/>
                <a:cs typeface="Times New Roman"/>
              </a:rPr>
              <a:t>Tower companies</a:t>
            </a:r>
          </a:p>
          <a:p>
            <a:pPr marL="800100" lvl="2" indent="-342900">
              <a:spcBef>
                <a:spcPts val="600"/>
              </a:spcBef>
              <a:spcAft>
                <a:spcPts val="1200"/>
              </a:spcAft>
              <a:buClr>
                <a:srgbClr val="00B050"/>
              </a:buClr>
              <a:buSzPct val="140000"/>
              <a:buFont typeface="Wingdings" panose="05000000000000000000" pitchFamily="2" charset="2"/>
              <a:buChar char="ü"/>
            </a:pPr>
            <a:r>
              <a:rPr lang="en-GB" sz="2000">
                <a:solidFill>
                  <a:schemeClr val="tx2"/>
                </a:solidFill>
                <a:latin typeface="Arial"/>
                <a:ea typeface="Times New Roman" panose="02020603050405020304" pitchFamily="18" charset="0"/>
                <a:cs typeface="Times New Roman"/>
              </a:rPr>
              <a:t>Public authorities/agencies in charge of traffic and infrastructure management</a:t>
            </a:r>
          </a:p>
          <a:p>
            <a:pPr marL="800100" lvl="2" indent="-342900">
              <a:spcBef>
                <a:spcPts val="600"/>
              </a:spcBef>
              <a:spcAft>
                <a:spcPts val="1200"/>
              </a:spcAft>
              <a:buClr>
                <a:srgbClr val="00B050"/>
              </a:buClr>
              <a:buSzPct val="140000"/>
              <a:buFont typeface="Wingdings" panose="05000000000000000000" pitchFamily="2" charset="2"/>
              <a:buChar char="ü"/>
            </a:pPr>
            <a:r>
              <a:rPr lang="en-GB" sz="2000">
                <a:solidFill>
                  <a:schemeClr val="tx2"/>
                </a:solidFill>
                <a:latin typeface="Arial"/>
                <a:ea typeface="Times New Roman" panose="02020603050405020304" pitchFamily="18" charset="0"/>
                <a:cs typeface="Times New Roman"/>
              </a:rPr>
              <a:t>Road operators</a:t>
            </a:r>
          </a:p>
          <a:p>
            <a:pPr marL="800100" lvl="2" indent="-342900">
              <a:spcBef>
                <a:spcPts val="600"/>
              </a:spcBef>
              <a:spcAft>
                <a:spcPts val="1200"/>
              </a:spcAft>
              <a:buClr>
                <a:srgbClr val="00B050"/>
              </a:buClr>
              <a:buSzPct val="140000"/>
              <a:buFont typeface="Wingdings" panose="05000000000000000000" pitchFamily="2" charset="2"/>
              <a:buChar char="ü"/>
            </a:pPr>
            <a:r>
              <a:rPr lang="en-GB" sz="2000">
                <a:solidFill>
                  <a:schemeClr val="tx2"/>
                </a:solidFill>
                <a:latin typeface="Arial"/>
                <a:ea typeface="Times New Roman" panose="02020603050405020304" pitchFamily="18" charset="0"/>
                <a:cs typeface="Times New Roman"/>
              </a:rPr>
              <a:t>Rail infrastructure managers</a:t>
            </a:r>
          </a:p>
          <a:p>
            <a:pPr marL="800100" lvl="2" indent="-342900">
              <a:spcBef>
                <a:spcPts val="600"/>
              </a:spcBef>
              <a:spcAft>
                <a:spcPts val="1200"/>
              </a:spcAft>
              <a:buClr>
                <a:srgbClr val="00B050"/>
              </a:buClr>
              <a:buSzPct val="140000"/>
              <a:buFont typeface="Wingdings" panose="05000000000000000000" pitchFamily="2" charset="2"/>
              <a:buChar char="ü"/>
            </a:pPr>
            <a:r>
              <a:rPr lang="en-GB" sz="2000">
                <a:solidFill>
                  <a:schemeClr val="tx2"/>
                </a:solidFill>
                <a:latin typeface="Arial"/>
                <a:ea typeface="Times New Roman" panose="02020603050405020304" pitchFamily="18" charset="0"/>
                <a:cs typeface="Times New Roman"/>
              </a:rPr>
              <a:t>Original equipment manufacturers (OEM)</a:t>
            </a:r>
          </a:p>
          <a:p>
            <a:pPr marL="800100" lvl="2" indent="-342900">
              <a:spcBef>
                <a:spcPts val="600"/>
              </a:spcBef>
              <a:buClr>
                <a:srgbClr val="00B050"/>
              </a:buClr>
              <a:buSzPct val="140000"/>
              <a:buFont typeface="Wingdings" panose="05000000000000000000" pitchFamily="2" charset="2"/>
              <a:buChar char="ü"/>
            </a:pPr>
            <a:r>
              <a:rPr lang="en-GB" sz="2000">
                <a:solidFill>
                  <a:schemeClr val="tx2"/>
                </a:solidFill>
                <a:latin typeface="Arial"/>
                <a:ea typeface="Times New Roman" panose="02020603050405020304" pitchFamily="18" charset="0"/>
                <a:cs typeface="Times New Roman"/>
              </a:rPr>
              <a:t>Mobility service providers (such as innovative solutions providers for traffic management and intelligent transport systems)</a:t>
            </a:r>
          </a:p>
          <a:p>
            <a:pPr marL="1714500" lvl="4" indent="-342900">
              <a:spcBef>
                <a:spcPts val="600"/>
              </a:spcBef>
              <a:spcAft>
                <a:spcPts val="1200"/>
              </a:spcAft>
              <a:buClr>
                <a:srgbClr val="00B050"/>
              </a:buClr>
              <a:buSzPct val="140000"/>
              <a:buFont typeface="Wingdings" panose="05000000000000000000" pitchFamily="2" charset="2"/>
              <a:buChar char="Ø"/>
            </a:pPr>
            <a:r>
              <a:rPr lang="fr-BE" sz="2400" b="1">
                <a:solidFill>
                  <a:srgbClr val="C00000"/>
                </a:solidFill>
                <a:latin typeface="Arial"/>
                <a:cs typeface="Times New Roman"/>
              </a:rPr>
              <a:t>A </a:t>
            </a:r>
            <a:r>
              <a:rPr lang="fr-BE" sz="2400" b="1" err="1">
                <a:solidFill>
                  <a:srgbClr val="C00000"/>
                </a:solidFill>
                <a:latin typeface="Arial"/>
                <a:cs typeface="Times New Roman"/>
              </a:rPr>
              <a:t>broad</a:t>
            </a:r>
            <a:r>
              <a:rPr lang="fr-BE" sz="2400" b="1">
                <a:solidFill>
                  <a:srgbClr val="C00000"/>
                </a:solidFill>
                <a:latin typeface="Arial"/>
                <a:cs typeface="Times New Roman"/>
              </a:rPr>
              <a:t> range of </a:t>
            </a:r>
            <a:r>
              <a:rPr lang="fr-BE" sz="2400" b="1" err="1">
                <a:solidFill>
                  <a:srgbClr val="C00000"/>
                </a:solidFill>
                <a:latin typeface="Arial"/>
                <a:cs typeface="Times New Roman"/>
              </a:rPr>
              <a:t>cooperation</a:t>
            </a:r>
            <a:r>
              <a:rPr lang="fr-BE" sz="2400" b="1">
                <a:solidFill>
                  <a:srgbClr val="C00000"/>
                </a:solidFill>
                <a:latin typeface="Arial"/>
                <a:cs typeface="Times New Roman"/>
              </a:rPr>
              <a:t> </a:t>
            </a:r>
            <a:r>
              <a:rPr lang="fr-BE" sz="2400" b="1" err="1">
                <a:solidFill>
                  <a:srgbClr val="C00000"/>
                </a:solidFill>
                <a:latin typeface="Arial"/>
                <a:cs typeface="Times New Roman"/>
              </a:rPr>
              <a:t>models</a:t>
            </a:r>
            <a:endParaRPr lang="fr-BE" sz="2400" b="1">
              <a:solidFill>
                <a:srgbClr val="C00000"/>
              </a:solidFill>
              <a:latin typeface="Arial"/>
              <a:cs typeface="Times New Roman"/>
            </a:endParaRPr>
          </a:p>
        </p:txBody>
      </p:sp>
      <p:sp>
        <p:nvSpPr>
          <p:cNvPr id="3" name="Title 2"/>
          <p:cNvSpPr>
            <a:spLocks noGrp="1"/>
          </p:cNvSpPr>
          <p:nvPr>
            <p:ph type="title"/>
          </p:nvPr>
        </p:nvSpPr>
        <p:spPr>
          <a:xfrm>
            <a:off x="976800" y="548757"/>
            <a:ext cx="10515600" cy="510814"/>
          </a:xfrm>
        </p:spPr>
        <p:txBody>
          <a:bodyPr vert="horz" lIns="91440" tIns="45720" rIns="91440" bIns="0" rtlCol="0" anchor="b" anchorCtr="0">
            <a:noAutofit/>
          </a:bodyPr>
          <a:lstStyle/>
          <a:p>
            <a:r>
              <a:rPr lang="en-US" sz="3600" b="1">
                <a:solidFill>
                  <a:srgbClr val="002060"/>
                </a:solidFill>
                <a:latin typeface="+mn-lt"/>
                <a:ea typeface="+mn-ea"/>
                <a:cs typeface="+mn-cs"/>
              </a:rPr>
              <a:t>Possible Consortium Members</a:t>
            </a:r>
          </a:p>
        </p:txBody>
      </p:sp>
      <p:pic>
        <p:nvPicPr>
          <p:cNvPr id="2" name="Picture 1" descr="A map of a 5g network&#10;&#10;Description automatically generated">
            <a:extLst>
              <a:ext uri="{FF2B5EF4-FFF2-40B4-BE49-F238E27FC236}">
                <a16:creationId xmlns:a16="http://schemas.microsoft.com/office/drawing/2014/main" id="{E9AE1872-7454-D444-ED13-EF230E4379DC}"/>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l="19304" r="21112" b="26741"/>
          <a:stretch/>
        </p:blipFill>
        <p:spPr>
          <a:xfrm>
            <a:off x="10130945" y="221903"/>
            <a:ext cx="1786063" cy="1109609"/>
          </a:xfrm>
          <a:prstGeom prst="rect">
            <a:avLst/>
          </a:prstGeom>
        </p:spPr>
      </p:pic>
      <p:sp>
        <p:nvSpPr>
          <p:cNvPr id="5" name="Slide Number Placeholder 4">
            <a:extLst>
              <a:ext uri="{FF2B5EF4-FFF2-40B4-BE49-F238E27FC236}">
                <a16:creationId xmlns:a16="http://schemas.microsoft.com/office/drawing/2014/main" id="{C762E3B4-E00A-95B9-2013-AC7347FD172E}"/>
              </a:ext>
            </a:extLst>
          </p:cNvPr>
          <p:cNvSpPr>
            <a:spLocks noGrp="1"/>
          </p:cNvSpPr>
          <p:nvPr>
            <p:ph type="sldNum" sz="quarter" idx="12"/>
          </p:nvPr>
        </p:nvSpPr>
        <p:spPr/>
        <p:txBody>
          <a:bodyPr/>
          <a:lstStyle/>
          <a:p>
            <a:fld id="{F46C79FD-C571-418B-AB0F-5EE936C85276}" type="slidenum">
              <a:rPr lang="en-GB" smtClean="0"/>
              <a:pPr/>
              <a:t>50</a:t>
            </a:fld>
            <a:endParaRPr lang="en-GB"/>
          </a:p>
        </p:txBody>
      </p:sp>
    </p:spTree>
    <p:extLst>
      <p:ext uri="{BB962C8B-B14F-4D97-AF65-F5344CB8AC3E}">
        <p14:creationId xmlns:p14="http://schemas.microsoft.com/office/powerpoint/2010/main" val="26472208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716534" y="1438110"/>
            <a:ext cx="10515600" cy="5376721"/>
          </a:xfrm>
        </p:spPr>
        <p:txBody>
          <a:bodyPr vert="horz" lIns="91440" tIns="45720" rIns="91440" bIns="45720" rtlCol="0" anchor="t">
            <a:noAutofit/>
          </a:bodyPr>
          <a:lstStyle/>
          <a:p>
            <a:pPr marL="800100" lvl="2" indent="-342900">
              <a:spcBef>
                <a:spcPts val="1200"/>
              </a:spcBef>
              <a:spcAft>
                <a:spcPts val="1200"/>
              </a:spcAft>
              <a:buClr>
                <a:srgbClr val="00B050"/>
              </a:buClr>
              <a:buSzPct val="140000"/>
              <a:buFont typeface="Wingdings" panose="05000000000000000000" pitchFamily="2" charset="2"/>
              <a:buChar char="ü"/>
            </a:pPr>
            <a:r>
              <a:rPr lang="en-GB" sz="2000">
                <a:solidFill>
                  <a:schemeClr val="tx2"/>
                </a:solidFill>
                <a:effectLst/>
                <a:latin typeface="Arial"/>
                <a:ea typeface="Times New Roman" panose="02020603050405020304" pitchFamily="18" charset="0"/>
                <a:cs typeface="Times New Roman"/>
              </a:rPr>
              <a:t>Cross border areas – Threshold 15%, more if market failure</a:t>
            </a:r>
            <a:r>
              <a:rPr lang="en-GB" sz="2000">
                <a:solidFill>
                  <a:schemeClr val="tx2"/>
                </a:solidFill>
                <a:latin typeface="Arial"/>
                <a:ea typeface="Times New Roman" panose="02020603050405020304" pitchFamily="18" charset="0"/>
                <a:cs typeface="Times New Roman"/>
              </a:rPr>
              <a:t> </a:t>
            </a:r>
            <a:endParaRPr lang="en-GB" sz="2000">
              <a:solidFill>
                <a:schemeClr val="tx2"/>
              </a:solidFill>
              <a:effectLst/>
              <a:latin typeface="Arial"/>
              <a:ea typeface="Times New Roman" panose="02020603050405020304" pitchFamily="18" charset="0"/>
              <a:cs typeface="Times New Roman" panose="02020603050405020304" pitchFamily="18" charset="0"/>
            </a:endParaRPr>
          </a:p>
          <a:p>
            <a:pPr marL="800100" lvl="2" indent="-342900">
              <a:spcBef>
                <a:spcPts val="1200"/>
              </a:spcBef>
              <a:spcAft>
                <a:spcPts val="1200"/>
              </a:spcAft>
              <a:buClr>
                <a:srgbClr val="00B050"/>
              </a:buClr>
              <a:buSzPct val="140000"/>
              <a:buFont typeface="Wingdings" panose="05000000000000000000" pitchFamily="2" charset="2"/>
              <a:buChar char="ü"/>
            </a:pPr>
            <a:r>
              <a:rPr lang="en-GB" sz="2000">
                <a:solidFill>
                  <a:schemeClr val="tx2"/>
                </a:solidFill>
                <a:latin typeface="Arial"/>
                <a:ea typeface="Times New Roman" panose="02020603050405020304" pitchFamily="18" charset="0"/>
                <a:cs typeface="Times New Roman"/>
              </a:rPr>
              <a:t>Make use of 5G pioneer bands </a:t>
            </a:r>
            <a:endParaRPr lang="en-GB" sz="2000">
              <a:solidFill>
                <a:schemeClr val="tx2"/>
              </a:solidFill>
              <a:latin typeface="Arial"/>
              <a:ea typeface="Times New Roman" panose="02020603050405020304" pitchFamily="18" charset="0"/>
              <a:cs typeface="Times New Roman" panose="02020603050405020304" pitchFamily="18" charset="0"/>
            </a:endParaRPr>
          </a:p>
          <a:p>
            <a:pPr marL="800100" lvl="2" indent="-342900">
              <a:spcBef>
                <a:spcPts val="1200"/>
              </a:spcBef>
              <a:spcAft>
                <a:spcPts val="1200"/>
              </a:spcAft>
              <a:buClr>
                <a:srgbClr val="00B050"/>
              </a:buClr>
              <a:buSzPct val="140000"/>
              <a:buFont typeface="Wingdings" panose="05000000000000000000" pitchFamily="2" charset="2"/>
              <a:buChar char="ü"/>
            </a:pPr>
            <a:r>
              <a:rPr lang="en-GB" sz="2000">
                <a:solidFill>
                  <a:schemeClr val="tx2"/>
                </a:solidFill>
                <a:latin typeface="Arial"/>
                <a:ea typeface="Times New Roman" panose="02020603050405020304" pitchFamily="18" charset="0"/>
                <a:cs typeface="Times New Roman"/>
              </a:rPr>
              <a:t>FRMCS </a:t>
            </a:r>
            <a:r>
              <a:rPr lang="en-GB" sz="2000">
                <a:solidFill>
                  <a:srgbClr val="003399"/>
                </a:solidFill>
                <a:latin typeface="Arial"/>
                <a:ea typeface="Times New Roman" panose="02020603050405020304" pitchFamily="18" charset="0"/>
                <a:cs typeface="Times New Roman"/>
              </a:rPr>
              <a:t>900MGhz</a:t>
            </a:r>
            <a:r>
              <a:rPr lang="en-GB" sz="2000">
                <a:solidFill>
                  <a:schemeClr val="tx2"/>
                </a:solidFill>
                <a:latin typeface="Arial"/>
                <a:ea typeface="Times New Roman" panose="02020603050405020304" pitchFamily="18" charset="0"/>
                <a:cs typeface="Times New Roman"/>
              </a:rPr>
              <a:t> and 1900MHz also in scope</a:t>
            </a:r>
          </a:p>
          <a:p>
            <a:pPr marL="800100" lvl="2" indent="-342900">
              <a:spcBef>
                <a:spcPts val="1200"/>
              </a:spcBef>
              <a:spcAft>
                <a:spcPts val="1200"/>
              </a:spcAft>
              <a:buClr>
                <a:srgbClr val="00B050"/>
              </a:buClr>
              <a:buSzPct val="140000"/>
              <a:buFont typeface="Wingdings" panose="05000000000000000000" pitchFamily="2" charset="2"/>
              <a:buChar char="ü"/>
            </a:pPr>
            <a:r>
              <a:rPr lang="en-GB" sz="2000">
                <a:solidFill>
                  <a:schemeClr val="tx2"/>
                </a:solidFill>
                <a:latin typeface="Arial"/>
                <a:ea typeface="Times New Roman" panose="02020603050405020304" pitchFamily="18" charset="0"/>
                <a:cs typeface="Times New Roman"/>
              </a:rPr>
              <a:t>If C-ITS using 5.9 GHz is covered by the project, compatibility/analysis to be addressed </a:t>
            </a:r>
            <a:endParaRPr lang="en-GB" sz="2000">
              <a:solidFill>
                <a:schemeClr val="tx2"/>
              </a:solidFill>
              <a:effectLst/>
              <a:latin typeface="Arial"/>
              <a:ea typeface="Times New Roman" panose="02020603050405020304" pitchFamily="18" charset="0"/>
              <a:cs typeface="Times New Roman" panose="02020603050405020304" pitchFamily="18" charset="0"/>
            </a:endParaRPr>
          </a:p>
          <a:p>
            <a:pPr marL="800100" lvl="2" indent="-342900">
              <a:spcBef>
                <a:spcPts val="1200"/>
              </a:spcBef>
              <a:spcAft>
                <a:spcPts val="1200"/>
              </a:spcAft>
              <a:buClr>
                <a:srgbClr val="00B050"/>
              </a:buClr>
              <a:buSzPct val="140000"/>
              <a:buFont typeface="Wingdings" panose="05000000000000000000" pitchFamily="2" charset="2"/>
              <a:buChar char="ü"/>
            </a:pPr>
            <a:r>
              <a:rPr lang="en-GB" sz="2000">
                <a:solidFill>
                  <a:schemeClr val="tx2"/>
                </a:solidFill>
                <a:latin typeface="Arial"/>
                <a:ea typeface="Times New Roman" panose="02020603050405020304" pitchFamily="18" charset="0"/>
                <a:cs typeface="Times New Roman"/>
              </a:rPr>
              <a:t>Go beyond coverage obligations (self-declaration MNO required)</a:t>
            </a:r>
          </a:p>
          <a:p>
            <a:pPr marL="800100" lvl="2" indent="-342900">
              <a:spcBef>
                <a:spcPts val="1200"/>
              </a:spcBef>
              <a:spcAft>
                <a:spcPts val="1200"/>
              </a:spcAft>
              <a:buClr>
                <a:srgbClr val="00B050"/>
              </a:buClr>
              <a:buSzPct val="140000"/>
              <a:buFont typeface="Wingdings" panose="05000000000000000000" pitchFamily="2" charset="2"/>
              <a:buChar char="ü"/>
            </a:pPr>
            <a:r>
              <a:rPr lang="en-GB" sz="2000">
                <a:solidFill>
                  <a:schemeClr val="tx2"/>
                </a:solidFill>
                <a:latin typeface="Arial"/>
                <a:ea typeface="Times New Roman" panose="02020603050405020304" pitchFamily="18" charset="0"/>
                <a:cs typeface="Times New Roman"/>
              </a:rPr>
              <a:t>Digital security requirements ! declarations and guarantees </a:t>
            </a:r>
            <a:endParaRPr lang="en-GB" sz="2000">
              <a:solidFill>
                <a:schemeClr val="tx2"/>
              </a:solidFill>
              <a:latin typeface="Arial"/>
              <a:ea typeface="Times New Roman" panose="02020603050405020304" pitchFamily="18" charset="0"/>
              <a:cs typeface="Times New Roman" panose="02020603050405020304" pitchFamily="18" charset="0"/>
            </a:endParaRPr>
          </a:p>
          <a:p>
            <a:pPr marL="800100" lvl="2" indent="-342900">
              <a:spcBef>
                <a:spcPts val="1200"/>
              </a:spcBef>
              <a:spcAft>
                <a:spcPts val="1200"/>
              </a:spcAft>
              <a:buClr>
                <a:srgbClr val="00B050"/>
              </a:buClr>
              <a:buSzPct val="140000"/>
              <a:buFont typeface="Wingdings" panose="05000000000000000000" pitchFamily="2" charset="2"/>
              <a:buChar char="ü"/>
            </a:pPr>
            <a:r>
              <a:rPr lang="en-GB" sz="2000">
                <a:solidFill>
                  <a:schemeClr val="tx2"/>
                </a:solidFill>
                <a:latin typeface="Arial"/>
                <a:ea typeface="Times New Roman" panose="02020603050405020304" pitchFamily="18" charset="0"/>
                <a:cs typeface="Times New Roman"/>
              </a:rPr>
              <a:t>“Market failure declaration” from coordinator – no other 5G infrastructure present or credibly planned</a:t>
            </a:r>
            <a:endParaRPr lang="en-GB" sz="2000">
              <a:solidFill>
                <a:schemeClr val="tx2"/>
              </a:solidFill>
              <a:effectLst/>
              <a:latin typeface="Arial Body"/>
              <a:ea typeface="Times New Roman" panose="02020603050405020304" pitchFamily="18" charset="0"/>
              <a:cs typeface="Times New Roman" panose="02020603050405020304" pitchFamily="18" charset="0"/>
            </a:endParaRPr>
          </a:p>
          <a:p>
            <a:pPr marL="457200" lvl="2" indent="0">
              <a:spcBef>
                <a:spcPts val="1200"/>
              </a:spcBef>
              <a:spcAft>
                <a:spcPts val="1200"/>
              </a:spcAft>
              <a:buClr>
                <a:srgbClr val="00B050"/>
              </a:buClr>
              <a:buSzPct val="140000"/>
              <a:buNone/>
            </a:pPr>
            <a:endParaRPr lang="en-US" sz="2000">
              <a:solidFill>
                <a:srgbClr val="024EA2"/>
              </a:solidFill>
              <a:ea typeface="Calibri" panose="020F0502020204030204" pitchFamily="34" charset="0"/>
            </a:endParaRPr>
          </a:p>
          <a:p>
            <a:pPr marL="0" lvl="1" indent="0">
              <a:spcBef>
                <a:spcPts val="1200"/>
              </a:spcBef>
              <a:spcAft>
                <a:spcPts val="1200"/>
              </a:spcAft>
              <a:buClr>
                <a:srgbClr val="00B050"/>
              </a:buClr>
              <a:buSzPct val="140000"/>
              <a:buNone/>
            </a:pPr>
            <a:endParaRPr lang="en-IE" sz="2400">
              <a:effectLst/>
              <a:ea typeface="Calibri" panose="020F0502020204030204" pitchFamily="34" charset="0"/>
            </a:endParaRPr>
          </a:p>
        </p:txBody>
      </p:sp>
      <p:sp>
        <p:nvSpPr>
          <p:cNvPr id="3" name="Title 2"/>
          <p:cNvSpPr>
            <a:spLocks noGrp="1"/>
          </p:cNvSpPr>
          <p:nvPr>
            <p:ph type="title"/>
          </p:nvPr>
        </p:nvSpPr>
        <p:spPr>
          <a:xfrm>
            <a:off x="976800" y="75309"/>
            <a:ext cx="10515600" cy="857560"/>
          </a:xfrm>
        </p:spPr>
        <p:txBody>
          <a:bodyPr/>
          <a:lstStyle/>
          <a:p>
            <a:r>
              <a:rPr lang="en-US" sz="3600" b="1">
                <a:solidFill>
                  <a:srgbClr val="002060"/>
                </a:solidFill>
                <a:latin typeface="+mn-lt"/>
                <a:ea typeface="+mn-ea"/>
                <a:cs typeface="+mn-cs"/>
              </a:rPr>
              <a:t>Call requirements: deployment works</a:t>
            </a:r>
          </a:p>
        </p:txBody>
      </p:sp>
    </p:spTree>
    <p:extLst>
      <p:ext uri="{BB962C8B-B14F-4D97-AF65-F5344CB8AC3E}">
        <p14:creationId xmlns:p14="http://schemas.microsoft.com/office/powerpoint/2010/main" val="134306977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B5FF1DB-7C5F-A95C-0DB5-B4CE4C1ACD7D}"/>
              </a:ext>
            </a:extLst>
          </p:cNvPr>
          <p:cNvSpPr>
            <a:spLocks noGrp="1"/>
          </p:cNvSpPr>
          <p:nvPr>
            <p:ph idx="1"/>
          </p:nvPr>
        </p:nvSpPr>
        <p:spPr>
          <a:xfrm>
            <a:off x="838199" y="1705421"/>
            <a:ext cx="10905699" cy="4959589"/>
          </a:xfrm>
        </p:spPr>
        <p:txBody>
          <a:bodyPr vert="horz" lIns="91440" tIns="45720" rIns="91440" bIns="45720" rtlCol="0" anchor="t">
            <a:noAutofit/>
          </a:bodyPr>
          <a:lstStyle/>
          <a:p>
            <a:pPr>
              <a:spcAft>
                <a:spcPts val="600"/>
              </a:spcAft>
            </a:pPr>
            <a:r>
              <a:rPr lang="en-US" sz="2000">
                <a:solidFill>
                  <a:schemeClr val="tx2"/>
                </a:solidFill>
                <a:latin typeface="Arial"/>
                <a:cs typeface="Times New Roman"/>
              </a:rPr>
              <a:t>Sharing Network infrastructure (passive/active) is encouraged to reduce costs and </a:t>
            </a:r>
            <a:r>
              <a:rPr lang="en-US" sz="2000">
                <a:solidFill>
                  <a:schemeClr val="tx2"/>
                </a:solidFill>
                <a:cs typeface="Times New Roman"/>
              </a:rPr>
              <a:t>speed-up deployment, e.g., where road and rail transport paths run in parallel</a:t>
            </a:r>
            <a:endParaRPr lang="en-US" sz="2000">
              <a:solidFill>
                <a:schemeClr val="tx2"/>
              </a:solidFill>
              <a:latin typeface="Arial"/>
              <a:cs typeface="Times New Roman"/>
            </a:endParaRPr>
          </a:p>
          <a:p>
            <a:pPr lvl="1">
              <a:spcAft>
                <a:spcPts val="0"/>
              </a:spcAft>
              <a:buFont typeface="Courier New" panose="020B0604020202020204" pitchFamily="34" charset="0"/>
              <a:buChar char="o"/>
            </a:pPr>
            <a:r>
              <a:rPr lang="en-US">
                <a:solidFill>
                  <a:schemeClr val="tx2"/>
                </a:solidFill>
                <a:latin typeface="Arial"/>
                <a:cs typeface="Times New Roman"/>
              </a:rPr>
              <a:t>Passive: Civil works, backhauling, mast, pylons, co-location </a:t>
            </a:r>
          </a:p>
          <a:p>
            <a:pPr lvl="1">
              <a:spcAft>
                <a:spcPts val="1200"/>
              </a:spcAft>
              <a:buFont typeface="Courier New" panose="020B0604020202020204" pitchFamily="34" charset="0"/>
              <a:buChar char="o"/>
            </a:pPr>
            <a:r>
              <a:rPr lang="en-US">
                <a:solidFill>
                  <a:schemeClr val="tx2"/>
                </a:solidFill>
                <a:latin typeface="Arial"/>
                <a:cs typeface="Times New Roman"/>
              </a:rPr>
              <a:t>Active: Secure Radio Access Network (RAN) slicing for different use cases</a:t>
            </a:r>
          </a:p>
          <a:p>
            <a:r>
              <a:rPr lang="en-US" sz="2000">
                <a:solidFill>
                  <a:schemeClr val="tx2"/>
                </a:solidFill>
                <a:latin typeface="Arial"/>
                <a:cs typeface="Times New Roman"/>
              </a:rPr>
              <a:t>Integrating 5G corridors with edge nodes and cloud infrastructure to develop innovative mobility ecosystems and to also meet the needs of local communities on the way</a:t>
            </a:r>
          </a:p>
          <a:p>
            <a:r>
              <a:rPr lang="en-US" sz="2000">
                <a:solidFill>
                  <a:schemeClr val="tx2"/>
                </a:solidFill>
                <a:latin typeface="Arial"/>
                <a:cs typeface="Times New Roman"/>
              </a:rPr>
              <a:t>Synergies with CEF Transport could be foreseen </a:t>
            </a:r>
          </a:p>
          <a:p>
            <a:r>
              <a:rPr lang="en-US" sz="2000">
                <a:solidFill>
                  <a:schemeClr val="tx2"/>
                </a:solidFill>
                <a:latin typeface="Arial"/>
                <a:cs typeface="Times New Roman"/>
              </a:rPr>
              <a:t>Complementarity with national deployment projects covered by different instruments, such as the RRF, ESIF, or Invest EU</a:t>
            </a:r>
          </a:p>
          <a:p>
            <a:endParaRPr lang="en-US">
              <a:cs typeface="Arial"/>
            </a:endParaRPr>
          </a:p>
        </p:txBody>
      </p:sp>
      <p:sp>
        <p:nvSpPr>
          <p:cNvPr id="3" name="Slide Number Placeholder 2">
            <a:extLst>
              <a:ext uri="{FF2B5EF4-FFF2-40B4-BE49-F238E27FC236}">
                <a16:creationId xmlns:a16="http://schemas.microsoft.com/office/drawing/2014/main" id="{65F2CD73-45C9-44E1-20DF-69A334C815A9}"/>
              </a:ext>
            </a:extLst>
          </p:cNvPr>
          <p:cNvSpPr>
            <a:spLocks noGrp="1"/>
          </p:cNvSpPr>
          <p:nvPr>
            <p:ph type="sldNum" sz="quarter" idx="12"/>
          </p:nvPr>
        </p:nvSpPr>
        <p:spPr/>
        <p:txBody>
          <a:bodyPr/>
          <a:lstStyle/>
          <a:p>
            <a:fld id="{F46C79FD-C571-418B-AB0F-5EE936C85276}" type="slidenum">
              <a:rPr lang="en-GB" dirty="0" smtClean="0"/>
              <a:t>52</a:t>
            </a:fld>
            <a:endParaRPr lang="en-GB"/>
          </a:p>
        </p:txBody>
      </p:sp>
      <p:sp>
        <p:nvSpPr>
          <p:cNvPr id="4" name="Title 3">
            <a:extLst>
              <a:ext uri="{FF2B5EF4-FFF2-40B4-BE49-F238E27FC236}">
                <a16:creationId xmlns:a16="http://schemas.microsoft.com/office/drawing/2014/main" id="{A1D9675F-5A06-B99C-6D19-8F3D7AE1BC03}"/>
              </a:ext>
            </a:extLst>
          </p:cNvPr>
          <p:cNvSpPr>
            <a:spLocks noGrp="1"/>
          </p:cNvSpPr>
          <p:nvPr>
            <p:ph type="title"/>
          </p:nvPr>
        </p:nvSpPr>
        <p:spPr/>
        <p:txBody>
          <a:bodyPr/>
          <a:lstStyle/>
          <a:p>
            <a:r>
              <a:rPr lang="en-US" sz="3600" b="1">
                <a:solidFill>
                  <a:srgbClr val="002060"/>
                </a:solidFill>
                <a:latin typeface="+mn-lt"/>
                <a:ea typeface="+mn-ea"/>
                <a:cs typeface="+mn-cs"/>
              </a:rPr>
              <a:t>Efficiencies and Synergies</a:t>
            </a:r>
          </a:p>
        </p:txBody>
      </p:sp>
    </p:spTree>
    <p:extLst>
      <p:ext uri="{BB962C8B-B14F-4D97-AF65-F5344CB8AC3E}">
        <p14:creationId xmlns:p14="http://schemas.microsoft.com/office/powerpoint/2010/main" val="37720403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9B70B5B-EB02-6DAA-DC5C-16BC604BD879}"/>
              </a:ext>
            </a:extLst>
          </p:cNvPr>
          <p:cNvSpPr>
            <a:spLocks noGrp="1"/>
          </p:cNvSpPr>
          <p:nvPr>
            <p:ph type="sldNum" sz="quarter" idx="12"/>
          </p:nvPr>
        </p:nvSpPr>
        <p:spPr/>
        <p:txBody>
          <a:bodyPr/>
          <a:lstStyle/>
          <a:p>
            <a:fld id="{F46C79FD-C571-418B-AB0F-5EE936C85276}" type="slidenum">
              <a:rPr lang="en-GB" smtClean="0"/>
              <a:t>53</a:t>
            </a:fld>
            <a:endParaRPr lang="en-GB"/>
          </a:p>
        </p:txBody>
      </p:sp>
      <p:sp>
        <p:nvSpPr>
          <p:cNvPr id="4" name="Title 3">
            <a:extLst>
              <a:ext uri="{FF2B5EF4-FFF2-40B4-BE49-F238E27FC236}">
                <a16:creationId xmlns:a16="http://schemas.microsoft.com/office/drawing/2014/main" id="{F0948889-B8D5-844E-0023-E4D1BFD515BE}"/>
              </a:ext>
            </a:extLst>
          </p:cNvPr>
          <p:cNvSpPr>
            <a:spLocks noGrp="1"/>
          </p:cNvSpPr>
          <p:nvPr>
            <p:ph type="title"/>
          </p:nvPr>
        </p:nvSpPr>
        <p:spPr>
          <a:xfrm>
            <a:off x="1013567" y="146436"/>
            <a:ext cx="6401881" cy="782357"/>
          </a:xfrm>
        </p:spPr>
        <p:txBody>
          <a:bodyPr/>
          <a:lstStyle/>
          <a:p>
            <a:r>
              <a:rPr lang="fr-BE" sz="3600" b="1" err="1">
                <a:solidFill>
                  <a:srgbClr val="002060"/>
                </a:solidFill>
                <a:latin typeface="+mn-lt"/>
                <a:ea typeface="+mn-ea"/>
                <a:cs typeface="+mn-cs"/>
              </a:rPr>
              <a:t>Slovenia</a:t>
            </a:r>
            <a:r>
              <a:rPr lang="fr-BE" sz="3600" b="1">
                <a:solidFill>
                  <a:srgbClr val="002060"/>
                </a:solidFill>
                <a:latin typeface="+mn-lt"/>
                <a:ea typeface="+mn-ea"/>
                <a:cs typeface="+mn-cs"/>
              </a:rPr>
              <a:t> in call 2: 5G ADRIA</a:t>
            </a:r>
            <a:endParaRPr lang="en-IE" sz="3600" b="1">
              <a:solidFill>
                <a:srgbClr val="002060"/>
              </a:solidFill>
              <a:latin typeface="+mn-lt"/>
              <a:ea typeface="+mn-ea"/>
              <a:cs typeface="+mn-cs"/>
            </a:endParaRPr>
          </a:p>
        </p:txBody>
      </p:sp>
      <p:sp>
        <p:nvSpPr>
          <p:cNvPr id="2" name="Content Placeholder 1">
            <a:extLst>
              <a:ext uri="{FF2B5EF4-FFF2-40B4-BE49-F238E27FC236}">
                <a16:creationId xmlns:a16="http://schemas.microsoft.com/office/drawing/2014/main" id="{6DC0E9D1-A4FF-D92B-50EF-2B181A6AF760}"/>
              </a:ext>
            </a:extLst>
          </p:cNvPr>
          <p:cNvSpPr>
            <a:spLocks noGrp="1"/>
          </p:cNvSpPr>
          <p:nvPr>
            <p:ph idx="1"/>
          </p:nvPr>
        </p:nvSpPr>
        <p:spPr>
          <a:xfrm>
            <a:off x="881721" y="1592583"/>
            <a:ext cx="9070143" cy="4985095"/>
          </a:xfrm>
        </p:spPr>
        <p:txBody>
          <a:bodyPr/>
          <a:lstStyle/>
          <a:p>
            <a:pPr algn="just"/>
            <a:r>
              <a:rPr lang="en-US" sz="1800">
                <a:solidFill>
                  <a:srgbClr val="003399"/>
                </a:solidFill>
                <a:latin typeface="+mj-lt"/>
              </a:rPr>
              <a:t>Inception study submitted by Slovenia &amp; Croatia focused on defining the needed 5G infrastructure to support future traffic-related services to be used along TEN-T transport corridors </a:t>
            </a:r>
          </a:p>
          <a:p>
            <a:pPr algn="just"/>
            <a:r>
              <a:rPr lang="en-US" sz="1800">
                <a:solidFill>
                  <a:srgbClr val="003399"/>
                </a:solidFill>
                <a:latin typeface="+mj-lt"/>
              </a:rPr>
              <a:t>The addressed transport route will span from Slovenian Port Koper via Ljubljana to </a:t>
            </a:r>
            <a:r>
              <a:rPr lang="en-US" sz="1800" err="1">
                <a:solidFill>
                  <a:srgbClr val="003399"/>
                </a:solidFill>
                <a:latin typeface="+mj-lt"/>
              </a:rPr>
              <a:t>Bregana</a:t>
            </a:r>
            <a:r>
              <a:rPr lang="en-US" sz="1800">
                <a:solidFill>
                  <a:srgbClr val="003399"/>
                </a:solidFill>
                <a:latin typeface="+mj-lt"/>
              </a:rPr>
              <a:t> border crossing, continuing in Croatia to Zagreb and further to Port Rijeka</a:t>
            </a:r>
          </a:p>
          <a:p>
            <a:pPr algn="just"/>
            <a:r>
              <a:rPr lang="en-US" sz="1800">
                <a:solidFill>
                  <a:srgbClr val="003399"/>
                </a:solidFill>
                <a:latin typeface="+mj-lt"/>
              </a:rPr>
              <a:t>Will deliver common steps and results that could be transferable to other corridors in both countries</a:t>
            </a:r>
          </a:p>
          <a:p>
            <a:pPr algn="just">
              <a:lnSpc>
                <a:spcPct val="107000"/>
              </a:lnSpc>
              <a:spcAft>
                <a:spcPts val="800"/>
              </a:spcAft>
            </a:pPr>
            <a:r>
              <a:rPr lang="en-GB" sz="1800">
                <a:solidFill>
                  <a:srgbClr val="003399"/>
                </a:solidFill>
                <a:effectLst/>
                <a:latin typeface="+mj-lt"/>
                <a:ea typeface="Times New Roman" panose="02020603050405020304" pitchFamily="18" charset="0"/>
                <a:cs typeface="Times New Roman" panose="02020603050405020304" pitchFamily="18" charset="0"/>
              </a:rPr>
              <a:t>Consortium: </a:t>
            </a:r>
            <a:r>
              <a:rPr lang="en-GB" sz="1800" err="1">
                <a:solidFill>
                  <a:srgbClr val="003399"/>
                </a:solidFill>
                <a:effectLst/>
                <a:latin typeface="+mj-lt"/>
                <a:ea typeface="Times New Roman" panose="02020603050405020304" pitchFamily="18" charset="0"/>
                <a:cs typeface="Times New Roman" panose="02020603050405020304" pitchFamily="18" charset="0"/>
              </a:rPr>
              <a:t>Telemach</a:t>
            </a:r>
            <a:r>
              <a:rPr lang="en-GB" sz="1800">
                <a:solidFill>
                  <a:srgbClr val="003399"/>
                </a:solidFill>
                <a:effectLst/>
                <a:latin typeface="+mj-lt"/>
                <a:ea typeface="Times New Roman" panose="02020603050405020304" pitchFamily="18" charset="0"/>
                <a:cs typeface="Times New Roman" panose="02020603050405020304" pitchFamily="18" charset="0"/>
              </a:rPr>
              <a:t> Slovenija, </a:t>
            </a:r>
            <a:r>
              <a:rPr lang="en-GB" sz="1800" err="1">
                <a:solidFill>
                  <a:srgbClr val="003399"/>
                </a:solidFill>
                <a:effectLst/>
                <a:latin typeface="+mj-lt"/>
                <a:ea typeface="Times New Roman" panose="02020603050405020304" pitchFamily="18" charset="0"/>
                <a:cs typeface="Times New Roman" panose="02020603050405020304" pitchFamily="18" charset="0"/>
              </a:rPr>
              <a:t>sirokopasovne</a:t>
            </a:r>
            <a:r>
              <a:rPr lang="en-GB" sz="1800">
                <a:solidFill>
                  <a:srgbClr val="003399"/>
                </a:solidFill>
                <a:effectLst/>
                <a:latin typeface="+mj-lt"/>
                <a:ea typeface="Times New Roman" panose="02020603050405020304" pitchFamily="18" charset="0"/>
                <a:cs typeface="Times New Roman" panose="02020603050405020304" pitchFamily="18" charset="0"/>
              </a:rPr>
              <a:t> </a:t>
            </a:r>
            <a:r>
              <a:rPr lang="en-GB" sz="1800" err="1">
                <a:solidFill>
                  <a:srgbClr val="003399"/>
                </a:solidFill>
                <a:effectLst/>
                <a:latin typeface="+mj-lt"/>
                <a:ea typeface="Times New Roman" panose="02020603050405020304" pitchFamily="18" charset="0"/>
                <a:cs typeface="Times New Roman" panose="02020603050405020304" pitchFamily="18" charset="0"/>
              </a:rPr>
              <a:t>komunikacije</a:t>
            </a:r>
            <a:r>
              <a:rPr lang="en-GB" sz="1800">
                <a:solidFill>
                  <a:srgbClr val="003399"/>
                </a:solidFill>
                <a:effectLst/>
                <a:latin typeface="+mj-lt"/>
                <a:ea typeface="Times New Roman" panose="02020603050405020304" pitchFamily="18" charset="0"/>
                <a:cs typeface="Times New Roman" panose="02020603050405020304" pitchFamily="18" charset="0"/>
              </a:rPr>
              <a:t>, d.o.o., together with its partners </a:t>
            </a:r>
            <a:r>
              <a:rPr lang="en-GB" sz="1800" err="1">
                <a:solidFill>
                  <a:srgbClr val="003399"/>
                </a:solidFill>
                <a:effectLst/>
                <a:latin typeface="+mj-lt"/>
                <a:ea typeface="Times New Roman" panose="02020603050405020304" pitchFamily="18" charset="0"/>
                <a:cs typeface="Times New Roman" panose="02020603050405020304" pitchFamily="18" charset="0"/>
              </a:rPr>
              <a:t>Druzba</a:t>
            </a:r>
            <a:r>
              <a:rPr lang="en-GB" sz="1800">
                <a:solidFill>
                  <a:srgbClr val="003399"/>
                </a:solidFill>
                <a:effectLst/>
                <a:latin typeface="+mj-lt"/>
                <a:ea typeface="Times New Roman" panose="02020603050405020304" pitchFamily="18" charset="0"/>
                <a:cs typeface="Times New Roman" panose="02020603050405020304" pitchFamily="18" charset="0"/>
              </a:rPr>
              <a:t> za </a:t>
            </a:r>
            <a:r>
              <a:rPr lang="en-GB" sz="1800" err="1">
                <a:solidFill>
                  <a:srgbClr val="003399"/>
                </a:solidFill>
                <a:effectLst/>
                <a:latin typeface="+mj-lt"/>
                <a:ea typeface="Times New Roman" panose="02020603050405020304" pitchFamily="18" charset="0"/>
                <a:cs typeface="Times New Roman" panose="02020603050405020304" pitchFamily="18" charset="0"/>
              </a:rPr>
              <a:t>Avtoceste</a:t>
            </a:r>
            <a:r>
              <a:rPr lang="en-GB" sz="1800">
                <a:solidFill>
                  <a:srgbClr val="003399"/>
                </a:solidFill>
                <a:effectLst/>
                <a:latin typeface="+mj-lt"/>
                <a:ea typeface="Times New Roman" panose="02020603050405020304" pitchFamily="18" charset="0"/>
                <a:cs typeface="Times New Roman" panose="02020603050405020304" pitchFamily="18" charset="0"/>
              </a:rPr>
              <a:t> v </a:t>
            </a:r>
            <a:r>
              <a:rPr lang="en-GB" sz="1800" err="1">
                <a:solidFill>
                  <a:srgbClr val="003399"/>
                </a:solidFill>
                <a:effectLst/>
                <a:latin typeface="+mj-lt"/>
                <a:ea typeface="Times New Roman" panose="02020603050405020304" pitchFamily="18" charset="0"/>
                <a:cs typeface="Times New Roman" panose="02020603050405020304" pitchFamily="18" charset="0"/>
              </a:rPr>
              <a:t>Republiki</a:t>
            </a:r>
            <a:r>
              <a:rPr lang="en-GB" sz="1800">
                <a:solidFill>
                  <a:srgbClr val="003399"/>
                </a:solidFill>
                <a:effectLst/>
                <a:latin typeface="+mj-lt"/>
                <a:ea typeface="Times New Roman" panose="02020603050405020304" pitchFamily="18" charset="0"/>
                <a:cs typeface="Times New Roman" panose="02020603050405020304" pitchFamily="18" charset="0"/>
              </a:rPr>
              <a:t> </a:t>
            </a:r>
            <a:r>
              <a:rPr lang="en-GB" sz="1800" err="1">
                <a:solidFill>
                  <a:srgbClr val="003399"/>
                </a:solidFill>
                <a:effectLst/>
                <a:latin typeface="+mj-lt"/>
                <a:ea typeface="Times New Roman" panose="02020603050405020304" pitchFamily="18" charset="0"/>
                <a:cs typeface="Times New Roman" panose="02020603050405020304" pitchFamily="18" charset="0"/>
              </a:rPr>
              <a:t>Sloveniji</a:t>
            </a:r>
            <a:r>
              <a:rPr lang="en-GB" sz="1800">
                <a:solidFill>
                  <a:srgbClr val="003399"/>
                </a:solidFill>
                <a:effectLst/>
                <a:latin typeface="+mj-lt"/>
                <a:ea typeface="Times New Roman" panose="02020603050405020304" pitchFamily="18" charset="0"/>
                <a:cs typeface="Times New Roman" panose="02020603050405020304" pitchFamily="18" charset="0"/>
              </a:rPr>
              <a:t> D.D, Transmitters and Communications Ltd, and </a:t>
            </a:r>
            <a:r>
              <a:rPr lang="en-GB" sz="1800" err="1">
                <a:solidFill>
                  <a:srgbClr val="003399"/>
                </a:solidFill>
                <a:effectLst/>
                <a:latin typeface="+mj-lt"/>
                <a:ea typeface="Times New Roman" panose="02020603050405020304" pitchFamily="18" charset="0"/>
                <a:cs typeface="Times New Roman" panose="02020603050405020304" pitchFamily="18" charset="0"/>
              </a:rPr>
              <a:t>Univerza</a:t>
            </a:r>
            <a:r>
              <a:rPr lang="en-GB" sz="1800">
                <a:solidFill>
                  <a:srgbClr val="003399"/>
                </a:solidFill>
                <a:effectLst/>
                <a:latin typeface="+mj-lt"/>
                <a:ea typeface="Times New Roman" panose="02020603050405020304" pitchFamily="18" charset="0"/>
                <a:cs typeface="Times New Roman" panose="02020603050405020304" pitchFamily="18" charset="0"/>
              </a:rPr>
              <a:t> v </a:t>
            </a:r>
            <a:r>
              <a:rPr lang="en-GB" sz="1800" err="1">
                <a:solidFill>
                  <a:srgbClr val="003399"/>
                </a:solidFill>
                <a:effectLst/>
                <a:latin typeface="+mj-lt"/>
                <a:ea typeface="Times New Roman" panose="02020603050405020304" pitchFamily="18" charset="0"/>
                <a:cs typeface="Times New Roman" panose="02020603050405020304" pitchFamily="18" charset="0"/>
              </a:rPr>
              <a:t>Ljubljani</a:t>
            </a:r>
            <a:endParaRPr lang="en-GB" sz="1800">
              <a:solidFill>
                <a:srgbClr val="003399"/>
              </a:solidFill>
              <a:effectLst/>
              <a:latin typeface="+mj-lt"/>
              <a:ea typeface="Times New Roman" panose="02020603050405020304" pitchFamily="18" charset="0"/>
              <a:cs typeface="Times New Roman" panose="02020603050405020304" pitchFamily="18" charset="0"/>
            </a:endParaRPr>
          </a:p>
          <a:p>
            <a:pPr algn="just">
              <a:lnSpc>
                <a:spcPct val="107000"/>
              </a:lnSpc>
              <a:spcAft>
                <a:spcPts val="800"/>
              </a:spcAft>
            </a:pPr>
            <a:endParaRPr lang="en-IE" sz="1800">
              <a:solidFill>
                <a:srgbClr val="003399"/>
              </a:solidFill>
              <a:effectLst/>
              <a:latin typeface="+mj-lt"/>
              <a:ea typeface="Calibri" panose="020F0502020204030204" pitchFamily="34" charset="0"/>
              <a:cs typeface="Times New Roman" panose="02020603050405020304" pitchFamily="18" charset="0"/>
            </a:endParaRPr>
          </a:p>
          <a:p>
            <a:pPr marL="0" lvl="0" indent="0" algn="ctr">
              <a:lnSpc>
                <a:spcPct val="107000"/>
              </a:lnSpc>
              <a:buNone/>
            </a:pPr>
            <a:r>
              <a:rPr lang="en-US" sz="2000" b="1">
                <a:solidFill>
                  <a:srgbClr val="003399"/>
                </a:solidFill>
              </a:rPr>
              <a:t>Results of call 2 with successful proposals to be published shortly</a:t>
            </a:r>
          </a:p>
        </p:txBody>
      </p:sp>
    </p:spTree>
    <p:extLst>
      <p:ext uri="{BB962C8B-B14F-4D97-AF65-F5344CB8AC3E}">
        <p14:creationId xmlns:p14="http://schemas.microsoft.com/office/powerpoint/2010/main" val="101135425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0F69B00-4A82-8130-CCFF-E0F8C21E0D36}"/>
              </a:ext>
            </a:extLst>
          </p:cNvPr>
          <p:cNvSpPr>
            <a:spLocks noGrp="1"/>
          </p:cNvSpPr>
          <p:nvPr>
            <p:ph idx="1"/>
          </p:nvPr>
        </p:nvSpPr>
        <p:spPr>
          <a:xfrm>
            <a:off x="838199" y="1482571"/>
            <a:ext cx="10905699" cy="4224958"/>
          </a:xfrm>
        </p:spPr>
        <p:txBody>
          <a:bodyPr/>
          <a:lstStyle/>
          <a:p>
            <a:pPr marL="0" lvl="0" indent="0" algn="just">
              <a:lnSpc>
                <a:spcPct val="107000"/>
              </a:lnSpc>
              <a:buNone/>
            </a:pPr>
            <a:r>
              <a:rPr lang="en-GB" sz="1600" dirty="0">
                <a:solidFill>
                  <a:srgbClr val="003399"/>
                </a:solidFill>
                <a:effectLst/>
                <a:latin typeface="+mj-lt"/>
                <a:ea typeface="Times New Roman" panose="02020603050405020304" pitchFamily="18" charset="0"/>
                <a:cs typeface="Times New Roman" panose="02020603050405020304" pitchFamily="18" charset="0"/>
              </a:rPr>
              <a:t>5G ADRIA to prepare the groundwork for future deployment work, namely to </a:t>
            </a:r>
          </a:p>
          <a:p>
            <a:pPr marL="342900" lvl="0" indent="-342900" algn="just">
              <a:lnSpc>
                <a:spcPct val="107000"/>
              </a:lnSpc>
              <a:buFont typeface="+mj-lt"/>
              <a:buAutoNum type="arabicParenBoth"/>
            </a:pPr>
            <a:r>
              <a:rPr lang="en-GB" sz="1600" dirty="0">
                <a:solidFill>
                  <a:srgbClr val="003399"/>
                </a:solidFill>
                <a:effectLst/>
                <a:latin typeface="+mj-lt"/>
                <a:ea typeface="Times New Roman" panose="02020603050405020304" pitchFamily="18" charset="0"/>
                <a:cs typeface="Times New Roman" panose="02020603050405020304" pitchFamily="18" charset="0"/>
              </a:rPr>
              <a:t>match the existing passive and active infrastructure along the corridor against current traffic information and management services. The study will represent the foundation for the evolution of future networks and services; </a:t>
            </a:r>
            <a:endParaRPr lang="en-IE" sz="1600" dirty="0">
              <a:solidFill>
                <a:srgbClr val="003399"/>
              </a:solidFill>
              <a:effectLst/>
              <a:latin typeface="+mj-lt"/>
              <a:ea typeface="Calibri" panose="020F0502020204030204" pitchFamily="34" charset="0"/>
              <a:cs typeface="Times New Roman" panose="02020603050405020304" pitchFamily="18" charset="0"/>
            </a:endParaRPr>
          </a:p>
          <a:p>
            <a:pPr marL="342900" lvl="0" indent="-342900" algn="just">
              <a:lnSpc>
                <a:spcPct val="107000"/>
              </a:lnSpc>
              <a:buFont typeface="+mj-lt"/>
              <a:buAutoNum type="arabicParenBoth"/>
            </a:pPr>
            <a:r>
              <a:rPr lang="en-GB" sz="1600" dirty="0">
                <a:solidFill>
                  <a:srgbClr val="003399"/>
                </a:solidFill>
                <a:effectLst/>
                <a:latin typeface="+mj-lt"/>
                <a:ea typeface="Times New Roman" panose="02020603050405020304" pitchFamily="18" charset="0"/>
                <a:cs typeface="Times New Roman" panose="02020603050405020304" pitchFamily="18" charset="0"/>
              </a:rPr>
              <a:t> introduce initial standardized CAM services with improved traffic information and management, requiring improved 5G coverage with higher data demands and vehicle density; </a:t>
            </a:r>
            <a:endParaRPr lang="en-IE" sz="1600" dirty="0">
              <a:solidFill>
                <a:srgbClr val="003399"/>
              </a:solidFill>
              <a:effectLst/>
              <a:latin typeface="+mj-lt"/>
              <a:ea typeface="Calibri" panose="020F0502020204030204" pitchFamily="34" charset="0"/>
              <a:cs typeface="Times New Roman" panose="02020603050405020304" pitchFamily="18" charset="0"/>
            </a:endParaRPr>
          </a:p>
          <a:p>
            <a:pPr marL="342900" lvl="0" indent="-342900" algn="just">
              <a:lnSpc>
                <a:spcPct val="107000"/>
              </a:lnSpc>
              <a:buFont typeface="+mj-lt"/>
              <a:buAutoNum type="arabicParenBoth"/>
            </a:pPr>
            <a:r>
              <a:rPr lang="en-GB" sz="1600" dirty="0">
                <a:solidFill>
                  <a:srgbClr val="003399"/>
                </a:solidFill>
                <a:effectLst/>
                <a:latin typeface="+mj-lt"/>
                <a:ea typeface="Times New Roman" panose="02020603050405020304" pitchFamily="18" charset="0"/>
                <a:cs typeface="Times New Roman" panose="02020603050405020304" pitchFamily="18" charset="0"/>
              </a:rPr>
              <a:t>introduce advanced CAM services with cooperative safety and real-time international traffic information exchange and traffic management, putting pressure on dense 5G coverage, high-data throughput, low-service latency and high-service reliability; </a:t>
            </a:r>
            <a:endParaRPr lang="en-IE" sz="1600" dirty="0">
              <a:solidFill>
                <a:srgbClr val="003399"/>
              </a:solidFill>
              <a:effectLst/>
              <a:latin typeface="+mj-lt"/>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mj-lt"/>
              <a:buAutoNum type="arabicParenBoth"/>
            </a:pPr>
            <a:r>
              <a:rPr lang="en-GB" sz="1600" dirty="0">
                <a:solidFill>
                  <a:srgbClr val="003399"/>
                </a:solidFill>
                <a:effectLst/>
                <a:latin typeface="+mj-lt"/>
                <a:ea typeface="Times New Roman" panose="02020603050405020304" pitchFamily="18" charset="0"/>
                <a:cs typeface="Times New Roman" panose="02020603050405020304" pitchFamily="18" charset="0"/>
              </a:rPr>
              <a:t>prepare the basis for next-generation networks with outstanding performances that might not be achievable in the near future, e.g. services requiring extremely high data throughput and low latencies. </a:t>
            </a:r>
            <a:endParaRPr lang="en-IE" sz="1600" dirty="0">
              <a:solidFill>
                <a:srgbClr val="003399"/>
              </a:solidFill>
              <a:effectLst/>
              <a:latin typeface="+mj-lt"/>
              <a:ea typeface="Calibri" panose="020F0502020204030204" pitchFamily="34" charset="0"/>
              <a:cs typeface="Times New Roman" panose="02020603050405020304" pitchFamily="18" charset="0"/>
            </a:endParaRPr>
          </a:p>
          <a:p>
            <a:endParaRPr lang="en-IE" sz="2000"/>
          </a:p>
          <a:p>
            <a:pPr marL="0" indent="0" algn="ctr">
              <a:buNone/>
            </a:pPr>
            <a:r>
              <a:rPr lang="en-IE" b="1" dirty="0">
                <a:solidFill>
                  <a:srgbClr val="003399"/>
                </a:solidFill>
              </a:rPr>
              <a:t>Deployment works foreseen?</a:t>
            </a:r>
          </a:p>
        </p:txBody>
      </p:sp>
      <p:sp>
        <p:nvSpPr>
          <p:cNvPr id="3" name="Slide Number Placeholder 2">
            <a:extLst>
              <a:ext uri="{FF2B5EF4-FFF2-40B4-BE49-F238E27FC236}">
                <a16:creationId xmlns:a16="http://schemas.microsoft.com/office/drawing/2014/main" id="{BC10D578-2E1A-D122-BA5A-2089A9806209}"/>
              </a:ext>
            </a:extLst>
          </p:cNvPr>
          <p:cNvSpPr>
            <a:spLocks noGrp="1"/>
          </p:cNvSpPr>
          <p:nvPr>
            <p:ph type="sldNum" sz="quarter" idx="12"/>
          </p:nvPr>
        </p:nvSpPr>
        <p:spPr/>
        <p:txBody>
          <a:bodyPr/>
          <a:lstStyle/>
          <a:p>
            <a:fld id="{F46C79FD-C571-418B-AB0F-5EE936C85276}" type="slidenum">
              <a:rPr lang="en-GB" smtClean="0"/>
              <a:t>54</a:t>
            </a:fld>
            <a:endParaRPr lang="en-GB"/>
          </a:p>
        </p:txBody>
      </p:sp>
      <p:sp>
        <p:nvSpPr>
          <p:cNvPr id="4" name="Title 3">
            <a:extLst>
              <a:ext uri="{FF2B5EF4-FFF2-40B4-BE49-F238E27FC236}">
                <a16:creationId xmlns:a16="http://schemas.microsoft.com/office/drawing/2014/main" id="{E0176516-B977-D06C-45C5-E17657156BEA}"/>
              </a:ext>
            </a:extLst>
          </p:cNvPr>
          <p:cNvSpPr>
            <a:spLocks noGrp="1"/>
          </p:cNvSpPr>
          <p:nvPr>
            <p:ph type="title"/>
          </p:nvPr>
        </p:nvSpPr>
        <p:spPr>
          <a:xfrm>
            <a:off x="970722" y="284077"/>
            <a:ext cx="10515600" cy="782357"/>
          </a:xfrm>
        </p:spPr>
        <p:txBody>
          <a:bodyPr/>
          <a:lstStyle/>
          <a:p>
            <a:r>
              <a:rPr lang="en-IE" sz="3600" b="1" dirty="0">
                <a:solidFill>
                  <a:srgbClr val="002060"/>
                </a:solidFill>
                <a:latin typeface="+mn-lt"/>
                <a:ea typeface="+mn-ea"/>
                <a:cs typeface="+mn-cs"/>
              </a:rPr>
              <a:t>Slovenia</a:t>
            </a:r>
            <a:r>
              <a:rPr lang="fr-BE" sz="3600" b="1" dirty="0">
                <a:solidFill>
                  <a:srgbClr val="002060"/>
                </a:solidFill>
                <a:latin typeface="+mn-lt"/>
                <a:ea typeface="+mn-ea"/>
                <a:cs typeface="+mn-cs"/>
              </a:rPr>
              <a:t> in call 3?</a:t>
            </a:r>
            <a:endParaRPr lang="en-IE" sz="3600" b="1" dirty="0">
              <a:solidFill>
                <a:srgbClr val="002060"/>
              </a:solidFill>
              <a:latin typeface="+mn-lt"/>
              <a:ea typeface="+mn-ea"/>
              <a:cs typeface="+mn-cs"/>
            </a:endParaRPr>
          </a:p>
        </p:txBody>
      </p:sp>
    </p:spTree>
    <p:extLst>
      <p:ext uri="{BB962C8B-B14F-4D97-AF65-F5344CB8AC3E}">
        <p14:creationId xmlns:p14="http://schemas.microsoft.com/office/powerpoint/2010/main" val="397529971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1653769" y="721872"/>
            <a:ext cx="9299982" cy="1660143"/>
          </a:xfrm>
        </p:spPr>
        <p:txBody>
          <a:bodyPr/>
          <a:lstStyle/>
          <a:p>
            <a:r>
              <a:rPr lang="en-US" sz="5400" b="1"/>
              <a:t>Call 3</a:t>
            </a:r>
            <a:r>
              <a:rPr lang="en-US" sz="5400"/>
              <a:t>: Backbone connectivity for Digital Global Gateways</a:t>
            </a:r>
            <a:endParaRPr lang="en-IE" sz="5400"/>
          </a:p>
        </p:txBody>
      </p:sp>
      <p:pic>
        <p:nvPicPr>
          <p:cNvPr id="2" name="Picture 1" descr="A blue and white globe with pink dots&#10;&#10;Description automatically generated">
            <a:extLst>
              <a:ext uri="{FF2B5EF4-FFF2-40B4-BE49-F238E27FC236}">
                <a16:creationId xmlns:a16="http://schemas.microsoft.com/office/drawing/2014/main" id="{CE10FFA9-0231-22FB-47F0-A13320B51A38}"/>
              </a:ext>
            </a:extLst>
          </p:cNvPr>
          <p:cNvPicPr>
            <a:picLocks noChangeAspect="1"/>
          </p:cNvPicPr>
          <p:nvPr/>
        </p:nvPicPr>
        <p:blipFill rotWithShape="1">
          <a:blip r:embed="rId2" cstate="hqprint">
            <a:extLst>
              <a:ext uri="{28A0092B-C50C-407E-A947-70E740481C1C}">
                <a14:useLocalDpi xmlns:a14="http://schemas.microsoft.com/office/drawing/2010/main" val="0"/>
              </a:ext>
            </a:extLst>
          </a:blip>
          <a:srcRect l="25955" r="27238" b="36806"/>
          <a:stretch/>
        </p:blipFill>
        <p:spPr>
          <a:xfrm>
            <a:off x="638574" y="3429000"/>
            <a:ext cx="3668689" cy="2943546"/>
          </a:xfrm>
          <a:prstGeom prst="rect">
            <a:avLst/>
          </a:prstGeom>
        </p:spPr>
      </p:pic>
      <p:sp>
        <p:nvSpPr>
          <p:cNvPr id="6" name="Slide Number Placeholder 5">
            <a:extLst>
              <a:ext uri="{FF2B5EF4-FFF2-40B4-BE49-F238E27FC236}">
                <a16:creationId xmlns:a16="http://schemas.microsoft.com/office/drawing/2014/main" id="{808C25CB-745C-62E3-E08F-8FA64F235F90}"/>
              </a:ext>
            </a:extLst>
          </p:cNvPr>
          <p:cNvSpPr>
            <a:spLocks noGrp="1"/>
          </p:cNvSpPr>
          <p:nvPr>
            <p:ph type="sldNum" sz="quarter" idx="12"/>
          </p:nvPr>
        </p:nvSpPr>
        <p:spPr/>
        <p:txBody>
          <a:bodyPr/>
          <a:lstStyle/>
          <a:p>
            <a:fld id="{F46C79FD-C571-418B-AB0F-5EE936C85276}" type="slidenum">
              <a:rPr lang="en-GB" smtClean="0"/>
              <a:t>55</a:t>
            </a:fld>
            <a:endParaRPr lang="en-GB"/>
          </a:p>
        </p:txBody>
      </p:sp>
      <p:sp>
        <p:nvSpPr>
          <p:cNvPr id="7" name="Subtitle 4">
            <a:extLst>
              <a:ext uri="{FF2B5EF4-FFF2-40B4-BE49-F238E27FC236}">
                <a16:creationId xmlns:a16="http://schemas.microsoft.com/office/drawing/2014/main" id="{015E4069-C5A5-DD3D-C684-BAA0B0ADF131}"/>
              </a:ext>
            </a:extLst>
          </p:cNvPr>
          <p:cNvSpPr txBox="1">
            <a:spLocks/>
          </p:cNvSpPr>
          <p:nvPr/>
        </p:nvSpPr>
        <p:spPr>
          <a:xfrm>
            <a:off x="1163542" y="3087561"/>
            <a:ext cx="10676038" cy="1655762"/>
          </a:xfrm>
          <a:prstGeom prst="rect">
            <a:avLst/>
          </a:prstGeom>
        </p:spPr>
        <p:txBody>
          <a:bodyPr vert="horz" lIns="91440" tIns="45720" rIns="91440" bIns="45720" rtlCol="0" anchor="t">
            <a:noAutofit/>
          </a:bodyPr>
          <a:lstStyle>
            <a:lvl1pPr marL="0" indent="0" algn="l" defTabSz="914400" rtl="0" eaLnBrk="1" latinLnBrk="0" hangingPunct="1">
              <a:lnSpc>
                <a:spcPct val="100000"/>
              </a:lnSpc>
              <a:spcBef>
                <a:spcPts val="0"/>
              </a:spcBef>
              <a:spcAft>
                <a:spcPts val="1800"/>
              </a:spcAft>
              <a:buClr>
                <a:schemeClr val="tx2"/>
              </a:buClr>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00000"/>
              </a:lnSpc>
              <a:spcBef>
                <a:spcPts val="500"/>
              </a:spcBef>
              <a:spcAft>
                <a:spcPts val="1800"/>
              </a:spcAft>
              <a:buClr>
                <a:schemeClr val="tx2"/>
              </a:buClr>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spcAft>
                <a:spcPts val="1800"/>
              </a:spcAft>
              <a:buClr>
                <a:schemeClr val="tx2"/>
              </a:buClr>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spcAft>
                <a:spcPts val="1800"/>
              </a:spcAft>
              <a:buClr>
                <a:schemeClr val="tx2"/>
              </a:buClr>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spcAft>
                <a:spcPts val="1800"/>
              </a:spcAft>
              <a:buClr>
                <a:schemeClr val="tx2"/>
              </a:buClr>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spcAft>
                <a:spcPts val="1200"/>
              </a:spcAft>
              <a:buClr>
                <a:srgbClr val="034EA2"/>
              </a:buClr>
            </a:pPr>
            <a:r>
              <a:rPr lang="en-US" sz="2800" b="1">
                <a:solidFill>
                  <a:srgbClr val="FFFFFF"/>
                </a:solidFill>
              </a:rPr>
              <a:t>Thomas KÜPPER</a:t>
            </a:r>
            <a:r>
              <a:rPr lang="en-US" sz="2800" b="1" i="1">
                <a:solidFill>
                  <a:srgbClr val="FFFFFF"/>
                </a:solidFill>
              </a:rPr>
              <a:t> </a:t>
            </a:r>
          </a:p>
          <a:p>
            <a:pPr algn="r">
              <a:spcAft>
                <a:spcPts val="1200"/>
              </a:spcAft>
              <a:buClr>
                <a:srgbClr val="034EA2"/>
              </a:buClr>
            </a:pPr>
            <a:r>
              <a:rPr lang="en-US" sz="2200">
                <a:solidFill>
                  <a:srgbClr val="FFFFFF"/>
                </a:solidFill>
              </a:rPr>
              <a:t>Policy </a:t>
            </a:r>
            <a:r>
              <a:rPr lang="en-US" sz="2200" err="1">
                <a:solidFill>
                  <a:srgbClr val="FFFFFF"/>
                </a:solidFill>
              </a:rPr>
              <a:t>Officern</a:t>
            </a:r>
            <a:r>
              <a:rPr lang="en-US" sz="2200">
                <a:solidFill>
                  <a:srgbClr val="FFFFFF"/>
                </a:solidFill>
              </a:rPr>
              <a:t> Broadband and Submarine Cables</a:t>
            </a:r>
          </a:p>
          <a:p>
            <a:pPr algn="r">
              <a:spcAft>
                <a:spcPts val="1200"/>
              </a:spcAft>
              <a:buClr>
                <a:srgbClr val="034EA2"/>
              </a:buClr>
            </a:pPr>
            <a:r>
              <a:rPr lang="en-US" sz="2200">
                <a:solidFill>
                  <a:srgbClr val="FFFFFF"/>
                </a:solidFill>
              </a:rPr>
              <a:t>Unit Investment in High-Capacity Networks</a:t>
            </a:r>
          </a:p>
          <a:p>
            <a:pPr algn="r">
              <a:spcAft>
                <a:spcPts val="1200"/>
              </a:spcAft>
              <a:buClr>
                <a:srgbClr val="034EA2"/>
              </a:buClr>
            </a:pPr>
            <a:r>
              <a:rPr lang="en-US" sz="2200">
                <a:solidFill>
                  <a:srgbClr val="FFFFFF"/>
                </a:solidFill>
              </a:rPr>
              <a:t>Directorate-General for Communication Networks, </a:t>
            </a:r>
            <a:br>
              <a:rPr lang="en-US" sz="2200">
                <a:solidFill>
                  <a:srgbClr val="FFFFFF"/>
                </a:solidFill>
              </a:rPr>
            </a:br>
            <a:r>
              <a:rPr lang="en-US" sz="2200">
                <a:solidFill>
                  <a:srgbClr val="FFFFFF"/>
                </a:solidFill>
              </a:rPr>
              <a:t>Content and Technology (DG CONNECT) </a:t>
            </a:r>
          </a:p>
          <a:p>
            <a:pPr algn="r">
              <a:spcAft>
                <a:spcPts val="1200"/>
              </a:spcAft>
              <a:buClr>
                <a:srgbClr val="034EA2"/>
              </a:buClr>
            </a:pPr>
            <a:r>
              <a:rPr lang="en-US" sz="2200">
                <a:solidFill>
                  <a:srgbClr val="FFFFFF"/>
                </a:solidFill>
              </a:rPr>
              <a:t>European Commission</a:t>
            </a:r>
            <a:endParaRPr lang="en-IE" sz="2200">
              <a:solidFill>
                <a:srgbClr val="FFFFFF"/>
              </a:solidFill>
            </a:endParaRPr>
          </a:p>
        </p:txBody>
      </p:sp>
    </p:spTree>
    <p:extLst>
      <p:ext uri="{BB962C8B-B14F-4D97-AF65-F5344CB8AC3E}">
        <p14:creationId xmlns:p14="http://schemas.microsoft.com/office/powerpoint/2010/main" val="208785785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srcRect r="28984"/>
          <a:stretch/>
        </p:blipFill>
        <p:spPr>
          <a:xfrm>
            <a:off x="8870767" y="1573486"/>
            <a:ext cx="3321233" cy="4333875"/>
          </a:xfrm>
          <a:prstGeom prst="rect">
            <a:avLst/>
          </a:prstGeom>
        </p:spPr>
      </p:pic>
      <p:sp>
        <p:nvSpPr>
          <p:cNvPr id="9" name="Google Shape;288;p35"/>
          <p:cNvSpPr txBox="1"/>
          <p:nvPr/>
        </p:nvSpPr>
        <p:spPr>
          <a:xfrm>
            <a:off x="268926" y="512489"/>
            <a:ext cx="8970324" cy="4106159"/>
          </a:xfrm>
          <a:prstGeom prst="rect">
            <a:avLst/>
          </a:prstGeom>
          <a:noFill/>
          <a:ln>
            <a:noFill/>
          </a:ln>
        </p:spPr>
        <p:txBody>
          <a:bodyPr spcFirstLastPara="1" wrap="square" lIns="91425" tIns="45700" rIns="91425" bIns="45700" anchor="t" anchorCtr="0">
            <a:noAutofit/>
          </a:bodyPr>
          <a:lstStyle/>
          <a:p>
            <a:pPr marL="342900" indent="-342900">
              <a:spcBef>
                <a:spcPts val="400"/>
              </a:spcBef>
              <a:buClr>
                <a:srgbClr val="0F5494"/>
              </a:buClr>
              <a:buSzPts val="2000"/>
              <a:buFont typeface="Wingdings" panose="05000000000000000000" pitchFamily="2" charset="2"/>
              <a:buChar char="q"/>
            </a:pPr>
            <a:endParaRPr lang="en-US" sz="2000">
              <a:solidFill>
                <a:schemeClr val="accent1">
                  <a:lumMod val="50000"/>
                </a:schemeClr>
              </a:solidFill>
              <a:ea typeface="Verdana"/>
              <a:cs typeface="Verdana"/>
              <a:sym typeface="Verdana"/>
            </a:endParaRPr>
          </a:p>
          <a:p>
            <a:pPr lvl="0">
              <a:spcBef>
                <a:spcPts val="480"/>
              </a:spcBef>
              <a:buClr>
                <a:srgbClr val="0F5494"/>
              </a:buClr>
              <a:buSzPts val="2400"/>
            </a:pPr>
            <a:r>
              <a:rPr lang="en-US" sz="2000" i="1"/>
              <a:t>“We will build </a:t>
            </a:r>
            <a:r>
              <a:rPr lang="en-US" sz="2000" b="1" i="1">
                <a:solidFill>
                  <a:schemeClr val="bg2">
                    <a:lumMod val="50000"/>
                  </a:schemeClr>
                </a:solidFill>
                <a:hlinkClick r:id="rId4"/>
              </a:rPr>
              <a:t>Global Gateway</a:t>
            </a:r>
            <a:r>
              <a:rPr lang="en-US" sz="2000" b="1" i="1">
                <a:solidFill>
                  <a:schemeClr val="bg2">
                    <a:lumMod val="50000"/>
                  </a:schemeClr>
                </a:solidFill>
              </a:rPr>
              <a:t> </a:t>
            </a:r>
            <a:r>
              <a:rPr lang="en-US" sz="2000" i="1"/>
              <a:t>partnerships with countries around the world. We want investments in quality infrastructure, connecting goods, people and services around the world. </a:t>
            </a:r>
          </a:p>
          <a:p>
            <a:pPr lvl="0">
              <a:spcBef>
                <a:spcPts val="480"/>
              </a:spcBef>
              <a:buClr>
                <a:srgbClr val="0F5494"/>
              </a:buClr>
              <a:buSzPts val="2400"/>
            </a:pPr>
            <a:endParaRPr lang="en-US" sz="500" i="1"/>
          </a:p>
          <a:p>
            <a:pPr lvl="0">
              <a:spcBef>
                <a:spcPts val="480"/>
              </a:spcBef>
              <a:buClr>
                <a:srgbClr val="0F5494"/>
              </a:buClr>
              <a:buSzPts val="2400"/>
            </a:pPr>
            <a:r>
              <a:rPr lang="en-US" sz="2000" i="1"/>
              <a:t>We will take a values-based approach, offering transparency and good governance to our partners.</a:t>
            </a:r>
          </a:p>
          <a:p>
            <a:pPr lvl="0">
              <a:spcBef>
                <a:spcPts val="480"/>
              </a:spcBef>
              <a:buClr>
                <a:srgbClr val="0F5494"/>
              </a:buClr>
              <a:buSzPts val="2400"/>
            </a:pPr>
            <a:endParaRPr lang="en-US" sz="500" i="1"/>
          </a:p>
          <a:p>
            <a:pPr lvl="0">
              <a:spcBef>
                <a:spcPts val="480"/>
              </a:spcBef>
              <a:buClr>
                <a:srgbClr val="0F5494"/>
              </a:buClr>
              <a:buSzPts val="2400"/>
            </a:pPr>
            <a:r>
              <a:rPr lang="en-US" sz="2000" i="1"/>
              <a:t>We want to create links and not dependencies!</a:t>
            </a:r>
          </a:p>
          <a:p>
            <a:pPr lvl="0">
              <a:spcBef>
                <a:spcPts val="480"/>
              </a:spcBef>
              <a:buClr>
                <a:srgbClr val="0F5494"/>
              </a:buClr>
              <a:buSzPts val="2400"/>
            </a:pPr>
            <a:endParaRPr lang="en-US" sz="500" i="1"/>
          </a:p>
          <a:p>
            <a:pPr lvl="0">
              <a:spcBef>
                <a:spcPts val="480"/>
              </a:spcBef>
              <a:buClr>
                <a:srgbClr val="0F5494"/>
              </a:buClr>
              <a:buSzPts val="2400"/>
            </a:pPr>
            <a:r>
              <a:rPr lang="en-US" sz="2000" i="1"/>
              <a:t>And we know how this can work. Since the summer, a new underwater </a:t>
            </a:r>
            <a:r>
              <a:rPr lang="en-US" sz="2000" i="1" err="1"/>
              <a:t>fibre</a:t>
            </a:r>
            <a:r>
              <a:rPr lang="en-US" sz="2000" i="1"/>
              <a:t> optic cable has connected Brazil to Portugal.</a:t>
            </a:r>
          </a:p>
          <a:p>
            <a:pPr lvl="0">
              <a:spcBef>
                <a:spcPts val="480"/>
              </a:spcBef>
              <a:buClr>
                <a:srgbClr val="0F5494"/>
              </a:buClr>
              <a:buSzPts val="2400"/>
            </a:pPr>
            <a:r>
              <a:rPr lang="en-US" sz="2000" i="1"/>
              <a:t>[…] </a:t>
            </a:r>
          </a:p>
          <a:p>
            <a:pPr lvl="0">
              <a:spcBef>
                <a:spcPts val="480"/>
              </a:spcBef>
              <a:buClr>
                <a:srgbClr val="0F5494"/>
              </a:buClr>
              <a:buSzPts val="2400"/>
            </a:pPr>
            <a:r>
              <a:rPr lang="en-US" sz="2000" i="1"/>
              <a:t>In an unprecedented manner, we will invest in 5G and </a:t>
            </a:r>
            <a:r>
              <a:rPr lang="en-US" sz="2000" i="1" err="1"/>
              <a:t>fibre</a:t>
            </a:r>
            <a:r>
              <a:rPr lang="en-US" sz="2000" i="1"/>
              <a:t>.”</a:t>
            </a:r>
          </a:p>
          <a:p>
            <a:pPr lvl="0">
              <a:spcBef>
                <a:spcPts val="480"/>
              </a:spcBef>
              <a:buClr>
                <a:srgbClr val="0F5494"/>
              </a:buClr>
              <a:buSzPts val="2400"/>
            </a:pPr>
            <a:endParaRPr lang="en-US" sz="2000" i="1"/>
          </a:p>
          <a:p>
            <a:pPr lvl="0">
              <a:spcBef>
                <a:spcPts val="480"/>
              </a:spcBef>
              <a:buClr>
                <a:srgbClr val="0F5494"/>
              </a:buClr>
              <a:buSzPts val="2400"/>
            </a:pPr>
            <a:endParaRPr lang="en-US" sz="2400" i="1"/>
          </a:p>
          <a:p>
            <a:pPr lvl="0">
              <a:spcBef>
                <a:spcPts val="480"/>
              </a:spcBef>
              <a:buClr>
                <a:srgbClr val="0F5494"/>
              </a:buClr>
              <a:buSzPts val="2400"/>
            </a:pPr>
            <a:r>
              <a:rPr lang="en-US" b="1"/>
              <a:t>President European Commission, Ursula von der </a:t>
            </a:r>
            <a:r>
              <a:rPr lang="en-US" b="1" err="1"/>
              <a:t>Leyen</a:t>
            </a:r>
            <a:endParaRPr lang="en-US" b="1"/>
          </a:p>
          <a:p>
            <a:pPr lvl="0">
              <a:spcBef>
                <a:spcPts val="480"/>
              </a:spcBef>
              <a:buClr>
                <a:srgbClr val="0F5494"/>
              </a:buClr>
              <a:buSzPts val="2400"/>
            </a:pPr>
            <a:r>
              <a:rPr lang="en-US" b="1"/>
              <a:t>State of the Union speech to the European Parliament, Strasbourg, </a:t>
            </a:r>
            <a:br>
              <a:rPr lang="en-US" b="1"/>
            </a:br>
            <a:r>
              <a:rPr lang="en-US" b="1"/>
              <a:t>15 September 2021</a:t>
            </a:r>
          </a:p>
          <a:p>
            <a:pPr lvl="0">
              <a:spcBef>
                <a:spcPts val="480"/>
              </a:spcBef>
              <a:buClr>
                <a:srgbClr val="0F5494"/>
              </a:buClr>
              <a:buSzPts val="2400"/>
            </a:pPr>
            <a:endParaRPr sz="2400" i="1">
              <a:solidFill>
                <a:srgbClr val="0F5494"/>
              </a:solidFill>
              <a:latin typeface="Verdana"/>
              <a:ea typeface="Verdana"/>
              <a:cs typeface="Verdana"/>
              <a:sym typeface="Verdana"/>
            </a:endParaRPr>
          </a:p>
          <a:p>
            <a:pPr marL="742950" marR="0" lvl="1" indent="-158750" algn="l" rtl="0">
              <a:spcBef>
                <a:spcPts val="400"/>
              </a:spcBef>
              <a:spcAft>
                <a:spcPts val="0"/>
              </a:spcAft>
              <a:buClr>
                <a:srgbClr val="0F5494"/>
              </a:buClr>
              <a:buSzPts val="2000"/>
              <a:buFont typeface="Verdana"/>
              <a:buNone/>
            </a:pPr>
            <a:endParaRPr sz="2000" i="0" u="none" strike="noStrike" cap="none">
              <a:solidFill>
                <a:srgbClr val="0F5494"/>
              </a:solidFill>
              <a:latin typeface="Verdana"/>
              <a:ea typeface="Verdana"/>
              <a:cs typeface="Verdana"/>
              <a:sym typeface="Verdana"/>
            </a:endParaRPr>
          </a:p>
          <a:p>
            <a:pPr marL="0" marR="0" lvl="0" indent="0" algn="l" rtl="0">
              <a:spcBef>
                <a:spcPts val="480"/>
              </a:spcBef>
              <a:spcAft>
                <a:spcPts val="0"/>
              </a:spcAft>
              <a:buClr>
                <a:srgbClr val="0F5494"/>
              </a:buClr>
              <a:buSzPts val="2400"/>
              <a:buFont typeface="Arial"/>
              <a:buNone/>
            </a:pPr>
            <a:endParaRPr sz="2400" i="1">
              <a:solidFill>
                <a:srgbClr val="0F5494"/>
              </a:solidFill>
              <a:latin typeface="Verdana"/>
              <a:ea typeface="Verdana"/>
              <a:cs typeface="Verdana"/>
              <a:sym typeface="Verdana"/>
            </a:endParaRPr>
          </a:p>
        </p:txBody>
      </p:sp>
      <p:pic>
        <p:nvPicPr>
          <p:cNvPr id="4" name="Picture 3" descr="A blue and white globe with pink dots&#10;&#10;Description automatically generated">
            <a:extLst>
              <a:ext uri="{FF2B5EF4-FFF2-40B4-BE49-F238E27FC236}">
                <a16:creationId xmlns:a16="http://schemas.microsoft.com/office/drawing/2014/main" id="{F76F469E-F4F2-B60F-9E4D-07F4413C5CBE}"/>
              </a:ext>
            </a:extLst>
          </p:cNvPr>
          <p:cNvPicPr>
            <a:picLocks noChangeAspect="1"/>
          </p:cNvPicPr>
          <p:nvPr/>
        </p:nvPicPr>
        <p:blipFill rotWithShape="1">
          <a:blip r:embed="rId5" cstate="hqprint">
            <a:extLst>
              <a:ext uri="{28A0092B-C50C-407E-A947-70E740481C1C}">
                <a14:useLocalDpi xmlns:a14="http://schemas.microsoft.com/office/drawing/2010/main" val="0"/>
              </a:ext>
            </a:extLst>
          </a:blip>
          <a:srcRect l="25955" r="27238" b="36806"/>
          <a:stretch/>
        </p:blipFill>
        <p:spPr>
          <a:xfrm>
            <a:off x="9855522" y="193292"/>
            <a:ext cx="1720205" cy="1380194"/>
          </a:xfrm>
          <a:prstGeom prst="rect">
            <a:avLst/>
          </a:prstGeom>
        </p:spPr>
      </p:pic>
    </p:spTree>
    <p:extLst>
      <p:ext uri="{BB962C8B-B14F-4D97-AF65-F5344CB8AC3E}">
        <p14:creationId xmlns:p14="http://schemas.microsoft.com/office/powerpoint/2010/main" val="201788358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049527" y="749541"/>
            <a:ext cx="9258935" cy="510781"/>
          </a:xfrm>
          <a:prstGeom prst="rect">
            <a:avLst/>
          </a:prstGeom>
        </p:spPr>
        <p:txBody>
          <a:bodyPr vert="horz" wrap="square" lIns="0" tIns="12065" rIns="0" bIns="0" rtlCol="0">
            <a:spAutoFit/>
          </a:bodyPr>
          <a:lstStyle/>
          <a:p>
            <a:pPr marL="12700" algn="l" rtl="0">
              <a:spcBef>
                <a:spcPts val="95"/>
              </a:spcBef>
            </a:pPr>
            <a:r>
              <a:rPr lang="fr-BE" sz="3600" b="1">
                <a:solidFill>
                  <a:srgbClr val="002060"/>
                </a:solidFill>
                <a:latin typeface="+mn-lt"/>
                <a:ea typeface="+mn-ea"/>
                <a:cs typeface="+mn-cs"/>
              </a:rPr>
              <a:t>Connectivity Ambition</a:t>
            </a:r>
            <a:endParaRPr sz="3600" b="1">
              <a:solidFill>
                <a:srgbClr val="002060"/>
              </a:solidFill>
              <a:latin typeface="+mn-lt"/>
              <a:ea typeface="+mn-ea"/>
              <a:cs typeface="+mn-cs"/>
            </a:endParaRPr>
          </a:p>
        </p:txBody>
      </p:sp>
      <p:sp>
        <p:nvSpPr>
          <p:cNvPr id="4" name="Content Placeholder 1"/>
          <p:cNvSpPr txBox="1">
            <a:spLocks/>
          </p:cNvSpPr>
          <p:nvPr/>
        </p:nvSpPr>
        <p:spPr>
          <a:xfrm>
            <a:off x="838199" y="1825624"/>
            <a:ext cx="10905699" cy="4244975"/>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0"/>
              </a:spcBef>
              <a:spcAft>
                <a:spcPts val="1800"/>
              </a:spcAft>
              <a:buClr>
                <a:schemeClr val="tx2"/>
              </a:buClr>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Clr>
                <a:srgbClr val="034EA2"/>
              </a:buClr>
              <a:buNone/>
            </a:pPr>
            <a:r>
              <a:rPr lang="en-US" b="1">
                <a:solidFill>
                  <a:srgbClr val="4D4D4D"/>
                </a:solidFill>
                <a:latin typeface="Arial"/>
              </a:rPr>
              <a:t>2025 Gigabit Society Objectives</a:t>
            </a:r>
          </a:p>
          <a:p>
            <a:pPr lvl="1">
              <a:buClr>
                <a:srgbClr val="034EA2"/>
              </a:buClr>
            </a:pPr>
            <a:r>
              <a:rPr lang="en-US">
                <a:solidFill>
                  <a:srgbClr val="4D4D4D"/>
                </a:solidFill>
                <a:latin typeface="Arial"/>
              </a:rPr>
              <a:t>100 Mbps to all households, upgradable to 1Gbps</a:t>
            </a:r>
          </a:p>
          <a:p>
            <a:pPr lvl="1">
              <a:buClr>
                <a:srgbClr val="034EA2"/>
              </a:buClr>
            </a:pPr>
            <a:r>
              <a:rPr lang="en-US">
                <a:solidFill>
                  <a:srgbClr val="4D4D4D"/>
                </a:solidFill>
                <a:latin typeface="Arial"/>
              </a:rPr>
              <a:t>1Gbps to all main socio-economic drivers (schools, businesses etc.)</a:t>
            </a:r>
          </a:p>
          <a:p>
            <a:pPr lvl="1">
              <a:buClr>
                <a:srgbClr val="034EA2"/>
              </a:buClr>
            </a:pPr>
            <a:r>
              <a:rPr lang="en-US">
                <a:solidFill>
                  <a:srgbClr val="4D4D4D"/>
                </a:solidFill>
                <a:latin typeface="Arial"/>
              </a:rPr>
              <a:t>Uninterrupted 5G coverage in all urban areas and all major terrestrial transport paths</a:t>
            </a:r>
          </a:p>
          <a:p>
            <a:pPr marL="0" lvl="0" indent="0">
              <a:spcBef>
                <a:spcPts val="1200"/>
              </a:spcBef>
              <a:buClr>
                <a:srgbClr val="034EA2"/>
              </a:buClr>
              <a:buNone/>
            </a:pPr>
            <a:r>
              <a:rPr lang="en-US" b="1">
                <a:solidFill>
                  <a:srgbClr val="4D4D4D"/>
                </a:solidFill>
                <a:latin typeface="Arial"/>
              </a:rPr>
              <a:t>2030 Digital Compass Targets</a:t>
            </a:r>
          </a:p>
          <a:p>
            <a:pPr lvl="1">
              <a:buClr>
                <a:srgbClr val="034EA2"/>
              </a:buClr>
            </a:pPr>
            <a:r>
              <a:rPr lang="en-US">
                <a:solidFill>
                  <a:srgbClr val="4D4D4D"/>
                </a:solidFill>
                <a:latin typeface="Arial"/>
              </a:rPr>
              <a:t>All European households will be covered by a Gigabit network</a:t>
            </a:r>
          </a:p>
          <a:p>
            <a:pPr lvl="1">
              <a:buClr>
                <a:srgbClr val="034EA2"/>
              </a:buClr>
            </a:pPr>
            <a:r>
              <a:rPr lang="en-US">
                <a:solidFill>
                  <a:srgbClr val="4D4D4D"/>
                </a:solidFill>
                <a:latin typeface="Arial"/>
              </a:rPr>
              <a:t>All populated areas covered by 5G</a:t>
            </a:r>
            <a:endParaRPr kumimoji="0" lang="en-GB" sz="2400" b="0" i="0" u="none" strike="noStrike" kern="1200" cap="none" spc="0" normalizeH="0" baseline="0" noProof="0">
              <a:ln>
                <a:noFill/>
              </a:ln>
              <a:solidFill>
                <a:srgbClr val="4D4D4D"/>
              </a:solidFill>
              <a:effectLst/>
              <a:uLnTx/>
              <a:uFillTx/>
              <a:latin typeface="Arial"/>
              <a:ea typeface="+mn-ea"/>
              <a:cs typeface="+mn-cs"/>
            </a:endParaRPr>
          </a:p>
        </p:txBody>
      </p:sp>
      <p:pic>
        <p:nvPicPr>
          <p:cNvPr id="3" name="Picture 2" descr="A blue and white globe with pink dots&#10;&#10;Description automatically generated">
            <a:extLst>
              <a:ext uri="{FF2B5EF4-FFF2-40B4-BE49-F238E27FC236}">
                <a16:creationId xmlns:a16="http://schemas.microsoft.com/office/drawing/2014/main" id="{5967025E-1CB1-4B45-43E5-6F4C8C7FDE6B}"/>
              </a:ext>
            </a:extLst>
          </p:cNvPr>
          <p:cNvPicPr>
            <a:picLocks noChangeAspect="1"/>
          </p:cNvPicPr>
          <p:nvPr/>
        </p:nvPicPr>
        <p:blipFill rotWithShape="1">
          <a:blip r:embed="rId2" cstate="hqprint">
            <a:extLst>
              <a:ext uri="{28A0092B-C50C-407E-A947-70E740481C1C}">
                <a14:useLocalDpi xmlns:a14="http://schemas.microsoft.com/office/drawing/2010/main" val="0"/>
              </a:ext>
            </a:extLst>
          </a:blip>
          <a:srcRect l="25955" r="27238" b="36806"/>
          <a:stretch/>
        </p:blipFill>
        <p:spPr>
          <a:xfrm>
            <a:off x="10373645" y="277403"/>
            <a:ext cx="1549429" cy="1243173"/>
          </a:xfrm>
          <a:prstGeom prst="rect">
            <a:avLst/>
          </a:prstGeom>
        </p:spPr>
      </p:pic>
      <p:sp>
        <p:nvSpPr>
          <p:cNvPr id="5" name="Slide Number Placeholder 4">
            <a:extLst>
              <a:ext uri="{FF2B5EF4-FFF2-40B4-BE49-F238E27FC236}">
                <a16:creationId xmlns:a16="http://schemas.microsoft.com/office/drawing/2014/main" id="{B51C8087-1213-1A8D-B1DB-2EE0CCEB0103}"/>
              </a:ext>
            </a:extLst>
          </p:cNvPr>
          <p:cNvSpPr>
            <a:spLocks noGrp="1"/>
          </p:cNvSpPr>
          <p:nvPr>
            <p:ph type="sldNum" sz="quarter" idx="12"/>
          </p:nvPr>
        </p:nvSpPr>
        <p:spPr/>
        <p:txBody>
          <a:bodyPr/>
          <a:lstStyle/>
          <a:p>
            <a:fld id="{F46C79FD-C571-418B-AB0F-5EE936C85276}" type="slidenum">
              <a:rPr lang="en-GB" smtClean="0"/>
              <a:t>57</a:t>
            </a:fld>
            <a:endParaRPr lang="en-GB"/>
          </a:p>
        </p:txBody>
      </p:sp>
    </p:spTree>
    <p:extLst>
      <p:ext uri="{BB962C8B-B14F-4D97-AF65-F5344CB8AC3E}">
        <p14:creationId xmlns:p14="http://schemas.microsoft.com/office/powerpoint/2010/main" val="269789123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E69B34E-F8FA-666B-A41F-1EB794DCFB95}"/>
              </a:ext>
            </a:extLst>
          </p:cNvPr>
          <p:cNvSpPr>
            <a:spLocks noGrp="1"/>
          </p:cNvSpPr>
          <p:nvPr>
            <p:ph type="title"/>
          </p:nvPr>
        </p:nvSpPr>
        <p:spPr/>
        <p:txBody>
          <a:bodyPr/>
          <a:lstStyle/>
          <a:p>
            <a:endParaRPr lang="en-DE"/>
          </a:p>
        </p:txBody>
      </p:sp>
      <p:pic>
        <p:nvPicPr>
          <p:cNvPr id="1026" name="Picture 2">
            <a:extLst>
              <a:ext uri="{FF2B5EF4-FFF2-40B4-BE49-F238E27FC236}">
                <a16:creationId xmlns:a16="http://schemas.microsoft.com/office/drawing/2014/main" id="{A5F9A264-5221-124E-7BC2-8137DBB11279}"/>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9998" y="0"/>
            <a:ext cx="12291995"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699092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Graphical user interface, application, table&#10;&#10;Description automatically generated">
            <a:extLst>
              <a:ext uri="{FF2B5EF4-FFF2-40B4-BE49-F238E27FC236}">
                <a16:creationId xmlns:a16="http://schemas.microsoft.com/office/drawing/2014/main" id="{11ED5FC0-DD97-431A-9B6E-8AC85439C0FC}"/>
              </a:ext>
            </a:extLst>
          </p:cNvPr>
          <p:cNvPicPr>
            <a:picLocks noChangeAspect="1"/>
          </p:cNvPicPr>
          <p:nvPr/>
        </p:nvPicPr>
        <p:blipFill rotWithShape="1">
          <a:blip r:embed="rId2"/>
          <a:srcRect l="2709" t="43666" r="18955" b="16438"/>
          <a:stretch/>
        </p:blipFill>
        <p:spPr bwMode="auto">
          <a:xfrm>
            <a:off x="303271" y="2221318"/>
            <a:ext cx="11585455" cy="3318935"/>
          </a:xfrm>
          <a:prstGeom prst="rect">
            <a:avLst/>
          </a:prstGeom>
          <a:noFill/>
          <a:ln>
            <a:noFill/>
          </a:ln>
          <a:extLst>
            <a:ext uri="{53640926-AAD7-44D8-BBD7-CCE9431645EC}">
              <a14:shadowObscured xmlns:a14="http://schemas.microsoft.com/office/drawing/2010/main"/>
            </a:ext>
          </a:extLst>
        </p:spPr>
      </p:pic>
      <p:sp>
        <p:nvSpPr>
          <p:cNvPr id="9" name="TextBox 8">
            <a:extLst>
              <a:ext uri="{FF2B5EF4-FFF2-40B4-BE49-F238E27FC236}">
                <a16:creationId xmlns:a16="http://schemas.microsoft.com/office/drawing/2014/main" id="{DF601465-0A35-4D6E-863F-C5940FC207DC}"/>
              </a:ext>
            </a:extLst>
          </p:cNvPr>
          <p:cNvSpPr txBox="1"/>
          <p:nvPr/>
        </p:nvSpPr>
        <p:spPr>
          <a:xfrm>
            <a:off x="838200" y="554565"/>
            <a:ext cx="10411240" cy="646331"/>
          </a:xfrm>
          <a:prstGeom prst="rect">
            <a:avLst/>
          </a:prstGeom>
          <a:noFill/>
        </p:spPr>
        <p:txBody>
          <a:bodyPr wrap="square">
            <a:spAutoFit/>
          </a:bodyPr>
          <a:lstStyle/>
          <a:p>
            <a:r>
              <a:rPr lang="en-IE" sz="3600" b="1">
                <a:solidFill>
                  <a:srgbClr val="002060"/>
                </a:solidFill>
              </a:rPr>
              <a:t>Digital Global Gateways - CEF Call 1 Results </a:t>
            </a:r>
            <a:endParaRPr lang="en-US" sz="3600" b="1">
              <a:solidFill>
                <a:srgbClr val="002060"/>
              </a:solidFill>
            </a:endParaRPr>
          </a:p>
        </p:txBody>
      </p:sp>
      <p:pic>
        <p:nvPicPr>
          <p:cNvPr id="4" name="Picture 3">
            <a:extLst>
              <a:ext uri="{FF2B5EF4-FFF2-40B4-BE49-F238E27FC236}">
                <a16:creationId xmlns:a16="http://schemas.microsoft.com/office/drawing/2014/main" id="{51052C30-DB06-45C0-8BA2-0B6286A2CE98}"/>
              </a:ext>
            </a:extLst>
          </p:cNvPr>
          <p:cNvPicPr>
            <a:picLocks noChangeAspect="1"/>
          </p:cNvPicPr>
          <p:nvPr/>
        </p:nvPicPr>
        <p:blipFill rotWithShape="1">
          <a:blip r:embed="rId3"/>
          <a:srcRect l="39664" t="28364" r="4054" b="36576"/>
          <a:stretch/>
        </p:blipFill>
        <p:spPr bwMode="auto">
          <a:xfrm>
            <a:off x="9908540" y="6057890"/>
            <a:ext cx="2283460" cy="800110"/>
          </a:xfrm>
          <a:prstGeom prst="rect">
            <a:avLst/>
          </a:prstGeom>
          <a:ln>
            <a:noFill/>
          </a:ln>
          <a:extLst>
            <a:ext uri="{53640926-AAD7-44D8-BBD7-CCE9431645EC}">
              <a14:shadowObscured xmlns:a14="http://schemas.microsoft.com/office/drawing/2010/main"/>
            </a:ext>
          </a:extLst>
        </p:spPr>
      </p:pic>
      <p:pic>
        <p:nvPicPr>
          <p:cNvPr id="3" name="Picture 2" descr="A blue and white globe with pink dots&#10;&#10;Description automatically generated">
            <a:extLst>
              <a:ext uri="{FF2B5EF4-FFF2-40B4-BE49-F238E27FC236}">
                <a16:creationId xmlns:a16="http://schemas.microsoft.com/office/drawing/2014/main" id="{2F5BDC8C-83CF-B8A8-B1F0-F62F718B70C7}"/>
              </a:ext>
            </a:extLst>
          </p:cNvPr>
          <p:cNvPicPr>
            <a:picLocks noChangeAspect="1"/>
          </p:cNvPicPr>
          <p:nvPr/>
        </p:nvPicPr>
        <p:blipFill rotWithShape="1">
          <a:blip r:embed="rId4" cstate="hqprint">
            <a:extLst>
              <a:ext uri="{28A0092B-C50C-407E-A947-70E740481C1C}">
                <a14:useLocalDpi xmlns:a14="http://schemas.microsoft.com/office/drawing/2010/main" val="0"/>
              </a:ext>
            </a:extLst>
          </a:blip>
          <a:srcRect l="25955" r="27238" b="36806"/>
          <a:stretch/>
        </p:blipFill>
        <p:spPr>
          <a:xfrm>
            <a:off x="10642571" y="444121"/>
            <a:ext cx="1549429" cy="1243173"/>
          </a:xfrm>
          <a:prstGeom prst="rect">
            <a:avLst/>
          </a:prstGeom>
        </p:spPr>
      </p:pic>
      <p:sp>
        <p:nvSpPr>
          <p:cNvPr id="5" name="Slide Number Placeholder 4">
            <a:extLst>
              <a:ext uri="{FF2B5EF4-FFF2-40B4-BE49-F238E27FC236}">
                <a16:creationId xmlns:a16="http://schemas.microsoft.com/office/drawing/2014/main" id="{BCB91BB7-ADCE-44A1-41E7-7D746659035A}"/>
              </a:ext>
            </a:extLst>
          </p:cNvPr>
          <p:cNvSpPr>
            <a:spLocks noGrp="1"/>
          </p:cNvSpPr>
          <p:nvPr>
            <p:ph type="sldNum" sz="quarter" idx="12"/>
          </p:nvPr>
        </p:nvSpPr>
        <p:spPr/>
        <p:txBody>
          <a:bodyPr/>
          <a:lstStyle/>
          <a:p>
            <a:fld id="{F46C79FD-C571-418B-AB0F-5EE936C85276}" type="slidenum">
              <a:rPr lang="en-GB" smtClean="0"/>
              <a:t>59</a:t>
            </a:fld>
            <a:endParaRPr lang="en-GB"/>
          </a:p>
        </p:txBody>
      </p:sp>
    </p:spTree>
    <p:extLst>
      <p:ext uri="{BB962C8B-B14F-4D97-AF65-F5344CB8AC3E}">
        <p14:creationId xmlns:p14="http://schemas.microsoft.com/office/powerpoint/2010/main" val="19501665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Rectangle 3"/>
          <p:cNvSpPr/>
          <p:nvPr/>
        </p:nvSpPr>
        <p:spPr>
          <a:xfrm>
            <a:off x="222675" y="1225496"/>
            <a:ext cx="3235181" cy="4324574"/>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itre 1"/>
          <p:cNvSpPr>
            <a:spLocks noGrp="1"/>
          </p:cNvSpPr>
          <p:nvPr>
            <p:ph type="title"/>
          </p:nvPr>
        </p:nvSpPr>
        <p:spPr>
          <a:xfrm>
            <a:off x="665075" y="216170"/>
            <a:ext cx="10703858" cy="550932"/>
          </a:xfrm>
        </p:spPr>
        <p:txBody>
          <a:bodyPr>
            <a:normAutofit fontScale="90000"/>
          </a:bodyPr>
          <a:lstStyle/>
          <a:p>
            <a:pPr algn="ctr"/>
            <a:r>
              <a:rPr lang="en-US" sz="4000" b="1">
                <a:solidFill>
                  <a:srgbClr val="002060"/>
                </a:solidFill>
                <a:latin typeface="+mn-lt"/>
                <a:ea typeface="+mn-ea"/>
                <a:cs typeface="+mn-cs"/>
              </a:rPr>
              <a:t>Funding instruments for digital connectivity</a:t>
            </a:r>
            <a:endParaRPr lang="fr-FR">
              <a:solidFill>
                <a:srgbClr val="002060"/>
              </a:solidFill>
            </a:endParaRPr>
          </a:p>
        </p:txBody>
      </p:sp>
      <p:sp>
        <p:nvSpPr>
          <p:cNvPr id="33" name="Rounded Rectangle 32"/>
          <p:cNvSpPr/>
          <p:nvPr/>
        </p:nvSpPr>
        <p:spPr>
          <a:xfrm>
            <a:off x="1892513" y="1813858"/>
            <a:ext cx="1496300" cy="747686"/>
          </a:xfrm>
          <a:prstGeom prst="roundRect">
            <a:avLst/>
          </a:prstGeom>
          <a:solidFill>
            <a:schemeClr val="tx2">
              <a:lumMod val="20000"/>
              <a:lumOff val="80000"/>
            </a:schemeClr>
          </a:solidFill>
          <a:ln w="19050" cap="flat" cmpd="sng" algn="ctr">
            <a:solidFill>
              <a:schemeClr val="tx2"/>
            </a:solidFill>
            <a:prstDash val="solid"/>
          </a:ln>
          <a:effectLst/>
        </p:spPr>
        <p:txBody>
          <a:bodyPr rtlCol="0" anchor="ctr"/>
          <a:lstStyle/>
          <a:p>
            <a:pPr marL="0" marR="0" lvl="0" indent="0" algn="ctr" defTabSz="457200" eaLnBrk="1" fontAlgn="auto" latinLnBrk="0" hangingPunct="1">
              <a:lnSpc>
                <a:spcPct val="100000"/>
              </a:lnSpc>
              <a:spcBef>
                <a:spcPts val="1200"/>
              </a:spcBef>
              <a:spcAft>
                <a:spcPts val="0"/>
              </a:spcAft>
              <a:buClrTx/>
              <a:buSzTx/>
              <a:buFontTx/>
              <a:buNone/>
              <a:tabLst/>
              <a:defRPr/>
            </a:pPr>
            <a:r>
              <a:rPr kumimoji="0" lang="en-GB" sz="1050" b="1" i="0" u="none" strike="noStrike" kern="0" cap="none" spc="0" normalizeH="0" baseline="0" noProof="0">
                <a:ln>
                  <a:noFill/>
                </a:ln>
                <a:solidFill>
                  <a:srgbClr val="002060"/>
                </a:solidFill>
                <a:effectLst/>
                <a:uLnTx/>
                <a:uFillTx/>
                <a:latin typeface="Arial"/>
                <a:ea typeface="+mn-ea"/>
                <a:cs typeface="+mn-cs"/>
              </a:rPr>
              <a:t>Digital Europe:  </a:t>
            </a:r>
          </a:p>
          <a:p>
            <a:pPr marL="0" marR="0" lvl="0" indent="0" algn="ctr" defTabSz="457200" eaLnBrk="1" fontAlgn="auto" latinLnBrk="0" hangingPunct="1">
              <a:lnSpc>
                <a:spcPct val="100000"/>
              </a:lnSpc>
              <a:spcBef>
                <a:spcPts val="0"/>
              </a:spcBef>
              <a:spcAft>
                <a:spcPts val="0"/>
              </a:spcAft>
              <a:buClrTx/>
              <a:buSzTx/>
              <a:buFontTx/>
              <a:buNone/>
              <a:tabLst/>
              <a:defRPr/>
            </a:pPr>
            <a:r>
              <a:rPr kumimoji="0" lang="en-GB" sz="1000" b="1" i="0" u="sng" strike="noStrike" kern="0" cap="none" spc="0" normalizeH="0" baseline="0" noProof="0">
                <a:ln>
                  <a:noFill/>
                </a:ln>
                <a:solidFill>
                  <a:srgbClr val="002060"/>
                </a:solidFill>
                <a:effectLst/>
                <a:uLnTx/>
                <a:uFillTx/>
                <a:latin typeface="Arial"/>
                <a:ea typeface="+mn-ea"/>
                <a:cs typeface="+mn-cs"/>
              </a:rPr>
              <a:t>Capacities &amp; roll out</a:t>
            </a:r>
          </a:p>
          <a:p>
            <a:pPr marL="0" marR="0" lvl="0" indent="0" algn="ctr" defTabSz="457200" eaLnBrk="1" fontAlgn="auto" latinLnBrk="0" hangingPunct="1">
              <a:lnSpc>
                <a:spcPct val="100000"/>
              </a:lnSpc>
              <a:spcBef>
                <a:spcPts val="0"/>
              </a:spcBef>
              <a:spcAft>
                <a:spcPts val="0"/>
              </a:spcAft>
              <a:buClrTx/>
              <a:buSzTx/>
              <a:buFontTx/>
              <a:buNone/>
              <a:tabLst/>
              <a:defRPr/>
            </a:pPr>
            <a:endParaRPr kumimoji="0" lang="en-GB" sz="1000" b="1" i="0" u="sng" strike="noStrike" kern="0" cap="none" spc="0" normalizeH="0" baseline="0" noProof="0">
              <a:ln>
                <a:noFill/>
              </a:ln>
              <a:solidFill>
                <a:srgbClr val="002060"/>
              </a:solidFill>
              <a:effectLst/>
              <a:uLnTx/>
              <a:uFillTx/>
              <a:latin typeface="Arial"/>
              <a:ea typeface="+mn-ea"/>
              <a:cs typeface="+mn-cs"/>
            </a:endParaRPr>
          </a:p>
          <a:p>
            <a:pPr marL="0" marR="0" lvl="0" indent="0" algn="ctr" defTabSz="457200" eaLnBrk="1" fontAlgn="auto" latinLnBrk="0" hangingPunct="1">
              <a:lnSpc>
                <a:spcPct val="100000"/>
              </a:lnSpc>
              <a:spcBef>
                <a:spcPts val="0"/>
              </a:spcBef>
              <a:spcAft>
                <a:spcPts val="0"/>
              </a:spcAft>
              <a:buClrTx/>
              <a:buSzTx/>
              <a:buFontTx/>
              <a:buNone/>
              <a:tabLst/>
              <a:defRPr/>
            </a:pPr>
            <a:endParaRPr kumimoji="0" lang="en-GB" sz="400" b="0" i="0" u="none" strike="noStrike" kern="0" cap="none" spc="0" normalizeH="0" baseline="0" noProof="0">
              <a:ln>
                <a:noFill/>
              </a:ln>
              <a:solidFill>
                <a:srgbClr val="FFFFFF"/>
              </a:solidFill>
              <a:effectLst/>
              <a:uLnTx/>
              <a:uFillTx/>
              <a:latin typeface="Arial"/>
              <a:ea typeface="+mn-ea"/>
              <a:cs typeface="+mn-cs"/>
            </a:endParaRPr>
          </a:p>
        </p:txBody>
      </p:sp>
      <p:sp>
        <p:nvSpPr>
          <p:cNvPr id="35" name="Rounded Rectangle 34"/>
          <p:cNvSpPr/>
          <p:nvPr/>
        </p:nvSpPr>
        <p:spPr>
          <a:xfrm>
            <a:off x="613172" y="2831795"/>
            <a:ext cx="2461684" cy="775462"/>
          </a:xfrm>
          <a:prstGeom prst="roundRect">
            <a:avLst/>
          </a:prstGeom>
          <a:solidFill>
            <a:srgbClr val="F7B900"/>
          </a:solidFill>
          <a:ln w="19050">
            <a:solidFill>
              <a:schemeClr val="tx2"/>
            </a:solidFill>
          </a:ln>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rtlCol="0" anchor="ctr"/>
          <a:lstStyle/>
          <a:p>
            <a:pPr marL="0" marR="0" lvl="0" indent="0" algn="ctr" defTabSz="457200" eaLnBrk="1" fontAlgn="auto" latinLnBrk="0" hangingPunct="1">
              <a:lnSpc>
                <a:spcPct val="100000"/>
              </a:lnSpc>
              <a:spcBef>
                <a:spcPts val="600"/>
              </a:spcBef>
              <a:spcAft>
                <a:spcPts val="0"/>
              </a:spcAft>
              <a:buClrTx/>
              <a:buSzTx/>
              <a:buFontTx/>
              <a:buNone/>
              <a:tabLst/>
              <a:defRPr/>
            </a:pPr>
            <a:endParaRPr kumimoji="0" lang="en-GB" sz="1050" b="1" i="0" u="none" strike="noStrike" kern="0" cap="none" spc="0" normalizeH="0" baseline="0" noProof="0">
              <a:ln>
                <a:noFill/>
              </a:ln>
              <a:solidFill>
                <a:srgbClr val="FBC400"/>
              </a:solidFill>
              <a:effectLst/>
              <a:uLnTx/>
              <a:uFillTx/>
              <a:latin typeface="Arial"/>
              <a:ea typeface="+mn-ea"/>
              <a:cs typeface="+mn-cs"/>
            </a:endParaRPr>
          </a:p>
          <a:p>
            <a:pPr marL="0" marR="0" lvl="0" indent="0" algn="ctr" defTabSz="457200" eaLnBrk="1" fontAlgn="auto" latinLnBrk="0" hangingPunct="1">
              <a:lnSpc>
                <a:spcPct val="100000"/>
              </a:lnSpc>
              <a:spcBef>
                <a:spcPts val="600"/>
              </a:spcBef>
              <a:spcAft>
                <a:spcPts val="0"/>
              </a:spcAft>
              <a:buClrTx/>
              <a:buSzTx/>
              <a:buFontTx/>
              <a:buNone/>
              <a:tabLst/>
              <a:defRPr/>
            </a:pPr>
            <a:r>
              <a:rPr kumimoji="0" lang="en-GB" sz="1400" b="1" i="0" u="none" strike="noStrike" kern="0" cap="none" spc="0" normalizeH="0" baseline="0" noProof="0">
                <a:ln>
                  <a:noFill/>
                </a:ln>
                <a:solidFill>
                  <a:schemeClr val="bg1"/>
                </a:solidFill>
                <a:effectLst/>
                <a:uLnTx/>
                <a:uFillTx/>
                <a:latin typeface="Arial"/>
                <a:ea typeface="+mn-ea"/>
                <a:cs typeface="+mn-cs"/>
              </a:rPr>
              <a:t>CEF– Digital: </a:t>
            </a:r>
            <a:r>
              <a:rPr lang="en-GB" sz="1400" b="1" u="sng" kern="0">
                <a:solidFill>
                  <a:schemeClr val="bg1"/>
                </a:solidFill>
                <a:latin typeface="Arial"/>
              </a:rPr>
              <a:t>Connectivity</a:t>
            </a:r>
            <a:endParaRPr lang="en-GB" sz="1200" b="1" u="sng" kern="0">
              <a:solidFill>
                <a:schemeClr val="bg1"/>
              </a:solidFill>
              <a:latin typeface="Arial"/>
            </a:endParaRPr>
          </a:p>
          <a:p>
            <a:pPr marL="0" marR="0" lvl="0" indent="0" algn="ctr" defTabSz="457200" eaLnBrk="1" fontAlgn="auto" latinLnBrk="0" hangingPunct="1">
              <a:lnSpc>
                <a:spcPct val="100000"/>
              </a:lnSpc>
              <a:spcBef>
                <a:spcPts val="0"/>
              </a:spcBef>
              <a:spcAft>
                <a:spcPts val="0"/>
              </a:spcAft>
              <a:buClrTx/>
              <a:buSzTx/>
              <a:buFontTx/>
              <a:buNone/>
              <a:tabLst/>
              <a:defRPr/>
            </a:pPr>
            <a:endParaRPr kumimoji="0" lang="et-EE" sz="800" b="1" i="0" u="sng" strike="noStrike" kern="0" cap="none" spc="0" normalizeH="0" baseline="0" noProof="0">
              <a:ln>
                <a:noFill/>
              </a:ln>
              <a:solidFill>
                <a:srgbClr val="FFFF00"/>
              </a:solidFill>
              <a:effectLst/>
              <a:uLnTx/>
              <a:uFillTx/>
              <a:latin typeface="Arial"/>
              <a:ea typeface="+mn-ea"/>
              <a:cs typeface="+mn-cs"/>
            </a:endParaRPr>
          </a:p>
          <a:p>
            <a:pPr marL="0" marR="0" lvl="0" indent="0" defTabSz="457200" eaLnBrk="1" fontAlgn="auto" latinLnBrk="0" hangingPunct="1">
              <a:lnSpc>
                <a:spcPct val="100000"/>
              </a:lnSpc>
              <a:spcBef>
                <a:spcPts val="0"/>
              </a:spcBef>
              <a:spcAft>
                <a:spcPts val="0"/>
              </a:spcAft>
              <a:buClrTx/>
              <a:buSzTx/>
              <a:buFontTx/>
              <a:buNone/>
              <a:tabLst/>
              <a:defRPr/>
            </a:pPr>
            <a:r>
              <a:rPr kumimoji="0" lang="en-GB" sz="1000" b="0" i="0" u="none" strike="noStrike" kern="0" cap="none" spc="0" normalizeH="0" baseline="0" noProof="0">
                <a:ln>
                  <a:noFill/>
                </a:ln>
                <a:solidFill>
                  <a:srgbClr val="FFFFFF"/>
                </a:solidFill>
                <a:effectLst/>
                <a:uLnTx/>
                <a:uFillTx/>
                <a:latin typeface="Arial"/>
                <a:ea typeface="+mn-ea"/>
                <a:cs typeface="+mn-cs"/>
              </a:rPr>
              <a:t> </a:t>
            </a:r>
            <a:endParaRPr kumimoji="0" lang="et-EE" sz="1000" b="0" i="0" u="none" strike="noStrike" kern="0" cap="none" spc="0" normalizeH="0" baseline="0" noProof="0">
              <a:ln>
                <a:noFill/>
              </a:ln>
              <a:solidFill>
                <a:srgbClr val="FFFFFF"/>
              </a:solidFill>
              <a:effectLst/>
              <a:uLnTx/>
              <a:uFillTx/>
              <a:latin typeface="Arial"/>
              <a:ea typeface="+mn-ea"/>
              <a:cs typeface="+mn-cs"/>
            </a:endParaRPr>
          </a:p>
          <a:p>
            <a:pPr marL="285750" marR="0" lvl="0" indent="-285750" defTabSz="45720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000" b="0" i="0" u="none" strike="noStrike" kern="0" cap="none" spc="0" normalizeH="0" baseline="0" noProof="0">
              <a:ln>
                <a:noFill/>
              </a:ln>
              <a:solidFill>
                <a:srgbClr val="FFFFFF"/>
              </a:solidFill>
              <a:effectLst/>
              <a:uLnTx/>
              <a:uFillTx/>
              <a:latin typeface="Arial"/>
              <a:ea typeface="+mn-ea"/>
              <a:cs typeface="+mn-cs"/>
            </a:endParaRPr>
          </a:p>
        </p:txBody>
      </p:sp>
      <p:sp>
        <p:nvSpPr>
          <p:cNvPr id="38" name="TextBox 37"/>
          <p:cNvSpPr txBox="1"/>
          <p:nvPr/>
        </p:nvSpPr>
        <p:spPr>
          <a:xfrm>
            <a:off x="1318553" y="3324766"/>
            <a:ext cx="1026468" cy="272415"/>
          </a:xfrm>
          <a:prstGeom prst="roundRect">
            <a:avLst/>
          </a:prstGeom>
          <a:noFill/>
        </p:spPr>
        <p:txBody>
          <a:bodyPr wrap="square" rtlCol="0">
            <a:sp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it-IT" sz="1000" b="1" i="0" u="none" strike="noStrike" kern="0" cap="none" spc="0" normalizeH="0" baseline="0" noProof="0">
                <a:ln>
                  <a:noFill/>
                </a:ln>
                <a:solidFill>
                  <a:schemeClr val="bg1"/>
                </a:solidFill>
                <a:effectLst/>
                <a:uLnTx/>
                <a:uFillTx/>
                <a:latin typeface="Verdana" pitchFamily="34" charset="0"/>
              </a:rPr>
              <a:t>€</a:t>
            </a:r>
            <a:r>
              <a:rPr kumimoji="0" lang="en-GB" sz="1000" b="1" i="0" u="none" strike="noStrike" kern="0" cap="none" spc="0" normalizeH="0" baseline="0" noProof="0">
                <a:ln>
                  <a:noFill/>
                </a:ln>
                <a:solidFill>
                  <a:schemeClr val="bg1"/>
                </a:solidFill>
                <a:effectLst/>
                <a:uLnTx/>
                <a:uFillTx/>
                <a:latin typeface="Verdana" pitchFamily="34" charset="0"/>
              </a:rPr>
              <a:t>2 billion</a:t>
            </a:r>
          </a:p>
        </p:txBody>
      </p:sp>
      <p:sp>
        <p:nvSpPr>
          <p:cNvPr id="47" name="Rounded Rectangle 46"/>
          <p:cNvSpPr/>
          <p:nvPr/>
        </p:nvSpPr>
        <p:spPr>
          <a:xfrm>
            <a:off x="365111" y="1802928"/>
            <a:ext cx="1327270" cy="747686"/>
          </a:xfrm>
          <a:prstGeom prst="roundRect">
            <a:avLst/>
          </a:prstGeom>
          <a:solidFill>
            <a:schemeClr val="tx2">
              <a:lumMod val="20000"/>
              <a:lumOff val="80000"/>
            </a:schemeClr>
          </a:solidFill>
          <a:ln w="19050" cap="flat" cmpd="sng" algn="ctr">
            <a:solidFill>
              <a:schemeClr val="tx2"/>
            </a:solidFill>
            <a:prstDash val="solid"/>
          </a:ln>
          <a:effectLst/>
        </p:spPr>
        <p:txBody>
          <a:bodyPr rtlCol="0" anchor="ctr"/>
          <a:lstStyle/>
          <a:p>
            <a:pPr marL="0" marR="0" lvl="0" indent="0" algn="ctr" defTabSz="457200" eaLnBrk="1" fontAlgn="auto" latinLnBrk="0" hangingPunct="1">
              <a:lnSpc>
                <a:spcPct val="100000"/>
              </a:lnSpc>
              <a:spcBef>
                <a:spcPts val="1200"/>
              </a:spcBef>
              <a:spcAft>
                <a:spcPts val="0"/>
              </a:spcAft>
              <a:buClrTx/>
              <a:buSzTx/>
              <a:buFontTx/>
              <a:buNone/>
              <a:tabLst/>
              <a:defRPr/>
            </a:pPr>
            <a:r>
              <a:rPr kumimoji="0" lang="et-EE" sz="1050" b="1" i="0" u="none" strike="noStrike" kern="0" cap="none" spc="0" normalizeH="0" baseline="0" noProof="0" err="1">
                <a:ln>
                  <a:noFill/>
                </a:ln>
                <a:solidFill>
                  <a:srgbClr val="002060"/>
                </a:solidFill>
                <a:effectLst/>
                <a:uLnTx/>
                <a:uFillTx/>
                <a:latin typeface="Arial"/>
                <a:ea typeface="+mn-ea"/>
                <a:cs typeface="+mn-cs"/>
              </a:rPr>
              <a:t>Horizon</a:t>
            </a:r>
            <a:r>
              <a:rPr kumimoji="0" lang="en-GB" sz="1050" b="1" i="0" u="none" strike="noStrike" kern="0" cap="none" spc="0" normalizeH="0" baseline="0" noProof="0">
                <a:ln>
                  <a:noFill/>
                </a:ln>
                <a:solidFill>
                  <a:srgbClr val="002060"/>
                </a:solidFill>
                <a:effectLst/>
                <a:uLnTx/>
                <a:uFillTx/>
                <a:latin typeface="Arial"/>
                <a:ea typeface="+mn-ea"/>
                <a:cs typeface="+mn-cs"/>
              </a:rPr>
              <a:t> Europe:</a:t>
            </a:r>
          </a:p>
          <a:p>
            <a:pPr marL="0" marR="0" lvl="0" indent="0" algn="ctr" defTabSz="457200" eaLnBrk="1" fontAlgn="auto" latinLnBrk="0" hangingPunct="1">
              <a:lnSpc>
                <a:spcPct val="100000"/>
              </a:lnSpc>
              <a:spcBef>
                <a:spcPts val="0"/>
              </a:spcBef>
              <a:spcAft>
                <a:spcPts val="0"/>
              </a:spcAft>
              <a:buClrTx/>
              <a:buSzTx/>
              <a:buFontTx/>
              <a:buNone/>
              <a:tabLst/>
              <a:defRPr/>
            </a:pPr>
            <a:r>
              <a:rPr kumimoji="0" lang="en-GB" sz="1000" b="1" i="0" u="sng" strike="noStrike" kern="0" cap="none" spc="0" normalizeH="0" baseline="0" noProof="0">
                <a:ln>
                  <a:noFill/>
                </a:ln>
                <a:solidFill>
                  <a:srgbClr val="002060"/>
                </a:solidFill>
                <a:effectLst/>
                <a:uLnTx/>
                <a:uFillTx/>
                <a:latin typeface="Arial"/>
                <a:ea typeface="+mn-ea"/>
                <a:cs typeface="+mn-cs"/>
              </a:rPr>
              <a:t>R&amp;D&amp;I</a:t>
            </a:r>
          </a:p>
          <a:p>
            <a:pPr marL="0" marR="0" lvl="0" indent="0" algn="ctr" defTabSz="457200" eaLnBrk="1" fontAlgn="auto" latinLnBrk="0" hangingPunct="1">
              <a:lnSpc>
                <a:spcPct val="100000"/>
              </a:lnSpc>
              <a:spcBef>
                <a:spcPts val="0"/>
              </a:spcBef>
              <a:spcAft>
                <a:spcPts val="0"/>
              </a:spcAft>
              <a:buClrTx/>
              <a:buSzTx/>
              <a:buFontTx/>
              <a:buNone/>
              <a:tabLst/>
              <a:defRPr/>
            </a:pPr>
            <a:endParaRPr kumimoji="0" lang="en-GB" sz="300" b="0" i="0" u="none" strike="noStrike" kern="0" cap="none" spc="0" normalizeH="0" baseline="0" noProof="0">
              <a:ln>
                <a:noFill/>
              </a:ln>
              <a:solidFill>
                <a:srgbClr val="FFFFFF"/>
              </a:solidFill>
              <a:effectLst/>
              <a:uLnTx/>
              <a:uFillTx/>
              <a:latin typeface="Arial"/>
              <a:ea typeface="+mn-ea"/>
              <a:cs typeface="+mn-cs"/>
            </a:endParaRPr>
          </a:p>
          <a:p>
            <a:pPr marL="342900" marR="0" lvl="0" indent="-342900" defTabSz="457200" eaLnBrk="1" fontAlgn="auto" latinLnBrk="0" hangingPunct="1">
              <a:lnSpc>
                <a:spcPct val="100000"/>
              </a:lnSpc>
              <a:spcBef>
                <a:spcPts val="0"/>
              </a:spcBef>
              <a:spcAft>
                <a:spcPts val="0"/>
              </a:spcAft>
              <a:buClrTx/>
              <a:buSzTx/>
              <a:buFont typeface="+mj-lt"/>
              <a:buAutoNum type="arabicPeriod"/>
              <a:tabLst/>
              <a:defRPr/>
            </a:pPr>
            <a:endParaRPr kumimoji="0" lang="en-GB" sz="900" b="0" i="0" u="sng" strike="noStrike" kern="0" cap="none" spc="0" normalizeH="0" baseline="0" noProof="0">
              <a:ln>
                <a:noFill/>
              </a:ln>
              <a:solidFill>
                <a:srgbClr val="FFFFFF"/>
              </a:solidFill>
              <a:effectLst/>
              <a:uLnTx/>
              <a:uFillTx/>
              <a:latin typeface="Arial"/>
              <a:ea typeface="+mn-ea"/>
              <a:cs typeface="+mn-cs"/>
            </a:endParaRPr>
          </a:p>
        </p:txBody>
      </p:sp>
      <p:sp>
        <p:nvSpPr>
          <p:cNvPr id="5" name="TextBox 4"/>
          <p:cNvSpPr txBox="1"/>
          <p:nvPr/>
        </p:nvSpPr>
        <p:spPr>
          <a:xfrm>
            <a:off x="8783296" y="1086566"/>
            <a:ext cx="2559181" cy="374571"/>
          </a:xfrm>
          <a:prstGeom prst="roundRect">
            <a:avLst>
              <a:gd name="adj" fmla="val 4084"/>
            </a:avLst>
          </a:prstGeom>
          <a:solidFill>
            <a:schemeClr val="accent5">
              <a:lumMod val="20000"/>
              <a:lumOff val="80000"/>
            </a:schemeClr>
          </a:solidFill>
          <a:ln w="12700">
            <a:solidFill>
              <a:schemeClr val="accent1">
                <a:lumMod val="75000"/>
              </a:schemeClr>
            </a:solidFill>
          </a:ln>
        </p:spPr>
        <p:txBody>
          <a:bodyPr wrap="none" rtlCol="0">
            <a:spAutoFit/>
          </a:bodyPr>
          <a:lstStyle>
            <a:defPPr>
              <a:defRPr lang="fr-FR"/>
            </a:defPPr>
            <a:lvl1pPr>
              <a:defRPr sz="2000" b="1" kern="0">
                <a:solidFill>
                  <a:srgbClr val="002060"/>
                </a:solidFill>
                <a:latin typeface="Arial" panose="020B0604020202020204" pitchFamily="34" charset="0"/>
                <a:cs typeface="Arial" panose="020B0604020202020204" pitchFamily="34" charset="0"/>
              </a:defRPr>
            </a:lvl1pPr>
          </a:lstStyle>
          <a:p>
            <a:r>
              <a:rPr lang="en-GB" sz="1600"/>
              <a:t>Connectivity objectives</a:t>
            </a:r>
          </a:p>
        </p:txBody>
      </p:sp>
      <p:sp>
        <p:nvSpPr>
          <p:cNvPr id="6" name="TextBox 5"/>
          <p:cNvSpPr txBox="1"/>
          <p:nvPr/>
        </p:nvSpPr>
        <p:spPr>
          <a:xfrm>
            <a:off x="8237598" y="1461137"/>
            <a:ext cx="3756756" cy="2247424"/>
          </a:xfrm>
          <a:prstGeom prst="roundRect">
            <a:avLst/>
          </a:prstGeom>
          <a:solidFill>
            <a:schemeClr val="accent5">
              <a:lumMod val="20000"/>
              <a:lumOff val="80000"/>
            </a:schemeClr>
          </a:solidFill>
          <a:ln w="12700">
            <a:solidFill>
              <a:schemeClr val="accent1">
                <a:lumMod val="50000"/>
              </a:schemeClr>
            </a:solidFill>
          </a:ln>
        </p:spPr>
        <p:txBody>
          <a:bodyPr wrap="square" rtlCol="0">
            <a:spAutoFit/>
          </a:bodyPr>
          <a:lstStyle/>
          <a:p>
            <a:pPr marL="285750" indent="-285750">
              <a:spcAft>
                <a:spcPts val="1200"/>
              </a:spcAft>
              <a:buFont typeface="Wingdings" panose="05000000000000000000" pitchFamily="2" charset="2"/>
              <a:buChar char="q"/>
            </a:pPr>
            <a:r>
              <a:rPr lang="en-US" sz="1200" u="sng" kern="0">
                <a:solidFill>
                  <a:srgbClr val="002060"/>
                </a:solidFill>
                <a:latin typeface="Arial" panose="020B0604020202020204" pitchFamily="34" charset="0"/>
                <a:cs typeface="Arial" panose="020B0604020202020204" pitchFamily="34" charset="0"/>
              </a:rPr>
              <a:t>2025</a:t>
            </a:r>
            <a:r>
              <a:rPr lang="en-US" sz="1200" kern="0">
                <a:solidFill>
                  <a:srgbClr val="002060"/>
                </a:solidFill>
                <a:latin typeface="Arial" panose="020B0604020202020204" pitchFamily="34" charset="0"/>
                <a:cs typeface="Arial" panose="020B0604020202020204" pitchFamily="34" charset="0"/>
              </a:rPr>
              <a:t>: 100 Mbps to all households, upgradable to 1Gbps</a:t>
            </a:r>
          </a:p>
          <a:p>
            <a:pPr marL="285750" indent="-285750">
              <a:spcAft>
                <a:spcPts val="1200"/>
              </a:spcAft>
              <a:buFont typeface="Wingdings" panose="05000000000000000000" pitchFamily="2" charset="2"/>
              <a:buChar char="q"/>
            </a:pPr>
            <a:r>
              <a:rPr lang="en-GB" sz="1200" u="sng" kern="0">
                <a:solidFill>
                  <a:srgbClr val="002060"/>
                </a:solidFill>
                <a:latin typeface="Arial" panose="020B0604020202020204" pitchFamily="34" charset="0"/>
                <a:cs typeface="Arial" panose="020B0604020202020204" pitchFamily="34" charset="0"/>
              </a:rPr>
              <a:t>2025</a:t>
            </a:r>
            <a:r>
              <a:rPr lang="en-GB" sz="1200" kern="0">
                <a:solidFill>
                  <a:srgbClr val="002060"/>
                </a:solidFill>
                <a:latin typeface="Arial" panose="020B0604020202020204" pitchFamily="34" charset="0"/>
                <a:cs typeface="Arial" panose="020B0604020202020204" pitchFamily="34" charset="0"/>
              </a:rPr>
              <a:t>: 1Gbps to all main socio-economic drivers</a:t>
            </a:r>
          </a:p>
          <a:p>
            <a:pPr marL="285750" indent="-285750">
              <a:spcAft>
                <a:spcPts val="1200"/>
              </a:spcAft>
              <a:buFont typeface="Wingdings" panose="05000000000000000000" pitchFamily="2" charset="2"/>
              <a:buChar char="q"/>
            </a:pPr>
            <a:r>
              <a:rPr lang="en-US" sz="1200" u="sng" kern="0">
                <a:solidFill>
                  <a:srgbClr val="002060"/>
                </a:solidFill>
                <a:latin typeface="Arial" panose="020B0604020202020204" pitchFamily="34" charset="0"/>
                <a:cs typeface="Arial" panose="020B0604020202020204" pitchFamily="34" charset="0"/>
              </a:rPr>
              <a:t>2025</a:t>
            </a:r>
            <a:r>
              <a:rPr lang="en-US" sz="1200" kern="0">
                <a:solidFill>
                  <a:srgbClr val="002060"/>
                </a:solidFill>
                <a:latin typeface="Arial" panose="020B0604020202020204" pitchFamily="34" charset="0"/>
                <a:cs typeface="Arial" panose="020B0604020202020204" pitchFamily="34" charset="0"/>
              </a:rPr>
              <a:t>: Uninterrupted 5G coverage in all urban areas and all major terrestrial transport paths</a:t>
            </a:r>
          </a:p>
          <a:p>
            <a:pPr marL="285750" indent="-285750">
              <a:spcAft>
                <a:spcPts val="1200"/>
              </a:spcAft>
              <a:buFont typeface="Wingdings" panose="05000000000000000000" pitchFamily="2" charset="2"/>
              <a:buChar char="q"/>
            </a:pPr>
            <a:r>
              <a:rPr lang="en-US" sz="1200" b="1" u="sng" kern="0">
                <a:solidFill>
                  <a:srgbClr val="002060"/>
                </a:solidFill>
                <a:latin typeface="Arial" panose="020B0604020202020204" pitchFamily="34" charset="0"/>
                <a:cs typeface="Arial" panose="020B0604020202020204" pitchFamily="34" charset="0"/>
              </a:rPr>
              <a:t>2030</a:t>
            </a:r>
            <a:r>
              <a:rPr lang="en-US" sz="1200" b="1" kern="0">
                <a:solidFill>
                  <a:srgbClr val="002060"/>
                </a:solidFill>
                <a:latin typeface="Arial" panose="020B0604020202020204" pitchFamily="34" charset="0"/>
                <a:cs typeface="Arial" panose="020B0604020202020204" pitchFamily="34" charset="0"/>
              </a:rPr>
              <a:t> (Digital Decade): 1Gbps to all households; 5G in all populated areas</a:t>
            </a:r>
          </a:p>
        </p:txBody>
      </p:sp>
      <p:sp>
        <p:nvSpPr>
          <p:cNvPr id="36" name="TextBox 35"/>
          <p:cNvSpPr txBox="1"/>
          <p:nvPr/>
        </p:nvSpPr>
        <p:spPr>
          <a:xfrm>
            <a:off x="504922" y="1301659"/>
            <a:ext cx="2569934" cy="338554"/>
          </a:xfrm>
          <a:prstGeom prst="rect">
            <a:avLst/>
          </a:prstGeom>
          <a:noFill/>
        </p:spPr>
        <p:txBody>
          <a:bodyPr wrap="none" rtlCol="0">
            <a:spAutoFit/>
          </a:bodyPr>
          <a:lstStyle/>
          <a:p>
            <a:r>
              <a:rPr lang="en-GB" sz="1600" b="1" kern="0">
                <a:solidFill>
                  <a:srgbClr val="002060"/>
                </a:solidFill>
                <a:latin typeface="Arial" panose="020B0604020202020204" pitchFamily="34" charset="0"/>
                <a:cs typeface="Arial" panose="020B0604020202020204" pitchFamily="34" charset="0"/>
              </a:rPr>
              <a:t>DIGITAL in the next MFF</a:t>
            </a:r>
          </a:p>
        </p:txBody>
      </p:sp>
      <p:sp>
        <p:nvSpPr>
          <p:cNvPr id="32" name="TextBox 31"/>
          <p:cNvSpPr txBox="1"/>
          <p:nvPr/>
        </p:nvSpPr>
        <p:spPr>
          <a:xfrm>
            <a:off x="2042542" y="2230505"/>
            <a:ext cx="1167212" cy="272415"/>
          </a:xfrm>
          <a:prstGeom prst="roundRect">
            <a:avLst/>
          </a:prstGeom>
          <a:noFill/>
        </p:spPr>
        <p:txBody>
          <a:bodyPr wrap="square" rtlCol="0">
            <a:sp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it-IT" sz="1000" b="1" i="0" u="none" strike="noStrike" kern="0" cap="none" spc="0" normalizeH="0" baseline="0" noProof="0">
                <a:ln>
                  <a:noFill/>
                </a:ln>
                <a:solidFill>
                  <a:srgbClr val="133176"/>
                </a:solidFill>
                <a:effectLst/>
                <a:uLnTx/>
                <a:uFillTx/>
                <a:latin typeface="Verdana" pitchFamily="34" charset="0"/>
              </a:rPr>
              <a:t>€</a:t>
            </a:r>
            <a:r>
              <a:rPr kumimoji="0" lang="en-GB" sz="1000" b="1" i="0" u="none" strike="noStrike" kern="0" cap="none" spc="0" normalizeH="0" baseline="0" noProof="0">
                <a:ln>
                  <a:noFill/>
                </a:ln>
                <a:solidFill>
                  <a:srgbClr val="133176"/>
                </a:solidFill>
                <a:effectLst/>
                <a:uLnTx/>
                <a:uFillTx/>
                <a:latin typeface="Verdana" pitchFamily="34" charset="0"/>
              </a:rPr>
              <a:t>7.6 billion</a:t>
            </a:r>
          </a:p>
        </p:txBody>
      </p:sp>
      <p:sp>
        <p:nvSpPr>
          <p:cNvPr id="34" name="TextBox 33"/>
          <p:cNvSpPr txBox="1"/>
          <p:nvPr/>
        </p:nvSpPr>
        <p:spPr>
          <a:xfrm>
            <a:off x="631497" y="3834151"/>
            <a:ext cx="2417536" cy="513168"/>
          </a:xfrm>
          <a:prstGeom prst="roundRect">
            <a:avLst/>
          </a:prstGeom>
          <a:solidFill>
            <a:srgbClr val="478FD1"/>
          </a:solidFill>
          <a:ln w="19050" cap="flat" cmpd="sng" algn="ctr">
            <a:solidFill>
              <a:schemeClr val="tx2"/>
            </a:solidFill>
            <a:prstDash val="solid"/>
          </a:ln>
          <a:effectLst/>
        </p:spPr>
        <p:txBody>
          <a:bodyPr rtlCol="0" anchor="ctr"/>
          <a:lstStyle>
            <a:defPPr>
              <a:defRPr lang="fr-FR"/>
            </a:defPPr>
            <a:lvl1pPr marR="0" lvl="0" indent="0" algn="ctr" defTabSz="457200" fontAlgn="auto">
              <a:lnSpc>
                <a:spcPct val="100000"/>
              </a:lnSpc>
              <a:spcBef>
                <a:spcPts val="0"/>
              </a:spcBef>
              <a:spcAft>
                <a:spcPts val="0"/>
              </a:spcAft>
              <a:buClrTx/>
              <a:buSzTx/>
              <a:buFontTx/>
              <a:buNone/>
              <a:tabLst/>
              <a:defRPr kumimoji="0" sz="1050" b="1" i="0" u="none" strike="noStrike" kern="0" cap="none" spc="0" normalizeH="0" baseline="0">
                <a:ln>
                  <a:noFill/>
                </a:ln>
                <a:solidFill>
                  <a:srgbClr val="002060"/>
                </a:solidFill>
                <a:effectLst/>
                <a:uLnTx/>
                <a:uFillTx/>
                <a:latin typeface="Aria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n-GB" sz="1600">
                <a:solidFill>
                  <a:schemeClr val="bg1"/>
                </a:solidFill>
              </a:rPr>
              <a:t>InvestEU</a:t>
            </a:r>
          </a:p>
        </p:txBody>
      </p:sp>
      <p:sp>
        <p:nvSpPr>
          <p:cNvPr id="37" name="Rounded Rectangle 36"/>
          <p:cNvSpPr/>
          <p:nvPr/>
        </p:nvSpPr>
        <p:spPr>
          <a:xfrm>
            <a:off x="631497" y="4574213"/>
            <a:ext cx="2417536" cy="491625"/>
          </a:xfrm>
          <a:prstGeom prst="roundRect">
            <a:avLst/>
          </a:prstGeom>
          <a:solidFill>
            <a:srgbClr val="478FD1"/>
          </a:solidFill>
          <a:ln w="19050" cap="flat" cmpd="sng" algn="ctr">
            <a:solidFill>
              <a:schemeClr val="tx2"/>
            </a:solidFill>
            <a:prstDash val="solid"/>
          </a:ln>
          <a:effectLst/>
        </p:spPr>
        <p:txBody>
          <a:bodyPr rtlCol="0" anchor="ctr"/>
          <a:lstStyle/>
          <a:p>
            <a:pPr algn="ctr" defTabSz="457200"/>
            <a:r>
              <a:rPr lang="en-GB" sz="1600" b="1" kern="0">
                <a:solidFill>
                  <a:schemeClr val="bg1"/>
                </a:solidFill>
                <a:latin typeface="Arial"/>
              </a:rPr>
              <a:t>ESIF</a:t>
            </a:r>
          </a:p>
        </p:txBody>
      </p:sp>
      <p:sp>
        <p:nvSpPr>
          <p:cNvPr id="45" name="TextBox 44"/>
          <p:cNvSpPr txBox="1"/>
          <p:nvPr/>
        </p:nvSpPr>
        <p:spPr>
          <a:xfrm>
            <a:off x="8370344" y="3958155"/>
            <a:ext cx="3385086" cy="956842"/>
          </a:xfrm>
          <a:prstGeom prst="upArrowCallout">
            <a:avLst>
              <a:gd name="adj1" fmla="val 29724"/>
              <a:gd name="adj2" fmla="val 20276"/>
              <a:gd name="adj3" fmla="val 25000"/>
              <a:gd name="adj4" fmla="val 64977"/>
            </a:avLst>
          </a:prstGeom>
          <a:solidFill>
            <a:schemeClr val="accent2">
              <a:lumMod val="75000"/>
            </a:schemeClr>
          </a:solidFill>
          <a:ln w="19050" cap="flat" cmpd="sng" algn="ctr">
            <a:solidFill>
              <a:schemeClr val="tx2"/>
            </a:solidFill>
            <a:prstDash val="solid"/>
          </a:ln>
          <a:effectLst/>
        </p:spPr>
        <p:txBody>
          <a:bodyPr rtlCol="0" anchor="ctr"/>
          <a:lstStyle>
            <a:defPPr>
              <a:defRPr lang="fr-FR"/>
            </a:defPPr>
            <a:lvl1pPr marR="0" lvl="0" indent="0" algn="ctr" defTabSz="457200" fontAlgn="auto">
              <a:lnSpc>
                <a:spcPct val="100000"/>
              </a:lnSpc>
              <a:spcBef>
                <a:spcPts val="1200"/>
              </a:spcBef>
              <a:spcAft>
                <a:spcPts val="0"/>
              </a:spcAft>
              <a:buClrTx/>
              <a:buSzTx/>
              <a:buFontTx/>
              <a:buNone/>
              <a:tabLst/>
              <a:defRPr kumimoji="0" sz="1050" b="1" i="0" u="none" strike="noStrike" kern="0" cap="none" spc="0" normalizeH="0" baseline="0">
                <a:ln>
                  <a:noFill/>
                </a:ln>
                <a:solidFill>
                  <a:srgbClr val="002060"/>
                </a:solidFill>
                <a:effectLst/>
                <a:uLnTx/>
                <a:uFillTx/>
                <a:latin typeface="Arial"/>
              </a:defRPr>
            </a:lvl1pPr>
          </a:lstStyle>
          <a:p>
            <a:r>
              <a:rPr lang="en-GB" sz="1600">
                <a:solidFill>
                  <a:schemeClr val="bg1"/>
                </a:solidFill>
              </a:rPr>
              <a:t>Next Generation EU</a:t>
            </a:r>
            <a:br>
              <a:rPr lang="en-GB" sz="1600">
                <a:solidFill>
                  <a:schemeClr val="bg1"/>
                </a:solidFill>
              </a:rPr>
            </a:br>
            <a:r>
              <a:rPr lang="en-GB" sz="1600">
                <a:solidFill>
                  <a:schemeClr val="bg1"/>
                </a:solidFill>
              </a:rPr>
              <a:t>Recovery and Resilience Facility</a:t>
            </a:r>
          </a:p>
        </p:txBody>
      </p:sp>
      <p:sp>
        <p:nvSpPr>
          <p:cNvPr id="46" name="Rounded Rectangle 45"/>
          <p:cNvSpPr/>
          <p:nvPr/>
        </p:nvSpPr>
        <p:spPr>
          <a:xfrm>
            <a:off x="8370343" y="5161047"/>
            <a:ext cx="1624633" cy="491625"/>
          </a:xfrm>
          <a:prstGeom prst="roundRect">
            <a:avLst/>
          </a:prstGeom>
          <a:solidFill>
            <a:srgbClr val="478FD1"/>
          </a:solidFill>
          <a:ln w="19050" cap="flat" cmpd="sng" algn="ctr">
            <a:solidFill>
              <a:schemeClr val="tx2"/>
            </a:solidFill>
            <a:prstDash val="solid"/>
          </a:ln>
          <a:effectLst/>
        </p:spPr>
        <p:txBody>
          <a:bodyPr rtlCol="0" anchor="ctr"/>
          <a:lstStyle/>
          <a:p>
            <a:pPr algn="ctr" defTabSz="457200"/>
            <a:r>
              <a:rPr lang="en-GB" sz="1400" b="1" kern="0">
                <a:solidFill>
                  <a:schemeClr val="bg1"/>
                </a:solidFill>
                <a:latin typeface="Arial"/>
              </a:rPr>
              <a:t>MS own investments</a:t>
            </a:r>
          </a:p>
        </p:txBody>
      </p:sp>
      <p:sp>
        <p:nvSpPr>
          <p:cNvPr id="49" name="Rounded Rectangle 48"/>
          <p:cNvSpPr/>
          <p:nvPr/>
        </p:nvSpPr>
        <p:spPr>
          <a:xfrm>
            <a:off x="10160077" y="5161048"/>
            <a:ext cx="1595353" cy="491625"/>
          </a:xfrm>
          <a:prstGeom prst="roundRect">
            <a:avLst/>
          </a:prstGeom>
          <a:solidFill>
            <a:srgbClr val="478FD1"/>
          </a:solidFill>
          <a:ln w="19050" cap="flat" cmpd="sng" algn="ctr">
            <a:solidFill>
              <a:schemeClr val="tx2"/>
            </a:solidFill>
            <a:prstDash val="solid"/>
          </a:ln>
          <a:effectLst/>
        </p:spPr>
        <p:txBody>
          <a:bodyPr rtlCol="0" anchor="ctr"/>
          <a:lstStyle/>
          <a:p>
            <a:pPr algn="ctr" defTabSz="457200"/>
            <a:r>
              <a:rPr lang="en-GB" sz="1400" b="1" kern="0">
                <a:solidFill>
                  <a:schemeClr val="bg1"/>
                </a:solidFill>
                <a:latin typeface="Arial"/>
              </a:rPr>
              <a:t>Private investments</a:t>
            </a:r>
          </a:p>
        </p:txBody>
      </p:sp>
      <p:graphicFrame>
        <p:nvGraphicFramePr>
          <p:cNvPr id="27" name="Diagram 26"/>
          <p:cNvGraphicFramePr/>
          <p:nvPr/>
        </p:nvGraphicFramePr>
        <p:xfrm>
          <a:off x="4456152" y="2651677"/>
          <a:ext cx="3431285" cy="300099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9" name="Content Placeholder 2"/>
          <p:cNvSpPr txBox="1">
            <a:spLocks/>
          </p:cNvSpPr>
          <p:nvPr/>
        </p:nvSpPr>
        <p:spPr>
          <a:xfrm>
            <a:off x="4521452" y="5309485"/>
            <a:ext cx="3178026" cy="523947"/>
          </a:xfrm>
          <a:prstGeom prst="rect">
            <a:avLst/>
          </a:prstGeom>
        </p:spPr>
        <p:txBody>
          <a:bodyPr/>
          <a:lstStyle>
            <a:lvl1pPr marL="342900" indent="-342900" algn="l" rtl="0" eaLnBrk="1" fontAlgn="base" hangingPunct="1">
              <a:spcBef>
                <a:spcPct val="20000"/>
              </a:spcBef>
              <a:spcAft>
                <a:spcPct val="0"/>
              </a:spcAft>
              <a:buClr>
                <a:schemeClr val="bg1"/>
              </a:buClr>
              <a:buChar char="•"/>
              <a:defRPr sz="2400" i="1">
                <a:solidFill>
                  <a:schemeClr val="accent2">
                    <a:lumMod val="50000"/>
                  </a:schemeClr>
                </a:solidFill>
                <a:latin typeface="+mn-lt"/>
                <a:ea typeface="+mn-ea"/>
                <a:cs typeface="+mn-cs"/>
              </a:defRPr>
            </a:lvl1pPr>
            <a:lvl2pPr marL="742950" indent="-285750" algn="l" rtl="0" eaLnBrk="1" fontAlgn="base" hangingPunct="1">
              <a:spcBef>
                <a:spcPct val="20000"/>
              </a:spcBef>
              <a:spcAft>
                <a:spcPct val="0"/>
              </a:spcAft>
              <a:buClr>
                <a:srgbClr val="009FBA"/>
              </a:buClr>
              <a:buChar char="•"/>
              <a:defRPr sz="2000" b="1">
                <a:solidFill>
                  <a:schemeClr val="accent2">
                    <a:lumMod val="50000"/>
                  </a:schemeClr>
                </a:solidFill>
                <a:latin typeface="+mn-lt"/>
              </a:defRPr>
            </a:lvl2pPr>
            <a:lvl3pPr marL="1143000" indent="-228600" algn="l" rtl="0" eaLnBrk="1" fontAlgn="base" hangingPunct="1">
              <a:spcBef>
                <a:spcPct val="20000"/>
              </a:spcBef>
              <a:spcAft>
                <a:spcPct val="0"/>
              </a:spcAft>
              <a:defRPr sz="1400">
                <a:solidFill>
                  <a:schemeClr val="accent2">
                    <a:lumMod val="50000"/>
                  </a:schemeClr>
                </a:solidFill>
                <a:latin typeface="+mn-lt"/>
              </a:defRPr>
            </a:lvl3pPr>
            <a:lvl4pPr marL="1600200" indent="-228600" algn="l" rtl="0" eaLnBrk="1" fontAlgn="base" hangingPunct="1">
              <a:spcBef>
                <a:spcPct val="20000"/>
              </a:spcBef>
              <a:spcAft>
                <a:spcPct val="0"/>
              </a:spcAft>
              <a:buChar char="–"/>
              <a:defRPr sz="2000">
                <a:solidFill>
                  <a:schemeClr val="tx1"/>
                </a:solidFill>
                <a:latin typeface="Arial" charset="0"/>
              </a:defRPr>
            </a:lvl4pPr>
            <a:lvl5pPr marL="2057400" indent="-228600" algn="l" rtl="0" eaLnBrk="1" fontAlgn="base" hangingPunct="1">
              <a:spcBef>
                <a:spcPct val="20000"/>
              </a:spcBef>
              <a:spcAft>
                <a:spcPct val="0"/>
              </a:spcAft>
              <a:buChar char="»"/>
              <a:defRPr sz="2000">
                <a:solidFill>
                  <a:schemeClr val="tx1"/>
                </a:solidFill>
                <a:latin typeface="Arial" charset="0"/>
              </a:defRPr>
            </a:lvl5pPr>
            <a:lvl6pPr marL="2514600" indent="-228600" algn="l" rtl="0" eaLnBrk="1" fontAlgn="base" hangingPunct="1">
              <a:spcBef>
                <a:spcPct val="20000"/>
              </a:spcBef>
              <a:spcAft>
                <a:spcPct val="0"/>
              </a:spcAft>
              <a:buChar char="»"/>
              <a:defRPr sz="2000">
                <a:solidFill>
                  <a:schemeClr val="tx1"/>
                </a:solidFill>
                <a:latin typeface="Arial" charset="0"/>
              </a:defRPr>
            </a:lvl6pPr>
            <a:lvl7pPr marL="2971800" indent="-228600" algn="l" rtl="0" eaLnBrk="1" fontAlgn="base" hangingPunct="1">
              <a:spcBef>
                <a:spcPct val="20000"/>
              </a:spcBef>
              <a:spcAft>
                <a:spcPct val="0"/>
              </a:spcAft>
              <a:buChar char="»"/>
              <a:defRPr sz="2000">
                <a:solidFill>
                  <a:schemeClr val="tx1"/>
                </a:solidFill>
                <a:latin typeface="Arial" charset="0"/>
              </a:defRPr>
            </a:lvl7pPr>
            <a:lvl8pPr marL="3429000" indent="-228600" algn="l" rtl="0" eaLnBrk="1" fontAlgn="base" hangingPunct="1">
              <a:spcBef>
                <a:spcPct val="20000"/>
              </a:spcBef>
              <a:spcAft>
                <a:spcPct val="0"/>
              </a:spcAft>
              <a:buChar char="»"/>
              <a:defRPr sz="2000">
                <a:solidFill>
                  <a:schemeClr val="tx1"/>
                </a:solidFill>
                <a:latin typeface="Arial" charset="0"/>
              </a:defRPr>
            </a:lvl8pPr>
            <a:lvl9pPr marL="3886200" indent="-228600" algn="l" rtl="0" eaLnBrk="1" fontAlgn="base" hangingPunct="1">
              <a:spcBef>
                <a:spcPct val="20000"/>
              </a:spcBef>
              <a:spcAft>
                <a:spcPct val="0"/>
              </a:spcAft>
              <a:buChar char="»"/>
              <a:defRPr sz="2000">
                <a:solidFill>
                  <a:schemeClr val="tx1"/>
                </a:solidFill>
                <a:latin typeface="Arial" charset="0"/>
              </a:defRPr>
            </a:lvl9pPr>
          </a:lstStyle>
          <a:p>
            <a:pPr marL="0" indent="0" algn="ctr">
              <a:spcAft>
                <a:spcPts val="1200"/>
              </a:spcAft>
              <a:buClr>
                <a:schemeClr val="tx1"/>
              </a:buClr>
              <a:buFontTx/>
              <a:buNone/>
            </a:pPr>
            <a:r>
              <a:rPr lang="en-GB" sz="1600" b="1" i="0" kern="0">
                <a:solidFill>
                  <a:srgbClr val="002060"/>
                </a:solidFill>
                <a:latin typeface="Arial" panose="020B0604020202020204" pitchFamily="34" charset="0"/>
                <a:cs typeface="Arial" panose="020B0604020202020204" pitchFamily="34" charset="0"/>
              </a:rPr>
              <a:t>CEF 2021-2027 (million €) </a:t>
            </a:r>
            <a:br>
              <a:rPr lang="en-GB" sz="1600" b="1" i="0" kern="0">
                <a:solidFill>
                  <a:srgbClr val="002060"/>
                </a:solidFill>
                <a:latin typeface="Arial" panose="020B0604020202020204" pitchFamily="34" charset="0"/>
                <a:cs typeface="Arial" panose="020B0604020202020204" pitchFamily="34" charset="0"/>
              </a:rPr>
            </a:br>
            <a:endParaRPr lang="en-GB" sz="900" b="1" i="0" kern="0">
              <a:solidFill>
                <a:schemeClr val="accent2">
                  <a:lumMod val="75000"/>
                </a:schemeClr>
              </a:solidFill>
              <a:latin typeface="Arial" panose="020B0604020202020204" pitchFamily="34" charset="0"/>
              <a:cs typeface="Arial" panose="020B0604020202020204" pitchFamily="34" charset="0"/>
            </a:endParaRPr>
          </a:p>
        </p:txBody>
      </p:sp>
      <p:sp>
        <p:nvSpPr>
          <p:cNvPr id="30" name="Oval 29"/>
          <p:cNvSpPr/>
          <p:nvPr/>
        </p:nvSpPr>
        <p:spPr>
          <a:xfrm>
            <a:off x="3997387" y="866407"/>
            <a:ext cx="1110848" cy="686893"/>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b="1">
                <a:solidFill>
                  <a:schemeClr val="accent1">
                    <a:lumMod val="50000"/>
                  </a:schemeClr>
                </a:solidFill>
                <a:latin typeface="Arial" panose="020B0604020202020204" pitchFamily="34" charset="0"/>
                <a:cs typeface="Arial" panose="020B0604020202020204" pitchFamily="34" charset="0"/>
              </a:rPr>
              <a:t>A greener Europe</a:t>
            </a:r>
          </a:p>
        </p:txBody>
      </p:sp>
      <p:sp>
        <p:nvSpPr>
          <p:cNvPr id="41" name="Oval 40"/>
          <p:cNvSpPr/>
          <p:nvPr/>
        </p:nvSpPr>
        <p:spPr>
          <a:xfrm>
            <a:off x="5262881" y="866319"/>
            <a:ext cx="1458216" cy="689624"/>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b="1">
                <a:solidFill>
                  <a:schemeClr val="accent1">
                    <a:lumMod val="50000"/>
                  </a:schemeClr>
                </a:solidFill>
                <a:latin typeface="Arial" panose="020B0604020202020204" pitchFamily="34" charset="0"/>
                <a:cs typeface="Arial" panose="020B0604020202020204" pitchFamily="34" charset="0"/>
              </a:rPr>
              <a:t>EU fit for the digital age</a:t>
            </a:r>
          </a:p>
        </p:txBody>
      </p:sp>
      <p:sp>
        <p:nvSpPr>
          <p:cNvPr id="42" name="Oval 41"/>
          <p:cNvSpPr/>
          <p:nvPr/>
        </p:nvSpPr>
        <p:spPr>
          <a:xfrm>
            <a:off x="6875743" y="866407"/>
            <a:ext cx="1110848" cy="689536"/>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b="1">
                <a:solidFill>
                  <a:schemeClr val="accent1">
                    <a:lumMod val="50000"/>
                  </a:schemeClr>
                </a:solidFill>
                <a:latin typeface="Arial" panose="020B0604020202020204" pitchFamily="34" charset="0"/>
                <a:cs typeface="Arial" panose="020B0604020202020204" pitchFamily="34" charset="0"/>
              </a:rPr>
              <a:t>An inclusive Europe</a:t>
            </a:r>
          </a:p>
        </p:txBody>
      </p:sp>
      <p:sp>
        <p:nvSpPr>
          <p:cNvPr id="43" name="Left-Right Arrow 42"/>
          <p:cNvSpPr/>
          <p:nvPr/>
        </p:nvSpPr>
        <p:spPr>
          <a:xfrm>
            <a:off x="3997387" y="1685400"/>
            <a:ext cx="4021667" cy="425731"/>
          </a:xfrm>
          <a:prstGeom prst="leftRightArrow">
            <a:avLst/>
          </a:prstGeom>
          <a:solidFill>
            <a:srgbClr val="FFC000"/>
          </a:solidFill>
          <a:ln>
            <a:solidFill>
              <a:srgbClr val="13317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a:solidFill>
                  <a:srgbClr val="002060"/>
                </a:solidFill>
              </a:rPr>
              <a:t>Connecting Europe Facility</a:t>
            </a:r>
          </a:p>
        </p:txBody>
      </p:sp>
      <p:sp>
        <p:nvSpPr>
          <p:cNvPr id="48" name="Rounded Rectangle 47"/>
          <p:cNvSpPr/>
          <p:nvPr/>
        </p:nvSpPr>
        <p:spPr>
          <a:xfrm>
            <a:off x="4070037" y="2308287"/>
            <a:ext cx="1033286" cy="616402"/>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a:solidFill>
                  <a:schemeClr val="accent1">
                    <a:lumMod val="50000"/>
                  </a:schemeClr>
                </a:solidFill>
              </a:rPr>
              <a:t>CEF supports sustainable, cross-sector infrastructure</a:t>
            </a:r>
          </a:p>
        </p:txBody>
      </p:sp>
      <p:sp>
        <p:nvSpPr>
          <p:cNvPr id="50" name="Rounded Rectangle 49"/>
          <p:cNvSpPr/>
          <p:nvPr/>
        </p:nvSpPr>
        <p:spPr>
          <a:xfrm>
            <a:off x="5262195" y="2305555"/>
            <a:ext cx="1509618" cy="616402"/>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a:solidFill>
                  <a:schemeClr val="accent1">
                    <a:lumMod val="50000"/>
                  </a:schemeClr>
                </a:solidFill>
              </a:rPr>
              <a:t>CEF supports access to key digital capabilities, innovations and services</a:t>
            </a:r>
          </a:p>
        </p:txBody>
      </p:sp>
      <p:sp>
        <p:nvSpPr>
          <p:cNvPr id="51" name="Rounded Rectangle 50"/>
          <p:cNvSpPr/>
          <p:nvPr/>
        </p:nvSpPr>
        <p:spPr>
          <a:xfrm>
            <a:off x="6931725" y="2299462"/>
            <a:ext cx="955712" cy="616402"/>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a:solidFill>
                  <a:schemeClr val="accent1">
                    <a:lumMod val="50000"/>
                  </a:schemeClr>
                </a:solidFill>
              </a:rPr>
              <a:t>CEF enables an inclusive Digital Single Market</a:t>
            </a:r>
          </a:p>
        </p:txBody>
      </p:sp>
    </p:spTree>
    <p:extLst>
      <p:ext uri="{BB962C8B-B14F-4D97-AF65-F5344CB8AC3E}">
        <p14:creationId xmlns:p14="http://schemas.microsoft.com/office/powerpoint/2010/main" val="951625223"/>
      </p:ext>
    </p:extLst>
  </p:cSld>
  <p:clrMapOvr>
    <a:overrideClrMapping bg1="lt1" tx1="dk1" bg2="lt2" tx2="dk2" accent1="accent1" accent2="accent2" accent3="accent3" accent4="accent4" accent5="accent5" accent6="accent6" hlink="hlink" folHlink="folHlink"/>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6" name="Picture 125">
            <a:extLst>
              <a:ext uri="{FF2B5EF4-FFF2-40B4-BE49-F238E27FC236}">
                <a16:creationId xmlns:a16="http://schemas.microsoft.com/office/drawing/2014/main" id="{6B2AD76E-C421-430F-96EF-F528E4ADAE8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897193" y="1392605"/>
            <a:ext cx="8212973" cy="5263046"/>
          </a:xfrm>
          <a:prstGeom prst="rect">
            <a:avLst/>
          </a:prstGeom>
          <a:ln>
            <a:noFill/>
          </a:ln>
          <a:extLst>
            <a:ext uri="{53640926-AAD7-44D8-BBD7-CCE9431645EC}">
              <a14:shadowObscured xmlns:a14="http://schemas.microsoft.com/office/drawing/2010/main"/>
            </a:ext>
          </a:extLst>
        </p:spPr>
      </p:pic>
      <p:sp>
        <p:nvSpPr>
          <p:cNvPr id="2" name="Rectangle 1"/>
          <p:cNvSpPr/>
          <p:nvPr/>
        </p:nvSpPr>
        <p:spPr>
          <a:xfrm>
            <a:off x="9110166" y="5411559"/>
            <a:ext cx="2892287" cy="646331"/>
          </a:xfrm>
          <a:prstGeom prst="rect">
            <a:avLst/>
          </a:prstGeom>
        </p:spPr>
        <p:txBody>
          <a:bodyPr wrap="square">
            <a:spAutoFit/>
          </a:bodyPr>
          <a:lstStyle/>
          <a:p>
            <a:r>
              <a:rPr lang="en-US" sz="1200"/>
              <a:t>Please note that this map is a draft and may not reflect the real path of the cables.</a:t>
            </a:r>
          </a:p>
        </p:txBody>
      </p:sp>
      <p:sp>
        <p:nvSpPr>
          <p:cNvPr id="7" name="TextBox 6">
            <a:extLst>
              <a:ext uri="{FF2B5EF4-FFF2-40B4-BE49-F238E27FC236}">
                <a16:creationId xmlns:a16="http://schemas.microsoft.com/office/drawing/2014/main" id="{DF601465-0A35-4D6E-863F-C5940FC207DC}"/>
              </a:ext>
            </a:extLst>
          </p:cNvPr>
          <p:cNvSpPr txBox="1"/>
          <p:nvPr/>
        </p:nvSpPr>
        <p:spPr>
          <a:xfrm>
            <a:off x="890379" y="506940"/>
            <a:ext cx="10411240" cy="646331"/>
          </a:xfrm>
          <a:prstGeom prst="rect">
            <a:avLst/>
          </a:prstGeom>
          <a:noFill/>
        </p:spPr>
        <p:txBody>
          <a:bodyPr wrap="square">
            <a:spAutoFit/>
          </a:bodyPr>
          <a:lstStyle/>
          <a:p>
            <a:r>
              <a:rPr lang="en-IE" sz="3600" b="1">
                <a:solidFill>
                  <a:srgbClr val="002060"/>
                </a:solidFill>
              </a:rPr>
              <a:t>Digital Global Gateways - CEF Call-1 map </a:t>
            </a:r>
            <a:endParaRPr lang="en-US" sz="3600" b="1">
              <a:solidFill>
                <a:srgbClr val="002060"/>
              </a:solidFill>
            </a:endParaRPr>
          </a:p>
        </p:txBody>
      </p:sp>
      <p:pic>
        <p:nvPicPr>
          <p:cNvPr id="5" name="Picture 4">
            <a:extLst>
              <a:ext uri="{FF2B5EF4-FFF2-40B4-BE49-F238E27FC236}">
                <a16:creationId xmlns:a16="http://schemas.microsoft.com/office/drawing/2014/main" id="{51052C30-DB06-45C0-8BA2-0B6286A2CE98}"/>
              </a:ext>
            </a:extLst>
          </p:cNvPr>
          <p:cNvPicPr>
            <a:picLocks noChangeAspect="1"/>
          </p:cNvPicPr>
          <p:nvPr/>
        </p:nvPicPr>
        <p:blipFill rotWithShape="1">
          <a:blip r:embed="rId3"/>
          <a:srcRect l="39664" t="28364" r="4054" b="36576"/>
          <a:stretch/>
        </p:blipFill>
        <p:spPr bwMode="auto">
          <a:xfrm>
            <a:off x="9908540" y="6057890"/>
            <a:ext cx="2283460" cy="800110"/>
          </a:xfrm>
          <a:prstGeom prst="rect">
            <a:avLst/>
          </a:prstGeom>
          <a:ln>
            <a:noFill/>
          </a:ln>
          <a:extLst>
            <a:ext uri="{53640926-AAD7-44D8-BBD7-CCE9431645EC}">
              <a14:shadowObscured xmlns:a14="http://schemas.microsoft.com/office/drawing/2010/main"/>
            </a:ext>
          </a:extLst>
        </p:spPr>
      </p:pic>
      <p:pic>
        <p:nvPicPr>
          <p:cNvPr id="3" name="Picture 2" descr="A blue and white globe with pink dots&#10;&#10;Description automatically generated">
            <a:extLst>
              <a:ext uri="{FF2B5EF4-FFF2-40B4-BE49-F238E27FC236}">
                <a16:creationId xmlns:a16="http://schemas.microsoft.com/office/drawing/2014/main" id="{666CC9F7-A084-705E-1FAD-E2AB9510628F}"/>
              </a:ext>
            </a:extLst>
          </p:cNvPr>
          <p:cNvPicPr>
            <a:picLocks noChangeAspect="1"/>
          </p:cNvPicPr>
          <p:nvPr/>
        </p:nvPicPr>
        <p:blipFill rotWithShape="1">
          <a:blip r:embed="rId4" cstate="hqprint">
            <a:extLst>
              <a:ext uri="{28A0092B-C50C-407E-A947-70E740481C1C}">
                <a14:useLocalDpi xmlns:a14="http://schemas.microsoft.com/office/drawing/2010/main" val="0"/>
              </a:ext>
            </a:extLst>
          </a:blip>
          <a:srcRect l="25955" r="27238" b="36806"/>
          <a:stretch/>
        </p:blipFill>
        <p:spPr>
          <a:xfrm>
            <a:off x="10275555" y="372653"/>
            <a:ext cx="1549429" cy="1243173"/>
          </a:xfrm>
          <a:prstGeom prst="rect">
            <a:avLst/>
          </a:prstGeom>
        </p:spPr>
      </p:pic>
      <p:sp>
        <p:nvSpPr>
          <p:cNvPr id="4" name="Slide Number Placeholder 3">
            <a:extLst>
              <a:ext uri="{FF2B5EF4-FFF2-40B4-BE49-F238E27FC236}">
                <a16:creationId xmlns:a16="http://schemas.microsoft.com/office/drawing/2014/main" id="{55611785-899A-7509-4DB2-415E71EF8A52}"/>
              </a:ext>
            </a:extLst>
          </p:cNvPr>
          <p:cNvSpPr>
            <a:spLocks noGrp="1"/>
          </p:cNvSpPr>
          <p:nvPr>
            <p:ph type="sldNum" sz="quarter" idx="12"/>
          </p:nvPr>
        </p:nvSpPr>
        <p:spPr/>
        <p:txBody>
          <a:bodyPr/>
          <a:lstStyle/>
          <a:p>
            <a:fld id="{F46C79FD-C571-418B-AB0F-5EE936C85276}" type="slidenum">
              <a:rPr lang="en-GB" smtClean="0"/>
              <a:t>60</a:t>
            </a:fld>
            <a:endParaRPr lang="en-GB"/>
          </a:p>
        </p:txBody>
      </p:sp>
    </p:spTree>
    <p:extLst>
      <p:ext uri="{BB962C8B-B14F-4D97-AF65-F5344CB8AC3E}">
        <p14:creationId xmlns:p14="http://schemas.microsoft.com/office/powerpoint/2010/main" val="74218248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Chart 9"/>
          <p:cNvGraphicFramePr>
            <a:graphicFrameLocks/>
          </p:cNvGraphicFramePr>
          <p:nvPr/>
        </p:nvGraphicFramePr>
        <p:xfrm>
          <a:off x="1916596" y="1682922"/>
          <a:ext cx="8358808" cy="4615336"/>
        </p:xfrm>
        <a:graphic>
          <a:graphicData uri="http://schemas.openxmlformats.org/drawingml/2006/chart">
            <c:chart xmlns:c="http://schemas.openxmlformats.org/drawingml/2006/chart" xmlns:r="http://schemas.openxmlformats.org/officeDocument/2006/relationships" r:id="rId2"/>
          </a:graphicData>
        </a:graphic>
      </p:graphicFrame>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36925" y="1933332"/>
            <a:ext cx="648049" cy="648049"/>
          </a:xfrm>
          <a:prstGeom prst="rect">
            <a:avLst/>
          </a:prstGeom>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206948" y="2197068"/>
            <a:ext cx="730874" cy="730874"/>
          </a:xfrm>
          <a:prstGeom prst="rect">
            <a:avLst/>
          </a:prstGeom>
        </p:spPr>
      </p:pic>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310112" y="2743819"/>
            <a:ext cx="701673" cy="701673"/>
          </a:xfrm>
          <a:prstGeom prst="rect">
            <a:avLst/>
          </a:prstGeom>
        </p:spPr>
      </p:pic>
      <p:pic>
        <p:nvPicPr>
          <p:cNvPr id="9" name="Picture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206947" y="3080055"/>
            <a:ext cx="730874" cy="730874"/>
          </a:xfrm>
          <a:prstGeom prst="rect">
            <a:avLst/>
          </a:prstGeom>
        </p:spPr>
      </p:pic>
      <p:pic>
        <p:nvPicPr>
          <p:cNvPr id="11" name="Picture 1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294032" y="3581376"/>
            <a:ext cx="733831" cy="733831"/>
          </a:xfrm>
          <a:prstGeom prst="rect">
            <a:avLst/>
          </a:prstGeom>
        </p:spPr>
      </p:pic>
      <p:pic>
        <p:nvPicPr>
          <p:cNvPr id="13" name="Picture 1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206947" y="3973986"/>
            <a:ext cx="737161" cy="737161"/>
          </a:xfrm>
          <a:prstGeom prst="rect">
            <a:avLst/>
          </a:prstGeom>
        </p:spPr>
      </p:pic>
      <p:pic>
        <p:nvPicPr>
          <p:cNvPr id="15" name="Picture 1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294032" y="4451091"/>
            <a:ext cx="755637" cy="755637"/>
          </a:xfrm>
          <a:prstGeom prst="rect">
            <a:avLst/>
          </a:prstGeom>
        </p:spPr>
      </p:pic>
      <p:pic>
        <p:nvPicPr>
          <p:cNvPr id="17" name="Picture 16"/>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174076" y="4873585"/>
            <a:ext cx="763745" cy="763745"/>
          </a:xfrm>
          <a:prstGeom prst="rect">
            <a:avLst/>
          </a:prstGeom>
        </p:spPr>
      </p:pic>
      <p:sp>
        <p:nvSpPr>
          <p:cNvPr id="18" name="TextBox 17"/>
          <p:cNvSpPr txBox="1"/>
          <p:nvPr/>
        </p:nvSpPr>
        <p:spPr>
          <a:xfrm>
            <a:off x="1978332" y="4828909"/>
            <a:ext cx="2662941" cy="923330"/>
          </a:xfrm>
          <a:prstGeom prst="rect">
            <a:avLst/>
          </a:prstGeom>
          <a:noFill/>
        </p:spPr>
        <p:txBody>
          <a:bodyPr wrap="square" rtlCol="0">
            <a:spAutoFit/>
          </a:bodyPr>
          <a:lstStyle/>
          <a:p>
            <a:r>
              <a:rPr lang="en-US">
                <a:solidFill>
                  <a:schemeClr val="bg1"/>
                </a:solidFill>
              </a:rPr>
              <a:t>1 OCTs – Greenland </a:t>
            </a:r>
          </a:p>
          <a:p>
            <a:endParaRPr lang="en-US">
              <a:solidFill>
                <a:schemeClr val="bg1"/>
              </a:solidFill>
            </a:endParaRPr>
          </a:p>
          <a:p>
            <a:r>
              <a:rPr lang="en-US">
                <a:solidFill>
                  <a:schemeClr val="bg1"/>
                </a:solidFill>
              </a:rPr>
              <a:t>3 ORs – Canary islands</a:t>
            </a:r>
          </a:p>
        </p:txBody>
      </p:sp>
      <p:sp>
        <p:nvSpPr>
          <p:cNvPr id="14" name="TextBox 13">
            <a:extLst>
              <a:ext uri="{FF2B5EF4-FFF2-40B4-BE49-F238E27FC236}">
                <a16:creationId xmlns:a16="http://schemas.microsoft.com/office/drawing/2014/main" id="{DF601465-0A35-4D6E-863F-C5940FC207DC}"/>
              </a:ext>
            </a:extLst>
          </p:cNvPr>
          <p:cNvSpPr txBox="1"/>
          <p:nvPr/>
        </p:nvSpPr>
        <p:spPr>
          <a:xfrm>
            <a:off x="890380" y="235977"/>
            <a:ext cx="10411240" cy="1077218"/>
          </a:xfrm>
          <a:prstGeom prst="rect">
            <a:avLst/>
          </a:prstGeom>
          <a:noFill/>
        </p:spPr>
        <p:txBody>
          <a:bodyPr wrap="square">
            <a:spAutoFit/>
          </a:bodyPr>
          <a:lstStyle/>
          <a:p>
            <a:r>
              <a:rPr lang="en-IE" sz="3600" b="1">
                <a:solidFill>
                  <a:srgbClr val="002060"/>
                </a:solidFill>
              </a:rPr>
              <a:t>Digital Global Gateways  </a:t>
            </a:r>
          </a:p>
          <a:p>
            <a:r>
              <a:rPr lang="en-IE" sz="2800">
                <a:solidFill>
                  <a:srgbClr val="002060"/>
                </a:solidFill>
              </a:rPr>
              <a:t>CEF Call-1 financed project  </a:t>
            </a:r>
            <a:endParaRPr lang="en-US" sz="2800">
              <a:solidFill>
                <a:srgbClr val="002060"/>
              </a:solidFill>
            </a:endParaRPr>
          </a:p>
        </p:txBody>
      </p:sp>
      <p:pic>
        <p:nvPicPr>
          <p:cNvPr id="16" name="Picture 15">
            <a:extLst>
              <a:ext uri="{FF2B5EF4-FFF2-40B4-BE49-F238E27FC236}">
                <a16:creationId xmlns:a16="http://schemas.microsoft.com/office/drawing/2014/main" id="{51052C30-DB06-45C0-8BA2-0B6286A2CE98}"/>
              </a:ext>
            </a:extLst>
          </p:cNvPr>
          <p:cNvPicPr>
            <a:picLocks noChangeAspect="1"/>
          </p:cNvPicPr>
          <p:nvPr/>
        </p:nvPicPr>
        <p:blipFill rotWithShape="1">
          <a:blip r:embed="rId11"/>
          <a:srcRect l="39664" t="28364" r="4054" b="36576"/>
          <a:stretch/>
        </p:blipFill>
        <p:spPr bwMode="auto">
          <a:xfrm>
            <a:off x="9908540" y="6057890"/>
            <a:ext cx="2283460" cy="800110"/>
          </a:xfrm>
          <a:prstGeom prst="rect">
            <a:avLst/>
          </a:prstGeom>
          <a:ln>
            <a:noFill/>
          </a:ln>
          <a:extLst>
            <a:ext uri="{53640926-AAD7-44D8-BBD7-CCE9431645EC}">
              <a14:shadowObscured xmlns:a14="http://schemas.microsoft.com/office/drawing/2010/main"/>
            </a:ext>
          </a:extLst>
        </p:spPr>
      </p:pic>
      <p:pic>
        <p:nvPicPr>
          <p:cNvPr id="2" name="Picture 1" descr="A blue and white globe with pink dots&#10;&#10;Description automatically generated">
            <a:extLst>
              <a:ext uri="{FF2B5EF4-FFF2-40B4-BE49-F238E27FC236}">
                <a16:creationId xmlns:a16="http://schemas.microsoft.com/office/drawing/2014/main" id="{98CF9543-7FCE-DBAA-BF3D-7D518E4A583A}"/>
              </a:ext>
            </a:extLst>
          </p:cNvPr>
          <p:cNvPicPr>
            <a:picLocks noChangeAspect="1"/>
          </p:cNvPicPr>
          <p:nvPr/>
        </p:nvPicPr>
        <p:blipFill rotWithShape="1">
          <a:blip r:embed="rId12" cstate="hqprint">
            <a:extLst>
              <a:ext uri="{28A0092B-C50C-407E-A947-70E740481C1C}">
                <a14:useLocalDpi xmlns:a14="http://schemas.microsoft.com/office/drawing/2010/main" val="0"/>
              </a:ext>
            </a:extLst>
          </a:blip>
          <a:srcRect l="25955" r="27238" b="36806"/>
          <a:stretch/>
        </p:blipFill>
        <p:spPr>
          <a:xfrm>
            <a:off x="10275404" y="349893"/>
            <a:ext cx="1549429" cy="1243173"/>
          </a:xfrm>
          <a:prstGeom prst="rect">
            <a:avLst/>
          </a:prstGeom>
        </p:spPr>
      </p:pic>
      <p:sp>
        <p:nvSpPr>
          <p:cNvPr id="5" name="Slide Number Placeholder 4">
            <a:extLst>
              <a:ext uri="{FF2B5EF4-FFF2-40B4-BE49-F238E27FC236}">
                <a16:creationId xmlns:a16="http://schemas.microsoft.com/office/drawing/2014/main" id="{8A0B5559-5497-8E43-9798-9B580922F50A}"/>
              </a:ext>
            </a:extLst>
          </p:cNvPr>
          <p:cNvSpPr>
            <a:spLocks noGrp="1"/>
          </p:cNvSpPr>
          <p:nvPr>
            <p:ph type="sldNum" sz="quarter" idx="12"/>
          </p:nvPr>
        </p:nvSpPr>
        <p:spPr/>
        <p:txBody>
          <a:bodyPr/>
          <a:lstStyle/>
          <a:p>
            <a:fld id="{F46C79FD-C571-418B-AB0F-5EE936C85276}" type="slidenum">
              <a:rPr lang="en-GB" smtClean="0"/>
              <a:t>61</a:t>
            </a:fld>
            <a:endParaRPr lang="en-GB"/>
          </a:p>
        </p:txBody>
      </p:sp>
    </p:spTree>
    <p:extLst>
      <p:ext uri="{BB962C8B-B14F-4D97-AF65-F5344CB8AC3E}">
        <p14:creationId xmlns:p14="http://schemas.microsoft.com/office/powerpoint/2010/main" val="77842285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970722" y="1619012"/>
            <a:ext cx="10330069" cy="707886"/>
          </a:xfrm>
          <a:prstGeom prst="rect">
            <a:avLst/>
          </a:prstGeom>
          <a:noFill/>
        </p:spPr>
        <p:txBody>
          <a:bodyPr wrap="square" rtlCol="0">
            <a:spAutoFit/>
          </a:bodyPr>
          <a:lstStyle/>
          <a:p>
            <a:r>
              <a:rPr lang="en-US" sz="2000"/>
              <a:t>The CEF-Digital Call-1 is enabling Digital Global Gateways projects (studies + works) with a total volume of </a:t>
            </a:r>
            <a:r>
              <a:rPr lang="en-US" sz="2000" b="1"/>
              <a:t>≈176 MM €</a:t>
            </a:r>
            <a:r>
              <a:rPr lang="en-US" sz="2000"/>
              <a:t>.</a:t>
            </a:r>
          </a:p>
        </p:txBody>
      </p:sp>
      <p:sp>
        <p:nvSpPr>
          <p:cNvPr id="11" name="TextBox 10">
            <a:extLst>
              <a:ext uri="{FF2B5EF4-FFF2-40B4-BE49-F238E27FC236}">
                <a16:creationId xmlns:a16="http://schemas.microsoft.com/office/drawing/2014/main" id="{DF601465-0A35-4D6E-863F-C5940FC207DC}"/>
              </a:ext>
            </a:extLst>
          </p:cNvPr>
          <p:cNvSpPr txBox="1"/>
          <p:nvPr/>
        </p:nvSpPr>
        <p:spPr>
          <a:xfrm>
            <a:off x="970722" y="243841"/>
            <a:ext cx="10411240" cy="1077218"/>
          </a:xfrm>
          <a:prstGeom prst="rect">
            <a:avLst/>
          </a:prstGeom>
          <a:noFill/>
        </p:spPr>
        <p:txBody>
          <a:bodyPr wrap="square">
            <a:spAutoFit/>
          </a:bodyPr>
          <a:lstStyle/>
          <a:p>
            <a:r>
              <a:rPr lang="en-IE" sz="3600" b="1">
                <a:solidFill>
                  <a:srgbClr val="002060"/>
                </a:solidFill>
              </a:rPr>
              <a:t>Digital Global Gateways  </a:t>
            </a:r>
          </a:p>
          <a:p>
            <a:r>
              <a:rPr lang="en-IE" sz="2800">
                <a:solidFill>
                  <a:srgbClr val="002060"/>
                </a:solidFill>
              </a:rPr>
              <a:t>Total volume of the GAs  </a:t>
            </a:r>
            <a:endParaRPr lang="en-US" sz="2800">
              <a:solidFill>
                <a:srgbClr val="002060"/>
              </a:solidFill>
            </a:endParaRPr>
          </a:p>
        </p:txBody>
      </p:sp>
      <p:graphicFrame>
        <p:nvGraphicFramePr>
          <p:cNvPr id="13" name="Chart 12"/>
          <p:cNvGraphicFramePr>
            <a:graphicFrameLocks/>
          </p:cNvGraphicFramePr>
          <p:nvPr/>
        </p:nvGraphicFramePr>
        <p:xfrm>
          <a:off x="1265968" y="2381968"/>
          <a:ext cx="7973503" cy="3952239"/>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1"/>
          <p:cNvSpPr txBox="1"/>
          <p:nvPr/>
        </p:nvSpPr>
        <p:spPr>
          <a:xfrm>
            <a:off x="5252720" y="4113696"/>
            <a:ext cx="1584960" cy="488785"/>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800" b="1">
                <a:solidFill>
                  <a:schemeClr val="bg1"/>
                </a:solidFill>
              </a:rPr>
              <a:t>≈ 81.9 MM €</a:t>
            </a:r>
            <a:endParaRPr lang="en-US" sz="1800">
              <a:solidFill>
                <a:schemeClr val="bg1"/>
              </a:solidFill>
            </a:endParaRPr>
          </a:p>
        </p:txBody>
      </p:sp>
      <p:pic>
        <p:nvPicPr>
          <p:cNvPr id="7" name="Picture 6">
            <a:extLst>
              <a:ext uri="{FF2B5EF4-FFF2-40B4-BE49-F238E27FC236}">
                <a16:creationId xmlns:a16="http://schemas.microsoft.com/office/drawing/2014/main" id="{51052C30-DB06-45C0-8BA2-0B6286A2CE98}"/>
              </a:ext>
            </a:extLst>
          </p:cNvPr>
          <p:cNvPicPr>
            <a:picLocks noChangeAspect="1"/>
          </p:cNvPicPr>
          <p:nvPr/>
        </p:nvPicPr>
        <p:blipFill rotWithShape="1">
          <a:blip r:embed="rId3"/>
          <a:srcRect l="39664" t="28364" r="4054" b="36576"/>
          <a:stretch/>
        </p:blipFill>
        <p:spPr bwMode="auto">
          <a:xfrm>
            <a:off x="9908540" y="6057890"/>
            <a:ext cx="2283460" cy="800110"/>
          </a:xfrm>
          <a:prstGeom prst="rect">
            <a:avLst/>
          </a:prstGeom>
          <a:ln>
            <a:noFill/>
          </a:ln>
          <a:extLst>
            <a:ext uri="{53640926-AAD7-44D8-BBD7-CCE9431645EC}">
              <a14:shadowObscured xmlns:a14="http://schemas.microsoft.com/office/drawing/2010/main"/>
            </a:ext>
          </a:extLst>
        </p:spPr>
      </p:pic>
      <p:pic>
        <p:nvPicPr>
          <p:cNvPr id="2" name="Picture 1" descr="A blue and white globe with pink dots&#10;&#10;Description automatically generated">
            <a:extLst>
              <a:ext uri="{FF2B5EF4-FFF2-40B4-BE49-F238E27FC236}">
                <a16:creationId xmlns:a16="http://schemas.microsoft.com/office/drawing/2014/main" id="{E2E4520E-6FB8-5261-6684-06FE33A0A8A8}"/>
              </a:ext>
            </a:extLst>
          </p:cNvPr>
          <p:cNvPicPr>
            <a:picLocks noChangeAspect="1"/>
          </p:cNvPicPr>
          <p:nvPr/>
        </p:nvPicPr>
        <p:blipFill rotWithShape="1">
          <a:blip r:embed="rId4" cstate="hqprint">
            <a:extLst>
              <a:ext uri="{28A0092B-C50C-407E-A947-70E740481C1C}">
                <a14:useLocalDpi xmlns:a14="http://schemas.microsoft.com/office/drawing/2010/main" val="0"/>
              </a:ext>
            </a:extLst>
          </a:blip>
          <a:srcRect l="25955" r="27238" b="36806"/>
          <a:stretch/>
        </p:blipFill>
        <p:spPr>
          <a:xfrm>
            <a:off x="10373645" y="277403"/>
            <a:ext cx="1549429" cy="1243173"/>
          </a:xfrm>
          <a:prstGeom prst="rect">
            <a:avLst/>
          </a:prstGeom>
        </p:spPr>
      </p:pic>
      <p:sp>
        <p:nvSpPr>
          <p:cNvPr id="4" name="Slide Number Placeholder 3">
            <a:extLst>
              <a:ext uri="{FF2B5EF4-FFF2-40B4-BE49-F238E27FC236}">
                <a16:creationId xmlns:a16="http://schemas.microsoft.com/office/drawing/2014/main" id="{131D7F6F-FC55-A66C-A34D-183F38B5D7D7}"/>
              </a:ext>
            </a:extLst>
          </p:cNvPr>
          <p:cNvSpPr>
            <a:spLocks noGrp="1"/>
          </p:cNvSpPr>
          <p:nvPr>
            <p:ph type="sldNum" sz="quarter" idx="12"/>
          </p:nvPr>
        </p:nvSpPr>
        <p:spPr/>
        <p:txBody>
          <a:bodyPr/>
          <a:lstStyle/>
          <a:p>
            <a:fld id="{F46C79FD-C571-418B-AB0F-5EE936C85276}" type="slidenum">
              <a:rPr lang="en-GB" smtClean="0"/>
              <a:t>62</a:t>
            </a:fld>
            <a:endParaRPr lang="en-GB"/>
          </a:p>
        </p:txBody>
      </p:sp>
    </p:spTree>
    <p:extLst>
      <p:ext uri="{BB962C8B-B14F-4D97-AF65-F5344CB8AC3E}">
        <p14:creationId xmlns:p14="http://schemas.microsoft.com/office/powerpoint/2010/main" val="301737482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FDE1375-4BFA-4824-B06E-ED935CD6AB5D}"/>
              </a:ext>
            </a:extLst>
          </p:cNvPr>
          <p:cNvSpPr txBox="1"/>
          <p:nvPr/>
        </p:nvSpPr>
        <p:spPr>
          <a:xfrm>
            <a:off x="838200" y="165785"/>
            <a:ext cx="11383204" cy="782357"/>
          </a:xfrm>
          <a:prstGeom prst="rect">
            <a:avLst/>
          </a:prstGeom>
        </p:spPr>
        <p:txBody>
          <a:bodyPr vert="horz" lIns="91440" tIns="45720" rIns="91440" bIns="0" rtlCol="0" anchor="b" anchorCtr="0">
            <a:noAutofit/>
          </a:bodyPr>
          <a:lstStyle/>
          <a:p>
            <a:pPr>
              <a:lnSpc>
                <a:spcPct val="90000"/>
              </a:lnSpc>
              <a:spcBef>
                <a:spcPct val="0"/>
              </a:spcBef>
              <a:spcAft>
                <a:spcPts val="600"/>
              </a:spcAft>
            </a:pPr>
            <a:r>
              <a:rPr lang="en-US" sz="3600" b="1">
                <a:solidFill>
                  <a:srgbClr val="002060"/>
                </a:solidFill>
              </a:rPr>
              <a:t>Backbone connectivity for Digital Global Gateways</a:t>
            </a:r>
          </a:p>
        </p:txBody>
      </p:sp>
      <p:pic>
        <p:nvPicPr>
          <p:cNvPr id="12" name="Picture 11">
            <a:extLst>
              <a:ext uri="{FF2B5EF4-FFF2-40B4-BE49-F238E27FC236}">
                <a16:creationId xmlns:a16="http://schemas.microsoft.com/office/drawing/2014/main" id="{E792DEE7-70A5-4B98-8B09-43850CEBCACE}"/>
              </a:ext>
            </a:extLst>
          </p:cNvPr>
          <p:cNvPicPr>
            <a:picLocks noChangeAspect="1"/>
          </p:cNvPicPr>
          <p:nvPr/>
        </p:nvPicPr>
        <p:blipFill rotWithShape="1">
          <a:blip r:embed="rId2"/>
          <a:srcRect l="39664" t="28364" r="4054" b="36576"/>
          <a:stretch/>
        </p:blipFill>
        <p:spPr bwMode="auto">
          <a:xfrm>
            <a:off x="9908540" y="6067743"/>
            <a:ext cx="2283460" cy="800110"/>
          </a:xfrm>
          <a:prstGeom prst="rect">
            <a:avLst/>
          </a:prstGeom>
          <a:ln>
            <a:noFill/>
          </a:ln>
          <a:extLst>
            <a:ext uri="{53640926-AAD7-44D8-BBD7-CCE9431645EC}">
              <a14:shadowObscured xmlns:a14="http://schemas.microsoft.com/office/drawing/2010/main"/>
            </a:ext>
          </a:extLst>
        </p:spPr>
      </p:pic>
      <p:grpSp>
        <p:nvGrpSpPr>
          <p:cNvPr id="13" name="Group 12">
            <a:extLst>
              <a:ext uri="{FF2B5EF4-FFF2-40B4-BE49-F238E27FC236}">
                <a16:creationId xmlns:a16="http://schemas.microsoft.com/office/drawing/2014/main" id="{D8DEFA69-A033-4AA3-98B5-439552164B5B}"/>
              </a:ext>
            </a:extLst>
          </p:cNvPr>
          <p:cNvGrpSpPr/>
          <p:nvPr/>
        </p:nvGrpSpPr>
        <p:grpSpPr>
          <a:xfrm>
            <a:off x="970722" y="1093283"/>
            <a:ext cx="10905699" cy="514800"/>
            <a:chOff x="0" y="36484"/>
            <a:chExt cx="10905699" cy="514800"/>
          </a:xfrm>
        </p:grpSpPr>
        <p:sp>
          <p:nvSpPr>
            <p:cNvPr id="14" name="Rectangle: Rounded Corners 13">
              <a:extLst>
                <a:ext uri="{FF2B5EF4-FFF2-40B4-BE49-F238E27FC236}">
                  <a16:creationId xmlns:a16="http://schemas.microsoft.com/office/drawing/2014/main" id="{032773B7-6542-4848-BD5B-3868AAEEFB34}"/>
                </a:ext>
              </a:extLst>
            </p:cNvPr>
            <p:cNvSpPr/>
            <p:nvPr/>
          </p:nvSpPr>
          <p:spPr>
            <a:xfrm>
              <a:off x="0" y="36484"/>
              <a:ext cx="10905699" cy="514800"/>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DE"/>
            </a:p>
          </p:txBody>
        </p:sp>
        <p:sp>
          <p:nvSpPr>
            <p:cNvPr id="15" name="Rectangle: Rounded Corners 4">
              <a:extLst>
                <a:ext uri="{FF2B5EF4-FFF2-40B4-BE49-F238E27FC236}">
                  <a16:creationId xmlns:a16="http://schemas.microsoft.com/office/drawing/2014/main" id="{86F64CAE-B3CF-4BB5-8AC5-64807A24A4E3}"/>
                </a:ext>
              </a:extLst>
            </p:cNvPr>
            <p:cNvSpPr txBox="1"/>
            <p:nvPr/>
          </p:nvSpPr>
          <p:spPr>
            <a:xfrm>
              <a:off x="25130" y="61614"/>
              <a:ext cx="10855439" cy="464540"/>
            </a:xfrm>
            <a:prstGeom prst="rect">
              <a:avLst/>
            </a:prstGeom>
            <a:solidFill>
              <a:schemeClr val="tx2"/>
            </a:solidFill>
            <a:ln>
              <a:solidFill>
                <a:schemeClr val="tx2"/>
              </a:solidFill>
            </a:ln>
          </p:spPr>
          <p:style>
            <a:lnRef idx="0">
              <a:scrgbClr r="0" g="0" b="0"/>
            </a:lnRef>
            <a:fillRef idx="0">
              <a:scrgbClr r="0" g="0" b="0"/>
            </a:fillRef>
            <a:effectRef idx="0">
              <a:scrgbClr r="0" g="0" b="0"/>
            </a:effectRef>
            <a:fontRef idx="minor">
              <a:schemeClr val="lt1"/>
            </a:fontRef>
          </p:style>
          <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b="1" kern="1200">
                  <a:solidFill>
                    <a:schemeClr val="accent5"/>
                  </a:solidFill>
                </a:rPr>
                <a:t>CEF-DIG-2023-GATEWAYS-WORKS &amp; STUDIES</a:t>
              </a:r>
            </a:p>
          </p:txBody>
        </p:sp>
      </p:grpSp>
      <p:grpSp>
        <p:nvGrpSpPr>
          <p:cNvPr id="16" name="Group 15">
            <a:extLst>
              <a:ext uri="{FF2B5EF4-FFF2-40B4-BE49-F238E27FC236}">
                <a16:creationId xmlns:a16="http://schemas.microsoft.com/office/drawing/2014/main" id="{DBF4C5BB-BD20-46BB-991E-554BD36FA9DD}"/>
              </a:ext>
            </a:extLst>
          </p:cNvPr>
          <p:cNvGrpSpPr/>
          <p:nvPr/>
        </p:nvGrpSpPr>
        <p:grpSpPr>
          <a:xfrm>
            <a:off x="970722" y="1633213"/>
            <a:ext cx="10905699" cy="514800"/>
            <a:chOff x="0" y="614644"/>
            <a:chExt cx="10905699" cy="514800"/>
          </a:xfrm>
        </p:grpSpPr>
        <p:sp>
          <p:nvSpPr>
            <p:cNvPr id="17" name="Rectangle: Rounded Corners 16">
              <a:extLst>
                <a:ext uri="{FF2B5EF4-FFF2-40B4-BE49-F238E27FC236}">
                  <a16:creationId xmlns:a16="http://schemas.microsoft.com/office/drawing/2014/main" id="{0D0BE1EB-34FC-4B20-88D1-5428BDFE2991}"/>
                </a:ext>
              </a:extLst>
            </p:cNvPr>
            <p:cNvSpPr/>
            <p:nvPr/>
          </p:nvSpPr>
          <p:spPr>
            <a:xfrm>
              <a:off x="0" y="614644"/>
              <a:ext cx="10905699" cy="514800"/>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DE"/>
            </a:p>
          </p:txBody>
        </p:sp>
        <p:sp>
          <p:nvSpPr>
            <p:cNvPr id="18" name="Rectangle: Rounded Corners 4">
              <a:extLst>
                <a:ext uri="{FF2B5EF4-FFF2-40B4-BE49-F238E27FC236}">
                  <a16:creationId xmlns:a16="http://schemas.microsoft.com/office/drawing/2014/main" id="{3C83C466-C619-4EE7-9C5D-89B18468602F}"/>
                </a:ext>
              </a:extLst>
            </p:cNvPr>
            <p:cNvSpPr txBox="1"/>
            <p:nvPr/>
          </p:nvSpPr>
          <p:spPr>
            <a:xfrm>
              <a:off x="25130" y="614644"/>
              <a:ext cx="10855439" cy="464540"/>
            </a:xfrm>
            <a:prstGeom prst="rect">
              <a:avLst/>
            </a:prstGeom>
            <a:solidFill>
              <a:schemeClr val="tx2"/>
            </a:solidFill>
          </p:spPr>
          <p:style>
            <a:lnRef idx="0">
              <a:scrgbClr r="0" g="0" b="0"/>
            </a:lnRef>
            <a:fillRef idx="0">
              <a:scrgbClr r="0" g="0" b="0"/>
            </a:fillRef>
            <a:effectRef idx="0">
              <a:scrgbClr r="0" g="0" b="0"/>
            </a:effectRef>
            <a:fontRef idx="minor">
              <a:schemeClr val="lt1"/>
            </a:fontRef>
          </p:style>
          <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a:t>1. Objective</a:t>
              </a:r>
              <a:endParaRPr lang="en-US" sz="2200" kern="1200"/>
            </a:p>
          </p:txBody>
        </p:sp>
      </p:grpSp>
      <p:sp>
        <p:nvSpPr>
          <p:cNvPr id="19" name="TextBox 18">
            <a:extLst>
              <a:ext uri="{FF2B5EF4-FFF2-40B4-BE49-F238E27FC236}">
                <a16:creationId xmlns:a16="http://schemas.microsoft.com/office/drawing/2014/main" id="{49C0ADAA-20F6-4123-83B0-5A167F045EF2}"/>
              </a:ext>
            </a:extLst>
          </p:cNvPr>
          <p:cNvSpPr txBox="1"/>
          <p:nvPr/>
        </p:nvSpPr>
        <p:spPr>
          <a:xfrm>
            <a:off x="970721" y="2374424"/>
            <a:ext cx="10880569" cy="3416320"/>
          </a:xfrm>
          <a:prstGeom prst="rect">
            <a:avLst/>
          </a:prstGeom>
          <a:noFill/>
        </p:spPr>
        <p:txBody>
          <a:bodyPr wrap="square">
            <a:spAutoFit/>
          </a:bodyPr>
          <a:lstStyle/>
          <a:p>
            <a:pPr lvl="0">
              <a:buNone/>
            </a:pPr>
            <a:r>
              <a:rPr lang="en-US" b="1"/>
              <a:t>Support the deployment of strategic networks as part of the Digital Global Gateway Strategy of the EU by addressing connectivity needs, such as: </a:t>
            </a:r>
          </a:p>
          <a:p>
            <a:pPr lvl="0">
              <a:buNone/>
            </a:pPr>
            <a:endParaRPr lang="en-US"/>
          </a:p>
          <a:p>
            <a:pPr lvl="1"/>
            <a:r>
              <a:rPr lang="en-US"/>
              <a:t>(1) </a:t>
            </a:r>
            <a:r>
              <a:rPr lang="en-US" b="1"/>
              <a:t>Connecting territories of the EU </a:t>
            </a:r>
            <a:r>
              <a:rPr lang="en-US"/>
              <a:t>including its Outermost Regions. </a:t>
            </a:r>
          </a:p>
          <a:p>
            <a:pPr lvl="1"/>
            <a:r>
              <a:rPr lang="en-US"/>
              <a:t>(2) </a:t>
            </a:r>
            <a:r>
              <a:rPr lang="en-US" b="1"/>
              <a:t>Supporting the specific connectivity needs of the Member States</a:t>
            </a:r>
            <a:r>
              <a:rPr lang="en-US"/>
              <a:t>, which are islands themselves, or have islands as part of their territory. </a:t>
            </a:r>
          </a:p>
          <a:p>
            <a:pPr lvl="1"/>
            <a:r>
              <a:rPr lang="en-US"/>
              <a:t>(3) Intermeshing backbones to </a:t>
            </a:r>
            <a:r>
              <a:rPr lang="en-US" b="1"/>
              <a:t>interconnect major connectivity points in the EU</a:t>
            </a:r>
            <a:r>
              <a:rPr lang="en-US"/>
              <a:t>. </a:t>
            </a:r>
          </a:p>
          <a:p>
            <a:pPr lvl="1"/>
            <a:r>
              <a:rPr lang="en-US" b="1"/>
              <a:t>(4) Addressing the specific needs of Overseas Countries and Territories in the EU. </a:t>
            </a:r>
          </a:p>
          <a:p>
            <a:pPr lvl="1"/>
            <a:r>
              <a:rPr lang="en-US"/>
              <a:t>(5) </a:t>
            </a:r>
            <a:r>
              <a:rPr lang="en-US" b="1"/>
              <a:t>Ensuring international connectivity to EU partners </a:t>
            </a:r>
            <a:r>
              <a:rPr lang="en-US"/>
              <a:t>worldwide as a basis for European strategic autonomy. </a:t>
            </a:r>
          </a:p>
          <a:p>
            <a:pPr lvl="1"/>
            <a:r>
              <a:rPr lang="en-US"/>
              <a:t>(6) </a:t>
            </a:r>
            <a:r>
              <a:rPr lang="en-US" b="1"/>
              <a:t>Promoting synergy projects </a:t>
            </a:r>
            <a:r>
              <a:rPr lang="en-US"/>
              <a:t>addressing other objectives of CEF Digital, including sector specific considerations encompassing the connectivity of large-scale digital capacities such as HPC or cloud.</a:t>
            </a:r>
          </a:p>
        </p:txBody>
      </p:sp>
      <p:sp>
        <p:nvSpPr>
          <p:cNvPr id="2" name="Slide Number Placeholder 1">
            <a:extLst>
              <a:ext uri="{FF2B5EF4-FFF2-40B4-BE49-F238E27FC236}">
                <a16:creationId xmlns:a16="http://schemas.microsoft.com/office/drawing/2014/main" id="{6CD95C30-D4D5-E537-6B98-4505B8CADB8B}"/>
              </a:ext>
            </a:extLst>
          </p:cNvPr>
          <p:cNvSpPr>
            <a:spLocks noGrp="1"/>
          </p:cNvSpPr>
          <p:nvPr>
            <p:ph type="sldNum" sz="quarter" idx="12"/>
          </p:nvPr>
        </p:nvSpPr>
        <p:spPr/>
        <p:txBody>
          <a:bodyPr/>
          <a:lstStyle/>
          <a:p>
            <a:fld id="{F46C79FD-C571-418B-AB0F-5EE936C85276}" type="slidenum">
              <a:rPr lang="en-GB" smtClean="0"/>
              <a:t>63</a:t>
            </a:fld>
            <a:endParaRPr lang="en-GB"/>
          </a:p>
        </p:txBody>
      </p:sp>
    </p:spTree>
    <p:extLst>
      <p:ext uri="{BB962C8B-B14F-4D97-AF65-F5344CB8AC3E}">
        <p14:creationId xmlns:p14="http://schemas.microsoft.com/office/powerpoint/2010/main" val="158367970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FDE1375-4BFA-4824-B06E-ED935CD6AB5D}"/>
              </a:ext>
            </a:extLst>
          </p:cNvPr>
          <p:cNvSpPr txBox="1"/>
          <p:nvPr/>
        </p:nvSpPr>
        <p:spPr>
          <a:xfrm>
            <a:off x="838200" y="198810"/>
            <a:ext cx="11354628" cy="782357"/>
          </a:xfrm>
          <a:prstGeom prst="rect">
            <a:avLst/>
          </a:prstGeom>
        </p:spPr>
        <p:txBody>
          <a:bodyPr vert="horz" lIns="91440" tIns="45720" rIns="91440" bIns="0" rtlCol="0" anchor="b" anchorCtr="0">
            <a:noAutofit/>
          </a:bodyPr>
          <a:lstStyle/>
          <a:p>
            <a:pPr>
              <a:lnSpc>
                <a:spcPct val="90000"/>
              </a:lnSpc>
              <a:spcBef>
                <a:spcPct val="0"/>
              </a:spcBef>
              <a:spcAft>
                <a:spcPts val="600"/>
              </a:spcAft>
            </a:pPr>
            <a:r>
              <a:rPr lang="en-US" sz="3600" b="1">
                <a:solidFill>
                  <a:srgbClr val="002060"/>
                </a:solidFill>
              </a:rPr>
              <a:t>Backbone connectivity for Digital Global Gateways</a:t>
            </a:r>
          </a:p>
        </p:txBody>
      </p:sp>
      <p:sp>
        <p:nvSpPr>
          <p:cNvPr id="7" name="TextBox 6">
            <a:extLst>
              <a:ext uri="{FF2B5EF4-FFF2-40B4-BE49-F238E27FC236}">
                <a16:creationId xmlns:a16="http://schemas.microsoft.com/office/drawing/2014/main" id="{2BA2A774-5306-4867-B7B6-8EB19D644D00}"/>
              </a:ext>
            </a:extLst>
          </p:cNvPr>
          <p:cNvSpPr txBox="1"/>
          <p:nvPr/>
        </p:nvSpPr>
        <p:spPr>
          <a:xfrm>
            <a:off x="970722" y="2240250"/>
            <a:ext cx="10830309" cy="1754326"/>
          </a:xfrm>
          <a:prstGeom prst="rect">
            <a:avLst/>
          </a:prstGeom>
          <a:noFill/>
        </p:spPr>
        <p:txBody>
          <a:bodyPr wrap="square">
            <a:spAutoFit/>
          </a:bodyPr>
          <a:lstStyle/>
          <a:p>
            <a:r>
              <a:rPr lang="en-US" b="1">
                <a:solidFill>
                  <a:srgbClr val="4D4D4D">
                    <a:hueOff val="0"/>
                    <a:satOff val="0"/>
                    <a:lumOff val="0"/>
                    <a:alphaOff val="0"/>
                  </a:srgbClr>
                </a:solidFill>
                <a:latin typeface="Arial"/>
              </a:rPr>
              <a:t>Support the deployment of backbone connectivity for routes within Member States, between Member States, and between the EU and third countries</a:t>
            </a:r>
            <a:r>
              <a:rPr lang="en-US">
                <a:solidFill>
                  <a:srgbClr val="4D4D4D">
                    <a:hueOff val="0"/>
                    <a:satOff val="0"/>
                    <a:lumOff val="0"/>
                    <a:alphaOff val="0"/>
                  </a:srgbClr>
                </a:solidFill>
                <a:latin typeface="Arial"/>
              </a:rPr>
              <a:t>, including to remote territories where: </a:t>
            </a:r>
          </a:p>
          <a:p>
            <a:endParaRPr lang="en-US">
              <a:solidFill>
                <a:srgbClr val="4D4D4D">
                  <a:hueOff val="0"/>
                  <a:satOff val="0"/>
                  <a:lumOff val="0"/>
                  <a:alphaOff val="0"/>
                </a:srgbClr>
              </a:solidFill>
              <a:latin typeface="Arial"/>
            </a:endParaRPr>
          </a:p>
          <a:p>
            <a:r>
              <a:rPr lang="en-US">
                <a:solidFill>
                  <a:srgbClr val="4D4D4D">
                    <a:hueOff val="0"/>
                    <a:satOff val="0"/>
                    <a:lumOff val="0"/>
                    <a:alphaOff val="0"/>
                  </a:srgbClr>
                </a:solidFill>
                <a:latin typeface="Arial"/>
              </a:rPr>
              <a:t>	(1) there is a lack of </a:t>
            </a:r>
            <a:r>
              <a:rPr lang="en-US" b="1">
                <a:solidFill>
                  <a:srgbClr val="4D4D4D">
                    <a:hueOff val="0"/>
                    <a:satOff val="0"/>
                    <a:lumOff val="0"/>
                    <a:alphaOff val="0"/>
                  </a:srgbClr>
                </a:solidFill>
                <a:latin typeface="Arial"/>
              </a:rPr>
              <a:t>redundancy</a:t>
            </a:r>
            <a:r>
              <a:rPr lang="en-US">
                <a:solidFill>
                  <a:srgbClr val="4D4D4D">
                    <a:hueOff val="0"/>
                    <a:satOff val="0"/>
                    <a:lumOff val="0"/>
                    <a:alphaOff val="0"/>
                  </a:srgbClr>
                </a:solidFill>
                <a:latin typeface="Arial"/>
              </a:rPr>
              <a:t>, or </a:t>
            </a:r>
          </a:p>
          <a:p>
            <a:r>
              <a:rPr lang="en-US">
                <a:solidFill>
                  <a:srgbClr val="4D4D4D">
                    <a:hueOff val="0"/>
                    <a:satOff val="0"/>
                    <a:lumOff val="0"/>
                    <a:alphaOff val="0"/>
                  </a:srgbClr>
                </a:solidFill>
                <a:latin typeface="Arial"/>
              </a:rPr>
              <a:t>	(2) existing infrastructure cannot satisfy </a:t>
            </a:r>
            <a:r>
              <a:rPr lang="en-US" b="1">
                <a:solidFill>
                  <a:srgbClr val="4D4D4D">
                    <a:hueOff val="0"/>
                    <a:satOff val="0"/>
                    <a:lumOff val="0"/>
                    <a:alphaOff val="0"/>
                  </a:srgbClr>
                </a:solidFill>
                <a:latin typeface="Arial"/>
              </a:rPr>
              <a:t>demand</a:t>
            </a:r>
            <a:r>
              <a:rPr lang="en-US">
                <a:solidFill>
                  <a:srgbClr val="4D4D4D">
                    <a:hueOff val="0"/>
                    <a:satOff val="0"/>
                    <a:lumOff val="0"/>
                    <a:alphaOff val="0"/>
                  </a:srgbClr>
                </a:solidFill>
                <a:latin typeface="Arial"/>
              </a:rPr>
              <a:t>, or </a:t>
            </a:r>
          </a:p>
          <a:p>
            <a:r>
              <a:rPr lang="en-US">
                <a:solidFill>
                  <a:srgbClr val="4D4D4D">
                    <a:hueOff val="0"/>
                    <a:satOff val="0"/>
                    <a:lumOff val="0"/>
                    <a:alphaOff val="0"/>
                  </a:srgbClr>
                </a:solidFill>
                <a:latin typeface="Arial"/>
              </a:rPr>
              <a:t>	(3) the users in the territories suffer from suboptimal </a:t>
            </a:r>
            <a:r>
              <a:rPr lang="en-US" b="1">
                <a:solidFill>
                  <a:srgbClr val="4D4D4D">
                    <a:hueOff val="0"/>
                    <a:satOff val="0"/>
                    <a:lumOff val="0"/>
                    <a:alphaOff val="0"/>
                  </a:srgbClr>
                </a:solidFill>
                <a:latin typeface="Arial"/>
              </a:rPr>
              <a:t>services</a:t>
            </a:r>
            <a:r>
              <a:rPr lang="en-US">
                <a:solidFill>
                  <a:srgbClr val="4D4D4D">
                    <a:hueOff val="0"/>
                    <a:satOff val="0"/>
                    <a:lumOff val="0"/>
                    <a:alphaOff val="0"/>
                  </a:srgbClr>
                </a:solidFill>
                <a:latin typeface="Arial"/>
              </a:rPr>
              <a:t> and </a:t>
            </a:r>
            <a:r>
              <a:rPr lang="en-US" b="1">
                <a:solidFill>
                  <a:srgbClr val="4D4D4D">
                    <a:hueOff val="0"/>
                    <a:satOff val="0"/>
                    <a:lumOff val="0"/>
                    <a:alphaOff val="0"/>
                  </a:srgbClr>
                </a:solidFill>
                <a:latin typeface="Arial"/>
              </a:rPr>
              <a:t>prices</a:t>
            </a:r>
            <a:r>
              <a:rPr lang="en-US">
                <a:solidFill>
                  <a:srgbClr val="4D4D4D">
                    <a:hueOff val="0"/>
                    <a:satOff val="0"/>
                    <a:lumOff val="0"/>
                    <a:alphaOff val="0"/>
                  </a:srgbClr>
                </a:solidFill>
                <a:latin typeface="Arial"/>
              </a:rPr>
              <a:t>. </a:t>
            </a:r>
          </a:p>
        </p:txBody>
      </p:sp>
      <p:pic>
        <p:nvPicPr>
          <p:cNvPr id="19" name="Picture 18">
            <a:extLst>
              <a:ext uri="{FF2B5EF4-FFF2-40B4-BE49-F238E27FC236}">
                <a16:creationId xmlns:a16="http://schemas.microsoft.com/office/drawing/2014/main" id="{51052C30-DB06-45C0-8BA2-0B6286A2CE98}"/>
              </a:ext>
            </a:extLst>
          </p:cNvPr>
          <p:cNvPicPr>
            <a:picLocks noChangeAspect="1"/>
          </p:cNvPicPr>
          <p:nvPr/>
        </p:nvPicPr>
        <p:blipFill rotWithShape="1">
          <a:blip r:embed="rId2"/>
          <a:srcRect l="39664" t="28364" r="4054" b="36576"/>
          <a:stretch/>
        </p:blipFill>
        <p:spPr bwMode="auto">
          <a:xfrm>
            <a:off x="9908540" y="6057890"/>
            <a:ext cx="2283460" cy="800110"/>
          </a:xfrm>
          <a:prstGeom prst="rect">
            <a:avLst/>
          </a:prstGeom>
          <a:ln>
            <a:noFill/>
          </a:ln>
          <a:extLst>
            <a:ext uri="{53640926-AAD7-44D8-BBD7-CCE9431645EC}">
              <a14:shadowObscured xmlns:a14="http://schemas.microsoft.com/office/drawing/2010/main"/>
            </a:ext>
          </a:extLst>
        </p:spPr>
      </p:pic>
      <p:grpSp>
        <p:nvGrpSpPr>
          <p:cNvPr id="20" name="Group 19">
            <a:extLst>
              <a:ext uri="{FF2B5EF4-FFF2-40B4-BE49-F238E27FC236}">
                <a16:creationId xmlns:a16="http://schemas.microsoft.com/office/drawing/2014/main" id="{A28249EC-865A-4E5F-A255-A8E1E1D776CB}"/>
              </a:ext>
            </a:extLst>
          </p:cNvPr>
          <p:cNvGrpSpPr/>
          <p:nvPr/>
        </p:nvGrpSpPr>
        <p:grpSpPr>
          <a:xfrm>
            <a:off x="970722" y="1093283"/>
            <a:ext cx="10905699" cy="514800"/>
            <a:chOff x="0" y="36484"/>
            <a:chExt cx="10905699" cy="514800"/>
          </a:xfrm>
          <a:solidFill>
            <a:schemeClr val="tx2"/>
          </a:solidFill>
        </p:grpSpPr>
        <p:sp>
          <p:nvSpPr>
            <p:cNvPr id="21" name="Rectangle: Rounded Corners 20">
              <a:extLst>
                <a:ext uri="{FF2B5EF4-FFF2-40B4-BE49-F238E27FC236}">
                  <a16:creationId xmlns:a16="http://schemas.microsoft.com/office/drawing/2014/main" id="{2C0C102A-F0D1-4A91-9AAE-38EED02D9A87}"/>
                </a:ext>
              </a:extLst>
            </p:cNvPr>
            <p:cNvSpPr/>
            <p:nvPr/>
          </p:nvSpPr>
          <p:spPr>
            <a:xfrm>
              <a:off x="0" y="36484"/>
              <a:ext cx="10905699" cy="514800"/>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DE"/>
            </a:p>
          </p:txBody>
        </p:sp>
        <p:sp>
          <p:nvSpPr>
            <p:cNvPr id="22" name="Rectangle: Rounded Corners 4">
              <a:extLst>
                <a:ext uri="{FF2B5EF4-FFF2-40B4-BE49-F238E27FC236}">
                  <a16:creationId xmlns:a16="http://schemas.microsoft.com/office/drawing/2014/main" id="{D753C478-DD82-4F79-BD8E-FA69FCCAD65A}"/>
                </a:ext>
              </a:extLst>
            </p:cNvPr>
            <p:cNvSpPr txBox="1"/>
            <p:nvPr/>
          </p:nvSpPr>
          <p:spPr>
            <a:xfrm>
              <a:off x="25130" y="61614"/>
              <a:ext cx="10855439" cy="464540"/>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b="1" kern="1200">
                  <a:solidFill>
                    <a:schemeClr val="accent5"/>
                  </a:solidFill>
                </a:rPr>
                <a:t>CEF-DIG-2023-GATEWAYS-WORKS &amp; STUDIES</a:t>
              </a:r>
            </a:p>
          </p:txBody>
        </p:sp>
      </p:grpSp>
      <p:grpSp>
        <p:nvGrpSpPr>
          <p:cNvPr id="23" name="Group 22">
            <a:extLst>
              <a:ext uri="{FF2B5EF4-FFF2-40B4-BE49-F238E27FC236}">
                <a16:creationId xmlns:a16="http://schemas.microsoft.com/office/drawing/2014/main" id="{0F9BE5EE-711D-4288-8000-03338EB7C478}"/>
              </a:ext>
            </a:extLst>
          </p:cNvPr>
          <p:cNvGrpSpPr/>
          <p:nvPr/>
        </p:nvGrpSpPr>
        <p:grpSpPr>
          <a:xfrm>
            <a:off x="970722" y="1633213"/>
            <a:ext cx="10905699" cy="514800"/>
            <a:chOff x="0" y="614644"/>
            <a:chExt cx="10905699" cy="514800"/>
          </a:xfrm>
          <a:solidFill>
            <a:schemeClr val="tx2"/>
          </a:solidFill>
        </p:grpSpPr>
        <p:sp>
          <p:nvSpPr>
            <p:cNvPr id="24" name="Rectangle: Rounded Corners 23">
              <a:extLst>
                <a:ext uri="{FF2B5EF4-FFF2-40B4-BE49-F238E27FC236}">
                  <a16:creationId xmlns:a16="http://schemas.microsoft.com/office/drawing/2014/main" id="{81383195-57CD-469D-AB62-94AAEE4D9523}"/>
                </a:ext>
              </a:extLst>
            </p:cNvPr>
            <p:cNvSpPr/>
            <p:nvPr/>
          </p:nvSpPr>
          <p:spPr>
            <a:xfrm>
              <a:off x="0" y="614644"/>
              <a:ext cx="10905699" cy="514800"/>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DE"/>
            </a:p>
          </p:txBody>
        </p:sp>
        <p:sp>
          <p:nvSpPr>
            <p:cNvPr id="25" name="Rectangle: Rounded Corners 4">
              <a:extLst>
                <a:ext uri="{FF2B5EF4-FFF2-40B4-BE49-F238E27FC236}">
                  <a16:creationId xmlns:a16="http://schemas.microsoft.com/office/drawing/2014/main" id="{6A6E013E-5237-4486-AC80-22E98B488979}"/>
                </a:ext>
              </a:extLst>
            </p:cNvPr>
            <p:cNvSpPr txBox="1"/>
            <p:nvPr/>
          </p:nvSpPr>
          <p:spPr>
            <a:xfrm>
              <a:off x="25130" y="639774"/>
              <a:ext cx="10855439" cy="464540"/>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a:t>2. Scope</a:t>
              </a:r>
              <a:endParaRPr lang="en-US" sz="2200" kern="1200"/>
            </a:p>
          </p:txBody>
        </p:sp>
      </p:grpSp>
      <p:grpSp>
        <p:nvGrpSpPr>
          <p:cNvPr id="26" name="Group 25">
            <a:extLst>
              <a:ext uri="{FF2B5EF4-FFF2-40B4-BE49-F238E27FC236}">
                <a16:creationId xmlns:a16="http://schemas.microsoft.com/office/drawing/2014/main" id="{EAA1FD77-17C8-4068-906D-10357B11AA7E}"/>
              </a:ext>
            </a:extLst>
          </p:cNvPr>
          <p:cNvGrpSpPr/>
          <p:nvPr/>
        </p:nvGrpSpPr>
        <p:grpSpPr>
          <a:xfrm>
            <a:off x="995852" y="4195188"/>
            <a:ext cx="10905699" cy="514800"/>
            <a:chOff x="0" y="614644"/>
            <a:chExt cx="10905699" cy="514800"/>
          </a:xfrm>
          <a:solidFill>
            <a:schemeClr val="tx2"/>
          </a:solidFill>
        </p:grpSpPr>
        <p:sp>
          <p:nvSpPr>
            <p:cNvPr id="27" name="Rectangle: Rounded Corners 26">
              <a:extLst>
                <a:ext uri="{FF2B5EF4-FFF2-40B4-BE49-F238E27FC236}">
                  <a16:creationId xmlns:a16="http://schemas.microsoft.com/office/drawing/2014/main" id="{BAE09F26-7EA4-4F2F-8756-85FB1B642FB0}"/>
                </a:ext>
              </a:extLst>
            </p:cNvPr>
            <p:cNvSpPr/>
            <p:nvPr/>
          </p:nvSpPr>
          <p:spPr>
            <a:xfrm>
              <a:off x="0" y="614644"/>
              <a:ext cx="10905699" cy="514800"/>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DE"/>
            </a:p>
          </p:txBody>
        </p:sp>
        <p:sp>
          <p:nvSpPr>
            <p:cNvPr id="28" name="Rectangle: Rounded Corners 4">
              <a:extLst>
                <a:ext uri="{FF2B5EF4-FFF2-40B4-BE49-F238E27FC236}">
                  <a16:creationId xmlns:a16="http://schemas.microsoft.com/office/drawing/2014/main" id="{0C5F6CC7-D42C-43C8-B087-4D733C1AC697}"/>
                </a:ext>
              </a:extLst>
            </p:cNvPr>
            <p:cNvSpPr txBox="1"/>
            <p:nvPr/>
          </p:nvSpPr>
          <p:spPr>
            <a:xfrm>
              <a:off x="25130" y="639774"/>
              <a:ext cx="10855439" cy="464540"/>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t>3. </a:t>
              </a:r>
              <a:r>
                <a:rPr lang="en-IE" sz="2200"/>
                <a:t>Security requirements</a:t>
              </a:r>
              <a:endParaRPr lang="en-US" sz="2200" kern="1200"/>
            </a:p>
          </p:txBody>
        </p:sp>
      </p:grpSp>
      <p:sp>
        <p:nvSpPr>
          <p:cNvPr id="29" name="TextBox 28">
            <a:extLst>
              <a:ext uri="{FF2B5EF4-FFF2-40B4-BE49-F238E27FC236}">
                <a16:creationId xmlns:a16="http://schemas.microsoft.com/office/drawing/2014/main" id="{894BAB81-64F9-4117-9B0C-5397234DF8E4}"/>
              </a:ext>
            </a:extLst>
          </p:cNvPr>
          <p:cNvSpPr txBox="1"/>
          <p:nvPr/>
        </p:nvSpPr>
        <p:spPr>
          <a:xfrm>
            <a:off x="1020981" y="4802225"/>
            <a:ext cx="10830309" cy="1754326"/>
          </a:xfrm>
          <a:prstGeom prst="rect">
            <a:avLst/>
          </a:prstGeom>
          <a:noFill/>
        </p:spPr>
        <p:txBody>
          <a:bodyPr wrap="square">
            <a:spAutoFit/>
          </a:bodyPr>
          <a:lstStyle/>
          <a:p>
            <a:pPr marL="285750" indent="-285750">
              <a:buFontTx/>
              <a:buChar char="-"/>
            </a:pPr>
            <a:r>
              <a:rPr lang="en-US" b="1">
                <a:solidFill>
                  <a:srgbClr val="4D4D4D">
                    <a:hueOff val="0"/>
                    <a:satOff val="0"/>
                    <a:lumOff val="0"/>
                    <a:alphaOff val="0"/>
                  </a:srgbClr>
                </a:solidFill>
                <a:latin typeface="Arial"/>
              </a:rPr>
              <a:t>Exclusion of non-EU </a:t>
            </a:r>
            <a:r>
              <a:rPr lang="en-US">
                <a:solidFill>
                  <a:srgbClr val="4D4D4D">
                    <a:hueOff val="0"/>
                    <a:satOff val="0"/>
                    <a:lumOff val="0"/>
                    <a:alphaOff val="0"/>
                  </a:srgbClr>
                </a:solidFill>
                <a:latin typeface="Arial"/>
              </a:rPr>
              <a:t>controlled entities (art. 11.4 CEF regulation). </a:t>
            </a:r>
          </a:p>
          <a:p>
            <a:pPr marL="285750" indent="-285750">
              <a:buFontTx/>
              <a:buChar char="-"/>
            </a:pPr>
            <a:r>
              <a:rPr lang="en-US" b="1">
                <a:solidFill>
                  <a:srgbClr val="4D4D4D">
                    <a:hueOff val="0"/>
                    <a:satOff val="0"/>
                    <a:lumOff val="0"/>
                    <a:alphaOff val="0"/>
                  </a:srgbClr>
                </a:solidFill>
                <a:latin typeface="Arial"/>
              </a:rPr>
              <a:t>Exception</a:t>
            </a:r>
            <a:r>
              <a:rPr lang="en-US">
                <a:solidFill>
                  <a:srgbClr val="4D4D4D">
                    <a:hueOff val="0"/>
                    <a:satOff val="0"/>
                    <a:lumOff val="0"/>
                    <a:alphaOff val="0"/>
                  </a:srgbClr>
                </a:solidFill>
                <a:latin typeface="Arial"/>
              </a:rPr>
              <a:t> for infrastructure connecting EU with third countries: legal entities in that third country where their participation is indispensable for the achievement of the objectives can participate subject to security guarantees approved by the third country. </a:t>
            </a:r>
          </a:p>
          <a:p>
            <a:pPr marL="285750" indent="-285750">
              <a:buFontTx/>
              <a:buChar char="-"/>
            </a:pPr>
            <a:r>
              <a:rPr lang="en-US">
                <a:solidFill>
                  <a:srgbClr val="4D4D4D">
                    <a:hueOff val="0"/>
                    <a:satOff val="0"/>
                    <a:lumOff val="0"/>
                    <a:alphaOff val="0"/>
                  </a:srgbClr>
                </a:solidFill>
                <a:latin typeface="Arial"/>
              </a:rPr>
              <a:t>Security declaration that no </a:t>
            </a:r>
            <a:r>
              <a:rPr lang="en-US" b="1">
                <a:solidFill>
                  <a:srgbClr val="4D4D4D">
                    <a:hueOff val="0"/>
                    <a:satOff val="0"/>
                    <a:lumOff val="0"/>
                    <a:alphaOff val="0"/>
                  </a:srgbClr>
                </a:solidFill>
                <a:latin typeface="Arial"/>
              </a:rPr>
              <a:t>security sensitive equipment </a:t>
            </a:r>
            <a:r>
              <a:rPr lang="en-US">
                <a:solidFill>
                  <a:srgbClr val="4D4D4D">
                    <a:hueOff val="0"/>
                    <a:satOff val="0"/>
                    <a:lumOff val="0"/>
                    <a:alphaOff val="0"/>
                  </a:srgbClr>
                </a:solidFill>
                <a:latin typeface="Arial"/>
              </a:rPr>
              <a:t>or </a:t>
            </a:r>
            <a:r>
              <a:rPr lang="en-US" b="1">
                <a:solidFill>
                  <a:srgbClr val="4D4D4D">
                    <a:hueOff val="0"/>
                    <a:satOff val="0"/>
                    <a:lumOff val="0"/>
                    <a:alphaOff val="0"/>
                  </a:srgbClr>
                </a:solidFill>
                <a:latin typeface="Arial"/>
              </a:rPr>
              <a:t>services</a:t>
            </a:r>
            <a:r>
              <a:rPr lang="en-US">
                <a:solidFill>
                  <a:srgbClr val="4D4D4D">
                    <a:hueOff val="0"/>
                    <a:satOff val="0"/>
                    <a:lumOff val="0"/>
                    <a:alphaOff val="0"/>
                  </a:srgbClr>
                </a:solidFill>
                <a:latin typeface="Arial"/>
              </a:rPr>
              <a:t> procured from third country suppliers. </a:t>
            </a:r>
          </a:p>
        </p:txBody>
      </p:sp>
      <p:sp>
        <p:nvSpPr>
          <p:cNvPr id="2" name="Slide Number Placeholder 1">
            <a:extLst>
              <a:ext uri="{FF2B5EF4-FFF2-40B4-BE49-F238E27FC236}">
                <a16:creationId xmlns:a16="http://schemas.microsoft.com/office/drawing/2014/main" id="{1AD7840E-3021-F38C-E7AF-F9AE022C7FCE}"/>
              </a:ext>
            </a:extLst>
          </p:cNvPr>
          <p:cNvSpPr>
            <a:spLocks noGrp="1"/>
          </p:cNvSpPr>
          <p:nvPr>
            <p:ph type="sldNum" sz="quarter" idx="12"/>
          </p:nvPr>
        </p:nvSpPr>
        <p:spPr/>
        <p:txBody>
          <a:bodyPr/>
          <a:lstStyle/>
          <a:p>
            <a:fld id="{F46C79FD-C571-418B-AB0F-5EE936C85276}" type="slidenum">
              <a:rPr lang="en-GB" smtClean="0"/>
              <a:t>64</a:t>
            </a:fld>
            <a:endParaRPr lang="en-GB"/>
          </a:p>
        </p:txBody>
      </p:sp>
    </p:spTree>
    <p:extLst>
      <p:ext uri="{BB962C8B-B14F-4D97-AF65-F5344CB8AC3E}">
        <p14:creationId xmlns:p14="http://schemas.microsoft.com/office/powerpoint/2010/main" val="408714193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FDE1375-4BFA-4824-B06E-ED935CD6AB5D}"/>
              </a:ext>
            </a:extLst>
          </p:cNvPr>
          <p:cNvSpPr txBox="1"/>
          <p:nvPr/>
        </p:nvSpPr>
        <p:spPr>
          <a:xfrm>
            <a:off x="838200" y="192505"/>
            <a:ext cx="11287953" cy="782357"/>
          </a:xfrm>
          <a:prstGeom prst="rect">
            <a:avLst/>
          </a:prstGeom>
        </p:spPr>
        <p:txBody>
          <a:bodyPr vert="horz" lIns="91440" tIns="45720" rIns="91440" bIns="0" rtlCol="0" anchor="b" anchorCtr="0">
            <a:noAutofit/>
          </a:bodyPr>
          <a:lstStyle/>
          <a:p>
            <a:pPr>
              <a:lnSpc>
                <a:spcPct val="90000"/>
              </a:lnSpc>
              <a:spcBef>
                <a:spcPct val="0"/>
              </a:spcBef>
              <a:spcAft>
                <a:spcPts val="600"/>
              </a:spcAft>
            </a:pPr>
            <a:r>
              <a:rPr lang="en-US" sz="3600" b="1">
                <a:solidFill>
                  <a:srgbClr val="002060"/>
                </a:solidFill>
              </a:rPr>
              <a:t>Backbone connectivity for Digital Global Gateways</a:t>
            </a:r>
          </a:p>
        </p:txBody>
      </p:sp>
      <p:sp>
        <p:nvSpPr>
          <p:cNvPr id="7" name="TextBox 6">
            <a:extLst>
              <a:ext uri="{FF2B5EF4-FFF2-40B4-BE49-F238E27FC236}">
                <a16:creationId xmlns:a16="http://schemas.microsoft.com/office/drawing/2014/main" id="{2BA2A774-5306-4867-B7B6-8EB19D644D00}"/>
              </a:ext>
            </a:extLst>
          </p:cNvPr>
          <p:cNvSpPr txBox="1"/>
          <p:nvPr/>
        </p:nvSpPr>
        <p:spPr>
          <a:xfrm>
            <a:off x="970722" y="2209229"/>
            <a:ext cx="10830309" cy="1477328"/>
          </a:xfrm>
          <a:prstGeom prst="rect">
            <a:avLst/>
          </a:prstGeom>
          <a:noFill/>
        </p:spPr>
        <p:txBody>
          <a:bodyPr wrap="square">
            <a:spAutoFit/>
          </a:bodyPr>
          <a:lstStyle/>
          <a:p>
            <a:r>
              <a:rPr lang="en-US"/>
              <a:t>Digital Global Gateways can make use of the technology best suited including e.g.: </a:t>
            </a:r>
          </a:p>
          <a:p>
            <a:r>
              <a:rPr lang="en-US"/>
              <a:t>	• </a:t>
            </a:r>
            <a:r>
              <a:rPr lang="en-US" b="1"/>
              <a:t>Submarine Cable Systems</a:t>
            </a:r>
            <a:r>
              <a:rPr lang="en-US"/>
              <a:t>, </a:t>
            </a:r>
          </a:p>
          <a:p>
            <a:r>
              <a:rPr lang="en-US"/>
              <a:t>	</a:t>
            </a:r>
            <a:r>
              <a:rPr lang="en-US" b="1"/>
              <a:t>• Satellite Infrastructure</a:t>
            </a:r>
            <a:r>
              <a:rPr lang="en-US"/>
              <a:t>, </a:t>
            </a:r>
          </a:p>
          <a:p>
            <a:r>
              <a:rPr lang="en-US"/>
              <a:t>	• </a:t>
            </a:r>
            <a:r>
              <a:rPr lang="en-US" b="1"/>
              <a:t>Connectivity to internet exchange points</a:t>
            </a:r>
            <a:r>
              <a:rPr lang="en-US"/>
              <a:t>, and </a:t>
            </a:r>
          </a:p>
          <a:p>
            <a:r>
              <a:rPr lang="en-US"/>
              <a:t>	• </a:t>
            </a:r>
            <a:r>
              <a:rPr lang="en-US" b="1"/>
              <a:t>Inter-Connection of Backbones </a:t>
            </a:r>
            <a:r>
              <a:rPr lang="en-US"/>
              <a:t>with networks within the supported territories</a:t>
            </a:r>
            <a:endParaRPr lang="en-US">
              <a:solidFill>
                <a:srgbClr val="4D4D4D">
                  <a:hueOff val="0"/>
                  <a:satOff val="0"/>
                  <a:lumOff val="0"/>
                  <a:alphaOff val="0"/>
                </a:srgbClr>
              </a:solidFill>
              <a:latin typeface="Arial"/>
            </a:endParaRPr>
          </a:p>
        </p:txBody>
      </p:sp>
      <p:pic>
        <p:nvPicPr>
          <p:cNvPr id="19" name="Picture 18">
            <a:extLst>
              <a:ext uri="{FF2B5EF4-FFF2-40B4-BE49-F238E27FC236}">
                <a16:creationId xmlns:a16="http://schemas.microsoft.com/office/drawing/2014/main" id="{51052C30-DB06-45C0-8BA2-0B6286A2CE98}"/>
              </a:ext>
            </a:extLst>
          </p:cNvPr>
          <p:cNvPicPr>
            <a:picLocks noChangeAspect="1"/>
          </p:cNvPicPr>
          <p:nvPr/>
        </p:nvPicPr>
        <p:blipFill rotWithShape="1">
          <a:blip r:embed="rId2"/>
          <a:srcRect l="39664" t="28364" r="4054" b="36576"/>
          <a:stretch/>
        </p:blipFill>
        <p:spPr bwMode="auto">
          <a:xfrm>
            <a:off x="9908540" y="6057890"/>
            <a:ext cx="2283460" cy="800110"/>
          </a:xfrm>
          <a:prstGeom prst="rect">
            <a:avLst/>
          </a:prstGeom>
          <a:ln>
            <a:noFill/>
          </a:ln>
          <a:extLst>
            <a:ext uri="{53640926-AAD7-44D8-BBD7-CCE9431645EC}">
              <a14:shadowObscured xmlns:a14="http://schemas.microsoft.com/office/drawing/2010/main"/>
            </a:ext>
          </a:extLst>
        </p:spPr>
      </p:pic>
      <p:grpSp>
        <p:nvGrpSpPr>
          <p:cNvPr id="20" name="Group 19">
            <a:extLst>
              <a:ext uri="{FF2B5EF4-FFF2-40B4-BE49-F238E27FC236}">
                <a16:creationId xmlns:a16="http://schemas.microsoft.com/office/drawing/2014/main" id="{A28249EC-865A-4E5F-A255-A8E1E1D776CB}"/>
              </a:ext>
            </a:extLst>
          </p:cNvPr>
          <p:cNvGrpSpPr/>
          <p:nvPr/>
        </p:nvGrpSpPr>
        <p:grpSpPr>
          <a:xfrm>
            <a:off x="970722" y="1093283"/>
            <a:ext cx="10905699" cy="514800"/>
            <a:chOff x="0" y="36484"/>
            <a:chExt cx="10905699" cy="514800"/>
          </a:xfrm>
          <a:solidFill>
            <a:schemeClr val="tx2"/>
          </a:solidFill>
        </p:grpSpPr>
        <p:sp>
          <p:nvSpPr>
            <p:cNvPr id="21" name="Rectangle: Rounded Corners 20">
              <a:extLst>
                <a:ext uri="{FF2B5EF4-FFF2-40B4-BE49-F238E27FC236}">
                  <a16:creationId xmlns:a16="http://schemas.microsoft.com/office/drawing/2014/main" id="{2C0C102A-F0D1-4A91-9AAE-38EED02D9A87}"/>
                </a:ext>
              </a:extLst>
            </p:cNvPr>
            <p:cNvSpPr/>
            <p:nvPr/>
          </p:nvSpPr>
          <p:spPr>
            <a:xfrm>
              <a:off x="0" y="36484"/>
              <a:ext cx="10905699" cy="514800"/>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DE"/>
            </a:p>
          </p:txBody>
        </p:sp>
        <p:sp>
          <p:nvSpPr>
            <p:cNvPr id="22" name="Rectangle: Rounded Corners 4">
              <a:extLst>
                <a:ext uri="{FF2B5EF4-FFF2-40B4-BE49-F238E27FC236}">
                  <a16:creationId xmlns:a16="http://schemas.microsoft.com/office/drawing/2014/main" id="{D753C478-DD82-4F79-BD8E-FA69FCCAD65A}"/>
                </a:ext>
              </a:extLst>
            </p:cNvPr>
            <p:cNvSpPr txBox="1"/>
            <p:nvPr/>
          </p:nvSpPr>
          <p:spPr>
            <a:xfrm>
              <a:off x="25130" y="61614"/>
              <a:ext cx="10855439" cy="464540"/>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b="1" kern="1200">
                  <a:solidFill>
                    <a:schemeClr val="accent5"/>
                  </a:solidFill>
                </a:rPr>
                <a:t>CEF-DIG-2023-GATEWAYS-WORKS &amp; STUDIES</a:t>
              </a:r>
            </a:p>
          </p:txBody>
        </p:sp>
      </p:grpSp>
      <p:grpSp>
        <p:nvGrpSpPr>
          <p:cNvPr id="23" name="Group 22">
            <a:extLst>
              <a:ext uri="{FF2B5EF4-FFF2-40B4-BE49-F238E27FC236}">
                <a16:creationId xmlns:a16="http://schemas.microsoft.com/office/drawing/2014/main" id="{0F9BE5EE-711D-4288-8000-03338EB7C478}"/>
              </a:ext>
            </a:extLst>
          </p:cNvPr>
          <p:cNvGrpSpPr/>
          <p:nvPr/>
        </p:nvGrpSpPr>
        <p:grpSpPr>
          <a:xfrm>
            <a:off x="970722" y="1633213"/>
            <a:ext cx="10905699" cy="514800"/>
            <a:chOff x="0" y="614644"/>
            <a:chExt cx="10905699" cy="514800"/>
          </a:xfrm>
          <a:solidFill>
            <a:schemeClr val="tx2"/>
          </a:solidFill>
        </p:grpSpPr>
        <p:sp>
          <p:nvSpPr>
            <p:cNvPr id="24" name="Rectangle: Rounded Corners 23">
              <a:extLst>
                <a:ext uri="{FF2B5EF4-FFF2-40B4-BE49-F238E27FC236}">
                  <a16:creationId xmlns:a16="http://schemas.microsoft.com/office/drawing/2014/main" id="{81383195-57CD-469D-AB62-94AAEE4D9523}"/>
                </a:ext>
              </a:extLst>
            </p:cNvPr>
            <p:cNvSpPr/>
            <p:nvPr/>
          </p:nvSpPr>
          <p:spPr>
            <a:xfrm>
              <a:off x="0" y="614644"/>
              <a:ext cx="10905699" cy="514800"/>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DE"/>
            </a:p>
          </p:txBody>
        </p:sp>
        <p:sp>
          <p:nvSpPr>
            <p:cNvPr id="25" name="Rectangle: Rounded Corners 4">
              <a:extLst>
                <a:ext uri="{FF2B5EF4-FFF2-40B4-BE49-F238E27FC236}">
                  <a16:creationId xmlns:a16="http://schemas.microsoft.com/office/drawing/2014/main" id="{6A6E013E-5237-4486-AC80-22E98B488979}"/>
                </a:ext>
              </a:extLst>
            </p:cNvPr>
            <p:cNvSpPr txBox="1"/>
            <p:nvPr/>
          </p:nvSpPr>
          <p:spPr>
            <a:xfrm>
              <a:off x="25130" y="639774"/>
              <a:ext cx="10855439" cy="464540"/>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t>4. </a:t>
              </a:r>
              <a:r>
                <a:rPr lang="en-IE" sz="2200"/>
                <a:t>Technology neutral call </a:t>
              </a:r>
              <a:endParaRPr lang="en-US" sz="2200" kern="1200"/>
            </a:p>
          </p:txBody>
        </p:sp>
      </p:grpSp>
      <p:grpSp>
        <p:nvGrpSpPr>
          <p:cNvPr id="26" name="Group 25">
            <a:extLst>
              <a:ext uri="{FF2B5EF4-FFF2-40B4-BE49-F238E27FC236}">
                <a16:creationId xmlns:a16="http://schemas.microsoft.com/office/drawing/2014/main" id="{EAA1FD77-17C8-4068-906D-10357B11AA7E}"/>
              </a:ext>
            </a:extLst>
          </p:cNvPr>
          <p:cNvGrpSpPr/>
          <p:nvPr/>
        </p:nvGrpSpPr>
        <p:grpSpPr>
          <a:xfrm>
            <a:off x="970721" y="3757403"/>
            <a:ext cx="10905699" cy="514800"/>
            <a:chOff x="0" y="614644"/>
            <a:chExt cx="10905699" cy="514800"/>
          </a:xfrm>
          <a:solidFill>
            <a:schemeClr val="tx2"/>
          </a:solidFill>
        </p:grpSpPr>
        <p:sp>
          <p:nvSpPr>
            <p:cNvPr id="27" name="Rectangle: Rounded Corners 26">
              <a:extLst>
                <a:ext uri="{FF2B5EF4-FFF2-40B4-BE49-F238E27FC236}">
                  <a16:creationId xmlns:a16="http://schemas.microsoft.com/office/drawing/2014/main" id="{BAE09F26-7EA4-4F2F-8756-85FB1B642FB0}"/>
                </a:ext>
              </a:extLst>
            </p:cNvPr>
            <p:cNvSpPr/>
            <p:nvPr/>
          </p:nvSpPr>
          <p:spPr>
            <a:xfrm>
              <a:off x="0" y="614644"/>
              <a:ext cx="10905699" cy="514800"/>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DE"/>
            </a:p>
          </p:txBody>
        </p:sp>
        <p:sp>
          <p:nvSpPr>
            <p:cNvPr id="28" name="Rectangle: Rounded Corners 4">
              <a:extLst>
                <a:ext uri="{FF2B5EF4-FFF2-40B4-BE49-F238E27FC236}">
                  <a16:creationId xmlns:a16="http://schemas.microsoft.com/office/drawing/2014/main" id="{0C5F6CC7-D42C-43C8-B087-4D733C1AC697}"/>
                </a:ext>
              </a:extLst>
            </p:cNvPr>
            <p:cNvSpPr txBox="1"/>
            <p:nvPr/>
          </p:nvSpPr>
          <p:spPr>
            <a:xfrm>
              <a:off x="25130" y="639774"/>
              <a:ext cx="10855439" cy="464540"/>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IE" sz="2200"/>
                <a:t>5. What will be co-financed</a:t>
              </a:r>
              <a:endParaRPr lang="en-US" sz="2200" kern="1200"/>
            </a:p>
          </p:txBody>
        </p:sp>
      </p:grpSp>
      <p:sp>
        <p:nvSpPr>
          <p:cNvPr id="29" name="TextBox 28">
            <a:extLst>
              <a:ext uri="{FF2B5EF4-FFF2-40B4-BE49-F238E27FC236}">
                <a16:creationId xmlns:a16="http://schemas.microsoft.com/office/drawing/2014/main" id="{894BAB81-64F9-4117-9B0C-5397234DF8E4}"/>
              </a:ext>
            </a:extLst>
          </p:cNvPr>
          <p:cNvSpPr txBox="1"/>
          <p:nvPr/>
        </p:nvSpPr>
        <p:spPr>
          <a:xfrm>
            <a:off x="970721" y="4411922"/>
            <a:ext cx="10830309" cy="1754326"/>
          </a:xfrm>
          <a:prstGeom prst="rect">
            <a:avLst/>
          </a:prstGeom>
          <a:noFill/>
        </p:spPr>
        <p:txBody>
          <a:bodyPr wrap="square">
            <a:spAutoFit/>
          </a:bodyPr>
          <a:lstStyle/>
          <a:p>
            <a:pPr marL="285750" indent="-285750">
              <a:buFontTx/>
              <a:buChar char="-"/>
            </a:pPr>
            <a:r>
              <a:rPr lang="en-US"/>
              <a:t>For </a:t>
            </a:r>
            <a:r>
              <a:rPr lang="en-US" b="1"/>
              <a:t>works</a:t>
            </a:r>
            <a:r>
              <a:rPr lang="en-US"/>
              <a:t>: Costs required to construct and deliver the infrastructure for the foreseen lifetime, from end to end, including cable landing station and their connectivity. Operating costs, and costs for the land ownership excluded. </a:t>
            </a:r>
          </a:p>
          <a:p>
            <a:pPr marL="285750" indent="-285750">
              <a:buFontTx/>
              <a:buChar char="-"/>
            </a:pPr>
            <a:r>
              <a:rPr lang="en-US"/>
              <a:t>For </a:t>
            </a:r>
            <a:r>
              <a:rPr lang="en-US" b="1"/>
              <a:t>studies: </a:t>
            </a:r>
            <a:r>
              <a:rPr lang="en-US"/>
              <a:t>All preparatory work required to design, deploy and deliver a backbone network, e.g., marine ground surveys for submarine cables, the application for required permits, technological solutions, including any step prior to signing a contract with a supplier, etc. </a:t>
            </a:r>
            <a:endParaRPr lang="en-US">
              <a:solidFill>
                <a:srgbClr val="4D4D4D">
                  <a:hueOff val="0"/>
                  <a:satOff val="0"/>
                  <a:lumOff val="0"/>
                  <a:alphaOff val="0"/>
                </a:srgbClr>
              </a:solidFill>
              <a:latin typeface="Arial"/>
            </a:endParaRPr>
          </a:p>
        </p:txBody>
      </p:sp>
      <p:sp>
        <p:nvSpPr>
          <p:cNvPr id="2" name="Slide Number Placeholder 1">
            <a:extLst>
              <a:ext uri="{FF2B5EF4-FFF2-40B4-BE49-F238E27FC236}">
                <a16:creationId xmlns:a16="http://schemas.microsoft.com/office/drawing/2014/main" id="{FEE9CFFE-F95C-2F98-304F-01689DECBB98}"/>
              </a:ext>
            </a:extLst>
          </p:cNvPr>
          <p:cNvSpPr>
            <a:spLocks noGrp="1"/>
          </p:cNvSpPr>
          <p:nvPr>
            <p:ph type="sldNum" sz="quarter" idx="12"/>
          </p:nvPr>
        </p:nvSpPr>
        <p:spPr/>
        <p:txBody>
          <a:bodyPr/>
          <a:lstStyle/>
          <a:p>
            <a:fld id="{F46C79FD-C571-418B-AB0F-5EE936C85276}" type="slidenum">
              <a:rPr lang="en-GB" smtClean="0"/>
              <a:t>65</a:t>
            </a:fld>
            <a:endParaRPr lang="en-GB"/>
          </a:p>
        </p:txBody>
      </p:sp>
    </p:spTree>
    <p:extLst>
      <p:ext uri="{BB962C8B-B14F-4D97-AF65-F5344CB8AC3E}">
        <p14:creationId xmlns:p14="http://schemas.microsoft.com/office/powerpoint/2010/main" val="162325582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FDE1375-4BFA-4824-B06E-ED935CD6AB5D}"/>
              </a:ext>
            </a:extLst>
          </p:cNvPr>
          <p:cNvSpPr txBox="1"/>
          <p:nvPr/>
        </p:nvSpPr>
        <p:spPr>
          <a:xfrm>
            <a:off x="846897" y="99360"/>
            <a:ext cx="11345103" cy="782357"/>
          </a:xfrm>
          <a:prstGeom prst="rect">
            <a:avLst/>
          </a:prstGeom>
        </p:spPr>
        <p:txBody>
          <a:bodyPr vert="horz" lIns="91440" tIns="45720" rIns="91440" bIns="0" rtlCol="0" anchor="b" anchorCtr="0">
            <a:noAutofit/>
          </a:bodyPr>
          <a:lstStyle/>
          <a:p>
            <a:pPr>
              <a:lnSpc>
                <a:spcPct val="90000"/>
              </a:lnSpc>
              <a:spcBef>
                <a:spcPct val="0"/>
              </a:spcBef>
              <a:spcAft>
                <a:spcPts val="600"/>
              </a:spcAft>
            </a:pPr>
            <a:r>
              <a:rPr lang="en-US" sz="3600" b="1">
                <a:solidFill>
                  <a:srgbClr val="002060"/>
                </a:solidFill>
              </a:rPr>
              <a:t>Backbone connectivity for Digital Global Gateways</a:t>
            </a:r>
          </a:p>
        </p:txBody>
      </p:sp>
      <p:sp>
        <p:nvSpPr>
          <p:cNvPr id="7" name="TextBox 6">
            <a:extLst>
              <a:ext uri="{FF2B5EF4-FFF2-40B4-BE49-F238E27FC236}">
                <a16:creationId xmlns:a16="http://schemas.microsoft.com/office/drawing/2014/main" id="{2BA2A774-5306-4867-B7B6-8EB19D644D00}"/>
              </a:ext>
            </a:extLst>
          </p:cNvPr>
          <p:cNvSpPr txBox="1"/>
          <p:nvPr/>
        </p:nvSpPr>
        <p:spPr>
          <a:xfrm>
            <a:off x="970722" y="2209229"/>
            <a:ext cx="10830309" cy="3077766"/>
          </a:xfrm>
          <a:prstGeom prst="rect">
            <a:avLst/>
          </a:prstGeom>
          <a:noFill/>
        </p:spPr>
        <p:txBody>
          <a:bodyPr wrap="square">
            <a:spAutoFit/>
          </a:bodyPr>
          <a:lstStyle/>
          <a:p>
            <a:endParaRPr lang="en-US"/>
          </a:p>
          <a:p>
            <a:pPr>
              <a:spcAft>
                <a:spcPts val="1200"/>
              </a:spcAft>
            </a:pPr>
            <a:r>
              <a:rPr lang="en-US"/>
              <a:t>Alignment with Digital Network Strategy</a:t>
            </a:r>
          </a:p>
          <a:p>
            <a:pPr marL="742950" lvl="1" indent="-285750">
              <a:spcAft>
                <a:spcPts val="1200"/>
              </a:spcAft>
              <a:buFont typeface="Arial" panose="020B0604020202020204" pitchFamily="34" charset="0"/>
              <a:buChar char="•"/>
            </a:pPr>
            <a:r>
              <a:rPr lang="en-US" b="1"/>
              <a:t>Focus on Global Gateway</a:t>
            </a:r>
          </a:p>
          <a:p>
            <a:pPr>
              <a:spcAft>
                <a:spcPts val="1200"/>
              </a:spcAft>
            </a:pPr>
            <a:r>
              <a:rPr lang="en-US"/>
              <a:t>Reinforcement of sovereignty:</a:t>
            </a:r>
          </a:p>
          <a:p>
            <a:pPr marL="742950" lvl="1" indent="-285750">
              <a:spcBef>
                <a:spcPts val="0"/>
              </a:spcBef>
              <a:spcAft>
                <a:spcPts val="1200"/>
              </a:spcAft>
              <a:buFont typeface="Arial" panose="020B0604020202020204" pitchFamily="34" charset="0"/>
              <a:buChar char="•"/>
            </a:pPr>
            <a:r>
              <a:rPr lang="en-US" b="1"/>
              <a:t>Where guarantees are requested (international gateways), </a:t>
            </a:r>
            <a:br>
              <a:rPr lang="en-US" b="1"/>
            </a:br>
            <a:r>
              <a:rPr lang="en-US" b="1"/>
              <a:t>no change of ownership/control imposed (10 years)</a:t>
            </a:r>
          </a:p>
          <a:p>
            <a:pPr marL="742950" lvl="1" indent="-285750">
              <a:spcBef>
                <a:spcPts val="0"/>
              </a:spcBef>
              <a:spcAft>
                <a:spcPts val="1200"/>
              </a:spcAft>
              <a:buFont typeface="Arial" panose="020B0604020202020204" pitchFamily="34" charset="0"/>
              <a:buChar char="•"/>
            </a:pPr>
            <a:r>
              <a:rPr lang="en-IE" b="1"/>
              <a:t>Security provisions: additional reference to the Communication of 15 June 2023</a:t>
            </a:r>
          </a:p>
          <a:p>
            <a:pPr marL="742950" lvl="1" indent="-285750">
              <a:spcBef>
                <a:spcPts val="0"/>
              </a:spcBef>
              <a:spcAft>
                <a:spcPts val="1200"/>
              </a:spcAft>
              <a:buFont typeface="Arial" panose="020B0604020202020204" pitchFamily="34" charset="0"/>
              <a:buChar char="•"/>
            </a:pPr>
            <a:r>
              <a:rPr lang="en-IE" b="1"/>
              <a:t>New template </a:t>
            </a:r>
            <a:r>
              <a:rPr lang="en-GB" b="1" i="0" u="none" strike="noStrike">
                <a:effectLst/>
                <a:latin typeface="Arial" panose="020B0604020202020204" pitchFamily="34" charset="0"/>
                <a:hlinkClick r:id="rId2"/>
              </a:rPr>
              <a:t>Business plan financial spreadsheet</a:t>
            </a:r>
            <a:r>
              <a:rPr lang="en-GB" b="1" i="0" u="none" strike="noStrike">
                <a:effectLst/>
                <a:latin typeface="Arial" panose="020B0604020202020204" pitchFamily="34" charset="0"/>
              </a:rPr>
              <a:t> (works only)</a:t>
            </a:r>
            <a:endParaRPr lang="en-US" b="1"/>
          </a:p>
        </p:txBody>
      </p:sp>
      <p:pic>
        <p:nvPicPr>
          <p:cNvPr id="19" name="Picture 18">
            <a:extLst>
              <a:ext uri="{FF2B5EF4-FFF2-40B4-BE49-F238E27FC236}">
                <a16:creationId xmlns:a16="http://schemas.microsoft.com/office/drawing/2014/main" id="{51052C30-DB06-45C0-8BA2-0B6286A2CE98}"/>
              </a:ext>
            </a:extLst>
          </p:cNvPr>
          <p:cNvPicPr>
            <a:picLocks noChangeAspect="1"/>
          </p:cNvPicPr>
          <p:nvPr/>
        </p:nvPicPr>
        <p:blipFill rotWithShape="1">
          <a:blip r:embed="rId3"/>
          <a:srcRect l="39664" t="28364" r="4054" b="36576"/>
          <a:stretch/>
        </p:blipFill>
        <p:spPr bwMode="auto">
          <a:xfrm>
            <a:off x="9908540" y="6057890"/>
            <a:ext cx="2283460" cy="800110"/>
          </a:xfrm>
          <a:prstGeom prst="rect">
            <a:avLst/>
          </a:prstGeom>
          <a:ln>
            <a:noFill/>
          </a:ln>
          <a:extLst>
            <a:ext uri="{53640926-AAD7-44D8-BBD7-CCE9431645EC}">
              <a14:shadowObscured xmlns:a14="http://schemas.microsoft.com/office/drawing/2010/main"/>
            </a:ext>
          </a:extLst>
        </p:spPr>
      </p:pic>
      <p:grpSp>
        <p:nvGrpSpPr>
          <p:cNvPr id="20" name="Group 19">
            <a:extLst>
              <a:ext uri="{FF2B5EF4-FFF2-40B4-BE49-F238E27FC236}">
                <a16:creationId xmlns:a16="http://schemas.microsoft.com/office/drawing/2014/main" id="{A28249EC-865A-4E5F-A255-A8E1E1D776CB}"/>
              </a:ext>
            </a:extLst>
          </p:cNvPr>
          <p:cNvGrpSpPr/>
          <p:nvPr/>
        </p:nvGrpSpPr>
        <p:grpSpPr>
          <a:xfrm>
            <a:off x="970722" y="1093283"/>
            <a:ext cx="10905699" cy="514800"/>
            <a:chOff x="0" y="36484"/>
            <a:chExt cx="10905699" cy="514800"/>
          </a:xfrm>
          <a:solidFill>
            <a:schemeClr val="tx2"/>
          </a:solidFill>
        </p:grpSpPr>
        <p:sp>
          <p:nvSpPr>
            <p:cNvPr id="21" name="Rectangle: Rounded Corners 20">
              <a:extLst>
                <a:ext uri="{FF2B5EF4-FFF2-40B4-BE49-F238E27FC236}">
                  <a16:creationId xmlns:a16="http://schemas.microsoft.com/office/drawing/2014/main" id="{2C0C102A-F0D1-4A91-9AAE-38EED02D9A87}"/>
                </a:ext>
              </a:extLst>
            </p:cNvPr>
            <p:cNvSpPr/>
            <p:nvPr/>
          </p:nvSpPr>
          <p:spPr>
            <a:xfrm>
              <a:off x="0" y="36484"/>
              <a:ext cx="10905699" cy="514800"/>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DE"/>
            </a:p>
          </p:txBody>
        </p:sp>
        <p:sp>
          <p:nvSpPr>
            <p:cNvPr id="22" name="Rectangle: Rounded Corners 4">
              <a:extLst>
                <a:ext uri="{FF2B5EF4-FFF2-40B4-BE49-F238E27FC236}">
                  <a16:creationId xmlns:a16="http://schemas.microsoft.com/office/drawing/2014/main" id="{D753C478-DD82-4F79-BD8E-FA69FCCAD65A}"/>
                </a:ext>
              </a:extLst>
            </p:cNvPr>
            <p:cNvSpPr txBox="1"/>
            <p:nvPr/>
          </p:nvSpPr>
          <p:spPr>
            <a:xfrm>
              <a:off x="25130" y="61614"/>
              <a:ext cx="10855439" cy="464540"/>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b="1" kern="1200">
                  <a:solidFill>
                    <a:schemeClr val="accent5"/>
                  </a:solidFill>
                </a:rPr>
                <a:t>CEF-DIG-2023-GATEWAYS-WORKS &amp; STUDIES </a:t>
              </a:r>
            </a:p>
          </p:txBody>
        </p:sp>
      </p:grpSp>
      <p:grpSp>
        <p:nvGrpSpPr>
          <p:cNvPr id="23" name="Group 22">
            <a:extLst>
              <a:ext uri="{FF2B5EF4-FFF2-40B4-BE49-F238E27FC236}">
                <a16:creationId xmlns:a16="http://schemas.microsoft.com/office/drawing/2014/main" id="{0F9BE5EE-711D-4288-8000-03338EB7C478}"/>
              </a:ext>
            </a:extLst>
          </p:cNvPr>
          <p:cNvGrpSpPr/>
          <p:nvPr/>
        </p:nvGrpSpPr>
        <p:grpSpPr>
          <a:xfrm>
            <a:off x="970722" y="1633213"/>
            <a:ext cx="10905699" cy="514800"/>
            <a:chOff x="0" y="614644"/>
            <a:chExt cx="10905699" cy="514800"/>
          </a:xfrm>
          <a:solidFill>
            <a:schemeClr val="tx2"/>
          </a:solidFill>
        </p:grpSpPr>
        <p:sp>
          <p:nvSpPr>
            <p:cNvPr id="24" name="Rectangle: Rounded Corners 23">
              <a:extLst>
                <a:ext uri="{FF2B5EF4-FFF2-40B4-BE49-F238E27FC236}">
                  <a16:creationId xmlns:a16="http://schemas.microsoft.com/office/drawing/2014/main" id="{81383195-57CD-469D-AB62-94AAEE4D9523}"/>
                </a:ext>
              </a:extLst>
            </p:cNvPr>
            <p:cNvSpPr/>
            <p:nvPr/>
          </p:nvSpPr>
          <p:spPr>
            <a:xfrm>
              <a:off x="0" y="614644"/>
              <a:ext cx="10905699" cy="514800"/>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DE"/>
            </a:p>
          </p:txBody>
        </p:sp>
        <p:sp>
          <p:nvSpPr>
            <p:cNvPr id="25" name="Rectangle: Rounded Corners 4">
              <a:extLst>
                <a:ext uri="{FF2B5EF4-FFF2-40B4-BE49-F238E27FC236}">
                  <a16:creationId xmlns:a16="http://schemas.microsoft.com/office/drawing/2014/main" id="{6A6E013E-5237-4486-AC80-22E98B488979}"/>
                </a:ext>
              </a:extLst>
            </p:cNvPr>
            <p:cNvSpPr txBox="1"/>
            <p:nvPr/>
          </p:nvSpPr>
          <p:spPr>
            <a:xfrm>
              <a:off x="25130" y="639774"/>
              <a:ext cx="10855439" cy="464540"/>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a:t>6</a:t>
              </a:r>
              <a:r>
                <a:rPr lang="en-US" sz="2200" kern="1200"/>
                <a:t>. </a:t>
              </a:r>
              <a:r>
                <a:rPr lang="en-IE" sz="2200"/>
                <a:t>Changes in Call-3</a:t>
              </a:r>
              <a:endParaRPr lang="en-US" sz="2200" kern="1200"/>
            </a:p>
          </p:txBody>
        </p:sp>
      </p:grpSp>
      <p:sp>
        <p:nvSpPr>
          <p:cNvPr id="2" name="Slide Number Placeholder 1">
            <a:extLst>
              <a:ext uri="{FF2B5EF4-FFF2-40B4-BE49-F238E27FC236}">
                <a16:creationId xmlns:a16="http://schemas.microsoft.com/office/drawing/2014/main" id="{73670320-34C5-C6E3-3B9F-799510DE5BBD}"/>
              </a:ext>
            </a:extLst>
          </p:cNvPr>
          <p:cNvSpPr>
            <a:spLocks noGrp="1"/>
          </p:cNvSpPr>
          <p:nvPr>
            <p:ph type="sldNum" sz="quarter" idx="12"/>
          </p:nvPr>
        </p:nvSpPr>
        <p:spPr/>
        <p:txBody>
          <a:bodyPr/>
          <a:lstStyle/>
          <a:p>
            <a:fld id="{F46C79FD-C571-418B-AB0F-5EE936C85276}" type="slidenum">
              <a:rPr lang="en-GB" smtClean="0"/>
              <a:t>66</a:t>
            </a:fld>
            <a:endParaRPr lang="en-GB"/>
          </a:p>
        </p:txBody>
      </p:sp>
    </p:spTree>
    <p:extLst>
      <p:ext uri="{BB962C8B-B14F-4D97-AF65-F5344CB8AC3E}">
        <p14:creationId xmlns:p14="http://schemas.microsoft.com/office/powerpoint/2010/main" val="359302734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FDE1375-4BFA-4824-B06E-ED935CD6AB5D}"/>
              </a:ext>
            </a:extLst>
          </p:cNvPr>
          <p:cNvSpPr txBox="1"/>
          <p:nvPr/>
        </p:nvSpPr>
        <p:spPr>
          <a:xfrm>
            <a:off x="838200" y="152574"/>
            <a:ext cx="11373678" cy="782357"/>
          </a:xfrm>
          <a:prstGeom prst="rect">
            <a:avLst/>
          </a:prstGeom>
        </p:spPr>
        <p:txBody>
          <a:bodyPr vert="horz" lIns="91440" tIns="45720" rIns="91440" bIns="0" rtlCol="0" anchor="b" anchorCtr="0">
            <a:noAutofit/>
          </a:bodyPr>
          <a:lstStyle/>
          <a:p>
            <a:pPr>
              <a:lnSpc>
                <a:spcPct val="90000"/>
              </a:lnSpc>
              <a:spcBef>
                <a:spcPct val="0"/>
              </a:spcBef>
              <a:spcAft>
                <a:spcPts val="600"/>
              </a:spcAft>
            </a:pPr>
            <a:r>
              <a:rPr lang="en-US" sz="3600" b="1">
                <a:solidFill>
                  <a:srgbClr val="002060"/>
                </a:solidFill>
              </a:rPr>
              <a:t>Backbone connectivity for Digital Global Gateways</a:t>
            </a:r>
          </a:p>
        </p:txBody>
      </p:sp>
      <p:pic>
        <p:nvPicPr>
          <p:cNvPr id="19" name="Picture 18">
            <a:extLst>
              <a:ext uri="{FF2B5EF4-FFF2-40B4-BE49-F238E27FC236}">
                <a16:creationId xmlns:a16="http://schemas.microsoft.com/office/drawing/2014/main" id="{51052C30-DB06-45C0-8BA2-0B6286A2CE98}"/>
              </a:ext>
            </a:extLst>
          </p:cNvPr>
          <p:cNvPicPr>
            <a:picLocks noChangeAspect="1"/>
          </p:cNvPicPr>
          <p:nvPr/>
        </p:nvPicPr>
        <p:blipFill rotWithShape="1">
          <a:blip r:embed="rId2"/>
          <a:srcRect l="39664" t="28364" r="4054" b="36576"/>
          <a:stretch/>
        </p:blipFill>
        <p:spPr bwMode="auto">
          <a:xfrm>
            <a:off x="9908540" y="6057890"/>
            <a:ext cx="2283460" cy="800110"/>
          </a:xfrm>
          <a:prstGeom prst="rect">
            <a:avLst/>
          </a:prstGeom>
          <a:ln>
            <a:noFill/>
          </a:ln>
          <a:extLst>
            <a:ext uri="{53640926-AAD7-44D8-BBD7-CCE9431645EC}">
              <a14:shadowObscured xmlns:a14="http://schemas.microsoft.com/office/drawing/2010/main"/>
            </a:ext>
          </a:extLst>
        </p:spPr>
      </p:pic>
      <p:grpSp>
        <p:nvGrpSpPr>
          <p:cNvPr id="20" name="Group 19">
            <a:extLst>
              <a:ext uri="{FF2B5EF4-FFF2-40B4-BE49-F238E27FC236}">
                <a16:creationId xmlns:a16="http://schemas.microsoft.com/office/drawing/2014/main" id="{A28249EC-865A-4E5F-A255-A8E1E1D776CB}"/>
              </a:ext>
            </a:extLst>
          </p:cNvPr>
          <p:cNvGrpSpPr/>
          <p:nvPr/>
        </p:nvGrpSpPr>
        <p:grpSpPr>
          <a:xfrm>
            <a:off x="970722" y="1093283"/>
            <a:ext cx="10905699" cy="514800"/>
            <a:chOff x="0" y="36484"/>
            <a:chExt cx="10905699" cy="514800"/>
          </a:xfrm>
          <a:solidFill>
            <a:schemeClr val="tx2"/>
          </a:solidFill>
        </p:grpSpPr>
        <p:sp>
          <p:nvSpPr>
            <p:cNvPr id="21" name="Rectangle: Rounded Corners 20">
              <a:extLst>
                <a:ext uri="{FF2B5EF4-FFF2-40B4-BE49-F238E27FC236}">
                  <a16:creationId xmlns:a16="http://schemas.microsoft.com/office/drawing/2014/main" id="{2C0C102A-F0D1-4A91-9AAE-38EED02D9A87}"/>
                </a:ext>
              </a:extLst>
            </p:cNvPr>
            <p:cNvSpPr/>
            <p:nvPr/>
          </p:nvSpPr>
          <p:spPr>
            <a:xfrm>
              <a:off x="0" y="36484"/>
              <a:ext cx="10905699" cy="514800"/>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DE"/>
            </a:p>
          </p:txBody>
        </p:sp>
        <p:sp>
          <p:nvSpPr>
            <p:cNvPr id="22" name="Rectangle: Rounded Corners 4">
              <a:extLst>
                <a:ext uri="{FF2B5EF4-FFF2-40B4-BE49-F238E27FC236}">
                  <a16:creationId xmlns:a16="http://schemas.microsoft.com/office/drawing/2014/main" id="{D753C478-DD82-4F79-BD8E-FA69FCCAD65A}"/>
                </a:ext>
              </a:extLst>
            </p:cNvPr>
            <p:cNvSpPr txBox="1"/>
            <p:nvPr/>
          </p:nvSpPr>
          <p:spPr>
            <a:xfrm>
              <a:off x="25130" y="61614"/>
              <a:ext cx="10855439" cy="464540"/>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b="1" kern="1200">
                  <a:solidFill>
                    <a:schemeClr val="accent5"/>
                  </a:solidFill>
                </a:rPr>
                <a:t>CEF-DIG-2023-GATEWAYS-WORKS &amp; STUDIES </a:t>
              </a:r>
            </a:p>
          </p:txBody>
        </p:sp>
      </p:grpSp>
      <p:grpSp>
        <p:nvGrpSpPr>
          <p:cNvPr id="23" name="Group 22">
            <a:extLst>
              <a:ext uri="{FF2B5EF4-FFF2-40B4-BE49-F238E27FC236}">
                <a16:creationId xmlns:a16="http://schemas.microsoft.com/office/drawing/2014/main" id="{0F9BE5EE-711D-4288-8000-03338EB7C478}"/>
              </a:ext>
            </a:extLst>
          </p:cNvPr>
          <p:cNvGrpSpPr/>
          <p:nvPr/>
        </p:nvGrpSpPr>
        <p:grpSpPr>
          <a:xfrm>
            <a:off x="970722" y="1633213"/>
            <a:ext cx="10905699" cy="514800"/>
            <a:chOff x="0" y="614644"/>
            <a:chExt cx="10905699" cy="514800"/>
          </a:xfrm>
          <a:solidFill>
            <a:schemeClr val="tx2"/>
          </a:solidFill>
        </p:grpSpPr>
        <p:sp>
          <p:nvSpPr>
            <p:cNvPr id="24" name="Rectangle: Rounded Corners 23">
              <a:extLst>
                <a:ext uri="{FF2B5EF4-FFF2-40B4-BE49-F238E27FC236}">
                  <a16:creationId xmlns:a16="http://schemas.microsoft.com/office/drawing/2014/main" id="{81383195-57CD-469D-AB62-94AAEE4D9523}"/>
                </a:ext>
              </a:extLst>
            </p:cNvPr>
            <p:cNvSpPr/>
            <p:nvPr/>
          </p:nvSpPr>
          <p:spPr>
            <a:xfrm>
              <a:off x="0" y="614644"/>
              <a:ext cx="10905699" cy="514800"/>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DE"/>
            </a:p>
          </p:txBody>
        </p:sp>
        <p:sp>
          <p:nvSpPr>
            <p:cNvPr id="25" name="Rectangle: Rounded Corners 4">
              <a:extLst>
                <a:ext uri="{FF2B5EF4-FFF2-40B4-BE49-F238E27FC236}">
                  <a16:creationId xmlns:a16="http://schemas.microsoft.com/office/drawing/2014/main" id="{6A6E013E-5237-4486-AC80-22E98B488979}"/>
                </a:ext>
              </a:extLst>
            </p:cNvPr>
            <p:cNvSpPr txBox="1"/>
            <p:nvPr/>
          </p:nvSpPr>
          <p:spPr>
            <a:xfrm>
              <a:off x="25130" y="639774"/>
              <a:ext cx="10855439" cy="464540"/>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t>7. Maximum co-financing rates</a:t>
              </a:r>
            </a:p>
          </p:txBody>
        </p:sp>
      </p:grpSp>
      <p:sp>
        <p:nvSpPr>
          <p:cNvPr id="2" name="TextBox 1">
            <a:extLst>
              <a:ext uri="{FF2B5EF4-FFF2-40B4-BE49-F238E27FC236}">
                <a16:creationId xmlns:a16="http://schemas.microsoft.com/office/drawing/2014/main" id="{819AADF8-A0C7-DA8B-9781-69ECE14604D7}"/>
              </a:ext>
            </a:extLst>
          </p:cNvPr>
          <p:cNvSpPr txBox="1"/>
          <p:nvPr/>
        </p:nvSpPr>
        <p:spPr>
          <a:xfrm>
            <a:off x="995852" y="2210076"/>
            <a:ext cx="9583544" cy="2169825"/>
          </a:xfrm>
          <a:prstGeom prst="rect">
            <a:avLst/>
          </a:prstGeom>
          <a:noFill/>
        </p:spPr>
        <p:txBody>
          <a:bodyPr wrap="square">
            <a:spAutoFit/>
          </a:bodyPr>
          <a:lstStyle/>
          <a:p>
            <a:pPr marL="285750" indent="-285750">
              <a:lnSpc>
                <a:spcPct val="150000"/>
              </a:lnSpc>
              <a:buFont typeface="Arial" panose="020B0604020202020204" pitchFamily="34" charset="0"/>
              <a:buChar char="•"/>
            </a:pPr>
            <a:r>
              <a:rPr lang="en-US" b="1"/>
              <a:t>Studies within a works proposal may also be financed up to 50%!</a:t>
            </a:r>
            <a:endParaRPr lang="en-US"/>
          </a:p>
          <a:p>
            <a:pPr marL="285750" indent="-285750">
              <a:lnSpc>
                <a:spcPct val="150000"/>
              </a:lnSpc>
              <a:buFont typeface="Arial" panose="020B0604020202020204" pitchFamily="34" charset="0"/>
              <a:buChar char="•"/>
            </a:pPr>
            <a:r>
              <a:rPr lang="en-US"/>
              <a:t>Smart Cables are in scope!</a:t>
            </a:r>
          </a:p>
          <a:p>
            <a:pPr marL="285750" indent="-285750">
              <a:lnSpc>
                <a:spcPct val="150000"/>
              </a:lnSpc>
              <a:buFont typeface="Arial" panose="020B0604020202020204" pitchFamily="34" charset="0"/>
              <a:buChar char="•"/>
            </a:pPr>
            <a:r>
              <a:rPr lang="en-US"/>
              <a:t>Call-3 overall budget is 90 M€ (up from 40 M€ in Call-1, similar to 100 M€ in Call-2). </a:t>
            </a:r>
          </a:p>
          <a:p>
            <a:pPr marL="285750" indent="-285750">
              <a:lnSpc>
                <a:spcPct val="150000"/>
              </a:lnSpc>
              <a:buFont typeface="Arial" panose="020B0604020202020204" pitchFamily="34" charset="0"/>
              <a:buChar char="•"/>
            </a:pPr>
            <a:r>
              <a:rPr lang="en-US"/>
              <a:t>Split 75M€ for works and 15M€ for studies</a:t>
            </a:r>
          </a:p>
          <a:p>
            <a:pPr marL="285750" indent="-285750">
              <a:lnSpc>
                <a:spcPct val="150000"/>
              </a:lnSpc>
              <a:buFont typeface="Arial" panose="020B0604020202020204" pitchFamily="34" charset="0"/>
              <a:buChar char="•"/>
            </a:pPr>
            <a:r>
              <a:rPr lang="en-US"/>
              <a:t>Indicative grant size: up to 20 M€ for works and 5 M€ for studies.</a:t>
            </a:r>
          </a:p>
        </p:txBody>
      </p:sp>
      <p:grpSp>
        <p:nvGrpSpPr>
          <p:cNvPr id="3" name="Group 2">
            <a:extLst>
              <a:ext uri="{FF2B5EF4-FFF2-40B4-BE49-F238E27FC236}">
                <a16:creationId xmlns:a16="http://schemas.microsoft.com/office/drawing/2014/main" id="{0D41D087-5730-2B79-386F-22AFEA2DD1CE}"/>
              </a:ext>
            </a:extLst>
          </p:cNvPr>
          <p:cNvGrpSpPr/>
          <p:nvPr/>
        </p:nvGrpSpPr>
        <p:grpSpPr>
          <a:xfrm>
            <a:off x="1060599" y="4377201"/>
            <a:ext cx="4900165" cy="514800"/>
            <a:chOff x="0" y="36484"/>
            <a:chExt cx="10905699" cy="514800"/>
          </a:xfrm>
          <a:solidFill>
            <a:schemeClr val="tx2"/>
          </a:solidFill>
        </p:grpSpPr>
        <p:sp>
          <p:nvSpPr>
            <p:cNvPr id="4" name="Rectangle: Rounded Corners 11">
              <a:extLst>
                <a:ext uri="{FF2B5EF4-FFF2-40B4-BE49-F238E27FC236}">
                  <a16:creationId xmlns:a16="http://schemas.microsoft.com/office/drawing/2014/main" id="{B9F2D6A9-08C7-35A1-6FBB-114C8729949F}"/>
                </a:ext>
              </a:extLst>
            </p:cNvPr>
            <p:cNvSpPr/>
            <p:nvPr/>
          </p:nvSpPr>
          <p:spPr>
            <a:xfrm>
              <a:off x="0" y="36484"/>
              <a:ext cx="10905699" cy="514800"/>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DE"/>
            </a:p>
          </p:txBody>
        </p:sp>
        <p:sp>
          <p:nvSpPr>
            <p:cNvPr id="6" name="Rectangle: Rounded Corners 4">
              <a:extLst>
                <a:ext uri="{FF2B5EF4-FFF2-40B4-BE49-F238E27FC236}">
                  <a16:creationId xmlns:a16="http://schemas.microsoft.com/office/drawing/2014/main" id="{425CB5DF-7F21-6114-5543-1634B135D56A}"/>
                </a:ext>
              </a:extLst>
            </p:cNvPr>
            <p:cNvSpPr txBox="1"/>
            <p:nvPr/>
          </p:nvSpPr>
          <p:spPr>
            <a:xfrm>
              <a:off x="2438522" y="46871"/>
              <a:ext cx="5151219" cy="464540"/>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b="1" kern="1200">
                  <a:solidFill>
                    <a:schemeClr val="accent5"/>
                  </a:solidFill>
                </a:rPr>
                <a:t>Works: 30 %</a:t>
              </a:r>
            </a:p>
          </p:txBody>
        </p:sp>
      </p:grpSp>
      <p:sp>
        <p:nvSpPr>
          <p:cNvPr id="8" name="Rectangle: Rounded Corners 25">
            <a:extLst>
              <a:ext uri="{FF2B5EF4-FFF2-40B4-BE49-F238E27FC236}">
                <a16:creationId xmlns:a16="http://schemas.microsoft.com/office/drawing/2014/main" id="{C90C40F6-0B50-F8E7-7FB5-058BC58B0306}"/>
              </a:ext>
            </a:extLst>
          </p:cNvPr>
          <p:cNvSpPr/>
          <p:nvPr/>
        </p:nvSpPr>
        <p:spPr>
          <a:xfrm>
            <a:off x="6800166" y="4377195"/>
            <a:ext cx="5167854" cy="514800"/>
          </a:xfrm>
          <a:prstGeom prst="roundRect">
            <a:avLst/>
          </a:prstGeom>
          <a:solidFill>
            <a:schemeClr val="tx2"/>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pPr algn="ctr"/>
            <a:r>
              <a:rPr lang="en-US" sz="2200" b="1">
                <a:solidFill>
                  <a:schemeClr val="accent5"/>
                </a:solidFill>
              </a:rPr>
              <a:t>Studies: 50%</a:t>
            </a:r>
          </a:p>
        </p:txBody>
      </p:sp>
      <p:grpSp>
        <p:nvGrpSpPr>
          <p:cNvPr id="9" name="Group 8">
            <a:extLst>
              <a:ext uri="{FF2B5EF4-FFF2-40B4-BE49-F238E27FC236}">
                <a16:creationId xmlns:a16="http://schemas.microsoft.com/office/drawing/2014/main" id="{F177ADFF-8E9D-05CE-74A9-B4E1C47F845A}"/>
              </a:ext>
            </a:extLst>
          </p:cNvPr>
          <p:cNvGrpSpPr/>
          <p:nvPr/>
        </p:nvGrpSpPr>
        <p:grpSpPr>
          <a:xfrm>
            <a:off x="1064709" y="4991335"/>
            <a:ext cx="4896055" cy="514800"/>
            <a:chOff x="0" y="36484"/>
            <a:chExt cx="10905699" cy="514800"/>
          </a:xfrm>
          <a:gradFill flip="none" rotWithShape="1">
            <a:gsLst>
              <a:gs pos="0">
                <a:schemeClr val="tx2">
                  <a:tint val="66000"/>
                  <a:satMod val="160000"/>
                </a:schemeClr>
              </a:gs>
              <a:gs pos="50000">
                <a:schemeClr val="tx2">
                  <a:tint val="44500"/>
                  <a:satMod val="160000"/>
                </a:schemeClr>
              </a:gs>
              <a:gs pos="100000">
                <a:schemeClr val="tx2">
                  <a:tint val="23500"/>
                  <a:satMod val="160000"/>
                </a:schemeClr>
              </a:gs>
            </a:gsLst>
            <a:lin ang="2700000" scaled="1"/>
            <a:tileRect/>
          </a:gradFill>
        </p:grpSpPr>
        <p:sp>
          <p:nvSpPr>
            <p:cNvPr id="10" name="Rectangle: Rounded Corners 27">
              <a:extLst>
                <a:ext uri="{FF2B5EF4-FFF2-40B4-BE49-F238E27FC236}">
                  <a16:creationId xmlns:a16="http://schemas.microsoft.com/office/drawing/2014/main" id="{C14E12C5-1A11-131B-D49D-0B8781D6FD67}"/>
                </a:ext>
              </a:extLst>
            </p:cNvPr>
            <p:cNvSpPr/>
            <p:nvPr/>
          </p:nvSpPr>
          <p:spPr>
            <a:xfrm>
              <a:off x="0" y="36484"/>
              <a:ext cx="10905699" cy="514800"/>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DE"/>
            </a:p>
          </p:txBody>
        </p:sp>
        <p:sp>
          <p:nvSpPr>
            <p:cNvPr id="11" name="Rectangle: Rounded Corners 4">
              <a:extLst>
                <a:ext uri="{FF2B5EF4-FFF2-40B4-BE49-F238E27FC236}">
                  <a16:creationId xmlns:a16="http://schemas.microsoft.com/office/drawing/2014/main" id="{0371E6F4-79CE-C108-D54D-04F516A125CB}"/>
                </a:ext>
              </a:extLst>
            </p:cNvPr>
            <p:cNvSpPr txBox="1"/>
            <p:nvPr/>
          </p:nvSpPr>
          <p:spPr>
            <a:xfrm>
              <a:off x="25128" y="61614"/>
              <a:ext cx="10256770" cy="464540"/>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b="1" kern="1200">
                  <a:solidFill>
                    <a:schemeClr val="tx2"/>
                  </a:solidFill>
                </a:rPr>
                <a:t>Strong Cross-border Dimension: 50%</a:t>
              </a:r>
            </a:p>
          </p:txBody>
        </p:sp>
      </p:grpSp>
      <p:grpSp>
        <p:nvGrpSpPr>
          <p:cNvPr id="12" name="Group 11">
            <a:extLst>
              <a:ext uri="{FF2B5EF4-FFF2-40B4-BE49-F238E27FC236}">
                <a16:creationId xmlns:a16="http://schemas.microsoft.com/office/drawing/2014/main" id="{2072E77B-7D16-BFC9-F040-87A31EB64E0D}"/>
              </a:ext>
            </a:extLst>
          </p:cNvPr>
          <p:cNvGrpSpPr/>
          <p:nvPr/>
        </p:nvGrpSpPr>
        <p:grpSpPr>
          <a:xfrm>
            <a:off x="1066523" y="5616486"/>
            <a:ext cx="4894241" cy="514800"/>
            <a:chOff x="0" y="36484"/>
            <a:chExt cx="10905699" cy="514800"/>
          </a:xfrm>
          <a:gradFill flip="none" rotWithShape="1">
            <a:gsLst>
              <a:gs pos="0">
                <a:schemeClr val="tx2">
                  <a:tint val="66000"/>
                  <a:satMod val="160000"/>
                </a:schemeClr>
              </a:gs>
              <a:gs pos="50000">
                <a:schemeClr val="tx2">
                  <a:tint val="44500"/>
                  <a:satMod val="160000"/>
                </a:schemeClr>
              </a:gs>
              <a:gs pos="100000">
                <a:schemeClr val="tx2">
                  <a:tint val="23500"/>
                  <a:satMod val="160000"/>
                </a:schemeClr>
              </a:gs>
            </a:gsLst>
            <a:lin ang="2700000" scaled="1"/>
            <a:tileRect/>
          </a:gradFill>
        </p:grpSpPr>
        <p:sp>
          <p:nvSpPr>
            <p:cNvPr id="13" name="Rectangle: Rounded Corners 32">
              <a:extLst>
                <a:ext uri="{FF2B5EF4-FFF2-40B4-BE49-F238E27FC236}">
                  <a16:creationId xmlns:a16="http://schemas.microsoft.com/office/drawing/2014/main" id="{8EC1A27C-57B1-282E-B1AF-62E90CC62FC1}"/>
                </a:ext>
              </a:extLst>
            </p:cNvPr>
            <p:cNvSpPr/>
            <p:nvPr/>
          </p:nvSpPr>
          <p:spPr>
            <a:xfrm>
              <a:off x="0" y="36484"/>
              <a:ext cx="10905699" cy="514800"/>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DE"/>
            </a:p>
          </p:txBody>
        </p:sp>
        <p:sp>
          <p:nvSpPr>
            <p:cNvPr id="14" name="Rectangle: Rounded Corners 4">
              <a:extLst>
                <a:ext uri="{FF2B5EF4-FFF2-40B4-BE49-F238E27FC236}">
                  <a16:creationId xmlns:a16="http://schemas.microsoft.com/office/drawing/2014/main" id="{DF2AF44E-87BF-CBBF-86B2-F0DC1082825F}"/>
                </a:ext>
              </a:extLst>
            </p:cNvPr>
            <p:cNvSpPr txBox="1"/>
            <p:nvPr/>
          </p:nvSpPr>
          <p:spPr>
            <a:xfrm>
              <a:off x="25128" y="61614"/>
              <a:ext cx="9946394" cy="464540"/>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b="1" kern="1200">
                  <a:solidFill>
                    <a:schemeClr val="tx2"/>
                  </a:solidFill>
                </a:rPr>
                <a:t>In Outermost Regions: 70%</a:t>
              </a:r>
            </a:p>
          </p:txBody>
        </p:sp>
      </p:grpSp>
      <p:sp>
        <p:nvSpPr>
          <p:cNvPr id="7" name="Slide Number Placeholder 6">
            <a:extLst>
              <a:ext uri="{FF2B5EF4-FFF2-40B4-BE49-F238E27FC236}">
                <a16:creationId xmlns:a16="http://schemas.microsoft.com/office/drawing/2014/main" id="{01F74EAA-2B6A-30E6-0FE5-1B69E0958836}"/>
              </a:ext>
            </a:extLst>
          </p:cNvPr>
          <p:cNvSpPr>
            <a:spLocks noGrp="1"/>
          </p:cNvSpPr>
          <p:nvPr>
            <p:ph type="sldNum" sz="quarter" idx="12"/>
          </p:nvPr>
        </p:nvSpPr>
        <p:spPr/>
        <p:txBody>
          <a:bodyPr/>
          <a:lstStyle/>
          <a:p>
            <a:fld id="{F46C79FD-C571-418B-AB0F-5EE936C85276}" type="slidenum">
              <a:rPr lang="en-GB" smtClean="0"/>
              <a:t>67</a:t>
            </a:fld>
            <a:endParaRPr lang="en-GB"/>
          </a:p>
        </p:txBody>
      </p:sp>
    </p:spTree>
    <p:extLst>
      <p:ext uri="{BB962C8B-B14F-4D97-AF65-F5344CB8AC3E}">
        <p14:creationId xmlns:p14="http://schemas.microsoft.com/office/powerpoint/2010/main" val="202099849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970722" y="482860"/>
            <a:ext cx="10850574" cy="782357"/>
          </a:xfrm>
        </p:spPr>
        <p:txBody>
          <a:bodyPr anchor="ctr"/>
          <a:lstStyle/>
          <a:p>
            <a:r>
              <a:rPr lang="en-IE" sz="3600" b="1">
                <a:solidFill>
                  <a:srgbClr val="002060"/>
                </a:solidFill>
                <a:latin typeface="+mn-lt"/>
                <a:ea typeface="+mn-ea"/>
                <a:cs typeface="+mn-cs"/>
              </a:rPr>
              <a:t>Business plan financial spreadsheet</a:t>
            </a:r>
            <a:endParaRPr lang="en-US" sz="3600" b="1">
              <a:solidFill>
                <a:srgbClr val="002060"/>
              </a:solidFill>
              <a:latin typeface="+mn-lt"/>
              <a:ea typeface="+mn-ea"/>
              <a:cs typeface="+mn-cs"/>
            </a:endParaRPr>
          </a:p>
        </p:txBody>
      </p:sp>
      <p:sp>
        <p:nvSpPr>
          <p:cNvPr id="6" name="TextBox 5"/>
          <p:cNvSpPr txBox="1"/>
          <p:nvPr/>
        </p:nvSpPr>
        <p:spPr>
          <a:xfrm>
            <a:off x="970721" y="1265217"/>
            <a:ext cx="10926003" cy="461665"/>
          </a:xfrm>
          <a:prstGeom prst="rect">
            <a:avLst/>
          </a:prstGeom>
          <a:noFill/>
        </p:spPr>
        <p:txBody>
          <a:bodyPr wrap="square" rtlCol="0">
            <a:spAutoFit/>
          </a:bodyPr>
          <a:lstStyle/>
          <a:p>
            <a:pPr>
              <a:defRPr/>
            </a:pPr>
            <a:r>
              <a:rPr lang="en-US" sz="2400" b="1" i="1">
                <a:solidFill>
                  <a:srgbClr val="FFC000"/>
                </a:solidFill>
                <a:latin typeface="Arial"/>
              </a:rPr>
              <a:t>CEF-DIG-2023-GATEWAYS-WORKS</a:t>
            </a:r>
          </a:p>
        </p:txBody>
      </p:sp>
      <p:sp>
        <p:nvSpPr>
          <p:cNvPr id="12" name="TextBox 11"/>
          <p:cNvSpPr txBox="1"/>
          <p:nvPr/>
        </p:nvSpPr>
        <p:spPr>
          <a:xfrm>
            <a:off x="823545" y="1864063"/>
            <a:ext cx="10926003" cy="3662541"/>
          </a:xfrm>
          <a:prstGeom prst="rect">
            <a:avLst/>
          </a:prstGeom>
          <a:noFill/>
        </p:spPr>
        <p:txBody>
          <a:bodyPr wrap="square" rtlCol="0">
            <a:spAutoFit/>
          </a:bodyPr>
          <a:lstStyle/>
          <a:p>
            <a:pPr>
              <a:defRPr/>
            </a:pPr>
            <a:r>
              <a:rPr lang="en-GB" sz="2000" b="1">
                <a:solidFill>
                  <a:schemeClr val="tx2"/>
                </a:solidFill>
                <a:latin typeface="Arial"/>
              </a:rPr>
              <a:t>New required document</a:t>
            </a:r>
            <a:endParaRPr lang="de-DE" sz="2000" b="1">
              <a:solidFill>
                <a:schemeClr val="tx2"/>
              </a:solidFill>
              <a:latin typeface="Arial"/>
            </a:endParaRPr>
          </a:p>
          <a:p>
            <a:pPr>
              <a:defRPr/>
            </a:pPr>
            <a:endParaRPr lang="de-DE" sz="2000" b="1">
              <a:solidFill>
                <a:schemeClr val="tx2"/>
              </a:solidFill>
              <a:latin typeface="Arial"/>
            </a:endParaRPr>
          </a:p>
          <a:p>
            <a:pPr marL="342900" indent="-342900">
              <a:buFont typeface="Arial" panose="020B0604020202020204" pitchFamily="34" charset="0"/>
              <a:buChar char="•"/>
              <a:defRPr/>
            </a:pPr>
            <a:r>
              <a:rPr lang="en-US" sz="2400">
                <a:solidFill>
                  <a:schemeClr val="tx2"/>
                </a:solidFill>
              </a:rPr>
              <a:t>Submitting a Business plan financial spreadsheet is an admissibility condition only for Works proposals</a:t>
            </a:r>
          </a:p>
          <a:p>
            <a:pPr marL="342900" indent="-342900">
              <a:buFont typeface="Arial" panose="020B0604020202020204" pitchFamily="34" charset="0"/>
              <a:buChar char="•"/>
              <a:defRPr/>
            </a:pPr>
            <a:endParaRPr lang="en-US" sz="2400">
              <a:solidFill>
                <a:schemeClr val="tx2"/>
              </a:solidFill>
            </a:endParaRPr>
          </a:p>
          <a:p>
            <a:pPr marL="342900" indent="-342900">
              <a:buFont typeface="Arial" panose="020B0604020202020204" pitchFamily="34" charset="0"/>
              <a:buChar char="•"/>
              <a:defRPr/>
            </a:pPr>
            <a:r>
              <a:rPr lang="en-US" sz="2400">
                <a:solidFill>
                  <a:schemeClr val="tx2"/>
                </a:solidFill>
              </a:rPr>
              <a:t>For a matter of proportionality, the requirement applies only to this priority because the requested grants are larger</a:t>
            </a:r>
          </a:p>
          <a:p>
            <a:pPr marL="342900" indent="-342900">
              <a:buFont typeface="Arial" panose="020B0604020202020204" pitchFamily="34" charset="0"/>
              <a:buChar char="•"/>
              <a:defRPr/>
            </a:pPr>
            <a:endParaRPr lang="en-US" sz="2400">
              <a:solidFill>
                <a:schemeClr val="tx2"/>
              </a:solidFill>
            </a:endParaRPr>
          </a:p>
          <a:p>
            <a:pPr marL="342900" indent="-342900">
              <a:buFont typeface="Arial" panose="020B0604020202020204" pitchFamily="34" charset="0"/>
              <a:buChar char="•"/>
              <a:defRPr/>
            </a:pPr>
            <a:r>
              <a:rPr lang="en-US" sz="2400">
                <a:solidFill>
                  <a:schemeClr val="tx2"/>
                </a:solidFill>
              </a:rPr>
              <a:t>Its main purpose is to help applicants demonstrate the market failure and assess the effect of the EU financial assistance</a:t>
            </a:r>
          </a:p>
        </p:txBody>
      </p:sp>
      <p:pic>
        <p:nvPicPr>
          <p:cNvPr id="2" name="Picture 1" descr="A blue and white globe with pink dots&#10;&#10;Description automatically generated">
            <a:extLst>
              <a:ext uri="{FF2B5EF4-FFF2-40B4-BE49-F238E27FC236}">
                <a16:creationId xmlns:a16="http://schemas.microsoft.com/office/drawing/2014/main" id="{E5B691DD-5E7A-A926-0152-48FAEE4AD87E}"/>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l="25955" r="27238" b="36806"/>
          <a:stretch/>
        </p:blipFill>
        <p:spPr>
          <a:xfrm>
            <a:off x="10373645" y="277403"/>
            <a:ext cx="1549429" cy="1243173"/>
          </a:xfrm>
          <a:prstGeom prst="rect">
            <a:avLst/>
          </a:prstGeom>
        </p:spPr>
      </p:pic>
      <p:sp>
        <p:nvSpPr>
          <p:cNvPr id="3" name="Slide Number Placeholder 2">
            <a:extLst>
              <a:ext uri="{FF2B5EF4-FFF2-40B4-BE49-F238E27FC236}">
                <a16:creationId xmlns:a16="http://schemas.microsoft.com/office/drawing/2014/main" id="{D6F5077F-5278-13C8-437E-BB484FEAE6A4}"/>
              </a:ext>
            </a:extLst>
          </p:cNvPr>
          <p:cNvSpPr>
            <a:spLocks noGrp="1"/>
          </p:cNvSpPr>
          <p:nvPr>
            <p:ph type="sldNum" sz="quarter" idx="12"/>
          </p:nvPr>
        </p:nvSpPr>
        <p:spPr/>
        <p:txBody>
          <a:bodyPr/>
          <a:lstStyle/>
          <a:p>
            <a:fld id="{F46C79FD-C571-418B-AB0F-5EE936C85276}" type="slidenum">
              <a:rPr lang="en-GB" smtClean="0"/>
              <a:t>68</a:t>
            </a:fld>
            <a:endParaRPr lang="en-GB"/>
          </a:p>
        </p:txBody>
      </p:sp>
    </p:spTree>
    <p:extLst>
      <p:ext uri="{BB962C8B-B14F-4D97-AF65-F5344CB8AC3E}">
        <p14:creationId xmlns:p14="http://schemas.microsoft.com/office/powerpoint/2010/main" val="329484973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970722" y="482860"/>
            <a:ext cx="10850574" cy="782357"/>
          </a:xfrm>
        </p:spPr>
        <p:txBody>
          <a:bodyPr anchor="ctr"/>
          <a:lstStyle/>
          <a:p>
            <a:r>
              <a:rPr lang="en-IE" sz="3600" b="1">
                <a:solidFill>
                  <a:srgbClr val="002060"/>
                </a:solidFill>
                <a:latin typeface="+mn-lt"/>
                <a:ea typeface="+mn-ea"/>
                <a:cs typeface="+mn-cs"/>
              </a:rPr>
              <a:t>Business plan financial spreadsheet</a:t>
            </a:r>
            <a:endParaRPr lang="en-US" sz="3600" b="1">
              <a:solidFill>
                <a:srgbClr val="002060"/>
              </a:solidFill>
              <a:latin typeface="+mn-lt"/>
              <a:ea typeface="+mn-ea"/>
              <a:cs typeface="+mn-cs"/>
            </a:endParaRPr>
          </a:p>
        </p:txBody>
      </p:sp>
      <p:sp>
        <p:nvSpPr>
          <p:cNvPr id="6" name="TextBox 5"/>
          <p:cNvSpPr txBox="1"/>
          <p:nvPr/>
        </p:nvSpPr>
        <p:spPr>
          <a:xfrm>
            <a:off x="970721" y="1265217"/>
            <a:ext cx="10926003" cy="461665"/>
          </a:xfrm>
          <a:prstGeom prst="rect">
            <a:avLst/>
          </a:prstGeom>
          <a:noFill/>
        </p:spPr>
        <p:txBody>
          <a:bodyPr wrap="square" rtlCol="0">
            <a:spAutoFit/>
          </a:bodyPr>
          <a:lstStyle/>
          <a:p>
            <a:pPr>
              <a:defRPr/>
            </a:pPr>
            <a:r>
              <a:rPr lang="en-US" sz="2400" b="1" i="1">
                <a:solidFill>
                  <a:srgbClr val="FFC000"/>
                </a:solidFill>
                <a:latin typeface="Arial"/>
              </a:rPr>
              <a:t>CEF-DIG-2023-GATEWAYS-WORKS</a:t>
            </a:r>
          </a:p>
        </p:txBody>
      </p:sp>
      <p:sp>
        <p:nvSpPr>
          <p:cNvPr id="12" name="TextBox 11"/>
          <p:cNvSpPr txBox="1"/>
          <p:nvPr/>
        </p:nvSpPr>
        <p:spPr>
          <a:xfrm>
            <a:off x="823545" y="1864063"/>
            <a:ext cx="10926003" cy="4431983"/>
          </a:xfrm>
          <a:prstGeom prst="rect">
            <a:avLst/>
          </a:prstGeom>
          <a:noFill/>
        </p:spPr>
        <p:txBody>
          <a:bodyPr wrap="square" rtlCol="0">
            <a:spAutoFit/>
          </a:bodyPr>
          <a:lstStyle/>
          <a:p>
            <a:pPr marL="342900" indent="-342900">
              <a:buFont typeface="Arial" panose="020B0604020202020204" pitchFamily="34" charset="0"/>
              <a:buChar char="•"/>
              <a:defRPr/>
            </a:pPr>
            <a:r>
              <a:rPr lang="en-US" sz="2400">
                <a:solidFill>
                  <a:schemeClr val="tx2"/>
                </a:solidFill>
              </a:rPr>
              <a:t>The Excel template is available in the Submission System and is password protected. </a:t>
            </a:r>
          </a:p>
          <a:p>
            <a:pPr marL="342900" indent="-342900">
              <a:buFont typeface="Arial" panose="020B0604020202020204" pitchFamily="34" charset="0"/>
              <a:buChar char="•"/>
              <a:defRPr/>
            </a:pPr>
            <a:endParaRPr lang="en-US" sz="1000">
              <a:solidFill>
                <a:schemeClr val="tx2"/>
              </a:solidFill>
            </a:endParaRPr>
          </a:p>
          <a:p>
            <a:pPr marL="342900" indent="-342900">
              <a:buFont typeface="Arial" panose="020B0604020202020204" pitchFamily="34" charset="0"/>
              <a:buChar char="•"/>
              <a:defRPr/>
            </a:pPr>
            <a:r>
              <a:rPr lang="en-US" sz="2400">
                <a:solidFill>
                  <a:schemeClr val="tx2"/>
                </a:solidFill>
              </a:rPr>
              <a:t>Only the input cells/sheets can be modified.</a:t>
            </a:r>
          </a:p>
          <a:p>
            <a:pPr marL="342900" indent="-342900">
              <a:buFont typeface="Arial" panose="020B0604020202020204" pitchFamily="34" charset="0"/>
              <a:buChar char="•"/>
              <a:defRPr/>
            </a:pPr>
            <a:endParaRPr lang="en-US" sz="2400">
              <a:solidFill>
                <a:schemeClr val="tx2"/>
              </a:solidFill>
            </a:endParaRPr>
          </a:p>
          <a:p>
            <a:pPr marL="342900" indent="-342900">
              <a:buFont typeface="Arial" panose="020B0604020202020204" pitchFamily="34" charset="0"/>
              <a:buChar char="•"/>
              <a:defRPr/>
            </a:pPr>
            <a:endParaRPr lang="en-US" sz="2400">
              <a:solidFill>
                <a:schemeClr val="tx2"/>
              </a:solidFill>
            </a:endParaRPr>
          </a:p>
          <a:p>
            <a:pPr marL="342900" indent="-342900">
              <a:buFont typeface="Arial" panose="020B0604020202020204" pitchFamily="34" charset="0"/>
              <a:buChar char="•"/>
              <a:defRPr/>
            </a:pPr>
            <a:endParaRPr lang="en-US" sz="2400">
              <a:solidFill>
                <a:schemeClr val="tx2"/>
              </a:solidFill>
            </a:endParaRPr>
          </a:p>
          <a:p>
            <a:pPr marL="342900" indent="-342900">
              <a:buFont typeface="Arial" panose="020B0604020202020204" pitchFamily="34" charset="0"/>
              <a:buChar char="•"/>
              <a:defRPr/>
            </a:pPr>
            <a:endParaRPr lang="en-US" sz="2400">
              <a:solidFill>
                <a:schemeClr val="tx2"/>
              </a:solidFill>
            </a:endParaRPr>
          </a:p>
          <a:p>
            <a:pPr marL="342900" indent="-342900">
              <a:buFont typeface="Arial" panose="020B0604020202020204" pitchFamily="34" charset="0"/>
              <a:buChar char="•"/>
              <a:defRPr/>
            </a:pPr>
            <a:r>
              <a:rPr lang="en-US" sz="2400">
                <a:solidFill>
                  <a:schemeClr val="tx2"/>
                </a:solidFill>
              </a:rPr>
              <a:t>All instructions are detailed in the “Notice” sheet</a:t>
            </a:r>
          </a:p>
          <a:p>
            <a:pPr marL="342900" indent="-342900">
              <a:buFont typeface="Arial" panose="020B0604020202020204" pitchFamily="34" charset="0"/>
              <a:buChar char="•"/>
              <a:defRPr/>
            </a:pPr>
            <a:endParaRPr lang="en-US" sz="1000">
              <a:solidFill>
                <a:schemeClr val="tx2"/>
              </a:solidFill>
            </a:endParaRPr>
          </a:p>
          <a:p>
            <a:pPr marL="342900" indent="-342900">
              <a:buFont typeface="Arial" panose="020B0604020202020204" pitchFamily="34" charset="0"/>
              <a:buChar char="•"/>
              <a:defRPr/>
            </a:pPr>
            <a:r>
              <a:rPr lang="en-US" sz="2400">
                <a:solidFill>
                  <a:schemeClr val="tx2"/>
                </a:solidFill>
              </a:rPr>
              <a:t>We have adopted the template that is used in the CEF-Energy sector. In future Calls we plan to adapt it to the Digital Global Gateways.</a:t>
            </a:r>
          </a:p>
          <a:p>
            <a:pPr>
              <a:defRPr/>
            </a:pPr>
            <a:endParaRPr lang="en-US" sz="1800">
              <a:solidFill>
                <a:schemeClr val="tx2"/>
              </a:solidFill>
            </a:endParaRPr>
          </a:p>
        </p:txBody>
      </p:sp>
      <p:pic>
        <p:nvPicPr>
          <p:cNvPr id="3" name="Picture 2">
            <a:extLst>
              <a:ext uri="{FF2B5EF4-FFF2-40B4-BE49-F238E27FC236}">
                <a16:creationId xmlns:a16="http://schemas.microsoft.com/office/drawing/2014/main" id="{0B906E11-6406-82C1-72D1-55C138731C35}"/>
              </a:ext>
            </a:extLst>
          </p:cNvPr>
          <p:cNvPicPr>
            <a:picLocks noChangeAspect="1"/>
          </p:cNvPicPr>
          <p:nvPr/>
        </p:nvPicPr>
        <p:blipFill>
          <a:blip r:embed="rId2"/>
          <a:stretch>
            <a:fillRect/>
          </a:stretch>
        </p:blipFill>
        <p:spPr>
          <a:xfrm>
            <a:off x="1078016" y="3620084"/>
            <a:ext cx="6134703" cy="424153"/>
          </a:xfrm>
          <a:prstGeom prst="rect">
            <a:avLst/>
          </a:prstGeom>
        </p:spPr>
      </p:pic>
      <p:cxnSp>
        <p:nvCxnSpPr>
          <p:cNvPr id="7" name="Straight Arrow Connector 6">
            <a:extLst>
              <a:ext uri="{FF2B5EF4-FFF2-40B4-BE49-F238E27FC236}">
                <a16:creationId xmlns:a16="http://schemas.microsoft.com/office/drawing/2014/main" id="{6E2E2D15-9E01-01D1-71D3-3348555D7F17}"/>
              </a:ext>
            </a:extLst>
          </p:cNvPr>
          <p:cNvCxnSpPr/>
          <p:nvPr/>
        </p:nvCxnSpPr>
        <p:spPr>
          <a:xfrm>
            <a:off x="2584973" y="3359488"/>
            <a:ext cx="0" cy="222632"/>
          </a:xfrm>
          <a:prstGeom prst="straightConnector1">
            <a:avLst/>
          </a:prstGeom>
          <a:ln w="38100">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DB596B68-E73D-995F-90DA-391B15159F49}"/>
              </a:ext>
            </a:extLst>
          </p:cNvPr>
          <p:cNvCxnSpPr/>
          <p:nvPr/>
        </p:nvCxnSpPr>
        <p:spPr>
          <a:xfrm>
            <a:off x="5500238" y="3397452"/>
            <a:ext cx="0" cy="222632"/>
          </a:xfrm>
          <a:prstGeom prst="straightConnector1">
            <a:avLst/>
          </a:prstGeom>
          <a:ln w="38100">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CD14F808-5ABC-5431-BBE9-0EAF315DB178}"/>
              </a:ext>
            </a:extLst>
          </p:cNvPr>
          <p:cNvCxnSpPr/>
          <p:nvPr/>
        </p:nvCxnSpPr>
        <p:spPr>
          <a:xfrm>
            <a:off x="6650612" y="3399207"/>
            <a:ext cx="0" cy="222632"/>
          </a:xfrm>
          <a:prstGeom prst="straightConnector1">
            <a:avLst/>
          </a:prstGeom>
          <a:ln w="38100">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4F154ACD-726C-D0BE-B0F4-BADD47CA2F37}"/>
              </a:ext>
            </a:extLst>
          </p:cNvPr>
          <p:cNvCxnSpPr/>
          <p:nvPr/>
        </p:nvCxnSpPr>
        <p:spPr>
          <a:xfrm>
            <a:off x="1528005" y="4150985"/>
            <a:ext cx="0" cy="222632"/>
          </a:xfrm>
          <a:prstGeom prst="straightConnector1">
            <a:avLst/>
          </a:prstGeom>
          <a:ln w="38100">
            <a:solidFill>
              <a:schemeClr val="tx2"/>
            </a:solidFill>
            <a:headEnd type="triangle"/>
            <a:tailEnd type="none"/>
          </a:ln>
        </p:spPr>
        <p:style>
          <a:lnRef idx="1">
            <a:schemeClr val="accent1"/>
          </a:lnRef>
          <a:fillRef idx="0">
            <a:schemeClr val="accent1"/>
          </a:fillRef>
          <a:effectRef idx="0">
            <a:schemeClr val="accent1"/>
          </a:effectRef>
          <a:fontRef idx="minor">
            <a:schemeClr val="tx1"/>
          </a:fontRef>
        </p:style>
      </p:cxnSp>
      <p:pic>
        <p:nvPicPr>
          <p:cNvPr id="14" name="Picture 13">
            <a:extLst>
              <a:ext uri="{FF2B5EF4-FFF2-40B4-BE49-F238E27FC236}">
                <a16:creationId xmlns:a16="http://schemas.microsoft.com/office/drawing/2014/main" id="{BAAF1746-84CB-216E-0EB6-556FD4956DC8}"/>
              </a:ext>
            </a:extLst>
          </p:cNvPr>
          <p:cNvPicPr>
            <a:picLocks noChangeAspect="1"/>
          </p:cNvPicPr>
          <p:nvPr/>
        </p:nvPicPr>
        <p:blipFill rotWithShape="1">
          <a:blip r:embed="rId3"/>
          <a:srcRect r="51222"/>
          <a:stretch/>
        </p:blipFill>
        <p:spPr>
          <a:xfrm>
            <a:off x="7489719" y="3122676"/>
            <a:ext cx="2732146" cy="1418967"/>
          </a:xfrm>
          <a:prstGeom prst="rect">
            <a:avLst/>
          </a:prstGeom>
        </p:spPr>
      </p:pic>
      <p:pic>
        <p:nvPicPr>
          <p:cNvPr id="15" name="Picture 14">
            <a:extLst>
              <a:ext uri="{FF2B5EF4-FFF2-40B4-BE49-F238E27FC236}">
                <a16:creationId xmlns:a16="http://schemas.microsoft.com/office/drawing/2014/main" id="{7652B3A7-B731-B7F5-E263-7FF0D42156DE}"/>
              </a:ext>
            </a:extLst>
          </p:cNvPr>
          <p:cNvPicPr>
            <a:picLocks noChangeAspect="1"/>
          </p:cNvPicPr>
          <p:nvPr/>
        </p:nvPicPr>
        <p:blipFill rotWithShape="1">
          <a:blip r:embed="rId3"/>
          <a:srcRect l="70999"/>
          <a:stretch/>
        </p:blipFill>
        <p:spPr>
          <a:xfrm>
            <a:off x="10020323" y="3146587"/>
            <a:ext cx="1624400" cy="1418967"/>
          </a:xfrm>
          <a:prstGeom prst="rect">
            <a:avLst/>
          </a:prstGeom>
        </p:spPr>
      </p:pic>
      <p:cxnSp>
        <p:nvCxnSpPr>
          <p:cNvPr id="16" name="Straight Arrow Connector 15">
            <a:extLst>
              <a:ext uri="{FF2B5EF4-FFF2-40B4-BE49-F238E27FC236}">
                <a16:creationId xmlns:a16="http://schemas.microsoft.com/office/drawing/2014/main" id="{0F7A6318-F8E5-A014-91A7-B7F1065B914F}"/>
              </a:ext>
            </a:extLst>
          </p:cNvPr>
          <p:cNvCxnSpPr>
            <a:cxnSpLocks/>
          </p:cNvCxnSpPr>
          <p:nvPr/>
        </p:nvCxnSpPr>
        <p:spPr>
          <a:xfrm flipH="1">
            <a:off x="11644723" y="3740743"/>
            <a:ext cx="226268" cy="0"/>
          </a:xfrm>
          <a:prstGeom prst="straightConnector1">
            <a:avLst/>
          </a:prstGeom>
          <a:ln w="38100">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C7F72024-A002-A02A-C05F-1C98AD347944}"/>
              </a:ext>
            </a:extLst>
          </p:cNvPr>
          <p:cNvCxnSpPr>
            <a:cxnSpLocks/>
          </p:cNvCxnSpPr>
          <p:nvPr/>
        </p:nvCxnSpPr>
        <p:spPr>
          <a:xfrm flipH="1">
            <a:off x="11644723" y="4041241"/>
            <a:ext cx="226268" cy="0"/>
          </a:xfrm>
          <a:prstGeom prst="straightConnector1">
            <a:avLst/>
          </a:prstGeom>
          <a:ln w="38100">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FDD8B1C5-8529-9479-0E37-DF1A5EC6602F}"/>
              </a:ext>
            </a:extLst>
          </p:cNvPr>
          <p:cNvCxnSpPr>
            <a:cxnSpLocks/>
          </p:cNvCxnSpPr>
          <p:nvPr/>
        </p:nvCxnSpPr>
        <p:spPr>
          <a:xfrm flipH="1">
            <a:off x="11644723" y="3424273"/>
            <a:ext cx="226268" cy="0"/>
          </a:xfrm>
          <a:prstGeom prst="straightConnector1">
            <a:avLst/>
          </a:prstGeom>
          <a:ln w="38100">
            <a:solidFill>
              <a:schemeClr val="tx2"/>
            </a:solidFill>
            <a:tailEnd type="triangle"/>
          </a:ln>
        </p:spPr>
        <p:style>
          <a:lnRef idx="1">
            <a:schemeClr val="accent1"/>
          </a:lnRef>
          <a:fillRef idx="0">
            <a:schemeClr val="accent1"/>
          </a:fillRef>
          <a:effectRef idx="0">
            <a:schemeClr val="accent1"/>
          </a:effectRef>
          <a:fontRef idx="minor">
            <a:schemeClr val="tx1"/>
          </a:fontRef>
        </p:style>
      </p:cxnSp>
      <p:pic>
        <p:nvPicPr>
          <p:cNvPr id="2" name="Picture 1" descr="A blue and white globe with pink dots&#10;&#10;Description automatically generated">
            <a:extLst>
              <a:ext uri="{FF2B5EF4-FFF2-40B4-BE49-F238E27FC236}">
                <a16:creationId xmlns:a16="http://schemas.microsoft.com/office/drawing/2014/main" id="{4383A43F-1AD0-A4BE-E34D-471544377282}"/>
              </a:ext>
            </a:extLst>
          </p:cNvPr>
          <p:cNvPicPr>
            <a:picLocks noChangeAspect="1"/>
          </p:cNvPicPr>
          <p:nvPr/>
        </p:nvPicPr>
        <p:blipFill rotWithShape="1">
          <a:blip r:embed="rId4" cstate="hqprint">
            <a:extLst>
              <a:ext uri="{28A0092B-C50C-407E-A947-70E740481C1C}">
                <a14:useLocalDpi xmlns:a14="http://schemas.microsoft.com/office/drawing/2010/main" val="0"/>
              </a:ext>
            </a:extLst>
          </a:blip>
          <a:srcRect l="25955" r="27238" b="36806"/>
          <a:stretch/>
        </p:blipFill>
        <p:spPr>
          <a:xfrm>
            <a:off x="10373645" y="277403"/>
            <a:ext cx="1549429" cy="1243173"/>
          </a:xfrm>
          <a:prstGeom prst="rect">
            <a:avLst/>
          </a:prstGeom>
        </p:spPr>
      </p:pic>
      <p:sp>
        <p:nvSpPr>
          <p:cNvPr id="5" name="Slide Number Placeholder 4">
            <a:extLst>
              <a:ext uri="{FF2B5EF4-FFF2-40B4-BE49-F238E27FC236}">
                <a16:creationId xmlns:a16="http://schemas.microsoft.com/office/drawing/2014/main" id="{916D4FA6-82EF-44DC-D546-93630AEEC072}"/>
              </a:ext>
            </a:extLst>
          </p:cNvPr>
          <p:cNvSpPr>
            <a:spLocks noGrp="1"/>
          </p:cNvSpPr>
          <p:nvPr>
            <p:ph type="sldNum" sz="quarter" idx="12"/>
          </p:nvPr>
        </p:nvSpPr>
        <p:spPr/>
        <p:txBody>
          <a:bodyPr/>
          <a:lstStyle/>
          <a:p>
            <a:fld id="{F46C79FD-C571-418B-AB0F-5EE936C85276}" type="slidenum">
              <a:rPr lang="en-GB" smtClean="0"/>
              <a:t>69</a:t>
            </a:fld>
            <a:endParaRPr lang="en-GB"/>
          </a:p>
        </p:txBody>
      </p:sp>
    </p:spTree>
    <p:extLst>
      <p:ext uri="{BB962C8B-B14F-4D97-AF65-F5344CB8AC3E}">
        <p14:creationId xmlns:p14="http://schemas.microsoft.com/office/powerpoint/2010/main" val="4091553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970723" y="184477"/>
            <a:ext cx="10515600" cy="782357"/>
          </a:xfrm>
        </p:spPr>
        <p:txBody>
          <a:bodyPr/>
          <a:lstStyle/>
          <a:p>
            <a:r>
              <a:rPr lang="fr-BE" sz="3600" b="1">
                <a:solidFill>
                  <a:srgbClr val="002060"/>
                </a:solidFill>
                <a:latin typeface="+mn-lt"/>
                <a:ea typeface="+mn-ea"/>
                <a:cs typeface="+mn-cs"/>
              </a:rPr>
              <a:t>CEF 2 Digital - in figures</a:t>
            </a:r>
            <a:endParaRPr lang="en-IE" sz="3600" b="1">
              <a:solidFill>
                <a:srgbClr val="002060"/>
              </a:solidFill>
              <a:latin typeface="+mn-lt"/>
              <a:ea typeface="+mn-ea"/>
              <a:cs typeface="+mn-cs"/>
            </a:endParaRPr>
          </a:p>
        </p:txBody>
      </p:sp>
      <p:sp>
        <p:nvSpPr>
          <p:cNvPr id="2" name="Rounded Rectangle 1"/>
          <p:cNvSpPr/>
          <p:nvPr/>
        </p:nvSpPr>
        <p:spPr>
          <a:xfrm>
            <a:off x="970724" y="1358691"/>
            <a:ext cx="3245677" cy="1175024"/>
          </a:xfrm>
          <a:prstGeom prst="roundRect">
            <a:avLst/>
          </a:prstGeom>
          <a:ln>
            <a:solidFill>
              <a:schemeClr val="tx2">
                <a:lumMod val="75000"/>
              </a:schemeClr>
            </a:solidFill>
          </a:ln>
        </p:spPr>
        <p:style>
          <a:lnRef idx="2">
            <a:schemeClr val="accent1"/>
          </a:lnRef>
          <a:fillRef idx="1">
            <a:schemeClr val="lt1"/>
          </a:fillRef>
          <a:effectRef idx="0">
            <a:schemeClr val="accent1"/>
          </a:effectRef>
          <a:fontRef idx="minor">
            <a:schemeClr val="dk1"/>
          </a:fontRef>
        </p:style>
        <p:txBody>
          <a:bodyPr lIns="91440" tIns="45720" rIns="91440" bIns="45720" rtlCol="0" anchor="ctr"/>
          <a:lstStyle/>
          <a:p>
            <a:pPr algn="ctr"/>
            <a:r>
              <a:rPr lang="en-GB" sz="2400" b="1" dirty="0">
                <a:solidFill>
                  <a:schemeClr val="accent1">
                    <a:lumMod val="75000"/>
                  </a:schemeClr>
                </a:solidFill>
                <a:latin typeface="EC Square Sans Cond Pro"/>
              </a:rPr>
              <a:t>2 Billion </a:t>
            </a:r>
            <a:endParaRPr lang="en-GB" sz="2400" b="1" dirty="0">
              <a:solidFill>
                <a:schemeClr val="accent1">
                  <a:lumMod val="75000"/>
                </a:schemeClr>
              </a:solidFill>
              <a:latin typeface="EC Square Sans Cond Pro" panose="020B0506040000020004" pitchFamily="34" charset="0"/>
            </a:endParaRPr>
          </a:p>
        </p:txBody>
      </p:sp>
      <p:sp>
        <p:nvSpPr>
          <p:cNvPr id="5" name="Rounded Rectangle 4"/>
          <p:cNvSpPr/>
          <p:nvPr/>
        </p:nvSpPr>
        <p:spPr>
          <a:xfrm>
            <a:off x="970724" y="2965513"/>
            <a:ext cx="3245678" cy="1214969"/>
          </a:xfrm>
          <a:prstGeom prst="roundRect">
            <a:avLst/>
          </a:prstGeom>
          <a:ln>
            <a:solidFill>
              <a:schemeClr val="tx2">
                <a:lumMod val="7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GB" sz="2400" b="1">
                <a:solidFill>
                  <a:schemeClr val="accent1">
                    <a:lumMod val="75000"/>
                  </a:schemeClr>
                </a:solidFill>
                <a:latin typeface="EC Square Sans Cond Pro" panose="020B0506040000020004" pitchFamily="34" charset="0"/>
              </a:rPr>
              <a:t>2 Work Programmes</a:t>
            </a:r>
          </a:p>
        </p:txBody>
      </p:sp>
      <p:sp>
        <p:nvSpPr>
          <p:cNvPr id="6" name="Rounded Rectangle 5"/>
          <p:cNvSpPr/>
          <p:nvPr/>
        </p:nvSpPr>
        <p:spPr>
          <a:xfrm>
            <a:off x="970723" y="4571696"/>
            <a:ext cx="3245678" cy="1175124"/>
          </a:xfrm>
          <a:prstGeom prst="roundRect">
            <a:avLst/>
          </a:prstGeom>
          <a:ln>
            <a:solidFill>
              <a:schemeClr val="tx2">
                <a:lumMod val="7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GB" sz="2400" b="1">
                <a:solidFill>
                  <a:schemeClr val="accent1">
                    <a:lumMod val="75000"/>
                  </a:schemeClr>
                </a:solidFill>
                <a:latin typeface="EC Square Sans Cond Pro" panose="020B0506040000020004" pitchFamily="34" charset="0"/>
              </a:rPr>
              <a:t>7 Key Actions</a:t>
            </a:r>
          </a:p>
        </p:txBody>
      </p:sp>
      <p:sp>
        <p:nvSpPr>
          <p:cNvPr id="7" name="Rectangle 6"/>
          <p:cNvSpPr/>
          <p:nvPr/>
        </p:nvSpPr>
        <p:spPr>
          <a:xfrm>
            <a:off x="4321273" y="1307566"/>
            <a:ext cx="7523593" cy="1277273"/>
          </a:xfrm>
          <a:prstGeom prst="rect">
            <a:avLst/>
          </a:prstGeom>
        </p:spPr>
        <p:txBody>
          <a:bodyPr wrap="square">
            <a:spAutoFit/>
          </a:bodyPr>
          <a:lstStyle/>
          <a:p>
            <a:pPr marL="271463" lvl="1" indent="-271463">
              <a:spcAft>
                <a:spcPts val="600"/>
              </a:spcAft>
              <a:buClr>
                <a:schemeClr val="tx2"/>
              </a:buClr>
              <a:buFont typeface="Arial" panose="020B0604020202020204" pitchFamily="34" charset="0"/>
              <a:buChar char="•"/>
            </a:pPr>
            <a:r>
              <a:rPr lang="en-US" sz="2400">
                <a:solidFill>
                  <a:schemeClr val="tx2">
                    <a:lumMod val="50000"/>
                  </a:schemeClr>
                </a:solidFill>
                <a:latin typeface="EC Square Sans Cond Pro" panose="020B0506040000020004" pitchFamily="34" charset="0"/>
              </a:rPr>
              <a:t>Co-funding : rates from 30% (inside-MS infrastructures) to 75% (socio-economic drivers)</a:t>
            </a:r>
          </a:p>
          <a:p>
            <a:pPr marL="271463" lvl="1" indent="-271463">
              <a:spcAft>
                <a:spcPts val="600"/>
              </a:spcAft>
              <a:buClr>
                <a:schemeClr val="tx2"/>
              </a:buClr>
              <a:buFont typeface="Arial" panose="020B0604020202020204" pitchFamily="34" charset="0"/>
              <a:buChar char="•"/>
            </a:pPr>
            <a:r>
              <a:rPr lang="en-US" sz="2400">
                <a:solidFill>
                  <a:schemeClr val="tx2">
                    <a:lumMod val="50000"/>
                  </a:schemeClr>
                </a:solidFill>
                <a:latin typeface="EC Square Sans Cond Pro" panose="020B0506040000020004" pitchFamily="34" charset="0"/>
              </a:rPr>
              <a:t>Market Failure Intervention Logic</a:t>
            </a:r>
          </a:p>
        </p:txBody>
      </p:sp>
      <p:sp>
        <p:nvSpPr>
          <p:cNvPr id="8" name="Rectangle 7"/>
          <p:cNvSpPr/>
          <p:nvPr/>
        </p:nvSpPr>
        <p:spPr>
          <a:xfrm>
            <a:off x="4321273" y="3119026"/>
            <a:ext cx="7165049" cy="907941"/>
          </a:xfrm>
          <a:prstGeom prst="rect">
            <a:avLst/>
          </a:prstGeom>
        </p:spPr>
        <p:txBody>
          <a:bodyPr wrap="square">
            <a:spAutoFit/>
          </a:bodyPr>
          <a:lstStyle/>
          <a:p>
            <a:pPr marL="271463" lvl="1" indent="-271463">
              <a:spcAft>
                <a:spcPts val="600"/>
              </a:spcAft>
              <a:buClr>
                <a:schemeClr val="tx2"/>
              </a:buClr>
              <a:buFont typeface="Arial" panose="020B0604020202020204" pitchFamily="34" charset="0"/>
              <a:buChar char="•"/>
            </a:pPr>
            <a:r>
              <a:rPr lang="en-US" sz="2400">
                <a:solidFill>
                  <a:schemeClr val="tx2">
                    <a:lumMod val="50000"/>
                  </a:schemeClr>
                </a:solidFill>
                <a:latin typeface="EC Square Sans Cond Pro" panose="020B0506040000020004" pitchFamily="34" charset="0"/>
              </a:rPr>
              <a:t>WP1 2021-23  /  WP2 2024-27</a:t>
            </a:r>
          </a:p>
          <a:p>
            <a:pPr marL="271463" lvl="1" indent="-271463">
              <a:spcAft>
                <a:spcPts val="600"/>
              </a:spcAft>
              <a:buClr>
                <a:schemeClr val="tx2"/>
              </a:buClr>
              <a:buFont typeface="Arial" panose="020B0604020202020204" pitchFamily="34" charset="0"/>
              <a:buChar char="•"/>
            </a:pPr>
            <a:r>
              <a:rPr lang="en-US" sz="2400">
                <a:solidFill>
                  <a:schemeClr val="tx2">
                    <a:lumMod val="50000"/>
                  </a:schemeClr>
                </a:solidFill>
                <a:latin typeface="EC Square Sans Cond Pro" panose="020B0506040000020004" pitchFamily="34" charset="0"/>
              </a:rPr>
              <a:t>Synergy with RRF and other </a:t>
            </a:r>
            <a:r>
              <a:rPr lang="en-US" sz="2400" err="1">
                <a:solidFill>
                  <a:schemeClr val="tx2">
                    <a:lumMod val="50000"/>
                  </a:schemeClr>
                </a:solidFill>
                <a:latin typeface="EC Square Sans Cond Pro" panose="020B0506040000020004" pitchFamily="34" charset="0"/>
              </a:rPr>
              <a:t>programmes</a:t>
            </a:r>
            <a:r>
              <a:rPr lang="en-US" sz="2400">
                <a:solidFill>
                  <a:schemeClr val="tx2">
                    <a:lumMod val="50000"/>
                  </a:schemeClr>
                </a:solidFill>
                <a:latin typeface="EC Square Sans Cond Pro" panose="020B0506040000020004" pitchFamily="34" charset="0"/>
              </a:rPr>
              <a:t> (incl. via Blending)</a:t>
            </a:r>
          </a:p>
        </p:txBody>
      </p:sp>
      <p:sp>
        <p:nvSpPr>
          <p:cNvPr id="9" name="Rectangle 8"/>
          <p:cNvSpPr/>
          <p:nvPr/>
        </p:nvSpPr>
        <p:spPr>
          <a:xfrm>
            <a:off x="4321274" y="4705287"/>
            <a:ext cx="7523593" cy="907941"/>
          </a:xfrm>
          <a:prstGeom prst="rect">
            <a:avLst/>
          </a:prstGeom>
        </p:spPr>
        <p:txBody>
          <a:bodyPr wrap="square">
            <a:spAutoFit/>
          </a:bodyPr>
          <a:lstStyle/>
          <a:p>
            <a:pPr marL="271463" lvl="1" indent="-271463">
              <a:spcAft>
                <a:spcPts val="600"/>
              </a:spcAft>
              <a:buClr>
                <a:schemeClr val="tx2"/>
              </a:buClr>
              <a:buFont typeface="Arial" panose="020B0604020202020204" pitchFamily="34" charset="0"/>
              <a:buChar char="•"/>
            </a:pPr>
            <a:r>
              <a:rPr lang="en-GB" sz="2400">
                <a:solidFill>
                  <a:schemeClr val="tx2">
                    <a:lumMod val="50000"/>
                  </a:schemeClr>
                </a:solidFill>
                <a:latin typeface="EC Square Sans Cond Pro" panose="020B0506040000020004" pitchFamily="34" charset="0"/>
              </a:rPr>
              <a:t>Strategic Backbones / 5G / Digitizing </a:t>
            </a:r>
            <a:r>
              <a:rPr lang="en-GB" sz="2400" err="1">
                <a:solidFill>
                  <a:schemeClr val="tx2">
                    <a:lumMod val="50000"/>
                  </a:schemeClr>
                </a:solidFill>
                <a:latin typeface="EC Square Sans Cond Pro" panose="020B0506040000020004" pitchFamily="34" charset="0"/>
              </a:rPr>
              <a:t>ener</a:t>
            </a:r>
            <a:r>
              <a:rPr lang="en-GB" sz="2400">
                <a:solidFill>
                  <a:schemeClr val="tx2">
                    <a:lumMod val="50000"/>
                  </a:schemeClr>
                </a:solidFill>
                <a:latin typeface="EC Square Sans Cond Pro" panose="020B0506040000020004" pitchFamily="34" charset="0"/>
              </a:rPr>
              <a:t>. &amp; transport networks</a:t>
            </a:r>
          </a:p>
          <a:p>
            <a:pPr marL="271463" lvl="1" indent="-271463">
              <a:spcAft>
                <a:spcPts val="600"/>
              </a:spcAft>
              <a:buClr>
                <a:schemeClr val="tx2"/>
              </a:buClr>
              <a:buFont typeface="Arial" panose="020B0604020202020204" pitchFamily="34" charset="0"/>
              <a:buChar char="•"/>
            </a:pPr>
            <a:r>
              <a:rPr lang="en-GB" sz="2400">
                <a:solidFill>
                  <a:schemeClr val="tx2">
                    <a:lumMod val="50000"/>
                  </a:schemeClr>
                </a:solidFill>
                <a:latin typeface="EC Square Sans Cond Pro" panose="020B0506040000020004" pitchFamily="34" charset="0"/>
              </a:rPr>
              <a:t>Coordination and support actions</a:t>
            </a:r>
          </a:p>
        </p:txBody>
      </p:sp>
    </p:spTree>
    <p:extLst>
      <p:ext uri="{BB962C8B-B14F-4D97-AF65-F5344CB8AC3E}">
        <p14:creationId xmlns:p14="http://schemas.microsoft.com/office/powerpoint/2010/main" val="274498755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970722" y="482860"/>
            <a:ext cx="10850574" cy="782357"/>
          </a:xfrm>
        </p:spPr>
        <p:txBody>
          <a:bodyPr anchor="ctr"/>
          <a:lstStyle/>
          <a:p>
            <a:r>
              <a:rPr lang="en-IE" sz="3600" b="1">
                <a:solidFill>
                  <a:srgbClr val="002060"/>
                </a:solidFill>
                <a:latin typeface="+mn-lt"/>
                <a:ea typeface="+mn-ea"/>
                <a:cs typeface="+mn-cs"/>
              </a:rPr>
              <a:t>Business plan financial spreadsheet</a:t>
            </a:r>
            <a:endParaRPr lang="en-US" sz="3600" b="1">
              <a:solidFill>
                <a:srgbClr val="002060"/>
              </a:solidFill>
              <a:latin typeface="+mn-lt"/>
              <a:ea typeface="+mn-ea"/>
              <a:cs typeface="+mn-cs"/>
            </a:endParaRPr>
          </a:p>
        </p:txBody>
      </p:sp>
      <p:sp>
        <p:nvSpPr>
          <p:cNvPr id="6" name="TextBox 5"/>
          <p:cNvSpPr txBox="1"/>
          <p:nvPr/>
        </p:nvSpPr>
        <p:spPr>
          <a:xfrm>
            <a:off x="970721" y="1265217"/>
            <a:ext cx="10926003" cy="461665"/>
          </a:xfrm>
          <a:prstGeom prst="rect">
            <a:avLst/>
          </a:prstGeom>
          <a:noFill/>
        </p:spPr>
        <p:txBody>
          <a:bodyPr wrap="square" rtlCol="0">
            <a:spAutoFit/>
          </a:bodyPr>
          <a:lstStyle/>
          <a:p>
            <a:pPr>
              <a:defRPr/>
            </a:pPr>
            <a:r>
              <a:rPr lang="en-US" sz="2400" b="1" i="1">
                <a:solidFill>
                  <a:srgbClr val="FFC000"/>
                </a:solidFill>
                <a:latin typeface="Arial"/>
              </a:rPr>
              <a:t>CEF-DIG-2023-GATEWAYS-WORKS</a:t>
            </a:r>
          </a:p>
        </p:txBody>
      </p:sp>
      <p:sp>
        <p:nvSpPr>
          <p:cNvPr id="12" name="TextBox 11"/>
          <p:cNvSpPr txBox="1"/>
          <p:nvPr/>
        </p:nvSpPr>
        <p:spPr>
          <a:xfrm>
            <a:off x="823545" y="2280262"/>
            <a:ext cx="4404438" cy="1446550"/>
          </a:xfrm>
          <a:prstGeom prst="rect">
            <a:avLst/>
          </a:prstGeom>
          <a:noFill/>
        </p:spPr>
        <p:txBody>
          <a:bodyPr wrap="square" rtlCol="0">
            <a:spAutoFit/>
          </a:bodyPr>
          <a:lstStyle/>
          <a:p>
            <a:pPr marL="342900" indent="-342900">
              <a:buFont typeface="Arial" panose="020B0604020202020204" pitchFamily="34" charset="0"/>
              <a:buChar char="•"/>
              <a:defRPr/>
            </a:pPr>
            <a:r>
              <a:rPr lang="en-US" sz="2200">
                <a:solidFill>
                  <a:schemeClr val="tx2"/>
                </a:solidFill>
              </a:rPr>
              <a:t>The questions on </a:t>
            </a:r>
            <a:r>
              <a:rPr lang="en-US" sz="2200" b="1" u="sng">
                <a:solidFill>
                  <a:schemeClr val="tx2"/>
                </a:solidFill>
              </a:rPr>
              <a:t>revenues/residual value depending on the CEF Grant </a:t>
            </a:r>
            <a:r>
              <a:rPr lang="en-US" sz="2200">
                <a:solidFill>
                  <a:schemeClr val="tx2"/>
                </a:solidFill>
              </a:rPr>
              <a:t>should be replied “No”</a:t>
            </a:r>
          </a:p>
        </p:txBody>
      </p:sp>
      <p:pic>
        <p:nvPicPr>
          <p:cNvPr id="2" name="Picture 1">
            <a:extLst>
              <a:ext uri="{FF2B5EF4-FFF2-40B4-BE49-F238E27FC236}">
                <a16:creationId xmlns:a16="http://schemas.microsoft.com/office/drawing/2014/main" id="{7B0EDEEB-7FF2-257E-9338-646F2C1D4B8F}"/>
              </a:ext>
            </a:extLst>
          </p:cNvPr>
          <p:cNvPicPr>
            <a:picLocks noChangeAspect="1"/>
          </p:cNvPicPr>
          <p:nvPr/>
        </p:nvPicPr>
        <p:blipFill>
          <a:blip r:embed="rId2"/>
          <a:stretch>
            <a:fillRect/>
          </a:stretch>
        </p:blipFill>
        <p:spPr>
          <a:xfrm>
            <a:off x="5536274" y="1878873"/>
            <a:ext cx="5616427" cy="1295512"/>
          </a:xfrm>
          <a:prstGeom prst="rect">
            <a:avLst/>
          </a:prstGeom>
        </p:spPr>
      </p:pic>
      <p:pic>
        <p:nvPicPr>
          <p:cNvPr id="5" name="Picture 4">
            <a:extLst>
              <a:ext uri="{FF2B5EF4-FFF2-40B4-BE49-F238E27FC236}">
                <a16:creationId xmlns:a16="http://schemas.microsoft.com/office/drawing/2014/main" id="{4D6C003A-FD8B-83D9-92E3-4A81EAC9474D}"/>
              </a:ext>
            </a:extLst>
          </p:cNvPr>
          <p:cNvPicPr>
            <a:picLocks noChangeAspect="1"/>
          </p:cNvPicPr>
          <p:nvPr/>
        </p:nvPicPr>
        <p:blipFill>
          <a:blip r:embed="rId3"/>
          <a:stretch>
            <a:fillRect/>
          </a:stretch>
        </p:blipFill>
        <p:spPr>
          <a:xfrm>
            <a:off x="5438697" y="3250529"/>
            <a:ext cx="5791702" cy="434378"/>
          </a:xfrm>
          <a:prstGeom prst="rect">
            <a:avLst/>
          </a:prstGeom>
        </p:spPr>
      </p:pic>
      <p:sp>
        <p:nvSpPr>
          <p:cNvPr id="11" name="TextBox 10">
            <a:extLst>
              <a:ext uri="{FF2B5EF4-FFF2-40B4-BE49-F238E27FC236}">
                <a16:creationId xmlns:a16="http://schemas.microsoft.com/office/drawing/2014/main" id="{7317C3FA-4D0C-861D-1073-9A4EAD13357B}"/>
              </a:ext>
            </a:extLst>
          </p:cNvPr>
          <p:cNvSpPr txBox="1"/>
          <p:nvPr/>
        </p:nvSpPr>
        <p:spPr>
          <a:xfrm>
            <a:off x="823545" y="3765804"/>
            <a:ext cx="10926003" cy="2785378"/>
          </a:xfrm>
          <a:prstGeom prst="rect">
            <a:avLst/>
          </a:prstGeom>
          <a:noFill/>
        </p:spPr>
        <p:txBody>
          <a:bodyPr wrap="square" rtlCol="0">
            <a:spAutoFit/>
          </a:bodyPr>
          <a:lstStyle/>
          <a:p>
            <a:pPr marL="342900" indent="-342900">
              <a:buFont typeface="Arial" panose="020B0604020202020204" pitchFamily="34" charset="0"/>
              <a:buChar char="•"/>
              <a:defRPr/>
            </a:pPr>
            <a:r>
              <a:rPr lang="en-US" sz="2200">
                <a:solidFill>
                  <a:schemeClr val="tx2"/>
                </a:solidFill>
              </a:rPr>
              <a:t>This dependency happens often in the energy sector, where regulated asset bases (RAB) are common, but this is in principle not applicable to digital global gateways </a:t>
            </a:r>
          </a:p>
          <a:p>
            <a:pPr marL="342900" indent="-342900">
              <a:buFont typeface="Arial" panose="020B0604020202020204" pitchFamily="34" charset="0"/>
              <a:buChar char="•"/>
              <a:defRPr/>
            </a:pPr>
            <a:endParaRPr lang="en-US" sz="1600">
              <a:solidFill>
                <a:schemeClr val="tx2"/>
              </a:solidFill>
            </a:endParaRPr>
          </a:p>
          <a:p>
            <a:pPr marL="342900" indent="-342900">
              <a:buFont typeface="Arial" panose="020B0604020202020204" pitchFamily="34" charset="0"/>
              <a:buChar char="•"/>
              <a:defRPr/>
            </a:pPr>
            <a:endParaRPr lang="en-US" sz="1050">
              <a:solidFill>
                <a:schemeClr val="tx2"/>
              </a:solidFill>
            </a:endParaRPr>
          </a:p>
          <a:p>
            <a:pPr marL="342900" indent="-342900">
              <a:buFont typeface="Arial" panose="020B0604020202020204" pitchFamily="34" charset="0"/>
              <a:buChar char="•"/>
              <a:defRPr/>
            </a:pPr>
            <a:endParaRPr lang="en-US" sz="1050">
              <a:solidFill>
                <a:schemeClr val="tx2"/>
              </a:solidFill>
            </a:endParaRPr>
          </a:p>
          <a:p>
            <a:pPr marL="342900" indent="-342900">
              <a:buFont typeface="Arial" panose="020B0604020202020204" pitchFamily="34" charset="0"/>
              <a:buChar char="•"/>
              <a:defRPr/>
            </a:pPr>
            <a:r>
              <a:rPr lang="en-US" sz="2200">
                <a:solidFill>
                  <a:schemeClr val="tx2"/>
                </a:solidFill>
              </a:rPr>
              <a:t>The </a:t>
            </a:r>
            <a:r>
              <a:rPr lang="en-US" sz="2200" b="1" u="sng">
                <a:solidFill>
                  <a:schemeClr val="tx2"/>
                </a:solidFill>
              </a:rPr>
              <a:t>Financial Discount rate</a:t>
            </a:r>
            <a:r>
              <a:rPr lang="en-US" sz="2200" b="1">
                <a:solidFill>
                  <a:schemeClr val="tx2"/>
                </a:solidFill>
              </a:rPr>
              <a:t> </a:t>
            </a:r>
            <a:r>
              <a:rPr lang="en-US" sz="2200">
                <a:solidFill>
                  <a:schemeClr val="tx2"/>
                </a:solidFill>
              </a:rPr>
              <a:t>(net of inflation) is prefilled at 5% </a:t>
            </a:r>
          </a:p>
          <a:p>
            <a:pPr marL="342900" indent="-342900">
              <a:buFont typeface="Arial" panose="020B0604020202020204" pitchFamily="34" charset="0"/>
              <a:buChar char="•"/>
              <a:defRPr/>
            </a:pPr>
            <a:endParaRPr lang="en-US" sz="1000">
              <a:solidFill>
                <a:schemeClr val="tx2"/>
              </a:solidFill>
            </a:endParaRPr>
          </a:p>
          <a:p>
            <a:pPr marL="342900" indent="-342900">
              <a:buFont typeface="Arial" panose="020B0604020202020204" pitchFamily="34" charset="0"/>
              <a:buChar char="•"/>
              <a:defRPr/>
            </a:pPr>
            <a:r>
              <a:rPr lang="en-US" sz="2200">
                <a:solidFill>
                  <a:schemeClr val="tx2"/>
                </a:solidFill>
              </a:rPr>
              <a:t>If this hurdle rate is not adapted to the project at stake, it can be modified but the new rate must be justified (e.g. with a WACC calculation)</a:t>
            </a:r>
          </a:p>
          <a:p>
            <a:pPr>
              <a:defRPr/>
            </a:pPr>
            <a:endParaRPr lang="en-US" sz="1800">
              <a:solidFill>
                <a:schemeClr val="tx2"/>
              </a:solidFill>
            </a:endParaRPr>
          </a:p>
        </p:txBody>
      </p:sp>
      <p:sp>
        <p:nvSpPr>
          <p:cNvPr id="13" name="Oval 12">
            <a:extLst>
              <a:ext uri="{FF2B5EF4-FFF2-40B4-BE49-F238E27FC236}">
                <a16:creationId xmlns:a16="http://schemas.microsoft.com/office/drawing/2014/main" id="{2F48EBBB-4F53-123C-00B4-BC3288E3AE40}"/>
              </a:ext>
            </a:extLst>
          </p:cNvPr>
          <p:cNvSpPr/>
          <p:nvPr/>
        </p:nvSpPr>
        <p:spPr>
          <a:xfrm>
            <a:off x="9986152" y="2155829"/>
            <a:ext cx="1384285" cy="537763"/>
          </a:xfrm>
          <a:prstGeom prst="ellipse">
            <a:avLst/>
          </a:prstGeom>
          <a:noFill/>
          <a:ln w="571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4" name="Oval 13">
            <a:extLst>
              <a:ext uri="{FF2B5EF4-FFF2-40B4-BE49-F238E27FC236}">
                <a16:creationId xmlns:a16="http://schemas.microsoft.com/office/drawing/2014/main" id="{FA09E049-3680-9421-FA39-CFBFC16F217C}"/>
              </a:ext>
            </a:extLst>
          </p:cNvPr>
          <p:cNvSpPr/>
          <p:nvPr/>
        </p:nvSpPr>
        <p:spPr>
          <a:xfrm>
            <a:off x="10017656" y="3196083"/>
            <a:ext cx="1384285" cy="537763"/>
          </a:xfrm>
          <a:prstGeom prst="ellipse">
            <a:avLst/>
          </a:prstGeom>
          <a:noFill/>
          <a:ln w="571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3" name="Picture 2" descr="A blue and white globe with pink dots&#10;&#10;Description automatically generated">
            <a:extLst>
              <a:ext uri="{FF2B5EF4-FFF2-40B4-BE49-F238E27FC236}">
                <a16:creationId xmlns:a16="http://schemas.microsoft.com/office/drawing/2014/main" id="{45BEAAC9-F952-23AB-A068-66F4E1EFABAB}"/>
              </a:ext>
            </a:extLst>
          </p:cNvPr>
          <p:cNvPicPr>
            <a:picLocks noChangeAspect="1"/>
          </p:cNvPicPr>
          <p:nvPr/>
        </p:nvPicPr>
        <p:blipFill rotWithShape="1">
          <a:blip r:embed="rId4" cstate="hqprint">
            <a:extLst>
              <a:ext uri="{28A0092B-C50C-407E-A947-70E740481C1C}">
                <a14:useLocalDpi xmlns:a14="http://schemas.microsoft.com/office/drawing/2010/main" val="0"/>
              </a:ext>
            </a:extLst>
          </a:blip>
          <a:srcRect l="25955" r="27238" b="36806"/>
          <a:stretch/>
        </p:blipFill>
        <p:spPr>
          <a:xfrm>
            <a:off x="10373645" y="277403"/>
            <a:ext cx="1549429" cy="1243173"/>
          </a:xfrm>
          <a:prstGeom prst="rect">
            <a:avLst/>
          </a:prstGeom>
        </p:spPr>
      </p:pic>
      <p:sp>
        <p:nvSpPr>
          <p:cNvPr id="7" name="Slide Number Placeholder 6">
            <a:extLst>
              <a:ext uri="{FF2B5EF4-FFF2-40B4-BE49-F238E27FC236}">
                <a16:creationId xmlns:a16="http://schemas.microsoft.com/office/drawing/2014/main" id="{8E0826D0-1012-E63D-36CA-31A9C5F9A5E7}"/>
              </a:ext>
            </a:extLst>
          </p:cNvPr>
          <p:cNvSpPr>
            <a:spLocks noGrp="1"/>
          </p:cNvSpPr>
          <p:nvPr>
            <p:ph type="sldNum" sz="quarter" idx="12"/>
          </p:nvPr>
        </p:nvSpPr>
        <p:spPr/>
        <p:txBody>
          <a:bodyPr/>
          <a:lstStyle/>
          <a:p>
            <a:fld id="{F46C79FD-C571-418B-AB0F-5EE936C85276}" type="slidenum">
              <a:rPr lang="en-GB" smtClean="0"/>
              <a:t>70</a:t>
            </a:fld>
            <a:endParaRPr lang="en-GB"/>
          </a:p>
        </p:txBody>
      </p:sp>
    </p:spTree>
    <p:extLst>
      <p:ext uri="{BB962C8B-B14F-4D97-AF65-F5344CB8AC3E}">
        <p14:creationId xmlns:p14="http://schemas.microsoft.com/office/powerpoint/2010/main" val="379794932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2032710" y="2734671"/>
            <a:ext cx="8126579" cy="976970"/>
          </a:xfrm>
        </p:spPr>
        <p:txBody>
          <a:bodyPr/>
          <a:lstStyle/>
          <a:p>
            <a:r>
              <a:rPr lang="en-IE" b="1"/>
              <a:t>Questions</a:t>
            </a:r>
            <a:r>
              <a:rPr lang="en-IE"/>
              <a:t> &amp; </a:t>
            </a:r>
            <a:r>
              <a:rPr lang="en-IE" b="1"/>
              <a:t>Answers</a:t>
            </a:r>
          </a:p>
        </p:txBody>
      </p:sp>
      <p:sp>
        <p:nvSpPr>
          <p:cNvPr id="3" name="Slide Number Placeholder 2">
            <a:extLst>
              <a:ext uri="{FF2B5EF4-FFF2-40B4-BE49-F238E27FC236}">
                <a16:creationId xmlns:a16="http://schemas.microsoft.com/office/drawing/2014/main" id="{38982DD4-8568-DCB7-9FC9-6156F17C4499}"/>
              </a:ext>
            </a:extLst>
          </p:cNvPr>
          <p:cNvSpPr>
            <a:spLocks noGrp="1"/>
          </p:cNvSpPr>
          <p:nvPr>
            <p:ph type="sldNum" sz="quarter" idx="12"/>
          </p:nvPr>
        </p:nvSpPr>
        <p:spPr/>
        <p:txBody>
          <a:bodyPr/>
          <a:lstStyle/>
          <a:p>
            <a:fld id="{F46C79FD-C571-418B-AB0F-5EE936C85276}" type="slidenum">
              <a:rPr lang="en-GB" dirty="0" smtClean="0"/>
              <a:pPr/>
              <a:t>71</a:t>
            </a:fld>
            <a:endParaRPr lang="en-GB" dirty="0"/>
          </a:p>
        </p:txBody>
      </p:sp>
    </p:spTree>
    <p:extLst>
      <p:ext uri="{BB962C8B-B14F-4D97-AF65-F5344CB8AC3E}">
        <p14:creationId xmlns:p14="http://schemas.microsoft.com/office/powerpoint/2010/main" val="17990263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970722" y="218566"/>
            <a:ext cx="10515600" cy="782357"/>
          </a:xfrm>
        </p:spPr>
        <p:txBody>
          <a:bodyPr/>
          <a:lstStyle/>
          <a:p>
            <a:r>
              <a:rPr lang="fr-BE" sz="3600" b="1">
                <a:solidFill>
                  <a:srgbClr val="002060"/>
                </a:solidFill>
                <a:latin typeface="+mn-lt"/>
                <a:ea typeface="+mn-ea"/>
                <a:cs typeface="+mn-cs"/>
              </a:rPr>
              <a:t>Work Programme 2021-23 – Content </a:t>
            </a:r>
            <a:r>
              <a:rPr lang="fr-BE" sz="3600" b="1" err="1">
                <a:solidFill>
                  <a:srgbClr val="002060"/>
                </a:solidFill>
                <a:latin typeface="+mn-lt"/>
                <a:ea typeface="+mn-ea"/>
                <a:cs typeface="+mn-cs"/>
              </a:rPr>
              <a:t>Overview</a:t>
            </a:r>
            <a:endParaRPr lang="en-IE" sz="3600" b="1">
              <a:solidFill>
                <a:srgbClr val="002060"/>
              </a:solidFill>
              <a:latin typeface="+mn-lt"/>
              <a:ea typeface="+mn-ea"/>
              <a:cs typeface="+mn-cs"/>
            </a:endParaRPr>
          </a:p>
        </p:txBody>
      </p:sp>
      <p:graphicFrame>
        <p:nvGraphicFramePr>
          <p:cNvPr id="7" name="Content Placeholder 3"/>
          <p:cNvGraphicFramePr>
            <a:graphicFrameLocks/>
          </p:cNvGraphicFramePr>
          <p:nvPr/>
        </p:nvGraphicFramePr>
        <p:xfrm>
          <a:off x="775756" y="1553636"/>
          <a:ext cx="10710565" cy="42968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Lightning Bolt 1"/>
          <p:cNvSpPr/>
          <p:nvPr/>
        </p:nvSpPr>
        <p:spPr>
          <a:xfrm>
            <a:off x="500514" y="1222408"/>
            <a:ext cx="470208" cy="548640"/>
          </a:xfrm>
          <a:prstGeom prst="lightningBol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Lightning Bolt 5"/>
          <p:cNvSpPr/>
          <p:nvPr/>
        </p:nvSpPr>
        <p:spPr>
          <a:xfrm>
            <a:off x="2385461" y="1222408"/>
            <a:ext cx="470208" cy="548640"/>
          </a:xfrm>
          <a:prstGeom prst="lightningBol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Lightning Bolt 7"/>
          <p:cNvSpPr/>
          <p:nvPr/>
        </p:nvSpPr>
        <p:spPr>
          <a:xfrm>
            <a:off x="4435643" y="1136921"/>
            <a:ext cx="470208" cy="548640"/>
          </a:xfrm>
          <a:prstGeom prst="lightningBol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7307594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p:cNvSpPr txBox="1">
            <a:spLocks/>
          </p:cNvSpPr>
          <p:nvPr/>
        </p:nvSpPr>
        <p:spPr>
          <a:xfrm>
            <a:off x="934625" y="474978"/>
            <a:ext cx="10842507" cy="782357"/>
          </a:xfrm>
          <a:prstGeom prst="rect">
            <a:avLst/>
          </a:prstGeom>
        </p:spPr>
        <p:txBody>
          <a:bodyPr vert="horz" lIns="91440" tIns="45720" rIns="91440" bIns="0" rtlCol="0" anchor="b" anchorCtr="0">
            <a:noAutofit/>
          </a:bodyPr>
          <a:lstStyle>
            <a:lvl1pPr algn="l" defTabSz="914400" rtl="0" eaLnBrk="1" latinLnBrk="0" hangingPunct="1">
              <a:lnSpc>
                <a:spcPct val="90000"/>
              </a:lnSpc>
              <a:spcBef>
                <a:spcPct val="0"/>
              </a:spcBef>
              <a:buNone/>
              <a:defRPr sz="4000" kern="1200">
                <a:solidFill>
                  <a:schemeClr val="tx2"/>
                </a:solidFill>
                <a:latin typeface="+mj-lt"/>
                <a:ea typeface="+mj-ea"/>
                <a:cs typeface="+mj-cs"/>
              </a:defRPr>
            </a:lvl1pPr>
          </a:lstStyle>
          <a:p>
            <a:r>
              <a:rPr lang="en-IE" sz="3600" b="1">
                <a:solidFill>
                  <a:srgbClr val="002060"/>
                </a:solidFill>
                <a:latin typeface="+mn-lt"/>
              </a:rPr>
              <a:t>CEF-Digital Call-3 – policy context</a:t>
            </a:r>
            <a:endParaRPr lang="en-GB" sz="3600" b="1">
              <a:solidFill>
                <a:srgbClr val="002060"/>
              </a:solidFill>
              <a:latin typeface="+mn-lt"/>
            </a:endParaRPr>
          </a:p>
        </p:txBody>
      </p:sp>
      <p:sp>
        <p:nvSpPr>
          <p:cNvPr id="2" name="TextBox 1"/>
          <p:cNvSpPr txBox="1"/>
          <p:nvPr/>
        </p:nvSpPr>
        <p:spPr>
          <a:xfrm>
            <a:off x="800783" y="1743212"/>
            <a:ext cx="10842507" cy="3416320"/>
          </a:xfrm>
          <a:prstGeom prst="rect">
            <a:avLst/>
          </a:prstGeom>
          <a:noFill/>
        </p:spPr>
        <p:txBody>
          <a:bodyPr wrap="square" rtlCol="0">
            <a:spAutoFit/>
          </a:bodyPr>
          <a:lstStyle/>
          <a:p>
            <a:pPr marL="285750" indent="-285750">
              <a:lnSpc>
                <a:spcPct val="200000"/>
              </a:lnSpc>
              <a:buFont typeface="Wingdings" panose="05000000000000000000" pitchFamily="2" charset="2"/>
              <a:buChar char="Ø"/>
            </a:pPr>
            <a:r>
              <a:rPr lang="en-IE" sz="2400">
                <a:solidFill>
                  <a:srgbClr val="004494"/>
                </a:solidFill>
              </a:rPr>
              <a:t>Underpinning Digital Decade targets (5G &amp; Gigabit)</a:t>
            </a:r>
          </a:p>
          <a:p>
            <a:pPr marL="285750" indent="-285750">
              <a:lnSpc>
                <a:spcPct val="200000"/>
              </a:lnSpc>
              <a:buFont typeface="Wingdings" panose="05000000000000000000" pitchFamily="2" charset="2"/>
              <a:buChar char="Ø"/>
            </a:pPr>
            <a:r>
              <a:rPr lang="en-GB" sz="2400">
                <a:solidFill>
                  <a:srgbClr val="004494"/>
                </a:solidFill>
              </a:rPr>
              <a:t>Strengthening EU connectivity with the rest of the world (Global Gateway)</a:t>
            </a:r>
          </a:p>
          <a:p>
            <a:pPr marL="285750" indent="-285750">
              <a:lnSpc>
                <a:spcPct val="200000"/>
              </a:lnSpc>
              <a:buFont typeface="Wingdings" panose="05000000000000000000" pitchFamily="2" charset="2"/>
              <a:buChar char="Ø"/>
            </a:pPr>
            <a:r>
              <a:rPr lang="en-US" sz="2400">
                <a:solidFill>
                  <a:srgbClr val="004494"/>
                </a:solidFill>
              </a:rPr>
              <a:t>Ensuring EU resilience in a tense geopolitical context</a:t>
            </a:r>
          </a:p>
          <a:p>
            <a:pPr marL="285750" indent="-285750">
              <a:lnSpc>
                <a:spcPct val="200000"/>
              </a:lnSpc>
              <a:buFont typeface="Wingdings" panose="05000000000000000000" pitchFamily="2" charset="2"/>
              <a:buChar char="Ø"/>
            </a:pPr>
            <a:r>
              <a:rPr lang="en-IE" sz="2400">
                <a:solidFill>
                  <a:srgbClr val="004494"/>
                </a:solidFill>
              </a:rPr>
              <a:t>Supporting the transformation of the telecom sector</a:t>
            </a:r>
          </a:p>
          <a:p>
            <a:r>
              <a:rPr lang="en-US" sz="2400">
                <a:solidFill>
                  <a:srgbClr val="004494"/>
                </a:solidFill>
              </a:rPr>
              <a:t> </a:t>
            </a:r>
            <a:endParaRPr lang="en-GB" sz="2400">
              <a:solidFill>
                <a:srgbClr val="004494"/>
              </a:solidFill>
            </a:endParaRPr>
          </a:p>
        </p:txBody>
      </p:sp>
      <p:sp>
        <p:nvSpPr>
          <p:cNvPr id="3" name="Slide Number Placeholder 2">
            <a:extLst>
              <a:ext uri="{FF2B5EF4-FFF2-40B4-BE49-F238E27FC236}">
                <a16:creationId xmlns:a16="http://schemas.microsoft.com/office/drawing/2014/main" id="{DD496772-9E87-C2EA-4437-31F9E5DC8417}"/>
              </a:ext>
            </a:extLst>
          </p:cNvPr>
          <p:cNvSpPr>
            <a:spLocks noGrp="1"/>
          </p:cNvSpPr>
          <p:nvPr>
            <p:ph type="sldNum" sz="quarter" idx="12"/>
          </p:nvPr>
        </p:nvSpPr>
        <p:spPr/>
        <p:txBody>
          <a:bodyPr/>
          <a:lstStyle/>
          <a:p>
            <a:fld id="{F46C79FD-C571-418B-AB0F-5EE936C85276}" type="slidenum">
              <a:rPr lang="en-GB" smtClean="0"/>
              <a:t>9</a:t>
            </a:fld>
            <a:endParaRPr lang="en-GB"/>
          </a:p>
        </p:txBody>
      </p:sp>
    </p:spTree>
    <p:extLst>
      <p:ext uri="{BB962C8B-B14F-4D97-AF65-F5344CB8AC3E}">
        <p14:creationId xmlns:p14="http://schemas.microsoft.com/office/powerpoint/2010/main" val="2009507581"/>
      </p:ext>
    </p:extLst>
  </p:cSld>
  <p:clrMapOvr>
    <a:masterClrMapping/>
  </p:clrMapOvr>
</p:sld>
</file>

<file path=ppt/theme/theme1.xml><?xml version="1.0" encoding="utf-8"?>
<a:theme xmlns:a="http://schemas.openxmlformats.org/drawingml/2006/main" name="1_Office Theme">
  <a:themeElements>
    <a:clrScheme name="EC colour scheme">
      <a:dk1>
        <a:srgbClr val="4D4D4D"/>
      </a:dk1>
      <a:lt1>
        <a:srgbClr val="FFFFFF"/>
      </a:lt1>
      <a:dk2>
        <a:srgbClr val="034EA2"/>
      </a:dk2>
      <a:lt2>
        <a:srgbClr val="D3E8F9"/>
      </a:lt2>
      <a:accent1>
        <a:srgbClr val="1E858B"/>
      </a:accent1>
      <a:accent2>
        <a:srgbClr val="4BC5DE"/>
      </a:accent2>
      <a:accent3>
        <a:srgbClr val="1EC08A"/>
      </a:accent3>
      <a:accent4>
        <a:srgbClr val="ED8D2F"/>
      </a:accent4>
      <a:accent5>
        <a:srgbClr val="FFC000"/>
      </a:accent5>
      <a:accent6>
        <a:srgbClr val="E76C53"/>
      </a:accent6>
      <a:hlink>
        <a:srgbClr val="0563C1"/>
      </a:hlink>
      <a:folHlink>
        <a:srgbClr val="24337E"/>
      </a:folHlink>
    </a:clrScheme>
    <a:fontScheme name="Custom 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C_Corporate_PPT_Template.potx" id="{4E874F3A-6BB1-4334-AA3C-CB69D53C2FB0}" vid="{CFDAC62F-BBD6-4674-995E-7A3058955A7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EC colour scheme">
    <a:dk1>
      <a:srgbClr val="4D4D4D"/>
    </a:dk1>
    <a:lt1>
      <a:srgbClr val="FFFFFF"/>
    </a:lt1>
    <a:dk2>
      <a:srgbClr val="034EA2"/>
    </a:dk2>
    <a:lt2>
      <a:srgbClr val="D3E8F9"/>
    </a:lt2>
    <a:accent1>
      <a:srgbClr val="1E858B"/>
    </a:accent1>
    <a:accent2>
      <a:srgbClr val="4BC5DE"/>
    </a:accent2>
    <a:accent3>
      <a:srgbClr val="1EC08A"/>
    </a:accent3>
    <a:accent4>
      <a:srgbClr val="ED8D2F"/>
    </a:accent4>
    <a:accent5>
      <a:srgbClr val="FFC000"/>
    </a:accent5>
    <a:accent6>
      <a:srgbClr val="E76C53"/>
    </a:accent6>
    <a:hlink>
      <a:srgbClr val="0563C1"/>
    </a:hlink>
    <a:folHlink>
      <a:srgbClr val="24337E"/>
    </a:folHlink>
  </a:clrScheme>
</a:themeOverride>
</file>

<file path=ppt/theme/themeOverride2.xml><?xml version="1.0" encoding="utf-8"?>
<a:themeOverride xmlns:a="http://schemas.openxmlformats.org/drawingml/2006/main">
  <a:clrScheme name="Bureau">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xml><?xml version="1.0" encoding="utf-8"?>
<a:themeOverride xmlns:a="http://schemas.openxmlformats.org/drawingml/2006/main">
  <a:clrScheme name="Bureau">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EC Document" ma:contentTypeID="0x01010008A36B1BCDC6BA43B01C14E2613E979F00BB08A622B5DB974C8DF756FD92472F14" ma:contentTypeVersion="20" ma:contentTypeDescription="Create a new document." ma:contentTypeScope="" ma:versionID="76b345ee6b8606830bd8b7e00484cf3f">
  <xsd:schema xmlns:xsd="http://www.w3.org/2001/XMLSchema" xmlns:xs="http://www.w3.org/2001/XMLSchema" xmlns:p="http://schemas.microsoft.com/office/2006/metadata/properties" xmlns:ns3="088d53bc-f4f6-4218-9a85-b085fd9c6bc8" xmlns:ns4="14ee6ab5-8122-4e55-b9a6-90bfedf6143e" targetNamespace="http://schemas.microsoft.com/office/2006/metadata/properties" ma:root="true" ma:fieldsID="34df93e92d396a114abfe4fad71ce3e8" ns3:_="" ns4:_="">
    <xsd:import namespace="088d53bc-f4f6-4218-9a85-b085fd9c6bc8"/>
    <xsd:import namespace="14ee6ab5-8122-4e55-b9a6-90bfedf6143e"/>
    <xsd:element name="properties">
      <xsd:complexType>
        <xsd:sequence>
          <xsd:element name="documentManagement">
            <xsd:complexType>
              <xsd:all>
                <xsd:element ref="ns3:EC_Collab_Reference" minOccurs="0"/>
                <xsd:element ref="ns3:EC_Collab_DocumentLanguage" minOccurs="0"/>
                <xsd:element ref="ns4:sort_x0020_Order" minOccurs="0"/>
                <xsd:element ref="ns3:SharedWithUsers" minOccurs="0"/>
                <xsd:element ref="ns3:SharedWithDetails" minOccurs="0"/>
                <xsd:element ref="ns4:MediaServiceDateTaken" minOccurs="0"/>
                <xsd:element ref="ns4:MediaServiceGenerationTime" minOccurs="0"/>
                <xsd:element ref="ns4:MediaServiceEventHashCode" minOccurs="0"/>
                <xsd:element ref="ns4: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88d53bc-f4f6-4218-9a85-b085fd9c6bc8" elementFormDefault="qualified">
    <xsd:import namespace="http://schemas.microsoft.com/office/2006/documentManagement/types"/>
    <xsd:import namespace="http://schemas.microsoft.com/office/infopath/2007/PartnerControls"/>
    <xsd:element name="EC_Collab_Reference" ma:index="12" nillable="true" ma:displayName="Reference" ma:internalName="EC_Collab_Reference" ma:readOnly="false">
      <xsd:simpleType>
        <xsd:restriction base="dms:Text"/>
      </xsd:simpleType>
    </xsd:element>
    <xsd:element name="EC_Collab_DocumentLanguage" ma:index="13" nillable="true" ma:displayName="Language" ma:default="EN" ma:format="Dropdown" ma:internalName="EC_Collab_DocumentLanguage" ma:readOnly="false">
      <xsd:simpleType>
        <xsd:restriction base="dms:Choice">
          <xsd:enumeration value="BG"/>
          <xsd:enumeration value="ES"/>
          <xsd:enumeration value="CS"/>
          <xsd:enumeration value="DA"/>
          <xsd:enumeration value="DE"/>
          <xsd:enumeration value="ET"/>
          <xsd:enumeration value="EL"/>
          <xsd:enumeration value="EN"/>
          <xsd:enumeration value="FR"/>
          <xsd:enumeration value="GA"/>
          <xsd:enumeration value="IT"/>
          <xsd:enumeration value="LT"/>
          <xsd:enumeration value="LV"/>
          <xsd:enumeration value="HU"/>
          <xsd:enumeration value="MT"/>
          <xsd:enumeration value="NL"/>
          <xsd:enumeration value="PL"/>
          <xsd:enumeration value="PT"/>
          <xsd:enumeration value="RO"/>
          <xsd:enumeration value="SK"/>
          <xsd:enumeration value="SL"/>
          <xsd:enumeration value="FI"/>
          <xsd:enumeration value="SV"/>
          <xsd:enumeration value="HR"/>
          <xsd:enumeration value="MK"/>
          <xsd:enumeration value="TR"/>
          <xsd:enumeration value="EU"/>
          <xsd:enumeration value="CA"/>
          <xsd:enumeration value="GL"/>
          <xsd:enumeration value="AB"/>
          <xsd:enumeration value="AA"/>
          <xsd:enumeration value="AF"/>
          <xsd:enumeration value="AK"/>
          <xsd:enumeration value="SQ"/>
          <xsd:enumeration value="AM"/>
          <xsd:enumeration value="AR"/>
          <xsd:enumeration value="AN"/>
          <xsd:enumeration value="HY"/>
          <xsd:enumeration value="AS"/>
          <xsd:enumeration value="AV"/>
          <xsd:enumeration value="AE"/>
          <xsd:enumeration value="AY"/>
          <xsd:enumeration value="AZ"/>
          <xsd:enumeration value="BM"/>
          <xsd:enumeration value="BA"/>
          <xsd:enumeration value="BE"/>
          <xsd:enumeration value="BN"/>
          <xsd:enumeration value="BH"/>
          <xsd:enumeration value="BI"/>
          <xsd:enumeration value="NB"/>
          <xsd:enumeration value="BS"/>
          <xsd:enumeration value="BR"/>
          <xsd:enumeration value="MY"/>
          <xsd:enumeration value="KM"/>
          <xsd:enumeration value="CH"/>
          <xsd:enumeration value="CE"/>
          <xsd:enumeration value="NY"/>
          <xsd:enumeration value="ZH"/>
          <xsd:enumeration value="CU"/>
          <xsd:enumeration value="CV"/>
          <xsd:enumeration value="KW"/>
          <xsd:enumeration value="CO"/>
          <xsd:enumeration value="CR"/>
          <xsd:enumeration value="DV"/>
          <xsd:enumeration value="DZ"/>
          <xsd:enumeration value="EO"/>
          <xsd:enumeration value="EE"/>
          <xsd:enumeration value="FO"/>
          <xsd:enumeration value="FJ"/>
          <xsd:enumeration value="FF"/>
          <xsd:enumeration value="GD"/>
          <xsd:enumeration value="LG"/>
          <xsd:enumeration value="KA"/>
          <xsd:enumeration value="GN"/>
          <xsd:enumeration value="GU"/>
          <xsd:enumeration value="HT"/>
          <xsd:enumeration value="HA"/>
          <xsd:enumeration value="HE"/>
          <xsd:enumeration value="HZ"/>
          <xsd:enumeration value="HI"/>
          <xsd:enumeration value="HO"/>
          <xsd:enumeration value="IS"/>
          <xsd:enumeration value="IO"/>
          <xsd:enumeration value="IG"/>
          <xsd:enumeration value="ID"/>
          <xsd:enumeration value="IA"/>
          <xsd:enumeration value="IE"/>
          <xsd:enumeration value="IU"/>
          <xsd:enumeration value="IK"/>
          <xsd:enumeration value="JA"/>
          <xsd:enumeration value="JV"/>
          <xsd:enumeration value="KL"/>
          <xsd:enumeration value="KN"/>
          <xsd:enumeration value="KR"/>
          <xsd:enumeration value="KS"/>
          <xsd:enumeration value="KK"/>
          <xsd:enumeration value="KI"/>
          <xsd:enumeration value="RW"/>
          <xsd:enumeration value="KY"/>
          <xsd:enumeration value="KV"/>
          <xsd:enumeration value="KG"/>
          <xsd:enumeration value="KO"/>
          <xsd:enumeration value="KJ"/>
          <xsd:enumeration value="KU"/>
          <xsd:enumeration value="LO"/>
          <xsd:enumeration value="LA"/>
          <xsd:enumeration value="LI"/>
          <xsd:enumeration value="LN"/>
          <xsd:enumeration value="LU"/>
          <xsd:enumeration value="LB"/>
          <xsd:enumeration value="MG"/>
          <xsd:enumeration value="MS"/>
          <xsd:enumeration value="ML"/>
          <xsd:enumeration value="GV"/>
          <xsd:enumeration value="MI"/>
          <xsd:enumeration value="MR"/>
          <xsd:enumeration value="MH"/>
          <xsd:enumeration value="MN"/>
          <xsd:enumeration value="NA"/>
          <xsd:enumeration value="NV"/>
          <xsd:enumeration value="ND"/>
          <xsd:enumeration value="NR"/>
          <xsd:enumeration value="NG"/>
          <xsd:enumeration value="NE"/>
          <xsd:enumeration value="SE"/>
          <xsd:enumeration value="NO"/>
          <xsd:enumeration value="NN"/>
          <xsd:enumeration value="OC"/>
          <xsd:enumeration value="OJ"/>
          <xsd:enumeration value="OR"/>
          <xsd:enumeration value="OM"/>
          <xsd:enumeration value="OS"/>
          <xsd:enumeration value="PI"/>
          <xsd:enumeration value="PA"/>
          <xsd:enumeration value="FA"/>
          <xsd:enumeration value="PS"/>
          <xsd:enumeration value="QU"/>
          <xsd:enumeration value="RM"/>
          <xsd:enumeration value="RN"/>
          <xsd:enumeration value="RU"/>
          <xsd:enumeration value="SM"/>
          <xsd:enumeration value="SG"/>
          <xsd:enumeration value="SA"/>
          <xsd:enumeration value="SC"/>
          <xsd:enumeration value="SR"/>
          <xsd:enumeration value="SN"/>
          <xsd:enumeration value="II"/>
          <xsd:enumeration value="SD"/>
          <xsd:enumeration value="SI"/>
          <xsd:enumeration value="SO"/>
          <xsd:enumeration value="ST"/>
          <xsd:enumeration value="SU"/>
          <xsd:enumeration value="SW"/>
          <xsd:enumeration value="SS"/>
          <xsd:enumeration value="TL"/>
          <xsd:enumeration value="TY"/>
          <xsd:enumeration value="TG"/>
          <xsd:enumeration value="TA"/>
          <xsd:enumeration value="TT"/>
          <xsd:enumeration value="TE"/>
          <xsd:enumeration value="TH"/>
          <xsd:enumeration value="BO"/>
          <xsd:enumeration value="TI"/>
          <xsd:enumeration value="TO"/>
          <xsd:enumeration value="TS"/>
          <xsd:enumeration value="TN"/>
          <xsd:enumeration value="TK"/>
          <xsd:enumeration value="TW"/>
          <xsd:enumeration value="UG"/>
          <xsd:enumeration value="UK"/>
          <xsd:enumeration value="UR"/>
          <xsd:enumeration value="UZ"/>
          <xsd:enumeration value="VE"/>
          <xsd:enumeration value="VI"/>
          <xsd:enumeration value="VO"/>
          <xsd:enumeration value="WA"/>
          <xsd:enumeration value="CY"/>
          <xsd:enumeration value="FY"/>
          <xsd:enumeration value="WO"/>
          <xsd:enumeration value="XH"/>
          <xsd:enumeration value="YI"/>
          <xsd:enumeration value="YO"/>
          <xsd:enumeration value="ZA"/>
          <xsd:enumeration value="ZU"/>
        </xsd:restriction>
      </xsd:simpleType>
    </xsd:element>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14ee6ab5-8122-4e55-b9a6-90bfedf6143e" elementFormDefault="qualified">
    <xsd:import namespace="http://schemas.microsoft.com/office/2006/documentManagement/types"/>
    <xsd:import namespace="http://schemas.microsoft.com/office/infopath/2007/PartnerControls"/>
    <xsd:element name="sort_x0020_Order" ma:index="14" nillable="true" ma:displayName="sort Order" ma:decimals="2" ma:internalName="sort_x0020_Order" ma:readOnly="false" ma:percentage="FALSE">
      <xsd:simpleType>
        <xsd:restriction base="dms:Number"/>
      </xsd:simpleType>
    </xsd:element>
    <xsd:element name="MediaServiceDateTaken" ma:index="17" nillable="true" ma:displayName="MediaServiceDateTaken" ma:description="" ma:hidden="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ma:index="9" ma:displayName="Author"/>
        <xsd:element ref="dcterms:created" minOccurs="0" maxOccurs="1"/>
        <xsd:element ref="dc:identifier" minOccurs="0" maxOccurs="1"/>
        <xsd:element name="contentType" minOccurs="0" maxOccurs="1" type="xsd:string" ma:index="0" ma:displayName="Content Type"/>
        <xsd:element ref="dc:title" minOccurs="0" maxOccurs="1" ma:index="7" ma:displayName="Title"/>
        <xsd:element ref="dc:subject" minOccurs="0" maxOccurs="1" ma:index="8" ma:displayName="Subject"/>
        <xsd:element ref="dc:description" minOccurs="0" maxOccurs="1" ma:index="11" ma:displayName="Comments"/>
        <xsd:element name="keywords" minOccurs="0" maxOccurs="1" type="xsd:string" ma:index="10" ma:displayName="Keywords"/>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EC_Collab_DocumentLanguage xmlns="088d53bc-f4f6-4218-9a85-b085fd9c6bc8">EN</EC_Collab_DocumentLanguage>
    <EC_Collab_Reference xmlns="088d53bc-f4f6-4218-9a85-b085fd9c6bc8" xsi:nil="true"/>
    <sort_x0020_Order xmlns="14ee6ab5-8122-4e55-b9a6-90bfedf6143e" xsi:nil="true"/>
  </documentManagement>
</p:properties>
</file>

<file path=customXml/itemProps1.xml><?xml version="1.0" encoding="utf-8"?>
<ds:datastoreItem xmlns:ds="http://schemas.openxmlformats.org/officeDocument/2006/customXml" ds:itemID="{23023A2F-A5BA-435A-91E9-225637097006}">
  <ds:schemaRefs>
    <ds:schemaRef ds:uri="088d53bc-f4f6-4218-9a85-b085fd9c6bc8"/>
    <ds:schemaRef ds:uri="14ee6ab5-8122-4e55-b9a6-90bfedf6143e"/>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2CFBD36B-A982-4178-972C-527985A7BEA2}">
  <ds:schemaRefs>
    <ds:schemaRef ds:uri="http://schemas.microsoft.com/sharepoint/v3/contenttype/forms"/>
  </ds:schemaRefs>
</ds:datastoreItem>
</file>

<file path=customXml/itemProps3.xml><?xml version="1.0" encoding="utf-8"?>
<ds:datastoreItem xmlns:ds="http://schemas.openxmlformats.org/officeDocument/2006/customXml" ds:itemID="{1B57E591-777C-4D56-8A31-2E00380013E1}">
  <ds:schemaRefs>
    <ds:schemaRef ds:uri="088d53bc-f4f6-4218-9a85-b085fd9c6bc8"/>
    <ds:schemaRef ds:uri="14ee6ab5-8122-4e55-b9a6-90bfedf6143e"/>
    <ds:schemaRef ds:uri="866aabb8-7ec2-447a-a7ff-f911015037e7"/>
    <ds:schemaRef ds:uri="9848ee8d-20d4-497f-b62a-29d3a0c57653"/>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0</TotalTime>
  <Words>5643</Words>
  <Application>Microsoft Office PowerPoint</Application>
  <PresentationFormat>Širokozaslonsko</PresentationFormat>
  <Paragraphs>890</Paragraphs>
  <Slides>71</Slides>
  <Notes>37</Notes>
  <HiddenSlides>0</HiddenSlides>
  <MMClips>0</MMClips>
  <ScaleCrop>false</ScaleCrop>
  <HeadingPairs>
    <vt:vector size="6" baseType="variant">
      <vt:variant>
        <vt:lpstr>Uporabljene pisave</vt:lpstr>
      </vt:variant>
      <vt:variant>
        <vt:i4>8</vt:i4>
      </vt:variant>
      <vt:variant>
        <vt:lpstr>Tema</vt:lpstr>
      </vt:variant>
      <vt:variant>
        <vt:i4>1</vt:i4>
      </vt:variant>
      <vt:variant>
        <vt:lpstr>Naslovi diapozitivov</vt:lpstr>
      </vt:variant>
      <vt:variant>
        <vt:i4>71</vt:i4>
      </vt:variant>
    </vt:vector>
  </HeadingPairs>
  <TitlesOfParts>
    <vt:vector size="80" baseType="lpstr">
      <vt:lpstr>Arial</vt:lpstr>
      <vt:lpstr>Arial Body</vt:lpstr>
      <vt:lpstr>Calibri</vt:lpstr>
      <vt:lpstr>Courier New</vt:lpstr>
      <vt:lpstr>EC Square Sans Cond Pro</vt:lpstr>
      <vt:lpstr>Times New Roman</vt:lpstr>
      <vt:lpstr>Verdana</vt:lpstr>
      <vt:lpstr>Wingdings</vt:lpstr>
      <vt:lpstr>1_Office Theme</vt:lpstr>
      <vt:lpstr>CEF Digital 2023 - 3rd Call for Proposals Slovenian Info Day </vt:lpstr>
      <vt:lpstr>Welcome</vt:lpstr>
      <vt:lpstr>CEF- Digital Call 1, Call 2 and Call 3 - Policy context </vt:lpstr>
      <vt:lpstr>The Political Context: Digital Compass</vt:lpstr>
      <vt:lpstr>Connectivity for a post-COVID era</vt:lpstr>
      <vt:lpstr>Funding instruments for digital connectivity</vt:lpstr>
      <vt:lpstr>CEF 2 Digital - in figures</vt:lpstr>
      <vt:lpstr>Work Programme 2021-23 – Content Overview</vt:lpstr>
      <vt:lpstr>PowerPointova predstavitev</vt:lpstr>
      <vt:lpstr>PowerPointova predstavitev</vt:lpstr>
      <vt:lpstr>PowerPointova predstavitev</vt:lpstr>
      <vt:lpstr>Presentations by topic </vt:lpstr>
      <vt:lpstr>Call 3: 5G and Edge Cloud for Smart Communities </vt:lpstr>
      <vt:lpstr>The 5G “continuum”</vt:lpstr>
      <vt:lpstr>5G and Edge Cloud  for Smart Communities </vt:lpstr>
      <vt:lpstr>PowerPointova predstavitev</vt:lpstr>
      <vt:lpstr>PowerPointova predstavitev</vt:lpstr>
      <vt:lpstr>5G Communities </vt:lpstr>
      <vt:lpstr>PowerPointova predstavitev</vt:lpstr>
      <vt:lpstr>5G and Edge Cloud  for Smart Communities </vt:lpstr>
      <vt:lpstr>PowerPointova predstavitev</vt:lpstr>
      <vt:lpstr>PowerPointova predstavitev</vt:lpstr>
      <vt:lpstr>PowerPointova predstavitev</vt:lpstr>
      <vt:lpstr>5GSC Call-1 &amp; -2 trends</vt:lpstr>
      <vt:lpstr>Call-3 in a snapshot</vt:lpstr>
      <vt:lpstr>5GSC Community Support Platform</vt:lpstr>
      <vt:lpstr>Call 3: 5G and Edge Cloud for Smart Communities  Useful tips and Guidelines for  Applicants of Call 3  </vt:lpstr>
      <vt:lpstr>Programme sectors</vt:lpstr>
      <vt:lpstr>Budget managed  by HaDEA  (2021-2027)</vt:lpstr>
      <vt:lpstr>CEF-Digital programme 2021-27</vt:lpstr>
      <vt:lpstr>1st wave of 5G for Smart Community (5GSC) projects</vt:lpstr>
      <vt:lpstr>CEF Digital:  Calls-3 are open!</vt:lpstr>
      <vt:lpstr>5GSC Consortium Composition</vt:lpstr>
      <vt:lpstr>Scope </vt:lpstr>
      <vt:lpstr>Quality of proposal</vt:lpstr>
      <vt:lpstr>Mandatory annexes - Requirements</vt:lpstr>
      <vt:lpstr>  DO’S            DON’TS</vt:lpstr>
      <vt:lpstr>  Applicant’s checklist</vt:lpstr>
      <vt:lpstr>Be well prepared for your applications!</vt:lpstr>
      <vt:lpstr> Useful links</vt:lpstr>
      <vt:lpstr> HaDEA at your service Thank you!</vt:lpstr>
      <vt:lpstr>Call 3: 5G coverage along transport corridors </vt:lpstr>
      <vt:lpstr>PowerPointova predstavitev</vt:lpstr>
      <vt:lpstr>PowerPointova predstavitev</vt:lpstr>
      <vt:lpstr>5G Corridor Planning</vt:lpstr>
      <vt:lpstr>Call 3 Objectives</vt:lpstr>
      <vt:lpstr>Call 3: What to expect?</vt:lpstr>
      <vt:lpstr>Scope – 5G deployment works</vt:lpstr>
      <vt:lpstr>Consortium Composition</vt:lpstr>
      <vt:lpstr>Possible Consortium Members</vt:lpstr>
      <vt:lpstr>Call requirements: deployment works</vt:lpstr>
      <vt:lpstr>Efficiencies and Synergies</vt:lpstr>
      <vt:lpstr>Slovenia in call 2: 5G ADRIA</vt:lpstr>
      <vt:lpstr>Slovenia in call 3?</vt:lpstr>
      <vt:lpstr>Call 3: Backbone connectivity for Digital Global Gateways</vt:lpstr>
      <vt:lpstr>PowerPointova predstavitev</vt:lpstr>
      <vt:lpstr>Connectivity Ambition</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Business plan financial spreadsheet</vt:lpstr>
      <vt:lpstr>Business plan financial spreadsheet</vt:lpstr>
      <vt:lpstr>Business plan financial spreadsheet</vt:lpstr>
      <vt:lpstr>Questions &amp; Answers</vt:lpstr>
    </vt:vector>
  </TitlesOfParts>
  <Company>European Commission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CEF Digital 2022 Call for Proposals - Info Day</dc:title>
  <dc:subject/>
  <dc:creator>SONDERGAARD Frederik (HADEA-EXT)</dc:creator>
  <cp:keywords/>
  <dc:description/>
  <cp:lastModifiedBy>Doroteja Dobovšek</cp:lastModifiedBy>
  <cp:revision>13</cp:revision>
  <dcterms:created xsi:type="dcterms:W3CDTF">2022-10-24T07:06:13Z</dcterms:created>
  <dcterms:modified xsi:type="dcterms:W3CDTF">2023-12-11T13:02:16Z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6bd9ddd1-4d20-43f6-abfa-fc3c07406f94_Enabled">
    <vt:lpwstr>true</vt:lpwstr>
  </property>
  <property fmtid="{D5CDD505-2E9C-101B-9397-08002B2CF9AE}" pid="3" name="MSIP_Label_6bd9ddd1-4d20-43f6-abfa-fc3c07406f94_SetDate">
    <vt:lpwstr>2022-10-24T07:06:15Z</vt:lpwstr>
  </property>
  <property fmtid="{D5CDD505-2E9C-101B-9397-08002B2CF9AE}" pid="4" name="MSIP_Label_6bd9ddd1-4d20-43f6-abfa-fc3c07406f94_Method">
    <vt:lpwstr>Standard</vt:lpwstr>
  </property>
  <property fmtid="{D5CDD505-2E9C-101B-9397-08002B2CF9AE}" pid="5" name="MSIP_Label_6bd9ddd1-4d20-43f6-abfa-fc3c07406f94_Name">
    <vt:lpwstr>Commission Use</vt:lpwstr>
  </property>
  <property fmtid="{D5CDD505-2E9C-101B-9397-08002B2CF9AE}" pid="6" name="MSIP_Label_6bd9ddd1-4d20-43f6-abfa-fc3c07406f94_SiteId">
    <vt:lpwstr>b24c8b06-522c-46fe-9080-70926f8dddb1</vt:lpwstr>
  </property>
  <property fmtid="{D5CDD505-2E9C-101B-9397-08002B2CF9AE}" pid="7" name="MSIP_Label_6bd9ddd1-4d20-43f6-abfa-fc3c07406f94_ActionId">
    <vt:lpwstr>12379b7c-ce3d-453b-a7fa-2b7526bab82a</vt:lpwstr>
  </property>
  <property fmtid="{D5CDD505-2E9C-101B-9397-08002B2CF9AE}" pid="8" name="MSIP_Label_6bd9ddd1-4d20-43f6-abfa-fc3c07406f94_ContentBits">
    <vt:lpwstr>0</vt:lpwstr>
  </property>
  <property fmtid="{D5CDD505-2E9C-101B-9397-08002B2CF9AE}" pid="9" name="ContentTypeId">
    <vt:lpwstr>0x01010008A36B1BCDC6BA43B01C14E2613E979F00BB08A622B5DB974C8DF756FD92472F14</vt:lpwstr>
  </property>
  <property fmtid="{D5CDD505-2E9C-101B-9397-08002B2CF9AE}" pid="10" name="_dlc_DocIdItemGuid">
    <vt:lpwstr>0d4ec2b2-3a4c-4de2-b4bc-f2b73e2d2555</vt:lpwstr>
  </property>
</Properties>
</file>