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817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263" r:id="rId2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C17D5-1235-412D-8907-2654EBA57934}" type="datetimeFigureOut">
              <a:rPr lang="sl-SI" smtClean="0"/>
              <a:t>6. 07. 2021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75BCB-461D-462D-A9F3-301FCFD4B2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6077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1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7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53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665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4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12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25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915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5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7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65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79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1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9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9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28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24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32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  <p:sldLayoutId id="2147483831" r:id="rId14"/>
    <p:sldLayoutId id="2147483832" r:id="rId15"/>
    <p:sldLayoutId id="2147483833" r:id="rId16"/>
    <p:sldLayoutId id="214748383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850392"/>
            <a:ext cx="9256776" cy="4122611"/>
          </a:xfrm>
        </p:spPr>
        <p:txBody>
          <a:bodyPr>
            <a:noAutofit/>
          </a:bodyPr>
          <a:lstStyle/>
          <a:p>
            <a:r>
              <a:rPr lang="sl-SI" sz="5400" dirty="0"/>
              <a:t>Izredni nadzor nad izvajanjem policijskih nalog in pooblastil v Nacionalnem preiskovalnem </a:t>
            </a:r>
            <a:r>
              <a:rPr lang="sl-SI" sz="5400" dirty="0" smtClean="0"/>
              <a:t>uradu (NPU)</a:t>
            </a:r>
            <a:endParaRPr lang="sl-SI" sz="5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5375974"/>
            <a:ext cx="9144000" cy="896810"/>
          </a:xfrm>
        </p:spPr>
        <p:txBody>
          <a:bodyPr>
            <a:normAutofit/>
          </a:bodyPr>
          <a:lstStyle/>
          <a:p>
            <a:r>
              <a:rPr lang="sl-SI" sz="2800" dirty="0" smtClean="0"/>
              <a:t>UGOTOVITVE NADZORA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26898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1951" y="452719"/>
            <a:ext cx="9688884" cy="747432"/>
          </a:xfrm>
        </p:spPr>
        <p:txBody>
          <a:bodyPr/>
          <a:lstStyle/>
          <a:p>
            <a:r>
              <a:rPr lang="sl-SI" sz="3200" dirty="0" smtClean="0"/>
              <a:t>Ugotovitve – odvzemi prostosti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361950" y="1200152"/>
            <a:ext cx="11601450" cy="5505448"/>
          </a:xfrm>
        </p:spPr>
        <p:txBody>
          <a:bodyPr>
            <a:noAutofit/>
          </a:bodyPr>
          <a:lstStyle/>
          <a:p>
            <a:r>
              <a:rPr lang="sl-SI" dirty="0"/>
              <a:t>Pri pregledu 24 </a:t>
            </a:r>
            <a:r>
              <a:rPr lang="sl-SI" dirty="0" smtClean="0"/>
              <a:t>primerov </a:t>
            </a:r>
            <a:r>
              <a:rPr lang="sl-SI" dirty="0"/>
              <a:t>odvzemov prostosti je bilo ugotovljeno, da je v 16 odločbah o pridržanju </a:t>
            </a:r>
            <a:r>
              <a:rPr lang="sl-SI" dirty="0" smtClean="0"/>
              <a:t>za </a:t>
            </a:r>
            <a:r>
              <a:rPr lang="sl-SI" dirty="0"/>
              <a:t>pridržanje naveden samo priporni razlog upravičene bojazni, da bo oseba uničila sledove kaznivega </a:t>
            </a:r>
            <a:r>
              <a:rPr lang="sl-SI" dirty="0" smtClean="0"/>
              <a:t>dejanja. </a:t>
            </a:r>
            <a:r>
              <a:rPr lang="sl-SI" b="1" dirty="0"/>
              <a:t>Kljub dejstvu, da je ta priporni razlog odpadel praviloma takoj po zaključenih hišnih preiskavah, pa je bilo v 15 primerih ugotovljeno, da pridržanje takoj za tem ni bilo zaključeno, temveč je bila pridržana oseba privedena še na kriminalistično tehnično obdelavo in zaslišanje oziroma zbiranje </a:t>
            </a:r>
            <a:r>
              <a:rPr lang="sl-SI" b="1" dirty="0" smtClean="0"/>
              <a:t>obvestil, kar pa ne predstavlja pripornega razloga. Slednje pomeni prekomeren poseg v </a:t>
            </a:r>
            <a:r>
              <a:rPr lang="sl-SI" b="1" dirty="0" smtClean="0"/>
              <a:t>človekove pravica. </a:t>
            </a:r>
            <a:endParaRPr lang="sl-SI" b="1" dirty="0" smtClean="0">
              <a:solidFill>
                <a:srgbClr val="FF0000"/>
              </a:solidFill>
            </a:endParaRPr>
          </a:p>
          <a:p>
            <a:r>
              <a:rPr lang="sl-SI" dirty="0" smtClean="0"/>
              <a:t>Policisti NPU so navajali, </a:t>
            </a:r>
            <a:r>
              <a:rPr lang="sl-SI" dirty="0"/>
              <a:t>da bodo pridržane osebe na zaslišanju oziroma pri zbiranju obvestil morebiti razkrile dodatne informacije, na podlagi katerih bi policija v nadaljevanju izvedla dodatne aktivnosti za preprečitev uničenja </a:t>
            </a:r>
            <a:r>
              <a:rPr lang="sl-SI" dirty="0" smtClean="0"/>
              <a:t>dokazov. </a:t>
            </a:r>
            <a:r>
              <a:rPr lang="sl-SI" b="1" dirty="0"/>
              <a:t>Takšno opravičevanje neupravičenega »podaljševanja« pridržanja osumljenca, kot enega izmed najglobljih posegov države v temeljno človekovo pravico do osebne svobode, je </a:t>
            </a:r>
            <a:r>
              <a:rPr lang="sl-SI" b="1" dirty="0" smtClean="0"/>
              <a:t>nedopustno.</a:t>
            </a:r>
          </a:p>
          <a:p>
            <a:r>
              <a:rPr lang="sl-SI" dirty="0"/>
              <a:t>Kot izhaja iz dokumentacije NPU, je bilo obvestilo o pravicah pridržani osebi vročeno tudi več kot pet oziroma več kot osem ur </a:t>
            </a:r>
            <a:r>
              <a:rPr lang="sl-SI" dirty="0" smtClean="0"/>
              <a:t>po </a:t>
            </a:r>
            <a:r>
              <a:rPr lang="sl-SI" dirty="0"/>
              <a:t>odvzemu prostosti, kar prav tako predstavlja hudo kršitev človekovih pravic.</a:t>
            </a:r>
            <a:r>
              <a:rPr lang="sl-SI" dirty="0" smtClean="0"/>
              <a:t> </a:t>
            </a:r>
            <a:r>
              <a:rPr lang="sl-SI" b="1" dirty="0"/>
              <a:t>Nepotrebno odlašanje z vročanjem pisnega akta o pridržanju lahko pomeni hudo kršitev temeljnih človekovih pravic</a:t>
            </a:r>
            <a:r>
              <a:rPr lang="sl-SI" b="1" dirty="0" smtClean="0"/>
              <a:t>.</a:t>
            </a:r>
          </a:p>
          <a:p>
            <a:r>
              <a:rPr lang="sl-SI" dirty="0"/>
              <a:t>Ugotovljeno je bilo tudi površno ali malomarno izpolnjevanje odločbe o pridržanju ter uradnih zaznamkov (UZ) o izvajanju opravil med pridržanjem. </a:t>
            </a:r>
            <a:r>
              <a:rPr lang="sl-SI" b="1" dirty="0"/>
              <a:t>Gre za neverodostojne listine policije, ki vzbujajo resen dvom v transparentnost in sledljivost spoštovanja človekovih pravic na strani policije.</a:t>
            </a:r>
          </a:p>
          <a:p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49864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9575" y="452719"/>
            <a:ext cx="9641259" cy="747432"/>
          </a:xfrm>
        </p:spPr>
        <p:txBody>
          <a:bodyPr/>
          <a:lstStyle/>
          <a:p>
            <a:r>
              <a:rPr lang="sl-SI" sz="3200" dirty="0" smtClean="0"/>
              <a:t>Ugotovitve – odvzemi prostosti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09575" y="1200151"/>
            <a:ext cx="11372850" cy="5381624"/>
          </a:xfrm>
        </p:spPr>
        <p:txBody>
          <a:bodyPr>
            <a:noAutofit/>
          </a:bodyPr>
          <a:lstStyle/>
          <a:p>
            <a:r>
              <a:rPr lang="sl-SI" dirty="0" smtClean="0"/>
              <a:t>V </a:t>
            </a:r>
            <a:r>
              <a:rPr lang="sl-SI" dirty="0"/>
              <a:t>enem primeru je </a:t>
            </a:r>
            <a:r>
              <a:rPr lang="sl-SI" b="1" dirty="0"/>
              <a:t>varnostni pregled pridržane osebe opravila oseba nasprotnega spola</a:t>
            </a:r>
            <a:r>
              <a:rPr lang="sl-SI" dirty="0"/>
              <a:t>, čeprav so bili na kraju policisti in policistke. Takšen postopek je v nasprotju s sedmim odstavkom 51. člena </a:t>
            </a:r>
            <a:r>
              <a:rPr lang="sl-SI" dirty="0" err="1"/>
              <a:t>ZNPPol</a:t>
            </a:r>
            <a:r>
              <a:rPr lang="sl-SI" dirty="0"/>
              <a:t>.</a:t>
            </a:r>
          </a:p>
          <a:p>
            <a:r>
              <a:rPr lang="sl-SI" dirty="0"/>
              <a:t>Na </a:t>
            </a:r>
            <a:r>
              <a:rPr lang="sl-SI" dirty="0" smtClean="0"/>
              <a:t>pregledanih </a:t>
            </a:r>
            <a:r>
              <a:rPr lang="sl-SI" dirty="0"/>
              <a:t>UZ o izvajanju opravil med pridržanjem ni vpisanega datuma vnosa v evidenco pridržanih oseb </a:t>
            </a:r>
            <a:r>
              <a:rPr lang="sl-SI" dirty="0" smtClean="0"/>
              <a:t>niti </a:t>
            </a:r>
            <a:r>
              <a:rPr lang="sl-SI" dirty="0"/>
              <a:t>policijskega vodje, ki je UZ </a:t>
            </a:r>
            <a:r>
              <a:rPr lang="sl-SI" dirty="0" smtClean="0"/>
              <a:t>pregledal. </a:t>
            </a:r>
            <a:r>
              <a:rPr lang="sl-SI" b="1" dirty="0" smtClean="0"/>
              <a:t>V </a:t>
            </a:r>
            <a:r>
              <a:rPr lang="sl-SI" b="1" dirty="0"/>
              <a:t>NPU nihče od nadrejenih </a:t>
            </a:r>
            <a:r>
              <a:rPr lang="sl-SI" b="1" dirty="0" smtClean="0"/>
              <a:t>ni izvajal </a:t>
            </a:r>
            <a:r>
              <a:rPr lang="sl-SI" b="1" dirty="0"/>
              <a:t>nadzora nad vsebino </a:t>
            </a:r>
            <a:r>
              <a:rPr lang="sl-SI" b="1" dirty="0" smtClean="0"/>
              <a:t>tega </a:t>
            </a:r>
            <a:r>
              <a:rPr lang="sl-SI" b="1" dirty="0"/>
              <a:t>akta, s katerim se evidentira uveljavljanje in spoštovanje človekovih pravic v času odvzema prostosti in </a:t>
            </a:r>
            <a:r>
              <a:rPr lang="sl-SI" b="1" dirty="0" smtClean="0"/>
              <a:t>pridržanja.</a:t>
            </a:r>
          </a:p>
          <a:p>
            <a:r>
              <a:rPr lang="sl-SI" dirty="0"/>
              <a:t>V </a:t>
            </a:r>
            <a:r>
              <a:rPr lang="sl-SI" dirty="0" smtClean="0"/>
              <a:t>nekaterih primerih </a:t>
            </a:r>
            <a:r>
              <a:rPr lang="sl-SI" dirty="0"/>
              <a:t>odvzemov prostosti </a:t>
            </a:r>
            <a:r>
              <a:rPr lang="sl-SI" dirty="0" smtClean="0"/>
              <a:t>je </a:t>
            </a:r>
            <a:r>
              <a:rPr lang="sl-SI" dirty="0"/>
              <a:t>bil o tem obveščen tudi preiskovalni </a:t>
            </a:r>
            <a:r>
              <a:rPr lang="sl-SI" dirty="0" smtClean="0"/>
              <a:t>sodnik, čeprav </a:t>
            </a:r>
            <a:r>
              <a:rPr lang="sl-SI" b="1" dirty="0" smtClean="0"/>
              <a:t>obveščanje </a:t>
            </a:r>
            <a:r>
              <a:rPr lang="sl-SI" b="1" dirty="0"/>
              <a:t>preiskovalnega sodnika nima nobene </a:t>
            </a:r>
            <a:r>
              <a:rPr lang="sl-SI" b="1" dirty="0" smtClean="0"/>
              <a:t>zakonske podlage, kar kaže na nepoznavanje osnovnih pooblastil in procesnih obveznosti policistov NPU v predkazenskem postopku.</a:t>
            </a:r>
            <a:r>
              <a:rPr lang="sl-SI" dirty="0" smtClean="0"/>
              <a:t> </a:t>
            </a:r>
          </a:p>
          <a:p>
            <a:r>
              <a:rPr lang="sl-SI" dirty="0"/>
              <a:t>Na podlagi podatkov iz evidence oseb, ki jim je bila odvzeta prostost v obdobju od 1. 1. 2015 do 17. 9. 2020 je nadzorna skupina </a:t>
            </a:r>
            <a:r>
              <a:rPr lang="sl-SI" dirty="0" smtClean="0"/>
              <a:t>v </a:t>
            </a:r>
            <a:r>
              <a:rPr lang="sl-SI" dirty="0"/>
              <a:t>enem primeru </a:t>
            </a:r>
            <a:r>
              <a:rPr lang="sl-SI" dirty="0" smtClean="0"/>
              <a:t>ugotovila </a:t>
            </a:r>
            <a:r>
              <a:rPr lang="sl-SI" dirty="0"/>
              <a:t>dvojno evidentiranje istega pridržanja, pri dveh primerih je bilo brisanje iz evidence napačno predvideno šele po 18 oziroma 98 letih. Pri treh osebah vpis v evidenco ni bil opravljen takoj, oziroma pred namestitvijo v prostor za pridržanje, pač pa v enem primeru naslednji dan, v dveh pa šele po treh dneh od začetka pridržanja. </a:t>
            </a:r>
            <a:r>
              <a:rPr lang="sl-SI" b="1" dirty="0"/>
              <a:t>Problematično je, da tega ni ugotovilo vodstvo NPU, ki </a:t>
            </a:r>
            <a:r>
              <a:rPr lang="sl-SI" b="1" dirty="0" smtClean="0"/>
              <a:t>ni izvajalo </a:t>
            </a:r>
            <a:r>
              <a:rPr lang="sl-SI" b="1" dirty="0"/>
              <a:t>ustrezne nadzorne funkcije.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3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38151" y="452719"/>
            <a:ext cx="9612684" cy="747432"/>
          </a:xfrm>
        </p:spPr>
        <p:txBody>
          <a:bodyPr/>
          <a:lstStyle/>
          <a:p>
            <a:r>
              <a:rPr lang="sl-SI" sz="3200" dirty="0" smtClean="0"/>
              <a:t>Ugotovitve – uporaba prisilnih sredstev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704850" y="1447799"/>
            <a:ext cx="11077575" cy="4981575"/>
          </a:xfrm>
        </p:spPr>
        <p:txBody>
          <a:bodyPr>
            <a:noAutofit/>
          </a:bodyPr>
          <a:lstStyle/>
          <a:p>
            <a:r>
              <a:rPr lang="sl-SI" dirty="0"/>
              <a:t>Od leta 2015 do 17. 9. 2020 so policisti NPU uporabili prisilna sredstva v petih primerih zoper 17 oseb. V vseh primerih so bile uporabljene lisice, največkrat zaradi privedbe osebe na sodišče, vse uporabe pa </a:t>
            </a:r>
            <a:r>
              <a:rPr lang="sl-SI" dirty="0" smtClean="0"/>
              <a:t>je policija ocenila </a:t>
            </a:r>
            <a:r>
              <a:rPr lang="sl-SI" dirty="0"/>
              <a:t>kot zakonite, strokovne in učinkovite</a:t>
            </a:r>
            <a:r>
              <a:rPr lang="sl-SI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sl-SI" dirty="0" smtClean="0"/>
              <a:t>Nadzorna skupina je ugotovila naslednje nepravilnosti in pomanjkljivosti: 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sz="1800" b="1" dirty="0" smtClean="0"/>
              <a:t>vodja </a:t>
            </a:r>
            <a:r>
              <a:rPr lang="sl-SI" sz="1800" b="1" dirty="0"/>
              <a:t>policijske enote ne izvaja zakonske naloge preverjanja in ocenjevanja uporabe prisilnih sredstev</a:t>
            </a:r>
            <a:r>
              <a:rPr lang="sl-SI" sz="1800" dirty="0"/>
              <a:t> niti ni drugi osebi izdal </a:t>
            </a:r>
            <a:r>
              <a:rPr lang="sl-SI" sz="1800" dirty="0" smtClean="0"/>
              <a:t>pooblastila, pač pa to </a:t>
            </a:r>
            <a:r>
              <a:rPr lang="sl-SI" sz="1800" dirty="0"/>
              <a:t>izvajajo kar vodje preiskav oziroma preiskovalec, kar je v nasprotju s 132. členom </a:t>
            </a:r>
            <a:r>
              <a:rPr lang="sl-SI" sz="1800" dirty="0" err="1" smtClean="0"/>
              <a:t>ZNPPol</a:t>
            </a:r>
            <a:endParaRPr lang="sl-SI" sz="18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sz="1800" dirty="0"/>
              <a:t>v</a:t>
            </a:r>
            <a:r>
              <a:rPr lang="sl-SI" sz="1800" dirty="0" smtClean="0"/>
              <a:t> </a:t>
            </a:r>
            <a:r>
              <a:rPr lang="sl-SI" sz="1800" dirty="0"/>
              <a:t>evidenci uporabe prisilnih sredstev </a:t>
            </a:r>
            <a:r>
              <a:rPr lang="sl-SI" sz="1800" b="1" dirty="0"/>
              <a:t>so </a:t>
            </a:r>
            <a:r>
              <a:rPr lang="sl-SI" sz="1800" b="1" dirty="0" smtClean="0"/>
              <a:t>bile po </a:t>
            </a:r>
            <a:r>
              <a:rPr lang="sl-SI" sz="1800" b="1" dirty="0"/>
              <a:t>enem letu in 10 mesecih še vedno nezaključene tri </a:t>
            </a:r>
            <a:r>
              <a:rPr lang="sl-SI" sz="1800" b="1" dirty="0" smtClean="0"/>
              <a:t>zadeve</a:t>
            </a:r>
            <a:endParaRPr lang="sl-SI" sz="18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sz="1800" dirty="0" smtClean="0"/>
              <a:t>policist</a:t>
            </a:r>
            <a:r>
              <a:rPr lang="sl-SI" sz="1800" dirty="0"/>
              <a:t>, ki je v evidenci uporabe prisilnih sredstev naveden kot odgovorna oseba, je v dveh primerih ista oseba, ki je tudi izvajala </a:t>
            </a:r>
            <a:r>
              <a:rPr lang="sl-SI" sz="1800" dirty="0" smtClean="0"/>
              <a:t>postopke, </a:t>
            </a:r>
            <a:r>
              <a:rPr lang="sl-SI" sz="1800" dirty="0"/>
              <a:t>kar </a:t>
            </a:r>
            <a:r>
              <a:rPr lang="sl-SI" sz="1800" b="1" dirty="0"/>
              <a:t>predstavlja nasprotje </a:t>
            </a:r>
            <a:r>
              <a:rPr lang="sl-SI" sz="1800" b="1" dirty="0" smtClean="0"/>
              <a:t>interesov </a:t>
            </a:r>
            <a:endParaRPr lang="sl-SI" sz="18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sz="1800" dirty="0" smtClean="0"/>
              <a:t>policisti </a:t>
            </a:r>
            <a:r>
              <a:rPr lang="sl-SI" sz="1800" dirty="0"/>
              <a:t>pri izpolnjevanju UZ o uporabi prisilnih sredstev </a:t>
            </a:r>
            <a:r>
              <a:rPr lang="sl-SI" sz="1800" b="1" dirty="0"/>
              <a:t>navajajo napačna policijska pooblastila, kar predstavlja ali površnost ali nepoznavanje osnovnih policijskih </a:t>
            </a:r>
            <a:r>
              <a:rPr lang="sl-SI" sz="1800" b="1" dirty="0" smtClean="0"/>
              <a:t>pooblastil</a:t>
            </a:r>
            <a:endParaRPr lang="sl-SI" sz="18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sz="1800" b="1" dirty="0" smtClean="0"/>
              <a:t>NPU </a:t>
            </a:r>
            <a:r>
              <a:rPr lang="sl-SI" sz="1800" b="1" dirty="0"/>
              <a:t>ima neurejeno dokumentacijo in evidenco uporabe prisilnih </a:t>
            </a:r>
            <a:r>
              <a:rPr lang="sl-SI" sz="1800" b="1" dirty="0" smtClean="0"/>
              <a:t>sredstev</a:t>
            </a:r>
            <a:endParaRPr lang="sl-SI" sz="1800" b="1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9161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95107"/>
          </a:xfrm>
        </p:spPr>
        <p:txBody>
          <a:bodyPr/>
          <a:lstStyle/>
          <a:p>
            <a:r>
              <a:rPr lang="sl-SI" sz="3200" dirty="0" smtClean="0"/>
              <a:t>Ugotovitve o obravnavanju </a:t>
            </a:r>
            <a:r>
              <a:rPr lang="sl-SI" sz="3200" dirty="0" smtClean="0">
                <a:solidFill>
                  <a:schemeClr val="tx1"/>
                </a:solidFill>
              </a:rPr>
              <a:t>k</a:t>
            </a:r>
            <a:r>
              <a:rPr lang="sl-SI" sz="3200" dirty="0" smtClean="0">
                <a:solidFill>
                  <a:schemeClr val="tx1"/>
                </a:solidFill>
              </a:rPr>
              <a:t>. d</a:t>
            </a:r>
            <a:r>
              <a:rPr lang="sl-SI" sz="3200" dirty="0" smtClean="0">
                <a:solidFill>
                  <a:schemeClr val="tx1"/>
                </a:solidFill>
              </a:rPr>
              <a:t>. </a:t>
            </a:r>
            <a:r>
              <a:rPr lang="sl-SI" sz="3200" dirty="0" smtClean="0">
                <a:solidFill>
                  <a:schemeClr val="tx1"/>
                </a:solidFill>
              </a:rPr>
              <a:t>– „dokazni standard“ – razlogi za sum </a:t>
            </a:r>
            <a:r>
              <a:rPr lang="sl-SI" sz="3200" dirty="0" smtClean="0">
                <a:solidFill>
                  <a:schemeClr val="tx1"/>
                </a:solidFill>
              </a:rPr>
              <a:t>storitve k. d. </a:t>
            </a:r>
            <a:endParaRPr lang="sl-SI" sz="3200" dirty="0">
              <a:solidFill>
                <a:schemeClr val="tx1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1103312" y="2148839"/>
            <a:ext cx="9955213" cy="410749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sl-SI" dirty="0"/>
              <a:t>V nadzoru je bilo ugotovljeno različno dojemanje policistov NPU kdaj nastopijo razlogi za </a:t>
            </a:r>
            <a:r>
              <a:rPr lang="sl-SI" dirty="0" smtClean="0"/>
              <a:t>sum, da je bilo storjeno kaznivo dejanje. Pri tem prihajanja do odstopanj od drugih policijskih enot.</a:t>
            </a:r>
          </a:p>
          <a:p>
            <a:pPr>
              <a:spcAft>
                <a:spcPts val="600"/>
              </a:spcAft>
            </a:pPr>
            <a:r>
              <a:rPr lang="sl-SI" dirty="0" smtClean="0"/>
              <a:t>V več primerih so preiskovalci </a:t>
            </a:r>
            <a:r>
              <a:rPr lang="sl-SI" dirty="0" smtClean="0"/>
              <a:t>NPU, </a:t>
            </a:r>
            <a:r>
              <a:rPr lang="sl-SI" dirty="0" smtClean="0"/>
              <a:t>kljub odstopom zadev s strani državnega </a:t>
            </a:r>
            <a:r>
              <a:rPr lang="sl-SI" dirty="0" smtClean="0"/>
              <a:t>tožilca ali </a:t>
            </a:r>
            <a:r>
              <a:rPr lang="sl-SI" dirty="0"/>
              <a:t>drugih policijskih enot, </a:t>
            </a:r>
            <a:r>
              <a:rPr lang="sl-SI" dirty="0" smtClean="0"/>
              <a:t>ki so že prepoznali razloge za sum, da je bili storjeno kaznivo dejanje, postopali po </a:t>
            </a:r>
            <a:r>
              <a:rPr lang="sl-SI" dirty="0" smtClean="0"/>
              <a:t>določbah </a:t>
            </a:r>
            <a:r>
              <a:rPr lang="sl-SI" dirty="0" err="1" smtClean="0"/>
              <a:t>ZNPPol</a:t>
            </a:r>
            <a:r>
              <a:rPr lang="sl-SI" dirty="0" smtClean="0"/>
              <a:t> namesto ZKP.   </a:t>
            </a:r>
          </a:p>
          <a:p>
            <a:pPr>
              <a:spcAft>
                <a:spcPts val="600"/>
              </a:spcAft>
            </a:pPr>
            <a:r>
              <a:rPr lang="sl-SI" dirty="0" smtClean="0"/>
              <a:t>Nadzorni </a:t>
            </a:r>
            <a:r>
              <a:rPr lang="sl-SI" dirty="0"/>
              <a:t>skupini so </a:t>
            </a:r>
            <a:r>
              <a:rPr lang="sl-SI" dirty="0" smtClean="0"/>
              <a:t>uslužbenci drugih enot policije </a:t>
            </a:r>
            <a:r>
              <a:rPr lang="sl-SI" dirty="0"/>
              <a:t>v razgovorih izpostavili, </a:t>
            </a:r>
            <a:r>
              <a:rPr lang="sl-SI" dirty="0" smtClean="0"/>
              <a:t>da si uslužbenci NPU  „</a:t>
            </a:r>
            <a:r>
              <a:rPr lang="sl-SI" dirty="0" smtClean="0"/>
              <a:t>dokazni standard“ </a:t>
            </a:r>
            <a:r>
              <a:rPr lang="sl-SI" dirty="0" smtClean="0"/>
              <a:t>razlogov </a:t>
            </a:r>
            <a:r>
              <a:rPr lang="sl-SI" dirty="0"/>
              <a:t>za </a:t>
            </a:r>
            <a:r>
              <a:rPr lang="sl-SI" dirty="0" smtClean="0"/>
              <a:t>sum </a:t>
            </a:r>
            <a:r>
              <a:rPr lang="sl-SI" dirty="0" smtClean="0"/>
              <a:t>tolmačijo drugače, </a:t>
            </a:r>
            <a:r>
              <a:rPr lang="sl-SI" dirty="0"/>
              <a:t>kot v ostalih policijskih </a:t>
            </a:r>
            <a:r>
              <a:rPr lang="sl-SI" dirty="0" smtClean="0"/>
              <a:t>enotah, kar je </a:t>
            </a:r>
            <a:r>
              <a:rPr lang="sl-SI" dirty="0" smtClean="0"/>
              <a:t>nedopustno in ni v skladu s kazenskopravno teorijo in sodno prakso.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67698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95107"/>
          </a:xfrm>
        </p:spPr>
        <p:txBody>
          <a:bodyPr/>
          <a:lstStyle/>
          <a:p>
            <a:r>
              <a:rPr lang="sl-SI" sz="3200" dirty="0" smtClean="0"/>
              <a:t>Ugotovitve o obravnavanju </a:t>
            </a:r>
            <a:r>
              <a:rPr lang="sl-SI" sz="3200" dirty="0" smtClean="0">
                <a:solidFill>
                  <a:schemeClr val="tx1"/>
                </a:solidFill>
              </a:rPr>
              <a:t>k</a:t>
            </a:r>
            <a:r>
              <a:rPr lang="sl-SI" sz="3200" dirty="0" smtClean="0">
                <a:solidFill>
                  <a:schemeClr val="tx1"/>
                </a:solidFill>
              </a:rPr>
              <a:t>. d</a:t>
            </a:r>
            <a:r>
              <a:rPr lang="sl-SI" sz="3200" dirty="0" smtClean="0">
                <a:solidFill>
                  <a:schemeClr val="tx1"/>
                </a:solidFill>
              </a:rPr>
              <a:t>.</a:t>
            </a:r>
            <a:r>
              <a:rPr lang="sl-SI" sz="3200" dirty="0" smtClean="0"/>
              <a:t> – hišne preiskave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762000" y="2167129"/>
            <a:ext cx="10296525" cy="4519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Pri pregledu in primerjavi zapisnikov o preiskavi stanovanja in drugih prostorov je nadzorna skupina ugotovila precejšnja </a:t>
            </a:r>
            <a:r>
              <a:rPr lang="sl-SI" dirty="0" smtClean="0"/>
              <a:t>odstopanja </a:t>
            </a:r>
            <a:r>
              <a:rPr lang="sl-SI" dirty="0"/>
              <a:t>pri izpolnjevanju </a:t>
            </a:r>
            <a:r>
              <a:rPr lang="sl-SI" dirty="0" smtClean="0"/>
              <a:t>dokumentacije tako </a:t>
            </a:r>
            <a:r>
              <a:rPr lang="sl-SI" dirty="0"/>
              <a:t>po vsebini kot </a:t>
            </a:r>
            <a:r>
              <a:rPr lang="sl-SI" dirty="0" err="1" smtClean="0"/>
              <a:t>obličnosti</a:t>
            </a:r>
            <a:r>
              <a:rPr lang="sl-SI" dirty="0" smtClean="0"/>
              <a:t>, pri čemer najbolj izstopa: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900" dirty="0"/>
              <a:t>različno evidentiranje časa začetka preiskave oziroma začetka vodenja zapisnika (od zavarovanja objekta do vstopa v objekt oziroma prostore, ki so jih policisti preiskali);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900" dirty="0"/>
              <a:t>da iz nekaterih zapisnikov ni razvidno ali so bile zasežene elektronske naprave zapečatene v skladu s prvim odstavkom 223.a člena ZKP, kar je v nasprotju z 80. členom ZKP;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900" dirty="0"/>
              <a:t>različno evidentiranje posameznih aktivnosti v času preiskave;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900" dirty="0"/>
              <a:t>da so v objekt prvi (s silo) vstopili policisti </a:t>
            </a:r>
            <a:r>
              <a:rPr lang="sl-SI" sz="1900" dirty="0" smtClean="0"/>
              <a:t>mobilnih kriminalističnih oddelkov (MKO,) </a:t>
            </a:r>
            <a:r>
              <a:rPr lang="sl-SI" sz="1900" dirty="0"/>
              <a:t>pa to v zapisniku ni </a:t>
            </a:r>
            <a:r>
              <a:rPr lang="sl-SI" sz="1900" dirty="0" smtClean="0"/>
              <a:t>evidentirano</a:t>
            </a:r>
            <a:r>
              <a:rPr lang="sl-SI" sz="1900" dirty="0"/>
              <a:t>.</a:t>
            </a:r>
            <a:endParaRPr lang="sl-SI" sz="1900" dirty="0"/>
          </a:p>
        </p:txBody>
      </p:sp>
    </p:spTree>
    <p:extLst>
      <p:ext uri="{BB962C8B-B14F-4D97-AF65-F5344CB8AC3E}">
        <p14:creationId xmlns:p14="http://schemas.microsoft.com/office/powerpoint/2010/main" val="3282283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95107"/>
          </a:xfrm>
        </p:spPr>
        <p:txBody>
          <a:bodyPr/>
          <a:lstStyle/>
          <a:p>
            <a:r>
              <a:rPr lang="sl-SI" sz="3200" dirty="0"/>
              <a:t>Ugotovitve o obravnavanju </a:t>
            </a:r>
            <a:r>
              <a:rPr lang="sl-SI" sz="3200" dirty="0">
                <a:solidFill>
                  <a:schemeClr val="tx1"/>
                </a:solidFill>
              </a:rPr>
              <a:t>k</a:t>
            </a:r>
            <a:r>
              <a:rPr lang="sl-SI" sz="3200" dirty="0" smtClean="0">
                <a:solidFill>
                  <a:schemeClr val="tx1"/>
                </a:solidFill>
              </a:rPr>
              <a:t>. d</a:t>
            </a:r>
            <a:r>
              <a:rPr lang="sl-SI" sz="3200" dirty="0">
                <a:solidFill>
                  <a:schemeClr val="tx1"/>
                </a:solidFill>
              </a:rPr>
              <a:t>. </a:t>
            </a:r>
            <a:r>
              <a:rPr lang="sl-SI" sz="3200" dirty="0"/>
              <a:t>– hišne preiskave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9955213" cy="4368800"/>
          </a:xfrm>
        </p:spPr>
        <p:txBody>
          <a:bodyPr/>
          <a:lstStyle/>
          <a:p>
            <a:r>
              <a:rPr lang="sl-SI" dirty="0"/>
              <a:t>Po pojasnilih NPU je različna </a:t>
            </a:r>
            <a:r>
              <a:rPr lang="sl-SI" dirty="0" err="1"/>
              <a:t>obličnost</a:t>
            </a:r>
            <a:r>
              <a:rPr lang="sl-SI" dirty="0"/>
              <a:t> in vsebina zapisnikov posledica različnih znanj in izkušenj policistov NPU iz preteklih služb, ki so jih s seboj prenesli v NPU. </a:t>
            </a:r>
            <a:r>
              <a:rPr lang="sl-SI" b="1" dirty="0"/>
              <a:t>Nadzorna skupina ugotavlja, da v NPU ne obstajajo enotni standardi za izpolnjevanje zapisnikov niti drugih dokumentov, ampak je to prepuščeno posameznim policistom</a:t>
            </a:r>
            <a:r>
              <a:rPr lang="sl-SI" b="1" dirty="0" smtClean="0"/>
              <a:t>.</a:t>
            </a:r>
          </a:p>
          <a:p>
            <a:r>
              <a:rPr lang="sl-SI" dirty="0" smtClean="0"/>
              <a:t>Glede prisotnosti prič pri preiskavi je bilo ugotovljeno, da praviloma niso bile prisotne pri zasegu in zavarovanju elektronskih podatkov, </a:t>
            </a:r>
            <a:r>
              <a:rPr lang="sl-SI" dirty="0"/>
              <a:t>vendar </a:t>
            </a:r>
            <a:r>
              <a:rPr lang="sl-SI" b="1" dirty="0"/>
              <a:t>v nobenem zapisniku ni evidentirana volja preiskovanca, da se odpoveduje navzočnosti pri zasegu elektronskih podatkov oziroma da se odpoveduje pravici biti prisoten pri preiskavi posameznih prostorov</a:t>
            </a:r>
            <a:r>
              <a:rPr lang="sl-SI" dirty="0"/>
              <a:t>. </a:t>
            </a:r>
            <a:endParaRPr lang="sl-SI" dirty="0" smtClean="0"/>
          </a:p>
          <a:p>
            <a:r>
              <a:rPr lang="sl-SI" dirty="0" smtClean="0"/>
              <a:t>Poleg tega so bile ugotovljene </a:t>
            </a:r>
            <a:r>
              <a:rPr lang="sl-SI" b="1" dirty="0" smtClean="0"/>
              <a:t>napačno evidentirane pravne podlage </a:t>
            </a:r>
            <a:r>
              <a:rPr lang="sl-SI" b="1" dirty="0"/>
              <a:t>za vročitev odredbe za preiskavo</a:t>
            </a:r>
            <a:r>
              <a:rPr lang="sl-SI" dirty="0" smtClean="0"/>
              <a:t>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39128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95107"/>
          </a:xfrm>
        </p:spPr>
        <p:txBody>
          <a:bodyPr/>
          <a:lstStyle/>
          <a:p>
            <a:r>
              <a:rPr lang="sl-SI" sz="3200" dirty="0"/>
              <a:t>Ugotovitve o obravnavanju </a:t>
            </a:r>
            <a:r>
              <a:rPr lang="sl-SI" sz="3200" dirty="0">
                <a:solidFill>
                  <a:schemeClr val="tx1"/>
                </a:solidFill>
              </a:rPr>
              <a:t>k</a:t>
            </a:r>
            <a:r>
              <a:rPr lang="sl-SI" sz="3200" dirty="0" smtClean="0">
                <a:solidFill>
                  <a:schemeClr val="tx1"/>
                </a:solidFill>
              </a:rPr>
              <a:t>. d</a:t>
            </a:r>
            <a:r>
              <a:rPr lang="sl-SI" sz="3200" dirty="0">
                <a:solidFill>
                  <a:schemeClr val="tx1"/>
                </a:solidFill>
              </a:rPr>
              <a:t>. </a:t>
            </a:r>
            <a:r>
              <a:rPr lang="sl-SI" sz="3200" dirty="0"/>
              <a:t>– </a:t>
            </a:r>
            <a:r>
              <a:rPr lang="sl-SI" sz="3200" dirty="0" smtClean="0"/>
              <a:t>zaseženi predmeti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9955213" cy="4368800"/>
          </a:xfrm>
        </p:spPr>
        <p:txBody>
          <a:bodyPr/>
          <a:lstStyle/>
          <a:p>
            <a:pPr lvl="0"/>
            <a:r>
              <a:rPr lang="sl-SI" dirty="0"/>
              <a:t>Pri pregledu konkretnih </a:t>
            </a:r>
            <a:r>
              <a:rPr lang="sl-SI" dirty="0" smtClean="0"/>
              <a:t>primerov je </a:t>
            </a:r>
            <a:r>
              <a:rPr lang="sl-SI" dirty="0"/>
              <a:t>bilo ugotovljeno, da pri zasegih predmetov le manjšina policistov uporablja QR kode, ki jih naknadno natisnejo po ročnem vnosu podatkov v aplikacijo, kar je v nasprotju z internimi usmeritvami policije.</a:t>
            </a:r>
          </a:p>
          <a:p>
            <a:pPr lvl="0"/>
            <a:r>
              <a:rPr lang="sl-SI" dirty="0"/>
              <a:t>Policist po vnosu podatkov v aplikacijo »Poslovanje z zaseženimi predmeti« nima vpogleda v stanje predmetov, ker je to v domeni vodje preiskave.</a:t>
            </a:r>
          </a:p>
          <a:p>
            <a:pPr lvl="0"/>
            <a:r>
              <a:rPr lang="sl-SI" dirty="0"/>
              <a:t>Po vrnitvi predmetov vodja preiskave nima več dostopa do posameznega predmeta, ker se podatek arhivira, zato nadzorna skupina ni mogla preveriti poslovanja s konkretnim zaseženim predmetom.</a:t>
            </a:r>
          </a:p>
          <a:p>
            <a:pPr lvl="0"/>
            <a:r>
              <a:rPr lang="sl-SI" b="1" dirty="0"/>
              <a:t>Vodstvo NPU </a:t>
            </a:r>
            <a:r>
              <a:rPr lang="sl-SI" b="1" dirty="0" smtClean="0"/>
              <a:t>ni izvajalo </a:t>
            </a:r>
            <a:r>
              <a:rPr lang="sl-SI" b="1" dirty="0"/>
              <a:t>nadzora nad poslovanjem z zaseženimi </a:t>
            </a:r>
            <a:r>
              <a:rPr lang="sl-SI" b="1" dirty="0" smtClean="0"/>
              <a:t>predmeti</a:t>
            </a:r>
            <a:r>
              <a:rPr lang="sl-SI" dirty="0" smtClean="0"/>
              <a:t>, vendar je takoj </a:t>
            </a:r>
            <a:r>
              <a:rPr lang="sl-SI" dirty="0"/>
              <a:t>pristopilo k odpravljanju ugotovljenih nepravilnosti in pomanjkljivosti ter </a:t>
            </a:r>
            <a:r>
              <a:rPr lang="sl-SI" b="1" dirty="0"/>
              <a:t>v sodelovanju z UIT tudi odkrilo sistemske težave</a:t>
            </a:r>
            <a:r>
              <a:rPr lang="sl-SI" dirty="0"/>
              <a:t> </a:t>
            </a:r>
            <a:r>
              <a:rPr lang="sl-SI" dirty="0" smtClean="0"/>
              <a:t>že v </a:t>
            </a:r>
            <a:r>
              <a:rPr lang="sl-SI" dirty="0"/>
              <a:t>času izvajanja nadzora. V. d. direktorice NPU je </a:t>
            </a:r>
            <a:r>
              <a:rPr lang="sl-SI" dirty="0" smtClean="0"/>
              <a:t>takoj izdala </a:t>
            </a:r>
            <a:r>
              <a:rPr lang="sl-SI" dirty="0"/>
              <a:t>pooblastilo policistu NPU za mesečno spremljanje evidence zaseženih predmetov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9263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607857"/>
          </a:xfrm>
        </p:spPr>
        <p:txBody>
          <a:bodyPr/>
          <a:lstStyle/>
          <a:p>
            <a:r>
              <a:rPr lang="sl-SI" sz="3200" dirty="0"/>
              <a:t>Ugotovitve o obravnavanju </a:t>
            </a:r>
            <a:r>
              <a:rPr lang="sl-SI" sz="3200" dirty="0">
                <a:solidFill>
                  <a:schemeClr val="tx1"/>
                </a:solidFill>
              </a:rPr>
              <a:t>k</a:t>
            </a:r>
            <a:r>
              <a:rPr lang="sl-SI" sz="3200" dirty="0" smtClean="0">
                <a:solidFill>
                  <a:schemeClr val="tx1"/>
                </a:solidFill>
              </a:rPr>
              <a:t>. d</a:t>
            </a:r>
            <a:r>
              <a:rPr lang="sl-SI" sz="3200" dirty="0">
                <a:solidFill>
                  <a:schemeClr val="tx1"/>
                </a:solidFill>
              </a:rPr>
              <a:t>.</a:t>
            </a:r>
            <a:r>
              <a:rPr lang="sl-SI" sz="3200" dirty="0"/>
              <a:t> – </a:t>
            </a:r>
            <a:r>
              <a:rPr lang="sl-SI" sz="3200" dirty="0" smtClean="0"/>
              <a:t>izvajanje posebnih preiskovalnih ukrepov in varstvo tajnih podatkov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66776" y="2238375"/>
            <a:ext cx="10191750" cy="4352924"/>
          </a:xfrm>
        </p:spPr>
        <p:txBody>
          <a:bodyPr>
            <a:normAutofit lnSpcReduction="10000"/>
          </a:bodyPr>
          <a:lstStyle/>
          <a:p>
            <a:pPr lvl="0"/>
            <a:r>
              <a:rPr lang="sl-SI" dirty="0" smtClean="0"/>
              <a:t>Ugotovljeno je bilo </a:t>
            </a:r>
            <a:r>
              <a:rPr lang="sl-SI" b="1" dirty="0" smtClean="0"/>
              <a:t>nespoštovanje </a:t>
            </a:r>
            <a:r>
              <a:rPr lang="sl-SI" b="1" dirty="0"/>
              <a:t>zakonskega </a:t>
            </a:r>
            <a:r>
              <a:rPr lang="sl-SI" b="1" dirty="0" smtClean="0"/>
              <a:t>določila, </a:t>
            </a:r>
            <a:r>
              <a:rPr lang="sl-SI" b="1" dirty="0"/>
              <a:t>da mora policija po prenehanju uporabe ukrepov iz 149.a, 149.b, 149.c, 150., 150.a, 150.b, 151., 155. in 155.a člena ZKP vse izvode posnetkov, sporočil in vse predmete, pridobljene z uporabo teh ukrepov, skupaj s poročilom, ki obsega povzetek zbranih dokazov, predati državnem tožilcu</a:t>
            </a:r>
            <a:r>
              <a:rPr lang="sl-SI" b="1" dirty="0" smtClean="0"/>
              <a:t>.</a:t>
            </a:r>
          </a:p>
          <a:p>
            <a:r>
              <a:rPr lang="sl-SI" dirty="0" smtClean="0"/>
              <a:t>V enem primeru se </a:t>
            </a:r>
            <a:r>
              <a:rPr lang="sl-SI" dirty="0"/>
              <a:t>je pri pregledu poročil o izvajanju prikritega preiskovalnega ukrepa tajnega opazovanja </a:t>
            </a:r>
            <a:r>
              <a:rPr lang="sl-SI" b="1" dirty="0" smtClean="0"/>
              <a:t>zastavilo </a:t>
            </a:r>
            <a:r>
              <a:rPr lang="sl-SI" b="1" dirty="0"/>
              <a:t>tudi vprašanje </a:t>
            </a:r>
            <a:r>
              <a:rPr lang="sl-SI" b="1" dirty="0" smtClean="0"/>
              <a:t>o smiselnosti </a:t>
            </a:r>
            <a:r>
              <a:rPr lang="sl-SI" b="1" dirty="0"/>
              <a:t>izvajanja </a:t>
            </a:r>
            <a:r>
              <a:rPr lang="sl-SI" b="1" dirty="0" smtClean="0"/>
              <a:t>ukrepa</a:t>
            </a:r>
            <a:r>
              <a:rPr lang="sl-SI" dirty="0" smtClean="0"/>
              <a:t>, </a:t>
            </a:r>
            <a:r>
              <a:rPr lang="sl-SI" dirty="0"/>
              <a:t>saj je policija ukrep v šestih mesecih izvedla le petkrat, v poročilu na podlagi 153. člena ZKP pa so navedene ugotovitve, ki so bile policiji znane že pred uvedbo ukrepa</a:t>
            </a:r>
            <a:r>
              <a:rPr lang="sl-SI" dirty="0" smtClean="0"/>
              <a:t>.</a:t>
            </a:r>
          </a:p>
          <a:p>
            <a:r>
              <a:rPr lang="sl-SI" dirty="0"/>
              <a:t>V </a:t>
            </a:r>
            <a:r>
              <a:rPr lang="sl-SI" dirty="0" smtClean="0"/>
              <a:t>dveh zadevah dokumentom</a:t>
            </a:r>
            <a:r>
              <a:rPr lang="sl-SI" dirty="0"/>
              <a:t>, označenih s stopnjo tajnosti INTERNO, ki jim je tajnost prenehala s podajo kazenske ovadbe, </a:t>
            </a:r>
            <a:r>
              <a:rPr lang="sl-SI" b="1" dirty="0" smtClean="0"/>
              <a:t>NPU</a:t>
            </a:r>
            <a:r>
              <a:rPr lang="sl-SI" dirty="0" smtClean="0"/>
              <a:t> </a:t>
            </a:r>
            <a:r>
              <a:rPr lang="sl-SI" b="1" dirty="0" smtClean="0"/>
              <a:t>ni </a:t>
            </a:r>
            <a:r>
              <a:rPr lang="sl-SI" b="1" dirty="0"/>
              <a:t>preklical tajnosti v skladu s 15. členom Zakona o tajnih podatkih</a:t>
            </a:r>
            <a:r>
              <a:rPr lang="sl-SI" dirty="0"/>
              <a:t>, </a:t>
            </a:r>
            <a:r>
              <a:rPr lang="sl-SI" dirty="0" smtClean="0"/>
              <a:t>pri </a:t>
            </a:r>
            <a:r>
              <a:rPr lang="sl-SI" dirty="0"/>
              <a:t>dokumentih, katerih tajnost je bila preklicana, pa ta ni bila izvedena v skladu z 9. členom Uredbe o varovanju tajnih podatkov. </a:t>
            </a:r>
            <a:r>
              <a:rPr lang="sl-SI" dirty="0" smtClean="0"/>
              <a:t>Poleg tega </a:t>
            </a:r>
            <a:r>
              <a:rPr lang="sl-SI" dirty="0"/>
              <a:t>je bilo ugotovljeno, da ni bil spoštovan 10. </a:t>
            </a:r>
            <a:r>
              <a:rPr lang="sl-SI" dirty="0" smtClean="0"/>
              <a:t>člen </a:t>
            </a:r>
            <a:r>
              <a:rPr lang="sl-SI" dirty="0"/>
              <a:t>Navodila o poslovanju s tajnimi podatki v Ministrstvu za notranje zadeve, ker spremembe tajnosti niso bile ustrezno evidentirane. </a:t>
            </a:r>
          </a:p>
          <a:p>
            <a:endParaRPr lang="sl-SI" dirty="0" smtClean="0"/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85164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85775" y="452719"/>
            <a:ext cx="9565059" cy="1147482"/>
          </a:xfrm>
        </p:spPr>
        <p:txBody>
          <a:bodyPr/>
          <a:lstStyle/>
          <a:p>
            <a:r>
              <a:rPr lang="sl-SI" sz="3200" dirty="0"/>
              <a:t>Ugotovitve o obravnavanju </a:t>
            </a:r>
            <a:r>
              <a:rPr lang="sl-SI" sz="3200" dirty="0">
                <a:solidFill>
                  <a:schemeClr val="tx1"/>
                </a:solidFill>
              </a:rPr>
              <a:t>k</a:t>
            </a:r>
            <a:r>
              <a:rPr lang="sl-SI" sz="3200" dirty="0" smtClean="0">
                <a:solidFill>
                  <a:schemeClr val="tx1"/>
                </a:solidFill>
              </a:rPr>
              <a:t>. d</a:t>
            </a:r>
            <a:r>
              <a:rPr lang="sl-SI" sz="3200" dirty="0">
                <a:solidFill>
                  <a:schemeClr val="tx1"/>
                </a:solidFill>
              </a:rPr>
              <a:t>. – dolgotrajne preiskave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85775" y="1682496"/>
            <a:ext cx="10982325" cy="4908804"/>
          </a:xfrm>
        </p:spPr>
        <p:txBody>
          <a:bodyPr>
            <a:normAutofit lnSpcReduction="10000"/>
          </a:bodyPr>
          <a:lstStyle/>
          <a:p>
            <a:r>
              <a:rPr lang="sl-SI" dirty="0"/>
              <a:t>V </a:t>
            </a:r>
            <a:r>
              <a:rPr lang="sl-SI" dirty="0" smtClean="0"/>
              <a:t>eni od pregledanih zadev </a:t>
            </a:r>
            <a:r>
              <a:rPr lang="sl-SI" b="1" dirty="0" smtClean="0"/>
              <a:t>je </a:t>
            </a:r>
            <a:r>
              <a:rPr lang="sl-SI" b="1" dirty="0"/>
              <a:t>policijska preiskava trajala pet let in pol. Od tega je</a:t>
            </a:r>
            <a:r>
              <a:rPr lang="sl-SI" dirty="0"/>
              <a:t> </a:t>
            </a:r>
            <a:r>
              <a:rPr lang="sl-SI" b="1" dirty="0"/>
              <a:t>leto dni potekalo usklajevanje vsebine pobude za izdajo odredb za hišne preiskave</a:t>
            </a:r>
            <a:r>
              <a:rPr lang="sl-SI" dirty="0"/>
              <a:t> med nosilcem zadeve in nadrejenimi. Hišna preiskava pred izdajo sklepa o preiskavi šteje za </a:t>
            </a:r>
            <a:r>
              <a:rPr lang="x-none" dirty="0"/>
              <a:t>preiskovaln</a:t>
            </a:r>
            <a:r>
              <a:rPr lang="sl-SI" dirty="0"/>
              <a:t>o</a:t>
            </a:r>
            <a:r>
              <a:rPr lang="x-none" dirty="0"/>
              <a:t> dejanj</a:t>
            </a:r>
            <a:r>
              <a:rPr lang="sl-SI" dirty="0"/>
              <a:t>e</a:t>
            </a:r>
            <a:r>
              <a:rPr lang="x-none" dirty="0"/>
              <a:t>, ki </a:t>
            </a:r>
            <a:r>
              <a:rPr lang="sl-SI" dirty="0"/>
              <a:t>ga je</a:t>
            </a:r>
            <a:r>
              <a:rPr lang="x-none" dirty="0"/>
              <a:t> nevarno odlašati, </a:t>
            </a:r>
            <a:r>
              <a:rPr lang="sl-SI" b="1" dirty="0"/>
              <a:t>vendar kar leto dni trajajoča priprava in usklajevanje pobude za izdajo odredbe predstavlja absolutno nerazumen rok, ki je med drugim tudi v nasprotju z metodiko preiskovanja kaznivih dejanj in sodno prakso.</a:t>
            </a:r>
            <a:r>
              <a:rPr lang="sl-SI" dirty="0"/>
              <a:t> Policijska preiskava se je zaključevala v petih sklopih po posameznih kazenskih </a:t>
            </a:r>
            <a:r>
              <a:rPr lang="sl-SI" dirty="0" smtClean="0"/>
              <a:t>ovadbah, </a:t>
            </a:r>
            <a:r>
              <a:rPr lang="sl-SI" b="1" dirty="0" smtClean="0"/>
              <a:t>za </a:t>
            </a:r>
            <a:r>
              <a:rPr lang="sl-SI" b="1" dirty="0"/>
              <a:t>večino sklopov </a:t>
            </a:r>
            <a:r>
              <a:rPr lang="sl-SI" b="1" dirty="0" smtClean="0"/>
              <a:t>pa je </a:t>
            </a:r>
            <a:r>
              <a:rPr lang="sl-SI" b="1" dirty="0"/>
              <a:t>potekalo usklajevanje vsaj šest mesecev</a:t>
            </a:r>
            <a:r>
              <a:rPr lang="sl-SI" dirty="0"/>
              <a:t>. </a:t>
            </a:r>
            <a:endParaRPr lang="sl-SI" dirty="0" smtClean="0"/>
          </a:p>
          <a:p>
            <a:r>
              <a:rPr lang="sl-SI" dirty="0"/>
              <a:t>V </a:t>
            </a:r>
            <a:r>
              <a:rPr lang="sl-SI" dirty="0" smtClean="0"/>
              <a:t>drugi zadevi </a:t>
            </a:r>
            <a:r>
              <a:rPr lang="sl-SI" b="1" dirty="0" smtClean="0"/>
              <a:t>je </a:t>
            </a:r>
            <a:r>
              <a:rPr lang="sl-SI" b="1" dirty="0"/>
              <a:t>policijska preiskava trajala štiri leta in štiri mesece.</a:t>
            </a:r>
            <a:r>
              <a:rPr lang="sl-SI" dirty="0"/>
              <a:t> Skoraj devet mesecev je NPU zbiral in urejal pridobljene bančne podatke, nakar je </a:t>
            </a:r>
            <a:r>
              <a:rPr lang="sl-SI" b="1" dirty="0"/>
              <a:t>osem mesecev preiskava mirovala, ker se je zamenjal nosilec zadeve.</a:t>
            </a:r>
            <a:r>
              <a:rPr lang="sl-SI" dirty="0"/>
              <a:t> Ta je nato potreboval osem mesecev za realizacijo več preiskav stanovanja in drugih prostorov. Šest mesecev kasneje sta bila določena nova nosilca zadeve, ki sta zadevo zaključila v nadaljnjih devetih mesecih, od tega </a:t>
            </a:r>
            <a:r>
              <a:rPr lang="sl-SI" b="1" dirty="0"/>
              <a:t>je tri mesece trajalo usklajevanje osnutka kazenske ovadbe</a:t>
            </a:r>
            <a:r>
              <a:rPr lang="sl-SI" dirty="0"/>
              <a:t>.</a:t>
            </a:r>
          </a:p>
          <a:p>
            <a:r>
              <a:rPr lang="sl-SI" b="1" dirty="0" smtClean="0"/>
              <a:t>Kljub neupravičeno dolgotrajnih policijskih preiskavah so </a:t>
            </a:r>
            <a:r>
              <a:rPr lang="sl-SI" b="1" dirty="0"/>
              <a:t>bili vsi udeleženi uslužbenci NPU v tem obdobju ocenjeni z oceno odlično, razen </a:t>
            </a:r>
            <a:r>
              <a:rPr lang="sl-SI" b="1" dirty="0" smtClean="0"/>
              <a:t>vodje preiskav, ki je bil </a:t>
            </a:r>
            <a:r>
              <a:rPr lang="sl-SI" b="1" dirty="0"/>
              <a:t>z oceno zelo dobro </a:t>
            </a:r>
            <a:r>
              <a:rPr lang="sl-SI" b="1" dirty="0" smtClean="0"/>
              <a:t>ocenjen v </a:t>
            </a:r>
            <a:r>
              <a:rPr lang="sl-SI" b="1" dirty="0"/>
              <a:t>letu 2018.</a:t>
            </a:r>
            <a:r>
              <a:rPr lang="sl-SI" dirty="0"/>
              <a:t> 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7882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85775" y="452719"/>
            <a:ext cx="9565059" cy="1147482"/>
          </a:xfrm>
        </p:spPr>
        <p:txBody>
          <a:bodyPr/>
          <a:lstStyle/>
          <a:p>
            <a:r>
              <a:rPr lang="sl-SI" sz="3200" dirty="0" smtClean="0"/>
              <a:t>Ugotovitve – odmevnejši primeri preiskav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85775" y="1181099"/>
            <a:ext cx="11268075" cy="5572125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Nekatere odmevnejše preiskave NPU s področja gospodarske kriminalitete, korupcije in organiziranega kriminala so se nanašale na domnevne zlorabe bančnega sistema, pranje denarja v Novi ljubljanski banki (NLB) in zlorabe zdravstvenega sistema, </a:t>
            </a:r>
            <a:r>
              <a:rPr lang="sl-SI" b="1" dirty="0"/>
              <a:t>kar je bilo tudi predmet preiskovanja parlamentarnih preiskovalnih komisij</a:t>
            </a:r>
            <a:r>
              <a:rPr lang="sl-SI" dirty="0"/>
              <a:t>. </a:t>
            </a:r>
            <a:r>
              <a:rPr lang="sl-SI" dirty="0" smtClean="0"/>
              <a:t>Ugotovljeno </a:t>
            </a:r>
            <a:r>
              <a:rPr lang="sl-SI" dirty="0"/>
              <a:t>je bilo, da so poročila parlamentarnih komisij prejeli tudi pristojni državni tožilci, za policijo pa predstavljajo zgolj vhodne informacije, ki jih mora najprej vsebinsko ovrednotiti</a:t>
            </a:r>
            <a:r>
              <a:rPr lang="sl-SI" dirty="0" smtClean="0"/>
              <a:t>.</a:t>
            </a:r>
          </a:p>
          <a:p>
            <a:r>
              <a:rPr lang="sl-SI" b="1" dirty="0"/>
              <a:t>Več primerov domnevnih bančnih zlorab je bilo zaključenih z ugotovitvami, da ni podlage za kazenski pregon oziroma je kazenske ovadbe zavrgel državni tožilec.</a:t>
            </a:r>
            <a:r>
              <a:rPr lang="sl-SI" dirty="0"/>
              <a:t> </a:t>
            </a:r>
            <a:r>
              <a:rPr lang="sl-SI" dirty="0" smtClean="0"/>
              <a:t>Pri </a:t>
            </a:r>
            <a:r>
              <a:rPr lang="sl-SI" dirty="0"/>
              <a:t>obravnavanju zlorab bančnega sistema </a:t>
            </a:r>
            <a:r>
              <a:rPr lang="sl-SI" dirty="0" smtClean="0"/>
              <a:t>so bile ugotovljene </a:t>
            </a:r>
            <a:r>
              <a:rPr lang="sl-SI" dirty="0"/>
              <a:t>nepravilnosti pri evidentiranju kaznivih dejanj in veliki časovni zamiki med prejetimi prijavami in začetkom preiskovanja. </a:t>
            </a:r>
            <a:r>
              <a:rPr lang="sl-SI" b="1" dirty="0"/>
              <a:t>Med večje nepravilnosti sodi primer pranja denarja v NLB, kjer NPU ni evidentiral glavnega osumljenca, čeprav zoper njega še vedno poteka predkazenski postopek, ki ga usmerja državni tožilec.</a:t>
            </a:r>
            <a:r>
              <a:rPr lang="sl-SI" dirty="0"/>
              <a:t> </a:t>
            </a:r>
            <a:r>
              <a:rPr lang="sl-SI" dirty="0" smtClean="0"/>
              <a:t> </a:t>
            </a:r>
          </a:p>
          <a:p>
            <a:r>
              <a:rPr lang="sl-SI" dirty="0" smtClean="0"/>
              <a:t>Nadzorna </a:t>
            </a:r>
            <a:r>
              <a:rPr lang="sl-SI" dirty="0"/>
              <a:t>skupina preverila epilog preiskave </a:t>
            </a:r>
            <a:r>
              <a:rPr lang="sl-SI" b="1" dirty="0"/>
              <a:t>primerov prodaje in nakupa žilnih opornic</a:t>
            </a:r>
            <a:r>
              <a:rPr lang="sl-SI" dirty="0"/>
              <a:t>, ki so bili predmet parlamentarne preiskave. </a:t>
            </a:r>
            <a:r>
              <a:rPr lang="sl-SI" b="1" dirty="0"/>
              <a:t>V enem primeru je bila kazenska ovadba zavržena, </a:t>
            </a:r>
            <a:r>
              <a:rPr lang="sl-SI" dirty="0" smtClean="0"/>
              <a:t>ker državni tožilec </a:t>
            </a:r>
            <a:r>
              <a:rPr lang="sl-SI" dirty="0"/>
              <a:t>ni zaznal znakov kaznivega dejanja dajanja podkupnine. </a:t>
            </a:r>
            <a:endParaRPr lang="sl-SI" dirty="0" smtClean="0"/>
          </a:p>
          <a:p>
            <a:r>
              <a:rPr lang="sl-SI" dirty="0"/>
              <a:t>S preiskovanjem </a:t>
            </a:r>
            <a:r>
              <a:rPr lang="sl-SI" dirty="0" smtClean="0"/>
              <a:t>protipravnega </a:t>
            </a:r>
            <a:r>
              <a:rPr lang="sl-SI" dirty="0"/>
              <a:t>omejevanja konkurence na podlagi kazenske ovadbe Javne agencije RS za varstvo </a:t>
            </a:r>
            <a:r>
              <a:rPr lang="sl-SI" dirty="0" smtClean="0"/>
              <a:t>konkurence zoper gospodarsko </a:t>
            </a:r>
            <a:r>
              <a:rPr lang="sl-SI" dirty="0"/>
              <a:t>družbo Pro Plus d. o. o. je </a:t>
            </a:r>
            <a:r>
              <a:rPr lang="sl-SI" b="1" dirty="0"/>
              <a:t>NPU ugotovil, da ni podlage za kazenski pregon, za obe domnevni kaznivi dejani, ki sta bili predmet preiskave pa je državni tožilec izdal še sklep o </a:t>
            </a:r>
            <a:r>
              <a:rPr lang="sl-SI" b="1" dirty="0" err="1"/>
              <a:t>zavržbi</a:t>
            </a:r>
            <a:r>
              <a:rPr lang="sl-SI" b="1" dirty="0"/>
              <a:t>.</a:t>
            </a:r>
            <a:r>
              <a:rPr lang="sl-SI" dirty="0"/>
              <a:t> Nadzorna skupina je ugotovila, da </a:t>
            </a:r>
            <a:r>
              <a:rPr lang="sl-SI" b="1" dirty="0"/>
              <a:t>sklep o </a:t>
            </a:r>
            <a:r>
              <a:rPr lang="sl-SI" b="1" dirty="0" err="1"/>
              <a:t>zavržbi</a:t>
            </a:r>
            <a:r>
              <a:rPr lang="sl-SI" b="1" dirty="0"/>
              <a:t> ni bil pravočasno evidentiran v evidenci kaznivih dejanj, podatki o osumljencih in kaznivih dejanih pa v nasprotju z zakonskimi določbami niso bili blokirani</a:t>
            </a:r>
            <a:r>
              <a:rPr lang="sl-SI" dirty="0"/>
              <a:t>.       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9102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0282"/>
          </a:xfrm>
        </p:spPr>
        <p:txBody>
          <a:bodyPr/>
          <a:lstStyle/>
          <a:p>
            <a:r>
              <a:rPr lang="sl-SI" sz="3200" dirty="0" smtClean="0"/>
              <a:t>Namen in izvedba nadzora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03312" y="1499616"/>
            <a:ext cx="9778048" cy="5065776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Podlaga - odredba </a:t>
            </a:r>
            <a:r>
              <a:rPr lang="sl-SI" dirty="0"/>
              <a:t>ministra za notranje </a:t>
            </a:r>
            <a:r>
              <a:rPr lang="sl-SI" dirty="0" smtClean="0"/>
              <a:t>zadeve z 8. 7. 2020, v </a:t>
            </a:r>
            <a:r>
              <a:rPr lang="sl-SI" dirty="0"/>
              <a:t>skladu z določbami </a:t>
            </a:r>
            <a:r>
              <a:rPr lang="sl-SI" dirty="0" smtClean="0"/>
              <a:t>Pravilnika </a:t>
            </a:r>
            <a:r>
              <a:rPr lang="sl-SI" dirty="0"/>
              <a:t>o usmerjanju in nadzoru policije (Ur. l. RS, št. 51/13</a:t>
            </a:r>
            <a:r>
              <a:rPr lang="sl-SI" dirty="0" smtClean="0"/>
              <a:t>), ki na podlagi </a:t>
            </a:r>
            <a:r>
              <a:rPr lang="sl-SI" dirty="0" err="1" smtClean="0"/>
              <a:t>ZODPol</a:t>
            </a:r>
            <a:r>
              <a:rPr lang="sl-SI" dirty="0" smtClean="0"/>
              <a:t> ureja sistemski nadzor nad policijo </a:t>
            </a:r>
          </a:p>
          <a:p>
            <a:r>
              <a:rPr lang="sl-SI" dirty="0" smtClean="0"/>
              <a:t>Trajanje - od </a:t>
            </a:r>
            <a:r>
              <a:rPr lang="sl-SI" dirty="0"/>
              <a:t>21. 9. 2020 do 13. 2. </a:t>
            </a:r>
            <a:r>
              <a:rPr lang="sl-SI" dirty="0" smtClean="0"/>
              <a:t>2021 (</a:t>
            </a:r>
            <a:r>
              <a:rPr lang="sl-SI" dirty="0"/>
              <a:t>rok za zaključek nadzora dvakrat </a:t>
            </a:r>
            <a:r>
              <a:rPr lang="sl-SI" dirty="0" smtClean="0"/>
              <a:t>podaljšan zaradi </a:t>
            </a:r>
            <a:r>
              <a:rPr lang="sl-SI" dirty="0"/>
              <a:t>objektivnih razlogov </a:t>
            </a:r>
            <a:r>
              <a:rPr lang="sl-SI" dirty="0" smtClean="0"/>
              <a:t>- zlasti </a:t>
            </a:r>
            <a:r>
              <a:rPr lang="sl-SI" dirty="0"/>
              <a:t>epidemije bolezni </a:t>
            </a:r>
            <a:r>
              <a:rPr lang="sl-SI" dirty="0" smtClean="0"/>
              <a:t>COVID-19) </a:t>
            </a:r>
          </a:p>
          <a:p>
            <a:r>
              <a:rPr lang="sl-SI" dirty="0" smtClean="0"/>
              <a:t>Izvedba - nadzorna </a:t>
            </a:r>
            <a:r>
              <a:rPr lang="sl-SI" dirty="0"/>
              <a:t>skupina </a:t>
            </a:r>
            <a:r>
              <a:rPr lang="sl-SI" dirty="0" smtClean="0"/>
              <a:t>3 uslužbencev Direktorata </a:t>
            </a:r>
            <a:r>
              <a:rPr lang="sl-SI" dirty="0"/>
              <a:t>za policijo in druge varnostne naloge Ministrstva za notranje </a:t>
            </a:r>
            <a:r>
              <a:rPr lang="sl-SI" dirty="0" smtClean="0"/>
              <a:t>zadeve</a:t>
            </a:r>
          </a:p>
          <a:p>
            <a:r>
              <a:rPr lang="sl-SI" dirty="0" smtClean="0"/>
              <a:t>Predmet nadzora: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zakonitost in strokovnost izvajanja policijskih nalog </a:t>
            </a:r>
            <a:r>
              <a:rPr lang="sl-SI" dirty="0"/>
              <a:t>in </a:t>
            </a:r>
            <a:r>
              <a:rPr lang="sl-SI" dirty="0" smtClean="0"/>
              <a:t>uporabe policijskih pooblastil </a:t>
            </a:r>
            <a:r>
              <a:rPr lang="sl-SI" dirty="0"/>
              <a:t>v predkazenskem </a:t>
            </a:r>
            <a:r>
              <a:rPr lang="sl-SI" dirty="0" smtClean="0"/>
              <a:t>postopku,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delovanje </a:t>
            </a:r>
            <a:r>
              <a:rPr lang="sl-SI" dirty="0"/>
              <a:t>Nacionalnega preiskovalnega urada kot notranje organizacijske enote Uprave kriminalistične policije Generalne policijske </a:t>
            </a:r>
            <a:r>
              <a:rPr lang="sl-SI" dirty="0" smtClean="0"/>
              <a:t>uprave,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sodelovanje </a:t>
            </a:r>
            <a:r>
              <a:rPr lang="sl-SI" dirty="0"/>
              <a:t>med Nacionalnim preiskovalnim uradom in drugimi policijskimi enotami, </a:t>
            </a:r>
            <a:endParaRPr lang="sl-SI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izvajanje </a:t>
            </a:r>
            <a:r>
              <a:rPr lang="sl-SI" dirty="0"/>
              <a:t>usmeritev in obveznih navodil ministra, </a:t>
            </a:r>
            <a:endParaRPr lang="sl-SI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spoštovanje </a:t>
            </a:r>
            <a:r>
              <a:rPr lang="sl-SI" dirty="0"/>
              <a:t>internega akta, ki določa, katere preiskave </a:t>
            </a:r>
            <a:r>
              <a:rPr lang="sl-SI" dirty="0" smtClean="0"/>
              <a:t>prevzame </a:t>
            </a:r>
            <a:r>
              <a:rPr lang="sl-SI" dirty="0"/>
              <a:t>Nacionalni preiskovani urad, Navodila o evidentiranju kaznivih dejanj ipd.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424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85775" y="452720"/>
            <a:ext cx="9565059" cy="699806"/>
          </a:xfrm>
        </p:spPr>
        <p:txBody>
          <a:bodyPr/>
          <a:lstStyle/>
          <a:p>
            <a:r>
              <a:rPr lang="sl-SI" sz="3200" dirty="0" smtClean="0"/>
              <a:t>Ugotovitve – kakovost evidentiranja k. d. 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85775" y="1333499"/>
            <a:ext cx="11201400" cy="5210175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sl-SI" b="1" dirty="0"/>
              <a:t>Kakovost evidentiranja kaznivih dejanj in osumljencev v NPU </a:t>
            </a:r>
            <a:r>
              <a:rPr lang="sl-SI" b="1" dirty="0" smtClean="0"/>
              <a:t>ni </a:t>
            </a:r>
            <a:r>
              <a:rPr lang="sl-SI" b="1" dirty="0"/>
              <a:t>bila na zadovoljivi ravni.</a:t>
            </a:r>
            <a:r>
              <a:rPr lang="sl-SI" dirty="0"/>
              <a:t> Poleg </a:t>
            </a:r>
            <a:r>
              <a:rPr lang="sl-SI" dirty="0" smtClean="0"/>
              <a:t>velikega </a:t>
            </a:r>
            <a:r>
              <a:rPr lang="sl-SI" dirty="0"/>
              <a:t>števila napak pri vnosu podatkov v informacijski sistem </a:t>
            </a:r>
            <a:r>
              <a:rPr lang="sl-SI" dirty="0" smtClean="0"/>
              <a:t>policije </a:t>
            </a:r>
            <a:r>
              <a:rPr lang="sl-SI" dirty="0"/>
              <a:t>je bila največja nepravilnost napačna praksa evidentiranja naknadnih ugotovitev o zaznanih kaznivih dejanih in njihovih osumljencih v evidenci kaznivih dejanj. </a:t>
            </a:r>
            <a:r>
              <a:rPr lang="sl-SI" u="sng" dirty="0"/>
              <a:t>Kadar so naknadne ugotovitve policistov NPU močno odstopale od prvotne zaznave, je bila namreč vnesena nova zaznava istega historičnega dogodka, prvotni podatki o kaznivih dejanjih in osumljencih pa so bili izbrisani iz evidence</a:t>
            </a:r>
            <a:r>
              <a:rPr lang="sl-SI" dirty="0"/>
              <a:t>. </a:t>
            </a:r>
            <a:r>
              <a:rPr lang="sl-SI" b="1" dirty="0"/>
              <a:t>Navedena praksa je nedopustna, ker so s tem izgubljeni podatki o začetku predkazenskega postopka in prvotno obravnavnih osumljencih.</a:t>
            </a:r>
            <a:r>
              <a:rPr lang="sl-SI" dirty="0"/>
              <a:t> </a:t>
            </a:r>
            <a:endParaRPr lang="sl-SI" dirty="0" smtClean="0"/>
          </a:p>
          <a:p>
            <a:pPr>
              <a:spcAft>
                <a:spcPts val="600"/>
              </a:spcAft>
            </a:pPr>
            <a:r>
              <a:rPr lang="sl-SI" dirty="0" smtClean="0"/>
              <a:t>Večja </a:t>
            </a:r>
            <a:r>
              <a:rPr lang="sl-SI" dirty="0"/>
              <a:t>pomanjkljivost je bila ugotovljena tudi pri hrambi podatkov v evidenci. </a:t>
            </a:r>
            <a:r>
              <a:rPr lang="sl-SI" b="1" dirty="0"/>
              <a:t>Za razmeroma velik delež kaznivih dejanj s pretečenim rokom hrambe podatki niso bili blokirani, kar pa je kršitev zakonskih določb</a:t>
            </a:r>
            <a:r>
              <a:rPr lang="sl-SI" dirty="0" smtClean="0"/>
              <a:t>.</a:t>
            </a:r>
          </a:p>
          <a:p>
            <a:r>
              <a:rPr lang="sl-SI" dirty="0" smtClean="0"/>
              <a:t>Tudi pri </a:t>
            </a:r>
            <a:r>
              <a:rPr lang="sl-SI" dirty="0"/>
              <a:t>pregledu konkretnih spisov je nadzorna skupina ugotovila</a:t>
            </a:r>
            <a:r>
              <a:rPr lang="sl-SI" dirty="0" smtClean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nespoštovanje rokov za vnos v </a:t>
            </a:r>
            <a:r>
              <a:rPr lang="sl-SI" dirty="0" smtClean="0"/>
              <a:t>evidenco in nepravilnosti </a:t>
            </a:r>
            <a:r>
              <a:rPr lang="sl-SI" dirty="0"/>
              <a:t>pri samih vnosih;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napačno evidentiranje naknadnih ugotovitev policijske </a:t>
            </a:r>
            <a:r>
              <a:rPr lang="sl-SI" dirty="0" smtClean="0"/>
              <a:t>preiskave;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nepravilno brisanje osumljencev iz evidence kaznivih dejanj;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nepravilnosti </a:t>
            </a:r>
            <a:r>
              <a:rPr lang="sl-SI" dirty="0"/>
              <a:t>glede blokiranja in hrambe podatkov v evidenci kaznivih dejanj;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uporabo neustreznih obrazcev.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73471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85775" y="452720"/>
            <a:ext cx="9565059" cy="1166530"/>
          </a:xfrm>
        </p:spPr>
        <p:txBody>
          <a:bodyPr/>
          <a:lstStyle/>
          <a:p>
            <a:r>
              <a:rPr lang="sl-SI" sz="3200" dirty="0" smtClean="0"/>
              <a:t>Ugotovitve – uporaba sistema operativnih informacij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314325" y="4524375"/>
            <a:ext cx="11201400" cy="21717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l-SI" sz="1600" dirty="0" smtClean="0"/>
              <a:t>Policisti </a:t>
            </a:r>
            <a:r>
              <a:rPr lang="sl-SI" sz="1600" dirty="0"/>
              <a:t>NPU </a:t>
            </a:r>
            <a:r>
              <a:rPr lang="sl-SI" sz="1600" b="1" dirty="0"/>
              <a:t>evidenco operativnih informacij uporabljajo precej manj </a:t>
            </a:r>
            <a:r>
              <a:rPr lang="sl-SI" sz="1600" dirty="0"/>
              <a:t>kot njihovi kolegi na državni in regionalni ravni. Vzrok je v specifiki kompleksnih primerov kriminalitete, ki jih obravnava NPU, kjer je težišče dela namenjeno poglobljenemu preiskovanju in pridobivanju dokazov o posameznih kaznivih dejanjih in osumljencih. </a:t>
            </a:r>
            <a:r>
              <a:rPr lang="sl-SI" sz="1600" dirty="0" smtClean="0"/>
              <a:t>Manjša </a:t>
            </a:r>
            <a:r>
              <a:rPr lang="sl-SI" sz="1600" dirty="0"/>
              <a:t>uporaba, zlasti pa zanemarljivo malo vnesenih operativnih informacij, </a:t>
            </a:r>
            <a:r>
              <a:rPr lang="sl-SI" sz="1600" dirty="0" smtClean="0"/>
              <a:t>je lahko </a:t>
            </a:r>
            <a:r>
              <a:rPr lang="sl-SI" sz="1600" dirty="0"/>
              <a:t>tudi odraz pretiranega strahu pred razkritjem občutljivih podatkov in verjetno tudi občutka samozadostnosti policistov </a:t>
            </a:r>
            <a:r>
              <a:rPr lang="sl-SI" sz="1600" dirty="0" smtClean="0"/>
              <a:t>NPU, </a:t>
            </a:r>
            <a:r>
              <a:rPr lang="sl-SI" sz="1600" dirty="0"/>
              <a:t>ki se premalo zavedajo pomena sinergije s preostalo kriminalistično in uniformirano policijo. </a:t>
            </a:r>
            <a:endParaRPr lang="sl-SI" sz="1600" dirty="0" smtClean="0"/>
          </a:p>
          <a:p>
            <a:pPr marL="0" indent="0" algn="just">
              <a:buNone/>
            </a:pPr>
            <a:r>
              <a:rPr lang="sl-SI" sz="1600" dirty="0" smtClean="0"/>
              <a:t>Zaprtost </a:t>
            </a:r>
            <a:r>
              <a:rPr lang="sl-SI" sz="1600" dirty="0"/>
              <a:t>enote pri izmenjavi operativnih informacij </a:t>
            </a:r>
            <a:r>
              <a:rPr lang="sl-SI" sz="1600" u="sng" dirty="0"/>
              <a:t>lahko vodi do spregleda ključnih informacij o posameznem operativno zanimivem dogodku ali osebi</a:t>
            </a:r>
            <a:r>
              <a:rPr lang="sl-SI" sz="1600" dirty="0"/>
              <a:t>, ki bi lahko bistveno pripomogle k uspešni preiskavi kaznivih dejanj v drugi enoti policije. </a:t>
            </a:r>
          </a:p>
          <a:p>
            <a:endParaRPr lang="sl-SI" dirty="0"/>
          </a:p>
        </p:txBody>
      </p:sp>
      <p:pic>
        <p:nvPicPr>
          <p:cNvPr id="4" name="Slika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1276350"/>
            <a:ext cx="5829300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15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19099" y="452718"/>
            <a:ext cx="9631735" cy="604557"/>
          </a:xfrm>
        </p:spPr>
        <p:txBody>
          <a:bodyPr/>
          <a:lstStyle/>
          <a:p>
            <a:r>
              <a:rPr lang="sl-SI" sz="3200" dirty="0" smtClean="0"/>
              <a:t>Sklepne ugotovitve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9099" y="1171575"/>
            <a:ext cx="11458576" cy="55340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sl-SI" dirty="0" smtClean="0"/>
              <a:t>Z izrednim nadzorom </a:t>
            </a:r>
            <a:r>
              <a:rPr lang="sl-SI" b="1" dirty="0" smtClean="0"/>
              <a:t>je </a:t>
            </a:r>
            <a:r>
              <a:rPr lang="sl-SI" b="1" dirty="0"/>
              <a:t>bilo nesporno </a:t>
            </a:r>
            <a:r>
              <a:rPr lang="sl-SI" b="1" dirty="0" smtClean="0"/>
              <a:t>ugotovljeno, </a:t>
            </a:r>
            <a:r>
              <a:rPr lang="sl-SI" b="1" dirty="0"/>
              <a:t>da policija v NPU še vedno ni odpravila določenih nepravilnosti in pomanjkljivosti, ki so bile ugotovljene v NPU že v letih 2012 in 2018 ter pri nadzorih drugih policijskih enot</a:t>
            </a:r>
            <a:r>
              <a:rPr lang="sl-SI" b="1" dirty="0" smtClean="0"/>
              <a:t>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sl-SI" b="1" dirty="0" smtClean="0"/>
              <a:t>Posebej </a:t>
            </a:r>
            <a:r>
              <a:rPr lang="sl-SI" b="1" dirty="0"/>
              <a:t>zaskrbljujoče </a:t>
            </a:r>
            <a:r>
              <a:rPr lang="sl-SI" dirty="0"/>
              <a:t>so </a:t>
            </a:r>
            <a:r>
              <a:rPr lang="sl-SI" dirty="0" smtClean="0"/>
              <a:t>tudi ugotovitve </a:t>
            </a:r>
            <a:r>
              <a:rPr lang="sl-SI" dirty="0"/>
              <a:t>nadzorne skupine glede:</a:t>
            </a:r>
            <a:endParaRPr lang="sl-SI" sz="3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neupravičenega podaljševanja pridržanj, po tem ko odpadejo priporni razlogi, ki so bili podlaga (pogoj) za odvzem prostosti in pridržanje po določbah ZKP;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varnostnega pregleda pridržane osebe, ki jo je opravila oseba drugega spola, kar je v nasprotju s sedmim odstavkom 51. člena </a:t>
            </a:r>
            <a:r>
              <a:rPr lang="sl-SI" dirty="0" err="1"/>
              <a:t>ZNPPol</a:t>
            </a:r>
            <a:r>
              <a:rPr lang="sl-SI" dirty="0"/>
              <a:t>;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neupravičenega odlašanja z vročanjem pisnih odločb o pridržanju, kar je v nasprotju z 19. členom Ustave RS;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neupravičenega odlašanja z vročanjem Obvestil o pravicah, kar je v nasprotju s petim odstavkom 4. člena in tretjim odstavkom 157.  člena ZKP;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hrambe dokumentov o uporabi prikritih preiskovalnih ukrepov v nasprotju s 153. členom ZKP;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hrambe, brisanja in </a:t>
            </a:r>
            <a:r>
              <a:rPr lang="sl-SI" dirty="0" err="1"/>
              <a:t>neblokiranja</a:t>
            </a:r>
            <a:r>
              <a:rPr lang="sl-SI" dirty="0"/>
              <a:t> podatkov o osumljencih in kaznivih dejanjih v evidenci kaznivih dejanj v nasprotju s 128. in 129. členom </a:t>
            </a:r>
            <a:r>
              <a:rPr lang="sl-SI" dirty="0" err="1"/>
              <a:t>ZNPPol</a:t>
            </a:r>
            <a:r>
              <a:rPr lang="sl-SI" dirty="0"/>
              <a:t>;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preverjanja in ocenjevanja zakonitosti in strokovnosti uporabe prisilnih sredstev v nasprotju s 132. členom </a:t>
            </a:r>
            <a:r>
              <a:rPr lang="sl-SI" dirty="0" err="1"/>
              <a:t>ZNPPol</a:t>
            </a:r>
            <a:r>
              <a:rPr lang="sl-SI" dirty="0"/>
              <a:t>;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vodenja zapisnikov o preiskavah stanovanja in drugih prostorov v nasprotju z 79. in 80. členom ZKP;</a:t>
            </a:r>
            <a:endParaRPr lang="sl-SI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obravnave tajnih podatkov v nasprotju s 15. členom Zakona o tajnih podatkih in posledično tudi v nasprotju z določbami Uredbe o varovanju tajnih </a:t>
            </a:r>
            <a:r>
              <a:rPr lang="sl-SI" dirty="0" smtClean="0"/>
              <a:t>podatkov;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neupravičeno dolgotrajne preiskave posameznih primerov.</a:t>
            </a:r>
            <a:endParaRPr lang="sl-SI" sz="2400" dirty="0"/>
          </a:p>
          <a:p>
            <a:endParaRPr lang="sl-SI" dirty="0" smtClean="0"/>
          </a:p>
          <a:p>
            <a:pPr lvl="1"/>
            <a:endParaRPr lang="sl-SI" dirty="0" smtClean="0"/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9885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22601" cy="754290"/>
          </a:xfrm>
        </p:spPr>
        <p:txBody>
          <a:bodyPr/>
          <a:lstStyle/>
          <a:p>
            <a:r>
              <a:rPr lang="sl-SI" sz="3200" dirty="0" smtClean="0"/>
              <a:t>Kronologija predhodnih nadzorov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03312" y="1636776"/>
            <a:ext cx="10546144" cy="4882896"/>
          </a:xfrm>
        </p:spPr>
        <p:txBody>
          <a:bodyPr>
            <a:normAutofit/>
          </a:bodyPr>
          <a:lstStyle/>
          <a:p>
            <a:r>
              <a:rPr lang="sl-SI" dirty="0" smtClean="0"/>
              <a:t>2010 – ustanovitev NPU</a:t>
            </a:r>
          </a:p>
          <a:p>
            <a:r>
              <a:rPr lang="sl-SI" dirty="0" smtClean="0"/>
              <a:t>2012 – redni nadzor Direktorata za policijo in druge varnostne naloge (DPDVN) nad organizacijo in delom NPU (sistemski nadzor) </a:t>
            </a:r>
          </a:p>
          <a:p>
            <a:r>
              <a:rPr lang="sl-SI" dirty="0" smtClean="0"/>
              <a:t>2016 – strokovni nadzor Službe generalnega direktorja policije (SGDP) nad organizacijo, pooblastili ter odkrivanjem in preiskovanjem kriminalitete v NPU (interni nadzor)  </a:t>
            </a:r>
          </a:p>
          <a:p>
            <a:r>
              <a:rPr lang="sl-SI" dirty="0" smtClean="0"/>
              <a:t>2018 – strokovni nadzor SGDP nad izvajanjem prikritih preiskovalnih ukrepov in prikritih metod dela v NPU </a:t>
            </a:r>
            <a:r>
              <a:rPr lang="sl-SI" dirty="0"/>
              <a:t>(interni nadzor)</a:t>
            </a:r>
            <a:endParaRPr lang="sl-SI" dirty="0" smtClean="0"/>
          </a:p>
          <a:p>
            <a:r>
              <a:rPr lang="sl-SI" dirty="0" smtClean="0"/>
              <a:t>2018 – redni </a:t>
            </a:r>
            <a:r>
              <a:rPr lang="sl-SI" dirty="0"/>
              <a:t>nadzor </a:t>
            </a:r>
            <a:r>
              <a:rPr lang="sl-SI" dirty="0" smtClean="0"/>
              <a:t>DPDVN nad izvajanjem policijskih nalog in pooblastil v NPU </a:t>
            </a:r>
            <a:r>
              <a:rPr lang="sl-SI" dirty="0"/>
              <a:t>(sistemski nadzor)</a:t>
            </a:r>
            <a:endParaRPr lang="sl-SI" dirty="0" smtClean="0"/>
          </a:p>
          <a:p>
            <a:r>
              <a:rPr lang="sl-SI" dirty="0" smtClean="0"/>
              <a:t>2020 – </a:t>
            </a:r>
            <a:r>
              <a:rPr lang="sl-SI" dirty="0"/>
              <a:t>strokovni nadzor SGDP nad </a:t>
            </a:r>
            <a:r>
              <a:rPr lang="sl-SI" dirty="0" smtClean="0"/>
              <a:t>organizacijo, obravnavanjem tajnih podatkov, upravnim poslovanjem ter </a:t>
            </a:r>
            <a:r>
              <a:rPr lang="sl-SI" dirty="0"/>
              <a:t>odkrivanjem in preiskovanjem kriminalitete v NPU</a:t>
            </a:r>
            <a:r>
              <a:rPr lang="sl-SI" dirty="0" smtClean="0"/>
              <a:t> </a:t>
            </a:r>
            <a:r>
              <a:rPr lang="sl-SI" dirty="0"/>
              <a:t>(interni nadzor</a:t>
            </a:r>
            <a:r>
              <a:rPr lang="sl-SI" dirty="0" smtClean="0"/>
              <a:t>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7672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356616"/>
            <a:ext cx="9404723" cy="777240"/>
          </a:xfrm>
        </p:spPr>
        <p:txBody>
          <a:bodyPr/>
          <a:lstStyle/>
          <a:p>
            <a:r>
              <a:rPr lang="sl-SI" sz="3200" dirty="0" smtClean="0"/>
              <a:t>Ugotovitve predhodnih sistemskih nadzorov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76861" y="1133856"/>
            <a:ext cx="10709755" cy="5650992"/>
          </a:xfrm>
        </p:spPr>
        <p:txBody>
          <a:bodyPr>
            <a:normAutofit fontScale="85000" lnSpcReduction="10000"/>
          </a:bodyPr>
          <a:lstStyle/>
          <a:p>
            <a:r>
              <a:rPr lang="sl-SI" dirty="0" smtClean="0"/>
              <a:t>Redni nadzor nad organizacijo in delom NPU, poročilo št. 0602-16/2012, januar 2013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NPU je opravičil razloge za ustanovitev, pokazale pa so se tudi slabosti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zavračanje prevzemanja nekaterih zadev v obravnavo od drugih enot, kljub izpolnjevanju zakonskih meril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slabo proaktivno delovanje in skromno število obravnavanih zadev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napake pri evidentiranju kaznivih dejanj, obravnavanju oškodovancev in sodelovanju s tožilstvom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neoptimalna organizacija dodeljevanja in preiskovanja zadev ter odrejanja pripravljenosti </a:t>
            </a:r>
          </a:p>
          <a:p>
            <a:pPr marL="457200" lvl="1" indent="0">
              <a:buNone/>
            </a:pPr>
            <a:endParaRPr lang="sl-SI" dirty="0" smtClean="0"/>
          </a:p>
          <a:p>
            <a:r>
              <a:rPr lang="sl-SI" dirty="0"/>
              <a:t>Redni </a:t>
            </a:r>
            <a:r>
              <a:rPr lang="sl-SI" dirty="0" smtClean="0"/>
              <a:t>nadzor nad izvajanjem policijskih nalog in pooblastil v NPU, poročilo št. 0602-24/2018, december 2018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neusklajenost internih aktov policije z zakonodajo glede položaja in avtonomnosti NPU v Generalni policijski upravi (GPU), zlasti glede umestitve v Upravo kriminalistične policije GPU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napake pri evidentiranju kaznivih dejanj in pridržanj ter sodelovanju s tožilstvom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nepravočasno obveščanje tožilca o odvzemu prostosti in nepotrebno obveščanje preiskovalnega sodnika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nepravilnosti pri pridobivanju izjav osumljencev in vračanju zaseženih predmetov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prepozno poročanje o zaključku uporabe prikritih metod dela in predlogo trajanje policijske preiskave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slabo poznavanje izvajanja temeljnih policijskih pooblastil       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457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56042"/>
          </a:xfrm>
        </p:spPr>
        <p:txBody>
          <a:bodyPr/>
          <a:lstStyle/>
          <a:p>
            <a:r>
              <a:rPr lang="sl-SI" sz="3200" dirty="0" smtClean="0"/>
              <a:t>Izhodišča in področja preverjanja v okviru izrednega nadzora 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03312" y="1737360"/>
            <a:ext cx="8946541" cy="484632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sl-SI" dirty="0" smtClean="0"/>
              <a:t>Izhodišča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z </a:t>
            </a:r>
            <a:r>
              <a:rPr lang="sl-SI" dirty="0"/>
              <a:t>vidika </a:t>
            </a:r>
            <a:r>
              <a:rPr lang="sl-SI" dirty="0" smtClean="0"/>
              <a:t>uporabe policijskih </a:t>
            </a:r>
            <a:r>
              <a:rPr lang="sl-SI" dirty="0"/>
              <a:t>pooblastil preveriti zadnjih </a:t>
            </a:r>
            <a:r>
              <a:rPr lang="sl-SI" dirty="0" smtClean="0"/>
              <a:t>primerov </a:t>
            </a:r>
            <a:r>
              <a:rPr lang="sl-SI" dirty="0"/>
              <a:t>pridržanj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upoštevati medijske objave in obravnavane primere pri rednem delu (evidentiranje zadev)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preveriti znane »očitke ali predsodke« zoper </a:t>
            </a:r>
            <a:r>
              <a:rPr lang="sl-SI" dirty="0" smtClean="0"/>
              <a:t>NPU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sl-SI" dirty="0" smtClean="0"/>
          </a:p>
          <a:p>
            <a:r>
              <a:rPr lang="sl-SI" dirty="0"/>
              <a:t>Področja </a:t>
            </a:r>
            <a:r>
              <a:rPr lang="sl-SI" dirty="0" smtClean="0"/>
              <a:t>preverjanja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vloga NPU v sistemu Policije in </a:t>
            </a:r>
            <a:r>
              <a:rPr lang="sl-SI" dirty="0"/>
              <a:t>sodelovanje z drugimi enotami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ocenjevanje uslužbencev in notranja varnost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evidentiranje kaznivih dejanj, skladnost podatkov v evidencah z dokumentacijo in obveščanje državnega tožilca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poznavanje temeljnih policijskih pooblastil (ugotavljanje identitete, varnostni pregled..)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načrtovanje in izvedba hišnih preiskav ter poslovanje z zaseženimi predmeti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odvzemi prostosti in uporaba prisilnih sredstev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dolgotrajne policijske preiskave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obravnavanje prijav parlamentarnih preiskav  </a:t>
            </a:r>
          </a:p>
        </p:txBody>
      </p:sp>
    </p:spTree>
    <p:extLst>
      <p:ext uri="{BB962C8B-B14F-4D97-AF65-F5344CB8AC3E}">
        <p14:creationId xmlns:p14="http://schemas.microsoft.com/office/powerpoint/2010/main" val="105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56042"/>
          </a:xfrm>
        </p:spPr>
        <p:txBody>
          <a:bodyPr/>
          <a:lstStyle/>
          <a:p>
            <a:r>
              <a:rPr lang="sl-SI" sz="3200" dirty="0" smtClean="0"/>
              <a:t>Prednosti in slabosti pri izvedbi nadzora 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03312" y="1428750"/>
            <a:ext cx="8946541" cy="515493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sl-SI" dirty="0" smtClean="0"/>
              <a:t>Prednosti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korektno </a:t>
            </a:r>
            <a:r>
              <a:rPr lang="sl-SI" dirty="0" smtClean="0"/>
              <a:t>sodelovanje vodstva NPU </a:t>
            </a:r>
            <a:r>
              <a:rPr lang="sl-SI" dirty="0"/>
              <a:t>pri pojasnjevanju odprtih vprašanj nadzorni skupini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sprotno </a:t>
            </a:r>
            <a:r>
              <a:rPr lang="sl-SI" dirty="0"/>
              <a:t>odpravljanje ugotovljenih pomanjkljivosti na </a:t>
            </a:r>
            <a:r>
              <a:rPr lang="sl-SI" dirty="0" smtClean="0"/>
              <a:t>področju poslovanja z zaseženimi predmeti in evidentiranja kaznivih </a:t>
            </a:r>
            <a:r>
              <a:rPr lang="sl-SI" dirty="0"/>
              <a:t>dejanj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sl-SI" dirty="0" smtClean="0"/>
          </a:p>
          <a:p>
            <a:r>
              <a:rPr lang="sl-SI" dirty="0" smtClean="0"/>
              <a:t>Slabosti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vpliv </a:t>
            </a:r>
            <a:r>
              <a:rPr lang="sl-SI" dirty="0"/>
              <a:t>epidemije zaradi odsotnosti posameznih uslužbencev na obeh straneh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»zaprtost« NPU do drugih policijskih enot, policijskih cinizem in pretiran strah pred kompromitacijo postopkov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premajhno </a:t>
            </a:r>
            <a:r>
              <a:rPr lang="sl-SI" dirty="0"/>
              <a:t>zavedanje, da interni akti policije veljajo tudi za NPU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neupravičena selekcija dokumentov s strani </a:t>
            </a:r>
            <a:r>
              <a:rPr lang="sl-SI" dirty="0"/>
              <a:t>preiskovalcev oz. vodij preiskav </a:t>
            </a:r>
            <a:r>
              <a:rPr lang="sl-SI" dirty="0" smtClean="0"/>
              <a:t>pri preverjanju nekaterih odprtih primerov, zaradi česar so bila večkrat potrebna dodatna </a:t>
            </a:r>
            <a:r>
              <a:rPr lang="sl-SI" dirty="0"/>
              <a:t>zaprosila za </a:t>
            </a:r>
            <a:r>
              <a:rPr lang="sl-SI" dirty="0" smtClean="0"/>
              <a:t>dokumentacijo</a:t>
            </a:r>
            <a:endParaRPr lang="sl-SI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pomanjkanje kompetentnih sogovornikov </a:t>
            </a:r>
            <a:r>
              <a:rPr lang="sl-SI" dirty="0" smtClean="0"/>
              <a:t>na področjih računalniško vodenih evidenc, zaseženih predmetov in uporabe prisilnih sredstev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665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28382"/>
          </a:xfrm>
        </p:spPr>
        <p:txBody>
          <a:bodyPr/>
          <a:lstStyle/>
          <a:p>
            <a:r>
              <a:rPr lang="sl-SI" sz="3200" dirty="0" smtClean="0"/>
              <a:t>Ugotovitve nadzora - področja 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103313" y="1181100"/>
            <a:ext cx="8947522" cy="5324475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sl-SI" dirty="0" smtClean="0"/>
              <a:t>Vloga NPU v policijski hierarhiji</a:t>
            </a:r>
          </a:p>
          <a:p>
            <a:pPr lvl="0">
              <a:lnSpc>
                <a:spcPct val="150000"/>
              </a:lnSpc>
            </a:pPr>
            <a:r>
              <a:rPr lang="sl-SI" dirty="0" smtClean="0"/>
              <a:t>Ocenjevanje uslužbencev in notranja varnost v NPU</a:t>
            </a:r>
          </a:p>
          <a:p>
            <a:pPr lvl="0">
              <a:lnSpc>
                <a:spcPct val="150000"/>
              </a:lnSpc>
            </a:pPr>
            <a:r>
              <a:rPr lang="sl-SI" dirty="0" smtClean="0"/>
              <a:t>Odvzemi prostosti in uporaba prisilnih sredstev</a:t>
            </a:r>
          </a:p>
          <a:p>
            <a:pPr lvl="0">
              <a:lnSpc>
                <a:spcPct val="150000"/>
              </a:lnSpc>
            </a:pPr>
            <a:r>
              <a:rPr lang="sl-SI" dirty="0" smtClean="0"/>
              <a:t>Obravnavanje kaznivih dejanj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dokazni standard razlogov za sum storitve kaznivega dejanja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 smtClean="0"/>
              <a:t>hišne preiskave in zaseženi predmeti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l-SI" dirty="0"/>
              <a:t>i</a:t>
            </a:r>
            <a:r>
              <a:rPr lang="sl-SI" dirty="0" smtClean="0"/>
              <a:t>zvajanje posebnih preiskovalnih ukrepov in varstvo tajnih podatkov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sl-SI" dirty="0" smtClean="0"/>
              <a:t>dolgotrajne preiskave 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Odmevnejši primeri preiskav  </a:t>
            </a:r>
            <a:endParaRPr lang="sl-SI" dirty="0"/>
          </a:p>
          <a:p>
            <a:pPr>
              <a:lnSpc>
                <a:spcPct val="150000"/>
              </a:lnSpc>
            </a:pPr>
            <a:r>
              <a:rPr lang="sl-SI" dirty="0" smtClean="0"/>
              <a:t>Kakovost evidentiranja kaznivih dejanj</a:t>
            </a:r>
          </a:p>
          <a:p>
            <a:pPr>
              <a:lnSpc>
                <a:spcPct val="150000"/>
              </a:lnSpc>
            </a:pPr>
            <a:r>
              <a:rPr lang="sl-SI" dirty="0" smtClean="0"/>
              <a:t>Uporaba </a:t>
            </a:r>
            <a:r>
              <a:rPr lang="sl-SI" dirty="0"/>
              <a:t>sistema operativnih </a:t>
            </a:r>
            <a:r>
              <a:rPr lang="sl-SI" dirty="0" smtClean="0"/>
              <a:t>informacij</a:t>
            </a:r>
          </a:p>
        </p:txBody>
      </p:sp>
    </p:spTree>
    <p:extLst>
      <p:ext uri="{BB962C8B-B14F-4D97-AF65-F5344CB8AC3E}">
        <p14:creationId xmlns:p14="http://schemas.microsoft.com/office/powerpoint/2010/main" val="95636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5532"/>
          </a:xfrm>
        </p:spPr>
        <p:txBody>
          <a:bodyPr/>
          <a:lstStyle/>
          <a:p>
            <a:r>
              <a:rPr lang="sl-SI" sz="3200" dirty="0" smtClean="0"/>
              <a:t>Ugotovitve - vloga NPU v </a:t>
            </a:r>
            <a:r>
              <a:rPr lang="sl-SI" sz="3200" dirty="0"/>
              <a:t>policijski hierarhiji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46112" y="1123950"/>
            <a:ext cx="10355264" cy="5486400"/>
          </a:xfrm>
        </p:spPr>
        <p:txBody>
          <a:bodyPr>
            <a:normAutofit/>
          </a:bodyPr>
          <a:lstStyle/>
          <a:p>
            <a:pPr lvl="1"/>
            <a:endParaRPr lang="sl-SI" dirty="0" smtClean="0"/>
          </a:p>
          <a:p>
            <a:pPr lvl="1"/>
            <a:r>
              <a:rPr lang="sl-SI" sz="2000" dirty="0"/>
              <a:t>NPU </a:t>
            </a:r>
            <a:r>
              <a:rPr lang="sl-SI" sz="2000" dirty="0" smtClean="0"/>
              <a:t>je bil dolga </a:t>
            </a:r>
            <a:r>
              <a:rPr lang="sl-SI" sz="2000" dirty="0"/>
              <a:t>leta v </a:t>
            </a:r>
            <a:r>
              <a:rPr lang="sl-SI" sz="2000" dirty="0" smtClean="0"/>
              <a:t>policijskem sistemu </a:t>
            </a:r>
            <a:r>
              <a:rPr lang="sl-SI" sz="2000" dirty="0"/>
              <a:t>»izoliran</a:t>
            </a:r>
            <a:r>
              <a:rPr lang="sl-SI" sz="2000" dirty="0" smtClean="0"/>
              <a:t>« </a:t>
            </a:r>
          </a:p>
          <a:p>
            <a:pPr lvl="1"/>
            <a:r>
              <a:rPr lang="sl-SI" sz="2000" dirty="0" smtClean="0"/>
              <a:t>sodelovanje </a:t>
            </a:r>
            <a:r>
              <a:rPr lang="sl-SI" sz="2000" dirty="0"/>
              <a:t>z drugimi policijskimi enotami je potekalo pretežno v </a:t>
            </a:r>
            <a:r>
              <a:rPr lang="sl-SI" sz="2000" dirty="0" smtClean="0"/>
              <a:t>interesu NPU ali </a:t>
            </a:r>
            <a:r>
              <a:rPr lang="sl-SI" sz="2000" dirty="0"/>
              <a:t>na podlagi osebnih poznanstev </a:t>
            </a:r>
            <a:r>
              <a:rPr lang="sl-SI" sz="2000" dirty="0" smtClean="0"/>
              <a:t>policistov </a:t>
            </a:r>
          </a:p>
          <a:p>
            <a:pPr lvl="1"/>
            <a:r>
              <a:rPr lang="sl-SI" sz="2000" dirty="0" smtClean="0"/>
              <a:t>internega </a:t>
            </a:r>
            <a:r>
              <a:rPr lang="sl-SI" sz="2000" dirty="0"/>
              <a:t>nadzora nad </a:t>
            </a:r>
            <a:r>
              <a:rPr lang="sl-SI" sz="2000" dirty="0" smtClean="0"/>
              <a:t>delom NPU do leta 2016 ni bilo</a:t>
            </a:r>
          </a:p>
          <a:p>
            <a:pPr lvl="1"/>
            <a:r>
              <a:rPr lang="sl-SI" sz="2000" dirty="0" smtClean="0"/>
              <a:t>odgovornost direktorja NPU je bila do leta 2021 razpeta med generalnega direktorja policije in direktorja UKP – zdaj je s spremenjenim aktom o organizaciji </a:t>
            </a:r>
            <a:r>
              <a:rPr lang="sl-SI" sz="2000" dirty="0" smtClean="0"/>
              <a:t>in sistemizaciji direktor </a:t>
            </a:r>
            <a:r>
              <a:rPr lang="sl-SI" sz="2000" dirty="0" smtClean="0"/>
              <a:t>NPU odgovoren </a:t>
            </a:r>
            <a:r>
              <a:rPr lang="sl-SI" sz="2000" dirty="0" smtClean="0"/>
              <a:t>direktorju </a:t>
            </a:r>
            <a:r>
              <a:rPr lang="sl-SI" sz="2000" dirty="0" smtClean="0"/>
              <a:t>UKP  </a:t>
            </a:r>
          </a:p>
          <a:p>
            <a:pPr lvl="1"/>
            <a:r>
              <a:rPr lang="sl-SI" sz="2000" dirty="0" smtClean="0"/>
              <a:t>v </a:t>
            </a:r>
            <a:r>
              <a:rPr lang="sl-SI" sz="2000" dirty="0"/>
              <a:t>zadnjih dveh letih </a:t>
            </a:r>
            <a:r>
              <a:rPr lang="sl-SI" sz="2000" dirty="0" smtClean="0"/>
              <a:t>se je sodelovanje </a:t>
            </a:r>
            <a:r>
              <a:rPr lang="sl-SI" sz="2000" dirty="0"/>
              <a:t>NPU </a:t>
            </a:r>
            <a:r>
              <a:rPr lang="sl-SI" sz="2000" dirty="0" smtClean="0"/>
              <a:t>izboljšalo:</a:t>
            </a:r>
            <a:endParaRPr lang="sl-SI" sz="2000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sl-SI" sz="1800" dirty="0" smtClean="0"/>
              <a:t>leta 2019 je bila sprejeta </a:t>
            </a:r>
            <a:r>
              <a:rPr lang="sl-SI" sz="1800" dirty="0"/>
              <a:t>novela Navodila o določitvi kaznivih dejanj, ki jih preiskuje Nacionalni preiskovalni urad, in o sodelovanju z drugimi policijskimi enotami </a:t>
            </a:r>
            <a:endParaRPr lang="sl-SI" sz="1800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sl-SI" sz="1800" dirty="0" smtClean="0"/>
              <a:t>na podlagi novele so bile uvedene sistemske oblike sodelovanja po posameznih  strokovnih linijah dela kriminalistične policije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383828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42091"/>
          </a:xfrm>
        </p:spPr>
        <p:txBody>
          <a:bodyPr/>
          <a:lstStyle/>
          <a:p>
            <a:r>
              <a:rPr lang="sl-SI" sz="3200" dirty="0" smtClean="0"/>
              <a:t>Ugotovitve – ocenjevanje uslužbencev in notranja varnost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46111" y="1784351"/>
            <a:ext cx="4464603" cy="3416299"/>
          </a:xfrm>
        </p:spPr>
        <p:txBody>
          <a:bodyPr>
            <a:normAutofit fontScale="55000" lnSpcReduction="20000"/>
          </a:bodyPr>
          <a:lstStyle/>
          <a:p>
            <a:pPr marL="57150" indent="0" algn="just">
              <a:lnSpc>
                <a:spcPct val="120000"/>
              </a:lnSpc>
              <a:buNone/>
            </a:pPr>
            <a:r>
              <a:rPr lang="sl-SI" sz="2600" dirty="0" smtClean="0">
                <a:latin typeface="+mn-lt"/>
                <a:cs typeface="Arial" panose="020B0604020202020204" pitchFamily="34" charset="0"/>
              </a:rPr>
              <a:t>Dinamika letnega ocenjevanja zaposlenih v NPU v obdobju od 2015 do 2019 kaže, da so bile ob upadanju števila zaposlenih letne ocene v povprečju čedalje boljše. Z leti narašča delež uslužbencev z oceno odlično</a:t>
            </a:r>
            <a:r>
              <a:rPr lang="sl-SI" sz="2600" b="1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sl-SI" sz="2600" u="sng" dirty="0" smtClean="0">
                <a:latin typeface="+mn-lt"/>
                <a:cs typeface="Arial" panose="020B0604020202020204" pitchFamily="34" charset="0"/>
              </a:rPr>
              <a:t>manj kot z oceno dobro v zadnjih petih letih ni bil ocenjen nihče, </a:t>
            </a:r>
            <a:r>
              <a:rPr lang="sl-SI" sz="2600" u="sng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ni bilo utemeljenih razlogov za uporabo določbe prvega 60. člena </a:t>
            </a:r>
            <a:r>
              <a:rPr lang="sl-SI" sz="2600" u="sng" dirty="0" err="1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ZODPol</a:t>
            </a:r>
            <a:r>
              <a:rPr lang="sl-SI" sz="2600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sl-SI" sz="2600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Ta</a:t>
            </a:r>
            <a:r>
              <a:rPr lang="sl-SI" sz="2600" b="1" dirty="0" smtClean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l-SI" sz="2600" dirty="0">
                <a:latin typeface="+mn-lt"/>
                <a:cs typeface="Arial" panose="020B0604020202020204" pitchFamily="34" charset="0"/>
              </a:rPr>
              <a:t>določa, da se </a:t>
            </a:r>
            <a:r>
              <a:rPr lang="sl-SI" sz="2600" dirty="0" smtClean="0">
                <a:latin typeface="+mn-lt"/>
                <a:cs typeface="Arial" panose="020B0604020202020204" pitchFamily="34" charset="0"/>
              </a:rPr>
              <a:t>lahko </a:t>
            </a:r>
            <a:r>
              <a:rPr lang="sl-SI" sz="2600" dirty="0">
                <a:latin typeface="+mn-lt"/>
                <a:cs typeface="Arial" panose="020B0604020202020204" pitchFamily="34" charset="0"/>
              </a:rPr>
              <a:t>pomočnika direktorja NPU in vodjo preiskav, katerega delovna uspešnost je ocenjena z oceno nižjo od zelo dobro, oziroma preiskovalca, katerega delovna uspešnost je ocenjena z oceno nižjo od dobro, premesti na drugo ustrezno delovno mesto, za katero izpolnjuje predpisane pogoje</a:t>
            </a:r>
            <a:r>
              <a:rPr lang="sl-SI" sz="2600" dirty="0" smtClean="0">
                <a:latin typeface="+mn-lt"/>
                <a:cs typeface="Arial" panose="020B0604020202020204" pitchFamily="34" charset="0"/>
              </a:rPr>
              <a:t>.</a:t>
            </a:r>
            <a:endParaRPr lang="sl-SI" sz="2600" b="1" dirty="0" smtClean="0">
              <a:latin typeface="+mn-lt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sl-SI" sz="2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664" y="1784351"/>
            <a:ext cx="5772662" cy="311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avokotnik 6"/>
          <p:cNvSpPr/>
          <p:nvPr/>
        </p:nvSpPr>
        <p:spPr>
          <a:xfrm>
            <a:off x="714375" y="5299692"/>
            <a:ext cx="102679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sz="1600" b="1" dirty="0" smtClean="0"/>
              <a:t>Na področju notranje varnosti </a:t>
            </a:r>
            <a:r>
              <a:rPr lang="sl-SI" sz="1600" dirty="0" smtClean="0"/>
              <a:t>uslužbenci </a:t>
            </a:r>
            <a:r>
              <a:rPr lang="sl-SI" sz="1600" dirty="0"/>
              <a:t>NPU bistveno ne izstopajo od uslužbencev drugih policijskih enot. Zaradi policijskih preiskav, ki jih vodijo, so še pod večjim nadzorom javnosti. V preteklosti so bila vsa ugotovljena odklonska ravnanja uslužbencev NPU preiskana in izvedeni ustrezni ukrepi. </a:t>
            </a:r>
          </a:p>
        </p:txBody>
      </p:sp>
    </p:spTree>
    <p:extLst>
      <p:ext uri="{BB962C8B-B14F-4D97-AF65-F5344CB8AC3E}">
        <p14:creationId xmlns:p14="http://schemas.microsoft.com/office/powerpoint/2010/main" val="326221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elektreno">
  <a:themeElements>
    <a:clrScheme name="Naelektreno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Naelektreno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elektreno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979</TotalTime>
  <Words>3635</Words>
  <Application>Microsoft Office PowerPoint</Application>
  <PresentationFormat>Širokozaslonsko</PresentationFormat>
  <Paragraphs>167</Paragraphs>
  <Slides>22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22</vt:i4>
      </vt:variant>
    </vt:vector>
  </HeadingPairs>
  <TitlesOfParts>
    <vt:vector size="29" baseType="lpstr">
      <vt:lpstr>Arial</vt:lpstr>
      <vt:lpstr>Calibri</vt:lpstr>
      <vt:lpstr>Century Gothic</vt:lpstr>
      <vt:lpstr>Times New Roman</vt:lpstr>
      <vt:lpstr>Wingdings</vt:lpstr>
      <vt:lpstr>Wingdings 3</vt:lpstr>
      <vt:lpstr>Naelektreno</vt:lpstr>
      <vt:lpstr>Izredni nadzor nad izvajanjem policijskih nalog in pooblastil v Nacionalnem preiskovalnem uradu (NPU)</vt:lpstr>
      <vt:lpstr>Namen in izvedba nadzora</vt:lpstr>
      <vt:lpstr>Kronologija predhodnih nadzorov</vt:lpstr>
      <vt:lpstr>Ugotovitve predhodnih sistemskih nadzorov</vt:lpstr>
      <vt:lpstr>Izhodišča in področja preverjanja v okviru izrednega nadzora </vt:lpstr>
      <vt:lpstr>Prednosti in slabosti pri izvedbi nadzora </vt:lpstr>
      <vt:lpstr>Ugotovitve nadzora - področja </vt:lpstr>
      <vt:lpstr>Ugotovitve - vloga NPU v policijski hierarhiji</vt:lpstr>
      <vt:lpstr>Ugotovitve – ocenjevanje uslužbencev in notranja varnost</vt:lpstr>
      <vt:lpstr>Ugotovitve – odvzemi prostosti</vt:lpstr>
      <vt:lpstr>Ugotovitve – odvzemi prostosti</vt:lpstr>
      <vt:lpstr>Ugotovitve – uporaba prisilnih sredstev</vt:lpstr>
      <vt:lpstr>Ugotovitve o obravnavanju k. d. – „dokazni standard“ – razlogi za sum storitve k. d. </vt:lpstr>
      <vt:lpstr>Ugotovitve o obravnavanju k. d. – hišne preiskave</vt:lpstr>
      <vt:lpstr>Ugotovitve o obravnavanju k. d. – hišne preiskave</vt:lpstr>
      <vt:lpstr>Ugotovitve o obravnavanju k. d. – zaseženi predmeti</vt:lpstr>
      <vt:lpstr>Ugotovitve o obravnavanju k. d. – izvajanje posebnih preiskovalnih ukrepov in varstvo tajnih podatkov</vt:lpstr>
      <vt:lpstr>Ugotovitve o obravnavanju k. d. – dolgotrajne preiskave</vt:lpstr>
      <vt:lpstr>Ugotovitve – odmevnejši primeri preiskav</vt:lpstr>
      <vt:lpstr>Ugotovitve – kakovost evidentiranja k. d. </vt:lpstr>
      <vt:lpstr>Ugotovitve – uporaba sistema operativnih informacij</vt:lpstr>
      <vt:lpstr>Sklepne ugotovitve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IZREDNI NADZOR NAD</dc:title>
  <dc:creator>Staš Svetek</dc:creator>
  <cp:lastModifiedBy>Staš Svetek</cp:lastModifiedBy>
  <cp:revision>71</cp:revision>
  <cp:lastPrinted>2021-07-05T14:34:38Z</cp:lastPrinted>
  <dcterms:created xsi:type="dcterms:W3CDTF">2021-07-02T09:43:29Z</dcterms:created>
  <dcterms:modified xsi:type="dcterms:W3CDTF">2021-07-06T11:25:05Z</dcterms:modified>
</cp:coreProperties>
</file>