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0" r:id="rId5"/>
  </p:sldMasterIdLst>
  <p:notesMasterIdLst>
    <p:notesMasterId r:id="rId19"/>
  </p:notesMasterIdLst>
  <p:sldIdLst>
    <p:sldId id="256" r:id="rId6"/>
    <p:sldId id="266" r:id="rId7"/>
    <p:sldId id="276" r:id="rId8"/>
    <p:sldId id="268" r:id="rId9"/>
    <p:sldId id="277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embeddedFontLst>
    <p:embeddedFont>
      <p:font typeface="Republika" panose="02000506040000020004" pitchFamily="2" charset="-18"/>
      <p:regular r:id="rId20"/>
      <p:bold r:id="rId2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6144" autoAdjust="0"/>
  </p:normalViewPr>
  <p:slideViewPr>
    <p:cSldViewPr snapToGrid="0" snapToObjects="1">
      <p:cViewPr varScale="1">
        <p:scale>
          <a:sx n="59" d="100"/>
          <a:sy n="59" d="100"/>
        </p:scale>
        <p:origin x="14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A5CE3-E7AF-4070-BC72-DE1499654BDE}" type="datetimeFigureOut">
              <a:rPr lang="sl-SI" smtClean="0"/>
              <a:t>4. 03. 2026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7140-34EF-4E62-BC7E-D45A24C59B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330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khgufgdjzg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7140-34EF-4E62-BC7E-D45A24C59B8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278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7140-34EF-4E62-BC7E-D45A24C59B8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4992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7140-34EF-4E62-BC7E-D45A24C59B8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55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6FD82FA-CB17-4291-B31C-58C851C5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C1323D6A-67C7-43AB-A510-A66AB5930275}"/>
              </a:ext>
            </a:extLst>
          </p:cNvPr>
          <p:cNvSpPr txBox="1"/>
          <p:nvPr/>
        </p:nvSpPr>
        <p:spPr>
          <a:xfrm>
            <a:off x="962025" y="708025"/>
            <a:ext cx="20605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E45C087-82E4-409D-8655-0AF6C043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E52465-3DCA-49DB-AA77-B5A486F6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9DB3-05F4-49AB-A3EF-94B34D886A65}" type="datetimeFigureOut">
              <a:rPr lang="en-US"/>
              <a:pPr>
                <a:defRPr/>
              </a:pPr>
              <a:t>3/4/2026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8CE421-5455-401B-80AB-DF93FF1D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13EF09-3CD9-44EE-94D3-4D71FF37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fld id="{B9CD1F24-5E95-43DC-8F6D-1C6C6328858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522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8AE1C3F8-99DD-470D-BEE5-F0750A351C25}"/>
              </a:ext>
            </a:extLst>
          </p:cNvPr>
          <p:cNvSpPr txBox="1"/>
          <p:nvPr/>
        </p:nvSpPr>
        <p:spPr>
          <a:xfrm>
            <a:off x="962025" y="708025"/>
            <a:ext cx="2033319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3FA2476-B86A-48A8-A31A-82365DD3C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99A8378E-A2F0-4EB2-AB9D-87868FD7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219F-B161-4E21-87E0-56E243A84A24}" type="datetimeFigureOut">
              <a:rPr lang="sl-SI"/>
              <a:pPr>
                <a:defRPr/>
              </a:pPr>
              <a:t>4. 03. 2026</a:t>
            </a:fld>
            <a:endParaRPr lang="sl-SI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29682B6-A702-462E-B1CC-236F8473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1B30440-0C4F-48CB-A36B-216CE2DE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094F-E9F0-42AB-8369-16E56C16D3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240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57C4-64EC-4B28-A62C-586ED2DC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E7A2-D126-4CED-9C64-67442F2ADBA6}" type="datetimeFigureOut">
              <a:rPr lang="sl-SI"/>
              <a:pPr>
                <a:defRPr/>
              </a:pPr>
              <a:t>4. 03. 2026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0BAD-2D67-4FEF-A82D-D5C27BF9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98287-0389-4868-B4EF-3F3DB91F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0BB0-2BE2-4EA4-BAE4-3BE201612F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460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6BAC6-A1E2-4983-B59D-EC5B157797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D61F-6457-4BC9-ACDC-A39BF0C20DB8}" type="datetimeFigureOut">
              <a:rPr lang="sl-SI"/>
              <a:pPr>
                <a:defRPr/>
              </a:pPr>
              <a:t>4. 03. 2026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C81B-7688-4035-B25B-6F33B12A4D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AD84-CDB1-4776-AA99-FFC6C96CCD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97C8165-695E-4273-9EDD-E3D4C99718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509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0D6DE-FC0E-4853-BE29-6EFEE729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8213-06F9-4BE6-9F56-02B75D54CECB}" type="datetimeFigureOut">
              <a:rPr lang="sl-SI"/>
              <a:pPr>
                <a:defRPr/>
              </a:pPr>
              <a:t>4. 03. 2026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9022A-A069-45EB-A216-43F57EA2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56789-C623-4BF5-910A-F4DD2DD2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B5C36-1104-4F48-AFCB-D08220F3D4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47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D9A44FAC-489E-4D82-808F-468897803842}"/>
              </a:ext>
            </a:extLst>
          </p:cNvPr>
          <p:cNvSpPr txBox="1"/>
          <p:nvPr/>
        </p:nvSpPr>
        <p:spPr>
          <a:xfrm>
            <a:off x="962025" y="708025"/>
            <a:ext cx="2449507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2C0A3AE-81AD-44D5-A7C3-9E1B1B688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A6A43CD-1199-40FD-A018-70D6A2932A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4394-D5ED-4C84-81E7-6635414F9CD7}" type="datetimeFigureOut">
              <a:rPr lang="sl-SI"/>
              <a:pPr>
                <a:defRPr/>
              </a:pPr>
              <a:t>4. 03. 2026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278493-7972-4091-A46A-0A49DEA029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6B83BED-DA33-42F9-B8C2-A1FEEDA960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B739BEF-13F5-4590-892D-655B6B7138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920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627067F0-4B83-4203-B977-17319D3DAE65}"/>
              </a:ext>
            </a:extLst>
          </p:cNvPr>
          <p:cNvSpPr txBox="1"/>
          <p:nvPr/>
        </p:nvSpPr>
        <p:spPr>
          <a:xfrm>
            <a:off x="962025" y="708025"/>
            <a:ext cx="2021167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16F3DB8-D9C9-4A06-8F6E-FCF47B99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09625E6-A560-4F67-9CD1-1B016D96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9BD39-065D-41C1-8234-1177FB3F1555}" type="datetimeFigureOut">
              <a:rPr lang="sl-SI"/>
              <a:pPr>
                <a:defRPr/>
              </a:pPr>
              <a:t>4. 03. 2026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A345F3E-4548-4047-ABCD-348DBB45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E6D14F-915C-457E-8523-8B583306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034C-E0B3-4D08-8C24-326DA196E5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09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BE5E4570-D9B6-4648-BF98-C6DC1D803618}"/>
              </a:ext>
            </a:extLst>
          </p:cNvPr>
          <p:cNvSpPr txBox="1"/>
          <p:nvPr/>
        </p:nvSpPr>
        <p:spPr>
          <a:xfrm>
            <a:off x="962025" y="708025"/>
            <a:ext cx="1875349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C689D3D-02DA-4888-8E15-F757399B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FE2D730-7ACD-4FFF-9132-F8FB0B9F00F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CD03-E41E-4E8B-A883-D5EA7805EFF5}" type="datetimeFigureOut">
              <a:rPr lang="sl-SI"/>
              <a:pPr>
                <a:defRPr/>
              </a:pPr>
              <a:t>4. 03. 2026</a:t>
            </a:fld>
            <a:endParaRPr lang="sl-S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6E2914C-73AD-43ED-91F1-DF4B42B50E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818AC60-52E1-42B9-8906-8CF240059C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CBD94C-39EF-46EB-A1D8-D90C9486D6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716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7B84D0-55E4-434A-AAA3-8CED9D80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4910-8B35-47B8-9E32-48588F4C34F9}" type="datetimeFigureOut">
              <a:rPr lang="sl-SI"/>
              <a:pPr>
                <a:defRPr/>
              </a:pPr>
              <a:t>4. 03. 2026</a:t>
            </a:fld>
            <a:endParaRPr lang="sl-S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FBC203-D143-401F-9C02-52AEF6C5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ABBC6C-F7FB-428E-827C-B55CDCCA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21FE0-F7DA-4D4A-B30A-D05958E02B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123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795CD235-D1FB-4A03-B6BE-DBA7474A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7EEC0E-A43C-43E5-939F-7DE4C4707E2D}"/>
              </a:ext>
            </a:extLst>
          </p:cNvPr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1028" name="Picture 8">
            <a:extLst>
              <a:ext uri="{FF2B5EF4-FFF2-40B4-BE49-F238E27FC236}">
                <a16:creationId xmlns:a16="http://schemas.microsoft.com/office/drawing/2014/main" id="{85CD2B49-FA47-4DC5-9F4C-55A852AA8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361CC-68AC-4A40-A828-7DD2DD3A3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BDE416-DDA0-4A65-B805-B6E1792E6362}" type="datetimeFigureOut">
              <a:rPr lang="en-US"/>
              <a:pPr>
                <a:defRPr/>
              </a:pPr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8CAB-1E58-4E67-9997-1AAE1BE51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ADB87-DA11-4348-A3EE-2DB7E5E56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fld id="{54583A84-D923-4B7F-A46B-793D7A8F484C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A215135-E512-49F2-B0CC-3A88252C45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3B5093-B434-49DC-ACDE-C3BBFF5AB9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2F61E-3D53-4FC8-A9F2-77697CBDE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DD9C46-BA7D-4046-940C-BA84B48D21CB}" type="datetimeFigureOut">
              <a:rPr lang="sl-SI"/>
              <a:pPr>
                <a:defRPr/>
              </a:pPr>
              <a:t>4. 03. 2026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A0361-ABA5-43F3-B47C-D5BD2D35E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C4BC4-91FC-40C9-AC6D-53863ADD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fld id="{6773C2B9-FBE0-4C1D-BBEB-0D7980688F0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E0CF9-E040-4A95-A45E-E8B92D9D631E}"/>
              </a:ext>
            </a:extLst>
          </p:cNvPr>
          <p:cNvSpPr txBox="1"/>
          <p:nvPr/>
        </p:nvSpPr>
        <p:spPr>
          <a:xfrm>
            <a:off x="806450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NARAVNE VIRE IN PROSTOR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>
            <a:extLst>
              <a:ext uri="{FF2B5EF4-FFF2-40B4-BE49-F238E27FC236}">
                <a16:creationId xmlns:a16="http://schemas.microsoft.com/office/drawing/2014/main" id="{A7FCC9FE-971E-4794-8EF4-73B9A35BF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0467DD4-D555-4496-8D3F-C061BE9CBF6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noProof="0" dirty="0"/>
              <a:t>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78F6B95-86D6-0C57-0FDA-4A7F649AF1B4}"/>
              </a:ext>
            </a:extLst>
          </p:cNvPr>
          <p:cNvSpPr txBox="1"/>
          <p:nvPr/>
        </p:nvSpPr>
        <p:spPr>
          <a:xfrm>
            <a:off x="1719618" y="1160060"/>
            <a:ext cx="570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0B050"/>
                </a:solidFill>
              </a:rPr>
              <a:t>Naravne vrednote in zavarovana </a:t>
            </a:r>
            <a:r>
              <a:rPr lang="sl-SI" sz="4000" b="1" noProof="0" dirty="0">
                <a:solidFill>
                  <a:srgbClr val="00B050"/>
                </a:solidFill>
              </a:rPr>
              <a:t>območja: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36C6190-0438-3721-51E4-1FBE521EE98D}"/>
              </a:ext>
            </a:extLst>
          </p:cNvPr>
          <p:cNvSpPr txBox="1"/>
          <p:nvPr/>
        </p:nvSpPr>
        <p:spPr>
          <a:xfrm>
            <a:off x="971550" y="2875014"/>
            <a:ext cx="720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0B050"/>
                </a:solidFill>
              </a:rPr>
              <a:t>pot k učinkovitejšemu upravljanju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1B7F5EF-9357-0D58-CC8C-CA17BDD87CDD}"/>
              </a:ext>
            </a:extLst>
          </p:cNvPr>
          <p:cNvSpPr txBox="1"/>
          <p:nvPr/>
        </p:nvSpPr>
        <p:spPr>
          <a:xfrm>
            <a:off x="1462869" y="5525654"/>
            <a:ext cx="59615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l-SI" sz="1400" noProof="0" dirty="0">
                <a:solidFill>
                  <a:schemeClr val="tx2"/>
                </a:solidFill>
              </a:rPr>
              <a:t>mag. Suzana Zupanc Hrastar, </a:t>
            </a:r>
          </a:p>
          <a:p>
            <a:pPr algn="ctr">
              <a:spcAft>
                <a:spcPts val="600"/>
              </a:spcAft>
            </a:pPr>
            <a:r>
              <a:rPr lang="sl-SI" sz="1400" noProof="0" dirty="0">
                <a:solidFill>
                  <a:schemeClr val="tx2"/>
                </a:solidFill>
              </a:rPr>
              <a:t>vodja Sektorja za naravne vrednote in zavarovana območja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835A9-3123-17B9-BD82-0C69886B3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92025DE-A407-A966-9382-C1ED9165F1E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060450" y="10652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l-SI" noProof="0" dirty="0"/>
              <a:t> </a:t>
            </a:r>
            <a:r>
              <a:rPr lang="sl-SI" b="0" dirty="0">
                <a:solidFill>
                  <a:schemeClr val="tx2"/>
                </a:solidFill>
              </a:rPr>
              <a:t>Naravne vrednote in podzemne jame</a:t>
            </a:r>
            <a:br>
              <a:rPr lang="sl-SI" b="0" dirty="0">
                <a:solidFill>
                  <a:schemeClr val="tx2"/>
                </a:solidFill>
              </a:rPr>
            </a:br>
            <a:endParaRPr lang="sl-SI" b="0" noProof="0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A69118D-83F1-B7FF-2908-DDE606635BA5}"/>
              </a:ext>
            </a:extLst>
          </p:cNvPr>
          <p:cNvSpPr txBox="1"/>
          <p:nvPr/>
        </p:nvSpPr>
        <p:spPr>
          <a:xfrm>
            <a:off x="1275212" y="1732766"/>
            <a:ext cx="6593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4000" noProof="0" dirty="0">
              <a:solidFill>
                <a:schemeClr val="tx2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1583942-EB29-7A2A-D4A0-E6DF4EA236CA}"/>
              </a:ext>
            </a:extLst>
          </p:cNvPr>
          <p:cNvSpPr txBox="1"/>
          <p:nvPr/>
        </p:nvSpPr>
        <p:spPr>
          <a:xfrm>
            <a:off x="1020526" y="5937101"/>
            <a:ext cx="473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8C5C2A7-24C1-949A-461C-D7601699CB0D}"/>
              </a:ext>
            </a:extLst>
          </p:cNvPr>
          <p:cNvSpPr txBox="1"/>
          <p:nvPr/>
        </p:nvSpPr>
        <p:spPr>
          <a:xfrm>
            <a:off x="5751276" y="2622406"/>
            <a:ext cx="2855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chemeClr val="accent1"/>
                </a:solidFill>
              </a:rPr>
              <a:t>Dostopnost do naravnih vrednot z namenom spoznavanja in doživljanje je v javnem interesu.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7C1745-7A48-E886-E438-98B900FAC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61" y="2944227"/>
            <a:ext cx="2619048" cy="1952381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87E1FB8-6573-FC71-8273-737D1BD63A6B}"/>
              </a:ext>
            </a:extLst>
          </p:cNvPr>
          <p:cNvSpPr txBox="1"/>
          <p:nvPr/>
        </p:nvSpPr>
        <p:spPr>
          <a:xfrm>
            <a:off x="5751276" y="6342639"/>
            <a:ext cx="2431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9397094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09452-F78C-57CA-BB92-0CBF1BA7D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E53F340-8230-6853-947E-E5CFA97D4DB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noProof="0" dirty="0"/>
              <a:t> </a:t>
            </a:r>
          </a:p>
        </p:txBody>
      </p:sp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id="{903D3309-F46F-45BF-6B88-7F3F4CF1E78F}"/>
              </a:ext>
            </a:extLst>
          </p:cNvPr>
          <p:cNvSpPr txBox="1">
            <a:spLocks/>
          </p:cNvSpPr>
          <p:nvPr/>
        </p:nvSpPr>
        <p:spPr>
          <a:xfrm>
            <a:off x="3981450" y="1187355"/>
            <a:ext cx="4857750" cy="55647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spcAft>
                <a:spcPts val="600"/>
              </a:spcAft>
              <a:buNone/>
            </a:pPr>
            <a:r>
              <a:rPr lang="sl-S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ZON-F - sistemska ureditev upravljanja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ZON-F uvaja enotna pravila za zaračunavanje obiskovanja naravnih vrednot, kjer so potrebne posebne ureditve in zagotavlja transparentno upravljanje.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Regulacija obiskovanja za varstvo naravnih vrednot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regulacijo obiskovanja zmanjšujemo pritisk na naravna območja. Sprejete odredbe o nosilni zmogljivosti.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Pravni mehanizmi upravljanja naravnih vrednot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Urejanje pravnega stanja upravljanja z naravnimi vrednotami določa pristojnosti in odgovornosti. V pripravi prve skrbniške pogodbe za upravljanje naravnih vrednot znotraj Triglavskega narodnega parka.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Preglednost in dolgoročna stabilnost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Urejanje krepi preglednost, varnost ter zagotavlja trajnostno ohranjanje narave in infrastrukture.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1600" dirty="0">
              <a:solidFill>
                <a:schemeClr val="tx2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DC83FEB-BF47-90C9-4969-985F9EA5CF0B}"/>
              </a:ext>
            </a:extLst>
          </p:cNvPr>
          <p:cNvSpPr txBox="1"/>
          <p:nvPr/>
        </p:nvSpPr>
        <p:spPr>
          <a:xfrm>
            <a:off x="457199" y="1058793"/>
            <a:ext cx="340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noProof="0" dirty="0">
                <a:solidFill>
                  <a:schemeClr val="tx2"/>
                </a:solidFill>
              </a:rPr>
              <a:t>Varstvo naravnih vrednot in pravni mehanizmi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CF443A9-9D80-D83A-EB48-D0083BE61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65" y="1766679"/>
            <a:ext cx="3029978" cy="462803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EC0E1DF-4C61-2A48-EA61-A3C52FE6EE4D}"/>
              </a:ext>
            </a:extLst>
          </p:cNvPr>
          <p:cNvSpPr txBox="1"/>
          <p:nvPr/>
        </p:nvSpPr>
        <p:spPr>
          <a:xfrm>
            <a:off x="591465" y="6475080"/>
            <a:ext cx="302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Mostnica, avtor: Bogdan Kladnik</a:t>
            </a:r>
          </a:p>
        </p:txBody>
      </p:sp>
    </p:spTree>
    <p:extLst>
      <p:ext uri="{BB962C8B-B14F-4D97-AF65-F5344CB8AC3E}">
        <p14:creationId xmlns:p14="http://schemas.microsoft.com/office/powerpoint/2010/main" val="28181023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FBB95-44BF-AC06-BA52-F0B790CA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2844101-01A9-B494-AF36-40E84CC989DF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noProof="0" dirty="0"/>
              <a:t> </a:t>
            </a:r>
          </a:p>
        </p:txBody>
      </p:sp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8B73238C-7AD7-FBCC-7EEC-868FAD1FA0D8}"/>
              </a:ext>
            </a:extLst>
          </p:cNvPr>
          <p:cNvSpPr txBox="1">
            <a:spLocks/>
          </p:cNvSpPr>
          <p:nvPr/>
        </p:nvSpPr>
        <p:spPr>
          <a:xfrm>
            <a:off x="3981450" y="1160060"/>
            <a:ext cx="4857750" cy="529788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Ureditev skrbništva jamskih ekosistemov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Odredba o skrbništvu podzemnih jam določa podzemne jame, v katerih se kot ukrep varstva podzemnih jam izvaja skrbništvo.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»Za Jame«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Projekt, ki je usmerjen v ohranjanje občutljivih jamskih ekosistemov, obnavlja infrastrukturo v dvanajstih podzemnih jamah za varno in usmerjeno obiskovanje.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Enotno upravljanje jam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Podelitev skrbništva za 22 jam zagotavlja usklajeno in v varstvo jam usmerjeno upravljanje.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Trajnostna prihodnost jamskih območij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vizija upravljanja poudarja transparentno upravljanje, trajnostni obisk, ohranjanje občutljivega jamskega sistema in kakovostno izkušnjo obiskovalcev.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EBF45B7-42B8-3C29-7A3E-53BCB0F7E6A6}"/>
              </a:ext>
            </a:extLst>
          </p:cNvPr>
          <p:cNvSpPr txBox="1"/>
          <p:nvPr/>
        </p:nvSpPr>
        <p:spPr>
          <a:xfrm>
            <a:off x="457199" y="1058793"/>
            <a:ext cx="3524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noProof="0" dirty="0">
                <a:solidFill>
                  <a:schemeClr val="tx2"/>
                </a:solidFill>
              </a:rPr>
              <a:t>Podzemne jame – skrbništvo, projekti in prihodnost</a:t>
            </a:r>
          </a:p>
        </p:txBody>
      </p:sp>
    </p:spTree>
    <p:extLst>
      <p:ext uri="{BB962C8B-B14F-4D97-AF65-F5344CB8AC3E}">
        <p14:creationId xmlns:p14="http://schemas.microsoft.com/office/powerpoint/2010/main" val="5357286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E2AE1F-FF98-1EBB-B4BE-1AF56A7F3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417" y="2820169"/>
            <a:ext cx="7200000" cy="1490622"/>
          </a:xfrm>
        </p:spPr>
        <p:txBody>
          <a:bodyPr/>
          <a:lstStyle/>
          <a:p>
            <a:pPr algn="ctr"/>
            <a:r>
              <a:rPr lang="sl-SI" sz="1800" dirty="0">
                <a:solidFill>
                  <a:schemeClr val="accent1"/>
                </a:solidFill>
              </a:rPr>
              <a:t>Prihodnost naravnih vrednot in zavarovanih območij je preprosta: </a:t>
            </a:r>
            <a:br>
              <a:rPr lang="sl-SI" sz="1800" dirty="0">
                <a:solidFill>
                  <a:schemeClr val="accent1"/>
                </a:solidFill>
              </a:rPr>
            </a:br>
            <a:r>
              <a:rPr lang="sl-SI" sz="1800" dirty="0">
                <a:solidFill>
                  <a:schemeClr val="accent1"/>
                </a:solidFill>
              </a:rPr>
              <a:t>ali jih bomo znali upravljati – ali pa jih bomo izgubili.</a:t>
            </a:r>
            <a:br>
              <a:rPr lang="sl-SI" sz="1800" dirty="0">
                <a:solidFill>
                  <a:schemeClr val="accent1"/>
                </a:solidFill>
              </a:rPr>
            </a:br>
            <a:br>
              <a:rPr lang="sl-SI" sz="1400" dirty="0"/>
            </a:br>
            <a:endParaRPr lang="sl-SI" sz="14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A96B452-7B20-B910-7F64-AE758674F2D7}"/>
              </a:ext>
            </a:extLst>
          </p:cNvPr>
          <p:cNvSpPr txBox="1"/>
          <p:nvPr/>
        </p:nvSpPr>
        <p:spPr>
          <a:xfrm>
            <a:off x="5788681" y="6295002"/>
            <a:ext cx="2493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accent1"/>
                </a:solidFill>
              </a:rPr>
              <a:t>HVALA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845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2C9D9-B72A-0460-94A5-C4102D2D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B6313F6-4D61-DD05-0921-8CA706EE293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noProof="0" dirty="0"/>
              <a:t> 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3C4134E-C693-5590-4F2B-CB0FBEA587DB}"/>
              </a:ext>
            </a:extLst>
          </p:cNvPr>
          <p:cNvSpPr txBox="1"/>
          <p:nvPr/>
        </p:nvSpPr>
        <p:spPr>
          <a:xfrm>
            <a:off x="1745573" y="1323648"/>
            <a:ext cx="5693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noProof="0" dirty="0">
                <a:solidFill>
                  <a:srgbClr val="00B050"/>
                </a:solidFill>
              </a:rPr>
              <a:t>Zavarovana območja </a:t>
            </a:r>
            <a:r>
              <a:rPr lang="sl-SI" sz="4000" noProof="0" dirty="0">
                <a:solidFill>
                  <a:schemeClr val="tx2"/>
                </a:solidFill>
              </a:rPr>
              <a:t>– od ustanavljanja do učinkovitega upravljanja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352B54F-B575-FF3E-B2C0-B2E2DCECFA11}"/>
              </a:ext>
            </a:extLst>
          </p:cNvPr>
          <p:cNvSpPr txBox="1"/>
          <p:nvPr/>
        </p:nvSpPr>
        <p:spPr>
          <a:xfrm>
            <a:off x="335280" y="3951892"/>
            <a:ext cx="8224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Največja napaka je misel, da je ustanovitev zavarovanega območja končni cilj. 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V resnici je to šele štartna črta.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Zavarovana območja so ogledalo družbe: pokažejo, koliko nam je resnično mar.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123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0CE08-2C6A-B2C0-79F6-C0B2FDBEB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79" y="1249680"/>
            <a:ext cx="3508121" cy="2651760"/>
          </a:xfrm>
        </p:spPr>
        <p:txBody>
          <a:bodyPr/>
          <a:lstStyle/>
          <a:p>
            <a:r>
              <a:rPr lang="sl-SI" sz="2000" dirty="0">
                <a:solidFill>
                  <a:schemeClr val="tx2"/>
                </a:solidFill>
              </a:rPr>
              <a:t>Kakšno je stanje danes?</a:t>
            </a:r>
            <a:br>
              <a:rPr lang="sl-SI" sz="2000" dirty="0">
                <a:solidFill>
                  <a:schemeClr val="tx2"/>
                </a:solidFill>
              </a:rPr>
            </a:br>
            <a:br>
              <a:rPr lang="sl-SI" sz="1600" dirty="0">
                <a:solidFill>
                  <a:schemeClr val="tx2"/>
                </a:solidFill>
                <a:ea typeface="Calibri" panose="020F0502020204030204" pitchFamily="34" charset="0"/>
              </a:rPr>
            </a:br>
            <a:br>
              <a:rPr lang="sl-SI" sz="2000" dirty="0">
                <a:solidFill>
                  <a:schemeClr val="tx2"/>
                </a:solidFill>
              </a:rPr>
            </a:br>
            <a:br>
              <a:rPr lang="sl-SI" sz="2000" dirty="0">
                <a:solidFill>
                  <a:schemeClr val="tx2"/>
                </a:solidFill>
              </a:rPr>
            </a:br>
            <a:br>
              <a:rPr lang="sl-SI" sz="2000" dirty="0">
                <a:solidFill>
                  <a:schemeClr val="tx2"/>
                </a:solidFill>
              </a:rPr>
            </a:br>
            <a:br>
              <a:rPr lang="sl-SI" sz="2000" dirty="0">
                <a:solidFill>
                  <a:schemeClr val="tx2"/>
                </a:solidFill>
              </a:rPr>
            </a:br>
            <a:br>
              <a:rPr lang="sl-SI" sz="2000" dirty="0">
                <a:solidFill>
                  <a:schemeClr val="tx2"/>
                </a:solidFill>
              </a:rPr>
            </a:br>
            <a:br>
              <a:rPr lang="sl-SI" sz="2000" dirty="0">
                <a:solidFill>
                  <a:schemeClr val="tx2"/>
                </a:solidFill>
              </a:rPr>
            </a:br>
            <a:br>
              <a:rPr lang="sl-SI" sz="2000" dirty="0">
                <a:solidFill>
                  <a:schemeClr val="tx2"/>
                </a:solidFill>
              </a:rPr>
            </a:br>
            <a:endParaRPr lang="sl-SI" sz="2000" dirty="0">
              <a:solidFill>
                <a:schemeClr val="tx2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319D8C3-4A38-1BB2-892C-630048DC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440" y="353522"/>
            <a:ext cx="4546981" cy="321471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BC7873D-8B3E-60E3-6CEA-7848DFCD7194}"/>
              </a:ext>
            </a:extLst>
          </p:cNvPr>
          <p:cNvSpPr txBox="1"/>
          <p:nvPr/>
        </p:nvSpPr>
        <p:spPr>
          <a:xfrm>
            <a:off x="4503419" y="3846830"/>
            <a:ext cx="4199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tx2"/>
                </a:solidFill>
              </a:rPr>
              <a:t>Kakšne so zaveze za prihodnost:</a:t>
            </a:r>
          </a:p>
          <a:p>
            <a:pPr marL="285750" indent="-285750">
              <a:buFontTx/>
              <a:buChar char="-"/>
            </a:pPr>
            <a:endParaRPr lang="sl-SI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u="sng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Nacionalni program varstva narave 2020-2030 </a:t>
            </a:r>
            <a:r>
              <a:rPr lang="sl-SI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(povečanje ZO za najmanj 2%: Kočevsko, Planinsko polje, </a:t>
            </a:r>
            <a:r>
              <a:rPr lang="sl-SI" sz="160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Pohorje,</a:t>
            </a:r>
            <a:r>
              <a:rPr lang="sl-SI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Dragonja in Mura)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u="sng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Pomorski prostorski plan Slovenije </a:t>
            </a:r>
            <a:r>
              <a:rPr lang="sl-SI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določa potencialna ZO </a:t>
            </a:r>
            <a:r>
              <a:rPr lang="sl-SI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na morju </a:t>
            </a:r>
            <a:r>
              <a:rPr lang="sl-SI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(Debeli rtič, Piranska Punta, Rt Madona, izliv Dragonje, območje na tromeji z Italijo in Hrvaško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u="sng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EU Uredba o obnovi narave </a:t>
            </a:r>
            <a:r>
              <a:rPr lang="sl-SI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…..</a:t>
            </a:r>
            <a:endParaRPr lang="sl-SI" dirty="0"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E43A26C-370D-6A12-3BA2-9225E9657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3793611"/>
            <a:ext cx="3740236" cy="296876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FCF9A8C-3A1E-92DA-DE5A-FFC1F88D2124}"/>
              </a:ext>
            </a:extLst>
          </p:cNvPr>
          <p:cNvSpPr txBox="1"/>
          <p:nvPr/>
        </p:nvSpPr>
        <p:spPr>
          <a:xfrm>
            <a:off x="360290" y="1593116"/>
            <a:ext cx="3977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u="sng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1.325 zavarovanih območij</a:t>
            </a:r>
            <a:br>
              <a:rPr lang="sl-SI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1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(1 narodni park, 4 regijski, 47 krajinskih  parkov, 1.097 naravnih spomenikov, 62 rezervatov, 1 strogi naravni rezervat, 113 spomenikov oblikovane narave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u="sng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270.094 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u="sng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13% ozemlja Slovenije (vir </a:t>
            </a:r>
            <a:r>
              <a:rPr lang="sl-SI" sz="1600" u="sng" dirty="0" err="1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NarcIS</a:t>
            </a:r>
            <a:r>
              <a:rPr lang="sl-SI" sz="1600" u="sng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sl-SI" sz="1600" u="sng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l-SI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7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CB2D0-92AA-492C-6772-5E595707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35AB6BF-8DB2-E3FA-0F98-E8BCCBEBC4B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noProof="0" dirty="0"/>
              <a:t> </a:t>
            </a:r>
          </a:p>
        </p:txBody>
      </p:sp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273E7573-BE49-C754-A5F8-CC80149F8144}"/>
              </a:ext>
            </a:extLst>
          </p:cNvPr>
          <p:cNvSpPr txBox="1">
            <a:spLocks/>
          </p:cNvSpPr>
          <p:nvPr/>
        </p:nvSpPr>
        <p:spPr>
          <a:xfrm>
            <a:off x="3981450" y="328787"/>
            <a:ext cx="4988738" cy="65110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sz="1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71450" lvl="1" indent="-1714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sz="12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2"/>
              </a:solidFill>
            </a:endParaRP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sl-SI" sz="1600" dirty="0">
              <a:solidFill>
                <a:srgbClr val="7030A0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6142838-A343-4026-2428-7539BA2E37A9}"/>
              </a:ext>
            </a:extLst>
          </p:cNvPr>
          <p:cNvSpPr txBox="1"/>
          <p:nvPr/>
        </p:nvSpPr>
        <p:spPr>
          <a:xfrm>
            <a:off x="302544" y="1058793"/>
            <a:ext cx="447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noProof="0" dirty="0">
                <a:solidFill>
                  <a:schemeClr val="tx2"/>
                </a:solidFill>
              </a:rPr>
              <a:t>Ustanavljanje zavarovanih območij danes in v prihodnje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7CAC380-D5A4-5F6F-30BF-2E4856A7557E}"/>
              </a:ext>
            </a:extLst>
          </p:cNvPr>
          <p:cNvSpPr txBox="1"/>
          <p:nvPr/>
        </p:nvSpPr>
        <p:spPr>
          <a:xfrm>
            <a:off x="5047332" y="1565121"/>
            <a:ext cx="36507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600" b="1" dirty="0">
                <a:solidFill>
                  <a:schemeClr val="accent1"/>
                </a:solidFill>
                <a:cs typeface="Arial" panose="020B0604020202020204" pitchFamily="34" charset="0"/>
              </a:rPr>
              <a:t>Prihodnji koraki oz. pobude za širitev zavarovanih območij:</a:t>
            </a: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2"/>
                </a:solidFill>
              </a:rPr>
              <a:t>širitev zavarovanja na Planinskem polju – v teku</a:t>
            </a: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2"/>
                </a:solidFill>
              </a:rPr>
              <a:t>širitev Kozjanskega regijskega parka – v teku</a:t>
            </a: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2"/>
                </a:solidFill>
              </a:rPr>
              <a:t>Regijski park Snežnik (občinsko zavarovanje) – v teku </a:t>
            </a: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2"/>
                </a:solidFill>
              </a:rPr>
              <a:t>zavarovanje gozdnih rezervatov vpisanih na Seznam svetovne dediščine (pragozd Krokar in Snežnik)</a:t>
            </a: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2"/>
                </a:solidFill>
              </a:rPr>
              <a:t>širitev zavarovanih območij na morju</a:t>
            </a: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2"/>
                </a:solidFill>
              </a:rPr>
              <a:t>pobude za zavarovanje reke Mure</a:t>
            </a:r>
          </a:p>
          <a:p>
            <a:pPr marL="1714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tx2"/>
                </a:solidFill>
              </a:rPr>
              <a:t>ostale pobude: Kraški rob, Kočevsko, Dragonja, Drava, Trnovska planota,….</a:t>
            </a:r>
          </a:p>
          <a:p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CA9C62D-69AF-FA1B-C94A-97F996537723}"/>
              </a:ext>
            </a:extLst>
          </p:cNvPr>
          <p:cNvSpPr txBox="1"/>
          <p:nvPr/>
        </p:nvSpPr>
        <p:spPr>
          <a:xfrm>
            <a:off x="302543" y="1765858"/>
            <a:ext cx="457200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600" b="1" dirty="0">
                <a:solidFill>
                  <a:srgbClr val="FF0000"/>
                </a:solidFill>
              </a:rPr>
              <a:t>Regijski park Pohorje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2"/>
                </a:solidFill>
              </a:rPr>
              <a:t>Regijski park Pohorje obsega 52 km² in temelji na partnerstvu lokalnih skupnosti in države.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2"/>
                </a:solidFill>
              </a:rPr>
              <a:t>Trajnostno gospodarjenje in varstvo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2"/>
                </a:solidFill>
              </a:rPr>
              <a:t>Park se osredotoča na trajnostno gospodarjenje gozdov in ohranjanje naravnih ekosistemov ter upravljanje rekreacijskega pritiska.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600" b="1" dirty="0">
                <a:solidFill>
                  <a:srgbClr val="FF0000"/>
                </a:solidFill>
              </a:rPr>
              <a:t>Krajinski park Češeniške in Prevojske gmajne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2"/>
                </a:solidFill>
              </a:rPr>
              <a:t>Krajinski park obsega 411,36 hektarov.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2"/>
                </a:solidFill>
              </a:rPr>
              <a:t>Prispevek k blaženju podnebnih sprememb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2"/>
                </a:solidFill>
              </a:rPr>
              <a:t>Območje je eden najpomembnejših ostankov naravno ohranjenega nižinskega gozda v širši okolici.</a:t>
            </a:r>
          </a:p>
        </p:txBody>
      </p:sp>
    </p:spTree>
    <p:extLst>
      <p:ext uri="{BB962C8B-B14F-4D97-AF65-F5344CB8AC3E}">
        <p14:creationId xmlns:p14="http://schemas.microsoft.com/office/powerpoint/2010/main" val="12880248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AF6455-954B-0A8B-F419-E5CA884EA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151" y="1045029"/>
            <a:ext cx="8164284" cy="1831033"/>
          </a:xfrm>
        </p:spPr>
        <p:txBody>
          <a:bodyPr/>
          <a:lstStyle/>
          <a:p>
            <a:pPr lvl="1" algn="l">
              <a:lnSpc>
                <a:spcPct val="150000"/>
              </a:lnSpc>
              <a:spcAft>
                <a:spcPts val="600"/>
              </a:spcAft>
            </a:pPr>
            <a:br>
              <a:rPr lang="sl-SI" sz="14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sl-SI" sz="14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8BA93C0-DEA8-E300-2F52-42A35F1B3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8" y="2849167"/>
            <a:ext cx="5556738" cy="3911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1309CC3-2694-84BB-232F-34A78FEF4BE8}"/>
              </a:ext>
            </a:extLst>
          </p:cNvPr>
          <p:cNvSpPr txBox="1"/>
          <p:nvPr/>
        </p:nvSpPr>
        <p:spPr>
          <a:xfrm>
            <a:off x="668016" y="1539631"/>
            <a:ext cx="7596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</a:rPr>
              <a:t>zagotovitev upravljanja vseh zavarovanih območij, tudi ustanovljenih pred 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</a:rPr>
              <a:t>optimizacija sistema upravljanja zavarovanih območij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2"/>
                </a:solidFill>
              </a:rPr>
              <a:t>z zavarovanimi območji pokriti nad 20% površine RS (kot že opredeljeno v prvem NPVO in v Družbenem planu RS 1999)</a:t>
            </a:r>
            <a:endParaRPr lang="sl-SI" sz="160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1465499-022C-2066-1912-77C1010C38EB}"/>
              </a:ext>
            </a:extLst>
          </p:cNvPr>
          <p:cNvSpPr txBox="1"/>
          <p:nvPr/>
        </p:nvSpPr>
        <p:spPr>
          <a:xfrm>
            <a:off x="742462" y="1045029"/>
            <a:ext cx="498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Vizija:</a:t>
            </a:r>
          </a:p>
        </p:txBody>
      </p:sp>
    </p:spTree>
    <p:extLst>
      <p:ext uri="{BB962C8B-B14F-4D97-AF65-F5344CB8AC3E}">
        <p14:creationId xmlns:p14="http://schemas.microsoft.com/office/powerpoint/2010/main" val="194252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EE43F-09E1-BDB6-327C-DC752E214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3FA3623-001E-6EA9-2EE9-319B21CDBBE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noProof="0" dirty="0"/>
              <a:t>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3682760-9A1C-D049-E953-3AC75066AAD1}"/>
              </a:ext>
            </a:extLst>
          </p:cNvPr>
          <p:cNvSpPr txBox="1">
            <a:spLocks/>
          </p:cNvSpPr>
          <p:nvPr/>
        </p:nvSpPr>
        <p:spPr>
          <a:xfrm>
            <a:off x="3981450" y="1187354"/>
            <a:ext cx="5035550" cy="56706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Načrt upravljanja Krajinskega parka Ljubljansko barje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Ljubljansko barje, ki pokriva 13.500 hektarjev zemljišč, ima sprejet načrt upravljanja do leta 2034.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Načrt upravljanja Krajinskega parka Sečoveljske soline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Sečoveljske soline, ki združujejo tradicionalno solinarsko dejavnost in visoko </a:t>
            </a:r>
            <a:r>
              <a:rPr lang="sl-SI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biodiverziteto</a:t>
            </a: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imajo načrt upravljanja do leta 2034.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varstva in razvoja Parka Škocjanske jame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Škocjanske jame upravlja z zavarovanim območjem po „načrtu upravljanja“ sprejetim do leta 2028.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Načrt upravljanja Krajinskega parka Strunjan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Strunjan svoje upravljavske naloge uresničuje skozi načrt upravljanja sprejet do leta 2027.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Načrti upravljanja v pripravi za: 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</a:rPr>
              <a:t>Naravni rezervat Škocjanski zatok </a:t>
            </a:r>
            <a:r>
              <a:rPr lang="sl-SI" sz="1400" dirty="0">
                <a:solidFill>
                  <a:srgbClr val="FF0000"/>
                </a:solidFill>
                <a:latin typeface="Arial" panose="020B0604020202020204" pitchFamily="34" charset="0"/>
              </a:rPr>
              <a:t>(prenehal 2024),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</a:rPr>
              <a:t>Triglavski narodni park </a:t>
            </a:r>
            <a:r>
              <a:rPr lang="sl-SI" sz="1400" dirty="0">
                <a:solidFill>
                  <a:srgbClr val="FF0000"/>
                </a:solidFill>
                <a:latin typeface="Arial" panose="020B0604020202020204" pitchFamily="34" charset="0"/>
              </a:rPr>
              <a:t>(prenehal 2025), 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</a:rPr>
              <a:t>Krajinski park Goričko </a:t>
            </a:r>
            <a:r>
              <a:rPr lang="sl-SI" sz="1400" dirty="0">
                <a:solidFill>
                  <a:srgbClr val="FF0000"/>
                </a:solidFill>
                <a:latin typeface="Arial" panose="020B0604020202020204" pitchFamily="34" charset="0"/>
              </a:rPr>
              <a:t>(prenehal 2025), 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</a:rPr>
              <a:t>Krajinski park Kolpa </a:t>
            </a:r>
            <a:r>
              <a:rPr lang="sl-SI" sz="1400" dirty="0">
                <a:solidFill>
                  <a:srgbClr val="FF0000"/>
                </a:solidFill>
                <a:latin typeface="Arial" panose="020B0604020202020204" pitchFamily="34" charset="0"/>
              </a:rPr>
              <a:t>(prvi NU),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400" dirty="0">
                <a:solidFill>
                  <a:schemeClr val="tx2"/>
                </a:solidFill>
                <a:latin typeface="Arial" panose="020B0604020202020204" pitchFamily="34" charset="0"/>
              </a:rPr>
              <a:t>Krajinski park Radensko polje</a:t>
            </a:r>
            <a:r>
              <a:rPr lang="sl-SI" sz="1400" dirty="0">
                <a:solidFill>
                  <a:srgbClr val="FF0000"/>
                </a:solidFill>
                <a:latin typeface="Arial" panose="020B0604020202020204" pitchFamily="34" charset="0"/>
              </a:rPr>
              <a:t> (prvi NU).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1600" dirty="0">
              <a:solidFill>
                <a:schemeClr val="tx2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0EB2A43-55A4-3196-F953-E52E2F6D68D0}"/>
              </a:ext>
            </a:extLst>
          </p:cNvPr>
          <p:cNvSpPr txBox="1"/>
          <p:nvPr/>
        </p:nvSpPr>
        <p:spPr>
          <a:xfrm>
            <a:off x="457199" y="1058793"/>
            <a:ext cx="3313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noProof="0" dirty="0">
                <a:solidFill>
                  <a:schemeClr val="tx2"/>
                </a:solidFill>
              </a:rPr>
              <a:t>Načrti upravljanja  zavarovanih območij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B78F099-9566-FF97-9233-BD670E421C06}"/>
              </a:ext>
            </a:extLst>
          </p:cNvPr>
          <p:cNvSpPr txBox="1"/>
          <p:nvPr/>
        </p:nvSpPr>
        <p:spPr>
          <a:xfrm>
            <a:off x="329926" y="3247956"/>
            <a:ext cx="3515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Brez načrta upravljanja je zavarovano območje samo ideja na papirju; z načrtom upravljanja dobi smer, pravila, prioritete </a:t>
            </a:r>
          </a:p>
          <a:p>
            <a:r>
              <a:rPr lang="sl-SI" sz="1400" dirty="0"/>
              <a:t>in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921876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9669-E8EF-7EC3-19C4-46DABE56A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BDFA302-E063-CEDA-6D9D-73710FA40FB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noProof="0" dirty="0"/>
              <a:t> 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9ADBC9A-FD3D-78B6-2F7F-9CBC421A846D}"/>
              </a:ext>
            </a:extLst>
          </p:cNvPr>
          <p:cNvSpPr txBox="1"/>
          <p:nvPr/>
        </p:nvSpPr>
        <p:spPr>
          <a:xfrm>
            <a:off x="1275212" y="1547813"/>
            <a:ext cx="6593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noProof="0" dirty="0">
                <a:solidFill>
                  <a:schemeClr val="tx2"/>
                </a:solidFill>
              </a:rPr>
              <a:t>Financiranje in </a:t>
            </a:r>
          </a:p>
          <a:p>
            <a:pPr algn="ctr"/>
            <a:r>
              <a:rPr lang="sl-SI" sz="4000" noProof="0" dirty="0">
                <a:solidFill>
                  <a:schemeClr val="tx2"/>
                </a:solidFill>
              </a:rPr>
              <a:t>neposredni nadzor v naravi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4572B67-98D8-1537-AFD2-D056912870EA}"/>
              </a:ext>
            </a:extLst>
          </p:cNvPr>
          <p:cNvSpPr txBox="1"/>
          <p:nvPr/>
        </p:nvSpPr>
        <p:spPr>
          <a:xfrm>
            <a:off x="920750" y="3517900"/>
            <a:ext cx="7378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Narava ni strošek. Strošek je šele takrat, ko je nimamo več.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Varovanje narave je najcenejši način preprečevanja dragih posledic podnebnih sprememb.</a:t>
            </a:r>
          </a:p>
          <a:p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sl-SI" dirty="0">
              <a:solidFill>
                <a:schemeClr val="tx2"/>
              </a:solidFill>
            </a:endParaRPr>
          </a:p>
          <a:p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601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785A-8906-8B23-490B-F6E6899FB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E2E90BB-1965-3EA3-3D51-0F869FDB87D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noProof="0" dirty="0"/>
              <a:t> 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1560B16-6ED6-BF5E-E5B9-AF9D14E5F90B}"/>
              </a:ext>
            </a:extLst>
          </p:cNvPr>
          <p:cNvSpPr txBox="1"/>
          <p:nvPr/>
        </p:nvSpPr>
        <p:spPr>
          <a:xfrm>
            <a:off x="457199" y="1058793"/>
            <a:ext cx="319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noProof="0" dirty="0">
                <a:solidFill>
                  <a:schemeClr val="tx2"/>
                </a:solidFill>
              </a:rPr>
              <a:t>Finančni mehanizmi in podpora upravljavcem</a:t>
            </a:r>
          </a:p>
        </p:txBody>
      </p:sp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id="{1DACD272-4AC4-4ACE-A3D8-5262D2113C27}"/>
              </a:ext>
            </a:extLst>
          </p:cNvPr>
          <p:cNvSpPr txBox="1">
            <a:spLocks/>
          </p:cNvSpPr>
          <p:nvPr/>
        </p:nvSpPr>
        <p:spPr>
          <a:xfrm>
            <a:off x="457198" y="1910687"/>
            <a:ext cx="8139725" cy="4547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Ključni finančni viri</a:t>
            </a:r>
          </a:p>
          <a:p>
            <a:pPr marL="0" lvl="1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Okrepljeno financiranje upravljavcev zavarovanih območij preko EU finančnih mehanizmov in skladov so pomembna podpora za izvajanje ukrepov za ohranjanjem biotske raznovrstnosti, varstva naravnih vrednot in prilagajanja na podnebne spremembe.</a:t>
            </a:r>
          </a:p>
          <a:p>
            <a:pPr marL="0" lvl="1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Transparentnost in primerljivost</a:t>
            </a:r>
          </a:p>
          <a:p>
            <a:pPr marL="0" lvl="1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Enotna izhodišča za programe dela zagotavljajo transparentnost porabe sredstev in poenotenje strokovnih vsebin ne glede na velikost območji.</a:t>
            </a:r>
          </a:p>
          <a:p>
            <a:pPr marL="0" lvl="1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Profesionalizacija in sodelovanje</a:t>
            </a:r>
          </a:p>
          <a:p>
            <a:pPr marL="0" lvl="1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Večja finančna kapaciteta omogoča zaposlovanje strokovnjakov, raziskave in sodelovanje z lokalnimi skupnostmi ter drugimi institucijami.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1383D9CA-B034-E81C-7A34-A9CF4BB94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788" y="34950"/>
            <a:ext cx="2189371" cy="2189371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CF3BBCCD-F9FC-4023-B1F7-450E89798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5" y="4438617"/>
            <a:ext cx="8061950" cy="27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317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5C4B7-A8EB-4880-ED2D-72DBA3E05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94B4C78-6BD1-F427-C4D5-B658AF0B863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noProof="0" dirty="0"/>
              <a:t>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18EAF7E-92B4-E9D0-E67F-C884FF36C5D5}"/>
              </a:ext>
            </a:extLst>
          </p:cNvPr>
          <p:cNvSpPr txBox="1"/>
          <p:nvPr/>
        </p:nvSpPr>
        <p:spPr>
          <a:xfrm>
            <a:off x="457199" y="1058793"/>
            <a:ext cx="373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noProof="0" dirty="0">
                <a:solidFill>
                  <a:schemeClr val="tx2"/>
                </a:solidFill>
              </a:rPr>
              <a:t>Neposredni nadzor v naravi</a:t>
            </a:r>
          </a:p>
        </p:txBody>
      </p:sp>
      <p:sp>
        <p:nvSpPr>
          <p:cNvPr id="7" name="Označba mesta besedila 2">
            <a:extLst>
              <a:ext uri="{FF2B5EF4-FFF2-40B4-BE49-F238E27FC236}">
                <a16:creationId xmlns:a16="http://schemas.microsoft.com/office/drawing/2014/main" id="{985B2125-9496-324E-4F57-2493621B79B9}"/>
              </a:ext>
            </a:extLst>
          </p:cNvPr>
          <p:cNvSpPr txBox="1">
            <a:spLocks/>
          </p:cNvSpPr>
          <p:nvPr/>
        </p:nvSpPr>
        <p:spPr>
          <a:xfrm>
            <a:off x="196482" y="1458903"/>
            <a:ext cx="8650533" cy="53990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Uvedba enotnega informacijskega sistema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Vzpostavitev sistema omogoča hitrejšo izmenjavo 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podatkov in usklajeno ukrepanje pri varstvu narave.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Krepitev kompetenc nadzornikov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Izboljšanje znanja in uvajanje standardiziranih 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postopkov povečuje učinkovitost nadzora v naravi.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Sprejem Pravilnika o službenem znaku, izkaznici in uniformi naravovarstvenih in prostovoljnih nadzornikov</a:t>
            </a:r>
          </a:p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Izboljšana koordinacija naravovarstvenih nadzornih služb  v okviru IP LIFE NATURA.SI</a:t>
            </a:r>
          </a:p>
          <a:p>
            <a:pPr marL="0" indent="0">
              <a:spcBef>
                <a:spcPts val="25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l-SI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ZON-F – spremembe povezane z neposrednim nadzorom v naravi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izenačene prireditve voženj s kolesi in kolesi na motorni pogon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višje kazni za vožnjo z motornimi vozili in kolesi v naravnem okolju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lažji/hitrejši zaseg vozil 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pravna podlaga za zbiranje, obdelavo in dostop do osebnih podatkov iz zbirk podatkov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natančnejša definicija utrjene poti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pristojnost policije za nadzor nad vožnjo s kolesi 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pooblastilo nadzornikov za ustavitev kolesa ali drugega vozila </a:t>
            </a:r>
          </a:p>
        </p:txBody>
      </p:sp>
    </p:spTree>
    <p:extLst>
      <p:ext uri="{BB962C8B-B14F-4D97-AF65-F5344CB8AC3E}">
        <p14:creationId xmlns:p14="http://schemas.microsoft.com/office/powerpoint/2010/main" val="17567424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nvp  -  Samo za branje" id="{CA6351F4-3087-4DBD-9722-7DD8503D6F03}" vid="{AB36299C-DFE6-42B5-93CF-EA2B9D924BCE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vp  -  Samo za branje" id="{CA6351F4-3087-4DBD-9722-7DD8503D6F03}" vid="{CDF6881B-C0F6-4536-BD51-3728A22EB12E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F491E763D3C748946BF9C3D5A61BC8" ma:contentTypeVersion="19" ma:contentTypeDescription="Ustvari nov dokument." ma:contentTypeScope="" ma:versionID="a42c0fb61a195cbf5cac5a03429ff8ab">
  <xsd:schema xmlns:xsd="http://www.w3.org/2001/XMLSchema" xmlns:xs="http://www.w3.org/2001/XMLSchema" xmlns:p="http://schemas.microsoft.com/office/2006/metadata/properties" xmlns:ns2="6174e623-3132-4682-8312-93ae023b49b3" xmlns:ns3="c692225b-96e9-4b86-aa9e-be5af81d02ac" targetNamespace="http://schemas.microsoft.com/office/2006/metadata/properties" ma:root="true" ma:fieldsID="11d006bb1e959abe0d0fefc0d22e39c3" ns2:_="" ns3:_="">
    <xsd:import namespace="6174e623-3132-4682-8312-93ae023b49b3"/>
    <xsd:import namespace="c692225b-96e9-4b86-aa9e-be5af81d0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Datum_x0020_objav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Podro_x010d_je" minOccurs="0"/>
                <xsd:element ref="ns2:Zaporedj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4e623-3132-4682-8312-93ae023b4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1497c9cf-a874-46b4-aa75-1d1b1d995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Datum_x0020_objave" ma:index="19" nillable="true" ma:displayName="Datum objave" ma:default="[today]" ma:format="DateOnly" ma:internalName="Datum_x0020_objave">
      <xsd:simpleType>
        <xsd:restriction base="dms:DateTim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dro_x010d_je" ma:index="23" nillable="true" ma:displayName="Področje" ma:internalName="Podro_x010d_j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lužba za splošne zadeve in informatiko"/>
                    <xsd:enumeration value="Služba za kadrovske zadeve"/>
                    <xsd:enumeration value="Služba za finančne zadeve"/>
                    <xsd:enumeration value="Služba za upravne zadeve"/>
                    <xsd:enumeration value="Služba za pravne zadeve in javna naročila"/>
                    <xsd:enumeration value="Kabinet ministra"/>
                    <xsd:enumeration value="Sekretariat"/>
                  </xsd:restriction>
                </xsd:simpleType>
              </xsd:element>
            </xsd:sequence>
          </xsd:extension>
        </xsd:complexContent>
      </xsd:complexType>
    </xsd:element>
    <xsd:element name="Zaporedje" ma:index="24" nillable="true" ma:displayName="Zaporedje" ma:decimals="0" ma:format="Dropdown" ma:internalName="Zaporedj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2225b-96e9-4b86-aa9e-be5af81d02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fca1b46-32c9-4cdb-960c-6fbc90030f75}" ma:internalName="TaxCatchAll" ma:showField="CatchAllData" ma:web="c692225b-96e9-4b86-aa9e-be5af81d02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4e623-3132-4682-8312-93ae023b49b3">
      <Terms xmlns="http://schemas.microsoft.com/office/infopath/2007/PartnerControls"/>
    </lcf76f155ced4ddcb4097134ff3c332f>
    <Datum_x0020_objave xmlns="6174e623-3132-4682-8312-93ae023b49b3">2023-01-24T14:47:47+00:00</Datum_x0020_objave>
    <TaxCatchAll xmlns="c692225b-96e9-4b86-aa9e-be5af81d02ac" xsi:nil="true"/>
    <Podro_x010d_je xmlns="6174e623-3132-4682-8312-93ae023b49b3" xsi:nil="true"/>
    <Zaporedje xmlns="6174e623-3132-4682-8312-93ae023b49b3" xsi:nil="true"/>
  </documentManagement>
</p:properties>
</file>

<file path=customXml/itemProps1.xml><?xml version="1.0" encoding="utf-8"?>
<ds:datastoreItem xmlns:ds="http://schemas.openxmlformats.org/officeDocument/2006/customXml" ds:itemID="{6F6E8160-F337-4D0F-A28C-2A29D64B99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140D7-E80B-4912-81EB-6DCC56961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4e623-3132-4682-8312-93ae023b49b3"/>
    <ds:schemaRef ds:uri="c692225b-96e9-4b86-aa9e-be5af81d0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EF18A1-9D79-4174-9992-B8ED773C1E97}">
  <ds:schemaRefs>
    <ds:schemaRef ds:uri="http://schemas.microsoft.com/office/2006/metadata/properties"/>
    <ds:schemaRef ds:uri="http://purl.org/dc/terms/"/>
    <ds:schemaRef ds:uri="6174e623-3132-4682-8312-93ae023b49b3"/>
    <ds:schemaRef ds:uri="http://schemas.openxmlformats.org/package/2006/metadata/core-properties"/>
    <ds:schemaRef ds:uri="http://schemas.microsoft.com/office/2006/documentManagement/types"/>
    <ds:schemaRef ds:uri="c692225b-96e9-4b86-aa9e-be5af81d02ac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mnvp-PWP</Template>
  <TotalTime>835</TotalTime>
  <Words>1047</Words>
  <Application>Microsoft Office PowerPoint</Application>
  <PresentationFormat>Diaprojekcija na zaslonu (4:3)</PresentationFormat>
  <Paragraphs>126</Paragraphs>
  <Slides>13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Calibri</vt:lpstr>
      <vt:lpstr>Arial</vt:lpstr>
      <vt:lpstr>Republika</vt:lpstr>
      <vt:lpstr>Aptos</vt:lpstr>
      <vt:lpstr>blank</vt:lpstr>
      <vt:lpstr>Custom Design</vt:lpstr>
      <vt:lpstr> </vt:lpstr>
      <vt:lpstr> </vt:lpstr>
      <vt:lpstr>Kakšno je stanje danes?         </vt:lpstr>
      <vt:lpstr> </vt:lpstr>
      <vt:lpstr> </vt:lpstr>
      <vt:lpstr> </vt:lpstr>
      <vt:lpstr> </vt:lpstr>
      <vt:lpstr> </vt:lpstr>
      <vt:lpstr> </vt:lpstr>
      <vt:lpstr> Naravne vrednote in podzemne jame </vt:lpstr>
      <vt:lpstr> </vt:lpstr>
      <vt:lpstr> </vt:lpstr>
      <vt:lpstr>Prihodnost naravnih vrednot in zavarovanih območij je preprosta:  ali jih bomo znali upravljati – ali pa jih bomo izgubili.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Aljaž Babič</dc:creator>
  <cp:lastModifiedBy>Gregor Kosi</cp:lastModifiedBy>
  <cp:revision>26</cp:revision>
  <dcterms:created xsi:type="dcterms:W3CDTF">2026-02-25T13:20:02Z</dcterms:created>
  <dcterms:modified xsi:type="dcterms:W3CDTF">2026-03-04T11:49:37Z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0x01010032F491E763D3C748946BF9C3D5A61BC8</vt:lpwstr>
  </property>
  <property fmtid="{D5CDD505-2E9C-101B-9397-08002B2CF9AE}" pid="3" name="MediaServiceImageTags">
    <vt:lpwstr/>
  </property>
</Properties>
</file>