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50" r:id="rId5"/>
  </p:sldMasterIdLst>
  <p:notesMasterIdLst>
    <p:notesMasterId r:id="rId23"/>
  </p:notesMasterIdLst>
  <p:sldIdLst>
    <p:sldId id="256" r:id="rId6"/>
    <p:sldId id="286" r:id="rId7"/>
    <p:sldId id="294" r:id="rId8"/>
    <p:sldId id="295" r:id="rId9"/>
    <p:sldId id="296" r:id="rId10"/>
    <p:sldId id="297" r:id="rId11"/>
    <p:sldId id="298" r:id="rId12"/>
    <p:sldId id="299" r:id="rId13"/>
    <p:sldId id="302" r:id="rId14"/>
    <p:sldId id="303" r:id="rId15"/>
    <p:sldId id="290" r:id="rId16"/>
    <p:sldId id="291" r:id="rId17"/>
    <p:sldId id="288" r:id="rId18"/>
    <p:sldId id="262" r:id="rId19"/>
    <p:sldId id="304" r:id="rId20"/>
    <p:sldId id="305" r:id="rId21"/>
    <p:sldId id="268" r:id="rId22"/>
  </p:sldIdLst>
  <p:sldSz cx="9144000" cy="6858000" type="screen4x3"/>
  <p:notesSz cx="6858000" cy="9144000"/>
  <p:embeddedFontLst>
    <p:embeddedFont>
      <p:font typeface="Republika" panose="02000506040000020004" pitchFamily="2" charset="-18"/>
      <p:regular r:id="rId24"/>
      <p:bold r:id="rId25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1363" autoAdjust="0"/>
  </p:normalViewPr>
  <p:slideViewPr>
    <p:cSldViewPr snapToGrid="0" snapToObjects="1">
      <p:cViewPr varScale="1">
        <p:scale>
          <a:sx n="116" d="100"/>
          <a:sy n="116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A45AD-E4F8-4057-B8C3-E40BA4C4D944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4C94-A518-458A-816B-1576BE8EA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43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B4C94-A518-458A-816B-1576BE8EAB4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814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B4C94-A518-458A-816B-1576BE8EAB4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07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B4C94-A518-458A-816B-1576BE8EAB4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54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B4C94-A518-458A-816B-1576BE8EAB4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28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B4C94-A518-458A-816B-1576BE8EAB4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951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B4C94-A518-458A-816B-1576BE8EAB4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727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B4C94-A518-458A-816B-1576BE8EAB4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037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B4C94-A518-458A-816B-1576BE8EAB4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682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B4C94-A518-458A-816B-1576BE8EAB4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76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76ACF-45D1-D2DD-052E-FB400A103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04E92D30-C10F-D2F8-E7A6-BE0FCAC11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4050AF3E-53D8-CC99-4A1D-1724E8AB3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DA77C3B-6D72-375D-AC7A-618CC1D4F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B4C94-A518-458A-816B-1576BE8EAB4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938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BD750-2FA4-FD45-2877-406F8FE3C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3AF498D0-E4FC-76B9-D462-D43192481B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EEFC29B5-89BE-618B-F1F9-280003AEA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04C3230-F249-3B3C-9BF2-A836466CC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B4C94-A518-458A-816B-1576BE8EAB4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47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6FD82FA-CB17-4291-B31C-58C851C55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C1323D6A-67C7-43AB-A510-A66AB5930275}"/>
              </a:ext>
            </a:extLst>
          </p:cNvPr>
          <p:cNvSpPr txBox="1"/>
          <p:nvPr/>
        </p:nvSpPr>
        <p:spPr>
          <a:xfrm>
            <a:off x="962025" y="708025"/>
            <a:ext cx="2060575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NARAVNE VIRE IN PROSTOR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E45C087-82E4-409D-8655-0AF6C043C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CE52465-3DCA-49DB-AA77-B5A486F64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69DB3-05F4-49AB-A3EF-94B34D886A65}" type="datetimeFigureOut">
              <a:rPr lang="en-US"/>
              <a:pPr>
                <a:defRPr/>
              </a:pPr>
              <a:t>3/3/2026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08CE421-5455-401B-80AB-DF93FF1D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13EF09-3CD9-44EE-94D3-4D71FF37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fld id="{B9CD1F24-5E95-43DC-8F6D-1C6C6328858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522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8AE1C3F8-99DD-470D-BEE5-F0750A351C25}"/>
              </a:ext>
            </a:extLst>
          </p:cNvPr>
          <p:cNvSpPr txBox="1"/>
          <p:nvPr/>
        </p:nvSpPr>
        <p:spPr>
          <a:xfrm>
            <a:off x="962025" y="708025"/>
            <a:ext cx="2033319" cy="2051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NARAVNE VIRE IN PROSTOR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93FA2476-B86A-48A8-A31A-82365DD3C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99A8378E-A2F0-4EB2-AB9D-87868FD7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3219F-B161-4E21-87E0-56E243A84A24}" type="datetimeFigureOut">
              <a:rPr lang="sl-SI"/>
              <a:pPr>
                <a:defRPr/>
              </a:pPr>
              <a:t>3. 03. 2026</a:t>
            </a:fld>
            <a:endParaRPr lang="sl-SI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29682B6-A702-462E-B1CC-236F8473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1B30440-0C4F-48CB-A36B-216CE2DE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9094F-E9F0-42AB-8369-16E56C16D3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9240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657C4-64EC-4B28-A62C-586ED2DC8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3E7A2-D126-4CED-9C64-67442F2ADBA6}" type="datetimeFigureOut">
              <a:rPr lang="sl-SI"/>
              <a:pPr>
                <a:defRPr/>
              </a:pPr>
              <a:t>3. 03. 2026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0BAD-2D67-4FEF-A82D-D5C27BF9C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98287-0389-4868-B4EF-3F3DB91F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A0BB0-2BE2-4EA4-BAE4-3BE201612F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460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6BAC6-A1E2-4983-B59D-EC5B157797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D61F-6457-4BC9-ACDC-A39BF0C20DB8}" type="datetimeFigureOut">
              <a:rPr lang="sl-SI"/>
              <a:pPr>
                <a:defRPr/>
              </a:pPr>
              <a:t>3. 03. 2026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3C81B-7688-4035-B25B-6F33B12A4D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FAD84-CDB1-4776-AA99-FFC6C96CCD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97C8165-695E-4273-9EDD-E3D4C99718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509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0D6DE-FC0E-4853-BE29-6EFEE7295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E8213-06F9-4BE6-9F56-02B75D54CECB}" type="datetimeFigureOut">
              <a:rPr lang="sl-SI"/>
              <a:pPr>
                <a:defRPr/>
              </a:pPr>
              <a:t>3. 03. 2026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9022A-A069-45EB-A216-43F57EA2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56789-C623-4BF5-910A-F4DD2DD2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B5C36-1104-4F48-AFCB-D08220F3D4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478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D9A44FAC-489E-4D82-808F-468897803842}"/>
              </a:ext>
            </a:extLst>
          </p:cNvPr>
          <p:cNvSpPr txBox="1"/>
          <p:nvPr/>
        </p:nvSpPr>
        <p:spPr>
          <a:xfrm>
            <a:off x="962025" y="708025"/>
            <a:ext cx="2449507" cy="2051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NARAVNE VIRE IN PROSTOR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2C0A3AE-81AD-44D5-A7C3-9E1B1B688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A6A43CD-1199-40FD-A018-70D6A2932A6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E4394-D5ED-4C84-81E7-6635414F9CD7}" type="datetimeFigureOut">
              <a:rPr lang="sl-SI"/>
              <a:pPr>
                <a:defRPr/>
              </a:pPr>
              <a:t>3. 03. 2026</a:t>
            </a:fld>
            <a:endParaRPr lang="sl-SI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A278493-7972-4091-A46A-0A49DEA029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6B83BED-DA33-42F9-B8C2-A1FEEDA960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B739BEF-13F5-4590-892D-655B6B7138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8920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627067F0-4B83-4203-B977-17319D3DAE65}"/>
              </a:ext>
            </a:extLst>
          </p:cNvPr>
          <p:cNvSpPr txBox="1"/>
          <p:nvPr/>
        </p:nvSpPr>
        <p:spPr>
          <a:xfrm>
            <a:off x="962025" y="708025"/>
            <a:ext cx="2021167" cy="2051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NARAVNE VIRE IN PROSTOR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C16F3DB8-D9C9-4A06-8F6E-FCF47B996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09625E6-A560-4F67-9CD1-1B016D960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9BD39-065D-41C1-8234-1177FB3F1555}" type="datetimeFigureOut">
              <a:rPr lang="sl-SI"/>
              <a:pPr>
                <a:defRPr/>
              </a:pPr>
              <a:t>3. 03. 2026</a:t>
            </a:fld>
            <a:endParaRPr lang="sl-SI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A345F3E-4548-4047-ABCD-348DBB45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BE6D14F-915C-457E-8523-8B583306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8034C-E0B3-4D08-8C24-326DA196E5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09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BE5E4570-D9B6-4648-BF98-C6DC1D803618}"/>
              </a:ext>
            </a:extLst>
          </p:cNvPr>
          <p:cNvSpPr txBox="1"/>
          <p:nvPr/>
        </p:nvSpPr>
        <p:spPr>
          <a:xfrm>
            <a:off x="962025" y="708025"/>
            <a:ext cx="1875349" cy="2051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NARAVNE VIRE IN PROSTOR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C689D3D-02DA-4888-8E15-F757399B0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FE2D730-7ACD-4FFF-9132-F8FB0B9F00F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4CD03-E41E-4E8B-A883-D5EA7805EFF5}" type="datetimeFigureOut">
              <a:rPr lang="sl-SI"/>
              <a:pPr>
                <a:defRPr/>
              </a:pPr>
              <a:t>3. 03. 2026</a:t>
            </a:fld>
            <a:endParaRPr lang="sl-SI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6E2914C-73AD-43ED-91F1-DF4B42B50E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818AC60-52E1-42B9-8906-8CF240059C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CBD94C-39EF-46EB-A1D8-D90C9486D6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716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47B84D0-55E4-434A-AAA3-8CED9D80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04910-8B35-47B8-9E32-48588F4C34F9}" type="datetimeFigureOut">
              <a:rPr lang="sl-SI"/>
              <a:pPr>
                <a:defRPr/>
              </a:pPr>
              <a:t>3. 03. 2026</a:t>
            </a:fld>
            <a:endParaRPr lang="sl-SI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FBC203-D143-401F-9C02-52AEF6C5F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ABBC6C-F7FB-428E-827C-B55CDCCA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21FE0-F7DA-4D4A-B30A-D05958E02B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123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>
            <a:extLst>
              <a:ext uri="{FF2B5EF4-FFF2-40B4-BE49-F238E27FC236}">
                <a16:creationId xmlns:a16="http://schemas.microsoft.com/office/drawing/2014/main" id="{795CD235-D1FB-4A03-B6BE-DBA7474A1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7EEC0E-A43C-43E5-939F-7DE4C4707E2D}"/>
              </a:ext>
            </a:extLst>
          </p:cNvPr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1028" name="Picture 8">
            <a:extLst>
              <a:ext uri="{FF2B5EF4-FFF2-40B4-BE49-F238E27FC236}">
                <a16:creationId xmlns:a16="http://schemas.microsoft.com/office/drawing/2014/main" id="{85CD2B49-FA47-4DC5-9F4C-55A852AA8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361CC-68AC-4A40-A828-7DD2DD3A3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BDE416-DDA0-4A65-B805-B6E1792E6362}" type="datetimeFigureOut">
              <a:rPr lang="en-US"/>
              <a:pPr>
                <a:defRPr/>
              </a:pPr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B8CAB-1E58-4E67-9997-1AAE1BE51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ADB87-DA11-4348-A3EE-2DB7E5E56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ABABA"/>
                </a:solidFill>
                <a:latin typeface="Calibri" panose="020F0502020204030204" pitchFamily="34" charset="0"/>
              </a:defRPr>
            </a:lvl1pPr>
          </a:lstStyle>
          <a:p>
            <a:fld id="{54583A84-D923-4B7F-A46B-793D7A8F484C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A215135-E512-49F2-B0CC-3A88252C45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23B5093-B434-49DC-ACDE-C3BBFF5AB9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2F61E-3D53-4FC8-A9F2-77697CBDE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DD9C46-BA7D-4046-940C-BA84B48D21CB}" type="datetimeFigureOut">
              <a:rPr lang="sl-SI"/>
              <a:pPr>
                <a:defRPr/>
              </a:pPr>
              <a:t>3. 03. 2026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A0361-ABA5-43F3-B47C-D5BD2D35E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C4BC4-91FC-40C9-AC6D-53863ADDB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ABABA"/>
                </a:solidFill>
              </a:defRPr>
            </a:lvl1pPr>
          </a:lstStyle>
          <a:p>
            <a:fld id="{6773C2B9-FBE0-4C1D-BBEB-0D7980688F0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E0CF9-E040-4A95-A45E-E8B92D9D631E}"/>
              </a:ext>
            </a:extLst>
          </p:cNvPr>
          <p:cNvSpPr txBox="1"/>
          <p:nvPr/>
        </p:nvSpPr>
        <p:spPr>
          <a:xfrm>
            <a:off x="806450" y="708025"/>
            <a:ext cx="2162175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NARAVNE VIRE IN PROSTOR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2056" name="Picture 9">
            <a:extLst>
              <a:ext uri="{FF2B5EF4-FFF2-40B4-BE49-F238E27FC236}">
                <a16:creationId xmlns:a16="http://schemas.microsoft.com/office/drawing/2014/main" id="{A7FCC9FE-971E-4794-8EF4-73B9A35BF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2" r:id="rId3"/>
    <p:sldLayoutId id="2147483673" r:id="rId4"/>
    <p:sldLayoutId id="2147483677" r:id="rId5"/>
    <p:sldLayoutId id="2147483678" r:id="rId6"/>
    <p:sldLayoutId id="2147483679" r:id="rId7"/>
    <p:sldLayoutId id="2147483674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0467DD4-D555-4496-8D3F-C061BE9CBF6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sl-SI" altLang="sl-SI" dirty="0"/>
              <a:t> </a:t>
            </a:r>
            <a:r>
              <a:rPr lang="sl-SI" altLang="sl-SI" dirty="0">
                <a:solidFill>
                  <a:srgbClr val="00B050"/>
                </a:solidFill>
              </a:rPr>
              <a:t>Od varstva k razvoju: priložnosti omrežja Natura 2000</a:t>
            </a:r>
            <a:endParaRPr lang="en-US" altLang="sl-SI" dirty="0">
              <a:solidFill>
                <a:srgbClr val="00B05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6A0FA-D3ED-F616-D286-C06E3702C21F}"/>
              </a:ext>
            </a:extLst>
          </p:cNvPr>
          <p:cNvSpPr txBox="1">
            <a:spLocks/>
          </p:cNvSpPr>
          <p:nvPr/>
        </p:nvSpPr>
        <p:spPr bwMode="auto">
          <a:xfrm>
            <a:off x="1123950" y="4564856"/>
            <a:ext cx="7200900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3200" b="0" dirty="0">
                <a:solidFill>
                  <a:schemeClr val="bg2">
                    <a:lumMod val="10000"/>
                  </a:schemeClr>
                </a:solidFill>
              </a:rPr>
              <a:t>Andrej Bibič</a:t>
            </a:r>
          </a:p>
          <a:p>
            <a:pPr algn="ctr"/>
            <a:r>
              <a:rPr lang="sl-SI" altLang="sl-SI" sz="2400" b="0" dirty="0">
                <a:solidFill>
                  <a:schemeClr val="tx2"/>
                </a:solidFill>
              </a:rPr>
              <a:t>Sektor za biotsko raznovrstnost, Direktorat za naravo</a:t>
            </a:r>
          </a:p>
          <a:p>
            <a:pPr algn="ctr"/>
            <a:r>
              <a:rPr lang="sl-SI" altLang="sl-SI" sz="1600" b="0" dirty="0">
                <a:solidFill>
                  <a:schemeClr val="tx2"/>
                </a:solidFill>
              </a:rPr>
              <a:t>3.3.26</a:t>
            </a:r>
            <a:endParaRPr lang="en-US" altLang="sl-SI" sz="16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19E1D-04EA-973F-4B83-26E16C5DB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9">
            <a:extLst>
              <a:ext uri="{FF2B5EF4-FFF2-40B4-BE49-F238E27FC236}">
                <a16:creationId xmlns:a16="http://schemas.microsoft.com/office/drawing/2014/main" id="{A536DACF-1FB6-121E-81ED-44EC2670BFB1}"/>
              </a:ext>
            </a:extLst>
          </p:cNvPr>
          <p:cNvSpPr txBox="1">
            <a:spLocks/>
          </p:cNvSpPr>
          <p:nvPr/>
        </p:nvSpPr>
        <p:spPr bwMode="auto">
          <a:xfrm>
            <a:off x="3048000" y="189726"/>
            <a:ext cx="5867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sl-SI" altLang="sl-SI" sz="3600" b="1" dirty="0">
                <a:solidFill>
                  <a:srgbClr val="00B050"/>
                </a:solidFill>
              </a:rPr>
              <a:t>Razvoj območij Natura 2000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8FE8BEE-5418-AAB6-2A36-506C2CB29DC9}"/>
              </a:ext>
            </a:extLst>
          </p:cNvPr>
          <p:cNvSpPr txBox="1">
            <a:spLocks/>
          </p:cNvSpPr>
          <p:nvPr/>
        </p:nvSpPr>
        <p:spPr>
          <a:xfrm>
            <a:off x="300251" y="1381125"/>
            <a:ext cx="8734567" cy="50101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sl-SI" sz="2800" dirty="0">
                <a:solidFill>
                  <a:schemeClr val="tx2"/>
                </a:solidFill>
              </a:rPr>
              <a:t>Razvoj aktivnosti za koristi lokalnega prebivalstva:</a:t>
            </a:r>
          </a:p>
          <a:p>
            <a:pPr defTabSz="914400">
              <a:buFontTx/>
              <a:buChar char="-"/>
            </a:pPr>
            <a:r>
              <a:rPr lang="sl-SI" altLang="en-US" sz="2800" dirty="0">
                <a:solidFill>
                  <a:schemeClr val="tx2"/>
                </a:solidFill>
              </a:rPr>
              <a:t>Na naravi temelječ turizem doživel razmah</a:t>
            </a:r>
          </a:p>
          <a:p>
            <a:pPr defTabSz="914400">
              <a:buFontTx/>
              <a:buChar char="-"/>
            </a:pPr>
            <a:r>
              <a:rPr lang="sl-SI" altLang="en-US" sz="2800" dirty="0">
                <a:solidFill>
                  <a:schemeClr val="tx2"/>
                </a:solidFill>
              </a:rPr>
              <a:t>Tudi butično kmetijstvo, ki zagotavlja obstoj habitatnih tipov in habitatov ogroženih vrst, ima kupce</a:t>
            </a:r>
          </a:p>
          <a:p>
            <a:pPr defTabSz="914400">
              <a:buFontTx/>
              <a:buChar char="-"/>
            </a:pPr>
            <a:r>
              <a:rPr lang="sl-SI" altLang="en-US" sz="2800" dirty="0">
                <a:solidFill>
                  <a:schemeClr val="tx2"/>
                </a:solidFill>
              </a:rPr>
              <a:t>Sprostitev v naravi in doživljanje ohranjene narave je pomemben segment visoke kakovosti bivanja</a:t>
            </a:r>
          </a:p>
          <a:p>
            <a:pPr marL="0" indent="0" defTabSz="914400">
              <a:buNone/>
            </a:pPr>
            <a:endParaRPr lang="sl-SI" altLang="en-US" sz="2800" dirty="0">
              <a:solidFill>
                <a:schemeClr val="tx2"/>
              </a:solidFill>
            </a:endParaRPr>
          </a:p>
          <a:p>
            <a:pPr marL="0" indent="0" defTabSz="914400">
              <a:buNone/>
            </a:pPr>
            <a:r>
              <a:rPr lang="sl-SI" altLang="en-US" sz="2800" dirty="0">
                <a:solidFill>
                  <a:schemeClr val="tx2"/>
                </a:solidFill>
              </a:rPr>
              <a:t>Javnih sredstev za te namene je danes bistveno več.</a:t>
            </a:r>
          </a:p>
          <a:p>
            <a:pPr defTabSz="914400"/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74202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9">
            <a:extLst>
              <a:ext uri="{FF2B5EF4-FFF2-40B4-BE49-F238E27FC236}">
                <a16:creationId xmlns:a16="http://schemas.microsoft.com/office/drawing/2014/main" id="{A6B7ABC7-55F2-421D-A130-5B80E589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736" y="407077"/>
            <a:ext cx="3693319" cy="553998"/>
          </a:xfrm>
        </p:spPr>
        <p:txBody>
          <a:bodyPr/>
          <a:lstStyle/>
          <a:p>
            <a:r>
              <a:rPr lang="sl-SI" altLang="sl-SI" sz="3600" b="1" dirty="0">
                <a:solidFill>
                  <a:srgbClr val="00B050"/>
                </a:solidFill>
              </a:rPr>
              <a:t>Osnovna dejstva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027A9BD-F670-4F63-B0D6-2AD17E2E44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3039" y="1161536"/>
            <a:ext cx="8515652" cy="215913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tx2"/>
                </a:solidFill>
              </a:rPr>
              <a:t>Stanje ohranjenosti se lahko spremeni samo z ukrepi na terenu, v zasebni ali državni lasti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tx2"/>
                </a:solidFill>
              </a:rPr>
              <a:t>Ciljev ne moremo dosegati, če v zadostni meri z ukrepi na terenu ne delamo na doseganju ciljev.</a:t>
            </a:r>
            <a:endParaRPr lang="sl-SI" altLang="en-US" sz="2800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sl-SI" sz="2800" dirty="0">
              <a:solidFill>
                <a:schemeClr val="tx2"/>
              </a:solidFill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6EDD5C99-FC8C-7F9C-67A3-25F66576FDE2}"/>
              </a:ext>
            </a:extLst>
          </p:cNvPr>
          <p:cNvGrpSpPr/>
          <p:nvPr/>
        </p:nvGrpSpPr>
        <p:grpSpPr>
          <a:xfrm>
            <a:off x="0" y="3320667"/>
            <a:ext cx="9144000" cy="3537333"/>
            <a:chOff x="0" y="2412992"/>
            <a:chExt cx="9144000" cy="3537333"/>
          </a:xfrm>
        </p:grpSpPr>
        <p:pic>
          <p:nvPicPr>
            <p:cNvPr id="5" name="Slika 4" descr="Slika, ki vsebuje besede na prostem, nebo, rastlina, travnik&#10;&#10;Opis je samodejno ustvarjen">
              <a:extLst>
                <a:ext uri="{FF2B5EF4-FFF2-40B4-BE49-F238E27FC236}">
                  <a16:creationId xmlns:a16="http://schemas.microsoft.com/office/drawing/2014/main" id="{AB4B133B-4B77-BF07-2257-1F1658C72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12992"/>
              <a:ext cx="9144000" cy="3054087"/>
            </a:xfrm>
            <a:prstGeom prst="rect">
              <a:avLst/>
            </a:prstGeom>
          </p:spPr>
        </p:pic>
        <p:sp>
          <p:nvSpPr>
            <p:cNvPr id="6" name="PoljeZBesedilom 5">
              <a:extLst>
                <a:ext uri="{FF2B5EF4-FFF2-40B4-BE49-F238E27FC236}">
                  <a16:creationId xmlns:a16="http://schemas.microsoft.com/office/drawing/2014/main" id="{3B2B8E71-E935-8F1F-9BAC-B84DEBB4FA18}"/>
                </a:ext>
              </a:extLst>
            </p:cNvPr>
            <p:cNvSpPr txBox="1"/>
            <p:nvPr/>
          </p:nvSpPr>
          <p:spPr>
            <a:xfrm>
              <a:off x="4130566" y="5580993"/>
              <a:ext cx="4698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l-SI" dirty="0">
                  <a:solidFill>
                    <a:schemeClr val="tx2"/>
                  </a:solidFill>
                </a:rPr>
                <a:t>Foto G. </a:t>
              </a:r>
              <a:r>
                <a:rPr lang="sl-SI" dirty="0" err="1">
                  <a:solidFill>
                    <a:schemeClr val="tx2"/>
                  </a:solidFill>
                </a:rPr>
                <a:t>Domajnko</a:t>
              </a:r>
              <a:endParaRPr lang="sl-SI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57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9">
            <a:extLst>
              <a:ext uri="{FF2B5EF4-FFF2-40B4-BE49-F238E27FC236}">
                <a16:creationId xmlns:a16="http://schemas.microsoft.com/office/drawing/2014/main" id="{A6B7ABC7-55F2-421D-A130-5B80E589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736" y="407077"/>
            <a:ext cx="4821833" cy="553998"/>
          </a:xfrm>
        </p:spPr>
        <p:txBody>
          <a:bodyPr/>
          <a:lstStyle/>
          <a:p>
            <a:r>
              <a:rPr lang="sl-SI" altLang="sl-SI" sz="3600" b="1" dirty="0">
                <a:solidFill>
                  <a:srgbClr val="00B050"/>
                </a:solidFill>
              </a:rPr>
              <a:t>Ključni družbeni izzivi</a:t>
            </a:r>
            <a:endParaRPr lang="sl-SI" altLang="sl-SI" sz="3600" b="1" dirty="0">
              <a:solidFill>
                <a:schemeClr val="tx2"/>
              </a:solidFill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027A9BD-F670-4F63-B0D6-2AD17E2E44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3476" y="1130710"/>
            <a:ext cx="8277066" cy="5197661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tx2"/>
                </a:solidFill>
              </a:rPr>
              <a:t>Pripravljenost lastnikov zasebnih zemljišč, predvsem kmetijskih, po spremembi ravnanja s temi zemljišči (</a:t>
            </a:r>
            <a:r>
              <a:rPr lang="sl-SI" sz="2800" dirty="0" err="1">
                <a:solidFill>
                  <a:schemeClr val="tx2"/>
                </a:solidFill>
              </a:rPr>
              <a:t>ekstenzifikaciji</a:t>
            </a:r>
            <a:r>
              <a:rPr lang="sl-SI" sz="2800" dirty="0">
                <a:solidFill>
                  <a:schemeClr val="tx2"/>
                </a:solidFill>
              </a:rPr>
              <a:t> rabe) je vedno manjša;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tx2"/>
                </a:solidFill>
              </a:rPr>
              <a:t>Usmerjenost v </a:t>
            </a:r>
            <a:r>
              <a:rPr lang="sl-SI" sz="2800" dirty="0" err="1">
                <a:solidFill>
                  <a:schemeClr val="tx2"/>
                </a:solidFill>
              </a:rPr>
              <a:t>intenzifikacijo</a:t>
            </a:r>
            <a:r>
              <a:rPr lang="sl-SI" sz="2800" dirty="0">
                <a:solidFill>
                  <a:schemeClr val="tx2"/>
                </a:solidFill>
              </a:rPr>
              <a:t> rabe je vedno večja, kot posledica tržnih razmer;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tx2"/>
                </a:solidFill>
              </a:rPr>
              <a:t>Državna  zemljišča so običajno namenjena zagotavljanju več funkcij (npr. prehranski ali protipoplavni varnosti, zagotavljanju proizvodnje lesa);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tx2"/>
                </a:solidFill>
              </a:rPr>
              <a:t>Ukrepi za izboljšanje stanja ohranjenosti Nature 2000 morajo biti prilagojeni tudi zagotavljanju primarne funkcije;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tx2"/>
                </a:solidFill>
              </a:rPr>
              <a:t>Površine, kjer je možno izboljšati stanje ohranjenosti so zato zelo omejene;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tx2"/>
                </a:solidFill>
              </a:rPr>
              <a:t>Te površine pridobivamo v upravljanje zavarovanih območij ali ZRSVN.</a:t>
            </a:r>
          </a:p>
          <a:p>
            <a:pPr fontAlgn="auto">
              <a:spcAft>
                <a:spcPts val="0"/>
              </a:spcAft>
              <a:defRPr/>
            </a:pPr>
            <a:endParaRPr lang="sl-SI" sz="2800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sl-SI" sz="2800" dirty="0">
              <a:solidFill>
                <a:schemeClr val="tx2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61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9">
            <a:extLst>
              <a:ext uri="{FF2B5EF4-FFF2-40B4-BE49-F238E27FC236}">
                <a16:creationId xmlns:a16="http://schemas.microsoft.com/office/drawing/2014/main" id="{A6B7ABC7-55F2-421D-A130-5B80E589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000" y="484361"/>
            <a:ext cx="5735666" cy="553998"/>
          </a:xfrm>
        </p:spPr>
        <p:txBody>
          <a:bodyPr wrap="square"/>
          <a:lstStyle/>
          <a:p>
            <a:pPr algn="ctr"/>
            <a:r>
              <a:rPr lang="sl-SI" altLang="sl-SI" sz="3600" b="1" dirty="0">
                <a:solidFill>
                  <a:srgbClr val="00B050"/>
                </a:solidFill>
              </a:rPr>
              <a:t>Dosežki zadnjega obdobja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027A9BD-F670-4F63-B0D6-2AD17E2E44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8978" y="1424429"/>
            <a:ext cx="7975688" cy="477222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</a:rPr>
              <a:t>Zgledno upravljanje na zemljiščih v lasti RS in upravljanju SKZG – pospešene aktivnosti postavljanja pogojev v obstoječe zakupne pogodbe.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</a:rPr>
              <a:t>Prispevek k delu na ključnih prioritetah MNVP (brez dodatnih kadrov):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sl-SI" sz="2400" dirty="0">
                <a:solidFill>
                  <a:schemeClr val="tx2"/>
                </a:solidFill>
              </a:rPr>
              <a:t>Obnova po poplavah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sl-SI" sz="2400" dirty="0">
                <a:solidFill>
                  <a:schemeClr val="tx2"/>
                </a:solidFill>
              </a:rPr>
              <a:t>Pospešeno sprejemanje prostorskih aktov z aktivnim vključevanjem SBR kot nosilca urejanja prostora v postopke priprave DPN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</a:rPr>
              <a:t>Okrepljeno izvajanje PUN</a:t>
            </a:r>
          </a:p>
        </p:txBody>
      </p:sp>
    </p:spTree>
    <p:extLst>
      <p:ext uri="{BB962C8B-B14F-4D97-AF65-F5344CB8AC3E}">
        <p14:creationId xmlns:p14="http://schemas.microsoft.com/office/powerpoint/2010/main" val="410703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9">
            <a:extLst>
              <a:ext uri="{FF2B5EF4-FFF2-40B4-BE49-F238E27FC236}">
                <a16:creationId xmlns:a16="http://schemas.microsoft.com/office/drawing/2014/main" id="{A6B7ABC7-55F2-421D-A130-5B80E589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000" y="270736"/>
            <a:ext cx="5735666" cy="553998"/>
          </a:xfrm>
        </p:spPr>
        <p:txBody>
          <a:bodyPr wrap="square"/>
          <a:lstStyle/>
          <a:p>
            <a:r>
              <a:rPr lang="sl-SI" altLang="sl-SI" sz="3600" b="1" dirty="0">
                <a:solidFill>
                  <a:srgbClr val="00B050"/>
                </a:solidFill>
              </a:rPr>
              <a:t>Dosežki zadnjega obdobja</a:t>
            </a:r>
            <a:endParaRPr lang="sl-SI" altLang="sl-SI" sz="3600" b="1" dirty="0">
              <a:solidFill>
                <a:schemeClr val="tx2"/>
              </a:solidFill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027A9BD-F670-4F63-B0D6-2AD17E2E44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1217" y="1091282"/>
            <a:ext cx="7941566" cy="429083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</a:rPr>
              <a:t>Priprava kohezijskih projektov, usmerjenih v aktivnosti na terenu za izboljšanje stanja vrst in HT v slabem stanju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</a:rPr>
              <a:t>Delo na povezovanju informacijskih sistemov prostora in narave za bolj enostavno in učinkovito odločanje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</a:rPr>
              <a:t>Prijava strateškega LIFE SNAP projekta za izboljšanje doseganja Natura ciljev na zavarovanih območjih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</a:rPr>
              <a:t>Ohranjena prisotnost v organih EU in ratificiranih mednarodnih sporazumih</a:t>
            </a:r>
          </a:p>
          <a:p>
            <a:pPr fontAlgn="auto">
              <a:spcAft>
                <a:spcPts val="0"/>
              </a:spcAft>
              <a:defRPr/>
            </a:pPr>
            <a:endParaRPr lang="sl-SI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49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E4D98-0AA5-6EEC-EA70-8FEA92875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sesalec, na prostem, medved, sneg&#10;&#10;Vsebina, ustvarjena z UI, morda ni pravilna.">
            <a:extLst>
              <a:ext uri="{FF2B5EF4-FFF2-40B4-BE49-F238E27FC236}">
                <a16:creationId xmlns:a16="http://schemas.microsoft.com/office/drawing/2014/main" id="{2069FFC0-AB26-E723-1AEA-0F279DC13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842" y="3830895"/>
            <a:ext cx="4021157" cy="3015868"/>
          </a:xfrm>
          <a:prstGeom prst="rect">
            <a:avLst/>
          </a:prstGeom>
        </p:spPr>
      </p:pic>
      <p:sp>
        <p:nvSpPr>
          <p:cNvPr id="9218" name="Title 19">
            <a:extLst>
              <a:ext uri="{FF2B5EF4-FFF2-40B4-BE49-F238E27FC236}">
                <a16:creationId xmlns:a16="http://schemas.microsoft.com/office/drawing/2014/main" id="{8A8DD9BE-DAD3-1653-3A5A-2827BFEB9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000" y="270736"/>
            <a:ext cx="5735666" cy="553998"/>
          </a:xfrm>
        </p:spPr>
        <p:txBody>
          <a:bodyPr wrap="square"/>
          <a:lstStyle/>
          <a:p>
            <a:r>
              <a:rPr lang="sl-SI" altLang="sl-SI" sz="3600" b="1" dirty="0">
                <a:solidFill>
                  <a:srgbClr val="00B050"/>
                </a:solidFill>
              </a:rPr>
              <a:t>Velike zveri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3FD26C5-DBA9-B084-8275-4C1767BFFB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7455" y="1297858"/>
            <a:ext cx="8177952" cy="507578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</a:rPr>
              <a:t>Aktivno varstvo populacije medveda in volka s širokim naborom ukrepov (npr. obsežen monitoring, preprečevanje škodnih dogodkov, izplačevanje odškodnin, ozaveščanje, uvajanje sofinanciranja </a:t>
            </a:r>
            <a:r>
              <a:rPr lang="sl-SI" sz="2400" dirty="0" err="1">
                <a:solidFill>
                  <a:schemeClr val="tx2"/>
                </a:solidFill>
              </a:rPr>
              <a:t>medvedovarnih</a:t>
            </a:r>
            <a:r>
              <a:rPr lang="sl-SI" sz="2400" dirty="0">
                <a:solidFill>
                  <a:schemeClr val="tx2"/>
                </a:solidFill>
              </a:rPr>
              <a:t> zabojnikov).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</a:rPr>
              <a:t>Sprejem strategije in akcijskega načrta evrazijskega risa (2023) in volka (2024), v pripravi strategija upravljanja z rjavim medvedom.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</a:rPr>
              <a:t>Izboljšane pravne podlage za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</a:rPr>
              <a:t>interventno ukrepanje v primeru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</a:rPr>
              <a:t>ogrožanja (sprejeta novela ZON).</a:t>
            </a:r>
          </a:p>
        </p:txBody>
      </p:sp>
    </p:spTree>
    <p:extLst>
      <p:ext uri="{BB962C8B-B14F-4D97-AF65-F5344CB8AC3E}">
        <p14:creationId xmlns:p14="http://schemas.microsoft.com/office/powerpoint/2010/main" val="3923015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83BCB-66D3-7C05-C6C2-FDF976B7A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9">
            <a:extLst>
              <a:ext uri="{FF2B5EF4-FFF2-40B4-BE49-F238E27FC236}">
                <a16:creationId xmlns:a16="http://schemas.microsoft.com/office/drawing/2014/main" id="{B39B5419-A806-C9DC-D091-CE1F0B6C6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971" y="252630"/>
            <a:ext cx="4462760" cy="553998"/>
          </a:xfrm>
        </p:spPr>
        <p:txBody>
          <a:bodyPr/>
          <a:lstStyle/>
          <a:p>
            <a:r>
              <a:rPr lang="sl-SI" altLang="sl-SI" sz="3600" b="1" dirty="0">
                <a:solidFill>
                  <a:srgbClr val="00B050"/>
                </a:solidFill>
              </a:rPr>
              <a:t>Pogled v prihodnost</a:t>
            </a:r>
            <a:endParaRPr lang="sl-SI" altLang="sl-SI" sz="3600" b="1" dirty="0">
              <a:solidFill>
                <a:schemeClr val="tx2"/>
              </a:solidFill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26EA106-1050-BF50-6891-B62C59C7A4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3476" y="1130710"/>
            <a:ext cx="8277066" cy="519766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tx2"/>
                </a:solidFill>
              </a:rPr>
              <a:t>Polno izvajanje Programa upravljanja območij Natura 2000 do leta 2028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tx2"/>
                </a:solidFill>
              </a:rPr>
              <a:t>Intenzivnejše izvajanje Nacionalnega programa ohranjanja narave do 2030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tx2"/>
                </a:solidFill>
              </a:rPr>
              <a:t>Sprejem in izvajanje Nacionalnega načrta za obnovo narave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tx2"/>
                </a:solidFill>
              </a:rPr>
              <a:t>Še močnejše usmerjanje porabe javnih sredstev v doseganje ciljev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tx2"/>
                </a:solidFill>
              </a:rPr>
              <a:t>Krepitev sodelovanja z odgovornimi partnerji za izboljšano stanje ohranjenosti narave in Nature 2000</a:t>
            </a:r>
          </a:p>
          <a:p>
            <a:pPr fontAlgn="auto">
              <a:spcAft>
                <a:spcPts val="0"/>
              </a:spcAft>
              <a:defRPr/>
            </a:pPr>
            <a:endParaRPr lang="sl-SI" sz="2800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sl-SI" sz="2800" dirty="0">
              <a:solidFill>
                <a:schemeClr val="tx2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11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8EF9B-4C7E-23F0-63F7-B11BCBE9B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924" y="5699493"/>
            <a:ext cx="4990149" cy="677108"/>
          </a:xfrm>
        </p:spPr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Hvala za pozornost!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D:\Dokumenti\My Pictures\CircaetusGallicus.jpg">
            <a:extLst>
              <a:ext uri="{FF2B5EF4-FFF2-40B4-BE49-F238E27FC236}">
                <a16:creationId xmlns:a16="http://schemas.microsoft.com/office/drawing/2014/main" id="{EB3FEE93-8D89-7587-0038-232828970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3" t="7639" r="10671" b="24306"/>
          <a:stretch>
            <a:fillRect/>
          </a:stretch>
        </p:blipFill>
        <p:spPr bwMode="auto">
          <a:xfrm>
            <a:off x="874204" y="1728113"/>
            <a:ext cx="3697794" cy="366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KljunacSkoljka">
            <a:extLst>
              <a:ext uri="{FF2B5EF4-FFF2-40B4-BE49-F238E27FC236}">
                <a16:creationId xmlns:a16="http://schemas.microsoft.com/office/drawing/2014/main" id="{642EA33A-1A8C-11F9-27E9-C974A7895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" t="3551" r="3797" b="3650"/>
          <a:stretch>
            <a:fillRect/>
          </a:stretch>
        </p:blipFill>
        <p:spPr bwMode="auto">
          <a:xfrm>
            <a:off x="4572001" y="1728113"/>
            <a:ext cx="3551109" cy="366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5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027A9BD-F670-4F63-B0D6-2AD17E2E44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4270" y="1141003"/>
            <a:ext cx="8240155" cy="391277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</a:rPr>
              <a:t>Mreža območij, na katerih je možno zagotoviti ugodno stanje ogroženih vrst in habitatnih tipov (na ravni EU oz. SLO);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</a:rPr>
              <a:t>Določitev dokaj podrobno predpisana z Direktivo o pticah in Direktivo o habitatih ter preverjana s strani deležnikov in </a:t>
            </a:r>
            <a:r>
              <a:rPr lang="sl-SI" sz="2400" dirty="0" err="1">
                <a:solidFill>
                  <a:schemeClr val="tx2"/>
                </a:solidFill>
              </a:rPr>
              <a:t>Evr</a:t>
            </a:r>
            <a:r>
              <a:rPr lang="sl-SI" sz="2400" dirty="0">
                <a:solidFill>
                  <a:schemeClr val="tx2"/>
                </a:solidFill>
              </a:rPr>
              <a:t>. Komisije;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</a:rPr>
              <a:t>Slovenija se je z vstopom v EU zavezala določiti to mrežo za ohranjanje okvirno 60 habitatnih tipov, 110 vrst živali in rastlin iz seznama Dir. o habitatih ter evropsko in nacionalno ogroženih vrst ptic (skoraj 120 vrst).</a:t>
            </a:r>
          </a:p>
        </p:txBody>
      </p:sp>
      <p:sp>
        <p:nvSpPr>
          <p:cNvPr id="2" name="Title 19">
            <a:extLst>
              <a:ext uri="{FF2B5EF4-FFF2-40B4-BE49-F238E27FC236}">
                <a16:creationId xmlns:a16="http://schemas.microsoft.com/office/drawing/2014/main" id="{9D5FB8D3-545A-7381-4FEB-0F7247A12F70}"/>
              </a:ext>
            </a:extLst>
          </p:cNvPr>
          <p:cNvSpPr txBox="1">
            <a:spLocks/>
          </p:cNvSpPr>
          <p:nvPr/>
        </p:nvSpPr>
        <p:spPr bwMode="auto">
          <a:xfrm>
            <a:off x="3561168" y="399145"/>
            <a:ext cx="45653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sl-SI" altLang="sl-SI" sz="3600" b="1" dirty="0">
                <a:solidFill>
                  <a:srgbClr val="00B050"/>
                </a:solidFill>
              </a:rPr>
              <a:t>Omrežje Natura 2000</a:t>
            </a:r>
          </a:p>
        </p:txBody>
      </p:sp>
      <p:pic>
        <p:nvPicPr>
          <p:cNvPr id="3" name="Picture 8" descr="A bird on a branch&#10;&#10;Description automatically generated with medium confidence">
            <a:extLst>
              <a:ext uri="{FF2B5EF4-FFF2-40B4-BE49-F238E27FC236}">
                <a16:creationId xmlns:a16="http://schemas.microsoft.com/office/drawing/2014/main" id="{7AF985C8-D0C0-6F0F-F0BA-291DE18812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601" y="5064190"/>
            <a:ext cx="2459536" cy="1831144"/>
          </a:xfrm>
          <a:prstGeom prst="rect">
            <a:avLst/>
          </a:prstGeom>
        </p:spPr>
      </p:pic>
      <p:pic>
        <p:nvPicPr>
          <p:cNvPr id="4" name="Picture 11" descr="A picture containing tree, mountain, outdoor, plant&#10;&#10;Description automatically generated">
            <a:extLst>
              <a:ext uri="{FF2B5EF4-FFF2-40B4-BE49-F238E27FC236}">
                <a16:creationId xmlns:a16="http://schemas.microsoft.com/office/drawing/2014/main" id="{DB564F28-924B-6BDD-1C22-6203FDFF97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330" y="5064190"/>
            <a:ext cx="3216271" cy="18103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F79862A-84DA-1F25-0B66-5E54F0B93B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309" y="5053781"/>
            <a:ext cx="3173021" cy="180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5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7DB1A-1772-E0C3-62B6-3FAF76026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bird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9A60E6F7-E4AB-901A-2B15-3E4CCF1F2A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8890" y="4342600"/>
            <a:ext cx="2045110" cy="2515400"/>
          </a:xfrm>
          <a:prstGeom prst="rect">
            <a:avLst/>
          </a:prstGeom>
        </p:spPr>
      </p:pic>
      <p:sp>
        <p:nvSpPr>
          <p:cNvPr id="2" name="Title 19">
            <a:extLst>
              <a:ext uri="{FF2B5EF4-FFF2-40B4-BE49-F238E27FC236}">
                <a16:creationId xmlns:a16="http://schemas.microsoft.com/office/drawing/2014/main" id="{A5181470-05C1-05AD-0973-6A674B02DA04}"/>
              </a:ext>
            </a:extLst>
          </p:cNvPr>
          <p:cNvSpPr txBox="1">
            <a:spLocks/>
          </p:cNvSpPr>
          <p:nvPr/>
        </p:nvSpPr>
        <p:spPr bwMode="auto">
          <a:xfrm>
            <a:off x="2941736" y="148252"/>
            <a:ext cx="599219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sl-SI" altLang="sl-SI" sz="3600" b="1" dirty="0">
                <a:solidFill>
                  <a:srgbClr val="00B050"/>
                </a:solidFill>
              </a:rPr>
              <a:t>Izzivi določanja omrežja Natura 2000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049EA26-DAC9-CA8C-ADBA-0F4A75ECEFB5}"/>
              </a:ext>
            </a:extLst>
          </p:cNvPr>
          <p:cNvSpPr txBox="1">
            <a:spLocks/>
          </p:cNvSpPr>
          <p:nvPr/>
        </p:nvSpPr>
        <p:spPr>
          <a:xfrm>
            <a:off x="300251" y="1187256"/>
            <a:ext cx="8734567" cy="400587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sl-SI" sz="2800" dirty="0">
                <a:solidFill>
                  <a:schemeClr val="tx2"/>
                </a:solidFill>
              </a:rPr>
              <a:t>Strokovni izzivi:</a:t>
            </a:r>
          </a:p>
          <a:p>
            <a:pPr defTabSz="914400"/>
            <a:r>
              <a:rPr lang="sl-SI" sz="2800" dirty="0">
                <a:solidFill>
                  <a:schemeClr val="tx2"/>
                </a:solidFill>
              </a:rPr>
              <a:t>Na seznamu vrst za določitev Nature 2000 tudi v državi splošno razširjene oz. pogoste vrste;</a:t>
            </a:r>
          </a:p>
          <a:p>
            <a:pPr defTabSz="914400"/>
            <a:r>
              <a:rPr lang="sl-SI" sz="2800" dirty="0">
                <a:solidFill>
                  <a:schemeClr val="tx2"/>
                </a:solidFill>
              </a:rPr>
              <a:t>Območja naj bi izražala neko stalnost pojavljanja oz. še (delno) ohranjeno kakovost habitata;</a:t>
            </a:r>
          </a:p>
          <a:p>
            <a:pPr defTabSz="914400"/>
            <a:r>
              <a:rPr lang="sl-SI" sz="2800" dirty="0">
                <a:solidFill>
                  <a:schemeClr val="tx2"/>
                </a:solidFill>
              </a:rPr>
              <a:t>Posebni izzivi so zato bili in so še obravnavanje:</a:t>
            </a:r>
          </a:p>
          <a:p>
            <a:pPr lvl="1" defTabSz="914400">
              <a:buFont typeface="Wingdings" panose="05000000000000000000" pitchFamily="2" charset="2"/>
              <a:buChar char="§"/>
            </a:pPr>
            <a:r>
              <a:rPr lang="sl-SI" sz="2600" dirty="0">
                <a:solidFill>
                  <a:schemeClr val="tx2"/>
                </a:solidFill>
              </a:rPr>
              <a:t>splošno razširjenih vrst, s katerimi se do vstopa v EU slovenski strokovnjaki naravovarstveno niso ukvarjali</a:t>
            </a:r>
          </a:p>
          <a:p>
            <a:pPr lvl="1" defTabSz="914400">
              <a:buFont typeface="Wingdings" panose="05000000000000000000" pitchFamily="2" charset="2"/>
              <a:buChar char="§"/>
            </a:pPr>
            <a:r>
              <a:rPr lang="sl-SI" sz="2600" dirty="0">
                <a:solidFill>
                  <a:schemeClr val="tx2"/>
                </a:solidFill>
              </a:rPr>
              <a:t>majhnih izoliranih populacij</a:t>
            </a:r>
          </a:p>
          <a:p>
            <a:pPr lvl="1" defTabSz="914400">
              <a:buFont typeface="Wingdings" panose="05000000000000000000" pitchFamily="2" charset="2"/>
              <a:buChar char="§"/>
            </a:pPr>
            <a:r>
              <a:rPr lang="sl-SI" sz="2600" dirty="0">
                <a:solidFill>
                  <a:schemeClr val="tx2"/>
                </a:solidFill>
              </a:rPr>
              <a:t>pojavljanja nekaterih mobilnih vrst in selivk</a:t>
            </a:r>
            <a:endParaRPr lang="sl-SI" sz="2800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B617B80-DBE7-1A5C-8A1C-07877B4D6EE7}"/>
              </a:ext>
            </a:extLst>
          </p:cNvPr>
          <p:cNvGrpSpPr/>
          <p:nvPr/>
        </p:nvGrpSpPr>
        <p:grpSpPr>
          <a:xfrm>
            <a:off x="0" y="5053781"/>
            <a:ext cx="3609154" cy="1804219"/>
            <a:chOff x="0" y="5053781"/>
            <a:chExt cx="3609154" cy="1804219"/>
          </a:xfrm>
        </p:grpSpPr>
        <p:pic>
          <p:nvPicPr>
            <p:cNvPr id="7" name="Slika 6" descr="Slika, ki vsebuje besede nevretenčar, hrošč, žuželka, škodljivec&#10;&#10;Vsebina, ustvarjena z UI, morda ni pravilna.">
              <a:extLst>
                <a:ext uri="{FF2B5EF4-FFF2-40B4-BE49-F238E27FC236}">
                  <a16:creationId xmlns:a16="http://schemas.microsoft.com/office/drawing/2014/main" id="{4D034CF4-BDD0-2FEA-AC32-E3F5C1900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093110"/>
              <a:ext cx="2647335" cy="1764890"/>
            </a:xfrm>
            <a:prstGeom prst="rect">
              <a:avLst/>
            </a:prstGeom>
          </p:spPr>
        </p:pic>
        <p:sp>
          <p:nvSpPr>
            <p:cNvPr id="10" name="PoljeZBesedilom 9">
              <a:extLst>
                <a:ext uri="{FF2B5EF4-FFF2-40B4-BE49-F238E27FC236}">
                  <a16:creationId xmlns:a16="http://schemas.microsoft.com/office/drawing/2014/main" id="{EBD35086-2B42-FBFF-2371-43488374E840}"/>
                </a:ext>
              </a:extLst>
            </p:cNvPr>
            <p:cNvSpPr txBox="1"/>
            <p:nvPr/>
          </p:nvSpPr>
          <p:spPr>
            <a:xfrm>
              <a:off x="2487562" y="5053781"/>
              <a:ext cx="1121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200" dirty="0">
                  <a:solidFill>
                    <a:schemeClr val="tx2"/>
                  </a:solidFill>
                </a:rPr>
                <a:t>Viktor </a:t>
              </a:r>
              <a:r>
                <a:rPr lang="sl-SI" sz="1200" dirty="0" err="1">
                  <a:solidFill>
                    <a:schemeClr val="tx2"/>
                  </a:solidFill>
                </a:rPr>
                <a:t>Chernyavskiy</a:t>
              </a:r>
              <a:endParaRPr lang="sl-SI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E0D289AB-5067-D351-5D94-79D1D9F900D3}"/>
              </a:ext>
            </a:extLst>
          </p:cNvPr>
          <p:cNvGrpSpPr/>
          <p:nvPr/>
        </p:nvGrpSpPr>
        <p:grpSpPr>
          <a:xfrm>
            <a:off x="3549444" y="5093110"/>
            <a:ext cx="3508383" cy="1764890"/>
            <a:chOff x="3549444" y="5093110"/>
            <a:chExt cx="3508383" cy="1764890"/>
          </a:xfrm>
        </p:grpSpPr>
        <p:pic>
          <p:nvPicPr>
            <p:cNvPr id="9" name="Slika 8" descr="Slika, ki vsebuje besede metulj, nevretenčar, vešče in metulji, žuželka&#10;&#10;Vsebina, ustvarjena z UI, morda ni pravilna.">
              <a:extLst>
                <a:ext uri="{FF2B5EF4-FFF2-40B4-BE49-F238E27FC236}">
                  <a16:creationId xmlns:a16="http://schemas.microsoft.com/office/drawing/2014/main" id="{BAF148CE-D0D8-063B-26BF-30D33A360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9444" y="5093110"/>
              <a:ext cx="2647336" cy="1764890"/>
            </a:xfrm>
            <a:prstGeom prst="rect">
              <a:avLst/>
            </a:prstGeom>
          </p:spPr>
        </p:pic>
        <p:sp>
          <p:nvSpPr>
            <p:cNvPr id="12" name="PoljeZBesedilom 11">
              <a:extLst>
                <a:ext uri="{FF2B5EF4-FFF2-40B4-BE49-F238E27FC236}">
                  <a16:creationId xmlns:a16="http://schemas.microsoft.com/office/drawing/2014/main" id="{D78173C5-3948-3766-76D8-FD03B1B7F0F6}"/>
                </a:ext>
              </a:extLst>
            </p:cNvPr>
            <p:cNvSpPr txBox="1"/>
            <p:nvPr/>
          </p:nvSpPr>
          <p:spPr>
            <a:xfrm>
              <a:off x="5936235" y="5093110"/>
              <a:ext cx="1121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200" dirty="0" err="1">
                  <a:solidFill>
                    <a:schemeClr val="tx2"/>
                  </a:solidFill>
                </a:rPr>
                <a:t>Feather</a:t>
              </a:r>
              <a:endParaRPr lang="sl-SI" sz="1200" dirty="0">
                <a:solidFill>
                  <a:schemeClr val="tx2"/>
                </a:solidFill>
              </a:endParaRPr>
            </a:p>
            <a:p>
              <a:r>
                <a:rPr lang="sl-SI" sz="1200" dirty="0" err="1">
                  <a:solidFill>
                    <a:schemeClr val="tx2"/>
                  </a:solidFill>
                </a:rPr>
                <a:t>collection</a:t>
              </a:r>
              <a:endParaRPr lang="sl-SI" sz="12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85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3BB66-0EEA-8417-3A1F-6D74F432A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9">
            <a:extLst>
              <a:ext uri="{FF2B5EF4-FFF2-40B4-BE49-F238E27FC236}">
                <a16:creationId xmlns:a16="http://schemas.microsoft.com/office/drawing/2014/main" id="{39204589-9244-E4B6-C862-C521E160713C}"/>
              </a:ext>
            </a:extLst>
          </p:cNvPr>
          <p:cNvSpPr txBox="1">
            <a:spLocks/>
          </p:cNvSpPr>
          <p:nvPr/>
        </p:nvSpPr>
        <p:spPr bwMode="auto">
          <a:xfrm>
            <a:off x="2941736" y="299127"/>
            <a:ext cx="562123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sl-SI" altLang="sl-SI" sz="3600" b="1" dirty="0">
                <a:solidFill>
                  <a:srgbClr val="00B050"/>
                </a:solidFill>
              </a:rPr>
              <a:t>Družbeni izzivi določanja omrežja Natura 2000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BDB6D73-DB79-694E-F340-C19B2CDF26EF}"/>
              </a:ext>
            </a:extLst>
          </p:cNvPr>
          <p:cNvSpPr txBox="1">
            <a:spLocks/>
          </p:cNvSpPr>
          <p:nvPr/>
        </p:nvSpPr>
        <p:spPr>
          <a:xfrm>
            <a:off x="300251" y="1500187"/>
            <a:ext cx="8734567" cy="4891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sl-SI" sz="2600" dirty="0">
                <a:solidFill>
                  <a:schemeClr val="tx2"/>
                </a:solidFill>
              </a:rPr>
              <a:t>Pri izbiranju območij in določitvi meja ne morejo biti upoštevane ne ekonomske ne rekreacijske zahteve.</a:t>
            </a:r>
          </a:p>
          <a:p>
            <a:pPr defTabSz="914400"/>
            <a:r>
              <a:rPr lang="sl-SI" sz="2600" dirty="0">
                <a:solidFill>
                  <a:schemeClr val="tx2"/>
                </a:solidFill>
              </a:rPr>
              <a:t>Območja morajo biti ustrezna za doseganje ugodnega stanja vrst in HT.</a:t>
            </a:r>
          </a:p>
          <a:p>
            <a:pPr defTabSz="914400"/>
            <a:r>
              <a:rPr lang="sl-SI" sz="2600" dirty="0">
                <a:solidFill>
                  <a:schemeClr val="tx2"/>
                </a:solidFill>
              </a:rPr>
              <a:t>Podeljene „razvojne“ pravice prav tako veljajo.</a:t>
            </a:r>
          </a:p>
          <a:p>
            <a:pPr defTabSz="914400"/>
            <a:r>
              <a:rPr lang="sl-SI" sz="2600" dirty="0">
                <a:solidFill>
                  <a:schemeClr val="tx2"/>
                </a:solidFill>
              </a:rPr>
              <a:t>Obvezna je presoja sprejemljivosti vplivov vseh planov in posegov na cilje območja Natura 2000.</a:t>
            </a:r>
          </a:p>
          <a:p>
            <a:pPr defTabSz="914400"/>
            <a:r>
              <a:rPr lang="sl-SI" sz="2600" dirty="0">
                <a:solidFill>
                  <a:schemeClr val="tx2"/>
                </a:solidFill>
              </a:rPr>
              <a:t>Večina Nature 2000 je na zasebnih zemljiščih.</a:t>
            </a:r>
          </a:p>
        </p:txBody>
      </p:sp>
    </p:spTree>
    <p:extLst>
      <p:ext uri="{BB962C8B-B14F-4D97-AF65-F5344CB8AC3E}">
        <p14:creationId xmlns:p14="http://schemas.microsoft.com/office/powerpoint/2010/main" val="254852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E4AE6-5DEB-0EE9-1ED2-41A696C97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9">
            <a:extLst>
              <a:ext uri="{FF2B5EF4-FFF2-40B4-BE49-F238E27FC236}">
                <a16:creationId xmlns:a16="http://schemas.microsoft.com/office/drawing/2014/main" id="{1BBF7575-03B4-18D9-C096-AA59F82A6416}"/>
              </a:ext>
            </a:extLst>
          </p:cNvPr>
          <p:cNvSpPr txBox="1">
            <a:spLocks/>
          </p:cNvSpPr>
          <p:nvPr/>
        </p:nvSpPr>
        <p:spPr bwMode="auto">
          <a:xfrm>
            <a:off x="2619375" y="189726"/>
            <a:ext cx="62960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sl-SI" altLang="sl-SI" sz="3600" b="1" dirty="0">
                <a:solidFill>
                  <a:srgbClr val="00B050"/>
                </a:solidFill>
              </a:rPr>
              <a:t>Varstvo območij Natura 2000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EA9B3FB-5D46-26C2-DA38-538263A541B7}"/>
              </a:ext>
            </a:extLst>
          </p:cNvPr>
          <p:cNvSpPr txBox="1">
            <a:spLocks/>
          </p:cNvSpPr>
          <p:nvPr/>
        </p:nvSpPr>
        <p:spPr>
          <a:xfrm>
            <a:off x="300251" y="1143000"/>
            <a:ext cx="8734567" cy="52482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sl-SI" sz="2800" dirty="0">
                <a:solidFill>
                  <a:schemeClr val="tx2"/>
                </a:solidFill>
              </a:rPr>
              <a:t>Ukrepi za varstvo območij Natura 2000 temeljijo na poznavanju </a:t>
            </a:r>
            <a:r>
              <a:rPr lang="sl-SI" sz="2800" u="sng" dirty="0">
                <a:solidFill>
                  <a:schemeClr val="tx2"/>
                </a:solidFill>
              </a:rPr>
              <a:t>ekoloških zahtev </a:t>
            </a:r>
            <a:r>
              <a:rPr lang="sl-SI" sz="2800" dirty="0">
                <a:solidFill>
                  <a:schemeClr val="tx2"/>
                </a:solidFill>
              </a:rPr>
              <a:t>Natura vrst in habitatnih tipov (HT) za doseganje njihovega ugodnega stanja ter specifik območja.</a:t>
            </a:r>
          </a:p>
          <a:p>
            <a:pPr marL="0" indent="0" defTabSz="914400">
              <a:buNone/>
            </a:pPr>
            <a:r>
              <a:rPr lang="sl-SI" sz="2800" dirty="0">
                <a:solidFill>
                  <a:schemeClr val="tx2"/>
                </a:solidFill>
              </a:rPr>
              <a:t>Grožnje in pritiske zagotavljanju ugodnega stanja je stroka opisala ob ali kmalu po določanju območij Natura 2000.</a:t>
            </a:r>
          </a:p>
          <a:p>
            <a:pPr marL="0" indent="0" defTabSz="914400">
              <a:buNone/>
            </a:pPr>
            <a:r>
              <a:rPr lang="sl-SI" sz="2800" dirty="0">
                <a:solidFill>
                  <a:schemeClr val="tx2"/>
                </a:solidFill>
              </a:rPr>
              <a:t>Ukrepi se nato nanašajo na splošno preprečevanje teh groženj in pritiskov (pasivno varstvo) ter na proaktivno zagotavljanje ustreznih ekoloških zahtev teh vrst in HT (aktivno varstvo).</a:t>
            </a:r>
          </a:p>
          <a:p>
            <a:pPr defTabSz="914400"/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61774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35C83-BADB-556C-1DA3-DB093DBB6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9">
            <a:extLst>
              <a:ext uri="{FF2B5EF4-FFF2-40B4-BE49-F238E27FC236}">
                <a16:creationId xmlns:a16="http://schemas.microsoft.com/office/drawing/2014/main" id="{8B163AB0-61FD-15AD-6DB8-29F8610BBFCA}"/>
              </a:ext>
            </a:extLst>
          </p:cNvPr>
          <p:cNvSpPr txBox="1">
            <a:spLocks/>
          </p:cNvSpPr>
          <p:nvPr/>
        </p:nvSpPr>
        <p:spPr bwMode="auto">
          <a:xfrm>
            <a:off x="3048000" y="189726"/>
            <a:ext cx="5867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sl-SI" altLang="sl-SI" sz="3600" b="1" dirty="0">
                <a:solidFill>
                  <a:srgbClr val="00B050"/>
                </a:solidFill>
              </a:rPr>
              <a:t>Pasivno varstvo območij Natura 2000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CA9D7D8-60EF-A740-AC38-3849AEB2373D}"/>
              </a:ext>
            </a:extLst>
          </p:cNvPr>
          <p:cNvSpPr txBox="1">
            <a:spLocks/>
          </p:cNvSpPr>
          <p:nvPr/>
        </p:nvSpPr>
        <p:spPr>
          <a:xfrm>
            <a:off x="300251" y="1381125"/>
            <a:ext cx="8734567" cy="50101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sl-SI" sz="2800" dirty="0">
                <a:solidFill>
                  <a:schemeClr val="tx2"/>
                </a:solidFill>
              </a:rPr>
              <a:t>Obvezen ukrep pasivnega varstva je izvajanje presoj sprejemljivosti vplivov planov in posegov na Natura vrste in HT. </a:t>
            </a:r>
          </a:p>
          <a:p>
            <a:pPr marL="0" indent="0" defTabSz="914400">
              <a:buNone/>
            </a:pPr>
            <a:r>
              <a:rPr lang="sl-SI" sz="2800" dirty="0">
                <a:solidFill>
                  <a:schemeClr val="tx2"/>
                </a:solidFill>
              </a:rPr>
              <a:t>Sistem presoj sprejemljivosti uveden leta 2005 na ravni planov in posegov, vstopa v raznolike in zahtevne planske postopke in postopke dovoljevanja. Za bolj objektivno odločanje in pravno varnost državljanov je podrobno predpisan, zato je zahteven za izvajanje.</a:t>
            </a:r>
          </a:p>
          <a:p>
            <a:pPr marL="0" indent="0" defTabSz="914400">
              <a:buNone/>
            </a:pPr>
            <a:r>
              <a:rPr lang="sl-SI" sz="2800" dirty="0">
                <a:solidFill>
                  <a:schemeClr val="tx2"/>
                </a:solidFill>
              </a:rPr>
              <a:t>V kmetijstvu ni planov, zato se pritiske in grožnje </a:t>
            </a:r>
            <a:r>
              <a:rPr lang="sl-SI" sz="2800" dirty="0" err="1">
                <a:solidFill>
                  <a:schemeClr val="tx2"/>
                </a:solidFill>
              </a:rPr>
              <a:t>intenzifikacije</a:t>
            </a:r>
            <a:r>
              <a:rPr lang="sl-SI" sz="2800" dirty="0">
                <a:solidFill>
                  <a:schemeClr val="tx2"/>
                </a:solidFill>
              </a:rPr>
              <a:t> ali opuščanja rabe zmanjšuje s sofinanciranjem izpada prihodkov zaradi ekstenzivne rabe travnikov ali sadovnjakov.</a:t>
            </a:r>
          </a:p>
          <a:p>
            <a:pPr defTabSz="914400"/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21302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C331A-6876-86B8-CEE3-FEC8A8770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9">
            <a:extLst>
              <a:ext uri="{FF2B5EF4-FFF2-40B4-BE49-F238E27FC236}">
                <a16:creationId xmlns:a16="http://schemas.microsoft.com/office/drawing/2014/main" id="{F31C1AAA-20E8-C238-C04B-555A147EAA5A}"/>
              </a:ext>
            </a:extLst>
          </p:cNvPr>
          <p:cNvSpPr txBox="1">
            <a:spLocks/>
          </p:cNvSpPr>
          <p:nvPr/>
        </p:nvSpPr>
        <p:spPr bwMode="auto">
          <a:xfrm>
            <a:off x="3048000" y="189726"/>
            <a:ext cx="5867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sl-SI" altLang="sl-SI" sz="3600" b="1" dirty="0">
                <a:solidFill>
                  <a:srgbClr val="00B050"/>
                </a:solidFill>
              </a:rPr>
              <a:t>Aktivno varstvo območij Natura 2000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88CD966-F07D-85F9-93D1-023430EA3E71}"/>
              </a:ext>
            </a:extLst>
          </p:cNvPr>
          <p:cNvSpPr txBox="1">
            <a:spLocks/>
          </p:cNvSpPr>
          <p:nvPr/>
        </p:nvSpPr>
        <p:spPr>
          <a:xfrm>
            <a:off x="310274" y="1297722"/>
            <a:ext cx="8734567" cy="50101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sl-SI" sz="2800" dirty="0">
                <a:solidFill>
                  <a:schemeClr val="tx2"/>
                </a:solidFill>
              </a:rPr>
              <a:t>Izvedba ukrepov, ki na terenu zagotavljajo ohranjanje ekoloških zahtev vrst in HT ali vzpostavljanje takih zahtev.</a:t>
            </a:r>
          </a:p>
          <a:p>
            <a:pPr marL="0" indent="0" defTabSz="914400">
              <a:buNone/>
            </a:pPr>
            <a:r>
              <a:rPr lang="sl-SI" sz="2800" dirty="0">
                <a:solidFill>
                  <a:schemeClr val="tx2"/>
                </a:solidFill>
              </a:rPr>
              <a:t>Ob vstopu v EU zlasti na nekaj obalnih mokriščih (zavarovanih območjih) in drugih manjših površinah.</a:t>
            </a:r>
          </a:p>
          <a:p>
            <a:pPr marL="0" indent="0" defTabSz="914400">
              <a:buNone/>
            </a:pPr>
            <a:endParaRPr lang="sl-SI" sz="2800" dirty="0">
              <a:solidFill>
                <a:schemeClr val="tx2"/>
              </a:solidFill>
            </a:endParaRPr>
          </a:p>
          <a:p>
            <a:pPr marL="0" indent="0" defTabSz="914400">
              <a:buNone/>
            </a:pPr>
            <a:r>
              <a:rPr lang="sl-SI" sz="2800" dirty="0">
                <a:solidFill>
                  <a:schemeClr val="tx2"/>
                </a:solidFill>
              </a:rPr>
              <a:t>Večji preskok pri</a:t>
            </a:r>
          </a:p>
          <a:p>
            <a:pPr marL="0" indent="0" defTabSz="914400">
              <a:buNone/>
            </a:pPr>
            <a:r>
              <a:rPr lang="sl-SI" sz="2800" dirty="0">
                <a:solidFill>
                  <a:schemeClr val="tx2"/>
                </a:solidFill>
              </a:rPr>
              <a:t>aktivnem varstvu</a:t>
            </a:r>
          </a:p>
          <a:p>
            <a:pPr marL="0" indent="0" defTabSz="914400">
              <a:buNone/>
            </a:pPr>
            <a:r>
              <a:rPr lang="sl-SI" sz="2800" dirty="0">
                <a:solidFill>
                  <a:schemeClr val="tx2"/>
                </a:solidFill>
              </a:rPr>
              <a:t>od leta 2014</a:t>
            </a:r>
          </a:p>
          <a:p>
            <a:pPr marL="0" indent="0" defTabSz="914400">
              <a:buNone/>
            </a:pPr>
            <a:r>
              <a:rPr lang="sl-SI" sz="2800" dirty="0">
                <a:solidFill>
                  <a:schemeClr val="tx2"/>
                </a:solidFill>
              </a:rPr>
              <a:t>naprej.</a:t>
            </a:r>
          </a:p>
          <a:p>
            <a:pPr defTabSz="914400"/>
            <a:endParaRPr lang="sl-SI" sz="28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96305D35-0509-3EB9-0954-F039EF8721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4658" y="3669970"/>
            <a:ext cx="2969342" cy="318803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4CAB8C1-854C-3F90-CC31-99D03CC380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9133" y="3669970"/>
            <a:ext cx="2905525" cy="3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3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E72E0-969B-5528-D527-C9A5E2B4F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9">
            <a:extLst>
              <a:ext uri="{FF2B5EF4-FFF2-40B4-BE49-F238E27FC236}">
                <a16:creationId xmlns:a16="http://schemas.microsoft.com/office/drawing/2014/main" id="{D917F2FF-48D7-F5CE-B564-269EB2D7B158}"/>
              </a:ext>
            </a:extLst>
          </p:cNvPr>
          <p:cNvSpPr txBox="1">
            <a:spLocks/>
          </p:cNvSpPr>
          <p:nvPr/>
        </p:nvSpPr>
        <p:spPr bwMode="auto">
          <a:xfrm>
            <a:off x="3048000" y="189726"/>
            <a:ext cx="5867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sl-SI" altLang="sl-SI" sz="3600" b="1" dirty="0">
                <a:solidFill>
                  <a:srgbClr val="00B050"/>
                </a:solidFill>
              </a:rPr>
              <a:t>Načrtovanje varstva območij Natura 2000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F06B68A-609D-CC6A-F7E3-ACCBC4721987}"/>
              </a:ext>
            </a:extLst>
          </p:cNvPr>
          <p:cNvSpPr txBox="1">
            <a:spLocks/>
          </p:cNvSpPr>
          <p:nvPr/>
        </p:nvSpPr>
        <p:spPr>
          <a:xfrm>
            <a:off x="300251" y="1381125"/>
            <a:ext cx="8615149" cy="20423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sl-SI" sz="2800" dirty="0">
                <a:solidFill>
                  <a:schemeClr val="tx2"/>
                </a:solidFill>
              </a:rPr>
              <a:t>Predpogoj za doseganje ugodnega stanja je:</a:t>
            </a:r>
          </a:p>
          <a:p>
            <a:pPr defTabSz="914400"/>
            <a:r>
              <a:rPr lang="sl-SI" sz="2800" dirty="0">
                <a:solidFill>
                  <a:schemeClr val="tx2"/>
                </a:solidFill>
              </a:rPr>
              <a:t>Dovolj obsežno ciljno izvajanje ukrepov in aktivnosti</a:t>
            </a:r>
          </a:p>
          <a:p>
            <a:pPr defTabSz="914400"/>
            <a:r>
              <a:rPr lang="sl-SI" sz="2800" dirty="0">
                <a:solidFill>
                  <a:schemeClr val="tx2"/>
                </a:solidFill>
              </a:rPr>
              <a:t>Celovito in povezano načrtovanje</a:t>
            </a:r>
          </a:p>
        </p:txBody>
      </p:sp>
      <p:pic>
        <p:nvPicPr>
          <p:cNvPr id="4" name="Slika 14">
            <a:extLst>
              <a:ext uri="{FF2B5EF4-FFF2-40B4-BE49-F238E27FC236}">
                <a16:creationId xmlns:a16="http://schemas.microsoft.com/office/drawing/2014/main" id="{5F4145E7-E1DB-3456-65B8-AFF281B4E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230" y="3269533"/>
            <a:ext cx="2552407" cy="358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grada vsebine 2">
            <a:extLst>
              <a:ext uri="{FF2B5EF4-FFF2-40B4-BE49-F238E27FC236}">
                <a16:creationId xmlns:a16="http://schemas.microsoft.com/office/drawing/2014/main" id="{BA6E8CDE-7CD7-2279-EF8C-EFB2C9E5E99A}"/>
              </a:ext>
            </a:extLst>
          </p:cNvPr>
          <p:cNvSpPr txBox="1">
            <a:spLocks/>
          </p:cNvSpPr>
          <p:nvPr/>
        </p:nvSpPr>
        <p:spPr>
          <a:xfrm>
            <a:off x="300251" y="3434530"/>
            <a:ext cx="6311979" cy="35884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sl-SI" sz="2800" dirty="0">
                <a:solidFill>
                  <a:schemeClr val="tx2"/>
                </a:solidFill>
              </a:rPr>
              <a:t>Uvedeno z </a:t>
            </a:r>
            <a:r>
              <a:rPr lang="sl-SI" altLang="en-US" sz="2800" dirty="0">
                <a:solidFill>
                  <a:schemeClr val="tx2"/>
                </a:solidFill>
              </a:rPr>
              <a:t>NPVO – NPVN 2005-15, bolj podrobno pa </a:t>
            </a:r>
            <a:r>
              <a:rPr lang="sl-SI" sz="2800" dirty="0">
                <a:solidFill>
                  <a:schemeClr val="tx2"/>
                </a:solidFill>
              </a:rPr>
              <a:t>s PUN (prvič 2007)</a:t>
            </a:r>
          </a:p>
          <a:p>
            <a:pPr defTabSz="914400"/>
            <a:r>
              <a:rPr lang="sl-SI" altLang="en-US" sz="2800" dirty="0">
                <a:solidFill>
                  <a:schemeClr val="tx2"/>
                </a:solidFill>
              </a:rPr>
              <a:t>Prostor, kadri in denar so omejeni, zato je treba naravovarstveni napor in aktivnosti ohranjanja narave usmerjati in imeti prioritete</a:t>
            </a:r>
          </a:p>
          <a:p>
            <a:pPr defTabSz="914400"/>
            <a:r>
              <a:rPr lang="sl-SI" altLang="en-US" sz="2800" dirty="0">
                <a:solidFill>
                  <a:schemeClr val="tx2"/>
                </a:solidFill>
              </a:rPr>
              <a:t>Mobilizirana tudi obsežnejša EU, </a:t>
            </a:r>
            <a:r>
              <a:rPr lang="sl-SI" altLang="en-US" sz="2800" dirty="0" err="1">
                <a:solidFill>
                  <a:schemeClr val="tx2"/>
                </a:solidFill>
              </a:rPr>
              <a:t>donorska</a:t>
            </a:r>
            <a:r>
              <a:rPr lang="sl-SI" altLang="en-US" sz="2800" dirty="0">
                <a:solidFill>
                  <a:schemeClr val="tx2"/>
                </a:solidFill>
              </a:rPr>
              <a:t> in proračunska sredstva</a:t>
            </a:r>
          </a:p>
        </p:txBody>
      </p:sp>
    </p:spTree>
    <p:extLst>
      <p:ext uri="{BB962C8B-B14F-4D97-AF65-F5344CB8AC3E}">
        <p14:creationId xmlns:p14="http://schemas.microsoft.com/office/powerpoint/2010/main" val="141456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B283F-8653-47E3-7F19-AAEED9150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9">
            <a:extLst>
              <a:ext uri="{FF2B5EF4-FFF2-40B4-BE49-F238E27FC236}">
                <a16:creationId xmlns:a16="http://schemas.microsoft.com/office/drawing/2014/main" id="{EED5559A-D00B-E856-2C0F-8668F271C956}"/>
              </a:ext>
            </a:extLst>
          </p:cNvPr>
          <p:cNvSpPr txBox="1">
            <a:spLocks/>
          </p:cNvSpPr>
          <p:nvPr/>
        </p:nvSpPr>
        <p:spPr bwMode="auto">
          <a:xfrm>
            <a:off x="3048000" y="189726"/>
            <a:ext cx="5867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sl-SI" altLang="sl-SI" sz="3600" b="1" dirty="0">
                <a:solidFill>
                  <a:srgbClr val="00B050"/>
                </a:solidFill>
              </a:rPr>
              <a:t>Razvoj območij Natura 2000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0C72038-92A7-3DDA-70E2-5AF567DDD42D}"/>
              </a:ext>
            </a:extLst>
          </p:cNvPr>
          <p:cNvSpPr txBox="1">
            <a:spLocks/>
          </p:cNvSpPr>
          <p:nvPr/>
        </p:nvSpPr>
        <p:spPr>
          <a:xfrm>
            <a:off x="616944" y="1381125"/>
            <a:ext cx="7932145" cy="510781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sl-SI" sz="2800" dirty="0">
                <a:solidFill>
                  <a:schemeClr val="tx2"/>
                </a:solidFill>
              </a:rPr>
              <a:t>Od določitve območij Natura 2000 do danes:</a:t>
            </a:r>
          </a:p>
          <a:p>
            <a:pPr defTabSz="914400"/>
            <a:r>
              <a:rPr lang="sl-SI" sz="2800" dirty="0">
                <a:solidFill>
                  <a:schemeClr val="tx2"/>
                </a:solidFill>
              </a:rPr>
              <a:t>Razvoj naravovarstvenih aktivnosti</a:t>
            </a:r>
          </a:p>
          <a:p>
            <a:pPr lvl="1" defTabSz="914400"/>
            <a:r>
              <a:rPr lang="sl-SI" dirty="0">
                <a:solidFill>
                  <a:schemeClr val="tx2"/>
                </a:solidFill>
              </a:rPr>
              <a:t>Bistveno večje število akterjev varstva narave (upravljalcev ZO, NVO, strokovnih kadrov)</a:t>
            </a:r>
          </a:p>
          <a:p>
            <a:pPr defTabSz="914400"/>
            <a:r>
              <a:rPr lang="sl-SI" altLang="en-US" sz="2800" dirty="0">
                <a:solidFill>
                  <a:schemeClr val="tx2"/>
                </a:solidFill>
              </a:rPr>
              <a:t>Razvoj spremljevalnih aktivnosti</a:t>
            </a:r>
          </a:p>
          <a:p>
            <a:pPr lvl="1" defTabSz="914400">
              <a:buFontTx/>
              <a:buChar char="-"/>
            </a:pPr>
            <a:r>
              <a:rPr lang="sl-SI" altLang="en-US" dirty="0">
                <a:solidFill>
                  <a:schemeClr val="tx2"/>
                </a:solidFill>
              </a:rPr>
              <a:t>Popisi</a:t>
            </a:r>
          </a:p>
          <a:p>
            <a:pPr lvl="1" defTabSz="914400">
              <a:buFontTx/>
              <a:buChar char="-"/>
            </a:pPr>
            <a:r>
              <a:rPr lang="sl-SI" altLang="en-US" dirty="0">
                <a:solidFill>
                  <a:schemeClr val="tx2"/>
                </a:solidFill>
              </a:rPr>
              <a:t>Študije, strokovne podlage</a:t>
            </a:r>
          </a:p>
          <a:p>
            <a:pPr lvl="1" defTabSz="914400">
              <a:buFontTx/>
              <a:buChar char="-"/>
            </a:pPr>
            <a:r>
              <a:rPr lang="sl-SI" altLang="en-US" dirty="0">
                <a:solidFill>
                  <a:schemeClr val="tx2"/>
                </a:solidFill>
              </a:rPr>
              <a:t>Komunikacija</a:t>
            </a:r>
          </a:p>
          <a:p>
            <a:pPr defTabSz="914400"/>
            <a:r>
              <a:rPr lang="sl-SI" altLang="en-US" sz="2800" dirty="0">
                <a:solidFill>
                  <a:schemeClr val="tx2"/>
                </a:solidFill>
              </a:rPr>
              <a:t>Razmah infrastrukture za doživljanje narave</a:t>
            </a:r>
          </a:p>
          <a:p>
            <a:pPr marL="0" indent="0" defTabSz="914400">
              <a:buNone/>
            </a:pPr>
            <a:r>
              <a:rPr lang="sl-SI" altLang="en-US" sz="2800" dirty="0">
                <a:solidFill>
                  <a:schemeClr val="tx2"/>
                </a:solidFill>
                <a:latin typeface="+mn-lt"/>
              </a:rPr>
              <a:t>Nekajkrat več sredstev za te namene iz EU skladov in slovenskega sofinanciranja.</a:t>
            </a:r>
          </a:p>
        </p:txBody>
      </p:sp>
    </p:spTree>
    <p:extLst>
      <p:ext uri="{BB962C8B-B14F-4D97-AF65-F5344CB8AC3E}">
        <p14:creationId xmlns:p14="http://schemas.microsoft.com/office/powerpoint/2010/main" val="86405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dstavitev1" id="{3F4DC0F6-0215-4911-B029-E6C489387589}" vid="{534C14AB-4222-4869-97FE-120ECC7E9B71}"/>
    </a:ext>
  </a:extLst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1" id="{3F4DC0F6-0215-4911-B029-E6C489387589}" vid="{A7D65A85-0187-409B-8D94-9DA3865B55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4e623-3132-4682-8312-93ae023b49b3">
      <Terms xmlns="http://schemas.microsoft.com/office/infopath/2007/PartnerControls"/>
    </lcf76f155ced4ddcb4097134ff3c332f>
    <Datum_x0020_objave xmlns="6174e623-3132-4682-8312-93ae023b49b3">2023-01-24T14:47:47+00:00</Datum_x0020_objave>
    <TaxCatchAll xmlns="c692225b-96e9-4b86-aa9e-be5af81d02a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F491E763D3C748946BF9C3D5A61BC8" ma:contentTypeVersion="14" ma:contentTypeDescription="Ustvari nov dokument." ma:contentTypeScope="" ma:versionID="2cf272be5134f957dc7348d2b724a82a">
  <xsd:schema xmlns:xsd="http://www.w3.org/2001/XMLSchema" xmlns:xs="http://www.w3.org/2001/XMLSchema" xmlns:p="http://schemas.microsoft.com/office/2006/metadata/properties" xmlns:ns2="6174e623-3132-4682-8312-93ae023b49b3" xmlns:ns3="c692225b-96e9-4b86-aa9e-be5af81d02ac" targetNamespace="http://schemas.microsoft.com/office/2006/metadata/properties" ma:root="true" ma:fieldsID="a67914d09e3aba8d16b43cce5c1e2948" ns2:_="" ns3:_="">
    <xsd:import namespace="6174e623-3132-4682-8312-93ae023b49b3"/>
    <xsd:import namespace="c692225b-96e9-4b86-aa9e-be5af81d02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Datum_x0020_obja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4e623-3132-4682-8312-93ae023b49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Oznake slike" ma:readOnly="false" ma:fieldId="{5cf76f15-5ced-4ddc-b409-7134ff3c332f}" ma:taxonomyMulti="true" ma:sspId="1497c9cf-a874-46b4-aa75-1d1b1d9955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Datum_x0020_objave" ma:index="19" nillable="true" ma:displayName="Datum objave" ma:default="[today]" ma:format="DateOnly" ma:internalName="Datum_x0020_objav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92225b-96e9-4b86-aa9e-be5af81d02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fca1b46-32c9-4cdb-960c-6fbc90030f75}" ma:internalName="TaxCatchAll" ma:showField="CatchAllData" ma:web="c692225b-96e9-4b86-aa9e-be5af81d02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EF18A1-9D79-4174-9992-B8ED773C1E97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6174e623-3132-4682-8312-93ae023b49b3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c692225b-96e9-4b86-aa9e-be5af81d02a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F6E8160-F337-4D0F-A28C-2A29D64B99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965775-482A-448C-BAEE-B1998C2D0E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4e623-3132-4682-8312-93ae023b49b3"/>
    <ds:schemaRef ds:uri="c692225b-96e9-4b86-aa9e-be5af81d02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mnvp</Template>
  <TotalTime>1954</TotalTime>
  <Words>1046</Words>
  <Application>Microsoft Office PowerPoint</Application>
  <PresentationFormat>Diaprojekcija na zaslonu (4:3)</PresentationFormat>
  <Paragraphs>113</Paragraphs>
  <Slides>17</Slides>
  <Notes>11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17</vt:i4>
      </vt:variant>
    </vt:vector>
  </HeadingPairs>
  <TitlesOfParts>
    <vt:vector size="23" baseType="lpstr">
      <vt:lpstr>Wingdings</vt:lpstr>
      <vt:lpstr>Calibri</vt:lpstr>
      <vt:lpstr>Arial</vt:lpstr>
      <vt:lpstr>Republika</vt:lpstr>
      <vt:lpstr>blank</vt:lpstr>
      <vt:lpstr>Custom Design</vt:lpstr>
      <vt:lpstr> Od varstva k razvoju: priložnosti omrežja Natura 2000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Osnovna dejstva</vt:lpstr>
      <vt:lpstr>Ključni družbeni izzivi</vt:lpstr>
      <vt:lpstr>Dosežki zadnjega obdobja</vt:lpstr>
      <vt:lpstr>Dosežki zadnjega obdobja</vt:lpstr>
      <vt:lpstr>Velike zveri</vt:lpstr>
      <vt:lpstr>Pogled v prihodnost</vt:lpstr>
      <vt:lpstr>Hvala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Izjave pristojnega organa:  habitatna direktiva (Natura 2000) in vodna direktiva</dc:title>
  <dc:creator>Andrej Bibič</dc:creator>
  <cp:lastModifiedBy>Andrej Bibič</cp:lastModifiedBy>
  <cp:revision>91</cp:revision>
  <dcterms:created xsi:type="dcterms:W3CDTF">2023-11-22T08:39:02Z</dcterms:created>
  <dcterms:modified xsi:type="dcterms:W3CDTF">2026-03-03T07:32:33Z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0x01010032F491E763D3C748946BF9C3D5A61BC8</vt:lpwstr>
  </property>
</Properties>
</file>