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E3B4AA-9A52-4337-9899-C7DD1462CF5A}" v="21" dt="2023-06-19T12:06:21.6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60"/>
  </p:normalViewPr>
  <p:slideViewPr>
    <p:cSldViewPr snapToGrid="0">
      <p:cViewPr varScale="1">
        <p:scale>
          <a:sx n="161" d="100"/>
          <a:sy n="161" d="100"/>
        </p:scale>
        <p:origin x="15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a:t>Kliknite, če želite urediti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Kliknite, če želite urediti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a:t>Kliknite, če želite urediti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a:t>Kliknite, če želite urediti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a:t>Kliknite, če želite urediti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a:t>Kliknite, če želite urediti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a:t>Kliknite, če želite urediti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a:t>Kliknite, če želite urediti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l-SI"/>
              <a:t>Kliknite, če želite urediti slog naslova matrice</a:t>
            </a:r>
            <a:endParaRPr lang="en-US" dirty="0"/>
          </a:p>
        </p:txBody>
      </p:sp>
      <p:sp>
        <p:nvSpPr>
          <p:cNvPr id="3" name="Content Placeholder 2"/>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a:t>Kliknite, če želite urediti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Kliknite, če želite urediti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a:t>Kliknite, če želite urediti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a:t>Kliknite, če želite urediti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42A54C80-263E-416B-A8E0-580EDEADCBDC}" type="datetimeFigureOut">
              <a:rPr lang="en-US" dirty="0"/>
              <a:t>8/24/2023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a:t>Kliknite, če želite urediti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8/24/2023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a:t>Kliknite, če želite urediti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1DAC077-3CA3-D68C-7628-B969A7988332}"/>
              </a:ext>
            </a:extLst>
          </p:cNvPr>
          <p:cNvSpPr>
            <a:spLocks noGrp="1"/>
          </p:cNvSpPr>
          <p:nvPr>
            <p:ph type="ctrTitle"/>
          </p:nvPr>
        </p:nvSpPr>
        <p:spPr>
          <a:xfrm>
            <a:off x="958788" y="3036162"/>
            <a:ext cx="8611340" cy="1624615"/>
          </a:xfrm>
        </p:spPr>
        <p:txBody>
          <a:bodyPr/>
          <a:lstStyle/>
          <a:p>
            <a:pPr hangingPunct="0">
              <a:spcBef>
                <a:spcPts val="2400"/>
              </a:spcBef>
            </a:pPr>
            <a:r>
              <a:rPr lang="sl-SI" sz="1800" b="1" spc="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r>
            <a:br>
              <a:rPr lang="sl-SI" sz="1800" b="1" spc="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sl-SI" sz="1800" b="1" spc="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r>
            <a:br>
              <a:rPr lang="sl-SI" sz="1800" b="1" spc="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sl-SI" sz="1800" b="1" spc="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r>
            <a:br>
              <a:rPr lang="sl-SI" sz="1800" b="1" spc="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sl-SI" sz="1800" b="1" spc="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sl-SI" sz="3200" b="1" spc="200" dirty="0">
                <a:effectLst/>
                <a:latin typeface="Arial" panose="020B0604020202020204" pitchFamily="34" charset="0"/>
                <a:ea typeface="Times New Roman" panose="02020603050405020304" pitchFamily="18" charset="0"/>
                <a:cs typeface="Times New Roman" panose="02020603050405020304" pitchFamily="18" charset="0"/>
              </a:rPr>
              <a:t>ZAKON </a:t>
            </a:r>
            <a:r>
              <a:rPr lang="x-none" sz="3200" b="1" dirty="0">
                <a:effectLst/>
                <a:latin typeface="Arial" panose="020B0604020202020204" pitchFamily="34" charset="0"/>
                <a:ea typeface="Times New Roman" panose="02020603050405020304" pitchFamily="18" charset="0"/>
                <a:cs typeface="Times New Roman" panose="02020603050405020304" pitchFamily="18" charset="0"/>
              </a:rPr>
              <a:t>O SPODBUJANJU SKLADNEGA REGIONALNEGA RAZVOJA </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
            </a:r>
            <a:br>
              <a:rPr lang="sl-SI" sz="1800" b="1" dirty="0">
                <a:effectLst/>
                <a:latin typeface="Arial" panose="020B0604020202020204" pitchFamily="34" charset="0"/>
                <a:ea typeface="Times New Roman" panose="02020603050405020304" pitchFamily="18" charset="0"/>
                <a:cs typeface="Times New Roman" panose="02020603050405020304" pitchFamily="18" charset="0"/>
              </a:rPr>
            </a:br>
            <a:endParaRPr lang="sl-SI" dirty="0"/>
          </a:p>
        </p:txBody>
      </p:sp>
      <p:sp>
        <p:nvSpPr>
          <p:cNvPr id="3" name="Podnaslov 2">
            <a:extLst>
              <a:ext uri="{FF2B5EF4-FFF2-40B4-BE49-F238E27FC236}">
                <a16:creationId xmlns:a16="http://schemas.microsoft.com/office/drawing/2014/main" id="{C0B512CA-A00D-8183-1F11-894B345A481B}"/>
              </a:ext>
            </a:extLst>
          </p:cNvPr>
          <p:cNvSpPr>
            <a:spLocks noGrp="1"/>
          </p:cNvSpPr>
          <p:nvPr>
            <p:ph type="subTitle" idx="1"/>
          </p:nvPr>
        </p:nvSpPr>
        <p:spPr>
          <a:xfrm>
            <a:off x="1507067" y="4050833"/>
            <a:ext cx="7766936" cy="1994860"/>
          </a:xfrm>
        </p:spPr>
        <p:txBody>
          <a:bodyPr>
            <a:normAutofit lnSpcReduction="10000"/>
          </a:bodyPr>
          <a:lstStyle/>
          <a:p>
            <a:pPr algn="ctr"/>
            <a:r>
              <a:rPr lang="sl-SI" sz="2800" dirty="0">
                <a:solidFill>
                  <a:schemeClr val="accent1"/>
                </a:solidFill>
              </a:rPr>
              <a:t>Predlogi in pobude GZS</a:t>
            </a:r>
          </a:p>
          <a:p>
            <a:pPr algn="ctr"/>
            <a:endParaRPr lang="sl-SI" sz="2800" dirty="0">
              <a:solidFill>
                <a:schemeClr val="accent1"/>
              </a:solidFill>
            </a:endParaRPr>
          </a:p>
          <a:p>
            <a:pPr algn="ctr"/>
            <a:r>
              <a:rPr lang="sl-SI" sz="2800" dirty="0">
                <a:solidFill>
                  <a:schemeClr val="accent1"/>
                </a:solidFill>
              </a:rPr>
              <a:t>sestanek z državno sekretarko Andrejo Katič, 19. junij 2023</a:t>
            </a:r>
          </a:p>
        </p:txBody>
      </p:sp>
      <p:pic>
        <p:nvPicPr>
          <p:cNvPr id="7" name="Slika 6">
            <a:extLst>
              <a:ext uri="{FF2B5EF4-FFF2-40B4-BE49-F238E27FC236}">
                <a16:creationId xmlns:a16="http://schemas.microsoft.com/office/drawing/2014/main" id="{97D66D4A-231A-A775-E8BF-DDAFA5B8714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14720" y="419357"/>
            <a:ext cx="4151630" cy="2109470"/>
          </a:xfrm>
          <a:prstGeom prst="rect">
            <a:avLst/>
          </a:prstGeom>
          <a:noFill/>
        </p:spPr>
      </p:pic>
    </p:spTree>
    <p:extLst>
      <p:ext uri="{BB962C8B-B14F-4D97-AF65-F5344CB8AC3E}">
        <p14:creationId xmlns:p14="http://schemas.microsoft.com/office/powerpoint/2010/main" val="3967788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BD77B33-F3F6-F792-6062-101CB4D44A57}"/>
              </a:ext>
            </a:extLst>
          </p:cNvPr>
          <p:cNvSpPr>
            <a:spLocks noGrp="1"/>
          </p:cNvSpPr>
          <p:nvPr>
            <p:ph type="title"/>
          </p:nvPr>
        </p:nvSpPr>
        <p:spPr/>
        <p:txBody>
          <a:bodyPr/>
          <a:lstStyle/>
          <a:p>
            <a:r>
              <a:rPr lang="sl-SI" dirty="0"/>
              <a:t>12. člen, 6. odstavek</a:t>
            </a:r>
          </a:p>
        </p:txBody>
      </p:sp>
      <p:sp>
        <p:nvSpPr>
          <p:cNvPr id="3" name="Označba mesta besedila 2">
            <a:extLst>
              <a:ext uri="{FF2B5EF4-FFF2-40B4-BE49-F238E27FC236}">
                <a16:creationId xmlns:a16="http://schemas.microsoft.com/office/drawing/2014/main" id="{B175703C-20D7-4C71-3ABC-62EFA8B59950}"/>
              </a:ext>
            </a:extLst>
          </p:cNvPr>
          <p:cNvSpPr>
            <a:spLocks noGrp="1"/>
          </p:cNvSpPr>
          <p:nvPr>
            <p:ph type="body" idx="1"/>
          </p:nvPr>
        </p:nvSpPr>
        <p:spPr>
          <a:xfrm>
            <a:off x="675745" y="1482571"/>
            <a:ext cx="4185623" cy="576262"/>
          </a:xfrm>
        </p:spPr>
        <p:txBody>
          <a:bodyPr/>
          <a:lstStyle/>
          <a:p>
            <a:r>
              <a:rPr lang="sl-SI" dirty="0"/>
              <a:t>Sedanje besedilo:</a:t>
            </a:r>
          </a:p>
        </p:txBody>
      </p:sp>
      <p:sp>
        <p:nvSpPr>
          <p:cNvPr id="4" name="Označba mesta vsebine 3">
            <a:extLst>
              <a:ext uri="{FF2B5EF4-FFF2-40B4-BE49-F238E27FC236}">
                <a16:creationId xmlns:a16="http://schemas.microsoft.com/office/drawing/2014/main" id="{B506DF3A-25CA-9F0F-0BA9-D22BC2957806}"/>
              </a:ext>
            </a:extLst>
          </p:cNvPr>
          <p:cNvSpPr>
            <a:spLocks noGrp="1"/>
          </p:cNvSpPr>
          <p:nvPr>
            <p:ph sz="half" idx="2"/>
          </p:nvPr>
        </p:nvSpPr>
        <p:spPr>
          <a:xfrm>
            <a:off x="675745" y="2166151"/>
            <a:ext cx="4185623" cy="3875211"/>
          </a:xfrm>
        </p:spPr>
        <p:txBody>
          <a:bodyPr>
            <a:normAutofit/>
          </a:bodyPr>
          <a:lstStyle/>
          <a:p>
            <a:r>
              <a:rPr lang="sl-SI" sz="1800" dirty="0">
                <a:effectLst/>
                <a:latin typeface="Arial" panose="020B0604020202020204" pitchFamily="34" charset="0"/>
                <a:ea typeface="Times New Roman" panose="02020603050405020304" pitchFamily="18" charset="0"/>
                <a:cs typeface="Times New Roman" panose="02020603050405020304" pitchFamily="18" charset="0"/>
              </a:rPr>
              <a:t>Za pripravo predlogov odločitev v postopku priprave in izvajanja regionalnega razvojnega programa na prioritetnih področjih razvoja v regiji imenuje svet odbore, ki jih sestavljajo predstavniki regijske razvojne mreže, zunanji strokovnjaki, predstavniki občin, izpostav državnih organov in drugih institucij, ki delujejo v regiji in so pomembne za njen razvoj. </a:t>
            </a:r>
            <a:r>
              <a:rPr lang="sl-SI" sz="1800" dirty="0">
                <a:effectLst/>
                <a:latin typeface="Arial" panose="020B0604020202020204" pitchFamily="34" charset="0"/>
                <a:ea typeface="Times New Roman" panose="02020603050405020304" pitchFamily="18" charset="0"/>
              </a:rPr>
              <a:t>Odbore sveta vodi RRA</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a:t>
            </a:r>
            <a:endParaRPr lang="sl-SI" dirty="0"/>
          </a:p>
        </p:txBody>
      </p:sp>
      <p:sp>
        <p:nvSpPr>
          <p:cNvPr id="5" name="Označba mesta besedila 4">
            <a:extLst>
              <a:ext uri="{FF2B5EF4-FFF2-40B4-BE49-F238E27FC236}">
                <a16:creationId xmlns:a16="http://schemas.microsoft.com/office/drawing/2014/main" id="{955962FE-B26D-B9F9-C33A-9CB51475AEF5}"/>
              </a:ext>
            </a:extLst>
          </p:cNvPr>
          <p:cNvSpPr>
            <a:spLocks noGrp="1"/>
          </p:cNvSpPr>
          <p:nvPr>
            <p:ph type="body" sz="quarter" idx="3"/>
          </p:nvPr>
        </p:nvSpPr>
        <p:spPr>
          <a:xfrm>
            <a:off x="5088383" y="1418355"/>
            <a:ext cx="4185618" cy="576262"/>
          </a:xfrm>
        </p:spPr>
        <p:txBody>
          <a:bodyPr/>
          <a:lstStyle/>
          <a:p>
            <a:r>
              <a:rPr lang="sl-SI" dirty="0"/>
              <a:t>Predlagane spremembe:</a:t>
            </a:r>
          </a:p>
        </p:txBody>
      </p:sp>
      <p:sp>
        <p:nvSpPr>
          <p:cNvPr id="6" name="Označba mesta vsebine 5">
            <a:extLst>
              <a:ext uri="{FF2B5EF4-FFF2-40B4-BE49-F238E27FC236}">
                <a16:creationId xmlns:a16="http://schemas.microsoft.com/office/drawing/2014/main" id="{D3AAB1A2-CEC4-3D33-47AB-078EB7F0C4AD}"/>
              </a:ext>
            </a:extLst>
          </p:cNvPr>
          <p:cNvSpPr>
            <a:spLocks noGrp="1"/>
          </p:cNvSpPr>
          <p:nvPr>
            <p:ph sz="quarter" idx="4"/>
          </p:nvPr>
        </p:nvSpPr>
        <p:spPr>
          <a:xfrm>
            <a:off x="5088384" y="2166151"/>
            <a:ext cx="4185617" cy="3875211"/>
          </a:xfrm>
        </p:spPr>
        <p:txBody>
          <a:bodyPr>
            <a:normAutofit/>
          </a:bodyPr>
          <a:lstStyle/>
          <a:p>
            <a:r>
              <a:rPr lang="sl-SI"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Potrebno je jasno definirati in imenovati odbore. V odborih ki obravnavajo teme, ki so povezane z gospodarstvom, mora odbor voditi član odbora iz gospodarske zbornice oz. imenovan s strani gospodarske zbornice.</a:t>
            </a:r>
            <a:endParaRPr lang="sl-SI" dirty="0"/>
          </a:p>
        </p:txBody>
      </p:sp>
      <p:pic>
        <p:nvPicPr>
          <p:cNvPr id="7" name="Slika 6">
            <a:extLst>
              <a:ext uri="{FF2B5EF4-FFF2-40B4-BE49-F238E27FC236}">
                <a16:creationId xmlns:a16="http://schemas.microsoft.com/office/drawing/2014/main" id="{77279A9C-8198-171E-6A83-990F0630CAC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189327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00B1C6C-E7FC-AADE-5236-40242F321B5B}"/>
              </a:ext>
            </a:extLst>
          </p:cNvPr>
          <p:cNvSpPr>
            <a:spLocks noGrp="1"/>
          </p:cNvSpPr>
          <p:nvPr>
            <p:ph type="title"/>
          </p:nvPr>
        </p:nvSpPr>
        <p:spPr>
          <a:xfrm>
            <a:off x="677334" y="301841"/>
            <a:ext cx="8596668" cy="1047565"/>
          </a:xfrm>
        </p:spPr>
        <p:txBody>
          <a:bodyPr>
            <a:noAutofit/>
          </a:bodyPr>
          <a:lstStyle/>
          <a:p>
            <a:pPr hangingPunct="0">
              <a:spcBef>
                <a:spcPts val="2400"/>
              </a:spcBef>
            </a:pPr>
            <a:r>
              <a:rPr lang="x-none" sz="2400" b="1"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19. člen</a:t>
            </a:r>
            <a:r>
              <a:rPr lang="sl-SI" sz="2400" b="1" dirty="0">
                <a:effectLst/>
                <a:latin typeface="Arial" panose="020B0604020202020204" pitchFamily="34" charset="0"/>
                <a:ea typeface="Times New Roman" panose="02020603050405020304" pitchFamily="18" charset="0"/>
                <a:cs typeface="Times New Roman" panose="02020603050405020304" pitchFamily="18" charset="0"/>
              </a:rPr>
              <a:t/>
            </a:r>
            <a:br>
              <a:rPr lang="sl-SI" sz="2400" b="1" dirty="0">
                <a:effectLst/>
                <a:latin typeface="Arial" panose="020B0604020202020204" pitchFamily="34" charset="0"/>
                <a:ea typeface="Times New Roman" panose="02020603050405020304" pitchFamily="18" charset="0"/>
                <a:cs typeface="Times New Roman" panose="02020603050405020304" pitchFamily="18" charset="0"/>
              </a:rPr>
            </a:br>
            <a:r>
              <a:rPr lang="x-none" sz="2400" b="1"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(druge razvojne naloge države, ki se na regionalni ravni opravljajo v javnem interesu)</a:t>
            </a:r>
            <a:r>
              <a:rPr lang="sl-SI" sz="2400" b="1" dirty="0">
                <a:effectLst/>
                <a:latin typeface="Arial" panose="020B0604020202020204" pitchFamily="34" charset="0"/>
                <a:ea typeface="Times New Roman" panose="02020603050405020304" pitchFamily="18" charset="0"/>
                <a:cs typeface="Times New Roman" panose="02020603050405020304" pitchFamily="18" charset="0"/>
              </a:rPr>
              <a:t/>
            </a:r>
            <a:br>
              <a:rPr lang="sl-SI" sz="2400" b="1" dirty="0">
                <a:effectLst/>
                <a:latin typeface="Arial" panose="020B0604020202020204" pitchFamily="34" charset="0"/>
                <a:ea typeface="Times New Roman" panose="02020603050405020304" pitchFamily="18" charset="0"/>
                <a:cs typeface="Times New Roman" panose="02020603050405020304" pitchFamily="18" charset="0"/>
              </a:rPr>
            </a:br>
            <a:endParaRPr lang="sl-SI" sz="2400" dirty="0"/>
          </a:p>
        </p:txBody>
      </p:sp>
      <p:sp>
        <p:nvSpPr>
          <p:cNvPr id="3" name="Označba mesta besedila 2">
            <a:extLst>
              <a:ext uri="{FF2B5EF4-FFF2-40B4-BE49-F238E27FC236}">
                <a16:creationId xmlns:a16="http://schemas.microsoft.com/office/drawing/2014/main" id="{E07B57B7-5A37-4DAF-EF33-ECB5B2E662A0}"/>
              </a:ext>
            </a:extLst>
          </p:cNvPr>
          <p:cNvSpPr>
            <a:spLocks noGrp="1"/>
          </p:cNvSpPr>
          <p:nvPr>
            <p:ph type="body" idx="1"/>
          </p:nvPr>
        </p:nvSpPr>
        <p:spPr>
          <a:xfrm>
            <a:off x="675745" y="1526959"/>
            <a:ext cx="4185623" cy="390618"/>
          </a:xfrm>
        </p:spPr>
        <p:txBody>
          <a:bodyPr/>
          <a:lstStyle/>
          <a:p>
            <a:r>
              <a:rPr lang="sl-SI" dirty="0"/>
              <a:t>Sedanje besedilo:</a:t>
            </a:r>
          </a:p>
        </p:txBody>
      </p:sp>
      <p:sp>
        <p:nvSpPr>
          <p:cNvPr id="4" name="Označba mesta vsebine 3">
            <a:extLst>
              <a:ext uri="{FF2B5EF4-FFF2-40B4-BE49-F238E27FC236}">
                <a16:creationId xmlns:a16="http://schemas.microsoft.com/office/drawing/2014/main" id="{38224E53-1ABF-09F7-CE45-B075DC83EEE4}"/>
              </a:ext>
            </a:extLst>
          </p:cNvPr>
          <p:cNvSpPr>
            <a:spLocks noGrp="1"/>
          </p:cNvSpPr>
          <p:nvPr>
            <p:ph sz="half" idx="2"/>
          </p:nvPr>
        </p:nvSpPr>
        <p:spPr>
          <a:xfrm>
            <a:off x="675745" y="2095131"/>
            <a:ext cx="4185623" cy="3946232"/>
          </a:xfrm>
        </p:spPr>
        <p:txBody>
          <a:bodyPr>
            <a:normAutofit fontScale="55000" lnSpcReduction="20000"/>
          </a:bodyPr>
          <a:lstStyle/>
          <a:p>
            <a:pPr indent="648335" algn="just" hangingPunct="0">
              <a:spcBef>
                <a:spcPts val="1200"/>
              </a:spcBef>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(1) V regiji se opravljajo v javnem interesu tudi naslednje razvojne naloge države:</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izvajanje regijske finančne sheme,</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izvajanje regijske sheme kadrovskih štipendij,</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Arial" panose="020B0604020202020204" pitchFamily="34" charset="0"/>
              </a:rPr>
              <a:t>dejavnost upravljanja lokalnih akcijskih skupin v okviru izvajanja lokalnega razvoja, ki ga vodi skupnost, sofinancirana iz evropskih skladov,</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spodbujanje in razvoj podjetništva ter kulture inovativnosti, promocija regije in spodbujanje investicij v regiji, </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izvajanje regijskih programov internacionalizacije gospodarstva, </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Arial" panose="020B0604020202020204" pitchFamily="34" charset="0"/>
              </a:rPr>
              <a:t>prostorsko planiranje na regionalni ravni in</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druge podobne regijske dejavnosti, sheme in projekti po odločitvi pristojnega ministrstva po zakonu, ki določa delovna področja ministrstev, in ob soglasju ministrstva</a:t>
            </a:r>
            <a:r>
              <a:rPr lang="x-none" sz="1800" dirty="0">
                <a:effectLst/>
                <a:latin typeface="Arial" panose="020B0604020202020204" pitchFamily="34" charset="0"/>
                <a:ea typeface="Times New Roman" panose="02020603050405020304" pitchFamily="18" charset="0"/>
                <a:cs typeface="Arial" panose="020B0604020202020204" pitchFamily="34" charset="0"/>
              </a:rPr>
              <a:t>. </a:t>
            </a:r>
            <a:endParaRPr lang="sl-SI" dirty="0"/>
          </a:p>
        </p:txBody>
      </p:sp>
      <p:sp>
        <p:nvSpPr>
          <p:cNvPr id="5" name="Označba mesta besedila 4">
            <a:extLst>
              <a:ext uri="{FF2B5EF4-FFF2-40B4-BE49-F238E27FC236}">
                <a16:creationId xmlns:a16="http://schemas.microsoft.com/office/drawing/2014/main" id="{8CC91540-F42A-31FF-5204-1FA2C71FBA7D}"/>
              </a:ext>
            </a:extLst>
          </p:cNvPr>
          <p:cNvSpPr>
            <a:spLocks noGrp="1"/>
          </p:cNvSpPr>
          <p:nvPr>
            <p:ph type="body" sz="quarter" idx="3"/>
          </p:nvPr>
        </p:nvSpPr>
        <p:spPr>
          <a:xfrm>
            <a:off x="5088383" y="1526959"/>
            <a:ext cx="4185618" cy="390618"/>
          </a:xfrm>
        </p:spPr>
        <p:txBody>
          <a:bodyPr/>
          <a:lstStyle/>
          <a:p>
            <a:r>
              <a:rPr lang="sl-SI" dirty="0"/>
              <a:t>Predlagane spremembe:</a:t>
            </a:r>
          </a:p>
        </p:txBody>
      </p:sp>
      <p:sp>
        <p:nvSpPr>
          <p:cNvPr id="6" name="Označba mesta vsebine 5">
            <a:extLst>
              <a:ext uri="{FF2B5EF4-FFF2-40B4-BE49-F238E27FC236}">
                <a16:creationId xmlns:a16="http://schemas.microsoft.com/office/drawing/2014/main" id="{CF2922EB-3935-0DB0-F1F4-B624E9EAFEDC}"/>
              </a:ext>
            </a:extLst>
          </p:cNvPr>
          <p:cNvSpPr>
            <a:spLocks noGrp="1"/>
          </p:cNvSpPr>
          <p:nvPr>
            <p:ph sz="quarter" idx="4"/>
          </p:nvPr>
        </p:nvSpPr>
        <p:spPr>
          <a:xfrm>
            <a:off x="5088384" y="2095131"/>
            <a:ext cx="4185617" cy="3946232"/>
          </a:xfrm>
        </p:spPr>
        <p:txBody>
          <a:bodyPr>
            <a:normAutofit fontScale="55000" lnSpcReduction="20000"/>
          </a:bodyPr>
          <a:lstStyle/>
          <a:p>
            <a:pPr indent="648335" algn="just" hangingPunct="0">
              <a:spcBef>
                <a:spcPts val="1200"/>
              </a:spcBef>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(1) V regiji se opravljajo v javnem interesu tudi naslednje razvojne naloge države:</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izvajanje regijske finančne sheme,</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izvajanje regijske sheme kadrovskih štipendij,</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Arial" panose="020B0604020202020204" pitchFamily="34" charset="0"/>
              </a:rPr>
              <a:t>dejavnost upravljanja lokalnih akcijskih skupin v okviru izvajanja lokalnega razvoja, ki ga vodi skupnost, sofinancirana iz evropskih skladov,</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spodbujanje in razvoj podjetništva ter kulture inovativnosti, </a:t>
            </a:r>
            <a:r>
              <a:rPr lang="sl-SI" sz="1800" dirty="0">
                <a:solidFill>
                  <a:srgbClr val="FF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več kot 20 let regijske gospodarske zbornice spodbujamo razvoj inovacijske kulture z razpisom izvajajo</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promocija regije in spodbujanje investicij v regiji, </a:t>
            </a:r>
            <a:r>
              <a:rPr lang="sl-SI" sz="1800" dirty="0">
                <a:solidFill>
                  <a:srgbClr val="FF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izdelali smo investicijsko platformo, </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izvajanje regijskih programov internacionalizacije gospodarstva, </a:t>
            </a:r>
            <a:r>
              <a:rPr lang="sl-SI" sz="1800" dirty="0">
                <a:solidFill>
                  <a:srgbClr val="FF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GZS z mrežo regijskih in samostojnih regijskih zbornic v povezavi z mednarodnimi zbornicami zagotavlja ključno podporno okolje za internacionalizacijo gospodarstva</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Arial" panose="020B0604020202020204" pitchFamily="34" charset="0"/>
              </a:rPr>
              <a:t>prostorsko planiranje na regionalni ravni in</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druge podobne regijske dejavnosti, sheme in projekti po odločitvi pristojnega ministrstva po zakonu, ki določa delovna področja ministrstev, in ob soglasju ministrstva</a:t>
            </a:r>
            <a:r>
              <a:rPr lang="x-none" sz="1800" dirty="0">
                <a:effectLst/>
                <a:latin typeface="Arial" panose="020B0604020202020204" pitchFamily="34" charset="0"/>
                <a:ea typeface="Times New Roman" panose="02020603050405020304" pitchFamily="18" charset="0"/>
                <a:cs typeface="Arial" panose="020B0604020202020204" pitchFamily="34" charset="0"/>
              </a:rPr>
              <a:t>. </a:t>
            </a:r>
            <a:r>
              <a:rPr lang="sl-SI"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GZS z mrežo regijskih in samostojnih regijskih zbornic zagotavlja razvoj ključnih kompetenc zaposlenih v gospodarstvu in s tem omogoča razvoj konkurenčnosti regijskega gospodarstva</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7" name="Slika 6">
            <a:extLst>
              <a:ext uri="{FF2B5EF4-FFF2-40B4-BE49-F238E27FC236}">
                <a16:creationId xmlns:a16="http://schemas.microsoft.com/office/drawing/2014/main" id="{40979F24-8544-F53C-BED3-C73C1853CF7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3515406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76EE8F1-657B-35B9-8083-AD8299C8026A}"/>
              </a:ext>
            </a:extLst>
          </p:cNvPr>
          <p:cNvSpPr>
            <a:spLocks noGrp="1"/>
          </p:cNvSpPr>
          <p:nvPr>
            <p:ph type="title"/>
          </p:nvPr>
        </p:nvSpPr>
        <p:spPr>
          <a:xfrm>
            <a:off x="435005" y="609600"/>
            <a:ext cx="9170633" cy="1769616"/>
          </a:xfrm>
        </p:spPr>
        <p:txBody>
          <a:bodyPr>
            <a:normAutofit fontScale="90000"/>
          </a:bodyPr>
          <a:lstStyle/>
          <a:p>
            <a:r>
              <a:rPr lang="sl-SI" dirty="0"/>
              <a:t>2. del: </a:t>
            </a:r>
            <a:br>
              <a:rPr lang="sl-SI" dirty="0"/>
            </a:br>
            <a:r>
              <a:rPr lang="sl-SI" dirty="0"/>
              <a:t>Jasna razmejitev pristojnosti (in sredstev) pri izvajanju razvojnih nalog države v javnem interesu</a:t>
            </a:r>
          </a:p>
        </p:txBody>
      </p:sp>
      <p:sp>
        <p:nvSpPr>
          <p:cNvPr id="4" name="Označba mesta vsebine 3">
            <a:extLst>
              <a:ext uri="{FF2B5EF4-FFF2-40B4-BE49-F238E27FC236}">
                <a16:creationId xmlns:a16="http://schemas.microsoft.com/office/drawing/2014/main" id="{F87AFF0A-E5CF-CF46-E700-52C882AB33CF}"/>
              </a:ext>
            </a:extLst>
          </p:cNvPr>
          <p:cNvSpPr>
            <a:spLocks noGrp="1"/>
          </p:cNvSpPr>
          <p:nvPr>
            <p:ph sz="half" idx="2"/>
          </p:nvPr>
        </p:nvSpPr>
        <p:spPr/>
        <p:txBody>
          <a:bodyPr/>
          <a:lstStyle/>
          <a:p>
            <a:r>
              <a:rPr lang="sl-SI" dirty="0"/>
              <a:t>Več zakonov posega v podporno okolje za podjetništvo oziroma sam regionalni razvoj</a:t>
            </a:r>
          </a:p>
          <a:p>
            <a:r>
              <a:rPr lang="sl-SI" dirty="0"/>
              <a:t>Naš predlog je usmerjen v večjo transparentnost, specializacijo in jasno določene pristojnosti in odgovornosti (načrtovani in doseženi KPI)</a:t>
            </a:r>
          </a:p>
          <a:p>
            <a:endParaRPr lang="sl-SI" dirty="0"/>
          </a:p>
        </p:txBody>
      </p:sp>
      <p:sp>
        <p:nvSpPr>
          <p:cNvPr id="6" name="Označba mesta vsebine 5">
            <a:extLst>
              <a:ext uri="{FF2B5EF4-FFF2-40B4-BE49-F238E27FC236}">
                <a16:creationId xmlns:a16="http://schemas.microsoft.com/office/drawing/2014/main" id="{0CFDC573-E91B-1270-43DF-30E2833037AF}"/>
              </a:ext>
            </a:extLst>
          </p:cNvPr>
          <p:cNvSpPr>
            <a:spLocks noGrp="1"/>
          </p:cNvSpPr>
          <p:nvPr>
            <p:ph sz="quarter" idx="4"/>
          </p:nvPr>
        </p:nvSpPr>
        <p:spPr/>
        <p:txBody>
          <a:bodyPr/>
          <a:lstStyle/>
          <a:p>
            <a:r>
              <a:rPr lang="sl-SI" dirty="0"/>
              <a:t>GZS z mrežo regionalnih in samostojnih regionalnih zbornic ima dokazljivo najbolje delujočo in organizirano regijsko mrežo in že sedaj dosega najbolj merljive rezultate na več področjih, ki jih v tem zakonu opredeljuje 19. člen.</a:t>
            </a:r>
          </a:p>
        </p:txBody>
      </p:sp>
      <p:pic>
        <p:nvPicPr>
          <p:cNvPr id="7" name="Slika 6">
            <a:extLst>
              <a:ext uri="{FF2B5EF4-FFF2-40B4-BE49-F238E27FC236}">
                <a16:creationId xmlns:a16="http://schemas.microsoft.com/office/drawing/2014/main" id="{51E358EE-60A4-89E8-D264-1F54CDEDB08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361080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D41C08C-01A3-BB82-75D6-E9B2A2C9165C}"/>
              </a:ext>
            </a:extLst>
          </p:cNvPr>
          <p:cNvSpPr>
            <a:spLocks noGrp="1"/>
          </p:cNvSpPr>
          <p:nvPr>
            <p:ph type="title"/>
          </p:nvPr>
        </p:nvSpPr>
        <p:spPr/>
        <p:txBody>
          <a:bodyPr/>
          <a:lstStyle/>
          <a:p>
            <a:r>
              <a:rPr lang="sl-SI" dirty="0"/>
              <a:t>Razvojne naloge države na regionalnem nivoju</a:t>
            </a:r>
          </a:p>
        </p:txBody>
      </p:sp>
      <p:sp>
        <p:nvSpPr>
          <p:cNvPr id="3" name="Označba mesta vsebine 2">
            <a:extLst>
              <a:ext uri="{FF2B5EF4-FFF2-40B4-BE49-F238E27FC236}">
                <a16:creationId xmlns:a16="http://schemas.microsoft.com/office/drawing/2014/main" id="{9FA0211E-9267-EBBE-221A-326F3433DC9B}"/>
              </a:ext>
            </a:extLst>
          </p:cNvPr>
          <p:cNvSpPr>
            <a:spLocks noGrp="1"/>
          </p:cNvSpPr>
          <p:nvPr>
            <p:ph idx="1"/>
          </p:nvPr>
        </p:nvSpPr>
        <p:spPr/>
        <p:txBody>
          <a:bodyPr/>
          <a:lstStyle/>
          <a:p>
            <a:r>
              <a:rPr lang="sl-SI" dirty="0"/>
              <a:t>PREDLOG GZS:</a:t>
            </a:r>
          </a:p>
          <a:p>
            <a:r>
              <a:rPr lang="sl-SI" dirty="0"/>
              <a:t>Pri prvi in drugi točki gre za tki, javni sektor, kamor tudi sodijo RRA, zato se nam najbolj logično in učinkovito, da tako ostane v naprej</a:t>
            </a:r>
          </a:p>
          <a:p>
            <a:r>
              <a:rPr lang="sl-SI" dirty="0"/>
              <a:t>Regijska shema kadrovskih štipendij je izjemnega pomena za gospodarske družbe s sedežem v regijah, saj so eden redkih vzvodov za pridobivanje (ohranjanje) domačega kadra. GZS-jeva mreža tu opravi ogromno dela pri promociji v podjetjih in na šolah, zato je potrebno ločiti plačilo za upravljanje sheme (administrativni del) in uspešno sklepanje štipendijskih pogodb </a:t>
            </a:r>
          </a:p>
        </p:txBody>
      </p:sp>
      <p:sp>
        <p:nvSpPr>
          <p:cNvPr id="4" name="Označba mesta besedila 3">
            <a:extLst>
              <a:ext uri="{FF2B5EF4-FFF2-40B4-BE49-F238E27FC236}">
                <a16:creationId xmlns:a16="http://schemas.microsoft.com/office/drawing/2014/main" id="{506C2C45-20EB-6C6F-989E-0D264700D715}"/>
              </a:ext>
            </a:extLst>
          </p:cNvPr>
          <p:cNvSpPr>
            <a:spLocks noGrp="1"/>
          </p:cNvSpPr>
          <p:nvPr>
            <p:ph type="body" sz="half" idx="2"/>
          </p:nvPr>
        </p:nvSpPr>
        <p:spPr/>
        <p:txBody>
          <a:bodyPr/>
          <a:lstStyle/>
          <a:p>
            <a:r>
              <a:rPr lang="sl-SI" dirty="0"/>
              <a:t>1. Izvajanje regijske finančne sheme</a:t>
            </a:r>
          </a:p>
          <a:p>
            <a:pPr lvl="0" algn="just">
              <a:tabLst>
                <a:tab pos="252095" algn="l"/>
                <a:tab pos="342900" algn="l"/>
                <a:tab pos="571500" algn="l"/>
              </a:tabLst>
            </a:pPr>
            <a:r>
              <a:rPr lang="sl-SI" sz="1400" dirty="0">
                <a:effectLst/>
                <a:latin typeface="Arial" panose="020B0604020202020204" pitchFamily="34" charset="0"/>
                <a:ea typeface="Times New Roman" panose="02020603050405020304" pitchFamily="18" charset="0"/>
                <a:cs typeface="Times New Roman" panose="02020603050405020304" pitchFamily="18" charset="0"/>
              </a:rPr>
              <a:t>2. </a:t>
            </a:r>
            <a:r>
              <a:rPr lang="x-none" sz="1400" dirty="0">
                <a:effectLst/>
                <a:latin typeface="Arial" panose="020B0604020202020204" pitchFamily="34" charset="0"/>
                <a:ea typeface="Times New Roman" panose="02020603050405020304" pitchFamily="18" charset="0"/>
                <a:cs typeface="Times New Roman" panose="02020603050405020304" pitchFamily="18" charset="0"/>
              </a:rPr>
              <a:t>izvajanje regijske sheme kadrovskih </a:t>
            </a:r>
            <a:r>
              <a:rPr lang="sl-SI" sz="1400" dirty="0">
                <a:effectLst/>
                <a:latin typeface="Arial" panose="020B0604020202020204" pitchFamily="34" charset="0"/>
                <a:ea typeface="Times New Roman" panose="02020603050405020304" pitchFamily="18" charset="0"/>
                <a:cs typeface="Times New Roman" panose="02020603050405020304" pitchFamily="18" charset="0"/>
              </a:rPr>
              <a:t>  </a:t>
            </a:r>
          </a:p>
          <a:p>
            <a:pPr lvl="0" algn="just">
              <a:tabLst>
                <a:tab pos="252095" algn="l"/>
                <a:tab pos="342900" algn="l"/>
                <a:tab pos="571500" algn="l"/>
              </a:tabLst>
            </a:pPr>
            <a:r>
              <a:rPr lang="sl-SI" dirty="0">
                <a:latin typeface="Arial" panose="020B0604020202020204" pitchFamily="34" charset="0"/>
                <a:ea typeface="Times New Roman" panose="02020603050405020304" pitchFamily="18" charset="0"/>
                <a:cs typeface="Times New Roman" panose="02020603050405020304" pitchFamily="18" charset="0"/>
              </a:rPr>
              <a:t>    </a:t>
            </a:r>
            <a:r>
              <a:rPr lang="x-none" sz="1400" dirty="0">
                <a:effectLst/>
                <a:latin typeface="Arial" panose="020B0604020202020204" pitchFamily="34" charset="0"/>
                <a:ea typeface="Times New Roman" panose="02020603050405020304" pitchFamily="18" charset="0"/>
                <a:cs typeface="Times New Roman" panose="02020603050405020304" pitchFamily="18" charset="0"/>
              </a:rPr>
              <a:t>štipendij,</a:t>
            </a:r>
            <a:endParaRPr lang="sl-SI" sz="1400" dirty="0">
              <a:effectLst/>
              <a:latin typeface="Arial" panose="020B0604020202020204" pitchFamily="34" charset="0"/>
              <a:ea typeface="Times New Roman" panose="02020603050405020304" pitchFamily="18" charset="0"/>
              <a:cs typeface="Times New Roman" panose="02020603050405020304" pitchFamily="18" charset="0"/>
            </a:endParaRPr>
          </a:p>
          <a:p>
            <a:pPr lvl="0" algn="just">
              <a:tabLst>
                <a:tab pos="252095" algn="l"/>
                <a:tab pos="342900" algn="l"/>
                <a:tab pos="571500" algn="l"/>
              </a:tabLst>
            </a:pPr>
            <a:r>
              <a:rPr lang="sl-SI" sz="1400" dirty="0">
                <a:effectLst/>
                <a:latin typeface="Arial" panose="020B0604020202020204" pitchFamily="34" charset="0"/>
                <a:ea typeface="Times New Roman" panose="02020603050405020304" pitchFamily="18" charset="0"/>
                <a:cs typeface="Arial" panose="020B0604020202020204" pitchFamily="34" charset="0"/>
              </a:rPr>
              <a:t>3. </a:t>
            </a:r>
            <a:r>
              <a:rPr lang="x-none" sz="1400" dirty="0">
                <a:effectLst/>
                <a:latin typeface="Arial" panose="020B0604020202020204" pitchFamily="34" charset="0"/>
                <a:ea typeface="Times New Roman" panose="02020603050405020304" pitchFamily="18" charset="0"/>
                <a:cs typeface="Arial" panose="020B0604020202020204" pitchFamily="34" charset="0"/>
              </a:rPr>
              <a:t>dejavnost upravljanja lokalnih akcijskih skupin </a:t>
            </a:r>
            <a:r>
              <a:rPr lang="sl-SI" sz="1400" dirty="0">
                <a:effectLst/>
                <a:latin typeface="Arial" panose="020B0604020202020204" pitchFamily="34" charset="0"/>
                <a:ea typeface="Times New Roman" panose="02020603050405020304" pitchFamily="18" charset="0"/>
                <a:cs typeface="Arial" panose="020B0604020202020204" pitchFamily="34" charset="0"/>
              </a:rPr>
              <a:t>(LAS) </a:t>
            </a:r>
            <a:r>
              <a:rPr lang="x-none" sz="1400" dirty="0">
                <a:effectLst/>
                <a:latin typeface="Arial" panose="020B0604020202020204" pitchFamily="34" charset="0"/>
                <a:ea typeface="Times New Roman" panose="02020603050405020304" pitchFamily="18" charset="0"/>
                <a:cs typeface="Arial" panose="020B0604020202020204" pitchFamily="34" charset="0"/>
              </a:rPr>
              <a:t>v okviru izvajanja lokalnega razvoja, ki ga vodi skupnost, sofinancirana iz evropskih skladov,</a:t>
            </a:r>
            <a:endParaRPr lang="sl-SI" sz="14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indent="-342900">
              <a:buAutoNum type="arabicPeriod"/>
            </a:pPr>
            <a:endParaRPr lang="sl-SI" dirty="0"/>
          </a:p>
        </p:txBody>
      </p:sp>
      <p:pic>
        <p:nvPicPr>
          <p:cNvPr id="5" name="Slika 4">
            <a:extLst>
              <a:ext uri="{FF2B5EF4-FFF2-40B4-BE49-F238E27FC236}">
                <a16:creationId xmlns:a16="http://schemas.microsoft.com/office/drawing/2014/main" id="{8FB4FC75-6D1B-B4A4-6391-A6268EF2C3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2049461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60F6A7C-32F2-411E-CA63-42AA2A40977F}"/>
              </a:ext>
            </a:extLst>
          </p:cNvPr>
          <p:cNvSpPr>
            <a:spLocks noGrp="1"/>
          </p:cNvSpPr>
          <p:nvPr>
            <p:ph type="title"/>
          </p:nvPr>
        </p:nvSpPr>
        <p:spPr/>
        <p:txBody>
          <a:bodyPr/>
          <a:lstStyle/>
          <a:p>
            <a:r>
              <a:rPr lang="sl-SI" dirty="0"/>
              <a:t>Razvojne naloge države na regionalnem nivoju</a:t>
            </a:r>
          </a:p>
        </p:txBody>
      </p:sp>
      <p:sp>
        <p:nvSpPr>
          <p:cNvPr id="3" name="Označba mesta vsebine 2">
            <a:extLst>
              <a:ext uri="{FF2B5EF4-FFF2-40B4-BE49-F238E27FC236}">
                <a16:creationId xmlns:a16="http://schemas.microsoft.com/office/drawing/2014/main" id="{DE4A2013-FD8E-198F-BE52-C1CAEFB23FE7}"/>
              </a:ext>
            </a:extLst>
          </p:cNvPr>
          <p:cNvSpPr>
            <a:spLocks noGrp="1"/>
          </p:cNvSpPr>
          <p:nvPr>
            <p:ph idx="1"/>
          </p:nvPr>
        </p:nvSpPr>
        <p:spPr>
          <a:xfrm>
            <a:off x="4760461" y="328474"/>
            <a:ext cx="4513541" cy="6116714"/>
          </a:xfrm>
        </p:spPr>
        <p:txBody>
          <a:bodyPr>
            <a:normAutofit fontScale="85000" lnSpcReduction="20000"/>
          </a:bodyPr>
          <a:lstStyle/>
          <a:p>
            <a:r>
              <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Inovacije so eden od paradnih konjev regijskih zbornic v sistemu GZS in GZS kot celote. Več kot 25 let regijske gospodarske zbornice spodbujamo razvoj inovacijske kulture z razpisi, promocijo in nagrajevanjem inovatorjev in inovativnih podjetij. V tem času je bilo na razpise RGZ prijavljenih več kot 4000 inovacij. Samo letos več kot 230 in več kot 40 jih sodeluje v nacionalnem izboru.</a:t>
            </a:r>
          </a:p>
          <a:p>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Sodelovanje s srednjimi in že osnovnimi šolami (npr. Dam odprtih vrat slovenskega gospodarstva, ipd.) odločilno vplivajo na inovativno kulturo.</a:t>
            </a:r>
          </a:p>
          <a:p>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Ker v regijah zastopamo vsaj 50 odstotkov zaposlenih in kapitala odločilno spodbujamo tako podjetništvo in podjetniško kulturo na vseh ravneh, se borimo za večji delež sredstev v proračunih občin za promocijo gospodarskih priložnosti, se borimo za boljše pogoje </a:t>
            </a:r>
            <a:r>
              <a:rPr lang="sl-SI" dirty="0" err="1">
                <a:solidFill>
                  <a:schemeClr val="tx1"/>
                </a:solidFill>
                <a:latin typeface="Arial" panose="020B0604020202020204" pitchFamily="34" charset="0"/>
                <a:ea typeface="Times New Roman" panose="02020603050405020304" pitchFamily="18" charset="0"/>
                <a:cs typeface="Arial" panose="020B0604020202020204" pitchFamily="34" charset="0"/>
              </a:rPr>
              <a:t>ćezmejnega</a:t>
            </a:r>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 dela in še veliko drugega.</a:t>
            </a:r>
          </a:p>
          <a:p>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Izdelek regijskih GZ je tudi Investicijska platforma z več kot 200 investicijami v gospodarstvu v vrednosti nekaj milijard evrov</a:t>
            </a:r>
          </a:p>
          <a:p>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Prepričani smo, da bi nam tu morala biti dodeljena vodilna vloga v regiji in s tem tudi pretežni del odgovornosti in sredstev, ki ga država usmerja v to razvojno nalogo  </a:t>
            </a:r>
            <a:endPar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endParaRPr lang="sl-SI" sz="1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sp>
        <p:nvSpPr>
          <p:cNvPr id="4" name="Označba mesta besedila 3">
            <a:extLst>
              <a:ext uri="{FF2B5EF4-FFF2-40B4-BE49-F238E27FC236}">
                <a16:creationId xmlns:a16="http://schemas.microsoft.com/office/drawing/2014/main" id="{B155C5F6-3FBF-DB02-90BA-3FDEE891B3EA}"/>
              </a:ext>
            </a:extLst>
          </p:cNvPr>
          <p:cNvSpPr>
            <a:spLocks noGrp="1"/>
          </p:cNvSpPr>
          <p:nvPr>
            <p:ph type="body" sz="half" idx="2"/>
          </p:nvPr>
        </p:nvSpPr>
        <p:spPr/>
        <p:txBody>
          <a:bodyPr/>
          <a:lstStyle/>
          <a:p>
            <a:r>
              <a:rPr lang="sl-SI" dirty="0"/>
              <a:t>4. </a:t>
            </a:r>
            <a:r>
              <a:rPr lang="x-none" sz="1400" dirty="0">
                <a:effectLst/>
                <a:latin typeface="Arial" panose="020B0604020202020204" pitchFamily="34" charset="0"/>
                <a:ea typeface="Times New Roman" panose="02020603050405020304" pitchFamily="18" charset="0"/>
                <a:cs typeface="Arial" panose="020B0604020202020204" pitchFamily="34" charset="0"/>
              </a:rPr>
              <a:t>spodbujanje in razvoj podjetništva ter kulture inovativnosti, promocija regije in spodbujanje investicij v regiji</a:t>
            </a:r>
            <a:endParaRPr lang="sl-SI" sz="14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pic>
        <p:nvPicPr>
          <p:cNvPr id="5" name="Slika 4">
            <a:extLst>
              <a:ext uri="{FF2B5EF4-FFF2-40B4-BE49-F238E27FC236}">
                <a16:creationId xmlns:a16="http://schemas.microsoft.com/office/drawing/2014/main" id="{0DEB20BC-D7A7-A680-B20A-4580D8AC53A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2894767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3ED5830-2A3F-B8E0-EF9D-4510E8B6D135}"/>
              </a:ext>
            </a:extLst>
          </p:cNvPr>
          <p:cNvSpPr>
            <a:spLocks noGrp="1"/>
          </p:cNvSpPr>
          <p:nvPr>
            <p:ph type="title"/>
          </p:nvPr>
        </p:nvSpPr>
        <p:spPr/>
        <p:txBody>
          <a:bodyPr/>
          <a:lstStyle/>
          <a:p>
            <a:r>
              <a:rPr lang="sl-SI" dirty="0"/>
              <a:t>Razvojne naloge države na regionalnem nivoju</a:t>
            </a:r>
          </a:p>
        </p:txBody>
      </p:sp>
      <p:sp>
        <p:nvSpPr>
          <p:cNvPr id="3" name="Označba mesta vsebine 2">
            <a:extLst>
              <a:ext uri="{FF2B5EF4-FFF2-40B4-BE49-F238E27FC236}">
                <a16:creationId xmlns:a16="http://schemas.microsoft.com/office/drawing/2014/main" id="{873411A5-508C-9BA1-4D21-13ADEF4BFDCC}"/>
              </a:ext>
            </a:extLst>
          </p:cNvPr>
          <p:cNvSpPr>
            <a:spLocks noGrp="1"/>
          </p:cNvSpPr>
          <p:nvPr>
            <p:ph idx="1"/>
          </p:nvPr>
        </p:nvSpPr>
        <p:spPr/>
        <p:txBody>
          <a:bodyPr>
            <a:normAutofit fontScale="92500" lnSpcReduction="20000"/>
          </a:bodyPr>
          <a:lstStyle/>
          <a:p>
            <a:r>
              <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Internacionalizacija </a:t>
            </a:r>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gospodarstva je ena ključnih aktivnosti vseh OE GZS že več kot 170 let.</a:t>
            </a:r>
          </a:p>
          <a:p>
            <a:r>
              <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GZS z mrežo regijskih in samostojnih regijskih zbornic v povezavi z mednarodnimi zbornicami (ICC, Eurochambers, Forumi gospodarskih zbornic na ravni evropskih </a:t>
            </a:r>
            <a:r>
              <a:rPr lang="sl-SI" sz="18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makroregij</a:t>
            </a:r>
            <a:r>
              <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itd.) a ključno podporno okolje za internacionalizacijo gospodarstva.</a:t>
            </a:r>
          </a:p>
          <a:p>
            <a:r>
              <a:rPr lang="sl-SI" dirty="0">
                <a:solidFill>
                  <a:schemeClr val="tx1"/>
                </a:solidFill>
                <a:latin typeface="Arial" panose="020B0604020202020204" pitchFamily="34" charset="0"/>
                <a:cs typeface="Arial" panose="020B0604020202020204" pitchFamily="34" charset="0"/>
              </a:rPr>
              <a:t>Organiziramo gospodarske delegacije in sprejemamo tuje gospodarske delegacije, izvajamo B2B srečanja in </a:t>
            </a:r>
            <a:r>
              <a:rPr lang="sl-SI" dirty="0" err="1">
                <a:solidFill>
                  <a:schemeClr val="tx1"/>
                </a:solidFill>
                <a:latin typeface="Arial" panose="020B0604020202020204" pitchFamily="34" charset="0"/>
                <a:cs typeface="Arial" panose="020B0604020202020204" pitchFamily="34" charset="0"/>
              </a:rPr>
              <a:t>webinarje</a:t>
            </a:r>
            <a:r>
              <a:rPr lang="sl-SI" dirty="0">
                <a:solidFill>
                  <a:schemeClr val="tx1"/>
                </a:solidFill>
                <a:latin typeface="Arial" panose="020B0604020202020204" pitchFamily="34" charset="0"/>
                <a:cs typeface="Arial" panose="020B0604020202020204" pitchFamily="34" charset="0"/>
              </a:rPr>
              <a:t> s predstavitvami potencialov krepitve gospodarske menjave z obstoječimi in novimi tržišči – diverzifikacija izvoza.</a:t>
            </a:r>
          </a:p>
          <a:p>
            <a:r>
              <a:rPr lang="sl-SI" dirty="0">
                <a:solidFill>
                  <a:schemeClr val="tx1"/>
                </a:solidFill>
                <a:latin typeface="Arial" panose="020B0604020202020204" pitchFamily="34" charset="0"/>
                <a:cs typeface="Arial" panose="020B0604020202020204" pitchFamily="34" charset="0"/>
              </a:rPr>
              <a:t>Smo ena ključnih institucij, na katere se obračajo tudi potencialni investitorji.</a:t>
            </a:r>
          </a:p>
          <a:p>
            <a:r>
              <a:rPr lang="sl-SI" dirty="0">
                <a:solidFill>
                  <a:schemeClr val="tx1"/>
                </a:solidFill>
                <a:latin typeface="Arial" panose="020B0604020202020204" pitchFamily="34" charset="0"/>
                <a:cs typeface="Arial" panose="020B0604020202020204" pitchFamily="34" charset="0"/>
              </a:rPr>
              <a:t>Najbolje poznamo potrebe/želje gospodarstva pri iskanju strateških partnerjev in s tem novih naložb v Sloveniji</a:t>
            </a:r>
            <a:endParaRPr lang="sl-SI" dirty="0">
              <a:solidFill>
                <a:schemeClr val="tx1"/>
              </a:solidFill>
            </a:endParaRPr>
          </a:p>
        </p:txBody>
      </p:sp>
      <p:sp>
        <p:nvSpPr>
          <p:cNvPr id="4" name="Označba mesta besedila 3">
            <a:extLst>
              <a:ext uri="{FF2B5EF4-FFF2-40B4-BE49-F238E27FC236}">
                <a16:creationId xmlns:a16="http://schemas.microsoft.com/office/drawing/2014/main" id="{36B083CD-CD05-ABEE-E26C-BFC94E6CDACB}"/>
              </a:ext>
            </a:extLst>
          </p:cNvPr>
          <p:cNvSpPr>
            <a:spLocks noGrp="1"/>
          </p:cNvSpPr>
          <p:nvPr>
            <p:ph type="body" sz="half" idx="2"/>
          </p:nvPr>
        </p:nvSpPr>
        <p:spPr/>
        <p:txBody>
          <a:bodyPr/>
          <a:lstStyle/>
          <a:p>
            <a:r>
              <a:rPr lang="sl-SI" sz="1400" dirty="0">
                <a:effectLst/>
                <a:latin typeface="Arial" panose="020B0604020202020204" pitchFamily="34" charset="0"/>
                <a:ea typeface="Times New Roman" panose="02020603050405020304" pitchFamily="18" charset="0"/>
                <a:cs typeface="Arial" panose="020B0604020202020204" pitchFamily="34" charset="0"/>
              </a:rPr>
              <a:t>5. </a:t>
            </a:r>
            <a:r>
              <a:rPr lang="x-none" sz="1400" dirty="0">
                <a:effectLst/>
                <a:latin typeface="Arial" panose="020B0604020202020204" pitchFamily="34" charset="0"/>
                <a:ea typeface="Times New Roman" panose="02020603050405020304" pitchFamily="18" charset="0"/>
                <a:cs typeface="Arial" panose="020B0604020202020204" pitchFamily="34" charset="0"/>
              </a:rPr>
              <a:t>izvajanje regijskih programov internacionalizacije gospodarstva</a:t>
            </a:r>
            <a:endParaRPr lang="sl-SI" dirty="0"/>
          </a:p>
        </p:txBody>
      </p:sp>
      <p:pic>
        <p:nvPicPr>
          <p:cNvPr id="5" name="Slika 4">
            <a:extLst>
              <a:ext uri="{FF2B5EF4-FFF2-40B4-BE49-F238E27FC236}">
                <a16:creationId xmlns:a16="http://schemas.microsoft.com/office/drawing/2014/main" id="{257CDA9B-4987-E980-7171-A8CCD754992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2608930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0079F01-D780-92DB-9A71-BA338F295424}"/>
              </a:ext>
            </a:extLst>
          </p:cNvPr>
          <p:cNvSpPr>
            <a:spLocks noGrp="1"/>
          </p:cNvSpPr>
          <p:nvPr>
            <p:ph type="title"/>
          </p:nvPr>
        </p:nvSpPr>
        <p:spPr/>
        <p:txBody>
          <a:bodyPr/>
          <a:lstStyle/>
          <a:p>
            <a:r>
              <a:rPr lang="sl-SI" dirty="0"/>
              <a:t>Razvojne naloge države na regionalnem nivoju</a:t>
            </a:r>
          </a:p>
        </p:txBody>
      </p:sp>
      <p:sp>
        <p:nvSpPr>
          <p:cNvPr id="3" name="Označba mesta vsebine 2">
            <a:extLst>
              <a:ext uri="{FF2B5EF4-FFF2-40B4-BE49-F238E27FC236}">
                <a16:creationId xmlns:a16="http://schemas.microsoft.com/office/drawing/2014/main" id="{34751BAE-C49D-6CAF-1EAE-BC6D21AC1CF2}"/>
              </a:ext>
            </a:extLst>
          </p:cNvPr>
          <p:cNvSpPr>
            <a:spLocks noGrp="1"/>
          </p:cNvSpPr>
          <p:nvPr>
            <p:ph idx="1"/>
          </p:nvPr>
        </p:nvSpPr>
        <p:spPr/>
        <p:txBody>
          <a:bodyPr/>
          <a:lstStyle/>
          <a:p>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GZS z mrežo regijskih in samostojnih regijskih zbornic zagotavlja razvoj ključnih kompetenc zaposlenih v gospodarstvu in s tem omogoča razvoj konkurenčnosti regijskega gospodarstva. Smo člani v praktično vseh KOC</a:t>
            </a:r>
          </a:p>
          <a:p>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Vodimo večino SRIP-ov</a:t>
            </a:r>
          </a:p>
          <a:p>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Smo ključni dejavnik pri prizadevanjih za izboljšanje infrastrukture v regijah (elektrika, plinsko omrežje, cestna,  železniška in pristaniška infrastruktura)</a:t>
            </a:r>
          </a:p>
          <a:p>
            <a:endParaRPr lang="sl-SI" dirty="0">
              <a:solidFill>
                <a:schemeClr val="tx1"/>
              </a:solidFill>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sp>
        <p:nvSpPr>
          <p:cNvPr id="4" name="Označba mesta besedila 3">
            <a:extLst>
              <a:ext uri="{FF2B5EF4-FFF2-40B4-BE49-F238E27FC236}">
                <a16:creationId xmlns:a16="http://schemas.microsoft.com/office/drawing/2014/main" id="{CFE30697-FD92-FB0F-5481-FD3285AB072F}"/>
              </a:ext>
            </a:extLst>
          </p:cNvPr>
          <p:cNvSpPr>
            <a:spLocks noGrp="1"/>
          </p:cNvSpPr>
          <p:nvPr>
            <p:ph type="body" sz="half" idx="2"/>
          </p:nvPr>
        </p:nvSpPr>
        <p:spPr/>
        <p:txBody>
          <a:bodyPr/>
          <a:lstStyle/>
          <a:p>
            <a:r>
              <a:rPr lang="sl-SI" dirty="0">
                <a:latin typeface="Arial" panose="020B0604020202020204" pitchFamily="34" charset="0"/>
                <a:ea typeface="Times New Roman" panose="02020603050405020304" pitchFamily="18" charset="0"/>
                <a:cs typeface="Arial" panose="020B0604020202020204" pitchFamily="34" charset="0"/>
              </a:rPr>
              <a:t>7</a:t>
            </a:r>
            <a:r>
              <a:rPr lang="sl-SI" sz="1400" dirty="0">
                <a:effectLst/>
                <a:latin typeface="Arial" panose="020B0604020202020204" pitchFamily="34" charset="0"/>
                <a:ea typeface="Times New Roman" panose="02020603050405020304" pitchFamily="18" charset="0"/>
                <a:cs typeface="Arial" panose="020B0604020202020204" pitchFamily="34" charset="0"/>
              </a:rPr>
              <a:t>. </a:t>
            </a:r>
            <a:r>
              <a:rPr lang="x-none" sz="1400" dirty="0">
                <a:effectLst/>
                <a:latin typeface="Arial" panose="020B0604020202020204" pitchFamily="34" charset="0"/>
                <a:ea typeface="Times New Roman" panose="02020603050405020304" pitchFamily="18" charset="0"/>
                <a:cs typeface="Arial" panose="020B0604020202020204" pitchFamily="34" charset="0"/>
              </a:rPr>
              <a:t>druge podobne regijske dejavnosti, sheme in projekti po odločitvi pristojnega ministrstva po zakonu, ki določa delovna področja ministrstev, in ob soglasju ministrstva. </a:t>
            </a:r>
            <a:endParaRPr lang="sl-SI" dirty="0"/>
          </a:p>
        </p:txBody>
      </p:sp>
      <p:pic>
        <p:nvPicPr>
          <p:cNvPr id="5" name="Slika 4">
            <a:extLst>
              <a:ext uri="{FF2B5EF4-FFF2-40B4-BE49-F238E27FC236}">
                <a16:creationId xmlns:a16="http://schemas.microsoft.com/office/drawing/2014/main" id="{E273317D-F957-8E9E-AC6E-598EDD2AFA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2563549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4605FE6-C228-01CB-5BE3-2540021DECC0}"/>
              </a:ext>
            </a:extLst>
          </p:cNvPr>
          <p:cNvSpPr>
            <a:spLocks noGrp="1"/>
          </p:cNvSpPr>
          <p:nvPr>
            <p:ph type="title"/>
          </p:nvPr>
        </p:nvSpPr>
        <p:spPr/>
        <p:txBody>
          <a:bodyPr/>
          <a:lstStyle/>
          <a:p>
            <a:pPr algn="ctr"/>
            <a:r>
              <a:rPr lang="sl-SI" dirty="0"/>
              <a:t>ZAKLJUČEK</a:t>
            </a:r>
          </a:p>
        </p:txBody>
      </p:sp>
      <p:sp>
        <p:nvSpPr>
          <p:cNvPr id="3" name="Označba mesta vsebine 2">
            <a:extLst>
              <a:ext uri="{FF2B5EF4-FFF2-40B4-BE49-F238E27FC236}">
                <a16:creationId xmlns:a16="http://schemas.microsoft.com/office/drawing/2014/main" id="{D3603C0E-54C6-9258-5077-AC3FBE0766A0}"/>
              </a:ext>
            </a:extLst>
          </p:cNvPr>
          <p:cNvSpPr>
            <a:spLocks noGrp="1"/>
          </p:cNvSpPr>
          <p:nvPr>
            <p:ph idx="1"/>
          </p:nvPr>
        </p:nvSpPr>
        <p:spPr/>
        <p:txBody>
          <a:bodyPr/>
          <a:lstStyle/>
          <a:p>
            <a:r>
              <a:rPr lang="sl-SI" dirty="0"/>
              <a:t>Pričakujemo bolj uravnoteženo odločanje znotraj razvojnih svetov v regijah s poudarkom tudi na gospodarskih projektih</a:t>
            </a:r>
          </a:p>
          <a:p>
            <a:r>
              <a:rPr lang="sl-SI" dirty="0"/>
              <a:t>Pričakujemo obvezno zastopanost gospodarstva iz vsake regije v Svetih obeh kohezijskih regij s podpredsedniškim mestom za predstavnika gospodarstva(na vzhodu to že deluje)</a:t>
            </a:r>
          </a:p>
          <a:p>
            <a:r>
              <a:rPr lang="sl-SI" dirty="0"/>
              <a:t>Predlagamo spremembe določenih sestavih Zakona o zagotavljanju skladnega regionalnega razvoja, ki bo zmanjšal birokracijo in uravnotežil </a:t>
            </a:r>
            <a:r>
              <a:rPr lang="sl-SI" dirty="0" err="1"/>
              <a:t>ponderje</a:t>
            </a:r>
            <a:r>
              <a:rPr lang="sl-SI" dirty="0"/>
              <a:t> vseh treh struktur, ki so vključene v odločanje</a:t>
            </a:r>
          </a:p>
          <a:p>
            <a:r>
              <a:rPr lang="sl-SI" dirty="0"/>
              <a:t>Glede na izkazane kompetence in dosežene KPI na posameznih področjih /nalogah, ki jih država izvaja v regijah pričakujemo spremembe pri razporeditvi pristojnosti in prerazporeditev sredstev skladno s pristojnostmi in odgovornostmi za razvoj vsake regije</a:t>
            </a:r>
          </a:p>
        </p:txBody>
      </p:sp>
      <p:pic>
        <p:nvPicPr>
          <p:cNvPr id="4" name="Slika 3">
            <a:extLst>
              <a:ext uri="{FF2B5EF4-FFF2-40B4-BE49-F238E27FC236}">
                <a16:creationId xmlns:a16="http://schemas.microsoft.com/office/drawing/2014/main" id="{7DEEDC34-31B9-C98C-ABCB-55F4CDB22B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1967741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F9D0EB5-BEA5-5520-D791-D248C9DD471C}"/>
              </a:ext>
            </a:extLst>
          </p:cNvPr>
          <p:cNvSpPr>
            <a:spLocks noGrp="1"/>
          </p:cNvSpPr>
          <p:nvPr>
            <p:ph type="title"/>
          </p:nvPr>
        </p:nvSpPr>
        <p:spPr/>
        <p:txBody>
          <a:bodyPr/>
          <a:lstStyle/>
          <a:p>
            <a:r>
              <a:rPr lang="sl-SI" dirty="0"/>
              <a:t>Ključne vsebine sestanka</a:t>
            </a:r>
          </a:p>
        </p:txBody>
      </p:sp>
      <p:sp>
        <p:nvSpPr>
          <p:cNvPr id="3" name="Označba mesta vsebine 2">
            <a:extLst>
              <a:ext uri="{FF2B5EF4-FFF2-40B4-BE49-F238E27FC236}">
                <a16:creationId xmlns:a16="http://schemas.microsoft.com/office/drawing/2014/main" id="{6238E229-8DA1-5301-EF4D-CF338A4D9A98}"/>
              </a:ext>
            </a:extLst>
          </p:cNvPr>
          <p:cNvSpPr>
            <a:spLocks noGrp="1"/>
          </p:cNvSpPr>
          <p:nvPr>
            <p:ph sz="half" idx="1"/>
          </p:nvPr>
        </p:nvSpPr>
        <p:spPr>
          <a:xfrm>
            <a:off x="677334" y="3000651"/>
            <a:ext cx="6930829" cy="3040709"/>
          </a:xfrm>
        </p:spPr>
        <p:txBody>
          <a:bodyPr/>
          <a:lstStyle/>
          <a:p>
            <a:r>
              <a:rPr lang="sl-SI" dirty="0"/>
              <a:t>Predlogi ključnih vsebinskih sprememb pri postopku odpiranja Zakona o spodbujanju skladnega regionalnega razvoja</a:t>
            </a:r>
          </a:p>
        </p:txBody>
      </p:sp>
      <p:pic>
        <p:nvPicPr>
          <p:cNvPr id="5" name="Slika 4">
            <a:extLst>
              <a:ext uri="{FF2B5EF4-FFF2-40B4-BE49-F238E27FC236}">
                <a16:creationId xmlns:a16="http://schemas.microsoft.com/office/drawing/2014/main" id="{5809B658-CFAC-A944-FBAA-A93B0E7B5B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2637622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2F97EF6-ACB9-4C2A-4C9A-9C49DEEF181E}"/>
              </a:ext>
            </a:extLst>
          </p:cNvPr>
          <p:cNvSpPr>
            <a:spLocks noGrp="1"/>
          </p:cNvSpPr>
          <p:nvPr>
            <p:ph type="title"/>
          </p:nvPr>
        </p:nvSpPr>
        <p:spPr/>
        <p:txBody>
          <a:bodyPr/>
          <a:lstStyle/>
          <a:p>
            <a:r>
              <a:rPr lang="sl-SI" dirty="0"/>
              <a:t>1. člen</a:t>
            </a:r>
          </a:p>
        </p:txBody>
      </p:sp>
      <p:sp>
        <p:nvSpPr>
          <p:cNvPr id="3" name="Označba mesta besedila 2">
            <a:extLst>
              <a:ext uri="{FF2B5EF4-FFF2-40B4-BE49-F238E27FC236}">
                <a16:creationId xmlns:a16="http://schemas.microsoft.com/office/drawing/2014/main" id="{BB0688E9-FD93-2CAB-072B-0BB0137C06D9}"/>
              </a:ext>
            </a:extLst>
          </p:cNvPr>
          <p:cNvSpPr>
            <a:spLocks noGrp="1"/>
          </p:cNvSpPr>
          <p:nvPr>
            <p:ph type="body" idx="1"/>
          </p:nvPr>
        </p:nvSpPr>
        <p:spPr/>
        <p:txBody>
          <a:bodyPr/>
          <a:lstStyle/>
          <a:p>
            <a:r>
              <a:rPr lang="sl-SI" dirty="0"/>
              <a:t>Sedanje besedilo</a:t>
            </a:r>
          </a:p>
        </p:txBody>
      </p:sp>
      <p:sp>
        <p:nvSpPr>
          <p:cNvPr id="4" name="Označba mesta vsebine 3">
            <a:extLst>
              <a:ext uri="{FF2B5EF4-FFF2-40B4-BE49-F238E27FC236}">
                <a16:creationId xmlns:a16="http://schemas.microsoft.com/office/drawing/2014/main" id="{5C63A072-C133-F777-52AC-C3417923BE30}"/>
              </a:ext>
            </a:extLst>
          </p:cNvPr>
          <p:cNvSpPr>
            <a:spLocks noGrp="1"/>
          </p:cNvSpPr>
          <p:nvPr>
            <p:ph sz="half" idx="2"/>
          </p:nvPr>
        </p:nvSpPr>
        <p:spPr/>
        <p:txBody>
          <a:bodyPr/>
          <a:lstStyle/>
          <a:p>
            <a:r>
              <a:rPr lang="x-none" sz="1800" dirty="0">
                <a:effectLst/>
                <a:latin typeface="Arial" panose="020B0604020202020204" pitchFamily="34" charset="0"/>
                <a:ea typeface="Times New Roman" panose="02020603050405020304" pitchFamily="18" charset="0"/>
                <a:cs typeface="Times New Roman" panose="02020603050405020304" pitchFamily="18" charset="0"/>
              </a:rPr>
              <a:t>Z namenom spodbujanja skladnega regionalnega razvoja se s tem zakonom določajo način medsebojnega usklajevanja države in občin pri načrtovanju regionalne politike in izvajanju nalog regionalnega razvoja,</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dejavnosti </a:t>
            </a:r>
            <a:r>
              <a:rPr lang="x-none" sz="1800" dirty="0">
                <a:effectLst/>
                <a:latin typeface="Arial" panose="020B0604020202020204" pitchFamily="34" charset="0"/>
                <a:ea typeface="Times New Roman" panose="02020603050405020304" pitchFamily="18" charset="0"/>
                <a:cs typeface="Times New Roman" panose="02020603050405020304" pitchFamily="18" charset="0"/>
              </a:rPr>
              <a:t>in opravljanje razvojnih nalog v razvojni regiji ter ukrepi regionalne politike.</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sp>
        <p:nvSpPr>
          <p:cNvPr id="5" name="Označba mesta besedila 4">
            <a:extLst>
              <a:ext uri="{FF2B5EF4-FFF2-40B4-BE49-F238E27FC236}">
                <a16:creationId xmlns:a16="http://schemas.microsoft.com/office/drawing/2014/main" id="{5D3F738D-9E66-06DD-F81D-125742807B3E}"/>
              </a:ext>
            </a:extLst>
          </p:cNvPr>
          <p:cNvSpPr>
            <a:spLocks noGrp="1"/>
          </p:cNvSpPr>
          <p:nvPr>
            <p:ph type="body" sz="quarter" idx="3"/>
          </p:nvPr>
        </p:nvSpPr>
        <p:spPr/>
        <p:txBody>
          <a:bodyPr/>
          <a:lstStyle/>
          <a:p>
            <a:r>
              <a:rPr lang="sl-SI" dirty="0"/>
              <a:t>Predlagani popravek</a:t>
            </a:r>
          </a:p>
        </p:txBody>
      </p:sp>
      <p:sp>
        <p:nvSpPr>
          <p:cNvPr id="6" name="Označba mesta vsebine 5">
            <a:extLst>
              <a:ext uri="{FF2B5EF4-FFF2-40B4-BE49-F238E27FC236}">
                <a16:creationId xmlns:a16="http://schemas.microsoft.com/office/drawing/2014/main" id="{2136E938-6D4F-C0D5-A42F-7A5F6DA04EEE}"/>
              </a:ext>
            </a:extLst>
          </p:cNvPr>
          <p:cNvSpPr>
            <a:spLocks noGrp="1"/>
          </p:cNvSpPr>
          <p:nvPr>
            <p:ph sz="quarter" idx="4"/>
          </p:nvPr>
        </p:nvSpPr>
        <p:spPr/>
        <p:txBody>
          <a:bodyPr/>
          <a:lstStyle/>
          <a:p>
            <a:r>
              <a:rPr lang="x-none" sz="1800" dirty="0">
                <a:effectLst/>
                <a:latin typeface="Arial" panose="020B0604020202020204" pitchFamily="34" charset="0"/>
                <a:ea typeface="Times New Roman" panose="02020603050405020304" pitchFamily="18" charset="0"/>
                <a:cs typeface="Times New Roman" panose="02020603050405020304" pitchFamily="18" charset="0"/>
              </a:rPr>
              <a:t>Z namenom spodbujanja skladnega regionalnega razvoja se s tem zakonom določajo način medsebojnega usklajevanja države in občin pri načrtovanju regionalne politike in izvajanju nalog regionalnega razvoja, </a:t>
            </a:r>
            <a:r>
              <a:rPr lang="x-none" sz="1800" strike="sngStrike"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dejavnosti</a:t>
            </a:r>
            <a:r>
              <a:rPr lang="sl-SI" sz="1800" strike="sngStrike" dirty="0">
                <a:effectLst/>
                <a:latin typeface="Arial" panose="020B0604020202020204" pitchFamily="34" charset="0"/>
                <a:ea typeface="Times New Roman" panose="02020603050405020304" pitchFamily="18" charset="0"/>
                <a:cs typeface="Times New Roman" panose="02020603050405020304" pitchFamily="18" charset="0"/>
              </a:rPr>
              <a:t>,</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a:t>
            </a:r>
            <a:r>
              <a:rPr lang="sl-SI"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gospodarstva</a:t>
            </a:r>
            <a:r>
              <a:rPr lang="x-none" sz="1800" dirty="0">
                <a:effectLst/>
                <a:latin typeface="Arial" panose="020B0604020202020204" pitchFamily="34" charset="0"/>
                <a:ea typeface="Times New Roman" panose="02020603050405020304" pitchFamily="18" charset="0"/>
                <a:cs typeface="Times New Roman" panose="02020603050405020304" pitchFamily="18" charset="0"/>
              </a:rPr>
              <a:t> in opravljanje razvojnih nalog v razvojni regiji ter ukrepi regionalne politike.</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pic>
        <p:nvPicPr>
          <p:cNvPr id="7" name="Slika 6">
            <a:extLst>
              <a:ext uri="{FF2B5EF4-FFF2-40B4-BE49-F238E27FC236}">
                <a16:creationId xmlns:a16="http://schemas.microsoft.com/office/drawing/2014/main" id="{3FB04D3C-E9C5-E96B-2315-1BF32C4913F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816440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FA4DDDA-25C1-7CE5-055F-DE282BBCB68C}"/>
              </a:ext>
            </a:extLst>
          </p:cNvPr>
          <p:cNvSpPr>
            <a:spLocks noGrp="1"/>
          </p:cNvSpPr>
          <p:nvPr>
            <p:ph type="title"/>
          </p:nvPr>
        </p:nvSpPr>
        <p:spPr/>
        <p:txBody>
          <a:bodyPr/>
          <a:lstStyle/>
          <a:p>
            <a:r>
              <a:rPr lang="sl-SI" dirty="0"/>
              <a:t>2. člen, 2. odstavek</a:t>
            </a:r>
          </a:p>
        </p:txBody>
      </p:sp>
      <p:sp>
        <p:nvSpPr>
          <p:cNvPr id="3" name="Označba mesta besedila 2">
            <a:extLst>
              <a:ext uri="{FF2B5EF4-FFF2-40B4-BE49-F238E27FC236}">
                <a16:creationId xmlns:a16="http://schemas.microsoft.com/office/drawing/2014/main" id="{08DF6C81-B20B-079E-951D-1B2170231101}"/>
              </a:ext>
            </a:extLst>
          </p:cNvPr>
          <p:cNvSpPr>
            <a:spLocks noGrp="1"/>
          </p:cNvSpPr>
          <p:nvPr>
            <p:ph type="body" idx="1"/>
          </p:nvPr>
        </p:nvSpPr>
        <p:spPr/>
        <p:txBody>
          <a:bodyPr/>
          <a:lstStyle/>
          <a:p>
            <a:r>
              <a:rPr lang="sl-SI" dirty="0"/>
              <a:t>Sedanje besedilo:</a:t>
            </a:r>
          </a:p>
        </p:txBody>
      </p:sp>
      <p:sp>
        <p:nvSpPr>
          <p:cNvPr id="4" name="Označba mesta vsebine 3">
            <a:extLst>
              <a:ext uri="{FF2B5EF4-FFF2-40B4-BE49-F238E27FC236}">
                <a16:creationId xmlns:a16="http://schemas.microsoft.com/office/drawing/2014/main" id="{AA05EF5A-BD9F-AC38-99E2-A6E55065FFAA}"/>
              </a:ext>
            </a:extLst>
          </p:cNvPr>
          <p:cNvSpPr>
            <a:spLocks noGrp="1"/>
          </p:cNvSpPr>
          <p:nvPr>
            <p:ph sz="half" idx="2"/>
          </p:nvPr>
        </p:nvSpPr>
        <p:spPr/>
        <p:txBody>
          <a:bodyPr>
            <a:normAutofit lnSpcReduction="10000"/>
          </a:bodyPr>
          <a:lstStyle/>
          <a:p>
            <a:r>
              <a:rPr lang="x-none" sz="1800" dirty="0">
                <a:effectLst/>
                <a:latin typeface="Arial" panose="020B0604020202020204" pitchFamily="34" charset="0"/>
                <a:ea typeface="Times New Roman" panose="02020603050405020304" pitchFamily="18" charset="0"/>
                <a:cs typeface="Times New Roman" panose="02020603050405020304" pitchFamily="18" charset="0"/>
              </a:rPr>
              <a:t>Občine,</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združenja gospodarske dejavnosti, </a:t>
            </a:r>
            <a:r>
              <a:rPr lang="x-none" sz="1800" dirty="0">
                <a:effectLst/>
                <a:latin typeface="Arial" panose="020B0604020202020204" pitchFamily="34" charset="0"/>
                <a:ea typeface="Times New Roman" panose="02020603050405020304" pitchFamily="18" charset="0"/>
                <a:cs typeface="Times New Roman" panose="02020603050405020304" pitchFamily="18" charset="0"/>
              </a:rPr>
              <a:t> samoupravne narodne skupnosti ter nevladne organizacije (v nadaljnjem besedilu: razvojni partnerji) se pri uresničevanju svojih razvojnih interesov povezujejo in skupaj sprejemajo odločitve v skladu z načelom trajnostnega, sonaravnega regionalnega razvoja.</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sp>
        <p:nvSpPr>
          <p:cNvPr id="5" name="Označba mesta besedila 4">
            <a:extLst>
              <a:ext uri="{FF2B5EF4-FFF2-40B4-BE49-F238E27FC236}">
                <a16:creationId xmlns:a16="http://schemas.microsoft.com/office/drawing/2014/main" id="{F6829239-0814-84FB-4295-7E95B0EE3CE1}"/>
              </a:ext>
            </a:extLst>
          </p:cNvPr>
          <p:cNvSpPr>
            <a:spLocks noGrp="1"/>
          </p:cNvSpPr>
          <p:nvPr>
            <p:ph type="body" sz="quarter" idx="3"/>
          </p:nvPr>
        </p:nvSpPr>
        <p:spPr/>
        <p:txBody>
          <a:bodyPr/>
          <a:lstStyle/>
          <a:p>
            <a:r>
              <a:rPr lang="sl-SI" dirty="0"/>
              <a:t>Predlagani popravek:</a:t>
            </a:r>
          </a:p>
        </p:txBody>
      </p:sp>
      <p:sp>
        <p:nvSpPr>
          <p:cNvPr id="6" name="Označba mesta vsebine 5">
            <a:extLst>
              <a:ext uri="{FF2B5EF4-FFF2-40B4-BE49-F238E27FC236}">
                <a16:creationId xmlns:a16="http://schemas.microsoft.com/office/drawing/2014/main" id="{C3CA64FE-3601-E15D-38EA-FB61C104F0A8}"/>
              </a:ext>
            </a:extLst>
          </p:cNvPr>
          <p:cNvSpPr>
            <a:spLocks noGrp="1"/>
          </p:cNvSpPr>
          <p:nvPr>
            <p:ph sz="quarter" idx="4"/>
          </p:nvPr>
        </p:nvSpPr>
        <p:spPr/>
        <p:txBody>
          <a:bodyPr>
            <a:normAutofit lnSpcReduction="10000"/>
          </a:bodyPr>
          <a:lstStyle/>
          <a:p>
            <a:r>
              <a:rPr lang="x-none" sz="1800" dirty="0">
                <a:effectLst/>
                <a:latin typeface="Arial" panose="020B0604020202020204" pitchFamily="34" charset="0"/>
                <a:ea typeface="Times New Roman" panose="02020603050405020304" pitchFamily="18" charset="0"/>
                <a:cs typeface="Times New Roman" panose="02020603050405020304" pitchFamily="18" charset="0"/>
              </a:rPr>
              <a:t>Občine, </a:t>
            </a:r>
            <a:r>
              <a:rPr lang="x-none" sz="1800" strike="sngStrike"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združenja gospodarskih dejavnosti</a:t>
            </a:r>
            <a:r>
              <a:rPr lang="x-none" sz="1800" strike="sngStrike" dirty="0">
                <a:effectLst/>
                <a:latin typeface="Arial" panose="020B0604020202020204" pitchFamily="34" charset="0"/>
                <a:ea typeface="Times New Roman" panose="02020603050405020304" pitchFamily="18" charset="0"/>
                <a:cs typeface="Times New Roman" panose="02020603050405020304" pitchFamily="18" charset="0"/>
              </a:rPr>
              <a:t>, </a:t>
            </a:r>
            <a:r>
              <a:rPr lang="sl-SI"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reprezentativne gospodarske zbornice z mrežo regijskih in samostojnih regijskih zbornic</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a:t>
            </a:r>
            <a:r>
              <a:rPr lang="x-none" sz="1800" dirty="0">
                <a:effectLst/>
                <a:latin typeface="Arial" panose="020B0604020202020204" pitchFamily="34" charset="0"/>
                <a:ea typeface="Times New Roman" panose="02020603050405020304" pitchFamily="18" charset="0"/>
                <a:cs typeface="Times New Roman" panose="02020603050405020304" pitchFamily="18" charset="0"/>
              </a:rPr>
              <a:t> samoupravne narodne skupnosti ter nevladne organizacije (v nadaljnjem besedilu: razvojni partnerji) se pri uresničevanju svojih razvojnih interesov povezujejo in skupaj sprejemajo odločitve v skladu z načelom trajnostnega, sonaravnega regionalnega razvoja.</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pic>
        <p:nvPicPr>
          <p:cNvPr id="7" name="Slika 6">
            <a:extLst>
              <a:ext uri="{FF2B5EF4-FFF2-40B4-BE49-F238E27FC236}">
                <a16:creationId xmlns:a16="http://schemas.microsoft.com/office/drawing/2014/main" id="{E70157DA-95ED-78B7-7FC9-83D4446329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654734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0E5647F-A079-F95D-5E1E-5D0AC38B2914}"/>
              </a:ext>
            </a:extLst>
          </p:cNvPr>
          <p:cNvSpPr>
            <a:spLocks noGrp="1"/>
          </p:cNvSpPr>
          <p:nvPr>
            <p:ph type="title"/>
          </p:nvPr>
        </p:nvSpPr>
        <p:spPr/>
        <p:txBody>
          <a:bodyPr/>
          <a:lstStyle/>
          <a:p>
            <a:r>
              <a:rPr lang="sl-SI" dirty="0"/>
              <a:t>6.a člen, 4.odstavek</a:t>
            </a:r>
          </a:p>
        </p:txBody>
      </p:sp>
      <p:sp>
        <p:nvSpPr>
          <p:cNvPr id="3" name="Označba mesta besedila 2">
            <a:extLst>
              <a:ext uri="{FF2B5EF4-FFF2-40B4-BE49-F238E27FC236}">
                <a16:creationId xmlns:a16="http://schemas.microsoft.com/office/drawing/2014/main" id="{6809EC4A-8BD8-7B35-76C2-9D52F261A902}"/>
              </a:ext>
            </a:extLst>
          </p:cNvPr>
          <p:cNvSpPr>
            <a:spLocks noGrp="1"/>
          </p:cNvSpPr>
          <p:nvPr>
            <p:ph type="body" idx="1"/>
          </p:nvPr>
        </p:nvSpPr>
        <p:spPr/>
        <p:txBody>
          <a:bodyPr/>
          <a:lstStyle/>
          <a:p>
            <a:r>
              <a:rPr lang="sl-SI" dirty="0"/>
              <a:t>Sedanje besedilo:</a:t>
            </a:r>
          </a:p>
        </p:txBody>
      </p:sp>
      <p:sp>
        <p:nvSpPr>
          <p:cNvPr id="4" name="Označba mesta vsebine 3">
            <a:extLst>
              <a:ext uri="{FF2B5EF4-FFF2-40B4-BE49-F238E27FC236}">
                <a16:creationId xmlns:a16="http://schemas.microsoft.com/office/drawing/2014/main" id="{FF58AE5E-743E-A092-0699-8EF750DC3964}"/>
              </a:ext>
            </a:extLst>
          </p:cNvPr>
          <p:cNvSpPr>
            <a:spLocks noGrp="1"/>
          </p:cNvSpPr>
          <p:nvPr>
            <p:ph sz="half" idx="2"/>
          </p:nvPr>
        </p:nvSpPr>
        <p:spPr/>
        <p:txBody>
          <a:bodyPr/>
          <a:lstStyle/>
          <a:p>
            <a:r>
              <a:rPr lang="x-none" sz="1800" dirty="0">
                <a:effectLst/>
                <a:latin typeface="Arial" panose="020B0604020202020204" pitchFamily="34" charset="0"/>
                <a:ea typeface="Times New Roman" panose="02020603050405020304" pitchFamily="18" charset="0"/>
                <a:cs typeface="Times New Roman" panose="02020603050405020304" pitchFamily="18" charset="0"/>
              </a:rPr>
              <a:t>(4) Vsaka regija v kohezijski regiji ima v razvojnem svetu kohezijske regije pet predstavnikov</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a:t>
            </a:r>
            <a:r>
              <a:rPr lang="x-none" sz="1800" dirty="0">
                <a:effectLst/>
                <a:latin typeface="Arial" panose="020B0604020202020204" pitchFamily="34" charset="0"/>
                <a:ea typeface="Times New Roman" panose="02020603050405020304" pitchFamily="18" charset="0"/>
                <a:cs typeface="Times New Roman" panose="02020603050405020304" pitchFamily="18" charset="0"/>
              </a:rPr>
              <a:t>ki jih imenuje svet regije iz 10.a člena tega zakona.</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sp>
        <p:nvSpPr>
          <p:cNvPr id="5" name="Označba mesta besedila 4">
            <a:extLst>
              <a:ext uri="{FF2B5EF4-FFF2-40B4-BE49-F238E27FC236}">
                <a16:creationId xmlns:a16="http://schemas.microsoft.com/office/drawing/2014/main" id="{FAB4E0FE-9436-A270-513C-20A28CA3B014}"/>
              </a:ext>
            </a:extLst>
          </p:cNvPr>
          <p:cNvSpPr>
            <a:spLocks noGrp="1"/>
          </p:cNvSpPr>
          <p:nvPr>
            <p:ph type="body" sz="quarter" idx="3"/>
          </p:nvPr>
        </p:nvSpPr>
        <p:spPr/>
        <p:txBody>
          <a:bodyPr/>
          <a:lstStyle/>
          <a:p>
            <a:r>
              <a:rPr lang="sl-SI" dirty="0"/>
              <a:t>Predlagani popravek:</a:t>
            </a:r>
          </a:p>
        </p:txBody>
      </p:sp>
      <p:sp>
        <p:nvSpPr>
          <p:cNvPr id="6" name="Označba mesta vsebine 5">
            <a:extLst>
              <a:ext uri="{FF2B5EF4-FFF2-40B4-BE49-F238E27FC236}">
                <a16:creationId xmlns:a16="http://schemas.microsoft.com/office/drawing/2014/main" id="{48C73E80-D315-D9DF-B24A-2769FD037DD9}"/>
              </a:ext>
            </a:extLst>
          </p:cNvPr>
          <p:cNvSpPr>
            <a:spLocks noGrp="1"/>
          </p:cNvSpPr>
          <p:nvPr>
            <p:ph sz="quarter" idx="4"/>
          </p:nvPr>
        </p:nvSpPr>
        <p:spPr/>
        <p:txBody>
          <a:bodyPr/>
          <a:lstStyle/>
          <a:p>
            <a:r>
              <a:rPr lang="x-none" sz="1800" dirty="0">
                <a:effectLst/>
                <a:latin typeface="Arial" panose="020B0604020202020204" pitchFamily="34" charset="0"/>
                <a:ea typeface="Times New Roman" panose="02020603050405020304" pitchFamily="18" charset="0"/>
                <a:cs typeface="Times New Roman" panose="02020603050405020304" pitchFamily="18" charset="0"/>
              </a:rPr>
              <a:t>(4) Vsaka regija v kohezijski regiji ima v razvojnem svetu kohezijske regije pet predstavnikov</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a:t>
            </a:r>
            <a:r>
              <a:rPr lang="sl-SI"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od katerih je en predstavnik gospodarstva</a:t>
            </a:r>
            <a:r>
              <a:rPr lang="x-none" sz="1800" dirty="0">
                <a:effectLst/>
                <a:latin typeface="Arial" panose="020B0604020202020204" pitchFamily="34" charset="0"/>
                <a:ea typeface="Times New Roman" panose="02020603050405020304" pitchFamily="18" charset="0"/>
                <a:cs typeface="Times New Roman" panose="02020603050405020304" pitchFamily="18" charset="0"/>
              </a:rPr>
              <a:t>, ki jih imenuje svet regije iz 10.a člena tega zakona.</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pic>
        <p:nvPicPr>
          <p:cNvPr id="7" name="Slika 6">
            <a:extLst>
              <a:ext uri="{FF2B5EF4-FFF2-40B4-BE49-F238E27FC236}">
                <a16:creationId xmlns:a16="http://schemas.microsoft.com/office/drawing/2014/main" id="{BC23F530-31E6-8F0B-69DA-122DB2EDAB9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2174378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5ADEB20-8931-D8FC-9FB8-53B57AF2AA14}"/>
              </a:ext>
            </a:extLst>
          </p:cNvPr>
          <p:cNvSpPr>
            <a:spLocks noGrp="1"/>
          </p:cNvSpPr>
          <p:nvPr>
            <p:ph type="title"/>
          </p:nvPr>
        </p:nvSpPr>
        <p:spPr/>
        <p:txBody>
          <a:bodyPr/>
          <a:lstStyle/>
          <a:p>
            <a:r>
              <a:rPr lang="sl-SI" dirty="0"/>
              <a:t>10.a člen</a:t>
            </a:r>
          </a:p>
        </p:txBody>
      </p:sp>
      <p:sp>
        <p:nvSpPr>
          <p:cNvPr id="3" name="Označba mesta besedila 2">
            <a:extLst>
              <a:ext uri="{FF2B5EF4-FFF2-40B4-BE49-F238E27FC236}">
                <a16:creationId xmlns:a16="http://schemas.microsoft.com/office/drawing/2014/main" id="{7CDE1287-F751-43FA-80C8-BD3C6D5DDCCB}"/>
              </a:ext>
            </a:extLst>
          </p:cNvPr>
          <p:cNvSpPr>
            <a:spLocks noGrp="1"/>
          </p:cNvSpPr>
          <p:nvPr>
            <p:ph type="body" idx="1"/>
          </p:nvPr>
        </p:nvSpPr>
        <p:spPr/>
        <p:txBody>
          <a:bodyPr/>
          <a:lstStyle/>
          <a:p>
            <a:r>
              <a:rPr lang="sl-SI" dirty="0"/>
              <a:t>Sedanje besedilo:</a:t>
            </a:r>
          </a:p>
        </p:txBody>
      </p:sp>
      <p:sp>
        <p:nvSpPr>
          <p:cNvPr id="4" name="Označba mesta vsebine 3">
            <a:extLst>
              <a:ext uri="{FF2B5EF4-FFF2-40B4-BE49-F238E27FC236}">
                <a16:creationId xmlns:a16="http://schemas.microsoft.com/office/drawing/2014/main" id="{3C299451-9834-D047-E632-F1EF8FC4BE3C}"/>
              </a:ext>
            </a:extLst>
          </p:cNvPr>
          <p:cNvSpPr>
            <a:spLocks noGrp="1"/>
          </p:cNvSpPr>
          <p:nvPr>
            <p:ph sz="half" idx="2"/>
          </p:nvPr>
        </p:nvSpPr>
        <p:spPr/>
        <p:txBody>
          <a:bodyPr/>
          <a:lstStyle/>
          <a:p>
            <a:pPr indent="648335" algn="just" hangingPunct="0">
              <a:spcBef>
                <a:spcPts val="1200"/>
              </a:spcBef>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Razvojne odločitve na ravni regije in kohezijske regije sprejemajo:</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razvojni svet regije,</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svet regije, in</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razvojni svet kohezijske regije. </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sp>
        <p:nvSpPr>
          <p:cNvPr id="5" name="Označba mesta besedila 4">
            <a:extLst>
              <a:ext uri="{FF2B5EF4-FFF2-40B4-BE49-F238E27FC236}">
                <a16:creationId xmlns:a16="http://schemas.microsoft.com/office/drawing/2014/main" id="{02EAE769-92D8-2A2D-6482-74D84F8618B9}"/>
              </a:ext>
            </a:extLst>
          </p:cNvPr>
          <p:cNvSpPr>
            <a:spLocks noGrp="1"/>
          </p:cNvSpPr>
          <p:nvPr>
            <p:ph type="body" sz="quarter" idx="3"/>
          </p:nvPr>
        </p:nvSpPr>
        <p:spPr/>
        <p:txBody>
          <a:bodyPr/>
          <a:lstStyle/>
          <a:p>
            <a:r>
              <a:rPr lang="sl-SI" dirty="0"/>
              <a:t>Predlagani popravek:</a:t>
            </a:r>
          </a:p>
        </p:txBody>
      </p:sp>
      <p:sp>
        <p:nvSpPr>
          <p:cNvPr id="6" name="Označba mesta vsebine 5">
            <a:extLst>
              <a:ext uri="{FF2B5EF4-FFF2-40B4-BE49-F238E27FC236}">
                <a16:creationId xmlns:a16="http://schemas.microsoft.com/office/drawing/2014/main" id="{EB292189-4C42-1B83-AA1D-4DBD456C9022}"/>
              </a:ext>
            </a:extLst>
          </p:cNvPr>
          <p:cNvSpPr>
            <a:spLocks noGrp="1"/>
          </p:cNvSpPr>
          <p:nvPr>
            <p:ph sz="quarter" idx="4"/>
          </p:nvPr>
        </p:nvSpPr>
        <p:spPr/>
        <p:txBody>
          <a:bodyPr/>
          <a:lstStyle/>
          <a:p>
            <a:pPr indent="648335" algn="just" hangingPunct="0">
              <a:spcBef>
                <a:spcPts val="1200"/>
              </a:spcBef>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Razvojne odločitve na ravni regije in kohezijske regije sprejemajo:</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razvojni svet regije,</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svet regije </a:t>
            </a:r>
            <a:r>
              <a:rPr lang="sl-SI"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(v alineji (3) 12. člen?? Pojavi se le pri tukaj)</a:t>
            </a:r>
            <a:r>
              <a:rPr lang="x-none" sz="1800" dirty="0">
                <a:effectLst/>
                <a:latin typeface="Arial" panose="020B0604020202020204" pitchFamily="34" charset="0"/>
                <a:ea typeface="Times New Roman" panose="02020603050405020304" pitchFamily="18" charset="0"/>
                <a:cs typeface="Times New Roman" panose="02020603050405020304" pitchFamily="18" charset="0"/>
              </a:rPr>
              <a:t>, in</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tabLst>
                <a:tab pos="252095" algn="l"/>
                <a:tab pos="342900" algn="l"/>
                <a:tab pos="571500" algn="l"/>
              </a:tabLst>
            </a:pPr>
            <a:r>
              <a:rPr lang="x-none" sz="1800" dirty="0">
                <a:effectLst/>
                <a:latin typeface="Arial" panose="020B0604020202020204" pitchFamily="34" charset="0"/>
                <a:ea typeface="Times New Roman" panose="02020603050405020304" pitchFamily="18" charset="0"/>
                <a:cs typeface="Times New Roman" panose="02020603050405020304" pitchFamily="18" charset="0"/>
              </a:rPr>
              <a:t>razvojni svet kohezijske regije. </a:t>
            </a:r>
            <a:r>
              <a:rPr lang="sl-SI"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(opredeljen v</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a:t>
            </a:r>
            <a:r>
              <a:rPr lang="sl-SI"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6. a členu ) </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pic>
        <p:nvPicPr>
          <p:cNvPr id="7" name="Slika 6">
            <a:extLst>
              <a:ext uri="{FF2B5EF4-FFF2-40B4-BE49-F238E27FC236}">
                <a16:creationId xmlns:a16="http://schemas.microsoft.com/office/drawing/2014/main" id="{038E4ADD-67CB-D25A-C1A0-C732B5657D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1546583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6A0F7CB-BABA-6886-CCB3-5BED7EF0DEC8}"/>
              </a:ext>
            </a:extLst>
          </p:cNvPr>
          <p:cNvSpPr>
            <a:spLocks noGrp="1"/>
          </p:cNvSpPr>
          <p:nvPr>
            <p:ph type="title"/>
          </p:nvPr>
        </p:nvSpPr>
        <p:spPr/>
        <p:txBody>
          <a:bodyPr/>
          <a:lstStyle/>
          <a:p>
            <a:r>
              <a:rPr lang="sl-SI" dirty="0"/>
              <a:t>11. člen </a:t>
            </a:r>
          </a:p>
        </p:txBody>
      </p:sp>
      <p:sp>
        <p:nvSpPr>
          <p:cNvPr id="3" name="Označba mesta besedila 2">
            <a:extLst>
              <a:ext uri="{FF2B5EF4-FFF2-40B4-BE49-F238E27FC236}">
                <a16:creationId xmlns:a16="http://schemas.microsoft.com/office/drawing/2014/main" id="{9E778708-46A2-8BBF-AAE6-A61A575CF0CE}"/>
              </a:ext>
            </a:extLst>
          </p:cNvPr>
          <p:cNvSpPr>
            <a:spLocks noGrp="1"/>
          </p:cNvSpPr>
          <p:nvPr>
            <p:ph type="body" idx="1"/>
          </p:nvPr>
        </p:nvSpPr>
        <p:spPr/>
        <p:txBody>
          <a:bodyPr/>
          <a:lstStyle/>
          <a:p>
            <a:r>
              <a:rPr lang="sl-SI" dirty="0"/>
              <a:t>Sedanje besedilo</a:t>
            </a:r>
          </a:p>
        </p:txBody>
      </p:sp>
      <p:sp>
        <p:nvSpPr>
          <p:cNvPr id="4" name="Označba mesta vsebine 3">
            <a:extLst>
              <a:ext uri="{FF2B5EF4-FFF2-40B4-BE49-F238E27FC236}">
                <a16:creationId xmlns:a16="http://schemas.microsoft.com/office/drawing/2014/main" id="{12B1DD2E-5864-E08D-C4DD-9651C2C96D6D}"/>
              </a:ext>
            </a:extLst>
          </p:cNvPr>
          <p:cNvSpPr>
            <a:spLocks noGrp="1"/>
          </p:cNvSpPr>
          <p:nvPr>
            <p:ph sz="half" idx="2"/>
          </p:nvPr>
        </p:nvSpPr>
        <p:spPr/>
        <p:txBody>
          <a:bodyPr/>
          <a:lstStyle/>
          <a:p>
            <a:r>
              <a:rPr lang="sl-SI" dirty="0"/>
              <a:t>…</a:t>
            </a:r>
            <a:r>
              <a:rPr lang="sl-SI" sz="1800" dirty="0">
                <a:effectLst/>
                <a:latin typeface="Arial" panose="020B0604020202020204" pitchFamily="34" charset="0"/>
                <a:ea typeface="Times New Roman" panose="02020603050405020304" pitchFamily="18" charset="0"/>
              </a:rPr>
              <a:t>Glasuje se za skupno listo, ki jo predlaga svet regije in je potrjena, če je zanjo glasovala večina občinskih svetov, ki predstavljajo večino prebivalk in prebivalcev vseh občin v regiji….</a:t>
            </a:r>
            <a:endParaRPr lang="sl-SI" dirty="0"/>
          </a:p>
        </p:txBody>
      </p:sp>
      <p:sp>
        <p:nvSpPr>
          <p:cNvPr id="5" name="Označba mesta besedila 4">
            <a:extLst>
              <a:ext uri="{FF2B5EF4-FFF2-40B4-BE49-F238E27FC236}">
                <a16:creationId xmlns:a16="http://schemas.microsoft.com/office/drawing/2014/main" id="{4D8DDA54-BD3D-9BDD-3DA1-945C238A15F2}"/>
              </a:ext>
            </a:extLst>
          </p:cNvPr>
          <p:cNvSpPr>
            <a:spLocks noGrp="1"/>
          </p:cNvSpPr>
          <p:nvPr>
            <p:ph type="body" sz="quarter" idx="3"/>
          </p:nvPr>
        </p:nvSpPr>
        <p:spPr/>
        <p:txBody>
          <a:bodyPr/>
          <a:lstStyle/>
          <a:p>
            <a:r>
              <a:rPr lang="sl-SI" dirty="0"/>
              <a:t>Predlagani popravek</a:t>
            </a:r>
          </a:p>
        </p:txBody>
      </p:sp>
      <p:sp>
        <p:nvSpPr>
          <p:cNvPr id="6" name="Označba mesta vsebine 5">
            <a:extLst>
              <a:ext uri="{FF2B5EF4-FFF2-40B4-BE49-F238E27FC236}">
                <a16:creationId xmlns:a16="http://schemas.microsoft.com/office/drawing/2014/main" id="{8E1D5F55-4D99-CB0B-D7AB-91B4136969DF}"/>
              </a:ext>
            </a:extLst>
          </p:cNvPr>
          <p:cNvSpPr>
            <a:spLocks noGrp="1"/>
          </p:cNvSpPr>
          <p:nvPr>
            <p:ph sz="quarter" idx="4"/>
          </p:nvPr>
        </p:nvSpPr>
        <p:spPr/>
        <p:txBody>
          <a:bodyPr/>
          <a:lstStyle/>
          <a:p>
            <a:r>
              <a:rPr lang="sl-SI" sz="1800" dirty="0">
                <a:effectLst/>
                <a:latin typeface="Arial" panose="020B0604020202020204" pitchFamily="34" charset="0"/>
                <a:ea typeface="Times New Roman" panose="02020603050405020304" pitchFamily="18" charset="0"/>
              </a:rPr>
              <a:t>Ta del besedila je nepotreben in se ga črta. Občinski sveti volijo lahko samo svoje predstavnike, ne pa NGO ali predstavnikov gospodarstva. Svojo pravico občinski sveti uveljavljajo pri glasovanju za predstavnike lokalnih skupnosti v svet regije.</a:t>
            </a:r>
            <a:endParaRPr lang="sl-SI" dirty="0"/>
          </a:p>
        </p:txBody>
      </p:sp>
      <p:pic>
        <p:nvPicPr>
          <p:cNvPr id="7" name="Slika 6">
            <a:extLst>
              <a:ext uri="{FF2B5EF4-FFF2-40B4-BE49-F238E27FC236}">
                <a16:creationId xmlns:a16="http://schemas.microsoft.com/office/drawing/2014/main" id="{275884C7-50CD-A766-A468-1FC096B1FDD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3328062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DA431DF-4BB9-0843-39FA-72CEFECAEF58}"/>
              </a:ext>
            </a:extLst>
          </p:cNvPr>
          <p:cNvSpPr>
            <a:spLocks noGrp="1"/>
          </p:cNvSpPr>
          <p:nvPr>
            <p:ph type="title"/>
          </p:nvPr>
        </p:nvSpPr>
        <p:spPr/>
        <p:txBody>
          <a:bodyPr/>
          <a:lstStyle/>
          <a:p>
            <a:r>
              <a:rPr lang="sl-SI" dirty="0"/>
              <a:t>12. člen, 3. odstavek</a:t>
            </a:r>
          </a:p>
        </p:txBody>
      </p:sp>
      <p:sp>
        <p:nvSpPr>
          <p:cNvPr id="3" name="Označba mesta besedila 2">
            <a:extLst>
              <a:ext uri="{FF2B5EF4-FFF2-40B4-BE49-F238E27FC236}">
                <a16:creationId xmlns:a16="http://schemas.microsoft.com/office/drawing/2014/main" id="{D1102D7A-ADD7-C6FA-E26E-3332814012BC}"/>
              </a:ext>
            </a:extLst>
          </p:cNvPr>
          <p:cNvSpPr>
            <a:spLocks noGrp="1"/>
          </p:cNvSpPr>
          <p:nvPr>
            <p:ph type="body" idx="1"/>
          </p:nvPr>
        </p:nvSpPr>
        <p:spPr/>
        <p:txBody>
          <a:bodyPr/>
          <a:lstStyle/>
          <a:p>
            <a:r>
              <a:rPr lang="sl-SI" dirty="0"/>
              <a:t>Sedanje besedilo</a:t>
            </a:r>
          </a:p>
        </p:txBody>
      </p:sp>
      <p:sp>
        <p:nvSpPr>
          <p:cNvPr id="4" name="Označba mesta vsebine 3">
            <a:extLst>
              <a:ext uri="{FF2B5EF4-FFF2-40B4-BE49-F238E27FC236}">
                <a16:creationId xmlns:a16="http://schemas.microsoft.com/office/drawing/2014/main" id="{1C83D185-BBF0-C730-6B56-810CF0859E1C}"/>
              </a:ext>
            </a:extLst>
          </p:cNvPr>
          <p:cNvSpPr>
            <a:spLocks noGrp="1"/>
          </p:cNvSpPr>
          <p:nvPr>
            <p:ph sz="half" idx="2"/>
          </p:nvPr>
        </p:nvSpPr>
        <p:spPr/>
        <p:txBody>
          <a:bodyPr>
            <a:normAutofit lnSpcReduction="10000"/>
          </a:bodyPr>
          <a:lstStyle/>
          <a:p>
            <a:r>
              <a:rPr lang="sl-SI" sz="1800" dirty="0">
                <a:effectLst/>
                <a:latin typeface="Arial" panose="020B0604020202020204" pitchFamily="34" charset="0"/>
                <a:ea typeface="Times New Roman" panose="02020603050405020304" pitchFamily="18" charset="0"/>
                <a:cs typeface="Times New Roman" panose="02020603050405020304" pitchFamily="18" charset="0"/>
              </a:rPr>
              <a:t>Svet sprejema odločitve na seji z večino glasov navzočih članov. </a:t>
            </a:r>
            <a:r>
              <a:rPr lang="sl-SI" sz="1800" dirty="0">
                <a:effectLst/>
                <a:latin typeface="Arial" panose="020B0604020202020204" pitchFamily="34" charset="0"/>
                <a:ea typeface="Times New Roman" panose="02020603050405020304" pitchFamily="18" charset="0"/>
              </a:rPr>
              <a:t>Glasovi predstavnikov občin v svetu se štejejo dvojno.</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Svet veljavno odloča, če je na seji navzoča večina vseh članov sveta in večina članov sveta, predstavnikov občin.</a:t>
            </a:r>
            <a:endParaRPr lang="sl-SI" dirty="0"/>
          </a:p>
        </p:txBody>
      </p:sp>
      <p:sp>
        <p:nvSpPr>
          <p:cNvPr id="5" name="Označba mesta besedila 4">
            <a:extLst>
              <a:ext uri="{FF2B5EF4-FFF2-40B4-BE49-F238E27FC236}">
                <a16:creationId xmlns:a16="http://schemas.microsoft.com/office/drawing/2014/main" id="{136B1397-2803-596E-C468-8076979B62EF}"/>
              </a:ext>
            </a:extLst>
          </p:cNvPr>
          <p:cNvSpPr>
            <a:spLocks noGrp="1"/>
          </p:cNvSpPr>
          <p:nvPr>
            <p:ph type="body" sz="quarter" idx="3"/>
          </p:nvPr>
        </p:nvSpPr>
        <p:spPr/>
        <p:txBody>
          <a:bodyPr/>
          <a:lstStyle/>
          <a:p>
            <a:r>
              <a:rPr lang="sl-SI" dirty="0"/>
              <a:t>Predlagani popravki: </a:t>
            </a:r>
          </a:p>
        </p:txBody>
      </p:sp>
      <p:sp>
        <p:nvSpPr>
          <p:cNvPr id="6" name="Označba mesta vsebine 5">
            <a:extLst>
              <a:ext uri="{FF2B5EF4-FFF2-40B4-BE49-F238E27FC236}">
                <a16:creationId xmlns:a16="http://schemas.microsoft.com/office/drawing/2014/main" id="{58F0495B-1C25-01D6-38D0-2A692C512101}"/>
              </a:ext>
            </a:extLst>
          </p:cNvPr>
          <p:cNvSpPr>
            <a:spLocks noGrp="1"/>
          </p:cNvSpPr>
          <p:nvPr>
            <p:ph sz="quarter" idx="4"/>
          </p:nvPr>
        </p:nvSpPr>
        <p:spPr/>
        <p:txBody>
          <a:bodyPr>
            <a:normAutofit lnSpcReduction="10000"/>
          </a:bodyPr>
          <a:lstStyle/>
          <a:p>
            <a:r>
              <a:rPr lang="sl-SI" sz="1800" dirty="0">
                <a:effectLst/>
                <a:latin typeface="Arial" panose="020B0604020202020204" pitchFamily="34" charset="0"/>
                <a:ea typeface="Times New Roman" panose="02020603050405020304" pitchFamily="18" charset="0"/>
                <a:cs typeface="Times New Roman" panose="02020603050405020304" pitchFamily="18" charset="0"/>
              </a:rPr>
              <a:t>Besedilo v praksi onemogoča enakopravno sodelovanje NGO in gospodarstva v Svetu regije. Predlagamo </a:t>
            </a:r>
            <a:r>
              <a:rPr lang="sl-SI" sz="1800" u="sng" dirty="0">
                <a:effectLst/>
                <a:latin typeface="Arial" panose="020B0604020202020204" pitchFamily="34" charset="0"/>
                <a:ea typeface="Times New Roman" panose="02020603050405020304" pitchFamily="18" charset="0"/>
                <a:cs typeface="Times New Roman" panose="02020603050405020304" pitchFamily="18" charset="0"/>
              </a:rPr>
              <a:t>črtanje </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naslednjega besedila: </a:t>
            </a:r>
            <a:r>
              <a:rPr lang="sl-SI" sz="1800" b="1" dirty="0">
                <a:effectLst/>
                <a:latin typeface="Arial" panose="020B0604020202020204" pitchFamily="34" charset="0"/>
                <a:ea typeface="Times New Roman" panose="02020603050405020304" pitchFamily="18" charset="0"/>
              </a:rPr>
              <a:t>Glasovi predstavnikov občin v svetu se štejejo dvojno.</a:t>
            </a:r>
            <a:r>
              <a:rPr lang="sl-SI" sz="1800" b="1" dirty="0">
                <a:effectLst/>
                <a:latin typeface="Arial" panose="020B0604020202020204" pitchFamily="34" charset="0"/>
                <a:ea typeface="Times New Roman" panose="02020603050405020304" pitchFamily="18" charset="0"/>
                <a:cs typeface="Times New Roman" panose="02020603050405020304" pitchFamily="18" charset="0"/>
              </a:rPr>
              <a:t> </a:t>
            </a:r>
          </a:p>
          <a:p>
            <a:r>
              <a:rPr lang="sl-SI" u="sng" dirty="0"/>
              <a:t>Spremeni se </a:t>
            </a:r>
            <a:r>
              <a:rPr lang="sl-SI" dirty="0"/>
              <a:t>naslednje besedilo</a:t>
            </a:r>
            <a:r>
              <a:rPr lang="sl-SI" b="1" dirty="0"/>
              <a:t>:</a:t>
            </a:r>
            <a:r>
              <a:rPr lang="sl-SI" sz="1800" dirty="0">
                <a:effectLst/>
                <a:latin typeface="Arial" panose="020B0604020202020204" pitchFamily="34" charset="0"/>
                <a:ea typeface="Times New Roman" panose="02020603050405020304" pitchFamily="18" charset="0"/>
                <a:cs typeface="Times New Roman" panose="02020603050405020304" pitchFamily="18" charset="0"/>
              </a:rPr>
              <a:t> Svet veljavno odloča, če je na seji navzoča večina vseh članov sveta in večina </a:t>
            </a:r>
            <a:r>
              <a:rPr lang="sl-SI" sz="1800" strike="sngStrike" dirty="0">
                <a:effectLst/>
                <a:latin typeface="Arial" panose="020B0604020202020204" pitchFamily="34" charset="0"/>
                <a:ea typeface="Times New Roman" panose="02020603050405020304" pitchFamily="18" charset="0"/>
                <a:cs typeface="Times New Roman" panose="02020603050405020304" pitchFamily="18" charset="0"/>
              </a:rPr>
              <a:t>članov sveta, predstavnikov občin</a:t>
            </a:r>
            <a:r>
              <a:rPr lang="sl-SI" strike="sngStrike" dirty="0">
                <a:latin typeface="Arial" panose="020B0604020202020204" pitchFamily="34" charset="0"/>
                <a:ea typeface="Times New Roman" panose="02020603050405020304" pitchFamily="18" charset="0"/>
                <a:cs typeface="Times New Roman" panose="02020603050405020304" pitchFamily="18" charset="0"/>
              </a:rPr>
              <a:t> </a:t>
            </a:r>
            <a:r>
              <a:rPr lang="sl-SI" b="1" dirty="0">
                <a:latin typeface="Arial" panose="020B0604020202020204" pitchFamily="34" charset="0"/>
                <a:ea typeface="Times New Roman" panose="02020603050405020304" pitchFamily="18" charset="0"/>
                <a:cs typeface="Times New Roman" panose="02020603050405020304" pitchFamily="18" charset="0"/>
              </a:rPr>
              <a:t>vsakega od treh sestavnih delov Sveta regije</a:t>
            </a:r>
            <a:endParaRPr lang="sl-SI" b="1" dirty="0"/>
          </a:p>
        </p:txBody>
      </p:sp>
      <p:pic>
        <p:nvPicPr>
          <p:cNvPr id="7" name="Slika 6">
            <a:extLst>
              <a:ext uri="{FF2B5EF4-FFF2-40B4-BE49-F238E27FC236}">
                <a16:creationId xmlns:a16="http://schemas.microsoft.com/office/drawing/2014/main" id="{D48DF34C-2838-FDB5-E078-75C7D8466E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3906435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B51B58D-D153-7C55-ADDB-D2FFD1BDE08A}"/>
              </a:ext>
            </a:extLst>
          </p:cNvPr>
          <p:cNvSpPr>
            <a:spLocks noGrp="1"/>
          </p:cNvSpPr>
          <p:nvPr>
            <p:ph type="title"/>
          </p:nvPr>
        </p:nvSpPr>
        <p:spPr/>
        <p:txBody>
          <a:bodyPr/>
          <a:lstStyle/>
          <a:p>
            <a:r>
              <a:rPr lang="sl-SI" dirty="0"/>
              <a:t>12. člen, 3. odstavek</a:t>
            </a:r>
          </a:p>
        </p:txBody>
      </p:sp>
      <p:sp>
        <p:nvSpPr>
          <p:cNvPr id="3" name="Označba mesta besedila 2">
            <a:extLst>
              <a:ext uri="{FF2B5EF4-FFF2-40B4-BE49-F238E27FC236}">
                <a16:creationId xmlns:a16="http://schemas.microsoft.com/office/drawing/2014/main" id="{80DE425A-5AB2-E6B1-E607-224C7C6256CF}"/>
              </a:ext>
            </a:extLst>
          </p:cNvPr>
          <p:cNvSpPr>
            <a:spLocks noGrp="1"/>
          </p:cNvSpPr>
          <p:nvPr>
            <p:ph type="body" idx="1"/>
          </p:nvPr>
        </p:nvSpPr>
        <p:spPr/>
        <p:txBody>
          <a:bodyPr/>
          <a:lstStyle/>
          <a:p>
            <a:r>
              <a:rPr lang="sl-SI" dirty="0"/>
              <a:t>Sedanje besedilo:</a:t>
            </a:r>
          </a:p>
        </p:txBody>
      </p:sp>
      <p:sp>
        <p:nvSpPr>
          <p:cNvPr id="4" name="Označba mesta vsebine 3">
            <a:extLst>
              <a:ext uri="{FF2B5EF4-FFF2-40B4-BE49-F238E27FC236}">
                <a16:creationId xmlns:a16="http://schemas.microsoft.com/office/drawing/2014/main" id="{ECED30A1-5A77-039F-164A-14F02C5A2F4C}"/>
              </a:ext>
            </a:extLst>
          </p:cNvPr>
          <p:cNvSpPr>
            <a:spLocks noGrp="1"/>
          </p:cNvSpPr>
          <p:nvPr>
            <p:ph sz="half" idx="2"/>
          </p:nvPr>
        </p:nvSpPr>
        <p:spPr/>
        <p:txBody>
          <a:bodyPr/>
          <a:lstStyle/>
          <a:p>
            <a:r>
              <a:rPr lang="sl-SI" sz="1800" dirty="0">
                <a:effectLst/>
                <a:latin typeface="Arial" panose="020B0604020202020204" pitchFamily="34" charset="0"/>
                <a:ea typeface="Times New Roman" panose="02020603050405020304" pitchFamily="18" charset="0"/>
              </a:rPr>
              <a:t>Odločitev sveta o regionalnem razvojnem programu in dogovoru za razvoj regije mora naknadno potrditi svet regije, ki ga sestavljajo vsi župani v regiji</a:t>
            </a:r>
            <a:endParaRPr lang="sl-SI" dirty="0"/>
          </a:p>
        </p:txBody>
      </p:sp>
      <p:sp>
        <p:nvSpPr>
          <p:cNvPr id="5" name="Označba mesta besedila 4">
            <a:extLst>
              <a:ext uri="{FF2B5EF4-FFF2-40B4-BE49-F238E27FC236}">
                <a16:creationId xmlns:a16="http://schemas.microsoft.com/office/drawing/2014/main" id="{5986096D-769F-98EB-F8CC-4D81878D818A}"/>
              </a:ext>
            </a:extLst>
          </p:cNvPr>
          <p:cNvSpPr>
            <a:spLocks noGrp="1"/>
          </p:cNvSpPr>
          <p:nvPr>
            <p:ph type="body" sz="quarter" idx="3"/>
          </p:nvPr>
        </p:nvSpPr>
        <p:spPr/>
        <p:txBody>
          <a:bodyPr/>
          <a:lstStyle/>
          <a:p>
            <a:r>
              <a:rPr lang="sl-SI" dirty="0"/>
              <a:t>Predlagane spremembe: </a:t>
            </a:r>
          </a:p>
        </p:txBody>
      </p:sp>
      <p:sp>
        <p:nvSpPr>
          <p:cNvPr id="6" name="Označba mesta vsebine 5">
            <a:extLst>
              <a:ext uri="{FF2B5EF4-FFF2-40B4-BE49-F238E27FC236}">
                <a16:creationId xmlns:a16="http://schemas.microsoft.com/office/drawing/2014/main" id="{2079BE58-D18B-0E47-907A-940F861DC99B}"/>
              </a:ext>
            </a:extLst>
          </p:cNvPr>
          <p:cNvSpPr>
            <a:spLocks noGrp="1"/>
          </p:cNvSpPr>
          <p:nvPr>
            <p:ph sz="quarter" idx="4"/>
          </p:nvPr>
        </p:nvSpPr>
        <p:spPr/>
        <p:txBody>
          <a:bodyPr/>
          <a:lstStyle/>
          <a:p>
            <a:r>
              <a:rPr lang="sl-SI" dirty="0"/>
              <a:t>Ne vidimo razloga, da bi župani še enkrat potrjevali nekaj, kar so že sprejeli – zavlačevanje in birokratizacija postopka. Obenem pa se s tem členom županom daje večja pristojnost od ostalih udeležencev v procesu razvoja regije. </a:t>
            </a:r>
          </a:p>
        </p:txBody>
      </p:sp>
      <p:pic>
        <p:nvPicPr>
          <p:cNvPr id="7" name="Slika 6">
            <a:extLst>
              <a:ext uri="{FF2B5EF4-FFF2-40B4-BE49-F238E27FC236}">
                <a16:creationId xmlns:a16="http://schemas.microsoft.com/office/drawing/2014/main" id="{300F27CD-5250-8B1B-A8B0-C4EA8713A1D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07984" y="0"/>
            <a:ext cx="2845213" cy="1445671"/>
          </a:xfrm>
          <a:prstGeom prst="rect">
            <a:avLst/>
          </a:prstGeom>
          <a:noFill/>
        </p:spPr>
      </p:pic>
    </p:spTree>
    <p:extLst>
      <p:ext uri="{BB962C8B-B14F-4D97-AF65-F5344CB8AC3E}">
        <p14:creationId xmlns:p14="http://schemas.microsoft.com/office/powerpoint/2010/main" val="394334896"/>
      </p:ext>
    </p:extLst>
  </p:cSld>
  <p:clrMapOvr>
    <a:masterClrMapping/>
  </p:clrMapOvr>
</p:sld>
</file>

<file path=ppt/theme/theme1.xml><?xml version="1.0" encoding="utf-8"?>
<a:theme xmlns:a="http://schemas.openxmlformats.org/drawingml/2006/main" name="Gladk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1200</TotalTime>
  <Words>1815</Words>
  <Application>Microsoft Office PowerPoint</Application>
  <PresentationFormat>Širokozaslonsko</PresentationFormat>
  <Paragraphs>109</Paragraphs>
  <Slides>17</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17</vt:i4>
      </vt:variant>
    </vt:vector>
  </HeadingPairs>
  <TitlesOfParts>
    <vt:vector size="22" baseType="lpstr">
      <vt:lpstr>Arial</vt:lpstr>
      <vt:lpstr>Times New Roman</vt:lpstr>
      <vt:lpstr>Trebuchet MS</vt:lpstr>
      <vt:lpstr>Wingdings 3</vt:lpstr>
      <vt:lpstr>Gladko</vt:lpstr>
      <vt:lpstr>    ZAKON O SPODBUJANJU SKLADNEGA REGIONALNEGA RAZVOJA  </vt:lpstr>
      <vt:lpstr>Ključne vsebine sestanka</vt:lpstr>
      <vt:lpstr>1. člen</vt:lpstr>
      <vt:lpstr>2. člen, 2. odstavek</vt:lpstr>
      <vt:lpstr>6.a člen, 4.odstavek</vt:lpstr>
      <vt:lpstr>10.a člen</vt:lpstr>
      <vt:lpstr>11. člen </vt:lpstr>
      <vt:lpstr>12. člen, 3. odstavek</vt:lpstr>
      <vt:lpstr>12. člen, 3. odstavek</vt:lpstr>
      <vt:lpstr>12. člen, 6. odstavek</vt:lpstr>
      <vt:lpstr>19. člen (druge razvojne naloge države, ki se na regionalni ravni opravljajo v javnem interesu) </vt:lpstr>
      <vt:lpstr>2. del:  Jasna razmejitev pristojnosti (in sredstev) pri izvajanju razvojnih nalog države v javnem interesu</vt:lpstr>
      <vt:lpstr>Razvojne naloge države na regionalnem nivoju</vt:lpstr>
      <vt:lpstr>Razvojne naloge države na regionalnem nivoju</vt:lpstr>
      <vt:lpstr>Razvojne naloge države na regionalnem nivoju</vt:lpstr>
      <vt:lpstr>Razvojne naloge države na regionalnem nivoju</vt:lpstr>
      <vt:lpstr>ZAKLJUČEK</vt:lpstr>
    </vt:vector>
  </TitlesOfParts>
  <Company>Luka Koper 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ZAKON O SPODBUJANJU SKLADNEGA REGIONALNEGA RAZVOJA</dc:title>
  <dc:creator>Robert Rakar</dc:creator>
  <cp:lastModifiedBy>unknown</cp:lastModifiedBy>
  <cp:revision>2</cp:revision>
  <dcterms:created xsi:type="dcterms:W3CDTF">2023-06-18T16:06:03Z</dcterms:created>
  <dcterms:modified xsi:type="dcterms:W3CDTF">2023-08-24T07:45:26Z</dcterms:modified>
</cp:coreProperties>
</file>