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0"/>
  </p:notesMasterIdLst>
  <p:handoutMasterIdLst>
    <p:handoutMasterId r:id="rId21"/>
  </p:handoutMasterIdLst>
  <p:sldIdLst>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Lst>
  <p:sldSz cx="12188825" cy="6858000"/>
  <p:notesSz cx="6858000" cy="9144000"/>
  <p:defaultTextStyle>
    <a:defPPr rtl="0">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D04"/>
    <a:srgbClr val="16F621"/>
    <a:srgbClr val="1D64F3"/>
    <a:srgbClr val="FFFF66"/>
    <a:srgbClr val="F53F1B"/>
    <a:srgbClr val="2727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280" autoAdjust="0"/>
  </p:normalViewPr>
  <p:slideViewPr>
    <p:cSldViewPr>
      <p:cViewPr varScale="1">
        <p:scale>
          <a:sx n="120" d="100"/>
          <a:sy n="120" d="100"/>
        </p:scale>
        <p:origin x="84" y="192"/>
      </p:cViewPr>
      <p:guideLst>
        <p:guide pos="3839"/>
        <p:guide orient="horz" pos="2160"/>
      </p:guideLst>
    </p:cSldViewPr>
  </p:slideViewPr>
  <p:notesTextViewPr>
    <p:cViewPr>
      <p:scale>
        <a:sx n="1" d="1"/>
        <a:sy n="1" d="1"/>
      </p:scale>
      <p:origin x="0" y="0"/>
    </p:cViewPr>
  </p:notesTextViewPr>
  <p:notesViewPr>
    <p:cSldViewPr>
      <p:cViewPr varScale="1">
        <p:scale>
          <a:sx n="89" d="100"/>
          <a:sy n="89" d="100"/>
        </p:scale>
        <p:origin x="3750"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sl-SI" dirty="0"/>
          </a:p>
        </p:txBody>
      </p:sp>
      <p:sp>
        <p:nvSpPr>
          <p:cNvPr id="3" name="Označba mesta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683C6CF8-A0EF-4BC7-9D8C-B4F809A6EFC8}" type="datetime1">
              <a:rPr lang="sl-SI" smtClean="0"/>
              <a:t>11. 11. 2025</a:t>
            </a:fld>
            <a:endParaRPr lang="sl-SI" dirty="0"/>
          </a:p>
        </p:txBody>
      </p:sp>
      <p:sp>
        <p:nvSpPr>
          <p:cNvPr id="4" name="Označba mesta no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sl-SI" dirty="0"/>
          </a:p>
        </p:txBody>
      </p:sp>
      <p:sp>
        <p:nvSpPr>
          <p:cNvPr id="5" name="Označba mesta za številko diapoz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9C567D4A-04CB-4EDF-8FB1-342A02FC8EC5}" type="slidenum">
              <a:rPr lang="sl-SI" smtClean="0"/>
              <a:pPr algn="r" rtl="0"/>
              <a:t>‹#›</a:t>
            </a:fld>
            <a:endParaRPr lang="sl-SI" dirty="0"/>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sl-SI" dirty="0"/>
          </a:p>
        </p:txBody>
      </p:sp>
      <p:sp>
        <p:nvSpPr>
          <p:cNvPr id="3" name="Označba mest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D8687905-2039-4444-B166-4FFA3E2C2EE1}" type="datetime1">
              <a:rPr lang="sl-SI" smtClean="0"/>
              <a:pPr/>
              <a:t>11. 11. 2025</a:t>
            </a:fld>
            <a:endParaRPr lang="sl-SI" dirty="0"/>
          </a:p>
        </p:txBody>
      </p:sp>
      <p:sp>
        <p:nvSpPr>
          <p:cNvPr id="4" name="Označba mesta za sliko diapoz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sl-SI" dirty="0"/>
          </a:p>
        </p:txBody>
      </p:sp>
      <p:sp>
        <p:nvSpPr>
          <p:cNvPr id="5" name="Označba mest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sl-SI" dirty="0"/>
              <a:t>Kliknite, če želite urediti sloge besedila matrice</a:t>
            </a:r>
          </a:p>
          <a:p>
            <a:pPr lvl="1" rtl="0"/>
            <a:r>
              <a:rPr lang="sl-SI" dirty="0"/>
              <a:t>Druga raven</a:t>
            </a:r>
          </a:p>
          <a:p>
            <a:pPr lvl="2" rtl="0"/>
            <a:r>
              <a:rPr lang="sl-SI" dirty="0"/>
              <a:t>Tretja raven</a:t>
            </a:r>
          </a:p>
          <a:p>
            <a:pPr lvl="3" rtl="0"/>
            <a:r>
              <a:rPr lang="sl-SI" dirty="0"/>
              <a:t>Četrta raven</a:t>
            </a:r>
          </a:p>
          <a:p>
            <a:pPr lvl="4" rtl="0"/>
            <a:r>
              <a:rPr lang="sl-SI" dirty="0"/>
              <a:t>Peta raven</a:t>
            </a:r>
          </a:p>
        </p:txBody>
      </p:sp>
      <p:sp>
        <p:nvSpPr>
          <p:cNvPr id="6" name="Označba mest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sl-SI" dirty="0"/>
          </a:p>
        </p:txBody>
      </p:sp>
      <p:sp>
        <p:nvSpPr>
          <p:cNvPr id="7" name="Označba mest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a:fld id="{2E61351F-DBB1-4664-ADA9-83BC7CB8848D}" type="slidenum">
              <a:rPr lang="sl-SI" smtClean="0"/>
              <a:pPr algn="r"/>
              <a:t>‹#›</a:t>
            </a:fld>
            <a:endParaRPr lang="sl-SI" dirty="0"/>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E4E9454-E469-B178-8D1E-B83A66C905DE}"/>
              </a:ext>
            </a:extLst>
          </p:cNvPr>
          <p:cNvSpPr>
            <a:spLocks noGrp="1"/>
          </p:cNvSpPr>
          <p:nvPr>
            <p:ph type="ctrTitle"/>
          </p:nvPr>
        </p:nvSpPr>
        <p:spPr>
          <a:xfrm>
            <a:off x="1523603" y="1122363"/>
            <a:ext cx="9141619" cy="2387600"/>
          </a:xfrm>
        </p:spPr>
        <p:txBody>
          <a:bodyPr anchor="b"/>
          <a:lstStyle>
            <a:lvl1pPr algn="ctr">
              <a:defRPr sz="5998"/>
            </a:lvl1pPr>
          </a:lstStyle>
          <a:p>
            <a:r>
              <a:rPr lang="sl-SI"/>
              <a:t>Kliknite, če želite urediti slog naslova matrice</a:t>
            </a:r>
          </a:p>
        </p:txBody>
      </p:sp>
      <p:sp>
        <p:nvSpPr>
          <p:cNvPr id="3" name="Podnaslov 2">
            <a:extLst>
              <a:ext uri="{FF2B5EF4-FFF2-40B4-BE49-F238E27FC236}">
                <a16:creationId xmlns:a16="http://schemas.microsoft.com/office/drawing/2014/main" id="{7ED43261-AA77-49D7-F431-4F0CBB2342A9}"/>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5BF5250-519B-7274-1F64-B6F974ADD31E}"/>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1FB7D6A4-35B7-052F-D693-1EA9C2C3855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3D42B07E-AFDE-8662-FBB5-4F2D8DAE26F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4026971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384D47-A6FB-FF28-455B-A27DFAB4E0D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CD46A5F0-41C0-37A0-557A-0706EB23E2AE}"/>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9B775E6-AC6C-D3D6-67FF-E1F68A35BDE4}"/>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5E353075-362F-2F2E-C88B-85DA40BB5C1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A80CDF7F-6588-F546-5313-922F8CA0BDF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71460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FF5186C5-0BEF-1A47-EC54-767467632540}"/>
              </a:ext>
            </a:extLst>
          </p:cNvPr>
          <p:cNvSpPr>
            <a:spLocks noGrp="1"/>
          </p:cNvSpPr>
          <p:nvPr>
            <p:ph type="title" orient="vert"/>
          </p:nvPr>
        </p:nvSpPr>
        <p:spPr>
          <a:xfrm>
            <a:off x="8722628" y="365125"/>
            <a:ext cx="2628215"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6DF44FB4-C0D0-992C-02E9-E88F4C597FA4}"/>
              </a:ext>
            </a:extLst>
          </p:cNvPr>
          <p:cNvSpPr>
            <a:spLocks noGrp="1"/>
          </p:cNvSpPr>
          <p:nvPr>
            <p:ph type="body" orient="vert" idx="1"/>
          </p:nvPr>
        </p:nvSpPr>
        <p:spPr>
          <a:xfrm>
            <a:off x="837982" y="365125"/>
            <a:ext cx="7732286"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D38A672-FD41-43D1-E559-AF60B262B457}"/>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1D86CA6F-C106-F31F-8501-46773369AD0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6049212-9A70-29EF-CF15-C60A341697F4}"/>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75656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F7547F-7B04-7D63-8CE6-9A56A9B6A425}"/>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7225CD09-EC33-E339-8AE8-6BF78B5AF707}"/>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7BD063A-451F-A835-F6AF-F646622E80ED}"/>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341CA286-B323-9D5E-7453-63943370802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8515EB5-53AC-67F8-516F-6B89BB9D1D25}"/>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79460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4AF739-2077-F587-4A1B-AAF876A5A01C}"/>
              </a:ext>
            </a:extLst>
          </p:cNvPr>
          <p:cNvSpPr>
            <a:spLocks noGrp="1"/>
          </p:cNvSpPr>
          <p:nvPr>
            <p:ph type="title"/>
          </p:nvPr>
        </p:nvSpPr>
        <p:spPr>
          <a:xfrm>
            <a:off x="831633" y="1709739"/>
            <a:ext cx="10512862" cy="2852737"/>
          </a:xfrm>
        </p:spPr>
        <p:txBody>
          <a:bodyPr anchor="b"/>
          <a:lstStyle>
            <a:lvl1pPr>
              <a:defRPr sz="5998"/>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272B652A-EC76-011B-73C2-1C9B1BB98A65}"/>
              </a:ext>
            </a:extLst>
          </p:cNvPr>
          <p:cNvSpPr>
            <a:spLocks noGrp="1"/>
          </p:cNvSpPr>
          <p:nvPr>
            <p:ph type="body" idx="1"/>
          </p:nvPr>
        </p:nvSpPr>
        <p:spPr>
          <a:xfrm>
            <a:off x="831633" y="4589464"/>
            <a:ext cx="10512862" cy="1500187"/>
          </a:xfrm>
        </p:spPr>
        <p:txBody>
          <a:bodyPr/>
          <a:lstStyle>
            <a:lvl1pPr marL="0" indent="0">
              <a:buNone/>
              <a:defRPr sz="2399">
                <a:solidFill>
                  <a:schemeClr val="tx1">
                    <a:tint val="82000"/>
                  </a:schemeClr>
                </a:solidFill>
              </a:defRPr>
            </a:lvl1pPr>
            <a:lvl2pPr marL="457063" indent="0">
              <a:buNone/>
              <a:defRPr sz="1999">
                <a:solidFill>
                  <a:schemeClr val="tx1">
                    <a:tint val="82000"/>
                  </a:schemeClr>
                </a:solidFill>
              </a:defRPr>
            </a:lvl2pPr>
            <a:lvl3pPr marL="914126" indent="0">
              <a:buNone/>
              <a:defRPr sz="1799">
                <a:solidFill>
                  <a:schemeClr val="tx1">
                    <a:tint val="82000"/>
                  </a:schemeClr>
                </a:solidFill>
              </a:defRPr>
            </a:lvl3pPr>
            <a:lvl4pPr marL="1371189" indent="0">
              <a:buNone/>
              <a:defRPr sz="1600">
                <a:solidFill>
                  <a:schemeClr val="tx1">
                    <a:tint val="82000"/>
                  </a:schemeClr>
                </a:solidFill>
              </a:defRPr>
            </a:lvl4pPr>
            <a:lvl5pPr marL="1828251" indent="0">
              <a:buNone/>
              <a:defRPr sz="1600">
                <a:solidFill>
                  <a:schemeClr val="tx1">
                    <a:tint val="82000"/>
                  </a:schemeClr>
                </a:solidFill>
              </a:defRPr>
            </a:lvl5pPr>
            <a:lvl6pPr marL="2285314" indent="0">
              <a:buNone/>
              <a:defRPr sz="1600">
                <a:solidFill>
                  <a:schemeClr val="tx1">
                    <a:tint val="82000"/>
                  </a:schemeClr>
                </a:solidFill>
              </a:defRPr>
            </a:lvl6pPr>
            <a:lvl7pPr marL="2742377" indent="0">
              <a:buNone/>
              <a:defRPr sz="1600">
                <a:solidFill>
                  <a:schemeClr val="tx1">
                    <a:tint val="82000"/>
                  </a:schemeClr>
                </a:solidFill>
              </a:defRPr>
            </a:lvl7pPr>
            <a:lvl8pPr marL="3199440" indent="0">
              <a:buNone/>
              <a:defRPr sz="1600">
                <a:solidFill>
                  <a:schemeClr val="tx1">
                    <a:tint val="82000"/>
                  </a:schemeClr>
                </a:solidFill>
              </a:defRPr>
            </a:lvl8pPr>
            <a:lvl9pPr marL="3656503"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A8BE0E7B-BD09-C07B-5EE4-C7F713AA4C05}"/>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2E8DCAD9-C135-F2E3-BE58-20240D4FD1C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AB83085-D3D2-B5AD-1979-F772C0E79D7A}"/>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34832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9DD17B-EBDA-88C2-20C6-832F8C1F23D3}"/>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4B7E740B-77A5-6ED8-E910-0F8B49B20F33}"/>
              </a:ext>
            </a:extLst>
          </p:cNvPr>
          <p:cNvSpPr>
            <a:spLocks noGrp="1"/>
          </p:cNvSpPr>
          <p:nvPr>
            <p:ph sz="half" idx="1"/>
          </p:nvPr>
        </p:nvSpPr>
        <p:spPr>
          <a:xfrm>
            <a:off x="837982" y="1825625"/>
            <a:ext cx="5180251"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E23FD4E3-7178-C60D-BBD1-534CA3548C21}"/>
              </a:ext>
            </a:extLst>
          </p:cNvPr>
          <p:cNvSpPr>
            <a:spLocks noGrp="1"/>
          </p:cNvSpPr>
          <p:nvPr>
            <p:ph sz="half" idx="2"/>
          </p:nvPr>
        </p:nvSpPr>
        <p:spPr>
          <a:xfrm>
            <a:off x="6170592" y="1825625"/>
            <a:ext cx="5180251"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E3524F0D-4F9A-EB7A-014C-6B97E323E3B5}"/>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6" name="Označba mesta noge 5">
            <a:extLst>
              <a:ext uri="{FF2B5EF4-FFF2-40B4-BE49-F238E27FC236}">
                <a16:creationId xmlns:a16="http://schemas.microsoft.com/office/drawing/2014/main" id="{AC5C408E-9B13-C828-EBC3-BD6EBB1DCB0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3FEA970-CC32-234E-F0B5-8008B65B211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812614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264A83-5921-4845-B5F5-F7E0FB10CA11}"/>
              </a:ext>
            </a:extLst>
          </p:cNvPr>
          <p:cNvSpPr>
            <a:spLocks noGrp="1"/>
          </p:cNvSpPr>
          <p:nvPr>
            <p:ph type="title"/>
          </p:nvPr>
        </p:nvSpPr>
        <p:spPr>
          <a:xfrm>
            <a:off x="839569" y="365126"/>
            <a:ext cx="10512862"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40C3C30-EAC8-16BB-47F6-21D059892F8F}"/>
              </a:ext>
            </a:extLst>
          </p:cNvPr>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1B2CBFC-AF89-AA07-6CBD-E42BBB546F94}"/>
              </a:ext>
            </a:extLst>
          </p:cNvPr>
          <p:cNvSpPr>
            <a:spLocks noGrp="1"/>
          </p:cNvSpPr>
          <p:nvPr>
            <p:ph sz="half" idx="2"/>
          </p:nvPr>
        </p:nvSpPr>
        <p:spPr>
          <a:xfrm>
            <a:off x="839570" y="2505075"/>
            <a:ext cx="5156444"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97C1DD89-34BE-0DE5-9D83-DE1FF78CD952}"/>
              </a:ext>
            </a:extLst>
          </p:cNvPr>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A49323A4-8C6E-F243-C56D-9788A5D85299}"/>
              </a:ext>
            </a:extLst>
          </p:cNvPr>
          <p:cNvSpPr>
            <a:spLocks noGrp="1"/>
          </p:cNvSpPr>
          <p:nvPr>
            <p:ph sz="quarter" idx="4"/>
          </p:nvPr>
        </p:nvSpPr>
        <p:spPr>
          <a:xfrm>
            <a:off x="6170593" y="2505075"/>
            <a:ext cx="518183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C2EA2DE4-20C4-521C-7702-F8AE4B333C78}"/>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8" name="Označba mesta noge 7">
            <a:extLst>
              <a:ext uri="{FF2B5EF4-FFF2-40B4-BE49-F238E27FC236}">
                <a16:creationId xmlns:a16="http://schemas.microsoft.com/office/drawing/2014/main" id="{9780CDF7-A198-6036-C7B4-4B35C53873CF}"/>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BD303B36-973C-25C8-1137-7F8FEA54F2EE}"/>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200742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0456A4-CB48-9A31-C289-D21E13338434}"/>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D4047536-5545-CEE7-F02A-DB5E839CD2FF}"/>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4" name="Označba mesta noge 3">
            <a:extLst>
              <a:ext uri="{FF2B5EF4-FFF2-40B4-BE49-F238E27FC236}">
                <a16:creationId xmlns:a16="http://schemas.microsoft.com/office/drawing/2014/main" id="{F087E06A-9208-143F-CD9E-FDF52D77F045}"/>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9707AD34-C1D7-12EF-0299-51E0F3CF996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469711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82A24CB-67C9-5B91-EC57-277775696A12}"/>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3" name="Označba mesta noge 2">
            <a:extLst>
              <a:ext uri="{FF2B5EF4-FFF2-40B4-BE49-F238E27FC236}">
                <a16:creationId xmlns:a16="http://schemas.microsoft.com/office/drawing/2014/main" id="{FDB0C729-43C6-A1CA-C749-C06867B0D150}"/>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866501C8-F2EB-F51E-35E1-8A64E27AA8CA}"/>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89193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8BA24B-EA6C-35CD-87A1-853295D731D4}"/>
              </a:ext>
            </a:extLst>
          </p:cNvPr>
          <p:cNvSpPr>
            <a:spLocks noGrp="1"/>
          </p:cNvSpPr>
          <p:nvPr>
            <p:ph type="title"/>
          </p:nvPr>
        </p:nvSpPr>
        <p:spPr>
          <a:xfrm>
            <a:off x="839570" y="457200"/>
            <a:ext cx="3931213" cy="1600200"/>
          </a:xfrm>
        </p:spPr>
        <p:txBody>
          <a:bodyPr anchor="b"/>
          <a:lstStyle>
            <a:lvl1pPr>
              <a:defRPr sz="3199"/>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3B72B752-9EC2-7B3E-01E7-E46EE350BE72}"/>
              </a:ext>
            </a:extLst>
          </p:cNvPr>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1A7F0331-4B65-D15F-A03A-B54739B1B09F}"/>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2FDB610A-A45E-DAB6-E2AB-657B66EF5D80}"/>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6" name="Označba mesta noge 5">
            <a:extLst>
              <a:ext uri="{FF2B5EF4-FFF2-40B4-BE49-F238E27FC236}">
                <a16:creationId xmlns:a16="http://schemas.microsoft.com/office/drawing/2014/main" id="{1EB578F5-A49A-0927-7864-60EB258E989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41B6D71-09A5-33EE-3EA2-CBA83958CE57}"/>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1303203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94AEF6-CB6C-C9A0-DA5F-2AC7B362B342}"/>
              </a:ext>
            </a:extLst>
          </p:cNvPr>
          <p:cNvSpPr>
            <a:spLocks noGrp="1"/>
          </p:cNvSpPr>
          <p:nvPr>
            <p:ph type="title"/>
          </p:nvPr>
        </p:nvSpPr>
        <p:spPr>
          <a:xfrm>
            <a:off x="839570" y="457200"/>
            <a:ext cx="3931213" cy="1600200"/>
          </a:xfrm>
        </p:spPr>
        <p:txBody>
          <a:bodyPr anchor="b"/>
          <a:lstStyle>
            <a:lvl1pPr>
              <a:defRPr sz="3199"/>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A43A836-07DC-4F54-5367-FAAC123A1B56}"/>
              </a:ext>
            </a:extLst>
          </p:cNvPr>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sl-SI"/>
          </a:p>
        </p:txBody>
      </p:sp>
      <p:sp>
        <p:nvSpPr>
          <p:cNvPr id="4" name="Označba mesta besedila 3">
            <a:extLst>
              <a:ext uri="{FF2B5EF4-FFF2-40B4-BE49-F238E27FC236}">
                <a16:creationId xmlns:a16="http://schemas.microsoft.com/office/drawing/2014/main" id="{365A133F-5DCC-70FC-8FA0-A1C5835C1C0A}"/>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6D5F488A-5960-9003-1046-7A98F70B3F0E}"/>
              </a:ext>
            </a:extLst>
          </p:cNvPr>
          <p:cNvSpPr>
            <a:spLocks noGrp="1"/>
          </p:cNvSpPr>
          <p:nvPr>
            <p:ph type="dt" sz="half" idx="10"/>
          </p:nvPr>
        </p:nvSpPr>
        <p:spPr/>
        <p:txBody>
          <a:bodyPr/>
          <a:lstStyle/>
          <a:p>
            <a:fld id="{81FE651D-B538-4839-86B2-1E49D92CB765}" type="datetimeFigureOut">
              <a:rPr lang="sl-SI" smtClean="0"/>
              <a:t>11. 11. 2025</a:t>
            </a:fld>
            <a:endParaRPr lang="sl-SI"/>
          </a:p>
        </p:txBody>
      </p:sp>
      <p:sp>
        <p:nvSpPr>
          <p:cNvPr id="6" name="Označba mesta noge 5">
            <a:extLst>
              <a:ext uri="{FF2B5EF4-FFF2-40B4-BE49-F238E27FC236}">
                <a16:creationId xmlns:a16="http://schemas.microsoft.com/office/drawing/2014/main" id="{B63DD7D8-4D7C-5331-93AE-9850B459942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FEB46B43-AF91-140B-6B05-7A81A580952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632764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t="-9000" b="-9000"/>
          </a:stretch>
        </a:blip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7BB4AC95-9D0A-3C71-A1F9-AB05CC519A18}"/>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F40C7E89-F1A7-74A3-E3EA-FEBD1B60105D}"/>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3B9993F-A4A6-C1D5-B001-50C2155AC448}"/>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FE651D-B538-4839-86B2-1E49D92CB765}" type="datetimeFigureOut">
              <a:rPr lang="sl-SI" smtClean="0"/>
              <a:t>11. 11. 2025</a:t>
            </a:fld>
            <a:endParaRPr lang="sl-SI"/>
          </a:p>
        </p:txBody>
      </p:sp>
      <p:sp>
        <p:nvSpPr>
          <p:cNvPr id="5" name="Označba mesta noge 4">
            <a:extLst>
              <a:ext uri="{FF2B5EF4-FFF2-40B4-BE49-F238E27FC236}">
                <a16:creationId xmlns:a16="http://schemas.microsoft.com/office/drawing/2014/main" id="{8647B9C1-4F01-97BA-2107-6C21AE4BD2A2}"/>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l-SI"/>
          </a:p>
        </p:txBody>
      </p:sp>
      <p:sp>
        <p:nvSpPr>
          <p:cNvPr id="6" name="Označba mesta številke diapozitiva 5">
            <a:extLst>
              <a:ext uri="{FF2B5EF4-FFF2-40B4-BE49-F238E27FC236}">
                <a16:creationId xmlns:a16="http://schemas.microsoft.com/office/drawing/2014/main" id="{9E7C2954-1619-5ECD-0ACE-06DDDA1DC901}"/>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A1D414-28E7-4857-AA71-F8990201C550}" type="slidenum">
              <a:rPr lang="sl-SI" smtClean="0"/>
              <a:t>‹#›</a:t>
            </a:fld>
            <a:endParaRPr lang="sl-SI"/>
          </a:p>
        </p:txBody>
      </p:sp>
    </p:spTree>
    <p:extLst>
      <p:ext uri="{BB962C8B-B14F-4D97-AF65-F5344CB8AC3E}">
        <p14:creationId xmlns:p14="http://schemas.microsoft.com/office/powerpoint/2010/main" val="41611557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oljeZBesedilom 8">
            <a:extLst>
              <a:ext uri="{FF2B5EF4-FFF2-40B4-BE49-F238E27FC236}">
                <a16:creationId xmlns:a16="http://schemas.microsoft.com/office/drawing/2014/main" id="{C65F1065-EC88-09F9-09EB-F076323D7DCB}"/>
              </a:ext>
            </a:extLst>
          </p:cNvPr>
          <p:cNvSpPr txBox="1"/>
          <p:nvPr/>
        </p:nvSpPr>
        <p:spPr>
          <a:xfrm>
            <a:off x="7750596" y="6179831"/>
            <a:ext cx="5907257"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Aptos" panose="02110004020202020204"/>
                <a:ea typeface="+mn-ea"/>
                <a:cs typeface="Arial" panose="020B0604020202020204" pitchFamily="34" charset="0"/>
              </a:rPr>
              <a:t>mag. Urša Papler, univ. dipl. inž. agr.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Aptos" panose="02110004020202020204"/>
                <a:ea typeface="+mn-ea"/>
                <a:cs typeface="Arial" panose="020B0604020202020204" pitchFamily="34" charset="0"/>
              </a:rPr>
              <a:t>DRI, d. o. o.</a:t>
            </a:r>
          </a:p>
        </p:txBody>
      </p:sp>
      <p:sp>
        <p:nvSpPr>
          <p:cNvPr id="10" name="PoljeZBesedilom 9">
            <a:extLst>
              <a:ext uri="{FF2B5EF4-FFF2-40B4-BE49-F238E27FC236}">
                <a16:creationId xmlns:a16="http://schemas.microsoft.com/office/drawing/2014/main" id="{CFF2E975-A712-C5B2-4E60-3E5BBD331629}"/>
              </a:ext>
            </a:extLst>
          </p:cNvPr>
          <p:cNvSpPr txBox="1"/>
          <p:nvPr/>
        </p:nvSpPr>
        <p:spPr>
          <a:xfrm>
            <a:off x="2292227" y="1694364"/>
            <a:ext cx="7163208" cy="2061566"/>
          </a:xfrm>
          <a:prstGeom prst="rect">
            <a:avLst/>
          </a:prstGeom>
          <a:noFill/>
        </p:spPr>
        <p:txBody>
          <a:bodyPr wrap="square" rtlCol="0">
            <a:spAutoFit/>
          </a:bodyPr>
          <a:lstStyle/>
          <a:p>
            <a:pPr algn="ctr"/>
            <a:r>
              <a:rPr lang="sl-SI" sz="3199" b="1" dirty="0"/>
              <a:t>DRŽAVNE KOLESARSKE POVEZAVE Ocenjevanje skladnosti z načelom </a:t>
            </a:r>
          </a:p>
          <a:p>
            <a:pPr algn="ctr"/>
            <a:r>
              <a:rPr lang="sl-SI" sz="3199" b="1" dirty="0"/>
              <a:t>„da se ne škoduje bistveno“</a:t>
            </a:r>
          </a:p>
          <a:p>
            <a:pPr algn="ctr"/>
            <a:r>
              <a:rPr lang="sl-SI" sz="3199" b="1" dirty="0"/>
              <a:t>DNSH</a:t>
            </a:r>
            <a:endParaRPr lang="sl-SI" sz="3199" b="1" dirty="0">
              <a:latin typeface="Amasis MT Pro Black" panose="020F0502020204030204" pitchFamily="18" charset="-18"/>
            </a:endParaRPr>
          </a:p>
        </p:txBody>
      </p:sp>
      <p:sp>
        <p:nvSpPr>
          <p:cNvPr id="13" name="PoljeZBesedilom 12">
            <a:extLst>
              <a:ext uri="{FF2B5EF4-FFF2-40B4-BE49-F238E27FC236}">
                <a16:creationId xmlns:a16="http://schemas.microsoft.com/office/drawing/2014/main" id="{12E2E061-3750-A879-EA29-B8FDA6A023E6}"/>
              </a:ext>
            </a:extLst>
          </p:cNvPr>
          <p:cNvSpPr txBox="1"/>
          <p:nvPr/>
        </p:nvSpPr>
        <p:spPr>
          <a:xfrm>
            <a:off x="505886" y="4207883"/>
            <a:ext cx="2964204" cy="646163"/>
          </a:xfrm>
          <a:prstGeom prst="rect">
            <a:avLst/>
          </a:prstGeom>
          <a:noFill/>
        </p:spPr>
        <p:txBody>
          <a:bodyPr wrap="square" rtlCol="0">
            <a:spAutoFit/>
          </a:bodyPr>
          <a:lstStyle/>
          <a:p>
            <a:r>
              <a:rPr lang="sl-SI" sz="1799" dirty="0"/>
              <a:t>Informativno srečanje</a:t>
            </a:r>
          </a:p>
          <a:p>
            <a:r>
              <a:rPr lang="sl-SI" sz="1799" dirty="0"/>
              <a:t>Ljubljana, 17. 9. 2025</a:t>
            </a:r>
          </a:p>
        </p:txBody>
      </p:sp>
      <p:pic>
        <p:nvPicPr>
          <p:cNvPr id="2" name="Slika 1">
            <a:extLst>
              <a:ext uri="{FF2B5EF4-FFF2-40B4-BE49-F238E27FC236}">
                <a16:creationId xmlns:a16="http://schemas.microsoft.com/office/drawing/2014/main" id="{EE609CA7-AF6B-7EA7-FCF1-A942E28EDB52}"/>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3" name="Slika 2">
            <a:extLst>
              <a:ext uri="{FF2B5EF4-FFF2-40B4-BE49-F238E27FC236}">
                <a16:creationId xmlns:a16="http://schemas.microsoft.com/office/drawing/2014/main" id="{7D922EDE-019F-3E06-0DAB-49E6B3BBF4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46480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Kontrolni seznam (tehnične smernice DNSH) 2. korak podrobna analiza</a:t>
            </a:r>
            <a:endParaRPr lang="sl-SI" sz="3599" b="1" dirty="0"/>
          </a:p>
        </p:txBody>
      </p:sp>
      <p:graphicFrame>
        <p:nvGraphicFramePr>
          <p:cNvPr id="4" name="Označba mesta vsebine 3">
            <a:extLst>
              <a:ext uri="{FF2B5EF4-FFF2-40B4-BE49-F238E27FC236}">
                <a16:creationId xmlns:a16="http://schemas.microsoft.com/office/drawing/2014/main" id="{CFD42004-9E7D-4C12-93C9-A62733334263}"/>
              </a:ext>
            </a:extLst>
          </p:cNvPr>
          <p:cNvGraphicFramePr>
            <a:graphicFrameLocks noGrp="1"/>
          </p:cNvGraphicFramePr>
          <p:nvPr>
            <p:ph idx="1"/>
          </p:nvPr>
        </p:nvGraphicFramePr>
        <p:xfrm>
          <a:off x="898927" y="1103678"/>
          <a:ext cx="8509323" cy="5695437"/>
        </p:xfrm>
        <a:graphic>
          <a:graphicData uri="http://schemas.openxmlformats.org/drawingml/2006/table">
            <a:tbl>
              <a:tblPr/>
              <a:tblGrid>
                <a:gridCol w="4086994">
                  <a:extLst>
                    <a:ext uri="{9D8B030D-6E8A-4147-A177-3AD203B41FA5}">
                      <a16:colId xmlns:a16="http://schemas.microsoft.com/office/drawing/2014/main" val="3046677565"/>
                    </a:ext>
                  </a:extLst>
                </a:gridCol>
                <a:gridCol w="983875">
                  <a:extLst>
                    <a:ext uri="{9D8B030D-6E8A-4147-A177-3AD203B41FA5}">
                      <a16:colId xmlns:a16="http://schemas.microsoft.com/office/drawing/2014/main" val="1895773750"/>
                    </a:ext>
                  </a:extLst>
                </a:gridCol>
                <a:gridCol w="818761">
                  <a:extLst>
                    <a:ext uri="{9D8B030D-6E8A-4147-A177-3AD203B41FA5}">
                      <a16:colId xmlns:a16="http://schemas.microsoft.com/office/drawing/2014/main" val="191064966"/>
                    </a:ext>
                  </a:extLst>
                </a:gridCol>
                <a:gridCol w="2619693">
                  <a:extLst>
                    <a:ext uri="{9D8B030D-6E8A-4147-A177-3AD203B41FA5}">
                      <a16:colId xmlns:a16="http://schemas.microsoft.com/office/drawing/2014/main" val="3490314046"/>
                    </a:ext>
                  </a:extLst>
                </a:gridCol>
              </a:tblGrid>
              <a:tr h="602148">
                <a:tc>
                  <a:txBody>
                    <a:bodyPr/>
                    <a:lstStyle/>
                    <a:p>
                      <a:pPr algn="just">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Vpliv na okoljski cilj</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Da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Ne</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Vsebinska utemeljitev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4332162"/>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Blažitev podnebnih sprememb</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1464143467"/>
                  </a:ext>
                </a:extLst>
              </a:tr>
              <a:tr h="271622">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naj bi ukrep povzročil znatne emisije toplogrednih plinov?</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520676"/>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Prilagajanje podnebnim spremembam</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683343739"/>
                  </a:ext>
                </a:extLst>
              </a:tr>
              <a:tr h="466384">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povečal negativen vpliv trenutnega podnebja in pričakovanega prihodnjega podnebja na ukrep sam ali na ljudi, naravo ali sredstva?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038374"/>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Trajnostna raba ter varstvo vodnih in morskih virov</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072541063"/>
                  </a:ext>
                </a:extLst>
              </a:tr>
              <a:tr h="624669">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škodil:</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(i) dobremu stanju ali dobremu ekološkemu potencialu vodnih teles, vključno s površinsko vodo in podtalnico; ali</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dobremu okoljskemu stanju morskih voda?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7369293"/>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Krožno gospodarstvo, vključno s preprečevanjem odpadkov in recikliranjem</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4169393088"/>
                  </a:ext>
                </a:extLst>
              </a:tr>
              <a:tr h="1257814">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(i) povzročil znatno povečanje nastajanja, sežiganja ali odlaganja odpadkov, razen sežiganja nevarnih odpadkov, ki jih ni mogoče reciklirati, ali</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povzročil bistvene neučinkovitosti pri neposredni ali posredni rabi naravnih virov v kateri koli fazi njihovega življenjskega cikla, ki jih ne zmanjšujejo ustrezni ukrepi, ali (</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bistveno in dolgoročno škodoval okolju z vidika krožnega gospodarstva?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3929892"/>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Preprečevanje in nadzorovanje onesnaževanja zraka, vode ali tal</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2039183522"/>
                  </a:ext>
                </a:extLst>
              </a:tr>
              <a:tr h="308098">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se pričakuje, da bo ukrep znatno povečal emisije, onesnaževal v zrak, vodo ali tla?</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168150"/>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Varstvo in ohranjanje biotske raznovrstnosti in ekosistemov</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896040816"/>
                  </a:ext>
                </a:extLst>
              </a:tr>
              <a:tr h="782956">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je ukrep:</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(i) bistveno škodljiv za dobro stanje in odpornosti ekosistemov; ali</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(ii) škodljiv za ohranitveni status habitatov in vrst, vključno s tistimi, ki so v interesu Unije?</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x</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4714303"/>
                  </a:ext>
                </a:extLst>
              </a:tr>
            </a:tbl>
          </a:graphicData>
        </a:graphic>
      </p:graphicFrame>
      <p:pic>
        <p:nvPicPr>
          <p:cNvPr id="3" name="Slika 2">
            <a:extLst>
              <a:ext uri="{FF2B5EF4-FFF2-40B4-BE49-F238E27FC236}">
                <a16:creationId xmlns:a16="http://schemas.microsoft.com/office/drawing/2014/main" id="{26016A3C-C53E-077D-6D3B-0E5D377529B6}"/>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74F0133F-08D4-5857-6287-5A7FD2B9D0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186525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2.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2196796274"/>
              </p:ext>
            </p:extLst>
          </p:nvPr>
        </p:nvGraphicFramePr>
        <p:xfrm>
          <a:off x="781030" y="870685"/>
          <a:ext cx="10137917" cy="5997846"/>
        </p:xfrm>
        <a:graphic>
          <a:graphicData uri="http://schemas.openxmlformats.org/drawingml/2006/table">
            <a:tbl>
              <a:tblPr/>
              <a:tblGrid>
                <a:gridCol w="3711129">
                  <a:extLst>
                    <a:ext uri="{9D8B030D-6E8A-4147-A177-3AD203B41FA5}">
                      <a16:colId xmlns:a16="http://schemas.microsoft.com/office/drawing/2014/main" val="4061096261"/>
                    </a:ext>
                  </a:extLst>
                </a:gridCol>
                <a:gridCol w="897801">
                  <a:extLst>
                    <a:ext uri="{9D8B030D-6E8A-4147-A177-3AD203B41FA5}">
                      <a16:colId xmlns:a16="http://schemas.microsoft.com/office/drawing/2014/main" val="3850043911"/>
                    </a:ext>
                  </a:extLst>
                </a:gridCol>
                <a:gridCol w="747490">
                  <a:extLst>
                    <a:ext uri="{9D8B030D-6E8A-4147-A177-3AD203B41FA5}">
                      <a16:colId xmlns:a16="http://schemas.microsoft.com/office/drawing/2014/main" val="2997286416"/>
                    </a:ext>
                  </a:extLst>
                </a:gridCol>
                <a:gridCol w="4781497">
                  <a:extLst>
                    <a:ext uri="{9D8B030D-6E8A-4147-A177-3AD203B41FA5}">
                      <a16:colId xmlns:a16="http://schemas.microsoft.com/office/drawing/2014/main" val="1107569346"/>
                    </a:ext>
                  </a:extLst>
                </a:gridCol>
              </a:tblGrid>
              <a:tr h="296912">
                <a:tc gridSpan="4">
                  <a:txBody>
                    <a:bodyPr/>
                    <a:lstStyle/>
                    <a:p>
                      <a:pPr algn="ctr">
                        <a:lnSpc>
                          <a:spcPct val="107000"/>
                        </a:lnSpc>
                        <a:spcAft>
                          <a:spcPts val="0"/>
                        </a:spcAft>
                      </a:pPr>
                      <a:r>
                        <a:rPr lang="sl-SI" sz="1400" b="1" dirty="0">
                          <a:effectLst/>
                          <a:latin typeface="Tahoma" panose="020B0604030504040204" pitchFamily="34" charset="0"/>
                          <a:ea typeface="Calibri" panose="020F0502020204030204" pitchFamily="34" charset="0"/>
                          <a:cs typeface="Times New Roman" panose="02020603050405020304" pitchFamily="18" charset="0"/>
                        </a:rPr>
                        <a:t>Prilagajanje podnebnim spremembam</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690403">
                <a:tc>
                  <a:txBody>
                    <a:bodyPr/>
                    <a:lstStyle/>
                    <a:p>
                      <a:pPr algn="just">
                        <a:lnSpc>
                          <a:spcPct val="107000"/>
                        </a:lnSpc>
                        <a:spcAft>
                          <a:spcPts val="0"/>
                        </a:spcAft>
                      </a:pPr>
                      <a:r>
                        <a:rPr lang="sl-SI" sz="14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povečal negativen vpliv trenutnega podnebja in pričakovanega prihodnjega podnebja na ukrep sam ali na ljudi, naravo ali sredstva?</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Uredbo EU 2021/241 100 % prispeva k podnebnim ciljem.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V okviru projektne dokumentacije za celoten projekt kolesarskih povezav v Republiki Sloveniji je bila izdelana </a:t>
                      </a:r>
                      <a:r>
                        <a:rPr lang="sl-SI" sz="1400" b="1" dirty="0">
                          <a:effectLst/>
                          <a:latin typeface="+mn-lt"/>
                          <a:ea typeface="Calibri" panose="020F0502020204030204" pitchFamily="34" charset="0"/>
                          <a:cs typeface="Times New Roman" panose="02020603050405020304" pitchFamily="18" charset="0"/>
                        </a:rPr>
                        <a:t>Dopolnitev analize tveganja za podnebne spremembe na projekt kolesarskih povezav v RS – dokument v pripravi </a:t>
                      </a:r>
                      <a:r>
                        <a:rPr lang="sl-SI" sz="1400" b="1" dirty="0" err="1">
                          <a:effectLst/>
                          <a:latin typeface="+mn-lt"/>
                          <a:ea typeface="Calibri" panose="020F0502020204030204" pitchFamily="34" charset="0"/>
                          <a:cs typeface="Times New Roman" panose="02020603050405020304" pitchFamily="18" charset="0"/>
                        </a:rPr>
                        <a:t>MzI</a:t>
                      </a:r>
                      <a:r>
                        <a:rPr lang="sl-SI" sz="1400" b="1" dirty="0">
                          <a:effectLst/>
                          <a:latin typeface="+mn-lt"/>
                          <a:ea typeface="Calibri" panose="020F0502020204030204" pitchFamily="34" charset="0"/>
                          <a:cs typeface="Times New Roman" panose="02020603050405020304" pitchFamily="18" charset="0"/>
                        </a:rPr>
                        <a:t> DRSI – občine zaprosijo </a:t>
                      </a:r>
                      <a:r>
                        <a:rPr lang="sl-SI" sz="1400" b="1" dirty="0" err="1">
                          <a:effectLst/>
                          <a:latin typeface="+mn-lt"/>
                          <a:ea typeface="Calibri" panose="020F0502020204030204" pitchFamily="34" charset="0"/>
                          <a:cs typeface="Times New Roman" panose="02020603050405020304" pitchFamily="18" charset="0"/>
                        </a:rPr>
                        <a:t>MzI</a:t>
                      </a:r>
                      <a:r>
                        <a:rPr lang="sl-SI" sz="1400" b="1" dirty="0">
                          <a:effectLst/>
                          <a:latin typeface="+mn-lt"/>
                          <a:ea typeface="Calibri" panose="020F0502020204030204" pitchFamily="34" charset="0"/>
                          <a:cs typeface="Times New Roman" panose="02020603050405020304" pitchFamily="18" charset="0"/>
                        </a:rPr>
                        <a:t> DRSI.</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r>
                        <a:rPr lang="sl-SI" sz="1400" b="0" i="1" dirty="0">
                          <a:effectLst/>
                          <a:latin typeface="+mn-lt"/>
                          <a:ea typeface="Calibri" panose="020F0502020204030204" pitchFamily="34" charset="0"/>
                          <a:cs typeface="Times New Roman" panose="02020603050405020304" pitchFamily="18" charset="0"/>
                        </a:rPr>
                        <a:t>Npr.: </a:t>
                      </a:r>
                    </a:p>
                    <a:p>
                      <a:pPr algn="just">
                        <a:lnSpc>
                          <a:spcPct val="107000"/>
                        </a:lnSpc>
                        <a:spcAft>
                          <a:spcPts val="0"/>
                        </a:spcAft>
                      </a:pPr>
                      <a:r>
                        <a:rPr lang="sl-SI" sz="1400" b="0" i="1" dirty="0">
                          <a:effectLst/>
                          <a:latin typeface="+mn-lt"/>
                          <a:ea typeface="Calibri" panose="020F0502020204030204" pitchFamily="34" charset="0"/>
                          <a:cs typeface="Times New Roman" panose="02020603050405020304" pitchFamily="18" charset="0"/>
                        </a:rPr>
                        <a:t>Ob upoštevanju navedenih meril iz Priloge 1 Delegirane uredbe za izbor projektov in omilitvenih ukrepov projekt ne bo povečal negativnega vpliva trenutnega podnebja in pričakovanih prihodnjih sprememb podnebja na ukrep sam, na ljudi, naravo ali sredstva.</a:t>
                      </a:r>
                    </a:p>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283F6524-9DBC-76E5-C17E-039135DFE386}"/>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62BD240-5454-6DD8-669D-40B0D46681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144987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3"/>
            <a:ext cx="8594429" cy="559146"/>
          </a:xfrm>
        </p:spPr>
        <p:txBody>
          <a:bodyPr>
            <a:noAutofit/>
          </a:bodyPr>
          <a:lstStyle/>
          <a:p>
            <a:pPr algn="ctr"/>
            <a:r>
              <a:rPr lang="sl-SI" sz="3599" b="1" dirty="0">
                <a:solidFill>
                  <a:srgbClr val="90C226"/>
                </a:solidFill>
              </a:rPr>
              <a:t>2. korak –  3.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4231455043"/>
              </p:ext>
            </p:extLst>
          </p:nvPr>
        </p:nvGraphicFramePr>
        <p:xfrm>
          <a:off x="505894" y="865837"/>
          <a:ext cx="10668181" cy="5867847"/>
        </p:xfrm>
        <a:graphic>
          <a:graphicData uri="http://schemas.openxmlformats.org/drawingml/2006/table">
            <a:tbl>
              <a:tblPr/>
              <a:tblGrid>
                <a:gridCol w="3917357">
                  <a:extLst>
                    <a:ext uri="{9D8B030D-6E8A-4147-A177-3AD203B41FA5}">
                      <a16:colId xmlns:a16="http://schemas.microsoft.com/office/drawing/2014/main" val="4061096261"/>
                    </a:ext>
                  </a:extLst>
                </a:gridCol>
                <a:gridCol w="943067">
                  <a:extLst>
                    <a:ext uri="{9D8B030D-6E8A-4147-A177-3AD203B41FA5}">
                      <a16:colId xmlns:a16="http://schemas.microsoft.com/office/drawing/2014/main" val="3850043911"/>
                    </a:ext>
                  </a:extLst>
                </a:gridCol>
                <a:gridCol w="785177">
                  <a:extLst>
                    <a:ext uri="{9D8B030D-6E8A-4147-A177-3AD203B41FA5}">
                      <a16:colId xmlns:a16="http://schemas.microsoft.com/office/drawing/2014/main" val="2997286416"/>
                    </a:ext>
                  </a:extLst>
                </a:gridCol>
                <a:gridCol w="5022580">
                  <a:extLst>
                    <a:ext uri="{9D8B030D-6E8A-4147-A177-3AD203B41FA5}">
                      <a16:colId xmlns:a16="http://schemas.microsoft.com/office/drawing/2014/main" val="1107569346"/>
                    </a:ext>
                  </a:extLst>
                </a:gridCol>
              </a:tblGrid>
              <a:tr h="405681">
                <a:tc gridSpan="4">
                  <a:txBody>
                    <a:bodyPr/>
                    <a:lstStyle/>
                    <a:p>
                      <a:pPr algn="ctr">
                        <a:lnSpc>
                          <a:spcPct val="107000"/>
                        </a:lnSpc>
                        <a:spcAft>
                          <a:spcPts val="0"/>
                        </a:spcAft>
                      </a:pPr>
                      <a:r>
                        <a:rPr lang="sl-SI" sz="1800" b="1" kern="1200" dirty="0">
                          <a:solidFill>
                            <a:schemeClr val="tx1"/>
                          </a:solidFill>
                          <a:effectLst/>
                          <a:latin typeface="+mn-lt"/>
                          <a:ea typeface="+mn-ea"/>
                          <a:cs typeface="+mn-cs"/>
                        </a:rPr>
                        <a:t>Trajnostna raba ter varstvo vodnih in morskih virov</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462166">
                <a:tc>
                  <a:txBody>
                    <a:bodyPr/>
                    <a:lstStyle/>
                    <a:p>
                      <a:pPr algn="just"/>
                      <a:r>
                        <a:rPr lang="sl-SI" sz="1600" i="1" kern="1200" dirty="0">
                          <a:solidFill>
                            <a:schemeClr val="tx1"/>
                          </a:solidFill>
                          <a:effectLst/>
                          <a:latin typeface="+mn-lt"/>
                          <a:ea typeface="+mn-ea"/>
                          <a:cs typeface="+mn-cs"/>
                        </a:rPr>
                        <a:t>Ali se pričakuje, da bo ukrep škodil:</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(i) dobremu stanju ali dobremu ekološkemu potencialu vodnih teles, vključno s površinsko vodo in podtalnico; ali</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a:t>
                      </a:r>
                      <a:r>
                        <a:rPr lang="sl-SI" sz="1600" i="1" kern="1200" dirty="0" err="1">
                          <a:solidFill>
                            <a:schemeClr val="tx1"/>
                          </a:solidFill>
                          <a:effectLst/>
                          <a:latin typeface="+mn-lt"/>
                          <a:ea typeface="+mn-ea"/>
                          <a:cs typeface="+mn-cs"/>
                        </a:rPr>
                        <a:t>ii</a:t>
                      </a:r>
                      <a:r>
                        <a:rPr lang="sl-SI" sz="1600" i="1" kern="1200" dirty="0">
                          <a:solidFill>
                            <a:schemeClr val="tx1"/>
                          </a:solidFill>
                          <a:effectLst/>
                          <a:latin typeface="+mn-lt"/>
                          <a:ea typeface="+mn-ea"/>
                          <a:cs typeface="+mn-cs"/>
                        </a:rPr>
                        <a:t>) dobremu okoljskemu stanju morskih voda?</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400" u="sng" dirty="0">
                          <a:effectLst/>
                          <a:latin typeface="+mn-lt"/>
                          <a:ea typeface="Calibri" panose="020F0502020204030204" pitchFamily="34" charset="0"/>
                          <a:cs typeface="Times New Roman" panose="02020603050405020304" pitchFamily="18" charset="0"/>
                        </a:rPr>
                        <a:t>preveriti dodati ukrepe, ki so navedeni v projektni dokumentaciji in v soglasju DRSV.</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VGU ureditve,</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a:t>
                      </a:r>
                      <a:r>
                        <a:rPr lang="sl-SI" sz="1400" b="1" dirty="0" err="1">
                          <a:effectLst/>
                          <a:latin typeface="+mn-lt"/>
                          <a:ea typeface="Calibri" panose="020F0502020204030204" pitchFamily="34" charset="0"/>
                          <a:cs typeface="Times New Roman" panose="02020603050405020304" pitchFamily="18" charset="0"/>
                        </a:rPr>
                        <a:t>odvodnje</a:t>
                      </a:r>
                      <a:endParaRPr lang="sl-SI" sz="1400" b="1" dirty="0">
                        <a:effectLst/>
                        <a:latin typeface="+mn-lt"/>
                        <a:ea typeface="Calibri" panose="020F0502020204030204" pitchFamily="34" charset="0"/>
                        <a:cs typeface="Times New Roman" panose="02020603050405020304" pitchFamily="18" charset="0"/>
                      </a:endParaRP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mostov</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HHŠ, PRILOGA 3 IN PRILOGA 5 Analiza tveganja na podzemne vode</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Podati kratek opis rešitve + omilitvene ukrepe, ki izhajajo iz dokumentacije oz mnenj/soglasij- DRSV</a:t>
                      </a:r>
                    </a:p>
                    <a:p>
                      <a:pPr marL="0" marR="0" lvl="0" indent="0" algn="just" defTabSz="914400" rtl="0" eaLnBrk="1" fontAlgn="auto" latinLnBrk="0" hangingPunct="1">
                        <a:lnSpc>
                          <a:spcPct val="107000"/>
                        </a:lnSpc>
                        <a:spcBef>
                          <a:spcPts val="0"/>
                        </a:spcBef>
                        <a:spcAft>
                          <a:spcPts val="0"/>
                        </a:spcAft>
                        <a:buClrTx/>
                        <a:buSzTx/>
                        <a:buFontTx/>
                        <a:buNone/>
                        <a:tabLst/>
                        <a:defRPr/>
                      </a:pPr>
                      <a:endParaRPr lang="sl-SI" sz="14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C11EC72D-9884-D0CB-9A94-3BBFED5A9C95}"/>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9F1547E5-9622-57E3-E0F3-95AD165C62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608450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4.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2205726950"/>
              </p:ext>
            </p:extLst>
          </p:nvPr>
        </p:nvGraphicFramePr>
        <p:xfrm>
          <a:off x="772156" y="879563"/>
          <a:ext cx="10002528" cy="6042129"/>
        </p:xfrm>
        <a:graphic>
          <a:graphicData uri="http://schemas.openxmlformats.org/drawingml/2006/table">
            <a:tbl>
              <a:tblPr/>
              <a:tblGrid>
                <a:gridCol w="3669142">
                  <a:extLst>
                    <a:ext uri="{9D8B030D-6E8A-4147-A177-3AD203B41FA5}">
                      <a16:colId xmlns:a16="http://schemas.microsoft.com/office/drawing/2014/main" val="4061096261"/>
                    </a:ext>
                  </a:extLst>
                </a:gridCol>
                <a:gridCol w="901556">
                  <a:extLst>
                    <a:ext uri="{9D8B030D-6E8A-4147-A177-3AD203B41FA5}">
                      <a16:colId xmlns:a16="http://schemas.microsoft.com/office/drawing/2014/main" val="3850043911"/>
                    </a:ext>
                  </a:extLst>
                </a:gridCol>
                <a:gridCol w="750618">
                  <a:extLst>
                    <a:ext uri="{9D8B030D-6E8A-4147-A177-3AD203B41FA5}">
                      <a16:colId xmlns:a16="http://schemas.microsoft.com/office/drawing/2014/main" val="2997286416"/>
                    </a:ext>
                  </a:extLst>
                </a:gridCol>
                <a:gridCol w="4681212">
                  <a:extLst>
                    <a:ext uri="{9D8B030D-6E8A-4147-A177-3AD203B41FA5}">
                      <a16:colId xmlns:a16="http://schemas.microsoft.com/office/drawing/2014/main" val="1107569346"/>
                    </a:ext>
                  </a:extLst>
                </a:gridCol>
              </a:tblGrid>
              <a:tr h="251332">
                <a:tc gridSpan="4">
                  <a:txBody>
                    <a:bodyPr/>
                    <a:lstStyle/>
                    <a:p>
                      <a:pPr algn="ctr">
                        <a:lnSpc>
                          <a:spcPct val="107000"/>
                        </a:lnSpc>
                        <a:spcAft>
                          <a:spcPts val="0"/>
                        </a:spcAft>
                      </a:pPr>
                      <a:r>
                        <a:rPr lang="sl-SI" sz="1600" b="1" kern="1200" dirty="0">
                          <a:solidFill>
                            <a:schemeClr val="tx1"/>
                          </a:solidFill>
                          <a:effectLst/>
                          <a:latin typeface="+mn-lt"/>
                          <a:ea typeface="+mn-ea"/>
                          <a:cs typeface="+mn-cs"/>
                        </a:rPr>
                        <a:t>Krožno gospodarstvo, vključno s preprečevanjem odpadkov in recikliranjem</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697832">
                <a:tc>
                  <a:txBody>
                    <a:bodyPr/>
                    <a:lstStyle/>
                    <a:p>
                      <a:pPr algn="just"/>
                      <a:r>
                        <a:rPr lang="sl-SI" sz="1600" i="1" kern="1200" dirty="0">
                          <a:solidFill>
                            <a:schemeClr val="tx1"/>
                          </a:solidFill>
                          <a:effectLst/>
                          <a:latin typeface="+mn-lt"/>
                          <a:ea typeface="+mn-ea"/>
                          <a:cs typeface="+mn-cs"/>
                        </a:rPr>
                        <a:t>Ali se pričakuje, da bo ukrep:</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(i) povzročil znatno povečanje nastajanja, sežiganja ali odlaganja odpadkov, razen sežiganja nevarnih odpadkov, ki jih ni mogoče reciklirati, ali</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a:t>
                      </a:r>
                      <a:r>
                        <a:rPr lang="sl-SI" sz="1600" i="1" kern="1200" dirty="0" err="1">
                          <a:solidFill>
                            <a:schemeClr val="tx1"/>
                          </a:solidFill>
                          <a:effectLst/>
                          <a:latin typeface="+mn-lt"/>
                          <a:ea typeface="+mn-ea"/>
                          <a:cs typeface="+mn-cs"/>
                        </a:rPr>
                        <a:t>ii</a:t>
                      </a:r>
                      <a:r>
                        <a:rPr lang="sl-SI" sz="1600" i="1" kern="1200" dirty="0">
                          <a:solidFill>
                            <a:schemeClr val="tx1"/>
                          </a:solidFill>
                          <a:effectLst/>
                          <a:latin typeface="+mn-lt"/>
                          <a:ea typeface="+mn-ea"/>
                          <a:cs typeface="+mn-cs"/>
                        </a:rPr>
                        <a:t>) povzročil bistvene neučinkovitosti pri neposredni ali posredni rabi naravnih virov v kateri koli fazi njihovega življenjskega cikla, ki jih ne zmanjšujejo ustrezni ukrepi, ali (</a:t>
                      </a:r>
                      <a:r>
                        <a:rPr lang="sl-SI" sz="1600" i="1" kern="1200" dirty="0" err="1">
                          <a:solidFill>
                            <a:schemeClr val="tx1"/>
                          </a:solidFill>
                          <a:effectLst/>
                          <a:latin typeface="+mn-lt"/>
                          <a:ea typeface="+mn-ea"/>
                          <a:cs typeface="+mn-cs"/>
                        </a:rPr>
                        <a:t>iii</a:t>
                      </a:r>
                      <a:r>
                        <a:rPr lang="sl-SI" sz="1600" i="1" kern="1200" dirty="0">
                          <a:solidFill>
                            <a:schemeClr val="tx1"/>
                          </a:solidFill>
                          <a:effectLst/>
                          <a:latin typeface="+mn-lt"/>
                          <a:ea typeface="+mn-ea"/>
                          <a:cs typeface="+mn-cs"/>
                        </a:rPr>
                        <a:t>) bistveno in dolgoročno škodoval okolju z vidika krožnega gospodarstva?</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Opis kateri odpadki bodo nastali in kako se bo z njimi ravnalo. Upoštevanje Uredbe o zelenem javnem naročanju. </a:t>
                      </a:r>
                      <a:r>
                        <a:rPr lang="sl-SI" sz="1400" kern="1200" dirty="0">
                          <a:solidFill>
                            <a:schemeClr val="tx1"/>
                          </a:solidFill>
                          <a:effectLst/>
                          <a:latin typeface="+mn-lt"/>
                          <a:ea typeface="+mn-ea"/>
                          <a:cs typeface="Times New Roman" panose="02020603050405020304" pitchFamily="18" charset="0"/>
                        </a:rPr>
                        <a:t>Upoštevana bo hierarhija ravnanja z odpadki, najmanj 70 % (glede na maso) nenevarnih gradbenih odpadkov in odpadkov iz rušenja objektov (razen naravno prisotnega materiala iz kategorije 17 05 04), ki nastanejo na gradbišču, se bo pripravila za ponovno uporabo, recikliranje in drugo snovno predelavo</a:t>
                      </a:r>
                      <a:endParaRPr lang="sl-SI" sz="140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a:t>
                      </a:r>
                      <a:r>
                        <a:rPr lang="sl-SI" sz="1400" u="sng" dirty="0">
                          <a:effectLst/>
                          <a:latin typeface="+mn-lt"/>
                          <a:ea typeface="Calibri" panose="020F0502020204030204" pitchFamily="34" charset="0"/>
                          <a:cs typeface="Times New Roman" panose="02020603050405020304" pitchFamily="18" charset="0"/>
                        </a:rPr>
                        <a:t>.</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gospodarjenja z gradbenimi odpadki</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Protokol EU za ravnanje z gradbenimi odpadki in odpadki iz selektivnega rušenja objektov (sept 2016)</a:t>
                      </a:r>
                    </a:p>
                    <a:p>
                      <a:pPr marL="0" indent="0" algn="just">
                        <a:lnSpc>
                          <a:spcPct val="107000"/>
                        </a:lnSpc>
                        <a:spcAft>
                          <a:spcPts val="0"/>
                        </a:spcAft>
                        <a:buFontTx/>
                        <a:buNone/>
                      </a:pPr>
                      <a:endParaRPr lang="sl-SI" sz="14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78453ACA-AC3A-7582-EE50-A4DED9F98D90}"/>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A51DB3B0-B8E8-033B-DCC5-D7DACB43A4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267422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5.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1750861836"/>
              </p:ext>
            </p:extLst>
          </p:nvPr>
        </p:nvGraphicFramePr>
        <p:xfrm>
          <a:off x="985165" y="960769"/>
          <a:ext cx="9727390" cy="5384753"/>
        </p:xfrm>
        <a:graphic>
          <a:graphicData uri="http://schemas.openxmlformats.org/drawingml/2006/table">
            <a:tbl>
              <a:tblPr/>
              <a:tblGrid>
                <a:gridCol w="3557686">
                  <a:extLst>
                    <a:ext uri="{9D8B030D-6E8A-4147-A177-3AD203B41FA5}">
                      <a16:colId xmlns:a16="http://schemas.microsoft.com/office/drawing/2014/main" val="4061096261"/>
                    </a:ext>
                  </a:extLst>
                </a:gridCol>
                <a:gridCol w="861887">
                  <a:extLst>
                    <a:ext uri="{9D8B030D-6E8A-4147-A177-3AD203B41FA5}">
                      <a16:colId xmlns:a16="http://schemas.microsoft.com/office/drawing/2014/main" val="3850043911"/>
                    </a:ext>
                  </a:extLst>
                </a:gridCol>
                <a:gridCol w="717588">
                  <a:extLst>
                    <a:ext uri="{9D8B030D-6E8A-4147-A177-3AD203B41FA5}">
                      <a16:colId xmlns:a16="http://schemas.microsoft.com/office/drawing/2014/main" val="2997286416"/>
                    </a:ext>
                  </a:extLst>
                </a:gridCol>
                <a:gridCol w="4590229">
                  <a:extLst>
                    <a:ext uri="{9D8B030D-6E8A-4147-A177-3AD203B41FA5}">
                      <a16:colId xmlns:a16="http://schemas.microsoft.com/office/drawing/2014/main" val="1107569346"/>
                    </a:ext>
                  </a:extLst>
                </a:gridCol>
              </a:tblGrid>
              <a:tr h="403749">
                <a:tc gridSpan="4">
                  <a:txBody>
                    <a:bodyPr/>
                    <a:lstStyle/>
                    <a:p>
                      <a:pPr algn="ctr">
                        <a:lnSpc>
                          <a:spcPct val="107000"/>
                        </a:lnSpc>
                        <a:spcAft>
                          <a:spcPts val="0"/>
                        </a:spcAft>
                      </a:pPr>
                      <a:r>
                        <a:rPr lang="sl-SI" sz="1800" b="1" kern="1200" dirty="0">
                          <a:solidFill>
                            <a:schemeClr val="tx1"/>
                          </a:solidFill>
                          <a:effectLst/>
                          <a:latin typeface="+mn-lt"/>
                          <a:ea typeface="+mn-ea"/>
                          <a:cs typeface="+mn-cs"/>
                        </a:rPr>
                        <a:t>Preprečevanje in nadzorovanje onesnaževanja zraka, vode ali tal</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4979707">
                <a:tc>
                  <a:txBody>
                    <a:bodyPr/>
                    <a:lstStyle/>
                    <a:p>
                      <a:pPr algn="just"/>
                      <a:r>
                        <a:rPr lang="sl-SI" sz="1800" i="1" kern="1200" dirty="0">
                          <a:solidFill>
                            <a:schemeClr val="tx1"/>
                          </a:solidFill>
                          <a:effectLst/>
                          <a:latin typeface="+mn-lt"/>
                          <a:ea typeface="+mn-ea"/>
                          <a:cs typeface="+mn-cs"/>
                        </a:rPr>
                        <a:t>Ali se pričakuje, da bo ukrep znatno povečal emisije, onesnaževal v zrak, vodo ali tla?</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Opis ukrepa glede vplivov na emisije delcev, onesnaževanje vod ali tal.</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400" u="sng" dirty="0">
                          <a:effectLst/>
                          <a:latin typeface="+mn-lt"/>
                          <a:ea typeface="Calibri" panose="020F0502020204030204" pitchFamily="34" charset="0"/>
                          <a:cs typeface="Times New Roman" panose="02020603050405020304" pitchFamily="18" charset="0"/>
                        </a:rPr>
                        <a:t>preveriti dodati ukrepe, ki so navedeni v projektni dokumentaciji in v soglasju DRSV, ZZRS, </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VGU ureditve,</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mostov,</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Varnostni načrt,</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Elaborat preprečevanja in zmanjševanja emisij delcev iz gradbišča</a:t>
                      </a:r>
                    </a:p>
                    <a:p>
                      <a:pPr marL="0" indent="0" algn="just">
                        <a:lnSpc>
                          <a:spcPct val="107000"/>
                        </a:lnSpc>
                        <a:spcAft>
                          <a:spcPts val="0"/>
                        </a:spcAft>
                        <a:buFontTx/>
                        <a:buNone/>
                      </a:pPr>
                      <a:endParaRPr lang="sl-SI" sz="1400"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28BB9026-06BC-D358-DABB-1F8880A09BC5}"/>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5B00E42-7131-7FCA-18EF-897C2F45E1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112468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6.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1967699089"/>
              </p:ext>
            </p:extLst>
          </p:nvPr>
        </p:nvGraphicFramePr>
        <p:xfrm>
          <a:off x="1091669" y="960769"/>
          <a:ext cx="9216379" cy="6042747"/>
        </p:xfrm>
        <a:graphic>
          <a:graphicData uri="http://schemas.openxmlformats.org/drawingml/2006/table">
            <a:tbl>
              <a:tblPr/>
              <a:tblGrid>
                <a:gridCol w="3349229">
                  <a:extLst>
                    <a:ext uri="{9D8B030D-6E8A-4147-A177-3AD203B41FA5}">
                      <a16:colId xmlns:a16="http://schemas.microsoft.com/office/drawing/2014/main" val="4061096261"/>
                    </a:ext>
                  </a:extLst>
                </a:gridCol>
                <a:gridCol w="819622">
                  <a:extLst>
                    <a:ext uri="{9D8B030D-6E8A-4147-A177-3AD203B41FA5}">
                      <a16:colId xmlns:a16="http://schemas.microsoft.com/office/drawing/2014/main" val="3850043911"/>
                    </a:ext>
                  </a:extLst>
                </a:gridCol>
                <a:gridCol w="682398">
                  <a:extLst>
                    <a:ext uri="{9D8B030D-6E8A-4147-A177-3AD203B41FA5}">
                      <a16:colId xmlns:a16="http://schemas.microsoft.com/office/drawing/2014/main" val="2997286416"/>
                    </a:ext>
                  </a:extLst>
                </a:gridCol>
                <a:gridCol w="4365130">
                  <a:extLst>
                    <a:ext uri="{9D8B030D-6E8A-4147-A177-3AD203B41FA5}">
                      <a16:colId xmlns:a16="http://schemas.microsoft.com/office/drawing/2014/main" val="1107569346"/>
                    </a:ext>
                  </a:extLst>
                </a:gridCol>
              </a:tblGrid>
              <a:tr h="378229">
                <a:tc gridSpan="4">
                  <a:txBody>
                    <a:bodyPr/>
                    <a:lstStyle/>
                    <a:p>
                      <a:pPr algn="ctr">
                        <a:lnSpc>
                          <a:spcPct val="107000"/>
                        </a:lnSpc>
                        <a:spcAft>
                          <a:spcPts val="0"/>
                        </a:spcAft>
                      </a:pPr>
                      <a:r>
                        <a:rPr lang="sl-SI" sz="1800" b="1" kern="1200" dirty="0">
                          <a:solidFill>
                            <a:schemeClr val="tx1"/>
                          </a:solidFill>
                          <a:effectLst/>
                          <a:latin typeface="+mn-lt"/>
                          <a:ea typeface="+mn-ea"/>
                          <a:cs typeface="+mn-cs"/>
                        </a:rPr>
                        <a:t>Varstvo in ohranjanje biotske raznovrstnosti in ekosistemov</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402189">
                <a:tc>
                  <a:txBody>
                    <a:bodyPr/>
                    <a:lstStyle/>
                    <a:p>
                      <a:pPr algn="just"/>
                      <a:r>
                        <a:rPr lang="sl-SI" sz="1800" i="1" kern="1200" dirty="0">
                          <a:solidFill>
                            <a:schemeClr val="tx1"/>
                          </a:solidFill>
                          <a:effectLst/>
                          <a:latin typeface="+mn-lt"/>
                          <a:ea typeface="+mn-ea"/>
                          <a:cs typeface="+mn-cs"/>
                        </a:rPr>
                        <a:t>Ali je ukrep:</a:t>
                      </a:r>
                      <a:endParaRPr lang="sl-SI" sz="1800" kern="1200" dirty="0">
                        <a:solidFill>
                          <a:schemeClr val="tx1"/>
                        </a:solidFill>
                        <a:effectLst/>
                        <a:latin typeface="+mn-lt"/>
                        <a:ea typeface="+mn-ea"/>
                        <a:cs typeface="+mn-cs"/>
                      </a:endParaRPr>
                    </a:p>
                    <a:p>
                      <a:pPr algn="just"/>
                      <a:r>
                        <a:rPr lang="sl-SI" sz="1800" i="1" kern="1200" dirty="0">
                          <a:solidFill>
                            <a:schemeClr val="tx1"/>
                          </a:solidFill>
                          <a:effectLst/>
                          <a:latin typeface="+mn-lt"/>
                          <a:ea typeface="+mn-ea"/>
                          <a:cs typeface="+mn-cs"/>
                        </a:rPr>
                        <a:t>(i) bistveno škodljiv za dobro stanje in odpornosti ekosistemov; ali</a:t>
                      </a:r>
                      <a:endParaRPr lang="sl-SI" sz="1800" kern="1200" dirty="0">
                        <a:solidFill>
                          <a:schemeClr val="tx1"/>
                        </a:solidFill>
                        <a:effectLst/>
                        <a:latin typeface="+mn-lt"/>
                        <a:ea typeface="+mn-ea"/>
                        <a:cs typeface="+mn-cs"/>
                      </a:endParaRPr>
                    </a:p>
                    <a:p>
                      <a:pPr algn="just"/>
                      <a:r>
                        <a:rPr lang="sl-SI" sz="1800" i="1" kern="1200" dirty="0">
                          <a:solidFill>
                            <a:schemeClr val="tx1"/>
                          </a:solidFill>
                          <a:effectLst/>
                          <a:latin typeface="+mn-lt"/>
                          <a:ea typeface="+mn-ea"/>
                          <a:cs typeface="+mn-cs"/>
                        </a:rPr>
                        <a:t>(</a:t>
                      </a:r>
                      <a:r>
                        <a:rPr lang="sl-SI" sz="1800" i="1" kern="1200" dirty="0" err="1">
                          <a:solidFill>
                            <a:schemeClr val="tx1"/>
                          </a:solidFill>
                          <a:effectLst/>
                          <a:latin typeface="+mn-lt"/>
                          <a:ea typeface="+mn-ea"/>
                          <a:cs typeface="+mn-cs"/>
                        </a:rPr>
                        <a:t>ii</a:t>
                      </a:r>
                      <a:r>
                        <a:rPr lang="sl-SI" sz="1800" i="1" kern="1200" dirty="0">
                          <a:solidFill>
                            <a:schemeClr val="tx1"/>
                          </a:solidFill>
                          <a:effectLst/>
                          <a:latin typeface="+mn-lt"/>
                          <a:ea typeface="+mn-ea"/>
                          <a:cs typeface="+mn-cs"/>
                        </a:rPr>
                        <a:t>) škodljiv za ohranitveni status habitatov in vrst, vključno s tistimi, ki so v interesu Unije?</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Opis poteka ukrep - posega preko varovanih območij.</a:t>
                      </a:r>
                    </a:p>
                    <a:p>
                      <a:pPr algn="just">
                        <a:lnSpc>
                          <a:spcPct val="107000"/>
                        </a:lnSpc>
                        <a:spcAft>
                          <a:spcPts val="0"/>
                        </a:spcAft>
                      </a:pPr>
                      <a:endParaRPr lang="sl-SI" sz="16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600" u="sng" dirty="0">
                          <a:effectLst/>
                          <a:latin typeface="+mn-lt"/>
                          <a:ea typeface="Calibri" panose="020F0502020204030204" pitchFamily="34" charset="0"/>
                          <a:cs typeface="Times New Roman" panose="02020603050405020304" pitchFamily="18" charset="0"/>
                        </a:rPr>
                        <a:t>preveriti dodati ukrepe, ki so navedeni v projektni dokumentaciji in v NARAVOVARSTVENEM SOGLASJU, ZZRS, </a:t>
                      </a:r>
                    </a:p>
                    <a:p>
                      <a:pPr algn="just">
                        <a:lnSpc>
                          <a:spcPct val="107000"/>
                        </a:lnSpc>
                        <a:spcAft>
                          <a:spcPts val="0"/>
                        </a:spcAft>
                      </a:pPr>
                      <a:endParaRPr lang="sl-SI" sz="16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600" b="1" dirty="0">
                          <a:effectLst/>
                          <a:latin typeface="+mn-lt"/>
                          <a:ea typeface="Calibri" panose="020F0502020204030204" pitchFamily="34" charset="0"/>
                          <a:cs typeface="Times New Roman" panose="02020603050405020304" pitchFamily="18" charset="0"/>
                        </a:rPr>
                        <a:t>DOKUMENTACIJA</a:t>
                      </a:r>
                    </a:p>
                    <a:p>
                      <a:pPr marL="0" indent="0" algn="just">
                        <a:lnSpc>
                          <a:spcPct val="107000"/>
                        </a:lnSpc>
                        <a:spcAft>
                          <a:spcPts val="0"/>
                        </a:spcAft>
                        <a:buFontTx/>
                        <a:buNone/>
                      </a:pPr>
                      <a:r>
                        <a:rPr lang="sl-SI" sz="1600" b="1" dirty="0">
                          <a:effectLst/>
                          <a:latin typeface="+mn-lt"/>
                          <a:ea typeface="Calibri" panose="020F0502020204030204" pitchFamily="34" charset="0"/>
                          <a:cs typeface="Times New Roman" panose="02020603050405020304" pitchFamily="18" charset="0"/>
                        </a:rPr>
                        <a:t>DGD, PZI tehnično poročilo</a:t>
                      </a:r>
                    </a:p>
                    <a:p>
                      <a:pPr marL="171450" indent="-171450" algn="just">
                        <a:lnSpc>
                          <a:spcPct val="107000"/>
                        </a:lnSpc>
                        <a:spcAft>
                          <a:spcPts val="0"/>
                        </a:spcAft>
                        <a:buFontTx/>
                        <a:buChar char="-"/>
                      </a:pPr>
                      <a:endParaRPr lang="sl-SI" sz="16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6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6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6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6C3BDF05-2EC6-C141-B2D5-6BBD7092C313}"/>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B8ACE988-DAC0-93C8-7B15-00D94B7FC83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539988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03796"/>
            <a:ext cx="10512862" cy="1099404"/>
          </a:xfrm>
        </p:spPr>
        <p:txBody>
          <a:bodyPr>
            <a:normAutofit fontScale="90000"/>
          </a:bodyPr>
          <a:lstStyle/>
          <a:p>
            <a:pPr algn="ctr"/>
            <a:br>
              <a:rPr lang="sl-SI" b="1" dirty="0"/>
            </a:br>
            <a:r>
              <a:rPr lang="sl-SI" sz="4899" b="1" dirty="0">
                <a:solidFill>
                  <a:srgbClr val="92D050"/>
                </a:solidFill>
              </a:rPr>
              <a:t>Pomembni dokumenti</a:t>
            </a:r>
            <a:br>
              <a:rPr lang="sl-SI" b="1" dirty="0"/>
            </a:br>
            <a:endParaRPr lang="sl-SI" b="1" dirty="0"/>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483078"/>
            <a:ext cx="10512862" cy="4693170"/>
          </a:xfrm>
        </p:spPr>
        <p:txBody>
          <a:bodyPr>
            <a:normAutofit fontScale="70000" lnSpcReduction="20000"/>
          </a:bodyPr>
          <a:lstStyle/>
          <a:p>
            <a:pPr algn="just">
              <a:spcBef>
                <a:spcPts val="0"/>
              </a:spcBef>
            </a:pPr>
            <a:r>
              <a:rPr lang="sl-SI" dirty="0"/>
              <a:t>Program evropske kohezijske politike v obdobju 2021-2027 v Sloveniji (različica 4.2.2, Ljubljana, december 2022) in </a:t>
            </a:r>
            <a:r>
              <a:rPr lang="sl-SI" dirty="0" err="1"/>
              <a:t>okoljsko</a:t>
            </a:r>
            <a:r>
              <a:rPr lang="sl-SI" dirty="0"/>
              <a:t> poročilo za PEKP</a:t>
            </a:r>
          </a:p>
          <a:p>
            <a:pPr marL="0" indent="0" algn="just">
              <a:spcBef>
                <a:spcPts val="0"/>
              </a:spcBef>
              <a:buNone/>
            </a:pPr>
            <a:endParaRPr lang="sl-SI" dirty="0"/>
          </a:p>
          <a:p>
            <a:pPr algn="just">
              <a:spcBef>
                <a:spcPts val="0"/>
              </a:spcBef>
            </a:pPr>
            <a:r>
              <a:rPr lang="sl-SI" dirty="0" err="1"/>
              <a:t>Okoljsko</a:t>
            </a:r>
            <a:r>
              <a:rPr lang="sl-SI" dirty="0"/>
              <a:t> poročilo za PEKP 2021-2027 (Zavita, april 2022)</a:t>
            </a:r>
          </a:p>
          <a:p>
            <a:pPr algn="just">
              <a:spcBef>
                <a:spcPts val="0"/>
              </a:spcBef>
            </a:pPr>
            <a:endParaRPr lang="sl-SI" dirty="0"/>
          </a:p>
          <a:p>
            <a:pPr algn="just">
              <a:spcBef>
                <a:spcPts val="0"/>
              </a:spcBef>
            </a:pPr>
            <a:r>
              <a:rPr lang="sl-SI" dirty="0"/>
              <a:t>Smernice organa upravljanja za uporabo načela, da se ne škoduje bistveno pri izvajanju PEKP v obdobju 2021-2027 v SLO (Junij 2024)</a:t>
            </a:r>
          </a:p>
          <a:p>
            <a:pPr marL="0" indent="0" algn="just">
              <a:spcBef>
                <a:spcPts val="0"/>
              </a:spcBef>
              <a:buNone/>
            </a:pPr>
            <a:endParaRPr lang="sl-SI" dirty="0"/>
          </a:p>
          <a:p>
            <a:pPr algn="just">
              <a:spcBef>
                <a:spcPts val="0"/>
              </a:spcBef>
            </a:pPr>
            <a:r>
              <a:rPr lang="sl-SI" dirty="0"/>
              <a:t>Uredba (EU) 2021/241  evropskega parlamenta in sveta z dne 12. februarja 2021 o vzpostavitvi Mehanizma za okrevanje in odpornost (v nadaljevanju Uredba EU 2021/241) </a:t>
            </a:r>
          </a:p>
          <a:p>
            <a:pPr algn="just">
              <a:spcBef>
                <a:spcPts val="0"/>
              </a:spcBef>
            </a:pPr>
            <a:endParaRPr lang="sl-SI" dirty="0"/>
          </a:p>
          <a:p>
            <a:pPr algn="just">
              <a:spcBef>
                <a:spcPts val="0"/>
              </a:spcBef>
            </a:pPr>
            <a:r>
              <a:rPr lang="sl-SI" dirty="0"/>
              <a:t>Uredba (EU) 2020/852 o vzpostavitvi okvira za spodbujanje trajnostnih naložb ter spremembi uredbe (EU) 2019/2088 – Uredba o taksonomiji</a:t>
            </a:r>
          </a:p>
          <a:p>
            <a:pPr marL="0" indent="0" algn="just">
              <a:spcBef>
                <a:spcPts val="0"/>
              </a:spcBef>
              <a:buNone/>
            </a:pPr>
            <a:endParaRPr lang="sl-SI" dirty="0"/>
          </a:p>
          <a:p>
            <a:pPr algn="just">
              <a:spcBef>
                <a:spcPts val="0"/>
              </a:spcBef>
            </a:pPr>
            <a:r>
              <a:rPr lang="sl-SI" dirty="0"/>
              <a:t>Delegirana uredba komisije (EU) 2021/2139 o dopolnitvi Uredbe (EU) 2020/852 Evropskega parlamenta in Sveta z določitvijo tehničnih meril</a:t>
            </a:r>
          </a:p>
          <a:p>
            <a:pPr marL="0" indent="0" algn="just">
              <a:spcBef>
                <a:spcPts val="0"/>
              </a:spcBef>
              <a:buNone/>
            </a:pPr>
            <a:endParaRPr lang="sl-SI" dirty="0"/>
          </a:p>
          <a:p>
            <a:pPr algn="just">
              <a:spcBef>
                <a:spcPts val="0"/>
              </a:spcBef>
            </a:pPr>
            <a:r>
              <a:rPr lang="sl-SI" dirty="0"/>
              <a:t>Tehnične smernice za uporabo „načela, da se ne škoduje bistveno“ v skladu z uredbo o vzpostavitvi mehanizma za okrevanje in odpornost (2021/C 58/01)</a:t>
            </a:r>
          </a:p>
          <a:p>
            <a:pPr marL="0" indent="0" algn="just">
              <a:spcBef>
                <a:spcPts val="0"/>
              </a:spcBef>
              <a:buNone/>
            </a:pPr>
            <a:endParaRPr lang="sl-SI" dirty="0"/>
          </a:p>
          <a:p>
            <a:pPr algn="just">
              <a:spcBef>
                <a:spcPts val="0"/>
              </a:spcBef>
            </a:pPr>
            <a:r>
              <a:rPr lang="sl-SI" dirty="0"/>
              <a:t>Navodila prejeta s strani MOPE</a:t>
            </a:r>
          </a:p>
          <a:p>
            <a:pPr algn="just">
              <a:spcBef>
                <a:spcPts val="0"/>
              </a:spcBef>
            </a:pPr>
            <a:endParaRPr lang="sl-SI" dirty="0"/>
          </a:p>
          <a:p>
            <a:pPr marL="0" indent="0" algn="just">
              <a:spcBef>
                <a:spcPts val="0"/>
              </a:spcBef>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2E6A6A03-8164-6C11-079E-557A0E3890C4}"/>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455E4B60-A1AD-F4F8-CFC6-A756E66B21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06604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03796"/>
            <a:ext cx="10512862" cy="1099404"/>
          </a:xfrm>
        </p:spPr>
        <p:txBody>
          <a:bodyPr>
            <a:normAutofit fontScale="90000"/>
          </a:bodyPr>
          <a:lstStyle/>
          <a:p>
            <a:pPr algn="ctr"/>
            <a:br>
              <a:rPr lang="sl-SI" b="1" dirty="0"/>
            </a:br>
            <a:r>
              <a:rPr lang="sl-SI" sz="4899" b="1" dirty="0">
                <a:solidFill>
                  <a:srgbClr val="92D050"/>
                </a:solidFill>
              </a:rPr>
              <a:t>POMEMBNO</a:t>
            </a:r>
            <a:br>
              <a:rPr lang="sl-SI" b="1" dirty="0"/>
            </a:br>
            <a:endParaRPr lang="sl-SI" b="1" dirty="0"/>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219776"/>
            <a:ext cx="10512862" cy="4956472"/>
          </a:xfrm>
        </p:spPr>
        <p:txBody>
          <a:bodyPr>
            <a:normAutofit fontScale="92500"/>
          </a:bodyPr>
          <a:lstStyle/>
          <a:p>
            <a:pPr algn="just">
              <a:spcBef>
                <a:spcPts val="0"/>
              </a:spcBef>
            </a:pPr>
            <a:r>
              <a:rPr lang="sl-SI" sz="2400" dirty="0"/>
              <a:t>dobro pripravljena projektna dokumentacija, </a:t>
            </a:r>
          </a:p>
          <a:p>
            <a:pPr marL="0" indent="0" algn="just">
              <a:spcBef>
                <a:spcPts val="0"/>
              </a:spcBef>
              <a:buNone/>
            </a:pPr>
            <a:endParaRPr lang="sl-SI" sz="2400" dirty="0"/>
          </a:p>
          <a:p>
            <a:pPr algn="just">
              <a:spcBef>
                <a:spcPts val="0"/>
              </a:spcBef>
            </a:pPr>
            <a:r>
              <a:rPr lang="sl-SI" sz="2400" dirty="0"/>
              <a:t>pridobljeni pogoji, mnenja in soglasja</a:t>
            </a:r>
          </a:p>
          <a:p>
            <a:pPr lvl="1" algn="just">
              <a:spcBef>
                <a:spcPts val="0"/>
              </a:spcBef>
            </a:pPr>
            <a:r>
              <a:rPr lang="sl-SI" dirty="0"/>
              <a:t>DGD mnenja s strani </a:t>
            </a:r>
            <a:r>
              <a:rPr lang="sl-SI" dirty="0" err="1"/>
              <a:t>mnenjedajalcev</a:t>
            </a:r>
            <a:endParaRPr lang="sl-SI" dirty="0"/>
          </a:p>
          <a:p>
            <a:pPr lvl="1" algn="just">
              <a:spcBef>
                <a:spcPts val="0"/>
              </a:spcBef>
            </a:pPr>
            <a:r>
              <a:rPr lang="sl-SI" dirty="0"/>
              <a:t>PZI soglasja (DRSV vodno soglasje, naravovarstveno soglasje in ne mnenje ZRSVN) - VDJK</a:t>
            </a:r>
          </a:p>
          <a:p>
            <a:pPr marL="457200" lvl="1" indent="0" algn="just">
              <a:spcBef>
                <a:spcPts val="0"/>
              </a:spcBef>
              <a:buNone/>
            </a:pPr>
            <a:endParaRPr lang="sl-SI" dirty="0"/>
          </a:p>
          <a:p>
            <a:pPr algn="just">
              <a:spcBef>
                <a:spcPts val="0"/>
              </a:spcBef>
            </a:pPr>
            <a:r>
              <a:rPr lang="sl-SI" sz="2400" dirty="0"/>
              <a:t>recenzije dokumentov-priporočilo</a:t>
            </a:r>
          </a:p>
          <a:p>
            <a:pPr algn="just">
              <a:spcBef>
                <a:spcPts val="0"/>
              </a:spcBef>
            </a:pPr>
            <a:endParaRPr lang="sl-SI" sz="2400" dirty="0"/>
          </a:p>
          <a:p>
            <a:pPr algn="just">
              <a:spcBef>
                <a:spcPts val="0"/>
              </a:spcBef>
            </a:pPr>
            <a:r>
              <a:rPr lang="sl-SI" sz="2400" dirty="0"/>
              <a:t>Ocena skladnosti - DNSH je samostojen dokument – </a:t>
            </a:r>
            <a:r>
              <a:rPr lang="sl-SI" sz="2400" b="1" dirty="0"/>
              <a:t>OBVEZNA priloga k vlogi</a:t>
            </a:r>
            <a:endParaRPr lang="sl-SI" sz="2000" b="1" dirty="0"/>
          </a:p>
          <a:p>
            <a:pPr lvl="1" algn="just">
              <a:spcBef>
                <a:spcPts val="0"/>
              </a:spcBef>
            </a:pPr>
            <a:r>
              <a:rPr lang="sl-SI" sz="2000" dirty="0"/>
              <a:t>ocenjujemo UKREP</a:t>
            </a:r>
          </a:p>
          <a:p>
            <a:pPr lvl="1" algn="just">
              <a:spcBef>
                <a:spcPts val="0"/>
              </a:spcBef>
            </a:pPr>
            <a:r>
              <a:rPr lang="sl-SI" sz="2000" dirty="0"/>
              <a:t>predhodni postopek ali presoja vplivov na okolje – pojasniti v uvodu</a:t>
            </a:r>
          </a:p>
          <a:p>
            <a:pPr lvl="1" algn="just">
              <a:spcBef>
                <a:spcPts val="0"/>
              </a:spcBef>
            </a:pPr>
            <a:r>
              <a:rPr lang="sl-SI" sz="2000" dirty="0"/>
              <a:t>ocenjuje se celotni življenjski cikel ukrepa</a:t>
            </a:r>
          </a:p>
          <a:p>
            <a:pPr lvl="1" algn="just">
              <a:spcBef>
                <a:spcPts val="0"/>
              </a:spcBef>
            </a:pPr>
            <a:r>
              <a:rPr lang="sl-SI" sz="2000" dirty="0"/>
              <a:t>Navedbe v Oceni DNSH morajo biti preverljive</a:t>
            </a:r>
          </a:p>
          <a:p>
            <a:pPr marL="457200" lvl="1" indent="0" algn="just">
              <a:spcBef>
                <a:spcPts val="0"/>
              </a:spcBef>
              <a:buNone/>
            </a:pPr>
            <a:endParaRPr lang="sl-SI" sz="2000" dirty="0"/>
          </a:p>
          <a:p>
            <a:pPr marL="457200" lvl="1" indent="0" algn="just">
              <a:spcBef>
                <a:spcPts val="0"/>
              </a:spcBef>
              <a:buNone/>
            </a:pPr>
            <a:endParaRPr lang="sl-SI" sz="2000" dirty="0"/>
          </a:p>
          <a:p>
            <a:pPr marL="457200" lvl="1" indent="0" algn="just">
              <a:spcBef>
                <a:spcPts val="0"/>
              </a:spcBef>
              <a:buNone/>
            </a:pPr>
            <a:r>
              <a:rPr lang="sl-SI" sz="2000" dirty="0"/>
              <a:t>*DNSH=Do No </a:t>
            </a:r>
            <a:r>
              <a:rPr lang="sl-SI" sz="2000" dirty="0" err="1"/>
              <a:t>Significant</a:t>
            </a:r>
            <a:r>
              <a:rPr lang="sl-SI" sz="2000" dirty="0"/>
              <a:t> </a:t>
            </a:r>
            <a:r>
              <a:rPr lang="sl-SI" sz="2000" dirty="0" err="1"/>
              <a:t>Harm</a:t>
            </a:r>
            <a:endParaRPr lang="sl-SI" sz="2000" dirty="0"/>
          </a:p>
          <a:p>
            <a:pPr algn="just">
              <a:spcBef>
                <a:spcPts val="0"/>
              </a:spcBef>
            </a:pPr>
            <a:endParaRPr lang="sl-SI" sz="2399" dirty="0"/>
          </a:p>
          <a:p>
            <a:pPr algn="just">
              <a:spcBef>
                <a:spcPts val="0"/>
              </a:spcBef>
            </a:pPr>
            <a:endParaRPr lang="sl-SI" sz="2399" dirty="0"/>
          </a:p>
          <a:p>
            <a:pPr algn="just">
              <a:spcBef>
                <a:spcPts val="0"/>
              </a:spcBef>
            </a:pPr>
            <a:endParaRPr lang="sl-SI" dirty="0"/>
          </a:p>
          <a:p>
            <a:pPr algn="just">
              <a:spcBef>
                <a:spcPts val="0"/>
              </a:spcBef>
            </a:pPr>
            <a:endParaRPr lang="sl-SI" dirty="0"/>
          </a:p>
          <a:p>
            <a:pPr algn="just">
              <a:spcBef>
                <a:spcPts val="0"/>
              </a:spcBef>
            </a:pPr>
            <a:endParaRPr lang="sl-SI" dirty="0"/>
          </a:p>
          <a:p>
            <a:pPr algn="just">
              <a:spcBef>
                <a:spcPts val="0"/>
              </a:spcBef>
            </a:pPr>
            <a:endParaRPr lang="sl-SI" dirty="0"/>
          </a:p>
          <a:p>
            <a:pPr marL="0" indent="0" algn="just">
              <a:spcBef>
                <a:spcPts val="0"/>
              </a:spcBef>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F9312955-7A28-23D6-74A0-9860DB2DD21E}"/>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B5DE3A99-1CF9-59D1-F7DD-29CF1216A9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820369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999" b="1" dirty="0">
                <a:solidFill>
                  <a:srgbClr val="92D050"/>
                </a:solidFill>
              </a:rPr>
              <a:t>Področje podprto s programom PEKP</a:t>
            </a:r>
          </a:p>
        </p:txBody>
      </p:sp>
      <p:sp>
        <p:nvSpPr>
          <p:cNvPr id="7" name="Označba mesta vsebine 6">
            <a:extLst>
              <a:ext uri="{FF2B5EF4-FFF2-40B4-BE49-F238E27FC236}">
                <a16:creationId xmlns:a16="http://schemas.microsoft.com/office/drawing/2014/main" id="{3819F123-B3FF-48F9-8B18-7A68F2A8C8D3}"/>
              </a:ext>
            </a:extLst>
          </p:cNvPr>
          <p:cNvSpPr>
            <a:spLocks noGrp="1"/>
          </p:cNvSpPr>
          <p:nvPr>
            <p:ph idx="1"/>
          </p:nvPr>
        </p:nvSpPr>
        <p:spPr>
          <a:xfrm>
            <a:off x="837981" y="1318810"/>
            <a:ext cx="10512862" cy="4689841"/>
          </a:xfrm>
        </p:spPr>
        <p:txBody>
          <a:bodyPr>
            <a:normAutofit/>
          </a:bodyPr>
          <a:lstStyle/>
          <a:p>
            <a:pPr marL="0" indent="0" algn="just">
              <a:buNone/>
            </a:pPr>
            <a:r>
              <a:rPr lang="sl-SI" sz="2399" b="1" dirty="0"/>
              <a:t>Prednostna naloga 5: </a:t>
            </a:r>
          </a:p>
          <a:p>
            <a:pPr marL="0" indent="0" algn="just">
              <a:buNone/>
            </a:pPr>
            <a:r>
              <a:rPr lang="sl-SI" sz="2399" u="sng" dirty="0"/>
              <a:t>Trajnostna (čez) regionalna mobilnost in povezljivost: </a:t>
            </a:r>
          </a:p>
          <a:p>
            <a:pPr marL="0" indent="0" algn="just">
              <a:buNone/>
            </a:pPr>
            <a:r>
              <a:rPr lang="sl-SI" sz="2399" dirty="0"/>
              <a:t>Specifični cilj RSO3.2. Razvoj in krepitev trajnostne, pametne in </a:t>
            </a:r>
            <a:r>
              <a:rPr lang="sl-SI" sz="2399" dirty="0" err="1"/>
              <a:t>intermodalne</a:t>
            </a:r>
            <a:r>
              <a:rPr lang="sl-SI" sz="2399" dirty="0"/>
              <a:t> nacionalne, regionalne in lokalne mobilnosti, odporne proti podnebnim spremembam, vključno z boljšim dostopom do omrežja TEN-T in čezmejno mobilnostjo (ESRR) (Kohezijski sklad) </a:t>
            </a:r>
          </a:p>
          <a:p>
            <a:pPr marL="0" indent="0" algn="just">
              <a:buNone/>
            </a:pPr>
            <a:endParaRPr lang="sl-SI" sz="2399" dirty="0"/>
          </a:p>
          <a:p>
            <a:pPr marL="0" indent="0" algn="just">
              <a:buNone/>
            </a:pPr>
            <a:endParaRPr lang="sl-SI" sz="2399" dirty="0"/>
          </a:p>
          <a:p>
            <a:pPr marL="0" indent="0" algn="just">
              <a:buNone/>
            </a:pPr>
            <a:endParaRPr lang="sl-SI" sz="2399" dirty="0"/>
          </a:p>
          <a:p>
            <a:pPr marL="0" indent="0" algn="just">
              <a:buNone/>
            </a:pPr>
            <a:endParaRPr lang="sl-SI" sz="2399" dirty="0"/>
          </a:p>
        </p:txBody>
      </p:sp>
      <p:pic>
        <p:nvPicPr>
          <p:cNvPr id="3" name="Slika 2">
            <a:extLst>
              <a:ext uri="{FF2B5EF4-FFF2-40B4-BE49-F238E27FC236}">
                <a16:creationId xmlns:a16="http://schemas.microsoft.com/office/drawing/2014/main" id="{F7D5C591-FAEF-D3CB-D3B5-A9B59FB2A3EF}"/>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E164DB8-697A-5B84-8A9E-7D0127AA89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015094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65923"/>
            <a:ext cx="10512862" cy="1128101"/>
          </a:xfrm>
        </p:spPr>
        <p:txBody>
          <a:bodyPr/>
          <a:lstStyle/>
          <a:p>
            <a:pPr algn="ctr"/>
            <a:r>
              <a:rPr lang="sl-SI" b="1" dirty="0">
                <a:solidFill>
                  <a:srgbClr val="92D050"/>
                </a:solidFill>
              </a:rPr>
              <a:t>OKOLJSKI CILJI</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600677"/>
            <a:ext cx="10512862" cy="4575571"/>
          </a:xfrm>
        </p:spPr>
        <p:txBody>
          <a:bodyPr>
            <a:normAutofit/>
          </a:bodyPr>
          <a:lstStyle/>
          <a:p>
            <a:pPr marL="0" indent="0">
              <a:buNone/>
            </a:pPr>
            <a:r>
              <a:rPr lang="sl-SI" dirty="0"/>
              <a:t>1.	Blažitev podnebnih sprememb</a:t>
            </a:r>
          </a:p>
          <a:p>
            <a:pPr marL="0" indent="0">
              <a:buNone/>
            </a:pPr>
            <a:r>
              <a:rPr lang="sl-SI" dirty="0"/>
              <a:t>2.	Prilagajanje podnebnim spremembam</a:t>
            </a:r>
          </a:p>
          <a:p>
            <a:pPr marL="0" indent="0">
              <a:buNone/>
            </a:pPr>
            <a:r>
              <a:rPr lang="sl-SI" dirty="0"/>
              <a:t>3.	Trajnostna raba ter varstvo vodnih in morskih virov</a:t>
            </a:r>
          </a:p>
          <a:p>
            <a:pPr marL="0" indent="0">
              <a:buNone/>
            </a:pPr>
            <a:r>
              <a:rPr lang="sl-SI" dirty="0"/>
              <a:t>4.	Krožno gospodarstvo, vključno s preprečevanjem odpadkov in 	recikliranjem</a:t>
            </a:r>
          </a:p>
          <a:p>
            <a:pPr marL="0" indent="0">
              <a:buNone/>
            </a:pPr>
            <a:r>
              <a:rPr lang="sl-SI" dirty="0"/>
              <a:t>5.	Preprečevanje in nadzorovanje onesnaževanja zraka, vode ali 	tal</a:t>
            </a:r>
          </a:p>
          <a:p>
            <a:pPr marL="514350" indent="-514350">
              <a:buAutoNum type="arabicPeriod" startAt="6"/>
            </a:pPr>
            <a:r>
              <a:rPr lang="sl-SI" dirty="0"/>
              <a:t>Varstvo in ohranjanje biotske raznovrstnosti in ekosistemov</a:t>
            </a:r>
          </a:p>
          <a:p>
            <a:pPr marL="514350" indent="-514350">
              <a:buAutoNum type="arabicPeriod" startAt="6"/>
            </a:pPr>
            <a:endParaRPr lang="sl-SI" sz="1800" dirty="0"/>
          </a:p>
          <a:p>
            <a:pPr marL="0" indent="0">
              <a:buNone/>
            </a:pPr>
            <a:r>
              <a:rPr lang="sl-SI" sz="1800" dirty="0"/>
              <a:t>*9. člen Uredbe o Taksonomiji</a:t>
            </a:r>
          </a:p>
          <a:p>
            <a:pPr marL="0" indent="0">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C23640DC-C82F-E6A8-73A5-437C5C068C8B}"/>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8F7211CE-5771-5D65-F530-B0E126B541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984838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681753"/>
            <a:ext cx="10512862" cy="1009388"/>
          </a:xfrm>
        </p:spPr>
        <p:txBody>
          <a:bodyPr>
            <a:normAutofit fontScale="90000"/>
          </a:bodyPr>
          <a:lstStyle/>
          <a:p>
            <a:pPr algn="ctr"/>
            <a:r>
              <a:rPr lang="sl-SI" b="1" dirty="0">
                <a:solidFill>
                  <a:srgbClr val="92D050"/>
                </a:solidFill>
              </a:rPr>
              <a:t>Kontrolni seznam (tehnične smernice DNSH)</a:t>
            </a:r>
            <a:br>
              <a:rPr lang="sl-SI" b="1" dirty="0">
                <a:solidFill>
                  <a:srgbClr val="92D050"/>
                </a:solidFill>
              </a:rPr>
            </a:br>
            <a:r>
              <a:rPr lang="sl-SI" b="1" dirty="0">
                <a:solidFill>
                  <a:srgbClr val="92D050"/>
                </a:solidFill>
              </a:rPr>
              <a:t>1. korak</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932749"/>
            <a:ext cx="10512862" cy="4243499"/>
          </a:xfrm>
        </p:spPr>
        <p:txBody>
          <a:bodyPr>
            <a:normAutofit/>
          </a:bodyPr>
          <a:lstStyle/>
          <a:p>
            <a:endParaRPr lang="sl-SI" dirty="0"/>
          </a:p>
          <a:p>
            <a:endParaRPr lang="sl-SI" dirty="0"/>
          </a:p>
        </p:txBody>
      </p:sp>
      <p:pic>
        <p:nvPicPr>
          <p:cNvPr id="6" name="Označba mesta vsebine 6">
            <a:extLst>
              <a:ext uri="{FF2B5EF4-FFF2-40B4-BE49-F238E27FC236}">
                <a16:creationId xmlns:a16="http://schemas.microsoft.com/office/drawing/2014/main" id="{8DF6C521-C627-498F-A686-50B8EA152610}"/>
              </a:ext>
            </a:extLst>
          </p:cNvPr>
          <p:cNvPicPr>
            <a:picLocks noChangeAspect="1"/>
          </p:cNvPicPr>
          <p:nvPr/>
        </p:nvPicPr>
        <p:blipFill>
          <a:blip r:embed="rId2"/>
          <a:stretch>
            <a:fillRect/>
          </a:stretch>
        </p:blipFill>
        <p:spPr>
          <a:xfrm>
            <a:off x="837982" y="2157606"/>
            <a:ext cx="10178446" cy="3956514"/>
          </a:xfrm>
          <a:prstGeom prst="rect">
            <a:avLst/>
          </a:prstGeom>
        </p:spPr>
      </p:pic>
      <p:pic>
        <p:nvPicPr>
          <p:cNvPr id="7" name="Slika 6">
            <a:extLst>
              <a:ext uri="{FF2B5EF4-FFF2-40B4-BE49-F238E27FC236}">
                <a16:creationId xmlns:a16="http://schemas.microsoft.com/office/drawing/2014/main" id="{69F0A3DC-2A90-4D03-7690-309EB8B18DB6}"/>
              </a:ext>
            </a:extLst>
          </p:cNvPr>
          <p:cNvPicPr>
            <a:picLocks noChangeAspect="1"/>
          </p:cNvPicPr>
          <p:nvPr/>
        </p:nvPicPr>
        <p:blipFill>
          <a:blip r:embed="rId3"/>
          <a:stretch>
            <a:fillRect/>
          </a:stretch>
        </p:blipFill>
        <p:spPr>
          <a:xfrm>
            <a:off x="9132933" y="124313"/>
            <a:ext cx="959863" cy="471933"/>
          </a:xfrm>
          <a:prstGeom prst="rect">
            <a:avLst/>
          </a:prstGeom>
        </p:spPr>
      </p:pic>
      <p:pic>
        <p:nvPicPr>
          <p:cNvPr id="8" name="Slika 7">
            <a:extLst>
              <a:ext uri="{FF2B5EF4-FFF2-40B4-BE49-F238E27FC236}">
                <a16:creationId xmlns:a16="http://schemas.microsoft.com/office/drawing/2014/main" id="{F05406CF-F1D8-019A-7E4E-17489924903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58602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596248"/>
            <a:ext cx="10512862" cy="1199640"/>
          </a:xfrm>
        </p:spPr>
        <p:txBody>
          <a:bodyPr>
            <a:normAutofit fontScale="90000"/>
          </a:bodyPr>
          <a:lstStyle/>
          <a:p>
            <a:pPr algn="ctr"/>
            <a:r>
              <a:rPr lang="sl-SI" sz="3999" b="1" dirty="0">
                <a:solidFill>
                  <a:srgbClr val="92D050"/>
                </a:solidFill>
              </a:rPr>
              <a:t>Kontrolni</a:t>
            </a:r>
            <a:r>
              <a:rPr lang="sl-SI" b="1" dirty="0">
                <a:solidFill>
                  <a:srgbClr val="92D050"/>
                </a:solidFill>
              </a:rPr>
              <a:t> </a:t>
            </a:r>
            <a:r>
              <a:rPr lang="sl-SI" sz="3999" b="1" dirty="0">
                <a:solidFill>
                  <a:srgbClr val="92D050"/>
                </a:solidFill>
              </a:rPr>
              <a:t>seznam (tehnične smernice DNSH)</a:t>
            </a:r>
            <a:br>
              <a:rPr lang="sl-SI" sz="3999" b="1" dirty="0">
                <a:solidFill>
                  <a:srgbClr val="92D050"/>
                </a:solidFill>
              </a:rPr>
            </a:br>
            <a:r>
              <a:rPr lang="sl-SI" sz="3999" b="1" dirty="0">
                <a:solidFill>
                  <a:srgbClr val="92D050"/>
                </a:solidFill>
              </a:rPr>
              <a:t>1. korak</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932749"/>
            <a:ext cx="10512862" cy="4243499"/>
          </a:xfrm>
        </p:spPr>
        <p:txBody>
          <a:bodyPr>
            <a:normAutofit/>
          </a:bodyPr>
          <a:lstStyle/>
          <a:p>
            <a:endParaRPr lang="sl-SI" dirty="0"/>
          </a:p>
          <a:p>
            <a:endParaRPr lang="sl-SI" dirty="0"/>
          </a:p>
        </p:txBody>
      </p:sp>
      <p:pic>
        <p:nvPicPr>
          <p:cNvPr id="7" name="Označba mesta vsebine 3">
            <a:extLst>
              <a:ext uri="{FF2B5EF4-FFF2-40B4-BE49-F238E27FC236}">
                <a16:creationId xmlns:a16="http://schemas.microsoft.com/office/drawing/2014/main" id="{6B9A2810-1C78-48FA-B049-A9F3B43A1B01}"/>
              </a:ext>
            </a:extLst>
          </p:cNvPr>
          <p:cNvPicPr>
            <a:picLocks noChangeAspect="1"/>
          </p:cNvPicPr>
          <p:nvPr/>
        </p:nvPicPr>
        <p:blipFill>
          <a:blip r:embed="rId2"/>
          <a:stretch>
            <a:fillRect/>
          </a:stretch>
        </p:blipFill>
        <p:spPr>
          <a:xfrm>
            <a:off x="1058256" y="1930791"/>
            <a:ext cx="7832231" cy="4110554"/>
          </a:xfrm>
          <a:prstGeom prst="rect">
            <a:avLst/>
          </a:prstGeom>
        </p:spPr>
      </p:pic>
      <p:pic>
        <p:nvPicPr>
          <p:cNvPr id="6" name="Slika 5">
            <a:extLst>
              <a:ext uri="{FF2B5EF4-FFF2-40B4-BE49-F238E27FC236}">
                <a16:creationId xmlns:a16="http://schemas.microsoft.com/office/drawing/2014/main" id="{526021AA-849C-1A15-A6BA-5F24BA10C788}"/>
              </a:ext>
            </a:extLst>
          </p:cNvPr>
          <p:cNvPicPr>
            <a:picLocks noChangeAspect="1"/>
          </p:cNvPicPr>
          <p:nvPr/>
        </p:nvPicPr>
        <p:blipFill>
          <a:blip r:embed="rId3"/>
          <a:stretch>
            <a:fillRect/>
          </a:stretch>
        </p:blipFill>
        <p:spPr>
          <a:xfrm>
            <a:off x="9132933" y="124313"/>
            <a:ext cx="959863" cy="471933"/>
          </a:xfrm>
          <a:prstGeom prst="rect">
            <a:avLst/>
          </a:prstGeom>
        </p:spPr>
      </p:pic>
      <p:pic>
        <p:nvPicPr>
          <p:cNvPr id="9" name="Slika 8">
            <a:extLst>
              <a:ext uri="{FF2B5EF4-FFF2-40B4-BE49-F238E27FC236}">
                <a16:creationId xmlns:a16="http://schemas.microsoft.com/office/drawing/2014/main" id="{2C966EF6-3ACC-59BB-76BA-29F865D28E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663047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Kontrolni seznam (tehnične smernice DNSH) 1. korak</a:t>
            </a:r>
            <a:endParaRPr lang="sl-SI" sz="3599" b="1" dirty="0"/>
          </a:p>
        </p:txBody>
      </p:sp>
      <p:sp>
        <p:nvSpPr>
          <p:cNvPr id="7" name="Označba mesta vsebine 6">
            <a:extLst>
              <a:ext uri="{FF2B5EF4-FFF2-40B4-BE49-F238E27FC236}">
                <a16:creationId xmlns:a16="http://schemas.microsoft.com/office/drawing/2014/main" id="{FFAD9190-1D15-4126-8E29-DA5BA7083D4A}"/>
              </a:ext>
            </a:extLst>
          </p:cNvPr>
          <p:cNvSpPr>
            <a:spLocks noGrp="1"/>
          </p:cNvSpPr>
          <p:nvPr>
            <p:ph idx="1"/>
          </p:nvPr>
        </p:nvSpPr>
        <p:spPr>
          <a:xfrm>
            <a:off x="837981" y="1235012"/>
            <a:ext cx="10512862" cy="5218324"/>
          </a:xfrm>
        </p:spPr>
        <p:txBody>
          <a:bodyPr>
            <a:normAutofit fontScale="85000" lnSpcReduction="20000"/>
          </a:bodyPr>
          <a:lstStyle/>
          <a:p>
            <a:pPr marL="0" indent="0" algn="just">
              <a:buNone/>
            </a:pPr>
            <a:r>
              <a:rPr lang="sl-SI" dirty="0"/>
              <a:t>Če je izbran odgovor „ne“, je treba (v desnem stolpcu) na kratko utemeljiti, zakaj za </a:t>
            </a:r>
            <a:r>
              <a:rPr lang="sl-SI" dirty="0" err="1"/>
              <a:t>okoljski</a:t>
            </a:r>
            <a:r>
              <a:rPr lang="sl-SI" dirty="0"/>
              <a:t> cilj ni potrebna vsebinska ocena skladnosti ukrepa z načelom, da se ne škoduje bistveno, na podlagi enega od naslednjih primerov: </a:t>
            </a:r>
          </a:p>
          <a:p>
            <a:pPr lvl="0" algn="just"/>
            <a:r>
              <a:rPr lang="sl-SI" dirty="0"/>
              <a:t>ukrep zaradi svoje narave </a:t>
            </a:r>
            <a:r>
              <a:rPr lang="sl-SI" b="1" dirty="0"/>
              <a:t>nima predvidljivega vpliva </a:t>
            </a:r>
            <a:r>
              <a:rPr lang="sl-SI" dirty="0"/>
              <a:t>na vse od šestih </a:t>
            </a:r>
            <a:r>
              <a:rPr lang="sl-SI" dirty="0" err="1"/>
              <a:t>okoljskih</a:t>
            </a:r>
            <a:r>
              <a:rPr lang="sl-SI" dirty="0"/>
              <a:t> ciljev oz. je ta vpliv nepomemben;</a:t>
            </a:r>
          </a:p>
          <a:p>
            <a:pPr lvl="0" algn="just"/>
            <a:r>
              <a:rPr lang="sl-SI" dirty="0"/>
              <a:t>ukrep se spremlja kot ukrep, ki </a:t>
            </a:r>
            <a:r>
              <a:rPr lang="sl-SI" b="1" dirty="0"/>
              <a:t>100 % podpira cilje </a:t>
            </a:r>
            <a:r>
              <a:rPr lang="sl-SI" dirty="0"/>
              <a:t>na področju podnebnih sprememb ali </a:t>
            </a:r>
            <a:r>
              <a:rPr lang="sl-SI" dirty="0" err="1"/>
              <a:t>okoljske</a:t>
            </a:r>
            <a:r>
              <a:rPr lang="sl-SI" dirty="0"/>
              <a:t> cilje v skladu s Prilogo I Uredbe (EU) 2021/1060 o skupnih določbah;</a:t>
            </a:r>
          </a:p>
          <a:p>
            <a:pPr lvl="0" algn="just"/>
            <a:r>
              <a:rPr lang="sl-SI" dirty="0"/>
              <a:t>ukrep bodisi </a:t>
            </a:r>
            <a:r>
              <a:rPr lang="sl-SI" b="1" dirty="0"/>
              <a:t>100 % podpira enega od </a:t>
            </a:r>
            <a:r>
              <a:rPr lang="sl-SI" b="1" dirty="0" err="1"/>
              <a:t>okoljskih</a:t>
            </a:r>
            <a:r>
              <a:rPr lang="sl-SI" b="1" dirty="0"/>
              <a:t> ciljev </a:t>
            </a:r>
            <a:r>
              <a:rPr lang="sl-SI" dirty="0"/>
              <a:t>ali bistveno prispeva k enemu od šestih </a:t>
            </a:r>
            <a:r>
              <a:rPr lang="sl-SI" dirty="0" err="1"/>
              <a:t>okoljskih</a:t>
            </a:r>
            <a:r>
              <a:rPr lang="sl-SI" dirty="0"/>
              <a:t> ciljev v skladu z določbami Uredbe o taksonomiji in Delegirane uredbe Komisije;</a:t>
            </a:r>
          </a:p>
          <a:p>
            <a:pPr lvl="0" algn="just"/>
            <a:r>
              <a:rPr lang="sl-SI" dirty="0"/>
              <a:t>ukrep je po vsebini </a:t>
            </a:r>
            <a:r>
              <a:rPr lang="sl-SI" b="1" dirty="0"/>
              <a:t>enak ukrepu, ki je bil ocenjen v okviru predhodne ocene PEKP </a:t>
            </a:r>
            <a:r>
              <a:rPr lang="sl-SI" dirty="0"/>
              <a:t>in je opredeljen z morebitnimi omilitvenimi ukrepi v Tehničnih merilih za izbor projektov za ocenjevanje DNSH;</a:t>
            </a:r>
          </a:p>
          <a:p>
            <a:pPr lvl="0" algn="just"/>
            <a:r>
              <a:rPr lang="sl-SI" dirty="0"/>
              <a:t>ukrep je po vsebini enak ukrepu, ki je že bil vsebinsko ocenjen v okviru Načrta za okrevanje in odpornost (</a:t>
            </a:r>
            <a:r>
              <a:rPr lang="sl-SI" b="1" dirty="0"/>
              <a:t>NOO</a:t>
            </a:r>
            <a:r>
              <a:rPr lang="sl-SI" dirty="0"/>
              <a:t>), zanj pa so določeni morebitni omilitveni ukrepi, ki se upoštevajo pri njegovi implementaciji.</a:t>
            </a:r>
          </a:p>
          <a:p>
            <a:endParaRPr lang="sl-SI" dirty="0"/>
          </a:p>
        </p:txBody>
      </p:sp>
      <p:pic>
        <p:nvPicPr>
          <p:cNvPr id="3" name="Slika 2">
            <a:extLst>
              <a:ext uri="{FF2B5EF4-FFF2-40B4-BE49-F238E27FC236}">
                <a16:creationId xmlns:a16="http://schemas.microsoft.com/office/drawing/2014/main" id="{9F804BA2-A9A8-1FA4-5C1E-19C017E60670}"/>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A5F6248C-1173-D58E-F54E-76C02D1981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023186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1. korak – 1. cilj</a:t>
            </a:r>
            <a:endParaRPr lang="sl-SI" sz="3599" b="1" dirty="0"/>
          </a:p>
        </p:txBody>
      </p:sp>
      <p:graphicFrame>
        <p:nvGraphicFramePr>
          <p:cNvPr id="3" name="Označba mesta vsebine 2">
            <a:extLst>
              <a:ext uri="{FF2B5EF4-FFF2-40B4-BE49-F238E27FC236}">
                <a16:creationId xmlns:a16="http://schemas.microsoft.com/office/drawing/2014/main" id="{D30A9B45-7580-4398-B5EA-3054E695FBAD}"/>
              </a:ext>
            </a:extLst>
          </p:cNvPr>
          <p:cNvGraphicFramePr>
            <a:graphicFrameLocks noGrp="1"/>
          </p:cNvGraphicFramePr>
          <p:nvPr>
            <p:ph idx="1"/>
            <p:extLst>
              <p:ext uri="{D42A27DB-BD31-4B8C-83A1-F6EECF244321}">
                <p14:modId xmlns:p14="http://schemas.microsoft.com/office/powerpoint/2010/main" val="2681398679"/>
              </p:ext>
            </p:extLst>
          </p:nvPr>
        </p:nvGraphicFramePr>
        <p:xfrm>
          <a:off x="837981" y="1207943"/>
          <a:ext cx="10512862" cy="5436156"/>
        </p:xfrm>
        <a:graphic>
          <a:graphicData uri="http://schemas.openxmlformats.org/drawingml/2006/table">
            <a:tbl>
              <a:tblPr/>
              <a:tblGrid>
                <a:gridCol w="4634996">
                  <a:extLst>
                    <a:ext uri="{9D8B030D-6E8A-4147-A177-3AD203B41FA5}">
                      <a16:colId xmlns:a16="http://schemas.microsoft.com/office/drawing/2014/main" val="2263213856"/>
                    </a:ext>
                  </a:extLst>
                </a:gridCol>
                <a:gridCol w="618281">
                  <a:extLst>
                    <a:ext uri="{9D8B030D-6E8A-4147-A177-3AD203B41FA5}">
                      <a16:colId xmlns:a16="http://schemas.microsoft.com/office/drawing/2014/main" val="3036910618"/>
                    </a:ext>
                  </a:extLst>
                </a:gridCol>
                <a:gridCol w="618281">
                  <a:extLst>
                    <a:ext uri="{9D8B030D-6E8A-4147-A177-3AD203B41FA5}">
                      <a16:colId xmlns:a16="http://schemas.microsoft.com/office/drawing/2014/main" val="4132402519"/>
                    </a:ext>
                  </a:extLst>
                </a:gridCol>
                <a:gridCol w="4641304">
                  <a:extLst>
                    <a:ext uri="{9D8B030D-6E8A-4147-A177-3AD203B41FA5}">
                      <a16:colId xmlns:a16="http://schemas.microsoft.com/office/drawing/2014/main" val="290002880"/>
                    </a:ext>
                  </a:extLst>
                </a:gridCol>
              </a:tblGrid>
              <a:tr h="235265">
                <a:tc>
                  <a:txBody>
                    <a:bodyPr/>
                    <a:lstStyle/>
                    <a:p>
                      <a:pPr algn="just">
                        <a:lnSpc>
                          <a:spcPct val="107000"/>
                        </a:lnSpc>
                        <a:spcAft>
                          <a:spcPts val="0"/>
                        </a:spcAft>
                      </a:pPr>
                      <a:r>
                        <a:rPr lang="sl-SI" sz="1400" b="1" i="1" dirty="0">
                          <a:effectLst/>
                          <a:latin typeface="Tahoma" panose="020B0604030504040204" pitchFamily="34" charset="0"/>
                          <a:ea typeface="Calibri" panose="020F0502020204030204" pitchFamily="34" charset="0"/>
                          <a:cs typeface="Times New Roman" panose="02020603050405020304" pitchFamily="18" charset="0"/>
                        </a:rPr>
                        <a:t>Vpliv na okoljski cilj</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Da</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Ne</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Vsebinska utemeljitev za odgovor ,,Ne"</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46985"/>
                  </a:ext>
                </a:extLst>
              </a:tr>
              <a:tr h="5200891">
                <a:tc>
                  <a:txBody>
                    <a:bodyPr/>
                    <a:lstStyle/>
                    <a:p>
                      <a:pPr algn="ctr">
                        <a:lnSpc>
                          <a:spcPct val="107000"/>
                        </a:lnSpc>
                        <a:spcAft>
                          <a:spcPts val="0"/>
                        </a:spcAft>
                      </a:pPr>
                      <a:r>
                        <a:rPr lang="sl-SI" sz="1600" kern="1200" dirty="0">
                          <a:solidFill>
                            <a:schemeClr val="tx1"/>
                          </a:solidFill>
                          <a:latin typeface="+mn-lt"/>
                          <a:ea typeface="+mn-ea"/>
                          <a:cs typeface="+mn-cs"/>
                        </a:rPr>
                        <a:t>Blažitev podnebnih sprememb</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600" kern="1200" dirty="0">
                          <a:solidFill>
                            <a:schemeClr val="tx1"/>
                          </a:solidFill>
                          <a:latin typeface="+mn-lt"/>
                          <a:ea typeface="+mn-ea"/>
                          <a:cs typeface="+mn-cs"/>
                        </a:rPr>
                        <a:t> </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600" kern="1200" dirty="0">
                          <a:solidFill>
                            <a:schemeClr val="tx1"/>
                          </a:solidFill>
                          <a:latin typeface="+mn-lt"/>
                          <a:ea typeface="+mn-ea"/>
                          <a:cs typeface="+mn-cs"/>
                        </a:rPr>
                        <a:t>x</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600" kern="1200" dirty="0">
                          <a:solidFill>
                            <a:schemeClr val="tx1"/>
                          </a:solidFill>
                          <a:latin typeface="+mn-lt"/>
                          <a:ea typeface="+mn-ea"/>
                          <a:cs typeface="+mn-cs"/>
                        </a:rPr>
                        <a:t>Navedeni ukrep, skladno z Delegirano uredbo komisije (EU) 2021/2139 ne škoduje bistveno okoljskemu cilju ob upoštevanju določenih tehničnih meril:</a:t>
                      </a:r>
                    </a:p>
                    <a:p>
                      <a:pPr algn="just">
                        <a:lnSpc>
                          <a:spcPct val="107000"/>
                        </a:lnSpc>
                        <a:spcAft>
                          <a:spcPts val="0"/>
                        </a:spcAft>
                      </a:pPr>
                      <a:r>
                        <a:rPr lang="sl-SI" sz="1600" kern="1200" dirty="0">
                          <a:solidFill>
                            <a:schemeClr val="tx1"/>
                          </a:solidFill>
                          <a:latin typeface="+mn-lt"/>
                          <a:ea typeface="+mn-ea"/>
                          <a:cs typeface="+mn-cs"/>
                        </a:rPr>
                        <a:t>Ukrep-infrastruktura, ki se zgradi in upravlja, je namenjena osebni mobilnosti ali prevozu s kolesi: pločniki, kolesarske steze in območja za pešce, naprave za električno polnjenje in polnjenje z vodikom za pripomočke za osebno mobilnost.</a:t>
                      </a:r>
                    </a:p>
                    <a:p>
                      <a:pPr algn="just">
                        <a:lnSpc>
                          <a:spcPct val="107000"/>
                        </a:lnSpc>
                        <a:spcAft>
                          <a:spcPts val="0"/>
                        </a:spcAft>
                      </a:pPr>
                      <a:endParaRPr lang="sl-SI" sz="1600" kern="1200" dirty="0">
                        <a:solidFill>
                          <a:schemeClr val="tx1"/>
                        </a:solidFill>
                        <a:latin typeface="+mn-lt"/>
                        <a:ea typeface="+mn-ea"/>
                        <a:cs typeface="+mn-cs"/>
                      </a:endParaRPr>
                    </a:p>
                    <a:p>
                      <a:pPr algn="just">
                        <a:lnSpc>
                          <a:spcPct val="107000"/>
                        </a:lnSpc>
                        <a:spcAft>
                          <a:spcPts val="0"/>
                        </a:spcAft>
                      </a:pPr>
                      <a:r>
                        <a:rPr lang="sl-SI" sz="1600" kern="1200" dirty="0">
                          <a:solidFill>
                            <a:schemeClr val="tx1"/>
                          </a:solidFill>
                          <a:latin typeface="+mn-lt"/>
                          <a:ea typeface="+mn-ea"/>
                          <a:cs typeface="+mn-cs"/>
                        </a:rPr>
                        <a:t>Ukrep v skladu s Prilogo 1 k Uredbi (EU) 2021/1060 100 odstotno prispeva k ciljem na področju podnebnih sprememb – področje ukrepanja 083 Kolesarska infrastruktura. </a:t>
                      </a:r>
                    </a:p>
                    <a:p>
                      <a:pPr algn="just">
                        <a:lnSpc>
                          <a:spcPct val="107000"/>
                        </a:lnSpc>
                        <a:spcAft>
                          <a:spcPts val="0"/>
                        </a:spcAft>
                      </a:pPr>
                      <a:endParaRPr lang="sl-SI" sz="1600" kern="1200" dirty="0">
                        <a:solidFill>
                          <a:schemeClr val="tx1"/>
                        </a:solidFill>
                        <a:latin typeface="+mn-lt"/>
                        <a:ea typeface="+mn-ea"/>
                        <a:cs typeface="+mn-cs"/>
                      </a:endParaRPr>
                    </a:p>
                    <a:p>
                      <a:pPr algn="just">
                        <a:lnSpc>
                          <a:spcPct val="107000"/>
                        </a:lnSpc>
                        <a:spcAft>
                          <a:spcPts val="0"/>
                        </a:spcAft>
                      </a:pPr>
                      <a:r>
                        <a:rPr lang="sl-SI" sz="1600" kern="1200" dirty="0">
                          <a:solidFill>
                            <a:schemeClr val="tx1"/>
                          </a:solidFill>
                          <a:latin typeface="+mn-lt"/>
                          <a:ea typeface="+mn-ea"/>
                          <a:cs typeface="+mn-cs"/>
                        </a:rPr>
                        <a:t>Ob upoštevanju navedenih meril za izbor projektov in omilitvenih ukrepov, ukrep </a:t>
                      </a:r>
                      <a:r>
                        <a:rPr lang="sl-SI" sz="1600" b="1" kern="1200" dirty="0">
                          <a:solidFill>
                            <a:schemeClr val="tx1"/>
                          </a:solidFill>
                          <a:latin typeface="+mn-lt"/>
                          <a:ea typeface="+mn-ea"/>
                          <a:cs typeface="+mn-cs"/>
                        </a:rPr>
                        <a:t>ne bo povzročil precejšnih emisij TGP.</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0923153"/>
                  </a:ext>
                </a:extLst>
              </a:tr>
            </a:tbl>
          </a:graphicData>
        </a:graphic>
      </p:graphicFrame>
      <p:pic>
        <p:nvPicPr>
          <p:cNvPr id="4" name="Slika 3">
            <a:extLst>
              <a:ext uri="{FF2B5EF4-FFF2-40B4-BE49-F238E27FC236}">
                <a16:creationId xmlns:a16="http://schemas.microsoft.com/office/drawing/2014/main" id="{9CF5C735-204F-D1F6-38A3-73081BF3D9D8}"/>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BA472A09-BA4D-BE95-1E09-1DC183B5CA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5756057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ova tema">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ova tema">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1360506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TP102801108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706526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249165-F638-412C-8E0A-DFB7045CA2E0}">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11E33DF-2340-4F4E-B874-B73FEFEBFC8D}">
  <ds:schemaRefs>
    <ds:schemaRef ds:uri="http://schemas.microsoft.com/sharepoint/v3/contenttype/forms"/>
  </ds:schemaRefs>
</ds:datastoreItem>
</file>

<file path=customXml/itemProps3.xml><?xml version="1.0" encoding="utf-8"?>
<ds:datastoreItem xmlns:ds="http://schemas.openxmlformats.org/officeDocument/2006/customXml" ds:itemID="{4683C129-7B42-490A-AD74-E9303BC76D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Predstavitev spokojnost (širok zaslon)</Template>
  <TotalTime>1898</TotalTime>
  <Words>1996</Words>
  <Application>Microsoft Office PowerPoint</Application>
  <PresentationFormat>Po meri</PresentationFormat>
  <Paragraphs>229</Paragraphs>
  <Slides>15</Slides>
  <Notes>0</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15</vt:i4>
      </vt:variant>
    </vt:vector>
  </HeadingPairs>
  <TitlesOfParts>
    <vt:vector size="23" baseType="lpstr">
      <vt:lpstr>Amasis MT Pro Black</vt:lpstr>
      <vt:lpstr>Aptos</vt:lpstr>
      <vt:lpstr>Aptos Display</vt:lpstr>
      <vt:lpstr>Arial</vt:lpstr>
      <vt:lpstr>Calibri</vt:lpstr>
      <vt:lpstr>Euphemia</vt:lpstr>
      <vt:lpstr>Tahoma</vt:lpstr>
      <vt:lpstr>Officeova tema</vt:lpstr>
      <vt:lpstr>PowerPointova predstavitev</vt:lpstr>
      <vt:lpstr> Pomembni dokumenti </vt:lpstr>
      <vt:lpstr> POMEMBNO </vt:lpstr>
      <vt:lpstr>Področje podprto s programom PEKP</vt:lpstr>
      <vt:lpstr>OKOLJSKI CILJI</vt:lpstr>
      <vt:lpstr>Kontrolni seznam (tehnične smernice DNSH) 1. korak</vt:lpstr>
      <vt:lpstr>Kontrolni seznam (tehnične smernice DNSH) 1. korak</vt:lpstr>
      <vt:lpstr>Kontrolni seznam (tehnične smernice DNSH) 1. korak</vt:lpstr>
      <vt:lpstr>1. korak – 1. cilj</vt:lpstr>
      <vt:lpstr>Kontrolni seznam (tehnične smernice DNSH) 2. korak podrobna analiza</vt:lpstr>
      <vt:lpstr>2. korak – 2. cilj</vt:lpstr>
      <vt:lpstr>2. korak –  3. cilj</vt:lpstr>
      <vt:lpstr>2. korak –  4. cilj</vt:lpstr>
      <vt:lpstr>2. korak –  5. cilj</vt:lpstr>
      <vt:lpstr>2. korak –  6. cilj</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KOLESARSKA INFRASTRUKTURA EKP 21-27</dc:title>
  <dc:creator>Administrator</dc:creator>
  <cp:lastModifiedBy>Špela Jereb</cp:lastModifiedBy>
  <cp:revision>132</cp:revision>
  <dcterms:created xsi:type="dcterms:W3CDTF">2025-08-26T06:48:19Z</dcterms:created>
  <dcterms:modified xsi:type="dcterms:W3CDTF">2025-11-11T10:00:29Z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