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60" r:id="rId4"/>
    <p:sldId id="261" r:id="rId5"/>
    <p:sldId id="280" r:id="rId6"/>
    <p:sldId id="281" r:id="rId7"/>
    <p:sldId id="262" r:id="rId8"/>
    <p:sldId id="269" r:id="rId9"/>
    <p:sldId id="282" r:id="rId10"/>
    <p:sldId id="283" r:id="rId11"/>
    <p:sldId id="265" r:id="rId12"/>
    <p:sldId id="264" r:id="rId13"/>
    <p:sldId id="268" r:id="rId14"/>
    <p:sldId id="266" r:id="rId15"/>
    <p:sldId id="267" r:id="rId16"/>
    <p:sldId id="270" r:id="rId17"/>
    <p:sldId id="271" r:id="rId18"/>
    <p:sldId id="274" r:id="rId19"/>
    <p:sldId id="275" r:id="rId20"/>
    <p:sldId id="272" r:id="rId21"/>
    <p:sldId id="277" r:id="rId22"/>
    <p:sldId id="284" r:id="rId23"/>
    <p:sldId id="285" r:id="rId24"/>
    <p:sldId id="278" r:id="rId25"/>
    <p:sldId id="279" r:id="rId26"/>
    <p:sldId id="287" r:id="rId27"/>
    <p:sldId id="286" r:id="rId28"/>
    <p:sldId id="258" r:id="rId29"/>
  </p:sldIdLst>
  <p:sldSz cx="9144000" cy="6858000" type="screen4x3"/>
  <p:notesSz cx="6858000" cy="9144000"/>
  <p:defaultText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8" d="100"/>
          <a:sy n="128" d="100"/>
        </p:scale>
        <p:origin x="-113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glav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l-SI"/>
          </a:p>
        </p:txBody>
      </p:sp>
      <p:sp>
        <p:nvSpPr>
          <p:cNvPr id="3" name="Ograda datum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6D96E6-5CD3-471C-B692-EBA5435DCA9E}" type="datetimeFigureOut">
              <a:rPr lang="sl-SI" smtClean="0"/>
              <a:t>18.9.2019</a:t>
            </a:fld>
            <a:endParaRPr lang="sl-SI"/>
          </a:p>
        </p:txBody>
      </p:sp>
      <p:sp>
        <p:nvSpPr>
          <p:cNvPr id="4" name="Ograda stranske slik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l-SI"/>
          </a:p>
        </p:txBody>
      </p:sp>
      <p:sp>
        <p:nvSpPr>
          <p:cNvPr id="5" name="Ograda opomb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l-SI" smtClean="0"/>
              <a:t>Uredite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6" name="Ograda no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l-SI"/>
          </a:p>
        </p:txBody>
      </p:sp>
      <p:sp>
        <p:nvSpPr>
          <p:cNvPr id="7" name="Ograda številke diapoz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8000A63-CED7-4595-BE96-B1D2FB582E23}" type="slidenum">
              <a:rPr lang="sl-SI" smtClean="0"/>
              <a:t>‹#›</a:t>
            </a:fld>
            <a:endParaRPr lang="sl-SI"/>
          </a:p>
        </p:txBody>
      </p:sp>
    </p:spTree>
    <p:extLst>
      <p:ext uri="{BB962C8B-B14F-4D97-AF65-F5344CB8AC3E}">
        <p14:creationId xmlns:p14="http://schemas.microsoft.com/office/powerpoint/2010/main" val="26472424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sl-SI" dirty="0"/>
          </a:p>
        </p:txBody>
      </p:sp>
      <p:sp>
        <p:nvSpPr>
          <p:cNvPr id="4" name="Ograda številke diapozitiva 3"/>
          <p:cNvSpPr>
            <a:spLocks noGrp="1"/>
          </p:cNvSpPr>
          <p:nvPr>
            <p:ph type="sldNum" sz="quarter" idx="10"/>
          </p:nvPr>
        </p:nvSpPr>
        <p:spPr/>
        <p:txBody>
          <a:bodyPr/>
          <a:lstStyle/>
          <a:p>
            <a:fld id="{D8000A63-CED7-4595-BE96-B1D2FB582E23}" type="slidenum">
              <a:rPr lang="sl-SI" smtClean="0"/>
              <a:t>11</a:t>
            </a:fld>
            <a:endParaRPr lang="sl-SI"/>
          </a:p>
        </p:txBody>
      </p:sp>
    </p:spTree>
    <p:extLst>
      <p:ext uri="{BB962C8B-B14F-4D97-AF65-F5344CB8AC3E}">
        <p14:creationId xmlns:p14="http://schemas.microsoft.com/office/powerpoint/2010/main" val="3437869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grada stranske slike 1"/>
          <p:cNvSpPr>
            <a:spLocks noGrp="1" noRot="1" noChangeAspect="1"/>
          </p:cNvSpPr>
          <p:nvPr>
            <p:ph type="sldImg"/>
          </p:nvPr>
        </p:nvSpPr>
        <p:spPr/>
      </p:sp>
      <p:sp>
        <p:nvSpPr>
          <p:cNvPr id="3" name="Ograda opomb 2"/>
          <p:cNvSpPr>
            <a:spLocks noGrp="1"/>
          </p:cNvSpPr>
          <p:nvPr>
            <p:ph type="body" idx="1"/>
          </p:nvPr>
        </p:nvSpPr>
        <p:spPr/>
        <p:txBody>
          <a:bodyPr/>
          <a:lstStyle/>
          <a:p>
            <a:endParaRPr lang="sl-SI" dirty="0"/>
          </a:p>
        </p:txBody>
      </p:sp>
      <p:sp>
        <p:nvSpPr>
          <p:cNvPr id="4" name="Ograda številke diapozitiva 3"/>
          <p:cNvSpPr>
            <a:spLocks noGrp="1"/>
          </p:cNvSpPr>
          <p:nvPr>
            <p:ph type="sldNum" sz="quarter" idx="10"/>
          </p:nvPr>
        </p:nvSpPr>
        <p:spPr/>
        <p:txBody>
          <a:bodyPr/>
          <a:lstStyle/>
          <a:p>
            <a:fld id="{D8000A63-CED7-4595-BE96-B1D2FB582E23}" type="slidenum">
              <a:rPr lang="sl-SI" smtClean="0"/>
              <a:t>14</a:t>
            </a:fld>
            <a:endParaRPr lang="sl-SI"/>
          </a:p>
        </p:txBody>
      </p:sp>
    </p:spTree>
    <p:extLst>
      <p:ext uri="{BB962C8B-B14F-4D97-AF65-F5344CB8AC3E}">
        <p14:creationId xmlns:p14="http://schemas.microsoft.com/office/powerpoint/2010/main" val="3941271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Naslovni diapozitiv">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2130425"/>
            <a:ext cx="7772400" cy="1470025"/>
          </a:xfrm>
        </p:spPr>
        <p:txBody>
          <a:bodyPr/>
          <a:lstStyle/>
          <a:p>
            <a:r>
              <a:rPr lang="sl-SI" smtClean="0"/>
              <a:t>Kliknite, če želite urediti slog naslova matrice</a:t>
            </a:r>
            <a:endParaRPr lang="sl-SI"/>
          </a:p>
        </p:txBody>
      </p:sp>
      <p:sp>
        <p:nvSpPr>
          <p:cNvPr id="3" name="Podnaslov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l-SI" smtClean="0"/>
              <a:t>Kliknite, če želite urediti slog podnaslova matrice</a:t>
            </a:r>
            <a:endParaRPr lang="sl-SI"/>
          </a:p>
        </p:txBody>
      </p:sp>
      <p:sp>
        <p:nvSpPr>
          <p:cNvPr id="4" name="Ograda datuma 3"/>
          <p:cNvSpPr>
            <a:spLocks noGrp="1"/>
          </p:cNvSpPr>
          <p:nvPr>
            <p:ph type="dt" sz="half" idx="10"/>
          </p:nvPr>
        </p:nvSpPr>
        <p:spPr/>
        <p:txBody>
          <a:bodyPr/>
          <a:lstStyle/>
          <a:p>
            <a:fld id="{EC69A59C-9A0B-40BC-BEF3-75E63AAC039B}" type="datetimeFigureOut">
              <a:rPr lang="sl-SI" smtClean="0"/>
              <a:t>18.9.2019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slov in navpično besedilo">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EC69A59C-9A0B-40BC-BEF3-75E63AAC039B}" type="datetimeFigureOut">
              <a:rPr lang="sl-SI" smtClean="0"/>
              <a:t>18.9.2019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Navpični naslov in besedilo">
    <p:spTree>
      <p:nvGrpSpPr>
        <p:cNvPr id="1" name=""/>
        <p:cNvGrpSpPr/>
        <p:nvPr/>
      </p:nvGrpSpPr>
      <p:grpSpPr>
        <a:xfrm>
          <a:off x="0" y="0"/>
          <a:ext cx="0" cy="0"/>
          <a:chOff x="0" y="0"/>
          <a:chExt cx="0" cy="0"/>
        </a:xfrm>
      </p:grpSpPr>
      <p:sp>
        <p:nvSpPr>
          <p:cNvPr id="2" name="Navpični naslov 1"/>
          <p:cNvSpPr>
            <a:spLocks noGrp="1"/>
          </p:cNvSpPr>
          <p:nvPr>
            <p:ph type="title" orient="vert"/>
          </p:nvPr>
        </p:nvSpPr>
        <p:spPr>
          <a:xfrm>
            <a:off x="6629400" y="274638"/>
            <a:ext cx="2057400" cy="5851525"/>
          </a:xfrm>
        </p:spPr>
        <p:txBody>
          <a:bodyPr vert="eaVert"/>
          <a:lstStyle/>
          <a:p>
            <a:r>
              <a:rPr lang="sl-SI" smtClean="0"/>
              <a:t>Kliknite, če želite urediti slog naslova matrice</a:t>
            </a:r>
            <a:endParaRPr lang="sl-SI"/>
          </a:p>
        </p:txBody>
      </p:sp>
      <p:sp>
        <p:nvSpPr>
          <p:cNvPr id="3" name="Ograda navpičnega besedila 2"/>
          <p:cNvSpPr>
            <a:spLocks noGrp="1"/>
          </p:cNvSpPr>
          <p:nvPr>
            <p:ph type="body" orient="vert" idx="1"/>
          </p:nvPr>
        </p:nvSpPr>
        <p:spPr>
          <a:xfrm>
            <a:off x="457200" y="274638"/>
            <a:ext cx="6019800" cy="5851525"/>
          </a:xfrm>
        </p:spPr>
        <p:txBody>
          <a:bodyPr vert="eaVert"/>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EC69A59C-9A0B-40BC-BEF3-75E63AAC039B}" type="datetimeFigureOut">
              <a:rPr lang="sl-SI" smtClean="0"/>
              <a:t>18.9.2019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idx="1"/>
          </p:nvPr>
        </p:nvSpPr>
        <p:spPr/>
        <p:txBody>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10"/>
          </p:nvPr>
        </p:nvSpPr>
        <p:spPr/>
        <p:txBody>
          <a:bodyPr/>
          <a:lstStyle/>
          <a:p>
            <a:fld id="{EC69A59C-9A0B-40BC-BEF3-75E63AAC039B}" type="datetimeFigureOut">
              <a:rPr lang="sl-SI" smtClean="0"/>
              <a:t>18.9.2019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Glava odseka">
    <p:spTree>
      <p:nvGrpSpPr>
        <p:cNvPr id="1" name=""/>
        <p:cNvGrpSpPr/>
        <p:nvPr/>
      </p:nvGrpSpPr>
      <p:grpSpPr>
        <a:xfrm>
          <a:off x="0" y="0"/>
          <a:ext cx="0" cy="0"/>
          <a:chOff x="0" y="0"/>
          <a:chExt cx="0" cy="0"/>
        </a:xfrm>
      </p:grpSpPr>
      <p:sp>
        <p:nvSpPr>
          <p:cNvPr id="2" name="Naslov 1"/>
          <p:cNvSpPr>
            <a:spLocks noGrp="1"/>
          </p:cNvSpPr>
          <p:nvPr>
            <p:ph type="title"/>
          </p:nvPr>
        </p:nvSpPr>
        <p:spPr>
          <a:xfrm>
            <a:off x="722313" y="4406900"/>
            <a:ext cx="7772400" cy="1362075"/>
          </a:xfrm>
        </p:spPr>
        <p:txBody>
          <a:bodyPr anchor="t"/>
          <a:lstStyle>
            <a:lvl1pPr algn="l">
              <a:defRPr sz="4000" b="1" cap="all"/>
            </a:lvl1pPr>
          </a:lstStyle>
          <a:p>
            <a:r>
              <a:rPr lang="sl-SI" smtClean="0"/>
              <a:t>Kliknite, če želite urediti slog naslova matrice</a:t>
            </a:r>
            <a:endParaRPr lang="sl-SI"/>
          </a:p>
        </p:txBody>
      </p:sp>
      <p:sp>
        <p:nvSpPr>
          <p:cNvPr id="3" name="Ograda besedila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l-SI" smtClean="0"/>
              <a:t>Kliknite, če želite urediti sloge besedila matrice</a:t>
            </a:r>
          </a:p>
        </p:txBody>
      </p:sp>
      <p:sp>
        <p:nvSpPr>
          <p:cNvPr id="4" name="Ograda datuma 3"/>
          <p:cNvSpPr>
            <a:spLocks noGrp="1"/>
          </p:cNvSpPr>
          <p:nvPr>
            <p:ph type="dt" sz="half" idx="10"/>
          </p:nvPr>
        </p:nvSpPr>
        <p:spPr/>
        <p:txBody>
          <a:bodyPr/>
          <a:lstStyle/>
          <a:p>
            <a:fld id="{EC69A59C-9A0B-40BC-BEF3-75E63AAC039B}" type="datetimeFigureOut">
              <a:rPr lang="sl-SI" smtClean="0"/>
              <a:t>18.9.2019</a:t>
            </a:fld>
            <a:endParaRPr lang="sl-SI"/>
          </a:p>
        </p:txBody>
      </p:sp>
      <p:sp>
        <p:nvSpPr>
          <p:cNvPr id="5" name="Ograda noge 4"/>
          <p:cNvSpPr>
            <a:spLocks noGrp="1"/>
          </p:cNvSpPr>
          <p:nvPr>
            <p:ph type="ftr" sz="quarter" idx="11"/>
          </p:nvPr>
        </p:nvSpPr>
        <p:spPr/>
        <p:txBody>
          <a:bodyPr/>
          <a:lstStyle/>
          <a:p>
            <a:endParaRPr lang="sl-SI"/>
          </a:p>
        </p:txBody>
      </p:sp>
      <p:sp>
        <p:nvSpPr>
          <p:cNvPr id="6" name="Ograda številke diapozitiva 5"/>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e vsebini">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vsebin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vsebin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datuma 4"/>
          <p:cNvSpPr>
            <a:spLocks noGrp="1"/>
          </p:cNvSpPr>
          <p:nvPr>
            <p:ph type="dt" sz="half" idx="10"/>
          </p:nvPr>
        </p:nvSpPr>
        <p:spPr/>
        <p:txBody>
          <a:bodyPr/>
          <a:lstStyle/>
          <a:p>
            <a:fld id="{EC69A59C-9A0B-40BC-BEF3-75E63AAC039B}" type="datetimeFigureOut">
              <a:rPr lang="sl-SI" smtClean="0"/>
              <a:t>18.9.2019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rimerjava">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lvl1pPr>
              <a:defRPr/>
            </a:lvl1pPr>
          </a:lstStyle>
          <a:p>
            <a:r>
              <a:rPr lang="sl-SI" smtClean="0"/>
              <a:t>Kliknite, če želite urediti slog naslova matrice</a:t>
            </a:r>
            <a:endParaRPr lang="sl-SI"/>
          </a:p>
        </p:txBody>
      </p:sp>
      <p:sp>
        <p:nvSpPr>
          <p:cNvPr id="3" name="Ograda besedila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4" name="Ograda vsebin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5" name="Ograda besedila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l-SI" smtClean="0"/>
              <a:t>Kliknite, če želite urediti sloge besedila matrice</a:t>
            </a:r>
          </a:p>
        </p:txBody>
      </p:sp>
      <p:sp>
        <p:nvSpPr>
          <p:cNvPr id="6" name="Ograda vsebin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7" name="Ograda datuma 6"/>
          <p:cNvSpPr>
            <a:spLocks noGrp="1"/>
          </p:cNvSpPr>
          <p:nvPr>
            <p:ph type="dt" sz="half" idx="10"/>
          </p:nvPr>
        </p:nvSpPr>
        <p:spPr/>
        <p:txBody>
          <a:bodyPr/>
          <a:lstStyle/>
          <a:p>
            <a:fld id="{EC69A59C-9A0B-40BC-BEF3-75E63AAC039B}" type="datetimeFigureOut">
              <a:rPr lang="sl-SI" smtClean="0"/>
              <a:t>18.9.2019</a:t>
            </a:fld>
            <a:endParaRPr lang="sl-SI"/>
          </a:p>
        </p:txBody>
      </p:sp>
      <p:sp>
        <p:nvSpPr>
          <p:cNvPr id="8" name="Ograda noge 7"/>
          <p:cNvSpPr>
            <a:spLocks noGrp="1"/>
          </p:cNvSpPr>
          <p:nvPr>
            <p:ph type="ftr" sz="quarter" idx="11"/>
          </p:nvPr>
        </p:nvSpPr>
        <p:spPr/>
        <p:txBody>
          <a:bodyPr/>
          <a:lstStyle/>
          <a:p>
            <a:endParaRPr lang="sl-SI"/>
          </a:p>
        </p:txBody>
      </p:sp>
      <p:sp>
        <p:nvSpPr>
          <p:cNvPr id="9" name="Ograda številke diapozitiva 8"/>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sl-SI" smtClean="0"/>
              <a:t>Kliknite, če želite urediti slog naslova matrice</a:t>
            </a:r>
            <a:endParaRPr lang="sl-SI"/>
          </a:p>
        </p:txBody>
      </p:sp>
      <p:sp>
        <p:nvSpPr>
          <p:cNvPr id="3" name="Ograda datuma 2"/>
          <p:cNvSpPr>
            <a:spLocks noGrp="1"/>
          </p:cNvSpPr>
          <p:nvPr>
            <p:ph type="dt" sz="half" idx="10"/>
          </p:nvPr>
        </p:nvSpPr>
        <p:spPr/>
        <p:txBody>
          <a:bodyPr/>
          <a:lstStyle/>
          <a:p>
            <a:fld id="{EC69A59C-9A0B-40BC-BEF3-75E63AAC039B}" type="datetimeFigureOut">
              <a:rPr lang="sl-SI" smtClean="0"/>
              <a:t>18.9.2019</a:t>
            </a:fld>
            <a:endParaRPr lang="sl-SI"/>
          </a:p>
        </p:txBody>
      </p:sp>
      <p:sp>
        <p:nvSpPr>
          <p:cNvPr id="4" name="Ograda noge 3"/>
          <p:cNvSpPr>
            <a:spLocks noGrp="1"/>
          </p:cNvSpPr>
          <p:nvPr>
            <p:ph type="ftr" sz="quarter" idx="11"/>
          </p:nvPr>
        </p:nvSpPr>
        <p:spPr/>
        <p:txBody>
          <a:bodyPr/>
          <a:lstStyle/>
          <a:p>
            <a:endParaRPr lang="sl-SI"/>
          </a:p>
        </p:txBody>
      </p:sp>
      <p:sp>
        <p:nvSpPr>
          <p:cNvPr id="5" name="Ograda številke diapozitiva 4"/>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en">
    <p:spTree>
      <p:nvGrpSpPr>
        <p:cNvPr id="1" name=""/>
        <p:cNvGrpSpPr/>
        <p:nvPr/>
      </p:nvGrpSpPr>
      <p:grpSpPr>
        <a:xfrm>
          <a:off x="0" y="0"/>
          <a:ext cx="0" cy="0"/>
          <a:chOff x="0" y="0"/>
          <a:chExt cx="0" cy="0"/>
        </a:xfrm>
      </p:grpSpPr>
      <p:sp>
        <p:nvSpPr>
          <p:cNvPr id="2" name="Ograda datuma 1"/>
          <p:cNvSpPr>
            <a:spLocks noGrp="1"/>
          </p:cNvSpPr>
          <p:nvPr>
            <p:ph type="dt" sz="half" idx="10"/>
          </p:nvPr>
        </p:nvSpPr>
        <p:spPr/>
        <p:txBody>
          <a:bodyPr/>
          <a:lstStyle/>
          <a:p>
            <a:fld id="{EC69A59C-9A0B-40BC-BEF3-75E63AAC039B}" type="datetimeFigureOut">
              <a:rPr lang="sl-SI" smtClean="0"/>
              <a:t>18.9.2019</a:t>
            </a:fld>
            <a:endParaRPr lang="sl-SI"/>
          </a:p>
        </p:txBody>
      </p:sp>
      <p:sp>
        <p:nvSpPr>
          <p:cNvPr id="3" name="Ograda noge 2"/>
          <p:cNvSpPr>
            <a:spLocks noGrp="1"/>
          </p:cNvSpPr>
          <p:nvPr>
            <p:ph type="ftr" sz="quarter" idx="11"/>
          </p:nvPr>
        </p:nvSpPr>
        <p:spPr/>
        <p:txBody>
          <a:bodyPr/>
          <a:lstStyle/>
          <a:p>
            <a:endParaRPr lang="sl-SI"/>
          </a:p>
        </p:txBody>
      </p:sp>
      <p:sp>
        <p:nvSpPr>
          <p:cNvPr id="4" name="Ograda številke diapozitiva 3"/>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aslov in vsebina">
    <p:spTree>
      <p:nvGrpSpPr>
        <p:cNvPr id="1" name=""/>
        <p:cNvGrpSpPr/>
        <p:nvPr/>
      </p:nvGrpSpPr>
      <p:grpSpPr>
        <a:xfrm>
          <a:off x="0" y="0"/>
          <a:ext cx="0" cy="0"/>
          <a:chOff x="0" y="0"/>
          <a:chExt cx="0" cy="0"/>
        </a:xfrm>
      </p:grpSpPr>
      <p:sp>
        <p:nvSpPr>
          <p:cNvPr id="2" name="Naslov 1"/>
          <p:cNvSpPr>
            <a:spLocks noGrp="1"/>
          </p:cNvSpPr>
          <p:nvPr>
            <p:ph type="title"/>
          </p:nvPr>
        </p:nvSpPr>
        <p:spPr>
          <a:xfrm>
            <a:off x="457200" y="273050"/>
            <a:ext cx="3008313" cy="1162050"/>
          </a:xfrm>
        </p:spPr>
        <p:txBody>
          <a:bodyPr anchor="b"/>
          <a:lstStyle>
            <a:lvl1pPr algn="l">
              <a:defRPr sz="2000" b="1"/>
            </a:lvl1pPr>
          </a:lstStyle>
          <a:p>
            <a:r>
              <a:rPr lang="sl-SI" smtClean="0"/>
              <a:t>Kliknite, če želite urediti slog naslova matrice</a:t>
            </a:r>
            <a:endParaRPr lang="sl-SI"/>
          </a:p>
        </p:txBody>
      </p:sp>
      <p:sp>
        <p:nvSpPr>
          <p:cNvPr id="3" name="Ograda vsebin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besedila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4"/>
          <p:cNvSpPr>
            <a:spLocks noGrp="1"/>
          </p:cNvSpPr>
          <p:nvPr>
            <p:ph type="dt" sz="half" idx="10"/>
          </p:nvPr>
        </p:nvSpPr>
        <p:spPr/>
        <p:txBody>
          <a:bodyPr/>
          <a:lstStyle/>
          <a:p>
            <a:fld id="{EC69A59C-9A0B-40BC-BEF3-75E63AAC039B}" type="datetimeFigureOut">
              <a:rPr lang="sl-SI" smtClean="0"/>
              <a:t>18.9.2019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Naslov in slika">
    <p:spTree>
      <p:nvGrpSpPr>
        <p:cNvPr id="1" name=""/>
        <p:cNvGrpSpPr/>
        <p:nvPr/>
      </p:nvGrpSpPr>
      <p:grpSpPr>
        <a:xfrm>
          <a:off x="0" y="0"/>
          <a:ext cx="0" cy="0"/>
          <a:chOff x="0" y="0"/>
          <a:chExt cx="0" cy="0"/>
        </a:xfrm>
      </p:grpSpPr>
      <p:sp>
        <p:nvSpPr>
          <p:cNvPr id="2" name="Naslov 1"/>
          <p:cNvSpPr>
            <a:spLocks noGrp="1"/>
          </p:cNvSpPr>
          <p:nvPr>
            <p:ph type="title"/>
          </p:nvPr>
        </p:nvSpPr>
        <p:spPr>
          <a:xfrm>
            <a:off x="1792288" y="4800600"/>
            <a:ext cx="5486400" cy="566738"/>
          </a:xfrm>
        </p:spPr>
        <p:txBody>
          <a:bodyPr anchor="b"/>
          <a:lstStyle>
            <a:lvl1pPr algn="l">
              <a:defRPr sz="2000" b="1"/>
            </a:lvl1pPr>
          </a:lstStyle>
          <a:p>
            <a:r>
              <a:rPr lang="sl-SI" smtClean="0"/>
              <a:t>Kliknite, če želite urediti slog naslova matrice</a:t>
            </a:r>
            <a:endParaRPr lang="sl-SI"/>
          </a:p>
        </p:txBody>
      </p:sp>
      <p:sp>
        <p:nvSpPr>
          <p:cNvPr id="3" name="Ograda slik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Ograda besedila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l-SI" smtClean="0"/>
              <a:t>Kliknite, če želite urediti sloge besedila matrice</a:t>
            </a:r>
          </a:p>
        </p:txBody>
      </p:sp>
      <p:sp>
        <p:nvSpPr>
          <p:cNvPr id="5" name="Ograda datuma 4"/>
          <p:cNvSpPr>
            <a:spLocks noGrp="1"/>
          </p:cNvSpPr>
          <p:nvPr>
            <p:ph type="dt" sz="half" idx="10"/>
          </p:nvPr>
        </p:nvSpPr>
        <p:spPr/>
        <p:txBody>
          <a:bodyPr/>
          <a:lstStyle/>
          <a:p>
            <a:fld id="{EC69A59C-9A0B-40BC-BEF3-75E63AAC039B}" type="datetimeFigureOut">
              <a:rPr lang="sl-SI" smtClean="0"/>
              <a:t>18.9.2019</a:t>
            </a:fld>
            <a:endParaRPr lang="sl-SI"/>
          </a:p>
        </p:txBody>
      </p:sp>
      <p:sp>
        <p:nvSpPr>
          <p:cNvPr id="6" name="Ograda noge 5"/>
          <p:cNvSpPr>
            <a:spLocks noGrp="1"/>
          </p:cNvSpPr>
          <p:nvPr>
            <p:ph type="ftr" sz="quarter" idx="11"/>
          </p:nvPr>
        </p:nvSpPr>
        <p:spPr/>
        <p:txBody>
          <a:bodyPr/>
          <a:lstStyle/>
          <a:p>
            <a:endParaRPr lang="sl-SI"/>
          </a:p>
        </p:txBody>
      </p:sp>
      <p:sp>
        <p:nvSpPr>
          <p:cNvPr id="7" name="Ograda številke diapozitiva 6"/>
          <p:cNvSpPr>
            <a:spLocks noGrp="1"/>
          </p:cNvSpPr>
          <p:nvPr>
            <p:ph type="sldNum" sz="quarter" idx="12"/>
          </p:nvPr>
        </p:nvSpPr>
        <p:spPr/>
        <p:txBody>
          <a:bodyPr/>
          <a:lstStyle/>
          <a:p>
            <a:fld id="{310E4FF0-FB62-447E-B38E-C828BC14EB03}" type="slidenum">
              <a:rPr lang="sl-SI" smtClean="0"/>
              <a:t>‹#›</a:t>
            </a:fld>
            <a:endParaRPr lang="sl-SI"/>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grada naslova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l-SI" smtClean="0"/>
              <a:t>Kliknite, če želite urediti slog naslova matrice</a:t>
            </a:r>
            <a:endParaRPr lang="sl-SI"/>
          </a:p>
        </p:txBody>
      </p:sp>
      <p:sp>
        <p:nvSpPr>
          <p:cNvPr id="3" name="Ograda besedila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l-SI" smtClean="0"/>
              <a:t>Kliknite, če želite urediti sloge besedila matrice</a:t>
            </a:r>
          </a:p>
          <a:p>
            <a:pPr lvl="1"/>
            <a:r>
              <a:rPr lang="sl-SI" smtClean="0"/>
              <a:t>Druga raven</a:t>
            </a:r>
          </a:p>
          <a:p>
            <a:pPr lvl="2"/>
            <a:r>
              <a:rPr lang="sl-SI" smtClean="0"/>
              <a:t>Tretja raven</a:t>
            </a:r>
          </a:p>
          <a:p>
            <a:pPr lvl="3"/>
            <a:r>
              <a:rPr lang="sl-SI" smtClean="0"/>
              <a:t>Četrta raven</a:t>
            </a:r>
          </a:p>
          <a:p>
            <a:pPr lvl="4"/>
            <a:r>
              <a:rPr lang="sl-SI" smtClean="0"/>
              <a:t>Peta raven</a:t>
            </a:r>
            <a:endParaRPr lang="sl-SI"/>
          </a:p>
        </p:txBody>
      </p:sp>
      <p:sp>
        <p:nvSpPr>
          <p:cNvPr id="4" name="Ograda datum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C69A59C-9A0B-40BC-BEF3-75E63AAC039B}" type="datetimeFigureOut">
              <a:rPr lang="sl-SI" smtClean="0"/>
              <a:t>18.9.2019</a:t>
            </a:fld>
            <a:endParaRPr lang="sl-SI"/>
          </a:p>
        </p:txBody>
      </p:sp>
      <p:sp>
        <p:nvSpPr>
          <p:cNvPr id="5" name="Ograda no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Ograda številke diapoz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0E4FF0-FB62-447E-B38E-C828BC14EB03}" type="slidenum">
              <a:rPr lang="sl-SI" smtClean="0"/>
              <a:t>‹#›</a:t>
            </a:fld>
            <a:endParaRPr lang="sl-SI"/>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www.gov.si/zbirke/javne-objave/javni-razpis-mentorske-sheme-za-socialna-podjetja-2-odpiranje/"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685800" y="1700808"/>
            <a:ext cx="7772400" cy="2736304"/>
          </a:xfrm>
        </p:spPr>
        <p:txBody>
          <a:bodyPr>
            <a:normAutofit fontScale="90000"/>
          </a:bodyPr>
          <a:lstStyle/>
          <a:p>
            <a:r>
              <a:rPr lang="sl-SI" b="1" dirty="0" smtClean="0"/>
              <a:t/>
            </a:r>
            <a:br>
              <a:rPr lang="sl-SI" b="1" dirty="0" smtClean="0"/>
            </a:br>
            <a:r>
              <a:rPr lang="sl-SI" sz="3300" b="1" dirty="0" smtClean="0">
                <a:latin typeface="Arial" pitchFamily="34" charset="0"/>
                <a:cs typeface="Arial" pitchFamily="34" charset="0"/>
              </a:rPr>
              <a:t>Delavnica </a:t>
            </a:r>
            <a:r>
              <a:rPr lang="sl-SI" sz="3300" b="1" dirty="0">
                <a:latin typeface="Arial" pitchFamily="34" charset="0"/>
                <a:cs typeface="Arial" pitchFamily="34" charset="0"/>
              </a:rPr>
              <a:t>za potencialne prijavitelje na javni razpis »Mentorske sheme za socialna podjetja</a:t>
            </a:r>
            <a:r>
              <a:rPr lang="sl-SI" sz="3300" b="1" dirty="0" smtClean="0">
                <a:latin typeface="Arial" pitchFamily="34" charset="0"/>
                <a:cs typeface="Arial" pitchFamily="34" charset="0"/>
              </a:rPr>
              <a:t>«, 2. odpiranje</a:t>
            </a:r>
            <a:r>
              <a:rPr lang="sl-SI" dirty="0"/>
              <a:t/>
            </a:r>
            <a:br>
              <a:rPr lang="sl-SI" dirty="0"/>
            </a:br>
            <a:endParaRPr lang="sl-SI" dirty="0"/>
          </a:p>
        </p:txBody>
      </p:sp>
      <p:sp>
        <p:nvSpPr>
          <p:cNvPr id="3" name="Podnaslov 2"/>
          <p:cNvSpPr>
            <a:spLocks noGrp="1"/>
          </p:cNvSpPr>
          <p:nvPr>
            <p:ph type="subTitle" idx="1"/>
          </p:nvPr>
        </p:nvSpPr>
        <p:spPr>
          <a:xfrm>
            <a:off x="1371600" y="4941168"/>
            <a:ext cx="6400800" cy="697632"/>
          </a:xfrm>
        </p:spPr>
        <p:txBody>
          <a:bodyPr>
            <a:normAutofit fontScale="32500" lnSpcReduction="20000"/>
          </a:bodyPr>
          <a:lstStyle/>
          <a:p>
            <a:endParaRPr lang="sl-SI" dirty="0" smtClean="0">
              <a:latin typeface="Arial" pitchFamily="34" charset="0"/>
              <a:cs typeface="Arial" pitchFamily="34" charset="0"/>
            </a:endParaRPr>
          </a:p>
          <a:p>
            <a:endParaRPr lang="sl-SI" dirty="0">
              <a:latin typeface="Arial" pitchFamily="34" charset="0"/>
              <a:cs typeface="Arial" pitchFamily="34" charset="0"/>
            </a:endParaRPr>
          </a:p>
          <a:p>
            <a:r>
              <a:rPr lang="sl-SI" sz="5500" dirty="0" smtClean="0">
                <a:latin typeface="Arial" pitchFamily="34" charset="0"/>
                <a:cs typeface="Arial" pitchFamily="34" charset="0"/>
              </a:rPr>
              <a:t>Ljubljana, 18. </a:t>
            </a:r>
            <a:r>
              <a:rPr lang="sl-SI" sz="5500" dirty="0">
                <a:latin typeface="Arial" pitchFamily="34" charset="0"/>
                <a:cs typeface="Arial" pitchFamily="34" charset="0"/>
              </a:rPr>
              <a:t>9</a:t>
            </a:r>
            <a:r>
              <a:rPr lang="sl-SI" sz="5500" dirty="0" smtClean="0">
                <a:latin typeface="Arial" pitchFamily="34" charset="0"/>
                <a:cs typeface="Arial" pitchFamily="34" charset="0"/>
              </a:rPr>
              <a:t>. 2019</a:t>
            </a:r>
            <a:endParaRPr lang="sl-SI" sz="5500" dirty="0">
              <a:latin typeface="Arial" pitchFamily="34" charset="0"/>
              <a:cs typeface="Arial" pitchFamily="34" charset="0"/>
            </a:endParaRPr>
          </a:p>
        </p:txBody>
      </p:sp>
      <p:pic>
        <p:nvPicPr>
          <p:cNvPr id="1026"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8" y="315913"/>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20586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fontScale="40000" lnSpcReduction="20000"/>
          </a:bodyPr>
          <a:lstStyle/>
          <a:p>
            <a:pPr marL="0" indent="0">
              <a:buNone/>
            </a:pPr>
            <a:r>
              <a:rPr lang="sl-SI" sz="4000" dirty="0" smtClean="0">
                <a:latin typeface="Arial" pitchFamily="34" charset="0"/>
                <a:cs typeface="Arial" pitchFamily="34" charset="0"/>
              </a:rPr>
              <a:t>Zakon </a:t>
            </a:r>
            <a:r>
              <a:rPr lang="sl-SI" sz="4000" dirty="0">
                <a:latin typeface="Arial" pitchFamily="34" charset="0"/>
                <a:cs typeface="Arial" pitchFamily="34" charset="0"/>
              </a:rPr>
              <a:t>o socialnem podjetništvu </a:t>
            </a:r>
            <a:r>
              <a:rPr lang="sl-SI" sz="4000" dirty="0" smtClean="0">
                <a:latin typeface="Arial" pitchFamily="34" charset="0"/>
                <a:cs typeface="Arial" pitchFamily="34" charset="0"/>
              </a:rPr>
              <a:t>(četrti odstavek </a:t>
            </a:r>
            <a:r>
              <a:rPr lang="sl-SI" sz="4000" dirty="0">
                <a:latin typeface="Arial" pitchFamily="34" charset="0"/>
                <a:cs typeface="Arial" pitchFamily="34" charset="0"/>
              </a:rPr>
              <a:t>2. </a:t>
            </a:r>
            <a:r>
              <a:rPr lang="sl-SI" sz="4000" dirty="0" smtClean="0">
                <a:latin typeface="Arial" pitchFamily="34" charset="0"/>
                <a:cs typeface="Arial" pitchFamily="34" charset="0"/>
              </a:rPr>
              <a:t>člena) določa, da so </a:t>
            </a:r>
            <a:r>
              <a:rPr lang="sl-SI" sz="4000" dirty="0">
                <a:latin typeface="Arial" pitchFamily="34" charset="0"/>
                <a:cs typeface="Arial" pitchFamily="34" charset="0"/>
              </a:rPr>
              <a:t>najbolj ranljive skupine na trgu dela vsi prikrajšani delavci, resno prikrajšani delavci in invalidi opredeljeni v Uredbi komisije (EU) 651/2014, tj. vsaka oseba, ki: </a:t>
            </a:r>
            <a:endParaRPr lang="sl-SI" sz="4000" dirty="0" smtClean="0">
              <a:latin typeface="Arial" pitchFamily="34" charset="0"/>
              <a:cs typeface="Arial" pitchFamily="34" charset="0"/>
            </a:endParaRPr>
          </a:p>
          <a:p>
            <a:pPr marL="0" indent="0">
              <a:buNone/>
            </a:pPr>
            <a:endParaRPr lang="sl-SI" sz="4000" dirty="0">
              <a:latin typeface="Arial" pitchFamily="34" charset="0"/>
              <a:cs typeface="Arial" pitchFamily="34" charset="0"/>
            </a:endParaRPr>
          </a:p>
          <a:p>
            <a:pPr marL="400050" lvl="1" indent="0">
              <a:buNone/>
            </a:pPr>
            <a:r>
              <a:rPr lang="sl-SI" dirty="0">
                <a:latin typeface="Arial" pitchFamily="34" charset="0"/>
                <a:cs typeface="Arial" pitchFamily="34" charset="0"/>
              </a:rPr>
              <a:t>(a) v preteklih šestih mesecih ni imela redno plačane zaposlitve;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(b) je stara od 15 do 24 let;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(c) nima dokončane višje srednje stopnje izobrazbe ali poklicne kvalifikacije (mednarodna standardna klasifikacija izobrazbe 3) ali je v obdobju dveh let po zaključku rednega izobraževanja in še ni pridobila prve redne plačane zaposlitve;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(d) je starejša od 50 let;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(e) živi sama in ima enega ali več vzdrževanih članov; ali</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(f) dela v sektorju ali ima poklic v državi članici, kjer je neravnovesje med spoloma vsaj 25 % višje od povprečnega neravnovesja med spoloma v vseh gospodarskih sektorjih v zadevni državi članici, in spada v skupino, ki je zastopana v manjšem številu;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g) je član etnične manjšine v državi članici in ki hoče razvijati svoj lingvistični profil, poklicno usposabljanje ali delovne izkušnje, da poveča svoje možnosti dostopa do redne zaposlitve;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(h) v preteklih 24 mesecih ni imela redno plačane zaposlitve;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(i) ni imela redno plačane zaposlitve najmanj 12 mesecev in spada v eno od kategorij (b) do (g),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(j) ima status invalidnega delavca v skladu z nacionalno zakonodajo; ali </a:t>
            </a:r>
            <a:endParaRPr lang="sl-SI" sz="4400" b="1" dirty="0">
              <a:latin typeface="Arial" pitchFamily="34" charset="0"/>
              <a:cs typeface="Arial" pitchFamily="34" charset="0"/>
            </a:endParaRPr>
          </a:p>
          <a:p>
            <a:pPr marL="400050" lvl="1" indent="0">
              <a:buNone/>
            </a:pPr>
            <a:r>
              <a:rPr lang="sl-SI" dirty="0">
                <a:latin typeface="Arial" pitchFamily="34" charset="0"/>
                <a:cs typeface="Arial" pitchFamily="34" charset="0"/>
              </a:rPr>
              <a:t>(k) ima dolgotrajne telesne, duševne, intelektualne ali senzorične okvare, ki jo v povezavi z različnimi ovirami lahko omejujejo, da bi polno in učinkovito sodelovala v delovnem okolju na isti ravni kot drugi delavci</a:t>
            </a:r>
            <a:r>
              <a:rPr lang="sl-SI" dirty="0" smtClean="0">
                <a:latin typeface="Arial" pitchFamily="34" charset="0"/>
                <a:cs typeface="Arial" pitchFamily="34" charset="0"/>
              </a:rPr>
              <a:t>.«</a:t>
            </a:r>
            <a:endParaRPr lang="sl-SI" sz="1400" dirty="0">
              <a:latin typeface="Arial" pitchFamily="34" charset="0"/>
              <a:cs typeface="Arial" pitchFamily="34" charset="0"/>
            </a:endParaRPr>
          </a:p>
          <a:p>
            <a:pPr lvl="1" algn="just">
              <a:buFont typeface="Wingdings" pitchFamily="2" charset="2"/>
              <a:buChar char="§"/>
            </a:pPr>
            <a:endParaRPr lang="sl-SI" sz="1800" dirty="0">
              <a:latin typeface="Arial" pitchFamily="34" charset="0"/>
              <a:cs typeface="Arial" pitchFamily="34" charset="0"/>
            </a:endParaRPr>
          </a:p>
          <a:p>
            <a:pPr marL="457200" lvl="1" indent="0" algn="just">
              <a:buNone/>
            </a:pPr>
            <a:endParaRPr lang="sl-SI" sz="1800" dirty="0" smtClean="0">
              <a:latin typeface="Arial" pitchFamily="34" charset="0"/>
              <a:cs typeface="Arial" pitchFamily="34" charset="0"/>
            </a:endParaRPr>
          </a:p>
          <a:p>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792088"/>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Ranljive ciljne skupine </a:t>
            </a:r>
            <a:r>
              <a:rPr lang="sl-SI" b="1" dirty="0"/>
              <a:t/>
            </a:r>
            <a:br>
              <a:rPr lang="sl-SI" b="1" dirty="0"/>
            </a:br>
            <a:endParaRPr lang="sl-SI" dirty="0"/>
          </a:p>
        </p:txBody>
      </p:sp>
    </p:spTree>
    <p:extLst>
      <p:ext uri="{BB962C8B-B14F-4D97-AF65-F5344CB8AC3E}">
        <p14:creationId xmlns:p14="http://schemas.microsoft.com/office/powerpoint/2010/main" val="33453584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391769" y="1772816"/>
            <a:ext cx="8206252" cy="4536504"/>
          </a:xfrm>
        </p:spPr>
        <p:txBody>
          <a:bodyPr>
            <a:noAutofit/>
          </a:bodyPr>
          <a:lstStyle/>
          <a:p>
            <a:pPr algn="just"/>
            <a:r>
              <a:rPr lang="sl-SI" sz="1600" b="1" dirty="0" smtClean="0">
                <a:latin typeface="Arial" pitchFamily="34" charset="0"/>
                <a:cs typeface="Arial" pitchFamily="34" charset="0"/>
              </a:rPr>
              <a:t>Sklop </a:t>
            </a:r>
            <a:r>
              <a:rPr lang="sl-SI" sz="1600" b="1" dirty="0">
                <a:latin typeface="Arial" pitchFamily="34" charset="0"/>
                <a:cs typeface="Arial" pitchFamily="34" charset="0"/>
              </a:rPr>
              <a:t>A:</a:t>
            </a:r>
          </a:p>
          <a:p>
            <a:pPr lvl="1" algn="just">
              <a:buFont typeface="Wingdings" pitchFamily="2" charset="2"/>
              <a:buChar char="§"/>
            </a:pPr>
            <a:r>
              <a:rPr lang="sl-SI" sz="1600" dirty="0">
                <a:latin typeface="Arial" pitchFamily="34" charset="0"/>
                <a:cs typeface="Arial" pitchFamily="34" charset="0"/>
              </a:rPr>
              <a:t>Minimalni čas trajanja mentorskega programa je 6 mesecev, v </a:t>
            </a:r>
            <a:r>
              <a:rPr lang="sl-SI" sz="1600" dirty="0" smtClean="0">
                <a:latin typeface="Arial" pitchFamily="34" charset="0"/>
                <a:cs typeface="Arial" pitchFamily="34" charset="0"/>
              </a:rPr>
              <a:t>tem času mora biti mentor socialnemu </a:t>
            </a:r>
            <a:r>
              <a:rPr lang="sl-SI" sz="1600" dirty="0">
                <a:latin typeface="Arial" pitchFamily="34" charset="0"/>
                <a:cs typeface="Arial" pitchFamily="34" charset="0"/>
              </a:rPr>
              <a:t>podjetju kumulativno na razpolago </a:t>
            </a:r>
            <a:r>
              <a:rPr lang="sl-SI" sz="1600" u="sng" dirty="0">
                <a:latin typeface="Arial" pitchFamily="34" charset="0"/>
                <a:cs typeface="Arial" pitchFamily="34" charset="0"/>
              </a:rPr>
              <a:t>vsaj 4 ure na teden oziroma 96 ur</a:t>
            </a:r>
            <a:r>
              <a:rPr lang="sl-SI" sz="1600" dirty="0">
                <a:latin typeface="Arial" pitchFamily="34" charset="0"/>
                <a:cs typeface="Arial" pitchFamily="34" charset="0"/>
              </a:rPr>
              <a:t> v obdobju 6 </a:t>
            </a:r>
            <a:r>
              <a:rPr lang="sl-SI" sz="1600" dirty="0" smtClean="0">
                <a:latin typeface="Arial" pitchFamily="34" charset="0"/>
                <a:cs typeface="Arial" pitchFamily="34" charset="0"/>
              </a:rPr>
              <a:t>mesecev.</a:t>
            </a:r>
          </a:p>
          <a:p>
            <a:pPr algn="just"/>
            <a:r>
              <a:rPr lang="sl-SI" sz="1600" b="1" dirty="0" smtClean="0">
                <a:latin typeface="Arial" pitchFamily="34" charset="0"/>
                <a:cs typeface="Arial" pitchFamily="34" charset="0"/>
              </a:rPr>
              <a:t>Sklop </a:t>
            </a:r>
            <a:r>
              <a:rPr lang="sl-SI" sz="1600" b="1" dirty="0">
                <a:latin typeface="Arial" pitchFamily="34" charset="0"/>
                <a:cs typeface="Arial" pitchFamily="34" charset="0"/>
              </a:rPr>
              <a:t>B:</a:t>
            </a:r>
          </a:p>
          <a:p>
            <a:pPr lvl="1" algn="just">
              <a:buFont typeface="Wingdings" pitchFamily="2" charset="2"/>
              <a:buChar char="§"/>
            </a:pPr>
            <a:r>
              <a:rPr lang="sl-SI" sz="1600" dirty="0">
                <a:latin typeface="Arial" pitchFamily="34" charset="0"/>
                <a:cs typeface="Arial" pitchFamily="34" charset="0"/>
              </a:rPr>
              <a:t>Minimalni čas trajanja mentorskega programa je 3 mesece, v </a:t>
            </a:r>
            <a:r>
              <a:rPr lang="sl-SI" sz="1600" dirty="0" smtClean="0">
                <a:latin typeface="Arial" pitchFamily="34" charset="0"/>
                <a:cs typeface="Arial" pitchFamily="34" charset="0"/>
              </a:rPr>
              <a:t>tem času mora biti mentor mentorju, ki se usposablja </a:t>
            </a:r>
            <a:r>
              <a:rPr lang="sl-SI" sz="1600" dirty="0">
                <a:latin typeface="Arial" pitchFamily="34" charset="0"/>
                <a:cs typeface="Arial" pitchFamily="34" charset="0"/>
              </a:rPr>
              <a:t>kumulativno na razpolago </a:t>
            </a:r>
            <a:r>
              <a:rPr lang="sl-SI" sz="1600" u="sng" dirty="0">
                <a:latin typeface="Arial" pitchFamily="34" charset="0"/>
                <a:cs typeface="Arial" pitchFamily="34" charset="0"/>
              </a:rPr>
              <a:t>vsaj 2 uri na </a:t>
            </a:r>
            <a:r>
              <a:rPr lang="sl-SI" sz="1600" dirty="0">
                <a:latin typeface="Arial" pitchFamily="34" charset="0"/>
                <a:cs typeface="Arial" pitchFamily="34" charset="0"/>
              </a:rPr>
              <a:t>teden oziroma 24 ur v obdobju 3 mesecev</a:t>
            </a:r>
            <a:r>
              <a:rPr lang="sl-SI" sz="1600" dirty="0" smtClean="0">
                <a:latin typeface="Arial" pitchFamily="34" charset="0"/>
                <a:cs typeface="Arial" pitchFamily="34" charset="0"/>
              </a:rPr>
              <a:t>.</a:t>
            </a:r>
            <a:r>
              <a:rPr lang="sl-SI" sz="1600" dirty="0">
                <a:latin typeface="Arial" pitchFamily="34" charset="0"/>
                <a:cs typeface="Arial" pitchFamily="34" charset="0"/>
              </a:rPr>
              <a:t> </a:t>
            </a:r>
            <a:endParaRPr lang="sl-SI" sz="1600" dirty="0" smtClean="0">
              <a:latin typeface="Arial" pitchFamily="34" charset="0"/>
              <a:cs typeface="Arial" pitchFamily="34" charset="0"/>
            </a:endParaRPr>
          </a:p>
          <a:p>
            <a:pPr lvl="1" algn="just">
              <a:buFont typeface="Wingdings" pitchFamily="2" charset="2"/>
              <a:buChar char="§"/>
            </a:pPr>
            <a:endParaRPr lang="sl-SI" sz="1600" dirty="0" smtClean="0">
              <a:latin typeface="Arial" pitchFamily="34" charset="0"/>
              <a:cs typeface="Arial" pitchFamily="34" charset="0"/>
            </a:endParaRPr>
          </a:p>
          <a:p>
            <a:pPr algn="just"/>
            <a:r>
              <a:rPr lang="sl-SI" sz="1600" dirty="0">
                <a:latin typeface="Arial" pitchFamily="34" charset="0"/>
                <a:cs typeface="Arial" pitchFamily="34" charset="0"/>
              </a:rPr>
              <a:t>Izvajanje mentorskega programa in z njim povezanih aktivnosti lahko traja do največ 1 leto.  </a:t>
            </a:r>
            <a:endParaRPr lang="sl-SI" sz="1600" dirty="0" smtClean="0">
              <a:latin typeface="Arial" pitchFamily="34" charset="0"/>
              <a:cs typeface="Arial" pitchFamily="34" charset="0"/>
            </a:endParaRPr>
          </a:p>
          <a:p>
            <a:pPr algn="just"/>
            <a:endParaRPr lang="sl-SI" sz="1600" dirty="0">
              <a:latin typeface="Arial" pitchFamily="34" charset="0"/>
              <a:cs typeface="Arial" pitchFamily="34" charset="0"/>
            </a:endParaRPr>
          </a:p>
          <a:p>
            <a:pPr marL="0" indent="0" algn="just">
              <a:buNone/>
            </a:pPr>
            <a:r>
              <a:rPr lang="sl-SI" sz="1600" i="1" dirty="0" smtClean="0">
                <a:latin typeface="Arial" pitchFamily="34" charset="0"/>
                <a:cs typeface="Arial" pitchFamily="34" charset="0"/>
              </a:rPr>
              <a:t>V primeru, </a:t>
            </a:r>
            <a:r>
              <a:rPr lang="sl-SI" sz="1600" i="1" dirty="0">
                <a:latin typeface="Arial" pitchFamily="34" charset="0"/>
                <a:cs typeface="Arial" pitchFamily="34" charset="0"/>
              </a:rPr>
              <a:t>da ure ne bodo enakomerno porazdeljene po mesecih, bo ministrstvo te seštelo na mesečnem nivoju in delilo s številom mesecev predvidenega trajanja mentorstva. Kljub temu je potrebno zadostiti minimalnim kriterijem razpisa, tj. je izvajanje mentorstva vsaj 2 uri na teden oziroma 8 na mesec </a:t>
            </a:r>
            <a:r>
              <a:rPr lang="sl-SI" sz="1600" i="1" dirty="0" smtClean="0">
                <a:latin typeface="Arial" pitchFamily="34" charset="0"/>
                <a:cs typeface="Arial" pitchFamily="34" charset="0"/>
              </a:rPr>
              <a:t>(sklop B) ali </a:t>
            </a:r>
            <a:r>
              <a:rPr lang="sl-SI" sz="1600" i="1" dirty="0">
                <a:latin typeface="Arial" pitchFamily="34" charset="0"/>
                <a:cs typeface="Arial" pitchFamily="34" charset="0"/>
              </a:rPr>
              <a:t>vsaj 4 ure na teden oziroma 16 na </a:t>
            </a:r>
            <a:r>
              <a:rPr lang="sl-SI" sz="1600" i="1" dirty="0" smtClean="0">
                <a:latin typeface="Arial" pitchFamily="34" charset="0"/>
                <a:cs typeface="Arial" pitchFamily="34" charset="0"/>
              </a:rPr>
              <a:t>mesec (sklop A). </a:t>
            </a:r>
            <a:endParaRPr lang="sl-SI" sz="1600" i="1" dirty="0">
              <a:latin typeface="Arial" pitchFamily="34" charset="0"/>
              <a:cs typeface="Arial" pitchFamily="34" charset="0"/>
            </a:endParaRPr>
          </a:p>
          <a:p>
            <a:endParaRPr lang="sl-SI" sz="1600" dirty="0"/>
          </a:p>
        </p:txBody>
      </p:sp>
      <p:pic>
        <p:nvPicPr>
          <p:cNvPr id="4" name="Slika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288256"/>
            <a:ext cx="8229600" cy="48456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Obseg mentorstva</a:t>
            </a:r>
            <a:r>
              <a:rPr lang="sl-SI" b="1" dirty="0"/>
              <a:t/>
            </a:r>
            <a:br>
              <a:rPr lang="sl-SI" b="1" dirty="0"/>
            </a:br>
            <a:endParaRPr lang="sl-SI" dirty="0"/>
          </a:p>
        </p:txBody>
      </p:sp>
    </p:spTree>
    <p:extLst>
      <p:ext uri="{BB962C8B-B14F-4D97-AF65-F5344CB8AC3E}">
        <p14:creationId xmlns:p14="http://schemas.microsoft.com/office/powerpoint/2010/main" val="13329292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fontScale="55000" lnSpcReduction="20000"/>
          </a:bodyPr>
          <a:lstStyle/>
          <a:p>
            <a:pPr algn="just"/>
            <a:r>
              <a:rPr lang="sl-SI" sz="3300" b="1" dirty="0">
                <a:latin typeface="Arial" pitchFamily="34" charset="0"/>
                <a:cs typeface="Arial" pitchFamily="34" charset="0"/>
              </a:rPr>
              <a:t>Sklop A:</a:t>
            </a:r>
          </a:p>
          <a:p>
            <a:pPr lvl="1" algn="just">
              <a:buFont typeface="Wingdings" pitchFamily="2" charset="2"/>
              <a:buChar char="§"/>
            </a:pPr>
            <a:r>
              <a:rPr lang="sl-SI" sz="3300" dirty="0" smtClean="0">
                <a:latin typeface="Arial" pitchFamily="34" charset="0"/>
                <a:cs typeface="Arial" pitchFamily="34" charset="0"/>
              </a:rPr>
              <a:t>Mentorstvo </a:t>
            </a:r>
            <a:r>
              <a:rPr lang="sl-SI" sz="3300" dirty="0">
                <a:latin typeface="Arial" pitchFamily="34" charset="0"/>
                <a:cs typeface="Arial" pitchFamily="34" charset="0"/>
              </a:rPr>
              <a:t>se izvaja </a:t>
            </a:r>
            <a:r>
              <a:rPr lang="sl-SI" sz="3300" u="sng" dirty="0">
                <a:latin typeface="Arial" pitchFamily="34" charset="0"/>
                <a:cs typeface="Arial" pitchFamily="34" charset="0"/>
              </a:rPr>
              <a:t>na tistih področjih poslovanja socialnega podjetja, ki jih socialno podjetje opredeli skupaj z mentorjem</a:t>
            </a:r>
            <a:r>
              <a:rPr lang="sl-SI" sz="3300" dirty="0">
                <a:latin typeface="Arial" pitchFamily="34" charset="0"/>
                <a:cs typeface="Arial" pitchFamily="34" charset="0"/>
              </a:rPr>
              <a:t>, na primer: </a:t>
            </a:r>
            <a:r>
              <a:rPr lang="sl-SI" sz="3300" dirty="0" smtClean="0">
                <a:latin typeface="Arial" pitchFamily="34" charset="0"/>
                <a:cs typeface="Arial" pitchFamily="34" charset="0"/>
              </a:rPr>
              <a:t>finance</a:t>
            </a:r>
            <a:r>
              <a:rPr lang="sl-SI" sz="3300" dirty="0">
                <a:latin typeface="Arial" pitchFamily="34" charset="0"/>
                <a:cs typeface="Arial" pitchFamily="34" charset="0"/>
              </a:rPr>
              <a:t>, prodaja in marketing, človeški viri, mreženje, povezovanje, dostop do trgov, dostop do virov financiranja, priprava projektov za pridobitev investitorjev idr. </a:t>
            </a:r>
            <a:endParaRPr lang="sl-SI" sz="3300" dirty="0" smtClean="0">
              <a:latin typeface="Arial" pitchFamily="34" charset="0"/>
              <a:cs typeface="Arial" pitchFamily="34" charset="0"/>
            </a:endParaRPr>
          </a:p>
          <a:p>
            <a:pPr marL="457200" lvl="1" indent="0" algn="just">
              <a:buNone/>
            </a:pPr>
            <a:endParaRPr lang="sl-SI" sz="3300" dirty="0" smtClean="0">
              <a:latin typeface="Arial" pitchFamily="34" charset="0"/>
              <a:cs typeface="Arial" pitchFamily="34" charset="0"/>
            </a:endParaRPr>
          </a:p>
          <a:p>
            <a:pPr algn="just"/>
            <a:r>
              <a:rPr lang="sl-SI" sz="3300" b="1" dirty="0" smtClean="0">
                <a:latin typeface="Arial" pitchFamily="34" charset="0"/>
                <a:cs typeface="Arial" pitchFamily="34" charset="0"/>
              </a:rPr>
              <a:t>Sklop </a:t>
            </a:r>
            <a:r>
              <a:rPr lang="sl-SI" sz="3300" b="1" dirty="0">
                <a:latin typeface="Arial" pitchFamily="34" charset="0"/>
                <a:cs typeface="Arial" pitchFamily="34" charset="0"/>
              </a:rPr>
              <a:t>B:</a:t>
            </a:r>
          </a:p>
          <a:p>
            <a:pPr lvl="1" algn="just">
              <a:buFont typeface="Wingdings" pitchFamily="2" charset="2"/>
              <a:buChar char="§"/>
            </a:pPr>
            <a:r>
              <a:rPr lang="sl-SI" sz="3300" dirty="0" smtClean="0">
                <a:latin typeface="Arial" pitchFamily="34" charset="0"/>
                <a:cs typeface="Arial" pitchFamily="34" charset="0"/>
              </a:rPr>
              <a:t>Mentorstvo </a:t>
            </a:r>
            <a:r>
              <a:rPr lang="sl-SI" sz="3300" dirty="0">
                <a:latin typeface="Arial" pitchFamily="34" charset="0"/>
                <a:cs typeface="Arial" pitchFamily="34" charset="0"/>
              </a:rPr>
              <a:t>se izvaja </a:t>
            </a:r>
            <a:r>
              <a:rPr lang="sl-SI" sz="3300" u="sng" dirty="0">
                <a:latin typeface="Arial" pitchFamily="34" charset="0"/>
                <a:cs typeface="Arial" pitchFamily="34" charset="0"/>
              </a:rPr>
              <a:t>samo na specifičnem področju socialnega podjetništva</a:t>
            </a:r>
            <a:r>
              <a:rPr lang="sl-SI" sz="3300" dirty="0">
                <a:latin typeface="Arial" pitchFamily="34" charset="0"/>
                <a:cs typeface="Arial" pitchFamily="34" charset="0"/>
              </a:rPr>
              <a:t>, ki ga podrobneje opredelita mentorja skupaj v mentorskem </a:t>
            </a:r>
            <a:r>
              <a:rPr lang="sl-SI" sz="3300" dirty="0" smtClean="0">
                <a:latin typeface="Arial" pitchFamily="34" charset="0"/>
                <a:cs typeface="Arial" pitchFamily="34" charset="0"/>
              </a:rPr>
              <a:t>programu, na </a:t>
            </a:r>
            <a:r>
              <a:rPr lang="sl-SI" sz="3300" dirty="0">
                <a:latin typeface="Arial" pitchFamily="34" charset="0"/>
                <a:cs typeface="Arial" pitchFamily="34" charset="0"/>
              </a:rPr>
              <a:t>primer: udejanjanje načel socialnega </a:t>
            </a:r>
            <a:r>
              <a:rPr lang="sl-SI" sz="3300" dirty="0" smtClean="0">
                <a:latin typeface="Arial" pitchFamily="34" charset="0"/>
                <a:cs typeface="Arial" pitchFamily="34" charset="0"/>
              </a:rPr>
              <a:t>podjetništva, strateško </a:t>
            </a:r>
            <a:r>
              <a:rPr lang="sl-SI" sz="3300" dirty="0">
                <a:latin typeface="Arial" pitchFamily="34" charset="0"/>
                <a:cs typeface="Arial" pitchFamily="34" charset="0"/>
              </a:rPr>
              <a:t>planiranje in vodenje socialnega podjetja, oblikovanje ali </a:t>
            </a:r>
            <a:r>
              <a:rPr lang="sl-SI" sz="3300" dirty="0" err="1">
                <a:latin typeface="Arial" pitchFamily="34" charset="0"/>
                <a:cs typeface="Arial" pitchFamily="34" charset="0"/>
              </a:rPr>
              <a:t>validacija</a:t>
            </a:r>
            <a:r>
              <a:rPr lang="sl-SI" sz="3300" dirty="0">
                <a:latin typeface="Arial" pitchFamily="34" charset="0"/>
                <a:cs typeface="Arial" pitchFamily="34" charset="0"/>
              </a:rPr>
              <a:t> (trajnostnih) poslovnih modelov, delo z ranljivimi skupinami oseb, merjenje družbenih učinkov idr. </a:t>
            </a:r>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Področje mentorstva</a:t>
            </a:r>
            <a:r>
              <a:rPr lang="sl-SI" b="1" dirty="0"/>
              <a:t/>
            </a:r>
            <a:br>
              <a:rPr lang="sl-SI" b="1" dirty="0"/>
            </a:br>
            <a:endParaRPr lang="sl-SI" dirty="0"/>
          </a:p>
        </p:txBody>
      </p:sp>
    </p:spTree>
    <p:extLst>
      <p:ext uri="{BB962C8B-B14F-4D97-AF65-F5344CB8AC3E}">
        <p14:creationId xmlns:p14="http://schemas.microsoft.com/office/powerpoint/2010/main" val="20331885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276872"/>
            <a:ext cx="8206252" cy="4032448"/>
          </a:xfrm>
        </p:spPr>
        <p:txBody>
          <a:bodyPr>
            <a:normAutofit/>
          </a:bodyPr>
          <a:lstStyle/>
          <a:p>
            <a:pPr algn="just"/>
            <a:r>
              <a:rPr lang="sl-SI" sz="1800" b="1" dirty="0">
                <a:latin typeface="Arial" pitchFamily="34" charset="0"/>
                <a:cs typeface="Arial" pitchFamily="34" charset="0"/>
              </a:rPr>
              <a:t>Sklop A:</a:t>
            </a:r>
          </a:p>
          <a:p>
            <a:pPr lvl="1" algn="just">
              <a:buFont typeface="Wingdings" pitchFamily="2" charset="2"/>
              <a:buChar char="§"/>
            </a:pPr>
            <a:r>
              <a:rPr lang="sl-SI" sz="1800" dirty="0" smtClean="0">
                <a:latin typeface="Arial" pitchFamily="34" charset="0"/>
                <a:cs typeface="Arial" pitchFamily="34" charset="0"/>
              </a:rPr>
              <a:t>razvoj </a:t>
            </a:r>
            <a:r>
              <a:rPr lang="sl-SI" sz="1800" dirty="0">
                <a:latin typeface="Arial" pitchFamily="34" charset="0"/>
                <a:cs typeface="Arial" pitchFamily="34" charset="0"/>
              </a:rPr>
              <a:t>poslovanja socialnih podjetij (z oblikovanjem oziroma nadgradnjo poslovnih modelov, ki bodo prispevali k večji stabilnosti in trajnosti poslovanja socialnih podjetij),</a:t>
            </a:r>
          </a:p>
          <a:p>
            <a:pPr lvl="1" algn="just">
              <a:buFont typeface="Wingdings" pitchFamily="2" charset="2"/>
              <a:buChar char="§"/>
            </a:pPr>
            <a:r>
              <a:rPr lang="sl-SI" sz="1800" dirty="0" smtClean="0">
                <a:latin typeface="Arial" pitchFamily="34" charset="0"/>
                <a:cs typeface="Arial" pitchFamily="34" charset="0"/>
              </a:rPr>
              <a:t>dvig </a:t>
            </a:r>
            <a:r>
              <a:rPr lang="sl-SI" sz="1800" dirty="0">
                <a:latin typeface="Arial" pitchFamily="34" charset="0"/>
                <a:cs typeface="Arial" pitchFamily="34" charset="0"/>
              </a:rPr>
              <a:t>usposobljenosti zaposlenih v socialnih podjetjih na različnih področjih delovanja socialnih podjetij,</a:t>
            </a:r>
          </a:p>
          <a:p>
            <a:pPr lvl="1" algn="just">
              <a:buFont typeface="Wingdings" pitchFamily="2" charset="2"/>
              <a:buChar char="§"/>
            </a:pPr>
            <a:r>
              <a:rPr lang="sl-SI" sz="1800" dirty="0" smtClean="0">
                <a:latin typeface="Arial" pitchFamily="34" charset="0"/>
                <a:cs typeface="Arial" pitchFamily="34" charset="0"/>
              </a:rPr>
              <a:t>večja socialna vključenost zaposlenih </a:t>
            </a:r>
            <a:r>
              <a:rPr lang="sl-SI" sz="1800" dirty="0">
                <a:latin typeface="Arial" pitchFamily="34" charset="0"/>
                <a:cs typeface="Arial" pitchFamily="34" charset="0"/>
              </a:rPr>
              <a:t>v socialnih </a:t>
            </a:r>
            <a:r>
              <a:rPr lang="sl-SI" sz="1800" dirty="0" smtClean="0">
                <a:latin typeface="Arial" pitchFamily="34" charset="0"/>
                <a:cs typeface="Arial" pitchFamily="34" charset="0"/>
              </a:rPr>
              <a:t>podjetjih.</a:t>
            </a:r>
          </a:p>
          <a:p>
            <a:pPr lvl="1" algn="just">
              <a:buFont typeface="Wingdings" pitchFamily="2" charset="2"/>
              <a:buChar char="§"/>
            </a:pPr>
            <a:endParaRPr lang="sl-SI" sz="1800" dirty="0">
              <a:latin typeface="Arial" pitchFamily="34" charset="0"/>
              <a:cs typeface="Arial" pitchFamily="34" charset="0"/>
            </a:endParaRPr>
          </a:p>
          <a:p>
            <a:pPr algn="just"/>
            <a:r>
              <a:rPr lang="sl-SI" sz="1800" b="1" dirty="0" smtClean="0">
                <a:latin typeface="Arial" pitchFamily="34" charset="0"/>
                <a:cs typeface="Arial" pitchFamily="34" charset="0"/>
              </a:rPr>
              <a:t>Sklop </a:t>
            </a:r>
            <a:r>
              <a:rPr lang="sl-SI" sz="1800" b="1" dirty="0">
                <a:latin typeface="Arial" pitchFamily="34" charset="0"/>
                <a:cs typeface="Arial" pitchFamily="34" charset="0"/>
              </a:rPr>
              <a:t>B:</a:t>
            </a:r>
          </a:p>
          <a:p>
            <a:pPr lvl="1" algn="just">
              <a:buFont typeface="Wingdings" pitchFamily="2" charset="2"/>
              <a:buChar char="§"/>
            </a:pPr>
            <a:r>
              <a:rPr lang="sl-SI" sz="1800" dirty="0" smtClean="0">
                <a:latin typeface="Arial" pitchFamily="34" charset="0"/>
                <a:cs typeface="Arial" pitchFamily="34" charset="0"/>
              </a:rPr>
              <a:t>(samo)zaposlenim zagotoviti </a:t>
            </a:r>
            <a:r>
              <a:rPr lang="sl-SI" sz="1800" dirty="0">
                <a:latin typeface="Arial" pitchFamily="34" charset="0"/>
                <a:cs typeface="Arial" pitchFamily="34" charset="0"/>
              </a:rPr>
              <a:t>ustrezna dodatna znanja ter kompetence za izvajanje mentorstva </a:t>
            </a:r>
            <a:r>
              <a:rPr lang="sl-SI" sz="1800" dirty="0" smtClean="0">
                <a:latin typeface="Arial" pitchFamily="34" charset="0"/>
                <a:cs typeface="Arial" pitchFamily="34" charset="0"/>
              </a:rPr>
              <a:t>socialnim podjetjem </a:t>
            </a:r>
            <a:r>
              <a:rPr lang="sl-SI" sz="1800" dirty="0">
                <a:latin typeface="Arial" pitchFamily="34" charset="0"/>
                <a:cs typeface="Arial" pitchFamily="34" charset="0"/>
              </a:rPr>
              <a:t>ter na tak način </a:t>
            </a:r>
            <a:r>
              <a:rPr lang="sl-SI" sz="1800" dirty="0" smtClean="0">
                <a:latin typeface="Arial" pitchFamily="34" charset="0"/>
                <a:cs typeface="Arial" pitchFamily="34" charset="0"/>
              </a:rPr>
              <a:t>prispevati </a:t>
            </a:r>
            <a:r>
              <a:rPr lang="sl-SI" sz="1800" dirty="0">
                <a:latin typeface="Arial" pitchFamily="34" charset="0"/>
                <a:cs typeface="Arial" pitchFamily="34" charset="0"/>
              </a:rPr>
              <a:t>k oblikovanju ustreznega podpornega okolja za socialna podjetja v Sloveniji.</a:t>
            </a:r>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72008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Namen mentorstva</a:t>
            </a:r>
            <a:r>
              <a:rPr lang="sl-SI" b="1" dirty="0"/>
              <a:t/>
            </a:r>
            <a:br>
              <a:rPr lang="sl-SI" b="1" dirty="0"/>
            </a:br>
            <a:endParaRPr lang="sl-SI" dirty="0"/>
          </a:p>
        </p:txBody>
      </p:sp>
    </p:spTree>
    <p:extLst>
      <p:ext uri="{BB962C8B-B14F-4D97-AF65-F5344CB8AC3E}">
        <p14:creationId xmlns:p14="http://schemas.microsoft.com/office/powerpoint/2010/main" val="1559216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Autofit/>
          </a:bodyPr>
          <a:lstStyle/>
          <a:p>
            <a:r>
              <a:rPr lang="sl-SI" sz="1800" b="1" dirty="0" smtClean="0">
                <a:latin typeface="Arial" pitchFamily="34" charset="0"/>
                <a:cs typeface="Arial" pitchFamily="34" charset="0"/>
              </a:rPr>
              <a:t>Sklop </a:t>
            </a:r>
            <a:r>
              <a:rPr lang="sl-SI" sz="1800" b="1" dirty="0">
                <a:latin typeface="Arial" pitchFamily="34" charset="0"/>
                <a:cs typeface="Arial" pitchFamily="34" charset="0"/>
              </a:rPr>
              <a:t>A</a:t>
            </a:r>
            <a:r>
              <a:rPr lang="sl-SI" sz="1800" b="1" dirty="0" smtClean="0">
                <a:latin typeface="Arial" pitchFamily="34" charset="0"/>
                <a:cs typeface="Arial" pitchFamily="34" charset="0"/>
              </a:rPr>
              <a:t>:</a:t>
            </a:r>
          </a:p>
          <a:p>
            <a:endParaRPr lang="sl-SI" sz="1800" b="1" dirty="0">
              <a:latin typeface="Arial" pitchFamily="34" charset="0"/>
              <a:cs typeface="Arial" pitchFamily="34" charset="0"/>
            </a:endParaRPr>
          </a:p>
          <a:p>
            <a:pPr lvl="1" algn="just">
              <a:buFont typeface="Wingdings" pitchFamily="2" charset="2"/>
              <a:buChar char="§"/>
            </a:pPr>
            <a:r>
              <a:rPr lang="sl-SI" sz="1800" dirty="0">
                <a:latin typeface="Arial" pitchFamily="34" charset="0"/>
                <a:cs typeface="Arial" pitchFamily="34" charset="0"/>
              </a:rPr>
              <a:t>mentor pozna področje socialnega podjetništva, kar dokazuje z vsaj </a:t>
            </a:r>
            <a:r>
              <a:rPr lang="sl-SI" sz="1800" u="sng" dirty="0">
                <a:latin typeface="Arial" pitchFamily="34" charset="0"/>
                <a:cs typeface="Arial" pitchFamily="34" charset="0"/>
              </a:rPr>
              <a:t>dvema relevantnima referencama</a:t>
            </a:r>
            <a:r>
              <a:rPr lang="sl-SI" sz="1800" dirty="0">
                <a:latin typeface="Arial" pitchFamily="34" charset="0"/>
                <a:cs typeface="Arial" pitchFamily="34" charset="0"/>
              </a:rPr>
              <a:t> in hkrati pozna strokovno področje vključeno v mentorski program, kar dokazuje z </a:t>
            </a:r>
            <a:r>
              <a:rPr lang="sl-SI" sz="1800" u="sng" dirty="0">
                <a:latin typeface="Arial" pitchFamily="34" charset="0"/>
                <a:cs typeface="Arial" pitchFamily="34" charset="0"/>
              </a:rPr>
              <a:t>vsaj desetimi (10) relevantnimi </a:t>
            </a:r>
            <a:r>
              <a:rPr lang="sl-SI" sz="1800" u="sng" dirty="0" smtClean="0">
                <a:latin typeface="Arial" pitchFamily="34" charset="0"/>
                <a:cs typeface="Arial" pitchFamily="34" charset="0"/>
              </a:rPr>
              <a:t>referencami</a:t>
            </a:r>
            <a:r>
              <a:rPr lang="sl-SI" sz="1800" dirty="0" smtClean="0">
                <a:latin typeface="Arial" pitchFamily="34" charset="0"/>
                <a:cs typeface="Arial" pitchFamily="34" charset="0"/>
              </a:rPr>
              <a:t>,</a:t>
            </a:r>
            <a:endParaRPr lang="sl-SI" sz="1800" dirty="0">
              <a:latin typeface="Arial" pitchFamily="34" charset="0"/>
              <a:cs typeface="Arial" pitchFamily="34" charset="0"/>
            </a:endParaRPr>
          </a:p>
          <a:p>
            <a:pPr lvl="1" algn="just">
              <a:buFont typeface="Wingdings" pitchFamily="2" charset="2"/>
              <a:buChar char="§"/>
            </a:pPr>
            <a:r>
              <a:rPr lang="sl-SI" sz="1800" dirty="0" smtClean="0">
                <a:latin typeface="Arial" pitchFamily="34" charset="0"/>
                <a:cs typeface="Arial" pitchFamily="34" charset="0"/>
              </a:rPr>
              <a:t>v </a:t>
            </a:r>
            <a:r>
              <a:rPr lang="sl-SI" sz="1800" dirty="0">
                <a:latin typeface="Arial" pitchFamily="34" charset="0"/>
                <a:cs typeface="Arial" pitchFamily="34" charset="0"/>
              </a:rPr>
              <a:t>sodelovanju s socialnim podjetjem </a:t>
            </a:r>
            <a:r>
              <a:rPr lang="sl-SI" sz="1800" dirty="0" smtClean="0">
                <a:latin typeface="Arial" pitchFamily="34" charset="0"/>
                <a:cs typeface="Arial" pitchFamily="34" charset="0"/>
              </a:rPr>
              <a:t>pripravi </a:t>
            </a:r>
            <a:r>
              <a:rPr lang="sl-SI" sz="1800" dirty="0">
                <a:latin typeface="Arial" pitchFamily="34" charset="0"/>
                <a:cs typeface="Arial" pitchFamily="34" charset="0"/>
              </a:rPr>
              <a:t>celovit mentorski program, </a:t>
            </a:r>
            <a:endParaRPr lang="sl-SI" sz="1800" dirty="0" smtClean="0">
              <a:latin typeface="Arial" pitchFamily="34" charset="0"/>
              <a:cs typeface="Arial" pitchFamily="34" charset="0"/>
            </a:endParaRPr>
          </a:p>
          <a:p>
            <a:pPr lvl="1" algn="just">
              <a:buFont typeface="Wingdings" pitchFamily="2" charset="2"/>
              <a:buChar char="§"/>
            </a:pPr>
            <a:r>
              <a:rPr lang="sl-SI" sz="1800" dirty="0" smtClean="0">
                <a:latin typeface="Arial" pitchFamily="34" charset="0"/>
                <a:cs typeface="Arial" pitchFamily="34" charset="0"/>
              </a:rPr>
              <a:t>za </a:t>
            </a:r>
            <a:r>
              <a:rPr lang="sl-SI" sz="1800" dirty="0">
                <a:latin typeface="Arial" pitchFamily="34" charset="0"/>
                <a:cs typeface="Arial" pitchFamily="34" charset="0"/>
              </a:rPr>
              <a:t>mentorske storitve lahko mentor izstavi račun </a:t>
            </a:r>
            <a:r>
              <a:rPr lang="sl-SI" sz="1800" dirty="0" smtClean="0">
                <a:latin typeface="Arial" pitchFamily="34" charset="0"/>
                <a:cs typeface="Arial" pitchFamily="34" charset="0"/>
              </a:rPr>
              <a:t>o </a:t>
            </a:r>
            <a:r>
              <a:rPr lang="sl-SI" sz="1800" dirty="0">
                <a:latin typeface="Arial" pitchFamily="34" charset="0"/>
                <a:cs typeface="Arial" pitchFamily="34" charset="0"/>
              </a:rPr>
              <a:t>opravljenem </a:t>
            </a:r>
            <a:r>
              <a:rPr lang="sl-SI" sz="1800" dirty="0" smtClean="0">
                <a:latin typeface="Arial" pitchFamily="34" charset="0"/>
                <a:cs typeface="Arial" pitchFamily="34" charset="0"/>
              </a:rPr>
              <a:t>delu,</a:t>
            </a:r>
          </a:p>
          <a:p>
            <a:pPr lvl="1" algn="just">
              <a:buFont typeface="Wingdings" pitchFamily="2" charset="2"/>
              <a:buChar char="§"/>
            </a:pPr>
            <a:r>
              <a:rPr lang="sl-SI" sz="1800" dirty="0" smtClean="0">
                <a:latin typeface="Arial" pitchFamily="34" charset="0"/>
                <a:cs typeface="Arial" pitchFamily="34" charset="0"/>
              </a:rPr>
              <a:t>pripraviti </a:t>
            </a:r>
            <a:r>
              <a:rPr lang="sl-SI" sz="1800" dirty="0">
                <a:latin typeface="Arial" pitchFamily="34" charset="0"/>
                <a:cs typeface="Arial" pitchFamily="34" charset="0"/>
              </a:rPr>
              <a:t>poročila </a:t>
            </a:r>
            <a:r>
              <a:rPr lang="sl-SI" sz="1800" dirty="0" smtClean="0">
                <a:latin typeface="Arial" pitchFamily="34" charset="0"/>
                <a:cs typeface="Arial" pitchFamily="34" charset="0"/>
              </a:rPr>
              <a:t>o izvedenem mentorstvu. </a:t>
            </a:r>
            <a:endParaRPr lang="sl-SI" sz="1800" dirty="0">
              <a:latin typeface="Arial" pitchFamily="34" charset="0"/>
              <a:cs typeface="Arial" pitchFamily="34" charset="0"/>
            </a:endParaRPr>
          </a:p>
        </p:txBody>
      </p:sp>
      <p:pic>
        <p:nvPicPr>
          <p:cNvPr id="4" name="Slika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Kdo je lahko mentor?</a:t>
            </a:r>
            <a:r>
              <a:rPr lang="sl-SI" b="1" dirty="0"/>
              <a:t/>
            </a:r>
            <a:br>
              <a:rPr lang="sl-SI" b="1" dirty="0"/>
            </a:br>
            <a:endParaRPr lang="sl-SI" dirty="0"/>
          </a:p>
        </p:txBody>
      </p:sp>
    </p:spTree>
    <p:extLst>
      <p:ext uri="{BB962C8B-B14F-4D97-AF65-F5344CB8AC3E}">
        <p14:creationId xmlns:p14="http://schemas.microsoft.com/office/powerpoint/2010/main" val="997647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Autofit/>
          </a:bodyPr>
          <a:lstStyle/>
          <a:p>
            <a:r>
              <a:rPr lang="sl-SI" sz="1800" b="1" dirty="0">
                <a:latin typeface="Arial" pitchFamily="34" charset="0"/>
                <a:cs typeface="Arial" pitchFamily="34" charset="0"/>
              </a:rPr>
              <a:t>Sklop B</a:t>
            </a:r>
            <a:r>
              <a:rPr lang="sl-SI" sz="1800" b="1" dirty="0" smtClean="0">
                <a:latin typeface="Arial" pitchFamily="34" charset="0"/>
                <a:cs typeface="Arial" pitchFamily="34" charset="0"/>
              </a:rPr>
              <a:t>:</a:t>
            </a:r>
          </a:p>
          <a:p>
            <a:endParaRPr lang="sl-SI" sz="1800" b="1" dirty="0">
              <a:latin typeface="Arial" pitchFamily="34" charset="0"/>
              <a:cs typeface="Arial" pitchFamily="34" charset="0"/>
            </a:endParaRPr>
          </a:p>
          <a:p>
            <a:pPr lvl="1">
              <a:buFont typeface="Wingdings" pitchFamily="2" charset="2"/>
              <a:buChar char="§"/>
            </a:pPr>
            <a:r>
              <a:rPr lang="sl-SI" sz="1800" dirty="0">
                <a:latin typeface="Arial" pitchFamily="34" charset="0"/>
                <a:cs typeface="Arial" pitchFamily="34" charset="0"/>
              </a:rPr>
              <a:t>mentor je že izvajal mentorstvo na področju socialnega podjetništva, kar dokazuje z </a:t>
            </a:r>
            <a:r>
              <a:rPr lang="sl-SI" sz="1800" u="sng" dirty="0">
                <a:latin typeface="Arial" pitchFamily="34" charset="0"/>
                <a:cs typeface="Arial" pitchFamily="34" charset="0"/>
              </a:rPr>
              <a:t>vsaj desetimi (10) relevantnimi </a:t>
            </a:r>
            <a:r>
              <a:rPr lang="sl-SI" sz="1800" u="sng" dirty="0" smtClean="0">
                <a:latin typeface="Arial" pitchFamily="34" charset="0"/>
                <a:cs typeface="Arial" pitchFamily="34" charset="0"/>
              </a:rPr>
              <a:t>referencami</a:t>
            </a:r>
            <a:r>
              <a:rPr lang="sl-SI" sz="1800" dirty="0" smtClean="0">
                <a:latin typeface="Arial" pitchFamily="34" charset="0"/>
                <a:cs typeface="Arial" pitchFamily="34" charset="0"/>
              </a:rPr>
              <a:t>,</a:t>
            </a:r>
            <a:endParaRPr lang="sl-SI" sz="1800" dirty="0">
              <a:latin typeface="Arial" pitchFamily="34" charset="0"/>
              <a:cs typeface="Arial" pitchFamily="34" charset="0"/>
            </a:endParaRPr>
          </a:p>
          <a:p>
            <a:pPr lvl="1">
              <a:buFont typeface="Wingdings" pitchFamily="2" charset="2"/>
              <a:buChar char="§"/>
            </a:pPr>
            <a:r>
              <a:rPr lang="sl-SI" sz="1800" dirty="0" smtClean="0">
                <a:latin typeface="Arial" pitchFamily="34" charset="0"/>
                <a:cs typeface="Arial" pitchFamily="34" charset="0"/>
              </a:rPr>
              <a:t>v </a:t>
            </a:r>
            <a:r>
              <a:rPr lang="sl-SI" sz="1800" dirty="0">
                <a:latin typeface="Arial" pitchFamily="34" charset="0"/>
                <a:cs typeface="Arial" pitchFamily="34" charset="0"/>
              </a:rPr>
              <a:t>sodelovanju s socialnim podjetjem </a:t>
            </a:r>
            <a:r>
              <a:rPr lang="sl-SI" sz="1800" dirty="0" smtClean="0">
                <a:latin typeface="Arial" pitchFamily="34" charset="0"/>
                <a:cs typeface="Arial" pitchFamily="34" charset="0"/>
              </a:rPr>
              <a:t>pripravi </a:t>
            </a:r>
            <a:r>
              <a:rPr lang="sl-SI" sz="1800" dirty="0">
                <a:latin typeface="Arial" pitchFamily="34" charset="0"/>
                <a:cs typeface="Arial" pitchFamily="34" charset="0"/>
              </a:rPr>
              <a:t>celovit mentorski program, </a:t>
            </a:r>
            <a:endParaRPr lang="sl-SI" sz="1800" dirty="0" smtClean="0">
              <a:latin typeface="Arial" pitchFamily="34" charset="0"/>
              <a:cs typeface="Arial" pitchFamily="34" charset="0"/>
            </a:endParaRPr>
          </a:p>
          <a:p>
            <a:pPr lvl="1">
              <a:buFont typeface="Wingdings" pitchFamily="2" charset="2"/>
              <a:buChar char="§"/>
            </a:pPr>
            <a:r>
              <a:rPr lang="sl-SI" sz="1800" dirty="0" smtClean="0">
                <a:latin typeface="Arial" pitchFamily="34" charset="0"/>
                <a:cs typeface="Arial" pitchFamily="34" charset="0"/>
              </a:rPr>
              <a:t>za </a:t>
            </a:r>
            <a:r>
              <a:rPr lang="sl-SI" sz="1800" dirty="0">
                <a:latin typeface="Arial" pitchFamily="34" charset="0"/>
                <a:cs typeface="Arial" pitchFamily="34" charset="0"/>
              </a:rPr>
              <a:t>mentorske storitve lahko mentor izstavi račun </a:t>
            </a:r>
            <a:r>
              <a:rPr lang="sl-SI" sz="1800" dirty="0" smtClean="0">
                <a:latin typeface="Arial" pitchFamily="34" charset="0"/>
                <a:cs typeface="Arial" pitchFamily="34" charset="0"/>
              </a:rPr>
              <a:t>o </a:t>
            </a:r>
            <a:r>
              <a:rPr lang="sl-SI" sz="1800" dirty="0">
                <a:latin typeface="Arial" pitchFamily="34" charset="0"/>
                <a:cs typeface="Arial" pitchFamily="34" charset="0"/>
              </a:rPr>
              <a:t>opravljenem </a:t>
            </a:r>
            <a:r>
              <a:rPr lang="sl-SI" sz="1800" dirty="0" smtClean="0">
                <a:latin typeface="Arial" pitchFamily="34" charset="0"/>
                <a:cs typeface="Arial" pitchFamily="34" charset="0"/>
              </a:rPr>
              <a:t>delu,</a:t>
            </a:r>
          </a:p>
          <a:p>
            <a:pPr lvl="1">
              <a:buFont typeface="Wingdings" pitchFamily="2" charset="2"/>
              <a:buChar char="§"/>
            </a:pPr>
            <a:r>
              <a:rPr lang="sl-SI" sz="1800" dirty="0" smtClean="0">
                <a:latin typeface="Arial" pitchFamily="34" charset="0"/>
                <a:cs typeface="Arial" pitchFamily="34" charset="0"/>
              </a:rPr>
              <a:t>pripraviti </a:t>
            </a:r>
            <a:r>
              <a:rPr lang="sl-SI" sz="1800" dirty="0">
                <a:latin typeface="Arial" pitchFamily="34" charset="0"/>
                <a:cs typeface="Arial" pitchFamily="34" charset="0"/>
              </a:rPr>
              <a:t>poročila </a:t>
            </a:r>
            <a:r>
              <a:rPr lang="sl-SI" sz="1800" dirty="0" smtClean="0">
                <a:latin typeface="Arial" pitchFamily="34" charset="0"/>
                <a:cs typeface="Arial" pitchFamily="34" charset="0"/>
              </a:rPr>
              <a:t>o izvedenem mentorstvu. </a:t>
            </a:r>
            <a:endParaRPr lang="sl-SI" sz="1800" dirty="0">
              <a:latin typeface="Arial" pitchFamily="34" charset="0"/>
              <a:cs typeface="Arial" pitchFamily="34" charset="0"/>
            </a:endParaRPr>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Kdo je lahko mentor?</a:t>
            </a:r>
            <a:r>
              <a:rPr lang="sl-SI" b="1" dirty="0"/>
              <a:t/>
            </a:r>
            <a:br>
              <a:rPr lang="sl-SI" b="1" dirty="0"/>
            </a:br>
            <a:endParaRPr lang="sl-SI" dirty="0"/>
          </a:p>
        </p:txBody>
      </p:sp>
    </p:spTree>
    <p:extLst>
      <p:ext uri="{BB962C8B-B14F-4D97-AF65-F5344CB8AC3E}">
        <p14:creationId xmlns:p14="http://schemas.microsoft.com/office/powerpoint/2010/main" val="21380177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204864"/>
            <a:ext cx="8206252" cy="4248472"/>
          </a:xfrm>
        </p:spPr>
        <p:txBody>
          <a:bodyPr>
            <a:noAutofit/>
          </a:bodyPr>
          <a:lstStyle/>
          <a:p>
            <a:pPr algn="just"/>
            <a:r>
              <a:rPr lang="sl-SI" sz="1800" dirty="0">
                <a:latin typeface="Arial" pitchFamily="34" charset="0"/>
                <a:cs typeface="Arial" pitchFamily="34" charset="0"/>
              </a:rPr>
              <a:t>Med </a:t>
            </a:r>
            <a:r>
              <a:rPr lang="sl-SI" sz="1800" dirty="0" smtClean="0">
                <a:latin typeface="Arial" pitchFamily="34" charset="0"/>
                <a:cs typeface="Arial" pitchFamily="34" charset="0"/>
              </a:rPr>
              <a:t>reference štejemo </a:t>
            </a:r>
            <a:r>
              <a:rPr lang="sl-SI" sz="1800" dirty="0">
                <a:latin typeface="Arial" pitchFamily="34" charset="0"/>
                <a:cs typeface="Arial" pitchFamily="34" charset="0"/>
              </a:rPr>
              <a:t>izdelavo poslovnih načrtov, raziskovalno dejavnost, predavanja na strokovnih dogodkih, svetovanja, objavo strokovnih člankov, izdelavo analiz, sodelovanje v mednarodnih projektih ter druge relevantne aktivnosti na področju socialnega podjetništva oziroma strokovnega področja mentorskega </a:t>
            </a:r>
            <a:r>
              <a:rPr lang="sl-SI" sz="1800" dirty="0" smtClean="0">
                <a:latin typeface="Arial" pitchFamily="34" charset="0"/>
                <a:cs typeface="Arial" pitchFamily="34" charset="0"/>
              </a:rPr>
              <a:t>programa</a:t>
            </a:r>
            <a:r>
              <a:rPr lang="sl-SI" sz="1800" dirty="0">
                <a:latin typeface="Arial" pitchFamily="34" charset="0"/>
                <a:cs typeface="Arial" pitchFamily="34" charset="0"/>
              </a:rPr>
              <a:t> </a:t>
            </a:r>
            <a:r>
              <a:rPr lang="sl-SI" sz="1800" dirty="0" smtClean="0">
                <a:latin typeface="Arial" pitchFamily="34" charset="0"/>
                <a:cs typeface="Arial" pitchFamily="34" charset="0"/>
              </a:rPr>
              <a:t>ipd. </a:t>
            </a:r>
            <a:r>
              <a:rPr lang="sl-SI" sz="1800" dirty="0">
                <a:latin typeface="Arial" pitchFamily="34" charset="0"/>
                <a:cs typeface="Arial" pitchFamily="34" charset="0"/>
              </a:rPr>
              <a:t> </a:t>
            </a:r>
            <a:endParaRPr lang="sl-SI" sz="1800" dirty="0" smtClean="0">
              <a:latin typeface="Arial" pitchFamily="34" charset="0"/>
              <a:cs typeface="Arial" pitchFamily="34" charset="0"/>
            </a:endParaRPr>
          </a:p>
          <a:p>
            <a:pPr algn="just"/>
            <a:endParaRPr lang="sl-SI" sz="1800" dirty="0" smtClean="0">
              <a:latin typeface="Arial" pitchFamily="34" charset="0"/>
              <a:cs typeface="Arial" pitchFamily="34" charset="0"/>
            </a:endParaRPr>
          </a:p>
          <a:p>
            <a:pPr algn="just"/>
            <a:r>
              <a:rPr lang="sl-SI" sz="1800" dirty="0" smtClean="0">
                <a:latin typeface="Arial" pitchFamily="34" charset="0"/>
                <a:cs typeface="Arial" pitchFamily="34" charset="0"/>
              </a:rPr>
              <a:t>Prijavitelj za </a:t>
            </a:r>
            <a:r>
              <a:rPr lang="sl-SI" sz="1800" dirty="0">
                <a:latin typeface="Arial" pitchFamily="34" charset="0"/>
                <a:cs typeface="Arial" pitchFamily="34" charset="0"/>
              </a:rPr>
              <a:t>posamezno referenco </a:t>
            </a:r>
            <a:r>
              <a:rPr lang="sl-SI" sz="1800" u="sng" dirty="0">
                <a:latin typeface="Arial" pitchFamily="34" charset="0"/>
                <a:cs typeface="Arial" pitchFamily="34" charset="0"/>
              </a:rPr>
              <a:t>priloži </a:t>
            </a:r>
            <a:r>
              <a:rPr lang="sl-SI" sz="1800" u="sng" dirty="0" smtClean="0">
                <a:latin typeface="Arial" pitchFamily="34" charset="0"/>
                <a:cs typeface="Arial" pitchFamily="34" charset="0"/>
              </a:rPr>
              <a:t>ustrezno </a:t>
            </a:r>
            <a:r>
              <a:rPr lang="sl-SI" sz="1800" u="sng" dirty="0">
                <a:latin typeface="Arial" pitchFamily="34" charset="0"/>
                <a:cs typeface="Arial" pitchFamily="34" charset="0"/>
              </a:rPr>
              <a:t>dokazilo</a:t>
            </a:r>
            <a:r>
              <a:rPr lang="sl-SI" sz="1800" dirty="0">
                <a:latin typeface="Arial" pitchFamily="34" charset="0"/>
                <a:cs typeface="Arial" pitchFamily="34" charset="0"/>
              </a:rPr>
              <a:t>, npr. članke, analize, objave, predhodne mentorske programe ipd. </a:t>
            </a:r>
            <a:endParaRPr lang="sl-SI" sz="1800" dirty="0" smtClean="0">
              <a:latin typeface="Arial" pitchFamily="34" charset="0"/>
              <a:cs typeface="Arial" pitchFamily="34" charset="0"/>
            </a:endParaRPr>
          </a:p>
          <a:p>
            <a:pPr algn="just"/>
            <a:endParaRPr lang="sl-SI" sz="1800" dirty="0">
              <a:latin typeface="Arial" pitchFamily="34" charset="0"/>
              <a:cs typeface="Arial" pitchFamily="34" charset="0"/>
            </a:endParaRPr>
          </a:p>
          <a:p>
            <a:pPr algn="just"/>
            <a:r>
              <a:rPr lang="sl-SI" sz="1800" dirty="0">
                <a:latin typeface="Arial" pitchFamily="34" charset="0"/>
                <a:cs typeface="Arial" pitchFamily="34" charset="0"/>
              </a:rPr>
              <a:t>Mentor bo moral na poziv ministrstva na vpogled predložiti pogodbe, sklenjene s podjetji, ki jih bo navedel v mentorskem programu (reference mentorja), in sicer za namen preverjanja resničnosti navedb</a:t>
            </a:r>
            <a:r>
              <a:rPr lang="sl-SI" sz="1800" dirty="0" smtClean="0">
                <a:latin typeface="Arial" pitchFamily="34" charset="0"/>
                <a:cs typeface="Arial" pitchFamily="34" charset="0"/>
              </a:rPr>
              <a:t>. V primeru, da se ugotovljeni navajanje neresničnih podatkov ministrstvo odstopi od pogodbe oziroma te ne sklene.  </a:t>
            </a:r>
          </a:p>
          <a:p>
            <a:pPr algn="just"/>
            <a:endParaRPr lang="sl-SI" sz="1800"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412776"/>
            <a:ext cx="8229600" cy="648072"/>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Reference mentorja</a:t>
            </a:r>
            <a:r>
              <a:rPr lang="sl-SI" sz="3300" b="1" dirty="0">
                <a:latin typeface="Arial" pitchFamily="34" charset="0"/>
                <a:cs typeface="Arial" pitchFamily="34" charset="0"/>
              </a:rPr>
              <a:t/>
            </a:r>
            <a:br>
              <a:rPr lang="sl-SI" sz="3300" b="1" dirty="0">
                <a:latin typeface="Arial" pitchFamily="34" charset="0"/>
                <a:cs typeface="Arial" pitchFamily="34" charset="0"/>
              </a:rPr>
            </a:br>
            <a:endParaRPr lang="sl-SI" sz="3300" dirty="0">
              <a:latin typeface="Arial" pitchFamily="34" charset="0"/>
              <a:cs typeface="Arial" pitchFamily="34" charset="0"/>
            </a:endParaRPr>
          </a:p>
        </p:txBody>
      </p:sp>
    </p:spTree>
    <p:extLst>
      <p:ext uri="{BB962C8B-B14F-4D97-AF65-F5344CB8AC3E}">
        <p14:creationId xmlns:p14="http://schemas.microsoft.com/office/powerpoint/2010/main" val="32209440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Autofit/>
          </a:bodyPr>
          <a:lstStyle/>
          <a:p>
            <a:pPr algn="just"/>
            <a:r>
              <a:rPr lang="sl-SI" sz="1800" dirty="0">
                <a:latin typeface="Arial" pitchFamily="34" charset="0"/>
                <a:cs typeface="Arial" pitchFamily="34" charset="0"/>
              </a:rPr>
              <a:t>Zunanji izvajalec pri katerem je mentor (samo)zaposlen lahko sodeluje z največ desetimi upravičenci </a:t>
            </a:r>
            <a:r>
              <a:rPr lang="sl-SI" sz="1800" dirty="0" smtClean="0">
                <a:latin typeface="Arial" pitchFamily="34" charset="0"/>
                <a:cs typeface="Arial" pitchFamily="34" charset="0"/>
              </a:rPr>
              <a:t>hkrati oziroma </a:t>
            </a:r>
            <a:r>
              <a:rPr lang="sl-SI" sz="1800" dirty="0">
                <a:latin typeface="Arial" pitchFamily="34" charset="0"/>
                <a:cs typeface="Arial" pitchFamily="34" charset="0"/>
              </a:rPr>
              <a:t>posamezni mentor z največ petimi upravičenci hkrati. </a:t>
            </a:r>
            <a:endParaRPr lang="sl-SI" sz="1800" dirty="0" smtClean="0">
              <a:latin typeface="Arial" pitchFamily="34" charset="0"/>
              <a:cs typeface="Arial" pitchFamily="34" charset="0"/>
            </a:endParaRPr>
          </a:p>
          <a:p>
            <a:pPr algn="just"/>
            <a:endParaRPr lang="sl-SI" sz="1800" dirty="0" smtClean="0">
              <a:latin typeface="Arial" pitchFamily="34" charset="0"/>
              <a:cs typeface="Arial" pitchFamily="34" charset="0"/>
            </a:endParaRPr>
          </a:p>
          <a:p>
            <a:pPr algn="just"/>
            <a:r>
              <a:rPr lang="sl-SI" sz="1800" u="sng" dirty="0" smtClean="0">
                <a:latin typeface="Arial" pitchFamily="34" charset="0"/>
                <a:cs typeface="Arial" pitchFamily="34" charset="0"/>
              </a:rPr>
              <a:t>Izbor </a:t>
            </a:r>
            <a:r>
              <a:rPr lang="sl-SI" sz="1800" u="sng" dirty="0">
                <a:latin typeface="Arial" pitchFamily="34" charset="0"/>
                <a:cs typeface="Arial" pitchFamily="34" charset="0"/>
              </a:rPr>
              <a:t>zunanjega izvajalca mora </a:t>
            </a:r>
            <a:r>
              <a:rPr lang="sl-SI" sz="1800" u="sng" dirty="0" smtClean="0">
                <a:latin typeface="Arial" pitchFamily="34" charset="0"/>
                <a:cs typeface="Arial" pitchFamily="34" charset="0"/>
              </a:rPr>
              <a:t>biti gospodaren</a:t>
            </a:r>
            <a:r>
              <a:rPr lang="sl-SI" sz="1800" dirty="0" smtClean="0">
                <a:latin typeface="Arial" pitchFamily="34" charset="0"/>
                <a:cs typeface="Arial" pitchFamily="34" charset="0"/>
              </a:rPr>
              <a:t>. Upravičenec </a:t>
            </a:r>
            <a:r>
              <a:rPr lang="sl-SI" sz="1800" dirty="0">
                <a:latin typeface="Arial" pitchFamily="34" charset="0"/>
                <a:cs typeface="Arial" pitchFamily="34" charset="0"/>
              </a:rPr>
              <a:t>bo </a:t>
            </a:r>
            <a:r>
              <a:rPr lang="sl-SI" sz="1800" dirty="0" smtClean="0">
                <a:latin typeface="Arial" pitchFamily="34" charset="0"/>
                <a:cs typeface="Arial" pitchFamily="34" charset="0"/>
              </a:rPr>
              <a:t>prvemu </a:t>
            </a:r>
            <a:r>
              <a:rPr lang="sl-SI" sz="1800" dirty="0">
                <a:latin typeface="Arial" pitchFamily="34" charset="0"/>
                <a:cs typeface="Arial" pitchFamily="34" charset="0"/>
              </a:rPr>
              <a:t>zahtevku za </a:t>
            </a:r>
            <a:r>
              <a:rPr lang="sl-SI" sz="1800" dirty="0" smtClean="0">
                <a:latin typeface="Arial" pitchFamily="34" charset="0"/>
                <a:cs typeface="Arial" pitchFamily="34" charset="0"/>
              </a:rPr>
              <a:t>izplačilo priložiti dokazila </a:t>
            </a:r>
            <a:r>
              <a:rPr lang="sl-SI" sz="1800" dirty="0">
                <a:latin typeface="Arial" pitchFamily="34" charset="0"/>
                <a:cs typeface="Arial" pitchFamily="34" charset="0"/>
              </a:rPr>
              <a:t>o izboru zunanjega izvajalca (tri prejete ponudbe med seboj nepovezanih družb in dokumentacijo s katero izkaže preveritev tržnih cen; v primeru, da treh ponudb ni </a:t>
            </a:r>
            <a:r>
              <a:rPr lang="sl-SI" sz="1800" dirty="0" smtClean="0">
                <a:latin typeface="Arial" pitchFamily="34" charset="0"/>
                <a:cs typeface="Arial" pitchFamily="34" charset="0"/>
              </a:rPr>
              <a:t>bilo mogoče </a:t>
            </a:r>
            <a:r>
              <a:rPr lang="sl-SI" sz="1800" dirty="0">
                <a:latin typeface="Arial" pitchFamily="34" charset="0"/>
                <a:cs typeface="Arial" pitchFamily="34" charset="0"/>
              </a:rPr>
              <a:t>pridobiti, </a:t>
            </a:r>
            <a:r>
              <a:rPr lang="sl-SI" sz="1800" dirty="0" smtClean="0">
                <a:latin typeface="Arial" pitchFamily="34" charset="0"/>
                <a:cs typeface="Arial" pitchFamily="34" charset="0"/>
              </a:rPr>
              <a:t>pa dokumentacijo</a:t>
            </a:r>
            <a:r>
              <a:rPr lang="sl-SI" sz="1800" dirty="0">
                <a:latin typeface="Arial" pitchFamily="34" charset="0"/>
                <a:cs typeface="Arial" pitchFamily="34" charset="0"/>
              </a:rPr>
              <a:t>, s katero lahko izkaže, da je preveril tržne cene</a:t>
            </a:r>
            <a:r>
              <a:rPr lang="sl-SI" sz="1800" dirty="0" smtClean="0">
                <a:latin typeface="Arial" pitchFamily="34" charset="0"/>
                <a:cs typeface="Arial" pitchFamily="34" charset="0"/>
              </a:rPr>
              <a:t>).</a:t>
            </a:r>
          </a:p>
          <a:p>
            <a:pPr algn="just"/>
            <a:endParaRPr lang="sl-SI" sz="24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720080"/>
          </a:xfrm>
        </p:spPr>
        <p:txBody>
          <a:bodyPr>
            <a:normAutofit fontScale="90000"/>
          </a:bodyPr>
          <a:lstStyle/>
          <a:p>
            <a:r>
              <a:rPr lang="sl-SI" sz="3300" b="1" dirty="0" smtClean="0">
                <a:latin typeface="Arial" pitchFamily="34" charset="0"/>
                <a:cs typeface="Arial" pitchFamily="34" charset="0"/>
              </a:rPr>
              <a:t/>
            </a:r>
            <a:br>
              <a:rPr lang="sl-SI" sz="3300" b="1" dirty="0" smtClean="0">
                <a:latin typeface="Arial" pitchFamily="34" charset="0"/>
                <a:cs typeface="Arial" pitchFamily="34" charset="0"/>
              </a:rPr>
            </a:br>
            <a:r>
              <a:rPr lang="sl-SI" sz="3300" b="1" dirty="0" smtClean="0">
                <a:latin typeface="Arial" pitchFamily="34" charset="0"/>
                <a:cs typeface="Arial" pitchFamily="34" charset="0"/>
              </a:rPr>
              <a:t>Izbor mentorja</a:t>
            </a:r>
            <a:r>
              <a:rPr lang="sl-SI" b="1" dirty="0">
                <a:latin typeface="Arial" pitchFamily="34" charset="0"/>
                <a:cs typeface="Arial" pitchFamily="34" charset="0"/>
              </a:rPr>
              <a:t/>
            </a:r>
            <a:br>
              <a:rPr lang="sl-SI" b="1" dirty="0">
                <a:latin typeface="Arial" pitchFamily="34" charset="0"/>
                <a:cs typeface="Arial" pitchFamily="34" charset="0"/>
              </a:rPr>
            </a:br>
            <a:endParaRPr lang="sl-SI" dirty="0">
              <a:latin typeface="Arial" pitchFamily="34" charset="0"/>
              <a:cs typeface="Arial" pitchFamily="34" charset="0"/>
            </a:endParaRPr>
          </a:p>
        </p:txBody>
      </p:sp>
    </p:spTree>
    <p:extLst>
      <p:ext uri="{BB962C8B-B14F-4D97-AF65-F5344CB8AC3E}">
        <p14:creationId xmlns:p14="http://schemas.microsoft.com/office/powerpoint/2010/main" val="31468273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988840"/>
            <a:ext cx="8206252" cy="4464496"/>
          </a:xfrm>
        </p:spPr>
        <p:txBody>
          <a:bodyPr>
            <a:noAutofit/>
          </a:bodyPr>
          <a:lstStyle/>
          <a:p>
            <a:pPr algn="just"/>
            <a:r>
              <a:rPr lang="sl-SI" sz="1800" dirty="0" smtClean="0">
                <a:latin typeface="Arial" pitchFamily="34" charset="0"/>
                <a:cs typeface="Arial" pitchFamily="34" charset="0"/>
              </a:rPr>
              <a:t>Prijavitelj pripravi 1 mentorski program, ki ga priloži vlogi ter USB vmesniku.  </a:t>
            </a:r>
            <a:endParaRPr lang="sl-SI" sz="1800" b="1" dirty="0">
              <a:latin typeface="Arial" pitchFamily="34" charset="0"/>
              <a:cs typeface="Arial" pitchFamily="34" charset="0"/>
            </a:endParaRPr>
          </a:p>
          <a:p>
            <a:pPr algn="just"/>
            <a:r>
              <a:rPr lang="sl-SI" sz="1800" dirty="0" smtClean="0">
                <a:latin typeface="Arial" pitchFamily="34" charset="0"/>
                <a:cs typeface="Arial" pitchFamily="34" charset="0"/>
              </a:rPr>
              <a:t>Mentorski program </a:t>
            </a:r>
            <a:r>
              <a:rPr lang="sl-SI" sz="1800" b="1" u="sng" dirty="0" smtClean="0">
                <a:latin typeface="Arial" pitchFamily="34" charset="0"/>
                <a:cs typeface="Arial" pitchFamily="34" charset="0"/>
              </a:rPr>
              <a:t>v sklopu A </a:t>
            </a:r>
            <a:r>
              <a:rPr lang="sl-SI" sz="1800" dirty="0" smtClean="0">
                <a:latin typeface="Arial" pitchFamily="34" charset="0"/>
                <a:cs typeface="Arial" pitchFamily="34" charset="0"/>
              </a:rPr>
              <a:t>lahko vključuje več vsebinskih sklopov oziroma področji mentorstva, pri tem mora vsebovati vsaj navedbe: </a:t>
            </a:r>
          </a:p>
          <a:p>
            <a:pPr lvl="1" algn="just" fontAlgn="base" hangingPunct="0">
              <a:buFont typeface="Wingdings" pitchFamily="2" charset="2"/>
              <a:buChar char="§"/>
            </a:pPr>
            <a:r>
              <a:rPr lang="sl-SI" sz="1800" dirty="0" smtClean="0">
                <a:latin typeface="Arial" pitchFamily="34" charset="0"/>
                <a:cs typeface="Arial" pitchFamily="34" charset="0"/>
              </a:rPr>
              <a:t>področja </a:t>
            </a:r>
            <a:r>
              <a:rPr lang="sl-SI" sz="1800" dirty="0">
                <a:latin typeface="Arial" pitchFamily="34" charset="0"/>
                <a:cs typeface="Arial" pitchFamily="34" charset="0"/>
              </a:rPr>
              <a:t>mentorstva,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pričakovane rezultate </a:t>
            </a:r>
            <a:r>
              <a:rPr lang="sl-SI" sz="1800" dirty="0">
                <a:latin typeface="Arial" pitchFamily="34" charset="0"/>
                <a:cs typeface="Arial" pitchFamily="34" charset="0"/>
              </a:rPr>
              <a:t>po posameznih področjih,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podrobnega izvedbenega načrta </a:t>
            </a:r>
            <a:r>
              <a:rPr lang="sl-SI" sz="1800" dirty="0">
                <a:latin typeface="Arial" pitchFamily="34" charset="0"/>
                <a:cs typeface="Arial" pitchFamily="34" charset="0"/>
              </a:rPr>
              <a:t>s termini izvedbe in vključenimi mentorji ter osebami v socialnem podjetju, ki bodo aktivno </a:t>
            </a:r>
            <a:r>
              <a:rPr lang="sl-SI" sz="1800" dirty="0" smtClean="0">
                <a:latin typeface="Arial" pitchFamily="34" charset="0"/>
                <a:cs typeface="Arial" pitchFamily="34" charset="0"/>
              </a:rPr>
              <a:t>vključene </a:t>
            </a:r>
            <a:r>
              <a:rPr lang="sl-SI" sz="1800" dirty="0">
                <a:latin typeface="Arial" pitchFamily="34" charset="0"/>
                <a:cs typeface="Arial" pitchFamily="34" charset="0"/>
              </a:rPr>
              <a:t>v izvedbo mentorskega programa,</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pridobljenih znanj </a:t>
            </a:r>
            <a:r>
              <a:rPr lang="sl-SI" sz="1800" dirty="0">
                <a:latin typeface="Arial" pitchFamily="34" charset="0"/>
                <a:cs typeface="Arial" pitchFamily="34" charset="0"/>
              </a:rPr>
              <a:t>in </a:t>
            </a:r>
            <a:r>
              <a:rPr lang="sl-SI" sz="1800" dirty="0" smtClean="0">
                <a:latin typeface="Arial" pitchFamily="34" charset="0"/>
                <a:cs typeface="Arial" pitchFamily="34" charset="0"/>
              </a:rPr>
              <a:t>kompetenc </a:t>
            </a:r>
            <a:r>
              <a:rPr lang="sl-SI" sz="1800" dirty="0">
                <a:latin typeface="Arial" pitchFamily="34" charset="0"/>
                <a:cs typeface="Arial" pitchFamily="34" charset="0"/>
              </a:rPr>
              <a:t>vključenih,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povezav </a:t>
            </a:r>
            <a:r>
              <a:rPr lang="sl-SI" sz="1800" dirty="0">
                <a:latin typeface="Arial" pitchFamily="34" charset="0"/>
                <a:cs typeface="Arial" pitchFamily="34" charset="0"/>
              </a:rPr>
              <a:t>rezultatov mentorskega programa s cilji socialnega podjetništva in cilji socialnega podjetja,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ukrepov </a:t>
            </a:r>
            <a:r>
              <a:rPr lang="sl-SI" sz="1800" dirty="0">
                <a:latin typeface="Arial" pitchFamily="34" charset="0"/>
                <a:cs typeface="Arial" pitchFamily="34" charset="0"/>
              </a:rPr>
              <a:t>za obvladovanje tveganj,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referenc </a:t>
            </a:r>
            <a:r>
              <a:rPr lang="sl-SI" sz="1800" dirty="0">
                <a:latin typeface="Arial" pitchFamily="34" charset="0"/>
                <a:cs typeface="Arial" pitchFamily="34" charset="0"/>
              </a:rPr>
              <a:t>vključenih mentorjev</a:t>
            </a:r>
            <a:r>
              <a:rPr lang="sl-SI" sz="1800" dirty="0" smtClean="0">
                <a:latin typeface="Arial" pitchFamily="34" charset="0"/>
                <a:cs typeface="Arial" pitchFamily="34" charset="0"/>
              </a:rPr>
              <a:t>.</a:t>
            </a:r>
            <a:endParaRPr lang="sl-SI" sz="1800" b="1" dirty="0">
              <a:latin typeface="Arial" pitchFamily="34" charset="0"/>
              <a:cs typeface="Arial" pitchFamily="34" charset="0"/>
            </a:endParaRPr>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340768"/>
            <a:ext cx="8229600" cy="576064"/>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Mentorski program</a:t>
            </a:r>
            <a:r>
              <a:rPr lang="sl-SI" b="1" dirty="0"/>
              <a:t/>
            </a:r>
            <a:br>
              <a:rPr lang="sl-SI" b="1" dirty="0"/>
            </a:br>
            <a:endParaRPr lang="sl-SI" dirty="0"/>
          </a:p>
        </p:txBody>
      </p:sp>
    </p:spTree>
    <p:extLst>
      <p:ext uri="{BB962C8B-B14F-4D97-AF65-F5344CB8AC3E}">
        <p14:creationId xmlns:p14="http://schemas.microsoft.com/office/powerpoint/2010/main" val="3770320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276872"/>
            <a:ext cx="8206252" cy="4032448"/>
          </a:xfrm>
        </p:spPr>
        <p:txBody>
          <a:bodyPr>
            <a:noAutofit/>
          </a:bodyPr>
          <a:lstStyle/>
          <a:p>
            <a:pPr algn="just"/>
            <a:r>
              <a:rPr lang="sl-SI" sz="1800" dirty="0" smtClean="0">
                <a:latin typeface="Arial" pitchFamily="34" charset="0"/>
                <a:cs typeface="Arial" pitchFamily="34" charset="0"/>
              </a:rPr>
              <a:t>Mentorski program </a:t>
            </a:r>
            <a:r>
              <a:rPr lang="sl-SI" sz="1800" b="1" u="sng" dirty="0" smtClean="0">
                <a:latin typeface="Arial" pitchFamily="34" charset="0"/>
                <a:cs typeface="Arial" pitchFamily="34" charset="0"/>
              </a:rPr>
              <a:t>v sklopu B</a:t>
            </a:r>
            <a:r>
              <a:rPr lang="sl-SI" sz="1800" b="1" dirty="0" smtClean="0">
                <a:latin typeface="Arial" pitchFamily="34" charset="0"/>
                <a:cs typeface="Arial" pitchFamily="34" charset="0"/>
              </a:rPr>
              <a:t> </a:t>
            </a:r>
            <a:r>
              <a:rPr lang="sl-SI" sz="1800" dirty="0" smtClean="0">
                <a:latin typeface="Arial" pitchFamily="34" charset="0"/>
                <a:cs typeface="Arial" pitchFamily="34" charset="0"/>
              </a:rPr>
              <a:t>lahko vključuje več vsebinskih sklopov oziroma področji mentorstva, pri tem mora vsebovati vsaj navedbe: </a:t>
            </a:r>
          </a:p>
          <a:p>
            <a:pPr lvl="1" algn="just" fontAlgn="base" hangingPunct="0">
              <a:buFont typeface="Wingdings" pitchFamily="2" charset="2"/>
              <a:buChar char="§"/>
            </a:pPr>
            <a:r>
              <a:rPr lang="sl-SI" sz="1800" dirty="0">
                <a:latin typeface="Arial" pitchFamily="34" charset="0"/>
                <a:cs typeface="Arial" pitchFamily="34" charset="0"/>
              </a:rPr>
              <a:t>p</a:t>
            </a:r>
            <a:r>
              <a:rPr lang="sl-SI" sz="1800" dirty="0" smtClean="0">
                <a:latin typeface="Arial" pitchFamily="34" charset="0"/>
                <a:cs typeface="Arial" pitchFamily="34" charset="0"/>
              </a:rPr>
              <a:t>odročja mentorstva</a:t>
            </a:r>
            <a:r>
              <a:rPr lang="sl-SI" sz="1800" dirty="0">
                <a:latin typeface="Arial" pitchFamily="34" charset="0"/>
                <a:cs typeface="Arial" pitchFamily="34" charset="0"/>
              </a:rPr>
              <a:t>,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pričakovanih rezultatov </a:t>
            </a:r>
            <a:r>
              <a:rPr lang="sl-SI" sz="1800" dirty="0">
                <a:latin typeface="Arial" pitchFamily="34" charset="0"/>
                <a:cs typeface="Arial" pitchFamily="34" charset="0"/>
              </a:rPr>
              <a:t>po posameznih področjih,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podrobnega izvedbenega načrta </a:t>
            </a:r>
            <a:r>
              <a:rPr lang="sl-SI" sz="1800" dirty="0">
                <a:latin typeface="Arial" pitchFamily="34" charset="0"/>
                <a:cs typeface="Arial" pitchFamily="34" charset="0"/>
              </a:rPr>
              <a:t>s termini izvedbe in vključenimi mentorji ter osebami pri prijavitelju, ki bodo aktivno vključeni v izvedbo mentorskega programa,</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pridobljenih </a:t>
            </a:r>
            <a:r>
              <a:rPr lang="sl-SI" sz="1800" dirty="0">
                <a:latin typeface="Arial" pitchFamily="34" charset="0"/>
                <a:cs typeface="Arial" pitchFamily="34" charset="0"/>
              </a:rPr>
              <a:t>znanja in </a:t>
            </a:r>
            <a:r>
              <a:rPr lang="sl-SI" sz="1800" dirty="0" smtClean="0">
                <a:latin typeface="Arial" pitchFamily="34" charset="0"/>
                <a:cs typeface="Arial" pitchFamily="34" charset="0"/>
              </a:rPr>
              <a:t>kompetenc </a:t>
            </a:r>
            <a:r>
              <a:rPr lang="sl-SI" sz="1800" dirty="0">
                <a:latin typeface="Arial" pitchFamily="34" charset="0"/>
                <a:cs typeface="Arial" pitchFamily="34" charset="0"/>
              </a:rPr>
              <a:t>vključenih,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povezav </a:t>
            </a:r>
            <a:r>
              <a:rPr lang="sl-SI" sz="1800" dirty="0">
                <a:latin typeface="Arial" pitchFamily="34" charset="0"/>
                <a:cs typeface="Arial" pitchFamily="34" charset="0"/>
              </a:rPr>
              <a:t>rezultatov mentorskega programa s cilji socialnega podjetništva,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ukrepov </a:t>
            </a:r>
            <a:r>
              <a:rPr lang="sl-SI" sz="1800" dirty="0">
                <a:latin typeface="Arial" pitchFamily="34" charset="0"/>
                <a:cs typeface="Arial" pitchFamily="34" charset="0"/>
              </a:rPr>
              <a:t>za obvladovanje tveganj, </a:t>
            </a:r>
            <a:endParaRPr lang="sl-SI" sz="1800" b="1" dirty="0">
              <a:latin typeface="Arial" pitchFamily="34" charset="0"/>
              <a:cs typeface="Arial" pitchFamily="34" charset="0"/>
            </a:endParaRPr>
          </a:p>
          <a:p>
            <a:pPr lvl="1" algn="just" fontAlgn="base" hangingPunct="0">
              <a:buFont typeface="Wingdings" pitchFamily="2" charset="2"/>
              <a:buChar char="§"/>
            </a:pPr>
            <a:r>
              <a:rPr lang="sl-SI" sz="1800" dirty="0" smtClean="0">
                <a:latin typeface="Arial" pitchFamily="34" charset="0"/>
                <a:cs typeface="Arial" pitchFamily="34" charset="0"/>
              </a:rPr>
              <a:t>referenc </a:t>
            </a:r>
            <a:r>
              <a:rPr lang="sl-SI" sz="1800" dirty="0">
                <a:latin typeface="Arial" pitchFamily="34" charset="0"/>
                <a:cs typeface="Arial" pitchFamily="34" charset="0"/>
              </a:rPr>
              <a:t>vključenih mentorjev – izvajalcev mentorskega programa.</a:t>
            </a:r>
            <a:endParaRPr lang="sl-SI" sz="1800" b="1" dirty="0">
              <a:latin typeface="Arial" pitchFamily="34" charset="0"/>
              <a:cs typeface="Arial" pitchFamily="34" charset="0"/>
            </a:endParaRPr>
          </a:p>
          <a:p>
            <a:pPr algn="just"/>
            <a:endParaRPr lang="sl-SI" sz="2400" dirty="0"/>
          </a:p>
          <a:p>
            <a:pPr algn="just"/>
            <a:endParaRPr lang="sl-SI" sz="2400" dirty="0" smtClean="0"/>
          </a:p>
          <a:p>
            <a:pPr algn="just"/>
            <a:endParaRPr lang="sl-SI" sz="24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683568" y="1196752"/>
            <a:ext cx="8229600" cy="864096"/>
          </a:xfrm>
          <a:ln>
            <a:solidFill>
              <a:schemeClr val="accent1"/>
            </a:solidFill>
          </a:ln>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Mentorski program</a:t>
            </a:r>
            <a:r>
              <a:rPr lang="sl-SI" b="1" dirty="0"/>
              <a:t/>
            </a:r>
            <a:br>
              <a:rPr lang="sl-SI" b="1" dirty="0"/>
            </a:br>
            <a:endParaRPr lang="sl-SI" dirty="0"/>
          </a:p>
        </p:txBody>
      </p:sp>
    </p:spTree>
    <p:extLst>
      <p:ext uri="{BB962C8B-B14F-4D97-AF65-F5344CB8AC3E}">
        <p14:creationId xmlns:p14="http://schemas.microsoft.com/office/powerpoint/2010/main" val="9730321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564904"/>
            <a:ext cx="8206252" cy="3744416"/>
          </a:xfrm>
        </p:spPr>
        <p:txBody>
          <a:bodyPr>
            <a:normAutofit fontScale="92500" lnSpcReduction="10000"/>
          </a:bodyPr>
          <a:lstStyle/>
          <a:p>
            <a:pPr marL="0" indent="0" algn="just">
              <a:buNone/>
            </a:pPr>
            <a:endParaRPr lang="sl-SI" sz="1800" dirty="0">
              <a:latin typeface="Arial" pitchFamily="34" charset="0"/>
              <a:cs typeface="Arial" pitchFamily="34" charset="0"/>
            </a:endParaRPr>
          </a:p>
          <a:p>
            <a:pPr algn="just"/>
            <a:r>
              <a:rPr lang="sl-SI" sz="1800" dirty="0" smtClean="0">
                <a:latin typeface="Arial" pitchFamily="34" charset="0"/>
                <a:cs typeface="Arial" pitchFamily="34" charset="0"/>
              </a:rPr>
              <a:t>Razpis delno </a:t>
            </a:r>
            <a:r>
              <a:rPr lang="sl-SI" sz="1800" dirty="0">
                <a:latin typeface="Arial" pitchFamily="34" charset="0"/>
                <a:cs typeface="Arial" pitchFamily="34" charset="0"/>
              </a:rPr>
              <a:t>financira Evropska </a:t>
            </a:r>
            <a:r>
              <a:rPr lang="sl-SI" sz="1800" dirty="0" smtClean="0">
                <a:latin typeface="Arial" pitchFamily="34" charset="0"/>
                <a:cs typeface="Arial" pitchFamily="34" charset="0"/>
              </a:rPr>
              <a:t>unija </a:t>
            </a:r>
            <a:r>
              <a:rPr lang="sl-SI" sz="1800" dirty="0">
                <a:latin typeface="Arial" pitchFamily="34" charset="0"/>
                <a:cs typeface="Arial" pitchFamily="34" charset="0"/>
              </a:rPr>
              <a:t>iz Evropskega socialnega sklada (ESS). Izvaja se v okviru Operativnega programa za izvajanje evropske kohezijske politike v obdobju </a:t>
            </a:r>
            <a:r>
              <a:rPr lang="sl-SI" sz="1800" dirty="0" smtClean="0">
                <a:latin typeface="Arial" pitchFamily="34" charset="0"/>
                <a:cs typeface="Arial" pitchFamily="34" charset="0"/>
              </a:rPr>
              <a:t>2014-2020.</a:t>
            </a:r>
          </a:p>
          <a:p>
            <a:pPr algn="just"/>
            <a:endParaRPr lang="sl-SI" sz="1800" dirty="0" smtClean="0">
              <a:latin typeface="Arial" pitchFamily="34" charset="0"/>
              <a:cs typeface="Arial" pitchFamily="34" charset="0"/>
            </a:endParaRPr>
          </a:p>
          <a:p>
            <a:pPr algn="just"/>
            <a:r>
              <a:rPr lang="sl-SI" sz="1800" dirty="0">
                <a:latin typeface="Arial" pitchFamily="34" charset="0"/>
                <a:cs typeface="Arial" pitchFamily="34" charset="0"/>
              </a:rPr>
              <a:t>Razdeljen na dva sklopa (A in B).  </a:t>
            </a:r>
            <a:endParaRPr lang="sl-SI" sz="1800" dirty="0" smtClean="0">
              <a:latin typeface="Arial" pitchFamily="34" charset="0"/>
              <a:cs typeface="Arial" pitchFamily="34" charset="0"/>
            </a:endParaRPr>
          </a:p>
          <a:p>
            <a:pPr algn="just"/>
            <a:endParaRPr lang="sl-SI" sz="1800" dirty="0">
              <a:latin typeface="Arial" pitchFamily="34" charset="0"/>
              <a:cs typeface="Arial" pitchFamily="34" charset="0"/>
            </a:endParaRPr>
          </a:p>
          <a:p>
            <a:pPr lvl="0" algn="just"/>
            <a:r>
              <a:rPr lang="sl-SI" sz="1800" dirty="0" smtClean="0">
                <a:latin typeface="Arial" pitchFamily="34" charset="0"/>
                <a:cs typeface="Arial" pitchFamily="34" charset="0"/>
              </a:rPr>
              <a:t>Namenjen </a:t>
            </a:r>
            <a:r>
              <a:rPr lang="sl-SI" sz="1800" dirty="0">
                <a:latin typeface="Arial" pitchFamily="34" charset="0"/>
                <a:cs typeface="Arial" pitchFamily="34" charset="0"/>
              </a:rPr>
              <a:t>je </a:t>
            </a:r>
            <a:r>
              <a:rPr lang="sl-SI" sz="1800" dirty="0" smtClean="0">
                <a:latin typeface="Arial" pitchFamily="34" charset="0"/>
                <a:cs typeface="Arial" pitchFamily="34" charset="0"/>
              </a:rPr>
              <a:t>profesionalizaciji </a:t>
            </a:r>
            <a:r>
              <a:rPr lang="sl-SI" sz="1800" dirty="0">
                <a:latin typeface="Arial" pitchFamily="34" charset="0"/>
                <a:cs typeface="Arial" pitchFamily="34" charset="0"/>
              </a:rPr>
              <a:t>socialnih podjetij s pomočjo vključevanja oseb v programe mentorstva </a:t>
            </a:r>
            <a:r>
              <a:rPr lang="sl-SI" sz="1800" dirty="0" smtClean="0">
                <a:latin typeface="Arial" pitchFamily="34" charset="0"/>
                <a:cs typeface="Arial" pitchFamily="34" charset="0"/>
              </a:rPr>
              <a:t>s:</a:t>
            </a:r>
            <a:endParaRPr lang="sl-SI" sz="1800" dirty="0">
              <a:latin typeface="Arial" pitchFamily="34" charset="0"/>
              <a:cs typeface="Arial" pitchFamily="34" charset="0"/>
            </a:endParaRPr>
          </a:p>
          <a:p>
            <a:pPr lvl="1" algn="just">
              <a:buFont typeface="Wingdings" pitchFamily="2" charset="2"/>
              <a:buChar char="§"/>
            </a:pPr>
            <a:r>
              <a:rPr lang="sl-SI" sz="1800" dirty="0" smtClean="0">
                <a:latin typeface="Arial" pitchFamily="34" charset="0"/>
                <a:cs typeface="Arial" pitchFamily="34" charset="0"/>
              </a:rPr>
              <a:t>podporo </a:t>
            </a:r>
            <a:r>
              <a:rPr lang="sl-SI" sz="1800" dirty="0">
                <a:latin typeface="Arial" pitchFamily="34" charset="0"/>
                <a:cs typeface="Arial" pitchFamily="34" charset="0"/>
              </a:rPr>
              <a:t>socialnim podjetjem za uspešno poslovanje na trgu z</a:t>
            </a:r>
            <a:r>
              <a:rPr lang="sl-SI" sz="1800" dirty="0" smtClean="0">
                <a:latin typeface="Arial" pitchFamily="34" charset="0"/>
                <a:cs typeface="Arial" pitchFamily="34" charset="0"/>
              </a:rPr>
              <a:t> razvojem </a:t>
            </a:r>
            <a:r>
              <a:rPr lang="sl-SI" sz="1800" dirty="0">
                <a:latin typeface="Arial" pitchFamily="34" charset="0"/>
                <a:cs typeface="Arial" pitchFamily="34" charset="0"/>
              </a:rPr>
              <a:t>znanj in veščin ter</a:t>
            </a:r>
          </a:p>
          <a:p>
            <a:pPr lvl="1" algn="just">
              <a:buFont typeface="Wingdings" pitchFamily="2" charset="2"/>
              <a:buChar char="§"/>
            </a:pPr>
            <a:r>
              <a:rPr lang="sl-SI" sz="1800" dirty="0" err="1" smtClean="0">
                <a:latin typeface="Arial" pitchFamily="34" charset="0"/>
                <a:cs typeface="Arial" pitchFamily="34" charset="0"/>
              </a:rPr>
              <a:t>mentoriranjem</a:t>
            </a:r>
            <a:r>
              <a:rPr lang="sl-SI" sz="1800" dirty="0" smtClean="0">
                <a:latin typeface="Arial" pitchFamily="34" charset="0"/>
                <a:cs typeface="Arial" pitchFamily="34" charset="0"/>
              </a:rPr>
              <a:t> </a:t>
            </a:r>
            <a:r>
              <a:rPr lang="sl-SI" sz="1800" dirty="0">
                <a:latin typeface="Arial" pitchFamily="34" charset="0"/>
                <a:cs typeface="Arial" pitchFamily="34" charset="0"/>
              </a:rPr>
              <a:t>oseb, ki želijo nadgraditi obstoječa znanja in veščine o socialnem podjetništvu in bodo izvajale mentorsko podporo socialnim podjetjem. </a:t>
            </a:r>
          </a:p>
          <a:p>
            <a:pPr lvl="1">
              <a:buFont typeface="Wingdings" pitchFamily="2" charset="2"/>
              <a:buChar char="§"/>
            </a:pPr>
            <a:endParaRPr lang="sl-SI" sz="26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JAVNI </a:t>
            </a:r>
            <a:r>
              <a:rPr lang="sl-SI" sz="3300" b="1" dirty="0">
                <a:latin typeface="Arial" pitchFamily="34" charset="0"/>
                <a:cs typeface="Arial" pitchFamily="34" charset="0"/>
              </a:rPr>
              <a:t>RAZPIS »MENTORSKE SHEME ZA SOCIALNA PODJETJA«</a:t>
            </a:r>
            <a:r>
              <a:rPr lang="sl-SI" b="1" dirty="0"/>
              <a:t/>
            </a:r>
            <a:br>
              <a:rPr lang="sl-SI" b="1" dirty="0"/>
            </a:br>
            <a:endParaRPr lang="sl-SI" dirty="0"/>
          </a:p>
        </p:txBody>
      </p:sp>
    </p:spTree>
    <p:extLst>
      <p:ext uri="{BB962C8B-B14F-4D97-AF65-F5344CB8AC3E}">
        <p14:creationId xmlns:p14="http://schemas.microsoft.com/office/powerpoint/2010/main" val="9192001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Autofit/>
          </a:bodyPr>
          <a:lstStyle/>
          <a:p>
            <a:pPr algn="just"/>
            <a:r>
              <a:rPr lang="sl-SI" sz="1800" dirty="0" smtClean="0">
                <a:latin typeface="Arial" pitchFamily="34" charset="0"/>
                <a:cs typeface="Arial" pitchFamily="34" charset="0"/>
              </a:rPr>
              <a:t>Prijavitelj mora izpolnjevati </a:t>
            </a:r>
            <a:r>
              <a:rPr lang="sl-SI" sz="1800" u="sng" dirty="0" smtClean="0">
                <a:latin typeface="Arial" pitchFamily="34" charset="0"/>
                <a:cs typeface="Arial" pitchFamily="34" charset="0"/>
              </a:rPr>
              <a:t>vse pogoje </a:t>
            </a:r>
            <a:r>
              <a:rPr lang="sl-SI" sz="1800" dirty="0" smtClean="0">
                <a:latin typeface="Arial" pitchFamily="34" charset="0"/>
                <a:cs typeface="Arial" pitchFamily="34" charset="0"/>
              </a:rPr>
              <a:t>javnega razpisa.</a:t>
            </a:r>
          </a:p>
          <a:p>
            <a:pPr algn="just"/>
            <a:r>
              <a:rPr lang="sl-SI" sz="1800" dirty="0" smtClean="0">
                <a:latin typeface="Arial" pitchFamily="34" charset="0"/>
                <a:cs typeface="Arial" pitchFamily="34" charset="0"/>
              </a:rPr>
              <a:t>Izpolnjevanje pogojev bo preverila strokovna komisija v javnih evidencah, pri FURS-u, drugih ministrstvih in na podlagi vloge prijavitelja. </a:t>
            </a:r>
          </a:p>
          <a:p>
            <a:pPr algn="just"/>
            <a:r>
              <a:rPr lang="sl-SI" sz="1800" u="sng" dirty="0" smtClean="0">
                <a:latin typeface="Arial" pitchFamily="34" charset="0"/>
                <a:cs typeface="Arial" pitchFamily="34" charset="0"/>
              </a:rPr>
              <a:t>Prijavitelj mora imeti tehnične, kadrovske in finančne zmogljivosti za izvedbo mentorskega programa </a:t>
            </a:r>
            <a:r>
              <a:rPr lang="sl-SI" sz="1800" dirty="0" smtClean="0">
                <a:latin typeface="Arial" pitchFamily="34" charset="0"/>
                <a:cs typeface="Arial" pitchFamily="34" charset="0"/>
              </a:rPr>
              <a:t>(ministrstvo sredstva povrne, torej mora imeti prijavitelj ustrezne finančne zmogljivosti za „zalaganje“ stroškov operacije).  </a:t>
            </a:r>
          </a:p>
          <a:p>
            <a:pPr algn="just"/>
            <a:r>
              <a:rPr lang="sl-SI" sz="1800" dirty="0" smtClean="0">
                <a:latin typeface="Arial" pitchFamily="34" charset="0"/>
                <a:cs typeface="Arial" pitchFamily="34" charset="0"/>
              </a:rPr>
              <a:t>Prijavitelj lahko kandidira </a:t>
            </a:r>
            <a:r>
              <a:rPr lang="sl-SI" sz="1800" u="sng" dirty="0" smtClean="0">
                <a:latin typeface="Arial" pitchFamily="34" charset="0"/>
                <a:cs typeface="Arial" pitchFamily="34" charset="0"/>
              </a:rPr>
              <a:t>le z eno vlogo na posamezno odpiranje</a:t>
            </a:r>
            <a:r>
              <a:rPr lang="sl-SI" sz="1800" dirty="0" smtClean="0">
                <a:latin typeface="Arial" pitchFamily="34" charset="0"/>
                <a:cs typeface="Arial" pitchFamily="34" charset="0"/>
              </a:rPr>
              <a:t>, v enem sklopu. </a:t>
            </a:r>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556792"/>
            <a:ext cx="8229600" cy="792088"/>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Pogoji za kandidiranje na javnem razpisu</a:t>
            </a:r>
            <a:r>
              <a:rPr lang="sl-SI" b="1" dirty="0"/>
              <a:t/>
            </a:r>
            <a:br>
              <a:rPr lang="sl-SI" b="1" dirty="0"/>
            </a:br>
            <a:endParaRPr lang="sl-SI" dirty="0"/>
          </a:p>
        </p:txBody>
      </p:sp>
    </p:spTree>
    <p:extLst>
      <p:ext uri="{BB962C8B-B14F-4D97-AF65-F5344CB8AC3E}">
        <p14:creationId xmlns:p14="http://schemas.microsoft.com/office/powerpoint/2010/main" val="27347162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348880"/>
            <a:ext cx="8206252" cy="3960440"/>
          </a:xfrm>
        </p:spPr>
        <p:txBody>
          <a:bodyPr>
            <a:noAutofit/>
          </a:bodyPr>
          <a:lstStyle/>
          <a:p>
            <a:pPr algn="just"/>
            <a:r>
              <a:rPr lang="sl-SI" sz="1800" dirty="0">
                <a:latin typeface="Arial" pitchFamily="34" charset="0"/>
                <a:cs typeface="Arial" pitchFamily="34" charset="0"/>
              </a:rPr>
              <a:t>Okvirna skupna višina sredstev, ki so na razpolago za </a:t>
            </a:r>
            <a:r>
              <a:rPr lang="sl-SI" sz="1800" dirty="0" smtClean="0">
                <a:latin typeface="Arial" pitchFamily="34" charset="0"/>
                <a:cs typeface="Arial" pitchFamily="34" charset="0"/>
              </a:rPr>
              <a:t>izvedbo </a:t>
            </a:r>
            <a:r>
              <a:rPr lang="sl-SI" sz="1800" dirty="0">
                <a:latin typeface="Arial" pitchFamily="34" charset="0"/>
                <a:cs typeface="Arial" pitchFamily="34" charset="0"/>
              </a:rPr>
              <a:t>javnega razpisa </a:t>
            </a:r>
            <a:r>
              <a:rPr lang="sl-SI" sz="1800" dirty="0" smtClean="0">
                <a:latin typeface="Arial" pitchFamily="34" charset="0"/>
                <a:cs typeface="Arial" pitchFamily="34" charset="0"/>
              </a:rPr>
              <a:t>za vsa tri leta je 3.180.924,36 EUR, od tega: </a:t>
            </a:r>
          </a:p>
          <a:p>
            <a:pPr lvl="1" algn="just">
              <a:buFont typeface="Wingdings" pitchFamily="2" charset="2"/>
              <a:buChar char="§"/>
            </a:pPr>
            <a:r>
              <a:rPr lang="sl-SI" sz="1800" dirty="0" smtClean="0">
                <a:latin typeface="Arial" pitchFamily="34" charset="0"/>
                <a:cs typeface="Arial" pitchFamily="34" charset="0"/>
              </a:rPr>
              <a:t>2. 226.647,05 </a:t>
            </a:r>
            <a:r>
              <a:rPr lang="sl-SI" sz="1800" dirty="0">
                <a:latin typeface="Arial" pitchFamily="34" charset="0"/>
                <a:cs typeface="Arial" pitchFamily="34" charset="0"/>
              </a:rPr>
              <a:t>EUR za sklop </a:t>
            </a:r>
            <a:r>
              <a:rPr lang="sl-SI" sz="1800" dirty="0" smtClean="0">
                <a:latin typeface="Arial" pitchFamily="34" charset="0"/>
                <a:cs typeface="Arial" pitchFamily="34" charset="0"/>
              </a:rPr>
              <a:t>A in</a:t>
            </a:r>
          </a:p>
          <a:p>
            <a:pPr lvl="1" algn="just">
              <a:buFont typeface="Wingdings" pitchFamily="2" charset="2"/>
              <a:buChar char="§"/>
            </a:pPr>
            <a:r>
              <a:rPr lang="sl-SI" sz="1800" dirty="0" smtClean="0">
                <a:latin typeface="Arial" pitchFamily="34" charset="0"/>
                <a:cs typeface="Arial" pitchFamily="34" charset="0"/>
              </a:rPr>
              <a:t>954.277,31 </a:t>
            </a:r>
            <a:r>
              <a:rPr lang="sl-SI" sz="1800" dirty="0">
                <a:latin typeface="Arial" pitchFamily="34" charset="0"/>
                <a:cs typeface="Arial" pitchFamily="34" charset="0"/>
              </a:rPr>
              <a:t>EUR za sklop </a:t>
            </a:r>
            <a:r>
              <a:rPr lang="sl-SI" sz="1800" dirty="0" smtClean="0">
                <a:latin typeface="Arial" pitchFamily="34" charset="0"/>
                <a:cs typeface="Arial" pitchFamily="34" charset="0"/>
              </a:rPr>
              <a:t>B.</a:t>
            </a:r>
          </a:p>
          <a:p>
            <a:pPr algn="just"/>
            <a:r>
              <a:rPr lang="sl-SI" sz="1800" dirty="0">
                <a:latin typeface="Arial" pitchFamily="34" charset="0"/>
                <a:cs typeface="Arial" pitchFamily="34" charset="0"/>
              </a:rPr>
              <a:t>Ministrstvo bo </a:t>
            </a:r>
            <a:r>
              <a:rPr lang="sl-SI" sz="1800" u="sng" dirty="0">
                <a:latin typeface="Arial" pitchFamily="34" charset="0"/>
                <a:cs typeface="Arial" pitchFamily="34" charset="0"/>
              </a:rPr>
              <a:t>posamezno operacijo sofinanciralo do </a:t>
            </a:r>
            <a:r>
              <a:rPr lang="sl-SI" sz="1800" u="sng" dirty="0" smtClean="0">
                <a:latin typeface="Arial" pitchFamily="34" charset="0"/>
                <a:cs typeface="Arial" pitchFamily="34" charset="0"/>
              </a:rPr>
              <a:t>največ </a:t>
            </a:r>
            <a:r>
              <a:rPr lang="sl-SI" sz="1800" u="sng" dirty="0">
                <a:latin typeface="Arial" pitchFamily="34" charset="0"/>
                <a:cs typeface="Arial" pitchFamily="34" charset="0"/>
              </a:rPr>
              <a:t>25.000,00 </a:t>
            </a:r>
            <a:r>
              <a:rPr lang="sl-SI" sz="1800" u="sng" dirty="0" smtClean="0">
                <a:latin typeface="Arial" pitchFamily="34" charset="0"/>
                <a:cs typeface="Arial" pitchFamily="34" charset="0"/>
              </a:rPr>
              <a:t>EUR</a:t>
            </a:r>
            <a:r>
              <a:rPr lang="sl-SI" sz="1800" dirty="0" smtClean="0">
                <a:latin typeface="Arial" pitchFamily="34" charset="0"/>
                <a:cs typeface="Arial" pitchFamily="34" charset="0"/>
              </a:rPr>
              <a:t>. </a:t>
            </a:r>
          </a:p>
          <a:p>
            <a:pPr algn="just"/>
            <a:r>
              <a:rPr lang="sl-SI" sz="1800" u="sng" dirty="0" smtClean="0">
                <a:latin typeface="Arial" pitchFamily="34" charset="0"/>
                <a:cs typeface="Arial" pitchFamily="34" charset="0"/>
              </a:rPr>
              <a:t>Možnost predplačil v </a:t>
            </a:r>
            <a:r>
              <a:rPr lang="sl-SI" sz="1800" u="sng" dirty="0">
                <a:latin typeface="Arial" pitchFamily="34" charset="0"/>
                <a:cs typeface="Arial" pitchFamily="34" charset="0"/>
              </a:rPr>
              <a:t>višini do 30 % od vrednosti predvidenih izplačil sredstev</a:t>
            </a:r>
            <a:r>
              <a:rPr lang="sl-SI" sz="1800" dirty="0">
                <a:latin typeface="Arial" pitchFamily="34" charset="0"/>
                <a:cs typeface="Arial" pitchFamily="34" charset="0"/>
              </a:rPr>
              <a:t>, v kolikor je prejemnik oseba zasebnega ali javnega prava in je ustanovljena in deluje kot </a:t>
            </a:r>
            <a:r>
              <a:rPr lang="sl-SI" sz="1800" u="sng" dirty="0">
                <a:latin typeface="Arial" pitchFamily="34" charset="0"/>
                <a:cs typeface="Arial" pitchFamily="34" charset="0"/>
              </a:rPr>
              <a:t>društvo, zasebni ali javni zavod ali </a:t>
            </a:r>
            <a:r>
              <a:rPr lang="sl-SI" sz="1800" u="sng" dirty="0" smtClean="0">
                <a:latin typeface="Arial" pitchFamily="34" charset="0"/>
                <a:cs typeface="Arial" pitchFamily="34" charset="0"/>
              </a:rPr>
              <a:t>ustanova.</a:t>
            </a:r>
          </a:p>
          <a:p>
            <a:pPr algn="just"/>
            <a:r>
              <a:rPr lang="sl-SI" sz="1800" b="1" dirty="0">
                <a:latin typeface="Arial" pitchFamily="34" charset="0"/>
                <a:cs typeface="Arial" pitchFamily="34" charset="0"/>
              </a:rPr>
              <a:t>Rok za oddajo vlog v letu </a:t>
            </a:r>
            <a:r>
              <a:rPr lang="sl-SI" sz="1800" b="1" dirty="0" smtClean="0">
                <a:latin typeface="Arial" pitchFamily="34" charset="0"/>
                <a:cs typeface="Arial" pitchFamily="34" charset="0"/>
              </a:rPr>
              <a:t>2019 </a:t>
            </a:r>
            <a:r>
              <a:rPr lang="sl-SI" sz="1800" b="1" dirty="0">
                <a:latin typeface="Arial" pitchFamily="34" charset="0"/>
                <a:cs typeface="Arial" pitchFamily="34" charset="0"/>
              </a:rPr>
              <a:t>je </a:t>
            </a:r>
            <a:r>
              <a:rPr lang="sl-SI" sz="1800" b="1" dirty="0" smtClean="0">
                <a:latin typeface="Arial" pitchFamily="34" charset="0"/>
                <a:cs typeface="Arial" pitchFamily="34" charset="0"/>
              </a:rPr>
              <a:t>30. </a:t>
            </a:r>
            <a:r>
              <a:rPr lang="sl-SI" sz="1800" b="1" dirty="0">
                <a:latin typeface="Arial" pitchFamily="34" charset="0"/>
                <a:cs typeface="Arial" pitchFamily="34" charset="0"/>
              </a:rPr>
              <a:t>9. </a:t>
            </a:r>
            <a:r>
              <a:rPr lang="sl-SI" sz="1800" b="1" dirty="0" smtClean="0">
                <a:latin typeface="Arial" pitchFamily="34" charset="0"/>
                <a:cs typeface="Arial" pitchFamily="34" charset="0"/>
              </a:rPr>
              <a:t>2019.</a:t>
            </a:r>
          </a:p>
          <a:p>
            <a:pPr algn="just"/>
            <a:r>
              <a:rPr lang="sl-SI" sz="1800" dirty="0" smtClean="0">
                <a:latin typeface="Arial" pitchFamily="34" charset="0"/>
                <a:cs typeface="Arial" pitchFamily="34" charset="0"/>
              </a:rPr>
              <a:t>Obdobje </a:t>
            </a:r>
            <a:r>
              <a:rPr lang="sl-SI" sz="1800" dirty="0">
                <a:latin typeface="Arial" pitchFamily="34" charset="0"/>
                <a:cs typeface="Arial" pitchFamily="34" charset="0"/>
              </a:rPr>
              <a:t>upravičenosti stroškov je </a:t>
            </a:r>
            <a:r>
              <a:rPr lang="sl-SI" sz="1800" u="sng" dirty="0">
                <a:latin typeface="Arial" pitchFamily="34" charset="0"/>
                <a:cs typeface="Arial" pitchFamily="34" charset="0"/>
              </a:rPr>
              <a:t>od datuma oddaje vloge na javni razpis do 15. 10. </a:t>
            </a:r>
            <a:r>
              <a:rPr lang="sl-SI" sz="1800" u="sng" dirty="0" smtClean="0">
                <a:latin typeface="Arial" pitchFamily="34" charset="0"/>
                <a:cs typeface="Arial" pitchFamily="34" charset="0"/>
              </a:rPr>
              <a:t>2020</a:t>
            </a:r>
            <a:r>
              <a:rPr lang="sl-SI" sz="1800" dirty="0" smtClean="0">
                <a:latin typeface="Arial" pitchFamily="34" charset="0"/>
                <a:cs typeface="Arial" pitchFamily="34" charset="0"/>
              </a:rPr>
              <a:t> (za </a:t>
            </a:r>
            <a:r>
              <a:rPr lang="sl-SI" sz="1800" dirty="0">
                <a:latin typeface="Arial" pitchFamily="34" charset="0"/>
                <a:cs typeface="Arial" pitchFamily="34" charset="0"/>
              </a:rPr>
              <a:t>operacije </a:t>
            </a:r>
            <a:r>
              <a:rPr lang="sl-SI" sz="1800" dirty="0" smtClean="0">
                <a:latin typeface="Arial" pitchFamily="34" charset="0"/>
                <a:cs typeface="Arial" pitchFamily="34" charset="0"/>
              </a:rPr>
              <a:t>iz drugega </a:t>
            </a:r>
            <a:r>
              <a:rPr lang="sl-SI" sz="1800" dirty="0">
                <a:latin typeface="Arial" pitchFamily="34" charset="0"/>
                <a:cs typeface="Arial" pitchFamily="34" charset="0"/>
              </a:rPr>
              <a:t>odpiranja).   </a:t>
            </a:r>
          </a:p>
          <a:p>
            <a:endParaRPr lang="sl-SI" sz="24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340768"/>
            <a:ext cx="8229600" cy="1080120"/>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Finančni in časovni okvir javnega razpisa </a:t>
            </a:r>
            <a:br>
              <a:rPr lang="sl-SI" sz="3300" b="1" dirty="0" smtClean="0">
                <a:latin typeface="Arial" pitchFamily="34" charset="0"/>
                <a:cs typeface="Arial" pitchFamily="34" charset="0"/>
              </a:rPr>
            </a:br>
            <a:r>
              <a:rPr lang="sl-SI" sz="3300" b="1" dirty="0" smtClean="0">
                <a:latin typeface="Arial" pitchFamily="34" charset="0"/>
                <a:cs typeface="Arial" pitchFamily="34" charset="0"/>
              </a:rPr>
              <a:t>in izbranih operacij</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20822953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348880"/>
            <a:ext cx="8206252" cy="3960440"/>
          </a:xfrm>
        </p:spPr>
        <p:txBody>
          <a:bodyPr>
            <a:noAutofit/>
          </a:bodyPr>
          <a:lstStyle/>
          <a:p>
            <a:pPr algn="just"/>
            <a:r>
              <a:rPr lang="sl-SI" sz="1800" dirty="0" smtClean="0">
                <a:latin typeface="Arial" pitchFamily="34" charset="0"/>
                <a:cs typeface="Arial" pitchFamily="34" charset="0"/>
              </a:rPr>
              <a:t>Prijavitelj v vlogi predvidi kazalnike, ki jih bo dosegel s prijavljenim mentorskim programom in bodo v primeru izbora vključeni v pogodbo o sofinanciranju. </a:t>
            </a:r>
          </a:p>
          <a:p>
            <a:pPr algn="just"/>
            <a:endParaRPr lang="sl-SI" sz="1800" dirty="0" smtClean="0">
              <a:latin typeface="Arial" pitchFamily="34" charset="0"/>
              <a:cs typeface="Arial" pitchFamily="34" charset="0"/>
            </a:endParaRPr>
          </a:p>
          <a:p>
            <a:pPr algn="just"/>
            <a:r>
              <a:rPr lang="sl-SI" sz="1800" dirty="0" smtClean="0">
                <a:latin typeface="Arial" pitchFamily="34" charset="0"/>
                <a:cs typeface="Arial" pitchFamily="34" charset="0"/>
              </a:rPr>
              <a:t>Kazalnike je potrebo načrtovati realno, saj je nedoseganje kazalnikov lahko razlog za odstop od pogodbe oziroma razlog za zahtevo za vračilo (že izplačanih) sredstev. </a:t>
            </a:r>
          </a:p>
          <a:p>
            <a:pPr algn="just"/>
            <a:endParaRPr lang="sl-SI" sz="1800" dirty="0">
              <a:latin typeface="Arial" pitchFamily="34" charset="0"/>
              <a:cs typeface="Arial" pitchFamily="34" charset="0"/>
            </a:endParaRPr>
          </a:p>
          <a:p>
            <a:endParaRPr lang="sl-SI" sz="24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340768"/>
            <a:ext cx="8229600" cy="792088"/>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Kazalniki javnega razpisa</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10761132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564904"/>
            <a:ext cx="8206252" cy="3744416"/>
          </a:xfrm>
        </p:spPr>
        <p:txBody>
          <a:bodyPr>
            <a:noAutofit/>
          </a:bodyPr>
          <a:lstStyle/>
          <a:p>
            <a:pPr algn="just"/>
            <a:r>
              <a:rPr lang="sl-SI" sz="1800" dirty="0">
                <a:latin typeface="Arial" pitchFamily="34" charset="0"/>
                <a:cs typeface="Arial" pitchFamily="34" charset="0"/>
              </a:rPr>
              <a:t>Sklop A</a:t>
            </a:r>
            <a:r>
              <a:rPr lang="sl-SI" sz="1800" dirty="0" smtClean="0">
                <a:latin typeface="Arial" pitchFamily="34" charset="0"/>
                <a:cs typeface="Arial" pitchFamily="34" charset="0"/>
              </a:rPr>
              <a:t>:</a:t>
            </a:r>
          </a:p>
          <a:p>
            <a:pPr marL="0" indent="0" algn="just">
              <a:buNone/>
            </a:pPr>
            <a:endParaRPr lang="sl-SI" sz="1800" dirty="0">
              <a:latin typeface="Arial" pitchFamily="34" charset="0"/>
              <a:cs typeface="Arial" pitchFamily="34" charset="0"/>
            </a:endParaRPr>
          </a:p>
          <a:p>
            <a:pPr marL="742950" lvl="2" indent="-342900" algn="just">
              <a:buFont typeface="Wingdings" pitchFamily="2" charset="2"/>
              <a:buChar char="§"/>
            </a:pPr>
            <a:r>
              <a:rPr lang="sl-SI" sz="1400" dirty="0">
                <a:latin typeface="Arial" pitchFamily="34" charset="0"/>
                <a:cs typeface="Arial" pitchFamily="34" charset="0"/>
              </a:rPr>
              <a:t>število vključenih oseb (v izvedbo mentorskega programa),</a:t>
            </a:r>
          </a:p>
          <a:p>
            <a:pPr marL="742950" lvl="2" indent="-342900" algn="just">
              <a:buFont typeface="Wingdings" pitchFamily="2" charset="2"/>
              <a:buChar char="§"/>
            </a:pPr>
            <a:r>
              <a:rPr lang="sl-SI" sz="1400" dirty="0">
                <a:latin typeface="Arial" pitchFamily="34" charset="0"/>
                <a:cs typeface="Arial" pitchFamily="34" charset="0"/>
              </a:rPr>
              <a:t>število vključenih oseb iz ranljivih ciljnih skupin (v izvedbo mentorskega programa),</a:t>
            </a:r>
          </a:p>
          <a:p>
            <a:pPr marL="742950" lvl="2" indent="-342900" algn="just">
              <a:buFont typeface="Wingdings" pitchFamily="2" charset="2"/>
              <a:buChar char="§"/>
            </a:pPr>
            <a:r>
              <a:rPr lang="sl-SI" sz="1400" dirty="0">
                <a:latin typeface="Arial" pitchFamily="34" charset="0"/>
                <a:cs typeface="Arial" pitchFamily="34" charset="0"/>
              </a:rPr>
              <a:t>število novih zaposlitev (</a:t>
            </a:r>
            <a:r>
              <a:rPr lang="sl-SI" sz="1400" b="1" dirty="0">
                <a:latin typeface="Arial" pitchFamily="34" charset="0"/>
                <a:cs typeface="Arial" pitchFamily="34" charset="0"/>
              </a:rPr>
              <a:t>za polni delovni čas</a:t>
            </a:r>
            <a:r>
              <a:rPr lang="sl-SI" sz="1400" dirty="0">
                <a:latin typeface="Arial" pitchFamily="34" charset="0"/>
                <a:cs typeface="Arial" pitchFamily="34" charset="0"/>
              </a:rPr>
              <a:t>).</a:t>
            </a:r>
          </a:p>
          <a:p>
            <a:pPr algn="just"/>
            <a:endParaRPr lang="sl-SI" sz="1800" dirty="0">
              <a:latin typeface="Arial" pitchFamily="34" charset="0"/>
              <a:cs typeface="Arial" pitchFamily="34" charset="0"/>
            </a:endParaRPr>
          </a:p>
          <a:p>
            <a:pPr algn="just"/>
            <a:r>
              <a:rPr lang="sl-SI" sz="1800" dirty="0">
                <a:latin typeface="Arial" pitchFamily="34" charset="0"/>
                <a:cs typeface="Arial" pitchFamily="34" charset="0"/>
              </a:rPr>
              <a:t>Sklop B</a:t>
            </a:r>
            <a:r>
              <a:rPr lang="sl-SI" sz="1800" dirty="0" smtClean="0">
                <a:latin typeface="Arial" pitchFamily="34" charset="0"/>
                <a:cs typeface="Arial" pitchFamily="34" charset="0"/>
              </a:rPr>
              <a:t>:</a:t>
            </a:r>
          </a:p>
          <a:p>
            <a:pPr algn="just"/>
            <a:endParaRPr lang="sl-SI" sz="1800" dirty="0">
              <a:latin typeface="Arial" pitchFamily="34" charset="0"/>
              <a:cs typeface="Arial" pitchFamily="34" charset="0"/>
            </a:endParaRPr>
          </a:p>
          <a:p>
            <a:pPr marL="742950" lvl="2" indent="-342900" algn="just">
              <a:buFont typeface="Wingdings" pitchFamily="2" charset="2"/>
              <a:buChar char="§"/>
            </a:pPr>
            <a:r>
              <a:rPr lang="sl-SI" sz="1400" dirty="0">
                <a:latin typeface="Arial" pitchFamily="34" charset="0"/>
                <a:cs typeface="Arial" pitchFamily="34" charset="0"/>
              </a:rPr>
              <a:t>število vključenih oseb, t.j. usposobljenih mentorjev za socialno podjetništvo.</a:t>
            </a:r>
          </a:p>
          <a:p>
            <a:pPr algn="just"/>
            <a:endParaRPr lang="sl-SI" sz="1800" dirty="0">
              <a:latin typeface="Arial" pitchFamily="34" charset="0"/>
              <a:cs typeface="Arial" pitchFamily="34" charset="0"/>
            </a:endParaRPr>
          </a:p>
          <a:p>
            <a:pPr marL="0" indent="0">
              <a:buNone/>
            </a:pPr>
            <a:endParaRPr lang="sl-SI" sz="1400" i="1" dirty="0" smtClean="0">
              <a:latin typeface="Arial" pitchFamily="34" charset="0"/>
              <a:cs typeface="Arial" pitchFamily="34" charset="0"/>
            </a:endParaRPr>
          </a:p>
          <a:p>
            <a:pPr marL="0" indent="0">
              <a:buNone/>
            </a:pPr>
            <a:r>
              <a:rPr lang="sl-SI" sz="1400" i="1" dirty="0" smtClean="0">
                <a:latin typeface="Arial" pitchFamily="34" charset="0"/>
                <a:cs typeface="Arial" pitchFamily="34" charset="0"/>
              </a:rPr>
              <a:t>Priporočamo</a:t>
            </a:r>
            <a:r>
              <a:rPr lang="sl-SI" sz="1400" i="1" dirty="0">
                <a:latin typeface="Arial" pitchFamily="34" charset="0"/>
                <a:cs typeface="Arial" pitchFamily="34" charset="0"/>
              </a:rPr>
              <a:t>, da posamezen prijavitelj na javni razpis v sklopu A, v kolikor organizacija socialnega podjetja to dopušča, v program mentorstva vključil vsaj 2 osebi</a:t>
            </a:r>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340768"/>
            <a:ext cx="8229600" cy="792088"/>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Kazalniki javnega razpisa</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40775912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204864"/>
            <a:ext cx="8206252" cy="4248472"/>
          </a:xfrm>
        </p:spPr>
        <p:txBody>
          <a:bodyPr>
            <a:noAutofit/>
          </a:bodyPr>
          <a:lstStyle/>
          <a:p>
            <a:pPr lvl="1" algn="just">
              <a:buFont typeface="Wingdings" pitchFamily="2" charset="2"/>
              <a:buChar char="§"/>
            </a:pPr>
            <a:r>
              <a:rPr lang="sl-SI" sz="1600" dirty="0" smtClean="0">
                <a:latin typeface="Arial" pitchFamily="34" charset="0"/>
                <a:cs typeface="Arial" pitchFamily="34" charset="0"/>
              </a:rPr>
              <a:t>Stroški </a:t>
            </a:r>
            <a:r>
              <a:rPr lang="sl-SI" sz="1600" dirty="0">
                <a:latin typeface="Arial" pitchFamily="34" charset="0"/>
                <a:cs typeface="Arial" pitchFamily="34" charset="0"/>
              </a:rPr>
              <a:t>storitev zunanjih izvajalcev – to so stroški mentorjev, ki bodo skupaj s socialnim podjetjem pripravili in izvedli ustrezen mentorski program (v minimalnem odstotku 60% od celotne vrednosti prijavljenega operacije), </a:t>
            </a:r>
          </a:p>
          <a:p>
            <a:pPr lvl="1" algn="just">
              <a:buFont typeface="Wingdings" pitchFamily="2" charset="2"/>
              <a:buChar char="§"/>
            </a:pPr>
            <a:r>
              <a:rPr lang="sl-SI" sz="1600" dirty="0">
                <a:latin typeface="Arial" pitchFamily="34" charset="0"/>
                <a:cs typeface="Arial" pitchFamily="34" charset="0"/>
              </a:rPr>
              <a:t>S</a:t>
            </a:r>
            <a:r>
              <a:rPr lang="sl-SI" sz="1600" dirty="0" smtClean="0">
                <a:latin typeface="Arial" pitchFamily="34" charset="0"/>
                <a:cs typeface="Arial" pitchFamily="34" charset="0"/>
              </a:rPr>
              <a:t>troški </a:t>
            </a:r>
            <a:r>
              <a:rPr lang="sl-SI" sz="1600" dirty="0">
                <a:latin typeface="Arial" pitchFamily="34" charset="0"/>
                <a:cs typeface="Arial" pitchFamily="34" charset="0"/>
              </a:rPr>
              <a:t>plač in povračil stroškov v zvezi z delom </a:t>
            </a:r>
            <a:r>
              <a:rPr lang="sl-SI" sz="1600" dirty="0" smtClean="0">
                <a:latin typeface="Arial" pitchFamily="34" charset="0"/>
                <a:cs typeface="Arial" pitchFamily="34" charset="0"/>
              </a:rPr>
              <a:t>zaposlenih </a:t>
            </a:r>
            <a:r>
              <a:rPr lang="sl-SI" sz="1600" b="1" dirty="0" smtClean="0">
                <a:latin typeface="Arial" pitchFamily="34" charset="0"/>
                <a:cs typeface="Arial" pitchFamily="34" charset="0"/>
              </a:rPr>
              <a:t>za polni delovni čas</a:t>
            </a:r>
            <a:r>
              <a:rPr lang="sl-SI" sz="1600" dirty="0" smtClean="0">
                <a:latin typeface="Arial" pitchFamily="34" charset="0"/>
                <a:cs typeface="Arial" pitchFamily="34" charset="0"/>
              </a:rPr>
              <a:t>, </a:t>
            </a:r>
            <a:r>
              <a:rPr lang="sl-SI" sz="1600" dirty="0">
                <a:latin typeface="Arial" pitchFamily="34" charset="0"/>
                <a:cs typeface="Arial" pitchFamily="34" charset="0"/>
              </a:rPr>
              <a:t>ki so vključeni v mentorski program in ki se nanašajo na čas vključenosti </a:t>
            </a:r>
            <a:r>
              <a:rPr lang="sl-SI" sz="1600" dirty="0" smtClean="0">
                <a:latin typeface="Arial" pitchFamily="34" charset="0"/>
                <a:cs typeface="Arial" pitchFamily="34" charset="0"/>
              </a:rPr>
              <a:t>v mentorski program </a:t>
            </a:r>
            <a:r>
              <a:rPr lang="sl-SI" sz="1600" dirty="0">
                <a:latin typeface="Arial" pitchFamily="34" charset="0"/>
                <a:cs typeface="Arial" pitchFamily="34" charset="0"/>
              </a:rPr>
              <a:t>(v maksimalnem odstotku 10% celotnih upravičenih stroškov operacije),</a:t>
            </a:r>
          </a:p>
          <a:p>
            <a:pPr lvl="1" algn="just">
              <a:buFont typeface="Wingdings" pitchFamily="2" charset="2"/>
              <a:buChar char="§"/>
            </a:pPr>
            <a:r>
              <a:rPr lang="sl-SI" sz="1600" dirty="0">
                <a:latin typeface="Arial" pitchFamily="34" charset="0"/>
                <a:cs typeface="Arial" pitchFamily="34" charset="0"/>
              </a:rPr>
              <a:t>S</a:t>
            </a:r>
            <a:r>
              <a:rPr lang="sl-SI" sz="1600" dirty="0" smtClean="0">
                <a:latin typeface="Arial" pitchFamily="34" charset="0"/>
                <a:cs typeface="Arial" pitchFamily="34" charset="0"/>
              </a:rPr>
              <a:t>troški </a:t>
            </a:r>
            <a:r>
              <a:rPr lang="sl-SI" sz="1600" dirty="0">
                <a:latin typeface="Arial" pitchFamily="34" charset="0"/>
                <a:cs typeface="Arial" pitchFamily="34" charset="0"/>
              </a:rPr>
              <a:t>opreme in drugih opredmetenih sredstev, ki so neposredno povezani s cilji mentorskega programa,</a:t>
            </a:r>
          </a:p>
          <a:p>
            <a:pPr lvl="1" algn="just">
              <a:buFont typeface="Wingdings" pitchFamily="2" charset="2"/>
              <a:buChar char="§"/>
            </a:pPr>
            <a:r>
              <a:rPr lang="sl-SI" sz="1600" dirty="0">
                <a:latin typeface="Arial" pitchFamily="34" charset="0"/>
                <a:cs typeface="Arial" pitchFamily="34" charset="0"/>
              </a:rPr>
              <a:t>S</a:t>
            </a:r>
            <a:r>
              <a:rPr lang="sl-SI" sz="1600" dirty="0" smtClean="0">
                <a:latin typeface="Arial" pitchFamily="34" charset="0"/>
                <a:cs typeface="Arial" pitchFamily="34" charset="0"/>
              </a:rPr>
              <a:t>troški </a:t>
            </a:r>
            <a:r>
              <a:rPr lang="sl-SI" sz="1600" dirty="0">
                <a:latin typeface="Arial" pitchFamily="34" charset="0"/>
                <a:cs typeface="Arial" pitchFamily="34" charset="0"/>
              </a:rPr>
              <a:t>investicij v neopredmetena sredstva, ki so neposredno povezana s cilji mentorskega programa,</a:t>
            </a:r>
          </a:p>
          <a:p>
            <a:pPr lvl="1" algn="just">
              <a:buFont typeface="Wingdings" pitchFamily="2" charset="2"/>
              <a:buChar char="§"/>
            </a:pPr>
            <a:r>
              <a:rPr lang="sl-SI" sz="1600" dirty="0">
                <a:latin typeface="Arial" pitchFamily="34" charset="0"/>
                <a:cs typeface="Arial" pitchFamily="34" charset="0"/>
              </a:rPr>
              <a:t>S</a:t>
            </a:r>
            <a:r>
              <a:rPr lang="sl-SI" sz="1600" dirty="0" smtClean="0">
                <a:latin typeface="Arial" pitchFamily="34" charset="0"/>
                <a:cs typeface="Arial" pitchFamily="34" charset="0"/>
              </a:rPr>
              <a:t>troški </a:t>
            </a:r>
            <a:r>
              <a:rPr lang="sl-SI" sz="1600" dirty="0">
                <a:latin typeface="Arial" pitchFamily="34" charset="0"/>
                <a:cs typeface="Arial" pitchFamily="34" charset="0"/>
              </a:rPr>
              <a:t>informiranja in komuniciranja, ki so neposredno povezani s cilji mentorskega programa,</a:t>
            </a:r>
          </a:p>
          <a:p>
            <a:pPr lvl="1" algn="just">
              <a:buFont typeface="Wingdings" pitchFamily="2" charset="2"/>
              <a:buChar char="§"/>
            </a:pPr>
            <a:r>
              <a:rPr lang="sl-SI" sz="1600" dirty="0">
                <a:latin typeface="Arial" pitchFamily="34" charset="0"/>
                <a:cs typeface="Arial" pitchFamily="34" charset="0"/>
              </a:rPr>
              <a:t>P</a:t>
            </a:r>
            <a:r>
              <a:rPr lang="sl-SI" sz="1600" dirty="0" smtClean="0">
                <a:latin typeface="Arial" pitchFamily="34" charset="0"/>
                <a:cs typeface="Arial" pitchFamily="34" charset="0"/>
              </a:rPr>
              <a:t>avšalno </a:t>
            </a:r>
            <a:r>
              <a:rPr lang="sl-SI" sz="1600" dirty="0">
                <a:latin typeface="Arial" pitchFamily="34" charset="0"/>
                <a:cs typeface="Arial" pitchFamily="34" charset="0"/>
              </a:rPr>
              <a:t>financiranje v višini do 15% upravičenih neposrednih stroškov plač in povračil stroškov v zvezi z delom tistih zaposlenih, ki so vključeni v mentorski program.</a:t>
            </a:r>
          </a:p>
          <a:p>
            <a:endParaRPr lang="sl-SI" sz="1800" dirty="0"/>
          </a:p>
          <a:p>
            <a:endParaRPr lang="sl-SI" sz="1800" dirty="0" smtClean="0"/>
          </a:p>
          <a:p>
            <a:endParaRPr lang="sl-SI" sz="18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288256"/>
            <a:ext cx="8229600" cy="648072"/>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Upravičeni in neupravičeni stroški – Sklop A</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8594356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Autofit/>
          </a:bodyPr>
          <a:lstStyle/>
          <a:p>
            <a:pPr lvl="1" algn="just">
              <a:buFont typeface="Wingdings" pitchFamily="2" charset="2"/>
              <a:buChar char="§"/>
            </a:pPr>
            <a:r>
              <a:rPr lang="sl-SI" sz="1800" dirty="0">
                <a:latin typeface="Arial" pitchFamily="34" charset="0"/>
                <a:cs typeface="Arial" pitchFamily="34" charset="0"/>
              </a:rPr>
              <a:t>S</a:t>
            </a:r>
            <a:r>
              <a:rPr lang="sl-SI" sz="1800" dirty="0" smtClean="0">
                <a:latin typeface="Arial" pitchFamily="34" charset="0"/>
                <a:cs typeface="Arial" pitchFamily="34" charset="0"/>
              </a:rPr>
              <a:t>troški </a:t>
            </a:r>
            <a:r>
              <a:rPr lang="sl-SI" sz="1800" dirty="0">
                <a:latin typeface="Arial" pitchFamily="34" charset="0"/>
                <a:cs typeface="Arial" pitchFamily="34" charset="0"/>
              </a:rPr>
              <a:t>storitev zunanjih izvajalcev – t.j. </a:t>
            </a:r>
            <a:r>
              <a:rPr lang="sl-SI" sz="1800" dirty="0" smtClean="0">
                <a:latin typeface="Arial" pitchFamily="34" charset="0"/>
                <a:cs typeface="Arial" pitchFamily="34" charset="0"/>
              </a:rPr>
              <a:t>mentorjev/ obstoječih </a:t>
            </a:r>
            <a:r>
              <a:rPr lang="sl-SI" sz="1800" dirty="0">
                <a:latin typeface="Arial" pitchFamily="34" charset="0"/>
                <a:cs typeface="Arial" pitchFamily="34" charset="0"/>
              </a:rPr>
              <a:t>strokovnjakov s področja socialnega podjetništva, ki bodo skupaj s prijaviteljem (mentorjem) pripravili ustrezen mentorski program (»</a:t>
            </a:r>
            <a:r>
              <a:rPr lang="sl-SI" sz="1800" dirty="0" err="1">
                <a:latin typeface="Arial" pitchFamily="34" charset="0"/>
                <a:cs typeface="Arial" pitchFamily="34" charset="0"/>
              </a:rPr>
              <a:t>train</a:t>
            </a:r>
            <a:r>
              <a:rPr lang="sl-SI" sz="1800" dirty="0">
                <a:latin typeface="Arial" pitchFamily="34" charset="0"/>
                <a:cs typeface="Arial" pitchFamily="34" charset="0"/>
              </a:rPr>
              <a:t> </a:t>
            </a:r>
            <a:r>
              <a:rPr lang="sl-SI" sz="1800" dirty="0" err="1">
                <a:latin typeface="Arial" pitchFamily="34" charset="0"/>
                <a:cs typeface="Arial" pitchFamily="34" charset="0"/>
              </a:rPr>
              <a:t>the</a:t>
            </a:r>
            <a:r>
              <a:rPr lang="sl-SI" sz="1800" dirty="0">
                <a:latin typeface="Arial" pitchFamily="34" charset="0"/>
                <a:cs typeface="Arial" pitchFamily="34" charset="0"/>
              </a:rPr>
              <a:t> </a:t>
            </a:r>
            <a:r>
              <a:rPr lang="sl-SI" sz="1800" dirty="0" err="1">
                <a:latin typeface="Arial" pitchFamily="34" charset="0"/>
                <a:cs typeface="Arial" pitchFamily="34" charset="0"/>
              </a:rPr>
              <a:t>trainer</a:t>
            </a:r>
            <a:r>
              <a:rPr lang="sl-SI" sz="1800" dirty="0" smtClean="0">
                <a:latin typeface="Arial" pitchFamily="34" charset="0"/>
                <a:cs typeface="Arial" pitchFamily="34" charset="0"/>
              </a:rPr>
              <a:t>«),</a:t>
            </a:r>
          </a:p>
          <a:p>
            <a:pPr lvl="1" algn="just">
              <a:buFont typeface="Wingdings" pitchFamily="2" charset="2"/>
              <a:buChar char="§"/>
            </a:pPr>
            <a:endParaRPr lang="sl-SI" sz="1800" dirty="0">
              <a:latin typeface="Arial" pitchFamily="34" charset="0"/>
              <a:cs typeface="Arial" pitchFamily="34" charset="0"/>
            </a:endParaRPr>
          </a:p>
          <a:p>
            <a:pPr lvl="1" algn="just">
              <a:buFont typeface="Wingdings" pitchFamily="2" charset="2"/>
              <a:buChar char="§"/>
            </a:pPr>
            <a:r>
              <a:rPr lang="sl-SI" sz="1800" dirty="0">
                <a:latin typeface="Arial" pitchFamily="34" charset="0"/>
                <a:cs typeface="Arial" pitchFamily="34" charset="0"/>
              </a:rPr>
              <a:t>S</a:t>
            </a:r>
            <a:r>
              <a:rPr lang="sl-SI" sz="1800" dirty="0" smtClean="0">
                <a:latin typeface="Arial" pitchFamily="34" charset="0"/>
                <a:cs typeface="Arial" pitchFamily="34" charset="0"/>
              </a:rPr>
              <a:t>troški </a:t>
            </a:r>
            <a:r>
              <a:rPr lang="sl-SI" sz="1800" dirty="0">
                <a:latin typeface="Arial" pitchFamily="34" charset="0"/>
                <a:cs typeface="Arial" pitchFamily="34" charset="0"/>
              </a:rPr>
              <a:t>službenih potovanj </a:t>
            </a:r>
            <a:r>
              <a:rPr lang="sl-SI" sz="1800" u="sng" dirty="0" smtClean="0">
                <a:latin typeface="Arial" pitchFamily="34" charset="0"/>
                <a:cs typeface="Arial" pitchFamily="34" charset="0"/>
              </a:rPr>
              <a:t>zaposlenih pri prijavitelju </a:t>
            </a:r>
            <a:r>
              <a:rPr lang="sl-SI" sz="1800" dirty="0" smtClean="0">
                <a:latin typeface="Arial" pitchFamily="34" charset="0"/>
                <a:cs typeface="Arial" pitchFamily="34" charset="0"/>
              </a:rPr>
              <a:t>v </a:t>
            </a:r>
            <a:r>
              <a:rPr lang="sl-SI" sz="1800" dirty="0">
                <a:latin typeface="Arial" pitchFamily="34" charset="0"/>
                <a:cs typeface="Arial" pitchFamily="34" charset="0"/>
              </a:rPr>
              <a:t>Sloveniji ali v tujini (prevozi, nastanitve, </a:t>
            </a:r>
            <a:r>
              <a:rPr lang="sl-SI" sz="1800" dirty="0" smtClean="0">
                <a:latin typeface="Arial" pitchFamily="34" charset="0"/>
                <a:cs typeface="Arial" pitchFamily="34" charset="0"/>
              </a:rPr>
              <a:t>kotizacije </a:t>
            </a:r>
            <a:r>
              <a:rPr lang="sl-SI" sz="1800" dirty="0">
                <a:latin typeface="Arial" pitchFamily="34" charset="0"/>
                <a:cs typeface="Arial" pitchFamily="34" charset="0"/>
              </a:rPr>
              <a:t>idr.). </a:t>
            </a:r>
            <a:endParaRPr lang="sl-SI" sz="1800" dirty="0" smtClean="0">
              <a:latin typeface="Arial" pitchFamily="34" charset="0"/>
              <a:cs typeface="Arial" pitchFamily="34" charset="0"/>
            </a:endParaRPr>
          </a:p>
          <a:p>
            <a:pPr lvl="1" algn="just">
              <a:buFont typeface="Wingdings" pitchFamily="2" charset="2"/>
              <a:buChar char="§"/>
            </a:pPr>
            <a:endParaRPr lang="sl-SI" sz="1800" dirty="0">
              <a:latin typeface="Arial" pitchFamily="34" charset="0"/>
              <a:cs typeface="Arial" pitchFamily="34" charset="0"/>
            </a:endParaRPr>
          </a:p>
          <a:p>
            <a:pPr marL="0" indent="0" algn="just">
              <a:buNone/>
            </a:pPr>
            <a:r>
              <a:rPr lang="sl-SI" sz="1800" i="1" dirty="0" smtClean="0">
                <a:latin typeface="Arial" pitchFamily="34" charset="0"/>
                <a:cs typeface="Arial" pitchFamily="34" charset="0"/>
              </a:rPr>
              <a:t>Stroške službenih potovanj za </a:t>
            </a:r>
            <a:r>
              <a:rPr lang="sl-SI" sz="1800" i="1" dirty="0">
                <a:latin typeface="Arial" pitchFamily="34" charset="0"/>
                <a:cs typeface="Arial" pitchFamily="34" charset="0"/>
              </a:rPr>
              <a:t>zunanje </a:t>
            </a:r>
            <a:r>
              <a:rPr lang="sl-SI" sz="1800" i="1" dirty="0" smtClean="0">
                <a:latin typeface="Arial" pitchFamily="34" charset="0"/>
                <a:cs typeface="Arial" pitchFamily="34" charset="0"/>
              </a:rPr>
              <a:t>izvajalce/mentorje je potrebno vključiti </a:t>
            </a:r>
            <a:r>
              <a:rPr lang="sl-SI" sz="1800" i="1" dirty="0">
                <a:latin typeface="Arial" pitchFamily="34" charset="0"/>
                <a:cs typeface="Arial" pitchFamily="34" charset="0"/>
              </a:rPr>
              <a:t>v pogodbo, ki je sklenjena z </a:t>
            </a:r>
            <a:r>
              <a:rPr lang="sl-SI" sz="1800" i="1" dirty="0" smtClean="0">
                <a:latin typeface="Arial" pitchFamily="34" charset="0"/>
                <a:cs typeface="Arial" pitchFamily="34" charset="0"/>
              </a:rPr>
              <a:t>njimi oziroma njihovim delodajalcem. Pri tem se tovrstni stroški uveljavljajo pod </a:t>
            </a:r>
            <a:r>
              <a:rPr lang="sl-SI" sz="1800" i="1" dirty="0">
                <a:latin typeface="Arial" pitchFamily="34" charset="0"/>
                <a:cs typeface="Arial" pitchFamily="34" charset="0"/>
              </a:rPr>
              <a:t>kategorijo </a:t>
            </a:r>
            <a:r>
              <a:rPr lang="sl-SI" sz="1800" i="1" dirty="0" smtClean="0">
                <a:latin typeface="Arial" pitchFamily="34" charset="0"/>
                <a:cs typeface="Arial" pitchFamily="34" charset="0"/>
              </a:rPr>
              <a:t>stroškov </a:t>
            </a:r>
            <a:r>
              <a:rPr lang="sl-SI" sz="1800" i="1" dirty="0">
                <a:latin typeface="Arial" pitchFamily="34" charset="0"/>
                <a:cs typeface="Arial" pitchFamily="34" charset="0"/>
              </a:rPr>
              <a:t>storitev zunanjih izvajalcev. </a:t>
            </a:r>
          </a:p>
          <a:p>
            <a:pPr marL="0" indent="0">
              <a:buNone/>
            </a:pPr>
            <a:endParaRPr lang="sl-SI" sz="1800" dirty="0" smtClean="0"/>
          </a:p>
          <a:p>
            <a:endParaRPr lang="sl-SI" sz="18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556792"/>
            <a:ext cx="8229600" cy="504056"/>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Upravičeni in neupravičeni stroški – Sklop B</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200956145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060848"/>
            <a:ext cx="8206252" cy="4248472"/>
          </a:xfrm>
        </p:spPr>
        <p:txBody>
          <a:bodyPr>
            <a:noAutofit/>
          </a:bodyPr>
          <a:lstStyle/>
          <a:p>
            <a:pPr marL="0" indent="0">
              <a:buNone/>
            </a:pPr>
            <a:r>
              <a:rPr lang="sl-SI" sz="1600" dirty="0" smtClean="0">
                <a:latin typeface="Arial" pitchFamily="34" charset="0"/>
                <a:cs typeface="Arial" pitchFamily="34" charset="0"/>
              </a:rPr>
              <a:t>Popolna vloga vsebuje: </a:t>
            </a:r>
            <a:endParaRPr lang="sl-SI" sz="1600" dirty="0">
              <a:latin typeface="Arial" pitchFamily="34" charset="0"/>
              <a:cs typeface="Arial" pitchFamily="34" charset="0"/>
            </a:endParaRPr>
          </a:p>
          <a:p>
            <a:pPr lvl="1"/>
            <a:r>
              <a:rPr lang="sl-SI" sz="1600" dirty="0">
                <a:latin typeface="Arial" pitchFamily="34" charset="0"/>
                <a:cs typeface="Arial" pitchFamily="34" charset="0"/>
              </a:rPr>
              <a:t>Obrazec št. 1: Osnovni podatki o operaciji in prijavitelju</a:t>
            </a:r>
          </a:p>
          <a:p>
            <a:pPr lvl="1"/>
            <a:r>
              <a:rPr lang="sl-SI" sz="1600" dirty="0" smtClean="0">
                <a:latin typeface="Arial" pitchFamily="34" charset="0"/>
                <a:cs typeface="Arial" pitchFamily="34" charset="0"/>
              </a:rPr>
              <a:t>Obrazec </a:t>
            </a:r>
            <a:r>
              <a:rPr lang="sl-SI" sz="1600" dirty="0">
                <a:latin typeface="Arial" pitchFamily="34" charset="0"/>
                <a:cs typeface="Arial" pitchFamily="34" charset="0"/>
              </a:rPr>
              <a:t>št. 2: Dispozicija operacije (vloga)  </a:t>
            </a:r>
            <a:r>
              <a:rPr lang="sl-SI" sz="1600" dirty="0" smtClean="0">
                <a:latin typeface="Arial" pitchFamily="34" charset="0"/>
                <a:cs typeface="Arial" pitchFamily="34" charset="0"/>
              </a:rPr>
              <a:t>z mentorskim načrtom </a:t>
            </a:r>
            <a:r>
              <a:rPr lang="sl-SI" sz="1600" dirty="0">
                <a:latin typeface="Arial" pitchFamily="34" charset="0"/>
                <a:cs typeface="Arial" pitchFamily="34" charset="0"/>
              </a:rPr>
              <a:t> </a:t>
            </a:r>
          </a:p>
          <a:p>
            <a:pPr lvl="1"/>
            <a:r>
              <a:rPr lang="sl-SI" sz="1600" dirty="0">
                <a:latin typeface="Arial" pitchFamily="34" charset="0"/>
                <a:cs typeface="Arial" pitchFamily="34" charset="0"/>
              </a:rPr>
              <a:t>Obrazec št. 3: Finančni načrt  </a:t>
            </a:r>
            <a:r>
              <a:rPr lang="sl-SI" sz="1600" dirty="0" smtClean="0">
                <a:latin typeface="Arial" pitchFamily="34" charset="0"/>
                <a:cs typeface="Arial" pitchFamily="34" charset="0"/>
              </a:rPr>
              <a:t>(izpolnjena morata biti oba zavihka)</a:t>
            </a:r>
            <a:endParaRPr lang="sl-SI" sz="1600" dirty="0">
              <a:latin typeface="Arial" pitchFamily="34" charset="0"/>
              <a:cs typeface="Arial" pitchFamily="34" charset="0"/>
            </a:endParaRPr>
          </a:p>
          <a:p>
            <a:pPr lvl="1"/>
            <a:r>
              <a:rPr lang="sl-SI" sz="1600" dirty="0" smtClean="0">
                <a:latin typeface="Arial" pitchFamily="34" charset="0"/>
                <a:cs typeface="Arial" pitchFamily="34" charset="0"/>
              </a:rPr>
              <a:t>Obrazec </a:t>
            </a:r>
            <a:r>
              <a:rPr lang="sl-SI" sz="1600" dirty="0">
                <a:latin typeface="Arial" pitchFamily="34" charset="0"/>
                <a:cs typeface="Arial" pitchFamily="34" charset="0"/>
              </a:rPr>
              <a:t>št. 4 (A/B):  Izjava prijavitelja o izpolnjevanju in sprejemanju razpisnih </a:t>
            </a:r>
            <a:r>
              <a:rPr lang="sl-SI" sz="1600" dirty="0" smtClean="0">
                <a:latin typeface="Arial" pitchFamily="34" charset="0"/>
                <a:cs typeface="Arial" pitchFamily="34" charset="0"/>
              </a:rPr>
              <a:t>pogojev</a:t>
            </a:r>
            <a:r>
              <a:rPr lang="sl-SI" sz="1600" dirty="0">
                <a:latin typeface="Arial" pitchFamily="34" charset="0"/>
                <a:cs typeface="Arial" pitchFamily="34" charset="0"/>
              </a:rPr>
              <a:t> </a:t>
            </a:r>
          </a:p>
          <a:p>
            <a:pPr lvl="1"/>
            <a:r>
              <a:rPr lang="sl-SI" sz="1600" dirty="0">
                <a:latin typeface="Arial" pitchFamily="34" charset="0"/>
                <a:cs typeface="Arial" pitchFamily="34" charset="0"/>
              </a:rPr>
              <a:t>Obrazec št. 5:  Pooblastilo za pridobitev podatkov od Finančne uprave Republike </a:t>
            </a:r>
            <a:r>
              <a:rPr lang="sl-SI" sz="1600" dirty="0" smtClean="0">
                <a:latin typeface="Arial" pitchFamily="34" charset="0"/>
                <a:cs typeface="Arial" pitchFamily="34" charset="0"/>
              </a:rPr>
              <a:t>Slovenije</a:t>
            </a:r>
            <a:r>
              <a:rPr lang="sl-SI" sz="1600" dirty="0">
                <a:latin typeface="Arial" pitchFamily="34" charset="0"/>
                <a:cs typeface="Arial" pitchFamily="34" charset="0"/>
              </a:rPr>
              <a:t> </a:t>
            </a:r>
          </a:p>
          <a:p>
            <a:pPr lvl="1"/>
            <a:r>
              <a:rPr lang="sl-SI" sz="1600" dirty="0">
                <a:latin typeface="Arial" pitchFamily="34" charset="0"/>
                <a:cs typeface="Arial" pitchFamily="34" charset="0"/>
              </a:rPr>
              <a:t>Priloga št. 1:  Vzorec pogodbe o sofinanciranju</a:t>
            </a:r>
          </a:p>
          <a:p>
            <a:pPr lvl="1"/>
            <a:r>
              <a:rPr lang="sl-SI" sz="1600" dirty="0" smtClean="0">
                <a:latin typeface="Arial" pitchFamily="34" charset="0"/>
                <a:cs typeface="Arial" pitchFamily="34" charset="0"/>
              </a:rPr>
              <a:t>Priloga </a:t>
            </a:r>
            <a:r>
              <a:rPr lang="sl-SI" sz="1600" dirty="0">
                <a:latin typeface="Arial" pitchFamily="34" charset="0"/>
                <a:cs typeface="Arial" pitchFamily="34" charset="0"/>
              </a:rPr>
              <a:t>št. 2:  Označba </a:t>
            </a:r>
            <a:r>
              <a:rPr lang="sl-SI" sz="1600" dirty="0" smtClean="0">
                <a:latin typeface="Arial" pitchFamily="34" charset="0"/>
                <a:cs typeface="Arial" pitchFamily="34" charset="0"/>
              </a:rPr>
              <a:t>vloge (vlogo se lahko označi tudi ročno, vendar mora vsebovati vse elemente priloge)</a:t>
            </a:r>
            <a:r>
              <a:rPr lang="sl-SI" sz="1600" dirty="0">
                <a:latin typeface="Arial" pitchFamily="34" charset="0"/>
                <a:cs typeface="Arial" pitchFamily="34" charset="0"/>
              </a:rPr>
              <a:t> </a:t>
            </a:r>
          </a:p>
          <a:p>
            <a:pPr lvl="1"/>
            <a:r>
              <a:rPr lang="sl-SI" sz="1600" dirty="0">
                <a:latin typeface="Arial" pitchFamily="34" charset="0"/>
                <a:cs typeface="Arial" pitchFamily="34" charset="0"/>
              </a:rPr>
              <a:t>Priloga št. 7:  Izjava, da organizacija ne posluje z žigom</a:t>
            </a:r>
          </a:p>
          <a:p>
            <a:pPr lvl="1"/>
            <a:r>
              <a:rPr lang="sl-SI" sz="1600" dirty="0" smtClean="0">
                <a:latin typeface="Arial" pitchFamily="34" charset="0"/>
                <a:cs typeface="Arial" pitchFamily="34" charset="0"/>
              </a:rPr>
              <a:t>Priloga </a:t>
            </a:r>
            <a:r>
              <a:rPr lang="sl-SI" sz="1600" dirty="0">
                <a:latin typeface="Arial" pitchFamily="34" charset="0"/>
                <a:cs typeface="Arial" pitchFamily="34" charset="0"/>
              </a:rPr>
              <a:t>št. 8:  Izjava prijavitelja o prejetih in zaprošenih državnih pomočeh </a:t>
            </a:r>
          </a:p>
          <a:p>
            <a:pPr lvl="1"/>
            <a:r>
              <a:rPr lang="sl-SI" sz="1600" dirty="0" smtClean="0">
                <a:latin typeface="Arial" pitchFamily="34" charset="0"/>
                <a:cs typeface="Arial" pitchFamily="34" charset="0"/>
              </a:rPr>
              <a:t>Priloga </a:t>
            </a:r>
            <a:r>
              <a:rPr lang="sl-SI" sz="1600" dirty="0">
                <a:latin typeface="Arial" pitchFamily="34" charset="0"/>
                <a:cs typeface="Arial" pitchFamily="34" charset="0"/>
              </a:rPr>
              <a:t>št. 9:  Dokazila o navedenih referencah  </a:t>
            </a:r>
          </a:p>
          <a:p>
            <a:pPr lvl="1"/>
            <a:r>
              <a:rPr lang="sl-SI" sz="1600" dirty="0" smtClean="0">
                <a:latin typeface="Arial" pitchFamily="34" charset="0"/>
                <a:cs typeface="Arial" pitchFamily="34" charset="0"/>
              </a:rPr>
              <a:t>Priloga </a:t>
            </a:r>
            <a:r>
              <a:rPr lang="sl-SI" sz="1600" dirty="0">
                <a:latin typeface="Arial" pitchFamily="34" charset="0"/>
                <a:cs typeface="Arial" pitchFamily="34" charset="0"/>
              </a:rPr>
              <a:t>št. 10:  Mentorski program</a:t>
            </a:r>
          </a:p>
          <a:p>
            <a:pPr marL="0" indent="0">
              <a:buNone/>
            </a:pPr>
            <a:endParaRPr lang="sl-SI" sz="1800" dirty="0" smtClean="0"/>
          </a:p>
          <a:p>
            <a:endParaRPr lang="sl-SI" sz="1800" dirty="0" smtClean="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288256"/>
            <a:ext cx="8229600" cy="556568"/>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Popolna vloga na javni razpis </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34345572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996952"/>
            <a:ext cx="8206252" cy="1080120"/>
          </a:xfrm>
        </p:spPr>
        <p:txBody>
          <a:bodyPr>
            <a:noAutofit/>
          </a:bodyPr>
          <a:lstStyle/>
          <a:p>
            <a:pPr marL="0" indent="0">
              <a:buNone/>
            </a:pPr>
            <a:endParaRPr lang="sl-SI" sz="1800" dirty="0" smtClean="0"/>
          </a:p>
          <a:p>
            <a:pPr marL="0" indent="0">
              <a:buNone/>
            </a:pPr>
            <a:r>
              <a:rPr lang="sl-SI" sz="1800" dirty="0">
                <a:hlinkClick r:id="rId2"/>
              </a:rPr>
              <a:t>https://www.gov.si/zbirke/javne-objave/javni-razpis-mentorske-sheme-za-socialna-podjetja-2-odpiranje/</a:t>
            </a:r>
            <a:endParaRPr lang="sl-SI" sz="1800" dirty="0" smtClean="0"/>
          </a:p>
        </p:txBody>
      </p:sp>
      <p:pic>
        <p:nvPicPr>
          <p:cNvPr id="4" name="Slika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539552" y="1412776"/>
            <a:ext cx="8229600" cy="720080"/>
          </a:xfrm>
        </p:spPr>
        <p:txBody>
          <a:bodyPr>
            <a:normAutofit fontScale="90000"/>
          </a:bodyPr>
          <a:lstStyle/>
          <a:p>
            <a:r>
              <a:rPr lang="sl-SI" sz="3300" b="1" dirty="0" smtClean="0"/>
              <a:t/>
            </a:r>
            <a:br>
              <a:rPr lang="sl-SI" sz="3300" b="1" dirty="0" smtClean="0"/>
            </a:br>
            <a:r>
              <a:rPr lang="sl-SI" sz="3300" b="1" dirty="0" smtClean="0"/>
              <a:t/>
            </a:r>
            <a:br>
              <a:rPr lang="sl-SI" sz="3300" b="1" dirty="0" smtClean="0"/>
            </a:br>
            <a:r>
              <a:rPr lang="sl-SI" sz="3300" b="1" dirty="0" smtClean="0"/>
              <a:t/>
            </a:r>
            <a:br>
              <a:rPr lang="sl-SI" sz="3300" b="1" dirty="0" smtClean="0"/>
            </a:br>
            <a:r>
              <a:rPr lang="sl-SI" sz="3300" b="1" dirty="0" smtClean="0">
                <a:latin typeface="Arial" pitchFamily="34" charset="0"/>
                <a:cs typeface="Arial" pitchFamily="34" charset="0"/>
              </a:rPr>
              <a:t>Vprašanja in odgovori prijaviteljev </a:t>
            </a:r>
            <a:r>
              <a:rPr lang="sl-SI" b="1" dirty="0" smtClean="0"/>
              <a:t/>
            </a:r>
            <a:br>
              <a:rPr lang="sl-SI" b="1" dirty="0" smtClean="0"/>
            </a:br>
            <a:r>
              <a:rPr lang="sl-SI" b="1" dirty="0"/>
              <a:t/>
            </a:r>
            <a:br>
              <a:rPr lang="sl-SI" b="1" dirty="0"/>
            </a:br>
            <a:endParaRPr lang="sl-SI" dirty="0"/>
          </a:p>
        </p:txBody>
      </p:sp>
    </p:spTree>
    <p:extLst>
      <p:ext uri="{BB962C8B-B14F-4D97-AF65-F5344CB8AC3E}">
        <p14:creationId xmlns:p14="http://schemas.microsoft.com/office/powerpoint/2010/main" val="10726763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1268760"/>
            <a:ext cx="8206252" cy="5040560"/>
          </a:xfrm>
        </p:spPr>
        <p:txBody>
          <a:bodyPr>
            <a:normAutofit fontScale="62500" lnSpcReduction="20000"/>
          </a:bodyPr>
          <a:lstStyle/>
          <a:p>
            <a:pPr marL="0" indent="0">
              <a:buNone/>
            </a:pPr>
            <a:endParaRPr lang="sl-SI" sz="4400" dirty="0" smtClean="0">
              <a:latin typeface="Arial" charset="0"/>
              <a:cs typeface="Arial" charset="0"/>
            </a:endParaRPr>
          </a:p>
          <a:p>
            <a:pPr marL="0" indent="0">
              <a:buNone/>
            </a:pPr>
            <a:endParaRPr lang="sl-SI" sz="4400" dirty="0">
              <a:latin typeface="Arial" charset="0"/>
              <a:cs typeface="Arial" charset="0"/>
            </a:endParaRPr>
          </a:p>
          <a:p>
            <a:pPr marL="0" indent="0">
              <a:buNone/>
            </a:pPr>
            <a:endParaRPr lang="sl-SI" sz="4400" dirty="0" smtClean="0">
              <a:latin typeface="Arial" charset="0"/>
              <a:cs typeface="Arial" charset="0"/>
            </a:endParaRPr>
          </a:p>
          <a:p>
            <a:pPr marL="0" indent="0">
              <a:buNone/>
            </a:pPr>
            <a:endParaRPr lang="sl-SI" sz="4400" dirty="0">
              <a:latin typeface="Arial" charset="0"/>
              <a:cs typeface="Arial" charset="0"/>
            </a:endParaRPr>
          </a:p>
          <a:p>
            <a:pPr marL="0" indent="0">
              <a:buNone/>
            </a:pPr>
            <a:r>
              <a:rPr lang="sl-SI" sz="5100" dirty="0" smtClean="0">
                <a:latin typeface="Arial" charset="0"/>
                <a:cs typeface="Arial" charset="0"/>
              </a:rPr>
              <a:t>Hvala </a:t>
            </a:r>
            <a:r>
              <a:rPr lang="sl-SI" sz="5100" dirty="0">
                <a:latin typeface="Arial" charset="0"/>
                <a:cs typeface="Arial" charset="0"/>
              </a:rPr>
              <a:t>za vašo pozornost.</a:t>
            </a:r>
            <a:r>
              <a:rPr lang="sl-SI" sz="4400" dirty="0">
                <a:latin typeface="Arial" charset="0"/>
                <a:cs typeface="Arial" charset="0"/>
              </a:rPr>
              <a:t/>
            </a:r>
            <a:br>
              <a:rPr lang="sl-SI" sz="4400" dirty="0">
                <a:latin typeface="Arial" charset="0"/>
                <a:cs typeface="Arial" charset="0"/>
              </a:rPr>
            </a:br>
            <a:endParaRPr lang="sl-SI" sz="4400" dirty="0" smtClean="0">
              <a:latin typeface="Arial" charset="0"/>
              <a:cs typeface="Arial" charset="0"/>
            </a:endParaRPr>
          </a:p>
          <a:p>
            <a:pPr marL="0" indent="0">
              <a:buNone/>
            </a:pPr>
            <a:endParaRPr lang="sl-SI" sz="1900" dirty="0" smtClean="0">
              <a:latin typeface="Arial" charset="0"/>
              <a:cs typeface="Arial" charset="0"/>
            </a:endParaRPr>
          </a:p>
          <a:p>
            <a:pPr marL="0" indent="0">
              <a:buNone/>
            </a:pPr>
            <a:endParaRPr lang="sl-SI" sz="1900" dirty="0">
              <a:latin typeface="Arial" charset="0"/>
              <a:cs typeface="Arial" charset="0"/>
            </a:endParaRPr>
          </a:p>
          <a:p>
            <a:pPr marL="0" indent="0">
              <a:buNone/>
            </a:pPr>
            <a:endParaRPr lang="sl-SI" sz="1900" dirty="0" smtClean="0">
              <a:latin typeface="Arial" charset="0"/>
              <a:cs typeface="Arial" charset="0"/>
            </a:endParaRPr>
          </a:p>
          <a:p>
            <a:pPr marL="0" indent="0">
              <a:buNone/>
            </a:pPr>
            <a:endParaRPr lang="sl-SI" sz="1900" dirty="0">
              <a:latin typeface="Arial" charset="0"/>
              <a:cs typeface="Arial" charset="0"/>
            </a:endParaRPr>
          </a:p>
          <a:p>
            <a:pPr marL="0" indent="0">
              <a:buNone/>
            </a:pPr>
            <a:endParaRPr lang="sl-SI" sz="1900" dirty="0" smtClean="0">
              <a:latin typeface="Arial" charset="0"/>
              <a:cs typeface="Arial" charset="0"/>
            </a:endParaRPr>
          </a:p>
          <a:p>
            <a:pPr marL="0" indent="0">
              <a:buNone/>
            </a:pPr>
            <a:r>
              <a:rPr lang="sl-SI" sz="1900" dirty="0" smtClean="0">
                <a:latin typeface="Arial" charset="0"/>
                <a:cs typeface="Arial" charset="0"/>
              </a:rPr>
              <a:t>Urška Bitenc</a:t>
            </a:r>
            <a:r>
              <a:rPr lang="sl-SI" sz="1900" dirty="0">
                <a:latin typeface="Arial" charset="0"/>
                <a:cs typeface="Arial" charset="0"/>
              </a:rPr>
              <a:t/>
            </a:r>
            <a:br>
              <a:rPr lang="sl-SI" sz="1900" dirty="0">
                <a:latin typeface="Arial" charset="0"/>
                <a:cs typeface="Arial" charset="0"/>
              </a:rPr>
            </a:br>
            <a:endParaRPr lang="sl-SI" sz="1900" dirty="0" smtClean="0">
              <a:latin typeface="Arial" charset="0"/>
              <a:cs typeface="Arial" charset="0"/>
            </a:endParaRPr>
          </a:p>
          <a:p>
            <a:pPr marL="0" indent="0">
              <a:buNone/>
            </a:pPr>
            <a:r>
              <a:rPr lang="sl-SI" sz="1900" i="1" dirty="0" smtClean="0">
                <a:latin typeface="Arial" charset="0"/>
                <a:cs typeface="Arial" charset="0"/>
              </a:rPr>
              <a:t>Sektor </a:t>
            </a:r>
            <a:r>
              <a:rPr lang="sl-SI" sz="1900" i="1" dirty="0">
                <a:latin typeface="Arial" charset="0"/>
                <a:cs typeface="Arial" charset="0"/>
              </a:rPr>
              <a:t>za socialno podjetništvo, zadružništvo in ekonomsko demokracijo, </a:t>
            </a:r>
            <a:r>
              <a:rPr lang="sl-SI" sz="1900" i="1" dirty="0" smtClean="0">
                <a:latin typeface="Arial" charset="0"/>
                <a:cs typeface="Arial" charset="0"/>
              </a:rPr>
              <a:t>MGRT</a:t>
            </a:r>
          </a:p>
          <a:p>
            <a:pPr marL="0" indent="0">
              <a:buNone/>
            </a:pPr>
            <a:endParaRPr lang="sl-SI" sz="1900" i="1" dirty="0">
              <a:latin typeface="Arial" charset="0"/>
              <a:cs typeface="Arial" charset="0"/>
            </a:endParaRPr>
          </a:p>
          <a:p>
            <a:pPr marL="0" indent="0">
              <a:buNone/>
            </a:pPr>
            <a:r>
              <a:rPr lang="sl-SI" sz="1900" i="1" dirty="0" smtClean="0">
                <a:latin typeface="Arial" charset="0"/>
                <a:cs typeface="Arial" charset="0"/>
              </a:rPr>
              <a:t>urska.bitenc@gov.si</a:t>
            </a:r>
            <a:endParaRPr lang="sl-SI" sz="1900" i="1" dirty="0">
              <a:latin typeface="Arial" charset="0"/>
              <a:cs typeface="Arial" charset="0"/>
            </a:endParaRPr>
          </a:p>
          <a:p>
            <a:pPr marL="0" indent="0">
              <a:buNone/>
            </a:pPr>
            <a:r>
              <a:rPr lang="sl-SI" sz="4400" dirty="0" err="1">
                <a:latin typeface="Arial" charset="0"/>
                <a:cs typeface="Arial" charset="0"/>
              </a:rPr>
              <a:t>						</a:t>
            </a:r>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61772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a:bodyPr>
          <a:lstStyle/>
          <a:p>
            <a:pPr algn="just"/>
            <a:r>
              <a:rPr lang="sl-SI" sz="1800" b="1" dirty="0">
                <a:latin typeface="Arial" pitchFamily="34" charset="0"/>
                <a:cs typeface="Arial" pitchFamily="34" charset="0"/>
              </a:rPr>
              <a:t>Sklop A</a:t>
            </a:r>
            <a:r>
              <a:rPr lang="sl-SI" sz="1800" dirty="0">
                <a:latin typeface="Arial" pitchFamily="34" charset="0"/>
                <a:cs typeface="Arial" pitchFamily="34" charset="0"/>
              </a:rPr>
              <a:t>: </a:t>
            </a:r>
            <a:r>
              <a:rPr lang="sl-SI" sz="1800" dirty="0" smtClean="0">
                <a:latin typeface="Arial" pitchFamily="34" charset="0"/>
                <a:cs typeface="Arial" pitchFamily="34" charset="0"/>
              </a:rPr>
              <a:t>Spodbujanje</a:t>
            </a:r>
            <a:r>
              <a:rPr lang="sl-SI" sz="1800" dirty="0">
                <a:latin typeface="Arial" pitchFamily="34" charset="0"/>
                <a:cs typeface="Arial" pitchFamily="34" charset="0"/>
              </a:rPr>
              <a:t>, mobilizacija, motivacija in proaktivno delovanje </a:t>
            </a:r>
            <a:r>
              <a:rPr lang="sl-SI" sz="1800" u="sng" dirty="0">
                <a:latin typeface="Arial" pitchFamily="34" charset="0"/>
                <a:cs typeface="Arial" pitchFamily="34" charset="0"/>
              </a:rPr>
              <a:t>zaposlenih v socialnih </a:t>
            </a:r>
            <a:r>
              <a:rPr lang="sl-SI" sz="1800" u="sng" dirty="0" smtClean="0">
                <a:latin typeface="Arial" pitchFamily="34" charset="0"/>
                <a:cs typeface="Arial" pitchFamily="34" charset="0"/>
              </a:rPr>
              <a:t>podjetjih</a:t>
            </a:r>
            <a:r>
              <a:rPr lang="sl-SI" sz="1800" dirty="0" smtClean="0">
                <a:latin typeface="Arial" pitchFamily="34" charset="0"/>
                <a:cs typeface="Arial" pitchFamily="34" charset="0"/>
              </a:rPr>
              <a:t> s prenosom </a:t>
            </a:r>
            <a:r>
              <a:rPr lang="sl-SI" sz="1800" dirty="0">
                <a:latin typeface="Arial" pitchFamily="34" charset="0"/>
                <a:cs typeface="Arial" pitchFamily="34" charset="0"/>
              </a:rPr>
              <a:t>znanj iz mentorjev na zaposlene v socialnih podjetjih, </a:t>
            </a:r>
            <a:r>
              <a:rPr lang="sl-SI" sz="1800" dirty="0" smtClean="0">
                <a:latin typeface="Arial" pitchFamily="34" charset="0"/>
                <a:cs typeface="Arial" pitchFamily="34" charset="0"/>
              </a:rPr>
              <a:t>krepitvijo </a:t>
            </a:r>
            <a:r>
              <a:rPr lang="sl-SI" sz="1800" dirty="0">
                <a:latin typeface="Arial" pitchFamily="34" charset="0"/>
                <a:cs typeface="Arial" pitchFamily="34" charset="0"/>
              </a:rPr>
              <a:t>njihovih kompetenc in posledično </a:t>
            </a:r>
            <a:r>
              <a:rPr lang="sl-SI" sz="1800" dirty="0" smtClean="0">
                <a:latin typeface="Arial" pitchFamily="34" charset="0"/>
                <a:cs typeface="Arial" pitchFamily="34" charset="0"/>
              </a:rPr>
              <a:t>zagotavljanjem </a:t>
            </a:r>
            <a:r>
              <a:rPr lang="sl-SI" sz="1800" dirty="0">
                <a:latin typeface="Arial" pitchFamily="34" charset="0"/>
                <a:cs typeface="Arial" pitchFamily="34" charset="0"/>
              </a:rPr>
              <a:t>trajnega obstoja socialnih podjetij na trgu. </a:t>
            </a:r>
            <a:endParaRPr lang="sl-SI" sz="1800" dirty="0" smtClean="0">
              <a:latin typeface="Arial" pitchFamily="34" charset="0"/>
              <a:cs typeface="Arial" pitchFamily="34" charset="0"/>
            </a:endParaRPr>
          </a:p>
          <a:p>
            <a:pPr algn="just"/>
            <a:endParaRPr lang="sl-SI" sz="1800" b="1" dirty="0">
              <a:latin typeface="Arial" pitchFamily="34" charset="0"/>
              <a:cs typeface="Arial" pitchFamily="34" charset="0"/>
            </a:endParaRPr>
          </a:p>
          <a:p>
            <a:pPr algn="just"/>
            <a:r>
              <a:rPr lang="sl-SI" sz="1800" b="1" dirty="0">
                <a:latin typeface="Arial" pitchFamily="34" charset="0"/>
                <a:cs typeface="Arial" pitchFamily="34" charset="0"/>
              </a:rPr>
              <a:t>Sklop B</a:t>
            </a:r>
            <a:r>
              <a:rPr lang="sl-SI" sz="1800" dirty="0">
                <a:latin typeface="Arial" pitchFamily="34" charset="0"/>
                <a:cs typeface="Arial" pitchFamily="34" charset="0"/>
              </a:rPr>
              <a:t>: okrepiti znanje mentorjev </a:t>
            </a:r>
            <a:r>
              <a:rPr lang="sl-SI" sz="1800" u="sng" dirty="0">
                <a:latin typeface="Arial" pitchFamily="34" charset="0"/>
                <a:cs typeface="Arial" pitchFamily="34" charset="0"/>
              </a:rPr>
              <a:t>na področju socialnega podjetništva</a:t>
            </a:r>
            <a:r>
              <a:rPr lang="sl-SI" sz="1800" dirty="0">
                <a:latin typeface="Arial" pitchFamily="34" charset="0"/>
                <a:cs typeface="Arial" pitchFamily="34" charset="0"/>
              </a:rPr>
              <a:t> preko izobraževanj oziroma usposabljanj (»</a:t>
            </a:r>
            <a:r>
              <a:rPr lang="sl-SI" sz="1800" dirty="0" err="1">
                <a:latin typeface="Arial" pitchFamily="34" charset="0"/>
                <a:cs typeface="Arial" pitchFamily="34" charset="0"/>
              </a:rPr>
              <a:t>train</a:t>
            </a:r>
            <a:r>
              <a:rPr lang="sl-SI" sz="1800" dirty="0">
                <a:latin typeface="Arial" pitchFamily="34" charset="0"/>
                <a:cs typeface="Arial" pitchFamily="34" charset="0"/>
              </a:rPr>
              <a:t> </a:t>
            </a:r>
            <a:r>
              <a:rPr lang="sl-SI" sz="1800" dirty="0" err="1">
                <a:latin typeface="Arial" pitchFamily="34" charset="0"/>
                <a:cs typeface="Arial" pitchFamily="34" charset="0"/>
              </a:rPr>
              <a:t>the</a:t>
            </a:r>
            <a:r>
              <a:rPr lang="sl-SI" sz="1800" dirty="0">
                <a:latin typeface="Arial" pitchFamily="34" charset="0"/>
                <a:cs typeface="Arial" pitchFamily="34" charset="0"/>
              </a:rPr>
              <a:t> </a:t>
            </a:r>
            <a:r>
              <a:rPr lang="sl-SI" sz="1800" dirty="0" err="1">
                <a:latin typeface="Arial" pitchFamily="34" charset="0"/>
                <a:cs typeface="Arial" pitchFamily="34" charset="0"/>
              </a:rPr>
              <a:t>trainer</a:t>
            </a:r>
            <a:r>
              <a:rPr lang="sl-SI" sz="1800" dirty="0">
                <a:latin typeface="Arial" pitchFamily="34" charset="0"/>
                <a:cs typeface="Arial" pitchFamily="34" charset="0"/>
              </a:rPr>
              <a:t>«).</a:t>
            </a:r>
            <a:endParaRPr lang="sl-SI" sz="1800" b="1" dirty="0">
              <a:latin typeface="Arial" pitchFamily="34" charset="0"/>
              <a:cs typeface="Arial" pitchFamily="34" charset="0"/>
            </a:endParaRPr>
          </a:p>
          <a:p>
            <a:pPr marL="0" indent="0">
              <a:buNone/>
            </a:pPr>
            <a:r>
              <a:rPr lang="sl-SI" sz="1800" b="1" dirty="0">
                <a:latin typeface="Arial" pitchFamily="34" charset="0"/>
                <a:cs typeface="Arial" pitchFamily="34" charset="0"/>
              </a:rPr>
              <a:t> </a:t>
            </a:r>
          </a:p>
          <a:p>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a:latin typeface="Arial" pitchFamily="34" charset="0"/>
                <a:cs typeface="Arial" pitchFamily="34" charset="0"/>
              </a:rPr>
              <a:t>Namen javnega razpisa </a:t>
            </a:r>
            <a:r>
              <a:rPr lang="sl-SI" b="1" dirty="0"/>
              <a:t/>
            </a:r>
            <a:br>
              <a:rPr lang="sl-SI" b="1" dirty="0"/>
            </a:br>
            <a:endParaRPr lang="sl-SI" dirty="0"/>
          </a:p>
        </p:txBody>
      </p:sp>
    </p:spTree>
    <p:extLst>
      <p:ext uri="{BB962C8B-B14F-4D97-AF65-F5344CB8AC3E}">
        <p14:creationId xmlns:p14="http://schemas.microsoft.com/office/powerpoint/2010/main" val="2699477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fontScale="25000" lnSpcReduction="20000"/>
          </a:bodyPr>
          <a:lstStyle/>
          <a:p>
            <a:pPr algn="just"/>
            <a:r>
              <a:rPr lang="sl-SI" sz="7200" b="1" dirty="0">
                <a:latin typeface="Arial" pitchFamily="34" charset="0"/>
                <a:cs typeface="Arial" pitchFamily="34" charset="0"/>
              </a:rPr>
              <a:t>Sklop A:</a:t>
            </a:r>
          </a:p>
          <a:p>
            <a:pPr lvl="1" algn="just">
              <a:buFont typeface="Wingdings" pitchFamily="2" charset="2"/>
              <a:buChar char="§"/>
            </a:pPr>
            <a:r>
              <a:rPr lang="sl-SI" sz="7200" dirty="0" smtClean="0">
                <a:latin typeface="Arial" pitchFamily="34" charset="0"/>
                <a:cs typeface="Arial" pitchFamily="34" charset="0"/>
              </a:rPr>
              <a:t>dvig </a:t>
            </a:r>
            <a:r>
              <a:rPr lang="sl-SI" sz="7200" dirty="0">
                <a:latin typeface="Arial" pitchFamily="34" charset="0"/>
                <a:cs typeface="Arial" pitchFamily="34" charset="0"/>
              </a:rPr>
              <a:t>znanja in kompetenc zaposlenih v socialnih podjetjih, </a:t>
            </a:r>
          </a:p>
          <a:p>
            <a:pPr lvl="1" algn="just">
              <a:buFont typeface="Wingdings" pitchFamily="2" charset="2"/>
              <a:buChar char="§"/>
            </a:pPr>
            <a:r>
              <a:rPr lang="sl-SI" sz="7200" dirty="0">
                <a:latin typeface="Arial" pitchFamily="34" charset="0"/>
                <a:cs typeface="Arial" pitchFamily="34" charset="0"/>
              </a:rPr>
              <a:t>razvoj dejavnosti socialnega podjetništva,</a:t>
            </a:r>
          </a:p>
          <a:p>
            <a:pPr lvl="1" algn="just">
              <a:buFont typeface="Wingdings" pitchFamily="2" charset="2"/>
              <a:buChar char="§"/>
            </a:pPr>
            <a:r>
              <a:rPr lang="sl-SI" sz="7200" dirty="0">
                <a:latin typeface="Arial" pitchFamily="34" charset="0"/>
                <a:cs typeface="Arial" pitchFamily="34" charset="0"/>
              </a:rPr>
              <a:t>vključevanje in povečanje aktivacije ranljivih skupin v socialnih podjetjih,</a:t>
            </a:r>
          </a:p>
          <a:p>
            <a:pPr lvl="1" algn="just">
              <a:buFont typeface="Wingdings" pitchFamily="2" charset="2"/>
              <a:buChar char="§"/>
            </a:pPr>
            <a:r>
              <a:rPr lang="sl-SI" sz="7200" dirty="0">
                <a:latin typeface="Arial" pitchFamily="34" charset="0"/>
                <a:cs typeface="Arial" pitchFamily="34" charset="0"/>
              </a:rPr>
              <a:t>zmanjšanje socialne izključenosti in tveganja revščine s spodbujanjem vključevanja ranljivih ciljnih skupin,</a:t>
            </a:r>
          </a:p>
          <a:p>
            <a:pPr lvl="1" algn="just">
              <a:buFont typeface="Wingdings" pitchFamily="2" charset="2"/>
              <a:buChar char="§"/>
            </a:pPr>
            <a:r>
              <a:rPr lang="sl-SI" sz="7200" dirty="0">
                <a:latin typeface="Arial" pitchFamily="34" charset="0"/>
                <a:cs typeface="Arial" pitchFamily="34" charset="0"/>
              </a:rPr>
              <a:t>ohranjanje obstoječih in ustvarjanje novih delovnih mest v socialnih podjetjih,</a:t>
            </a:r>
          </a:p>
          <a:p>
            <a:pPr lvl="1" algn="just">
              <a:buFont typeface="Wingdings" pitchFamily="2" charset="2"/>
              <a:buChar char="§"/>
            </a:pPr>
            <a:r>
              <a:rPr lang="sl-SI" sz="7200" dirty="0">
                <a:latin typeface="Arial" pitchFamily="34" charset="0"/>
                <a:cs typeface="Arial" pitchFamily="34" charset="0"/>
              </a:rPr>
              <a:t>zagotavljanje trajnega delovanja socialnih podjetij na trgu.</a:t>
            </a:r>
          </a:p>
          <a:p>
            <a:pPr marL="0" indent="0" algn="just">
              <a:buNone/>
            </a:pPr>
            <a:r>
              <a:rPr lang="sl-SI" sz="7200" dirty="0">
                <a:latin typeface="Arial" pitchFamily="34" charset="0"/>
                <a:cs typeface="Arial" pitchFamily="34" charset="0"/>
              </a:rPr>
              <a:t> </a:t>
            </a:r>
          </a:p>
          <a:p>
            <a:pPr algn="just"/>
            <a:r>
              <a:rPr lang="sl-SI" sz="7200" b="1" dirty="0">
                <a:latin typeface="Arial" pitchFamily="34" charset="0"/>
                <a:cs typeface="Arial" pitchFamily="34" charset="0"/>
              </a:rPr>
              <a:t>Sklop B:</a:t>
            </a:r>
          </a:p>
          <a:p>
            <a:pPr lvl="1" algn="just">
              <a:buFont typeface="Wingdings" pitchFamily="2" charset="2"/>
              <a:buChar char="§"/>
            </a:pPr>
            <a:r>
              <a:rPr lang="sl-SI" sz="7200" dirty="0">
                <a:latin typeface="Arial" pitchFamily="34" charset="0"/>
                <a:cs typeface="Arial" pitchFamily="34" charset="0"/>
              </a:rPr>
              <a:t>dvig usposobljenosti, znanja in kompetenc mentorjev za socialno podjetništvo.</a:t>
            </a:r>
          </a:p>
          <a:p>
            <a:pPr marL="457200" lvl="1" indent="0" algn="just">
              <a:buNone/>
            </a:pPr>
            <a:r>
              <a:rPr lang="sl-SI" sz="3800" dirty="0"/>
              <a:t> </a:t>
            </a:r>
          </a:p>
          <a:p>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Cilji </a:t>
            </a:r>
            <a:r>
              <a:rPr lang="sl-SI" sz="3300" b="1" dirty="0">
                <a:latin typeface="Arial" pitchFamily="34" charset="0"/>
                <a:cs typeface="Arial" pitchFamily="34" charset="0"/>
              </a:rPr>
              <a:t>javnega razpisa </a:t>
            </a:r>
            <a:r>
              <a:rPr lang="sl-SI" b="1" dirty="0"/>
              <a:t/>
            </a:r>
            <a:br>
              <a:rPr lang="sl-SI" b="1" dirty="0"/>
            </a:br>
            <a:endParaRPr lang="sl-SI" dirty="0"/>
          </a:p>
        </p:txBody>
      </p:sp>
    </p:spTree>
    <p:extLst>
      <p:ext uri="{BB962C8B-B14F-4D97-AF65-F5344CB8AC3E}">
        <p14:creationId xmlns:p14="http://schemas.microsoft.com/office/powerpoint/2010/main" val="19769469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204864"/>
            <a:ext cx="8206252" cy="4392488"/>
          </a:xfrm>
        </p:spPr>
        <p:txBody>
          <a:bodyPr>
            <a:normAutofit fontScale="25000" lnSpcReduction="20000"/>
          </a:bodyPr>
          <a:lstStyle/>
          <a:p>
            <a:pPr marL="0" indent="0" algn="just">
              <a:buNone/>
            </a:pPr>
            <a:r>
              <a:rPr lang="sl-SI" sz="7200" dirty="0" smtClean="0">
                <a:latin typeface="Arial" pitchFamily="34" charset="0"/>
                <a:cs typeface="Arial" pitchFamily="34" charset="0"/>
              </a:rPr>
              <a:t>Javni razpis omogoča prijaviteljem, ki </a:t>
            </a:r>
            <a:r>
              <a:rPr lang="sl-SI" sz="7200" dirty="0">
                <a:latin typeface="Arial" pitchFamily="34" charset="0"/>
                <a:cs typeface="Arial" pitchFamily="34" charset="0"/>
              </a:rPr>
              <a:t>imajo sedež na obmejnem problemskem </a:t>
            </a:r>
            <a:r>
              <a:rPr lang="sl-SI" sz="7200" dirty="0" smtClean="0">
                <a:latin typeface="Arial" pitchFamily="34" charset="0"/>
                <a:cs typeface="Arial" pitchFamily="34" charset="0"/>
              </a:rPr>
              <a:t>območju, problemskem </a:t>
            </a:r>
            <a:r>
              <a:rPr lang="sl-SI" sz="7200" dirty="0">
                <a:latin typeface="Arial" pitchFamily="34" charset="0"/>
                <a:cs typeface="Arial" pitchFamily="34" charset="0"/>
              </a:rPr>
              <a:t>območju z visoko brezposelnostjo ali na območju Triglavskega narodnega </a:t>
            </a:r>
            <a:r>
              <a:rPr lang="sl-SI" sz="7200" dirty="0" smtClean="0">
                <a:latin typeface="Arial" pitchFamily="34" charset="0"/>
                <a:cs typeface="Arial" pitchFamily="34" charset="0"/>
              </a:rPr>
              <a:t>parka pri ocenjevanju po merilih dodelitev dodatnih desetih (10) točk. </a:t>
            </a:r>
            <a:endParaRPr lang="sl-SI" sz="7200" dirty="0">
              <a:latin typeface="Arial" pitchFamily="34" charset="0"/>
              <a:cs typeface="Arial" pitchFamily="34" charset="0"/>
            </a:endParaRPr>
          </a:p>
          <a:p>
            <a:pPr algn="just"/>
            <a:endParaRPr lang="sl-SI" sz="5600" dirty="0" smtClean="0">
              <a:latin typeface="Arial" pitchFamily="34" charset="0"/>
              <a:cs typeface="Arial" pitchFamily="34" charset="0"/>
            </a:endParaRPr>
          </a:p>
          <a:p>
            <a:pPr algn="just"/>
            <a:r>
              <a:rPr lang="sl-SI" sz="4400" dirty="0" smtClean="0">
                <a:latin typeface="Arial" pitchFamily="34" charset="0"/>
                <a:cs typeface="Arial" pitchFamily="34" charset="0"/>
              </a:rPr>
              <a:t>Obmejno </a:t>
            </a:r>
            <a:r>
              <a:rPr lang="sl-SI" sz="4400" dirty="0">
                <a:latin typeface="Arial" pitchFamily="34" charset="0"/>
                <a:cs typeface="Arial" pitchFamily="34" charset="0"/>
              </a:rPr>
              <a:t>problemsko območje zajema naslednje občine: Ajdovščina, Apače, Bistrica ob Sotli, Bohinj, Bovec, Brda, Brežice, Cankova, Cerkno, Cirkulane, Črenšovci, Črna na Koroškem, Črnomelj, Divača, Dobrovnik, Dolenjske Toplice, Dravograd, Gorje, Gornji Grad, Gornji Petrovci, Grad, Hodoš, Hrpelje - Kozina, Ilirska Bistrica, Jezersko, Kanal, Kobarid, Kobilje, Kočevje, Komen, Kostanjevica na Krki, Kostel, Kozje, Kranjska Gora, Kungota, Kuzma, Lendava, Loška dolina, Loški Potok, Lovrenc na Pohorju, Luče, Majšperk, Makole, Metlika, Mežica, Miren - Kostanjevica, Moravske Toplice, Muta, Ormož, Osilnica, Pesnica, Pivka, Podčetrtek, Podlehnik, Podvelka, Postojna, Preddvor, Prevalje, Puconci, Radlje ob Dravi, Ravne na Koroškem, Renče - Vogrsko, Ribnica na Pohorju, Rogašovci, Rogatec, Ruše, Selnica ob Dravi, Semič, Sežana, Slovenj Gradec, Solčava, Središče ob Dravi, Sveta Ana, Sveti Tomaž, Šalovci, Šentjernej, Šmarje pri Jelšah, Tolmin, Tržič, Velika Polana, Videm, Vipava, Vuzenica, Zavrč in Žetale. </a:t>
            </a:r>
            <a:endParaRPr lang="sl-SI" sz="4400" dirty="0" smtClean="0">
              <a:latin typeface="Arial" pitchFamily="34" charset="0"/>
              <a:cs typeface="Arial" pitchFamily="34" charset="0"/>
            </a:endParaRPr>
          </a:p>
          <a:p>
            <a:pPr algn="just"/>
            <a:endParaRPr lang="sl-SI" sz="4400" dirty="0">
              <a:latin typeface="Arial" pitchFamily="34" charset="0"/>
              <a:cs typeface="Arial" pitchFamily="34" charset="0"/>
            </a:endParaRPr>
          </a:p>
          <a:p>
            <a:pPr algn="just"/>
            <a:r>
              <a:rPr lang="sl-SI" sz="4400" dirty="0">
                <a:latin typeface="Arial" pitchFamily="34" charset="0"/>
                <a:cs typeface="Arial" pitchFamily="34" charset="0"/>
              </a:rPr>
              <a:t>Problemsko območje z visoko brezposelnostjo zajemajo občine: Kočevje, Kostel, Osilnica, Loški Potok, Črnomelj, Metlika in Semič, Hrastnik, Radeče in Trbovlje</a:t>
            </a:r>
            <a:r>
              <a:rPr lang="sl-SI" sz="4400" dirty="0" smtClean="0">
                <a:latin typeface="Arial" pitchFamily="34" charset="0"/>
                <a:cs typeface="Arial" pitchFamily="34" charset="0"/>
              </a:rPr>
              <a:t>.</a:t>
            </a:r>
          </a:p>
          <a:p>
            <a:pPr algn="just"/>
            <a:endParaRPr lang="sl-SI" sz="4400" dirty="0">
              <a:latin typeface="Arial" pitchFamily="34" charset="0"/>
              <a:cs typeface="Arial" pitchFamily="34" charset="0"/>
            </a:endParaRPr>
          </a:p>
          <a:p>
            <a:pPr algn="just"/>
            <a:r>
              <a:rPr lang="sl-SI" sz="4400" dirty="0">
                <a:latin typeface="Arial" pitchFamily="34" charset="0"/>
                <a:cs typeface="Arial" pitchFamily="34" charset="0"/>
              </a:rPr>
              <a:t>Območje Triglavskega narodnega parka vključuje občine: Bled, Bohinj, Gorje, Jesenice, Kranjska Gora, Bovec, Kobarid in Tolmin.</a:t>
            </a:r>
          </a:p>
          <a:p>
            <a:pPr marL="0" indent="0" algn="just">
              <a:buNone/>
            </a:pPr>
            <a:endParaRPr lang="sl-SI" sz="5600" dirty="0" smtClean="0">
              <a:latin typeface="Arial" pitchFamily="34" charset="0"/>
              <a:cs typeface="Arial" pitchFamily="34" charset="0"/>
            </a:endParaRPr>
          </a:p>
          <a:p>
            <a:pPr marL="0" indent="0" algn="just">
              <a:buNone/>
            </a:pPr>
            <a:r>
              <a:rPr lang="sl-SI" sz="7200" u="sng" dirty="0" smtClean="0">
                <a:latin typeface="Arial" pitchFamily="34" charset="0"/>
                <a:cs typeface="Arial" pitchFamily="34" charset="0"/>
              </a:rPr>
              <a:t>Točke </a:t>
            </a:r>
            <a:r>
              <a:rPr lang="sl-SI" sz="7200" u="sng" dirty="0">
                <a:latin typeface="Arial" pitchFamily="34" charset="0"/>
                <a:cs typeface="Arial" pitchFamily="34" charset="0"/>
              </a:rPr>
              <a:t>po dodatnem merilu, ki velja za oba sklopa (A in B), se dodelijo prijavitelju le v primeru, da doseže minimalni prag števila točk (60) po merilih v posameznem sklopu (A ali B).</a:t>
            </a:r>
            <a:endParaRPr lang="sl-SI" sz="7200" b="1" u="sng" dirty="0">
              <a:latin typeface="Arial" pitchFamily="34" charset="0"/>
              <a:cs typeface="Arial" pitchFamily="34" charset="0"/>
            </a:endParaRPr>
          </a:p>
          <a:p>
            <a:pPr marL="0" indent="0">
              <a:buNone/>
            </a:pPr>
            <a:endParaRPr lang="sl-SI" sz="3000" dirty="0" smtClean="0"/>
          </a:p>
          <a:p>
            <a:pPr marL="0" indent="0">
              <a:buNone/>
            </a:pPr>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340768"/>
            <a:ext cx="8229600" cy="72008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Spremembe javnega razpisa – dodatno merilo</a:t>
            </a:r>
            <a:r>
              <a:rPr lang="sl-SI" b="1" dirty="0"/>
              <a:t/>
            </a:r>
            <a:br>
              <a:rPr lang="sl-SI" b="1" dirty="0"/>
            </a:br>
            <a:endParaRPr lang="sl-SI" dirty="0"/>
          </a:p>
        </p:txBody>
      </p:sp>
    </p:spTree>
    <p:extLst>
      <p:ext uri="{BB962C8B-B14F-4D97-AF65-F5344CB8AC3E}">
        <p14:creationId xmlns:p14="http://schemas.microsoft.com/office/powerpoint/2010/main" val="19987616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fontScale="92500" lnSpcReduction="10000"/>
          </a:bodyPr>
          <a:lstStyle/>
          <a:p>
            <a:pPr algn="just"/>
            <a:r>
              <a:rPr lang="sl-SI" sz="2800" dirty="0">
                <a:latin typeface="Arial" pitchFamily="34" charset="0"/>
                <a:cs typeface="Arial" pitchFamily="34" charset="0"/>
              </a:rPr>
              <a:t>Menjava v vlogi navedenih zunanjih </a:t>
            </a:r>
            <a:r>
              <a:rPr lang="sl-SI" sz="2800" dirty="0" smtClean="0">
                <a:latin typeface="Arial" pitchFamily="34" charset="0"/>
                <a:cs typeface="Arial" pitchFamily="34" charset="0"/>
              </a:rPr>
              <a:t>izvajalcev oziroma mentorjev </a:t>
            </a:r>
            <a:r>
              <a:rPr lang="sl-SI" sz="2800" dirty="0">
                <a:latin typeface="Arial" pitchFamily="34" charset="0"/>
                <a:cs typeface="Arial" pitchFamily="34" charset="0"/>
              </a:rPr>
              <a:t>v času od oddaje vloge do </a:t>
            </a:r>
            <a:r>
              <a:rPr lang="sl-SI" sz="2800" dirty="0" smtClean="0">
                <a:latin typeface="Arial" pitchFamily="34" charset="0"/>
                <a:cs typeface="Arial" pitchFamily="34" charset="0"/>
              </a:rPr>
              <a:t>podpisa </a:t>
            </a:r>
            <a:r>
              <a:rPr lang="sl-SI" sz="2800" dirty="0">
                <a:latin typeface="Arial" pitchFamily="34" charset="0"/>
                <a:cs typeface="Arial" pitchFamily="34" charset="0"/>
              </a:rPr>
              <a:t>pogodbe o sofinanciranju ni mogoča. </a:t>
            </a:r>
            <a:endParaRPr lang="sl-SI" sz="2800" dirty="0" smtClean="0">
              <a:latin typeface="Arial" pitchFamily="34" charset="0"/>
              <a:cs typeface="Arial" pitchFamily="34" charset="0"/>
            </a:endParaRPr>
          </a:p>
          <a:p>
            <a:pPr algn="just"/>
            <a:endParaRPr lang="sl-SI" sz="2800" dirty="0" smtClean="0">
              <a:latin typeface="Arial" pitchFamily="34" charset="0"/>
              <a:cs typeface="Arial" pitchFamily="34" charset="0"/>
            </a:endParaRPr>
          </a:p>
          <a:p>
            <a:pPr algn="just"/>
            <a:r>
              <a:rPr lang="sl-SI" sz="2800" dirty="0">
                <a:latin typeface="Arial" pitchFamily="34" charset="0"/>
                <a:cs typeface="Arial" pitchFamily="34" charset="0"/>
              </a:rPr>
              <a:t>Oseba, ki je vključena v usposabljanje, izobraževanje oziroma mentorstvo </a:t>
            </a:r>
            <a:r>
              <a:rPr lang="sl-SI" sz="2800" dirty="0" smtClean="0">
                <a:latin typeface="Arial" pitchFamily="34" charset="0"/>
                <a:cs typeface="Arial" pitchFamily="34" charset="0"/>
              </a:rPr>
              <a:t>v </a:t>
            </a:r>
            <a:r>
              <a:rPr lang="sl-SI" sz="2800" dirty="0">
                <a:latin typeface="Arial" pitchFamily="34" charset="0"/>
                <a:cs typeface="Arial" pitchFamily="34" charset="0"/>
              </a:rPr>
              <a:t>okviru kateregakoli sklopa </a:t>
            </a:r>
            <a:r>
              <a:rPr lang="sl-SI" sz="2800" dirty="0" smtClean="0">
                <a:latin typeface="Arial" pitchFamily="34" charset="0"/>
                <a:cs typeface="Arial" pitchFamily="34" charset="0"/>
              </a:rPr>
              <a:t>javnega </a:t>
            </a:r>
            <a:r>
              <a:rPr lang="sl-SI" sz="2800" dirty="0">
                <a:latin typeface="Arial" pitchFamily="34" charset="0"/>
                <a:cs typeface="Arial" pitchFamily="34" charset="0"/>
              </a:rPr>
              <a:t>razpisa, ne sme biti izvajalec mentorstva v istem ali drugem sklopu javnega razpisa.</a:t>
            </a:r>
            <a:endParaRPr lang="sl-SI" sz="2800" b="1" dirty="0">
              <a:latin typeface="Arial" pitchFamily="34" charset="0"/>
              <a:cs typeface="Arial" pitchFamily="34" charset="0"/>
            </a:endParaRPr>
          </a:p>
          <a:p>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Spremembe javnega razpisa - drugo</a:t>
            </a:r>
            <a:r>
              <a:rPr lang="sl-SI" b="1" dirty="0"/>
              <a:t/>
            </a:r>
            <a:br>
              <a:rPr lang="sl-SI" b="1" dirty="0"/>
            </a:br>
            <a:endParaRPr lang="sl-SI" dirty="0"/>
          </a:p>
        </p:txBody>
      </p:sp>
    </p:spTree>
    <p:extLst>
      <p:ext uri="{BB962C8B-B14F-4D97-AF65-F5344CB8AC3E}">
        <p14:creationId xmlns:p14="http://schemas.microsoft.com/office/powerpoint/2010/main" val="4157920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a:bodyPr>
          <a:lstStyle/>
          <a:p>
            <a:pPr algn="just"/>
            <a:r>
              <a:rPr lang="sl-SI" sz="1800" b="1" dirty="0">
                <a:latin typeface="Arial" pitchFamily="34" charset="0"/>
                <a:cs typeface="Arial" pitchFamily="34" charset="0"/>
              </a:rPr>
              <a:t>Sklop A:</a:t>
            </a:r>
          </a:p>
          <a:p>
            <a:pPr lvl="1" algn="just">
              <a:buFont typeface="Wingdings" pitchFamily="2" charset="2"/>
              <a:buChar char="§"/>
            </a:pPr>
            <a:r>
              <a:rPr lang="sl-SI" sz="1800" dirty="0">
                <a:latin typeface="Arial" pitchFamily="34" charset="0"/>
                <a:cs typeface="Arial" pitchFamily="34" charset="0"/>
              </a:rPr>
              <a:t>socialna </a:t>
            </a:r>
            <a:r>
              <a:rPr lang="sl-SI" sz="1800" dirty="0" smtClean="0">
                <a:latin typeface="Arial" pitchFamily="34" charset="0"/>
                <a:cs typeface="Arial" pitchFamily="34" charset="0"/>
              </a:rPr>
              <a:t>podjetja. </a:t>
            </a:r>
          </a:p>
          <a:p>
            <a:pPr lvl="1" algn="just">
              <a:buFont typeface="Wingdings" pitchFamily="2" charset="2"/>
              <a:buChar char="§"/>
            </a:pPr>
            <a:endParaRPr lang="sl-SI" sz="1800" dirty="0">
              <a:latin typeface="Arial" pitchFamily="34" charset="0"/>
              <a:cs typeface="Arial" pitchFamily="34" charset="0"/>
            </a:endParaRPr>
          </a:p>
          <a:p>
            <a:pPr algn="just"/>
            <a:r>
              <a:rPr lang="sl-SI" sz="1800" b="1" dirty="0">
                <a:latin typeface="Arial" pitchFamily="34" charset="0"/>
                <a:cs typeface="Arial" pitchFamily="34" charset="0"/>
              </a:rPr>
              <a:t>Sklop B:</a:t>
            </a:r>
          </a:p>
          <a:p>
            <a:pPr lvl="1" algn="just">
              <a:buFont typeface="Wingdings" pitchFamily="2" charset="2"/>
              <a:buChar char="§"/>
            </a:pPr>
            <a:r>
              <a:rPr lang="sl-SI" sz="1800" dirty="0">
                <a:latin typeface="Arial" pitchFamily="34" charset="0"/>
                <a:cs typeface="Arial" pitchFamily="34" charset="0"/>
              </a:rPr>
              <a:t>socialna podjetja, </a:t>
            </a:r>
            <a:endParaRPr lang="sl-SI" sz="1800" dirty="0" smtClean="0">
              <a:latin typeface="Arial" pitchFamily="34" charset="0"/>
              <a:cs typeface="Arial" pitchFamily="34" charset="0"/>
            </a:endParaRPr>
          </a:p>
          <a:p>
            <a:pPr lvl="1" algn="just">
              <a:buFont typeface="Wingdings" pitchFamily="2" charset="2"/>
              <a:buChar char="§"/>
            </a:pPr>
            <a:r>
              <a:rPr lang="sl-SI" sz="1800" dirty="0" smtClean="0">
                <a:latin typeface="Arial" pitchFamily="34" charset="0"/>
                <a:cs typeface="Arial" pitchFamily="34" charset="0"/>
              </a:rPr>
              <a:t>zadruge</a:t>
            </a:r>
            <a:r>
              <a:rPr lang="sl-SI" sz="1800" dirty="0">
                <a:latin typeface="Arial" pitchFamily="34" charset="0"/>
                <a:cs typeface="Arial" pitchFamily="34" charset="0"/>
              </a:rPr>
              <a:t>, </a:t>
            </a:r>
            <a:endParaRPr lang="sl-SI" sz="1800" dirty="0" smtClean="0">
              <a:latin typeface="Arial" pitchFamily="34" charset="0"/>
              <a:cs typeface="Arial" pitchFamily="34" charset="0"/>
            </a:endParaRPr>
          </a:p>
          <a:p>
            <a:pPr lvl="1" algn="just">
              <a:buFont typeface="Wingdings" pitchFamily="2" charset="2"/>
              <a:buChar char="§"/>
            </a:pPr>
            <a:r>
              <a:rPr lang="sl-SI" sz="1800" dirty="0" smtClean="0">
                <a:latin typeface="Arial" pitchFamily="34" charset="0"/>
                <a:cs typeface="Arial" pitchFamily="34" charset="0"/>
              </a:rPr>
              <a:t>nevladne </a:t>
            </a:r>
            <a:r>
              <a:rPr lang="sl-SI" sz="1800" dirty="0">
                <a:latin typeface="Arial" pitchFamily="34" charset="0"/>
                <a:cs typeface="Arial" pitchFamily="34" charset="0"/>
              </a:rPr>
              <a:t>organizacije, </a:t>
            </a:r>
            <a:endParaRPr lang="sl-SI" sz="1800" dirty="0" smtClean="0">
              <a:latin typeface="Arial" pitchFamily="34" charset="0"/>
              <a:cs typeface="Arial" pitchFamily="34" charset="0"/>
            </a:endParaRPr>
          </a:p>
          <a:p>
            <a:pPr lvl="1" algn="just">
              <a:buFont typeface="Wingdings" pitchFamily="2" charset="2"/>
              <a:buChar char="§"/>
            </a:pPr>
            <a:r>
              <a:rPr lang="sl-SI" sz="1800" dirty="0" smtClean="0">
                <a:latin typeface="Arial" pitchFamily="34" charset="0"/>
                <a:cs typeface="Arial" pitchFamily="34" charset="0"/>
              </a:rPr>
              <a:t>gospodarske </a:t>
            </a:r>
            <a:r>
              <a:rPr lang="sl-SI" sz="1800" dirty="0">
                <a:latin typeface="Arial" pitchFamily="34" charset="0"/>
                <a:cs typeface="Arial" pitchFamily="34" charset="0"/>
              </a:rPr>
              <a:t>družbe ali samostojni </a:t>
            </a:r>
            <a:r>
              <a:rPr lang="sl-SI" sz="1800" dirty="0" smtClean="0">
                <a:latin typeface="Arial" pitchFamily="34" charset="0"/>
                <a:cs typeface="Arial" pitchFamily="34" charset="0"/>
              </a:rPr>
              <a:t>podjetniki.</a:t>
            </a:r>
          </a:p>
          <a:p>
            <a:pPr marL="457200" lvl="1" indent="0" algn="just">
              <a:buNone/>
            </a:pPr>
            <a:endParaRPr lang="sl-SI" sz="1800" dirty="0" smtClean="0">
              <a:latin typeface="Arial" pitchFamily="34" charset="0"/>
              <a:cs typeface="Arial" pitchFamily="34" charset="0"/>
            </a:endParaRPr>
          </a:p>
          <a:p>
            <a:pPr marL="457200" lvl="1" indent="0" algn="just">
              <a:buNone/>
            </a:pPr>
            <a:r>
              <a:rPr lang="sl-SI" sz="1800" i="1" dirty="0" smtClean="0">
                <a:latin typeface="Arial" pitchFamily="34" charset="0"/>
                <a:cs typeface="Arial" pitchFamily="34" charset="0"/>
              </a:rPr>
              <a:t>Vsi prijavitelji v sklopu B morajo imeti </a:t>
            </a:r>
            <a:r>
              <a:rPr lang="sl-SI" sz="1800" i="1" dirty="0">
                <a:latin typeface="Arial" pitchFamily="34" charset="0"/>
                <a:cs typeface="Arial" pitchFamily="34" charset="0"/>
              </a:rPr>
              <a:t>vsaj </a:t>
            </a:r>
            <a:r>
              <a:rPr lang="sl-SI" sz="1800" i="1" u="sng" dirty="0">
                <a:latin typeface="Arial" pitchFamily="34" charset="0"/>
                <a:cs typeface="Arial" pitchFamily="34" charset="0"/>
              </a:rPr>
              <a:t>eno referenco na področju socialnega </a:t>
            </a:r>
            <a:r>
              <a:rPr lang="sl-SI" sz="1800" i="1" u="sng" dirty="0" smtClean="0">
                <a:latin typeface="Arial" pitchFamily="34" charset="0"/>
                <a:cs typeface="Arial" pitchFamily="34" charset="0"/>
              </a:rPr>
              <a:t>podjetništva.</a:t>
            </a:r>
            <a:endParaRPr lang="sl-SI" sz="1800" i="1" u="sng" dirty="0">
              <a:latin typeface="Arial" pitchFamily="34" charset="0"/>
              <a:cs typeface="Arial" pitchFamily="34" charset="0"/>
            </a:endParaRPr>
          </a:p>
          <a:p>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Upravičeni prijavitelji</a:t>
            </a:r>
            <a:r>
              <a:rPr lang="sl-SI" b="1" dirty="0"/>
              <a:t/>
            </a:r>
            <a:br>
              <a:rPr lang="sl-SI" b="1" dirty="0"/>
            </a:br>
            <a:endParaRPr lang="sl-SI" dirty="0"/>
          </a:p>
        </p:txBody>
      </p:sp>
    </p:spTree>
    <p:extLst>
      <p:ext uri="{BB962C8B-B14F-4D97-AF65-F5344CB8AC3E}">
        <p14:creationId xmlns:p14="http://schemas.microsoft.com/office/powerpoint/2010/main" val="25513075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a:bodyPr>
          <a:lstStyle/>
          <a:p>
            <a:pPr algn="just"/>
            <a:endParaRPr lang="sl-SI" sz="1800" dirty="0" smtClean="0"/>
          </a:p>
          <a:p>
            <a:pPr marL="0" indent="0" algn="just">
              <a:buNone/>
            </a:pPr>
            <a:r>
              <a:rPr lang="sl-SI" sz="1800" dirty="0" smtClean="0">
                <a:latin typeface="Arial" pitchFamily="34" charset="0"/>
                <a:cs typeface="Arial" pitchFamily="34" charset="0"/>
              </a:rPr>
              <a:t>Med </a:t>
            </a:r>
            <a:r>
              <a:rPr lang="sl-SI" sz="1800" dirty="0">
                <a:latin typeface="Arial" pitchFamily="34" charset="0"/>
                <a:cs typeface="Arial" pitchFamily="34" charset="0"/>
              </a:rPr>
              <a:t>reference štejemo izdelavo poslovnih načrtov, raziskovalno dejavnost, predavanja na strokovnih dogodkih, svetovanja, objavo strokovnih člankov, izdelavo analiz, sodelovanje v mednarodnih projektih ter druge relevantne </a:t>
            </a:r>
            <a:r>
              <a:rPr lang="sl-SI" sz="1800" dirty="0" smtClean="0">
                <a:latin typeface="Arial" pitchFamily="34" charset="0"/>
                <a:cs typeface="Arial" pitchFamily="34" charset="0"/>
              </a:rPr>
              <a:t>aktivnosti.</a:t>
            </a:r>
          </a:p>
          <a:p>
            <a:pPr marL="0" indent="0" algn="just">
              <a:buNone/>
            </a:pPr>
            <a:endParaRPr lang="sl-SI" sz="1800" u="sng" dirty="0">
              <a:latin typeface="Arial" pitchFamily="34" charset="0"/>
              <a:cs typeface="Arial" pitchFamily="34" charset="0"/>
            </a:endParaRPr>
          </a:p>
          <a:p>
            <a:pPr marL="0" indent="0" algn="just">
              <a:buNone/>
            </a:pPr>
            <a:endParaRPr lang="sl-SI" sz="1800" i="1" dirty="0" smtClean="0">
              <a:latin typeface="Arial" pitchFamily="34" charset="0"/>
              <a:cs typeface="Arial" pitchFamily="34" charset="0"/>
            </a:endParaRPr>
          </a:p>
          <a:p>
            <a:pPr marL="0" indent="0" algn="just">
              <a:buNone/>
            </a:pPr>
            <a:endParaRPr lang="sl-SI" sz="1800" i="1" dirty="0">
              <a:latin typeface="Arial" pitchFamily="34" charset="0"/>
              <a:cs typeface="Arial" pitchFamily="34" charset="0"/>
            </a:endParaRPr>
          </a:p>
          <a:p>
            <a:pPr marL="0" indent="0" algn="just">
              <a:buNone/>
            </a:pPr>
            <a:endParaRPr lang="sl-SI" sz="1800" i="1" dirty="0" smtClean="0">
              <a:latin typeface="Arial" pitchFamily="34" charset="0"/>
              <a:cs typeface="Arial" pitchFamily="34" charset="0"/>
            </a:endParaRPr>
          </a:p>
          <a:p>
            <a:pPr marL="0" indent="0" algn="just">
              <a:buNone/>
            </a:pPr>
            <a:r>
              <a:rPr lang="sl-SI" sz="1800" i="1" dirty="0" smtClean="0">
                <a:latin typeface="Arial" pitchFamily="34" charset="0"/>
                <a:cs typeface="Arial" pitchFamily="34" charset="0"/>
              </a:rPr>
              <a:t>Vse reference tudi tiste </a:t>
            </a:r>
            <a:r>
              <a:rPr lang="sl-SI" sz="1800" i="1" dirty="0">
                <a:latin typeface="Arial" pitchFamily="34" charset="0"/>
                <a:cs typeface="Arial" pitchFamily="34" charset="0"/>
              </a:rPr>
              <a:t>s</a:t>
            </a:r>
            <a:r>
              <a:rPr lang="sl-SI" sz="1800" i="1" dirty="0" smtClean="0">
                <a:latin typeface="Arial" pitchFamily="34" charset="0"/>
                <a:cs typeface="Arial" pitchFamily="34" charset="0"/>
              </a:rPr>
              <a:t> področja </a:t>
            </a:r>
            <a:r>
              <a:rPr lang="sl-SI" sz="1800" i="1" dirty="0">
                <a:latin typeface="Arial" pitchFamily="34" charset="0"/>
                <a:cs typeface="Arial" pitchFamily="34" charset="0"/>
              </a:rPr>
              <a:t>socialnega </a:t>
            </a:r>
            <a:r>
              <a:rPr lang="sl-SI" sz="1800" i="1" dirty="0" smtClean="0">
                <a:latin typeface="Arial" pitchFamily="34" charset="0"/>
                <a:cs typeface="Arial" pitchFamily="34" charset="0"/>
              </a:rPr>
              <a:t>podjetništva je potrebno </a:t>
            </a:r>
            <a:r>
              <a:rPr lang="sl-SI" sz="1800" i="1" dirty="0">
                <a:latin typeface="Arial" pitchFamily="34" charset="0"/>
                <a:cs typeface="Arial" pitchFamily="34" charset="0"/>
              </a:rPr>
              <a:t>dokazati z opisom del </a:t>
            </a:r>
            <a:r>
              <a:rPr lang="sl-SI" sz="1800" i="1" dirty="0" smtClean="0">
                <a:latin typeface="Arial" pitchFamily="34" charset="0"/>
                <a:cs typeface="Arial" pitchFamily="34" charset="0"/>
              </a:rPr>
              <a:t>in/ali </a:t>
            </a:r>
            <a:r>
              <a:rPr lang="sl-SI" sz="1800" i="1" dirty="0">
                <a:latin typeface="Arial" pitchFamily="34" charset="0"/>
                <a:cs typeface="Arial" pitchFamily="34" charset="0"/>
              </a:rPr>
              <a:t>drugimi ustreznimi dokazili</a:t>
            </a:r>
            <a:r>
              <a:rPr lang="sl-SI" sz="1800" i="1" dirty="0" smtClean="0">
                <a:latin typeface="Arial" pitchFamily="34" charset="0"/>
                <a:cs typeface="Arial" pitchFamily="34" charset="0"/>
              </a:rPr>
              <a:t>.</a:t>
            </a:r>
            <a:endParaRPr lang="sl-SI" sz="1800" i="1" dirty="0">
              <a:latin typeface="Arial" pitchFamily="34" charset="0"/>
              <a:cs typeface="Arial" pitchFamily="34" charset="0"/>
            </a:endParaRPr>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Reference prijaviteljev</a:t>
            </a:r>
            <a:r>
              <a:rPr lang="sl-SI" b="1" dirty="0"/>
              <a:t/>
            </a:r>
            <a:br>
              <a:rPr lang="sl-SI" b="1" dirty="0"/>
            </a:br>
            <a:endParaRPr lang="sl-SI" dirty="0"/>
          </a:p>
        </p:txBody>
      </p:sp>
    </p:spTree>
    <p:extLst>
      <p:ext uri="{BB962C8B-B14F-4D97-AF65-F5344CB8AC3E}">
        <p14:creationId xmlns:p14="http://schemas.microsoft.com/office/powerpoint/2010/main" val="1375656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grada vsebine 2"/>
          <p:cNvSpPr>
            <a:spLocks noGrp="1"/>
          </p:cNvSpPr>
          <p:nvPr>
            <p:ph idx="1"/>
          </p:nvPr>
        </p:nvSpPr>
        <p:spPr>
          <a:xfrm>
            <a:off x="467544" y="2636912"/>
            <a:ext cx="8206252" cy="3672408"/>
          </a:xfrm>
        </p:spPr>
        <p:txBody>
          <a:bodyPr>
            <a:normAutofit/>
          </a:bodyPr>
          <a:lstStyle/>
          <a:p>
            <a:pPr algn="just"/>
            <a:r>
              <a:rPr lang="sl-SI" sz="1800" b="1" dirty="0">
                <a:latin typeface="Arial" pitchFamily="34" charset="0"/>
                <a:cs typeface="Arial" pitchFamily="34" charset="0"/>
              </a:rPr>
              <a:t>Sklop A:</a:t>
            </a:r>
          </a:p>
          <a:p>
            <a:pPr lvl="1" algn="just">
              <a:buFont typeface="Wingdings" pitchFamily="2" charset="2"/>
              <a:buChar char="§"/>
            </a:pPr>
            <a:r>
              <a:rPr lang="sl-SI" sz="1800" dirty="0" smtClean="0">
                <a:latin typeface="Arial" pitchFamily="34" charset="0"/>
                <a:cs typeface="Arial" pitchFamily="34" charset="0"/>
              </a:rPr>
              <a:t>Zaposleni v socialnem podjetju (tj. oseba, ki ima sklenjeno pogodbo o zaposlitvi za NDČ/DČ za polni ali krajši delovni čas).</a:t>
            </a:r>
          </a:p>
          <a:p>
            <a:pPr lvl="1" algn="just">
              <a:buFont typeface="Wingdings" pitchFamily="2" charset="2"/>
              <a:buChar char="§"/>
            </a:pPr>
            <a:endParaRPr lang="sl-SI" sz="1800" dirty="0">
              <a:latin typeface="Arial" pitchFamily="34" charset="0"/>
              <a:cs typeface="Arial" pitchFamily="34" charset="0"/>
            </a:endParaRPr>
          </a:p>
          <a:p>
            <a:pPr algn="just"/>
            <a:r>
              <a:rPr lang="sl-SI" sz="1800" b="1" dirty="0">
                <a:latin typeface="Arial" pitchFamily="34" charset="0"/>
                <a:cs typeface="Arial" pitchFamily="34" charset="0"/>
              </a:rPr>
              <a:t>Sklop B:</a:t>
            </a:r>
          </a:p>
          <a:p>
            <a:pPr lvl="1" algn="just">
              <a:buFont typeface="Wingdings" pitchFamily="2" charset="2"/>
              <a:buChar char="§"/>
            </a:pPr>
            <a:r>
              <a:rPr lang="sl-SI" sz="1800" dirty="0" smtClean="0">
                <a:latin typeface="Arial" pitchFamily="34" charset="0"/>
                <a:cs typeface="Arial" pitchFamily="34" charset="0"/>
              </a:rPr>
              <a:t>(Samo)zaposleni pri prijavitelju. </a:t>
            </a:r>
          </a:p>
          <a:p>
            <a:pPr marL="0" indent="0">
              <a:buNone/>
            </a:pPr>
            <a:endParaRPr lang="sl-SI" sz="1800" i="1" dirty="0" smtClean="0">
              <a:latin typeface="Arial" pitchFamily="34" charset="0"/>
              <a:cs typeface="Arial" pitchFamily="34" charset="0"/>
            </a:endParaRPr>
          </a:p>
          <a:p>
            <a:pPr marL="0" indent="0">
              <a:buNone/>
            </a:pPr>
            <a:endParaRPr lang="sl-SI" sz="1800" i="1" dirty="0">
              <a:latin typeface="Arial" pitchFamily="34" charset="0"/>
              <a:cs typeface="Arial" pitchFamily="34" charset="0"/>
            </a:endParaRPr>
          </a:p>
          <a:p>
            <a:pPr marL="0" indent="0">
              <a:buNone/>
            </a:pPr>
            <a:r>
              <a:rPr lang="sl-SI" sz="1800" i="1" dirty="0" smtClean="0">
                <a:latin typeface="Arial" pitchFamily="34" charset="0"/>
                <a:cs typeface="Arial" pitchFamily="34" charset="0"/>
              </a:rPr>
              <a:t>Prijavitelj </a:t>
            </a:r>
            <a:r>
              <a:rPr lang="sl-SI" sz="1800" i="1" dirty="0">
                <a:latin typeface="Arial" pitchFamily="34" charset="0"/>
                <a:cs typeface="Arial" pitchFamily="34" charset="0"/>
              </a:rPr>
              <a:t>v mentorskemu programu navede konkretne osebe s konkretnimi cilji, ki jih bodo dosegle z vključitvijo. </a:t>
            </a:r>
          </a:p>
          <a:p>
            <a:pPr lvl="1" algn="just">
              <a:buFont typeface="Wingdings" pitchFamily="2" charset="2"/>
              <a:buChar char="§"/>
            </a:pPr>
            <a:endParaRPr lang="sl-SI" sz="1800" dirty="0">
              <a:latin typeface="Arial" pitchFamily="34" charset="0"/>
              <a:cs typeface="Arial" pitchFamily="34" charset="0"/>
            </a:endParaRPr>
          </a:p>
          <a:p>
            <a:pPr lvl="1" algn="just">
              <a:buFont typeface="Wingdings" pitchFamily="2" charset="2"/>
              <a:buChar char="§"/>
            </a:pPr>
            <a:endParaRPr lang="sl-SI" sz="1800" dirty="0">
              <a:latin typeface="Arial" pitchFamily="34" charset="0"/>
              <a:cs typeface="Arial" pitchFamily="34" charset="0"/>
            </a:endParaRPr>
          </a:p>
          <a:p>
            <a:pPr marL="457200" lvl="1" indent="0" algn="just">
              <a:buNone/>
            </a:pPr>
            <a:endParaRPr lang="sl-SI" sz="1800" dirty="0" smtClean="0">
              <a:latin typeface="Arial" pitchFamily="34" charset="0"/>
              <a:cs typeface="Arial" pitchFamily="34" charset="0"/>
            </a:endParaRPr>
          </a:p>
          <a:p>
            <a:endParaRPr lang="sl-SI" sz="3000" dirty="0"/>
          </a:p>
          <a:p>
            <a:endParaRPr lang="sl-SI" dirty="0"/>
          </a:p>
        </p:txBody>
      </p:sp>
      <p:pic>
        <p:nvPicPr>
          <p:cNvPr id="4" name="Slika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38" y="431800"/>
            <a:ext cx="2355850" cy="49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Slika 5" descr="Opis: C:\Users\mostepic\AppData\Local\Microsoft\Windows\Temporary Internet Files\Content.Word\Logo_EKP_socialni_sklad_SLO_sloga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84167" y="69056"/>
            <a:ext cx="2516187"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Naslov 1"/>
          <p:cNvSpPr>
            <a:spLocks noGrp="1"/>
          </p:cNvSpPr>
          <p:nvPr>
            <p:ph type="title"/>
          </p:nvPr>
        </p:nvSpPr>
        <p:spPr>
          <a:xfrm>
            <a:off x="467544" y="1556792"/>
            <a:ext cx="8229600" cy="1143000"/>
          </a:xfrm>
        </p:spPr>
        <p:txBody>
          <a:bodyPr>
            <a:normAutofit fontScale="90000"/>
          </a:bodyPr>
          <a:lstStyle/>
          <a:p>
            <a:r>
              <a:rPr lang="sl-SI" sz="3300" b="1" dirty="0" smtClean="0"/>
              <a:t/>
            </a:r>
            <a:br>
              <a:rPr lang="sl-SI" sz="3300" b="1" dirty="0" smtClean="0"/>
            </a:br>
            <a:r>
              <a:rPr lang="sl-SI" sz="3300" b="1" dirty="0" smtClean="0">
                <a:latin typeface="Arial" pitchFamily="34" charset="0"/>
                <a:cs typeface="Arial" pitchFamily="34" charset="0"/>
              </a:rPr>
              <a:t>Osebe vključene v mentorski program </a:t>
            </a:r>
            <a:r>
              <a:rPr lang="sl-SI" b="1" dirty="0"/>
              <a:t/>
            </a:r>
            <a:br>
              <a:rPr lang="sl-SI" b="1" dirty="0"/>
            </a:br>
            <a:endParaRPr lang="sl-SI" dirty="0"/>
          </a:p>
        </p:txBody>
      </p:sp>
    </p:spTree>
    <p:extLst>
      <p:ext uri="{BB962C8B-B14F-4D97-AF65-F5344CB8AC3E}">
        <p14:creationId xmlns:p14="http://schemas.microsoft.com/office/powerpoint/2010/main" val="2216082228"/>
      </p:ext>
    </p:extLst>
  </p:cSld>
  <p:clrMapOvr>
    <a:masterClrMapping/>
  </p:clrMapOvr>
</p:sld>
</file>

<file path=ppt/theme/theme1.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ova tema">
  <a:themeElements>
    <a:clrScheme name="Pisarn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isarn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sarn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TotalTime>
  <Words>2430</Words>
  <Application>Microsoft Office PowerPoint</Application>
  <PresentationFormat>Diaprojekcija na zaslonu (4:3)</PresentationFormat>
  <Paragraphs>236</Paragraphs>
  <Slides>28</Slides>
  <Notes>2</Notes>
  <HiddenSlides>0</HiddenSlides>
  <MMClips>0</MMClips>
  <ScaleCrop>false</ScaleCrop>
  <HeadingPairs>
    <vt:vector size="4" baseType="variant">
      <vt:variant>
        <vt:lpstr>Tema</vt:lpstr>
      </vt:variant>
      <vt:variant>
        <vt:i4>1</vt:i4>
      </vt:variant>
      <vt:variant>
        <vt:lpstr>Naslovi diapozitivov</vt:lpstr>
      </vt:variant>
      <vt:variant>
        <vt:i4>28</vt:i4>
      </vt:variant>
    </vt:vector>
  </HeadingPairs>
  <TitlesOfParts>
    <vt:vector size="29" baseType="lpstr">
      <vt:lpstr>Officeova tema</vt:lpstr>
      <vt:lpstr> Delavnica za potencialne prijavitelje na javni razpis »Mentorske sheme za socialna podjetja«, 2. odpiranje </vt:lpstr>
      <vt:lpstr> JAVNI RAZPIS »MENTORSKE SHEME ZA SOCIALNA PODJETJA« </vt:lpstr>
      <vt:lpstr> Namen javnega razpisa  </vt:lpstr>
      <vt:lpstr> Cilji javnega razpisa  </vt:lpstr>
      <vt:lpstr> Spremembe javnega razpisa – dodatno merilo </vt:lpstr>
      <vt:lpstr> Spremembe javnega razpisa - drugo </vt:lpstr>
      <vt:lpstr> Upravičeni prijavitelji </vt:lpstr>
      <vt:lpstr> Reference prijaviteljev </vt:lpstr>
      <vt:lpstr> Osebe vključene v mentorski program  </vt:lpstr>
      <vt:lpstr> Ranljive ciljne skupine  </vt:lpstr>
      <vt:lpstr> Obseg mentorstva </vt:lpstr>
      <vt:lpstr> Področje mentorstva </vt:lpstr>
      <vt:lpstr> Namen mentorstva </vt:lpstr>
      <vt:lpstr> Kdo je lahko mentor? </vt:lpstr>
      <vt:lpstr> Kdo je lahko mentor? </vt:lpstr>
      <vt:lpstr> Reference mentorja </vt:lpstr>
      <vt:lpstr> Izbor mentorja </vt:lpstr>
      <vt:lpstr> Mentorski program </vt:lpstr>
      <vt:lpstr> Mentorski program </vt:lpstr>
      <vt:lpstr> Pogoji za kandidiranje na javnem razpisu </vt:lpstr>
      <vt:lpstr>  Finančni in časovni okvir javnega razpisa  in izbranih operacij  </vt:lpstr>
      <vt:lpstr>  Kazalniki javnega razpisa  </vt:lpstr>
      <vt:lpstr>  Kazalniki javnega razpisa  </vt:lpstr>
      <vt:lpstr>  Upravičeni in neupravičeni stroški – Sklop A  </vt:lpstr>
      <vt:lpstr>  Upravičeni in neupravičeni stroški – Sklop B  </vt:lpstr>
      <vt:lpstr>   Popolna vloga na javni razpis   </vt:lpstr>
      <vt:lpstr>   Vprašanja in odgovori prijaviteljev   </vt:lpstr>
      <vt:lpstr>PowerPointova predstavitev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Delavnica za potencialne prijavitelje na javni razpis »Mentorske sheme za socialna podjetja« </dc:title>
  <dc:creator>Urška Bitenc</dc:creator>
  <cp:lastModifiedBy>Urška Bitenc</cp:lastModifiedBy>
  <cp:revision>37</cp:revision>
  <dcterms:created xsi:type="dcterms:W3CDTF">2018-09-03T11:24:32Z</dcterms:created>
  <dcterms:modified xsi:type="dcterms:W3CDTF">2019-09-18T07:31:42Z</dcterms:modified>
</cp:coreProperties>
</file>