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  <p:sldMasterId id="2147497551" r:id="rId3"/>
    <p:sldMasterId id="2147483772" r:id="rId4"/>
    <p:sldMasterId id="2147484820" r:id="rId5"/>
    <p:sldMasterId id="2147486762" r:id="rId6"/>
    <p:sldMasterId id="2147496141" r:id="rId7"/>
  </p:sldMasterIdLst>
  <p:notesMasterIdLst>
    <p:notesMasterId r:id="rId19"/>
  </p:notesMasterIdLst>
  <p:handoutMasterIdLst>
    <p:handoutMasterId r:id="rId20"/>
  </p:handoutMasterIdLst>
  <p:sldIdLst>
    <p:sldId id="380" r:id="rId8"/>
    <p:sldId id="383" r:id="rId9"/>
    <p:sldId id="404" r:id="rId10"/>
    <p:sldId id="406" r:id="rId11"/>
    <p:sldId id="405" r:id="rId12"/>
    <p:sldId id="384" r:id="rId13"/>
    <p:sldId id="385" r:id="rId14"/>
    <p:sldId id="407" r:id="rId15"/>
    <p:sldId id="408" r:id="rId16"/>
    <p:sldId id="409" r:id="rId17"/>
    <p:sldId id="399" r:id="rId18"/>
  </p:sldIdLst>
  <p:sldSz cx="9144000" cy="6858000" type="screen4x3"/>
  <p:notesSz cx="6797675" cy="9926638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683"/>
    <a:srgbClr val="0044CC"/>
    <a:srgbClr val="4D81B1"/>
    <a:srgbClr val="B8B8BC"/>
    <a:srgbClr val="000000"/>
    <a:srgbClr val="B3B3B9"/>
    <a:srgbClr val="B1C8DD"/>
    <a:srgbClr val="D8F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8308" autoAdjust="0"/>
  </p:normalViewPr>
  <p:slideViewPr>
    <p:cSldViewPr>
      <p:cViewPr>
        <p:scale>
          <a:sx n="90" d="100"/>
          <a:sy n="90" d="100"/>
        </p:scale>
        <p:origin x="-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>
      <p:cViewPr varScale="1">
        <p:scale>
          <a:sx n="91" d="100"/>
          <a:sy n="91" d="100"/>
        </p:scale>
        <p:origin x="-373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E47BECE1-493E-450D-958A-86E14BD29FC2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3FDFBDFD-71B0-4D4F-AA5E-D4AEF7CA891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7743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B5433A-521F-46B4-8C64-E9E97596E19C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smtClean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A713834-040C-48FA-8C9F-C45DEBCACA7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374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962025" y="708025"/>
            <a:ext cx="13795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REPUBLIKA SLOVENIJA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MINISTRSTVO ZA </a:t>
            </a: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GOSPODARSKI 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RAZVOJ IN TEHNOLOGIJO</a:t>
            </a:r>
          </a:p>
        </p:txBody>
      </p:sp>
      <p:pic>
        <p:nvPicPr>
          <p:cNvPr id="3" name="Picture 8" descr="grb moder za 10 pt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DF77D6-E73F-4873-87B3-9ED910DC391A}" type="datetimeFigureOut">
              <a:rPr lang="en-US"/>
              <a:pPr>
                <a:defRPr/>
              </a:pPr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0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0C761F-6FC4-4B1B-BEF5-C37C88492297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E58CCA2-B3FC-4C13-9A27-04FCE5C9ABE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4090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DCAEAD-E852-445D-B61D-B6BFAE8B271F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DBE65E-6360-44C6-973D-4D49D7A3CE4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03515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DA1756-A800-4CA0-B6BD-7F075CB84287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FFFFFCF-955F-44BF-8FD1-F6B7CCECFFB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65996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grb moder za 10 pt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025" y="708025"/>
            <a:ext cx="13795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REPUBLIKA SLOVENIJA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MINISTRSTVO ZA </a:t>
            </a: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GOSPODARSKI 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RAZVOJ IN TEHNOLOGIJO</a:t>
            </a:r>
          </a:p>
        </p:txBody>
      </p:sp>
      <p:pic>
        <p:nvPicPr>
          <p:cNvPr id="5" name="Picture 8" descr="grb moder za 10 pt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28E0B6-9C0A-4FC9-976E-E1B9F4A2E6B2}" type="datetimeFigureOut">
              <a:rPr lang="en-US"/>
              <a:pPr>
                <a:defRPr/>
              </a:pPr>
              <a:t>12/21/2020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9450" y="627063"/>
            <a:ext cx="1331913" cy="365125"/>
          </a:xfrm>
        </p:spPr>
        <p:txBody>
          <a:bodyPr/>
          <a:lstStyle>
            <a:lvl1pPr defTabSz="9144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9D48E37-FB14-4EA1-A37F-2B658DA618EF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6799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962025" y="708025"/>
            <a:ext cx="13795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rgbClr val="000000"/>
                </a:solidFill>
                <a:latin typeface="Republika" pitchFamily="2" charset="-18"/>
              </a:rPr>
              <a:t>REPUBLIKA SLOVENIJA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Republika" pitchFamily="2" charset="-18"/>
              </a:rPr>
              <a:t>MINISTRSTVO ZA </a:t>
            </a: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</a:rPr>
              <a:t>GOSPODARSKI 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</a:rPr>
              <a:t>RAZVOJ IN TEHNOLOGIJO</a:t>
            </a:r>
          </a:p>
        </p:txBody>
      </p:sp>
      <p:pic>
        <p:nvPicPr>
          <p:cNvPr id="3" name="Picture 8" descr="grb moder za 10 pt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132EEB-6F98-419A-9D4C-C8E48CE712AC}" type="datetimeFigureOut">
              <a:rPr lang="en-US"/>
              <a:pPr>
                <a:defRPr/>
              </a:pPr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03493"/>
      </p:ext>
    </p:extLst>
  </p:cSld>
  <p:clrMapOvr>
    <a:masterClrMapping/>
  </p:clrMapOvr>
  <p:transition spd="slow" advClick="0"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B4E04F2-1725-4EA2-ABAE-811D61F1736E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07E5FEE-3BED-413C-AD07-6CE5DE73A85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71956144"/>
      </p:ext>
    </p:extLst>
  </p:cSld>
  <p:clrMapOvr>
    <a:masterClrMapping/>
  </p:clrMapOvr>
  <p:transition spd="slow" advClick="0"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D9B87-3351-4835-B994-7AE01E05FD42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F9788-D5C3-47DA-9A69-2BE2593A336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5154805"/>
      </p:ext>
    </p:extLst>
  </p:cSld>
  <p:clrMapOvr>
    <a:masterClrMapping/>
  </p:clrMapOvr>
  <p:transition spd="slow" advClick="0" advTm="1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sg"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B8B8B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 userDrawn="1"/>
        </p:nvSpPr>
        <p:spPr>
          <a:xfrm>
            <a:off x="0" y="0"/>
            <a:ext cx="9144000" cy="871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2" t="19978" r="9148" b="23732"/>
          <a:stretch>
            <a:fillRect/>
          </a:stretch>
        </p:blipFill>
        <p:spPr bwMode="auto">
          <a:xfrm>
            <a:off x="7524750" y="301625"/>
            <a:ext cx="142557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795338" y="255588"/>
            <a:ext cx="1379537" cy="3079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REPUBLIKA SLOVENIJA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MINISTRSTVO ZA </a:t>
            </a: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GOSPODARSKI 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RAZVOJ IN TEHNOLOGIJO</a:t>
            </a:r>
          </a:p>
        </p:txBody>
      </p:sp>
      <p:pic>
        <p:nvPicPr>
          <p:cNvPr id="7" name="Picture 8" descr="grb moder za 10 pt.w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260350"/>
            <a:ext cx="16668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3076" y="826579"/>
            <a:ext cx="8229600" cy="1143000"/>
          </a:xfrm>
        </p:spPr>
        <p:txBody>
          <a:bodyPr/>
          <a:lstStyle>
            <a:lvl1pPr>
              <a:defRPr b="1" i="0" baseline="0">
                <a:solidFill>
                  <a:srgbClr val="0044CC"/>
                </a:solidFill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56419" y="1916832"/>
            <a:ext cx="8229600" cy="4237931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8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B226B26-696B-444D-8823-9A6CB0808EC7}" type="datetimeFigureOut">
              <a:rPr lang="sl-SI"/>
              <a:pPr>
                <a:defRPr/>
              </a:pPr>
              <a:t>21.12.2020</a:t>
            </a:fld>
            <a:endParaRPr lang="sl-SI" dirty="0"/>
          </a:p>
        </p:txBody>
      </p:sp>
      <p:sp>
        <p:nvSpPr>
          <p:cNvPr id="9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228600" indent="-228600" defTabSz="914400">
              <a:buFont typeface="+mj-lt"/>
              <a:buAutoNum type="arabicPeriod"/>
              <a:defRPr/>
            </a:lvl1pPr>
          </a:lstStyle>
          <a:p>
            <a:pPr>
              <a:defRPr/>
            </a:pPr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49236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D3AA55E-7917-4FE4-A562-89784D6AF259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275AC9F-6635-41CC-8B00-E01581B19CF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06519744"/>
      </p:ext>
    </p:extLst>
  </p:cSld>
  <p:clrMapOvr>
    <a:masterClrMapping/>
  </p:clrMapOvr>
  <p:transition spd="slow" advClick="0" advTm="10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D13EBC9-3892-44DD-AC82-B0827D051684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FF666A0-B826-4ABD-A444-9481ED26056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87353968"/>
      </p:ext>
    </p:extLst>
  </p:cSld>
  <p:clrMapOvr>
    <a:masterClrMapping/>
  </p:clrMapOvr>
  <p:transition spd="slow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E0E821F-DE78-4931-B668-FE41B77BF1E0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2F5CD0F-8A7A-4798-8432-DF4D9A30775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684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5AE07AD-B65B-4C36-B13A-2E5434FFA4F4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64BAD70-6BA0-4F2B-AAA3-46B1BE515C6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19929365"/>
      </p:ext>
    </p:extLst>
  </p:cSld>
  <p:clrMapOvr>
    <a:masterClrMapping/>
  </p:clrMapOvr>
  <p:transition spd="slow" advClick="0" advTm="10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962025" y="708025"/>
            <a:ext cx="3168650" cy="2047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rgbClr val="1F497D"/>
                </a:solidFill>
                <a:latin typeface="Republika" pitchFamily="2" charset="-18"/>
              </a:rPr>
              <a:t>REPUBLIKA SLOVENIJA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b="1" dirty="0" smtClean="0">
                <a:solidFill>
                  <a:srgbClr val="1F497D"/>
                </a:solidFill>
                <a:latin typeface="Republika" pitchFamily="2" charset="-18"/>
              </a:rPr>
              <a:t>MINISTRSTVO ZA </a:t>
            </a:r>
            <a:r>
              <a:rPr lang="sl-SI" sz="700" b="1" dirty="0" smtClean="0">
                <a:solidFill>
                  <a:srgbClr val="1F497D"/>
                </a:solidFill>
                <a:latin typeface="Republika" pitchFamily="2" charset="-18"/>
              </a:rPr>
              <a:t>GOSPODARSKI RAZVOJ IN TEHNOLOGIJO</a:t>
            </a:r>
          </a:p>
        </p:txBody>
      </p:sp>
      <p:pic>
        <p:nvPicPr>
          <p:cNvPr id="5" name="Picture 8" descr="grb moder za 10 pt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logo-osnovni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15611" r="5978" b="20500"/>
          <a:stretch>
            <a:fillRect/>
          </a:stretch>
        </p:blipFill>
        <p:spPr bwMode="auto">
          <a:xfrm>
            <a:off x="6019800" y="390525"/>
            <a:ext cx="26860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C3C5475-9166-4C61-A74E-50AF44D5C1C0}" type="datetimeFigureOut">
              <a:rPr lang="en-US"/>
              <a:pPr>
                <a:defRPr/>
              </a:pPr>
              <a:t>12/21/2020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9450" y="627063"/>
            <a:ext cx="1331913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B3E148F-9976-4504-869F-E79CA8EF2DED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81231708"/>
      </p:ext>
    </p:extLst>
  </p:cSld>
  <p:clrMapOvr>
    <a:masterClrMapping/>
  </p:clrMapOvr>
  <p:transition spd="slow" advClick="0" advTm="10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962025" y="708025"/>
            <a:ext cx="3168650" cy="2047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rgbClr val="1F497D"/>
                </a:solidFill>
                <a:latin typeface="Republika" pitchFamily="2" charset="-18"/>
              </a:rPr>
              <a:t>REPUBLIKA SLOVENIJA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b="1" dirty="0" smtClean="0">
                <a:solidFill>
                  <a:srgbClr val="1F497D"/>
                </a:solidFill>
                <a:latin typeface="Republika" pitchFamily="2" charset="-18"/>
              </a:rPr>
              <a:t>MINISTRSTVO ZA </a:t>
            </a:r>
            <a:r>
              <a:rPr lang="sl-SI" sz="700" b="1" dirty="0" smtClean="0">
                <a:solidFill>
                  <a:srgbClr val="1F497D"/>
                </a:solidFill>
                <a:latin typeface="Republika" pitchFamily="2" charset="-18"/>
              </a:rPr>
              <a:t>GOSPODARSKI RAZVOJ IN TEHNOLOGIJO</a:t>
            </a:r>
          </a:p>
        </p:txBody>
      </p:sp>
      <p:pic>
        <p:nvPicPr>
          <p:cNvPr id="5" name="Picture 8" descr="grb moder za 10 pt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686549" y="444913"/>
            <a:ext cx="1933573" cy="9358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2F7D61-1BD3-4B3E-ACF4-AF598228BED2}" type="datetimeFigureOut">
              <a:rPr lang="en-US"/>
              <a:pPr>
                <a:defRPr/>
              </a:pPr>
              <a:t>12/21/2020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9450" y="627063"/>
            <a:ext cx="1331913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0F95482-A58B-4C08-B64E-C7BB234356B8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19731400"/>
      </p:ext>
    </p:extLst>
  </p:cSld>
  <p:clrMapOvr>
    <a:masterClrMapping/>
  </p:clrMapOvr>
  <p:transition spd="slow" advClick="0" advTm="10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FCCE918-828C-4B29-ABA9-893526B14076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9C8FF1-EAE4-4548-A8C5-4CEB377FFE4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72058909"/>
      </p:ext>
    </p:extLst>
  </p:cSld>
  <p:clrMapOvr>
    <a:masterClrMapping/>
  </p:clrMapOvr>
  <p:transition spd="slow" advClick="0" advTm="10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962025" y="708025"/>
            <a:ext cx="13795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rgbClr val="000000"/>
                </a:solidFill>
                <a:latin typeface="Republika" pitchFamily="2" charset="-18"/>
              </a:rPr>
              <a:t>REPUBLIKA SLOVENIJA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Republika" pitchFamily="2" charset="-18"/>
              </a:rPr>
              <a:t>MINISTRSTVO ZA </a:t>
            </a: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</a:rPr>
              <a:t>GOSPODARSKI 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</a:rPr>
              <a:t>RAZVOJ IN TEHNOLOGIJO</a:t>
            </a:r>
          </a:p>
        </p:txBody>
      </p:sp>
      <p:pic>
        <p:nvPicPr>
          <p:cNvPr id="3" name="Picture 8" descr="grb moder za 10 pt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066522B-6FB6-49FA-B8D8-EB20616D1F46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29E22C7-38BC-4BE8-9E27-9928F6E2AE1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8330401"/>
      </p:ext>
    </p:extLst>
  </p:cSld>
  <p:clrMapOvr>
    <a:masterClrMapping/>
  </p:clrMapOvr>
  <p:transition spd="slow" advClick="0" advTm="10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F7BFBA0-B72B-4F70-AE27-22EDD6DB847E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30CA81F-8055-4B24-BBF6-1CCAA428736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2760457"/>
      </p:ext>
    </p:extLst>
  </p:cSld>
  <p:clrMapOvr>
    <a:masterClrMapping/>
  </p:clrMapOvr>
  <p:transition spd="slow" advClick="0" advTm="10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5BA7981-C3E0-49E8-9D49-29402728FEFD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13770D4-F51B-41F7-908D-623F95D9FC9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9161841"/>
      </p:ext>
    </p:extLst>
  </p:cSld>
  <p:clrMapOvr>
    <a:masterClrMapping/>
  </p:clrMapOvr>
  <p:transition spd="slow" advClick="0" advTm="10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914A707-2C0A-44E8-A57C-B98A8A2B85E8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7BEF1D7-2EF9-4D83-8060-E59FF2147BC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0395551"/>
      </p:ext>
    </p:extLst>
  </p:cSld>
  <p:clrMapOvr>
    <a:masterClrMapping/>
  </p:clrMapOvr>
  <p:transition spd="slow" advClick="0" advTm="10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5E21D9D-AF2E-450D-A159-F2781F387AB7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1B07667-7364-44AD-941E-6A9C7B41A2F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5886474"/>
      </p:ext>
    </p:extLst>
  </p:cSld>
  <p:clrMapOvr>
    <a:masterClrMapping/>
  </p:clrMapOvr>
  <p:transition spd="slow" advClick="0" advTm="10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grb moder za 10 pt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025" y="708025"/>
            <a:ext cx="13795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rgbClr val="000000"/>
                </a:solidFill>
                <a:latin typeface="Republika" pitchFamily="2" charset="-18"/>
              </a:rPr>
              <a:t>REPUBLIKA SLOVENIJA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Republika" pitchFamily="2" charset="-18"/>
              </a:rPr>
              <a:t>MINISTRSTVO ZA </a:t>
            </a: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</a:rPr>
              <a:t>GOSPODARSKI 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</a:rPr>
              <a:t>RAZVOJ IN TEHNOLOGIJO</a:t>
            </a:r>
          </a:p>
        </p:txBody>
      </p:sp>
      <p:pic>
        <p:nvPicPr>
          <p:cNvPr id="5" name="Picture 8" descr="grb moder za 10 pt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A5CD222-4591-4254-B769-FF2C039BCE8C}" type="datetimeFigureOut">
              <a:rPr lang="en-US"/>
              <a:pPr>
                <a:defRPr/>
              </a:pPr>
              <a:t>12/21/2020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9450" y="627063"/>
            <a:ext cx="1331913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AB5C051-D543-4399-8A15-032C4FD2FBC2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32832455"/>
      </p:ext>
    </p:extLst>
  </p:cSld>
  <p:clrMapOvr>
    <a:masterClrMapping/>
  </p:clrMapOvr>
  <p:transition spd="slow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FE2F8F-F764-4AFA-B843-E1E6DD99F1AE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197AD70-FD62-4D67-B948-5E0A3025686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22255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962025" y="708025"/>
            <a:ext cx="13795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rgbClr val="000000"/>
                </a:solidFill>
                <a:latin typeface="Republika" pitchFamily="2" charset="-18"/>
              </a:rPr>
              <a:t>REPUBLIKA SLOVENIJA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Republika" pitchFamily="2" charset="-18"/>
              </a:rPr>
              <a:t>MINISTRSTVO ZA </a:t>
            </a: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</a:rPr>
              <a:t>GOSPODARSKI 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</a:rPr>
              <a:t>RAZVOJ IN TEHNOLOGIJO</a:t>
            </a:r>
          </a:p>
        </p:txBody>
      </p:sp>
      <p:pic>
        <p:nvPicPr>
          <p:cNvPr id="3" name="Picture 8" descr="grb moder za 10 pt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7A47BBD-5D48-4D08-9B4A-56F639607DEC}" type="datetimeFigureOut">
              <a:rPr lang="en-US"/>
              <a:pPr>
                <a:defRPr/>
              </a:pPr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2013"/>
      </p:ext>
    </p:extLst>
  </p:cSld>
  <p:clrMapOvr>
    <a:masterClrMapping/>
  </p:clrMapOvr>
  <p:transition spd="slow" advClick="0" advTm="10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5EF70-670A-4040-AFD9-90B5937F4124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BFB9-99BD-42A9-AD79-3D6FB71D4DC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1140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6B153-0D0F-4A4D-B8DF-F341672E3967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3DA4-B36B-46A3-9B37-5D457CA646C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45286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A69F8-E52A-43A4-BF0D-B80916601CB1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F1987-39F8-4C9E-841A-D2B56F0A261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3464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2AAB5-224D-45E0-BBFE-CAA0C7D1C8DE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6976D-299D-4A1D-982F-2BE2CC8C644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7942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F017-A712-4A3A-A462-135CE2E230A7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314CD-F068-4A66-96B8-5316E577A9E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0681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B2B2A-7775-4CB6-84C7-30EDF18EAA3A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912C4-3DFF-444D-B3E8-995F3C748EE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62799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E8D35-410E-4649-934A-619083D69EC4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CC522-81E4-4EEB-BC95-FB831122306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2658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C773-C388-41F8-BDD6-43C102DE80E5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94AC2-3E17-4906-BA83-AEC1967497D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7999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4D05D-802C-4C9A-B385-5BF9548A5944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25DB-3408-4681-9972-B35DCE9433D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365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9ECA94-F7F7-46D8-A095-26EE445B78A2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20685BA-9E4B-4B75-935D-65E3506A4B6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47582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36D69-E77B-487E-A725-C6BEBC00875E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BBC87-637D-4385-9BA3-56941850122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83452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A0D66-E8C2-4BA7-8BB7-9CFEF8926371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4DB45-AC90-4287-BCE8-88F9187B1A8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4468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621FEF8-BDCE-4B38-85FD-AB447C56823C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9755C49-8C7B-4ABB-8C69-38095726117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81124506"/>
      </p:ext>
    </p:extLst>
  </p:cSld>
  <p:clrMapOvr>
    <a:masterClrMapping/>
  </p:clrMapOvr>
  <p:transition spd="slow" advClick="0" advTm="20000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4F3D067-A49F-4087-B379-CCD9919FE82B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D0792E8-E8BE-4D9A-B584-04EB6458143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17030253"/>
      </p:ext>
    </p:extLst>
  </p:cSld>
  <p:clrMapOvr>
    <a:masterClrMapping/>
  </p:clrMapOvr>
  <p:transition spd="slow" advClick="0" advTm="20000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21B6CED-EE5E-495E-AC47-B1B5E79C83B9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82B1B80-F638-45D1-A770-C8BBDBBB202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46972591"/>
      </p:ext>
    </p:extLst>
  </p:cSld>
  <p:clrMapOvr>
    <a:masterClrMapping/>
  </p:clrMapOvr>
  <p:transition spd="slow" advClick="0" advTm="20000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A353764-B338-4830-8C1B-A4F277E2447B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22676A2-18B9-4867-A31F-4AD70EAB620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27115385"/>
      </p:ext>
    </p:extLst>
  </p:cSld>
  <p:clrMapOvr>
    <a:masterClrMapping/>
  </p:clrMapOvr>
  <p:transition spd="slow" advClick="0" advTm="20000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EF1A346-8328-420A-8DF9-A8846B8C94AE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A29F2F8-9955-4795-90C9-D49B5996B3E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70979763"/>
      </p:ext>
    </p:extLst>
  </p:cSld>
  <p:clrMapOvr>
    <a:masterClrMapping/>
  </p:clrMapOvr>
  <p:transition spd="slow" advClick="0" advTm="20000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grb moder za 10 pt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logo-osnovni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15611" r="5978" b="20500"/>
          <a:stretch>
            <a:fillRect/>
          </a:stretch>
        </p:blipFill>
        <p:spPr bwMode="auto">
          <a:xfrm>
            <a:off x="6019800" y="390525"/>
            <a:ext cx="26860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962025" y="708025"/>
            <a:ext cx="13795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REPUBLIKA SLOVENIJA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MINISTRSTVO ZA </a:t>
            </a: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GOSPODARSKI 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RAZVOJ IN TEHNOLOGIJO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88C6EC1-754D-4F50-8FA8-4C28B99D5163}" type="datetimeFigureOut">
              <a:rPr lang="en-US"/>
              <a:pPr>
                <a:defRPr/>
              </a:pPr>
              <a:t>12/21/2020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9450" y="627063"/>
            <a:ext cx="1331913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9D96EAA-35DB-4558-B3F4-4E23735B8AD8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69167836"/>
      </p:ext>
    </p:extLst>
  </p:cSld>
  <p:clrMapOvr>
    <a:masterClrMapping/>
  </p:clrMapOvr>
  <p:transition spd="slow" advClick="0" advTm="20000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962025" y="708025"/>
            <a:ext cx="3168650" cy="2047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rgbClr val="1F497D"/>
                </a:solidFill>
                <a:latin typeface="Republika" pitchFamily="2" charset="-18"/>
                <a:cs typeface="+mn-cs"/>
              </a:rPr>
              <a:t>REPUBLIKA SLOVENIJA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b="1" dirty="0" smtClean="0">
                <a:solidFill>
                  <a:srgbClr val="1F497D"/>
                </a:solidFill>
                <a:latin typeface="Republika" pitchFamily="2" charset="-18"/>
                <a:cs typeface="+mn-cs"/>
              </a:rPr>
              <a:t>MINISTRSTVO ZA </a:t>
            </a:r>
            <a:r>
              <a:rPr lang="sl-SI" sz="700" b="1" dirty="0" smtClean="0">
                <a:solidFill>
                  <a:srgbClr val="1F497D"/>
                </a:solidFill>
                <a:latin typeface="Republika" pitchFamily="2" charset="-18"/>
                <a:cs typeface="+mn-cs"/>
              </a:rPr>
              <a:t>GOSPODARSKI RAZVOJ IN TEHNOLOGIJO</a:t>
            </a:r>
          </a:p>
        </p:txBody>
      </p:sp>
      <p:pic>
        <p:nvPicPr>
          <p:cNvPr id="5" name="Picture 8" descr="grb moder za 10 pt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686549" y="444913"/>
            <a:ext cx="1933573" cy="9358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DC60253-3A33-4E6E-A8FD-F6468C8B8596}" type="datetimeFigureOut">
              <a:rPr lang="en-US"/>
              <a:pPr>
                <a:defRPr/>
              </a:pPr>
              <a:t>12/21/2020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9450" y="627063"/>
            <a:ext cx="1331913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10D5789-0706-4DB1-9FF5-85D06CEBB234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87204389"/>
      </p:ext>
    </p:extLst>
  </p:cSld>
  <p:clrMapOvr>
    <a:masterClrMapping/>
  </p:clrMapOvr>
  <p:transition spd="slow" advClick="0" advTm="20000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AF33329-300E-41FF-801C-FB560C783E39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C52070C-3B19-477E-8F43-CE3CFC249CE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55751601"/>
      </p:ext>
    </p:extLst>
  </p:cSld>
  <p:clrMapOvr>
    <a:masterClrMapping/>
  </p:clrMapOvr>
  <p:transition spd="slow" advClick="0" advTm="2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ACB06C-6144-4B2D-9647-936A09E9639E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61DAE26-30B2-483B-954F-3960C81DE91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129913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962025" y="708025"/>
            <a:ext cx="13795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REPUBLIKA SLOVENIJA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MINISTRSTVO ZA </a:t>
            </a: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GOSPODARSKI 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RAZVOJ IN TEHNOLOGIJO</a:t>
            </a:r>
          </a:p>
        </p:txBody>
      </p:sp>
      <p:pic>
        <p:nvPicPr>
          <p:cNvPr id="3" name="Picture 8" descr="grb moder za 10 pt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BC59AA6-F66F-4F1B-A8F6-1EC5B36DBF72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1E04D3B-F6F8-44CC-8F73-4E7928C5232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6764766"/>
      </p:ext>
    </p:extLst>
  </p:cSld>
  <p:clrMapOvr>
    <a:masterClrMapping/>
  </p:clrMapOvr>
  <p:transition spd="slow" advClick="0" advTm="20000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B75E67A-6467-4BDD-A13F-2DBD4BD3F329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E696D59-08F3-4D11-9530-54FDBE73BB8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07000233"/>
      </p:ext>
    </p:extLst>
  </p:cSld>
  <p:clrMapOvr>
    <a:masterClrMapping/>
  </p:clrMapOvr>
  <p:transition spd="slow" advClick="0" advTm="20000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F901517-8C6B-4E07-BF14-E4A00570E31D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CC01763-61BB-47AA-A9AA-EAF95924607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59395123"/>
      </p:ext>
    </p:extLst>
  </p:cSld>
  <p:clrMapOvr>
    <a:masterClrMapping/>
  </p:clrMapOvr>
  <p:transition spd="slow" advClick="0" advTm="20000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87258E6-BF69-4524-BCE9-B0C77323DD28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E9888F0-794A-43EA-8003-588133BD6B5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52075568"/>
      </p:ext>
    </p:extLst>
  </p:cSld>
  <p:clrMapOvr>
    <a:masterClrMapping/>
  </p:clrMapOvr>
  <p:transition spd="slow" advClick="0" advTm="20000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B078502-1610-4AFB-84AE-7E0E19CD6C2E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A667003-D258-4B08-B01D-31BBB5104BB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3790368"/>
      </p:ext>
    </p:extLst>
  </p:cSld>
  <p:clrMapOvr>
    <a:masterClrMapping/>
  </p:clrMapOvr>
  <p:transition spd="slow" advClick="0" advTm="20000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484C3C9-0CEE-409F-B400-7E0C84C387DA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57454D2-84BD-4468-AD59-A693A68C116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6321448"/>
      </p:ext>
    </p:extLst>
  </p:cSld>
  <p:clrMapOvr>
    <a:masterClrMapping/>
  </p:clrMapOvr>
  <p:transition spd="slow" advClick="0" advTm="20000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6E10160-C80B-46B5-92A8-6C0E7B649A20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66E9C5B-5EED-434F-BA83-9564B54183C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17501559"/>
      </p:ext>
    </p:extLst>
  </p:cSld>
  <p:clrMapOvr>
    <a:masterClrMapping/>
  </p:clrMapOvr>
  <p:transition spd="slow" advClick="0" advTm="20000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62CBF81-119D-47F1-8F1E-036A51AA1F5B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60F9E45-CC70-425A-9D48-CD050C3D684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56883031"/>
      </p:ext>
    </p:extLst>
  </p:cSld>
  <p:clrMapOvr>
    <a:masterClrMapping/>
  </p:clrMapOvr>
  <p:transition spd="slow" advClick="0" advTm="20000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0657512-4CA9-410F-8780-64DA980823AC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563CC32-5BD8-4F33-BFD7-EFA93A36E92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13833363"/>
      </p:ext>
    </p:extLst>
  </p:cSld>
  <p:clrMapOvr>
    <a:masterClrMapping/>
  </p:clrMapOvr>
  <p:transition spd="slow" advClick="0" advTm="20000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798018D-F067-4DAB-9F65-785E98307114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0769DFC-5977-4282-A6ED-B936A1D152D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7917121"/>
      </p:ext>
    </p:extLst>
  </p:cSld>
  <p:clrMapOvr>
    <a:masterClrMapping/>
  </p:clrMapOvr>
  <p:transition spd="slow" advClick="0" advTm="2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9EC760-72BA-4FEE-A664-8BBD6B76B733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C9D935B-B753-4742-A8F4-DA88DA845B8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022877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grb moder za 10 pt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logo-osnovni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15611" r="5978" b="20500"/>
          <a:stretch>
            <a:fillRect/>
          </a:stretch>
        </p:blipFill>
        <p:spPr bwMode="auto">
          <a:xfrm>
            <a:off x="6019800" y="390525"/>
            <a:ext cx="26860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962025" y="708025"/>
            <a:ext cx="13795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REPUBLIKA SLOVENIJA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MINISTRSTVO ZA </a:t>
            </a: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GOSPODARSKI 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RAZVOJ IN TEHNOLOGIJO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3993F85-FB82-4F75-B6C3-3E13A428BF5C}" type="datetimeFigureOut">
              <a:rPr lang="en-US"/>
              <a:pPr>
                <a:defRPr/>
              </a:pPr>
              <a:t>12/21/2020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9450" y="627063"/>
            <a:ext cx="1331913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F9DFA6B-3444-495A-88FF-DF46FA0199D2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43124705"/>
      </p:ext>
    </p:extLst>
  </p:cSld>
  <p:clrMapOvr>
    <a:masterClrMapping/>
  </p:clrMapOvr>
  <p:transition spd="slow" advClick="0" advTm="20000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962025" y="708025"/>
            <a:ext cx="3168650" cy="2047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rgbClr val="1F497D"/>
                </a:solidFill>
                <a:latin typeface="Republika" pitchFamily="2" charset="-18"/>
                <a:cs typeface="+mn-cs"/>
              </a:rPr>
              <a:t>REPUBLIKA SLOVENIJA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b="1" dirty="0" smtClean="0">
                <a:solidFill>
                  <a:srgbClr val="1F497D"/>
                </a:solidFill>
                <a:latin typeface="Republika" pitchFamily="2" charset="-18"/>
                <a:cs typeface="+mn-cs"/>
              </a:rPr>
              <a:t>MINISTRSTVO ZA </a:t>
            </a:r>
            <a:r>
              <a:rPr lang="sl-SI" sz="700" b="1" dirty="0" smtClean="0">
                <a:solidFill>
                  <a:srgbClr val="1F497D"/>
                </a:solidFill>
                <a:latin typeface="Republika" pitchFamily="2" charset="-18"/>
                <a:cs typeface="+mn-cs"/>
              </a:rPr>
              <a:t>GOSPODARSKI RAZVOJ IN TEHNOLOGIJO</a:t>
            </a:r>
          </a:p>
        </p:txBody>
      </p:sp>
      <p:pic>
        <p:nvPicPr>
          <p:cNvPr id="5" name="Picture 8" descr="grb moder za 10 pt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686549" y="444913"/>
            <a:ext cx="1933573" cy="9358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061077C-C207-4072-8A31-C022E0FB9FF3}" type="datetimeFigureOut">
              <a:rPr lang="en-US"/>
              <a:pPr>
                <a:defRPr/>
              </a:pPr>
              <a:t>12/21/2020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9450" y="627063"/>
            <a:ext cx="1331913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F3B1979-C5C4-462A-8B67-C89B848CC1E6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21084616"/>
      </p:ext>
    </p:extLst>
  </p:cSld>
  <p:clrMapOvr>
    <a:masterClrMapping/>
  </p:clrMapOvr>
  <p:transition spd="slow" advClick="0" advTm="20000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123D-8CC9-4766-B866-2B32268A2EFE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A263194-3201-473B-9495-5FB3773FD5B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9328985"/>
      </p:ext>
    </p:extLst>
  </p:cSld>
  <p:clrMapOvr>
    <a:masterClrMapping/>
  </p:clrMapOvr>
  <p:transition spd="slow" advClick="0" advTm="20000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962025" y="708025"/>
            <a:ext cx="13795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REPUBLIKA SLOVENIJA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MINISTRSTVO ZA </a:t>
            </a: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GOSPODARSKI 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RAZVOJ IN TEHNOLOGIJO</a:t>
            </a:r>
          </a:p>
        </p:txBody>
      </p:sp>
      <p:pic>
        <p:nvPicPr>
          <p:cNvPr id="3" name="Picture 8" descr="grb moder za 10 pt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9067D00-1114-46C6-AB25-8EC4FA5A7D9C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8398B9D-B3DE-4877-A4D1-E599A852053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70296974"/>
      </p:ext>
    </p:extLst>
  </p:cSld>
  <p:clrMapOvr>
    <a:masterClrMapping/>
  </p:clrMapOvr>
  <p:transition spd="slow" advClick="0" advTm="20000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943FB8C-0334-4A6E-BD39-9C5879F9E912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25A4E8E-BDBB-4BAC-8DA6-2C7BADCFAE3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17163818"/>
      </p:ext>
    </p:extLst>
  </p:cSld>
  <p:clrMapOvr>
    <a:masterClrMapping/>
  </p:clrMapOvr>
  <p:transition spd="slow" advClick="0" advTm="20000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E7C4232-6380-43FC-9DE4-4015C0F0F083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21ED34F-65EC-4BD9-92FE-6C588858359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8913204"/>
      </p:ext>
    </p:extLst>
  </p:cSld>
  <p:clrMapOvr>
    <a:masterClrMapping/>
  </p:clrMapOvr>
  <p:transition spd="slow" advClick="0" advTm="20000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E734989-1799-4434-A69A-BF52A00A307B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9324CBA-B127-42CC-ABFB-D4AD1AA6A34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54038961"/>
      </p:ext>
    </p:extLst>
  </p:cSld>
  <p:clrMapOvr>
    <a:masterClrMapping/>
  </p:clrMapOvr>
  <p:transition spd="slow" advClick="0" advTm="20000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0F2DED1-95E6-417C-838D-F82CAFA5673F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F3B68F4-3ED1-4574-8AE8-7005700B31A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5664810"/>
      </p:ext>
    </p:extLst>
  </p:cSld>
  <p:clrMapOvr>
    <a:masterClrMapping/>
  </p:clrMapOvr>
  <p:transition spd="slow" advClick="0" advTm="20000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90CC176-0A76-4538-9A9A-138806D1184E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ADC70FB-4196-46F7-8508-74C00366057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48074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915870A-ADB0-43DD-985B-C3935A214B1D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163F3C6-04FC-43CC-9C55-2A33D4A6136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935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6EBDAC-75BE-4148-BEBD-F33ACEADCFE8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65CBF81-402C-410E-9625-24A117731F9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58119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8C7AB05-6E93-42CD-AE46-3FB730E9B714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CBF2A0-8EA3-464D-B8B7-3EC31A168D2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105268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B1029C-A766-43E8-AABA-A972794003EA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4D00E94-72B7-4CD5-B93D-08CB5C342F9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07455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05E31C5-69CB-4572-8619-880BD815D8DB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237C1C3-23DE-4447-85BF-1C156225E4B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581395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962025" y="708025"/>
            <a:ext cx="3168650" cy="2047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rgbClr val="1F497D"/>
                </a:solidFill>
                <a:latin typeface="Republika" pitchFamily="2" charset="-18"/>
              </a:rPr>
              <a:t>REPUBLIKA SLOVENIJA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b="1" dirty="0" smtClean="0">
                <a:solidFill>
                  <a:srgbClr val="1F497D"/>
                </a:solidFill>
                <a:latin typeface="Republika" pitchFamily="2" charset="-18"/>
              </a:rPr>
              <a:t>MINISTRSTVO ZA </a:t>
            </a:r>
            <a:r>
              <a:rPr lang="sl-SI" sz="700" b="1" dirty="0" smtClean="0">
                <a:solidFill>
                  <a:srgbClr val="1F497D"/>
                </a:solidFill>
                <a:latin typeface="Republika" pitchFamily="2" charset="-18"/>
              </a:rPr>
              <a:t>GOSPODARSKI RAZVOJ IN TEHNOLOGIJO</a:t>
            </a:r>
          </a:p>
        </p:txBody>
      </p:sp>
      <p:pic>
        <p:nvPicPr>
          <p:cNvPr id="5" name="Picture 8" descr="grb moder za 10 pt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686549" y="444913"/>
            <a:ext cx="1933573" cy="9358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FB06962-BDF8-4AC8-96DE-56DA192F325F}" type="datetimeFigureOut">
              <a:rPr lang="en-US"/>
              <a:pPr>
                <a:defRPr/>
              </a:pPr>
              <a:t>12/21/2020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9450" y="627063"/>
            <a:ext cx="1331913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322F46C-9495-4D3E-8310-B612253B0A95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4538092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962025" y="708025"/>
            <a:ext cx="3168650" cy="2047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rgbClr val="1F497D"/>
                </a:solidFill>
                <a:latin typeface="Republika" pitchFamily="2" charset="-18"/>
              </a:rPr>
              <a:t>REPUBLIKA SLOVENIJA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b="1" dirty="0" smtClean="0">
                <a:solidFill>
                  <a:srgbClr val="1F497D"/>
                </a:solidFill>
                <a:latin typeface="Republika" pitchFamily="2" charset="-18"/>
              </a:rPr>
              <a:t>MINISTRSTVO ZA </a:t>
            </a:r>
            <a:r>
              <a:rPr lang="sl-SI" sz="700" b="1" dirty="0" smtClean="0">
                <a:solidFill>
                  <a:srgbClr val="1F497D"/>
                </a:solidFill>
                <a:latin typeface="Republika" pitchFamily="2" charset="-18"/>
              </a:rPr>
              <a:t>GOSPODARSKI RAZVOJ IN TEHNOLOGIJO</a:t>
            </a:r>
          </a:p>
        </p:txBody>
      </p:sp>
      <p:pic>
        <p:nvPicPr>
          <p:cNvPr id="5" name="Picture 8" descr="grb moder za 10 pt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686549" y="444913"/>
            <a:ext cx="1933573" cy="9358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D7FF28A-80DB-4A5F-8A02-7A6D63F25F47}" type="datetimeFigureOut">
              <a:rPr lang="en-US"/>
              <a:pPr>
                <a:defRPr/>
              </a:pPr>
              <a:t>12/21/2020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9450" y="627063"/>
            <a:ext cx="1331913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C710D16-14E8-4920-AA52-9F12B5320F86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985424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0F24554-3088-4B12-9671-EACA6403B042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78EF762-11F5-48C8-8473-31479A180CB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7613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962025" y="708025"/>
            <a:ext cx="13795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rgbClr val="000000"/>
                </a:solidFill>
                <a:latin typeface="Republika" pitchFamily="2" charset="-18"/>
              </a:rPr>
              <a:t>REPUBLIKA SLOVENIJA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Republika" pitchFamily="2" charset="-18"/>
              </a:rPr>
              <a:t>MINISTRSTVO ZA </a:t>
            </a: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</a:rPr>
              <a:t>GOSPODARSKI 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</a:rPr>
              <a:t>RAZVOJ IN TEHNOLOGIJO</a:t>
            </a:r>
          </a:p>
        </p:txBody>
      </p:sp>
      <p:pic>
        <p:nvPicPr>
          <p:cNvPr id="3" name="Picture 8" descr="grb moder za 10 pt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4742764-4A5C-467E-9ABC-D2F0BE427098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7D969E5-D74F-451B-A5D2-E0D25D75B29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571278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EA11EAF-C68C-4E6D-9C74-1E282D63CFA4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B6F9F80-BD73-4A76-9CAB-7229BAE303D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155053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32776EE-E05E-451E-A679-3641B0C066FD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5DEA674-CAD9-437F-BEDA-5E22C5FAE7C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425055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154489B-B7CC-4005-891A-ED2165F8CB1B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661E14E-899F-420F-B4B6-54C891D7F5B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1593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C426C8-E8E5-4B8C-81C5-26D8448BC23E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4EACDCD-768D-4AC9-A087-BF6791D2A85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264173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F62D1DD-D9DB-4123-878D-F9C798A57A65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A643C77-D532-487C-9EE1-F08D4A1AE78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587530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A2F29D7-6A02-4A8D-828A-52C9D89A0B4A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A42AC32-2E1A-478E-83ED-0CCFD413B1D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2412318"/>
      </p:ext>
    </p:extLst>
  </p:cSld>
  <p:clrMapOvr>
    <a:masterClrMapping/>
  </p:clrMapOvr>
  <p:transition spd="slow" advClick="0" advTm="20000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83F2634-65A4-40A3-9221-095E08C44837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AB2A10E-A294-44E7-A280-56F14B0169A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4840707"/>
      </p:ext>
    </p:extLst>
  </p:cSld>
  <p:clrMapOvr>
    <a:masterClrMapping/>
  </p:clrMapOvr>
  <p:transition spd="slow" advClick="0" advTm="20000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CC08457-666C-4F4A-9CCF-BB06E21BF20B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8382829-A0E7-47C0-86FA-BC5EE6A0BD5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57795899"/>
      </p:ext>
    </p:extLst>
  </p:cSld>
  <p:clrMapOvr>
    <a:masterClrMapping/>
  </p:clrMapOvr>
  <p:transition spd="slow" advClick="0" advTm="20000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949DD2D-DFD7-4B1E-BC2C-634A9A202E65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F3BA739-89FD-47C5-BE30-B2C3058E22C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5139204"/>
      </p:ext>
    </p:extLst>
  </p:cSld>
  <p:clrMapOvr>
    <a:masterClrMapping/>
  </p:clrMapOvr>
  <p:transition spd="slow" advClick="0" advTm="20000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8B41898-D09D-4D9B-A728-C44AEA74EF68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8EDDB6F-CCF2-40D0-8493-2EE1D8F16D2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99101484"/>
      </p:ext>
    </p:extLst>
  </p:cSld>
  <p:clrMapOvr>
    <a:masterClrMapping/>
  </p:clrMapOvr>
  <p:transition spd="slow" advClick="0" advTm="20000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grb moder za 10 pt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logo-osnovni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15611" r="5978" b="20500"/>
          <a:stretch>
            <a:fillRect/>
          </a:stretch>
        </p:blipFill>
        <p:spPr bwMode="auto">
          <a:xfrm>
            <a:off x="6019800" y="390525"/>
            <a:ext cx="26860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962025" y="708025"/>
            <a:ext cx="13795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rgbClr val="000000"/>
                </a:solidFill>
                <a:latin typeface="Republika" pitchFamily="2" charset="-18"/>
              </a:rPr>
              <a:t>REPUBLIKA SLOVENIJA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Republika" pitchFamily="2" charset="-18"/>
              </a:rPr>
              <a:t>MINISTRSTVO ZA </a:t>
            </a: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</a:rPr>
              <a:t>GOSPODARSKI 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</a:rPr>
              <a:t>RAZVOJ IN TEHNOLOGIJO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95F1F79-F23B-4809-BCF9-A7993F58FBBD}" type="datetimeFigureOut">
              <a:rPr lang="en-US"/>
              <a:pPr>
                <a:defRPr/>
              </a:pPr>
              <a:t>12/21/2020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9450" y="627063"/>
            <a:ext cx="1331913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780654E-10CA-4598-AE5F-E54403F52559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96627048"/>
      </p:ext>
    </p:extLst>
  </p:cSld>
  <p:clrMapOvr>
    <a:masterClrMapping/>
  </p:clrMapOvr>
  <p:transition spd="slow" advClick="0" advTm="20000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962025" y="708025"/>
            <a:ext cx="3168650" cy="2047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rgbClr val="1F497D"/>
                </a:solidFill>
                <a:latin typeface="Republika" pitchFamily="2" charset="-18"/>
              </a:rPr>
              <a:t>REPUBLIKA SLOVENIJA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b="1" dirty="0" smtClean="0">
                <a:solidFill>
                  <a:srgbClr val="1F497D"/>
                </a:solidFill>
                <a:latin typeface="Republika" pitchFamily="2" charset="-18"/>
              </a:rPr>
              <a:t>MINISTRSTVO ZA </a:t>
            </a:r>
            <a:r>
              <a:rPr lang="sl-SI" sz="700" b="1" dirty="0" smtClean="0">
                <a:solidFill>
                  <a:srgbClr val="1F497D"/>
                </a:solidFill>
                <a:latin typeface="Republika" pitchFamily="2" charset="-18"/>
              </a:rPr>
              <a:t>GOSPODARSKI RAZVOJ IN TEHNOLOGIJO</a:t>
            </a:r>
          </a:p>
        </p:txBody>
      </p:sp>
      <p:pic>
        <p:nvPicPr>
          <p:cNvPr id="5" name="Picture 8" descr="grb moder za 10 pt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686549" y="444913"/>
            <a:ext cx="1933573" cy="9358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B643645-FC6F-498E-8748-FE27FA7F61A3}" type="datetimeFigureOut">
              <a:rPr lang="en-US"/>
              <a:pPr>
                <a:defRPr/>
              </a:pPr>
              <a:t>12/21/2020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9450" y="627063"/>
            <a:ext cx="1331913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8C4F44F-78DB-4840-A6BF-70E518E7882E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934957969"/>
      </p:ext>
    </p:extLst>
  </p:cSld>
  <p:clrMapOvr>
    <a:masterClrMapping/>
  </p:clrMapOvr>
  <p:transition spd="slow" advClick="0" advTm="20000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8A206A4-4C22-4283-A27D-9E2959258D25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06CD762-6E83-4234-8B6B-2C60CAC6B7A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8028086"/>
      </p:ext>
    </p:extLst>
  </p:cSld>
  <p:clrMapOvr>
    <a:masterClrMapping/>
  </p:clrMapOvr>
  <p:transition spd="slow" advClick="0" advTm="20000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962025" y="708025"/>
            <a:ext cx="13795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rgbClr val="000000"/>
                </a:solidFill>
                <a:latin typeface="Republika" pitchFamily="2" charset="-18"/>
              </a:rPr>
              <a:t>REPUBLIKA SLOVENIJA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Republika" pitchFamily="2" charset="-18"/>
              </a:rPr>
              <a:t>MINISTRSTVO ZA </a:t>
            </a: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</a:rPr>
              <a:t>GOSPODARSKI 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</a:rPr>
              <a:t>RAZVOJ IN TEHNOLOGIJO</a:t>
            </a:r>
          </a:p>
        </p:txBody>
      </p:sp>
      <p:pic>
        <p:nvPicPr>
          <p:cNvPr id="3" name="Picture 8" descr="grb moder za 10 pt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E8B6A2A-1A78-45FB-9D5C-85B04592F76D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F1788BD-2103-4B5C-96C1-05C2F0D5772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7977171"/>
      </p:ext>
    </p:extLst>
  </p:cSld>
  <p:clrMapOvr>
    <a:masterClrMapping/>
  </p:clrMapOvr>
  <p:transition spd="slow" advClick="0" advTm="2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2D7F6E-DADE-4360-9E36-61549829E5AF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A183364-0326-4EA0-A8E5-32E57065AEE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972348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6604D97-CFFC-4F70-AFE9-B078CDD51C00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B75B824-25C5-49BF-A473-00E688DF9CB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9861014"/>
      </p:ext>
    </p:extLst>
  </p:cSld>
  <p:clrMapOvr>
    <a:masterClrMapping/>
  </p:clrMapOvr>
  <p:transition spd="slow" advClick="0" advTm="20000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8A6B461-0FF1-417B-859F-F879CAA58416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328CD77-2012-437F-9034-CCC33E91862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2648075"/>
      </p:ext>
    </p:extLst>
  </p:cSld>
  <p:clrMapOvr>
    <a:masterClrMapping/>
  </p:clrMapOvr>
  <p:transition spd="slow" advClick="0" advTm="20000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1311E81-9C44-4422-A14C-35F398119E40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DA9B858-6228-4548-BB86-CDD5C8CE0CE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9931433"/>
      </p:ext>
    </p:extLst>
  </p:cSld>
  <p:clrMapOvr>
    <a:masterClrMapping/>
  </p:clrMapOvr>
  <p:transition spd="slow" advClick="0" advTm="20000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CDD0C73-7CAC-4F98-8483-96B1BA56D046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CC2AE82-A8DB-423B-B158-B51E8CCFAC3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35823109"/>
      </p:ext>
    </p:extLst>
  </p:cSld>
  <p:clrMapOvr>
    <a:masterClrMapping/>
  </p:clrMapOvr>
  <p:transition spd="slow" advClick="0" advTm="20000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grb moder za 10 pt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025" y="708025"/>
            <a:ext cx="13795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rgbClr val="000000"/>
                </a:solidFill>
                <a:latin typeface="Republika" pitchFamily="2" charset="-18"/>
              </a:rPr>
              <a:t>REPUBLIKA SLOVENIJA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Republika" pitchFamily="2" charset="-18"/>
              </a:rPr>
              <a:t>MINISTRSTVO ZA </a:t>
            </a: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</a:rPr>
              <a:t>GOSPODARSKI 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</a:rPr>
              <a:t>RAZVOJ IN TEHNOLOGIJO</a:t>
            </a:r>
          </a:p>
        </p:txBody>
      </p:sp>
      <p:pic>
        <p:nvPicPr>
          <p:cNvPr id="5" name="Picture 8" descr="grb moder za 10 pt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8771AF0-1BFC-4355-9BB7-BDD420DE188D}" type="datetimeFigureOut">
              <a:rPr lang="en-US"/>
              <a:pPr>
                <a:defRPr/>
              </a:pPr>
              <a:t>12/21/2020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9450" y="627063"/>
            <a:ext cx="1331913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ED6C7D1-0920-4FEA-BB5D-BBEF9077C307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92232318"/>
      </p:ext>
    </p:extLst>
  </p:cSld>
  <p:clrMapOvr>
    <a:masterClrMapping/>
  </p:clrMapOvr>
  <p:transition spd="slow" advClick="0" advTm="2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lika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 naslova matrice</a:t>
            </a:r>
          </a:p>
        </p:txBody>
      </p:sp>
      <p:sp>
        <p:nvSpPr>
          <p:cNvPr id="1028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1BA6F7B-222E-4931-A5B7-BEA6D203FC1D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50B2CF-3ACC-4985-9FD1-59A783B5CE1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62025" y="708025"/>
            <a:ext cx="13795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REPUBLIKA SLOVENIJA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MINISTRSTVO ZA </a:t>
            </a: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GOSPODARSKI </a:t>
            </a:r>
          </a:p>
          <a:p>
            <a:pPr defTabSz="457200" eaLnBrk="1" hangingPunct="1">
              <a:lnSpc>
                <a:spcPts val="838"/>
              </a:lnSpc>
              <a:defRPr/>
            </a:pPr>
            <a:r>
              <a:rPr lang="sl-SI" sz="700" b="1" dirty="0" smtClean="0">
                <a:solidFill>
                  <a:srgbClr val="000000"/>
                </a:solidFill>
                <a:latin typeface="Republika" pitchFamily="2" charset="-18"/>
                <a:cs typeface="+mn-cs"/>
              </a:rPr>
              <a:t>RAZVOJ IN TEHNOLOGIJO</a:t>
            </a:r>
          </a:p>
        </p:txBody>
      </p:sp>
      <p:pic>
        <p:nvPicPr>
          <p:cNvPr id="1033" name="Picture 8" descr="grb moder za 10 pt.wm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Slika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422275"/>
            <a:ext cx="16446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8890" r:id="rId1"/>
    <p:sldLayoutId id="2147498891" r:id="rId2"/>
    <p:sldLayoutId id="2147498892" r:id="rId3"/>
    <p:sldLayoutId id="2147498893" r:id="rId4"/>
    <p:sldLayoutId id="2147498894" r:id="rId5"/>
    <p:sldLayoutId id="2147498895" r:id="rId6"/>
    <p:sldLayoutId id="2147498896" r:id="rId7"/>
    <p:sldLayoutId id="2147498897" r:id="rId8"/>
    <p:sldLayoutId id="2147498898" r:id="rId9"/>
    <p:sldLayoutId id="2147498899" r:id="rId10"/>
    <p:sldLayoutId id="2147498900" r:id="rId11"/>
    <p:sldLayoutId id="2147498901" r:id="rId12"/>
    <p:sldLayoutId id="2147498902" r:id="rId13"/>
    <p:sldLayoutId id="2147498903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 naslova matrice</a:t>
            </a:r>
          </a:p>
        </p:txBody>
      </p:sp>
      <p:sp>
        <p:nvSpPr>
          <p:cNvPr id="2051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FB3748-0777-40B5-A14B-710BD301298E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8A689-9414-401B-AEDF-A312FD4598D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904" r:id="rId1"/>
    <p:sldLayoutId id="2147498878" r:id="rId2"/>
    <p:sldLayoutId id="2147498905" r:id="rId3"/>
    <p:sldLayoutId id="2147498906" r:id="rId4"/>
    <p:sldLayoutId id="2147498907" r:id="rId5"/>
    <p:sldLayoutId id="2147498908" r:id="rId6"/>
    <p:sldLayoutId id="2147498909" r:id="rId7"/>
    <p:sldLayoutId id="2147498910" r:id="rId8"/>
    <p:sldLayoutId id="2147498911" r:id="rId9"/>
    <p:sldLayoutId id="2147498912" r:id="rId10"/>
    <p:sldLayoutId id="2147498913" r:id="rId11"/>
    <p:sldLayoutId id="2147498914" r:id="rId12"/>
    <p:sldLayoutId id="2147498915" r:id="rId13"/>
    <p:sldLayoutId id="2147498916" r:id="rId14"/>
    <p:sldLayoutId id="2147498917" r:id="rId15"/>
    <p:sldLayoutId id="2147498918" r:id="rId16"/>
  </p:sldLayoutIdLst>
  <p:transition spd="slow" advClick="0" advTm="10000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</a:p>
        </p:txBody>
      </p:sp>
      <p:sp>
        <p:nvSpPr>
          <p:cNvPr id="3075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90ADE631-B4F4-47A6-81AC-5B74397C597D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FAF2249-065B-4FD1-B05B-85D9E6AA330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879" r:id="rId1"/>
    <p:sldLayoutId id="2147498880" r:id="rId2"/>
    <p:sldLayoutId id="2147498881" r:id="rId3"/>
    <p:sldLayoutId id="2147498882" r:id="rId4"/>
    <p:sldLayoutId id="2147498883" r:id="rId5"/>
    <p:sldLayoutId id="2147498884" r:id="rId6"/>
    <p:sldLayoutId id="2147498885" r:id="rId7"/>
    <p:sldLayoutId id="2147498886" r:id="rId8"/>
    <p:sldLayoutId id="2147498887" r:id="rId9"/>
    <p:sldLayoutId id="2147498888" r:id="rId10"/>
    <p:sldLayoutId id="214749888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 naslova matrice</a:t>
            </a:r>
          </a:p>
        </p:txBody>
      </p:sp>
      <p:sp>
        <p:nvSpPr>
          <p:cNvPr id="4099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15B9A3D-FF2C-44F9-9238-A8F80B357FFE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6DABB2-8FA2-47CC-8ACD-D03CBB5078B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919" r:id="rId1"/>
    <p:sldLayoutId id="2147498920" r:id="rId2"/>
    <p:sldLayoutId id="2147498921" r:id="rId3"/>
    <p:sldLayoutId id="2147498922" r:id="rId4"/>
    <p:sldLayoutId id="2147498923" r:id="rId5"/>
    <p:sldLayoutId id="2147498924" r:id="rId6"/>
    <p:sldLayoutId id="2147498925" r:id="rId7"/>
    <p:sldLayoutId id="2147498926" r:id="rId8"/>
    <p:sldLayoutId id="2147498927" r:id="rId9"/>
    <p:sldLayoutId id="2147498928" r:id="rId10"/>
    <p:sldLayoutId id="2147498929" r:id="rId11"/>
    <p:sldLayoutId id="2147498930" r:id="rId12"/>
    <p:sldLayoutId id="2147498931" r:id="rId13"/>
  </p:sldLayoutIdLst>
  <p:transition spd="slow" advClick="0" advTm="20000">
    <p:wip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 naslova matrice</a:t>
            </a:r>
          </a:p>
        </p:txBody>
      </p:sp>
      <p:sp>
        <p:nvSpPr>
          <p:cNvPr id="5123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FD4A937-02BE-477D-84F4-6F623FBEEF1C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817B02-89AD-4D9E-BA56-08188CD6BA3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932" r:id="rId1"/>
    <p:sldLayoutId id="2147498933" r:id="rId2"/>
    <p:sldLayoutId id="2147498934" r:id="rId3"/>
    <p:sldLayoutId id="2147498935" r:id="rId4"/>
    <p:sldLayoutId id="2147498936" r:id="rId5"/>
    <p:sldLayoutId id="2147498937" r:id="rId6"/>
    <p:sldLayoutId id="2147498938" r:id="rId7"/>
    <p:sldLayoutId id="2147498939" r:id="rId8"/>
    <p:sldLayoutId id="2147498940" r:id="rId9"/>
    <p:sldLayoutId id="2147498941" r:id="rId10"/>
    <p:sldLayoutId id="2147498942" r:id="rId11"/>
    <p:sldLayoutId id="2147498943" r:id="rId12"/>
    <p:sldLayoutId id="2147498944" r:id="rId13"/>
  </p:sldLayoutIdLst>
  <p:transition spd="slow" advClick="0" advTm="20000">
    <p:wip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 naslova matrice</a:t>
            </a:r>
          </a:p>
        </p:txBody>
      </p:sp>
      <p:sp>
        <p:nvSpPr>
          <p:cNvPr id="614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5BA1B4-240F-4308-AA8F-A5C919E9172A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0CAAAD-90EC-4721-BB07-AF21A9ABE11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945" r:id="rId1"/>
    <p:sldLayoutId id="2147498946" r:id="rId2"/>
    <p:sldLayoutId id="2147498947" r:id="rId3"/>
    <p:sldLayoutId id="2147498948" r:id="rId4"/>
    <p:sldLayoutId id="2147498949" r:id="rId5"/>
    <p:sldLayoutId id="2147498950" r:id="rId6"/>
    <p:sldLayoutId id="2147498951" r:id="rId7"/>
    <p:sldLayoutId id="2147498952" r:id="rId8"/>
    <p:sldLayoutId id="2147498953" r:id="rId9"/>
    <p:sldLayoutId id="2147498954" r:id="rId10"/>
    <p:sldLayoutId id="2147498955" r:id="rId11"/>
    <p:sldLayoutId id="2147498956" r:id="rId12"/>
    <p:sldLayoutId id="214749895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 naslova matrice</a:t>
            </a:r>
          </a:p>
        </p:txBody>
      </p:sp>
      <p:sp>
        <p:nvSpPr>
          <p:cNvPr id="7171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9F6347E-2789-4E82-BC4E-14C45D795568}" type="datetimeFigureOut">
              <a:rPr lang="sl-SI"/>
              <a:pPr>
                <a:defRPr/>
              </a:pPr>
              <a:t>21.12.2020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A994F-DCA4-4C61-BC4A-36F78533596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958" r:id="rId1"/>
    <p:sldLayoutId id="2147498959" r:id="rId2"/>
    <p:sldLayoutId id="2147498960" r:id="rId3"/>
    <p:sldLayoutId id="2147498961" r:id="rId4"/>
    <p:sldLayoutId id="2147498962" r:id="rId5"/>
    <p:sldLayoutId id="2147498963" r:id="rId6"/>
    <p:sldLayoutId id="2147498964" r:id="rId7"/>
    <p:sldLayoutId id="2147498965" r:id="rId8"/>
    <p:sldLayoutId id="2147498966" r:id="rId9"/>
    <p:sldLayoutId id="2147498967" r:id="rId10"/>
    <p:sldLayoutId id="2147498968" r:id="rId11"/>
    <p:sldLayoutId id="2147498969" r:id="rId12"/>
    <p:sldLayoutId id="2147498970" r:id="rId13"/>
    <p:sldLayoutId id="2147498971" r:id="rId14"/>
  </p:sldLayoutIdLst>
  <p:transition spd="slow" advClick="0" advTm="20000">
    <p:wip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p.mgrt@gov.si" TargetMode="Externa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5.xml"/><Relationship Id="rId4" Type="http://schemas.openxmlformats.org/officeDocument/2006/relationships/hyperlink" Target="http://www.mgrt.gov.si/si/kako_do_sredstev/javni_poziv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grt.gov.si/si/kako_do_sredstev/javni_pozivi/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B8B8B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Naslov 1"/>
          <p:cNvSpPr>
            <a:spLocks noGrp="1"/>
          </p:cNvSpPr>
          <p:nvPr>
            <p:ph type="title"/>
          </p:nvPr>
        </p:nvSpPr>
        <p:spPr>
          <a:xfrm>
            <a:off x="473075" y="1412875"/>
            <a:ext cx="8229600" cy="4691063"/>
          </a:xfrm>
        </p:spPr>
        <p:txBody>
          <a:bodyPr/>
          <a:lstStyle/>
          <a:p>
            <a:r>
              <a:rPr lang="sl-SI" smtClean="0"/>
              <a:t>NEPOSREDNA POTRDITEV OPERACIJ (NPO)</a:t>
            </a:r>
            <a:br>
              <a:rPr lang="sl-SI" smtClean="0"/>
            </a:br>
            <a:r>
              <a:rPr lang="sl-SI" smtClean="0"/>
              <a:t/>
            </a:r>
            <a:br>
              <a:rPr lang="sl-SI" smtClean="0"/>
            </a:br>
            <a:r>
              <a:rPr lang="sl-SI" smtClean="0"/>
              <a:t>P.N.3.1</a:t>
            </a:r>
            <a:br>
              <a:rPr lang="sl-SI" smtClean="0"/>
            </a:br>
            <a:r>
              <a:rPr lang="sl-SI" smtClean="0"/>
              <a:t/>
            </a:r>
            <a:br>
              <a:rPr lang="sl-SI" smtClean="0"/>
            </a:br>
            <a:r>
              <a:rPr lang="sl-SI" sz="3200" smtClean="0"/>
              <a:t>MGRT, Direktorat za regionalni razvoj</a:t>
            </a:r>
            <a:br>
              <a:rPr lang="sl-SI" sz="3200" smtClean="0"/>
            </a:br>
            <a:r>
              <a:rPr lang="sl-SI" sz="3200" smtClean="0"/>
              <a:t>Lipica, 20. junij 2018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Naslov 1"/>
          <p:cNvSpPr>
            <a:spLocks noGrp="1"/>
          </p:cNvSpPr>
          <p:nvPr>
            <p:ph type="title"/>
          </p:nvPr>
        </p:nvSpPr>
        <p:spPr>
          <a:xfrm>
            <a:off x="473075" y="827088"/>
            <a:ext cx="8229600" cy="1143000"/>
          </a:xfrm>
        </p:spPr>
        <p:txBody>
          <a:bodyPr/>
          <a:lstStyle/>
          <a:p>
            <a:r>
              <a:rPr lang="sl-SI" smtClean="0"/>
              <a:t>Zaključek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750" y="1773238"/>
            <a:ext cx="8229600" cy="4237037"/>
          </a:xfrm>
        </p:spPr>
        <p:txBody>
          <a:bodyPr/>
          <a:lstStyle/>
          <a:p>
            <a:pPr algn="just">
              <a:defRPr/>
            </a:pPr>
            <a:r>
              <a:rPr lang="sl-SI" dirty="0" smtClean="0"/>
              <a:t>Redno spremljanje spletne strani: odgovori na vprašanja, spremembe smernic, primeri grafičnih prikazov, ipd.</a:t>
            </a:r>
          </a:p>
          <a:p>
            <a:pPr algn="just">
              <a:defRPr/>
            </a:pPr>
            <a:r>
              <a:rPr lang="sl-SI" dirty="0" smtClean="0"/>
              <a:t>Pričeti s pripravo vloge za NPO (pa čeprav še ni npr. gradbenega dovoljenja)</a:t>
            </a:r>
          </a:p>
          <a:p>
            <a:pPr algn="just">
              <a:defRPr/>
            </a:pPr>
            <a:r>
              <a:rPr lang="sl-SI" dirty="0" smtClean="0"/>
              <a:t>Vsa morebitna vprašanja, dileme, težave sproti reševati</a:t>
            </a:r>
          </a:p>
          <a:p>
            <a:pPr algn="just">
              <a:defRPr/>
            </a:pPr>
            <a:r>
              <a:rPr lang="sl-SI" dirty="0" smtClean="0"/>
              <a:t>Vloge čim prej posredovati v neformalni pregled</a:t>
            </a:r>
          </a:p>
          <a:p>
            <a:pPr marL="0" indent="0" algn="just">
              <a:buFont typeface="Arial" charset="0"/>
              <a:buNone/>
              <a:defRPr/>
            </a:pPr>
            <a:endParaRPr lang="sl-SI" dirty="0" smtClean="0"/>
          </a:p>
          <a:p>
            <a:pPr>
              <a:defRPr/>
            </a:pPr>
            <a:endParaRPr lang="sl-SI" dirty="0"/>
          </a:p>
        </p:txBody>
      </p:sp>
    </p:spTree>
  </p:cSld>
  <p:clrMapOvr>
    <a:masterClrMapping/>
  </p:clrMapOvr>
  <p:transition spd="slow" advClick="0" advTm="1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B8B8B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Morebitna vprašanja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Morebitna vprašanja pošljite na </a:t>
            </a:r>
            <a:r>
              <a:rPr lang="sl-SI" dirty="0" err="1" smtClean="0">
                <a:hlinkClick r:id="rId3"/>
              </a:rPr>
              <a:t>gp.mgrt@gov.si</a:t>
            </a:r>
            <a:r>
              <a:rPr lang="sl-SI" dirty="0" smtClean="0"/>
              <a:t> s pripisom </a:t>
            </a:r>
          </a:p>
          <a:p>
            <a:r>
              <a:rPr lang="sl-SI" dirty="0" smtClean="0"/>
              <a:t>NPO Dogovor za razvoj regij oz. vodji specialne enote ali članici Mateji Zalar</a:t>
            </a:r>
          </a:p>
          <a:p>
            <a:r>
              <a:rPr lang="sl-SI" dirty="0" smtClean="0"/>
              <a:t>Vprašanja bodo skupaj z odgovori objavljena na povezavi: </a:t>
            </a:r>
          </a:p>
          <a:p>
            <a:r>
              <a:rPr lang="sl-SI" dirty="0" smtClean="0">
                <a:hlinkClick r:id="rId4"/>
              </a:rPr>
              <a:t>http://www.mgrt.gov.si/si/kako_do_sredstev/javni_pozivi/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Hvala za pozornost!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B8B8B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slov 1"/>
          <p:cNvSpPr>
            <a:spLocks noGrp="1"/>
          </p:cNvSpPr>
          <p:nvPr>
            <p:ph type="title"/>
          </p:nvPr>
        </p:nvSpPr>
        <p:spPr>
          <a:xfrm>
            <a:off x="457200" y="635000"/>
            <a:ext cx="8229600" cy="2217738"/>
          </a:xfrm>
        </p:spPr>
        <p:txBody>
          <a:bodyPr/>
          <a:lstStyle/>
          <a:p>
            <a:r>
              <a:rPr lang="sl-SI" sz="3600" smtClean="0"/>
              <a:t>Specialna enota MGRT za obravnavo vlog NPO</a:t>
            </a:r>
            <a:br>
              <a:rPr lang="sl-SI" sz="3600" smtClean="0"/>
            </a:br>
            <a:endParaRPr lang="sl-SI" sz="3600" smtClean="0"/>
          </a:p>
        </p:txBody>
      </p:sp>
      <p:sp>
        <p:nvSpPr>
          <p:cNvPr id="93187" name="Ograda vsebine 2"/>
          <p:cNvSpPr>
            <a:spLocks noGrp="1"/>
          </p:cNvSpPr>
          <p:nvPr>
            <p:ph idx="1"/>
          </p:nvPr>
        </p:nvSpPr>
        <p:spPr>
          <a:xfrm>
            <a:off x="539750" y="2276475"/>
            <a:ext cx="5400675" cy="4248150"/>
          </a:xfrm>
        </p:spPr>
        <p:txBody>
          <a:bodyPr/>
          <a:lstStyle/>
          <a:p>
            <a:pPr>
              <a:defRPr/>
            </a:pPr>
            <a:r>
              <a:rPr lang="sl-SI" sz="2800" dirty="0" smtClean="0"/>
              <a:t>Gregor Goropečnik (vodja)</a:t>
            </a:r>
          </a:p>
          <a:p>
            <a:pPr marL="0" indent="0">
              <a:buFont typeface="Arial" charset="0"/>
              <a:buNone/>
              <a:defRPr/>
            </a:pPr>
            <a:endParaRPr lang="sl-SI" sz="2800" dirty="0" smtClean="0"/>
          </a:p>
          <a:p>
            <a:pPr>
              <a:defRPr/>
            </a:pPr>
            <a:r>
              <a:rPr lang="sl-SI" sz="2800" dirty="0" smtClean="0"/>
              <a:t>Specialci:</a:t>
            </a:r>
          </a:p>
          <a:p>
            <a:pPr lvl="1">
              <a:defRPr/>
            </a:pPr>
            <a:r>
              <a:rPr lang="sl-SI" sz="2400" dirty="0" smtClean="0"/>
              <a:t>mag. Irena Zafošnik</a:t>
            </a:r>
          </a:p>
          <a:p>
            <a:pPr lvl="1">
              <a:defRPr/>
            </a:pPr>
            <a:r>
              <a:rPr lang="sl-SI" sz="2400" dirty="0" smtClean="0"/>
              <a:t>Breda Kovačič</a:t>
            </a:r>
          </a:p>
          <a:p>
            <a:pPr lvl="1">
              <a:defRPr/>
            </a:pPr>
            <a:r>
              <a:rPr lang="sl-SI" sz="2400" dirty="0" smtClean="0"/>
              <a:t>Janja Sever Gombač</a:t>
            </a:r>
          </a:p>
          <a:p>
            <a:pPr lvl="1">
              <a:defRPr/>
            </a:pPr>
            <a:r>
              <a:rPr lang="sl-SI" sz="2400" dirty="0" smtClean="0"/>
              <a:t>Mateja Zalar</a:t>
            </a:r>
          </a:p>
          <a:p>
            <a:pPr lvl="1">
              <a:defRPr/>
            </a:pPr>
            <a:r>
              <a:rPr lang="sl-SI" sz="2400" dirty="0" smtClean="0"/>
              <a:t>mag. </a:t>
            </a:r>
            <a:r>
              <a:rPr lang="sl-SI" sz="2400" dirty="0" err="1" smtClean="0"/>
              <a:t>Nena</a:t>
            </a:r>
            <a:r>
              <a:rPr lang="sl-SI" sz="2400" dirty="0" smtClean="0"/>
              <a:t> </a:t>
            </a:r>
            <a:r>
              <a:rPr lang="sl-SI" sz="2400" dirty="0" err="1" smtClean="0"/>
              <a:t>Dokuzov</a:t>
            </a:r>
            <a:r>
              <a:rPr lang="sl-SI" sz="2400" dirty="0" smtClean="0"/>
              <a:t>             </a:t>
            </a:r>
          </a:p>
          <a:p>
            <a:pPr>
              <a:defRPr/>
            </a:pPr>
            <a:endParaRPr lang="sl-SI" sz="2800" dirty="0" smtClean="0"/>
          </a:p>
        </p:txBody>
      </p:sp>
      <p:sp>
        <p:nvSpPr>
          <p:cNvPr id="93188" name="Pravokotnik 1"/>
          <p:cNvSpPr>
            <a:spLocks noChangeArrowheads="1"/>
          </p:cNvSpPr>
          <p:nvPr/>
        </p:nvSpPr>
        <p:spPr bwMode="auto">
          <a:xfrm>
            <a:off x="5940425" y="3284538"/>
            <a:ext cx="24479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l-SI" sz="2800"/>
              <a:t>The only easy day was yesterday (Navy Seals)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slov 1"/>
          <p:cNvSpPr>
            <a:spLocks noGrp="1"/>
          </p:cNvSpPr>
          <p:nvPr>
            <p:ph type="title"/>
          </p:nvPr>
        </p:nvSpPr>
        <p:spPr>
          <a:xfrm>
            <a:off x="473075" y="827088"/>
            <a:ext cx="8229600" cy="1143000"/>
          </a:xfrm>
        </p:spPr>
        <p:txBody>
          <a:bodyPr/>
          <a:lstStyle/>
          <a:p>
            <a:r>
              <a:rPr lang="sl-SI" smtClean="0"/>
              <a:t>Kratek potek obravnave projektnih predlogov za NPO</a:t>
            </a:r>
          </a:p>
        </p:txBody>
      </p:sp>
      <p:sp>
        <p:nvSpPr>
          <p:cNvPr id="94211" name="Ograda vsebine 2"/>
          <p:cNvSpPr>
            <a:spLocks noGrp="1"/>
          </p:cNvSpPr>
          <p:nvPr>
            <p:ph idx="1"/>
          </p:nvPr>
        </p:nvSpPr>
        <p:spPr>
          <a:xfrm>
            <a:off x="557213" y="2205038"/>
            <a:ext cx="8229600" cy="4392612"/>
          </a:xfrm>
        </p:spPr>
        <p:txBody>
          <a:bodyPr/>
          <a:lstStyle/>
          <a:p>
            <a:pPr algn="just"/>
            <a:r>
              <a:rPr lang="sl-SI" sz="2800" smtClean="0"/>
              <a:t>Načelna skladnost projekta z 2. povabilom za dogovor?</a:t>
            </a:r>
          </a:p>
          <a:p>
            <a:pPr algn="just"/>
            <a:r>
              <a:rPr lang="sl-SI" sz="2800" smtClean="0"/>
              <a:t>Projektna dokumentacija?</a:t>
            </a:r>
          </a:p>
          <a:p>
            <a:pPr algn="just"/>
            <a:r>
              <a:rPr lang="sl-SI" sz="2800" smtClean="0"/>
              <a:t>Investicijska dokumentacija?</a:t>
            </a:r>
          </a:p>
          <a:p>
            <a:pPr algn="just"/>
            <a:r>
              <a:rPr lang="sl-SI" sz="2800" smtClean="0"/>
              <a:t>Dovoljenje za poseg v prostor (če je potrebno)?</a:t>
            </a:r>
          </a:p>
          <a:p>
            <a:pPr algn="just"/>
            <a:r>
              <a:rPr lang="sl-SI" sz="2800" smtClean="0"/>
              <a:t>Ustrezna opredelitev območja, ki je predmet operacije v prostorskih aktih?</a:t>
            </a:r>
          </a:p>
          <a:p>
            <a:pPr algn="just"/>
            <a:r>
              <a:rPr lang="sl-SI" sz="2800" smtClean="0"/>
              <a:t>Razpolaganje vlagatelja z zemljiščem?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aslov 1"/>
          <p:cNvSpPr>
            <a:spLocks noGrp="1"/>
          </p:cNvSpPr>
          <p:nvPr>
            <p:ph type="title"/>
          </p:nvPr>
        </p:nvSpPr>
        <p:spPr>
          <a:xfrm>
            <a:off x="473075" y="827088"/>
            <a:ext cx="8229600" cy="1143000"/>
          </a:xfrm>
        </p:spPr>
        <p:txBody>
          <a:bodyPr/>
          <a:lstStyle/>
          <a:p>
            <a:r>
              <a:rPr lang="sl-SI" smtClean="0"/>
              <a:t>State of play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750" y="1700213"/>
            <a:ext cx="8229600" cy="4238625"/>
          </a:xfrm>
        </p:spPr>
        <p:txBody>
          <a:bodyPr/>
          <a:lstStyle/>
          <a:p>
            <a:pPr algn="just">
              <a:spcBef>
                <a:spcPts val="400"/>
              </a:spcBef>
              <a:defRPr/>
            </a:pPr>
            <a:r>
              <a:rPr lang="sl-SI" sz="2500" dirty="0" smtClean="0"/>
              <a:t>Potrjenih 60 projektnih predlogov (s področja EPI), predvidena višina sofinanciranja:</a:t>
            </a:r>
          </a:p>
          <a:p>
            <a:pPr lvl="1" algn="just">
              <a:spcBef>
                <a:spcPts val="400"/>
              </a:spcBef>
              <a:defRPr/>
            </a:pPr>
            <a:r>
              <a:rPr lang="sl-SI" sz="2500" dirty="0" smtClean="0"/>
              <a:t>40 mio EUR sredstev EU</a:t>
            </a:r>
          </a:p>
          <a:p>
            <a:pPr lvl="1" algn="just">
              <a:spcBef>
                <a:spcPts val="400"/>
              </a:spcBef>
              <a:defRPr/>
            </a:pPr>
            <a:r>
              <a:rPr lang="sl-SI" sz="2500" dirty="0" smtClean="0"/>
              <a:t>13,4 mio EUR sredstev SLO udeležbe</a:t>
            </a:r>
            <a:endParaRPr lang="sl-SI" sz="2500" dirty="0"/>
          </a:p>
          <a:p>
            <a:pPr marL="514350" indent="-457200" algn="just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sl-SI" sz="2500" dirty="0" smtClean="0"/>
              <a:t>Potrjen projektni predlog Podjetno nad izzive v 7 regijah, predvidena višina sofinanciranja:</a:t>
            </a:r>
          </a:p>
          <a:p>
            <a:pPr lvl="1" algn="just">
              <a:spcBef>
                <a:spcPts val="400"/>
              </a:spcBef>
              <a:defRPr/>
            </a:pPr>
            <a:r>
              <a:rPr lang="sl-SI" sz="2500" dirty="0" smtClean="0">
                <a:solidFill>
                  <a:prstClr val="black"/>
                </a:solidFill>
              </a:rPr>
              <a:t>6,1 </a:t>
            </a:r>
            <a:r>
              <a:rPr lang="sl-SI" sz="2500" dirty="0">
                <a:solidFill>
                  <a:prstClr val="black"/>
                </a:solidFill>
              </a:rPr>
              <a:t>mio EUR sredstev </a:t>
            </a:r>
            <a:r>
              <a:rPr lang="sl-SI" sz="2500" dirty="0" smtClean="0">
                <a:solidFill>
                  <a:prstClr val="black"/>
                </a:solidFill>
              </a:rPr>
              <a:t>EU</a:t>
            </a:r>
          </a:p>
          <a:p>
            <a:pPr lvl="1" algn="just">
              <a:spcBef>
                <a:spcPts val="400"/>
              </a:spcBef>
              <a:defRPr/>
            </a:pPr>
            <a:r>
              <a:rPr lang="sl-SI" sz="2500" dirty="0" smtClean="0">
                <a:solidFill>
                  <a:prstClr val="black"/>
                </a:solidFill>
              </a:rPr>
              <a:t>1,8 mio </a:t>
            </a:r>
            <a:r>
              <a:rPr lang="sl-SI" sz="2500" smtClean="0">
                <a:solidFill>
                  <a:prstClr val="black"/>
                </a:solidFill>
              </a:rPr>
              <a:t>EUR sredstev </a:t>
            </a:r>
            <a:r>
              <a:rPr lang="sl-SI" sz="2500" dirty="0" smtClean="0">
                <a:solidFill>
                  <a:prstClr val="black"/>
                </a:solidFill>
              </a:rPr>
              <a:t>SLO udeležbe</a:t>
            </a:r>
          </a:p>
          <a:p>
            <a:pPr marL="514350" indent="-457200" algn="just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sl-SI" sz="2500" dirty="0" smtClean="0"/>
              <a:t>Uradno posredovani 2 vlogi: </a:t>
            </a:r>
          </a:p>
          <a:p>
            <a:pPr lvl="1" algn="just">
              <a:spcBef>
                <a:spcPts val="400"/>
              </a:spcBef>
              <a:defRPr/>
            </a:pPr>
            <a:r>
              <a:rPr lang="sl-SI" sz="2500" dirty="0" smtClean="0"/>
              <a:t>Občina Rogaška Slatina: Podjetniški inkubator Vrelec</a:t>
            </a:r>
          </a:p>
          <a:p>
            <a:pPr lvl="1" algn="just">
              <a:spcBef>
                <a:spcPts val="400"/>
              </a:spcBef>
              <a:defRPr/>
            </a:pPr>
            <a:r>
              <a:rPr lang="sl-SI" sz="2500" dirty="0" smtClean="0"/>
              <a:t>RRA Koroška: Podjetno nad izzive </a:t>
            </a:r>
          </a:p>
          <a:p>
            <a:pPr marL="57150" indent="0">
              <a:buFont typeface="Arial" charset="0"/>
              <a:buNone/>
              <a:defRPr/>
            </a:pP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slov 1"/>
          <p:cNvSpPr>
            <a:spLocks noGrp="1"/>
          </p:cNvSpPr>
          <p:nvPr>
            <p:ph type="title"/>
          </p:nvPr>
        </p:nvSpPr>
        <p:spPr>
          <a:xfrm>
            <a:off x="473075" y="827088"/>
            <a:ext cx="8229600" cy="1143000"/>
          </a:xfrm>
        </p:spPr>
        <p:txBody>
          <a:bodyPr/>
          <a:lstStyle/>
          <a:p>
            <a:r>
              <a:rPr lang="sl-SI" smtClean="0"/>
              <a:t>Smernice za pripravo vlog za NPO</a:t>
            </a:r>
          </a:p>
        </p:txBody>
      </p:sp>
      <p:sp>
        <p:nvSpPr>
          <p:cNvPr id="96259" name="Ograda vsebine 2"/>
          <p:cNvSpPr>
            <a:spLocks noGrp="1"/>
          </p:cNvSpPr>
          <p:nvPr>
            <p:ph idx="1"/>
          </p:nvPr>
        </p:nvSpPr>
        <p:spPr>
          <a:xfrm>
            <a:off x="557213" y="1916113"/>
            <a:ext cx="8229600" cy="4537075"/>
          </a:xfrm>
        </p:spPr>
        <p:txBody>
          <a:bodyPr/>
          <a:lstStyle/>
          <a:p>
            <a:pPr algn="just"/>
            <a:r>
              <a:rPr lang="sl-SI" sz="2800" smtClean="0"/>
              <a:t>Objavljene na spletni strani MGRT: </a:t>
            </a:r>
            <a:r>
              <a:rPr lang="sl-SI" sz="2800" smtClean="0">
                <a:hlinkClick r:id="rId2"/>
              </a:rPr>
              <a:t>http://www.mgrt.gov.si/si/kako_do_sredstev/javni_pozivi/</a:t>
            </a:r>
            <a:endParaRPr lang="sl-SI" sz="2800" smtClean="0"/>
          </a:p>
          <a:p>
            <a:pPr algn="just"/>
            <a:r>
              <a:rPr lang="sl-SI" sz="2800" smtClean="0"/>
              <a:t>Veljavna verzija 1.01:</a:t>
            </a:r>
          </a:p>
          <a:p>
            <a:pPr lvl="1" algn="just"/>
            <a:r>
              <a:rPr lang="sl-SI" sz="2400" smtClean="0"/>
              <a:t>sprememba deleža sofinanciranja upravičene investicije pri inkubatorju,</a:t>
            </a:r>
          </a:p>
          <a:p>
            <a:pPr lvl="1" algn="just"/>
            <a:r>
              <a:rPr lang="sl-SI" sz="2400" smtClean="0"/>
              <a:t>sprememba datuma začetka upravičenosti stroškov in izdatkov,</a:t>
            </a:r>
          </a:p>
          <a:p>
            <a:pPr lvl="1" algn="just"/>
            <a:r>
              <a:rPr lang="sl-SI" sz="2400" smtClean="0"/>
              <a:t>sprememba datuma za oddajo vlog.</a:t>
            </a:r>
          </a:p>
          <a:p>
            <a:pPr lvl="1"/>
            <a:endParaRPr lang="sl-SI" sz="2400" smtClean="0"/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B8B8B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Naslov 1"/>
          <p:cNvSpPr>
            <a:spLocks noGrp="1"/>
          </p:cNvSpPr>
          <p:nvPr>
            <p:ph type="title"/>
          </p:nvPr>
        </p:nvSpPr>
        <p:spPr>
          <a:xfrm>
            <a:off x="473075" y="827088"/>
            <a:ext cx="8229600" cy="1143000"/>
          </a:xfrm>
        </p:spPr>
        <p:txBody>
          <a:bodyPr/>
          <a:lstStyle/>
          <a:p>
            <a:r>
              <a:rPr lang="sl-SI" sz="4000" smtClean="0"/>
              <a:t>Ključni poudarki - 1</a:t>
            </a:r>
          </a:p>
        </p:txBody>
      </p:sp>
      <p:sp>
        <p:nvSpPr>
          <p:cNvPr id="97283" name="Ograda vsebine 2"/>
          <p:cNvSpPr>
            <a:spLocks noGrp="1"/>
          </p:cNvSpPr>
          <p:nvPr>
            <p:ph idx="1"/>
          </p:nvPr>
        </p:nvSpPr>
        <p:spPr>
          <a:xfrm>
            <a:off x="557213" y="1916113"/>
            <a:ext cx="8229600" cy="4238625"/>
          </a:xfrm>
        </p:spPr>
        <p:txBody>
          <a:bodyPr/>
          <a:lstStyle/>
          <a:p>
            <a:pPr marL="457200" lvl="1" indent="0" algn="ctr">
              <a:buFont typeface="Arial" charset="0"/>
              <a:buNone/>
            </a:pPr>
            <a:r>
              <a:rPr lang="sl-SI" smtClean="0"/>
              <a:t>Obrazec 1  (Priloga 2 OU):</a:t>
            </a:r>
          </a:p>
          <a:p>
            <a:pPr marL="457200" lvl="1" indent="0">
              <a:buFont typeface="Arial" charset="0"/>
              <a:buNone/>
            </a:pPr>
            <a:endParaRPr lang="sl-SI" smtClean="0"/>
          </a:p>
          <a:p>
            <a:pPr marL="457200" lvl="1" indent="0" algn="just">
              <a:buFont typeface="Arial" charset="0"/>
              <a:buNone/>
            </a:pPr>
            <a:r>
              <a:rPr lang="sl-SI" smtClean="0"/>
              <a:t>Dodatek 1 - soglasje MOP. Kontaktna oseba za pridobivanje soglasja je ga. Jelka Habjan, Sektor za strateško presojo vplivov na okolje. </a:t>
            </a:r>
          </a:p>
          <a:p>
            <a:pPr marL="457200" lvl="1" indent="0" algn="just">
              <a:buFont typeface="Arial" charset="0"/>
              <a:buNone/>
            </a:pPr>
            <a:endParaRPr lang="sl-SI" smtClean="0"/>
          </a:p>
          <a:p>
            <a:pPr marL="457200" lvl="1" indent="0" algn="just">
              <a:buFont typeface="Arial" charset="0"/>
              <a:buNone/>
            </a:pPr>
            <a:r>
              <a:rPr lang="sl-SI" smtClean="0"/>
              <a:t>Dodatek 2 - soglasje Direkcije za vode MOP. Kontaktna oseba je ga. Neža Kodre, Sektor za razvoj in plan (potrebno izpolniti poseben obrazec)</a:t>
            </a:r>
          </a:p>
          <a:p>
            <a:pPr marL="457200" lvl="1" indent="0">
              <a:buFont typeface="Arial" charset="0"/>
              <a:buNone/>
            </a:pPr>
            <a:endParaRPr lang="sl-SI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B8B8B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slov 1"/>
          <p:cNvSpPr>
            <a:spLocks noGrp="1"/>
          </p:cNvSpPr>
          <p:nvPr>
            <p:ph type="title"/>
          </p:nvPr>
        </p:nvSpPr>
        <p:spPr>
          <a:xfrm>
            <a:off x="473075" y="827088"/>
            <a:ext cx="8229600" cy="1143000"/>
          </a:xfrm>
        </p:spPr>
        <p:txBody>
          <a:bodyPr/>
          <a:lstStyle/>
          <a:p>
            <a:r>
              <a:rPr lang="sl-SI" sz="4000" smtClean="0"/>
              <a:t>Ključni poudarki - 2</a:t>
            </a:r>
          </a:p>
        </p:txBody>
      </p:sp>
      <p:sp>
        <p:nvSpPr>
          <p:cNvPr id="97283" name="Ograda vsebine 2"/>
          <p:cNvSpPr>
            <a:spLocks noGrp="1"/>
          </p:cNvSpPr>
          <p:nvPr>
            <p:ph idx="1"/>
          </p:nvPr>
        </p:nvSpPr>
        <p:spPr>
          <a:xfrm>
            <a:off x="539750" y="1916113"/>
            <a:ext cx="8229600" cy="4238625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sl-SI" sz="2400" dirty="0" smtClean="0"/>
              <a:t>V primeru širitve / dograditve obstoječih con, v katerih že deluje veliko podjetje:</a:t>
            </a:r>
          </a:p>
          <a:p>
            <a:pPr algn="just">
              <a:defRPr/>
            </a:pPr>
            <a:r>
              <a:rPr lang="sl-SI" sz="2400" dirty="0" smtClean="0"/>
              <a:t>če v coni že obstaja veliko podjetje in se ne širi na novo opremljene proste površine, potem je taka operacija lahko upravičena brez zadržkov, </a:t>
            </a:r>
          </a:p>
          <a:p>
            <a:pPr algn="just">
              <a:defRPr/>
            </a:pPr>
            <a:r>
              <a:rPr lang="sl-SI" sz="2400" dirty="0" smtClean="0"/>
              <a:t>če v coni že obstaja veliko podjetje in bi se želelo širiti na novo opremljene proste površine, potem lahko ta njegova širitev zajema največ 30 % novo opremljenih prostih površin,</a:t>
            </a:r>
          </a:p>
          <a:p>
            <a:pPr algn="just">
              <a:defRPr/>
            </a:pPr>
            <a:r>
              <a:rPr lang="sl-SI" sz="2400" dirty="0" smtClean="0"/>
              <a:t>če v cono želi na novo vstopiti veliko podjetje, izjemoma lahko, vendar lahko njegova investicija zasede največ 30 % novo opremljenih prostih uporabnih površin.</a:t>
            </a:r>
          </a:p>
          <a:p>
            <a:pPr marL="0" indent="0">
              <a:buFont typeface="Arial" charset="0"/>
              <a:buNone/>
              <a:defRPr/>
            </a:pPr>
            <a:endParaRPr lang="sl-SI" sz="28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slov 1"/>
          <p:cNvSpPr>
            <a:spLocks noGrp="1"/>
          </p:cNvSpPr>
          <p:nvPr>
            <p:ph type="title"/>
          </p:nvPr>
        </p:nvSpPr>
        <p:spPr>
          <a:xfrm>
            <a:off x="473075" y="827088"/>
            <a:ext cx="8229600" cy="1143000"/>
          </a:xfrm>
        </p:spPr>
        <p:txBody>
          <a:bodyPr/>
          <a:lstStyle/>
          <a:p>
            <a:r>
              <a:rPr lang="sl-SI" smtClean="0"/>
              <a:t>Ključni poudarki - 3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57213" y="1916113"/>
            <a:ext cx="8229600" cy="4537075"/>
          </a:xfrm>
        </p:spPr>
        <p:txBody>
          <a:bodyPr/>
          <a:lstStyle/>
          <a:p>
            <a:pPr algn="just">
              <a:defRPr/>
            </a:pPr>
            <a:r>
              <a:rPr lang="sl-SI" dirty="0" smtClean="0"/>
              <a:t>Pisma o nameri ob oddaji vloge za NPO:</a:t>
            </a:r>
          </a:p>
          <a:p>
            <a:pPr lvl="1" algn="just">
              <a:defRPr/>
            </a:pPr>
            <a:r>
              <a:rPr lang="sl-SI" dirty="0" smtClean="0"/>
              <a:t>EPC: morajo izkazovati 70 % zasedenost novo opremljenih uporabnih površin (MSP)</a:t>
            </a:r>
          </a:p>
          <a:p>
            <a:pPr lvl="1" algn="just">
              <a:defRPr/>
            </a:pPr>
            <a:r>
              <a:rPr lang="sl-SI" dirty="0" smtClean="0"/>
              <a:t>Inkubator: morajo izkazovati 40 % zasedenost </a:t>
            </a:r>
            <a:r>
              <a:rPr lang="sl-SI" smtClean="0"/>
              <a:t>novo opremljenih uporabnih površin (MSP)</a:t>
            </a:r>
            <a:endParaRPr lang="sl-SI" dirty="0" smtClean="0"/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endParaRPr lang="sl-SI" dirty="0"/>
          </a:p>
          <a:p>
            <a:pPr algn="just">
              <a:defRPr/>
            </a:pPr>
            <a:r>
              <a:rPr lang="sl-SI" dirty="0" smtClean="0"/>
              <a:t>Oblika pisma o nameri ni predpisana, vsebina je opredeljena v odg. na </a:t>
            </a:r>
            <a:r>
              <a:rPr lang="sl-SI" dirty="0" err="1" smtClean="0"/>
              <a:t>vpr</a:t>
            </a:r>
            <a:r>
              <a:rPr lang="sl-SI" dirty="0" smtClean="0"/>
              <a:t>. oz. dopisu z dne 7. 8. 2018</a:t>
            </a:r>
            <a:endParaRPr lang="sl-SI" dirty="0"/>
          </a:p>
        </p:txBody>
      </p:sp>
    </p:spTree>
  </p:cSld>
  <p:clrMapOvr>
    <a:masterClrMapping/>
  </p:clrMapOvr>
  <p:transition spd="slow" advClick="0" advTm="1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Naslov 1"/>
          <p:cNvSpPr>
            <a:spLocks noGrp="1"/>
          </p:cNvSpPr>
          <p:nvPr>
            <p:ph type="title"/>
          </p:nvPr>
        </p:nvSpPr>
        <p:spPr>
          <a:xfrm>
            <a:off x="473075" y="827088"/>
            <a:ext cx="8229600" cy="1143000"/>
          </a:xfrm>
        </p:spPr>
        <p:txBody>
          <a:bodyPr/>
          <a:lstStyle/>
          <a:p>
            <a:r>
              <a:rPr lang="sl-SI" smtClean="0"/>
              <a:t>Ključni poudarki - 4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750" y="1773238"/>
            <a:ext cx="8229600" cy="4237037"/>
          </a:xfrm>
        </p:spPr>
        <p:txBody>
          <a:bodyPr/>
          <a:lstStyle/>
          <a:p>
            <a:pPr algn="just">
              <a:defRPr/>
            </a:pPr>
            <a:r>
              <a:rPr lang="sl-SI" dirty="0" smtClean="0"/>
              <a:t>Inkubator: upoštevati dopis z dne 7 .8. 2018</a:t>
            </a: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endParaRPr lang="sl-SI" dirty="0" smtClean="0"/>
          </a:p>
          <a:p>
            <a:pPr algn="just">
              <a:defRPr/>
            </a:pPr>
            <a:r>
              <a:rPr lang="sl-SI" dirty="0" smtClean="0"/>
              <a:t>Zaključek operacije: zaključek vseh aktivnosti v okviru operacije (vseh aktivnosti v zvezi z npr. gradnjo, nakupom opreme, informiranjem in obveščanjem javnosti ipd.)</a:t>
            </a: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endParaRPr lang="sl-SI" dirty="0" smtClean="0"/>
          </a:p>
          <a:p>
            <a:pPr>
              <a:defRPr/>
            </a:pPr>
            <a:r>
              <a:rPr lang="sl-SI" dirty="0" smtClean="0"/>
              <a:t>Novo ustvarjeno delovno mesto: definicija bo objavljena v kratkem</a:t>
            </a:r>
          </a:p>
          <a:p>
            <a:pPr marL="0" indent="0">
              <a:buFont typeface="Arial" charset="0"/>
              <a:buNone/>
              <a:defRPr/>
            </a:pPr>
            <a:endParaRPr lang="sl-SI" dirty="0"/>
          </a:p>
        </p:txBody>
      </p:sp>
    </p:spTree>
  </p:cSld>
  <p:clrMapOvr>
    <a:masterClrMapping/>
  </p:clrMapOvr>
  <p:transition spd="slow" advClick="0" advTm="10000">
    <p:fade/>
  </p:transition>
</p:sld>
</file>

<file path=ppt/theme/theme1.xml><?xml version="1.0" encoding="utf-8"?>
<a:theme xmlns:a="http://schemas.openxmlformats.org/drawingml/2006/main" name="3_Načrt po meri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Načrt po meri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ačrt po meri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Načrt po meri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Načrt po meri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Načrt po meri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5496</TotalTime>
  <Words>586</Words>
  <Application>Microsoft Office PowerPoint</Application>
  <PresentationFormat>Diaprojekcija na zaslonu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Naslovi diapozitivov</vt:lpstr>
      </vt:variant>
      <vt:variant>
        <vt:i4>11</vt:i4>
      </vt:variant>
    </vt:vector>
  </HeadingPairs>
  <TitlesOfParts>
    <vt:vector size="18" baseType="lpstr">
      <vt:lpstr>3_Načrt po meri</vt:lpstr>
      <vt:lpstr>Načrt po meri</vt:lpstr>
      <vt:lpstr>6_Načrt po meri</vt:lpstr>
      <vt:lpstr>1_Načrt po meri</vt:lpstr>
      <vt:lpstr>2_Načrt po meri</vt:lpstr>
      <vt:lpstr>4_Načrt po meri</vt:lpstr>
      <vt:lpstr>5_Načrt po meri</vt:lpstr>
      <vt:lpstr>NEPOSREDNA POTRDITEV OPERACIJ (NPO)  P.N.3.1  MGRT, Direktorat za regionalni razvoj Lipica, 20. junij 2018</vt:lpstr>
      <vt:lpstr>Specialna enota MGRT za obravnavo vlog NPO </vt:lpstr>
      <vt:lpstr>Kratek potek obravnave projektnih predlogov za NPO</vt:lpstr>
      <vt:lpstr>State of play</vt:lpstr>
      <vt:lpstr>Smernice za pripravo vlog za NPO</vt:lpstr>
      <vt:lpstr>Ključni poudarki - 1</vt:lpstr>
      <vt:lpstr>Ključni poudarki - 2</vt:lpstr>
      <vt:lpstr>Ključni poudarki - 3</vt:lpstr>
      <vt:lpstr>Ključni poudarki - 4</vt:lpstr>
      <vt:lpstr>Zaključek</vt:lpstr>
      <vt:lpstr>Morebitna vprašanja</vt:lpstr>
    </vt:vector>
  </TitlesOfParts>
  <Company>Ministrstvo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Spodbujanje podjetništva, inovativnosti (RRI)</dc:title>
  <dc:creator>Janja Sever Gombač</dc:creator>
  <cp:lastModifiedBy>Martin Štiglic</cp:lastModifiedBy>
  <cp:revision>418</cp:revision>
  <cp:lastPrinted>2018-09-14T06:28:17Z</cp:lastPrinted>
  <dcterms:created xsi:type="dcterms:W3CDTF">2016-02-22T13:51:31Z</dcterms:created>
  <dcterms:modified xsi:type="dcterms:W3CDTF">2020-12-21T09:36:26Z</dcterms:modified>
</cp:coreProperties>
</file>