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Lato" panose="020F0502020204030203" pitchFamily="34" charset="0"/>
      <p:regular r:id="rId12"/>
    </p:embeddedFont>
    <p:embeddedFont>
      <p:font typeface="Lato Bold" panose="020F0502020204030203" charset="0"/>
      <p:regular r:id="rId13"/>
    </p:embeddedFont>
    <p:embeddedFont>
      <p:font typeface="Open Sans Bold" panose="020B0604020202020204" charset="0"/>
      <p:regular r:id="rId14"/>
    </p:embeddedFont>
    <p:embeddedFont>
      <p:font typeface="Poppins Semi-Bold" panose="020B0604020202020204" charset="-18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6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 l="-790" r="-790"/>
            </a:stretch>
          </a:blipFill>
        </p:spPr>
        <p:txBody>
          <a:bodyPr/>
          <a:lstStyle/>
          <a:p>
            <a:endParaRPr lang="sl-SI" dirty="0"/>
          </a:p>
        </p:txBody>
      </p:sp>
      <p:sp>
        <p:nvSpPr>
          <p:cNvPr id="3" name="TextBox 3"/>
          <p:cNvSpPr txBox="1"/>
          <p:nvPr/>
        </p:nvSpPr>
        <p:spPr>
          <a:xfrm>
            <a:off x="4418709" y="2491929"/>
            <a:ext cx="12415944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203" dirty="0">
                <a:solidFill>
                  <a:srgbClr val="24E880"/>
                </a:solidFill>
                <a:latin typeface="Open Sans Bold"/>
              </a:rPr>
              <a:t>IZPLAČILA IZ SREDSTEV ZBIRNE VLOGE 2023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18709" y="3869642"/>
            <a:ext cx="10194404" cy="2716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19"/>
              </a:lnSpc>
            </a:pPr>
            <a:r>
              <a:rPr lang="en-US" sz="7799" spc="397">
                <a:solidFill>
                  <a:srgbClr val="FFFFFF"/>
                </a:solidFill>
                <a:latin typeface="Open Sans Bold"/>
              </a:rPr>
              <a:t>NOVINARSKA KONFERENCA </a:t>
            </a:r>
            <a:r>
              <a:rPr lang="en-US" sz="7799" spc="397">
                <a:solidFill>
                  <a:srgbClr val="24E880"/>
                </a:solidFill>
                <a:latin typeface="Open Sans Bold"/>
              </a:rPr>
              <a:t>2024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18709" y="8076565"/>
            <a:ext cx="9450582" cy="111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spc="41">
                <a:solidFill>
                  <a:srgbClr val="FFFFFF"/>
                </a:solidFill>
                <a:latin typeface="Lato"/>
              </a:rPr>
              <a:t>Agencija za kmetijske trge in razvoj podeželja</a:t>
            </a:r>
          </a:p>
          <a:p>
            <a:pPr algn="just">
              <a:lnSpc>
                <a:spcPts val="1680"/>
              </a:lnSpc>
            </a:pPr>
            <a:endParaRPr lang="en-US" sz="2600" spc="41">
              <a:solidFill>
                <a:srgbClr val="FFFFFF"/>
              </a:solidFill>
              <a:latin typeface="Lato"/>
            </a:endParaRPr>
          </a:p>
          <a:p>
            <a:pPr algn="just">
              <a:lnSpc>
                <a:spcPts val="3640"/>
              </a:lnSpc>
            </a:pPr>
            <a:r>
              <a:rPr lang="en-US" sz="2600" spc="41">
                <a:solidFill>
                  <a:srgbClr val="FFFFFF"/>
                </a:solidFill>
                <a:latin typeface="Lato"/>
              </a:rPr>
              <a:t>Marec 2024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7983567" y="-483000"/>
            <a:ext cx="3871379" cy="11253000"/>
            <a:chOff x="0" y="0"/>
            <a:chExt cx="1019622" cy="29637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9622" cy="2963753"/>
            </a:xfrm>
            <a:custGeom>
              <a:avLst/>
              <a:gdLst/>
              <a:ahLst/>
              <a:cxnLst/>
              <a:rect l="l" t="t" r="r" b="b"/>
              <a:pathLst>
                <a:path w="1019622" h="2963753">
                  <a:moveTo>
                    <a:pt x="0" y="0"/>
                  </a:moveTo>
                  <a:lnTo>
                    <a:pt x="1019622" y="0"/>
                  </a:lnTo>
                  <a:lnTo>
                    <a:pt x="1019622" y="2963753"/>
                  </a:lnTo>
                  <a:lnTo>
                    <a:pt x="0" y="296375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019622" cy="3001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958590" y="-322391"/>
            <a:ext cx="3350839" cy="11253000"/>
            <a:chOff x="0" y="0"/>
            <a:chExt cx="882525" cy="29637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82525" cy="2963753"/>
            </a:xfrm>
            <a:custGeom>
              <a:avLst/>
              <a:gdLst/>
              <a:ahLst/>
              <a:cxnLst/>
              <a:rect l="l" t="t" r="r" b="b"/>
              <a:pathLst>
                <a:path w="882525" h="2963753">
                  <a:moveTo>
                    <a:pt x="0" y="0"/>
                  </a:moveTo>
                  <a:lnTo>
                    <a:pt x="882525" y="0"/>
                  </a:lnTo>
                  <a:lnTo>
                    <a:pt x="882525" y="2963753"/>
                  </a:lnTo>
                  <a:lnTo>
                    <a:pt x="0" y="296375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82525" cy="3001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75374" y="315251"/>
            <a:ext cx="1997800" cy="1255448"/>
          </a:xfrm>
          <a:custGeom>
            <a:avLst/>
            <a:gdLst/>
            <a:ahLst/>
            <a:cxnLst/>
            <a:rect l="l" t="t" r="r" b="b"/>
            <a:pathLst>
              <a:path w="1997800" h="1255448">
                <a:moveTo>
                  <a:pt x="0" y="0"/>
                </a:moveTo>
                <a:lnTo>
                  <a:pt x="1997800" y="0"/>
                </a:lnTo>
                <a:lnTo>
                  <a:pt x="1997800" y="1255448"/>
                </a:lnTo>
                <a:lnTo>
                  <a:pt x="0" y="125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967460" y="3170344"/>
            <a:ext cx="4320540" cy="7116656"/>
            <a:chOff x="0" y="0"/>
            <a:chExt cx="1137920" cy="1874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7920" cy="1874346"/>
            </a:xfrm>
            <a:custGeom>
              <a:avLst/>
              <a:gdLst/>
              <a:ahLst/>
              <a:cxnLst/>
              <a:rect l="l" t="t" r="r" b="b"/>
              <a:pathLst>
                <a:path w="1137920" h="1874346">
                  <a:moveTo>
                    <a:pt x="0" y="0"/>
                  </a:moveTo>
                  <a:lnTo>
                    <a:pt x="1137920" y="0"/>
                  </a:lnTo>
                  <a:lnTo>
                    <a:pt x="1137920" y="1874346"/>
                  </a:lnTo>
                  <a:lnTo>
                    <a:pt x="0" y="1874346"/>
                  </a:lnTo>
                  <a:close/>
                </a:path>
              </a:pathLst>
            </a:custGeom>
            <a:solidFill>
              <a:srgbClr val="24E8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37920" cy="19124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17784" y="1707627"/>
            <a:ext cx="7326216" cy="934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Poppins Semi-Bold"/>
              </a:rPr>
              <a:t>IZPLAČILA IZ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17784" y="2631552"/>
            <a:ext cx="7326216" cy="934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13A959"/>
                </a:solidFill>
                <a:latin typeface="Poppins Semi-Bold"/>
              </a:rPr>
              <a:t>ZBIRNE VLOGE 2023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17784" y="4530309"/>
            <a:ext cx="6915676" cy="3549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0"/>
              </a:lnSpc>
            </a:pPr>
            <a:r>
              <a:rPr lang="en-US" sz="2500" dirty="0" err="1">
                <a:solidFill>
                  <a:srgbClr val="000000"/>
                </a:solidFill>
                <a:latin typeface="Lato"/>
              </a:rPr>
              <a:t>Agencija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je v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koledarskem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letu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2023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iz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proračuna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izplačala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skupno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364,4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milijonovevrov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, od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tega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70 %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sredstev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, ki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jih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proračun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RS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dobi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povrnjenih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s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strani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Evropske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komisije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, 30 % pa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sredstev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iz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Lato"/>
              </a:rPr>
              <a:t>proračuna</a:t>
            </a:r>
            <a:r>
              <a:rPr lang="en-US" sz="2500" dirty="0">
                <a:solidFill>
                  <a:srgbClr val="000000"/>
                </a:solidFill>
                <a:latin typeface="Lato"/>
              </a:rPr>
              <a:t> RS. </a:t>
            </a:r>
          </a:p>
          <a:p>
            <a:pPr>
              <a:lnSpc>
                <a:spcPts val="4750"/>
              </a:lnSpc>
            </a:pPr>
            <a:endParaRPr lang="en-US" sz="250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54622" y="7898030"/>
            <a:ext cx="2103817" cy="316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322">
                <a:solidFill>
                  <a:srgbClr val="FFFFFF"/>
                </a:solidFill>
                <a:latin typeface="Lato Bold"/>
              </a:rPr>
              <a:t>CLICK HERE</a:t>
            </a:r>
          </a:p>
        </p:txBody>
      </p:sp>
      <p:sp>
        <p:nvSpPr>
          <p:cNvPr id="9" name="Freeform 9"/>
          <p:cNvSpPr/>
          <p:nvPr/>
        </p:nvSpPr>
        <p:spPr>
          <a:xfrm>
            <a:off x="16281681" y="333049"/>
            <a:ext cx="1732259" cy="1088578"/>
          </a:xfrm>
          <a:custGeom>
            <a:avLst/>
            <a:gdLst/>
            <a:ahLst/>
            <a:cxnLst/>
            <a:rect l="l" t="t" r="r" b="b"/>
            <a:pathLst>
              <a:path w="1732259" h="1088578">
                <a:moveTo>
                  <a:pt x="0" y="0"/>
                </a:moveTo>
                <a:lnTo>
                  <a:pt x="1732258" y="0"/>
                </a:lnTo>
                <a:lnTo>
                  <a:pt x="1732258" y="1088577"/>
                </a:lnTo>
                <a:lnTo>
                  <a:pt x="0" y="1088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074472C-4426-01EC-FDDB-13F39892E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618506"/>
              </p:ext>
            </p:extLst>
          </p:nvPr>
        </p:nvGraphicFramePr>
        <p:xfrm>
          <a:off x="9144000" y="1707627"/>
          <a:ext cx="6915676" cy="8160270"/>
        </p:xfrm>
        <a:graphic>
          <a:graphicData uri="http://schemas.openxmlformats.org/drawingml/2006/table">
            <a:tbl>
              <a:tblPr firstRow="1" firstCol="1" bandRow="1"/>
              <a:tblGrid>
                <a:gridCol w="4832274">
                  <a:extLst>
                    <a:ext uri="{9D8B030D-6E8A-4147-A177-3AD203B41FA5}">
                      <a16:colId xmlns:a16="http://schemas.microsoft.com/office/drawing/2014/main" val="555372755"/>
                    </a:ext>
                  </a:extLst>
                </a:gridCol>
                <a:gridCol w="2083402">
                  <a:extLst>
                    <a:ext uri="{9D8B030D-6E8A-4147-A177-3AD203B41FA5}">
                      <a16:colId xmlns:a16="http://schemas.microsoft.com/office/drawing/2014/main" val="4111223802"/>
                    </a:ext>
                  </a:extLst>
                </a:gridCol>
              </a:tblGrid>
              <a:tr h="1166004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b="1" dirty="0"/>
                        <a:t>IZPLAČILA PO SKUPINAH UKREPOV V L. 2023 (v mio EUR)</a:t>
                      </a: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b="1" dirty="0"/>
                        <a:t>SKUPAJ v koledarskem letu 2023</a:t>
                      </a: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2429"/>
                  </a:ext>
                </a:extLst>
              </a:tr>
              <a:tr h="448193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NEPOSREDNA PLAČILA ZA POVRŠINE IN ŽIVALI</a:t>
                      </a:r>
                      <a:endParaRPr lang="sl-SI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132,0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636845"/>
                  </a:ext>
                </a:extLst>
              </a:tr>
              <a:tr h="807098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PLAČILA OBMOČJEM Z NARAVNIMI ALI DRUGIMI POSEBNIMI OMEJITVAMI (OMD)</a:t>
                      </a:r>
                      <a:endParaRPr lang="sl-SI" sz="1500" b="0" i="0" u="none" strike="noStrike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108947"/>
                  </a:ext>
                </a:extLst>
              </a:tr>
              <a:tr h="807098">
                <a:tc>
                  <a:txBody>
                    <a:bodyPr/>
                    <a:lstStyle/>
                    <a:p>
                      <a:pPr indent="36576"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231900" algn="l"/>
                        </a:tabLst>
                      </a:pPr>
                      <a:r>
                        <a:rPr lang="sl-SI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KMETIJSKO-OKOLJSKA-PODNEBNA PLAČILA (KOPOP in DOBROBIT ŽIVALI), EKOLOŠKO KMETOVANJE</a:t>
                      </a:r>
                      <a:endParaRPr lang="sl-SI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50,5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588335"/>
                  </a:ext>
                </a:extLst>
              </a:tr>
              <a:tr h="1166004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INVESTICIJSKI UKREPI PROGRAMA RAZVOJA PODEŽELJA (PRP 2007-2013, PRP 2014-2020, vključno z ukrepom zgodnjega upokojevanja in ukrepi tehnične pomoči)</a:t>
                      </a:r>
                      <a:endParaRPr lang="sl-SI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104,5</a:t>
                      </a:r>
                      <a:endParaRPr lang="sl-SI" sz="4000" b="0" i="0" u="none" strike="noStrike" dirty="0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635884"/>
                  </a:ext>
                </a:extLst>
              </a:tr>
              <a:tr h="807098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UKREPI OPERATIVNEGA PROGRAMA ZA RAZVOJ RIBIŠTVA </a:t>
                      </a:r>
                      <a:endParaRPr lang="sl-SI" sz="1500" b="0" i="0" u="none" strike="noStrike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515597"/>
                  </a:ext>
                </a:extLst>
              </a:tr>
              <a:tr h="807098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UKREPI KMETIJSKIH TRGOV (promocija, šolska shema, vinogradništvo, čebelarstvo)</a:t>
                      </a:r>
                      <a:endParaRPr lang="sl-SI" sz="1500" b="0" i="0" u="none" strike="noStrike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387174"/>
                  </a:ext>
                </a:extLst>
              </a:tr>
              <a:tr h="807098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NACIONALNI UKREPI (zavarovalne premije, društva, de minimis ukrepi, trad.slov.zajtrk....)</a:t>
                      </a:r>
                      <a:endParaRPr lang="sl-SI" sz="1500" b="0" i="0" u="none" strike="noStrike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39,0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608640"/>
                  </a:ext>
                </a:extLst>
              </a:tr>
              <a:tr h="448193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NOO_Načrt za okrevanje in odpornost</a:t>
                      </a:r>
                      <a:endParaRPr lang="sl-SI" sz="1500" b="0" i="0" u="none" strike="noStrike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887242"/>
                  </a:ext>
                </a:extLst>
              </a:tr>
              <a:tr h="448193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POPLAVE_23</a:t>
                      </a:r>
                      <a:endParaRPr lang="sl-SI" sz="1500" b="0" i="0" u="none" strike="noStrike" dirty="0">
                        <a:effectLst/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sl-SI" sz="4000" b="0" i="0" u="none" strike="noStrike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492136"/>
                  </a:ext>
                </a:extLst>
              </a:tr>
              <a:tr h="448193">
                <a:tc>
                  <a:txBody>
                    <a:bodyPr/>
                    <a:lstStyle/>
                    <a:p>
                      <a:pPr algn="l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SKUPAJ</a:t>
                      </a:r>
                      <a:endParaRPr lang="sl-SI" sz="2000" b="1" i="0" u="none" strike="noStrike" dirty="0">
                        <a:effectLst/>
                        <a:highlight>
                          <a:srgbClr val="D9D9D9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l-SI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364,4</a:t>
                      </a:r>
                      <a:endParaRPr lang="sl-SI" sz="2000" b="1" i="0" u="none" strike="noStrike" dirty="0">
                        <a:effectLst/>
                        <a:highlight>
                          <a:srgbClr val="BFBFBF"/>
                        </a:highlight>
                        <a:latin typeface="+mj-lt"/>
                      </a:endParaRPr>
                    </a:p>
                  </a:txBody>
                  <a:tcPr marL="29729" marR="29729" marT="6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3895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06842" y="7933"/>
            <a:ext cx="4320540" cy="2002327"/>
            <a:chOff x="0" y="0"/>
            <a:chExt cx="1137920" cy="5273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7920" cy="527362"/>
            </a:xfrm>
            <a:custGeom>
              <a:avLst/>
              <a:gdLst/>
              <a:ahLst/>
              <a:cxnLst/>
              <a:rect l="l" t="t" r="r" b="b"/>
              <a:pathLst>
                <a:path w="1137920" h="527362">
                  <a:moveTo>
                    <a:pt x="0" y="0"/>
                  </a:moveTo>
                  <a:lnTo>
                    <a:pt x="1137920" y="0"/>
                  </a:lnTo>
                  <a:lnTo>
                    <a:pt x="1137920" y="527362"/>
                  </a:lnTo>
                  <a:lnTo>
                    <a:pt x="0" y="527362"/>
                  </a:lnTo>
                  <a:close/>
                </a:path>
              </a:pathLst>
            </a:custGeom>
            <a:solidFill>
              <a:srgbClr val="24E8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37920" cy="565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7933"/>
            <a:ext cx="7659517" cy="10287000"/>
          </a:xfrm>
          <a:custGeom>
            <a:avLst/>
            <a:gdLst/>
            <a:ahLst/>
            <a:cxnLst/>
            <a:rect l="l" t="t" r="r" b="b"/>
            <a:pathLst>
              <a:path w="7659517" h="10287000">
                <a:moveTo>
                  <a:pt x="0" y="0"/>
                </a:moveTo>
                <a:lnTo>
                  <a:pt x="7659517" y="0"/>
                </a:lnTo>
                <a:lnTo>
                  <a:pt x="765951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3" r="-363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5700848" y="4545960"/>
            <a:ext cx="5068993" cy="4400600"/>
            <a:chOff x="0" y="0"/>
            <a:chExt cx="1335043" cy="11590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5043" cy="1159006"/>
            </a:xfrm>
            <a:custGeom>
              <a:avLst/>
              <a:gdLst/>
              <a:ahLst/>
              <a:cxnLst/>
              <a:rect l="l" t="t" r="r" b="b"/>
              <a:pathLst>
                <a:path w="1335043" h="1159006">
                  <a:moveTo>
                    <a:pt x="77893" y="0"/>
                  </a:moveTo>
                  <a:lnTo>
                    <a:pt x="1257151" y="0"/>
                  </a:lnTo>
                  <a:cubicBezTo>
                    <a:pt x="1277809" y="0"/>
                    <a:pt x="1297621" y="8207"/>
                    <a:pt x="1312229" y="22814"/>
                  </a:cubicBezTo>
                  <a:cubicBezTo>
                    <a:pt x="1326837" y="37422"/>
                    <a:pt x="1335043" y="57234"/>
                    <a:pt x="1335043" y="77893"/>
                  </a:cubicBezTo>
                  <a:lnTo>
                    <a:pt x="1335043" y="1081113"/>
                  </a:lnTo>
                  <a:cubicBezTo>
                    <a:pt x="1335043" y="1101772"/>
                    <a:pt x="1326837" y="1121584"/>
                    <a:pt x="1312229" y="1136192"/>
                  </a:cubicBezTo>
                  <a:cubicBezTo>
                    <a:pt x="1297621" y="1150799"/>
                    <a:pt x="1277809" y="1159006"/>
                    <a:pt x="1257151" y="1159006"/>
                  </a:cubicBezTo>
                  <a:lnTo>
                    <a:pt x="77893" y="1159006"/>
                  </a:lnTo>
                  <a:cubicBezTo>
                    <a:pt x="57234" y="1159006"/>
                    <a:pt x="37422" y="1150799"/>
                    <a:pt x="22814" y="1136192"/>
                  </a:cubicBezTo>
                  <a:cubicBezTo>
                    <a:pt x="8207" y="1121584"/>
                    <a:pt x="0" y="1101772"/>
                    <a:pt x="0" y="1081113"/>
                  </a:cubicBezTo>
                  <a:lnTo>
                    <a:pt x="0" y="77893"/>
                  </a:lnTo>
                  <a:cubicBezTo>
                    <a:pt x="0" y="57234"/>
                    <a:pt x="8207" y="37422"/>
                    <a:pt x="22814" y="22814"/>
                  </a:cubicBezTo>
                  <a:cubicBezTo>
                    <a:pt x="37422" y="8207"/>
                    <a:pt x="57234" y="0"/>
                    <a:pt x="77893" y="0"/>
                  </a:cubicBezTo>
                  <a:close/>
                </a:path>
              </a:pathLst>
            </a:custGeom>
            <a:solidFill>
              <a:srgbClr val="13A9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335043" cy="11971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93166" y="4545960"/>
            <a:ext cx="5554644" cy="4992839"/>
            <a:chOff x="0" y="0"/>
            <a:chExt cx="1462951" cy="13149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62951" cy="1314986"/>
            </a:xfrm>
            <a:custGeom>
              <a:avLst/>
              <a:gdLst/>
              <a:ahLst/>
              <a:cxnLst/>
              <a:rect l="l" t="t" r="r" b="b"/>
              <a:pathLst>
                <a:path w="1462951" h="1314986">
                  <a:moveTo>
                    <a:pt x="71082" y="0"/>
                  </a:moveTo>
                  <a:lnTo>
                    <a:pt x="1391869" y="0"/>
                  </a:lnTo>
                  <a:cubicBezTo>
                    <a:pt x="1410721" y="0"/>
                    <a:pt x="1428801" y="7489"/>
                    <a:pt x="1442132" y="20820"/>
                  </a:cubicBezTo>
                  <a:cubicBezTo>
                    <a:pt x="1455462" y="34150"/>
                    <a:pt x="1462951" y="52230"/>
                    <a:pt x="1462951" y="71082"/>
                  </a:cubicBezTo>
                  <a:lnTo>
                    <a:pt x="1462951" y="1243904"/>
                  </a:lnTo>
                  <a:cubicBezTo>
                    <a:pt x="1462951" y="1262756"/>
                    <a:pt x="1455462" y="1280836"/>
                    <a:pt x="1442132" y="1294167"/>
                  </a:cubicBezTo>
                  <a:cubicBezTo>
                    <a:pt x="1428801" y="1307497"/>
                    <a:pt x="1410721" y="1314986"/>
                    <a:pt x="1391869" y="1314986"/>
                  </a:cubicBezTo>
                  <a:lnTo>
                    <a:pt x="71082" y="1314986"/>
                  </a:lnTo>
                  <a:cubicBezTo>
                    <a:pt x="52230" y="1314986"/>
                    <a:pt x="34150" y="1307497"/>
                    <a:pt x="20820" y="1294167"/>
                  </a:cubicBezTo>
                  <a:cubicBezTo>
                    <a:pt x="7489" y="1280836"/>
                    <a:pt x="0" y="1262756"/>
                    <a:pt x="0" y="1243904"/>
                  </a:cubicBezTo>
                  <a:lnTo>
                    <a:pt x="0" y="71082"/>
                  </a:lnTo>
                  <a:cubicBezTo>
                    <a:pt x="0" y="52230"/>
                    <a:pt x="7489" y="34150"/>
                    <a:pt x="20820" y="20820"/>
                  </a:cubicBezTo>
                  <a:cubicBezTo>
                    <a:pt x="34150" y="7489"/>
                    <a:pt x="52230" y="0"/>
                    <a:pt x="71082" y="0"/>
                  </a:cubicBezTo>
                  <a:close/>
                </a:path>
              </a:pathLst>
            </a:custGeom>
            <a:solidFill>
              <a:srgbClr val="13A9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462951" cy="13530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144000" y="1173673"/>
            <a:ext cx="7667335" cy="1858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Poppins Semi-Bold"/>
              </a:rPr>
              <a:t>UKREPI RAZVOJA PODEŽELJA IN RIBIŠTVA </a:t>
            </a:r>
          </a:p>
        </p:txBody>
      </p:sp>
      <p:sp>
        <p:nvSpPr>
          <p:cNvPr id="13" name="Freeform 13"/>
          <p:cNvSpPr/>
          <p:nvPr/>
        </p:nvSpPr>
        <p:spPr>
          <a:xfrm>
            <a:off x="16281681" y="333049"/>
            <a:ext cx="1732259" cy="1088578"/>
          </a:xfrm>
          <a:custGeom>
            <a:avLst/>
            <a:gdLst/>
            <a:ahLst/>
            <a:cxnLst/>
            <a:rect l="l" t="t" r="r" b="b"/>
            <a:pathLst>
              <a:path w="1732259" h="1088578">
                <a:moveTo>
                  <a:pt x="0" y="0"/>
                </a:moveTo>
                <a:lnTo>
                  <a:pt x="1732258" y="0"/>
                </a:lnTo>
                <a:lnTo>
                  <a:pt x="1732258" y="1088577"/>
                </a:lnTo>
                <a:lnTo>
                  <a:pt x="0" y="10885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072216" y="4987297"/>
            <a:ext cx="769769" cy="965227"/>
          </a:xfrm>
          <a:custGeom>
            <a:avLst/>
            <a:gdLst/>
            <a:ahLst/>
            <a:cxnLst/>
            <a:rect l="l" t="t" r="r" b="b"/>
            <a:pathLst>
              <a:path w="769769" h="965227">
                <a:moveTo>
                  <a:pt x="0" y="0"/>
                </a:moveTo>
                <a:lnTo>
                  <a:pt x="769769" y="0"/>
                </a:lnTo>
                <a:lnTo>
                  <a:pt x="769769" y="965227"/>
                </a:lnTo>
                <a:lnTo>
                  <a:pt x="0" y="9652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014853" y="4987297"/>
            <a:ext cx="962814" cy="965227"/>
          </a:xfrm>
          <a:custGeom>
            <a:avLst/>
            <a:gdLst/>
            <a:ahLst/>
            <a:cxnLst/>
            <a:rect l="l" t="t" r="r" b="b"/>
            <a:pathLst>
              <a:path w="962814" h="965227">
                <a:moveTo>
                  <a:pt x="0" y="0"/>
                </a:moveTo>
                <a:lnTo>
                  <a:pt x="962814" y="0"/>
                </a:lnTo>
                <a:lnTo>
                  <a:pt x="962814" y="965227"/>
                </a:lnTo>
                <a:lnTo>
                  <a:pt x="0" y="9652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286302" y="6308640"/>
            <a:ext cx="3898084" cy="2545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3420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Lato"/>
              </a:rPr>
              <a:t>Odobrenih 1.144 vlog v vrednosti 68,59 milijonov evrov</a:t>
            </a:r>
          </a:p>
          <a:p>
            <a:pPr marL="388628" lvl="1" indent="-194314">
              <a:lnSpc>
                <a:spcPts val="3420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Lato"/>
              </a:rPr>
              <a:t>Obdelanih 5.779 zahtevkov za izplačilo sredstev </a:t>
            </a:r>
          </a:p>
          <a:p>
            <a:pPr marL="388628" lvl="1" indent="-194314">
              <a:lnSpc>
                <a:spcPts val="3420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Lato Bold"/>
              </a:rPr>
              <a:t>Izplačana 102,04 milijona evrov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137260" y="4982046"/>
            <a:ext cx="2196168" cy="1259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>
                <a:solidFill>
                  <a:srgbClr val="FFFFFF"/>
                </a:solidFill>
                <a:latin typeface="Lato"/>
              </a:rPr>
              <a:t>UKREPI RAZVOJA PODEŽELJA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144000" y="2889432"/>
            <a:ext cx="8310055" cy="934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80"/>
              </a:lnSpc>
            </a:pPr>
            <a:r>
              <a:rPr lang="en-US" sz="5200">
                <a:solidFill>
                  <a:srgbClr val="13A959"/>
                </a:solidFill>
                <a:latin typeface="Poppins Semi-Bold"/>
              </a:rPr>
              <a:t>TER KMETIJSKIH TRGOV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311971" y="6136472"/>
            <a:ext cx="4499364" cy="3402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3420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Lato"/>
              </a:rPr>
              <a:t>Finančna pomoč za odpravo posledic škode v kmetijstvu zaradi suše v letu 2022 – izplačanih 24,744 milijona evrov</a:t>
            </a:r>
          </a:p>
          <a:p>
            <a:pPr marL="388628" lvl="1" indent="-194314">
              <a:lnSpc>
                <a:spcPts val="3420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Lato"/>
              </a:rPr>
              <a:t>M22 Izredna začasna podpora kmetom ter MSP – izplačanih 8,806 milijona evrov</a:t>
            </a:r>
          </a:p>
          <a:p>
            <a:pPr marL="388628" lvl="1" indent="-194314">
              <a:lnSpc>
                <a:spcPts val="3420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Lato Bold"/>
              </a:rPr>
              <a:t>Izplačanih 57,75 milijonov evrov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169331" y="4930147"/>
            <a:ext cx="2868354" cy="1259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>
                <a:solidFill>
                  <a:srgbClr val="FFFFFF"/>
                </a:solidFill>
                <a:latin typeface="Lato"/>
              </a:rPr>
              <a:t>UKREPI KMETIJSKIH TRGOV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9801" y="-270503"/>
            <a:ext cx="18517801" cy="4139207"/>
            <a:chOff x="0" y="0"/>
            <a:chExt cx="4877116" cy="10901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7116" cy="1090162"/>
            </a:xfrm>
            <a:custGeom>
              <a:avLst/>
              <a:gdLst/>
              <a:ahLst/>
              <a:cxnLst/>
              <a:rect l="l" t="t" r="r" b="b"/>
              <a:pathLst>
                <a:path w="4877116" h="1090162">
                  <a:moveTo>
                    <a:pt x="0" y="0"/>
                  </a:moveTo>
                  <a:lnTo>
                    <a:pt x="4877116" y="0"/>
                  </a:lnTo>
                  <a:lnTo>
                    <a:pt x="4877116" y="1090162"/>
                  </a:lnTo>
                  <a:lnTo>
                    <a:pt x="0" y="1090162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4877116" cy="1223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2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549072" y="-13206663"/>
            <a:ext cx="18837072" cy="17050903"/>
          </a:xfrm>
          <a:custGeom>
            <a:avLst/>
            <a:gdLst/>
            <a:ahLst/>
            <a:cxnLst/>
            <a:rect l="l" t="t" r="r" b="b"/>
            <a:pathLst>
              <a:path w="18837072" h="17050903">
                <a:moveTo>
                  <a:pt x="0" y="0"/>
                </a:moveTo>
                <a:lnTo>
                  <a:pt x="18837072" y="0"/>
                </a:lnTo>
                <a:lnTo>
                  <a:pt x="18837072" y="17050903"/>
                </a:lnTo>
                <a:lnTo>
                  <a:pt x="0" y="17050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b="-25853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1028700"/>
            <a:ext cx="6373678" cy="6607533"/>
            <a:chOff x="0" y="0"/>
            <a:chExt cx="1678664" cy="17402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78664" cy="1740256"/>
            </a:xfrm>
            <a:custGeom>
              <a:avLst/>
              <a:gdLst/>
              <a:ahLst/>
              <a:cxnLst/>
              <a:rect l="l" t="t" r="r" b="b"/>
              <a:pathLst>
                <a:path w="1678664" h="1740256">
                  <a:moveTo>
                    <a:pt x="0" y="0"/>
                  </a:moveTo>
                  <a:lnTo>
                    <a:pt x="1678664" y="0"/>
                  </a:lnTo>
                  <a:lnTo>
                    <a:pt x="1678664" y="1740256"/>
                  </a:lnTo>
                  <a:lnTo>
                    <a:pt x="0" y="1740256"/>
                  </a:lnTo>
                  <a:close/>
                </a:path>
              </a:pathLst>
            </a:custGeom>
            <a:solidFill>
              <a:srgbClr val="13A9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678664" cy="17783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40411" y="8714011"/>
            <a:ext cx="1732259" cy="1088578"/>
          </a:xfrm>
          <a:custGeom>
            <a:avLst/>
            <a:gdLst/>
            <a:ahLst/>
            <a:cxnLst/>
            <a:rect l="l" t="t" r="r" b="b"/>
            <a:pathLst>
              <a:path w="1732259" h="1088578">
                <a:moveTo>
                  <a:pt x="0" y="0"/>
                </a:moveTo>
                <a:lnTo>
                  <a:pt x="1732259" y="0"/>
                </a:lnTo>
                <a:lnTo>
                  <a:pt x="1732259" y="1088578"/>
                </a:lnTo>
                <a:lnTo>
                  <a:pt x="0" y="1088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1825" y="1911863"/>
            <a:ext cx="999457" cy="999457"/>
          </a:xfrm>
          <a:custGeom>
            <a:avLst/>
            <a:gdLst/>
            <a:ahLst/>
            <a:cxnLst/>
            <a:rect l="l" t="t" r="r" b="b"/>
            <a:pathLst>
              <a:path w="999457" h="999457">
                <a:moveTo>
                  <a:pt x="0" y="0"/>
                </a:moveTo>
                <a:lnTo>
                  <a:pt x="999458" y="0"/>
                </a:lnTo>
                <a:lnTo>
                  <a:pt x="999458" y="999458"/>
                </a:lnTo>
                <a:lnTo>
                  <a:pt x="0" y="9994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21825" y="3887755"/>
            <a:ext cx="1033412" cy="989492"/>
          </a:xfrm>
          <a:custGeom>
            <a:avLst/>
            <a:gdLst/>
            <a:ahLst/>
            <a:cxnLst/>
            <a:rect l="l" t="t" r="r" b="b"/>
            <a:pathLst>
              <a:path w="1033412" h="989492">
                <a:moveTo>
                  <a:pt x="0" y="0"/>
                </a:moveTo>
                <a:lnTo>
                  <a:pt x="1033412" y="0"/>
                </a:lnTo>
                <a:lnTo>
                  <a:pt x="1033412" y="989491"/>
                </a:lnTo>
                <a:lnTo>
                  <a:pt x="0" y="9894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96945" y="5971823"/>
            <a:ext cx="924338" cy="924338"/>
          </a:xfrm>
          <a:custGeom>
            <a:avLst/>
            <a:gdLst/>
            <a:ahLst/>
            <a:cxnLst/>
            <a:rect l="l" t="t" r="r" b="b"/>
            <a:pathLst>
              <a:path w="924338" h="924338">
                <a:moveTo>
                  <a:pt x="0" y="0"/>
                </a:moveTo>
                <a:lnTo>
                  <a:pt x="924338" y="0"/>
                </a:lnTo>
                <a:lnTo>
                  <a:pt x="924338" y="924338"/>
                </a:lnTo>
                <a:lnTo>
                  <a:pt x="0" y="9243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840528" y="1216320"/>
            <a:ext cx="8483385" cy="1109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80"/>
              </a:lnSpc>
            </a:pPr>
            <a:r>
              <a:rPr lang="en-US" sz="6200">
                <a:solidFill>
                  <a:srgbClr val="FFFFFF"/>
                </a:solidFill>
                <a:latin typeface="Poppins Semi-Bold"/>
              </a:rPr>
              <a:t>ZBIRNA VLOGA </a:t>
            </a:r>
            <a:r>
              <a:rPr lang="en-US" sz="6200">
                <a:solidFill>
                  <a:srgbClr val="24E880"/>
                </a:solidFill>
                <a:latin typeface="Poppins Semi-Bold"/>
              </a:rPr>
              <a:t>2023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56299" y="1778513"/>
            <a:ext cx="3725177" cy="168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>
                <a:solidFill>
                  <a:srgbClr val="FFFFFF"/>
                </a:solidFill>
                <a:latin typeface="Lato"/>
              </a:rPr>
              <a:t>Zbirna vloga 2023 se je oddajala med 31. marcem in 10. julijem 2023 prek elektronskega vnosa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840528" y="5985573"/>
            <a:ext cx="4137592" cy="168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 dirty="0" err="1">
                <a:solidFill>
                  <a:srgbClr val="000000"/>
                </a:solidFill>
                <a:latin typeface="Lato"/>
              </a:rPr>
              <a:t>Izplačanih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je 96</a:t>
            </a:r>
            <a:r>
              <a:rPr lang="sl-SI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%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vseh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zahtevkov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kar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pomeni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, da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bo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v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mesecu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marcu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obdelanih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še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1600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zahtevkov</a:t>
            </a:r>
            <a:endParaRPr lang="en-US" sz="18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3420"/>
              </a:lnSpc>
            </a:pPr>
            <a:endParaRPr lang="en-US" sz="180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840528" y="4689760"/>
            <a:ext cx="4137592" cy="1616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en-US" sz="3100" spc="223" dirty="0" err="1">
                <a:solidFill>
                  <a:srgbClr val="13A959"/>
                </a:solidFill>
                <a:latin typeface="Lato Bold"/>
              </a:rPr>
              <a:t>Stanje</a:t>
            </a:r>
            <a:r>
              <a:rPr lang="en-US" sz="3100" spc="223" dirty="0">
                <a:solidFill>
                  <a:srgbClr val="13A959"/>
                </a:solidFill>
                <a:latin typeface="Lato Bold"/>
              </a:rPr>
              <a:t> OMD </a:t>
            </a:r>
            <a:r>
              <a:rPr lang="en-US" sz="3100" spc="223" dirty="0" err="1">
                <a:solidFill>
                  <a:srgbClr val="13A959"/>
                </a:solidFill>
                <a:latin typeface="Lato Bold"/>
              </a:rPr>
              <a:t>na</a:t>
            </a:r>
            <a:r>
              <a:rPr lang="en-US" sz="3100" spc="223" dirty="0">
                <a:solidFill>
                  <a:srgbClr val="13A959"/>
                </a:solidFill>
                <a:latin typeface="Lato Bold"/>
              </a:rPr>
              <a:t> dan 13. </a:t>
            </a:r>
            <a:r>
              <a:rPr lang="en-US" sz="3100" spc="223" dirty="0" err="1">
                <a:solidFill>
                  <a:srgbClr val="13A959"/>
                </a:solidFill>
                <a:latin typeface="Lato Bold"/>
              </a:rPr>
              <a:t>marec</a:t>
            </a:r>
            <a:r>
              <a:rPr lang="en-US" sz="3100" spc="223" dirty="0">
                <a:solidFill>
                  <a:srgbClr val="13A959"/>
                </a:solidFill>
                <a:latin typeface="Lato Bold"/>
              </a:rPr>
              <a:t> 2024</a:t>
            </a:r>
          </a:p>
          <a:p>
            <a:pPr>
              <a:lnSpc>
                <a:spcPts val="4340"/>
              </a:lnSpc>
            </a:pPr>
            <a:endParaRPr lang="en-US" sz="3100" spc="223" dirty="0">
              <a:solidFill>
                <a:srgbClr val="13A959"/>
              </a:solidFill>
              <a:latin typeface="Lato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856299" y="4015690"/>
            <a:ext cx="3474085" cy="1259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FFFFFF"/>
                </a:solidFill>
                <a:latin typeface="Lato"/>
              </a:rPr>
              <a:t>Skupno je bilo oddanih 54.725 zbirnih vlog</a:t>
            </a:r>
          </a:p>
          <a:p>
            <a:pPr marL="0" lvl="0" indent="0" algn="l">
              <a:lnSpc>
                <a:spcPts val="3420"/>
              </a:lnSpc>
              <a:spcBef>
                <a:spcPct val="0"/>
              </a:spcBef>
            </a:pPr>
            <a:endParaRPr lang="en-US" sz="1800" u="none" strike="noStrike">
              <a:solidFill>
                <a:srgbClr val="FFFFFF"/>
              </a:solidFill>
              <a:latin typeface="Lat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856299" y="5948406"/>
            <a:ext cx="3725177" cy="1687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>
                <a:solidFill>
                  <a:srgbClr val="FFFFFF"/>
                </a:solidFill>
                <a:latin typeface="Lato"/>
              </a:rPr>
              <a:t>Dopolnitve zbirne vloge 2023 so trajale do 17. novembra 2023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"/>
            </a:endParaRPr>
          </a:p>
          <a:p>
            <a:pPr>
              <a:lnSpc>
                <a:spcPts val="3420"/>
              </a:lnSpc>
            </a:pPr>
            <a:endParaRPr lang="en-US" sz="1800">
              <a:solidFill>
                <a:srgbClr val="FFFFFF"/>
              </a:solidFill>
              <a:latin typeface="Lat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017608" y="4118260"/>
            <a:ext cx="4474685" cy="270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en-US" sz="3100" spc="223">
                <a:solidFill>
                  <a:srgbClr val="13A959"/>
                </a:solidFill>
                <a:latin typeface="Lato Bold"/>
              </a:rPr>
              <a:t>Stanje neposrednih plačil - NP (začasne odločbe) na dan 13. marec 2024</a:t>
            </a:r>
          </a:p>
          <a:p>
            <a:pPr>
              <a:lnSpc>
                <a:spcPts val="4340"/>
              </a:lnSpc>
            </a:pPr>
            <a:endParaRPr lang="en-US" sz="3100" spc="223">
              <a:solidFill>
                <a:srgbClr val="13A959"/>
              </a:solidFill>
              <a:latin typeface="Lat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017608" y="6404673"/>
            <a:ext cx="4474685" cy="1259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 dirty="0" err="1">
                <a:solidFill>
                  <a:srgbClr val="000000"/>
                </a:solidFill>
                <a:latin typeface="Lato"/>
              </a:rPr>
              <a:t>Izplačanih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je </a:t>
            </a:r>
            <a:r>
              <a:rPr lang="sl-SI" dirty="0">
                <a:solidFill>
                  <a:srgbClr val="000000"/>
                </a:solidFill>
                <a:latin typeface="Lato"/>
              </a:rPr>
              <a:t>90 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%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zahtevkov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kar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pomeni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, da za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obdelavo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preostane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še</a:t>
            </a:r>
            <a:r>
              <a:rPr lang="en-US" sz="1800" dirty="0">
                <a:solidFill>
                  <a:srgbClr val="000000"/>
                </a:solidFill>
                <a:latin typeface="Lato"/>
              </a:rPr>
              <a:t> 5100 </a:t>
            </a:r>
            <a:r>
              <a:rPr lang="en-US" sz="1800" dirty="0" err="1">
                <a:solidFill>
                  <a:srgbClr val="000000"/>
                </a:solidFill>
                <a:latin typeface="Lato"/>
              </a:rPr>
              <a:t>zahtevkov</a:t>
            </a:r>
            <a:endParaRPr lang="en-US" sz="18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3420"/>
              </a:lnSpc>
            </a:pPr>
            <a:endParaRPr lang="en-US" sz="1800" dirty="0">
              <a:solidFill>
                <a:srgbClr val="000000"/>
              </a:solidFill>
              <a:latin typeface="Lat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840528" y="8134411"/>
            <a:ext cx="8743990" cy="1073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40"/>
              </a:lnSpc>
            </a:pPr>
            <a:r>
              <a:rPr lang="en-US" sz="3100" spc="223">
                <a:solidFill>
                  <a:srgbClr val="13A959"/>
                </a:solidFill>
                <a:latin typeface="Lato Bold"/>
              </a:rPr>
              <a:t>Končne odločbe NP, KOPOP, DŽ, EK</a:t>
            </a:r>
          </a:p>
          <a:p>
            <a:pPr>
              <a:lnSpc>
                <a:spcPts val="4340"/>
              </a:lnSpc>
            </a:pPr>
            <a:endParaRPr lang="en-US" sz="3100" spc="223">
              <a:solidFill>
                <a:srgbClr val="13A959"/>
              </a:solidFill>
              <a:latin typeface="Lato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840528" y="8740577"/>
            <a:ext cx="7414422" cy="830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20"/>
              </a:lnSpc>
            </a:pPr>
            <a:r>
              <a:rPr lang="en-US" sz="1800">
                <a:solidFill>
                  <a:srgbClr val="000000"/>
                </a:solidFill>
                <a:latin typeface="Lato"/>
              </a:rPr>
              <a:t>Izplačila sledijo v maju in juniju 2024</a:t>
            </a:r>
          </a:p>
          <a:p>
            <a:pPr>
              <a:lnSpc>
                <a:spcPts val="342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0509" y="0"/>
            <a:ext cx="437567" cy="10287000"/>
            <a:chOff x="0" y="0"/>
            <a:chExt cx="11524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5244" cy="2709333"/>
            </a:xfrm>
            <a:custGeom>
              <a:avLst/>
              <a:gdLst/>
              <a:ahLst/>
              <a:cxnLst/>
              <a:rect l="l" t="t" r="r" b="b"/>
              <a:pathLst>
                <a:path w="115244" h="2709333">
                  <a:moveTo>
                    <a:pt x="0" y="0"/>
                  </a:moveTo>
                  <a:lnTo>
                    <a:pt x="115244" y="0"/>
                  </a:lnTo>
                  <a:lnTo>
                    <a:pt x="11524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3A9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524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429292" y="0"/>
            <a:ext cx="7858708" cy="10287000"/>
          </a:xfrm>
          <a:custGeom>
            <a:avLst/>
            <a:gdLst/>
            <a:ahLst/>
            <a:cxnLst/>
            <a:rect l="l" t="t" r="r" b="b"/>
            <a:pathLst>
              <a:path w="7858708" h="10287000">
                <a:moveTo>
                  <a:pt x="0" y="0"/>
                </a:moveTo>
                <a:lnTo>
                  <a:pt x="7858708" y="0"/>
                </a:lnTo>
                <a:lnTo>
                  <a:pt x="78587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525" r="-40946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721839"/>
            <a:ext cx="6027306" cy="2435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40"/>
              </a:lnSpc>
            </a:pPr>
            <a:r>
              <a:rPr lang="en-US" sz="4600">
                <a:solidFill>
                  <a:srgbClr val="000000"/>
                </a:solidFill>
                <a:latin typeface="Poppins Semi-Bold"/>
              </a:rPr>
              <a:t>Revizije na </a:t>
            </a:r>
            <a:r>
              <a:rPr lang="en-US" sz="4600">
                <a:solidFill>
                  <a:srgbClr val="13A959"/>
                </a:solidFill>
                <a:latin typeface="Poppins Semi-Bold"/>
              </a:rPr>
              <a:t>Agenciji za kmetijske trge in razvoj podeželja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882757"/>
            <a:ext cx="8115300" cy="5402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20"/>
              </a:lnSpc>
            </a:pPr>
            <a:r>
              <a:rPr lang="en-US" sz="1800">
                <a:solidFill>
                  <a:srgbClr val="000000"/>
                </a:solidFill>
                <a:latin typeface="Lato"/>
              </a:rPr>
              <a:t>Evropska in nacionalna revizijska telesa ugotavljajo temeljito, zakonito in točno izplačevanje sredstev  iz kmetijskih skladov.</a:t>
            </a:r>
          </a:p>
          <a:p>
            <a:pPr algn="just">
              <a:lnSpc>
                <a:spcPts val="190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ts val="3420"/>
              </a:lnSpc>
            </a:pPr>
            <a:r>
              <a:rPr lang="en-US" sz="1800">
                <a:solidFill>
                  <a:srgbClr val="000000"/>
                </a:solidFill>
                <a:latin typeface="Lato"/>
              </a:rPr>
              <a:t>Evropska revizija Umbrella v letu 2022 ni ugotovila nobenih nepravilnosti pri odhodkih EKJS in EKSRP za Program razvoja podeželja 2014-2020.</a:t>
            </a:r>
          </a:p>
          <a:p>
            <a:pPr algn="just">
              <a:lnSpc>
                <a:spcPts val="190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ts val="3420"/>
              </a:lnSpc>
            </a:pPr>
            <a:r>
              <a:rPr lang="en-US" sz="1800">
                <a:solidFill>
                  <a:srgbClr val="000000"/>
                </a:solidFill>
                <a:latin typeface="Lato"/>
              </a:rPr>
              <a:t>Revizija Računskega sodišča RS je revidirala zaključni račun proračuna RS za leto 2022, kjer ni ugotovila nobenih nepravilnosti in ni podala nobenih priporočil.</a:t>
            </a:r>
          </a:p>
          <a:p>
            <a:pPr algn="just">
              <a:lnSpc>
                <a:spcPts val="190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ts val="3420"/>
              </a:lnSpc>
            </a:pPr>
            <a:r>
              <a:rPr lang="en-US" sz="1800">
                <a:solidFill>
                  <a:srgbClr val="000000"/>
                </a:solidFill>
                <a:latin typeface="Lato"/>
              </a:rPr>
              <a:t>Računsko sodišče ne ugotavlja nepravilnosti v reviziji pravilnosti poslovanja Agencije.</a:t>
            </a:r>
          </a:p>
          <a:p>
            <a:pPr algn="just">
              <a:lnSpc>
                <a:spcPts val="342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ts val="342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ts val="3420"/>
              </a:lnSpc>
            </a:pPr>
            <a:endParaRPr lang="en-US" sz="1800">
              <a:solidFill>
                <a:srgbClr val="000000"/>
              </a:solidFill>
              <a:latin typeface="Lato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340411" y="8714011"/>
            <a:ext cx="1732259" cy="1088578"/>
          </a:xfrm>
          <a:custGeom>
            <a:avLst/>
            <a:gdLst/>
            <a:ahLst/>
            <a:cxnLst/>
            <a:rect l="l" t="t" r="r" b="b"/>
            <a:pathLst>
              <a:path w="1732259" h="1088578">
                <a:moveTo>
                  <a:pt x="0" y="0"/>
                </a:moveTo>
                <a:lnTo>
                  <a:pt x="1732259" y="0"/>
                </a:lnTo>
                <a:lnTo>
                  <a:pt x="1732259" y="1088578"/>
                </a:lnTo>
                <a:lnTo>
                  <a:pt x="0" y="1088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8590" y="-322391"/>
            <a:ext cx="3350839" cy="11253000"/>
            <a:chOff x="0" y="0"/>
            <a:chExt cx="882525" cy="29637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2525" cy="2963753"/>
            </a:xfrm>
            <a:custGeom>
              <a:avLst/>
              <a:gdLst/>
              <a:ahLst/>
              <a:cxnLst/>
              <a:rect l="l" t="t" r="r" b="b"/>
              <a:pathLst>
                <a:path w="882525" h="2963753">
                  <a:moveTo>
                    <a:pt x="0" y="0"/>
                  </a:moveTo>
                  <a:lnTo>
                    <a:pt x="882525" y="0"/>
                  </a:lnTo>
                  <a:lnTo>
                    <a:pt x="882525" y="2963753"/>
                  </a:lnTo>
                  <a:lnTo>
                    <a:pt x="0" y="296375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82525" cy="3001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5374" y="315251"/>
            <a:ext cx="1997800" cy="1255448"/>
          </a:xfrm>
          <a:custGeom>
            <a:avLst/>
            <a:gdLst/>
            <a:ahLst/>
            <a:cxnLst/>
            <a:rect l="l" t="t" r="r" b="b"/>
            <a:pathLst>
              <a:path w="1997800" h="1255448">
                <a:moveTo>
                  <a:pt x="0" y="0"/>
                </a:moveTo>
                <a:lnTo>
                  <a:pt x="1997800" y="0"/>
                </a:lnTo>
                <a:lnTo>
                  <a:pt x="1997800" y="1255448"/>
                </a:lnTo>
                <a:lnTo>
                  <a:pt x="0" y="125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92249" y="-1403274"/>
            <a:ext cx="15591317" cy="16435942"/>
          </a:xfrm>
          <a:custGeom>
            <a:avLst/>
            <a:gdLst/>
            <a:ahLst/>
            <a:cxnLst/>
            <a:rect l="l" t="t" r="r" b="b"/>
            <a:pathLst>
              <a:path w="15591317" h="16435942">
                <a:moveTo>
                  <a:pt x="0" y="0"/>
                </a:moveTo>
                <a:lnTo>
                  <a:pt x="15591318" y="0"/>
                </a:lnTo>
                <a:lnTo>
                  <a:pt x="15591318" y="16435942"/>
                </a:lnTo>
                <a:lnTo>
                  <a:pt x="0" y="164359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0000"/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983567" y="-483000"/>
            <a:ext cx="3871379" cy="11253000"/>
            <a:chOff x="0" y="0"/>
            <a:chExt cx="1019622" cy="29637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19622" cy="2963753"/>
            </a:xfrm>
            <a:custGeom>
              <a:avLst/>
              <a:gdLst/>
              <a:ahLst/>
              <a:cxnLst/>
              <a:rect l="l" t="t" r="r" b="b"/>
              <a:pathLst>
                <a:path w="1019622" h="2963753">
                  <a:moveTo>
                    <a:pt x="0" y="0"/>
                  </a:moveTo>
                  <a:lnTo>
                    <a:pt x="1019622" y="0"/>
                  </a:lnTo>
                  <a:lnTo>
                    <a:pt x="1019622" y="2963753"/>
                  </a:lnTo>
                  <a:lnTo>
                    <a:pt x="0" y="296375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019622" cy="30018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548298" y="3540256"/>
            <a:ext cx="12820079" cy="383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0"/>
              </a:lnSpc>
            </a:pPr>
            <a:r>
              <a:rPr lang="en-US" sz="11000" spc="561">
                <a:solidFill>
                  <a:srgbClr val="24E880"/>
                </a:solidFill>
                <a:latin typeface="Open Sans Bold"/>
              </a:rPr>
              <a:t>HVALA </a:t>
            </a:r>
            <a:r>
              <a:rPr lang="en-US" sz="11000" spc="561">
                <a:solidFill>
                  <a:srgbClr val="FFFFFF"/>
                </a:solidFill>
                <a:latin typeface="Open Sans Bold"/>
              </a:rPr>
              <a:t>ZA VAŠO POZORNOST</a:t>
            </a:r>
            <a:r>
              <a:rPr lang="en-US" sz="11000" spc="561">
                <a:solidFill>
                  <a:srgbClr val="24E880"/>
                </a:solidFill>
                <a:latin typeface="Open Sans Bold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455</Words>
  <Application>Microsoft Office PowerPoint</Application>
  <PresentationFormat>Po meri</PresentationFormat>
  <Paragraphs>61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3" baseType="lpstr">
      <vt:lpstr>Calibri</vt:lpstr>
      <vt:lpstr>Poppins Semi-Bold</vt:lpstr>
      <vt:lpstr>Lato Bold</vt:lpstr>
      <vt:lpstr>Lato</vt:lpstr>
      <vt:lpstr>Open Sans Bold</vt:lpstr>
      <vt:lpstr>Arial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IZPLAČILA IZ SREDSTEV ZBIRNE VLOGE 2023</dc:title>
  <cp:lastModifiedBy>Kaja Primorac</cp:lastModifiedBy>
  <cp:revision>2</cp:revision>
  <dcterms:created xsi:type="dcterms:W3CDTF">2006-08-16T00:00:00Z</dcterms:created>
  <dcterms:modified xsi:type="dcterms:W3CDTF">2024-03-14T10:10:08Z</dcterms:modified>
  <dc:identifier>DAF_eYi0ALo</dc:identifier>
</cp:coreProperties>
</file>