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3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39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0"/>
  </p:notesMasterIdLst>
  <p:handoutMasterIdLst>
    <p:handoutMasterId r:id="rId61"/>
  </p:handoutMasterIdLst>
  <p:sldIdLst>
    <p:sldId id="256" r:id="rId5"/>
    <p:sldId id="307" r:id="rId6"/>
    <p:sldId id="308" r:id="rId7"/>
    <p:sldId id="361" r:id="rId8"/>
    <p:sldId id="260" r:id="rId9"/>
    <p:sldId id="458" r:id="rId10"/>
    <p:sldId id="477" r:id="rId11"/>
    <p:sldId id="459" r:id="rId12"/>
    <p:sldId id="460" r:id="rId13"/>
    <p:sldId id="466" r:id="rId14"/>
    <p:sldId id="462" r:id="rId15"/>
    <p:sldId id="463" r:id="rId16"/>
    <p:sldId id="416" r:id="rId17"/>
    <p:sldId id="482" r:id="rId18"/>
    <p:sldId id="363" r:id="rId19"/>
    <p:sldId id="418" r:id="rId20"/>
    <p:sldId id="476" r:id="rId21"/>
    <p:sldId id="475" r:id="rId22"/>
    <p:sldId id="469" r:id="rId23"/>
    <p:sldId id="419" r:id="rId24"/>
    <p:sldId id="365" r:id="rId25"/>
    <p:sldId id="421" r:id="rId26"/>
    <p:sldId id="422" r:id="rId27"/>
    <p:sldId id="367" r:id="rId28"/>
    <p:sldId id="424" r:id="rId29"/>
    <p:sldId id="447" r:id="rId30"/>
    <p:sldId id="498" r:id="rId31"/>
    <p:sldId id="425" r:id="rId32"/>
    <p:sldId id="369" r:id="rId33"/>
    <p:sldId id="427" r:id="rId34"/>
    <p:sldId id="448" r:id="rId35"/>
    <p:sldId id="428" r:id="rId36"/>
    <p:sldId id="371" r:id="rId37"/>
    <p:sldId id="430" r:id="rId38"/>
    <p:sldId id="449" r:id="rId39"/>
    <p:sldId id="431" r:id="rId40"/>
    <p:sldId id="373" r:id="rId41"/>
    <p:sldId id="433" r:id="rId42"/>
    <p:sldId id="500" r:id="rId43"/>
    <p:sldId id="434" r:id="rId44"/>
    <p:sldId id="375" r:id="rId45"/>
    <p:sldId id="436" r:id="rId46"/>
    <p:sldId id="451" r:id="rId47"/>
    <p:sldId id="437" r:id="rId48"/>
    <p:sldId id="377" r:id="rId49"/>
    <p:sldId id="439" r:id="rId50"/>
    <p:sldId id="452" r:id="rId51"/>
    <p:sldId id="453" r:id="rId52"/>
    <p:sldId id="440" r:id="rId53"/>
    <p:sldId id="379" r:id="rId54"/>
    <p:sldId id="471" r:id="rId55"/>
    <p:sldId id="474" r:id="rId56"/>
    <p:sldId id="443" r:id="rId57"/>
    <p:sldId id="480" r:id="rId58"/>
    <p:sldId id="496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DA1C02-B6AF-1C48-BC0C-BC966C61608C}" name="Tanja Gorišek" initials="TG" userId="S::tanja.gorisek@gov.si::01fd2c8b-7794-4d67-b9b9-d49f17f01d57" providerId="AD"/>
  <p188:author id="{27A14114-17AA-D831-A5B8-C5F2F9995EE2}" name="Matej Štepec" initials="MŠ" userId="S::matej.stepec@gov.si::28aa875e-e3fa-4009-b19f-4f4ee4b3bc75" providerId="AD"/>
  <p188:author id="{1C036C2F-1617-D311-33F2-CF44690D2E5F}" name="Jernej Kavšek" initials="JK" userId="S::jernej.kavsek1@gov.si::715b8738-41e4-41d7-a5a1-b1f5f60329b9" providerId="AD"/>
  <p188:author id="{D22F2940-D633-F672-C570-5C4EF2A84175}" name="Rac, Ilona" initials="RI" userId="S::irac@bf1.uni-lj.si::bf3d5aae-d75f-40e2-ab55-a3bb70abd201" providerId="AD"/>
  <p188:author id="{7537E452-3B65-C655-D150-FB10D1CD9897}" name="Soklič, Matic" initials="MS" userId="S::msoklic@bf1.uni-lj.si::44f434fb-8d84-470e-9bfa-e1c16614a6b3" providerId="AD"/>
  <p188:author id="{B2FB7F77-65D9-D672-1E78-D9B95F5F25DC}" name="Manca Benedičič" initials="MB" userId="S::manca.benedicic@gov.si::bc70c0c0-7739-46a1-bfe8-78f3c9e62be9" providerId="AD"/>
  <p188:author id="{842D6A85-B72F-3D13-D018-0BF97510E2DB}" name="Joze.Verbic" initials="Jo" userId="S::joze.verbic_kis.si#ext#@mnz.onmicrosoft.com::6744eb9a-b006-42c4-886b-d19de4d2935b" providerId="AD"/>
  <p188:author id="{62D663A1-C23E-92EE-CD72-97FB605A026D}" name="Leni Ozis" initials="LO" userId="S::leni.ozis@gov.si::7cc6d4ee-85f4-4f78-92d7-9e55a00efefc" providerId="AD"/>
  <p188:author id="{9FD7C7A7-D8DF-C69C-2BAD-B818D65C88E0}" name="Erjavec, Emil" initials="EE" userId="S::Eerjave@bf1.uni-lj.si::e55b9059-7cae-4448-83c9-d46edb59e022" providerId="AD"/>
  <p188:author id="{8E23D2AB-30D5-CDAE-90C3-C0DF49FF9522}" name="Ana Frelih Larsen" initials="AL" userId="S::ana.frelih-larsen@gov.si::58168688-6d27-4794-9dde-fe13c3ac071e" providerId="AD"/>
  <p188:author id="{CE4F42B3-6F88-FA01-F5A4-67202E80EB3F}" name="Lara Tekavc" initials="LT" userId="S::lara.tekavc@gov.si::5584698d-897b-46d4-8482-90faae6eb52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54"/>
    <a:srgbClr val="375592"/>
    <a:srgbClr val="EA4136"/>
    <a:srgbClr val="000000"/>
    <a:srgbClr val="C00000"/>
    <a:srgbClr val="FFCC00"/>
    <a:srgbClr val="FFCC99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04" autoAdjust="0"/>
  </p:normalViewPr>
  <p:slideViewPr>
    <p:cSldViewPr snapToGrid="0">
      <p:cViewPr varScale="1">
        <p:scale>
          <a:sx n="74" d="100"/>
          <a:sy n="74" d="100"/>
        </p:scale>
        <p:origin x="3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microsoft.com/office/2018/10/relationships/authors" Target="authors.xml"/><Relationship Id="rId5" Type="http://schemas.openxmlformats.org/officeDocument/2006/relationships/slide" Target="slides/slide1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-my.sharepoint.com/personal/msoklic_bf1_uni-lj_si/Documents/Delo/Projekti/Tools4CAP/Model/gosp_&#353;koda_ujme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nilj.sharepoint.com/sites/KAEPPEU-Tools4CAP/Shared%20Documents/Tools4CAP/Dokumenti%20Tools4CAP/WP5/Slovenija/Grafi/podatki%20za%20izbor%20kazalnikov_scenarij%20projekcij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Obseg KZU glede na rabo zemljišč [ha]</a:t>
            </a:r>
          </a:p>
        </c:rich>
      </c:tx>
      <c:layout>
        <c:manualLayout>
          <c:xMode val="edge"/>
          <c:yMode val="edge"/>
          <c:x val="0.30682130494720433"/>
          <c:y val="1.767819012452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8614977053908223E-2"/>
          <c:y val="8.4868304443489653E-2"/>
          <c:w val="0.90411780972352263"/>
          <c:h val="0.69114864447708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'KZU in GVŽ'!$D$2</c:f>
              <c:strCache>
                <c:ptCount val="1"/>
                <c:pt idx="0">
                  <c:v>Njive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njive</c:name>
            <c:spPr>
              <a:ln w="2540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507767216757454E-2"/>
                  <c:y val="-2.623148395732377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'KZU in GVŽ'!$B$3:$B$7</c:f>
              <c:numCache>
                <c:formatCode>General</c:formatCode>
                <c:ptCount val="5"/>
                <c:pt idx="0">
                  <c:v>2000</c:v>
                </c:pt>
                <c:pt idx="1">
                  <c:v>2010</c:v>
                </c:pt>
                <c:pt idx="2">
                  <c:v>2020</c:v>
                </c:pt>
                <c:pt idx="3">
                  <c:v>2030</c:v>
                </c:pt>
                <c:pt idx="4">
                  <c:v>2040</c:v>
                </c:pt>
              </c:numCache>
            </c:numRef>
          </c:cat>
          <c:val>
            <c:numRef>
              <c:f>'KZU in GVŽ'!$D$3:$D$7</c:f>
              <c:numCache>
                <c:formatCode>0</c:formatCode>
                <c:ptCount val="5"/>
                <c:pt idx="0">
                  <c:v>170571</c:v>
                </c:pt>
                <c:pt idx="1">
                  <c:v>170144</c:v>
                </c:pt>
                <c:pt idx="2">
                  <c:v>175531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87-44A3-9D58-8C0E59E0A049}"/>
            </c:ext>
          </c:extLst>
        </c:ser>
        <c:ser>
          <c:idx val="2"/>
          <c:order val="1"/>
          <c:tx>
            <c:strRef>
              <c:f>'KZU in GVŽ'!$E$2</c:f>
              <c:strCache>
                <c:ptCount val="1"/>
                <c:pt idx="0">
                  <c:v>Trajni travniki in pašniki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name>Obstoječi trend: trajni travniki in pašniki</c:name>
            <c:spPr>
              <a:ln w="2540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1.1592777132651605E-2"/>
                  <c:y val="3.360134977709600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'KZU in GVŽ'!$B$3:$B$7</c:f>
              <c:numCache>
                <c:formatCode>General</c:formatCode>
                <c:ptCount val="5"/>
                <c:pt idx="0">
                  <c:v>2000</c:v>
                </c:pt>
                <c:pt idx="1">
                  <c:v>2010</c:v>
                </c:pt>
                <c:pt idx="2">
                  <c:v>2020</c:v>
                </c:pt>
                <c:pt idx="3">
                  <c:v>2030</c:v>
                </c:pt>
                <c:pt idx="4">
                  <c:v>2040</c:v>
                </c:pt>
              </c:numCache>
            </c:numRef>
          </c:cat>
          <c:val>
            <c:numRef>
              <c:f>'KZU in GVŽ'!$E$3:$E$7</c:f>
              <c:numCache>
                <c:formatCode>0</c:formatCode>
                <c:ptCount val="5"/>
                <c:pt idx="0">
                  <c:v>285410</c:v>
                </c:pt>
                <c:pt idx="1">
                  <c:v>277492</c:v>
                </c:pt>
                <c:pt idx="2">
                  <c:v>271421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87-44A3-9D58-8C0E59E0A049}"/>
            </c:ext>
          </c:extLst>
        </c:ser>
        <c:ser>
          <c:idx val="3"/>
          <c:order val="2"/>
          <c:tx>
            <c:strRef>
              <c:f>'KZU in GVŽ'!$F$2</c:f>
              <c:strCache>
                <c:ptCount val="1"/>
                <c:pt idx="0">
                  <c:v>Trajni nasadi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name>Obstoječi trend: trajni nasadi</c:name>
            <c:spPr>
              <a:ln w="2540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4.0625756297922561E-2"/>
                  <c:y val="2.603310693495446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'KZU in GVŽ'!$B$3:$B$7</c:f>
              <c:numCache>
                <c:formatCode>General</c:formatCode>
                <c:ptCount val="5"/>
                <c:pt idx="0">
                  <c:v>2000</c:v>
                </c:pt>
                <c:pt idx="1">
                  <c:v>2010</c:v>
                </c:pt>
                <c:pt idx="2">
                  <c:v>2020</c:v>
                </c:pt>
                <c:pt idx="3">
                  <c:v>2030</c:v>
                </c:pt>
                <c:pt idx="4">
                  <c:v>2040</c:v>
                </c:pt>
              </c:numCache>
            </c:numRef>
          </c:cat>
          <c:val>
            <c:numRef>
              <c:f>'KZU in GVŽ'!$F$3:$F$7</c:f>
              <c:numCache>
                <c:formatCode>0</c:formatCode>
                <c:ptCount val="5"/>
                <c:pt idx="0">
                  <c:v>29898</c:v>
                </c:pt>
                <c:pt idx="1">
                  <c:v>26796</c:v>
                </c:pt>
                <c:pt idx="2">
                  <c:v>27681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87-44A3-9D58-8C0E59E0A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591556719"/>
        <c:axId val="1591561295"/>
      </c:barChart>
      <c:catAx>
        <c:axId val="1591556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91561295"/>
        <c:crosses val="autoZero"/>
        <c:auto val="1"/>
        <c:lblAlgn val="ctr"/>
        <c:lblOffset val="100"/>
        <c:noMultiLvlLbl val="0"/>
      </c:catAx>
      <c:valAx>
        <c:axId val="159156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Površina (ha)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91556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16352458057893E-2"/>
          <c:y val="0.83454466828569807"/>
          <c:w val="0.94948441713470089"/>
          <c:h val="0.150502181238104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Povprečni pridelek pšenice in pire [t/ha]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6.1786821351272003E-2"/>
          <c:y val="8.5970918200572108E-2"/>
          <c:w val="0.92040629266461238"/>
          <c:h val="0.75855961373291736"/>
        </c:manualLayout>
      </c:layout>
      <c:lineChart>
        <c:grouping val="standard"/>
        <c:varyColors val="0"/>
        <c:ser>
          <c:idx val="0"/>
          <c:order val="0"/>
          <c:tx>
            <c:strRef>
              <c:f>Produktivnost!$C$86</c:f>
              <c:strCache>
                <c:ptCount val="1"/>
                <c:pt idx="0">
                  <c:v>SLO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Evropska unija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7.8114199813421117E-2"/>
                  <c:y val="-6.688752021763581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Produktivnost!$B$87:$B$112</c:f>
              <c:strCache>
                <c:ptCount val="2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</c:strCache>
            </c:strRef>
          </c:cat>
          <c:val>
            <c:numRef>
              <c:f>Produktivnost!$C$87:$C$112</c:f>
              <c:numCache>
                <c:formatCode>#,##0.##</c:formatCode>
                <c:ptCount val="26"/>
                <c:pt idx="0">
                  <c:v>5.1100000000000003</c:v>
                </c:pt>
                <c:pt idx="1">
                  <c:v>5.19</c:v>
                </c:pt>
                <c:pt idx="2">
                  <c:v>5.03</c:v>
                </c:pt>
                <c:pt idx="3">
                  <c:v>4.38</c:v>
                </c:pt>
                <c:pt idx="4">
                  <c:v>5.23</c:v>
                </c:pt>
                <c:pt idx="5">
                  <c:v>5.8</c:v>
                </c:pt>
                <c:pt idx="6">
                  <c:v>5.77</c:v>
                </c:pt>
                <c:pt idx="7">
                  <c:v>5.47</c:v>
                </c:pt>
                <c:pt idx="8">
                  <c:v>5.07</c:v>
                </c:pt>
                <c:pt idx="9">
                  <c:v>5.47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C3-4E9C-96C4-6F0A01DD5BBD}"/>
            </c:ext>
          </c:extLst>
        </c:ser>
        <c:ser>
          <c:idx val="1"/>
          <c:order val="1"/>
          <c:tx>
            <c:strRef>
              <c:f>Produktivnost!$D$86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Evropska unija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7.6730278954675543E-4"/>
                  <c:y val="6.37075934585228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Produktivnost!$B$87:$B$112</c:f>
              <c:strCache>
                <c:ptCount val="2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</c:strCache>
            </c:strRef>
          </c:cat>
          <c:val>
            <c:numRef>
              <c:f>Produktivnost!$D$87:$D$112</c:f>
              <c:numCache>
                <c:formatCode>#,##0.##</c:formatCode>
                <c:ptCount val="26"/>
                <c:pt idx="0">
                  <c:v>5.0823333333333336</c:v>
                </c:pt>
                <c:pt idx="1">
                  <c:v>4.9493548387096764</c:v>
                </c:pt>
                <c:pt idx="2">
                  <c:v>5.0519999999999969</c:v>
                </c:pt>
                <c:pt idx="3">
                  <c:v>4.6890322580645156</c:v>
                </c:pt>
                <c:pt idx="4">
                  <c:v>5.263749999999999</c:v>
                </c:pt>
                <c:pt idx="5">
                  <c:v>5.3351515151515159</c:v>
                </c:pt>
                <c:pt idx="6">
                  <c:v>5.0953124999999995</c:v>
                </c:pt>
                <c:pt idx="7">
                  <c:v>5.1588235294117641</c:v>
                </c:pt>
                <c:pt idx="8">
                  <c:v>4.8652941176470597</c:v>
                </c:pt>
                <c:pt idx="9">
                  <c:v>5.0603846153846153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8C3-4E9C-96C4-6F0A01DD5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9324880"/>
        <c:axId val="1649322000"/>
      </c:lineChart>
      <c:catAx>
        <c:axId val="164932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49322000"/>
        <c:crosses val="autoZero"/>
        <c:auto val="1"/>
        <c:lblAlgn val="ctr"/>
        <c:lblOffset val="100"/>
        <c:noMultiLvlLbl val="0"/>
      </c:catAx>
      <c:valAx>
        <c:axId val="164932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Pridelek (t/ha)</a:t>
                </a:r>
              </a:p>
            </c:rich>
          </c:tx>
          <c:layout>
            <c:manualLayout>
              <c:xMode val="edge"/>
              <c:yMode val="edge"/>
              <c:x val="1.567314374159429E-2"/>
              <c:y val="0.352875780847127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4932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06264893683869E-2"/>
          <c:y val="0.87202730700439246"/>
          <c:w val="0.93708460820850448"/>
          <c:h val="0.11084043240434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baseline="0"/>
              <a:t> Produktivnost v kmetijstvu v realnih vrednostih (BDV/PDM, 2010=100)</a:t>
            </a:r>
            <a:endParaRPr lang="sl-SI"/>
          </a:p>
        </c:rich>
      </c:tx>
      <c:layout>
        <c:manualLayout>
          <c:xMode val="edge"/>
          <c:yMode val="edge"/>
          <c:x val="0.24643558323106809"/>
          <c:y val="1.8986509113524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Produktivnost!$C$6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EU</c:name>
            <c:spPr>
              <a:ln w="222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7422782595213573"/>
                  <c:y val="-7.4608556492715989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Produktivnost!$B$7:$B$37</c:f>
              <c:strCache>
                <c:ptCount val="3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</c:strCache>
            </c:strRef>
          </c:cat>
          <c:val>
            <c:numRef>
              <c:f>Produktivnost!$C$7:$C$37</c:f>
              <c:numCache>
                <c:formatCode>#,##0.##########</c:formatCode>
                <c:ptCount val="31"/>
                <c:pt idx="0" formatCode="#,##0.00">
                  <c:v>100</c:v>
                </c:pt>
                <c:pt idx="1">
                  <c:v>113.45</c:v>
                </c:pt>
                <c:pt idx="2">
                  <c:v>112.76</c:v>
                </c:pt>
                <c:pt idx="3">
                  <c:v>115.74</c:v>
                </c:pt>
                <c:pt idx="4">
                  <c:v>116.76</c:v>
                </c:pt>
                <c:pt idx="5">
                  <c:v>112.31</c:v>
                </c:pt>
                <c:pt idx="6">
                  <c:v>111.69</c:v>
                </c:pt>
                <c:pt idx="7">
                  <c:v>129.59</c:v>
                </c:pt>
                <c:pt idx="8">
                  <c:v>125.94</c:v>
                </c:pt>
                <c:pt idx="9">
                  <c:v>131.26</c:v>
                </c:pt>
                <c:pt idx="10">
                  <c:v>134.12</c:v>
                </c:pt>
                <c:pt idx="11">
                  <c:v>137.76</c:v>
                </c:pt>
                <c:pt idx="12">
                  <c:v>157.61000000000001</c:v>
                </c:pt>
                <c:pt idx="13" formatCode="#,##0.00">
                  <c:v>146.4</c:v>
                </c:pt>
                <c:pt idx="14">
                  <c:v>149.63999999999999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7F-4AEC-929F-436FC909BD1A}"/>
            </c:ext>
          </c:extLst>
        </c:ser>
        <c:ser>
          <c:idx val="1"/>
          <c:order val="1"/>
          <c:tx>
            <c:strRef>
              <c:f>Produktivnost!$D$6</c:f>
              <c:strCache>
                <c:ptCount val="1"/>
                <c:pt idx="0">
                  <c:v>SLO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SLO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8.2807291493626589E-2"/>
                  <c:y val="8.255573925145477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Produktivnost!$B$7:$B$37</c:f>
              <c:strCache>
                <c:ptCount val="3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</c:strCache>
            </c:strRef>
          </c:cat>
          <c:val>
            <c:numRef>
              <c:f>Produktivnost!$D$7:$D$37</c:f>
              <c:numCache>
                <c:formatCode>#,##0.##########</c:formatCode>
                <c:ptCount val="31"/>
                <c:pt idx="0" formatCode="#,##0.00">
                  <c:v>100</c:v>
                </c:pt>
                <c:pt idx="1">
                  <c:v>114.01</c:v>
                </c:pt>
                <c:pt idx="2">
                  <c:v>90.72</c:v>
                </c:pt>
                <c:pt idx="3">
                  <c:v>91.14</c:v>
                </c:pt>
                <c:pt idx="4">
                  <c:v>103.21</c:v>
                </c:pt>
                <c:pt idx="5" formatCode="#,##0.00">
                  <c:v>114.1</c:v>
                </c:pt>
                <c:pt idx="6">
                  <c:v>104.45</c:v>
                </c:pt>
                <c:pt idx="7">
                  <c:v>97.59</c:v>
                </c:pt>
                <c:pt idx="8">
                  <c:v>135.58000000000001</c:v>
                </c:pt>
                <c:pt idx="9">
                  <c:v>122.61</c:v>
                </c:pt>
                <c:pt idx="10">
                  <c:v>133.99</c:v>
                </c:pt>
                <c:pt idx="11">
                  <c:v>96.66</c:v>
                </c:pt>
                <c:pt idx="12">
                  <c:v>111.29</c:v>
                </c:pt>
                <c:pt idx="13">
                  <c:v>100.81</c:v>
                </c:pt>
                <c:pt idx="14">
                  <c:v>121.69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7F-4AEC-929F-436FC909B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5090431"/>
        <c:axId val="1565094591"/>
      </c:lineChart>
      <c:catAx>
        <c:axId val="1565090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65094591"/>
        <c:crosses val="autoZero"/>
        <c:auto val="1"/>
        <c:lblAlgn val="ctr"/>
        <c:lblOffset val="100"/>
        <c:noMultiLvlLbl val="0"/>
      </c:catAx>
      <c:valAx>
        <c:axId val="1565094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Indeks</a:t>
                </a:r>
                <a:r>
                  <a:rPr lang="sl-SI" baseline="0"/>
                  <a:t> p</a:t>
                </a:r>
                <a:r>
                  <a:rPr lang="sl-SI"/>
                  <a:t>roduktivnosti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65090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Produktivnost dela v živilski industriji v realnih vrednostih (BDV/zaposlenega)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9.2109809748193022E-2"/>
          <c:y val="9.9203546505687995E-2"/>
          <c:w val="0.89161529617226964"/>
          <c:h val="0.71350328487093717"/>
        </c:manualLayout>
      </c:layout>
      <c:lineChart>
        <c:grouping val="standard"/>
        <c:varyColors val="0"/>
        <c:ser>
          <c:idx val="0"/>
          <c:order val="0"/>
          <c:tx>
            <c:strRef>
              <c:f>Produktivnost!$C$44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Evropska unija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2459196910730987"/>
                  <c:y val="-3.5252643948296123E-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Produktivnost!$B$45:$B$77</c:f>
              <c:numCache>
                <c:formatCode>General</c:formatCode>
                <c:ptCount val="3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  <c:pt idx="23">
                  <c:v>2031</c:v>
                </c:pt>
                <c:pt idx="24">
                  <c:v>2032</c:v>
                </c:pt>
                <c:pt idx="25">
                  <c:v>2033</c:v>
                </c:pt>
                <c:pt idx="26">
                  <c:v>2034</c:v>
                </c:pt>
                <c:pt idx="27">
                  <c:v>2035</c:v>
                </c:pt>
                <c:pt idx="28">
                  <c:v>2036</c:v>
                </c:pt>
                <c:pt idx="29">
                  <c:v>2037</c:v>
                </c:pt>
                <c:pt idx="30">
                  <c:v>2038</c:v>
                </c:pt>
                <c:pt idx="31">
                  <c:v>2039</c:v>
                </c:pt>
                <c:pt idx="32">
                  <c:v>2040</c:v>
                </c:pt>
              </c:numCache>
            </c:numRef>
          </c:cat>
          <c:val>
            <c:numRef>
              <c:f>Produktivnost!$C$45:$C$77</c:f>
              <c:numCache>
                <c:formatCode>#,##0</c:formatCode>
                <c:ptCount val="33"/>
                <c:pt idx="0">
                  <c:v>41888.839361521481</c:v>
                </c:pt>
                <c:pt idx="1">
                  <c:v>42650.873524158058</c:v>
                </c:pt>
                <c:pt idx="2">
                  <c:v>44825.740652993067</c:v>
                </c:pt>
                <c:pt idx="3">
                  <c:v>45122.721179624663</c:v>
                </c:pt>
                <c:pt idx="4">
                  <c:v>46223.99855075746</c:v>
                </c:pt>
                <c:pt idx="5">
                  <c:v>46560.576337685183</c:v>
                </c:pt>
                <c:pt idx="6">
                  <c:v>46982.813634663202</c:v>
                </c:pt>
                <c:pt idx="7">
                  <c:v>48798.930458127652</c:v>
                </c:pt>
                <c:pt idx="8">
                  <c:v>49106.860636009289</c:v>
                </c:pt>
                <c:pt idx="9">
                  <c:v>49317.951425554369</c:v>
                </c:pt>
                <c:pt idx="10">
                  <c:v>50614.794786759892</c:v>
                </c:pt>
                <c:pt idx="11">
                  <c:v>51800.388005567038</c:v>
                </c:pt>
                <c:pt idx="12">
                  <c:v>54779.948814954943</c:v>
                </c:pt>
                <c:pt idx="13">
                  <c:v>55582.306034961461</c:v>
                </c:pt>
                <c:pt idx="14">
                  <c:v>56865.110358368038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60-41E8-9754-D4C84179FF69}"/>
            </c:ext>
          </c:extLst>
        </c:ser>
        <c:ser>
          <c:idx val="1"/>
          <c:order val="1"/>
          <c:tx>
            <c:strRef>
              <c:f>Produktivnost!$D$44</c:f>
              <c:strCache>
                <c:ptCount val="1"/>
                <c:pt idx="0">
                  <c:v>SLO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Slovenija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1.8021909138752294E-2"/>
                  <c:y val="6.477388035073759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Produktivnost!$B$45:$B$77</c:f>
              <c:numCache>
                <c:formatCode>General</c:formatCode>
                <c:ptCount val="3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  <c:pt idx="23">
                  <c:v>2031</c:v>
                </c:pt>
                <c:pt idx="24">
                  <c:v>2032</c:v>
                </c:pt>
                <c:pt idx="25">
                  <c:v>2033</c:v>
                </c:pt>
                <c:pt idx="26">
                  <c:v>2034</c:v>
                </c:pt>
                <c:pt idx="27">
                  <c:v>2035</c:v>
                </c:pt>
                <c:pt idx="28">
                  <c:v>2036</c:v>
                </c:pt>
                <c:pt idx="29">
                  <c:v>2037</c:v>
                </c:pt>
                <c:pt idx="30">
                  <c:v>2038</c:v>
                </c:pt>
                <c:pt idx="31">
                  <c:v>2039</c:v>
                </c:pt>
                <c:pt idx="32">
                  <c:v>2040</c:v>
                </c:pt>
              </c:numCache>
            </c:numRef>
          </c:cat>
          <c:val>
            <c:numRef>
              <c:f>Produktivnost!$D$45:$D$77</c:f>
              <c:numCache>
                <c:formatCode>#,##0</c:formatCode>
                <c:ptCount val="33"/>
                <c:pt idx="0">
                  <c:v>20508.771929824561</c:v>
                </c:pt>
                <c:pt idx="1">
                  <c:v>27122.340425531918</c:v>
                </c:pt>
                <c:pt idx="2">
                  <c:v>25715.08379888269</c:v>
                </c:pt>
                <c:pt idx="3">
                  <c:v>27957.31707317074</c:v>
                </c:pt>
                <c:pt idx="4">
                  <c:v>25925.287356321842</c:v>
                </c:pt>
                <c:pt idx="5">
                  <c:v>26542.857142857141</c:v>
                </c:pt>
                <c:pt idx="6">
                  <c:v>25673.575129533681</c:v>
                </c:pt>
                <c:pt idx="7">
                  <c:v>28668.508287292811</c:v>
                </c:pt>
                <c:pt idx="8">
                  <c:v>32041.176470588242</c:v>
                </c:pt>
                <c:pt idx="9">
                  <c:v>27412.6213592233</c:v>
                </c:pt>
                <c:pt idx="10">
                  <c:v>32287.179487179481</c:v>
                </c:pt>
                <c:pt idx="11">
                  <c:v>29865.47085201793</c:v>
                </c:pt>
                <c:pt idx="12">
                  <c:v>32745.098039215689</c:v>
                </c:pt>
                <c:pt idx="13">
                  <c:v>39485.875706214691</c:v>
                </c:pt>
                <c:pt idx="14">
                  <c:v>40200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60-41E8-9754-D4C84179F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3406527"/>
        <c:axId val="1593404447"/>
      </c:lineChart>
      <c:catAx>
        <c:axId val="159340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93404447"/>
        <c:crosses val="autoZero"/>
        <c:auto val="1"/>
        <c:lblAlgn val="ctr"/>
        <c:lblOffset val="100"/>
        <c:noMultiLvlLbl val="0"/>
      </c:catAx>
      <c:valAx>
        <c:axId val="159340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Produktivnost dela (BDV/zaposlenega; EUR)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9340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891152317355611E-2"/>
          <c:y val="0.90263053285594341"/>
          <c:w val="0.91649441314792091"/>
          <c:h val="7.3048453974868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1400" b="0" i="0" baseline="0">
                <a:effectLst/>
              </a:rPr>
              <a:t>Zunanjetrgovinski deficit in pokritost uvoza z izvozom </a:t>
            </a:r>
            <a:r>
              <a:rPr lang="sl-SI" sz="1400" b="0" i="0" u="none" strike="noStrike" kern="1200" spc="0" baseline="0">
                <a:solidFill>
                  <a:srgbClr val="1E5054">
                    <a:lumMod val="65000"/>
                    <a:lumOff val="35000"/>
                  </a:srgbClr>
                </a:solidFill>
                <a:effectLst/>
              </a:rPr>
              <a:t>v nominalnih vrednostih </a:t>
            </a:r>
            <a:endParaRPr lang="sl-SI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7.8934533183352085E-2"/>
          <c:y val="0.10060139620282552"/>
          <c:w val="0.84525230596175482"/>
          <c:h val="0.6752941040789821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'Zun.trg.'!$D$3</c:f>
              <c:strCache>
                <c:ptCount val="1"/>
                <c:pt idx="0">
                  <c:v>Zunanjetrgovinski deficit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zunanjetrgovinski deficit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3.5242147537214781E-2"/>
                  <c:y val="7.152636102405611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'Zun.trg.'!$B$4:$B$44</c:f>
              <c:numCache>
                <c:formatCode>General</c:formatCode>
                <c:ptCount val="4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</c:numCache>
            </c:numRef>
          </c:cat>
          <c:val>
            <c:numRef>
              <c:f>'Zun.trg.'!$D$4:$D$44</c:f>
              <c:numCache>
                <c:formatCode>#,##0</c:formatCode>
                <c:ptCount val="41"/>
                <c:pt idx="0">
                  <c:v>343246.45394030405</c:v>
                </c:pt>
                <c:pt idx="1">
                  <c:v>361093.02240918</c:v>
                </c:pt>
                <c:pt idx="2">
                  <c:v>351651.15945800149</c:v>
                </c:pt>
                <c:pt idx="3">
                  <c:v>369675.52333899715</c:v>
                </c:pt>
                <c:pt idx="4">
                  <c:v>531133.45938199991</c:v>
                </c:pt>
                <c:pt idx="5">
                  <c:v>606813.95881329942</c:v>
                </c:pt>
                <c:pt idx="6">
                  <c:v>669584.97410490003</c:v>
                </c:pt>
                <c:pt idx="7">
                  <c:v>814636.56722059823</c:v>
                </c:pt>
                <c:pt idx="8">
                  <c:v>905696.81022010255</c:v>
                </c:pt>
                <c:pt idx="9">
                  <c:v>934709.03948249738</c:v>
                </c:pt>
                <c:pt idx="10">
                  <c:v>899980.24431929924</c:v>
                </c:pt>
                <c:pt idx="11">
                  <c:v>1030505.1268523982</c:v>
                </c:pt>
                <c:pt idx="12">
                  <c:v>1023724.3105263945</c:v>
                </c:pt>
                <c:pt idx="13">
                  <c:v>1042761.7624485008</c:v>
                </c:pt>
                <c:pt idx="14">
                  <c:v>1002307.6821654001</c:v>
                </c:pt>
                <c:pt idx="15">
                  <c:v>1037264.7168558999</c:v>
                </c:pt>
                <c:pt idx="16">
                  <c:v>1043692.0527782028</c:v>
                </c:pt>
                <c:pt idx="17">
                  <c:v>1061072.2892407964</c:v>
                </c:pt>
                <c:pt idx="18">
                  <c:v>1037073.3247511033</c:v>
                </c:pt>
                <c:pt idx="19">
                  <c:v>1047528.2794219009</c:v>
                </c:pt>
                <c:pt idx="20">
                  <c:v>977311.17103080032</c:v>
                </c:pt>
                <c:pt idx="21">
                  <c:v>996358.54856659612</c:v>
                </c:pt>
                <c:pt idx="22">
                  <c:v>1330014.6299672972</c:v>
                </c:pt>
                <c:pt idx="23">
                  <c:v>1584518.007198412</c:v>
                </c:pt>
                <c:pt idx="24">
                  <c:v>1527079.6058173985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04-42F6-8367-51C4C2790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2349439"/>
        <c:axId val="2002353183"/>
      </c:barChart>
      <c:lineChart>
        <c:grouping val="standard"/>
        <c:varyColors val="0"/>
        <c:ser>
          <c:idx val="0"/>
          <c:order val="0"/>
          <c:tx>
            <c:strRef>
              <c:f>'Zun.trg.'!$C$3</c:f>
              <c:strCache>
                <c:ptCount val="1"/>
                <c:pt idx="0">
                  <c:v>Delež izvoza v uvozu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delež uvoza v izvozu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10379836746166497"/>
                  <c:y val="-5.595724952985527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'Zun.trg.'!$B$4:$B$44</c:f>
              <c:numCache>
                <c:formatCode>General</c:formatCode>
                <c:ptCount val="4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</c:numCache>
            </c:numRef>
          </c:cat>
          <c:val>
            <c:numRef>
              <c:f>'Zun.trg.'!$C$4:$C$44</c:f>
              <c:numCache>
                <c:formatCode>General</c:formatCode>
                <c:ptCount val="41"/>
                <c:pt idx="0">
                  <c:v>0.50982143852036932</c:v>
                </c:pt>
                <c:pt idx="1">
                  <c:v>0.51688903470295344</c:v>
                </c:pt>
                <c:pt idx="2">
                  <c:v>0.53677569914746626</c:v>
                </c:pt>
                <c:pt idx="3">
                  <c:v>0.52170637665278596</c:v>
                </c:pt>
                <c:pt idx="4">
                  <c:v>0.40220381789139326</c:v>
                </c:pt>
                <c:pt idx="5">
                  <c:v>0.40671349593559203</c:v>
                </c:pt>
                <c:pt idx="6">
                  <c:v>0.43742660709306536</c:v>
                </c:pt>
                <c:pt idx="7">
                  <c:v>0.4425266575926679</c:v>
                </c:pt>
                <c:pt idx="8">
                  <c:v>0.46244685032517308</c:v>
                </c:pt>
                <c:pt idx="9">
                  <c:v>0.43084733183810592</c:v>
                </c:pt>
                <c:pt idx="10">
                  <c:v>0.46459505697847747</c:v>
                </c:pt>
                <c:pt idx="11">
                  <c:v>0.4592903498994661</c:v>
                </c:pt>
                <c:pt idx="12">
                  <c:v>0.44687946818439001</c:v>
                </c:pt>
                <c:pt idx="13">
                  <c:v>0.45984294424219524</c:v>
                </c:pt>
                <c:pt idx="14">
                  <c:v>0.49119061201409553</c:v>
                </c:pt>
                <c:pt idx="15">
                  <c:v>0.5054455920607549</c:v>
                </c:pt>
                <c:pt idx="16">
                  <c:v>0.5215341753389755</c:v>
                </c:pt>
                <c:pt idx="17">
                  <c:v>0.54490914340303764</c:v>
                </c:pt>
                <c:pt idx="18">
                  <c:v>0.57714289372771521</c:v>
                </c:pt>
                <c:pt idx="19">
                  <c:v>0.59107918053218689</c:v>
                </c:pt>
                <c:pt idx="20">
                  <c:v>0.61453549190018408</c:v>
                </c:pt>
                <c:pt idx="21">
                  <c:v>0.6409854779128884</c:v>
                </c:pt>
                <c:pt idx="22">
                  <c:v>0.60307414163289663</c:v>
                </c:pt>
                <c:pt idx="23">
                  <c:v>0.5737615490446476</c:v>
                </c:pt>
                <c:pt idx="24">
                  <c:v>0.60250484971894602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04-42F6-8367-51C4C2790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2349855"/>
        <c:axId val="2002346943"/>
      </c:lineChart>
      <c:catAx>
        <c:axId val="200234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2353183"/>
        <c:crosses val="autoZero"/>
        <c:auto val="1"/>
        <c:lblAlgn val="ctr"/>
        <c:lblOffset val="100"/>
        <c:noMultiLvlLbl val="0"/>
      </c:catAx>
      <c:valAx>
        <c:axId val="2002353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Zunanjetrgovinski deficit (mio EUR)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2349439"/>
        <c:crosses val="autoZero"/>
        <c:crossBetween val="between"/>
        <c:dispUnits>
          <c:builtInUnit val="thousands"/>
        </c:dispUnits>
      </c:valAx>
      <c:valAx>
        <c:axId val="200234694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Pokritost uvoza z izvozom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2349855"/>
        <c:crosses val="max"/>
        <c:crossBetween val="between"/>
      </c:valAx>
      <c:catAx>
        <c:axId val="200234985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23469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419430033473901E-2"/>
          <c:y val="0.85048024772594322"/>
          <c:w val="0.89000460139761139"/>
          <c:h val="0.13324559812962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Izpusti TGP v kmetijstvu [000 t </a:t>
            </a:r>
            <a:r>
              <a:rPr lang="sl-SI" err="1"/>
              <a:t>ekv</a:t>
            </a:r>
            <a:r>
              <a:rPr lang="sl-SI"/>
              <a:t>. CO2]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5082604252313181"/>
          <c:y val="0.10050125313283209"/>
          <c:w val="0.83079011441409101"/>
          <c:h val="0.74564648717155968"/>
        </c:manualLayout>
      </c:layout>
      <c:lineChart>
        <c:grouping val="standard"/>
        <c:varyColors val="0"/>
        <c:ser>
          <c:idx val="0"/>
          <c:order val="0"/>
          <c:tx>
            <c:strRef>
              <c:f>'Izpusti TGP'!$C$2</c:f>
              <c:strCache>
                <c:ptCount val="1"/>
                <c:pt idx="0">
                  <c:v>Izpusti TGP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Izpusti TGP</c:name>
            <c:spPr>
              <a:ln w="2857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615617196786572E-2"/>
                  <c:y val="-7.884994292610930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'Izpusti TGP'!$B$3:$B$58</c:f>
              <c:numCache>
                <c:formatCode>General</c:formatCode>
                <c:ptCount val="56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  <c:pt idx="39">
                  <c:v>2024</c:v>
                </c:pt>
                <c:pt idx="40">
                  <c:v>2025</c:v>
                </c:pt>
                <c:pt idx="41">
                  <c:v>2026</c:v>
                </c:pt>
                <c:pt idx="42">
                  <c:v>2027</c:v>
                </c:pt>
                <c:pt idx="43">
                  <c:v>2028</c:v>
                </c:pt>
                <c:pt idx="44">
                  <c:v>2029</c:v>
                </c:pt>
                <c:pt idx="45">
                  <c:v>2030</c:v>
                </c:pt>
                <c:pt idx="46">
                  <c:v>2031</c:v>
                </c:pt>
                <c:pt idx="47">
                  <c:v>2032</c:v>
                </c:pt>
                <c:pt idx="48">
                  <c:v>2033</c:v>
                </c:pt>
                <c:pt idx="49">
                  <c:v>2034</c:v>
                </c:pt>
                <c:pt idx="50">
                  <c:v>2035</c:v>
                </c:pt>
                <c:pt idx="51">
                  <c:v>2036</c:v>
                </c:pt>
                <c:pt idx="52">
                  <c:v>2037</c:v>
                </c:pt>
                <c:pt idx="53">
                  <c:v>2038</c:v>
                </c:pt>
                <c:pt idx="54">
                  <c:v>2039</c:v>
                </c:pt>
                <c:pt idx="55">
                  <c:v>2040</c:v>
                </c:pt>
              </c:numCache>
            </c:numRef>
          </c:cat>
          <c:val>
            <c:numRef>
              <c:f>'Izpusti TGP'!$C$3:$C$58</c:f>
              <c:numCache>
                <c:formatCode>0.0</c:formatCode>
                <c:ptCount val="56"/>
                <c:pt idx="0">
                  <c:v>2014.9322112404564</c:v>
                </c:pt>
                <c:pt idx="1">
                  <c:v>2053.4700986926373</c:v>
                </c:pt>
                <c:pt idx="2">
                  <c:v>2065.995687003387</c:v>
                </c:pt>
                <c:pt idx="3">
                  <c:v>2031.6859968087019</c:v>
                </c:pt>
                <c:pt idx="4">
                  <c:v>1996.1011265904187</c:v>
                </c:pt>
                <c:pt idx="5">
                  <c:v>1983.3047180144563</c:v>
                </c:pt>
                <c:pt idx="6">
                  <c:v>1855.2933721070885</c:v>
                </c:pt>
                <c:pt idx="7">
                  <c:v>1970.7098494112715</c:v>
                </c:pt>
                <c:pt idx="8">
                  <c:v>1859.7820284911568</c:v>
                </c:pt>
                <c:pt idx="9">
                  <c:v>1869.0531578632995</c:v>
                </c:pt>
                <c:pt idx="10">
                  <c:v>1866.0879599810878</c:v>
                </c:pt>
                <c:pt idx="11">
                  <c:v>1789.8940080925556</c:v>
                </c:pt>
                <c:pt idx="12">
                  <c:v>1737.3962516278568</c:v>
                </c:pt>
                <c:pt idx="13">
                  <c:v>1774.6560693083291</c:v>
                </c:pt>
                <c:pt idx="14">
                  <c:v>1787.7500757994771</c:v>
                </c:pt>
                <c:pt idx="15">
                  <c:v>1872.8682811666617</c:v>
                </c:pt>
                <c:pt idx="16">
                  <c:v>1841.3116522327482</c:v>
                </c:pt>
                <c:pt idx="17">
                  <c:v>1899.3826620617831</c:v>
                </c:pt>
                <c:pt idx="18">
                  <c:v>1803.6344525362538</c:v>
                </c:pt>
                <c:pt idx="19">
                  <c:v>1755.9685444498496</c:v>
                </c:pt>
                <c:pt idx="20">
                  <c:v>1762.9584566238734</c:v>
                </c:pt>
                <c:pt idx="21">
                  <c:v>1758.9842769302661</c:v>
                </c:pt>
                <c:pt idx="22">
                  <c:v>1810.5088983841524</c:v>
                </c:pt>
                <c:pt idx="23">
                  <c:v>1733.0846353457605</c:v>
                </c:pt>
                <c:pt idx="24">
                  <c:v>1741.9666385932601</c:v>
                </c:pt>
                <c:pt idx="25">
                  <c:v>1705.1003527345867</c:v>
                </c:pt>
                <c:pt idx="26">
                  <c:v>1688.0761773317529</c:v>
                </c:pt>
                <c:pt idx="27">
                  <c:v>1671.2644411008457</c:v>
                </c:pt>
                <c:pt idx="28">
                  <c:v>1655.4660455351923</c:v>
                </c:pt>
                <c:pt idx="29">
                  <c:v>1696.8615194523909</c:v>
                </c:pt>
                <c:pt idx="30">
                  <c:v>1735.5097150667377</c:v>
                </c:pt>
                <c:pt idx="31">
                  <c:v>1751.745978914764</c:v>
                </c:pt>
                <c:pt idx="32">
                  <c:v>1713.3785018550955</c:v>
                </c:pt>
                <c:pt idx="33">
                  <c:v>1708.4240341703662</c:v>
                </c:pt>
                <c:pt idx="34">
                  <c:v>1723.6039265077318</c:v>
                </c:pt>
                <c:pt idx="35">
                  <c:v>1727.1638149437974</c:v>
                </c:pt>
                <c:pt idx="36">
                  <c:v>1727.9288538263004</c:v>
                </c:pt>
                <c:pt idx="37">
                  <c:v>1660.2960307327146</c:v>
                </c:pt>
                <c:pt idx="38">
                  <c:v>1631.9791902284348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77-40BC-9391-D789B3F97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4884464"/>
        <c:axId val="1304881552"/>
      </c:lineChart>
      <c:catAx>
        <c:axId val="130488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04881552"/>
        <c:crosses val="autoZero"/>
        <c:auto val="1"/>
        <c:lblAlgn val="ctr"/>
        <c:lblOffset val="100"/>
        <c:noMultiLvlLbl val="0"/>
      </c:catAx>
      <c:valAx>
        <c:axId val="130488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Izpusti toplogrednih</a:t>
                </a:r>
                <a:r>
                  <a:rPr lang="sl-SI" baseline="0"/>
                  <a:t> plinov (</a:t>
                </a:r>
                <a:r>
                  <a:rPr lang="sl-SI" sz="800" b="0" i="0" u="none" strike="noStrike" kern="1200" baseline="0">
                    <a:solidFill>
                      <a:srgbClr val="1E5054">
                        <a:lumMod val="65000"/>
                        <a:lumOff val="35000"/>
                      </a:srgbClr>
                    </a:solidFill>
                  </a:rPr>
                  <a:t>000 t </a:t>
                </a:r>
                <a:r>
                  <a:rPr lang="sl-SI" sz="800" b="0" i="0" u="none" strike="noStrike" kern="1200" baseline="0" err="1">
                    <a:solidFill>
                      <a:srgbClr val="1E5054">
                        <a:lumMod val="65000"/>
                        <a:lumOff val="35000"/>
                      </a:srgbClr>
                    </a:solidFill>
                  </a:rPr>
                  <a:t>ekv</a:t>
                </a:r>
                <a:r>
                  <a:rPr lang="sl-SI" sz="800" b="0" i="0" u="none" strike="noStrike" kern="1200" baseline="0">
                    <a:solidFill>
                      <a:srgbClr val="1E5054">
                        <a:lumMod val="65000"/>
                        <a:lumOff val="35000"/>
                      </a:srgbClr>
                    </a:solidFill>
                  </a:rPr>
                  <a:t>. CO2)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0488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Namakana zemljišča po tipu rabe [ha]</a:t>
            </a:r>
          </a:p>
          <a:p>
            <a:pPr>
              <a:defRPr/>
            </a:pPr>
            <a:endParaRPr lang="sl-S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6.8000686104126004E-2"/>
          <c:y val="9.0455468523353635E-2"/>
          <c:w val="0.90259554485405724"/>
          <c:h val="0.63767836524551347"/>
        </c:manualLayout>
      </c:layout>
      <c:lineChart>
        <c:grouping val="standard"/>
        <c:varyColors val="0"/>
        <c:ser>
          <c:idx val="0"/>
          <c:order val="0"/>
          <c:tx>
            <c:strRef>
              <c:f>'Izpusti TGP'!$C$62</c:f>
              <c:strCache>
                <c:ptCount val="1"/>
                <c:pt idx="0">
                  <c:v>Njive in vrtovi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njive in vrtovi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16076969004828587"/>
                  <c:y val="-3.44442886103709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'Izpusti TGP'!$B$63:$B$103</c:f>
              <c:numCache>
                <c:formatCode>General</c:formatCode>
                <c:ptCount val="4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</c:numCache>
            </c:numRef>
          </c:cat>
          <c:val>
            <c:numRef>
              <c:f>'Izpusti TGP'!$C$63:$C$103</c:f>
              <c:numCache>
                <c:formatCode>General</c:formatCode>
                <c:ptCount val="41"/>
                <c:pt idx="0">
                  <c:v>1825</c:v>
                </c:pt>
                <c:pt idx="1">
                  <c:v>1916</c:v>
                </c:pt>
                <c:pt idx="2">
                  <c:v>1624</c:v>
                </c:pt>
                <c:pt idx="3">
                  <c:v>2088</c:v>
                </c:pt>
                <c:pt idx="4">
                  <c:v>1713</c:v>
                </c:pt>
                <c:pt idx="5">
                  <c:v>1252</c:v>
                </c:pt>
                <c:pt idx="6">
                  <c:v>2228</c:v>
                </c:pt>
                <c:pt idx="7">
                  <c:v>3080</c:v>
                </c:pt>
                <c:pt idx="8">
                  <c:v>2842</c:v>
                </c:pt>
                <c:pt idx="9">
                  <c:v>2825</c:v>
                </c:pt>
                <c:pt idx="10">
                  <c:v>2541</c:v>
                </c:pt>
                <c:pt idx="11">
                  <c:v>2266</c:v>
                </c:pt>
                <c:pt idx="12">
                  <c:v>676</c:v>
                </c:pt>
                <c:pt idx="13">
                  <c:v>824</c:v>
                </c:pt>
                <c:pt idx="14">
                  <c:v>1036</c:v>
                </c:pt>
                <c:pt idx="15">
                  <c:v>1716</c:v>
                </c:pt>
                <c:pt idx="16">
                  <c:v>1735</c:v>
                </c:pt>
                <c:pt idx="17">
                  <c:v>1942</c:v>
                </c:pt>
                <c:pt idx="18">
                  <c:v>2028</c:v>
                </c:pt>
                <c:pt idx="19">
                  <c:v>2018</c:v>
                </c:pt>
                <c:pt idx="20">
                  <c:v>2719</c:v>
                </c:pt>
                <c:pt idx="21">
                  <c:v>3329</c:v>
                </c:pt>
                <c:pt idx="22">
                  <c:v>3188</c:v>
                </c:pt>
                <c:pt idx="23">
                  <c:v>2747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F6-4630-87DF-368E3420230A}"/>
            </c:ext>
          </c:extLst>
        </c:ser>
        <c:ser>
          <c:idx val="1"/>
          <c:order val="1"/>
          <c:tx>
            <c:strRef>
              <c:f>'Izpusti TGP'!$D$62</c:f>
              <c:strCache>
                <c:ptCount val="1"/>
                <c:pt idx="0">
                  <c:v>Sadovnjaki, oljčniki in drevesnice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sadovnjaki, oljčniki in drevesnice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1.6494800745326683E-2"/>
                  <c:y val="-6.130377869294879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'Izpusti TGP'!$B$63:$B$103</c:f>
              <c:numCache>
                <c:formatCode>General</c:formatCode>
                <c:ptCount val="4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</c:numCache>
            </c:numRef>
          </c:cat>
          <c:val>
            <c:numRef>
              <c:f>'Izpusti TGP'!$D$63:$D$103</c:f>
              <c:numCache>
                <c:formatCode>General</c:formatCode>
                <c:ptCount val="41"/>
                <c:pt idx="0">
                  <c:v>665</c:v>
                </c:pt>
                <c:pt idx="1">
                  <c:v>690</c:v>
                </c:pt>
                <c:pt idx="2">
                  <c:v>658</c:v>
                </c:pt>
                <c:pt idx="3">
                  <c:v>632</c:v>
                </c:pt>
                <c:pt idx="4">
                  <c:v>616</c:v>
                </c:pt>
                <c:pt idx="5">
                  <c:v>560</c:v>
                </c:pt>
                <c:pt idx="6">
                  <c:v>603</c:v>
                </c:pt>
                <c:pt idx="7">
                  <c:v>613</c:v>
                </c:pt>
                <c:pt idx="8">
                  <c:v>634</c:v>
                </c:pt>
                <c:pt idx="9">
                  <c:v>641</c:v>
                </c:pt>
                <c:pt idx="10">
                  <c:v>626</c:v>
                </c:pt>
                <c:pt idx="11">
                  <c:v>710</c:v>
                </c:pt>
                <c:pt idx="12">
                  <c:v>354</c:v>
                </c:pt>
                <c:pt idx="13">
                  <c:v>550</c:v>
                </c:pt>
                <c:pt idx="14">
                  <c:v>409</c:v>
                </c:pt>
                <c:pt idx="15">
                  <c:v>514</c:v>
                </c:pt>
                <c:pt idx="16">
                  <c:v>485</c:v>
                </c:pt>
                <c:pt idx="17">
                  <c:v>441</c:v>
                </c:pt>
                <c:pt idx="18">
                  <c:v>430</c:v>
                </c:pt>
                <c:pt idx="19">
                  <c:v>541</c:v>
                </c:pt>
                <c:pt idx="20">
                  <c:v>577</c:v>
                </c:pt>
                <c:pt idx="21">
                  <c:v>631</c:v>
                </c:pt>
                <c:pt idx="22">
                  <c:v>569</c:v>
                </c:pt>
                <c:pt idx="23">
                  <c:v>486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F6-4630-87DF-368E34202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6588687"/>
        <c:axId val="2006591599"/>
      </c:lineChart>
      <c:catAx>
        <c:axId val="2006588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6591599"/>
        <c:crosses val="autoZero"/>
        <c:auto val="1"/>
        <c:lblAlgn val="ctr"/>
        <c:lblOffset val="100"/>
        <c:noMultiLvlLbl val="0"/>
      </c:catAx>
      <c:valAx>
        <c:axId val="200659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6588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140663832950084E-2"/>
          <c:y val="0.8463202070213105"/>
          <c:w val="0.92622767286832508"/>
          <c:h val="0.1330750073685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Velikost škode po naravnih nesrečah</a:t>
            </a:r>
            <a:r>
              <a:rPr lang="sl-SI" baseline="0"/>
              <a:t> v kmetijstvu</a:t>
            </a:r>
            <a:r>
              <a:rPr lang="sl-SI"/>
              <a:t> [</a:t>
            </a:r>
            <a:r>
              <a:rPr lang="sl-SI" baseline="0"/>
              <a:t>mio </a:t>
            </a:r>
            <a:r>
              <a:rPr lang="sl-SI"/>
              <a:t>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9.3956919024578228E-2"/>
          <c:y val="0.12754416833479959"/>
          <c:w val="0.88297225487500908"/>
          <c:h val="0.67144071434339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Worksheet!$J$1</c:f>
              <c:strCache>
                <c:ptCount val="1"/>
                <c:pt idx="0">
                  <c:v>Velikost škode po naravni nesreči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Obstoječi trend (linearni)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trendline>
            <c:name>Obstoječi trend (eksponentni)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0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Worksheet!$I$2:$I$38</c:f>
              <c:numCache>
                <c:formatCode>General</c:formatCode>
                <c:ptCount val="3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  <c:pt idx="27">
                  <c:v>2031</c:v>
                </c:pt>
                <c:pt idx="28">
                  <c:v>2032</c:v>
                </c:pt>
                <c:pt idx="29">
                  <c:v>2033</c:v>
                </c:pt>
                <c:pt idx="30">
                  <c:v>2034</c:v>
                </c:pt>
                <c:pt idx="31">
                  <c:v>2035</c:v>
                </c:pt>
                <c:pt idx="32">
                  <c:v>2036</c:v>
                </c:pt>
                <c:pt idx="33">
                  <c:v>2037</c:v>
                </c:pt>
                <c:pt idx="34">
                  <c:v>2038</c:v>
                </c:pt>
                <c:pt idx="35">
                  <c:v>2039</c:v>
                </c:pt>
                <c:pt idx="36">
                  <c:v>2040</c:v>
                </c:pt>
              </c:numCache>
            </c:numRef>
          </c:cat>
          <c:val>
            <c:numRef>
              <c:f>Worksheet!$J$2:$J$38</c:f>
              <c:numCache>
                <c:formatCode>General</c:formatCode>
                <c:ptCount val="37"/>
                <c:pt idx="0">
                  <c:v>130.60988900000001</c:v>
                </c:pt>
                <c:pt idx="1">
                  <c:v>34.671475999999998</c:v>
                </c:pt>
                <c:pt idx="2">
                  <c:v>42.028280000000002</c:v>
                </c:pt>
                <c:pt idx="3">
                  <c:v>60.570141999999997</c:v>
                </c:pt>
                <c:pt idx="4">
                  <c:v>16.510694999999998</c:v>
                </c:pt>
                <c:pt idx="8">
                  <c:v>7.0670330000000003</c:v>
                </c:pt>
                <c:pt idx="9">
                  <c:v>60.066581999999997</c:v>
                </c:pt>
                <c:pt idx="10">
                  <c:v>106.205331</c:v>
                </c:pt>
                <c:pt idx="11">
                  <c:v>6.6096000000000004</c:v>
                </c:pt>
                <c:pt idx="13">
                  <c:v>44.280701000000001</c:v>
                </c:pt>
                <c:pt idx="14">
                  <c:v>116.170468</c:v>
                </c:pt>
                <c:pt idx="16">
                  <c:v>9.3676720000000007</c:v>
                </c:pt>
                <c:pt idx="17">
                  <c:v>40.064109340000002</c:v>
                </c:pt>
                <c:pt idx="18">
                  <c:v>238.3299609</c:v>
                </c:pt>
                <c:pt idx="19">
                  <c:v>1062.2490491800002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1D-44BD-B893-D1D68881A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4714703"/>
        <c:axId val="1454716143"/>
      </c:barChart>
      <c:catAx>
        <c:axId val="1454714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54716143"/>
        <c:crosses val="autoZero"/>
        <c:auto val="1"/>
        <c:lblAlgn val="ctr"/>
        <c:lblOffset val="100"/>
        <c:noMultiLvlLbl val="0"/>
      </c:catAx>
      <c:valAx>
        <c:axId val="145471614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Velikost škode</a:t>
                </a:r>
                <a:r>
                  <a:rPr lang="sl-SI" baseline="0"/>
                  <a:t> (mio EUR)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54714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Neto bilančni presežek N</a:t>
            </a:r>
          </a:p>
          <a:p>
            <a:pPr>
              <a:defRPr/>
            </a:pPr>
            <a:r>
              <a:rPr lang="sl-SI"/>
              <a:t>[kg/ha]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9.6391738517565606E-2"/>
          <c:y val="0.12301824212271974"/>
          <c:w val="0.87344074786119885"/>
          <c:h val="0.72843804242426335"/>
        </c:manualLayout>
      </c:layout>
      <c:lineChart>
        <c:grouping val="standard"/>
        <c:varyColors val="0"/>
        <c:ser>
          <c:idx val="0"/>
          <c:order val="0"/>
          <c:tx>
            <c:strRef>
              <c:f>'naravni viri'!$C$2</c:f>
              <c:strCache>
                <c:ptCount val="1"/>
                <c:pt idx="0">
                  <c:v>Neto bilančni presežek 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neto bilančni presežek N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7.5533664340843534E-2"/>
                  <c:y val="-7.855782688590770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'naravni viri'!$B$3:$B$51</c:f>
              <c:numCache>
                <c:formatCode>General</c:formatCode>
                <c:ptCount val="4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  <c:pt idx="34">
                  <c:v>2026</c:v>
                </c:pt>
                <c:pt idx="35">
                  <c:v>2027</c:v>
                </c:pt>
                <c:pt idx="36">
                  <c:v>2028</c:v>
                </c:pt>
                <c:pt idx="37">
                  <c:v>2029</c:v>
                </c:pt>
                <c:pt idx="38">
                  <c:v>2030</c:v>
                </c:pt>
                <c:pt idx="39">
                  <c:v>2031</c:v>
                </c:pt>
                <c:pt idx="40">
                  <c:v>2032</c:v>
                </c:pt>
                <c:pt idx="41">
                  <c:v>2033</c:v>
                </c:pt>
                <c:pt idx="42">
                  <c:v>2034</c:v>
                </c:pt>
                <c:pt idx="43">
                  <c:v>2035</c:v>
                </c:pt>
                <c:pt idx="44">
                  <c:v>2036</c:v>
                </c:pt>
                <c:pt idx="45">
                  <c:v>2037</c:v>
                </c:pt>
                <c:pt idx="46">
                  <c:v>2038</c:v>
                </c:pt>
                <c:pt idx="47">
                  <c:v>2039</c:v>
                </c:pt>
                <c:pt idx="48">
                  <c:v>2040</c:v>
                </c:pt>
              </c:numCache>
            </c:numRef>
          </c:cat>
          <c:val>
            <c:numRef>
              <c:f>'naravni viri'!$C$3:$C$51</c:f>
              <c:numCache>
                <c:formatCode>General</c:formatCode>
                <c:ptCount val="49"/>
                <c:pt idx="0">
                  <c:v>75.532708311824607</c:v>
                </c:pt>
                <c:pt idx="1">
                  <c:v>62.555168499018301</c:v>
                </c:pt>
                <c:pt idx="2">
                  <c:v>26.48924506800412</c:v>
                </c:pt>
                <c:pt idx="3">
                  <c:v>30.659498465308953</c:v>
                </c:pt>
                <c:pt idx="4">
                  <c:v>30.922203355572979</c:v>
                </c:pt>
                <c:pt idx="5">
                  <c:v>27.466071835688705</c:v>
                </c:pt>
                <c:pt idx="6">
                  <c:v>29.688950900852394</c:v>
                </c:pt>
                <c:pt idx="7">
                  <c:v>33.793042447847071</c:v>
                </c:pt>
                <c:pt idx="8">
                  <c:v>48.490855813090505</c:v>
                </c:pt>
                <c:pt idx="9">
                  <c:v>49.600781049456103</c:v>
                </c:pt>
                <c:pt idx="10">
                  <c:v>29.310662617201899</c:v>
                </c:pt>
                <c:pt idx="11">
                  <c:v>61.384926553077939</c:v>
                </c:pt>
                <c:pt idx="12">
                  <c:v>18.062169911144618</c:v>
                </c:pt>
                <c:pt idx="13">
                  <c:v>8.7793907933363862</c:v>
                </c:pt>
                <c:pt idx="14">
                  <c:v>32.672165393743114</c:v>
                </c:pt>
                <c:pt idx="15">
                  <c:v>23.575025007716434</c:v>
                </c:pt>
                <c:pt idx="16">
                  <c:v>9.4750090321988676</c:v>
                </c:pt>
                <c:pt idx="17">
                  <c:v>17.14777792265761</c:v>
                </c:pt>
                <c:pt idx="18">
                  <c:v>9.6808067232704005</c:v>
                </c:pt>
                <c:pt idx="19">
                  <c:v>13.934236731047797</c:v>
                </c:pt>
                <c:pt idx="20">
                  <c:v>23.170802803081813</c:v>
                </c:pt>
                <c:pt idx="21">
                  <c:v>35.511674055140233</c:v>
                </c:pt>
                <c:pt idx="22">
                  <c:v>8.3338896636123874</c:v>
                </c:pt>
                <c:pt idx="23">
                  <c:v>10.38136915909665</c:v>
                </c:pt>
                <c:pt idx="24">
                  <c:v>7.1810756806309453</c:v>
                </c:pt>
                <c:pt idx="25">
                  <c:v>30.601141376181584</c:v>
                </c:pt>
                <c:pt idx="26">
                  <c:v>9.2857149723280568</c:v>
                </c:pt>
                <c:pt idx="27">
                  <c:v>9.4387830382544013</c:v>
                </c:pt>
                <c:pt idx="28">
                  <c:v>-1.3166201131597068</c:v>
                </c:pt>
                <c:pt idx="29">
                  <c:v>15.200259655255124</c:v>
                </c:pt>
                <c:pt idx="30">
                  <c:v>39.274620763279309</c:v>
                </c:pt>
                <c:pt idx="31">
                  <c:v>4.879945583308924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F8-4DBF-8FF4-67AACDFFD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5094175"/>
        <c:axId val="1565087935"/>
      </c:lineChart>
      <c:catAx>
        <c:axId val="156509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65087935"/>
        <c:crosses val="autoZero"/>
        <c:auto val="1"/>
        <c:lblAlgn val="ctr"/>
        <c:lblOffset val="100"/>
        <c:noMultiLvlLbl val="0"/>
      </c:catAx>
      <c:valAx>
        <c:axId val="1565087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Neto bilančni presežek dušika (kg/ha)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565094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Kmetijska zemljišča v ekološki kontroli [ha]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'naravni viri'!$C$54</c:f>
              <c:strCache>
                <c:ptCount val="1"/>
                <c:pt idx="0">
                  <c:v>Kmetijska zemljišča v ekološki kontroli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kmetijska zemljišča v ekološki kontroli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5.5851607003711071E-2"/>
                  <c:y val="0.1166075889998286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'naravni viri'!$A$55:$B$91</c:f>
              <c:strCache>
                <c:ptCount val="3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  <c:pt idx="27">
                  <c:v>2031</c:v>
                </c:pt>
                <c:pt idx="28">
                  <c:v>2032</c:v>
                </c:pt>
                <c:pt idx="29">
                  <c:v>2033</c:v>
                </c:pt>
                <c:pt idx="30">
                  <c:v>2034</c:v>
                </c:pt>
                <c:pt idx="31">
                  <c:v>2035</c:v>
                </c:pt>
                <c:pt idx="32">
                  <c:v>2036</c:v>
                </c:pt>
                <c:pt idx="33">
                  <c:v>2037</c:v>
                </c:pt>
                <c:pt idx="34">
                  <c:v>2038</c:v>
                </c:pt>
                <c:pt idx="35">
                  <c:v>2039</c:v>
                </c:pt>
                <c:pt idx="36">
                  <c:v>2040</c:v>
                </c:pt>
              </c:strCache>
            </c:strRef>
          </c:cat>
          <c:val>
            <c:numRef>
              <c:f>'naravni viri'!$C$55:$C$91</c:f>
              <c:numCache>
                <c:formatCode>0.0</c:formatCode>
                <c:ptCount val="37"/>
                <c:pt idx="0">
                  <c:v>23019</c:v>
                </c:pt>
                <c:pt idx="1">
                  <c:v>23169.200000000001</c:v>
                </c:pt>
                <c:pt idx="2">
                  <c:v>26830.7</c:v>
                </c:pt>
                <c:pt idx="3">
                  <c:v>29322.100000000002</c:v>
                </c:pt>
                <c:pt idx="4">
                  <c:v>29836.499999999996</c:v>
                </c:pt>
                <c:pt idx="5">
                  <c:v>29388.6</c:v>
                </c:pt>
                <c:pt idx="6">
                  <c:v>30688.6</c:v>
                </c:pt>
                <c:pt idx="7">
                  <c:v>32148.600000000002</c:v>
                </c:pt>
                <c:pt idx="8">
                  <c:v>35100.699999999997</c:v>
                </c:pt>
                <c:pt idx="9">
                  <c:v>38664.5</c:v>
                </c:pt>
                <c:pt idx="10">
                  <c:v>41237.099999999991</c:v>
                </c:pt>
                <c:pt idx="11">
                  <c:v>42188.4</c:v>
                </c:pt>
                <c:pt idx="12">
                  <c:v>43578.9</c:v>
                </c:pt>
                <c:pt idx="13">
                  <c:v>46222.5</c:v>
                </c:pt>
                <c:pt idx="14">
                  <c:v>47848.2</c:v>
                </c:pt>
                <c:pt idx="15">
                  <c:v>49638.5</c:v>
                </c:pt>
                <c:pt idx="16">
                  <c:v>49803.500000000007</c:v>
                </c:pt>
                <c:pt idx="17">
                  <c:v>51826.3</c:v>
                </c:pt>
                <c:pt idx="18">
                  <c:v>53201.799999999996</c:v>
                </c:pt>
                <c:pt idx="19">
                  <c:v>54602.299999999996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70-45ED-A525-5EAF48C40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5196351"/>
        <c:axId val="2115203839"/>
      </c:lineChart>
      <c:catAx>
        <c:axId val="211519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115203839"/>
        <c:crosses val="autoZero"/>
        <c:auto val="1"/>
        <c:lblAlgn val="ctr"/>
        <c:lblOffset val="100"/>
        <c:noMultiLvlLbl val="0"/>
      </c:catAx>
      <c:valAx>
        <c:axId val="211520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Površina</a:t>
                </a:r>
                <a:r>
                  <a:rPr lang="sl-SI" baseline="0"/>
                  <a:t> (ha)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11519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Slovenski indeks ptic kmetijske krajine(2008=100)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5.4905954307674587E-2"/>
          <c:y val="8.014952307295696E-2"/>
          <c:w val="0.92392391482242553"/>
          <c:h val="0.71536370813763672"/>
        </c:manualLayout>
      </c:layout>
      <c:lineChart>
        <c:grouping val="standard"/>
        <c:varyColors val="0"/>
        <c:ser>
          <c:idx val="0"/>
          <c:order val="0"/>
          <c:tx>
            <c:strRef>
              <c:f>biodiv.!$C$47</c:f>
              <c:strCache>
                <c:ptCount val="1"/>
                <c:pt idx="0">
                  <c:v>Indikatorske vrste kmetijske krajine
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indikatorske vrste kmetijske krajine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0.28941109035158197"/>
                  <c:y val="1.519809737285523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biodiv.!$B$48:$B$80</c:f>
              <c:numCache>
                <c:formatCode>General</c:formatCode>
                <c:ptCount val="3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  <c:pt idx="23">
                  <c:v>2031</c:v>
                </c:pt>
                <c:pt idx="24">
                  <c:v>2032</c:v>
                </c:pt>
                <c:pt idx="25">
                  <c:v>2033</c:v>
                </c:pt>
                <c:pt idx="26">
                  <c:v>2034</c:v>
                </c:pt>
                <c:pt idx="27">
                  <c:v>2035</c:v>
                </c:pt>
                <c:pt idx="28">
                  <c:v>2036</c:v>
                </c:pt>
                <c:pt idx="29">
                  <c:v>2037</c:v>
                </c:pt>
                <c:pt idx="30">
                  <c:v>2038</c:v>
                </c:pt>
                <c:pt idx="31">
                  <c:v>2039</c:v>
                </c:pt>
                <c:pt idx="32">
                  <c:v>2040</c:v>
                </c:pt>
              </c:numCache>
            </c:numRef>
          </c:cat>
          <c:val>
            <c:numRef>
              <c:f>biodiv.!$C$48:$C$80</c:f>
              <c:numCache>
                <c:formatCode>General</c:formatCode>
                <c:ptCount val="33"/>
                <c:pt idx="0">
                  <c:v>100</c:v>
                </c:pt>
                <c:pt idx="1">
                  <c:v>95.2</c:v>
                </c:pt>
                <c:pt idx="2">
                  <c:v>80.8</c:v>
                </c:pt>
                <c:pt idx="3">
                  <c:v>82.9</c:v>
                </c:pt>
                <c:pt idx="4">
                  <c:v>85.5</c:v>
                </c:pt>
                <c:pt idx="5">
                  <c:v>81</c:v>
                </c:pt>
                <c:pt idx="6">
                  <c:v>79.099999999999994</c:v>
                </c:pt>
                <c:pt idx="7">
                  <c:v>72.099999999999994</c:v>
                </c:pt>
                <c:pt idx="8">
                  <c:v>75.599999999999994</c:v>
                </c:pt>
                <c:pt idx="9">
                  <c:v>76</c:v>
                </c:pt>
                <c:pt idx="10">
                  <c:v>79</c:v>
                </c:pt>
                <c:pt idx="11">
                  <c:v>77</c:v>
                </c:pt>
                <c:pt idx="12">
                  <c:v>81.3</c:v>
                </c:pt>
                <c:pt idx="13">
                  <c:v>76.3</c:v>
                </c:pt>
                <c:pt idx="14">
                  <c:v>73.900000000000006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6D-42A2-B3C1-4E4B43CE99FA}"/>
            </c:ext>
          </c:extLst>
        </c:ser>
        <c:ser>
          <c:idx val="1"/>
          <c:order val="1"/>
          <c:tx>
            <c:strRef>
              <c:f>biodiv.!$D$47</c:f>
              <c:strCache>
                <c:ptCount val="1"/>
                <c:pt idx="0">
                  <c:v>Generalisti
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Generalisti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0.26170545886838592"/>
                  <c:y val="-5.160045644161988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biodiv.!$B$48:$B$80</c:f>
              <c:numCache>
                <c:formatCode>General</c:formatCode>
                <c:ptCount val="3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  <c:pt idx="23">
                  <c:v>2031</c:v>
                </c:pt>
                <c:pt idx="24">
                  <c:v>2032</c:v>
                </c:pt>
                <c:pt idx="25">
                  <c:v>2033</c:v>
                </c:pt>
                <c:pt idx="26">
                  <c:v>2034</c:v>
                </c:pt>
                <c:pt idx="27">
                  <c:v>2035</c:v>
                </c:pt>
                <c:pt idx="28">
                  <c:v>2036</c:v>
                </c:pt>
                <c:pt idx="29">
                  <c:v>2037</c:v>
                </c:pt>
                <c:pt idx="30">
                  <c:v>2038</c:v>
                </c:pt>
                <c:pt idx="31">
                  <c:v>2039</c:v>
                </c:pt>
                <c:pt idx="32">
                  <c:v>2040</c:v>
                </c:pt>
              </c:numCache>
            </c:numRef>
          </c:cat>
          <c:val>
            <c:numRef>
              <c:f>biodiv.!$D$48:$D$80</c:f>
              <c:numCache>
                <c:formatCode>General</c:formatCode>
                <c:ptCount val="33"/>
                <c:pt idx="0">
                  <c:v>100</c:v>
                </c:pt>
                <c:pt idx="1">
                  <c:v>97.1</c:v>
                </c:pt>
                <c:pt idx="2">
                  <c:v>92.2</c:v>
                </c:pt>
                <c:pt idx="3">
                  <c:v>98.8</c:v>
                </c:pt>
                <c:pt idx="4">
                  <c:v>101.1</c:v>
                </c:pt>
                <c:pt idx="5">
                  <c:v>89.2</c:v>
                </c:pt>
                <c:pt idx="6">
                  <c:v>93.6</c:v>
                </c:pt>
                <c:pt idx="7">
                  <c:v>85.6</c:v>
                </c:pt>
                <c:pt idx="8">
                  <c:v>88.4</c:v>
                </c:pt>
                <c:pt idx="9">
                  <c:v>91.9</c:v>
                </c:pt>
                <c:pt idx="10">
                  <c:v>89.4</c:v>
                </c:pt>
                <c:pt idx="11">
                  <c:v>91.3</c:v>
                </c:pt>
                <c:pt idx="12">
                  <c:v>93.2</c:v>
                </c:pt>
                <c:pt idx="13">
                  <c:v>95</c:v>
                </c:pt>
                <c:pt idx="14">
                  <c:v>87.2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6D-42A2-B3C1-4E4B43CE99FA}"/>
            </c:ext>
          </c:extLst>
        </c:ser>
        <c:ser>
          <c:idx val="2"/>
          <c:order val="2"/>
          <c:tx>
            <c:strRef>
              <c:f>biodiv.!$E$47</c:f>
              <c:strCache>
                <c:ptCount val="1"/>
                <c:pt idx="0">
                  <c:v>Travniške vrste
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name>Obstoječi trend: travniške vrste</c:nam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0.34309075135027456"/>
                  <c:y val="3.5438140395286911E-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biodiv.!$B$48:$B$80</c:f>
              <c:numCache>
                <c:formatCode>General</c:formatCode>
                <c:ptCount val="3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  <c:pt idx="18">
                  <c:v>2026</c:v>
                </c:pt>
                <c:pt idx="19">
                  <c:v>2027</c:v>
                </c:pt>
                <c:pt idx="20">
                  <c:v>2028</c:v>
                </c:pt>
                <c:pt idx="21">
                  <c:v>2029</c:v>
                </c:pt>
                <c:pt idx="22">
                  <c:v>2030</c:v>
                </c:pt>
                <c:pt idx="23">
                  <c:v>2031</c:v>
                </c:pt>
                <c:pt idx="24">
                  <c:v>2032</c:v>
                </c:pt>
                <c:pt idx="25">
                  <c:v>2033</c:v>
                </c:pt>
                <c:pt idx="26">
                  <c:v>2034</c:v>
                </c:pt>
                <c:pt idx="27">
                  <c:v>2035</c:v>
                </c:pt>
                <c:pt idx="28">
                  <c:v>2036</c:v>
                </c:pt>
                <c:pt idx="29">
                  <c:v>2037</c:v>
                </c:pt>
                <c:pt idx="30">
                  <c:v>2038</c:v>
                </c:pt>
                <c:pt idx="31">
                  <c:v>2039</c:v>
                </c:pt>
                <c:pt idx="32">
                  <c:v>2040</c:v>
                </c:pt>
              </c:numCache>
            </c:numRef>
          </c:cat>
          <c:val>
            <c:numRef>
              <c:f>biodiv.!$E$48:$E$80</c:f>
              <c:numCache>
                <c:formatCode>General</c:formatCode>
                <c:ptCount val="33"/>
                <c:pt idx="0">
                  <c:v>100</c:v>
                </c:pt>
                <c:pt idx="1">
                  <c:v>93.3</c:v>
                </c:pt>
                <c:pt idx="2">
                  <c:v>67.8</c:v>
                </c:pt>
                <c:pt idx="3">
                  <c:v>70</c:v>
                </c:pt>
                <c:pt idx="4">
                  <c:v>65.7</c:v>
                </c:pt>
                <c:pt idx="5">
                  <c:v>63.2</c:v>
                </c:pt>
                <c:pt idx="6">
                  <c:v>60.3</c:v>
                </c:pt>
                <c:pt idx="7">
                  <c:v>57.1</c:v>
                </c:pt>
                <c:pt idx="8">
                  <c:v>60.2</c:v>
                </c:pt>
                <c:pt idx="9">
                  <c:v>56.5</c:v>
                </c:pt>
                <c:pt idx="10">
                  <c:v>60.1</c:v>
                </c:pt>
                <c:pt idx="11">
                  <c:v>61.1</c:v>
                </c:pt>
                <c:pt idx="12">
                  <c:v>60.7</c:v>
                </c:pt>
                <c:pt idx="13">
                  <c:v>55.6</c:v>
                </c:pt>
                <c:pt idx="14">
                  <c:v>56.3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46D-42A2-B3C1-4E4B43CE9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9766383"/>
        <c:axId val="1399766799"/>
      </c:lineChart>
      <c:catAx>
        <c:axId val="1399766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99766799"/>
        <c:crosses val="autoZero"/>
        <c:auto val="1"/>
        <c:lblAlgn val="ctr"/>
        <c:lblOffset val="100"/>
        <c:noMultiLvlLbl val="0"/>
      </c:catAx>
      <c:valAx>
        <c:axId val="1399766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99766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143374734072977E-2"/>
          <c:y val="0.85948495387701718"/>
          <c:w val="0.92440809041682637"/>
          <c:h val="0.13253852407323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Število živine</a:t>
            </a:r>
            <a:r>
              <a:rPr lang="sl-SI" baseline="0"/>
              <a:t> po vrstah in kategorijah živali</a:t>
            </a:r>
            <a:endParaRPr lang="sl-S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'KZU in GVŽ'!$B$78</c:f>
              <c:strCache>
                <c:ptCount val="1"/>
                <c:pt idx="0">
                  <c:v>Mlado govedo [do 2 leti]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mlado govedo [do 2 leti]</c:name>
            <c:spPr>
              <a:ln w="222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63049326958748764"/>
                  <c:y val="-2.251812314232852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'KZU in GVŽ'!$C$77:$O$77</c:f>
              <c:strCache>
                <c:ptCount val="13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</c:strCache>
            </c:strRef>
          </c:cat>
          <c:val>
            <c:numRef>
              <c:f>'KZU in GVŽ'!$C$78:$O$78</c:f>
              <c:numCache>
                <c:formatCode>General</c:formatCode>
                <c:ptCount val="13"/>
                <c:pt idx="0">
                  <c:v>267839</c:v>
                </c:pt>
                <c:pt idx="1">
                  <c:v>256653</c:v>
                </c:pt>
                <c:pt idx="2">
                  <c:v>253975</c:v>
                </c:pt>
                <c:pt idx="3">
                  <c:v>271977</c:v>
                </c:pt>
                <c:pt idx="4">
                  <c:v>268142</c:v>
                </c:pt>
                <c:pt idx="5">
                  <c:v>266822</c:v>
                </c:pt>
                <c:pt idx="6">
                  <c:v>280943</c:v>
                </c:pt>
                <c:pt idx="7">
                  <c:v>281786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47-46C5-BC85-826C5D8D603E}"/>
            </c:ext>
          </c:extLst>
        </c:ser>
        <c:ser>
          <c:idx val="1"/>
          <c:order val="1"/>
          <c:tx>
            <c:strRef>
              <c:f>'KZU in GVŽ'!$B$79</c:f>
              <c:strCache>
                <c:ptCount val="1"/>
                <c:pt idx="0">
                  <c:v>Krave molznice [nad 2 leti]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krave molznice [nad 2 leti]</c:name>
            <c:spPr>
              <a:ln w="2540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42208605174353203"/>
                  <c:y val="-8.289883994376236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'KZU in GVŽ'!$C$77:$O$77</c:f>
              <c:strCache>
                <c:ptCount val="13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</c:strCache>
            </c:strRef>
          </c:cat>
          <c:val>
            <c:numRef>
              <c:f>'KZU in GVŽ'!$C$79:$O$79</c:f>
              <c:numCache>
                <c:formatCode>General</c:formatCode>
                <c:ptCount val="13"/>
                <c:pt idx="0">
                  <c:v>141574</c:v>
                </c:pt>
                <c:pt idx="1">
                  <c:v>131101</c:v>
                </c:pt>
                <c:pt idx="2">
                  <c:v>130683</c:v>
                </c:pt>
                <c:pt idx="3">
                  <c:v>124190</c:v>
                </c:pt>
                <c:pt idx="4">
                  <c:v>107957</c:v>
                </c:pt>
                <c:pt idx="5">
                  <c:v>103849</c:v>
                </c:pt>
                <c:pt idx="6">
                  <c:v>111115</c:v>
                </c:pt>
                <c:pt idx="7">
                  <c:v>100834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47-46C5-BC85-826C5D8D603E}"/>
            </c:ext>
          </c:extLst>
        </c:ser>
        <c:ser>
          <c:idx val="2"/>
          <c:order val="2"/>
          <c:tx>
            <c:strRef>
              <c:f>'KZU in GVŽ'!$B$80</c:f>
              <c:strCache>
                <c:ptCount val="1"/>
                <c:pt idx="0">
                  <c:v>Prašiči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name>Obstoječi trend: prašiči</c:name>
            <c:spPr>
              <a:ln w="25400" cap="rnd">
                <a:solidFill>
                  <a:schemeClr val="accent5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40261451068616416"/>
                  <c:y val="-0.2474556695006890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'KZU in GVŽ'!$C$77:$O$77</c:f>
              <c:strCache>
                <c:ptCount val="13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</c:strCache>
            </c:strRef>
          </c:cat>
          <c:val>
            <c:numRef>
              <c:f>'KZU in GVŽ'!$C$80:$O$80</c:f>
              <c:numCache>
                <c:formatCode>General</c:formatCode>
                <c:ptCount val="13"/>
                <c:pt idx="0">
                  <c:v>601953</c:v>
                </c:pt>
                <c:pt idx="1">
                  <c:v>607881</c:v>
                </c:pt>
                <c:pt idx="2">
                  <c:v>505161</c:v>
                </c:pt>
                <c:pt idx="3">
                  <c:v>544405</c:v>
                </c:pt>
                <c:pt idx="4">
                  <c:v>382031</c:v>
                </c:pt>
                <c:pt idx="5">
                  <c:v>287498</c:v>
                </c:pt>
                <c:pt idx="6">
                  <c:v>273359</c:v>
                </c:pt>
                <c:pt idx="7">
                  <c:v>235475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A47-46C5-BC85-826C5D8D6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3623120"/>
        <c:axId val="859981072"/>
      </c:lineChart>
      <c:catAx>
        <c:axId val="51362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859981072"/>
        <c:crosses val="autoZero"/>
        <c:auto val="1"/>
        <c:lblAlgn val="ctr"/>
        <c:lblOffset val="100"/>
        <c:noMultiLvlLbl val="0"/>
      </c:catAx>
      <c:valAx>
        <c:axId val="8599810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Število živali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362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097630257557693E-2"/>
          <c:y val="0.84776795372674774"/>
          <c:w val="0.94180462923610275"/>
          <c:h val="0.13324554121470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Število gospodarjev upraviteljev</a:t>
            </a:r>
            <a:r>
              <a:rPr lang="sl-SI" baseline="0"/>
              <a:t> glede na starostno skupino</a:t>
            </a:r>
            <a:endParaRPr lang="sl-S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5805952102817537E-2"/>
          <c:y val="0.1006013747172313"/>
          <c:w val="0.89847976395053275"/>
          <c:h val="0.71667109471641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Starost!$W$7</c:f>
              <c:strCache>
                <c:ptCount val="1"/>
                <c:pt idx="0">
                  <c:v>Starost pod 45 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Obstoječi trend: starost pod 45 let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9.4813045883829758E-2"/>
                  <c:y val="3.215740603733757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Starost!$V$8:$V$17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Starost!$W$8:$W$17</c:f>
              <c:numCache>
                <c:formatCode>0</c:formatCode>
                <c:ptCount val="10"/>
                <c:pt idx="0">
                  <c:v>12803</c:v>
                </c:pt>
                <c:pt idx="1">
                  <c:v>13674</c:v>
                </c:pt>
                <c:pt idx="2">
                  <c:v>13862</c:v>
                </c:pt>
                <c:pt idx="3">
                  <c:v>11745</c:v>
                </c:pt>
                <c:pt idx="4">
                  <c:v>8618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4E-488B-901F-41A7462006AF}"/>
            </c:ext>
          </c:extLst>
        </c:ser>
        <c:ser>
          <c:idx val="1"/>
          <c:order val="1"/>
          <c:tx>
            <c:strRef>
              <c:f>Starost!$X$7</c:f>
              <c:strCache>
                <c:ptCount val="1"/>
                <c:pt idx="0">
                  <c:v>Starost od 45 do pod 55 let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starost od 45 do pod 55 let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24518315925007472"/>
                  <c:y val="-0.1248750023460930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Starost!$V$8:$V$17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Starost!$X$8:$X$17</c:f>
              <c:numCache>
                <c:formatCode>0</c:formatCode>
                <c:ptCount val="10"/>
                <c:pt idx="0">
                  <c:v>18547</c:v>
                </c:pt>
                <c:pt idx="1">
                  <c:v>18711</c:v>
                </c:pt>
                <c:pt idx="2">
                  <c:v>19128</c:v>
                </c:pt>
                <c:pt idx="3">
                  <c:v>18079</c:v>
                </c:pt>
                <c:pt idx="4">
                  <c:v>12128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4E-488B-901F-41A7462006AF}"/>
            </c:ext>
          </c:extLst>
        </c:ser>
        <c:ser>
          <c:idx val="2"/>
          <c:order val="2"/>
          <c:tx>
            <c:strRef>
              <c:f>Starost!$Y$7</c:f>
              <c:strCache>
                <c:ptCount val="1"/>
                <c:pt idx="0">
                  <c:v>Starost 55 let in več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name>Obstoječi trend: starost 55 let in več</c:nam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9.4901001698423967E-3"/>
                  <c:y val="5.770574627018677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Starost!$V$8:$V$17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Starost!$Y$8:$Y$17</c:f>
              <c:numCache>
                <c:formatCode>0</c:formatCode>
                <c:ptCount val="10"/>
                <c:pt idx="0">
                  <c:v>43990</c:v>
                </c:pt>
                <c:pt idx="1">
                  <c:v>42261</c:v>
                </c:pt>
                <c:pt idx="2">
                  <c:v>39388</c:v>
                </c:pt>
                <c:pt idx="3">
                  <c:v>40079</c:v>
                </c:pt>
                <c:pt idx="4">
                  <c:v>47585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4E-488B-901F-41A746200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260560"/>
        <c:axId val="516261040"/>
      </c:barChart>
      <c:catAx>
        <c:axId val="51626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6261040"/>
        <c:crosses val="autoZero"/>
        <c:auto val="1"/>
        <c:lblAlgn val="ctr"/>
        <c:lblOffset val="100"/>
        <c:noMultiLvlLbl val="0"/>
      </c:catAx>
      <c:valAx>
        <c:axId val="51626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Število gospodarjev upraviteljev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626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963245891762249E-2"/>
          <c:y val="0.85048027965910566"/>
          <c:w val="0.90489363178848625"/>
          <c:h val="0.13324556967215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Starostna struktura prebivalcev na podeželju [%]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7.7561660816296604E-2"/>
          <c:y val="0.10450298234755084"/>
          <c:w val="0.91226042431094101"/>
          <c:h val="0.6996573458355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Starost!$C$32</c:f>
              <c:strCache>
                <c:ptCount val="1"/>
                <c:pt idx="0">
                  <c:v>Od 0 do 14 let starosti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056398787454092"/>
                  <c:y val="5.857515534415491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Starost!$B$33:$B$62</c:f>
              <c:strCache>
                <c:ptCount val="3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</c:strCache>
            </c:strRef>
          </c:cat>
          <c:val>
            <c:numRef>
              <c:f>Starost!$C$33:$C$62</c:f>
              <c:numCache>
                <c:formatCode>0.0</c:formatCode>
                <c:ptCount val="30"/>
                <c:pt idx="0">
                  <c:v>14.6</c:v>
                </c:pt>
                <c:pt idx="1">
                  <c:v>14.7</c:v>
                </c:pt>
                <c:pt idx="2">
                  <c:v>14.8</c:v>
                </c:pt>
                <c:pt idx="3">
                  <c:v>14.9</c:v>
                </c:pt>
                <c:pt idx="4">
                  <c:v>15.1</c:v>
                </c:pt>
                <c:pt idx="5">
                  <c:v>15.1</c:v>
                </c:pt>
                <c:pt idx="6">
                  <c:v>15.1</c:v>
                </c:pt>
                <c:pt idx="7">
                  <c:v>15.2</c:v>
                </c:pt>
                <c:pt idx="8">
                  <c:v>15.3</c:v>
                </c:pt>
                <c:pt idx="9">
                  <c:v>15.3</c:v>
                </c:pt>
                <c:pt idx="10">
                  <c:v>15.4</c:v>
                </c:pt>
                <c:pt idx="11">
                  <c:v>15.4</c:v>
                </c:pt>
                <c:pt idx="12">
                  <c:v>15.3</c:v>
                </c:pt>
                <c:pt idx="13">
                  <c:v>15</c:v>
                </c:pt>
                <c:pt idx="14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1-48AC-955F-7FE44EE88090}"/>
            </c:ext>
          </c:extLst>
        </c:ser>
        <c:ser>
          <c:idx val="1"/>
          <c:order val="1"/>
          <c:tx>
            <c:strRef>
              <c:f>Starost!$D$32</c:f>
              <c:strCache>
                <c:ptCount val="1"/>
                <c:pt idx="0">
                  <c:v>Od 15 do 64 let starosti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8.4837165017544749E-2"/>
                  <c:y val="3.653073704597963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Starost!$B$33:$B$62</c:f>
              <c:strCache>
                <c:ptCount val="3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</c:strCache>
            </c:strRef>
          </c:cat>
          <c:val>
            <c:numRef>
              <c:f>Starost!$D$33:$D$62</c:f>
              <c:numCache>
                <c:formatCode>0.0</c:formatCode>
                <c:ptCount val="30"/>
                <c:pt idx="0">
                  <c:v>69.099999999999994</c:v>
                </c:pt>
                <c:pt idx="1">
                  <c:v>68.8</c:v>
                </c:pt>
                <c:pt idx="2">
                  <c:v>68.400000000000006</c:v>
                </c:pt>
                <c:pt idx="3">
                  <c:v>67.900000000000006</c:v>
                </c:pt>
                <c:pt idx="4">
                  <c:v>67.3</c:v>
                </c:pt>
                <c:pt idx="5">
                  <c:v>66.7</c:v>
                </c:pt>
                <c:pt idx="6">
                  <c:v>66.2</c:v>
                </c:pt>
                <c:pt idx="7">
                  <c:v>65.599999999999994</c:v>
                </c:pt>
                <c:pt idx="8">
                  <c:v>65.099999999999994</c:v>
                </c:pt>
                <c:pt idx="9">
                  <c:v>64.7</c:v>
                </c:pt>
                <c:pt idx="10">
                  <c:v>64</c:v>
                </c:pt>
                <c:pt idx="11">
                  <c:v>63.6</c:v>
                </c:pt>
                <c:pt idx="12">
                  <c:v>63.3</c:v>
                </c:pt>
                <c:pt idx="13">
                  <c:v>63.1</c:v>
                </c:pt>
                <c:pt idx="14">
                  <c:v>62.8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A1-48AC-955F-7FE44EE88090}"/>
            </c:ext>
          </c:extLst>
        </c:ser>
        <c:ser>
          <c:idx val="2"/>
          <c:order val="2"/>
          <c:tx>
            <c:strRef>
              <c:f>Starost!$E$32</c:f>
              <c:strCache>
                <c:ptCount val="1"/>
                <c:pt idx="0">
                  <c:v>65 ali več let starosti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4.0034399438893149E-2"/>
                  <c:y val="-2.623332013628272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Starost!$B$33:$B$62</c:f>
              <c:strCache>
                <c:ptCount val="3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</c:strCache>
            </c:strRef>
          </c:cat>
          <c:val>
            <c:numRef>
              <c:f>Starost!$E$33:$E$62</c:f>
              <c:numCache>
                <c:formatCode>0.0</c:formatCode>
                <c:ptCount val="30"/>
                <c:pt idx="0">
                  <c:v>16.3</c:v>
                </c:pt>
                <c:pt idx="1">
                  <c:v>16.5</c:v>
                </c:pt>
                <c:pt idx="2">
                  <c:v>16.8</c:v>
                </c:pt>
                <c:pt idx="3">
                  <c:v>17.2</c:v>
                </c:pt>
                <c:pt idx="4">
                  <c:v>17.600000000000001</c:v>
                </c:pt>
                <c:pt idx="5">
                  <c:v>18.100000000000001</c:v>
                </c:pt>
                <c:pt idx="6">
                  <c:v>18.600000000000001</c:v>
                </c:pt>
                <c:pt idx="7">
                  <c:v>19.100000000000001</c:v>
                </c:pt>
                <c:pt idx="8">
                  <c:v>19.600000000000001</c:v>
                </c:pt>
                <c:pt idx="9">
                  <c:v>20</c:v>
                </c:pt>
                <c:pt idx="10">
                  <c:v>20.6</c:v>
                </c:pt>
                <c:pt idx="11">
                  <c:v>21.1</c:v>
                </c:pt>
                <c:pt idx="12">
                  <c:v>21.4</c:v>
                </c:pt>
                <c:pt idx="13">
                  <c:v>21.9</c:v>
                </c:pt>
                <c:pt idx="14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A1-48AC-955F-7FE44EE88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0697839"/>
        <c:axId val="2110689519"/>
      </c:barChart>
      <c:catAx>
        <c:axId val="2110697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110689519"/>
        <c:crosses val="autoZero"/>
        <c:auto val="1"/>
        <c:lblAlgn val="ctr"/>
        <c:lblOffset val="100"/>
        <c:noMultiLvlLbl val="0"/>
      </c:catAx>
      <c:valAx>
        <c:axId val="2110689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Delež prebivalcev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110697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450147761756479E-2"/>
          <c:y val="0.88475789068229116"/>
          <c:w val="0.96709953919488023"/>
          <c:h val="9.64274338708601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Prodaja antibiotikov v živinoreji [mg/PCU]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1553635428161714"/>
          <c:y val="0.10043659276828729"/>
          <c:w val="0.86059210978240852"/>
          <c:h val="0.70696194461608797"/>
        </c:manualLayout>
      </c:layout>
      <c:lineChart>
        <c:grouping val="standard"/>
        <c:varyColors val="0"/>
        <c:ser>
          <c:idx val="0"/>
          <c:order val="0"/>
          <c:tx>
            <c:strRef>
              <c:f>'zdravje in hrana'!$Q$2</c:f>
              <c:strCache>
                <c:ptCount val="1"/>
                <c:pt idx="0">
                  <c:v>SLO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Slovenija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49056706944686046"/>
                  <c:y val="-0.1332087692118089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hrana'!$P$3:$P$26</c:f>
              <c:strCach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strCache>
            </c:strRef>
          </c:cat>
          <c:val>
            <c:numRef>
              <c:f>'zdravje in hrana'!$Q$3:$Q$26</c:f>
              <c:numCache>
                <c:formatCode>#,##0</c:formatCode>
                <c:ptCount val="24"/>
                <c:pt idx="0">
                  <c:v>36.5</c:v>
                </c:pt>
                <c:pt idx="1">
                  <c:v>43.199971242899807</c:v>
                </c:pt>
                <c:pt idx="2">
                  <c:v>44.873675349102001</c:v>
                </c:pt>
                <c:pt idx="3">
                  <c:v>33.286826322267387</c:v>
                </c:pt>
                <c:pt idx="4">
                  <c:v>31.771926732855899</c:v>
                </c:pt>
                <c:pt idx="5">
                  <c:v>25.686908537803099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73-4BFA-B0E2-05225ECB1CA1}"/>
            </c:ext>
          </c:extLst>
        </c:ser>
        <c:ser>
          <c:idx val="1"/>
          <c:order val="1"/>
          <c:tx>
            <c:strRef>
              <c:f>'zdravje in hrana'!$R$2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EU</c:name>
            <c:spPr>
              <a:ln w="19050" cap="rnd">
                <a:solidFill>
                  <a:schemeClr val="tx2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26089025620976058"/>
                  <c:y val="-0.1956198291070658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hrana'!$P$3:$P$26</c:f>
              <c:strCach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strCache>
            </c:strRef>
          </c:cat>
          <c:val>
            <c:numRef>
              <c:f>'zdravje in hrana'!$R$3:$R$26</c:f>
              <c:numCache>
                <c:formatCode>#,##0</c:formatCode>
                <c:ptCount val="24"/>
                <c:pt idx="0">
                  <c:v>118.6887548995301</c:v>
                </c:pt>
                <c:pt idx="1">
                  <c:v>118.2935704325246</c:v>
                </c:pt>
                <c:pt idx="2">
                  <c:v>95.450636851394819</c:v>
                </c:pt>
                <c:pt idx="3">
                  <c:v>101.2321176750668</c:v>
                </c:pt>
                <c:pt idx="4">
                  <c:v>96.63</c:v>
                </c:pt>
                <c:pt idx="5">
                  <c:v>84.8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73-4BFA-B0E2-05225ECB1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364384"/>
        <c:axId val="484356224"/>
      </c:lineChart>
      <c:catAx>
        <c:axId val="48436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4356224"/>
        <c:crosses val="autoZero"/>
        <c:auto val="1"/>
        <c:lblAlgn val="ctr"/>
        <c:lblOffset val="100"/>
        <c:noMultiLvlLbl val="0"/>
      </c:catAx>
      <c:valAx>
        <c:axId val="4843562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Prodanih</a:t>
                </a:r>
                <a:r>
                  <a:rPr lang="sl-SI" baseline="0"/>
                  <a:t> antibiotikov na populacijsko korekcijsko enoto (mg/PCU)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436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743071871948775E-2"/>
          <c:y val="0.89675975499972926"/>
          <c:w val="0.9248822400215444"/>
          <c:h val="8.6992750888388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Prodaja / raba FFS v Sloveniji [000 kg]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'zdravje in hrana'!$C$2</c:f>
              <c:strCache>
                <c:ptCount val="1"/>
                <c:pt idx="0">
                  <c:v>Prodaja FFS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5.3583652389426256E-3"/>
                  <c:y val="-7.894725619910125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hrana'!$B$3:$B$32</c:f>
              <c:strCache>
                <c:ptCount val="3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</c:strCache>
            </c:strRef>
          </c:cat>
          <c:val>
            <c:numRef>
              <c:f>'zdravje in hrana'!$C$3:$C$32</c:f>
              <c:numCache>
                <c:formatCode>#,##0.00</c:formatCode>
                <c:ptCount val="30"/>
                <c:pt idx="0">
                  <c:v>1121721</c:v>
                </c:pt>
                <c:pt idx="1">
                  <c:v>1015943</c:v>
                </c:pt>
                <c:pt idx="2">
                  <c:v>917359</c:v>
                </c:pt>
                <c:pt idx="3">
                  <c:v>1008994</c:v>
                </c:pt>
                <c:pt idx="4">
                  <c:v>1046605</c:v>
                </c:pt>
                <c:pt idx="5">
                  <c:v>1155955</c:v>
                </c:pt>
                <c:pt idx="6">
                  <c:v>1087022</c:v>
                </c:pt>
                <c:pt idx="7">
                  <c:v>1171323</c:v>
                </c:pt>
                <c:pt idx="8">
                  <c:v>973221</c:v>
                </c:pt>
                <c:pt idx="9">
                  <c:v>963765</c:v>
                </c:pt>
                <c:pt idx="10">
                  <c:v>907187</c:v>
                </c:pt>
                <c:pt idx="11">
                  <c:v>825975</c:v>
                </c:pt>
                <c:pt idx="12">
                  <c:v>695013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6B-4CF2-B804-696B79810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2022383"/>
        <c:axId val="1922023215"/>
      </c:lineChart>
      <c:catAx>
        <c:axId val="1922022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922023215"/>
        <c:crosses val="autoZero"/>
        <c:auto val="1"/>
        <c:lblAlgn val="ctr"/>
        <c:lblOffset val="100"/>
        <c:noMultiLvlLbl val="0"/>
      </c:catAx>
      <c:valAx>
        <c:axId val="1922023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sz="1000" b="0" i="0" u="none" strike="noStrike" kern="1200" baseline="0">
                    <a:solidFill>
                      <a:srgbClr val="1E5054">
                        <a:lumMod val="65000"/>
                        <a:lumOff val="35000"/>
                      </a:srgbClr>
                    </a:solidFill>
                  </a:rPr>
                  <a:t>Prodanih fitofarmacevtskih sredstev (000kg)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922022383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Odpadna hrana glede na mesto izvora</a:t>
            </a:r>
            <a:r>
              <a:rPr lang="sl-SI" baseline="0"/>
              <a:t> v verigi</a:t>
            </a:r>
            <a:r>
              <a:rPr lang="sl-SI"/>
              <a:t> [t]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0343862266896535E-2"/>
          <c:y val="8.9934547318462441E-2"/>
          <c:w val="0.89618195932934763"/>
          <c:h val="0.64716538743830099"/>
        </c:manualLayout>
      </c:layout>
      <c:lineChart>
        <c:grouping val="standard"/>
        <c:varyColors val="0"/>
        <c:ser>
          <c:idx val="0"/>
          <c:order val="0"/>
          <c:tx>
            <c:strRef>
              <c:f>'zdravje in hrana'!$C$35</c:f>
              <c:strCache>
                <c:ptCount val="1"/>
                <c:pt idx="0">
                  <c:v>Proizvodnja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proizvodnja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6.48542341172489E-3"/>
                  <c:y val="-2.153862113205165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hrana'!$B$36:$B$63</c:f>
              <c:strCache>
                <c:ptCount val="2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</c:strCache>
            </c:strRef>
          </c:cat>
          <c:val>
            <c:numRef>
              <c:f>'zdravje in hrana'!$C$36:$C$63</c:f>
              <c:numCache>
                <c:formatCode>0</c:formatCode>
                <c:ptCount val="28"/>
                <c:pt idx="0">
                  <c:v>7950</c:v>
                </c:pt>
                <c:pt idx="1">
                  <c:v>9516</c:v>
                </c:pt>
                <c:pt idx="2">
                  <c:v>10001</c:v>
                </c:pt>
                <c:pt idx="3">
                  <c:v>10726</c:v>
                </c:pt>
                <c:pt idx="4">
                  <c:v>10485</c:v>
                </c:pt>
                <c:pt idx="5">
                  <c:v>10839</c:v>
                </c:pt>
                <c:pt idx="6">
                  <c:v>12118</c:v>
                </c:pt>
                <c:pt idx="7">
                  <c:v>10904</c:v>
                </c:pt>
                <c:pt idx="8">
                  <c:v>13561</c:v>
                </c:pt>
                <c:pt idx="9">
                  <c:v>10645</c:v>
                </c:pt>
                <c:pt idx="10">
                  <c:v>21825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C0-47AA-ACF3-E3A21D67919F}"/>
            </c:ext>
          </c:extLst>
        </c:ser>
        <c:ser>
          <c:idx val="1"/>
          <c:order val="1"/>
          <c:tx>
            <c:strRef>
              <c:f>'zdravje in hrana'!$D$35</c:f>
              <c:strCache>
                <c:ptCount val="1"/>
                <c:pt idx="0">
                  <c:v>Distribucija in trgovina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distribucija in trgovina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2978588661475424E-3"/>
                  <c:y val="4.600309270265279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hrana'!$B$36:$B$63</c:f>
              <c:strCache>
                <c:ptCount val="2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</c:strCache>
            </c:strRef>
          </c:cat>
          <c:val>
            <c:numRef>
              <c:f>'zdravje in hrana'!$D$36:$D$63</c:f>
              <c:numCache>
                <c:formatCode>0</c:formatCode>
                <c:ptCount val="28"/>
                <c:pt idx="0">
                  <c:v>9165</c:v>
                </c:pt>
                <c:pt idx="1">
                  <c:v>9478</c:v>
                </c:pt>
                <c:pt idx="2">
                  <c:v>12933</c:v>
                </c:pt>
                <c:pt idx="3">
                  <c:v>14492</c:v>
                </c:pt>
                <c:pt idx="4">
                  <c:v>13115</c:v>
                </c:pt>
                <c:pt idx="5">
                  <c:v>13763</c:v>
                </c:pt>
                <c:pt idx="6">
                  <c:v>14447</c:v>
                </c:pt>
                <c:pt idx="7">
                  <c:v>15264</c:v>
                </c:pt>
                <c:pt idx="8">
                  <c:v>14424</c:v>
                </c:pt>
                <c:pt idx="9">
                  <c:v>14070</c:v>
                </c:pt>
                <c:pt idx="10">
                  <c:v>15005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C0-47AA-ACF3-E3A21D67919F}"/>
            </c:ext>
          </c:extLst>
        </c:ser>
        <c:ser>
          <c:idx val="2"/>
          <c:order val="2"/>
          <c:tx>
            <c:strRef>
              <c:f>'zdravje in hrana'!$E$35</c:f>
              <c:strCache>
                <c:ptCount val="1"/>
                <c:pt idx="0">
                  <c:v>Gostinstvo in strežba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name>Obstoječi trend: gostinstvo in strežba</c:nam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8123352317540273E-2"/>
                  <c:y val="4.176992079519140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hrana'!$B$36:$B$63</c:f>
              <c:strCache>
                <c:ptCount val="2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</c:strCache>
            </c:strRef>
          </c:cat>
          <c:val>
            <c:numRef>
              <c:f>'zdravje in hrana'!$E$36:$E$63</c:f>
              <c:numCache>
                <c:formatCode>0</c:formatCode>
                <c:ptCount val="28"/>
                <c:pt idx="0">
                  <c:v>38313</c:v>
                </c:pt>
                <c:pt idx="1">
                  <c:v>41348</c:v>
                </c:pt>
                <c:pt idx="2">
                  <c:v>44824</c:v>
                </c:pt>
                <c:pt idx="3">
                  <c:v>43899</c:v>
                </c:pt>
                <c:pt idx="4">
                  <c:v>40568</c:v>
                </c:pt>
                <c:pt idx="5">
                  <c:v>42071</c:v>
                </c:pt>
                <c:pt idx="6">
                  <c:v>44388</c:v>
                </c:pt>
                <c:pt idx="7">
                  <c:v>50035</c:v>
                </c:pt>
                <c:pt idx="8">
                  <c:v>46568</c:v>
                </c:pt>
                <c:pt idx="9">
                  <c:v>55839</c:v>
                </c:pt>
                <c:pt idx="10">
                  <c:v>55956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C0-47AA-ACF3-E3A21D67919F}"/>
            </c:ext>
          </c:extLst>
        </c:ser>
        <c:ser>
          <c:idx val="3"/>
          <c:order val="3"/>
          <c:tx>
            <c:strRef>
              <c:f>'zdravje in hrana'!$F$35</c:f>
              <c:strCache>
                <c:ptCount val="1"/>
                <c:pt idx="0">
                  <c:v>Gospodinjstva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name>Obstoječi trend: gospodinjstva</c:nam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3.8285059414612466E-2"/>
                  <c:y val="-8.4693121595582101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'zdravje in hrana'!$B$36:$B$63</c:f>
              <c:strCache>
                <c:ptCount val="2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</c:strCache>
            </c:strRef>
          </c:cat>
          <c:val>
            <c:numRef>
              <c:f>'zdravje in hrana'!$F$36:$F$63</c:f>
              <c:numCache>
                <c:formatCode>0</c:formatCode>
                <c:ptCount val="28"/>
                <c:pt idx="0">
                  <c:v>63023</c:v>
                </c:pt>
                <c:pt idx="1">
                  <c:v>64761</c:v>
                </c:pt>
                <c:pt idx="2">
                  <c:v>66141</c:v>
                </c:pt>
                <c:pt idx="3">
                  <c:v>68521</c:v>
                </c:pt>
                <c:pt idx="4">
                  <c:v>67594</c:v>
                </c:pt>
                <c:pt idx="5">
                  <c:v>73182</c:v>
                </c:pt>
                <c:pt idx="6">
                  <c:v>69850</c:v>
                </c:pt>
                <c:pt idx="7">
                  <c:v>78453</c:v>
                </c:pt>
                <c:pt idx="8">
                  <c:v>79632</c:v>
                </c:pt>
                <c:pt idx="9">
                  <c:v>70285</c:v>
                </c:pt>
                <c:pt idx="10">
                  <c:v>72018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6C0-47AA-ACF3-E3A21D679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5331583"/>
        <c:axId val="1785329087"/>
      </c:lineChart>
      <c:catAx>
        <c:axId val="178533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85329087"/>
        <c:crosses val="autoZero"/>
        <c:auto val="1"/>
        <c:lblAlgn val="ctr"/>
        <c:lblOffset val="100"/>
        <c:noMultiLvlLbl val="0"/>
      </c:catAx>
      <c:valAx>
        <c:axId val="1785329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Odpadna</a:t>
                </a:r>
                <a:r>
                  <a:rPr lang="sl-SI" baseline="0"/>
                  <a:t> hrana (t)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85331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030789825970553E-2"/>
          <c:y val="0.83156524988024483"/>
          <c:w val="0.96548337987841149"/>
          <c:h val="0.152868258883901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Izobrazbena struktura nosilcev KMG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9299021353486593E-2"/>
          <c:y val="9.7272488853920799E-2"/>
          <c:w val="0.88766915285086856"/>
          <c:h val="0.70371677082567774"/>
        </c:manualLayout>
      </c:layout>
      <c:lineChart>
        <c:grouping val="standard"/>
        <c:varyColors val="0"/>
        <c:ser>
          <c:idx val="0"/>
          <c:order val="0"/>
          <c:tx>
            <c:strRef>
              <c:f>AKIS!$C$8</c:f>
              <c:strCache>
                <c:ptCount val="1"/>
                <c:pt idx="0">
                  <c:v>Poklicna, srednja ali višješolska izobrazba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 poklicna, srednja ali višješolska izobrazba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26017919010123736"/>
                  <c:y val="4.808743192953409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AKIS!$B$9:$B$23</c:f>
              <c:strCache>
                <c:ptCount val="15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2019</c:v>
                </c:pt>
                <c:pt idx="8">
                  <c:v>2022</c:v>
                </c:pt>
                <c:pt idx="9">
                  <c:v>2025</c:v>
                </c:pt>
                <c:pt idx="10">
                  <c:v>2028</c:v>
                </c:pt>
                <c:pt idx="11">
                  <c:v>2031</c:v>
                </c:pt>
                <c:pt idx="12">
                  <c:v>2034</c:v>
                </c:pt>
                <c:pt idx="13">
                  <c:v>2037</c:v>
                </c:pt>
                <c:pt idx="14">
                  <c:v>2040</c:v>
                </c:pt>
              </c:strCache>
            </c:strRef>
          </c:cat>
          <c:val>
            <c:numRef>
              <c:f>AKIS!$C$9:$C$23</c:f>
              <c:numCache>
                <c:formatCode>#,##0</c:formatCode>
                <c:ptCount val="15"/>
                <c:pt idx="0">
                  <c:v>8343</c:v>
                </c:pt>
                <c:pt idx="1">
                  <c:v>9331</c:v>
                </c:pt>
                <c:pt idx="2">
                  <c:v>8373</c:v>
                </c:pt>
                <c:pt idx="3">
                  <c:v>9237</c:v>
                </c:pt>
                <c:pt idx="4">
                  <c:v>10911</c:v>
                </c:pt>
                <c:pt idx="5">
                  <c:v>8405</c:v>
                </c:pt>
                <c:pt idx="6">
                  <c:v>9981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57-460B-9AFB-1E3C7B9A9B64}"/>
            </c:ext>
          </c:extLst>
        </c:ser>
        <c:ser>
          <c:idx val="1"/>
          <c:order val="1"/>
          <c:tx>
            <c:strRef>
              <c:f>AKIS!$D$8</c:f>
              <c:strCache>
                <c:ptCount val="1"/>
                <c:pt idx="0">
                  <c:v>Samo praktične izkušnje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samo praktične izkušnje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42657919010123735"/>
                  <c:y val="-0.2568490737114754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AKIS!$B$9:$B$23</c:f>
              <c:strCache>
                <c:ptCount val="15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2019</c:v>
                </c:pt>
                <c:pt idx="8">
                  <c:v>2022</c:v>
                </c:pt>
                <c:pt idx="9">
                  <c:v>2025</c:v>
                </c:pt>
                <c:pt idx="10">
                  <c:v>2028</c:v>
                </c:pt>
                <c:pt idx="11">
                  <c:v>2031</c:v>
                </c:pt>
                <c:pt idx="12">
                  <c:v>2034</c:v>
                </c:pt>
                <c:pt idx="13">
                  <c:v>2037</c:v>
                </c:pt>
                <c:pt idx="14">
                  <c:v>2040</c:v>
                </c:pt>
              </c:strCache>
            </c:strRef>
          </c:cat>
          <c:val>
            <c:numRef>
              <c:f>AKIS!$D$9:$D$23</c:f>
              <c:numCache>
                <c:formatCode>#,##0</c:formatCode>
                <c:ptCount val="15"/>
                <c:pt idx="0">
                  <c:v>72440</c:v>
                </c:pt>
                <c:pt idx="1">
                  <c:v>63104</c:v>
                </c:pt>
                <c:pt idx="2">
                  <c:v>55562</c:v>
                </c:pt>
                <c:pt idx="3">
                  <c:v>49141</c:v>
                </c:pt>
                <c:pt idx="4">
                  <c:v>47970</c:v>
                </c:pt>
                <c:pt idx="5">
                  <c:v>36152</c:v>
                </c:pt>
                <c:pt idx="6">
                  <c:v>34969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57-460B-9AFB-1E3C7B9A9B64}"/>
            </c:ext>
          </c:extLst>
        </c:ser>
        <c:ser>
          <c:idx val="2"/>
          <c:order val="2"/>
          <c:tx>
            <c:strRef>
              <c:f>AKIS!$E$8</c:f>
              <c:strCache>
                <c:ptCount val="1"/>
                <c:pt idx="0">
                  <c:v>Tečaji iz kmetijstva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name>Obstoječi trend: tečaji iz kmetijstva</c:nam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4990776152980878"/>
                  <c:y val="5.184896702724500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AKIS!$B$9:$B$23</c:f>
              <c:strCache>
                <c:ptCount val="15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2019</c:v>
                </c:pt>
                <c:pt idx="8">
                  <c:v>2022</c:v>
                </c:pt>
                <c:pt idx="9">
                  <c:v>2025</c:v>
                </c:pt>
                <c:pt idx="10">
                  <c:v>2028</c:v>
                </c:pt>
                <c:pt idx="11">
                  <c:v>2031</c:v>
                </c:pt>
                <c:pt idx="12">
                  <c:v>2034</c:v>
                </c:pt>
                <c:pt idx="13">
                  <c:v>2037</c:v>
                </c:pt>
                <c:pt idx="14">
                  <c:v>2040</c:v>
                </c:pt>
              </c:strCache>
            </c:strRef>
          </c:cat>
          <c:val>
            <c:numRef>
              <c:f>AKIS!$E$9:$E$23</c:f>
              <c:numCache>
                <c:formatCode>#,##0</c:formatCode>
                <c:ptCount val="15"/>
                <c:pt idx="0">
                  <c:v>7045</c:v>
                </c:pt>
                <c:pt idx="1">
                  <c:v>7415</c:v>
                </c:pt>
                <c:pt idx="2">
                  <c:v>16368</c:v>
                </c:pt>
                <c:pt idx="3">
                  <c:v>20395</c:v>
                </c:pt>
                <c:pt idx="4">
                  <c:v>19896</c:v>
                </c:pt>
                <c:pt idx="5">
                  <c:v>27618</c:v>
                </c:pt>
                <c:pt idx="6">
                  <c:v>24720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57-460B-9AFB-1E3C7B9A9B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0590335"/>
        <c:axId val="1820592415"/>
      </c:lineChart>
      <c:catAx>
        <c:axId val="18205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20592415"/>
        <c:crosses val="autoZero"/>
        <c:auto val="1"/>
        <c:lblAlgn val="ctr"/>
        <c:lblOffset val="100"/>
        <c:noMultiLvlLbl val="0"/>
      </c:catAx>
      <c:valAx>
        <c:axId val="182059241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Število nosilcev kmetijskih gospodarstev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205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42930431437857E-2"/>
          <c:y val="0.85504910599692541"/>
          <c:w val="0.94968790804415792"/>
          <c:h val="0.139795782675386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Število KMG po velikostnih razredih ekonomske velikosti (SO)</a:t>
            </a:r>
          </a:p>
        </c:rich>
      </c:tx>
      <c:layout>
        <c:manualLayout>
          <c:xMode val="edge"/>
          <c:yMode val="edge"/>
          <c:x val="0.27040973025224996"/>
          <c:y val="1.90353092655870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1436832691938077E-2"/>
          <c:y val="0.10350877192982458"/>
          <c:w val="0.89780070222655695"/>
          <c:h val="0.68200124659434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'velikostni razredi'!$C$2</c:f>
              <c:strCache>
                <c:ptCount val="1"/>
                <c:pt idx="0">
                  <c:v>manj kot 8.000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Obstoječi trend: manj kot 8.000 EUR</c:name>
            <c:spPr>
              <a:ln w="2540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2812199453441131"/>
                  <c:y val="-2.695297945800938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razredi'!$B$3:$B$12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razredi'!$C$3:$C$12</c:f>
              <c:numCache>
                <c:formatCode>General</c:formatCode>
                <c:ptCount val="10"/>
                <c:pt idx="0">
                  <c:v>52267</c:v>
                </c:pt>
                <c:pt idx="1">
                  <c:v>51461</c:v>
                </c:pt>
                <c:pt idx="2">
                  <c:v>46858</c:v>
                </c:pt>
                <c:pt idx="3">
                  <c:v>41107</c:v>
                </c:pt>
                <c:pt idx="4">
                  <c:v>43026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F-4243-A084-B7E95D018225}"/>
            </c:ext>
          </c:extLst>
        </c:ser>
        <c:ser>
          <c:idx val="1"/>
          <c:order val="1"/>
          <c:tx>
            <c:strRef>
              <c:f>'velikostni razredi'!$D$2</c:f>
              <c:strCache>
                <c:ptCount val="1"/>
                <c:pt idx="0">
                  <c:v>od 8.000 do manj kot 50.000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od 8.000 do manj kot 50.000 EUR</c:name>
            <c:spPr>
              <a:ln w="2540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2925105216636798"/>
                  <c:y val="-5.9663677686976821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razredi'!$B$3:$B$12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razredi'!$D$3:$D$12</c:f>
              <c:numCache>
                <c:formatCode>General</c:formatCode>
                <c:ptCount val="10"/>
                <c:pt idx="0">
                  <c:v>20713</c:v>
                </c:pt>
                <c:pt idx="1">
                  <c:v>20107</c:v>
                </c:pt>
                <c:pt idx="2">
                  <c:v>21986</c:v>
                </c:pt>
                <c:pt idx="3">
                  <c:v>24343</c:v>
                </c:pt>
                <c:pt idx="4">
                  <c:v>20746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9F-4243-A084-B7E95D018225}"/>
            </c:ext>
          </c:extLst>
        </c:ser>
        <c:ser>
          <c:idx val="2"/>
          <c:order val="2"/>
          <c:tx>
            <c:strRef>
              <c:f>'velikostni razredi'!$E$2</c:f>
              <c:strCache>
                <c:ptCount val="1"/>
                <c:pt idx="0">
                  <c:v>50.000 EUR ali več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name>Obstoječi trend:: 50.000 EUR ali več</c:name>
            <c:spPr>
              <a:ln w="2540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0052709683174259E-2"/>
                  <c:y val="4.4098904040780394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razredi'!$B$3:$B$12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razredi'!$E$3:$E$12</c:f>
              <c:numCache>
                <c:formatCode>General</c:formatCode>
                <c:ptCount val="10"/>
                <c:pt idx="0">
                  <c:v>2358</c:v>
                </c:pt>
                <c:pt idx="1">
                  <c:v>3078</c:v>
                </c:pt>
                <c:pt idx="2">
                  <c:v>3534</c:v>
                </c:pt>
                <c:pt idx="3">
                  <c:v>4453</c:v>
                </c:pt>
                <c:pt idx="4">
                  <c:v>4559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9F-4243-A084-B7E95D018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8366191"/>
        <c:axId val="1818367855"/>
      </c:barChart>
      <c:catAx>
        <c:axId val="181836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18367855"/>
        <c:crosses val="autoZero"/>
        <c:auto val="1"/>
        <c:lblAlgn val="ctr"/>
        <c:lblOffset val="100"/>
        <c:noMultiLvlLbl val="0"/>
      </c:catAx>
      <c:valAx>
        <c:axId val="1818367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Število kmetijskih</a:t>
                </a:r>
                <a:r>
                  <a:rPr lang="sl-SI" baseline="0"/>
                  <a:t> gospodarstev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1836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367680798133024E-3"/>
          <c:y val="0.83568830252784543"/>
          <c:w val="0.98210803095920829"/>
          <c:h val="0.14367196236472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Obseg KZU po velikostnih razredih KZU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9.2930721836784927E-2"/>
          <c:y val="0.12475613858055835"/>
          <c:w val="0.88285087217466374"/>
          <c:h val="0.646194751708140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'velikostni razredi'!$C$31</c:f>
              <c:strCache>
                <c:ptCount val="1"/>
                <c:pt idx="0">
                  <c:v>do pod 5 ha ali manj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Obstoječi trend: do pod 5 ha ali manj</c:name>
            <c:spPr>
              <a:ln w="2540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7.0310881094339681E-2"/>
                  <c:y val="5.842446046949541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razredi'!$B$32:$B$49</c:f>
              <c:strCache>
                <c:ptCount val="18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  <c:pt idx="13">
                  <c:v>2024</c:v>
                </c:pt>
                <c:pt idx="14">
                  <c:v>2028</c:v>
                </c:pt>
                <c:pt idx="15">
                  <c:v>2032</c:v>
                </c:pt>
                <c:pt idx="16">
                  <c:v>2036</c:v>
                </c:pt>
                <c:pt idx="17">
                  <c:v>2040</c:v>
                </c:pt>
              </c:strCache>
            </c:strRef>
          </c:cat>
          <c:val>
            <c:numRef>
              <c:f>'velikostni razredi'!$C$32:$C$49</c:f>
              <c:numCache>
                <c:formatCode>General</c:formatCode>
                <c:ptCount val="18"/>
                <c:pt idx="0">
                  <c:v>127511</c:v>
                </c:pt>
                <c:pt idx="1">
                  <c:v>111855</c:v>
                </c:pt>
                <c:pt idx="2">
                  <c:v>113855</c:v>
                </c:pt>
                <c:pt idx="3">
                  <c:v>106671</c:v>
                </c:pt>
                <c:pt idx="4">
                  <c:v>105162</c:v>
                </c:pt>
                <c:pt idx="5">
                  <c:v>103172</c:v>
                </c:pt>
                <c:pt idx="6">
                  <c:v>98318</c:v>
                </c:pt>
                <c:pt idx="7">
                  <c:v>96481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B-42A0-A25E-CAEC4CBC656D}"/>
            </c:ext>
          </c:extLst>
        </c:ser>
        <c:ser>
          <c:idx val="1"/>
          <c:order val="1"/>
          <c:tx>
            <c:strRef>
              <c:f>'velikostni razredi'!$D$31</c:f>
              <c:strCache>
                <c:ptCount val="1"/>
                <c:pt idx="0">
                  <c:v>5 do pod 50 ha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5 do pod 50 ha</c:name>
            <c:spPr>
              <a:ln w="2540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6.4123813051441408E-2"/>
                  <c:y val="2.563499702817708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razredi'!$B$32:$B$49</c:f>
              <c:strCache>
                <c:ptCount val="18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  <c:pt idx="13">
                  <c:v>2024</c:v>
                </c:pt>
                <c:pt idx="14">
                  <c:v>2028</c:v>
                </c:pt>
                <c:pt idx="15">
                  <c:v>2032</c:v>
                </c:pt>
                <c:pt idx="16">
                  <c:v>2036</c:v>
                </c:pt>
                <c:pt idx="17">
                  <c:v>2040</c:v>
                </c:pt>
              </c:strCache>
            </c:strRef>
          </c:cat>
          <c:val>
            <c:numRef>
              <c:f>'velikostni razredi'!$D$32:$D$49</c:f>
              <c:numCache>
                <c:formatCode>General</c:formatCode>
                <c:ptCount val="18"/>
                <c:pt idx="0">
                  <c:v>320073</c:v>
                </c:pt>
                <c:pt idx="1">
                  <c:v>335324</c:v>
                </c:pt>
                <c:pt idx="2">
                  <c:v>324178</c:v>
                </c:pt>
                <c:pt idx="3">
                  <c:v>328818</c:v>
                </c:pt>
                <c:pt idx="4">
                  <c:v>312522</c:v>
                </c:pt>
                <c:pt idx="5">
                  <c:v>313594</c:v>
                </c:pt>
                <c:pt idx="6">
                  <c:v>316202</c:v>
                </c:pt>
                <c:pt idx="7">
                  <c:v>307846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4B-42A0-A25E-CAEC4CBC656D}"/>
            </c:ext>
          </c:extLst>
        </c:ser>
        <c:ser>
          <c:idx val="2"/>
          <c:order val="2"/>
          <c:tx>
            <c:strRef>
              <c:f>'velikostni razredi'!$E$31</c:f>
              <c:strCache>
                <c:ptCount val="1"/>
                <c:pt idx="0">
                  <c:v>50 ha ali več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name>Obstoječi trend: 50 ha li več</c:name>
            <c:spPr>
              <a:ln w="2540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8376157077482159E-2"/>
                  <c:y val="6.3723247018972326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razredi'!$B$32:$B$49</c:f>
              <c:strCache>
                <c:ptCount val="18"/>
                <c:pt idx="0">
                  <c:v>2000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2010</c:v>
                </c:pt>
                <c:pt idx="5">
                  <c:v>2013</c:v>
                </c:pt>
                <c:pt idx="6">
                  <c:v>2016</c:v>
                </c:pt>
                <c:pt idx="7">
                  <c:v>2020</c:v>
                </c:pt>
                <c:pt idx="8">
                  <c:v>2024</c:v>
                </c:pt>
                <c:pt idx="9">
                  <c:v>2028</c:v>
                </c:pt>
                <c:pt idx="10">
                  <c:v>2032</c:v>
                </c:pt>
                <c:pt idx="11">
                  <c:v>2036</c:v>
                </c:pt>
                <c:pt idx="12">
                  <c:v>2040</c:v>
                </c:pt>
                <c:pt idx="13">
                  <c:v>2024</c:v>
                </c:pt>
                <c:pt idx="14">
                  <c:v>2028</c:v>
                </c:pt>
                <c:pt idx="15">
                  <c:v>2032</c:v>
                </c:pt>
                <c:pt idx="16">
                  <c:v>2036</c:v>
                </c:pt>
                <c:pt idx="17">
                  <c:v>2040</c:v>
                </c:pt>
              </c:strCache>
            </c:strRef>
          </c:cat>
          <c:val>
            <c:numRef>
              <c:f>'velikostni razredi'!$E$32:$E$49</c:f>
              <c:numCache>
                <c:formatCode>General</c:formatCode>
                <c:ptCount val="18"/>
                <c:pt idx="0">
                  <c:v>38294</c:v>
                </c:pt>
                <c:pt idx="1">
                  <c:v>39294</c:v>
                </c:pt>
                <c:pt idx="2">
                  <c:v>47399</c:v>
                </c:pt>
                <c:pt idx="3">
                  <c:v>53287</c:v>
                </c:pt>
                <c:pt idx="4">
                  <c:v>56750</c:v>
                </c:pt>
                <c:pt idx="5">
                  <c:v>60258</c:v>
                </c:pt>
                <c:pt idx="6">
                  <c:v>65069</c:v>
                </c:pt>
                <c:pt idx="7">
                  <c:v>70305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4B-42A0-A25E-CAEC4CBC65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8862591"/>
        <c:axId val="1688857599"/>
      </c:barChart>
      <c:catAx>
        <c:axId val="168886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8857599"/>
        <c:crosses val="autoZero"/>
        <c:auto val="1"/>
        <c:lblAlgn val="ctr"/>
        <c:lblOffset val="100"/>
        <c:noMultiLvlLbl val="0"/>
      </c:catAx>
      <c:valAx>
        <c:axId val="1688857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Kmetijskih zemljišč v uporabi (ha)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8862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653681567497546E-2"/>
          <c:y val="0.82937962595936321"/>
          <c:w val="0.93156367343117774"/>
          <c:h val="0.14044207598362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Obseg</a:t>
            </a:r>
            <a:r>
              <a:rPr lang="sl-SI" baseline="0"/>
              <a:t> staleža </a:t>
            </a:r>
            <a:r>
              <a:rPr lang="sl-SI"/>
              <a:t>po ekonomskih razredih velikosti [GVŽ]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310008834045296E-2"/>
          <c:y val="9.6155412703535878E-2"/>
          <c:w val="0.89922512526843235"/>
          <c:h val="0.69899521672258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'velikostni razredi'!$C$17</c:f>
              <c:strCache>
                <c:ptCount val="1"/>
                <c:pt idx="0">
                  <c:v>do manj kot 8.000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Obstoječi trend: do manj kot 5.000 EUR</c:name>
            <c:spPr>
              <a:ln w="2540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6.8908975310892462E-2"/>
                  <c:y val="-4.588520574521683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razredi'!$B$18:$B$27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razredi'!$C$18:$C$27</c:f>
              <c:numCache>
                <c:formatCode>0</c:formatCode>
                <c:ptCount val="10"/>
                <c:pt idx="0">
                  <c:v>88689</c:v>
                </c:pt>
                <c:pt idx="1">
                  <c:v>81790</c:v>
                </c:pt>
                <c:pt idx="2">
                  <c:v>65962</c:v>
                </c:pt>
                <c:pt idx="3">
                  <c:v>55597</c:v>
                </c:pt>
                <c:pt idx="4">
                  <c:v>53967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9-4F45-9BCA-2F0F05BEB3AE}"/>
            </c:ext>
          </c:extLst>
        </c:ser>
        <c:ser>
          <c:idx val="1"/>
          <c:order val="1"/>
          <c:tx>
            <c:strRef>
              <c:f>'velikostni razredi'!$D$17</c:f>
              <c:strCache>
                <c:ptCount val="1"/>
                <c:pt idx="0">
                  <c:v>od 8.000 do manj kot 50.000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Obstoječi trend: od 8.000 do manj kot 50.000 EUR</c:name>
            <c:spPr>
              <a:ln w="2540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5113441847437054"/>
                  <c:y val="-7.8299032556492908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razredi'!$B$18:$B$27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razredi'!$D$18:$D$27</c:f>
              <c:numCache>
                <c:formatCode>0</c:formatCode>
                <c:ptCount val="10"/>
                <c:pt idx="0">
                  <c:v>217137</c:v>
                </c:pt>
                <c:pt idx="1">
                  <c:v>194221</c:v>
                </c:pt>
                <c:pt idx="2">
                  <c:v>181917</c:v>
                </c:pt>
                <c:pt idx="3">
                  <c:v>184855</c:v>
                </c:pt>
                <c:pt idx="4">
                  <c:v>164287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39-4F45-9BCA-2F0F05BEB3AE}"/>
            </c:ext>
          </c:extLst>
        </c:ser>
        <c:ser>
          <c:idx val="2"/>
          <c:order val="2"/>
          <c:tx>
            <c:strRef>
              <c:f>'velikostni razredi'!$E$17</c:f>
              <c:strCache>
                <c:ptCount val="1"/>
                <c:pt idx="0">
                  <c:v>50.000 EUR ali več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trendline>
            <c:name>Obstoječi trend: 50.000 EUR ali več</c:name>
            <c:spPr>
              <a:ln w="2540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1.659034221512835E-2"/>
                  <c:y val="8.42747167923728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'velikostni razredi'!$B$18:$B$27</c:f>
              <c:strCache>
                <c:ptCount val="10"/>
                <c:pt idx="0">
                  <c:v>2007</c:v>
                </c:pt>
                <c:pt idx="1">
                  <c:v>2010</c:v>
                </c:pt>
                <c:pt idx="2">
                  <c:v>2013</c:v>
                </c:pt>
                <c:pt idx="3">
                  <c:v>2016</c:v>
                </c:pt>
                <c:pt idx="4">
                  <c:v>2020</c:v>
                </c:pt>
                <c:pt idx="5">
                  <c:v>2024</c:v>
                </c:pt>
                <c:pt idx="6">
                  <c:v>2028</c:v>
                </c:pt>
                <c:pt idx="7">
                  <c:v>2032</c:v>
                </c:pt>
                <c:pt idx="8">
                  <c:v>2036</c:v>
                </c:pt>
                <c:pt idx="9">
                  <c:v>2040</c:v>
                </c:pt>
              </c:strCache>
            </c:strRef>
          </c:cat>
          <c:val>
            <c:numRef>
              <c:f>'velikostni razredi'!$E$18:$E$27</c:f>
              <c:numCache>
                <c:formatCode>0</c:formatCode>
                <c:ptCount val="10"/>
                <c:pt idx="0">
                  <c:v>127558</c:v>
                </c:pt>
                <c:pt idx="1">
                  <c:v>145541</c:v>
                </c:pt>
                <c:pt idx="2">
                  <c:v>151470</c:v>
                </c:pt>
                <c:pt idx="3">
                  <c:v>178233</c:v>
                </c:pt>
                <c:pt idx="4">
                  <c:v>190428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39-4F45-9BCA-2F0F05BEB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0729375"/>
        <c:axId val="2010720223"/>
      </c:barChart>
      <c:catAx>
        <c:axId val="201072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0720223"/>
        <c:crosses val="autoZero"/>
        <c:auto val="1"/>
        <c:lblAlgn val="ctr"/>
        <c:lblOffset val="100"/>
        <c:noMultiLvlLbl val="0"/>
      </c:catAx>
      <c:valAx>
        <c:axId val="2010720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Stalež</a:t>
                </a:r>
                <a:r>
                  <a:rPr lang="sl-SI" baseline="0"/>
                  <a:t> (GVŽ)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0729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218472185301566E-2"/>
          <c:y val="0.84863627073272774"/>
          <c:w val="0.98348714267435922"/>
          <c:h val="0.143226652195056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Vrednost kmetijske proizvodnje v realnih cenah [mio 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makroekon_dohodek!$D$7</c:f>
              <c:strCache>
                <c:ptCount val="1"/>
                <c:pt idx="0">
                  <c:v>Živinoreja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živinoreja</c:name>
            <c:spPr>
              <a:ln w="222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makroekon_dohodek!$C$8:$C$38</c:f>
              <c:strCache>
                <c:ptCount val="3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</c:strCache>
            </c:strRef>
          </c:cat>
          <c:val>
            <c:numRef>
              <c:f>makroekon_dohodek!$D$8:$D$38</c:f>
              <c:numCache>
                <c:formatCode>#,##0.00</c:formatCode>
                <c:ptCount val="31"/>
                <c:pt idx="0">
                  <c:v>517.80999999999995</c:v>
                </c:pt>
                <c:pt idx="1">
                  <c:v>558.17999999999995</c:v>
                </c:pt>
                <c:pt idx="2">
                  <c:v>544.76</c:v>
                </c:pt>
                <c:pt idx="3">
                  <c:v>543.62</c:v>
                </c:pt>
                <c:pt idx="4">
                  <c:v>547.86</c:v>
                </c:pt>
                <c:pt idx="5">
                  <c:v>522.33000000000004</c:v>
                </c:pt>
                <c:pt idx="6">
                  <c:v>507.99</c:v>
                </c:pt>
                <c:pt idx="7">
                  <c:v>536.67999999999995</c:v>
                </c:pt>
                <c:pt idx="8">
                  <c:v>529.75</c:v>
                </c:pt>
                <c:pt idx="9">
                  <c:v>534.42999999999995</c:v>
                </c:pt>
                <c:pt idx="10">
                  <c:v>506.34</c:v>
                </c:pt>
                <c:pt idx="11">
                  <c:v>509.2</c:v>
                </c:pt>
                <c:pt idx="12">
                  <c:v>611.5</c:v>
                </c:pt>
                <c:pt idx="13">
                  <c:v>562.44000000000005</c:v>
                </c:pt>
                <c:pt idx="14">
                  <c:v>544.29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DE-448C-8EAC-B3E725399E28}"/>
            </c:ext>
          </c:extLst>
        </c:ser>
        <c:ser>
          <c:idx val="1"/>
          <c:order val="1"/>
          <c:tx>
            <c:strRef>
              <c:f>makroekon_dohodek!$E$7</c:f>
              <c:strCache>
                <c:ptCount val="1"/>
                <c:pt idx="0">
                  <c:v>Rastlinska pridelava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rastlinska pridelava</c:name>
            <c:spPr>
              <a:ln w="22225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makroekon_dohodek!$C$8:$C$38</c:f>
              <c:strCache>
                <c:ptCount val="3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</c:strCache>
            </c:strRef>
          </c:cat>
          <c:val>
            <c:numRef>
              <c:f>makroekon_dohodek!$E$8:$E$38</c:f>
              <c:numCache>
                <c:formatCode>#,##0.00</c:formatCode>
                <c:ptCount val="31"/>
                <c:pt idx="0">
                  <c:v>613.57000000000005</c:v>
                </c:pt>
                <c:pt idx="1">
                  <c:v>693.03</c:v>
                </c:pt>
                <c:pt idx="2">
                  <c:v>613.80999999999995</c:v>
                </c:pt>
                <c:pt idx="3">
                  <c:v>607.36</c:v>
                </c:pt>
                <c:pt idx="4">
                  <c:v>661.65</c:v>
                </c:pt>
                <c:pt idx="5">
                  <c:v>727.36</c:v>
                </c:pt>
                <c:pt idx="6">
                  <c:v>670.89</c:v>
                </c:pt>
                <c:pt idx="7">
                  <c:v>572.27</c:v>
                </c:pt>
                <c:pt idx="8">
                  <c:v>763.44</c:v>
                </c:pt>
                <c:pt idx="9">
                  <c:v>687.29</c:v>
                </c:pt>
                <c:pt idx="10">
                  <c:v>727.07</c:v>
                </c:pt>
                <c:pt idx="11">
                  <c:v>652.29</c:v>
                </c:pt>
                <c:pt idx="12">
                  <c:v>704.05</c:v>
                </c:pt>
                <c:pt idx="13">
                  <c:v>623.16</c:v>
                </c:pt>
                <c:pt idx="14">
                  <c:v>657.66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DE-448C-8EAC-B3E725399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2711727"/>
        <c:axId val="712711311"/>
      </c:lineChart>
      <c:catAx>
        <c:axId val="71271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712711311"/>
        <c:crosses val="autoZero"/>
        <c:auto val="1"/>
        <c:lblAlgn val="ctr"/>
        <c:lblOffset val="100"/>
        <c:noMultiLvlLbl val="0"/>
      </c:catAx>
      <c:valAx>
        <c:axId val="712711311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Vrednost proizvodnje (mio EUR)</a:t>
                </a:r>
              </a:p>
            </c:rich>
          </c:tx>
          <c:layout>
            <c:manualLayout>
              <c:xMode val="edge"/>
              <c:yMode val="edge"/>
              <c:x val="1.7427152017424407E-2"/>
              <c:y val="0.240300384022888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712711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Vrednost živilske</a:t>
            </a:r>
            <a:r>
              <a:rPr lang="sl-SI" baseline="0"/>
              <a:t> proizvodnje [mio EUR]</a:t>
            </a:r>
            <a:endParaRPr lang="sl-S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0830033788150932"/>
          <c:y val="8.9751940938074523E-2"/>
          <c:w val="0.86881160177265326"/>
          <c:h val="0.73938741704881739"/>
        </c:manualLayout>
      </c:layout>
      <c:lineChart>
        <c:grouping val="standard"/>
        <c:varyColors val="0"/>
        <c:ser>
          <c:idx val="0"/>
          <c:order val="0"/>
          <c:tx>
            <c:strRef>
              <c:f>makroekon_dohodek!$F$135</c:f>
              <c:strCache>
                <c:ptCount val="1"/>
                <c:pt idx="0">
                  <c:v>Živilska proizvodnja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proizvodnja živil</c:name>
            <c:spPr>
              <a:ln w="22225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1.1637685772981571E-2"/>
                  <c:y val="8.738854164988062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strRef>
              <c:f>makroekon_dohodek!$C$136:$C$155</c:f>
              <c:strCache>
                <c:ptCount val="2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</c:strCache>
            </c:strRef>
          </c:cat>
          <c:val>
            <c:numRef>
              <c:f>makroekon_dohodek!$F$136:$F$155</c:f>
              <c:numCache>
                <c:formatCode>0</c:formatCode>
                <c:ptCount val="20"/>
                <c:pt idx="0">
                  <c:v>2046964</c:v>
                </c:pt>
                <c:pt idx="1">
                  <c:v>2506706</c:v>
                </c:pt>
                <c:pt idx="2">
                  <c:v>2679595</c:v>
                </c:pt>
                <c:pt idx="3">
                  <c:v>2846389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F2-4638-B0C2-FC2910948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979232"/>
        <c:axId val="519974912"/>
      </c:lineChart>
      <c:catAx>
        <c:axId val="51997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9974912"/>
        <c:crosses val="autoZero"/>
        <c:auto val="1"/>
        <c:lblAlgn val="ctr"/>
        <c:lblOffset val="100"/>
        <c:noMultiLvlLbl val="0"/>
      </c:catAx>
      <c:valAx>
        <c:axId val="519974912"/>
        <c:scaling>
          <c:orientation val="minMax"/>
          <c:min val="1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sz="1000" b="0" i="0" u="none" strike="noStrike" kern="1200" baseline="0">
                    <a:solidFill>
                      <a:srgbClr val="1E5054">
                        <a:lumMod val="65000"/>
                        <a:lumOff val="35000"/>
                      </a:srgbClr>
                    </a:solidFill>
                  </a:rPr>
                  <a:t>Vrednost proizvodnje (mio EUR)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997923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291490343679704E-2"/>
          <c:y val="0.89625164877221997"/>
          <c:w val="0.91111224340837793"/>
          <c:h val="8.7474200559044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Faktorski dohodek in delež subvencij v faktorskem dohodku v realnih cenah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7.9657556906622698E-2"/>
          <c:y val="9.2950283242201684E-2"/>
          <c:w val="0.84060906492534482"/>
          <c:h val="0.69590952218098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makroekon_dohodek!$D$47</c:f>
              <c:strCache>
                <c:ptCount val="1"/>
                <c:pt idx="0">
                  <c:v>Faktorski dohodek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99-4142-A3A2-188D2074EC85}"/>
              </c:ext>
            </c:extLst>
          </c:dPt>
          <c:trendline>
            <c:name>Obstoječi trend: faktorski dohodek</c:name>
            <c:spPr>
              <a:ln w="222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2876379858520674"/>
                  <c:y val="7.2701501688685437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makroekon_dohodek!$C$54:$C$87</c:f>
              <c:numCache>
                <c:formatCode>General</c:formatCode>
                <c:ptCount val="3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</c:numCache>
            </c:numRef>
          </c:cat>
          <c:val>
            <c:numRef>
              <c:f>makroekon_dohodek!$D$54:$D$87</c:f>
              <c:numCache>
                <c:formatCode>0.0</c:formatCode>
                <c:ptCount val="34"/>
                <c:pt idx="0">
                  <c:v>455.63830583812853</c:v>
                </c:pt>
                <c:pt idx="1">
                  <c:v>394.29847146309635</c:v>
                </c:pt>
                <c:pt idx="2">
                  <c:v>372.57890257235204</c:v>
                </c:pt>
                <c:pt idx="3">
                  <c:v>413.60260740756144</c:v>
                </c:pt>
                <c:pt idx="4">
                  <c:v>475.82251853984747</c:v>
                </c:pt>
                <c:pt idx="5" formatCode="#,##0.0">
                  <c:v>391.81064098919995</c:v>
                </c:pt>
                <c:pt idx="6" formatCode="#,##0.0">
                  <c:v>405.10805140000002</c:v>
                </c:pt>
                <c:pt idx="7" formatCode="#,##0.0">
                  <c:v>452.83920000000006</c:v>
                </c:pt>
                <c:pt idx="8" formatCode="#,##0.0">
                  <c:v>498.5</c:v>
                </c:pt>
                <c:pt idx="9" formatCode="#,##0.0">
                  <c:v>448.36471754212084</c:v>
                </c:pt>
                <c:pt idx="10" formatCode="#,##0.0">
                  <c:v>413.16209396771598</c:v>
                </c:pt>
                <c:pt idx="11" formatCode="#,##0.0">
                  <c:v>568.25384746386089</c:v>
                </c:pt>
                <c:pt idx="12" formatCode="#,##0.0">
                  <c:v>502.60639633582531</c:v>
                </c:pt>
                <c:pt idx="13" formatCode="#,##0.0">
                  <c:v>532.8941663146619</c:v>
                </c:pt>
                <c:pt idx="14" formatCode="#,##0.0">
                  <c:v>382.1178082184328</c:v>
                </c:pt>
                <c:pt idx="15" formatCode="#,##0.0">
                  <c:v>435.89832852660032</c:v>
                </c:pt>
                <c:pt idx="16" formatCode="#,##0.0">
                  <c:v>385.39153539010783</c:v>
                </c:pt>
                <c:pt idx="17" formatCode="#,##0.0">
                  <c:v>459.54213372606205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9C-46D9-827A-422BC7F2A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3656687"/>
        <c:axId val="1683654607"/>
      </c:barChart>
      <c:lineChart>
        <c:grouping val="standard"/>
        <c:varyColors val="0"/>
        <c:ser>
          <c:idx val="1"/>
          <c:order val="1"/>
          <c:tx>
            <c:strRef>
              <c:f>makroekon_dohodek!$E$47</c:f>
              <c:strCache>
                <c:ptCount val="1"/>
                <c:pt idx="0">
                  <c:v>Delež subvencij v faktorskemu dohodku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delež subvencij v faktorskem doh...</c:name>
            <c:spPr>
              <a:ln w="22225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1.0526476574169261E-2"/>
                  <c:y val="-5.863968824101839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makroekon_dohodek!$C$54:$C$87</c:f>
              <c:numCache>
                <c:formatCode>General</c:formatCode>
                <c:ptCount val="3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</c:numCache>
            </c:numRef>
          </c:cat>
          <c:val>
            <c:numRef>
              <c:f>makroekon_dohodek!$E$54:$E$87</c:f>
              <c:numCache>
                <c:formatCode>0%</c:formatCode>
                <c:ptCount val="34"/>
                <c:pt idx="0">
                  <c:v>0.5272325809617272</c:v>
                </c:pt>
                <c:pt idx="1">
                  <c:v>0.58301682040151914</c:v>
                </c:pt>
                <c:pt idx="2">
                  <c:v>0.61448140900195702</c:v>
                </c:pt>
                <c:pt idx="3">
                  <c:v>0.59326752720830167</c:v>
                </c:pt>
                <c:pt idx="4">
                  <c:v>0.50466478628769795</c:v>
                </c:pt>
                <c:pt idx="5">
                  <c:v>0.6448402304871661</c:v>
                </c:pt>
                <c:pt idx="6">
                  <c:v>0.6234026559759458</c:v>
                </c:pt>
                <c:pt idx="7">
                  <c:v>0.53342245989304815</c:v>
                </c:pt>
                <c:pt idx="8">
                  <c:v>0.46680040120361083</c:v>
                </c:pt>
                <c:pt idx="9">
                  <c:v>0.53603006189213087</c:v>
                </c:pt>
                <c:pt idx="10">
                  <c:v>0.60170494908832572</c:v>
                </c:pt>
                <c:pt idx="11">
                  <c:v>0.40650269541778972</c:v>
                </c:pt>
                <c:pt idx="12">
                  <c:v>0.45969093278719048</c:v>
                </c:pt>
                <c:pt idx="13">
                  <c:v>0.46451500954364056</c:v>
                </c:pt>
                <c:pt idx="14">
                  <c:v>0.65951932139491054</c:v>
                </c:pt>
                <c:pt idx="15">
                  <c:v>0.58145849495733115</c:v>
                </c:pt>
                <c:pt idx="16">
                  <c:v>0.51743375174337525</c:v>
                </c:pt>
                <c:pt idx="17">
                  <c:v>0.4339439131139568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9C-46D9-827A-422BC7F2A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3655855"/>
        <c:axId val="1683657103"/>
      </c:lineChart>
      <c:catAx>
        <c:axId val="1683656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3654607"/>
        <c:crosses val="autoZero"/>
        <c:auto val="1"/>
        <c:lblAlgn val="ctr"/>
        <c:lblOffset val="100"/>
        <c:noMultiLvlLbl val="0"/>
      </c:catAx>
      <c:valAx>
        <c:axId val="1683654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Faktorski dohodek (mio EUR)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3656687"/>
        <c:crosses val="autoZero"/>
        <c:crossBetween val="between"/>
      </c:valAx>
      <c:valAx>
        <c:axId val="1683657103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Delež subvencij v faktorskem dohodku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3655855"/>
        <c:crosses val="max"/>
        <c:crossBetween val="between"/>
      </c:valAx>
      <c:catAx>
        <c:axId val="168365585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836571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002341245002249E-2"/>
          <c:y val="0.89377652276782926"/>
          <c:w val="0.90962848467522206"/>
          <c:h val="8.9091104855249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Povprečna mlečnost [kg mleka / kravo]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8.0404270907746697E-2"/>
          <c:y val="0.12772495916512328"/>
          <c:w val="0.84988868661852646"/>
          <c:h val="0.75225766465510757"/>
        </c:manualLayout>
      </c:layout>
      <c:lineChart>
        <c:grouping val="standard"/>
        <c:varyColors val="0"/>
        <c:ser>
          <c:idx val="0"/>
          <c:order val="0"/>
          <c:tx>
            <c:strRef>
              <c:f>Produktivnost!$P$86</c:f>
              <c:strCache>
                <c:ptCount val="1"/>
                <c:pt idx="0">
                  <c:v>SLO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name>Obstoječi trend: Slovenija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8.8104528523724968E-2"/>
                  <c:y val="9.408552087533568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Produktivnost!$O$87:$O$115</c:f>
              <c:numCache>
                <c:formatCode>General</c:formatCode>
                <c:ptCount val="2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</c:numCache>
            </c:numRef>
          </c:cat>
          <c:val>
            <c:numRef>
              <c:f>Produktivnost!$P$87:$P$115</c:f>
              <c:numCache>
                <c:formatCode>0</c:formatCode>
                <c:ptCount val="29"/>
                <c:pt idx="0">
                  <c:v>5592.9725639963244</c:v>
                </c:pt>
                <c:pt idx="1">
                  <c:v>5434.7916875815681</c:v>
                </c:pt>
                <c:pt idx="2">
                  <c:v>5717.5007650151611</c:v>
                </c:pt>
                <c:pt idx="3">
                  <c:v>5598.034350130275</c:v>
                </c:pt>
                <c:pt idx="4">
                  <c:v>6024.3784831372113</c:v>
                </c:pt>
                <c:pt idx="5">
                  <c:v>5954.3854812772797</c:v>
                </c:pt>
                <c:pt idx="6">
                  <c:v>6123.2779351773424</c:v>
                </c:pt>
                <c:pt idx="7">
                  <c:v>6178.3238627911824</c:v>
                </c:pt>
                <c:pt idx="8">
                  <c:v>6356.4956205335993</c:v>
                </c:pt>
                <c:pt idx="9">
                  <c:v>6340.9764266391858</c:v>
                </c:pt>
                <c:pt idx="10">
                  <c:v>6706.2488605775934</c:v>
                </c:pt>
                <c:pt idx="11">
                  <c:v>6392.1173687600985</c:v>
                </c:pt>
                <c:pt idx="12">
                  <c:v>6638.0743259303363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07-48ED-A0C9-0E5C2E47551A}"/>
            </c:ext>
          </c:extLst>
        </c:ser>
        <c:ser>
          <c:idx val="1"/>
          <c:order val="1"/>
          <c:tx>
            <c:strRef>
              <c:f>Produktivnost!$Q$86</c:f>
              <c:strCache>
                <c:ptCount val="1"/>
                <c:pt idx="0">
                  <c:v> EU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name>Obstoječi trend: Evropska unija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4645337844968251"/>
                  <c:y val="-1.12224580392921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</c:trendlineLbl>
          </c:trendline>
          <c:cat>
            <c:numRef>
              <c:f>Produktivnost!$O$87:$O$115</c:f>
              <c:numCache>
                <c:formatCode>General</c:formatCode>
                <c:ptCount val="2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  <c:pt idx="21">
                  <c:v>2033</c:v>
                </c:pt>
                <c:pt idx="22">
                  <c:v>2034</c:v>
                </c:pt>
                <c:pt idx="23">
                  <c:v>2035</c:v>
                </c:pt>
                <c:pt idx="24">
                  <c:v>2036</c:v>
                </c:pt>
                <c:pt idx="25">
                  <c:v>2037</c:v>
                </c:pt>
                <c:pt idx="26">
                  <c:v>2038</c:v>
                </c:pt>
                <c:pt idx="27">
                  <c:v>2039</c:v>
                </c:pt>
                <c:pt idx="28">
                  <c:v>2040</c:v>
                </c:pt>
              </c:numCache>
            </c:numRef>
          </c:cat>
          <c:val>
            <c:numRef>
              <c:f>Produktivnost!$Q$87:$Q$115</c:f>
              <c:numCache>
                <c:formatCode>General</c:formatCode>
                <c:ptCount val="29"/>
                <c:pt idx="0">
                  <c:v>6373</c:v>
                </c:pt>
                <c:pt idx="1">
                  <c:v>6389</c:v>
                </c:pt>
                <c:pt idx="2">
                  <c:v>6636</c:v>
                </c:pt>
                <c:pt idx="3">
                  <c:v>6760</c:v>
                </c:pt>
                <c:pt idx="4">
                  <c:v>6831</c:v>
                </c:pt>
                <c:pt idx="5">
                  <c:v>6974</c:v>
                </c:pt>
                <c:pt idx="6">
                  <c:v>7159</c:v>
                </c:pt>
                <c:pt idx="7">
                  <c:v>7304</c:v>
                </c:pt>
                <c:pt idx="8">
                  <c:v>7484</c:v>
                </c:pt>
                <c:pt idx="9">
                  <c:v>7578</c:v>
                </c:pt>
                <c:pt idx="10">
                  <c:v>7611</c:v>
                </c:pt>
                <c:pt idx="11">
                  <c:v>7817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07-48ED-A0C9-0E5C2E475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422432"/>
        <c:axId val="492418112"/>
      </c:lineChart>
      <c:catAx>
        <c:axId val="49242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92418112"/>
        <c:crosses val="autoZero"/>
        <c:auto val="1"/>
        <c:lblAlgn val="ctr"/>
        <c:lblOffset val="100"/>
        <c:noMultiLvlLbl val="0"/>
      </c:catAx>
      <c:valAx>
        <c:axId val="49241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/>
                  <a:t>Mlečnost (kg / kravo</a:t>
                </a:r>
                <a:r>
                  <a:rPr lang="sl-SI" baseline="0"/>
                  <a:t>)</a:t>
                </a:r>
                <a:endParaRPr lang="sl-SI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9242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75EEE7B9-BC21-544B-60B8-15C1EBA304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B9A3E14-4EDF-3113-BFC9-DF5558300C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7D1F0-8EC9-4C74-AAB7-781A90216284}" type="datetimeFigureOut">
              <a:rPr lang="sl-SI" smtClean="0"/>
              <a:t>25. 08. 2025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47E3740D-81A9-42F1-395F-C64A2BD10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BBBF4B8-8B91-12A6-95B2-9F822B6AE2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CF50-0C21-4354-B71E-5B21E8C3BE7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597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2ADA6-AF98-405E-B16C-205DC89BDE4A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55B67-5085-498F-A3FE-74B5D7617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6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07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E5A70-2DD0-7061-FE97-763DAFC01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96AF2251-DF02-AC09-5520-58F400D369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9EAF4AD2-2972-CC98-B868-096D96AEF9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960671E-DB02-A402-6FED-9322272C18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765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43747-F64B-CEFC-2F16-9C44EA056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E1A69022-EB00-A7DF-17A0-D14DC813D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06C0CCFE-7D8C-4B40-F0D0-F5A5FD826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9C9DDB4-83E1-F003-93D8-4E7E712AC1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40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1282D-067B-1BF9-3E9D-CC7B3CEE6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8794CBBB-6B8C-B8AF-370D-1FB7EE46BE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1C1C7685-18C0-87DF-A5EA-7BF6E64ADB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844221DD-D2E4-BE55-857E-F4A4673676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313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14A97-D80F-EBEC-9A86-8549D4637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E9B7B672-3719-BD5A-A84C-7294247CA3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E9CE85CE-C3E3-82B7-C60A-622C8F33B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2C83B19-CAE6-41D9-E2BA-AFF253D286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74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776E05-D3B2-169B-9928-4EDADC0AE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C6C9113-589F-7B03-95FF-98FA0AB090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A3D87EFF-BD79-4F89-7D6E-7DE12F6708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D2D9EC2-8880-61D3-750A-24ED1C0CE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42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B1A4C-1468-9F08-4BB1-50BB9E8C0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E7D27E6A-50A6-A508-4F5C-C92AE926EF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7CC3487F-40F8-2E2C-1381-19217C4BC1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BEF6A94-4C39-3364-6089-31F2F728A8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5118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B8389-A4A1-98D5-0F26-6E5CCFBB6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749DE491-4B76-884C-32E5-D0171AFB1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5EC3E4D4-E92C-B30D-CD4C-B0AB74D31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758913E-6778-7F8E-28FC-225BB02930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53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1E5A9-8550-73A7-E2E0-01791ADE3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AAF9D41D-A91D-30AB-092F-C5A51F835D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6C513A0D-7075-BDBC-3B3D-071469AFA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A882C577-99B1-CAC4-173B-2502DB32C9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753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F6700-709C-72AC-B0EC-53CFC5084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7079503C-F45C-79B9-126C-13D64B70A5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AF9BD7BD-CB47-192F-C82F-2C77203983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081FF6BA-CBCF-095C-550D-35D3EF9F2A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75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7D8A8A-1BEE-ED59-8BF2-B0A619ADB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46BD53F0-DEAB-91F0-BDC9-08827794DA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E2EBC76A-E837-7F0D-6BBA-AA3F49C5AD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AF66335-D99F-DC1B-CB94-B068AF7979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5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E60CD-B5D6-4346-A7EB-25DACFAA4A8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160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46FE5-37A9-B23D-EBA0-330885C35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F4C78D09-F79B-27F5-C1E5-3605CE25C1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EE1A331A-6C2C-CE80-04D2-3A69CAD8C0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A6647651-555F-E761-C9D7-0327D3181F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88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68F495-1F19-0F7D-EB91-9AD8FD1FE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FC37307E-25FA-702D-7500-ACEF3C0D4F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6A92676B-3F8D-30F1-600D-A858BA583A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7F08E30-87EB-707E-9B9D-7468577E74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2708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55B67-5085-498F-A3FE-74B5D7617EB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0196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55B67-5085-498F-A3FE-74B5D7617EB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081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5700F-EA3A-8087-E3EC-A49EE3BB3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8BB7CBE-FE1A-3B2C-E426-F0D387F397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2B8F56B1-B62E-EC71-DBCA-05F4EF96E2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62CC8BC-3550-B1E5-B811-A62D36EE9F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851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AC490-8D8B-F937-976F-EC4950531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983CC21E-680A-402F-6933-47B190E3B9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5043F82F-EC8F-5460-87AE-91BAEAAD8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85A7F5A-6CC2-9EA3-E826-AC0E93076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775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AC490-8D8B-F937-976F-EC4950531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983CC21E-680A-402F-6933-47B190E3B9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5043F82F-EC8F-5460-87AE-91BAEAAD8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85A7F5A-6CC2-9EA3-E826-AC0E93076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70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C1B9F-5DC8-4A0E-BDA4-37916C26C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F697CD16-1ADA-0196-C1AD-E531A53144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91B4C8DE-D03E-B496-2FB2-85B499959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8EBD09E1-3881-619C-2341-C48953334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8682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F3210-C140-5B1D-B361-06A08191D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201BE081-C491-0772-B309-612556D739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BAB382AA-A75C-156B-A7A0-4D52558F7D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499464A-0F30-6459-ECEF-AD8D3FD067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226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F3210-C140-5B1D-B361-06A08191D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201BE081-C491-0772-B309-612556D739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BAB382AA-A75C-156B-A7A0-4D52558F7D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499464A-0F30-6459-ECEF-AD8D3FD067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79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55B67-5085-498F-A3FE-74B5D7617EB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3788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F5050-B902-2BBA-54C3-B8AFDAD43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4EE5D53F-115F-ECB6-BAFF-ADDDE9311A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72A40473-8159-72C3-F9D5-9B34A0E28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744FD16-7591-B4F4-2B0A-00CFAC37EF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59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4E686-B465-3042-FEDF-82C7205BD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22772C7D-1300-40D3-CD0E-032C944A51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F0EE40A6-D16A-6418-DF4E-EF030B1D66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52718B2-1598-E73D-64F7-7B442744D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286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2D4BA-E3A7-B31B-40BD-89C1CC943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D4F7A6EA-C67F-8829-CC1B-BC74D4C212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B542AF4F-84FD-3FE3-53DA-1C1F6AE9A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0636D5-F59A-6593-231F-3CAC1ED6A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832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B6A76-1997-DC80-0306-4743AE8CF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DB5E99A2-2801-1749-E999-BAC128A9FF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71A69C7E-1B57-541A-BA7C-BF7B4DFFB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D903A18-D173-1246-DCE1-607BF99334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4156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7BCF-0703-72F8-E6A2-B491A7236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7D155E65-90C0-094A-0BE3-941432F7E4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0C212013-0193-98BB-14D8-75622164D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066CA423-FC3E-E297-DEB4-ECDA8F08F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413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7BCF-0703-72F8-E6A2-B491A7236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7D155E65-90C0-094A-0BE3-941432F7E4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0C212013-0193-98BB-14D8-75622164D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066CA423-FC3E-E297-DEB4-ECDA8F08F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366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E4CEA-80A3-FAE1-2A72-D5AE16B77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F4AF467-3AC4-F7A0-D64D-BD875CCDC1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20D25CC5-2326-57F4-6BF7-59BD054721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FDBA3E6-DCC8-4AEC-00C2-4EB6E8BEA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310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4E850-FA6B-7D0B-BCF3-4519783CD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7F2D1F9-EF1D-7880-0D98-1B40701542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F44FB84A-446F-8A54-A320-79572A130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B5D1F50-4DAD-1A9A-ABE9-48E6146FD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702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4E850-FA6B-7D0B-BCF3-4519783CD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7F2D1F9-EF1D-7880-0D98-1B40701542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F44FB84A-446F-8A54-A320-79572A130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B5D1F50-4DAD-1A9A-ABE9-48E6146FD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03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4E850-FA6B-7D0B-BCF3-4519783CD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67F2D1F9-EF1D-7880-0D98-1B40701542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F44FB84A-446F-8A54-A320-79572A130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B5D1F50-4DAD-1A9A-ABE9-48E6146FD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66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475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17F8-7BA1-4AAF-C316-78EEBC045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942923CB-E9C8-8A5E-DF8D-BA8EB7CCA4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EFC24ECF-8955-7B01-30D9-843A3CEBA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DCD4C48-E035-D42E-1BB7-A2AE84201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329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51C56-E3F3-B7CC-B2C9-97B77C888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89DB095F-310B-862A-54A7-1E3E0A8F30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85943E16-464E-0534-C8C8-13388B4DC8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98E3397-9635-22D2-71E4-86BB271A64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7030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1FC12-0F02-E71D-5BB8-1C794DC3E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CA5BE610-A9BB-8938-3485-38EA58E41D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9EEC350C-1E54-C952-B448-B1045A49C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D9993D2-06D4-0C58-99C3-E268438B8E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21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DE8AB-E0B0-C671-90BD-481A146DD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D6703F27-2831-81B0-25C5-D05436157D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BE52F09B-4E7D-0B11-A6DA-3F5E51542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77FEC62-3B30-B006-417B-5738D4013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9017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55B67-5085-498F-A3FE-74B5D7617EB4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53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FE0CF-282B-A4F0-2883-96917484A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3CCE9158-DC0E-C2FD-EE32-C70C485661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612D9D31-BD19-FEC2-DC46-0D6FFF450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C5275E5-2E1B-8CD2-02FC-A5863BF469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41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8F4F4-F7E1-CB5E-1F11-69A9FEB0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4A82625F-A478-669B-1F1B-21EE3447DA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F7F8593B-C90B-A8B3-635E-B8B92ED64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14357BB-A50D-8E5D-416F-B4E9B1C76A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793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08F4F-E176-DB12-C76D-C33446080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38DD6D93-5843-4E02-2585-0607CFD718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53C1D43D-B9D4-43BF-A4B5-178289274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778CDB2-FA21-6042-5B67-4668036AFD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172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0D47B-B356-AF7C-9CF2-29F9CEA1F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46FEBAA0-67C3-FADD-2274-C7E4A3CE0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E12A70E1-3766-1C53-01BF-E1C48782DE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C31062B-855A-0C0C-171B-B2BD80CF0C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4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AE196-258D-E7E4-8C63-84FC4E150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>
            <a:extLst>
              <a:ext uri="{FF2B5EF4-FFF2-40B4-BE49-F238E27FC236}">
                <a16:creationId xmlns:a16="http://schemas.microsoft.com/office/drawing/2014/main" id="{73282188-1181-7DF1-78A0-046B8E8778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>
            <a:extLst>
              <a:ext uri="{FF2B5EF4-FFF2-40B4-BE49-F238E27FC236}">
                <a16:creationId xmlns:a16="http://schemas.microsoft.com/office/drawing/2014/main" id="{CC7F8CC6-2C00-E56D-2B9C-5AF26B48FC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D8AB045-3396-72B5-B3F5-7550E6E18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EE9C5-E4A1-4459-B31C-3F262308B06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4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036834-3171-9941-B1BB-64297EBD2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1E5054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A45C8EF-6116-21FE-1E02-5365969D9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C386ADD-CF4D-DBA5-0269-8FDCA9C9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C0C6-9DC6-44E8-B56C-9265619F9BBD}" type="datetime1">
              <a:rPr lang="en-GB" smtClean="0"/>
              <a:t>25/08/2025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12FBA94-EBC4-321F-6E40-BA943ACD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3C6596F-1F2A-EF2B-4B6B-073CD7D34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Slika 7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E3EDD53E-7A2A-68C6-29EB-8FFA05834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293" y="370223"/>
            <a:ext cx="4375638" cy="1083910"/>
          </a:xfrm>
          <a:prstGeom prst="rect">
            <a:avLst/>
          </a:prstGeom>
        </p:spPr>
      </p:pic>
      <p:sp>
        <p:nvSpPr>
          <p:cNvPr id="9" name="PoljeZBesedilom 8">
            <a:extLst>
              <a:ext uri="{FF2B5EF4-FFF2-40B4-BE49-F238E27FC236}">
                <a16:creationId xmlns:a16="http://schemas.microsoft.com/office/drawing/2014/main" id="{715CADD4-F1F7-B1AF-DAED-B52733F98763}"/>
              </a:ext>
            </a:extLst>
          </p:cNvPr>
          <p:cNvSpPr txBox="1"/>
          <p:nvPr userDrawn="1"/>
        </p:nvSpPr>
        <p:spPr>
          <a:xfrm>
            <a:off x="7643447" y="1261515"/>
            <a:ext cx="3795345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50" b="1">
                <a:solidFill>
                  <a:srgbClr val="58595B"/>
                </a:solidFill>
              </a:rPr>
              <a:t>Katedra za agrarno ekonomiko, politiko in pravo</a:t>
            </a:r>
            <a:endParaRPr lang="en-GB" sz="1250" b="1">
              <a:solidFill>
                <a:srgbClr val="58595B"/>
              </a:solidFill>
            </a:endParaRPr>
          </a:p>
        </p:txBody>
      </p:sp>
      <p:sp>
        <p:nvSpPr>
          <p:cNvPr id="12" name="Pravokotnik 11">
            <a:extLst>
              <a:ext uri="{FF2B5EF4-FFF2-40B4-BE49-F238E27FC236}">
                <a16:creationId xmlns:a16="http://schemas.microsoft.com/office/drawing/2014/main" id="{4FCD184E-FB99-C1C0-01D1-507D019AB891}"/>
              </a:ext>
            </a:extLst>
          </p:cNvPr>
          <p:cNvSpPr/>
          <p:nvPr userDrawn="1"/>
        </p:nvSpPr>
        <p:spPr>
          <a:xfrm>
            <a:off x="0" y="6017796"/>
            <a:ext cx="12192000" cy="8402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8CA4612A-D2B7-4184-8C37-8CF1F41D0DE0}"/>
              </a:ext>
            </a:extLst>
          </p:cNvPr>
          <p:cNvSpPr txBox="1"/>
          <p:nvPr userDrawn="1"/>
        </p:nvSpPr>
        <p:spPr>
          <a:xfrm>
            <a:off x="1462454" y="6268621"/>
            <a:ext cx="9205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>
                <a:solidFill>
                  <a:schemeClr val="bg1">
                    <a:lumMod val="85000"/>
                  </a:schemeClr>
                </a:solidFill>
              </a:rPr>
              <a:t>Vizija 2040: analiza kazalnikov</a:t>
            </a:r>
            <a:endParaRPr lang="en-GB" sz="1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C32249-4A14-84AE-418D-B63E457A61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22" y="598481"/>
            <a:ext cx="3407844" cy="66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752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CECBF-DEAF-9899-8D80-73B80E4DC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11BF68F1-C47C-B0D8-7733-C73C11618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8F8200F-654A-A76C-6D5E-C15661850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8597E8B-2E0E-0D9A-C97E-D522DEC0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7899E-0333-4F12-9F57-E1290EEBA441}" type="datetime1">
              <a:rPr lang="en-GB" smtClean="0"/>
              <a:t>25/08/2025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5647239-9186-50E4-12FE-1BB6A124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94054A2-CB2A-E5EE-878A-8D6E8B9B4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Slika 7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2D71068E-1EA5-D175-DC6C-AC0D1E6144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29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0FA14A-13E5-CCFB-6CEE-DF1D78E9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47C0DAF-0F2A-40CD-E62C-B88A78C49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D603C56-3E94-E686-D0E9-FD383000F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4DF5-31E4-423D-B440-77B535FAD5BD}" type="datetime1">
              <a:rPr lang="en-GB" smtClean="0"/>
              <a:t>25/08/2025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682DE7F-9157-AF82-182C-5D48D076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73EC85F-7587-4C84-FE46-5346001E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Slika 6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16CE6B71-1016-202C-54ED-992AAE29E0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8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C8E091A-8E46-3919-C5CA-2319C6C00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7C37714-6173-4543-107A-8B956F405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F16B651-57B6-B681-5898-3BF965F1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196B-A894-495C-8D63-EB63726CB042}" type="datetime1">
              <a:rPr lang="en-GB" smtClean="0"/>
              <a:t>25/08/2025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D5D2954-B885-0983-EA4B-16EED8D5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ED04EA8-167B-BDE1-1EB1-630AAA61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Slika 6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E8F93908-50AC-C474-FDEE-499486F1E5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82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4DA74D-55A4-826D-CCBF-C25CF6197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D56A2493-14BF-1C37-22D7-65366CE1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79F8-7B20-422C-AA0D-50861937B51B}" type="datetime1">
              <a:rPr lang="en-GB" smtClean="0"/>
              <a:t>25/08/2025</a:t>
            </a:fld>
            <a:endParaRPr lang="en-GB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8EDD97A-4FD4-ADED-1B9B-9BF7F180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B4613D6-CF7D-AA91-4F20-CE1D6270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FD203587-9426-8099-34F4-2D3D40BA38F0}"/>
              </a:ext>
            </a:extLst>
          </p:cNvPr>
          <p:cNvSpPr/>
          <p:nvPr userDrawn="1"/>
        </p:nvSpPr>
        <p:spPr>
          <a:xfrm>
            <a:off x="-1" y="5820507"/>
            <a:ext cx="12192001" cy="1037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83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bg>
      <p:bgPr>
        <a:blipFill dpi="0" rotWithShape="1">
          <a:blip r:embed="rId2">
            <a:alphaModFix amt="8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7D51E-B84D-B446-9915-606C3686EF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55355" y="2751446"/>
            <a:ext cx="9483812" cy="670007"/>
          </a:xfrm>
        </p:spPr>
        <p:txBody>
          <a:bodyPr anchor="b">
            <a:normAutofit/>
          </a:bodyPr>
          <a:lstStyle>
            <a:lvl1pPr algn="l">
              <a:defRPr sz="4500" b="1" i="0" baseline="0">
                <a:solidFill>
                  <a:schemeClr val="accent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err="1"/>
              <a:t>Title</a:t>
            </a:r>
            <a:r>
              <a:rPr lang="fr-FR"/>
              <a:t> of intervention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856151-741D-714A-BCA0-1AC6924A0DF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5355" y="5013417"/>
            <a:ext cx="6073348" cy="827903"/>
          </a:xfrm>
        </p:spPr>
        <p:txBody>
          <a:bodyPr>
            <a:normAutofit/>
          </a:bodyPr>
          <a:lstStyle>
            <a:lvl1pPr marL="0" indent="0" algn="l">
              <a:buNone/>
              <a:defRPr sz="2000" i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Date</a:t>
            </a:r>
          </a:p>
          <a:p>
            <a:r>
              <a:rPr lang="fr-FR" err="1"/>
              <a:t>Title</a:t>
            </a:r>
            <a:r>
              <a:rPr lang="fr-FR"/>
              <a:t> of </a:t>
            </a:r>
            <a:r>
              <a:rPr lang="fr-FR" err="1"/>
              <a:t>event</a:t>
            </a:r>
            <a:r>
              <a:rPr lang="fr-FR"/>
              <a:t>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5704B21-091F-9747-96F3-DB91911164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649" y="619131"/>
            <a:ext cx="2305781" cy="974466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38753C-5334-394D-A9FB-B4BD74D984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5355" y="3461255"/>
            <a:ext cx="9483812" cy="492908"/>
          </a:xfrm>
        </p:spPr>
        <p:txBody>
          <a:bodyPr/>
          <a:lstStyle>
            <a:lvl1pPr marL="0" indent="0">
              <a:buNone/>
              <a:defRPr sz="25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Name </a:t>
            </a:r>
            <a:r>
              <a:rPr lang="fr-FR" err="1"/>
              <a:t>Surname</a:t>
            </a:r>
            <a:r>
              <a:rPr lang="fr-FR"/>
              <a:t>
</a:t>
            </a:r>
          </a:p>
        </p:txBody>
      </p:sp>
      <p:pic>
        <p:nvPicPr>
          <p:cNvPr id="10" name="Image 19">
            <a:extLst>
              <a:ext uri="{FF2B5EF4-FFF2-40B4-BE49-F238E27FC236}">
                <a16:creationId xmlns:a16="http://schemas.microsoft.com/office/drawing/2014/main" id="{E1906490-CD12-719A-6150-2903EBB00D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457" y="5971037"/>
            <a:ext cx="2887640" cy="605813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>
            <a:off x="683744" y="2418080"/>
            <a:ext cx="0" cy="4439920"/>
          </a:xfrm>
          <a:prstGeom prst="line">
            <a:avLst/>
          </a:prstGeom>
          <a:ln w="38100" cmpd="sng">
            <a:solidFill>
              <a:schemeClr val="bg1"/>
            </a:solidFill>
            <a:headEnd type="oval" w="lg" len="lg"/>
            <a:tailEnd type="none" w="lg" len="lg"/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1155354" y="5971037"/>
            <a:ext cx="6669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Tools4CAP has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received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funding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European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Union’s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Horizon Europe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Innovation Programme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under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Grant Agreement No. 101086311 .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Views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opinions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expressed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those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(s)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do not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necessarily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those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European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Union or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European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Executive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Agency (REA).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Neither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European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Union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granting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authority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held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responsible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</a:t>
            </a:r>
            <a:r>
              <a:rPr lang="fr-FR" sz="900" kern="1200" baseline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them</a:t>
            </a:r>
            <a:r>
              <a:rPr lang="fr-FR" sz="9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8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8D3BA0-6C09-1C29-5FCB-AAD42E06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0000" cy="73874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C00000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28A43BE-632F-B977-B59D-0BEE5213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134"/>
            <a:ext cx="10834816" cy="4682272"/>
          </a:xfrm>
        </p:spPr>
        <p:txBody>
          <a:bodyPr>
            <a:normAutofit/>
          </a:bodyPr>
          <a:lstStyle>
            <a:lvl1pPr marL="342900" indent="-342900">
              <a:buFont typeface="Aptos" panose="020B0004020202020204" pitchFamily="34" charset="0"/>
              <a:buChar char="–"/>
              <a:defRPr sz="240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97F5804-1FC5-CA3D-18ED-659D5BF4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Slika 7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BA0F4566-71BE-CE10-ED4A-7BDC7A59F0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836" y="6261630"/>
            <a:ext cx="2174631" cy="538688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70D9B931-6EDD-EC46-FCAA-EB88D964C2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711" y="500354"/>
            <a:ext cx="22098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značba mesta številke diapozitiva 6">
            <a:extLst>
              <a:ext uri="{FF2B5EF4-FFF2-40B4-BE49-F238E27FC236}">
                <a16:creationId xmlns:a16="http://schemas.microsoft.com/office/drawing/2014/main" id="{5E74A645-3504-CFBB-CE6B-8C6151B1F9CF}"/>
              </a:ext>
            </a:extLst>
          </p:cNvPr>
          <p:cNvSpPr txBox="1">
            <a:spLocks/>
          </p:cNvSpPr>
          <p:nvPr userDrawn="1"/>
        </p:nvSpPr>
        <p:spPr>
          <a:xfrm>
            <a:off x="4716610" y="63634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B19E897-1D04-4DFC-B01F-E8F3772DFA54}" type="slidenum">
              <a:rPr lang="en-GB" sz="1600" smtClean="0"/>
              <a:pPr algn="ct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84444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otnik: zaokroženi vogali 5">
            <a:extLst>
              <a:ext uri="{FF2B5EF4-FFF2-40B4-BE49-F238E27FC236}">
                <a16:creationId xmlns:a16="http://schemas.microsoft.com/office/drawing/2014/main" id="{108AEFA3-0CBE-16B4-C354-A0958F4FAEC7}"/>
              </a:ext>
            </a:extLst>
          </p:cNvPr>
          <p:cNvSpPr/>
          <p:nvPr userDrawn="1"/>
        </p:nvSpPr>
        <p:spPr>
          <a:xfrm>
            <a:off x="750277" y="923192"/>
            <a:ext cx="7236069" cy="25058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5E1345B-6CC5-B42C-C402-A31DD7532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4703EBE-F240-D4D4-110A-639769EB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9988142-4A48-6545-FA84-B7637D4E04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7477" y="1253148"/>
            <a:ext cx="6213231" cy="178019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l-SI"/>
              <a:t>Vmesni naslov</a:t>
            </a:r>
            <a:endParaRPr lang="en-GB"/>
          </a:p>
        </p:txBody>
      </p:sp>
      <p:pic>
        <p:nvPicPr>
          <p:cNvPr id="13" name="Slika 12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3533C23D-E704-42FD-3D65-C771F9357D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969" y="757933"/>
            <a:ext cx="2796754" cy="692797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0BCD72C0-5474-9461-08FD-0311BC7015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241" y="1572153"/>
            <a:ext cx="2414419" cy="46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98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1CF326-CDC0-F96F-DBF9-E6CA86C9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0CE56AF-E68F-FC36-AAE5-1E57E5110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8595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9935560-7E22-9A78-2EC9-AEEB08955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789CF03-774A-69B7-B46A-0CE67ACF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8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6284D4-B200-DCD9-74D7-BD36498C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C7D4E84-846F-3815-E04A-24F5F7139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1A29543-6710-9478-6190-6B83A9EA0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B53F0B1-398D-34F4-7E07-EC99FC74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6429-A25B-4130-9761-6E52B5D97DD9}" type="datetime1">
              <a:rPr lang="en-GB" smtClean="0"/>
              <a:t>25/08/2025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73A9C80-1535-BB07-E05B-25FF08C1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0FA519E-D7A8-9EB4-F066-7A5CEB755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Slika 7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9D3E6F97-B770-8C5B-45CD-7F82B536B0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980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B473FE-B90F-B011-1940-FC3C81CFE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1308365-8755-B9C9-74B7-F4F695D10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1FF35ED-6479-E6C4-AA25-F2D82A61C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76FF756B-B3DF-E23F-0D30-2B75EF667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3D9B34D-7213-177E-C692-4BB09243E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4033DB16-4880-A7F9-4312-B0A1FA320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3021-C554-4D13-A9E7-A5939FA1C46F}" type="datetime1">
              <a:rPr lang="en-GB" smtClean="0"/>
              <a:t>25/08/2025</a:t>
            </a:fld>
            <a:endParaRPr lang="en-GB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F3B2F921-7774-F034-2C96-56BC11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63716FB-9F62-4B09-3041-5A1F4F77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Slika 9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AA7894EA-9342-FE90-B075-738C4362F5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71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5D4B93-9E53-1B4E-974E-2F4A5F90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816A2770-52A9-5311-E79D-2BBBAF9A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9B889A5-0381-A455-6754-DAFB6787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Slika 5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49F371EA-7DCA-F6ED-BC5C-E2CB240AEB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50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696487A3-4815-3834-2E85-C1092582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BF8B-090B-41EA-B10B-37928648E138}" type="datetime1">
              <a:rPr lang="en-GB" smtClean="0"/>
              <a:t>25/08/2025</a:t>
            </a:fld>
            <a:endParaRPr lang="en-GB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1DD0AE44-DFBD-CBE9-4727-D7933A97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AC7543F-4CF4-A3E5-8133-0F37474D1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Slika 4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A6C08ACF-2EFA-3472-B259-5FC61AEAC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733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DF7968-44A1-D857-DA6F-F3751E399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B9F1609-4A65-1B43-142D-A12EEF2A0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A629369-8684-4557-224A-C23C5E013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A03170D-2791-EF75-C3C9-DE5AB925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53FD-98B2-4E6E-846F-0DC7FD009A3E}" type="datetime1">
              <a:rPr lang="en-GB" smtClean="0"/>
              <a:t>25/08/2025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46FB5D0-8830-5D7D-3B4E-BA0058DBC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9FA504B-AF84-8B48-E6A2-7691809D0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Slika 7" descr="Slika, ki vsebuje besede besedilo, pisava, posnetek zaslona, grafika&#10;&#10;Opis je samodejno ustvarjen">
            <a:extLst>
              <a:ext uri="{FF2B5EF4-FFF2-40B4-BE49-F238E27FC236}">
                <a16:creationId xmlns:a16="http://schemas.microsoft.com/office/drawing/2014/main" id="{791D7BEA-A4FE-C660-9B12-8D879AA821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22" y="6182787"/>
            <a:ext cx="2174631" cy="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84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423A4660-2F99-59C6-D466-707AAA97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239B4DF-7668-6AD8-C1FC-03A2EA87D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8064E55-46F8-7CCB-A88A-292330706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D4BC0E-BB49-4950-BCFC-B10D59CCF866}" type="datetime1">
              <a:rPr lang="en-GB" smtClean="0"/>
              <a:t>25/08/2025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566D7AD-ACB9-FDF3-9B6F-838DE0209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B461E29-BD49-A0FB-F9FF-6D322F99C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19E897-1D04-4DFC-B01F-E8F3772DFA5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7F477AF8-F55D-0327-6758-E27588C1F839}"/>
              </a:ext>
            </a:extLst>
          </p:cNvPr>
          <p:cNvSpPr/>
          <p:nvPr userDrawn="1"/>
        </p:nvSpPr>
        <p:spPr>
          <a:xfrm>
            <a:off x="0" y="6017796"/>
            <a:ext cx="12192000" cy="8402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0377F17A-28F5-F87E-E7BD-5FC7DD90F56C}"/>
              </a:ext>
            </a:extLst>
          </p:cNvPr>
          <p:cNvSpPr txBox="1"/>
          <p:nvPr userDrawn="1"/>
        </p:nvSpPr>
        <p:spPr>
          <a:xfrm>
            <a:off x="1462454" y="6268621"/>
            <a:ext cx="9205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>
                <a:solidFill>
                  <a:schemeClr val="bg1">
                    <a:lumMod val="85000"/>
                  </a:schemeClr>
                </a:solidFill>
              </a:rPr>
              <a:t>   kazalniki</a:t>
            </a:r>
            <a:endParaRPr lang="en-GB" sz="1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678FA5A9-4ECB-D658-07F6-B40648F6310D}"/>
              </a:ext>
            </a:extLst>
          </p:cNvPr>
          <p:cNvPicPr>
            <a:picLocks/>
          </p:cNvPicPr>
          <p:nvPr userDrawn="1"/>
        </p:nvPicPr>
        <p:blipFill>
          <a:blip r:embed="rId16"/>
          <a:srcRect/>
          <a:stretch/>
        </p:blipFill>
        <p:spPr>
          <a:xfrm>
            <a:off x="128547" y="6098650"/>
            <a:ext cx="1517374" cy="63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42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E505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E4B388-076B-429C-9247-F3E0EE263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0912"/>
            <a:ext cx="9489440" cy="2387600"/>
          </a:xfrm>
        </p:spPr>
        <p:txBody>
          <a:bodyPr>
            <a:noAutofit/>
          </a:bodyPr>
          <a:lstStyle/>
          <a:p>
            <a:br>
              <a:rPr lang="sl-SI" sz="4400" i="1" noProof="0" dirty="0"/>
            </a:br>
            <a:br>
              <a:rPr lang="sl-SI" sz="4400" i="1" noProof="0" dirty="0"/>
            </a:br>
            <a:br>
              <a:rPr lang="sl-SI" sz="4400" i="1" noProof="0" dirty="0"/>
            </a:br>
            <a:r>
              <a:rPr lang="sl-SI" sz="4400" i="1" noProof="0" dirty="0">
                <a:solidFill>
                  <a:srgbClr val="C00000"/>
                </a:solidFill>
              </a:rPr>
              <a:t>Vizija: </a:t>
            </a:r>
            <a:r>
              <a:rPr lang="sl-SI" i="1" noProof="0" dirty="0">
                <a:solidFill>
                  <a:srgbClr val="C00000"/>
                </a:solidFill>
              </a:rPr>
              <a:t>„Naše kmetijstvo in hrana v 2040“</a:t>
            </a:r>
            <a:br>
              <a:rPr lang="sl-SI" sz="4400" i="1" noProof="0" dirty="0"/>
            </a:br>
            <a:r>
              <a:rPr lang="sl-SI" sz="4400" i="1" noProof="0" dirty="0">
                <a:solidFill>
                  <a:srgbClr val="C00000"/>
                </a:solidFill>
              </a:rPr>
              <a:t> </a:t>
            </a:r>
            <a:r>
              <a:rPr lang="sl-SI" sz="4400" i="1" dirty="0">
                <a:solidFill>
                  <a:srgbClr val="C00000"/>
                </a:solidFill>
              </a:rPr>
              <a:t>– </a:t>
            </a:r>
            <a:r>
              <a:rPr lang="sl-SI" sz="3600" i="1" dirty="0">
                <a:solidFill>
                  <a:srgbClr val="C00000"/>
                </a:solidFill>
              </a:rPr>
              <a:t>K</a:t>
            </a:r>
            <a:r>
              <a:rPr lang="sl-SI" sz="3600" i="1" noProof="0" dirty="0" err="1">
                <a:solidFill>
                  <a:srgbClr val="C00000"/>
                </a:solidFill>
              </a:rPr>
              <a:t>azalniki</a:t>
            </a:r>
            <a:r>
              <a:rPr lang="sl-SI" sz="3600" i="1" noProof="0" dirty="0">
                <a:solidFill>
                  <a:srgbClr val="C00000"/>
                </a:solidFill>
              </a:rPr>
              <a:t> </a:t>
            </a:r>
            <a:r>
              <a:rPr lang="sl-SI" sz="3600" i="1" dirty="0">
                <a:solidFill>
                  <a:srgbClr val="C00000"/>
                </a:solidFill>
              </a:rPr>
              <a:t>kmetijsko-prehranskega</a:t>
            </a:r>
            <a:r>
              <a:rPr lang="sl-SI" sz="3600" i="1" noProof="0" dirty="0">
                <a:solidFill>
                  <a:srgbClr val="C00000"/>
                </a:solidFill>
              </a:rPr>
              <a:t> sistema</a:t>
            </a:r>
            <a:br>
              <a:rPr lang="sl-SI" sz="3600" i="1" noProof="0" dirty="0">
                <a:solidFill>
                  <a:srgbClr val="C00000"/>
                </a:solidFill>
              </a:rPr>
            </a:br>
            <a:br>
              <a:rPr lang="sl-SI" sz="3600" i="1" noProof="0" dirty="0">
                <a:solidFill>
                  <a:srgbClr val="C00000"/>
                </a:solidFill>
              </a:rPr>
            </a:br>
            <a:r>
              <a:rPr lang="sl-SI" sz="2000" b="0" noProof="0" dirty="0">
                <a:solidFill>
                  <a:schemeClr val="bg1">
                    <a:lumMod val="50000"/>
                  </a:schemeClr>
                </a:solidFill>
              </a:rPr>
              <a:t>Emil Erjavec, Ilona Rac, Matic Soklič,  UL BF</a:t>
            </a:r>
            <a:br>
              <a:rPr lang="sl-SI" sz="2000" b="0" noProof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l-SI" sz="1600" b="0" i="1" noProof="0" dirty="0">
                <a:solidFill>
                  <a:schemeClr val="bg1">
                    <a:lumMod val="50000"/>
                  </a:schemeClr>
                </a:solidFill>
              </a:rPr>
              <a:t>ob podpori širše strokovne skupine MKGP, KIS in sodelavcev KAEPP BF</a:t>
            </a:r>
            <a:endParaRPr lang="sl-SI" sz="2000" b="0" i="1" noProof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EDE7B48-68FB-4F31-97F6-5DB03E3D7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31415"/>
            <a:ext cx="9144000" cy="92805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endParaRPr lang="sl-SI" sz="2000" b="1">
              <a:solidFill>
                <a:srgbClr val="0070C0"/>
              </a:solidFill>
            </a:endParaRPr>
          </a:p>
          <a:p>
            <a:pPr algn="ctr"/>
            <a:r>
              <a:rPr lang="sl-SI" sz="2000" b="1">
                <a:solidFill>
                  <a:srgbClr val="0070C0"/>
                </a:solidFill>
              </a:rPr>
              <a:t>Sejem </a:t>
            </a:r>
            <a:r>
              <a:rPr lang="sl-SI" sz="2000" b="1" dirty="0">
                <a:solidFill>
                  <a:srgbClr val="0070C0"/>
                </a:solidFill>
              </a:rPr>
              <a:t>AGRA, 25.8.2025</a:t>
            </a:r>
            <a:endParaRPr lang="sl-SI" sz="2000" b="1" noProof="0" dirty="0">
              <a:solidFill>
                <a:srgbClr val="0070C0"/>
              </a:solidFill>
            </a:endParaRPr>
          </a:p>
          <a:p>
            <a:pPr algn="ctr"/>
            <a:endParaRPr lang="sl-SI" noProof="0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2F93C31-F24A-A155-E1A7-C4DCE308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</a:t>
            </a:fld>
            <a:endParaRPr lang="sl-SI" noProof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6A9C169A-4986-D941-360F-03FEA55AE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9729" y="3429000"/>
            <a:ext cx="2165378" cy="216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33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4FB9D-1654-3AB0-AFFE-09EA4ACBC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B4A652-6156-6AB7-0EBB-8D13409C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0000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 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400" noProof="0">
                <a:solidFill>
                  <a:srgbClr val="0070C0"/>
                </a:solidFill>
              </a:rPr>
              <a:t> Kmetijska gospodarstva III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066C2F0-8739-3CE7-8AF9-D499998D8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034"/>
            <a:ext cx="10834816" cy="48163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graphicFrame>
        <p:nvGraphicFramePr>
          <p:cNvPr id="4" name="Grafikon 2">
            <a:extLst>
              <a:ext uri="{FF2B5EF4-FFF2-40B4-BE49-F238E27FC236}">
                <a16:creationId xmlns:a16="http://schemas.microsoft.com/office/drawing/2014/main" id="{4EDB09CE-9D97-4C8E-AB5E-3860B391E8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207563"/>
              </p:ext>
            </p:extLst>
          </p:nvPr>
        </p:nvGraphicFramePr>
        <p:xfrm>
          <a:off x="731521" y="1325327"/>
          <a:ext cx="8996680" cy="454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65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ED3F3-918D-88B0-C3D2-09277154C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344502-6558-5C68-5539-1BB6AE92E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400" noProof="0">
                <a:solidFill>
                  <a:srgbClr val="0070C0"/>
                </a:solidFill>
              </a:rPr>
              <a:t> Proizvodnja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D6E5B45-49AC-E2FD-24EF-C31531C22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graphicFrame>
        <p:nvGraphicFramePr>
          <p:cNvPr id="5" name="Grafikon 1">
            <a:extLst>
              <a:ext uri="{FF2B5EF4-FFF2-40B4-BE49-F238E27FC236}">
                <a16:creationId xmlns:a16="http://schemas.microsoft.com/office/drawing/2014/main" id="{727494F8-EC60-4E4D-A27B-63CD8A4894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897712"/>
              </p:ext>
            </p:extLst>
          </p:nvPr>
        </p:nvGraphicFramePr>
        <p:xfrm>
          <a:off x="81290" y="1199119"/>
          <a:ext cx="5829983" cy="468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FC81BEE-5AFE-F2B7-E811-0E98EA0037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466820"/>
              </p:ext>
            </p:extLst>
          </p:nvPr>
        </p:nvGraphicFramePr>
        <p:xfrm>
          <a:off x="6007091" y="1199120"/>
          <a:ext cx="6103619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4375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4ED8F-6485-FC65-E560-292B34F60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BE89A8-2DF5-9B30-5D36-1ADFD312E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51620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400" noProof="0">
                <a:solidFill>
                  <a:srgbClr val="0070C0"/>
                </a:solidFill>
              </a:rPr>
              <a:t> Faktorski dohodek </a:t>
            </a:r>
            <a:r>
              <a:rPr lang="sl-SI" sz="4400">
                <a:solidFill>
                  <a:srgbClr val="0070C0"/>
                </a:solidFill>
              </a:rPr>
              <a:t>v kmetijstvu (realno)</a:t>
            </a:r>
            <a:r>
              <a:rPr lang="sl-SI" sz="4400" noProof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2668E98-DB18-DA7C-4EBC-FD8152714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graphicFrame>
        <p:nvGraphicFramePr>
          <p:cNvPr id="6" name="Grafikon 3">
            <a:extLst>
              <a:ext uri="{FF2B5EF4-FFF2-40B4-BE49-F238E27FC236}">
                <a16:creationId xmlns:a16="http://schemas.microsoft.com/office/drawing/2014/main" id="{D6830767-CCF7-4EF8-B8CB-62A207942E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164265"/>
              </p:ext>
            </p:extLst>
          </p:nvPr>
        </p:nvGraphicFramePr>
        <p:xfrm>
          <a:off x="838200" y="1279429"/>
          <a:ext cx="9151620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864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9108E-AB10-E6C8-7BF6-497055A27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3D29B8-612E-7384-9254-AEF163C5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3F4082E-39E3-4C36-A6D7-6E819FA94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B701DE1-1AE1-0272-FDCA-726D43BE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13</a:t>
            </a:fld>
            <a:endParaRPr lang="sl-SI" noProof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FF274800-8126-7D36-E477-1F075FD94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20483"/>
              </p:ext>
            </p:extLst>
          </p:nvPr>
        </p:nvGraphicFramePr>
        <p:xfrm>
          <a:off x="838200" y="1517622"/>
          <a:ext cx="10834815" cy="453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292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3240994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287713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3029392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529260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77908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Ohranitev in razvoj virov</a:t>
                      </a:r>
                    </a:p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Izguba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kmetijskih površin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 račun urbanizacije in zaraščanja. </a:t>
                      </a:r>
                      <a:r>
                        <a:rPr lang="sl-SI" sz="14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Ekstenzifikacija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dela pridelave. Zniževanje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staleža živali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posebej v prašičereji. Ostarela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delovna sila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in njen odliv, zmanjšan interes za kmetijski poklic pri mladih. </a:t>
                      </a:r>
                    </a:p>
                    <a:p>
                      <a:pPr algn="ctr" rtl="0" fontAlgn="ctr"/>
                      <a:endParaRPr lang="sl-SI" sz="14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Neugodni trendi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Potencial za kmetijsko pridelavo se zmanjšuje. </a:t>
                      </a:r>
                      <a:r>
                        <a:rPr lang="sl-SI" sz="1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ptos" panose="02110004020202020204"/>
                        </a:rPr>
                        <a:t>Izguba najboljših kmetijskih zemljišč v ravnini. </a:t>
                      </a:r>
                      <a:r>
                        <a:rPr lang="sl-SI" sz="14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ptos" panose="02110004020202020204"/>
                        </a:rPr>
                        <a:t>Zaraščanje </a:t>
                      </a:r>
                      <a:r>
                        <a:rPr lang="sl-SI" sz="1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ptos" panose="02110004020202020204"/>
                        </a:rPr>
                        <a:t>na oddaljenih območjih.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Kritično postaja pomanjkanje delovne sile, predvsem na težjih območjih 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Ohranitev </a:t>
                      </a:r>
                      <a:r>
                        <a:rPr lang="sl-SI" sz="14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ptos" panose="02110004020202020204"/>
                        </a:rPr>
                        <a:t>obsega kmetijskih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zemljišč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kot temeljnega proizvodnega vira. Zaustavitev negativnega trenda na področju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staleža živali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in nekaterih temeljnih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rastlinskih kultur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(trajni nasadi, vrtnine, krompir, semenarstvo).</a:t>
                      </a:r>
                    </a:p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2701665879"/>
                  </a:ext>
                </a:extLst>
              </a:tr>
              <a:tr h="2222444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 panose="02110004020202020204"/>
                        </a:rPr>
                        <a:t>Razvoj agrarne strukture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Zmanjševanje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števila KG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Neugodni trendi na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odročnem podeželju 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(robovi Slovenije, kraški in gorski svet). Premiki površin k večjim gospodarstvom. Umik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živinorej</a:t>
                      </a:r>
                      <a:r>
                        <a:rPr lang="en-US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z malih in srednjih kmetij.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Male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kmetije – stagnacija in opuščanje ali preobrazba</a:t>
                      </a:r>
                      <a:r>
                        <a:rPr lang="en-US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 način življenja.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Srednje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pod pritiskom razvoja in skrbi za dohodek.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Večje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(manjše število) intenziven razvoj.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Nujne strukturne spremembe, a tudi neugodni trendi </a:t>
                      </a:r>
                      <a:r>
                        <a:rPr lang="pl-PL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predvsem pri srednjih kmetijah, posebej na gorskem in primerljivem območju, v ravninskem prevzem virov s strani  večjih gospodarstev. Na odročnih področjih se krepita depopulacija in opuščanje virov.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Uravnotežena struktura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temelji na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večjih konkurenčnih KG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dosegajo trajnostne rezultate in na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srednjih kmetijah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deloma rastejo, iščejo pa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alternativne vire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dohodka za ohranitev obstoja (turizem, predelava, drugi viri) ter ostajajo hrbtenica podeželja. Rast večjih na račun srednjih in manjših. Slednje se deloma ohranjajo kot način življenja /nove kmetije.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03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EB5AA-70CE-DBB7-0A27-94CC19A8E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19EE96-C1E8-B9EE-B976-6BEFE72F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77509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8F1BB9E-40E3-CF2C-D8D7-195C6977A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E0A7E1A-50F1-FC36-8DDD-B893EAC3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14</a:t>
            </a:fld>
            <a:endParaRPr lang="sl-SI" noProof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DD73B551-29DC-62F0-E6F2-1604013E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354738"/>
              </p:ext>
            </p:extLst>
          </p:nvPr>
        </p:nvGraphicFramePr>
        <p:xfrm>
          <a:off x="838200" y="1362350"/>
          <a:ext cx="10958383" cy="468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535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916153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290535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3430338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442735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 dirty="0">
                          <a:effectLst/>
                        </a:rPr>
                        <a:t>Trendi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2019089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 panose="02110004020202020204"/>
                        </a:rPr>
                        <a:t>Razvoj pridelave in predelave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Stagnacija kmetijske pridelave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(rast nekaterih sektorjev in padec drugih). </a:t>
                      </a:r>
                    </a:p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Živilska predelava raste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na račun mednarodne integracije, optimizacije predelave in poslovnih procesov, rasti izvoza. </a:t>
                      </a:r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Nepovezane verige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vodijo v dodatna tveganj</a:t>
                      </a:r>
                      <a:r>
                        <a:rPr lang="en-US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a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ob spreminjajočih naravnih in geopolitičnih spremembah.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 typeface="Arial" panose="020B0604020202020204" pitchFamily="34" charset="0"/>
                        <a:buNone/>
                      </a:pP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Izboljšanje, a le delno izkoriščanje potenciala za trajnostno rabo proizvodnih virov in </a:t>
                      </a:r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krepitve dodane vrednosti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členov agroživilske verige.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Trajnostna rast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(primerna uporaba virov) in doseganje drugih ciljev (podnebje, vitalnost podeželja, biotska pestrost). </a:t>
                      </a:r>
                    </a:p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Kmetijsko-prehranski sistem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temelji na domači surovini in znanju ter omogoča razvoj izdelkov z dodano vrednostjo.</a:t>
                      </a:r>
                    </a:p>
                    <a:p>
                      <a:pPr lvl="0" algn="ctr">
                        <a:buNone/>
                      </a:pPr>
                      <a:r>
                        <a:rPr lang="sl-SI" sz="1300" b="0" i="0" u="none" strike="noStrike" kern="1200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Agroživilske verige (do potrošnika) so institucionalno podprte, vertikalno integrirane in v dobri kondiciji, njihovi deležniki  delujejo z vzajemno koristjo.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  <a:tr h="2220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 panose="02110004020202020204"/>
                        </a:rPr>
                        <a:t>Krepitev dohodka in dodane vrednosti v agroživilstvu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Dohodek in dodana vrednost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 kmetijsko-prehranskem sistem je rezultat kompleksnih dejavnikov (naravne, strukturne razmere, kultura, znanje, ekonomske in </a:t>
                      </a:r>
                      <a:r>
                        <a:rPr lang="sl-SI" sz="13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okoljske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razmere). Ker ni celovite strategije, ni ugodnih rezultatov, ne glede na številne uspešne primere v kmetijstvu in živilstvu. </a:t>
                      </a:r>
                    </a:p>
                    <a:p>
                      <a:pPr algn="ctr" rtl="0" fontAlgn="ctr"/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Ekonomski položaj nobenega člena v verigi ni posebej ugoden, za večino subjekt</a:t>
                      </a:r>
                      <a:r>
                        <a:rPr lang="en-US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 nasprotno.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 agregatni ravni je vidno </a:t>
                      </a:r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delno izboljšanje dohodkovnega položaja v kmetijstvu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pa še zmeraj krepko zaostaja za povprečjem EU (slabi podatkovni viri o stanju po tipih in velikostih KG). V živilstvu izboljšanje in približevanje EU povprečju.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Dohodek v kmetijstvu 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se približuje povprečnemu dohodku v gospodarstvu in povprečju EU (pri tem je </a:t>
                      </a:r>
                      <a:r>
                        <a:rPr lang="en-US" sz="13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treba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izboljšati podatkovne vire – krepiti FSDN). </a:t>
                      </a:r>
                      <a:r>
                        <a:rPr lang="sl-SI" sz="13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Dodana vrednost v živilstvu</a:t>
                      </a:r>
                      <a:r>
                        <a:rPr lang="sl-SI" sz="13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se postopoma dvigne na raven EU povprečja.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37320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372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CCC9B-8E2B-9408-A7D2-A8DD9E672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6424F10-9630-29F2-8C46-F65737EB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7BFA-BF53-2A4E-A7D0-BCA8105A1428}" type="slidenum">
              <a:rPr lang="sl-SI" noProof="0" smtClean="0"/>
              <a:pPr/>
              <a:t>15</a:t>
            </a:fld>
            <a:endParaRPr lang="sl-SI" noProof="0" dirty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4FFF8243-B2B6-6B30-66A5-A60968B8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Ekonomska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2: konkurenčnost</a:t>
            </a:r>
          </a:p>
        </p:txBody>
      </p:sp>
    </p:spTree>
    <p:extLst>
      <p:ext uri="{BB962C8B-B14F-4D97-AF65-F5344CB8AC3E}">
        <p14:creationId xmlns:p14="http://schemas.microsoft.com/office/powerpoint/2010/main" val="3757402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3DEB2-8218-A247-1CA6-15FD65767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D01CA9-7983-BD48-333E-5D0090F9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2: konkurenčnost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873435E-AA91-2DD5-0887-74A3A8614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83A2D71-1513-F8B7-FE36-E3B9924F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16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A6AA43-7DF1-8024-DBD6-8B9BA02ABFCD}"/>
              </a:ext>
            </a:extLst>
          </p:cNvPr>
          <p:cNvSpPr txBox="1">
            <a:spLocks/>
          </p:cNvSpPr>
          <p:nvPr/>
        </p:nvSpPr>
        <p:spPr>
          <a:xfrm>
            <a:off x="609599" y="1252728"/>
            <a:ext cx="11458575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Izboljšanje konkurenčnosti kmetijsko-prehranskega sistema in nje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gov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ih členov z: </a:t>
            </a:r>
          </a:p>
          <a:p>
            <a:pPr lvl="1"/>
            <a:r>
              <a:rPr lang="sl-SI" sz="1800" noProof="0" dirty="0">
                <a:solidFill>
                  <a:schemeClr val="tx1"/>
                </a:solidFill>
                <a:latin typeface="Arial"/>
                <a:cs typeface="Arial"/>
              </a:rPr>
              <a:t>Rastjo </a:t>
            </a:r>
            <a:r>
              <a:rPr lang="sl-SI" sz="1800" b="1" noProof="0" dirty="0">
                <a:solidFill>
                  <a:srgbClr val="0070C0"/>
                </a:solidFill>
                <a:latin typeface="Arial"/>
                <a:cs typeface="Arial"/>
              </a:rPr>
              <a:t>produktivnosti </a:t>
            </a:r>
            <a:r>
              <a:rPr lang="sl-SI" sz="1800" noProof="0" dirty="0">
                <a:solidFill>
                  <a:schemeClr val="tx1"/>
                </a:solidFill>
                <a:latin typeface="Arial"/>
                <a:cs typeface="Arial"/>
              </a:rPr>
              <a:t>v kmetijstvu in v živilstvu (na trajnosten 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način), krepitvijo verig, digitalizacijo </a:t>
            </a:r>
            <a:endParaRPr lang="sl-SI" sz="1800" noProof="0" dirty="0">
              <a:solidFill>
                <a:schemeClr val="tx1"/>
              </a:solidFill>
              <a:latin typeface="Arial"/>
              <a:cs typeface="Arial"/>
            </a:endParaRPr>
          </a:p>
          <a:p>
            <a:pPr lvl="1"/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Doseganjem primerljivega </a:t>
            </a:r>
            <a:r>
              <a:rPr lang="sl-SI" sz="1800" b="1" dirty="0">
                <a:solidFill>
                  <a:srgbClr val="0070C0"/>
                </a:solidFill>
                <a:latin typeface="Arial"/>
                <a:cs typeface="Arial"/>
              </a:rPr>
              <a:t>dohodka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 in </a:t>
            </a:r>
            <a:r>
              <a:rPr lang="sl-SI" sz="1800" b="1" dirty="0">
                <a:solidFill>
                  <a:srgbClr val="0070C0"/>
                </a:solidFill>
                <a:latin typeface="Arial"/>
                <a:cs typeface="Arial"/>
              </a:rPr>
              <a:t>dodane vrednosti 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členov kmetijsko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-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prehranskega sistema (na nacionalni in EU ravni), ki omogoča trajnostno rabo virov</a:t>
            </a:r>
          </a:p>
          <a:p>
            <a:pPr lvl="1"/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Izboljšanjem </a:t>
            </a:r>
            <a:r>
              <a:rPr lang="sl-SI" sz="1800" b="1" dirty="0">
                <a:solidFill>
                  <a:srgbClr val="0070C0"/>
                </a:solidFill>
                <a:latin typeface="Arial"/>
                <a:cs typeface="Arial"/>
              </a:rPr>
              <a:t>trgovinske bilance 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z agroživilskimi proizvodi s povečanjem trajnostne proizvodnje in zmanjšanjem uvozne odvisnosti pri strateških prehranskih proizvodih </a:t>
            </a:r>
            <a:endParaRPr lang="sl-SI" sz="2400" noProof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5262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E8A51-0661-5ABE-A902-2E0534D6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0FBEC1-0351-DF98-0DFB-6CD714A3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 dirty="0">
                <a:solidFill>
                  <a:srgbClr val="C00000"/>
                </a:solidFill>
              </a:rPr>
              <a:t>CILJ 2: konkurenčnost</a:t>
            </a:r>
            <a:br>
              <a:rPr lang="sl-SI" sz="4400" noProof="0" dirty="0"/>
            </a:br>
            <a:r>
              <a:rPr lang="sl-SI" sz="4400" dirty="0">
                <a:solidFill>
                  <a:srgbClr val="0070C0"/>
                </a:solidFill>
              </a:rPr>
              <a:t>– </a:t>
            </a:r>
            <a:r>
              <a:rPr lang="sl-SI" sz="4400" noProof="0" dirty="0">
                <a:solidFill>
                  <a:srgbClr val="0070C0"/>
                </a:solidFill>
              </a:rPr>
              <a:t>mlečnost in pridelek pšenice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E6592E6-4525-6E78-CFF2-948F17103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297FE4C-7BF1-3DCE-D608-E3792984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17</a:t>
            </a:fld>
            <a:endParaRPr lang="sl-SI" noProof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4F0CFBD-64D9-2F52-4B4C-C3768F510F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54437"/>
              </p:ext>
            </p:extLst>
          </p:nvPr>
        </p:nvGraphicFramePr>
        <p:xfrm>
          <a:off x="404247" y="1225296"/>
          <a:ext cx="6012305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9787EDA7-024C-86BB-90F0-044A7E1DB1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406636"/>
              </p:ext>
            </p:extLst>
          </p:nvPr>
        </p:nvGraphicFramePr>
        <p:xfrm>
          <a:off x="6345411" y="1217496"/>
          <a:ext cx="5761557" cy="469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18051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62A05-F673-40DC-0AEC-A425E8BB2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7DC0E6-DC7B-8739-7556-CC5A4200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 dirty="0">
                <a:solidFill>
                  <a:srgbClr val="C00000"/>
                </a:solidFill>
              </a:rPr>
              <a:t>CILJ 2: konkurenčnost</a:t>
            </a:r>
            <a:br>
              <a:rPr lang="sl-SI" sz="4400" noProof="0" dirty="0">
                <a:solidFill>
                  <a:srgbClr val="C00000"/>
                </a:solidFill>
              </a:rPr>
            </a:br>
            <a:r>
              <a:rPr lang="sl-SI" sz="4400" noProof="0" dirty="0">
                <a:solidFill>
                  <a:srgbClr val="0070C0"/>
                </a:solidFill>
              </a:rPr>
              <a:t>- produktivnost v </a:t>
            </a:r>
            <a:r>
              <a:rPr lang="sl-SI" sz="4400" dirty="0">
                <a:solidFill>
                  <a:srgbClr val="0070C0"/>
                </a:solidFill>
              </a:rPr>
              <a:t>kmetijstvu in ŽPI</a:t>
            </a:r>
            <a:endParaRPr lang="sl-SI" sz="4400" noProof="0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4072FEF-E248-9838-9963-27E19BE13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286F77D-7CBB-6891-89AB-F9B16F43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18</a:t>
            </a:fld>
            <a:endParaRPr lang="sl-SI" noProof="0"/>
          </a:p>
        </p:txBody>
      </p:sp>
      <p:graphicFrame>
        <p:nvGraphicFramePr>
          <p:cNvPr id="4" name="Grafikon 1">
            <a:extLst>
              <a:ext uri="{FF2B5EF4-FFF2-40B4-BE49-F238E27FC236}">
                <a16:creationId xmlns:a16="http://schemas.microsoft.com/office/drawing/2014/main" id="{A80F1664-1017-1C24-9C99-26BE098BB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689569"/>
              </p:ext>
            </p:extLst>
          </p:nvPr>
        </p:nvGraphicFramePr>
        <p:xfrm>
          <a:off x="268576" y="1305055"/>
          <a:ext cx="5607570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2">
            <a:extLst>
              <a:ext uri="{FF2B5EF4-FFF2-40B4-BE49-F238E27FC236}">
                <a16:creationId xmlns:a16="http://schemas.microsoft.com/office/drawing/2014/main" id="{7A9BF53B-0444-7873-6BB0-4FD07B6071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190795"/>
              </p:ext>
            </p:extLst>
          </p:nvPr>
        </p:nvGraphicFramePr>
        <p:xfrm>
          <a:off x="5936105" y="1305055"/>
          <a:ext cx="6026046" cy="4563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8825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A8E09-7B3A-07A7-7D27-D917F6CA4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2297E6-37F5-AD30-A213-5AADA6D1A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2: konkurenčnost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Zunanja trgovina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FB1E04F-830B-EC1E-1195-95840306B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E2B983C-BD5A-8D0E-B868-ACBCAE36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19</a:t>
            </a:fld>
            <a:endParaRPr lang="sl-SI" noProof="0"/>
          </a:p>
        </p:txBody>
      </p:sp>
      <p:graphicFrame>
        <p:nvGraphicFramePr>
          <p:cNvPr id="4" name="Grafikon 1">
            <a:extLst>
              <a:ext uri="{FF2B5EF4-FFF2-40B4-BE49-F238E27FC236}">
                <a16:creationId xmlns:a16="http://schemas.microsoft.com/office/drawing/2014/main" id="{E00B4670-D6DF-41CC-A14B-803E478824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798297"/>
              </p:ext>
            </p:extLst>
          </p:nvPr>
        </p:nvGraphicFramePr>
        <p:xfrm>
          <a:off x="838200" y="1283526"/>
          <a:ext cx="8890000" cy="4682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923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E06A-F03E-611C-8928-2A46F360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noProof="0">
                <a:latin typeface="Arial Black"/>
                <a:cs typeface="Arial"/>
              </a:rPr>
              <a:t>NAMEN:</a:t>
            </a:r>
            <a:endParaRPr lang="sl-SI" sz="3600" i="1" noProof="0">
              <a:solidFill>
                <a:srgbClr val="375592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E8B7E-A829-8B0D-EF47-86B091C2C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998"/>
            <a:ext cx="10834816" cy="4542223"/>
          </a:xfrm>
        </p:spPr>
        <p:txBody>
          <a:bodyPr spcFirstLastPara="1" vert="horz" wrap="square" lIns="90000" tIns="45720" rIns="91440" bIns="45720" numCol="1" rtlCol="0" anchor="t" anchorCtr="0">
            <a:normAutofit fontScale="92500"/>
          </a:bodyPr>
          <a:lstStyle/>
          <a:p>
            <a:pPr marL="0" indent="0">
              <a:buNone/>
            </a:pPr>
            <a:r>
              <a:rPr lang="sl-SI" sz="2800" b="1" noProof="0" dirty="0">
                <a:solidFill>
                  <a:srgbClr val="0070C0"/>
                </a:solidFill>
                <a:latin typeface="Arial"/>
                <a:cs typeface="Arial"/>
              </a:rPr>
              <a:t>Analiza stanja in gibanj kazalnikov:</a:t>
            </a:r>
            <a:endParaRPr lang="sl-SI" sz="2800" b="1" i="1" noProof="0" dirty="0">
              <a:solidFill>
                <a:srgbClr val="0070C0"/>
              </a:solidFill>
              <a:latin typeface="Arial"/>
              <a:cs typeface="Arial"/>
            </a:endParaRPr>
          </a:p>
          <a:p>
            <a:r>
              <a:rPr lang="sl-SI" sz="2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Izbor ključnih kazalnikov vsebine kmetijske politike in pregled gibanj aktualnih podatkov</a:t>
            </a:r>
          </a:p>
          <a:p>
            <a:r>
              <a:rPr lang="sl-SI" sz="2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(Statistična) projekcija gibanj kazalnikov vpliva do leta 2040. </a:t>
            </a:r>
          </a:p>
          <a:p>
            <a:pPr lvl="1"/>
            <a:r>
              <a:rPr lang="sl-SI" sz="2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… kaže, kam se gibljejo trendi v primeru, da se zunanji dejavniki ne spremenijo bistveno, in da se javne politike ne spremenijo. </a:t>
            </a:r>
          </a:p>
          <a:p>
            <a:r>
              <a:rPr lang="sl-SI" sz="28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… kar (oboje) omogoča:</a:t>
            </a:r>
          </a:p>
          <a:p>
            <a:pPr lvl="1"/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razpravo o tem, kaj vpliva na ta gibanja, kakšen je vpliv zunanjih in notranjih dejavnikov</a:t>
            </a:r>
          </a:p>
          <a:p>
            <a:pPr lvl="1"/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presojo, ali so trendi družbeno sprejemljivi ali jih je </a:t>
            </a:r>
            <a:r>
              <a:rPr lang="en-US" sz="2200" dirty="0" err="1">
                <a:solidFill>
                  <a:srgbClr val="7F7F7F"/>
                </a:solidFill>
                <a:latin typeface="Arial"/>
                <a:cs typeface="Arial"/>
              </a:rPr>
              <a:t>treba</a:t>
            </a:r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2200" dirty="0" err="1">
                <a:solidFill>
                  <a:srgbClr val="7F7F7F"/>
                </a:solidFill>
                <a:latin typeface="Arial"/>
                <a:cs typeface="Arial"/>
              </a:rPr>
              <a:t>popraviti</a:t>
            </a:r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.</a:t>
            </a:r>
          </a:p>
          <a:p>
            <a:pPr lvl="1"/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kaj konkretno je potrebno v kmetijski politiki spremeniti in razmišljati o izboru primernih mehanizmov</a:t>
            </a:r>
          </a:p>
          <a:p>
            <a:pPr lvl="1"/>
            <a:r>
              <a:rPr lang="sl-SI" sz="2200" dirty="0">
                <a:solidFill>
                  <a:srgbClr val="7F7F7F"/>
                </a:solidFill>
                <a:latin typeface="Arial"/>
                <a:cs typeface="Arial"/>
              </a:rPr>
              <a:t>razpravo o kmetijski politiki na temelju podatkov in opredeliti, kako jih izboljšati</a:t>
            </a:r>
          </a:p>
          <a:p>
            <a:pPr lvl="1"/>
            <a:endParaRPr lang="sl-SI" noProof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914400" lvl="2" indent="0">
              <a:buNone/>
            </a:pPr>
            <a:endParaRPr lang="sl-SI" sz="3300" noProof="0" dirty="0"/>
          </a:p>
          <a:p>
            <a:pPr lvl="1"/>
            <a:endParaRPr lang="sl-S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EB7DA-5E03-A163-1733-CE3EBD2B3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50392" y="894779"/>
            <a:ext cx="10222992" cy="465137"/>
          </a:xfrm>
        </p:spPr>
        <p:txBody>
          <a:bodyPr spcFirstLastPara="1" vert="horz" wrap="square" lIns="91440" tIns="45720" rIns="91440" bIns="45720" rtlCol="0" anchor="t" anchorCtr="0">
            <a:normAutofit fontScale="85000" lnSpcReduction="10000"/>
          </a:bodyPr>
          <a:lstStyle/>
          <a:p>
            <a:pPr marL="0" indent="0">
              <a:buNone/>
            </a:pPr>
            <a:r>
              <a:rPr lang="sl-SI" b="1" noProof="0">
                <a:solidFill>
                  <a:srgbClr val="C00000"/>
                </a:solidFill>
                <a:latin typeface="Arial"/>
                <a:cs typeface="Arial"/>
              </a:rPr>
              <a:t>Podpora </a:t>
            </a:r>
            <a:r>
              <a:rPr lang="sl-SI" b="1">
                <a:solidFill>
                  <a:srgbClr val="C00000"/>
                </a:solidFill>
                <a:latin typeface="Arial"/>
                <a:cs typeface="Arial"/>
              </a:rPr>
              <a:t>oblikovanju</a:t>
            </a:r>
            <a:r>
              <a:rPr lang="sl-SI" b="1" noProof="0">
                <a:solidFill>
                  <a:srgbClr val="C00000"/>
                </a:solidFill>
                <a:latin typeface="Arial"/>
                <a:cs typeface="Arial"/>
              </a:rPr>
              <a:t> Vizije razvoja slovenskega kmetijsko-prehranskega sistema</a:t>
            </a:r>
            <a:endParaRPr lang="sl-SI" b="1" noProof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94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E6512-966D-ED59-6ADF-596C3CA34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AEA4BD-0E1C-9FAE-D32D-5BC977A0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2: konkurenčnost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61504B8-662F-0E3D-5971-C34C2E84A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AA75F08-67DA-49A1-F7EF-BE5C5D01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20</a:t>
            </a:fld>
            <a:endParaRPr lang="sl-SI" noProof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C10EFD0C-E678-1224-DE7D-E64064AB7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869047"/>
              </p:ext>
            </p:extLst>
          </p:nvPr>
        </p:nvGraphicFramePr>
        <p:xfrm>
          <a:off x="716692" y="1202724"/>
          <a:ext cx="10956324" cy="4934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95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3186160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464669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680200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263218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971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Rast produktivnosti ob upoštevanju bolj trajnostne/krožne in učinkovite rabe virov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Zaostajanje v produktivnosti 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za ključnimi igralci v EU in v svetu, razlogi: naravne in strukturne danosti, šibek razvoj in prenos znanja, tehnologij in ekonomija obsega. Politika delno krepi ekstenzivnost pridelave.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Produktivnost se sicer izboljšuje, vendar se na nekaterih področjih krepi vrzel napram najbolj konkurenčnim.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Dvig produktivnosti (na trajnosten način) in na osnovi vključitve domačih surovin in znanja v kmetijsko</a:t>
                      </a:r>
                      <a:r>
                        <a:rPr lang="en-US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-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prehranski sistem. </a:t>
                      </a:r>
                      <a:r>
                        <a:rPr lang="sl-SI" sz="1200" b="0" i="0" u="none" strike="noStrike" kern="1200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Večja </a:t>
                      </a:r>
                      <a:r>
                        <a:rPr lang="sl-SI" sz="1200" b="1" i="0" u="none" strike="noStrike" kern="1200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odpornost </a:t>
                      </a:r>
                      <a:r>
                        <a:rPr lang="sl-SI" sz="1200" b="0" i="0" u="none" strike="noStrike" kern="1200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pridelave na podnebne izzive.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2144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/>
                        </a:rPr>
                        <a:t>Krepitev dodane vrednosti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Dodana vrednost 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se krepi v kmetijstvu  na individualni ravni, na agregatni ravni pa je šibek razvoj (ob šibkih podatkovnih virih).</a:t>
                      </a:r>
                    </a:p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Del KG uspe dvigniti dodano vrednost z dopolnilnimi dejavnostmi.  </a:t>
                      </a:r>
                    </a:p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V živilstvu je krepitev dodane vrednosti rezultat (ob povečanem izvozu) tudi cenovne  in stroškovne optimizacije.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Manj ugodni trendi za celoten kmetijsko prehranski sistem. Posamezne odlične zgodbe ne prispevajo dovolj k agregatnemu rezultatu, na njih tudi ni mogoče graditi strateške varnosti preskrbe s hrano. Pomanjkanje kolektivne vizije celotnega sistema.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Dodana vrednost ključni 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cilj za doseganje konkurenčnosti. Temelji na razvoju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integriranih agroživilskih verig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, ki so sposobne širitve trgov s prepoznavnimi in konkurenčnimi proizvodi. Ob tem tudi krepitev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lokalnih verig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, ki temeljijo na neposredni prodaji, posebej gastronomiji in javnim zavodom, s posebnim poudarkom na ekološki pridelavi.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  <a:tr h="1555834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ptos" panose="02110004020202020204"/>
                        </a:rPr>
                        <a:t>Krepitev  prehranske suverenosti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 ravni kmetijsko-prehranskega sistema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stagnacija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predvsem na račun nekaterih verig (zelenjadarstvo, sadjarstvo, prašičereja). </a:t>
                      </a:r>
                    </a:p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Krepitev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lokalne oskrbe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ostaja v omejenih okvirih. Enako za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ekološko pridelavo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 Potencial za izboljšanje.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Trendi se izboljšujejo tudi na račun uvoza kmetijskih surovin iz drugih držav in izvoza kmetijskih surovin. Znak šibkega vertikalnega in horizontalnega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povezovanja  nepovezanosti verig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Dvig prehranske suverenosti v smislu rasti </a:t>
                      </a:r>
                      <a:r>
                        <a:rPr lang="sl-SI" sz="12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konkurenčne domače pridelave in predelave in krepitve izvoza</a:t>
                      </a:r>
                      <a:r>
                        <a:rPr lang="sl-SI" sz="12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s poudarkom tudi na lokalni oskrbi in povezavi z gastronomijo in rastočim turizmom.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178813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404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16AD0-D54D-2FD8-B6F7-3E2E3C3A0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0F8A107-AE6F-9E8E-DD16-0543C525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/>
              <a:t> </a:t>
            </a:r>
            <a:fld id="{8F9B7BFA-BF53-2A4E-A7D0-BCA8105A1428}" type="slidenum">
              <a:rPr lang="sl-SI" noProof="0" smtClean="0"/>
              <a:pPr/>
              <a:t>21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CA11274A-56F3-DB5A-0473-5F48C367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 dirty="0">
                <a:latin typeface="Arial" panose="020B0604020202020204" pitchFamily="34" charset="0"/>
              </a:rPr>
              <a:t>Ekonomska trajnost: </a:t>
            </a:r>
            <a:br>
              <a:rPr lang="sl-SI" sz="4000" noProof="0" dirty="0">
                <a:latin typeface="Arial" panose="020B0604020202020204" pitchFamily="34" charset="0"/>
              </a:rPr>
            </a:br>
            <a:r>
              <a:rPr lang="sl-SI" noProof="0" dirty="0"/>
              <a:t>Cilj 3: </a:t>
            </a:r>
            <a:r>
              <a:rPr lang="sl-SI" dirty="0"/>
              <a:t>agroživilske verige in  </a:t>
            </a:r>
            <a:r>
              <a:rPr lang="sl-SI" noProof="0" dirty="0"/>
              <a:t>položaj kmetijstva</a:t>
            </a:r>
          </a:p>
        </p:txBody>
      </p:sp>
    </p:spTree>
    <p:extLst>
      <p:ext uri="{BB962C8B-B14F-4D97-AF65-F5344CB8AC3E}">
        <p14:creationId xmlns:p14="http://schemas.microsoft.com/office/powerpoint/2010/main" val="3630213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51D6E-3D0E-F88A-171D-27D688263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1ED2C7-F133-0359-FE18-7E8CC010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noProof="0" dirty="0">
                <a:solidFill>
                  <a:srgbClr val="C00000"/>
                </a:solidFill>
              </a:rPr>
              <a:t>CILJ 3: agroživilske verige in položaj kmetijstva</a:t>
            </a:r>
            <a:br>
              <a:rPr lang="sl-SI" sz="3200" noProof="0" dirty="0"/>
            </a:br>
            <a:r>
              <a:rPr lang="sl-SI" sz="3200" dirty="0">
                <a:solidFill>
                  <a:srgbClr val="0070C0"/>
                </a:solidFill>
              </a:rPr>
              <a:t>– </a:t>
            </a:r>
            <a:r>
              <a:rPr lang="sl-SI" sz="3200" noProof="0" dirty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0063799-4D8C-796B-B439-93FCC1BE0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6F988B-DCC1-4A90-CAA1-FCEDB27F9CBD}"/>
              </a:ext>
            </a:extLst>
          </p:cNvPr>
          <p:cNvSpPr txBox="1">
            <a:spLocks/>
          </p:cNvSpPr>
          <p:nvPr/>
        </p:nvSpPr>
        <p:spPr>
          <a:xfrm>
            <a:off x="682668" y="1367549"/>
            <a:ext cx="10419568" cy="4413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SzPct val="120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Horizontalno in vertikalno sodelovanje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Povezane in učinkovite </a:t>
            </a:r>
            <a:r>
              <a:rPr lang="sl-SI" sz="1600" b="1" dirty="0">
                <a:solidFill>
                  <a:srgbClr val="0070C0"/>
                </a:solidFill>
                <a:latin typeface="Arial"/>
                <a:cs typeface="Arial"/>
              </a:rPr>
              <a:t>agroživilske verige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Krepitev </a:t>
            </a:r>
            <a:r>
              <a:rPr lang="sl-SI" sz="1600" b="1" dirty="0">
                <a:solidFill>
                  <a:srgbClr val="0070C0"/>
                </a:solidFill>
                <a:latin typeface="Arial"/>
                <a:cs typeface="Arial"/>
              </a:rPr>
              <a:t>lokalnih verig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oskrbe s hrano, vključno z oskrbo javnih zavodov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Krepitev ekonomskega sodelovanje v verigi z izkoriščanjem ekonomije obsega, stabilnosti dobave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Upravljanje s tveganji vzdolž verige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Valorizacija trajnosti in sledljivosti kmetijskih proizvodov na trgu</a:t>
            </a:r>
          </a:p>
          <a:p>
            <a:pPr marL="25400" indent="0">
              <a:buSzPct val="120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Položaj členov  v verigi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Nepoštene prakse v verigi in </a:t>
            </a:r>
            <a:r>
              <a:rPr lang="sl-SI" sz="1600" b="1" dirty="0">
                <a:solidFill>
                  <a:srgbClr val="0070C0"/>
                </a:solidFill>
                <a:latin typeface="Arial"/>
                <a:cs typeface="Arial"/>
              </a:rPr>
              <a:t>položaj členov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(posebej kmetijstva) v verigi</a:t>
            </a:r>
          </a:p>
          <a:p>
            <a:pPr lvl="1">
              <a:buSzPct val="120000"/>
              <a:buFont typeface="Arial" panose="020B0604020202020204" pitchFamily="34" charset="0"/>
              <a:buChar char="-"/>
            </a:pPr>
            <a:r>
              <a:rPr lang="sl-SI" sz="1600" b="1" dirty="0">
                <a:solidFill>
                  <a:srgbClr val="0070C0"/>
                </a:solidFill>
                <a:latin typeface="Arial"/>
                <a:cs typeface="Arial"/>
              </a:rPr>
              <a:t>Pravičen prehod v trajnost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– razdelitev stroškov vzdolž verige</a:t>
            </a:r>
          </a:p>
          <a:p>
            <a:pPr marL="25400" indent="0">
              <a:buNone/>
            </a:pPr>
            <a:endParaRPr lang="sl-SI" sz="20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0" indent="0">
              <a:buNone/>
            </a:pPr>
            <a:r>
              <a:rPr lang="sl-SI" sz="1600" i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Na tem področju dodatno slaba pokritost s podatki! </a:t>
            </a:r>
          </a:p>
        </p:txBody>
      </p:sp>
    </p:spTree>
    <p:extLst>
      <p:ext uri="{BB962C8B-B14F-4D97-AF65-F5344CB8AC3E}">
        <p14:creationId xmlns:p14="http://schemas.microsoft.com/office/powerpoint/2010/main" val="2192879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21F50-D404-3F03-D427-48A6BD479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B00E00-8EC5-B8A0-1DCE-01A4EA41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3: položaj kmetov v verigi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754BE42-7916-A37A-2D4E-312D9881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95959BB-B60A-AA3E-307A-054635B2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23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1D6039-04E2-7881-2120-E74C2C43FFC5}"/>
              </a:ext>
            </a:extLst>
          </p:cNvPr>
          <p:cNvSpPr txBox="1">
            <a:spLocks/>
          </p:cNvSpPr>
          <p:nvPr/>
        </p:nvSpPr>
        <p:spPr>
          <a:xfrm>
            <a:off x="454152" y="1270734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endParaRPr lang="sl-SI" sz="3600" noProof="0">
              <a:solidFill>
                <a:schemeClr val="tx1"/>
              </a:solidFill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7DDFA67-8C2E-A901-0C7F-182B654DE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3766"/>
              </p:ext>
            </p:extLst>
          </p:nvPr>
        </p:nvGraphicFramePr>
        <p:xfrm>
          <a:off x="838200" y="1342737"/>
          <a:ext cx="10805069" cy="4439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797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243607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594232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3357433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475769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193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u="none" strike="noStrike">
                          <a:effectLst/>
                        </a:rPr>
                        <a:t>Položaj kmetov v agroživilski verigi</a:t>
                      </a:r>
                      <a:endParaRPr lang="sl-SI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Perc</a:t>
                      </a:r>
                      <a:r>
                        <a:rPr lang="en-US" sz="14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</a:t>
                      </a:r>
                      <a:r>
                        <a:rPr lang="sl-SI" sz="14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piran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in delno objektivno ugotovljen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šibak položaj kmetijstva in drugih členov verig.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Pojavi n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epoštenih praks.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Ni še celovitega načina zbiranja podatkov in sistematičnega </a:t>
                      </a:r>
                      <a:r>
                        <a:rPr lang="pl-PL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monitoringa stanja</a:t>
                      </a:r>
                      <a:r>
                        <a:rPr lang="pl-PL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Ustrezen položaj kmetijstva in živilstva v agroživilski verigi do končnega potrošnika, ki ni rezultat tržne premoči posamezni členov, ampak stroškom in konkurenci primerne delitve na podlagi zavedanja o soodvisnosti in vzajemne koristi.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122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u="none" strike="noStrike">
                          <a:effectLst/>
                        </a:rPr>
                        <a:t>Povezane in učinkovite agroživilske verige</a:t>
                      </a:r>
                      <a:endParaRPr lang="sl-SI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Agroživilske verige izkazujejo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različne ravni povezanosti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Zaradi šibke ekonomije obsega in pogajalske moči šibkejši položaj.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Različno po verigah, ni natančnejšega in celovitega prikaza podatkov. Nekateri pozitivni premiki pri oblikovanju verig (vino, mesne verige) in predvsem horizontalnega povezovanja.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Močne in povezane agroživilske verige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temeljijo na lokalni surovini, zmanjšujejo tveganja členov in prepričajo potrošnika (ob krepitvi izvoza)</a:t>
                      </a:r>
                      <a:r>
                        <a:rPr lang="en-US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sl-SI" sz="14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  <a:tr h="1452444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Krepitev lokalnih verig oskrbe s hrano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Rast lokalnih verig, potenciali še zdaleč niso izkoriščeni (javni zavodi, neposredna prodaja).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Pozitiven trend (ni natančnih podatkov).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Pomemben delež kmetijske pridelave in živil pride do potrošnika preko </a:t>
                      </a:r>
                      <a:r>
                        <a:rPr lang="sl-SI" sz="14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kratkih in lokalnih verig 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(javni zavodi, gastronomija, neposredna prodaja na kmetiji). </a:t>
                      </a:r>
                      <a:r>
                        <a:rPr lang="sl-SI" sz="14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Pozicioniranje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tudi na rastočih trgih (npr. sadje in zelenjava v </a:t>
                      </a:r>
                      <a:r>
                        <a:rPr lang="sl-SI" sz="14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primestju</a:t>
                      </a:r>
                      <a:r>
                        <a:rPr lang="sl-SI" sz="14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).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37320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1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EB90A-C2A1-C1C5-7119-28192397E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F85577A-A9E0-E3DE-64CA-E10F44D0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7BFA-BF53-2A4E-A7D0-BCA8105A1428}" type="slidenum">
              <a:rPr lang="sl-SI" noProof="0" smtClean="0"/>
              <a:pPr/>
              <a:t>24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350A3AAA-5792-8040-E0F4-ED0CB10D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 err="1">
                <a:latin typeface="Arial" panose="020B0604020202020204" pitchFamily="34" charset="0"/>
              </a:rPr>
              <a:t>Okoljska</a:t>
            </a:r>
            <a:r>
              <a:rPr lang="sl-SI" sz="4000" noProof="0">
                <a:latin typeface="Arial" panose="020B0604020202020204" pitchFamily="34" charset="0"/>
              </a:rPr>
              <a:t>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4: podnebne spremembe</a:t>
            </a:r>
          </a:p>
        </p:txBody>
      </p:sp>
    </p:spTree>
    <p:extLst>
      <p:ext uri="{BB962C8B-B14F-4D97-AF65-F5344CB8AC3E}">
        <p14:creationId xmlns:p14="http://schemas.microsoft.com/office/powerpoint/2010/main" val="407198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835869-2C03-417C-E476-4FA019B20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584A47-1DD6-589F-FDAB-7B10CDAA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34" y="135481"/>
            <a:ext cx="8890000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4: podnebne spremembe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000">
                <a:solidFill>
                  <a:srgbClr val="0070C0"/>
                </a:solidFill>
              </a:rPr>
              <a:t> </a:t>
            </a:r>
            <a:r>
              <a:rPr lang="sl-SI" sz="40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ACE0E5-1E91-337D-F0AC-923FB62E5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5E309F1-67B6-9ABD-F45D-84DDB14A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25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86FE6A-8A99-B25A-2FB6-2AB593192C5D}"/>
              </a:ext>
            </a:extLst>
          </p:cNvPr>
          <p:cNvSpPr txBox="1">
            <a:spLocks/>
          </p:cNvSpPr>
          <p:nvPr/>
        </p:nvSpPr>
        <p:spPr>
          <a:xfrm>
            <a:off x="397764" y="1015990"/>
            <a:ext cx="11396472" cy="5171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Prilagajanje</a:t>
            </a:r>
            <a:r>
              <a:rPr lang="en-US" sz="26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sektorja</a:t>
            </a:r>
            <a:r>
              <a:rPr lang="en-US" sz="26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podnebnim</a:t>
            </a:r>
            <a:r>
              <a:rPr lang="en-US" sz="26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spremembam</a:t>
            </a:r>
            <a:endParaRPr lang="sl-SI" sz="24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0" indent="0">
              <a:buNone/>
            </a:pPr>
            <a:r>
              <a:rPr lang="sl-SI" sz="2200" b="1" dirty="0">
                <a:solidFill>
                  <a:srgbClr val="C00000"/>
                </a:solidFill>
                <a:latin typeface="Arial"/>
                <a:cs typeface="Arial"/>
              </a:rPr>
              <a:t>K</a:t>
            </a:r>
            <a:r>
              <a:rPr lang="en-US" sz="2200" b="1" dirty="0" err="1">
                <a:solidFill>
                  <a:srgbClr val="C00000"/>
                </a:solidFill>
                <a:latin typeface="Arial"/>
                <a:cs typeface="Arial"/>
              </a:rPr>
              <a:t>ljučen</a:t>
            </a:r>
            <a:r>
              <a:rPr lang="en-US" sz="22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/>
                <a:cs typeface="Arial"/>
              </a:rPr>
              <a:t>izziv</a:t>
            </a:r>
            <a:r>
              <a:rPr lang="en-US" sz="22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/>
                <a:cs typeface="Arial"/>
              </a:rPr>
              <a:t>prihodnosti</a:t>
            </a:r>
            <a:r>
              <a:rPr lang="en-US" sz="22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sl-SI" sz="2200" b="1" dirty="0">
                <a:solidFill>
                  <a:srgbClr val="C00000"/>
                </a:solidFill>
                <a:latin typeface="Arial"/>
                <a:cs typeface="Arial"/>
              </a:rPr>
              <a:t>kmetijsko-prehranskih sistemov, SLO posebej ogrožena</a:t>
            </a:r>
            <a:endParaRPr lang="sl-SI" sz="2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25000"/>
              <a:buFontTx/>
              <a:buChar char="-"/>
            </a:pP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Naložbe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v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preventivo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(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protitočni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sistemi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namakalni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sistemi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z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oroševanjem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zavarovani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prostori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)</a:t>
            </a:r>
            <a:endParaRPr lang="sl-SI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lvl="1">
              <a:buSzPct val="125000"/>
              <a:buFontTx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U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pravljanj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s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tveganji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 (ekonomski mehanizmi, z diverzifikacijo pridelave)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lvl="1">
              <a:buSzPct val="125000"/>
              <a:buFontTx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Omogočitev d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ostop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do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vode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in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nujnost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varčne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rabe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vode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lvl="1">
              <a:buSzPct val="125000"/>
              <a:buFontTx/>
              <a:buChar char="-"/>
            </a:pP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Sprememba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kmetijskih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praks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(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izbor kultur in sort,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skrb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za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tla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oskrbo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rastlin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sprememba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kolobarja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...)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 in podnebno strateško usmerjanje razvoja kmetijskih panog</a:t>
            </a:r>
            <a:endParaRPr lang="sl-SI" sz="2000" dirty="0">
              <a:solidFill>
                <a:srgbClr val="1E5054"/>
              </a:solidFill>
            </a:endParaRPr>
          </a:p>
          <a:p>
            <a:pPr lvl="1">
              <a:buSzPct val="125000"/>
              <a:buFontTx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Z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dravje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ter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počutje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ljudi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(delovna sila) 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in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živali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(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vročinski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stresi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...)</a:t>
            </a:r>
            <a:endParaRPr lang="sl-SI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marL="508000" lvl="1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25400" indent="0">
              <a:buNone/>
            </a:pP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Blaženje</a:t>
            </a:r>
            <a:r>
              <a:rPr lang="en-US" sz="26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podnebnih</a:t>
            </a:r>
            <a:r>
              <a:rPr lang="en-US" sz="26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/>
                <a:cs typeface="Arial"/>
              </a:rPr>
              <a:t>sprememb</a:t>
            </a:r>
            <a:r>
              <a:rPr lang="en-US" sz="26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Arial"/>
                <a:cs typeface="Arial"/>
              </a:rPr>
              <a:t>– CH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Arial"/>
                <a:cs typeface="Arial"/>
              </a:rPr>
              <a:t>, N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2</a:t>
            </a:r>
            <a:r>
              <a:rPr lang="en-US" sz="2600" dirty="0">
                <a:solidFill>
                  <a:schemeClr val="tx1"/>
                </a:solidFill>
                <a:latin typeface="Arial"/>
                <a:cs typeface="Arial"/>
              </a:rPr>
              <a:t>O, CO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2</a:t>
            </a:r>
            <a:r>
              <a:rPr lang="en-US" sz="2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sl-SI" sz="2600" dirty="0">
              <a:solidFill>
                <a:schemeClr val="tx1"/>
              </a:solidFill>
              <a:latin typeface="Arial"/>
              <a:cs typeface="Arial"/>
            </a:endParaRPr>
          </a:p>
          <a:p>
            <a:pPr lvl="1">
              <a:buSzPct val="125000"/>
              <a:buFontTx/>
              <a:buChar char="-"/>
            </a:pP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Zmanjševanje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izpustov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toplogrednih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plinov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(TGP); </a:t>
            </a:r>
            <a:endParaRPr lang="sl-SI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lvl="1">
              <a:buSzPct val="125000"/>
              <a:buFontTx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S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ekvestracija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(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izraba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ponorov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–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vezava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C v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tla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),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kjer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je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 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mogoče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417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EAD9-73F8-405B-A24F-BB737AA9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noProof="0"/>
              <a:t>Cilj 4: podnebne spremembe </a:t>
            </a:r>
            <a:r>
              <a:rPr lang="sl-SI"/>
              <a:t>– blaženje </a:t>
            </a:r>
            <a:br>
              <a:rPr lang="sl-SI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  <a:r>
              <a:rPr lang="sl-SI" noProof="0">
                <a:solidFill>
                  <a:srgbClr val="0070C0"/>
                </a:solidFill>
              </a:rPr>
              <a:t>Izpusti TGP</a:t>
            </a:r>
            <a:r>
              <a:rPr lang="en-US" noProof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EAED1-D99E-43A8-BA3F-65153331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26</a:t>
            </a:fld>
            <a:endParaRPr lang="sl-SI" noProof="0"/>
          </a:p>
        </p:txBody>
      </p:sp>
      <p:graphicFrame>
        <p:nvGraphicFramePr>
          <p:cNvPr id="5" name="Grafikon 1">
            <a:extLst>
              <a:ext uri="{FF2B5EF4-FFF2-40B4-BE49-F238E27FC236}">
                <a16:creationId xmlns:a16="http://schemas.microsoft.com/office/drawing/2014/main" id="{698D28A8-5ED7-4F6C-BC70-656C647968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643991"/>
              </p:ext>
            </p:extLst>
          </p:nvPr>
        </p:nvGraphicFramePr>
        <p:xfrm>
          <a:off x="838200" y="1320165"/>
          <a:ext cx="8890000" cy="4560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50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548C-C88B-9666-2230-063C70673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552"/>
            <a:ext cx="9420086" cy="738745"/>
          </a:xfrm>
        </p:spPr>
        <p:txBody>
          <a:bodyPr>
            <a:normAutofit fontScale="90000"/>
          </a:bodyPr>
          <a:lstStyle/>
          <a:p>
            <a:r>
              <a:rPr lang="sl-SI"/>
              <a:t>Cilj 4: podnebne spremembe – prilagajanje</a:t>
            </a:r>
            <a:br>
              <a:rPr lang="sl-SI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  <a:r>
              <a:rPr lang="sl-SI">
                <a:solidFill>
                  <a:srgbClr val="0070C0"/>
                </a:solidFill>
              </a:rPr>
              <a:t>škode po naravnih nesrečah in namakana zemljišča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B0B83-FBC8-E127-5E17-F4C47F3D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en-GB" smtClean="0"/>
              <a:t>27</a:t>
            </a:fld>
            <a:endParaRPr lang="en-GB"/>
          </a:p>
        </p:txBody>
      </p:sp>
      <p:graphicFrame>
        <p:nvGraphicFramePr>
          <p:cNvPr id="10" name="Grafikon 2">
            <a:extLst>
              <a:ext uri="{FF2B5EF4-FFF2-40B4-BE49-F238E27FC236}">
                <a16:creationId xmlns:a16="http://schemas.microsoft.com/office/drawing/2014/main" id="{01F8AAEE-27E4-49AE-950B-0F8B93528F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749472"/>
              </p:ext>
            </p:extLst>
          </p:nvPr>
        </p:nvGraphicFramePr>
        <p:xfrm>
          <a:off x="5857873" y="1257301"/>
          <a:ext cx="6238875" cy="4705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DBE68CA8-537E-6CAB-4CC1-D8C413A305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0287421"/>
              </p:ext>
            </p:extLst>
          </p:nvPr>
        </p:nvGraphicFramePr>
        <p:xfrm>
          <a:off x="95252" y="1257300"/>
          <a:ext cx="5667374" cy="4705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60484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05D96-A932-6445-83F2-EE7DDE9C6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B10599-58EE-CB96-2819-24BD5464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4: podnebne spremembe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EF097E1-74AB-051E-A425-60C823E7A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2C91A81-222D-709E-74C7-656F17A4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28</a:t>
            </a:fld>
            <a:endParaRPr lang="sl-SI" noProof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0C13EC-DD5F-47D0-B85E-37F2BFC72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30071"/>
              </p:ext>
            </p:extLst>
          </p:nvPr>
        </p:nvGraphicFramePr>
        <p:xfrm>
          <a:off x="838200" y="1306701"/>
          <a:ext cx="10721196" cy="466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93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365501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90007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997625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543356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919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>
                          <a:effectLst/>
                        </a:rPr>
                        <a:t>Blaženje = zmanjševanje TGP</a:t>
                      </a:r>
                      <a:endParaRPr lang="sl-SI" sz="16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Ugoden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položaj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kmetijstva</a:t>
                      </a:r>
                      <a:r>
                        <a:rPr lang="en-US" sz="1600" u="none" strike="noStrike" dirty="0">
                          <a:effectLst/>
                        </a:rPr>
                        <a:t> v </a:t>
                      </a:r>
                      <a:r>
                        <a:rPr lang="en-US" sz="1600" u="none" strike="noStrike" dirty="0" err="1">
                          <a:effectLst/>
                        </a:rPr>
                        <a:t>okviru</a:t>
                      </a:r>
                      <a:r>
                        <a:rPr lang="en-US" sz="1600" u="none" strike="noStrike" dirty="0">
                          <a:effectLst/>
                        </a:rPr>
                        <a:t> NEPN; </a:t>
                      </a:r>
                      <a:r>
                        <a:rPr lang="en-US" sz="1600" b="1" u="none" strike="noStrike" dirty="0" err="1">
                          <a:effectLst/>
                        </a:rPr>
                        <a:t>cilje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dosegamo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problematika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zlasti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določenih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plinov</a:t>
                      </a:r>
                      <a:r>
                        <a:rPr lang="en-US" sz="1600" u="none" strike="noStrike" dirty="0">
                          <a:effectLst/>
                        </a:rPr>
                        <a:t>; za </a:t>
                      </a:r>
                      <a:r>
                        <a:rPr lang="en-US" sz="1600" u="none" strike="noStrike" dirty="0" err="1">
                          <a:effectLst/>
                        </a:rPr>
                        <a:t>dodatna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zmanjšanja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bodo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potrebni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večji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napori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1" u="none" strike="noStrike" dirty="0">
                          <a:effectLst/>
                        </a:rPr>
                        <a:t>Upadanje izpustov</a:t>
                      </a:r>
                      <a:r>
                        <a:rPr lang="en-US" sz="1600" u="none" strike="noStrike" dirty="0">
                          <a:effectLst/>
                        </a:rPr>
                        <a:t>;</a:t>
                      </a:r>
                      <a:r>
                        <a:rPr lang="pl-PL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hitrost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upadanja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pl-PL" sz="1600" u="none" strike="noStrike" dirty="0">
                          <a:effectLst/>
                        </a:rPr>
                        <a:t>nekoliko pod povprečjem EU</a:t>
                      </a:r>
                      <a:r>
                        <a:rPr lang="en-US" sz="1600" u="none" strike="noStrike" dirty="0">
                          <a:effectLst/>
                        </a:rPr>
                        <a:t>. </a:t>
                      </a:r>
                      <a:endParaRPr lang="pl-PL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 dirty="0">
                          <a:effectLst/>
                        </a:rPr>
                        <a:t>Potrebno nadaljnje zmanjševanje TPG 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en-US" sz="1600" u="none" strike="noStrike" dirty="0" err="1">
                          <a:effectLst/>
                        </a:rPr>
                        <a:t>ob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načrtovani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ohranitvi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živinorejske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proizvodnje</a:t>
                      </a:r>
                      <a:r>
                        <a:rPr lang="en-US" sz="1600" u="none" strike="noStrike" dirty="0">
                          <a:effectLst/>
                        </a:rPr>
                        <a:t> in </a:t>
                      </a:r>
                      <a:r>
                        <a:rPr lang="en-US" sz="1600" u="none" strike="noStrike" dirty="0" err="1">
                          <a:effectLst/>
                        </a:rPr>
                        <a:t>povečanju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pridelkov</a:t>
                      </a:r>
                      <a:r>
                        <a:rPr lang="en-US" sz="1600" u="none" strike="noStrike" dirty="0">
                          <a:effectLst/>
                        </a:rPr>
                        <a:t> v </a:t>
                      </a:r>
                      <a:r>
                        <a:rPr lang="en-US" sz="1600" u="none" strike="noStrike" dirty="0" err="1">
                          <a:effectLst/>
                        </a:rPr>
                        <a:t>rastlinski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pridelavi</a:t>
                      </a:r>
                      <a:r>
                        <a:rPr lang="en-US" sz="1600" u="none" strike="noStrike" dirty="0">
                          <a:effectLst/>
                        </a:rPr>
                        <a:t>).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2131653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>
                          <a:effectLst/>
                        </a:rPr>
                        <a:t>Prilagajanje</a:t>
                      </a:r>
                      <a:endParaRPr lang="sl-SI" sz="16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Šibka odpornost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večine KG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delna učinkovitost ukrepov (ni sprememb v tehnologiji, šibka podpora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sanaciji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ekonomske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škode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zaradi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podnebnih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sprememb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mestoma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sanacija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izriva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druge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ukrepe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prilagajanja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l-SI" sz="1600" u="none" strike="noStrike" kern="1200" dirty="0">
                        <a:solidFill>
                          <a:srgbClr val="1E50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Škode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zaradi naravnih ujm naraščajo; </a:t>
                      </a:r>
                      <a:endParaRPr lang="en-US" sz="1600" u="none" strike="noStrike" kern="1200" dirty="0">
                        <a:solidFill>
                          <a:srgbClr val="1E50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sl-SI" sz="1600" b="1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namakane površine in zavarovanje </a:t>
                      </a:r>
                      <a:r>
                        <a:rPr lang="sl-SI" sz="1600" b="0" i="0" u="none" strike="noStrike" kern="1200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rastejo 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zelo počasi; </a:t>
                      </a:r>
                      <a:endParaRPr lang="en-US" sz="1600" u="none" strike="noStrike" kern="1200" dirty="0">
                        <a:solidFill>
                          <a:srgbClr val="1E50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uvajanje prilagojenih kmetijskih praks poteka, a zelo počasi; </a:t>
                      </a:r>
                      <a:endParaRPr lang="en-US" sz="1600" u="none" strike="noStrike" kern="1200" dirty="0">
                        <a:solidFill>
                          <a:srgbClr val="1E50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uporaba </a:t>
                      </a:r>
                      <a:r>
                        <a:rPr lang="sl-SI" sz="1600" b="1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ekonomskih instrumentov 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upravljanja s tveganji šibka (z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avarovalnice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umikajo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en-US" sz="1600" u="none" strike="noStrike" kern="1200" dirty="0" err="1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trga</a:t>
                      </a:r>
                      <a:r>
                        <a:rPr lang="en-US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600" u="none" strike="noStrike" kern="1200" dirty="0">
                          <a:solidFill>
                            <a:srgbClr val="1E50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tveganja vse večja)</a:t>
                      </a:r>
                      <a:endParaRPr lang="en-US" sz="1600" u="none" strike="noStrike" kern="1200" dirty="0">
                        <a:solidFill>
                          <a:srgbClr val="1E50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Nujno </a:t>
                      </a:r>
                      <a:r>
                        <a:rPr lang="sl-SI" sz="1600" b="1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hitrejše prilagajanj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e – 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(medsektorsko sodelovanje), usmerjanje razvoja sektorjev glede na podnebne modele,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tehnološk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e prilagoditve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n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a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kmetij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ah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,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večj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i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obseg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zavarovanja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in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drugih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načinov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upravljanja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s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tveganji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;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poplačilo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škod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le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ob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katastrofičnih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ujmah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b="0" i="0" noProof="0" dirty="0">
                        <a:solidFill>
                          <a:srgbClr val="1E5054"/>
                        </a:solidFill>
                        <a:latin typeface="Aptos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399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6BFF0-20D4-2D90-61DC-8B3884CF5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6D1AB05-C590-CDD8-95E6-573120FF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 dirty="0"/>
              <a:t> </a:t>
            </a:r>
            <a:fld id="{8F9B7BFA-BF53-2A4E-A7D0-BCA8105A1428}" type="slidenum">
              <a:rPr lang="sl-SI" noProof="0" smtClean="0"/>
              <a:pPr/>
              <a:t>29</a:t>
            </a:fld>
            <a:endParaRPr lang="sl-SI" noProof="0" dirty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E112B13C-8CCB-FC62-C9E5-FDFFD64B4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77" y="1253148"/>
            <a:ext cx="6579063" cy="1780198"/>
          </a:xfrm>
        </p:spPr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Okoljska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5: naravni viri</a:t>
            </a:r>
            <a:r>
              <a:rPr lang="en-US" noProof="0"/>
              <a:t> –</a:t>
            </a:r>
            <a:r>
              <a:rPr lang="sl-SI" noProof="0"/>
              <a:t> tla, vode, zrak</a:t>
            </a:r>
          </a:p>
        </p:txBody>
      </p:sp>
    </p:spTree>
    <p:extLst>
      <p:ext uri="{BB962C8B-B14F-4D97-AF65-F5344CB8AC3E}">
        <p14:creationId xmlns:p14="http://schemas.microsoft.com/office/powerpoint/2010/main" val="255856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EDEA7-C07F-AC8F-84E8-95EBDCA6D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EBD5-E7C7-E152-0C60-69B909C22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noProof="0">
                <a:latin typeface="Arial Black"/>
                <a:cs typeface="Arial"/>
              </a:rPr>
              <a:t>PRISTOP – metodologija</a:t>
            </a:r>
            <a:endParaRPr lang="sl-SI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D1AFA-A4FD-5165-7EAA-E408A933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1058832" cy="4714906"/>
          </a:xfrm>
        </p:spPr>
        <p:txBody>
          <a:bodyPr spcFirstLastPara="1" vert="horz" wrap="square" lIns="90000" tIns="45720" rIns="91440" bIns="45720" numCol="1" rtlCol="0" anchor="t" anchorCtr="0"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sl-SI" b="1" dirty="0">
                <a:solidFill>
                  <a:srgbClr val="0070C0"/>
                </a:solidFill>
                <a:latin typeface="Arial"/>
                <a:cs typeface="Arial"/>
              </a:rPr>
              <a:t>Izbor kazalnikov in podatkovni viri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Izbor kazalnikov (uporaba v državnih razvojnih dokumentih + kazalniki EK, usklajeno v strokovni skupini za pripravo tega dokumenta)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Podatkovni viri: SURS, KIS; MKGP, EK, GZS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Umestitev kazalnikov po področjih trajnosti: </a:t>
            </a:r>
            <a:r>
              <a:rPr lang="sl-SI" sz="1600" b="1" dirty="0">
                <a:solidFill>
                  <a:srgbClr val="0070C0"/>
                </a:solidFill>
                <a:latin typeface="Arial"/>
                <a:cs typeface="Arial"/>
              </a:rPr>
              <a:t>10 specifičnih ciljev trenutne SKP</a:t>
            </a: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):  2023–2027 </a:t>
            </a:r>
          </a:p>
          <a:p>
            <a:pPr lvl="2">
              <a:lnSpc>
                <a:spcPct val="100000"/>
              </a:lnSpc>
              <a:spcAft>
                <a:spcPts val="400"/>
              </a:spcAft>
            </a:pP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Skladno </a:t>
            </a: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tudi </a:t>
            </a: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z novimi dokumenti EU. Možna drugačna poimenovanja, v osnovi temelji na sistemu trajnosti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8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Omejena kakovost in razpoložljivost podatkov!</a:t>
            </a:r>
            <a:endParaRPr lang="sl-SI" sz="1800" noProof="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sl-SI" b="1" noProof="0" dirty="0">
                <a:solidFill>
                  <a:srgbClr val="0070C0"/>
                </a:solidFill>
                <a:latin typeface="Arial"/>
                <a:cs typeface="Arial"/>
              </a:rPr>
              <a:t>Napovedovanje gibanj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Iskanje najbolj prilegajoče krivulje in napoved vrednosti do 2040 s pomočjo </a:t>
            </a: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programa </a:t>
            </a: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Excel (kriterij R</a:t>
            </a:r>
            <a:r>
              <a:rPr lang="sl-SI" sz="1600" baseline="300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2</a:t>
            </a: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). Večkratni poskusi z iskanjem argumentacije in povednostjo rezultatov znotraj strokovne skupine</a:t>
            </a: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in z zunanjimi sodelavci</a:t>
            </a: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. 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Omejena kakovost analize </a:t>
            </a:r>
            <a:r>
              <a:rPr lang="en-US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v </a:t>
            </a:r>
            <a:r>
              <a:rPr lang="en-US" sz="1600" noProof="0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primeru</a:t>
            </a:r>
            <a:r>
              <a:rPr lang="sl-SI" sz="1600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manjšega števila pojavitev. Najboljši možni približek.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sl-SI" b="1" dirty="0">
                <a:solidFill>
                  <a:srgbClr val="0070C0"/>
                </a:solidFill>
                <a:latin typeface="Arial"/>
                <a:cs typeface="Arial"/>
              </a:rPr>
              <a:t>Predstavitev ključnih vprašanj, stanja, trendi in cilji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sl-SI" noProof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1600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21830-F4C5-9E62-5B4E-C2984600EBE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68680" y="958787"/>
            <a:ext cx="9142413" cy="465137"/>
          </a:xfrm>
        </p:spPr>
        <p:txBody>
          <a:bodyPr spcFirstLastPara="1" vert="horz" wrap="square" lIns="91440" tIns="45720" rIns="91440" bIns="45720" rtlCol="0" anchor="t" anchorCtr="0">
            <a:normAutofit fontScale="77500" lnSpcReduction="20000"/>
          </a:bodyPr>
          <a:lstStyle/>
          <a:p>
            <a:pPr marL="0" indent="0">
              <a:buNone/>
            </a:pPr>
            <a:r>
              <a:rPr lang="sl-SI" sz="2800" b="1" noProof="0">
                <a:solidFill>
                  <a:srgbClr val="C00000"/>
                </a:solidFill>
                <a:latin typeface="Arial"/>
                <a:cs typeface="Arial"/>
              </a:rPr>
              <a:t>Kazalniki, podatki, analiza in način napovedovanja</a:t>
            </a:r>
            <a:endParaRPr lang="sl-SI" sz="2800" b="1" noProof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97902-456F-3A24-7A04-D6CB72871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3E5C80-C4CC-0918-BE36-9B0C5341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5: naravni viri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47164B4-4662-24AC-643B-87D6888F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2AEE41A-2D5E-4F52-B078-8D48E3B0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30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401008-52B6-7AFD-6585-32C80730D44A}"/>
              </a:ext>
            </a:extLst>
          </p:cNvPr>
          <p:cNvSpPr txBox="1">
            <a:spLocks/>
          </p:cNvSpPr>
          <p:nvPr/>
        </p:nvSpPr>
        <p:spPr>
          <a:xfrm>
            <a:off x="609600" y="1270734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Arial"/>
                <a:cs typeface="Arial"/>
              </a:rPr>
              <a:t>Ohranjanje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/>
                <a:cs typeface="Arial"/>
              </a:rPr>
              <a:t>kakovosti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/>
                <a:cs typeface="Arial"/>
              </a:rPr>
              <a:t>tal</a:t>
            </a:r>
            <a:endParaRPr lang="en-US" sz="24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Organska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snov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v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tleh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biotska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pestrost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tal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preprečevanje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zbijanja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erozije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onesnaženja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antibiotiki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težke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kovine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druga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onesnažila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),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evtrofikacije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dušik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fosfor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</a:p>
          <a:p>
            <a:pPr marL="2540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… </a:t>
            </a:r>
            <a:r>
              <a:rPr lang="en-US" sz="2400" b="1" dirty="0" err="1">
                <a:solidFill>
                  <a:srgbClr val="0070C0"/>
                </a:solidFill>
                <a:latin typeface="Arial"/>
                <a:cs typeface="Arial"/>
              </a:rPr>
              <a:t>voda</a:t>
            </a:r>
            <a:endParaRPr lang="en-US" sz="24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FFS,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antibiotiki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nitrati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fosfor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marL="2540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… </a:t>
            </a:r>
            <a:r>
              <a:rPr lang="en-US" sz="2400" b="1" dirty="0" err="1">
                <a:solidFill>
                  <a:srgbClr val="0070C0"/>
                </a:solidFill>
                <a:latin typeface="Arial"/>
                <a:cs typeface="Arial"/>
              </a:rPr>
              <a:t>zraka</a:t>
            </a:r>
            <a:endParaRPr lang="en-US" sz="24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amonijak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trdni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delci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predhodniki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prizemnega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ozona</a:t>
            </a:r>
            <a:endParaRPr lang="en-US" sz="20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0" indent="0">
              <a:buNone/>
            </a:pP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Ekološko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kmetijstvo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endParaRPr lang="sl-SI" sz="2400" b="1" noProof="0" dirty="0">
              <a:solidFill>
                <a:srgbClr val="0070C0"/>
              </a:solidFill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000" noProof="0" dirty="0" err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kot</a:t>
            </a:r>
            <a:r>
              <a:rPr lang="sl-SI" sz="2000" noProof="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sistem pridelave za ohranitev naravnih virov</a:t>
            </a:r>
            <a:endParaRPr lang="en-US" sz="2000" noProof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02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97902-456F-3A24-7A04-D6CB72871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3E5C80-C4CC-0918-BE36-9B0C5341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54212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5: naravni viri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000">
                <a:solidFill>
                  <a:srgbClr val="0070C0"/>
                </a:solidFill>
              </a:rPr>
              <a:t> </a:t>
            </a:r>
            <a:r>
              <a:rPr lang="en-US" sz="4000" noProof="0">
                <a:solidFill>
                  <a:srgbClr val="0070C0"/>
                </a:solidFill>
              </a:rPr>
              <a:t>Bilančni </a:t>
            </a:r>
            <a:r>
              <a:rPr lang="en-US" sz="4000" noProof="0" err="1">
                <a:solidFill>
                  <a:srgbClr val="0070C0"/>
                </a:solidFill>
              </a:rPr>
              <a:t>presežek</a:t>
            </a:r>
            <a:r>
              <a:rPr lang="en-US" sz="4000" noProof="0">
                <a:solidFill>
                  <a:srgbClr val="0070C0"/>
                </a:solidFill>
              </a:rPr>
              <a:t> N</a:t>
            </a:r>
            <a:r>
              <a:rPr lang="sl-SI" sz="4000" noProof="0">
                <a:solidFill>
                  <a:srgbClr val="0070C0"/>
                </a:solidFill>
              </a:rPr>
              <a:t> in EKO kmetijstvo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47164B4-4662-24AC-643B-87D6888F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2AEE41A-2D5E-4F52-B078-8D48E3B0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31</a:t>
            </a:fld>
            <a:endParaRPr lang="sl-SI" noProof="0"/>
          </a:p>
        </p:txBody>
      </p:sp>
      <p:graphicFrame>
        <p:nvGraphicFramePr>
          <p:cNvPr id="6" name="Grafikon 1">
            <a:extLst>
              <a:ext uri="{FF2B5EF4-FFF2-40B4-BE49-F238E27FC236}">
                <a16:creationId xmlns:a16="http://schemas.microsoft.com/office/drawing/2014/main" id="{73A3DAAB-10A4-4BEF-92B9-B4C68B4BA7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797716"/>
              </p:ext>
            </p:extLst>
          </p:nvPr>
        </p:nvGraphicFramePr>
        <p:xfrm>
          <a:off x="150179" y="1244668"/>
          <a:ext cx="5829317" cy="4636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7336B621-7858-6E5C-6994-B8205D7B45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15422"/>
              </p:ext>
            </p:extLst>
          </p:nvPr>
        </p:nvGraphicFramePr>
        <p:xfrm>
          <a:off x="6103327" y="1244668"/>
          <a:ext cx="5938494" cy="461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9332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AEE53-8293-B17F-295F-49D80A88E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A95DBF-9CBC-A5F9-8BE4-F56769B5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5: naravni viri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D006489-EFAE-4567-ED4E-57F03E495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098BD3C-9E9B-C243-CB2A-72FDC39F6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32</a:t>
            </a:fld>
            <a:endParaRPr lang="sl-SI" noProof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36145D2-F27C-4A89-9F12-0AFE0989C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2156"/>
              </p:ext>
            </p:extLst>
          </p:nvPr>
        </p:nvGraphicFramePr>
        <p:xfrm>
          <a:off x="838198" y="1227907"/>
          <a:ext cx="10834816" cy="4832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444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3123481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208499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3029392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237066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 dirty="0">
                          <a:effectLst/>
                        </a:rPr>
                        <a:t>Trendi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86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110004020202020204"/>
                        </a:rPr>
                        <a:t>Tla</a:t>
                      </a:r>
                      <a:endParaRPr lang="sl-SI" sz="1600" b="1" i="0" u="none" strike="noStrike" err="1">
                        <a:solidFill>
                          <a:srgbClr val="000000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Organska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snov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tleh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zadovoljiva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možne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izboljšave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biotska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pestrost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tleh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precejšnji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meri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neznanka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erozijska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ogroženost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različno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po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Sloveniji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Samo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točkovni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podatki</a:t>
                      </a:r>
                      <a:endParaRPr lang="pl-PL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Uravnotežen krogotok snovi 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(zapiranje snovnih in energetskih zank), p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onekod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povečati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organsko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snov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skrbeti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za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preprečevanje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erozije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ogroženih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mestih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za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talno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biotsko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pestrost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uvesti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monitoring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84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110004020202020204"/>
                        </a:rPr>
                        <a:t>Vode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FFS in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nitrati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podzemni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vodi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določenih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merilnih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mestih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Ugoden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endParaRPr lang="pl-PL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Ohraniti trend, vključiti določene aktivne snovi v monitoring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2780960328"/>
                  </a:ext>
                </a:extLst>
              </a:tr>
              <a:tr h="938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110004020202020204"/>
                        </a:rPr>
                        <a:t>Zrak</a:t>
                      </a:r>
                      <a:endParaRPr lang="sl-SI" sz="1600" b="1" i="0" u="none" strike="noStrike" err="1">
                        <a:solidFill>
                          <a:srgbClr val="000000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Kmetijstvo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največji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vir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amonijaka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znaten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vir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predhodnikov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ozona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in NOx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Padajoči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trendi</a:t>
                      </a:r>
                      <a:r>
                        <a:rPr lang="en-US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vseh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onesnažil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Ohraniti trend padanja, pri nekaterih okrepiti</a:t>
                      </a:r>
                      <a:endParaRPr lang="sl-SI" sz="1600" b="0" i="0" u="none" strike="noStrike" err="1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  <a:tr h="938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110004020202020204"/>
                        </a:rPr>
                        <a:t>Ekološko kmetijstvo</a:t>
                      </a:r>
                      <a:endParaRPr lang="sl-SI" sz="1600" b="1" i="0" u="none" strike="noStrike" err="1">
                        <a:solidFill>
                          <a:srgbClr val="000000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Približno 10 % površin v ekološki kontroli, večinoma travinje</a:t>
                      </a:r>
                      <a:endParaRPr lang="sl-SI" sz="1600" b="0" i="0" u="none" strike="noStrike" err="1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Naraščajoč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odstotek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površin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Ohraniti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pozitiven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trend,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doseči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večji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odstotek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površin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ki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niso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travinje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1863947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74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13D3A-722D-02A7-E2A0-8D1F778D2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7D3E985-E02F-9089-451C-553CCC80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7BFA-BF53-2A4E-A7D0-BCA8105A1428}" type="slidenum">
              <a:rPr lang="sl-SI" noProof="0" smtClean="0"/>
              <a:pPr/>
              <a:t>33</a:t>
            </a:fld>
            <a:endParaRPr lang="sl-SI" noProof="0" dirty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9E6B43A7-A220-4FFA-7570-B9AEDC20F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77" y="1253148"/>
            <a:ext cx="6555779" cy="1780198"/>
          </a:xfrm>
        </p:spPr>
        <p:txBody>
          <a:bodyPr>
            <a:normAutofit/>
          </a:bodyPr>
          <a:lstStyle/>
          <a:p>
            <a:r>
              <a:rPr lang="sl-SI" sz="4000" noProof="0" err="1">
                <a:latin typeface="Arial" panose="020B0604020202020204" pitchFamily="34" charset="0"/>
              </a:rPr>
              <a:t>Okoljska</a:t>
            </a:r>
            <a:r>
              <a:rPr lang="sl-SI" sz="4000" noProof="0">
                <a:latin typeface="Arial" panose="020B0604020202020204" pitchFamily="34" charset="0"/>
              </a:rPr>
              <a:t>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6: biotska pestrost in kmetijska krajina</a:t>
            </a:r>
          </a:p>
        </p:txBody>
      </p:sp>
    </p:spTree>
    <p:extLst>
      <p:ext uri="{BB962C8B-B14F-4D97-AF65-F5344CB8AC3E}">
        <p14:creationId xmlns:p14="http://schemas.microsoft.com/office/powerpoint/2010/main" val="42056077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95518-0E85-E4FB-580E-3D1968266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A7DCD7-51B1-9F45-6E76-602CB377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6: biotska pestrost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33564C6-5DEF-6FF8-ADFA-5C7C18278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D510AA9-828C-18AA-A4FD-24DB0AB8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34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797ABF-152E-80F0-972A-68FE931E3047}"/>
              </a:ext>
            </a:extLst>
          </p:cNvPr>
          <p:cNvSpPr txBox="1">
            <a:spLocks/>
          </p:cNvSpPr>
          <p:nvPr/>
        </p:nvSpPr>
        <p:spPr>
          <a:xfrm>
            <a:off x="609600" y="1252728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sl-SI" sz="2400" b="1" dirty="0">
                <a:solidFill>
                  <a:srgbClr val="0070C0"/>
                </a:solidFill>
                <a:latin typeface="Arial"/>
                <a:cs typeface="Arial"/>
              </a:rPr>
              <a:t>Ohranjanje </a:t>
            </a:r>
            <a:r>
              <a:rPr lang="sl-SI" sz="2400" b="1" noProof="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lang="sl-SI" sz="2400" b="1" dirty="0">
                <a:solidFill>
                  <a:srgbClr val="0070C0"/>
                </a:solidFill>
                <a:latin typeface="Arial"/>
                <a:cs typeface="Arial"/>
              </a:rPr>
              <a:t>obnova </a:t>
            </a:r>
            <a:r>
              <a:rPr lang="sl-SI" sz="2400" b="1" noProof="0" dirty="0">
                <a:solidFill>
                  <a:srgbClr val="0070C0"/>
                </a:solidFill>
                <a:latin typeface="Arial"/>
                <a:cs typeface="Arial"/>
              </a:rPr>
              <a:t>narave</a:t>
            </a:r>
            <a:r>
              <a:rPr lang="sl-SI" sz="2400" b="1" dirty="0">
                <a:solidFill>
                  <a:srgbClr val="0070C0"/>
                </a:solidFill>
                <a:latin typeface="Arial"/>
                <a:cs typeface="Arial"/>
              </a:rPr>
              <a:t> (odpornost ekosistemov v podporo kmetijski pridelavi in okrevanje ogroženih vrst)</a:t>
            </a:r>
            <a:endParaRPr lang="en-US" sz="2400" noProof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ts val="3200"/>
              <a:buFont typeface="Arial" panose="020B0604020202020204" pitchFamily="34" charset="0"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Ključna procesa: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zaraščanje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in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 prekomerna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intenzifikacija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 pridelave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lvl="1">
              <a:buSzPts val="3200"/>
              <a:buFont typeface="Arial" panose="020B0604020202020204" pitchFamily="34" charset="0"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Usklajevanje razvojnih in varstvenih ciljev na ravni individualnih kmetij na zavarovanih območjih</a:t>
            </a:r>
            <a:endParaRPr lang="en-US" sz="2400" dirty="0">
              <a:solidFill>
                <a:srgbClr val="1E5054"/>
              </a:solidFill>
            </a:endParaRPr>
          </a:p>
          <a:p>
            <a:pPr lvl="1">
              <a:buSzPts val="3200"/>
              <a:buFont typeface="Arial" panose="020B0604020202020204" pitchFamily="34" charset="0"/>
              <a:buChar char="-"/>
            </a:pP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Šibko medsektorsko sodelovanje in usmerjanja/upravljanja ukrepov na krajinski ravni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  <a:p>
            <a:pPr marL="25400" indent="0">
              <a:buNone/>
            </a:pP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Pestrost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sl-SI" sz="2400" b="1" dirty="0">
                <a:solidFill>
                  <a:srgbClr val="0070C0"/>
                </a:solidFill>
                <a:latin typeface="Arial"/>
                <a:cs typeface="Arial"/>
              </a:rPr>
              <a:t>kmetijskih</a:t>
            </a:r>
            <a:r>
              <a:rPr lang="en-US" sz="24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rastlin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in </a:t>
            </a: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pasem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rejnih</a:t>
            </a:r>
            <a:r>
              <a:rPr lang="en-US" sz="2400" b="1" noProof="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/>
                <a:cs typeface="Arial"/>
              </a:rPr>
              <a:t>živali</a:t>
            </a:r>
            <a:endParaRPr lang="en-US" sz="2400" noProof="0" dirty="0">
              <a:solidFill>
                <a:srgbClr val="0070C0"/>
              </a:solidFill>
              <a:latin typeface="Arial"/>
              <a:cs typeface="Arial"/>
            </a:endParaRPr>
          </a:p>
          <a:p>
            <a:pPr lvl="1">
              <a:buSzPts val="3200"/>
              <a:buFont typeface="Arial" panose="020B0604020202020204" pitchFamily="34" charset="0"/>
              <a:buChar char="-"/>
            </a:pP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Siromašen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ozek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kolobar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, 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zmanjšanje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števil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a</a:t>
            </a:r>
            <a:r>
              <a:rPr lang="sl-SI" sz="2000" dirty="0" err="1">
                <a:solidFill>
                  <a:srgbClr val="1E5054"/>
                </a:solidFill>
                <a:latin typeface="Arial"/>
                <a:cs typeface="Arial"/>
              </a:rPr>
              <a:t>vt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ohtonih</a:t>
            </a:r>
            <a:r>
              <a:rPr lang="sl-SI" sz="2000" dirty="0">
                <a:solidFill>
                  <a:srgbClr val="1E5054"/>
                </a:solidFill>
                <a:latin typeface="Arial"/>
                <a:cs typeface="Arial"/>
              </a:rPr>
              <a:t> (lokalnih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) sort in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pasem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-&gt;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neugoden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vpliv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tudi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odpornost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na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podnebne</a:t>
            </a:r>
            <a:r>
              <a:rPr lang="en-US" sz="2000" dirty="0">
                <a:solidFill>
                  <a:srgbClr val="1E5054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1E5054"/>
                </a:solidFill>
                <a:latin typeface="Arial"/>
                <a:cs typeface="Arial"/>
              </a:rPr>
              <a:t>spremembe</a:t>
            </a:r>
            <a:endParaRPr lang="en-US" sz="2000" dirty="0">
              <a:solidFill>
                <a:srgbClr val="1E5054"/>
              </a:solidFill>
              <a:latin typeface="Arial"/>
              <a:cs typeface="Arial"/>
            </a:endParaRPr>
          </a:p>
          <a:p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72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95518-0E85-E4FB-580E-3D1968266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A7DCD7-51B1-9F45-6E76-602CB377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6: biotska pestrost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Slovenski indeks ptic kmetijske krajine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33564C6-5DEF-6FF8-ADFA-5C7C18278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D510AA9-828C-18AA-A4FD-24DB0AB8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35</a:t>
            </a:fld>
            <a:endParaRPr lang="sl-SI" noProof="0"/>
          </a:p>
        </p:txBody>
      </p:sp>
      <p:graphicFrame>
        <p:nvGraphicFramePr>
          <p:cNvPr id="4" name="Grafikon 2">
            <a:extLst>
              <a:ext uri="{FF2B5EF4-FFF2-40B4-BE49-F238E27FC236}">
                <a16:creationId xmlns:a16="http://schemas.microsoft.com/office/drawing/2014/main" id="{D1CEFB78-B716-4611-8A41-3507186624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292956"/>
              </p:ext>
            </p:extLst>
          </p:nvPr>
        </p:nvGraphicFramePr>
        <p:xfrm>
          <a:off x="838200" y="1259293"/>
          <a:ext cx="8890000" cy="460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60367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18AF6-E741-477D-8A33-3E3BB4320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35C2F4-ACCF-3D39-FE75-202B7E1FF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6: biotska pestrost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6D0C285-0663-07EF-5E3E-8741B6864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19D04DA-3815-2987-DB80-5A624EBFC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36</a:t>
            </a:fld>
            <a:endParaRPr lang="sl-SI" noProof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DB0003-E051-445E-B574-E5EAF0F3B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34785"/>
              </p:ext>
            </p:extLst>
          </p:nvPr>
        </p:nvGraphicFramePr>
        <p:xfrm>
          <a:off x="838200" y="1411815"/>
          <a:ext cx="9836888" cy="455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18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212206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578390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750374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441715">
                <a:tc>
                  <a:txBody>
                    <a:bodyPr/>
                    <a:lstStyle/>
                    <a:p>
                      <a:pPr algn="ctr" fontAlgn="t"/>
                      <a:r>
                        <a:rPr lang="sl-SI" sz="1600" u="none" strike="noStrike">
                          <a:effectLst/>
                        </a:rPr>
                        <a:t> 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948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effectLst/>
                        </a:rPr>
                        <a:t>Prostoživeče vrste</a:t>
                      </a:r>
                      <a:r>
                        <a:rPr lang="sl-SI" sz="1600" b="1" u="none" strike="noStrike">
                          <a:effectLst/>
                        </a:rPr>
                        <a:t> in habitati</a:t>
                      </a:r>
                      <a:endParaRPr lang="sl-SI" sz="16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Z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araščanje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in izguba kmetijskih zemljišč</a:t>
                      </a:r>
                      <a:r>
                        <a:rPr lang="en-US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, 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v delu drugih območij i</a:t>
                      </a:r>
                      <a:r>
                        <a:rPr lang="en-US" sz="1600" b="0" i="0" u="none" strike="noStrike" noProof="0" dirty="0" err="1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ntenzifikacija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rabe vodijo v izgubo </a:t>
                      </a:r>
                      <a:r>
                        <a:rPr lang="sl-SI" sz="1600" b="1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biotske pestrosti</a:t>
                      </a:r>
                      <a:endParaRPr lang="en-US" b="1" dirty="0">
                        <a:solidFill>
                          <a:srgbClr val="1E5054"/>
                        </a:solidFill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sl-SI" sz="1600" b="0" i="0" u="none" strike="noStrike" noProof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Trendi manjšanja številčnosti in pestrosti vrst in s tem povečanje ranljivosti kmetijskih ekosistemov</a:t>
                      </a:r>
                      <a:r>
                        <a:rPr lang="en-US" sz="1600" b="0" i="0" u="none" strike="noStrike" noProof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se nadaljujejo, SIPKK se (morda) umirja, trendi za</a:t>
                      </a:r>
                      <a:r>
                        <a:rPr lang="sl-SI" sz="1600" b="0" i="0" u="none" strike="noStrike" noProof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habitatne tipe in</a:t>
                      </a:r>
                      <a:r>
                        <a:rPr lang="en-US" sz="1600" b="0" i="0" u="none" strike="noStrike" noProof="0">
                          <a:solidFill>
                            <a:srgbClr val="1E5054"/>
                          </a:solidFill>
                          <a:effectLst/>
                          <a:latin typeface="Aptos"/>
                        </a:rPr>
                        <a:t> večino drugih skupin niso znani</a:t>
                      </a:r>
                      <a:endParaRPr lang="en-US" b="0" i="0" noProof="0">
                        <a:solidFill>
                          <a:srgbClr val="1E5054"/>
                        </a:solidFill>
                        <a:latin typeface="Aptos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Obrniti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trend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izgube naravnih vrst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uvesti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monitoring za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druge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vrste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600" b="0" i="0" u="none" strike="noStrike" noProof="0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in habitatne tipe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2163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Kmetijska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biodiverziteta</a:t>
                      </a:r>
                      <a:endParaRPr lang="sl-SI" sz="1600" b="1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rgbClr val="1E5054"/>
                          </a:solidFill>
                          <a:effectLst/>
                        </a:rPr>
                        <a:t>Nizko število vrst in sort kulturnih rastlin ter pasem domačih živali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Splošno padanje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solidFill>
                            <a:srgbClr val="1E5054"/>
                          </a:solidFill>
                          <a:effectLst/>
                        </a:rPr>
                        <a:t>Upočasniti</a:t>
                      </a:r>
                      <a:r>
                        <a:rPr lang="en-US" sz="1600" u="none" strike="noStrike" dirty="0">
                          <a:solidFill>
                            <a:srgbClr val="1E5054"/>
                          </a:solidFill>
                          <a:effectLst/>
                        </a:rPr>
                        <a:t> trend, </a:t>
                      </a:r>
                      <a:r>
                        <a:rPr lang="en-US" sz="1600" b="1" u="none" strike="noStrike" dirty="0" err="1">
                          <a:solidFill>
                            <a:srgbClr val="1E5054"/>
                          </a:solidFill>
                          <a:effectLst/>
                        </a:rPr>
                        <a:t>ohraniti</a:t>
                      </a:r>
                      <a:r>
                        <a:rPr lang="en-US" sz="1600" b="1" u="none" strike="noStrike" dirty="0">
                          <a:solidFill>
                            <a:srgbClr val="1E5054"/>
                          </a:solidFill>
                          <a:effectLst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rgbClr val="1E5054"/>
                          </a:solidFill>
                          <a:effectLst/>
                        </a:rPr>
                        <a:t>avtohtone </a:t>
                      </a:r>
                      <a:r>
                        <a:rPr lang="en-US" sz="1600" b="1" u="none" strike="noStrike" dirty="0" err="1">
                          <a:solidFill>
                            <a:srgbClr val="1E5054"/>
                          </a:solidFill>
                          <a:effectLst/>
                        </a:rPr>
                        <a:t>pasme</a:t>
                      </a:r>
                      <a:r>
                        <a:rPr lang="sl-SI" sz="1600" b="1" u="none" strike="noStrike" dirty="0">
                          <a:solidFill>
                            <a:srgbClr val="1E5054"/>
                          </a:solidFill>
                          <a:effectLst/>
                        </a:rPr>
                        <a:t> in vrste rastlin</a:t>
                      </a:r>
                      <a:endParaRPr lang="sl-SI" sz="1600" b="1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319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027C8-F611-A2E4-8F39-8F47982AB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13961F2-907F-5E11-83B3-68A44440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 dirty="0"/>
              <a:t> </a:t>
            </a:r>
            <a:fld id="{8F9B7BFA-BF53-2A4E-A7D0-BCA8105A1428}" type="slidenum">
              <a:rPr lang="sl-SI" noProof="0" smtClean="0"/>
              <a:pPr/>
              <a:t>37</a:t>
            </a:fld>
            <a:endParaRPr lang="sl-SI" noProof="0" dirty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C6C36ED0-2745-1E55-55FD-B04EEDFE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Družbena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7: generacijska prenova</a:t>
            </a:r>
          </a:p>
        </p:txBody>
      </p:sp>
    </p:spTree>
    <p:extLst>
      <p:ext uri="{BB962C8B-B14F-4D97-AF65-F5344CB8AC3E}">
        <p14:creationId xmlns:p14="http://schemas.microsoft.com/office/powerpoint/2010/main" val="1708967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29508-5D6F-F87D-92C2-B281814A3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822771-69CB-CDEE-B73B-CCBEC210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7: generacijska prenova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931B9CD-2064-6170-708A-93D7D8E34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2F5BAD3-9ED2-7746-62F0-D3142399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38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226FBB-2F4C-2C34-4F80-B82C47A69AE0}"/>
              </a:ext>
            </a:extLst>
          </p:cNvPr>
          <p:cNvSpPr txBox="1">
            <a:spLocks/>
          </p:cNvSpPr>
          <p:nvPr/>
        </p:nvSpPr>
        <p:spPr>
          <a:xfrm>
            <a:off x="700216" y="1270734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sl-SI" sz="2400" noProof="0" dirty="0">
                <a:solidFill>
                  <a:schemeClr val="tx1"/>
                </a:solidFill>
                <a:latin typeface="Arial"/>
                <a:cs typeface="Arial"/>
              </a:rPr>
              <a:t>Izjemno kompleksno vprašanje, povezano s: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l-SI" sz="2000" b="1" noProof="0" dirty="0">
                <a:solidFill>
                  <a:srgbClr val="0070C0"/>
                </a:solidFill>
                <a:latin typeface="Arial"/>
                <a:cs typeface="Arial"/>
              </a:rPr>
              <a:t>Kakovostjo življenja na podeželju </a:t>
            </a:r>
            <a:r>
              <a:rPr lang="sl-SI" sz="2000" noProof="0" dirty="0">
                <a:solidFill>
                  <a:schemeClr val="tx1"/>
                </a:solidFill>
                <a:latin typeface="Arial"/>
                <a:cs typeface="Arial"/>
              </a:rPr>
              <a:t>(dostop do različnih osnovnih storitev in infrastrukture, drugi viri zaslužka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 – delovna mesta izven kmetijstva</a:t>
            </a:r>
            <a:r>
              <a:rPr lang="sl-SI" sz="2000" noProof="0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l-SI" sz="2000" b="1" noProof="0" dirty="0">
                <a:solidFill>
                  <a:srgbClr val="0070C0"/>
                </a:solidFill>
                <a:latin typeface="Arial"/>
                <a:cs typeface="Arial"/>
              </a:rPr>
              <a:t>Dohodkovnim vprašanjem kmetijstva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Delovnimi razmerami na kmetiji 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(možnost oddiha in nadomeščanja, zdravje in varnost pri delu, socialna varnost)</a:t>
            </a:r>
            <a:endParaRPr lang="sl-SI" sz="2000" noProof="0" dirty="0">
              <a:solidFill>
                <a:schemeClr val="tx1"/>
              </a:solidFill>
              <a:latin typeface="Arial"/>
              <a:cs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sl-SI" sz="2000" b="1" noProof="0" dirty="0">
                <a:solidFill>
                  <a:srgbClr val="0070C0"/>
                </a:solidFill>
                <a:latin typeface="Arial"/>
                <a:cs typeface="Arial"/>
              </a:rPr>
              <a:t>Splošnimi demografskimi trendi </a:t>
            </a:r>
            <a:r>
              <a:rPr lang="sl-SI" sz="2000" noProof="0" dirty="0">
                <a:solidFill>
                  <a:schemeClr val="tx1"/>
                </a:solidFill>
                <a:latin typeface="Arial"/>
                <a:cs typeface="Arial"/>
              </a:rPr>
              <a:t>(staranje populacije, nižja rodnost, migracijski vzorci)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Kulturnimi vzorci 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(ugled kmetijstva, pozne predaje kmetije; deagrarizacija podeželja in konflikti med prebivalci)</a:t>
            </a:r>
            <a:endParaRPr lang="sl-SI" sz="2000" noProof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7921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375B4-EC73-7560-EF65-FA0908FAF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5ED297-068C-8748-A6F3-63AAD5453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7: generacijska prenova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en-US" sz="4400" noProof="0">
                <a:solidFill>
                  <a:srgbClr val="0070C0"/>
                </a:solidFill>
              </a:rPr>
              <a:t>starost </a:t>
            </a:r>
            <a:r>
              <a:rPr lang="sl-SI" sz="4400" noProof="0">
                <a:solidFill>
                  <a:srgbClr val="0070C0"/>
                </a:solidFill>
              </a:rPr>
              <a:t>gospodarjev upraviteljev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C1BC270-6B0F-1362-32A2-3ADFE11D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B45287-377A-519B-1DB1-9A3065E8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39</a:t>
            </a:fld>
            <a:endParaRPr lang="sl-SI" noProof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A346890-0A3E-A5B7-A8DB-5DE3CFCC72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008112"/>
              </p:ext>
            </p:extLst>
          </p:nvPr>
        </p:nvGraphicFramePr>
        <p:xfrm>
          <a:off x="838198" y="1266825"/>
          <a:ext cx="8890001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69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DB4D7C9-5750-23D5-C744-9B3DF393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/>
              <a:t>| </a:t>
            </a:r>
            <a:fld id="{8F9B7BFA-BF53-2A4E-A7D0-BCA8105A1428}" type="slidenum">
              <a:rPr lang="sl-SI" noProof="0" smtClean="0"/>
              <a:pPr/>
              <a:t>4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8281402B-7092-7B46-A96F-4F1CA9C5B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Ekonomska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1: dohodek</a:t>
            </a:r>
          </a:p>
        </p:txBody>
      </p:sp>
    </p:spTree>
    <p:extLst>
      <p:ext uri="{BB962C8B-B14F-4D97-AF65-F5344CB8AC3E}">
        <p14:creationId xmlns:p14="http://schemas.microsoft.com/office/powerpoint/2010/main" val="24683652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65625-1FFC-A466-63F1-3C5D9970F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B63359-2CFD-7248-D7EE-A87357F4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7: generacijska prenova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F171775-AF8D-D75B-B21E-C4EEF64B1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4F03B64-A612-82C8-8234-3BA4F825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40</a:t>
            </a:fld>
            <a:endParaRPr lang="sl-SI" noProof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1B45BFF-58F0-418A-AB86-64241A94D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503227"/>
              </p:ext>
            </p:extLst>
          </p:nvPr>
        </p:nvGraphicFramePr>
        <p:xfrm>
          <a:off x="838200" y="1809750"/>
          <a:ext cx="9847519" cy="2416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906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357009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58225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753347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2167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effectLst/>
                        </a:rPr>
                        <a:t>Starost </a:t>
                      </a:r>
                      <a:r>
                        <a:rPr lang="en-US" sz="1600" b="1" u="none" strike="noStrike" err="1">
                          <a:effectLst/>
                        </a:rPr>
                        <a:t>nosilcev</a:t>
                      </a:r>
                      <a:r>
                        <a:rPr lang="sl-SI" sz="1600" b="1" u="none" strike="noStrike">
                          <a:effectLst/>
                        </a:rPr>
                        <a:t> KMG</a:t>
                      </a:r>
                      <a:endParaRPr lang="sl-SI" sz="1600" b="1" i="0" u="none" strike="noStrike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Visoka </a:t>
                      </a:r>
                      <a:r>
                        <a:rPr lang="en-US" sz="1600" u="none" strike="noStrike" dirty="0" err="1">
                          <a:effectLst/>
                        </a:rPr>
                        <a:t>povprečna</a:t>
                      </a:r>
                      <a:r>
                        <a:rPr lang="en-US" sz="1600" u="none" strike="noStrike" dirty="0">
                          <a:effectLst/>
                        </a:rPr>
                        <a:t> starost </a:t>
                      </a:r>
                      <a:r>
                        <a:rPr lang="en-US" sz="1600" u="none" strike="noStrike" dirty="0" err="1">
                          <a:effectLst/>
                        </a:rPr>
                        <a:t>nosilcev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razmeroma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malo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prevzemov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 dirty="0">
                          <a:effectLst/>
                        </a:rPr>
                        <a:t>Izrazito poslabšanje strukture. </a:t>
                      </a:r>
                      <a:r>
                        <a:rPr lang="en-US" sz="1600" u="none" strike="noStrike" dirty="0" err="1">
                          <a:effectLst/>
                        </a:rPr>
                        <a:t>Število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nosilcev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nasploh</a:t>
                      </a:r>
                      <a:r>
                        <a:rPr lang="en-US" sz="1600" u="none" strike="noStrike" dirty="0">
                          <a:effectLst/>
                        </a:rPr>
                        <a:t> pada,</a:t>
                      </a:r>
                      <a:r>
                        <a:rPr lang="sl-SI" sz="1600" u="none" strike="noStrike" dirty="0">
                          <a:effectLst/>
                        </a:rPr>
                        <a:t> povečuje delež ostarelih </a:t>
                      </a:r>
                      <a:r>
                        <a:rPr lang="sl-SI" sz="1600" u="none" strike="noStrike" dirty="0" err="1">
                          <a:effectLst/>
                        </a:rPr>
                        <a:t>gospodarev</a:t>
                      </a:r>
                      <a:r>
                        <a:rPr lang="sl-SI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število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mladih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sl-SI" sz="1600" u="none" strike="noStrike" dirty="0">
                          <a:effectLst/>
                        </a:rPr>
                        <a:t>lastnikov se zmanjšuje</a:t>
                      </a:r>
                      <a:endParaRPr lang="pl-PL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Povečati delež mladih nosilcev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4146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D3D1F-14BA-2AD9-491F-DA1F6C21A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9D35084-6CC5-C1AD-C519-B7564A2B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/>
              <a:t>Page | </a:t>
            </a:r>
            <a:fld id="{8F9B7BFA-BF53-2A4E-A7D0-BCA8105A1428}" type="slidenum">
              <a:rPr lang="sl-SI" noProof="0" smtClean="0"/>
              <a:pPr/>
              <a:t>41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9D740FB8-4E93-E6E4-A350-816CD98A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Družbena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8:  vitalno podeželje</a:t>
            </a:r>
          </a:p>
        </p:txBody>
      </p:sp>
    </p:spTree>
    <p:extLst>
      <p:ext uri="{BB962C8B-B14F-4D97-AF65-F5344CB8AC3E}">
        <p14:creationId xmlns:p14="http://schemas.microsoft.com/office/powerpoint/2010/main" val="394400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2AA3A-A858-CD39-F1A6-DC7DE3BE7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58F219-22DF-1EC5-9E13-08961DD5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</a:t>
            </a:r>
            <a:r>
              <a:rPr lang="sl-SI" sz="4400" noProof="0"/>
              <a:t>8</a:t>
            </a:r>
            <a:r>
              <a:rPr lang="sl-SI" sz="4400" noProof="0">
                <a:solidFill>
                  <a:srgbClr val="C00000"/>
                </a:solidFill>
              </a:rPr>
              <a:t>: vitalno podeželje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9311253-FF98-7E95-B43F-4FC46D811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9DCF2E6-6220-9D9F-ABEE-5CE4BB66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42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79BF55-27E7-02F8-236E-60A40032A90E}"/>
              </a:ext>
            </a:extLst>
          </p:cNvPr>
          <p:cNvSpPr txBox="1">
            <a:spLocks/>
          </p:cNvSpPr>
          <p:nvPr/>
        </p:nvSpPr>
        <p:spPr>
          <a:xfrm>
            <a:off x="609600" y="1252728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Arial"/>
              </a:rPr>
              <a:t>Dostop</a:t>
            </a:r>
            <a:r>
              <a:rPr lang="en-US" sz="2800" b="1" dirty="0">
                <a:solidFill>
                  <a:srgbClr val="0070C0"/>
                </a:solidFill>
                <a:latin typeface="Arial"/>
              </a:rPr>
              <a:t> do </a:t>
            </a:r>
            <a:r>
              <a:rPr lang="en-US" sz="2800" b="1" dirty="0" err="1">
                <a:solidFill>
                  <a:srgbClr val="0070C0"/>
                </a:solidFill>
                <a:latin typeface="Arial"/>
              </a:rPr>
              <a:t>storitev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: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dirty="0" err="1">
                <a:solidFill>
                  <a:schemeClr val="tx1"/>
                </a:solidFill>
                <a:latin typeface="Arial"/>
              </a:rPr>
              <a:t>Osnovnih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storitev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šole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vrtci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zdravstveni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domovi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pošte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, …) in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druge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infrastrukture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cestna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infastruktura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bencinske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črpalke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dirty="0" err="1">
                <a:solidFill>
                  <a:schemeClr val="tx1"/>
                </a:solidFill>
                <a:latin typeface="Arial"/>
              </a:rPr>
              <a:t>Kulturnih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storitev</a:t>
            </a:r>
            <a:endParaRPr lang="en-US" sz="2400" dirty="0">
              <a:solidFill>
                <a:schemeClr val="tx1"/>
              </a:solidFill>
              <a:latin typeface="Arial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dirty="0" err="1">
                <a:solidFill>
                  <a:schemeClr val="tx1"/>
                </a:solidFill>
                <a:latin typeface="Arial"/>
              </a:rPr>
              <a:t>Širokopasovnega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interneta</a:t>
            </a:r>
            <a:endParaRPr lang="en-US" sz="2400" dirty="0">
              <a:solidFill>
                <a:schemeClr val="tx1"/>
              </a:solidFill>
              <a:latin typeface="Arial"/>
            </a:endParaRPr>
          </a:p>
          <a:p>
            <a:pPr marL="25400" indent="0">
              <a:buNone/>
            </a:pPr>
            <a:r>
              <a:rPr lang="en-US" sz="2800" b="1" noProof="0" dirty="0" err="1">
                <a:solidFill>
                  <a:srgbClr val="0070C0"/>
                </a:solidFill>
                <a:latin typeface="Arial"/>
              </a:rPr>
              <a:t>Splošne</a:t>
            </a:r>
            <a:r>
              <a:rPr lang="en-US" sz="2800" b="1" noProof="0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2800" b="1" noProof="0" dirty="0" err="1">
                <a:solidFill>
                  <a:srgbClr val="0070C0"/>
                </a:solidFill>
                <a:latin typeface="Arial"/>
              </a:rPr>
              <a:t>demografske</a:t>
            </a:r>
            <a:r>
              <a:rPr lang="en-US" sz="2800" b="1" noProof="0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2800" b="1" noProof="0" dirty="0" err="1">
                <a:solidFill>
                  <a:srgbClr val="0070C0"/>
                </a:solidFill>
                <a:latin typeface="Arial"/>
              </a:rPr>
              <a:t>spremembe</a:t>
            </a:r>
            <a:r>
              <a:rPr lang="en-US" sz="2800" b="1" noProof="0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2800" noProof="0" dirty="0">
                <a:solidFill>
                  <a:schemeClr val="tx1"/>
                </a:solidFill>
                <a:latin typeface="Arial"/>
              </a:rPr>
              <a:t>(</a:t>
            </a:r>
            <a:r>
              <a:rPr lang="en-US" sz="2800" noProof="0" dirty="0" err="1">
                <a:solidFill>
                  <a:schemeClr val="tx1"/>
                </a:solidFill>
                <a:latin typeface="Arial"/>
              </a:rPr>
              <a:t>staranje</a:t>
            </a:r>
            <a:r>
              <a:rPr lang="en-US" sz="2800" noProof="0" dirty="0">
                <a:solidFill>
                  <a:schemeClr val="tx1"/>
                </a:solidFill>
                <a:latin typeface="Arial"/>
              </a:rPr>
              <a:t>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dirty="0" err="1">
                <a:solidFill>
                  <a:schemeClr val="tx1"/>
                </a:solidFill>
                <a:latin typeface="Arial"/>
              </a:rPr>
              <a:t>Stvar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širših</a:t>
            </a:r>
            <a:r>
              <a:rPr lang="en-US" sz="24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/>
              </a:rPr>
              <a:t>trendov</a:t>
            </a:r>
            <a:endParaRPr lang="sl-SI" sz="2400" dirty="0">
              <a:solidFill>
                <a:schemeClr val="tx1"/>
              </a:solidFill>
              <a:latin typeface="Arial"/>
            </a:endParaRPr>
          </a:p>
          <a:p>
            <a:pPr marL="25400" indent="0">
              <a:buNone/>
            </a:pPr>
            <a:r>
              <a:rPr lang="sl-SI" sz="2800" b="1" noProof="0" dirty="0">
                <a:solidFill>
                  <a:srgbClr val="0070C0"/>
                </a:solidFill>
                <a:latin typeface="Arial"/>
              </a:rPr>
              <a:t>Spodbujanje razvoja od </a:t>
            </a:r>
            <a:r>
              <a:rPr lang="sl-SI" sz="2800" b="1" noProof="0" dirty="0" err="1">
                <a:solidFill>
                  <a:srgbClr val="0070C0"/>
                </a:solidFill>
                <a:latin typeface="Arial"/>
              </a:rPr>
              <a:t>sp</a:t>
            </a:r>
            <a:r>
              <a:rPr lang="sl-SI" sz="2800" b="1" dirty="0" err="1">
                <a:solidFill>
                  <a:srgbClr val="0070C0"/>
                </a:solidFill>
                <a:latin typeface="Arial"/>
              </a:rPr>
              <a:t>odaj</a:t>
            </a:r>
            <a:r>
              <a:rPr lang="sl-SI" sz="2800" b="1" dirty="0">
                <a:solidFill>
                  <a:srgbClr val="0070C0"/>
                </a:solidFill>
                <a:latin typeface="Arial"/>
              </a:rPr>
              <a:t> navzgor</a:t>
            </a:r>
            <a:r>
              <a:rPr lang="sl-SI" sz="2800" b="1" dirty="0">
                <a:solidFill>
                  <a:schemeClr val="tx1"/>
                </a:solidFill>
                <a:latin typeface="Arial"/>
              </a:rPr>
              <a:t>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l-SI" sz="2400" dirty="0" err="1">
                <a:solidFill>
                  <a:schemeClr val="tx1"/>
                </a:solidFill>
                <a:latin typeface="Arial"/>
              </a:rPr>
              <a:t>LASi</a:t>
            </a:r>
            <a:r>
              <a:rPr lang="sl-SI" sz="2400" dirty="0">
                <a:solidFill>
                  <a:schemeClr val="tx1"/>
                </a:solidFill>
                <a:latin typeface="Arial"/>
              </a:rPr>
              <a:t>, LEADER pristop</a:t>
            </a:r>
            <a:endParaRPr lang="sl-SI" sz="2400" noProof="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57577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2AA3A-A858-CD39-F1A6-DC7DE3BE7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58F219-22DF-1EC5-9E13-08961DD5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</a:t>
            </a:r>
            <a:r>
              <a:rPr lang="sl-SI" sz="4400" noProof="0"/>
              <a:t>8</a:t>
            </a:r>
            <a:r>
              <a:rPr lang="sl-SI" sz="4400" noProof="0">
                <a:solidFill>
                  <a:srgbClr val="C00000"/>
                </a:solidFill>
              </a:rPr>
              <a:t>: vitalno podeželje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en-US" sz="4400" noProof="0">
                <a:solidFill>
                  <a:srgbClr val="0070C0"/>
                </a:solidFill>
              </a:rPr>
              <a:t>Starost </a:t>
            </a:r>
            <a:r>
              <a:rPr lang="en-US" sz="4400" noProof="0" err="1">
                <a:solidFill>
                  <a:srgbClr val="0070C0"/>
                </a:solidFill>
              </a:rPr>
              <a:t>prebivalcev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9311253-FF98-7E95-B43F-4FC46D811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9DCF2E6-6220-9D9F-ABEE-5CE4BB66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43</a:t>
            </a:fld>
            <a:endParaRPr lang="sl-SI" noProof="0"/>
          </a:p>
        </p:txBody>
      </p:sp>
      <p:graphicFrame>
        <p:nvGraphicFramePr>
          <p:cNvPr id="4" name="Grafikon 2">
            <a:extLst>
              <a:ext uri="{FF2B5EF4-FFF2-40B4-BE49-F238E27FC236}">
                <a16:creationId xmlns:a16="http://schemas.microsoft.com/office/drawing/2014/main" id="{5692EAC1-DBF4-4A2C-9FDF-0EA97DCDB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35905"/>
              </p:ext>
            </p:extLst>
          </p:nvPr>
        </p:nvGraphicFramePr>
        <p:xfrm>
          <a:off x="838200" y="1280328"/>
          <a:ext cx="8890000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20560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F6307-B63B-0BDC-031B-2AB8617EA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5FE396-AF06-CCC8-5C2E-241F18AC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8: vitalno podeželje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D0B7DD-1DAB-5D7B-0C62-726C87501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60A19E1-88EF-E363-2354-31AD7995C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44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7916E2-2565-6767-CFB0-6C9936853615}"/>
              </a:ext>
            </a:extLst>
          </p:cNvPr>
          <p:cNvSpPr txBox="1">
            <a:spLocks/>
          </p:cNvSpPr>
          <p:nvPr/>
        </p:nvSpPr>
        <p:spPr>
          <a:xfrm>
            <a:off x="609600" y="1252728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 lang="sl-SI" sz="3600" noProof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EAB415-08E2-4908-A4EF-1E7BDA4DC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577971"/>
              </p:ext>
            </p:extLst>
          </p:nvPr>
        </p:nvGraphicFramePr>
        <p:xfrm>
          <a:off x="1127051" y="1477926"/>
          <a:ext cx="9728791" cy="4571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034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146539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53906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720151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443406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 dirty="0">
                          <a:effectLst/>
                        </a:rPr>
                        <a:t>Trendi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955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 dirty="0" err="1">
                          <a:effectLst/>
                        </a:rPr>
                        <a:t>Razpoložlji-vost</a:t>
                      </a:r>
                      <a:r>
                        <a:rPr lang="sl-SI" sz="1600" b="1" u="none" strike="noStrike" dirty="0">
                          <a:effectLst/>
                        </a:rPr>
                        <a:t> delovnih mest in </a:t>
                      </a:r>
                    </a:p>
                    <a:p>
                      <a:pPr algn="ctr" rtl="0" fontAlgn="ctr"/>
                      <a:r>
                        <a:rPr lang="sl-SI" sz="1600" b="1" u="none" strike="noStrike" dirty="0">
                          <a:effectLst/>
                        </a:rPr>
                        <a:t>s</a:t>
                      </a:r>
                      <a:r>
                        <a:rPr lang="en-US" sz="1600" b="1" u="none" strike="noStrike" dirty="0" err="1">
                          <a:effectLst/>
                        </a:rPr>
                        <a:t>torit</a:t>
                      </a:r>
                      <a:r>
                        <a:rPr lang="sl-SI" sz="1600" b="1" u="none" strike="noStrike" dirty="0">
                          <a:effectLst/>
                        </a:rPr>
                        <a:t>e</a:t>
                      </a:r>
                      <a:r>
                        <a:rPr lang="en-US" sz="1600" b="1" u="none" strike="noStrike" dirty="0">
                          <a:effectLst/>
                        </a:rPr>
                        <a:t>v</a:t>
                      </a:r>
                      <a:r>
                        <a:rPr lang="sl-SI" sz="1600" b="1" u="none" strike="noStrike" dirty="0">
                          <a:effectLst/>
                        </a:rPr>
                        <a:t> na podeželju</a:t>
                      </a:r>
                      <a:endParaRPr lang="sl-SI" sz="1600" b="1" i="0" u="none" strike="noStrike" dirty="0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Različen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dostop</a:t>
                      </a:r>
                      <a:r>
                        <a:rPr lang="en-US" sz="1600" b="1" u="none" strike="noStrike" dirty="0">
                          <a:effectLst/>
                        </a:rPr>
                        <a:t> do </a:t>
                      </a:r>
                      <a:r>
                        <a:rPr lang="sl-SI" sz="1600" b="1" u="none" strike="noStrike" dirty="0">
                          <a:effectLst/>
                        </a:rPr>
                        <a:t>delovnih mest </a:t>
                      </a:r>
                      <a:r>
                        <a:rPr lang="sl-SI" sz="1600" u="none" strike="noStrike" dirty="0">
                          <a:effectLst/>
                        </a:rPr>
                        <a:t>in </a:t>
                      </a:r>
                      <a:r>
                        <a:rPr lang="en-US" sz="1600" b="1" u="none" strike="noStrike" dirty="0" err="1">
                          <a:effectLst/>
                        </a:rPr>
                        <a:t>storitev</a:t>
                      </a:r>
                      <a:r>
                        <a:rPr lang="en-US" sz="1600" u="none" strike="noStrike" dirty="0">
                          <a:effectLst/>
                        </a:rPr>
                        <a:t> po </a:t>
                      </a:r>
                      <a:r>
                        <a:rPr lang="en-US" sz="1600" u="none" strike="noStrike" dirty="0" err="1">
                          <a:effectLst/>
                        </a:rPr>
                        <a:t>Sloveniji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zlasti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razlike</a:t>
                      </a:r>
                      <a:r>
                        <a:rPr lang="en-US" sz="1600" u="none" strike="noStrike" dirty="0">
                          <a:effectLst/>
                        </a:rPr>
                        <a:t> glede </a:t>
                      </a:r>
                      <a:r>
                        <a:rPr lang="en-US" sz="1600" u="none" strike="noStrike" dirty="0" err="1">
                          <a:effectLst/>
                        </a:rPr>
                        <a:t>na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lego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ob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avtocestnem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križu</a:t>
                      </a:r>
                      <a:r>
                        <a:rPr lang="sl-SI" sz="1600" u="none" strike="noStrike" dirty="0">
                          <a:effectLst/>
                        </a:rPr>
                        <a:t>.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Koncentracija delovnih mest v urbanih sredinah 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(problem predvsem odročnega podeželja. Kjer je 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se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manj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osebnih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zdravnikov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zapiranje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podružničnih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šol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ukinjanje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pošt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in bank,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opuščanje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kulturnih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storitev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Dostop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do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interneta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cestne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infrastrukture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se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izboljšuje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pl-PL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Enake (primerljive) razvojne možnosti za vsa območja. </a:t>
                      </a:r>
                    </a:p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Preprečiti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izgubljanje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storitev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okrepiti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pozitivne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trende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izboljšati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podatke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nižjih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prostorskih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ravneh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Krepitev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pristopov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od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spodaj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navzdol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(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LASi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).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21715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</a:rPr>
                        <a:t>Staranje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prebivalstva</a:t>
                      </a:r>
                      <a:endParaRPr lang="sl-SI" sz="1600" b="1" i="0" u="none" strike="noStrike" dirty="0">
                        <a:solidFill>
                          <a:srgbClr val="FFFFFF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Na </a:t>
                      </a:r>
                      <a:r>
                        <a:rPr lang="en-US" sz="1600" u="none" strike="noStrike" dirty="0" err="1">
                          <a:effectLst/>
                        </a:rPr>
                        <a:t>podeželju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še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višja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povprečna</a:t>
                      </a:r>
                      <a:r>
                        <a:rPr lang="en-US" sz="1600" u="none" strike="noStrike" dirty="0">
                          <a:effectLst/>
                        </a:rPr>
                        <a:t> starost</a:t>
                      </a:r>
                      <a:r>
                        <a:rPr lang="sl-SI" sz="1600" u="none" strike="noStrike" dirty="0">
                          <a:effectLst/>
                        </a:rPr>
                        <a:t> podeželja (posebej v odročnih delih).</a:t>
                      </a:r>
                      <a:endParaRPr lang="sl-SI" sz="1600" b="0" i="0" u="none" strike="noStrike" dirty="0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Splošno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staranje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prebivalstva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manj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otrok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kot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preteklosti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. Posebej kritično na odročnem podeželju.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Uravnotežen razvoj Slovenije, ki vključuje tudi odročna </a:t>
                      </a:r>
                      <a:r>
                        <a:rPr lang="sl-SI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podeželjska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območja. </a:t>
                      </a:r>
                    </a:p>
                    <a:p>
                      <a:pPr algn="ctr" rtl="0" fontAlgn="ctr"/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K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akovost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življenja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za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vse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generacije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s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posebno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mislijo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na</a:t>
                      </a:r>
                      <a:r>
                        <a:rPr lang="en-US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starejše</a:t>
                      </a:r>
                      <a:r>
                        <a:rPr lang="sl-SI" sz="1600" b="0" i="0" u="none" strike="noStrike" dirty="0">
                          <a:solidFill>
                            <a:srgbClr val="1E5054"/>
                          </a:solidFill>
                          <a:effectLst/>
                          <a:latin typeface="Aptos" panose="02110004020202020204"/>
                        </a:rPr>
                        <a:t>, ohranitev in naselitev mlajših.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1578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4C458-2134-023C-6731-9A1F02454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7F4A3B-E454-E46D-BB5B-BFA4A731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/>
              <a:t>Page | </a:t>
            </a:r>
            <a:fld id="{8F9B7BFA-BF53-2A4E-A7D0-BCA8105A1428}" type="slidenum">
              <a:rPr lang="sl-SI" noProof="0" smtClean="0"/>
              <a:pPr/>
              <a:t>45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E74BA3A4-5C8B-F5C4-6324-FE8FC4B9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77" y="1253148"/>
            <a:ext cx="6788207" cy="1780198"/>
          </a:xfrm>
        </p:spPr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Družbena trajnost: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9: </a:t>
            </a:r>
            <a:r>
              <a:rPr lang="en-US" noProof="0" err="1"/>
              <a:t>družbena</a:t>
            </a:r>
            <a:r>
              <a:rPr lang="en-US" noProof="0"/>
              <a:t> </a:t>
            </a:r>
            <a:r>
              <a:rPr lang="en-US" noProof="0" err="1"/>
              <a:t>vprašanja</a:t>
            </a:r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3220662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EAA90-FB77-2A7B-0AD1-31649CC55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0ADEF2-2A4E-B295-57A7-101694CC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9: </a:t>
            </a:r>
            <a:r>
              <a:rPr lang="sl-SI" sz="4400"/>
              <a:t>družbena vprašanja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CBD442A-193E-59AA-DB56-BDB7697B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9468AF-11BB-B96D-BCFF-CE30E58FBFFB}"/>
              </a:ext>
            </a:extLst>
          </p:cNvPr>
          <p:cNvSpPr txBox="1">
            <a:spLocks/>
          </p:cNvSpPr>
          <p:nvPr/>
        </p:nvSpPr>
        <p:spPr>
          <a:xfrm>
            <a:off x="609600" y="1252728"/>
            <a:ext cx="10920984" cy="387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None/>
            </a:pPr>
            <a:r>
              <a:rPr lang="en-U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Širok </a:t>
            </a:r>
            <a:r>
              <a:rPr lang="en-US" sz="28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nabor</a:t>
            </a:r>
            <a:r>
              <a:rPr lang="en-U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vprašanj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zanimajo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družbo</a:t>
            </a:r>
            <a:r>
              <a:rPr lang="sl-SI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(poleg </a:t>
            </a:r>
            <a:r>
              <a:rPr lang="sl-SI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okoljskih</a:t>
            </a:r>
            <a:r>
              <a:rPr lang="sl-SI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Kakovost in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varnost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hrane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njen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okoljski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odtis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‘novi’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izdelki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GSO, … 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obrobit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živali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tudi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različni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pogledi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Zdravje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prehranske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navade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prehranskih</a:t>
            </a:r>
            <a:r>
              <a:rPr lang="en-U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</a:t>
            </a:r>
            <a:endParaRPr lang="en-US" sz="24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-"/>
            </a:pP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Odpadna</a:t>
            </a:r>
            <a:r>
              <a:rPr lang="en-US" sz="24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noProof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hrana</a:t>
            </a:r>
            <a:endParaRPr lang="en-US" sz="2400" b="1" noProof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sl-SI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987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EAA90-FB77-2A7B-0AD1-31649CC55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0ADEF2-2A4E-B295-57A7-101694CC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9: </a:t>
            </a:r>
            <a:r>
              <a:rPr lang="sl-SI" sz="4400"/>
              <a:t>družbena vprašanja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en-US" sz="4400" noProof="0">
                <a:solidFill>
                  <a:srgbClr val="0070C0"/>
                </a:solidFill>
              </a:rPr>
              <a:t>Raba FFS</a:t>
            </a:r>
            <a:r>
              <a:rPr lang="sl-SI" sz="4400" noProof="0">
                <a:solidFill>
                  <a:srgbClr val="0070C0"/>
                </a:solidFill>
              </a:rPr>
              <a:t> in antibiotikov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CBD442A-193E-59AA-DB56-BDB7697B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771043C-1D3F-BCDF-86D6-29C228EF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47</a:t>
            </a:fld>
            <a:endParaRPr lang="sl-SI" noProof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D9A8DCA-A9E3-0F9C-1D7C-06E6C689D9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594222"/>
              </p:ext>
            </p:extLst>
          </p:nvPr>
        </p:nvGraphicFramePr>
        <p:xfrm>
          <a:off x="6199634" y="1207222"/>
          <a:ext cx="5852158" cy="4689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1">
            <a:extLst>
              <a:ext uri="{FF2B5EF4-FFF2-40B4-BE49-F238E27FC236}">
                <a16:creationId xmlns:a16="http://schemas.microsoft.com/office/drawing/2014/main" id="{83648C3C-8121-4A09-865E-C697395C73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695201"/>
              </p:ext>
            </p:extLst>
          </p:nvPr>
        </p:nvGraphicFramePr>
        <p:xfrm>
          <a:off x="197202" y="1207222"/>
          <a:ext cx="5852158" cy="4689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19248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EAA90-FB77-2A7B-0AD1-31649CC55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0ADEF2-2A4E-B295-57A7-101694CC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9: </a:t>
            </a:r>
            <a:r>
              <a:rPr lang="sl-SI" sz="4400"/>
              <a:t>družbena vprašanja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en-US" sz="4400" noProof="0">
                <a:solidFill>
                  <a:srgbClr val="0070C0"/>
                </a:solidFill>
              </a:rPr>
              <a:t>Odpadna </a:t>
            </a:r>
            <a:r>
              <a:rPr lang="en-US" sz="4400" noProof="0" err="1">
                <a:solidFill>
                  <a:srgbClr val="0070C0"/>
                </a:solidFill>
              </a:rPr>
              <a:t>hrana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CBD442A-193E-59AA-DB56-BDB7697B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771043C-1D3F-BCDF-86D6-29C228EF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48</a:t>
            </a:fld>
            <a:endParaRPr lang="sl-SI" noProof="0"/>
          </a:p>
        </p:txBody>
      </p:sp>
      <p:graphicFrame>
        <p:nvGraphicFramePr>
          <p:cNvPr id="4" name="Grafikon 2">
            <a:extLst>
              <a:ext uri="{FF2B5EF4-FFF2-40B4-BE49-F238E27FC236}">
                <a16:creationId xmlns:a16="http://schemas.microsoft.com/office/drawing/2014/main" id="{7EEC1FC8-1D66-48E7-A878-030D9081AC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832838"/>
              </p:ext>
            </p:extLst>
          </p:nvPr>
        </p:nvGraphicFramePr>
        <p:xfrm>
          <a:off x="838200" y="1366134"/>
          <a:ext cx="8890000" cy="452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57138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9C70F-4A56-79D8-BFAC-1D8ED6396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C01DE9-3B0C-AAE0-7D3B-F53A72A6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9: </a:t>
            </a:r>
            <a:r>
              <a:rPr lang="sl-SI" sz="4400"/>
              <a:t>družbena vprašanja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410C122-D974-6E84-A1E0-D5D1424AD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F2C83A2-BD3D-81D9-6AD2-1A1D6BF8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49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6A3926-5F6A-2D3B-BCE6-341AC85E24A4}"/>
              </a:ext>
            </a:extLst>
          </p:cNvPr>
          <p:cNvSpPr txBox="1">
            <a:spLocks/>
          </p:cNvSpPr>
          <p:nvPr/>
        </p:nvSpPr>
        <p:spPr>
          <a:xfrm>
            <a:off x="609600" y="1252728"/>
            <a:ext cx="109728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 lang="sl-SI" sz="3600" noProof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6AC244-AE38-40AF-A5F5-71A6C2322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88644"/>
              </p:ext>
            </p:extLst>
          </p:nvPr>
        </p:nvGraphicFramePr>
        <p:xfrm>
          <a:off x="1050470" y="1242098"/>
          <a:ext cx="10383648" cy="480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090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291025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777287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2903246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311856">
                <a:tc>
                  <a:txBody>
                    <a:bodyPr/>
                    <a:lstStyle/>
                    <a:p>
                      <a:pPr algn="ctr" fontAlgn="t"/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Stanje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Trendi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u="none" strike="noStrike">
                          <a:effectLst/>
                        </a:rPr>
                        <a:t>Cilji</a:t>
                      </a:r>
                      <a:endParaRPr lang="sl-SI" sz="16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419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Hrana in </a:t>
                      </a:r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zdravje</a:t>
                      </a:r>
                      <a:endParaRPr lang="sl-SI" sz="1400" b="1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Širjenje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uživanja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procesirane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hrane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zlasti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med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mladimi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sl-SI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nerauvnoteženost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prehrane, le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točkovni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podatki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Izboljševanje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zavedanja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a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nadaljevanje neugodnih </a:t>
                      </a:r>
                      <a:r>
                        <a:rPr lang="sl-SI" sz="1400" b="0" i="0" u="none" strike="noStrike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prehranskih trendov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npr.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upadanje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uživanja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sadja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zelenjave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zdravstveni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kazalniki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se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zaradi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izboljševanja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zdravstvene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oskrbe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sicer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izboljšujejo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 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Več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sadja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zelenjave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manj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procesirane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hrane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sladkorja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nasičenih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maščob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1655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Okoljski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odtis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hrane</a:t>
                      </a:r>
                      <a:endParaRPr lang="sl-SI" sz="1400" b="1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Znatna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količina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odpadne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hrane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druga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okoljska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vprašanja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pokrita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drugje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podatki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veliki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meri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ocenjeni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Povečevanje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količin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a se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zavedanje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izboljšuje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problematična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zlasti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končna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potrošnja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Okrepiti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ukrepe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ozaveščanja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opolnomočenja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izboljšati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kakovost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podatkov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o OH za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gospodinjstva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spodbujanje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proizvodnje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potrošnje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hrane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z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manjšim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okoljskim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odtisom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vključno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s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transportom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  <a:tr h="1419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Dobrobit</a:t>
                      </a:r>
                      <a:r>
                        <a:rPr lang="en-US" sz="1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u="none" strike="noStrike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živali</a:t>
                      </a:r>
                      <a:endParaRPr lang="sl-SI" sz="1400" b="1" u="none" strike="noStrike" kern="1200" err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Ekscesni pojavi. Objektivna s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lika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najbolj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jasna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veliko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hlevov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še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neurejenih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;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raz</a:t>
                      </a:r>
                      <a:r>
                        <a:rPr lang="sl-SI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hajanja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med pričakovanji dela družbe in razumevanjem ter možnostmi rejcev.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Seznanitev javnosti z </a:t>
                      </a:r>
                      <a:r>
                        <a:rPr lang="sl-SI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ekscesnii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pojavi.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Povečevanje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zavedanja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družbi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med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kmeti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Strokovni dialog.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Izboljšati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podatke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več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vpisa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v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ukrepe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z objektivnimi učinki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sl-SI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naslovitev družbenega in strokovnega konflikta. 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1259031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1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0E690F-8DC4-4352-9BC1-CE04FC80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</a:t>
            </a:r>
            <a:r>
              <a:rPr lang="sl-SI" sz="4400"/>
              <a:t>dohodek</a:t>
            </a:r>
            <a:br>
              <a:rPr lang="sl-SI" sz="440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400" noProof="0">
                <a:solidFill>
                  <a:srgbClr val="0070C0"/>
                </a:solidFill>
              </a:rPr>
              <a:t> 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D023BA7-BA8B-48B1-99A8-11BCA75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CC3D502-DFB6-41BE-AC09-B60DD3E9F208}"/>
              </a:ext>
            </a:extLst>
          </p:cNvPr>
          <p:cNvSpPr txBox="1">
            <a:spLocks/>
          </p:cNvSpPr>
          <p:nvPr/>
        </p:nvSpPr>
        <p:spPr>
          <a:xfrm>
            <a:off x="928775" y="1252728"/>
            <a:ext cx="11582400" cy="487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 fontScale="8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SzPct val="125000"/>
              <a:buNone/>
            </a:pPr>
            <a:r>
              <a:rPr lang="sl-SI" sz="2000" b="1" dirty="0">
                <a:solidFill>
                  <a:schemeClr val="tx1"/>
                </a:solidFill>
                <a:latin typeface="Arial"/>
                <a:cs typeface="Arial"/>
              </a:rPr>
              <a:t>Ohranitev in razvoj </a:t>
            </a: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pro</a:t>
            </a:r>
            <a:r>
              <a:rPr lang="en-US" sz="2000" b="1" dirty="0" err="1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lang="sl-SI" sz="2000" b="1" dirty="0" err="1">
                <a:solidFill>
                  <a:srgbClr val="0070C0"/>
                </a:solidFill>
                <a:latin typeface="Arial"/>
                <a:cs typeface="Arial"/>
              </a:rPr>
              <a:t>zvodnih</a:t>
            </a: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 virov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Ohranjanje kmetijskih zemljišč</a:t>
            </a:r>
            <a:r>
              <a:rPr lang="sl-SI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sl-SI" sz="18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in rodovitnosti/ekosistemskih storitev kmetijskih tal</a:t>
            </a:r>
            <a:endParaRPr lang="sl-SI" sz="18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Ohranitev staleža živali, ki omogoča doseganje konkurenčnosti KG in agroživilskih verig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Generacijska prenova in ohranitev potenciala delovne sile za agroživilstvo (glej tudi cilj 7)</a:t>
            </a:r>
          </a:p>
          <a:p>
            <a:pPr marL="25400" indent="0">
              <a:buSzPct val="125000"/>
              <a:buNone/>
            </a:pP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Želene spremembe </a:t>
            </a: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velikostne strukture kmetijskih gospodarstev</a:t>
            </a:r>
            <a:r>
              <a:rPr lang="sl-SI" sz="20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ob ohranitvi vitalnosti podeželja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Povečanje števila tržno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usmerjenih gospodarstev za doseganje ekonomije obsega in primernega dohodka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Ohranitev srednje velikih in manjših gospodarstev, ki kombinirajo dohodke iz različnih virov in s tem krepitev vitalnosti podeželja 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Posebna skrb za gorska in drug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 območja s težjimi razmerami za pridelavo (tudi splošni regionalni razvoj, glej cilj 8)</a:t>
            </a:r>
          </a:p>
          <a:p>
            <a:pPr marL="25400" indent="0">
              <a:buSzPct val="125000"/>
              <a:buNone/>
            </a:pP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Povečanje </a:t>
            </a: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produktivnosti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 v celotnem kmetijsko-prehranskem sistemu (obdelano v cilju 2)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Trajnostna </a:t>
            </a:r>
            <a:r>
              <a:rPr lang="sl-SI" sz="1800" dirty="0" err="1">
                <a:solidFill>
                  <a:schemeClr val="tx1"/>
                </a:solidFill>
                <a:latin typeface="Arial"/>
                <a:cs typeface="Arial"/>
              </a:rPr>
              <a:t>intenzifikacija</a:t>
            </a: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 pridelave v določenem segmentu kmetijstva </a:t>
            </a:r>
          </a:p>
          <a:p>
            <a:pPr marL="25400" indent="0">
              <a:buSzPct val="125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Rast pridelave in proizvodnje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Povečanje kmetijske pridelave strateško pomembnih proizvodov (upoštevajoč naravne in strukturne danosti ter ob trajnostni rabi virov) 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Povečanje proizvodnje in rast izvoza živil (učinkovite verige)</a:t>
            </a:r>
          </a:p>
          <a:p>
            <a:pPr lvl="1">
              <a:buSzPct val="125000"/>
            </a:pPr>
            <a:r>
              <a:rPr lang="sl-SI" sz="1800" dirty="0">
                <a:solidFill>
                  <a:schemeClr val="tx1"/>
                </a:solidFill>
                <a:latin typeface="Arial"/>
                <a:cs typeface="Arial"/>
              </a:rPr>
              <a:t>Doseganje prehranske suverenosti pri strateško pomembnih proizvodih, kjer to omogočajo naravni viri in strukturne razmere (glej cilj 2). </a:t>
            </a:r>
          </a:p>
          <a:p>
            <a:pPr marL="25400" indent="0">
              <a:buSzPct val="125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Dohodek kmetijstva </a:t>
            </a:r>
            <a:r>
              <a:rPr lang="sl-SI" sz="2000" dirty="0">
                <a:solidFill>
                  <a:srgbClr val="0070C0"/>
                </a:solidFill>
                <a:latin typeface="Arial"/>
                <a:cs typeface="Arial"/>
              </a:rPr>
              <a:t>in </a:t>
            </a: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dodana vrednost v kmetijsko-prehranskih sistemih</a:t>
            </a:r>
            <a:r>
              <a:rPr lang="sl-SI" sz="20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l-SI" sz="2000" dirty="0">
                <a:solidFill>
                  <a:schemeClr val="tx1"/>
                </a:solidFill>
                <a:latin typeface="Arial"/>
                <a:cs typeface="Arial"/>
              </a:rPr>
              <a:t>(glej tudi cilj 2)</a:t>
            </a:r>
          </a:p>
          <a:p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0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764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2C4C6-065C-A5C1-3362-BB6CDD75A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E53303F-EA98-019B-8DAA-6EDD6300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B7BFA-BF53-2A4E-A7D0-BCA8105A1428}" type="slidenum">
              <a:rPr lang="sl-SI" noProof="0" smtClean="0"/>
              <a:pPr/>
              <a:t>50</a:t>
            </a:fld>
            <a:endParaRPr lang="sl-SI" noProof="0" dirty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3EC97927-553C-36A8-177D-1A249F248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noProof="0">
                <a:latin typeface="Arial" panose="020B0604020202020204" pitchFamily="34" charset="0"/>
              </a:rPr>
              <a:t>Horizontalni cilj: </a:t>
            </a:r>
            <a:br>
              <a:rPr lang="sl-SI" sz="4000" noProof="0">
                <a:latin typeface="Arial" panose="020B0604020202020204" pitchFamily="34" charset="0"/>
              </a:rPr>
            </a:br>
            <a:r>
              <a:rPr lang="sl-SI" noProof="0"/>
              <a:t>Cilj 10: Sistem znanja </a:t>
            </a:r>
            <a:r>
              <a:rPr lang="sl-SI"/>
              <a:t>in inovacij v kmetijstvu </a:t>
            </a:r>
            <a:r>
              <a:rPr lang="sl-SI" noProof="0"/>
              <a:t> – AKIS</a:t>
            </a:r>
          </a:p>
        </p:txBody>
      </p:sp>
    </p:spTree>
    <p:extLst>
      <p:ext uri="{BB962C8B-B14F-4D97-AF65-F5344CB8AC3E}">
        <p14:creationId xmlns:p14="http://schemas.microsoft.com/office/powerpoint/2010/main" val="15723404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99B57-5487-3880-ECF2-FF3BD764B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365294-9D31-11FB-B50A-CE182996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10: znanje in AKIS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ključna vprašanja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5F4E419-2885-83C1-7083-CC73EAE09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134"/>
            <a:ext cx="11170920" cy="4682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8A1B8CE-CEB3-EC18-B11E-606468DB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51</a:t>
            </a:fld>
            <a:endParaRPr lang="sl-S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D77942-282C-1F5A-CC02-B86E9187694F}"/>
              </a:ext>
            </a:extLst>
          </p:cNvPr>
          <p:cNvSpPr txBox="1">
            <a:spLocks/>
          </p:cNvSpPr>
          <p:nvPr/>
        </p:nvSpPr>
        <p:spPr>
          <a:xfrm>
            <a:off x="463462" y="1268084"/>
            <a:ext cx="11371979" cy="4882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25400" indent="0">
              <a:buSzPct val="125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Usposobljenost, znanje in razvoj človeških virov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Izobrazbena raven kmetijskih pridelovalcev 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Nizek vpis v srednje/višješolske in visokošolske programe na področju kmetijstva 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Prenova učnih/študijskih programov z novimi vsebinami: podnebne spremembe, </a:t>
            </a:r>
            <a:r>
              <a:rPr lang="sl-SI" sz="1600" dirty="0" err="1">
                <a:solidFill>
                  <a:schemeClr val="tx1"/>
                </a:solidFill>
                <a:latin typeface="Arial"/>
                <a:cs typeface="Arial"/>
              </a:rPr>
              <a:t>agro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-ekologija, digitalizacija, varstvo narave, mehke veščine ...</a:t>
            </a:r>
          </a:p>
          <a:p>
            <a:pPr lvl="1">
              <a:buSzPct val="125000"/>
              <a:buFontTx/>
              <a:buChar char="-"/>
            </a:pP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Dvig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kompetenc svetovalcev</a:t>
            </a: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in raziskovalcev </a:t>
            </a: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v kmetijstvu za različna področja trajnosti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, novih tehnologij </a:t>
            </a: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in </a:t>
            </a:r>
            <a:r>
              <a:rPr lang="sl-SI" sz="1600" noProof="0" dirty="0" err="1">
                <a:solidFill>
                  <a:schemeClr val="tx1"/>
                </a:solidFill>
                <a:latin typeface="Arial"/>
                <a:cs typeface="Arial"/>
              </a:rPr>
              <a:t>konkure</a:t>
            </a:r>
            <a:r>
              <a:rPr lang="en-US" sz="1600" noProof="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sl-SI" sz="1600" noProof="0" dirty="0" err="1">
                <a:solidFill>
                  <a:schemeClr val="tx1"/>
                </a:solidFill>
                <a:latin typeface="Arial"/>
                <a:cs typeface="Arial"/>
              </a:rPr>
              <a:t>čnosti</a:t>
            </a:r>
            <a:endParaRPr lang="sl-SI"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0" indent="0">
              <a:buSzPct val="125000"/>
              <a:buNone/>
            </a:pPr>
            <a:r>
              <a:rPr lang="sl-SI" sz="2000" b="1" dirty="0">
                <a:solidFill>
                  <a:srgbClr val="0070C0"/>
                </a:solidFill>
                <a:latin typeface="Arial"/>
                <a:cs typeface="Arial"/>
              </a:rPr>
              <a:t>Učinkovitost sistema AKIS in prenos znanja v prakso</a:t>
            </a:r>
          </a:p>
          <a:p>
            <a:pPr lvl="1">
              <a:buSzPct val="125000"/>
              <a:buFontTx/>
              <a:buChar char="-"/>
            </a:pP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Boljša organizacija in učinkovitost institucij </a:t>
            </a: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oziroma sistema </a:t>
            </a:r>
            <a:r>
              <a:rPr lang="sl-SI" sz="1600" noProof="0" dirty="0">
                <a:solidFill>
                  <a:schemeClr val="tx1"/>
                </a:solidFill>
                <a:latin typeface="Arial"/>
                <a:cs typeface="Arial"/>
              </a:rPr>
              <a:t>AKIS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Dvig kakovosti in relevantnosti raziskav na prioritetnih področjih za slovensko kmetijstvo ter učinkovitost sodelovanja s prakso (boljša organizacija prenosa)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Razvoj, izmenjava in prenos novega znanja v kmetijsko-prehranski sistem; </a:t>
            </a:r>
          </a:p>
          <a:p>
            <a:pPr lvl="1">
              <a:buSzPct val="125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Več transparentnosti na področju rezultatov raziskav in njihov prenos čim širše v prakso</a:t>
            </a:r>
            <a:endParaRPr lang="sl-SI" sz="1700" dirty="0">
              <a:solidFill>
                <a:schemeClr val="tx1"/>
              </a:solidFill>
            </a:endParaRPr>
          </a:p>
          <a:p>
            <a:pPr marL="25400" indent="0">
              <a:buNone/>
            </a:pPr>
            <a:r>
              <a:rPr lang="sl-SI" sz="2100" b="1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Financiranje AKIS</a:t>
            </a:r>
          </a:p>
          <a:p>
            <a:pPr lvl="1">
              <a:buSzPct val="128000"/>
              <a:buFontTx/>
              <a:buChar char="-"/>
            </a:pPr>
            <a:r>
              <a:rPr lang="sl-SI" sz="1600" dirty="0">
                <a:solidFill>
                  <a:schemeClr val="tx1"/>
                </a:solidFill>
                <a:latin typeface="Arial"/>
                <a:cs typeface="Arial"/>
              </a:rPr>
              <a:t>Okrepljeno financiranje AKIS in močnejše vsebinsko spremljanje sistema AKIS ter spremljanje učinkov sistema AKIS</a:t>
            </a:r>
          </a:p>
          <a:p>
            <a:pPr>
              <a:buFontTx/>
              <a:buChar char="-"/>
            </a:pPr>
            <a:endParaRPr lang="sl-SI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0" indent="0">
              <a:buNone/>
            </a:pPr>
            <a:endParaRPr lang="sl-SI" sz="24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0464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442B6-CEA5-9961-85EC-4BE1459BA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828F8-8D7B-983E-4E7F-2B577FF6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/>
              <a:t>CILJ 10: znanje in AKIS</a:t>
            </a:r>
            <a:br>
              <a:rPr lang="sl-SI" sz="4400"/>
            </a:br>
            <a:r>
              <a:rPr lang="sl-SI" sz="4400">
                <a:solidFill>
                  <a:srgbClr val="0070C0"/>
                </a:solidFill>
              </a:rPr>
              <a:t>– </a:t>
            </a:r>
            <a:r>
              <a:rPr lang="en-US" sz="4400" err="1">
                <a:solidFill>
                  <a:srgbClr val="0070C0"/>
                </a:solidFill>
              </a:rPr>
              <a:t>izobrazba</a:t>
            </a:r>
            <a:r>
              <a:rPr lang="en-US" sz="4400">
                <a:solidFill>
                  <a:srgbClr val="0070C0"/>
                </a:solidFill>
              </a:rPr>
              <a:t> </a:t>
            </a:r>
            <a:r>
              <a:rPr lang="en-US" sz="4400" err="1">
                <a:solidFill>
                  <a:srgbClr val="0070C0"/>
                </a:solidFill>
              </a:rPr>
              <a:t>nosilcev</a:t>
            </a:r>
            <a:r>
              <a:rPr lang="en-US" sz="4400">
                <a:solidFill>
                  <a:srgbClr val="0070C0"/>
                </a:solidFill>
              </a:rPr>
              <a:t> </a:t>
            </a:r>
            <a:r>
              <a:rPr lang="sl-SI" sz="4400">
                <a:solidFill>
                  <a:srgbClr val="0070C0"/>
                </a:solidFill>
              </a:rPr>
              <a:t>KMG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7220D70-0C57-FB85-DD08-CD0CA0C69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D456C61-0425-A7E8-30ED-6A1AA879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52</a:t>
            </a:fld>
            <a:endParaRPr lang="sl-SI" noProof="0"/>
          </a:p>
        </p:txBody>
      </p:sp>
      <p:graphicFrame>
        <p:nvGraphicFramePr>
          <p:cNvPr id="4" name="Grafikon 2">
            <a:extLst>
              <a:ext uri="{FF2B5EF4-FFF2-40B4-BE49-F238E27FC236}">
                <a16:creationId xmlns:a16="http://schemas.microsoft.com/office/drawing/2014/main" id="{23531430-0FB5-461F-30DA-60AC49FFB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879266"/>
              </p:ext>
            </p:extLst>
          </p:nvPr>
        </p:nvGraphicFramePr>
        <p:xfrm>
          <a:off x="838200" y="1278586"/>
          <a:ext cx="8890000" cy="463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401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B62C3-A6A0-050B-F377-458C77D04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6E611F-5090-7FC4-29AA-FDEBAA2E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/>
              <a:t>CILJ 10: znanje in AKIS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</a:t>
            </a:r>
            <a:r>
              <a:rPr lang="sl-SI" sz="4400" noProof="0">
                <a:solidFill>
                  <a:srgbClr val="0070C0"/>
                </a:solidFill>
              </a:rPr>
              <a:t>Stanje, trendi in želeno stanje (cilji)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F201BC5-51C6-38E3-9B13-AE1C7A9F9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B1E252B-F190-1C79-A487-EE1955BF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53</a:t>
            </a:fld>
            <a:endParaRPr lang="sl-SI" noProof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EF214C4A-D235-1024-3F44-B14ECA20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19247"/>
              </p:ext>
            </p:extLst>
          </p:nvPr>
        </p:nvGraphicFramePr>
        <p:xfrm>
          <a:off x="768920" y="1366135"/>
          <a:ext cx="10834816" cy="4744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645">
                  <a:extLst>
                    <a:ext uri="{9D8B030D-6E8A-4147-A177-3AD203B41FA5}">
                      <a16:colId xmlns:a16="http://schemas.microsoft.com/office/drawing/2014/main" val="1585134412"/>
                    </a:ext>
                  </a:extLst>
                </a:gridCol>
                <a:gridCol w="2431095">
                  <a:extLst>
                    <a:ext uri="{9D8B030D-6E8A-4147-A177-3AD203B41FA5}">
                      <a16:colId xmlns:a16="http://schemas.microsoft.com/office/drawing/2014/main" val="1863809823"/>
                    </a:ext>
                  </a:extLst>
                </a:gridCol>
                <a:gridCol w="3390682">
                  <a:extLst>
                    <a:ext uri="{9D8B030D-6E8A-4147-A177-3AD203B41FA5}">
                      <a16:colId xmlns:a16="http://schemas.microsoft.com/office/drawing/2014/main" val="2261879205"/>
                    </a:ext>
                  </a:extLst>
                </a:gridCol>
                <a:gridCol w="3029394">
                  <a:extLst>
                    <a:ext uri="{9D8B030D-6E8A-4147-A177-3AD203B41FA5}">
                      <a16:colId xmlns:a16="http://schemas.microsoft.com/office/drawing/2014/main" val="2065585400"/>
                    </a:ext>
                  </a:extLst>
                </a:gridCol>
              </a:tblGrid>
              <a:tr h="430714">
                <a:tc>
                  <a:txBody>
                    <a:bodyPr/>
                    <a:lstStyle/>
                    <a:p>
                      <a:pPr algn="ctr" fontAlgn="t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2" marR="5412" marT="54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u="none" strike="noStrike">
                          <a:effectLst/>
                        </a:rPr>
                        <a:t>Stanje</a:t>
                      </a:r>
                      <a:endParaRPr lang="sl-SI" sz="18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u="none" strike="noStrike">
                          <a:effectLst/>
                        </a:rPr>
                        <a:t>Trendi</a:t>
                      </a:r>
                      <a:endParaRPr lang="sl-SI" sz="18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800" u="none" strike="noStrike">
                          <a:effectLst/>
                        </a:rPr>
                        <a:t>Cilji</a:t>
                      </a:r>
                      <a:endParaRPr lang="sl-SI" sz="1800" b="0" i="0" u="none" strike="noStrike">
                        <a:solidFill>
                          <a:srgbClr val="1E5054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4245431657"/>
                  </a:ext>
                </a:extLst>
              </a:tr>
              <a:tr h="11850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Usposobljenost, znanje in razvoj človeških virov (po verigi znanja in verigi oskrbe s hrano)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Nizka </a:t>
                      </a:r>
                      <a:r>
                        <a:rPr lang="sl-S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izobrazbena raven kmetov, 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pomanjkanje razvojnih znanj, šibke </a:t>
                      </a:r>
                      <a:r>
                        <a:rPr lang="sl-S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kompetence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na novih področjih znanja (skozi vse člene AKIS)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Izboljšanje stanja, a povečana vrzel do hitro napredujočih sistemov v tujini </a:t>
                      </a:r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(digitalizacija, agro-ekologija, podnebni izzivi, dobrobit živali, podjetništvo, upravljanje agroživilskih verig)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Dvig izobrazbe in usposobljenosti za kmet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e 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 in vse udeležence v AKIS, gospodarstvu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, </a:t>
                      </a:r>
                      <a:r>
                        <a:rPr lang="sl-SI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posodobitev izobraževalnega sistema za naslovitev sodobnih izzivov in potreb. Nove prioritete v raziskovanju. 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691399816"/>
                  </a:ext>
                </a:extLst>
              </a:tr>
              <a:tr h="1645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Učinkovitost, organizacija in kakovost členov AKIS ter prenos znanja v prakso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Slovenija ima </a:t>
                      </a:r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delujoč, a </a:t>
                      </a:r>
                      <a:r>
                        <a:rPr lang="sl-SI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fragmentiran</a:t>
                      </a:r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AKIS. </a:t>
                      </a:r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Konkurenca za omejena sredstva. Prešibko sodelovanje med institucijami. Zaostajanje institucij in kadrov za potrebami.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Razgovori o krepitvi AKIS in posameznih institucij, a problem samorefleksije in sposobnost institucij ter sodelovanja med njimi. Pomanjkanje </a:t>
                      </a:r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človeških virov</a:t>
                      </a:r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, ustreznih </a:t>
                      </a:r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konceptov delovanja</a:t>
                      </a:r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, povezanosti in sodelovanja znotraj AKIS. Premalo transparentnosti glede rezultatov in prešibka povezava s prakso. 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Učinkovit in celovit AKIS</a:t>
                      </a:r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, sposoben na osnovi lastnega razvoja in prenosa iz tujine podpreti preobrazbo in razvoj kmetijsko-prehranskega sistema (močen večsmerni prenos in izmenjava znanja). </a:t>
                      </a:r>
                      <a:r>
                        <a:rPr lang="sl-SI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Krepitev institucij in kadrov</a:t>
                      </a:r>
                      <a:r>
                        <a:rPr lang="sl-SI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1934652233"/>
                  </a:ext>
                </a:extLst>
              </a:tr>
              <a:tr h="1315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sl-SI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redstva za financiranje AKIS</a:t>
                      </a:r>
                      <a:endParaRPr lang="sl-SI" sz="1600" b="1" i="0" u="none" strike="noStrike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Sistemsko financiranje AKIS po </a:t>
                      </a:r>
                      <a:r>
                        <a:rPr lang="sl-S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vseh segmentih </a:t>
                      </a:r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iz javnih sredstev, šibko iz gospodarstva</a:t>
                      </a:r>
                    </a:p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(ni celovite statistike)</a:t>
                      </a: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Rastoč trend (predvsem iz EU sredstev).</a:t>
                      </a:r>
                    </a:p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Zaostajanje pri financiranju v primerjavi z najboljšimi (svetovanje, raziskave)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.</a:t>
                      </a:r>
                      <a:endParaRPr lang="sl-SI" sz="1400" b="0" i="0" u="none" strike="noStrike" dirty="0">
                        <a:solidFill>
                          <a:schemeClr val="tx1"/>
                        </a:solidFill>
                        <a:effectLst/>
                        <a:latin typeface="Aptos" panose="02110004020202020204"/>
                      </a:endParaRPr>
                    </a:p>
                  </a:txBody>
                  <a:tcPr marL="5412" marR="5412" marT="5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110004020202020204"/>
                        </a:rPr>
                        <a:t>Dodatna in okrepljena vlaganja v AKIS, pogoj učinkovitejša in kakovostna  sprememba sistema, predvsem pa preverjanje učinkovitosti delovanja sistema AKIS.</a:t>
                      </a:r>
                    </a:p>
                  </a:txBody>
                  <a:tcPr marL="5412" marR="5412" marT="5412" marB="0" anchor="ctr"/>
                </a:tc>
                <a:extLst>
                  <a:ext uri="{0D108BD9-81ED-4DB2-BD59-A6C34878D82A}">
                    <a16:rowId xmlns:a16="http://schemas.microsoft.com/office/drawing/2014/main" val="390847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9989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6FE4A-FB5D-7ED7-E005-3400840E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E668C12-D07B-4AA5-C99E-864BCCA7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l-SI" noProof="0"/>
              <a:t>Page | </a:t>
            </a:r>
            <a:fld id="{8F9B7BFA-BF53-2A4E-A7D0-BCA8105A1428}" type="slidenum">
              <a:rPr lang="sl-SI" noProof="0" smtClean="0"/>
              <a:pPr/>
              <a:t>54</a:t>
            </a:fld>
            <a:endParaRPr lang="sl-SI" noProof="0"/>
          </a:p>
        </p:txBody>
      </p:sp>
      <p:sp>
        <p:nvSpPr>
          <p:cNvPr id="11" name="Naslov 10">
            <a:extLst>
              <a:ext uri="{FF2B5EF4-FFF2-40B4-BE49-F238E27FC236}">
                <a16:creationId xmlns:a16="http://schemas.microsoft.com/office/drawing/2014/main" id="{67810AAE-BE4C-1FB8-3003-6408496B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>
                <a:latin typeface="Arial" panose="020B0604020202020204" pitchFamily="34" charset="0"/>
              </a:rPr>
              <a:t>SKLEPI</a:t>
            </a:r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5932989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03AB4-EAB7-D567-B403-1FA7D3EEA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201DD-FC84-2FAC-F724-7C69319C4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noProof="0"/>
              <a:t>Zaključna misel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84904B-22B0-23AD-4E37-53E80E7D1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345"/>
            <a:ext cx="11170186" cy="48430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b="1" dirty="0">
                <a:solidFill>
                  <a:srgbClr val="0070C0"/>
                </a:solidFill>
                <a:latin typeface="Arial"/>
                <a:cs typeface="Arial"/>
              </a:rPr>
              <a:t>Gradivo</a:t>
            </a:r>
            <a:r>
              <a:rPr lang="sl-SI" dirty="0">
                <a:latin typeface="Arial"/>
                <a:cs typeface="Arial"/>
              </a:rPr>
              <a:t> </a:t>
            </a:r>
          </a:p>
          <a:p>
            <a:pPr lvl="1"/>
            <a:r>
              <a:rPr lang="sl-SI" dirty="0">
                <a:latin typeface="Arial"/>
                <a:cs typeface="Arial"/>
              </a:rPr>
              <a:t>…  je strokovna podlaga za pripravo Vizije, ki temelji na podatkih (kazalniki), dejstvih (aktualno znanje), trajnostnem pristopu ter veljavnih EU in nacionalnih strategijah </a:t>
            </a:r>
          </a:p>
          <a:p>
            <a:pPr lvl="1"/>
            <a:r>
              <a:rPr lang="sl-SI" dirty="0">
                <a:latin typeface="Arial"/>
                <a:cs typeface="Arial"/>
              </a:rPr>
              <a:t>Temelj je na dejstvih utemeljen pristop in zorni kot kmetijsko-prehranskega sistema.  </a:t>
            </a:r>
          </a:p>
          <a:p>
            <a:r>
              <a:rPr lang="sl-SI" b="1" noProof="0" dirty="0">
                <a:solidFill>
                  <a:srgbClr val="0070C0"/>
                </a:solidFill>
                <a:latin typeface="Arial"/>
                <a:cs typeface="Arial"/>
              </a:rPr>
              <a:t>Ugotovitve</a:t>
            </a:r>
          </a:p>
          <a:p>
            <a:pPr lvl="1"/>
            <a:r>
              <a:rPr lang="sl-SI" dirty="0">
                <a:latin typeface="Arial"/>
                <a:cs typeface="Arial"/>
              </a:rPr>
              <a:t>Zaostajanje na različnih področjih glede na želeno stanje. </a:t>
            </a:r>
          </a:p>
          <a:p>
            <a:pPr lvl="1"/>
            <a:r>
              <a:rPr lang="sl-SI" dirty="0">
                <a:latin typeface="Arial"/>
                <a:cs typeface="Arial"/>
              </a:rPr>
              <a:t>Nujnost sprememb in krepitev mehanizmov v podporo Viziji. </a:t>
            </a:r>
          </a:p>
          <a:p>
            <a:pPr lvl="1"/>
            <a:r>
              <a:rPr lang="sl-SI" noProof="0" dirty="0">
                <a:latin typeface="Arial"/>
                <a:cs typeface="Arial"/>
              </a:rPr>
              <a:t>Delno </a:t>
            </a:r>
            <a:r>
              <a:rPr lang="sl-SI" noProof="0" dirty="0" err="1">
                <a:latin typeface="Arial"/>
                <a:cs typeface="Arial"/>
              </a:rPr>
              <a:t>šibk</a:t>
            </a:r>
            <a:r>
              <a:rPr lang="sl-SI" dirty="0">
                <a:latin typeface="Arial"/>
                <a:cs typeface="Arial"/>
              </a:rPr>
              <a:t>i podatkovni in analitični viri glede na kompleksnost tematike.</a:t>
            </a:r>
          </a:p>
          <a:p>
            <a:pPr lvl="1"/>
            <a:r>
              <a:rPr lang="sl-SI" dirty="0">
                <a:latin typeface="Arial"/>
                <a:cs typeface="Arial"/>
              </a:rPr>
              <a:t>Zahtevnost usklajevanja med prioritetami. Zahtevano multi-disciplinarno znanje in usklajen pristop. </a:t>
            </a:r>
          </a:p>
          <a:p>
            <a:pPr marL="457200" lvl="1" indent="0">
              <a:buNone/>
            </a:pPr>
            <a:endParaRPr lang="sl-SI" noProof="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0924C9E-839B-1BDA-666D-D2B21295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E897-1D04-4DFC-B01F-E8F3772DFA54}" type="slidenum">
              <a:rPr lang="sl-SI" noProof="0" smtClean="0"/>
              <a:t>55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331308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3C11D-8DEB-683A-7857-E3D330489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967AB7-1EF5-1CDC-E6F1-8D0790EE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</a:t>
            </a:r>
            <a:r>
              <a:rPr lang="sl-SI" sz="4400" noProof="0">
                <a:solidFill>
                  <a:srgbClr val="0070C0"/>
                </a:solidFill>
              </a:rPr>
              <a:t> Obseg KZU glede na rabo zemljišč</a:t>
            </a:r>
          </a:p>
        </p:txBody>
      </p:sp>
      <p:graphicFrame>
        <p:nvGraphicFramePr>
          <p:cNvPr id="3" name="Grafikon 4">
            <a:extLst>
              <a:ext uri="{FF2B5EF4-FFF2-40B4-BE49-F238E27FC236}">
                <a16:creationId xmlns:a16="http://schemas.microsoft.com/office/drawing/2014/main" id="{5EA5D7AC-ABCF-4AB1-9BA6-4D097D78FA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293362"/>
              </p:ext>
            </p:extLst>
          </p:nvPr>
        </p:nvGraphicFramePr>
        <p:xfrm>
          <a:off x="838200" y="1285875"/>
          <a:ext cx="8890000" cy="463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885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71F79-233D-0871-B102-9BCC0C143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CD43F4-686C-8397-8B54-F0E88302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Stalež živali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281A09C-5F29-1335-1AC4-70C771C4A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8DD18-637D-9E91-F014-B94FAEBEB2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399887"/>
              </p:ext>
            </p:extLst>
          </p:nvPr>
        </p:nvGraphicFramePr>
        <p:xfrm>
          <a:off x="838201" y="1255585"/>
          <a:ext cx="8890000" cy="468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486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2EA85-D5FC-32E4-964B-2D7931168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9E9A56-068F-123C-FD75-C7C1B647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Kmetijska gospodarstva I </a:t>
            </a:r>
            <a:endParaRPr lang="sl-SI" sz="4400" noProof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8EE8113-57B5-4DA6-DCB9-180FDE46A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  <a:p>
            <a:pPr marL="0" indent="0">
              <a:buNone/>
            </a:pPr>
            <a:endParaRPr lang="sl-SI" noProof="0"/>
          </a:p>
        </p:txBody>
      </p:sp>
      <p:graphicFrame>
        <p:nvGraphicFramePr>
          <p:cNvPr id="4" name="Grafikon 1">
            <a:extLst>
              <a:ext uri="{FF2B5EF4-FFF2-40B4-BE49-F238E27FC236}">
                <a16:creationId xmlns:a16="http://schemas.microsoft.com/office/drawing/2014/main" id="{8BE1E6F0-97E6-4767-973B-799FA85F2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844235"/>
              </p:ext>
            </p:extLst>
          </p:nvPr>
        </p:nvGraphicFramePr>
        <p:xfrm>
          <a:off x="838200" y="1260562"/>
          <a:ext cx="8890000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614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81BB0B-C2A2-7321-EA49-499A738FC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005163-6379-54BA-1FFE-169DB25E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0000" cy="738745"/>
          </a:xfrm>
        </p:spPr>
        <p:txBody>
          <a:bodyPr>
            <a:normAutofit fontScale="90000"/>
          </a:bodyPr>
          <a:lstStyle/>
          <a:p>
            <a:r>
              <a:rPr lang="sl-SI" sz="4400" noProof="0">
                <a:solidFill>
                  <a:srgbClr val="C00000"/>
                </a:solidFill>
              </a:rPr>
              <a:t>CILJ 1: dohodek</a:t>
            </a:r>
            <a:br>
              <a:rPr lang="sl-SI" sz="4400" noProof="0"/>
            </a:br>
            <a:r>
              <a:rPr lang="sl-SI" sz="4400">
                <a:solidFill>
                  <a:srgbClr val="0070C0"/>
                </a:solidFill>
              </a:rPr>
              <a:t>– Kmetijska gospodarstva II </a:t>
            </a:r>
            <a:endParaRPr lang="sl-SI" sz="4400" noProof="0">
              <a:solidFill>
                <a:srgbClr val="0070C0"/>
              </a:solidFill>
            </a:endParaRPr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C5E28771-DCEB-4078-845D-A8F661E9F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000929"/>
              </p:ext>
            </p:extLst>
          </p:nvPr>
        </p:nvGraphicFramePr>
        <p:xfrm>
          <a:off x="838201" y="1239879"/>
          <a:ext cx="8889999" cy="468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24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o meri 8">
      <a:dk1>
        <a:srgbClr val="1E5054"/>
      </a:dk1>
      <a:lt1>
        <a:sysClr val="window" lastClr="FFFFFF"/>
      </a:lt1>
      <a:dk2>
        <a:srgbClr val="0E2841"/>
      </a:dk2>
      <a:lt2>
        <a:srgbClr val="E8E8E8"/>
      </a:lt2>
      <a:accent1>
        <a:srgbClr val="1E5054"/>
      </a:accent1>
      <a:accent2>
        <a:srgbClr val="EA4136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A6538C040F5E84B87C6E2DE0F9D0064" ma:contentTypeVersion="8" ma:contentTypeDescription="Ustvari nov dokument." ma:contentTypeScope="" ma:versionID="03edb1b594580fbfbd40d1a84b7a7f11">
  <xsd:schema xmlns:xsd="http://www.w3.org/2001/XMLSchema" xmlns:xs="http://www.w3.org/2001/XMLSchema" xmlns:p="http://schemas.microsoft.com/office/2006/metadata/properties" xmlns:ns2="e5b837bf-f160-435b-b9f7-33af51a863e0" targetNamespace="http://schemas.microsoft.com/office/2006/metadata/properties" ma:root="true" ma:fieldsID="de0b31741555e5615c3aa4ca3c03d3a3" ns2:_="">
    <xsd:import namespace="e5b837bf-f160-435b-b9f7-33af51a863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837bf-f160-435b-b9f7-33af51a863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5A7DED-5CBF-4DCA-913E-1528C4AB399B}">
  <ds:schemaRefs>
    <ds:schemaRef ds:uri="e5b837bf-f160-435b-b9f7-33af51a863e0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0EDCD2-C91B-467F-B468-87A66411BC52}">
  <ds:schemaRefs>
    <ds:schemaRef ds:uri="e5b837bf-f160-435b-b9f7-33af51a863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87B58AE-AE34-47AC-BF2F-FDE7345F606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6cc90df-f580-49dc-903f-87af5a75338e}" enabled="0" method="" siteId="{a6cc90df-f580-49dc-903f-87af5a75338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4540</Words>
  <Application>Microsoft Office PowerPoint</Application>
  <PresentationFormat>Širokozaslonsko</PresentationFormat>
  <Paragraphs>507</Paragraphs>
  <Slides>55</Slides>
  <Notes>44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55</vt:i4>
      </vt:variant>
    </vt:vector>
  </HeadingPairs>
  <TitlesOfParts>
    <vt:vector size="61" baseType="lpstr">
      <vt:lpstr>Aptos</vt:lpstr>
      <vt:lpstr>Aptos Display</vt:lpstr>
      <vt:lpstr>Arial</vt:lpstr>
      <vt:lpstr>Arial Black</vt:lpstr>
      <vt:lpstr>Courier New</vt:lpstr>
      <vt:lpstr>Officeova tema</vt:lpstr>
      <vt:lpstr>   Vizija: „Naše kmetijstvo in hrana v 2040“  – Kazalniki kmetijsko-prehranskega sistema  Emil Erjavec, Ilona Rac, Matic Soklič,  UL BF ob podpori širše strokovne skupine MKGP, KIS in sodelavcev KAEPP BF</vt:lpstr>
      <vt:lpstr>NAMEN:</vt:lpstr>
      <vt:lpstr>PRISTOP – metodologija</vt:lpstr>
      <vt:lpstr>Ekonomska trajnost:  Cilj 1: dohodek</vt:lpstr>
      <vt:lpstr>CILJ 1: dohodek – ključna vprašanja</vt:lpstr>
      <vt:lpstr>CILJ 1: dohodek – Obseg KZU glede na rabo zemljišč</vt:lpstr>
      <vt:lpstr>CILJ 1: dohodek – Stalež živali</vt:lpstr>
      <vt:lpstr>CILJ 1: dohodek – Kmetijska gospodarstva I </vt:lpstr>
      <vt:lpstr>CILJ 1: dohodek – Kmetijska gospodarstva II </vt:lpstr>
      <vt:lpstr>CILJ 1: dohodek  – Kmetijska gospodarstva III</vt:lpstr>
      <vt:lpstr>CILJ 1: dohodek – Proizvodnja </vt:lpstr>
      <vt:lpstr>CILJ 1: dohodek – Faktorski dohodek v kmetijstvu (realno) </vt:lpstr>
      <vt:lpstr>CILJ 1: dohodek – Stanje, trendi in želeno stanje (cilji)</vt:lpstr>
      <vt:lpstr>CILJ 1: dohodek – Stanje, trendi in želeno stanje (cilji)</vt:lpstr>
      <vt:lpstr>Ekonomska trajnost:  Cilj 2: konkurenčnost</vt:lpstr>
      <vt:lpstr>CILJ 2: konkurenčnost – ključna vprašanja</vt:lpstr>
      <vt:lpstr>CILJ 2: konkurenčnost – mlečnost in pridelek pšenice</vt:lpstr>
      <vt:lpstr>CILJ 2: konkurenčnost - produktivnost v kmetijstvu in ŽPI</vt:lpstr>
      <vt:lpstr>CILJ 2: konkurenčnost – Zunanja trgovina</vt:lpstr>
      <vt:lpstr>CILJ 2: konkurenčnost – Stanje, trendi in želeno stanje (cilji)</vt:lpstr>
      <vt:lpstr>Ekonomska trajnost:  Cilj 3: agroživilske verige in  položaj kmetijstva</vt:lpstr>
      <vt:lpstr>CILJ 3: agroživilske verige in položaj kmetijstva – ključna vprašanja</vt:lpstr>
      <vt:lpstr>CILJ 3: položaj kmetov v verigi – Stanje, trendi in želeno stanje (cilji)</vt:lpstr>
      <vt:lpstr>Okoljska trajnost:  Cilj 4: podnebne spremembe</vt:lpstr>
      <vt:lpstr>CILJ 4: podnebne spremembe – ključna vprašanja</vt:lpstr>
      <vt:lpstr>Cilj 4: podnebne spremembe – blaženje  – Izpusti TGP </vt:lpstr>
      <vt:lpstr>Cilj 4: podnebne spremembe – prilagajanje – škode po naravnih nesrečah in namakana zemljišča</vt:lpstr>
      <vt:lpstr>CILJ 4: podnebne spremembe – Stanje, trendi in želeno stanje (cilji)</vt:lpstr>
      <vt:lpstr>Okoljska trajnost:  Cilj 5: naravni viri – tla, vode, zrak</vt:lpstr>
      <vt:lpstr>CILJ 5: naravni viri – ključna vprašanja</vt:lpstr>
      <vt:lpstr>CILJ 5: naravni viri – Bilančni presežek N in EKO kmetijstvo</vt:lpstr>
      <vt:lpstr>CILJ 5: naravni viri – Stanje, trendi in želeno stanje (cilji)</vt:lpstr>
      <vt:lpstr>Okoljska trajnost:  Cilj 6: biotska pestrost in kmetijska krajina</vt:lpstr>
      <vt:lpstr>CILJ 6: biotska pestrost – ključna vprašanja</vt:lpstr>
      <vt:lpstr>CILJ 6: biotska pestrost – Slovenski indeks ptic kmetijske krajine</vt:lpstr>
      <vt:lpstr>CILJ 6: biotska pestrost – Stanje, trendi in želeno stanje (cilji)</vt:lpstr>
      <vt:lpstr>Družbena trajnost:  Cilj 7: generacijska prenova</vt:lpstr>
      <vt:lpstr>CILJ 7: generacijska prenova – ključna vprašanja</vt:lpstr>
      <vt:lpstr>CILJ 7: generacijska prenova – starost gospodarjev upraviteljev</vt:lpstr>
      <vt:lpstr>CILJ 7: generacijska prenova – Stanje, trendi in želeno stanje (cilji)</vt:lpstr>
      <vt:lpstr>Družbena trajnost:  Cilj 8:  vitalno podeželje</vt:lpstr>
      <vt:lpstr>CILJ 8: vitalno podeželje – ključna vprašanja</vt:lpstr>
      <vt:lpstr>CILJ 8: vitalno podeželje – Starost prebivalcev</vt:lpstr>
      <vt:lpstr>CILJ 8: vitalno podeželje – Stanje, trendi in želeno stanje (cilji)</vt:lpstr>
      <vt:lpstr>Družbena trajnost:  Cilj 9: družbena vprašanja</vt:lpstr>
      <vt:lpstr>CILJ 9: družbena vprašanja – ključna vprašanja</vt:lpstr>
      <vt:lpstr>CILJ 9: družbena vprašanja – Raba FFS in antibiotikov</vt:lpstr>
      <vt:lpstr>CILJ 9: družbena vprašanja – Odpadna hrana</vt:lpstr>
      <vt:lpstr>CILJ 9: družbena vprašanja – Stanje, trendi in želeno stanje (cilji)</vt:lpstr>
      <vt:lpstr>Horizontalni cilj:  Cilj 10: Sistem znanja in inovacij v kmetijstvu  – AKIS</vt:lpstr>
      <vt:lpstr>CILJ 10: znanje in AKIS – ključna vprašanja</vt:lpstr>
      <vt:lpstr>CILJ 10: znanje in AKIS – izobrazba nosilcev KMG</vt:lpstr>
      <vt:lpstr>CILJ 10: znanje in AKIS – Stanje, trendi in želeno stanje (cilji)</vt:lpstr>
      <vt:lpstr>SKLEPI</vt:lpstr>
      <vt:lpstr>Zaključna misel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Ana</dc:creator>
  <cp:lastModifiedBy>Jasmina Štorman</cp:lastModifiedBy>
  <cp:revision>5</cp:revision>
  <dcterms:created xsi:type="dcterms:W3CDTF">2024-09-12T07:44:19Z</dcterms:created>
  <dcterms:modified xsi:type="dcterms:W3CDTF">2025-08-25T15:28:41Z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0x010100AA6538C040F5E84B87C6E2DE0F9D0064</vt:lpwstr>
  </property>
  <property fmtid="{D5CDD505-2E9C-101B-9397-08002B2CF9AE}" pid="3" name="MediaServiceImageTags">
    <vt:lpwstr/>
  </property>
</Properties>
</file>