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9" r:id="rId2"/>
    <p:sldId id="336" r:id="rId3"/>
    <p:sldId id="337" r:id="rId4"/>
    <p:sldId id="341" r:id="rId5"/>
    <p:sldId id="310" r:id="rId6"/>
    <p:sldId id="330" r:id="rId7"/>
    <p:sldId id="332" r:id="rId8"/>
    <p:sldId id="322" r:id="rId9"/>
    <p:sldId id="333" r:id="rId10"/>
    <p:sldId id="334" r:id="rId11"/>
    <p:sldId id="339" r:id="rId12"/>
    <p:sldId id="335" r:id="rId13"/>
    <p:sldId id="325" r:id="rId14"/>
    <p:sldId id="338" r:id="rId15"/>
    <p:sldId id="326" r:id="rId16"/>
    <p:sldId id="329" r:id="rId17"/>
    <p:sldId id="331" r:id="rId18"/>
    <p:sldId id="342" r:id="rId19"/>
    <p:sldId id="343" r:id="rId20"/>
    <p:sldId id="344" r:id="rId21"/>
    <p:sldId id="345" r:id="rId22"/>
    <p:sldId id="307" r:id="rId23"/>
  </p:sldIdLst>
  <p:sldSz cx="9144000" cy="6858000" type="screen4x3"/>
  <p:notesSz cx="6797675" cy="99266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BF43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ematski slog 1 – poudarek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ematski slog 1 – poudarek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ematski slog 1 – poudarek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67" autoAdjust="0"/>
    <p:restoredTop sz="93609" autoAdjust="0"/>
  </p:normalViewPr>
  <p:slideViewPr>
    <p:cSldViewPr>
      <p:cViewPr varScale="1">
        <p:scale>
          <a:sx n="104" d="100"/>
          <a:sy n="104" d="100"/>
        </p:scale>
        <p:origin x="72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1\MKGP\INTERNO\DK\SSPRP\LEADER%20PISARNA\2014-2020\Javni%20razpis%2019.3\2019_5.%20javni%20razpis%20za%2019.3\Select_PRPO(V)1420_M193K_OsnovniPodatki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1\MKGP\INTERNO\DK\SSPRP\LEADER%20PISARNA\2014-2020\Javni%20razpis%2019.3\2019_5.%20javni%20razpis%20za%2019.3\Select_PRPO(V)1420_M193K_OsnovniPodatki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1\MKGP\INTERNO\DK\SSPRP\LEADER%20PISARNA\2014-2020\Javni%20razpis%2019.3\2019_5.%20javni%20razpis%20za%2019.3\Select_PRPO(V)1420_M193K_OsnovniPodatki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748396451027235E-2"/>
          <c:y val="6.9975358052994763E-2"/>
          <c:w val="0.79144027399733374"/>
          <c:h val="0.90450317028266713"/>
        </c:manualLayout>
      </c:layout>
      <c:pie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sl-S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List1!$C$6</c:f>
              <c:strCache>
                <c:ptCount val="1"/>
                <c:pt idx="0">
                  <c:v>razpisana sredstva</c:v>
                </c:pt>
              </c:strCache>
            </c:strRef>
          </c:tx>
          <c:invertIfNegative val="0"/>
          <c:cat>
            <c:strRef>
              <c:f>List1!$B$7:$B$10</c:f>
              <c:strCache>
                <c:ptCount val="4"/>
                <c:pt idx="0">
                  <c:v>1. Javni razpis</c:v>
                </c:pt>
                <c:pt idx="1">
                  <c:v>2. Javni razpis</c:v>
                </c:pt>
                <c:pt idx="2">
                  <c:v>3. Javni razpis</c:v>
                </c:pt>
                <c:pt idx="3">
                  <c:v>4. Javni razpis</c:v>
                </c:pt>
              </c:strCache>
            </c:strRef>
          </c:cat>
          <c:val>
            <c:numRef>
              <c:f>List1!$C$7:$C$10</c:f>
              <c:numCache>
                <c:formatCode>_(* #,##0_);_(* \(#,##0\);_(* "-"_);_(@_)</c:formatCode>
                <c:ptCount val="4"/>
                <c:pt idx="0">
                  <c:v>1000000</c:v>
                </c:pt>
                <c:pt idx="1">
                  <c:v>1500000</c:v>
                </c:pt>
                <c:pt idx="2">
                  <c:v>1500000</c:v>
                </c:pt>
                <c:pt idx="3">
                  <c:v>1188320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E2-4359-8D0C-DA71DAB53A16}"/>
            </c:ext>
          </c:extLst>
        </c:ser>
        <c:ser>
          <c:idx val="1"/>
          <c:order val="1"/>
          <c:tx>
            <c:strRef>
              <c:f>List1!$D$6</c:f>
              <c:strCache>
                <c:ptCount val="1"/>
                <c:pt idx="0">
                  <c:v>zaprošena sredstva</c:v>
                </c:pt>
              </c:strCache>
            </c:strRef>
          </c:tx>
          <c:invertIfNegative val="0"/>
          <c:cat>
            <c:strRef>
              <c:f>List1!$B$7:$B$10</c:f>
              <c:strCache>
                <c:ptCount val="4"/>
                <c:pt idx="0">
                  <c:v>1. Javni razpis</c:v>
                </c:pt>
                <c:pt idx="1">
                  <c:v>2. Javni razpis</c:v>
                </c:pt>
                <c:pt idx="2">
                  <c:v>3. Javni razpis</c:v>
                </c:pt>
                <c:pt idx="3">
                  <c:v>4. Javni razpis</c:v>
                </c:pt>
              </c:strCache>
            </c:strRef>
          </c:cat>
          <c:val>
            <c:numRef>
              <c:f>List1!$D$7:$D$10</c:f>
              <c:numCache>
                <c:formatCode>_(* #,##0_);_(* \(#,##0\);_(* "-"_);_(@_)</c:formatCode>
                <c:ptCount val="4"/>
                <c:pt idx="0">
                  <c:v>990409.25</c:v>
                </c:pt>
                <c:pt idx="1">
                  <c:v>1595412.31</c:v>
                </c:pt>
                <c:pt idx="2">
                  <c:v>3079060</c:v>
                </c:pt>
                <c:pt idx="3">
                  <c:v>4795774.49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E2-4359-8D0C-DA71DAB53A16}"/>
            </c:ext>
          </c:extLst>
        </c:ser>
        <c:ser>
          <c:idx val="2"/>
          <c:order val="2"/>
          <c:tx>
            <c:strRef>
              <c:f>List1!$E$6</c:f>
              <c:strCache>
                <c:ptCount val="1"/>
                <c:pt idx="0">
                  <c:v>odobrena sredstva</c:v>
                </c:pt>
              </c:strCache>
            </c:strRef>
          </c:tx>
          <c:invertIfNegative val="0"/>
          <c:cat>
            <c:strRef>
              <c:f>List1!$B$7:$B$10</c:f>
              <c:strCache>
                <c:ptCount val="4"/>
                <c:pt idx="0">
                  <c:v>1. Javni razpis</c:v>
                </c:pt>
                <c:pt idx="1">
                  <c:v>2. Javni razpis</c:v>
                </c:pt>
                <c:pt idx="2">
                  <c:v>3. Javni razpis</c:v>
                </c:pt>
                <c:pt idx="3">
                  <c:v>4. Javni razpis</c:v>
                </c:pt>
              </c:strCache>
            </c:strRef>
          </c:cat>
          <c:val>
            <c:numRef>
              <c:f>List1!$E$7:$E$10</c:f>
              <c:numCache>
                <c:formatCode>_(* #,##0_);_(* \(#,##0\);_(* "-"_);_(@_)</c:formatCode>
                <c:ptCount val="4"/>
                <c:pt idx="0">
                  <c:v>558417.18000000005</c:v>
                </c:pt>
                <c:pt idx="1">
                  <c:v>706766.14</c:v>
                </c:pt>
                <c:pt idx="2">
                  <c:v>1434449.47</c:v>
                </c:pt>
                <c:pt idx="3">
                  <c:v>1185227.8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E2-4359-8D0C-DA71DAB53A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4334336"/>
        <c:axId val="94344320"/>
        <c:axId val="0"/>
      </c:bar3DChart>
      <c:catAx>
        <c:axId val="94334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sl-SI"/>
          </a:p>
        </c:txPr>
        <c:crossAx val="94344320"/>
        <c:crosses val="autoZero"/>
        <c:auto val="1"/>
        <c:lblAlgn val="ctr"/>
        <c:lblOffset val="100"/>
        <c:noMultiLvlLbl val="0"/>
      </c:catAx>
      <c:valAx>
        <c:axId val="94344320"/>
        <c:scaling>
          <c:orientation val="minMax"/>
        </c:scaling>
        <c:delete val="0"/>
        <c:axPos val="l"/>
        <c:majorGridlines/>
        <c:numFmt formatCode="_(* #,##0_);_(* \(#,##0\);_(* &quot;-&quot;_);_(@_)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l-SI"/>
          </a:p>
        </c:txPr>
        <c:crossAx val="94334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0765329009565"/>
          <c:y val="0.43925878154459802"/>
          <c:w val="0.17091536474982863"/>
          <c:h val="0.42069749702607567"/>
        </c:manualLayout>
      </c:layout>
      <c:overlay val="0"/>
      <c:txPr>
        <a:bodyPr/>
        <a:lstStyle/>
        <a:p>
          <a:pPr>
            <a:defRPr sz="1000"/>
          </a:pPr>
          <a:endParaRPr lang="sl-S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l-S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400450958098741E-2"/>
          <c:y val="4.5652357138548365E-2"/>
          <c:w val="0.62295843861870115"/>
          <c:h val="0.849558372159548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List1!$D$43</c:f>
              <c:strCache>
                <c:ptCount val="1"/>
                <c:pt idx="0">
                  <c:v> PREJETE VLOGE</c:v>
                </c:pt>
              </c:strCache>
            </c:strRef>
          </c:tx>
          <c:invertIfNegative val="0"/>
          <c:cat>
            <c:strRef>
              <c:f>List1!$C$44:$C$47</c:f>
              <c:strCache>
                <c:ptCount val="4"/>
                <c:pt idx="0">
                  <c:v>1. Javni razpis</c:v>
                </c:pt>
                <c:pt idx="1">
                  <c:v>2. Javni razpis</c:v>
                </c:pt>
                <c:pt idx="2">
                  <c:v>3. Javni razpis</c:v>
                </c:pt>
                <c:pt idx="3">
                  <c:v>4. Javni razpis</c:v>
                </c:pt>
              </c:strCache>
            </c:strRef>
          </c:cat>
          <c:val>
            <c:numRef>
              <c:f>List1!$D$44:$D$47</c:f>
              <c:numCache>
                <c:formatCode>General</c:formatCode>
                <c:ptCount val="4"/>
                <c:pt idx="0">
                  <c:v>22</c:v>
                </c:pt>
                <c:pt idx="1">
                  <c:v>42</c:v>
                </c:pt>
                <c:pt idx="2">
                  <c:v>59</c:v>
                </c:pt>
                <c:pt idx="3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83-4B9D-AE86-0F46D6C882C8}"/>
            </c:ext>
          </c:extLst>
        </c:ser>
        <c:ser>
          <c:idx val="1"/>
          <c:order val="1"/>
          <c:tx>
            <c:strRef>
              <c:f>List1!$E$43</c:f>
              <c:strCache>
                <c:ptCount val="1"/>
                <c:pt idx="0">
                  <c:v>ODOBRENE VLOGE</c:v>
                </c:pt>
              </c:strCache>
            </c:strRef>
          </c:tx>
          <c:invertIfNegative val="0"/>
          <c:cat>
            <c:strRef>
              <c:f>List1!$C$44:$C$47</c:f>
              <c:strCache>
                <c:ptCount val="4"/>
                <c:pt idx="0">
                  <c:v>1. Javni razpis</c:v>
                </c:pt>
                <c:pt idx="1">
                  <c:v>2. Javni razpis</c:v>
                </c:pt>
                <c:pt idx="2">
                  <c:v>3. Javni razpis</c:v>
                </c:pt>
                <c:pt idx="3">
                  <c:v>4. Javni razpis</c:v>
                </c:pt>
              </c:strCache>
            </c:strRef>
          </c:cat>
          <c:val>
            <c:numRef>
              <c:f>List1!$E$44:$E$47</c:f>
              <c:numCache>
                <c:formatCode>General</c:formatCode>
                <c:ptCount val="4"/>
                <c:pt idx="0">
                  <c:v>17</c:v>
                </c:pt>
                <c:pt idx="1">
                  <c:v>18</c:v>
                </c:pt>
                <c:pt idx="2">
                  <c:v>25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83-4B9D-AE86-0F46D6C882C8}"/>
            </c:ext>
          </c:extLst>
        </c:ser>
        <c:ser>
          <c:idx val="2"/>
          <c:order val="2"/>
          <c:tx>
            <c:strRef>
              <c:f>List1!$F$43</c:f>
              <c:strCache>
                <c:ptCount val="1"/>
                <c:pt idx="0">
                  <c:v>ZAVRNJENE / ZAVRŽENE / ODSTOP </c:v>
                </c:pt>
              </c:strCache>
            </c:strRef>
          </c:tx>
          <c:invertIfNegative val="0"/>
          <c:cat>
            <c:strRef>
              <c:f>List1!$C$44:$C$47</c:f>
              <c:strCache>
                <c:ptCount val="4"/>
                <c:pt idx="0">
                  <c:v>1. Javni razpis</c:v>
                </c:pt>
                <c:pt idx="1">
                  <c:v>2. Javni razpis</c:v>
                </c:pt>
                <c:pt idx="2">
                  <c:v>3. Javni razpis</c:v>
                </c:pt>
                <c:pt idx="3">
                  <c:v>4. Javni razpis</c:v>
                </c:pt>
              </c:strCache>
            </c:strRef>
          </c:cat>
          <c:val>
            <c:numRef>
              <c:f>List1!$F$44:$F$47</c:f>
              <c:numCache>
                <c:formatCode>General</c:formatCode>
                <c:ptCount val="4"/>
                <c:pt idx="0">
                  <c:v>5</c:v>
                </c:pt>
                <c:pt idx="1">
                  <c:v>24</c:v>
                </c:pt>
                <c:pt idx="2">
                  <c:v>34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83-4B9D-AE86-0F46D6C882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3214592"/>
        <c:axId val="93216128"/>
        <c:axId val="0"/>
      </c:bar3DChart>
      <c:catAx>
        <c:axId val="93214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3216128"/>
        <c:crosses val="autoZero"/>
        <c:auto val="1"/>
        <c:lblAlgn val="ctr"/>
        <c:lblOffset val="100"/>
        <c:noMultiLvlLbl val="0"/>
      </c:catAx>
      <c:valAx>
        <c:axId val="93216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3214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781486101104793"/>
          <c:y val="0.58440931331703894"/>
          <c:w val="0.31996426799472877"/>
          <c:h val="0.3322003573676998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FA5D88-26E7-49AF-A23A-B9653C131ECC}" type="doc">
      <dgm:prSet loTypeId="urn:microsoft.com/office/officeart/2005/8/layout/matrix1" loCatId="matrix" qsTypeId="urn:microsoft.com/office/officeart/2005/8/quickstyle/3d1" qsCatId="3D" csTypeId="urn:microsoft.com/office/officeart/2005/8/colors/accent3_5" csCatId="accent3" phldr="1"/>
      <dgm:spPr/>
      <dgm:t>
        <a:bodyPr/>
        <a:lstStyle/>
        <a:p>
          <a:endParaRPr lang="sl-SI"/>
        </a:p>
      </dgm:t>
    </dgm:pt>
    <dgm:pt modelId="{76DA1C2F-9E98-4416-8FFD-1B9E0C0C9031}">
      <dgm:prSet phldrT="[besedilo]" custT="1"/>
      <dgm:spPr/>
      <dgm:t>
        <a:bodyPr/>
        <a:lstStyle/>
        <a:p>
          <a:r>
            <a:rPr lang="sl-SI" sz="2400" b="1" dirty="0" smtClean="0">
              <a:solidFill>
                <a:srgbClr val="669900"/>
              </a:solidFill>
            </a:rPr>
            <a:t>5. javni razpis za </a:t>
          </a:r>
          <a:r>
            <a:rPr lang="sl-SI" sz="2400" b="1" dirty="0" err="1" smtClean="0">
              <a:solidFill>
                <a:srgbClr val="669900"/>
              </a:solidFill>
            </a:rPr>
            <a:t>podukrep</a:t>
          </a:r>
          <a:r>
            <a:rPr lang="sl-SI" sz="2400" b="1" dirty="0" smtClean="0">
              <a:solidFill>
                <a:srgbClr val="669900"/>
              </a:solidFill>
            </a:rPr>
            <a:t> 19.3</a:t>
          </a:r>
          <a:endParaRPr lang="sl-SI" sz="2400" b="1" dirty="0">
            <a:solidFill>
              <a:srgbClr val="669900"/>
            </a:solidFill>
          </a:endParaRPr>
        </a:p>
      </dgm:t>
    </dgm:pt>
    <dgm:pt modelId="{F129C2C8-7F44-4522-B129-10243ED70D15}" type="parTrans" cxnId="{8B908E7A-A5A7-4B7C-AA11-4BADEFDCEBF3}">
      <dgm:prSet/>
      <dgm:spPr/>
      <dgm:t>
        <a:bodyPr/>
        <a:lstStyle/>
        <a:p>
          <a:endParaRPr lang="sl-SI"/>
        </a:p>
      </dgm:t>
    </dgm:pt>
    <dgm:pt modelId="{76641D6F-8AB2-4A03-AEEA-4F36A1F4DF27}" type="sibTrans" cxnId="{8B908E7A-A5A7-4B7C-AA11-4BADEFDCEBF3}">
      <dgm:prSet/>
      <dgm:spPr/>
      <dgm:t>
        <a:bodyPr/>
        <a:lstStyle/>
        <a:p>
          <a:endParaRPr lang="sl-SI"/>
        </a:p>
      </dgm:t>
    </dgm:pt>
    <dgm:pt modelId="{FE1D7570-0CCF-41B7-9A3C-803D46CDBEE0}">
      <dgm:prSet phldrT="[besedilo]" custT="1"/>
      <dgm:spPr/>
      <dgm:t>
        <a:bodyPr/>
        <a:lstStyle/>
        <a:p>
          <a:r>
            <a:rPr lang="sl-SI" sz="2000" b="1" dirty="0" smtClean="0">
              <a:solidFill>
                <a:schemeClr val="tx1"/>
              </a:solidFill>
            </a:rPr>
            <a:t>3,1 mio EUR nepovratnih sredstev (po pravilih državnih pomoči)</a:t>
          </a:r>
          <a:endParaRPr lang="sl-SI" sz="2000" b="1" dirty="0">
            <a:solidFill>
              <a:schemeClr val="tx1"/>
            </a:solidFill>
          </a:endParaRPr>
        </a:p>
      </dgm:t>
    </dgm:pt>
    <dgm:pt modelId="{9B477C0A-064B-4A8A-8E8B-25C064CDB119}" type="parTrans" cxnId="{9387A1FA-B493-478C-81A7-CEC267092A77}">
      <dgm:prSet/>
      <dgm:spPr/>
      <dgm:t>
        <a:bodyPr/>
        <a:lstStyle/>
        <a:p>
          <a:endParaRPr lang="sl-SI"/>
        </a:p>
      </dgm:t>
    </dgm:pt>
    <dgm:pt modelId="{3CA05CF5-A63A-4517-A5C0-D2762A76E08D}" type="sibTrans" cxnId="{9387A1FA-B493-478C-81A7-CEC267092A77}">
      <dgm:prSet/>
      <dgm:spPr/>
      <dgm:t>
        <a:bodyPr/>
        <a:lstStyle/>
        <a:p>
          <a:endParaRPr lang="sl-SI"/>
        </a:p>
      </dgm:t>
    </dgm:pt>
    <dgm:pt modelId="{80E0420F-B1A8-4A3F-A24C-2ED11C242BA8}">
      <dgm:prSet phldrT="[besedilo]" custT="1"/>
      <dgm:spPr/>
      <dgm:t>
        <a:bodyPr/>
        <a:lstStyle/>
        <a:p>
          <a:r>
            <a:rPr lang="sl-SI" sz="2000" b="1" dirty="0" smtClean="0">
              <a:solidFill>
                <a:schemeClr val="tx1"/>
              </a:solidFill>
            </a:rPr>
            <a:t>stopnja javne podpore 85%</a:t>
          </a:r>
          <a:endParaRPr lang="sl-SI" sz="2000" b="1" dirty="0">
            <a:solidFill>
              <a:schemeClr val="tx1"/>
            </a:solidFill>
          </a:endParaRPr>
        </a:p>
      </dgm:t>
    </dgm:pt>
    <dgm:pt modelId="{95FB7AEE-4CFE-4C4D-BC0D-9641D42A734C}" type="parTrans" cxnId="{1E7B1D8F-0EEB-4EFD-9022-AB47277DEB9D}">
      <dgm:prSet/>
      <dgm:spPr/>
      <dgm:t>
        <a:bodyPr/>
        <a:lstStyle/>
        <a:p>
          <a:endParaRPr lang="sl-SI"/>
        </a:p>
      </dgm:t>
    </dgm:pt>
    <dgm:pt modelId="{FCDEADBD-D82A-4561-8582-5D833558A4F2}" type="sibTrans" cxnId="{1E7B1D8F-0EEB-4EFD-9022-AB47277DEB9D}">
      <dgm:prSet/>
      <dgm:spPr/>
      <dgm:t>
        <a:bodyPr/>
        <a:lstStyle/>
        <a:p>
          <a:endParaRPr lang="sl-SI"/>
        </a:p>
      </dgm:t>
    </dgm:pt>
    <dgm:pt modelId="{9538A65A-F7D0-49FE-918C-032C4EB6C9F6}">
      <dgm:prSet phldrT="[besedilo]" custT="1"/>
      <dgm:spPr/>
      <dgm:t>
        <a:bodyPr/>
        <a:lstStyle/>
        <a:p>
          <a:r>
            <a:rPr lang="sl-SI" sz="2000" b="1" dirty="0" smtClean="0">
              <a:solidFill>
                <a:schemeClr val="tx1"/>
              </a:solidFill>
            </a:rPr>
            <a:t>največ 100.000 EUR na operacijo na LAS</a:t>
          </a:r>
          <a:endParaRPr lang="sl-SI" sz="2000" b="1" dirty="0">
            <a:solidFill>
              <a:schemeClr val="tx1"/>
            </a:solidFill>
          </a:endParaRPr>
        </a:p>
      </dgm:t>
    </dgm:pt>
    <dgm:pt modelId="{E670F29F-0C7A-4E50-A476-CA260B49450D}" type="parTrans" cxnId="{04288288-C19E-4C71-833A-8EA6310E075F}">
      <dgm:prSet/>
      <dgm:spPr/>
      <dgm:t>
        <a:bodyPr/>
        <a:lstStyle/>
        <a:p>
          <a:endParaRPr lang="sl-SI"/>
        </a:p>
      </dgm:t>
    </dgm:pt>
    <dgm:pt modelId="{EB7FEA5F-780F-4E38-B38C-B7F47F3AD145}" type="sibTrans" cxnId="{04288288-C19E-4C71-833A-8EA6310E075F}">
      <dgm:prSet/>
      <dgm:spPr/>
      <dgm:t>
        <a:bodyPr/>
        <a:lstStyle/>
        <a:p>
          <a:endParaRPr lang="sl-SI"/>
        </a:p>
      </dgm:t>
    </dgm:pt>
    <dgm:pt modelId="{2211FD7F-D72F-43FE-A3E6-0C9CA01751C6}">
      <dgm:prSet phldrT="[besedilo]" custT="1"/>
      <dgm:spPr/>
      <dgm:t>
        <a:bodyPr/>
        <a:lstStyle/>
        <a:p>
          <a:r>
            <a:rPr lang="sl-SI" sz="2000" b="1" dirty="0" smtClean="0">
              <a:solidFill>
                <a:schemeClr val="tx1"/>
              </a:solidFill>
            </a:rPr>
            <a:t>najmanj 5.000 EUR na operacijo na LAS</a:t>
          </a:r>
          <a:endParaRPr lang="sl-SI" sz="2000" b="1" dirty="0">
            <a:solidFill>
              <a:schemeClr val="tx1"/>
            </a:solidFill>
          </a:endParaRPr>
        </a:p>
      </dgm:t>
    </dgm:pt>
    <dgm:pt modelId="{B9F082F7-AE8E-43DB-9F0C-AB6EB9AD05EA}" type="parTrans" cxnId="{8E3736A2-5618-41CA-9A6A-1F1044A7216D}">
      <dgm:prSet/>
      <dgm:spPr/>
      <dgm:t>
        <a:bodyPr/>
        <a:lstStyle/>
        <a:p>
          <a:endParaRPr lang="sl-SI"/>
        </a:p>
      </dgm:t>
    </dgm:pt>
    <dgm:pt modelId="{DEB669CC-9414-4D14-AAB5-FBD76D873553}" type="sibTrans" cxnId="{8E3736A2-5618-41CA-9A6A-1F1044A7216D}">
      <dgm:prSet/>
      <dgm:spPr/>
      <dgm:t>
        <a:bodyPr/>
        <a:lstStyle/>
        <a:p>
          <a:endParaRPr lang="sl-SI"/>
        </a:p>
      </dgm:t>
    </dgm:pt>
    <dgm:pt modelId="{F099BB69-A437-453E-A62E-7F7B759495ED}" type="pres">
      <dgm:prSet presAssocID="{41FA5D88-26E7-49AF-A23A-B9653C131EC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385F1BB3-20BE-47D4-823F-CD577C27CD27}" type="pres">
      <dgm:prSet presAssocID="{41FA5D88-26E7-49AF-A23A-B9653C131ECC}" presName="matrix" presStyleCnt="0"/>
      <dgm:spPr/>
    </dgm:pt>
    <dgm:pt modelId="{FE3A092C-0DE9-4AAB-A9A2-EA707B64D131}" type="pres">
      <dgm:prSet presAssocID="{41FA5D88-26E7-49AF-A23A-B9653C131ECC}" presName="tile1" presStyleLbl="node1" presStyleIdx="0" presStyleCnt="4"/>
      <dgm:spPr/>
      <dgm:t>
        <a:bodyPr/>
        <a:lstStyle/>
        <a:p>
          <a:endParaRPr lang="sl-SI"/>
        </a:p>
      </dgm:t>
    </dgm:pt>
    <dgm:pt modelId="{839C2EE3-A1F6-4184-803F-8BF550E11C5B}" type="pres">
      <dgm:prSet presAssocID="{41FA5D88-26E7-49AF-A23A-B9653C131EC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B176630-1AE7-4A17-B7EE-28021B802D5B}" type="pres">
      <dgm:prSet presAssocID="{41FA5D88-26E7-49AF-A23A-B9653C131ECC}" presName="tile2" presStyleLbl="node1" presStyleIdx="1" presStyleCnt="4" custLinFactNeighborX="29936" custLinFactNeighborY="-28738"/>
      <dgm:spPr/>
      <dgm:t>
        <a:bodyPr/>
        <a:lstStyle/>
        <a:p>
          <a:endParaRPr lang="sl-SI"/>
        </a:p>
      </dgm:t>
    </dgm:pt>
    <dgm:pt modelId="{FCA05F9C-CE6F-4711-ADAF-F7BC3EC79A52}" type="pres">
      <dgm:prSet presAssocID="{41FA5D88-26E7-49AF-A23A-B9653C131EC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90E6653-D1BE-4B79-B50C-0E2996A47F43}" type="pres">
      <dgm:prSet presAssocID="{41FA5D88-26E7-49AF-A23A-B9653C131ECC}" presName="tile3" presStyleLbl="node1" presStyleIdx="2" presStyleCnt="4"/>
      <dgm:spPr/>
      <dgm:t>
        <a:bodyPr/>
        <a:lstStyle/>
        <a:p>
          <a:endParaRPr lang="sl-SI"/>
        </a:p>
      </dgm:t>
    </dgm:pt>
    <dgm:pt modelId="{B9D659C2-A5CD-4F73-8765-A012195BF3D7}" type="pres">
      <dgm:prSet presAssocID="{41FA5D88-26E7-49AF-A23A-B9653C131EC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F7A7D92A-B899-45E3-8BBC-E2333E766694}" type="pres">
      <dgm:prSet presAssocID="{41FA5D88-26E7-49AF-A23A-B9653C131ECC}" presName="tile4" presStyleLbl="node1" presStyleIdx="3" presStyleCnt="4"/>
      <dgm:spPr/>
      <dgm:t>
        <a:bodyPr/>
        <a:lstStyle/>
        <a:p>
          <a:endParaRPr lang="sl-SI"/>
        </a:p>
      </dgm:t>
    </dgm:pt>
    <dgm:pt modelId="{7E191683-90C2-4D1C-89C4-D760DB1217E1}" type="pres">
      <dgm:prSet presAssocID="{41FA5D88-26E7-49AF-A23A-B9653C131EC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1ED707C-49F9-4C6B-9CD3-513D05A92531}" type="pres">
      <dgm:prSet presAssocID="{41FA5D88-26E7-49AF-A23A-B9653C131ECC}" presName="centerTile" presStyleLbl="fgShp" presStyleIdx="0" presStyleCnt="1" custScaleX="131285" custScaleY="138643">
        <dgm:presLayoutVars>
          <dgm:chMax val="0"/>
          <dgm:chPref val="0"/>
        </dgm:presLayoutVars>
      </dgm:prSet>
      <dgm:spPr/>
      <dgm:t>
        <a:bodyPr/>
        <a:lstStyle/>
        <a:p>
          <a:endParaRPr lang="sl-SI"/>
        </a:p>
      </dgm:t>
    </dgm:pt>
  </dgm:ptLst>
  <dgm:cxnLst>
    <dgm:cxn modelId="{04288288-C19E-4C71-833A-8EA6310E075F}" srcId="{76DA1C2F-9E98-4416-8FFD-1B9E0C0C9031}" destId="{9538A65A-F7D0-49FE-918C-032C4EB6C9F6}" srcOrd="2" destOrd="0" parTransId="{E670F29F-0C7A-4E50-A476-CA260B49450D}" sibTransId="{EB7FEA5F-780F-4E38-B38C-B7F47F3AD145}"/>
    <dgm:cxn modelId="{5DC93433-D3BA-46E5-B24F-F6F46E222C24}" type="presOf" srcId="{80E0420F-B1A8-4A3F-A24C-2ED11C242BA8}" destId="{FCA05F9C-CE6F-4711-ADAF-F7BC3EC79A52}" srcOrd="1" destOrd="0" presId="urn:microsoft.com/office/officeart/2005/8/layout/matrix1"/>
    <dgm:cxn modelId="{368CE2F6-89EA-4DC0-9AAE-5447DD8B2C82}" type="presOf" srcId="{2211FD7F-D72F-43FE-A3E6-0C9CA01751C6}" destId="{F7A7D92A-B899-45E3-8BBC-E2333E766694}" srcOrd="0" destOrd="0" presId="urn:microsoft.com/office/officeart/2005/8/layout/matrix1"/>
    <dgm:cxn modelId="{0AD6B472-FE6A-460C-ACE3-964F2F12F809}" type="presOf" srcId="{FE1D7570-0CCF-41B7-9A3C-803D46CDBEE0}" destId="{839C2EE3-A1F6-4184-803F-8BF550E11C5B}" srcOrd="1" destOrd="0" presId="urn:microsoft.com/office/officeart/2005/8/layout/matrix1"/>
    <dgm:cxn modelId="{404B3F8C-F637-4E5E-A3FB-98F1800344A0}" type="presOf" srcId="{FE1D7570-0CCF-41B7-9A3C-803D46CDBEE0}" destId="{FE3A092C-0DE9-4AAB-A9A2-EA707B64D131}" srcOrd="0" destOrd="0" presId="urn:microsoft.com/office/officeart/2005/8/layout/matrix1"/>
    <dgm:cxn modelId="{712CC618-7F92-4C00-A8B4-0E4FE218E831}" type="presOf" srcId="{2211FD7F-D72F-43FE-A3E6-0C9CA01751C6}" destId="{7E191683-90C2-4D1C-89C4-D760DB1217E1}" srcOrd="1" destOrd="0" presId="urn:microsoft.com/office/officeart/2005/8/layout/matrix1"/>
    <dgm:cxn modelId="{9387A1FA-B493-478C-81A7-CEC267092A77}" srcId="{76DA1C2F-9E98-4416-8FFD-1B9E0C0C9031}" destId="{FE1D7570-0CCF-41B7-9A3C-803D46CDBEE0}" srcOrd="0" destOrd="0" parTransId="{9B477C0A-064B-4A8A-8E8B-25C064CDB119}" sibTransId="{3CA05CF5-A63A-4517-A5C0-D2762A76E08D}"/>
    <dgm:cxn modelId="{11886378-1193-4F86-807E-FBBA21A818E5}" type="presOf" srcId="{9538A65A-F7D0-49FE-918C-032C4EB6C9F6}" destId="{B9D659C2-A5CD-4F73-8765-A012195BF3D7}" srcOrd="1" destOrd="0" presId="urn:microsoft.com/office/officeart/2005/8/layout/matrix1"/>
    <dgm:cxn modelId="{22AF86D7-4198-40C5-A739-8A0BC3784307}" type="presOf" srcId="{9538A65A-F7D0-49FE-918C-032C4EB6C9F6}" destId="{B90E6653-D1BE-4B79-B50C-0E2996A47F43}" srcOrd="0" destOrd="0" presId="urn:microsoft.com/office/officeart/2005/8/layout/matrix1"/>
    <dgm:cxn modelId="{8B908E7A-A5A7-4B7C-AA11-4BADEFDCEBF3}" srcId="{41FA5D88-26E7-49AF-A23A-B9653C131ECC}" destId="{76DA1C2F-9E98-4416-8FFD-1B9E0C0C9031}" srcOrd="0" destOrd="0" parTransId="{F129C2C8-7F44-4522-B129-10243ED70D15}" sibTransId="{76641D6F-8AB2-4A03-AEEA-4F36A1F4DF27}"/>
    <dgm:cxn modelId="{1E7B1D8F-0EEB-4EFD-9022-AB47277DEB9D}" srcId="{76DA1C2F-9E98-4416-8FFD-1B9E0C0C9031}" destId="{80E0420F-B1A8-4A3F-A24C-2ED11C242BA8}" srcOrd="1" destOrd="0" parTransId="{95FB7AEE-4CFE-4C4D-BC0D-9641D42A734C}" sibTransId="{FCDEADBD-D82A-4561-8582-5D833558A4F2}"/>
    <dgm:cxn modelId="{7B783F41-6F68-4DA1-960E-E3014EA30778}" type="presOf" srcId="{76DA1C2F-9E98-4416-8FFD-1B9E0C0C9031}" destId="{A1ED707C-49F9-4C6B-9CD3-513D05A92531}" srcOrd="0" destOrd="0" presId="urn:microsoft.com/office/officeart/2005/8/layout/matrix1"/>
    <dgm:cxn modelId="{728F81F9-D56C-4A56-A69F-D8B8D661438A}" type="presOf" srcId="{41FA5D88-26E7-49AF-A23A-B9653C131ECC}" destId="{F099BB69-A437-453E-A62E-7F7B759495ED}" srcOrd="0" destOrd="0" presId="urn:microsoft.com/office/officeart/2005/8/layout/matrix1"/>
    <dgm:cxn modelId="{2F221B21-A566-4628-8C23-E8B037DB0083}" type="presOf" srcId="{80E0420F-B1A8-4A3F-A24C-2ED11C242BA8}" destId="{DB176630-1AE7-4A17-B7EE-28021B802D5B}" srcOrd="0" destOrd="0" presId="urn:microsoft.com/office/officeart/2005/8/layout/matrix1"/>
    <dgm:cxn modelId="{8E3736A2-5618-41CA-9A6A-1F1044A7216D}" srcId="{76DA1C2F-9E98-4416-8FFD-1B9E0C0C9031}" destId="{2211FD7F-D72F-43FE-A3E6-0C9CA01751C6}" srcOrd="3" destOrd="0" parTransId="{B9F082F7-AE8E-43DB-9F0C-AB6EB9AD05EA}" sibTransId="{DEB669CC-9414-4D14-AAB5-FBD76D873553}"/>
    <dgm:cxn modelId="{B3F05089-318B-4BF9-B7CF-DB2087EC2B74}" type="presParOf" srcId="{F099BB69-A437-453E-A62E-7F7B759495ED}" destId="{385F1BB3-20BE-47D4-823F-CD577C27CD27}" srcOrd="0" destOrd="0" presId="urn:microsoft.com/office/officeart/2005/8/layout/matrix1"/>
    <dgm:cxn modelId="{E9FDEBB6-4481-49C7-AE17-35FDFCA72769}" type="presParOf" srcId="{385F1BB3-20BE-47D4-823F-CD577C27CD27}" destId="{FE3A092C-0DE9-4AAB-A9A2-EA707B64D131}" srcOrd="0" destOrd="0" presId="urn:microsoft.com/office/officeart/2005/8/layout/matrix1"/>
    <dgm:cxn modelId="{626628D4-A21A-4689-8320-CCD9565F4A24}" type="presParOf" srcId="{385F1BB3-20BE-47D4-823F-CD577C27CD27}" destId="{839C2EE3-A1F6-4184-803F-8BF550E11C5B}" srcOrd="1" destOrd="0" presId="urn:microsoft.com/office/officeart/2005/8/layout/matrix1"/>
    <dgm:cxn modelId="{90B23DFA-58F2-4FF5-AF46-C3D484A0F4EC}" type="presParOf" srcId="{385F1BB3-20BE-47D4-823F-CD577C27CD27}" destId="{DB176630-1AE7-4A17-B7EE-28021B802D5B}" srcOrd="2" destOrd="0" presId="urn:microsoft.com/office/officeart/2005/8/layout/matrix1"/>
    <dgm:cxn modelId="{96F1BD33-098E-49E6-A4AA-9746985FA0FE}" type="presParOf" srcId="{385F1BB3-20BE-47D4-823F-CD577C27CD27}" destId="{FCA05F9C-CE6F-4711-ADAF-F7BC3EC79A52}" srcOrd="3" destOrd="0" presId="urn:microsoft.com/office/officeart/2005/8/layout/matrix1"/>
    <dgm:cxn modelId="{854599FB-418E-44A2-B035-37672C04A4ED}" type="presParOf" srcId="{385F1BB3-20BE-47D4-823F-CD577C27CD27}" destId="{B90E6653-D1BE-4B79-B50C-0E2996A47F43}" srcOrd="4" destOrd="0" presId="urn:microsoft.com/office/officeart/2005/8/layout/matrix1"/>
    <dgm:cxn modelId="{9389FE14-C863-4F88-9262-56E250F62212}" type="presParOf" srcId="{385F1BB3-20BE-47D4-823F-CD577C27CD27}" destId="{B9D659C2-A5CD-4F73-8765-A012195BF3D7}" srcOrd="5" destOrd="0" presId="urn:microsoft.com/office/officeart/2005/8/layout/matrix1"/>
    <dgm:cxn modelId="{26B3F4A2-C134-4989-9BF7-90C4A4296431}" type="presParOf" srcId="{385F1BB3-20BE-47D4-823F-CD577C27CD27}" destId="{F7A7D92A-B899-45E3-8BBC-E2333E766694}" srcOrd="6" destOrd="0" presId="urn:microsoft.com/office/officeart/2005/8/layout/matrix1"/>
    <dgm:cxn modelId="{2F98ABEB-F039-44FC-88C2-4324105DE7D6}" type="presParOf" srcId="{385F1BB3-20BE-47D4-823F-CD577C27CD27}" destId="{7E191683-90C2-4D1C-89C4-D760DB1217E1}" srcOrd="7" destOrd="0" presId="urn:microsoft.com/office/officeart/2005/8/layout/matrix1"/>
    <dgm:cxn modelId="{E781D370-C9F0-4ECB-BC65-2D661A178BD0}" type="presParOf" srcId="{F099BB69-A437-453E-A62E-7F7B759495ED}" destId="{A1ED707C-49F9-4C6B-9CD3-513D05A9253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A092C-0DE9-4AAB-A9A2-EA707B64D131}">
      <dsp:nvSpPr>
        <dsp:cNvPr id="0" name=""/>
        <dsp:cNvSpPr/>
      </dsp:nvSpPr>
      <dsp:spPr>
        <a:xfrm rot="16200000">
          <a:off x="504056" y="-504056"/>
          <a:ext cx="2376264" cy="3384376"/>
        </a:xfrm>
        <a:prstGeom prst="round1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b="1" kern="1200" dirty="0" smtClean="0">
              <a:solidFill>
                <a:schemeClr val="tx1"/>
              </a:solidFill>
            </a:rPr>
            <a:t>3,1 mio EUR nepovratnih sredstev (po pravilih državnih pomoči)</a:t>
          </a:r>
          <a:endParaRPr lang="sl-SI" sz="2000" b="1" kern="1200" dirty="0">
            <a:solidFill>
              <a:schemeClr val="tx1"/>
            </a:solidFill>
          </a:endParaRPr>
        </a:p>
      </dsp:txBody>
      <dsp:txXfrm rot="5400000">
        <a:off x="-1" y="1"/>
        <a:ext cx="3384376" cy="1782198"/>
      </dsp:txXfrm>
    </dsp:sp>
    <dsp:sp modelId="{DB176630-1AE7-4A17-B7EE-28021B802D5B}">
      <dsp:nvSpPr>
        <dsp:cNvPr id="0" name=""/>
        <dsp:cNvSpPr/>
      </dsp:nvSpPr>
      <dsp:spPr>
        <a:xfrm>
          <a:off x="3384376" y="0"/>
          <a:ext cx="3384376" cy="2376264"/>
        </a:xfrm>
        <a:prstGeom prst="round1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b="1" kern="1200" dirty="0" smtClean="0">
              <a:solidFill>
                <a:schemeClr val="tx1"/>
              </a:solidFill>
            </a:rPr>
            <a:t>stopnja javne podpore 85%</a:t>
          </a:r>
          <a:endParaRPr lang="sl-SI" sz="2000" b="1" kern="1200" dirty="0">
            <a:solidFill>
              <a:schemeClr val="tx1"/>
            </a:solidFill>
          </a:endParaRPr>
        </a:p>
      </dsp:txBody>
      <dsp:txXfrm>
        <a:off x="3384376" y="0"/>
        <a:ext cx="3384376" cy="1782198"/>
      </dsp:txXfrm>
    </dsp:sp>
    <dsp:sp modelId="{B90E6653-D1BE-4B79-B50C-0E2996A47F43}">
      <dsp:nvSpPr>
        <dsp:cNvPr id="0" name=""/>
        <dsp:cNvSpPr/>
      </dsp:nvSpPr>
      <dsp:spPr>
        <a:xfrm rot="10800000">
          <a:off x="0" y="2376264"/>
          <a:ext cx="3384376" cy="2376264"/>
        </a:xfrm>
        <a:prstGeom prst="round1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b="1" kern="1200" dirty="0" smtClean="0">
              <a:solidFill>
                <a:schemeClr val="tx1"/>
              </a:solidFill>
            </a:rPr>
            <a:t>največ 100.000 EUR na operacijo na LAS</a:t>
          </a:r>
          <a:endParaRPr lang="sl-SI" sz="2000" b="1" kern="1200" dirty="0">
            <a:solidFill>
              <a:schemeClr val="tx1"/>
            </a:solidFill>
          </a:endParaRPr>
        </a:p>
      </dsp:txBody>
      <dsp:txXfrm rot="10800000">
        <a:off x="0" y="2970329"/>
        <a:ext cx="3384376" cy="1782198"/>
      </dsp:txXfrm>
    </dsp:sp>
    <dsp:sp modelId="{F7A7D92A-B899-45E3-8BBC-E2333E766694}">
      <dsp:nvSpPr>
        <dsp:cNvPr id="0" name=""/>
        <dsp:cNvSpPr/>
      </dsp:nvSpPr>
      <dsp:spPr>
        <a:xfrm rot="5400000">
          <a:off x="3888432" y="1872208"/>
          <a:ext cx="2376264" cy="3384376"/>
        </a:xfrm>
        <a:prstGeom prst="round1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b="1" kern="1200" dirty="0" smtClean="0">
              <a:solidFill>
                <a:schemeClr val="tx1"/>
              </a:solidFill>
            </a:rPr>
            <a:t>najmanj 5.000 EUR na operacijo na LAS</a:t>
          </a:r>
          <a:endParaRPr lang="sl-SI" sz="2000" b="1" kern="1200" dirty="0">
            <a:solidFill>
              <a:schemeClr val="tx1"/>
            </a:solidFill>
          </a:endParaRPr>
        </a:p>
      </dsp:txBody>
      <dsp:txXfrm rot="-5400000">
        <a:off x="3384375" y="2970330"/>
        <a:ext cx="3384376" cy="1782198"/>
      </dsp:txXfrm>
    </dsp:sp>
    <dsp:sp modelId="{A1ED707C-49F9-4C6B-9CD3-513D05A92531}">
      <dsp:nvSpPr>
        <dsp:cNvPr id="0" name=""/>
        <dsp:cNvSpPr/>
      </dsp:nvSpPr>
      <dsp:spPr>
        <a:xfrm>
          <a:off x="2051422" y="1552633"/>
          <a:ext cx="2665906" cy="1647261"/>
        </a:xfrm>
        <a:prstGeom prst="round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>
              <a:solidFill>
                <a:srgbClr val="669900"/>
              </a:solidFill>
            </a:rPr>
            <a:t>5. javni razpis za </a:t>
          </a:r>
          <a:r>
            <a:rPr lang="sl-SI" sz="2400" b="1" kern="1200" dirty="0" err="1" smtClean="0">
              <a:solidFill>
                <a:srgbClr val="669900"/>
              </a:solidFill>
            </a:rPr>
            <a:t>podukrep</a:t>
          </a:r>
          <a:r>
            <a:rPr lang="sl-SI" sz="2400" b="1" kern="1200" dirty="0" smtClean="0">
              <a:solidFill>
                <a:srgbClr val="669900"/>
              </a:solidFill>
            </a:rPr>
            <a:t> 19.3</a:t>
          </a:r>
          <a:endParaRPr lang="sl-SI" sz="2400" b="1" kern="1200" dirty="0">
            <a:solidFill>
              <a:srgbClr val="669900"/>
            </a:solidFill>
          </a:endParaRPr>
        </a:p>
      </dsp:txBody>
      <dsp:txXfrm>
        <a:off x="2131835" y="1633046"/>
        <a:ext cx="2505080" cy="1486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0F5CF-AC37-4D2F-9701-5CB5ACA11DE2}" type="datetimeFigureOut">
              <a:rPr lang="sl-SI" smtClean="0"/>
              <a:t>16. 01. 2020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AB585-9E1F-41E5-99D6-8DFE22E8670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08218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49A21-8C8F-4DD5-BA4E-D43296BAD841}" type="datetimeFigureOut">
              <a:rPr lang="sl-SI" smtClean="0"/>
              <a:t>16. 01. 2020</a:t>
            </a:fld>
            <a:endParaRPr lang="sl-SI" dirty="0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dirty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A0777-A0B0-4704-B4B2-0F345549354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68467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A0777-A0B0-4704-B4B2-0F3455493546}" type="slidenum">
              <a:rPr lang="sl-SI" smtClean="0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29896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A0777-A0B0-4704-B4B2-0F3455493546}" type="slidenum">
              <a:rPr lang="sl-SI" smtClean="0"/>
              <a:t>10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63955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A0777-A0B0-4704-B4B2-0F3455493546}" type="slidenum">
              <a:rPr lang="sl-SI" smtClean="0"/>
              <a:t>11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63955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l-SI" sz="1200" dirty="0" smtClean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A0777-A0B0-4704-B4B2-0F3455493546}" type="slidenum">
              <a:rPr lang="sl-SI" smtClean="0"/>
              <a:t>12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55873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A0777-A0B0-4704-B4B2-0F3455493546}" type="slidenum">
              <a:rPr lang="sl-SI" smtClean="0"/>
              <a:t>13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87726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hangingPunct="0">
              <a:buFontTx/>
              <a:buChar char="-"/>
            </a:pP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A0777-A0B0-4704-B4B2-0F3455493546}" type="slidenum">
              <a:rPr lang="sl-SI" smtClean="0"/>
              <a:t>14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85643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l-SI" sz="1200" dirty="0" smtClean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A0777-A0B0-4704-B4B2-0F3455493546}" type="slidenum">
              <a:rPr lang="sl-SI" smtClean="0"/>
              <a:t>15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558737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baseline="0" dirty="0" smtClean="0"/>
          </a:p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A0777-A0B0-4704-B4B2-0F3455493546}" type="slidenum">
              <a:rPr lang="sl-SI" smtClean="0"/>
              <a:t>16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050942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hangingPunct="0">
              <a:buFontTx/>
              <a:buChar char="-"/>
            </a:pP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A0777-A0B0-4704-B4B2-0F3455493546}" type="slidenum">
              <a:rPr lang="sl-SI" smtClean="0"/>
              <a:t>17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856430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endParaRPr lang="sl-SI" sz="1200" dirty="0" smtClean="0"/>
          </a:p>
          <a:p>
            <a:r>
              <a:rPr lang="sl-SI" sz="1200" dirty="0" smtClean="0"/>
              <a:t>1. in 2. razpis – vloge so bile zavrnjene zaradi neustreznosti (manjkajoča soglasja/dovoljenja, manjkajoče tri ponudbe) – sredstva niso bila porabljena</a:t>
            </a:r>
          </a:p>
          <a:p>
            <a:pPr marL="342900" indent="-342900">
              <a:buFontTx/>
              <a:buChar char="-"/>
            </a:pPr>
            <a:endParaRPr lang="sl-SI" sz="1200" dirty="0" smtClean="0"/>
          </a:p>
          <a:p>
            <a:r>
              <a:rPr lang="sl-SI" sz="1200" dirty="0" smtClean="0"/>
              <a:t>3. in 4. razpis – vloge zavrnjene zaradi neustreznosti (ni zaprte finančne konstrukcije), zaradi nedoseganja praga točk, zaradi porabe sredstev (11</a:t>
            </a:r>
            <a:r>
              <a:rPr lang="sl-SI" sz="1200" baseline="0" dirty="0" smtClean="0"/>
              <a:t> operacij v </a:t>
            </a:r>
            <a:r>
              <a:rPr lang="sl-SI" sz="1200" baseline="0" dirty="0" err="1" smtClean="0"/>
              <a:t>4.JR</a:t>
            </a:r>
            <a:r>
              <a:rPr lang="sl-SI" sz="1200" baseline="0" dirty="0" smtClean="0"/>
              <a:t> zavrnjenih zaradi porabe sredstev)</a:t>
            </a:r>
            <a:r>
              <a:rPr lang="sl-SI" sz="1200" dirty="0" smtClean="0"/>
              <a:t> – sredstva v razpisih so bila porabljena</a:t>
            </a: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A0777-A0B0-4704-B4B2-0F3455493546}" type="slidenum">
              <a:rPr lang="sl-SI" smtClean="0"/>
              <a:t>18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856430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hangingPunct="0">
              <a:buFontTx/>
              <a:buChar char="-"/>
            </a:pP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A0777-A0B0-4704-B4B2-0F3455493546}" type="slidenum">
              <a:rPr lang="sl-SI" smtClean="0"/>
              <a:t>19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85643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hangingPunct="0">
              <a:buFontTx/>
              <a:buChar char="-"/>
            </a:pPr>
            <a:r>
              <a:rPr lang="sl-SI" dirty="0" smtClean="0"/>
              <a:t>V 4. JR zmanjkalo za</a:t>
            </a:r>
            <a:r>
              <a:rPr lang="sl-SI" baseline="0" dirty="0" smtClean="0"/>
              <a:t> 3,6 mio, 11 operacij je bilo zavrnjenih zgolj zaradi porabe sredstev</a:t>
            </a:r>
          </a:p>
          <a:p>
            <a:pPr marL="171450" indent="-171450" hangingPunct="0">
              <a:buFontTx/>
              <a:buChar char="-"/>
            </a:pP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A0777-A0B0-4704-B4B2-0F3455493546}" type="slidenum">
              <a:rPr lang="sl-SI" smtClean="0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856430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hangingPunct="0">
              <a:buFontTx/>
              <a:buChar char="-"/>
            </a:pP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A0777-A0B0-4704-B4B2-0F3455493546}" type="slidenum">
              <a:rPr lang="sl-SI" smtClean="0"/>
              <a:t>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856430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hangingPunct="0">
              <a:buFontTx/>
              <a:buChar char="-"/>
            </a:pP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A0777-A0B0-4704-B4B2-0F3455493546}" type="slidenum">
              <a:rPr lang="sl-SI" smtClean="0"/>
              <a:t>21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856430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A0777-A0B0-4704-B4B2-0F3455493546}" type="slidenum">
              <a:rPr lang="sl-SI" smtClean="0"/>
              <a:t>22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88182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l-SI" dirty="0" smtClean="0"/>
              <a:t>V SLO prevladujejo operacije sodelovanja</a:t>
            </a:r>
            <a:r>
              <a:rPr lang="sl-SI" baseline="0" dirty="0" smtClean="0"/>
              <a:t> znotraj DČ</a:t>
            </a:r>
          </a:p>
          <a:p>
            <a:pPr marL="171450" indent="-171450">
              <a:buFontTx/>
              <a:buChar char="-"/>
            </a:pPr>
            <a:r>
              <a:rPr lang="sl-SI" baseline="0" dirty="0" smtClean="0"/>
              <a:t>Operacij transnacionalnega sodelovanja so bile 4 (ena tudi z DČ tretjega sveta)</a:t>
            </a:r>
          </a:p>
          <a:p>
            <a:pPr marL="171450" indent="-171450">
              <a:buFontTx/>
              <a:buChar char="-"/>
            </a:pPr>
            <a:endParaRPr lang="sl-SI" baseline="0" dirty="0" smtClean="0"/>
          </a:p>
          <a:p>
            <a:pPr marL="171450" indent="-171450">
              <a:buFontTx/>
              <a:buChar char="-"/>
            </a:pP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A0777-A0B0-4704-B4B2-0F3455493546}" type="slidenum">
              <a:rPr lang="sl-SI" smtClean="0"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27966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A0777-A0B0-4704-B4B2-0F3455493546}" type="slidenum">
              <a:rPr lang="sl-SI" smtClean="0"/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31452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A0777-A0B0-4704-B4B2-0F3455493546}" type="slidenum">
              <a:rPr lang="sl-SI" smtClean="0"/>
              <a:t>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31452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A0777-A0B0-4704-B4B2-0F3455493546}" type="slidenum">
              <a:rPr lang="sl-SI" smtClean="0"/>
              <a:t>6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31452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A0777-A0B0-4704-B4B2-0F3455493546}" type="slidenum">
              <a:rPr lang="sl-SI" smtClean="0"/>
              <a:t>7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31452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A0777-A0B0-4704-B4B2-0F3455493546}" type="slidenum">
              <a:rPr lang="sl-SI" smtClean="0"/>
              <a:t>8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63955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A0777-A0B0-4704-B4B2-0F3455493546}" type="slidenum">
              <a:rPr lang="sl-SI" smtClean="0"/>
              <a:t>9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63955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t>16. 01. 2020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t>‹#›</a:t>
            </a:fld>
            <a:endParaRPr lang="sl-SI" dirty="0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7400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t>16. 01. 2020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t>16. 01. 2020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t>16. 01. 2020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t>16. 01. 2020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t>16. 01. 2020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t>16. 01. 2020</a:t>
            </a:fld>
            <a:endParaRPr lang="sl-SI" dirty="0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t>16. 01. 2020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t>16. 01. 2020</a:t>
            </a:fld>
            <a:endParaRPr lang="sl-SI" dirty="0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t>16. 01. 2020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t>16. 01. 2020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87CAA-FF2A-437D-9239-80C30ACA40B9}" type="datetimeFigureOut">
              <a:rPr lang="sl-SI" smtClean="0"/>
              <a:t>16. 01. 2020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14627-7412-4605-A2B8-6A8F5ECD08B1}" type="slidenum">
              <a:rPr lang="sl-SI" smtClean="0"/>
              <a:t>‹#›</a:t>
            </a:fld>
            <a:endParaRPr lang="sl-S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 txBox="1">
            <a:spLocks/>
          </p:cNvSpPr>
          <p:nvPr/>
        </p:nvSpPr>
        <p:spPr>
          <a:xfrm>
            <a:off x="467544" y="1628800"/>
            <a:ext cx="7992888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l-SI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l-SI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JAVNI RAZPIS </a:t>
            </a:r>
          </a:p>
          <a:p>
            <a:r>
              <a:rPr lang="sl-SI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PODUKREP 19.3</a:t>
            </a:r>
            <a:endParaRPr lang="sl-SI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PRIPRAVA IN IZVAJANJE DEJAVNOSTI SODELOVANJA LOKALNE AKCIJSKE SKUPINE</a:t>
            </a:r>
            <a:endParaRPr lang="sl-SI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sl-SI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sl-SI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sl-SI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sl-SI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sl-SI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sl-SI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2020</a:t>
            </a:r>
          </a:p>
          <a:p>
            <a:pPr algn="l"/>
            <a:r>
              <a:rPr lang="sl-SI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Andreja Trček</a:t>
            </a: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63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donja\Desktop\MKO\PPT\PPT1_-01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064896" cy="1143000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rgbClr val="71BF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UPRAVIČENI STROŠKI</a:t>
            </a:r>
            <a:endParaRPr lang="sl-SI" sz="3200" b="1" dirty="0">
              <a:solidFill>
                <a:srgbClr val="71BF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68453" y="1268760"/>
            <a:ext cx="8352928" cy="4536504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sz="2000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sl-SI" sz="2000" b="1" dirty="0" smtClean="0">
                <a:solidFill>
                  <a:schemeClr val="accent6">
                    <a:lumMod val="75000"/>
                  </a:schemeClr>
                </a:solidFill>
              </a:rPr>
              <a:t>Katalog stroškov in najvišjih priznanih vrednosti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sl-SI" sz="2000" b="1" dirty="0" smtClean="0">
                <a:solidFill>
                  <a:schemeClr val="accent6">
                    <a:lumMod val="75000"/>
                  </a:schemeClr>
                </a:solidFill>
              </a:rPr>
              <a:t>Naročniki v skladu z ZJN ravnajo po ZJN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sl-SI" sz="2000" b="1" dirty="0" smtClean="0">
                <a:solidFill>
                  <a:schemeClr val="accent6">
                    <a:lumMod val="75000"/>
                  </a:schemeClr>
                </a:solidFill>
              </a:rPr>
              <a:t>Tržno primerljive tri ponudbe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sl-SI" sz="2000" b="1" dirty="0" smtClean="0">
                <a:solidFill>
                  <a:schemeClr val="accent6">
                    <a:lumMod val="75000"/>
                  </a:schemeClr>
                </a:solidFill>
              </a:rPr>
              <a:t>Izjeme</a:t>
            </a:r>
            <a:r>
              <a:rPr lang="sl-SI" sz="2000" b="1" dirty="0" smtClean="0"/>
              <a:t> </a:t>
            </a:r>
            <a:r>
              <a:rPr lang="sl-SI" sz="2000" dirty="0" smtClean="0"/>
              <a:t>(</a:t>
            </a:r>
            <a:r>
              <a:rPr lang="sl-SI" sz="2100" dirty="0" smtClean="0"/>
              <a:t>stroški, </a:t>
            </a:r>
            <a:r>
              <a:rPr lang="sl-SI" sz="2100" dirty="0"/>
              <a:t>ki so predpisani s strani države ali lokalne </a:t>
            </a:r>
            <a:r>
              <a:rPr lang="sl-SI" sz="2100" dirty="0" smtClean="0"/>
              <a:t>skupnosti, stroški </a:t>
            </a:r>
            <a:r>
              <a:rPr lang="sl-SI" sz="2100" dirty="0"/>
              <a:t>dela </a:t>
            </a:r>
            <a:r>
              <a:rPr lang="sl-SI" sz="2100" dirty="0" smtClean="0"/>
              <a:t>osebja, stroški </a:t>
            </a:r>
            <a:r>
              <a:rPr lang="sl-SI" sz="2100" dirty="0"/>
              <a:t>prispevka v </a:t>
            </a:r>
            <a:r>
              <a:rPr lang="sl-SI" sz="2100" dirty="0" smtClean="0"/>
              <a:t>naravi, stroški </a:t>
            </a:r>
            <a:r>
              <a:rPr lang="sl-SI" sz="2100" dirty="0"/>
              <a:t>za </a:t>
            </a:r>
            <a:r>
              <a:rPr lang="sl-SI" sz="2100" dirty="0" smtClean="0"/>
              <a:t>katere </a:t>
            </a:r>
            <a:r>
              <a:rPr lang="sl-SI" sz="2100" dirty="0"/>
              <a:t>je na trgu le en </a:t>
            </a:r>
            <a:r>
              <a:rPr lang="sl-SI" sz="2100" dirty="0" smtClean="0"/>
              <a:t>ponudnik</a:t>
            </a:r>
            <a:r>
              <a:rPr lang="sl-SI" sz="2100" dirty="0"/>
              <a:t> </a:t>
            </a:r>
            <a:r>
              <a:rPr lang="sl-SI" sz="2100" dirty="0" smtClean="0"/>
              <a:t>– ena ponudba, strošek do največ 2000 EUR)</a:t>
            </a:r>
          </a:p>
          <a:p>
            <a:pPr marL="0" lvl="0" indent="0">
              <a:buNone/>
            </a:pPr>
            <a:r>
              <a:rPr lang="sl-SI" sz="2100" dirty="0"/>
              <a:t/>
            </a:r>
            <a:br>
              <a:rPr lang="sl-SI" sz="2100" dirty="0"/>
            </a:br>
            <a:r>
              <a:rPr lang="sl-SI" sz="21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l-SI" sz="2100" dirty="0" smtClean="0">
                <a:solidFill>
                  <a:schemeClr val="accent6">
                    <a:lumMod val="75000"/>
                  </a:schemeClr>
                </a:solidFill>
              </a:rPr>
              <a:t>      </a:t>
            </a:r>
            <a:r>
              <a:rPr lang="sl-SI" sz="2100" b="1" dirty="0" smtClean="0">
                <a:solidFill>
                  <a:schemeClr val="accent6">
                    <a:lumMod val="75000"/>
                  </a:schemeClr>
                </a:solidFill>
              </a:rPr>
              <a:t>Obrazložitev</a:t>
            </a:r>
          </a:p>
          <a:p>
            <a:pPr marL="0" lvl="0" indent="0">
              <a:buNone/>
            </a:pPr>
            <a:endParaRPr lang="sl-SI" sz="2100" b="1" dirty="0"/>
          </a:p>
          <a:p>
            <a:pPr marL="0" lvl="0" indent="0">
              <a:buNone/>
            </a:pPr>
            <a:endParaRPr lang="sl-SI" sz="2000" b="1" dirty="0" smtClean="0"/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b="1" dirty="0" smtClean="0"/>
          </a:p>
          <a:p>
            <a:pPr marL="457200" lvl="1" indent="0">
              <a:lnSpc>
                <a:spcPct val="150000"/>
              </a:lnSpc>
              <a:buNone/>
            </a:pPr>
            <a:endParaRPr lang="sl-SI" sz="2000" b="1" dirty="0" smtClean="0"/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dirty="0" smtClean="0"/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b="1" dirty="0">
              <a:solidFill>
                <a:srgbClr val="71BF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dirty="0" smtClean="0"/>
          </a:p>
          <a:p>
            <a:pPr marL="457200" lvl="1" indent="0">
              <a:lnSpc>
                <a:spcPct val="150000"/>
              </a:lnSpc>
              <a:buNone/>
            </a:pPr>
            <a:endParaRPr lang="sl-SI" sz="2000" dirty="0" smtClean="0"/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dirty="0"/>
          </a:p>
          <a:p>
            <a:pPr lvl="1">
              <a:lnSpc>
                <a:spcPct val="150000"/>
              </a:lnSpc>
            </a:pPr>
            <a:endParaRPr lang="sl-SI" sz="1800" dirty="0" smtClean="0"/>
          </a:p>
          <a:p>
            <a:endParaRPr lang="sl-SI" sz="18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755576" y="1556792"/>
            <a:ext cx="7848872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sz="1600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382751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donja\Desktop\MKO\PPT\PPT1_-01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064896" cy="1143000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rgbClr val="71BF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NEUPRAVIČENI STROŠKI</a:t>
            </a:r>
            <a:endParaRPr lang="sl-SI" sz="3200" b="1" dirty="0">
              <a:solidFill>
                <a:srgbClr val="71BF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1520" y="1916832"/>
            <a:ext cx="8640960" cy="4536504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sz="2000" dirty="0"/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b="1" dirty="0" smtClean="0"/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b="1" dirty="0" smtClean="0"/>
          </a:p>
          <a:p>
            <a:pPr marL="457200" lvl="1" indent="0">
              <a:lnSpc>
                <a:spcPct val="150000"/>
              </a:lnSpc>
              <a:buNone/>
            </a:pPr>
            <a:endParaRPr lang="sl-SI" sz="2000" b="1" dirty="0" smtClean="0"/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dirty="0" smtClean="0"/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b="1" dirty="0">
              <a:solidFill>
                <a:srgbClr val="71BF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dirty="0" smtClean="0"/>
          </a:p>
          <a:p>
            <a:pPr marL="457200" lvl="1" indent="0">
              <a:lnSpc>
                <a:spcPct val="150000"/>
              </a:lnSpc>
              <a:buNone/>
            </a:pPr>
            <a:endParaRPr lang="sl-SI" sz="2000" dirty="0" smtClean="0"/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dirty="0"/>
          </a:p>
          <a:p>
            <a:pPr lvl="1">
              <a:lnSpc>
                <a:spcPct val="150000"/>
              </a:lnSpc>
            </a:pPr>
            <a:endParaRPr lang="sl-SI" sz="1800" dirty="0" smtClean="0"/>
          </a:p>
          <a:p>
            <a:endParaRPr lang="sl-SI" sz="18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755576" y="1556792"/>
            <a:ext cx="7848872" cy="5224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l-SI" sz="2000" dirty="0" smtClean="0"/>
              <a:t>splošni </a:t>
            </a:r>
            <a:r>
              <a:rPr lang="sl-SI" sz="2000" dirty="0"/>
              <a:t>upravni </a:t>
            </a:r>
            <a:r>
              <a:rPr lang="sl-SI" sz="2000" dirty="0" smtClean="0"/>
              <a:t>stroški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l-SI" sz="2000" dirty="0" smtClean="0"/>
              <a:t>obresti </a:t>
            </a:r>
            <a:r>
              <a:rPr lang="sl-SI" sz="2000" dirty="0"/>
              <a:t>za </a:t>
            </a:r>
            <a:r>
              <a:rPr lang="sl-SI" sz="2000" dirty="0" smtClean="0"/>
              <a:t>dolgove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l-SI" sz="2000" dirty="0" smtClean="0"/>
              <a:t>davek </a:t>
            </a:r>
            <a:r>
              <a:rPr lang="sl-SI" sz="2000" dirty="0"/>
              <a:t>na dodano </a:t>
            </a:r>
            <a:r>
              <a:rPr lang="sl-SI" sz="2000" dirty="0" smtClean="0"/>
              <a:t>vrednost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l-SI" sz="2000" dirty="0" smtClean="0"/>
              <a:t>stroški </a:t>
            </a:r>
            <a:r>
              <a:rPr lang="sl-SI" sz="2000" dirty="0"/>
              <a:t>priprave vloge in zahtevka za </a:t>
            </a:r>
            <a:r>
              <a:rPr lang="sl-SI" sz="2000" dirty="0" smtClean="0"/>
              <a:t>izplačilo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l-SI" sz="2000" dirty="0" smtClean="0"/>
              <a:t>rabljena </a:t>
            </a:r>
            <a:r>
              <a:rPr lang="sl-SI" sz="2000" dirty="0"/>
              <a:t>oprema in </a:t>
            </a:r>
            <a:r>
              <a:rPr lang="sl-SI" sz="2000" dirty="0" smtClean="0"/>
              <a:t>mehanizacija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l-SI" sz="2000" dirty="0" smtClean="0"/>
              <a:t>štipendije </a:t>
            </a:r>
            <a:r>
              <a:rPr lang="sl-SI" sz="2000" dirty="0"/>
              <a:t>in </a:t>
            </a:r>
            <a:r>
              <a:rPr lang="sl-SI" sz="2000" dirty="0" smtClean="0"/>
              <a:t>nagrade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l-SI" sz="2000" dirty="0" smtClean="0"/>
              <a:t>naročnine </a:t>
            </a:r>
            <a:r>
              <a:rPr lang="sl-SI" sz="2000" dirty="0"/>
              <a:t>na časopise in drugo </a:t>
            </a:r>
            <a:r>
              <a:rPr lang="sl-SI" sz="2000" dirty="0" smtClean="0"/>
              <a:t>periodiko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l-SI" sz="2000" dirty="0" smtClean="0"/>
              <a:t>stroški </a:t>
            </a:r>
            <a:r>
              <a:rPr lang="sl-SI" sz="2000" dirty="0"/>
              <a:t>izobraževanj in usposabljanj, ki niso neposredno povezani z aktivnostmi </a:t>
            </a:r>
            <a:r>
              <a:rPr lang="sl-SI" sz="2000" dirty="0" smtClean="0"/>
              <a:t>operacije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l-SI" sz="2000" dirty="0" smtClean="0"/>
              <a:t>stroški </a:t>
            </a:r>
            <a:r>
              <a:rPr lang="sl-SI" sz="2000" dirty="0"/>
              <a:t>izdelave dokumentacije, študij, analiz, ocen, strategij in drugih podobnih raziskav, kadar niso neposredno povezane z določeno </a:t>
            </a:r>
            <a:r>
              <a:rPr lang="sl-SI" sz="2000" dirty="0" smtClean="0"/>
              <a:t>operacijo</a:t>
            </a:r>
            <a:endParaRPr lang="sl-SI" sz="2000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sz="1600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392383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donja\Desktop\MKO\PPT\PPT1_-01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" y="0"/>
            <a:ext cx="9144000" cy="6858001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064896" cy="1143000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rgbClr val="71BF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OBVEZNOSTI UPRAVIČENCA</a:t>
            </a:r>
            <a:endParaRPr lang="sl-SI" sz="3200" b="1" dirty="0">
              <a:solidFill>
                <a:srgbClr val="71BF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1520" y="1916832"/>
            <a:ext cx="8640960" cy="4536504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 smtClean="0"/>
              <a:t>Podprta naložba se mora uporabljati izključno za namen in dejavnost za katero je bila javna podpora izplačana še </a:t>
            </a:r>
            <a:r>
              <a:rPr lang="sl-SI" sz="2000" b="1" dirty="0" smtClean="0">
                <a:solidFill>
                  <a:schemeClr val="accent6">
                    <a:lumMod val="75000"/>
                  </a:schemeClr>
                </a:solidFill>
              </a:rPr>
              <a:t>najmanj pet let od zadnjega izplačila</a:t>
            </a:r>
            <a:r>
              <a:rPr lang="sl-SI" sz="2000" b="1" dirty="0" smtClean="0"/>
              <a:t> </a:t>
            </a:r>
            <a:r>
              <a:rPr lang="sl-SI" sz="2000" dirty="0" smtClean="0"/>
              <a:t>podpore.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 smtClean="0"/>
              <a:t>Obveznost označevanja v skladu s </a:t>
            </a:r>
            <a:r>
              <a:rPr lang="sl-SI" sz="2000" b="1" dirty="0" smtClean="0">
                <a:solidFill>
                  <a:schemeClr val="accent6">
                    <a:lumMod val="75000"/>
                  </a:schemeClr>
                </a:solidFill>
              </a:rPr>
              <a:t>Pravilnikom o označevanju vira sofinanciranja .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sl-SI" sz="2000" b="1" dirty="0" smtClean="0"/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dirty="0" smtClean="0"/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b="1" dirty="0">
              <a:solidFill>
                <a:srgbClr val="71BF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dirty="0" smtClean="0"/>
          </a:p>
          <a:p>
            <a:pPr marL="457200" lvl="1" indent="0">
              <a:lnSpc>
                <a:spcPct val="150000"/>
              </a:lnSpc>
              <a:buNone/>
            </a:pPr>
            <a:endParaRPr lang="sl-SI" sz="2000" dirty="0" smtClean="0"/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dirty="0"/>
          </a:p>
          <a:p>
            <a:pPr lvl="1">
              <a:lnSpc>
                <a:spcPct val="150000"/>
              </a:lnSpc>
            </a:pPr>
            <a:endParaRPr lang="sl-SI" sz="1800" dirty="0" smtClean="0"/>
          </a:p>
          <a:p>
            <a:endParaRPr lang="sl-SI" sz="1800" dirty="0"/>
          </a:p>
        </p:txBody>
      </p:sp>
      <p:sp>
        <p:nvSpPr>
          <p:cNvPr id="4" name="Pravokotnik 3"/>
          <p:cNvSpPr/>
          <p:nvPr/>
        </p:nvSpPr>
        <p:spPr>
          <a:xfrm>
            <a:off x="683568" y="1550393"/>
            <a:ext cx="8066012" cy="1541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sl-SI" dirty="0" smtClean="0"/>
          </a:p>
          <a:p>
            <a:pPr marL="342900" indent="-34290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endParaRPr lang="sl-SI" dirty="0" smtClean="0"/>
          </a:p>
          <a:p>
            <a:pPr marL="342900" indent="-34290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endParaRPr lang="sl-SI" dirty="0"/>
          </a:p>
          <a:p>
            <a:pPr marL="342900" indent="-34290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5546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donja\Desktop\MKO\PPT\PPT1_-01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064896" cy="1143000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rgbClr val="71BF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UPRAVIČENE OPERACIJE</a:t>
            </a:r>
            <a:endParaRPr lang="sl-SI" sz="3200" b="1" dirty="0">
              <a:solidFill>
                <a:srgbClr val="71BF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536504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 smtClean="0"/>
              <a:t>Izmenjava izkušenj in znanja ter njihova implementacija na območju LAS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 smtClean="0"/>
              <a:t>Razvoj in trženje storitev in proizvodov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 smtClean="0"/>
              <a:t>Promocija novih proizvodov, praks, postopkov in tehnologij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 smtClean="0"/>
              <a:t>Vključevanje ranljivih skupin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 smtClean="0"/>
              <a:t>Organizacija skupnih delovnih procesov z izmenjavo virov in opreme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 smtClean="0"/>
              <a:t>Oblikovanje kratkih dobavnih verig hrane in lokalnih trgov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 smtClean="0"/>
              <a:t>Kolektivne okoljske operacije</a:t>
            </a:r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dirty="0" smtClean="0"/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dirty="0" smtClean="0"/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dirty="0" smtClean="0"/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b="1" dirty="0" smtClean="0"/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b="1" dirty="0" smtClean="0"/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b="1" dirty="0" smtClean="0"/>
          </a:p>
          <a:p>
            <a:pPr marL="457200" lvl="1" indent="0">
              <a:lnSpc>
                <a:spcPct val="150000"/>
              </a:lnSpc>
              <a:buNone/>
            </a:pPr>
            <a:endParaRPr lang="sl-SI" sz="2000" dirty="0" smtClean="0"/>
          </a:p>
          <a:p>
            <a:pPr marL="457200" lvl="1" indent="0">
              <a:lnSpc>
                <a:spcPct val="150000"/>
              </a:lnSpc>
              <a:buNone/>
            </a:pPr>
            <a:endParaRPr lang="sl-SI" sz="2000" dirty="0" smtClean="0"/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dirty="0"/>
          </a:p>
          <a:p>
            <a:pPr lvl="1">
              <a:lnSpc>
                <a:spcPct val="150000"/>
              </a:lnSpc>
            </a:pPr>
            <a:endParaRPr lang="sl-SI" sz="1800" dirty="0" smtClean="0"/>
          </a:p>
          <a:p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348799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donja\Desktop\MKO\PPT\PPT1_-01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064896" cy="1143000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rgbClr val="71BF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ODDAJA VLOG</a:t>
            </a:r>
            <a:endParaRPr lang="sl-SI" sz="3200" b="1" dirty="0">
              <a:solidFill>
                <a:srgbClr val="71BF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1520" y="1412776"/>
            <a:ext cx="8280920" cy="4464496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sl-SI" sz="2000" dirty="0"/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l-SI" sz="2200" dirty="0" smtClean="0"/>
              <a:t>Javni razpis je bil </a:t>
            </a:r>
            <a:r>
              <a:rPr lang="sl-SI" sz="2200" b="1" dirty="0" smtClean="0"/>
              <a:t>objavljen 13. 12. 2019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sl-SI" sz="2200" dirty="0" smtClean="0"/>
          </a:p>
          <a:p>
            <a:pPr lvl="1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l-SI" sz="2200" dirty="0" smtClean="0"/>
              <a:t>Vnos vlog v elektronski sistem in vložitev vloge poteka </a:t>
            </a:r>
            <a:r>
              <a:rPr lang="sl-SI" sz="2200" b="1" dirty="0" smtClean="0">
                <a:solidFill>
                  <a:schemeClr val="accent6">
                    <a:lumMod val="75000"/>
                  </a:schemeClr>
                </a:solidFill>
              </a:rPr>
              <a:t>od</a:t>
            </a:r>
            <a:r>
              <a:rPr lang="sl-SI" sz="2200" dirty="0" smtClean="0"/>
              <a:t> </a:t>
            </a:r>
            <a:r>
              <a:rPr lang="sl-SI" sz="22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sl-SI" sz="2200" b="1" dirty="0" smtClean="0">
                <a:solidFill>
                  <a:schemeClr val="accent6">
                    <a:lumMod val="75000"/>
                  </a:schemeClr>
                </a:solidFill>
              </a:rPr>
              <a:t>. 1. 2020 do vključno 28. </a:t>
            </a:r>
            <a:r>
              <a:rPr lang="sl-SI" sz="22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sl-SI" sz="2200" b="1" dirty="0" smtClean="0">
                <a:solidFill>
                  <a:schemeClr val="accent6">
                    <a:lumMod val="75000"/>
                  </a:schemeClr>
                </a:solidFill>
              </a:rPr>
              <a:t>. 2020 do 23:59 ure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sl-SI" sz="2200" dirty="0" smtClean="0"/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l-SI" sz="2200" b="1" u="sng" dirty="0" smtClean="0">
                <a:solidFill>
                  <a:srgbClr val="FF0000"/>
                </a:solidFill>
              </a:rPr>
              <a:t>Za čas oddaje vloge šteje oddaja vloge v fizični obliki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sl-SI" sz="2200" dirty="0" smtClean="0"/>
          </a:p>
          <a:p>
            <a:pPr lvl="1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l-SI" sz="2200" dirty="0" smtClean="0"/>
              <a:t>Vloga se odda na naslov: </a:t>
            </a:r>
          </a:p>
          <a:p>
            <a:pPr marL="457200" lvl="1" indent="0" algn="just">
              <a:lnSpc>
                <a:spcPct val="110000"/>
              </a:lnSpc>
              <a:buNone/>
            </a:pPr>
            <a:r>
              <a:rPr lang="en-US" sz="2200" dirty="0" err="1" smtClean="0"/>
              <a:t>Ministrstvo</a:t>
            </a:r>
            <a:r>
              <a:rPr lang="en-US" sz="2200" dirty="0" smtClean="0"/>
              <a:t> </a:t>
            </a:r>
            <a:r>
              <a:rPr lang="en-US" sz="2200" dirty="0"/>
              <a:t>za kmetijstvo, gozdarstvo in prehrano, </a:t>
            </a:r>
            <a:endParaRPr lang="sl-SI" sz="2200" dirty="0" smtClean="0"/>
          </a:p>
          <a:p>
            <a:pPr marL="457200" lvl="1" indent="0" algn="just">
              <a:lnSpc>
                <a:spcPct val="110000"/>
              </a:lnSpc>
              <a:buNone/>
            </a:pPr>
            <a:r>
              <a:rPr lang="en-US" sz="2200" dirty="0" err="1" smtClean="0"/>
              <a:t>Agencija</a:t>
            </a:r>
            <a:r>
              <a:rPr lang="en-US" sz="2200" dirty="0" smtClean="0"/>
              <a:t> </a:t>
            </a:r>
            <a:r>
              <a:rPr lang="en-US" sz="2200" dirty="0"/>
              <a:t>Republike Slovenije za kmetijske trge in </a:t>
            </a:r>
            <a:r>
              <a:rPr lang="en-US" sz="2200" dirty="0" err="1"/>
              <a:t>razvoj</a:t>
            </a:r>
            <a:r>
              <a:rPr lang="en-US" sz="2200" dirty="0"/>
              <a:t> </a:t>
            </a:r>
            <a:r>
              <a:rPr lang="en-US" sz="2200" dirty="0" err="1" smtClean="0"/>
              <a:t>podeželja</a:t>
            </a:r>
            <a:endParaRPr lang="sl-SI" sz="2200" dirty="0" smtClean="0"/>
          </a:p>
          <a:p>
            <a:pPr marL="457200" lvl="1" indent="0" algn="just">
              <a:lnSpc>
                <a:spcPct val="110000"/>
              </a:lnSpc>
              <a:buNone/>
            </a:pPr>
            <a:r>
              <a:rPr lang="en-US" sz="2200" dirty="0" err="1" smtClean="0"/>
              <a:t>Dunajska</a:t>
            </a:r>
            <a:r>
              <a:rPr lang="en-US" sz="2200" dirty="0" smtClean="0"/>
              <a:t> </a:t>
            </a:r>
            <a:r>
              <a:rPr lang="sl-SI" sz="2200" dirty="0"/>
              <a:t>cesta </a:t>
            </a:r>
            <a:r>
              <a:rPr lang="en-US" sz="2200" dirty="0"/>
              <a:t>160, </a:t>
            </a:r>
            <a:r>
              <a:rPr lang="en-US" sz="2200" dirty="0" smtClean="0"/>
              <a:t>Ljubljana</a:t>
            </a:r>
            <a:endParaRPr lang="sl-SI" sz="2200" dirty="0" smtClean="0"/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sl-SI" sz="2200" dirty="0" smtClean="0"/>
          </a:p>
          <a:p>
            <a:pPr marL="457200" lvl="1" indent="0">
              <a:lnSpc>
                <a:spcPct val="150000"/>
              </a:lnSpc>
              <a:buNone/>
            </a:pPr>
            <a:endParaRPr lang="sl-SI" sz="2000" dirty="0" smtClean="0"/>
          </a:p>
          <a:p>
            <a:pPr marL="457200" lvl="1" indent="0">
              <a:lnSpc>
                <a:spcPct val="150000"/>
              </a:lnSpc>
              <a:buNone/>
            </a:pPr>
            <a:endParaRPr lang="sl-SI" sz="2000" dirty="0"/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dirty="0"/>
          </a:p>
          <a:p>
            <a:pPr lvl="1">
              <a:lnSpc>
                <a:spcPct val="150000"/>
              </a:lnSpc>
            </a:pPr>
            <a:endParaRPr lang="sl-SI" sz="1800" dirty="0" smtClean="0"/>
          </a:p>
          <a:p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281733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donja\Desktop\MKO\PPT\PPT1_-01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" y="0"/>
            <a:ext cx="9144000" cy="6858001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064896" cy="1143000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rgbClr val="71BF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OBRAVNAVA VLOG</a:t>
            </a:r>
            <a:endParaRPr lang="sl-SI" sz="3200" b="1" dirty="0">
              <a:solidFill>
                <a:srgbClr val="71BF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1520" y="1916832"/>
            <a:ext cx="8640960" cy="4536504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Tx/>
              <a:buChar char="-"/>
            </a:pPr>
            <a:endParaRPr lang="sl-SI" sz="2000" b="1" dirty="0" smtClean="0"/>
          </a:p>
          <a:p>
            <a:pPr marL="457200" lvl="1" indent="0">
              <a:lnSpc>
                <a:spcPct val="150000"/>
              </a:lnSpc>
              <a:buNone/>
            </a:pPr>
            <a:endParaRPr lang="sl-SI" sz="2000" b="1" dirty="0" smtClean="0"/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dirty="0" smtClean="0"/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b="1" dirty="0">
              <a:solidFill>
                <a:srgbClr val="71BF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dirty="0" smtClean="0"/>
          </a:p>
          <a:p>
            <a:pPr marL="457200" lvl="1" indent="0">
              <a:lnSpc>
                <a:spcPct val="150000"/>
              </a:lnSpc>
              <a:buNone/>
            </a:pPr>
            <a:endParaRPr lang="sl-SI" sz="2000" dirty="0" smtClean="0"/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dirty="0"/>
          </a:p>
          <a:p>
            <a:pPr lvl="1">
              <a:lnSpc>
                <a:spcPct val="150000"/>
              </a:lnSpc>
            </a:pPr>
            <a:endParaRPr lang="sl-SI" sz="1800" dirty="0" smtClean="0"/>
          </a:p>
          <a:p>
            <a:endParaRPr lang="sl-SI" sz="1800" dirty="0"/>
          </a:p>
        </p:txBody>
      </p:sp>
      <p:sp>
        <p:nvSpPr>
          <p:cNvPr id="4" name="Pravokotnik 3"/>
          <p:cNvSpPr/>
          <p:nvPr/>
        </p:nvSpPr>
        <p:spPr>
          <a:xfrm>
            <a:off x="683568" y="1550393"/>
            <a:ext cx="8066012" cy="5119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l-SI" sz="2000" dirty="0" smtClean="0"/>
              <a:t>Vloge se izberejo </a:t>
            </a:r>
            <a:r>
              <a:rPr lang="sl-SI" sz="2000" dirty="0"/>
              <a:t>na podlagi </a:t>
            </a:r>
            <a:r>
              <a:rPr lang="sl-SI" sz="2000" dirty="0" smtClean="0"/>
              <a:t>meril za izbor ter na podlagi ponderiranja popolnih vlog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sl-SI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l-SI" sz="2000" dirty="0" smtClean="0"/>
              <a:t>Minimalni </a:t>
            </a:r>
            <a:r>
              <a:rPr lang="sl-SI" sz="2000" dirty="0"/>
              <a:t>prag za odobritev operacije je 60 točk od 100 možnih </a:t>
            </a:r>
            <a:r>
              <a:rPr lang="sl-SI" sz="2000" dirty="0" smtClean="0"/>
              <a:t>točk</a:t>
            </a:r>
            <a:endParaRPr lang="sl-SI" sz="2000" dirty="0"/>
          </a:p>
          <a:p>
            <a:pPr algn="just"/>
            <a:endParaRPr lang="sl-SI" sz="2000" dirty="0" smtClean="0"/>
          </a:p>
          <a:p>
            <a:pPr marL="342900" indent="-34290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l-SI" sz="2000" dirty="0" smtClean="0"/>
              <a:t>O odobritvi oz. zavrnitvi operacije odloči ARSKTRP z odločbo</a:t>
            </a:r>
          </a:p>
          <a:p>
            <a:pPr marL="342900" indent="-34290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sl-SI" sz="2000" dirty="0" smtClean="0"/>
          </a:p>
          <a:p>
            <a:pPr marL="342900" lvl="1" indent="-34290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l-SI" sz="2000" b="1" dirty="0">
                <a:solidFill>
                  <a:schemeClr val="accent6">
                    <a:lumMod val="75000"/>
                  </a:schemeClr>
                </a:solidFill>
              </a:rPr>
              <a:t>Če eden ali več partnerjev ne izpolnjuje pogojev za odobritev operacije se zavrnejo vloge vseh partnerjev vključenih v </a:t>
            </a:r>
            <a:r>
              <a:rPr lang="sl-SI" sz="2000" b="1" dirty="0" smtClean="0">
                <a:solidFill>
                  <a:schemeClr val="accent6">
                    <a:lumMod val="75000"/>
                  </a:schemeClr>
                </a:solidFill>
              </a:rPr>
              <a:t>operacijo</a:t>
            </a:r>
            <a:endParaRPr lang="sl-SI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sl-SI" sz="2000" dirty="0" smtClean="0"/>
          </a:p>
          <a:p>
            <a:pPr marL="342900" indent="-34290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sl-SI" dirty="0" smtClean="0"/>
          </a:p>
          <a:p>
            <a:pPr marL="342900" indent="-34290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endParaRPr lang="sl-SI" dirty="0" smtClean="0"/>
          </a:p>
          <a:p>
            <a:pPr marL="342900" indent="-34290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endParaRPr lang="sl-SI" dirty="0"/>
          </a:p>
          <a:p>
            <a:pPr marL="342900" indent="-34290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3651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donja\Desktop\MKO\PPT\PPT1_-01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943"/>
            <a:ext cx="9144000" cy="6858001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064896" cy="1143000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rgbClr val="71BF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MERILA ZA IZBOR OPERACIJ</a:t>
            </a:r>
            <a:endParaRPr lang="sl-SI" sz="3200" b="1" dirty="0">
              <a:solidFill>
                <a:srgbClr val="71BF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99592" y="1268760"/>
            <a:ext cx="7632848" cy="4824536"/>
          </a:xfrm>
        </p:spPr>
        <p:txBody>
          <a:bodyPr>
            <a:normAutofit/>
          </a:bodyPr>
          <a:lstStyle/>
          <a:p>
            <a:pPr marL="0" indent="0" hangingPunct="0">
              <a:buNone/>
            </a:pPr>
            <a:endParaRPr lang="sl-SI" sz="2200" dirty="0" smtClean="0"/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dirty="0" smtClean="0"/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dirty="0" smtClean="0"/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dirty="0" smtClean="0"/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dirty="0" smtClean="0"/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b="1" dirty="0" smtClean="0"/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b="1" dirty="0" smtClean="0"/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b="1" dirty="0" smtClean="0"/>
          </a:p>
          <a:p>
            <a:pPr marL="457200" lvl="1" indent="0">
              <a:lnSpc>
                <a:spcPct val="150000"/>
              </a:lnSpc>
              <a:buNone/>
            </a:pPr>
            <a:endParaRPr lang="sl-SI" sz="2000" dirty="0" smtClean="0"/>
          </a:p>
          <a:p>
            <a:pPr marL="457200" lvl="1" indent="0">
              <a:lnSpc>
                <a:spcPct val="150000"/>
              </a:lnSpc>
              <a:buNone/>
            </a:pPr>
            <a:endParaRPr lang="sl-SI" sz="2000" dirty="0" smtClean="0"/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dirty="0"/>
          </a:p>
          <a:p>
            <a:pPr lvl="1">
              <a:lnSpc>
                <a:spcPct val="150000"/>
              </a:lnSpc>
            </a:pPr>
            <a:endParaRPr lang="sl-SI" sz="1800" dirty="0" smtClean="0"/>
          </a:p>
          <a:p>
            <a:endParaRPr lang="sl-SI" sz="18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859964"/>
              </p:ext>
            </p:extLst>
          </p:nvPr>
        </p:nvGraphicFramePr>
        <p:xfrm>
          <a:off x="1187624" y="1304763"/>
          <a:ext cx="6408711" cy="4248472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76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3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690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 </a:t>
                      </a:r>
                      <a:endParaRPr lang="sl-SI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M</a:t>
                      </a:r>
                      <a:r>
                        <a:rPr lang="sl-SI" sz="1400" b="1" dirty="0" smtClean="0">
                          <a:effectLst/>
                        </a:rPr>
                        <a:t>ERILA</a:t>
                      </a:r>
                      <a:endParaRPr lang="sl-SI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Max.</a:t>
                      </a:r>
                      <a:endParaRPr lang="sl-SI" sz="1000" dirty="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št. točk</a:t>
                      </a:r>
                      <a:endParaRPr lang="sl-SI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77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A.</a:t>
                      </a:r>
                      <a:endParaRPr lang="sl-SI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PRISPEVEK K DOSEGANJU CILJEV SLR</a:t>
                      </a:r>
                      <a:endParaRPr lang="sl-SI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</a:t>
                      </a:r>
                      <a:endParaRPr lang="sl-SI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77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B.</a:t>
                      </a:r>
                      <a:endParaRPr lang="sl-SI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PRISPEVEK K DOSEGANJU HORIZONTALNIH CILJEV</a:t>
                      </a:r>
                      <a:endParaRPr lang="sl-SI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</a:t>
                      </a:r>
                      <a:endParaRPr lang="sl-SI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77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B1</a:t>
                      </a:r>
                      <a:endParaRPr lang="sl-SI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Prispevek k doseganju horizontalnega cilja inovacije</a:t>
                      </a:r>
                      <a:endParaRPr lang="sl-SI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</a:t>
                      </a:r>
                      <a:endParaRPr lang="sl-SI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77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B2</a:t>
                      </a:r>
                      <a:endParaRPr lang="sl-SI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Prispevek k doseganju horizontalnega cilja podnebne spremembe in prilagajanje nanje  </a:t>
                      </a:r>
                      <a:endParaRPr lang="sl-SI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</a:t>
                      </a:r>
                      <a:endParaRPr lang="sl-SI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77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C.</a:t>
                      </a:r>
                      <a:endParaRPr lang="sl-SI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OKOLJSKA TRAJNOST</a:t>
                      </a:r>
                      <a:endParaRPr lang="sl-SI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</a:t>
                      </a:r>
                      <a:endParaRPr lang="sl-SI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77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D. </a:t>
                      </a:r>
                      <a:endParaRPr lang="sl-SI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SOCIALNA VZDRŽNOST</a:t>
                      </a:r>
                      <a:endParaRPr lang="sl-SI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</a:t>
                      </a:r>
                      <a:endParaRPr lang="sl-SI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77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D1</a:t>
                      </a:r>
                      <a:endParaRPr lang="sl-SI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Vključevanje ranljivih skupin (mladi, ženske ali druge v SLR identificirane ranljive skupine)</a:t>
                      </a:r>
                      <a:endParaRPr lang="sl-SI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</a:t>
                      </a:r>
                      <a:endParaRPr lang="sl-SI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77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E.</a:t>
                      </a:r>
                      <a:endParaRPr lang="sl-SI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VKLJUČENOST PARTNERJEV</a:t>
                      </a:r>
                      <a:endParaRPr lang="sl-SI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45</a:t>
                      </a:r>
                      <a:endParaRPr lang="sl-SI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877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E.1</a:t>
                      </a:r>
                      <a:endParaRPr lang="sl-SI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Število partnerjev iz pogodbe o sodelovanju</a:t>
                      </a:r>
                      <a:endParaRPr lang="sl-SI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</a:t>
                      </a:r>
                      <a:endParaRPr lang="sl-SI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877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E.2</a:t>
                      </a:r>
                      <a:endParaRPr lang="sl-SI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Raznolikost partnerstva</a:t>
                      </a:r>
                      <a:endParaRPr lang="sl-SI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15</a:t>
                      </a:r>
                      <a:endParaRPr lang="sl-SI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877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E.3</a:t>
                      </a:r>
                      <a:endParaRPr lang="sl-SI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Finančna porazdelitev stroškov</a:t>
                      </a:r>
                      <a:endParaRPr lang="sl-SI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</a:t>
                      </a:r>
                      <a:endParaRPr lang="sl-SI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877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F.</a:t>
                      </a:r>
                      <a:endParaRPr lang="sl-SI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VPLIV NA OBMOČJE LAS</a:t>
                      </a:r>
                      <a:endParaRPr lang="sl-SI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30</a:t>
                      </a:r>
                      <a:endParaRPr lang="sl-SI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877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F.1</a:t>
                      </a:r>
                      <a:endParaRPr lang="sl-SI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Vpliv na krepitev zmogljivosti LAS</a:t>
                      </a:r>
                      <a:endParaRPr lang="sl-SI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15</a:t>
                      </a:r>
                      <a:endParaRPr lang="sl-SI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877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F.2</a:t>
                      </a:r>
                      <a:endParaRPr lang="sl-SI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Prenos dobrih praks</a:t>
                      </a:r>
                      <a:endParaRPr lang="sl-SI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15</a:t>
                      </a:r>
                      <a:endParaRPr lang="sl-SI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8771">
                <a:tc grid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    </a:t>
                      </a:r>
                      <a:r>
                        <a:rPr lang="sl-SI" sz="1000" dirty="0" smtClean="0">
                          <a:effectLst/>
                        </a:rPr>
                        <a:t>SKUPAJ</a:t>
                      </a:r>
                      <a:r>
                        <a:rPr lang="sl-SI" sz="1000" baseline="0" dirty="0" smtClean="0">
                          <a:effectLst/>
                        </a:rPr>
                        <a:t> TOČK</a:t>
                      </a:r>
                      <a:r>
                        <a:rPr lang="en-US" sz="1000" dirty="0" smtClean="0">
                          <a:effectLst/>
                        </a:rPr>
                        <a:t>:</a:t>
                      </a:r>
                      <a:endParaRPr lang="sl-SI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100</a:t>
                      </a:r>
                      <a:endParaRPr lang="sl-SI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00225" y="21256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52413" algn="l"/>
                <a:tab pos="342900" algn="l"/>
                <a:tab pos="571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52413" algn="l"/>
                <a:tab pos="342900" algn="l"/>
                <a:tab pos="571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52413" algn="l"/>
                <a:tab pos="342900" algn="l"/>
                <a:tab pos="571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52413" algn="l"/>
                <a:tab pos="342900" algn="l"/>
                <a:tab pos="571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52413" algn="l"/>
                <a:tab pos="342900" algn="l"/>
                <a:tab pos="571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52413" algn="l"/>
                <a:tab pos="342900" algn="l"/>
                <a:tab pos="571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52413" algn="l"/>
                <a:tab pos="342900" algn="l"/>
                <a:tab pos="571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52413" algn="l"/>
                <a:tab pos="342900" algn="l"/>
                <a:tab pos="571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52413" algn="l"/>
                <a:tab pos="342900" algn="l"/>
                <a:tab pos="571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413" algn="l"/>
                <a:tab pos="342900" algn="l"/>
                <a:tab pos="571500" algn="l"/>
              </a:tabLst>
            </a:pPr>
            <a:endParaRPr kumimoji="0" lang="sl-SI" alt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53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donja\Desktop\MKO\PPT\PPT1_-01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064896" cy="1143000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rgbClr val="71BF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SESTAVINE JAVNEGA RAZPISA</a:t>
            </a:r>
            <a:endParaRPr lang="sl-SI" sz="3200" b="1" dirty="0">
              <a:solidFill>
                <a:srgbClr val="71BF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99592" y="908720"/>
            <a:ext cx="7632848" cy="5760640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50000"/>
              </a:lnSpc>
              <a:buNone/>
            </a:pPr>
            <a:endParaRPr lang="sl-SI" sz="2000" dirty="0"/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dirty="0"/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dirty="0" smtClean="0"/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dirty="0"/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dirty="0" smtClean="0"/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dirty="0"/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dirty="0" smtClean="0"/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dirty="0"/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dirty="0" smtClean="0"/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dirty="0"/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dirty="0" smtClean="0"/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dirty="0" smtClean="0"/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dirty="0" smtClean="0"/>
          </a:p>
          <a:p>
            <a:pPr marL="457200" lvl="1" indent="0">
              <a:lnSpc>
                <a:spcPct val="150000"/>
              </a:lnSpc>
              <a:buNone/>
            </a:pPr>
            <a:endParaRPr lang="sl-SI" sz="2000" dirty="0"/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dirty="0"/>
          </a:p>
          <a:p>
            <a:pPr lvl="1">
              <a:lnSpc>
                <a:spcPct val="150000"/>
              </a:lnSpc>
            </a:pPr>
            <a:endParaRPr lang="sl-SI" sz="1800" dirty="0" smtClean="0"/>
          </a:p>
          <a:p>
            <a:endParaRPr lang="sl-SI" sz="18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679583"/>
              </p:ext>
            </p:extLst>
          </p:nvPr>
        </p:nvGraphicFramePr>
        <p:xfrm>
          <a:off x="647564" y="1340768"/>
          <a:ext cx="8028892" cy="472270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0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23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3148">
                <a:tc gridSpan="2">
                  <a:txBody>
                    <a:bodyPr/>
                    <a:lstStyle/>
                    <a:p>
                      <a:r>
                        <a:rPr lang="sl-SI" sz="1400" b="1" dirty="0" smtClean="0">
                          <a:effectLst/>
                          <a:latin typeface="+mn-lt"/>
                        </a:rPr>
                        <a:t>JAVNI</a:t>
                      </a:r>
                      <a:r>
                        <a:rPr lang="sl-SI" sz="1400" b="1" baseline="0" dirty="0" smtClean="0">
                          <a:effectLst/>
                          <a:latin typeface="+mn-lt"/>
                        </a:rPr>
                        <a:t> RAZPIS</a:t>
                      </a:r>
                      <a:endParaRPr lang="sl-SI" sz="1400" b="1" dirty="0">
                        <a:effectLst/>
                        <a:latin typeface="+mn-lt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sl-SI" sz="1200" dirty="0">
                        <a:effectLst/>
                        <a:latin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532">
                <a:tc gridSpan="2">
                  <a:txBody>
                    <a:bodyPr/>
                    <a:lstStyle/>
                    <a:p>
                      <a:pPr algn="l"/>
                      <a:r>
                        <a:rPr lang="sl-SI" sz="1400" b="1" dirty="0" smtClean="0">
                          <a:effectLst/>
                          <a:latin typeface="+mn-lt"/>
                        </a:rPr>
                        <a:t>RAZPISNA DOKUMENTACIJA (katalog</a:t>
                      </a:r>
                      <a:r>
                        <a:rPr lang="sl-SI" sz="1400" b="1" baseline="0" dirty="0" smtClean="0">
                          <a:effectLst/>
                          <a:latin typeface="+mn-lt"/>
                        </a:rPr>
                        <a:t> stroškov, etiketa za naslavljanje)</a:t>
                      </a:r>
                      <a:endParaRPr lang="sl-SI" sz="1400" b="1" dirty="0">
                        <a:effectLst/>
                        <a:latin typeface="+mn-lt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sl-SI" sz="1200" dirty="0">
                        <a:effectLst/>
                        <a:latin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532">
                <a:tc gridSpan="2">
                  <a:txBody>
                    <a:bodyPr/>
                    <a:lstStyle/>
                    <a:p>
                      <a:r>
                        <a:rPr lang="sl-SI" sz="1400" b="1" dirty="0" smtClean="0">
                          <a:effectLst/>
                          <a:latin typeface="+mn-lt"/>
                        </a:rPr>
                        <a:t>INFORMATIVNI SEZNAM PRILOG:</a:t>
                      </a:r>
                      <a:endParaRPr lang="sl-SI" sz="1400" b="1" dirty="0">
                        <a:effectLst/>
                        <a:latin typeface="+mn-lt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sl-SI" sz="1200" dirty="0">
                        <a:effectLst/>
                        <a:latin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932">
                <a:tc>
                  <a:txBody>
                    <a:bodyPr/>
                    <a:lstStyle/>
                    <a:p>
                      <a:pPr algn="ctr"/>
                      <a:r>
                        <a:rPr lang="sl-SI" sz="1400" dirty="0">
                          <a:effectLst/>
                        </a:rPr>
                        <a:t>1.</a:t>
                      </a:r>
                      <a:endParaRPr lang="sl-SI" sz="1400" dirty="0">
                        <a:effectLst/>
                        <a:latin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27305">
                        <a:spcAft>
                          <a:spcPts val="0"/>
                        </a:spcAft>
                      </a:pPr>
                      <a:r>
                        <a:rPr lang="sl-SI" sz="1400" dirty="0" smtClean="0">
                          <a:effectLst/>
                        </a:rPr>
                        <a:t>Izjave </a:t>
                      </a:r>
                      <a:r>
                        <a:rPr lang="sl-SI" sz="1400" dirty="0">
                          <a:effectLst/>
                        </a:rPr>
                        <a:t>glede izpolnjevanja splošnih pogojev javnega </a:t>
                      </a:r>
                      <a:r>
                        <a:rPr lang="sl-SI" sz="1400" dirty="0" smtClean="0">
                          <a:effectLst/>
                        </a:rPr>
                        <a:t>razpisa </a:t>
                      </a:r>
                      <a:r>
                        <a:rPr lang="sl-SI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– izjave</a:t>
                      </a:r>
                      <a:r>
                        <a:rPr lang="sl-SI" sz="1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vseh upravičencev, ki so vključeni v izvajanje operacije</a:t>
                      </a:r>
                      <a:endParaRPr lang="sl-SI" sz="1400" dirty="0">
                        <a:effectLst/>
                        <a:latin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116">
                <a:tc>
                  <a:txBody>
                    <a:bodyPr/>
                    <a:lstStyle/>
                    <a:p>
                      <a:pPr algn="ctr"/>
                      <a:r>
                        <a:rPr lang="sl-SI" sz="1400" dirty="0">
                          <a:effectLst/>
                        </a:rPr>
                        <a:t>2.</a:t>
                      </a:r>
                      <a:endParaRPr lang="sl-SI" sz="1400" dirty="0">
                        <a:effectLst/>
                        <a:latin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sl-SI" sz="1400" dirty="0">
                          <a:effectLst/>
                        </a:rPr>
                        <a:t>Pogodba o sodelovanju </a:t>
                      </a:r>
                      <a:r>
                        <a:rPr lang="sl-SI" sz="1400" dirty="0" smtClean="0">
                          <a:effectLst/>
                        </a:rPr>
                        <a:t>iz šestega odstavka</a:t>
                      </a:r>
                      <a:r>
                        <a:rPr lang="sl-SI" sz="1400" baseline="0" dirty="0" smtClean="0">
                          <a:effectLst/>
                        </a:rPr>
                        <a:t> 36. člena Uredbe  CLLD </a:t>
                      </a:r>
                      <a:r>
                        <a:rPr lang="sl-SI" sz="1400" dirty="0" smtClean="0">
                          <a:effectLst/>
                        </a:rPr>
                        <a:t>– </a:t>
                      </a:r>
                      <a:r>
                        <a:rPr lang="sl-SI" sz="1400" b="1" dirty="0" smtClean="0">
                          <a:effectLst/>
                        </a:rPr>
                        <a:t>pogodba</a:t>
                      </a:r>
                      <a:r>
                        <a:rPr lang="sl-SI" sz="1400" b="1" baseline="0" dirty="0" smtClean="0">
                          <a:effectLst/>
                        </a:rPr>
                        <a:t> med partnerji pri operaciji (pogodba med LAS)</a:t>
                      </a:r>
                      <a:endParaRPr lang="sl-SI" sz="14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116">
                <a:tc>
                  <a:txBody>
                    <a:bodyPr/>
                    <a:lstStyle/>
                    <a:p>
                      <a:pPr algn="ctr"/>
                      <a:r>
                        <a:rPr lang="sl-SI" sz="1400" dirty="0">
                          <a:effectLst/>
                        </a:rPr>
                        <a:t>3</a:t>
                      </a:r>
                      <a:r>
                        <a:rPr lang="sl-SI" sz="1400" dirty="0" smtClean="0">
                          <a:effectLst/>
                        </a:rPr>
                        <a:t>.</a:t>
                      </a:r>
                      <a:endParaRPr lang="sl-SI" sz="1400" dirty="0">
                        <a:effectLst/>
                        <a:latin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Pisne izjave glede enotnega podjetja in </a:t>
                      </a:r>
                      <a:r>
                        <a:rPr lang="sl-SI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kumulacij</a:t>
                      </a:r>
                      <a:r>
                        <a:rPr lang="sl-SI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pomoči »de </a:t>
                      </a:r>
                      <a:r>
                        <a:rPr lang="sl-SI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minimis</a:t>
                      </a:r>
                      <a:r>
                        <a:rPr lang="sl-SI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 in že prejetih javnih sredstev</a:t>
                      </a:r>
                      <a:r>
                        <a:rPr lang="sl-SI" sz="1400" dirty="0" smtClean="0">
                          <a:effectLst/>
                        </a:rPr>
                        <a:t>– </a:t>
                      </a:r>
                      <a:r>
                        <a:rPr lang="sl-SI" sz="1400" b="1" dirty="0" smtClean="0">
                          <a:effectLst/>
                        </a:rPr>
                        <a:t>izjave vseh upravičencev,</a:t>
                      </a:r>
                      <a:r>
                        <a:rPr lang="sl-SI" sz="1400" b="1" baseline="0" dirty="0" smtClean="0">
                          <a:effectLst/>
                        </a:rPr>
                        <a:t> ki so vključeni v izvajanje operacije</a:t>
                      </a:r>
                      <a:endParaRPr lang="sl-SI" sz="14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0802">
                <a:tc>
                  <a:txBody>
                    <a:bodyPr/>
                    <a:lstStyle/>
                    <a:p>
                      <a:pPr algn="ctr"/>
                      <a:r>
                        <a:rPr lang="sl-SI" sz="1400" dirty="0">
                          <a:effectLst/>
                        </a:rPr>
                        <a:t>4</a:t>
                      </a:r>
                      <a:r>
                        <a:rPr lang="sl-SI" sz="1400" dirty="0" smtClean="0">
                          <a:effectLst/>
                        </a:rPr>
                        <a:t>.</a:t>
                      </a:r>
                      <a:endParaRPr lang="sl-SI" sz="1400" dirty="0">
                        <a:effectLst/>
                        <a:latin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Obvezne priloge, ki izhajajo iz predpisov Evropske unije ali nacionalne zakonodaje glede na tip </a:t>
                      </a:r>
                      <a:r>
                        <a:rPr lang="sl-SI" sz="1400" dirty="0" smtClean="0">
                          <a:effectLst/>
                        </a:rPr>
                        <a:t>operacije –</a:t>
                      </a:r>
                      <a:r>
                        <a:rPr lang="sl-SI" sz="1400" baseline="0" dirty="0" smtClean="0">
                          <a:effectLst/>
                        </a:rPr>
                        <a:t> </a:t>
                      </a:r>
                      <a:r>
                        <a:rPr lang="sl-SI" sz="1400" b="1" baseline="0" dirty="0" smtClean="0">
                          <a:effectLst/>
                        </a:rPr>
                        <a:t>dokumenti se lahko glasijo na upravičenca</a:t>
                      </a:r>
                      <a:endParaRPr lang="sl-SI" sz="14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1116">
                <a:tc>
                  <a:txBody>
                    <a:bodyPr/>
                    <a:lstStyle/>
                    <a:p>
                      <a:pPr algn="ctr"/>
                      <a:r>
                        <a:rPr lang="sl-SI" sz="1400" dirty="0">
                          <a:effectLst/>
                        </a:rPr>
                        <a:t>5</a:t>
                      </a:r>
                      <a:r>
                        <a:rPr lang="sl-SI" sz="1400" dirty="0" smtClean="0">
                          <a:effectLst/>
                        </a:rPr>
                        <a:t>.</a:t>
                      </a:r>
                      <a:endParaRPr lang="sl-SI" sz="1400" dirty="0">
                        <a:effectLst/>
                        <a:latin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Dokazila o lastništvu nepremičnin (objektov, zemljišč</a:t>
                      </a:r>
                      <a:r>
                        <a:rPr lang="sl-SI" sz="1400" dirty="0" smtClean="0">
                          <a:effectLst/>
                        </a:rPr>
                        <a:t>) </a:t>
                      </a:r>
                      <a:r>
                        <a:rPr lang="sl-SI" sz="1400" baseline="0" dirty="0" smtClean="0">
                          <a:effectLst/>
                        </a:rPr>
                        <a:t> - </a:t>
                      </a:r>
                      <a:r>
                        <a:rPr lang="sl-SI" sz="1400" b="1" baseline="0" dirty="0" smtClean="0">
                          <a:effectLst/>
                        </a:rPr>
                        <a:t>predloži pravna oseba javnega prava, ki postane lastnik naložbe, ki je predmet operacije</a:t>
                      </a:r>
                      <a:endParaRPr lang="sl-SI" sz="14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1116">
                <a:tc>
                  <a:txBody>
                    <a:bodyPr/>
                    <a:lstStyle/>
                    <a:p>
                      <a:pPr algn="ctr"/>
                      <a:r>
                        <a:rPr lang="sl-SI" sz="1400" dirty="0">
                          <a:effectLst/>
                        </a:rPr>
                        <a:t>6</a:t>
                      </a:r>
                      <a:r>
                        <a:rPr lang="sl-SI" sz="1400" dirty="0" smtClean="0">
                          <a:effectLst/>
                        </a:rPr>
                        <a:t>.</a:t>
                      </a:r>
                      <a:endParaRPr lang="sl-SI" sz="1400" dirty="0">
                        <a:effectLst/>
                        <a:latin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sl-SI" sz="1400" dirty="0">
                          <a:effectLst/>
                        </a:rPr>
                        <a:t>Dokazila o predračunski vrednosti </a:t>
                      </a:r>
                      <a:r>
                        <a:rPr lang="sl-SI" sz="1400" dirty="0" smtClean="0">
                          <a:effectLst/>
                        </a:rPr>
                        <a:t>operacije  - </a:t>
                      </a:r>
                      <a:r>
                        <a:rPr lang="sl-SI" sz="1400" b="1" dirty="0" smtClean="0">
                          <a:effectLst/>
                        </a:rPr>
                        <a:t>tri ponudbe, cenitve, popis del, računi za storitve</a:t>
                      </a:r>
                      <a:r>
                        <a:rPr lang="sl-SI" sz="1400" b="1" baseline="0" dirty="0" smtClean="0">
                          <a:effectLst/>
                        </a:rPr>
                        <a:t> zunanjih izvajalcev …</a:t>
                      </a:r>
                      <a:endParaRPr lang="sl-SI" sz="1400" b="1" dirty="0">
                        <a:effectLst/>
                        <a:latin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1116"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smtClean="0">
                          <a:effectLst/>
                          <a:latin typeface="+mn-lt"/>
                        </a:rPr>
                        <a:t>7.</a:t>
                      </a:r>
                      <a:endParaRPr lang="sl-SI" sz="1400" dirty="0">
                        <a:effectLst/>
                        <a:latin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sl-SI" sz="1400" dirty="0">
                          <a:effectLst/>
                        </a:rPr>
                        <a:t>Podrobnejši opis </a:t>
                      </a:r>
                      <a:r>
                        <a:rPr lang="sl-SI" sz="1400" dirty="0" smtClean="0">
                          <a:effectLst/>
                        </a:rPr>
                        <a:t>operacije – </a:t>
                      </a:r>
                      <a:r>
                        <a:rPr lang="sl-SI" sz="1400" b="1" dirty="0" smtClean="0">
                          <a:effectLst/>
                        </a:rPr>
                        <a:t>opis rezultatov, koristi za območje, utemeljena dodana vrednost operacije,…</a:t>
                      </a:r>
                      <a:endParaRPr lang="sl-SI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5089">
                <a:tc>
                  <a:txBody>
                    <a:bodyPr/>
                    <a:lstStyle/>
                    <a:p>
                      <a:pPr algn="ctr"/>
                      <a:r>
                        <a:rPr lang="sl-SI" sz="1400" dirty="0">
                          <a:effectLst/>
                          <a:latin typeface="+mn-lt"/>
                        </a:rPr>
                        <a:t>8</a:t>
                      </a:r>
                      <a:r>
                        <a:rPr lang="sl-SI" sz="1400" dirty="0" smtClean="0">
                          <a:effectLst/>
                          <a:latin typeface="+mn-lt"/>
                        </a:rPr>
                        <a:t>.</a:t>
                      </a:r>
                      <a:endParaRPr lang="sl-SI" sz="1400" dirty="0">
                        <a:effectLst/>
                        <a:latin typeface="+mn-l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sl-SI" sz="1400" dirty="0">
                          <a:effectLst/>
                          <a:latin typeface="+mn-lt"/>
                        </a:rPr>
                        <a:t>Izjava upravičenca ali je zavezanec/naročnik po ZJN-3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5089"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smtClean="0">
                          <a:effectLst/>
                          <a:latin typeface="+mn-lt"/>
                        </a:rPr>
                        <a:t>9.</a:t>
                      </a:r>
                      <a:endParaRPr lang="sl-SI" sz="1400" dirty="0">
                        <a:effectLst/>
                        <a:latin typeface="+mn-l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sl-SI" sz="1400" dirty="0">
                          <a:effectLst/>
                          <a:latin typeface="+mn-lt"/>
                        </a:rPr>
                        <a:t>Dokazila upravičencev o članstvu v LAS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459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donja\Desktop\MKO\PPT\PPT1_-01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6" y="0"/>
            <a:ext cx="9144000" cy="6858001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640960" cy="1143000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rgbClr val="71BF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STANJE PRETEKLIH RAZPISOV </a:t>
            </a:r>
            <a:br>
              <a:rPr lang="sl-SI" sz="3200" b="1" dirty="0" smtClean="0">
                <a:solidFill>
                  <a:srgbClr val="71BF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3200" b="1" dirty="0" smtClean="0">
                <a:solidFill>
                  <a:srgbClr val="71BF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sredstva</a:t>
            </a:r>
            <a:endParaRPr lang="sl-SI" sz="3200" b="1" dirty="0">
              <a:solidFill>
                <a:srgbClr val="71BF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Grafikon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5982574"/>
              </p:ext>
            </p:extLst>
          </p:nvPr>
        </p:nvGraphicFramePr>
        <p:xfrm>
          <a:off x="-252536" y="2060848"/>
          <a:ext cx="5688632" cy="49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fikon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0557013"/>
              </p:ext>
            </p:extLst>
          </p:nvPr>
        </p:nvGraphicFramePr>
        <p:xfrm>
          <a:off x="755576" y="1340768"/>
          <a:ext cx="763284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739314"/>
              </p:ext>
            </p:extLst>
          </p:nvPr>
        </p:nvGraphicFramePr>
        <p:xfrm>
          <a:off x="611560" y="4581128"/>
          <a:ext cx="7848872" cy="151217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052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5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2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2165">
                <a:tc>
                  <a:txBody>
                    <a:bodyPr/>
                    <a:lstStyle/>
                    <a:p>
                      <a:pPr algn="l" fontAlgn="b"/>
                      <a:endParaRPr lang="sl-SI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u="none" strike="noStrike" dirty="0">
                          <a:effectLst/>
                        </a:rPr>
                        <a:t> razpisana sredstva </a:t>
                      </a:r>
                      <a:r>
                        <a:rPr lang="sl-SI" sz="1200" b="1" u="none" strike="noStrike" dirty="0" smtClean="0">
                          <a:effectLst/>
                        </a:rPr>
                        <a:t>v EUR</a:t>
                      </a:r>
                      <a:endParaRPr lang="sl-SI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u="none" strike="noStrike" dirty="0">
                          <a:effectLst/>
                        </a:rPr>
                        <a:t> zaprošena sredstva </a:t>
                      </a:r>
                      <a:r>
                        <a:rPr lang="sl-SI" sz="1200" b="1" u="none" strike="noStrike" dirty="0" smtClean="0">
                          <a:effectLst/>
                        </a:rPr>
                        <a:t>v EUR</a:t>
                      </a:r>
                      <a:endParaRPr lang="sl-SI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u="none" strike="noStrike" dirty="0">
                          <a:effectLst/>
                        </a:rPr>
                        <a:t> odobrena sredstva </a:t>
                      </a:r>
                      <a:r>
                        <a:rPr lang="sl-SI" sz="1200" b="1" u="none" strike="noStrike" dirty="0" smtClean="0">
                          <a:effectLst/>
                        </a:rPr>
                        <a:t>v</a:t>
                      </a:r>
                      <a:r>
                        <a:rPr lang="sl-SI" sz="1200" b="1" u="none" strike="noStrike" baseline="0" dirty="0" smtClean="0">
                          <a:effectLst/>
                        </a:rPr>
                        <a:t> EUR</a:t>
                      </a:r>
                      <a:endParaRPr lang="sl-SI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001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1" u="none" strike="noStrike">
                          <a:effectLst/>
                        </a:rPr>
                        <a:t> 1. Javni razpis </a:t>
                      </a:r>
                      <a:endParaRPr lang="sl-SI" sz="1200" b="1" i="0" u="none" strike="noStrike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 dirty="0">
                          <a:effectLst/>
                        </a:rPr>
                        <a:t>                           1.000.000   </a:t>
                      </a:r>
                      <a:endParaRPr lang="sl-SI" sz="12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 dirty="0">
                          <a:effectLst/>
                        </a:rPr>
                        <a:t>                               990.409   </a:t>
                      </a:r>
                      <a:endParaRPr lang="sl-SI" sz="12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</a:rPr>
                        <a:t>                      558.417   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001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1" u="none" strike="noStrike" dirty="0">
                          <a:effectLst/>
                        </a:rPr>
                        <a:t> 2. Javni razpis </a:t>
                      </a:r>
                      <a:endParaRPr lang="sl-SI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 dirty="0">
                          <a:effectLst/>
                        </a:rPr>
                        <a:t>                           1.500.000   </a:t>
                      </a:r>
                      <a:endParaRPr lang="sl-SI" sz="12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 dirty="0">
                          <a:effectLst/>
                        </a:rPr>
                        <a:t>                           1.595.412   </a:t>
                      </a:r>
                      <a:endParaRPr lang="sl-SI" sz="12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</a:rPr>
                        <a:t>                      706.766   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001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1" u="none" strike="noStrike">
                          <a:effectLst/>
                        </a:rPr>
                        <a:t> 3. Javni razpis </a:t>
                      </a:r>
                      <a:endParaRPr lang="sl-SI" sz="1200" b="1" i="0" u="none" strike="noStrike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 dirty="0">
                          <a:effectLst/>
                        </a:rPr>
                        <a:t>                           1.500.000   </a:t>
                      </a:r>
                      <a:endParaRPr lang="sl-SI" sz="12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 dirty="0">
                          <a:effectLst/>
                        </a:rPr>
                        <a:t>                           3.079.060   </a:t>
                      </a:r>
                      <a:endParaRPr lang="sl-SI" sz="12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</a:rPr>
                        <a:t>                  1.434.449   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001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1" u="none" strike="noStrike">
                          <a:effectLst/>
                        </a:rPr>
                        <a:t> 4. Javni razpis </a:t>
                      </a:r>
                      <a:endParaRPr lang="sl-SI" sz="1200" b="1" i="0" u="none" strike="noStrike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</a:rPr>
                        <a:t>                           1.188.320   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 dirty="0">
                          <a:effectLst/>
                        </a:rPr>
                        <a:t>                           4.795.774   </a:t>
                      </a:r>
                      <a:endParaRPr lang="sl-SI" sz="12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 dirty="0">
                          <a:effectLst/>
                        </a:rPr>
                        <a:t>                  1.185.228   </a:t>
                      </a:r>
                      <a:endParaRPr lang="sl-SI" sz="12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001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1" u="none" strike="noStrike" dirty="0">
                          <a:effectLst/>
                        </a:rPr>
                        <a:t> Skupaj </a:t>
                      </a:r>
                      <a:endParaRPr lang="sl-SI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1" u="none" strike="noStrike" dirty="0">
                          <a:effectLst/>
                        </a:rPr>
                        <a:t>                         10.460.656   </a:t>
                      </a:r>
                      <a:endParaRPr lang="sl-SI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1" u="none" strike="noStrike" dirty="0">
                          <a:effectLst/>
                        </a:rPr>
                        <a:t>                  3.884.861   </a:t>
                      </a:r>
                      <a:endParaRPr lang="sl-SI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43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donja\Desktop\MKO\PPT\PPT1_-01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640960" cy="1143000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rgbClr val="71BF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STANJE PRETEKLIH RAZPISOV </a:t>
            </a:r>
            <a:br>
              <a:rPr lang="sl-SI" sz="3200" b="1" dirty="0" smtClean="0">
                <a:solidFill>
                  <a:srgbClr val="71BF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3200" b="1" dirty="0" smtClean="0">
                <a:solidFill>
                  <a:srgbClr val="71BF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vloge </a:t>
            </a:r>
            <a:endParaRPr lang="sl-SI" sz="3200" b="1" dirty="0">
              <a:solidFill>
                <a:srgbClr val="71BF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306797"/>
              </p:ext>
            </p:extLst>
          </p:nvPr>
        </p:nvGraphicFramePr>
        <p:xfrm>
          <a:off x="827584" y="4941168"/>
          <a:ext cx="6624736" cy="159665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628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8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1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0661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1" u="none" strike="noStrike" dirty="0">
                          <a:effectLst/>
                        </a:rPr>
                        <a:t> </a:t>
                      </a:r>
                      <a:endParaRPr lang="sl-S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u="none" strike="noStrike" dirty="0" smtClean="0">
                          <a:effectLst/>
                        </a:rPr>
                        <a:t>ŠTEVILO PREJETIH VLOG</a:t>
                      </a:r>
                      <a:endParaRPr lang="sl-S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u="none" strike="noStrike" dirty="0" smtClean="0">
                          <a:effectLst/>
                        </a:rPr>
                        <a:t>ŠTEVILO ODOBRENIH</a:t>
                      </a:r>
                      <a:r>
                        <a:rPr lang="sl-SI" sz="1200" b="1" u="none" strike="noStrike" baseline="0" dirty="0" smtClean="0">
                          <a:effectLst/>
                        </a:rPr>
                        <a:t> VLOG</a:t>
                      </a:r>
                      <a:endParaRPr lang="sl-S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u="none" strike="noStrike" dirty="0" smtClean="0">
                          <a:effectLst/>
                        </a:rPr>
                        <a:t>ZAVRNJENE / ZAVRŽENE / ODSTOP</a:t>
                      </a:r>
                      <a:r>
                        <a:rPr lang="sl-SI" sz="1200" b="1" u="none" strike="noStrike" baseline="0" dirty="0" smtClean="0">
                          <a:effectLst/>
                        </a:rPr>
                        <a:t> </a:t>
                      </a:r>
                      <a:endParaRPr lang="sl-S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u="none" strike="noStrike" dirty="0" smtClean="0">
                          <a:effectLst/>
                        </a:rPr>
                        <a:t>ŠTEVILO ODOBRENIH OPERACIJ</a:t>
                      </a:r>
                      <a:endParaRPr lang="sl-S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26" marR="9226" marT="9226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222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1" u="none" strike="noStrike" dirty="0" smtClean="0">
                          <a:effectLst/>
                        </a:rPr>
                        <a:t>1.</a:t>
                      </a:r>
                      <a:r>
                        <a:rPr lang="sl-SI" sz="1200" b="1" u="none" strike="noStrike" baseline="0" dirty="0" smtClean="0">
                          <a:effectLst/>
                        </a:rPr>
                        <a:t> Javni razpis</a:t>
                      </a:r>
                      <a:endParaRPr lang="sl-S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effectLst/>
                        </a:rPr>
                        <a:t>22</a:t>
                      </a:r>
                      <a:endParaRPr lang="sl-SI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effectLst/>
                        </a:rPr>
                        <a:t>17</a:t>
                      </a:r>
                      <a:endParaRPr lang="sl-SI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effectLst/>
                        </a:rPr>
                        <a:t>5</a:t>
                      </a:r>
                      <a:endParaRPr lang="sl-SI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u="none" strike="noStrike" dirty="0">
                          <a:effectLst/>
                        </a:rPr>
                        <a:t>5</a:t>
                      </a:r>
                      <a:endParaRPr lang="sl-S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26" marR="9226" marT="9226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200" b="1" u="none" strike="noStrike" dirty="0" smtClean="0">
                          <a:effectLst/>
                        </a:rPr>
                        <a:t>2.</a:t>
                      </a:r>
                      <a:r>
                        <a:rPr lang="sl-SI" sz="1200" b="1" u="none" strike="noStrike" baseline="0" dirty="0" smtClean="0">
                          <a:effectLst/>
                        </a:rPr>
                        <a:t> Javni razpis</a:t>
                      </a:r>
                      <a:endParaRPr lang="sl-SI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effectLst/>
                        </a:rPr>
                        <a:t>42</a:t>
                      </a:r>
                      <a:endParaRPr lang="sl-SI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effectLst/>
                        </a:rPr>
                        <a:t>18</a:t>
                      </a:r>
                      <a:endParaRPr lang="sl-SI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effectLst/>
                        </a:rPr>
                        <a:t>24</a:t>
                      </a:r>
                      <a:endParaRPr lang="sl-SI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u="none" strike="noStrike" dirty="0">
                          <a:effectLst/>
                        </a:rPr>
                        <a:t>5</a:t>
                      </a:r>
                      <a:endParaRPr lang="sl-S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26" marR="9226" marT="9226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33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200" b="1" u="none" strike="noStrike" dirty="0" smtClean="0">
                          <a:effectLst/>
                        </a:rPr>
                        <a:t>3.</a:t>
                      </a:r>
                      <a:r>
                        <a:rPr lang="sl-SI" sz="1200" b="1" u="none" strike="noStrike" baseline="0" dirty="0" smtClean="0">
                          <a:effectLst/>
                        </a:rPr>
                        <a:t> Javni razpis</a:t>
                      </a:r>
                      <a:endParaRPr lang="sl-SI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effectLst/>
                        </a:rPr>
                        <a:t>59</a:t>
                      </a:r>
                      <a:endParaRPr lang="sl-SI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effectLst/>
                        </a:rPr>
                        <a:t>25</a:t>
                      </a:r>
                      <a:endParaRPr lang="sl-SI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effectLst/>
                        </a:rPr>
                        <a:t>34</a:t>
                      </a:r>
                      <a:endParaRPr lang="sl-SI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u="none" strike="noStrike" dirty="0">
                          <a:effectLst/>
                        </a:rPr>
                        <a:t>5</a:t>
                      </a:r>
                      <a:endParaRPr lang="sl-S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26" marR="9226" marT="9226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48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200" b="1" u="none" strike="noStrike" dirty="0" smtClean="0">
                          <a:effectLst/>
                        </a:rPr>
                        <a:t>4.</a:t>
                      </a:r>
                      <a:r>
                        <a:rPr lang="sl-SI" sz="1200" b="1" u="none" strike="noStrike" baseline="0" dirty="0" smtClean="0">
                          <a:effectLst/>
                        </a:rPr>
                        <a:t> Javni razpis</a:t>
                      </a:r>
                      <a:endParaRPr lang="sl-SI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>
                          <a:effectLst/>
                        </a:rPr>
                        <a:t>74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>
                          <a:effectLst/>
                        </a:rPr>
                        <a:t>14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effectLst/>
                        </a:rPr>
                        <a:t>60</a:t>
                      </a:r>
                      <a:endParaRPr lang="sl-SI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u="none" strike="noStrike" dirty="0">
                          <a:effectLst/>
                        </a:rPr>
                        <a:t>4</a:t>
                      </a:r>
                      <a:endParaRPr lang="sl-S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26" marR="9226" marT="9226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486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1" u="none" strike="noStrike" dirty="0">
                          <a:effectLst/>
                        </a:rPr>
                        <a:t>Skupaj</a:t>
                      </a:r>
                      <a:endParaRPr lang="sl-S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u="none" strike="noStrike" dirty="0">
                          <a:effectLst/>
                        </a:rPr>
                        <a:t>197</a:t>
                      </a:r>
                      <a:endParaRPr lang="sl-S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u="none" strike="noStrike" dirty="0">
                          <a:effectLst/>
                        </a:rPr>
                        <a:t>74</a:t>
                      </a:r>
                      <a:endParaRPr lang="sl-S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u="none" strike="noStrike" dirty="0">
                          <a:effectLst/>
                        </a:rPr>
                        <a:t>123</a:t>
                      </a:r>
                      <a:endParaRPr lang="sl-S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u="none" strike="noStrike" dirty="0">
                          <a:effectLst/>
                        </a:rPr>
                        <a:t>19</a:t>
                      </a:r>
                      <a:endParaRPr lang="sl-S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26" marR="9226" marT="9226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Grafikon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85349"/>
              </p:ext>
            </p:extLst>
          </p:nvPr>
        </p:nvGraphicFramePr>
        <p:xfrm>
          <a:off x="467544" y="1268760"/>
          <a:ext cx="784887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1362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donja\Desktop\MKO\PPT\PPT1_-01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48" y="-1"/>
            <a:ext cx="9144000" cy="6858001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064896" cy="1143000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rgbClr val="71BF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OSNOVNI PODATKI O RAZPISU</a:t>
            </a:r>
            <a:endParaRPr lang="sl-SI" sz="3200" b="1" dirty="0">
              <a:solidFill>
                <a:srgbClr val="71BF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80377292"/>
              </p:ext>
            </p:extLst>
          </p:nvPr>
        </p:nvGraphicFramePr>
        <p:xfrm>
          <a:off x="1187624" y="1484784"/>
          <a:ext cx="676875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0748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donja\Desktop\MKO\PPT\PPT1_-01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640960" cy="1143000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rgbClr val="71BF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STANJE PRETEKLIH RAZPISOV </a:t>
            </a:r>
            <a:br>
              <a:rPr lang="sl-SI" sz="3200" b="1" dirty="0" smtClean="0">
                <a:solidFill>
                  <a:srgbClr val="71BF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3200" b="1" dirty="0" smtClean="0">
                <a:solidFill>
                  <a:srgbClr val="71BF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povprečki in presežki</a:t>
            </a:r>
            <a:endParaRPr lang="sl-SI" sz="3200" b="1" dirty="0">
              <a:solidFill>
                <a:srgbClr val="71BF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740122" y="1484784"/>
            <a:ext cx="770485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sl-SI" sz="2000" dirty="0" smtClean="0"/>
              <a:t>Povprečna vrednost odobrene operacije je bila 52.498,11 EUR na LAS na operacijo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sl-SI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l-SI" sz="2000" dirty="0"/>
              <a:t>Povprečno 4 LAS </a:t>
            </a:r>
            <a:r>
              <a:rPr lang="sl-SI" sz="2000" dirty="0" smtClean="0"/>
              <a:t>sodelujejo v </a:t>
            </a:r>
            <a:r>
              <a:rPr lang="sl-SI" sz="2000" dirty="0"/>
              <a:t>eni operaciji sodelovanja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sl-SI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l-SI" sz="2000" dirty="0" smtClean="0"/>
              <a:t>LAS, ki ima z operacijami sodelovanja največ odobrenih sredstev ima odobrenih preko 380.000,00 EUR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sl-SI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l-SI" sz="2000" dirty="0"/>
              <a:t>LAS z največjim številom vloženih vlog je </a:t>
            </a:r>
            <a:r>
              <a:rPr lang="sl-SI" sz="2000" dirty="0" smtClean="0"/>
              <a:t>vložil </a:t>
            </a:r>
            <a:r>
              <a:rPr lang="sl-SI" sz="2000" dirty="0"/>
              <a:t>17 </a:t>
            </a:r>
            <a:r>
              <a:rPr lang="sl-SI" sz="2000" dirty="0" smtClean="0"/>
              <a:t>vlog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sl-SI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l-SI" sz="2000" dirty="0" smtClean="0"/>
              <a:t>Predlog operacija </a:t>
            </a:r>
            <a:r>
              <a:rPr lang="sl-SI" sz="2000" dirty="0"/>
              <a:t>z največjim številom </a:t>
            </a:r>
            <a:r>
              <a:rPr lang="sl-SI" sz="2000" dirty="0" smtClean="0"/>
              <a:t>partnerjev je štel </a:t>
            </a:r>
            <a:r>
              <a:rPr lang="sl-SI" sz="2000" dirty="0"/>
              <a:t>8 </a:t>
            </a:r>
            <a:r>
              <a:rPr lang="sl-SI" sz="2000" dirty="0" smtClean="0"/>
              <a:t>partnerjev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sl-SI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l-SI" sz="2000" dirty="0"/>
              <a:t>Z vsaj eno vlogo je na razpise kandidiralo 35 LAS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sl-SI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l-SI" sz="2000" dirty="0"/>
              <a:t>Vsaj eno odobreno operacijo sodelovanja LAS ima 30 LAS</a:t>
            </a:r>
          </a:p>
          <a:p>
            <a:pPr marL="285750" indent="-285750">
              <a:buFontTx/>
              <a:buChar char="-"/>
            </a:pP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347853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donja\Desktop\MKO\PPT\PPT1_-01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640960" cy="1143000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rgbClr val="71BF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STANJE PRETEKLIH RAZPISOV</a:t>
            </a:r>
            <a:endParaRPr lang="sl-SI" sz="3200" b="1" dirty="0">
              <a:solidFill>
                <a:srgbClr val="71BF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1043608" y="1556792"/>
            <a:ext cx="62646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Najpogostejše vsebine:</a:t>
            </a:r>
          </a:p>
          <a:p>
            <a:pPr marL="342900" indent="-342900">
              <a:buFontTx/>
              <a:buChar char="-"/>
            </a:pPr>
            <a:r>
              <a:rPr lang="sl-SI" sz="2000" dirty="0" smtClean="0"/>
              <a:t>Hrana (promocija lokalne hrane, kmetije…)</a:t>
            </a:r>
          </a:p>
          <a:p>
            <a:pPr marL="342900" indent="-342900">
              <a:buFontTx/>
              <a:buChar char="-"/>
            </a:pPr>
            <a:r>
              <a:rPr lang="sl-SI" sz="2000" dirty="0" smtClean="0"/>
              <a:t>Domače obrti</a:t>
            </a:r>
          </a:p>
          <a:p>
            <a:pPr marL="342900" indent="-342900">
              <a:buFontTx/>
              <a:buChar char="-"/>
            </a:pPr>
            <a:r>
              <a:rPr lang="sl-SI" sz="2000" dirty="0" smtClean="0"/>
              <a:t>Trajnostna mobilnost</a:t>
            </a:r>
          </a:p>
          <a:p>
            <a:pPr marL="342900" indent="-342900">
              <a:buFontTx/>
              <a:buChar char="-"/>
            </a:pPr>
            <a:r>
              <a:rPr lang="sl-SI" sz="2000" dirty="0" smtClean="0"/>
              <a:t>Digitalizacija</a:t>
            </a:r>
            <a:endParaRPr lang="sl-SI" sz="2000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1187624" y="3645024"/>
            <a:ext cx="5616624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Število odobrenih vlog po LAS:</a:t>
            </a:r>
          </a:p>
          <a:p>
            <a:pPr marL="285750" indent="-285750">
              <a:buFontTx/>
              <a:buChar char="-"/>
            </a:pPr>
            <a:r>
              <a:rPr lang="sl-SI" b="1" i="1" dirty="0">
                <a:solidFill>
                  <a:srgbClr val="C00000"/>
                </a:solidFill>
              </a:rPr>
              <a:t>2 LAS s 6 </a:t>
            </a:r>
            <a:r>
              <a:rPr lang="sl-SI" i="1" dirty="0">
                <a:solidFill>
                  <a:srgbClr val="C00000"/>
                </a:solidFill>
              </a:rPr>
              <a:t>odobrenimi operacijami sodelovanja;</a:t>
            </a:r>
          </a:p>
          <a:p>
            <a:pPr marL="285750" indent="-285750">
              <a:buFontTx/>
              <a:buChar char="-"/>
            </a:pPr>
            <a:r>
              <a:rPr lang="sl-SI" b="1" i="1" dirty="0">
                <a:solidFill>
                  <a:srgbClr val="C00000"/>
                </a:solidFill>
              </a:rPr>
              <a:t>1 LAS s 5 </a:t>
            </a:r>
            <a:r>
              <a:rPr lang="sl-SI" i="1" dirty="0">
                <a:solidFill>
                  <a:srgbClr val="C00000"/>
                </a:solidFill>
              </a:rPr>
              <a:t>odobrenimi operacijami sodelovanja;</a:t>
            </a:r>
          </a:p>
          <a:p>
            <a:pPr marL="285750" indent="-285750">
              <a:buFontTx/>
              <a:buChar char="-"/>
            </a:pPr>
            <a:r>
              <a:rPr lang="sl-SI" b="1" i="1" dirty="0">
                <a:solidFill>
                  <a:srgbClr val="C00000"/>
                </a:solidFill>
              </a:rPr>
              <a:t>6 LAS s 4 </a:t>
            </a:r>
            <a:r>
              <a:rPr lang="sl-SI" i="1" dirty="0">
                <a:solidFill>
                  <a:srgbClr val="C00000"/>
                </a:solidFill>
              </a:rPr>
              <a:t>odobrenimi operacijami sodelovanja;</a:t>
            </a:r>
          </a:p>
          <a:p>
            <a:pPr marL="285750" indent="-285750">
              <a:buFontTx/>
              <a:buChar char="-"/>
            </a:pPr>
            <a:r>
              <a:rPr lang="sl-SI" b="1" i="1" dirty="0">
                <a:solidFill>
                  <a:srgbClr val="C00000"/>
                </a:solidFill>
              </a:rPr>
              <a:t>4 LAS s 3 </a:t>
            </a:r>
            <a:r>
              <a:rPr lang="sl-SI" i="1" dirty="0">
                <a:solidFill>
                  <a:srgbClr val="C00000"/>
                </a:solidFill>
              </a:rPr>
              <a:t>odobrenimi operacijami sodelovanja;</a:t>
            </a:r>
          </a:p>
          <a:p>
            <a:pPr marL="285750" indent="-285750">
              <a:buFontTx/>
              <a:buChar char="-"/>
            </a:pPr>
            <a:r>
              <a:rPr lang="sl-SI" b="1" i="1" dirty="0">
                <a:solidFill>
                  <a:srgbClr val="C00000"/>
                </a:solidFill>
              </a:rPr>
              <a:t>4 LAS z 2 </a:t>
            </a:r>
            <a:r>
              <a:rPr lang="sl-SI" i="1" dirty="0">
                <a:solidFill>
                  <a:srgbClr val="C00000"/>
                </a:solidFill>
              </a:rPr>
              <a:t>odobrenima operacijami sodelovanja;</a:t>
            </a:r>
          </a:p>
          <a:p>
            <a:pPr marL="285750" indent="-285750">
              <a:buFontTx/>
              <a:buChar char="-"/>
            </a:pPr>
            <a:r>
              <a:rPr lang="sl-SI" b="1" i="1" dirty="0">
                <a:solidFill>
                  <a:srgbClr val="C00000"/>
                </a:solidFill>
              </a:rPr>
              <a:t>13 LAS z 1 </a:t>
            </a:r>
            <a:r>
              <a:rPr lang="sl-SI" i="1" dirty="0">
                <a:solidFill>
                  <a:srgbClr val="C00000"/>
                </a:solidFill>
              </a:rPr>
              <a:t>odobreno operacijo sodelovanja.</a:t>
            </a:r>
          </a:p>
        </p:txBody>
      </p:sp>
    </p:spTree>
    <p:extLst>
      <p:ext uri="{BB962C8B-B14F-4D97-AF65-F5344CB8AC3E}">
        <p14:creationId xmlns:p14="http://schemas.microsoft.com/office/powerpoint/2010/main" val="272566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93" y="0"/>
            <a:ext cx="92160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N:\INTERNO\DK\SP\LEADER PISARNA\2014-2020\Podatki LAS\LAS - zelen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4737" r="4630" b="4384"/>
          <a:stretch/>
        </p:blipFill>
        <p:spPr bwMode="auto">
          <a:xfrm>
            <a:off x="539552" y="0"/>
            <a:ext cx="7887545" cy="54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aslov 1"/>
          <p:cNvSpPr txBox="1">
            <a:spLocks/>
          </p:cNvSpPr>
          <p:nvPr/>
        </p:nvSpPr>
        <p:spPr>
          <a:xfrm>
            <a:off x="539552" y="188640"/>
            <a:ext cx="8064896" cy="1273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sz="2800" b="1" dirty="0">
              <a:solidFill>
                <a:srgbClr val="71BF43"/>
              </a:solidFill>
            </a:endParaRPr>
          </a:p>
        </p:txBody>
      </p:sp>
      <p:sp>
        <p:nvSpPr>
          <p:cNvPr id="11" name="Ograda vsebine 2"/>
          <p:cNvSpPr txBox="1">
            <a:spLocks/>
          </p:cNvSpPr>
          <p:nvPr/>
        </p:nvSpPr>
        <p:spPr>
          <a:xfrm>
            <a:off x="467544" y="1844824"/>
            <a:ext cx="8064896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sl-SI" sz="2000" dirty="0" smtClean="0"/>
          </a:p>
        </p:txBody>
      </p:sp>
      <p:sp>
        <p:nvSpPr>
          <p:cNvPr id="12" name="Ograda vsebine 2"/>
          <p:cNvSpPr txBox="1">
            <a:spLocks/>
          </p:cNvSpPr>
          <p:nvPr/>
        </p:nvSpPr>
        <p:spPr>
          <a:xfrm>
            <a:off x="457034" y="2060848"/>
            <a:ext cx="8064896" cy="43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sz="1700" dirty="0"/>
          </a:p>
          <a:p>
            <a:endParaRPr lang="sl-SI" sz="1700" dirty="0" smtClean="0"/>
          </a:p>
          <a:p>
            <a:endParaRPr lang="sl-SI" sz="1700" dirty="0" smtClean="0"/>
          </a:p>
          <a:p>
            <a:pPr marL="0" indent="0">
              <a:buNone/>
            </a:pPr>
            <a:endParaRPr lang="sl-SI" sz="1700" dirty="0"/>
          </a:p>
        </p:txBody>
      </p:sp>
      <p:sp>
        <p:nvSpPr>
          <p:cNvPr id="3" name="Pravokotnik 2"/>
          <p:cNvSpPr/>
          <p:nvPr/>
        </p:nvSpPr>
        <p:spPr>
          <a:xfrm>
            <a:off x="251520" y="980728"/>
            <a:ext cx="8064896" cy="2271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sl-SI" sz="1600" dirty="0" smtClean="0"/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sl-SI" b="1" dirty="0" smtClean="0"/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sl-SI" dirty="0"/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sl-SI" dirty="0" smtClean="0"/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sl-SI" dirty="0"/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sl-SI" dirty="0"/>
          </a:p>
        </p:txBody>
      </p:sp>
      <p:sp>
        <p:nvSpPr>
          <p:cNvPr id="6" name="Rectangle 5"/>
          <p:cNvSpPr/>
          <p:nvPr/>
        </p:nvSpPr>
        <p:spPr>
          <a:xfrm>
            <a:off x="127902" y="5053881"/>
            <a:ext cx="88881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sl-SI" sz="4000" b="1" dirty="0" smtClean="0">
                <a:solidFill>
                  <a:srgbClr val="71BF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ZA POZORNOST!</a:t>
            </a:r>
          </a:p>
          <a:p>
            <a:pPr algn="ctr">
              <a:lnSpc>
                <a:spcPct val="120000"/>
              </a:lnSpc>
            </a:pPr>
            <a:endParaRPr lang="sl-SI" sz="4000" b="1" dirty="0">
              <a:solidFill>
                <a:srgbClr val="71BF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N:\INTERNO\DK\SP\MREŽA ZA PODEŽELJE_RAZNO\SLIKE\Fotografski natečaj Mreže - s soglasji\Katja Mlaka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723" y="5390"/>
            <a:ext cx="9211723" cy="685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avokotnik 7"/>
          <p:cNvSpPr/>
          <p:nvPr/>
        </p:nvSpPr>
        <p:spPr>
          <a:xfrm>
            <a:off x="3051894" y="5477875"/>
            <a:ext cx="2711320" cy="402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sl-SI" b="1" dirty="0">
                <a:solidFill>
                  <a:schemeClr val="bg1"/>
                </a:solidFill>
              </a:rPr>
              <a:t>Kontakt: clld.mkgp@gov.si</a:t>
            </a:r>
          </a:p>
        </p:txBody>
      </p:sp>
      <p:sp>
        <p:nvSpPr>
          <p:cNvPr id="13" name="Pravokotnik 12"/>
          <p:cNvSpPr/>
          <p:nvPr/>
        </p:nvSpPr>
        <p:spPr>
          <a:xfrm>
            <a:off x="3051894" y="980728"/>
            <a:ext cx="2744242" cy="505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sl-SI" sz="2400" b="1" dirty="0" smtClean="0"/>
              <a:t>Hvala za pozornost</a:t>
            </a:r>
            <a:endParaRPr lang="sl-SI" sz="2400" b="1" dirty="0"/>
          </a:p>
        </p:txBody>
      </p:sp>
    </p:spTree>
    <p:extLst>
      <p:ext uri="{BB962C8B-B14F-4D97-AF65-F5344CB8AC3E}">
        <p14:creationId xmlns:p14="http://schemas.microsoft.com/office/powerpoint/2010/main" val="1754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donja\Desktop\MKO\PPT\PPT1_-01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3" y="-1"/>
            <a:ext cx="9144000" cy="6858001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064896" cy="1143000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rgbClr val="71BF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NAMEN PODUKREPA</a:t>
            </a:r>
            <a:endParaRPr lang="sl-SI" sz="3200" b="1" dirty="0">
              <a:solidFill>
                <a:srgbClr val="71BF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" t="5806" r="65079" b="39756"/>
          <a:stretch/>
        </p:blipFill>
        <p:spPr bwMode="auto">
          <a:xfrm>
            <a:off x="3997377" y="1844824"/>
            <a:ext cx="5149186" cy="502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824536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sl-SI" sz="2000" dirty="0" smtClean="0"/>
              <a:t>Sofinanciranje stroškov LAS, ki nastanejo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sl-SI" sz="2000" dirty="0" smtClean="0"/>
              <a:t>pri izvajanju operacij sodelovanja LAS: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 smtClean="0"/>
              <a:t>sodelovanje znotraj države,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 smtClean="0"/>
              <a:t>sodelovanje z območji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sl-SI" sz="2000" dirty="0" smtClean="0"/>
              <a:t>iz drugih držav članic EU,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 smtClean="0"/>
              <a:t>sodelovanje z območji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sl-SI" sz="2000" dirty="0" smtClean="0"/>
              <a:t>v tretjih državah.</a:t>
            </a:r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dirty="0" smtClean="0"/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b="1" dirty="0">
              <a:solidFill>
                <a:srgbClr val="71BF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sl-SI" sz="2000" dirty="0"/>
          </a:p>
          <a:p>
            <a:pPr lvl="1">
              <a:lnSpc>
                <a:spcPct val="150000"/>
              </a:lnSpc>
            </a:pPr>
            <a:endParaRPr lang="sl-SI" sz="1800" dirty="0" smtClean="0"/>
          </a:p>
          <a:p>
            <a:endParaRPr lang="sl-SI" sz="18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5076056" y="353236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LAS iz EU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5255837" y="4346478"/>
            <a:ext cx="14058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Partnerstvo iz tretje države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6876256" y="4161812"/>
            <a:ext cx="1405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solidFill>
                  <a:schemeClr val="bg1"/>
                </a:solidFill>
              </a:rPr>
              <a:t>Partnerstvo        iz EU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6516216" y="3163034"/>
            <a:ext cx="1405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LAS iz RS</a:t>
            </a:r>
            <a:endParaRPr lang="sl-S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9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donja\Desktop\MKO\PPT\PPT1_-01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29" y="-1"/>
            <a:ext cx="9144000" cy="6858001"/>
          </a:xfrm>
          <a:prstGeom prst="rect">
            <a:avLst/>
          </a:prstGeom>
          <a:noFill/>
        </p:spPr>
      </p:pic>
      <p:sp>
        <p:nvSpPr>
          <p:cNvPr id="5" name="Zaobljeni pravokotnik 4"/>
          <p:cNvSpPr/>
          <p:nvPr/>
        </p:nvSpPr>
        <p:spPr>
          <a:xfrm>
            <a:off x="1199208" y="1196005"/>
            <a:ext cx="1872208" cy="10801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200" b="1" dirty="0" smtClean="0">
                <a:solidFill>
                  <a:schemeClr val="accent6">
                    <a:lumMod val="75000"/>
                  </a:schemeClr>
                </a:solidFill>
              </a:rPr>
              <a:t>LAS 1 (SLO)</a:t>
            </a:r>
            <a:endParaRPr lang="sl-SI" sz="2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Zaobljeni pravokotnik 6"/>
          <p:cNvSpPr/>
          <p:nvPr/>
        </p:nvSpPr>
        <p:spPr>
          <a:xfrm>
            <a:off x="3579581" y="1170522"/>
            <a:ext cx="1872208" cy="10801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200" b="1" dirty="0" smtClean="0">
                <a:solidFill>
                  <a:schemeClr val="accent6">
                    <a:lumMod val="75000"/>
                  </a:schemeClr>
                </a:solidFill>
              </a:rPr>
              <a:t>LAS 2 (SLO)</a:t>
            </a:r>
            <a:endParaRPr lang="sl-SI" sz="2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Zaobljeni pravokotnik 7"/>
          <p:cNvSpPr/>
          <p:nvPr/>
        </p:nvSpPr>
        <p:spPr>
          <a:xfrm>
            <a:off x="5902176" y="1153671"/>
            <a:ext cx="1872208" cy="10801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200" b="1" dirty="0" smtClean="0">
                <a:solidFill>
                  <a:schemeClr val="accent6">
                    <a:lumMod val="75000"/>
                  </a:schemeClr>
                </a:solidFill>
              </a:rPr>
              <a:t>NVO (AT)</a:t>
            </a:r>
            <a:endParaRPr lang="sl-SI" sz="2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Zaobljeni pravokotnik 8"/>
          <p:cNvSpPr/>
          <p:nvPr/>
        </p:nvSpPr>
        <p:spPr>
          <a:xfrm>
            <a:off x="6488608" y="3589769"/>
            <a:ext cx="1872208" cy="108012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POGODBA O SODELOVANJU MED PARTNERJI</a:t>
            </a:r>
            <a:endParaRPr lang="sl-SI" b="1" dirty="0"/>
          </a:p>
        </p:txBody>
      </p:sp>
      <p:sp>
        <p:nvSpPr>
          <p:cNvPr id="10" name="Zaobljeni pravokotnik 9"/>
          <p:cNvSpPr/>
          <p:nvPr/>
        </p:nvSpPr>
        <p:spPr>
          <a:xfrm>
            <a:off x="1261179" y="2552171"/>
            <a:ext cx="1800200" cy="5400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600" dirty="0" smtClean="0">
                <a:solidFill>
                  <a:schemeClr val="accent6">
                    <a:lumMod val="75000"/>
                  </a:schemeClr>
                </a:solidFill>
              </a:rPr>
              <a:t>Občina (član LAS)</a:t>
            </a:r>
            <a:endParaRPr lang="sl-SI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Zaobljeni pravokotnik 10"/>
          <p:cNvSpPr/>
          <p:nvPr/>
        </p:nvSpPr>
        <p:spPr>
          <a:xfrm>
            <a:off x="1271216" y="3319739"/>
            <a:ext cx="1800200" cy="5400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600" dirty="0" smtClean="0">
                <a:solidFill>
                  <a:schemeClr val="accent6">
                    <a:lumMod val="75000"/>
                  </a:schemeClr>
                </a:solidFill>
              </a:rPr>
              <a:t>Društvo (član LAS)</a:t>
            </a:r>
            <a:endParaRPr lang="sl-SI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Zaobljeni pravokotnik 11"/>
          <p:cNvSpPr/>
          <p:nvPr/>
        </p:nvSpPr>
        <p:spPr>
          <a:xfrm>
            <a:off x="1235212" y="4121761"/>
            <a:ext cx="1800200" cy="5400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600" dirty="0" smtClean="0">
                <a:solidFill>
                  <a:schemeClr val="accent6">
                    <a:lumMod val="75000"/>
                  </a:schemeClr>
                </a:solidFill>
              </a:rPr>
              <a:t>Javni zavod (član LAS)</a:t>
            </a:r>
            <a:endParaRPr lang="sl-SI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349341" y="785001"/>
            <a:ext cx="8640960" cy="1872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Elipsa 15"/>
          <p:cNvSpPr/>
          <p:nvPr/>
        </p:nvSpPr>
        <p:spPr>
          <a:xfrm>
            <a:off x="622359" y="435109"/>
            <a:ext cx="3077840" cy="4794091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Elipsa 16"/>
          <p:cNvSpPr/>
          <p:nvPr/>
        </p:nvSpPr>
        <p:spPr>
          <a:xfrm>
            <a:off x="901139" y="3974708"/>
            <a:ext cx="2520280" cy="939715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uščica gor 14"/>
          <p:cNvSpPr/>
          <p:nvPr/>
        </p:nvSpPr>
        <p:spPr>
          <a:xfrm rot="18737015">
            <a:off x="5996934" y="2507073"/>
            <a:ext cx="306388" cy="1170317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Zaobljeni pravokotnik 18"/>
          <p:cNvSpPr/>
          <p:nvPr/>
        </p:nvSpPr>
        <p:spPr>
          <a:xfrm>
            <a:off x="4156884" y="5270532"/>
            <a:ext cx="1872208" cy="10801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PARTNER – vedno vključen tudi LAS</a:t>
            </a:r>
            <a:endParaRPr lang="sl-SI" b="1" dirty="0"/>
          </a:p>
        </p:txBody>
      </p:sp>
      <p:sp>
        <p:nvSpPr>
          <p:cNvPr id="20" name="Zaobljeni pravokotnik 19"/>
          <p:cNvSpPr/>
          <p:nvPr/>
        </p:nvSpPr>
        <p:spPr>
          <a:xfrm>
            <a:off x="1519548" y="5589240"/>
            <a:ext cx="1872208" cy="10801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UPRAVIČENEC</a:t>
            </a:r>
            <a:endParaRPr lang="sl-SI" b="1" dirty="0"/>
          </a:p>
        </p:txBody>
      </p:sp>
      <p:sp>
        <p:nvSpPr>
          <p:cNvPr id="21" name="Puščica gor 20"/>
          <p:cNvSpPr/>
          <p:nvPr/>
        </p:nvSpPr>
        <p:spPr>
          <a:xfrm rot="21258268">
            <a:off x="4760418" y="4522585"/>
            <a:ext cx="306388" cy="704468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Puščica gor 21"/>
          <p:cNvSpPr/>
          <p:nvPr/>
        </p:nvSpPr>
        <p:spPr>
          <a:xfrm>
            <a:off x="2882218" y="4953691"/>
            <a:ext cx="306388" cy="551018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4" name="Zaobljeni pravokotnik 23"/>
          <p:cNvSpPr/>
          <p:nvPr/>
        </p:nvSpPr>
        <p:spPr>
          <a:xfrm>
            <a:off x="3630629" y="2529637"/>
            <a:ext cx="1800200" cy="5400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600" dirty="0" smtClean="0">
                <a:solidFill>
                  <a:schemeClr val="accent6">
                    <a:lumMod val="75000"/>
                  </a:schemeClr>
                </a:solidFill>
              </a:rPr>
              <a:t>Občina (član LAS)</a:t>
            </a:r>
            <a:endParaRPr lang="sl-SI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Zaobljeni pravokotnik 24"/>
          <p:cNvSpPr/>
          <p:nvPr/>
        </p:nvSpPr>
        <p:spPr>
          <a:xfrm>
            <a:off x="3622328" y="3317843"/>
            <a:ext cx="1800200" cy="5400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600" dirty="0" smtClean="0">
                <a:solidFill>
                  <a:schemeClr val="accent6">
                    <a:lumMod val="75000"/>
                  </a:schemeClr>
                </a:solidFill>
              </a:rPr>
              <a:t>Občina (član LAS)</a:t>
            </a:r>
            <a:endParaRPr lang="sl-SI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Elipsa 25"/>
          <p:cNvSpPr/>
          <p:nvPr/>
        </p:nvSpPr>
        <p:spPr>
          <a:xfrm>
            <a:off x="3178104" y="586579"/>
            <a:ext cx="2675161" cy="3857987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Elipsa 26"/>
          <p:cNvSpPr/>
          <p:nvPr/>
        </p:nvSpPr>
        <p:spPr>
          <a:xfrm>
            <a:off x="871476" y="3118014"/>
            <a:ext cx="2520280" cy="939715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7962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donja\Desktop\MKO\PPT\PPT1_-01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0" y="0"/>
            <a:ext cx="9144000" cy="6858001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064896" cy="1143000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rgbClr val="71BF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UPRAVIČENCI</a:t>
            </a:r>
            <a:endParaRPr lang="sl-SI" sz="3200" b="1" dirty="0">
              <a:solidFill>
                <a:srgbClr val="71BF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779912" y="1700808"/>
            <a:ext cx="4680520" cy="42198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457200" lvl="1" indent="0" algn="just">
              <a:lnSpc>
                <a:spcPct val="150000"/>
              </a:lnSpc>
              <a:buNone/>
            </a:pPr>
            <a:endParaRPr lang="sl-SI" sz="2000" b="1" dirty="0" smtClean="0"/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sl-SI" sz="2300" b="1" dirty="0" smtClean="0"/>
              <a:t>V izvajanje operacije mora biti vedno vključen LAS, lahko tudi člani LAS</a:t>
            </a:r>
          </a:p>
          <a:p>
            <a:pPr marL="457200" lvl="1" indent="0" algn="just">
              <a:lnSpc>
                <a:spcPct val="150000"/>
              </a:lnSpc>
              <a:buNone/>
            </a:pPr>
            <a:endParaRPr lang="sl-SI" sz="2300" b="1" dirty="0" smtClean="0"/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sl-SI" sz="2300" b="1" dirty="0"/>
              <a:t>Vsi upravičenci vključeni v izvajanje operacije imajo aktivno vlogo </a:t>
            </a:r>
            <a:r>
              <a:rPr lang="sl-SI" sz="2300" b="1" dirty="0" smtClean="0"/>
              <a:t>– tudi sam LAS</a:t>
            </a:r>
            <a:endParaRPr lang="sl-SI" sz="2300" b="1" dirty="0"/>
          </a:p>
          <a:p>
            <a:pPr marL="457200" lvl="1" indent="0" algn="just">
              <a:lnSpc>
                <a:spcPct val="150000"/>
              </a:lnSpc>
              <a:buNone/>
            </a:pPr>
            <a:endParaRPr lang="sl-SI" sz="2300" b="1" dirty="0" smtClean="0"/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sl-SI" sz="2300" b="1" dirty="0" smtClean="0"/>
              <a:t>Dovoljenja, soglasja, ponudbe se lahko glasijo na upravičenca</a:t>
            </a:r>
          </a:p>
          <a:p>
            <a:pPr marL="457200" lvl="1" indent="0" algn="just">
              <a:lnSpc>
                <a:spcPct val="150000"/>
              </a:lnSpc>
              <a:buNone/>
            </a:pPr>
            <a:endParaRPr lang="sl-SI" sz="2300" b="1" dirty="0"/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sl-SI" sz="2300" b="1" dirty="0" smtClean="0"/>
              <a:t>Finančni tok poteka neposredno preko TRR upravičenca</a:t>
            </a:r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b="1" dirty="0" smtClean="0"/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b="1" dirty="0" smtClean="0"/>
          </a:p>
          <a:p>
            <a:pPr marL="457200" lvl="1" indent="0">
              <a:lnSpc>
                <a:spcPct val="150000"/>
              </a:lnSpc>
              <a:buNone/>
            </a:pPr>
            <a:endParaRPr lang="sl-SI" sz="2000" dirty="0" smtClean="0"/>
          </a:p>
          <a:p>
            <a:pPr marL="457200" lvl="1" indent="0">
              <a:lnSpc>
                <a:spcPct val="150000"/>
              </a:lnSpc>
              <a:buNone/>
            </a:pPr>
            <a:endParaRPr lang="sl-SI" sz="2000" dirty="0" smtClean="0"/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dirty="0"/>
          </a:p>
          <a:p>
            <a:pPr lvl="1">
              <a:lnSpc>
                <a:spcPct val="150000"/>
              </a:lnSpc>
            </a:pPr>
            <a:endParaRPr lang="sl-SI" sz="1800" dirty="0" smtClean="0"/>
          </a:p>
          <a:p>
            <a:endParaRPr lang="sl-SI" sz="1800" dirty="0"/>
          </a:p>
        </p:txBody>
      </p:sp>
      <p:sp>
        <p:nvSpPr>
          <p:cNvPr id="6" name="Zaobljeni pravokotnik 5"/>
          <p:cNvSpPr/>
          <p:nvPr/>
        </p:nvSpPr>
        <p:spPr>
          <a:xfrm>
            <a:off x="611560" y="1484784"/>
            <a:ext cx="2220664" cy="129689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200" b="1" dirty="0" smtClean="0">
                <a:solidFill>
                  <a:schemeClr val="accent6">
                    <a:lumMod val="75000"/>
                  </a:schemeClr>
                </a:solidFill>
              </a:rPr>
              <a:t>LAS v sodelovanju s člani LAS</a:t>
            </a:r>
            <a:endParaRPr lang="sl-SI" sz="2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Raven puščični povezovalnik 6"/>
          <p:cNvCxnSpPr/>
          <p:nvPr/>
        </p:nvCxnSpPr>
        <p:spPr>
          <a:xfrm>
            <a:off x="2987824" y="2133229"/>
            <a:ext cx="648072" cy="0"/>
          </a:xfrm>
          <a:prstGeom prst="straightConnector1">
            <a:avLst/>
          </a:prstGeom>
          <a:ln w="38100">
            <a:solidFill>
              <a:srgbClr val="71BF4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99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donja\Desktop\MKO\PPT\PPT1_-01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6" y="12095"/>
            <a:ext cx="9144000" cy="6858001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064896" cy="1143000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rgbClr val="71BF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POGOJI ZA UPRAVIČENOST </a:t>
            </a:r>
            <a:br>
              <a:rPr lang="sl-SI" sz="3200" b="1" dirty="0" smtClean="0">
                <a:solidFill>
                  <a:srgbClr val="71BF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968552"/>
          </a:xfrm>
        </p:spPr>
        <p:txBody>
          <a:bodyPr>
            <a:normAutofit/>
          </a:bodyPr>
          <a:lstStyle/>
          <a:p>
            <a:pPr lvl="1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sl-SI" sz="2100" dirty="0" smtClean="0"/>
          </a:p>
          <a:p>
            <a:pPr lvl="1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sl-SI" sz="2100" dirty="0"/>
          </a:p>
          <a:p>
            <a:pPr lvl="1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sl-SI" sz="2100" dirty="0" smtClean="0"/>
          </a:p>
          <a:p>
            <a:pPr lvl="1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sl-SI" sz="2100" dirty="0"/>
          </a:p>
          <a:p>
            <a:pPr lvl="1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sl-SI" sz="2100" dirty="0" smtClean="0"/>
          </a:p>
          <a:p>
            <a:pPr lvl="1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sl-SI" sz="2100" dirty="0"/>
          </a:p>
          <a:p>
            <a:pPr lvl="1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sl-SI" sz="2100" dirty="0" smtClean="0"/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b="1" dirty="0" smtClean="0"/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b="1" dirty="0" smtClean="0"/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b="1" dirty="0" smtClean="0"/>
          </a:p>
          <a:p>
            <a:pPr marL="457200" lvl="1" indent="0">
              <a:lnSpc>
                <a:spcPct val="150000"/>
              </a:lnSpc>
              <a:buNone/>
            </a:pPr>
            <a:endParaRPr lang="sl-SI" sz="2000" dirty="0" smtClean="0"/>
          </a:p>
          <a:p>
            <a:pPr marL="457200" lvl="1" indent="0">
              <a:lnSpc>
                <a:spcPct val="150000"/>
              </a:lnSpc>
              <a:buNone/>
            </a:pPr>
            <a:endParaRPr lang="sl-SI" sz="2000" dirty="0" smtClean="0"/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dirty="0"/>
          </a:p>
          <a:p>
            <a:pPr lvl="1">
              <a:lnSpc>
                <a:spcPct val="150000"/>
              </a:lnSpc>
            </a:pPr>
            <a:endParaRPr lang="sl-SI" sz="1800" dirty="0" smtClean="0"/>
          </a:p>
          <a:p>
            <a:endParaRPr lang="sl-SI" sz="1800" dirty="0"/>
          </a:p>
        </p:txBody>
      </p:sp>
      <p:sp>
        <p:nvSpPr>
          <p:cNvPr id="4" name="Zaobljeni pravokotnik 3"/>
          <p:cNvSpPr/>
          <p:nvPr/>
        </p:nvSpPr>
        <p:spPr>
          <a:xfrm>
            <a:off x="1877028" y="1157950"/>
            <a:ext cx="3312368" cy="15869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rgbClr val="FF0000"/>
                </a:solidFill>
              </a:rPr>
              <a:t>Operacija mora biti skupna za vse sodelujoče partnerje in mora vključevati njihovo povezovanje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8" name="Zaobljeni pravokotnik 7"/>
          <p:cNvSpPr/>
          <p:nvPr/>
        </p:nvSpPr>
        <p:spPr>
          <a:xfrm>
            <a:off x="3533212" y="5229200"/>
            <a:ext cx="2160240" cy="12241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Pogodba o sodelovanju</a:t>
            </a:r>
            <a:endParaRPr lang="sl-SI" dirty="0"/>
          </a:p>
        </p:txBody>
      </p:sp>
      <p:sp>
        <p:nvSpPr>
          <p:cNvPr id="9" name="Zaobljeni pravokotnik 8"/>
          <p:cNvSpPr/>
          <p:nvPr/>
        </p:nvSpPr>
        <p:spPr>
          <a:xfrm>
            <a:off x="683568" y="3338716"/>
            <a:ext cx="2160240" cy="12241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Zaprta finančna konstrukcija</a:t>
            </a:r>
          </a:p>
        </p:txBody>
      </p:sp>
      <p:sp>
        <p:nvSpPr>
          <p:cNvPr id="10" name="Zaobljeni pravokotnik 9"/>
          <p:cNvSpPr/>
          <p:nvPr/>
        </p:nvSpPr>
        <p:spPr>
          <a:xfrm>
            <a:off x="683568" y="5013176"/>
            <a:ext cx="2160240" cy="12241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rgbClr val="FF0000"/>
                </a:solidFill>
              </a:rPr>
              <a:t>Razvidni vsi upravičenci vključeni v izvajanje operacije</a:t>
            </a:r>
            <a:endParaRPr lang="sl-SI" dirty="0">
              <a:solidFill>
                <a:srgbClr val="FF0000"/>
              </a:solidFill>
            </a:endParaRPr>
          </a:p>
        </p:txBody>
      </p:sp>
      <p:cxnSp>
        <p:nvCxnSpPr>
          <p:cNvPr id="14" name="Raven povezovalnik 13"/>
          <p:cNvCxnSpPr>
            <a:stCxn id="9" idx="3"/>
          </p:cNvCxnSpPr>
          <p:nvPr/>
        </p:nvCxnSpPr>
        <p:spPr>
          <a:xfrm>
            <a:off x="2843808" y="3950784"/>
            <a:ext cx="792088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Raven povezovalnik 18"/>
          <p:cNvCxnSpPr/>
          <p:nvPr/>
        </p:nvCxnSpPr>
        <p:spPr>
          <a:xfrm>
            <a:off x="4572000" y="4631267"/>
            <a:ext cx="0" cy="597933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Raven povezovalnik 21"/>
          <p:cNvCxnSpPr/>
          <p:nvPr/>
        </p:nvCxnSpPr>
        <p:spPr>
          <a:xfrm>
            <a:off x="5586948" y="4542325"/>
            <a:ext cx="929268" cy="470851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Raven povezovalnik 24"/>
          <p:cNvCxnSpPr>
            <a:endCxn id="7" idx="1"/>
          </p:cNvCxnSpPr>
          <p:nvPr/>
        </p:nvCxnSpPr>
        <p:spPr>
          <a:xfrm flipV="1">
            <a:off x="5502424" y="2598110"/>
            <a:ext cx="941784" cy="1152128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Zaobljeni pravokotnik 35"/>
          <p:cNvSpPr/>
          <p:nvPr/>
        </p:nvSpPr>
        <p:spPr>
          <a:xfrm>
            <a:off x="3476444" y="3392996"/>
            <a:ext cx="2160240" cy="12241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36. člen Uredbe CLLD</a:t>
            </a:r>
            <a:endParaRPr lang="sl-SI" dirty="0"/>
          </a:p>
        </p:txBody>
      </p:sp>
      <p:cxnSp>
        <p:nvCxnSpPr>
          <p:cNvPr id="40" name="Raven povezovalnik 39"/>
          <p:cNvCxnSpPr>
            <a:endCxn id="4" idx="2"/>
          </p:cNvCxnSpPr>
          <p:nvPr/>
        </p:nvCxnSpPr>
        <p:spPr>
          <a:xfrm flipH="1" flipV="1">
            <a:off x="3533212" y="2744925"/>
            <a:ext cx="534732" cy="648071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53" name="Puščica dol 2052"/>
          <p:cNvSpPr/>
          <p:nvPr/>
        </p:nvSpPr>
        <p:spPr>
          <a:xfrm>
            <a:off x="1559516" y="4615893"/>
            <a:ext cx="360040" cy="381909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Zaobljeni pravokotnik 4"/>
          <p:cNvSpPr/>
          <p:nvPr/>
        </p:nvSpPr>
        <p:spPr>
          <a:xfrm>
            <a:off x="6444208" y="4930233"/>
            <a:ext cx="2160240" cy="12241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Skladnost s cilji PRP, s cilji </a:t>
            </a:r>
            <a:r>
              <a:rPr lang="sl-SI" dirty="0" smtClean="0"/>
              <a:t>SLR</a:t>
            </a:r>
            <a:endParaRPr lang="sl-SI" dirty="0"/>
          </a:p>
        </p:txBody>
      </p:sp>
      <p:sp>
        <p:nvSpPr>
          <p:cNvPr id="7" name="Zaobljeni pravokotnik 6"/>
          <p:cNvSpPr/>
          <p:nvPr/>
        </p:nvSpPr>
        <p:spPr>
          <a:xfrm>
            <a:off x="6444208" y="1157950"/>
            <a:ext cx="2160240" cy="28803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na območju sodelujočih </a:t>
            </a:r>
            <a:r>
              <a:rPr lang="sl-SI" dirty="0" smtClean="0"/>
              <a:t>partnerjev</a:t>
            </a:r>
          </a:p>
          <a:p>
            <a:pPr algn="ctr"/>
            <a:r>
              <a:rPr lang="sl-SI" b="1" dirty="0" smtClean="0">
                <a:solidFill>
                  <a:srgbClr val="FF0000"/>
                </a:solidFill>
              </a:rPr>
              <a:t>!NOVO!</a:t>
            </a:r>
          </a:p>
          <a:p>
            <a:pPr algn="ctr"/>
            <a:r>
              <a:rPr lang="sl-SI" b="1" dirty="0" smtClean="0">
                <a:solidFill>
                  <a:srgbClr val="FF0000"/>
                </a:solidFill>
              </a:rPr>
              <a:t>INVESTICIJE V NASELJIH Z VEČ KOT 10.000 PREBIVALCI NISO UPRAVIČENE</a:t>
            </a:r>
          </a:p>
          <a:p>
            <a:pPr algn="ctr"/>
            <a:endParaRPr lang="sl-SI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89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donja\Desktop\MKO\PPT\PPT1_-01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064896" cy="1143000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rgbClr val="71BF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POGOJI ZA UPRAVIČENOST</a:t>
            </a:r>
            <a:endParaRPr lang="sl-SI" sz="3200" b="1" dirty="0">
              <a:solidFill>
                <a:srgbClr val="71BF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13255" y="4801840"/>
            <a:ext cx="8640960" cy="3744416"/>
          </a:xfrm>
        </p:spPr>
        <p:txBody>
          <a:bodyPr>
            <a:normAutofit/>
          </a:bodyPr>
          <a:lstStyle/>
          <a:p>
            <a:pPr lvl="1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sl-SI" sz="1800" dirty="0"/>
          </a:p>
          <a:p>
            <a:pPr marL="457200" lvl="1" indent="0" algn="just">
              <a:lnSpc>
                <a:spcPct val="150000"/>
              </a:lnSpc>
              <a:buNone/>
            </a:pPr>
            <a:endParaRPr lang="sl-SI" sz="1700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sz="2000" b="1" dirty="0" smtClean="0"/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b="1" dirty="0" smtClean="0"/>
          </a:p>
          <a:p>
            <a:pPr marL="457200" lvl="1" indent="0">
              <a:lnSpc>
                <a:spcPct val="150000"/>
              </a:lnSpc>
              <a:buNone/>
            </a:pPr>
            <a:endParaRPr lang="sl-SI" sz="2000" dirty="0" smtClean="0"/>
          </a:p>
          <a:p>
            <a:pPr marL="457200" lvl="1" indent="0">
              <a:lnSpc>
                <a:spcPct val="150000"/>
              </a:lnSpc>
              <a:buNone/>
            </a:pPr>
            <a:endParaRPr lang="sl-SI" sz="2000" dirty="0" smtClean="0"/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dirty="0"/>
          </a:p>
          <a:p>
            <a:pPr lvl="1">
              <a:lnSpc>
                <a:spcPct val="150000"/>
              </a:lnSpc>
            </a:pPr>
            <a:endParaRPr lang="sl-SI" sz="1800" dirty="0" smtClean="0"/>
          </a:p>
          <a:p>
            <a:endParaRPr lang="sl-SI" sz="1800" dirty="0"/>
          </a:p>
        </p:txBody>
      </p:sp>
      <p:sp>
        <p:nvSpPr>
          <p:cNvPr id="34" name="Zaobljeni pravokotnik 33"/>
          <p:cNvSpPr/>
          <p:nvPr/>
        </p:nvSpPr>
        <p:spPr>
          <a:xfrm>
            <a:off x="3464340" y="3320874"/>
            <a:ext cx="2232248" cy="121831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36. člen Uredbe CLLD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6" name="Zaobljeni pravokotnik 35"/>
          <p:cNvSpPr/>
          <p:nvPr/>
        </p:nvSpPr>
        <p:spPr>
          <a:xfrm>
            <a:off x="6332447" y="2451067"/>
            <a:ext cx="2160240" cy="12241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Operacija izvedena  v skladu s prijavljeno in odobreno vsebino</a:t>
            </a:r>
          </a:p>
        </p:txBody>
      </p:sp>
      <p:sp>
        <p:nvSpPr>
          <p:cNvPr id="37" name="Zaobljeni pravokotnik 36"/>
          <p:cNvSpPr/>
          <p:nvPr/>
        </p:nvSpPr>
        <p:spPr>
          <a:xfrm>
            <a:off x="6014516" y="5085184"/>
            <a:ext cx="2160240" cy="12241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Vsa potrebna dovoljenja in soglasja</a:t>
            </a:r>
            <a:endParaRPr lang="sl-SI" dirty="0"/>
          </a:p>
        </p:txBody>
      </p:sp>
      <p:sp>
        <p:nvSpPr>
          <p:cNvPr id="38" name="Zaobljeni pravokotnik 37"/>
          <p:cNvSpPr/>
          <p:nvPr/>
        </p:nvSpPr>
        <p:spPr>
          <a:xfrm>
            <a:off x="683568" y="2348880"/>
            <a:ext cx="2160240" cy="184784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Lastnik naložbe </a:t>
            </a:r>
            <a:r>
              <a:rPr lang="sl-SI" dirty="0" smtClean="0"/>
              <a:t>postane </a:t>
            </a:r>
            <a:r>
              <a:rPr lang="sl-SI" dirty="0"/>
              <a:t>pravna oseba javnega </a:t>
            </a:r>
            <a:r>
              <a:rPr lang="sl-SI" dirty="0" smtClean="0"/>
              <a:t>prava </a:t>
            </a:r>
            <a:r>
              <a:rPr lang="sl-SI" dirty="0" smtClean="0">
                <a:solidFill>
                  <a:srgbClr val="FF0000"/>
                </a:solidFill>
              </a:rPr>
              <a:t>(če je upravičenec samo LAS)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9" name="Zaobljeni pravokotnik 38"/>
          <p:cNvSpPr/>
          <p:nvPr/>
        </p:nvSpPr>
        <p:spPr>
          <a:xfrm>
            <a:off x="2170541" y="5051437"/>
            <a:ext cx="2160240" cy="12241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Operacije </a:t>
            </a:r>
            <a:r>
              <a:rPr lang="sl-SI" dirty="0" smtClean="0"/>
              <a:t>se </a:t>
            </a:r>
            <a:r>
              <a:rPr lang="sl-SI" dirty="0"/>
              <a:t>izvede v treh letih od pravnomočnosti odločbe</a:t>
            </a:r>
          </a:p>
        </p:txBody>
      </p:sp>
      <p:cxnSp>
        <p:nvCxnSpPr>
          <p:cNvPr id="40" name="Raven povezovalnik 39"/>
          <p:cNvCxnSpPr>
            <a:stCxn id="38" idx="3"/>
          </p:cNvCxnSpPr>
          <p:nvPr/>
        </p:nvCxnSpPr>
        <p:spPr>
          <a:xfrm>
            <a:off x="2843808" y="3272805"/>
            <a:ext cx="620532" cy="402398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Raven povezovalnik 40"/>
          <p:cNvCxnSpPr>
            <a:endCxn id="37" idx="0"/>
          </p:cNvCxnSpPr>
          <p:nvPr/>
        </p:nvCxnSpPr>
        <p:spPr>
          <a:xfrm>
            <a:off x="5652775" y="4465708"/>
            <a:ext cx="1441861" cy="619476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Raven povezovalnik 42"/>
          <p:cNvCxnSpPr/>
          <p:nvPr/>
        </p:nvCxnSpPr>
        <p:spPr>
          <a:xfrm flipV="1">
            <a:off x="5696587" y="3137942"/>
            <a:ext cx="635859" cy="365865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Zaobljeni pravokotnik 43"/>
          <p:cNvSpPr/>
          <p:nvPr/>
        </p:nvSpPr>
        <p:spPr>
          <a:xfrm>
            <a:off x="3348245" y="1386467"/>
            <a:ext cx="2160240" cy="12241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Upravičeni stroški, </a:t>
            </a:r>
            <a:r>
              <a:rPr lang="sl-SI" b="1" dirty="0">
                <a:solidFill>
                  <a:srgbClr val="FF0000"/>
                </a:solidFill>
              </a:rPr>
              <a:t>ki so nastali po </a:t>
            </a:r>
            <a:r>
              <a:rPr lang="sl-SI" b="1" dirty="0" smtClean="0">
                <a:solidFill>
                  <a:srgbClr val="FF0000"/>
                </a:solidFill>
              </a:rPr>
              <a:t>vložitvi vloge na ARSKTRP</a:t>
            </a:r>
            <a:endParaRPr lang="sl-SI" b="1" dirty="0">
              <a:solidFill>
                <a:srgbClr val="FF0000"/>
              </a:solidFill>
            </a:endParaRPr>
          </a:p>
        </p:txBody>
      </p:sp>
      <p:cxnSp>
        <p:nvCxnSpPr>
          <p:cNvPr id="51" name="Raven povezovalnik 50"/>
          <p:cNvCxnSpPr/>
          <p:nvPr/>
        </p:nvCxnSpPr>
        <p:spPr>
          <a:xfrm flipH="1">
            <a:off x="3358880" y="4539185"/>
            <a:ext cx="709064" cy="512252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Raven povezovalnik 53"/>
          <p:cNvCxnSpPr>
            <a:stCxn id="44" idx="2"/>
          </p:cNvCxnSpPr>
          <p:nvPr/>
        </p:nvCxnSpPr>
        <p:spPr>
          <a:xfrm>
            <a:off x="4428365" y="2610603"/>
            <a:ext cx="0" cy="710271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23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donja\Desktop\MKO\PPT\PPT1_-01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064896" cy="1143000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rgbClr val="71BF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UPRAVIČENI STROŠKI</a:t>
            </a:r>
            <a:endParaRPr lang="sl-SI" sz="3200" b="1" dirty="0">
              <a:solidFill>
                <a:srgbClr val="71BF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968552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sl-SI" sz="1700" dirty="0"/>
              <a:t>U</a:t>
            </a:r>
            <a:r>
              <a:rPr lang="en-US" sz="1700" dirty="0" smtClean="0"/>
              <a:t>pravičeni </a:t>
            </a:r>
            <a:r>
              <a:rPr lang="sl-SI" sz="1700" dirty="0" smtClean="0"/>
              <a:t>so</a:t>
            </a:r>
            <a:r>
              <a:rPr lang="en-US" sz="1700" dirty="0" smtClean="0"/>
              <a:t> </a:t>
            </a:r>
            <a:r>
              <a:rPr lang="en-US" sz="1700" dirty="0"/>
              <a:t>stroški, povezani s skupnimi operacijami, ki imajo jasno opredeljen rezultat operacije in koristi </a:t>
            </a:r>
            <a:r>
              <a:rPr lang="en-US" sz="1700" dirty="0" err="1"/>
              <a:t>za</a:t>
            </a:r>
            <a:r>
              <a:rPr lang="en-US" sz="1700" dirty="0"/>
              <a:t> </a:t>
            </a:r>
            <a:r>
              <a:rPr lang="en-US" sz="1700" dirty="0" err="1" smtClean="0"/>
              <a:t>območje</a:t>
            </a:r>
            <a:r>
              <a:rPr lang="sl-SI" sz="1700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sl-SI" sz="17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sl-SI" sz="1700" dirty="0" smtClean="0"/>
              <a:t>S</a:t>
            </a:r>
            <a:r>
              <a:rPr lang="en-US" sz="1700" dirty="0" smtClean="0"/>
              <a:t>troški</a:t>
            </a:r>
            <a:r>
              <a:rPr lang="sl-SI" sz="1700" dirty="0" smtClean="0"/>
              <a:t> se</a:t>
            </a:r>
            <a:r>
              <a:rPr lang="en-US" sz="1700" dirty="0" smtClean="0"/>
              <a:t> </a:t>
            </a:r>
            <a:r>
              <a:rPr lang="en-US" sz="1700" dirty="0"/>
              <a:t>priznajo v obliki stroškov </a:t>
            </a:r>
            <a:r>
              <a:rPr lang="sl-SI" sz="1700" dirty="0" smtClean="0"/>
              <a:t>:</a:t>
            </a:r>
          </a:p>
          <a:p>
            <a:pPr lvl="2"/>
            <a:r>
              <a:rPr lang="sl-SI" sz="1600" b="1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ela</a:t>
            </a:r>
            <a:endParaRPr lang="sl-SI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2"/>
            <a:r>
              <a:rPr lang="sl-SI" sz="1600" b="1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ateriala</a:t>
            </a:r>
            <a:endParaRPr lang="sl-SI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2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naložb</a:t>
            </a:r>
            <a:endParaRPr lang="sl-SI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2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storitev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zunanjih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izvajalcev</a:t>
            </a:r>
            <a:r>
              <a:rPr lang="sl-SI" sz="1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lvl="2"/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prispevka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v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naravi</a:t>
            </a:r>
            <a:r>
              <a:rPr lang="sl-SI" sz="1600" b="1" dirty="0" smtClean="0">
                <a:solidFill>
                  <a:schemeClr val="accent6">
                    <a:lumMod val="75000"/>
                  </a:schemeClr>
                </a:solidFill>
              </a:rPr>
              <a:t> – je omejen </a:t>
            </a:r>
            <a:r>
              <a:rPr lang="sl-SI" sz="1600" b="1" dirty="0">
                <a:solidFill>
                  <a:schemeClr val="accent6">
                    <a:lumMod val="75000"/>
                  </a:schemeClr>
                </a:solidFill>
              </a:rPr>
              <a:t>v skladu z 69. členom Uredbe </a:t>
            </a:r>
            <a:r>
              <a:rPr lang="sl-SI" sz="1600" b="1" dirty="0" smtClean="0">
                <a:solidFill>
                  <a:schemeClr val="accent6">
                    <a:lumMod val="75000"/>
                  </a:schemeClr>
                </a:solidFill>
              </a:rPr>
              <a:t>1303/2013/EU</a:t>
            </a:r>
          </a:p>
          <a:p>
            <a:pPr marL="914400" lvl="2" indent="0">
              <a:buNone/>
            </a:pPr>
            <a:r>
              <a:rPr lang="sl-SI" sz="1600" dirty="0" smtClean="0">
                <a:solidFill>
                  <a:schemeClr val="accent6">
                    <a:lumMod val="75000"/>
                  </a:schemeClr>
                </a:solidFill>
              </a:rPr>
              <a:t>(javna podpora plačana operaciji, ki vključuje prispevek v naravi, ne presega skupnih upravičenih izdatkov brez prispevkov v naravi – 15%).</a:t>
            </a:r>
            <a:r>
              <a:rPr lang="sl-SI" sz="1600" dirty="0"/>
              <a:t/>
            </a:r>
            <a:br>
              <a:rPr lang="sl-SI" sz="1600" dirty="0"/>
            </a:br>
            <a:endParaRPr lang="sl-SI" sz="17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sl-SI" sz="1700" dirty="0" smtClean="0"/>
              <a:t>Stroški </a:t>
            </a:r>
            <a:r>
              <a:rPr lang="sl-SI" sz="1700" dirty="0"/>
              <a:t>storitev zunanjih </a:t>
            </a:r>
            <a:r>
              <a:rPr lang="sl-SI" sz="1700" dirty="0" smtClean="0"/>
              <a:t>izvajalcev </a:t>
            </a:r>
            <a:r>
              <a:rPr lang="sl-SI" sz="1700" dirty="0" smtClean="0">
                <a:solidFill>
                  <a:schemeClr val="accent6">
                    <a:lumMod val="75000"/>
                  </a:schemeClr>
                </a:solidFill>
              </a:rPr>
              <a:t>(splošni stroški)</a:t>
            </a:r>
            <a:r>
              <a:rPr lang="sl-SI" sz="1700" dirty="0" smtClean="0"/>
              <a:t> kadar so neposredno povezani z naložbo - </a:t>
            </a:r>
            <a:r>
              <a:rPr lang="sl-SI" sz="1700" dirty="0" smtClean="0">
                <a:solidFill>
                  <a:schemeClr val="accent6">
                    <a:lumMod val="75000"/>
                  </a:schemeClr>
                </a:solidFill>
              </a:rPr>
              <a:t>do največ 10% upravičenih stroškov operacije</a:t>
            </a:r>
            <a:r>
              <a:rPr lang="sl-SI" sz="1700" dirty="0" smtClean="0"/>
              <a:t> – upravičeni od 1. 1. 2014. </a:t>
            </a:r>
            <a:endParaRPr lang="sl-SI" sz="2000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sz="2000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sz="2000" dirty="0"/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b="1" dirty="0" smtClean="0"/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b="1" dirty="0" smtClean="0"/>
          </a:p>
          <a:p>
            <a:pPr marL="457200" lvl="1" indent="0">
              <a:lnSpc>
                <a:spcPct val="150000"/>
              </a:lnSpc>
              <a:buNone/>
            </a:pPr>
            <a:endParaRPr lang="sl-SI" sz="2000" b="1" dirty="0" smtClean="0"/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dirty="0" smtClean="0"/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b="1" dirty="0">
              <a:solidFill>
                <a:srgbClr val="71BF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dirty="0" smtClean="0"/>
          </a:p>
          <a:p>
            <a:pPr marL="457200" lvl="1" indent="0">
              <a:lnSpc>
                <a:spcPct val="150000"/>
              </a:lnSpc>
              <a:buNone/>
            </a:pPr>
            <a:endParaRPr lang="sl-SI" sz="2000" dirty="0" smtClean="0"/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dirty="0"/>
          </a:p>
          <a:p>
            <a:pPr lvl="1">
              <a:lnSpc>
                <a:spcPct val="150000"/>
              </a:lnSpc>
            </a:pPr>
            <a:endParaRPr lang="sl-SI" sz="1800" dirty="0" smtClean="0"/>
          </a:p>
          <a:p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294122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donja\Desktop\MKO\PPT\PPT1_-01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064896" cy="1143000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rgbClr val="71BF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UPRAVIČENI STROŠKI</a:t>
            </a:r>
            <a:endParaRPr lang="sl-SI" sz="3200" b="1" dirty="0">
              <a:solidFill>
                <a:srgbClr val="71BF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1520" y="1916832"/>
            <a:ext cx="8640960" cy="4536504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sz="2000" dirty="0"/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b="1" dirty="0" smtClean="0"/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b="1" dirty="0" smtClean="0"/>
          </a:p>
          <a:p>
            <a:pPr marL="457200" lvl="1" indent="0">
              <a:lnSpc>
                <a:spcPct val="150000"/>
              </a:lnSpc>
              <a:buNone/>
            </a:pPr>
            <a:endParaRPr lang="sl-SI" sz="2000" b="1" dirty="0" smtClean="0"/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dirty="0" smtClean="0"/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b="1" dirty="0">
              <a:solidFill>
                <a:srgbClr val="71BF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dirty="0" smtClean="0"/>
          </a:p>
          <a:p>
            <a:pPr marL="457200" lvl="1" indent="0">
              <a:lnSpc>
                <a:spcPct val="150000"/>
              </a:lnSpc>
              <a:buNone/>
            </a:pPr>
            <a:endParaRPr lang="sl-SI" sz="2000" dirty="0" smtClean="0"/>
          </a:p>
          <a:p>
            <a:pPr lvl="1">
              <a:lnSpc>
                <a:spcPct val="150000"/>
              </a:lnSpc>
              <a:buFontTx/>
              <a:buChar char="-"/>
            </a:pPr>
            <a:endParaRPr lang="sl-SI" sz="2000" dirty="0"/>
          </a:p>
          <a:p>
            <a:pPr lvl="1">
              <a:lnSpc>
                <a:spcPct val="150000"/>
              </a:lnSpc>
            </a:pPr>
            <a:endParaRPr lang="sl-SI" sz="1800" dirty="0" smtClean="0"/>
          </a:p>
          <a:p>
            <a:endParaRPr lang="sl-SI" sz="18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755576" y="1556792"/>
            <a:ext cx="7848872" cy="474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700" dirty="0" smtClean="0"/>
              <a:t>Vodenje in koordinacija operacije – </a:t>
            </a:r>
            <a:r>
              <a:rPr lang="sl-SI" sz="1700" b="1" dirty="0" smtClean="0">
                <a:solidFill>
                  <a:schemeClr val="accent6">
                    <a:lumMod val="75000"/>
                  </a:schemeClr>
                </a:solidFill>
              </a:rPr>
              <a:t>do največ 10% upravičenih stroškov operacije.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sz="17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700" dirty="0" smtClean="0"/>
              <a:t>Promocija operacije na programskem območju sodelujočih partnerjev –</a:t>
            </a:r>
            <a:r>
              <a:rPr lang="sl-SI" sz="17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l-SI" sz="1700" b="1" dirty="0" smtClean="0">
                <a:solidFill>
                  <a:schemeClr val="accent6">
                    <a:lumMod val="75000"/>
                  </a:schemeClr>
                </a:solidFill>
              </a:rPr>
              <a:t>do največ 10% upravičenih stroškov operacije.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sz="1700" dirty="0" smtClean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700" dirty="0" smtClean="0"/>
              <a:t>Upravičeni so samo stroški nastali po vložitvi vloge na ARSKTRP.</a:t>
            </a:r>
          </a:p>
          <a:p>
            <a:pPr lvl="1">
              <a:lnSpc>
                <a:spcPct val="150000"/>
              </a:lnSpc>
            </a:pPr>
            <a:endParaRPr lang="sl-SI" sz="1700" dirty="0" smtClean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700" dirty="0" smtClean="0"/>
              <a:t>Stroški </a:t>
            </a:r>
            <a:r>
              <a:rPr lang="sl-SI" sz="1700" dirty="0"/>
              <a:t>oblikovanja in priprave vlog, stroški animacije </a:t>
            </a:r>
            <a:r>
              <a:rPr lang="sl-SI" sz="1700" dirty="0" smtClean="0"/>
              <a:t>in mreženja </a:t>
            </a:r>
            <a:r>
              <a:rPr lang="sl-SI" sz="1700" dirty="0"/>
              <a:t>so </a:t>
            </a:r>
            <a:r>
              <a:rPr lang="sl-SI" sz="1700" dirty="0" smtClean="0"/>
              <a:t>upravičeni stroški </a:t>
            </a:r>
            <a:r>
              <a:rPr lang="sl-SI" sz="1700" dirty="0"/>
              <a:t>v okviru podukrepa 19.4  Podpora za tekoče stroške in stroške </a:t>
            </a:r>
            <a:r>
              <a:rPr lang="sl-SI" sz="1700" dirty="0" smtClean="0"/>
              <a:t>animacije.</a:t>
            </a:r>
            <a:endParaRPr lang="sl-SI" sz="1600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363704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7277</TotalTime>
  <Words>1528</Words>
  <Application>Microsoft Office PowerPoint</Application>
  <PresentationFormat>Diaprojekcija na zaslonu (4:3)</PresentationFormat>
  <Paragraphs>447</Paragraphs>
  <Slides>22</Slides>
  <Notes>22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22</vt:i4>
      </vt:variant>
    </vt:vector>
  </HeadingPairs>
  <TitlesOfParts>
    <vt:vector size="28" baseType="lpstr">
      <vt:lpstr>Arial</vt:lpstr>
      <vt:lpstr>Calibri</vt:lpstr>
      <vt:lpstr>Microsoft Sans Serif</vt:lpstr>
      <vt:lpstr>Times New Roman</vt:lpstr>
      <vt:lpstr>Wingdings</vt:lpstr>
      <vt:lpstr>Officeova tema</vt:lpstr>
      <vt:lpstr>PowerPointova predstavitev</vt:lpstr>
      <vt:lpstr>OSNOVNI PODATKI O RAZPISU</vt:lpstr>
      <vt:lpstr>NAMEN PODUKREPA</vt:lpstr>
      <vt:lpstr>PowerPointova predstavitev</vt:lpstr>
      <vt:lpstr>UPRAVIČENCI</vt:lpstr>
      <vt:lpstr>POGOJI ZA UPRAVIČENOST  </vt:lpstr>
      <vt:lpstr>POGOJI ZA UPRAVIČENOST</vt:lpstr>
      <vt:lpstr>UPRAVIČENI STROŠKI</vt:lpstr>
      <vt:lpstr>UPRAVIČENI STROŠKI</vt:lpstr>
      <vt:lpstr>UPRAVIČENI STROŠKI</vt:lpstr>
      <vt:lpstr>NEUPRAVIČENI STROŠKI</vt:lpstr>
      <vt:lpstr>OBVEZNOSTI UPRAVIČENCA</vt:lpstr>
      <vt:lpstr>UPRAVIČENE OPERACIJE</vt:lpstr>
      <vt:lpstr>ODDAJA VLOG</vt:lpstr>
      <vt:lpstr>OBRAVNAVA VLOG</vt:lpstr>
      <vt:lpstr>MERILA ZA IZBOR OPERACIJ</vt:lpstr>
      <vt:lpstr>SESTAVINE JAVNEGA RAZPISA</vt:lpstr>
      <vt:lpstr>STANJE PRETEKLIH RAZPISOV  sredstva</vt:lpstr>
      <vt:lpstr>STANJE PRETEKLIH RAZPISOV  vloge </vt:lpstr>
      <vt:lpstr>STANJE PRETEKLIH RAZPISOV   povprečki in presežki</vt:lpstr>
      <vt:lpstr>STANJE PRETEKLIH RAZPISOV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vidonja</dc:creator>
  <cp:lastModifiedBy>Nina Tomec</cp:lastModifiedBy>
  <cp:revision>344</cp:revision>
  <cp:lastPrinted>2020-01-06T13:52:55Z</cp:lastPrinted>
  <dcterms:created xsi:type="dcterms:W3CDTF">2013-07-08T19:32:47Z</dcterms:created>
  <dcterms:modified xsi:type="dcterms:W3CDTF">2020-01-16T09:48:03Z</dcterms:modified>
</cp:coreProperties>
</file>