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356" r:id="rId2"/>
    <p:sldId id="420" r:id="rId3"/>
    <p:sldId id="435" r:id="rId4"/>
    <p:sldId id="432" r:id="rId5"/>
    <p:sldId id="433" r:id="rId6"/>
    <p:sldId id="440" r:id="rId7"/>
    <p:sldId id="431" r:id="rId8"/>
    <p:sldId id="446" r:id="rId9"/>
    <p:sldId id="439" r:id="rId10"/>
    <p:sldId id="441" r:id="rId11"/>
    <p:sldId id="438" r:id="rId12"/>
    <p:sldId id="442" r:id="rId13"/>
    <p:sldId id="443" r:id="rId14"/>
    <p:sldId id="437" r:id="rId15"/>
    <p:sldId id="444" r:id="rId16"/>
    <p:sldId id="447" r:id="rId17"/>
    <p:sldId id="445" r:id="rId18"/>
    <p:sldId id="427" r:id="rId19"/>
    <p:sldId id="448" r:id="rId20"/>
  </p:sldIdLst>
  <p:sldSz cx="9144000" cy="6858000" type="screen4x3"/>
  <p:notesSz cx="6797675" cy="9926638"/>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na Cunk Perklič" initials="ACP" lastIdx="1" clrIdx="0">
    <p:extLst>
      <p:ext uri="{19B8F6BF-5375-455C-9EA6-DF929625EA0E}">
        <p15:presenceInfo xmlns:p15="http://schemas.microsoft.com/office/powerpoint/2012/main" userId="S::Alina.Cunk-Perklic1@gov.si::24a59738-e460-4c2b-88de-7d638d1cec88" providerId="AD"/>
      </p:ext>
    </p:extLst>
  </p:cmAuthor>
  <p:cmAuthor id="2" name="Alina Cunk Perklič" initials="ACP [2]" lastIdx="6" clrIdx="1">
    <p:extLst>
      <p:ext uri="{19B8F6BF-5375-455C-9EA6-DF929625EA0E}">
        <p15:presenceInfo xmlns:p15="http://schemas.microsoft.com/office/powerpoint/2012/main" userId="Alina Cunk Perklič" providerId="None"/>
      </p:ext>
    </p:extLst>
  </p:cmAuthor>
  <p:cmAuthor id="3" name="Marjeta Jerič" initials="MJ" lastIdx="6" clrIdx="2">
    <p:extLst>
      <p:ext uri="{19B8F6BF-5375-455C-9EA6-DF929625EA0E}">
        <p15:presenceInfo xmlns:p15="http://schemas.microsoft.com/office/powerpoint/2012/main" userId="Marjeta Jerič"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95C2"/>
    <a:srgbClr val="042E6F"/>
    <a:srgbClr val="6CB741"/>
    <a:srgbClr val="71BF43"/>
    <a:srgbClr val="000000"/>
    <a:srgbClr val="6BB44E"/>
    <a:srgbClr val="48A5F2"/>
    <a:srgbClr val="E6E6E6"/>
    <a:srgbClr val="98E4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rednji slog 2 – poudarek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48" autoAdjust="0"/>
    <p:restoredTop sz="95474" autoAdjust="0"/>
  </p:normalViewPr>
  <p:slideViewPr>
    <p:cSldViewPr>
      <p:cViewPr varScale="1">
        <p:scale>
          <a:sx n="131" d="100"/>
          <a:sy n="131" d="100"/>
        </p:scale>
        <p:origin x="1518" y="126"/>
      </p:cViewPr>
      <p:guideLst>
        <p:guide orient="horz" pos="2160"/>
        <p:guide pos="2880"/>
      </p:guideLst>
    </p:cSldViewPr>
  </p:slideViewPr>
  <p:outlineViewPr>
    <p:cViewPr>
      <p:scale>
        <a:sx n="33" d="100"/>
        <a:sy n="33" d="100"/>
      </p:scale>
      <p:origin x="12"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CCB0F5CF-AC37-4D2F-9701-5CB5ACA11DE2}" type="datetimeFigureOut">
              <a:rPr lang="sl-SI" smtClean="0"/>
              <a:pPr/>
              <a:t>21. 04. 2022</a:t>
            </a:fld>
            <a:endParaRPr lang="sl-SI"/>
          </a:p>
        </p:txBody>
      </p:sp>
      <p:sp>
        <p:nvSpPr>
          <p:cNvPr id="4" name="Ograda noge 3"/>
          <p:cNvSpPr>
            <a:spLocks noGrp="1"/>
          </p:cNvSpPr>
          <p:nvPr>
            <p:ph type="ftr" sz="quarter" idx="2"/>
          </p:nvPr>
        </p:nvSpPr>
        <p:spPr>
          <a:xfrm>
            <a:off x="1" y="9428583"/>
            <a:ext cx="2945659" cy="496332"/>
          </a:xfrm>
          <a:prstGeom prst="rect">
            <a:avLst/>
          </a:prstGeom>
        </p:spPr>
        <p:txBody>
          <a:bodyPr vert="horz" lIns="91440" tIns="45720" rIns="91440" bIns="45720" rtlCol="0" anchor="b"/>
          <a:lstStyle>
            <a:lvl1pPr algn="l">
              <a:defRPr sz="1200"/>
            </a:lvl1pPr>
          </a:lstStyle>
          <a:p>
            <a:endParaRPr lang="sl-SI"/>
          </a:p>
        </p:txBody>
      </p:sp>
      <p:sp>
        <p:nvSpPr>
          <p:cNvPr id="5" name="Ograda številke diapozitiva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302AB585-9E1F-41E5-99D6-8DFE22E8670E}" type="slidenum">
              <a:rPr lang="sl-SI" smtClean="0"/>
              <a:pPr/>
              <a:t>‹#›</a:t>
            </a:fld>
            <a:endParaRPr lang="sl-SI"/>
          </a:p>
        </p:txBody>
      </p:sp>
    </p:spTree>
    <p:extLst>
      <p:ext uri="{BB962C8B-B14F-4D97-AF65-F5344CB8AC3E}">
        <p14:creationId xmlns:p14="http://schemas.microsoft.com/office/powerpoint/2010/main" val="3308218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88E49A21-8C8F-4DD5-BA4E-D43296BAD841}" type="datetimeFigureOut">
              <a:rPr lang="sl-SI" smtClean="0"/>
              <a:pPr/>
              <a:t>21. 04. 2022</a:t>
            </a:fld>
            <a:endParaRPr lang="sl-SI"/>
          </a:p>
        </p:txBody>
      </p:sp>
      <p:sp>
        <p:nvSpPr>
          <p:cNvPr id="4" name="Ograda stranske slik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79768" y="4715156"/>
            <a:ext cx="5438140" cy="4466987"/>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grada noge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282A0777-A0B0-4704-B4B2-0F3455493546}" type="slidenum">
              <a:rPr lang="sl-SI" smtClean="0"/>
              <a:pPr/>
              <a:t>‹#›</a:t>
            </a:fld>
            <a:endParaRPr lang="sl-SI"/>
          </a:p>
        </p:txBody>
      </p:sp>
    </p:spTree>
    <p:extLst>
      <p:ext uri="{BB962C8B-B14F-4D97-AF65-F5344CB8AC3E}">
        <p14:creationId xmlns:p14="http://schemas.microsoft.com/office/powerpoint/2010/main" val="2268467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Kliknite, če želite urediti slog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p>
        </p:txBody>
      </p:sp>
      <p:sp>
        <p:nvSpPr>
          <p:cNvPr id="4" name="Ograda datuma 3"/>
          <p:cNvSpPr>
            <a:spLocks noGrp="1"/>
          </p:cNvSpPr>
          <p:nvPr>
            <p:ph type="dt" sz="half" idx="10"/>
          </p:nvPr>
        </p:nvSpPr>
        <p:spPr/>
        <p:txBody>
          <a:bodyPr/>
          <a:lstStyle/>
          <a:p>
            <a:fld id="{2BF87CAA-FF2A-437D-9239-80C30ACA40B9}" type="datetimeFigureOut">
              <a:rPr lang="sl-SI" smtClean="0"/>
              <a:pPr/>
              <a:t>21. 04. 2022</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55814627-7412-4605-A2B8-6A8F5ECD08B1}" type="slidenum">
              <a:rPr lang="sl-SI" smtClean="0"/>
              <a:pPr/>
              <a:t>‹#›</a:t>
            </a:fld>
            <a:endParaRPr lang="sl-SI"/>
          </a:p>
        </p:txBody>
      </p:sp>
      <p:pic>
        <p:nvPicPr>
          <p:cNvPr id="8" name="Slik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7384"/>
            <a:ext cx="9144000" cy="674008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2BF87CAA-FF2A-437D-9239-80C30ACA40B9}" type="datetimeFigureOut">
              <a:rPr lang="sl-SI" smtClean="0"/>
              <a:pPr/>
              <a:t>21. 04. 2022</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55814627-7412-4605-A2B8-6A8F5ECD08B1}"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Kliknite, če želite urediti slog naslova matrice</a:t>
            </a:r>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2BF87CAA-FF2A-437D-9239-80C30ACA40B9}" type="datetimeFigureOut">
              <a:rPr lang="sl-SI" smtClean="0"/>
              <a:pPr/>
              <a:t>21. 04. 2022</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55814627-7412-4605-A2B8-6A8F5ECD08B1}" type="slidenum">
              <a:rPr lang="sl-SI" smtClean="0"/>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2BF87CAA-FF2A-437D-9239-80C30ACA40B9}" type="datetimeFigureOut">
              <a:rPr lang="sl-SI" smtClean="0"/>
              <a:pPr/>
              <a:t>21. 04. 2022</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55814627-7412-4605-A2B8-6A8F5ECD08B1}"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Kliknite, če želite urediti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če želite urediti sloge besedila matrice</a:t>
            </a:r>
          </a:p>
        </p:txBody>
      </p:sp>
      <p:sp>
        <p:nvSpPr>
          <p:cNvPr id="4" name="Ograda datuma 3"/>
          <p:cNvSpPr>
            <a:spLocks noGrp="1"/>
          </p:cNvSpPr>
          <p:nvPr>
            <p:ph type="dt" sz="half" idx="10"/>
          </p:nvPr>
        </p:nvSpPr>
        <p:spPr/>
        <p:txBody>
          <a:bodyPr/>
          <a:lstStyle/>
          <a:p>
            <a:fld id="{2BF87CAA-FF2A-437D-9239-80C30ACA40B9}" type="datetimeFigureOut">
              <a:rPr lang="sl-SI" smtClean="0"/>
              <a:pPr/>
              <a:t>21. 04. 2022</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55814627-7412-4605-A2B8-6A8F5ECD08B1}" type="slidenum">
              <a:rPr lang="sl-SI" smtClean="0"/>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4"/>
          <p:cNvSpPr>
            <a:spLocks noGrp="1"/>
          </p:cNvSpPr>
          <p:nvPr>
            <p:ph type="dt" sz="half" idx="10"/>
          </p:nvPr>
        </p:nvSpPr>
        <p:spPr/>
        <p:txBody>
          <a:bodyPr/>
          <a:lstStyle/>
          <a:p>
            <a:fld id="{2BF87CAA-FF2A-437D-9239-80C30ACA40B9}" type="datetimeFigureOut">
              <a:rPr lang="sl-SI" smtClean="0"/>
              <a:pPr/>
              <a:t>21. 04. 2022</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55814627-7412-4605-A2B8-6A8F5ECD08B1}"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Kliknite, če želite urediti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6"/>
          <p:cNvSpPr>
            <a:spLocks noGrp="1"/>
          </p:cNvSpPr>
          <p:nvPr>
            <p:ph type="dt" sz="half" idx="10"/>
          </p:nvPr>
        </p:nvSpPr>
        <p:spPr/>
        <p:txBody>
          <a:bodyPr/>
          <a:lstStyle/>
          <a:p>
            <a:fld id="{2BF87CAA-FF2A-437D-9239-80C30ACA40B9}" type="datetimeFigureOut">
              <a:rPr lang="sl-SI" smtClean="0"/>
              <a:pPr/>
              <a:t>21. 04. 2022</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55814627-7412-4605-A2B8-6A8F5ECD08B1}" type="slidenum">
              <a:rPr lang="sl-SI" smtClean="0"/>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datuma 2"/>
          <p:cNvSpPr>
            <a:spLocks noGrp="1"/>
          </p:cNvSpPr>
          <p:nvPr>
            <p:ph type="dt" sz="half" idx="10"/>
          </p:nvPr>
        </p:nvSpPr>
        <p:spPr/>
        <p:txBody>
          <a:bodyPr/>
          <a:lstStyle/>
          <a:p>
            <a:fld id="{2BF87CAA-FF2A-437D-9239-80C30ACA40B9}" type="datetimeFigureOut">
              <a:rPr lang="sl-SI" smtClean="0"/>
              <a:pPr/>
              <a:t>21. 04. 2022</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55814627-7412-4605-A2B8-6A8F5ECD08B1}" type="slidenum">
              <a:rPr lang="sl-SI" smtClean="0"/>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2BF87CAA-FF2A-437D-9239-80C30ACA40B9}" type="datetimeFigureOut">
              <a:rPr lang="sl-SI" smtClean="0"/>
              <a:pPr/>
              <a:t>21. 04. 2022</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55814627-7412-4605-A2B8-6A8F5ECD08B1}"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Kliknite, če želite urediti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4"/>
          <p:cNvSpPr>
            <a:spLocks noGrp="1"/>
          </p:cNvSpPr>
          <p:nvPr>
            <p:ph type="dt" sz="half" idx="10"/>
          </p:nvPr>
        </p:nvSpPr>
        <p:spPr/>
        <p:txBody>
          <a:bodyPr/>
          <a:lstStyle/>
          <a:p>
            <a:fld id="{2BF87CAA-FF2A-437D-9239-80C30ACA40B9}" type="datetimeFigureOut">
              <a:rPr lang="sl-SI" smtClean="0"/>
              <a:pPr/>
              <a:t>21. 04. 2022</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55814627-7412-4605-A2B8-6A8F5ECD08B1}" type="slidenum">
              <a:rPr lang="sl-SI" smtClean="0"/>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Kliknite, če želite urediti slog naslova matrice</a:t>
            </a:r>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4"/>
          <p:cNvSpPr>
            <a:spLocks noGrp="1"/>
          </p:cNvSpPr>
          <p:nvPr>
            <p:ph type="dt" sz="half" idx="10"/>
          </p:nvPr>
        </p:nvSpPr>
        <p:spPr/>
        <p:txBody>
          <a:bodyPr/>
          <a:lstStyle/>
          <a:p>
            <a:fld id="{2BF87CAA-FF2A-437D-9239-80C30ACA40B9}" type="datetimeFigureOut">
              <a:rPr lang="sl-SI" smtClean="0"/>
              <a:pPr/>
              <a:t>21. 04. 2022</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55814627-7412-4605-A2B8-6A8F5ECD08B1}" type="slidenum">
              <a:rPr lang="sl-SI" smtClean="0"/>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F87CAA-FF2A-437D-9239-80C30ACA40B9}" type="datetimeFigureOut">
              <a:rPr lang="sl-SI" smtClean="0"/>
              <a:pPr/>
              <a:t>21. 04. 2022</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14627-7412-4605-A2B8-6A8F5ECD08B1}" type="slidenum">
              <a:rPr lang="sl-SI" smtClean="0"/>
              <a:pPr/>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kp.si/skupna-kmetijska-politika-2023-2027" TargetMode="External"/><Relationship Id="rId2" Type="http://schemas.openxmlformats.org/officeDocument/2006/relationships/hyperlink" Target="https://www.eu-skladi.si/sl/po-2020/priprava-programskih-dokumentov-1"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eu-skladi.si/sl/dokumenti/po-2020/dokumenti-po-2020/izhodisca-programa-ekp-2021-2027.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PoljeZBesedilom 5"/>
          <p:cNvSpPr txBox="1">
            <a:spLocks noChangeArrowheads="1"/>
          </p:cNvSpPr>
          <p:nvPr/>
        </p:nvSpPr>
        <p:spPr bwMode="auto">
          <a:xfrm>
            <a:off x="755576" y="4317675"/>
            <a:ext cx="23042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sl-SI" altLang="sl-SI" sz="1800" b="1" dirty="0" smtClean="0">
                <a:solidFill>
                  <a:schemeClr val="bg1"/>
                </a:solidFill>
              </a:rPr>
              <a:t>Ljubljana, 21. 4. 2022</a:t>
            </a:r>
            <a:endParaRPr lang="sl-SI" altLang="sl-SI" sz="1600" b="1" dirty="0">
              <a:solidFill>
                <a:schemeClr val="bg1"/>
              </a:solidFill>
            </a:endParaRPr>
          </a:p>
          <a:p>
            <a:pPr eaLnBrk="1" hangingPunct="1">
              <a:spcBef>
                <a:spcPct val="0"/>
              </a:spcBef>
              <a:buFontTx/>
              <a:buNone/>
            </a:pPr>
            <a:endParaRPr lang="sl-SI" altLang="sl-SI" sz="1800" b="1" dirty="0">
              <a:solidFill>
                <a:schemeClr val="bg1"/>
              </a:solidFill>
            </a:endParaRPr>
          </a:p>
        </p:txBody>
      </p:sp>
      <p:sp>
        <p:nvSpPr>
          <p:cNvPr id="2" name="Pravokotnik 1"/>
          <p:cNvSpPr/>
          <p:nvPr/>
        </p:nvSpPr>
        <p:spPr>
          <a:xfrm>
            <a:off x="6297734" y="4964006"/>
            <a:ext cx="2685079" cy="1740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6" name="Ograda vsebin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8012" y="4964006"/>
            <a:ext cx="4139964" cy="1614040"/>
          </a:xfrm>
          <a:prstGeom prst="rect">
            <a:avLst/>
          </a:prstGeom>
        </p:spPr>
      </p:pic>
      <p:sp>
        <p:nvSpPr>
          <p:cNvPr id="3" name="Pravokotnik 2"/>
          <p:cNvSpPr/>
          <p:nvPr/>
        </p:nvSpPr>
        <p:spPr>
          <a:xfrm>
            <a:off x="683568" y="6381328"/>
            <a:ext cx="345638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4" name="Naslov 3"/>
          <p:cNvSpPr>
            <a:spLocks noGrp="1"/>
          </p:cNvSpPr>
          <p:nvPr>
            <p:ph type="ctrTitle"/>
          </p:nvPr>
        </p:nvSpPr>
        <p:spPr>
          <a:xfrm>
            <a:off x="755576" y="1612381"/>
            <a:ext cx="7772400" cy="2183120"/>
          </a:xfrm>
        </p:spPr>
        <p:txBody>
          <a:bodyPr>
            <a:normAutofit/>
          </a:bodyPr>
          <a:lstStyle/>
          <a:p>
            <a:pPr algn="l"/>
            <a:r>
              <a:rPr lang="sl-SI" sz="3200" dirty="0">
                <a:solidFill>
                  <a:schemeClr val="bg1"/>
                </a:solidFill>
              </a:rPr>
              <a:t>PREDLOG UREDBE O DELOVANJU LOKALNIH AKCIJSKIH SKUPIN IN POTRDITVI STRATEGIJ LOKALNEGA RAZVOJA ZA PROGRAMSKO OBDOBJE DO LETA 2027</a:t>
            </a:r>
            <a:endParaRPr lang="sl-SI" sz="3200" dirty="0"/>
          </a:p>
        </p:txBody>
      </p:sp>
    </p:spTree>
    <p:extLst>
      <p:ext uri="{BB962C8B-B14F-4D97-AF65-F5344CB8AC3E}">
        <p14:creationId xmlns:p14="http://schemas.microsoft.com/office/powerpoint/2010/main" val="18835727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39F0C94-D709-40AF-8224-7CDD41E0E4F8}"/>
              </a:ext>
            </a:extLst>
          </p:cNvPr>
          <p:cNvSpPr>
            <a:spLocks noGrp="1"/>
          </p:cNvSpPr>
          <p:nvPr>
            <p:ph type="title"/>
          </p:nvPr>
        </p:nvSpPr>
        <p:spPr>
          <a:xfrm>
            <a:off x="457200" y="476672"/>
            <a:ext cx="8025218" cy="576064"/>
          </a:xfrm>
        </p:spPr>
        <p:txBody>
          <a:bodyPr vert="horz" lIns="91440" tIns="45720" rIns="91440" bIns="45720" rtlCol="0" anchor="ctr">
            <a:normAutofit/>
          </a:bodyPr>
          <a:lstStyle/>
          <a:p>
            <a:pPr algn="l"/>
            <a:r>
              <a:rPr lang="sl-SI" altLang="sl-SI" sz="2800" b="1" dirty="0" smtClean="0">
                <a:solidFill>
                  <a:srgbClr val="71BF43"/>
                </a:solidFill>
              </a:rPr>
              <a:t>POSTOPEK POTRJEVANJA SLR</a:t>
            </a:r>
            <a:endParaRPr lang="sl-SI" altLang="sl-SI" sz="2800" b="1" dirty="0">
              <a:solidFill>
                <a:srgbClr val="71BF43"/>
              </a:solidFill>
            </a:endParaRPr>
          </a:p>
        </p:txBody>
      </p:sp>
      <p:sp>
        <p:nvSpPr>
          <p:cNvPr id="5" name="Označba mesta vsebine 2">
            <a:extLst>
              <a:ext uri="{FF2B5EF4-FFF2-40B4-BE49-F238E27FC236}">
                <a16:creationId xmlns:a16="http://schemas.microsoft.com/office/drawing/2014/main" id="{45C29557-3272-4CEF-B991-98236573925D}"/>
              </a:ext>
            </a:extLst>
          </p:cNvPr>
          <p:cNvSpPr>
            <a:spLocks noGrp="1"/>
          </p:cNvSpPr>
          <p:nvPr>
            <p:ph idx="1"/>
          </p:nvPr>
        </p:nvSpPr>
        <p:spPr>
          <a:xfrm>
            <a:off x="457200" y="1052736"/>
            <a:ext cx="8025218" cy="5544617"/>
          </a:xfrm>
        </p:spPr>
        <p:txBody>
          <a:bodyPr>
            <a:noAutofit/>
          </a:bodyPr>
          <a:lstStyle/>
          <a:p>
            <a:pPr>
              <a:buFont typeface="Wingdings" panose="05000000000000000000" pitchFamily="2" charset="2"/>
              <a:buChar char="v"/>
            </a:pPr>
            <a:r>
              <a:rPr lang="sl-SI" sz="1800" b="1" dirty="0">
                <a:solidFill>
                  <a:srgbClr val="5295C2"/>
                </a:solidFill>
              </a:rPr>
              <a:t>Javni </a:t>
            </a:r>
            <a:r>
              <a:rPr lang="sl-SI" sz="1800" b="1" dirty="0" smtClean="0">
                <a:solidFill>
                  <a:srgbClr val="5295C2"/>
                </a:solidFill>
              </a:rPr>
              <a:t>poziv za oblikovanje lokalnih partnerstev in pripravo SLR </a:t>
            </a:r>
          </a:p>
          <a:p>
            <a:pPr marL="0" indent="0">
              <a:buNone/>
            </a:pPr>
            <a:r>
              <a:rPr lang="sl-SI" sz="1800" b="1" dirty="0"/>
              <a:t> </a:t>
            </a:r>
            <a:r>
              <a:rPr lang="sl-SI" sz="1800" b="1" dirty="0" smtClean="0"/>
              <a:t>      – skupni javni poziv za SLR (sklad EKSRP in ESRR) </a:t>
            </a:r>
            <a:r>
              <a:rPr lang="sl-SI" sz="1800" dirty="0" smtClean="0"/>
              <a:t>bo MKGP objavilo</a:t>
            </a:r>
          </a:p>
          <a:p>
            <a:pPr marL="0" indent="0">
              <a:buNone/>
            </a:pPr>
            <a:r>
              <a:rPr lang="sl-SI" sz="1800" dirty="0"/>
              <a:t> </a:t>
            </a:r>
            <a:r>
              <a:rPr lang="sl-SI" sz="1800" dirty="0" smtClean="0"/>
              <a:t>      v </a:t>
            </a:r>
            <a:r>
              <a:rPr lang="sl-SI" sz="1800" dirty="0"/>
              <a:t>Uradnem listu </a:t>
            </a:r>
            <a:r>
              <a:rPr lang="sl-SI" sz="1800" dirty="0" smtClean="0"/>
              <a:t>RS.</a:t>
            </a:r>
          </a:p>
          <a:p>
            <a:r>
              <a:rPr lang="sl-SI" sz="1800" dirty="0" smtClean="0"/>
              <a:t>Javni poziv v 2. polovici leta 2022 </a:t>
            </a:r>
            <a:r>
              <a:rPr lang="sl-SI" sz="1800" dirty="0" smtClean="0">
                <a:sym typeface="Wingdings" panose="05000000000000000000" pitchFamily="2" charset="2"/>
              </a:rPr>
              <a:t> predvidena potrditev SLR do k. leta 2023.</a:t>
            </a:r>
            <a:r>
              <a:rPr lang="sl-SI" sz="1800" dirty="0" smtClean="0"/>
              <a:t> </a:t>
            </a:r>
            <a:endParaRPr lang="sl-SI" sz="1800" dirty="0">
              <a:sym typeface="Wingdings" panose="05000000000000000000" pitchFamily="2" charset="2"/>
            </a:endParaRPr>
          </a:p>
          <a:p>
            <a:r>
              <a:rPr lang="sl-SI" sz="1800" dirty="0" smtClean="0"/>
              <a:t>V </a:t>
            </a:r>
            <a:r>
              <a:rPr lang="sl-SI" sz="1800" dirty="0"/>
              <a:t>javnem pozivu se določi predmet in namen javnega poziva, rok in način posredovanja </a:t>
            </a:r>
            <a:r>
              <a:rPr lang="sl-SI" sz="1800" dirty="0" smtClean="0"/>
              <a:t>SLR.</a:t>
            </a:r>
          </a:p>
          <a:p>
            <a:pPr marL="0" indent="0">
              <a:buNone/>
            </a:pPr>
            <a:endParaRPr lang="sl-SI" sz="1800" dirty="0"/>
          </a:p>
          <a:p>
            <a:r>
              <a:rPr lang="sl-SI" sz="1800" b="1" dirty="0" smtClean="0"/>
              <a:t>Lokalno partnerstvo izdela SLR + priloge </a:t>
            </a:r>
            <a:r>
              <a:rPr lang="sl-SI" sz="1800" dirty="0" smtClean="0">
                <a:sym typeface="Wingdings" panose="05000000000000000000" pitchFamily="2" charset="2"/>
              </a:rPr>
              <a:t></a:t>
            </a:r>
            <a:r>
              <a:rPr lang="sl-SI" sz="1800" dirty="0" smtClean="0"/>
              <a:t> dokumentacija se posreduje v skladu z javnim pozivom.</a:t>
            </a:r>
          </a:p>
          <a:p>
            <a:pPr marL="0" indent="0">
              <a:buNone/>
            </a:pPr>
            <a:endParaRPr lang="sl-SI" sz="1800" dirty="0" smtClean="0"/>
          </a:p>
          <a:p>
            <a:r>
              <a:rPr lang="sl-SI" sz="1800" b="1" dirty="0"/>
              <a:t>SLR potrdi </a:t>
            </a:r>
            <a:r>
              <a:rPr lang="sl-SI" sz="1800" b="1" dirty="0" smtClean="0"/>
              <a:t>s strani Organov upravljanja skladov EKSRP in ESRR </a:t>
            </a:r>
            <a:endParaRPr lang="sl-SI" sz="1800" dirty="0"/>
          </a:p>
          <a:p>
            <a:pPr marL="0" indent="0">
              <a:buNone/>
            </a:pPr>
            <a:endParaRPr lang="sl-SI" sz="1800" dirty="0" smtClean="0"/>
          </a:p>
          <a:p>
            <a:r>
              <a:rPr lang="sl-SI" sz="1800" b="1" dirty="0" smtClean="0"/>
              <a:t>Merila za izbor SLR: </a:t>
            </a:r>
            <a:r>
              <a:rPr lang="sl-SI" sz="1800" dirty="0" smtClean="0"/>
              <a:t>prispevek SLR h kazalnikom OP; kvaliteta SLR, vključenost lokalnih akterjev v pripravo SLR; ustreznost in raznolikost partnerstva.</a:t>
            </a:r>
            <a:endParaRPr lang="sl-SI" sz="1800" dirty="0"/>
          </a:p>
          <a:p>
            <a:pPr marL="0" indent="0">
              <a:buNone/>
            </a:pPr>
            <a:endParaRPr lang="sl-SI" sz="1200" dirty="0" smtClean="0"/>
          </a:p>
        </p:txBody>
      </p:sp>
      <p:pic>
        <p:nvPicPr>
          <p:cNvPr id="6" name="Ograda vsebine 11">
            <a:extLst>
              <a:ext uri="{FF2B5EF4-FFF2-40B4-BE49-F238E27FC236}">
                <a16:creationId xmlns:a16="http://schemas.microsoft.com/office/drawing/2014/main" id="{CCF9F75B-BCD5-4645-B063-B093E62BBC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2706" y="5882632"/>
            <a:ext cx="1979712" cy="771827"/>
          </a:xfrm>
          <a:prstGeom prst="rect">
            <a:avLst/>
          </a:prstGeom>
        </p:spPr>
      </p:pic>
    </p:spTree>
    <p:extLst>
      <p:ext uri="{BB962C8B-B14F-4D97-AF65-F5344CB8AC3E}">
        <p14:creationId xmlns:p14="http://schemas.microsoft.com/office/powerpoint/2010/main" val="41923073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39F0C94-D709-40AF-8224-7CDD41E0E4F8}"/>
              </a:ext>
            </a:extLst>
          </p:cNvPr>
          <p:cNvSpPr>
            <a:spLocks noGrp="1"/>
          </p:cNvSpPr>
          <p:nvPr>
            <p:ph type="title"/>
          </p:nvPr>
        </p:nvSpPr>
        <p:spPr>
          <a:xfrm>
            <a:off x="539552" y="476672"/>
            <a:ext cx="7942866" cy="518614"/>
          </a:xfrm>
        </p:spPr>
        <p:txBody>
          <a:bodyPr vert="horz" lIns="91440" tIns="45720" rIns="91440" bIns="45720" rtlCol="0" anchor="ctr">
            <a:normAutofit/>
          </a:bodyPr>
          <a:lstStyle/>
          <a:p>
            <a:pPr algn="l"/>
            <a:r>
              <a:rPr lang="sl-SI" altLang="sl-SI" sz="2800" b="1" dirty="0" smtClean="0">
                <a:solidFill>
                  <a:srgbClr val="71BF43"/>
                </a:solidFill>
              </a:rPr>
              <a:t>FINANČNE DOLOČBE 1 </a:t>
            </a:r>
            <a:endParaRPr lang="sl-SI" altLang="sl-SI" sz="2800" b="1" dirty="0">
              <a:solidFill>
                <a:srgbClr val="71BF43"/>
              </a:solidFill>
            </a:endParaRPr>
          </a:p>
        </p:txBody>
      </p:sp>
      <p:sp>
        <p:nvSpPr>
          <p:cNvPr id="15" name="Pravokotnik: zaokroženi vogali 2">
            <a:extLst>
              <a:ext uri="{FF2B5EF4-FFF2-40B4-BE49-F238E27FC236}">
                <a16:creationId xmlns:a16="http://schemas.microsoft.com/office/drawing/2014/main" id="{9194FC5D-BFD0-437B-AD61-D5BCC36FE958}"/>
              </a:ext>
            </a:extLst>
          </p:cNvPr>
          <p:cNvSpPr/>
          <p:nvPr/>
        </p:nvSpPr>
        <p:spPr>
          <a:xfrm>
            <a:off x="539552" y="1130884"/>
            <a:ext cx="7992888" cy="515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v"/>
            </a:pPr>
            <a:r>
              <a:rPr lang="sl-SI" sz="2000" b="1" dirty="0" smtClean="0">
                <a:solidFill>
                  <a:srgbClr val="5295C2"/>
                </a:solidFill>
              </a:rPr>
              <a:t>Upravičenci:</a:t>
            </a:r>
            <a:r>
              <a:rPr lang="sl-SI" sz="2000" dirty="0" smtClean="0">
                <a:solidFill>
                  <a:srgbClr val="5295C2"/>
                </a:solidFill>
              </a:rPr>
              <a:t> </a:t>
            </a:r>
            <a:r>
              <a:rPr lang="sl-SI" sz="2000" dirty="0" smtClean="0">
                <a:solidFill>
                  <a:schemeClr val="tx1"/>
                </a:solidFill>
              </a:rPr>
              <a:t>lokalna partnerstva, ki vzpostavijo pogoje za delovanje LAS in pripravijo SLR.</a:t>
            </a:r>
          </a:p>
          <a:p>
            <a:pPr marL="342900" indent="-342900">
              <a:buFont typeface="Wingdings" panose="05000000000000000000" pitchFamily="2" charset="2"/>
              <a:buChar char="v"/>
            </a:pPr>
            <a:endParaRPr lang="sl-SI" sz="2000" dirty="0" smtClean="0">
              <a:solidFill>
                <a:srgbClr val="FF0000"/>
              </a:solidFill>
            </a:endParaRPr>
          </a:p>
          <a:p>
            <a:pPr marL="342900" indent="-342900">
              <a:buFont typeface="Wingdings" panose="05000000000000000000" pitchFamily="2" charset="2"/>
              <a:buChar char="v"/>
            </a:pPr>
            <a:r>
              <a:rPr lang="sl-SI" sz="2000" b="1" dirty="0" smtClean="0">
                <a:solidFill>
                  <a:srgbClr val="5295C2"/>
                </a:solidFill>
              </a:rPr>
              <a:t>Upravičene </a:t>
            </a:r>
            <a:r>
              <a:rPr lang="sl-SI" sz="2000" b="1" dirty="0">
                <a:solidFill>
                  <a:srgbClr val="5295C2"/>
                </a:solidFill>
              </a:rPr>
              <a:t>aktivnosti </a:t>
            </a:r>
            <a:r>
              <a:rPr lang="sl-SI" sz="2000" dirty="0">
                <a:solidFill>
                  <a:schemeClr val="tx1"/>
                </a:solidFill>
              </a:rPr>
              <a:t>in </a:t>
            </a:r>
            <a:r>
              <a:rPr lang="sl-SI" sz="2000" dirty="0" smtClean="0">
                <a:solidFill>
                  <a:schemeClr val="tx1"/>
                </a:solidFill>
              </a:rPr>
              <a:t>hkrati naloge </a:t>
            </a:r>
            <a:r>
              <a:rPr lang="sl-SI" sz="2000" dirty="0">
                <a:solidFill>
                  <a:schemeClr val="tx1"/>
                </a:solidFill>
              </a:rPr>
              <a:t>upravičenca so</a:t>
            </a:r>
            <a:r>
              <a:rPr lang="sl-SI" sz="2000" dirty="0" smtClean="0">
                <a:solidFill>
                  <a:schemeClr val="tx1"/>
                </a:solidFill>
              </a:rPr>
              <a:t>:</a:t>
            </a:r>
          </a:p>
          <a:p>
            <a:pPr marL="742950" lvl="1" indent="-285750">
              <a:buFont typeface="Arial" panose="020B0604020202020204" pitchFamily="34" charset="0"/>
              <a:buChar char="•"/>
            </a:pPr>
            <a:r>
              <a:rPr lang="sl-SI" sz="2000" dirty="0" smtClean="0">
                <a:solidFill>
                  <a:schemeClr val="tx1"/>
                </a:solidFill>
              </a:rPr>
              <a:t>usposabljanje </a:t>
            </a:r>
            <a:r>
              <a:rPr lang="sl-SI" sz="2000" dirty="0">
                <a:solidFill>
                  <a:schemeClr val="tx1"/>
                </a:solidFill>
              </a:rPr>
              <a:t>lokalnih zainteresiranih </a:t>
            </a:r>
            <a:r>
              <a:rPr lang="sl-SI" sz="2000" dirty="0" smtClean="0">
                <a:solidFill>
                  <a:schemeClr val="tx1"/>
                </a:solidFill>
              </a:rPr>
              <a:t>strani;</a:t>
            </a:r>
            <a:endParaRPr lang="sl-SI" sz="2000" dirty="0">
              <a:solidFill>
                <a:schemeClr val="tx1"/>
              </a:solidFill>
            </a:endParaRPr>
          </a:p>
          <a:p>
            <a:pPr marL="742950" lvl="1" indent="-285750">
              <a:buFont typeface="Arial" panose="020B0604020202020204" pitchFamily="34" charset="0"/>
              <a:buChar char="•"/>
            </a:pPr>
            <a:r>
              <a:rPr lang="sl-SI" sz="2000" dirty="0" smtClean="0">
                <a:solidFill>
                  <a:schemeClr val="tx1"/>
                </a:solidFill>
              </a:rPr>
              <a:t>proučevanje </a:t>
            </a:r>
            <a:r>
              <a:rPr lang="sl-SI" sz="2000" dirty="0">
                <a:solidFill>
                  <a:schemeClr val="tx1"/>
                </a:solidFill>
              </a:rPr>
              <a:t>zadevnega območja (vključno s študijami izvedljivosti za nekatere operacije, ki jih je treba predvideti v SLR),</a:t>
            </a:r>
          </a:p>
          <a:p>
            <a:pPr marL="742950" lvl="1" indent="-285750">
              <a:buFont typeface="Arial" panose="020B0604020202020204" pitchFamily="34" charset="0"/>
              <a:buChar char="•"/>
            </a:pPr>
            <a:r>
              <a:rPr lang="sl-SI" sz="2000" dirty="0" smtClean="0">
                <a:solidFill>
                  <a:schemeClr val="tx1"/>
                </a:solidFill>
              </a:rPr>
              <a:t>stroški</a:t>
            </a:r>
            <a:r>
              <a:rPr lang="sl-SI" sz="2000" dirty="0">
                <a:solidFill>
                  <a:schemeClr val="tx1"/>
                </a:solidFill>
              </a:rPr>
              <a:t>, povezani z oblikovanjem SLR, vključno s stroški za posvetovanje in stroški za ukrepe v zvezi s posvetovanjem z zainteresiranimi stranmi za namene priprave strategije</a:t>
            </a:r>
            <a:r>
              <a:rPr lang="sl-SI" sz="2000" dirty="0" smtClean="0">
                <a:solidFill>
                  <a:schemeClr val="tx1"/>
                </a:solidFill>
              </a:rPr>
              <a:t>;</a:t>
            </a:r>
            <a:endParaRPr lang="sl-SI" sz="2000" dirty="0">
              <a:solidFill>
                <a:schemeClr val="tx1"/>
              </a:solidFill>
            </a:endParaRPr>
          </a:p>
          <a:p>
            <a:pPr marL="742950" lvl="1" indent="-285750">
              <a:buFont typeface="Arial" panose="020B0604020202020204" pitchFamily="34" charset="0"/>
              <a:buChar char="•"/>
            </a:pPr>
            <a:r>
              <a:rPr lang="sl-SI" sz="2000" dirty="0" smtClean="0">
                <a:solidFill>
                  <a:schemeClr val="tx1"/>
                </a:solidFill>
              </a:rPr>
              <a:t>upravni </a:t>
            </a:r>
            <a:r>
              <a:rPr lang="sl-SI" sz="2000" dirty="0">
                <a:solidFill>
                  <a:schemeClr val="tx1"/>
                </a:solidFill>
              </a:rPr>
              <a:t>stroški lokalnih partnerstev (operativni stroški in stroški osebja</a:t>
            </a:r>
            <a:r>
              <a:rPr lang="sl-SI" sz="2000" dirty="0" smtClean="0">
                <a:solidFill>
                  <a:schemeClr val="tx1"/>
                </a:solidFill>
              </a:rPr>
              <a:t>).</a:t>
            </a:r>
          </a:p>
          <a:p>
            <a:pPr lvl="1"/>
            <a:endParaRPr lang="sl-SI" sz="2000" dirty="0" smtClean="0">
              <a:solidFill>
                <a:schemeClr val="tx1"/>
              </a:solidFill>
            </a:endParaRPr>
          </a:p>
          <a:p>
            <a:pPr marL="342900" lvl="1" indent="-342900">
              <a:buFont typeface="Wingdings" panose="05000000000000000000" pitchFamily="2" charset="2"/>
              <a:buChar char="v"/>
            </a:pPr>
            <a:r>
              <a:rPr lang="sl-SI" sz="2000" b="1" dirty="0">
                <a:solidFill>
                  <a:srgbClr val="5295C2"/>
                </a:solidFill>
              </a:rPr>
              <a:t>Oblika javne podpore</a:t>
            </a:r>
            <a:r>
              <a:rPr lang="sl-SI" sz="2000" b="1" dirty="0" smtClean="0">
                <a:solidFill>
                  <a:srgbClr val="5295C2"/>
                </a:solidFill>
              </a:rPr>
              <a:t>: </a:t>
            </a:r>
            <a:r>
              <a:rPr lang="sl-SI" sz="2000" dirty="0" smtClean="0">
                <a:solidFill>
                  <a:schemeClr val="tx1"/>
                </a:solidFill>
              </a:rPr>
              <a:t>v obliki pavšalnega zneska v 3 kategorijah</a:t>
            </a:r>
          </a:p>
          <a:p>
            <a:pPr marL="285750" lvl="1" indent="-285750">
              <a:buFont typeface="Arial" panose="020B0604020202020204" pitchFamily="34" charset="0"/>
              <a:buChar char="•"/>
            </a:pPr>
            <a:endParaRPr lang="sl-SI" dirty="0">
              <a:solidFill>
                <a:schemeClr val="tx1"/>
              </a:solidFill>
            </a:endParaRPr>
          </a:p>
          <a:p>
            <a:pPr lvl="1"/>
            <a:r>
              <a:rPr lang="sl-SI" dirty="0" smtClean="0">
                <a:solidFill>
                  <a:schemeClr val="tx1"/>
                </a:solidFill>
              </a:rPr>
              <a:t> </a:t>
            </a:r>
            <a:endParaRPr lang="sl-SI" dirty="0">
              <a:solidFill>
                <a:schemeClr val="tx1"/>
              </a:solidFill>
            </a:endParaRPr>
          </a:p>
          <a:p>
            <a:pPr algn="ctr"/>
            <a:endParaRPr lang="sl-SI" dirty="0">
              <a:solidFill>
                <a:schemeClr val="tx1"/>
              </a:solidFill>
            </a:endParaRPr>
          </a:p>
        </p:txBody>
      </p:sp>
      <p:pic>
        <p:nvPicPr>
          <p:cNvPr id="5" name="Ograda vsebine 11">
            <a:extLst>
              <a:ext uri="{FF2B5EF4-FFF2-40B4-BE49-F238E27FC236}">
                <a16:creationId xmlns:a16="http://schemas.microsoft.com/office/drawing/2014/main" id="{CCF9F75B-BCD5-4645-B063-B093E62BBC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2706" y="5882632"/>
            <a:ext cx="1979712" cy="771827"/>
          </a:xfrm>
          <a:prstGeom prst="rect">
            <a:avLst/>
          </a:prstGeom>
        </p:spPr>
      </p:pic>
    </p:spTree>
    <p:extLst>
      <p:ext uri="{BB962C8B-B14F-4D97-AF65-F5344CB8AC3E}">
        <p14:creationId xmlns:p14="http://schemas.microsoft.com/office/powerpoint/2010/main" val="7724590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539552" y="1196752"/>
            <a:ext cx="7942866" cy="4929411"/>
          </a:xfrm>
        </p:spPr>
        <p:txBody>
          <a:bodyPr>
            <a:normAutofit/>
          </a:bodyPr>
          <a:lstStyle/>
          <a:p>
            <a:pPr>
              <a:buFont typeface="Wingdings" panose="05000000000000000000" pitchFamily="2" charset="2"/>
              <a:buChar char="v"/>
            </a:pPr>
            <a:r>
              <a:rPr lang="sl-SI" sz="2000" b="1" dirty="0">
                <a:solidFill>
                  <a:srgbClr val="5295C2"/>
                </a:solidFill>
              </a:rPr>
              <a:t>Pogoji za upravičenost do javne podpore </a:t>
            </a:r>
            <a:endParaRPr lang="sl-SI" sz="2000" b="1" dirty="0" smtClean="0">
              <a:solidFill>
                <a:srgbClr val="5295C2"/>
              </a:solidFill>
            </a:endParaRPr>
          </a:p>
          <a:p>
            <a:pPr marL="0" indent="0">
              <a:buNone/>
            </a:pPr>
            <a:r>
              <a:rPr lang="sl-SI" sz="2000" dirty="0"/>
              <a:t> </a:t>
            </a:r>
            <a:r>
              <a:rPr lang="sl-SI" sz="2000" dirty="0" smtClean="0"/>
              <a:t>     - so </a:t>
            </a:r>
            <a:r>
              <a:rPr lang="sl-SI" sz="2000" dirty="0"/>
              <a:t>doseženi mejniki</a:t>
            </a:r>
            <a:r>
              <a:rPr lang="sl-SI" sz="2000" dirty="0" smtClean="0"/>
              <a:t>:</a:t>
            </a:r>
          </a:p>
          <a:p>
            <a:pPr marL="0" indent="0">
              <a:buNone/>
            </a:pPr>
            <a:endParaRPr lang="sl-SI" sz="2000" dirty="0">
              <a:solidFill>
                <a:srgbClr val="FF0000"/>
              </a:solidFill>
            </a:endParaRPr>
          </a:p>
          <a:p>
            <a:pPr lvl="0"/>
            <a:r>
              <a:rPr lang="sl-SI" sz="2000" b="1" dirty="0" smtClean="0"/>
              <a:t>1. faza</a:t>
            </a:r>
            <a:r>
              <a:rPr lang="sl-SI" sz="2000" b="1" dirty="0"/>
              <a:t>: </a:t>
            </a:r>
            <a:r>
              <a:rPr lang="sl-SI" sz="2000" dirty="0"/>
              <a:t>vzpostavljen oz. delujoč </a:t>
            </a:r>
            <a:r>
              <a:rPr lang="sl-SI" sz="2000" dirty="0" smtClean="0"/>
              <a:t>LAS, </a:t>
            </a:r>
            <a:r>
              <a:rPr lang="sl-SI" sz="2000" dirty="0"/>
              <a:t>vzpostavljeno delovno mesto na vodilnem partnerju, </a:t>
            </a:r>
            <a:r>
              <a:rPr lang="sl-SI" sz="2000" dirty="0" smtClean="0"/>
              <a:t>vzpostavljena/ </a:t>
            </a:r>
            <a:r>
              <a:rPr lang="sl-SI" sz="2000" dirty="0"/>
              <a:t>delujoča spletna stran, aktivna pisarna na območju LAS; </a:t>
            </a:r>
            <a:r>
              <a:rPr lang="en-US" sz="2000" dirty="0"/>
              <a:t> </a:t>
            </a:r>
            <a:endParaRPr lang="sl-SI" sz="2000" dirty="0"/>
          </a:p>
          <a:p>
            <a:pPr lvl="0"/>
            <a:r>
              <a:rPr lang="sl-SI" sz="2000" b="1" dirty="0" smtClean="0"/>
              <a:t>2. faza</a:t>
            </a:r>
            <a:r>
              <a:rPr lang="sl-SI" sz="2000" b="1" dirty="0"/>
              <a:t>: </a:t>
            </a:r>
            <a:r>
              <a:rPr lang="sl-SI" sz="2000" dirty="0"/>
              <a:t>potrjena SLR</a:t>
            </a:r>
            <a:r>
              <a:rPr lang="sl-SI" sz="2000" dirty="0" smtClean="0"/>
              <a:t>.</a:t>
            </a:r>
          </a:p>
          <a:p>
            <a:pPr marL="0" lvl="0" indent="0">
              <a:buNone/>
            </a:pPr>
            <a:r>
              <a:rPr lang="sl-SI" sz="2000" dirty="0" smtClean="0"/>
              <a:t> </a:t>
            </a:r>
            <a:endParaRPr lang="sl-SI" sz="2000" dirty="0"/>
          </a:p>
          <a:p>
            <a:pPr>
              <a:buFont typeface="Wingdings" panose="05000000000000000000" pitchFamily="2" charset="2"/>
              <a:buChar char="v"/>
            </a:pPr>
            <a:r>
              <a:rPr lang="sl-SI" sz="2000" b="1" dirty="0" smtClean="0">
                <a:solidFill>
                  <a:srgbClr val="5295C2"/>
                </a:solidFill>
              </a:rPr>
              <a:t>Obdobje upravičenosti:</a:t>
            </a:r>
            <a:r>
              <a:rPr lang="sl-SI" sz="2000" dirty="0" smtClean="0">
                <a:solidFill>
                  <a:srgbClr val="5295C2"/>
                </a:solidFill>
              </a:rPr>
              <a:t> </a:t>
            </a:r>
            <a:r>
              <a:rPr lang="sl-SI" sz="2000" dirty="0"/>
              <a:t>od objave javnega poziva </a:t>
            </a:r>
            <a:r>
              <a:rPr lang="sl-SI" sz="2000" dirty="0" smtClean="0"/>
              <a:t>do odločitve o SLR.</a:t>
            </a:r>
          </a:p>
          <a:p>
            <a:pPr marL="0" indent="0">
              <a:buNone/>
            </a:pPr>
            <a:endParaRPr lang="sl-SI" sz="2000" dirty="0"/>
          </a:p>
          <a:p>
            <a:pPr marL="0" indent="0">
              <a:buNone/>
            </a:pPr>
            <a:endParaRPr lang="sl-SI" dirty="0"/>
          </a:p>
        </p:txBody>
      </p:sp>
      <p:pic>
        <p:nvPicPr>
          <p:cNvPr id="5" name="Ograda vsebine 11">
            <a:extLst>
              <a:ext uri="{FF2B5EF4-FFF2-40B4-BE49-F238E27FC236}">
                <a16:creationId xmlns:a16="http://schemas.microsoft.com/office/drawing/2014/main" id="{CCF9F75B-BCD5-4645-B063-B093E62BBC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2706" y="5882632"/>
            <a:ext cx="1979712" cy="771827"/>
          </a:xfrm>
          <a:prstGeom prst="rect">
            <a:avLst/>
          </a:prstGeom>
        </p:spPr>
      </p:pic>
      <p:sp>
        <p:nvSpPr>
          <p:cNvPr id="7" name="Naslov 1">
            <a:extLst>
              <a:ext uri="{FF2B5EF4-FFF2-40B4-BE49-F238E27FC236}">
                <a16:creationId xmlns:a16="http://schemas.microsoft.com/office/drawing/2014/main" id="{539F0C94-D709-40AF-8224-7CDD41E0E4F8}"/>
              </a:ext>
            </a:extLst>
          </p:cNvPr>
          <p:cNvSpPr>
            <a:spLocks noGrp="1"/>
          </p:cNvSpPr>
          <p:nvPr>
            <p:ph type="title"/>
          </p:nvPr>
        </p:nvSpPr>
        <p:spPr>
          <a:xfrm>
            <a:off x="539552" y="476672"/>
            <a:ext cx="7942866" cy="518614"/>
          </a:xfrm>
        </p:spPr>
        <p:txBody>
          <a:bodyPr vert="horz" lIns="91440" tIns="45720" rIns="91440" bIns="45720" rtlCol="0" anchor="ctr">
            <a:normAutofit/>
          </a:bodyPr>
          <a:lstStyle/>
          <a:p>
            <a:pPr algn="l"/>
            <a:r>
              <a:rPr lang="sl-SI" altLang="sl-SI" sz="2800" b="1" dirty="0" smtClean="0">
                <a:solidFill>
                  <a:srgbClr val="71BF43"/>
                </a:solidFill>
              </a:rPr>
              <a:t>FINANČNE DOLOČBE 2 </a:t>
            </a:r>
            <a:endParaRPr lang="sl-SI" altLang="sl-SI" sz="2800" b="1" dirty="0">
              <a:solidFill>
                <a:srgbClr val="71BF43"/>
              </a:solidFill>
            </a:endParaRPr>
          </a:p>
        </p:txBody>
      </p:sp>
    </p:spTree>
    <p:extLst>
      <p:ext uri="{BB962C8B-B14F-4D97-AF65-F5344CB8AC3E}">
        <p14:creationId xmlns:p14="http://schemas.microsoft.com/office/powerpoint/2010/main" val="506517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539552" y="1052736"/>
            <a:ext cx="7942866" cy="5073427"/>
          </a:xfrm>
        </p:spPr>
        <p:txBody>
          <a:bodyPr>
            <a:normAutofit fontScale="92500" lnSpcReduction="10000"/>
          </a:bodyPr>
          <a:lstStyle/>
          <a:p>
            <a:pPr>
              <a:buFont typeface="Wingdings" panose="05000000000000000000" pitchFamily="2" charset="2"/>
              <a:buChar char="v"/>
            </a:pPr>
            <a:r>
              <a:rPr lang="sl-SI" sz="2400" dirty="0" smtClean="0">
                <a:solidFill>
                  <a:srgbClr val="5295C2"/>
                </a:solidFill>
              </a:rPr>
              <a:t>Javna podpora se dodeli v obliki </a:t>
            </a:r>
            <a:r>
              <a:rPr lang="sl-SI" sz="2400" u="sng" dirty="0" smtClean="0">
                <a:solidFill>
                  <a:srgbClr val="5295C2"/>
                </a:solidFill>
              </a:rPr>
              <a:t>pavšalnega zneska</a:t>
            </a:r>
          </a:p>
          <a:p>
            <a:pPr marL="0" indent="0">
              <a:buNone/>
            </a:pPr>
            <a:r>
              <a:rPr lang="sl-SI" sz="2400" dirty="0" smtClean="0">
                <a:solidFill>
                  <a:srgbClr val="5295C2"/>
                </a:solidFill>
              </a:rPr>
              <a:t>     v 3 različnih kategorijah:</a:t>
            </a:r>
          </a:p>
          <a:p>
            <a:r>
              <a:rPr lang="sl-SI" sz="2000" dirty="0" smtClean="0"/>
              <a:t>1. kategorija: 25.000 EUR za LAS, katerega površina ni večja od 545 km² in nima več kot 56.000 prebivalcev;</a:t>
            </a:r>
          </a:p>
          <a:p>
            <a:r>
              <a:rPr lang="sl-SI" sz="2000" dirty="0" smtClean="0"/>
              <a:t>2. kategorija: 27.500 EUR za LAS, katerega površina je večja 545 km² ali </a:t>
            </a:r>
          </a:p>
          <a:p>
            <a:pPr marL="0" indent="0">
              <a:buNone/>
            </a:pPr>
            <a:r>
              <a:rPr lang="sl-SI" sz="2000" dirty="0" smtClean="0"/>
              <a:t>       ima več kot 56.000 prebivalcev;</a:t>
            </a:r>
          </a:p>
          <a:p>
            <a:r>
              <a:rPr lang="sl-SI" sz="2000" dirty="0" smtClean="0"/>
              <a:t>3. kategorija: 30.000 EUR za LAS, katerega površina je večja 545 km² in ima hkrati več kot 56.000 prebivalcev.</a:t>
            </a:r>
          </a:p>
          <a:p>
            <a:pPr marL="0" indent="0">
              <a:buNone/>
            </a:pPr>
            <a:endParaRPr lang="sl-SI" sz="2000" dirty="0" smtClean="0"/>
          </a:p>
          <a:p>
            <a:r>
              <a:rPr lang="sl-SI" sz="2400" dirty="0">
                <a:solidFill>
                  <a:srgbClr val="5295C2"/>
                </a:solidFill>
              </a:rPr>
              <a:t>Izplačilo v 2 delih:</a:t>
            </a:r>
          </a:p>
          <a:p>
            <a:r>
              <a:rPr lang="sl-SI" sz="2000" dirty="0"/>
              <a:t>1. </a:t>
            </a:r>
            <a:r>
              <a:rPr lang="sl-SI" sz="2000" dirty="0" smtClean="0"/>
              <a:t>faza na </a:t>
            </a:r>
            <a:r>
              <a:rPr lang="sl-SI" sz="2000" dirty="0"/>
              <a:t>podlagi zahtevka za izplačilo po doseženih </a:t>
            </a:r>
            <a:r>
              <a:rPr lang="sl-SI" sz="2000" dirty="0" smtClean="0"/>
              <a:t>mejnikih - </a:t>
            </a:r>
            <a:r>
              <a:rPr lang="sl-SI" sz="2000" dirty="0"/>
              <a:t>izplača </a:t>
            </a:r>
            <a:r>
              <a:rPr lang="sl-SI" sz="2000" dirty="0" smtClean="0"/>
              <a:t>30 %  </a:t>
            </a:r>
            <a:r>
              <a:rPr lang="sl-SI" sz="2000" dirty="0"/>
              <a:t>pavšalnega </a:t>
            </a:r>
            <a:r>
              <a:rPr lang="sl-SI" sz="2000" dirty="0" smtClean="0"/>
              <a:t>zneska </a:t>
            </a:r>
            <a:r>
              <a:rPr lang="sl-SI" sz="2000" dirty="0" smtClean="0">
                <a:sym typeface="Wingdings" panose="05000000000000000000" pitchFamily="2" charset="2"/>
              </a:rPr>
              <a:t> zahtevek se vloži v 60 dneh od objave javnega poziva na naslov MKGP;</a:t>
            </a:r>
            <a:endParaRPr lang="sl-SI" sz="2000" dirty="0"/>
          </a:p>
          <a:p>
            <a:r>
              <a:rPr lang="sl-SI" sz="2000" dirty="0"/>
              <a:t>2. </a:t>
            </a:r>
            <a:r>
              <a:rPr lang="sl-SI" sz="2000" dirty="0" smtClean="0"/>
              <a:t>faza na </a:t>
            </a:r>
            <a:r>
              <a:rPr lang="sl-SI" sz="2000" dirty="0"/>
              <a:t>podlagi odločitve o SLR – </a:t>
            </a:r>
            <a:r>
              <a:rPr lang="sl-SI" sz="2000" dirty="0" smtClean="0"/>
              <a:t>potrjena </a:t>
            </a:r>
            <a:r>
              <a:rPr lang="sl-SI" sz="2000" dirty="0"/>
              <a:t>SLR, </a:t>
            </a:r>
            <a:r>
              <a:rPr lang="sl-SI" sz="2000" dirty="0" smtClean="0"/>
              <a:t>izplačilo </a:t>
            </a:r>
            <a:r>
              <a:rPr lang="sl-SI" sz="2000" dirty="0"/>
              <a:t>preostalih </a:t>
            </a:r>
            <a:r>
              <a:rPr lang="sl-SI" sz="2000" dirty="0" smtClean="0"/>
              <a:t>70 %; </a:t>
            </a:r>
          </a:p>
          <a:p>
            <a:pPr marL="0" indent="0">
              <a:buNone/>
            </a:pPr>
            <a:endParaRPr lang="sl-SI" sz="2000" dirty="0" smtClean="0"/>
          </a:p>
          <a:p>
            <a:r>
              <a:rPr lang="sl-SI" sz="2000" dirty="0" smtClean="0"/>
              <a:t>Izplačilo izvede ARSKTRP.</a:t>
            </a:r>
            <a:endParaRPr lang="sl-SI" sz="2000" dirty="0"/>
          </a:p>
          <a:p>
            <a:pPr marL="0" indent="0">
              <a:buNone/>
            </a:pPr>
            <a:endParaRPr lang="sl-SI" dirty="0" smtClean="0"/>
          </a:p>
        </p:txBody>
      </p:sp>
      <p:pic>
        <p:nvPicPr>
          <p:cNvPr id="5" name="Ograda vsebine 11">
            <a:extLst>
              <a:ext uri="{FF2B5EF4-FFF2-40B4-BE49-F238E27FC236}">
                <a16:creationId xmlns:a16="http://schemas.microsoft.com/office/drawing/2014/main" id="{CCF9F75B-BCD5-4645-B063-B093E62BBC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2706" y="5882632"/>
            <a:ext cx="1979712" cy="771827"/>
          </a:xfrm>
          <a:prstGeom prst="rect">
            <a:avLst/>
          </a:prstGeom>
        </p:spPr>
      </p:pic>
      <p:sp>
        <p:nvSpPr>
          <p:cNvPr id="7" name="Naslov 1">
            <a:extLst>
              <a:ext uri="{FF2B5EF4-FFF2-40B4-BE49-F238E27FC236}">
                <a16:creationId xmlns:a16="http://schemas.microsoft.com/office/drawing/2014/main" id="{539F0C94-D709-40AF-8224-7CDD41E0E4F8}"/>
              </a:ext>
            </a:extLst>
          </p:cNvPr>
          <p:cNvSpPr>
            <a:spLocks noGrp="1"/>
          </p:cNvSpPr>
          <p:nvPr>
            <p:ph type="title"/>
          </p:nvPr>
        </p:nvSpPr>
        <p:spPr>
          <a:xfrm>
            <a:off x="539552" y="476672"/>
            <a:ext cx="7942866" cy="518614"/>
          </a:xfrm>
        </p:spPr>
        <p:txBody>
          <a:bodyPr vert="horz" lIns="91440" tIns="45720" rIns="91440" bIns="45720" rtlCol="0" anchor="ctr">
            <a:normAutofit/>
          </a:bodyPr>
          <a:lstStyle/>
          <a:p>
            <a:pPr algn="l"/>
            <a:r>
              <a:rPr lang="sl-SI" altLang="sl-SI" sz="2800" b="1" dirty="0" smtClean="0">
                <a:solidFill>
                  <a:srgbClr val="71BF43"/>
                </a:solidFill>
              </a:rPr>
              <a:t>FINANČNE DOLOČBE 3 </a:t>
            </a:r>
            <a:endParaRPr lang="sl-SI" altLang="sl-SI" sz="2800" b="1" dirty="0">
              <a:solidFill>
                <a:srgbClr val="71BF43"/>
              </a:solidFill>
            </a:endParaRPr>
          </a:p>
        </p:txBody>
      </p:sp>
    </p:spTree>
    <p:extLst>
      <p:ext uri="{BB962C8B-B14F-4D97-AF65-F5344CB8AC3E}">
        <p14:creationId xmlns:p14="http://schemas.microsoft.com/office/powerpoint/2010/main" val="27864031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39F0C94-D709-40AF-8224-7CDD41E0E4F8}"/>
              </a:ext>
            </a:extLst>
          </p:cNvPr>
          <p:cNvSpPr>
            <a:spLocks noGrp="1"/>
          </p:cNvSpPr>
          <p:nvPr>
            <p:ph type="title"/>
          </p:nvPr>
        </p:nvSpPr>
        <p:spPr>
          <a:xfrm>
            <a:off x="1512530" y="409066"/>
            <a:ext cx="6393079" cy="471362"/>
          </a:xfrm>
        </p:spPr>
        <p:txBody>
          <a:bodyPr vert="horz" lIns="91440" tIns="45720" rIns="91440" bIns="45720" rtlCol="0" anchor="ctr">
            <a:normAutofit fontScale="90000"/>
          </a:bodyPr>
          <a:lstStyle/>
          <a:p>
            <a:r>
              <a:rPr lang="sl-SI" altLang="sl-SI" sz="3600" b="1" dirty="0" smtClean="0">
                <a:solidFill>
                  <a:srgbClr val="6CB741"/>
                </a:solidFill>
              </a:rPr>
              <a:t>PRIPRAVLJALNA PODPORA – SHEMA</a:t>
            </a:r>
            <a:endParaRPr lang="sl-SI" altLang="sl-SI" sz="3600" b="1" dirty="0">
              <a:solidFill>
                <a:srgbClr val="6CB741"/>
              </a:solidFill>
            </a:endParaRPr>
          </a:p>
        </p:txBody>
      </p:sp>
      <p:sp>
        <p:nvSpPr>
          <p:cNvPr id="3" name="Pravokotnik: zaokroženi vogali 2">
            <a:extLst>
              <a:ext uri="{FF2B5EF4-FFF2-40B4-BE49-F238E27FC236}">
                <a16:creationId xmlns:a16="http://schemas.microsoft.com/office/drawing/2014/main" id="{9194FC5D-BFD0-437B-AD61-D5BCC36FE958}"/>
              </a:ext>
            </a:extLst>
          </p:cNvPr>
          <p:cNvSpPr/>
          <p:nvPr/>
        </p:nvSpPr>
        <p:spPr>
          <a:xfrm>
            <a:off x="827584" y="1994358"/>
            <a:ext cx="3813920" cy="3181411"/>
          </a:xfrm>
          <a:prstGeom prst="rect">
            <a:avLst/>
          </a:prstGeom>
          <a:solidFill>
            <a:schemeClr val="bg1"/>
          </a:solidFill>
          <a:ln>
            <a:solidFill>
              <a:srgbClr val="042E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b="1" dirty="0" smtClean="0">
                <a:solidFill>
                  <a:srgbClr val="042E6F"/>
                </a:solidFill>
              </a:rPr>
              <a:t>FAZA 1 – MEJNIKI (KLJUČNI)</a:t>
            </a:r>
            <a:r>
              <a:rPr lang="sl-SI" dirty="0" smtClean="0">
                <a:solidFill>
                  <a:srgbClr val="042E6F"/>
                </a:solidFill>
              </a:rPr>
              <a:t>: </a:t>
            </a:r>
          </a:p>
          <a:p>
            <a:pPr>
              <a:buFontTx/>
              <a:buChar char="-"/>
            </a:pPr>
            <a:r>
              <a:rPr lang="sl-SI" i="1" dirty="0" smtClean="0">
                <a:solidFill>
                  <a:srgbClr val="042E6F"/>
                </a:solidFill>
              </a:rPr>
              <a:t> </a:t>
            </a:r>
            <a:r>
              <a:rPr lang="sl-SI" dirty="0" smtClean="0">
                <a:solidFill>
                  <a:srgbClr val="042E6F"/>
                </a:solidFill>
              </a:rPr>
              <a:t>pogodba/aneks </a:t>
            </a:r>
            <a:r>
              <a:rPr lang="sl-SI" dirty="0">
                <a:solidFill>
                  <a:srgbClr val="042E6F"/>
                </a:solidFill>
              </a:rPr>
              <a:t>o ustanovitvi LAS</a:t>
            </a:r>
          </a:p>
          <a:p>
            <a:pPr>
              <a:buFontTx/>
              <a:buChar char="-"/>
            </a:pPr>
            <a:r>
              <a:rPr lang="sl-SI" dirty="0">
                <a:solidFill>
                  <a:srgbClr val="042E6F"/>
                </a:solidFill>
              </a:rPr>
              <a:t> pogodba med LAS in vodilnim </a:t>
            </a:r>
            <a:r>
              <a:rPr lang="sl-SI" dirty="0" smtClean="0">
                <a:solidFill>
                  <a:srgbClr val="042E6F"/>
                </a:solidFill>
              </a:rPr>
              <a:t>  </a:t>
            </a:r>
          </a:p>
          <a:p>
            <a:r>
              <a:rPr lang="sl-SI" dirty="0">
                <a:solidFill>
                  <a:srgbClr val="042E6F"/>
                </a:solidFill>
              </a:rPr>
              <a:t> </a:t>
            </a:r>
            <a:r>
              <a:rPr lang="sl-SI" dirty="0" smtClean="0">
                <a:solidFill>
                  <a:srgbClr val="042E6F"/>
                </a:solidFill>
              </a:rPr>
              <a:t>  partnerjem,</a:t>
            </a:r>
            <a:endParaRPr lang="sl-SI" dirty="0">
              <a:solidFill>
                <a:srgbClr val="042E6F"/>
              </a:solidFill>
            </a:endParaRPr>
          </a:p>
          <a:p>
            <a:pPr>
              <a:buFontTx/>
              <a:buChar char="-"/>
            </a:pPr>
            <a:r>
              <a:rPr lang="sl-SI" dirty="0" smtClean="0">
                <a:solidFill>
                  <a:srgbClr val="042E6F"/>
                </a:solidFill>
              </a:rPr>
              <a:t> oseba </a:t>
            </a:r>
            <a:r>
              <a:rPr lang="sl-SI" dirty="0">
                <a:solidFill>
                  <a:srgbClr val="042E6F"/>
                </a:solidFill>
              </a:rPr>
              <a:t>zaposlena za namen dela </a:t>
            </a:r>
            <a:r>
              <a:rPr lang="sl-SI" dirty="0" smtClean="0">
                <a:solidFill>
                  <a:srgbClr val="042E6F"/>
                </a:solidFill>
              </a:rPr>
              <a:t> </a:t>
            </a:r>
          </a:p>
          <a:p>
            <a:r>
              <a:rPr lang="sl-SI" dirty="0" smtClean="0">
                <a:solidFill>
                  <a:srgbClr val="042E6F"/>
                </a:solidFill>
              </a:rPr>
              <a:t>   LAS za najmanj 9 mesecev,</a:t>
            </a:r>
            <a:endParaRPr lang="sl-SI" dirty="0">
              <a:solidFill>
                <a:srgbClr val="042E6F"/>
              </a:solidFill>
            </a:endParaRPr>
          </a:p>
          <a:p>
            <a:pPr>
              <a:buFontTx/>
              <a:buChar char="-"/>
            </a:pPr>
            <a:r>
              <a:rPr lang="sl-SI" dirty="0">
                <a:solidFill>
                  <a:srgbClr val="042E6F"/>
                </a:solidFill>
              </a:rPr>
              <a:t> delujoča spletna stran partnerstva  </a:t>
            </a:r>
            <a:r>
              <a:rPr lang="sl-SI" dirty="0" smtClean="0">
                <a:solidFill>
                  <a:srgbClr val="042E6F"/>
                </a:solidFill>
              </a:rPr>
              <a:t>   </a:t>
            </a:r>
          </a:p>
          <a:p>
            <a:r>
              <a:rPr lang="sl-SI" dirty="0">
                <a:solidFill>
                  <a:srgbClr val="042E6F"/>
                </a:solidFill>
              </a:rPr>
              <a:t> </a:t>
            </a:r>
            <a:r>
              <a:rPr lang="sl-SI" dirty="0" smtClean="0">
                <a:solidFill>
                  <a:srgbClr val="042E6F"/>
                </a:solidFill>
              </a:rPr>
              <a:t> za obdobje do 2027,</a:t>
            </a:r>
          </a:p>
          <a:p>
            <a:pPr>
              <a:buFontTx/>
              <a:buChar char="-"/>
            </a:pPr>
            <a:r>
              <a:rPr lang="sl-SI" dirty="0">
                <a:solidFill>
                  <a:srgbClr val="042E6F"/>
                </a:solidFill>
              </a:rPr>
              <a:t> aktivna </a:t>
            </a:r>
            <a:r>
              <a:rPr lang="sl-SI" dirty="0" smtClean="0">
                <a:solidFill>
                  <a:srgbClr val="042E6F"/>
                </a:solidFill>
              </a:rPr>
              <a:t>pisarna </a:t>
            </a:r>
            <a:r>
              <a:rPr lang="sl-SI" dirty="0">
                <a:solidFill>
                  <a:srgbClr val="042E6F"/>
                </a:solidFill>
              </a:rPr>
              <a:t>na območju LAS v ustreznih prostorih in z opremo za opravljanje nalog priprave </a:t>
            </a:r>
            <a:r>
              <a:rPr lang="sl-SI" dirty="0" smtClean="0">
                <a:solidFill>
                  <a:srgbClr val="042E6F"/>
                </a:solidFill>
              </a:rPr>
              <a:t>SLR</a:t>
            </a:r>
            <a:endParaRPr lang="sl-SI" dirty="0">
              <a:solidFill>
                <a:srgbClr val="042E6F"/>
              </a:solidFill>
            </a:endParaRPr>
          </a:p>
        </p:txBody>
      </p:sp>
      <p:sp>
        <p:nvSpPr>
          <p:cNvPr id="12" name="Pravokotnik: zaokroženi vogali 11">
            <a:extLst>
              <a:ext uri="{FF2B5EF4-FFF2-40B4-BE49-F238E27FC236}">
                <a16:creationId xmlns:a16="http://schemas.microsoft.com/office/drawing/2014/main" id="{C5B4733C-49AF-4C38-8C5A-1AE5AC4EE012}"/>
              </a:ext>
            </a:extLst>
          </p:cNvPr>
          <p:cNvSpPr/>
          <p:nvPr/>
        </p:nvSpPr>
        <p:spPr>
          <a:xfrm>
            <a:off x="5001544" y="1993158"/>
            <a:ext cx="3098848" cy="1435842"/>
          </a:xfrm>
          <a:prstGeom prst="rect">
            <a:avLst/>
          </a:prstGeom>
          <a:solidFill>
            <a:schemeClr val="bg1"/>
          </a:solidFill>
          <a:ln>
            <a:solidFill>
              <a:srgbClr val="042E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1600" b="1" dirty="0" smtClean="0">
                <a:solidFill>
                  <a:srgbClr val="042E6F"/>
                </a:solidFill>
              </a:rPr>
              <a:t>FAZA 2 - MEJNIKI</a:t>
            </a:r>
            <a:r>
              <a:rPr lang="sl-SI" sz="1600" dirty="0" smtClean="0">
                <a:solidFill>
                  <a:srgbClr val="042E6F"/>
                </a:solidFill>
              </a:rPr>
              <a:t>: </a:t>
            </a:r>
          </a:p>
          <a:p>
            <a:pPr>
              <a:buFontTx/>
              <a:buChar char="-"/>
            </a:pPr>
            <a:r>
              <a:rPr lang="sl-SI" i="1" dirty="0" smtClean="0">
                <a:solidFill>
                  <a:srgbClr val="042E6F"/>
                </a:solidFill>
              </a:rPr>
              <a:t>  </a:t>
            </a:r>
            <a:r>
              <a:rPr lang="sl-SI" dirty="0">
                <a:solidFill>
                  <a:srgbClr val="042E6F"/>
                </a:solidFill>
              </a:rPr>
              <a:t>pripravljena </a:t>
            </a:r>
            <a:r>
              <a:rPr lang="sl-SI" dirty="0" smtClean="0">
                <a:solidFill>
                  <a:srgbClr val="042E6F"/>
                </a:solidFill>
              </a:rPr>
              <a:t>in predložena SLR  z vsemi zahtevanimi  elementi </a:t>
            </a:r>
          </a:p>
          <a:p>
            <a:pPr>
              <a:buFontTx/>
              <a:buChar char="-"/>
            </a:pPr>
            <a:r>
              <a:rPr lang="sl-SI" dirty="0" smtClean="0">
                <a:solidFill>
                  <a:srgbClr val="042E6F"/>
                </a:solidFill>
              </a:rPr>
              <a:t> </a:t>
            </a:r>
            <a:r>
              <a:rPr lang="sl-SI" dirty="0">
                <a:solidFill>
                  <a:srgbClr val="042E6F"/>
                </a:solidFill>
              </a:rPr>
              <a:t>odločitev o SLR</a:t>
            </a:r>
          </a:p>
        </p:txBody>
      </p:sp>
      <p:sp>
        <p:nvSpPr>
          <p:cNvPr id="13" name="Puščica: dol 12">
            <a:extLst>
              <a:ext uri="{FF2B5EF4-FFF2-40B4-BE49-F238E27FC236}">
                <a16:creationId xmlns:a16="http://schemas.microsoft.com/office/drawing/2014/main" id="{91AAAD36-229A-487C-ADCC-2FBC7F966043}"/>
              </a:ext>
            </a:extLst>
          </p:cNvPr>
          <p:cNvSpPr/>
          <p:nvPr/>
        </p:nvSpPr>
        <p:spPr>
          <a:xfrm>
            <a:off x="2751986" y="5175770"/>
            <a:ext cx="261069" cy="415559"/>
          </a:xfrm>
          <a:prstGeom prst="downArrow">
            <a:avLst/>
          </a:prstGeom>
          <a:solidFill>
            <a:srgbClr val="042E6F"/>
          </a:solidFill>
          <a:ln>
            <a:solidFill>
              <a:srgbClr val="042E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4" name="Označba mesta vsebine 2">
            <a:extLst>
              <a:ext uri="{FF2B5EF4-FFF2-40B4-BE49-F238E27FC236}">
                <a16:creationId xmlns:a16="http://schemas.microsoft.com/office/drawing/2014/main" id="{E9E7C38F-8E02-49AE-8E56-2020AA4CEC88}"/>
              </a:ext>
            </a:extLst>
          </p:cNvPr>
          <p:cNvSpPr txBox="1">
            <a:spLocks/>
          </p:cNvSpPr>
          <p:nvPr/>
        </p:nvSpPr>
        <p:spPr>
          <a:xfrm>
            <a:off x="1123538" y="5697204"/>
            <a:ext cx="3517966" cy="697818"/>
          </a:xfrm>
          <a:prstGeom prst="rect">
            <a:avLst/>
          </a:prstGeom>
          <a:solidFill>
            <a:srgbClr val="5295C2"/>
          </a:solidFill>
          <a:ln>
            <a:solidFill>
              <a:srgbClr val="042E6F"/>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sl-SI" sz="1400" dirty="0">
                <a:solidFill>
                  <a:schemeClr val="bg1"/>
                </a:solidFill>
              </a:rPr>
              <a:t>Izplačilo </a:t>
            </a:r>
            <a:r>
              <a:rPr lang="sl-SI" sz="1400" dirty="0" smtClean="0">
                <a:solidFill>
                  <a:schemeClr val="bg1"/>
                </a:solidFill>
              </a:rPr>
              <a:t>predvidoma 30% deleža </a:t>
            </a:r>
            <a:r>
              <a:rPr lang="sl-SI" sz="1400" dirty="0">
                <a:solidFill>
                  <a:schemeClr val="bg1"/>
                </a:solidFill>
              </a:rPr>
              <a:t>skupne vrednosti pripravljalne podpore</a:t>
            </a:r>
          </a:p>
        </p:txBody>
      </p:sp>
      <p:sp>
        <p:nvSpPr>
          <p:cNvPr id="16" name="Puščica: dol 15">
            <a:extLst>
              <a:ext uri="{FF2B5EF4-FFF2-40B4-BE49-F238E27FC236}">
                <a16:creationId xmlns:a16="http://schemas.microsoft.com/office/drawing/2014/main" id="{8606DB6A-5F3C-4FD2-BD6C-97FC434D6694}"/>
              </a:ext>
            </a:extLst>
          </p:cNvPr>
          <p:cNvSpPr/>
          <p:nvPr/>
        </p:nvSpPr>
        <p:spPr>
          <a:xfrm>
            <a:off x="5598884" y="5002676"/>
            <a:ext cx="262762" cy="423256"/>
          </a:xfrm>
          <a:prstGeom prst="downArrow">
            <a:avLst/>
          </a:prstGeom>
          <a:solidFill>
            <a:srgbClr val="042E6F"/>
          </a:solidFill>
          <a:ln>
            <a:solidFill>
              <a:srgbClr val="042E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7" name="Označba mesta vsebine 2">
            <a:extLst>
              <a:ext uri="{FF2B5EF4-FFF2-40B4-BE49-F238E27FC236}">
                <a16:creationId xmlns:a16="http://schemas.microsoft.com/office/drawing/2014/main" id="{AD20D66E-D7A9-4BB8-AB5D-16F793995DF0}"/>
              </a:ext>
            </a:extLst>
          </p:cNvPr>
          <p:cNvSpPr txBox="1">
            <a:spLocks/>
          </p:cNvSpPr>
          <p:nvPr/>
        </p:nvSpPr>
        <p:spPr>
          <a:xfrm>
            <a:off x="5001544" y="5697204"/>
            <a:ext cx="1514671" cy="697818"/>
          </a:xfrm>
          <a:prstGeom prst="rect">
            <a:avLst/>
          </a:prstGeom>
          <a:solidFill>
            <a:srgbClr val="6CB741"/>
          </a:solidFill>
          <a:ln>
            <a:solidFill>
              <a:srgbClr val="042E6F"/>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sl-SI" sz="1100" dirty="0">
                <a:solidFill>
                  <a:schemeClr val="bg1"/>
                </a:solidFill>
              </a:rPr>
              <a:t>Izplačilo preostanka pripravljalne podpore</a:t>
            </a:r>
          </a:p>
        </p:txBody>
      </p:sp>
      <p:sp>
        <p:nvSpPr>
          <p:cNvPr id="19" name="Označba mesta vsebine 2">
            <a:extLst>
              <a:ext uri="{FF2B5EF4-FFF2-40B4-BE49-F238E27FC236}">
                <a16:creationId xmlns:a16="http://schemas.microsoft.com/office/drawing/2014/main" id="{18BBDBAE-CBBF-4CC3-87A3-7A76D9FC0457}"/>
              </a:ext>
            </a:extLst>
          </p:cNvPr>
          <p:cNvSpPr txBox="1">
            <a:spLocks/>
          </p:cNvSpPr>
          <p:nvPr/>
        </p:nvSpPr>
        <p:spPr>
          <a:xfrm>
            <a:off x="6804248" y="5697204"/>
            <a:ext cx="1224136" cy="697818"/>
          </a:xfrm>
          <a:prstGeom prst="rect">
            <a:avLst/>
          </a:prstGeom>
          <a:solidFill>
            <a:schemeClr val="bg1"/>
          </a:solidFill>
          <a:ln>
            <a:solidFill>
              <a:srgbClr val="042E6F"/>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sl-SI" sz="1400" dirty="0" smtClean="0">
                <a:solidFill>
                  <a:srgbClr val="5295C2"/>
                </a:solidFill>
              </a:rPr>
              <a:t>NI VRAČIL PLAČILA 1. FAZE</a:t>
            </a:r>
            <a:endParaRPr lang="sl-SI" sz="1400" dirty="0">
              <a:solidFill>
                <a:srgbClr val="5295C2"/>
              </a:solidFill>
            </a:endParaRPr>
          </a:p>
        </p:txBody>
      </p:sp>
      <p:sp>
        <p:nvSpPr>
          <p:cNvPr id="22" name="Pravokotnik 21">
            <a:extLst>
              <a:ext uri="{FF2B5EF4-FFF2-40B4-BE49-F238E27FC236}">
                <a16:creationId xmlns:a16="http://schemas.microsoft.com/office/drawing/2014/main" id="{D0A62A4D-BB62-4E74-8821-C68C720D6858}"/>
              </a:ext>
            </a:extLst>
          </p:cNvPr>
          <p:cNvSpPr/>
          <p:nvPr/>
        </p:nvSpPr>
        <p:spPr>
          <a:xfrm>
            <a:off x="6804248" y="3986844"/>
            <a:ext cx="1224136" cy="895349"/>
          </a:xfrm>
          <a:prstGeom prst="rect">
            <a:avLst/>
          </a:prstGeom>
          <a:solidFill>
            <a:schemeClr val="bg1"/>
          </a:solidFill>
          <a:ln>
            <a:solidFill>
              <a:srgbClr val="042E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400" dirty="0">
                <a:solidFill>
                  <a:srgbClr val="5295C2"/>
                </a:solidFill>
              </a:rPr>
              <a:t>NEPOTRJENA SLR</a:t>
            </a:r>
          </a:p>
        </p:txBody>
      </p:sp>
      <p:sp>
        <p:nvSpPr>
          <p:cNvPr id="23" name="Pravokotnik 22">
            <a:extLst>
              <a:ext uri="{FF2B5EF4-FFF2-40B4-BE49-F238E27FC236}">
                <a16:creationId xmlns:a16="http://schemas.microsoft.com/office/drawing/2014/main" id="{4AFBFBD3-DD31-4A27-AE9A-73D6DA40093B}"/>
              </a:ext>
            </a:extLst>
          </p:cNvPr>
          <p:cNvSpPr/>
          <p:nvPr/>
        </p:nvSpPr>
        <p:spPr>
          <a:xfrm>
            <a:off x="5001544" y="3986844"/>
            <a:ext cx="1514672" cy="895349"/>
          </a:xfrm>
          <a:prstGeom prst="rect">
            <a:avLst/>
          </a:prstGeom>
          <a:solidFill>
            <a:srgbClr val="6CB741"/>
          </a:solidFill>
          <a:ln>
            <a:solidFill>
              <a:srgbClr val="042E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400" dirty="0">
                <a:solidFill>
                  <a:schemeClr val="bg1"/>
                </a:solidFill>
              </a:rPr>
              <a:t>POTRJENA SLR</a:t>
            </a:r>
          </a:p>
        </p:txBody>
      </p:sp>
      <p:sp>
        <p:nvSpPr>
          <p:cNvPr id="24" name="Puščica: dol 23">
            <a:extLst>
              <a:ext uri="{FF2B5EF4-FFF2-40B4-BE49-F238E27FC236}">
                <a16:creationId xmlns:a16="http://schemas.microsoft.com/office/drawing/2014/main" id="{A40AAB8F-B5BC-4100-B5A5-F39AFA8BA76E}"/>
              </a:ext>
            </a:extLst>
          </p:cNvPr>
          <p:cNvSpPr/>
          <p:nvPr/>
        </p:nvSpPr>
        <p:spPr>
          <a:xfrm>
            <a:off x="7203252" y="5002676"/>
            <a:ext cx="244934" cy="419105"/>
          </a:xfrm>
          <a:prstGeom prst="downArrow">
            <a:avLst/>
          </a:prstGeom>
          <a:solidFill>
            <a:srgbClr val="042E6F"/>
          </a:solidFill>
          <a:ln>
            <a:solidFill>
              <a:srgbClr val="042E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5" name="Pravokotnik: zaokroženi vogali 2">
            <a:extLst>
              <a:ext uri="{FF2B5EF4-FFF2-40B4-BE49-F238E27FC236}">
                <a16:creationId xmlns:a16="http://schemas.microsoft.com/office/drawing/2014/main" id="{9194FC5D-BFD0-437B-AD61-D5BCC36FE958}"/>
              </a:ext>
            </a:extLst>
          </p:cNvPr>
          <p:cNvSpPr/>
          <p:nvPr/>
        </p:nvSpPr>
        <p:spPr>
          <a:xfrm>
            <a:off x="827584" y="1049317"/>
            <a:ext cx="7467018" cy="791636"/>
          </a:xfrm>
          <a:prstGeom prst="rect">
            <a:avLst/>
          </a:prstGeom>
          <a:noFill/>
          <a:ln>
            <a:solidFill>
              <a:srgbClr val="042E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Tx/>
              <a:buChar char="-"/>
            </a:pPr>
            <a:endParaRPr lang="sl-SI" sz="1400" dirty="0">
              <a:solidFill>
                <a:schemeClr val="tx1"/>
              </a:solidFill>
            </a:endParaRPr>
          </a:p>
          <a:p>
            <a:endParaRPr lang="sl-SI" b="1" dirty="0" smtClean="0">
              <a:solidFill>
                <a:schemeClr val="tx1"/>
              </a:solidFill>
            </a:endParaRPr>
          </a:p>
          <a:p>
            <a:pPr algn="ctr"/>
            <a:r>
              <a:rPr lang="sl-SI" b="1" dirty="0" smtClean="0">
                <a:solidFill>
                  <a:schemeClr val="tx1"/>
                </a:solidFill>
              </a:rPr>
              <a:t>Pogoji </a:t>
            </a:r>
            <a:r>
              <a:rPr lang="sl-SI" b="1" dirty="0">
                <a:solidFill>
                  <a:schemeClr val="tx1"/>
                </a:solidFill>
              </a:rPr>
              <a:t>za upravičenost </a:t>
            </a:r>
            <a:r>
              <a:rPr lang="sl-SI" dirty="0">
                <a:solidFill>
                  <a:schemeClr val="tx1"/>
                </a:solidFill>
              </a:rPr>
              <a:t>do javne </a:t>
            </a:r>
            <a:r>
              <a:rPr lang="sl-SI" dirty="0" smtClean="0">
                <a:solidFill>
                  <a:schemeClr val="tx1"/>
                </a:solidFill>
              </a:rPr>
              <a:t>podpore: doseženi </a:t>
            </a:r>
            <a:r>
              <a:rPr lang="sl-SI" dirty="0">
                <a:solidFill>
                  <a:schemeClr val="tx1"/>
                </a:solidFill>
              </a:rPr>
              <a:t>mejniki 1. in 2. </a:t>
            </a:r>
            <a:r>
              <a:rPr lang="sl-SI" dirty="0" smtClean="0">
                <a:solidFill>
                  <a:schemeClr val="tx1"/>
                </a:solidFill>
              </a:rPr>
              <a:t>faze</a:t>
            </a:r>
            <a:endParaRPr lang="sl-SI" dirty="0">
              <a:solidFill>
                <a:schemeClr val="tx1"/>
              </a:solidFill>
            </a:endParaRPr>
          </a:p>
          <a:p>
            <a:endParaRPr lang="sl-SI" dirty="0">
              <a:solidFill>
                <a:schemeClr val="tx1"/>
              </a:solidFill>
            </a:endParaRPr>
          </a:p>
          <a:p>
            <a:pPr algn="ctr"/>
            <a:endParaRPr lang="sl-SI" dirty="0">
              <a:solidFill>
                <a:schemeClr val="tx1"/>
              </a:solidFill>
            </a:endParaRPr>
          </a:p>
        </p:txBody>
      </p:sp>
    </p:spTree>
    <p:extLst>
      <p:ext uri="{BB962C8B-B14F-4D97-AF65-F5344CB8AC3E}">
        <p14:creationId xmlns:p14="http://schemas.microsoft.com/office/powerpoint/2010/main" val="427980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447598"/>
            <a:ext cx="8025218" cy="576064"/>
          </a:xfrm>
        </p:spPr>
        <p:txBody>
          <a:bodyPr>
            <a:normAutofit/>
          </a:bodyPr>
          <a:lstStyle/>
          <a:p>
            <a:pPr algn="l"/>
            <a:r>
              <a:rPr lang="sl-SI" sz="2800" b="1" dirty="0" smtClean="0">
                <a:solidFill>
                  <a:srgbClr val="71BF43"/>
                </a:solidFill>
              </a:rPr>
              <a:t>PRILOGE UREDBE 1</a:t>
            </a:r>
            <a:endParaRPr lang="sl-SI" sz="2800" dirty="0"/>
          </a:p>
        </p:txBody>
      </p:sp>
      <p:sp>
        <p:nvSpPr>
          <p:cNvPr id="3" name="Označba mesta vsebine 2"/>
          <p:cNvSpPr>
            <a:spLocks noGrp="1"/>
          </p:cNvSpPr>
          <p:nvPr>
            <p:ph idx="1"/>
          </p:nvPr>
        </p:nvSpPr>
        <p:spPr>
          <a:xfrm>
            <a:off x="457200" y="1052736"/>
            <a:ext cx="8025218" cy="5073427"/>
          </a:xfrm>
        </p:spPr>
        <p:txBody>
          <a:bodyPr>
            <a:normAutofit/>
          </a:bodyPr>
          <a:lstStyle/>
          <a:p>
            <a:r>
              <a:rPr lang="sl-SI" sz="2200" dirty="0" smtClean="0"/>
              <a:t>Priloga </a:t>
            </a:r>
            <a:r>
              <a:rPr lang="sl-SI" sz="2200" dirty="0"/>
              <a:t>1: </a:t>
            </a:r>
            <a:r>
              <a:rPr lang="sl-SI" sz="2200" b="1" dirty="0"/>
              <a:t>Obrazec </a:t>
            </a:r>
            <a:r>
              <a:rPr lang="sl-SI" sz="2200" b="1" dirty="0" smtClean="0"/>
              <a:t>SLR </a:t>
            </a:r>
          </a:p>
          <a:p>
            <a:pPr marL="0" indent="0">
              <a:buNone/>
            </a:pPr>
            <a:endParaRPr lang="sl-SI" sz="2200" b="1" dirty="0"/>
          </a:p>
          <a:p>
            <a:r>
              <a:rPr lang="sl-SI" sz="2200" dirty="0"/>
              <a:t>Priloga 2: </a:t>
            </a:r>
            <a:r>
              <a:rPr lang="sl-SI" sz="2200" b="1" dirty="0"/>
              <a:t>Seznam naselij z več kot 10.000 </a:t>
            </a:r>
            <a:r>
              <a:rPr lang="sl-SI" sz="2200" b="1" dirty="0" smtClean="0"/>
              <a:t>prebivalci </a:t>
            </a:r>
            <a:r>
              <a:rPr lang="sl-SI" sz="2200" i="1" dirty="0" smtClean="0">
                <a:sym typeface="Wingdings" panose="05000000000000000000" pitchFamily="2" charset="2"/>
              </a:rPr>
              <a:t> </a:t>
            </a:r>
          </a:p>
          <a:p>
            <a:pPr lvl="1"/>
            <a:r>
              <a:rPr lang="sl-SI" sz="1800" dirty="0">
                <a:sym typeface="Wingdings" panose="05000000000000000000" pitchFamily="2" charset="2"/>
              </a:rPr>
              <a:t>16 naselij</a:t>
            </a:r>
          </a:p>
          <a:p>
            <a:endParaRPr lang="sl-SI" sz="2200" i="1" dirty="0"/>
          </a:p>
          <a:p>
            <a:r>
              <a:rPr lang="sl-SI" sz="2200" dirty="0" smtClean="0"/>
              <a:t>Priloga </a:t>
            </a:r>
            <a:r>
              <a:rPr lang="sl-SI" sz="2200" dirty="0"/>
              <a:t>3: </a:t>
            </a:r>
            <a:r>
              <a:rPr lang="sl-SI" sz="2200" b="1" dirty="0"/>
              <a:t>Izračun finančnega </a:t>
            </a:r>
            <a:r>
              <a:rPr lang="sl-SI" sz="2200" b="1" dirty="0" smtClean="0"/>
              <a:t>okvirja </a:t>
            </a:r>
            <a:r>
              <a:rPr lang="sl-SI" sz="2200" dirty="0" smtClean="0">
                <a:sym typeface="Wingdings" panose="05000000000000000000" pitchFamily="2" charset="2"/>
              </a:rPr>
              <a:t> </a:t>
            </a:r>
          </a:p>
          <a:p>
            <a:pPr lvl="1"/>
            <a:r>
              <a:rPr lang="sl-SI" sz="1800" dirty="0" smtClean="0">
                <a:sym typeface="Wingdings" panose="05000000000000000000" pitchFamily="2" charset="2"/>
              </a:rPr>
              <a:t>razdelitev sklada EKSRP in ESRR med LAS po kriterijih: št. prebivalcev LAS, površina LAS, koeficient razvitosti vključenih občin, osnova za vsak LAS</a:t>
            </a:r>
            <a:r>
              <a:rPr lang="en-US" sz="1800" i="1" dirty="0"/>
              <a:t> </a:t>
            </a:r>
            <a:endParaRPr lang="sl-SI" sz="1800" i="1" dirty="0"/>
          </a:p>
          <a:p>
            <a:pPr lvl="1"/>
            <a:endParaRPr lang="sl-SI" sz="1800" i="1" dirty="0" smtClean="0"/>
          </a:p>
          <a:p>
            <a:pPr marL="342900" lvl="1" indent="-342900">
              <a:buFont typeface="Arial" pitchFamily="34" charset="0"/>
              <a:buChar char="•"/>
            </a:pPr>
            <a:r>
              <a:rPr lang="sl-SI" sz="2200" dirty="0"/>
              <a:t>Priloga 5</a:t>
            </a:r>
            <a:r>
              <a:rPr lang="sl-SI" sz="2200" dirty="0" smtClean="0"/>
              <a:t>: </a:t>
            </a:r>
            <a:r>
              <a:rPr lang="sl-SI" sz="2200" b="1" dirty="0" smtClean="0"/>
              <a:t>Merila za izbor SLR:</a:t>
            </a:r>
          </a:p>
          <a:p>
            <a:pPr lvl="1"/>
            <a:r>
              <a:rPr lang="sl-SI" sz="1800" dirty="0"/>
              <a:t>prispevek SLR h kazalnikom posameznega programskega </a:t>
            </a:r>
            <a:r>
              <a:rPr lang="sl-SI" sz="1800" dirty="0" smtClean="0"/>
              <a:t>dokumenta;</a:t>
            </a:r>
            <a:endParaRPr lang="sl-SI" sz="1800" dirty="0"/>
          </a:p>
          <a:p>
            <a:pPr lvl="1"/>
            <a:r>
              <a:rPr lang="sl-SI" sz="1800" dirty="0"/>
              <a:t>kvaliteta </a:t>
            </a:r>
            <a:r>
              <a:rPr lang="sl-SI" sz="1800" dirty="0" smtClean="0"/>
              <a:t>SLR;</a:t>
            </a:r>
            <a:endParaRPr lang="sl-SI" sz="1800" dirty="0"/>
          </a:p>
          <a:p>
            <a:pPr lvl="1"/>
            <a:r>
              <a:rPr lang="sl-SI" sz="1800" dirty="0"/>
              <a:t>vključenost lokalnih akterjev v pripravo </a:t>
            </a:r>
            <a:r>
              <a:rPr lang="sl-SI" sz="1800" dirty="0" smtClean="0"/>
              <a:t>SLR; </a:t>
            </a:r>
            <a:endParaRPr lang="sl-SI" sz="1800" dirty="0"/>
          </a:p>
          <a:p>
            <a:pPr lvl="1"/>
            <a:r>
              <a:rPr lang="sl-SI" sz="1800" dirty="0" smtClean="0"/>
              <a:t>ustreznost </a:t>
            </a:r>
            <a:r>
              <a:rPr lang="sl-SI" sz="1800" dirty="0"/>
              <a:t>in raznolikost partnerstva.</a:t>
            </a:r>
          </a:p>
          <a:p>
            <a:pPr marL="342900" lvl="1" indent="-342900">
              <a:buFont typeface="Arial" pitchFamily="34" charset="0"/>
              <a:buChar char="•"/>
            </a:pPr>
            <a:endParaRPr lang="sl-SI" sz="2200" dirty="0"/>
          </a:p>
          <a:p>
            <a:pPr lvl="1"/>
            <a:endParaRPr lang="sl-SI" sz="1800" i="1" dirty="0"/>
          </a:p>
          <a:p>
            <a:endParaRPr lang="sl-SI" sz="2200" dirty="0"/>
          </a:p>
        </p:txBody>
      </p:sp>
      <p:pic>
        <p:nvPicPr>
          <p:cNvPr id="5" name="Ograda vsebine 11">
            <a:extLst>
              <a:ext uri="{FF2B5EF4-FFF2-40B4-BE49-F238E27FC236}">
                <a16:creationId xmlns:a16="http://schemas.microsoft.com/office/drawing/2014/main" id="{CCF9F75B-BCD5-4645-B063-B093E62BBC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2706" y="5882632"/>
            <a:ext cx="1979712" cy="771827"/>
          </a:xfrm>
          <a:prstGeom prst="rect">
            <a:avLst/>
          </a:prstGeom>
        </p:spPr>
      </p:pic>
    </p:spTree>
    <p:extLst>
      <p:ext uri="{BB962C8B-B14F-4D97-AF65-F5344CB8AC3E}">
        <p14:creationId xmlns:p14="http://schemas.microsoft.com/office/powerpoint/2010/main" val="2313902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457200" y="1026691"/>
            <a:ext cx="8025218" cy="5712696"/>
          </a:xfrm>
        </p:spPr>
        <p:txBody>
          <a:bodyPr>
            <a:noAutofit/>
          </a:bodyPr>
          <a:lstStyle/>
          <a:p>
            <a:r>
              <a:rPr lang="sl-SI" sz="1800" dirty="0"/>
              <a:t>Priloga 4: </a:t>
            </a:r>
            <a:r>
              <a:rPr lang="sl-SI" sz="1800" b="1" dirty="0"/>
              <a:t>Obvezne sestavine pogodbe o ustanovitvi </a:t>
            </a:r>
            <a:r>
              <a:rPr lang="sl-SI" sz="1800" b="1" dirty="0" smtClean="0"/>
              <a:t>LAS</a:t>
            </a:r>
          </a:p>
          <a:p>
            <a:pPr marL="0" indent="0">
              <a:buNone/>
            </a:pPr>
            <a:r>
              <a:rPr lang="sl-SI" sz="1800" b="1" i="1" dirty="0" smtClean="0"/>
              <a:t>     - iz pogodbe morajo </a:t>
            </a:r>
            <a:r>
              <a:rPr lang="sl-SI" sz="1800" b="1" i="1" dirty="0"/>
              <a:t>biti razvidne naslednje vsebine</a:t>
            </a:r>
            <a:r>
              <a:rPr lang="sl-SI" sz="1800" b="1" i="1" dirty="0" smtClean="0"/>
              <a:t>:</a:t>
            </a:r>
            <a:endParaRPr lang="sl-SI" sz="1800" b="1" dirty="0"/>
          </a:p>
          <a:p>
            <a:pPr lvl="0"/>
            <a:r>
              <a:rPr lang="sl-SI" sz="1800" dirty="0" smtClean="0"/>
              <a:t>Partnerstvo – LAS je </a:t>
            </a:r>
            <a:r>
              <a:rPr lang="sl-SI" sz="1800" dirty="0"/>
              <a:t>vključujoč in organiziran kot pogodbeno partnerstvo javnih in zasebnih </a:t>
            </a:r>
            <a:r>
              <a:rPr lang="sl-SI" sz="1800" dirty="0" err="1"/>
              <a:t>socio</a:t>
            </a:r>
            <a:r>
              <a:rPr lang="sl-SI" sz="1800" dirty="0"/>
              <a:t>-ekonomskih subjektov;</a:t>
            </a:r>
          </a:p>
          <a:p>
            <a:pPr lvl="0"/>
            <a:r>
              <a:rPr lang="sl-SI" sz="1800" dirty="0"/>
              <a:t>vodilni partner in njegove obveznosti, vključno s finančnimi določbami;</a:t>
            </a:r>
          </a:p>
          <a:p>
            <a:pPr lvl="0"/>
            <a:r>
              <a:rPr lang="sl-SI" sz="1800" dirty="0"/>
              <a:t>namen sklenitve pogodbe;</a:t>
            </a:r>
          </a:p>
          <a:p>
            <a:pPr lvl="0"/>
            <a:r>
              <a:rPr lang="sl-SI" sz="1800" dirty="0"/>
              <a:t>člani partnerstva;</a:t>
            </a:r>
          </a:p>
          <a:p>
            <a:pPr lvl="0"/>
            <a:r>
              <a:rPr lang="sl-SI" sz="1800" dirty="0"/>
              <a:t>imenovani organi LAS;</a:t>
            </a:r>
          </a:p>
          <a:p>
            <a:pPr lvl="0"/>
            <a:r>
              <a:rPr lang="sl-SI" sz="1800" dirty="0"/>
              <a:t>opisane so naloge, odgovornosti </a:t>
            </a:r>
            <a:r>
              <a:rPr lang="sl-SI" sz="1800" dirty="0" smtClean="0"/>
              <a:t>in </a:t>
            </a:r>
            <a:r>
              <a:rPr lang="sl-SI" sz="1800" dirty="0"/>
              <a:t>postopki sprejemanja odločitev LAS / organov </a:t>
            </a:r>
            <a:r>
              <a:rPr lang="sl-SI" sz="1800" dirty="0" smtClean="0"/>
              <a:t>LAS;</a:t>
            </a:r>
            <a:endParaRPr lang="sl-SI" sz="1800" dirty="0"/>
          </a:p>
          <a:p>
            <a:pPr lvl="0"/>
            <a:r>
              <a:rPr lang="sl-SI" sz="1800" dirty="0"/>
              <a:t>opredelitev glede preprečevanja konflikta interesa v skladu z Zakonom o integriteti in preprečevanju </a:t>
            </a:r>
            <a:r>
              <a:rPr lang="sl-SI" sz="1800" dirty="0" smtClean="0"/>
              <a:t>korupcije;</a:t>
            </a:r>
          </a:p>
          <a:p>
            <a:pPr lvl="0"/>
            <a:r>
              <a:rPr lang="sl-SI" sz="1800" dirty="0" smtClean="0"/>
              <a:t>veljavnost </a:t>
            </a:r>
            <a:r>
              <a:rPr lang="sl-SI" sz="1800" dirty="0"/>
              <a:t>pogodbe;</a:t>
            </a:r>
          </a:p>
          <a:p>
            <a:pPr lvl="0"/>
            <a:r>
              <a:rPr lang="sl-SI" sz="1800" dirty="0"/>
              <a:t>način porazdelitve obveznosti po posameznih članih partnerstva v primeru ugotovljene kršitve;</a:t>
            </a:r>
          </a:p>
          <a:p>
            <a:pPr lvl="0"/>
            <a:r>
              <a:rPr lang="sl-SI" sz="1800" dirty="0"/>
              <a:t>določbe glede morebitnega prenosa nalog LAS, ustanovljenim za programsko obdobje 2014-2020 in LAS za programsko obdobje do leta 2027.</a:t>
            </a:r>
          </a:p>
          <a:p>
            <a:pPr marL="0" indent="0">
              <a:buNone/>
            </a:pPr>
            <a:endParaRPr lang="sl-SI" sz="1600" dirty="0"/>
          </a:p>
        </p:txBody>
      </p:sp>
      <p:pic>
        <p:nvPicPr>
          <p:cNvPr id="5" name="Ograda vsebine 11">
            <a:extLst>
              <a:ext uri="{FF2B5EF4-FFF2-40B4-BE49-F238E27FC236}">
                <a16:creationId xmlns:a16="http://schemas.microsoft.com/office/drawing/2014/main" id="{CCF9F75B-BCD5-4645-B063-B093E62BBC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4" y="6050374"/>
            <a:ext cx="1979712" cy="771827"/>
          </a:xfrm>
          <a:prstGeom prst="rect">
            <a:avLst/>
          </a:prstGeom>
        </p:spPr>
      </p:pic>
      <p:sp>
        <p:nvSpPr>
          <p:cNvPr id="7" name="Naslov 1"/>
          <p:cNvSpPr>
            <a:spLocks noGrp="1"/>
          </p:cNvSpPr>
          <p:nvPr>
            <p:ph type="title"/>
          </p:nvPr>
        </p:nvSpPr>
        <p:spPr>
          <a:xfrm>
            <a:off x="457200" y="447598"/>
            <a:ext cx="8025218" cy="576064"/>
          </a:xfrm>
        </p:spPr>
        <p:txBody>
          <a:bodyPr>
            <a:normAutofit/>
          </a:bodyPr>
          <a:lstStyle/>
          <a:p>
            <a:pPr algn="l"/>
            <a:r>
              <a:rPr lang="sl-SI" sz="2800" b="1" dirty="0" smtClean="0">
                <a:solidFill>
                  <a:srgbClr val="71BF43"/>
                </a:solidFill>
              </a:rPr>
              <a:t>PRILOGE UREDBE 2</a:t>
            </a:r>
            <a:endParaRPr lang="sl-SI" sz="2800" dirty="0"/>
          </a:p>
        </p:txBody>
      </p:sp>
    </p:spTree>
    <p:extLst>
      <p:ext uri="{BB962C8B-B14F-4D97-AF65-F5344CB8AC3E}">
        <p14:creationId xmlns:p14="http://schemas.microsoft.com/office/powerpoint/2010/main" val="17591398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457200" y="980728"/>
            <a:ext cx="8579296" cy="5616624"/>
          </a:xfrm>
        </p:spPr>
        <p:txBody>
          <a:bodyPr>
            <a:noAutofit/>
          </a:bodyPr>
          <a:lstStyle/>
          <a:p>
            <a:r>
              <a:rPr lang="sl-SI" sz="1800" dirty="0"/>
              <a:t>Priloga </a:t>
            </a:r>
            <a:r>
              <a:rPr lang="sl-SI" sz="1800" dirty="0" smtClean="0"/>
              <a:t>1: </a:t>
            </a:r>
            <a:r>
              <a:rPr lang="sl-SI" sz="1800" b="1" dirty="0" smtClean="0"/>
              <a:t>Obrazec SLR - osnutek</a:t>
            </a:r>
          </a:p>
          <a:p>
            <a:pPr marL="0" indent="0">
              <a:buNone/>
            </a:pPr>
            <a:endParaRPr lang="sl-SI" sz="1800" b="1" dirty="0"/>
          </a:p>
          <a:p>
            <a:pPr marL="0" indent="0">
              <a:buNone/>
            </a:pPr>
            <a:endParaRPr lang="sl-SI" sz="1800" dirty="0"/>
          </a:p>
        </p:txBody>
      </p:sp>
      <p:pic>
        <p:nvPicPr>
          <p:cNvPr id="5" name="Slika 4"/>
          <p:cNvPicPr>
            <a:picLocks noChangeAspect="1"/>
          </p:cNvPicPr>
          <p:nvPr/>
        </p:nvPicPr>
        <p:blipFill>
          <a:blip r:embed="rId2"/>
          <a:stretch>
            <a:fillRect/>
          </a:stretch>
        </p:blipFill>
        <p:spPr>
          <a:xfrm>
            <a:off x="457200" y="1484784"/>
            <a:ext cx="4774426" cy="3837325"/>
          </a:xfrm>
          <a:prstGeom prst="rect">
            <a:avLst/>
          </a:prstGeom>
        </p:spPr>
      </p:pic>
      <p:pic>
        <p:nvPicPr>
          <p:cNvPr id="6" name="Slika 5"/>
          <p:cNvPicPr>
            <a:picLocks noChangeAspect="1"/>
          </p:cNvPicPr>
          <p:nvPr/>
        </p:nvPicPr>
        <p:blipFill>
          <a:blip r:embed="rId3"/>
          <a:stretch>
            <a:fillRect/>
          </a:stretch>
        </p:blipFill>
        <p:spPr>
          <a:xfrm>
            <a:off x="5340750" y="4537583"/>
            <a:ext cx="3826767" cy="2059769"/>
          </a:xfrm>
          <a:prstGeom prst="rect">
            <a:avLst/>
          </a:prstGeom>
        </p:spPr>
      </p:pic>
      <p:sp>
        <p:nvSpPr>
          <p:cNvPr id="9" name="Naslov 1"/>
          <p:cNvSpPr>
            <a:spLocks noGrp="1"/>
          </p:cNvSpPr>
          <p:nvPr>
            <p:ph type="title"/>
          </p:nvPr>
        </p:nvSpPr>
        <p:spPr>
          <a:xfrm>
            <a:off x="457200" y="447598"/>
            <a:ext cx="8025218" cy="576064"/>
          </a:xfrm>
        </p:spPr>
        <p:txBody>
          <a:bodyPr>
            <a:normAutofit/>
          </a:bodyPr>
          <a:lstStyle/>
          <a:p>
            <a:pPr algn="l"/>
            <a:r>
              <a:rPr lang="sl-SI" sz="2800" b="1" dirty="0" smtClean="0">
                <a:solidFill>
                  <a:srgbClr val="71BF43"/>
                </a:solidFill>
              </a:rPr>
              <a:t>PRILOGE UREDBE 3</a:t>
            </a:r>
            <a:endParaRPr lang="sl-SI" sz="2800" dirty="0"/>
          </a:p>
        </p:txBody>
      </p:sp>
      <p:sp>
        <p:nvSpPr>
          <p:cNvPr id="11" name="Kotna puščica gor 10"/>
          <p:cNvSpPr/>
          <p:nvPr/>
        </p:nvSpPr>
        <p:spPr>
          <a:xfrm rot="5400000">
            <a:off x="4319971" y="5553235"/>
            <a:ext cx="649257" cy="862911"/>
          </a:xfrm>
          <a:prstGeom prst="bentUpArrow">
            <a:avLst>
              <a:gd name="adj1" fmla="val 25000"/>
              <a:gd name="adj2" fmla="val 32525"/>
              <a:gd name="adj3" fmla="val 42437"/>
            </a:avLst>
          </a:prstGeom>
          <a:solidFill>
            <a:srgbClr val="5295C2"/>
          </a:solidFill>
          <a:ln>
            <a:solidFill>
              <a:srgbClr val="5295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25850090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199" y="620688"/>
            <a:ext cx="8229600" cy="652934"/>
          </a:xfrm>
        </p:spPr>
        <p:txBody>
          <a:bodyPr>
            <a:normAutofit/>
          </a:bodyPr>
          <a:lstStyle/>
          <a:p>
            <a:r>
              <a:rPr lang="sl-SI" sz="2800" b="1" dirty="0" smtClean="0">
                <a:solidFill>
                  <a:srgbClr val="71BF43"/>
                </a:solidFill>
              </a:rPr>
              <a:t>VPRAŠANJA/PREDLOGI</a:t>
            </a:r>
            <a:endParaRPr lang="sl-SI" sz="2800" b="1" dirty="0">
              <a:solidFill>
                <a:srgbClr val="71BF43"/>
              </a:solidFill>
            </a:endParaRPr>
          </a:p>
        </p:txBody>
      </p:sp>
      <p:pic>
        <p:nvPicPr>
          <p:cNvPr id="6" name="Označba mesta vsebine 5"/>
          <p:cNvPicPr>
            <a:picLocks noGrp="1" noChangeAspect="1"/>
          </p:cNvPicPr>
          <p:nvPr>
            <p:ph idx="1"/>
          </p:nvPr>
        </p:nvPicPr>
        <p:blipFill>
          <a:blip r:embed="rId2"/>
          <a:stretch>
            <a:fillRect/>
          </a:stretch>
        </p:blipFill>
        <p:spPr>
          <a:xfrm>
            <a:off x="1744730" y="1556792"/>
            <a:ext cx="5654537" cy="452596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369719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p:cNvPicPr>
            <a:picLocks noChangeAspect="1"/>
          </p:cNvPicPr>
          <p:nvPr/>
        </p:nvPicPr>
        <p:blipFill rotWithShape="1">
          <a:blip r:embed="rId2" cstate="print">
            <a:extLst>
              <a:ext uri="{28A0092B-C50C-407E-A947-70E740481C1C}">
                <a14:useLocalDpi xmlns:a14="http://schemas.microsoft.com/office/drawing/2010/main" val="0"/>
              </a:ext>
            </a:extLst>
          </a:blip>
          <a:srcRect l="50000" t="159" b="50000"/>
          <a:stretch/>
        </p:blipFill>
        <p:spPr>
          <a:xfrm>
            <a:off x="1125535" y="3717032"/>
            <a:ext cx="3294112" cy="1847030"/>
          </a:xfrm>
          <a:prstGeom prst="rect">
            <a:avLst/>
          </a:prstGeom>
        </p:spPr>
      </p:pic>
      <p:sp>
        <p:nvSpPr>
          <p:cNvPr id="7" name="Naslov 1"/>
          <p:cNvSpPr>
            <a:spLocks noGrp="1"/>
          </p:cNvSpPr>
          <p:nvPr>
            <p:ph type="title"/>
          </p:nvPr>
        </p:nvSpPr>
        <p:spPr>
          <a:xfrm>
            <a:off x="1125536" y="1484784"/>
            <a:ext cx="6588224" cy="1944216"/>
          </a:xfrm>
        </p:spPr>
        <p:txBody>
          <a:bodyPr>
            <a:noAutofit/>
          </a:bodyPr>
          <a:lstStyle/>
          <a:p>
            <a:pPr algn="l"/>
            <a:r>
              <a:rPr lang="sl-SI" sz="2000" dirty="0"/>
              <a:t>10. maj </a:t>
            </a:r>
            <a:r>
              <a:rPr lang="sl-SI" sz="2000" dirty="0" smtClean="0"/>
              <a:t>2022 ob 10. uri</a:t>
            </a:r>
            <a:br>
              <a:rPr lang="sl-SI" sz="2000" dirty="0" smtClean="0"/>
            </a:br>
            <a:r>
              <a:rPr lang="sl-SI" sz="2000" dirty="0"/>
              <a:t/>
            </a:r>
            <a:br>
              <a:rPr lang="sl-SI" sz="2000" dirty="0"/>
            </a:br>
            <a:r>
              <a:rPr lang="sl-SI" sz="2400" dirty="0" smtClean="0"/>
              <a:t>Predstavitev projektov za mlade iz pristopa LEADER in povabilo mladinskim organizacijam k vključitvi v pripravo novih strategij lokalnega razvoja.</a:t>
            </a:r>
            <a:endParaRPr lang="sl-SI" sz="2400" dirty="0"/>
          </a:p>
        </p:txBody>
      </p:sp>
      <p:sp>
        <p:nvSpPr>
          <p:cNvPr id="9" name="Naslov 1"/>
          <p:cNvSpPr txBox="1">
            <a:spLocks/>
          </p:cNvSpPr>
          <p:nvPr/>
        </p:nvSpPr>
        <p:spPr>
          <a:xfrm>
            <a:off x="1125535" y="624758"/>
            <a:ext cx="6768752"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l-SI" sz="2800" b="1" dirty="0" smtClean="0">
                <a:solidFill>
                  <a:srgbClr val="71BF43"/>
                </a:solidFill>
              </a:rPr>
              <a:t>LEADER ZA MLADE</a:t>
            </a:r>
            <a:endParaRPr lang="sl-SI" sz="2800" dirty="0"/>
          </a:p>
        </p:txBody>
      </p:sp>
      <p:pic>
        <p:nvPicPr>
          <p:cNvPr id="10" name="Slika 9"/>
          <p:cNvPicPr>
            <a:picLocks noChangeAspect="1"/>
          </p:cNvPicPr>
          <p:nvPr/>
        </p:nvPicPr>
        <p:blipFill rotWithShape="1">
          <a:blip r:embed="rId2" cstate="print">
            <a:extLst>
              <a:ext uri="{28A0092B-C50C-407E-A947-70E740481C1C}">
                <a14:useLocalDpi xmlns:a14="http://schemas.microsoft.com/office/drawing/2010/main" val="0"/>
              </a:ext>
            </a:extLst>
          </a:blip>
          <a:srcRect l="50555" t="50747" r="-555" b="-588"/>
          <a:stretch/>
        </p:blipFill>
        <p:spPr>
          <a:xfrm>
            <a:off x="4419647" y="3717032"/>
            <a:ext cx="3294112" cy="1847030"/>
          </a:xfrm>
          <a:prstGeom prst="rect">
            <a:avLst/>
          </a:prstGeom>
        </p:spPr>
      </p:pic>
      <p:sp>
        <p:nvSpPr>
          <p:cNvPr id="11" name="Pravokotnik 10"/>
          <p:cNvSpPr/>
          <p:nvPr/>
        </p:nvSpPr>
        <p:spPr>
          <a:xfrm>
            <a:off x="4830726" y="5852094"/>
            <a:ext cx="2883033" cy="369332"/>
          </a:xfrm>
          <a:prstGeom prst="rect">
            <a:avLst/>
          </a:prstGeom>
        </p:spPr>
        <p:txBody>
          <a:bodyPr wrap="none">
            <a:spAutoFit/>
          </a:bodyPr>
          <a:lstStyle/>
          <a:p>
            <a:r>
              <a:rPr lang="sl-SI" dirty="0"/>
              <a:t>https://fb.me/e/1AxA03CML</a:t>
            </a:r>
          </a:p>
        </p:txBody>
      </p:sp>
    </p:spTree>
    <p:extLst>
      <p:ext uri="{BB962C8B-B14F-4D97-AF65-F5344CB8AC3E}">
        <p14:creationId xmlns:p14="http://schemas.microsoft.com/office/powerpoint/2010/main" val="3495375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33555" y="349883"/>
            <a:ext cx="8352928" cy="1143000"/>
          </a:xfrm>
        </p:spPr>
        <p:txBody>
          <a:bodyPr>
            <a:noAutofit/>
          </a:bodyPr>
          <a:lstStyle/>
          <a:p>
            <a:pPr algn="l"/>
            <a:r>
              <a:rPr lang="sl-SI" sz="2800" b="1" dirty="0" smtClean="0">
                <a:solidFill>
                  <a:srgbClr val="6CB741"/>
                </a:solidFill>
              </a:rPr>
              <a:t>ZAKONODAJNI OKVIR IN PROGRAMSKI DOKUMENTI EKP 2021-2027 IN SKP 2023-2027 </a:t>
            </a:r>
            <a:endParaRPr lang="sl-SI" sz="2800" b="1" dirty="0">
              <a:solidFill>
                <a:srgbClr val="6CB741"/>
              </a:solidFill>
            </a:endParaRPr>
          </a:p>
        </p:txBody>
      </p:sp>
      <p:sp>
        <p:nvSpPr>
          <p:cNvPr id="3" name="Označba mesta vsebine 2"/>
          <p:cNvSpPr>
            <a:spLocks noGrp="1"/>
          </p:cNvSpPr>
          <p:nvPr>
            <p:ph idx="1"/>
          </p:nvPr>
        </p:nvSpPr>
        <p:spPr>
          <a:xfrm>
            <a:off x="433555" y="1484784"/>
            <a:ext cx="8352928" cy="5058201"/>
          </a:xfrm>
        </p:spPr>
        <p:txBody>
          <a:bodyPr>
            <a:noAutofit/>
          </a:bodyPr>
          <a:lstStyle/>
          <a:p>
            <a:pPr>
              <a:buFont typeface="Wingdings" panose="05000000000000000000" pitchFamily="2" charset="2"/>
              <a:buChar char="v"/>
            </a:pPr>
            <a:r>
              <a:rPr lang="sl-SI" sz="1800" b="1" dirty="0" smtClean="0">
                <a:solidFill>
                  <a:srgbClr val="5295C2"/>
                </a:solidFill>
              </a:rPr>
              <a:t>EU ZAKONODAJNI OKVIR: </a:t>
            </a:r>
          </a:p>
          <a:p>
            <a:r>
              <a:rPr lang="sl-SI" sz="1400" dirty="0" smtClean="0">
                <a:solidFill>
                  <a:srgbClr val="5295C2"/>
                </a:solidFill>
              </a:rPr>
              <a:t>UREDBA </a:t>
            </a:r>
            <a:r>
              <a:rPr lang="sl-SI" sz="1400" dirty="0">
                <a:solidFill>
                  <a:srgbClr val="5295C2"/>
                </a:solidFill>
              </a:rPr>
              <a:t>SVETA (EU, </a:t>
            </a:r>
            <a:r>
              <a:rPr lang="sl-SI" sz="1400" dirty="0" err="1">
                <a:solidFill>
                  <a:srgbClr val="5295C2"/>
                </a:solidFill>
              </a:rPr>
              <a:t>Euratom</a:t>
            </a:r>
            <a:r>
              <a:rPr lang="sl-SI" sz="1400" dirty="0">
                <a:solidFill>
                  <a:srgbClr val="5295C2"/>
                </a:solidFill>
              </a:rPr>
              <a:t>) 2020/2093 </a:t>
            </a:r>
            <a:r>
              <a:rPr lang="sl-SI" sz="1400" dirty="0"/>
              <a:t>z dne 17. decembra 2020 o določitvi večletnega finančnega okvira za obdobje </a:t>
            </a:r>
            <a:r>
              <a:rPr lang="sl-SI" sz="1400" dirty="0" smtClean="0"/>
              <a:t>2021–2027</a:t>
            </a:r>
            <a:endParaRPr lang="sl-SI" sz="1400" dirty="0" smtClean="0">
              <a:solidFill>
                <a:srgbClr val="0070C0"/>
              </a:solidFill>
            </a:endParaRPr>
          </a:p>
          <a:p>
            <a:r>
              <a:rPr lang="sl-SI" sz="1400" dirty="0" smtClean="0">
                <a:solidFill>
                  <a:srgbClr val="5295C2"/>
                </a:solidFill>
              </a:rPr>
              <a:t>UREDBA </a:t>
            </a:r>
            <a:r>
              <a:rPr lang="sl-SI" sz="1400" dirty="0">
                <a:solidFill>
                  <a:srgbClr val="5295C2"/>
                </a:solidFill>
              </a:rPr>
              <a:t>(EU) 2021/1060 </a:t>
            </a:r>
            <a:r>
              <a:rPr lang="sl-SI" sz="1400" dirty="0" smtClean="0"/>
              <a:t>z </a:t>
            </a:r>
            <a:r>
              <a:rPr lang="sl-SI" sz="1400" dirty="0"/>
              <a:t>dne 24. junija 2021 o določitvi skupnih določb o Evropskem skladu za regionalni razvoj, Evropskem socialnem skladu plus, Kohezijskem skladu, Skladu za pravični prehod in Evropskem skladu za pomorstvo, ribištvo in akvakulturo ter finančnih pravil zanje in za Sklad za azil, migracije in vključevanje, Sklad za notranjo varnost in Instrument za finančno podporo za upravljanje meja in vizumsko </a:t>
            </a:r>
            <a:r>
              <a:rPr lang="sl-SI" sz="1400" dirty="0" smtClean="0"/>
              <a:t>politiko (Uredba CPR)</a:t>
            </a:r>
          </a:p>
          <a:p>
            <a:r>
              <a:rPr lang="sl-SI" sz="1400" dirty="0">
                <a:solidFill>
                  <a:srgbClr val="5295C2"/>
                </a:solidFill>
              </a:rPr>
              <a:t>UREDBA (EU) 2021/1058 </a:t>
            </a:r>
            <a:r>
              <a:rPr lang="sl-SI" sz="1400" dirty="0" smtClean="0"/>
              <a:t>z </a:t>
            </a:r>
            <a:r>
              <a:rPr lang="sl-SI" sz="1400" dirty="0"/>
              <a:t>dne 24. junija 2021 o Evropskem skladu za regionalni razvoj in Kohezijskem skladu</a:t>
            </a:r>
            <a:endParaRPr lang="sl-SI" sz="1400" dirty="0" smtClean="0"/>
          </a:p>
          <a:p>
            <a:pPr fontAlgn="base"/>
            <a:r>
              <a:rPr lang="sl-SI" sz="1400" dirty="0" smtClean="0">
                <a:solidFill>
                  <a:srgbClr val="5295C2"/>
                </a:solidFill>
              </a:rPr>
              <a:t>Uredba </a:t>
            </a:r>
            <a:r>
              <a:rPr lang="sl-SI" sz="1400" dirty="0">
                <a:solidFill>
                  <a:srgbClr val="5295C2"/>
                </a:solidFill>
              </a:rPr>
              <a:t>(EU) 2021/2115 </a:t>
            </a:r>
            <a:r>
              <a:rPr lang="sl-SI" sz="1400" dirty="0" smtClean="0">
                <a:solidFill>
                  <a:srgbClr val="5295C2"/>
                </a:solidFill>
              </a:rPr>
              <a:t> </a:t>
            </a:r>
            <a:r>
              <a:rPr lang="sl-SI" sz="1400" dirty="0"/>
              <a:t>z dne 2. decembra 2021 o določitvi pravil o podpori za strateške načrte, ki jih pripravijo države članice v okviru skupne kmetijske politike (strateški načrti SKP) in se financirajo iz Evropskega kmetijskega jamstvenega sklada (EKJS) in Evropskega kmetijskega sklada za razvoj podeželja (EKSRP), ter o razveljavitvi uredb (EU) št. 1305/2013 in (EU) št. 1307/2013 </a:t>
            </a:r>
          </a:p>
          <a:p>
            <a:pPr fontAlgn="base"/>
            <a:r>
              <a:rPr lang="sl-SI" sz="1400" dirty="0" smtClean="0">
                <a:solidFill>
                  <a:srgbClr val="5295C2"/>
                </a:solidFill>
              </a:rPr>
              <a:t>Uredba </a:t>
            </a:r>
            <a:r>
              <a:rPr lang="sl-SI" sz="1400" dirty="0">
                <a:solidFill>
                  <a:srgbClr val="5295C2"/>
                </a:solidFill>
              </a:rPr>
              <a:t>(EU) 2021/2116 </a:t>
            </a:r>
            <a:r>
              <a:rPr lang="sl-SI" sz="1400" dirty="0"/>
              <a:t>Evropskega parlamenta in Sveta z dne 2. decembra 2021 o financiranju, upravljanju in spremljanju skupne kmetijske politike ter razveljavitvi Uredbe (EU) št. 1306/2013 </a:t>
            </a:r>
            <a:endParaRPr lang="sl-SI" sz="1400" dirty="0" smtClean="0"/>
          </a:p>
          <a:p>
            <a:pPr fontAlgn="base"/>
            <a:r>
              <a:rPr lang="sl-SI" sz="1400" dirty="0" smtClean="0">
                <a:solidFill>
                  <a:srgbClr val="5295C2"/>
                </a:solidFill>
              </a:rPr>
              <a:t>Uredbe 2020/2220/EU </a:t>
            </a:r>
            <a:r>
              <a:rPr lang="sl-SI" sz="1400" dirty="0" smtClean="0"/>
              <a:t>Evropskega </a:t>
            </a:r>
            <a:r>
              <a:rPr lang="sl-SI" sz="1400" dirty="0"/>
              <a:t>parlamenta in Sveta z dne 23. decembra 2020 o določitvi nekaterih prehodnih določb za podporo iz Evropskega kmetijskega sklada za razvoj podeželja (EKSRP) in Evropskega kmetijskega jamstvenega sklada (EKJS) v letih 2021 in 2022 ter o spremembi uredb (EU) št. 1305/2013, (EU) št. 1306/2013 in (EU) št. 1307/2013 glede sredstev in uporabe v letih 2021 in 2022 ter Uredbe (EU) št. 1308/2013 glede sredstev in razdelitve take podpore v letih 2021 in </a:t>
            </a:r>
            <a:r>
              <a:rPr lang="sl-SI" sz="1400" dirty="0" smtClean="0"/>
              <a:t>2022 (tranzicijska uredba)</a:t>
            </a:r>
            <a:endParaRPr lang="sl-SI" sz="1400" dirty="0"/>
          </a:p>
        </p:txBody>
      </p:sp>
    </p:spTree>
    <p:extLst>
      <p:ext uri="{BB962C8B-B14F-4D97-AF65-F5344CB8AC3E}">
        <p14:creationId xmlns:p14="http://schemas.microsoft.com/office/powerpoint/2010/main" val="9866606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6833" y="375435"/>
            <a:ext cx="8085585" cy="1143000"/>
          </a:xfrm>
        </p:spPr>
        <p:txBody>
          <a:bodyPr>
            <a:noAutofit/>
          </a:bodyPr>
          <a:lstStyle/>
          <a:p>
            <a:pPr algn="l"/>
            <a:r>
              <a:rPr lang="sl-SI" sz="2800" b="1" dirty="0" smtClean="0">
                <a:solidFill>
                  <a:srgbClr val="6CB741"/>
                </a:solidFill>
              </a:rPr>
              <a:t>ZAKONODAJNI OKVIR IN PROGRAMSKI DOKUMENTI EKP 2021-2027 IN SKP 2023-2027 </a:t>
            </a:r>
            <a:endParaRPr lang="sl-SI" sz="2800" b="1" dirty="0">
              <a:solidFill>
                <a:srgbClr val="6CB741"/>
              </a:solidFill>
            </a:endParaRPr>
          </a:p>
        </p:txBody>
      </p:sp>
      <p:sp>
        <p:nvSpPr>
          <p:cNvPr id="3" name="Označba mesta vsebine 2"/>
          <p:cNvSpPr>
            <a:spLocks noGrp="1"/>
          </p:cNvSpPr>
          <p:nvPr>
            <p:ph idx="1"/>
          </p:nvPr>
        </p:nvSpPr>
        <p:spPr>
          <a:xfrm>
            <a:off x="395535" y="1700808"/>
            <a:ext cx="8086883" cy="4385365"/>
          </a:xfrm>
        </p:spPr>
        <p:txBody>
          <a:bodyPr>
            <a:noAutofit/>
          </a:bodyPr>
          <a:lstStyle/>
          <a:p>
            <a:pPr>
              <a:buFont typeface="Wingdings" panose="05000000000000000000" pitchFamily="2" charset="2"/>
              <a:buChar char="v"/>
            </a:pPr>
            <a:r>
              <a:rPr lang="sl-SI" sz="2000" b="1" dirty="0" smtClean="0">
                <a:solidFill>
                  <a:srgbClr val="5295C2"/>
                </a:solidFill>
              </a:rPr>
              <a:t>SI ZAKONODAJNI OKVIR ZA LEADER/CLLD: </a:t>
            </a:r>
            <a:endParaRPr lang="sl-SI" sz="1800" b="1" dirty="0" smtClean="0">
              <a:solidFill>
                <a:srgbClr val="5295C2"/>
              </a:solidFill>
            </a:endParaRPr>
          </a:p>
          <a:p>
            <a:r>
              <a:rPr lang="sl-SI" sz="1800" b="1" dirty="0" smtClean="0"/>
              <a:t>Uredba </a:t>
            </a:r>
            <a:r>
              <a:rPr lang="sl-SI" sz="1800" b="1" dirty="0"/>
              <a:t>o delovanju lokalnih akcijskih skupin in potrditvi strategij lokalnega razvoja za programsko obdobje </a:t>
            </a:r>
            <a:r>
              <a:rPr lang="sl-SI" sz="1800" b="1" dirty="0" smtClean="0"/>
              <a:t>do 2027</a:t>
            </a:r>
          </a:p>
          <a:p>
            <a:pPr lvl="1"/>
            <a:r>
              <a:rPr lang="sl-SI" sz="1800" dirty="0" smtClean="0"/>
              <a:t>predvidena objava v 2. polovici leta 2022, pravna podlaga v sprejetem PRP 2014-2020</a:t>
            </a:r>
          </a:p>
          <a:p>
            <a:r>
              <a:rPr lang="sl-SI" sz="1800" dirty="0" smtClean="0"/>
              <a:t>Uredba </a:t>
            </a:r>
            <a:r>
              <a:rPr lang="sl-SI" sz="1800" dirty="0"/>
              <a:t>o porabi sredstev evropske kohezijske politike </a:t>
            </a:r>
            <a:r>
              <a:rPr lang="sl-SI" sz="1800" dirty="0" smtClean="0"/>
              <a:t>2021 </a:t>
            </a:r>
            <a:r>
              <a:rPr lang="sl-SI" sz="1800" dirty="0"/>
              <a:t>- </a:t>
            </a:r>
            <a:r>
              <a:rPr lang="sl-SI" sz="1800" dirty="0" smtClean="0"/>
              <a:t>2027 </a:t>
            </a:r>
          </a:p>
          <a:p>
            <a:pPr lvl="1"/>
            <a:r>
              <a:rPr lang="sl-SI" sz="1800" dirty="0" smtClean="0"/>
              <a:t>objava </a:t>
            </a:r>
            <a:r>
              <a:rPr lang="sl-SI" sz="1800" dirty="0"/>
              <a:t>po potrditvi </a:t>
            </a:r>
            <a:r>
              <a:rPr lang="sl-SI" sz="1800" dirty="0" smtClean="0"/>
              <a:t>Partnerskega sporazuma in </a:t>
            </a:r>
            <a:r>
              <a:rPr lang="sl-SI" sz="1800" dirty="0"/>
              <a:t>Programa EKP </a:t>
            </a:r>
            <a:r>
              <a:rPr lang="sl-SI" sz="1800" dirty="0" smtClean="0"/>
              <a:t>2021-2027</a:t>
            </a:r>
          </a:p>
          <a:p>
            <a:r>
              <a:rPr lang="sl-SI" sz="1800" b="1" dirty="0" smtClean="0"/>
              <a:t>Uredba </a:t>
            </a:r>
            <a:r>
              <a:rPr lang="sl-SI" sz="1800" b="1" dirty="0"/>
              <a:t>o izvajanju lokalnega razvoja, ki ga vodi skupnost, v programskem obdobju 2021 – 2027 </a:t>
            </a:r>
            <a:endParaRPr lang="sl-SI" sz="1800" b="1" dirty="0" smtClean="0"/>
          </a:p>
          <a:p>
            <a:pPr lvl="1"/>
            <a:r>
              <a:rPr lang="sl-SI" sz="1600" b="1" i="1" dirty="0" smtClean="0"/>
              <a:t>Izvajanje </a:t>
            </a:r>
            <a:r>
              <a:rPr lang="sl-SI" sz="1600" b="1" i="1" dirty="0"/>
              <a:t>operacij</a:t>
            </a:r>
            <a:r>
              <a:rPr lang="sl-SI" sz="1600" dirty="0"/>
              <a:t>, vključno z dejavnostmi sodelovanja in njihovo pripravo, izbranih v okviru SLR (implementacija operacij) </a:t>
            </a:r>
            <a:endParaRPr lang="sl-SI" sz="1600" dirty="0" smtClean="0"/>
          </a:p>
          <a:p>
            <a:pPr lvl="1"/>
            <a:r>
              <a:rPr lang="sl-SI" sz="1600" b="1" i="1" dirty="0" smtClean="0"/>
              <a:t>Upravljanje</a:t>
            </a:r>
            <a:r>
              <a:rPr lang="sl-SI" sz="1600" b="1" i="1" dirty="0"/>
              <a:t>, spremljanje in vrednotenje strategije ter njene animacije </a:t>
            </a:r>
            <a:r>
              <a:rPr lang="sl-SI" sz="1600" dirty="0"/>
              <a:t>(stroški </a:t>
            </a:r>
            <a:r>
              <a:rPr lang="sl-SI" sz="1600" dirty="0" smtClean="0"/>
              <a:t>delovanja </a:t>
            </a:r>
            <a:r>
              <a:rPr lang="sl-SI" sz="1600" dirty="0"/>
              <a:t>LAS in vodilnega partnerja) </a:t>
            </a:r>
            <a:endParaRPr lang="sl-SI" sz="1600" dirty="0" smtClean="0"/>
          </a:p>
          <a:p>
            <a:pPr lvl="1"/>
            <a:r>
              <a:rPr lang="sl-SI" sz="1800" dirty="0" smtClean="0"/>
              <a:t>predvidena </a:t>
            </a:r>
            <a:r>
              <a:rPr lang="sl-SI" sz="1800" dirty="0"/>
              <a:t>objava konec 2022/začetek 2023</a:t>
            </a:r>
          </a:p>
          <a:p>
            <a:pPr marL="0" indent="0">
              <a:buNone/>
            </a:pPr>
            <a:endParaRPr lang="sl-SI" sz="1800" dirty="0"/>
          </a:p>
        </p:txBody>
      </p:sp>
      <p:pic>
        <p:nvPicPr>
          <p:cNvPr id="4" name="Ograda vsebine 11">
            <a:extLst>
              <a:ext uri="{FF2B5EF4-FFF2-40B4-BE49-F238E27FC236}">
                <a16:creationId xmlns:a16="http://schemas.microsoft.com/office/drawing/2014/main" id="{CCF9F75B-BCD5-4645-B063-B093E62BBC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2706" y="5882632"/>
            <a:ext cx="1979712" cy="771827"/>
          </a:xfrm>
          <a:prstGeom prst="rect">
            <a:avLst/>
          </a:prstGeom>
        </p:spPr>
      </p:pic>
    </p:spTree>
    <p:extLst>
      <p:ext uri="{BB962C8B-B14F-4D97-AF65-F5344CB8AC3E}">
        <p14:creationId xmlns:p14="http://schemas.microsoft.com/office/powerpoint/2010/main" val="4117508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39551" y="188640"/>
            <a:ext cx="7942867" cy="1143000"/>
          </a:xfrm>
        </p:spPr>
        <p:txBody>
          <a:bodyPr>
            <a:noAutofit/>
          </a:bodyPr>
          <a:lstStyle/>
          <a:p>
            <a:pPr algn="l"/>
            <a:r>
              <a:rPr lang="sl-SI" sz="2800" b="1" dirty="0" smtClean="0">
                <a:solidFill>
                  <a:srgbClr val="6CB741"/>
                </a:solidFill>
              </a:rPr>
              <a:t>ZAKONODAJNI OKVIR IN PROGRAMSKI DOKUMENTI EKP 2021-2027 IN SKP 2023-2027 </a:t>
            </a:r>
            <a:endParaRPr lang="sl-SI" sz="2800" b="1" dirty="0">
              <a:solidFill>
                <a:srgbClr val="6CB741"/>
              </a:solidFill>
            </a:endParaRPr>
          </a:p>
        </p:txBody>
      </p:sp>
      <p:sp>
        <p:nvSpPr>
          <p:cNvPr id="3" name="Označba mesta vsebine 2"/>
          <p:cNvSpPr>
            <a:spLocks noGrp="1"/>
          </p:cNvSpPr>
          <p:nvPr>
            <p:ph idx="1"/>
          </p:nvPr>
        </p:nvSpPr>
        <p:spPr>
          <a:xfrm>
            <a:off x="539551" y="1484784"/>
            <a:ext cx="8229600" cy="4525963"/>
          </a:xfrm>
        </p:spPr>
        <p:txBody>
          <a:bodyPr>
            <a:noAutofit/>
          </a:bodyPr>
          <a:lstStyle/>
          <a:p>
            <a:pPr>
              <a:buFont typeface="Wingdings" panose="05000000000000000000" pitchFamily="2" charset="2"/>
              <a:buChar char="v"/>
            </a:pPr>
            <a:r>
              <a:rPr lang="sl-SI" sz="2000" b="1" dirty="0" smtClean="0">
                <a:solidFill>
                  <a:srgbClr val="5295C2"/>
                </a:solidFill>
              </a:rPr>
              <a:t>Partnerski </a:t>
            </a:r>
            <a:r>
              <a:rPr lang="sl-SI" sz="2000" b="1" dirty="0">
                <a:solidFill>
                  <a:srgbClr val="5295C2"/>
                </a:solidFill>
              </a:rPr>
              <a:t>sporazum 2021-2027</a:t>
            </a:r>
          </a:p>
          <a:p>
            <a:pPr marL="0" indent="0">
              <a:buNone/>
            </a:pPr>
            <a:r>
              <a:rPr lang="sl-SI" sz="1200" dirty="0"/>
              <a:t> </a:t>
            </a:r>
            <a:r>
              <a:rPr lang="sl-SI" sz="1200" dirty="0" smtClean="0"/>
              <a:t>      </a:t>
            </a:r>
            <a:r>
              <a:rPr lang="sl-SI" sz="1800" dirty="0" smtClean="0"/>
              <a:t>osnutek Partnerskega sporazuma 2021-2027 posredovan na EK </a:t>
            </a:r>
          </a:p>
          <a:p>
            <a:pPr marL="0" indent="0">
              <a:buNone/>
            </a:pPr>
            <a:r>
              <a:rPr lang="sl-SI" sz="1800" dirty="0" smtClean="0"/>
              <a:t>       </a:t>
            </a:r>
            <a:r>
              <a:rPr lang="sl-SI" sz="1800" dirty="0" smtClean="0">
                <a:solidFill>
                  <a:schemeClr val="bg1">
                    <a:lumMod val="65000"/>
                  </a:schemeClr>
                </a:solidFill>
                <a:hlinkClick r:id="rId2"/>
              </a:rPr>
              <a:t>https://www.eu-skladi.si/sl/po-2020/priprava-programskih-dokumentov-1</a:t>
            </a:r>
            <a:endParaRPr lang="sl-SI" sz="1800" dirty="0" smtClean="0">
              <a:solidFill>
                <a:schemeClr val="bg1">
                  <a:lumMod val="65000"/>
                </a:schemeClr>
              </a:solidFill>
            </a:endParaRPr>
          </a:p>
          <a:p>
            <a:pPr marL="0" indent="0">
              <a:buNone/>
            </a:pPr>
            <a:endParaRPr lang="sl-SI" sz="1800" dirty="0" smtClean="0"/>
          </a:p>
          <a:p>
            <a:pPr>
              <a:buFont typeface="Wingdings" panose="05000000000000000000" pitchFamily="2" charset="2"/>
              <a:buChar char="v"/>
            </a:pPr>
            <a:r>
              <a:rPr lang="sl-SI" sz="2000" b="1" dirty="0" smtClean="0">
                <a:solidFill>
                  <a:srgbClr val="5295C2"/>
                </a:solidFill>
              </a:rPr>
              <a:t>EKSRP </a:t>
            </a:r>
            <a:r>
              <a:rPr lang="sl-SI" sz="2000" b="1" dirty="0">
                <a:solidFill>
                  <a:srgbClr val="5295C2"/>
                </a:solidFill>
              </a:rPr>
              <a:t>- LEADER  </a:t>
            </a:r>
          </a:p>
          <a:p>
            <a:pPr>
              <a:buFont typeface="Wingdings" panose="05000000000000000000" pitchFamily="2" charset="2"/>
              <a:buChar char="ü"/>
            </a:pPr>
            <a:r>
              <a:rPr lang="sl-SI" sz="1800" dirty="0" smtClean="0"/>
              <a:t>osnutek </a:t>
            </a:r>
            <a:r>
              <a:rPr lang="sl-SI" sz="1800" dirty="0"/>
              <a:t>Strateškega načrta </a:t>
            </a:r>
            <a:r>
              <a:rPr lang="sl-SI" sz="1800" dirty="0" smtClean="0"/>
              <a:t>SKP </a:t>
            </a:r>
            <a:r>
              <a:rPr lang="sl-SI" sz="1800" dirty="0"/>
              <a:t>2023-2027 </a:t>
            </a:r>
            <a:r>
              <a:rPr lang="sl-SI" sz="1800" dirty="0" smtClean="0"/>
              <a:t>-&gt; posredovan </a:t>
            </a:r>
            <a:r>
              <a:rPr lang="sl-SI" sz="1800" dirty="0"/>
              <a:t>na </a:t>
            </a:r>
            <a:r>
              <a:rPr lang="sl-SI" sz="1800" dirty="0" smtClean="0"/>
              <a:t>Evropsko </a:t>
            </a:r>
            <a:r>
              <a:rPr lang="sl-SI" sz="1800" dirty="0"/>
              <a:t>komisijo </a:t>
            </a:r>
            <a:r>
              <a:rPr lang="sl-SI" sz="1800" dirty="0" smtClean="0"/>
              <a:t>decembra 2021 -&gt; sestanki z EK maj 2022</a:t>
            </a:r>
          </a:p>
          <a:p>
            <a:pPr marL="0" indent="358775">
              <a:buNone/>
            </a:pPr>
            <a:r>
              <a:rPr lang="sl-SI" sz="1800" dirty="0">
                <a:hlinkClick r:id="rId3"/>
              </a:rPr>
              <a:t>https://</a:t>
            </a:r>
            <a:r>
              <a:rPr lang="sl-SI" sz="1800" dirty="0" smtClean="0">
                <a:hlinkClick r:id="rId3"/>
              </a:rPr>
              <a:t>skp.si/skupna-kmetijska-politika-2023-2027</a:t>
            </a:r>
            <a:endParaRPr lang="sl-SI" sz="1200" dirty="0" smtClean="0"/>
          </a:p>
          <a:p>
            <a:pPr>
              <a:buFont typeface="Wingdings" panose="05000000000000000000" pitchFamily="2" charset="2"/>
              <a:buChar char="ü"/>
            </a:pPr>
            <a:r>
              <a:rPr lang="sl-SI" sz="1800" b="1" dirty="0"/>
              <a:t>SPECIFIČNI CILJ </a:t>
            </a:r>
            <a:r>
              <a:rPr lang="sl-SI" sz="1800" b="1" dirty="0" smtClean="0"/>
              <a:t>8 -&gt; </a:t>
            </a:r>
            <a:r>
              <a:rPr lang="sl-SI" sz="1800" dirty="0" smtClean="0"/>
              <a:t>LEADER  - potrebe, </a:t>
            </a:r>
            <a:r>
              <a:rPr lang="sl-SI" sz="1800" dirty="0"/>
              <a:t>naslovljene z </a:t>
            </a:r>
            <a:r>
              <a:rPr lang="sl-SI" sz="1800" dirty="0" smtClean="0"/>
              <a:t>intervencijo: spodbujanje </a:t>
            </a:r>
            <a:r>
              <a:rPr lang="sl-SI" sz="1800" dirty="0"/>
              <a:t>zaposlovanja in ohranjanje delovnih mest na </a:t>
            </a:r>
            <a:r>
              <a:rPr lang="sl-SI" sz="1800" dirty="0" smtClean="0"/>
              <a:t>podeželju, dvig </a:t>
            </a:r>
            <a:r>
              <a:rPr lang="sl-SI" sz="1800" dirty="0"/>
              <a:t>kakovosti življenja ter razvoj storitev in infrastrukture na </a:t>
            </a:r>
            <a:r>
              <a:rPr lang="sl-SI" sz="1800" dirty="0" smtClean="0"/>
              <a:t>podeželju,  krepiti </a:t>
            </a:r>
            <a:r>
              <a:rPr lang="sl-SI" sz="1800" dirty="0"/>
              <a:t>socialno vključenost, sodelovanje in povezovanje prebivalcev </a:t>
            </a:r>
            <a:r>
              <a:rPr lang="sl-SI" sz="1800" dirty="0" smtClean="0"/>
              <a:t>podeželja</a:t>
            </a:r>
          </a:p>
          <a:p>
            <a:pPr>
              <a:buFont typeface="Wingdings" panose="05000000000000000000" pitchFamily="2" charset="2"/>
              <a:buChar char="ü"/>
            </a:pPr>
            <a:r>
              <a:rPr lang="sl-SI" sz="1800" b="1" dirty="0" smtClean="0"/>
              <a:t>SREDSTVA: </a:t>
            </a:r>
            <a:r>
              <a:rPr lang="sl-SI" sz="1800" dirty="0" smtClean="0"/>
              <a:t>za LEADER je predlog 44, 43 mio (skupaj EU in SLO del)</a:t>
            </a:r>
            <a:endParaRPr lang="sl-SI" sz="1800" dirty="0"/>
          </a:p>
          <a:p>
            <a:pPr>
              <a:spcBef>
                <a:spcPts val="0"/>
              </a:spcBef>
              <a:buFont typeface="Wingdings" panose="05000000000000000000" pitchFamily="2" charset="2"/>
              <a:buChar char="ü"/>
              <a:defRPr/>
            </a:pPr>
            <a:r>
              <a:rPr lang="sl-SI" sz="1800" b="1" dirty="0"/>
              <a:t>Stopnja </a:t>
            </a:r>
            <a:r>
              <a:rPr lang="sl-SI" sz="1800" b="1" dirty="0" smtClean="0"/>
              <a:t>podpore </a:t>
            </a:r>
            <a:r>
              <a:rPr lang="sl-SI" sz="1800" b="1" dirty="0"/>
              <a:t>za </a:t>
            </a:r>
            <a:r>
              <a:rPr lang="sl-SI" sz="1800" b="1" dirty="0" smtClean="0"/>
              <a:t>LEADER: </a:t>
            </a:r>
            <a:r>
              <a:rPr lang="sl-SI" sz="1800" dirty="0" smtClean="0"/>
              <a:t>  </a:t>
            </a:r>
            <a:endParaRPr lang="sl-SI" sz="1800" dirty="0"/>
          </a:p>
          <a:p>
            <a:pPr marL="685800" lvl="1">
              <a:spcBef>
                <a:spcPts val="0"/>
              </a:spcBef>
              <a:buFont typeface="Wingdings" panose="05000000000000000000" pitchFamily="2" charset="2"/>
              <a:buChar char="§"/>
              <a:defRPr/>
            </a:pPr>
            <a:r>
              <a:rPr lang="sl-SI" sz="1800" dirty="0" smtClean="0"/>
              <a:t>Vodenje in animacija </a:t>
            </a:r>
            <a:r>
              <a:rPr lang="sl-SI" sz="1800" dirty="0"/>
              <a:t>do 100 % </a:t>
            </a:r>
          </a:p>
          <a:p>
            <a:pPr marL="685800" lvl="1">
              <a:spcBef>
                <a:spcPts val="0"/>
              </a:spcBef>
              <a:buFont typeface="Wingdings" panose="05000000000000000000" pitchFamily="2" charset="2"/>
              <a:buChar char="§"/>
              <a:defRPr/>
            </a:pPr>
            <a:r>
              <a:rPr lang="sl-SI" sz="1800" dirty="0" smtClean="0"/>
              <a:t>Izvajanje SLR – operacije predlog do </a:t>
            </a:r>
            <a:r>
              <a:rPr lang="sl-SI" sz="1800" dirty="0"/>
              <a:t>80 %.</a:t>
            </a:r>
          </a:p>
          <a:p>
            <a:pPr marL="400050" lvl="1" indent="0">
              <a:spcBef>
                <a:spcPts val="0"/>
              </a:spcBef>
              <a:buNone/>
              <a:defRPr/>
            </a:pPr>
            <a:endParaRPr lang="sl-SI" sz="1400" dirty="0"/>
          </a:p>
        </p:txBody>
      </p:sp>
      <p:pic>
        <p:nvPicPr>
          <p:cNvPr id="5" name="Ograda vsebine 11">
            <a:extLst>
              <a:ext uri="{FF2B5EF4-FFF2-40B4-BE49-F238E27FC236}">
                <a16:creationId xmlns:a16="http://schemas.microsoft.com/office/drawing/2014/main" id="{CCF9F75B-BCD5-4645-B063-B093E62BBC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2706" y="5882632"/>
            <a:ext cx="1979712" cy="771827"/>
          </a:xfrm>
          <a:prstGeom prst="rect">
            <a:avLst/>
          </a:prstGeom>
        </p:spPr>
      </p:pic>
    </p:spTree>
    <p:extLst>
      <p:ext uri="{BB962C8B-B14F-4D97-AF65-F5344CB8AC3E}">
        <p14:creationId xmlns:p14="http://schemas.microsoft.com/office/powerpoint/2010/main" val="12456150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39552" y="260648"/>
            <a:ext cx="7942866" cy="1143000"/>
          </a:xfrm>
        </p:spPr>
        <p:txBody>
          <a:bodyPr>
            <a:noAutofit/>
          </a:bodyPr>
          <a:lstStyle/>
          <a:p>
            <a:pPr algn="l"/>
            <a:r>
              <a:rPr lang="sl-SI" sz="2800" b="1" dirty="0" smtClean="0">
                <a:solidFill>
                  <a:srgbClr val="6CB741"/>
                </a:solidFill>
              </a:rPr>
              <a:t>ZAKONODAJNI OKVIR IN PROGRAMSKI DOKUMENTI EKP 2021-2027 IN SKP 2023-2027 </a:t>
            </a:r>
            <a:endParaRPr lang="sl-SI" sz="2800" b="1" dirty="0">
              <a:solidFill>
                <a:srgbClr val="6CB741"/>
              </a:solidFill>
            </a:endParaRPr>
          </a:p>
        </p:txBody>
      </p:sp>
      <p:sp>
        <p:nvSpPr>
          <p:cNvPr id="3" name="Označba mesta vsebine 2"/>
          <p:cNvSpPr>
            <a:spLocks noGrp="1"/>
          </p:cNvSpPr>
          <p:nvPr>
            <p:ph idx="1"/>
          </p:nvPr>
        </p:nvSpPr>
        <p:spPr>
          <a:xfrm>
            <a:off x="539552" y="1335124"/>
            <a:ext cx="7942866" cy="4968552"/>
          </a:xfrm>
        </p:spPr>
        <p:txBody>
          <a:bodyPr>
            <a:normAutofit fontScale="92500" lnSpcReduction="10000"/>
          </a:bodyPr>
          <a:lstStyle/>
          <a:p>
            <a:pPr>
              <a:buFont typeface="Wingdings" panose="05000000000000000000" pitchFamily="2" charset="2"/>
              <a:buChar char="v"/>
            </a:pPr>
            <a:r>
              <a:rPr lang="sl-SI" sz="2200" b="1" dirty="0">
                <a:solidFill>
                  <a:srgbClr val="5295C2"/>
                </a:solidFill>
              </a:rPr>
              <a:t>ESRR  - CLLD</a:t>
            </a:r>
          </a:p>
          <a:p>
            <a:pPr>
              <a:buFont typeface="Wingdings" panose="05000000000000000000" pitchFamily="2" charset="2"/>
              <a:buChar char="ü"/>
            </a:pPr>
            <a:r>
              <a:rPr lang="sl-SI" sz="1500" dirty="0" smtClean="0"/>
              <a:t>izhodišča Programa </a:t>
            </a:r>
            <a:r>
              <a:rPr lang="sl-SI" sz="1500" dirty="0"/>
              <a:t>za izvajanje evropske kohezijske politike v obdobju 2021-2027 potrjena na Vladi RS v februarju 2022</a:t>
            </a:r>
          </a:p>
          <a:p>
            <a:pPr marL="0" indent="0">
              <a:buNone/>
            </a:pPr>
            <a:r>
              <a:rPr lang="sl-SI" sz="1200" dirty="0" smtClean="0"/>
              <a:t>          </a:t>
            </a:r>
            <a:r>
              <a:rPr lang="sl-SI" sz="1200" dirty="0" smtClean="0">
                <a:hlinkClick r:id="rId2"/>
              </a:rPr>
              <a:t>https</a:t>
            </a:r>
            <a:r>
              <a:rPr lang="sl-SI" sz="1200" dirty="0">
                <a:hlinkClick r:id="rId2"/>
              </a:rPr>
              <a:t>://</a:t>
            </a:r>
            <a:r>
              <a:rPr lang="sl-SI" sz="1200" dirty="0" smtClean="0">
                <a:hlinkClick r:id="rId2"/>
              </a:rPr>
              <a:t>www.eu-skladi.si/sl/dokumenti/po-2020/dokumenti-po-2020/izhodisca-programa-ekp-2021-2027.pdf</a:t>
            </a:r>
            <a:endParaRPr lang="sl-SI" sz="1200" dirty="0" smtClean="0"/>
          </a:p>
          <a:p>
            <a:pPr marL="0" indent="0">
              <a:buNone/>
            </a:pPr>
            <a:endParaRPr lang="sl-SI" sz="1200" dirty="0" smtClean="0"/>
          </a:p>
          <a:p>
            <a:pPr>
              <a:buFont typeface="Wingdings" panose="05000000000000000000" pitchFamily="2" charset="2"/>
              <a:buChar char="ü"/>
            </a:pPr>
            <a:r>
              <a:rPr lang="sl-SI" sz="1500" dirty="0" smtClean="0"/>
              <a:t>osnutek Programa posredovan na Evropsko komisijo februarja 2022 </a:t>
            </a:r>
          </a:p>
          <a:p>
            <a:pPr>
              <a:buFont typeface="Wingdings" panose="05000000000000000000" pitchFamily="2" charset="2"/>
              <a:buChar char="ü"/>
            </a:pPr>
            <a:endParaRPr lang="sl-SI" sz="1200" dirty="0" smtClean="0"/>
          </a:p>
          <a:p>
            <a:pPr>
              <a:buFont typeface="Wingdings" panose="05000000000000000000" pitchFamily="2" charset="2"/>
              <a:buChar char="ü"/>
            </a:pPr>
            <a:r>
              <a:rPr lang="sl-SI" sz="1500" b="1" dirty="0" smtClean="0"/>
              <a:t>CILJ POLITIKE 5: </a:t>
            </a:r>
            <a:r>
              <a:rPr lang="sl-SI" sz="1500" dirty="0"/>
              <a:t>Evropa, ki je bližje državljanom -&gt; </a:t>
            </a:r>
            <a:r>
              <a:rPr lang="sl-SI" sz="1500" b="1" dirty="0"/>
              <a:t>SC 9.2: </a:t>
            </a:r>
            <a:r>
              <a:rPr lang="sl-SI" sz="1500" dirty="0"/>
              <a:t>S spodbujanjem celostnega in vključujočega socialnega, gospodarskega in okoljskega lokalnega razvoja, kulture, naravne dediščine, trajnostnega turizma in varnosti na območjih, ki niso mestna </a:t>
            </a:r>
            <a:r>
              <a:rPr lang="sl-SI" sz="1500" dirty="0" smtClean="0"/>
              <a:t>območja</a:t>
            </a:r>
          </a:p>
          <a:p>
            <a:pPr lvl="1">
              <a:buFont typeface="Wingdings" panose="05000000000000000000" pitchFamily="2" charset="2"/>
              <a:buChar char="§"/>
            </a:pPr>
            <a:r>
              <a:rPr lang="sl-SI" sz="1500" dirty="0"/>
              <a:t>CLLD: Naslavljanje ključnih izzivov, ki so prepoznani na posameznem homogenem geografskem območju in utemeljeni v SLR. Vlaganja bodo namenjena </a:t>
            </a:r>
            <a:r>
              <a:rPr lang="sl-SI" sz="1500" i="1" dirty="0"/>
              <a:t>izgradnji vključujoče družbe in nadaljnji celostni družbeno-gospodarski razvoj območjih LAS</a:t>
            </a:r>
            <a:r>
              <a:rPr lang="sl-SI" sz="1500" dirty="0"/>
              <a:t>. </a:t>
            </a:r>
          </a:p>
          <a:p>
            <a:pPr lvl="1">
              <a:buFont typeface="Wingdings" panose="05000000000000000000" pitchFamily="2" charset="2"/>
              <a:buChar char="ü"/>
            </a:pPr>
            <a:endParaRPr lang="sl-SI" sz="1400" dirty="0">
              <a:solidFill>
                <a:schemeClr val="accent4">
                  <a:lumMod val="60000"/>
                  <a:lumOff val="40000"/>
                </a:schemeClr>
              </a:solidFill>
            </a:endParaRPr>
          </a:p>
          <a:p>
            <a:pPr>
              <a:buFont typeface="Wingdings" panose="05000000000000000000" pitchFamily="2" charset="2"/>
              <a:buChar char="ü"/>
            </a:pPr>
            <a:r>
              <a:rPr lang="sl-SI" sz="1500" b="1" dirty="0"/>
              <a:t>SREDSTVA</a:t>
            </a:r>
            <a:endParaRPr lang="sl-SI" sz="1500" dirty="0"/>
          </a:p>
          <a:p>
            <a:pPr marL="358775" indent="-358775">
              <a:buNone/>
            </a:pPr>
            <a:r>
              <a:rPr lang="sl-SI" sz="1500" dirty="0" smtClean="0"/>
              <a:t>         V </a:t>
            </a:r>
            <a:r>
              <a:rPr lang="sl-SI" sz="1500" dirty="0"/>
              <a:t>okviru Cilja politike 5 je indikativna finančna alokacija za CLLD 29,14 EUR EU dela; od tega 19,84 EUR EU dela za </a:t>
            </a:r>
            <a:r>
              <a:rPr lang="sl-SI" sz="1500" dirty="0" smtClean="0"/>
              <a:t>Vzhodno </a:t>
            </a:r>
            <a:r>
              <a:rPr lang="sl-SI" sz="1500" dirty="0"/>
              <a:t>Slovenijo in </a:t>
            </a:r>
            <a:r>
              <a:rPr lang="sl-SI" sz="1500" dirty="0" smtClean="0"/>
              <a:t>9,3 </a:t>
            </a:r>
            <a:r>
              <a:rPr lang="sl-SI" sz="1500" dirty="0"/>
              <a:t>EUR EU dela za Zahodno Slovenijo.</a:t>
            </a:r>
          </a:p>
          <a:p>
            <a:pPr>
              <a:spcBef>
                <a:spcPts val="0"/>
              </a:spcBef>
              <a:buFont typeface="Wingdings" panose="05000000000000000000" pitchFamily="2" charset="2"/>
              <a:buChar char="ü"/>
              <a:defRPr/>
            </a:pPr>
            <a:endParaRPr lang="sl-SI" sz="1500" b="1" dirty="0" smtClean="0"/>
          </a:p>
          <a:p>
            <a:pPr>
              <a:spcBef>
                <a:spcPts val="0"/>
              </a:spcBef>
              <a:buFont typeface="Wingdings" panose="05000000000000000000" pitchFamily="2" charset="2"/>
              <a:buChar char="ü"/>
              <a:defRPr/>
            </a:pPr>
            <a:r>
              <a:rPr lang="sl-SI" sz="1500" b="1" dirty="0" smtClean="0"/>
              <a:t>Stopnja </a:t>
            </a:r>
            <a:r>
              <a:rPr lang="sl-SI" sz="1500" b="1" dirty="0"/>
              <a:t>sofinanciranja za </a:t>
            </a:r>
            <a:r>
              <a:rPr lang="sl-SI" sz="1500" b="1" dirty="0" smtClean="0"/>
              <a:t>CLLD: </a:t>
            </a:r>
            <a:r>
              <a:rPr lang="sl-SI" sz="1500" dirty="0" smtClean="0">
                <a:solidFill>
                  <a:srgbClr val="002060"/>
                </a:solidFill>
              </a:rPr>
              <a:t>  </a:t>
            </a:r>
          </a:p>
          <a:p>
            <a:pPr lvl="1">
              <a:buFont typeface="Wingdings" panose="05000000000000000000" pitchFamily="2" charset="2"/>
              <a:buChar char="§"/>
            </a:pPr>
            <a:r>
              <a:rPr lang="sl-SI" sz="1500" dirty="0"/>
              <a:t>Iz predloga indikativne finančne alokacije za CLLD izhaja, da se nacionalno sofinanciranje zagotovi v obeh kohezijskih regijah iz nacionalnega proračuna glede na stopnjo sofinanciranja na ravni kategorije regij. </a:t>
            </a:r>
          </a:p>
          <a:p>
            <a:pPr lvl="1">
              <a:buFont typeface="Wingdings" panose="05000000000000000000" pitchFamily="2" charset="2"/>
              <a:buChar char="§"/>
            </a:pPr>
            <a:r>
              <a:rPr lang="sl-SI" sz="1500" dirty="0"/>
              <a:t>Stopnja javne podpore za posamezne operacije bo predvidoma enotna.</a:t>
            </a:r>
          </a:p>
          <a:p>
            <a:pPr marL="0" indent="0">
              <a:buNone/>
            </a:pPr>
            <a:endParaRPr lang="sl-SI" sz="2000" dirty="0"/>
          </a:p>
        </p:txBody>
      </p:sp>
      <p:pic>
        <p:nvPicPr>
          <p:cNvPr id="5" name="Ograda vsebine 11">
            <a:extLst>
              <a:ext uri="{FF2B5EF4-FFF2-40B4-BE49-F238E27FC236}">
                <a16:creationId xmlns:a16="http://schemas.microsoft.com/office/drawing/2014/main" id="{CCF9F75B-BCD5-4645-B063-B093E62BBC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2706" y="5882632"/>
            <a:ext cx="1979712" cy="771827"/>
          </a:xfrm>
          <a:prstGeom prst="rect">
            <a:avLst/>
          </a:prstGeom>
        </p:spPr>
      </p:pic>
    </p:spTree>
    <p:extLst>
      <p:ext uri="{BB962C8B-B14F-4D97-AF65-F5344CB8AC3E}">
        <p14:creationId xmlns:p14="http://schemas.microsoft.com/office/powerpoint/2010/main" val="18391650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476672"/>
            <a:ext cx="8025218" cy="778098"/>
          </a:xfrm>
        </p:spPr>
        <p:txBody>
          <a:bodyPr>
            <a:noAutofit/>
          </a:bodyPr>
          <a:lstStyle/>
          <a:p>
            <a:pPr algn="l"/>
            <a:r>
              <a:rPr lang="sl-SI" sz="2800" b="1" dirty="0" smtClean="0">
                <a:solidFill>
                  <a:srgbClr val="71BF43"/>
                </a:solidFill>
              </a:rPr>
              <a:t>NAMEN »PRIPRAVLJALE PODPORE«</a:t>
            </a:r>
            <a:endParaRPr lang="sl-SI" sz="2800" b="1" dirty="0">
              <a:solidFill>
                <a:srgbClr val="71BF43"/>
              </a:solidFill>
            </a:endParaRPr>
          </a:p>
        </p:txBody>
      </p:sp>
      <p:sp>
        <p:nvSpPr>
          <p:cNvPr id="3" name="Označba mesta vsebine 2"/>
          <p:cNvSpPr>
            <a:spLocks noGrp="1"/>
          </p:cNvSpPr>
          <p:nvPr>
            <p:ph idx="1"/>
          </p:nvPr>
        </p:nvSpPr>
        <p:spPr/>
        <p:txBody>
          <a:bodyPr>
            <a:normAutofit/>
          </a:bodyPr>
          <a:lstStyle/>
          <a:p>
            <a:r>
              <a:rPr lang="sl-SI" sz="2000" dirty="0" smtClean="0">
                <a:solidFill>
                  <a:srgbClr val="5295C2"/>
                </a:solidFill>
              </a:rPr>
              <a:t>Namen </a:t>
            </a:r>
            <a:r>
              <a:rPr lang="sl-SI" sz="2000" dirty="0">
                <a:solidFill>
                  <a:srgbClr val="5295C2"/>
                </a:solidFill>
              </a:rPr>
              <a:t>»Pripravljalne podpore« </a:t>
            </a:r>
            <a:r>
              <a:rPr lang="sl-SI" sz="2000" dirty="0"/>
              <a:t>je oblikovanje lokalnih partnerstev, krepitev institucionalne usposobljenosti ter usposabljanje in mreženje za pripravo strategij lokalnega razvoja, ki ga vodi </a:t>
            </a:r>
            <a:r>
              <a:rPr lang="sl-SI" sz="2000" dirty="0" smtClean="0"/>
              <a:t>skupnost.</a:t>
            </a:r>
          </a:p>
          <a:p>
            <a:pPr marL="0" indent="0">
              <a:buNone/>
            </a:pPr>
            <a:endParaRPr lang="sl-SI" sz="2000" dirty="0"/>
          </a:p>
          <a:p>
            <a:r>
              <a:rPr lang="sl-SI" sz="2000" dirty="0" smtClean="0"/>
              <a:t>Pripravljalna </a:t>
            </a:r>
            <a:r>
              <a:rPr lang="sl-SI" sz="2000" dirty="0"/>
              <a:t>podpora obsega usposabljanje lokalnih zainteresiranih strani; preučevanje zadevnega območja; stroške, povezane z oblikovanjem SLR, vključno s stroški za posvetovanje z zainteresiranimi stranmi za namene priprave SLR ter za upravne stroške (operativne stroške in stroške osebja) organizacije.</a:t>
            </a:r>
          </a:p>
          <a:p>
            <a:pPr marL="0" indent="0">
              <a:buNone/>
            </a:pPr>
            <a:endParaRPr lang="sl-SI" dirty="0"/>
          </a:p>
        </p:txBody>
      </p:sp>
      <p:pic>
        <p:nvPicPr>
          <p:cNvPr id="5" name="Ograda vsebine 11">
            <a:extLst>
              <a:ext uri="{FF2B5EF4-FFF2-40B4-BE49-F238E27FC236}">
                <a16:creationId xmlns:a16="http://schemas.microsoft.com/office/drawing/2014/main" id="{CCF9F75B-BCD5-4645-B063-B093E62BBC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2706" y="5882632"/>
            <a:ext cx="1979712" cy="771827"/>
          </a:xfrm>
          <a:prstGeom prst="rect">
            <a:avLst/>
          </a:prstGeom>
        </p:spPr>
      </p:pic>
    </p:spTree>
    <p:extLst>
      <p:ext uri="{BB962C8B-B14F-4D97-AF65-F5344CB8AC3E}">
        <p14:creationId xmlns:p14="http://schemas.microsoft.com/office/powerpoint/2010/main" val="16232323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39552" y="155926"/>
            <a:ext cx="7942866" cy="761194"/>
          </a:xfrm>
        </p:spPr>
        <p:txBody>
          <a:bodyPr>
            <a:noAutofit/>
          </a:bodyPr>
          <a:lstStyle/>
          <a:p>
            <a:pPr algn="l"/>
            <a:r>
              <a:rPr lang="sl-SI" altLang="sl-SI" sz="2800" b="1" dirty="0" smtClean="0">
                <a:solidFill>
                  <a:srgbClr val="6CB741"/>
                </a:solidFill>
              </a:rPr>
              <a:t>POGOJI ZA OBLIKOVANJE LAS</a:t>
            </a:r>
            <a:endParaRPr lang="sl-SI" sz="2800" i="1" dirty="0">
              <a:solidFill>
                <a:srgbClr val="6CB741"/>
              </a:solidFill>
            </a:endParaRPr>
          </a:p>
        </p:txBody>
      </p:sp>
      <p:sp>
        <p:nvSpPr>
          <p:cNvPr id="6" name="Označba mesta vsebine 5"/>
          <p:cNvSpPr>
            <a:spLocks noGrp="1"/>
          </p:cNvSpPr>
          <p:nvPr>
            <p:ph sz="quarter" idx="4"/>
          </p:nvPr>
        </p:nvSpPr>
        <p:spPr>
          <a:xfrm>
            <a:off x="269776" y="836712"/>
            <a:ext cx="8482418" cy="5171620"/>
          </a:xfrm>
        </p:spPr>
        <p:txBody>
          <a:bodyPr>
            <a:noAutofit/>
          </a:bodyPr>
          <a:lstStyle/>
          <a:p>
            <a:r>
              <a:rPr lang="sl-SI" sz="1600" dirty="0" smtClean="0"/>
              <a:t>lokalno </a:t>
            </a:r>
            <a:r>
              <a:rPr lang="sl-SI" sz="1600" dirty="0"/>
              <a:t>partnerstvo deluje </a:t>
            </a:r>
            <a:r>
              <a:rPr lang="sl-SI" sz="1600" dirty="0" smtClean="0"/>
              <a:t>na </a:t>
            </a:r>
            <a:r>
              <a:rPr lang="sl-SI" sz="1600" dirty="0"/>
              <a:t>območju s skupnimi lokalnimi potrebami in izzivi s skupnim </a:t>
            </a:r>
            <a:r>
              <a:rPr lang="sl-SI" sz="1600" dirty="0" smtClean="0"/>
              <a:t>ciljem </a:t>
            </a:r>
            <a:r>
              <a:rPr lang="sl-SI" sz="1600" dirty="0"/>
              <a:t>uresničevanja lokalnih razvojnih potreb in doseganja zastavljenih ciljev, </a:t>
            </a:r>
            <a:r>
              <a:rPr lang="sl-SI" sz="1600" dirty="0" smtClean="0"/>
              <a:t>opredeljenih v </a:t>
            </a:r>
            <a:r>
              <a:rPr lang="sl-SI" sz="1600" dirty="0"/>
              <a:t>SLR do leta 2027; </a:t>
            </a:r>
          </a:p>
          <a:p>
            <a:r>
              <a:rPr lang="sl-SI" sz="1600" dirty="0" smtClean="0"/>
              <a:t>lokalni </a:t>
            </a:r>
            <a:r>
              <a:rPr lang="sl-SI" sz="1600" dirty="0"/>
              <a:t>razvoj, ki ga vodi LAS, se osredotoča na posebna </a:t>
            </a:r>
            <a:r>
              <a:rPr lang="sl-SI" sz="1600" dirty="0" err="1"/>
              <a:t>podregionalna</a:t>
            </a:r>
            <a:r>
              <a:rPr lang="sl-SI" sz="1600" dirty="0"/>
              <a:t> območja, </a:t>
            </a:r>
            <a:r>
              <a:rPr lang="sl-SI" sz="1600" dirty="0" smtClean="0"/>
              <a:t>območje </a:t>
            </a:r>
            <a:r>
              <a:rPr lang="sl-SI" sz="1600" dirty="0"/>
              <a:t>LAS je povezano v homogeno geografsko in funkcionalno celoto, </a:t>
            </a:r>
            <a:r>
              <a:rPr lang="sl-SI" sz="1600" dirty="0" smtClean="0"/>
              <a:t> </a:t>
            </a:r>
          </a:p>
          <a:p>
            <a:r>
              <a:rPr lang="sl-SI" sz="1600" dirty="0" smtClean="0"/>
              <a:t>območje </a:t>
            </a:r>
            <a:r>
              <a:rPr lang="sl-SI" sz="1600" dirty="0"/>
              <a:t>posamezne občine se ne deli med več LAS</a:t>
            </a:r>
            <a:r>
              <a:rPr lang="sl-SI" sz="1600" dirty="0" smtClean="0"/>
              <a:t>; </a:t>
            </a:r>
          </a:p>
          <a:p>
            <a:r>
              <a:rPr lang="sl-SI" sz="1600" dirty="0" smtClean="0"/>
              <a:t>se </a:t>
            </a:r>
            <a:r>
              <a:rPr lang="sl-SI" sz="1600" dirty="0"/>
              <a:t>med sabo ne prekrivajo;</a:t>
            </a:r>
          </a:p>
          <a:p>
            <a:r>
              <a:rPr lang="sl-SI" sz="1600" dirty="0" smtClean="0"/>
              <a:t>na </a:t>
            </a:r>
            <a:r>
              <a:rPr lang="sl-SI" sz="1600" dirty="0"/>
              <a:t>območju, za katero se pripravlja SLR živi med </a:t>
            </a:r>
            <a:r>
              <a:rPr lang="sl-SI" sz="1600" b="1" dirty="0"/>
              <a:t>14.000 in 150.000 prebivalcev</a:t>
            </a:r>
            <a:r>
              <a:rPr lang="sl-SI" sz="1600" dirty="0"/>
              <a:t> na </a:t>
            </a:r>
            <a:r>
              <a:rPr lang="sl-SI" sz="1600" dirty="0" smtClean="0"/>
              <a:t>dan 1.1. 2022 (SURS); </a:t>
            </a:r>
            <a:endParaRPr lang="sl-SI" sz="1600" dirty="0"/>
          </a:p>
          <a:p>
            <a:r>
              <a:rPr lang="sl-SI" sz="1600" dirty="0" smtClean="0"/>
              <a:t>število prebivalcev naselij </a:t>
            </a:r>
            <a:r>
              <a:rPr lang="sl-SI" sz="1600" dirty="0"/>
              <a:t>z več kot 10.000 </a:t>
            </a:r>
            <a:r>
              <a:rPr lang="sl-SI" sz="1600" dirty="0" smtClean="0"/>
              <a:t>prebivalci ne šteje;</a:t>
            </a:r>
          </a:p>
          <a:p>
            <a:r>
              <a:rPr lang="sl-SI" sz="1600" dirty="0" smtClean="0"/>
              <a:t>LAS</a:t>
            </a:r>
            <a:r>
              <a:rPr lang="sl-SI" sz="1600" dirty="0"/>
              <a:t>, ki prostorsko pokriva območje obeh kohezijskih regij </a:t>
            </a:r>
            <a:r>
              <a:rPr lang="sl-SI" sz="1600" dirty="0" smtClean="0"/>
              <a:t>V </a:t>
            </a:r>
            <a:r>
              <a:rPr lang="sl-SI" sz="1600" dirty="0"/>
              <a:t>in </a:t>
            </a:r>
            <a:r>
              <a:rPr lang="sl-SI" sz="1600" dirty="0" smtClean="0"/>
              <a:t>Z </a:t>
            </a:r>
            <a:r>
              <a:rPr lang="sl-SI" sz="1600" dirty="0"/>
              <a:t>Slovenija, </a:t>
            </a:r>
            <a:r>
              <a:rPr lang="sl-SI" sz="1600" dirty="0" smtClean="0"/>
              <a:t>se uvršča </a:t>
            </a:r>
            <a:r>
              <a:rPr lang="sl-SI" sz="1600" dirty="0"/>
              <a:t>v tisto </a:t>
            </a:r>
            <a:r>
              <a:rPr lang="sl-SI" sz="1600" dirty="0" smtClean="0"/>
              <a:t>regijo</a:t>
            </a:r>
            <a:r>
              <a:rPr lang="sl-SI" sz="1600" dirty="0"/>
              <a:t>, v kateri živi več kot </a:t>
            </a:r>
            <a:r>
              <a:rPr lang="sl-SI" sz="1600" dirty="0" smtClean="0"/>
              <a:t>50 % </a:t>
            </a:r>
            <a:r>
              <a:rPr lang="sl-SI" sz="1600" dirty="0"/>
              <a:t>prebivalstva LAS na dan </a:t>
            </a:r>
            <a:r>
              <a:rPr lang="sl-SI" sz="1600" dirty="0" smtClean="0"/>
              <a:t>1.1. 2022 (SURS);</a:t>
            </a:r>
            <a:endParaRPr lang="sl-SI" sz="1600" dirty="0"/>
          </a:p>
          <a:p>
            <a:r>
              <a:rPr lang="sl-SI" sz="1600" b="1" dirty="0" smtClean="0">
                <a:solidFill>
                  <a:srgbClr val="5295C2"/>
                </a:solidFill>
              </a:rPr>
              <a:t>LAS </a:t>
            </a:r>
            <a:r>
              <a:rPr lang="sl-SI" sz="1600" b="1" dirty="0">
                <a:solidFill>
                  <a:srgbClr val="5295C2"/>
                </a:solidFill>
              </a:rPr>
              <a:t>mora biti vključujoč in organiziran :</a:t>
            </a:r>
          </a:p>
          <a:p>
            <a:pPr marL="400050" lvl="1" indent="0">
              <a:buNone/>
            </a:pPr>
            <a:r>
              <a:rPr lang="sl-SI" sz="1600" b="1" dirty="0" smtClean="0"/>
              <a:t>- kot tripartitno pogodbeno partnerstvo javnih in zasebnih </a:t>
            </a:r>
            <a:r>
              <a:rPr lang="sl-SI" sz="1600" b="1" dirty="0" err="1" smtClean="0"/>
              <a:t>socio</a:t>
            </a:r>
            <a:r>
              <a:rPr lang="sl-SI" sz="1600" b="1" dirty="0" smtClean="0"/>
              <a:t>-ekonomskih subjektov na izbranem območju, pri čemer se izbere vodilnega partnerja enega izmed članov lokalnega partnerstva,</a:t>
            </a:r>
          </a:p>
          <a:p>
            <a:pPr marL="400050" lvl="1" indent="0">
              <a:buNone/>
            </a:pPr>
            <a:r>
              <a:rPr lang="sl-SI" sz="1600" b="1" i="1" dirty="0" smtClean="0"/>
              <a:t>- ali kot struktura s splošnim pravnim statusom, ki bo zagotavljala zadovoljivo delovanje partnerstva. </a:t>
            </a:r>
            <a:r>
              <a:rPr lang="sl-SI" sz="1600" i="1" dirty="0" smtClean="0">
                <a:solidFill>
                  <a:srgbClr val="5295C2"/>
                </a:solidFill>
                <a:sym typeface="Wingdings" panose="05000000000000000000" pitchFamily="2" charset="2"/>
              </a:rPr>
              <a:t> možnost glede na interes</a:t>
            </a:r>
            <a:endParaRPr lang="sl-SI" sz="1600" i="1" dirty="0" smtClean="0">
              <a:solidFill>
                <a:srgbClr val="5295C2"/>
              </a:solidFill>
            </a:endParaRPr>
          </a:p>
          <a:p>
            <a:r>
              <a:rPr lang="sl-SI" sz="1600" dirty="0" smtClean="0">
                <a:solidFill>
                  <a:srgbClr val="5295C2"/>
                </a:solidFill>
              </a:rPr>
              <a:t>pogodba o ustanovitvi LAS </a:t>
            </a:r>
            <a:r>
              <a:rPr lang="sl-SI" sz="1600" dirty="0" smtClean="0"/>
              <a:t>– priloga uredbe: vsebuje obvezne sestavine.</a:t>
            </a:r>
          </a:p>
          <a:p>
            <a:pPr marL="0" indent="0">
              <a:buNone/>
            </a:pPr>
            <a:r>
              <a:rPr lang="en-US" sz="1400" dirty="0"/>
              <a:t> </a:t>
            </a:r>
            <a:endParaRPr lang="sl-SI" sz="1400" dirty="0"/>
          </a:p>
          <a:p>
            <a:pPr marL="0" indent="0">
              <a:buNone/>
            </a:pPr>
            <a:endParaRPr lang="sl-SI" sz="1400" dirty="0"/>
          </a:p>
          <a:p>
            <a:endParaRPr lang="sl-SI" sz="1400" dirty="0">
              <a:solidFill>
                <a:schemeClr val="accent4">
                  <a:lumMod val="60000"/>
                  <a:lumOff val="40000"/>
                </a:schemeClr>
              </a:solidFill>
            </a:endParaRPr>
          </a:p>
          <a:p>
            <a:endParaRPr lang="sl-SI" sz="1400" dirty="0"/>
          </a:p>
        </p:txBody>
      </p:sp>
      <p:pic>
        <p:nvPicPr>
          <p:cNvPr id="5" name="Ograda vsebine 11">
            <a:extLst>
              <a:ext uri="{FF2B5EF4-FFF2-40B4-BE49-F238E27FC236}">
                <a16:creationId xmlns:a16="http://schemas.microsoft.com/office/drawing/2014/main" id="{CCF9F75B-BCD5-4645-B063-B093E62BBC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6080340"/>
            <a:ext cx="1979712" cy="771827"/>
          </a:xfrm>
          <a:prstGeom prst="rect">
            <a:avLst/>
          </a:prstGeom>
        </p:spPr>
      </p:pic>
    </p:spTree>
    <p:extLst>
      <p:ext uri="{BB962C8B-B14F-4D97-AF65-F5344CB8AC3E}">
        <p14:creationId xmlns:p14="http://schemas.microsoft.com/office/powerpoint/2010/main" val="16784995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39552" y="432458"/>
            <a:ext cx="7942866" cy="648072"/>
          </a:xfrm>
        </p:spPr>
        <p:txBody>
          <a:bodyPr>
            <a:noAutofit/>
          </a:bodyPr>
          <a:lstStyle/>
          <a:p>
            <a:pPr algn="l"/>
            <a:r>
              <a:rPr lang="sl-SI" altLang="sl-SI" sz="2800" b="1" dirty="0" smtClean="0">
                <a:solidFill>
                  <a:srgbClr val="6CB741"/>
                </a:solidFill>
              </a:rPr>
              <a:t>ZMOGLJIVOST LAS</a:t>
            </a:r>
            <a:endParaRPr lang="sl-SI" sz="2800" i="1" dirty="0">
              <a:solidFill>
                <a:srgbClr val="6CB741"/>
              </a:solidFill>
            </a:endParaRPr>
          </a:p>
        </p:txBody>
      </p:sp>
      <p:sp>
        <p:nvSpPr>
          <p:cNvPr id="6" name="Označba mesta vsebine 5"/>
          <p:cNvSpPr>
            <a:spLocks noGrp="1"/>
          </p:cNvSpPr>
          <p:nvPr>
            <p:ph sz="quarter" idx="4"/>
          </p:nvPr>
        </p:nvSpPr>
        <p:spPr>
          <a:xfrm>
            <a:off x="539552" y="1105317"/>
            <a:ext cx="7942866" cy="4752528"/>
          </a:xfrm>
        </p:spPr>
        <p:txBody>
          <a:bodyPr>
            <a:noAutofit/>
          </a:bodyPr>
          <a:lstStyle/>
          <a:p>
            <a:pPr>
              <a:buFont typeface="Wingdings" panose="05000000000000000000" pitchFamily="2" charset="2"/>
              <a:buChar char="v"/>
            </a:pPr>
            <a:r>
              <a:rPr lang="sl-SI" sz="1800" b="1" dirty="0">
                <a:solidFill>
                  <a:srgbClr val="5295C2"/>
                </a:solidFill>
              </a:rPr>
              <a:t>LAS je upravno in kadrovsko sposoben, če zagotavlja:</a:t>
            </a:r>
            <a:r>
              <a:rPr lang="sl-SI" sz="1800" b="1" strike="sngStrike" dirty="0">
                <a:solidFill>
                  <a:srgbClr val="5295C2"/>
                </a:solidFill>
              </a:rPr>
              <a:t> </a:t>
            </a:r>
            <a:endParaRPr lang="sl-SI" sz="1800" b="1" dirty="0">
              <a:solidFill>
                <a:srgbClr val="5295C2"/>
              </a:solidFill>
            </a:endParaRPr>
          </a:p>
          <a:p>
            <a:pPr marL="400050" lvl="1" indent="0">
              <a:buNone/>
            </a:pPr>
            <a:r>
              <a:rPr lang="sl-SI" sz="1800" dirty="0"/>
              <a:t>– za namen priprave SLR najmanj 1 PDM za LAS </a:t>
            </a:r>
            <a:r>
              <a:rPr lang="en-US" sz="1800" dirty="0"/>
              <a:t> </a:t>
            </a:r>
            <a:r>
              <a:rPr lang="sl-SI" sz="1800" dirty="0"/>
              <a:t>za obdobje najmanj 9 mesecev;</a:t>
            </a:r>
          </a:p>
          <a:p>
            <a:pPr marL="400050" lvl="1" indent="0">
              <a:buNone/>
            </a:pPr>
            <a:r>
              <a:rPr lang="sl-SI" sz="1800" dirty="0"/>
              <a:t>– za namen izvajanja SLR najmanj 1 PDM na zadevni sklad za </a:t>
            </a:r>
            <a:r>
              <a:rPr lang="en-US" sz="1800" dirty="0"/>
              <a:t> </a:t>
            </a:r>
            <a:r>
              <a:rPr lang="sl-SI" sz="1800" dirty="0"/>
              <a:t>programsko obdobje do 2027, po potrditvi </a:t>
            </a:r>
            <a:r>
              <a:rPr lang="sl-SI" sz="1800" dirty="0" smtClean="0"/>
              <a:t>SLR;</a:t>
            </a:r>
            <a:endParaRPr lang="sl-SI" sz="1800" dirty="0"/>
          </a:p>
          <a:p>
            <a:r>
              <a:rPr lang="sl-SI" sz="1800" b="1" dirty="0" smtClean="0"/>
              <a:t>aktivno </a:t>
            </a:r>
            <a:r>
              <a:rPr lang="sl-SI" sz="1800" b="1" dirty="0"/>
              <a:t>pisarno na območju </a:t>
            </a:r>
            <a:r>
              <a:rPr lang="sl-SI" sz="1800" b="1" dirty="0" smtClean="0"/>
              <a:t>LAS </a:t>
            </a:r>
            <a:r>
              <a:rPr lang="sl-SI" sz="1800" dirty="0" smtClean="0"/>
              <a:t>= pisarna </a:t>
            </a:r>
            <a:r>
              <a:rPr lang="sl-SI" sz="1800" dirty="0"/>
              <a:t>za delovanje LAS z naslovom, z ustreznimi prostori, opremo za delovanje in kadrovsko </a:t>
            </a:r>
            <a:r>
              <a:rPr lang="sl-SI" sz="1800" dirty="0" smtClean="0"/>
              <a:t>sestavo</a:t>
            </a:r>
            <a:r>
              <a:rPr lang="sl-SI" sz="1800" dirty="0"/>
              <a:t>;</a:t>
            </a:r>
            <a:r>
              <a:rPr lang="en-US" sz="1800" dirty="0"/>
              <a:t> </a:t>
            </a:r>
            <a:endParaRPr lang="sl-SI" sz="1800" dirty="0"/>
          </a:p>
          <a:p>
            <a:r>
              <a:rPr lang="sl-SI" sz="1800" b="1" dirty="0"/>
              <a:t>vzpostavljeno pogodbeno razmerje </a:t>
            </a:r>
            <a:r>
              <a:rPr lang="sl-SI" sz="1800" b="1" dirty="0" smtClean="0"/>
              <a:t>med </a:t>
            </a:r>
            <a:r>
              <a:rPr lang="sl-SI" sz="1800" b="1" dirty="0"/>
              <a:t>LAS in vodilnim </a:t>
            </a:r>
            <a:r>
              <a:rPr lang="sl-SI" sz="1800" b="1" dirty="0" smtClean="0"/>
              <a:t>partnerjem</a:t>
            </a:r>
            <a:r>
              <a:rPr lang="sl-SI" sz="1800" dirty="0" smtClean="0"/>
              <a:t>, </a:t>
            </a:r>
            <a:r>
              <a:rPr lang="sl-SI" sz="1800" dirty="0"/>
              <a:t>iz katerega izhaja tudi obseg nalog in finančno </a:t>
            </a:r>
            <a:r>
              <a:rPr lang="sl-SI" sz="1800" dirty="0" smtClean="0"/>
              <a:t>ovrednotenje;</a:t>
            </a:r>
            <a:endParaRPr lang="sl-SI" sz="1800" dirty="0"/>
          </a:p>
          <a:p>
            <a:r>
              <a:rPr lang="sl-SI" sz="1800" dirty="0" smtClean="0"/>
              <a:t>vzpostavljeno </a:t>
            </a:r>
            <a:r>
              <a:rPr lang="sl-SI" sz="1800" b="1" dirty="0"/>
              <a:t>spletno stran za LAS</a:t>
            </a:r>
            <a:r>
              <a:rPr lang="sl-SI" sz="1800" dirty="0"/>
              <a:t>, iz katere je razvidno najmanj povabilo k sodelovanju zainteresirane </a:t>
            </a:r>
            <a:r>
              <a:rPr lang="sl-SI" sz="1800" dirty="0" smtClean="0"/>
              <a:t>javnosti</a:t>
            </a:r>
            <a:r>
              <a:rPr lang="sl-SI" sz="1800" dirty="0"/>
              <a:t>;</a:t>
            </a:r>
          </a:p>
          <a:p>
            <a:r>
              <a:rPr lang="sl-SI" sz="1800" dirty="0" smtClean="0"/>
              <a:t>ločen </a:t>
            </a:r>
            <a:r>
              <a:rPr lang="sl-SI" sz="1800" dirty="0"/>
              <a:t>transakcijski </a:t>
            </a:r>
            <a:r>
              <a:rPr lang="sl-SI" sz="1800" dirty="0" smtClean="0"/>
              <a:t>račun </a:t>
            </a:r>
            <a:r>
              <a:rPr lang="sl-SI" sz="1800" dirty="0"/>
              <a:t>z</a:t>
            </a:r>
            <a:r>
              <a:rPr lang="sl-SI" sz="1800" dirty="0" smtClean="0"/>
              <a:t>a </a:t>
            </a:r>
            <a:r>
              <a:rPr lang="sl-SI" sz="1800" dirty="0"/>
              <a:t>nakazilo finančnih </a:t>
            </a:r>
            <a:r>
              <a:rPr lang="sl-SI" sz="1800" dirty="0" smtClean="0"/>
              <a:t>sredstev;</a:t>
            </a:r>
            <a:endParaRPr lang="sl-SI" sz="1800" dirty="0"/>
          </a:p>
          <a:p>
            <a:r>
              <a:rPr lang="sl-SI" sz="1800" dirty="0" smtClean="0"/>
              <a:t>vzpostavljen </a:t>
            </a:r>
            <a:r>
              <a:rPr lang="sl-SI" sz="1800" dirty="0"/>
              <a:t>ločen računovodski sistem ali ustrezne računovodske kode za vse transakcije, opravljene v okviru transakcijskega </a:t>
            </a:r>
            <a:r>
              <a:rPr lang="sl-SI" sz="1800" dirty="0" smtClean="0"/>
              <a:t>računa;</a:t>
            </a:r>
            <a:endParaRPr lang="sl-SI" sz="1800" dirty="0"/>
          </a:p>
          <a:p>
            <a:r>
              <a:rPr lang="sl-SI" sz="1800" dirty="0" smtClean="0"/>
              <a:t>preglednost </a:t>
            </a:r>
            <a:r>
              <a:rPr lang="sl-SI" sz="1800" dirty="0"/>
              <a:t>svojega delovanja in zagotoviti sledljivost in nadzor nad zakonito porabo javnih sredstev.</a:t>
            </a:r>
            <a:r>
              <a:rPr lang="en-US" sz="1800" dirty="0"/>
              <a:t> </a:t>
            </a:r>
            <a:endParaRPr lang="sl-SI" sz="1800" dirty="0"/>
          </a:p>
          <a:p>
            <a:pPr marL="0" indent="0">
              <a:buNone/>
            </a:pPr>
            <a:endParaRPr lang="sl-SI" sz="1800" dirty="0"/>
          </a:p>
          <a:p>
            <a:endParaRPr lang="sl-SI" sz="1400" dirty="0">
              <a:solidFill>
                <a:schemeClr val="accent4">
                  <a:lumMod val="60000"/>
                  <a:lumOff val="40000"/>
                </a:schemeClr>
              </a:solidFill>
            </a:endParaRPr>
          </a:p>
          <a:p>
            <a:endParaRPr lang="sl-SI" sz="1400" dirty="0"/>
          </a:p>
        </p:txBody>
      </p:sp>
      <p:pic>
        <p:nvPicPr>
          <p:cNvPr id="5" name="Ograda vsebine 11">
            <a:extLst>
              <a:ext uri="{FF2B5EF4-FFF2-40B4-BE49-F238E27FC236}">
                <a16:creationId xmlns:a16="http://schemas.microsoft.com/office/drawing/2014/main" id="{CCF9F75B-BCD5-4645-B063-B093E62BBC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2706" y="5882632"/>
            <a:ext cx="1979712" cy="771827"/>
          </a:xfrm>
          <a:prstGeom prst="rect">
            <a:avLst/>
          </a:prstGeom>
        </p:spPr>
      </p:pic>
    </p:spTree>
    <p:extLst>
      <p:ext uri="{BB962C8B-B14F-4D97-AF65-F5344CB8AC3E}">
        <p14:creationId xmlns:p14="http://schemas.microsoft.com/office/powerpoint/2010/main" val="3808622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33084" y="404664"/>
            <a:ext cx="8049334" cy="683209"/>
          </a:xfrm>
        </p:spPr>
        <p:txBody>
          <a:bodyPr>
            <a:noAutofit/>
          </a:bodyPr>
          <a:lstStyle/>
          <a:p>
            <a:pPr algn="l"/>
            <a:r>
              <a:rPr lang="sl-SI" altLang="sl-SI" sz="2800" b="1" dirty="0" smtClean="0">
                <a:solidFill>
                  <a:srgbClr val="6CB741"/>
                </a:solidFill>
              </a:rPr>
              <a:t>STRATEGIJA LOKALNEGA RAZVOJA</a:t>
            </a:r>
            <a:endParaRPr lang="sl-SI" sz="3600" i="1" dirty="0">
              <a:solidFill>
                <a:srgbClr val="6CB741"/>
              </a:solidFill>
            </a:endParaRPr>
          </a:p>
        </p:txBody>
      </p:sp>
      <p:sp>
        <p:nvSpPr>
          <p:cNvPr id="6" name="Označba mesta vsebine 5"/>
          <p:cNvSpPr>
            <a:spLocks noGrp="1"/>
          </p:cNvSpPr>
          <p:nvPr>
            <p:ph sz="quarter" idx="4"/>
          </p:nvPr>
        </p:nvSpPr>
        <p:spPr>
          <a:xfrm>
            <a:off x="433085" y="1288996"/>
            <a:ext cx="8049334" cy="4660284"/>
          </a:xfrm>
        </p:spPr>
        <p:txBody>
          <a:bodyPr>
            <a:noAutofit/>
          </a:bodyPr>
          <a:lstStyle/>
          <a:p>
            <a:pPr>
              <a:buFont typeface="Wingdings" panose="05000000000000000000" pitchFamily="2" charset="2"/>
              <a:buChar char="v"/>
            </a:pPr>
            <a:r>
              <a:rPr lang="sl-SI" sz="2000" b="1" dirty="0">
                <a:solidFill>
                  <a:srgbClr val="5295C2"/>
                </a:solidFill>
              </a:rPr>
              <a:t> </a:t>
            </a:r>
            <a:r>
              <a:rPr lang="sl-SI" sz="2000" b="1" dirty="0" smtClean="0">
                <a:solidFill>
                  <a:srgbClr val="5295C2"/>
                </a:solidFill>
              </a:rPr>
              <a:t> </a:t>
            </a:r>
            <a:r>
              <a:rPr lang="sl-SI" sz="2000" b="1" dirty="0" smtClean="0">
                <a:solidFill>
                  <a:srgbClr val="FF0000"/>
                </a:solidFill>
              </a:rPr>
              <a:t>    </a:t>
            </a:r>
            <a:r>
              <a:rPr lang="sl-SI" sz="2000" b="1" dirty="0" smtClean="0">
                <a:solidFill>
                  <a:srgbClr val="5295C2"/>
                </a:solidFill>
              </a:rPr>
              <a:t>Obvezna poglavja strategije lokalnega razvoja (Uredba CPR)</a:t>
            </a:r>
            <a:r>
              <a:rPr lang="x-none" sz="2000" b="1" dirty="0" smtClean="0">
                <a:solidFill>
                  <a:srgbClr val="5295C2"/>
                </a:solidFill>
              </a:rPr>
              <a:t>:</a:t>
            </a:r>
            <a:endParaRPr lang="sl-SI" sz="2000" b="1" dirty="0">
              <a:solidFill>
                <a:srgbClr val="5295C2"/>
              </a:solidFill>
            </a:endParaRPr>
          </a:p>
          <a:p>
            <a:pPr marL="644525" indent="-285750"/>
            <a:r>
              <a:rPr lang="sl-SI" sz="2000" dirty="0"/>
              <a:t>opredelitev območja in prebivalstva, zajetega v SLR;</a:t>
            </a:r>
          </a:p>
          <a:p>
            <a:pPr marL="644525" indent="-285750"/>
            <a:r>
              <a:rPr lang="sl-SI" sz="2000" dirty="0" smtClean="0"/>
              <a:t>analiza </a:t>
            </a:r>
            <a:r>
              <a:rPr lang="sl-SI" sz="2000" dirty="0"/>
              <a:t>razvojnih potreb in potenciala območja LAS, vključno z analizo </a:t>
            </a:r>
            <a:r>
              <a:rPr lang="sl-SI" sz="2000" dirty="0" smtClean="0"/>
              <a:t>SWOT;</a:t>
            </a:r>
            <a:endParaRPr lang="sl-SI" sz="2000" dirty="0"/>
          </a:p>
          <a:p>
            <a:pPr marL="644525" indent="-285750"/>
            <a:r>
              <a:rPr lang="sl-SI" sz="2000" b="1" dirty="0" smtClean="0"/>
              <a:t>opis </a:t>
            </a:r>
            <a:r>
              <a:rPr lang="sl-SI" sz="2000" b="1" dirty="0"/>
              <a:t>SLR in njenih </a:t>
            </a:r>
            <a:r>
              <a:rPr lang="sl-SI" sz="2000" b="1" dirty="0" smtClean="0"/>
              <a:t>ukrepov</a:t>
            </a:r>
            <a:r>
              <a:rPr lang="sl-SI" sz="2000" dirty="0" smtClean="0"/>
              <a:t>, </a:t>
            </a:r>
            <a:r>
              <a:rPr lang="sl-SI" sz="2000" dirty="0"/>
              <a:t>vključno z določitvijo mejnikov in ciljnih vrednosti kazalnikov, ki omogočajo </a:t>
            </a:r>
            <a:r>
              <a:rPr lang="sl-SI" sz="2000" dirty="0" smtClean="0"/>
              <a:t>spremljanje;</a:t>
            </a:r>
          </a:p>
          <a:p>
            <a:pPr marL="644525" indent="-285750"/>
            <a:r>
              <a:rPr lang="sl-SI" sz="2000" dirty="0" smtClean="0"/>
              <a:t>opis </a:t>
            </a:r>
            <a:r>
              <a:rPr lang="sl-SI" sz="2000" dirty="0"/>
              <a:t>postopka vključitve skupnosti v pripravo SLR;</a:t>
            </a:r>
          </a:p>
          <a:p>
            <a:pPr marL="644525" indent="-285750"/>
            <a:r>
              <a:rPr lang="sl-SI" sz="2000" b="1" dirty="0" smtClean="0"/>
              <a:t>opis </a:t>
            </a:r>
            <a:r>
              <a:rPr lang="sl-SI" sz="2000" b="1" dirty="0"/>
              <a:t>sistema upravljanja LAS</a:t>
            </a:r>
            <a:r>
              <a:rPr lang="sl-SI" sz="2000" dirty="0"/>
              <a:t>, vključno z upravljanjem, spremljanjem in vrednotenjem, ki dokazujejo zmogljivost LAS za izvajanje </a:t>
            </a:r>
            <a:r>
              <a:rPr lang="sl-SI" sz="2000" dirty="0" smtClean="0"/>
              <a:t>SLR;</a:t>
            </a:r>
          </a:p>
          <a:p>
            <a:pPr>
              <a:buFont typeface="Wingdings" panose="05000000000000000000" pitchFamily="2" charset="2"/>
              <a:buChar char="v"/>
            </a:pPr>
            <a:r>
              <a:rPr lang="sl-SI" sz="2000" b="1" dirty="0">
                <a:solidFill>
                  <a:srgbClr val="5295C2"/>
                </a:solidFill>
              </a:rPr>
              <a:t> </a:t>
            </a:r>
            <a:r>
              <a:rPr lang="sl-SI" sz="2000" b="1" dirty="0" smtClean="0">
                <a:solidFill>
                  <a:srgbClr val="5295C2"/>
                </a:solidFill>
              </a:rPr>
              <a:t>    Obrazec SLR s prilogami </a:t>
            </a:r>
            <a:r>
              <a:rPr lang="sl-SI" sz="2000" dirty="0" smtClean="0"/>
              <a:t>bo priloga uredbe </a:t>
            </a:r>
            <a:r>
              <a:rPr lang="sl-SI" sz="2000" dirty="0"/>
              <a:t>o </a:t>
            </a:r>
            <a:r>
              <a:rPr lang="sl-SI" sz="2000" dirty="0" smtClean="0"/>
              <a:t>delovanju LAS in potrditvi SLR   </a:t>
            </a:r>
          </a:p>
          <a:p>
            <a:pPr marL="0" indent="0">
              <a:buNone/>
            </a:pPr>
            <a:r>
              <a:rPr lang="sl-SI" sz="2000" dirty="0" smtClean="0"/>
              <a:t>           za programsko obdobje 2021-2027</a:t>
            </a:r>
          </a:p>
          <a:p>
            <a:pPr>
              <a:buFont typeface="Wingdings" panose="05000000000000000000" pitchFamily="2" charset="2"/>
              <a:buChar char="v"/>
            </a:pPr>
            <a:r>
              <a:rPr lang="sl-SI" sz="2000" b="1" dirty="0" smtClean="0">
                <a:solidFill>
                  <a:srgbClr val="5295C2"/>
                </a:solidFill>
              </a:rPr>
              <a:t>     Navodila za pripravo SLR</a:t>
            </a:r>
            <a:endParaRPr lang="sl-SI" sz="2000" b="1" dirty="0">
              <a:solidFill>
                <a:srgbClr val="5295C2"/>
              </a:solidFill>
            </a:endParaRPr>
          </a:p>
          <a:p>
            <a:pPr marL="0" indent="0">
              <a:buNone/>
            </a:pPr>
            <a:endParaRPr lang="sl-SI" sz="1600" dirty="0">
              <a:solidFill>
                <a:schemeClr val="accent4">
                  <a:lumMod val="60000"/>
                  <a:lumOff val="40000"/>
                </a:schemeClr>
              </a:solidFill>
            </a:endParaRPr>
          </a:p>
          <a:p>
            <a:endParaRPr lang="sl-SI" sz="1600" dirty="0"/>
          </a:p>
        </p:txBody>
      </p:sp>
      <p:pic>
        <p:nvPicPr>
          <p:cNvPr id="5" name="Ograda vsebine 11">
            <a:extLst>
              <a:ext uri="{FF2B5EF4-FFF2-40B4-BE49-F238E27FC236}">
                <a16:creationId xmlns:a16="http://schemas.microsoft.com/office/drawing/2014/main" id="{CCF9F75B-BCD5-4645-B063-B093E62BBC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2706" y="5882632"/>
            <a:ext cx="1979712" cy="771827"/>
          </a:xfrm>
          <a:prstGeom prst="rect">
            <a:avLst/>
          </a:prstGeom>
        </p:spPr>
      </p:pic>
    </p:spTree>
    <p:extLst>
      <p:ext uri="{BB962C8B-B14F-4D97-AF65-F5344CB8AC3E}">
        <p14:creationId xmlns:p14="http://schemas.microsoft.com/office/powerpoint/2010/main" val="40320369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28352</TotalTime>
  <Words>1818</Words>
  <Application>Microsoft Office PowerPoint</Application>
  <PresentationFormat>Diaprojekcija na zaslonu (4:3)</PresentationFormat>
  <Paragraphs>188</Paragraphs>
  <Slides>19</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19</vt:i4>
      </vt:variant>
    </vt:vector>
  </HeadingPairs>
  <TitlesOfParts>
    <vt:vector size="23" baseType="lpstr">
      <vt:lpstr>Arial</vt:lpstr>
      <vt:lpstr>Calibri</vt:lpstr>
      <vt:lpstr>Wingdings</vt:lpstr>
      <vt:lpstr>Officeova tema</vt:lpstr>
      <vt:lpstr>PREDLOG UREDBE O DELOVANJU LOKALNIH AKCIJSKIH SKUPIN IN POTRDITVI STRATEGIJ LOKALNEGA RAZVOJA ZA PROGRAMSKO OBDOBJE DO LETA 2027</vt:lpstr>
      <vt:lpstr>ZAKONODAJNI OKVIR IN PROGRAMSKI DOKUMENTI EKP 2021-2027 IN SKP 2023-2027 </vt:lpstr>
      <vt:lpstr>ZAKONODAJNI OKVIR IN PROGRAMSKI DOKUMENTI EKP 2021-2027 IN SKP 2023-2027 </vt:lpstr>
      <vt:lpstr>ZAKONODAJNI OKVIR IN PROGRAMSKI DOKUMENTI EKP 2021-2027 IN SKP 2023-2027 </vt:lpstr>
      <vt:lpstr>ZAKONODAJNI OKVIR IN PROGRAMSKI DOKUMENTI EKP 2021-2027 IN SKP 2023-2027 </vt:lpstr>
      <vt:lpstr>NAMEN »PRIPRAVLJALE PODPORE«</vt:lpstr>
      <vt:lpstr>POGOJI ZA OBLIKOVANJE LAS</vt:lpstr>
      <vt:lpstr>ZMOGLJIVOST LAS</vt:lpstr>
      <vt:lpstr>STRATEGIJA LOKALNEGA RAZVOJA</vt:lpstr>
      <vt:lpstr>POSTOPEK POTRJEVANJA SLR</vt:lpstr>
      <vt:lpstr>FINANČNE DOLOČBE 1 </vt:lpstr>
      <vt:lpstr>FINANČNE DOLOČBE 2 </vt:lpstr>
      <vt:lpstr>FINANČNE DOLOČBE 3 </vt:lpstr>
      <vt:lpstr>PRIPRAVLJALNA PODPORA – SHEMA</vt:lpstr>
      <vt:lpstr>PRILOGE UREDBE 1</vt:lpstr>
      <vt:lpstr>PRILOGE UREDBE 2</vt:lpstr>
      <vt:lpstr>PRILOGE UREDBE 3</vt:lpstr>
      <vt:lpstr>VPRAŠANJA/PREDLOGI</vt:lpstr>
      <vt:lpstr>10. maj 2022 ob 10. uri  Predstavitev projektov za mlade iz pristopa LEADER in povabilo mladinskim organizacijam k vključitvi v pripravo novih strategij lokalnega razvoja.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Diapozitiv 1</dc:title>
  <dc:creator>vidonja</dc:creator>
  <cp:lastModifiedBy>Slavica Završnik</cp:lastModifiedBy>
  <cp:revision>987</cp:revision>
  <cp:lastPrinted>2022-03-09T06:54:29Z</cp:lastPrinted>
  <dcterms:created xsi:type="dcterms:W3CDTF">2013-07-08T19:32:47Z</dcterms:created>
  <dcterms:modified xsi:type="dcterms:W3CDTF">2022-04-21T10:14:57Z</dcterms:modified>
</cp:coreProperties>
</file>