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56" r:id="rId2"/>
    <p:sldId id="419" r:id="rId3"/>
    <p:sldId id="420" r:id="rId4"/>
    <p:sldId id="435" r:id="rId5"/>
    <p:sldId id="432" r:id="rId6"/>
    <p:sldId id="433" r:id="rId7"/>
    <p:sldId id="434" r:id="rId8"/>
    <p:sldId id="431" r:id="rId9"/>
    <p:sldId id="436" r:id="rId10"/>
    <p:sldId id="439" r:id="rId11"/>
    <p:sldId id="406" r:id="rId12"/>
    <p:sldId id="412" r:id="rId13"/>
    <p:sldId id="437" r:id="rId14"/>
    <p:sldId id="438" r:id="rId15"/>
    <p:sldId id="427" r:id="rId16"/>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a Cunk Perklič" initials="ACP" lastIdx="1" clrIdx="0">
    <p:extLst>
      <p:ext uri="{19B8F6BF-5375-455C-9EA6-DF929625EA0E}">
        <p15:presenceInfo xmlns:p15="http://schemas.microsoft.com/office/powerpoint/2012/main" userId="S::Alina.Cunk-Perklic1@gov.si::24a59738-e460-4c2b-88de-7d638d1cec88" providerId="AD"/>
      </p:ext>
    </p:extLst>
  </p:cmAuthor>
  <p:cmAuthor id="2" name="Alina Cunk Perklič" initials="ACP [2]" lastIdx="6" clrIdx="1">
    <p:extLst>
      <p:ext uri="{19B8F6BF-5375-455C-9EA6-DF929625EA0E}">
        <p15:presenceInfo xmlns:p15="http://schemas.microsoft.com/office/powerpoint/2012/main" userId="Alina Cunk Perklič" providerId="None"/>
      </p:ext>
    </p:extLst>
  </p:cmAuthor>
  <p:cmAuthor id="3" name="Marjeta Jerič" initials="MJ" lastIdx="6" clrIdx="2">
    <p:extLst>
      <p:ext uri="{19B8F6BF-5375-455C-9EA6-DF929625EA0E}">
        <p15:presenceInfo xmlns:p15="http://schemas.microsoft.com/office/powerpoint/2012/main" userId="Marjeta Jerič"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BB44E"/>
    <a:srgbClr val="71BF43"/>
    <a:srgbClr val="48A5F2"/>
    <a:srgbClr val="E6E6E6"/>
    <a:srgbClr val="98E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8" autoAdjust="0"/>
    <p:restoredTop sz="95474" autoAdjust="0"/>
  </p:normalViewPr>
  <p:slideViewPr>
    <p:cSldViewPr>
      <p:cViewPr varScale="1">
        <p:scale>
          <a:sx n="81" d="100"/>
          <a:sy n="81" d="100"/>
        </p:scale>
        <p:origin x="1272" y="62"/>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CCB0F5CF-AC37-4D2F-9701-5CB5ACA11DE2}" type="datetimeFigureOut">
              <a:rPr lang="sl-SI" smtClean="0"/>
              <a:pPr/>
              <a:t>8. 03. 2022</a:t>
            </a:fld>
            <a:endParaRPr lang="sl-SI"/>
          </a:p>
        </p:txBody>
      </p:sp>
      <p:sp>
        <p:nvSpPr>
          <p:cNvPr id="4" name="Ograda noge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302AB585-9E1F-41E5-99D6-8DFE22E8670E}" type="slidenum">
              <a:rPr lang="sl-SI" smtClean="0"/>
              <a:pPr/>
              <a:t>‹#›</a:t>
            </a:fld>
            <a:endParaRPr lang="sl-SI"/>
          </a:p>
        </p:txBody>
      </p:sp>
    </p:spTree>
    <p:extLst>
      <p:ext uri="{BB962C8B-B14F-4D97-AF65-F5344CB8AC3E}">
        <p14:creationId xmlns:p14="http://schemas.microsoft.com/office/powerpoint/2010/main" val="3308218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8E49A21-8C8F-4DD5-BA4E-D43296BAD841}" type="datetimeFigureOut">
              <a:rPr lang="sl-SI" smtClean="0"/>
              <a:pPr/>
              <a:t>8. 03. 2022</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282A0777-A0B0-4704-B4B2-0F3455493546}" type="slidenum">
              <a:rPr lang="sl-SI" smtClean="0"/>
              <a:pPr/>
              <a:t>‹#›</a:t>
            </a:fld>
            <a:endParaRPr lang="sl-SI"/>
          </a:p>
        </p:txBody>
      </p:sp>
    </p:spTree>
    <p:extLst>
      <p:ext uri="{BB962C8B-B14F-4D97-AF65-F5344CB8AC3E}">
        <p14:creationId xmlns:p14="http://schemas.microsoft.com/office/powerpoint/2010/main" val="226846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pic>
        <p:nvPicPr>
          <p:cNvPr id="8" name="Slik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67400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2BF87CAA-FF2A-437D-9239-80C30ACA40B9}" type="datetimeFigureOut">
              <a:rPr lang="sl-SI" smtClean="0"/>
              <a:pPr/>
              <a:t>8. 03. 2022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5814627-7412-4605-A2B8-6A8F5ECD08B1}"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87CAA-FF2A-437D-9239-80C30ACA40B9}" type="datetimeFigureOut">
              <a:rPr lang="sl-SI" smtClean="0"/>
              <a:pPr/>
              <a:t>8. 03. 2022</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14627-7412-4605-A2B8-6A8F5ECD08B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kp.si/skupna-kmetijska-politika-2023-2027" TargetMode="External"/><Relationship Id="rId2" Type="http://schemas.openxmlformats.org/officeDocument/2006/relationships/hyperlink" Target="https://www.eu-skladi.si/sl/po-2020/priprava-programskih-dokumentov-1"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u-skladi.si/sl/dokumenti/po-2020/dokumenti-po-2020/izhodisca-programa-ekp-2021-2027.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PoljeZBesedilom 5"/>
          <p:cNvSpPr txBox="1">
            <a:spLocks noChangeArrowheads="1"/>
          </p:cNvSpPr>
          <p:nvPr/>
        </p:nvSpPr>
        <p:spPr bwMode="auto">
          <a:xfrm>
            <a:off x="181648" y="5117536"/>
            <a:ext cx="5329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sl-SI" altLang="sl-SI" sz="1800" b="1" dirty="0" smtClean="0">
                <a:solidFill>
                  <a:schemeClr val="bg1"/>
                </a:solidFill>
              </a:rPr>
              <a:t>Posvet LAS, 9. marec 2022</a:t>
            </a:r>
            <a:endParaRPr lang="sl-SI" altLang="sl-SI" sz="1600" b="1" dirty="0">
              <a:solidFill>
                <a:schemeClr val="bg1"/>
              </a:solidFill>
            </a:endParaRPr>
          </a:p>
          <a:p>
            <a:pPr eaLnBrk="1" hangingPunct="1">
              <a:spcBef>
                <a:spcPct val="0"/>
              </a:spcBef>
              <a:buFontTx/>
              <a:buNone/>
            </a:pPr>
            <a:endParaRPr lang="sl-SI" altLang="sl-SI" sz="1800" b="1" dirty="0">
              <a:solidFill>
                <a:schemeClr val="bg1"/>
              </a:solidFill>
            </a:endParaRPr>
          </a:p>
        </p:txBody>
      </p:sp>
      <p:sp>
        <p:nvSpPr>
          <p:cNvPr id="2053" name="Naslov 1"/>
          <p:cNvSpPr>
            <a:spLocks noGrp="1"/>
          </p:cNvSpPr>
          <p:nvPr>
            <p:ph type="ctrTitle"/>
          </p:nvPr>
        </p:nvSpPr>
        <p:spPr>
          <a:xfrm>
            <a:off x="467544" y="2511213"/>
            <a:ext cx="7776864" cy="1614041"/>
          </a:xfrm>
        </p:spPr>
        <p:txBody>
          <a:bodyPr>
            <a:normAutofit fontScale="90000"/>
          </a:bodyPr>
          <a:lstStyle/>
          <a:p>
            <a:r>
              <a:rPr lang="sl-SI" sz="5300" b="1" dirty="0" smtClean="0">
                <a:solidFill>
                  <a:schemeClr val="bg1"/>
                </a:solidFill>
                <a:effectLst>
                  <a:outerShdw blurRad="38100" dist="38100" dir="2700000" algn="tl">
                    <a:srgbClr val="000000">
                      <a:alpha val="43137"/>
                    </a:srgbClr>
                  </a:outerShdw>
                </a:effectLst>
              </a:rPr>
              <a:t>LEADER/CLLD 2021-2027</a:t>
            </a:r>
            <a:r>
              <a:rPr lang="sl-SI" sz="4900" b="1" dirty="0">
                <a:solidFill>
                  <a:schemeClr val="bg1"/>
                </a:solidFill>
                <a:effectLst>
                  <a:outerShdw blurRad="38100" dist="38100" dir="2700000" algn="tl">
                    <a:srgbClr val="000000">
                      <a:alpha val="43137"/>
                    </a:srgbClr>
                  </a:outerShdw>
                </a:effectLst>
              </a:rPr>
              <a:t/>
            </a:r>
            <a:br>
              <a:rPr lang="sl-SI" sz="4900" b="1" dirty="0">
                <a:solidFill>
                  <a:schemeClr val="bg1"/>
                </a:solidFill>
                <a:effectLst>
                  <a:outerShdw blurRad="38100" dist="38100" dir="2700000" algn="tl">
                    <a:srgbClr val="000000">
                      <a:alpha val="43137"/>
                    </a:srgbClr>
                  </a:outerShdw>
                </a:effectLst>
              </a:rPr>
            </a:br>
            <a:r>
              <a:rPr lang="sl-SI" sz="4900" b="1" dirty="0">
                <a:solidFill>
                  <a:schemeClr val="bg1"/>
                </a:solidFill>
                <a:effectLst>
                  <a:outerShdw blurRad="38100" dist="38100" dir="2700000" algn="tl">
                    <a:srgbClr val="000000">
                      <a:alpha val="43137"/>
                    </a:srgbClr>
                  </a:outerShdw>
                </a:effectLst>
              </a:rPr>
              <a:t/>
            </a:r>
            <a:br>
              <a:rPr lang="sl-SI" sz="4900" b="1" dirty="0">
                <a:solidFill>
                  <a:schemeClr val="bg1"/>
                </a:solidFill>
                <a:effectLst>
                  <a:outerShdw blurRad="38100" dist="38100" dir="2700000" algn="tl">
                    <a:srgbClr val="000000">
                      <a:alpha val="43137"/>
                    </a:srgbClr>
                  </a:outerShdw>
                </a:effectLst>
              </a:rPr>
            </a:br>
            <a:r>
              <a:rPr lang="sl-SI" sz="6700" b="1" dirty="0">
                <a:solidFill>
                  <a:schemeClr val="bg1"/>
                </a:solidFill>
                <a:effectLst>
                  <a:outerShdw blurRad="38100" dist="38100" dir="2700000" algn="tl">
                    <a:srgbClr val="000000">
                      <a:alpha val="43137"/>
                    </a:srgbClr>
                  </a:outerShdw>
                </a:effectLst>
              </a:rPr>
              <a:t/>
            </a:r>
            <a:br>
              <a:rPr lang="sl-SI" sz="6700" b="1" dirty="0">
                <a:solidFill>
                  <a:schemeClr val="bg1"/>
                </a:solidFill>
                <a:effectLst>
                  <a:outerShdw blurRad="38100" dist="38100" dir="2700000" algn="tl">
                    <a:srgbClr val="000000">
                      <a:alpha val="43137"/>
                    </a:srgbClr>
                  </a:outerShdw>
                </a:effectLst>
              </a:rPr>
            </a:br>
            <a:endParaRPr lang="sl-SI" altLang="sl-SI" b="1" dirty="0">
              <a:solidFill>
                <a:schemeClr val="bg1"/>
              </a:solidFill>
            </a:endParaRPr>
          </a:p>
        </p:txBody>
      </p:sp>
      <p:sp>
        <p:nvSpPr>
          <p:cNvPr id="2" name="Pravokotnik 1"/>
          <p:cNvSpPr/>
          <p:nvPr/>
        </p:nvSpPr>
        <p:spPr>
          <a:xfrm>
            <a:off x="6297734" y="4964006"/>
            <a:ext cx="2685079" cy="174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Ograda vseb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2615" y="5090932"/>
            <a:ext cx="4139964" cy="1614040"/>
          </a:xfrm>
          <a:prstGeom prst="rect">
            <a:avLst/>
          </a:prstGeom>
        </p:spPr>
      </p:pic>
      <p:sp>
        <p:nvSpPr>
          <p:cNvPr id="3" name="Pravokotnik 2"/>
          <p:cNvSpPr/>
          <p:nvPr/>
        </p:nvSpPr>
        <p:spPr>
          <a:xfrm>
            <a:off x="683568" y="6381328"/>
            <a:ext cx="34563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883572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906" y="6156159"/>
            <a:ext cx="1800200" cy="701841"/>
          </a:xfrm>
          <a:prstGeom prst="rect">
            <a:avLst/>
          </a:prstGeom>
        </p:spPr>
      </p:pic>
      <p:sp>
        <p:nvSpPr>
          <p:cNvPr id="2" name="Naslov 1"/>
          <p:cNvSpPr>
            <a:spLocks noGrp="1"/>
          </p:cNvSpPr>
          <p:nvPr>
            <p:ph type="title"/>
          </p:nvPr>
        </p:nvSpPr>
        <p:spPr>
          <a:xfrm>
            <a:off x="421779" y="332231"/>
            <a:ext cx="8229600" cy="1143000"/>
          </a:xfrm>
        </p:spPr>
        <p:txBody>
          <a:bodyPr>
            <a:noAutofit/>
          </a:bodyPr>
          <a:lstStyle/>
          <a:p>
            <a:r>
              <a:rPr lang="sl-SI" altLang="sl-SI" sz="3600" b="1" dirty="0" smtClean="0">
                <a:solidFill>
                  <a:srgbClr val="71BF43"/>
                </a:solidFill>
                <a:effectLst>
                  <a:outerShdw blurRad="38100" dist="38100" dir="2700000" algn="tl">
                    <a:srgbClr val="000000">
                      <a:alpha val="43137"/>
                    </a:srgbClr>
                  </a:outerShdw>
                </a:effectLst>
              </a:rPr>
              <a:t>Strategija lokalnega razvoja</a:t>
            </a:r>
            <a:r>
              <a:rPr lang="sl-SI" altLang="sl-SI" sz="3600" b="1" dirty="0" smtClean="0">
                <a:solidFill>
                  <a:srgbClr val="71BF43"/>
                </a:solidFill>
                <a:effectLst>
                  <a:outerShdw blurRad="38100" dist="38100" dir="2700000" algn="tl">
                    <a:srgbClr val="000000">
                      <a:alpha val="43137"/>
                    </a:srgbClr>
                  </a:outerShdw>
                </a:effectLst>
              </a:rPr>
              <a:t/>
            </a:r>
            <a:br>
              <a:rPr lang="sl-SI" altLang="sl-SI" sz="3600" b="1" dirty="0" smtClean="0">
                <a:solidFill>
                  <a:srgbClr val="71BF43"/>
                </a:solidFill>
                <a:effectLst>
                  <a:outerShdw blurRad="38100" dist="38100" dir="2700000" algn="tl">
                    <a:srgbClr val="000000">
                      <a:alpha val="43137"/>
                    </a:srgbClr>
                  </a:outerShdw>
                </a:effectLst>
              </a:rPr>
            </a:br>
            <a:endParaRPr lang="sl-SI" sz="3600" i="1" dirty="0"/>
          </a:p>
        </p:txBody>
      </p:sp>
      <p:sp>
        <p:nvSpPr>
          <p:cNvPr id="6" name="Označba mesta vsebine 5"/>
          <p:cNvSpPr>
            <a:spLocks noGrp="1"/>
          </p:cNvSpPr>
          <p:nvPr>
            <p:ph sz="quarter" idx="4"/>
          </p:nvPr>
        </p:nvSpPr>
        <p:spPr>
          <a:xfrm>
            <a:off x="504131" y="1288996"/>
            <a:ext cx="8147248" cy="5035698"/>
          </a:xfrm>
        </p:spPr>
        <p:txBody>
          <a:bodyPr>
            <a:noAutofit/>
          </a:bodyPr>
          <a:lstStyle/>
          <a:p>
            <a:pPr>
              <a:buFont typeface="Wingdings" panose="05000000000000000000" pitchFamily="2" charset="2"/>
              <a:buChar char="v"/>
            </a:pPr>
            <a:r>
              <a:rPr lang="sl-SI" sz="1600" dirty="0" smtClean="0"/>
              <a:t>Obvezna poglavja strategije lokalnega razvoja (Uredba CPR)</a:t>
            </a:r>
            <a:r>
              <a:rPr lang="x-none" sz="1600" dirty="0" smtClean="0"/>
              <a:t>:</a:t>
            </a:r>
            <a:endParaRPr lang="sl-SI" sz="1600" dirty="0"/>
          </a:p>
          <a:p>
            <a:pPr marL="631825" indent="-273050"/>
            <a:r>
              <a:rPr lang="sl-SI" sz="1600" dirty="0"/>
              <a:t>opredelitev območja in prebivalstva, zajetega v SLR;</a:t>
            </a:r>
          </a:p>
          <a:p>
            <a:pPr marL="631825" indent="-273050"/>
            <a:r>
              <a:rPr lang="sl-SI" sz="1600" dirty="0" smtClean="0"/>
              <a:t>analiza </a:t>
            </a:r>
            <a:r>
              <a:rPr lang="sl-SI" sz="1600" dirty="0"/>
              <a:t>razvojnih potreb in potenciala območja LAS, vključno z analizo prednosti, slabosti, priložnosti in nevarnosti (v nadaljnjem besedilu: SWOT-analiza);</a:t>
            </a:r>
          </a:p>
          <a:p>
            <a:pPr marL="631825" indent="-273050"/>
            <a:r>
              <a:rPr lang="sl-SI" sz="1600" dirty="0" smtClean="0"/>
              <a:t>opis </a:t>
            </a:r>
            <a:r>
              <a:rPr lang="sl-SI" sz="1600" dirty="0"/>
              <a:t>SLR in njenih ciljev vključno z določitvijo mejnikov in ciljnih vrednosti kazalnikov, ki omogočajo </a:t>
            </a:r>
            <a:r>
              <a:rPr lang="sl-SI" sz="1600" dirty="0" smtClean="0"/>
              <a:t>spremljanje:</a:t>
            </a:r>
          </a:p>
          <a:p>
            <a:pPr marL="631825" indent="-273050"/>
            <a:r>
              <a:rPr lang="sl-SI" sz="1600" dirty="0" smtClean="0"/>
              <a:t>opis </a:t>
            </a:r>
            <a:r>
              <a:rPr lang="sl-SI" sz="1600" dirty="0"/>
              <a:t>postopka vključitve skupnosti v pripravo SLR;</a:t>
            </a:r>
          </a:p>
          <a:p>
            <a:pPr marL="631825" indent="-273050"/>
            <a:r>
              <a:rPr lang="sl-SI" sz="1600" dirty="0" smtClean="0"/>
              <a:t>opis </a:t>
            </a:r>
            <a:r>
              <a:rPr lang="sl-SI" sz="1600" dirty="0"/>
              <a:t>sistema upravljanja LAS, vključno z upravljanjem, spremljanjem in vrednotenjem, ki dokazujejo zmogljivost LAS za izvajanje </a:t>
            </a:r>
            <a:r>
              <a:rPr lang="sl-SI" sz="1600" dirty="0" smtClean="0"/>
              <a:t>SLR:</a:t>
            </a:r>
          </a:p>
          <a:p>
            <a:pPr marL="631825" indent="-273050"/>
            <a:endParaRPr lang="sl-SI" sz="1600" dirty="0" smtClean="0"/>
          </a:p>
          <a:p>
            <a:pPr>
              <a:buFont typeface="Wingdings" panose="05000000000000000000" pitchFamily="2" charset="2"/>
              <a:buChar char="v"/>
            </a:pPr>
            <a:r>
              <a:rPr lang="sl-SI" sz="1600" dirty="0" smtClean="0"/>
              <a:t>Obrazec s prilogami ( npr. finančni načrt, seznam članov) bo del uredbe </a:t>
            </a:r>
            <a:r>
              <a:rPr lang="sl-SI" sz="1600" dirty="0"/>
              <a:t>o delovanju lokalnih akcijskih skupin in potrditvi strategij lokalnega razvoja za programsko obdobje 2021-2027</a:t>
            </a:r>
            <a:endParaRPr lang="sl-SI" sz="1600" dirty="0" smtClean="0"/>
          </a:p>
          <a:p>
            <a:pPr>
              <a:buFont typeface="Wingdings" panose="05000000000000000000" pitchFamily="2" charset="2"/>
              <a:buChar char="v"/>
            </a:pPr>
            <a:r>
              <a:rPr lang="sl-SI" sz="1600" dirty="0" smtClean="0"/>
              <a:t>Navodila za pripravo SLR</a:t>
            </a:r>
            <a:endParaRPr lang="sl-SI" sz="1600" dirty="0"/>
          </a:p>
          <a:p>
            <a:pPr marL="0" indent="0">
              <a:buNone/>
            </a:pPr>
            <a:endParaRPr lang="sl-SI" sz="1600" dirty="0"/>
          </a:p>
          <a:p>
            <a:endParaRPr lang="sl-SI" sz="1600" dirty="0">
              <a:solidFill>
                <a:schemeClr val="accent4">
                  <a:lumMod val="60000"/>
                  <a:lumOff val="40000"/>
                </a:schemeClr>
              </a:solidFill>
            </a:endParaRPr>
          </a:p>
          <a:p>
            <a:endParaRPr lang="sl-SI" sz="1600" dirty="0"/>
          </a:p>
        </p:txBody>
      </p:sp>
    </p:spTree>
    <p:extLst>
      <p:ext uri="{BB962C8B-B14F-4D97-AF65-F5344CB8AC3E}">
        <p14:creationId xmlns:p14="http://schemas.microsoft.com/office/powerpoint/2010/main" val="4032036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9F0C94-D709-40AF-8224-7CDD41E0E4F8}"/>
              </a:ext>
            </a:extLst>
          </p:cNvPr>
          <p:cNvSpPr>
            <a:spLocks noGrp="1"/>
          </p:cNvSpPr>
          <p:nvPr>
            <p:ph type="title"/>
          </p:nvPr>
        </p:nvSpPr>
        <p:spPr>
          <a:xfrm>
            <a:off x="457200" y="116632"/>
            <a:ext cx="8229600" cy="1143000"/>
          </a:xfrm>
        </p:spPr>
        <p:txBody>
          <a:bodyPr vert="horz" lIns="91440" tIns="45720" rIns="91440" bIns="45720" rtlCol="0" anchor="ctr">
            <a:normAutofit/>
          </a:bodyPr>
          <a:lstStyle/>
          <a:p>
            <a:r>
              <a:rPr lang="sl-SI" altLang="sl-SI" sz="3600" b="1" dirty="0">
                <a:solidFill>
                  <a:srgbClr val="71BF43"/>
                </a:solidFill>
                <a:effectLst>
                  <a:outerShdw blurRad="38100" dist="38100" dir="2700000" algn="tl">
                    <a:srgbClr val="000000">
                      <a:alpha val="43137"/>
                    </a:srgbClr>
                  </a:outerShdw>
                </a:effectLst>
              </a:rPr>
              <a:t>Pripravljalna podpora </a:t>
            </a:r>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6021288"/>
            <a:ext cx="2160240" cy="842209"/>
          </a:xfrm>
          <a:prstGeom prst="rect">
            <a:avLst/>
          </a:prstGeom>
        </p:spPr>
      </p:pic>
      <p:sp>
        <p:nvSpPr>
          <p:cNvPr id="5" name="Označba mesta vsebine 2">
            <a:extLst>
              <a:ext uri="{FF2B5EF4-FFF2-40B4-BE49-F238E27FC236}">
                <a16:creationId xmlns:a16="http://schemas.microsoft.com/office/drawing/2014/main" id="{45C29557-3272-4CEF-B991-98236573925D}"/>
              </a:ext>
            </a:extLst>
          </p:cNvPr>
          <p:cNvSpPr>
            <a:spLocks noGrp="1"/>
          </p:cNvSpPr>
          <p:nvPr>
            <p:ph idx="1"/>
          </p:nvPr>
        </p:nvSpPr>
        <p:spPr>
          <a:xfrm>
            <a:off x="611188" y="1371601"/>
            <a:ext cx="8229600" cy="4183034"/>
          </a:xfrm>
        </p:spPr>
        <p:txBody>
          <a:bodyPr>
            <a:noAutofit/>
          </a:bodyPr>
          <a:lstStyle/>
          <a:p>
            <a:r>
              <a:rPr lang="sl-SI" sz="1600" b="1" dirty="0" smtClean="0"/>
              <a:t>Uredba CPR, 31. </a:t>
            </a:r>
            <a:r>
              <a:rPr lang="sl-SI" sz="1600" b="1" dirty="0"/>
              <a:t>člen</a:t>
            </a:r>
            <a:r>
              <a:rPr lang="sl-SI" sz="1600" dirty="0"/>
              <a:t>:</a:t>
            </a:r>
          </a:p>
          <a:p>
            <a:pPr marL="358775" indent="0">
              <a:buNone/>
            </a:pPr>
            <a:r>
              <a:rPr lang="sl-SI" sz="1600" dirty="0"/>
              <a:t>DČ zagotovijo</a:t>
            </a:r>
            <a:r>
              <a:rPr lang="sl-SI" sz="1600" b="1" dirty="0"/>
              <a:t> podporo </a:t>
            </a:r>
            <a:r>
              <a:rPr lang="sl-SI" sz="1600" dirty="0"/>
              <a:t>za „krepitev zmogljivosti in pripravljalne ukrepe v podporo oblikovanju in prihodnjemu izvajanju strategij“.</a:t>
            </a:r>
          </a:p>
          <a:p>
            <a:pPr>
              <a:buFontTx/>
              <a:buChar char="-"/>
            </a:pPr>
            <a:endParaRPr lang="sl-SI" sz="1600" dirty="0"/>
          </a:p>
          <a:p>
            <a:r>
              <a:rPr lang="sl-SI" sz="1600" b="1" dirty="0"/>
              <a:t>Tranzicijska uredba za EKSRP, 4. člen: </a:t>
            </a:r>
            <a:r>
              <a:rPr lang="sl-SI" sz="1600" dirty="0"/>
              <a:t>„</a:t>
            </a:r>
            <a:r>
              <a:rPr lang="sl-SI" sz="1600" i="1" dirty="0"/>
              <a:t>V tranzicijskem obdobju 2021-2022 </a:t>
            </a:r>
            <a:r>
              <a:rPr lang="sl-SI" sz="1600" b="1" i="1" dirty="0"/>
              <a:t>se lahko </a:t>
            </a:r>
            <a:r>
              <a:rPr lang="sl-SI" sz="1600" i="1" dirty="0"/>
              <a:t>podpira stroške pripravljalne podpore (krepitve zmogljivosti in pripravljalnih ukrepov, ki podpirajo oblikovanje in prihodnje izvajanje strategije lokalnega razvoja, ki ga vodi skupnost), v skladu z novim pravnim okvirom za nove LAS in nove SLR za prihodnje programsko obdobje.</a:t>
            </a:r>
            <a:r>
              <a:rPr lang="sl-SI" sz="1600" dirty="0"/>
              <a:t>“ -&gt; </a:t>
            </a:r>
            <a:r>
              <a:rPr lang="sl-SI" sz="1600" dirty="0" smtClean="0">
                <a:solidFill>
                  <a:srgbClr val="0070C0"/>
                </a:solidFill>
              </a:rPr>
              <a:t>izplačila </a:t>
            </a:r>
            <a:r>
              <a:rPr lang="sl-SI" sz="1600" dirty="0">
                <a:solidFill>
                  <a:srgbClr val="0070C0"/>
                </a:solidFill>
              </a:rPr>
              <a:t>pripravljalne podpore za vse </a:t>
            </a:r>
            <a:r>
              <a:rPr lang="sl-SI" sz="1600" dirty="0" smtClean="0">
                <a:solidFill>
                  <a:srgbClr val="0070C0"/>
                </a:solidFill>
              </a:rPr>
              <a:t>LAS</a:t>
            </a:r>
          </a:p>
          <a:p>
            <a:pPr marL="0" indent="0">
              <a:buNone/>
            </a:pPr>
            <a:endParaRPr lang="sl-SI" sz="1600" dirty="0"/>
          </a:p>
          <a:p>
            <a:r>
              <a:rPr lang="sl-SI" sz="1600" b="1" dirty="0">
                <a:solidFill>
                  <a:srgbClr val="92D050"/>
                </a:solidFill>
              </a:rPr>
              <a:t>Časovnica</a:t>
            </a:r>
            <a:r>
              <a:rPr lang="sl-SI" sz="1600" dirty="0"/>
              <a:t>:  </a:t>
            </a:r>
            <a:r>
              <a:rPr lang="sl-SI" sz="1600" dirty="0" smtClean="0"/>
              <a:t>uredba 2/2 2022 -&gt; </a:t>
            </a:r>
            <a:r>
              <a:rPr lang="sl-SI" sz="1600" dirty="0"/>
              <a:t>skupni javni poziv za SLR in LAS (za </a:t>
            </a:r>
            <a:r>
              <a:rPr lang="sl-SI" sz="1600" dirty="0" smtClean="0"/>
              <a:t>EKSRP in ESRR) 2/2 2022</a:t>
            </a:r>
            <a:endParaRPr lang="sl-SI" sz="1600" dirty="0"/>
          </a:p>
          <a:p>
            <a:endParaRPr lang="sl-SI" sz="1600" dirty="0"/>
          </a:p>
          <a:p>
            <a:r>
              <a:rPr lang="sl-SI" sz="1600" b="1" dirty="0" smtClean="0">
                <a:solidFill>
                  <a:srgbClr val="92D050"/>
                </a:solidFill>
              </a:rPr>
              <a:t>Način izplačila </a:t>
            </a:r>
            <a:r>
              <a:rPr lang="sl-SI" sz="1600" b="1" dirty="0">
                <a:solidFill>
                  <a:srgbClr val="92D050"/>
                </a:solidFill>
              </a:rPr>
              <a:t>podpore</a:t>
            </a:r>
            <a:r>
              <a:rPr lang="sl-SI" sz="1600" dirty="0"/>
              <a:t>: </a:t>
            </a:r>
            <a:r>
              <a:rPr lang="sl-SI" sz="1600" dirty="0">
                <a:solidFill>
                  <a:srgbClr val="0070C0"/>
                </a:solidFill>
              </a:rPr>
              <a:t>pavšalni znesek </a:t>
            </a:r>
            <a:r>
              <a:rPr lang="sl-SI" sz="1600" dirty="0" smtClean="0"/>
              <a:t>(</a:t>
            </a:r>
            <a:r>
              <a:rPr lang="sl-SI" sz="1600" dirty="0"/>
              <a:t>Uredba </a:t>
            </a:r>
            <a:r>
              <a:rPr lang="sl-SI" sz="1600" dirty="0" smtClean="0"/>
              <a:t>EU/1303/2013</a:t>
            </a:r>
            <a:r>
              <a:rPr lang="sl-SI" sz="1600" dirty="0"/>
              <a:t>, 67. člen)</a:t>
            </a:r>
          </a:p>
          <a:p>
            <a:pPr marL="0" indent="0">
              <a:buNone/>
            </a:pPr>
            <a:endParaRPr lang="sl-SI" sz="1800" dirty="0"/>
          </a:p>
        </p:txBody>
      </p:sp>
    </p:spTree>
    <p:extLst>
      <p:ext uri="{BB962C8B-B14F-4D97-AF65-F5344CB8AC3E}">
        <p14:creationId xmlns:p14="http://schemas.microsoft.com/office/powerpoint/2010/main" val="52501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9F0C94-D709-40AF-8224-7CDD41E0E4F8}"/>
              </a:ext>
            </a:extLst>
          </p:cNvPr>
          <p:cNvSpPr>
            <a:spLocks noGrp="1"/>
          </p:cNvSpPr>
          <p:nvPr>
            <p:ph type="title"/>
          </p:nvPr>
        </p:nvSpPr>
        <p:spPr>
          <a:xfrm>
            <a:off x="457200" y="116632"/>
            <a:ext cx="8229600" cy="1143000"/>
          </a:xfrm>
        </p:spPr>
        <p:txBody>
          <a:bodyPr vert="horz" lIns="91440" tIns="45720" rIns="91440" bIns="45720" rtlCol="0" anchor="ctr">
            <a:normAutofit fontScale="90000"/>
          </a:bodyPr>
          <a:lstStyle/>
          <a:p>
            <a:r>
              <a:rPr lang="sl-SI" altLang="sl-SI" sz="3600" b="1" dirty="0">
                <a:solidFill>
                  <a:srgbClr val="71BF43"/>
                </a:solidFill>
                <a:effectLst>
                  <a:outerShdw blurRad="38100" dist="38100" dir="2700000" algn="tl">
                    <a:srgbClr val="000000">
                      <a:alpha val="43137"/>
                    </a:srgbClr>
                  </a:outerShdw>
                </a:effectLst>
              </a:rPr>
              <a:t>Pripravljalna podpora </a:t>
            </a:r>
            <a:r>
              <a:rPr lang="sl-SI" altLang="sl-SI" sz="3600" b="1" dirty="0" smtClean="0">
                <a:solidFill>
                  <a:srgbClr val="71BF43"/>
                </a:solidFill>
                <a:effectLst>
                  <a:outerShdw blurRad="38100" dist="38100" dir="2700000" algn="tl">
                    <a:srgbClr val="000000">
                      <a:alpha val="43137"/>
                    </a:srgbClr>
                  </a:outerShdw>
                </a:effectLst>
              </a:rPr>
              <a:t>– predlog višine podpore</a:t>
            </a:r>
            <a:endParaRPr lang="sl-SI" altLang="sl-SI" sz="3600" b="1" dirty="0">
              <a:solidFill>
                <a:srgbClr val="71BF43"/>
              </a:solidFill>
              <a:effectLst>
                <a:outerShdw blurRad="38100" dist="38100" dir="2700000" algn="tl">
                  <a:srgbClr val="000000">
                    <a:alpha val="43137"/>
                  </a:srgbClr>
                </a:outerShdw>
              </a:effectLst>
            </a:endParaRPr>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6021288"/>
            <a:ext cx="2160240" cy="842209"/>
          </a:xfrm>
          <a:prstGeom prst="rect">
            <a:avLst/>
          </a:prstGeom>
        </p:spPr>
      </p:pic>
      <p:sp>
        <p:nvSpPr>
          <p:cNvPr id="6" name="Označba mesta vsebine 2">
            <a:extLst>
              <a:ext uri="{FF2B5EF4-FFF2-40B4-BE49-F238E27FC236}">
                <a16:creationId xmlns:a16="http://schemas.microsoft.com/office/drawing/2014/main" id="{EF980CD3-66BF-41D1-BF75-9731E2FE3276}"/>
              </a:ext>
            </a:extLst>
          </p:cNvPr>
          <p:cNvSpPr txBox="1">
            <a:spLocks/>
          </p:cNvSpPr>
          <p:nvPr/>
        </p:nvSpPr>
        <p:spPr>
          <a:xfrm>
            <a:off x="1132543" y="1657583"/>
            <a:ext cx="1656556" cy="354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l-SI" sz="2000" dirty="0">
                <a:effectLst>
                  <a:outerShdw blurRad="38100" dist="38100" dir="2700000" algn="tl">
                    <a:srgbClr val="000000">
                      <a:alpha val="43137"/>
                    </a:srgbClr>
                  </a:outerShdw>
                </a:effectLst>
              </a:rPr>
              <a:t>IZHODIŠČA</a:t>
            </a:r>
          </a:p>
        </p:txBody>
      </p:sp>
      <p:sp>
        <p:nvSpPr>
          <p:cNvPr id="3" name="Pravokotnik: zaokroženi vogali 2">
            <a:extLst>
              <a:ext uri="{FF2B5EF4-FFF2-40B4-BE49-F238E27FC236}">
                <a16:creationId xmlns:a16="http://schemas.microsoft.com/office/drawing/2014/main" id="{9194FC5D-BFD0-437B-AD61-D5BCC36FE958}"/>
              </a:ext>
            </a:extLst>
          </p:cNvPr>
          <p:cNvSpPr/>
          <p:nvPr/>
        </p:nvSpPr>
        <p:spPr>
          <a:xfrm>
            <a:off x="457200" y="2108829"/>
            <a:ext cx="2486056" cy="1143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sl-SI" sz="1400" dirty="0">
              <a:solidFill>
                <a:schemeClr val="tx1"/>
              </a:solidFill>
            </a:endParaRPr>
          </a:p>
          <a:p>
            <a:pPr>
              <a:buFontTx/>
              <a:buChar char="-"/>
            </a:pPr>
            <a:r>
              <a:rPr lang="sl-SI" sz="1400" dirty="0">
                <a:solidFill>
                  <a:schemeClr val="tx1"/>
                </a:solidFill>
              </a:rPr>
              <a:t> </a:t>
            </a:r>
            <a:r>
              <a:rPr lang="sl-SI" sz="1600" i="1" dirty="0">
                <a:solidFill>
                  <a:schemeClr val="tx1"/>
                </a:solidFill>
              </a:rPr>
              <a:t>čas priprave SLR</a:t>
            </a:r>
          </a:p>
          <a:p>
            <a:pPr>
              <a:buFontTx/>
              <a:buChar char="-"/>
            </a:pPr>
            <a:r>
              <a:rPr lang="sl-SI" sz="1600" i="1" dirty="0">
                <a:solidFill>
                  <a:schemeClr val="tx1"/>
                </a:solidFill>
              </a:rPr>
              <a:t> zahtevnost dela (SKD)</a:t>
            </a:r>
          </a:p>
          <a:p>
            <a:pPr>
              <a:buFontTx/>
              <a:buChar char="-"/>
            </a:pPr>
            <a:r>
              <a:rPr lang="sl-SI" sz="1600" i="1" dirty="0">
                <a:solidFill>
                  <a:schemeClr val="tx1"/>
                </a:solidFill>
              </a:rPr>
              <a:t> potrebni kader</a:t>
            </a:r>
          </a:p>
          <a:p>
            <a:pPr algn="ctr"/>
            <a:endParaRPr lang="sl-SI" dirty="0"/>
          </a:p>
        </p:txBody>
      </p:sp>
      <p:sp>
        <p:nvSpPr>
          <p:cNvPr id="12" name="Pravokotnik: zaokroženi vogali 11">
            <a:extLst>
              <a:ext uri="{FF2B5EF4-FFF2-40B4-BE49-F238E27FC236}">
                <a16:creationId xmlns:a16="http://schemas.microsoft.com/office/drawing/2014/main" id="{C5B4733C-49AF-4C38-8C5A-1AE5AC4EE012}"/>
              </a:ext>
            </a:extLst>
          </p:cNvPr>
          <p:cNvSpPr/>
          <p:nvPr/>
        </p:nvSpPr>
        <p:spPr>
          <a:xfrm>
            <a:off x="3347864" y="2101443"/>
            <a:ext cx="4862320" cy="1143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sl-SI" sz="1400" dirty="0">
              <a:solidFill>
                <a:schemeClr val="tx1"/>
              </a:solidFill>
            </a:endParaRPr>
          </a:p>
          <a:p>
            <a:endParaRPr lang="sl-SI" sz="1600" b="1" dirty="0">
              <a:solidFill>
                <a:schemeClr val="tx1"/>
              </a:solidFill>
            </a:endParaRPr>
          </a:p>
          <a:p>
            <a:r>
              <a:rPr lang="sl-SI" sz="1600" b="1" dirty="0">
                <a:solidFill>
                  <a:schemeClr val="tx1"/>
                </a:solidFill>
              </a:rPr>
              <a:t>Dodatna kazalnika</a:t>
            </a:r>
            <a:r>
              <a:rPr lang="sl-SI" sz="1600" dirty="0">
                <a:solidFill>
                  <a:schemeClr val="tx1"/>
                </a:solidFill>
              </a:rPr>
              <a:t>: </a:t>
            </a:r>
          </a:p>
          <a:p>
            <a:pPr>
              <a:buFontTx/>
              <a:buChar char="-"/>
            </a:pPr>
            <a:r>
              <a:rPr lang="sl-SI" sz="1600" dirty="0">
                <a:solidFill>
                  <a:schemeClr val="tx1"/>
                </a:solidFill>
              </a:rPr>
              <a:t> </a:t>
            </a:r>
            <a:r>
              <a:rPr lang="sl-SI" sz="1600" i="1" dirty="0">
                <a:solidFill>
                  <a:schemeClr val="tx1"/>
                </a:solidFill>
              </a:rPr>
              <a:t>površina LAS </a:t>
            </a:r>
            <a:r>
              <a:rPr lang="sl-SI" sz="1600" dirty="0">
                <a:solidFill>
                  <a:schemeClr val="tx1"/>
                </a:solidFill>
              </a:rPr>
              <a:t>(x̄ LAS 2014-2020 = 545 km2) </a:t>
            </a:r>
          </a:p>
          <a:p>
            <a:pPr>
              <a:buFontTx/>
              <a:buChar char="-"/>
            </a:pPr>
            <a:r>
              <a:rPr lang="sl-SI" sz="1600" dirty="0">
                <a:solidFill>
                  <a:schemeClr val="tx1"/>
                </a:solidFill>
              </a:rPr>
              <a:t> </a:t>
            </a:r>
            <a:r>
              <a:rPr lang="sl-SI" sz="1600" i="1" dirty="0">
                <a:solidFill>
                  <a:schemeClr val="tx1"/>
                </a:solidFill>
              </a:rPr>
              <a:t>število prebivalcev v LAS </a:t>
            </a:r>
            <a:r>
              <a:rPr lang="sl-SI" sz="1600" dirty="0">
                <a:solidFill>
                  <a:schemeClr val="tx1"/>
                </a:solidFill>
              </a:rPr>
              <a:t>(x̄ LAS 2014-2020 = 56.000)</a:t>
            </a:r>
          </a:p>
          <a:p>
            <a:endParaRPr lang="sl-SI" sz="1600" dirty="0">
              <a:solidFill>
                <a:schemeClr val="tx1"/>
              </a:solidFill>
            </a:endParaRPr>
          </a:p>
          <a:p>
            <a:pPr>
              <a:buFontTx/>
              <a:buChar char="-"/>
            </a:pPr>
            <a:endParaRPr lang="sl-SI" sz="1600" dirty="0">
              <a:solidFill>
                <a:schemeClr val="tx1"/>
              </a:solidFill>
            </a:endParaRPr>
          </a:p>
          <a:p>
            <a:pPr algn="ctr"/>
            <a:endParaRPr lang="sl-SI" dirty="0"/>
          </a:p>
        </p:txBody>
      </p:sp>
      <p:sp>
        <p:nvSpPr>
          <p:cNvPr id="13" name="Puščica: dol 12">
            <a:extLst>
              <a:ext uri="{FF2B5EF4-FFF2-40B4-BE49-F238E27FC236}">
                <a16:creationId xmlns:a16="http://schemas.microsoft.com/office/drawing/2014/main" id="{91AAAD36-229A-487C-ADCC-2FBC7F966043}"/>
              </a:ext>
            </a:extLst>
          </p:cNvPr>
          <p:cNvSpPr/>
          <p:nvPr/>
        </p:nvSpPr>
        <p:spPr>
          <a:xfrm>
            <a:off x="3656335" y="3414090"/>
            <a:ext cx="288032" cy="340722"/>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Pravokotnik: zaokroženi vogali 15">
            <a:extLst>
              <a:ext uri="{FF2B5EF4-FFF2-40B4-BE49-F238E27FC236}">
                <a16:creationId xmlns:a16="http://schemas.microsoft.com/office/drawing/2014/main" id="{2A19D01E-0AAA-4815-AD1F-4696F35ABE53}"/>
              </a:ext>
            </a:extLst>
          </p:cNvPr>
          <p:cNvSpPr/>
          <p:nvPr/>
        </p:nvSpPr>
        <p:spPr>
          <a:xfrm>
            <a:off x="430453" y="3924458"/>
            <a:ext cx="7669939" cy="16493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itchFamily="34" charset="0"/>
              <a:buNone/>
            </a:pPr>
            <a:r>
              <a:rPr lang="sl-SI" sz="1600" b="1" dirty="0">
                <a:solidFill>
                  <a:schemeClr val="tx1"/>
                </a:solidFill>
                <a:effectLst>
                  <a:outerShdw blurRad="38100" dist="38100" dir="2700000" algn="tl">
                    <a:srgbClr val="000000">
                      <a:alpha val="43137"/>
                    </a:srgbClr>
                  </a:outerShdw>
                </a:effectLst>
              </a:rPr>
              <a:t>3 </a:t>
            </a:r>
            <a:r>
              <a:rPr lang="sl-SI" sz="1600" b="1" dirty="0" smtClean="0">
                <a:solidFill>
                  <a:schemeClr val="tx1"/>
                </a:solidFill>
                <a:effectLst>
                  <a:outerShdw blurRad="38100" dist="38100" dir="2700000" algn="tl">
                    <a:srgbClr val="000000">
                      <a:alpha val="43137"/>
                    </a:srgbClr>
                  </a:outerShdw>
                </a:effectLst>
              </a:rPr>
              <a:t>kategorije </a:t>
            </a:r>
            <a:r>
              <a:rPr lang="sl-SI" sz="1600" b="1" dirty="0">
                <a:solidFill>
                  <a:schemeClr val="tx1"/>
                </a:solidFill>
                <a:effectLst>
                  <a:outerShdw blurRad="38100" dist="38100" dir="2700000" algn="tl">
                    <a:srgbClr val="000000">
                      <a:alpha val="43137"/>
                    </a:srgbClr>
                  </a:outerShdw>
                </a:effectLst>
              </a:rPr>
              <a:t>pripravljalne podpore: </a:t>
            </a:r>
          </a:p>
          <a:p>
            <a:pPr marL="285750" indent="-285750">
              <a:buFont typeface="Wingdings" panose="05000000000000000000" pitchFamily="2" charset="2"/>
              <a:buChar char="Ø"/>
            </a:pPr>
            <a:r>
              <a:rPr lang="sl-SI" sz="1400" dirty="0" smtClean="0">
                <a:solidFill>
                  <a:schemeClr val="tx1"/>
                </a:solidFill>
              </a:rPr>
              <a:t>1</a:t>
            </a:r>
            <a:r>
              <a:rPr lang="sl-SI" sz="1400" dirty="0">
                <a:solidFill>
                  <a:schemeClr val="tx1"/>
                </a:solidFill>
              </a:rPr>
              <a:t>. kategorija: pavšalni znesek 25.000 EUR za LAS, katerega površina ni večja od 545 km² in nima več kot 56.000 prebivalcev;</a:t>
            </a:r>
          </a:p>
          <a:p>
            <a:pPr marL="285750" indent="-285750">
              <a:buFont typeface="Wingdings" panose="05000000000000000000" pitchFamily="2" charset="2"/>
              <a:buChar char="Ø"/>
            </a:pPr>
            <a:r>
              <a:rPr lang="sl-SI" sz="1400" dirty="0" smtClean="0">
                <a:solidFill>
                  <a:schemeClr val="tx1"/>
                </a:solidFill>
              </a:rPr>
              <a:t>2</a:t>
            </a:r>
            <a:r>
              <a:rPr lang="sl-SI" sz="1400" dirty="0">
                <a:solidFill>
                  <a:schemeClr val="tx1"/>
                </a:solidFill>
              </a:rPr>
              <a:t>. kategorija: pavšalni znesek 27.500 EUR za LAS, katerega površina je večja 545 km² ali ima več kot 56.000 prebivalcev;</a:t>
            </a:r>
          </a:p>
          <a:p>
            <a:pPr marL="285750" indent="-285750">
              <a:buFont typeface="Wingdings" panose="05000000000000000000" pitchFamily="2" charset="2"/>
              <a:buChar char="Ø"/>
            </a:pPr>
            <a:r>
              <a:rPr lang="sl-SI" sz="1400" dirty="0" smtClean="0">
                <a:solidFill>
                  <a:schemeClr val="tx1"/>
                </a:solidFill>
              </a:rPr>
              <a:t>3</a:t>
            </a:r>
            <a:r>
              <a:rPr lang="sl-SI" sz="1400" dirty="0">
                <a:solidFill>
                  <a:schemeClr val="tx1"/>
                </a:solidFill>
              </a:rPr>
              <a:t>. kategorija: pavšalni znesek 30.000 EUR za LAS, katerega površina je večja 545 km² in ima hkrati več kot 56.000 prebivalcev</a:t>
            </a:r>
            <a:r>
              <a:rPr lang="sl-SI" sz="1400" dirty="0" smtClean="0">
                <a:solidFill>
                  <a:schemeClr val="tx1"/>
                </a:solidFill>
              </a:rPr>
              <a:t>.</a:t>
            </a:r>
            <a:endParaRPr lang="sl-SI" sz="1600" dirty="0">
              <a:solidFill>
                <a:schemeClr val="tx1"/>
              </a:solidFill>
            </a:endParaRPr>
          </a:p>
        </p:txBody>
      </p:sp>
      <p:sp>
        <p:nvSpPr>
          <p:cNvPr id="5" name="Pravokotnik 4"/>
          <p:cNvSpPr/>
          <p:nvPr/>
        </p:nvSpPr>
        <p:spPr>
          <a:xfrm>
            <a:off x="446538" y="1044813"/>
            <a:ext cx="8157910" cy="646331"/>
          </a:xfrm>
          <a:prstGeom prst="rect">
            <a:avLst/>
          </a:prstGeom>
        </p:spPr>
        <p:txBody>
          <a:bodyPr wrap="square">
            <a:spAutoFit/>
          </a:bodyPr>
          <a:lstStyle/>
          <a:p>
            <a:r>
              <a:rPr lang="sl-SI" kern="0" dirty="0">
                <a:cs typeface="Calibri" panose="020F0502020204030204" pitchFamily="34" charset="0"/>
              </a:rPr>
              <a:t>Izdelana in potrjena </a:t>
            </a:r>
            <a:r>
              <a:rPr lang="sl-SI" b="1" kern="0" dirty="0">
                <a:cs typeface="Calibri" panose="020F0502020204030204" pitchFamily="34" charset="0"/>
              </a:rPr>
              <a:t>je </a:t>
            </a:r>
            <a:r>
              <a:rPr lang="sl-SI" b="1" dirty="0"/>
              <a:t>Metodologija za določitev in izplačilo pavšala za pripravljalno </a:t>
            </a:r>
            <a:r>
              <a:rPr lang="sl-SI" b="1" dirty="0" smtClean="0"/>
              <a:t>podporo</a:t>
            </a:r>
            <a:r>
              <a:rPr lang="sl-SI" dirty="0" smtClean="0"/>
              <a:t>. </a:t>
            </a:r>
            <a:endParaRPr lang="sl-SI" dirty="0"/>
          </a:p>
        </p:txBody>
      </p:sp>
      <p:sp>
        <p:nvSpPr>
          <p:cNvPr id="14" name="Pravokotnik: zaokroženi vogali 2">
            <a:extLst>
              <a:ext uri="{FF2B5EF4-FFF2-40B4-BE49-F238E27FC236}">
                <a16:creationId xmlns:a16="http://schemas.microsoft.com/office/drawing/2014/main" id="{9194FC5D-BFD0-437B-AD61-D5BCC36FE958}"/>
              </a:ext>
            </a:extLst>
          </p:cNvPr>
          <p:cNvSpPr/>
          <p:nvPr/>
        </p:nvSpPr>
        <p:spPr>
          <a:xfrm>
            <a:off x="400670" y="5697375"/>
            <a:ext cx="5467474" cy="971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sl-SI" sz="1400" dirty="0">
              <a:solidFill>
                <a:schemeClr val="tx1"/>
              </a:solidFill>
            </a:endParaRPr>
          </a:p>
          <a:p>
            <a:pPr algn="just"/>
            <a:r>
              <a:rPr lang="sl-SI" b="1" dirty="0" smtClean="0">
                <a:solidFill>
                  <a:schemeClr val="tx1"/>
                </a:solidFill>
              </a:rPr>
              <a:t>Upravičenci </a:t>
            </a:r>
            <a:r>
              <a:rPr lang="sl-SI" b="1" dirty="0">
                <a:solidFill>
                  <a:schemeClr val="tx1"/>
                </a:solidFill>
              </a:rPr>
              <a:t>do podpore </a:t>
            </a:r>
            <a:r>
              <a:rPr lang="sl-SI" dirty="0">
                <a:solidFill>
                  <a:schemeClr val="tx1"/>
                </a:solidFill>
              </a:rPr>
              <a:t>so lokalna partnerstva, ki so vzpostavila pogoje za oblikovanje LAS in pripravila SLR.</a:t>
            </a:r>
          </a:p>
          <a:p>
            <a:pPr algn="ctr"/>
            <a:endParaRPr lang="sl-SI" dirty="0"/>
          </a:p>
        </p:txBody>
      </p:sp>
    </p:spTree>
    <p:extLst>
      <p:ext uri="{BB962C8B-B14F-4D97-AF65-F5344CB8AC3E}">
        <p14:creationId xmlns:p14="http://schemas.microsoft.com/office/powerpoint/2010/main" val="1596141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9F0C94-D709-40AF-8224-7CDD41E0E4F8}"/>
              </a:ext>
            </a:extLst>
          </p:cNvPr>
          <p:cNvSpPr>
            <a:spLocks noGrp="1"/>
          </p:cNvSpPr>
          <p:nvPr>
            <p:ph type="title"/>
          </p:nvPr>
        </p:nvSpPr>
        <p:spPr>
          <a:xfrm>
            <a:off x="555185" y="-41942"/>
            <a:ext cx="8229600" cy="1143000"/>
          </a:xfrm>
        </p:spPr>
        <p:txBody>
          <a:bodyPr vert="horz" lIns="91440" tIns="45720" rIns="91440" bIns="45720" rtlCol="0" anchor="ctr">
            <a:normAutofit/>
          </a:bodyPr>
          <a:lstStyle/>
          <a:p>
            <a:r>
              <a:rPr lang="sl-SI" altLang="sl-SI" sz="3600" b="1" dirty="0">
                <a:solidFill>
                  <a:srgbClr val="71BF43"/>
                </a:solidFill>
                <a:effectLst>
                  <a:outerShdw blurRad="38100" dist="38100" dir="2700000" algn="tl">
                    <a:srgbClr val="000000">
                      <a:alpha val="43137"/>
                    </a:srgbClr>
                  </a:outerShdw>
                </a:effectLst>
              </a:rPr>
              <a:t>Pripravljalna podpora – </a:t>
            </a:r>
            <a:r>
              <a:rPr lang="sl-SI" altLang="sl-SI" sz="3600" b="1" dirty="0" smtClean="0">
                <a:solidFill>
                  <a:srgbClr val="71BF43"/>
                </a:solidFill>
                <a:effectLst>
                  <a:outerShdw blurRad="38100" dist="38100" dir="2700000" algn="tl">
                    <a:srgbClr val="000000">
                      <a:alpha val="43137"/>
                    </a:srgbClr>
                  </a:outerShdw>
                </a:effectLst>
              </a:rPr>
              <a:t>predlog</a:t>
            </a:r>
            <a:endParaRPr lang="sl-SI" altLang="sl-SI" sz="3600" b="1" dirty="0">
              <a:solidFill>
                <a:srgbClr val="71BF43"/>
              </a:solidFill>
              <a:effectLst>
                <a:outerShdw blurRad="38100" dist="38100" dir="2700000" algn="tl">
                  <a:srgbClr val="000000">
                    <a:alpha val="43137"/>
                  </a:srgbClr>
                </a:outerShdw>
              </a:effectLst>
            </a:endParaRPr>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6021288"/>
            <a:ext cx="2160240" cy="842209"/>
          </a:xfrm>
          <a:prstGeom prst="rect">
            <a:avLst/>
          </a:prstGeom>
        </p:spPr>
      </p:pic>
      <p:sp>
        <p:nvSpPr>
          <p:cNvPr id="3" name="Pravokotnik: zaokroženi vogali 2">
            <a:extLst>
              <a:ext uri="{FF2B5EF4-FFF2-40B4-BE49-F238E27FC236}">
                <a16:creationId xmlns:a16="http://schemas.microsoft.com/office/drawing/2014/main" id="{9194FC5D-BFD0-437B-AD61-D5BCC36FE958}"/>
              </a:ext>
            </a:extLst>
          </p:cNvPr>
          <p:cNvSpPr/>
          <p:nvPr/>
        </p:nvSpPr>
        <p:spPr>
          <a:xfrm>
            <a:off x="457200" y="2489231"/>
            <a:ext cx="3143717" cy="2991024"/>
          </a:xfrm>
          <a:prstGeom prst="round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sl-SI" sz="1400" dirty="0">
              <a:solidFill>
                <a:schemeClr val="tx1"/>
              </a:solidFill>
            </a:endParaRPr>
          </a:p>
          <a:p>
            <a:r>
              <a:rPr lang="sl-SI" sz="1400" b="1" i="1" dirty="0" smtClean="0">
                <a:solidFill>
                  <a:schemeClr val="tx1"/>
                </a:solidFill>
              </a:rPr>
              <a:t>Faza 1 – mejniki (ključni)</a:t>
            </a:r>
            <a:r>
              <a:rPr lang="sl-SI" sz="1400" i="1" dirty="0" smtClean="0">
                <a:solidFill>
                  <a:schemeClr val="tx1"/>
                </a:solidFill>
              </a:rPr>
              <a:t>: </a:t>
            </a:r>
            <a:endParaRPr lang="sl-SI" sz="1400" i="1" dirty="0">
              <a:solidFill>
                <a:schemeClr val="tx1"/>
              </a:solidFill>
            </a:endParaRPr>
          </a:p>
          <a:p>
            <a:pPr>
              <a:buFontTx/>
              <a:buChar char="-"/>
            </a:pPr>
            <a:r>
              <a:rPr lang="sl-SI" sz="1400" i="1" dirty="0">
                <a:solidFill>
                  <a:schemeClr val="tx1"/>
                </a:solidFill>
              </a:rPr>
              <a:t> </a:t>
            </a:r>
            <a:r>
              <a:rPr lang="sl-SI" sz="1400" dirty="0" smtClean="0">
                <a:solidFill>
                  <a:schemeClr val="tx1"/>
                </a:solidFill>
              </a:rPr>
              <a:t>pogodba/aneks </a:t>
            </a:r>
            <a:r>
              <a:rPr lang="sl-SI" sz="1400" dirty="0">
                <a:solidFill>
                  <a:schemeClr val="tx1"/>
                </a:solidFill>
              </a:rPr>
              <a:t>o ustanovitvi LAS</a:t>
            </a:r>
          </a:p>
          <a:p>
            <a:pPr>
              <a:buFontTx/>
              <a:buChar char="-"/>
            </a:pPr>
            <a:r>
              <a:rPr lang="sl-SI" sz="1400" dirty="0">
                <a:solidFill>
                  <a:schemeClr val="tx1"/>
                </a:solidFill>
              </a:rPr>
              <a:t> pogodba med LAS in vodilnim </a:t>
            </a:r>
            <a:r>
              <a:rPr lang="sl-SI" sz="1400" dirty="0" smtClean="0">
                <a:solidFill>
                  <a:schemeClr val="tx1"/>
                </a:solidFill>
              </a:rPr>
              <a:t>partnerjem,</a:t>
            </a:r>
            <a:endParaRPr lang="sl-SI" sz="1400" dirty="0">
              <a:solidFill>
                <a:schemeClr val="tx1"/>
              </a:solidFill>
            </a:endParaRPr>
          </a:p>
          <a:p>
            <a:pPr>
              <a:buFontTx/>
              <a:buChar char="-"/>
            </a:pPr>
            <a:r>
              <a:rPr lang="sl-SI" sz="1400" dirty="0">
                <a:solidFill>
                  <a:schemeClr val="tx1"/>
                </a:solidFill>
              </a:rPr>
              <a:t>oseba zaposlena za namen dela </a:t>
            </a:r>
            <a:r>
              <a:rPr lang="sl-SI" sz="1400" dirty="0" smtClean="0">
                <a:solidFill>
                  <a:schemeClr val="tx1"/>
                </a:solidFill>
              </a:rPr>
              <a:t>LAS za </a:t>
            </a:r>
            <a:r>
              <a:rPr lang="sl-SI" sz="1400" dirty="0" err="1" smtClean="0">
                <a:solidFill>
                  <a:schemeClr val="tx1"/>
                </a:solidFill>
              </a:rPr>
              <a:t>najmenj</a:t>
            </a:r>
            <a:r>
              <a:rPr lang="sl-SI" sz="1400" dirty="0" smtClean="0">
                <a:solidFill>
                  <a:schemeClr val="tx1"/>
                </a:solidFill>
              </a:rPr>
              <a:t> 9 mesecev,</a:t>
            </a:r>
            <a:endParaRPr lang="sl-SI" sz="1400" dirty="0">
              <a:solidFill>
                <a:schemeClr val="tx1"/>
              </a:solidFill>
            </a:endParaRPr>
          </a:p>
          <a:p>
            <a:pPr>
              <a:buFontTx/>
              <a:buChar char="-"/>
            </a:pPr>
            <a:r>
              <a:rPr lang="sl-SI" sz="1400" dirty="0">
                <a:solidFill>
                  <a:schemeClr val="tx1"/>
                </a:solidFill>
              </a:rPr>
              <a:t> delujoča spletna stran partnerstva za obdobje </a:t>
            </a:r>
            <a:r>
              <a:rPr lang="sl-SI" sz="1400" dirty="0" smtClean="0">
                <a:solidFill>
                  <a:schemeClr val="tx1"/>
                </a:solidFill>
              </a:rPr>
              <a:t>2021-2027</a:t>
            </a:r>
          </a:p>
          <a:p>
            <a:pPr>
              <a:buFontTx/>
              <a:buChar char="-"/>
            </a:pPr>
            <a:r>
              <a:rPr lang="sl-SI" sz="1400" dirty="0">
                <a:solidFill>
                  <a:schemeClr val="tx1"/>
                </a:solidFill>
              </a:rPr>
              <a:t> aktivna </a:t>
            </a:r>
            <a:r>
              <a:rPr lang="sl-SI" sz="1400" dirty="0" smtClean="0">
                <a:solidFill>
                  <a:schemeClr val="tx1"/>
                </a:solidFill>
              </a:rPr>
              <a:t>pisarna </a:t>
            </a:r>
            <a:r>
              <a:rPr lang="sl-SI" sz="1400" dirty="0">
                <a:solidFill>
                  <a:schemeClr val="tx1"/>
                </a:solidFill>
              </a:rPr>
              <a:t>na območju LAS v ustreznih prostorih in z opremo za opravljanje nalog priprave SLR</a:t>
            </a:r>
          </a:p>
          <a:p>
            <a:pPr algn="ctr"/>
            <a:endParaRPr lang="sl-SI" dirty="0"/>
          </a:p>
        </p:txBody>
      </p:sp>
      <p:sp>
        <p:nvSpPr>
          <p:cNvPr id="12" name="Pravokotnik: zaokroženi vogali 11">
            <a:extLst>
              <a:ext uri="{FF2B5EF4-FFF2-40B4-BE49-F238E27FC236}">
                <a16:creationId xmlns:a16="http://schemas.microsoft.com/office/drawing/2014/main" id="{C5B4733C-49AF-4C38-8C5A-1AE5AC4EE012}"/>
              </a:ext>
            </a:extLst>
          </p:cNvPr>
          <p:cNvSpPr/>
          <p:nvPr/>
        </p:nvSpPr>
        <p:spPr>
          <a:xfrm>
            <a:off x="4445350" y="2489231"/>
            <a:ext cx="2613745" cy="1291034"/>
          </a:xfrm>
          <a:prstGeom prst="round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b="1" i="1" dirty="0" smtClean="0">
                <a:solidFill>
                  <a:schemeClr val="tx1"/>
                </a:solidFill>
              </a:rPr>
              <a:t>Faza 2 - mejniki</a:t>
            </a:r>
            <a:r>
              <a:rPr lang="sl-SI" sz="1400" i="1" dirty="0" smtClean="0">
                <a:solidFill>
                  <a:schemeClr val="tx1"/>
                </a:solidFill>
              </a:rPr>
              <a:t>: </a:t>
            </a:r>
            <a:endParaRPr lang="sl-SI" sz="1400" i="1" dirty="0">
              <a:solidFill>
                <a:schemeClr val="tx1"/>
              </a:solidFill>
            </a:endParaRPr>
          </a:p>
          <a:p>
            <a:pPr>
              <a:buFontTx/>
              <a:buChar char="-"/>
            </a:pPr>
            <a:r>
              <a:rPr lang="sl-SI" sz="1400" i="1" dirty="0">
                <a:solidFill>
                  <a:schemeClr val="tx1"/>
                </a:solidFill>
              </a:rPr>
              <a:t>  </a:t>
            </a:r>
            <a:r>
              <a:rPr lang="sl-SI" sz="1400" dirty="0">
                <a:solidFill>
                  <a:schemeClr val="tx1"/>
                </a:solidFill>
              </a:rPr>
              <a:t>pripravljena </a:t>
            </a:r>
            <a:r>
              <a:rPr lang="sl-SI" sz="1400" dirty="0" smtClean="0">
                <a:solidFill>
                  <a:schemeClr val="tx1"/>
                </a:solidFill>
              </a:rPr>
              <a:t>in predložena SLR  z vsemi zahtevanimi  elementi </a:t>
            </a:r>
          </a:p>
          <a:p>
            <a:pPr>
              <a:buFontTx/>
              <a:buChar char="-"/>
            </a:pPr>
            <a:r>
              <a:rPr lang="sl-SI" sz="1400" dirty="0" smtClean="0">
                <a:solidFill>
                  <a:schemeClr val="tx1"/>
                </a:solidFill>
              </a:rPr>
              <a:t> </a:t>
            </a:r>
            <a:r>
              <a:rPr lang="sl-SI" sz="1400" dirty="0">
                <a:solidFill>
                  <a:schemeClr val="tx1"/>
                </a:solidFill>
              </a:rPr>
              <a:t>odločitev o SLR</a:t>
            </a:r>
            <a:endParaRPr lang="sl-SI" dirty="0"/>
          </a:p>
        </p:txBody>
      </p:sp>
      <p:sp>
        <p:nvSpPr>
          <p:cNvPr id="13" name="Puščica: dol 12">
            <a:extLst>
              <a:ext uri="{FF2B5EF4-FFF2-40B4-BE49-F238E27FC236}">
                <a16:creationId xmlns:a16="http://schemas.microsoft.com/office/drawing/2014/main" id="{91AAAD36-229A-487C-ADCC-2FBC7F966043}"/>
              </a:ext>
            </a:extLst>
          </p:cNvPr>
          <p:cNvSpPr/>
          <p:nvPr/>
        </p:nvSpPr>
        <p:spPr>
          <a:xfrm>
            <a:off x="1907704" y="5555983"/>
            <a:ext cx="261069" cy="415559"/>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Označba mesta vsebine 2">
            <a:extLst>
              <a:ext uri="{FF2B5EF4-FFF2-40B4-BE49-F238E27FC236}">
                <a16:creationId xmlns:a16="http://schemas.microsoft.com/office/drawing/2014/main" id="{E9E7C38F-8E02-49AE-8E56-2020AA4CEC88}"/>
              </a:ext>
            </a:extLst>
          </p:cNvPr>
          <p:cNvSpPr txBox="1">
            <a:spLocks/>
          </p:cNvSpPr>
          <p:nvPr/>
        </p:nvSpPr>
        <p:spPr>
          <a:xfrm>
            <a:off x="854269" y="6021288"/>
            <a:ext cx="2746648" cy="432049"/>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l-SI" sz="1200" dirty="0"/>
              <a:t>Izplačilo </a:t>
            </a:r>
            <a:r>
              <a:rPr lang="sl-SI" sz="1200" dirty="0" smtClean="0"/>
              <a:t>predvidoma 30% deleža </a:t>
            </a:r>
            <a:r>
              <a:rPr lang="sl-SI" sz="1200" dirty="0"/>
              <a:t>skupne vrednosti pripravljalne podpore</a:t>
            </a:r>
          </a:p>
        </p:txBody>
      </p:sp>
      <p:sp>
        <p:nvSpPr>
          <p:cNvPr id="16" name="Puščica: dol 15">
            <a:extLst>
              <a:ext uri="{FF2B5EF4-FFF2-40B4-BE49-F238E27FC236}">
                <a16:creationId xmlns:a16="http://schemas.microsoft.com/office/drawing/2014/main" id="{8606DB6A-5F3C-4FD2-BD6C-97FC434D6694}"/>
              </a:ext>
            </a:extLst>
          </p:cNvPr>
          <p:cNvSpPr/>
          <p:nvPr/>
        </p:nvSpPr>
        <p:spPr>
          <a:xfrm>
            <a:off x="5007790" y="5340507"/>
            <a:ext cx="262762" cy="423256"/>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Označba mesta vsebine 2">
            <a:extLst>
              <a:ext uri="{FF2B5EF4-FFF2-40B4-BE49-F238E27FC236}">
                <a16:creationId xmlns:a16="http://schemas.microsoft.com/office/drawing/2014/main" id="{AD20D66E-D7A9-4BB8-AB5D-16F793995DF0}"/>
              </a:ext>
            </a:extLst>
          </p:cNvPr>
          <p:cNvSpPr txBox="1">
            <a:spLocks/>
          </p:cNvSpPr>
          <p:nvPr/>
        </p:nvSpPr>
        <p:spPr>
          <a:xfrm>
            <a:off x="4396570" y="5958794"/>
            <a:ext cx="1804069" cy="517725"/>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l-SI" sz="1200" dirty="0"/>
              <a:t>Izplačilo preostanka pripravljalne podpore</a:t>
            </a:r>
          </a:p>
        </p:txBody>
      </p:sp>
      <p:sp>
        <p:nvSpPr>
          <p:cNvPr id="19" name="Označba mesta vsebine 2">
            <a:extLst>
              <a:ext uri="{FF2B5EF4-FFF2-40B4-BE49-F238E27FC236}">
                <a16:creationId xmlns:a16="http://schemas.microsoft.com/office/drawing/2014/main" id="{18BBDBAE-CBBF-4CC3-87A3-7A76D9FC0457}"/>
              </a:ext>
            </a:extLst>
          </p:cNvPr>
          <p:cNvSpPr txBox="1">
            <a:spLocks/>
          </p:cNvSpPr>
          <p:nvPr/>
        </p:nvSpPr>
        <p:spPr>
          <a:xfrm>
            <a:off x="7081789" y="5361005"/>
            <a:ext cx="1497450" cy="590178"/>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l-SI" sz="1600" dirty="0">
                <a:solidFill>
                  <a:srgbClr val="C00000"/>
                </a:solidFill>
              </a:rPr>
              <a:t>NI vračil plačila 1. faze</a:t>
            </a:r>
          </a:p>
        </p:txBody>
      </p:sp>
      <p:sp>
        <p:nvSpPr>
          <p:cNvPr id="22" name="Diagram poteka: preluknjan trak 21">
            <a:extLst>
              <a:ext uri="{FF2B5EF4-FFF2-40B4-BE49-F238E27FC236}">
                <a16:creationId xmlns:a16="http://schemas.microsoft.com/office/drawing/2014/main" id="{D0A62A4D-BB62-4E74-8821-C68C720D6858}"/>
              </a:ext>
            </a:extLst>
          </p:cNvPr>
          <p:cNvSpPr/>
          <p:nvPr/>
        </p:nvSpPr>
        <p:spPr>
          <a:xfrm>
            <a:off x="6795698" y="3997243"/>
            <a:ext cx="1232686" cy="804672"/>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chemeClr val="tx1"/>
                </a:solidFill>
              </a:rPr>
              <a:t>NEPOTRJENA SLR</a:t>
            </a:r>
          </a:p>
        </p:txBody>
      </p:sp>
      <p:sp>
        <p:nvSpPr>
          <p:cNvPr id="23" name="Diagram poteka: preluknjan trak 22">
            <a:extLst>
              <a:ext uri="{FF2B5EF4-FFF2-40B4-BE49-F238E27FC236}">
                <a16:creationId xmlns:a16="http://schemas.microsoft.com/office/drawing/2014/main" id="{4AFBFBD3-DD31-4A27-AE9A-73D6DA40093B}"/>
              </a:ext>
            </a:extLst>
          </p:cNvPr>
          <p:cNvSpPr/>
          <p:nvPr/>
        </p:nvSpPr>
        <p:spPr>
          <a:xfrm>
            <a:off x="4555047" y="4077072"/>
            <a:ext cx="1396218" cy="895349"/>
          </a:xfrm>
          <a:prstGeom prst="flowChartPunchedTap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chemeClr val="tx1"/>
                </a:solidFill>
              </a:rPr>
              <a:t>POTRJENA SLR</a:t>
            </a:r>
          </a:p>
        </p:txBody>
      </p:sp>
      <p:sp>
        <p:nvSpPr>
          <p:cNvPr id="24" name="Puščica: dol 23">
            <a:extLst>
              <a:ext uri="{FF2B5EF4-FFF2-40B4-BE49-F238E27FC236}">
                <a16:creationId xmlns:a16="http://schemas.microsoft.com/office/drawing/2014/main" id="{A40AAB8F-B5BC-4100-B5A5-F39AFA8BA76E}"/>
              </a:ext>
            </a:extLst>
          </p:cNvPr>
          <p:cNvSpPr/>
          <p:nvPr/>
        </p:nvSpPr>
        <p:spPr>
          <a:xfrm>
            <a:off x="7423410" y="4801915"/>
            <a:ext cx="244934" cy="365194"/>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ravokotnik 4"/>
          <p:cNvSpPr/>
          <p:nvPr/>
        </p:nvSpPr>
        <p:spPr>
          <a:xfrm>
            <a:off x="333954" y="657725"/>
            <a:ext cx="8828190" cy="646331"/>
          </a:xfrm>
          <a:prstGeom prst="rect">
            <a:avLst/>
          </a:prstGeom>
        </p:spPr>
        <p:txBody>
          <a:bodyPr wrap="square">
            <a:spAutoFit/>
          </a:bodyPr>
          <a:lstStyle/>
          <a:p>
            <a:endParaRPr lang="sl-SI" dirty="0">
              <a:solidFill>
                <a:schemeClr val="accent4">
                  <a:lumMod val="60000"/>
                  <a:lumOff val="40000"/>
                </a:schemeClr>
              </a:solidFill>
            </a:endParaRPr>
          </a:p>
          <a:p>
            <a:r>
              <a:rPr lang="sl-SI" dirty="0" smtClean="0"/>
              <a:t> </a:t>
            </a:r>
            <a:endParaRPr lang="sl-SI" dirty="0"/>
          </a:p>
        </p:txBody>
      </p:sp>
      <p:sp>
        <p:nvSpPr>
          <p:cNvPr id="15" name="Pravokotnik: zaokroženi vogali 2">
            <a:extLst>
              <a:ext uri="{FF2B5EF4-FFF2-40B4-BE49-F238E27FC236}">
                <a16:creationId xmlns:a16="http://schemas.microsoft.com/office/drawing/2014/main" id="{9194FC5D-BFD0-437B-AD61-D5BCC36FE958}"/>
              </a:ext>
            </a:extLst>
          </p:cNvPr>
          <p:cNvSpPr/>
          <p:nvPr/>
        </p:nvSpPr>
        <p:spPr>
          <a:xfrm>
            <a:off x="441342" y="935191"/>
            <a:ext cx="8235113" cy="1102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sl-SI" sz="1400" dirty="0">
              <a:solidFill>
                <a:schemeClr val="tx1"/>
              </a:solidFill>
            </a:endParaRPr>
          </a:p>
          <a:p>
            <a:r>
              <a:rPr lang="sl-SI" b="1" dirty="0">
                <a:solidFill>
                  <a:schemeClr val="tx1"/>
                </a:solidFill>
              </a:rPr>
              <a:t>Pogoji za upravičenost </a:t>
            </a:r>
            <a:r>
              <a:rPr lang="sl-SI" dirty="0">
                <a:solidFill>
                  <a:schemeClr val="tx1"/>
                </a:solidFill>
              </a:rPr>
              <a:t>do javne </a:t>
            </a:r>
            <a:r>
              <a:rPr lang="sl-SI" dirty="0" smtClean="0">
                <a:solidFill>
                  <a:schemeClr val="tx1"/>
                </a:solidFill>
              </a:rPr>
              <a:t>podpore: doseženi </a:t>
            </a:r>
            <a:r>
              <a:rPr lang="sl-SI" dirty="0">
                <a:solidFill>
                  <a:schemeClr val="tx1"/>
                </a:solidFill>
              </a:rPr>
              <a:t>mejniki 1. in 2. </a:t>
            </a:r>
            <a:r>
              <a:rPr lang="sl-SI" dirty="0" smtClean="0">
                <a:solidFill>
                  <a:schemeClr val="tx1"/>
                </a:solidFill>
              </a:rPr>
              <a:t>faze</a:t>
            </a:r>
            <a:endParaRPr lang="sl-SI" dirty="0">
              <a:solidFill>
                <a:schemeClr val="tx1"/>
              </a:solidFill>
            </a:endParaRPr>
          </a:p>
          <a:p>
            <a:r>
              <a:rPr lang="sl-SI" b="1" dirty="0">
                <a:solidFill>
                  <a:schemeClr val="tx1"/>
                </a:solidFill>
              </a:rPr>
              <a:t>Obdobje upravičenosti</a:t>
            </a:r>
            <a:r>
              <a:rPr lang="sl-SI" dirty="0">
                <a:solidFill>
                  <a:schemeClr val="tx1"/>
                </a:solidFill>
              </a:rPr>
              <a:t>: od objave javnega poziva </a:t>
            </a:r>
            <a:r>
              <a:rPr lang="sl-SI" dirty="0" smtClean="0">
                <a:solidFill>
                  <a:schemeClr val="tx1"/>
                </a:solidFill>
              </a:rPr>
              <a:t>MKGP </a:t>
            </a:r>
            <a:r>
              <a:rPr lang="sl-SI" dirty="0">
                <a:solidFill>
                  <a:schemeClr val="tx1"/>
                </a:solidFill>
              </a:rPr>
              <a:t>do potrditve predložene </a:t>
            </a:r>
            <a:r>
              <a:rPr lang="sl-SI" dirty="0" smtClean="0">
                <a:solidFill>
                  <a:schemeClr val="tx1"/>
                </a:solidFill>
              </a:rPr>
              <a:t>SLR</a:t>
            </a:r>
            <a:endParaRPr lang="sl-SI" dirty="0">
              <a:solidFill>
                <a:schemeClr val="tx1"/>
              </a:solidFill>
            </a:endParaRPr>
          </a:p>
          <a:p>
            <a:pPr algn="ctr"/>
            <a:endParaRPr lang="sl-SI" dirty="0">
              <a:solidFill>
                <a:schemeClr val="tx1"/>
              </a:solidFill>
            </a:endParaRPr>
          </a:p>
        </p:txBody>
      </p:sp>
    </p:spTree>
    <p:extLst>
      <p:ext uri="{BB962C8B-B14F-4D97-AF65-F5344CB8AC3E}">
        <p14:creationId xmlns:p14="http://schemas.microsoft.com/office/powerpoint/2010/main" val="427980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9F0C94-D709-40AF-8224-7CDD41E0E4F8}"/>
              </a:ext>
            </a:extLst>
          </p:cNvPr>
          <p:cNvSpPr>
            <a:spLocks noGrp="1"/>
          </p:cNvSpPr>
          <p:nvPr>
            <p:ph type="title"/>
          </p:nvPr>
        </p:nvSpPr>
        <p:spPr>
          <a:xfrm>
            <a:off x="555185" y="-41942"/>
            <a:ext cx="8229600" cy="1143000"/>
          </a:xfrm>
        </p:spPr>
        <p:txBody>
          <a:bodyPr vert="horz" lIns="91440" tIns="45720" rIns="91440" bIns="45720" rtlCol="0" anchor="ctr">
            <a:normAutofit/>
          </a:bodyPr>
          <a:lstStyle/>
          <a:p>
            <a:r>
              <a:rPr lang="sl-SI" altLang="sl-SI" sz="3600" b="1" dirty="0">
                <a:solidFill>
                  <a:srgbClr val="71BF43"/>
                </a:solidFill>
                <a:effectLst>
                  <a:outerShdw blurRad="38100" dist="38100" dir="2700000" algn="tl">
                    <a:srgbClr val="000000">
                      <a:alpha val="43137"/>
                    </a:srgbClr>
                  </a:outerShdw>
                </a:effectLst>
              </a:rPr>
              <a:t>Pripravljalna podpora </a:t>
            </a:r>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6021288"/>
            <a:ext cx="2160240" cy="842209"/>
          </a:xfrm>
          <a:prstGeom prst="rect">
            <a:avLst/>
          </a:prstGeom>
        </p:spPr>
      </p:pic>
      <p:sp>
        <p:nvSpPr>
          <p:cNvPr id="5" name="Pravokotnik 4"/>
          <p:cNvSpPr/>
          <p:nvPr/>
        </p:nvSpPr>
        <p:spPr>
          <a:xfrm>
            <a:off x="280314" y="647461"/>
            <a:ext cx="8828190" cy="646331"/>
          </a:xfrm>
          <a:prstGeom prst="rect">
            <a:avLst/>
          </a:prstGeom>
        </p:spPr>
        <p:txBody>
          <a:bodyPr wrap="square">
            <a:spAutoFit/>
          </a:bodyPr>
          <a:lstStyle/>
          <a:p>
            <a:endParaRPr lang="sl-SI" dirty="0">
              <a:solidFill>
                <a:schemeClr val="accent4">
                  <a:lumMod val="60000"/>
                  <a:lumOff val="40000"/>
                </a:schemeClr>
              </a:solidFill>
            </a:endParaRPr>
          </a:p>
          <a:p>
            <a:r>
              <a:rPr lang="sl-SI" dirty="0" smtClean="0"/>
              <a:t> </a:t>
            </a:r>
            <a:endParaRPr lang="sl-SI" dirty="0"/>
          </a:p>
        </p:txBody>
      </p:sp>
      <p:sp>
        <p:nvSpPr>
          <p:cNvPr id="15" name="Pravokotnik: zaokroženi vogali 2">
            <a:extLst>
              <a:ext uri="{FF2B5EF4-FFF2-40B4-BE49-F238E27FC236}">
                <a16:creationId xmlns:a16="http://schemas.microsoft.com/office/drawing/2014/main" id="{9194FC5D-BFD0-437B-AD61-D5BCC36FE958}"/>
              </a:ext>
            </a:extLst>
          </p:cNvPr>
          <p:cNvSpPr/>
          <p:nvPr/>
        </p:nvSpPr>
        <p:spPr>
          <a:xfrm>
            <a:off x="441342" y="935190"/>
            <a:ext cx="8235113" cy="41499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solidFill>
                  <a:schemeClr val="tx1"/>
                </a:solidFill>
              </a:rPr>
              <a:t>Upravičene aktivnosti in </a:t>
            </a:r>
            <a:r>
              <a:rPr lang="sl-SI" dirty="0" smtClean="0">
                <a:solidFill>
                  <a:schemeClr val="tx1"/>
                </a:solidFill>
              </a:rPr>
              <a:t>hkrati naloge </a:t>
            </a:r>
            <a:r>
              <a:rPr lang="sl-SI" dirty="0">
                <a:solidFill>
                  <a:schemeClr val="tx1"/>
                </a:solidFill>
              </a:rPr>
              <a:t>upravičenca so:</a:t>
            </a:r>
          </a:p>
          <a:p>
            <a:pPr marL="285750" indent="-285750">
              <a:buFont typeface="Wingdings" panose="05000000000000000000" pitchFamily="2" charset="2"/>
              <a:buChar char="v"/>
            </a:pPr>
            <a:endParaRPr lang="sl-SI" dirty="0" smtClean="0">
              <a:solidFill>
                <a:schemeClr val="tx1"/>
              </a:solidFill>
            </a:endParaRPr>
          </a:p>
          <a:p>
            <a:pPr marL="285750" indent="-285750">
              <a:buFont typeface="Wingdings" panose="05000000000000000000" pitchFamily="2" charset="2"/>
              <a:buChar char="v"/>
            </a:pPr>
            <a:r>
              <a:rPr lang="sl-SI" dirty="0" smtClean="0">
                <a:solidFill>
                  <a:schemeClr val="tx1"/>
                </a:solidFill>
              </a:rPr>
              <a:t>usposabljanje </a:t>
            </a:r>
            <a:r>
              <a:rPr lang="sl-SI" dirty="0">
                <a:solidFill>
                  <a:schemeClr val="tx1"/>
                </a:solidFill>
              </a:rPr>
              <a:t>lokalnih zainteresiranih </a:t>
            </a:r>
            <a:r>
              <a:rPr lang="sl-SI" dirty="0" smtClean="0">
                <a:solidFill>
                  <a:schemeClr val="tx1"/>
                </a:solidFill>
              </a:rPr>
              <a:t>strani;</a:t>
            </a:r>
            <a:endParaRPr lang="sl-SI" dirty="0">
              <a:solidFill>
                <a:schemeClr val="tx1"/>
              </a:solidFill>
            </a:endParaRPr>
          </a:p>
          <a:p>
            <a:pPr marL="285750" indent="-285750">
              <a:buFont typeface="Wingdings" panose="05000000000000000000" pitchFamily="2" charset="2"/>
              <a:buChar char="v"/>
            </a:pPr>
            <a:r>
              <a:rPr lang="sl-SI" dirty="0" smtClean="0">
                <a:solidFill>
                  <a:schemeClr val="tx1"/>
                </a:solidFill>
              </a:rPr>
              <a:t>proučevanje </a:t>
            </a:r>
            <a:r>
              <a:rPr lang="sl-SI" dirty="0">
                <a:solidFill>
                  <a:schemeClr val="tx1"/>
                </a:solidFill>
              </a:rPr>
              <a:t>zadevnega območja (vključno s študijami izvedljivosti za nekatere operacije, ki jih je treba predvideti v SLR),</a:t>
            </a:r>
          </a:p>
          <a:p>
            <a:pPr marL="285750" indent="-285750">
              <a:buFont typeface="Wingdings" panose="05000000000000000000" pitchFamily="2" charset="2"/>
              <a:buChar char="v"/>
            </a:pPr>
            <a:r>
              <a:rPr lang="sl-SI" dirty="0" smtClean="0">
                <a:solidFill>
                  <a:schemeClr val="tx1"/>
                </a:solidFill>
              </a:rPr>
              <a:t>stroški</a:t>
            </a:r>
            <a:r>
              <a:rPr lang="sl-SI" dirty="0">
                <a:solidFill>
                  <a:schemeClr val="tx1"/>
                </a:solidFill>
              </a:rPr>
              <a:t>, povezani z oblikovanjem SLR, vključno s stroški za posvetovanje in stroški za ukrepe v zvezi s posvetovanjem z zainteresiranimi stranmi za namene priprave strategije</a:t>
            </a:r>
            <a:r>
              <a:rPr lang="sl-SI" dirty="0" smtClean="0">
                <a:solidFill>
                  <a:schemeClr val="tx1"/>
                </a:solidFill>
              </a:rPr>
              <a:t>;</a:t>
            </a:r>
            <a:endParaRPr lang="sl-SI" dirty="0">
              <a:solidFill>
                <a:schemeClr val="tx1"/>
              </a:solidFill>
            </a:endParaRPr>
          </a:p>
          <a:p>
            <a:pPr marL="285750" indent="-285750">
              <a:buFont typeface="Wingdings" panose="05000000000000000000" pitchFamily="2" charset="2"/>
              <a:buChar char="v"/>
            </a:pPr>
            <a:r>
              <a:rPr lang="sl-SI" dirty="0">
                <a:solidFill>
                  <a:schemeClr val="tx1"/>
                </a:solidFill>
              </a:rPr>
              <a:t> </a:t>
            </a:r>
            <a:r>
              <a:rPr lang="sl-SI" dirty="0" smtClean="0">
                <a:solidFill>
                  <a:schemeClr val="tx1"/>
                </a:solidFill>
              </a:rPr>
              <a:t>upravni </a:t>
            </a:r>
            <a:r>
              <a:rPr lang="sl-SI" dirty="0">
                <a:solidFill>
                  <a:schemeClr val="tx1"/>
                </a:solidFill>
              </a:rPr>
              <a:t>stroški lokalnih partnerstev (operativni stroški in stroški osebja). </a:t>
            </a:r>
          </a:p>
          <a:p>
            <a:pPr algn="ctr"/>
            <a:endParaRPr lang="sl-SI" dirty="0">
              <a:solidFill>
                <a:schemeClr val="tx1"/>
              </a:solidFill>
            </a:endParaRPr>
          </a:p>
        </p:txBody>
      </p:sp>
    </p:spTree>
    <p:extLst>
      <p:ext uri="{BB962C8B-B14F-4D97-AF65-F5344CB8AC3E}">
        <p14:creationId xmlns:p14="http://schemas.microsoft.com/office/powerpoint/2010/main" val="772459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a:solidFill>
                  <a:srgbClr val="71BF43"/>
                </a:solidFill>
                <a:effectLst>
                  <a:outerShdw blurRad="38100" dist="38100" dir="2700000" algn="tl">
                    <a:srgbClr val="000000">
                      <a:alpha val="43137"/>
                    </a:srgbClr>
                  </a:outerShdw>
                </a:effectLst>
              </a:rPr>
              <a:t>Vprašanja/predlogi</a:t>
            </a:r>
          </a:p>
        </p:txBody>
      </p:sp>
      <p:pic>
        <p:nvPicPr>
          <p:cNvPr id="6" name="Označba mesta vsebine 5"/>
          <p:cNvPicPr>
            <a:picLocks noGrp="1" noChangeAspect="1"/>
          </p:cNvPicPr>
          <p:nvPr>
            <p:ph idx="1"/>
          </p:nvPr>
        </p:nvPicPr>
        <p:blipFill>
          <a:blip r:embed="rId2"/>
          <a:stretch>
            <a:fillRect/>
          </a:stretch>
        </p:blipFill>
        <p:spPr>
          <a:xfrm>
            <a:off x="1744731" y="1600200"/>
            <a:ext cx="5654537" cy="4525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6971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smtClean="0">
                <a:solidFill>
                  <a:srgbClr val="71BF43"/>
                </a:solidFill>
                <a:effectLst>
                  <a:outerShdw blurRad="38100" dist="38100" dir="2700000" algn="tl">
                    <a:srgbClr val="000000">
                      <a:alpha val="43137"/>
                    </a:srgbClr>
                  </a:outerShdw>
                </a:effectLst>
              </a:rPr>
              <a:t>Vsebina</a:t>
            </a:r>
            <a:endParaRPr lang="sl-SI" b="1" dirty="0">
              <a:solidFill>
                <a:srgbClr val="71BF43"/>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457200" y="1268760"/>
            <a:ext cx="8507288" cy="4525963"/>
          </a:xfrm>
        </p:spPr>
        <p:txBody>
          <a:bodyPr>
            <a:noAutofit/>
          </a:bodyPr>
          <a:lstStyle/>
          <a:p>
            <a:pPr marL="0" lvl="0" indent="0">
              <a:buNone/>
            </a:pPr>
            <a:endParaRPr lang="sl-SI" sz="2400" b="1" dirty="0" smtClean="0">
              <a:solidFill>
                <a:srgbClr val="0070C0"/>
              </a:solidFill>
            </a:endParaRPr>
          </a:p>
          <a:p>
            <a:pPr>
              <a:buFont typeface="Wingdings" panose="05000000000000000000" pitchFamily="2" charset="2"/>
              <a:buChar char="Ø"/>
            </a:pPr>
            <a:r>
              <a:rPr lang="sl-SI" sz="2800" dirty="0" smtClean="0"/>
              <a:t>Zakonodajni okvir in programski dokumenti </a:t>
            </a:r>
            <a:r>
              <a:rPr lang="sl-SI" sz="2800" dirty="0"/>
              <a:t>EKP 2021-2027 in SKP 2023-2027 </a:t>
            </a:r>
            <a:endParaRPr lang="sl-SI" sz="2800" dirty="0" smtClean="0"/>
          </a:p>
          <a:p>
            <a:pPr>
              <a:buFont typeface="Wingdings" panose="05000000000000000000" pitchFamily="2" charset="2"/>
              <a:buChar char="Ø"/>
            </a:pPr>
            <a:endParaRPr lang="sl-SI" sz="2800" dirty="0" smtClean="0"/>
          </a:p>
          <a:p>
            <a:pPr>
              <a:buFont typeface="Wingdings" panose="05000000000000000000" pitchFamily="2" charset="2"/>
              <a:buChar char="Ø"/>
            </a:pPr>
            <a:r>
              <a:rPr lang="sl-SI" sz="2800" dirty="0" smtClean="0"/>
              <a:t>Izkaz </a:t>
            </a:r>
            <a:r>
              <a:rPr lang="sl-SI" sz="2800" dirty="0"/>
              <a:t>interesa oblikovanja LAS v </a:t>
            </a:r>
            <a:r>
              <a:rPr lang="sl-SI" sz="2800" dirty="0" smtClean="0"/>
              <a:t>2021-2027</a:t>
            </a:r>
          </a:p>
          <a:p>
            <a:pPr>
              <a:buFont typeface="Wingdings" panose="05000000000000000000" pitchFamily="2" charset="2"/>
              <a:buChar char="Ø"/>
            </a:pPr>
            <a:endParaRPr lang="sl-SI" sz="2800" dirty="0"/>
          </a:p>
          <a:p>
            <a:pPr lvl="0">
              <a:buFont typeface="Wingdings" panose="05000000000000000000" pitchFamily="2" charset="2"/>
              <a:buChar char="Ø"/>
            </a:pPr>
            <a:r>
              <a:rPr lang="sl-SI" sz="2800" dirty="0" smtClean="0"/>
              <a:t>Pogoji </a:t>
            </a:r>
            <a:r>
              <a:rPr lang="sl-SI" sz="2800" dirty="0"/>
              <a:t>za oblikovanje </a:t>
            </a:r>
            <a:r>
              <a:rPr lang="sl-SI" sz="2800" dirty="0" smtClean="0"/>
              <a:t>LAS in pripravljalna podpora </a:t>
            </a:r>
            <a:endParaRPr lang="sl-SI" sz="2400" dirty="0"/>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293" y="6015791"/>
            <a:ext cx="2160240" cy="842209"/>
          </a:xfrm>
          <a:prstGeom prst="rect">
            <a:avLst/>
          </a:prstGeom>
        </p:spPr>
      </p:pic>
    </p:spTree>
    <p:extLst>
      <p:ext uri="{BB962C8B-B14F-4D97-AF65-F5344CB8AC3E}">
        <p14:creationId xmlns:p14="http://schemas.microsoft.com/office/powerpoint/2010/main" val="131269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5" y="274638"/>
            <a:ext cx="9005028" cy="1143000"/>
          </a:xfrm>
        </p:spPr>
        <p:txBody>
          <a:bodyPr>
            <a:noAutofit/>
          </a:bodyPr>
          <a:lstStyle/>
          <a:p>
            <a:r>
              <a:rPr lang="sl-SI" sz="3600" b="1" dirty="0" smtClean="0">
                <a:solidFill>
                  <a:srgbClr val="71BF43"/>
                </a:solidFill>
                <a:effectLst>
                  <a:outerShdw blurRad="38100" dist="38100" dir="2700000" algn="tl">
                    <a:srgbClr val="000000">
                      <a:alpha val="43137"/>
                    </a:srgbClr>
                  </a:outerShdw>
                </a:effectLst>
              </a:rPr>
              <a:t>Zakonodajni okvir in programski dokumenti EKP 2021-2027 in SKP 2023-2027 </a:t>
            </a:r>
            <a:endParaRPr lang="sl-SI" sz="3600" b="1" dirty="0">
              <a:solidFill>
                <a:srgbClr val="71BF43"/>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251520" y="1467143"/>
            <a:ext cx="8784976" cy="4525963"/>
          </a:xfrm>
        </p:spPr>
        <p:txBody>
          <a:bodyPr>
            <a:noAutofit/>
          </a:bodyPr>
          <a:lstStyle/>
          <a:p>
            <a:pPr>
              <a:buFont typeface="Wingdings" panose="05000000000000000000" pitchFamily="2" charset="2"/>
              <a:buChar char="v"/>
            </a:pPr>
            <a:r>
              <a:rPr lang="sl-SI" sz="1800" b="1" dirty="0" smtClean="0">
                <a:solidFill>
                  <a:srgbClr val="FF0000"/>
                </a:solidFill>
              </a:rPr>
              <a:t>EU zakonodajni okvir: </a:t>
            </a:r>
          </a:p>
          <a:p>
            <a:r>
              <a:rPr lang="sl-SI" sz="1400" dirty="0">
                <a:solidFill>
                  <a:srgbClr val="0070C0"/>
                </a:solidFill>
              </a:rPr>
              <a:t>UREDBA SVETA (EU, </a:t>
            </a:r>
            <a:r>
              <a:rPr lang="sl-SI" sz="1400" dirty="0" err="1">
                <a:solidFill>
                  <a:srgbClr val="0070C0"/>
                </a:solidFill>
              </a:rPr>
              <a:t>Euratom</a:t>
            </a:r>
            <a:r>
              <a:rPr lang="sl-SI" sz="1400" dirty="0">
                <a:solidFill>
                  <a:srgbClr val="0070C0"/>
                </a:solidFill>
              </a:rPr>
              <a:t>) 2020/2093 </a:t>
            </a:r>
            <a:r>
              <a:rPr lang="sl-SI" sz="1400" dirty="0"/>
              <a:t>z dne 17. decembra 2020 o določitvi večletnega finančnega okvira za obdobje </a:t>
            </a:r>
            <a:r>
              <a:rPr lang="sl-SI" sz="1400" dirty="0" smtClean="0"/>
              <a:t>2021–2027</a:t>
            </a:r>
            <a:endParaRPr lang="sl-SI" sz="1400" dirty="0" smtClean="0">
              <a:solidFill>
                <a:srgbClr val="0070C0"/>
              </a:solidFill>
            </a:endParaRPr>
          </a:p>
          <a:p>
            <a:r>
              <a:rPr lang="sl-SI" sz="1400" dirty="0" smtClean="0">
                <a:solidFill>
                  <a:srgbClr val="0070C0"/>
                </a:solidFill>
              </a:rPr>
              <a:t>UREDBA </a:t>
            </a:r>
            <a:r>
              <a:rPr lang="sl-SI" sz="1400" dirty="0">
                <a:solidFill>
                  <a:srgbClr val="0070C0"/>
                </a:solidFill>
              </a:rPr>
              <a:t>(EU) 2021/1060 </a:t>
            </a:r>
            <a:r>
              <a:rPr lang="sl-SI" sz="1400" dirty="0" smtClean="0"/>
              <a:t>z </a:t>
            </a:r>
            <a:r>
              <a:rPr lang="sl-SI" sz="1400" dirty="0"/>
              <a:t>dne 24. junija 2021 o določitvi skupnih določb o Evropskem skladu za regionalni razvoj, Evropskem socialnem skladu plus, Kohezijskem skladu, Skladu za pravični prehod in Evropskem skladu za pomorstvo, ribištvo in akvakulturo ter finančnih pravil zanje in za Sklad za azil, migracije in vključevanje, Sklad za notranjo varnost in Instrument za finančno podporo za upravljanje meja in vizumsko </a:t>
            </a:r>
            <a:r>
              <a:rPr lang="sl-SI" sz="1400" dirty="0" smtClean="0"/>
              <a:t>politiko (v nadaljevanju: Uredba CPR)</a:t>
            </a:r>
            <a:endParaRPr lang="sl-SI" sz="1400" dirty="0" smtClean="0"/>
          </a:p>
          <a:p>
            <a:r>
              <a:rPr lang="sl-SI" sz="1400" dirty="0">
                <a:solidFill>
                  <a:srgbClr val="0070C0"/>
                </a:solidFill>
              </a:rPr>
              <a:t>UREDBA (EU) 2021/1058</a:t>
            </a:r>
            <a:r>
              <a:rPr lang="sl-SI" sz="1400" dirty="0"/>
              <a:t> </a:t>
            </a:r>
            <a:r>
              <a:rPr lang="sl-SI" sz="1400" dirty="0" smtClean="0"/>
              <a:t>z </a:t>
            </a:r>
            <a:r>
              <a:rPr lang="sl-SI" sz="1400" dirty="0"/>
              <a:t>dne 24. junija 2021 o Evropskem skladu za regionalni razvoj in Kohezijskem skladu</a:t>
            </a:r>
            <a:endParaRPr lang="sl-SI" sz="1400" dirty="0" smtClean="0"/>
          </a:p>
          <a:p>
            <a:pPr fontAlgn="base"/>
            <a:r>
              <a:rPr lang="sl-SI" sz="1400" dirty="0" smtClean="0">
                <a:solidFill>
                  <a:srgbClr val="0070C0"/>
                </a:solidFill>
              </a:rPr>
              <a:t>Uredba </a:t>
            </a:r>
            <a:r>
              <a:rPr lang="sl-SI" sz="1400" dirty="0">
                <a:solidFill>
                  <a:srgbClr val="0070C0"/>
                </a:solidFill>
              </a:rPr>
              <a:t>(EU) 2021/2115 </a:t>
            </a:r>
            <a:r>
              <a:rPr lang="sl-SI" sz="1400" dirty="0" smtClean="0"/>
              <a:t> </a:t>
            </a:r>
            <a:r>
              <a:rPr lang="sl-SI" sz="1400" dirty="0"/>
              <a:t>z dne 2. decembra 2021 o določitvi pravil o podpori za strateške načrte, ki jih pripravijo države članice v okviru skupne kmetijske politike (strateški načrti SKP) in se financirajo iz Evropskega kmetijskega jamstvenega sklada (EKJS) in Evropskega kmetijskega sklada za razvoj podeželja (EKSRP), ter o razveljavitvi uredb (EU) št. 1305/2013 in (EU) št. 1307/2013 </a:t>
            </a:r>
          </a:p>
          <a:p>
            <a:pPr fontAlgn="base"/>
            <a:r>
              <a:rPr lang="sl-SI" sz="1400" dirty="0" smtClean="0">
                <a:solidFill>
                  <a:srgbClr val="0070C0"/>
                </a:solidFill>
              </a:rPr>
              <a:t>Uredba </a:t>
            </a:r>
            <a:r>
              <a:rPr lang="sl-SI" sz="1400" dirty="0">
                <a:solidFill>
                  <a:srgbClr val="0070C0"/>
                </a:solidFill>
              </a:rPr>
              <a:t>(EU) 2021/2116 </a:t>
            </a:r>
            <a:r>
              <a:rPr lang="sl-SI" sz="1400" dirty="0"/>
              <a:t>Evropskega parlamenta in Sveta z dne 2. decembra 2021 o financiranju, upravljanju in spremljanju skupne kmetijske politike ter razveljavitvi Uredbe (EU) št. 1306/2013 </a:t>
            </a:r>
            <a:endParaRPr lang="sl-SI" sz="1400" dirty="0" smtClean="0"/>
          </a:p>
          <a:p>
            <a:pPr fontAlgn="base"/>
            <a:r>
              <a:rPr lang="sl-SI" sz="1400" dirty="0" smtClean="0">
                <a:solidFill>
                  <a:srgbClr val="0070C0"/>
                </a:solidFill>
              </a:rPr>
              <a:t>Uredbe 2020/2220/EU </a:t>
            </a:r>
            <a:r>
              <a:rPr lang="sl-SI" sz="1400" dirty="0" smtClean="0"/>
              <a:t>Evropskega </a:t>
            </a:r>
            <a:r>
              <a:rPr lang="sl-SI" sz="1400" dirty="0"/>
              <a:t>parlamenta in Sveta z dne 23. </a:t>
            </a:r>
            <a:r>
              <a:rPr lang="sl-SI" sz="1400" dirty="0"/>
              <a:t>decembra 2020 o določitvi nekaterih prehodnih določb za podporo iz Evropskega kmetijskega sklada za razvoj podeželja (EKSRP) in Evropskega kmetijskega jamstvenega sklada (EKJS) v letih 2021 in 2022 ter o spremembi uredb (EU) št. 1305/2013, (EU) št. 1306/2013 in (EU) št. 1307/2013 glede sredstev in uporabe v letih 2021 in 2022 ter Uredbe (EU) št. </a:t>
            </a:r>
            <a:r>
              <a:rPr lang="sl-SI" sz="1400" dirty="0"/>
              <a:t>1308/2013 glede sredstev in razdelitve take podpore v letih 2021 in </a:t>
            </a:r>
            <a:r>
              <a:rPr lang="sl-SI" sz="1400" dirty="0" smtClean="0"/>
              <a:t>2022 (v nadaljevanju: tranzicijska uredba)</a:t>
            </a:r>
            <a:endParaRPr lang="sl-SI" sz="1400" dirty="0"/>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293" y="6015791"/>
            <a:ext cx="2160240" cy="842209"/>
          </a:xfrm>
          <a:prstGeom prst="rect">
            <a:avLst/>
          </a:prstGeom>
        </p:spPr>
      </p:pic>
    </p:spTree>
    <p:extLst>
      <p:ext uri="{BB962C8B-B14F-4D97-AF65-F5344CB8AC3E}">
        <p14:creationId xmlns:p14="http://schemas.microsoft.com/office/powerpoint/2010/main" val="98666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5" y="274638"/>
            <a:ext cx="9005028" cy="1143000"/>
          </a:xfrm>
        </p:spPr>
        <p:txBody>
          <a:bodyPr>
            <a:noAutofit/>
          </a:bodyPr>
          <a:lstStyle/>
          <a:p>
            <a:r>
              <a:rPr lang="sl-SI" sz="3600" b="1" dirty="0" smtClean="0">
                <a:solidFill>
                  <a:srgbClr val="71BF43"/>
                </a:solidFill>
                <a:effectLst>
                  <a:outerShdw blurRad="38100" dist="38100" dir="2700000" algn="tl">
                    <a:srgbClr val="000000">
                      <a:alpha val="43137"/>
                    </a:srgbClr>
                  </a:outerShdw>
                </a:effectLst>
              </a:rPr>
              <a:t>Zakonodajni okvir in programski dokumenti EKP 2021-2027 in SKP 2023-2027 </a:t>
            </a:r>
            <a:endParaRPr lang="sl-SI" sz="3600" b="1" dirty="0">
              <a:solidFill>
                <a:srgbClr val="71BF43"/>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251520" y="2060848"/>
            <a:ext cx="8229600" cy="4525963"/>
          </a:xfrm>
        </p:spPr>
        <p:txBody>
          <a:bodyPr>
            <a:noAutofit/>
          </a:bodyPr>
          <a:lstStyle/>
          <a:p>
            <a:pPr>
              <a:buFont typeface="Wingdings" panose="05000000000000000000" pitchFamily="2" charset="2"/>
              <a:buChar char="v"/>
            </a:pPr>
            <a:r>
              <a:rPr lang="sl-SI" sz="2000" b="1" dirty="0" smtClean="0">
                <a:solidFill>
                  <a:srgbClr val="FF0000"/>
                </a:solidFill>
              </a:rPr>
              <a:t>SI </a:t>
            </a:r>
            <a:r>
              <a:rPr lang="sl-SI" sz="2000" b="1" dirty="0">
                <a:solidFill>
                  <a:srgbClr val="FF0000"/>
                </a:solidFill>
              </a:rPr>
              <a:t>zakonodajni </a:t>
            </a:r>
            <a:r>
              <a:rPr lang="sl-SI" sz="2000" b="1" dirty="0" smtClean="0">
                <a:solidFill>
                  <a:srgbClr val="FF0000"/>
                </a:solidFill>
              </a:rPr>
              <a:t>okvir za LEADER/CLLD: </a:t>
            </a:r>
          </a:p>
          <a:p>
            <a:pPr>
              <a:buFont typeface="Wingdings" panose="05000000000000000000" pitchFamily="2" charset="2"/>
              <a:buChar char="v"/>
            </a:pPr>
            <a:endParaRPr lang="sl-SI" sz="1600" b="1" dirty="0">
              <a:solidFill>
                <a:srgbClr val="FF0000"/>
              </a:solidFill>
            </a:endParaRPr>
          </a:p>
          <a:p>
            <a:r>
              <a:rPr lang="sl-SI" sz="1600" dirty="0" smtClean="0"/>
              <a:t>Uredba </a:t>
            </a:r>
            <a:r>
              <a:rPr lang="sl-SI" sz="1600" dirty="0"/>
              <a:t>o delovanju lokalnih akcijskih skupin in potrditvi strategij lokalnega razvoja za programsko obdobje 2021-2027</a:t>
            </a:r>
            <a:r>
              <a:rPr lang="en-US" sz="1600" dirty="0"/>
              <a:t> </a:t>
            </a:r>
            <a:r>
              <a:rPr lang="sl-SI" sz="1600" dirty="0" smtClean="0"/>
              <a:t> </a:t>
            </a:r>
          </a:p>
          <a:p>
            <a:pPr lvl="1"/>
            <a:r>
              <a:rPr lang="sl-SI" sz="1600" dirty="0" smtClean="0"/>
              <a:t>predvidena objava </a:t>
            </a:r>
            <a:r>
              <a:rPr lang="sl-SI" sz="1600" dirty="0" smtClean="0"/>
              <a:t>v 2/2 2022, pravna podlaga v sprejetem PRP 2014-2020</a:t>
            </a:r>
            <a:endParaRPr lang="sl-SI" sz="1600" dirty="0"/>
          </a:p>
          <a:p>
            <a:endParaRPr lang="sl-SI" sz="1600" dirty="0" smtClean="0"/>
          </a:p>
          <a:p>
            <a:r>
              <a:rPr lang="sl-SI" sz="1600" dirty="0" smtClean="0"/>
              <a:t>Uredba </a:t>
            </a:r>
            <a:r>
              <a:rPr lang="sl-SI" sz="1600" dirty="0"/>
              <a:t>o porabi sredstev evropske kohezijske politike </a:t>
            </a:r>
            <a:r>
              <a:rPr lang="sl-SI" sz="1600" dirty="0" smtClean="0"/>
              <a:t>2021 </a:t>
            </a:r>
            <a:r>
              <a:rPr lang="sl-SI" sz="1600" dirty="0"/>
              <a:t>- </a:t>
            </a:r>
            <a:r>
              <a:rPr lang="sl-SI" sz="1600" dirty="0" smtClean="0"/>
              <a:t>2027 </a:t>
            </a:r>
          </a:p>
          <a:p>
            <a:pPr lvl="1"/>
            <a:r>
              <a:rPr lang="sl-SI" sz="1600" dirty="0" smtClean="0"/>
              <a:t>objava </a:t>
            </a:r>
            <a:r>
              <a:rPr lang="sl-SI" sz="1600" dirty="0"/>
              <a:t>po potrditvi </a:t>
            </a:r>
            <a:r>
              <a:rPr lang="sl-SI" sz="1600" dirty="0" smtClean="0"/>
              <a:t>Partnerskega sporazuma in </a:t>
            </a:r>
            <a:r>
              <a:rPr lang="sl-SI" sz="1600" dirty="0"/>
              <a:t>Programa EKP </a:t>
            </a:r>
            <a:r>
              <a:rPr lang="sl-SI" sz="1600" dirty="0" smtClean="0"/>
              <a:t>2021-2027</a:t>
            </a:r>
          </a:p>
          <a:p>
            <a:endParaRPr lang="sl-SI" sz="1600" dirty="0" smtClean="0"/>
          </a:p>
          <a:p>
            <a:r>
              <a:rPr lang="sl-SI" sz="1600" dirty="0" smtClean="0"/>
              <a:t>Uredba </a:t>
            </a:r>
            <a:r>
              <a:rPr lang="sl-SI" sz="1600" dirty="0"/>
              <a:t>o izvajanju lokalnega razvoja, ki ga vodi skupnost, v programskem obdobju 2021 – 2027 </a:t>
            </a:r>
            <a:endParaRPr lang="sl-SI" sz="1600" dirty="0" smtClean="0"/>
          </a:p>
          <a:p>
            <a:pPr lvl="1"/>
            <a:r>
              <a:rPr lang="sl-SI" sz="1600" dirty="0" smtClean="0"/>
              <a:t>predvidena </a:t>
            </a:r>
            <a:r>
              <a:rPr lang="sl-SI" sz="1600" dirty="0"/>
              <a:t>objava konec 2022/začetek 2023</a:t>
            </a:r>
          </a:p>
          <a:p>
            <a:endParaRPr lang="sl-SI" sz="1600" dirty="0"/>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293" y="6015791"/>
            <a:ext cx="2160240" cy="842209"/>
          </a:xfrm>
          <a:prstGeom prst="rect">
            <a:avLst/>
          </a:prstGeom>
        </p:spPr>
      </p:pic>
    </p:spTree>
    <p:extLst>
      <p:ext uri="{BB962C8B-B14F-4D97-AF65-F5344CB8AC3E}">
        <p14:creationId xmlns:p14="http://schemas.microsoft.com/office/powerpoint/2010/main" val="4117508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8500" y="116632"/>
            <a:ext cx="8572981" cy="1143000"/>
          </a:xfrm>
        </p:spPr>
        <p:txBody>
          <a:bodyPr>
            <a:noAutofit/>
          </a:bodyPr>
          <a:lstStyle/>
          <a:p>
            <a:r>
              <a:rPr lang="sl-SI" sz="3600" b="1" dirty="0">
                <a:solidFill>
                  <a:srgbClr val="71BF43"/>
                </a:solidFill>
                <a:effectLst>
                  <a:outerShdw blurRad="38100" dist="38100" dir="2700000" algn="tl">
                    <a:srgbClr val="000000">
                      <a:alpha val="43137"/>
                    </a:srgbClr>
                  </a:outerShdw>
                </a:effectLst>
              </a:rPr>
              <a:t>Zakonodajni okvir in programski dokumenti EKP 2021-2027 in SKP 2023-2027 </a:t>
            </a:r>
          </a:p>
        </p:txBody>
      </p:sp>
      <p:sp>
        <p:nvSpPr>
          <p:cNvPr id="3" name="Označba mesta vsebine 2"/>
          <p:cNvSpPr>
            <a:spLocks noGrp="1"/>
          </p:cNvSpPr>
          <p:nvPr>
            <p:ph idx="1"/>
          </p:nvPr>
        </p:nvSpPr>
        <p:spPr>
          <a:xfrm>
            <a:off x="539552" y="1196752"/>
            <a:ext cx="8229600" cy="4525963"/>
          </a:xfrm>
        </p:spPr>
        <p:txBody>
          <a:bodyPr>
            <a:noAutofit/>
          </a:bodyPr>
          <a:lstStyle/>
          <a:p>
            <a:pPr>
              <a:buFont typeface="Wingdings" panose="05000000000000000000" pitchFamily="2" charset="2"/>
              <a:buChar char="v"/>
            </a:pPr>
            <a:r>
              <a:rPr lang="sl-SI" sz="2000" b="1" dirty="0" smtClean="0">
                <a:solidFill>
                  <a:srgbClr val="FF0000"/>
                </a:solidFill>
              </a:rPr>
              <a:t>Partnerski </a:t>
            </a:r>
            <a:r>
              <a:rPr lang="sl-SI" sz="2000" b="1" dirty="0">
                <a:solidFill>
                  <a:srgbClr val="FF0000"/>
                </a:solidFill>
              </a:rPr>
              <a:t>sporazum 2021-2027</a:t>
            </a:r>
          </a:p>
          <a:p>
            <a:pPr marL="0" indent="0">
              <a:buNone/>
            </a:pPr>
            <a:r>
              <a:rPr lang="sl-SI" sz="1200" dirty="0"/>
              <a:t> </a:t>
            </a:r>
            <a:r>
              <a:rPr lang="sl-SI" sz="1200" dirty="0" smtClean="0"/>
              <a:t>      </a:t>
            </a:r>
            <a:r>
              <a:rPr lang="sl-SI" sz="1400" dirty="0" smtClean="0"/>
              <a:t>osnutek Partnerskega sporazuma 2021-2027 posredovan na </a:t>
            </a:r>
            <a:r>
              <a:rPr lang="sl-SI" sz="1600" dirty="0" smtClean="0"/>
              <a:t>Evropsko komisijo </a:t>
            </a:r>
            <a:r>
              <a:rPr lang="sl-SI" sz="1400" dirty="0" smtClean="0"/>
              <a:t>v začetku februarja 2022</a:t>
            </a:r>
          </a:p>
          <a:p>
            <a:pPr marL="0" indent="0">
              <a:buNone/>
            </a:pPr>
            <a:r>
              <a:rPr lang="sl-SI" sz="1200" dirty="0" smtClean="0"/>
              <a:t>       </a:t>
            </a:r>
            <a:r>
              <a:rPr lang="sl-SI" sz="1200" dirty="0" smtClean="0">
                <a:hlinkClick r:id="rId2"/>
              </a:rPr>
              <a:t>https</a:t>
            </a:r>
            <a:r>
              <a:rPr lang="sl-SI" sz="1200" dirty="0">
                <a:hlinkClick r:id="rId2"/>
              </a:rPr>
              <a:t>://</a:t>
            </a:r>
            <a:r>
              <a:rPr lang="sl-SI" sz="1200" dirty="0" smtClean="0">
                <a:hlinkClick r:id="rId2"/>
              </a:rPr>
              <a:t>www.eu-skladi.si/sl/po-2020/priprava-programskih-dokumentov-1</a:t>
            </a:r>
            <a:endParaRPr lang="sl-SI" sz="1200" dirty="0" smtClean="0"/>
          </a:p>
          <a:p>
            <a:pPr marL="0" indent="0">
              <a:buNone/>
            </a:pPr>
            <a:r>
              <a:rPr lang="sl-SI" sz="1200" dirty="0" smtClean="0"/>
              <a:t>        </a:t>
            </a:r>
          </a:p>
          <a:p>
            <a:pPr marL="0" indent="0">
              <a:buNone/>
            </a:pPr>
            <a:endParaRPr lang="sl-SI" sz="1200" dirty="0"/>
          </a:p>
          <a:p>
            <a:pPr>
              <a:buFont typeface="Wingdings" panose="05000000000000000000" pitchFamily="2" charset="2"/>
              <a:buChar char="v"/>
            </a:pPr>
            <a:r>
              <a:rPr lang="sl-SI" sz="2000" b="1" dirty="0">
                <a:solidFill>
                  <a:srgbClr val="FF0000"/>
                </a:solidFill>
              </a:rPr>
              <a:t>EKSRP - LEADER  </a:t>
            </a:r>
          </a:p>
          <a:p>
            <a:pPr>
              <a:buFont typeface="Wingdings" panose="05000000000000000000" pitchFamily="2" charset="2"/>
              <a:buChar char="ü"/>
            </a:pPr>
            <a:r>
              <a:rPr lang="sl-SI" sz="1400" dirty="0" smtClean="0"/>
              <a:t>osnutek </a:t>
            </a:r>
            <a:r>
              <a:rPr lang="sl-SI" sz="1400" dirty="0"/>
              <a:t>Strateškega načrta </a:t>
            </a:r>
            <a:r>
              <a:rPr lang="sl-SI" sz="1400" dirty="0" smtClean="0"/>
              <a:t>SKP </a:t>
            </a:r>
            <a:r>
              <a:rPr lang="sl-SI" sz="1400" dirty="0"/>
              <a:t>2023-2027 </a:t>
            </a:r>
            <a:r>
              <a:rPr lang="sl-SI" sz="1400" dirty="0" smtClean="0"/>
              <a:t>-&gt; posredovan </a:t>
            </a:r>
            <a:r>
              <a:rPr lang="sl-SI" sz="1400" dirty="0"/>
              <a:t>na </a:t>
            </a:r>
            <a:r>
              <a:rPr lang="sl-SI" sz="1400" dirty="0" smtClean="0"/>
              <a:t>Evropsko </a:t>
            </a:r>
            <a:r>
              <a:rPr lang="sl-SI" sz="1400" dirty="0"/>
              <a:t>komisijo </a:t>
            </a:r>
            <a:r>
              <a:rPr lang="sl-SI" sz="1400" dirty="0" smtClean="0"/>
              <a:t>decembra 2021 -&gt; sestanek z Evropsko komisijo marec 2022</a:t>
            </a:r>
          </a:p>
          <a:p>
            <a:pPr marL="0" indent="358775">
              <a:buNone/>
            </a:pPr>
            <a:r>
              <a:rPr lang="sl-SI" sz="1200" dirty="0">
                <a:hlinkClick r:id="rId3"/>
              </a:rPr>
              <a:t>https://skp.si/skupna-kmetijska-politika-2023-2027</a:t>
            </a:r>
            <a:endParaRPr lang="sl-SI" sz="1200" dirty="0"/>
          </a:p>
          <a:p>
            <a:pPr marL="0" indent="0">
              <a:buNone/>
            </a:pPr>
            <a:r>
              <a:rPr lang="sl-SI" sz="1200" dirty="0" smtClean="0">
                <a:hlinkClick r:id="rId3"/>
              </a:rPr>
              <a:t> </a:t>
            </a:r>
            <a:endParaRPr lang="sl-SI" sz="1200" dirty="0" smtClean="0"/>
          </a:p>
          <a:p>
            <a:pPr>
              <a:buFont typeface="Wingdings" panose="05000000000000000000" pitchFamily="2" charset="2"/>
              <a:buChar char="ü"/>
            </a:pPr>
            <a:r>
              <a:rPr lang="sl-SI" sz="1400" b="1" dirty="0"/>
              <a:t>SPECIFIČNI CILJ </a:t>
            </a:r>
            <a:r>
              <a:rPr lang="sl-SI" sz="1400" b="1" dirty="0" smtClean="0"/>
              <a:t>8 -&gt; </a:t>
            </a:r>
            <a:r>
              <a:rPr lang="sl-SI" sz="1400" dirty="0" smtClean="0"/>
              <a:t>LEADER  - potrebe, </a:t>
            </a:r>
            <a:r>
              <a:rPr lang="sl-SI" sz="1400" dirty="0"/>
              <a:t>naslovljene z </a:t>
            </a:r>
            <a:r>
              <a:rPr lang="sl-SI" sz="1400" dirty="0" smtClean="0"/>
              <a:t>intervencijo: spodbujanje </a:t>
            </a:r>
            <a:r>
              <a:rPr lang="sl-SI" sz="1400" dirty="0"/>
              <a:t>zaposlovanja in ohranjanje delovnih mest na </a:t>
            </a:r>
            <a:r>
              <a:rPr lang="sl-SI" sz="1400" dirty="0" smtClean="0"/>
              <a:t>podeželju, dvig </a:t>
            </a:r>
            <a:r>
              <a:rPr lang="sl-SI" sz="1400" dirty="0"/>
              <a:t>kakovosti življenja ter razvoj storitev in infrastrukture na </a:t>
            </a:r>
            <a:r>
              <a:rPr lang="sl-SI" sz="1400" dirty="0" smtClean="0"/>
              <a:t>podeželju,  krepiti </a:t>
            </a:r>
            <a:r>
              <a:rPr lang="sl-SI" sz="1400" dirty="0"/>
              <a:t>socialno vključenost, sodelovanje in povezovanje prebivalcev podeželja</a:t>
            </a:r>
            <a:endParaRPr lang="sl-SI" sz="1400" dirty="0" smtClean="0"/>
          </a:p>
          <a:p>
            <a:pPr lvl="1">
              <a:buFont typeface="Wingdings" panose="05000000000000000000" pitchFamily="2" charset="2"/>
              <a:buChar char="ü"/>
            </a:pPr>
            <a:endParaRPr lang="sl-SI" sz="1400" dirty="0" smtClean="0"/>
          </a:p>
          <a:p>
            <a:pPr>
              <a:buFont typeface="Wingdings" panose="05000000000000000000" pitchFamily="2" charset="2"/>
              <a:buChar char="ü"/>
            </a:pPr>
            <a:r>
              <a:rPr lang="sl-SI" sz="1400" b="1" dirty="0" smtClean="0"/>
              <a:t>SREDSTVA: </a:t>
            </a:r>
            <a:r>
              <a:rPr lang="sl-SI" sz="1400" dirty="0" smtClean="0"/>
              <a:t>za Slovenijo </a:t>
            </a:r>
            <a:r>
              <a:rPr lang="sl-SI" sz="1400" dirty="0"/>
              <a:t>je na voljo 1.778.332.768 </a:t>
            </a:r>
            <a:r>
              <a:rPr lang="sl-SI" sz="1400" dirty="0" smtClean="0"/>
              <a:t>EUR; od </a:t>
            </a:r>
            <a:r>
              <a:rPr lang="sl-SI" sz="1400" dirty="0"/>
              <a:t>tega:</a:t>
            </a:r>
          </a:p>
          <a:p>
            <a:pPr lvl="1">
              <a:buFont typeface="Wingdings" panose="05000000000000000000" pitchFamily="2" charset="2"/>
              <a:buChar char="§"/>
            </a:pPr>
            <a:r>
              <a:rPr lang="sl-SI" sz="1400" dirty="0" smtClean="0"/>
              <a:t>za </a:t>
            </a:r>
            <a:r>
              <a:rPr lang="sl-SI" sz="1400" dirty="0"/>
              <a:t>drugi steber SKP (razvoj podeželja</a:t>
            </a:r>
            <a:r>
              <a:rPr lang="sl-SI" sz="1400" dirty="0" smtClean="0"/>
              <a:t>): 1.094.791.971 </a:t>
            </a:r>
            <a:r>
              <a:rPr lang="sl-SI" sz="1400" dirty="0"/>
              <a:t>EUR </a:t>
            </a:r>
            <a:r>
              <a:rPr lang="sl-SI" sz="1400" dirty="0" smtClean="0"/>
              <a:t>-&gt; LEADER: predlog je 44, 43 mio (skupaj EU in SLO del)</a:t>
            </a:r>
          </a:p>
          <a:p>
            <a:pPr lvl="1"/>
            <a:endParaRPr lang="sl-SI" sz="1400" dirty="0"/>
          </a:p>
          <a:p>
            <a:pPr>
              <a:spcBef>
                <a:spcPts val="0"/>
              </a:spcBef>
              <a:buFont typeface="Wingdings" panose="05000000000000000000" pitchFamily="2" charset="2"/>
              <a:buChar char="ü"/>
              <a:defRPr/>
            </a:pPr>
            <a:r>
              <a:rPr lang="sl-SI" sz="1400" b="1" dirty="0"/>
              <a:t>Stopnja </a:t>
            </a:r>
            <a:r>
              <a:rPr lang="sl-SI" sz="1400" b="1" dirty="0" smtClean="0"/>
              <a:t>podpore </a:t>
            </a:r>
            <a:r>
              <a:rPr lang="sl-SI" sz="1400" b="1" dirty="0"/>
              <a:t>za </a:t>
            </a:r>
            <a:r>
              <a:rPr lang="sl-SI" sz="1400" b="1" dirty="0" smtClean="0"/>
              <a:t>LEADER: </a:t>
            </a:r>
            <a:r>
              <a:rPr lang="sl-SI" sz="1400" dirty="0" smtClean="0"/>
              <a:t>  </a:t>
            </a:r>
            <a:endParaRPr lang="sl-SI" sz="1400" dirty="0"/>
          </a:p>
          <a:p>
            <a:pPr marL="685800" lvl="1">
              <a:spcBef>
                <a:spcPts val="0"/>
              </a:spcBef>
              <a:buFont typeface="Wingdings" panose="05000000000000000000" pitchFamily="2" charset="2"/>
              <a:buChar char="§"/>
              <a:defRPr/>
            </a:pPr>
            <a:r>
              <a:rPr lang="sl-SI" sz="1400" dirty="0" smtClean="0"/>
              <a:t>Vodenje </a:t>
            </a:r>
            <a:r>
              <a:rPr lang="sl-SI" sz="1400" dirty="0" smtClean="0"/>
              <a:t>in animacija </a:t>
            </a:r>
            <a:r>
              <a:rPr lang="sl-SI" sz="1400" dirty="0"/>
              <a:t>do 100 % </a:t>
            </a:r>
          </a:p>
          <a:p>
            <a:pPr marL="685800" lvl="1">
              <a:spcBef>
                <a:spcPts val="0"/>
              </a:spcBef>
              <a:buFont typeface="Wingdings" panose="05000000000000000000" pitchFamily="2" charset="2"/>
              <a:buChar char="§"/>
              <a:defRPr/>
            </a:pPr>
            <a:r>
              <a:rPr lang="sl-SI" sz="1400" dirty="0" smtClean="0"/>
              <a:t>Izvajanje </a:t>
            </a:r>
            <a:r>
              <a:rPr lang="sl-SI" sz="1400" dirty="0" smtClean="0"/>
              <a:t>SLR - operacije </a:t>
            </a:r>
            <a:r>
              <a:rPr lang="sl-SI" sz="1400" dirty="0" smtClean="0"/>
              <a:t>do </a:t>
            </a:r>
            <a:r>
              <a:rPr lang="sl-SI" sz="1400" dirty="0"/>
              <a:t>80 %.</a:t>
            </a:r>
          </a:p>
          <a:p>
            <a:pPr marL="400050" lvl="1" indent="0">
              <a:spcBef>
                <a:spcPts val="0"/>
              </a:spcBef>
              <a:buNone/>
              <a:defRPr/>
            </a:pPr>
            <a:endParaRPr lang="sl-SI" sz="1400" dirty="0"/>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2293" y="6015791"/>
            <a:ext cx="2160240" cy="842209"/>
          </a:xfrm>
          <a:prstGeom prst="rect">
            <a:avLst/>
          </a:prstGeom>
        </p:spPr>
      </p:pic>
    </p:spTree>
    <p:extLst>
      <p:ext uri="{BB962C8B-B14F-4D97-AF65-F5344CB8AC3E}">
        <p14:creationId xmlns:p14="http://schemas.microsoft.com/office/powerpoint/2010/main" val="1245615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332" y="260648"/>
            <a:ext cx="8939336" cy="1143000"/>
          </a:xfrm>
        </p:spPr>
        <p:txBody>
          <a:bodyPr>
            <a:noAutofit/>
          </a:bodyPr>
          <a:lstStyle/>
          <a:p>
            <a:r>
              <a:rPr lang="sl-SI" sz="3600" b="1" dirty="0">
                <a:solidFill>
                  <a:srgbClr val="71BF43"/>
                </a:solidFill>
                <a:effectLst>
                  <a:outerShdw blurRad="38100" dist="38100" dir="2700000" algn="tl">
                    <a:srgbClr val="000000">
                      <a:alpha val="43137"/>
                    </a:srgbClr>
                  </a:outerShdw>
                </a:effectLst>
              </a:rPr>
              <a:t>Zakonodajni okvir in programski dokumenti EKP 2021-2027 in SKP 2023-2027 </a:t>
            </a:r>
          </a:p>
        </p:txBody>
      </p:sp>
      <p:sp>
        <p:nvSpPr>
          <p:cNvPr id="3" name="Označba mesta vsebine 2"/>
          <p:cNvSpPr>
            <a:spLocks noGrp="1"/>
          </p:cNvSpPr>
          <p:nvPr>
            <p:ph idx="1"/>
          </p:nvPr>
        </p:nvSpPr>
        <p:spPr>
          <a:xfrm>
            <a:off x="457200" y="1628800"/>
            <a:ext cx="8229600" cy="4968552"/>
          </a:xfrm>
        </p:spPr>
        <p:txBody>
          <a:bodyPr>
            <a:normAutofit fontScale="92500" lnSpcReduction="10000"/>
          </a:bodyPr>
          <a:lstStyle/>
          <a:p>
            <a:pPr>
              <a:buFont typeface="Wingdings" panose="05000000000000000000" pitchFamily="2" charset="2"/>
              <a:buChar char="v"/>
            </a:pPr>
            <a:r>
              <a:rPr lang="sl-SI" sz="2200" b="1" dirty="0">
                <a:solidFill>
                  <a:srgbClr val="FF0000"/>
                </a:solidFill>
              </a:rPr>
              <a:t>ESRR  - CLLD</a:t>
            </a:r>
          </a:p>
          <a:p>
            <a:pPr>
              <a:buFont typeface="Wingdings" panose="05000000000000000000" pitchFamily="2" charset="2"/>
              <a:buChar char="ü"/>
            </a:pPr>
            <a:r>
              <a:rPr lang="sl-SI" sz="1500" dirty="0" smtClean="0"/>
              <a:t>izhodišča </a:t>
            </a:r>
            <a:r>
              <a:rPr lang="sl-SI" sz="1500" dirty="0" smtClean="0"/>
              <a:t>Programa </a:t>
            </a:r>
            <a:r>
              <a:rPr lang="sl-SI" sz="1500" dirty="0"/>
              <a:t>za izvajanje evropske kohezijske politike v obdobju 2021-2027 potrjena na Vladi RS v februarju 2022</a:t>
            </a:r>
          </a:p>
          <a:p>
            <a:pPr marL="0" indent="0">
              <a:buNone/>
            </a:pPr>
            <a:r>
              <a:rPr lang="sl-SI" sz="1200" dirty="0" smtClean="0"/>
              <a:t>          </a:t>
            </a:r>
            <a:r>
              <a:rPr lang="sl-SI" sz="1200" dirty="0" smtClean="0">
                <a:hlinkClick r:id="rId2"/>
              </a:rPr>
              <a:t>https</a:t>
            </a:r>
            <a:r>
              <a:rPr lang="sl-SI" sz="1200" dirty="0">
                <a:hlinkClick r:id="rId2"/>
              </a:rPr>
              <a:t>://</a:t>
            </a:r>
            <a:r>
              <a:rPr lang="sl-SI" sz="1200" dirty="0" smtClean="0">
                <a:hlinkClick r:id="rId2"/>
              </a:rPr>
              <a:t>www.eu-skladi.si/sl/dokumenti/po-2020/dokumenti-po-2020/izhodisca-programa-ekp-2021-2027.pdf</a:t>
            </a:r>
            <a:endParaRPr lang="sl-SI" sz="1200" dirty="0" smtClean="0"/>
          </a:p>
          <a:p>
            <a:pPr marL="0" indent="0">
              <a:buNone/>
            </a:pPr>
            <a:endParaRPr lang="sl-SI" sz="1200" dirty="0" smtClean="0"/>
          </a:p>
          <a:p>
            <a:pPr>
              <a:buFont typeface="Wingdings" panose="05000000000000000000" pitchFamily="2" charset="2"/>
              <a:buChar char="ü"/>
            </a:pPr>
            <a:r>
              <a:rPr lang="sl-SI" sz="1500" dirty="0" smtClean="0"/>
              <a:t>osnutek </a:t>
            </a:r>
            <a:r>
              <a:rPr lang="sl-SI" sz="1500" dirty="0" smtClean="0"/>
              <a:t>Programa </a:t>
            </a:r>
            <a:r>
              <a:rPr lang="sl-SI" sz="1500" dirty="0" smtClean="0"/>
              <a:t>posredovan na Evropsko komisijo februarja 2022 </a:t>
            </a:r>
          </a:p>
          <a:p>
            <a:pPr>
              <a:buFont typeface="Wingdings" panose="05000000000000000000" pitchFamily="2" charset="2"/>
              <a:buChar char="ü"/>
            </a:pPr>
            <a:endParaRPr lang="sl-SI" sz="1200" dirty="0" smtClean="0"/>
          </a:p>
          <a:p>
            <a:pPr>
              <a:buFont typeface="Wingdings" panose="05000000000000000000" pitchFamily="2" charset="2"/>
              <a:buChar char="ü"/>
            </a:pPr>
            <a:r>
              <a:rPr lang="sl-SI" sz="1500" b="1" dirty="0" smtClean="0"/>
              <a:t>CILJ POLITIKE 5: </a:t>
            </a:r>
            <a:r>
              <a:rPr lang="sl-SI" sz="1500" dirty="0"/>
              <a:t>Evropa, ki je bližje državljanom -&gt; </a:t>
            </a:r>
            <a:r>
              <a:rPr lang="sl-SI" sz="1500" b="1" dirty="0"/>
              <a:t>SC 9.2: </a:t>
            </a:r>
            <a:r>
              <a:rPr lang="sl-SI" sz="1500" dirty="0"/>
              <a:t>S spodbujanjem celostnega in vključujočega socialnega, gospodarskega in okoljskega lokalnega razvoja, kulture, naravne dediščine, trajnostnega turizma in varnosti na območjih, ki niso mestna </a:t>
            </a:r>
            <a:r>
              <a:rPr lang="sl-SI" sz="1500" dirty="0" smtClean="0"/>
              <a:t>območja</a:t>
            </a:r>
          </a:p>
          <a:p>
            <a:pPr lvl="1">
              <a:buFont typeface="Wingdings" panose="05000000000000000000" pitchFamily="2" charset="2"/>
              <a:buChar char="§"/>
            </a:pPr>
            <a:r>
              <a:rPr lang="sl-SI" sz="1500" dirty="0"/>
              <a:t>CLLD: Naslavljanje ključnih izzivov, ki so prepoznani na posameznem homogenem geografskem območju in utemeljeni v SLR. Vlaganja bodo namenjena </a:t>
            </a:r>
            <a:r>
              <a:rPr lang="sl-SI" sz="1500" i="1" dirty="0"/>
              <a:t>izgradnji vključujoče družbe in nadaljnji celostni družbeno-gospodarski razvoj območjih LAS</a:t>
            </a:r>
            <a:r>
              <a:rPr lang="sl-SI" sz="1500" dirty="0"/>
              <a:t>. </a:t>
            </a:r>
          </a:p>
          <a:p>
            <a:pPr lvl="1">
              <a:buFont typeface="Wingdings" panose="05000000000000000000" pitchFamily="2" charset="2"/>
              <a:buChar char="ü"/>
            </a:pPr>
            <a:endParaRPr lang="sl-SI" sz="1400" dirty="0">
              <a:solidFill>
                <a:schemeClr val="accent4">
                  <a:lumMod val="60000"/>
                  <a:lumOff val="40000"/>
                </a:schemeClr>
              </a:solidFill>
            </a:endParaRPr>
          </a:p>
          <a:p>
            <a:pPr>
              <a:buFont typeface="Wingdings" panose="05000000000000000000" pitchFamily="2" charset="2"/>
              <a:buChar char="ü"/>
            </a:pPr>
            <a:r>
              <a:rPr lang="sl-SI" sz="1500" b="1" dirty="0"/>
              <a:t>SREDSTVA</a:t>
            </a:r>
            <a:endParaRPr lang="sl-SI" sz="1500" dirty="0"/>
          </a:p>
          <a:p>
            <a:pPr marL="358775" indent="-358775">
              <a:buNone/>
            </a:pPr>
            <a:r>
              <a:rPr lang="sl-SI" sz="1500" dirty="0" smtClean="0"/>
              <a:t>         V </a:t>
            </a:r>
            <a:r>
              <a:rPr lang="sl-SI" sz="1500" dirty="0"/>
              <a:t>okviru Cilja politike 5 je indikativna finančna alokacija za CLLD 29,14 EUR EU dela; od tega 19,84 EUR EU dela za </a:t>
            </a:r>
            <a:r>
              <a:rPr lang="sl-SI" sz="1500" dirty="0" smtClean="0"/>
              <a:t>Vzhodno </a:t>
            </a:r>
            <a:r>
              <a:rPr lang="sl-SI" sz="1500" dirty="0"/>
              <a:t>Slovenijo in </a:t>
            </a:r>
            <a:r>
              <a:rPr lang="sl-SI" sz="1500" dirty="0" smtClean="0"/>
              <a:t>9,3 </a:t>
            </a:r>
            <a:r>
              <a:rPr lang="sl-SI" sz="1500" dirty="0"/>
              <a:t>EUR EU dela za Zahodno Slovenijo.</a:t>
            </a:r>
          </a:p>
          <a:p>
            <a:pPr>
              <a:spcBef>
                <a:spcPts val="0"/>
              </a:spcBef>
              <a:buFont typeface="Wingdings" panose="05000000000000000000" pitchFamily="2" charset="2"/>
              <a:buChar char="ü"/>
              <a:defRPr/>
            </a:pPr>
            <a:endParaRPr lang="sl-SI" sz="1500" b="1" dirty="0" smtClean="0"/>
          </a:p>
          <a:p>
            <a:pPr>
              <a:spcBef>
                <a:spcPts val="0"/>
              </a:spcBef>
              <a:buFont typeface="Wingdings" panose="05000000000000000000" pitchFamily="2" charset="2"/>
              <a:buChar char="ü"/>
              <a:defRPr/>
            </a:pPr>
            <a:r>
              <a:rPr lang="sl-SI" sz="1500" b="1" dirty="0" smtClean="0"/>
              <a:t>Stopnja </a:t>
            </a:r>
            <a:r>
              <a:rPr lang="sl-SI" sz="1500" b="1" dirty="0"/>
              <a:t>sofinanciranja za </a:t>
            </a:r>
            <a:r>
              <a:rPr lang="sl-SI" sz="1500" b="1" dirty="0" smtClean="0"/>
              <a:t>CLLD: </a:t>
            </a:r>
            <a:r>
              <a:rPr lang="sl-SI" sz="1500" dirty="0" smtClean="0">
                <a:solidFill>
                  <a:srgbClr val="002060"/>
                </a:solidFill>
              </a:rPr>
              <a:t>  </a:t>
            </a:r>
          </a:p>
          <a:p>
            <a:pPr lvl="1">
              <a:buFont typeface="Wingdings" panose="05000000000000000000" pitchFamily="2" charset="2"/>
              <a:buChar char="§"/>
            </a:pPr>
            <a:r>
              <a:rPr lang="sl-SI" sz="1500" dirty="0"/>
              <a:t>Iz predloga indikativne finančne alokacije za CLLD izhaja, da se nacionalno sofinanciranje zagotovi v obeh kohezijskih regijah iz nacionalnega proračuna glede na stopnjo sofinanciranja na ravni kategorije regij. </a:t>
            </a:r>
            <a:endParaRPr lang="sl-SI" sz="1500" dirty="0"/>
          </a:p>
          <a:p>
            <a:pPr lvl="1">
              <a:buFont typeface="Wingdings" panose="05000000000000000000" pitchFamily="2" charset="2"/>
              <a:buChar char="§"/>
            </a:pPr>
            <a:r>
              <a:rPr lang="sl-SI" sz="1500" dirty="0"/>
              <a:t>Stopnja </a:t>
            </a:r>
            <a:r>
              <a:rPr lang="sl-SI" sz="1500" dirty="0"/>
              <a:t>javne podpore za posamezne operacije bo predvidoma enotna</a:t>
            </a:r>
            <a:r>
              <a:rPr lang="sl-SI" sz="1500" dirty="0"/>
              <a:t>.</a:t>
            </a:r>
          </a:p>
          <a:p>
            <a:pPr marL="0" indent="0">
              <a:buNone/>
            </a:pPr>
            <a:endParaRPr lang="sl-SI" sz="2000" dirty="0"/>
          </a:p>
        </p:txBody>
      </p:sp>
      <p:pic>
        <p:nvPicPr>
          <p:cNvPr id="4"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293" y="6015791"/>
            <a:ext cx="2160240" cy="842209"/>
          </a:xfrm>
          <a:prstGeom prst="rect">
            <a:avLst/>
          </a:prstGeom>
        </p:spPr>
      </p:pic>
    </p:spTree>
    <p:extLst>
      <p:ext uri="{BB962C8B-B14F-4D97-AF65-F5344CB8AC3E}">
        <p14:creationId xmlns:p14="http://schemas.microsoft.com/office/powerpoint/2010/main" val="1839165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a:solidFill>
                  <a:srgbClr val="71BF43"/>
                </a:solidFill>
                <a:effectLst>
                  <a:outerShdw blurRad="38100" dist="38100" dir="2700000" algn="tl">
                    <a:srgbClr val="000000">
                      <a:alpha val="43137"/>
                    </a:srgbClr>
                  </a:outerShdw>
                </a:effectLst>
              </a:rPr>
              <a:t>Izkaz interesa oblikovanja LAS v </a:t>
            </a:r>
            <a:r>
              <a:rPr lang="sl-SI" sz="3200" b="1" dirty="0" smtClean="0">
                <a:solidFill>
                  <a:srgbClr val="71BF43"/>
                </a:solidFill>
                <a:effectLst>
                  <a:outerShdw blurRad="38100" dist="38100" dir="2700000" algn="tl">
                    <a:srgbClr val="000000">
                      <a:alpha val="43137"/>
                    </a:srgbClr>
                  </a:outerShdw>
                </a:effectLst>
              </a:rPr>
              <a:t>2021-2027</a:t>
            </a:r>
            <a:br>
              <a:rPr lang="sl-SI" sz="3200" b="1" dirty="0" smtClean="0">
                <a:solidFill>
                  <a:srgbClr val="71BF43"/>
                </a:solidFill>
                <a:effectLst>
                  <a:outerShdw blurRad="38100" dist="38100" dir="2700000" algn="tl">
                    <a:srgbClr val="000000">
                      <a:alpha val="43137"/>
                    </a:srgbClr>
                  </a:outerShdw>
                </a:effectLst>
              </a:rPr>
            </a:br>
            <a:endParaRPr lang="sl-SI" sz="3200" b="1" dirty="0">
              <a:solidFill>
                <a:srgbClr val="7030A0"/>
              </a:solidFill>
              <a:effectLst>
                <a:outerShdw blurRad="38100" dist="38100" dir="2700000" algn="tl">
                  <a:srgbClr val="000000">
                    <a:alpha val="43137"/>
                  </a:srgbClr>
                </a:outerShdw>
              </a:effectLst>
            </a:endParaRPr>
          </a:p>
        </p:txBody>
      </p:sp>
      <p:pic>
        <p:nvPicPr>
          <p:cNvPr id="5" name="Označba mesta vsebin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757" y="1124744"/>
            <a:ext cx="8423723" cy="5621856"/>
          </a:xfrm>
        </p:spPr>
      </p:pic>
      <p:cxnSp>
        <p:nvCxnSpPr>
          <p:cNvPr id="7" name="Raven puščični povezovalnik 6"/>
          <p:cNvCxnSpPr/>
          <p:nvPr/>
        </p:nvCxnSpPr>
        <p:spPr>
          <a:xfrm>
            <a:off x="1678534" y="2152020"/>
            <a:ext cx="229170" cy="70091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Raven puščični povezovalnik 7"/>
          <p:cNvCxnSpPr/>
          <p:nvPr/>
        </p:nvCxnSpPr>
        <p:spPr>
          <a:xfrm>
            <a:off x="6084168" y="1722984"/>
            <a:ext cx="72008" cy="1129952"/>
          </a:xfrm>
          <a:prstGeom prst="straightConnector1">
            <a:avLst/>
          </a:prstGeom>
          <a:ln>
            <a:solidFill>
              <a:srgbClr val="000000"/>
            </a:solidFill>
            <a:tailEnd type="triangle"/>
          </a:ln>
        </p:spPr>
        <p:style>
          <a:lnRef idx="3">
            <a:schemeClr val="accent2"/>
          </a:lnRef>
          <a:fillRef idx="0">
            <a:schemeClr val="accent2"/>
          </a:fillRef>
          <a:effectRef idx="2">
            <a:schemeClr val="accent2"/>
          </a:effectRef>
          <a:fontRef idx="minor">
            <a:schemeClr val="tx1"/>
          </a:fontRef>
        </p:style>
      </p:cxnSp>
      <p:sp>
        <p:nvSpPr>
          <p:cNvPr id="10" name="PoljeZBesedilom 9"/>
          <p:cNvSpPr txBox="1"/>
          <p:nvPr/>
        </p:nvSpPr>
        <p:spPr>
          <a:xfrm flipH="1">
            <a:off x="945309" y="1628800"/>
            <a:ext cx="1466450" cy="523220"/>
          </a:xfrm>
          <a:prstGeom prst="rect">
            <a:avLst/>
          </a:prstGeom>
          <a:noFill/>
        </p:spPr>
        <p:txBody>
          <a:bodyPr wrap="square" rtlCol="0">
            <a:spAutoFit/>
          </a:bodyPr>
          <a:lstStyle/>
          <a:p>
            <a:r>
              <a:rPr lang="sl-SI" sz="1400" dirty="0" smtClean="0">
                <a:solidFill>
                  <a:schemeClr val="accent2">
                    <a:lumMod val="60000"/>
                    <a:lumOff val="40000"/>
                  </a:schemeClr>
                </a:solidFill>
              </a:rPr>
              <a:t>LAS Zgornja Gorenjska - BOJA</a:t>
            </a:r>
            <a:endParaRPr lang="sl-SI" sz="1400" dirty="0">
              <a:solidFill>
                <a:schemeClr val="accent2">
                  <a:lumMod val="60000"/>
                  <a:lumOff val="40000"/>
                </a:schemeClr>
              </a:solidFill>
            </a:endParaRPr>
          </a:p>
        </p:txBody>
      </p:sp>
      <p:sp>
        <p:nvSpPr>
          <p:cNvPr id="11" name="PoljeZBesedilom 10"/>
          <p:cNvSpPr txBox="1"/>
          <p:nvPr/>
        </p:nvSpPr>
        <p:spPr>
          <a:xfrm flipH="1">
            <a:off x="5148064" y="1415207"/>
            <a:ext cx="1944216" cy="307777"/>
          </a:xfrm>
          <a:prstGeom prst="rect">
            <a:avLst/>
          </a:prstGeom>
          <a:noFill/>
        </p:spPr>
        <p:txBody>
          <a:bodyPr wrap="square" rtlCol="0">
            <a:spAutoFit/>
          </a:bodyPr>
          <a:lstStyle/>
          <a:p>
            <a:r>
              <a:rPr lang="sl-SI" sz="1400" dirty="0" smtClean="0"/>
              <a:t>Občina Rače-Fram</a:t>
            </a:r>
            <a:endParaRPr lang="sl-SI" sz="1400" dirty="0"/>
          </a:p>
        </p:txBody>
      </p:sp>
    </p:spTree>
    <p:extLst>
      <p:ext uri="{BB962C8B-B14F-4D97-AF65-F5344CB8AC3E}">
        <p14:creationId xmlns:p14="http://schemas.microsoft.com/office/powerpoint/2010/main" val="31699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906" y="6156159"/>
            <a:ext cx="1800200" cy="701841"/>
          </a:xfrm>
          <a:prstGeom prst="rect">
            <a:avLst/>
          </a:prstGeom>
        </p:spPr>
      </p:pic>
      <p:sp>
        <p:nvSpPr>
          <p:cNvPr id="2" name="Naslov 1"/>
          <p:cNvSpPr>
            <a:spLocks noGrp="1"/>
          </p:cNvSpPr>
          <p:nvPr>
            <p:ph type="title"/>
          </p:nvPr>
        </p:nvSpPr>
        <p:spPr>
          <a:xfrm>
            <a:off x="465486" y="3510"/>
            <a:ext cx="8229600" cy="1143000"/>
          </a:xfrm>
        </p:spPr>
        <p:txBody>
          <a:bodyPr>
            <a:noAutofit/>
          </a:bodyPr>
          <a:lstStyle/>
          <a:p>
            <a:r>
              <a:rPr lang="sl-SI" altLang="sl-SI" sz="3600" b="1" dirty="0">
                <a:solidFill>
                  <a:srgbClr val="71BF43"/>
                </a:solidFill>
                <a:effectLst>
                  <a:outerShdw blurRad="38100" dist="38100" dir="2700000" algn="tl">
                    <a:srgbClr val="000000">
                      <a:alpha val="43137"/>
                    </a:srgbClr>
                  </a:outerShdw>
                </a:effectLst>
              </a:rPr>
              <a:t>Pogoji za oblikovanje </a:t>
            </a:r>
            <a:r>
              <a:rPr lang="sl-SI" altLang="sl-SI" sz="3600" b="1" dirty="0" smtClean="0">
                <a:solidFill>
                  <a:srgbClr val="71BF43"/>
                </a:solidFill>
                <a:effectLst>
                  <a:outerShdw blurRad="38100" dist="38100" dir="2700000" algn="tl">
                    <a:srgbClr val="000000">
                      <a:alpha val="43137"/>
                    </a:srgbClr>
                  </a:outerShdw>
                </a:effectLst>
              </a:rPr>
              <a:t>LAS</a:t>
            </a:r>
            <a:endParaRPr lang="sl-SI" sz="3600" i="1" dirty="0"/>
          </a:p>
        </p:txBody>
      </p:sp>
      <p:sp>
        <p:nvSpPr>
          <p:cNvPr id="6" name="Označba mesta vsebine 5"/>
          <p:cNvSpPr>
            <a:spLocks noGrp="1"/>
          </p:cNvSpPr>
          <p:nvPr>
            <p:ph sz="quarter" idx="4"/>
          </p:nvPr>
        </p:nvSpPr>
        <p:spPr>
          <a:xfrm>
            <a:off x="465486" y="980727"/>
            <a:ext cx="8147248" cy="5175431"/>
          </a:xfrm>
        </p:spPr>
        <p:txBody>
          <a:bodyPr>
            <a:noAutofit/>
          </a:bodyPr>
          <a:lstStyle/>
          <a:p>
            <a:pPr lvl="0" fontAlgn="base"/>
            <a:r>
              <a:rPr lang="sl-SI" sz="1400" dirty="0"/>
              <a:t>lokalno partnerstvo </a:t>
            </a:r>
            <a:r>
              <a:rPr lang="sl-SI" sz="1400" dirty="0" smtClean="0"/>
              <a:t>deluje na </a:t>
            </a:r>
            <a:r>
              <a:rPr lang="sl-SI" sz="1400" dirty="0"/>
              <a:t>območju s skupnimi lokalnimi potrebami in izzivi s skupnim ciljem uresničevanja lokalnih razvojnih potreb in doseganja zastavljenih ciljev, opredeljenih v SLR</a:t>
            </a:r>
            <a:r>
              <a:rPr lang="sl-SI" sz="1400" dirty="0" smtClean="0"/>
              <a:t>;</a:t>
            </a:r>
          </a:p>
          <a:p>
            <a:pPr lvl="0" fontAlgn="base"/>
            <a:endParaRPr lang="sl-SI" sz="1400" dirty="0" smtClean="0"/>
          </a:p>
          <a:p>
            <a:pPr lvl="0" fontAlgn="base"/>
            <a:r>
              <a:rPr lang="en-US" sz="1400" dirty="0" err="1" smtClean="0"/>
              <a:t>lokalni</a:t>
            </a:r>
            <a:r>
              <a:rPr lang="en-US" sz="1400" dirty="0" smtClean="0"/>
              <a:t> </a:t>
            </a:r>
            <a:r>
              <a:rPr lang="en-US" sz="1400" dirty="0" err="1" smtClean="0"/>
              <a:t>razvoj</a:t>
            </a:r>
            <a:r>
              <a:rPr lang="en-US" sz="1400" dirty="0" smtClean="0"/>
              <a:t>, </a:t>
            </a:r>
            <a:r>
              <a:rPr lang="en-US" sz="1400" dirty="0" err="1" smtClean="0"/>
              <a:t>ki</a:t>
            </a:r>
            <a:r>
              <a:rPr lang="en-US" sz="1400" dirty="0" smtClean="0"/>
              <a:t> </a:t>
            </a:r>
            <a:r>
              <a:rPr lang="en-US" sz="1400" dirty="0" err="1" smtClean="0"/>
              <a:t>ga</a:t>
            </a:r>
            <a:r>
              <a:rPr lang="en-US" sz="1400" dirty="0" smtClean="0"/>
              <a:t> </a:t>
            </a:r>
            <a:r>
              <a:rPr lang="en-US" sz="1400" dirty="0" err="1" smtClean="0"/>
              <a:t>vodi</a:t>
            </a:r>
            <a:r>
              <a:rPr lang="en-US" sz="1400" dirty="0" smtClean="0"/>
              <a:t> LAS, se </a:t>
            </a:r>
            <a:r>
              <a:rPr lang="sl-SI" sz="1400" dirty="0" smtClean="0"/>
              <a:t>mora osredotočiti </a:t>
            </a:r>
            <a:r>
              <a:rPr lang="sl-SI" sz="1400" dirty="0"/>
              <a:t>na posebna </a:t>
            </a:r>
            <a:r>
              <a:rPr lang="sl-SI" sz="1400" dirty="0" err="1"/>
              <a:t>podregionalna</a:t>
            </a:r>
            <a:r>
              <a:rPr lang="sl-SI" sz="1400" dirty="0"/>
              <a:t> območja, kar pomeni, da se </a:t>
            </a:r>
            <a:r>
              <a:rPr lang="sl-SI" sz="1400" dirty="0" smtClean="0"/>
              <a:t>območja </a:t>
            </a:r>
            <a:r>
              <a:rPr lang="sl-SI" sz="1400" dirty="0"/>
              <a:t>srečujejo s posebnimi geografskimi in demografskimi težavami</a:t>
            </a:r>
            <a:r>
              <a:rPr lang="sl-SI" sz="1400" dirty="0" smtClean="0"/>
              <a:t>;</a:t>
            </a:r>
          </a:p>
          <a:p>
            <a:pPr lvl="0" fontAlgn="base"/>
            <a:endParaRPr lang="sl-SI" sz="1400" dirty="0" smtClean="0"/>
          </a:p>
          <a:p>
            <a:pPr lvl="0" fontAlgn="base"/>
            <a:r>
              <a:rPr lang="sl-SI" sz="1400" dirty="0" smtClean="0"/>
              <a:t>območje </a:t>
            </a:r>
            <a:r>
              <a:rPr lang="sl-SI" sz="1400" dirty="0"/>
              <a:t>LAS mora biti povezano v homogeno geografsko in funkcionalno celoto, območje posamezne občine se ne sme deliti med več </a:t>
            </a:r>
            <a:r>
              <a:rPr lang="sl-SI" sz="1400" dirty="0" smtClean="0"/>
              <a:t>LAS, posamezna </a:t>
            </a:r>
            <a:r>
              <a:rPr lang="sl-SI" sz="1400" dirty="0"/>
              <a:t>območja LAS se med sabo ne smejo prekrivati</a:t>
            </a:r>
            <a:r>
              <a:rPr lang="sl-SI" sz="1400" dirty="0" smtClean="0"/>
              <a:t>;</a:t>
            </a:r>
          </a:p>
          <a:p>
            <a:pPr lvl="0" fontAlgn="base"/>
            <a:endParaRPr lang="sl-SI" sz="1400" dirty="0"/>
          </a:p>
          <a:p>
            <a:pPr lvl="0" fontAlgn="base"/>
            <a:r>
              <a:rPr lang="sl-SI" sz="1400" dirty="0"/>
              <a:t>na območju, za katero se pripravlja SLR, mora živeti med 14.000 in 150.000 prebivalcev (</a:t>
            </a:r>
            <a:r>
              <a:rPr lang="sl-SI" sz="1400" dirty="0" smtClean="0"/>
              <a:t>naselja </a:t>
            </a:r>
            <a:r>
              <a:rPr lang="sl-SI" sz="1400" dirty="0"/>
              <a:t>z več kot 10.000 </a:t>
            </a:r>
            <a:r>
              <a:rPr lang="sl-SI" sz="1400" dirty="0" smtClean="0"/>
              <a:t>prebivalci izvzeta);</a:t>
            </a:r>
          </a:p>
          <a:p>
            <a:pPr lvl="0" fontAlgn="base"/>
            <a:endParaRPr lang="sl-SI" sz="1400" dirty="0"/>
          </a:p>
          <a:p>
            <a:pPr lvl="0" fontAlgn="base"/>
            <a:r>
              <a:rPr lang="sl-SI" sz="1400" dirty="0" smtClean="0"/>
              <a:t>LAS</a:t>
            </a:r>
            <a:r>
              <a:rPr lang="sl-SI" sz="1400" dirty="0"/>
              <a:t>, ki prostorsko pokriva območje obeh kohezijskih regij Vzhodna in Zahodna Slovenija, se uvršča v tisto regijo, v kateri živi več kot 50 odstotkov prebivalstva LAS na </a:t>
            </a:r>
            <a:r>
              <a:rPr lang="sl-SI" sz="1400" dirty="0" smtClean="0"/>
              <a:t>določen dan po </a:t>
            </a:r>
            <a:r>
              <a:rPr lang="sl-SI" sz="1400" dirty="0"/>
              <a:t>podatkih Statističnega urada Republike </a:t>
            </a:r>
            <a:r>
              <a:rPr lang="sl-SI" sz="1400" dirty="0" smtClean="0"/>
              <a:t>Slovenije;</a:t>
            </a:r>
          </a:p>
          <a:p>
            <a:endParaRPr lang="sl-SI" sz="1400" dirty="0" smtClean="0"/>
          </a:p>
          <a:p>
            <a:r>
              <a:rPr lang="sl-SI" sz="1400" dirty="0" smtClean="0"/>
              <a:t>LAS </a:t>
            </a:r>
            <a:r>
              <a:rPr lang="sl-SI" sz="1400" dirty="0"/>
              <a:t>mora biti za programsko obdobje 2021-2027 </a:t>
            </a:r>
            <a:r>
              <a:rPr lang="sl-SI" sz="1400" dirty="0" smtClean="0"/>
              <a:t>vključujoč in organiziran </a:t>
            </a:r>
            <a:r>
              <a:rPr lang="sl-SI" sz="1400" dirty="0"/>
              <a:t>(določila CPR uredbe):</a:t>
            </a:r>
          </a:p>
          <a:p>
            <a:pPr marL="358775" indent="-358775">
              <a:buNone/>
            </a:pPr>
            <a:r>
              <a:rPr lang="sl-SI" sz="1400" dirty="0"/>
              <a:t>              - kot tripartitno </a:t>
            </a:r>
            <a:r>
              <a:rPr lang="sl-SI" sz="1400" dirty="0" smtClean="0"/>
              <a:t>pogodbeno </a:t>
            </a:r>
            <a:r>
              <a:rPr lang="sl-SI" sz="1400" dirty="0"/>
              <a:t>partnerstvo  javnih in zasebnih </a:t>
            </a:r>
            <a:r>
              <a:rPr lang="sl-SI" sz="1400" dirty="0" err="1"/>
              <a:t>socio</a:t>
            </a:r>
            <a:r>
              <a:rPr lang="sl-SI" sz="1400" dirty="0"/>
              <a:t>-ekonomskih subjektov na izbranem   območju, kar pomeni, da je ustanovljen na podlagi zavezujoče pogodbe med partnerji, pri čemer se izbere vodilnega partnerja enega izmed članov lokalnega partnerstva</a:t>
            </a:r>
          </a:p>
          <a:p>
            <a:pPr marL="0" indent="0">
              <a:buNone/>
            </a:pPr>
            <a:r>
              <a:rPr lang="sl-SI" sz="1400" dirty="0"/>
              <a:t>             - ali kot</a:t>
            </a:r>
            <a:r>
              <a:rPr lang="x-none" sz="1400" dirty="0"/>
              <a:t> struktur</a:t>
            </a:r>
            <a:r>
              <a:rPr lang="sl-SI" sz="1400" dirty="0"/>
              <a:t>a</a:t>
            </a:r>
            <a:r>
              <a:rPr lang="x-none" sz="1400" dirty="0"/>
              <a:t> s splošnim pravnim statusom, ki bo zagotavljala zadovoljivo delovanje partnerstva</a:t>
            </a:r>
            <a:r>
              <a:rPr lang="sl-SI" sz="1400" dirty="0"/>
              <a:t>;</a:t>
            </a:r>
          </a:p>
          <a:p>
            <a:pPr lvl="0" fontAlgn="base"/>
            <a:endParaRPr lang="sl-SI" sz="1400" dirty="0"/>
          </a:p>
          <a:p>
            <a:pPr marL="0" indent="0">
              <a:buNone/>
            </a:pPr>
            <a:endParaRPr lang="sl-SI" sz="1400" dirty="0"/>
          </a:p>
          <a:p>
            <a:endParaRPr lang="sl-SI" sz="1400" dirty="0">
              <a:solidFill>
                <a:schemeClr val="accent4">
                  <a:lumMod val="60000"/>
                  <a:lumOff val="40000"/>
                </a:schemeClr>
              </a:solidFill>
            </a:endParaRPr>
          </a:p>
          <a:p>
            <a:endParaRPr lang="sl-SI" sz="1400" dirty="0"/>
          </a:p>
        </p:txBody>
      </p:sp>
    </p:spTree>
    <p:extLst>
      <p:ext uri="{BB962C8B-B14F-4D97-AF65-F5344CB8AC3E}">
        <p14:creationId xmlns:p14="http://schemas.microsoft.com/office/powerpoint/2010/main" val="1678499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grada vsebine 11">
            <a:extLst>
              <a:ext uri="{FF2B5EF4-FFF2-40B4-BE49-F238E27FC236}">
                <a16:creationId xmlns:a16="http://schemas.microsoft.com/office/drawing/2014/main" id="{CCF9F75B-BCD5-4645-B063-B093E62B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906" y="6156159"/>
            <a:ext cx="1800200" cy="701841"/>
          </a:xfrm>
          <a:prstGeom prst="rect">
            <a:avLst/>
          </a:prstGeom>
        </p:spPr>
      </p:pic>
      <p:sp>
        <p:nvSpPr>
          <p:cNvPr id="2" name="Naslov 1"/>
          <p:cNvSpPr>
            <a:spLocks noGrp="1"/>
          </p:cNvSpPr>
          <p:nvPr>
            <p:ph type="title"/>
          </p:nvPr>
        </p:nvSpPr>
        <p:spPr>
          <a:xfrm>
            <a:off x="427542" y="260648"/>
            <a:ext cx="8229600" cy="1143000"/>
          </a:xfrm>
        </p:spPr>
        <p:txBody>
          <a:bodyPr>
            <a:noAutofit/>
          </a:bodyPr>
          <a:lstStyle/>
          <a:p>
            <a:r>
              <a:rPr lang="sl-SI" altLang="sl-SI" sz="3600" b="1" dirty="0">
                <a:solidFill>
                  <a:srgbClr val="71BF43"/>
                </a:solidFill>
                <a:effectLst>
                  <a:outerShdw blurRad="38100" dist="38100" dir="2700000" algn="tl">
                    <a:srgbClr val="000000">
                      <a:alpha val="43137"/>
                    </a:srgbClr>
                  </a:outerShdw>
                </a:effectLst>
              </a:rPr>
              <a:t>Pogoji za oblikovanje </a:t>
            </a:r>
            <a:r>
              <a:rPr lang="sl-SI" altLang="sl-SI" sz="3600" b="1" dirty="0" smtClean="0">
                <a:solidFill>
                  <a:srgbClr val="71BF43"/>
                </a:solidFill>
                <a:effectLst>
                  <a:outerShdw blurRad="38100" dist="38100" dir="2700000" algn="tl">
                    <a:srgbClr val="000000">
                      <a:alpha val="43137"/>
                    </a:srgbClr>
                  </a:outerShdw>
                </a:effectLst>
              </a:rPr>
              <a:t>LAS – </a:t>
            </a:r>
            <a:r>
              <a:rPr lang="sl-SI" altLang="sl-SI" sz="3600" b="1" dirty="0" smtClean="0">
                <a:solidFill>
                  <a:srgbClr val="71BF43"/>
                </a:solidFill>
                <a:effectLst>
                  <a:outerShdw blurRad="38100" dist="38100" dir="2700000" algn="tl">
                    <a:srgbClr val="000000">
                      <a:alpha val="43137"/>
                    </a:srgbClr>
                  </a:outerShdw>
                </a:effectLst>
              </a:rPr>
              <a:t/>
            </a:r>
            <a:br>
              <a:rPr lang="sl-SI" altLang="sl-SI" sz="3600" b="1" dirty="0" smtClean="0">
                <a:solidFill>
                  <a:srgbClr val="71BF43"/>
                </a:solidFill>
                <a:effectLst>
                  <a:outerShdw blurRad="38100" dist="38100" dir="2700000" algn="tl">
                    <a:srgbClr val="000000">
                      <a:alpha val="43137"/>
                    </a:srgbClr>
                  </a:outerShdw>
                </a:effectLst>
              </a:rPr>
            </a:br>
            <a:r>
              <a:rPr lang="sl-SI" altLang="sl-SI" sz="3600" b="1" dirty="0" smtClean="0">
                <a:solidFill>
                  <a:srgbClr val="71BF43"/>
                </a:solidFill>
                <a:effectLst>
                  <a:outerShdw blurRad="38100" dist="38100" dir="2700000" algn="tl">
                    <a:srgbClr val="000000">
                      <a:alpha val="43137"/>
                    </a:srgbClr>
                  </a:outerShdw>
                </a:effectLst>
              </a:rPr>
              <a:t>upravna </a:t>
            </a:r>
            <a:r>
              <a:rPr lang="sl-SI" altLang="sl-SI" sz="3600" b="1" dirty="0" smtClean="0">
                <a:solidFill>
                  <a:srgbClr val="71BF43"/>
                </a:solidFill>
                <a:effectLst>
                  <a:outerShdw blurRad="38100" dist="38100" dir="2700000" algn="tl">
                    <a:srgbClr val="000000">
                      <a:alpha val="43137"/>
                    </a:srgbClr>
                  </a:outerShdw>
                </a:effectLst>
              </a:rPr>
              <a:t>zmogljivost </a:t>
            </a:r>
            <a:r>
              <a:rPr lang="sl-SI" altLang="sl-SI" sz="3600" b="1" dirty="0" smtClean="0">
                <a:solidFill>
                  <a:srgbClr val="71BF43"/>
                </a:solidFill>
                <a:effectLst>
                  <a:outerShdw blurRad="38100" dist="38100" dir="2700000" algn="tl">
                    <a:srgbClr val="000000">
                      <a:alpha val="43137"/>
                    </a:srgbClr>
                  </a:outerShdw>
                </a:effectLst>
              </a:rPr>
              <a:t>LAS</a:t>
            </a:r>
            <a:endParaRPr lang="sl-SI" sz="3600" i="1" dirty="0"/>
          </a:p>
        </p:txBody>
      </p:sp>
      <p:sp>
        <p:nvSpPr>
          <p:cNvPr id="6" name="Označba mesta vsebine 5"/>
          <p:cNvSpPr>
            <a:spLocks noGrp="1"/>
          </p:cNvSpPr>
          <p:nvPr>
            <p:ph sz="quarter" idx="4"/>
          </p:nvPr>
        </p:nvSpPr>
        <p:spPr>
          <a:xfrm>
            <a:off x="462955" y="1471721"/>
            <a:ext cx="8147248" cy="5035698"/>
          </a:xfrm>
        </p:spPr>
        <p:txBody>
          <a:bodyPr>
            <a:noAutofit/>
          </a:bodyPr>
          <a:lstStyle/>
          <a:p>
            <a:pPr marL="0" indent="0">
              <a:buNone/>
            </a:pPr>
            <a:r>
              <a:rPr lang="x-none" sz="1400" dirty="0"/>
              <a:t>Upravna zmogljivost </a:t>
            </a:r>
            <a:r>
              <a:rPr lang="sl-SI" sz="1400" dirty="0"/>
              <a:t>LAS</a:t>
            </a:r>
            <a:r>
              <a:rPr lang="x-none" sz="1400" dirty="0"/>
              <a:t> je ustrezna, če:</a:t>
            </a:r>
            <a:endParaRPr lang="sl-SI" sz="1400" dirty="0"/>
          </a:p>
          <a:p>
            <a:r>
              <a:rPr lang="x-none" sz="1400" dirty="0" smtClean="0"/>
              <a:t>se </a:t>
            </a:r>
            <a:r>
              <a:rPr lang="x-none" sz="1400" dirty="0"/>
              <a:t>iz partnerstva izbere enega </a:t>
            </a:r>
            <a:r>
              <a:rPr lang="sl-SI" sz="1400" dirty="0"/>
              <a:t>vodilnega </a:t>
            </a:r>
            <a:r>
              <a:rPr lang="x-none" sz="1400" dirty="0"/>
              <a:t>partnerja kot administrativnega vodjo, ki zagotavlja delovanje partnerstva, ali</a:t>
            </a:r>
            <a:endParaRPr lang="sl-SI" sz="1400" dirty="0"/>
          </a:p>
          <a:p>
            <a:pPr marL="0" indent="0">
              <a:buNone/>
            </a:pPr>
            <a:r>
              <a:rPr lang="sl-SI" sz="1400" dirty="0" smtClean="0"/>
              <a:t>         </a:t>
            </a:r>
            <a:r>
              <a:rPr lang="x-none" sz="1400" dirty="0"/>
              <a:t> se združi v strukturo s splošnim pravnim statusom, ki bo zagotavljala delovanje </a:t>
            </a:r>
            <a:r>
              <a:rPr lang="x-none" sz="1400" dirty="0" smtClean="0"/>
              <a:t>partnerstva</a:t>
            </a:r>
            <a:r>
              <a:rPr lang="sl-SI" sz="1400" dirty="0" smtClean="0"/>
              <a:t>;</a:t>
            </a:r>
            <a:endParaRPr lang="sl-SI" sz="1400" dirty="0"/>
          </a:p>
          <a:p>
            <a:endParaRPr lang="sl-SI" sz="1400" dirty="0"/>
          </a:p>
          <a:p>
            <a:r>
              <a:rPr lang="sl-SI" sz="1400" dirty="0" smtClean="0"/>
              <a:t>kadrovska </a:t>
            </a:r>
            <a:r>
              <a:rPr lang="sl-SI" sz="1400" dirty="0"/>
              <a:t>sposobnost v obsegu najmanj 1 PDM za LAS za obdobje </a:t>
            </a:r>
            <a:r>
              <a:rPr lang="sl-SI" sz="1400" dirty="0" smtClean="0"/>
              <a:t>najmanj 9 </a:t>
            </a:r>
            <a:r>
              <a:rPr lang="sl-SI" sz="1400" dirty="0" smtClean="0"/>
              <a:t>mesecev;</a:t>
            </a:r>
            <a:endParaRPr lang="sl-SI" sz="1400" dirty="0"/>
          </a:p>
          <a:p>
            <a:pPr marL="0" indent="0">
              <a:buNone/>
            </a:pPr>
            <a:r>
              <a:rPr lang="sl-SI" sz="1400" dirty="0"/>
              <a:t> </a:t>
            </a:r>
          </a:p>
          <a:p>
            <a:r>
              <a:rPr lang="sl-SI" sz="1400" dirty="0" smtClean="0"/>
              <a:t>aktivna pisarna </a:t>
            </a:r>
            <a:r>
              <a:rPr lang="sl-SI" sz="1400" dirty="0"/>
              <a:t>na območju LAS v ustreznih prostorih in opremo za opravljanje </a:t>
            </a:r>
            <a:r>
              <a:rPr lang="sl-SI" sz="1400" dirty="0" smtClean="0"/>
              <a:t>nalog</a:t>
            </a:r>
            <a:r>
              <a:rPr lang="en-US" sz="1400" dirty="0"/>
              <a:t> </a:t>
            </a:r>
            <a:r>
              <a:rPr lang="sl-SI" sz="1400" dirty="0" smtClean="0"/>
              <a:t>priprave SLR;</a:t>
            </a:r>
          </a:p>
          <a:p>
            <a:endParaRPr lang="sl-SI" sz="1400" dirty="0" smtClean="0"/>
          </a:p>
          <a:p>
            <a:r>
              <a:rPr lang="sl-SI" sz="1400" dirty="0"/>
              <a:t>vzpostavljeno spletno stran za LAS, iz katere mora biti razvidno najmanj povabilo k sodelovanju zainteresirane </a:t>
            </a:r>
            <a:r>
              <a:rPr lang="sl-SI" sz="1400" dirty="0" smtClean="0"/>
              <a:t>javnosti;</a:t>
            </a:r>
            <a:endParaRPr lang="sl-SI" sz="1400" dirty="0"/>
          </a:p>
          <a:p>
            <a:pPr marL="0" indent="0">
              <a:buNone/>
            </a:pPr>
            <a:r>
              <a:rPr lang="sl-SI" sz="1400" dirty="0"/>
              <a:t> </a:t>
            </a:r>
          </a:p>
          <a:p>
            <a:r>
              <a:rPr lang="sl-SI" sz="1400" dirty="0" smtClean="0"/>
              <a:t>med </a:t>
            </a:r>
            <a:r>
              <a:rPr lang="sl-SI" sz="1400" dirty="0"/>
              <a:t>LAS in vodilnim </a:t>
            </a:r>
            <a:r>
              <a:rPr lang="sl-SI" sz="1400" dirty="0" smtClean="0"/>
              <a:t>partnerjem vzpostavljeno </a:t>
            </a:r>
            <a:r>
              <a:rPr lang="sl-SI" sz="1400" dirty="0"/>
              <a:t>pogodbeno razmerje, iz katerega izhaja tudi obseg nalog in finančno </a:t>
            </a:r>
            <a:r>
              <a:rPr lang="sl-SI" sz="1400" dirty="0" smtClean="0"/>
              <a:t>ovrednotenje;</a:t>
            </a:r>
            <a:endParaRPr lang="sl-SI" sz="1400" dirty="0"/>
          </a:p>
          <a:p>
            <a:endParaRPr lang="sl-SI" sz="1400" dirty="0">
              <a:solidFill>
                <a:schemeClr val="accent4">
                  <a:lumMod val="60000"/>
                  <a:lumOff val="40000"/>
                </a:schemeClr>
              </a:solidFill>
            </a:endParaRPr>
          </a:p>
          <a:p>
            <a:r>
              <a:rPr lang="sl-SI" sz="1400" dirty="0" smtClean="0"/>
              <a:t>preglednost delovanja </a:t>
            </a:r>
            <a:r>
              <a:rPr lang="sl-SI" sz="1400" dirty="0"/>
              <a:t>in </a:t>
            </a:r>
            <a:r>
              <a:rPr lang="sl-SI" sz="1400" dirty="0" smtClean="0"/>
              <a:t>zagotovljena </a:t>
            </a:r>
            <a:r>
              <a:rPr lang="sl-SI" sz="1400" dirty="0"/>
              <a:t>sledljivost ter nadzor nad zakonito porabo proračunskih </a:t>
            </a:r>
            <a:r>
              <a:rPr lang="sl-SI" sz="1400" dirty="0" smtClean="0"/>
              <a:t>sredstev;</a:t>
            </a:r>
          </a:p>
          <a:p>
            <a:endParaRPr lang="sl-SI" sz="1400" dirty="0" smtClean="0"/>
          </a:p>
          <a:p>
            <a:r>
              <a:rPr lang="sl-SI" sz="1400" dirty="0" smtClean="0"/>
              <a:t>ločen </a:t>
            </a:r>
            <a:r>
              <a:rPr lang="sl-SI" sz="1400" dirty="0"/>
              <a:t>transakcijski </a:t>
            </a:r>
            <a:r>
              <a:rPr lang="sl-SI" sz="1400" dirty="0" smtClean="0"/>
              <a:t>račun in računovodski </a:t>
            </a:r>
            <a:r>
              <a:rPr lang="sl-SI" sz="1400" dirty="0"/>
              <a:t>sistem ali ustrezne računovodske kode za vse transakcije, opravljene v okviru transakcijskega </a:t>
            </a:r>
            <a:r>
              <a:rPr lang="sl-SI" sz="1400" dirty="0" smtClean="0"/>
              <a:t>računa.</a:t>
            </a:r>
            <a:endParaRPr lang="sl-SI" sz="1400" dirty="0"/>
          </a:p>
          <a:p>
            <a:pPr marL="0" indent="0">
              <a:buNone/>
            </a:pPr>
            <a:endParaRPr lang="sl-SI" sz="1400" dirty="0"/>
          </a:p>
          <a:p>
            <a:endParaRPr lang="sl-SI" sz="1400" dirty="0">
              <a:solidFill>
                <a:schemeClr val="accent4">
                  <a:lumMod val="60000"/>
                  <a:lumOff val="40000"/>
                </a:schemeClr>
              </a:solidFill>
            </a:endParaRPr>
          </a:p>
          <a:p>
            <a:endParaRPr lang="sl-SI" sz="1400" dirty="0"/>
          </a:p>
        </p:txBody>
      </p:sp>
    </p:spTree>
    <p:extLst>
      <p:ext uri="{BB962C8B-B14F-4D97-AF65-F5344CB8AC3E}">
        <p14:creationId xmlns:p14="http://schemas.microsoft.com/office/powerpoint/2010/main" val="36708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27895</TotalTime>
  <Words>1467</Words>
  <Application>Microsoft Office PowerPoint</Application>
  <PresentationFormat>Diaprojekcija na zaslonu (4:3)</PresentationFormat>
  <Paragraphs>168</Paragraphs>
  <Slides>15</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15</vt:i4>
      </vt:variant>
    </vt:vector>
  </HeadingPairs>
  <TitlesOfParts>
    <vt:vector size="19" baseType="lpstr">
      <vt:lpstr>Arial</vt:lpstr>
      <vt:lpstr>Calibri</vt:lpstr>
      <vt:lpstr>Wingdings</vt:lpstr>
      <vt:lpstr>Officeova tema</vt:lpstr>
      <vt:lpstr>LEADER/CLLD 2021-2027   </vt:lpstr>
      <vt:lpstr>Vsebina</vt:lpstr>
      <vt:lpstr>Zakonodajni okvir in programski dokumenti EKP 2021-2027 in SKP 2023-2027 </vt:lpstr>
      <vt:lpstr>Zakonodajni okvir in programski dokumenti EKP 2021-2027 in SKP 2023-2027 </vt:lpstr>
      <vt:lpstr>Zakonodajni okvir in programski dokumenti EKP 2021-2027 in SKP 2023-2027 </vt:lpstr>
      <vt:lpstr>Zakonodajni okvir in programski dokumenti EKP 2021-2027 in SKP 2023-2027 </vt:lpstr>
      <vt:lpstr>Izkaz interesa oblikovanja LAS v 2021-2027 </vt:lpstr>
      <vt:lpstr>Pogoji za oblikovanje LAS</vt:lpstr>
      <vt:lpstr>Pogoji za oblikovanje LAS –  upravna zmogljivost LAS</vt:lpstr>
      <vt:lpstr>Strategija lokalnega razvoja </vt:lpstr>
      <vt:lpstr>Pripravljalna podpora </vt:lpstr>
      <vt:lpstr>Pripravljalna podpora – predlog višine podpore</vt:lpstr>
      <vt:lpstr>Pripravljalna podpora – predlog</vt:lpstr>
      <vt:lpstr>Pripravljalna podpora </vt:lpstr>
      <vt:lpstr>Vprašanja/predlogi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vidonja</dc:creator>
  <cp:lastModifiedBy>Alina Cunk Perklič</cp:lastModifiedBy>
  <cp:revision>931</cp:revision>
  <cp:lastPrinted>2022-03-09T06:54:29Z</cp:lastPrinted>
  <dcterms:created xsi:type="dcterms:W3CDTF">2013-07-08T19:32:47Z</dcterms:created>
  <dcterms:modified xsi:type="dcterms:W3CDTF">2022-03-09T09:05:56Z</dcterms:modified>
</cp:coreProperties>
</file>