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0" r:id="rId5"/>
  </p:sldMasterIdLst>
  <p:notesMasterIdLst>
    <p:notesMasterId r:id="rId17"/>
  </p:notesMasterIdLst>
  <p:sldIdLst>
    <p:sldId id="256" r:id="rId6"/>
    <p:sldId id="285" r:id="rId7"/>
    <p:sldId id="262" r:id="rId8"/>
    <p:sldId id="284" r:id="rId9"/>
    <p:sldId id="320" r:id="rId10"/>
    <p:sldId id="264" r:id="rId11"/>
    <p:sldId id="344" r:id="rId12"/>
    <p:sldId id="268" r:id="rId13"/>
    <p:sldId id="271" r:id="rId14"/>
    <p:sldId id="345" r:id="rId15"/>
    <p:sldId id="258"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epublika" panose="02000506040000020004" pitchFamily="2" charset="-18"/>
      <p:regular r:id="rId22"/>
      <p:bold r:id="rId23"/>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DB"/>
    <a:srgbClr val="008A3E"/>
    <a:srgbClr val="091AB7"/>
    <a:srgbClr val="013CB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67" autoAdjust="0"/>
  </p:normalViewPr>
  <p:slideViewPr>
    <p:cSldViewPr snapToGrid="0" snapToObjects="1">
      <p:cViewPr varScale="1">
        <p:scale>
          <a:sx n="96" d="100"/>
          <a:sy n="96" d="100"/>
        </p:scale>
        <p:origin x="936" y="84"/>
      </p:cViewPr>
      <p:guideLst>
        <p:guide orient="horz" pos="458"/>
        <p:guide orient="horz" pos="1502"/>
        <p:guide pos="839"/>
        <p:guide pos="4967"/>
      </p:guideLst>
    </p:cSldViewPr>
  </p:slideViewPr>
  <p:outlineViewPr>
    <p:cViewPr>
      <p:scale>
        <a:sx n="33" d="100"/>
        <a:sy n="33" d="100"/>
      </p:scale>
      <p:origin x="0" y="0"/>
    </p:cViewPr>
  </p:outlineViewPr>
  <p:notesTextViewPr>
    <p:cViewPr>
      <p:scale>
        <a:sx n="33" d="100"/>
        <a:sy n="33"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FB19550F-B62A-F826-4293-BB30E1A9B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a:extLst>
              <a:ext uri="{FF2B5EF4-FFF2-40B4-BE49-F238E27FC236}">
                <a16:creationId xmlns:a16="http://schemas.microsoft.com/office/drawing/2014/main" id="{16DCE166-18B1-FCBD-1B51-0958F29DF22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C9F9A6A-6BBD-4C09-8837-2CF897716A32}" type="datetimeFigureOut">
              <a:rPr lang="sl-SI"/>
              <a:pPr>
                <a:defRPr/>
              </a:pPr>
              <a:t>21.8.2023</a:t>
            </a:fld>
            <a:endParaRPr lang="sl-SI"/>
          </a:p>
        </p:txBody>
      </p:sp>
      <p:sp>
        <p:nvSpPr>
          <p:cNvPr id="4" name="Označba mesta stranske slike 3">
            <a:extLst>
              <a:ext uri="{FF2B5EF4-FFF2-40B4-BE49-F238E27FC236}">
                <a16:creationId xmlns:a16="http://schemas.microsoft.com/office/drawing/2014/main" id="{27194AD8-17D2-5D94-0399-4CBBBF57E53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značba mesta opomb 4">
            <a:extLst>
              <a:ext uri="{FF2B5EF4-FFF2-40B4-BE49-F238E27FC236}">
                <a16:creationId xmlns:a16="http://schemas.microsoft.com/office/drawing/2014/main" id="{249722CC-E60F-6595-F766-889A3786877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a:t>Kliknite za urejanje slogov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značba mesta noge 5">
            <a:extLst>
              <a:ext uri="{FF2B5EF4-FFF2-40B4-BE49-F238E27FC236}">
                <a16:creationId xmlns:a16="http://schemas.microsoft.com/office/drawing/2014/main" id="{D9F4B47F-6100-4C6E-B155-ECF9A886B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l-SI"/>
          </a:p>
        </p:txBody>
      </p:sp>
      <p:sp>
        <p:nvSpPr>
          <p:cNvPr id="7" name="Označba mesta številke diapozitiva 6">
            <a:extLst>
              <a:ext uri="{FF2B5EF4-FFF2-40B4-BE49-F238E27FC236}">
                <a16:creationId xmlns:a16="http://schemas.microsoft.com/office/drawing/2014/main" id="{4FBA1494-9A1D-7F87-D073-B1617481FE4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65B7CDE-C6AB-4366-8F36-2821AEA4E4D7}"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065B7CDE-C6AB-4366-8F36-2821AEA4E4D7}" type="slidenum">
              <a:rPr lang="sl-SI" smtClean="0"/>
              <a:pPr>
                <a:defRPr/>
              </a:pPr>
              <a:t>4</a:t>
            </a:fld>
            <a:endParaRPr lang="sl-SI"/>
          </a:p>
        </p:txBody>
      </p:sp>
    </p:spTree>
    <p:extLst>
      <p:ext uri="{BB962C8B-B14F-4D97-AF65-F5344CB8AC3E}">
        <p14:creationId xmlns:p14="http://schemas.microsoft.com/office/powerpoint/2010/main" val="166500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065B7CDE-C6AB-4366-8F36-2821AEA4E4D7}" type="slidenum">
              <a:rPr lang="sl-SI" smtClean="0"/>
              <a:pPr>
                <a:defRPr/>
              </a:pPr>
              <a:t>5</a:t>
            </a:fld>
            <a:endParaRPr lang="sl-SI"/>
          </a:p>
        </p:txBody>
      </p:sp>
    </p:spTree>
    <p:extLst>
      <p:ext uri="{BB962C8B-B14F-4D97-AF65-F5344CB8AC3E}">
        <p14:creationId xmlns:p14="http://schemas.microsoft.com/office/powerpoint/2010/main" val="184900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a:defRPr/>
            </a:pPr>
            <a:fld id="{065B7CDE-C6AB-4366-8F36-2821AEA4E4D7}" type="slidenum">
              <a:rPr lang="sl-SI" smtClean="0"/>
              <a:pPr>
                <a:defRPr/>
              </a:pPr>
              <a:t>9</a:t>
            </a:fld>
            <a:endParaRPr lang="sl-SI"/>
          </a:p>
        </p:txBody>
      </p:sp>
    </p:spTree>
    <p:extLst>
      <p:ext uri="{BB962C8B-B14F-4D97-AF65-F5344CB8AC3E}">
        <p14:creationId xmlns:p14="http://schemas.microsoft.com/office/powerpoint/2010/main" val="374077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Kliknite, če želite urediti slog naslova matrice</a:t>
            </a:r>
            <a:endParaRPr lang="en-US" dirty="0"/>
          </a:p>
        </p:txBody>
      </p:sp>
      <p:sp>
        <p:nvSpPr>
          <p:cNvPr id="3" name="Date Placeholder 3">
            <a:extLst>
              <a:ext uri="{FF2B5EF4-FFF2-40B4-BE49-F238E27FC236}">
                <a16:creationId xmlns:a16="http://schemas.microsoft.com/office/drawing/2014/main" id="{DB09DF52-C03D-6E46-ADF4-908D029E1735}"/>
              </a:ext>
            </a:extLst>
          </p:cNvPr>
          <p:cNvSpPr>
            <a:spLocks noGrp="1"/>
          </p:cNvSpPr>
          <p:nvPr>
            <p:ph type="dt" sz="half" idx="10"/>
          </p:nvPr>
        </p:nvSpPr>
        <p:spPr>
          <a:xfrm>
            <a:off x="971550" y="6356350"/>
            <a:ext cx="1495425" cy="365125"/>
          </a:xfrm>
        </p:spPr>
        <p:txBody>
          <a:bodyPr/>
          <a:lstStyle>
            <a:lvl1pPr>
              <a:defRPr/>
            </a:lvl1pPr>
          </a:lstStyle>
          <a:p>
            <a:pPr>
              <a:defRPr/>
            </a:pPr>
            <a:fld id="{A4A95D8F-06C1-4EC0-A8BE-FD3E947E8C20}" type="datetimeFigureOut">
              <a:rPr lang="en-US"/>
              <a:pPr>
                <a:defRPr/>
              </a:pPr>
              <a:t>8/21/2023</a:t>
            </a:fld>
            <a:endParaRPr lang="en-US" dirty="0"/>
          </a:p>
        </p:txBody>
      </p:sp>
      <p:sp>
        <p:nvSpPr>
          <p:cNvPr id="4" name="Footer Placeholder 4">
            <a:extLst>
              <a:ext uri="{FF2B5EF4-FFF2-40B4-BE49-F238E27FC236}">
                <a16:creationId xmlns:a16="http://schemas.microsoft.com/office/drawing/2014/main" id="{5FA88791-A311-CB3C-D7B7-5E7703C075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D393965-041F-824A-039D-2E424F95BD55}"/>
              </a:ext>
            </a:extLst>
          </p:cNvPr>
          <p:cNvSpPr>
            <a:spLocks noGrp="1"/>
          </p:cNvSpPr>
          <p:nvPr>
            <p:ph type="sldNum" sz="quarter" idx="12"/>
          </p:nvPr>
        </p:nvSpPr>
        <p:spPr>
          <a:xfrm>
            <a:off x="6553200" y="6356350"/>
            <a:ext cx="1331913" cy="365125"/>
          </a:xfrm>
        </p:spPr>
        <p:txBody>
          <a:bodyPr/>
          <a:lstStyle>
            <a:lvl1pPr>
              <a:defRPr/>
            </a:lvl1pPr>
          </a:lstStyle>
          <a:p>
            <a:pPr>
              <a:defRPr/>
            </a:pPr>
            <a:fld id="{F1168DD2-6994-4273-9C0C-A26134652544}" type="slidenum">
              <a:rPr lang="en-US" altLang="sl-SI"/>
              <a:pPr>
                <a:defRPr/>
              </a:pPr>
              <a:t>‹#›</a:t>
            </a:fld>
            <a:endParaRPr lang="en-US" altLang="sl-SI"/>
          </a:p>
        </p:txBody>
      </p:sp>
    </p:spTree>
    <p:extLst>
      <p:ext uri="{BB962C8B-B14F-4D97-AF65-F5344CB8AC3E}">
        <p14:creationId xmlns:p14="http://schemas.microsoft.com/office/powerpoint/2010/main" val="37888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Date Placeholder 2">
            <a:extLst>
              <a:ext uri="{FF2B5EF4-FFF2-40B4-BE49-F238E27FC236}">
                <a16:creationId xmlns:a16="http://schemas.microsoft.com/office/drawing/2014/main" id="{AA1143A8-4455-F8C0-4CE6-C0DA98882A90}"/>
              </a:ext>
            </a:extLst>
          </p:cNvPr>
          <p:cNvSpPr>
            <a:spLocks noGrp="1"/>
          </p:cNvSpPr>
          <p:nvPr>
            <p:ph type="dt" sz="half" idx="10"/>
          </p:nvPr>
        </p:nvSpPr>
        <p:spPr>
          <a:xfrm>
            <a:off x="1008063" y="6356350"/>
            <a:ext cx="1939925" cy="365125"/>
          </a:xfrm>
        </p:spPr>
        <p:txBody>
          <a:bodyPr/>
          <a:lstStyle>
            <a:lvl1pPr>
              <a:defRPr/>
            </a:lvl1pPr>
          </a:lstStyle>
          <a:p>
            <a:pPr>
              <a:defRPr/>
            </a:pPr>
            <a:fld id="{DD58ED5F-5855-4CA7-8B16-8406608276B3}" type="datetimeFigureOut">
              <a:rPr lang="sl-SI"/>
              <a:pPr>
                <a:defRPr/>
              </a:pPr>
              <a:t>21.8.2023</a:t>
            </a:fld>
            <a:endParaRPr lang="sl-SI"/>
          </a:p>
        </p:txBody>
      </p:sp>
      <p:sp>
        <p:nvSpPr>
          <p:cNvPr id="4" name="Footer Placeholder 3">
            <a:extLst>
              <a:ext uri="{FF2B5EF4-FFF2-40B4-BE49-F238E27FC236}">
                <a16:creationId xmlns:a16="http://schemas.microsoft.com/office/drawing/2014/main" id="{EA258BC4-DE3C-605E-262A-1D7E05413511}"/>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4">
            <a:extLst>
              <a:ext uri="{FF2B5EF4-FFF2-40B4-BE49-F238E27FC236}">
                <a16:creationId xmlns:a16="http://schemas.microsoft.com/office/drawing/2014/main" id="{2BDDAC96-F94C-FF40-9838-46854B32AF48}"/>
              </a:ext>
            </a:extLst>
          </p:cNvPr>
          <p:cNvSpPr>
            <a:spLocks noGrp="1"/>
          </p:cNvSpPr>
          <p:nvPr>
            <p:ph type="sldNum" sz="quarter" idx="12"/>
          </p:nvPr>
        </p:nvSpPr>
        <p:spPr/>
        <p:txBody>
          <a:bodyPr/>
          <a:lstStyle>
            <a:lvl1pPr>
              <a:defRPr/>
            </a:lvl1pPr>
          </a:lstStyle>
          <a:p>
            <a:pPr>
              <a:defRPr/>
            </a:pPr>
            <a:fld id="{4E9608E8-405F-412B-8CAF-5327FEA2F758}" type="slidenum">
              <a:rPr lang="sl-SI" altLang="sl-SI"/>
              <a:pPr>
                <a:defRPr/>
              </a:pPr>
              <a:t>‹#›</a:t>
            </a:fld>
            <a:endParaRPr lang="sl-SI" altLang="sl-SI"/>
          </a:p>
        </p:txBody>
      </p:sp>
    </p:spTree>
    <p:extLst>
      <p:ext uri="{BB962C8B-B14F-4D97-AF65-F5344CB8AC3E}">
        <p14:creationId xmlns:p14="http://schemas.microsoft.com/office/powerpoint/2010/main" val="14512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a:extLst>
              <a:ext uri="{FF2B5EF4-FFF2-40B4-BE49-F238E27FC236}">
                <a16:creationId xmlns:a16="http://schemas.microsoft.com/office/drawing/2014/main" id="{B26493F5-A921-B6B6-5E35-1F75A11C70C7}"/>
              </a:ext>
            </a:extLst>
          </p:cNvPr>
          <p:cNvSpPr>
            <a:spLocks noGrp="1"/>
          </p:cNvSpPr>
          <p:nvPr>
            <p:ph type="dt" sz="half" idx="10"/>
          </p:nvPr>
        </p:nvSpPr>
        <p:spPr/>
        <p:txBody>
          <a:bodyPr/>
          <a:lstStyle>
            <a:lvl1pPr>
              <a:defRPr/>
            </a:lvl1pPr>
          </a:lstStyle>
          <a:p>
            <a:pPr>
              <a:defRPr/>
            </a:pPr>
            <a:fld id="{FD563E9D-3B25-47EA-8E24-BBDB7064DAD6}" type="datetimeFigureOut">
              <a:rPr lang="sl-SI"/>
              <a:pPr>
                <a:defRPr/>
              </a:pPr>
              <a:t>21.8.2023</a:t>
            </a:fld>
            <a:endParaRPr lang="sl-SI" dirty="0"/>
          </a:p>
        </p:txBody>
      </p:sp>
      <p:sp>
        <p:nvSpPr>
          <p:cNvPr id="5" name="Footer Placeholder 4">
            <a:extLst>
              <a:ext uri="{FF2B5EF4-FFF2-40B4-BE49-F238E27FC236}">
                <a16:creationId xmlns:a16="http://schemas.microsoft.com/office/drawing/2014/main" id="{1D8C2A47-A120-AF3D-5D5D-1185103A8F2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9144510-FC7F-B72D-E573-0123430C14CE}"/>
              </a:ext>
            </a:extLst>
          </p:cNvPr>
          <p:cNvSpPr>
            <a:spLocks noGrp="1"/>
          </p:cNvSpPr>
          <p:nvPr>
            <p:ph type="sldNum" sz="quarter" idx="12"/>
          </p:nvPr>
        </p:nvSpPr>
        <p:spPr/>
        <p:txBody>
          <a:bodyPr/>
          <a:lstStyle>
            <a:lvl1pPr>
              <a:defRPr/>
            </a:lvl1pPr>
          </a:lstStyle>
          <a:p>
            <a:pPr>
              <a:defRPr/>
            </a:pPr>
            <a:fld id="{D87822B3-D6B1-48DF-ACD4-37DB4E0372EE}" type="slidenum">
              <a:rPr lang="sl-SI" altLang="sl-SI"/>
              <a:pPr>
                <a:defRPr/>
              </a:pPr>
              <a:t>‹#›</a:t>
            </a:fld>
            <a:endParaRPr lang="sl-SI" altLang="sl-SI"/>
          </a:p>
        </p:txBody>
      </p:sp>
    </p:spTree>
    <p:extLst>
      <p:ext uri="{BB962C8B-B14F-4D97-AF65-F5344CB8AC3E}">
        <p14:creationId xmlns:p14="http://schemas.microsoft.com/office/powerpoint/2010/main" val="362277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3">
            <a:extLst>
              <a:ext uri="{FF2B5EF4-FFF2-40B4-BE49-F238E27FC236}">
                <a16:creationId xmlns:a16="http://schemas.microsoft.com/office/drawing/2014/main" id="{0A27C155-D4AF-3091-3D00-3A47BEAA982F}"/>
              </a:ext>
            </a:extLst>
          </p:cNvPr>
          <p:cNvSpPr>
            <a:spLocks noGrp="1"/>
          </p:cNvSpPr>
          <p:nvPr>
            <p:ph type="dt" sz="half" idx="14"/>
          </p:nvPr>
        </p:nvSpPr>
        <p:spPr/>
        <p:txBody>
          <a:bodyPr/>
          <a:lstStyle>
            <a:lvl1pPr>
              <a:defRPr/>
            </a:lvl1pPr>
          </a:lstStyle>
          <a:p>
            <a:pPr>
              <a:defRPr/>
            </a:pPr>
            <a:fld id="{C33A7E74-EC9D-4894-B29B-C9743F53D9C6}" type="datetimeFigureOut">
              <a:rPr lang="sl-SI"/>
              <a:pPr>
                <a:defRPr/>
              </a:pPr>
              <a:t>21.8.2023</a:t>
            </a:fld>
            <a:endParaRPr lang="sl-SI" dirty="0"/>
          </a:p>
        </p:txBody>
      </p:sp>
      <p:sp>
        <p:nvSpPr>
          <p:cNvPr id="4" name="Footer Placeholder 4">
            <a:extLst>
              <a:ext uri="{FF2B5EF4-FFF2-40B4-BE49-F238E27FC236}">
                <a16:creationId xmlns:a16="http://schemas.microsoft.com/office/drawing/2014/main" id="{A756B6B0-83AB-68A2-F81B-7DBCBD545F26}"/>
              </a:ext>
            </a:extLst>
          </p:cNvPr>
          <p:cNvSpPr>
            <a:spLocks noGrp="1"/>
          </p:cNvSpPr>
          <p:nvPr>
            <p:ph type="ftr" sz="quarter" idx="15"/>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FF979C80-F544-94AF-F635-E3804B7E3DAA}"/>
              </a:ext>
            </a:extLst>
          </p:cNvPr>
          <p:cNvSpPr>
            <a:spLocks noGrp="1"/>
          </p:cNvSpPr>
          <p:nvPr>
            <p:ph type="sldNum" sz="quarter" idx="16"/>
          </p:nvPr>
        </p:nvSpPr>
        <p:spPr/>
        <p:txBody>
          <a:bodyPr/>
          <a:lstStyle>
            <a:lvl1pPr>
              <a:defRPr/>
            </a:lvl1pPr>
          </a:lstStyle>
          <a:p>
            <a:pPr>
              <a:defRPr/>
            </a:pPr>
            <a:fld id="{9A288AD5-FA47-4976-9F29-4BB0C1A1C9CA}" type="slidenum">
              <a:rPr lang="sl-SI" altLang="sl-SI"/>
              <a:pPr>
                <a:defRPr/>
              </a:pPr>
              <a:t>‹#›</a:t>
            </a:fld>
            <a:endParaRPr lang="sl-SI" altLang="sl-SI"/>
          </a:p>
        </p:txBody>
      </p:sp>
    </p:spTree>
    <p:extLst>
      <p:ext uri="{BB962C8B-B14F-4D97-AF65-F5344CB8AC3E}">
        <p14:creationId xmlns:p14="http://schemas.microsoft.com/office/powerpoint/2010/main" val="300532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a:extLst>
              <a:ext uri="{FF2B5EF4-FFF2-40B4-BE49-F238E27FC236}">
                <a16:creationId xmlns:a16="http://schemas.microsoft.com/office/drawing/2014/main" id="{F26DD639-2453-0D7A-0513-90BC050F7968}"/>
              </a:ext>
            </a:extLst>
          </p:cNvPr>
          <p:cNvSpPr>
            <a:spLocks noGrp="1"/>
          </p:cNvSpPr>
          <p:nvPr>
            <p:ph type="dt" sz="half" idx="10"/>
          </p:nvPr>
        </p:nvSpPr>
        <p:spPr/>
        <p:txBody>
          <a:bodyPr/>
          <a:lstStyle>
            <a:lvl1pPr>
              <a:defRPr/>
            </a:lvl1pPr>
          </a:lstStyle>
          <a:p>
            <a:pPr>
              <a:defRPr/>
            </a:pPr>
            <a:fld id="{7F193A75-3322-4365-8638-F0CE669967DB}" type="datetimeFigureOut">
              <a:rPr lang="sl-SI"/>
              <a:pPr>
                <a:defRPr/>
              </a:pPr>
              <a:t>21.8.2023</a:t>
            </a:fld>
            <a:endParaRPr lang="sl-SI" dirty="0"/>
          </a:p>
        </p:txBody>
      </p:sp>
      <p:sp>
        <p:nvSpPr>
          <p:cNvPr id="5" name="Footer Placeholder 4">
            <a:extLst>
              <a:ext uri="{FF2B5EF4-FFF2-40B4-BE49-F238E27FC236}">
                <a16:creationId xmlns:a16="http://schemas.microsoft.com/office/drawing/2014/main" id="{6D9050E2-4949-033A-AA5F-ABC185374D14}"/>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7149704-CD2A-4156-D2DE-2CDA2CF2DDC2}"/>
              </a:ext>
            </a:extLst>
          </p:cNvPr>
          <p:cNvSpPr>
            <a:spLocks noGrp="1"/>
          </p:cNvSpPr>
          <p:nvPr>
            <p:ph type="sldNum" sz="quarter" idx="12"/>
          </p:nvPr>
        </p:nvSpPr>
        <p:spPr/>
        <p:txBody>
          <a:bodyPr/>
          <a:lstStyle>
            <a:lvl1pPr>
              <a:defRPr/>
            </a:lvl1pPr>
          </a:lstStyle>
          <a:p>
            <a:pPr>
              <a:defRPr/>
            </a:pPr>
            <a:fld id="{C08E196C-1BF9-42B2-B9AF-6DAC0F9BA51F}" type="slidenum">
              <a:rPr lang="sl-SI" altLang="sl-SI"/>
              <a:pPr>
                <a:defRPr/>
              </a:pPr>
              <a:t>‹#›</a:t>
            </a:fld>
            <a:endParaRPr lang="sl-SI" altLang="sl-SI"/>
          </a:p>
        </p:txBody>
      </p:sp>
    </p:spTree>
    <p:extLst>
      <p:ext uri="{BB962C8B-B14F-4D97-AF65-F5344CB8AC3E}">
        <p14:creationId xmlns:p14="http://schemas.microsoft.com/office/powerpoint/2010/main" val="21603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4">
            <a:extLst>
              <a:ext uri="{FF2B5EF4-FFF2-40B4-BE49-F238E27FC236}">
                <a16:creationId xmlns:a16="http://schemas.microsoft.com/office/drawing/2014/main" id="{CCC9F85D-62FA-629A-0029-6AA97CC53F59}"/>
              </a:ext>
            </a:extLst>
          </p:cNvPr>
          <p:cNvSpPr>
            <a:spLocks noGrp="1"/>
          </p:cNvSpPr>
          <p:nvPr>
            <p:ph type="dt" sz="half" idx="15"/>
          </p:nvPr>
        </p:nvSpPr>
        <p:spPr>
          <a:xfrm>
            <a:off x="1008063" y="6356350"/>
            <a:ext cx="2133600" cy="365125"/>
          </a:xfrm>
        </p:spPr>
        <p:txBody>
          <a:bodyPr/>
          <a:lstStyle>
            <a:lvl1pPr>
              <a:defRPr/>
            </a:lvl1pPr>
          </a:lstStyle>
          <a:p>
            <a:pPr>
              <a:defRPr/>
            </a:pPr>
            <a:fld id="{697F4C18-73AD-4A98-86E4-3C59C32FFC42}" type="datetimeFigureOut">
              <a:rPr lang="sl-SI"/>
              <a:pPr>
                <a:defRPr/>
              </a:pPr>
              <a:t>21.8.2023</a:t>
            </a:fld>
            <a:endParaRPr lang="sl-SI" dirty="0"/>
          </a:p>
        </p:txBody>
      </p:sp>
      <p:sp>
        <p:nvSpPr>
          <p:cNvPr id="4" name="Footer Placeholder 5">
            <a:extLst>
              <a:ext uri="{FF2B5EF4-FFF2-40B4-BE49-F238E27FC236}">
                <a16:creationId xmlns:a16="http://schemas.microsoft.com/office/drawing/2014/main" id="{0B96A9A6-3BF4-5C77-77FB-4ADFD9F41FE2}"/>
              </a:ext>
            </a:extLst>
          </p:cNvPr>
          <p:cNvSpPr>
            <a:spLocks noGrp="1"/>
          </p:cNvSpPr>
          <p:nvPr>
            <p:ph type="ftr" sz="quarter" idx="16"/>
          </p:nvPr>
        </p:nvSpPr>
        <p:spPr/>
        <p:txBody>
          <a:bodyPr/>
          <a:lstStyle>
            <a:lvl1pPr>
              <a:defRPr/>
            </a:lvl1pPr>
          </a:lstStyle>
          <a:p>
            <a:pPr>
              <a:defRPr/>
            </a:pPr>
            <a:endParaRPr lang="sl-SI"/>
          </a:p>
        </p:txBody>
      </p:sp>
      <p:sp>
        <p:nvSpPr>
          <p:cNvPr id="5" name="Slide Number Placeholder 6">
            <a:extLst>
              <a:ext uri="{FF2B5EF4-FFF2-40B4-BE49-F238E27FC236}">
                <a16:creationId xmlns:a16="http://schemas.microsoft.com/office/drawing/2014/main" id="{74844DE9-96BF-104C-9EBA-A95B23D1F90A}"/>
              </a:ext>
            </a:extLst>
          </p:cNvPr>
          <p:cNvSpPr>
            <a:spLocks noGrp="1"/>
          </p:cNvSpPr>
          <p:nvPr>
            <p:ph type="sldNum" sz="quarter" idx="17"/>
          </p:nvPr>
        </p:nvSpPr>
        <p:spPr/>
        <p:txBody>
          <a:bodyPr/>
          <a:lstStyle>
            <a:lvl1pPr>
              <a:defRPr/>
            </a:lvl1pPr>
          </a:lstStyle>
          <a:p>
            <a:pPr>
              <a:defRPr/>
            </a:pPr>
            <a:fld id="{856DF515-CA39-4AE4-B70C-87FA8F153448}" type="slidenum">
              <a:rPr lang="sl-SI" altLang="sl-SI"/>
              <a:pPr>
                <a:defRPr/>
              </a:pPr>
              <a:t>‹#›</a:t>
            </a:fld>
            <a:endParaRPr lang="sl-SI" altLang="sl-SI"/>
          </a:p>
        </p:txBody>
      </p:sp>
    </p:spTree>
    <p:extLst>
      <p:ext uri="{BB962C8B-B14F-4D97-AF65-F5344CB8AC3E}">
        <p14:creationId xmlns:p14="http://schemas.microsoft.com/office/powerpoint/2010/main" val="211756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5" name="Date Placeholder 4">
            <a:extLst>
              <a:ext uri="{FF2B5EF4-FFF2-40B4-BE49-F238E27FC236}">
                <a16:creationId xmlns:a16="http://schemas.microsoft.com/office/drawing/2014/main" id="{A4BF430B-EE48-66A7-6B0D-80A66474F6F4}"/>
              </a:ext>
            </a:extLst>
          </p:cNvPr>
          <p:cNvSpPr>
            <a:spLocks noGrp="1"/>
          </p:cNvSpPr>
          <p:nvPr>
            <p:ph type="dt" sz="half" idx="10"/>
          </p:nvPr>
        </p:nvSpPr>
        <p:spPr>
          <a:xfrm>
            <a:off x="1008063" y="6356350"/>
            <a:ext cx="2133600" cy="365125"/>
          </a:xfrm>
        </p:spPr>
        <p:txBody>
          <a:bodyPr/>
          <a:lstStyle>
            <a:lvl1pPr>
              <a:defRPr/>
            </a:lvl1pPr>
          </a:lstStyle>
          <a:p>
            <a:pPr>
              <a:defRPr/>
            </a:pPr>
            <a:fld id="{776339C8-92E5-42BA-A5F5-DB6FB820F5F5}" type="datetimeFigureOut">
              <a:rPr lang="sl-SI"/>
              <a:pPr>
                <a:defRPr/>
              </a:pPr>
              <a:t>21.8.2023</a:t>
            </a:fld>
            <a:endParaRPr lang="sl-SI" dirty="0"/>
          </a:p>
        </p:txBody>
      </p:sp>
      <p:sp>
        <p:nvSpPr>
          <p:cNvPr id="6" name="Footer Placeholder 5">
            <a:extLst>
              <a:ext uri="{FF2B5EF4-FFF2-40B4-BE49-F238E27FC236}">
                <a16:creationId xmlns:a16="http://schemas.microsoft.com/office/drawing/2014/main" id="{9900617D-E646-F095-F037-F4E4C344074F}"/>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F07822A5-98F0-7B3A-0EE3-9FA28A743117}"/>
              </a:ext>
            </a:extLst>
          </p:cNvPr>
          <p:cNvSpPr>
            <a:spLocks noGrp="1"/>
          </p:cNvSpPr>
          <p:nvPr>
            <p:ph type="sldNum" sz="quarter" idx="12"/>
          </p:nvPr>
        </p:nvSpPr>
        <p:spPr/>
        <p:txBody>
          <a:bodyPr/>
          <a:lstStyle>
            <a:lvl1pPr>
              <a:defRPr/>
            </a:lvl1pPr>
          </a:lstStyle>
          <a:p>
            <a:pPr>
              <a:defRPr/>
            </a:pPr>
            <a:fld id="{A5D21594-488B-4FDC-8D99-9A04CA8A9BC7}" type="slidenum">
              <a:rPr lang="sl-SI" altLang="sl-SI"/>
              <a:pPr>
                <a:defRPr/>
              </a:pPr>
              <a:t>‹#›</a:t>
            </a:fld>
            <a:endParaRPr lang="sl-SI" altLang="sl-SI"/>
          </a:p>
        </p:txBody>
      </p:sp>
    </p:spTree>
    <p:extLst>
      <p:ext uri="{BB962C8B-B14F-4D97-AF65-F5344CB8AC3E}">
        <p14:creationId xmlns:p14="http://schemas.microsoft.com/office/powerpoint/2010/main" val="394877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4">
            <a:extLst>
              <a:ext uri="{FF2B5EF4-FFF2-40B4-BE49-F238E27FC236}">
                <a16:creationId xmlns:a16="http://schemas.microsoft.com/office/drawing/2014/main" id="{A5A047F1-F009-702D-0659-2A213F73ADD4}"/>
              </a:ext>
            </a:extLst>
          </p:cNvPr>
          <p:cNvSpPr>
            <a:spLocks noGrp="1"/>
          </p:cNvSpPr>
          <p:nvPr>
            <p:ph type="dt" sz="half" idx="14"/>
          </p:nvPr>
        </p:nvSpPr>
        <p:spPr>
          <a:xfrm>
            <a:off x="1008063" y="6356350"/>
            <a:ext cx="2133600" cy="365125"/>
          </a:xfrm>
        </p:spPr>
        <p:txBody>
          <a:bodyPr/>
          <a:lstStyle>
            <a:lvl1pPr>
              <a:defRPr/>
            </a:lvl1pPr>
          </a:lstStyle>
          <a:p>
            <a:pPr>
              <a:defRPr/>
            </a:pPr>
            <a:fld id="{DDF67AE4-676F-4986-B041-3A652E88D945}" type="datetimeFigureOut">
              <a:rPr lang="sl-SI"/>
              <a:pPr>
                <a:defRPr/>
              </a:pPr>
              <a:t>21.8.2023</a:t>
            </a:fld>
            <a:endParaRPr lang="sl-SI" dirty="0"/>
          </a:p>
        </p:txBody>
      </p:sp>
      <p:sp>
        <p:nvSpPr>
          <p:cNvPr id="5" name="Footer Placeholder 5">
            <a:extLst>
              <a:ext uri="{FF2B5EF4-FFF2-40B4-BE49-F238E27FC236}">
                <a16:creationId xmlns:a16="http://schemas.microsoft.com/office/drawing/2014/main" id="{B9DF9EEE-8E2C-4A50-8E01-BF12BD345366}"/>
              </a:ext>
            </a:extLst>
          </p:cNvPr>
          <p:cNvSpPr>
            <a:spLocks noGrp="1"/>
          </p:cNvSpPr>
          <p:nvPr>
            <p:ph type="ftr" sz="quarter" idx="15"/>
          </p:nvPr>
        </p:nvSpPr>
        <p:spPr/>
        <p:txBody>
          <a:bodyPr/>
          <a:lstStyle>
            <a:lvl1pPr>
              <a:defRPr/>
            </a:lvl1pPr>
          </a:lstStyle>
          <a:p>
            <a:pPr>
              <a:defRPr/>
            </a:pPr>
            <a:endParaRPr lang="sl-SI"/>
          </a:p>
        </p:txBody>
      </p:sp>
      <p:sp>
        <p:nvSpPr>
          <p:cNvPr id="6" name="Slide Number Placeholder 6">
            <a:extLst>
              <a:ext uri="{FF2B5EF4-FFF2-40B4-BE49-F238E27FC236}">
                <a16:creationId xmlns:a16="http://schemas.microsoft.com/office/drawing/2014/main" id="{02E8CCC8-1E74-89E1-D529-5E207D6B01C1}"/>
              </a:ext>
            </a:extLst>
          </p:cNvPr>
          <p:cNvSpPr>
            <a:spLocks noGrp="1"/>
          </p:cNvSpPr>
          <p:nvPr>
            <p:ph type="sldNum" sz="quarter" idx="16"/>
          </p:nvPr>
        </p:nvSpPr>
        <p:spPr/>
        <p:txBody>
          <a:bodyPr/>
          <a:lstStyle>
            <a:lvl1pPr>
              <a:defRPr/>
            </a:lvl1pPr>
          </a:lstStyle>
          <a:p>
            <a:pPr>
              <a:defRPr/>
            </a:pPr>
            <a:fld id="{822D8920-C109-4D09-A94C-A854A16556D5}" type="slidenum">
              <a:rPr lang="sl-SI" altLang="sl-SI"/>
              <a:pPr>
                <a:defRPr/>
              </a:pPr>
              <a:t>‹#›</a:t>
            </a:fld>
            <a:endParaRPr lang="sl-SI" altLang="sl-SI"/>
          </a:p>
        </p:txBody>
      </p:sp>
    </p:spTree>
    <p:extLst>
      <p:ext uri="{BB962C8B-B14F-4D97-AF65-F5344CB8AC3E}">
        <p14:creationId xmlns:p14="http://schemas.microsoft.com/office/powerpoint/2010/main" val="210481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C124E9-3BD8-68AD-434F-20799243ECE9}"/>
              </a:ext>
            </a:extLst>
          </p:cNvPr>
          <p:cNvSpPr>
            <a:spLocks noGrp="1"/>
          </p:cNvSpPr>
          <p:nvPr>
            <p:ph type="dt" sz="half" idx="10"/>
          </p:nvPr>
        </p:nvSpPr>
        <p:spPr/>
        <p:txBody>
          <a:bodyPr/>
          <a:lstStyle>
            <a:lvl1pPr>
              <a:defRPr/>
            </a:lvl1pPr>
          </a:lstStyle>
          <a:p>
            <a:pPr>
              <a:defRPr/>
            </a:pPr>
            <a:fld id="{D2EE9FE5-D8B9-46EA-81DE-70E35C529E8B}" type="datetimeFigureOut">
              <a:rPr lang="sl-SI"/>
              <a:pPr>
                <a:defRPr/>
              </a:pPr>
              <a:t>21.8.2023</a:t>
            </a:fld>
            <a:endParaRPr lang="sl-SI" dirty="0"/>
          </a:p>
        </p:txBody>
      </p:sp>
      <p:sp>
        <p:nvSpPr>
          <p:cNvPr id="3" name="Footer Placeholder 4">
            <a:extLst>
              <a:ext uri="{FF2B5EF4-FFF2-40B4-BE49-F238E27FC236}">
                <a16:creationId xmlns:a16="http://schemas.microsoft.com/office/drawing/2014/main" id="{4D4CA04F-879E-FD3C-C858-E882EFA28195}"/>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8A563968-EB49-6D42-99C9-CF0FCAC4F09D}"/>
              </a:ext>
            </a:extLst>
          </p:cNvPr>
          <p:cNvSpPr>
            <a:spLocks noGrp="1"/>
          </p:cNvSpPr>
          <p:nvPr>
            <p:ph type="sldNum" sz="quarter" idx="12"/>
          </p:nvPr>
        </p:nvSpPr>
        <p:spPr/>
        <p:txBody>
          <a:bodyPr/>
          <a:lstStyle>
            <a:lvl1pPr>
              <a:defRPr/>
            </a:lvl1pPr>
          </a:lstStyle>
          <a:p>
            <a:pPr>
              <a:defRPr/>
            </a:pPr>
            <a:fld id="{FF4B75CD-F165-41D0-8357-D39D322C7B5A}" type="slidenum">
              <a:rPr lang="sl-SI" altLang="sl-SI"/>
              <a:pPr>
                <a:defRPr/>
              </a:pPr>
              <a:t>‹#›</a:t>
            </a:fld>
            <a:endParaRPr lang="sl-SI" altLang="sl-SI"/>
          </a:p>
        </p:txBody>
      </p:sp>
    </p:spTree>
    <p:extLst>
      <p:ext uri="{BB962C8B-B14F-4D97-AF65-F5344CB8AC3E}">
        <p14:creationId xmlns:p14="http://schemas.microsoft.com/office/powerpoint/2010/main" val="40089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a:extLst>
              <a:ext uri="{FF2B5EF4-FFF2-40B4-BE49-F238E27FC236}">
                <a16:creationId xmlns:a16="http://schemas.microsoft.com/office/drawing/2014/main" id="{85D1317F-6E40-B965-6839-AB3B34F8D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a:extLst>
              <a:ext uri="{FF2B5EF4-FFF2-40B4-BE49-F238E27FC236}">
                <a16:creationId xmlns:a16="http://schemas.microsoft.com/office/drawing/2014/main" id="{26B82CDE-115B-9158-A67D-4565C2DE63D1}"/>
              </a:ext>
            </a:extLst>
          </p:cNvPr>
          <p:cNvSpPr txBox="1">
            <a:spLocks noChangeArrowheads="1"/>
          </p:cNvSpPr>
          <p:nvPr/>
        </p:nvSpPr>
        <p:spPr bwMode="auto">
          <a:xfrm>
            <a:off x="962025" y="708025"/>
            <a:ext cx="1341438" cy="3079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defRPr/>
            </a:pPr>
            <a:r>
              <a:rPr lang="en-US" altLang="sl-SI" sz="700">
                <a:solidFill>
                  <a:schemeClr val="tx2"/>
                </a:solidFill>
                <a:latin typeface="Republika" pitchFamily="2" charset="-18"/>
              </a:rPr>
              <a:t>REPUBLIKA SLOVENIJA</a:t>
            </a:r>
          </a:p>
          <a:p>
            <a:pPr eaLnBrk="1" hangingPunct="1">
              <a:lnSpc>
                <a:spcPts val="838"/>
              </a:lnSpc>
              <a:defRPr/>
            </a:pPr>
            <a:r>
              <a:rPr lang="sl-SI" altLang="sl-SI" sz="700" b="1">
                <a:solidFill>
                  <a:schemeClr val="tx2"/>
                </a:solidFill>
                <a:latin typeface="Republika" pitchFamily="2" charset="-18"/>
              </a:rPr>
              <a:t>MINISTRSTVO ZA KMETIJSTVO,</a:t>
            </a:r>
          </a:p>
          <a:p>
            <a:pPr eaLnBrk="1" hangingPunct="1">
              <a:lnSpc>
                <a:spcPts val="838"/>
              </a:lnSpc>
              <a:defRPr/>
            </a:pPr>
            <a:r>
              <a:rPr lang="sl-SI" altLang="sl-SI" sz="700" b="1">
                <a:solidFill>
                  <a:schemeClr val="tx2"/>
                </a:solidFill>
                <a:latin typeface="Republika" pitchFamily="2" charset="-18"/>
              </a:rPr>
              <a:t>GOZDARSTVO IN PREHRANO</a:t>
            </a:r>
            <a:endParaRPr lang="en-US" altLang="sl-SI" sz="700" b="1">
              <a:solidFill>
                <a:schemeClr val="tx2"/>
              </a:solidFill>
              <a:latin typeface="Republika" pitchFamily="2" charset="-18"/>
            </a:endParaRPr>
          </a:p>
        </p:txBody>
      </p:sp>
      <p:pic>
        <p:nvPicPr>
          <p:cNvPr id="1028" name="Picture 8" descr="grb moder za 10 pt.wmf">
            <a:extLst>
              <a:ext uri="{FF2B5EF4-FFF2-40B4-BE49-F238E27FC236}">
                <a16:creationId xmlns:a16="http://schemas.microsoft.com/office/drawing/2014/main" id="{68E653DF-C5F6-4192-83F6-EF81806434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A9C54666-4EFD-AF7D-FFE7-E8535B0A49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572C904-C2DF-42EE-BAAC-3B0B442F65B7}" type="datetimeFigureOut">
              <a:rPr lang="en-US"/>
              <a:pPr>
                <a:defRPr/>
              </a:pPr>
              <a:t>8/21/2023</a:t>
            </a:fld>
            <a:endParaRPr lang="en-US"/>
          </a:p>
        </p:txBody>
      </p:sp>
      <p:sp>
        <p:nvSpPr>
          <p:cNvPr id="5" name="Footer Placeholder 4">
            <a:extLst>
              <a:ext uri="{FF2B5EF4-FFF2-40B4-BE49-F238E27FC236}">
                <a16:creationId xmlns:a16="http://schemas.microsoft.com/office/drawing/2014/main" id="{E34A23A6-159E-AAC5-D2CE-50248A339F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23E1AAF-AA0D-2CDD-DBC6-644EA7FAAA5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CF11E9F0-D8EA-44AD-9F6F-13E92907366E}" type="slidenum">
              <a:rPr lang="en-US" altLang="sl-SI"/>
              <a:pPr>
                <a:defRPr/>
              </a:pPr>
              <a:t>‹#›</a:t>
            </a:fld>
            <a:endParaRPr lang="en-US" altLang="sl-SI"/>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97BB07B-E8E7-4C04-44F1-5872A1A76D90}"/>
              </a:ext>
            </a:extLst>
          </p:cNvPr>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a:t>Click to edit Master title style</a:t>
            </a:r>
            <a:endParaRPr lang="sl-SI" altLang="sl-SI"/>
          </a:p>
        </p:txBody>
      </p:sp>
      <p:sp>
        <p:nvSpPr>
          <p:cNvPr id="2051" name="Text Placeholder 2">
            <a:extLst>
              <a:ext uri="{FF2B5EF4-FFF2-40B4-BE49-F238E27FC236}">
                <a16:creationId xmlns:a16="http://schemas.microsoft.com/office/drawing/2014/main" id="{6B627B74-3223-3F6A-6527-89FEC0FBB1C6}"/>
              </a:ext>
            </a:extLst>
          </p:cNvPr>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9A43E898-9E5A-7327-6DB5-42CF0379F3B7}"/>
              </a:ext>
            </a:extLst>
          </p:cNvPr>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4C45E9-5170-4F69-86E7-BB304A2558BC}" type="datetimeFigureOut">
              <a:rPr lang="sl-SI"/>
              <a:pPr>
                <a:defRPr/>
              </a:pPr>
              <a:t>21.8.2023</a:t>
            </a:fld>
            <a:endParaRPr lang="sl-SI" dirty="0"/>
          </a:p>
        </p:txBody>
      </p:sp>
      <p:sp>
        <p:nvSpPr>
          <p:cNvPr id="5" name="Footer Placeholder 4">
            <a:extLst>
              <a:ext uri="{FF2B5EF4-FFF2-40B4-BE49-F238E27FC236}">
                <a16:creationId xmlns:a16="http://schemas.microsoft.com/office/drawing/2014/main" id="{792A76BD-CAD6-9EF7-B867-2B27E2D2AC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C4D3406D-B9C8-1F96-D096-2F8B77016859}"/>
              </a:ext>
            </a:extLst>
          </p:cNvPr>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322611B9-5569-4E71-8A6F-444311A832E2}" type="slidenum">
              <a:rPr lang="sl-SI" altLang="sl-SI"/>
              <a:pPr>
                <a:defRPr/>
              </a:pPr>
              <a:t>‹#›</a:t>
            </a:fld>
            <a:endParaRPr lang="sl-SI" altLang="sl-SI"/>
          </a:p>
        </p:txBody>
      </p:sp>
      <p:pic>
        <p:nvPicPr>
          <p:cNvPr id="2055" name="Picture 9" descr="grb moder za 10 pt.wmf">
            <a:extLst>
              <a:ext uri="{FF2B5EF4-FFF2-40B4-BE49-F238E27FC236}">
                <a16:creationId xmlns:a16="http://schemas.microsoft.com/office/drawing/2014/main" id="{63889395-F12E-59CC-62A1-114EF982AFF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7">
            <a:extLst>
              <a:ext uri="{FF2B5EF4-FFF2-40B4-BE49-F238E27FC236}">
                <a16:creationId xmlns:a16="http://schemas.microsoft.com/office/drawing/2014/main" id="{FDCF8CD5-1E86-67D9-C0D2-9248BF2D54BF}"/>
              </a:ext>
            </a:extLst>
          </p:cNvPr>
          <p:cNvSpPr txBox="1">
            <a:spLocks noChangeArrowheads="1"/>
          </p:cNvSpPr>
          <p:nvPr userDrawn="1"/>
        </p:nvSpPr>
        <p:spPr bwMode="auto">
          <a:xfrm>
            <a:off x="962025" y="708025"/>
            <a:ext cx="1341438" cy="3079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defRPr/>
            </a:pPr>
            <a:r>
              <a:rPr lang="en-US" altLang="sl-SI" sz="700">
                <a:solidFill>
                  <a:schemeClr val="tx2"/>
                </a:solidFill>
                <a:latin typeface="Republika" pitchFamily="2" charset="-18"/>
              </a:rPr>
              <a:t>REPUBLIKA SLOVENIJA</a:t>
            </a:r>
          </a:p>
          <a:p>
            <a:pPr eaLnBrk="1" hangingPunct="1">
              <a:lnSpc>
                <a:spcPts val="838"/>
              </a:lnSpc>
              <a:defRPr/>
            </a:pPr>
            <a:r>
              <a:rPr lang="sl-SI" altLang="sl-SI" sz="700" b="1">
                <a:solidFill>
                  <a:schemeClr val="tx2"/>
                </a:solidFill>
                <a:latin typeface="Republika" pitchFamily="2" charset="-18"/>
              </a:rPr>
              <a:t>MINISTRSTVO ZA KMETIJSTVO,</a:t>
            </a:r>
          </a:p>
          <a:p>
            <a:pPr eaLnBrk="1" hangingPunct="1">
              <a:lnSpc>
                <a:spcPts val="838"/>
              </a:lnSpc>
              <a:defRPr/>
            </a:pPr>
            <a:r>
              <a:rPr lang="sl-SI" altLang="sl-SI" sz="700" b="1">
                <a:solidFill>
                  <a:schemeClr val="tx2"/>
                </a:solidFill>
                <a:latin typeface="Republika" pitchFamily="2" charset="-18"/>
              </a:rPr>
              <a:t>GOZDARSTVO IN PREHRANO</a:t>
            </a:r>
            <a:endParaRPr lang="en-US" altLang="sl-SI" sz="700" b="1">
              <a:solidFill>
                <a:schemeClr val="tx2"/>
              </a:solidFill>
              <a:latin typeface="Republika" pitchFamily="2" charset="-18"/>
            </a:endParaRPr>
          </a:p>
        </p:txBody>
      </p:sp>
    </p:spTree>
  </p:cSld>
  <p:clrMap bg1="lt1" tx1="dk1" bg2="lt2" tx2="dk2" accent1="accent1" accent2="accent2" accent3="accent3" accent4="accent4" accent5="accent5" accent6="accent6" hlink="hlink" folHlink="folHlink"/>
  <p:sldLayoutIdLst>
    <p:sldLayoutId id="2147483802" r:id="rId1"/>
    <p:sldLayoutId id="2147483797" r:id="rId2"/>
    <p:sldLayoutId id="2147483798" r:id="rId3"/>
    <p:sldLayoutId id="2147483799" r:id="rId4"/>
    <p:sldLayoutId id="2147483803" r:id="rId5"/>
    <p:sldLayoutId id="2147483804" r:id="rId6"/>
    <p:sldLayoutId id="2147483805" r:id="rId7"/>
    <p:sldLayoutId id="2147483800" r:id="rId8"/>
  </p:sldLayoutIdLst>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mkgp.gov.si/" TargetMode="External"/><Relationship Id="rId2" Type="http://schemas.openxmlformats.org/officeDocument/2006/relationships/hyperlink" Target="mailto:gp.mkgp@gov.s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ood-farming-fisheries/food-safety-and-quality/certification/quality-labels/geographical-indications-regis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food-farming-fisheries/food-safety-and-quality/certification/quality-labels/geographical-indications-register/td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descr="Novosti pri označevanju vina in &#10;aromatiziranih vinskih proizvodov">
            <a:extLst>
              <a:ext uri="{FF2B5EF4-FFF2-40B4-BE49-F238E27FC236}">
                <a16:creationId xmlns:a16="http://schemas.microsoft.com/office/drawing/2014/main" id="{35164790-5739-9915-5849-C042C77C15C9}"/>
              </a:ext>
            </a:extLst>
          </p:cNvPr>
          <p:cNvSpPr txBox="1">
            <a:spLocks noGrp="1"/>
          </p:cNvSpPr>
          <p:nvPr>
            <p:ph type="title" idx="4294967295"/>
          </p:nvPr>
        </p:nvSpPr>
        <p:spPr>
          <a:xfrm>
            <a:off x="-1" y="2135106"/>
            <a:ext cx="9144001" cy="27648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ctr" defTabSz="2521915" rtl="0" eaLnBrk="0" fontAlgn="base" latinLnBrk="0" hangingPunct="0">
              <a:lnSpc>
                <a:spcPct val="120000"/>
              </a:lnSpc>
              <a:spcBef>
                <a:spcPts val="0"/>
              </a:spcBef>
              <a:spcAft>
                <a:spcPct val="0"/>
              </a:spcAft>
              <a:buClrTx/>
              <a:buSzTx/>
              <a:buFontTx/>
              <a:buNone/>
              <a:tabLst/>
              <a:defRPr/>
            </a:pPr>
            <a:r>
              <a:rPr lang="sl-SI" sz="4000" dirty="0">
                <a:solidFill>
                  <a:prstClr val="black"/>
                </a:solidFill>
                <a:latin typeface="Calibri" panose="020F0502020204030204"/>
                <a:ea typeface="+mn-ea"/>
                <a:cs typeface="+mn-cs"/>
              </a:rPr>
              <a:t>Sistem evropskih geografskih </a:t>
            </a:r>
            <a:r>
              <a:rPr lang="sl-SI" sz="4000" dirty="0" smtClean="0">
                <a:solidFill>
                  <a:prstClr val="black"/>
                </a:solidFill>
                <a:latin typeface="Calibri" panose="020F0502020204030204"/>
                <a:ea typeface="+mn-ea"/>
                <a:cs typeface="+mn-cs"/>
              </a:rPr>
              <a:t>označb</a:t>
            </a:r>
            <a:r>
              <a:rPr lang="sl-SI" sz="4000" dirty="0">
                <a:solidFill>
                  <a:prstClr val="black"/>
                </a:solidFill>
                <a:latin typeface="Calibri" panose="020F0502020204030204"/>
                <a:ea typeface="+mn-ea"/>
                <a:cs typeface="+mn-cs"/>
              </a:rPr>
              <a:t/>
            </a:r>
            <a:br>
              <a:rPr lang="sl-SI" sz="4000" dirty="0">
                <a:solidFill>
                  <a:prstClr val="black"/>
                </a:solidFill>
                <a:latin typeface="Calibri" panose="020F0502020204030204"/>
                <a:ea typeface="+mn-ea"/>
                <a:cs typeface="+mn-cs"/>
              </a:rPr>
            </a:br>
            <a:endParaRPr kumimoji="0" lang="sl-SI"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mn-lt"/>
                <a:ea typeface="+mj-ea"/>
                <a:cs typeface="Arial" pitchFamily="34" charset="0"/>
              </a:rPr>
              <a:t>dr. Tina Zavašnik Bergant</a:t>
            </a:r>
            <a: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t/>
            </a:r>
            <a:b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br>
            <a: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t>Ministrstvo za kmetijstvo, gozdarstvo in prehrano</a:t>
            </a:r>
            <a:b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br>
            <a: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t/>
            </a:r>
            <a:br>
              <a:rPr kumimoji="0" lang="sl-SI" sz="2800" b="0" i="0" u="none" strike="noStrike" kern="1200" cap="none" spc="0" normalizeH="0" baseline="0" noProof="0" dirty="0">
                <a:ln>
                  <a:noFill/>
                </a:ln>
                <a:solidFill>
                  <a:prstClr val="black"/>
                </a:solidFill>
                <a:effectLst/>
                <a:uLnTx/>
                <a:uFillTx/>
                <a:latin typeface="+mn-lt"/>
                <a:ea typeface="+mj-ea"/>
                <a:cs typeface="Arial" pitchFamily="34" charset="0"/>
              </a:rPr>
            </a:br>
            <a:endParaRPr kumimoji="0" lang="sl-SI" sz="2200" b="0" u="none" strike="noStrike" kern="1200" cap="none" spc="0" normalizeH="0" baseline="0" noProof="0" dirty="0">
              <a:ln>
                <a:noFill/>
              </a:ln>
              <a:solidFill>
                <a:srgbClr val="999999"/>
              </a:solidFill>
              <a:effectLst/>
              <a:uLnTx/>
              <a:uFillTx/>
              <a:latin typeface="+mn-lt"/>
              <a:ea typeface="+mj-ea"/>
              <a:cs typeface="Arial"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628CE56-F8EF-4BFC-EDFC-6F36167AC410}"/>
              </a:ext>
            </a:extLst>
          </p:cNvPr>
          <p:cNvSpPr txBox="1">
            <a:spLocks noGrp="1"/>
          </p:cNvSpPr>
          <p:nvPr>
            <p:ph type="title" idx="4294967295"/>
          </p:nvPr>
        </p:nvSpPr>
        <p:spPr>
          <a:xfrm>
            <a:off x="1062240" y="1611559"/>
            <a:ext cx="700564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Skupaj 17 imen geografskih označb za slovenska vina</a:t>
            </a:r>
            <a:endParaRPr kumimoji="0" lang="sl-SI" sz="240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p:txBody>
      </p:sp>
      <p:sp>
        <p:nvSpPr>
          <p:cNvPr id="16388" name="PoljeZBesedilom 2">
            <a:extLst>
              <a:ext uri="{FF2B5EF4-FFF2-40B4-BE49-F238E27FC236}">
                <a16:creationId xmlns:a16="http://schemas.microsoft.com/office/drawing/2014/main" id="{9B2009AE-DE5A-BFFB-F547-A0F2EC2F9D11}"/>
              </a:ext>
            </a:extLst>
          </p:cNvPr>
          <p:cNvSpPr txBox="1">
            <a:spLocks noChangeArrowheads="1"/>
          </p:cNvSpPr>
          <p:nvPr/>
        </p:nvSpPr>
        <p:spPr bwMode="auto">
          <a:xfrm flipH="1">
            <a:off x="49259" y="2419856"/>
            <a:ext cx="4819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b="1" dirty="0">
                <a:solidFill>
                  <a:srgbClr val="C00000"/>
                </a:solidFill>
                <a:latin typeface="+mn-lt"/>
              </a:rPr>
              <a:t>Zaščitena označba porekla  (ZOP)</a:t>
            </a:r>
          </a:p>
          <a:p>
            <a:pPr algn="ctr"/>
            <a:r>
              <a:rPr lang="sl-SI" altLang="sl-SI" dirty="0">
                <a:solidFill>
                  <a:srgbClr val="C00000"/>
                </a:solidFill>
                <a:latin typeface="+mn-lt"/>
              </a:rPr>
              <a:t>geografska označba vinorodnega okoliša ali tradicionalno poimenovanje (Cviček, Teran…)</a:t>
            </a:r>
          </a:p>
        </p:txBody>
      </p:sp>
      <p:pic>
        <p:nvPicPr>
          <p:cNvPr id="16387" name="Picture 4" descr="Poktogram Unije za ZOP">
            <a:extLst>
              <a:ext uri="{FF2B5EF4-FFF2-40B4-BE49-F238E27FC236}">
                <a16:creationId xmlns:a16="http://schemas.microsoft.com/office/drawing/2014/main" id="{81765E49-A7DC-DB9F-A132-26B31FBF9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5" y="3479111"/>
            <a:ext cx="1932940" cy="193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PoljeZBesedilom 1">
            <a:extLst>
              <a:ext uri="{FF2B5EF4-FFF2-40B4-BE49-F238E27FC236}">
                <a16:creationId xmlns:a16="http://schemas.microsoft.com/office/drawing/2014/main" id="{606A5453-A530-50E9-AF11-A010F52BDB1E}"/>
              </a:ext>
            </a:extLst>
          </p:cNvPr>
          <p:cNvSpPr txBox="1">
            <a:spLocks noChangeArrowheads="1"/>
          </p:cNvSpPr>
          <p:nvPr/>
        </p:nvSpPr>
        <p:spPr bwMode="auto">
          <a:xfrm>
            <a:off x="1791499" y="5395574"/>
            <a:ext cx="218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2000" b="1" dirty="0">
                <a:solidFill>
                  <a:srgbClr val="C00000"/>
                </a:solidFill>
                <a:latin typeface="+mn-lt"/>
              </a:rPr>
              <a:t>ZOP: 4+3+2+5</a:t>
            </a:r>
          </a:p>
        </p:txBody>
      </p:sp>
      <p:sp>
        <p:nvSpPr>
          <p:cNvPr id="16389" name="PoljeZBesedilom 3">
            <a:extLst>
              <a:ext uri="{FF2B5EF4-FFF2-40B4-BE49-F238E27FC236}">
                <a16:creationId xmlns:a16="http://schemas.microsoft.com/office/drawing/2014/main" id="{D7D041FD-0CE7-7346-364C-1765EE21AEE7}"/>
              </a:ext>
            </a:extLst>
          </p:cNvPr>
          <p:cNvSpPr txBox="1">
            <a:spLocks noChangeArrowheads="1"/>
          </p:cNvSpPr>
          <p:nvPr/>
        </p:nvSpPr>
        <p:spPr bwMode="auto">
          <a:xfrm flipH="1">
            <a:off x="4565062" y="2417971"/>
            <a:ext cx="4481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sl-SI" altLang="sl-SI" b="1" dirty="0">
                <a:solidFill>
                  <a:srgbClr val="0B1FDB"/>
                </a:solidFill>
                <a:latin typeface="+mn-lt"/>
              </a:rPr>
              <a:t>Zaščitena geografska označba (ZGO)</a:t>
            </a:r>
          </a:p>
          <a:p>
            <a:pPr algn="ctr"/>
            <a:r>
              <a:rPr lang="sl-SI" altLang="sl-SI" dirty="0">
                <a:solidFill>
                  <a:srgbClr val="0B1FDB"/>
                </a:solidFill>
                <a:latin typeface="+mn-lt"/>
              </a:rPr>
              <a:t>geografska označba vinorodne dežele</a:t>
            </a:r>
          </a:p>
        </p:txBody>
      </p:sp>
      <p:pic>
        <p:nvPicPr>
          <p:cNvPr id="16386" name="Picture 2" descr="Piktogram Unije za ZGO">
            <a:extLst>
              <a:ext uri="{FF2B5EF4-FFF2-40B4-BE49-F238E27FC236}">
                <a16:creationId xmlns:a16="http://schemas.microsoft.com/office/drawing/2014/main" id="{BFDB666B-7492-A107-79ED-FE7BA9700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062" y="3406787"/>
            <a:ext cx="2006602" cy="20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PoljeZBesedilom 2">
            <a:extLst>
              <a:ext uri="{FF2B5EF4-FFF2-40B4-BE49-F238E27FC236}">
                <a16:creationId xmlns:a16="http://schemas.microsoft.com/office/drawing/2014/main" id="{FCBC5771-7446-912A-6E44-E287B10FAEAF}"/>
              </a:ext>
            </a:extLst>
          </p:cNvPr>
          <p:cNvSpPr txBox="1">
            <a:spLocks noChangeArrowheads="1"/>
          </p:cNvSpPr>
          <p:nvPr/>
        </p:nvSpPr>
        <p:spPr bwMode="auto">
          <a:xfrm>
            <a:off x="6409102" y="5412051"/>
            <a:ext cx="1223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l-SI" altLang="sl-SI" sz="2000" b="1" dirty="0">
                <a:solidFill>
                  <a:srgbClr val="0B1FDB"/>
                </a:solidFill>
                <a:latin typeface="+mn-lt"/>
              </a:rPr>
              <a:t>ZGO: 3</a:t>
            </a:r>
          </a:p>
        </p:txBody>
      </p:sp>
    </p:spTree>
    <p:extLst>
      <p:ext uri="{BB962C8B-B14F-4D97-AF65-F5344CB8AC3E}">
        <p14:creationId xmlns:p14="http://schemas.microsoft.com/office/powerpoint/2010/main" val="129155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7">
            <a:extLst>
              <a:ext uri="{FF2B5EF4-FFF2-40B4-BE49-F238E27FC236}">
                <a16:creationId xmlns:a16="http://schemas.microsoft.com/office/drawing/2014/main" id="{BFA851A8-3BFE-BD9F-64B2-6B05D454727A}"/>
              </a:ext>
            </a:extLst>
          </p:cNvPr>
          <p:cNvSpPr txBox="1">
            <a:spLocks noGrp="1" noChangeArrowheads="1"/>
          </p:cNvSpPr>
          <p:nvPr>
            <p:ph type="title" idx="4294967295"/>
          </p:nvPr>
        </p:nvSpPr>
        <p:spPr bwMode="auto">
          <a:xfrm>
            <a:off x="3247088" y="1457376"/>
            <a:ext cx="2867538"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Arial" panose="020B0604020202020204" pitchFamily="34" charset="0"/>
              </a:rPr>
              <a:t>Kontakt, informacije </a:t>
            </a:r>
          </a:p>
        </p:txBody>
      </p:sp>
      <p:sp>
        <p:nvSpPr>
          <p:cNvPr id="6" name="Podnaslov 2">
            <a:extLst>
              <a:ext uri="{FF2B5EF4-FFF2-40B4-BE49-F238E27FC236}">
                <a16:creationId xmlns:a16="http://schemas.microsoft.com/office/drawing/2014/main" id="{B5C53A15-BC9A-A48F-B499-C80FCBEA5408}"/>
              </a:ext>
            </a:extLst>
          </p:cNvPr>
          <p:cNvSpPr txBox="1">
            <a:spLocks/>
          </p:cNvSpPr>
          <p:nvPr/>
        </p:nvSpPr>
        <p:spPr>
          <a:xfrm>
            <a:off x="218281" y="2286317"/>
            <a:ext cx="8707438" cy="3534409"/>
          </a:xfrm>
          <a:prstGeom prst="rect">
            <a:avLst/>
          </a:prstGeom>
        </p:spPr>
        <p:txBody>
          <a:bodyPr>
            <a:normAutofit fontScale="25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chemeClr val="tx2"/>
                </a:solidFill>
                <a:effectLst/>
                <a:uLnTx/>
                <a:uFillTx/>
                <a:latin typeface="+mn-lt"/>
                <a:ea typeface="+mn-ea"/>
                <a:cs typeface="+mn-cs"/>
              </a:rPr>
              <a:t>Ministrstvo za kmetijstvo, gozdarstvo in prehrano </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chemeClr val="tx2"/>
                </a:solidFill>
                <a:effectLst/>
                <a:uLnTx/>
                <a:uFillTx/>
                <a:latin typeface="+mn-lt"/>
                <a:ea typeface="+mn-ea"/>
                <a:cs typeface="+mn-cs"/>
              </a:rPr>
              <a:t>Dunajska cesta 22, Ljubljana</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chemeClr val="tx2"/>
                </a:solidFill>
                <a:effectLst/>
                <a:uLnTx/>
                <a:uFillTx/>
                <a:latin typeface="+mn-lt"/>
                <a:ea typeface="+mn-ea"/>
                <a:cs typeface="+mn-cs"/>
              </a:rPr>
              <a:t>Direktorat za kmetijstvo</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9600" b="0" i="0" u="none" strike="noStrike" kern="1200" cap="none" spc="0" normalizeH="0" baseline="0" noProof="0" dirty="0">
              <a:ln>
                <a:noFill/>
              </a:ln>
              <a:solidFill>
                <a:schemeClr val="tx2"/>
              </a:solidFill>
              <a:effectLst/>
              <a:uLnTx/>
              <a:uFillTx/>
              <a:latin typeface="+mn-lt"/>
              <a:ea typeface="+mn-ea"/>
              <a:cs typeface="+mn-cs"/>
              <a:hlinkClick r:id="rId2"/>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srgbClr val="800080"/>
                </a:solidFill>
                <a:effectLst/>
                <a:uLnTx/>
                <a:uFillTx/>
                <a:latin typeface="+mn-lt"/>
                <a:ea typeface="+mn-ea"/>
                <a:cs typeface="+mn-cs"/>
                <a:hlinkClick r:id="rId2"/>
              </a:rPr>
              <a:t>gp.mkgp@gov.si</a:t>
            </a:r>
            <a:endParaRPr kumimoji="0" lang="sl-SI" sz="9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9600" b="0" i="0" u="none" strike="noStrike" kern="1200" cap="none" spc="0" normalizeH="0" baseline="0" noProof="0" dirty="0">
              <a:ln>
                <a:noFill/>
              </a:ln>
              <a:solidFill>
                <a:prstClr val="black"/>
              </a:solidFill>
              <a:effectLst/>
              <a:uLnTx/>
              <a:uFillTx/>
              <a:latin typeface="+mn-lt"/>
              <a:ea typeface="+mn-ea"/>
              <a:cs typeface="+mn-cs"/>
              <a:hlinkClick r:id="rId3"/>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9600" b="0" i="0" u="none" strike="noStrike" kern="1200" cap="none" spc="0" normalizeH="0" baseline="0" noProof="0" dirty="0">
                <a:ln>
                  <a:noFill/>
                </a:ln>
                <a:solidFill>
                  <a:prstClr val="black"/>
                </a:solidFill>
                <a:effectLst/>
                <a:uLnTx/>
                <a:uFillTx/>
                <a:latin typeface="+mn-lt"/>
                <a:ea typeface="+mn-ea"/>
                <a:cs typeface="+mn-cs"/>
                <a:hlinkClick r:id="rId3"/>
              </a:rPr>
              <a:t>www.mkgp.gov.si</a:t>
            </a:r>
            <a:endParaRPr kumimoji="0" lang="sl-SI" sz="9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sl-SI" sz="6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sl-SI" sz="3200" b="0" i="0" u="none" strike="noStrike" kern="1200" cap="none" spc="0" normalizeH="0" baseline="0" noProof="0" dirty="0">
                <a:ln>
                  <a:noFill/>
                </a:ln>
                <a:solidFill>
                  <a:prstClr val="black"/>
                </a:solidFill>
                <a:effectLst/>
                <a:uLnTx/>
                <a:uFillTx/>
                <a:latin typeface="+mn-lt"/>
                <a:ea typeface="+mn-ea"/>
                <a:cs typeface="+mn-cs"/>
              </a:rPr>
              <a:t/>
            </a:r>
            <a:br>
              <a:rPr kumimoji="0" lang="sl-SI" sz="3200" b="0" i="0" u="none" strike="noStrike" kern="1200" cap="none" spc="0" normalizeH="0" baseline="0" noProof="0" dirty="0">
                <a:ln>
                  <a:noFill/>
                </a:ln>
                <a:solidFill>
                  <a:prstClr val="black"/>
                </a:solidFill>
                <a:effectLst/>
                <a:uLnTx/>
                <a:uFillTx/>
                <a:latin typeface="+mn-lt"/>
                <a:ea typeface="+mn-ea"/>
                <a:cs typeface="+mn-cs"/>
              </a:rPr>
            </a:br>
            <a:endParaRPr kumimoji="0" lang="sl-SI" sz="32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28DB32-BAFC-895F-802F-E0B5F1300102}"/>
              </a:ext>
            </a:extLst>
          </p:cNvPr>
          <p:cNvSpPr>
            <a:spLocks noGrp="1"/>
          </p:cNvSpPr>
          <p:nvPr>
            <p:ph type="ctrTitle"/>
          </p:nvPr>
        </p:nvSpPr>
        <p:spPr>
          <a:xfrm>
            <a:off x="520700" y="857120"/>
            <a:ext cx="8467500" cy="5746880"/>
          </a:xfrm>
        </p:spPr>
        <p:txBody>
          <a:bodyPr/>
          <a:lstStyle/>
          <a:p>
            <a:pPr>
              <a:defRPr/>
            </a:pPr>
            <a:r>
              <a:rPr lang="sl-SI" sz="1800" dirty="0"/>
              <a:t/>
            </a:r>
            <a:br>
              <a:rPr lang="sl-SI" sz="1800" dirty="0"/>
            </a:br>
            <a:r>
              <a:rPr lang="sl-SI" sz="2000" dirty="0">
                <a:solidFill>
                  <a:schemeClr val="tx2"/>
                </a:solidFill>
                <a:latin typeface="+mn-lt"/>
              </a:rPr>
              <a:t>KATEGORIJE PROIZVODOV VINSKE TRTE</a:t>
            </a:r>
            <a:r>
              <a:rPr lang="sl-SI" sz="2000" dirty="0">
                <a:solidFill>
                  <a:srgbClr val="0B1FDB"/>
                </a:solidFill>
                <a:latin typeface="+mn-lt"/>
              </a:rPr>
              <a:t>* </a:t>
            </a:r>
            <a:r>
              <a:rPr lang="sl-SI" sz="2000" dirty="0">
                <a:solidFill>
                  <a:srgbClr val="C00000"/>
                </a:solidFill>
                <a:latin typeface="+mn-lt"/>
              </a:rPr>
              <a:t>IN GEOGRAFSKE OZNAČBE</a:t>
            </a:r>
            <a:r>
              <a:rPr lang="sl-SI" sz="2000" dirty="0">
                <a:solidFill>
                  <a:srgbClr val="0B1FDB"/>
                </a:solidFill>
                <a:latin typeface="+mn-lt"/>
              </a:rPr>
              <a:t/>
            </a:r>
            <a:br>
              <a:rPr lang="sl-SI" sz="2000" dirty="0">
                <a:solidFill>
                  <a:srgbClr val="0B1FDB"/>
                </a:solidFill>
                <a:latin typeface="+mn-lt"/>
              </a:rPr>
            </a:br>
            <a:r>
              <a:rPr lang="sl-SI" sz="2000" dirty="0">
                <a:solidFill>
                  <a:schemeClr val="tx2"/>
                </a:solidFill>
                <a:latin typeface="+mn-lt"/>
              </a:rPr>
              <a:t> </a:t>
            </a:r>
            <a:r>
              <a:rPr lang="sl-SI" sz="1800" u="sng" dirty="0">
                <a:solidFill>
                  <a:schemeClr val="tx2"/>
                </a:solidFill>
                <a:highlight>
                  <a:srgbClr val="FFFF00"/>
                </a:highlight>
                <a:latin typeface="+mn-lt"/>
              </a:rPr>
              <a:t>(</a:t>
            </a:r>
            <a:r>
              <a:rPr lang="sl-SI" sz="1800" dirty="0">
                <a:solidFill>
                  <a:schemeClr val="tx2"/>
                </a:solidFill>
                <a:highlight>
                  <a:srgbClr val="FFFF00"/>
                </a:highlight>
                <a:latin typeface="+mn-lt"/>
              </a:rPr>
              <a:t>1)    </a:t>
            </a:r>
            <a:r>
              <a:rPr lang="sl-SI" sz="1800" dirty="0">
                <a:solidFill>
                  <a:schemeClr val="tx2"/>
                </a:solidFill>
                <a:highlight>
                  <a:srgbClr val="00FF00"/>
                </a:highlight>
                <a:latin typeface="+mn-lt"/>
              </a:rPr>
              <a:t>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latin typeface="+mn-lt"/>
              </a:rPr>
              <a:t>(2)     Mlado vino, ki je še v vrenju</a:t>
            </a:r>
            <a:br>
              <a:rPr lang="sl-SI" sz="1800" dirty="0">
                <a:solidFill>
                  <a:schemeClr val="tx2"/>
                </a:solidFill>
                <a:latin typeface="+mn-lt"/>
              </a:rPr>
            </a:br>
            <a:r>
              <a:rPr lang="sl-SI" sz="1800" dirty="0">
                <a:solidFill>
                  <a:schemeClr val="tx2"/>
                </a:solidFill>
                <a:highlight>
                  <a:srgbClr val="FFFF00"/>
                </a:highlight>
                <a:latin typeface="+mn-lt"/>
              </a:rPr>
              <a:t>(3)     Likersko 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highlight>
                  <a:srgbClr val="FFFF00"/>
                </a:highlight>
                <a:latin typeface="+mn-lt"/>
              </a:rPr>
              <a:t>(4)     </a:t>
            </a:r>
            <a:r>
              <a:rPr lang="sl-SI" sz="1800" dirty="0">
                <a:solidFill>
                  <a:schemeClr val="tx2"/>
                </a:solidFill>
                <a:highlight>
                  <a:srgbClr val="00FF00"/>
                </a:highlight>
                <a:latin typeface="+mn-lt"/>
              </a:rPr>
              <a:t>Peneče 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highlight>
                  <a:srgbClr val="FFFF00"/>
                </a:highlight>
                <a:latin typeface="+mn-lt"/>
              </a:rPr>
              <a:t>(5)     Kakovostno peneče 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highlight>
                  <a:srgbClr val="FFFF00"/>
                </a:highlight>
                <a:latin typeface="+mn-lt"/>
              </a:rPr>
              <a:t>(6)     Kakovostno aromatično peneče 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latin typeface="+mn-lt"/>
              </a:rPr>
              <a:t>(7)     Gazirano peneče vino</a:t>
            </a:r>
            <a:br>
              <a:rPr lang="sl-SI" sz="1800" dirty="0">
                <a:solidFill>
                  <a:schemeClr val="tx2"/>
                </a:solidFill>
                <a:latin typeface="+mn-lt"/>
              </a:rPr>
            </a:br>
            <a:r>
              <a:rPr lang="sl-SI" sz="1800" dirty="0">
                <a:solidFill>
                  <a:schemeClr val="tx2"/>
                </a:solidFill>
                <a:highlight>
                  <a:srgbClr val="FFFF00"/>
                </a:highlight>
                <a:latin typeface="+mn-lt"/>
              </a:rPr>
              <a:t>(8)     Biser 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highlight>
                  <a:srgbClr val="FFFF00"/>
                </a:highlight>
                <a:latin typeface="+mn-lt"/>
              </a:rPr>
              <a:t>(9) 	  Gazirano biser vino</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latin typeface="+mn-lt"/>
              </a:rPr>
              <a:t>(10)   Grozdni mošt</a:t>
            </a:r>
            <a:br>
              <a:rPr lang="sl-SI" sz="1800" dirty="0">
                <a:solidFill>
                  <a:schemeClr val="tx2"/>
                </a:solidFill>
                <a:latin typeface="+mn-lt"/>
              </a:rPr>
            </a:br>
            <a:r>
              <a:rPr lang="sl-SI" sz="1800" dirty="0">
                <a:solidFill>
                  <a:schemeClr val="tx2"/>
                </a:solidFill>
                <a:highlight>
                  <a:srgbClr val="FFFF00"/>
                </a:highlight>
                <a:latin typeface="+mn-lt"/>
              </a:rPr>
              <a:t>(11)   Delno prevreti grozdni mošt</a:t>
            </a:r>
            <a:br>
              <a:rPr lang="sl-SI" sz="1800" dirty="0">
                <a:solidFill>
                  <a:schemeClr val="tx2"/>
                </a:solidFill>
                <a:highlight>
                  <a:srgbClr val="FFFF00"/>
                </a:highlight>
                <a:latin typeface="+mn-lt"/>
              </a:rPr>
            </a:br>
            <a:r>
              <a:rPr lang="sl-SI" sz="1800" dirty="0">
                <a:solidFill>
                  <a:schemeClr val="tx2"/>
                </a:solidFill>
                <a:latin typeface="+mn-lt"/>
              </a:rPr>
              <a:t>(12)   Delno prevreti grozdni mošt iz sušenega grozdja</a:t>
            </a:r>
            <a:br>
              <a:rPr lang="sl-SI" sz="1800" dirty="0">
                <a:solidFill>
                  <a:schemeClr val="tx2"/>
                </a:solidFill>
                <a:latin typeface="+mn-lt"/>
              </a:rPr>
            </a:br>
            <a:r>
              <a:rPr lang="sl-SI" sz="1800" dirty="0">
                <a:solidFill>
                  <a:schemeClr val="tx2"/>
                </a:solidFill>
                <a:latin typeface="+mn-lt"/>
              </a:rPr>
              <a:t>(13)   Zgoščeni grozdni mošt</a:t>
            </a:r>
            <a:br>
              <a:rPr lang="sl-SI" sz="1800" dirty="0">
                <a:solidFill>
                  <a:schemeClr val="tx2"/>
                </a:solidFill>
                <a:latin typeface="+mn-lt"/>
              </a:rPr>
            </a:br>
            <a:r>
              <a:rPr lang="sl-SI" sz="1800" dirty="0">
                <a:solidFill>
                  <a:schemeClr val="tx2"/>
                </a:solidFill>
                <a:latin typeface="+mn-lt"/>
              </a:rPr>
              <a:t>(14)   Rektificirani zgoščeni grozdni mošt</a:t>
            </a:r>
            <a:br>
              <a:rPr lang="sl-SI" sz="1800" dirty="0">
                <a:solidFill>
                  <a:schemeClr val="tx2"/>
                </a:solidFill>
                <a:latin typeface="+mn-lt"/>
              </a:rPr>
            </a:br>
            <a:r>
              <a:rPr lang="sl-SI" sz="1800" dirty="0">
                <a:solidFill>
                  <a:schemeClr val="tx2"/>
                </a:solidFill>
                <a:highlight>
                  <a:srgbClr val="FFFF00"/>
                </a:highlight>
                <a:latin typeface="+mn-lt"/>
              </a:rPr>
              <a:t>(15)   Vino iz sušenega grozdja</a:t>
            </a:r>
            <a:br>
              <a:rPr lang="sl-SI" sz="1800" dirty="0">
                <a:solidFill>
                  <a:schemeClr val="tx2"/>
                </a:solidFill>
                <a:highlight>
                  <a:srgbClr val="FFFF00"/>
                </a:highlight>
                <a:latin typeface="+mn-lt"/>
              </a:rPr>
            </a:br>
            <a:r>
              <a:rPr lang="sl-SI" sz="1800" dirty="0">
                <a:solidFill>
                  <a:schemeClr val="tx2"/>
                </a:solidFill>
                <a:highlight>
                  <a:srgbClr val="FFFF00"/>
                </a:highlight>
                <a:latin typeface="+mn-lt"/>
              </a:rPr>
              <a:t>(16)   Vino iz prezrelega grozdja</a:t>
            </a:r>
            <a:r>
              <a:rPr lang="sl-SI" sz="1800" dirty="0">
                <a:solidFill>
                  <a:schemeClr val="tx2"/>
                </a:solidFill>
                <a:latin typeface="+mn-lt"/>
              </a:rPr>
              <a:t/>
            </a:r>
            <a:br>
              <a:rPr lang="sl-SI" sz="1800" dirty="0">
                <a:solidFill>
                  <a:schemeClr val="tx2"/>
                </a:solidFill>
                <a:latin typeface="+mn-lt"/>
              </a:rPr>
            </a:br>
            <a:r>
              <a:rPr lang="sl-SI" sz="1800" dirty="0">
                <a:solidFill>
                  <a:schemeClr val="tx2"/>
                </a:solidFill>
                <a:latin typeface="+mn-lt"/>
              </a:rPr>
              <a:t>(17)   Vinski kis	</a:t>
            </a:r>
            <a:r>
              <a:rPr lang="sl-SI" sz="1800" dirty="0">
                <a:solidFill>
                  <a:schemeClr val="tx2"/>
                </a:solidFill>
              </a:rPr>
              <a:t>							</a:t>
            </a:r>
            <a:r>
              <a:rPr lang="sl-SI" sz="1800" i="1" dirty="0">
                <a:solidFill>
                  <a:schemeClr val="tx2"/>
                </a:solidFill>
              </a:rPr>
              <a:t>	</a:t>
            </a:r>
            <a:r>
              <a:rPr lang="sl-SI" sz="1800" dirty="0">
                <a:solidFill>
                  <a:srgbClr val="0B1FDB"/>
                </a:solidFill>
                <a:latin typeface="+mn-lt"/>
              </a:rPr>
              <a:t>*</a:t>
            </a:r>
            <a:r>
              <a:rPr lang="sl-SI" sz="1800" b="0" dirty="0">
                <a:solidFill>
                  <a:schemeClr val="tx2"/>
                </a:solidFill>
                <a:latin typeface="+mn-lt"/>
              </a:rPr>
              <a:t>1308/2013, Del II Priloge VII</a:t>
            </a:r>
            <a:br>
              <a:rPr lang="sl-SI" sz="1800" b="0" dirty="0">
                <a:solidFill>
                  <a:schemeClr val="tx2"/>
                </a:solidFill>
                <a:latin typeface="+mn-lt"/>
              </a:rPr>
            </a:br>
            <a:r>
              <a:rPr lang="sl-SI" sz="2000" dirty="0">
                <a:solidFill>
                  <a:schemeClr val="tx2"/>
                </a:solidFill>
              </a:rPr>
              <a:t/>
            </a:r>
            <a:br>
              <a:rPr lang="sl-SI" sz="2000" dirty="0">
                <a:solidFill>
                  <a:schemeClr val="tx2"/>
                </a:solidFill>
              </a:rPr>
            </a:br>
            <a:endParaRPr lang="sl-SI" sz="1800" dirty="0">
              <a:solidFill>
                <a:schemeClr val="tx2"/>
              </a:solidFill>
            </a:endParaRPr>
          </a:p>
        </p:txBody>
      </p:sp>
      <p:sp>
        <p:nvSpPr>
          <p:cNvPr id="3" name="PoljeZBesedilom 2">
            <a:extLst>
              <a:ext uri="{FF2B5EF4-FFF2-40B4-BE49-F238E27FC236}">
                <a16:creationId xmlns:a16="http://schemas.microsoft.com/office/drawing/2014/main" id="{8373E389-B626-1698-A93E-91204EA61926}"/>
              </a:ext>
            </a:extLst>
          </p:cNvPr>
          <p:cNvSpPr txBox="1"/>
          <p:nvPr/>
        </p:nvSpPr>
        <p:spPr>
          <a:xfrm>
            <a:off x="6066608" y="1781626"/>
            <a:ext cx="2658520" cy="2831544"/>
          </a:xfrm>
          <a:prstGeom prst="rect">
            <a:avLst/>
          </a:prstGeom>
          <a:noFill/>
        </p:spPr>
        <p:txBody>
          <a:bodyPr>
            <a:spAutoFit/>
          </a:bodyPr>
          <a:lstStyle/>
          <a:p>
            <a:pPr algn="r">
              <a:defRPr/>
            </a:pPr>
            <a:r>
              <a:rPr lang="sl-SI" dirty="0">
                <a:solidFill>
                  <a:schemeClr val="tx2"/>
                </a:solidFill>
                <a:highlight>
                  <a:srgbClr val="FFFF00"/>
                </a:highlight>
                <a:latin typeface="+mn-lt"/>
              </a:rPr>
              <a:t>…ki so </a:t>
            </a:r>
            <a:r>
              <a:rPr lang="sl-SI" u="sng" dirty="0">
                <a:solidFill>
                  <a:schemeClr val="tx2"/>
                </a:solidFill>
                <a:highlight>
                  <a:srgbClr val="FFFF00"/>
                </a:highlight>
                <a:latin typeface="+mn-lt"/>
              </a:rPr>
              <a:t>lahko</a:t>
            </a:r>
            <a:r>
              <a:rPr lang="sl-SI" dirty="0">
                <a:solidFill>
                  <a:schemeClr val="tx2"/>
                </a:solidFill>
                <a:highlight>
                  <a:srgbClr val="FFFF00"/>
                </a:highlight>
                <a:latin typeface="+mn-lt"/>
              </a:rPr>
              <a:t> proizvodi z geografsko označbo v Uniji (1308/2013, čl. 92(1)</a:t>
            </a:r>
          </a:p>
          <a:p>
            <a:pPr algn="r">
              <a:defRPr/>
            </a:pPr>
            <a:endParaRPr lang="sl-SI" dirty="0">
              <a:solidFill>
                <a:schemeClr val="tx2"/>
              </a:solidFill>
              <a:highlight>
                <a:srgbClr val="FFFF00"/>
              </a:highlight>
              <a:latin typeface="+mn-lt"/>
            </a:endParaRPr>
          </a:p>
          <a:p>
            <a:pPr algn="r">
              <a:defRPr/>
            </a:pPr>
            <a:r>
              <a:rPr lang="sl-SI" dirty="0">
                <a:solidFill>
                  <a:schemeClr val="tx2"/>
                </a:solidFill>
                <a:highlight>
                  <a:srgbClr val="00FF00"/>
                </a:highlight>
                <a:latin typeface="+mn-lt"/>
              </a:rPr>
              <a:t>…ki so (trenutno) slovenski proizvodi z geografsko označbo (</a:t>
            </a:r>
            <a:r>
              <a:rPr lang="sl-SI" dirty="0" err="1">
                <a:solidFill>
                  <a:schemeClr val="tx2"/>
                </a:solidFill>
                <a:highlight>
                  <a:srgbClr val="00FF00"/>
                </a:highlight>
                <a:latin typeface="+mn-lt"/>
              </a:rPr>
              <a:t>eAmbrosia</a:t>
            </a:r>
            <a:r>
              <a:rPr lang="sl-SI" dirty="0">
                <a:solidFill>
                  <a:schemeClr val="tx2"/>
                </a:solidFill>
                <a:highlight>
                  <a:srgbClr val="00FF00"/>
                </a:highlight>
                <a:latin typeface="+mn-lt"/>
              </a:rPr>
              <a:t>)</a:t>
            </a:r>
          </a:p>
          <a:p>
            <a:pPr algn="r">
              <a:defRPr/>
            </a:pPr>
            <a:endParaRPr lang="sl-SI" dirty="0">
              <a:solidFill>
                <a:schemeClr val="tx2"/>
              </a:solidFill>
              <a:highlight>
                <a:srgbClr val="00FF00"/>
              </a:highlight>
              <a:latin typeface="+mn-lt"/>
            </a:endParaRPr>
          </a:p>
          <a:p>
            <a:pPr>
              <a:defRPr/>
            </a:pPr>
            <a:endParaRPr lang="sl-SI" sz="1600" dirty="0">
              <a:solidFill>
                <a:srgbClr val="0B1FDB"/>
              </a:solidFill>
              <a:highlight>
                <a:srgbClr val="FFFF00"/>
              </a:highlight>
            </a:endParaRPr>
          </a:p>
        </p:txBody>
      </p:sp>
    </p:spTree>
    <p:extLst>
      <p:ext uri="{BB962C8B-B14F-4D97-AF65-F5344CB8AC3E}">
        <p14:creationId xmlns:p14="http://schemas.microsoft.com/office/powerpoint/2010/main" val="224179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628CE56-F8EF-4BFC-EDFC-6F36167AC410}"/>
              </a:ext>
            </a:extLst>
          </p:cNvPr>
          <p:cNvSpPr txBox="1">
            <a:spLocks noGrp="1"/>
          </p:cNvSpPr>
          <p:nvPr>
            <p:ph type="title" idx="4294967295"/>
          </p:nvPr>
        </p:nvSpPr>
        <p:spPr>
          <a:xfrm>
            <a:off x="578734" y="2459504"/>
            <a:ext cx="7986532"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Skupaj 17 imen geografskih označb za slovenska </a:t>
            </a:r>
            <a:r>
              <a:rPr kumimoji="0" lang="sl-SI" sz="2400" b="1" i="0" u="none" strike="noStrike" kern="1200" cap="none" spc="0" normalizeH="0" baseline="0" noProof="0" dirty="0">
                <a:ln>
                  <a:noFill/>
                </a:ln>
                <a:solidFill>
                  <a:schemeClr val="tx2"/>
                </a:solidFill>
                <a:effectLst/>
                <a:highlight>
                  <a:srgbClr val="FFFF00"/>
                </a:highlight>
                <a:uLnTx/>
                <a:uFillTx/>
                <a:latin typeface="+mn-lt"/>
                <a:ea typeface="+mn-ea"/>
                <a:cs typeface="Arial" panose="020B0604020202020204" pitchFamily="34" charset="0"/>
              </a:rPr>
              <a:t>vina </a:t>
            </a:r>
            <a:r>
              <a:rPr kumimoji="0" 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r>
            <a:br>
              <a:rPr kumimoji="0" 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a:r>
            <a:r>
              <a:rPr kumimoji="0" lang="sl-SI" sz="24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ne</a:t>
            </a:r>
            <a:r>
              <a:rPr kumimoji="0" 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za grozdje, </a:t>
            </a:r>
            <a:r>
              <a:rPr kumimoji="0" lang="sl-SI" sz="24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ne</a:t>
            </a:r>
            <a:r>
              <a:rPr kumimoji="0" 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za mošt)</a:t>
            </a:r>
            <a:br>
              <a:rPr kumimoji="0" 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endParaRPr kumimoji="0" 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Specifikacija geografske označbe je vezana na </a:t>
            </a:r>
            <a:r>
              <a:rPr kumimoji="0" lang="sl-SI" sz="240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proizvod (vino)</a:t>
            </a:r>
            <a:r>
              <a:rPr kumimoji="0" lang="sl-SI" sz="24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ki nosi to geografsko označbo.</a:t>
            </a:r>
            <a:br>
              <a:rPr kumimoji="0" lang="sl-SI" sz="24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sz="24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r>
            <a:br>
              <a:rPr kumimoji="0" lang="sl-SI" sz="24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sz="24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Za vse geografske označbe, ki so zaščitene v EU, velja enaka zakonodaja.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PoljeZBesedilom 2">
            <a:extLst>
              <a:ext uri="{FF2B5EF4-FFF2-40B4-BE49-F238E27FC236}">
                <a16:creationId xmlns:a16="http://schemas.microsoft.com/office/drawing/2014/main" id="{39CA93CB-4B47-8DF6-9466-47B36656C44D}"/>
              </a:ext>
            </a:extLst>
          </p:cNvPr>
          <p:cNvSpPr txBox="1">
            <a:spLocks noGrp="1" noChangeArrowheads="1"/>
          </p:cNvSpPr>
          <p:nvPr>
            <p:ph type="title" idx="4294967295"/>
          </p:nvPr>
        </p:nvSpPr>
        <p:spPr bwMode="auto">
          <a:xfrm>
            <a:off x="304799" y="1874728"/>
            <a:ext cx="8665845" cy="440120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err="1">
                <a:ln>
                  <a:noFill/>
                </a:ln>
                <a:solidFill>
                  <a:srgbClr val="0B1FDB"/>
                </a:solidFill>
                <a:effectLst/>
                <a:uLnTx/>
                <a:uFillTx/>
                <a:latin typeface="+mn-lt"/>
                <a:ea typeface="+mn-ea"/>
                <a:cs typeface="Arial" panose="020B0604020202020204" pitchFamily="34" charset="0"/>
              </a:rPr>
              <a:t>eAmbrosia</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je </a:t>
            </a:r>
            <a:r>
              <a:rPr kumimoji="0" lang="sl-SI" altLang="sl-SI" sz="2400" b="0" i="0" u="none" strike="noStrike" kern="1200" cap="none" spc="0" normalizeH="0" baseline="0" noProof="0" dirty="0">
                <a:ln>
                  <a:noFill/>
                </a:ln>
                <a:solidFill>
                  <a:schemeClr val="tx2"/>
                </a:solidFill>
                <a:effectLst/>
                <a:highlight>
                  <a:srgbClr val="FFFF00"/>
                </a:highlight>
                <a:uLnTx/>
                <a:uFillTx/>
                <a:latin typeface="+mn-lt"/>
                <a:ea typeface="+mn-ea"/>
                <a:cs typeface="Arial" panose="020B0604020202020204" pitchFamily="34" charset="0"/>
              </a:rPr>
              <a:t>register zaščitenih </a:t>
            </a:r>
            <a:r>
              <a:rPr kumimoji="0" lang="sl-SI" altLang="sl-SI" sz="2400" b="0" i="0" u="sng" strike="noStrike" kern="1200" cap="none" spc="0" normalizeH="0" baseline="0" noProof="0" dirty="0">
                <a:ln>
                  <a:noFill/>
                </a:ln>
                <a:solidFill>
                  <a:schemeClr val="tx2"/>
                </a:solidFill>
                <a:effectLst/>
                <a:highlight>
                  <a:srgbClr val="FFFF00"/>
                </a:highlight>
                <a:uLnTx/>
                <a:uFillTx/>
                <a:latin typeface="+mn-lt"/>
                <a:ea typeface="+mn-ea"/>
                <a:cs typeface="Arial" panose="020B0604020202020204" pitchFamily="34" charset="0"/>
              </a:rPr>
              <a:t>IMEN</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geografskih označb vina, žganih pijač, kmetijskih proizvodov in živil</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hlinkClick r:id="rId3"/>
              </a:rPr>
              <a:t>https://ec.europa.eu/info/food-farming-fisheries/food-safety-and-quality/certification/quality-labels/geographical-indications-register/</a:t>
            </a:r>
            <a:endPar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l-SI" altLang="sl-SI" sz="2400" b="1" i="0" u="sng"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Nekatera </a:t>
            </a:r>
            <a:r>
              <a:rPr kumimoji="0" lang="sl-SI" altLang="sl-SI" sz="24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imena</a:t>
            </a:r>
            <a:r>
              <a:rPr kumimoji="0" lang="sl-SI" altLang="sl-SI" sz="2400" b="0" i="0" strike="noStrike" kern="1200" cap="none" spc="0" normalizeH="0" baseline="0" noProof="0" dirty="0">
                <a:ln>
                  <a:noFill/>
                </a:ln>
                <a:solidFill>
                  <a:schemeClr val="tx2"/>
                </a:solidFill>
                <a:effectLst/>
                <a:uLnTx/>
                <a:uFillTx/>
                <a:latin typeface="+mn-lt"/>
                <a:ea typeface="+mn-ea"/>
                <a:cs typeface="Arial" panose="020B0604020202020204" pitchFamily="34" charset="0"/>
              </a:rPr>
              <a:t>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slovenskih vin: </a:t>
            </a:r>
            <a:r>
              <a:rPr kumimoji="0" lang="sl-SI" alt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Cviček, Teran, Metliška črnina, Belokranjec in </a:t>
            </a:r>
            <a:r>
              <a:rPr kumimoji="0" lang="sl-SI" altLang="sl-SI" sz="2400" b="1" i="0" u="none" strike="noStrike" kern="1200" cap="none" spc="0" normalizeH="0" baseline="0" noProof="0" dirty="0" err="1">
                <a:ln>
                  <a:noFill/>
                </a:ln>
                <a:solidFill>
                  <a:schemeClr val="tx2"/>
                </a:solidFill>
                <a:effectLst/>
                <a:uLnTx/>
                <a:uFillTx/>
                <a:latin typeface="+mn-lt"/>
                <a:ea typeface="+mn-ea"/>
                <a:cs typeface="Arial" panose="020B0604020202020204" pitchFamily="34" charset="0"/>
              </a:rPr>
              <a:t>Bizeljčan</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so prav tako </a:t>
            </a:r>
            <a:r>
              <a:rPr kumimoji="0" lang="sl-SI" altLang="sl-SI" sz="24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IMENA geografskih označb</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(natančneje imena zaščitenih označb porekla) in so vpisana v register </a:t>
            </a:r>
            <a:r>
              <a:rPr kumimoji="0" lang="sl-SI" altLang="sl-SI" sz="2400" b="0" i="0" u="none" strike="noStrike" kern="1200" cap="none" spc="0" normalizeH="0" baseline="0" noProof="0" dirty="0" err="1">
                <a:ln>
                  <a:noFill/>
                </a:ln>
                <a:solidFill>
                  <a:schemeClr val="tx2"/>
                </a:solidFill>
                <a:effectLst/>
                <a:uLnTx/>
                <a:uFillTx/>
                <a:latin typeface="+mn-lt"/>
                <a:ea typeface="+mn-ea"/>
                <a:cs typeface="Arial" panose="020B0604020202020204" pitchFamily="34" charset="0"/>
              </a:rPr>
              <a:t>eAmbrosia</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l-SI" altLang="sl-SI" sz="2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33760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PoljeZBesedilom 2">
            <a:extLst>
              <a:ext uri="{FF2B5EF4-FFF2-40B4-BE49-F238E27FC236}">
                <a16:creationId xmlns:a16="http://schemas.microsoft.com/office/drawing/2014/main" id="{39CA93CB-4B47-8DF6-9466-47B36656C44D}"/>
              </a:ext>
            </a:extLst>
          </p:cNvPr>
          <p:cNvSpPr txBox="1">
            <a:spLocks noGrp="1" noChangeArrowheads="1"/>
          </p:cNvSpPr>
          <p:nvPr>
            <p:ph type="title" idx="4294967295"/>
          </p:nvPr>
        </p:nvSpPr>
        <p:spPr bwMode="auto">
          <a:xfrm>
            <a:off x="239077" y="982176"/>
            <a:ext cx="8665845" cy="489364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p>
            <a:pPr marR="0" lvl="0" algn="l" defTabSz="457200" rtl="0" eaLnBrk="0" fontAlgn="base" latinLnBrk="0" hangingPunct="0">
              <a:lnSpc>
                <a:spcPct val="100000"/>
              </a:lnSpc>
              <a:spcBef>
                <a:spcPct val="0"/>
              </a:spcBef>
              <a:spcAft>
                <a:spcPct val="0"/>
              </a:spcAft>
              <a:buClrTx/>
              <a:buSzTx/>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Register </a:t>
            </a:r>
            <a:r>
              <a:rPr kumimoji="0" lang="sl-SI" altLang="sl-SI" sz="24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TRADICIONALNIH IZRAZOV</a:t>
            </a:r>
            <a:r>
              <a:rPr kumimoji="0" lang="sl-SI" altLang="sl-SI" sz="2400" b="0" i="0" strike="noStrike" kern="1200" cap="none" spc="0" normalizeH="0" baseline="0" noProof="0" dirty="0">
                <a:ln>
                  <a:noFill/>
                </a:ln>
                <a:solidFill>
                  <a:srgbClr val="0B1FDB"/>
                </a:solidFill>
                <a:effectLst/>
                <a:uLnTx/>
                <a:uFillTx/>
                <a:latin typeface="+mn-lt"/>
                <a:ea typeface="+mn-ea"/>
                <a:cs typeface="Arial" panose="020B0604020202020204" pitchFamily="34" charset="0"/>
              </a:rPr>
              <a:t>*</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zaščitenih v Uniji</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hlinkClick r:id="rId3"/>
              </a:rPr>
              <a:t>https://ec.europa.eu/info/food-farming-fisheries/food-safety-and-quality/certification/quality-labels/geographical-indications-register/tdt</a:t>
            </a:r>
            <a:endPar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Slovenski </a:t>
            </a:r>
            <a:r>
              <a:rPr kumimoji="0" lang="sl-SI" altLang="sl-SI" sz="2400" b="0" i="0" u="sng" strike="noStrike" kern="1200" cap="none" spc="0" normalizeH="0" baseline="0" noProof="0" dirty="0">
                <a:ln>
                  <a:noFill/>
                </a:ln>
                <a:solidFill>
                  <a:schemeClr val="tx2"/>
                </a:solidFill>
                <a:effectLst/>
                <a:uLnTx/>
                <a:uFillTx/>
                <a:latin typeface="+mn-lt"/>
                <a:ea typeface="+mn-ea"/>
                <a:cs typeface="Arial" panose="020B0604020202020204" pitchFamily="34" charset="0"/>
              </a:rPr>
              <a:t>tradicionalni izrazi</a:t>
            </a:r>
            <a:r>
              <a:rPr kumimoji="0" lang="sl-SI" altLang="sl-SI" sz="24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v </a:t>
            </a:r>
            <a:r>
              <a:rPr kumimoji="0" lang="sl-SI" alt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sektorju vina so: penina, vrhunsko vino z zaščitenim geografskim poreklom, vino s priznanim tradicionalnim poimenovanjem, deželno vino PGO, mlado vino…</a:t>
            </a:r>
            <a:br>
              <a:rPr kumimoji="0" lang="sl-SI" altLang="sl-SI" sz="24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r>
            <a:b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r>
            <a:b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sl-SI" altLang="sl-SI" sz="2400" b="1"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REGISTER (zaščitenih</a:t>
            </a:r>
            <a:r>
              <a:rPr lang="sl-SI" altLang="sl-SI" sz="2400" dirty="0">
                <a:solidFill>
                  <a:schemeClr val="tx2"/>
                </a:solidFill>
                <a:latin typeface="+mn-lt"/>
                <a:ea typeface="+mn-ea"/>
              </a:rPr>
              <a:t>)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TRADICIONALNIH IZRAZOV je ločen od uradnega registra IMEN geografskih označb </a:t>
            </a:r>
            <a:r>
              <a:rPr kumimoji="0" lang="sl-SI" altLang="sl-SI" sz="2400" b="0" i="0" u="none" strike="noStrike" kern="1200" cap="none" spc="0" normalizeH="0" baseline="0" noProof="0" dirty="0" err="1">
                <a:ln>
                  <a:noFill/>
                </a:ln>
                <a:solidFill>
                  <a:schemeClr val="tx2"/>
                </a:solidFill>
                <a:effectLst/>
                <a:uLnTx/>
                <a:uFillTx/>
                <a:latin typeface="+mn-lt"/>
                <a:ea typeface="+mn-ea"/>
                <a:cs typeface="Arial" panose="020B0604020202020204" pitchFamily="34" charset="0"/>
              </a:rPr>
              <a:t>eAmbrosia</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a:r>
            <a:endParaRPr kumimoji="0" lang="sl-SI" altLang="sl-SI" sz="2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644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a:extLst>
              <a:ext uri="{FF2B5EF4-FFF2-40B4-BE49-F238E27FC236}">
                <a16:creationId xmlns:a16="http://schemas.microsoft.com/office/drawing/2014/main" id="{7D612C28-3ACD-F1AF-A6B1-FEE6DDEA49F8}"/>
              </a:ext>
            </a:extLst>
          </p:cNvPr>
          <p:cNvSpPr>
            <a:spLocks noGrp="1" noChangeArrowheads="1"/>
          </p:cNvSpPr>
          <p:nvPr>
            <p:ph type="ctrTitle"/>
          </p:nvPr>
        </p:nvSpPr>
        <p:spPr bwMode="auto">
          <a:xfrm>
            <a:off x="439839" y="1377932"/>
            <a:ext cx="8391645" cy="52022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400" dirty="0">
                <a:solidFill>
                  <a:srgbClr val="C00000"/>
                </a:solidFill>
                <a:latin typeface="+mn-lt"/>
              </a:rPr>
              <a:t>POSTOPEK REGISTRACIJE NOVE GEOGRAFSKE OZNAČBE</a:t>
            </a:r>
            <a:r>
              <a:rPr lang="sl-SI" altLang="sl-SI" sz="2400" dirty="0">
                <a:solidFill>
                  <a:schemeClr val="tx2"/>
                </a:solidFill>
                <a:latin typeface="+mn-lt"/>
              </a:rPr>
              <a:t/>
            </a:r>
            <a:br>
              <a:rPr lang="sl-SI" altLang="sl-SI" sz="2400" dirty="0">
                <a:solidFill>
                  <a:schemeClr val="tx2"/>
                </a:solidFill>
                <a:latin typeface="+mn-lt"/>
              </a:rPr>
            </a:br>
            <a:r>
              <a:rPr lang="sl-SI" altLang="sl-SI" sz="2400" dirty="0">
                <a:solidFill>
                  <a:schemeClr val="tx2"/>
                </a:solidFill>
                <a:latin typeface="+mn-lt"/>
              </a:rPr>
              <a:t/>
            </a:r>
            <a:br>
              <a:rPr lang="sl-SI" altLang="sl-SI" sz="2400" dirty="0">
                <a:solidFill>
                  <a:schemeClr val="tx2"/>
                </a:solidFill>
                <a:latin typeface="+mn-lt"/>
              </a:rPr>
            </a:br>
            <a:r>
              <a:rPr lang="sl-SI" altLang="sl-SI" sz="2400" b="0" dirty="0">
                <a:solidFill>
                  <a:srgbClr val="0B1FDB"/>
                </a:solidFill>
                <a:latin typeface="+mn-lt"/>
              </a:rPr>
              <a:t>SKUPINA PRIDELOVALCEV</a:t>
            </a:r>
            <a:r>
              <a:rPr lang="sl-SI" altLang="sl-SI" sz="2400" dirty="0">
                <a:solidFill>
                  <a:srgbClr val="0B1FDB"/>
                </a:solidFill>
                <a:latin typeface="+mn-lt"/>
              </a:rPr>
              <a:t/>
            </a:r>
            <a:br>
              <a:rPr lang="sl-SI" altLang="sl-SI" sz="2400" dirty="0">
                <a:solidFill>
                  <a:srgbClr val="0B1FDB"/>
                </a:solidFill>
                <a:latin typeface="+mn-lt"/>
              </a:rPr>
            </a:br>
            <a:r>
              <a:rPr lang="sl-SI" altLang="sl-SI" sz="2400" b="0" dirty="0">
                <a:solidFill>
                  <a:schemeClr val="tx2"/>
                </a:solidFill>
                <a:latin typeface="+mn-lt"/>
              </a:rPr>
              <a:t>− skupina pridelovalcev </a:t>
            </a:r>
            <a:r>
              <a:rPr lang="sl-SI" altLang="sl-SI" sz="2400" b="0" u="sng" dirty="0">
                <a:solidFill>
                  <a:schemeClr val="tx2"/>
                </a:solidFill>
                <a:latin typeface="+mn-lt"/>
              </a:rPr>
              <a:t>pripravi specifikacijo </a:t>
            </a:r>
            <a:r>
              <a:rPr lang="sl-SI" altLang="sl-SI" sz="2400" b="0" dirty="0">
                <a:solidFill>
                  <a:schemeClr val="tx2"/>
                </a:solidFill>
                <a:latin typeface="+mn-lt"/>
              </a:rPr>
              <a:t>in enotni dokument (</a:t>
            </a:r>
            <a:r>
              <a:rPr lang="sl-SI" altLang="sl-SI" sz="2400" b="0" u="sng" dirty="0">
                <a:solidFill>
                  <a:schemeClr val="tx2"/>
                </a:solidFill>
                <a:latin typeface="+mn-lt"/>
              </a:rPr>
              <a:t>povzetek </a:t>
            </a:r>
            <a:r>
              <a:rPr lang="sl-SI" altLang="sl-SI" sz="2400" b="0" dirty="0">
                <a:solidFill>
                  <a:schemeClr val="tx2"/>
                </a:solidFill>
                <a:latin typeface="+mn-lt"/>
              </a:rPr>
              <a:t>specifikacije), druga dokazila za </a:t>
            </a:r>
            <a:r>
              <a:rPr lang="sl-SI" altLang="sl-SI" sz="2400" b="0" u="sng" dirty="0">
                <a:solidFill>
                  <a:schemeClr val="tx2"/>
                </a:solidFill>
                <a:latin typeface="+mn-lt"/>
              </a:rPr>
              <a:t>potrditev zahtev </a:t>
            </a:r>
            <a:r>
              <a:rPr lang="sl-SI" altLang="sl-SI" sz="2400" b="0" dirty="0">
                <a:solidFill>
                  <a:schemeClr val="tx2"/>
                </a:solidFill>
                <a:latin typeface="+mn-lt"/>
              </a:rPr>
              <a:t>iz 1308/2013, čl. 93</a:t>
            </a:r>
            <a:br>
              <a:rPr lang="sl-SI" altLang="sl-SI" sz="2400" b="0" dirty="0">
                <a:solidFill>
                  <a:schemeClr val="tx2"/>
                </a:solidFill>
                <a:latin typeface="+mn-lt"/>
              </a:rPr>
            </a:br>
            <a:r>
              <a:rPr lang="sl-SI" altLang="sl-SI" sz="2400" b="0" dirty="0">
                <a:solidFill>
                  <a:schemeClr val="tx2"/>
                </a:solidFill>
                <a:latin typeface="+mn-lt"/>
              </a:rPr>
              <a:t>− skupina pridelovalcev </a:t>
            </a:r>
            <a:r>
              <a:rPr lang="sl-SI" altLang="sl-SI" sz="2400" b="0" u="sng" dirty="0">
                <a:solidFill>
                  <a:schemeClr val="tx2"/>
                </a:solidFill>
                <a:latin typeface="+mn-lt"/>
              </a:rPr>
              <a:t>vloži vlogo </a:t>
            </a:r>
            <a:r>
              <a:rPr lang="sl-SI" altLang="sl-SI" sz="2400" b="0" dirty="0">
                <a:solidFill>
                  <a:schemeClr val="tx2"/>
                </a:solidFill>
                <a:latin typeface="+mn-lt"/>
              </a:rPr>
              <a:t>na MKGP (pristojni organ)</a:t>
            </a:r>
            <a:br>
              <a:rPr lang="sl-SI" altLang="sl-SI" sz="2400" b="0" dirty="0">
                <a:solidFill>
                  <a:schemeClr val="tx2"/>
                </a:solidFill>
                <a:latin typeface="+mn-lt"/>
              </a:rPr>
            </a:br>
            <a:r>
              <a:rPr lang="sl-SI" altLang="sl-SI" sz="2400" b="0" dirty="0">
                <a:solidFill>
                  <a:srgbClr val="0B1FDB"/>
                </a:solidFill>
                <a:latin typeface="+mn-lt"/>
              </a:rPr>
              <a:t/>
            </a:r>
            <a:br>
              <a:rPr lang="sl-SI" altLang="sl-SI" sz="2400" b="0" dirty="0">
                <a:solidFill>
                  <a:srgbClr val="0B1FDB"/>
                </a:solidFill>
                <a:latin typeface="+mn-lt"/>
              </a:rPr>
            </a:br>
            <a:r>
              <a:rPr lang="sl-SI" altLang="sl-SI" sz="2400" b="0" dirty="0">
                <a:solidFill>
                  <a:srgbClr val="0B1FDB"/>
                </a:solidFill>
                <a:latin typeface="+mn-lt"/>
              </a:rPr>
              <a:t>NACIONALNI POSTOPEK PRI PRISTOJNEM ORGANU</a:t>
            </a:r>
            <a:br>
              <a:rPr lang="sl-SI" altLang="sl-SI" sz="2400" b="0" dirty="0">
                <a:solidFill>
                  <a:srgbClr val="0B1FDB"/>
                </a:solidFill>
                <a:latin typeface="+mn-lt"/>
              </a:rPr>
            </a:br>
            <a:r>
              <a:rPr lang="sl-SI" altLang="sl-SI" sz="2400" b="0" dirty="0">
                <a:solidFill>
                  <a:schemeClr val="tx2"/>
                </a:solidFill>
                <a:latin typeface="+mn-lt"/>
              </a:rPr>
              <a:t>− MKGP </a:t>
            </a:r>
            <a:r>
              <a:rPr lang="sl-SI" altLang="sl-SI" sz="2400" b="0" u="sng" dirty="0">
                <a:solidFill>
                  <a:schemeClr val="tx2"/>
                </a:solidFill>
                <a:latin typeface="+mn-lt"/>
              </a:rPr>
              <a:t>objavi vlogo </a:t>
            </a:r>
            <a:r>
              <a:rPr lang="sl-SI" altLang="sl-SI" sz="2400" b="0" dirty="0">
                <a:solidFill>
                  <a:schemeClr val="tx2"/>
                </a:solidFill>
                <a:latin typeface="+mn-lt"/>
              </a:rPr>
              <a:t>in specifikacijo na spletni strani gov.si, možnost </a:t>
            </a:r>
            <a:r>
              <a:rPr lang="sl-SI" altLang="sl-SI" sz="2400" b="0" u="sng" dirty="0">
                <a:solidFill>
                  <a:schemeClr val="tx2"/>
                </a:solidFill>
                <a:latin typeface="+mn-lt"/>
              </a:rPr>
              <a:t>ugovora</a:t>
            </a:r>
            <a:br>
              <a:rPr lang="sl-SI" altLang="sl-SI" sz="2400" b="0" u="sng" dirty="0">
                <a:solidFill>
                  <a:schemeClr val="tx2"/>
                </a:solidFill>
                <a:latin typeface="+mn-lt"/>
              </a:rPr>
            </a:br>
            <a:r>
              <a:rPr lang="sl-SI" altLang="sl-SI" sz="2400" b="0" dirty="0">
                <a:solidFill>
                  <a:schemeClr val="tx2"/>
                </a:solidFill>
                <a:latin typeface="+mn-lt"/>
              </a:rPr>
              <a:t>− MKGP </a:t>
            </a:r>
            <a:r>
              <a:rPr lang="sl-SI" altLang="sl-SI" sz="2400" b="0" u="sng" dirty="0">
                <a:solidFill>
                  <a:schemeClr val="tx2"/>
                </a:solidFill>
                <a:latin typeface="+mn-lt"/>
              </a:rPr>
              <a:t>prouči vlogo</a:t>
            </a:r>
            <a:r>
              <a:rPr lang="sl-SI" altLang="sl-SI" sz="2400" b="0" dirty="0">
                <a:solidFill>
                  <a:schemeClr val="tx2"/>
                </a:solidFill>
                <a:latin typeface="+mn-lt"/>
              </a:rPr>
              <a:t>, </a:t>
            </a:r>
            <a:r>
              <a:rPr lang="sl-SI" altLang="sl-SI" sz="2400" b="0" u="sng" dirty="0">
                <a:solidFill>
                  <a:schemeClr val="tx2"/>
                </a:solidFill>
                <a:latin typeface="+mn-lt"/>
              </a:rPr>
              <a:t>potrdi, zavrne </a:t>
            </a:r>
            <a:r>
              <a:rPr lang="sl-SI" altLang="sl-SI" sz="2400" b="0" dirty="0">
                <a:solidFill>
                  <a:schemeClr val="tx2"/>
                </a:solidFill>
                <a:latin typeface="+mn-lt"/>
              </a:rPr>
              <a:t>registracijo nove geografske označbe</a:t>
            </a:r>
            <a:r>
              <a:rPr lang="sl-SI" altLang="sl-SI" sz="2400" b="0" dirty="0">
                <a:solidFill>
                  <a:srgbClr val="0B1FDB"/>
                </a:solidFill>
                <a:latin typeface="+mn-lt"/>
              </a:rPr>
              <a:t/>
            </a:r>
            <a:br>
              <a:rPr lang="sl-SI" altLang="sl-SI" sz="2400" b="0" dirty="0">
                <a:solidFill>
                  <a:srgbClr val="0B1FDB"/>
                </a:solidFill>
                <a:latin typeface="+mn-lt"/>
              </a:rPr>
            </a:br>
            <a:r>
              <a:rPr lang="sl-SI" altLang="sl-SI" sz="2400" b="0" dirty="0">
                <a:solidFill>
                  <a:srgbClr val="0B1FDB"/>
                </a:solidFill>
                <a:latin typeface="+mn-lt"/>
              </a:rPr>
              <a:t/>
            </a:r>
            <a:br>
              <a:rPr lang="sl-SI" altLang="sl-SI" sz="2400" b="0" dirty="0">
                <a:solidFill>
                  <a:srgbClr val="0B1FDB"/>
                </a:solidFill>
                <a:latin typeface="+mn-lt"/>
              </a:rPr>
            </a:br>
            <a:r>
              <a:rPr lang="sl-SI" altLang="sl-SI" sz="2400" b="0" dirty="0">
                <a:solidFill>
                  <a:schemeClr val="tx2"/>
                </a:solidFill>
                <a:latin typeface="+mn-lt"/>
              </a:rPr>
              <a:t/>
            </a:r>
            <a:br>
              <a:rPr lang="sl-SI" altLang="sl-SI" sz="2400" b="0" dirty="0">
                <a:solidFill>
                  <a:schemeClr val="tx2"/>
                </a:solidFill>
                <a:latin typeface="+mn-lt"/>
              </a:rPr>
            </a:br>
            <a:r>
              <a:rPr lang="sl-SI" altLang="sl-SI" sz="2400" b="0" dirty="0">
                <a:solidFill>
                  <a:schemeClr val="tx2"/>
                </a:solidFill>
                <a:latin typeface="+mn-lt"/>
              </a:rPr>
              <a:t/>
            </a:r>
            <a:br>
              <a:rPr lang="sl-SI" altLang="sl-SI" sz="2400" b="0" dirty="0">
                <a:solidFill>
                  <a:schemeClr val="tx2"/>
                </a:solidFill>
                <a:latin typeface="+mn-lt"/>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endParaRPr lang="sl-SI" altLang="sl-SI" sz="2000" b="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a:extLst>
              <a:ext uri="{FF2B5EF4-FFF2-40B4-BE49-F238E27FC236}">
                <a16:creationId xmlns:a16="http://schemas.microsoft.com/office/drawing/2014/main" id="{7D612C28-3ACD-F1AF-A6B1-FEE6DDEA49F8}"/>
              </a:ext>
            </a:extLst>
          </p:cNvPr>
          <p:cNvSpPr>
            <a:spLocks noGrp="1" noChangeArrowheads="1"/>
          </p:cNvSpPr>
          <p:nvPr>
            <p:ph type="ctrTitle"/>
          </p:nvPr>
        </p:nvSpPr>
        <p:spPr bwMode="auto">
          <a:xfrm>
            <a:off x="334963" y="1493678"/>
            <a:ext cx="8666162" cy="4964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400" dirty="0">
                <a:solidFill>
                  <a:srgbClr val="C00000"/>
                </a:solidFill>
                <a:latin typeface="+mn-lt"/>
              </a:rPr>
              <a:t>POSTOPEK REGISTRACIJE NOVE GEOGRAFSKE OZNAČBE</a:t>
            </a:r>
            <a:r>
              <a:rPr lang="sl-SI" altLang="sl-SI" sz="2000" dirty="0">
                <a:solidFill>
                  <a:schemeClr val="tx2"/>
                </a:solidFill>
                <a:latin typeface="+mn-lt"/>
              </a:rPr>
              <a:t/>
            </a:r>
            <a:br>
              <a:rPr lang="sl-SI" altLang="sl-SI" sz="2000" dirty="0">
                <a:solidFill>
                  <a:schemeClr val="tx2"/>
                </a:solidFill>
                <a:latin typeface="+mn-lt"/>
              </a:rPr>
            </a:br>
            <a:r>
              <a:rPr lang="sl-SI" altLang="sl-SI" sz="2400" b="0" dirty="0">
                <a:solidFill>
                  <a:srgbClr val="FF0000"/>
                </a:solidFill>
                <a:latin typeface="+mn-lt"/>
              </a:rPr>
              <a:t/>
            </a:r>
            <a:br>
              <a:rPr lang="sl-SI" altLang="sl-SI" sz="2400" b="0" dirty="0">
                <a:solidFill>
                  <a:srgbClr val="FF0000"/>
                </a:solidFill>
                <a:latin typeface="+mn-lt"/>
              </a:rPr>
            </a:br>
            <a:r>
              <a:rPr lang="sl-SI" altLang="sl-SI" sz="2400" b="0" dirty="0">
                <a:solidFill>
                  <a:srgbClr val="0B1FDB"/>
                </a:solidFill>
                <a:latin typeface="+mn-lt"/>
              </a:rPr>
              <a:t>POSTOPEK NA RAVNI UNIJE</a:t>
            </a:r>
            <a:r>
              <a:rPr lang="sl-SI" altLang="sl-SI" sz="2400" dirty="0">
                <a:solidFill>
                  <a:srgbClr val="0B1FDB"/>
                </a:solidFill>
                <a:latin typeface="+mn-lt"/>
              </a:rPr>
              <a:t/>
            </a:r>
            <a:br>
              <a:rPr lang="sl-SI" altLang="sl-SI" sz="2400" dirty="0">
                <a:solidFill>
                  <a:srgbClr val="0B1FDB"/>
                </a:solidFill>
                <a:latin typeface="+mn-lt"/>
              </a:rPr>
            </a:br>
            <a:r>
              <a:rPr lang="sl-SI" altLang="sl-SI" sz="2400" b="0" dirty="0">
                <a:solidFill>
                  <a:schemeClr val="tx2"/>
                </a:solidFill>
                <a:latin typeface="+mn-lt"/>
              </a:rPr>
              <a:t>− MKGP </a:t>
            </a:r>
            <a:r>
              <a:rPr lang="sl-SI" altLang="sl-SI" sz="2400" b="0" u="sng" dirty="0">
                <a:solidFill>
                  <a:schemeClr val="tx2"/>
                </a:solidFill>
                <a:latin typeface="+mn-lt"/>
              </a:rPr>
              <a:t>vloži vlogo </a:t>
            </a:r>
            <a:r>
              <a:rPr lang="sl-SI" altLang="sl-SI" sz="2400" b="0" dirty="0">
                <a:solidFill>
                  <a:schemeClr val="tx2"/>
                </a:solidFill>
                <a:latin typeface="+mn-lt"/>
              </a:rPr>
              <a:t>za registracijo (specifikacija, enotni dokument) pri Evropski komisiji </a:t>
            </a:r>
            <a:br>
              <a:rPr lang="sl-SI" altLang="sl-SI" sz="2400" b="0" dirty="0">
                <a:solidFill>
                  <a:schemeClr val="tx2"/>
                </a:solidFill>
                <a:latin typeface="+mn-lt"/>
              </a:rPr>
            </a:br>
            <a:r>
              <a:rPr lang="sl-SI" altLang="sl-SI" sz="2400" b="0" dirty="0">
                <a:solidFill>
                  <a:schemeClr val="tx2"/>
                </a:solidFill>
                <a:latin typeface="+mn-lt"/>
              </a:rPr>
              <a:t>− Evropska komisija </a:t>
            </a:r>
            <a:r>
              <a:rPr lang="sl-SI" altLang="sl-SI" sz="2400" b="0" u="sng" dirty="0">
                <a:solidFill>
                  <a:schemeClr val="tx2"/>
                </a:solidFill>
                <a:latin typeface="+mn-lt"/>
              </a:rPr>
              <a:t>objavi enotni dokument </a:t>
            </a:r>
            <a:r>
              <a:rPr lang="sl-SI" altLang="sl-SI" sz="2400" b="0" dirty="0">
                <a:solidFill>
                  <a:schemeClr val="tx2"/>
                </a:solidFill>
                <a:latin typeface="+mn-lt"/>
              </a:rPr>
              <a:t>in </a:t>
            </a:r>
            <a:r>
              <a:rPr lang="sl-SI" altLang="sl-SI" sz="2400" b="0" u="sng" dirty="0">
                <a:solidFill>
                  <a:schemeClr val="tx2"/>
                </a:solidFill>
                <a:latin typeface="+mn-lt"/>
              </a:rPr>
              <a:t>povezavo na specifikacijo </a:t>
            </a:r>
            <a:r>
              <a:rPr lang="sl-SI" altLang="sl-SI" sz="2400" b="0" dirty="0">
                <a:solidFill>
                  <a:schemeClr val="tx2"/>
                </a:solidFill>
                <a:latin typeface="+mn-lt"/>
              </a:rPr>
              <a:t>v Uradnem listu Evropske Unije, možnost </a:t>
            </a:r>
            <a:r>
              <a:rPr lang="sl-SI" altLang="sl-SI" sz="2400" b="0" u="sng" dirty="0">
                <a:solidFill>
                  <a:schemeClr val="tx2"/>
                </a:solidFill>
                <a:latin typeface="+mn-lt"/>
              </a:rPr>
              <a:t>ugovora</a:t>
            </a:r>
            <a:br>
              <a:rPr lang="sl-SI" altLang="sl-SI" sz="2400" b="0" u="sng" dirty="0">
                <a:solidFill>
                  <a:schemeClr val="tx2"/>
                </a:solidFill>
                <a:latin typeface="+mn-lt"/>
              </a:rPr>
            </a:br>
            <a:r>
              <a:rPr lang="sl-SI" altLang="sl-SI" sz="2400" b="0" dirty="0">
                <a:solidFill>
                  <a:schemeClr val="tx2"/>
                </a:solidFill>
                <a:latin typeface="+mn-lt"/>
              </a:rPr>
              <a:t>− Komisija </a:t>
            </a:r>
            <a:r>
              <a:rPr lang="sl-SI" altLang="sl-SI" sz="2400" b="0" u="sng" dirty="0">
                <a:solidFill>
                  <a:schemeClr val="tx2"/>
                </a:solidFill>
                <a:latin typeface="+mn-lt"/>
              </a:rPr>
              <a:t>prouči vlogo</a:t>
            </a:r>
            <a:r>
              <a:rPr lang="sl-SI" altLang="sl-SI" sz="2400" b="0" dirty="0">
                <a:solidFill>
                  <a:schemeClr val="tx2"/>
                </a:solidFill>
                <a:latin typeface="+mn-lt"/>
              </a:rPr>
              <a:t>, </a:t>
            </a:r>
            <a:r>
              <a:rPr lang="sl-SI" altLang="sl-SI" sz="2400" b="0" u="sng" dirty="0">
                <a:solidFill>
                  <a:schemeClr val="tx2"/>
                </a:solidFill>
                <a:latin typeface="+mn-lt"/>
              </a:rPr>
              <a:t>potrdi/zavrne </a:t>
            </a:r>
            <a:r>
              <a:rPr lang="sl-SI" altLang="sl-SI" sz="2400" b="0" dirty="0">
                <a:solidFill>
                  <a:schemeClr val="tx2"/>
                </a:solidFill>
                <a:latin typeface="+mn-lt"/>
              </a:rPr>
              <a:t>registracijo z izvedbeno uredbo </a:t>
            </a:r>
            <a:br>
              <a:rPr lang="sl-SI" altLang="sl-SI" sz="2400" b="0" dirty="0">
                <a:solidFill>
                  <a:schemeClr val="tx2"/>
                </a:solidFill>
                <a:latin typeface="+mn-lt"/>
              </a:rPr>
            </a:br>
            <a:r>
              <a:rPr lang="sl-SI" altLang="sl-SI" sz="2400" b="0" dirty="0">
                <a:solidFill>
                  <a:schemeClr val="tx2"/>
                </a:solidFill>
                <a:latin typeface="+mn-lt"/>
              </a:rPr>
              <a:t>in jo objavi v Uradnem listu Evropske unije</a:t>
            </a:r>
            <a:br>
              <a:rPr lang="sl-SI" altLang="sl-SI" sz="2400" b="0" dirty="0">
                <a:solidFill>
                  <a:schemeClr val="tx2"/>
                </a:solidFill>
                <a:latin typeface="+mn-lt"/>
              </a:rPr>
            </a:br>
            <a:r>
              <a:rPr lang="sl-SI" altLang="sl-SI" sz="2400" b="0" dirty="0">
                <a:solidFill>
                  <a:schemeClr val="tx2"/>
                </a:solidFill>
                <a:latin typeface="+mn-lt"/>
              </a:rPr>
              <a:t>− Komisija </a:t>
            </a:r>
            <a:r>
              <a:rPr lang="sl-SI" altLang="sl-SI" sz="2400" b="0" u="sng" dirty="0">
                <a:solidFill>
                  <a:schemeClr val="tx2"/>
                </a:solidFill>
                <a:latin typeface="+mn-lt"/>
              </a:rPr>
              <a:t>vpiše </a:t>
            </a:r>
            <a:r>
              <a:rPr lang="sl-SI" altLang="sl-SI" sz="2400" b="0" dirty="0">
                <a:solidFill>
                  <a:schemeClr val="tx2"/>
                </a:solidFill>
                <a:latin typeface="+mn-lt"/>
              </a:rPr>
              <a:t>novo geografsko označbo v uradni </a:t>
            </a:r>
            <a:r>
              <a:rPr lang="sl-SI" altLang="sl-SI" sz="2400" b="0" u="sng" dirty="0">
                <a:solidFill>
                  <a:schemeClr val="tx2"/>
                </a:solidFill>
                <a:latin typeface="+mn-lt"/>
              </a:rPr>
              <a:t>register geografskih označb </a:t>
            </a:r>
            <a:r>
              <a:rPr lang="sl-SI" altLang="sl-SI" sz="2400" b="0" u="sng" dirty="0" err="1">
                <a:solidFill>
                  <a:schemeClr val="tx2"/>
                </a:solidFill>
                <a:latin typeface="+mn-lt"/>
              </a:rPr>
              <a:t>eAmbrosia</a:t>
            </a:r>
            <a:r>
              <a:rPr lang="sl-SI" altLang="sl-SI" sz="2400" b="0" dirty="0">
                <a:solidFill>
                  <a:schemeClr val="tx2"/>
                </a:solidFill>
                <a:latin typeface="+mn-lt"/>
              </a:rPr>
              <a:t/>
            </a:r>
            <a:br>
              <a:rPr lang="sl-SI" altLang="sl-SI" sz="2400" b="0" dirty="0">
                <a:solidFill>
                  <a:schemeClr val="tx2"/>
                </a:solidFill>
                <a:latin typeface="+mn-lt"/>
              </a:rPr>
            </a:br>
            <a:r>
              <a:rPr lang="sl-SI" altLang="sl-SI" sz="2400" b="0" dirty="0">
                <a:solidFill>
                  <a:schemeClr val="tx2"/>
                </a:solidFill>
                <a:latin typeface="+mn-lt"/>
              </a:rPr>
              <a:t/>
            </a:r>
            <a:br>
              <a:rPr lang="sl-SI" altLang="sl-SI" sz="2400" b="0" dirty="0">
                <a:solidFill>
                  <a:schemeClr val="tx2"/>
                </a:solidFill>
                <a:latin typeface="+mn-lt"/>
              </a:rPr>
            </a:br>
            <a:r>
              <a:rPr lang="sl-SI" altLang="sl-SI" sz="2000" b="0" dirty="0">
                <a:solidFill>
                  <a:schemeClr val="tx2"/>
                </a:solidFill>
                <a:latin typeface="+mn-lt"/>
              </a:rPr>
              <a:t/>
            </a:r>
            <a:br>
              <a:rPr lang="sl-SI" altLang="sl-SI" sz="2000" b="0" dirty="0">
                <a:solidFill>
                  <a:schemeClr val="tx2"/>
                </a:solidFill>
                <a:latin typeface="+mn-lt"/>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a:t>
            </a:r>
            <a:br>
              <a:rPr lang="sl-SI" altLang="sl-SI" sz="2000" b="0" dirty="0">
                <a:solidFill>
                  <a:schemeClr val="tx2"/>
                </a:solidFill>
              </a:rPr>
            </a:br>
            <a:r>
              <a:rPr lang="sl-SI" altLang="sl-SI" sz="2000" b="0" dirty="0">
                <a:solidFill>
                  <a:schemeClr val="tx2"/>
                </a:solidFill>
              </a:rPr>
              <a:t/>
            </a:r>
            <a:br>
              <a:rPr lang="sl-SI" altLang="sl-SI" sz="2000" b="0" dirty="0">
                <a:solidFill>
                  <a:schemeClr val="tx2"/>
                </a:solidFill>
              </a:rPr>
            </a:br>
            <a:endParaRPr lang="sl-SI" altLang="sl-SI" sz="2000" b="0" dirty="0">
              <a:solidFill>
                <a:schemeClr val="tx2"/>
              </a:solidFill>
            </a:endParaRPr>
          </a:p>
        </p:txBody>
      </p:sp>
    </p:spTree>
    <p:extLst>
      <p:ext uri="{BB962C8B-B14F-4D97-AF65-F5344CB8AC3E}">
        <p14:creationId xmlns:p14="http://schemas.microsoft.com/office/powerpoint/2010/main" val="121769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a:extLst>
              <a:ext uri="{FF2B5EF4-FFF2-40B4-BE49-F238E27FC236}">
                <a16:creationId xmlns:a16="http://schemas.microsoft.com/office/drawing/2014/main" id="{46849D63-0349-4EF4-3808-A25D610D34F1}"/>
              </a:ext>
            </a:extLst>
          </p:cNvPr>
          <p:cNvSpPr>
            <a:spLocks noGrp="1" noChangeArrowheads="1"/>
          </p:cNvSpPr>
          <p:nvPr>
            <p:ph type="ctrTitle"/>
          </p:nvPr>
        </p:nvSpPr>
        <p:spPr bwMode="auto">
          <a:xfrm>
            <a:off x="271305" y="1355724"/>
            <a:ext cx="8872695" cy="5415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sz="2000" dirty="0">
                <a:solidFill>
                  <a:schemeClr val="tx2"/>
                </a:solidFill>
              </a:rPr>
              <a:t>SPREMEMBE ŽE REGISTRIRANIH GEOGRAFSKIH OZNAČB</a:t>
            </a:r>
            <a:br>
              <a:rPr lang="sl-SI" altLang="sl-SI" sz="2000" dirty="0">
                <a:solidFill>
                  <a:schemeClr val="tx2"/>
                </a:solidFill>
              </a:rPr>
            </a:br>
            <a:r>
              <a:rPr lang="sl-SI" altLang="sl-SI" sz="2000" dirty="0">
                <a:solidFill>
                  <a:schemeClr val="tx2"/>
                </a:solidFill>
              </a:rPr>
              <a:t/>
            </a:r>
            <a:br>
              <a:rPr lang="sl-SI" altLang="sl-SI" sz="2000" dirty="0">
                <a:solidFill>
                  <a:schemeClr val="tx2"/>
                </a:solidFill>
              </a:rPr>
            </a:br>
            <a:r>
              <a:rPr lang="sl-SI" altLang="sl-SI" sz="2000" dirty="0">
                <a:solidFill>
                  <a:schemeClr val="tx2"/>
                </a:solidFill>
              </a:rPr>
              <a:t>Standardne spremembe, začasne spremembe </a:t>
            </a:r>
            <a:r>
              <a:rPr lang="sl-SI" altLang="sl-SI" sz="2000" b="0" dirty="0">
                <a:solidFill>
                  <a:schemeClr val="tx2"/>
                </a:solidFill>
              </a:rPr>
              <a:t>specifikacije:</a:t>
            </a:r>
            <a:br>
              <a:rPr lang="sl-SI" altLang="sl-SI" sz="2000" b="0" dirty="0">
                <a:solidFill>
                  <a:schemeClr val="tx2"/>
                </a:solidFill>
              </a:rPr>
            </a:br>
            <a:r>
              <a:rPr lang="sl-SI" altLang="sl-SI" sz="2000" b="0" dirty="0">
                <a:solidFill>
                  <a:schemeClr val="tx2"/>
                </a:solidFill>
              </a:rPr>
              <a:t>- se potrdijo samo na nacionalni ravni </a:t>
            </a:r>
            <a:br>
              <a:rPr lang="sl-SI" altLang="sl-SI" sz="2000" b="0" dirty="0">
                <a:solidFill>
                  <a:schemeClr val="tx2"/>
                </a:solidFill>
              </a:rPr>
            </a:br>
            <a:r>
              <a:rPr lang="sl-SI" altLang="sl-SI" sz="2000" b="0" dirty="0">
                <a:solidFill>
                  <a:schemeClr val="tx2"/>
                </a:solidFill>
              </a:rPr>
              <a:t>- Evropsko Komisijo se obvesti o spremembi, le-ta spremembo tudi objavi</a:t>
            </a:r>
            <a:br>
              <a:rPr lang="sl-SI" altLang="sl-SI" sz="2000" b="0" dirty="0">
                <a:solidFill>
                  <a:schemeClr val="tx2"/>
                </a:solidFill>
              </a:rPr>
            </a:br>
            <a:r>
              <a:rPr lang="sl-SI" altLang="sl-SI" sz="2000" b="0" dirty="0">
                <a:solidFill>
                  <a:schemeClr val="tx2"/>
                </a:solidFill>
              </a:rPr>
              <a:t>- ni možnosti ugovora drugih držav</a:t>
            </a:r>
            <a:br>
              <a:rPr lang="sl-SI" altLang="sl-SI" sz="2000" b="0" dirty="0">
                <a:solidFill>
                  <a:schemeClr val="tx2"/>
                </a:solidFill>
              </a:rPr>
            </a:br>
            <a:r>
              <a:rPr lang="sl-SI" altLang="sl-SI" sz="2000" b="0" dirty="0">
                <a:solidFill>
                  <a:srgbClr val="091AB7"/>
                </a:solidFill>
              </a:rPr>
              <a:t>- npr. sprememba analitskih ali senzoričnih parametrov (posledica podnebnih sprememb)</a:t>
            </a:r>
            <a:br>
              <a:rPr lang="sl-SI" altLang="sl-SI" sz="2000" b="0" dirty="0">
                <a:solidFill>
                  <a:srgbClr val="091AB7"/>
                </a:solidFill>
              </a:rPr>
            </a:br>
            <a:r>
              <a:rPr lang="sl-SI" altLang="sl-SI" sz="2000" b="0" dirty="0">
                <a:solidFill>
                  <a:srgbClr val="091AB7"/>
                </a:solidFill>
              </a:rPr>
              <a:t>- sprememba hektarskega donosa vina z geografsko označbo (l/ha)</a:t>
            </a:r>
            <a:br>
              <a:rPr lang="sl-SI" altLang="sl-SI" sz="2000" b="0" dirty="0">
                <a:solidFill>
                  <a:srgbClr val="091AB7"/>
                </a:solidFill>
              </a:rPr>
            </a:br>
            <a:r>
              <a:rPr lang="sl-SI" altLang="sl-SI" sz="2000" b="0" dirty="0">
                <a:solidFill>
                  <a:srgbClr val="091AB7"/>
                </a:solidFill>
              </a:rPr>
              <a:t>- dovoljena delna </a:t>
            </a:r>
            <a:r>
              <a:rPr lang="sl-SI" altLang="sl-SI" sz="2000" b="0" dirty="0" err="1">
                <a:solidFill>
                  <a:srgbClr val="091AB7"/>
                </a:solidFill>
              </a:rPr>
              <a:t>dealkoholizacija</a:t>
            </a:r>
            <a:r>
              <a:rPr lang="sl-SI" altLang="sl-SI" sz="2000" b="0" dirty="0">
                <a:solidFill>
                  <a:srgbClr val="091AB7"/>
                </a:solidFill>
              </a:rPr>
              <a:t> vina z geografsko označbo</a:t>
            </a:r>
            <a:r>
              <a:rPr lang="sl-SI" altLang="sl-SI" sz="2000" b="0" dirty="0">
                <a:solidFill>
                  <a:schemeClr val="tx2"/>
                </a:solidFill>
              </a:rPr>
              <a:t/>
            </a:r>
            <a:br>
              <a:rPr lang="sl-SI" altLang="sl-SI" sz="2000" b="0" dirty="0">
                <a:solidFill>
                  <a:schemeClr val="tx2"/>
                </a:solidFill>
              </a:rPr>
            </a:br>
            <a:r>
              <a:rPr lang="sl-SI" altLang="sl-SI" sz="2000" dirty="0">
                <a:solidFill>
                  <a:schemeClr val="tx2"/>
                </a:solidFill>
              </a:rPr>
              <a:t/>
            </a:r>
            <a:br>
              <a:rPr lang="sl-SI" altLang="sl-SI" sz="2000" dirty="0">
                <a:solidFill>
                  <a:schemeClr val="tx2"/>
                </a:solidFill>
              </a:rPr>
            </a:br>
            <a:r>
              <a:rPr lang="sl-SI" altLang="sl-SI" sz="2000" dirty="0">
                <a:solidFill>
                  <a:schemeClr val="tx2"/>
                </a:solidFill>
              </a:rPr>
              <a:t>Spremembe na ravni Unije: </a:t>
            </a:r>
            <a:r>
              <a:rPr lang="sl-SI" altLang="sl-SI" sz="2000" b="0" dirty="0">
                <a:solidFill>
                  <a:schemeClr val="tx2"/>
                </a:solidFill>
              </a:rPr>
              <a:t/>
            </a:r>
            <a:br>
              <a:rPr lang="sl-SI" altLang="sl-SI" sz="2000" b="0" dirty="0">
                <a:solidFill>
                  <a:schemeClr val="tx2"/>
                </a:solidFill>
              </a:rPr>
            </a:br>
            <a:r>
              <a:rPr lang="sl-SI" altLang="sl-SI" sz="2000" b="0" dirty="0">
                <a:solidFill>
                  <a:schemeClr val="tx2"/>
                </a:solidFill>
              </a:rPr>
              <a:t>- daljši postopek, kot postopek za registracijo nove geografske označbe </a:t>
            </a:r>
            <a:br>
              <a:rPr lang="sl-SI" altLang="sl-SI" sz="2000" b="0" dirty="0">
                <a:solidFill>
                  <a:schemeClr val="tx2"/>
                </a:solidFill>
              </a:rPr>
            </a:br>
            <a:r>
              <a:rPr lang="sl-SI" altLang="sl-SI" sz="2000" b="0" dirty="0">
                <a:solidFill>
                  <a:schemeClr val="tx2"/>
                </a:solidFill>
              </a:rPr>
              <a:t>- možnost ugovora drugih držav</a:t>
            </a:r>
            <a:br>
              <a:rPr lang="sl-SI" altLang="sl-SI" sz="2000" b="0" dirty="0">
                <a:solidFill>
                  <a:schemeClr val="tx2"/>
                </a:solidFill>
              </a:rPr>
            </a:br>
            <a:r>
              <a:rPr lang="sl-SI" altLang="sl-SI" sz="2000" b="0" dirty="0">
                <a:solidFill>
                  <a:srgbClr val="091AB7"/>
                </a:solidFill>
              </a:rPr>
              <a:t>- npr. sprememba imena</a:t>
            </a:r>
            <a:br>
              <a:rPr lang="sl-SI" altLang="sl-SI" sz="2000" b="0" dirty="0">
                <a:solidFill>
                  <a:srgbClr val="091AB7"/>
                </a:solidFill>
              </a:rPr>
            </a:br>
            <a:r>
              <a:rPr lang="sl-SI" altLang="sl-SI" sz="2000" b="0" dirty="0">
                <a:solidFill>
                  <a:srgbClr val="091AB7"/>
                </a:solidFill>
              </a:rPr>
              <a:t>- razširitev zamejenega geografskega območja v drugo državo</a:t>
            </a:r>
            <a:br>
              <a:rPr lang="sl-SI" altLang="sl-SI" sz="2000" b="0" dirty="0">
                <a:solidFill>
                  <a:srgbClr val="091AB7"/>
                </a:solidFill>
              </a:rPr>
            </a:br>
            <a:r>
              <a:rPr lang="sl-SI" altLang="sl-SI" sz="2000" b="0" dirty="0">
                <a:solidFill>
                  <a:srgbClr val="091AB7"/>
                </a:solidFill>
              </a:rPr>
              <a:t>- dodajanje kategorije proizvoda vinske trte</a:t>
            </a:r>
            <a:r>
              <a:rPr lang="sl-SI" altLang="sl-SI" sz="2000" b="0" dirty="0">
                <a:solidFill>
                  <a:schemeClr val="tx2"/>
                </a:solidFill>
              </a:rPr>
              <a:t/>
            </a:r>
            <a:br>
              <a:rPr lang="sl-SI" altLang="sl-SI" sz="2000" b="0" dirty="0">
                <a:solidFill>
                  <a:schemeClr val="tx2"/>
                </a:solidFill>
              </a:rPr>
            </a:br>
            <a:endParaRPr lang="sl-SI" altLang="sl-SI" sz="2000" b="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7">
            <a:extLst>
              <a:ext uri="{FF2B5EF4-FFF2-40B4-BE49-F238E27FC236}">
                <a16:creationId xmlns:a16="http://schemas.microsoft.com/office/drawing/2014/main" id="{E8D4BAF1-3C6D-FFA3-108B-C3EA1B27A29E}"/>
              </a:ext>
            </a:extLst>
          </p:cNvPr>
          <p:cNvSpPr txBox="1">
            <a:spLocks noGrp="1" noChangeArrowheads="1"/>
          </p:cNvSpPr>
          <p:nvPr>
            <p:ph type="title" idx="4294967295"/>
          </p:nvPr>
        </p:nvSpPr>
        <p:spPr bwMode="auto">
          <a:xfrm>
            <a:off x="416688" y="1161690"/>
            <a:ext cx="8727312"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Nova uredba o geografskih označbah in shemah kakovosti (vino + žgane pijače + kmetijski proizvodi  + živila) v pripravi: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B1FDB"/>
              </a:solidFill>
              <a:effectLst/>
              <a:uLnTx/>
              <a:uFillTx/>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Delovna skupina na Svetu EU je zaključila z delom konec aprila 2023.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Posebni odbor za kmetijstvo/Svet EU (AGRIFISH): splošni pristop („</a:t>
            </a:r>
            <a:r>
              <a:rPr kumimoji="0" lang="sl-SI" altLang="sl-SI" sz="24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pogajalska izhodišča</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Sveta EU za </a:t>
            </a:r>
            <a:r>
              <a:rPr kumimoji="0" lang="sl-SI" altLang="sl-SI" sz="2400" b="0" i="0" u="none" strike="noStrike" kern="1200" cap="none" spc="0" normalizeH="0" baseline="0" noProof="0" dirty="0" err="1">
                <a:ln>
                  <a:noFill/>
                </a:ln>
                <a:solidFill>
                  <a:schemeClr val="tx2"/>
                </a:solidFill>
                <a:effectLst/>
                <a:uLnTx/>
                <a:uFillTx/>
                <a:latin typeface="+mn-lt"/>
                <a:ea typeface="+mn-ea"/>
                <a:cs typeface="Arial" panose="020B0604020202020204" pitchFamily="34" charset="0"/>
              </a:rPr>
              <a:t>trialoge</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TRIALOGI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(Pogajanja me Evropsko Komisijo, Evropskim parlamentom in Svetom EU) </a:t>
            </a:r>
            <a:r>
              <a:rPr lang="sl-SI" altLang="sl-SI" sz="2400" dirty="0">
                <a:solidFill>
                  <a:schemeClr val="tx2"/>
                </a:solidFill>
                <a:latin typeface="+mn-lt"/>
                <a:ea typeface="+mn-ea"/>
              </a:rPr>
              <a:t>potekajo od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junija 2023 naprej.</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Uredba naj bi bila sprejeta </a:t>
            </a:r>
            <a:r>
              <a:rPr kumimoji="0" lang="sl-SI" altLang="sl-SI" sz="24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jeseni 2023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ali vsaj </a:t>
            </a:r>
            <a:r>
              <a:rPr kumimoji="0" lang="sl-SI" altLang="sl-SI" sz="24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do konca leta 2023 </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(datum začetka veljavnosti). Uporabljati naj bi se začela eno leto (?) po sprejetju (</a:t>
            </a:r>
            <a:r>
              <a:rPr kumimoji="0" lang="sl-SI" altLang="sl-SI" sz="2400" b="0" i="0" u="none" strike="noStrike" kern="1200" cap="none" spc="0" normalizeH="0" baseline="0" noProof="0" dirty="0">
                <a:ln>
                  <a:noFill/>
                </a:ln>
                <a:solidFill>
                  <a:srgbClr val="0B1FDB"/>
                </a:solidFill>
                <a:effectLst/>
                <a:uLnTx/>
                <a:uFillTx/>
                <a:latin typeface="+mn-lt"/>
                <a:ea typeface="+mn-ea"/>
                <a:cs typeface="Arial" panose="020B0604020202020204" pitchFamily="34" charset="0"/>
              </a:rPr>
              <a:t>začetek 2024</a:t>
            </a:r>
            <a:r>
              <a:rPr kumimoji="0" lang="sl-SI" altLang="sl-SI" sz="24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fade/>
  </p:transition>
</p:sld>
</file>

<file path=ppt/theme/theme1.xml><?xml version="1.0" encoding="utf-8"?>
<a:theme xmlns:a="http://schemas.openxmlformats.org/drawingml/2006/main" name="026_si10-cgp-mpe-PREDLOGA-2007">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E009EFDD85D54AB1A8FC63FA20B612" ma:contentTypeVersion="10" ma:contentTypeDescription="Create a new document." ma:contentTypeScope="" ma:versionID="ba499950a8b97b73dad3c914538e2cc6">
  <xsd:schema xmlns:xsd="http://www.w3.org/2001/XMLSchema" xmlns:xs="http://www.w3.org/2001/XMLSchema" xmlns:p="http://schemas.microsoft.com/office/2006/metadata/properties" xmlns:ns3="a6b9a459-f558-4d33-bba7-3e49f027237d" targetNamespace="http://schemas.microsoft.com/office/2006/metadata/properties" ma:root="true" ma:fieldsID="f9e6673842e97ddf7086c2a37c8837ca" ns3:_="">
    <xsd:import namespace="a6b9a459-f558-4d33-bba7-3e49f027237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9a459-f558-4d33-bba7-3e49f0272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D3B065-6735-4679-BAB4-A2A7808DAC82}">
  <ds:schemaRefs>
    <ds:schemaRef ds:uri="http://schemas.microsoft.com/sharepoint/v3/contenttype/forms"/>
  </ds:schemaRefs>
</ds:datastoreItem>
</file>

<file path=customXml/itemProps2.xml><?xml version="1.0" encoding="utf-8"?>
<ds:datastoreItem xmlns:ds="http://schemas.openxmlformats.org/officeDocument/2006/customXml" ds:itemID="{AA42B39C-1B0C-40EF-B086-21F687D91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9a459-f558-4d33-bba7-3e49f0272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1E3C48-234A-40DA-AA51-6DD13E64AC9E}">
  <ds:schemaRefs>
    <ds:schemaRef ds:uri="http://purl.org/dc/elements/1.1/"/>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a6b9a459-f558-4d33-bba7-3e49f027237d"/>
  </ds:schemaRefs>
</ds:datastoreItem>
</file>

<file path=docProps/app.xml><?xml version="1.0" encoding="utf-8"?>
<Properties xmlns="http://schemas.openxmlformats.org/officeDocument/2006/extended-properties" xmlns:vt="http://schemas.openxmlformats.org/officeDocument/2006/docPropsVTypes">
  <Template>026_si10-cgp-mpe-PREDLOGA-2007</Template>
  <TotalTime>4909</TotalTime>
  <Words>323</Words>
  <Application>Microsoft Office PowerPoint</Application>
  <PresentationFormat>Diaprojekcija na zaslonu (4:3)</PresentationFormat>
  <Paragraphs>48</Paragraphs>
  <Slides>11</Slides>
  <Notes>3</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11</vt:i4>
      </vt:variant>
    </vt:vector>
  </HeadingPairs>
  <TitlesOfParts>
    <vt:vector size="16" baseType="lpstr">
      <vt:lpstr>Calibri</vt:lpstr>
      <vt:lpstr>Arial</vt:lpstr>
      <vt:lpstr>Republika</vt:lpstr>
      <vt:lpstr>026_si10-cgp-mpe-PREDLOGA-2007</vt:lpstr>
      <vt:lpstr>Custom Design</vt:lpstr>
      <vt:lpstr>Sistem evropskih geografskih označb  dr. Tina Zavašnik Bergant Ministrstvo za kmetijstvo, gozdarstvo in prehrano  </vt:lpstr>
      <vt:lpstr> KATEGORIJE PROIZVODOV VINSKE TRTE* IN GEOGRAFSKE OZNAČBE  (1)    Vino (2)     Mlado vino, ki je še v vrenju (3)     Likersko vino (4)     Peneče vino (5)     Kakovostno peneče vino (6)     Kakovostno aromatično peneče vino (7)     Gazirano peneče vino (8)     Biser vino (9)    Gazirano biser vino (10)   Grozdni mošt (11)   Delno prevreti grozdni mošt (12)   Delno prevreti grozdni mošt iz sušenega grozdja (13)   Zgoščeni grozdni mošt (14)   Rektificirani zgoščeni grozdni mošt (15)   Vino iz sušenega grozdja (16)   Vino iz prezrelega grozdja (17)   Vinski kis         *1308/2013, Del II Priloge VII  </vt:lpstr>
      <vt:lpstr>Skupaj 17 imen geografskih označb za slovenska vina  (ne za grozdje, ne za mošt)  Specifikacija geografske označbe je vezana na proizvod (vino), ki nosi to geografsko označbo.  Za vse geografske označbe, ki so zaščitene v EU, velja enaka zakonodaja.</vt:lpstr>
      <vt:lpstr>eAmbrosia je register zaščitenih IMEN geografskih označb vina, žganih pijač, kmetijskih proizvodov in živil https://ec.europa.eu/info/food-farming-fisheries/food-safety-and-quality/certification/quality-labels/geographical-indications-register/  Nekatera imena slovenskih vin: Cviček, Teran, Metliška črnina, Belokranjec in Bizeljčan so prav tako IMENA geografskih označb (natančneje imena zaščitenih označb porekla) in so vpisana v register eAmbrosia.  </vt:lpstr>
      <vt:lpstr> Register TRADICIONALNIH IZRAZOV*, zaščitenih v Uniji https://ec.europa.eu/info/food-farming-fisheries/food-safety-and-quality/certification/quality-labels/geographical-indications-register/tdt  Slovenski tradicionalni izrazi v sektorju vina so: penina, vrhunsko vino z zaščitenim geografskim poreklom, vino s priznanim tradicionalnim poimenovanjem, deželno vino PGO, mlado vino…   *REGISTER (zaščitenih) TRADICIONALNIH IZRAZOV je ločen od uradnega registra IMEN geografskih označb eAmbrosia.</vt:lpstr>
      <vt:lpstr>POSTOPEK REGISTRACIJE NOVE GEOGRAFSKE OZNAČBE  SKUPINA PRIDELOVALCEV − skupina pridelovalcev pripravi specifikacijo in enotni dokument (povzetek specifikacije), druga dokazila za potrditev zahtev iz 1308/2013, čl. 93 − skupina pridelovalcev vloži vlogo na MKGP (pristojni organ)  NACIONALNI POSTOPEK PRI PRISTOJNEM ORGANU − MKGP objavi vlogo in specifikacijo na spletni strani gov.si, možnost ugovora − MKGP prouči vlogo, potrdi, zavrne registracijo nove geografske označbe           </vt:lpstr>
      <vt:lpstr>POSTOPEK REGISTRACIJE NOVE GEOGRAFSKE OZNAČBE  POSTOPEK NA RAVNI UNIJE − MKGP vloži vlogo za registracijo (specifikacija, enotni dokument) pri Evropski komisiji  − Evropska komisija objavi enotni dokument in povezavo na specifikacijo v Uradnem listu Evropske Unije, možnost ugovora − Komisija prouči vlogo, potrdi/zavrne registracijo z izvedbeno uredbo  in jo objavi v Uradnem listu Evropske unije − Komisija vpiše novo geografsko označbo v uradni register geografskih označb eAmbrosia          </vt:lpstr>
      <vt:lpstr>SPREMEMBE ŽE REGISTRIRANIH GEOGRAFSKIH OZNAČB  Standardne spremembe, začasne spremembe specifikacije: - se potrdijo samo na nacionalni ravni  - Evropsko Komisijo se obvesti o spremembi, le-ta spremembo tudi objavi - ni možnosti ugovora drugih držav - npr. sprememba analitskih ali senzoričnih parametrov (posledica podnebnih sprememb) - sprememba hektarskega donosa vina z geografsko označbo (l/ha) - dovoljena delna dealkoholizacija vina z geografsko označbo  Spremembe na ravni Unije:  - daljši postopek, kot postopek za registracijo nove geografske označbe  - možnost ugovora drugih držav - npr. sprememba imena - razširitev zamejenega geografskega območja v drugo državo - dodajanje kategorije proizvoda vinske trte </vt:lpstr>
      <vt:lpstr>Nova uredba o geografskih označbah in shemah kakovosti (vino + žgane pijače + kmetijski proizvodi  + živila) v pripravi:   Delovna skupina na Svetu EU je zaključila z delom konec aprila 2023. Posebni odbor za kmetijstvo/Svet EU (AGRIFISH): splošni pristop („pogajalska izhodišča“ Sveta EU za trialoge).  TRIALOGI (Pogajanja me Evropsko Komisijo, Evropskim parlamentom in Svetom EU) potekajo od junija 2023 naprej.  Uredba naj bi bila sprejeta jeseni 2023 ali vsaj do konca leta 2023 (datum začetka veljavnosti). Uporabljati naj bi se začela eno leto (?) po sprejetju (začetek 2024?). </vt:lpstr>
      <vt:lpstr>Skupaj 17 imen geografskih označb za slovenska vina</vt:lpstr>
      <vt:lpstr>Kontakt, informacije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MKGP</dc:creator>
  <cp:lastModifiedBy>Tina Zavašnik Bergant</cp:lastModifiedBy>
  <cp:revision>271</cp:revision>
  <dcterms:created xsi:type="dcterms:W3CDTF">2010-11-10T14:19:28Z</dcterms:created>
  <dcterms:modified xsi:type="dcterms:W3CDTF">2023-08-20T22:49:00Z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0x01010014E009EFDD85D54AB1A8FC63FA20B612</vt:lpwstr>
  </property>
</Properties>
</file>