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50" r:id="rId5"/>
  </p:sldMasterIdLst>
  <p:notesMasterIdLst>
    <p:notesMasterId r:id="rId38"/>
  </p:notesMasterIdLst>
  <p:sldIdLst>
    <p:sldId id="256" r:id="rId6"/>
    <p:sldId id="347" r:id="rId7"/>
    <p:sldId id="259" r:id="rId8"/>
    <p:sldId id="281" r:id="rId9"/>
    <p:sldId id="316" r:id="rId10"/>
    <p:sldId id="266" r:id="rId11"/>
    <p:sldId id="261" r:id="rId12"/>
    <p:sldId id="288" r:id="rId13"/>
    <p:sldId id="348" r:id="rId14"/>
    <p:sldId id="274" r:id="rId15"/>
    <p:sldId id="319" r:id="rId16"/>
    <p:sldId id="321" r:id="rId17"/>
    <p:sldId id="275" r:id="rId18"/>
    <p:sldId id="315" r:id="rId19"/>
    <p:sldId id="349" r:id="rId20"/>
    <p:sldId id="351" r:id="rId21"/>
    <p:sldId id="342" r:id="rId22"/>
    <p:sldId id="302" r:id="rId23"/>
    <p:sldId id="279" r:id="rId24"/>
    <p:sldId id="340" r:id="rId25"/>
    <p:sldId id="338" r:id="rId26"/>
    <p:sldId id="325" r:id="rId27"/>
    <p:sldId id="290" r:id="rId28"/>
    <p:sldId id="339" r:id="rId29"/>
    <p:sldId id="326" r:id="rId30"/>
    <p:sldId id="341" r:id="rId31"/>
    <p:sldId id="276" r:id="rId32"/>
    <p:sldId id="350" r:id="rId33"/>
    <p:sldId id="291" r:id="rId34"/>
    <p:sldId id="293" r:id="rId35"/>
    <p:sldId id="294" r:id="rId36"/>
    <p:sldId id="258"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Republika"/>
      <p:regular r:id="rId43"/>
      <p:bold r:id="rId44"/>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58">
          <p15:clr>
            <a:srgbClr val="A4A3A4"/>
          </p15:clr>
        </p15:guide>
        <p15:guide id="2" orient="horz" pos="1502">
          <p15:clr>
            <a:srgbClr val="A4A3A4"/>
          </p15:clr>
        </p15:guide>
        <p15:guide id="3" pos="839">
          <p15:clr>
            <a:srgbClr val="A4A3A4"/>
          </p15:clr>
        </p15:guide>
        <p15:guide id="4" pos="49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FDB"/>
    <a:srgbClr val="008A3E"/>
    <a:srgbClr val="091AB7"/>
    <a:srgbClr val="013CBF"/>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60" autoAdjust="0"/>
    <p:restoredTop sz="86467" autoAdjust="0"/>
  </p:normalViewPr>
  <p:slideViewPr>
    <p:cSldViewPr snapToGrid="0" snapToObjects="1">
      <p:cViewPr>
        <p:scale>
          <a:sx n="100" d="100"/>
          <a:sy n="100" d="100"/>
        </p:scale>
        <p:origin x="1512" y="-18"/>
      </p:cViewPr>
      <p:guideLst>
        <p:guide orient="horz" pos="458"/>
        <p:guide orient="horz" pos="1502"/>
        <p:guide pos="839"/>
        <p:guide pos="4967"/>
      </p:guideLst>
    </p:cSldViewPr>
  </p:slideViewPr>
  <p:outlineViewPr>
    <p:cViewPr>
      <p:scale>
        <a:sx n="33" d="100"/>
        <a:sy n="33" d="100"/>
      </p:scale>
      <p:origin x="0" y="0"/>
    </p:cViewPr>
  </p:outlineViewPr>
  <p:notesTextViewPr>
    <p:cViewPr>
      <p:scale>
        <a:sx n="33" d="100"/>
        <a:sy n="33" d="100"/>
      </p:scale>
      <p:origin x="0" y="0"/>
    </p:cViewPr>
  </p:notesTextViewPr>
  <p:sorterViewPr>
    <p:cViewPr varScale="1">
      <p:scale>
        <a:sx n="1" d="1"/>
        <a:sy n="1" d="1"/>
      </p:scale>
      <p:origin x="0" y="-35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glave 1">
            <a:extLst>
              <a:ext uri="{FF2B5EF4-FFF2-40B4-BE49-F238E27FC236}">
                <a16:creationId xmlns:a16="http://schemas.microsoft.com/office/drawing/2014/main" id="{FB19550F-B62A-F826-4293-BB30E1A9B4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sl-SI"/>
          </a:p>
        </p:txBody>
      </p:sp>
      <p:sp>
        <p:nvSpPr>
          <p:cNvPr id="3" name="Označba mesta datuma 2">
            <a:extLst>
              <a:ext uri="{FF2B5EF4-FFF2-40B4-BE49-F238E27FC236}">
                <a16:creationId xmlns:a16="http://schemas.microsoft.com/office/drawing/2014/main" id="{16DCE166-18B1-FCBD-1B51-0958F29DF22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C9F9A6A-6BBD-4C09-8837-2CF897716A32}" type="datetimeFigureOut">
              <a:rPr lang="sl-SI"/>
              <a:pPr>
                <a:defRPr/>
              </a:pPr>
              <a:t>20. 08. 2023</a:t>
            </a:fld>
            <a:endParaRPr lang="sl-SI"/>
          </a:p>
        </p:txBody>
      </p:sp>
      <p:sp>
        <p:nvSpPr>
          <p:cNvPr id="4" name="Označba mesta stranske slike 3">
            <a:extLst>
              <a:ext uri="{FF2B5EF4-FFF2-40B4-BE49-F238E27FC236}">
                <a16:creationId xmlns:a16="http://schemas.microsoft.com/office/drawing/2014/main" id="{27194AD8-17D2-5D94-0399-4CBBBF57E533}"/>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značba mesta opomb 4">
            <a:extLst>
              <a:ext uri="{FF2B5EF4-FFF2-40B4-BE49-F238E27FC236}">
                <a16:creationId xmlns:a16="http://schemas.microsoft.com/office/drawing/2014/main" id="{249722CC-E60F-6595-F766-889A3786877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noProof="0"/>
              <a:t>Kliknite za urejanje slogov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značba mesta noge 5">
            <a:extLst>
              <a:ext uri="{FF2B5EF4-FFF2-40B4-BE49-F238E27FC236}">
                <a16:creationId xmlns:a16="http://schemas.microsoft.com/office/drawing/2014/main" id="{D9F4B47F-6100-4C6E-B155-ECF9A886B27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sl-SI"/>
          </a:p>
        </p:txBody>
      </p:sp>
      <p:sp>
        <p:nvSpPr>
          <p:cNvPr id="7" name="Označba mesta številke diapozitiva 6">
            <a:extLst>
              <a:ext uri="{FF2B5EF4-FFF2-40B4-BE49-F238E27FC236}">
                <a16:creationId xmlns:a16="http://schemas.microsoft.com/office/drawing/2014/main" id="{4FBA1494-9A1D-7F87-D073-B1617481FE4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065B7CDE-C6AB-4366-8F36-2821AEA4E4D7}" type="slidenum">
              <a:rPr lang="sl-SI"/>
              <a:pPr>
                <a:defRPr/>
              </a:pPr>
              <a:t>‹#›</a:t>
            </a:fld>
            <a:endParaRPr 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a:defRPr/>
            </a:pPr>
            <a:fld id="{065B7CDE-C6AB-4366-8F36-2821AEA4E4D7}" type="slidenum">
              <a:rPr lang="sl-SI" smtClean="0"/>
              <a:pPr>
                <a:defRPr/>
              </a:pPr>
              <a:t>4</a:t>
            </a:fld>
            <a:endParaRPr lang="sl-SI"/>
          </a:p>
        </p:txBody>
      </p:sp>
    </p:spTree>
    <p:extLst>
      <p:ext uri="{BB962C8B-B14F-4D97-AF65-F5344CB8AC3E}">
        <p14:creationId xmlns:p14="http://schemas.microsoft.com/office/powerpoint/2010/main" val="3550690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značba mesta stranske slike 1">
            <a:extLst>
              <a:ext uri="{FF2B5EF4-FFF2-40B4-BE49-F238E27FC236}">
                <a16:creationId xmlns:a16="http://schemas.microsoft.com/office/drawing/2014/main" id="{F8B098E8-2A9B-0CE9-FC85-D48E407603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Označba mesta opomb 2">
            <a:extLst>
              <a:ext uri="{FF2B5EF4-FFF2-40B4-BE49-F238E27FC236}">
                <a16:creationId xmlns:a16="http://schemas.microsoft.com/office/drawing/2014/main" id="{CB3BCC54-7585-9466-FFA5-335B2D1476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dirty="0"/>
          </a:p>
        </p:txBody>
      </p:sp>
      <p:sp>
        <p:nvSpPr>
          <p:cNvPr id="21508" name="Označba mesta številke diapozitiva 3">
            <a:extLst>
              <a:ext uri="{FF2B5EF4-FFF2-40B4-BE49-F238E27FC236}">
                <a16:creationId xmlns:a16="http://schemas.microsoft.com/office/drawing/2014/main" id="{E4B412C6-8AA3-AC80-B2FA-D83B76718D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8C3253-6B64-442A-9EF1-40D77F00A48B}" type="slidenum">
              <a:rPr lang="sl-SI" altLang="sl-SI" smtClean="0"/>
              <a:pPr/>
              <a:t>6</a:t>
            </a:fld>
            <a:endParaRPr lang="sl-SI"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a:extLst>
              <a:ext uri="{FF2B5EF4-FFF2-40B4-BE49-F238E27FC236}">
                <a16:creationId xmlns:a16="http://schemas.microsoft.com/office/drawing/2014/main" id="{005EDD31-5A66-FA9B-0A1E-7176DEB3B5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Označba mesta opomb 2">
            <a:extLst>
              <a:ext uri="{FF2B5EF4-FFF2-40B4-BE49-F238E27FC236}">
                <a16:creationId xmlns:a16="http://schemas.microsoft.com/office/drawing/2014/main" id="{D549DB09-09D1-55D9-3F85-ADEC138E5B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13316" name="Označba mesta številke diapozitiva 3">
            <a:extLst>
              <a:ext uri="{FF2B5EF4-FFF2-40B4-BE49-F238E27FC236}">
                <a16:creationId xmlns:a16="http://schemas.microsoft.com/office/drawing/2014/main" id="{DDEAE2B8-A3A7-5248-F199-6FC3AB18E8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C1947A-956A-4022-86D4-298A23EDBA95}" type="slidenum">
              <a:rPr lang="sl-SI" altLang="sl-SI" smtClean="0"/>
              <a:pPr/>
              <a:t>7</a:t>
            </a:fld>
            <a:endParaRPr lang="sl-SI" alt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značba mesta stranske slike 1">
            <a:extLst>
              <a:ext uri="{FF2B5EF4-FFF2-40B4-BE49-F238E27FC236}">
                <a16:creationId xmlns:a16="http://schemas.microsoft.com/office/drawing/2014/main" id="{F8B098E8-2A9B-0CE9-FC85-D48E407603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Označba mesta opomb 2">
            <a:extLst>
              <a:ext uri="{FF2B5EF4-FFF2-40B4-BE49-F238E27FC236}">
                <a16:creationId xmlns:a16="http://schemas.microsoft.com/office/drawing/2014/main" id="{CB3BCC54-7585-9466-FFA5-335B2D1476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21508" name="Označba mesta številke diapozitiva 3">
            <a:extLst>
              <a:ext uri="{FF2B5EF4-FFF2-40B4-BE49-F238E27FC236}">
                <a16:creationId xmlns:a16="http://schemas.microsoft.com/office/drawing/2014/main" id="{E4B412C6-8AA3-AC80-B2FA-D83B76718D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8C3253-6B64-442A-9EF1-40D77F00A48B}" type="slidenum">
              <a:rPr lang="sl-SI" altLang="sl-SI" smtClean="0"/>
              <a:pPr/>
              <a:t>8</a:t>
            </a:fld>
            <a:endParaRPr lang="sl-SI" altLang="sl-SI"/>
          </a:p>
        </p:txBody>
      </p:sp>
    </p:spTree>
    <p:extLst>
      <p:ext uri="{BB962C8B-B14F-4D97-AF65-F5344CB8AC3E}">
        <p14:creationId xmlns:p14="http://schemas.microsoft.com/office/powerpoint/2010/main" val="2690807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a:defRPr/>
            </a:pPr>
            <a:fld id="{065B7CDE-C6AB-4366-8F36-2821AEA4E4D7}" type="slidenum">
              <a:rPr lang="sl-SI" smtClean="0"/>
              <a:pPr>
                <a:defRPr/>
              </a:pPr>
              <a:t>10</a:t>
            </a:fld>
            <a:endParaRPr lang="sl-SI"/>
          </a:p>
        </p:txBody>
      </p:sp>
    </p:spTree>
    <p:extLst>
      <p:ext uri="{BB962C8B-B14F-4D97-AF65-F5344CB8AC3E}">
        <p14:creationId xmlns:p14="http://schemas.microsoft.com/office/powerpoint/2010/main" val="2819179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a:defRPr/>
            </a:pPr>
            <a:fld id="{065B7CDE-C6AB-4366-8F36-2821AEA4E4D7}" type="slidenum">
              <a:rPr lang="sl-SI" smtClean="0"/>
              <a:pPr>
                <a:defRPr/>
              </a:pPr>
              <a:t>11</a:t>
            </a:fld>
            <a:endParaRPr lang="sl-SI"/>
          </a:p>
        </p:txBody>
      </p:sp>
    </p:spTree>
    <p:extLst>
      <p:ext uri="{BB962C8B-B14F-4D97-AF65-F5344CB8AC3E}">
        <p14:creationId xmlns:p14="http://schemas.microsoft.com/office/powerpoint/2010/main" val="41292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Kliknite, če želite urediti slog naslova matrice</a:t>
            </a:r>
            <a:endParaRPr lang="en-US" dirty="0"/>
          </a:p>
        </p:txBody>
      </p:sp>
      <p:sp>
        <p:nvSpPr>
          <p:cNvPr id="3" name="Date Placeholder 3">
            <a:extLst>
              <a:ext uri="{FF2B5EF4-FFF2-40B4-BE49-F238E27FC236}">
                <a16:creationId xmlns:a16="http://schemas.microsoft.com/office/drawing/2014/main" id="{DB09DF52-C03D-6E46-ADF4-908D029E1735}"/>
              </a:ext>
            </a:extLst>
          </p:cNvPr>
          <p:cNvSpPr>
            <a:spLocks noGrp="1"/>
          </p:cNvSpPr>
          <p:nvPr>
            <p:ph type="dt" sz="half" idx="10"/>
          </p:nvPr>
        </p:nvSpPr>
        <p:spPr>
          <a:xfrm>
            <a:off x="971550" y="6356350"/>
            <a:ext cx="1495425" cy="365125"/>
          </a:xfrm>
        </p:spPr>
        <p:txBody>
          <a:bodyPr/>
          <a:lstStyle>
            <a:lvl1pPr>
              <a:defRPr/>
            </a:lvl1pPr>
          </a:lstStyle>
          <a:p>
            <a:pPr>
              <a:defRPr/>
            </a:pPr>
            <a:fld id="{A4A95D8F-06C1-4EC0-A8BE-FD3E947E8C20}" type="datetimeFigureOut">
              <a:rPr lang="en-US"/>
              <a:pPr>
                <a:defRPr/>
              </a:pPr>
              <a:t>8/20/2023</a:t>
            </a:fld>
            <a:endParaRPr lang="en-US" dirty="0"/>
          </a:p>
        </p:txBody>
      </p:sp>
      <p:sp>
        <p:nvSpPr>
          <p:cNvPr id="4" name="Footer Placeholder 4">
            <a:extLst>
              <a:ext uri="{FF2B5EF4-FFF2-40B4-BE49-F238E27FC236}">
                <a16:creationId xmlns:a16="http://schemas.microsoft.com/office/drawing/2014/main" id="{5FA88791-A311-CB3C-D7B7-5E7703C0758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D393965-041F-824A-039D-2E424F95BD55}"/>
              </a:ext>
            </a:extLst>
          </p:cNvPr>
          <p:cNvSpPr>
            <a:spLocks noGrp="1"/>
          </p:cNvSpPr>
          <p:nvPr>
            <p:ph type="sldNum" sz="quarter" idx="12"/>
          </p:nvPr>
        </p:nvSpPr>
        <p:spPr>
          <a:xfrm>
            <a:off x="6553200" y="6356350"/>
            <a:ext cx="1331913" cy="365125"/>
          </a:xfrm>
        </p:spPr>
        <p:txBody>
          <a:bodyPr/>
          <a:lstStyle>
            <a:lvl1pPr>
              <a:defRPr/>
            </a:lvl1pPr>
          </a:lstStyle>
          <a:p>
            <a:pPr>
              <a:defRPr/>
            </a:pPr>
            <a:fld id="{F1168DD2-6994-4273-9C0C-A26134652544}" type="slidenum">
              <a:rPr lang="en-US" altLang="sl-SI"/>
              <a:pPr>
                <a:defRPr/>
              </a:pPr>
              <a:t>‹#›</a:t>
            </a:fld>
            <a:endParaRPr lang="en-US" altLang="sl-SI"/>
          </a:p>
        </p:txBody>
      </p:sp>
    </p:spTree>
    <p:extLst>
      <p:ext uri="{BB962C8B-B14F-4D97-AF65-F5344CB8AC3E}">
        <p14:creationId xmlns:p14="http://schemas.microsoft.com/office/powerpoint/2010/main" val="37888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3" name="Date Placeholder 2">
            <a:extLst>
              <a:ext uri="{FF2B5EF4-FFF2-40B4-BE49-F238E27FC236}">
                <a16:creationId xmlns:a16="http://schemas.microsoft.com/office/drawing/2014/main" id="{AA1143A8-4455-F8C0-4CE6-C0DA98882A90}"/>
              </a:ext>
            </a:extLst>
          </p:cNvPr>
          <p:cNvSpPr>
            <a:spLocks noGrp="1"/>
          </p:cNvSpPr>
          <p:nvPr>
            <p:ph type="dt" sz="half" idx="10"/>
          </p:nvPr>
        </p:nvSpPr>
        <p:spPr>
          <a:xfrm>
            <a:off x="1008063" y="6356350"/>
            <a:ext cx="1939925" cy="365125"/>
          </a:xfrm>
        </p:spPr>
        <p:txBody>
          <a:bodyPr/>
          <a:lstStyle>
            <a:lvl1pPr>
              <a:defRPr/>
            </a:lvl1pPr>
          </a:lstStyle>
          <a:p>
            <a:pPr>
              <a:defRPr/>
            </a:pPr>
            <a:fld id="{DD58ED5F-5855-4CA7-8B16-8406608276B3}" type="datetimeFigureOut">
              <a:rPr lang="sl-SI"/>
              <a:pPr>
                <a:defRPr/>
              </a:pPr>
              <a:t>20. 08. 2023</a:t>
            </a:fld>
            <a:endParaRPr lang="sl-SI"/>
          </a:p>
        </p:txBody>
      </p:sp>
      <p:sp>
        <p:nvSpPr>
          <p:cNvPr id="4" name="Footer Placeholder 3">
            <a:extLst>
              <a:ext uri="{FF2B5EF4-FFF2-40B4-BE49-F238E27FC236}">
                <a16:creationId xmlns:a16="http://schemas.microsoft.com/office/drawing/2014/main" id="{EA258BC4-DE3C-605E-262A-1D7E05413511}"/>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4">
            <a:extLst>
              <a:ext uri="{FF2B5EF4-FFF2-40B4-BE49-F238E27FC236}">
                <a16:creationId xmlns:a16="http://schemas.microsoft.com/office/drawing/2014/main" id="{2BDDAC96-F94C-FF40-9838-46854B32AF48}"/>
              </a:ext>
            </a:extLst>
          </p:cNvPr>
          <p:cNvSpPr>
            <a:spLocks noGrp="1"/>
          </p:cNvSpPr>
          <p:nvPr>
            <p:ph type="sldNum" sz="quarter" idx="12"/>
          </p:nvPr>
        </p:nvSpPr>
        <p:spPr/>
        <p:txBody>
          <a:bodyPr/>
          <a:lstStyle>
            <a:lvl1pPr>
              <a:defRPr/>
            </a:lvl1pPr>
          </a:lstStyle>
          <a:p>
            <a:pPr>
              <a:defRPr/>
            </a:pPr>
            <a:fld id="{4E9608E8-405F-412B-8CAF-5327FEA2F758}" type="slidenum">
              <a:rPr lang="sl-SI" altLang="sl-SI"/>
              <a:pPr>
                <a:defRPr/>
              </a:pPr>
              <a:t>‹#›</a:t>
            </a:fld>
            <a:endParaRPr lang="sl-SI" altLang="sl-SI"/>
          </a:p>
        </p:txBody>
      </p:sp>
    </p:spTree>
    <p:extLst>
      <p:ext uri="{BB962C8B-B14F-4D97-AF65-F5344CB8AC3E}">
        <p14:creationId xmlns:p14="http://schemas.microsoft.com/office/powerpoint/2010/main" val="14512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dirty="0"/>
              <a:t>Click to edit Master title style</a:t>
            </a:r>
            <a:endParaRPr lang="sl-SI" dirty="0"/>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sl-SI" dirty="0"/>
          </a:p>
        </p:txBody>
      </p:sp>
      <p:sp>
        <p:nvSpPr>
          <p:cNvPr id="4" name="Date Placeholder 3">
            <a:extLst>
              <a:ext uri="{FF2B5EF4-FFF2-40B4-BE49-F238E27FC236}">
                <a16:creationId xmlns:a16="http://schemas.microsoft.com/office/drawing/2014/main" id="{B26493F5-A921-B6B6-5E35-1F75A11C70C7}"/>
              </a:ext>
            </a:extLst>
          </p:cNvPr>
          <p:cNvSpPr>
            <a:spLocks noGrp="1"/>
          </p:cNvSpPr>
          <p:nvPr>
            <p:ph type="dt" sz="half" idx="10"/>
          </p:nvPr>
        </p:nvSpPr>
        <p:spPr/>
        <p:txBody>
          <a:bodyPr/>
          <a:lstStyle>
            <a:lvl1pPr>
              <a:defRPr/>
            </a:lvl1pPr>
          </a:lstStyle>
          <a:p>
            <a:pPr>
              <a:defRPr/>
            </a:pPr>
            <a:fld id="{FD563E9D-3B25-47EA-8E24-BBDB7064DAD6}" type="datetimeFigureOut">
              <a:rPr lang="sl-SI"/>
              <a:pPr>
                <a:defRPr/>
              </a:pPr>
              <a:t>20. 08. 2023</a:t>
            </a:fld>
            <a:endParaRPr lang="sl-SI" dirty="0"/>
          </a:p>
        </p:txBody>
      </p:sp>
      <p:sp>
        <p:nvSpPr>
          <p:cNvPr id="5" name="Footer Placeholder 4">
            <a:extLst>
              <a:ext uri="{FF2B5EF4-FFF2-40B4-BE49-F238E27FC236}">
                <a16:creationId xmlns:a16="http://schemas.microsoft.com/office/drawing/2014/main" id="{1D8C2A47-A120-AF3D-5D5D-1185103A8F2E}"/>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89144510-FC7F-B72D-E573-0123430C14CE}"/>
              </a:ext>
            </a:extLst>
          </p:cNvPr>
          <p:cNvSpPr>
            <a:spLocks noGrp="1"/>
          </p:cNvSpPr>
          <p:nvPr>
            <p:ph type="sldNum" sz="quarter" idx="12"/>
          </p:nvPr>
        </p:nvSpPr>
        <p:spPr/>
        <p:txBody>
          <a:bodyPr/>
          <a:lstStyle>
            <a:lvl1pPr>
              <a:defRPr/>
            </a:lvl1pPr>
          </a:lstStyle>
          <a:p>
            <a:pPr>
              <a:defRPr/>
            </a:pPr>
            <a:fld id="{D87822B3-D6B1-48DF-ACD4-37DB4E0372EE}" type="slidenum">
              <a:rPr lang="sl-SI" altLang="sl-SI"/>
              <a:pPr>
                <a:defRPr/>
              </a:pPr>
              <a:t>‹#›</a:t>
            </a:fld>
            <a:endParaRPr lang="sl-SI" altLang="sl-SI"/>
          </a:p>
        </p:txBody>
      </p:sp>
    </p:spTree>
    <p:extLst>
      <p:ext uri="{BB962C8B-B14F-4D97-AF65-F5344CB8AC3E}">
        <p14:creationId xmlns:p14="http://schemas.microsoft.com/office/powerpoint/2010/main" val="362277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13" name="Text Placeholder 11"/>
          <p:cNvSpPr>
            <a:spLocks noGrp="1"/>
          </p:cNvSpPr>
          <p:nvPr>
            <p:ph type="body" sz="quarter" idx="13"/>
          </p:nvPr>
        </p:nvSpPr>
        <p:spPr>
          <a:xfrm>
            <a:off x="971425" y="3240088"/>
            <a:ext cx="7201025"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3" name="Date Placeholder 3">
            <a:extLst>
              <a:ext uri="{FF2B5EF4-FFF2-40B4-BE49-F238E27FC236}">
                <a16:creationId xmlns:a16="http://schemas.microsoft.com/office/drawing/2014/main" id="{0A27C155-D4AF-3091-3D00-3A47BEAA982F}"/>
              </a:ext>
            </a:extLst>
          </p:cNvPr>
          <p:cNvSpPr>
            <a:spLocks noGrp="1"/>
          </p:cNvSpPr>
          <p:nvPr>
            <p:ph type="dt" sz="half" idx="14"/>
          </p:nvPr>
        </p:nvSpPr>
        <p:spPr/>
        <p:txBody>
          <a:bodyPr/>
          <a:lstStyle>
            <a:lvl1pPr>
              <a:defRPr/>
            </a:lvl1pPr>
          </a:lstStyle>
          <a:p>
            <a:pPr>
              <a:defRPr/>
            </a:pPr>
            <a:fld id="{C33A7E74-EC9D-4894-B29B-C9743F53D9C6}" type="datetimeFigureOut">
              <a:rPr lang="sl-SI"/>
              <a:pPr>
                <a:defRPr/>
              </a:pPr>
              <a:t>20. 08. 2023</a:t>
            </a:fld>
            <a:endParaRPr lang="sl-SI" dirty="0"/>
          </a:p>
        </p:txBody>
      </p:sp>
      <p:sp>
        <p:nvSpPr>
          <p:cNvPr id="4" name="Footer Placeholder 4">
            <a:extLst>
              <a:ext uri="{FF2B5EF4-FFF2-40B4-BE49-F238E27FC236}">
                <a16:creationId xmlns:a16="http://schemas.microsoft.com/office/drawing/2014/main" id="{A756B6B0-83AB-68A2-F81B-7DBCBD545F26}"/>
              </a:ext>
            </a:extLst>
          </p:cNvPr>
          <p:cNvSpPr>
            <a:spLocks noGrp="1"/>
          </p:cNvSpPr>
          <p:nvPr>
            <p:ph type="ftr" sz="quarter" idx="15"/>
          </p:nvPr>
        </p:nvSpPr>
        <p:spPr/>
        <p:txBody>
          <a:bodyPr/>
          <a:lstStyle>
            <a:lvl1pPr>
              <a:defRPr/>
            </a:lvl1pPr>
          </a:lstStyle>
          <a:p>
            <a:pPr>
              <a:defRPr/>
            </a:pPr>
            <a:endParaRPr lang="sl-SI"/>
          </a:p>
        </p:txBody>
      </p:sp>
      <p:sp>
        <p:nvSpPr>
          <p:cNvPr id="5" name="Slide Number Placeholder 5">
            <a:extLst>
              <a:ext uri="{FF2B5EF4-FFF2-40B4-BE49-F238E27FC236}">
                <a16:creationId xmlns:a16="http://schemas.microsoft.com/office/drawing/2014/main" id="{FF979C80-F544-94AF-F635-E3804B7E3DAA}"/>
              </a:ext>
            </a:extLst>
          </p:cNvPr>
          <p:cNvSpPr>
            <a:spLocks noGrp="1"/>
          </p:cNvSpPr>
          <p:nvPr>
            <p:ph type="sldNum" sz="quarter" idx="16"/>
          </p:nvPr>
        </p:nvSpPr>
        <p:spPr/>
        <p:txBody>
          <a:bodyPr/>
          <a:lstStyle>
            <a:lvl1pPr>
              <a:defRPr/>
            </a:lvl1pPr>
          </a:lstStyle>
          <a:p>
            <a:pPr>
              <a:defRPr/>
            </a:pPr>
            <a:fld id="{9A288AD5-FA47-4976-9F29-4BB0C1A1C9CA}" type="slidenum">
              <a:rPr lang="sl-SI" altLang="sl-SI"/>
              <a:pPr>
                <a:defRPr/>
              </a:pPr>
              <a:t>‹#›</a:t>
            </a:fld>
            <a:endParaRPr lang="sl-SI" altLang="sl-SI"/>
          </a:p>
        </p:txBody>
      </p:sp>
    </p:spTree>
    <p:extLst>
      <p:ext uri="{BB962C8B-B14F-4D97-AF65-F5344CB8AC3E}">
        <p14:creationId xmlns:p14="http://schemas.microsoft.com/office/powerpoint/2010/main" val="300532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Date Placeholder 3">
            <a:extLst>
              <a:ext uri="{FF2B5EF4-FFF2-40B4-BE49-F238E27FC236}">
                <a16:creationId xmlns:a16="http://schemas.microsoft.com/office/drawing/2014/main" id="{F26DD639-2453-0D7A-0513-90BC050F7968}"/>
              </a:ext>
            </a:extLst>
          </p:cNvPr>
          <p:cNvSpPr>
            <a:spLocks noGrp="1"/>
          </p:cNvSpPr>
          <p:nvPr>
            <p:ph type="dt" sz="half" idx="10"/>
          </p:nvPr>
        </p:nvSpPr>
        <p:spPr/>
        <p:txBody>
          <a:bodyPr/>
          <a:lstStyle>
            <a:lvl1pPr>
              <a:defRPr/>
            </a:lvl1pPr>
          </a:lstStyle>
          <a:p>
            <a:pPr>
              <a:defRPr/>
            </a:pPr>
            <a:fld id="{7F193A75-3322-4365-8638-F0CE669967DB}" type="datetimeFigureOut">
              <a:rPr lang="sl-SI"/>
              <a:pPr>
                <a:defRPr/>
              </a:pPr>
              <a:t>20. 08. 2023</a:t>
            </a:fld>
            <a:endParaRPr lang="sl-SI" dirty="0"/>
          </a:p>
        </p:txBody>
      </p:sp>
      <p:sp>
        <p:nvSpPr>
          <p:cNvPr id="5" name="Footer Placeholder 4">
            <a:extLst>
              <a:ext uri="{FF2B5EF4-FFF2-40B4-BE49-F238E27FC236}">
                <a16:creationId xmlns:a16="http://schemas.microsoft.com/office/drawing/2014/main" id="{6D9050E2-4949-033A-AA5F-ABC185374D14}"/>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D7149704-CD2A-4156-D2DE-2CDA2CF2DDC2}"/>
              </a:ext>
            </a:extLst>
          </p:cNvPr>
          <p:cNvSpPr>
            <a:spLocks noGrp="1"/>
          </p:cNvSpPr>
          <p:nvPr>
            <p:ph type="sldNum" sz="quarter" idx="12"/>
          </p:nvPr>
        </p:nvSpPr>
        <p:spPr/>
        <p:txBody>
          <a:bodyPr/>
          <a:lstStyle>
            <a:lvl1pPr>
              <a:defRPr/>
            </a:lvl1pPr>
          </a:lstStyle>
          <a:p>
            <a:pPr>
              <a:defRPr/>
            </a:pPr>
            <a:fld id="{C08E196C-1BF9-42B2-B9AF-6DAC0F9BA51F}" type="slidenum">
              <a:rPr lang="sl-SI" altLang="sl-SI"/>
              <a:pPr>
                <a:defRPr/>
              </a:pPr>
              <a:t>‹#›</a:t>
            </a:fld>
            <a:endParaRPr lang="sl-SI" altLang="sl-SI"/>
          </a:p>
        </p:txBody>
      </p:sp>
    </p:spTree>
    <p:extLst>
      <p:ext uri="{BB962C8B-B14F-4D97-AF65-F5344CB8AC3E}">
        <p14:creationId xmlns:p14="http://schemas.microsoft.com/office/powerpoint/2010/main" val="216034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14" name="Text Placeholder 12"/>
          <p:cNvSpPr>
            <a:spLocks noGrp="1"/>
          </p:cNvSpPr>
          <p:nvPr>
            <p:ph type="body" sz="quarter" idx="13"/>
          </p:nvPr>
        </p:nvSpPr>
        <p:spPr>
          <a:xfrm>
            <a:off x="971550" y="3240088"/>
            <a:ext cx="3313113" cy="2627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18" name="Text Placeholder 15"/>
          <p:cNvSpPr>
            <a:spLocks noGrp="1"/>
          </p:cNvSpPr>
          <p:nvPr>
            <p:ph type="body" sz="quarter" idx="14"/>
          </p:nvPr>
        </p:nvSpPr>
        <p:spPr>
          <a:xfrm>
            <a:off x="4848225" y="3240088"/>
            <a:ext cx="3312000"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3" name="Date Placeholder 4">
            <a:extLst>
              <a:ext uri="{FF2B5EF4-FFF2-40B4-BE49-F238E27FC236}">
                <a16:creationId xmlns:a16="http://schemas.microsoft.com/office/drawing/2014/main" id="{CCC9F85D-62FA-629A-0029-6AA97CC53F59}"/>
              </a:ext>
            </a:extLst>
          </p:cNvPr>
          <p:cNvSpPr>
            <a:spLocks noGrp="1"/>
          </p:cNvSpPr>
          <p:nvPr>
            <p:ph type="dt" sz="half" idx="15"/>
          </p:nvPr>
        </p:nvSpPr>
        <p:spPr>
          <a:xfrm>
            <a:off x="1008063" y="6356350"/>
            <a:ext cx="2133600" cy="365125"/>
          </a:xfrm>
        </p:spPr>
        <p:txBody>
          <a:bodyPr/>
          <a:lstStyle>
            <a:lvl1pPr>
              <a:defRPr/>
            </a:lvl1pPr>
          </a:lstStyle>
          <a:p>
            <a:pPr>
              <a:defRPr/>
            </a:pPr>
            <a:fld id="{697F4C18-73AD-4A98-86E4-3C59C32FFC42}" type="datetimeFigureOut">
              <a:rPr lang="sl-SI"/>
              <a:pPr>
                <a:defRPr/>
              </a:pPr>
              <a:t>20. 08. 2023</a:t>
            </a:fld>
            <a:endParaRPr lang="sl-SI" dirty="0"/>
          </a:p>
        </p:txBody>
      </p:sp>
      <p:sp>
        <p:nvSpPr>
          <p:cNvPr id="4" name="Footer Placeholder 5">
            <a:extLst>
              <a:ext uri="{FF2B5EF4-FFF2-40B4-BE49-F238E27FC236}">
                <a16:creationId xmlns:a16="http://schemas.microsoft.com/office/drawing/2014/main" id="{0B96A9A6-3BF4-5C77-77FB-4ADFD9F41FE2}"/>
              </a:ext>
            </a:extLst>
          </p:cNvPr>
          <p:cNvSpPr>
            <a:spLocks noGrp="1"/>
          </p:cNvSpPr>
          <p:nvPr>
            <p:ph type="ftr" sz="quarter" idx="16"/>
          </p:nvPr>
        </p:nvSpPr>
        <p:spPr/>
        <p:txBody>
          <a:bodyPr/>
          <a:lstStyle>
            <a:lvl1pPr>
              <a:defRPr/>
            </a:lvl1pPr>
          </a:lstStyle>
          <a:p>
            <a:pPr>
              <a:defRPr/>
            </a:pPr>
            <a:endParaRPr lang="sl-SI"/>
          </a:p>
        </p:txBody>
      </p:sp>
      <p:sp>
        <p:nvSpPr>
          <p:cNvPr id="5" name="Slide Number Placeholder 6">
            <a:extLst>
              <a:ext uri="{FF2B5EF4-FFF2-40B4-BE49-F238E27FC236}">
                <a16:creationId xmlns:a16="http://schemas.microsoft.com/office/drawing/2014/main" id="{74844DE9-96BF-104C-9EBA-A95B23D1F90A}"/>
              </a:ext>
            </a:extLst>
          </p:cNvPr>
          <p:cNvSpPr>
            <a:spLocks noGrp="1"/>
          </p:cNvSpPr>
          <p:nvPr>
            <p:ph type="sldNum" sz="quarter" idx="17"/>
          </p:nvPr>
        </p:nvSpPr>
        <p:spPr/>
        <p:txBody>
          <a:bodyPr/>
          <a:lstStyle>
            <a:lvl1pPr>
              <a:defRPr/>
            </a:lvl1pPr>
          </a:lstStyle>
          <a:p>
            <a:pPr>
              <a:defRPr/>
            </a:pPr>
            <a:fld id="{856DF515-CA39-4AE4-B70C-87FA8F153448}" type="slidenum">
              <a:rPr lang="sl-SI" altLang="sl-SI"/>
              <a:pPr>
                <a:defRPr/>
              </a:pPr>
              <a:t>‹#›</a:t>
            </a:fld>
            <a:endParaRPr lang="sl-SI" altLang="sl-SI"/>
          </a:p>
        </p:txBody>
      </p:sp>
    </p:spTree>
    <p:extLst>
      <p:ext uri="{BB962C8B-B14F-4D97-AF65-F5344CB8AC3E}">
        <p14:creationId xmlns:p14="http://schemas.microsoft.com/office/powerpoint/2010/main" val="211756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5" name="Date Placeholder 4">
            <a:extLst>
              <a:ext uri="{FF2B5EF4-FFF2-40B4-BE49-F238E27FC236}">
                <a16:creationId xmlns:a16="http://schemas.microsoft.com/office/drawing/2014/main" id="{A4BF430B-EE48-66A7-6B0D-80A66474F6F4}"/>
              </a:ext>
            </a:extLst>
          </p:cNvPr>
          <p:cNvSpPr>
            <a:spLocks noGrp="1"/>
          </p:cNvSpPr>
          <p:nvPr>
            <p:ph type="dt" sz="half" idx="10"/>
          </p:nvPr>
        </p:nvSpPr>
        <p:spPr>
          <a:xfrm>
            <a:off x="1008063" y="6356350"/>
            <a:ext cx="2133600" cy="365125"/>
          </a:xfrm>
        </p:spPr>
        <p:txBody>
          <a:bodyPr/>
          <a:lstStyle>
            <a:lvl1pPr>
              <a:defRPr/>
            </a:lvl1pPr>
          </a:lstStyle>
          <a:p>
            <a:pPr>
              <a:defRPr/>
            </a:pPr>
            <a:fld id="{776339C8-92E5-42BA-A5F5-DB6FB820F5F5}" type="datetimeFigureOut">
              <a:rPr lang="sl-SI"/>
              <a:pPr>
                <a:defRPr/>
              </a:pPr>
              <a:t>20. 08. 2023</a:t>
            </a:fld>
            <a:endParaRPr lang="sl-SI" dirty="0"/>
          </a:p>
        </p:txBody>
      </p:sp>
      <p:sp>
        <p:nvSpPr>
          <p:cNvPr id="6" name="Footer Placeholder 5">
            <a:extLst>
              <a:ext uri="{FF2B5EF4-FFF2-40B4-BE49-F238E27FC236}">
                <a16:creationId xmlns:a16="http://schemas.microsoft.com/office/drawing/2014/main" id="{9900617D-E646-F095-F037-F4E4C344074F}"/>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6">
            <a:extLst>
              <a:ext uri="{FF2B5EF4-FFF2-40B4-BE49-F238E27FC236}">
                <a16:creationId xmlns:a16="http://schemas.microsoft.com/office/drawing/2014/main" id="{F07822A5-98F0-7B3A-0EE3-9FA28A743117}"/>
              </a:ext>
            </a:extLst>
          </p:cNvPr>
          <p:cNvSpPr>
            <a:spLocks noGrp="1"/>
          </p:cNvSpPr>
          <p:nvPr>
            <p:ph type="sldNum" sz="quarter" idx="12"/>
          </p:nvPr>
        </p:nvSpPr>
        <p:spPr/>
        <p:txBody>
          <a:bodyPr/>
          <a:lstStyle>
            <a:lvl1pPr>
              <a:defRPr/>
            </a:lvl1pPr>
          </a:lstStyle>
          <a:p>
            <a:pPr>
              <a:defRPr/>
            </a:pPr>
            <a:fld id="{A5D21594-488B-4FDC-8D99-9A04CA8A9BC7}" type="slidenum">
              <a:rPr lang="sl-SI" altLang="sl-SI"/>
              <a:pPr>
                <a:defRPr/>
              </a:pPr>
              <a:t>‹#›</a:t>
            </a:fld>
            <a:endParaRPr lang="sl-SI" altLang="sl-SI"/>
          </a:p>
        </p:txBody>
      </p:sp>
    </p:spTree>
    <p:extLst>
      <p:ext uri="{BB962C8B-B14F-4D97-AF65-F5344CB8AC3E}">
        <p14:creationId xmlns:p14="http://schemas.microsoft.com/office/powerpoint/2010/main" val="394877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10" name="Text Placeholder 8"/>
          <p:cNvSpPr>
            <a:spLocks noGrp="1"/>
          </p:cNvSpPr>
          <p:nvPr>
            <p:ph type="body" sz="quarter" idx="13"/>
          </p:nvPr>
        </p:nvSpPr>
        <p:spPr>
          <a:xfrm>
            <a:off x="971550" y="3240088"/>
            <a:ext cx="3313113"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3" name="Date Placeholder 4">
            <a:extLst>
              <a:ext uri="{FF2B5EF4-FFF2-40B4-BE49-F238E27FC236}">
                <a16:creationId xmlns:a16="http://schemas.microsoft.com/office/drawing/2014/main" id="{A5A047F1-F009-702D-0659-2A213F73ADD4}"/>
              </a:ext>
            </a:extLst>
          </p:cNvPr>
          <p:cNvSpPr>
            <a:spLocks noGrp="1"/>
          </p:cNvSpPr>
          <p:nvPr>
            <p:ph type="dt" sz="half" idx="14"/>
          </p:nvPr>
        </p:nvSpPr>
        <p:spPr>
          <a:xfrm>
            <a:off x="1008063" y="6356350"/>
            <a:ext cx="2133600" cy="365125"/>
          </a:xfrm>
        </p:spPr>
        <p:txBody>
          <a:bodyPr/>
          <a:lstStyle>
            <a:lvl1pPr>
              <a:defRPr/>
            </a:lvl1pPr>
          </a:lstStyle>
          <a:p>
            <a:pPr>
              <a:defRPr/>
            </a:pPr>
            <a:fld id="{DDF67AE4-676F-4986-B041-3A652E88D945}" type="datetimeFigureOut">
              <a:rPr lang="sl-SI"/>
              <a:pPr>
                <a:defRPr/>
              </a:pPr>
              <a:t>20. 08. 2023</a:t>
            </a:fld>
            <a:endParaRPr lang="sl-SI" dirty="0"/>
          </a:p>
        </p:txBody>
      </p:sp>
      <p:sp>
        <p:nvSpPr>
          <p:cNvPr id="5" name="Footer Placeholder 5">
            <a:extLst>
              <a:ext uri="{FF2B5EF4-FFF2-40B4-BE49-F238E27FC236}">
                <a16:creationId xmlns:a16="http://schemas.microsoft.com/office/drawing/2014/main" id="{B9DF9EEE-8E2C-4A50-8E01-BF12BD345366}"/>
              </a:ext>
            </a:extLst>
          </p:cNvPr>
          <p:cNvSpPr>
            <a:spLocks noGrp="1"/>
          </p:cNvSpPr>
          <p:nvPr>
            <p:ph type="ftr" sz="quarter" idx="15"/>
          </p:nvPr>
        </p:nvSpPr>
        <p:spPr/>
        <p:txBody>
          <a:bodyPr/>
          <a:lstStyle>
            <a:lvl1pPr>
              <a:defRPr/>
            </a:lvl1pPr>
          </a:lstStyle>
          <a:p>
            <a:pPr>
              <a:defRPr/>
            </a:pPr>
            <a:endParaRPr lang="sl-SI"/>
          </a:p>
        </p:txBody>
      </p:sp>
      <p:sp>
        <p:nvSpPr>
          <p:cNvPr id="6" name="Slide Number Placeholder 6">
            <a:extLst>
              <a:ext uri="{FF2B5EF4-FFF2-40B4-BE49-F238E27FC236}">
                <a16:creationId xmlns:a16="http://schemas.microsoft.com/office/drawing/2014/main" id="{02E8CCC8-1E74-89E1-D529-5E207D6B01C1}"/>
              </a:ext>
            </a:extLst>
          </p:cNvPr>
          <p:cNvSpPr>
            <a:spLocks noGrp="1"/>
          </p:cNvSpPr>
          <p:nvPr>
            <p:ph type="sldNum" sz="quarter" idx="16"/>
          </p:nvPr>
        </p:nvSpPr>
        <p:spPr/>
        <p:txBody>
          <a:bodyPr/>
          <a:lstStyle>
            <a:lvl1pPr>
              <a:defRPr/>
            </a:lvl1pPr>
          </a:lstStyle>
          <a:p>
            <a:pPr>
              <a:defRPr/>
            </a:pPr>
            <a:fld id="{822D8920-C109-4D09-A94C-A854A16556D5}" type="slidenum">
              <a:rPr lang="sl-SI" altLang="sl-SI"/>
              <a:pPr>
                <a:defRPr/>
              </a:pPr>
              <a:t>‹#›</a:t>
            </a:fld>
            <a:endParaRPr lang="sl-SI" altLang="sl-SI"/>
          </a:p>
        </p:txBody>
      </p:sp>
    </p:spTree>
    <p:extLst>
      <p:ext uri="{BB962C8B-B14F-4D97-AF65-F5344CB8AC3E}">
        <p14:creationId xmlns:p14="http://schemas.microsoft.com/office/powerpoint/2010/main" val="2104810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EC124E9-3BD8-68AD-434F-20799243ECE9}"/>
              </a:ext>
            </a:extLst>
          </p:cNvPr>
          <p:cNvSpPr>
            <a:spLocks noGrp="1"/>
          </p:cNvSpPr>
          <p:nvPr>
            <p:ph type="dt" sz="half" idx="10"/>
          </p:nvPr>
        </p:nvSpPr>
        <p:spPr/>
        <p:txBody>
          <a:bodyPr/>
          <a:lstStyle>
            <a:lvl1pPr>
              <a:defRPr/>
            </a:lvl1pPr>
          </a:lstStyle>
          <a:p>
            <a:pPr>
              <a:defRPr/>
            </a:pPr>
            <a:fld id="{D2EE9FE5-D8B9-46EA-81DE-70E35C529E8B}" type="datetimeFigureOut">
              <a:rPr lang="sl-SI"/>
              <a:pPr>
                <a:defRPr/>
              </a:pPr>
              <a:t>20. 08. 2023</a:t>
            </a:fld>
            <a:endParaRPr lang="sl-SI" dirty="0"/>
          </a:p>
        </p:txBody>
      </p:sp>
      <p:sp>
        <p:nvSpPr>
          <p:cNvPr id="3" name="Footer Placeholder 4">
            <a:extLst>
              <a:ext uri="{FF2B5EF4-FFF2-40B4-BE49-F238E27FC236}">
                <a16:creationId xmlns:a16="http://schemas.microsoft.com/office/drawing/2014/main" id="{4D4CA04F-879E-FD3C-C858-E882EFA28195}"/>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8A563968-EB49-6D42-99C9-CF0FCAC4F09D}"/>
              </a:ext>
            </a:extLst>
          </p:cNvPr>
          <p:cNvSpPr>
            <a:spLocks noGrp="1"/>
          </p:cNvSpPr>
          <p:nvPr>
            <p:ph type="sldNum" sz="quarter" idx="12"/>
          </p:nvPr>
        </p:nvSpPr>
        <p:spPr/>
        <p:txBody>
          <a:bodyPr/>
          <a:lstStyle>
            <a:lvl1pPr>
              <a:defRPr/>
            </a:lvl1pPr>
          </a:lstStyle>
          <a:p>
            <a:pPr>
              <a:defRPr/>
            </a:pPr>
            <a:fld id="{FF4B75CD-F165-41D0-8357-D39D322C7B5A}" type="slidenum">
              <a:rPr lang="sl-SI" altLang="sl-SI"/>
              <a:pPr>
                <a:defRPr/>
              </a:pPr>
              <a:t>‹#›</a:t>
            </a:fld>
            <a:endParaRPr lang="sl-SI" altLang="sl-SI"/>
          </a:p>
        </p:txBody>
      </p:sp>
    </p:spTree>
    <p:extLst>
      <p:ext uri="{BB962C8B-B14F-4D97-AF65-F5344CB8AC3E}">
        <p14:creationId xmlns:p14="http://schemas.microsoft.com/office/powerpoint/2010/main" val="400895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w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a:extLst>
              <a:ext uri="{FF2B5EF4-FFF2-40B4-BE49-F238E27FC236}">
                <a16:creationId xmlns:a16="http://schemas.microsoft.com/office/drawing/2014/main" id="{85D1317F-6E40-B965-6839-AB3B34F8D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Box 7">
            <a:extLst>
              <a:ext uri="{FF2B5EF4-FFF2-40B4-BE49-F238E27FC236}">
                <a16:creationId xmlns:a16="http://schemas.microsoft.com/office/drawing/2014/main" id="{26B82CDE-115B-9158-A67D-4565C2DE63D1}"/>
              </a:ext>
            </a:extLst>
          </p:cNvPr>
          <p:cNvSpPr txBox="1">
            <a:spLocks noChangeArrowheads="1"/>
          </p:cNvSpPr>
          <p:nvPr/>
        </p:nvSpPr>
        <p:spPr bwMode="auto">
          <a:xfrm>
            <a:off x="962025" y="708025"/>
            <a:ext cx="1341438" cy="307975"/>
          </a:xfrm>
          <a:prstGeom prst="rect">
            <a:avLst/>
          </a:prstGeom>
          <a:noFill/>
          <a:ln>
            <a:noFill/>
          </a:ln>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lnSpc>
                <a:spcPts val="838"/>
              </a:lnSpc>
              <a:defRPr/>
            </a:pPr>
            <a:r>
              <a:rPr lang="en-US" altLang="sl-SI" sz="700">
                <a:solidFill>
                  <a:schemeClr val="tx2"/>
                </a:solidFill>
                <a:latin typeface="Republika" pitchFamily="2" charset="-18"/>
              </a:rPr>
              <a:t>REPUBLIKA SLOVENIJA</a:t>
            </a:r>
          </a:p>
          <a:p>
            <a:pPr eaLnBrk="1" hangingPunct="1">
              <a:lnSpc>
                <a:spcPts val="838"/>
              </a:lnSpc>
              <a:defRPr/>
            </a:pPr>
            <a:r>
              <a:rPr lang="sl-SI" altLang="sl-SI" sz="700" b="1">
                <a:solidFill>
                  <a:schemeClr val="tx2"/>
                </a:solidFill>
                <a:latin typeface="Republika" pitchFamily="2" charset="-18"/>
              </a:rPr>
              <a:t>MINISTRSTVO ZA KMETIJSTVO,</a:t>
            </a:r>
          </a:p>
          <a:p>
            <a:pPr eaLnBrk="1" hangingPunct="1">
              <a:lnSpc>
                <a:spcPts val="838"/>
              </a:lnSpc>
              <a:defRPr/>
            </a:pPr>
            <a:r>
              <a:rPr lang="sl-SI" altLang="sl-SI" sz="700" b="1">
                <a:solidFill>
                  <a:schemeClr val="tx2"/>
                </a:solidFill>
                <a:latin typeface="Republika" pitchFamily="2" charset="-18"/>
              </a:rPr>
              <a:t>GOZDARSTVO IN PREHRANO</a:t>
            </a:r>
            <a:endParaRPr lang="en-US" altLang="sl-SI" sz="700" b="1">
              <a:solidFill>
                <a:schemeClr val="tx2"/>
              </a:solidFill>
              <a:latin typeface="Republika" pitchFamily="2" charset="-18"/>
            </a:endParaRPr>
          </a:p>
        </p:txBody>
      </p:sp>
      <p:pic>
        <p:nvPicPr>
          <p:cNvPr id="1028" name="Picture 8" descr="grb moder za 10 pt.wmf">
            <a:extLst>
              <a:ext uri="{FF2B5EF4-FFF2-40B4-BE49-F238E27FC236}">
                <a16:creationId xmlns:a16="http://schemas.microsoft.com/office/drawing/2014/main" id="{68E653DF-C5F6-4192-83F6-EF81806434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A9C54666-4EFD-AF7D-FFE7-E8535B0A49C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572C904-C2DF-42EE-BAAC-3B0B442F65B7}" type="datetimeFigureOut">
              <a:rPr lang="en-US"/>
              <a:pPr>
                <a:defRPr/>
              </a:pPr>
              <a:t>8/20/2023</a:t>
            </a:fld>
            <a:endParaRPr lang="en-US"/>
          </a:p>
        </p:txBody>
      </p:sp>
      <p:sp>
        <p:nvSpPr>
          <p:cNvPr id="5" name="Footer Placeholder 4">
            <a:extLst>
              <a:ext uri="{FF2B5EF4-FFF2-40B4-BE49-F238E27FC236}">
                <a16:creationId xmlns:a16="http://schemas.microsoft.com/office/drawing/2014/main" id="{E34A23A6-159E-AAC5-D2CE-50248A339F0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123E1AAF-AA0D-2CDD-DBC6-644EA7FAAA5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latin typeface="Calibri" panose="020F0502020204030204" pitchFamily="34" charset="0"/>
              </a:defRPr>
            </a:lvl1pPr>
          </a:lstStyle>
          <a:p>
            <a:pPr>
              <a:defRPr/>
            </a:pPr>
            <a:fld id="{CF11E9F0-D8EA-44AD-9F6F-13E92907366E}" type="slidenum">
              <a:rPr lang="en-US" altLang="sl-SI"/>
              <a:pPr>
                <a:defRPr/>
              </a:pPr>
              <a:t>‹#›</a:t>
            </a:fld>
            <a:endParaRPr lang="en-US" altLang="sl-SI"/>
          </a:p>
        </p:txBody>
      </p:sp>
    </p:spTree>
  </p:cSld>
  <p:clrMap bg1="lt1" tx1="dk1" bg2="lt2" tx2="dk2" accent1="accent1" accent2="accent2" accent3="accent3" accent4="accent4" accent5="accent5" accent6="accent6" hlink="hlink" folHlink="folHlink"/>
  <p:sldLayoutIdLst>
    <p:sldLayoutId id="2147483801"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F97BB07B-E8E7-4C04-44F1-5872A1A76D90}"/>
              </a:ext>
            </a:extLst>
          </p:cNvPr>
          <p:cNvSpPr>
            <a:spLocks noGrp="1"/>
          </p:cNvSpPr>
          <p:nvPr>
            <p:ph type="title"/>
          </p:nvPr>
        </p:nvSpPr>
        <p:spPr bwMode="auto">
          <a:xfrm>
            <a:off x="971550" y="1547813"/>
            <a:ext cx="7200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altLang="sl-SI"/>
              <a:t>Click to edit Master title style</a:t>
            </a:r>
            <a:endParaRPr lang="sl-SI" altLang="sl-SI"/>
          </a:p>
        </p:txBody>
      </p:sp>
      <p:sp>
        <p:nvSpPr>
          <p:cNvPr id="2051" name="Text Placeholder 2">
            <a:extLst>
              <a:ext uri="{FF2B5EF4-FFF2-40B4-BE49-F238E27FC236}">
                <a16:creationId xmlns:a16="http://schemas.microsoft.com/office/drawing/2014/main" id="{6B627B74-3223-3F6A-6527-89FEC0FBB1C6}"/>
              </a:ext>
            </a:extLst>
          </p:cNvPr>
          <p:cNvSpPr>
            <a:spLocks noGrp="1"/>
          </p:cNvSpPr>
          <p:nvPr>
            <p:ph type="body" idx="1"/>
          </p:nvPr>
        </p:nvSpPr>
        <p:spPr bwMode="auto">
          <a:xfrm>
            <a:off x="971550" y="3240088"/>
            <a:ext cx="72009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endParaRPr lang="sl-SI" altLang="sl-SI"/>
          </a:p>
        </p:txBody>
      </p:sp>
      <p:sp>
        <p:nvSpPr>
          <p:cNvPr id="4" name="Date Placeholder 3">
            <a:extLst>
              <a:ext uri="{FF2B5EF4-FFF2-40B4-BE49-F238E27FC236}">
                <a16:creationId xmlns:a16="http://schemas.microsoft.com/office/drawing/2014/main" id="{9A43E898-9E5A-7327-6DB5-42CF0379F3B7}"/>
              </a:ext>
            </a:extLst>
          </p:cNvPr>
          <p:cNvSpPr>
            <a:spLocks noGrp="1"/>
          </p:cNvSpPr>
          <p:nvPr>
            <p:ph type="dt" sz="half" idx="2"/>
          </p:nvPr>
        </p:nvSpPr>
        <p:spPr>
          <a:xfrm>
            <a:off x="971550" y="6356350"/>
            <a:ext cx="158273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B4C45E9-5170-4F69-86E7-BB304A2558BC}" type="datetimeFigureOut">
              <a:rPr lang="sl-SI"/>
              <a:pPr>
                <a:defRPr/>
              </a:pPr>
              <a:t>20. 08. 2023</a:t>
            </a:fld>
            <a:endParaRPr lang="sl-SI" dirty="0"/>
          </a:p>
        </p:txBody>
      </p:sp>
      <p:sp>
        <p:nvSpPr>
          <p:cNvPr id="5" name="Footer Placeholder 4">
            <a:extLst>
              <a:ext uri="{FF2B5EF4-FFF2-40B4-BE49-F238E27FC236}">
                <a16:creationId xmlns:a16="http://schemas.microsoft.com/office/drawing/2014/main" id="{792A76BD-CAD6-9EF7-B867-2B27E2D2AC6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Slide Number Placeholder 5">
            <a:extLst>
              <a:ext uri="{FF2B5EF4-FFF2-40B4-BE49-F238E27FC236}">
                <a16:creationId xmlns:a16="http://schemas.microsoft.com/office/drawing/2014/main" id="{C4D3406D-B9C8-1F96-D096-2F8B77016859}"/>
              </a:ext>
            </a:extLst>
          </p:cNvPr>
          <p:cNvSpPr>
            <a:spLocks noGrp="1"/>
          </p:cNvSpPr>
          <p:nvPr>
            <p:ph type="sldNum" sz="quarter" idx="4"/>
          </p:nvPr>
        </p:nvSpPr>
        <p:spPr>
          <a:xfrm>
            <a:off x="6553200" y="6356350"/>
            <a:ext cx="16081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defRPr>
            </a:lvl1pPr>
          </a:lstStyle>
          <a:p>
            <a:pPr>
              <a:defRPr/>
            </a:pPr>
            <a:fld id="{322611B9-5569-4E71-8A6F-444311A832E2}" type="slidenum">
              <a:rPr lang="sl-SI" altLang="sl-SI"/>
              <a:pPr>
                <a:defRPr/>
              </a:pPr>
              <a:t>‹#›</a:t>
            </a:fld>
            <a:endParaRPr lang="sl-SI" altLang="sl-SI"/>
          </a:p>
        </p:txBody>
      </p:sp>
      <p:pic>
        <p:nvPicPr>
          <p:cNvPr id="2055" name="Picture 9" descr="grb moder za 10 pt.wmf">
            <a:extLst>
              <a:ext uri="{FF2B5EF4-FFF2-40B4-BE49-F238E27FC236}">
                <a16:creationId xmlns:a16="http://schemas.microsoft.com/office/drawing/2014/main" id="{63889395-F12E-59CC-62A1-114EF982AFF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Box 7">
            <a:extLst>
              <a:ext uri="{FF2B5EF4-FFF2-40B4-BE49-F238E27FC236}">
                <a16:creationId xmlns:a16="http://schemas.microsoft.com/office/drawing/2014/main" id="{FDCF8CD5-1E86-67D9-C0D2-9248BF2D54BF}"/>
              </a:ext>
            </a:extLst>
          </p:cNvPr>
          <p:cNvSpPr txBox="1">
            <a:spLocks noChangeArrowheads="1"/>
          </p:cNvSpPr>
          <p:nvPr userDrawn="1"/>
        </p:nvSpPr>
        <p:spPr bwMode="auto">
          <a:xfrm>
            <a:off x="962025" y="708025"/>
            <a:ext cx="1341438" cy="307975"/>
          </a:xfrm>
          <a:prstGeom prst="rect">
            <a:avLst/>
          </a:prstGeom>
          <a:noFill/>
          <a:ln>
            <a:noFill/>
          </a:ln>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lnSpc>
                <a:spcPts val="838"/>
              </a:lnSpc>
              <a:defRPr/>
            </a:pPr>
            <a:r>
              <a:rPr lang="en-US" altLang="sl-SI" sz="700">
                <a:solidFill>
                  <a:schemeClr val="tx2"/>
                </a:solidFill>
                <a:latin typeface="Republika" pitchFamily="2" charset="-18"/>
              </a:rPr>
              <a:t>REPUBLIKA SLOVENIJA</a:t>
            </a:r>
          </a:p>
          <a:p>
            <a:pPr eaLnBrk="1" hangingPunct="1">
              <a:lnSpc>
                <a:spcPts val="838"/>
              </a:lnSpc>
              <a:defRPr/>
            </a:pPr>
            <a:r>
              <a:rPr lang="sl-SI" altLang="sl-SI" sz="700" b="1">
                <a:solidFill>
                  <a:schemeClr val="tx2"/>
                </a:solidFill>
                <a:latin typeface="Republika" pitchFamily="2" charset="-18"/>
              </a:rPr>
              <a:t>MINISTRSTVO ZA KMETIJSTVO,</a:t>
            </a:r>
          </a:p>
          <a:p>
            <a:pPr eaLnBrk="1" hangingPunct="1">
              <a:lnSpc>
                <a:spcPts val="838"/>
              </a:lnSpc>
              <a:defRPr/>
            </a:pPr>
            <a:r>
              <a:rPr lang="sl-SI" altLang="sl-SI" sz="700" b="1">
                <a:solidFill>
                  <a:schemeClr val="tx2"/>
                </a:solidFill>
                <a:latin typeface="Republika" pitchFamily="2" charset="-18"/>
              </a:rPr>
              <a:t>GOZDARSTVO IN PREHRANO</a:t>
            </a:r>
            <a:endParaRPr lang="en-US" altLang="sl-SI" sz="700" b="1">
              <a:solidFill>
                <a:schemeClr val="tx2"/>
              </a:solidFill>
              <a:latin typeface="Republika" pitchFamily="2" charset="-18"/>
            </a:endParaRPr>
          </a:p>
        </p:txBody>
      </p:sp>
    </p:spTree>
  </p:cSld>
  <p:clrMap bg1="lt1" tx1="dk1" bg2="lt2" tx2="dk2" accent1="accent1" accent2="accent2" accent3="accent3" accent4="accent4" accent5="accent5" accent6="accent6" hlink="hlink" folHlink="folHlink"/>
  <p:sldLayoutIdLst>
    <p:sldLayoutId id="2147483802" r:id="rId1"/>
    <p:sldLayoutId id="2147483797" r:id="rId2"/>
    <p:sldLayoutId id="2147483798" r:id="rId3"/>
    <p:sldLayoutId id="2147483799" r:id="rId4"/>
    <p:sldLayoutId id="2147483803" r:id="rId5"/>
    <p:sldLayoutId id="2147483804" r:id="rId6"/>
    <p:sldLayoutId id="2147483805" r:id="rId7"/>
    <p:sldLayoutId id="2147483800" r:id="rId8"/>
  </p:sldLayoutIdLst>
  <p:txStyles>
    <p:titleStyle>
      <a:lvl1pPr algn="l" rtl="0" eaLnBrk="0" fontAlgn="base" hangingPunct="0">
        <a:spcBef>
          <a:spcPct val="0"/>
        </a:spcBef>
        <a:spcAft>
          <a:spcPct val="0"/>
        </a:spcAft>
        <a:defRPr sz="4400" kern="1200">
          <a:solidFill>
            <a:schemeClr val="tx1"/>
          </a:solidFill>
          <a:latin typeface="Arial" pitchFamily="34"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mailto:gp.mkgp@gov.si"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mkgp.gov.si/" TargetMode="External"/><Relationship Id="rId2" Type="http://schemas.openxmlformats.org/officeDocument/2006/relationships/hyperlink" Target="mailto:gp.mkgp@gov.si"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descr="Novosti pri označevanju vina in &#10;aromatiziranih vinskih proizvodov">
            <a:extLst>
              <a:ext uri="{FF2B5EF4-FFF2-40B4-BE49-F238E27FC236}">
                <a16:creationId xmlns:a16="http://schemas.microsoft.com/office/drawing/2014/main" id="{35164790-5739-9915-5849-C042C77C15C9}"/>
              </a:ext>
            </a:extLst>
          </p:cNvPr>
          <p:cNvSpPr txBox="1">
            <a:spLocks noGrp="1"/>
          </p:cNvSpPr>
          <p:nvPr>
            <p:ph type="title" idx="4294967295"/>
          </p:nvPr>
        </p:nvSpPr>
        <p:spPr>
          <a:xfrm>
            <a:off x="0" y="1767357"/>
            <a:ext cx="9144001" cy="425555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ctr" defTabSz="2521915" rtl="0" eaLnBrk="0" fontAlgn="base" latinLnBrk="0" hangingPunct="0">
              <a:lnSpc>
                <a:spcPct val="120000"/>
              </a:lnSpc>
              <a:spcBef>
                <a:spcPts val="0"/>
              </a:spcBef>
              <a:spcAft>
                <a:spcPct val="0"/>
              </a:spcAft>
              <a:buClrTx/>
              <a:buSzTx/>
              <a:buFontTx/>
              <a:buNone/>
              <a:tabLst/>
              <a:defRPr/>
            </a:pPr>
            <a:r>
              <a:rPr lang="sl-SI" sz="4000" dirty="0">
                <a:solidFill>
                  <a:prstClr val="black"/>
                </a:solidFill>
                <a:latin typeface="Calibri" panose="020F0502020204030204"/>
                <a:ea typeface="+mn-ea"/>
                <a:cs typeface="+mn-cs"/>
              </a:rPr>
              <a:t>Sistem evropskih geografskih označb in novosti pri označevanju vina</a:t>
            </a:r>
            <a:br>
              <a:rPr lang="sl-SI" sz="4000" dirty="0">
                <a:solidFill>
                  <a:prstClr val="black"/>
                </a:solidFill>
                <a:latin typeface="Calibri" panose="020F0502020204030204"/>
                <a:ea typeface="+mn-ea"/>
                <a:cs typeface="+mn-cs"/>
              </a:rPr>
            </a:br>
            <a:endParaRPr kumimoji="0" lang="sl-SI"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sl-SI" sz="2800" b="1" i="0" u="none" strike="noStrike" kern="1200" cap="none" spc="0" normalizeH="0" baseline="0" noProof="0" dirty="0">
                <a:ln>
                  <a:noFill/>
                </a:ln>
                <a:solidFill>
                  <a:prstClr val="black"/>
                </a:solidFill>
                <a:effectLst/>
                <a:uLnTx/>
                <a:uFillTx/>
                <a:latin typeface="+mn-lt"/>
                <a:ea typeface="+mj-ea"/>
                <a:cs typeface="Arial" pitchFamily="34" charset="0"/>
              </a:rPr>
              <a:t>dr. Tina Zavašnik Bergant</a:t>
            </a:r>
            <a:br>
              <a:rPr kumimoji="0" lang="sl-SI" sz="2800" b="0" i="0" u="none" strike="noStrike" kern="1200" cap="none" spc="0" normalizeH="0" baseline="0" noProof="0" dirty="0">
                <a:ln>
                  <a:noFill/>
                </a:ln>
                <a:solidFill>
                  <a:prstClr val="black"/>
                </a:solidFill>
                <a:effectLst/>
                <a:uLnTx/>
                <a:uFillTx/>
                <a:latin typeface="+mn-lt"/>
                <a:ea typeface="+mj-ea"/>
                <a:cs typeface="Arial" pitchFamily="34" charset="0"/>
              </a:rPr>
            </a:br>
            <a:r>
              <a:rPr kumimoji="0" lang="sl-SI" sz="2800" b="0" i="0" u="none" strike="noStrike" kern="1200" cap="none" spc="0" normalizeH="0" baseline="0" noProof="0" dirty="0">
                <a:ln>
                  <a:noFill/>
                </a:ln>
                <a:solidFill>
                  <a:prstClr val="black"/>
                </a:solidFill>
                <a:effectLst/>
                <a:uLnTx/>
                <a:uFillTx/>
                <a:latin typeface="+mn-lt"/>
                <a:ea typeface="+mj-ea"/>
                <a:cs typeface="Arial" pitchFamily="34" charset="0"/>
              </a:rPr>
              <a:t>Ministrstvo za kmetijstvo, gozdarstvo in prehrano</a:t>
            </a:r>
            <a:br>
              <a:rPr kumimoji="0" lang="sl-SI" sz="2800" b="0" i="0" u="none" strike="noStrike" kern="1200" cap="none" spc="0" normalizeH="0" baseline="0" noProof="0" dirty="0">
                <a:ln>
                  <a:noFill/>
                </a:ln>
                <a:solidFill>
                  <a:prstClr val="black"/>
                </a:solidFill>
                <a:effectLst/>
                <a:uLnTx/>
                <a:uFillTx/>
                <a:latin typeface="+mn-lt"/>
                <a:ea typeface="+mj-ea"/>
                <a:cs typeface="Arial" pitchFamily="34" charset="0"/>
              </a:rPr>
            </a:br>
            <a:br>
              <a:rPr kumimoji="0" lang="sl-SI" sz="2800" b="0" i="0" u="none" strike="noStrike" kern="1200" cap="none" spc="0" normalizeH="0" baseline="0" noProof="0" dirty="0">
                <a:ln>
                  <a:noFill/>
                </a:ln>
                <a:solidFill>
                  <a:prstClr val="black"/>
                </a:solidFill>
                <a:effectLst/>
                <a:uLnTx/>
                <a:uFillTx/>
                <a:latin typeface="+mn-lt"/>
                <a:ea typeface="+mj-ea"/>
                <a:cs typeface="Arial" pitchFamily="34" charset="0"/>
              </a:rPr>
            </a:br>
            <a:endParaRPr kumimoji="0" lang="sl-SI" sz="2200" b="0" u="none" strike="noStrike" kern="1200" cap="none" spc="0" normalizeH="0" baseline="0" noProof="0" dirty="0">
              <a:ln>
                <a:noFill/>
              </a:ln>
              <a:solidFill>
                <a:srgbClr val="999999"/>
              </a:solidFill>
              <a:effectLst/>
              <a:uLnTx/>
              <a:uFillTx/>
              <a:latin typeface="+mn-lt"/>
              <a:ea typeface="+mj-ea"/>
              <a:cs typeface="Arial"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18D55B-0791-2FBA-AA5A-678F39DACFDF}"/>
              </a:ext>
            </a:extLst>
          </p:cNvPr>
          <p:cNvSpPr>
            <a:spLocks noGrp="1"/>
          </p:cNvSpPr>
          <p:nvPr>
            <p:ph type="ctrTitle"/>
          </p:nvPr>
        </p:nvSpPr>
        <p:spPr>
          <a:xfrm>
            <a:off x="355600" y="1372616"/>
            <a:ext cx="8623300" cy="5386999"/>
          </a:xfrm>
        </p:spPr>
        <p:txBody>
          <a:bodyPr/>
          <a:lstStyle/>
          <a:p>
            <a:pPr>
              <a:defRPr/>
            </a:pPr>
            <a:r>
              <a:rPr lang="sl-SI" sz="2000" dirty="0">
                <a:solidFill>
                  <a:schemeClr val="tx2"/>
                </a:solidFill>
                <a:latin typeface="+mn-lt"/>
              </a:rPr>
              <a:t>OBVEZNO OZNAČEVANJE HRANILNE VREDNOSTI </a:t>
            </a:r>
            <a:r>
              <a:rPr lang="sl-SI" sz="2000" b="0" dirty="0">
                <a:solidFill>
                  <a:srgbClr val="C00000"/>
                </a:solidFill>
                <a:latin typeface="+mn-lt"/>
              </a:rPr>
              <a:t>od 8. dec. 2023 </a:t>
            </a:r>
            <a:br>
              <a:rPr lang="sl-SI" sz="2000" b="0" dirty="0">
                <a:solidFill>
                  <a:srgbClr val="C00000"/>
                </a:solidFill>
                <a:latin typeface="+mn-lt"/>
              </a:rPr>
            </a:br>
            <a:br>
              <a:rPr lang="sl-SI" sz="2000" dirty="0">
                <a:solidFill>
                  <a:schemeClr val="tx2"/>
                </a:solidFill>
                <a:latin typeface="+mn-lt"/>
              </a:rPr>
            </a:br>
            <a:r>
              <a:rPr lang="sl-SI" sz="2000" dirty="0">
                <a:solidFill>
                  <a:srgbClr val="0B1FDB"/>
                </a:solidFill>
                <a:latin typeface="+mn-lt"/>
              </a:rPr>
              <a:t>Spremembe 1308/2013 </a:t>
            </a:r>
            <a:r>
              <a:rPr lang="sl-SI" sz="2000" u="sng" dirty="0">
                <a:solidFill>
                  <a:srgbClr val="0B1FDB"/>
                </a:solidFill>
                <a:latin typeface="+mn-lt"/>
              </a:rPr>
              <a:t>čl. 119</a:t>
            </a:r>
            <a:r>
              <a:rPr lang="sl-SI" sz="2000" dirty="0">
                <a:solidFill>
                  <a:srgbClr val="0B1FDB"/>
                </a:solidFill>
                <a:latin typeface="+mn-lt"/>
              </a:rPr>
              <a:t> </a:t>
            </a:r>
            <a:r>
              <a:rPr lang="sl-SI" sz="2000" b="0" dirty="0">
                <a:solidFill>
                  <a:srgbClr val="0B1FDB"/>
                </a:solidFill>
                <a:latin typeface="+mn-lt"/>
              </a:rPr>
              <a:t>(sektorska zakonodaja) in</a:t>
            </a:r>
            <a:r>
              <a:rPr lang="sl-SI" sz="2000" dirty="0">
                <a:solidFill>
                  <a:srgbClr val="0B1FDB"/>
                </a:solidFill>
                <a:latin typeface="+mn-lt"/>
              </a:rPr>
              <a:t> veljavna 1169/2011</a:t>
            </a:r>
            <a:r>
              <a:rPr lang="sl-SI" sz="2000" b="0" dirty="0">
                <a:solidFill>
                  <a:srgbClr val="0B1FDB"/>
                </a:solidFill>
                <a:latin typeface="+mn-lt"/>
              </a:rPr>
              <a:t> (horizontalna zakonodaja o posredovanju informacij o živilih potrošnikom)</a:t>
            </a:r>
            <a:br>
              <a:rPr lang="sl-SI" sz="2000" b="0" dirty="0">
                <a:solidFill>
                  <a:srgbClr val="C00000"/>
                </a:solidFill>
                <a:latin typeface="+mn-lt"/>
              </a:rPr>
            </a:br>
            <a:br>
              <a:rPr lang="sl-SI" sz="2000" dirty="0">
                <a:solidFill>
                  <a:srgbClr val="0B1FDB"/>
                </a:solidFill>
                <a:latin typeface="+mn-lt"/>
              </a:rPr>
            </a:br>
            <a:r>
              <a:rPr lang="sl-SI" sz="2000" dirty="0">
                <a:solidFill>
                  <a:schemeClr val="tx2"/>
                </a:solidFill>
                <a:latin typeface="+mn-lt"/>
              </a:rPr>
              <a:t>Obvezna označba hranilne vrednosti vključuje</a:t>
            </a:r>
            <a:r>
              <a:rPr lang="sl-SI" sz="2000" b="0" dirty="0">
                <a:solidFill>
                  <a:schemeClr val="tx2"/>
                </a:solidFill>
                <a:latin typeface="+mn-lt"/>
              </a:rPr>
              <a:t>:</a:t>
            </a:r>
            <a:br>
              <a:rPr lang="sl-SI" sz="2000" b="0" dirty="0">
                <a:solidFill>
                  <a:schemeClr val="tx2"/>
                </a:solidFill>
                <a:latin typeface="+mn-lt"/>
              </a:rPr>
            </a:br>
            <a:r>
              <a:rPr lang="sl-SI" sz="2000" b="0" dirty="0">
                <a:solidFill>
                  <a:schemeClr val="tx2"/>
                </a:solidFill>
                <a:latin typeface="+mn-lt"/>
              </a:rPr>
              <a:t>-	</a:t>
            </a:r>
            <a:r>
              <a:rPr lang="sl-SI" sz="2000" dirty="0">
                <a:solidFill>
                  <a:schemeClr val="tx2"/>
                </a:solidFill>
                <a:latin typeface="+mn-lt"/>
              </a:rPr>
              <a:t>energijsko vrednost</a:t>
            </a:r>
            <a:r>
              <a:rPr lang="sl-SI" sz="2000" dirty="0">
                <a:solidFill>
                  <a:srgbClr val="0B1FDB"/>
                </a:solidFill>
                <a:latin typeface="+mn-lt"/>
              </a:rPr>
              <a:t>*</a:t>
            </a:r>
            <a:r>
              <a:rPr lang="sl-SI" sz="2000" dirty="0">
                <a:solidFill>
                  <a:schemeClr val="tx2"/>
                </a:solidFill>
                <a:latin typeface="+mn-lt"/>
              </a:rPr>
              <a:t> </a:t>
            </a:r>
            <a:r>
              <a:rPr lang="sl-SI" sz="2000" b="0" dirty="0">
                <a:solidFill>
                  <a:schemeClr val="tx2"/>
                </a:solidFill>
                <a:latin typeface="+mn-lt"/>
              </a:rPr>
              <a:t>(kJ/kcal, na 100 ml, ali bodo vinarji označevali porcije?) </a:t>
            </a:r>
            <a:br>
              <a:rPr lang="sl-SI" sz="2000" b="0" dirty="0">
                <a:solidFill>
                  <a:schemeClr val="tx2"/>
                </a:solidFill>
                <a:latin typeface="+mn-lt"/>
              </a:rPr>
            </a:br>
            <a:r>
              <a:rPr lang="sl-SI" sz="2000" b="0" dirty="0">
                <a:solidFill>
                  <a:schemeClr val="tx2"/>
                </a:solidFill>
                <a:latin typeface="+mn-lt"/>
              </a:rPr>
              <a:t>in</a:t>
            </a:r>
            <a:br>
              <a:rPr lang="sl-SI" sz="2000" b="0" dirty="0">
                <a:solidFill>
                  <a:schemeClr val="tx2"/>
                </a:solidFill>
                <a:latin typeface="+mn-lt"/>
              </a:rPr>
            </a:br>
            <a:r>
              <a:rPr lang="sl-SI" sz="2000" b="0" dirty="0">
                <a:solidFill>
                  <a:schemeClr val="tx2"/>
                </a:solidFill>
                <a:latin typeface="+mn-lt"/>
              </a:rPr>
              <a:t>-	</a:t>
            </a:r>
            <a:r>
              <a:rPr lang="sl-SI" sz="2000" dirty="0">
                <a:solidFill>
                  <a:schemeClr val="tx2"/>
                </a:solidFill>
                <a:latin typeface="+mn-lt"/>
              </a:rPr>
              <a:t>količine hranil</a:t>
            </a:r>
            <a:r>
              <a:rPr lang="sl-SI" sz="2000" dirty="0">
                <a:solidFill>
                  <a:srgbClr val="0B1FDB"/>
                </a:solidFill>
                <a:latin typeface="+mn-lt"/>
              </a:rPr>
              <a:t>**</a:t>
            </a:r>
            <a:r>
              <a:rPr lang="sl-SI" sz="2000" dirty="0">
                <a:solidFill>
                  <a:schemeClr val="tx2"/>
                </a:solidFill>
                <a:latin typeface="+mn-lt"/>
              </a:rPr>
              <a:t> </a:t>
            </a:r>
            <a:r>
              <a:rPr lang="sl-SI" sz="2000" b="0" dirty="0">
                <a:solidFill>
                  <a:schemeClr val="tx2"/>
                </a:solidFill>
                <a:latin typeface="+mn-lt"/>
              </a:rPr>
              <a:t>(</a:t>
            </a:r>
            <a:r>
              <a:rPr lang="sl-SI" sz="2000" b="0" dirty="0">
                <a:solidFill>
                  <a:srgbClr val="0B1FDB"/>
                </a:solidFill>
                <a:latin typeface="+mn-lt"/>
              </a:rPr>
              <a:t>maščob***, od tega nasičenih maščob***, ogljikovih hidratov, od tega sladkorjev, beljakovin*** in soli***</a:t>
            </a:r>
            <a:r>
              <a:rPr lang="sl-SI" sz="2000" b="0" dirty="0">
                <a:solidFill>
                  <a:schemeClr val="tx2"/>
                </a:solidFill>
                <a:latin typeface="+mn-lt"/>
              </a:rPr>
              <a:t>).</a:t>
            </a:r>
            <a:br>
              <a:rPr lang="sl-SI" sz="2000" b="0" dirty="0">
                <a:solidFill>
                  <a:schemeClr val="tx2"/>
                </a:solidFill>
                <a:latin typeface="+mn-lt"/>
              </a:rPr>
            </a:br>
            <a:br>
              <a:rPr lang="sl-SI" sz="2000" b="0" dirty="0">
                <a:solidFill>
                  <a:schemeClr val="tx2"/>
                </a:solidFill>
                <a:latin typeface="+mn-lt"/>
              </a:rPr>
            </a:br>
            <a:br>
              <a:rPr lang="sl-SI" sz="2000" b="0" dirty="0">
                <a:solidFill>
                  <a:schemeClr val="tx2"/>
                </a:solidFill>
                <a:latin typeface="+mn-lt"/>
              </a:rPr>
            </a:br>
            <a:r>
              <a:rPr lang="sl-SI" sz="2000" dirty="0">
                <a:solidFill>
                  <a:srgbClr val="0B1FDB"/>
                </a:solidFill>
                <a:latin typeface="+mn-lt"/>
              </a:rPr>
              <a:t>*</a:t>
            </a:r>
            <a:r>
              <a:rPr lang="sl-SI" sz="2000" b="0" dirty="0">
                <a:solidFill>
                  <a:schemeClr val="tx2"/>
                </a:solidFill>
                <a:latin typeface="+mn-lt"/>
              </a:rPr>
              <a:t>Energijska vrednost vina je del obvezne označbe hranilne vrednosti vina (poleg količine hranil).</a:t>
            </a:r>
            <a:br>
              <a:rPr lang="sl-SI" sz="2000" b="0" dirty="0">
                <a:solidFill>
                  <a:schemeClr val="tx2"/>
                </a:solidFill>
                <a:latin typeface="+mn-lt"/>
              </a:rPr>
            </a:br>
            <a:r>
              <a:rPr lang="sl-SI" sz="2000" dirty="0">
                <a:solidFill>
                  <a:srgbClr val="0B1FDB"/>
                </a:solidFill>
                <a:latin typeface="+mn-lt"/>
              </a:rPr>
              <a:t>** </a:t>
            </a:r>
            <a:r>
              <a:rPr lang="sl-SI" sz="2000" b="0" dirty="0">
                <a:solidFill>
                  <a:schemeClr val="tx2"/>
                </a:solidFill>
                <a:latin typeface="+mn-lt"/>
              </a:rPr>
              <a:t>čl. 30(1)(b), 1169/2011 – navedba količine hranil</a:t>
            </a:r>
            <a:br>
              <a:rPr lang="sl-SI" sz="2000" dirty="0">
                <a:solidFill>
                  <a:srgbClr val="0B1FDB"/>
                </a:solidFill>
                <a:latin typeface="+mn-lt"/>
              </a:rPr>
            </a:br>
            <a:r>
              <a:rPr lang="sl-SI" sz="2000" dirty="0">
                <a:solidFill>
                  <a:srgbClr val="0B1FDB"/>
                </a:solidFill>
                <a:latin typeface="+mn-lt"/>
              </a:rPr>
              <a:t>***</a:t>
            </a:r>
            <a:r>
              <a:rPr lang="sl-SI" sz="2000" b="0" dirty="0">
                <a:solidFill>
                  <a:schemeClr val="tx2"/>
                </a:solidFill>
                <a:latin typeface="+mn-lt"/>
              </a:rPr>
              <a:t>Vino je proizvod, v katerem maščob, beljakovin in soli praviloma ni.</a:t>
            </a:r>
            <a:br>
              <a:rPr lang="sl-SI" sz="2000" dirty="0">
                <a:solidFill>
                  <a:schemeClr val="tx2"/>
                </a:solidFill>
              </a:rPr>
            </a:br>
            <a:endParaRPr lang="sl-SI" sz="2000"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18D55B-0791-2FBA-AA5A-678F39DACFDF}"/>
              </a:ext>
            </a:extLst>
          </p:cNvPr>
          <p:cNvSpPr>
            <a:spLocks noGrp="1"/>
          </p:cNvSpPr>
          <p:nvPr>
            <p:ph type="ctrTitle"/>
          </p:nvPr>
        </p:nvSpPr>
        <p:spPr>
          <a:xfrm>
            <a:off x="355600" y="1305611"/>
            <a:ext cx="8418010" cy="5234085"/>
          </a:xfrm>
        </p:spPr>
        <p:txBody>
          <a:bodyPr/>
          <a:lstStyle/>
          <a:p>
            <a:pPr>
              <a:defRPr/>
            </a:pPr>
            <a:r>
              <a:rPr lang="sl-SI" sz="2000" dirty="0">
                <a:solidFill>
                  <a:schemeClr val="tx2"/>
                </a:solidFill>
                <a:latin typeface="+mn-lt"/>
              </a:rPr>
              <a:t>OBVEZNO OZNAČEVANJE HRANILNE VREDNOSTI </a:t>
            </a:r>
            <a:r>
              <a:rPr lang="sl-SI" sz="2000" b="0" dirty="0">
                <a:solidFill>
                  <a:srgbClr val="C00000"/>
                </a:solidFill>
                <a:latin typeface="+mn-lt"/>
              </a:rPr>
              <a:t>od 8. dec. 2023 </a:t>
            </a:r>
            <a:br>
              <a:rPr lang="sl-SI" sz="2000" b="0" dirty="0">
                <a:solidFill>
                  <a:srgbClr val="C00000"/>
                </a:solidFill>
                <a:latin typeface="+mn-lt"/>
              </a:rPr>
            </a:br>
            <a:br>
              <a:rPr lang="sl-SI" sz="2000" b="0" dirty="0">
                <a:solidFill>
                  <a:srgbClr val="C00000"/>
                </a:solidFill>
                <a:latin typeface="+mn-lt"/>
              </a:rPr>
            </a:br>
            <a:r>
              <a:rPr lang="sl-SI" sz="2000" dirty="0">
                <a:solidFill>
                  <a:schemeClr val="tx2"/>
                </a:solidFill>
                <a:latin typeface="+mn-lt"/>
              </a:rPr>
              <a:t>2 možnosti</a:t>
            </a:r>
            <a:r>
              <a:rPr lang="sl-SI" sz="2000" b="0" dirty="0">
                <a:solidFill>
                  <a:schemeClr val="tx2"/>
                </a:solidFill>
                <a:latin typeface="+mn-lt"/>
              </a:rPr>
              <a:t> glede „lokacije“ obvezne označbe hranilne vrednosti na proizvodu:</a:t>
            </a:r>
            <a:br>
              <a:rPr lang="sl-SI" sz="2000" b="0" dirty="0">
                <a:solidFill>
                  <a:schemeClr val="tx2"/>
                </a:solidFill>
                <a:latin typeface="+mn-lt"/>
              </a:rPr>
            </a:br>
            <a:br>
              <a:rPr lang="sl-SI" sz="2000" b="0" dirty="0">
                <a:solidFill>
                  <a:schemeClr val="tx2"/>
                </a:solidFill>
                <a:latin typeface="+mn-lt"/>
              </a:rPr>
            </a:br>
            <a:r>
              <a:rPr lang="sl-SI" sz="2000" b="0" dirty="0">
                <a:solidFill>
                  <a:schemeClr val="tx2"/>
                </a:solidFill>
                <a:latin typeface="+mn-lt"/>
              </a:rPr>
              <a:t>- obvezna označba hranilne vrednosti je (v celoti) na </a:t>
            </a:r>
            <a:r>
              <a:rPr lang="sl-SI" sz="2000" dirty="0">
                <a:solidFill>
                  <a:schemeClr val="tx2"/>
                </a:solidFill>
                <a:latin typeface="+mn-lt"/>
              </a:rPr>
              <a:t>embalaži </a:t>
            </a:r>
            <a:r>
              <a:rPr lang="sl-SI" sz="2000" b="0" dirty="0">
                <a:solidFill>
                  <a:schemeClr val="tx2"/>
                </a:solidFill>
                <a:latin typeface="+mn-lt"/>
              </a:rPr>
              <a:t>ali </a:t>
            </a:r>
            <a:r>
              <a:rPr lang="sl-SI" sz="2000" dirty="0">
                <a:solidFill>
                  <a:schemeClr val="tx2"/>
                </a:solidFill>
                <a:latin typeface="+mn-lt"/>
              </a:rPr>
              <a:t>na etiketi pritrjeni nanjo</a:t>
            </a:r>
            <a:br>
              <a:rPr lang="sl-SI" sz="2000" dirty="0">
                <a:solidFill>
                  <a:srgbClr val="0B1FDB"/>
                </a:solidFill>
                <a:latin typeface="+mn-lt"/>
              </a:rPr>
            </a:br>
            <a:br>
              <a:rPr lang="sl-SI" sz="2000" dirty="0">
                <a:solidFill>
                  <a:srgbClr val="0B1FDB"/>
                </a:solidFill>
                <a:latin typeface="+mn-lt"/>
              </a:rPr>
            </a:br>
            <a:r>
              <a:rPr lang="sl-SI" sz="2000" b="0" dirty="0">
                <a:solidFill>
                  <a:srgbClr val="FF0000"/>
                </a:solidFill>
                <a:latin typeface="+mn-lt"/>
              </a:rPr>
              <a:t>ALI</a:t>
            </a:r>
            <a:br>
              <a:rPr lang="sl-SI" sz="2000" b="0" dirty="0">
                <a:solidFill>
                  <a:srgbClr val="FF0000"/>
                </a:solidFill>
                <a:latin typeface="+mn-lt"/>
              </a:rPr>
            </a:br>
            <a:br>
              <a:rPr lang="sl-SI" sz="2000" b="0" dirty="0">
                <a:solidFill>
                  <a:schemeClr val="tx2"/>
                </a:solidFill>
                <a:latin typeface="+mn-lt"/>
              </a:rPr>
            </a:br>
            <a:r>
              <a:rPr lang="sl-SI" sz="2000" b="0" dirty="0">
                <a:solidFill>
                  <a:schemeClr val="tx2"/>
                </a:solidFill>
                <a:latin typeface="+mn-lt"/>
              </a:rPr>
              <a:t>- obvezna označba hranilne vrednosti (v celoti) v </a:t>
            </a:r>
            <a:r>
              <a:rPr lang="sl-SI" sz="2000" dirty="0">
                <a:solidFill>
                  <a:schemeClr val="tx2"/>
                </a:solidFill>
                <a:latin typeface="+mn-lt"/>
              </a:rPr>
              <a:t>elektronski obliki</a:t>
            </a:r>
            <a:r>
              <a:rPr lang="sl-SI" sz="2000" b="0" dirty="0">
                <a:solidFill>
                  <a:schemeClr val="tx2"/>
                </a:solidFill>
                <a:latin typeface="+mn-lt"/>
              </a:rPr>
              <a:t> (dostopni preko QR kode, opredeljene na embalaži ali etiketi, pritrjeni nanjo) ter </a:t>
            </a:r>
            <a:r>
              <a:rPr lang="sl-SI" sz="2000" b="0" u="sng" dirty="0">
                <a:solidFill>
                  <a:schemeClr val="tx2"/>
                </a:solidFill>
                <a:latin typeface="+mn-lt"/>
              </a:rPr>
              <a:t>hkrati</a:t>
            </a:r>
            <a:r>
              <a:rPr lang="sl-SI" sz="2000" b="0" dirty="0">
                <a:solidFill>
                  <a:schemeClr val="tx2"/>
                </a:solidFill>
                <a:latin typeface="+mn-lt"/>
              </a:rPr>
              <a:t> obvezna navedba energijske vrednosti (E)</a:t>
            </a:r>
            <a:r>
              <a:rPr lang="sl-SI" sz="2000" b="0" dirty="0">
                <a:solidFill>
                  <a:srgbClr val="0B1FDB"/>
                </a:solidFill>
                <a:latin typeface="+mn-lt"/>
              </a:rPr>
              <a:t> </a:t>
            </a:r>
            <a:r>
              <a:rPr lang="sl-SI" sz="2000" b="0" dirty="0">
                <a:solidFill>
                  <a:schemeClr val="tx2"/>
                </a:solidFill>
                <a:latin typeface="+mn-lt"/>
              </a:rPr>
              <a:t>in alergenov </a:t>
            </a:r>
            <a:r>
              <a:rPr lang="sl-SI" sz="2000" b="0" u="sng" dirty="0">
                <a:solidFill>
                  <a:schemeClr val="tx2"/>
                </a:solidFill>
                <a:latin typeface="+mn-lt"/>
              </a:rPr>
              <a:t>še</a:t>
            </a:r>
            <a:r>
              <a:rPr lang="sl-SI" sz="2000" b="0" dirty="0">
                <a:solidFill>
                  <a:schemeClr val="tx2"/>
                </a:solidFill>
                <a:latin typeface="+mn-lt"/>
              </a:rPr>
              <a:t> na embalaži ali na etiketi pritrjeni.</a:t>
            </a:r>
            <a:br>
              <a:rPr lang="sl-SI" sz="2000" b="0" dirty="0">
                <a:solidFill>
                  <a:schemeClr val="tx2"/>
                </a:solidFill>
                <a:latin typeface="+mn-lt"/>
              </a:rPr>
            </a:br>
            <a:br>
              <a:rPr lang="sl-SI" sz="2000" b="0" dirty="0">
                <a:solidFill>
                  <a:schemeClr val="tx2"/>
                </a:solidFill>
                <a:latin typeface="+mn-lt"/>
              </a:rPr>
            </a:br>
            <a:br>
              <a:rPr lang="sl-SI" sz="2000" b="0" dirty="0">
                <a:solidFill>
                  <a:schemeClr val="tx2"/>
                </a:solidFill>
                <a:latin typeface="+mn-lt"/>
              </a:rPr>
            </a:br>
            <a:r>
              <a:rPr lang="sl-SI" sz="2000" b="0" dirty="0">
                <a:solidFill>
                  <a:schemeClr val="tx2"/>
                </a:solidFill>
                <a:latin typeface="+mn-lt"/>
              </a:rPr>
              <a:t>(</a:t>
            </a:r>
            <a:r>
              <a:rPr lang="sl-SI" sz="2000" b="0" dirty="0">
                <a:solidFill>
                  <a:srgbClr val="0B1FDB"/>
                </a:solidFill>
                <a:latin typeface="+mn-lt"/>
              </a:rPr>
              <a:t>ENAKO ZA SEZNAM SESTAVIN</a:t>
            </a:r>
            <a:r>
              <a:rPr lang="sl-SI" sz="2000" b="0" dirty="0">
                <a:solidFill>
                  <a:schemeClr val="tx2"/>
                </a:solidFill>
                <a:latin typeface="+mn-lt"/>
              </a:rPr>
              <a:t>)</a:t>
            </a:r>
            <a:br>
              <a:rPr lang="sl-SI" sz="2000" b="0" dirty="0">
                <a:solidFill>
                  <a:schemeClr val="tx2"/>
                </a:solidFill>
                <a:latin typeface="+mn-lt"/>
              </a:rPr>
            </a:br>
            <a:br>
              <a:rPr lang="sl-SI" sz="2000" b="0" dirty="0">
                <a:solidFill>
                  <a:schemeClr val="tx2"/>
                </a:solidFill>
                <a:latin typeface="+mn-lt"/>
              </a:rPr>
            </a:br>
            <a:br>
              <a:rPr lang="sl-SI" sz="2000" b="0" dirty="0">
                <a:solidFill>
                  <a:schemeClr val="tx2"/>
                </a:solidFill>
                <a:latin typeface="+mn-lt"/>
              </a:rPr>
            </a:br>
            <a:br>
              <a:rPr lang="sl-SI" sz="2000" dirty="0">
                <a:solidFill>
                  <a:schemeClr val="tx2"/>
                </a:solidFill>
              </a:rPr>
            </a:br>
            <a:br>
              <a:rPr lang="sl-SI" sz="2000" dirty="0">
                <a:solidFill>
                  <a:schemeClr val="tx2"/>
                </a:solidFill>
              </a:rPr>
            </a:br>
            <a:endParaRPr lang="sl-SI" sz="2000" dirty="0">
              <a:solidFill>
                <a:schemeClr val="tx2"/>
              </a:solidFill>
            </a:endParaRPr>
          </a:p>
        </p:txBody>
      </p:sp>
    </p:spTree>
    <p:extLst>
      <p:ext uri="{BB962C8B-B14F-4D97-AF65-F5344CB8AC3E}">
        <p14:creationId xmlns:p14="http://schemas.microsoft.com/office/powerpoint/2010/main" val="418742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C55F49-ABAE-8A27-2C90-035180FE7D09}"/>
              </a:ext>
            </a:extLst>
          </p:cNvPr>
          <p:cNvSpPr>
            <a:spLocks noGrp="1"/>
          </p:cNvSpPr>
          <p:nvPr>
            <p:ph type="ctrTitle"/>
          </p:nvPr>
        </p:nvSpPr>
        <p:spPr>
          <a:xfrm>
            <a:off x="375920" y="1548000"/>
            <a:ext cx="8544560" cy="1490622"/>
          </a:xfrm>
        </p:spPr>
        <p:txBody>
          <a:bodyPr/>
          <a:lstStyle/>
          <a:p>
            <a:r>
              <a:rPr lang="sl-SI" sz="2000" b="0" dirty="0">
                <a:solidFill>
                  <a:schemeClr val="tx2"/>
                </a:solidFill>
                <a:latin typeface="+mn-lt"/>
              </a:rPr>
              <a:t>Če se </a:t>
            </a:r>
            <a:r>
              <a:rPr lang="sl-SI" sz="2000" dirty="0">
                <a:solidFill>
                  <a:schemeClr val="tx2"/>
                </a:solidFill>
                <a:latin typeface="+mn-lt"/>
              </a:rPr>
              <a:t>OBVEZNA OZNAČBA HRANILNE VREDNOSTI </a:t>
            </a:r>
            <a:r>
              <a:rPr lang="sl-SI" sz="2000" b="0" dirty="0">
                <a:solidFill>
                  <a:schemeClr val="tx2"/>
                </a:solidFill>
                <a:latin typeface="+mn-lt"/>
              </a:rPr>
              <a:t>zagotovi </a:t>
            </a:r>
            <a:r>
              <a:rPr lang="sl-SI" sz="2000" dirty="0">
                <a:solidFill>
                  <a:schemeClr val="tx2"/>
                </a:solidFill>
                <a:latin typeface="+mn-lt"/>
              </a:rPr>
              <a:t>v elektronski obliki, velja</a:t>
            </a:r>
            <a:r>
              <a:rPr lang="sl-SI" sz="2000" b="0" dirty="0">
                <a:solidFill>
                  <a:schemeClr val="tx2"/>
                </a:solidFill>
                <a:latin typeface="+mn-lt"/>
              </a:rPr>
              <a:t>:</a:t>
            </a:r>
            <a:r>
              <a:rPr lang="sl-SI" sz="2000" dirty="0">
                <a:solidFill>
                  <a:srgbClr val="0B1FDB"/>
                </a:solidFill>
                <a:latin typeface="+mn-lt"/>
              </a:rPr>
              <a:t>*</a:t>
            </a:r>
            <a:r>
              <a:rPr lang="sl-SI" sz="2000" b="0" dirty="0">
                <a:solidFill>
                  <a:schemeClr val="tx2"/>
                </a:solidFill>
                <a:latin typeface="+mn-lt"/>
              </a:rPr>
              <a:t> </a:t>
            </a:r>
            <a:br>
              <a:rPr lang="sl-SI" sz="2000" b="0" dirty="0">
                <a:solidFill>
                  <a:schemeClr val="tx2"/>
                </a:solidFill>
                <a:latin typeface="+mn-lt"/>
              </a:rPr>
            </a:br>
            <a:br>
              <a:rPr lang="sl-SI" sz="2000" b="0" dirty="0">
                <a:solidFill>
                  <a:schemeClr val="tx2"/>
                </a:solidFill>
                <a:latin typeface="+mn-lt"/>
              </a:rPr>
            </a:br>
            <a:r>
              <a:rPr lang="sl-SI" sz="2000" b="0" dirty="0">
                <a:solidFill>
                  <a:schemeClr val="tx2"/>
                </a:solidFill>
                <a:latin typeface="+mn-lt"/>
              </a:rPr>
              <a:t>- podatkih o uporabnikih</a:t>
            </a:r>
            <a:r>
              <a:rPr lang="sl-SI" sz="2000" dirty="0">
                <a:solidFill>
                  <a:srgbClr val="0B1FDB"/>
                </a:solidFill>
                <a:latin typeface="+mn-lt"/>
              </a:rPr>
              <a:t>**</a:t>
            </a:r>
            <a:r>
              <a:rPr lang="sl-SI" sz="2000" b="0" dirty="0">
                <a:solidFill>
                  <a:schemeClr val="tx2"/>
                </a:solidFill>
                <a:latin typeface="+mn-lt"/>
              </a:rPr>
              <a:t> </a:t>
            </a:r>
            <a:r>
              <a:rPr lang="sl-SI" sz="2000" b="0" u="sng" dirty="0">
                <a:solidFill>
                  <a:schemeClr val="tx2"/>
                </a:solidFill>
                <a:latin typeface="+mn-lt"/>
              </a:rPr>
              <a:t>se ne smejo</a:t>
            </a:r>
            <a:r>
              <a:rPr lang="sl-SI" sz="2000" b="0" dirty="0">
                <a:solidFill>
                  <a:schemeClr val="tx2"/>
                </a:solidFill>
                <a:latin typeface="+mn-lt"/>
              </a:rPr>
              <a:t> zbirati, </a:t>
            </a:r>
            <a:br>
              <a:rPr lang="sl-SI" sz="2000" b="0" dirty="0">
                <a:solidFill>
                  <a:schemeClr val="tx2"/>
                </a:solidFill>
                <a:latin typeface="+mn-lt"/>
              </a:rPr>
            </a:br>
            <a:br>
              <a:rPr lang="sl-SI" sz="2000" b="0" dirty="0">
                <a:solidFill>
                  <a:schemeClr val="tx2"/>
                </a:solidFill>
                <a:latin typeface="+mn-lt"/>
              </a:rPr>
            </a:br>
            <a:r>
              <a:rPr lang="sl-SI" sz="2000" b="0" dirty="0">
                <a:solidFill>
                  <a:schemeClr val="tx2"/>
                </a:solidFill>
                <a:latin typeface="+mn-lt"/>
              </a:rPr>
              <a:t>- obvezna označba hranilne vrednosti se </a:t>
            </a:r>
            <a:r>
              <a:rPr lang="sl-SI" sz="2000" b="0" u="sng" dirty="0">
                <a:solidFill>
                  <a:schemeClr val="tx2"/>
                </a:solidFill>
                <a:latin typeface="+mn-lt"/>
              </a:rPr>
              <a:t>ne sme prikazati</a:t>
            </a:r>
            <a:r>
              <a:rPr lang="sl-SI" sz="2000" b="0" dirty="0">
                <a:solidFill>
                  <a:schemeClr val="tx2"/>
                </a:solidFill>
                <a:latin typeface="+mn-lt"/>
              </a:rPr>
              <a:t> skupaj z drugimi informacijami, namenjenimi za namene prodaje ali trženja. </a:t>
            </a:r>
            <a:br>
              <a:rPr lang="sl-SI" sz="2000" b="0" dirty="0">
                <a:solidFill>
                  <a:schemeClr val="tx2"/>
                </a:solidFill>
                <a:latin typeface="+mn-lt"/>
              </a:rPr>
            </a:br>
            <a:br>
              <a:rPr lang="sl-SI" sz="2000" b="0" dirty="0">
                <a:solidFill>
                  <a:schemeClr val="tx2"/>
                </a:solidFill>
                <a:latin typeface="+mn-lt"/>
              </a:rPr>
            </a:br>
            <a:r>
              <a:rPr lang="sl-SI" sz="2000" b="0" dirty="0">
                <a:solidFill>
                  <a:schemeClr val="tx2"/>
                </a:solidFill>
                <a:latin typeface="+mn-lt"/>
              </a:rPr>
              <a:t>(</a:t>
            </a:r>
            <a:r>
              <a:rPr lang="sl-SI" sz="2000" b="0" dirty="0">
                <a:solidFill>
                  <a:srgbClr val="0B1FDB"/>
                </a:solidFill>
                <a:latin typeface="+mn-lt"/>
              </a:rPr>
              <a:t>ENAKO ZA SEZNAM SESTAVIN</a:t>
            </a:r>
            <a:r>
              <a:rPr lang="sl-SI" sz="2000" b="0" dirty="0">
                <a:solidFill>
                  <a:schemeClr val="tx2"/>
                </a:solidFill>
                <a:latin typeface="+mn-lt"/>
              </a:rPr>
              <a:t>)</a:t>
            </a:r>
            <a:br>
              <a:rPr lang="sl-SI" sz="2000" b="0" dirty="0">
                <a:solidFill>
                  <a:schemeClr val="tx2"/>
                </a:solidFill>
                <a:latin typeface="+mn-lt"/>
              </a:rPr>
            </a:br>
            <a:br>
              <a:rPr lang="sl-SI" sz="2000" b="0" dirty="0">
                <a:solidFill>
                  <a:schemeClr val="tx2"/>
                </a:solidFill>
                <a:latin typeface="+mn-lt"/>
              </a:rPr>
            </a:br>
            <a:br>
              <a:rPr lang="sl-SI" sz="2000" b="0" dirty="0">
                <a:solidFill>
                  <a:schemeClr val="tx2"/>
                </a:solidFill>
                <a:latin typeface="+mn-lt"/>
              </a:rPr>
            </a:br>
            <a:r>
              <a:rPr lang="sl-SI" sz="2000" dirty="0">
                <a:solidFill>
                  <a:srgbClr val="0B1FDB"/>
                </a:solidFill>
                <a:latin typeface="+mn-lt"/>
              </a:rPr>
              <a:t>*</a:t>
            </a:r>
            <a:r>
              <a:rPr lang="sl-SI" sz="1800" b="0" dirty="0">
                <a:solidFill>
                  <a:schemeClr val="tx2"/>
                </a:solidFill>
                <a:latin typeface="+mn-lt"/>
              </a:rPr>
              <a:t>2021/2117</a:t>
            </a:r>
            <a:br>
              <a:rPr lang="sl-SI" sz="1800" b="0" dirty="0">
                <a:solidFill>
                  <a:schemeClr val="tx2"/>
                </a:solidFill>
                <a:latin typeface="+mn-lt"/>
              </a:rPr>
            </a:br>
            <a:r>
              <a:rPr lang="sl-SI" sz="2000" dirty="0">
                <a:solidFill>
                  <a:srgbClr val="0B1FDB"/>
                </a:solidFill>
                <a:latin typeface="+mn-lt"/>
              </a:rPr>
              <a:t>**</a:t>
            </a:r>
            <a:r>
              <a:rPr lang="sl-SI" sz="2000" b="0" dirty="0">
                <a:solidFill>
                  <a:schemeClr val="tx2"/>
                </a:solidFill>
                <a:latin typeface="+mn-lt"/>
              </a:rPr>
              <a:t>tistih potrošnikih oz. kupcih, ki dostopajo do obvezne označbe hranilne vrednosti s skeniranjem QR kode s svojim mobilnim telefonom, npr. v trgovini</a:t>
            </a:r>
            <a:br>
              <a:rPr lang="sl-SI" sz="2000" b="0" dirty="0">
                <a:solidFill>
                  <a:schemeClr val="tx2"/>
                </a:solidFill>
                <a:latin typeface="+mn-lt"/>
              </a:rPr>
            </a:br>
            <a:endParaRPr lang="sl-SI" sz="2000" dirty="0"/>
          </a:p>
        </p:txBody>
      </p:sp>
    </p:spTree>
    <p:extLst>
      <p:ext uri="{BB962C8B-B14F-4D97-AF65-F5344CB8AC3E}">
        <p14:creationId xmlns:p14="http://schemas.microsoft.com/office/powerpoint/2010/main" val="2091744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46EAAB-5D32-A088-FEEE-3D4758AD9A7E}"/>
              </a:ext>
            </a:extLst>
          </p:cNvPr>
          <p:cNvSpPr>
            <a:spLocks noGrp="1"/>
          </p:cNvSpPr>
          <p:nvPr>
            <p:ph type="ctrTitle"/>
          </p:nvPr>
        </p:nvSpPr>
        <p:spPr>
          <a:xfrm>
            <a:off x="373380" y="1424628"/>
            <a:ext cx="8590643" cy="4163372"/>
          </a:xfrm>
        </p:spPr>
        <p:txBody>
          <a:bodyPr/>
          <a:lstStyle/>
          <a:p>
            <a:pPr>
              <a:defRPr/>
            </a:pPr>
            <a:r>
              <a:rPr lang="sl-SI" sz="2000" dirty="0">
                <a:solidFill>
                  <a:schemeClr val="tx2"/>
                </a:solidFill>
                <a:latin typeface="+mn-lt"/>
              </a:rPr>
              <a:t>ENERGIJSKA VREDNOST … </a:t>
            </a:r>
            <a:r>
              <a:rPr lang="sl-SI" sz="2000" b="0" dirty="0">
                <a:solidFill>
                  <a:srgbClr val="C00000"/>
                </a:solidFill>
                <a:latin typeface="+mn-lt"/>
              </a:rPr>
              <a:t>horizontalna zakonodaja o posredovanju informacij o živilih potrošnikom</a:t>
            </a:r>
            <a:r>
              <a:rPr lang="sl-SI" sz="2000" dirty="0">
                <a:solidFill>
                  <a:srgbClr val="0B1FDB"/>
                </a:solidFill>
                <a:latin typeface="+mn-lt"/>
              </a:rPr>
              <a:t>*</a:t>
            </a:r>
            <a:r>
              <a:rPr lang="sl-SI" sz="2000" b="0" dirty="0">
                <a:solidFill>
                  <a:srgbClr val="C00000"/>
                </a:solidFill>
                <a:latin typeface="+mn-lt"/>
              </a:rPr>
              <a:t> </a:t>
            </a:r>
            <a:br>
              <a:rPr lang="sl-SI" sz="2000" b="0" dirty="0">
                <a:solidFill>
                  <a:srgbClr val="C00000"/>
                </a:solidFill>
                <a:latin typeface="+mn-lt"/>
              </a:rPr>
            </a:br>
            <a:br>
              <a:rPr lang="sl-SI" sz="2000" b="0" dirty="0">
                <a:solidFill>
                  <a:srgbClr val="C00000"/>
                </a:solidFill>
                <a:latin typeface="+mn-lt"/>
              </a:rPr>
            </a:br>
            <a:br>
              <a:rPr lang="sl-SI" sz="2000" b="0" dirty="0">
                <a:solidFill>
                  <a:schemeClr val="tx2"/>
                </a:solidFill>
                <a:latin typeface="+mn-lt"/>
              </a:rPr>
            </a:br>
            <a:r>
              <a:rPr lang="sl-SI" sz="2000" b="0" dirty="0">
                <a:solidFill>
                  <a:schemeClr val="tx2"/>
                </a:solidFill>
                <a:latin typeface="+mn-lt"/>
              </a:rPr>
              <a:t>Navedene vrednosti so, glede na posamezen primer, </a:t>
            </a:r>
            <a:r>
              <a:rPr lang="sl-SI" sz="2000" b="0" u="sng" dirty="0">
                <a:solidFill>
                  <a:schemeClr val="tx2"/>
                </a:solidFill>
                <a:latin typeface="+mn-lt"/>
              </a:rPr>
              <a:t>povprečne vrednosti</a:t>
            </a:r>
            <a:r>
              <a:rPr lang="sl-SI" sz="2000" b="0" dirty="0">
                <a:solidFill>
                  <a:schemeClr val="tx2"/>
                </a:solidFill>
                <a:latin typeface="+mn-lt"/>
              </a:rPr>
              <a:t>, ki temeljijo</a:t>
            </a:r>
            <a:r>
              <a:rPr lang="sl-SI" sz="2000" dirty="0">
                <a:solidFill>
                  <a:srgbClr val="0B1FDB"/>
                </a:solidFill>
                <a:latin typeface="+mn-lt"/>
              </a:rPr>
              <a:t>**</a:t>
            </a:r>
            <a:r>
              <a:rPr lang="sl-SI" sz="2000" b="0" dirty="0">
                <a:solidFill>
                  <a:schemeClr val="tx2"/>
                </a:solidFill>
                <a:latin typeface="+mn-lt"/>
              </a:rPr>
              <a:t> na: </a:t>
            </a:r>
            <a:br>
              <a:rPr lang="sl-SI" sz="2000" b="0" dirty="0">
                <a:solidFill>
                  <a:schemeClr val="tx2"/>
                </a:solidFill>
                <a:latin typeface="+mn-lt"/>
              </a:rPr>
            </a:br>
            <a:r>
              <a:rPr lang="sl-SI" sz="2000" b="0" dirty="0">
                <a:solidFill>
                  <a:schemeClr val="tx2"/>
                </a:solidFill>
                <a:latin typeface="+mn-lt"/>
              </a:rPr>
              <a:t>-	</a:t>
            </a:r>
            <a:r>
              <a:rPr lang="sl-SI" sz="2000" b="0" u="sng" dirty="0">
                <a:solidFill>
                  <a:schemeClr val="tx2"/>
                </a:solidFill>
                <a:latin typeface="+mn-lt"/>
              </a:rPr>
              <a:t>analizi živila</a:t>
            </a:r>
            <a:r>
              <a:rPr lang="sl-SI" sz="2000" b="0" dirty="0">
                <a:solidFill>
                  <a:schemeClr val="tx2"/>
                </a:solidFill>
                <a:latin typeface="+mn-lt"/>
              </a:rPr>
              <a:t>, ki jo je opravil proizvajalec</a:t>
            </a:r>
            <a:br>
              <a:rPr lang="sl-SI" sz="2000" b="0" dirty="0">
                <a:solidFill>
                  <a:schemeClr val="tx2"/>
                </a:solidFill>
                <a:latin typeface="+mn-lt"/>
              </a:rPr>
            </a:br>
            <a:r>
              <a:rPr lang="sl-SI" sz="2000" b="0" dirty="0">
                <a:solidFill>
                  <a:schemeClr val="tx2"/>
                </a:solidFill>
                <a:latin typeface="+mn-lt"/>
              </a:rPr>
              <a:t>-	izračunu iz splošno veljavnih in </a:t>
            </a:r>
            <a:r>
              <a:rPr lang="sl-SI" sz="2000" b="0">
                <a:solidFill>
                  <a:schemeClr val="tx2"/>
                </a:solidFill>
                <a:latin typeface="+mn-lt"/>
              </a:rPr>
              <a:t>sprejetih podatkov</a:t>
            </a:r>
            <a:br>
              <a:rPr lang="sl-SI" sz="2000" b="0" dirty="0">
                <a:solidFill>
                  <a:schemeClr val="tx2"/>
                </a:solidFill>
                <a:latin typeface="+mn-lt"/>
              </a:rPr>
            </a:br>
            <a:r>
              <a:rPr lang="sl-SI" sz="2000" b="0" dirty="0">
                <a:solidFill>
                  <a:schemeClr val="tx2"/>
                </a:solidFill>
                <a:latin typeface="+mn-lt"/>
              </a:rPr>
              <a:t>-	izračunu iz znanih ali dejanskih povprečnih vrednosti uporabljenih 	sestavin</a:t>
            </a:r>
            <a:br>
              <a:rPr lang="sl-SI" sz="2000" b="0" dirty="0">
                <a:solidFill>
                  <a:schemeClr val="tx2"/>
                </a:solidFill>
                <a:latin typeface="+mn-lt"/>
              </a:rPr>
            </a:br>
            <a:br>
              <a:rPr lang="sl-SI" sz="2000" dirty="0">
                <a:solidFill>
                  <a:schemeClr val="tx2"/>
                </a:solidFill>
                <a:latin typeface="+mn-lt"/>
              </a:rPr>
            </a:br>
            <a:r>
              <a:rPr lang="sl-SI" sz="1800" dirty="0">
                <a:solidFill>
                  <a:srgbClr val="0B1FDB"/>
                </a:solidFill>
                <a:latin typeface="+mn-lt"/>
              </a:rPr>
              <a:t>*</a:t>
            </a:r>
            <a:r>
              <a:rPr lang="sl-SI" sz="1800" b="0" dirty="0">
                <a:solidFill>
                  <a:schemeClr val="tx2"/>
                </a:solidFill>
                <a:latin typeface="+mn-lt"/>
              </a:rPr>
              <a:t>1169/2011</a:t>
            </a:r>
            <a:br>
              <a:rPr lang="sl-SI" sz="1800" b="0" dirty="0">
                <a:solidFill>
                  <a:schemeClr val="tx2"/>
                </a:solidFill>
                <a:latin typeface="+mn-lt"/>
              </a:rPr>
            </a:br>
            <a:r>
              <a:rPr lang="sl-SI" sz="1800" dirty="0">
                <a:solidFill>
                  <a:srgbClr val="0B1FDB"/>
                </a:solidFill>
                <a:latin typeface="+mn-lt"/>
              </a:rPr>
              <a:t>**</a:t>
            </a:r>
            <a:r>
              <a:rPr lang="sl-SI" sz="1800" b="0" dirty="0">
                <a:solidFill>
                  <a:schemeClr val="tx2"/>
                </a:solidFill>
                <a:latin typeface="+mn-lt"/>
              </a:rPr>
              <a:t>1169/2011, čl. 31(4), </a:t>
            </a:r>
            <a:endParaRPr lang="sl-SI" sz="1800" dirty="0">
              <a:solidFill>
                <a:schemeClr val="tx2"/>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46EAAB-5D32-A088-FEEE-3D4758AD9A7E}"/>
              </a:ext>
            </a:extLst>
          </p:cNvPr>
          <p:cNvSpPr>
            <a:spLocks noGrp="1"/>
          </p:cNvSpPr>
          <p:nvPr>
            <p:ph type="ctrTitle"/>
          </p:nvPr>
        </p:nvSpPr>
        <p:spPr>
          <a:xfrm>
            <a:off x="444501" y="1170628"/>
            <a:ext cx="8369300" cy="5606092"/>
          </a:xfrm>
        </p:spPr>
        <p:txBody>
          <a:bodyPr/>
          <a:lstStyle/>
          <a:p>
            <a:pPr>
              <a:defRPr/>
            </a:pPr>
            <a:r>
              <a:rPr lang="sl-SI" sz="2000" dirty="0">
                <a:solidFill>
                  <a:schemeClr val="tx2"/>
                </a:solidFill>
                <a:latin typeface="+mn-lt"/>
              </a:rPr>
              <a:t>ENERGIJSKA VREDNOST … </a:t>
            </a:r>
            <a:r>
              <a:rPr lang="sl-SI" sz="2000" b="0" dirty="0">
                <a:solidFill>
                  <a:srgbClr val="C00000"/>
                </a:solidFill>
                <a:latin typeface="+mn-lt"/>
              </a:rPr>
              <a:t>horizontalna zakonodaja o posredovanju informacij o živilih potrošnikom</a:t>
            </a:r>
            <a:br>
              <a:rPr lang="sl-SI" sz="2000" b="0" dirty="0">
                <a:solidFill>
                  <a:srgbClr val="C00000"/>
                </a:solidFill>
                <a:latin typeface="+mn-lt"/>
              </a:rPr>
            </a:br>
            <a:br>
              <a:rPr lang="sl-SI" sz="2000" b="0" dirty="0">
                <a:solidFill>
                  <a:srgbClr val="C00000"/>
                </a:solidFill>
                <a:latin typeface="+mn-lt"/>
              </a:rPr>
            </a:br>
            <a:r>
              <a:rPr lang="sl-SI" sz="2000" b="0" dirty="0">
                <a:solidFill>
                  <a:schemeClr val="tx2"/>
                </a:solidFill>
                <a:latin typeface="+mn-lt"/>
              </a:rPr>
              <a:t>se izračuna s pretvorbenimi faktorji</a:t>
            </a:r>
            <a:r>
              <a:rPr lang="sl-SI" sz="2000" dirty="0">
                <a:solidFill>
                  <a:srgbClr val="0B1FDB"/>
                </a:solidFill>
                <a:latin typeface="+mn-lt"/>
              </a:rPr>
              <a:t>*</a:t>
            </a:r>
            <a:r>
              <a:rPr lang="sl-SI" sz="2000" b="0" dirty="0">
                <a:solidFill>
                  <a:schemeClr val="tx2"/>
                </a:solidFill>
                <a:latin typeface="+mn-lt"/>
              </a:rPr>
              <a:t> za hranila:</a:t>
            </a:r>
            <a:br>
              <a:rPr lang="sl-SI" sz="2000" dirty="0">
                <a:solidFill>
                  <a:schemeClr val="tx2"/>
                </a:solidFill>
                <a:highlight>
                  <a:srgbClr val="FFFF00"/>
                </a:highlight>
                <a:latin typeface="+mn-lt"/>
              </a:rPr>
            </a:br>
            <a:r>
              <a:rPr lang="sl-SI" sz="2000" b="0" dirty="0">
                <a:solidFill>
                  <a:schemeClr val="tx2"/>
                </a:solidFill>
                <a:latin typeface="+mn-lt"/>
              </a:rPr>
              <a:t>-	</a:t>
            </a:r>
            <a:r>
              <a:rPr lang="sl-SI" sz="2000" dirty="0">
                <a:solidFill>
                  <a:schemeClr val="tx2"/>
                </a:solidFill>
                <a:latin typeface="+mn-lt"/>
              </a:rPr>
              <a:t>ogljikovi hidrati (razen </a:t>
            </a:r>
            <a:r>
              <a:rPr lang="sl-SI" sz="2000" dirty="0" err="1">
                <a:solidFill>
                  <a:schemeClr val="tx2"/>
                </a:solidFill>
                <a:latin typeface="+mn-lt"/>
              </a:rPr>
              <a:t>poliolov</a:t>
            </a:r>
            <a:r>
              <a:rPr lang="sl-SI" sz="2000" dirty="0">
                <a:solidFill>
                  <a:schemeClr val="tx2"/>
                </a:solidFill>
                <a:latin typeface="+mn-lt"/>
              </a:rPr>
              <a:t>) 17 kJ/g – 4 kcal/g </a:t>
            </a:r>
            <a:br>
              <a:rPr lang="sl-SI" sz="2000" dirty="0">
                <a:solidFill>
                  <a:schemeClr val="tx2"/>
                </a:solidFill>
                <a:latin typeface="+mn-lt"/>
              </a:rPr>
            </a:br>
            <a:r>
              <a:rPr lang="sl-SI" sz="2000" dirty="0">
                <a:solidFill>
                  <a:schemeClr val="tx2"/>
                </a:solidFill>
                <a:latin typeface="+mn-lt"/>
              </a:rPr>
              <a:t>-	</a:t>
            </a:r>
            <a:r>
              <a:rPr lang="sl-SI" sz="2000" dirty="0" err="1">
                <a:solidFill>
                  <a:schemeClr val="tx2"/>
                </a:solidFill>
                <a:latin typeface="+mn-lt"/>
              </a:rPr>
              <a:t>polioli</a:t>
            </a:r>
            <a:r>
              <a:rPr lang="sl-SI" sz="2000" dirty="0">
                <a:solidFill>
                  <a:schemeClr val="tx2"/>
                </a:solidFill>
                <a:latin typeface="+mn-lt"/>
              </a:rPr>
              <a:t> 10 kJ/g – 2,4 kcal/g (glicerol</a:t>
            </a:r>
            <a:r>
              <a:rPr lang="sl-SI" sz="2000" dirty="0">
                <a:solidFill>
                  <a:srgbClr val="0B1FDB"/>
                </a:solidFill>
                <a:latin typeface="+mn-lt"/>
              </a:rPr>
              <a:t>**</a:t>
            </a:r>
            <a:r>
              <a:rPr lang="sl-SI" sz="2000" dirty="0">
                <a:solidFill>
                  <a:schemeClr val="tx2"/>
                </a:solidFill>
                <a:latin typeface="+mn-lt"/>
              </a:rPr>
              <a:t>)</a:t>
            </a:r>
            <a:br>
              <a:rPr lang="sl-SI" sz="2000" b="0" dirty="0">
                <a:solidFill>
                  <a:schemeClr val="tx2"/>
                </a:solidFill>
                <a:latin typeface="+mn-lt"/>
              </a:rPr>
            </a:br>
            <a:r>
              <a:rPr lang="sl-SI" sz="2000" b="0" dirty="0">
                <a:solidFill>
                  <a:schemeClr val="tx2"/>
                </a:solidFill>
                <a:latin typeface="+mn-lt"/>
              </a:rPr>
              <a:t>-	beljakovine 17 kJ/g – 4 kcal/g </a:t>
            </a:r>
            <a:br>
              <a:rPr lang="sl-SI" sz="2000" b="0" dirty="0">
                <a:solidFill>
                  <a:schemeClr val="tx2"/>
                </a:solidFill>
                <a:latin typeface="+mn-lt"/>
              </a:rPr>
            </a:br>
            <a:r>
              <a:rPr lang="sl-SI" sz="2000" b="0" dirty="0">
                <a:solidFill>
                  <a:schemeClr val="tx2"/>
                </a:solidFill>
                <a:latin typeface="+mn-lt"/>
              </a:rPr>
              <a:t>-	maščobe 37 kJ/g – 9 kcal/g</a:t>
            </a:r>
            <a:br>
              <a:rPr lang="sl-SI" sz="2000" b="0" dirty="0">
                <a:solidFill>
                  <a:schemeClr val="tx2"/>
                </a:solidFill>
                <a:latin typeface="+mn-lt"/>
              </a:rPr>
            </a:br>
            <a:r>
              <a:rPr lang="sl-SI" sz="2000" b="0" dirty="0">
                <a:solidFill>
                  <a:schemeClr val="tx2"/>
                </a:solidFill>
                <a:latin typeface="+mn-lt"/>
              </a:rPr>
              <a:t>-	</a:t>
            </a:r>
            <a:r>
              <a:rPr lang="sl-SI" sz="2000" dirty="0">
                <a:solidFill>
                  <a:schemeClr val="tx2"/>
                </a:solidFill>
                <a:latin typeface="+mn-lt"/>
              </a:rPr>
              <a:t>alkohol (etanol) 29 kJ/g – 7 kcal/g </a:t>
            </a:r>
            <a:br>
              <a:rPr lang="sl-SI" sz="2000" dirty="0">
                <a:solidFill>
                  <a:schemeClr val="tx2"/>
                </a:solidFill>
                <a:latin typeface="+mn-lt"/>
              </a:rPr>
            </a:br>
            <a:r>
              <a:rPr lang="sl-SI" sz="2000" dirty="0">
                <a:solidFill>
                  <a:schemeClr val="tx2"/>
                </a:solidFill>
                <a:latin typeface="+mn-lt"/>
              </a:rPr>
              <a:t>-	organske kisline 13 kJ/g – 3 kcal/g</a:t>
            </a:r>
            <a:br>
              <a:rPr lang="sl-SI" sz="2000" dirty="0">
                <a:solidFill>
                  <a:schemeClr val="tx2"/>
                </a:solidFill>
                <a:latin typeface="+mn-lt"/>
              </a:rPr>
            </a:br>
            <a:br>
              <a:rPr lang="sl-SI" sz="2000" b="0" dirty="0">
                <a:solidFill>
                  <a:schemeClr val="tx2"/>
                </a:solidFill>
                <a:latin typeface="+mn-lt"/>
              </a:rPr>
            </a:br>
            <a:br>
              <a:rPr lang="sl-SI" sz="2000" dirty="0">
                <a:solidFill>
                  <a:schemeClr val="tx2"/>
                </a:solidFill>
                <a:latin typeface="+mn-lt"/>
              </a:rPr>
            </a:br>
            <a:r>
              <a:rPr lang="sl-SI" sz="1800" dirty="0">
                <a:solidFill>
                  <a:srgbClr val="0B1FDB"/>
                </a:solidFill>
                <a:latin typeface="+mn-lt"/>
              </a:rPr>
              <a:t>*</a:t>
            </a:r>
            <a:r>
              <a:rPr lang="sl-SI" sz="1800" b="0" dirty="0">
                <a:solidFill>
                  <a:schemeClr val="tx2"/>
                </a:solidFill>
                <a:latin typeface="+mn-lt"/>
              </a:rPr>
              <a:t>1169/2011 Priloga XIV </a:t>
            </a:r>
            <a:br>
              <a:rPr lang="sl-SI" sz="1800" b="0" dirty="0">
                <a:solidFill>
                  <a:schemeClr val="tx2"/>
                </a:solidFill>
                <a:latin typeface="+mn-lt"/>
              </a:rPr>
            </a:br>
            <a:r>
              <a:rPr lang="sl-SI" sz="1800" dirty="0">
                <a:solidFill>
                  <a:srgbClr val="0B1FDB"/>
                </a:solidFill>
                <a:latin typeface="+mn-lt"/>
              </a:rPr>
              <a:t>**</a:t>
            </a:r>
            <a:r>
              <a:rPr lang="sl-SI" sz="1800" b="0" dirty="0">
                <a:solidFill>
                  <a:schemeClr val="tx2"/>
                </a:solidFill>
                <a:latin typeface="+mn-lt"/>
              </a:rPr>
              <a:t>Zahtevane</a:t>
            </a:r>
            <a:r>
              <a:rPr lang="sl-SI" sz="1800" b="0" dirty="0">
                <a:solidFill>
                  <a:srgbClr val="0B1FDB"/>
                </a:solidFill>
                <a:latin typeface="+mn-lt"/>
              </a:rPr>
              <a:t> </a:t>
            </a:r>
            <a:r>
              <a:rPr lang="sl-SI" sz="1800" b="0" dirty="0">
                <a:solidFill>
                  <a:schemeClr val="tx2"/>
                </a:solidFill>
                <a:latin typeface="+mn-lt"/>
              </a:rPr>
              <a:t>minimalne</a:t>
            </a:r>
            <a:r>
              <a:rPr lang="sl-SI" sz="1800" dirty="0">
                <a:solidFill>
                  <a:schemeClr val="tx2"/>
                </a:solidFill>
                <a:latin typeface="+mn-lt"/>
              </a:rPr>
              <a:t> </a:t>
            </a:r>
            <a:r>
              <a:rPr lang="sl-SI" sz="1800" b="0" dirty="0">
                <a:solidFill>
                  <a:schemeClr val="tx2"/>
                </a:solidFill>
                <a:latin typeface="+mn-lt"/>
              </a:rPr>
              <a:t>vrednosti glicerola (v g/l) v vinu z geografsko označbo so zapisane v specifikacijah za posamezno geografske označbe v registru </a:t>
            </a:r>
            <a:r>
              <a:rPr lang="sl-SI" sz="1800" b="0" dirty="0" err="1">
                <a:solidFill>
                  <a:schemeClr val="tx2"/>
                </a:solidFill>
                <a:latin typeface="+mn-lt"/>
              </a:rPr>
              <a:t>eAmbrosia</a:t>
            </a:r>
            <a:r>
              <a:rPr lang="sl-SI" sz="1800" b="0" dirty="0">
                <a:solidFill>
                  <a:schemeClr val="tx2"/>
                </a:solidFill>
                <a:latin typeface="+mn-lt"/>
              </a:rPr>
              <a:t>. Te vrednosti so: </a:t>
            </a:r>
            <a:br>
              <a:rPr lang="sl-SI" sz="1800" b="0" dirty="0">
                <a:solidFill>
                  <a:schemeClr val="tx2"/>
                </a:solidFill>
                <a:latin typeface="+mn-lt"/>
              </a:rPr>
            </a:br>
            <a:r>
              <a:rPr lang="sl-SI" sz="1800" b="0" dirty="0">
                <a:solidFill>
                  <a:schemeClr val="tx2"/>
                </a:solidFill>
                <a:latin typeface="+mn-lt"/>
              </a:rPr>
              <a:t>zaščitena označba porekla/ZOP (razen vin PTP) − min. 5 g/l, zaščitena geografska označba/ZGO − min 4 g/l, vina PTP − parameter ni zahtevan.</a:t>
            </a:r>
            <a:endParaRPr lang="sl-SI" sz="1800" dirty="0">
              <a:solidFill>
                <a:schemeClr val="tx2"/>
              </a:solidFill>
              <a:latin typeface="+mn-lt"/>
            </a:endParaRPr>
          </a:p>
        </p:txBody>
      </p:sp>
    </p:spTree>
    <p:extLst>
      <p:ext uri="{BB962C8B-B14F-4D97-AF65-F5344CB8AC3E}">
        <p14:creationId xmlns:p14="http://schemas.microsoft.com/office/powerpoint/2010/main" val="14837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F87311-4A7E-B79E-3544-02BE8465BB5B}"/>
              </a:ext>
            </a:extLst>
          </p:cNvPr>
          <p:cNvSpPr>
            <a:spLocks noGrp="1"/>
          </p:cNvSpPr>
          <p:nvPr>
            <p:ph type="ctrTitle"/>
          </p:nvPr>
        </p:nvSpPr>
        <p:spPr>
          <a:xfrm>
            <a:off x="3113317" y="2923997"/>
            <a:ext cx="3252759" cy="847959"/>
          </a:xfrm>
        </p:spPr>
        <p:txBody>
          <a:bodyPr/>
          <a:lstStyle/>
          <a:p>
            <a:r>
              <a:rPr lang="sl-SI" sz="3200" dirty="0">
                <a:solidFill>
                  <a:schemeClr val="tx2"/>
                </a:solidFill>
                <a:latin typeface="+mn-lt"/>
              </a:rPr>
              <a:t>Seznam sestavin</a:t>
            </a:r>
          </a:p>
        </p:txBody>
      </p:sp>
    </p:spTree>
    <p:extLst>
      <p:ext uri="{BB962C8B-B14F-4D97-AF65-F5344CB8AC3E}">
        <p14:creationId xmlns:p14="http://schemas.microsoft.com/office/powerpoint/2010/main" val="4048052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F87311-4A7E-B79E-3544-02BE8465BB5B}"/>
              </a:ext>
            </a:extLst>
          </p:cNvPr>
          <p:cNvSpPr>
            <a:spLocks noGrp="1"/>
          </p:cNvSpPr>
          <p:nvPr>
            <p:ph type="ctrTitle"/>
          </p:nvPr>
        </p:nvSpPr>
        <p:spPr>
          <a:xfrm>
            <a:off x="0" y="1372990"/>
            <a:ext cx="9016678" cy="5485010"/>
          </a:xfrm>
        </p:spPr>
        <p:txBody>
          <a:bodyPr/>
          <a:lstStyle/>
          <a:p>
            <a:pPr algn="ctr"/>
            <a:r>
              <a:rPr lang="sl-SI" sz="3200" dirty="0">
                <a:solidFill>
                  <a:schemeClr val="tx2"/>
                </a:solidFill>
                <a:latin typeface="+mn-lt"/>
              </a:rPr>
              <a:t>Seznam sestavin</a:t>
            </a:r>
            <a:br>
              <a:rPr lang="sl-SI" sz="3200" dirty="0">
                <a:solidFill>
                  <a:schemeClr val="tx2"/>
                </a:solidFill>
                <a:latin typeface="+mn-lt"/>
              </a:rPr>
            </a:br>
            <a:br>
              <a:rPr lang="sl-SI" sz="3200" dirty="0">
                <a:solidFill>
                  <a:schemeClr val="tx2"/>
                </a:solidFill>
                <a:latin typeface="+mn-lt"/>
              </a:rPr>
            </a:br>
            <a:r>
              <a:rPr lang="sl-SI" sz="2400" dirty="0">
                <a:solidFill>
                  <a:srgbClr val="C00000"/>
                </a:solidFill>
                <a:latin typeface="+mn-lt"/>
              </a:rPr>
              <a:t>Dodatke</a:t>
            </a:r>
            <a:r>
              <a:rPr lang="sl-SI" sz="2400" b="0" dirty="0">
                <a:solidFill>
                  <a:srgbClr val="C00000"/>
                </a:solidFill>
                <a:latin typeface="+mn-lt"/>
              </a:rPr>
              <a:t> vedno pišemo kot sestavine. </a:t>
            </a:r>
            <a:br>
              <a:rPr lang="sl-SI" sz="2400" b="0" dirty="0">
                <a:solidFill>
                  <a:srgbClr val="C00000"/>
                </a:solidFill>
                <a:latin typeface="+mn-lt"/>
              </a:rPr>
            </a:br>
            <a:r>
              <a:rPr lang="sl-SI" sz="2400" b="0" dirty="0">
                <a:solidFill>
                  <a:schemeClr val="tx2"/>
                </a:solidFill>
                <a:latin typeface="+mn-lt"/>
              </a:rPr>
              <a:t>Preglednica 2 v uredbi o enoloških postopkih, </a:t>
            </a:r>
            <a:br>
              <a:rPr lang="sl-SI" sz="2400" b="0" dirty="0">
                <a:solidFill>
                  <a:schemeClr val="tx2"/>
                </a:solidFill>
                <a:latin typeface="+mn-lt"/>
              </a:rPr>
            </a:br>
            <a:r>
              <a:rPr lang="sl-SI" sz="2400" b="0" dirty="0">
                <a:solidFill>
                  <a:schemeClr val="tx2"/>
                </a:solidFill>
                <a:latin typeface="+mn-lt"/>
              </a:rPr>
              <a:t>sektorska zakonodaja za vino (2019/935)</a:t>
            </a:r>
            <a:br>
              <a:rPr lang="sl-SI" sz="2400" b="0" dirty="0">
                <a:solidFill>
                  <a:schemeClr val="tx2"/>
                </a:solidFill>
                <a:latin typeface="+mn-lt"/>
              </a:rPr>
            </a:br>
            <a:br>
              <a:rPr lang="sl-SI" sz="2400" b="0" dirty="0">
                <a:solidFill>
                  <a:srgbClr val="C00000"/>
                </a:solidFill>
                <a:latin typeface="+mn-lt"/>
              </a:rPr>
            </a:br>
            <a:r>
              <a:rPr lang="sl-SI" sz="2400" dirty="0">
                <a:solidFill>
                  <a:srgbClr val="C00000"/>
                </a:solidFill>
                <a:latin typeface="+mn-lt"/>
              </a:rPr>
              <a:t>Pomožna tehnološka sredstva </a:t>
            </a:r>
            <a:r>
              <a:rPr lang="sl-SI" sz="2400" b="0" dirty="0">
                <a:solidFill>
                  <a:srgbClr val="C00000"/>
                </a:solidFill>
                <a:latin typeface="+mn-lt"/>
              </a:rPr>
              <a:t>pišemo kot sestavine </a:t>
            </a:r>
            <a:br>
              <a:rPr lang="sl-SI" sz="2400" b="0" dirty="0">
                <a:solidFill>
                  <a:srgbClr val="C00000"/>
                </a:solidFill>
                <a:latin typeface="+mn-lt"/>
              </a:rPr>
            </a:br>
            <a:r>
              <a:rPr lang="sl-SI" sz="2400" b="0" dirty="0">
                <a:solidFill>
                  <a:srgbClr val="C00000"/>
                </a:solidFill>
                <a:latin typeface="+mn-lt"/>
              </a:rPr>
              <a:t>če so še vedno prisotna v končnem proizvodu, čeprav v spremenjeni obliki, kjer (lahko) povzročajo alergije ali preobčutljivosti.</a:t>
            </a:r>
            <a:br>
              <a:rPr lang="sl-SI" sz="2400" b="0" dirty="0">
                <a:solidFill>
                  <a:srgbClr val="C00000"/>
                </a:solidFill>
                <a:latin typeface="+mn-lt"/>
              </a:rPr>
            </a:br>
            <a:r>
              <a:rPr lang="sl-SI" sz="2400" b="0" dirty="0">
                <a:solidFill>
                  <a:schemeClr val="tx2"/>
                </a:solidFill>
                <a:latin typeface="+mn-lt"/>
              </a:rPr>
              <a:t>Priloga II v uredbi o posredovanju informacij o živilih potrošnikom, horizontalna zakonodaja za živila (1169/2011)</a:t>
            </a:r>
          </a:p>
        </p:txBody>
      </p:sp>
    </p:spTree>
    <p:extLst>
      <p:ext uri="{BB962C8B-B14F-4D97-AF65-F5344CB8AC3E}">
        <p14:creationId xmlns:p14="http://schemas.microsoft.com/office/powerpoint/2010/main" val="3277792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a:extLst>
              <a:ext uri="{FF2B5EF4-FFF2-40B4-BE49-F238E27FC236}">
                <a16:creationId xmlns:a16="http://schemas.microsoft.com/office/drawing/2014/main" id="{B6A796DE-1D51-571B-0219-3E3CF5B2D871}"/>
              </a:ext>
            </a:extLst>
          </p:cNvPr>
          <p:cNvSpPr>
            <a:spLocks noGrp="1" noChangeArrowheads="1"/>
          </p:cNvSpPr>
          <p:nvPr>
            <p:ph type="ctrTitle"/>
          </p:nvPr>
        </p:nvSpPr>
        <p:spPr bwMode="auto">
          <a:xfrm>
            <a:off x="373743" y="1255940"/>
            <a:ext cx="8585062" cy="56020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2000" dirty="0">
                <a:solidFill>
                  <a:schemeClr val="tx2"/>
                </a:solidFill>
                <a:latin typeface="+mn-lt"/>
              </a:rPr>
              <a:t>OBVEZNO NAVAJANJE SEZNAMA SESTAVIN, primeri iz Preglednice 2</a:t>
            </a:r>
            <a:r>
              <a:rPr lang="sl-SI" altLang="sl-SI" sz="2000" dirty="0">
                <a:solidFill>
                  <a:srgbClr val="0B1FDB"/>
                </a:solidFill>
                <a:latin typeface="+mn-lt"/>
              </a:rPr>
              <a:t>*</a:t>
            </a:r>
            <a:r>
              <a:rPr lang="sl-SI" altLang="sl-SI" sz="2000" b="0" dirty="0">
                <a:solidFill>
                  <a:srgbClr val="C00000"/>
                </a:solidFill>
                <a:latin typeface="+mn-lt"/>
              </a:rPr>
              <a:t> </a:t>
            </a:r>
            <a:br>
              <a:rPr lang="sl-SI" altLang="sl-SI" sz="2000" b="0" dirty="0">
                <a:solidFill>
                  <a:srgbClr val="C00000"/>
                </a:solidFill>
                <a:latin typeface="+mn-lt"/>
              </a:rPr>
            </a:br>
            <a:br>
              <a:rPr lang="sl-SI" altLang="sl-SI" sz="2000" b="0" dirty="0">
                <a:solidFill>
                  <a:srgbClr val="C00000"/>
                </a:solidFill>
                <a:latin typeface="+mn-lt"/>
              </a:rPr>
            </a:br>
            <a:r>
              <a:rPr lang="sl-SI" altLang="sl-SI" sz="2000" u="sng" dirty="0">
                <a:solidFill>
                  <a:schemeClr val="tx2"/>
                </a:solidFill>
                <a:latin typeface="+mn-lt"/>
              </a:rPr>
              <a:t>Se ne označijo kot sestavine:</a:t>
            </a:r>
            <a:br>
              <a:rPr lang="sl-SI" altLang="sl-SI" sz="2000" u="sng" dirty="0">
                <a:solidFill>
                  <a:schemeClr val="tx2"/>
                </a:solidFill>
                <a:latin typeface="+mn-lt"/>
              </a:rPr>
            </a:br>
            <a:r>
              <a:rPr lang="sl-SI" altLang="sl-SI" sz="2000" dirty="0">
                <a:solidFill>
                  <a:schemeClr val="tx2"/>
                </a:solidFill>
                <a:latin typeface="+mn-lt"/>
              </a:rPr>
              <a:t>•  </a:t>
            </a:r>
            <a:r>
              <a:rPr lang="sl-SI" altLang="sl-SI" sz="2000" b="0" dirty="0">
                <a:solidFill>
                  <a:srgbClr val="0B1FDB"/>
                </a:solidFill>
                <a:latin typeface="+mn-lt"/>
              </a:rPr>
              <a:t>kvasovke za proizvodnjo vina </a:t>
            </a:r>
            <a:r>
              <a:rPr lang="sl-SI" altLang="sl-SI" sz="2000" b="0" dirty="0">
                <a:solidFill>
                  <a:schemeClr val="tx2"/>
                </a:solidFill>
                <a:latin typeface="+mn-lt"/>
              </a:rPr>
              <a:t>(kot </a:t>
            </a:r>
            <a:r>
              <a:rPr lang="sl-SI" altLang="sl-SI" sz="2000" b="0" i="1" dirty="0">
                <a:solidFill>
                  <a:schemeClr val="tx2"/>
                </a:solidFill>
                <a:latin typeface="+mn-lt"/>
              </a:rPr>
              <a:t>fermentacijsko sredstvo</a:t>
            </a:r>
            <a:r>
              <a:rPr lang="sl-SI" altLang="sl-SI" sz="2000" b="0" dirty="0">
                <a:solidFill>
                  <a:schemeClr val="tx2"/>
                </a:solidFill>
                <a:latin typeface="+mn-lt"/>
              </a:rPr>
              <a:t>, kot </a:t>
            </a:r>
            <a:r>
              <a:rPr lang="sl-SI" altLang="sl-SI" sz="2000" b="0" u="sng" dirty="0">
                <a:solidFill>
                  <a:schemeClr val="tx2"/>
                </a:solidFill>
                <a:latin typeface="+mn-lt"/>
              </a:rPr>
              <a:t>pomožno tehnološko sredstvo</a:t>
            </a:r>
            <a:r>
              <a:rPr lang="sl-SI" altLang="sl-SI" sz="2000" b="0" dirty="0">
                <a:solidFill>
                  <a:schemeClr val="tx2"/>
                </a:solidFill>
                <a:latin typeface="+mn-lt"/>
              </a:rPr>
              <a:t>, ki je še vedno prisotno v končnem proizvodu, čeprav v spremenjeni obliki)</a:t>
            </a:r>
            <a:br>
              <a:rPr lang="sl-SI" altLang="sl-SI" sz="2000" b="0" dirty="0">
                <a:solidFill>
                  <a:schemeClr val="tx2"/>
                </a:solidFill>
                <a:latin typeface="+mn-lt"/>
              </a:rPr>
            </a:br>
            <a:r>
              <a:rPr lang="sl-SI" altLang="sl-SI" sz="2000" dirty="0">
                <a:solidFill>
                  <a:schemeClr val="tx2"/>
                </a:solidFill>
                <a:latin typeface="+mn-lt"/>
              </a:rPr>
              <a:t>•  </a:t>
            </a:r>
            <a:r>
              <a:rPr lang="sl-SI" altLang="sl-SI" sz="2000" b="0" dirty="0">
                <a:solidFill>
                  <a:srgbClr val="0B1FDB"/>
                </a:solidFill>
                <a:latin typeface="+mn-lt"/>
              </a:rPr>
              <a:t>sveže droži </a:t>
            </a:r>
            <a:r>
              <a:rPr lang="sl-SI" altLang="sl-SI" sz="2000" b="0" dirty="0">
                <a:solidFill>
                  <a:schemeClr val="tx2"/>
                </a:solidFill>
                <a:latin typeface="+mn-lt"/>
              </a:rPr>
              <a:t>(</a:t>
            </a:r>
            <a:r>
              <a:rPr lang="sl-SI" altLang="sl-SI" sz="2000" b="0" i="1" dirty="0">
                <a:solidFill>
                  <a:schemeClr val="tx2"/>
                </a:solidFill>
                <a:latin typeface="+mn-lt"/>
              </a:rPr>
              <a:t>uporaba v drugih postopkih</a:t>
            </a:r>
            <a:r>
              <a:rPr lang="sl-SI" altLang="sl-SI" sz="2000" b="0" dirty="0">
                <a:solidFill>
                  <a:schemeClr val="tx2"/>
                </a:solidFill>
                <a:latin typeface="+mn-lt"/>
              </a:rPr>
              <a:t>, kot </a:t>
            </a:r>
            <a:r>
              <a:rPr lang="sl-SI" altLang="sl-SI" sz="2000" b="0" u="sng" dirty="0">
                <a:solidFill>
                  <a:schemeClr val="tx2"/>
                </a:solidFill>
                <a:latin typeface="+mn-lt"/>
              </a:rPr>
              <a:t>pomožno tehnološko sredstvo</a:t>
            </a:r>
            <a:r>
              <a:rPr lang="sl-SI" altLang="sl-SI" sz="2000" b="0" dirty="0">
                <a:solidFill>
                  <a:schemeClr val="tx2"/>
                </a:solidFill>
                <a:latin typeface="+mn-lt"/>
              </a:rPr>
              <a:t>, ki je še vedno prisotno v končnem proizvodu, čeprav v spremenjeni obliki)</a:t>
            </a:r>
            <a:br>
              <a:rPr lang="sl-SI" altLang="sl-SI" sz="2000" b="0" dirty="0">
                <a:solidFill>
                  <a:schemeClr val="tx2"/>
                </a:solidFill>
                <a:latin typeface="+mn-lt"/>
              </a:rPr>
            </a:br>
            <a:r>
              <a:rPr lang="sl-SI" altLang="sl-SI" sz="2000" dirty="0">
                <a:solidFill>
                  <a:schemeClr val="tx2"/>
                </a:solidFill>
                <a:latin typeface="+mn-lt"/>
              </a:rPr>
              <a:t>•  </a:t>
            </a:r>
            <a:r>
              <a:rPr lang="sl-SI" altLang="sl-SI" sz="2000" b="0" dirty="0" err="1">
                <a:solidFill>
                  <a:srgbClr val="0B1FDB"/>
                </a:solidFill>
                <a:latin typeface="+mn-lt"/>
              </a:rPr>
              <a:t>inaktivirane</a:t>
            </a:r>
            <a:r>
              <a:rPr lang="sl-SI" altLang="sl-SI" sz="2000" b="0" dirty="0">
                <a:solidFill>
                  <a:srgbClr val="0B1FDB"/>
                </a:solidFill>
                <a:latin typeface="+mn-lt"/>
              </a:rPr>
              <a:t> kvasovke </a:t>
            </a:r>
            <a:r>
              <a:rPr lang="sl-SI" altLang="sl-SI" sz="2000" b="0" dirty="0">
                <a:solidFill>
                  <a:schemeClr val="tx2"/>
                </a:solidFill>
                <a:latin typeface="+mn-lt"/>
              </a:rPr>
              <a:t>(</a:t>
            </a:r>
            <a:r>
              <a:rPr lang="sl-SI" altLang="sl-SI" sz="2000" b="0" i="1" dirty="0">
                <a:solidFill>
                  <a:schemeClr val="tx2"/>
                </a:solidFill>
                <a:latin typeface="+mn-lt"/>
              </a:rPr>
              <a:t>za popravljanje napak/uporaba v drugih postopkih</a:t>
            </a:r>
            <a:r>
              <a:rPr lang="sl-SI" altLang="sl-SI" sz="2000" b="0" dirty="0">
                <a:solidFill>
                  <a:schemeClr val="tx2"/>
                </a:solidFill>
                <a:latin typeface="+mn-lt"/>
              </a:rPr>
              <a:t>, kot </a:t>
            </a:r>
            <a:r>
              <a:rPr lang="sl-SI" altLang="sl-SI" sz="2000" b="0" u="sng" dirty="0">
                <a:solidFill>
                  <a:schemeClr val="tx2"/>
                </a:solidFill>
                <a:latin typeface="+mn-lt"/>
              </a:rPr>
              <a:t>pomožno tehnološko sredstvo</a:t>
            </a:r>
            <a:r>
              <a:rPr lang="sl-SI" altLang="sl-SI" sz="2000" b="0" dirty="0">
                <a:solidFill>
                  <a:schemeClr val="tx2"/>
                </a:solidFill>
                <a:latin typeface="+mn-lt"/>
              </a:rPr>
              <a:t>, ki je še vedno prisotno v končnem proizvodu, čeprav v spremenjeni obliki)</a:t>
            </a:r>
            <a:br>
              <a:rPr lang="sl-SI" altLang="sl-SI" sz="2000" b="0" dirty="0">
                <a:solidFill>
                  <a:schemeClr val="tx2"/>
                </a:solidFill>
                <a:latin typeface="+mn-lt"/>
              </a:rPr>
            </a:br>
            <a:br>
              <a:rPr lang="sl-SI" altLang="sl-SI" sz="2000" b="0" dirty="0">
                <a:solidFill>
                  <a:schemeClr val="tx2"/>
                </a:solidFill>
                <a:latin typeface="+mn-lt"/>
              </a:rPr>
            </a:br>
            <a:r>
              <a:rPr lang="sl-SI" altLang="sl-SI" sz="2000" u="sng" dirty="0">
                <a:solidFill>
                  <a:schemeClr val="tx2"/>
                </a:solidFill>
                <a:latin typeface="+mn-lt"/>
              </a:rPr>
              <a:t>Se označijo kot sestavine: </a:t>
            </a:r>
            <a:br>
              <a:rPr lang="sl-SI" altLang="sl-SI" sz="2000" b="0" dirty="0">
                <a:solidFill>
                  <a:schemeClr val="tx2"/>
                </a:solidFill>
                <a:latin typeface="+mn-lt"/>
              </a:rPr>
            </a:br>
            <a:r>
              <a:rPr lang="sl-SI" altLang="sl-SI" sz="2000" dirty="0">
                <a:solidFill>
                  <a:schemeClr val="tx2"/>
                </a:solidFill>
                <a:latin typeface="+mn-lt"/>
              </a:rPr>
              <a:t>•  </a:t>
            </a:r>
            <a:r>
              <a:rPr lang="sl-SI" altLang="sl-SI" sz="2000" b="0" dirty="0" err="1">
                <a:solidFill>
                  <a:srgbClr val="0B1FDB"/>
                </a:solidFill>
                <a:latin typeface="+mn-lt"/>
              </a:rPr>
              <a:t>manoproteini</a:t>
            </a:r>
            <a:r>
              <a:rPr lang="sl-SI" altLang="sl-SI" sz="2000" b="0" dirty="0">
                <a:solidFill>
                  <a:srgbClr val="0B1FDB"/>
                </a:solidFill>
                <a:latin typeface="+mn-lt"/>
              </a:rPr>
              <a:t> kvasovk </a:t>
            </a:r>
            <a:r>
              <a:rPr lang="sl-SI" altLang="sl-SI" sz="2000" b="0" dirty="0">
                <a:solidFill>
                  <a:schemeClr val="tx2"/>
                </a:solidFill>
                <a:latin typeface="+mn-lt"/>
              </a:rPr>
              <a:t>(</a:t>
            </a:r>
            <a:r>
              <a:rPr lang="sl-SI" altLang="sl-SI" sz="2000" b="0" i="1" dirty="0">
                <a:solidFill>
                  <a:schemeClr val="tx2"/>
                </a:solidFill>
                <a:latin typeface="+mn-lt"/>
              </a:rPr>
              <a:t>kot stabilizator</a:t>
            </a:r>
            <a:r>
              <a:rPr lang="sl-SI" altLang="sl-SI" sz="2000" b="0" dirty="0">
                <a:solidFill>
                  <a:schemeClr val="tx2"/>
                </a:solidFill>
                <a:latin typeface="+mn-lt"/>
              </a:rPr>
              <a:t>, kot </a:t>
            </a:r>
            <a:r>
              <a:rPr lang="sl-SI" altLang="sl-SI" sz="2000" b="0" u="sng" dirty="0">
                <a:solidFill>
                  <a:schemeClr val="tx2"/>
                </a:solidFill>
                <a:latin typeface="+mn-lt"/>
              </a:rPr>
              <a:t>dodatek</a:t>
            </a:r>
            <a:r>
              <a:rPr lang="sl-SI" altLang="sl-SI" sz="2000" b="0" dirty="0">
                <a:solidFill>
                  <a:schemeClr val="tx2"/>
                </a:solidFill>
                <a:latin typeface="+mn-lt"/>
              </a:rPr>
              <a:t>)</a:t>
            </a:r>
            <a:br>
              <a:rPr lang="sl-SI" altLang="sl-SI" sz="2000" b="0" dirty="0">
                <a:solidFill>
                  <a:schemeClr val="tx2"/>
                </a:solidFill>
                <a:latin typeface="+mn-lt"/>
              </a:rPr>
            </a:br>
            <a:br>
              <a:rPr lang="sl-SI" altLang="sl-SI" sz="2000" b="0" dirty="0">
                <a:solidFill>
                  <a:schemeClr val="tx2"/>
                </a:solidFill>
                <a:latin typeface="+mn-lt"/>
              </a:rPr>
            </a:br>
            <a:r>
              <a:rPr lang="sl-SI" sz="1800" dirty="0">
                <a:solidFill>
                  <a:srgbClr val="0B1FDB"/>
                </a:solidFill>
                <a:latin typeface="+mn-lt"/>
              </a:rPr>
              <a:t>*</a:t>
            </a:r>
            <a:r>
              <a:rPr lang="sl-SI" sz="1800" b="0" dirty="0">
                <a:solidFill>
                  <a:srgbClr val="0B1FDB"/>
                </a:solidFill>
                <a:latin typeface="+mn-lt"/>
              </a:rPr>
              <a:t>2019/934 </a:t>
            </a:r>
            <a:r>
              <a:rPr lang="sl-SI" sz="1800" b="0" dirty="0">
                <a:solidFill>
                  <a:schemeClr val="tx2"/>
                </a:solidFill>
                <a:latin typeface="+mn-lt"/>
              </a:rPr>
              <a:t>– sektorska zakonodaja za vino, </a:t>
            </a:r>
            <a:r>
              <a:rPr lang="sl-SI" altLang="sl-SI" sz="1800" b="0" dirty="0">
                <a:solidFill>
                  <a:schemeClr val="tx2"/>
                </a:solidFill>
                <a:latin typeface="+mn-lt"/>
              </a:rPr>
              <a:t>seznam dovoljenih enoloških sredstev (dodatkov in pomožnih tehnoloških sredstev) iz </a:t>
            </a:r>
            <a:r>
              <a:rPr lang="sl-SI" altLang="sl-SI" sz="1800" b="0" u="sng" dirty="0">
                <a:solidFill>
                  <a:schemeClr val="tx2"/>
                </a:solidFill>
                <a:latin typeface="+mn-lt"/>
              </a:rPr>
              <a:t>Preglednice 2</a:t>
            </a:r>
            <a:br>
              <a:rPr lang="sl-SI" altLang="sl-SI" sz="2000" b="0" dirty="0">
                <a:solidFill>
                  <a:schemeClr val="tx2"/>
                </a:solidFill>
                <a:latin typeface="+mn-lt"/>
              </a:rPr>
            </a:br>
            <a:br>
              <a:rPr lang="sl-SI" altLang="sl-SI" sz="2000" b="0" dirty="0">
                <a:solidFill>
                  <a:schemeClr val="tx2"/>
                </a:solidFill>
                <a:latin typeface="+mn-lt"/>
              </a:rPr>
            </a:br>
            <a:br>
              <a:rPr lang="sl-SI" altLang="sl-SI" sz="2000" b="0" dirty="0">
                <a:solidFill>
                  <a:srgbClr val="C00000"/>
                </a:solidFill>
                <a:latin typeface="+mn-lt"/>
              </a:rPr>
            </a:br>
            <a:br>
              <a:rPr lang="sl-SI" altLang="sl-SI" sz="2000" b="0" dirty="0">
                <a:solidFill>
                  <a:srgbClr val="C00000"/>
                </a:solidFill>
                <a:latin typeface="+mn-lt"/>
              </a:rPr>
            </a:br>
            <a:br>
              <a:rPr lang="sl-SI" altLang="sl-SI" sz="1800" b="0" dirty="0">
                <a:solidFill>
                  <a:srgbClr val="C00000"/>
                </a:solidFill>
                <a:latin typeface="+mn-lt"/>
              </a:rPr>
            </a:br>
            <a:br>
              <a:rPr lang="sl-SI" altLang="sl-SI" sz="1800" b="0" dirty="0">
                <a:solidFill>
                  <a:srgbClr val="C00000"/>
                </a:solidFill>
                <a:latin typeface="+mn-lt"/>
              </a:rPr>
            </a:br>
            <a:br>
              <a:rPr lang="sl-SI" altLang="sl-SI" sz="1800" b="0" u="sng" dirty="0">
                <a:solidFill>
                  <a:schemeClr val="tx2"/>
                </a:solidFill>
                <a:latin typeface="+mn-lt"/>
              </a:rPr>
            </a:br>
            <a:br>
              <a:rPr lang="sl-SI" altLang="sl-SI" sz="1800" b="0" dirty="0">
                <a:solidFill>
                  <a:schemeClr val="tx2"/>
                </a:solidFill>
                <a:latin typeface="+mn-lt"/>
              </a:rPr>
            </a:br>
            <a:br>
              <a:rPr lang="sl-SI" altLang="sl-SI" sz="1600" dirty="0">
                <a:solidFill>
                  <a:schemeClr val="tx2"/>
                </a:solidFill>
              </a:rPr>
            </a:br>
            <a:br>
              <a:rPr lang="sl-SI" altLang="sl-SI" sz="1600" dirty="0">
                <a:solidFill>
                  <a:schemeClr val="tx2"/>
                </a:solidFill>
              </a:rPr>
            </a:br>
            <a:endParaRPr lang="sl-SI" altLang="sl-SI" sz="1600" dirty="0">
              <a:solidFill>
                <a:schemeClr val="tx2"/>
              </a:solidFill>
            </a:endParaRPr>
          </a:p>
        </p:txBody>
      </p:sp>
    </p:spTree>
    <p:extLst>
      <p:ext uri="{BB962C8B-B14F-4D97-AF65-F5344CB8AC3E}">
        <p14:creationId xmlns:p14="http://schemas.microsoft.com/office/powerpoint/2010/main" val="1726159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C4C0F8-7880-3F6C-9EC8-92E7B871D5BE}"/>
              </a:ext>
            </a:extLst>
          </p:cNvPr>
          <p:cNvSpPr>
            <a:spLocks noGrp="1"/>
          </p:cNvSpPr>
          <p:nvPr>
            <p:ph type="ctrTitle"/>
          </p:nvPr>
        </p:nvSpPr>
        <p:spPr>
          <a:xfrm>
            <a:off x="208345" y="1232477"/>
            <a:ext cx="8796690" cy="5075726"/>
          </a:xfrm>
        </p:spPr>
        <p:txBody>
          <a:bodyPr/>
          <a:lstStyle/>
          <a:p>
            <a:pPr>
              <a:defRPr/>
            </a:pPr>
            <a:r>
              <a:rPr lang="sl-SI" altLang="sl-SI" sz="2000" b="0" dirty="0">
                <a:solidFill>
                  <a:srgbClr val="C00000"/>
                </a:solidFill>
                <a:latin typeface="+mn-lt"/>
              </a:rPr>
              <a:t>ALI JE SNOV UPORABLJENA KOT ADITIV ALI KOT POMOŽNO TEHNOLOŠKO SREDSTVO?</a:t>
            </a:r>
            <a:br>
              <a:rPr lang="sl-SI" altLang="sl-SI" sz="2000" b="0" dirty="0">
                <a:solidFill>
                  <a:schemeClr val="tx2"/>
                </a:solidFill>
                <a:latin typeface="+mn-lt"/>
              </a:rPr>
            </a:br>
            <a:br>
              <a:rPr lang="sl-SI" altLang="sl-SI" sz="2000" dirty="0">
                <a:solidFill>
                  <a:srgbClr val="0B1FDB"/>
                </a:solidFill>
                <a:latin typeface="+mn-lt"/>
              </a:rPr>
            </a:br>
            <a:r>
              <a:rPr lang="sl-SI" altLang="sl-SI" sz="2000" dirty="0">
                <a:solidFill>
                  <a:srgbClr val="0B1FDB"/>
                </a:solidFill>
                <a:latin typeface="+mn-lt"/>
              </a:rPr>
              <a:t>Funkcionalne skupine </a:t>
            </a:r>
            <a:r>
              <a:rPr lang="sl-SI" altLang="sl-SI" sz="2000" b="0" dirty="0">
                <a:solidFill>
                  <a:schemeClr val="tx2"/>
                </a:solidFill>
                <a:latin typeface="+mn-lt"/>
              </a:rPr>
              <a:t>v Seznamu dovoljenih dodatkov in pomožnih tehnoloških sredstev (</a:t>
            </a:r>
            <a:r>
              <a:rPr lang="sl-SI" altLang="sl-SI" sz="2000" b="0" u="sng" dirty="0">
                <a:solidFill>
                  <a:schemeClr val="tx2"/>
                </a:solidFill>
                <a:latin typeface="+mn-lt"/>
              </a:rPr>
              <a:t>sektorska zakonodaja o enoloških postopkih: 2019/934, Preglednica 2</a:t>
            </a:r>
            <a:r>
              <a:rPr lang="sl-SI" altLang="sl-SI" sz="2000" b="0" dirty="0">
                <a:solidFill>
                  <a:schemeClr val="tx2"/>
                </a:solidFill>
                <a:latin typeface="+mn-lt"/>
              </a:rPr>
              <a:t>)</a:t>
            </a:r>
            <a:r>
              <a:rPr lang="sl-SI" altLang="sl-SI" sz="2000" dirty="0">
                <a:solidFill>
                  <a:srgbClr val="0B1FDB"/>
                </a:solidFill>
                <a:latin typeface="+mn-lt"/>
              </a:rPr>
              <a:t>*</a:t>
            </a:r>
            <a:r>
              <a:rPr lang="sl-SI" altLang="sl-SI" sz="2000" b="0" dirty="0">
                <a:solidFill>
                  <a:srgbClr val="0B1FDB"/>
                </a:solidFill>
                <a:latin typeface="+mn-lt"/>
              </a:rPr>
              <a:t>:</a:t>
            </a:r>
            <a:br>
              <a:rPr lang="sl-SI" altLang="sl-SI" sz="2000" b="0" dirty="0">
                <a:solidFill>
                  <a:srgbClr val="0B1FDB"/>
                </a:solidFill>
                <a:latin typeface="+mn-lt"/>
              </a:rPr>
            </a:br>
            <a:br>
              <a:rPr lang="sl-SI" altLang="sl-SI" sz="2000" b="0" dirty="0">
                <a:solidFill>
                  <a:srgbClr val="0B1FDB"/>
                </a:solidFill>
                <a:latin typeface="+mn-lt"/>
              </a:rPr>
            </a:br>
            <a:r>
              <a:rPr lang="sl-SI" altLang="sl-SI" sz="2000" b="0" dirty="0">
                <a:solidFill>
                  <a:schemeClr val="tx2"/>
                </a:solidFill>
                <a:latin typeface="+mn-lt"/>
              </a:rPr>
              <a:t>1. Regulatorji kislosti</a:t>
            </a:r>
            <a:br>
              <a:rPr lang="sl-SI" altLang="sl-SI" sz="2000" b="0" dirty="0">
                <a:solidFill>
                  <a:schemeClr val="tx2"/>
                </a:solidFill>
                <a:latin typeface="+mn-lt"/>
              </a:rPr>
            </a:br>
            <a:r>
              <a:rPr lang="sl-SI" altLang="sl-SI" sz="2000" b="0" dirty="0">
                <a:solidFill>
                  <a:schemeClr val="tx2"/>
                </a:solidFill>
                <a:latin typeface="+mn-lt"/>
              </a:rPr>
              <a:t>2. Konzervansi in antioksidanti</a:t>
            </a:r>
            <a:br>
              <a:rPr lang="sl-SI" altLang="sl-SI" sz="2000" b="0" dirty="0">
                <a:solidFill>
                  <a:schemeClr val="tx2"/>
                </a:solidFill>
                <a:latin typeface="+mn-lt"/>
              </a:rPr>
            </a:br>
            <a:r>
              <a:rPr lang="sl-SI" altLang="sl-SI" sz="2000" b="0" dirty="0">
                <a:solidFill>
                  <a:schemeClr val="tx2"/>
                </a:solidFill>
                <a:latin typeface="+mn-lt"/>
              </a:rPr>
              <a:t>3. Adsorbenti</a:t>
            </a:r>
            <a:br>
              <a:rPr lang="sl-SI" altLang="sl-SI" sz="2000" b="0" dirty="0">
                <a:solidFill>
                  <a:schemeClr val="tx2"/>
                </a:solidFill>
                <a:latin typeface="+mn-lt"/>
              </a:rPr>
            </a:br>
            <a:r>
              <a:rPr lang="sl-SI" altLang="sl-SI" sz="2000" b="0" dirty="0">
                <a:solidFill>
                  <a:schemeClr val="tx2"/>
                </a:solidFill>
                <a:latin typeface="+mn-lt"/>
              </a:rPr>
              <a:t>4. Aktivatorji za alkoholno in jabolčno-mlečnokislinsko vrenje</a:t>
            </a:r>
            <a:br>
              <a:rPr lang="sl-SI" altLang="sl-SI" sz="2000" b="0" dirty="0">
                <a:solidFill>
                  <a:schemeClr val="tx2"/>
                </a:solidFill>
                <a:latin typeface="+mn-lt"/>
              </a:rPr>
            </a:br>
            <a:r>
              <a:rPr lang="sl-SI" altLang="sl-SI" sz="2000" b="0" dirty="0">
                <a:solidFill>
                  <a:schemeClr val="tx2"/>
                </a:solidFill>
                <a:latin typeface="+mn-lt"/>
              </a:rPr>
              <a:t>5. Sredstva za zbistritev</a:t>
            </a:r>
            <a:br>
              <a:rPr lang="sl-SI" altLang="sl-SI" sz="2000" b="0" dirty="0">
                <a:solidFill>
                  <a:schemeClr val="tx2"/>
                </a:solidFill>
                <a:latin typeface="+mn-lt"/>
              </a:rPr>
            </a:br>
            <a:r>
              <a:rPr lang="sl-SI" altLang="sl-SI" sz="2000" b="0" dirty="0">
                <a:solidFill>
                  <a:schemeClr val="tx2"/>
                </a:solidFill>
                <a:latin typeface="+mn-lt"/>
              </a:rPr>
              <a:t>6. Stabilizatorji</a:t>
            </a:r>
            <a:br>
              <a:rPr lang="sl-SI" altLang="sl-SI" sz="2000" b="0" dirty="0">
                <a:solidFill>
                  <a:schemeClr val="tx2"/>
                </a:solidFill>
                <a:latin typeface="+mn-lt"/>
              </a:rPr>
            </a:br>
            <a:r>
              <a:rPr lang="sl-SI" altLang="sl-SI" sz="2000" b="0" dirty="0">
                <a:solidFill>
                  <a:schemeClr val="tx2"/>
                </a:solidFill>
                <a:latin typeface="+mn-lt"/>
              </a:rPr>
              <a:t>7. Encimi</a:t>
            </a:r>
            <a:br>
              <a:rPr lang="sl-SI" altLang="sl-SI" sz="2000" b="0" dirty="0">
                <a:solidFill>
                  <a:schemeClr val="tx2"/>
                </a:solidFill>
                <a:latin typeface="+mn-lt"/>
              </a:rPr>
            </a:br>
            <a:r>
              <a:rPr lang="sl-SI" altLang="sl-SI" sz="2000" b="0" dirty="0">
                <a:solidFill>
                  <a:schemeClr val="tx2"/>
                </a:solidFill>
                <a:latin typeface="+mn-lt"/>
              </a:rPr>
              <a:t>8. Plini in plini za pakiranje</a:t>
            </a:r>
            <a:br>
              <a:rPr lang="sl-SI" altLang="sl-SI" sz="2000" b="0" dirty="0">
                <a:solidFill>
                  <a:schemeClr val="tx2"/>
                </a:solidFill>
                <a:latin typeface="+mn-lt"/>
              </a:rPr>
            </a:br>
            <a:r>
              <a:rPr lang="sl-SI" altLang="sl-SI" sz="2000" b="0" dirty="0">
                <a:solidFill>
                  <a:schemeClr val="tx2"/>
                </a:solidFill>
                <a:latin typeface="+mn-lt"/>
              </a:rPr>
              <a:t>9. Fermentacijska sredstva</a:t>
            </a:r>
            <a:br>
              <a:rPr lang="sl-SI" altLang="sl-SI" sz="2000" b="0" dirty="0">
                <a:solidFill>
                  <a:schemeClr val="tx2"/>
                </a:solidFill>
                <a:latin typeface="+mn-lt"/>
              </a:rPr>
            </a:br>
            <a:r>
              <a:rPr lang="sl-SI" altLang="sl-SI" sz="2000" b="0" dirty="0">
                <a:solidFill>
                  <a:schemeClr val="tx2"/>
                </a:solidFill>
                <a:latin typeface="+mn-lt"/>
              </a:rPr>
              <a:t>10. Popravljanje napak</a:t>
            </a:r>
            <a:br>
              <a:rPr lang="sl-SI" altLang="sl-SI" sz="2000" b="0" dirty="0">
                <a:solidFill>
                  <a:schemeClr val="tx2"/>
                </a:solidFill>
                <a:latin typeface="+mn-lt"/>
              </a:rPr>
            </a:br>
            <a:r>
              <a:rPr lang="sl-SI" altLang="sl-SI" sz="2000" b="0" dirty="0">
                <a:solidFill>
                  <a:schemeClr val="tx2"/>
                </a:solidFill>
                <a:latin typeface="+mn-lt"/>
              </a:rPr>
              <a:t>11. Druga sredstva</a:t>
            </a:r>
            <a:br>
              <a:rPr lang="sl-SI" altLang="sl-SI" sz="2000" b="0" dirty="0">
                <a:solidFill>
                  <a:schemeClr val="tx2"/>
                </a:solidFill>
                <a:latin typeface="+mn-lt"/>
              </a:rPr>
            </a:br>
            <a:br>
              <a:rPr lang="sl-SI" altLang="sl-SI" sz="2000" b="0" dirty="0">
                <a:solidFill>
                  <a:srgbClr val="C00000"/>
                </a:solidFill>
                <a:latin typeface="+mn-lt"/>
              </a:rPr>
            </a:br>
            <a:br>
              <a:rPr lang="sl-SI" altLang="sl-SI" sz="2000" b="0" dirty="0">
                <a:solidFill>
                  <a:schemeClr val="tx2"/>
                </a:solidFill>
                <a:latin typeface="+mn-lt"/>
              </a:rPr>
            </a:br>
            <a:br>
              <a:rPr lang="sl-SI" altLang="sl-SI" sz="2000" b="0" dirty="0">
                <a:solidFill>
                  <a:schemeClr val="tx2"/>
                </a:solidFill>
                <a:latin typeface="+mn-lt"/>
              </a:rPr>
            </a:br>
            <a:br>
              <a:rPr lang="sl-SI" altLang="sl-SI" sz="2000" b="0" dirty="0">
                <a:solidFill>
                  <a:schemeClr val="tx2"/>
                </a:solidFill>
                <a:latin typeface="+mn-lt"/>
              </a:rPr>
            </a:br>
            <a:br>
              <a:rPr lang="sl-SI" altLang="sl-SI" sz="2000" b="0" dirty="0">
                <a:solidFill>
                  <a:schemeClr val="tx2"/>
                </a:solidFill>
                <a:latin typeface="+mn-lt"/>
              </a:rPr>
            </a:br>
            <a:br>
              <a:rPr lang="sl-SI" altLang="sl-SI" sz="2000" b="0" dirty="0">
                <a:solidFill>
                  <a:schemeClr val="tx2"/>
                </a:solidFill>
                <a:latin typeface="+mn-lt"/>
              </a:rPr>
            </a:br>
            <a:br>
              <a:rPr lang="sl-SI" altLang="sl-SI" sz="2000" b="0" dirty="0">
                <a:solidFill>
                  <a:srgbClr val="0B1FDB"/>
                </a:solidFill>
                <a:latin typeface="+mn-lt"/>
              </a:rPr>
            </a:br>
            <a:br>
              <a:rPr lang="sl-SI" altLang="sl-SI" sz="2000" b="0" dirty="0">
                <a:solidFill>
                  <a:srgbClr val="0B1FDB"/>
                </a:solidFill>
                <a:latin typeface="+mn-lt"/>
              </a:rPr>
            </a:br>
            <a:br>
              <a:rPr lang="sl-SI" altLang="sl-SI" sz="1800" b="0" u="sng" dirty="0">
                <a:solidFill>
                  <a:schemeClr val="tx2"/>
                </a:solidFill>
                <a:latin typeface="+mn-lt"/>
              </a:rPr>
            </a:br>
            <a:br>
              <a:rPr lang="sl-SI" altLang="sl-SI" sz="1800" b="0" dirty="0">
                <a:solidFill>
                  <a:schemeClr val="tx2"/>
                </a:solidFill>
                <a:latin typeface="+mn-lt"/>
              </a:rPr>
            </a:br>
            <a:br>
              <a:rPr lang="sl-SI" altLang="sl-SI" sz="2000" b="0" dirty="0">
                <a:solidFill>
                  <a:schemeClr val="tx2"/>
                </a:solidFill>
                <a:latin typeface="+mn-lt"/>
              </a:rPr>
            </a:br>
            <a:br>
              <a:rPr lang="sl-SI" altLang="sl-SI" sz="2000" b="0" dirty="0">
                <a:solidFill>
                  <a:schemeClr val="tx2"/>
                </a:solidFill>
                <a:latin typeface="+mn-lt"/>
              </a:rPr>
            </a:br>
            <a:br>
              <a:rPr lang="sl-SI" altLang="sl-SI" sz="2000" b="0" dirty="0">
                <a:solidFill>
                  <a:schemeClr val="tx2"/>
                </a:solidFill>
                <a:latin typeface="+mn-lt"/>
              </a:rPr>
            </a:br>
            <a:br>
              <a:rPr lang="sl-SI" altLang="sl-SI" sz="2000" b="0" dirty="0">
                <a:solidFill>
                  <a:schemeClr val="tx2"/>
                </a:solidFill>
                <a:latin typeface="+mn-lt"/>
              </a:rPr>
            </a:br>
            <a:br>
              <a:rPr lang="sl-SI" altLang="sl-SI" sz="2000" b="0" dirty="0">
                <a:solidFill>
                  <a:schemeClr val="tx2"/>
                </a:solidFill>
                <a:latin typeface="+mn-lt"/>
              </a:rPr>
            </a:br>
            <a:br>
              <a:rPr lang="sl-SI" altLang="sl-SI" sz="2000" b="0" dirty="0">
                <a:solidFill>
                  <a:schemeClr val="tx2"/>
                </a:solidFill>
                <a:latin typeface="+mn-lt"/>
              </a:rPr>
            </a:br>
            <a:br>
              <a:rPr lang="sl-SI" altLang="sl-SI" sz="2000" b="0" dirty="0">
                <a:solidFill>
                  <a:schemeClr val="tx2"/>
                </a:solidFill>
                <a:latin typeface="+mn-lt"/>
              </a:rPr>
            </a:br>
            <a:br>
              <a:rPr lang="sl-SI" altLang="sl-SI" sz="2000" b="0" dirty="0">
                <a:solidFill>
                  <a:schemeClr val="tx2"/>
                </a:solidFill>
                <a:latin typeface="+mn-lt"/>
              </a:rPr>
            </a:br>
            <a:br>
              <a:rPr lang="sl-SI" altLang="sl-SI" sz="2000" b="0" dirty="0">
                <a:solidFill>
                  <a:schemeClr val="tx2"/>
                </a:solidFill>
                <a:latin typeface="+mn-lt"/>
              </a:rPr>
            </a:br>
            <a:br>
              <a:rPr lang="sl-SI" altLang="sl-SI" sz="2000" b="0" dirty="0">
                <a:solidFill>
                  <a:schemeClr val="tx2"/>
                </a:solidFill>
                <a:latin typeface="+mn-lt"/>
              </a:rPr>
            </a:br>
            <a:br>
              <a:rPr lang="sl-SI" sz="2000" b="0" dirty="0">
                <a:solidFill>
                  <a:schemeClr val="tx2"/>
                </a:solidFill>
              </a:rPr>
            </a:br>
            <a:br>
              <a:rPr lang="sl-SI" sz="2000" b="0" dirty="0">
                <a:solidFill>
                  <a:schemeClr val="tx2"/>
                </a:solidFill>
              </a:rPr>
            </a:br>
            <a:br>
              <a:rPr lang="sl-SI" sz="2000" b="0" dirty="0">
                <a:solidFill>
                  <a:schemeClr val="tx2"/>
                </a:solidFill>
              </a:rPr>
            </a:br>
            <a:endParaRPr lang="sl-SI" sz="2000" b="0" i="1" dirty="0">
              <a:solidFill>
                <a:srgbClr val="0B1FDB"/>
              </a:solidFill>
            </a:endParaRPr>
          </a:p>
        </p:txBody>
      </p:sp>
      <p:sp>
        <p:nvSpPr>
          <p:cNvPr id="3" name="PoljeZBesedilom 2">
            <a:extLst>
              <a:ext uri="{FF2B5EF4-FFF2-40B4-BE49-F238E27FC236}">
                <a16:creationId xmlns:a16="http://schemas.microsoft.com/office/drawing/2014/main" id="{1B69B7A2-95EC-8E68-2F51-F51816D1F1F7}"/>
              </a:ext>
            </a:extLst>
          </p:cNvPr>
          <p:cNvSpPr txBox="1"/>
          <p:nvPr/>
        </p:nvSpPr>
        <p:spPr>
          <a:xfrm>
            <a:off x="6615046" y="200399"/>
            <a:ext cx="2308965" cy="400110"/>
          </a:xfrm>
          <a:prstGeom prst="rect">
            <a:avLst/>
          </a:prstGeom>
          <a:noFill/>
        </p:spPr>
        <p:txBody>
          <a:bodyPr wrap="none" rtlCol="0">
            <a:spAutoFit/>
          </a:bodyPr>
          <a:lstStyle/>
          <a:p>
            <a:r>
              <a:rPr lang="sl-SI" sz="2000" b="1" dirty="0">
                <a:solidFill>
                  <a:srgbClr val="C00000"/>
                </a:solidFill>
                <a:latin typeface="+mn-lt"/>
              </a:rPr>
              <a:t>DODATNO, PRIMERI</a:t>
            </a:r>
          </a:p>
        </p:txBody>
      </p:sp>
    </p:spTree>
    <p:extLst>
      <p:ext uri="{BB962C8B-B14F-4D97-AF65-F5344CB8AC3E}">
        <p14:creationId xmlns:p14="http://schemas.microsoft.com/office/powerpoint/2010/main" val="3375933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a:extLst>
              <a:ext uri="{FF2B5EF4-FFF2-40B4-BE49-F238E27FC236}">
                <a16:creationId xmlns:a16="http://schemas.microsoft.com/office/drawing/2014/main" id="{B6A796DE-1D51-571B-0219-3E3CF5B2D871}"/>
              </a:ext>
            </a:extLst>
          </p:cNvPr>
          <p:cNvSpPr>
            <a:spLocks noGrp="1" noChangeArrowheads="1"/>
          </p:cNvSpPr>
          <p:nvPr>
            <p:ph type="ctrTitle"/>
          </p:nvPr>
        </p:nvSpPr>
        <p:spPr bwMode="auto">
          <a:xfrm>
            <a:off x="248557" y="1365181"/>
            <a:ext cx="8646886" cy="4127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2000" dirty="0">
                <a:solidFill>
                  <a:schemeClr val="tx2"/>
                </a:solidFill>
                <a:latin typeface="+mn-lt"/>
              </a:rPr>
              <a:t>OBVEZNO NAVAJANJE SEZNAMA SESTAVIN… </a:t>
            </a:r>
            <a:r>
              <a:rPr lang="sl-SI" altLang="sl-SI" sz="2000" b="0" dirty="0">
                <a:solidFill>
                  <a:srgbClr val="C00000"/>
                </a:solidFill>
                <a:latin typeface="+mn-lt"/>
              </a:rPr>
              <a:t>po 8. dec 2023</a:t>
            </a:r>
            <a:br>
              <a:rPr lang="sl-SI" altLang="sl-SI" sz="2000" b="0" dirty="0">
                <a:solidFill>
                  <a:srgbClr val="C00000"/>
                </a:solidFill>
                <a:latin typeface="+mn-lt"/>
              </a:rPr>
            </a:br>
            <a:br>
              <a:rPr lang="sl-SI" altLang="sl-SI" sz="2000" b="0" dirty="0">
                <a:solidFill>
                  <a:schemeClr val="tx2"/>
                </a:solidFill>
                <a:latin typeface="+mn-lt"/>
              </a:rPr>
            </a:br>
            <a:r>
              <a:rPr lang="sl-SI" altLang="sl-SI" sz="2000" b="0" dirty="0">
                <a:solidFill>
                  <a:schemeClr val="tx2"/>
                </a:solidFill>
                <a:latin typeface="+mn-lt"/>
              </a:rPr>
              <a:t>GLEJ spremembe </a:t>
            </a:r>
            <a:r>
              <a:rPr lang="sl-SI" altLang="sl-SI" sz="2000" dirty="0">
                <a:solidFill>
                  <a:schemeClr val="tx2"/>
                </a:solidFill>
                <a:latin typeface="+mn-lt"/>
              </a:rPr>
              <a:t>uredbe o označevanju vina</a:t>
            </a:r>
            <a:r>
              <a:rPr lang="sl-SI" altLang="sl-SI" sz="2000" b="0" dirty="0">
                <a:solidFill>
                  <a:srgbClr val="C00000"/>
                </a:solidFill>
                <a:latin typeface="+mn-lt"/>
              </a:rPr>
              <a:t>*</a:t>
            </a:r>
            <a:r>
              <a:rPr lang="sl-SI" altLang="sl-SI" sz="2000" b="0" dirty="0">
                <a:solidFill>
                  <a:schemeClr val="tx2"/>
                </a:solidFill>
                <a:latin typeface="+mn-lt"/>
              </a:rPr>
              <a:t> in </a:t>
            </a:r>
            <a:r>
              <a:rPr lang="sl-SI" altLang="sl-SI" sz="2000" dirty="0">
                <a:solidFill>
                  <a:schemeClr val="tx2"/>
                </a:solidFill>
                <a:latin typeface="+mn-lt"/>
              </a:rPr>
              <a:t>uredbo o enoloških postopkih</a:t>
            </a:r>
            <a:r>
              <a:rPr lang="sl-SI" altLang="sl-SI" sz="2000" b="0" dirty="0">
                <a:solidFill>
                  <a:srgbClr val="0B1FDB"/>
                </a:solidFill>
                <a:latin typeface="+mn-lt"/>
              </a:rPr>
              <a:t>**</a:t>
            </a:r>
            <a:r>
              <a:rPr lang="sl-SI" altLang="sl-SI" sz="2000" b="0" dirty="0">
                <a:solidFill>
                  <a:schemeClr val="tx2"/>
                </a:solidFill>
                <a:latin typeface="+mn-lt"/>
              </a:rPr>
              <a:t> </a:t>
            </a:r>
            <a:br>
              <a:rPr lang="sl-SI" altLang="sl-SI" sz="2000" b="0" dirty="0">
                <a:solidFill>
                  <a:schemeClr val="tx2"/>
                </a:solidFill>
                <a:latin typeface="+mn-lt"/>
              </a:rPr>
            </a:br>
            <a:br>
              <a:rPr lang="sl-SI" altLang="sl-SI" sz="2000" b="0" dirty="0">
                <a:solidFill>
                  <a:schemeClr val="tx2"/>
                </a:solidFill>
                <a:latin typeface="+mn-lt"/>
              </a:rPr>
            </a:br>
            <a:br>
              <a:rPr lang="sl-SI" altLang="sl-SI" sz="2000" b="0" dirty="0">
                <a:solidFill>
                  <a:srgbClr val="FF0000"/>
                </a:solidFill>
                <a:latin typeface="+mn-lt"/>
              </a:rPr>
            </a:br>
            <a:r>
              <a:rPr lang="sl-SI" altLang="sl-SI" sz="2000" b="0" dirty="0">
                <a:solidFill>
                  <a:schemeClr val="tx2"/>
                </a:solidFill>
                <a:latin typeface="+mn-lt"/>
              </a:rPr>
              <a:t>• izraz </a:t>
            </a:r>
            <a:r>
              <a:rPr lang="sl-SI" altLang="sl-SI" sz="2000" dirty="0">
                <a:solidFill>
                  <a:schemeClr val="tx2"/>
                </a:solidFill>
                <a:latin typeface="+mn-lt"/>
              </a:rPr>
              <a:t>grozdje</a:t>
            </a:r>
            <a:r>
              <a:rPr lang="sl-SI" altLang="sl-SI" sz="2000" b="0" dirty="0">
                <a:solidFill>
                  <a:schemeClr val="tx2"/>
                </a:solidFill>
                <a:latin typeface="+mn-lt"/>
              </a:rPr>
              <a:t> (</a:t>
            </a:r>
            <a:r>
              <a:rPr lang="sl-SI" altLang="sl-SI" sz="2000" u="sng" dirty="0">
                <a:solidFill>
                  <a:srgbClr val="C00000"/>
                </a:solidFill>
                <a:latin typeface="+mn-lt"/>
              </a:rPr>
              <a:t>da</a:t>
            </a:r>
            <a:r>
              <a:rPr lang="sl-SI" altLang="sl-SI" sz="2000" b="0" dirty="0">
                <a:solidFill>
                  <a:schemeClr val="tx2"/>
                </a:solidFill>
                <a:latin typeface="+mn-lt"/>
              </a:rPr>
              <a:t>, izraz „grozdje“ se lahko uporabi za navedbo, da sta sveže „grozdje“ in/ali „grozdni mošt“ uporabljeni osnovni surovini za pridelavo proizvodov/proizvoda vinske trte</a:t>
            </a:r>
            <a:br>
              <a:rPr lang="sl-SI" altLang="sl-SI" sz="2000" b="0" dirty="0">
                <a:solidFill>
                  <a:schemeClr val="tx2"/>
                </a:solidFill>
                <a:latin typeface="+mn-lt"/>
              </a:rPr>
            </a:br>
            <a:br>
              <a:rPr lang="sl-SI" altLang="sl-SI" sz="2000" b="0" dirty="0">
                <a:solidFill>
                  <a:schemeClr val="tx2"/>
                </a:solidFill>
                <a:latin typeface="+mn-lt"/>
              </a:rPr>
            </a:br>
            <a:br>
              <a:rPr lang="sl-SI" altLang="sl-SI" sz="2000" b="0" dirty="0">
                <a:solidFill>
                  <a:schemeClr val="tx2"/>
                </a:solidFill>
                <a:latin typeface="+mn-lt"/>
              </a:rPr>
            </a:br>
            <a:r>
              <a:rPr lang="sl-SI" altLang="sl-SI" sz="2000" dirty="0">
                <a:solidFill>
                  <a:srgbClr val="C00000"/>
                </a:solidFill>
                <a:latin typeface="+mn-lt"/>
              </a:rPr>
              <a:t>*</a:t>
            </a:r>
            <a:r>
              <a:rPr lang="sl-SI" altLang="sl-SI" sz="1800" b="0" dirty="0">
                <a:solidFill>
                  <a:schemeClr val="tx2"/>
                </a:solidFill>
                <a:latin typeface="+mn-lt"/>
              </a:rPr>
              <a:t>2019/33 (DA),  </a:t>
            </a:r>
            <a:r>
              <a:rPr lang="sl-SI" altLang="sl-SI" sz="1800" u="sng" dirty="0">
                <a:solidFill>
                  <a:srgbClr val="C00000"/>
                </a:solidFill>
                <a:latin typeface="+mn-lt"/>
              </a:rPr>
              <a:t>nov člen 48a</a:t>
            </a:r>
            <a:br>
              <a:rPr lang="sl-SI" altLang="sl-SI" sz="2000" u="sng" dirty="0">
                <a:solidFill>
                  <a:srgbClr val="C00000"/>
                </a:solidFill>
                <a:latin typeface="+mn-lt"/>
              </a:rPr>
            </a:br>
            <a:r>
              <a:rPr lang="sl-SI" sz="2000" dirty="0">
                <a:solidFill>
                  <a:srgbClr val="0B1FDB"/>
                </a:solidFill>
                <a:latin typeface="+mn-lt"/>
              </a:rPr>
              <a:t>**</a:t>
            </a:r>
            <a:r>
              <a:rPr lang="sl-SI" sz="1800" b="0" dirty="0">
                <a:solidFill>
                  <a:schemeClr val="tx2"/>
                </a:solidFill>
                <a:latin typeface="+mn-lt"/>
              </a:rPr>
              <a:t>2019/934 – sektorska zakonodaja za vino, </a:t>
            </a:r>
            <a:r>
              <a:rPr lang="sl-SI" altLang="sl-SI" sz="1800" b="0" dirty="0">
                <a:solidFill>
                  <a:schemeClr val="tx2"/>
                </a:solidFill>
                <a:latin typeface="+mn-lt"/>
              </a:rPr>
              <a:t>uredbo o dovoljenih enoloških postopkih, dodatkih (aditivih) in pomožnih tehnoloških sredstvih, seznam iz </a:t>
            </a:r>
            <a:r>
              <a:rPr lang="sl-SI" altLang="sl-SI" sz="1800" b="0" u="sng" dirty="0">
                <a:solidFill>
                  <a:schemeClr val="tx2"/>
                </a:solidFill>
                <a:latin typeface="+mn-lt"/>
              </a:rPr>
              <a:t>Preglednice 2</a:t>
            </a:r>
            <a:br>
              <a:rPr lang="sl-SI" altLang="sl-SI" sz="1800" b="0" u="sng" dirty="0">
                <a:solidFill>
                  <a:schemeClr val="tx2"/>
                </a:solidFill>
                <a:latin typeface="+mn-lt"/>
              </a:rPr>
            </a:br>
            <a:br>
              <a:rPr lang="sl-SI" altLang="sl-SI" sz="1800" b="0" u="sng" dirty="0">
                <a:solidFill>
                  <a:schemeClr val="tx2"/>
                </a:solidFill>
                <a:latin typeface="+mn-lt"/>
              </a:rPr>
            </a:br>
            <a:br>
              <a:rPr lang="sl-SI" altLang="sl-SI" sz="1800" b="0" u="sng" dirty="0">
                <a:solidFill>
                  <a:schemeClr val="tx2"/>
                </a:solidFill>
                <a:latin typeface="+mn-lt"/>
              </a:rPr>
            </a:br>
            <a:br>
              <a:rPr lang="sl-SI" altLang="sl-SI" sz="1800" b="0" u="sng" dirty="0">
                <a:solidFill>
                  <a:schemeClr val="tx2"/>
                </a:solidFill>
                <a:latin typeface="+mn-lt"/>
              </a:rPr>
            </a:br>
            <a:br>
              <a:rPr lang="sl-SI" altLang="sl-SI" sz="1800" b="0" u="sng" dirty="0">
                <a:solidFill>
                  <a:schemeClr val="tx2"/>
                </a:solidFill>
                <a:latin typeface="+mn-lt"/>
              </a:rPr>
            </a:br>
            <a:br>
              <a:rPr lang="sl-SI" altLang="sl-SI" sz="1800" b="0" u="sng" dirty="0">
                <a:solidFill>
                  <a:schemeClr val="tx2"/>
                </a:solidFill>
                <a:latin typeface="+mn-lt"/>
              </a:rPr>
            </a:br>
            <a:endParaRPr lang="sl-SI" altLang="sl-SI" sz="1800" b="0" u="sng" dirty="0">
              <a:solidFill>
                <a:schemeClr val="tx2"/>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F87311-4A7E-B79E-3544-02BE8465BB5B}"/>
              </a:ext>
            </a:extLst>
          </p:cNvPr>
          <p:cNvSpPr>
            <a:spLocks noGrp="1"/>
          </p:cNvSpPr>
          <p:nvPr>
            <p:ph type="ctrTitle"/>
          </p:nvPr>
        </p:nvSpPr>
        <p:spPr>
          <a:xfrm>
            <a:off x="2071595" y="3005020"/>
            <a:ext cx="5301478" cy="847959"/>
          </a:xfrm>
        </p:spPr>
        <p:txBody>
          <a:bodyPr/>
          <a:lstStyle/>
          <a:p>
            <a:r>
              <a:rPr lang="sl-SI" sz="3200" dirty="0">
                <a:solidFill>
                  <a:schemeClr val="tx2"/>
                </a:solidFill>
                <a:latin typeface="+mn-lt"/>
              </a:rPr>
              <a:t>Novosti pri označevanju vina</a:t>
            </a:r>
          </a:p>
        </p:txBody>
      </p:sp>
    </p:spTree>
    <p:extLst>
      <p:ext uri="{BB962C8B-B14F-4D97-AF65-F5344CB8AC3E}">
        <p14:creationId xmlns:p14="http://schemas.microsoft.com/office/powerpoint/2010/main" val="1522504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a:extLst>
              <a:ext uri="{FF2B5EF4-FFF2-40B4-BE49-F238E27FC236}">
                <a16:creationId xmlns:a16="http://schemas.microsoft.com/office/drawing/2014/main" id="{B6A796DE-1D51-571B-0219-3E3CF5B2D871}"/>
              </a:ext>
            </a:extLst>
          </p:cNvPr>
          <p:cNvSpPr>
            <a:spLocks noGrp="1" noChangeArrowheads="1"/>
          </p:cNvSpPr>
          <p:nvPr>
            <p:ph type="ctrTitle"/>
          </p:nvPr>
        </p:nvSpPr>
        <p:spPr bwMode="auto">
          <a:xfrm>
            <a:off x="367311" y="1115695"/>
            <a:ext cx="8646886" cy="566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2000" dirty="0">
                <a:solidFill>
                  <a:schemeClr val="tx2"/>
                </a:solidFill>
                <a:latin typeface="+mn-lt"/>
              </a:rPr>
              <a:t>OBVEZNO NAVAJANJE SEZNAMA SESTAVIN… </a:t>
            </a:r>
            <a:r>
              <a:rPr lang="sl-SI" altLang="sl-SI" sz="2000" b="0" dirty="0">
                <a:solidFill>
                  <a:srgbClr val="C00000"/>
                </a:solidFill>
                <a:latin typeface="+mn-lt"/>
              </a:rPr>
              <a:t>po 8. dec 2023</a:t>
            </a:r>
            <a:br>
              <a:rPr lang="sl-SI" altLang="sl-SI" sz="2000" b="0" dirty="0">
                <a:solidFill>
                  <a:srgbClr val="C00000"/>
                </a:solidFill>
                <a:latin typeface="+mn-lt"/>
              </a:rPr>
            </a:br>
            <a:br>
              <a:rPr lang="sl-SI" altLang="sl-SI" sz="2000" b="0" dirty="0">
                <a:solidFill>
                  <a:schemeClr val="tx2"/>
                </a:solidFill>
                <a:latin typeface="+mn-lt"/>
              </a:rPr>
            </a:br>
            <a:br>
              <a:rPr lang="sl-SI" altLang="sl-SI" sz="2000" dirty="0">
                <a:solidFill>
                  <a:srgbClr val="FF0000"/>
                </a:solidFill>
                <a:latin typeface="+mn-lt"/>
              </a:rPr>
            </a:br>
            <a:br>
              <a:rPr lang="sl-SI" altLang="sl-SI" sz="2000" b="0" dirty="0">
                <a:solidFill>
                  <a:srgbClr val="FF0000"/>
                </a:solidFill>
                <a:latin typeface="+mn-lt"/>
              </a:rPr>
            </a:br>
            <a:r>
              <a:rPr lang="sl-SI" altLang="sl-SI" sz="2000" b="0" dirty="0">
                <a:solidFill>
                  <a:schemeClr val="tx2"/>
                </a:solidFill>
                <a:latin typeface="+mn-lt"/>
              </a:rPr>
              <a:t>• </a:t>
            </a:r>
            <a:r>
              <a:rPr lang="sl-SI" altLang="sl-SI" sz="2000" dirty="0">
                <a:solidFill>
                  <a:schemeClr val="tx2"/>
                </a:solidFill>
                <a:latin typeface="+mn-lt"/>
              </a:rPr>
              <a:t>saharoza</a:t>
            </a:r>
            <a:r>
              <a:rPr lang="sl-SI" altLang="sl-SI" sz="2000" b="0" dirty="0">
                <a:solidFill>
                  <a:schemeClr val="tx2"/>
                </a:solidFill>
                <a:latin typeface="+mn-lt"/>
              </a:rPr>
              <a:t>, </a:t>
            </a:r>
            <a:r>
              <a:rPr lang="sl-SI" altLang="sl-SI" sz="2000" dirty="0">
                <a:solidFill>
                  <a:schemeClr val="tx2"/>
                </a:solidFill>
                <a:latin typeface="+mn-lt"/>
              </a:rPr>
              <a:t>zgoščeni grozdni mošt</a:t>
            </a:r>
            <a:r>
              <a:rPr lang="sl-SI" altLang="sl-SI" sz="2000" b="0" dirty="0">
                <a:solidFill>
                  <a:schemeClr val="tx2"/>
                </a:solidFill>
                <a:latin typeface="+mn-lt"/>
              </a:rPr>
              <a:t>, </a:t>
            </a:r>
            <a:r>
              <a:rPr lang="sl-SI" altLang="sl-SI" sz="2000" dirty="0">
                <a:solidFill>
                  <a:schemeClr val="tx2"/>
                </a:solidFill>
                <a:latin typeface="+mn-lt"/>
              </a:rPr>
              <a:t>rektificirani zgoščeni grozdni mošt</a:t>
            </a:r>
            <a:r>
              <a:rPr lang="sl-SI" altLang="sl-SI" sz="2000" b="0" dirty="0">
                <a:solidFill>
                  <a:schemeClr val="tx2"/>
                </a:solidFill>
                <a:latin typeface="+mn-lt"/>
              </a:rPr>
              <a:t> (vsi za obogatitev</a:t>
            </a:r>
            <a:r>
              <a:rPr lang="sl-SI" altLang="sl-SI" sz="2000" dirty="0">
                <a:solidFill>
                  <a:srgbClr val="0B1FDB"/>
                </a:solidFill>
                <a:latin typeface="+mn-lt"/>
              </a:rPr>
              <a:t>**</a:t>
            </a:r>
            <a:r>
              <a:rPr lang="sl-SI" altLang="sl-SI" sz="2000" dirty="0">
                <a:solidFill>
                  <a:schemeClr val="tx2"/>
                </a:solidFill>
                <a:latin typeface="+mn-lt"/>
              </a:rPr>
              <a:t>,</a:t>
            </a:r>
            <a:r>
              <a:rPr lang="sl-SI" altLang="sl-SI" sz="2000" dirty="0">
                <a:solidFill>
                  <a:srgbClr val="0B1FDB"/>
                </a:solidFill>
                <a:latin typeface="+mn-lt"/>
              </a:rPr>
              <a:t> </a:t>
            </a:r>
            <a:r>
              <a:rPr lang="sl-SI" altLang="sl-SI" sz="2000" u="sng" dirty="0">
                <a:solidFill>
                  <a:srgbClr val="C00000"/>
                </a:solidFill>
                <a:latin typeface="+mn-lt"/>
              </a:rPr>
              <a:t>da</a:t>
            </a:r>
            <a:r>
              <a:rPr lang="sl-SI" altLang="sl-SI" sz="2000" b="0" dirty="0">
                <a:solidFill>
                  <a:schemeClr val="tx2"/>
                </a:solidFill>
                <a:latin typeface="+mn-lt"/>
              </a:rPr>
              <a:t>)</a:t>
            </a:r>
            <a:br>
              <a:rPr lang="sl-SI" altLang="sl-SI" sz="2000" b="0" dirty="0">
                <a:solidFill>
                  <a:schemeClr val="tx2"/>
                </a:solidFill>
                <a:latin typeface="+mn-lt"/>
              </a:rPr>
            </a:br>
            <a:br>
              <a:rPr lang="sl-SI" altLang="sl-SI" sz="2000" b="0" dirty="0">
                <a:solidFill>
                  <a:schemeClr val="tx2"/>
                </a:solidFill>
                <a:latin typeface="+mn-lt"/>
              </a:rPr>
            </a:br>
            <a:r>
              <a:rPr lang="sl-SI" altLang="sl-SI" sz="2000" b="0" dirty="0">
                <a:solidFill>
                  <a:schemeClr val="tx2"/>
                </a:solidFill>
                <a:latin typeface="+mn-lt"/>
              </a:rPr>
              <a:t>• </a:t>
            </a:r>
            <a:r>
              <a:rPr lang="sl-SI" altLang="sl-SI" sz="2000" dirty="0">
                <a:solidFill>
                  <a:schemeClr val="tx2"/>
                </a:solidFill>
                <a:latin typeface="+mn-lt"/>
              </a:rPr>
              <a:t>grozdni mošt</a:t>
            </a:r>
            <a:r>
              <a:rPr lang="sl-SI" altLang="sl-SI" sz="2000" b="0" dirty="0">
                <a:solidFill>
                  <a:schemeClr val="tx2"/>
                </a:solidFill>
                <a:latin typeface="+mn-lt"/>
              </a:rPr>
              <a:t>, </a:t>
            </a:r>
            <a:r>
              <a:rPr lang="sl-SI" altLang="sl-SI" sz="2000" dirty="0">
                <a:solidFill>
                  <a:schemeClr val="tx2"/>
                </a:solidFill>
                <a:latin typeface="+mn-lt"/>
              </a:rPr>
              <a:t>zgoščeni grozdni mošt</a:t>
            </a:r>
            <a:r>
              <a:rPr lang="sl-SI" altLang="sl-SI" sz="2000" b="0" dirty="0">
                <a:solidFill>
                  <a:schemeClr val="tx2"/>
                </a:solidFill>
                <a:latin typeface="+mn-lt"/>
              </a:rPr>
              <a:t>, </a:t>
            </a:r>
            <a:r>
              <a:rPr lang="sl-SI" altLang="sl-SI" sz="2000" dirty="0">
                <a:solidFill>
                  <a:schemeClr val="tx2"/>
                </a:solidFill>
                <a:latin typeface="+mn-lt"/>
              </a:rPr>
              <a:t>rektificirani zgoščeni grozdni mošt</a:t>
            </a:r>
            <a:r>
              <a:rPr lang="sl-SI" altLang="sl-SI" sz="2000" b="0" dirty="0">
                <a:solidFill>
                  <a:schemeClr val="tx2"/>
                </a:solidFill>
                <a:latin typeface="+mn-lt"/>
              </a:rPr>
              <a:t> (vsi za dosladkanje</a:t>
            </a:r>
            <a:r>
              <a:rPr lang="sl-SI" altLang="sl-SI" sz="2000" dirty="0">
                <a:solidFill>
                  <a:srgbClr val="0B1FDB"/>
                </a:solidFill>
                <a:latin typeface="+mn-lt"/>
              </a:rPr>
              <a:t>**</a:t>
            </a:r>
            <a:r>
              <a:rPr lang="sl-SI" altLang="sl-SI" sz="2000" dirty="0">
                <a:solidFill>
                  <a:schemeClr val="tx2"/>
                </a:solidFill>
                <a:latin typeface="+mn-lt"/>
              </a:rPr>
              <a:t>,</a:t>
            </a:r>
            <a:r>
              <a:rPr lang="sl-SI" altLang="sl-SI" sz="2000" dirty="0">
                <a:solidFill>
                  <a:srgbClr val="0B1FDB"/>
                </a:solidFill>
                <a:latin typeface="+mn-lt"/>
              </a:rPr>
              <a:t> </a:t>
            </a:r>
            <a:r>
              <a:rPr lang="sl-SI" altLang="sl-SI" sz="2000" u="sng" dirty="0">
                <a:solidFill>
                  <a:srgbClr val="C00000"/>
                </a:solidFill>
                <a:latin typeface="+mn-lt"/>
              </a:rPr>
              <a:t>da</a:t>
            </a:r>
            <a:r>
              <a:rPr lang="sl-SI" altLang="sl-SI" sz="2000" b="0" dirty="0">
                <a:solidFill>
                  <a:schemeClr val="tx2"/>
                </a:solidFill>
                <a:latin typeface="+mn-lt"/>
              </a:rPr>
              <a:t>) </a:t>
            </a:r>
            <a:br>
              <a:rPr lang="sl-SI" altLang="sl-SI" sz="2000" dirty="0">
                <a:solidFill>
                  <a:schemeClr val="tx2"/>
                </a:solidFill>
                <a:latin typeface="+mn-lt"/>
              </a:rPr>
            </a:br>
            <a:br>
              <a:rPr lang="sl-SI" altLang="sl-SI" sz="2000" dirty="0">
                <a:solidFill>
                  <a:srgbClr val="FF0000"/>
                </a:solidFill>
                <a:latin typeface="+mn-lt"/>
              </a:rPr>
            </a:br>
            <a:br>
              <a:rPr lang="sl-SI" altLang="sl-SI" sz="1800" b="0" u="sng" dirty="0">
                <a:solidFill>
                  <a:schemeClr val="tx2"/>
                </a:solidFill>
                <a:latin typeface="+mn-lt"/>
              </a:rPr>
            </a:br>
            <a:r>
              <a:rPr lang="sl-SI" altLang="sl-SI" sz="2000" dirty="0">
                <a:solidFill>
                  <a:srgbClr val="0B1FDB"/>
                </a:solidFill>
                <a:latin typeface="+mn-lt"/>
              </a:rPr>
              <a:t>**</a:t>
            </a:r>
            <a:r>
              <a:rPr lang="sl-SI" altLang="sl-SI" sz="1800" b="0" dirty="0">
                <a:solidFill>
                  <a:schemeClr val="tx2"/>
                </a:solidFill>
                <a:latin typeface="+mn-lt"/>
              </a:rPr>
              <a:t>za namen obogatitve ali dosladkanja se izraz „zgoščeni grozdni mošt“ lahko uporabi za oznako pri obogatitvi in/ali slajenju uporabljenega „zgoščenega grozdnega mošta“ in/ali „rektificiranega zgoščenega grozdnega mošta“</a:t>
            </a:r>
            <a:br>
              <a:rPr lang="sl-SI" altLang="sl-SI" sz="1800" b="0" u="sng" dirty="0">
                <a:solidFill>
                  <a:schemeClr val="tx2"/>
                </a:solidFill>
                <a:latin typeface="+mn-lt"/>
              </a:rPr>
            </a:br>
            <a:br>
              <a:rPr lang="sl-SI" altLang="sl-SI" sz="1800" b="0" u="sng" dirty="0">
                <a:solidFill>
                  <a:schemeClr val="tx2"/>
                </a:solidFill>
                <a:latin typeface="+mn-lt"/>
              </a:rPr>
            </a:br>
            <a:br>
              <a:rPr lang="sl-SI" altLang="sl-SI" sz="1800" b="0" u="sng" dirty="0">
                <a:solidFill>
                  <a:schemeClr val="tx2"/>
                </a:solidFill>
                <a:latin typeface="+mn-lt"/>
              </a:rPr>
            </a:br>
            <a:br>
              <a:rPr lang="sl-SI" altLang="sl-SI" sz="1800" b="0" u="sng" dirty="0">
                <a:solidFill>
                  <a:schemeClr val="tx2"/>
                </a:solidFill>
                <a:latin typeface="+mn-lt"/>
              </a:rPr>
            </a:br>
            <a:br>
              <a:rPr lang="sl-SI" altLang="sl-SI" sz="1800" b="0" u="sng" dirty="0">
                <a:solidFill>
                  <a:schemeClr val="tx2"/>
                </a:solidFill>
                <a:latin typeface="+mn-lt"/>
              </a:rPr>
            </a:br>
            <a:endParaRPr lang="sl-SI" altLang="sl-SI" sz="1800" b="0" u="sng" dirty="0">
              <a:solidFill>
                <a:schemeClr val="tx2"/>
              </a:solidFill>
              <a:latin typeface="+mn-lt"/>
            </a:endParaRPr>
          </a:p>
        </p:txBody>
      </p:sp>
    </p:spTree>
    <p:extLst>
      <p:ext uri="{BB962C8B-B14F-4D97-AF65-F5344CB8AC3E}">
        <p14:creationId xmlns:p14="http://schemas.microsoft.com/office/powerpoint/2010/main" val="2548287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a:extLst>
              <a:ext uri="{FF2B5EF4-FFF2-40B4-BE49-F238E27FC236}">
                <a16:creationId xmlns:a16="http://schemas.microsoft.com/office/drawing/2014/main" id="{B6A796DE-1D51-571B-0219-3E3CF5B2D871}"/>
              </a:ext>
            </a:extLst>
          </p:cNvPr>
          <p:cNvSpPr>
            <a:spLocks noGrp="1" noChangeArrowheads="1"/>
          </p:cNvSpPr>
          <p:nvPr>
            <p:ph type="ctrTitle"/>
          </p:nvPr>
        </p:nvSpPr>
        <p:spPr bwMode="auto">
          <a:xfrm>
            <a:off x="370390" y="1471296"/>
            <a:ext cx="8310624" cy="3181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2000" dirty="0">
                <a:solidFill>
                  <a:schemeClr val="tx2"/>
                </a:solidFill>
                <a:latin typeface="+mn-lt"/>
              </a:rPr>
              <a:t>OBVEZNO NAVAJANJE SEZNAMA SESTAVIN… </a:t>
            </a:r>
            <a:r>
              <a:rPr lang="sl-SI" altLang="sl-SI" sz="2000" b="0" dirty="0">
                <a:solidFill>
                  <a:srgbClr val="C00000"/>
                </a:solidFill>
                <a:latin typeface="+mn-lt"/>
              </a:rPr>
              <a:t>po 8. dec 2023</a:t>
            </a:r>
            <a:br>
              <a:rPr lang="sl-SI" altLang="sl-SI" sz="2000" b="0" dirty="0">
                <a:solidFill>
                  <a:srgbClr val="C00000"/>
                </a:solidFill>
                <a:latin typeface="+mn-lt"/>
              </a:rPr>
            </a:br>
            <a:br>
              <a:rPr lang="sl-SI" altLang="sl-SI" sz="2000" b="0" dirty="0">
                <a:solidFill>
                  <a:schemeClr val="tx2"/>
                </a:solidFill>
                <a:latin typeface="+mn-lt"/>
              </a:rPr>
            </a:br>
            <a:br>
              <a:rPr lang="sl-SI" altLang="sl-SI" sz="2000" b="0" dirty="0">
                <a:solidFill>
                  <a:srgbClr val="FF0000"/>
                </a:solidFill>
                <a:latin typeface="+mn-lt"/>
              </a:rPr>
            </a:br>
            <a:br>
              <a:rPr lang="sl-SI" altLang="sl-SI" sz="2000" dirty="0">
                <a:solidFill>
                  <a:schemeClr val="tx2"/>
                </a:solidFill>
                <a:latin typeface="+mn-lt"/>
              </a:rPr>
            </a:br>
            <a:r>
              <a:rPr lang="sl-SI" altLang="sl-SI" sz="2000" dirty="0">
                <a:solidFill>
                  <a:schemeClr val="tx2"/>
                </a:solidFill>
                <a:latin typeface="+mn-lt"/>
              </a:rPr>
              <a:t>• vrelni liker, sladilni liker </a:t>
            </a:r>
            <a:r>
              <a:rPr lang="sl-SI" altLang="sl-SI" sz="2000" b="0" dirty="0">
                <a:solidFill>
                  <a:schemeClr val="tx2"/>
                </a:solidFill>
                <a:latin typeface="+mn-lt"/>
              </a:rPr>
              <a:t>(</a:t>
            </a:r>
            <a:r>
              <a:rPr lang="sl-SI" altLang="sl-SI" sz="2000" u="sng" dirty="0">
                <a:solidFill>
                  <a:srgbClr val="C00000"/>
                </a:solidFill>
                <a:latin typeface="+mn-lt"/>
              </a:rPr>
              <a:t>da</a:t>
            </a:r>
            <a:r>
              <a:rPr lang="sl-SI" altLang="sl-SI" sz="2000" b="0" dirty="0">
                <a:solidFill>
                  <a:schemeClr val="tx2"/>
                </a:solidFill>
                <a:latin typeface="+mn-lt"/>
              </a:rPr>
              <a:t>, vendar brez dodatnega podrobnejšega navajanja njunih sestavin se; vrelni in sladilni liker, navajata za kategorije (4) peneče vino, (5) kakovostno peneče vino, (6) kakovostno aromatično peneče vino, (7) gazirano peneče vino, (8) biser vino in (9) gazirano biser vino) </a:t>
            </a:r>
            <a:br>
              <a:rPr lang="sl-SI" altLang="sl-SI" sz="2000" dirty="0">
                <a:solidFill>
                  <a:schemeClr val="tx2"/>
                </a:solidFill>
                <a:latin typeface="+mn-lt"/>
              </a:rPr>
            </a:br>
            <a:br>
              <a:rPr lang="sl-SI" altLang="sl-SI" sz="1800" b="0" u="sng" dirty="0">
                <a:solidFill>
                  <a:schemeClr val="tx2"/>
                </a:solidFill>
                <a:latin typeface="+mn-lt"/>
              </a:rPr>
            </a:br>
            <a:br>
              <a:rPr lang="sl-SI" altLang="sl-SI" sz="1800" b="0" u="sng" dirty="0">
                <a:solidFill>
                  <a:schemeClr val="tx2"/>
                </a:solidFill>
                <a:latin typeface="+mn-lt"/>
              </a:rPr>
            </a:br>
            <a:br>
              <a:rPr lang="sl-SI" altLang="sl-SI" sz="1800" b="0" u="sng" dirty="0">
                <a:solidFill>
                  <a:schemeClr val="tx2"/>
                </a:solidFill>
                <a:latin typeface="+mn-lt"/>
              </a:rPr>
            </a:br>
            <a:br>
              <a:rPr lang="sl-SI" altLang="sl-SI" sz="1800" b="0" u="sng" dirty="0">
                <a:solidFill>
                  <a:schemeClr val="tx2"/>
                </a:solidFill>
                <a:latin typeface="+mn-lt"/>
              </a:rPr>
            </a:br>
            <a:endParaRPr lang="sl-SI" altLang="sl-SI" sz="1800" b="0" u="sng" dirty="0">
              <a:solidFill>
                <a:schemeClr val="tx2"/>
              </a:solidFill>
              <a:latin typeface="+mn-lt"/>
            </a:endParaRPr>
          </a:p>
        </p:txBody>
      </p:sp>
    </p:spTree>
    <p:extLst>
      <p:ext uri="{BB962C8B-B14F-4D97-AF65-F5344CB8AC3E}">
        <p14:creationId xmlns:p14="http://schemas.microsoft.com/office/powerpoint/2010/main" val="2389329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a:extLst>
              <a:ext uri="{FF2B5EF4-FFF2-40B4-BE49-F238E27FC236}">
                <a16:creationId xmlns:a16="http://schemas.microsoft.com/office/drawing/2014/main" id="{B6A796DE-1D51-571B-0219-3E3CF5B2D871}"/>
              </a:ext>
            </a:extLst>
          </p:cNvPr>
          <p:cNvSpPr>
            <a:spLocks noGrp="1" noChangeArrowheads="1"/>
          </p:cNvSpPr>
          <p:nvPr>
            <p:ph type="ctrTitle"/>
          </p:nvPr>
        </p:nvSpPr>
        <p:spPr bwMode="auto">
          <a:xfrm>
            <a:off x="248557" y="1099362"/>
            <a:ext cx="8646886" cy="544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2000" dirty="0">
                <a:solidFill>
                  <a:schemeClr val="tx2"/>
                </a:solidFill>
                <a:latin typeface="+mn-lt"/>
              </a:rPr>
              <a:t>OBVEZNO NAVAJANJE SEZNAMA SESTAVIN… </a:t>
            </a:r>
            <a:r>
              <a:rPr lang="sl-SI" altLang="sl-SI" sz="2000" b="0" dirty="0">
                <a:solidFill>
                  <a:srgbClr val="C00000"/>
                </a:solidFill>
                <a:latin typeface="+mn-lt"/>
              </a:rPr>
              <a:t>po 8. dec 2023</a:t>
            </a:r>
            <a:br>
              <a:rPr lang="sl-SI" altLang="sl-SI" sz="2000" b="0" dirty="0">
                <a:solidFill>
                  <a:srgbClr val="C00000"/>
                </a:solidFill>
                <a:latin typeface="+mn-lt"/>
              </a:rPr>
            </a:br>
            <a:br>
              <a:rPr lang="sl-SI" altLang="sl-SI" sz="2000" b="0" dirty="0">
                <a:solidFill>
                  <a:schemeClr val="tx2"/>
                </a:solidFill>
                <a:latin typeface="+mn-lt"/>
              </a:rPr>
            </a:br>
            <a:br>
              <a:rPr lang="sl-SI" altLang="sl-SI" sz="2000" dirty="0">
                <a:solidFill>
                  <a:srgbClr val="FF0000"/>
                </a:solidFill>
                <a:latin typeface="+mn-lt"/>
              </a:rPr>
            </a:br>
            <a:br>
              <a:rPr lang="sl-SI" altLang="sl-SI" sz="2000" dirty="0">
                <a:solidFill>
                  <a:schemeClr val="tx2"/>
                </a:solidFill>
                <a:latin typeface="+mn-lt"/>
              </a:rPr>
            </a:br>
            <a:r>
              <a:rPr lang="sl-SI" altLang="sl-SI" sz="2000" dirty="0">
                <a:solidFill>
                  <a:schemeClr val="tx2"/>
                </a:solidFill>
                <a:latin typeface="+mn-lt"/>
              </a:rPr>
              <a:t>• regulatorji kislosti</a:t>
            </a:r>
            <a:r>
              <a:rPr lang="sl-SI" altLang="sl-SI" sz="2000" dirty="0">
                <a:solidFill>
                  <a:srgbClr val="0B1FDB"/>
                </a:solidFill>
                <a:latin typeface="+mn-lt"/>
              </a:rPr>
              <a:t>**</a:t>
            </a:r>
            <a:r>
              <a:rPr lang="sl-SI" altLang="sl-SI" sz="2000" dirty="0">
                <a:solidFill>
                  <a:schemeClr val="tx2"/>
                </a:solidFill>
                <a:latin typeface="+mn-lt"/>
              </a:rPr>
              <a:t> (</a:t>
            </a:r>
            <a:r>
              <a:rPr lang="sl-SI" altLang="sl-SI" sz="2000" u="sng" dirty="0">
                <a:solidFill>
                  <a:srgbClr val="C00000"/>
                </a:solidFill>
                <a:latin typeface="+mn-lt"/>
              </a:rPr>
              <a:t>da</a:t>
            </a:r>
            <a:r>
              <a:rPr lang="sl-SI" altLang="sl-SI" sz="2000" dirty="0">
                <a:solidFill>
                  <a:schemeClr val="tx2"/>
                </a:solidFill>
                <a:latin typeface="+mn-lt"/>
              </a:rPr>
              <a:t>, </a:t>
            </a:r>
            <a:r>
              <a:rPr lang="sl-SI" altLang="sl-SI" sz="2000" b="0" dirty="0">
                <a:solidFill>
                  <a:schemeClr val="tx2"/>
                </a:solidFill>
                <a:latin typeface="+mn-lt"/>
              </a:rPr>
              <a:t>če so označeni kot dodatki</a:t>
            </a:r>
            <a:r>
              <a:rPr lang="sl-SI" altLang="sl-SI" sz="2000" dirty="0">
                <a:solidFill>
                  <a:srgbClr val="0B1FDB"/>
                </a:solidFill>
                <a:latin typeface="+mn-lt"/>
              </a:rPr>
              <a:t>***</a:t>
            </a:r>
            <a:r>
              <a:rPr lang="sl-SI" altLang="sl-SI" sz="2000" dirty="0">
                <a:solidFill>
                  <a:schemeClr val="tx2"/>
                </a:solidFill>
                <a:latin typeface="+mn-lt"/>
              </a:rPr>
              <a:t>)</a:t>
            </a:r>
            <a:br>
              <a:rPr lang="sl-SI" altLang="sl-SI" sz="2000" dirty="0">
                <a:solidFill>
                  <a:schemeClr val="tx2"/>
                </a:solidFill>
                <a:latin typeface="+mn-lt"/>
              </a:rPr>
            </a:br>
            <a:br>
              <a:rPr lang="sl-SI" altLang="sl-SI" sz="2000" dirty="0">
                <a:solidFill>
                  <a:schemeClr val="tx2"/>
                </a:solidFill>
                <a:latin typeface="+mn-lt"/>
              </a:rPr>
            </a:br>
            <a:r>
              <a:rPr lang="sl-SI" altLang="sl-SI" sz="2000" dirty="0">
                <a:solidFill>
                  <a:schemeClr val="tx2"/>
                </a:solidFill>
                <a:latin typeface="+mn-lt"/>
              </a:rPr>
              <a:t>• konzervansi in antioksidanti</a:t>
            </a:r>
            <a:r>
              <a:rPr lang="sl-SI" altLang="sl-SI" sz="2000" dirty="0">
                <a:solidFill>
                  <a:srgbClr val="0B1FDB"/>
                </a:solidFill>
                <a:latin typeface="+mn-lt"/>
              </a:rPr>
              <a:t>****</a:t>
            </a:r>
            <a:r>
              <a:rPr lang="sl-SI" altLang="sl-SI" sz="2000" dirty="0">
                <a:solidFill>
                  <a:schemeClr val="tx2"/>
                </a:solidFill>
                <a:latin typeface="+mn-lt"/>
              </a:rPr>
              <a:t> (</a:t>
            </a:r>
            <a:r>
              <a:rPr lang="sl-SI" altLang="sl-SI" sz="2000" u="sng" dirty="0">
                <a:solidFill>
                  <a:srgbClr val="C00000"/>
                </a:solidFill>
                <a:latin typeface="+mn-lt"/>
              </a:rPr>
              <a:t>da</a:t>
            </a:r>
            <a:r>
              <a:rPr lang="sl-SI" altLang="sl-SI" sz="2000" u="sng" dirty="0">
                <a:solidFill>
                  <a:schemeClr val="tx2"/>
                </a:solidFill>
                <a:latin typeface="+mn-lt"/>
              </a:rPr>
              <a:t>,</a:t>
            </a:r>
            <a:r>
              <a:rPr lang="sl-SI" altLang="sl-SI" sz="2000" b="0" dirty="0">
                <a:solidFill>
                  <a:srgbClr val="C00000"/>
                </a:solidFill>
                <a:latin typeface="+mn-lt"/>
              </a:rPr>
              <a:t> </a:t>
            </a:r>
            <a:r>
              <a:rPr lang="sl-SI" altLang="sl-SI" sz="2000" b="0" dirty="0">
                <a:solidFill>
                  <a:schemeClr val="tx2"/>
                </a:solidFill>
                <a:latin typeface="+mn-lt"/>
              </a:rPr>
              <a:t>če so označeni kot dodatki</a:t>
            </a:r>
            <a:r>
              <a:rPr lang="sl-SI" altLang="sl-SI" sz="2000" dirty="0">
                <a:solidFill>
                  <a:srgbClr val="0B1FDB"/>
                </a:solidFill>
                <a:latin typeface="+mn-lt"/>
              </a:rPr>
              <a:t>***</a:t>
            </a:r>
            <a:r>
              <a:rPr lang="sl-SI" altLang="sl-SI" sz="2000" dirty="0">
                <a:solidFill>
                  <a:schemeClr val="tx2"/>
                </a:solidFill>
                <a:latin typeface="+mn-lt"/>
              </a:rPr>
              <a:t>)</a:t>
            </a:r>
            <a:br>
              <a:rPr lang="sl-SI" altLang="sl-SI" sz="2000" dirty="0">
                <a:solidFill>
                  <a:schemeClr val="tx2"/>
                </a:solidFill>
                <a:latin typeface="+mn-lt"/>
              </a:rPr>
            </a:br>
            <a:br>
              <a:rPr lang="sl-SI" altLang="sl-SI" sz="2000" dirty="0">
                <a:solidFill>
                  <a:schemeClr val="tx2"/>
                </a:solidFill>
                <a:latin typeface="+mn-lt"/>
              </a:rPr>
            </a:br>
            <a:r>
              <a:rPr lang="sl-SI" altLang="sl-SI" sz="2000" dirty="0">
                <a:solidFill>
                  <a:schemeClr val="tx2"/>
                </a:solidFill>
                <a:latin typeface="+mn-lt"/>
              </a:rPr>
              <a:t>• adsorbenti </a:t>
            </a:r>
            <a:r>
              <a:rPr lang="sl-SI" altLang="sl-SI" sz="2000" b="0" dirty="0">
                <a:solidFill>
                  <a:schemeClr val="tx2"/>
                </a:solidFill>
                <a:latin typeface="+mn-lt"/>
              </a:rPr>
              <a:t>(</a:t>
            </a:r>
            <a:r>
              <a:rPr lang="sl-SI" altLang="sl-SI" sz="2000" u="sng" dirty="0">
                <a:solidFill>
                  <a:srgbClr val="C00000"/>
                </a:solidFill>
                <a:latin typeface="+mn-lt"/>
              </a:rPr>
              <a:t>ne</a:t>
            </a:r>
            <a:r>
              <a:rPr lang="sl-SI" altLang="sl-SI" sz="2000" b="0" dirty="0">
                <a:solidFill>
                  <a:schemeClr val="tx2"/>
                </a:solidFill>
                <a:latin typeface="+mn-lt"/>
              </a:rPr>
              <a:t>, zato ker oglje za enološko uporabo in selektivne rastlinske vlaknine nista označena kot dodatka v stolpcu 5 Preglednice 2)</a:t>
            </a:r>
            <a:br>
              <a:rPr lang="sl-SI" altLang="sl-SI" sz="2000" b="0" dirty="0">
                <a:solidFill>
                  <a:schemeClr val="tx2"/>
                </a:solidFill>
                <a:latin typeface="+mn-lt"/>
              </a:rPr>
            </a:br>
            <a:br>
              <a:rPr lang="sl-SI" altLang="sl-SI" sz="2000" dirty="0">
                <a:solidFill>
                  <a:srgbClr val="FF0000"/>
                </a:solidFill>
                <a:latin typeface="+mn-lt"/>
              </a:rPr>
            </a:br>
            <a:br>
              <a:rPr lang="sl-SI" altLang="sl-SI" sz="1800" b="0" u="sng" dirty="0">
                <a:solidFill>
                  <a:schemeClr val="tx2"/>
                </a:solidFill>
                <a:latin typeface="+mn-lt"/>
              </a:rPr>
            </a:br>
            <a:r>
              <a:rPr lang="sl-SI" altLang="sl-SI" sz="2000" dirty="0">
                <a:solidFill>
                  <a:srgbClr val="0B1FDB"/>
                </a:solidFill>
                <a:latin typeface="+mn-lt"/>
              </a:rPr>
              <a:t>**</a:t>
            </a:r>
            <a:r>
              <a:rPr lang="sl-SI" altLang="sl-SI" sz="1800" b="0" dirty="0">
                <a:solidFill>
                  <a:schemeClr val="tx2"/>
                </a:solidFill>
                <a:latin typeface="+mn-lt"/>
              </a:rPr>
              <a:t>se navedejo kot sestavine, če so ti regulatorji kislosti uporabljeni in označeni kot dodatki v stolpcu 5 Preglednice 2</a:t>
            </a:r>
            <a:br>
              <a:rPr lang="sl-SI" altLang="sl-SI" sz="1800" b="0" dirty="0">
                <a:solidFill>
                  <a:schemeClr val="tx2"/>
                </a:solidFill>
                <a:latin typeface="+mn-lt"/>
              </a:rPr>
            </a:br>
            <a:r>
              <a:rPr lang="sl-SI" altLang="sl-SI" sz="2000" dirty="0">
                <a:solidFill>
                  <a:srgbClr val="0B1FDB"/>
                </a:solidFill>
                <a:latin typeface="+mn-lt"/>
              </a:rPr>
              <a:t>***</a:t>
            </a:r>
            <a:r>
              <a:rPr lang="sl-SI" altLang="sl-SI" sz="1800" b="0" dirty="0">
                <a:solidFill>
                  <a:schemeClr val="tx2"/>
                </a:solidFill>
                <a:latin typeface="+mn-lt"/>
              </a:rPr>
              <a:t>„dodatek“ in „aditiv“ sta v tej predstavitvi </a:t>
            </a:r>
            <a:r>
              <a:rPr lang="sl-SI" altLang="sl-SI" sz="1800" b="0" u="sng" dirty="0">
                <a:solidFill>
                  <a:schemeClr val="tx2"/>
                </a:solidFill>
                <a:latin typeface="+mn-lt"/>
              </a:rPr>
              <a:t>enakovredna</a:t>
            </a:r>
            <a:r>
              <a:rPr lang="sl-SI" altLang="sl-SI" sz="1800" b="0" dirty="0">
                <a:solidFill>
                  <a:schemeClr val="tx2"/>
                </a:solidFill>
                <a:latin typeface="+mn-lt"/>
              </a:rPr>
              <a:t> izraza</a:t>
            </a:r>
            <a:br>
              <a:rPr lang="sl-SI" altLang="sl-SI" sz="1800" b="0" dirty="0">
                <a:solidFill>
                  <a:schemeClr val="tx2"/>
                </a:solidFill>
                <a:latin typeface="+mn-lt"/>
              </a:rPr>
            </a:br>
            <a:r>
              <a:rPr lang="sl-SI" altLang="sl-SI" sz="2000" dirty="0">
                <a:solidFill>
                  <a:srgbClr val="0B1FDB"/>
                </a:solidFill>
                <a:latin typeface="+mn-lt"/>
              </a:rPr>
              <a:t>****</a:t>
            </a:r>
            <a:r>
              <a:rPr lang="sl-SI" altLang="sl-SI" sz="1800" b="0" dirty="0">
                <a:solidFill>
                  <a:schemeClr val="tx2"/>
                </a:solidFill>
                <a:latin typeface="+mn-lt"/>
              </a:rPr>
              <a:t>se navedejo kot sestavine, če so ti konzervansi in antioksidanti uporabljeni in označeni kot dodatki v stolpcu 5 Preglednice 2</a:t>
            </a:r>
            <a:br>
              <a:rPr lang="sl-SI" altLang="sl-SI" sz="1800" b="0" dirty="0">
                <a:solidFill>
                  <a:schemeClr val="tx2"/>
                </a:solidFill>
                <a:latin typeface="+mn-lt"/>
              </a:rPr>
            </a:br>
            <a:br>
              <a:rPr lang="sl-SI" altLang="sl-SI" sz="1800" b="0" u="sng" dirty="0">
                <a:solidFill>
                  <a:schemeClr val="tx2"/>
                </a:solidFill>
                <a:latin typeface="+mn-lt"/>
              </a:rPr>
            </a:br>
            <a:br>
              <a:rPr lang="sl-SI" altLang="sl-SI" sz="1800" b="0" u="sng" dirty="0">
                <a:solidFill>
                  <a:schemeClr val="tx2"/>
                </a:solidFill>
                <a:latin typeface="+mn-lt"/>
              </a:rPr>
            </a:br>
            <a:br>
              <a:rPr lang="sl-SI" altLang="sl-SI" sz="1800" b="0" u="sng" dirty="0">
                <a:solidFill>
                  <a:schemeClr val="tx2"/>
                </a:solidFill>
                <a:latin typeface="+mn-lt"/>
              </a:rPr>
            </a:br>
            <a:endParaRPr lang="sl-SI" altLang="sl-SI" sz="1800" b="0" u="sng" dirty="0">
              <a:solidFill>
                <a:schemeClr val="tx2"/>
              </a:solidFill>
              <a:latin typeface="+mn-lt"/>
            </a:endParaRPr>
          </a:p>
        </p:txBody>
      </p:sp>
    </p:spTree>
    <p:extLst>
      <p:ext uri="{BB962C8B-B14F-4D97-AF65-F5344CB8AC3E}">
        <p14:creationId xmlns:p14="http://schemas.microsoft.com/office/powerpoint/2010/main" val="649339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a:extLst>
              <a:ext uri="{FF2B5EF4-FFF2-40B4-BE49-F238E27FC236}">
                <a16:creationId xmlns:a16="http://schemas.microsoft.com/office/drawing/2014/main" id="{B6A796DE-1D51-571B-0219-3E3CF5B2D871}"/>
              </a:ext>
            </a:extLst>
          </p:cNvPr>
          <p:cNvSpPr>
            <a:spLocks noGrp="1" noChangeArrowheads="1"/>
          </p:cNvSpPr>
          <p:nvPr>
            <p:ph type="ctrTitle"/>
          </p:nvPr>
        </p:nvSpPr>
        <p:spPr bwMode="auto">
          <a:xfrm>
            <a:off x="373743" y="1113699"/>
            <a:ext cx="8396514" cy="56020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2000" dirty="0">
                <a:solidFill>
                  <a:schemeClr val="tx2"/>
                </a:solidFill>
                <a:latin typeface="+mn-lt"/>
              </a:rPr>
              <a:t>OBVEZNO NAVAJANJE SEZNAMA SESTAVIN… </a:t>
            </a:r>
            <a:r>
              <a:rPr lang="sl-SI" altLang="sl-SI" sz="2000" b="0" dirty="0">
                <a:solidFill>
                  <a:srgbClr val="C00000"/>
                </a:solidFill>
                <a:latin typeface="+mn-lt"/>
              </a:rPr>
              <a:t>po 8. dec 2023 </a:t>
            </a:r>
            <a:br>
              <a:rPr lang="sl-SI" altLang="sl-SI" sz="1800" b="0" dirty="0">
                <a:solidFill>
                  <a:srgbClr val="C00000"/>
                </a:solidFill>
                <a:latin typeface="+mn-lt"/>
              </a:rPr>
            </a:br>
            <a:br>
              <a:rPr lang="sl-SI" altLang="sl-SI" sz="1800" b="0" dirty="0">
                <a:solidFill>
                  <a:srgbClr val="C00000"/>
                </a:solidFill>
                <a:latin typeface="+mn-lt"/>
              </a:rPr>
            </a:br>
            <a:br>
              <a:rPr lang="sl-SI" altLang="sl-SI" sz="2000" b="0" dirty="0">
                <a:solidFill>
                  <a:srgbClr val="0B1FDB"/>
                </a:solidFill>
                <a:latin typeface="+mn-lt"/>
              </a:rPr>
            </a:br>
            <a:br>
              <a:rPr lang="sl-SI" altLang="sl-SI" sz="2000" dirty="0">
                <a:solidFill>
                  <a:srgbClr val="FF0000"/>
                </a:solidFill>
                <a:latin typeface="+mn-lt"/>
              </a:rPr>
            </a:br>
            <a:r>
              <a:rPr lang="sl-SI" altLang="sl-SI" sz="2000" dirty="0">
                <a:solidFill>
                  <a:schemeClr val="tx2"/>
                </a:solidFill>
                <a:latin typeface="+mn-lt"/>
              </a:rPr>
              <a:t>• aktivatorji za alkoholno in jabolčno-mlečnokislinsko vrenje </a:t>
            </a:r>
            <a:r>
              <a:rPr lang="sl-SI" altLang="sl-SI" sz="2000" b="0" dirty="0">
                <a:solidFill>
                  <a:schemeClr val="tx2"/>
                </a:solidFill>
                <a:latin typeface="+mn-lt"/>
              </a:rPr>
              <a:t>(</a:t>
            </a:r>
            <a:r>
              <a:rPr lang="sl-SI" altLang="sl-SI" sz="2000" u="sng" dirty="0">
                <a:solidFill>
                  <a:srgbClr val="C00000"/>
                </a:solidFill>
                <a:latin typeface="+mn-lt"/>
              </a:rPr>
              <a:t>ne</a:t>
            </a:r>
            <a:r>
              <a:rPr lang="sl-SI" altLang="sl-SI" sz="2000" b="0" dirty="0">
                <a:solidFill>
                  <a:schemeClr val="tx2"/>
                </a:solidFill>
                <a:latin typeface="+mn-lt"/>
              </a:rPr>
              <a:t>)</a:t>
            </a:r>
            <a:r>
              <a:rPr lang="sl-SI" altLang="sl-SI" sz="2000" dirty="0">
                <a:solidFill>
                  <a:srgbClr val="0B1FDB"/>
                </a:solidFill>
                <a:latin typeface="+mn-lt"/>
              </a:rPr>
              <a:t>**</a:t>
            </a:r>
            <a:br>
              <a:rPr lang="sl-SI" altLang="sl-SI" sz="2000" dirty="0">
                <a:solidFill>
                  <a:srgbClr val="0B1FDB"/>
                </a:solidFill>
                <a:latin typeface="+mn-lt"/>
              </a:rPr>
            </a:br>
            <a:br>
              <a:rPr lang="sl-SI" altLang="sl-SI" sz="2000" dirty="0">
                <a:solidFill>
                  <a:schemeClr val="tx2"/>
                </a:solidFill>
                <a:latin typeface="+mn-lt"/>
              </a:rPr>
            </a:br>
            <a:r>
              <a:rPr lang="sl-SI" altLang="sl-SI" sz="2000" dirty="0">
                <a:solidFill>
                  <a:schemeClr val="tx2"/>
                </a:solidFill>
                <a:latin typeface="+mn-lt"/>
              </a:rPr>
              <a:t>• sredstva za zbistritev</a:t>
            </a:r>
            <a:r>
              <a:rPr lang="sl-SI" altLang="sl-SI" sz="2000" dirty="0">
                <a:solidFill>
                  <a:srgbClr val="0B1FDB"/>
                </a:solidFill>
                <a:latin typeface="+mn-lt"/>
              </a:rPr>
              <a:t>***</a:t>
            </a:r>
            <a:r>
              <a:rPr lang="sl-SI" altLang="sl-SI" sz="2000" dirty="0">
                <a:solidFill>
                  <a:schemeClr val="tx2"/>
                </a:solidFill>
                <a:latin typeface="+mn-lt"/>
              </a:rPr>
              <a:t> </a:t>
            </a:r>
            <a:r>
              <a:rPr lang="sl-SI" altLang="sl-SI" sz="2000" b="0" dirty="0">
                <a:solidFill>
                  <a:schemeClr val="tx2"/>
                </a:solidFill>
                <a:latin typeface="+mn-lt"/>
              </a:rPr>
              <a:t>(</a:t>
            </a:r>
            <a:r>
              <a:rPr lang="sl-SI" altLang="sl-SI" sz="2000" u="sng" dirty="0">
                <a:solidFill>
                  <a:srgbClr val="C00000"/>
                </a:solidFill>
                <a:latin typeface="+mn-lt"/>
              </a:rPr>
              <a:t>da</a:t>
            </a:r>
            <a:r>
              <a:rPr lang="sl-SI" altLang="sl-SI" sz="2000" dirty="0">
                <a:solidFill>
                  <a:srgbClr val="C00000"/>
                </a:solidFill>
                <a:latin typeface="+mn-lt"/>
              </a:rPr>
              <a:t>, </a:t>
            </a:r>
            <a:r>
              <a:rPr lang="sl-SI" altLang="sl-SI" sz="2000" b="0" dirty="0">
                <a:solidFill>
                  <a:schemeClr val="tx2"/>
                </a:solidFill>
                <a:latin typeface="+mn-lt"/>
              </a:rPr>
              <a:t>vendar samo pšenične beljakovine − kot alergeni)</a:t>
            </a:r>
            <a:br>
              <a:rPr lang="sl-SI" altLang="sl-SI" sz="2000" dirty="0">
                <a:solidFill>
                  <a:schemeClr val="tx2"/>
                </a:solidFill>
                <a:latin typeface="+mn-lt"/>
              </a:rPr>
            </a:br>
            <a:br>
              <a:rPr lang="sl-SI" altLang="sl-SI" sz="1800" dirty="0">
                <a:solidFill>
                  <a:srgbClr val="FF0000"/>
                </a:solidFill>
                <a:latin typeface="+mn-lt"/>
              </a:rPr>
            </a:br>
            <a:br>
              <a:rPr lang="sl-SI" altLang="sl-SI" sz="1800" b="0" u="sng" dirty="0">
                <a:solidFill>
                  <a:schemeClr val="tx2"/>
                </a:solidFill>
                <a:latin typeface="+mn-lt"/>
              </a:rPr>
            </a:br>
            <a:r>
              <a:rPr lang="sl-SI" altLang="sl-SI" sz="2000" dirty="0">
                <a:solidFill>
                  <a:srgbClr val="0B1FDB"/>
                </a:solidFill>
                <a:latin typeface="+mn-lt"/>
              </a:rPr>
              <a:t>**</a:t>
            </a:r>
            <a:r>
              <a:rPr lang="sl-SI" altLang="sl-SI" sz="1800" b="0" dirty="0">
                <a:solidFill>
                  <a:schemeClr val="tx2"/>
                </a:solidFill>
                <a:latin typeface="+mn-lt"/>
              </a:rPr>
              <a:t>ne, ker so pomožna tehnološka sredstva, ki, tudi, če gre za snovi uporabljene kot pomožna tehnološka sredstva iz točke (d) 20. člena Uredbe (EU) št. 1169/2011, ki so še vedno prisotne v končnem proizvodu, čeprav v spremenjeni obliki, ne povzročajo alergij ali preobčutljivosti (in zato ker te snovi niso navedene v Prilogi II k Uredbi (EU) 1169/2011)</a:t>
            </a:r>
            <a:br>
              <a:rPr lang="sl-SI" altLang="sl-SI" sz="1800" b="0" dirty="0">
                <a:solidFill>
                  <a:schemeClr val="tx2"/>
                </a:solidFill>
                <a:latin typeface="+mn-lt"/>
              </a:rPr>
            </a:br>
            <a:r>
              <a:rPr lang="sl-SI" altLang="sl-SI" sz="2000" dirty="0">
                <a:solidFill>
                  <a:srgbClr val="0B1FDB"/>
                </a:solidFill>
                <a:latin typeface="+mn-lt"/>
              </a:rPr>
              <a:t>***</a:t>
            </a:r>
            <a:r>
              <a:rPr lang="sl-SI" altLang="sl-SI" sz="1800" b="0" dirty="0">
                <a:solidFill>
                  <a:schemeClr val="tx2"/>
                </a:solidFill>
                <a:latin typeface="+mn-lt"/>
              </a:rPr>
              <a:t>izmed „Sredstev za zbistritev“ </a:t>
            </a:r>
            <a:r>
              <a:rPr lang="sl-SI" altLang="sl-SI" sz="1800" b="0" u="sng" dirty="0">
                <a:solidFill>
                  <a:srgbClr val="C00000"/>
                </a:solidFill>
                <a:latin typeface="+mn-lt"/>
              </a:rPr>
              <a:t>se med sestavinami navajajo samo PŠENIČNE BELJAKOVINE</a:t>
            </a:r>
            <a:r>
              <a:rPr lang="sl-SI" altLang="sl-SI" sz="1800" b="0" dirty="0">
                <a:solidFill>
                  <a:srgbClr val="C00000"/>
                </a:solidFill>
                <a:latin typeface="+mn-lt"/>
              </a:rPr>
              <a:t> </a:t>
            </a:r>
            <a:r>
              <a:rPr lang="sl-SI" altLang="sl-SI" sz="1800" b="0" dirty="0">
                <a:solidFill>
                  <a:schemeClr val="tx2"/>
                </a:solidFill>
                <a:latin typeface="+mn-lt"/>
              </a:rPr>
              <a:t>(pšenične beljakovine povzročijo alergije ali preobčutljivosti, pšenične beljakovine so navedene v Prilogi II k Uredbi (EU) 1169/2011)</a:t>
            </a:r>
            <a:br>
              <a:rPr lang="sl-SI" altLang="sl-SI" sz="1800" b="0" u="sng" dirty="0">
                <a:solidFill>
                  <a:srgbClr val="C00000"/>
                </a:solidFill>
                <a:latin typeface="+mn-lt"/>
              </a:rPr>
            </a:br>
            <a:br>
              <a:rPr lang="sl-SI" altLang="sl-SI" sz="1800" b="0" dirty="0">
                <a:solidFill>
                  <a:schemeClr val="tx2"/>
                </a:solidFill>
                <a:latin typeface="+mn-lt"/>
              </a:rPr>
            </a:br>
            <a:br>
              <a:rPr lang="sl-SI" altLang="sl-SI" sz="1800" b="0" dirty="0">
                <a:solidFill>
                  <a:schemeClr val="tx2"/>
                </a:solidFill>
                <a:latin typeface="+mn-lt"/>
              </a:rPr>
            </a:br>
            <a:br>
              <a:rPr lang="sl-SI" altLang="sl-SI" sz="1800" b="0" dirty="0">
                <a:solidFill>
                  <a:schemeClr val="tx2"/>
                </a:solidFill>
                <a:latin typeface="+mn-lt"/>
              </a:rPr>
            </a:br>
            <a:br>
              <a:rPr lang="sl-SI" altLang="sl-SI" sz="1800" b="0" u="sng" dirty="0">
                <a:solidFill>
                  <a:schemeClr val="tx2"/>
                </a:solidFill>
                <a:latin typeface="+mn-lt"/>
              </a:rPr>
            </a:br>
            <a:br>
              <a:rPr lang="sl-SI" altLang="sl-SI" sz="1800" b="0" dirty="0">
                <a:solidFill>
                  <a:schemeClr val="tx2"/>
                </a:solidFill>
                <a:latin typeface="+mn-lt"/>
              </a:rPr>
            </a:br>
            <a:br>
              <a:rPr lang="sl-SI" altLang="sl-SI" sz="1600" dirty="0">
                <a:solidFill>
                  <a:schemeClr val="tx2"/>
                </a:solidFill>
              </a:rPr>
            </a:br>
            <a:br>
              <a:rPr lang="sl-SI" altLang="sl-SI" sz="1600" dirty="0">
                <a:solidFill>
                  <a:schemeClr val="tx2"/>
                </a:solidFill>
              </a:rPr>
            </a:br>
            <a:endParaRPr lang="sl-SI" altLang="sl-SI" sz="1600" dirty="0">
              <a:solidFill>
                <a:schemeClr val="tx2"/>
              </a:solidFill>
            </a:endParaRPr>
          </a:p>
        </p:txBody>
      </p:sp>
    </p:spTree>
    <p:extLst>
      <p:ext uri="{BB962C8B-B14F-4D97-AF65-F5344CB8AC3E}">
        <p14:creationId xmlns:p14="http://schemas.microsoft.com/office/powerpoint/2010/main" val="1591942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a:extLst>
              <a:ext uri="{FF2B5EF4-FFF2-40B4-BE49-F238E27FC236}">
                <a16:creationId xmlns:a16="http://schemas.microsoft.com/office/drawing/2014/main" id="{B6A796DE-1D51-571B-0219-3E3CF5B2D871}"/>
              </a:ext>
            </a:extLst>
          </p:cNvPr>
          <p:cNvSpPr>
            <a:spLocks noGrp="1" noChangeArrowheads="1"/>
          </p:cNvSpPr>
          <p:nvPr>
            <p:ph type="ctrTitle"/>
          </p:nvPr>
        </p:nvSpPr>
        <p:spPr bwMode="auto">
          <a:xfrm>
            <a:off x="373743" y="1113699"/>
            <a:ext cx="8396514" cy="56020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2000" dirty="0">
                <a:solidFill>
                  <a:schemeClr val="tx2"/>
                </a:solidFill>
                <a:latin typeface="+mn-lt"/>
              </a:rPr>
              <a:t>OBVEZNO NAVAJANJE SEZNAMA SESTAVIN… </a:t>
            </a:r>
            <a:r>
              <a:rPr lang="sl-SI" altLang="sl-SI" sz="2000" b="0" dirty="0">
                <a:solidFill>
                  <a:srgbClr val="C00000"/>
                </a:solidFill>
                <a:latin typeface="+mn-lt"/>
              </a:rPr>
              <a:t>po 8. dec 2023 </a:t>
            </a:r>
            <a:br>
              <a:rPr lang="sl-SI" altLang="sl-SI" sz="1800" b="0" dirty="0">
                <a:solidFill>
                  <a:srgbClr val="C00000"/>
                </a:solidFill>
                <a:latin typeface="+mn-lt"/>
              </a:rPr>
            </a:br>
            <a:br>
              <a:rPr lang="sl-SI" altLang="sl-SI" sz="1800" b="0" dirty="0">
                <a:solidFill>
                  <a:srgbClr val="C00000"/>
                </a:solidFill>
                <a:latin typeface="+mn-lt"/>
              </a:rPr>
            </a:br>
            <a:br>
              <a:rPr lang="sl-SI" altLang="sl-SI" sz="2000" b="0" dirty="0">
                <a:solidFill>
                  <a:srgbClr val="0B1FDB"/>
                </a:solidFill>
                <a:latin typeface="+mn-lt"/>
              </a:rPr>
            </a:br>
            <a:br>
              <a:rPr lang="sl-SI" altLang="sl-SI" sz="2000" dirty="0">
                <a:solidFill>
                  <a:schemeClr val="tx2"/>
                </a:solidFill>
                <a:latin typeface="+mn-lt"/>
              </a:rPr>
            </a:br>
            <a:r>
              <a:rPr lang="sl-SI" altLang="sl-SI" sz="2000" dirty="0">
                <a:solidFill>
                  <a:schemeClr val="tx2"/>
                </a:solidFill>
                <a:latin typeface="+mn-lt"/>
              </a:rPr>
              <a:t>• stabilizatorji</a:t>
            </a:r>
            <a:r>
              <a:rPr lang="sl-SI" altLang="sl-SI" sz="2000" dirty="0">
                <a:solidFill>
                  <a:srgbClr val="0B1FDB"/>
                </a:solidFill>
                <a:latin typeface="+mn-lt"/>
              </a:rPr>
              <a:t>*</a:t>
            </a:r>
            <a:r>
              <a:rPr lang="sl-SI" altLang="sl-SI" sz="2000" dirty="0">
                <a:solidFill>
                  <a:schemeClr val="tx2"/>
                </a:solidFill>
                <a:latin typeface="+mn-lt"/>
              </a:rPr>
              <a:t> </a:t>
            </a:r>
            <a:r>
              <a:rPr lang="sl-SI" altLang="sl-SI" sz="2000" b="0" dirty="0">
                <a:solidFill>
                  <a:schemeClr val="tx2"/>
                </a:solidFill>
                <a:latin typeface="+mn-lt"/>
              </a:rPr>
              <a:t>(</a:t>
            </a:r>
            <a:r>
              <a:rPr lang="sl-SI" altLang="sl-SI" sz="2000" u="sng" dirty="0">
                <a:solidFill>
                  <a:srgbClr val="C00000"/>
                </a:solidFill>
                <a:latin typeface="+mn-lt"/>
              </a:rPr>
              <a:t>da</a:t>
            </a:r>
            <a:r>
              <a:rPr lang="sl-SI" altLang="sl-SI" sz="2000" dirty="0">
                <a:solidFill>
                  <a:schemeClr val="tx2"/>
                </a:solidFill>
                <a:latin typeface="+mn-lt"/>
              </a:rPr>
              <a:t>, </a:t>
            </a:r>
            <a:r>
              <a:rPr lang="sl-SI" altLang="sl-SI" sz="2000" b="0" dirty="0">
                <a:solidFill>
                  <a:schemeClr val="tx2"/>
                </a:solidFill>
                <a:latin typeface="+mn-lt"/>
              </a:rPr>
              <a:t>če so označeni kot dodatki)</a:t>
            </a:r>
            <a:br>
              <a:rPr lang="sl-SI" altLang="sl-SI" sz="2000" b="0" dirty="0">
                <a:solidFill>
                  <a:schemeClr val="tx2"/>
                </a:solidFill>
                <a:latin typeface="+mn-lt"/>
              </a:rPr>
            </a:br>
            <a:br>
              <a:rPr lang="sl-SI" altLang="sl-SI" sz="2000" dirty="0">
                <a:solidFill>
                  <a:srgbClr val="FF0000"/>
                </a:solidFill>
                <a:latin typeface="+mn-lt"/>
              </a:rPr>
            </a:br>
            <a:r>
              <a:rPr lang="sl-SI" altLang="sl-SI" sz="2000" dirty="0">
                <a:solidFill>
                  <a:schemeClr val="tx2"/>
                </a:solidFill>
                <a:latin typeface="+mn-lt"/>
              </a:rPr>
              <a:t>• encimi (</a:t>
            </a:r>
            <a:r>
              <a:rPr lang="sl-SI" altLang="sl-SI" sz="2000" u="sng" dirty="0">
                <a:solidFill>
                  <a:srgbClr val="C00000"/>
                </a:solidFill>
                <a:latin typeface="+mn-lt"/>
              </a:rPr>
              <a:t>ne</a:t>
            </a:r>
            <a:r>
              <a:rPr lang="sl-SI" altLang="sl-SI" sz="2000" b="0" dirty="0">
                <a:solidFill>
                  <a:schemeClr val="tx2"/>
                </a:solidFill>
                <a:latin typeface="+mn-lt"/>
              </a:rPr>
              <a:t>, zato ker niso označeni kot dodatki v stolpcu 5 Preglednice 2)</a:t>
            </a:r>
            <a:br>
              <a:rPr lang="sl-SI" altLang="sl-SI" sz="2000" dirty="0">
                <a:solidFill>
                  <a:schemeClr val="tx2"/>
                </a:solidFill>
                <a:latin typeface="+mn-lt"/>
              </a:rPr>
            </a:br>
            <a:br>
              <a:rPr lang="sl-SI" altLang="sl-SI" sz="2000" dirty="0">
                <a:solidFill>
                  <a:schemeClr val="tx2"/>
                </a:solidFill>
                <a:latin typeface="+mn-lt"/>
              </a:rPr>
            </a:br>
            <a:br>
              <a:rPr lang="sl-SI" altLang="sl-SI" sz="1800" b="0" u="sng" dirty="0">
                <a:solidFill>
                  <a:schemeClr val="tx2"/>
                </a:solidFill>
                <a:latin typeface="+mn-lt"/>
              </a:rPr>
            </a:br>
            <a:br>
              <a:rPr lang="sl-SI" altLang="sl-SI" sz="1800" b="0" u="sng" dirty="0">
                <a:solidFill>
                  <a:srgbClr val="C00000"/>
                </a:solidFill>
                <a:latin typeface="+mn-lt"/>
              </a:rPr>
            </a:br>
            <a:r>
              <a:rPr lang="sl-SI" altLang="sl-SI" sz="2000" dirty="0">
                <a:solidFill>
                  <a:srgbClr val="0B1FDB"/>
                </a:solidFill>
                <a:latin typeface="+mn-lt"/>
              </a:rPr>
              <a:t>*</a:t>
            </a:r>
            <a:r>
              <a:rPr lang="sl-SI" altLang="sl-SI" sz="1800" b="0" dirty="0">
                <a:solidFill>
                  <a:schemeClr val="tx2"/>
                </a:solidFill>
                <a:latin typeface="+mn-lt"/>
              </a:rPr>
              <a:t>se navedejo kot sestavine, če so ti stabilizatorji uporabljeni in označeni kot dodatki v stolpcu 5 Preglednice 2, 2019/934</a:t>
            </a:r>
            <a:br>
              <a:rPr lang="sl-SI" altLang="sl-SI" sz="1800" b="0" dirty="0">
                <a:solidFill>
                  <a:schemeClr val="tx2"/>
                </a:solidFill>
                <a:latin typeface="+mn-lt"/>
              </a:rPr>
            </a:br>
            <a:br>
              <a:rPr lang="sl-SI" altLang="sl-SI" sz="1800" b="0" dirty="0">
                <a:solidFill>
                  <a:schemeClr val="tx2"/>
                </a:solidFill>
                <a:latin typeface="+mn-lt"/>
              </a:rPr>
            </a:br>
            <a:br>
              <a:rPr lang="sl-SI" altLang="sl-SI" sz="1800" b="0" dirty="0">
                <a:solidFill>
                  <a:schemeClr val="tx2"/>
                </a:solidFill>
                <a:latin typeface="+mn-lt"/>
              </a:rPr>
            </a:br>
            <a:br>
              <a:rPr lang="sl-SI" altLang="sl-SI" sz="1800" b="0" u="sng" dirty="0">
                <a:solidFill>
                  <a:schemeClr val="tx2"/>
                </a:solidFill>
                <a:latin typeface="+mn-lt"/>
              </a:rPr>
            </a:br>
            <a:br>
              <a:rPr lang="sl-SI" altLang="sl-SI" sz="1800" b="0" dirty="0">
                <a:solidFill>
                  <a:schemeClr val="tx2"/>
                </a:solidFill>
                <a:latin typeface="+mn-lt"/>
              </a:rPr>
            </a:br>
            <a:br>
              <a:rPr lang="sl-SI" altLang="sl-SI" sz="1600" dirty="0">
                <a:solidFill>
                  <a:schemeClr val="tx2"/>
                </a:solidFill>
              </a:rPr>
            </a:br>
            <a:br>
              <a:rPr lang="sl-SI" altLang="sl-SI" sz="1600" dirty="0">
                <a:solidFill>
                  <a:schemeClr val="tx2"/>
                </a:solidFill>
              </a:rPr>
            </a:br>
            <a:endParaRPr lang="sl-SI" altLang="sl-SI" sz="1600" dirty="0">
              <a:solidFill>
                <a:schemeClr val="tx2"/>
              </a:solidFill>
            </a:endParaRPr>
          </a:p>
        </p:txBody>
      </p:sp>
    </p:spTree>
    <p:extLst>
      <p:ext uri="{BB962C8B-B14F-4D97-AF65-F5344CB8AC3E}">
        <p14:creationId xmlns:p14="http://schemas.microsoft.com/office/powerpoint/2010/main" val="2326133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a:extLst>
              <a:ext uri="{FF2B5EF4-FFF2-40B4-BE49-F238E27FC236}">
                <a16:creationId xmlns:a16="http://schemas.microsoft.com/office/drawing/2014/main" id="{B6A796DE-1D51-571B-0219-3E3CF5B2D871}"/>
              </a:ext>
            </a:extLst>
          </p:cNvPr>
          <p:cNvSpPr>
            <a:spLocks noGrp="1" noChangeArrowheads="1"/>
          </p:cNvSpPr>
          <p:nvPr>
            <p:ph type="ctrTitle"/>
          </p:nvPr>
        </p:nvSpPr>
        <p:spPr bwMode="auto">
          <a:xfrm>
            <a:off x="373743" y="1255939"/>
            <a:ext cx="8396514" cy="50379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2000" dirty="0">
                <a:solidFill>
                  <a:schemeClr val="tx2"/>
                </a:solidFill>
                <a:latin typeface="+mn-lt"/>
              </a:rPr>
              <a:t>OBVEZNO NAVAJANJE SEZNAMA SESTAVIN… </a:t>
            </a:r>
            <a:r>
              <a:rPr lang="sl-SI" altLang="sl-SI" sz="2000" b="0" dirty="0">
                <a:solidFill>
                  <a:srgbClr val="C00000"/>
                </a:solidFill>
                <a:latin typeface="+mn-lt"/>
              </a:rPr>
              <a:t>po 8. dec 2023 </a:t>
            </a:r>
            <a:br>
              <a:rPr lang="sl-SI" altLang="sl-SI" sz="1800" b="0" dirty="0">
                <a:solidFill>
                  <a:srgbClr val="C00000"/>
                </a:solidFill>
                <a:latin typeface="+mn-lt"/>
              </a:rPr>
            </a:br>
            <a:br>
              <a:rPr lang="sl-SI" altLang="sl-SI" sz="1800" b="0" dirty="0">
                <a:solidFill>
                  <a:srgbClr val="C00000"/>
                </a:solidFill>
                <a:latin typeface="+mn-lt"/>
              </a:rPr>
            </a:br>
            <a:br>
              <a:rPr lang="sl-SI" altLang="sl-SI" sz="2000" b="0" dirty="0">
                <a:solidFill>
                  <a:srgbClr val="0B1FDB"/>
                </a:solidFill>
                <a:latin typeface="+mn-lt"/>
              </a:rPr>
            </a:br>
            <a:r>
              <a:rPr lang="sl-SI" altLang="sl-SI" sz="2000" dirty="0">
                <a:solidFill>
                  <a:schemeClr val="tx2"/>
                </a:solidFill>
                <a:latin typeface="+mn-lt"/>
              </a:rPr>
              <a:t>• plini </a:t>
            </a:r>
            <a:r>
              <a:rPr lang="sl-SI" altLang="sl-SI" sz="2000" b="0" dirty="0">
                <a:solidFill>
                  <a:schemeClr val="tx2"/>
                </a:solidFill>
                <a:latin typeface="+mn-lt"/>
              </a:rPr>
              <a:t>(</a:t>
            </a:r>
            <a:r>
              <a:rPr lang="sl-SI" altLang="sl-SI" sz="2000" u="sng" dirty="0">
                <a:solidFill>
                  <a:srgbClr val="C00000"/>
                </a:solidFill>
                <a:latin typeface="+mn-lt"/>
              </a:rPr>
              <a:t>da</a:t>
            </a:r>
            <a:r>
              <a:rPr lang="sl-SI" altLang="sl-SI" sz="2000" b="0" dirty="0">
                <a:solidFill>
                  <a:schemeClr val="tx2"/>
                </a:solidFill>
                <a:latin typeface="+mn-lt"/>
              </a:rPr>
              <a:t>, če se uporabljajo kot aditivi)</a:t>
            </a:r>
            <a:r>
              <a:rPr lang="sl-SI" altLang="sl-SI" sz="2000" dirty="0">
                <a:solidFill>
                  <a:srgbClr val="0B1FDB"/>
                </a:solidFill>
                <a:latin typeface="+mn-lt"/>
              </a:rPr>
              <a:t>**</a:t>
            </a:r>
            <a:r>
              <a:rPr lang="sl-SI" altLang="sl-SI" sz="2000" b="0" dirty="0">
                <a:solidFill>
                  <a:schemeClr val="tx2"/>
                </a:solidFill>
                <a:latin typeface="+mn-lt"/>
              </a:rPr>
              <a:t> </a:t>
            </a:r>
            <a:r>
              <a:rPr lang="sl-SI" altLang="sl-SI" sz="2000" dirty="0">
                <a:solidFill>
                  <a:schemeClr val="tx2"/>
                </a:solidFill>
                <a:latin typeface="+mn-lt"/>
              </a:rPr>
              <a:t>in plini za pakiranje </a:t>
            </a:r>
            <a:r>
              <a:rPr lang="sl-SI" altLang="sl-SI" sz="2000" b="0" dirty="0">
                <a:solidFill>
                  <a:schemeClr val="tx2"/>
                </a:solidFill>
                <a:latin typeface="+mn-lt"/>
              </a:rPr>
              <a:t>(</a:t>
            </a:r>
            <a:r>
              <a:rPr lang="sl-SI" altLang="sl-SI" sz="2000" u="sng" dirty="0">
                <a:solidFill>
                  <a:srgbClr val="C00000"/>
                </a:solidFill>
                <a:latin typeface="+mn-lt"/>
              </a:rPr>
              <a:t>da</a:t>
            </a:r>
            <a:r>
              <a:rPr lang="sl-SI" altLang="sl-SI" sz="2000" b="0" dirty="0">
                <a:solidFill>
                  <a:schemeClr val="tx2"/>
                </a:solidFill>
                <a:latin typeface="+mn-lt"/>
              </a:rPr>
              <a:t>, če polnjenje v inertni atmosferi)</a:t>
            </a:r>
            <a:r>
              <a:rPr lang="sl-SI" altLang="sl-SI" sz="2000" dirty="0">
                <a:solidFill>
                  <a:srgbClr val="0B1FDB"/>
                </a:solidFill>
                <a:latin typeface="+mn-lt"/>
              </a:rPr>
              <a:t>**</a:t>
            </a:r>
            <a:r>
              <a:rPr lang="sl-SI" altLang="sl-SI" sz="2000" b="0" dirty="0">
                <a:solidFill>
                  <a:srgbClr val="0B1FDB"/>
                </a:solidFill>
                <a:latin typeface="+mn-lt"/>
              </a:rPr>
              <a:t>*</a:t>
            </a:r>
            <a:br>
              <a:rPr lang="sl-SI" altLang="sl-SI" sz="2000" b="0" dirty="0">
                <a:solidFill>
                  <a:schemeClr val="tx2"/>
                </a:solidFill>
                <a:latin typeface="+mn-lt"/>
              </a:rPr>
            </a:br>
            <a:br>
              <a:rPr lang="sl-SI" altLang="sl-SI" sz="2000" b="0" dirty="0">
                <a:solidFill>
                  <a:schemeClr val="tx2"/>
                </a:solidFill>
                <a:latin typeface="+mn-lt"/>
              </a:rPr>
            </a:br>
            <a:r>
              <a:rPr lang="sl-SI" altLang="sl-SI" sz="2000" dirty="0">
                <a:solidFill>
                  <a:schemeClr val="tx2"/>
                </a:solidFill>
                <a:latin typeface="+mn-lt"/>
              </a:rPr>
              <a:t>• fermentacijska sredstva (</a:t>
            </a:r>
            <a:r>
              <a:rPr lang="sl-SI" altLang="sl-SI" sz="2000" u="sng" dirty="0">
                <a:solidFill>
                  <a:srgbClr val="C00000"/>
                </a:solidFill>
                <a:latin typeface="+mn-lt"/>
              </a:rPr>
              <a:t>ne</a:t>
            </a:r>
            <a:r>
              <a:rPr lang="sl-SI" altLang="sl-SI" sz="2000" dirty="0">
                <a:solidFill>
                  <a:schemeClr val="tx2"/>
                </a:solidFill>
                <a:latin typeface="+mn-lt"/>
              </a:rPr>
              <a:t>)</a:t>
            </a:r>
            <a:r>
              <a:rPr lang="sl-SI" altLang="sl-SI" sz="2000" dirty="0">
                <a:solidFill>
                  <a:srgbClr val="0B1FDB"/>
                </a:solidFill>
                <a:latin typeface="+mn-lt"/>
              </a:rPr>
              <a:t>****</a:t>
            </a:r>
            <a:br>
              <a:rPr lang="sl-SI" altLang="sl-SI" sz="2000" dirty="0">
                <a:solidFill>
                  <a:schemeClr val="tx2"/>
                </a:solidFill>
                <a:latin typeface="+mn-lt"/>
              </a:rPr>
            </a:br>
            <a:br>
              <a:rPr lang="sl-SI" altLang="sl-SI" sz="1800" b="0" dirty="0">
                <a:solidFill>
                  <a:schemeClr val="tx2"/>
                </a:solidFill>
              </a:rPr>
            </a:br>
            <a:br>
              <a:rPr lang="sl-SI" altLang="sl-SI" sz="1800" dirty="0">
                <a:solidFill>
                  <a:srgbClr val="FF0000"/>
                </a:solidFill>
                <a:latin typeface="+mn-lt"/>
              </a:rPr>
            </a:br>
            <a:br>
              <a:rPr lang="sl-SI" altLang="sl-SI" sz="1800" b="0" u="sng" dirty="0">
                <a:solidFill>
                  <a:schemeClr val="tx2"/>
                </a:solidFill>
                <a:latin typeface="+mn-lt"/>
              </a:rPr>
            </a:br>
            <a:r>
              <a:rPr lang="sl-SI" altLang="sl-SI" sz="2000" dirty="0">
                <a:solidFill>
                  <a:srgbClr val="0B1FDB"/>
                </a:solidFill>
                <a:latin typeface="+mn-lt"/>
              </a:rPr>
              <a:t>**</a:t>
            </a:r>
            <a:r>
              <a:rPr lang="sl-SI" altLang="sl-SI" sz="1800" b="0" dirty="0">
                <a:solidFill>
                  <a:schemeClr val="tx2"/>
                </a:solidFill>
                <a:latin typeface="+mn-lt"/>
              </a:rPr>
              <a:t>npr. dodan CO</a:t>
            </a:r>
            <a:r>
              <a:rPr lang="sl-SI" altLang="sl-SI" sz="1800" b="0" baseline="-25000" dirty="0">
                <a:solidFill>
                  <a:schemeClr val="tx2"/>
                </a:solidFill>
                <a:latin typeface="+mn-lt"/>
              </a:rPr>
              <a:t>2</a:t>
            </a:r>
            <a:r>
              <a:rPr lang="sl-SI" altLang="sl-SI" sz="1800" b="0" dirty="0">
                <a:solidFill>
                  <a:schemeClr val="tx2"/>
                </a:solidFill>
                <a:latin typeface="+mn-lt"/>
              </a:rPr>
              <a:t> pri gaziranem penečem vinu, pri gaziranem biser vinu</a:t>
            </a:r>
            <a:br>
              <a:rPr lang="sl-SI" altLang="sl-SI" sz="1800" b="0" dirty="0">
                <a:solidFill>
                  <a:schemeClr val="tx2"/>
                </a:solidFill>
                <a:latin typeface="+mn-lt"/>
              </a:rPr>
            </a:br>
            <a:r>
              <a:rPr lang="sl-SI" altLang="sl-SI" sz="1800" dirty="0">
                <a:solidFill>
                  <a:srgbClr val="0B1FDB"/>
                </a:solidFill>
                <a:latin typeface="+mn-lt"/>
              </a:rPr>
              <a:t>***</a:t>
            </a:r>
            <a:r>
              <a:rPr lang="sl-SI" altLang="sl-SI" sz="1800" b="0" dirty="0">
                <a:solidFill>
                  <a:schemeClr val="tx2"/>
                </a:solidFill>
                <a:latin typeface="+mn-lt"/>
              </a:rPr>
              <a:t>uporabi se eden od izrazov iz 2019/33, člen 48a(6) /</a:t>
            </a:r>
            <a:r>
              <a:rPr lang="sl-SI" altLang="sl-SI" sz="1800" b="0" dirty="0" err="1">
                <a:solidFill>
                  <a:schemeClr val="tx2"/>
                </a:solidFill>
                <a:latin typeface="+mn-lt"/>
              </a:rPr>
              <a:t>Bottled</a:t>
            </a:r>
            <a:r>
              <a:rPr lang="sl-SI" altLang="sl-SI" sz="1800" b="0" dirty="0">
                <a:solidFill>
                  <a:schemeClr val="tx2"/>
                </a:solidFill>
                <a:latin typeface="+mn-lt"/>
              </a:rPr>
              <a:t> in a </a:t>
            </a:r>
            <a:r>
              <a:rPr lang="sl-SI" altLang="sl-SI" sz="1800" b="0" dirty="0" err="1">
                <a:solidFill>
                  <a:schemeClr val="tx2"/>
                </a:solidFill>
                <a:latin typeface="+mn-lt"/>
              </a:rPr>
              <a:t>protected</a:t>
            </a:r>
            <a:r>
              <a:rPr lang="sl-SI" altLang="sl-SI" sz="1800" b="0" dirty="0">
                <a:solidFill>
                  <a:schemeClr val="tx2"/>
                </a:solidFill>
                <a:latin typeface="+mn-lt"/>
              </a:rPr>
              <a:t> </a:t>
            </a:r>
            <a:r>
              <a:rPr lang="sl-SI" altLang="sl-SI" sz="1800" b="0" dirty="0" err="1">
                <a:solidFill>
                  <a:schemeClr val="tx2"/>
                </a:solidFill>
                <a:latin typeface="+mn-lt"/>
              </a:rPr>
              <a:t>atmosphere</a:t>
            </a:r>
            <a:r>
              <a:rPr lang="sl-SI" altLang="sl-SI" sz="1800" b="0" dirty="0">
                <a:solidFill>
                  <a:schemeClr val="tx2"/>
                </a:solidFill>
                <a:latin typeface="+mn-lt"/>
              </a:rPr>
              <a:t>, </a:t>
            </a:r>
            <a:r>
              <a:rPr lang="sl-SI" altLang="sl-SI" sz="1800" b="0" dirty="0" err="1">
                <a:solidFill>
                  <a:schemeClr val="tx2"/>
                </a:solidFill>
                <a:latin typeface="+mn-lt"/>
              </a:rPr>
              <a:t>Bottling</a:t>
            </a:r>
            <a:r>
              <a:rPr lang="sl-SI" altLang="sl-SI" sz="1800" b="0" dirty="0">
                <a:solidFill>
                  <a:schemeClr val="tx2"/>
                </a:solidFill>
                <a:latin typeface="+mn-lt"/>
              </a:rPr>
              <a:t> </a:t>
            </a:r>
            <a:r>
              <a:rPr lang="sl-SI" altLang="sl-SI" sz="1800" b="0" dirty="0" err="1">
                <a:solidFill>
                  <a:schemeClr val="tx2"/>
                </a:solidFill>
                <a:latin typeface="+mn-lt"/>
              </a:rPr>
              <a:t>may</a:t>
            </a:r>
            <a:r>
              <a:rPr lang="sl-SI" altLang="sl-SI" sz="1800" b="0" dirty="0">
                <a:solidFill>
                  <a:schemeClr val="tx2"/>
                </a:solidFill>
                <a:latin typeface="+mn-lt"/>
              </a:rPr>
              <a:t> </a:t>
            </a:r>
            <a:r>
              <a:rPr lang="sl-SI" altLang="sl-SI" sz="1800" b="0" dirty="0" err="1">
                <a:solidFill>
                  <a:schemeClr val="tx2"/>
                </a:solidFill>
                <a:latin typeface="+mn-lt"/>
              </a:rPr>
              <a:t>happen</a:t>
            </a:r>
            <a:r>
              <a:rPr lang="sl-SI" altLang="sl-SI" sz="1800" b="0" dirty="0">
                <a:solidFill>
                  <a:schemeClr val="tx2"/>
                </a:solidFill>
                <a:latin typeface="+mn-lt"/>
              </a:rPr>
              <a:t> in a </a:t>
            </a:r>
            <a:r>
              <a:rPr lang="sl-SI" altLang="sl-SI" sz="1800" b="0" dirty="0" err="1">
                <a:solidFill>
                  <a:schemeClr val="tx2"/>
                </a:solidFill>
                <a:latin typeface="+mn-lt"/>
              </a:rPr>
              <a:t>protective</a:t>
            </a:r>
            <a:r>
              <a:rPr lang="sl-SI" altLang="sl-SI" sz="1800" b="0" dirty="0">
                <a:solidFill>
                  <a:schemeClr val="tx2"/>
                </a:solidFill>
                <a:latin typeface="+mn-lt"/>
              </a:rPr>
              <a:t> </a:t>
            </a:r>
            <a:r>
              <a:rPr lang="sl-SI" altLang="sl-SI" sz="1800" b="0" dirty="0" err="1">
                <a:solidFill>
                  <a:schemeClr val="tx2"/>
                </a:solidFill>
                <a:latin typeface="+mn-lt"/>
              </a:rPr>
              <a:t>atmosphere</a:t>
            </a:r>
            <a:r>
              <a:rPr lang="sl-SI" altLang="sl-SI" sz="1800" b="0" dirty="0">
                <a:solidFill>
                  <a:schemeClr val="tx2"/>
                </a:solidFill>
                <a:latin typeface="+mn-lt"/>
              </a:rPr>
              <a:t>/</a:t>
            </a:r>
            <a:br>
              <a:rPr lang="sl-SI" altLang="sl-SI" sz="1800" b="0" dirty="0">
                <a:solidFill>
                  <a:schemeClr val="tx2"/>
                </a:solidFill>
                <a:latin typeface="+mn-lt"/>
              </a:rPr>
            </a:br>
            <a:r>
              <a:rPr lang="sl-SI" altLang="sl-SI" sz="2000" dirty="0">
                <a:solidFill>
                  <a:srgbClr val="0B1FDB"/>
                </a:solidFill>
                <a:latin typeface="+mn-lt"/>
              </a:rPr>
              <a:t>****</a:t>
            </a:r>
            <a:r>
              <a:rPr lang="sl-SI" altLang="sl-SI" sz="1800" b="0" dirty="0">
                <a:solidFill>
                  <a:schemeClr val="tx2"/>
                </a:solidFill>
                <a:latin typeface="+mn-lt"/>
              </a:rPr>
              <a:t>kvasovke (kot starter kulture/sevi za pridelavo vina) in mlečnokislinske bakterije </a:t>
            </a:r>
            <a:r>
              <a:rPr lang="sl-SI" altLang="sl-SI" sz="1800" b="0" u="sng" dirty="0">
                <a:solidFill>
                  <a:schemeClr val="tx2"/>
                </a:solidFill>
                <a:latin typeface="+mn-lt"/>
              </a:rPr>
              <a:t>se ne navajajo</a:t>
            </a:r>
            <a:br>
              <a:rPr lang="sl-SI" altLang="sl-SI" sz="1800" b="0" u="sng" dirty="0">
                <a:solidFill>
                  <a:schemeClr val="tx2"/>
                </a:solidFill>
                <a:latin typeface="+mn-lt"/>
              </a:rPr>
            </a:br>
            <a:br>
              <a:rPr lang="sl-SI" altLang="sl-SI" sz="1800" b="0" dirty="0">
                <a:solidFill>
                  <a:schemeClr val="tx2"/>
                </a:solidFill>
                <a:latin typeface="+mn-lt"/>
              </a:rPr>
            </a:br>
            <a:br>
              <a:rPr lang="sl-SI" altLang="sl-SI" sz="1600" dirty="0">
                <a:solidFill>
                  <a:schemeClr val="tx2"/>
                </a:solidFill>
              </a:rPr>
            </a:br>
            <a:br>
              <a:rPr lang="sl-SI" altLang="sl-SI" sz="1600" dirty="0">
                <a:solidFill>
                  <a:schemeClr val="tx2"/>
                </a:solidFill>
              </a:rPr>
            </a:br>
            <a:endParaRPr lang="sl-SI" altLang="sl-SI" sz="1600" dirty="0">
              <a:solidFill>
                <a:schemeClr val="tx2"/>
              </a:solidFill>
            </a:endParaRPr>
          </a:p>
        </p:txBody>
      </p:sp>
    </p:spTree>
    <p:extLst>
      <p:ext uri="{BB962C8B-B14F-4D97-AF65-F5344CB8AC3E}">
        <p14:creationId xmlns:p14="http://schemas.microsoft.com/office/powerpoint/2010/main" val="1493232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a:extLst>
              <a:ext uri="{FF2B5EF4-FFF2-40B4-BE49-F238E27FC236}">
                <a16:creationId xmlns:a16="http://schemas.microsoft.com/office/drawing/2014/main" id="{B6A796DE-1D51-571B-0219-3E3CF5B2D871}"/>
              </a:ext>
            </a:extLst>
          </p:cNvPr>
          <p:cNvSpPr>
            <a:spLocks noGrp="1" noChangeArrowheads="1"/>
          </p:cNvSpPr>
          <p:nvPr>
            <p:ph type="ctrTitle"/>
          </p:nvPr>
        </p:nvSpPr>
        <p:spPr bwMode="auto">
          <a:xfrm>
            <a:off x="373743" y="1255940"/>
            <a:ext cx="8396514" cy="40452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2000" dirty="0">
                <a:solidFill>
                  <a:schemeClr val="tx2"/>
                </a:solidFill>
                <a:latin typeface="+mn-lt"/>
              </a:rPr>
              <a:t>OBVEZNO NAVAJANJE SEZNAMA SESTAVIN… </a:t>
            </a:r>
            <a:r>
              <a:rPr lang="sl-SI" altLang="sl-SI" sz="2000" b="0" dirty="0">
                <a:solidFill>
                  <a:srgbClr val="C00000"/>
                </a:solidFill>
                <a:latin typeface="+mn-lt"/>
              </a:rPr>
              <a:t>po 8. dec 2023 </a:t>
            </a:r>
            <a:br>
              <a:rPr lang="sl-SI" altLang="sl-SI" sz="1800" b="0" dirty="0">
                <a:solidFill>
                  <a:srgbClr val="C00000"/>
                </a:solidFill>
                <a:latin typeface="+mn-lt"/>
              </a:rPr>
            </a:br>
            <a:br>
              <a:rPr lang="sl-SI" altLang="sl-SI" sz="1800" b="0" dirty="0">
                <a:solidFill>
                  <a:srgbClr val="C00000"/>
                </a:solidFill>
                <a:latin typeface="+mn-lt"/>
              </a:rPr>
            </a:br>
            <a:br>
              <a:rPr lang="sl-SI" altLang="sl-SI" sz="2000" b="0" dirty="0">
                <a:solidFill>
                  <a:srgbClr val="0B1FDB"/>
                </a:solidFill>
                <a:latin typeface="+mn-lt"/>
              </a:rPr>
            </a:br>
            <a:br>
              <a:rPr lang="sl-SI" altLang="sl-SI" sz="2000" b="0" dirty="0">
                <a:solidFill>
                  <a:schemeClr val="tx2"/>
                </a:solidFill>
                <a:latin typeface="+mn-lt"/>
              </a:rPr>
            </a:br>
            <a:r>
              <a:rPr lang="sl-SI" altLang="sl-SI" sz="2000" dirty="0">
                <a:solidFill>
                  <a:schemeClr val="tx2"/>
                </a:solidFill>
                <a:latin typeface="+mn-lt"/>
              </a:rPr>
              <a:t>• snovi, uporabljene v drugih postopkih </a:t>
            </a:r>
            <a:r>
              <a:rPr lang="sl-SI" altLang="sl-SI" sz="2000" b="0" dirty="0">
                <a:solidFill>
                  <a:schemeClr val="tx2"/>
                </a:solidFill>
                <a:latin typeface="+mn-lt"/>
              </a:rPr>
              <a:t>(</a:t>
            </a:r>
            <a:r>
              <a:rPr lang="sl-SI" altLang="sl-SI" sz="2000" u="sng" dirty="0">
                <a:solidFill>
                  <a:srgbClr val="C00000"/>
                </a:solidFill>
                <a:latin typeface="+mn-lt"/>
              </a:rPr>
              <a:t>da</a:t>
            </a:r>
            <a:r>
              <a:rPr lang="sl-SI" altLang="sl-SI" sz="2000" dirty="0">
                <a:solidFill>
                  <a:schemeClr val="tx2"/>
                </a:solidFill>
                <a:latin typeface="+mn-lt"/>
              </a:rPr>
              <a:t>, </a:t>
            </a:r>
            <a:r>
              <a:rPr lang="sl-SI" altLang="sl-SI" sz="2000" b="0" dirty="0">
                <a:solidFill>
                  <a:schemeClr val="tx2"/>
                </a:solidFill>
                <a:latin typeface="+mn-lt"/>
              </a:rPr>
              <a:t>če so označeni kot dodatki, npr. smola alepskega bora, karamel)</a:t>
            </a:r>
            <a:r>
              <a:rPr lang="sl-SI" altLang="sl-SI" sz="2000" b="0" dirty="0">
                <a:solidFill>
                  <a:srgbClr val="0B1FDB"/>
                </a:solidFill>
                <a:latin typeface="+mn-lt"/>
              </a:rPr>
              <a:t>**</a:t>
            </a:r>
            <a:br>
              <a:rPr lang="sl-SI" altLang="sl-SI" sz="2000" b="0" dirty="0">
                <a:solidFill>
                  <a:schemeClr val="tx2"/>
                </a:solidFill>
                <a:latin typeface="+mn-lt"/>
              </a:rPr>
            </a:br>
            <a:br>
              <a:rPr lang="sl-SI" altLang="sl-SI" sz="1800" b="0" dirty="0">
                <a:solidFill>
                  <a:schemeClr val="tx2"/>
                </a:solidFill>
              </a:rPr>
            </a:br>
            <a:br>
              <a:rPr lang="sl-SI" altLang="sl-SI" sz="1800" dirty="0">
                <a:solidFill>
                  <a:srgbClr val="FF0000"/>
                </a:solidFill>
                <a:latin typeface="+mn-lt"/>
              </a:rPr>
            </a:br>
            <a:br>
              <a:rPr lang="sl-SI" altLang="sl-SI" sz="1800" b="0" u="sng" dirty="0">
                <a:solidFill>
                  <a:schemeClr val="tx2"/>
                </a:solidFill>
                <a:latin typeface="+mn-lt"/>
              </a:rPr>
            </a:br>
            <a:r>
              <a:rPr lang="sl-SI" altLang="sl-SI" sz="2000" dirty="0">
                <a:solidFill>
                  <a:srgbClr val="0B1FDB"/>
                </a:solidFill>
                <a:latin typeface="+mn-lt"/>
              </a:rPr>
              <a:t>**</a:t>
            </a:r>
            <a:r>
              <a:rPr lang="sl-SI" altLang="sl-SI" sz="1800" b="0" dirty="0">
                <a:solidFill>
                  <a:schemeClr val="tx2"/>
                </a:solidFill>
                <a:latin typeface="+mn-lt"/>
              </a:rPr>
              <a:t>sveže droži pa ne; droži so označene kot pomožna tehnološka sredstva</a:t>
            </a:r>
            <a:br>
              <a:rPr lang="sl-SI" altLang="sl-SI" sz="1800" b="0" u="sng" dirty="0">
                <a:solidFill>
                  <a:schemeClr val="tx2"/>
                </a:solidFill>
                <a:latin typeface="+mn-lt"/>
              </a:rPr>
            </a:br>
            <a:br>
              <a:rPr lang="sl-SI" altLang="sl-SI" sz="1800" b="0" dirty="0">
                <a:solidFill>
                  <a:schemeClr val="tx2"/>
                </a:solidFill>
                <a:latin typeface="+mn-lt"/>
              </a:rPr>
            </a:br>
            <a:br>
              <a:rPr lang="sl-SI" altLang="sl-SI" sz="1600" dirty="0">
                <a:solidFill>
                  <a:schemeClr val="tx2"/>
                </a:solidFill>
              </a:rPr>
            </a:br>
            <a:br>
              <a:rPr lang="sl-SI" altLang="sl-SI" sz="1600" dirty="0">
                <a:solidFill>
                  <a:schemeClr val="tx2"/>
                </a:solidFill>
              </a:rPr>
            </a:br>
            <a:endParaRPr lang="sl-SI" altLang="sl-SI" sz="1600" dirty="0">
              <a:solidFill>
                <a:schemeClr val="tx2"/>
              </a:solidFill>
            </a:endParaRPr>
          </a:p>
        </p:txBody>
      </p:sp>
    </p:spTree>
    <p:extLst>
      <p:ext uri="{BB962C8B-B14F-4D97-AF65-F5344CB8AC3E}">
        <p14:creationId xmlns:p14="http://schemas.microsoft.com/office/powerpoint/2010/main" val="831196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C4C0F8-7880-3F6C-9EC8-92E7B871D5BE}"/>
              </a:ext>
            </a:extLst>
          </p:cNvPr>
          <p:cNvSpPr>
            <a:spLocks noGrp="1"/>
          </p:cNvSpPr>
          <p:nvPr>
            <p:ph type="ctrTitle"/>
          </p:nvPr>
        </p:nvSpPr>
        <p:spPr>
          <a:xfrm>
            <a:off x="311603" y="1201886"/>
            <a:ext cx="8520793" cy="5656114"/>
          </a:xfrm>
        </p:spPr>
        <p:txBody>
          <a:bodyPr/>
          <a:lstStyle/>
          <a:p>
            <a:pPr>
              <a:defRPr/>
            </a:pPr>
            <a:r>
              <a:rPr lang="sl-SI" sz="2000" dirty="0">
                <a:solidFill>
                  <a:schemeClr val="tx2"/>
                </a:solidFill>
                <a:latin typeface="+mn-lt"/>
              </a:rPr>
              <a:t>NEKATERE POSEBNOSTI PRI OZNAČEVANJU SESTAVIN</a:t>
            </a:r>
            <a:br>
              <a:rPr lang="sl-SI" sz="2000" b="0" dirty="0">
                <a:solidFill>
                  <a:schemeClr val="tx2"/>
                </a:solidFill>
                <a:latin typeface="+mn-lt"/>
              </a:rPr>
            </a:br>
            <a:br>
              <a:rPr lang="sl-SI" sz="2000" dirty="0">
                <a:solidFill>
                  <a:srgbClr val="FF0000"/>
                </a:solidFill>
              </a:rPr>
            </a:br>
            <a:r>
              <a:rPr lang="sl-SI" sz="2000" b="0" dirty="0">
                <a:solidFill>
                  <a:schemeClr val="tx2"/>
                </a:solidFill>
                <a:latin typeface="+mn-lt"/>
              </a:rPr>
              <a:t>GLEJ</a:t>
            </a:r>
            <a:r>
              <a:rPr lang="sl-SI" sz="2000" dirty="0">
                <a:solidFill>
                  <a:srgbClr val="FF0000"/>
                </a:solidFill>
                <a:latin typeface="+mn-lt"/>
              </a:rPr>
              <a:t> </a:t>
            </a:r>
            <a:r>
              <a:rPr lang="sl-SI" altLang="sl-SI" sz="2000" b="0" dirty="0">
                <a:solidFill>
                  <a:schemeClr val="tx2"/>
                </a:solidFill>
                <a:latin typeface="+mn-lt"/>
              </a:rPr>
              <a:t>spremembe </a:t>
            </a:r>
            <a:r>
              <a:rPr lang="sl-SI" altLang="sl-SI" sz="2000" b="0" dirty="0">
                <a:solidFill>
                  <a:srgbClr val="0B1FDB"/>
                </a:solidFill>
                <a:latin typeface="+mn-lt"/>
              </a:rPr>
              <a:t>2019/33 </a:t>
            </a:r>
            <a:r>
              <a:rPr lang="sl-SI" altLang="sl-SI" sz="2000" b="0" dirty="0">
                <a:solidFill>
                  <a:schemeClr val="tx2"/>
                </a:solidFill>
                <a:latin typeface="+mn-lt"/>
              </a:rPr>
              <a:t>(DA) in </a:t>
            </a:r>
            <a:r>
              <a:rPr lang="sl-SI" altLang="sl-SI" sz="2000" b="0" dirty="0">
                <a:solidFill>
                  <a:srgbClr val="0B1FDB"/>
                </a:solidFill>
                <a:latin typeface="+mn-lt"/>
              </a:rPr>
              <a:t>uredbo o dovoljenih enoloških postopkih, dodatkih (aditivih) in pomožnih tehnoloških sredstvih*</a:t>
            </a:r>
            <a:br>
              <a:rPr lang="sl-SI" altLang="sl-SI" sz="2000" b="0" dirty="0">
                <a:solidFill>
                  <a:srgbClr val="0B1FDB"/>
                </a:solidFill>
                <a:latin typeface="+mn-lt"/>
              </a:rPr>
            </a:br>
            <a:br>
              <a:rPr lang="sl-SI" sz="2000" dirty="0">
                <a:solidFill>
                  <a:srgbClr val="FF0000"/>
                </a:solidFill>
                <a:latin typeface="+mn-lt"/>
              </a:rPr>
            </a:br>
            <a:r>
              <a:rPr lang="sl-SI" sz="2000" dirty="0">
                <a:solidFill>
                  <a:schemeClr val="tx2"/>
                </a:solidFill>
                <a:latin typeface="+mn-lt"/>
              </a:rPr>
              <a:t>Regulatorji kislosti, stabilizatorji</a:t>
            </a:r>
            <a:br>
              <a:rPr lang="sl-SI" sz="2000" b="0" dirty="0">
                <a:solidFill>
                  <a:schemeClr val="tx2"/>
                </a:solidFill>
                <a:latin typeface="+mn-lt"/>
              </a:rPr>
            </a:br>
            <a:r>
              <a:rPr lang="sl-SI" sz="2000" b="0" dirty="0">
                <a:solidFill>
                  <a:schemeClr val="tx2"/>
                </a:solidFill>
                <a:latin typeface="+mn-lt"/>
              </a:rPr>
              <a:t>(Lahko) se navede seznam vseh regulatorjev kislosti (npr. vinska kislina, mlečna kislina, kalcijev karbonat…, seznam vseh stabilizatorjev, ki bi </a:t>
            </a:r>
            <a:r>
              <a:rPr lang="sl-SI" sz="2000" b="0" u="sng" dirty="0">
                <a:solidFill>
                  <a:schemeClr val="tx2"/>
                </a:solidFill>
                <a:latin typeface="+mn-lt"/>
              </a:rPr>
              <a:t>potencialno lahko bili prisotni </a:t>
            </a:r>
            <a:r>
              <a:rPr lang="sl-SI" sz="2000" b="0" dirty="0">
                <a:solidFill>
                  <a:schemeClr val="tx2"/>
                </a:solidFill>
                <a:latin typeface="+mn-lt"/>
              </a:rPr>
              <a:t>(npr. kvasni </a:t>
            </a:r>
            <a:r>
              <a:rPr lang="sl-SI" sz="2000" b="0" dirty="0" err="1">
                <a:solidFill>
                  <a:schemeClr val="tx2"/>
                </a:solidFill>
                <a:latin typeface="+mn-lt"/>
              </a:rPr>
              <a:t>manoproteini</a:t>
            </a:r>
            <a:r>
              <a:rPr lang="sl-SI" sz="2000" b="0" dirty="0">
                <a:solidFill>
                  <a:schemeClr val="tx2"/>
                </a:solidFill>
                <a:latin typeface="+mn-lt"/>
              </a:rPr>
              <a:t>, citronska kislina…)</a:t>
            </a:r>
            <a:br>
              <a:rPr lang="sl-SI" sz="2000" b="0" dirty="0">
                <a:solidFill>
                  <a:schemeClr val="tx2"/>
                </a:solidFill>
                <a:latin typeface="+mn-lt"/>
              </a:rPr>
            </a:br>
            <a:r>
              <a:rPr lang="sl-SI" sz="2000" b="0" dirty="0">
                <a:solidFill>
                  <a:schemeClr val="tx2"/>
                </a:solidFill>
                <a:latin typeface="+mn-lt"/>
              </a:rPr>
              <a:t>Napišemo na etiketo ali v elektronsko etiketo:	</a:t>
            </a:r>
            <a:r>
              <a:rPr lang="sl-SI" sz="2000" dirty="0">
                <a:solidFill>
                  <a:schemeClr val="tx2"/>
                </a:solidFill>
                <a:latin typeface="+mn-lt"/>
              </a:rPr>
              <a:t>Vsebuje… </a:t>
            </a:r>
            <a:br>
              <a:rPr lang="sl-SI" sz="2000" dirty="0">
                <a:solidFill>
                  <a:schemeClr val="tx2"/>
                </a:solidFill>
                <a:latin typeface="+mn-lt"/>
              </a:rPr>
            </a:br>
            <a:br>
              <a:rPr lang="sl-SI" sz="2000" b="0" dirty="0">
                <a:solidFill>
                  <a:schemeClr val="tx2"/>
                </a:solidFill>
                <a:latin typeface="+mn-lt"/>
              </a:rPr>
            </a:br>
            <a:r>
              <a:rPr lang="sl-SI" sz="2000" b="0" dirty="0">
                <a:solidFill>
                  <a:schemeClr val="tx2"/>
                </a:solidFill>
                <a:latin typeface="+mn-lt"/>
              </a:rPr>
              <a:t>V seznamu sestavin se navede </a:t>
            </a:r>
            <a:r>
              <a:rPr lang="sl-SI" sz="2000" dirty="0">
                <a:solidFill>
                  <a:schemeClr val="tx2"/>
                </a:solidFill>
                <a:latin typeface="+mn-lt"/>
              </a:rPr>
              <a:t>funkcionalna kategorija</a:t>
            </a:r>
            <a:r>
              <a:rPr lang="sl-SI" sz="2000" dirty="0">
                <a:solidFill>
                  <a:srgbClr val="0B1FDB"/>
                </a:solidFill>
                <a:latin typeface="+mn-lt"/>
              </a:rPr>
              <a:t>*</a:t>
            </a:r>
            <a:r>
              <a:rPr lang="sl-SI" sz="2000" b="0" dirty="0">
                <a:solidFill>
                  <a:schemeClr val="tx2"/>
                </a:solidFill>
                <a:latin typeface="+mn-lt"/>
              </a:rPr>
              <a:t> aditiva, nato njegovo </a:t>
            </a:r>
            <a:r>
              <a:rPr lang="sl-SI" sz="2000" dirty="0">
                <a:solidFill>
                  <a:schemeClr val="tx2"/>
                </a:solidFill>
                <a:latin typeface="+mn-lt"/>
              </a:rPr>
              <a:t>ime</a:t>
            </a:r>
            <a:r>
              <a:rPr lang="sl-SI" sz="2000" dirty="0">
                <a:solidFill>
                  <a:srgbClr val="0B1FDB"/>
                </a:solidFill>
                <a:latin typeface="+mn-lt"/>
              </a:rPr>
              <a:t>*</a:t>
            </a:r>
            <a:r>
              <a:rPr lang="sl-SI" sz="2000" b="0" dirty="0">
                <a:solidFill>
                  <a:schemeClr val="tx2"/>
                </a:solidFill>
                <a:latin typeface="+mn-lt"/>
              </a:rPr>
              <a:t> ali </a:t>
            </a:r>
            <a:r>
              <a:rPr lang="sl-SI" sz="2000" dirty="0">
                <a:solidFill>
                  <a:schemeClr val="tx2"/>
                </a:solidFill>
                <a:latin typeface="+mn-lt"/>
              </a:rPr>
              <a:t>E-številka</a:t>
            </a:r>
            <a:r>
              <a:rPr lang="sl-SI" sz="2000" dirty="0">
                <a:solidFill>
                  <a:srgbClr val="0B1FDB"/>
                </a:solidFill>
                <a:latin typeface="+mn-lt"/>
              </a:rPr>
              <a:t>*</a:t>
            </a:r>
            <a:r>
              <a:rPr lang="sl-SI" sz="2000" b="0" dirty="0">
                <a:solidFill>
                  <a:schemeClr val="tx2"/>
                </a:solidFill>
                <a:latin typeface="+mn-lt"/>
              </a:rPr>
              <a:t> (npr. stabilizator </a:t>
            </a:r>
            <a:r>
              <a:rPr lang="sl-SI" sz="2000" b="0" dirty="0" err="1">
                <a:solidFill>
                  <a:schemeClr val="tx2"/>
                </a:solidFill>
                <a:latin typeface="+mn-lt"/>
              </a:rPr>
              <a:t>karboksimetil</a:t>
            </a:r>
            <a:r>
              <a:rPr lang="sl-SI" sz="2000" b="0" dirty="0">
                <a:solidFill>
                  <a:schemeClr val="tx2"/>
                </a:solidFill>
                <a:latin typeface="+mn-lt"/>
              </a:rPr>
              <a:t> celuloza ali stabilizator E 466).</a:t>
            </a:r>
            <a:br>
              <a:rPr lang="sl-SI" sz="2000" b="0" dirty="0">
                <a:solidFill>
                  <a:schemeClr val="tx2"/>
                </a:solidFill>
                <a:latin typeface="+mn-lt"/>
              </a:rPr>
            </a:br>
            <a:br>
              <a:rPr lang="sl-SI" sz="2000" b="0" dirty="0">
                <a:solidFill>
                  <a:schemeClr val="tx2"/>
                </a:solidFill>
              </a:rPr>
            </a:br>
            <a:r>
              <a:rPr lang="sl-SI" sz="1800" dirty="0">
                <a:solidFill>
                  <a:srgbClr val="0B1FDB"/>
                </a:solidFill>
                <a:latin typeface="+mn-lt"/>
              </a:rPr>
              <a:t>*</a:t>
            </a:r>
            <a:r>
              <a:rPr lang="sl-SI" sz="1800" b="0" dirty="0">
                <a:solidFill>
                  <a:srgbClr val="0B1FDB"/>
                </a:solidFill>
                <a:latin typeface="+mn-lt"/>
              </a:rPr>
              <a:t>2019/934 </a:t>
            </a:r>
            <a:r>
              <a:rPr lang="sl-SI" sz="1800" b="0" dirty="0">
                <a:solidFill>
                  <a:schemeClr val="tx2"/>
                </a:solidFill>
                <a:latin typeface="+mn-lt"/>
              </a:rPr>
              <a:t>– sektorska zakonodaja za vino, </a:t>
            </a:r>
            <a:r>
              <a:rPr lang="sl-SI" altLang="sl-SI" sz="1800" b="0" dirty="0">
                <a:solidFill>
                  <a:schemeClr val="tx2"/>
                </a:solidFill>
                <a:latin typeface="+mn-lt"/>
              </a:rPr>
              <a:t>seznam dovoljenih enoloških sredstev (dodatkov in pomožnih tehnoloških sredstev) iz Preglednice 2 (stolpec 1 = ime, stolpec 2 = E-številka) </a:t>
            </a:r>
            <a:br>
              <a:rPr lang="sl-SI" sz="2000" b="0" dirty="0">
                <a:solidFill>
                  <a:schemeClr val="tx2"/>
                </a:solidFill>
              </a:rPr>
            </a:br>
            <a:endParaRPr lang="sl-SI" sz="2000" b="0" i="1" dirty="0">
              <a:solidFill>
                <a:srgbClr val="0B1FDB"/>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F87311-4A7E-B79E-3544-02BE8465BB5B}"/>
              </a:ext>
            </a:extLst>
          </p:cNvPr>
          <p:cNvSpPr>
            <a:spLocks noGrp="1"/>
          </p:cNvSpPr>
          <p:nvPr>
            <p:ph type="ctrTitle"/>
          </p:nvPr>
        </p:nvSpPr>
        <p:spPr>
          <a:xfrm>
            <a:off x="1707266" y="2900849"/>
            <a:ext cx="5729467" cy="1266038"/>
          </a:xfrm>
        </p:spPr>
        <p:txBody>
          <a:bodyPr/>
          <a:lstStyle/>
          <a:p>
            <a:pPr algn="ctr"/>
            <a:r>
              <a:rPr lang="sl-SI" sz="3200" dirty="0">
                <a:solidFill>
                  <a:schemeClr val="tx2"/>
                </a:solidFill>
                <a:latin typeface="+mn-lt"/>
              </a:rPr>
              <a:t>Snovi, ko povzročajo alergije </a:t>
            </a:r>
            <a:br>
              <a:rPr lang="sl-SI" sz="3200" dirty="0">
                <a:solidFill>
                  <a:schemeClr val="tx2"/>
                </a:solidFill>
                <a:latin typeface="+mn-lt"/>
              </a:rPr>
            </a:br>
            <a:r>
              <a:rPr lang="sl-SI" sz="3200" dirty="0">
                <a:solidFill>
                  <a:schemeClr val="tx2"/>
                </a:solidFill>
                <a:latin typeface="+mn-lt"/>
              </a:rPr>
              <a:t>ali preobčutljivosti </a:t>
            </a:r>
            <a:br>
              <a:rPr lang="sl-SI" sz="3200" dirty="0">
                <a:solidFill>
                  <a:schemeClr val="tx2"/>
                </a:solidFill>
                <a:latin typeface="+mn-lt"/>
              </a:rPr>
            </a:br>
            <a:r>
              <a:rPr lang="sl-SI" sz="3200" dirty="0">
                <a:solidFill>
                  <a:schemeClr val="tx2"/>
                </a:solidFill>
                <a:latin typeface="+mn-lt"/>
              </a:rPr>
              <a:t>(„alergeni“)</a:t>
            </a:r>
          </a:p>
        </p:txBody>
      </p:sp>
    </p:spTree>
    <p:extLst>
      <p:ext uri="{BB962C8B-B14F-4D97-AF65-F5344CB8AC3E}">
        <p14:creationId xmlns:p14="http://schemas.microsoft.com/office/powerpoint/2010/main" val="1051577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237ADA-E8BE-960B-77D3-42B743076AC8}"/>
              </a:ext>
            </a:extLst>
          </p:cNvPr>
          <p:cNvSpPr>
            <a:spLocks noGrp="1"/>
          </p:cNvSpPr>
          <p:nvPr>
            <p:ph type="ctrTitle"/>
          </p:nvPr>
        </p:nvSpPr>
        <p:spPr>
          <a:xfrm>
            <a:off x="361950" y="1205100"/>
            <a:ext cx="8420100" cy="5489614"/>
          </a:xfrm>
        </p:spPr>
        <p:txBody>
          <a:bodyPr/>
          <a:lstStyle/>
          <a:p>
            <a:pPr>
              <a:defRPr/>
            </a:pPr>
            <a:r>
              <a:rPr lang="sl-SI" sz="2000" dirty="0">
                <a:solidFill>
                  <a:schemeClr val="tx2"/>
                </a:solidFill>
                <a:latin typeface="+mn-lt"/>
              </a:rPr>
              <a:t>OZNAČEVANJE ALERGENOV IN SNOVI, KI POVZROČAJO PREOBČUTLJIVOSTI</a:t>
            </a:r>
            <a:br>
              <a:rPr lang="sl-SI" sz="2000" dirty="0">
                <a:solidFill>
                  <a:schemeClr val="tx2"/>
                </a:solidFill>
                <a:latin typeface="+mn-lt"/>
              </a:rPr>
            </a:br>
            <a:r>
              <a:rPr lang="sl-SI" sz="2000" b="0" dirty="0">
                <a:solidFill>
                  <a:srgbClr val="C00000"/>
                </a:solidFill>
                <a:latin typeface="+mn-lt"/>
              </a:rPr>
              <a:t>vedno na embalaži, ali etiketi pritrjeni nanjo</a:t>
            </a:r>
            <a:br>
              <a:rPr lang="sl-SI" sz="2000" b="0" dirty="0">
                <a:solidFill>
                  <a:schemeClr val="tx2"/>
                </a:solidFill>
                <a:latin typeface="+mn-lt"/>
              </a:rPr>
            </a:br>
            <a:br>
              <a:rPr lang="sl-SI" sz="2000" b="0" dirty="0">
                <a:solidFill>
                  <a:schemeClr val="tx2"/>
                </a:solidFill>
                <a:latin typeface="+mn-lt"/>
              </a:rPr>
            </a:br>
            <a:r>
              <a:rPr lang="sl-SI" sz="2000" b="0" dirty="0">
                <a:solidFill>
                  <a:schemeClr val="tx2"/>
                </a:solidFill>
                <a:latin typeface="+mn-lt"/>
              </a:rPr>
              <a:t>Lahko se še vedno uporabljajo </a:t>
            </a:r>
            <a:r>
              <a:rPr lang="sl-SI" sz="2000" b="0" u="sng" dirty="0">
                <a:solidFill>
                  <a:schemeClr val="tx2"/>
                </a:solidFill>
                <a:latin typeface="+mn-lt"/>
              </a:rPr>
              <a:t>že uveljavljeni izrazi</a:t>
            </a:r>
            <a:r>
              <a:rPr lang="sl-SI" sz="2000" dirty="0">
                <a:solidFill>
                  <a:srgbClr val="0B1FDB"/>
                </a:solidFill>
                <a:latin typeface="+mn-lt"/>
              </a:rPr>
              <a:t>*</a:t>
            </a:r>
            <a:r>
              <a:rPr lang="sl-SI" sz="2000" b="0" dirty="0">
                <a:solidFill>
                  <a:schemeClr val="tx2"/>
                </a:solidFill>
                <a:latin typeface="+mn-lt"/>
              </a:rPr>
              <a:t> v vinskem sektorju za navajanje nekaterih sestavin ali proizvodov, ki </a:t>
            </a:r>
            <a:r>
              <a:rPr lang="sl-SI" sz="2000" b="0" dirty="0">
                <a:solidFill>
                  <a:srgbClr val="C00000"/>
                </a:solidFill>
                <a:latin typeface="+mn-lt"/>
              </a:rPr>
              <a:t>povzročajo alergije ali preobčutljivosti</a:t>
            </a:r>
            <a:r>
              <a:rPr lang="sl-SI" sz="2000" b="0" dirty="0">
                <a:solidFill>
                  <a:srgbClr val="0B1FDB"/>
                </a:solidFill>
                <a:latin typeface="+mn-lt"/>
              </a:rPr>
              <a:t>**</a:t>
            </a:r>
            <a:r>
              <a:rPr lang="sl-SI" sz="2000" b="0" dirty="0">
                <a:solidFill>
                  <a:schemeClr val="tx2"/>
                </a:solidFill>
                <a:latin typeface="+mn-lt"/>
              </a:rPr>
              <a:t>.</a:t>
            </a:r>
            <a:r>
              <a:rPr lang="sl-SI" sz="2000" b="0" dirty="0">
                <a:solidFill>
                  <a:srgbClr val="C00000"/>
                </a:solidFill>
                <a:latin typeface="+mn-lt"/>
              </a:rPr>
              <a:t> </a:t>
            </a:r>
            <a:br>
              <a:rPr lang="sl-SI" sz="2000" b="0" dirty="0">
                <a:solidFill>
                  <a:srgbClr val="0B1FDB"/>
                </a:solidFill>
                <a:latin typeface="+mn-lt"/>
              </a:rPr>
            </a:br>
            <a:r>
              <a:rPr lang="sl-SI" sz="2000" b="0" dirty="0">
                <a:solidFill>
                  <a:schemeClr val="tx2"/>
                </a:solidFill>
                <a:latin typeface="+mn-lt"/>
              </a:rPr>
              <a:t>Uveljavljeni izrazi v vinskem sektorju</a:t>
            </a:r>
            <a:r>
              <a:rPr lang="sl-SI" sz="2000" dirty="0">
                <a:solidFill>
                  <a:srgbClr val="0B1FDB"/>
                </a:solidFill>
                <a:latin typeface="+mn-lt"/>
              </a:rPr>
              <a:t>*</a:t>
            </a:r>
            <a:r>
              <a:rPr lang="sl-SI" sz="2000" b="0" dirty="0">
                <a:solidFill>
                  <a:schemeClr val="tx2"/>
                </a:solidFill>
                <a:latin typeface="+mn-lt"/>
              </a:rPr>
              <a:t> so</a:t>
            </a:r>
            <a:r>
              <a:rPr lang="sl-SI" sz="2000" dirty="0">
                <a:solidFill>
                  <a:schemeClr val="tx2"/>
                </a:solidFill>
                <a:latin typeface="+mn-lt"/>
              </a:rPr>
              <a:t>: </a:t>
            </a:r>
            <a:br>
              <a:rPr lang="sl-SI" sz="2000" b="0" dirty="0">
                <a:solidFill>
                  <a:srgbClr val="C00000"/>
                </a:solidFill>
                <a:latin typeface="+mn-lt"/>
              </a:rPr>
            </a:br>
            <a:r>
              <a:rPr lang="sl-SI" sz="2000" dirty="0">
                <a:solidFill>
                  <a:schemeClr val="tx2"/>
                </a:solidFill>
                <a:latin typeface="+mn-lt"/>
              </a:rPr>
              <a:t>„sulfiti“ ali „žveplov dioksid“ </a:t>
            </a:r>
            <a:br>
              <a:rPr lang="sl-SI" sz="2000" dirty="0">
                <a:solidFill>
                  <a:schemeClr val="tx2"/>
                </a:solidFill>
                <a:latin typeface="+mn-lt"/>
              </a:rPr>
            </a:br>
            <a:r>
              <a:rPr lang="sl-SI" sz="2000" dirty="0">
                <a:solidFill>
                  <a:schemeClr val="tx2"/>
                </a:solidFill>
                <a:latin typeface="+mn-lt"/>
              </a:rPr>
              <a:t>„jajce“, „jajčne beljakovine“, „proizvod iz jajc“, „jajčni </a:t>
            </a:r>
            <a:r>
              <a:rPr lang="sl-SI" sz="2000" dirty="0" err="1">
                <a:solidFill>
                  <a:schemeClr val="tx2"/>
                </a:solidFill>
                <a:latin typeface="+mn-lt"/>
              </a:rPr>
              <a:t>lizocim</a:t>
            </a:r>
            <a:r>
              <a:rPr lang="sl-SI" sz="2000" dirty="0">
                <a:solidFill>
                  <a:schemeClr val="tx2"/>
                </a:solidFill>
                <a:latin typeface="+mn-lt"/>
              </a:rPr>
              <a:t>“ ali „jajčni albumin“,</a:t>
            </a:r>
            <a:br>
              <a:rPr lang="sl-SI" sz="2000" dirty="0">
                <a:solidFill>
                  <a:schemeClr val="tx2"/>
                </a:solidFill>
                <a:latin typeface="+mn-lt"/>
              </a:rPr>
            </a:br>
            <a:r>
              <a:rPr lang="sl-SI" sz="2000" dirty="0">
                <a:solidFill>
                  <a:schemeClr val="tx2"/>
                </a:solidFill>
                <a:latin typeface="+mn-lt"/>
              </a:rPr>
              <a:t>„mleko“, „proizvod iz mleka“, „mlečni kazein“ ali „mlečne beljakovine“ </a:t>
            </a:r>
            <a:br>
              <a:rPr lang="sl-SI" sz="2000" dirty="0">
                <a:solidFill>
                  <a:schemeClr val="tx2"/>
                </a:solidFill>
                <a:latin typeface="+mn-lt"/>
              </a:rPr>
            </a:br>
            <a:br>
              <a:rPr lang="sl-SI" sz="2000" dirty="0">
                <a:solidFill>
                  <a:schemeClr val="tx2"/>
                </a:solidFill>
                <a:latin typeface="+mn-lt"/>
              </a:rPr>
            </a:br>
            <a:r>
              <a:rPr lang="sl-SI" sz="2000" b="0" dirty="0">
                <a:solidFill>
                  <a:schemeClr val="tx2"/>
                </a:solidFill>
                <a:latin typeface="+mn-lt"/>
              </a:rPr>
              <a:t>Izraze  lahko spremlja ustrezen </a:t>
            </a:r>
            <a:r>
              <a:rPr lang="sl-SI" sz="2000" b="0" dirty="0" err="1">
                <a:solidFill>
                  <a:schemeClr val="tx2"/>
                </a:solidFill>
                <a:latin typeface="+mn-lt"/>
              </a:rPr>
              <a:t>piktogram</a:t>
            </a:r>
            <a:r>
              <a:rPr lang="sl-SI" sz="2000" dirty="0">
                <a:solidFill>
                  <a:srgbClr val="0B1FDB"/>
                </a:solidFill>
                <a:latin typeface="+mn-lt"/>
              </a:rPr>
              <a:t>***</a:t>
            </a:r>
            <a:r>
              <a:rPr lang="sl-SI" sz="2000" dirty="0">
                <a:solidFill>
                  <a:schemeClr val="tx2"/>
                </a:solidFill>
                <a:latin typeface="+mn-lt"/>
              </a:rPr>
              <a:t>.		</a:t>
            </a:r>
            <a:r>
              <a:rPr lang="sl-SI" sz="2000" dirty="0">
                <a:solidFill>
                  <a:srgbClr val="0B1FDB"/>
                </a:solidFill>
                <a:latin typeface="+mn-lt"/>
              </a:rPr>
              <a:t>+ PŠENIČNE BELJAKOVINE</a:t>
            </a:r>
            <a:br>
              <a:rPr lang="sl-SI" sz="2000" dirty="0">
                <a:solidFill>
                  <a:srgbClr val="0B1FDB"/>
                </a:solidFill>
                <a:latin typeface="+mn-lt"/>
              </a:rPr>
            </a:br>
            <a:br>
              <a:rPr lang="sl-SI" sz="1800" dirty="0">
                <a:solidFill>
                  <a:schemeClr val="tx2"/>
                </a:solidFill>
                <a:latin typeface="+mn-lt"/>
              </a:rPr>
            </a:br>
            <a:r>
              <a:rPr lang="sl-SI" sz="1800" dirty="0">
                <a:solidFill>
                  <a:srgbClr val="0B1FDB"/>
                </a:solidFill>
                <a:latin typeface="+mn-lt"/>
              </a:rPr>
              <a:t>*</a:t>
            </a:r>
            <a:r>
              <a:rPr lang="sl-SI" sz="1800" b="0" dirty="0">
                <a:solidFill>
                  <a:schemeClr val="tx2"/>
                </a:solidFill>
                <a:latin typeface="+mn-lt"/>
              </a:rPr>
              <a:t>2019/33, čl. 41(1) in del A Priloge 1</a:t>
            </a:r>
            <a:br>
              <a:rPr lang="sl-SI" sz="1800" b="0" dirty="0">
                <a:solidFill>
                  <a:schemeClr val="tx2"/>
                </a:solidFill>
                <a:latin typeface="+mn-lt"/>
              </a:rPr>
            </a:br>
            <a:r>
              <a:rPr lang="sl-SI" sz="1800" b="0" dirty="0">
                <a:solidFill>
                  <a:srgbClr val="0B1FDB"/>
                </a:solidFill>
                <a:latin typeface="+mn-lt"/>
              </a:rPr>
              <a:t>**</a:t>
            </a:r>
            <a:r>
              <a:rPr lang="sl-SI" sz="1800" dirty="0">
                <a:solidFill>
                  <a:schemeClr val="tx2"/>
                </a:solidFill>
                <a:latin typeface="+mn-lt"/>
              </a:rPr>
              <a:t>1169/2011, čl. 1(c), Priloga II (horizontalna uredba o posredovanju informacij o živilih potrošnikom)</a:t>
            </a:r>
            <a:br>
              <a:rPr lang="sl-SI" sz="1800" dirty="0">
                <a:solidFill>
                  <a:srgbClr val="C00000"/>
                </a:solidFill>
                <a:latin typeface="+mn-lt"/>
              </a:rPr>
            </a:br>
            <a:r>
              <a:rPr lang="sl-SI" sz="1800" dirty="0">
                <a:solidFill>
                  <a:srgbClr val="0B1FDB"/>
                </a:solidFill>
                <a:latin typeface="+mn-lt"/>
              </a:rPr>
              <a:t>***</a:t>
            </a:r>
            <a:r>
              <a:rPr lang="sl-SI" sz="1800" b="0" dirty="0">
                <a:solidFill>
                  <a:schemeClr val="tx2"/>
                </a:solidFill>
                <a:latin typeface="+mn-lt"/>
              </a:rPr>
              <a:t>2019/33, čl. 41(2) in del B Priloge 1</a:t>
            </a:r>
            <a:br>
              <a:rPr lang="sl-SI" sz="1800" dirty="0">
                <a:solidFill>
                  <a:schemeClr val="tx2"/>
                </a:solidFill>
                <a:latin typeface="+mn-lt"/>
              </a:rPr>
            </a:br>
            <a:br>
              <a:rPr lang="sl-SI" sz="2000" dirty="0">
                <a:solidFill>
                  <a:schemeClr val="tx2"/>
                </a:solidFill>
                <a:latin typeface="+mn-lt"/>
              </a:rPr>
            </a:br>
            <a:br>
              <a:rPr lang="sl-SI" sz="2000" dirty="0">
                <a:solidFill>
                  <a:schemeClr val="tx2"/>
                </a:solidFill>
                <a:latin typeface="+mn-lt"/>
              </a:rPr>
            </a:br>
            <a:br>
              <a:rPr lang="sl-SI" sz="2000" b="0" i="1" dirty="0">
                <a:solidFill>
                  <a:schemeClr val="tx2"/>
                </a:solidFill>
                <a:latin typeface="+mn-lt"/>
              </a:rPr>
            </a:br>
            <a:br>
              <a:rPr lang="sl-SI" sz="2000" dirty="0">
                <a:solidFill>
                  <a:srgbClr val="FF0000"/>
                </a:solidFill>
              </a:rPr>
            </a:br>
            <a:br>
              <a:rPr lang="sl-SI" sz="2000" dirty="0">
                <a:solidFill>
                  <a:srgbClr val="FF0000"/>
                </a:solidFill>
              </a:rPr>
            </a:br>
            <a:br>
              <a:rPr lang="sl-SI" sz="2000" dirty="0">
                <a:solidFill>
                  <a:srgbClr val="FF0000"/>
                </a:solidFill>
              </a:rPr>
            </a:br>
            <a:br>
              <a:rPr lang="sl-SI" sz="2000" dirty="0">
                <a:solidFill>
                  <a:srgbClr val="FF0000"/>
                </a:solidFill>
              </a:rPr>
            </a:br>
            <a:br>
              <a:rPr lang="sl-SI" sz="2000" dirty="0">
                <a:solidFill>
                  <a:srgbClr val="FF0000"/>
                </a:solidFill>
              </a:rPr>
            </a:br>
            <a:br>
              <a:rPr lang="sl-SI" sz="2000" dirty="0">
                <a:solidFill>
                  <a:srgbClr val="FF0000"/>
                </a:solidFill>
              </a:rPr>
            </a:br>
            <a:br>
              <a:rPr lang="sl-SI" sz="2000" b="0" dirty="0">
                <a:solidFill>
                  <a:schemeClr val="tx2"/>
                </a:solidFill>
              </a:rPr>
            </a:br>
            <a:br>
              <a:rPr lang="sl-SI" sz="2000" b="0" dirty="0">
                <a:solidFill>
                  <a:schemeClr val="tx2"/>
                </a:solidFill>
              </a:rPr>
            </a:br>
            <a:br>
              <a:rPr lang="sl-SI" sz="2000" b="0" dirty="0">
                <a:solidFill>
                  <a:srgbClr val="FF0000"/>
                </a:solidFill>
              </a:rPr>
            </a:br>
            <a:br>
              <a:rPr lang="sl-SI" sz="2000" b="0" dirty="0">
                <a:solidFill>
                  <a:srgbClr val="FF0000"/>
                </a:solidFill>
              </a:rPr>
            </a:br>
            <a:br>
              <a:rPr lang="sl-SI" sz="2000" dirty="0">
                <a:solidFill>
                  <a:srgbClr val="FF0000"/>
                </a:solidFill>
              </a:rPr>
            </a:br>
            <a:br>
              <a:rPr lang="sl-SI" sz="2000" dirty="0">
                <a:solidFill>
                  <a:srgbClr val="FF0000"/>
                </a:solidFill>
              </a:rPr>
            </a:br>
            <a:br>
              <a:rPr lang="sl-SI" sz="2000" b="0" dirty="0">
                <a:solidFill>
                  <a:srgbClr val="0B1FDB"/>
                </a:solidFill>
              </a:rPr>
            </a:br>
            <a:br>
              <a:rPr lang="sl-SI" sz="2000" b="0" dirty="0">
                <a:solidFill>
                  <a:srgbClr val="0B1FDB"/>
                </a:solidFill>
              </a:rPr>
            </a:br>
            <a:br>
              <a:rPr lang="sl-SI" sz="2000" b="0" dirty="0">
                <a:solidFill>
                  <a:srgbClr val="0B1FDB"/>
                </a:solidFill>
              </a:rPr>
            </a:br>
            <a:endParaRPr lang="sl-SI" sz="2000" b="0" dirty="0">
              <a:solidFill>
                <a:srgbClr val="0B1FDB"/>
              </a:solidFill>
            </a:endParaRPr>
          </a:p>
        </p:txBody>
      </p:sp>
    </p:spTree>
    <p:extLst>
      <p:ext uri="{BB962C8B-B14F-4D97-AF65-F5344CB8AC3E}">
        <p14:creationId xmlns:p14="http://schemas.microsoft.com/office/powerpoint/2010/main" val="282461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0289020-3CF5-C961-EE8D-FEF52639A03C}"/>
              </a:ext>
            </a:extLst>
          </p:cNvPr>
          <p:cNvSpPr>
            <a:spLocks noGrp="1"/>
          </p:cNvSpPr>
          <p:nvPr>
            <p:ph type="ctrTitle"/>
          </p:nvPr>
        </p:nvSpPr>
        <p:spPr>
          <a:xfrm>
            <a:off x="265112" y="1074104"/>
            <a:ext cx="8613775" cy="5650547"/>
          </a:xfrm>
        </p:spPr>
        <p:txBody>
          <a:bodyPr>
            <a:noAutofit/>
          </a:bodyPr>
          <a:lstStyle/>
          <a:p>
            <a:pPr>
              <a:defRPr/>
            </a:pPr>
            <a:r>
              <a:rPr lang="sl-SI" sz="2000" dirty="0">
                <a:solidFill>
                  <a:srgbClr val="0B1FDB"/>
                </a:solidFill>
                <a:latin typeface="+mn-lt"/>
              </a:rPr>
              <a:t>Sektorska zakonodaja za </a:t>
            </a:r>
            <a:r>
              <a:rPr lang="sl-SI" sz="2000" u="sng" dirty="0">
                <a:solidFill>
                  <a:srgbClr val="0B1FDB"/>
                </a:solidFill>
                <a:latin typeface="+mn-lt"/>
              </a:rPr>
              <a:t>vino</a:t>
            </a:r>
            <a:r>
              <a:rPr lang="sl-SI" sz="2000" dirty="0">
                <a:solidFill>
                  <a:srgbClr val="0B1FDB"/>
                </a:solidFill>
                <a:latin typeface="+mn-lt"/>
              </a:rPr>
              <a:t> (ključne evropske uredbe) </a:t>
            </a:r>
            <a:br>
              <a:rPr lang="sl-SI" sz="2000" dirty="0">
                <a:solidFill>
                  <a:schemeClr val="tx2"/>
                </a:solidFill>
                <a:latin typeface="+mn-lt"/>
              </a:rPr>
            </a:br>
            <a:br>
              <a:rPr lang="sl-SI" sz="2000" dirty="0">
                <a:solidFill>
                  <a:schemeClr val="tx2">
                    <a:lumMod val="95000"/>
                    <a:lumOff val="5000"/>
                  </a:schemeClr>
                </a:solidFill>
                <a:latin typeface="+mn-lt"/>
              </a:rPr>
            </a:br>
            <a:r>
              <a:rPr lang="sl-SI" sz="2000" dirty="0">
                <a:solidFill>
                  <a:srgbClr val="0B1FDB"/>
                </a:solidFill>
                <a:highlight>
                  <a:srgbClr val="FFFF00"/>
                </a:highlight>
                <a:latin typeface="+mn-lt"/>
              </a:rPr>
              <a:t>1308/2013</a:t>
            </a:r>
            <a:r>
              <a:rPr lang="sl-SI" sz="2000" b="0" dirty="0">
                <a:solidFill>
                  <a:schemeClr val="tx2">
                    <a:lumMod val="95000"/>
                    <a:lumOff val="5000"/>
                  </a:schemeClr>
                </a:solidFill>
                <a:latin typeface="+mn-lt"/>
              </a:rPr>
              <a:t> – </a:t>
            </a:r>
            <a:r>
              <a:rPr lang="sl-SI" sz="2000" dirty="0">
                <a:solidFill>
                  <a:srgbClr val="0B1FDB"/>
                </a:solidFill>
                <a:latin typeface="+mn-lt"/>
              </a:rPr>
              <a:t>osnovni akt </a:t>
            </a:r>
            <a:r>
              <a:rPr lang="sl-SI" sz="2000" b="0" dirty="0">
                <a:solidFill>
                  <a:schemeClr val="tx2">
                    <a:lumMod val="95000"/>
                    <a:lumOff val="5000"/>
                  </a:schemeClr>
                </a:solidFill>
                <a:latin typeface="+mn-lt"/>
              </a:rPr>
              <a:t>za proizvode vinske trte, sektorska zakonodaja za vino, skupna ureditev trga (SUT) z vinom</a:t>
            </a:r>
            <a:br>
              <a:rPr lang="sl-SI" sz="2000" b="0" dirty="0">
                <a:solidFill>
                  <a:schemeClr val="tx2">
                    <a:lumMod val="95000"/>
                    <a:lumOff val="5000"/>
                  </a:schemeClr>
                </a:solidFill>
                <a:latin typeface="+mn-lt"/>
              </a:rPr>
            </a:br>
            <a:br>
              <a:rPr lang="sl-SI" sz="2000" b="0" dirty="0">
                <a:solidFill>
                  <a:schemeClr val="tx2">
                    <a:lumMod val="95000"/>
                    <a:lumOff val="5000"/>
                  </a:schemeClr>
                </a:solidFill>
                <a:latin typeface="+mn-lt"/>
              </a:rPr>
            </a:br>
            <a:r>
              <a:rPr lang="sl-SI" sz="2000" dirty="0">
                <a:solidFill>
                  <a:srgbClr val="0B1FDB"/>
                </a:solidFill>
                <a:highlight>
                  <a:srgbClr val="FFFF00"/>
                </a:highlight>
                <a:latin typeface="+mn-lt"/>
              </a:rPr>
              <a:t>2021/2117</a:t>
            </a:r>
            <a:r>
              <a:rPr lang="sl-SI" sz="2000" b="0" dirty="0">
                <a:solidFill>
                  <a:schemeClr val="tx2">
                    <a:lumMod val="95000"/>
                    <a:lumOff val="5000"/>
                  </a:schemeClr>
                </a:solidFill>
                <a:latin typeface="+mn-lt"/>
              </a:rPr>
              <a:t> – </a:t>
            </a:r>
            <a:r>
              <a:rPr lang="sl-SI" sz="2000" dirty="0">
                <a:solidFill>
                  <a:srgbClr val="0B1FDB"/>
                </a:solidFill>
                <a:latin typeface="+mn-lt"/>
              </a:rPr>
              <a:t>dopolnitev osnovnega akta </a:t>
            </a:r>
            <a:r>
              <a:rPr lang="sl-SI" sz="2000" b="0" dirty="0">
                <a:solidFill>
                  <a:schemeClr val="tx2"/>
                </a:solidFill>
                <a:latin typeface="+mn-lt"/>
              </a:rPr>
              <a:t>1308/2013 glede novih obvez označevanja vina, </a:t>
            </a:r>
            <a:r>
              <a:rPr lang="sl-SI" sz="2000" b="0" dirty="0" err="1">
                <a:solidFill>
                  <a:schemeClr val="tx2"/>
                </a:solidFill>
                <a:latin typeface="+mn-lt"/>
              </a:rPr>
              <a:t>dealkoholizacije</a:t>
            </a:r>
            <a:r>
              <a:rPr lang="sl-SI" sz="2000" b="0" dirty="0">
                <a:solidFill>
                  <a:schemeClr val="tx2"/>
                </a:solidFill>
                <a:latin typeface="+mn-lt"/>
              </a:rPr>
              <a:t> vina, minimalnega roka trajanja (za nekatere </a:t>
            </a:r>
            <a:r>
              <a:rPr lang="sl-SI" sz="2000" b="0" dirty="0" err="1">
                <a:solidFill>
                  <a:schemeClr val="tx2"/>
                </a:solidFill>
                <a:latin typeface="+mn-lt"/>
              </a:rPr>
              <a:t>dealkoholizirane</a:t>
            </a:r>
            <a:r>
              <a:rPr lang="sl-SI" sz="2000" b="0" dirty="0">
                <a:solidFill>
                  <a:schemeClr val="tx2"/>
                </a:solidFill>
                <a:latin typeface="+mn-lt"/>
              </a:rPr>
              <a:t> proizvode), označevanja energijske vrednosti, hranilne vrednosti, sestavin, snovi, ki povzročajo alergije in preobčutljivosti  // ŽE SPREJETO</a:t>
            </a:r>
            <a:br>
              <a:rPr lang="sl-SI" sz="2000" b="0" dirty="0">
                <a:solidFill>
                  <a:srgbClr val="0B1FDB"/>
                </a:solidFill>
                <a:latin typeface="+mn-lt"/>
              </a:rPr>
            </a:br>
            <a:br>
              <a:rPr lang="sl-SI" sz="2000" b="0" dirty="0">
                <a:solidFill>
                  <a:srgbClr val="0B1FDB"/>
                </a:solidFill>
                <a:latin typeface="+mn-lt"/>
              </a:rPr>
            </a:br>
            <a:r>
              <a:rPr lang="sl-SI" sz="2000" u="sng" dirty="0">
                <a:solidFill>
                  <a:schemeClr val="tx2">
                    <a:lumMod val="95000"/>
                    <a:lumOff val="5000"/>
                  </a:schemeClr>
                </a:solidFill>
                <a:highlight>
                  <a:srgbClr val="FFFF00"/>
                </a:highlight>
                <a:latin typeface="+mn-lt"/>
              </a:rPr>
              <a:t>2019/33 </a:t>
            </a:r>
            <a:r>
              <a:rPr lang="sl-SI" sz="2000" b="0" u="sng" dirty="0">
                <a:solidFill>
                  <a:schemeClr val="tx2">
                    <a:lumMod val="95000"/>
                    <a:lumOff val="5000"/>
                  </a:schemeClr>
                </a:solidFill>
                <a:latin typeface="+mn-lt"/>
              </a:rPr>
              <a:t>(DA)</a:t>
            </a:r>
            <a:r>
              <a:rPr lang="sl-SI" sz="2000" b="0" dirty="0">
                <a:solidFill>
                  <a:schemeClr val="tx2">
                    <a:lumMod val="95000"/>
                    <a:lumOff val="5000"/>
                  </a:schemeClr>
                </a:solidFill>
                <a:latin typeface="+mn-lt"/>
              </a:rPr>
              <a:t> –podrobneje o </a:t>
            </a:r>
            <a:r>
              <a:rPr lang="sl-SI" sz="2000" dirty="0">
                <a:solidFill>
                  <a:srgbClr val="0B1FDB"/>
                </a:solidFill>
                <a:latin typeface="+mn-lt"/>
              </a:rPr>
              <a:t>označevanju vina </a:t>
            </a:r>
            <a:r>
              <a:rPr lang="sl-SI" sz="2000" b="0" dirty="0">
                <a:solidFill>
                  <a:schemeClr val="tx2">
                    <a:lumMod val="95000"/>
                    <a:lumOff val="5000"/>
                  </a:schemeClr>
                </a:solidFill>
                <a:latin typeface="+mn-lt"/>
              </a:rPr>
              <a:t>v sektorski zakonodaji, registracija geografskih označb  // </a:t>
            </a:r>
            <a:r>
              <a:rPr lang="sl-SI" sz="2000" b="0" dirty="0">
                <a:solidFill>
                  <a:schemeClr val="tx2"/>
                </a:solidFill>
                <a:latin typeface="+mn-lt"/>
              </a:rPr>
              <a:t>PRIČAKUJEMO OBJAVO SPREMEMB</a:t>
            </a:r>
            <a:br>
              <a:rPr lang="sl-SI" sz="2000" b="0" dirty="0">
                <a:solidFill>
                  <a:schemeClr val="tx2"/>
                </a:solidFill>
                <a:latin typeface="+mn-lt"/>
              </a:rPr>
            </a:br>
            <a:br>
              <a:rPr lang="sl-SI" sz="2000" b="0" dirty="0">
                <a:solidFill>
                  <a:schemeClr val="tx2"/>
                </a:solidFill>
                <a:latin typeface="+mn-lt"/>
              </a:rPr>
            </a:br>
            <a:r>
              <a:rPr lang="sl-SI" sz="2000" dirty="0">
                <a:solidFill>
                  <a:schemeClr val="tx2">
                    <a:lumMod val="95000"/>
                    <a:lumOff val="5000"/>
                  </a:schemeClr>
                </a:solidFill>
                <a:highlight>
                  <a:srgbClr val="FFFF00"/>
                </a:highlight>
                <a:latin typeface="+mn-lt"/>
              </a:rPr>
              <a:t>2019/934</a:t>
            </a:r>
            <a:r>
              <a:rPr lang="sl-SI" sz="2000" b="0" dirty="0">
                <a:solidFill>
                  <a:schemeClr val="tx2">
                    <a:lumMod val="95000"/>
                    <a:lumOff val="5000"/>
                  </a:schemeClr>
                </a:solidFill>
                <a:highlight>
                  <a:srgbClr val="FFFF00"/>
                </a:highlight>
                <a:latin typeface="+mn-lt"/>
              </a:rPr>
              <a:t> </a:t>
            </a:r>
            <a:r>
              <a:rPr lang="sl-SI" sz="2000" b="0" dirty="0">
                <a:solidFill>
                  <a:schemeClr val="tx2">
                    <a:lumMod val="95000"/>
                    <a:lumOff val="5000"/>
                  </a:schemeClr>
                </a:solidFill>
                <a:latin typeface="+mn-lt"/>
              </a:rPr>
              <a:t>(DA)– dovoljeni </a:t>
            </a:r>
            <a:r>
              <a:rPr lang="sl-SI" sz="2000" dirty="0">
                <a:solidFill>
                  <a:srgbClr val="0B1FDB"/>
                </a:solidFill>
                <a:latin typeface="+mn-lt"/>
              </a:rPr>
              <a:t>enološki postopki </a:t>
            </a:r>
            <a:r>
              <a:rPr lang="sl-SI" sz="2000" b="0" dirty="0">
                <a:solidFill>
                  <a:schemeClr val="tx2">
                    <a:lumMod val="95000"/>
                    <a:lumOff val="5000"/>
                  </a:schemeClr>
                </a:solidFill>
                <a:latin typeface="+mn-lt"/>
              </a:rPr>
              <a:t>za vino in druge proizvode vinske trte, dovoljeni aditivi, dovoljena pomožna tehnološka sredstva // </a:t>
            </a:r>
            <a:r>
              <a:rPr lang="sl-SI" sz="2000" b="0" dirty="0">
                <a:solidFill>
                  <a:schemeClr val="tx2"/>
                </a:solidFill>
                <a:latin typeface="+mn-lt"/>
              </a:rPr>
              <a:t>pomembno za navajanje sestavin, alergenov</a:t>
            </a:r>
            <a:br>
              <a:rPr lang="sl-SI" sz="2000" b="0" dirty="0">
                <a:solidFill>
                  <a:schemeClr val="tx2"/>
                </a:solidFill>
                <a:latin typeface="+mn-lt"/>
              </a:rPr>
            </a:br>
            <a:br>
              <a:rPr lang="sl-SI" sz="2000" b="0" dirty="0">
                <a:solidFill>
                  <a:schemeClr val="tx2">
                    <a:lumMod val="95000"/>
                    <a:lumOff val="5000"/>
                  </a:schemeClr>
                </a:solidFill>
                <a:latin typeface="+mn-lt"/>
              </a:rPr>
            </a:br>
            <a:br>
              <a:rPr lang="sl-SI" sz="2000" b="0" dirty="0">
                <a:solidFill>
                  <a:schemeClr val="tx2">
                    <a:lumMod val="95000"/>
                    <a:lumOff val="5000"/>
                  </a:schemeClr>
                </a:solidFill>
                <a:latin typeface="+mn-lt"/>
              </a:rPr>
            </a:br>
            <a:br>
              <a:rPr lang="sl-SI" sz="2000" b="0" dirty="0">
                <a:solidFill>
                  <a:schemeClr val="tx2">
                    <a:lumMod val="95000"/>
                    <a:lumOff val="5000"/>
                  </a:schemeClr>
                </a:solidFill>
                <a:latin typeface="+mn-lt"/>
              </a:rPr>
            </a:br>
            <a:br>
              <a:rPr lang="sl-SI" sz="2000" b="0" dirty="0">
                <a:solidFill>
                  <a:schemeClr val="tx2">
                    <a:lumMod val="95000"/>
                    <a:lumOff val="5000"/>
                  </a:schemeClr>
                </a:solidFill>
                <a:latin typeface="+mn-lt"/>
              </a:rPr>
            </a:br>
            <a:br>
              <a:rPr lang="sl-SI" sz="2000" b="0" dirty="0">
                <a:solidFill>
                  <a:schemeClr val="tx2">
                    <a:lumMod val="95000"/>
                    <a:lumOff val="5000"/>
                  </a:schemeClr>
                </a:solidFill>
                <a:latin typeface="+mn-lt"/>
              </a:rPr>
            </a:br>
            <a:br>
              <a:rPr lang="sl-SI" sz="2000" b="0" dirty="0">
                <a:solidFill>
                  <a:schemeClr val="tx2">
                    <a:lumMod val="95000"/>
                    <a:lumOff val="5000"/>
                  </a:schemeClr>
                </a:solidFill>
                <a:latin typeface="+mn-lt"/>
              </a:rPr>
            </a:br>
            <a:br>
              <a:rPr lang="sl-SI" sz="2000" b="0" dirty="0">
                <a:solidFill>
                  <a:schemeClr val="tx2">
                    <a:lumMod val="95000"/>
                    <a:lumOff val="5000"/>
                  </a:schemeClr>
                </a:solidFill>
                <a:latin typeface="+mn-lt"/>
              </a:rPr>
            </a:br>
            <a:br>
              <a:rPr lang="sl-SI" sz="2000" b="0" dirty="0">
                <a:solidFill>
                  <a:schemeClr val="tx2">
                    <a:lumMod val="95000"/>
                    <a:lumOff val="5000"/>
                  </a:schemeClr>
                </a:solidFill>
                <a:latin typeface="+mn-lt"/>
              </a:rPr>
            </a:br>
            <a:br>
              <a:rPr lang="sl-SI" sz="2000" dirty="0">
                <a:solidFill>
                  <a:schemeClr val="tx2">
                    <a:lumMod val="95000"/>
                    <a:lumOff val="5000"/>
                  </a:schemeClr>
                </a:solidFill>
                <a:latin typeface="+mn-lt"/>
              </a:rPr>
            </a:br>
            <a:br>
              <a:rPr lang="sl-SI" sz="2000" dirty="0">
                <a:solidFill>
                  <a:schemeClr val="tx2">
                    <a:lumMod val="95000"/>
                    <a:lumOff val="5000"/>
                  </a:schemeClr>
                </a:solidFill>
                <a:latin typeface="+mn-lt"/>
              </a:rPr>
            </a:br>
            <a:br>
              <a:rPr lang="sl-SI" sz="2000" dirty="0">
                <a:solidFill>
                  <a:schemeClr val="tx2">
                    <a:lumMod val="95000"/>
                    <a:lumOff val="5000"/>
                  </a:schemeClr>
                </a:solidFill>
                <a:latin typeface="+mn-lt"/>
              </a:rPr>
            </a:br>
            <a:br>
              <a:rPr lang="sl-SI" sz="1000" dirty="0"/>
            </a:br>
            <a:br>
              <a:rPr lang="sl-SI" sz="2000" dirty="0">
                <a:solidFill>
                  <a:schemeClr val="tx2">
                    <a:lumMod val="95000"/>
                    <a:lumOff val="5000"/>
                  </a:schemeClr>
                </a:solidFill>
                <a:latin typeface="+mn-lt"/>
              </a:rPr>
            </a:br>
            <a:br>
              <a:rPr lang="sl-SI" sz="2000" dirty="0">
                <a:solidFill>
                  <a:schemeClr val="tx2">
                    <a:lumMod val="95000"/>
                    <a:lumOff val="5000"/>
                  </a:schemeClr>
                </a:solidFill>
                <a:latin typeface="+mn-lt"/>
              </a:rPr>
            </a:br>
            <a:br>
              <a:rPr lang="sl-SI" sz="2400" dirty="0">
                <a:solidFill>
                  <a:schemeClr val="tx2">
                    <a:lumMod val="95000"/>
                    <a:lumOff val="5000"/>
                  </a:schemeClr>
                </a:solidFill>
              </a:rPr>
            </a:br>
            <a:br>
              <a:rPr lang="sl-SI" sz="2000" b="0" dirty="0">
                <a:solidFill>
                  <a:schemeClr val="tx2">
                    <a:lumMod val="95000"/>
                    <a:lumOff val="5000"/>
                  </a:schemeClr>
                </a:solidFill>
              </a:rPr>
            </a:br>
            <a:br>
              <a:rPr lang="sl-SI" sz="2000" b="0" dirty="0">
                <a:solidFill>
                  <a:schemeClr val="tx2">
                    <a:lumMod val="95000"/>
                    <a:lumOff val="5000"/>
                  </a:schemeClr>
                </a:solidFill>
              </a:rPr>
            </a:br>
            <a:br>
              <a:rPr lang="sl-SI" sz="2400" dirty="0"/>
            </a:br>
            <a:endParaRPr lang="sl-SI"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237ADA-E8BE-960B-77D3-42B743076AC8}"/>
              </a:ext>
            </a:extLst>
          </p:cNvPr>
          <p:cNvSpPr>
            <a:spLocks noGrp="1"/>
          </p:cNvSpPr>
          <p:nvPr>
            <p:ph type="ctrTitle"/>
          </p:nvPr>
        </p:nvSpPr>
        <p:spPr>
          <a:xfrm>
            <a:off x="361950" y="1357500"/>
            <a:ext cx="8420100" cy="4760271"/>
          </a:xfrm>
        </p:spPr>
        <p:txBody>
          <a:bodyPr/>
          <a:lstStyle/>
          <a:p>
            <a:pPr>
              <a:defRPr/>
            </a:pPr>
            <a:r>
              <a:rPr lang="sl-SI" sz="2000" dirty="0">
                <a:solidFill>
                  <a:schemeClr val="tx2"/>
                </a:solidFill>
                <a:latin typeface="+mn-lt"/>
              </a:rPr>
              <a:t>Snovi iz uredbe o enoloških postopkih</a:t>
            </a:r>
            <a:r>
              <a:rPr lang="sl-SI" sz="2000" dirty="0">
                <a:solidFill>
                  <a:srgbClr val="0B1FDB"/>
                </a:solidFill>
                <a:latin typeface="+mn-lt"/>
              </a:rPr>
              <a:t>*</a:t>
            </a:r>
            <a:r>
              <a:rPr lang="sl-SI" sz="2000" dirty="0">
                <a:solidFill>
                  <a:schemeClr val="tx2"/>
                </a:solidFill>
                <a:latin typeface="+mn-lt"/>
              </a:rPr>
              <a:t>, ki ji je </a:t>
            </a:r>
            <a:r>
              <a:rPr lang="sl-SI" sz="2000" u="sng" dirty="0">
                <a:solidFill>
                  <a:schemeClr val="tx2"/>
                </a:solidFill>
                <a:latin typeface="+mn-lt"/>
              </a:rPr>
              <a:t>treba označiti kot (potencialne) alergene ali snovi, povzročajo preobčutljivosti </a:t>
            </a:r>
            <a:br>
              <a:rPr lang="sl-SI" altLang="sl-SI" sz="1800" b="0" dirty="0">
                <a:solidFill>
                  <a:schemeClr val="tx2"/>
                </a:solidFill>
                <a:latin typeface="+mn-lt"/>
              </a:rPr>
            </a:br>
            <a:br>
              <a:rPr lang="sl-SI" altLang="sl-SI" sz="1800" b="0" u="sng" dirty="0">
                <a:solidFill>
                  <a:schemeClr val="tx2"/>
                </a:solidFill>
                <a:latin typeface="+mn-lt"/>
              </a:rPr>
            </a:br>
            <a:r>
              <a:rPr lang="sl-SI" altLang="sl-SI" sz="1800" b="0" dirty="0">
                <a:solidFill>
                  <a:schemeClr val="tx2"/>
                </a:solidFill>
                <a:latin typeface="+mn-lt"/>
              </a:rPr>
              <a:t>- (dovoljeni) dodatki (aditivi) označeni z </a:t>
            </a:r>
            <a:r>
              <a:rPr lang="sl-SI" altLang="sl-SI" sz="1800" dirty="0">
                <a:solidFill>
                  <a:schemeClr val="tx2"/>
                </a:solidFill>
                <a:highlight>
                  <a:srgbClr val="FFFF00"/>
                </a:highlight>
                <a:latin typeface="+mn-lt"/>
              </a:rPr>
              <a:t>x</a:t>
            </a:r>
            <a:r>
              <a:rPr lang="sl-SI" altLang="sl-SI" sz="1800" b="0" dirty="0">
                <a:solidFill>
                  <a:schemeClr val="tx2"/>
                </a:solidFill>
                <a:latin typeface="+mn-lt"/>
              </a:rPr>
              <a:t> v stolpcu 5 Preglednice 2 v 2019/934, in ki so </a:t>
            </a:r>
            <a:r>
              <a:rPr lang="sl-SI" altLang="sl-SI" sz="1800" b="0" u="sng" dirty="0">
                <a:solidFill>
                  <a:schemeClr val="tx2"/>
                </a:solidFill>
                <a:latin typeface="+mn-lt"/>
              </a:rPr>
              <a:t>hkrati</a:t>
            </a:r>
            <a:r>
              <a:rPr lang="sl-SI" altLang="sl-SI" sz="1800" b="0" dirty="0">
                <a:solidFill>
                  <a:schemeClr val="tx2"/>
                </a:solidFill>
                <a:latin typeface="+mn-lt"/>
              </a:rPr>
              <a:t> navedene snovi v navedena v Prilogi II 1169/2011</a:t>
            </a:r>
            <a:r>
              <a:rPr lang="sl-SI" sz="1800" b="0" dirty="0">
                <a:solidFill>
                  <a:srgbClr val="0B1FDB"/>
                </a:solidFill>
                <a:latin typeface="+mn-lt"/>
              </a:rPr>
              <a:t>**</a:t>
            </a:r>
            <a:r>
              <a:rPr lang="sl-SI" altLang="sl-SI" sz="1800" b="0" dirty="0">
                <a:solidFill>
                  <a:schemeClr val="tx2"/>
                </a:solidFill>
                <a:latin typeface="+mn-lt"/>
              </a:rPr>
              <a:t> </a:t>
            </a:r>
            <a:br>
              <a:rPr lang="sl-SI" altLang="sl-SI" sz="1800" b="0" dirty="0">
                <a:solidFill>
                  <a:schemeClr val="tx2"/>
                </a:solidFill>
                <a:latin typeface="+mn-lt"/>
              </a:rPr>
            </a:br>
            <a:br>
              <a:rPr lang="sl-SI" altLang="sl-SI" sz="1800" b="0" dirty="0">
                <a:solidFill>
                  <a:schemeClr val="tx2"/>
                </a:solidFill>
                <a:latin typeface="+mn-lt"/>
              </a:rPr>
            </a:br>
            <a:r>
              <a:rPr lang="sl-SI" altLang="sl-SI" sz="1800" b="0" dirty="0">
                <a:solidFill>
                  <a:schemeClr val="tx2"/>
                </a:solidFill>
                <a:latin typeface="+mn-lt"/>
              </a:rPr>
              <a:t>- (dovoljena) pomožna tehnološka sredstva, označena z </a:t>
            </a:r>
            <a:r>
              <a:rPr lang="sl-SI" altLang="sl-SI" sz="1800" b="0" dirty="0">
                <a:solidFill>
                  <a:schemeClr val="tx2"/>
                </a:solidFill>
                <a:highlight>
                  <a:srgbClr val="FFFF00"/>
                </a:highlight>
                <a:latin typeface="+mn-lt"/>
              </a:rPr>
              <a:t>x</a:t>
            </a:r>
            <a:r>
              <a:rPr lang="sl-SI" altLang="sl-SI" sz="1800" b="0" baseline="30000" dirty="0">
                <a:solidFill>
                  <a:schemeClr val="tx2"/>
                </a:solidFill>
                <a:highlight>
                  <a:srgbClr val="FFFF00"/>
                </a:highlight>
                <a:latin typeface="+mn-lt"/>
              </a:rPr>
              <a:t>(2)</a:t>
            </a:r>
            <a:r>
              <a:rPr lang="sl-SI" altLang="sl-SI" sz="1800" b="0" dirty="0">
                <a:solidFill>
                  <a:schemeClr val="tx2"/>
                </a:solidFill>
                <a:latin typeface="+mn-lt"/>
              </a:rPr>
              <a:t> v stolpcu 6 Preglednice 2 v 2019/934, in ki so </a:t>
            </a:r>
            <a:r>
              <a:rPr lang="sl-SI" altLang="sl-SI" sz="1800" b="0" u="sng" dirty="0">
                <a:solidFill>
                  <a:schemeClr val="tx2"/>
                </a:solidFill>
                <a:latin typeface="+mn-lt"/>
              </a:rPr>
              <a:t>hkrati</a:t>
            </a:r>
            <a:r>
              <a:rPr lang="sl-SI" altLang="sl-SI" sz="1800" b="0" dirty="0">
                <a:solidFill>
                  <a:schemeClr val="tx2"/>
                </a:solidFill>
                <a:latin typeface="+mn-lt"/>
              </a:rPr>
              <a:t> navedene snovi v navedena v Prilogi II 1169/2011</a:t>
            </a:r>
            <a:r>
              <a:rPr lang="sl-SI" sz="1800" b="0" dirty="0">
                <a:solidFill>
                  <a:srgbClr val="0B1FDB"/>
                </a:solidFill>
                <a:latin typeface="+mn-lt"/>
              </a:rPr>
              <a:t>**</a:t>
            </a:r>
            <a:r>
              <a:rPr lang="sl-SI" altLang="sl-SI" sz="1800" b="0" dirty="0">
                <a:solidFill>
                  <a:schemeClr val="tx2"/>
                </a:solidFill>
                <a:latin typeface="+mn-lt"/>
              </a:rPr>
              <a:t> </a:t>
            </a:r>
            <a:br>
              <a:rPr lang="sl-SI" altLang="sl-SI" sz="1800" b="0" dirty="0">
                <a:solidFill>
                  <a:schemeClr val="tx2"/>
                </a:solidFill>
                <a:latin typeface="+mn-lt"/>
              </a:rPr>
            </a:br>
            <a:br>
              <a:rPr lang="sl-SI" altLang="sl-SI" sz="1800" b="0" dirty="0">
                <a:solidFill>
                  <a:schemeClr val="tx2"/>
                </a:solidFill>
                <a:latin typeface="+mn-lt"/>
              </a:rPr>
            </a:br>
            <a:r>
              <a:rPr lang="sl-SI" altLang="sl-SI" sz="1800" b="0" dirty="0">
                <a:solidFill>
                  <a:schemeClr val="tx2"/>
                </a:solidFill>
                <a:latin typeface="+mn-lt"/>
              </a:rPr>
              <a:t>Označijo se v skladu z novim členom 48a (Seznam sestavin)</a:t>
            </a:r>
            <a:r>
              <a:rPr lang="sl-SI" altLang="sl-SI" sz="1800" b="0" dirty="0">
                <a:solidFill>
                  <a:srgbClr val="0B1FDB"/>
                </a:solidFill>
                <a:latin typeface="+mn-lt"/>
              </a:rPr>
              <a:t>***</a:t>
            </a:r>
            <a:r>
              <a:rPr lang="sl-SI" altLang="sl-SI" sz="1800" b="0" dirty="0">
                <a:solidFill>
                  <a:schemeClr val="tx2"/>
                </a:solidFill>
                <a:latin typeface="+mn-lt"/>
              </a:rPr>
              <a:t>.</a:t>
            </a:r>
            <a:br>
              <a:rPr lang="sl-SI" altLang="sl-SI" sz="1800" b="0" u="sng" dirty="0">
                <a:solidFill>
                  <a:schemeClr val="tx2"/>
                </a:solidFill>
                <a:latin typeface="+mn-lt"/>
              </a:rPr>
            </a:br>
            <a:br>
              <a:rPr lang="sl-SI" altLang="sl-SI" sz="1800" b="0" u="sng" dirty="0">
                <a:solidFill>
                  <a:schemeClr val="tx2"/>
                </a:solidFill>
                <a:latin typeface="+mn-lt"/>
              </a:rPr>
            </a:br>
            <a:r>
              <a:rPr lang="sl-SI" sz="1800" dirty="0">
                <a:solidFill>
                  <a:srgbClr val="0B1FDB"/>
                </a:solidFill>
                <a:latin typeface="+mn-lt"/>
              </a:rPr>
              <a:t>*</a:t>
            </a:r>
            <a:r>
              <a:rPr lang="sl-SI" sz="1800" b="0" dirty="0">
                <a:solidFill>
                  <a:srgbClr val="0B1FDB"/>
                </a:solidFill>
                <a:latin typeface="+mn-lt"/>
              </a:rPr>
              <a:t>2019/934 </a:t>
            </a:r>
            <a:r>
              <a:rPr lang="sl-SI" sz="1800" b="0" dirty="0">
                <a:solidFill>
                  <a:schemeClr val="tx2"/>
                </a:solidFill>
                <a:latin typeface="+mn-lt"/>
              </a:rPr>
              <a:t>– sektorska zakonodaja za vino, </a:t>
            </a:r>
            <a:r>
              <a:rPr lang="sl-SI" altLang="sl-SI" sz="1800" b="0" dirty="0">
                <a:solidFill>
                  <a:schemeClr val="tx2"/>
                </a:solidFill>
                <a:latin typeface="+mn-lt"/>
              </a:rPr>
              <a:t>seznam dovoljenih enoloških sredstev (dodatkov in pomožnih tehnoloških sredstev) iz Preglednice 2</a:t>
            </a:r>
            <a:br>
              <a:rPr lang="sl-SI" altLang="sl-SI" sz="1800" b="0" u="sng" dirty="0">
                <a:solidFill>
                  <a:schemeClr val="tx2"/>
                </a:solidFill>
                <a:latin typeface="+mn-lt"/>
              </a:rPr>
            </a:br>
            <a:r>
              <a:rPr lang="sl-SI" sz="1800" dirty="0">
                <a:solidFill>
                  <a:srgbClr val="0B1FDB"/>
                </a:solidFill>
                <a:latin typeface="+mn-lt"/>
              </a:rPr>
              <a:t>**</a:t>
            </a:r>
            <a:r>
              <a:rPr lang="sl-SI" sz="1800" b="0" dirty="0">
                <a:solidFill>
                  <a:srgbClr val="0B1FDB"/>
                </a:solidFill>
                <a:latin typeface="+mn-lt"/>
              </a:rPr>
              <a:t>1169/2011, Priloga II</a:t>
            </a:r>
            <a:r>
              <a:rPr lang="sl-SI" sz="1800" b="0" dirty="0">
                <a:solidFill>
                  <a:schemeClr val="tx2"/>
                </a:solidFill>
                <a:latin typeface="+mn-lt"/>
              </a:rPr>
              <a:t>, horizontalna uredba o posredovanju informacij o živilih potrošnikom</a:t>
            </a:r>
            <a:br>
              <a:rPr lang="sl-SI" sz="1800" b="0" dirty="0">
                <a:solidFill>
                  <a:schemeClr val="tx2"/>
                </a:solidFill>
                <a:latin typeface="+mn-lt"/>
              </a:rPr>
            </a:br>
            <a:r>
              <a:rPr lang="sl-SI" sz="1800" dirty="0">
                <a:solidFill>
                  <a:srgbClr val="0B1FDB"/>
                </a:solidFill>
                <a:latin typeface="+mn-lt"/>
              </a:rPr>
              <a:t>***</a:t>
            </a:r>
            <a:r>
              <a:rPr lang="sl-SI" sz="1800" b="0" dirty="0">
                <a:solidFill>
                  <a:schemeClr val="tx2"/>
                </a:solidFill>
                <a:latin typeface="+mn-lt"/>
              </a:rPr>
              <a:t>spremembe 2019/33</a:t>
            </a:r>
            <a:br>
              <a:rPr lang="sl-SI" altLang="sl-SI" sz="1800" b="0" u="sng" dirty="0">
                <a:solidFill>
                  <a:schemeClr val="tx2"/>
                </a:solidFill>
                <a:latin typeface="+mn-lt"/>
              </a:rPr>
            </a:br>
            <a:br>
              <a:rPr lang="sl-SI" altLang="sl-SI" sz="2000" b="0" u="sng" dirty="0">
                <a:solidFill>
                  <a:schemeClr val="tx2"/>
                </a:solidFill>
                <a:latin typeface="+mn-lt"/>
              </a:rPr>
            </a:br>
            <a:br>
              <a:rPr lang="sl-SI" altLang="sl-SI" sz="2000" b="0" u="sng" dirty="0">
                <a:solidFill>
                  <a:schemeClr val="tx2"/>
                </a:solidFill>
                <a:latin typeface="+mn-lt"/>
              </a:rPr>
            </a:br>
            <a:br>
              <a:rPr lang="sl-SI" sz="2000" dirty="0">
                <a:solidFill>
                  <a:schemeClr val="tx2"/>
                </a:solidFill>
                <a:latin typeface="+mn-lt"/>
              </a:rPr>
            </a:br>
            <a:br>
              <a:rPr lang="sl-SI" sz="2000" b="0" i="1" dirty="0">
                <a:solidFill>
                  <a:schemeClr val="tx2"/>
                </a:solidFill>
                <a:latin typeface="+mn-lt"/>
              </a:rPr>
            </a:br>
            <a:br>
              <a:rPr lang="sl-SI" sz="2000" dirty="0">
                <a:solidFill>
                  <a:srgbClr val="FF0000"/>
                </a:solidFill>
              </a:rPr>
            </a:br>
            <a:br>
              <a:rPr lang="sl-SI" sz="2000" dirty="0">
                <a:solidFill>
                  <a:srgbClr val="FF0000"/>
                </a:solidFill>
              </a:rPr>
            </a:br>
            <a:br>
              <a:rPr lang="sl-SI" sz="2000" dirty="0">
                <a:solidFill>
                  <a:srgbClr val="FF0000"/>
                </a:solidFill>
              </a:rPr>
            </a:br>
            <a:br>
              <a:rPr lang="sl-SI" sz="2000" dirty="0">
                <a:solidFill>
                  <a:srgbClr val="FF0000"/>
                </a:solidFill>
              </a:rPr>
            </a:br>
            <a:br>
              <a:rPr lang="sl-SI" sz="2000" dirty="0">
                <a:solidFill>
                  <a:srgbClr val="FF0000"/>
                </a:solidFill>
              </a:rPr>
            </a:br>
            <a:br>
              <a:rPr lang="sl-SI" sz="2000" dirty="0">
                <a:solidFill>
                  <a:srgbClr val="FF0000"/>
                </a:solidFill>
              </a:rPr>
            </a:br>
            <a:br>
              <a:rPr lang="sl-SI" sz="2000" b="0" dirty="0">
                <a:solidFill>
                  <a:schemeClr val="tx2"/>
                </a:solidFill>
              </a:rPr>
            </a:br>
            <a:br>
              <a:rPr lang="sl-SI" sz="2000" b="0" dirty="0">
                <a:solidFill>
                  <a:schemeClr val="tx2"/>
                </a:solidFill>
              </a:rPr>
            </a:br>
            <a:br>
              <a:rPr lang="sl-SI" sz="2000" b="0" dirty="0">
                <a:solidFill>
                  <a:srgbClr val="FF0000"/>
                </a:solidFill>
              </a:rPr>
            </a:br>
            <a:br>
              <a:rPr lang="sl-SI" sz="2000" b="0" dirty="0">
                <a:solidFill>
                  <a:srgbClr val="FF0000"/>
                </a:solidFill>
              </a:rPr>
            </a:br>
            <a:br>
              <a:rPr lang="sl-SI" sz="2000" dirty="0">
                <a:solidFill>
                  <a:srgbClr val="FF0000"/>
                </a:solidFill>
              </a:rPr>
            </a:br>
            <a:br>
              <a:rPr lang="sl-SI" sz="2000" dirty="0">
                <a:solidFill>
                  <a:srgbClr val="FF0000"/>
                </a:solidFill>
              </a:rPr>
            </a:br>
            <a:br>
              <a:rPr lang="sl-SI" sz="2000" b="0" dirty="0">
                <a:solidFill>
                  <a:srgbClr val="0B1FDB"/>
                </a:solidFill>
              </a:rPr>
            </a:br>
            <a:br>
              <a:rPr lang="sl-SI" sz="2000" b="0" dirty="0">
                <a:solidFill>
                  <a:srgbClr val="0B1FDB"/>
                </a:solidFill>
              </a:rPr>
            </a:br>
            <a:br>
              <a:rPr lang="sl-SI" sz="2000" b="0" dirty="0">
                <a:solidFill>
                  <a:srgbClr val="0B1FDB"/>
                </a:solidFill>
              </a:rPr>
            </a:br>
            <a:endParaRPr lang="sl-SI" sz="2000" b="0" dirty="0">
              <a:solidFill>
                <a:srgbClr val="0B1FDB"/>
              </a:solidFill>
            </a:endParaRPr>
          </a:p>
        </p:txBody>
      </p:sp>
    </p:spTree>
    <p:extLst>
      <p:ext uri="{BB962C8B-B14F-4D97-AF65-F5344CB8AC3E}">
        <p14:creationId xmlns:p14="http://schemas.microsoft.com/office/powerpoint/2010/main" val="929646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a:extLst>
              <a:ext uri="{FF2B5EF4-FFF2-40B4-BE49-F238E27FC236}">
                <a16:creationId xmlns:a16="http://schemas.microsoft.com/office/drawing/2014/main" id="{04AEF49F-26BA-6EA6-DBA6-10CB194EC7EF}"/>
              </a:ext>
            </a:extLst>
          </p:cNvPr>
          <p:cNvSpPr txBox="1">
            <a:spLocks noChangeArrowheads="1"/>
          </p:cNvSpPr>
          <p:nvPr/>
        </p:nvSpPr>
        <p:spPr bwMode="auto">
          <a:xfrm>
            <a:off x="2220913" y="1781175"/>
            <a:ext cx="5270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l-SI" altLang="sl-SI" b="1">
                <a:latin typeface="Calibri" panose="020F0502020204030204" pitchFamily="34" charset="0"/>
              </a:rPr>
              <a:t></a:t>
            </a:r>
            <a:endParaRPr lang="sl-SI" altLang="sl-SI" sz="2400" b="1">
              <a:solidFill>
                <a:schemeClr val="tx2"/>
              </a:solidFill>
              <a:latin typeface="Calibri" panose="020F0502020204030204" pitchFamily="34" charset="0"/>
            </a:endParaRPr>
          </a:p>
        </p:txBody>
      </p:sp>
      <p:sp>
        <p:nvSpPr>
          <p:cNvPr id="6" name="Podnaslov 2">
            <a:extLst>
              <a:ext uri="{FF2B5EF4-FFF2-40B4-BE49-F238E27FC236}">
                <a16:creationId xmlns:a16="http://schemas.microsoft.com/office/drawing/2014/main" id="{F8B48844-5B73-DA8A-8376-648F0337B099}"/>
              </a:ext>
            </a:extLst>
          </p:cNvPr>
          <p:cNvSpPr txBox="1">
            <a:spLocks noGrp="1"/>
          </p:cNvSpPr>
          <p:nvPr>
            <p:ph type="title" idx="4294967295"/>
          </p:nvPr>
        </p:nvSpPr>
        <p:spPr>
          <a:xfrm>
            <a:off x="140971" y="1148430"/>
            <a:ext cx="8707438" cy="53449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2200" b="1" i="0" u="none" strike="noStrike" kern="1200" cap="none" spc="0" normalizeH="0" baseline="0" noProof="0" dirty="0">
                <a:ln>
                  <a:noFill/>
                </a:ln>
                <a:solidFill>
                  <a:schemeClr val="tx2"/>
                </a:solidFill>
                <a:effectLst/>
                <a:uLnTx/>
                <a:uFillTx/>
                <a:latin typeface="+mn-lt"/>
                <a:ea typeface="+mn-ea"/>
              </a:rPr>
              <a:t>1308/2013 </a:t>
            </a:r>
            <a:r>
              <a:rPr kumimoji="0" lang="sl-SI" sz="2200" b="1" i="0" u="none" strike="noStrike" kern="1200" cap="none" spc="0" normalizeH="0" baseline="0" noProof="0" dirty="0">
                <a:ln>
                  <a:noFill/>
                </a:ln>
                <a:solidFill>
                  <a:srgbClr val="0B1FDB"/>
                </a:solidFill>
                <a:effectLst/>
                <a:uLnTx/>
                <a:uFillTx/>
                <a:latin typeface="+mn-lt"/>
                <a:ea typeface="+mn-ea"/>
              </a:rPr>
              <a:t>čl. 119 </a:t>
            </a:r>
            <a:r>
              <a:rPr kumimoji="0" lang="sl-SI" sz="2200" b="1" i="0" u="none" strike="noStrike" kern="1200" cap="none" spc="0" normalizeH="0" baseline="0" noProof="0" dirty="0">
                <a:ln>
                  <a:noFill/>
                </a:ln>
                <a:solidFill>
                  <a:schemeClr val="tx2"/>
                </a:solidFill>
                <a:effectLst/>
                <a:uLnTx/>
                <a:uFillTx/>
                <a:latin typeface="+mn-lt"/>
                <a:ea typeface="+mn-ea"/>
              </a:rPr>
              <a:t>Obvezne navedbe pri označevanju vina… </a:t>
            </a:r>
            <a:r>
              <a:rPr kumimoji="0" lang="sl-SI" sz="2200" b="0" i="0" u="none" strike="noStrike" kern="1200" cap="none" spc="0" normalizeH="0" baseline="0" noProof="0" dirty="0">
                <a:ln>
                  <a:noFill/>
                </a:ln>
                <a:solidFill>
                  <a:srgbClr val="C00000"/>
                </a:solidFill>
                <a:effectLst/>
                <a:uLnTx/>
                <a:uFillTx/>
                <a:latin typeface="+mn-lt"/>
                <a:ea typeface="+mn-ea"/>
              </a:rPr>
              <a:t>od 8. dec 2023</a:t>
            </a: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sl-SI" sz="2000" b="0" i="0" u="none" strike="noStrike" kern="1200" cap="none" spc="0" normalizeH="0" baseline="0" noProof="0" dirty="0">
              <a:ln>
                <a:noFill/>
              </a:ln>
              <a:solidFill>
                <a:srgbClr val="C00000"/>
              </a:solidFill>
              <a:effectLst/>
              <a:uLnTx/>
              <a:uFillTx/>
              <a:latin typeface="+mn-lt"/>
              <a:ea typeface="+mn-ea"/>
              <a:cs typeface="Arial" panose="020B060402020202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altLang="sl-SI" sz="2000" b="0" i="0" u="none" strike="noStrike" kern="1200" cap="none" spc="0" normalizeH="0" baseline="0" noProof="0" dirty="0">
                <a:ln>
                  <a:noFill/>
                </a:ln>
                <a:solidFill>
                  <a:schemeClr val="tx2"/>
                </a:solidFill>
                <a:effectLst/>
                <a:uLnTx/>
                <a:uFillTx/>
                <a:latin typeface="+mn-lt"/>
                <a:ea typeface="+mn-ea"/>
              </a:rPr>
              <a:t>Na embalaži ali na etiketi pritrjeni nanjo, vendar </a:t>
            </a:r>
            <a:r>
              <a:rPr kumimoji="0" lang="sl-SI" altLang="sl-SI" sz="2000" b="0" i="0" u="sng" strike="noStrike" kern="1200" cap="none" spc="0" normalizeH="0" baseline="0" noProof="0" dirty="0">
                <a:ln>
                  <a:noFill/>
                </a:ln>
                <a:solidFill>
                  <a:schemeClr val="tx2"/>
                </a:solidFill>
                <a:effectLst/>
                <a:uLnTx/>
                <a:uFillTx/>
                <a:latin typeface="+mn-lt"/>
                <a:ea typeface="+mn-ea"/>
              </a:rPr>
              <a:t>lahko izven</a:t>
            </a:r>
            <a:r>
              <a:rPr kumimoji="0" lang="sl-SI" altLang="sl-SI" sz="2000" b="1" i="0" u="none" strike="noStrike" kern="1200" cap="none" spc="0" normalizeH="0" baseline="0" noProof="0" dirty="0">
                <a:ln>
                  <a:noFill/>
                </a:ln>
                <a:solidFill>
                  <a:srgbClr val="0B1FDB"/>
                </a:solidFill>
                <a:effectLst/>
                <a:uLnTx/>
                <a:uFillTx/>
                <a:latin typeface="+mn-lt"/>
                <a:ea typeface="+mn-ea"/>
              </a:rPr>
              <a:t>*</a:t>
            </a:r>
            <a:r>
              <a:rPr kumimoji="0" lang="sl-SI" altLang="sl-SI" sz="2000" b="0" i="0" u="none" strike="noStrike" kern="1200" cap="none" spc="0" normalizeH="0" baseline="0" noProof="0" dirty="0">
                <a:ln>
                  <a:noFill/>
                </a:ln>
                <a:solidFill>
                  <a:schemeClr val="tx2"/>
                </a:solidFill>
                <a:effectLst/>
                <a:uLnTx/>
                <a:uFillTx/>
                <a:latin typeface="+mn-lt"/>
                <a:ea typeface="+mn-ea"/>
              </a:rPr>
              <a:t> istega vidnega polja:</a:t>
            </a: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sl-SI" sz="2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2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oznaka </a:t>
            </a:r>
            <a:r>
              <a:rPr kumimoji="0" lang="sl-SI" sz="2000" b="0" i="0" u="sng" strike="noStrike" kern="1200" cap="none" spc="0" normalizeH="0" baseline="0" noProof="0" dirty="0">
                <a:ln>
                  <a:noFill/>
                </a:ln>
                <a:solidFill>
                  <a:schemeClr val="tx2"/>
                </a:solidFill>
                <a:effectLst/>
                <a:uLnTx/>
                <a:uFillTx/>
                <a:latin typeface="+mn-lt"/>
                <a:ea typeface="+mn-ea"/>
                <a:cs typeface="Arial" panose="020B0604020202020204" pitchFamily="34" charset="0"/>
              </a:rPr>
              <a:t>serije</a:t>
            </a: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2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št. </a:t>
            </a:r>
            <a:r>
              <a:rPr kumimoji="0" lang="sl-SI" sz="2000" b="0" i="0" u="sng" strike="noStrike" kern="1200" cap="none" spc="0" normalizeH="0" baseline="0" noProof="0" dirty="0">
                <a:ln>
                  <a:noFill/>
                </a:ln>
                <a:solidFill>
                  <a:schemeClr val="tx2"/>
                </a:solidFill>
                <a:effectLst/>
                <a:uLnTx/>
                <a:uFillTx/>
                <a:latin typeface="+mn-lt"/>
                <a:ea typeface="+mn-ea"/>
                <a:cs typeface="Arial" panose="020B0604020202020204" pitchFamily="34" charset="0"/>
              </a:rPr>
              <a:t>odločbe o oceni</a:t>
            </a:r>
            <a:r>
              <a:rPr kumimoji="0" lang="sl-SI" sz="2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izdana v skladu z Zakonom o upravnem postopku (ZUP)</a:t>
            </a: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2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a:t>
            </a:r>
            <a:r>
              <a:rPr kumimoji="0" lang="sl-SI" sz="2000" b="0" i="0" u="sng" strike="noStrike" kern="1200" cap="none" spc="0" normalizeH="0" baseline="0" noProof="0" dirty="0">
                <a:ln>
                  <a:noFill/>
                </a:ln>
                <a:solidFill>
                  <a:schemeClr val="tx2"/>
                </a:solidFill>
                <a:effectLst/>
                <a:uLnTx/>
                <a:uFillTx/>
                <a:latin typeface="+mn-lt"/>
                <a:ea typeface="+mn-ea"/>
                <a:cs typeface="Arial" panose="020B0604020202020204" pitchFamily="34" charset="0"/>
              </a:rPr>
              <a:t>uvoznik</a:t>
            </a: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sl-SI" sz="2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20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a:t>
            </a:r>
            <a:r>
              <a:rPr kumimoji="0" lang="sl-SI" sz="2000" b="1" i="0" u="sng" strike="noStrike" kern="1200" cap="none" spc="0" normalizeH="0" baseline="0" noProof="0" dirty="0">
                <a:ln>
                  <a:noFill/>
                </a:ln>
                <a:solidFill>
                  <a:schemeClr val="tx2"/>
                </a:solidFill>
                <a:effectLst/>
                <a:uLnTx/>
                <a:uFillTx/>
                <a:latin typeface="+mn-lt"/>
                <a:ea typeface="+mn-ea"/>
                <a:cs typeface="Arial" panose="020B0604020202020204" pitchFamily="34" charset="0"/>
              </a:rPr>
              <a:t>alergeni</a:t>
            </a:r>
            <a:r>
              <a:rPr kumimoji="0" lang="sl-SI" sz="20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na embalaži ali na etiketi pritrjeni nanjo, vendar samo če so (</a:t>
            </a:r>
            <a:r>
              <a:rPr kumimoji="0" lang="sl-SI" sz="2000" b="1" i="0" u="sng" strike="noStrike" kern="1200" cap="none" spc="0" normalizeH="0" baseline="0" noProof="0" dirty="0">
                <a:ln>
                  <a:noFill/>
                </a:ln>
                <a:solidFill>
                  <a:schemeClr val="tx2"/>
                </a:solidFill>
                <a:effectLst/>
                <a:uLnTx/>
                <a:uFillTx/>
                <a:latin typeface="+mn-lt"/>
                <a:ea typeface="+mn-ea"/>
                <a:cs typeface="Arial" panose="020B0604020202020204" pitchFamily="34" charset="0"/>
              </a:rPr>
              <a:t>hkrati</a:t>
            </a:r>
            <a:r>
              <a:rPr kumimoji="0" lang="sl-SI" sz="20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navedeni tudi v elektronski obliki/elektronski etiketi (in dostopni preko QR kode)  </a:t>
            </a:r>
            <a:r>
              <a:rPr kumimoji="0" lang="sl-SI" sz="2000" b="0" i="0" u="none" strike="noStrike" kern="1200" cap="none" spc="0" normalizeH="0" baseline="0" noProof="0" dirty="0">
                <a:ln>
                  <a:noFill/>
                </a:ln>
                <a:solidFill>
                  <a:srgbClr val="0B1FDB"/>
                </a:solidFill>
                <a:effectLst/>
                <a:uLnTx/>
                <a:uFillTx/>
                <a:latin typeface="+mn-lt"/>
                <a:ea typeface="+mn-ea"/>
                <a:cs typeface="Arial" panose="020B0604020202020204" pitchFamily="34" charset="0"/>
              </a:rPr>
              <a:t>NOVO</a:t>
            </a: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br>
              <a:rPr kumimoji="0" lang="sl-SI" sz="20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br>
            <a:r>
              <a:rPr kumimoji="0" lang="sl-SI" sz="20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rok </a:t>
            </a:r>
            <a:r>
              <a:rPr kumimoji="0" lang="sl-SI" sz="2000" b="1" i="0" u="sng" strike="noStrike" kern="1200" cap="none" spc="0" normalizeH="0" baseline="0" noProof="0" dirty="0">
                <a:ln>
                  <a:noFill/>
                </a:ln>
                <a:solidFill>
                  <a:schemeClr val="tx2"/>
                </a:solidFill>
                <a:effectLst/>
                <a:uLnTx/>
                <a:uFillTx/>
                <a:latin typeface="+mn-lt"/>
                <a:ea typeface="+mn-ea"/>
                <a:cs typeface="Arial" panose="020B0604020202020204" pitchFamily="34" charset="0"/>
              </a:rPr>
              <a:t>minimalne trajnosti</a:t>
            </a:r>
            <a:r>
              <a:rPr kumimoji="0" lang="sl-SI" sz="20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(za </a:t>
            </a:r>
            <a:r>
              <a:rPr kumimoji="0" lang="sl-SI" sz="2000" b="1" i="0" u="none" strike="noStrike" kern="1200" cap="none" spc="0" normalizeH="0" baseline="0" noProof="0" dirty="0" err="1">
                <a:ln>
                  <a:noFill/>
                </a:ln>
                <a:solidFill>
                  <a:schemeClr val="tx2"/>
                </a:solidFill>
                <a:effectLst/>
                <a:uLnTx/>
                <a:uFillTx/>
                <a:latin typeface="+mn-lt"/>
                <a:ea typeface="+mn-ea"/>
                <a:cs typeface="Arial" panose="020B0604020202020204" pitchFamily="34" charset="0"/>
              </a:rPr>
              <a:t>dealkoholiziran</a:t>
            </a:r>
            <a:r>
              <a:rPr kumimoji="0" lang="sl-SI" sz="20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proizvod z manj kot 10 vol. % dejanskega alkohola) </a:t>
            </a:r>
            <a:r>
              <a:rPr kumimoji="0" lang="sl-SI" sz="2000" b="0" i="0" u="none" strike="noStrike" kern="1200" cap="none" spc="0" normalizeH="0" baseline="0" noProof="0" dirty="0">
                <a:ln>
                  <a:noFill/>
                </a:ln>
                <a:solidFill>
                  <a:srgbClr val="0B1FDB"/>
                </a:solidFill>
                <a:effectLst/>
                <a:uLnTx/>
                <a:uFillTx/>
                <a:latin typeface="+mn-lt"/>
                <a:ea typeface="+mn-ea"/>
                <a:cs typeface="Arial" panose="020B0604020202020204" pitchFamily="34" charset="0"/>
              </a:rPr>
              <a:t>NOVO</a:t>
            </a:r>
            <a:br>
              <a:rPr kumimoji="0" lang="sl-SI" sz="2000" b="0" i="0" u="none" strike="noStrike" kern="1200" cap="none" spc="0" normalizeH="0" baseline="0" noProof="0" dirty="0">
                <a:ln>
                  <a:noFill/>
                </a:ln>
                <a:solidFill>
                  <a:srgbClr val="0B1FDB"/>
                </a:solidFill>
                <a:effectLst/>
                <a:uLnTx/>
                <a:uFillTx/>
                <a:latin typeface="+mn-lt"/>
                <a:ea typeface="+mn-ea"/>
                <a:cs typeface="Arial" panose="020B0604020202020204" pitchFamily="34" charset="0"/>
              </a:rPr>
            </a:br>
            <a:endParaRPr kumimoji="0" lang="sl-SI" sz="2000" b="0" i="0" u="none" strike="noStrike" kern="1200" cap="none" spc="0" normalizeH="0" baseline="0" noProof="0" dirty="0">
              <a:ln>
                <a:noFill/>
              </a:ln>
              <a:solidFill>
                <a:srgbClr val="0B1FDB"/>
              </a:solidFill>
              <a:effectLst/>
              <a:uLnTx/>
              <a:uFillTx/>
              <a:latin typeface="+mn-lt"/>
              <a:ea typeface="+mn-ea"/>
              <a:cs typeface="Arial" panose="020B060402020202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2000" b="0" i="0" u="none" strike="noStrike" kern="1200" cap="none" spc="0" normalizeH="0" baseline="0" noProof="0" dirty="0">
                <a:ln>
                  <a:noFill/>
                </a:ln>
                <a:solidFill>
                  <a:srgbClr val="0B1FDB"/>
                </a:solidFill>
                <a:effectLst/>
                <a:uLnTx/>
                <a:uFillTx/>
                <a:latin typeface="+mn-lt"/>
                <a:ea typeface="+mn-ea"/>
              </a:rPr>
              <a:t>*</a:t>
            </a:r>
            <a:r>
              <a:rPr kumimoji="0" lang="sl-SI" sz="2000" b="0" i="0" u="none" strike="noStrike" kern="1200" cap="none" spc="0" normalizeH="0" baseline="0" noProof="0" dirty="0">
                <a:ln>
                  <a:noFill/>
                </a:ln>
                <a:solidFill>
                  <a:schemeClr val="tx2"/>
                </a:solidFill>
                <a:effectLst/>
                <a:uLnTx/>
                <a:uFillTx/>
                <a:latin typeface="+mn-lt"/>
                <a:ea typeface="+mn-ea"/>
              </a:rPr>
              <a:t>spremembe 2019/33</a:t>
            </a:r>
            <a:endParaRPr kumimoji="0" lang="sl-SI" sz="2000" b="0" i="0" u="none" strike="noStrike" kern="1200" cap="none" spc="0" normalizeH="0" baseline="0" noProof="0" dirty="0">
              <a:ln>
                <a:noFill/>
              </a:ln>
              <a:solidFill>
                <a:srgbClr val="0B1FDB"/>
              </a:solidFill>
              <a:effectLst/>
              <a:uLnTx/>
              <a:uFillTx/>
              <a:latin typeface="+mn-lt"/>
              <a:ea typeface="+mn-ea"/>
              <a:cs typeface="Arial" panose="020B060402020202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sl-SI" sz="2200" b="0" i="0" u="none" strike="noStrike" kern="1200" cap="none" spc="0" normalizeH="0" baseline="0" noProof="0" dirty="0">
              <a:ln>
                <a:noFill/>
              </a:ln>
              <a:solidFill>
                <a:schemeClr val="tx2"/>
              </a:solidFill>
              <a:effectLst/>
              <a:uLnTx/>
              <a:uFillTx/>
              <a:latin typeface="+mn-lt"/>
              <a:ea typeface="+mn-ea"/>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sl-SI" sz="2200" b="0" i="0" u="none" strike="noStrike" kern="1200" cap="none" spc="0" normalizeH="0" baseline="0" noProof="0" dirty="0">
              <a:ln>
                <a:noFill/>
              </a:ln>
              <a:solidFill>
                <a:schemeClr val="tx2"/>
              </a:solidFill>
              <a:effectLst/>
              <a:uLnTx/>
              <a:uFillTx/>
              <a:latin typeface="+mn-lt"/>
              <a:ea typeface="+mn-ea"/>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sl-SI" sz="9600" b="0" i="0" u="none" strike="noStrike" kern="1200" cap="none" spc="0" normalizeH="0" baseline="0" noProof="0" dirty="0">
              <a:ln>
                <a:noFill/>
              </a:ln>
              <a:solidFill>
                <a:schemeClr val="tx2"/>
              </a:solidFill>
              <a:effectLst/>
              <a:uLnTx/>
              <a:uFillTx/>
              <a:latin typeface="+mn-lt"/>
              <a:ea typeface="+mn-ea"/>
              <a:cs typeface="+mn-cs"/>
              <a:hlinkClick r:id="rId2"/>
            </a:endParaRP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sl-SI" sz="6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br>
              <a:rPr kumimoji="0" lang="sl-SI" sz="3200" b="0" i="0" u="none" strike="noStrike" kern="1200" cap="none" spc="0" normalizeH="0" baseline="0" noProof="0" dirty="0">
                <a:ln>
                  <a:noFill/>
                </a:ln>
                <a:solidFill>
                  <a:prstClr val="black"/>
                </a:solidFill>
                <a:effectLst/>
                <a:uLnTx/>
                <a:uFillTx/>
                <a:latin typeface="+mn-lt"/>
                <a:ea typeface="+mn-ea"/>
                <a:cs typeface="+mn-cs"/>
              </a:rPr>
            </a:br>
            <a:endParaRPr kumimoji="0" lang="sl-SI" sz="3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28894027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7">
            <a:extLst>
              <a:ext uri="{FF2B5EF4-FFF2-40B4-BE49-F238E27FC236}">
                <a16:creationId xmlns:a16="http://schemas.microsoft.com/office/drawing/2014/main" id="{BFA851A8-3BFE-BD9F-64B2-6B05D454727A}"/>
              </a:ext>
            </a:extLst>
          </p:cNvPr>
          <p:cNvSpPr txBox="1">
            <a:spLocks noGrp="1" noChangeArrowheads="1"/>
          </p:cNvSpPr>
          <p:nvPr>
            <p:ph type="title" idx="4294967295"/>
          </p:nvPr>
        </p:nvSpPr>
        <p:spPr bwMode="auto">
          <a:xfrm>
            <a:off x="3247088" y="1457376"/>
            <a:ext cx="2867538" cy="46166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chemeClr val="tx2"/>
                </a:solidFill>
                <a:effectLst/>
                <a:uLnTx/>
                <a:uFillTx/>
                <a:latin typeface="Calibri" panose="020F0502020204030204" pitchFamily="34" charset="0"/>
                <a:ea typeface="+mn-ea"/>
                <a:cs typeface="Arial" panose="020B0604020202020204" pitchFamily="34" charset="0"/>
              </a:rPr>
              <a:t>Kontakt, informacije </a:t>
            </a:r>
          </a:p>
        </p:txBody>
      </p:sp>
      <p:sp>
        <p:nvSpPr>
          <p:cNvPr id="6" name="Podnaslov 2">
            <a:extLst>
              <a:ext uri="{FF2B5EF4-FFF2-40B4-BE49-F238E27FC236}">
                <a16:creationId xmlns:a16="http://schemas.microsoft.com/office/drawing/2014/main" id="{B5C53A15-BC9A-A48F-B499-C80FCBEA5408}"/>
              </a:ext>
            </a:extLst>
          </p:cNvPr>
          <p:cNvSpPr txBox="1">
            <a:spLocks/>
          </p:cNvSpPr>
          <p:nvPr/>
        </p:nvSpPr>
        <p:spPr>
          <a:xfrm>
            <a:off x="218281" y="2286317"/>
            <a:ext cx="8707438" cy="3534409"/>
          </a:xfrm>
          <a:prstGeom prst="rect">
            <a:avLst/>
          </a:prstGeom>
        </p:spPr>
        <p:txBody>
          <a:bodyPr>
            <a:normAutofit fontScale="25000" lnSpcReduction="2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9600" b="0" i="0" u="none" strike="noStrike" kern="1200" cap="none" spc="0" normalizeH="0" baseline="0" noProof="0" dirty="0">
                <a:ln>
                  <a:noFill/>
                </a:ln>
                <a:solidFill>
                  <a:schemeClr val="tx2"/>
                </a:solidFill>
                <a:effectLst/>
                <a:uLnTx/>
                <a:uFillTx/>
                <a:latin typeface="+mn-lt"/>
                <a:ea typeface="+mn-ea"/>
                <a:cs typeface="+mn-cs"/>
              </a:rPr>
              <a:t>Ministrstvo za kmetijstvo, gozdarstvo in prehrano </a:t>
            </a: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9600" b="0" i="0" u="none" strike="noStrike" kern="1200" cap="none" spc="0" normalizeH="0" baseline="0" noProof="0" dirty="0">
                <a:ln>
                  <a:noFill/>
                </a:ln>
                <a:solidFill>
                  <a:schemeClr val="tx2"/>
                </a:solidFill>
                <a:effectLst/>
                <a:uLnTx/>
                <a:uFillTx/>
                <a:latin typeface="+mn-lt"/>
                <a:ea typeface="+mn-ea"/>
                <a:cs typeface="+mn-cs"/>
              </a:rPr>
              <a:t>Dunajska cesta 22, Ljubljana</a:t>
            </a: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9600" b="0" i="0" u="none" strike="noStrike" kern="1200" cap="none" spc="0" normalizeH="0" baseline="0" noProof="0" dirty="0">
                <a:ln>
                  <a:noFill/>
                </a:ln>
                <a:solidFill>
                  <a:schemeClr val="tx2"/>
                </a:solidFill>
                <a:effectLst/>
                <a:uLnTx/>
                <a:uFillTx/>
                <a:latin typeface="+mn-lt"/>
                <a:ea typeface="+mn-ea"/>
                <a:cs typeface="+mn-cs"/>
              </a:rPr>
              <a:t>Direktorat za kmetijstvo</a:t>
            </a: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sl-SI" sz="9600" b="0" i="0" u="none" strike="noStrike" kern="1200" cap="none" spc="0" normalizeH="0" baseline="0" noProof="0" dirty="0">
              <a:ln>
                <a:noFill/>
              </a:ln>
              <a:solidFill>
                <a:schemeClr val="tx2"/>
              </a:solidFill>
              <a:effectLst/>
              <a:uLnTx/>
              <a:uFillTx/>
              <a:latin typeface="+mn-lt"/>
              <a:ea typeface="+mn-ea"/>
              <a:cs typeface="+mn-cs"/>
              <a:hlinkClick r:id="rId2"/>
            </a:endParaRP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9600" b="0" i="0" u="none" strike="noStrike" kern="1200" cap="none" spc="0" normalizeH="0" baseline="0" noProof="0" dirty="0">
                <a:ln>
                  <a:noFill/>
                </a:ln>
                <a:solidFill>
                  <a:srgbClr val="800080"/>
                </a:solidFill>
                <a:effectLst/>
                <a:uLnTx/>
                <a:uFillTx/>
                <a:latin typeface="+mn-lt"/>
                <a:ea typeface="+mn-ea"/>
                <a:cs typeface="+mn-cs"/>
                <a:hlinkClick r:id="rId2"/>
              </a:rPr>
              <a:t>gp.mkgp@gov.si</a:t>
            </a:r>
            <a:endParaRPr kumimoji="0" lang="sl-SI" sz="9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sl-SI" sz="9600" b="0" i="0" u="none" strike="noStrike" kern="1200" cap="none" spc="0" normalizeH="0" baseline="0" noProof="0" dirty="0">
              <a:ln>
                <a:noFill/>
              </a:ln>
              <a:solidFill>
                <a:prstClr val="black"/>
              </a:solidFill>
              <a:effectLst/>
              <a:uLnTx/>
              <a:uFillTx/>
              <a:latin typeface="+mn-lt"/>
              <a:ea typeface="+mn-ea"/>
              <a:cs typeface="+mn-cs"/>
              <a:hlinkClick r:id="rId3"/>
            </a:endParaRP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9600" b="0" i="0" u="none" strike="noStrike" kern="1200" cap="none" spc="0" normalizeH="0" baseline="0" noProof="0" dirty="0">
                <a:ln>
                  <a:noFill/>
                </a:ln>
                <a:solidFill>
                  <a:prstClr val="black"/>
                </a:solidFill>
                <a:effectLst/>
                <a:uLnTx/>
                <a:uFillTx/>
                <a:latin typeface="+mn-lt"/>
                <a:ea typeface="+mn-ea"/>
                <a:cs typeface="+mn-cs"/>
                <a:hlinkClick r:id="rId3"/>
              </a:rPr>
              <a:t>www.mkgp.gov.si</a:t>
            </a:r>
            <a:endParaRPr kumimoji="0" lang="sl-SI" sz="9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sl-SI" sz="9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sl-SI" sz="6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br>
              <a:rPr kumimoji="0" lang="sl-SI" sz="3200" b="0" i="0" u="none" strike="noStrike" kern="1200" cap="none" spc="0" normalizeH="0" baseline="0" noProof="0" dirty="0">
                <a:ln>
                  <a:noFill/>
                </a:ln>
                <a:solidFill>
                  <a:prstClr val="black"/>
                </a:solidFill>
                <a:effectLst/>
                <a:uLnTx/>
                <a:uFillTx/>
                <a:latin typeface="+mn-lt"/>
                <a:ea typeface="+mn-ea"/>
                <a:cs typeface="+mn-cs"/>
              </a:rPr>
            </a:br>
            <a:endParaRPr kumimoji="0" lang="sl-SI" sz="3200" b="0"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5C98E8A4-BA75-21C8-0429-0C123576DF41}"/>
              </a:ext>
            </a:extLst>
          </p:cNvPr>
          <p:cNvSpPr>
            <a:spLocks noGrp="1"/>
          </p:cNvSpPr>
          <p:nvPr>
            <p:ph type="ctrTitle"/>
          </p:nvPr>
        </p:nvSpPr>
        <p:spPr>
          <a:xfrm>
            <a:off x="294639" y="1283750"/>
            <a:ext cx="8534401" cy="5747869"/>
          </a:xfrm>
        </p:spPr>
        <p:txBody>
          <a:bodyPr>
            <a:noAutofit/>
          </a:bodyPr>
          <a:lstStyle/>
          <a:p>
            <a:pPr>
              <a:defRPr/>
            </a:pPr>
            <a:r>
              <a:rPr lang="sl-SI" sz="2000" dirty="0">
                <a:solidFill>
                  <a:srgbClr val="0B1FDB"/>
                </a:solidFill>
                <a:latin typeface="+mn-lt"/>
              </a:rPr>
              <a:t>Horizontalna zakonodaja za živila</a:t>
            </a:r>
            <a:br>
              <a:rPr lang="sl-SI" sz="2000" dirty="0">
                <a:solidFill>
                  <a:schemeClr val="tx2"/>
                </a:solidFill>
                <a:latin typeface="+mn-lt"/>
              </a:rPr>
            </a:br>
            <a:br>
              <a:rPr lang="sl-SI" sz="2000" dirty="0">
                <a:solidFill>
                  <a:schemeClr val="tx2">
                    <a:lumMod val="95000"/>
                    <a:lumOff val="5000"/>
                  </a:schemeClr>
                </a:solidFill>
                <a:latin typeface="+mn-lt"/>
              </a:rPr>
            </a:br>
            <a:r>
              <a:rPr lang="sl-SI" sz="2000" b="0" dirty="0">
                <a:solidFill>
                  <a:schemeClr val="tx2">
                    <a:lumMod val="95000"/>
                    <a:lumOff val="5000"/>
                  </a:schemeClr>
                </a:solidFill>
                <a:latin typeface="+mn-lt"/>
              </a:rPr>
              <a:t>Vino je kmetijski proizvod in hkrati živilo. </a:t>
            </a:r>
            <a:r>
              <a:rPr lang="sl-SI" sz="2000" dirty="0">
                <a:solidFill>
                  <a:srgbClr val="0B1FDB"/>
                </a:solidFill>
                <a:highlight>
                  <a:srgbClr val="FFFF00"/>
                </a:highlight>
                <a:latin typeface="+mn-lt"/>
              </a:rPr>
              <a:t>1169/2011</a:t>
            </a:r>
            <a:r>
              <a:rPr lang="sl-SI" sz="2000" dirty="0">
                <a:solidFill>
                  <a:srgbClr val="0B1FDB"/>
                </a:solidFill>
                <a:latin typeface="+mn-lt"/>
              </a:rPr>
              <a:t> </a:t>
            </a:r>
            <a:r>
              <a:rPr lang="sl-SI" sz="2000" b="0" dirty="0">
                <a:solidFill>
                  <a:schemeClr val="tx2">
                    <a:lumMod val="95000"/>
                    <a:lumOff val="5000"/>
                  </a:schemeClr>
                </a:solidFill>
                <a:latin typeface="+mn-lt"/>
              </a:rPr>
              <a:t> – zagotavljanje informacij o živilih potrošnikom</a:t>
            </a:r>
            <a:br>
              <a:rPr lang="sl-SI" sz="2000" b="0" dirty="0">
                <a:solidFill>
                  <a:schemeClr val="tx2">
                    <a:lumMod val="95000"/>
                    <a:lumOff val="5000"/>
                  </a:schemeClr>
                </a:solidFill>
                <a:latin typeface="+mn-lt"/>
              </a:rPr>
            </a:br>
            <a:br>
              <a:rPr lang="sl-SI" sz="2000" b="0" dirty="0">
                <a:solidFill>
                  <a:schemeClr val="tx2">
                    <a:lumMod val="95000"/>
                    <a:lumOff val="5000"/>
                  </a:schemeClr>
                </a:solidFill>
                <a:latin typeface="+mn-lt"/>
              </a:rPr>
            </a:br>
            <a:r>
              <a:rPr lang="sl-SI" sz="2000" b="0" dirty="0">
                <a:solidFill>
                  <a:srgbClr val="C00000"/>
                </a:solidFill>
                <a:latin typeface="+mn-lt"/>
              </a:rPr>
              <a:t>Glede označevanja za vino veljajo določbe:</a:t>
            </a:r>
            <a:br>
              <a:rPr lang="sl-SI" sz="2000" b="0" dirty="0">
                <a:solidFill>
                  <a:srgbClr val="C00000"/>
                </a:solidFill>
                <a:latin typeface="+mn-lt"/>
              </a:rPr>
            </a:br>
            <a:br>
              <a:rPr lang="sl-SI" sz="2000" b="0" dirty="0">
                <a:solidFill>
                  <a:srgbClr val="C00000"/>
                </a:solidFill>
                <a:latin typeface="+mn-lt"/>
              </a:rPr>
            </a:br>
            <a:r>
              <a:rPr lang="sl-SI" sz="2000" b="0" dirty="0">
                <a:solidFill>
                  <a:srgbClr val="C00000"/>
                </a:solidFill>
                <a:latin typeface="+mn-lt"/>
              </a:rPr>
              <a:t>- vse kar je določeno v </a:t>
            </a:r>
            <a:r>
              <a:rPr lang="sl-SI" sz="2000" b="0" u="sng" dirty="0">
                <a:solidFill>
                  <a:srgbClr val="C00000"/>
                </a:solidFill>
                <a:latin typeface="+mn-lt"/>
              </a:rPr>
              <a:t>sektorski zakonodaji</a:t>
            </a:r>
            <a:r>
              <a:rPr lang="sl-SI" sz="2000" b="1" dirty="0">
                <a:solidFill>
                  <a:srgbClr val="0B1FDB"/>
                </a:solidFill>
                <a:latin typeface="+mn-lt"/>
              </a:rPr>
              <a:t>**</a:t>
            </a:r>
            <a:r>
              <a:rPr lang="sl-SI" sz="2000" b="0" dirty="0">
                <a:solidFill>
                  <a:srgbClr val="C00000"/>
                </a:solidFill>
                <a:latin typeface="+mn-lt"/>
              </a:rPr>
              <a:t> posebej za vino (1308/2013), npr. velikost črk za obvezne navedbe, navajanje seznama sestavin na elektronski etiketi…</a:t>
            </a:r>
            <a:br>
              <a:rPr lang="sl-SI" sz="2000" b="0" dirty="0">
                <a:solidFill>
                  <a:srgbClr val="C00000"/>
                </a:solidFill>
                <a:latin typeface="+mn-lt"/>
              </a:rPr>
            </a:br>
            <a:br>
              <a:rPr lang="sl-SI" sz="2000" b="0" dirty="0">
                <a:solidFill>
                  <a:srgbClr val="C00000"/>
                </a:solidFill>
                <a:latin typeface="+mn-lt"/>
              </a:rPr>
            </a:br>
            <a:r>
              <a:rPr lang="sl-SI" sz="2000" b="0" dirty="0">
                <a:solidFill>
                  <a:srgbClr val="C00000"/>
                </a:solidFill>
                <a:latin typeface="+mn-lt"/>
              </a:rPr>
              <a:t>- vse kar je zapisano v </a:t>
            </a:r>
            <a:r>
              <a:rPr lang="sl-SI" sz="2000" b="0" u="sng" dirty="0">
                <a:solidFill>
                  <a:srgbClr val="C00000"/>
                </a:solidFill>
                <a:latin typeface="+mn-lt"/>
              </a:rPr>
              <a:t>horizontalni zakonodaji za živila</a:t>
            </a:r>
            <a:r>
              <a:rPr lang="sl-SI" sz="2000" b="0" dirty="0">
                <a:solidFill>
                  <a:srgbClr val="C00000"/>
                </a:solidFill>
                <a:latin typeface="+mn-lt"/>
              </a:rPr>
              <a:t>, razen če ni v sektorski zakonodaji za vino določeno drugače</a:t>
            </a:r>
            <a:br>
              <a:rPr lang="sl-SI" sz="2000" b="0" dirty="0">
                <a:solidFill>
                  <a:srgbClr val="C00000"/>
                </a:solidFill>
                <a:latin typeface="+mn-lt"/>
              </a:rPr>
            </a:br>
            <a:br>
              <a:rPr lang="sl-SI" sz="2000" b="0" dirty="0">
                <a:solidFill>
                  <a:srgbClr val="C00000"/>
                </a:solidFill>
                <a:latin typeface="+mn-lt"/>
              </a:rPr>
            </a:br>
            <a:r>
              <a:rPr lang="sl-SI" sz="2000" b="1" dirty="0">
                <a:solidFill>
                  <a:srgbClr val="0B1FDB"/>
                </a:solidFill>
                <a:latin typeface="+mn-lt"/>
              </a:rPr>
              <a:t>**</a:t>
            </a:r>
            <a:r>
              <a:rPr lang="sl-SI" sz="1800" b="0" dirty="0">
                <a:solidFill>
                  <a:schemeClr val="tx2"/>
                </a:solidFill>
                <a:latin typeface="+mn-lt"/>
              </a:rPr>
              <a:t>1308/2013 – čl. 117, 118, 119, 120 do 121 </a:t>
            </a:r>
            <a:r>
              <a:rPr lang="sl-SI" sz="1800" b="0" i="1" dirty="0">
                <a:solidFill>
                  <a:schemeClr val="tx2"/>
                </a:solidFill>
                <a:latin typeface="+mn-lt"/>
              </a:rPr>
              <a:t>Označevanje in predstavitev v vinskem sektorju</a:t>
            </a:r>
            <a:br>
              <a:rPr lang="sl-SI" sz="1000" dirty="0"/>
            </a:br>
            <a:br>
              <a:rPr lang="sl-SI" sz="2000" b="0" dirty="0">
                <a:solidFill>
                  <a:schemeClr val="tx2">
                    <a:lumMod val="95000"/>
                    <a:lumOff val="5000"/>
                  </a:schemeClr>
                </a:solidFill>
                <a:latin typeface="+mn-lt"/>
              </a:rPr>
            </a:br>
            <a:br>
              <a:rPr lang="sl-SI" sz="2000" dirty="0">
                <a:solidFill>
                  <a:schemeClr val="tx2">
                    <a:lumMod val="95000"/>
                    <a:lumOff val="5000"/>
                  </a:schemeClr>
                </a:solidFill>
                <a:latin typeface="+mn-lt"/>
              </a:rPr>
            </a:br>
            <a:br>
              <a:rPr lang="sl-SI" sz="2400" dirty="0">
                <a:solidFill>
                  <a:schemeClr val="tx2">
                    <a:lumMod val="95000"/>
                    <a:lumOff val="5000"/>
                  </a:schemeClr>
                </a:solidFill>
              </a:rPr>
            </a:br>
            <a:br>
              <a:rPr lang="sl-SI" sz="2000" b="0" dirty="0">
                <a:solidFill>
                  <a:schemeClr val="tx2">
                    <a:lumMod val="95000"/>
                    <a:lumOff val="5000"/>
                  </a:schemeClr>
                </a:solidFill>
              </a:rPr>
            </a:br>
            <a:br>
              <a:rPr lang="sl-SI" sz="2000" b="0" dirty="0">
                <a:solidFill>
                  <a:schemeClr val="tx2">
                    <a:lumMod val="95000"/>
                    <a:lumOff val="5000"/>
                  </a:schemeClr>
                </a:solidFill>
              </a:rPr>
            </a:br>
            <a:br>
              <a:rPr lang="sl-SI" sz="2400" dirty="0"/>
            </a:br>
            <a:endParaRPr lang="sl-SI" sz="2400" dirty="0"/>
          </a:p>
        </p:txBody>
      </p:sp>
    </p:spTree>
    <p:extLst>
      <p:ext uri="{BB962C8B-B14F-4D97-AF65-F5344CB8AC3E}">
        <p14:creationId xmlns:p14="http://schemas.microsoft.com/office/powerpoint/2010/main" val="1515605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3D6FC0-D244-2A8E-8A98-6E71B1A451A7}"/>
              </a:ext>
            </a:extLst>
          </p:cNvPr>
          <p:cNvSpPr>
            <a:spLocks noGrp="1"/>
          </p:cNvSpPr>
          <p:nvPr>
            <p:ph type="ctrTitle"/>
          </p:nvPr>
        </p:nvSpPr>
        <p:spPr>
          <a:xfrm>
            <a:off x="310243" y="1235484"/>
            <a:ext cx="8523514" cy="5310000"/>
          </a:xfrm>
        </p:spPr>
        <p:txBody>
          <a:bodyPr/>
          <a:lstStyle/>
          <a:p>
            <a:r>
              <a:rPr lang="sl-SI" sz="2400" dirty="0">
                <a:solidFill>
                  <a:schemeClr val="tx2"/>
                </a:solidFill>
                <a:highlight>
                  <a:srgbClr val="FFFF00"/>
                </a:highlight>
                <a:latin typeface="+mn-lt"/>
              </a:rPr>
              <a:t>ČLEN 119</a:t>
            </a:r>
            <a:r>
              <a:rPr lang="sl-SI" sz="2400" dirty="0">
                <a:solidFill>
                  <a:schemeClr val="tx2"/>
                </a:solidFill>
                <a:latin typeface="+mn-lt"/>
              </a:rPr>
              <a:t> (obvezne navedbe)</a:t>
            </a:r>
            <a:r>
              <a:rPr lang="sl-SI" sz="2400" dirty="0">
                <a:solidFill>
                  <a:srgbClr val="0B1FDB"/>
                </a:solidFill>
                <a:latin typeface="+mn-lt"/>
              </a:rPr>
              <a:t>*</a:t>
            </a:r>
            <a:br>
              <a:rPr lang="sl-SI" sz="2000" dirty="0">
                <a:solidFill>
                  <a:srgbClr val="0B1FDB"/>
                </a:solidFill>
                <a:latin typeface="+mn-lt"/>
              </a:rPr>
            </a:br>
            <a:r>
              <a:rPr lang="sl-SI" sz="2000" dirty="0">
                <a:solidFill>
                  <a:srgbClr val="0B1FDB"/>
                </a:solidFill>
                <a:latin typeface="+mn-lt"/>
              </a:rPr>
              <a:t>																</a:t>
            </a:r>
            <a:r>
              <a:rPr lang="sl-SI" sz="2000" b="0" dirty="0">
                <a:solidFill>
                  <a:srgbClr val="C00000"/>
                </a:solidFill>
                <a:latin typeface="+mn-lt"/>
              </a:rPr>
              <a:t>NOVO</a:t>
            </a:r>
            <a:br>
              <a:rPr lang="sl-SI" sz="2000" dirty="0">
                <a:solidFill>
                  <a:schemeClr val="tx2"/>
                </a:solidFill>
                <a:latin typeface="+mn-lt"/>
              </a:rPr>
            </a:br>
            <a:r>
              <a:rPr lang="sl-SI" sz="2000" b="0" dirty="0">
                <a:solidFill>
                  <a:schemeClr val="tx2"/>
                </a:solidFill>
                <a:latin typeface="+mn-lt"/>
              </a:rPr>
              <a:t>1(a) kategorija proizvoda vinske trte (</a:t>
            </a:r>
            <a:r>
              <a:rPr lang="sl-SI" sz="2000" b="0" dirty="0" err="1">
                <a:solidFill>
                  <a:srgbClr val="C00000"/>
                </a:solidFill>
                <a:latin typeface="+mn-lt"/>
              </a:rPr>
              <a:t>dealkoholiziran</a:t>
            </a:r>
            <a:r>
              <a:rPr lang="sl-SI" sz="2000" dirty="0">
                <a:solidFill>
                  <a:srgbClr val="0B1FDB"/>
                </a:solidFill>
                <a:latin typeface="+mn-lt"/>
              </a:rPr>
              <a:t>**</a:t>
            </a:r>
            <a:r>
              <a:rPr lang="sl-SI" sz="2000" b="0" dirty="0">
                <a:solidFill>
                  <a:srgbClr val="C00000"/>
                </a:solidFill>
                <a:latin typeface="+mn-lt"/>
              </a:rPr>
              <a:t>, delno </a:t>
            </a:r>
            <a:r>
              <a:rPr lang="sl-SI" sz="2000" b="0" dirty="0" err="1">
                <a:solidFill>
                  <a:srgbClr val="C00000"/>
                </a:solidFill>
                <a:latin typeface="+mn-lt"/>
              </a:rPr>
              <a:t>dealkoholiziran</a:t>
            </a:r>
            <a:r>
              <a:rPr lang="sl-SI" sz="2000" dirty="0">
                <a:solidFill>
                  <a:srgbClr val="0B1FDB"/>
                </a:solidFill>
                <a:latin typeface="+mn-lt"/>
              </a:rPr>
              <a:t>**</a:t>
            </a:r>
            <a:r>
              <a:rPr lang="sl-SI" sz="2000" b="0" dirty="0">
                <a:solidFill>
                  <a:schemeClr val="tx2"/>
                </a:solidFill>
                <a:latin typeface="+mn-lt"/>
              </a:rPr>
              <a:t>)</a:t>
            </a:r>
            <a:br>
              <a:rPr lang="sl-SI" sz="2000" b="0" dirty="0">
                <a:solidFill>
                  <a:schemeClr val="tx2"/>
                </a:solidFill>
                <a:latin typeface="+mn-lt"/>
              </a:rPr>
            </a:br>
            <a:r>
              <a:rPr lang="sl-SI" sz="2000" b="0" dirty="0">
                <a:solidFill>
                  <a:schemeClr val="tx2"/>
                </a:solidFill>
                <a:latin typeface="+mn-lt"/>
              </a:rPr>
              <a:t>1(b) vrsta in ime geografske označbe (za vino z </a:t>
            </a:r>
            <a:r>
              <a:rPr lang="sl-SI" sz="2000" b="0" dirty="0" err="1">
                <a:solidFill>
                  <a:schemeClr val="tx2"/>
                </a:solidFill>
                <a:latin typeface="+mn-lt"/>
              </a:rPr>
              <a:t>geografskom</a:t>
            </a:r>
            <a:r>
              <a:rPr lang="sl-SI" sz="2000" b="0" dirty="0">
                <a:solidFill>
                  <a:schemeClr val="tx2"/>
                </a:solidFill>
                <a:latin typeface="+mn-lt"/>
              </a:rPr>
              <a:t> označbo)</a:t>
            </a:r>
            <a:br>
              <a:rPr lang="sl-SI" sz="2000" b="0" dirty="0">
                <a:solidFill>
                  <a:schemeClr val="tx2"/>
                </a:solidFill>
                <a:latin typeface="+mn-lt"/>
              </a:rPr>
            </a:br>
            <a:r>
              <a:rPr lang="sl-SI" sz="2000" b="0" dirty="0">
                <a:solidFill>
                  <a:schemeClr val="tx2"/>
                </a:solidFill>
                <a:latin typeface="+mn-lt"/>
              </a:rPr>
              <a:t>1(c) dejanski volumenski delež alkohola</a:t>
            </a:r>
            <a:br>
              <a:rPr lang="sl-SI" sz="2000" b="0" dirty="0">
                <a:solidFill>
                  <a:schemeClr val="tx2"/>
                </a:solidFill>
                <a:latin typeface="+mn-lt"/>
              </a:rPr>
            </a:br>
            <a:r>
              <a:rPr lang="sl-SI" sz="2000" b="0" dirty="0">
                <a:solidFill>
                  <a:schemeClr val="tx2"/>
                </a:solidFill>
                <a:latin typeface="+mn-lt"/>
              </a:rPr>
              <a:t>1(d) Izvor</a:t>
            </a:r>
            <a:br>
              <a:rPr lang="sl-SI" sz="2000" b="0" dirty="0">
                <a:solidFill>
                  <a:schemeClr val="tx2"/>
                </a:solidFill>
                <a:latin typeface="+mn-lt"/>
              </a:rPr>
            </a:br>
            <a:r>
              <a:rPr lang="sl-SI" sz="2000" b="0" dirty="0">
                <a:solidFill>
                  <a:schemeClr val="tx2"/>
                </a:solidFill>
                <a:latin typeface="+mn-lt"/>
              </a:rPr>
              <a:t>1(e) polnilec, proizvajalec</a:t>
            </a:r>
            <a:br>
              <a:rPr lang="sl-SI" sz="2000" b="0" dirty="0">
                <a:solidFill>
                  <a:schemeClr val="tx2"/>
                </a:solidFill>
                <a:latin typeface="+mn-lt"/>
              </a:rPr>
            </a:br>
            <a:r>
              <a:rPr lang="sl-SI" sz="2000" b="0" dirty="0">
                <a:solidFill>
                  <a:schemeClr val="tx2"/>
                </a:solidFill>
                <a:latin typeface="+mn-lt"/>
              </a:rPr>
              <a:t>1(f) uvoznik (za uvoženo vino)</a:t>
            </a:r>
            <a:br>
              <a:rPr lang="sl-SI" sz="2000" b="0" dirty="0">
                <a:solidFill>
                  <a:schemeClr val="tx2"/>
                </a:solidFill>
                <a:latin typeface="+mn-lt"/>
              </a:rPr>
            </a:br>
            <a:r>
              <a:rPr lang="sl-SI" sz="2000" b="0" dirty="0">
                <a:solidFill>
                  <a:schemeClr val="tx2"/>
                </a:solidFill>
                <a:latin typeface="+mn-lt"/>
              </a:rPr>
              <a:t>1(g) sladkor (peneča…)</a:t>
            </a:r>
            <a:br>
              <a:rPr lang="sl-SI" sz="2000" b="0" dirty="0">
                <a:solidFill>
                  <a:schemeClr val="tx2"/>
                </a:solidFill>
                <a:latin typeface="+mn-lt"/>
              </a:rPr>
            </a:br>
            <a:r>
              <a:rPr lang="sl-SI" sz="2000" b="0" dirty="0">
                <a:solidFill>
                  <a:srgbClr val="C00000"/>
                </a:solidFill>
                <a:latin typeface="+mn-lt"/>
              </a:rPr>
              <a:t>1(h) hranilna vrednost NOVO</a:t>
            </a:r>
            <a:br>
              <a:rPr lang="sl-SI" sz="2000" b="0" dirty="0">
                <a:solidFill>
                  <a:srgbClr val="C00000"/>
                </a:solidFill>
                <a:latin typeface="+mn-lt"/>
              </a:rPr>
            </a:br>
            <a:r>
              <a:rPr lang="sl-SI" sz="2000" b="0" dirty="0">
                <a:solidFill>
                  <a:srgbClr val="C00000"/>
                </a:solidFill>
                <a:latin typeface="+mn-lt"/>
              </a:rPr>
              <a:t>1(i) seznam sestavin NOVO</a:t>
            </a:r>
            <a:br>
              <a:rPr lang="sl-SI" sz="2000" b="0" dirty="0">
                <a:solidFill>
                  <a:srgbClr val="C00000"/>
                </a:solidFill>
                <a:latin typeface="+mn-lt"/>
              </a:rPr>
            </a:br>
            <a:r>
              <a:rPr lang="sl-SI" sz="2000" b="0" dirty="0">
                <a:solidFill>
                  <a:srgbClr val="C00000"/>
                </a:solidFill>
                <a:latin typeface="+mn-lt"/>
              </a:rPr>
              <a:t>1(j) minimalni rok trajanja NOVO</a:t>
            </a:r>
            <a:br>
              <a:rPr lang="sl-SI" sz="2000" b="0" dirty="0">
                <a:solidFill>
                  <a:srgbClr val="C00000"/>
                </a:solidFill>
                <a:latin typeface="+mn-lt"/>
              </a:rPr>
            </a:br>
            <a:br>
              <a:rPr lang="sl-SI" sz="2000" b="0" dirty="0">
                <a:solidFill>
                  <a:srgbClr val="C00000"/>
                </a:solidFill>
                <a:latin typeface="+mn-lt"/>
              </a:rPr>
            </a:br>
            <a:r>
              <a:rPr lang="sl-SI" sz="1800" dirty="0">
                <a:solidFill>
                  <a:srgbClr val="0B1FDB"/>
                </a:solidFill>
                <a:latin typeface="+mn-lt"/>
              </a:rPr>
              <a:t>*</a:t>
            </a:r>
            <a:r>
              <a:rPr lang="sl-SI" sz="1800" b="0" dirty="0">
                <a:solidFill>
                  <a:schemeClr val="tx2"/>
                </a:solidFill>
                <a:latin typeface="+mn-lt"/>
              </a:rPr>
              <a:t>1308/2013, </a:t>
            </a:r>
            <a:r>
              <a:rPr lang="sl-SI" sz="1800" dirty="0">
                <a:solidFill>
                  <a:srgbClr val="0B1FDB"/>
                </a:solidFill>
                <a:latin typeface="+mn-lt"/>
              </a:rPr>
              <a:t>**</a:t>
            </a:r>
            <a:r>
              <a:rPr lang="sl-SI" sz="1800" b="0" dirty="0" err="1">
                <a:solidFill>
                  <a:schemeClr val="tx2"/>
                </a:solidFill>
                <a:latin typeface="+mn-lt"/>
              </a:rPr>
              <a:t>Dealkoholizirana</a:t>
            </a:r>
            <a:r>
              <a:rPr lang="sl-SI" sz="1800" b="0" dirty="0">
                <a:solidFill>
                  <a:schemeClr val="tx2"/>
                </a:solidFill>
                <a:latin typeface="+mn-lt"/>
              </a:rPr>
              <a:t> in delno </a:t>
            </a:r>
            <a:r>
              <a:rPr lang="sl-SI" sz="1800" b="0" dirty="0" err="1">
                <a:solidFill>
                  <a:schemeClr val="tx2"/>
                </a:solidFill>
                <a:latin typeface="+mn-lt"/>
              </a:rPr>
              <a:t>dealkoholizirana</a:t>
            </a:r>
            <a:r>
              <a:rPr lang="sl-SI" sz="1800" b="0" dirty="0">
                <a:solidFill>
                  <a:schemeClr val="tx2"/>
                </a:solidFill>
                <a:latin typeface="+mn-lt"/>
              </a:rPr>
              <a:t> vina niso nova kategorija, ampak so vključena v obstoječe kategorije proizvodov vinske trte (iz Dela II Priloge VII k uredbi 1308/2013), ki se smejo </a:t>
            </a:r>
            <a:r>
              <a:rPr lang="sl-SI" sz="1800" b="0" dirty="0" err="1">
                <a:solidFill>
                  <a:schemeClr val="tx2"/>
                </a:solidFill>
                <a:latin typeface="+mn-lt"/>
              </a:rPr>
              <a:t>dealkoholizirati</a:t>
            </a:r>
            <a:r>
              <a:rPr lang="sl-SI" sz="1800" b="0" dirty="0">
                <a:solidFill>
                  <a:schemeClr val="tx2"/>
                </a:solidFill>
                <a:latin typeface="+mn-lt"/>
              </a:rPr>
              <a:t> (kategorije (1), (4), (5), (6), (7), (8) in (9)).</a:t>
            </a:r>
            <a:br>
              <a:rPr lang="sl-SI" sz="1800" dirty="0">
                <a:latin typeface="+mn-lt"/>
              </a:rPr>
            </a:br>
            <a:br>
              <a:rPr lang="sl-SI" sz="2000" b="0" dirty="0">
                <a:solidFill>
                  <a:schemeClr val="tx2"/>
                </a:solidFill>
                <a:latin typeface="+mn-lt"/>
              </a:rPr>
            </a:br>
            <a:br>
              <a:rPr lang="sl-SI" sz="2000" b="0" dirty="0">
                <a:solidFill>
                  <a:schemeClr val="tx2"/>
                </a:solidFill>
                <a:latin typeface="+mn-lt"/>
              </a:rPr>
            </a:br>
            <a:br>
              <a:rPr lang="sl-SI" sz="2000" b="0" dirty="0">
                <a:solidFill>
                  <a:schemeClr val="tx2"/>
                </a:solidFill>
                <a:latin typeface="+mn-lt"/>
              </a:rPr>
            </a:br>
            <a:br>
              <a:rPr lang="sl-SI" sz="2000" b="0" dirty="0">
                <a:solidFill>
                  <a:schemeClr val="tx2"/>
                </a:solidFill>
                <a:latin typeface="+mn-lt"/>
              </a:rPr>
            </a:br>
            <a:br>
              <a:rPr lang="sl-SI" sz="2000" dirty="0">
                <a:solidFill>
                  <a:schemeClr val="tx2"/>
                </a:solidFill>
                <a:latin typeface="+mn-lt"/>
              </a:rPr>
            </a:br>
            <a:endParaRPr lang="sl-SI" sz="2000" dirty="0">
              <a:solidFill>
                <a:schemeClr val="tx2"/>
              </a:solidFill>
              <a:latin typeface="+mn-lt"/>
            </a:endParaRPr>
          </a:p>
        </p:txBody>
      </p:sp>
    </p:spTree>
    <p:extLst>
      <p:ext uri="{BB962C8B-B14F-4D97-AF65-F5344CB8AC3E}">
        <p14:creationId xmlns:p14="http://schemas.microsoft.com/office/powerpoint/2010/main" val="514473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801B74-CAF0-F057-E31D-C034F3CE918E}"/>
              </a:ext>
            </a:extLst>
          </p:cNvPr>
          <p:cNvSpPr>
            <a:spLocks noGrp="1"/>
          </p:cNvSpPr>
          <p:nvPr>
            <p:ph type="ctrTitle"/>
          </p:nvPr>
        </p:nvSpPr>
        <p:spPr>
          <a:xfrm>
            <a:off x="429419" y="1296345"/>
            <a:ext cx="8612981" cy="5470215"/>
          </a:xfrm>
        </p:spPr>
        <p:txBody>
          <a:bodyPr/>
          <a:lstStyle/>
          <a:p>
            <a:pPr>
              <a:defRPr/>
            </a:pPr>
            <a:r>
              <a:rPr lang="sl-SI" sz="2000" dirty="0">
                <a:solidFill>
                  <a:schemeClr val="tx2"/>
                </a:solidFill>
                <a:latin typeface="+mn-lt"/>
              </a:rPr>
              <a:t>1308/2013 </a:t>
            </a:r>
            <a:r>
              <a:rPr lang="sl-SI" sz="2000" dirty="0">
                <a:solidFill>
                  <a:srgbClr val="0B1FDB"/>
                </a:solidFill>
                <a:latin typeface="+mn-lt"/>
              </a:rPr>
              <a:t>čl. 119 </a:t>
            </a:r>
            <a:r>
              <a:rPr lang="sl-SI" sz="2000" dirty="0">
                <a:solidFill>
                  <a:schemeClr val="tx2"/>
                </a:solidFill>
                <a:latin typeface="+mn-lt"/>
              </a:rPr>
              <a:t>Obvezne navedbe pri označevanju vina</a:t>
            </a:r>
            <a:r>
              <a:rPr lang="sl-SI" sz="2000" b="0" dirty="0">
                <a:solidFill>
                  <a:schemeClr val="tx2"/>
                </a:solidFill>
                <a:latin typeface="+mn-lt"/>
              </a:rPr>
              <a:t>… </a:t>
            </a:r>
            <a:r>
              <a:rPr lang="sl-SI" sz="2000" b="0" dirty="0">
                <a:solidFill>
                  <a:srgbClr val="C00000"/>
                </a:solidFill>
                <a:latin typeface="+mn-lt"/>
              </a:rPr>
              <a:t>od 8. dec 2023 </a:t>
            </a:r>
            <a:br>
              <a:rPr lang="sl-SI" sz="2000" b="0" dirty="0">
                <a:solidFill>
                  <a:schemeClr val="tx2"/>
                </a:solidFill>
                <a:latin typeface="+mn-lt"/>
              </a:rPr>
            </a:br>
            <a:br>
              <a:rPr lang="sl-SI" sz="2000" b="0" dirty="0">
                <a:solidFill>
                  <a:schemeClr val="tx2"/>
                </a:solidFill>
                <a:latin typeface="+mn-lt"/>
              </a:rPr>
            </a:br>
            <a:br>
              <a:rPr lang="sl-SI" sz="2000" b="0" dirty="0">
                <a:solidFill>
                  <a:schemeClr val="tx2">
                    <a:lumMod val="95000"/>
                    <a:lumOff val="5000"/>
                  </a:schemeClr>
                </a:solidFill>
                <a:latin typeface="+mn-lt"/>
              </a:rPr>
            </a:br>
            <a:r>
              <a:rPr lang="sl-SI" sz="2000" dirty="0">
                <a:solidFill>
                  <a:srgbClr val="0B1FDB"/>
                </a:solidFill>
                <a:latin typeface="+mn-lt"/>
              </a:rPr>
              <a:t>(1)(h)  hranilna vrednost: </a:t>
            </a:r>
            <a:r>
              <a:rPr lang="sl-SI" sz="2000" b="0" dirty="0">
                <a:solidFill>
                  <a:schemeClr val="tx2"/>
                </a:solidFill>
                <a:latin typeface="+mn-lt"/>
              </a:rPr>
              <a:t>v skladu z 1169/2011, čl. 9(1), točka (l)</a:t>
            </a:r>
            <a:r>
              <a:rPr lang="sl-SI" sz="2000" dirty="0">
                <a:solidFill>
                  <a:srgbClr val="0B1FDB"/>
                </a:solidFill>
                <a:latin typeface="+mn-lt"/>
              </a:rPr>
              <a:t>*</a:t>
            </a:r>
            <a:br>
              <a:rPr lang="sl-SI" sz="2000" u="sng" dirty="0">
                <a:solidFill>
                  <a:schemeClr val="tx2"/>
                </a:solidFill>
                <a:latin typeface="+mn-lt"/>
              </a:rPr>
            </a:br>
            <a:br>
              <a:rPr lang="sl-SI" sz="2000" b="0" dirty="0">
                <a:solidFill>
                  <a:schemeClr val="tx2"/>
                </a:solidFill>
                <a:latin typeface="+mn-lt"/>
              </a:rPr>
            </a:br>
            <a:r>
              <a:rPr lang="sl-SI" sz="2000" dirty="0">
                <a:solidFill>
                  <a:srgbClr val="0B1FDB"/>
                </a:solidFill>
                <a:latin typeface="+mn-lt"/>
              </a:rPr>
              <a:t>(1)(i)  seznam sestavin </a:t>
            </a:r>
            <a:r>
              <a:rPr lang="sl-SI" sz="2000" b="0" dirty="0">
                <a:solidFill>
                  <a:schemeClr val="tx2"/>
                </a:solidFill>
                <a:latin typeface="+mn-lt"/>
              </a:rPr>
              <a:t>v skladu z 1169/2011, čl. 9(1), točka (b)</a:t>
            </a:r>
            <a:r>
              <a:rPr lang="sl-SI" sz="2000" dirty="0">
                <a:solidFill>
                  <a:srgbClr val="0B1FDB"/>
                </a:solidFill>
                <a:latin typeface="+mn-lt"/>
              </a:rPr>
              <a:t>*</a:t>
            </a:r>
            <a:br>
              <a:rPr lang="sl-SI" sz="2000" dirty="0">
                <a:solidFill>
                  <a:srgbClr val="0B1FDB"/>
                </a:solidFill>
                <a:latin typeface="+mn-lt"/>
              </a:rPr>
            </a:br>
            <a:br>
              <a:rPr lang="sl-SI" sz="2000" dirty="0">
                <a:solidFill>
                  <a:srgbClr val="0B1FDB"/>
                </a:solidFill>
                <a:latin typeface="+mn-lt"/>
              </a:rPr>
            </a:br>
            <a:r>
              <a:rPr lang="sl-SI" sz="2000" dirty="0">
                <a:solidFill>
                  <a:srgbClr val="0B1FDB"/>
                </a:solidFill>
                <a:latin typeface="+mn-lt"/>
              </a:rPr>
              <a:t>(1)(j) minimalni rok trajanja </a:t>
            </a:r>
            <a:r>
              <a:rPr lang="sl-SI" sz="2000" b="0" dirty="0">
                <a:solidFill>
                  <a:schemeClr val="tx2"/>
                </a:solidFill>
                <a:latin typeface="+mn-lt"/>
              </a:rPr>
              <a:t>v skladu z 1169/2011, čl. 9(1), točka (f)</a:t>
            </a:r>
            <a:r>
              <a:rPr lang="sl-SI" sz="2000" dirty="0">
                <a:solidFill>
                  <a:srgbClr val="0B1FDB"/>
                </a:solidFill>
                <a:latin typeface="+mn-lt"/>
              </a:rPr>
              <a:t>*</a:t>
            </a:r>
            <a:br>
              <a:rPr lang="sl-SI" sz="2000" b="0" dirty="0">
                <a:solidFill>
                  <a:schemeClr val="tx2"/>
                </a:solidFill>
                <a:latin typeface="+mn-lt"/>
              </a:rPr>
            </a:br>
            <a:br>
              <a:rPr lang="sl-SI" sz="2000" b="0" dirty="0">
                <a:solidFill>
                  <a:schemeClr val="tx2"/>
                </a:solidFill>
                <a:latin typeface="+mn-lt"/>
              </a:rPr>
            </a:br>
            <a:r>
              <a:rPr lang="sl-SI" sz="1800" dirty="0">
                <a:solidFill>
                  <a:srgbClr val="0B1FDB"/>
                </a:solidFill>
                <a:latin typeface="+mn-lt"/>
              </a:rPr>
              <a:t>*</a:t>
            </a:r>
            <a:r>
              <a:rPr lang="sl-SI" sz="1800" b="0" dirty="0">
                <a:solidFill>
                  <a:schemeClr val="tx2"/>
                </a:solidFill>
                <a:latin typeface="+mn-lt"/>
              </a:rPr>
              <a:t>horizontalna zakonodaja o posredovanju informacij o živilih potrošnikom </a:t>
            </a:r>
            <a:br>
              <a:rPr lang="sl-SI" sz="2000" b="0" dirty="0">
                <a:solidFill>
                  <a:schemeClr val="tx2"/>
                </a:solidFill>
                <a:latin typeface="+mn-lt"/>
              </a:rPr>
            </a:br>
            <a:br>
              <a:rPr lang="sl-SI" sz="2000" b="0" dirty="0">
                <a:solidFill>
                  <a:schemeClr val="tx2"/>
                </a:solidFill>
                <a:latin typeface="+mn-lt"/>
              </a:rPr>
            </a:br>
            <a:br>
              <a:rPr lang="sl-SI" sz="1800" b="0" i="1" dirty="0">
                <a:solidFill>
                  <a:schemeClr val="tx2"/>
                </a:solidFill>
              </a:rPr>
            </a:br>
            <a:br>
              <a:rPr lang="sl-SI" sz="1800" b="0" i="1" dirty="0">
                <a:solidFill>
                  <a:schemeClr val="tx2"/>
                </a:solidFill>
              </a:rPr>
            </a:br>
            <a:br>
              <a:rPr lang="sl-SI" sz="2000" b="0" dirty="0">
                <a:solidFill>
                  <a:srgbClr val="C00000"/>
                </a:solidFill>
              </a:rPr>
            </a:br>
            <a:br>
              <a:rPr lang="sl-SI" sz="2000" b="0" dirty="0">
                <a:solidFill>
                  <a:schemeClr val="tx2">
                    <a:lumMod val="95000"/>
                    <a:lumOff val="5000"/>
                  </a:schemeClr>
                </a:solidFill>
              </a:rPr>
            </a:br>
            <a:br>
              <a:rPr lang="sl-SI" sz="2400" b="0" dirty="0">
                <a:solidFill>
                  <a:schemeClr val="tx2">
                    <a:lumMod val="95000"/>
                    <a:lumOff val="5000"/>
                  </a:schemeClr>
                </a:solidFill>
              </a:rPr>
            </a:br>
            <a:br>
              <a:rPr lang="sl-SI" sz="2400" dirty="0">
                <a:solidFill>
                  <a:schemeClr val="tx2">
                    <a:lumMod val="95000"/>
                    <a:lumOff val="5000"/>
                  </a:schemeClr>
                </a:solidFill>
              </a:rPr>
            </a:br>
            <a:br>
              <a:rPr lang="sl-SI" sz="2400" dirty="0">
                <a:solidFill>
                  <a:schemeClr val="tx2">
                    <a:lumMod val="95000"/>
                    <a:lumOff val="5000"/>
                  </a:schemeClr>
                </a:solidFill>
              </a:rPr>
            </a:br>
            <a:br>
              <a:rPr lang="sl-SI" sz="2400" dirty="0">
                <a:solidFill>
                  <a:schemeClr val="tx2">
                    <a:lumMod val="95000"/>
                    <a:lumOff val="5000"/>
                  </a:schemeClr>
                </a:solidFill>
              </a:rPr>
            </a:br>
            <a:br>
              <a:rPr lang="sl-SI" sz="2400" dirty="0"/>
            </a:br>
            <a:endParaRPr lang="sl-SI"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884115-5934-4488-0D68-017987728E60}"/>
              </a:ext>
            </a:extLst>
          </p:cNvPr>
          <p:cNvSpPr>
            <a:spLocks noGrp="1"/>
          </p:cNvSpPr>
          <p:nvPr>
            <p:ph type="ctrTitle"/>
          </p:nvPr>
        </p:nvSpPr>
        <p:spPr>
          <a:xfrm>
            <a:off x="467519" y="1362122"/>
            <a:ext cx="8208962" cy="5119958"/>
          </a:xfrm>
        </p:spPr>
        <p:txBody>
          <a:bodyPr/>
          <a:lstStyle/>
          <a:p>
            <a:pPr>
              <a:defRPr/>
            </a:pPr>
            <a:r>
              <a:rPr lang="sl-SI" sz="2000" dirty="0">
                <a:solidFill>
                  <a:schemeClr val="tx2"/>
                </a:solidFill>
                <a:latin typeface="+mn-lt"/>
              </a:rPr>
              <a:t>1308/2013 </a:t>
            </a:r>
            <a:r>
              <a:rPr lang="sl-SI" sz="2000" dirty="0">
                <a:solidFill>
                  <a:srgbClr val="0B1FDB"/>
                </a:solidFill>
                <a:latin typeface="+mn-lt"/>
              </a:rPr>
              <a:t>čl. 119 </a:t>
            </a:r>
            <a:r>
              <a:rPr lang="sl-SI" sz="2000" dirty="0">
                <a:solidFill>
                  <a:schemeClr val="tx2"/>
                </a:solidFill>
                <a:latin typeface="+mn-lt"/>
              </a:rPr>
              <a:t>Obvezne</a:t>
            </a:r>
            <a:r>
              <a:rPr lang="sl-SI" sz="2000" i="1" dirty="0">
                <a:solidFill>
                  <a:srgbClr val="0B1FDB"/>
                </a:solidFill>
                <a:latin typeface="+mn-lt"/>
              </a:rPr>
              <a:t>*</a:t>
            </a:r>
            <a:r>
              <a:rPr lang="sl-SI" sz="2000" dirty="0">
                <a:solidFill>
                  <a:schemeClr val="tx2"/>
                </a:solidFill>
                <a:latin typeface="+mn-lt"/>
              </a:rPr>
              <a:t> navedbe pri označevanju vina  </a:t>
            </a:r>
            <a:r>
              <a:rPr lang="sl-SI" sz="2000" dirty="0">
                <a:solidFill>
                  <a:srgbClr val="0B1FDB"/>
                </a:solidFill>
                <a:highlight>
                  <a:srgbClr val="FFFF00"/>
                </a:highlight>
                <a:latin typeface="+mn-lt"/>
              </a:rPr>
              <a:t>od (1)(a) do (1)(j)</a:t>
            </a:r>
            <a:br>
              <a:rPr lang="sl-SI" sz="2000" baseline="-25000" dirty="0">
                <a:solidFill>
                  <a:srgbClr val="0B1FDB"/>
                </a:solidFill>
                <a:highlight>
                  <a:srgbClr val="FFFF00"/>
                </a:highlight>
                <a:latin typeface="+mn-lt"/>
              </a:rPr>
            </a:br>
            <a:br>
              <a:rPr lang="sl-SI" sz="2000" b="0" dirty="0">
                <a:solidFill>
                  <a:schemeClr val="tx2"/>
                </a:solidFill>
                <a:latin typeface="+mn-lt"/>
              </a:rPr>
            </a:br>
            <a:r>
              <a:rPr lang="sl-SI" sz="2000" dirty="0">
                <a:solidFill>
                  <a:srgbClr val="0B1FDB"/>
                </a:solidFill>
                <a:latin typeface="+mn-lt"/>
              </a:rPr>
              <a:t>(1)(a) </a:t>
            </a:r>
            <a:r>
              <a:rPr lang="sl-SI" sz="2000" b="0" dirty="0">
                <a:solidFill>
                  <a:schemeClr val="tx2"/>
                </a:solidFill>
                <a:latin typeface="+mn-lt"/>
              </a:rPr>
              <a:t>Poimenovanje </a:t>
            </a:r>
            <a:r>
              <a:rPr lang="sl-SI" sz="2000" dirty="0">
                <a:solidFill>
                  <a:srgbClr val="0B1FDB"/>
                </a:solidFill>
                <a:latin typeface="+mn-lt"/>
              </a:rPr>
              <a:t>kategorije proizvoda vinske trte </a:t>
            </a:r>
            <a:r>
              <a:rPr lang="sl-SI" sz="2000" b="0" dirty="0">
                <a:solidFill>
                  <a:schemeClr val="tx2"/>
                </a:solidFill>
                <a:latin typeface="+mn-lt"/>
              </a:rPr>
              <a:t>(17 kategorij v Delu II Priloge VII k uredbi 1308/2013): vino, peneče vino…</a:t>
            </a:r>
            <a:br>
              <a:rPr lang="sl-SI" sz="2000" b="0" dirty="0">
                <a:solidFill>
                  <a:schemeClr val="tx2"/>
                </a:solidFill>
                <a:latin typeface="+mn-lt"/>
              </a:rPr>
            </a:br>
            <a:br>
              <a:rPr lang="sl-SI" sz="2000" b="0" dirty="0">
                <a:solidFill>
                  <a:schemeClr val="tx2"/>
                </a:solidFill>
                <a:latin typeface="+mn-lt"/>
              </a:rPr>
            </a:br>
            <a:r>
              <a:rPr lang="sl-SI" sz="2000" b="0" dirty="0">
                <a:solidFill>
                  <a:schemeClr val="tx2"/>
                </a:solidFill>
                <a:latin typeface="+mn-lt"/>
              </a:rPr>
              <a:t>	(i) </a:t>
            </a:r>
            <a:r>
              <a:rPr lang="sl-SI" sz="2000" b="0" dirty="0" err="1">
                <a:solidFill>
                  <a:srgbClr val="0B1FDB"/>
                </a:solidFill>
                <a:latin typeface="+mn-lt"/>
              </a:rPr>
              <a:t>dealkoholiziran</a:t>
            </a:r>
            <a:r>
              <a:rPr lang="sl-SI" sz="2000" b="0" dirty="0">
                <a:solidFill>
                  <a:srgbClr val="0B1FDB"/>
                </a:solidFill>
                <a:latin typeface="+mn-lt"/>
              </a:rPr>
              <a:t> </a:t>
            </a:r>
            <a:r>
              <a:rPr lang="sl-SI" sz="2000" b="0" dirty="0">
                <a:solidFill>
                  <a:schemeClr val="tx2"/>
                </a:solidFill>
                <a:latin typeface="+mn-lt"/>
              </a:rPr>
              <a:t>(</a:t>
            </a:r>
            <a:r>
              <a:rPr lang="sl-SI" sz="2000" b="0" dirty="0" err="1">
                <a:solidFill>
                  <a:schemeClr val="tx2"/>
                </a:solidFill>
                <a:latin typeface="+mn-lt"/>
              </a:rPr>
              <a:t>max</a:t>
            </a:r>
            <a:r>
              <a:rPr lang="sl-SI" sz="2000" b="0" dirty="0">
                <a:solidFill>
                  <a:schemeClr val="tx2"/>
                </a:solidFill>
                <a:latin typeface="+mn-lt"/>
              </a:rPr>
              <a:t>. 0,5 vol. %)</a:t>
            </a:r>
            <a:br>
              <a:rPr lang="sl-SI" sz="2000" b="0" dirty="0">
                <a:solidFill>
                  <a:schemeClr val="tx2"/>
                </a:solidFill>
                <a:latin typeface="+mn-lt"/>
              </a:rPr>
            </a:br>
            <a:br>
              <a:rPr lang="sl-SI" sz="2000" b="0" dirty="0">
                <a:solidFill>
                  <a:schemeClr val="tx2"/>
                </a:solidFill>
                <a:latin typeface="+mn-lt"/>
              </a:rPr>
            </a:br>
            <a:r>
              <a:rPr lang="sl-SI" sz="2000" b="0" dirty="0">
                <a:solidFill>
                  <a:schemeClr val="tx2"/>
                </a:solidFill>
                <a:latin typeface="+mn-lt"/>
              </a:rPr>
              <a:t>	(ii) </a:t>
            </a:r>
            <a:r>
              <a:rPr lang="sl-SI" sz="2000" b="0" dirty="0">
                <a:solidFill>
                  <a:srgbClr val="0B1FDB"/>
                </a:solidFill>
                <a:latin typeface="+mn-lt"/>
              </a:rPr>
              <a:t>delno </a:t>
            </a:r>
            <a:r>
              <a:rPr lang="sl-SI" sz="2000" b="0" dirty="0" err="1">
                <a:solidFill>
                  <a:srgbClr val="0B1FDB"/>
                </a:solidFill>
                <a:latin typeface="+mn-lt"/>
              </a:rPr>
              <a:t>dealkoholiziran</a:t>
            </a:r>
            <a:r>
              <a:rPr lang="sl-SI" sz="2000" b="0" dirty="0">
                <a:solidFill>
                  <a:srgbClr val="0B1FDB"/>
                </a:solidFill>
                <a:latin typeface="+mn-lt"/>
              </a:rPr>
              <a:t> </a:t>
            </a:r>
            <a:r>
              <a:rPr lang="sl-SI" sz="2000" b="0" dirty="0">
                <a:solidFill>
                  <a:schemeClr val="tx2"/>
                </a:solidFill>
                <a:latin typeface="+mn-lt"/>
              </a:rPr>
              <a:t>(nad 0,5 vol. % in pod najmanjšo dejansko vsebnostjo alkohola pred </a:t>
            </a:r>
            <a:r>
              <a:rPr lang="sl-SI" sz="2000" b="0" dirty="0" err="1">
                <a:solidFill>
                  <a:schemeClr val="tx2"/>
                </a:solidFill>
                <a:latin typeface="+mn-lt"/>
              </a:rPr>
              <a:t>dealkoholizacijo</a:t>
            </a:r>
            <a:r>
              <a:rPr lang="sl-SI" sz="2000" b="0" dirty="0">
                <a:solidFill>
                  <a:schemeClr val="tx2"/>
                </a:solidFill>
                <a:latin typeface="+mn-lt"/>
              </a:rPr>
              <a:t>)</a:t>
            </a:r>
            <a:br>
              <a:rPr lang="sl-SI" sz="2000" b="0" dirty="0">
                <a:solidFill>
                  <a:schemeClr val="tx2"/>
                </a:solidFill>
                <a:latin typeface="+mn-lt"/>
              </a:rPr>
            </a:br>
            <a:br>
              <a:rPr lang="sl-SI" sz="2000" b="0" dirty="0">
                <a:solidFill>
                  <a:schemeClr val="tx2"/>
                </a:solidFill>
                <a:latin typeface="+mn-lt"/>
              </a:rPr>
            </a:br>
            <a:br>
              <a:rPr lang="sl-SI" sz="2000" b="0" dirty="0">
                <a:solidFill>
                  <a:schemeClr val="tx2"/>
                </a:solidFill>
                <a:latin typeface="+mn-lt"/>
              </a:rPr>
            </a:br>
            <a:br>
              <a:rPr lang="sl-SI" sz="2000" b="0" dirty="0">
                <a:solidFill>
                  <a:schemeClr val="tx2"/>
                </a:solidFill>
                <a:latin typeface="+mn-lt"/>
              </a:rPr>
            </a:br>
            <a:r>
              <a:rPr lang="sl-SI" sz="1800" dirty="0">
                <a:solidFill>
                  <a:srgbClr val="0B1FDB"/>
                </a:solidFill>
                <a:latin typeface="+mn-lt"/>
              </a:rPr>
              <a:t>*</a:t>
            </a:r>
            <a:r>
              <a:rPr lang="sl-SI" sz="1800" dirty="0">
                <a:solidFill>
                  <a:schemeClr val="tx2"/>
                </a:solidFill>
                <a:latin typeface="+mn-lt"/>
              </a:rPr>
              <a:t>isto vidno polje</a:t>
            </a:r>
            <a:r>
              <a:rPr lang="sl-SI" sz="1800" b="0" dirty="0">
                <a:solidFill>
                  <a:schemeClr val="tx2"/>
                </a:solidFill>
                <a:latin typeface="+mn-lt"/>
              </a:rPr>
              <a:t>, </a:t>
            </a:r>
            <a:r>
              <a:rPr lang="sl-SI" sz="1800" dirty="0">
                <a:solidFill>
                  <a:schemeClr val="tx2"/>
                </a:solidFill>
                <a:latin typeface="+mn-lt"/>
              </a:rPr>
              <a:t>velikost črk 1,2 mm </a:t>
            </a:r>
            <a:r>
              <a:rPr lang="sl-SI" sz="1800" b="0" dirty="0">
                <a:solidFill>
                  <a:schemeClr val="tx2"/>
                </a:solidFill>
                <a:latin typeface="+mn-lt"/>
              </a:rPr>
              <a:t>(2019/33, čl. 40(3)) </a:t>
            </a:r>
            <a:br>
              <a:rPr lang="sl-SI" sz="1800" b="0" dirty="0">
                <a:solidFill>
                  <a:schemeClr val="tx2"/>
                </a:solidFill>
                <a:latin typeface="+mn-lt"/>
              </a:rPr>
            </a:br>
            <a:br>
              <a:rPr lang="sl-SI" sz="2000" b="0" dirty="0">
                <a:solidFill>
                  <a:schemeClr val="tx2"/>
                </a:solidFill>
                <a:latin typeface="+mn-lt"/>
              </a:rPr>
            </a:br>
            <a:br>
              <a:rPr lang="sl-SI" sz="2000" b="0" dirty="0">
                <a:solidFill>
                  <a:schemeClr val="tx2"/>
                </a:solidFill>
                <a:latin typeface="+mn-lt"/>
              </a:rPr>
            </a:br>
            <a:br>
              <a:rPr lang="sl-SI" sz="2000" b="0" dirty="0">
                <a:solidFill>
                  <a:schemeClr val="tx2"/>
                </a:solidFill>
                <a:latin typeface="+mn-lt"/>
              </a:rPr>
            </a:br>
            <a:br>
              <a:rPr lang="sl-SI" sz="2000" b="0" dirty="0">
                <a:solidFill>
                  <a:schemeClr val="tx2"/>
                </a:solidFill>
                <a:latin typeface="+mn-lt"/>
              </a:rPr>
            </a:br>
            <a:br>
              <a:rPr lang="sl-SI" sz="2000" b="0" dirty="0">
                <a:solidFill>
                  <a:schemeClr val="tx2"/>
                </a:solidFill>
                <a:latin typeface="+mn-lt"/>
              </a:rPr>
            </a:br>
            <a:br>
              <a:rPr lang="sl-SI" sz="2000" b="0" dirty="0">
                <a:solidFill>
                  <a:schemeClr val="tx2"/>
                </a:solidFill>
                <a:latin typeface="+mn-lt"/>
              </a:rPr>
            </a:br>
            <a:br>
              <a:rPr lang="sl-SI" altLang="sl-SI" sz="2000" dirty="0">
                <a:solidFill>
                  <a:srgbClr val="FF0000"/>
                </a:solidFill>
              </a:rPr>
            </a:br>
            <a:br>
              <a:rPr lang="sl-SI" sz="2000" b="0" dirty="0">
                <a:solidFill>
                  <a:schemeClr val="tx2"/>
                </a:solidFill>
                <a:latin typeface="+mn-lt"/>
              </a:rPr>
            </a:br>
            <a:br>
              <a:rPr lang="sl-SI" sz="2000" b="0" dirty="0">
                <a:solidFill>
                  <a:schemeClr val="tx2"/>
                </a:solidFill>
                <a:latin typeface="+mn-lt"/>
              </a:rPr>
            </a:br>
            <a:br>
              <a:rPr lang="sl-SI" sz="2000" b="0" dirty="0">
                <a:solidFill>
                  <a:schemeClr val="tx2"/>
                </a:solidFill>
                <a:latin typeface="+mn-lt"/>
              </a:rPr>
            </a:br>
            <a:br>
              <a:rPr lang="sl-SI" sz="2000" b="0" dirty="0">
                <a:solidFill>
                  <a:schemeClr val="tx2">
                    <a:lumMod val="95000"/>
                    <a:lumOff val="5000"/>
                  </a:schemeClr>
                </a:solidFill>
              </a:rPr>
            </a:br>
            <a:br>
              <a:rPr lang="sl-SI" sz="2000" b="0" dirty="0">
                <a:solidFill>
                  <a:srgbClr val="C00000"/>
                </a:solidFill>
              </a:rPr>
            </a:br>
            <a:br>
              <a:rPr lang="sl-SI" sz="2000" b="0" dirty="0">
                <a:solidFill>
                  <a:schemeClr val="tx2">
                    <a:lumMod val="95000"/>
                    <a:lumOff val="5000"/>
                  </a:schemeClr>
                </a:solidFill>
              </a:rPr>
            </a:br>
            <a:br>
              <a:rPr lang="sl-SI" sz="2400" b="0" dirty="0">
                <a:solidFill>
                  <a:schemeClr val="tx2">
                    <a:lumMod val="95000"/>
                    <a:lumOff val="5000"/>
                  </a:schemeClr>
                </a:solidFill>
              </a:rPr>
            </a:br>
            <a:br>
              <a:rPr lang="sl-SI" sz="2400" dirty="0">
                <a:solidFill>
                  <a:schemeClr val="tx2">
                    <a:lumMod val="95000"/>
                    <a:lumOff val="5000"/>
                  </a:schemeClr>
                </a:solidFill>
              </a:rPr>
            </a:br>
            <a:br>
              <a:rPr lang="sl-SI" sz="2400" dirty="0">
                <a:solidFill>
                  <a:schemeClr val="tx2">
                    <a:lumMod val="95000"/>
                    <a:lumOff val="5000"/>
                  </a:schemeClr>
                </a:solidFill>
              </a:rPr>
            </a:br>
            <a:br>
              <a:rPr lang="sl-SI" sz="2400" dirty="0">
                <a:solidFill>
                  <a:schemeClr val="tx2">
                    <a:lumMod val="95000"/>
                    <a:lumOff val="5000"/>
                  </a:schemeClr>
                </a:solidFill>
              </a:rPr>
            </a:br>
            <a:br>
              <a:rPr lang="sl-SI" sz="2400" dirty="0"/>
            </a:br>
            <a:br>
              <a:rPr lang="sl-SI" sz="2400" b="0" dirty="0">
                <a:solidFill>
                  <a:schemeClr val="tx2"/>
                </a:solidFill>
                <a:latin typeface="+mn-lt"/>
              </a:rPr>
            </a:br>
            <a:endParaRPr lang="sl-SI"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801B74-CAF0-F057-E31D-C034F3CE918E}"/>
              </a:ext>
            </a:extLst>
          </p:cNvPr>
          <p:cNvSpPr>
            <a:spLocks noGrp="1"/>
          </p:cNvSpPr>
          <p:nvPr>
            <p:ph type="ctrTitle"/>
          </p:nvPr>
        </p:nvSpPr>
        <p:spPr>
          <a:xfrm>
            <a:off x="335666" y="1342064"/>
            <a:ext cx="8391645" cy="5105035"/>
          </a:xfrm>
        </p:spPr>
        <p:txBody>
          <a:bodyPr/>
          <a:lstStyle/>
          <a:p>
            <a:pPr>
              <a:defRPr/>
            </a:pPr>
            <a:r>
              <a:rPr lang="sl-SI" sz="2000" dirty="0">
                <a:solidFill>
                  <a:schemeClr val="tx2"/>
                </a:solidFill>
                <a:latin typeface="+mn-lt"/>
              </a:rPr>
              <a:t>1308/2013 </a:t>
            </a:r>
            <a:r>
              <a:rPr lang="sl-SI" sz="2000" dirty="0">
                <a:solidFill>
                  <a:srgbClr val="0B1FDB"/>
                </a:solidFill>
                <a:latin typeface="+mn-lt"/>
              </a:rPr>
              <a:t>čl. 119 </a:t>
            </a:r>
            <a:r>
              <a:rPr lang="sl-SI" sz="2000" dirty="0">
                <a:solidFill>
                  <a:schemeClr val="tx2"/>
                </a:solidFill>
                <a:latin typeface="+mn-lt"/>
              </a:rPr>
              <a:t>Obvezne navedbe pri označevanju vina </a:t>
            </a:r>
            <a:r>
              <a:rPr lang="sl-SI" sz="1800" b="0" dirty="0">
                <a:solidFill>
                  <a:srgbClr val="C00000"/>
                </a:solidFill>
                <a:latin typeface="+mn-lt"/>
              </a:rPr>
              <a:t>SPREMEMBA od 8. dec. 2023</a:t>
            </a:r>
            <a:br>
              <a:rPr lang="sl-SI" sz="2000" b="0" dirty="0">
                <a:solidFill>
                  <a:schemeClr val="tx2">
                    <a:lumMod val="95000"/>
                    <a:lumOff val="5000"/>
                  </a:schemeClr>
                </a:solidFill>
                <a:latin typeface="+mn-lt"/>
              </a:rPr>
            </a:br>
            <a:br>
              <a:rPr lang="sl-SI" sz="2000" b="0" dirty="0">
                <a:solidFill>
                  <a:schemeClr val="tx2">
                    <a:lumMod val="95000"/>
                    <a:lumOff val="5000"/>
                  </a:schemeClr>
                </a:solidFill>
                <a:latin typeface="+mn-lt"/>
              </a:rPr>
            </a:br>
            <a:r>
              <a:rPr lang="sl-SI" sz="2000" dirty="0">
                <a:solidFill>
                  <a:srgbClr val="0B1FDB"/>
                </a:solidFill>
                <a:latin typeface="+mn-lt"/>
              </a:rPr>
              <a:t>(1)(j) minimalni rok trajanja </a:t>
            </a:r>
            <a:r>
              <a:rPr lang="sl-SI" sz="2000" b="0" dirty="0">
                <a:solidFill>
                  <a:schemeClr val="tx2"/>
                </a:solidFill>
                <a:latin typeface="+mn-lt"/>
              </a:rPr>
              <a:t>v skladu z 1169/2011, čl. 9(1), točka (f)</a:t>
            </a:r>
            <a:r>
              <a:rPr lang="sl-SI" sz="2000" dirty="0">
                <a:solidFill>
                  <a:srgbClr val="0B1FDB"/>
                </a:solidFill>
                <a:latin typeface="+mn-lt"/>
              </a:rPr>
              <a:t>*</a:t>
            </a:r>
            <a:r>
              <a:rPr lang="sl-SI" sz="2000" b="0" dirty="0">
                <a:solidFill>
                  <a:schemeClr val="tx2"/>
                </a:solidFill>
                <a:latin typeface="+mn-lt"/>
              </a:rPr>
              <a:t> v primeru, da je proizvod </a:t>
            </a:r>
            <a:r>
              <a:rPr lang="sl-SI" sz="2000" b="0" dirty="0" err="1">
                <a:solidFill>
                  <a:schemeClr val="tx2"/>
                </a:solidFill>
                <a:latin typeface="+mn-lt"/>
              </a:rPr>
              <a:t>dealkoholiziran</a:t>
            </a:r>
            <a:r>
              <a:rPr lang="sl-SI" sz="2000" dirty="0">
                <a:solidFill>
                  <a:srgbClr val="0B1FDB"/>
                </a:solidFill>
                <a:latin typeface="+mn-lt"/>
              </a:rPr>
              <a:t>**</a:t>
            </a:r>
            <a:r>
              <a:rPr lang="sl-SI" sz="2000" b="0" dirty="0">
                <a:solidFill>
                  <a:schemeClr val="tx2"/>
                </a:solidFill>
                <a:latin typeface="+mn-lt"/>
              </a:rPr>
              <a:t> in je dejanska vsebnost alkohola  </a:t>
            </a:r>
            <a:r>
              <a:rPr lang="sl-SI" sz="2000" b="0" u="sng" dirty="0">
                <a:solidFill>
                  <a:srgbClr val="0B1FDB"/>
                </a:solidFill>
                <a:latin typeface="+mn-lt"/>
              </a:rPr>
              <a:t>manj kot 10%</a:t>
            </a:r>
            <a:r>
              <a:rPr lang="sl-SI" sz="2000" b="0" dirty="0">
                <a:solidFill>
                  <a:srgbClr val="0B1FDB"/>
                </a:solidFill>
                <a:latin typeface="+mn-lt"/>
              </a:rPr>
              <a:t>.</a:t>
            </a:r>
            <a:br>
              <a:rPr lang="sl-SI" sz="2000" b="0" dirty="0">
                <a:solidFill>
                  <a:srgbClr val="0B1FDB"/>
                </a:solidFill>
                <a:latin typeface="+mn-lt"/>
              </a:rPr>
            </a:br>
            <a:br>
              <a:rPr lang="sl-SI" sz="2000" b="0" dirty="0">
                <a:solidFill>
                  <a:schemeClr val="tx2"/>
                </a:solidFill>
                <a:latin typeface="+mn-lt"/>
              </a:rPr>
            </a:br>
            <a:br>
              <a:rPr lang="sl-SI" sz="2000" u="sng" dirty="0">
                <a:solidFill>
                  <a:schemeClr val="tx2"/>
                </a:solidFill>
                <a:latin typeface="+mn-lt"/>
              </a:rPr>
            </a:br>
            <a:r>
              <a:rPr lang="sl-SI" sz="1800" dirty="0">
                <a:solidFill>
                  <a:srgbClr val="0B1FDB"/>
                </a:solidFill>
                <a:latin typeface="+mn-lt"/>
              </a:rPr>
              <a:t>*</a:t>
            </a:r>
            <a:r>
              <a:rPr lang="sl-SI" sz="1800" b="0" dirty="0">
                <a:solidFill>
                  <a:schemeClr val="tx2"/>
                </a:solidFill>
                <a:latin typeface="+mn-lt"/>
              </a:rPr>
              <a:t>horizontalna zakonodaja o posredovanju informacij o živilih potrošnikom</a:t>
            </a:r>
            <a:br>
              <a:rPr lang="sl-SI" sz="1800" b="0" dirty="0">
                <a:solidFill>
                  <a:schemeClr val="tx2"/>
                </a:solidFill>
                <a:latin typeface="+mn-lt"/>
              </a:rPr>
            </a:br>
            <a:br>
              <a:rPr lang="sl-SI" sz="2000" b="0" dirty="0">
                <a:solidFill>
                  <a:schemeClr val="tx2"/>
                </a:solidFill>
                <a:latin typeface="+mn-lt"/>
              </a:rPr>
            </a:br>
            <a:r>
              <a:rPr lang="sl-SI" sz="1800" dirty="0">
                <a:solidFill>
                  <a:srgbClr val="0B1FDB"/>
                </a:solidFill>
                <a:latin typeface="+mn-lt"/>
              </a:rPr>
              <a:t>**</a:t>
            </a:r>
            <a:r>
              <a:rPr lang="sl-SI" sz="1800" b="0" dirty="0" err="1">
                <a:solidFill>
                  <a:schemeClr val="tx2"/>
                </a:solidFill>
                <a:latin typeface="+mn-lt"/>
              </a:rPr>
              <a:t>Dealkoholiziran</a:t>
            </a:r>
            <a:r>
              <a:rPr lang="sl-SI" sz="1800" b="0" dirty="0">
                <a:solidFill>
                  <a:schemeClr val="tx2"/>
                </a:solidFill>
                <a:latin typeface="+mn-lt"/>
              </a:rPr>
              <a:t> v skladu s postopki v 1308/2013, Oddelek E Dela I Priloge VIII (zmanjšanje dela vsebnosti ali odstranitve skoraj vse vsebnosti etanola s postopki </a:t>
            </a:r>
            <a:r>
              <a:rPr lang="sl-SI" sz="1800" b="0" dirty="0" err="1">
                <a:solidFill>
                  <a:schemeClr val="tx2"/>
                </a:solidFill>
                <a:latin typeface="+mn-lt"/>
              </a:rPr>
              <a:t>dealkoholizacije</a:t>
            </a:r>
            <a:r>
              <a:rPr lang="sl-SI" sz="1800" b="0" dirty="0">
                <a:solidFill>
                  <a:schemeClr val="tx2"/>
                </a:solidFill>
                <a:latin typeface="+mn-lt"/>
              </a:rPr>
              <a:t> (</a:t>
            </a:r>
            <a:r>
              <a:rPr lang="sl-SI" sz="1800" dirty="0">
                <a:solidFill>
                  <a:srgbClr val="0B1FDB"/>
                </a:solidFill>
                <a:latin typeface="+mn-lt"/>
              </a:rPr>
              <a:t>delno vakuumsko izhlapevanje, membranske tehnike, destilacija</a:t>
            </a:r>
            <a:r>
              <a:rPr lang="sl-SI" sz="1800" b="0" dirty="0">
                <a:solidFill>
                  <a:schemeClr val="tx2"/>
                </a:solidFill>
                <a:latin typeface="+mn-lt"/>
              </a:rPr>
              <a:t>),</a:t>
            </a:r>
            <a:r>
              <a:rPr lang="sl-SI" sz="1800" b="0" dirty="0">
                <a:solidFill>
                  <a:srgbClr val="0B1FDB"/>
                </a:solidFill>
                <a:latin typeface="+mn-lt"/>
              </a:rPr>
              <a:t> </a:t>
            </a:r>
            <a:r>
              <a:rPr lang="sl-SI" sz="1800" b="0" dirty="0">
                <a:solidFill>
                  <a:schemeClr val="tx2"/>
                </a:solidFill>
                <a:latin typeface="+mn-lt"/>
              </a:rPr>
              <a:t>pri čemer ti postopki ne smejo povzročiti organoleptičnih napak proizvoda vinske trte). Odstranitev etanola </a:t>
            </a:r>
            <a:r>
              <a:rPr lang="sl-SI" sz="1800" b="0" u="sng" dirty="0">
                <a:solidFill>
                  <a:schemeClr val="tx2"/>
                </a:solidFill>
                <a:latin typeface="+mn-lt"/>
              </a:rPr>
              <a:t>iz proizvodov vinske trte </a:t>
            </a:r>
            <a:r>
              <a:rPr lang="sl-SI" sz="1800" b="0" dirty="0">
                <a:solidFill>
                  <a:schemeClr val="tx2"/>
                </a:solidFill>
                <a:latin typeface="+mn-lt"/>
              </a:rPr>
              <a:t>se ne izvede istočasno s povečanjem vsebnosti sladkorja </a:t>
            </a:r>
            <a:r>
              <a:rPr lang="sl-SI" sz="1800" b="0" u="sng" dirty="0">
                <a:solidFill>
                  <a:schemeClr val="tx2"/>
                </a:solidFill>
                <a:latin typeface="+mn-lt"/>
              </a:rPr>
              <a:t>v</a:t>
            </a:r>
            <a:r>
              <a:rPr lang="sl-SI" sz="1800" b="0" dirty="0">
                <a:solidFill>
                  <a:schemeClr val="tx2"/>
                </a:solidFill>
                <a:latin typeface="+mn-lt"/>
              </a:rPr>
              <a:t> </a:t>
            </a:r>
            <a:r>
              <a:rPr lang="sl-SI" sz="1800" b="0" u="sng" dirty="0">
                <a:solidFill>
                  <a:schemeClr val="tx2"/>
                </a:solidFill>
                <a:latin typeface="+mn-lt"/>
              </a:rPr>
              <a:t>grozdnem moštu</a:t>
            </a:r>
            <a:r>
              <a:rPr lang="sl-SI" sz="1800" b="0" dirty="0">
                <a:solidFill>
                  <a:schemeClr val="tx2"/>
                </a:solidFill>
                <a:latin typeface="+mn-lt"/>
              </a:rPr>
              <a:t>.</a:t>
            </a:r>
            <a:br>
              <a:rPr lang="sl-SI" sz="1800" b="0" dirty="0">
                <a:solidFill>
                  <a:schemeClr val="tx2"/>
                </a:solidFill>
                <a:latin typeface="+mn-lt"/>
              </a:rPr>
            </a:br>
            <a:br>
              <a:rPr lang="sl-SI" sz="1800" b="0" dirty="0">
                <a:solidFill>
                  <a:schemeClr val="tx2"/>
                </a:solidFill>
                <a:latin typeface="+mn-lt"/>
              </a:rPr>
            </a:br>
            <a:br>
              <a:rPr lang="sl-SI" sz="1800" b="0" dirty="0">
                <a:solidFill>
                  <a:schemeClr val="tx2"/>
                </a:solidFill>
                <a:latin typeface="+mn-lt"/>
              </a:rPr>
            </a:br>
            <a:br>
              <a:rPr lang="sl-SI" sz="2000" b="0" i="1" dirty="0">
                <a:solidFill>
                  <a:srgbClr val="0B1FDB"/>
                </a:solidFill>
                <a:latin typeface="+mn-lt"/>
              </a:rPr>
            </a:br>
            <a:br>
              <a:rPr lang="sl-SI" sz="2000" b="0" i="1" dirty="0">
                <a:solidFill>
                  <a:schemeClr val="tx2"/>
                </a:solidFill>
                <a:latin typeface="+mn-lt"/>
              </a:rPr>
            </a:br>
            <a:br>
              <a:rPr lang="sl-SI" sz="1800" b="0" i="1" dirty="0">
                <a:solidFill>
                  <a:schemeClr val="tx2"/>
                </a:solidFill>
              </a:rPr>
            </a:br>
            <a:br>
              <a:rPr lang="sl-SI" sz="1800" b="0" i="1" dirty="0">
                <a:solidFill>
                  <a:schemeClr val="tx2"/>
                </a:solidFill>
              </a:rPr>
            </a:br>
            <a:br>
              <a:rPr lang="sl-SI" sz="1800" b="0" i="1" dirty="0">
                <a:solidFill>
                  <a:schemeClr val="tx2"/>
                </a:solidFill>
              </a:rPr>
            </a:br>
            <a:br>
              <a:rPr lang="sl-SI" sz="2000" b="0" dirty="0">
                <a:solidFill>
                  <a:srgbClr val="C00000"/>
                </a:solidFill>
              </a:rPr>
            </a:br>
            <a:br>
              <a:rPr lang="sl-SI" sz="2000" b="0" dirty="0">
                <a:solidFill>
                  <a:schemeClr val="tx2">
                    <a:lumMod val="95000"/>
                    <a:lumOff val="5000"/>
                  </a:schemeClr>
                </a:solidFill>
              </a:rPr>
            </a:br>
            <a:br>
              <a:rPr lang="sl-SI" sz="2400" b="0" dirty="0">
                <a:solidFill>
                  <a:schemeClr val="tx2">
                    <a:lumMod val="95000"/>
                    <a:lumOff val="5000"/>
                  </a:schemeClr>
                </a:solidFill>
              </a:rPr>
            </a:br>
            <a:br>
              <a:rPr lang="sl-SI" sz="2400" dirty="0">
                <a:solidFill>
                  <a:schemeClr val="tx2">
                    <a:lumMod val="95000"/>
                    <a:lumOff val="5000"/>
                  </a:schemeClr>
                </a:solidFill>
              </a:rPr>
            </a:br>
            <a:br>
              <a:rPr lang="sl-SI" sz="2400" dirty="0">
                <a:solidFill>
                  <a:schemeClr val="tx2">
                    <a:lumMod val="95000"/>
                    <a:lumOff val="5000"/>
                  </a:schemeClr>
                </a:solidFill>
              </a:rPr>
            </a:br>
            <a:br>
              <a:rPr lang="sl-SI" sz="2400" dirty="0">
                <a:solidFill>
                  <a:schemeClr val="tx2">
                    <a:lumMod val="95000"/>
                    <a:lumOff val="5000"/>
                  </a:schemeClr>
                </a:solidFill>
              </a:rPr>
            </a:br>
            <a:br>
              <a:rPr lang="sl-SI" sz="2400" dirty="0"/>
            </a:br>
            <a:endParaRPr lang="sl-SI" sz="2400" dirty="0"/>
          </a:p>
        </p:txBody>
      </p:sp>
    </p:spTree>
    <p:extLst>
      <p:ext uri="{BB962C8B-B14F-4D97-AF65-F5344CB8AC3E}">
        <p14:creationId xmlns:p14="http://schemas.microsoft.com/office/powerpoint/2010/main" val="3003664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F87311-4A7E-B79E-3544-02BE8465BB5B}"/>
              </a:ext>
            </a:extLst>
          </p:cNvPr>
          <p:cNvSpPr>
            <a:spLocks noGrp="1"/>
          </p:cNvSpPr>
          <p:nvPr>
            <p:ph type="ctrTitle"/>
          </p:nvPr>
        </p:nvSpPr>
        <p:spPr>
          <a:xfrm>
            <a:off x="960697" y="2785101"/>
            <a:ext cx="6748041" cy="1485957"/>
          </a:xfrm>
        </p:spPr>
        <p:txBody>
          <a:bodyPr/>
          <a:lstStyle/>
          <a:p>
            <a:pPr algn="ctr"/>
            <a:r>
              <a:rPr lang="sl-SI" sz="3200" dirty="0">
                <a:solidFill>
                  <a:schemeClr val="tx2"/>
                </a:solidFill>
                <a:latin typeface="+mn-lt"/>
              </a:rPr>
              <a:t>Označba hranilne vrednosti = </a:t>
            </a:r>
            <a:br>
              <a:rPr lang="sl-SI" sz="3200" dirty="0">
                <a:solidFill>
                  <a:schemeClr val="tx2"/>
                </a:solidFill>
                <a:latin typeface="+mn-lt"/>
              </a:rPr>
            </a:br>
            <a:r>
              <a:rPr lang="sl-SI" sz="3200" dirty="0">
                <a:solidFill>
                  <a:schemeClr val="tx2"/>
                </a:solidFill>
                <a:latin typeface="+mn-lt"/>
              </a:rPr>
              <a:t>energijska vrednost + hranila</a:t>
            </a:r>
          </a:p>
        </p:txBody>
      </p:sp>
    </p:spTree>
    <p:extLst>
      <p:ext uri="{BB962C8B-B14F-4D97-AF65-F5344CB8AC3E}">
        <p14:creationId xmlns:p14="http://schemas.microsoft.com/office/powerpoint/2010/main" val="2923248670"/>
      </p:ext>
    </p:extLst>
  </p:cSld>
  <p:clrMapOvr>
    <a:masterClrMapping/>
  </p:clrMapOvr>
</p:sld>
</file>

<file path=ppt/theme/theme1.xml><?xml version="1.0" encoding="utf-8"?>
<a:theme xmlns:a="http://schemas.openxmlformats.org/drawingml/2006/main" name="026_si10-cgp-mpe-PREDLOGA-2007">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E009EFDD85D54AB1A8FC63FA20B612" ma:contentTypeVersion="10" ma:contentTypeDescription="Create a new document." ma:contentTypeScope="" ma:versionID="ba499950a8b97b73dad3c914538e2cc6">
  <xsd:schema xmlns:xsd="http://www.w3.org/2001/XMLSchema" xmlns:xs="http://www.w3.org/2001/XMLSchema" xmlns:p="http://schemas.microsoft.com/office/2006/metadata/properties" xmlns:ns3="a6b9a459-f558-4d33-bba7-3e49f027237d" targetNamespace="http://schemas.microsoft.com/office/2006/metadata/properties" ma:root="true" ma:fieldsID="f9e6673842e97ddf7086c2a37c8837ca" ns3:_="">
    <xsd:import namespace="a6b9a459-f558-4d33-bba7-3e49f027237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b9a459-f558-4d33-bba7-3e49f0272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1E3C48-234A-40DA-AA51-6DD13E64AC9E}">
  <ds:schemaRefs>
    <ds:schemaRef ds:uri="http://purl.org/dc/elements/1.1/"/>
    <ds:schemaRef ds:uri="http://schemas.microsoft.com/office/infopath/2007/PartnerControls"/>
    <ds:schemaRef ds:uri="http://purl.org/dc/dcmitype/"/>
    <ds:schemaRef ds:uri="http://www.w3.org/XML/1998/namespace"/>
    <ds:schemaRef ds:uri="http://purl.org/dc/terms/"/>
    <ds:schemaRef ds:uri="http://schemas.microsoft.com/office/2006/metadata/properties"/>
    <ds:schemaRef ds:uri="http://schemas.microsoft.com/office/2006/documentManagement/types"/>
    <ds:schemaRef ds:uri="http://schemas.openxmlformats.org/package/2006/metadata/core-properties"/>
    <ds:schemaRef ds:uri="a6b9a459-f558-4d33-bba7-3e49f027237d"/>
  </ds:schemaRefs>
</ds:datastoreItem>
</file>

<file path=customXml/itemProps2.xml><?xml version="1.0" encoding="utf-8"?>
<ds:datastoreItem xmlns:ds="http://schemas.openxmlformats.org/officeDocument/2006/customXml" ds:itemID="{AA42B39C-1B0C-40EF-B086-21F687D911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b9a459-f558-4d33-bba7-3e49f0272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D3B065-6735-4679-BAB4-A2A7808DAC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026_si10-cgp-mpe-PREDLOGA-2007</Template>
  <TotalTime>4889</TotalTime>
  <Words>3376</Words>
  <Application>Microsoft Office PowerPoint</Application>
  <PresentationFormat>Diaprojekcija na zaslonu (4:3)</PresentationFormat>
  <Paragraphs>66</Paragraphs>
  <Slides>32</Slides>
  <Notes>6</Notes>
  <HiddenSlides>0</HiddenSlides>
  <MMClips>0</MMClips>
  <ScaleCrop>false</ScaleCrop>
  <HeadingPairs>
    <vt:vector size="6" baseType="variant">
      <vt:variant>
        <vt:lpstr>Uporabljene pisave</vt:lpstr>
      </vt:variant>
      <vt:variant>
        <vt:i4>3</vt:i4>
      </vt:variant>
      <vt:variant>
        <vt:lpstr>Tema</vt:lpstr>
      </vt:variant>
      <vt:variant>
        <vt:i4>2</vt:i4>
      </vt:variant>
      <vt:variant>
        <vt:lpstr>Naslovi diapozitivov</vt:lpstr>
      </vt:variant>
      <vt:variant>
        <vt:i4>32</vt:i4>
      </vt:variant>
    </vt:vector>
  </HeadingPairs>
  <TitlesOfParts>
    <vt:vector size="37" baseType="lpstr">
      <vt:lpstr>Republika</vt:lpstr>
      <vt:lpstr>Calibri</vt:lpstr>
      <vt:lpstr>Arial</vt:lpstr>
      <vt:lpstr>026_si10-cgp-mpe-PREDLOGA-2007</vt:lpstr>
      <vt:lpstr>Custom Design</vt:lpstr>
      <vt:lpstr>Sistem evropskih geografskih označb in novosti pri označevanju vina  dr. Tina Zavašnik Bergant Ministrstvo za kmetijstvo, gozdarstvo in prehrano  </vt:lpstr>
      <vt:lpstr>Novosti pri označevanju vina</vt:lpstr>
      <vt:lpstr>Sektorska zakonodaja za vino (ključne evropske uredbe)   1308/2013 – osnovni akt za proizvode vinske trte, sektorska zakonodaja za vino, skupna ureditev trga (SUT) z vinom  2021/2117 – dopolnitev osnovnega akta 1308/2013 glede novih obvez označevanja vina, dealkoholizacije vina, minimalnega roka trajanja (za nekatere dealkoholizirane proizvode), označevanja energijske vrednosti, hranilne vrednosti, sestavin, snovi, ki povzročajo alergije in preobčutljivosti  // ŽE SPREJETO  2019/33 (DA) –podrobneje o označevanju vina v sektorski zakonodaji, registracija geografskih označb  // PRIČAKUJEMO OBJAVO SPREMEMB  2019/934 (DA)– dovoljeni enološki postopki za vino in druge proizvode vinske trte, dovoljeni aditivi, dovoljena pomožna tehnološka sredstva // pomembno za navajanje sestavin, alergenov                   </vt:lpstr>
      <vt:lpstr>Horizontalna zakonodaja za živila  Vino je kmetijski proizvod in hkrati živilo. 1169/2011  – zagotavljanje informacij o živilih potrošnikom  Glede označevanja za vino veljajo določbe:  - vse kar je določeno v sektorski zakonodaji** posebej za vino (1308/2013), npr. velikost črk za obvezne navedbe, navajanje seznama sestavin na elektronski etiketi…  - vse kar je zapisano v horizontalni zakonodaji za živila, razen če ni v sektorski zakonodaji za vino določeno drugače  **1308/2013 – čl. 117, 118, 119, 120 do 121 Označevanje in predstavitev v vinskem sektorju       </vt:lpstr>
      <vt:lpstr>ČLEN 119 (obvezne navedbe)*                 NOVO 1(a) kategorija proizvoda vinske trte (dealkoholiziran**, delno dealkoholiziran**) 1(b) vrsta in ime geografske označbe (za vino z geografskom označbo) 1(c) dejanski volumenski delež alkohola 1(d) Izvor 1(e) polnilec, proizvajalec 1(f) uvoznik (za uvoženo vino) 1(g) sladkor (peneča…) 1(h) hranilna vrednost NOVO 1(i) seznam sestavin NOVO 1(j) minimalni rok trajanja NOVO  *1308/2013, **Dealkoholizirana in delno dealkoholizirana vina niso nova kategorija, ampak so vključena v obstoječe kategorije proizvodov vinske trte (iz Dela II Priloge VII k uredbi 1308/2013), ki se smejo dealkoholizirati (kategorije (1), (4), (5), (6), (7), (8) in (9)).      </vt:lpstr>
      <vt:lpstr>1308/2013 čl. 119 Obvezne navedbe pri označevanju vina… od 8. dec 2023    (1)(h)  hranilna vrednost: v skladu z 1169/2011, čl. 9(1), točka (l)*  (1)(i)  seznam sestavin v skladu z 1169/2011, čl. 9(1), točka (b)*  (1)(j) minimalni rok trajanja v skladu z 1169/2011, čl. 9(1), točka (f)*  *horizontalna zakonodaja o posredovanju informacij o živilih potrošnikom            </vt:lpstr>
      <vt:lpstr>1308/2013 čl. 119 Obvezne* navedbe pri označevanju vina  od (1)(a) do (1)(j)  (1)(a) Poimenovanje kategorije proizvoda vinske trte (17 kategorij v Delu II Priloge VII k uredbi 1308/2013): vino, peneče vino…   (i) dealkoholiziran (max. 0,5 vol. %)   (ii) delno dealkoholiziran (nad 0,5 vol. % in pod najmanjšo dejansko vsebnostjo alkohola pred dealkoholizacijo)    *isto vidno polje, velikost črk 1,2 mm (2019/33, čl. 40(3))                     </vt:lpstr>
      <vt:lpstr>1308/2013 čl. 119 Obvezne navedbe pri označevanju vina SPREMEMBA od 8. dec. 2023  (1)(j) minimalni rok trajanja v skladu z 1169/2011, čl. 9(1), točka (f)* v primeru, da je proizvod dealkoholiziran** in je dejanska vsebnost alkohola  manj kot 10%.   *horizontalna zakonodaja o posredovanju informacij o živilih potrošnikom  **Dealkoholiziran v skladu s postopki v 1308/2013, Oddelek E Dela I Priloge VIII (zmanjšanje dela vsebnosti ali odstranitve skoraj vse vsebnosti etanola s postopki dealkoholizacije (delno vakuumsko izhlapevanje, membranske tehnike, destilacija), pri čemer ti postopki ne smejo povzročiti organoleptičnih napak proizvoda vinske trte). Odstranitev etanola iz proizvodov vinske trte se ne izvede istočasno s povečanjem vsebnosti sladkorja v grozdnem moštu.               </vt:lpstr>
      <vt:lpstr>Označba hranilne vrednosti =  energijska vrednost + hranila</vt:lpstr>
      <vt:lpstr>OBVEZNO OZNAČEVANJE HRANILNE VREDNOSTI od 8. dec. 2023   Spremembe 1308/2013 čl. 119 (sektorska zakonodaja) in veljavna 1169/2011 (horizontalna zakonodaja o posredovanju informacij o živilih potrošnikom)  Obvezna označba hranilne vrednosti vključuje: - energijsko vrednost* (kJ/kcal, na 100 ml, ali bodo vinarji označevali porcije?)  in - količine hranil** (maščob***, od tega nasičenih maščob***, ogljikovih hidratov, od tega sladkorjev, beljakovin*** in soli***).   *Energijska vrednost vina je del obvezne označbe hranilne vrednosti vina (poleg količine hranil). ** čl. 30(1)(b), 1169/2011 – navedba količine hranil ***Vino je proizvod, v katerem maščob, beljakovin in soli praviloma ni. </vt:lpstr>
      <vt:lpstr>OBVEZNO OZNAČEVANJE HRANILNE VREDNOSTI od 8. dec. 2023   2 možnosti glede „lokacije“ obvezne označbe hranilne vrednosti na proizvodu:  - obvezna označba hranilne vrednosti je (v celoti) na embalaži ali na etiketi pritrjeni nanjo  ALI  - obvezna označba hranilne vrednosti (v celoti) v elektronski obliki (dostopni preko QR kode, opredeljene na embalaži ali etiketi, pritrjeni nanjo) ter hkrati obvezna navedba energijske vrednosti (E) in alergenov še na embalaži ali na etiketi pritrjeni.   (ENAKO ZA SEZNAM SESTAVIN)     </vt:lpstr>
      <vt:lpstr>Če se OBVEZNA OZNAČBA HRANILNE VREDNOSTI zagotovi v elektronski obliki, velja:*   - podatkih o uporabnikih** se ne smejo zbirati,   - obvezna označba hranilne vrednosti se ne sme prikazati skupaj z drugimi informacijami, namenjenimi za namene prodaje ali trženja.   (ENAKO ZA SEZNAM SESTAVIN)   *2021/2117 **tistih potrošnikih oz. kupcih, ki dostopajo do obvezne označbe hranilne vrednosti s skeniranjem QR kode s svojim mobilnim telefonom, npr. v trgovini </vt:lpstr>
      <vt:lpstr>ENERGIJSKA VREDNOST … horizontalna zakonodaja o posredovanju informacij o živilih potrošnikom*    Navedene vrednosti so, glede na posamezen primer, povprečne vrednosti, ki temeljijo** na:  - analizi živila, ki jo je opravil proizvajalec - izračunu iz splošno veljavnih in sprejetih podatkov - izračunu iz znanih ali dejanskih povprečnih vrednosti uporabljenih  sestavin  *1169/2011 **1169/2011, čl. 31(4), </vt:lpstr>
      <vt:lpstr>ENERGIJSKA VREDNOST … horizontalna zakonodaja o posredovanju informacij o živilih potrošnikom  se izračuna s pretvorbenimi faktorji* za hranila: - ogljikovi hidrati (razen poliolov) 17 kJ/g – 4 kcal/g  - polioli 10 kJ/g – 2,4 kcal/g (glicerol**) - beljakovine 17 kJ/g – 4 kcal/g  - maščobe 37 kJ/g – 9 kcal/g - alkohol (etanol) 29 kJ/g – 7 kcal/g  - organske kisline 13 kJ/g – 3 kcal/g   *1169/2011 Priloga XIV  **Zahtevane minimalne vrednosti glicerola (v g/l) v vinu z geografsko označbo so zapisane v specifikacijah za posamezno geografske označbe v registru eAmbrosia. Te vrednosti so:  zaščitena označba porekla/ZOP (razen vin PTP) − min. 5 g/l, zaščitena geografska označba/ZGO − min 4 g/l, vina PTP − parameter ni zahtevan.</vt:lpstr>
      <vt:lpstr>Seznam sestavin</vt:lpstr>
      <vt:lpstr>Seznam sestavin  Dodatke vedno pišemo kot sestavine.  Preglednica 2 v uredbi o enoloških postopkih,  sektorska zakonodaja za vino (2019/935)  Pomožna tehnološka sredstva pišemo kot sestavine  če so še vedno prisotna v končnem proizvodu, čeprav v spremenjeni obliki, kjer (lahko) povzročajo alergije ali preobčutljivosti. Priloga II v uredbi o posredovanju informacij o živilih potrošnikom, horizontalna zakonodaja za živila (1169/2011)</vt:lpstr>
      <vt:lpstr>OBVEZNO NAVAJANJE SEZNAMA SESTAVIN, primeri iz Preglednice 2*   Se ne označijo kot sestavine: •  kvasovke za proizvodnjo vina (kot fermentacijsko sredstvo, kot pomožno tehnološko sredstvo, ki je še vedno prisotno v končnem proizvodu, čeprav v spremenjeni obliki) •  sveže droži (uporaba v drugih postopkih, kot pomožno tehnološko sredstvo, ki je še vedno prisotno v končnem proizvodu, čeprav v spremenjeni obliki) •  inaktivirane kvasovke (za popravljanje napak/uporaba v drugih postopkih, kot pomožno tehnološko sredstvo, ki je še vedno prisotno v končnem proizvodu, čeprav v spremenjeni obliki)  Se označijo kot sestavine:  •  manoproteini kvasovk (kot stabilizator, kot dodatek)  *2019/934 – sektorska zakonodaja za vino, seznam dovoljenih enoloških sredstev (dodatkov in pomožnih tehnoloških sredstev) iz Preglednice 2          </vt:lpstr>
      <vt:lpstr>ALI JE SNOV UPORABLJENA KOT ADITIV ALI KOT POMOŽNO TEHNOLOŠKO SREDSTVO?  Funkcionalne skupine v Seznamu dovoljenih dodatkov in pomožnih tehnoloških sredstev (sektorska zakonodaja o enoloških postopkih: 2019/934, Preglednica 2)*:  1. Regulatorji kislosti 2. Konzervansi in antioksidanti 3. Adsorbenti 4. Aktivatorji za alkoholno in jabolčno-mlečnokislinsko vrenje 5. Sredstva za zbistritev 6. Stabilizatorji 7. Encimi 8. Plini in plini za pakiranje 9. Fermentacijska sredstva 10. Popravljanje napak 11. Druga sredstva                        </vt:lpstr>
      <vt:lpstr>OBVEZNO NAVAJANJE SEZNAMA SESTAVIN… po 8. dec 2023  GLEJ spremembe uredbe o označevanju vina* in uredbo o enoloških postopkih**    • izraz grozdje (da, izraz „grozdje“ se lahko uporabi za navedbo, da sta sveže „grozdje“ in/ali „grozdni mošt“ uporabljeni osnovni surovini za pridelavo proizvodov/proizvoda vinske trte   *2019/33 (DA),  nov člen 48a **2019/934 – sektorska zakonodaja za vino, uredbo o dovoljenih enoloških postopkih, dodatkih (aditivih) in pomožnih tehnoloških sredstvih, seznam iz Preglednice 2      </vt:lpstr>
      <vt:lpstr>OBVEZNO NAVAJANJE SEZNAMA SESTAVIN… po 8. dec 2023    • saharoza, zgoščeni grozdni mošt, rektificirani zgoščeni grozdni mošt (vsi za obogatitev**, da)  • grozdni mošt, zgoščeni grozdni mošt, rektificirani zgoščeni grozdni mošt (vsi za dosladkanje**, da)    **za namen obogatitve ali dosladkanja se izraz „zgoščeni grozdni mošt“ lahko uporabi za oznako pri obogatitvi in/ali slajenju uporabljenega „zgoščenega grozdnega mošta“ in/ali „rektificiranega zgoščenega grozdnega mošta“     </vt:lpstr>
      <vt:lpstr>OBVEZNO NAVAJANJE SEZNAMA SESTAVIN… po 8. dec 2023    • vrelni liker, sladilni liker (da, vendar brez dodatnega podrobnejšega navajanja njunih sestavin se; vrelni in sladilni liker, navajata za kategorije (4) peneče vino, (5) kakovostno peneče vino, (6) kakovostno aromatično peneče vino, (7) gazirano peneče vino, (8) biser vino in (9) gazirano biser vino)      </vt:lpstr>
      <vt:lpstr>OBVEZNO NAVAJANJE SEZNAMA SESTAVIN… po 8. dec 2023    • regulatorji kislosti** (da, če so označeni kot dodatki***)  • konzervansi in antioksidanti**** (da, če so označeni kot dodatki***)  • adsorbenti (ne, zato ker oglje za enološko uporabo in selektivne rastlinske vlaknine nista označena kot dodatka v stolpcu 5 Preglednice 2)   **se navedejo kot sestavine, če so ti regulatorji kislosti uporabljeni in označeni kot dodatki v stolpcu 5 Preglednice 2 ***„dodatek“ in „aditiv“ sta v tej predstavitvi enakovredna izraza ****se navedejo kot sestavine, če so ti konzervansi in antioksidanti uporabljeni in označeni kot dodatki v stolpcu 5 Preglednice 2    </vt:lpstr>
      <vt:lpstr>OBVEZNO NAVAJANJE SEZNAMA SESTAVIN… po 8. dec 2023     • aktivatorji za alkoholno in jabolčno-mlečnokislinsko vrenje (ne)**  • sredstva za zbistritev*** (da, vendar samo pšenične beljakovine − kot alergeni)   **ne, ker so pomožna tehnološka sredstva, ki, tudi, če gre za snovi uporabljene kot pomožna tehnološka sredstva iz točke (d) 20. člena Uredbe (EU) št. 1169/2011, ki so še vedno prisotne v končnem proizvodu, čeprav v spremenjeni obliki, ne povzročajo alergij ali preobčutljivosti (in zato ker te snovi niso navedene v Prilogi II k Uredbi (EU) 1169/2011) ***izmed „Sredstev za zbistritev“ se med sestavinami navajajo samo PŠENIČNE BELJAKOVINE (pšenične beljakovine povzročijo alergije ali preobčutljivosti, pšenične beljakovine so navedene v Prilogi II k Uredbi (EU) 1169/2011)        </vt:lpstr>
      <vt:lpstr>OBVEZNO NAVAJANJE SEZNAMA SESTAVIN… po 8. dec 2023     • stabilizatorji* (da, če so označeni kot dodatki)  • encimi (ne, zato ker niso označeni kot dodatki v stolpcu 5 Preglednice 2)    *se navedejo kot sestavine, če so ti stabilizatorji uporabljeni in označeni kot dodatki v stolpcu 5 Preglednice 2, 2019/934       </vt:lpstr>
      <vt:lpstr>OBVEZNO NAVAJANJE SEZNAMA SESTAVIN… po 8. dec 2023    • plini (da, če se uporabljajo kot aditivi)** in plini za pakiranje (da, če polnjenje v inertni atmosferi)***  • fermentacijska sredstva (ne)****    **npr. dodan CO2 pri gaziranem penečem vinu, pri gaziranem biser vinu ***uporabi se eden od izrazov iz 2019/33, člen 48a(6) /Bottled in a protected atmosphere, Bottling may happen in a protective atmosphere/ ****kvasovke (kot starter kulture/sevi za pridelavo vina) in mlečnokislinske bakterije se ne navajajo    </vt:lpstr>
      <vt:lpstr>OBVEZNO NAVAJANJE SEZNAMA SESTAVIN… po 8. dec 2023     • snovi, uporabljene v drugih postopkih (da, če so označeni kot dodatki, npr. smola alepskega bora, karamel)**    **sveže droži pa ne; droži so označene kot pomožna tehnološka sredstva    </vt:lpstr>
      <vt:lpstr>NEKATERE POSEBNOSTI PRI OZNAČEVANJU SESTAVIN  GLEJ spremembe 2019/33 (DA) in uredbo o dovoljenih enoloških postopkih, dodatkih (aditivih) in pomožnih tehnoloških sredstvih*  Regulatorji kislosti, stabilizatorji (Lahko) se navede seznam vseh regulatorjev kislosti (npr. vinska kislina, mlečna kislina, kalcijev karbonat…, seznam vseh stabilizatorjev, ki bi potencialno lahko bili prisotni (npr. kvasni manoproteini, citronska kislina…) Napišemo na etiketo ali v elektronsko etiketo: Vsebuje…   V seznamu sestavin se navede funkcionalna kategorija* aditiva, nato njegovo ime* ali E-številka* (npr. stabilizator karboksimetil celuloza ali stabilizator E 466).  *2019/934 – sektorska zakonodaja za vino, seznam dovoljenih enoloških sredstev (dodatkov in pomožnih tehnoloških sredstev) iz Preglednice 2 (stolpec 1 = ime, stolpec 2 = E-številka)  </vt:lpstr>
      <vt:lpstr>Snovi, ko povzročajo alergije  ali preobčutljivosti  („alergeni“)</vt:lpstr>
      <vt:lpstr>OZNAČEVANJE ALERGENOV IN SNOVI, KI POVZROČAJO PREOBČUTLJIVOSTI vedno na embalaži, ali etiketi pritrjeni nanjo  Lahko se še vedno uporabljajo že uveljavljeni izrazi* v vinskem sektorju za navajanje nekaterih sestavin ali proizvodov, ki povzročajo alergije ali preobčutljivosti**.  Uveljavljeni izrazi v vinskem sektorju* so:  „sulfiti“ ali „žveplov dioksid“  „jajce“, „jajčne beljakovine“, „proizvod iz jajc“, „jajčni lizocim“ ali „jajčni albumin“, „mleko“, „proizvod iz mleka“, „mlečni kazein“ ali „mlečne beljakovine“   Izraze  lahko spremlja ustrezen piktogram***.  + PŠENIČNE BELJAKOVINE  *2019/33, čl. 41(1) in del A Priloge 1 **1169/2011, čl. 1(c), Priloga II (horizontalna uredba o posredovanju informacij o živilih potrošnikom) ***2019/33, čl. 41(2) in del B Priloge 1                   </vt:lpstr>
      <vt:lpstr>Snovi iz uredbe o enoloških postopkih*, ki ji je treba označiti kot (potencialne) alergene ali snovi, povzročajo preobčutljivosti   - (dovoljeni) dodatki (aditivi) označeni z x v stolpcu 5 Preglednice 2 v 2019/934, in ki so hkrati navedene snovi v navedena v Prilogi II 1169/2011**   - (dovoljena) pomožna tehnološka sredstva, označena z x(2) v stolpcu 6 Preglednice 2 v 2019/934, in ki so hkrati navedene snovi v navedena v Prilogi II 1169/2011**   Označijo se v skladu z novim členom 48a (Seznam sestavin)***.  *2019/934 – sektorska zakonodaja za vino, seznam dovoljenih enoloških sredstev (dodatkov in pomožnih tehnoloških sredstev) iz Preglednice 2 **1169/2011, Priloga II, horizontalna uredba o posredovanju informacij o živilih potrošnikom ***spremembe 2019/33                    </vt:lpstr>
      <vt:lpstr>1308/2013 čl. 119 Obvezne navedbe pri označevanju vina… od 8. dec 2023  Na embalaži ali na etiketi pritrjeni nanjo, vendar lahko izven* istega vidnega polja:  - oznaka serije - št. odločbe o oceni izdana v skladu z Zakonom o upravnem postopku (ZUP) - uvoznik  - alergeni na embalaži ali na etiketi pritrjeni nanjo, vendar samo če so (hkrati) navedeni tudi v elektronski obliki/elektronski etiketi (in dostopni preko QR kode)  NOVO  - rok minimalne trajnosti (za dealkoholiziran proizvod z manj kot 10 vol. % dejanskega alkohola) NOVO  *spremembe 2019/33      </vt:lpstr>
      <vt:lpstr>Kontakt, informacije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MKGP</dc:creator>
  <cp:lastModifiedBy>Bergant, Vasilij</cp:lastModifiedBy>
  <cp:revision>267</cp:revision>
  <dcterms:created xsi:type="dcterms:W3CDTF">2010-11-10T14:19:28Z</dcterms:created>
  <dcterms:modified xsi:type="dcterms:W3CDTF">2023-08-20T14:21:53Z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0x01010014E009EFDD85D54AB1A8FC63FA20B612</vt:lpwstr>
  </property>
</Properties>
</file>