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  <p:sldMasterId id="2147483650" r:id="rId5"/>
  </p:sldMasterIdLst>
  <p:notesMasterIdLst>
    <p:notesMasterId r:id="rId15"/>
  </p:notesMasterIdLst>
  <p:sldIdLst>
    <p:sldId id="256" r:id="rId6"/>
    <p:sldId id="280" r:id="rId7"/>
    <p:sldId id="329" r:id="rId8"/>
    <p:sldId id="289" r:id="rId9"/>
    <p:sldId id="287" r:id="rId10"/>
    <p:sldId id="318" r:id="rId11"/>
    <p:sldId id="270" r:id="rId12"/>
    <p:sldId id="297" r:id="rId13"/>
    <p:sldId id="25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Republika"/>
      <p:regular r:id="rId20"/>
      <p:bold r:id="rId21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58">
          <p15:clr>
            <a:srgbClr val="A4A3A4"/>
          </p15:clr>
        </p15:guide>
        <p15:guide id="2" orient="horz" pos="1502">
          <p15:clr>
            <a:srgbClr val="A4A3A4"/>
          </p15:clr>
        </p15:guide>
        <p15:guide id="3" pos="839">
          <p15:clr>
            <a:srgbClr val="A4A3A4"/>
          </p15:clr>
        </p15:guide>
        <p15:guide id="4" pos="49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DB"/>
    <a:srgbClr val="008A3E"/>
    <a:srgbClr val="091AB7"/>
    <a:srgbClr val="013CBF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86610" autoAdjust="0"/>
  </p:normalViewPr>
  <p:slideViewPr>
    <p:cSldViewPr snapToGrid="0" snapToObjects="1">
      <p:cViewPr>
        <p:scale>
          <a:sx n="50" d="100"/>
          <a:sy n="50" d="100"/>
        </p:scale>
        <p:origin x="3726" y="1068"/>
      </p:cViewPr>
      <p:guideLst>
        <p:guide orient="horz" pos="458"/>
        <p:guide orient="horz" pos="1502"/>
        <p:guide pos="839"/>
        <p:guide pos="49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FB19550F-B62A-F826-4293-BB30E1A9B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6DCE166-18B1-FCBD-1B51-0958F29DF2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9F9A6A-6BBD-4C09-8837-2CF897716A32}" type="datetimeFigureOut">
              <a:rPr lang="sl-SI"/>
              <a:pPr>
                <a:defRPr/>
              </a:pPr>
              <a:t>20. 08. 2023</a:t>
            </a:fld>
            <a:endParaRPr lang="sl-SI"/>
          </a:p>
        </p:txBody>
      </p:sp>
      <p:sp>
        <p:nvSpPr>
          <p:cNvPr id="4" name="Označba mesta stranske slike 3">
            <a:extLst>
              <a:ext uri="{FF2B5EF4-FFF2-40B4-BE49-F238E27FC236}">
                <a16:creationId xmlns:a16="http://schemas.microsoft.com/office/drawing/2014/main" id="{27194AD8-17D2-5D94-0399-4CBBBF57E5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značba mesta opomb 4">
            <a:extLst>
              <a:ext uri="{FF2B5EF4-FFF2-40B4-BE49-F238E27FC236}">
                <a16:creationId xmlns:a16="http://schemas.microsoft.com/office/drawing/2014/main" id="{249722CC-E60F-6595-F766-889A3786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Kliknite za urejanje slogov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9F4B47F-6100-4C6E-B155-ECF9A886B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FBA1494-9A1D-7F87-D073-B1617481F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65B7CDE-C6AB-4366-8F36-2821AEA4E4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B7CDE-C6AB-4366-8F36-2821AEA4E4D7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06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B7CDE-C6AB-4366-8F36-2821AEA4E4D7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813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B09DF52-C03D-6E46-ADF4-908D029E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5D8F-06C1-4EC0-A8BE-FD3E947E8C20}" type="datetimeFigureOut">
              <a:rPr lang="en-US"/>
              <a:pPr>
                <a:defRPr/>
              </a:pPr>
              <a:t>8/20/2023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A88791-A311-CB3C-D7B7-5E7703C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393965-041F-824A-039D-2E424F95B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68DD2-6994-4273-9C0C-A2613465254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888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143A8-4455-F8C0-4CE6-C0DA9888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8ED5F-5855-4CA7-8B16-8406608276B3}" type="datetimeFigureOut">
              <a:rPr lang="sl-SI"/>
              <a:pPr>
                <a:defRPr/>
              </a:pPr>
              <a:t>20. 08. 2023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58BC4-DE3C-605E-262A-1D7E0541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DDAC96-F94C-FF40-9838-46854B32A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08E8-405F-412B-8CAF-5327FEA2F75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12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493F5-A921-B6B6-5E35-1F75A11C7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63E9D-3B25-47EA-8E24-BBDB7064DAD6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C2A47-A120-AF3D-5D5D-1185103A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44510-FC7F-B72D-E573-0123430C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22B3-D6B1-48DF-ACD4-37DB4E0372E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277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27C155-D4AF-3091-3D00-3A47BEAA98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7E74-EC9D-4894-B29B-C9743F53D9C6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56B6B0-83AB-68A2-F81B-7DBCBD545F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979C80-F544-94AF-F635-E3804B7E3D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8AD5-FA47-4976-9F29-4BB0C1A1C9C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0532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DD639-2453-0D7A-0513-90BC050F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3A75-3322-4365-8638-F0CE669967DB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050E2-4949-033A-AA5F-ABC18537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9704-CD2A-4156-D2DE-2CDA2CF2D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196C-1BF9-42B2-B9AF-6DAC0F9BA51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034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CCC9F85D-62FA-629A-0029-6AA97CC53F5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F4C18-73AD-4A98-86E4-3C59C32FFC42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0B96A9A6-3BF4-5C77-77FB-4ADFD9F41F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4844DE9-96BF-104C-9EBA-A95B23D1F90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F515-CA39-4AE4-B70C-87FA8F15344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1756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F430B-EE48-66A7-6B0D-80A66474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339C8-92E5-42BA-A5F5-DB6FB820F5F5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0617D-E646-F095-F037-F4E4C344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822A5-98F0-7B3A-0EE3-9FA28A74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21594-488B-4FDC-8D99-9A04CA8A9BC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4877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A5A047F1-F009-702D-0659-2A213F73ADD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67AE4-676F-4986-B041-3A652E88D945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B9DF9EEE-8E2C-4A50-8E01-BF12BD3453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2E8CCC8-1E74-89E1-D529-5E207D6B01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D8920-C109-4D09-A94C-A854A16556D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0481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C124E9-3BD8-68AD-434F-20799243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9FE5-D8B9-46EA-81DE-70E35C529E8B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4CA04F-879E-FD3C-C858-E882EFA2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563968-EB49-6D42-99C9-CF0FCAC4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B75CD-F165-41D0-8357-D39D322C7B5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895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w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>
            <a:extLst>
              <a:ext uri="{FF2B5EF4-FFF2-40B4-BE49-F238E27FC236}">
                <a16:creationId xmlns:a16="http://schemas.microsoft.com/office/drawing/2014/main" id="{85D1317F-6E40-B965-6839-AB3B34F8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7">
            <a:extLst>
              <a:ext uri="{FF2B5EF4-FFF2-40B4-BE49-F238E27FC236}">
                <a16:creationId xmlns:a16="http://schemas.microsoft.com/office/drawing/2014/main" id="{26B82CDE-115B-9158-A67D-4565C2DE6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708025"/>
            <a:ext cx="1341438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MINISTRSTVO ZA KMETIJSTVO,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GOZDARSTVO IN PREHRANO</a:t>
            </a:r>
            <a:endParaRPr lang="en-US" altLang="sl-SI" sz="700" b="1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1028" name="Picture 8" descr="grb moder za 10 pt.wmf">
            <a:extLst>
              <a:ext uri="{FF2B5EF4-FFF2-40B4-BE49-F238E27FC236}">
                <a16:creationId xmlns:a16="http://schemas.microsoft.com/office/drawing/2014/main" id="{68E653DF-C5F6-4192-83F6-EF8180643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54666-4EFD-AF7D-FFE7-E8535B0A4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72C904-C2DF-42EE-BAAC-3B0B442F65B7}" type="datetimeFigureOut">
              <a:rPr lang="en-US"/>
              <a:pPr>
                <a:defRPr/>
              </a:pPr>
              <a:t>8/20/2023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A23A6-159E-AAC5-D2CE-50248A339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1AAF-AA0D-2CDD-DBC6-644EA7FAA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11E9F0-D8EA-44AD-9F6F-13E92907366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97BB07B-E8E7-4C04-44F1-5872A1A76D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B627B74-3223-3F6A-6527-89FEC0FBB1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3E898-9E5A-7327-6DB5-42CF0379F3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4C45E9-5170-4F69-86E7-BB304A2558BC}" type="datetimeFigureOut">
              <a:rPr lang="sl-SI"/>
              <a:pPr>
                <a:defRPr/>
              </a:pPr>
              <a:t>20. 08. 2023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A76BD-CAD6-9EF7-B867-2B27E2D2A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3406D-B9C8-1F96-D096-2F8B77016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ABABA"/>
                </a:solidFill>
              </a:defRPr>
            </a:lvl1pPr>
          </a:lstStyle>
          <a:p>
            <a:pPr>
              <a:defRPr/>
            </a:pPr>
            <a:fld id="{322611B9-5569-4E71-8A6F-444311A832E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  <p:pic>
        <p:nvPicPr>
          <p:cNvPr id="2055" name="Picture 9" descr="grb moder za 10 pt.wmf">
            <a:extLst>
              <a:ext uri="{FF2B5EF4-FFF2-40B4-BE49-F238E27FC236}">
                <a16:creationId xmlns:a16="http://schemas.microsoft.com/office/drawing/2014/main" id="{63889395-F12E-59CC-62A1-114EF982AF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Box 7">
            <a:extLst>
              <a:ext uri="{FF2B5EF4-FFF2-40B4-BE49-F238E27FC236}">
                <a16:creationId xmlns:a16="http://schemas.microsoft.com/office/drawing/2014/main" id="{FDCF8CD5-1E86-67D9-C0D2-9248BF2D54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2025" y="708025"/>
            <a:ext cx="1341438" cy="3079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altLang="sl-SI" sz="70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MINISTRSTVO ZA KMETIJSTVO,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sl-SI" altLang="sl-SI" sz="700" b="1">
                <a:solidFill>
                  <a:schemeClr val="tx2"/>
                </a:solidFill>
                <a:latin typeface="Republika" pitchFamily="2" charset="-18"/>
              </a:rPr>
              <a:t>GOZDARSTVO IN PREHRANO</a:t>
            </a:r>
            <a:endParaRPr lang="en-US" altLang="sl-SI" sz="700" b="1">
              <a:solidFill>
                <a:schemeClr val="tx2"/>
              </a:solidFill>
              <a:latin typeface="Republika" pitchFamily="2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798" r:id="rId3"/>
    <p:sldLayoutId id="2147483799" r:id="rId4"/>
    <p:sldLayoutId id="2147483803" r:id="rId5"/>
    <p:sldLayoutId id="2147483804" r:id="rId6"/>
    <p:sldLayoutId id="2147483805" r:id="rId7"/>
    <p:sldLayoutId id="2147483800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homepage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gp.mkgp@gov.si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kgp.gov.si/" TargetMode="External"/><Relationship Id="rId2" Type="http://schemas.openxmlformats.org/officeDocument/2006/relationships/hyperlink" Target="mailto:gp.mkgp@gov.s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 descr="Novosti pri označevanju vina in &#10;aromatiziranih vinskih proizvodov">
            <a:extLst>
              <a:ext uri="{FF2B5EF4-FFF2-40B4-BE49-F238E27FC236}">
                <a16:creationId xmlns:a16="http://schemas.microsoft.com/office/drawing/2014/main" id="{35164790-5739-9915-5849-C042C77C15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895404"/>
            <a:ext cx="9144001" cy="34807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999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2521915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Novosti pri označevanju</a:t>
            </a:r>
          </a:p>
          <a:p>
            <a:pPr marL="0" marR="0" lvl="0" indent="0" algn="ctr" defTabSz="2521915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aromatiziranih vinskih proizvodov</a:t>
            </a:r>
          </a:p>
          <a:p>
            <a:pPr marL="0" marR="0" lvl="0" indent="0" algn="ctr" defTabSz="2521915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dr. Tina Zavašnik Bergant</a:t>
            </a:r>
            <a:b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Ministrstvo za kmetijstvo, gozdarstvo in prehrano</a:t>
            </a:r>
          </a:p>
          <a:p>
            <a:pPr lvl="0" algn="ctr">
              <a:spcBef>
                <a:spcPct val="20000"/>
              </a:spcBef>
              <a:defRPr/>
            </a:pPr>
            <a:b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sl-SI" sz="2000" b="0" i="1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289020-3CF5-C961-EE8D-FEF52639A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306" y="1209358"/>
            <a:ext cx="8485324" cy="5262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000" dirty="0">
                <a:solidFill>
                  <a:schemeClr val="tx2"/>
                </a:solidFill>
                <a:latin typeface="+mn-lt"/>
              </a:rPr>
              <a:t>Zakonodaja Evropske unije je tudi slovenska zakonodaja</a:t>
            </a:r>
            <a:br>
              <a:rPr lang="sl-SI" sz="2000" dirty="0">
                <a:solidFill>
                  <a:schemeClr val="tx2"/>
                </a:solidFill>
                <a:latin typeface="+mn-lt"/>
              </a:rPr>
            </a:br>
            <a:br>
              <a:rPr lang="sl-SI" sz="2000" b="0" dirty="0">
                <a:solidFill>
                  <a:schemeClr val="tx2"/>
                </a:solidFill>
                <a:latin typeface="+mn-lt"/>
              </a:rPr>
            </a:br>
            <a:r>
              <a:rPr lang="sl-SI" sz="2000" b="0" dirty="0">
                <a:solidFill>
                  <a:srgbClr val="0B1FDB"/>
                </a:solidFill>
                <a:latin typeface="+mn-lt"/>
              </a:rPr>
              <a:t>EUR-LEX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sl-SI" sz="2000" b="0" dirty="0">
                <a:solidFill>
                  <a:schemeClr val="tx2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https://eur-lex.europa.eu/homepage.html</a:t>
            </a:r>
            <a:br>
              <a:rPr lang="sl-SI" sz="2000" b="0" dirty="0">
                <a:solidFill>
                  <a:schemeClr val="tx2"/>
                </a:solidFill>
                <a:latin typeface="+mn-lt"/>
              </a:rPr>
            </a:br>
            <a:br>
              <a:rPr lang="sl-SI" sz="2000" b="0" dirty="0">
                <a:solidFill>
                  <a:schemeClr val="tx2"/>
                </a:solidFill>
                <a:latin typeface="+mn-lt"/>
              </a:rPr>
            </a:br>
            <a: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Uredbe (EU) št. … Evropskega parlamenta in Sveta … </a:t>
            </a:r>
            <a:r>
              <a:rPr lang="sl-SI" sz="2000" b="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(osnovni akt)</a:t>
            </a:r>
            <a:br>
              <a:rPr lang="sl-SI" sz="2000" b="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Delegirane uredbe Komisije (EU) št. … </a:t>
            </a:r>
            <a:r>
              <a:rPr lang="sl-SI" sz="2000" b="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(DA – delegiran akt)</a:t>
            </a:r>
            <a:br>
              <a:rPr lang="sl-SI" sz="2000" b="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Izvedbene uredbe Komisije (EU) št. …  </a:t>
            </a:r>
            <a:r>
              <a:rPr lang="sl-SI" sz="2000" b="0" i="1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(IA – izvedben akt))</a:t>
            </a: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/>
                </a:solidFill>
                <a:latin typeface="+mn-lt"/>
              </a:rPr>
            </a:br>
            <a:r>
              <a:rPr lang="sl-SI" sz="2000" dirty="0">
                <a:solidFill>
                  <a:schemeClr val="tx2"/>
                </a:solidFill>
                <a:latin typeface="+mn-lt"/>
              </a:rPr>
              <a:t>Nacionalna zakonodaja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: zakoni, pravilniki, uredbe, odredbe… v Uradnem listu RS</a:t>
            </a:r>
            <a:br>
              <a:rPr lang="sl-SI" sz="2000" b="0" dirty="0">
                <a:solidFill>
                  <a:schemeClr val="tx2"/>
                </a:solidFill>
                <a:latin typeface="+mn-lt"/>
              </a:rPr>
            </a:br>
            <a:r>
              <a:rPr lang="sl-SI" sz="2000" b="0" dirty="0">
                <a:solidFill>
                  <a:schemeClr val="tx2"/>
                </a:solidFill>
                <a:latin typeface="+mn-lt"/>
              </a:rPr>
              <a:t> (npr. Zakon o vinu, Pravilnik o označevanju in embalaži vina…)</a:t>
            </a:r>
            <a:br>
              <a:rPr lang="sl-SI" sz="2000" b="0" dirty="0">
                <a:solidFill>
                  <a:schemeClr val="tx2"/>
                </a:solidFill>
                <a:latin typeface="+mn-lt"/>
              </a:rPr>
            </a:br>
            <a:br>
              <a:rPr lang="sl-SI" sz="2000" b="0" dirty="0">
                <a:solidFill>
                  <a:schemeClr val="tx2"/>
                </a:solidFill>
                <a:latin typeface="+mn-lt"/>
              </a:rPr>
            </a:br>
            <a:r>
              <a:rPr lang="sl-SI" sz="2000" b="0" dirty="0">
                <a:solidFill>
                  <a:srgbClr val="0B1FDB"/>
                </a:solidFill>
                <a:latin typeface="+mn-lt"/>
              </a:rPr>
              <a:t>PIS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l-SI" sz="2000" b="0" i="1" dirty="0">
                <a:solidFill>
                  <a:schemeClr val="tx2"/>
                </a:solidFill>
                <a:latin typeface="+mn-lt"/>
              </a:rPr>
              <a:t>Pravno-informacijski sistem Republike Slovenije </a:t>
            </a:r>
            <a:r>
              <a:rPr lang="sl-SI" sz="2000" b="0" i="1" u="sng" dirty="0">
                <a:solidFill>
                  <a:schemeClr val="tx2"/>
                </a:solidFill>
                <a:latin typeface="+mn-lt"/>
              </a:rPr>
              <a:t>http://www.pisrs.si/Pis.web/</a:t>
            </a:r>
            <a:br>
              <a:rPr lang="sl-SI" sz="2000" b="0" u="sng" dirty="0">
                <a:solidFill>
                  <a:schemeClr val="tx2"/>
                </a:solidFill>
                <a:latin typeface="+mn-lt"/>
              </a:rPr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rgbClr val="0B1FDB"/>
                </a:solidFill>
                <a:latin typeface="+mn-lt"/>
              </a:rPr>
              <a:t>Veljavne določbe iz </a:t>
            </a:r>
            <a:r>
              <a:rPr lang="sl-SI" sz="2000" dirty="0">
                <a:solidFill>
                  <a:srgbClr val="0B1FDB"/>
                </a:solidFill>
                <a:latin typeface="+mn-lt"/>
              </a:rPr>
              <a:t>evropskih uredb </a:t>
            </a:r>
            <a:r>
              <a:rPr lang="sl-SI" sz="2000" b="0" u="sng" dirty="0">
                <a:solidFill>
                  <a:srgbClr val="0B1FDB"/>
                </a:solidFill>
                <a:latin typeface="+mn-lt"/>
              </a:rPr>
              <a:t>se ne zapišejo še enkrat</a:t>
            </a:r>
            <a:r>
              <a:rPr lang="sl-SI" sz="2000" b="0" dirty="0">
                <a:solidFill>
                  <a:srgbClr val="0B1FDB"/>
                </a:solidFill>
                <a:latin typeface="+mn-lt"/>
              </a:rPr>
              <a:t> v nacionalno zakonodajo. 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Npr. vsebnost sladkorja, vsebnost žvepla že določena v EU zakonodaji, se ne prepišeta še v nacionalni pravilnik.</a:t>
            </a:r>
            <a:br>
              <a:rPr lang="sl-SI" sz="2000" b="0" i="1" dirty="0">
                <a:solidFill>
                  <a:schemeClr val="tx2"/>
                </a:solidFill>
                <a:latin typeface="+mn-lt"/>
              </a:rPr>
            </a:br>
            <a:br>
              <a:rPr lang="sl-SI" sz="2000" b="0" i="1" dirty="0">
                <a:solidFill>
                  <a:schemeClr val="tx2"/>
                </a:solidFill>
                <a:latin typeface="+mn-lt"/>
              </a:rPr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1000" dirty="0"/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br>
              <a:rPr lang="sl-SI" sz="2400" dirty="0"/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0809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 descr="Obvezne navedbe">
            <a:extLst>
              <a:ext uri="{FF2B5EF4-FFF2-40B4-BE49-F238E27FC236}">
                <a16:creationId xmlns:a16="http://schemas.microsoft.com/office/drawing/2014/main" id="{6F8E6511-0A82-AD68-F855-AD95F1997046}"/>
              </a:ext>
            </a:extLst>
          </p:cNvPr>
          <p:cNvSpPr>
            <a:spLocks noRot="1" noMove="1" noResize="1" noEditPoints="1" noAdjustHandles="1" noChangeArrowheads="1" noChangeShapeType="1"/>
          </p:cNvSpPr>
          <p:nvPr/>
        </p:nvSpPr>
        <p:spPr>
          <a:xfrm>
            <a:off x="244475" y="1047750"/>
            <a:ext cx="8259763" cy="58102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j-ea"/>
                <a:cs typeface="Arial" pitchFamily="34" charset="0"/>
              </a:rPr>
            </a:b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BA3B4786-7524-0E7A-750A-9FC5B0A5B5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39520" y="2644170"/>
            <a:ext cx="6807200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EVROPSKE UREDBE	</a:t>
            </a:r>
            <a:br>
              <a:rPr kumimoji="0" lang="sl-SI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kumimoji="0" lang="sl-SI" sz="3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3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ČASOVNICA OBJAVE SPREMEMB UREDB</a:t>
            </a:r>
            <a:endParaRPr kumimoji="0" lang="sl-SI" sz="3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7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289020-3CF5-C961-EE8D-FEF52639A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05" y="1118114"/>
            <a:ext cx="8408195" cy="573988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l-SI" sz="2000" dirty="0">
                <a:solidFill>
                  <a:schemeClr val="tx2"/>
                </a:solidFill>
                <a:latin typeface="+mn-lt"/>
              </a:rPr>
              <a:t>Sektorska zakonodaja za </a:t>
            </a:r>
            <a:r>
              <a:rPr lang="sl-SI" sz="2000" u="sng" dirty="0">
                <a:solidFill>
                  <a:schemeClr val="tx2"/>
                </a:solidFill>
                <a:latin typeface="+mn-lt"/>
              </a:rPr>
              <a:t>aromatizirane vinske proizvode (AVP)</a:t>
            </a:r>
            <a:r>
              <a:rPr lang="sl-SI" sz="2000" dirty="0">
                <a:solidFill>
                  <a:schemeClr val="tx2"/>
                </a:solidFill>
                <a:latin typeface="+mn-lt"/>
              </a:rPr>
              <a:t>, ključne evropske uredbe </a:t>
            </a:r>
            <a:br>
              <a:rPr lang="sl-SI" sz="2000" dirty="0">
                <a:solidFill>
                  <a:schemeClr val="tx2"/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+mn-lt"/>
              </a:rPr>
              <a:t>251/2014</a:t>
            </a:r>
            <a: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– osnovni akt za AVP</a:t>
            </a: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sl-SI" sz="2000" dirty="0">
                <a:solidFill>
                  <a:srgbClr val="0B1FDB"/>
                </a:solidFill>
                <a:latin typeface="+mn-lt"/>
              </a:rPr>
              <a:t>2021/2117</a:t>
            </a:r>
            <a: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– 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dopolnitev osnovnega akta 251/2014</a:t>
            </a:r>
            <a:r>
              <a:rPr lang="sl-SI" sz="2000" dirty="0">
                <a:solidFill>
                  <a:schemeClr val="tx2"/>
                </a:solidFill>
                <a:latin typeface="+mn-lt"/>
              </a:rPr>
              <a:t> 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glede novih obvez označevanja AVP, označevanja energijske vrednosti, hranilne vrednosti, sestavin, snovi, ki povzročajo alergije in preobčutljivosti </a:t>
            </a:r>
            <a:r>
              <a:rPr lang="sl-SI" sz="2000" b="0" dirty="0">
                <a:solidFill>
                  <a:srgbClr val="C00000"/>
                </a:solidFill>
                <a:latin typeface="+mn-lt"/>
              </a:rPr>
              <a:t>ŽE SPREJETO</a:t>
            </a: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sl-SI" sz="2000" b="0" dirty="0">
                <a:solidFill>
                  <a:srgbClr val="C00000"/>
                </a:solidFill>
                <a:latin typeface="+mn-lt"/>
              </a:rPr>
              <a:t>PRIČAKUJEMO OBJAVO DELEGIRANE UREDBE KOMISIJE (DA) glede označevanje sestavin  v AVP – jesen 2023</a:t>
            </a:r>
            <a:br>
              <a:rPr lang="sl-SI" sz="2000" dirty="0">
                <a:solidFill>
                  <a:srgbClr val="0B1FDB"/>
                </a:solidFill>
                <a:latin typeface="+mn-lt"/>
              </a:rPr>
            </a:br>
            <a:br>
              <a:rPr lang="sl-SI" sz="2000" dirty="0">
                <a:solidFill>
                  <a:srgbClr val="0B1FDB"/>
                </a:solidFill>
                <a:latin typeface="+mn-lt"/>
              </a:rPr>
            </a:br>
            <a: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2017/670</a:t>
            </a:r>
            <a: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 (DA) – dovoljeni proizvodni (enološki) postopki za pridobivanje AVP, pomožna tehnološka sredstva… </a:t>
            </a:r>
            <a:r>
              <a:rPr lang="sl-SI" sz="2000" b="0" dirty="0">
                <a:solidFill>
                  <a:srgbClr val="0B1FDB"/>
                </a:solidFill>
                <a:latin typeface="+mn-lt"/>
              </a:rPr>
              <a:t>pomembno za navajanje sestavin, alergenov</a:t>
            </a:r>
            <a:br>
              <a:rPr lang="sl-SI" sz="2000" b="0" dirty="0">
                <a:solidFill>
                  <a:srgbClr val="0B1FDB"/>
                </a:solidFill>
                <a:latin typeface="+mn-lt"/>
              </a:rPr>
            </a:br>
            <a:br>
              <a:rPr lang="sl-SI" sz="2000" b="0" dirty="0">
                <a:solidFill>
                  <a:srgbClr val="0B1FDB"/>
                </a:solidFill>
                <a:latin typeface="+mn-lt"/>
              </a:rPr>
            </a:br>
            <a:r>
              <a:rPr lang="sl-SI" sz="2000" b="0" dirty="0">
                <a:solidFill>
                  <a:srgbClr val="C00000"/>
                </a:solidFill>
                <a:latin typeface="+mn-lt"/>
              </a:rPr>
              <a:t>POMEMBNO</a:t>
            </a:r>
            <a:r>
              <a:rPr lang="sl-SI" sz="2000" b="0" dirty="0">
                <a:solidFill>
                  <a:srgbClr val="0B1FDB"/>
                </a:solidFill>
                <a:latin typeface="+mn-lt"/>
              </a:rPr>
              <a:t>: 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za </a:t>
            </a:r>
            <a:r>
              <a:rPr lang="sl-SI" sz="2000" b="0" dirty="0">
                <a:solidFill>
                  <a:srgbClr val="0B1FDB"/>
                </a:solidFill>
                <a:latin typeface="+mn-lt"/>
              </a:rPr>
              <a:t>osnovno sestavino </a:t>
            </a:r>
            <a:r>
              <a:rPr lang="sl-SI" sz="2000" b="0" dirty="0">
                <a:solidFill>
                  <a:schemeClr val="tx2"/>
                </a:solidFill>
                <a:latin typeface="+mn-lt"/>
              </a:rPr>
              <a:t>(vino in druge dovoljene kategorije proizvodov vinske trte v proizvodnji AVP) veljajo glede označevanja vse določbe sektorskih predpisov za vino (1308/2013, 2021/2117, 2019/934, 2019/33). </a:t>
            </a: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1000" dirty="0"/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sl-SI" sz="240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br>
              <a:rPr lang="sl-SI" sz="2000" b="0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br>
              <a:rPr lang="sl-SI" sz="2400" dirty="0"/>
            </a:b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93049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2F173-2881-AAF7-4ADA-97CA543078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5440" y="1228634"/>
            <a:ext cx="8453120" cy="378565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Časovnica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sprejema sprememb 251/2014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za kategorije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aromatiziranih vinskih proizvodov*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(aromatizirana vina, aromatizirane pijače na osnovi vina, aromatizirani koktajli iz vinskih proizvodov)	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Jeseni 2023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bo objavljen DA glede označevanja sestavin v AVP, ki bo dopolnjeval 251/2014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sng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*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251/2014, čl. 3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3503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2AFDF2-2748-4C22-E359-DE7E80113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880" y="2528440"/>
            <a:ext cx="6004560" cy="1627000"/>
          </a:xfrm>
        </p:spPr>
        <p:txBody>
          <a:bodyPr/>
          <a:lstStyle/>
          <a:p>
            <a:pPr algn="ctr"/>
            <a:r>
              <a:rPr lang="sl-SI" sz="3200" b="0" dirty="0">
                <a:solidFill>
                  <a:schemeClr val="tx2"/>
                </a:solidFill>
                <a:latin typeface="+mn-lt"/>
              </a:rPr>
              <a:t>AROMATIZIRANI VINSKI PROIZVODI</a:t>
            </a:r>
            <a:br>
              <a:rPr lang="sl-SI" sz="3200" b="0" dirty="0">
                <a:solidFill>
                  <a:schemeClr val="tx2"/>
                </a:solidFill>
                <a:latin typeface="+mn-lt"/>
              </a:rPr>
            </a:br>
            <a:br>
              <a:rPr lang="sl-SI" sz="3200" b="0" dirty="0">
                <a:solidFill>
                  <a:schemeClr val="tx2"/>
                </a:solidFill>
                <a:latin typeface="+mn-lt"/>
              </a:rPr>
            </a:br>
            <a:r>
              <a:rPr lang="sl-SI" sz="3200" b="0" dirty="0">
                <a:solidFill>
                  <a:schemeClr val="tx2"/>
                </a:solidFill>
                <a:latin typeface="+mn-lt"/>
              </a:rPr>
              <a:t>NOVOSTI</a:t>
            </a:r>
            <a:br>
              <a:rPr lang="sl-SI" sz="3200" b="0" dirty="0">
                <a:solidFill>
                  <a:schemeClr val="tx2"/>
                </a:solidFill>
                <a:latin typeface="+mn-lt"/>
              </a:rPr>
            </a:br>
            <a:br>
              <a:rPr lang="sl-SI" sz="3200" b="0" dirty="0">
                <a:solidFill>
                  <a:schemeClr val="tx2"/>
                </a:solidFill>
                <a:latin typeface="+mn-lt"/>
              </a:rPr>
            </a:br>
            <a:endParaRPr lang="sl-SI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190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>
            <a:extLst>
              <a:ext uri="{FF2B5EF4-FFF2-40B4-BE49-F238E27FC236}">
                <a16:creationId xmlns:a16="http://schemas.microsoft.com/office/drawing/2014/main" id="{04AEF49F-26BA-6EA6-DBA6-10CB194E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1781175"/>
            <a:ext cx="527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alibri" panose="020F0502020204030204" pitchFamily="34" charset="0"/>
              </a:rPr>
              <a:t></a:t>
            </a:r>
            <a:endParaRPr lang="sl-SI" altLang="sl-SI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6A78A42-B4AF-1AE8-36A0-DC11151F6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567" y="1140161"/>
            <a:ext cx="8694865" cy="5559021"/>
          </a:xfrm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AROMATIZIRANI VINSKI PROIZVODI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(251/2014, niso del skupne ureditve trga Unije)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obvezna označba hranilne vrednosti in seznama sestavin, ki se tržijo v Uniji </a:t>
            </a:r>
            <a:b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 8. dec 2023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sl-SI" sz="2000" b="1" i="0" u="none" strike="noStrike" kern="1200" cap="none" spc="0" normalizeH="0" baseline="3000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</a:t>
            </a:r>
            <a:b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hranilna vrednost: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skladu z 1169/2011, čl. 9(1)(l)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seznam sestavin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skladu z 1169/2011, čl. 9(1)(b)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snovi, ki povzročajo alergije in preobčutljivosti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skladu z 1169/2011, čl. 9(1)(c)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</a:t>
            </a:r>
            <a:b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npr. rastlinske beljakovine iz žita, kazein in kalijev kazeinat, jajčni albumin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****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žveplo v osnovnem vinu in končnem proizvodu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</a:t>
            </a:r>
            <a:b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za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osnovno sestavino 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(npr. vino) v proizvodnji AVP  veljajo glede obveznega označevanja spremembe predpisov za vino od 8. dec 2023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*****</a:t>
            </a:r>
            <a:b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*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2021/2117</a:t>
            </a:r>
            <a:b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delegiran akt </a:t>
            </a:r>
            <a:r>
              <a:rPr kumimoji="0" lang="sl-SI" sz="1800" b="0" i="0" u="sng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pripravi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ki dopolnjuje 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251/2014 glede specifičnih pravil označevanja in seznama sestavin AVP</a:t>
            </a:r>
            <a:b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b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horizontalna zakonodaja o posredovanju informacij o živilih potrošnikom</a:t>
            </a:r>
            <a:b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****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2017/670, Priloga – seznam dovoljenih enoloških postopkov (</a:t>
            </a:r>
            <a:r>
              <a:rPr kumimoji="0" lang="sl-SI" sz="1800" b="0" i="1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pšenične beljakovine, kazein, K-kazeinat, jajčni albumin, žveplo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b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sl-SI" sz="18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*****</a:t>
            </a:r>
            <a: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spremembe 2019/33</a:t>
            </a:r>
            <a:br>
              <a:rPr kumimoji="0" lang="sl-SI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sl-SI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4508031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>
            <a:extLst>
              <a:ext uri="{FF2B5EF4-FFF2-40B4-BE49-F238E27FC236}">
                <a16:creationId xmlns:a16="http://schemas.microsoft.com/office/drawing/2014/main" id="{04AEF49F-26BA-6EA6-DBA6-10CB194E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1781175"/>
            <a:ext cx="5270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l-SI" altLang="sl-SI" b="1">
                <a:latin typeface="Calibri" panose="020F0502020204030204" pitchFamily="34" charset="0"/>
              </a:rPr>
              <a:t></a:t>
            </a:r>
            <a:endParaRPr lang="sl-SI" altLang="sl-SI" sz="2400" b="1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id="{F8B48844-5B73-DA8A-8376-648F0337B0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93303" y="1754867"/>
            <a:ext cx="8358811" cy="51031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AROMATIZIRANI VINSKI PROIZVODI </a:t>
            </a:r>
            <a:r>
              <a:rPr kumimoji="0" lang="sl-SI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(251/2014)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Dopolnitev prodajnih poimenovanj pri izvozu v tretje države, v katerih zakonodaja zahteva različna prodajna poimenovanja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</a:rPr>
              <a:t>*</a:t>
            </a:r>
            <a:r>
              <a:rPr kumimoji="0" lang="sl-SI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.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  </a:t>
            </a:r>
            <a:r>
              <a:rPr kumimoji="0" lang="sl-SI" sz="2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</a:rPr>
              <a:t>se že uporablja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</a:rPr>
              <a:t>Ta dodatna prodajna poimenovanja so lahko v jezikih, ki niso uradni jeziki Unije.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B1FDB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*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2021/2117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sl-SI" altLang="sl-SI" sz="7200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l-SI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3470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7">
            <a:extLst>
              <a:ext uri="{FF2B5EF4-FFF2-40B4-BE49-F238E27FC236}">
                <a16:creationId xmlns:a16="http://schemas.microsoft.com/office/drawing/2014/main" id="{BFA851A8-3BFE-BD9F-64B2-6B05D454727A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247088" y="1457376"/>
            <a:ext cx="2867538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Kontakt, informacije </a:t>
            </a:r>
          </a:p>
        </p:txBody>
      </p:sp>
      <p:sp>
        <p:nvSpPr>
          <p:cNvPr id="6" name="Podnaslov 2">
            <a:extLst>
              <a:ext uri="{FF2B5EF4-FFF2-40B4-BE49-F238E27FC236}">
                <a16:creationId xmlns:a16="http://schemas.microsoft.com/office/drawing/2014/main" id="{B5C53A15-BC9A-A48F-B499-C80FCBEA5408}"/>
              </a:ext>
            </a:extLst>
          </p:cNvPr>
          <p:cNvSpPr txBox="1">
            <a:spLocks/>
          </p:cNvSpPr>
          <p:nvPr/>
        </p:nvSpPr>
        <p:spPr>
          <a:xfrm>
            <a:off x="218281" y="2286317"/>
            <a:ext cx="8707438" cy="353440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9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Ministrstvo za kmetijstvo, gozdarstvo in prehrano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9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Dunajska cesta 22, Ljubljana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9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Direktorat za kmetijstvo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  <a:hlinkClick r:id="rId2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9600" b="0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gp.mkgp@gov.si</a:t>
            </a:r>
            <a:endParaRPr kumimoji="0" lang="sl-SI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www.mkgp.gov.si</a:t>
            </a:r>
            <a:endParaRPr kumimoji="0" lang="sl-SI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9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l-SI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sl-SI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sl-S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026_si10-cgp-mpe-PREDLOGA-2007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E009EFDD85D54AB1A8FC63FA20B612" ma:contentTypeVersion="10" ma:contentTypeDescription="Create a new document." ma:contentTypeScope="" ma:versionID="ba499950a8b97b73dad3c914538e2cc6">
  <xsd:schema xmlns:xsd="http://www.w3.org/2001/XMLSchema" xmlns:xs="http://www.w3.org/2001/XMLSchema" xmlns:p="http://schemas.microsoft.com/office/2006/metadata/properties" xmlns:ns3="a6b9a459-f558-4d33-bba7-3e49f027237d" targetNamespace="http://schemas.microsoft.com/office/2006/metadata/properties" ma:root="true" ma:fieldsID="f9e6673842e97ddf7086c2a37c8837ca" ns3:_="">
    <xsd:import namespace="a6b9a459-f558-4d33-bba7-3e49f02723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9a459-f558-4d33-bba7-3e49f0272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1E3C48-234A-40DA-AA51-6DD13E64AC9E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a6b9a459-f558-4d33-bba7-3e49f027237d"/>
  </ds:schemaRefs>
</ds:datastoreItem>
</file>

<file path=customXml/itemProps2.xml><?xml version="1.0" encoding="utf-8"?>
<ds:datastoreItem xmlns:ds="http://schemas.openxmlformats.org/officeDocument/2006/customXml" ds:itemID="{AA42B39C-1B0C-40EF-B086-21F687D911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b9a459-f558-4d33-bba7-3e49f0272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D3B065-6735-4679-BAB4-A2A7808DAC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026_si10-cgp-mpe-PREDLOGA-2007</Template>
  <TotalTime>4716</TotalTime>
  <Words>700</Words>
  <Application>Microsoft Office PowerPoint</Application>
  <PresentationFormat>Diaprojekcija na zaslonu (4:3)</PresentationFormat>
  <Paragraphs>47</Paragraphs>
  <Slides>9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Republika</vt:lpstr>
      <vt:lpstr>Calibri</vt:lpstr>
      <vt:lpstr>Arial</vt:lpstr>
      <vt:lpstr>026_si10-cgp-mpe-PREDLOGA-2007</vt:lpstr>
      <vt:lpstr>Custom Design</vt:lpstr>
      <vt:lpstr>Novosti pri označevanju aromatiziranih vinskih proizvodov  dr. Tina Zavašnik Bergant Ministrstvo za kmetijstvo, gozdarstvo in prehrano  </vt:lpstr>
      <vt:lpstr>Zakonodaja Evropske unije je tudi slovenska zakonodaja  EUR-LEX  https://eur-lex.europa.eu/homepage.html  Uredbe (EU) št. … Evropskega parlamenta in Sveta … (osnovni akt)  Delegirane uredbe Komisije (EU) št. … (DA – delegiran akt) Izvedbene uredbe Komisije (EU) št. …  (IA – izvedben akt))  Nacionalna zakonodaja: zakoni, pravilniki, uredbe, odredbe… v Uradnem listu RS  (npr. Zakon o vinu, Pravilnik o označevanju in embalaži vina…)  PIS Pravno-informacijski sistem Republike Slovenije http://www.pisrs.si/Pis.web/  Veljavne določbe iz evropskih uredb se ne zapišejo še enkrat v nacionalno zakonodajo. Npr. vsebnost sladkorja, vsebnost žvepla že določena v EU zakonodaji, se ne prepišeta še v nacionalni pravilnik.          </vt:lpstr>
      <vt:lpstr>EVROPSKE UREDBE   ČASOVNICA OBJAVE SPREMEMB UREDB</vt:lpstr>
      <vt:lpstr>Sektorska zakonodaja za aromatizirane vinske proizvode (AVP), ključne evropske uredbe   251/2014 – osnovni akt za AVP  2021/2117 – dopolnitev osnovnega akta 251/2014 glede novih obvez označevanja AVP, označevanja energijske vrednosti, hranilne vrednosti, sestavin, snovi, ki povzročajo alergije in preobčutljivosti ŽE SPREJETO  PRIČAKUJEMO OBJAVO DELEGIRANE UREDBE KOMISIJE (DA) glede označevanje sestavin  v AVP – jesen 2023  2017/670 (DA) – dovoljeni proizvodni (enološki) postopki za pridobivanje AVP, pomožna tehnološka sredstva… pomembno za navajanje sestavin, alergenov  POMEMBNO: za osnovno sestavino (vino in druge dovoljene kategorije proizvodov vinske trte v proizvodnji AVP) veljajo glede označevanja vse določbe sektorskih predpisov za vino (1308/2013, 2021/2117, 2019/934, 2019/33).                 </vt:lpstr>
      <vt:lpstr>Časovnica sprejema sprememb 251/2014   za kategorije aromatiziranih vinskih proizvodov* (aromatizirana vina, aromatizirane pijače na osnovi vina, aromatizirani koktajli iz vinskih proizvodov)   Jeseni 2023 bo objavljen DA glede označevanja sestavin v AVP, ki bo dopolnjeval 251/2014   *251/2014, čl. 3  </vt:lpstr>
      <vt:lpstr>AROMATIZIRANI VINSKI PROIZVODI  NOVOSTI  </vt:lpstr>
      <vt:lpstr>AROMATIZIRANI VINSKI PROIZVODI (251/2014, niso del skupne ureditve trga Unije) obvezna označba hranilne vrednosti in seznama sestavin, ki se tržijo v Uniji  od 8. dec 2023*,**  - hranilna vrednost: v skladu z 1169/2011, čl. 9(1)(l)*** - seznam sestavin v skladu z 1169/2011, čl. 9(1)(b)*** - snovi, ki povzročajo alergije in preobčutljivosti v skladu z 1169/2011, čl. 9(1)(c)***  npr. rastlinske beljakovine iz žita, kazein in kalijev kazeinat, jajčni albumin****, žveplo v osnovnem vinu in končnem proizvodu** - za osnovno sestavino (npr. vino) v proizvodnji AVP  veljajo glede obveznega označevanja spremembe predpisov za vino od 8. dec 2023*****  *2021/2117 **delegiran akt v pripravi, ki dopolnjuje 251/2014 glede specifičnih pravil označevanja in seznama sestavin AVP ***horizontalna zakonodaja o posredovanju informacij o živilih potrošnikom **** 2017/670, Priloga – seznam dovoljenih enoloških postopkov (pšenične beljakovine, kazein, K-kazeinat, jajčni albumin, žveplo) *****spremembe 2019/33  </vt:lpstr>
      <vt:lpstr>AROMATIZIRANI VINSKI PROIZVODI (251/2014)  Dopolnitev prodajnih poimenovanj pri izvozu v tretje države, v katerih zakonodaja zahteva različna prodajna poimenovanja*.   se že uporablja  Ta dodatna prodajna poimenovanja so lahko v jezikih, ki niso uradni jeziki Unije.  *2021/2117        </vt:lpstr>
      <vt:lpstr>Kontakt, informacije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MKGP</dc:creator>
  <cp:lastModifiedBy>Bergant, Vasilij</cp:lastModifiedBy>
  <cp:revision>250</cp:revision>
  <dcterms:created xsi:type="dcterms:W3CDTF">2010-11-10T14:19:28Z</dcterms:created>
  <dcterms:modified xsi:type="dcterms:W3CDTF">2023-08-20T14:20:09Z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0x01010014E009EFDD85D54AB1A8FC63FA20B612</vt:lpwstr>
  </property>
</Properties>
</file>