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5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6" r:id="rId13"/>
    <p:sldId id="267" r:id="rId14"/>
    <p:sldId id="268" r:id="rId15"/>
    <p:sldId id="269" r:id="rId16"/>
    <p:sldId id="270" r:id="rId17"/>
    <p:sldId id="265" r:id="rId18"/>
    <p:sldId id="262" r:id="rId19"/>
    <p:sldId id="264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epublika" panose="02000506040000020004" pitchFamily="2" charset="-18"/>
      <p:regular r:id="rId40"/>
      <p:bold r:id="rId4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58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839">
          <p15:clr>
            <a:srgbClr val="A4A3A4"/>
          </p15:clr>
        </p15:guide>
        <p15:guide id="4" pos="4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5577" autoAdjust="0"/>
  </p:normalViewPr>
  <p:slideViewPr>
    <p:cSldViewPr snapToGrid="0" snapToObjects="1">
      <p:cViewPr varScale="1">
        <p:scale>
          <a:sx n="101" d="100"/>
          <a:sy n="101" d="100"/>
        </p:scale>
        <p:origin x="1404" y="114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20" Type="http://schemas.openxmlformats.org/officeDocument/2006/relationships/slide" Target="slides/slide15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ED5D-2909-4A51-AC8B-8583A1C1EB96}" type="datetimeFigureOut">
              <a:rPr lang="en-US"/>
              <a:pPr>
                <a:defRPr/>
              </a:pPr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3D5B-4D1E-496F-9790-9711DAD93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8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1E5-8726-451A-A5CE-EB67E8C23185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279-8659-4B39-A8FE-A86C96E1D1A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995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A25B-5538-4D4B-AE03-ACEFA56FF048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8A29-1AE7-4502-BCEA-2565E474523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4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889-2586-4EE7-B0BA-D8DA96782A87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B15-F488-45FF-951E-93F503C7C7D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964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427D-2123-4B4E-8DEB-74BB3F2EAED4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46B-3573-4567-A8B0-CE9C576D44C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10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B2FF-3039-435A-ADA5-5AD28FBB3CF3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C97A-A94F-4F4A-8786-1F5EF483E93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058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EA93-DDD3-446A-A80F-5BAE65EB7BBD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986A-8F05-4402-BFD0-02909D5FF1F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841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FDB7-B0CF-49EB-92EF-34D9DAC22586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A3A3-2CF1-42F0-AE93-0F69699F966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43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9B05-F3FD-42F4-8109-223520CDE1E6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FA50-EA4F-4C3A-9CD5-4D5722C9107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90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C73A1-ABF2-4D7E-B3C4-170AD1D2303D}" type="datetimeFigureOut">
              <a:rPr lang="en-US"/>
              <a:pPr>
                <a:defRPr/>
              </a:pPr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A962C-8148-4148-A948-9D82CD625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Slika 9" descr="arsktrp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/>
          <p:nvPr userDrawn="1"/>
        </p:nvSpPr>
        <p:spPr>
          <a:xfrm>
            <a:off x="962022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  <a:endParaRPr lang="en-US" sz="700" b="0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16A48-13FA-4D39-BF49-8F7DF9E12A29}" type="datetimeFigureOut">
              <a:rPr lang="sl-SI"/>
              <a:pPr>
                <a:defRPr/>
              </a:pPr>
              <a:t>21. 02. 2023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2F00A-347C-4764-94AD-F4D42E8A0FE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2055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/>
          <p:nvPr userDrawn="1"/>
        </p:nvSpPr>
        <p:spPr>
          <a:xfrm>
            <a:off x="962023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2057" name="Slika 10" descr="arsktrp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-ca.si/podpisna_komponenta/g2/navodilo-win_2_1_3_28.php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-kmetija.gov.si/Custodian/portal.jsp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kt-podpora.aktrp@gov.si" TargetMode="External"/><Relationship Id="rId2" Type="http://schemas.openxmlformats.org/officeDocument/2006/relationships/hyperlink" Target="mailto:eprp-tezave.aktrp@gov.s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Republika" pitchFamily="2" charset="-18"/>
                <a:ea typeface="Republika" pitchFamily="2" charset="-18"/>
                <a:cs typeface="Republika" pitchFamily="2" charset="-18"/>
              </a:rPr>
              <a:t>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dirty="0"/>
              <a:t></a:t>
            </a:r>
          </a:p>
        </p:txBody>
      </p:sp>
      <p:sp>
        <p:nvSpPr>
          <p:cNvPr id="8197" name="PoljeZBesedilom 4"/>
          <p:cNvSpPr txBox="1">
            <a:spLocks noChangeArrowheads="1"/>
          </p:cNvSpPr>
          <p:nvPr/>
        </p:nvSpPr>
        <p:spPr bwMode="auto">
          <a:xfrm>
            <a:off x="833437" y="3165475"/>
            <a:ext cx="7477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l-SI" sz="4800" b="1" dirty="0">
                <a:solidFill>
                  <a:schemeClr val="tx2"/>
                </a:solidFill>
              </a:rPr>
              <a:t>Vnos vlog za ukrep M22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E16950-D766-4A64-80DE-3F1D33B2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47813"/>
            <a:ext cx="7237559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Podatki o regiji in občini upravičenca</a:t>
            </a:r>
            <a:endParaRPr lang="sl-SI" sz="3200" b="1" dirty="0">
              <a:solidFill>
                <a:schemeClr val="tx2"/>
              </a:solidFill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9BF2C76-09B5-481B-A87F-73C4617C2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523744"/>
            <a:ext cx="6965567" cy="37947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Podatki se prenesejo samodejno glede na občino upravičenca, polji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Stopnja registrirane brezposelnosti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in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Koeficient razvitosti občine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sta relevantni za ocenitev vloge.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3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189ADE-23B2-439D-858C-C5AF06C1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918" y="1559434"/>
            <a:ext cx="3231462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Velikost podjetja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45DCDA8-CD86-4300-8EC6-7F348D976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798064"/>
            <a:ext cx="7201025" cy="306933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Zavihek je prikazan za upravičence na razpisu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M22_02_M04.2 in M06.4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olje je obvezno za vnos, upravičenec izbere eno izmed vrednosti iz spustnega seznama (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malo ali srednje podjetje).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62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592460-2DE3-4B71-8EE3-2B5622BF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47813"/>
            <a:ext cx="6915355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Insolventnost in davčne obveznosti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2A1B821-5FCA-41DE-82C6-293AC7AAB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331720"/>
            <a:ext cx="7201025" cy="35356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Eden izmed </a:t>
            </a:r>
            <a:r>
              <a:rPr lang="sl-SI" sz="18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pogojev</a:t>
            </a: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za pridobitev sredstev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Zavihek mora biti obvezno izpolnjen na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oddaje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vloge, na to vas bo opozorila aplikacija.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vrhu strani sta gumba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Insolventnost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in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FURS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«, s klikom nanju se napolnita spodnji tabeli: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576803-0E72-480A-8AC2-8C2AF810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11" y="3917251"/>
            <a:ext cx="5938051" cy="27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EC3B46-57A7-473C-970A-03E81DC1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0" y="1403986"/>
            <a:ext cx="4233531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Uveljavljanje podpore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414E051-8021-456D-ABFE-6D3C5EB10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10" y="1896429"/>
            <a:ext cx="8357615" cy="4489704"/>
          </a:xfrm>
        </p:spPr>
        <p:txBody>
          <a:bodyPr/>
          <a:lstStyle/>
          <a:p>
            <a:pPr marL="0" indent="0">
              <a:buNone/>
            </a:pPr>
            <a:endParaRPr lang="sl-SI" sz="2400" u="sng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FF0000"/>
                </a:solidFill>
              </a:rPr>
              <a:t>! </a:t>
            </a:r>
            <a:r>
              <a:rPr lang="sl-SI" sz="2000" dirty="0">
                <a:solidFill>
                  <a:schemeClr val="tx2"/>
                </a:solidFill>
              </a:rPr>
              <a:t>Podpora se uveljavlja v zavihku »Uveljavljanje podpore«, izbrana mora biti vsaj ena podpora: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050" dirty="0">
                <a:solidFill>
                  <a:schemeClr val="tx2"/>
                </a:solidFill>
              </a:rPr>
              <a:t>Uveljavljanje podpore za sektor SADJA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05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050" dirty="0">
                <a:solidFill>
                  <a:schemeClr val="tx2"/>
                </a:solidFill>
              </a:rPr>
              <a:t>Uveljavljanje podpore za sektor VRTNIN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05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050" dirty="0">
                <a:solidFill>
                  <a:schemeClr val="tx2"/>
                </a:solidFill>
              </a:rPr>
              <a:t>Uveljavljanje podpore za sektor PRAŠIČJEGA MESA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05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050" dirty="0">
                <a:solidFill>
                  <a:schemeClr val="tx2"/>
                </a:solidFill>
              </a:rPr>
              <a:t>Uveljavljanje podpore za zaključek naložb M04.1</a:t>
            </a:r>
          </a:p>
          <a:p>
            <a:pPr marL="0" indent="0">
              <a:buNone/>
            </a:pPr>
            <a:endParaRPr lang="pl-PL" sz="14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sl-SI" sz="2000" dirty="0">
              <a:solidFill>
                <a:schemeClr val="tx2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29CF51E-8CA7-49EA-BB5E-D174FA9E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16" y="3520440"/>
            <a:ext cx="5361444" cy="17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6B43F4-72D0-4F48-B3DE-D72629E00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480" y="1472184"/>
            <a:ext cx="8321039" cy="51297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POZOR!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 uveljavljate podporo za dokončanje naložb za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razpisov, morate obvezno v naslednji tabeli izpolniti indikator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Uveljavljam?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z »Da« v vrsticah s pravilnimi razpisi in vnesti pripadajoče številke odločb o odobritvi sredstev: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9EA95C-BFBC-4831-967F-FB4F3921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" y="2621406"/>
            <a:ext cx="7285988" cy="3980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86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64EF52-03C2-4884-A75E-D8A71E74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054" y="1577722"/>
            <a:ext cx="956993" cy="492443"/>
          </a:xfrm>
        </p:spPr>
        <p:txBody>
          <a:bodyPr/>
          <a:lstStyle/>
          <a:p>
            <a:pPr algn="ctr"/>
            <a:r>
              <a:rPr lang="sl-SI" sz="3200" b="1" dirty="0">
                <a:solidFill>
                  <a:schemeClr val="tx2"/>
                </a:solidFill>
              </a:rPr>
              <a:t>OMD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5094A9C-1C43-44DB-9C68-05B8DC241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070165"/>
            <a:ext cx="7201025" cy="4668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Zavihek se napolni samodejno ob kliku na gumb RKG in je prikazan in relevanten za ocenjevanje upravičencev za razpis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M22_01_SEKTORJI in M04.1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 tabelo se prenese podatek, ali je KMG razvrščen v OMD, kar pomeni, da ima v polju »Delež« v eni izmed treh vrstic vrednost enako ali večjo od 50%: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5429DC-9CA9-4AF1-B053-2E990FE4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72" y="3618991"/>
            <a:ext cx="6408856" cy="28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DF18B-72E0-4E76-A6F2-DE8F479E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742" y="1547813"/>
            <a:ext cx="1115690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Izjave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E3E3C3F-F9E4-4EDC-93D8-8BCCB812C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295144"/>
            <a:ext cx="7201025" cy="40050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solidFill>
                  <a:schemeClr val="tx2"/>
                </a:solidFill>
              </a:rPr>
              <a:t>V zavihku so navedene vse izjave, ki jih določa javni razpis, z vsemi se morate strinjati, da lahko oddate vlogo: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37A791-F620-40E2-A16A-4F135E3F4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4" y="3429000"/>
            <a:ext cx="8677546" cy="24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976665-C202-44C4-B130-9D094BE0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694" y="1547813"/>
            <a:ext cx="2207336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Pooblastilo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61AF84-19E2-4342-A5FF-06E6014748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286000"/>
            <a:ext cx="7201025" cy="4197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zavihku so v prvi tabeli vidni pooblaščeni uporabniki na vlogi. V spodnji tabeli pa statusi vloge.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 statusu »ODDAN« imate aktiven gumb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Odpri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«, s katerim si odprete 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oddane vloge: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92249B-BAE9-45CC-85E1-7AE2449FB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96" y="3648455"/>
            <a:ext cx="5940932" cy="21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2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C9790E-6F06-4A6A-86CA-D6D6DA10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22" y="1456373"/>
            <a:ext cx="5778826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Zaključevanje in oddaja vloge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ECC1E54-5EA1-4FE9-9EEB-434746BE76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103120"/>
            <a:ext cx="7201025" cy="44348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Zaključevanje vloge se izvede, ko upravičenec na zavihku »Osnovni podatki«, klikne na gumb »</a:t>
            </a:r>
            <a:r>
              <a:rPr lang="sl-SI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Zaključi</a:t>
            </a: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 je vloga pravilno izpolnjena, se prikaže okence z napisom: »Vloga je pravilno izpolnjena«. V nasprotnem primeru pa se odpre okno z vpisanimi ugotovljenimi kršitvami - blokadami/opozorili.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kolikor so vsi zavihki pravilno izpolnjeni, se vloga lahko zaključi. Status vloge se spremeni v »</a:t>
            </a:r>
            <a:r>
              <a:rPr lang="sl-SI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ZAKLJUCENA</a:t>
            </a: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«. Gumba »Shrani« in »Prekliči« na vseh zavihkih se onemogočita, aktivira se gumb »</a:t>
            </a:r>
            <a:r>
              <a:rPr lang="sl-SI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Oddaj</a:t>
            </a: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«: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0E7959-4E7C-4260-A2B7-3B798C96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5" y="4457004"/>
            <a:ext cx="8029290" cy="18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2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03083E0-79E2-4080-AD41-8FDF15B70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1554480"/>
            <a:ext cx="7201025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kliku na gumb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Oddaj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«, se v novem oknu odpre forma za podpis in oddajo dokumenta:</a:t>
            </a: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392B2EE-8ADF-4757-934F-D98A5674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45" y="2416955"/>
            <a:ext cx="7745583" cy="34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/>
          <p:cNvSpPr>
            <a:spLocks noGrp="1"/>
          </p:cNvSpPr>
          <p:nvPr>
            <p:ph type="title"/>
          </p:nvPr>
        </p:nvSpPr>
        <p:spPr>
          <a:xfrm>
            <a:off x="2390316" y="1547813"/>
            <a:ext cx="4363374" cy="677108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tx2"/>
                </a:solidFill>
                <a:latin typeface="Arial" charset="0"/>
              </a:rPr>
              <a:t>Predmet podpore</a:t>
            </a:r>
          </a:p>
        </p:txBody>
      </p:sp>
      <p:sp>
        <p:nvSpPr>
          <p:cNvPr id="9219" name="Content Placeholder 20"/>
          <p:cNvSpPr>
            <a:spLocks noGrp="1"/>
          </p:cNvSpPr>
          <p:nvPr>
            <p:ph idx="4294967295"/>
          </p:nvPr>
        </p:nvSpPr>
        <p:spPr>
          <a:xfrm>
            <a:off x="971550" y="2843784"/>
            <a:ext cx="7200900" cy="319125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/>
                </a:solidFill>
                <a:latin typeface="Arial" charset="0"/>
                <a:cs typeface="Arial" charset="0"/>
              </a:rPr>
              <a:t>Sektor SADJA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/>
                </a:solidFill>
                <a:latin typeface="Arial" charset="0"/>
                <a:cs typeface="Arial" charset="0"/>
              </a:rPr>
              <a:t>Sektor VRTNIN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/>
                </a:solidFill>
                <a:latin typeface="Arial" charset="0"/>
                <a:cs typeface="Arial" charset="0"/>
              </a:rPr>
              <a:t>Sektor PRAŠIČJEGA MESA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/>
                </a:solidFill>
                <a:latin typeface="Arial" charset="0"/>
                <a:cs typeface="Arial" charset="0"/>
              </a:rPr>
              <a:t>Zaključek NALOŽB (4.1, 4.2, 6.4)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867429F-0EF8-457E-ACBD-A885503A3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1517904"/>
            <a:ext cx="7201025" cy="50383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</a:rPr>
              <a:t>N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voljo so 3 gumbi:</a:t>
            </a:r>
            <a:endParaRPr lang="sl-SI" sz="18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Prekliči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 (desni gumb): vrnitev v vlogo.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Podpiši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 (levi gumb): za podpis vloge je potrebna podpisna komponenta. Odpre se pogovorno okno za podpis dokumenta. Ko je vloga podpisana, se avtomatsko knjiži v e-Hrambo. Vloga dobi status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ODDANA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Gumb »Oddaj« se tako onemogoči in postopek oddaje vloge je s tem zaključen.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»Prenesi </a:t>
            </a:r>
            <a:r>
              <a:rPr lang="sl-SI" sz="18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pdf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(sredinski gumb): shrani vlogo v 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pdf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obliki v računalnik, kjer jo lahko vlagatelj natisne.</a:t>
            </a:r>
            <a:endParaRPr lang="sl-SI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088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EC2B34-33C1-495A-93A6-DF10A036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454" y="1559434"/>
            <a:ext cx="3845605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Podpisovanje vloge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F3D397F-70C5-48FF-B163-04447A112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496312"/>
            <a:ext cx="7201025" cy="3371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solidFill>
                  <a:schemeClr val="tx2"/>
                </a:solidFill>
              </a:rPr>
              <a:t>Za podpisovanje vloge morate imeti na računalnik nameščeno podpisno komponento SETCCE </a:t>
            </a:r>
            <a:r>
              <a:rPr lang="sl-SI" sz="2000" dirty="0" err="1">
                <a:solidFill>
                  <a:schemeClr val="tx2"/>
                </a:solidFill>
              </a:rPr>
              <a:t>proXSign</a:t>
            </a:r>
            <a:r>
              <a:rPr lang="sl-SI" sz="2000" dirty="0">
                <a:solidFill>
                  <a:schemeClr val="tx2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solidFill>
                  <a:schemeClr val="tx2"/>
                </a:solidFill>
              </a:rPr>
              <a:t>Navodila za namestitev so na spletni strani: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http://www.si-ca.si/podpisna_komponenta/g2/navodilo-win_2_1_3_28.php</a:t>
            </a:r>
            <a:endParaRPr lang="sl-SI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2000" dirty="0">
              <a:solidFill>
                <a:schemeClr val="tx2"/>
              </a:solidFill>
            </a:endParaRP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205083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B53514-3F8A-472A-B63F-FEB9CF61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694" y="1447229"/>
            <a:ext cx="3981859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Dopolnjevanje vloge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07DDBC3-5A59-4950-B040-415EAF0E6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057400"/>
            <a:ext cx="7201025" cy="449884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je vloga oddana, jo lahko upravičenec dopolnjuje do datuma zaprtja razpisa. Po zaprtju razpisa </a:t>
            </a:r>
            <a:r>
              <a:rPr lang="sl-SI" sz="16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samodopolnitev</a:t>
            </a: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 več mogoča. Upravičenec lahko do zaprtja razpisa vlogo dopolni večkrat na način, da večkrat ponovi spodaj opisani postopek.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Dopolnitev vloge se izvede s klikom na gumb »</a:t>
            </a:r>
            <a:r>
              <a:rPr lang="sl-SI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Dopolni</a:t>
            </a: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na zavihku »Osnovni podatki«.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Vloga po kliku na gumb »Dopolni« preide v status »</a:t>
            </a:r>
            <a:r>
              <a:rPr lang="sl-SI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SAMODOPOLNITEV_VNOS</a:t>
            </a: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«, pod zavihkom »Izjave« pa se oblikuje nov zavihek »</a:t>
            </a:r>
            <a:r>
              <a:rPr lang="sl-SI" sz="16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Samodopolnitev</a:t>
            </a: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zavihku »</a:t>
            </a:r>
            <a:r>
              <a:rPr lang="sl-SI" sz="16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Samodopolnitev</a:t>
            </a:r>
            <a:r>
              <a:rPr lang="sl-SI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upravičenec s klikom na gumb »+Nov« doda polje »Obrazložitev«, ki je namenjeno za vnos besedila. V polje »Obrazložitev« upravičenec navede, kaj je razlog za dopolnitev vloge (podatkov po posameznih zavihkih v fazi dopolnjevanja vloge ni mogoče spreminjati, ker so le ti po oddaji vloge zaklenjeni za vnos). V obrazložitvi upravičenec navede, kaj želite popraviti ali dopolniti. Podatke nato strokovni delavci na ARSKTRP v fazi obravnave vnesejo v vlogo.</a:t>
            </a:r>
            <a:endParaRPr lang="sl-SI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22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C4853AD-B329-47C6-A4D1-68754A7D8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1463040"/>
            <a:ext cx="7201025" cy="5056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</a:rPr>
              <a:t>Po vnosu Obrazložitve je potrebno </a:t>
            </a:r>
            <a:r>
              <a:rPr lang="sl-SI" sz="1800" dirty="0" err="1">
                <a:solidFill>
                  <a:schemeClr val="tx2"/>
                </a:solidFill>
              </a:rPr>
              <a:t>Samodopolnitev</a:t>
            </a:r>
            <a:r>
              <a:rPr lang="sl-SI" sz="1800" dirty="0">
                <a:solidFill>
                  <a:schemeClr val="tx2"/>
                </a:solidFill>
              </a:rPr>
              <a:t> zaključiti najprej na zavihku »</a:t>
            </a:r>
            <a:r>
              <a:rPr lang="sl-SI" sz="1800" dirty="0" err="1">
                <a:solidFill>
                  <a:schemeClr val="tx2"/>
                </a:solidFill>
              </a:rPr>
              <a:t>Samodopolnitev</a:t>
            </a:r>
            <a:r>
              <a:rPr lang="sl-SI" sz="1800" dirty="0">
                <a:solidFill>
                  <a:schemeClr val="tx2"/>
                </a:solidFill>
              </a:rPr>
              <a:t>« nato pa še na zavihku »Osnovni podatki«.</a:t>
            </a:r>
          </a:p>
          <a:p>
            <a:pPr marL="0" indent="0">
              <a:buNone/>
            </a:pPr>
            <a:endParaRPr lang="sl-SI" sz="1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POMEMBNO: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zaključku »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Samodopolnitve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 na zavihku »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Samodopolnitev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«, je potrebno po kliku na gumb »Zaključi« (status preide v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ZAKLJUCENA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še enkrat klikniti na gumb »Shrani«. V nasprotnem primeru se podatki ne prikažejo na tisku 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samodopolnitve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l-SI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11F3A2-0791-4217-8B4A-8E7946BA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4062222"/>
            <a:ext cx="57912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4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02AC979-8E45-44D3-ACEA-95F70515D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1536192"/>
            <a:ext cx="7201025" cy="50474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je dopolnitev zaključena na zavihku »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Samodopolnitev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«, sledi zaključevanje ter oddaja 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samodopolnitve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Postopek je enak kot pri oddaji vloge s kliki na gumbe na 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podzavihku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»Osnovni podatki«.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klikom na gumb »Zaključi« vloga preide v status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SAMODOPOLNITEV_ZAKLJUCENA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Po podpisu s klikoma na gumba »Oddaj« in »Podpiši« vloga preide v status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SAMODOPOLNITEV_ODDANA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«. Postopek oddaje 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samodopolnitve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s tem zaključen.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POZOR!</a:t>
            </a: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 vloga še nima spisovne številke, 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samodopolnitve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 mogoče oddati.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tem primeru čimprej kontaktirajte ARSKTRP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4853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8307F3-A80A-423D-8DAE-BD871270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726" y="1465517"/>
            <a:ext cx="4005905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Blokade in opozorila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C4FD370-04F7-4DA8-A19E-94FD435C0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276856"/>
            <a:ext cx="7201025" cy="42976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OPOZORILA:</a:t>
            </a:r>
          </a:p>
          <a:p>
            <a:pPr marL="0" indent="0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aplikaciji sta na obeh razpisih dve opozorili: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opozorilo, da upravičenec nima poravnanih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davčnih obveznosti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in/ali da je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insolventen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opozorilo, da če vlagatelj uveljavlja podporo za DOKONČANJE NALOŽB za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VEČ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razpisov, mora imeti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izbrane zadevne razpise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za katere uveljavlja podporo in vpisane pripadajoče odločbe.</a:t>
            </a:r>
          </a:p>
          <a:p>
            <a:pPr marL="0" indent="0">
              <a:buNone/>
            </a:pPr>
            <a:endParaRPr lang="sl-SI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50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B07D0E0-C41F-402E-969F-F422B19C6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1426464"/>
            <a:ext cx="7854695" cy="5093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BLOKADE:</a:t>
            </a:r>
          </a:p>
          <a:p>
            <a:pPr marL="0" indent="0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Vlagatelj je upravičen do podpore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blokada, če je v tem polju na zavihku Osnovni podatki vrednost »Ne« (oddaja vloge ni mogoča).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Vlagatelj mora biti nosilec KMGMID-a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 na razpisu </a:t>
            </a:r>
            <a:r>
              <a:rPr lang="sl-SI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M22_01_SEKTORJI in M04.1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če DŠ upravičenca na zavihku Osnovni podatki ni nosilec KMGMID-a, vpisanega na zavihku Kmetijsko gospodarstvo (v primeru blokade oddaja vloge ni mogoča).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TRR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blokada, če vlagatelj v CRS (Centralni register strank) nima vpisanega tekočega računa (v primeru blokade takoj sporočite na ARSKTRP).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Oddana ZV v letu 2022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 na razpisu </a:t>
            </a:r>
            <a:r>
              <a:rPr lang="sl-SI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M22_01_SEKTORJI in M04.1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če vlagatelj nima vpisanega podatka v polju »Datum oddaje zbirne vloge« na zavihku Kmetijsko gospodarstvo.</a:t>
            </a:r>
            <a:endParaRPr lang="sl-SI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Prenos podatkov iz RKG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 na razpisu </a:t>
            </a:r>
            <a:r>
              <a:rPr lang="sl-SI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M22_01_SEKTORJI in M04.1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če podatki niso preneseni na dan oddaje vloge - polje »Datum RKG« na zavihku Kmetijsko gospodarstvo (v primeru blokade ponovni klik na gumb »RKG«).</a:t>
            </a:r>
          </a:p>
          <a:p>
            <a:pPr marL="0" indent="0"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3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2369D5-2AED-426A-A0F6-096DAB9C5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65" y="1545336"/>
            <a:ext cx="7772400" cy="5020056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Prenos podatkov FURS, INS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blokada, če podatki niso preneseni na dan oddaje vloge (ponovni klik na gumba »Insolventnost« in »FURS«).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Uveljavljanje podpore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blokada, če vlagatelj na zavihku »Uveljavljanje podpore« ne uveljavlja vsaj 1 podpore (klik na gumb »Uveljavljam«).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Izjave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 v primeru, da vse izjave, ki jih predpisuje JR, niso označene z »Da« (oddaja vloge ni mogoča - potrebno označiti z »Da« na zavihku Izjave).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Preliminarna ocena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blokada, če vlagatelj ne dosega minimalnega pragu točk, ki je v JR določen za posamezen sklop ali v primeru </a:t>
            </a:r>
            <a:r>
              <a:rPr lang="sl-SI" sz="14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neizračunane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ocene. Preliminarno oceno se izračuna na zavihku »Osnovni podatki« s klikom na istoimenski gumb (oddaja vloge ni mogoča).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 1 vloga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 en sklop JR se lahko vloži samo 1 vlogo (oddaja dveh vlog z isto DŠ ni mogoča).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sl-SI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Izpolnjena so vsa obvezna polja</a:t>
            </a:r>
            <a:r>
              <a:rPr lang="sl-SI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blokada, če vsa obvezna polja niso izpolnjena – preveritev določno pove, katero polje/tabela na katerem zavihku ni izpolnjeno (oddaja vloge ni mogoča).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4542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CF8067-3E22-4004-98A3-0E869ECA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526" y="1474661"/>
            <a:ext cx="2595262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Rdeči zavihki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3F2C471-6092-4842-9CFD-ACCBFA540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039112"/>
            <a:ext cx="7201025" cy="448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Včasih zavihki v aplikaciji ostanejo rdeči, čeprav nam aplikacija ob kliku na gumb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Preveri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javi, da so pravilno izpolnjeni: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BD689D-EF51-47B8-9EED-8A0DC858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2" y="2898562"/>
            <a:ext cx="7011630" cy="28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9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B9118A-B54E-4C2E-ABB8-D4FAD5B4C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496" y="1618488"/>
            <a:ext cx="8092439" cy="5111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takšnem primeru na zavihku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Osnovni podatki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kliknite na gumb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in če na vlogi ostaja še kakršnakoli napaka, se nam prikaže okno s kršenimi preveritvami. V nasprotnem primeru se zavihki obarvajo zeleno, vloga dobi status »ZAKLJUCENA«.</a:t>
            </a: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oddajo vloge se aktivira gumb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Oddaj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 vloge še ne želite oddati, lahko s klikom na gumb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Dopolni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vlogo vrnete nazaj v status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VNOS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in vloga z vsemi zavihki je odprta za popravke.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Dokler vloga ne dobi statusa »ODDANA«, jo lahko z gumbom »Dopolni« vračate nazaj v status »VNOS«, tudi če jo po pomoti zaključite.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ima vloga enkrat status »ODDANA« pa lahko z gumbom »Dopolni« izvedete samo </a:t>
            </a:r>
            <a:r>
              <a:rPr lang="sl-SI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samodopolnitev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vloge do zaprtja javnega razpisa.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C0F51-C9C6-422C-A95A-E0AB521F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223" y="1385698"/>
            <a:ext cx="5001562" cy="553998"/>
          </a:xfrm>
        </p:spPr>
        <p:txBody>
          <a:bodyPr/>
          <a:lstStyle/>
          <a:p>
            <a:pPr algn="ctr"/>
            <a:r>
              <a:rPr lang="sl-SI" sz="3600" dirty="0">
                <a:solidFill>
                  <a:schemeClr val="tx2"/>
                </a:solidFill>
              </a:rPr>
              <a:t>APLIKACIJA </a:t>
            </a:r>
            <a:r>
              <a:rPr lang="sl-SI" sz="3600" b="1" u="sng" dirty="0">
                <a:solidFill>
                  <a:schemeClr val="tx2"/>
                </a:solidFill>
              </a:rPr>
              <a:t>PRPV1420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C12D434-EFA7-4874-8858-89CFF8982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6601" y="2060329"/>
            <a:ext cx="7413623" cy="47976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hlinkClick r:id="rId2"/>
              </a:rPr>
              <a:t>https://e-kmetija.gov.si/Custodian/portal.jsp</a:t>
            </a:r>
            <a:endParaRPr lang="sl-SI" sz="2000" dirty="0"/>
          </a:p>
          <a:p>
            <a:pPr>
              <a:buFont typeface="Wingdings" panose="05000000000000000000" pitchFamily="2" charset="2"/>
              <a:buChar char="Ø"/>
            </a:pPr>
            <a:endParaRPr lang="sl-SI" sz="2000" dirty="0"/>
          </a:p>
          <a:p>
            <a:pPr>
              <a:buFont typeface="Wingdings" panose="05000000000000000000" pitchFamily="2" charset="2"/>
              <a:buChar char="Ø"/>
            </a:pPr>
            <a:endParaRPr lang="sl-SI" sz="2000" dirty="0"/>
          </a:p>
          <a:p>
            <a:pPr>
              <a:buFont typeface="Wingdings" panose="05000000000000000000" pitchFamily="2" charset="2"/>
              <a:buChar char="Ø"/>
            </a:pPr>
            <a:endParaRPr lang="sl-SI" sz="2800" dirty="0"/>
          </a:p>
          <a:p>
            <a:pPr>
              <a:buFont typeface="Wingdings" panose="05000000000000000000" pitchFamily="2" charset="2"/>
              <a:buChar char="Ø"/>
            </a:pPr>
            <a:endParaRPr lang="sl-SI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C910E2-3ACE-4DCE-A6B2-CB88A5189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6" y="2544946"/>
            <a:ext cx="5092589" cy="42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39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63D66-6191-438C-8F95-F7340199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678" y="1310069"/>
            <a:ext cx="2075889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PODPORA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2B999E5-70B7-4934-96CE-AEA8128EB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1874520"/>
            <a:ext cx="7201025" cy="47731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</a:rPr>
              <a:t>Za tehnično podporo lahko uporabite spodnja e-naslova:</a:t>
            </a:r>
          </a:p>
          <a:p>
            <a:pPr marL="0" indent="0">
              <a:buNone/>
            </a:pPr>
            <a:r>
              <a:rPr lang="sl-SI" sz="2000" dirty="0">
                <a:solidFill>
                  <a:schemeClr val="tx2"/>
                </a:solidFill>
              </a:rPr>
              <a:t> 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</a:rPr>
              <a:t>za podporo upravičencem za </a:t>
            </a:r>
            <a:r>
              <a:rPr lang="sl-SI" sz="1600" b="1" dirty="0">
                <a:solidFill>
                  <a:schemeClr val="tx2"/>
                </a:solidFill>
              </a:rPr>
              <a:t>zaključek naložb M04.1, M04.2, M06.4</a:t>
            </a:r>
          </a:p>
          <a:p>
            <a:pPr marL="0" indent="0" algn="ctr">
              <a:buNone/>
            </a:pPr>
            <a:r>
              <a:rPr lang="sl-SI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eprp-tezave.aktrp@gov.si</a:t>
            </a:r>
            <a:endParaRPr lang="sl-SI" sz="1800" b="1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sz="1600" dirty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</a:rPr>
              <a:t>za podporo upravičencem za </a:t>
            </a:r>
            <a:r>
              <a:rPr lang="sl-SI" sz="1600" b="1" dirty="0">
                <a:solidFill>
                  <a:schemeClr val="tx2"/>
                </a:solidFill>
              </a:rPr>
              <a:t>SEKTORJE</a:t>
            </a:r>
            <a:r>
              <a:rPr lang="sl-SI" sz="1600" dirty="0">
                <a:solidFill>
                  <a:schemeClr val="tx2"/>
                </a:solidFill>
              </a:rPr>
              <a:t> (sadje, vrtnine, prašičje meso)</a:t>
            </a:r>
          </a:p>
          <a:p>
            <a:pPr marL="0" indent="0" algn="ctr">
              <a:buNone/>
            </a:pPr>
            <a:r>
              <a:rPr lang="sl-SI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skt-podpora.aktrp@gov.si</a:t>
            </a:r>
            <a:endParaRPr lang="sl-SI" sz="1800" b="1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sz="18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2"/>
                </a:solidFill>
                <a:cs typeface="Times New Roman" panose="02020603050405020304" pitchFamily="18" charset="0"/>
              </a:rPr>
              <a:t>TELEFON</a:t>
            </a:r>
            <a:r>
              <a:rPr lang="sl-SI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: 01 580 7792</a:t>
            </a:r>
            <a:endParaRPr lang="sl-SI" sz="1600" b="1" dirty="0">
              <a:solidFill>
                <a:schemeClr val="tx2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DEE9E31-14B3-4893-BEED-A030EFE0D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66" t="14577" r="12543" b="16271"/>
          <a:stretch/>
        </p:blipFill>
        <p:spPr>
          <a:xfrm>
            <a:off x="3456432" y="4782312"/>
            <a:ext cx="1874520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B5282-9ABA-489D-9C87-AAA1CEB8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158" y="1550290"/>
            <a:ext cx="2846933" cy="553998"/>
          </a:xfrm>
        </p:spPr>
        <p:txBody>
          <a:bodyPr/>
          <a:lstStyle/>
          <a:p>
            <a:pPr algn="ctr"/>
            <a:r>
              <a:rPr lang="sl-SI" sz="3600" b="1" dirty="0">
                <a:solidFill>
                  <a:schemeClr val="tx2"/>
                </a:solidFill>
              </a:rPr>
              <a:t>Izbira ukrepa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4D43AEF-AA1A-4B5D-A5C6-6286EBA42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664" y="2157984"/>
            <a:ext cx="7662671" cy="4590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tx2"/>
                </a:solidFill>
              </a:rPr>
              <a:t>Izberemo ukrep </a:t>
            </a:r>
            <a:r>
              <a:rPr lang="sl-SI" sz="2800" b="1" u="sng" dirty="0">
                <a:solidFill>
                  <a:schemeClr val="tx2"/>
                </a:solidFill>
              </a:rPr>
              <a:t>M22: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800" b="1" u="sng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2800" b="1" u="sng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2800" dirty="0">
              <a:solidFill>
                <a:schemeClr val="tx2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6310C3-8CDF-4C1F-8EE2-212A956F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3648746"/>
            <a:ext cx="8648403" cy="22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5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C94C8B-D285-4546-A3AD-EADEBC3A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47813"/>
            <a:ext cx="7854714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Izbira razpisa glede na predmet podpore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47ED53B-81E2-4CC9-85A1-AD470255C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505" y="2040256"/>
            <a:ext cx="8019288" cy="4598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Za SEKTORJE in zaključek naložb M04.1 izberemo razpis </a:t>
            </a:r>
            <a:r>
              <a:rPr lang="sl-SI" sz="2400" b="1" dirty="0">
                <a:solidFill>
                  <a:schemeClr val="tx2"/>
                </a:solidFill>
              </a:rPr>
              <a:t>M22_01_SEKTORJI in M04.1</a:t>
            </a:r>
            <a:r>
              <a:rPr lang="sl-SI" sz="2400" dirty="0">
                <a:solidFill>
                  <a:schemeClr val="tx2"/>
                </a:solidFill>
              </a:rPr>
              <a:t>:</a:t>
            </a:r>
            <a:r>
              <a:rPr lang="sl-SI" sz="24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400" dirty="0"/>
          </a:p>
          <a:p>
            <a:pPr>
              <a:buFont typeface="Wingdings" panose="05000000000000000000" pitchFamily="2" charset="2"/>
              <a:buChar char="Ø"/>
            </a:pP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B212AE-416C-4A7F-8422-EFFEC1E9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12" y="3429000"/>
            <a:ext cx="3310128" cy="28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46908FB-ED5A-43B3-8B64-E924729CE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093976"/>
            <a:ext cx="7201025" cy="4407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/>
                </a:solidFill>
              </a:rPr>
              <a:t>Za zaključek naložb M04.2 in M06.4 izberemo razpis </a:t>
            </a:r>
            <a:r>
              <a:rPr lang="sl-SI" sz="2400" b="1" dirty="0">
                <a:solidFill>
                  <a:schemeClr val="tx2"/>
                </a:solidFill>
              </a:rPr>
              <a:t>M22_02_M04.2 in M06.4</a:t>
            </a:r>
            <a:r>
              <a:rPr lang="sl-SI" sz="2400" dirty="0">
                <a:solidFill>
                  <a:schemeClr val="tx2"/>
                </a:solidFill>
              </a:rPr>
              <a:t>:</a:t>
            </a:r>
            <a:r>
              <a:rPr lang="sl-SI" sz="3200" dirty="0"/>
              <a:t>	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DB1F5F-92A5-496A-A052-C582290C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73" y="3209543"/>
            <a:ext cx="3432175" cy="29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7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9BADEC-5432-4DDD-9F92-AC449182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214" y="1495426"/>
            <a:ext cx="3207609" cy="492443"/>
          </a:xfrm>
        </p:spPr>
        <p:txBody>
          <a:bodyPr/>
          <a:lstStyle/>
          <a:p>
            <a:pPr algn="ctr"/>
            <a:r>
              <a:rPr lang="sl-SI" sz="3200" b="1" dirty="0">
                <a:solidFill>
                  <a:schemeClr val="tx2"/>
                </a:solidFill>
              </a:rPr>
              <a:t>Osnovni podatki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4065A5D-E707-4F2D-9C9E-797E1D538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066544"/>
            <a:ext cx="7201025" cy="46451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Vsi podatki se napolnijo po kliku na gumb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CRS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bvezen ročni vnos v polja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E-pošta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«,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GSM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in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(če upravičenec nima teh podatkov, vnesit</a:t>
            </a: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podatke vnašalca vloge)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zavihku desno zgoraj se nahaja gumb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Izračunaj preliminarno oceno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«, ki ga morate obvezno klikniti, preden oddate vlogo.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Če je upravičenec upravičen do podpore na posameznem razpisu, se to vidi na indikatorju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Vlagatelj je upravičen do podpore?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«, ki bo imel vrednost </a:t>
            </a: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sl-SI" sz="18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«.</a:t>
            </a:r>
            <a:endParaRPr lang="sl-SI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Če bo imel indikator vrednost »</a:t>
            </a:r>
            <a:r>
              <a:rPr lang="sl-SI" sz="1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«, bo oddaja vloge </a:t>
            </a:r>
            <a:r>
              <a:rPr lang="sl-SI" sz="18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blokirana</a:t>
            </a: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8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 primeru kakršnihkoli dvomov ali napak, takoj kontaktirajte ARSKTRP, da preverimo upravičenost in napako odpravimo.</a:t>
            </a:r>
            <a:endParaRPr lang="sl-SI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6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5B5643-AEE2-4AD6-A1FC-8E5A2CBF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095" y="1660018"/>
            <a:ext cx="4780155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Kmetijsko gospodarstvo</a:t>
            </a:r>
            <a:endParaRPr lang="sl-SI" sz="3200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7410EE-E8FA-48F2-B366-E5BD3BB30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425" y="2743200"/>
            <a:ext cx="7201025" cy="3273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vnosu KMGMID-a in kliku na gumb RKG se vsa polja na zavihku avtomatsko napolnijo.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Polje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KMGMID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je na razpisu </a:t>
            </a:r>
            <a:r>
              <a:rPr lang="sl-SI" sz="1800" b="1" dirty="0">
                <a:solidFill>
                  <a:schemeClr val="tx2"/>
                </a:solidFill>
              </a:rPr>
              <a:t>M22_01_SEKTORJI in M04.1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obvezno za vnos.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 tako vas bo aplikacija opozorila, da mora biti prenos iz RKG izveden na dan oddaje vloge (polje »</a:t>
            </a:r>
            <a:r>
              <a:rPr lang="sl-SI" sz="18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Datum RKG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872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0CB053-8E0B-4C22-95EA-538C8BAD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166" y="1547813"/>
            <a:ext cx="3733394" cy="492443"/>
          </a:xfrm>
        </p:spPr>
        <p:txBody>
          <a:bodyPr/>
          <a:lstStyle/>
          <a:p>
            <a:r>
              <a:rPr lang="sl-SI" sz="3200" b="1" dirty="0">
                <a:solidFill>
                  <a:schemeClr val="tx2"/>
                </a:solidFill>
              </a:rPr>
              <a:t>Že prejeta sredstva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46813D6-6DEB-47C4-92B9-FD8DD489C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617" y="2115344"/>
            <a:ext cx="8449055" cy="464207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Vsi podatki na zavihku se izpolnijo avtomatsko po kliku na gumba CRS in RKG na predhodnih zavihkih.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tabeli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 prejeta sredstva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najdete vse ukrepe in razpise iz PRP 2014-2020, za katere ste dobili pozitivne odločbe.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tabelo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KOPOP/EK ukrepi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se prenesejo ukrepi, ki ste jih uveljavljali v zbirni vlogi za leto 2022 – tabela je relevantna za ocenjevanje za razpis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M22_01_SEKTORJI in M04.1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tabelo »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DŽ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se prenese podatek, ali ste v zbirni vlogi za leto 2022 uveljavljali ukrep Dobrobit živali – podatek je relevanten za ocenjevanje za razpis </a:t>
            </a:r>
            <a:r>
              <a:rPr lang="sl-SI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M22_01_SEKTORJI in M04.1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6891586"/>
      </p:ext>
    </p:extLst>
  </p:cSld>
  <p:clrMapOvr>
    <a:masterClrMapping/>
  </p:clrMapOvr>
</p:sld>
</file>

<file path=ppt/theme/theme1.xml><?xml version="1.0" encoding="utf-8"?>
<a:theme xmlns:a="http://schemas.openxmlformats.org/drawingml/2006/main" name="026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ED2672FDB3424687A750787760CE92" ma:contentTypeVersion="0" ma:contentTypeDescription="Ustvari nov dokument." ma:contentTypeScope="" ma:versionID="d286eab012dafe43c7a7179c8dedd4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bc75116dd7c71a50cbc6f7894763ab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00E5E-7229-4FDD-BEDD-EBFCA2504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2721C3-9C7F-4FF2-8487-BB6D559B209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DFD7F02-D9C5-4F34-86C4-4958DF01F9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1201</TotalTime>
  <Words>1944</Words>
  <Application>Microsoft Office PowerPoint</Application>
  <PresentationFormat>Diaprojekcija na zaslonu (4:3)</PresentationFormat>
  <Paragraphs>140</Paragraphs>
  <Slides>30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30</vt:i4>
      </vt:variant>
    </vt:vector>
  </HeadingPairs>
  <TitlesOfParts>
    <vt:vector size="37" baseType="lpstr">
      <vt:lpstr>Wingdings</vt:lpstr>
      <vt:lpstr>Calibri</vt:lpstr>
      <vt:lpstr>Arial</vt:lpstr>
      <vt:lpstr>Republika</vt:lpstr>
      <vt:lpstr>Times New Roman</vt:lpstr>
      <vt:lpstr>026_si10-cgp-mpe-PREDLOGA-2007</vt:lpstr>
      <vt:lpstr>Custom Design</vt:lpstr>
      <vt:lpstr> </vt:lpstr>
      <vt:lpstr>Predmet podpore</vt:lpstr>
      <vt:lpstr>APLIKACIJA PRPV1420</vt:lpstr>
      <vt:lpstr>Izbira ukrepa</vt:lpstr>
      <vt:lpstr>Izbira razpisa glede na predmet podpore</vt:lpstr>
      <vt:lpstr>PowerPointova predstavitev</vt:lpstr>
      <vt:lpstr>Osnovni podatki</vt:lpstr>
      <vt:lpstr>Kmetijsko gospodarstvo</vt:lpstr>
      <vt:lpstr>Že prejeta sredstva</vt:lpstr>
      <vt:lpstr>Podatki o regiji in občini upravičenca</vt:lpstr>
      <vt:lpstr>Velikost podjetja</vt:lpstr>
      <vt:lpstr>Insolventnost in davčne obveznosti</vt:lpstr>
      <vt:lpstr>Uveljavljanje podpore</vt:lpstr>
      <vt:lpstr>PowerPointova predstavitev</vt:lpstr>
      <vt:lpstr>OMD</vt:lpstr>
      <vt:lpstr>Izjave</vt:lpstr>
      <vt:lpstr>Pooblastilo</vt:lpstr>
      <vt:lpstr>Zaključevanje in oddaja vloge</vt:lpstr>
      <vt:lpstr>PowerPointova predstavitev</vt:lpstr>
      <vt:lpstr>PowerPointova predstavitev</vt:lpstr>
      <vt:lpstr>Podpisovanje vloge</vt:lpstr>
      <vt:lpstr>Dopolnjevanje vloge</vt:lpstr>
      <vt:lpstr>PowerPointova predstavitev</vt:lpstr>
      <vt:lpstr>PowerPointova predstavitev</vt:lpstr>
      <vt:lpstr>Blokade in opozorila</vt:lpstr>
      <vt:lpstr>PowerPointova predstavitev</vt:lpstr>
      <vt:lpstr>PowerPointova predstavitev</vt:lpstr>
      <vt:lpstr>Rdeči zavihki</vt:lpstr>
      <vt:lpstr>PowerPointova predstavitev</vt:lpstr>
      <vt:lpstr>PODPORA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MKGP</dc:creator>
  <cp:lastModifiedBy>Tina Šušmelj</cp:lastModifiedBy>
  <cp:revision>104</cp:revision>
  <dcterms:created xsi:type="dcterms:W3CDTF">2010-11-10T14:19:28Z</dcterms:created>
  <dcterms:modified xsi:type="dcterms:W3CDTF">2023-02-21T07:42:06Z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0x01010023ED2672FDB3424687A750787760CE92</vt:lpwstr>
  </property>
</Properties>
</file>