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handoutMasterIdLst>
    <p:handoutMasterId r:id="rId65"/>
  </p:handoutMasterIdLst>
  <p:sldIdLst>
    <p:sldId id="256" r:id="rId5"/>
    <p:sldId id="623" r:id="rId6"/>
    <p:sldId id="487" r:id="rId7"/>
    <p:sldId id="593" r:id="rId8"/>
    <p:sldId id="594" r:id="rId9"/>
    <p:sldId id="495" r:id="rId10"/>
    <p:sldId id="412" r:id="rId11"/>
    <p:sldId id="361" r:id="rId12"/>
    <p:sldId id="260" r:id="rId13"/>
    <p:sldId id="458" r:id="rId14"/>
    <p:sldId id="477" r:id="rId15"/>
    <p:sldId id="501" r:id="rId16"/>
    <p:sldId id="502" r:id="rId17"/>
    <p:sldId id="459" r:id="rId18"/>
    <p:sldId id="460" r:id="rId19"/>
    <p:sldId id="466" r:id="rId20"/>
    <p:sldId id="462" r:id="rId21"/>
    <p:sldId id="528" r:id="rId22"/>
    <p:sldId id="463" r:id="rId23"/>
    <p:sldId id="363" r:id="rId24"/>
    <p:sldId id="418" r:id="rId25"/>
    <p:sldId id="476" r:id="rId26"/>
    <p:sldId id="475" r:id="rId27"/>
    <p:sldId id="469" r:id="rId28"/>
    <p:sldId id="365" r:id="rId29"/>
    <p:sldId id="421" r:id="rId30"/>
    <p:sldId id="535" r:id="rId31"/>
    <p:sldId id="367" r:id="rId32"/>
    <p:sldId id="424" r:id="rId33"/>
    <p:sldId id="447" r:id="rId34"/>
    <p:sldId id="536" r:id="rId35"/>
    <p:sldId id="539" r:id="rId36"/>
    <p:sldId id="619" r:id="rId37"/>
    <p:sldId id="621" r:id="rId38"/>
    <p:sldId id="620" r:id="rId39"/>
    <p:sldId id="622" r:id="rId40"/>
    <p:sldId id="498" r:id="rId41"/>
    <p:sldId id="490" r:id="rId42"/>
    <p:sldId id="369" r:id="rId43"/>
    <p:sldId id="427" r:id="rId44"/>
    <p:sldId id="448" r:id="rId45"/>
    <p:sldId id="371" r:id="rId46"/>
    <p:sldId id="430" r:id="rId47"/>
    <p:sldId id="449" r:id="rId48"/>
    <p:sldId id="373" r:id="rId49"/>
    <p:sldId id="433" r:id="rId50"/>
    <p:sldId id="500" r:id="rId51"/>
    <p:sldId id="375" r:id="rId52"/>
    <p:sldId id="436" r:id="rId53"/>
    <p:sldId id="451" r:id="rId54"/>
    <p:sldId id="377" r:id="rId55"/>
    <p:sldId id="439" r:id="rId56"/>
    <p:sldId id="452" r:id="rId57"/>
    <p:sldId id="453" r:id="rId58"/>
    <p:sldId id="379" r:id="rId59"/>
    <p:sldId id="471" r:id="rId60"/>
    <p:sldId id="474" r:id="rId61"/>
    <p:sldId id="480" r:id="rId62"/>
    <p:sldId id="49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DA1C02-B6AF-1C48-BC0C-BC966C61608C}" name="Tanja Gorišek" initials="TG" userId="S::tanja.gorisek@gov.si::01fd2c8b-7794-4d67-b9b9-d49f17f01d57" providerId="AD"/>
  <p188:author id="{27A14114-17AA-D831-A5B8-C5F2F9995EE2}" name="Matej Štepec" initials="MŠ" userId="S::matej.stepec@gov.si::28aa875e-e3fa-4009-b19f-4f4ee4b3bc75" providerId="AD"/>
  <p188:author id="{1C036C2F-1617-D311-33F2-CF44690D2E5F}" name="Jernej Kavšek" initials="JK" userId="S::jernej.kavsek1@gov.si::715b8738-41e4-41d7-a5a1-b1f5f60329b9" providerId="AD"/>
  <p188:author id="{D22F2940-D633-F672-C570-5C4EF2A84175}" name="Rac, Ilona" initials="RI" userId="S::irac@bf1.uni-lj.si::bf3d5aae-d75f-40e2-ab55-a3bb70abd201" providerId="AD"/>
  <p188:author id="{7537E452-3B65-C655-D150-FB10D1CD9897}" name="Soklič, Matic" initials="MS" userId="S::msoklic@bf1.uni-lj.si::44f434fb-8d84-470e-9bfa-e1c16614a6b3" providerId="AD"/>
  <p188:author id="{B2FB7F77-65D9-D672-1E78-D9B95F5F25DC}" name="Manca Benedičič" initials="MB" userId="S::manca.benedicic@gov.si::bc70c0c0-7739-46a1-bfe8-78f3c9e62be9" providerId="AD"/>
  <p188:author id="{842D6A85-B72F-3D13-D018-0BF97510E2DB}" name="Joze.Verbic" initials="Jo" userId="S::joze.verbic_kis.si#ext#@mnz.onmicrosoft.com::6744eb9a-b006-42c4-886b-d19de4d2935b" providerId="AD"/>
  <p188:author id="{62D663A1-C23E-92EE-CD72-97FB605A026D}" name="Leni Ozis" initials="LO" userId="S::leni.ozis@gov.si::7cc6d4ee-85f4-4f78-92d7-9e55a00efefc" providerId="AD"/>
  <p188:author id="{9FD7C7A7-D8DF-C69C-2BAD-B818D65C88E0}" name="Erjavec, Emil" initials="EE" userId="S::Eerjave@bf1.uni-lj.si::e55b9059-7cae-4448-83c9-d46edb59e022" providerId="AD"/>
  <p188:author id="{8E23D2AB-30D5-CDAE-90C3-C0DF49FF9522}" name="Ana Frelih Larsen" initials="AL" userId="S::ana.frelih-larsen@gov.si::58168688-6d27-4794-9dde-fe13c3ac071e" providerId="AD"/>
  <p188:author id="{CE4F42B3-6F88-FA01-F5A4-67202E80EB3F}" name="Lara Tekavc" initials="LT" userId="S::lara.tekavc@gov.si::5584698d-897b-46d4-8482-90faae6eb52c" providerId="AD"/>
  <p188:author id="{A0F669F1-A488-4EBC-4768-1186B13DEB52}" name="Nataša Kobe Logonder" initials="NKL" userId="S-1-5-21-1216032988-1413419555-761460819-161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054"/>
    <a:srgbClr val="375592"/>
    <a:srgbClr val="EA4136"/>
    <a:srgbClr val="000000"/>
    <a:srgbClr val="C00000"/>
    <a:srgbClr val="FFCC00"/>
    <a:srgbClr val="FFCC9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2C613-8708-4476-8386-DDC3C8BC665B}" v="5" dt="2025-09-25T16:15:25.677"/>
    <p1510:client id="{DFA8DEA0-234C-45AA-AC8D-EA212CD1E9AD}" v="15" dt="2025-09-25T14:22:54.498"/>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varScale="1">
        <p:scale>
          <a:sx n="74" d="100"/>
          <a:sy n="74" d="100"/>
        </p:scale>
        <p:origin x="352" y="56"/>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Razmerja%20mo&#269;i%20v%20verigi/Cene%20po%20verigi_%20SI%20EU.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KIS%20-%20Temeljni%20izzivi_vizija2040-podatki_23052025.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unilj-my.sharepoint.com/personal/msoklic_bf1_uni-lj_si/Documents/Delo/Projekti/Tools4CAP/Model/KIS%20-%20Temeljni%20izzivi_vizija2040-podatki_23052025.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unilj-my.sharepoint.com/personal/msoklic_bf1_uni-lj_si/Documents/Delo/Projekti/Tools4CAP/Model/gosp_&#353;koda_ujme.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D:\Izra&#269;uni\&#381;ivinoreja\Koncentracija\01_02_GV&#381;_T_ni&#382;ine_2015_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unilj.sharepoint.com/sites/KAEPPEU-Tools4CAP/Shared%20Documents/Tools4CAP/Dokumenti%20Tools4CAP/WP5/Slovenija/Grafi/podatki%20za%20izbor%20kazalnikov_scenarij%20projekcij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Obseg KZU glede na rabo zemljišč [ha]</a:t>
            </a:r>
          </a:p>
        </c:rich>
      </c:tx>
      <c:layout>
        <c:manualLayout>
          <c:xMode val="edge"/>
          <c:yMode val="edge"/>
          <c:x val="0.30682130494720433"/>
          <c:y val="1.7678190124526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8.8614977053908223E-2"/>
          <c:y val="8.4868304443489653E-2"/>
          <c:w val="0.90411780972352263"/>
          <c:h val="0.69114864447708202"/>
        </c:manualLayout>
      </c:layout>
      <c:barChart>
        <c:barDir val="col"/>
        <c:grouping val="clustered"/>
        <c:varyColors val="0"/>
        <c:ser>
          <c:idx val="1"/>
          <c:order val="0"/>
          <c:tx>
            <c:strRef>
              <c:f>'KZU in GVŽ'!$D$2</c:f>
              <c:strCache>
                <c:ptCount val="1"/>
                <c:pt idx="0">
                  <c:v>Njive</c:v>
                </c:pt>
              </c:strCache>
            </c:strRef>
          </c:tx>
          <c:spPr>
            <a:solidFill>
              <a:schemeClr val="accent2"/>
            </a:solidFill>
            <a:ln>
              <a:noFill/>
            </a:ln>
            <a:effectLst/>
          </c:spPr>
          <c:invertIfNegative val="0"/>
          <c:trendline>
            <c:name>Obstoječi trend: njive</c:name>
            <c:spPr>
              <a:ln w="25400" cap="rnd">
                <a:solidFill>
                  <a:schemeClr val="accent2"/>
                </a:solidFill>
                <a:prstDash val="sysDot"/>
              </a:ln>
              <a:effectLst/>
            </c:spPr>
            <c:trendlineType val="linear"/>
            <c:dispRSqr val="0"/>
            <c:dispEq val="1"/>
            <c:trendlineLbl>
              <c:layout>
                <c:manualLayout>
                  <c:x val="2.507767216757454E-2"/>
                  <c:y val="-2.623148395732377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'KZU in GVŽ'!$B$3:$B$7</c:f>
              <c:numCache>
                <c:formatCode>General</c:formatCode>
                <c:ptCount val="5"/>
                <c:pt idx="0">
                  <c:v>2000</c:v>
                </c:pt>
                <c:pt idx="1">
                  <c:v>2010</c:v>
                </c:pt>
                <c:pt idx="2">
                  <c:v>2020</c:v>
                </c:pt>
                <c:pt idx="3">
                  <c:v>2030</c:v>
                </c:pt>
                <c:pt idx="4">
                  <c:v>2040</c:v>
                </c:pt>
              </c:numCache>
            </c:numRef>
          </c:cat>
          <c:val>
            <c:numRef>
              <c:f>'KZU in GVŽ'!$D$3:$D$7</c:f>
              <c:numCache>
                <c:formatCode>0</c:formatCode>
                <c:ptCount val="5"/>
                <c:pt idx="0">
                  <c:v>170571</c:v>
                </c:pt>
                <c:pt idx="1">
                  <c:v>170144</c:v>
                </c:pt>
                <c:pt idx="2">
                  <c:v>175531</c:v>
                </c:pt>
              </c:numCache>
            </c:numRef>
          </c:val>
          <c:extLst>
            <c:ext xmlns:c16="http://schemas.microsoft.com/office/drawing/2014/chart" uri="{C3380CC4-5D6E-409C-BE32-E72D297353CC}">
              <c16:uniqueId val="{00000001-A188-4A59-BF7F-A0F348E41BCA}"/>
            </c:ext>
          </c:extLst>
        </c:ser>
        <c:ser>
          <c:idx val="2"/>
          <c:order val="1"/>
          <c:tx>
            <c:strRef>
              <c:f>'KZU in GVŽ'!$E$2</c:f>
              <c:strCache>
                <c:ptCount val="1"/>
                <c:pt idx="0">
                  <c:v>Trajni travniki in pašniki</c:v>
                </c:pt>
              </c:strCache>
            </c:strRef>
          </c:tx>
          <c:spPr>
            <a:solidFill>
              <a:schemeClr val="accent3"/>
            </a:solidFill>
            <a:ln>
              <a:noFill/>
            </a:ln>
            <a:effectLst/>
          </c:spPr>
          <c:invertIfNegative val="0"/>
          <c:trendline>
            <c:name>Obstoječi trend: trajni travniki in pašniki</c:name>
            <c:spPr>
              <a:ln w="25400" cap="rnd">
                <a:solidFill>
                  <a:schemeClr val="accent3"/>
                </a:solidFill>
                <a:prstDash val="sysDot"/>
              </a:ln>
              <a:effectLst/>
            </c:spPr>
            <c:trendlineType val="linear"/>
            <c:dispRSqr val="0"/>
            <c:dispEq val="1"/>
            <c:trendlineLbl>
              <c:layout>
                <c:manualLayout>
                  <c:x val="1.1592777132651605E-2"/>
                  <c:y val="3.360134977709600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'KZU in GVŽ'!$B$3:$B$7</c:f>
              <c:numCache>
                <c:formatCode>General</c:formatCode>
                <c:ptCount val="5"/>
                <c:pt idx="0">
                  <c:v>2000</c:v>
                </c:pt>
                <c:pt idx="1">
                  <c:v>2010</c:v>
                </c:pt>
                <c:pt idx="2">
                  <c:v>2020</c:v>
                </c:pt>
                <c:pt idx="3">
                  <c:v>2030</c:v>
                </c:pt>
                <c:pt idx="4">
                  <c:v>2040</c:v>
                </c:pt>
              </c:numCache>
            </c:numRef>
          </c:cat>
          <c:val>
            <c:numRef>
              <c:f>'KZU in GVŽ'!$E$3:$E$7</c:f>
              <c:numCache>
                <c:formatCode>0</c:formatCode>
                <c:ptCount val="5"/>
                <c:pt idx="0">
                  <c:v>285410</c:v>
                </c:pt>
                <c:pt idx="1">
                  <c:v>277492</c:v>
                </c:pt>
                <c:pt idx="2">
                  <c:v>271421</c:v>
                </c:pt>
              </c:numCache>
            </c:numRef>
          </c:val>
          <c:extLst>
            <c:ext xmlns:c16="http://schemas.microsoft.com/office/drawing/2014/chart" uri="{C3380CC4-5D6E-409C-BE32-E72D297353CC}">
              <c16:uniqueId val="{00000003-A188-4A59-BF7F-A0F348E41BCA}"/>
            </c:ext>
          </c:extLst>
        </c:ser>
        <c:ser>
          <c:idx val="3"/>
          <c:order val="2"/>
          <c:tx>
            <c:strRef>
              <c:f>'KZU in GVŽ'!$F$2</c:f>
              <c:strCache>
                <c:ptCount val="1"/>
                <c:pt idx="0">
                  <c:v>Trajni nasadi</c:v>
                </c:pt>
              </c:strCache>
            </c:strRef>
          </c:tx>
          <c:spPr>
            <a:solidFill>
              <a:schemeClr val="accent4"/>
            </a:solidFill>
            <a:ln>
              <a:noFill/>
            </a:ln>
            <a:effectLst/>
          </c:spPr>
          <c:invertIfNegative val="0"/>
          <c:trendline>
            <c:name>Obstoječi trend: trajni nasadi</c:name>
            <c:spPr>
              <a:ln w="25400" cap="rnd">
                <a:solidFill>
                  <a:schemeClr val="accent4"/>
                </a:solidFill>
                <a:prstDash val="sysDot"/>
              </a:ln>
              <a:effectLst/>
            </c:spPr>
            <c:trendlineType val="linear"/>
            <c:dispRSqr val="0"/>
            <c:dispEq val="1"/>
            <c:trendlineLbl>
              <c:layout>
                <c:manualLayout>
                  <c:x val="-4.0625756297922561E-2"/>
                  <c:y val="2.603310693495446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'KZU in GVŽ'!$B$3:$B$7</c:f>
              <c:numCache>
                <c:formatCode>General</c:formatCode>
                <c:ptCount val="5"/>
                <c:pt idx="0">
                  <c:v>2000</c:v>
                </c:pt>
                <c:pt idx="1">
                  <c:v>2010</c:v>
                </c:pt>
                <c:pt idx="2">
                  <c:v>2020</c:v>
                </c:pt>
                <c:pt idx="3">
                  <c:v>2030</c:v>
                </c:pt>
                <c:pt idx="4">
                  <c:v>2040</c:v>
                </c:pt>
              </c:numCache>
            </c:numRef>
          </c:cat>
          <c:val>
            <c:numRef>
              <c:f>'KZU in GVŽ'!$F$3:$F$7</c:f>
              <c:numCache>
                <c:formatCode>0</c:formatCode>
                <c:ptCount val="5"/>
                <c:pt idx="0">
                  <c:v>29898</c:v>
                </c:pt>
                <c:pt idx="1">
                  <c:v>26796</c:v>
                </c:pt>
                <c:pt idx="2">
                  <c:v>27681</c:v>
                </c:pt>
              </c:numCache>
            </c:numRef>
          </c:val>
          <c:extLst>
            <c:ext xmlns:c16="http://schemas.microsoft.com/office/drawing/2014/chart" uri="{C3380CC4-5D6E-409C-BE32-E72D297353CC}">
              <c16:uniqueId val="{00000005-A188-4A59-BF7F-A0F348E41BCA}"/>
            </c:ext>
          </c:extLst>
        </c:ser>
        <c:dLbls>
          <c:showLegendKey val="0"/>
          <c:showVal val="0"/>
          <c:showCatName val="0"/>
          <c:showSerName val="0"/>
          <c:showPercent val="0"/>
          <c:showBubbleSize val="0"/>
        </c:dLbls>
        <c:gapWidth val="219"/>
        <c:axId val="1591556719"/>
        <c:axId val="1591561295"/>
      </c:barChart>
      <c:lineChart>
        <c:grouping val="standard"/>
        <c:varyColors val="0"/>
        <c:ser>
          <c:idx val="6"/>
          <c:order val="3"/>
          <c:tx>
            <c:strRef>
              <c:f>'KZU in GVŽ'!$I$2</c:f>
              <c:strCache>
                <c:ptCount val="1"/>
                <c:pt idx="0">
                  <c:v>Željeni scenarij: njive</c:v>
                </c:pt>
              </c:strCache>
            </c:strRef>
          </c:tx>
          <c:spPr>
            <a:ln w="25400" cap="rnd">
              <a:solidFill>
                <a:schemeClr val="accent2"/>
              </a:solidFill>
              <a:prstDash val="sysDash"/>
              <a:round/>
            </a:ln>
            <a:effectLst/>
          </c:spPr>
          <c:marker>
            <c:symbol val="none"/>
          </c:marker>
          <c:cat>
            <c:numRef>
              <c:f>'KZU in GVŽ'!$B$3:$B$7</c:f>
              <c:numCache>
                <c:formatCode>General</c:formatCode>
                <c:ptCount val="5"/>
                <c:pt idx="0">
                  <c:v>2000</c:v>
                </c:pt>
                <c:pt idx="1">
                  <c:v>2010</c:v>
                </c:pt>
                <c:pt idx="2">
                  <c:v>2020</c:v>
                </c:pt>
                <c:pt idx="3">
                  <c:v>2030</c:v>
                </c:pt>
                <c:pt idx="4">
                  <c:v>2040</c:v>
                </c:pt>
              </c:numCache>
            </c:numRef>
          </c:cat>
          <c:val>
            <c:numRef>
              <c:f>'KZU in GVŽ'!$I$3:$I$7</c:f>
              <c:numCache>
                <c:formatCode>General</c:formatCode>
                <c:ptCount val="5"/>
                <c:pt idx="2" formatCode="0">
                  <c:v>175531</c:v>
                </c:pt>
                <c:pt idx="3" formatCode="0">
                  <c:v>175531</c:v>
                </c:pt>
                <c:pt idx="4" formatCode="0">
                  <c:v>175531</c:v>
                </c:pt>
              </c:numCache>
            </c:numRef>
          </c:val>
          <c:smooth val="0"/>
          <c:extLst>
            <c:ext xmlns:c16="http://schemas.microsoft.com/office/drawing/2014/chart" uri="{C3380CC4-5D6E-409C-BE32-E72D297353CC}">
              <c16:uniqueId val="{00000006-A188-4A59-BF7F-A0F348E41BCA}"/>
            </c:ext>
          </c:extLst>
        </c:ser>
        <c:ser>
          <c:idx val="7"/>
          <c:order val="4"/>
          <c:tx>
            <c:strRef>
              <c:f>'KZU in GVŽ'!$J$2</c:f>
              <c:strCache>
                <c:ptCount val="1"/>
                <c:pt idx="0">
                  <c:v>Željeni scenarij: trajni travniki in pašniki</c:v>
                </c:pt>
              </c:strCache>
            </c:strRef>
          </c:tx>
          <c:spPr>
            <a:ln w="25400" cap="rnd">
              <a:solidFill>
                <a:schemeClr val="accent3"/>
              </a:solidFill>
              <a:prstDash val="sysDash"/>
              <a:round/>
            </a:ln>
            <a:effectLst/>
          </c:spPr>
          <c:marker>
            <c:symbol val="none"/>
          </c:marker>
          <c:cat>
            <c:numRef>
              <c:f>'KZU in GVŽ'!$B$3:$B$7</c:f>
              <c:numCache>
                <c:formatCode>General</c:formatCode>
                <c:ptCount val="5"/>
                <c:pt idx="0">
                  <c:v>2000</c:v>
                </c:pt>
                <c:pt idx="1">
                  <c:v>2010</c:v>
                </c:pt>
                <c:pt idx="2">
                  <c:v>2020</c:v>
                </c:pt>
                <c:pt idx="3">
                  <c:v>2030</c:v>
                </c:pt>
                <c:pt idx="4">
                  <c:v>2040</c:v>
                </c:pt>
              </c:numCache>
            </c:numRef>
          </c:cat>
          <c:val>
            <c:numRef>
              <c:f>'KZU in GVŽ'!$J$3:$J$7</c:f>
              <c:numCache>
                <c:formatCode>General</c:formatCode>
                <c:ptCount val="5"/>
                <c:pt idx="2" formatCode="0">
                  <c:v>271421</c:v>
                </c:pt>
                <c:pt idx="3" formatCode="0">
                  <c:v>267921</c:v>
                </c:pt>
                <c:pt idx="4" formatCode="0">
                  <c:v>264421</c:v>
                </c:pt>
              </c:numCache>
            </c:numRef>
          </c:val>
          <c:smooth val="0"/>
          <c:extLst>
            <c:ext xmlns:c16="http://schemas.microsoft.com/office/drawing/2014/chart" uri="{C3380CC4-5D6E-409C-BE32-E72D297353CC}">
              <c16:uniqueId val="{00000007-A188-4A59-BF7F-A0F348E41BCA}"/>
            </c:ext>
          </c:extLst>
        </c:ser>
        <c:ser>
          <c:idx val="8"/>
          <c:order val="5"/>
          <c:tx>
            <c:strRef>
              <c:f>'KZU in GVŽ'!$K$2</c:f>
              <c:strCache>
                <c:ptCount val="1"/>
                <c:pt idx="0">
                  <c:v>Željeni scenarij: trajni nasadi</c:v>
                </c:pt>
              </c:strCache>
            </c:strRef>
          </c:tx>
          <c:spPr>
            <a:ln w="25400" cap="rnd">
              <a:solidFill>
                <a:schemeClr val="accent4"/>
              </a:solidFill>
              <a:prstDash val="sysDash"/>
              <a:round/>
            </a:ln>
            <a:effectLst/>
          </c:spPr>
          <c:marker>
            <c:symbol val="none"/>
          </c:marker>
          <c:cat>
            <c:numRef>
              <c:f>'KZU in GVŽ'!$B$3:$B$7</c:f>
              <c:numCache>
                <c:formatCode>General</c:formatCode>
                <c:ptCount val="5"/>
                <c:pt idx="0">
                  <c:v>2000</c:v>
                </c:pt>
                <c:pt idx="1">
                  <c:v>2010</c:v>
                </c:pt>
                <c:pt idx="2">
                  <c:v>2020</c:v>
                </c:pt>
                <c:pt idx="3">
                  <c:v>2030</c:v>
                </c:pt>
                <c:pt idx="4">
                  <c:v>2040</c:v>
                </c:pt>
              </c:numCache>
            </c:numRef>
          </c:cat>
          <c:val>
            <c:numRef>
              <c:f>'KZU in GVŽ'!$K$3:$K$7</c:f>
              <c:numCache>
                <c:formatCode>General</c:formatCode>
                <c:ptCount val="5"/>
                <c:pt idx="2" formatCode="0">
                  <c:v>27681</c:v>
                </c:pt>
                <c:pt idx="3" formatCode="0">
                  <c:v>27681</c:v>
                </c:pt>
                <c:pt idx="4" formatCode="0">
                  <c:v>27681</c:v>
                </c:pt>
              </c:numCache>
            </c:numRef>
          </c:val>
          <c:smooth val="0"/>
          <c:extLst>
            <c:ext xmlns:c16="http://schemas.microsoft.com/office/drawing/2014/chart" uri="{C3380CC4-5D6E-409C-BE32-E72D297353CC}">
              <c16:uniqueId val="{00000008-A188-4A59-BF7F-A0F348E41BCA}"/>
            </c:ext>
          </c:extLst>
        </c:ser>
        <c:dLbls>
          <c:showLegendKey val="0"/>
          <c:showVal val="0"/>
          <c:showCatName val="0"/>
          <c:showSerName val="0"/>
          <c:showPercent val="0"/>
          <c:showBubbleSize val="0"/>
        </c:dLbls>
        <c:marker val="1"/>
        <c:smooth val="0"/>
        <c:axId val="1591556719"/>
        <c:axId val="1591561295"/>
      </c:lineChart>
      <c:catAx>
        <c:axId val="1591556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91561295"/>
        <c:crosses val="autoZero"/>
        <c:auto val="1"/>
        <c:lblAlgn val="ctr"/>
        <c:lblOffset val="100"/>
        <c:noMultiLvlLbl val="0"/>
      </c:catAx>
      <c:valAx>
        <c:axId val="15915612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Površina (ha)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91556719"/>
        <c:crosses val="autoZero"/>
        <c:crossBetween val="between"/>
      </c:valAx>
      <c:spPr>
        <a:noFill/>
        <a:ln>
          <a:noFill/>
        </a:ln>
        <a:effectLst/>
      </c:spPr>
    </c:plotArea>
    <c:legend>
      <c:legendPos val="b"/>
      <c:layout>
        <c:manualLayout>
          <c:xMode val="edge"/>
          <c:yMode val="edge"/>
          <c:x val="2.2616352458057893E-2"/>
          <c:y val="0.83454466828569807"/>
          <c:w val="0.94948441713470089"/>
          <c:h val="0.150502181238104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Povprečna mlečnost [kg mleka / kravo]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Produktivnost!$P$86</c:f>
              <c:strCache>
                <c:ptCount val="1"/>
                <c:pt idx="0">
                  <c:v>SLO</c:v>
                </c:pt>
              </c:strCache>
            </c:strRef>
          </c:tx>
          <c:spPr>
            <a:ln w="28575" cap="rnd">
              <a:solidFill>
                <a:schemeClr val="accent2"/>
              </a:solidFill>
              <a:round/>
            </a:ln>
            <a:effectLst/>
          </c:spPr>
          <c:marker>
            <c:symbol val="none"/>
          </c:marker>
          <c:trendline>
            <c:name>Obstoječi trend: Slovenija</c:name>
            <c:spPr>
              <a:ln w="19050" cap="rnd">
                <a:solidFill>
                  <a:schemeClr val="accent2"/>
                </a:solidFill>
                <a:prstDash val="sysDot"/>
              </a:ln>
              <a:effectLst/>
            </c:spPr>
            <c:trendlineType val="linear"/>
            <c:dispRSqr val="1"/>
            <c:dispEq val="1"/>
            <c:trendlineLbl>
              <c:layout>
                <c:manualLayout>
                  <c:x val="-8.8104528523724968E-2"/>
                  <c:y val="9.4085520875335685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Produktivnost!$O$87:$O$115</c:f>
              <c:numCache>
                <c:formatCode>General</c:formatCode>
                <c:ptCount val="2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numCache>
            </c:numRef>
          </c:cat>
          <c:val>
            <c:numRef>
              <c:f>Produktivnost!$P$87:$P$115</c:f>
              <c:numCache>
                <c:formatCode>0</c:formatCode>
                <c:ptCount val="29"/>
                <c:pt idx="0">
                  <c:v>5592.9725639963244</c:v>
                </c:pt>
                <c:pt idx="1">
                  <c:v>5434.7916875815681</c:v>
                </c:pt>
                <c:pt idx="2">
                  <c:v>5717.5007650151611</c:v>
                </c:pt>
                <c:pt idx="3">
                  <c:v>5598.034350130275</c:v>
                </c:pt>
                <c:pt idx="4">
                  <c:v>6024.3784831372113</c:v>
                </c:pt>
                <c:pt idx="5">
                  <c:v>5954.3854812772797</c:v>
                </c:pt>
                <c:pt idx="6">
                  <c:v>6123.2779351773424</c:v>
                </c:pt>
                <c:pt idx="7">
                  <c:v>6178.3238627911824</c:v>
                </c:pt>
                <c:pt idx="8">
                  <c:v>6356.4956205335993</c:v>
                </c:pt>
                <c:pt idx="9">
                  <c:v>6340.9764266391858</c:v>
                </c:pt>
                <c:pt idx="10">
                  <c:v>6706.2488605775934</c:v>
                </c:pt>
                <c:pt idx="11">
                  <c:v>6392.1173687600985</c:v>
                </c:pt>
                <c:pt idx="12">
                  <c:v>6638.0743259303363</c:v>
                </c:pt>
              </c:numCache>
            </c:numRef>
          </c:val>
          <c:smooth val="0"/>
          <c:extLst>
            <c:ext xmlns:c16="http://schemas.microsoft.com/office/drawing/2014/chart" uri="{C3380CC4-5D6E-409C-BE32-E72D297353CC}">
              <c16:uniqueId val="{00000001-F4DF-4379-8112-57200540EFC3}"/>
            </c:ext>
          </c:extLst>
        </c:ser>
        <c:ser>
          <c:idx val="1"/>
          <c:order val="1"/>
          <c:tx>
            <c:strRef>
              <c:f>Produktivnost!$Q$86</c:f>
              <c:strCache>
                <c:ptCount val="1"/>
                <c:pt idx="0">
                  <c:v> EU</c:v>
                </c:pt>
              </c:strCache>
            </c:strRef>
          </c:tx>
          <c:spPr>
            <a:ln w="28575" cap="rnd">
              <a:solidFill>
                <a:schemeClr val="accent1"/>
              </a:solidFill>
              <a:round/>
            </a:ln>
            <a:effectLst/>
          </c:spPr>
          <c:marker>
            <c:symbol val="none"/>
          </c:marker>
          <c:trendline>
            <c:spPr>
              <a:ln w="19050" cap="rnd">
                <a:solidFill>
                  <a:schemeClr val="accent2"/>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Produktivnost!$O$87:$O$115</c:f>
              <c:numCache>
                <c:formatCode>General</c:formatCode>
                <c:ptCount val="2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numCache>
            </c:numRef>
          </c:cat>
          <c:val>
            <c:numRef>
              <c:f>Produktivnost!$Q$87:$Q$115</c:f>
              <c:numCache>
                <c:formatCode>General</c:formatCode>
                <c:ptCount val="29"/>
                <c:pt idx="0">
                  <c:v>6373</c:v>
                </c:pt>
                <c:pt idx="1">
                  <c:v>6389</c:v>
                </c:pt>
                <c:pt idx="2">
                  <c:v>6636</c:v>
                </c:pt>
                <c:pt idx="3">
                  <c:v>6760</c:v>
                </c:pt>
                <c:pt idx="4">
                  <c:v>6831</c:v>
                </c:pt>
                <c:pt idx="5">
                  <c:v>6974</c:v>
                </c:pt>
                <c:pt idx="6">
                  <c:v>7159</c:v>
                </c:pt>
                <c:pt idx="7">
                  <c:v>7304</c:v>
                </c:pt>
                <c:pt idx="8">
                  <c:v>7484</c:v>
                </c:pt>
                <c:pt idx="9">
                  <c:v>7578</c:v>
                </c:pt>
                <c:pt idx="10">
                  <c:v>7611</c:v>
                </c:pt>
                <c:pt idx="11">
                  <c:v>7817</c:v>
                </c:pt>
              </c:numCache>
            </c:numRef>
          </c:val>
          <c:smooth val="0"/>
          <c:extLst>
            <c:ext xmlns:c16="http://schemas.microsoft.com/office/drawing/2014/chart" uri="{C3380CC4-5D6E-409C-BE32-E72D297353CC}">
              <c16:uniqueId val="{00000003-F4DF-4379-8112-57200540EFC3}"/>
            </c:ext>
          </c:extLst>
        </c:ser>
        <c:ser>
          <c:idx val="2"/>
          <c:order val="2"/>
          <c:tx>
            <c:strRef>
              <c:f>Produktivnost!$R$86</c:f>
              <c:strCache>
                <c:ptCount val="1"/>
                <c:pt idx="0">
                  <c:v>Željeni scenarij: SLO</c:v>
                </c:pt>
              </c:strCache>
            </c:strRef>
          </c:tx>
          <c:spPr>
            <a:ln w="28575" cap="rnd">
              <a:solidFill>
                <a:schemeClr val="accent2"/>
              </a:solidFill>
              <a:prstDash val="sysDash"/>
              <a:round/>
            </a:ln>
            <a:effectLst/>
          </c:spPr>
          <c:marker>
            <c:symbol val="none"/>
          </c:marker>
          <c:cat>
            <c:numRef>
              <c:f>Produktivnost!$O$87:$O$115</c:f>
              <c:numCache>
                <c:formatCode>General</c:formatCode>
                <c:ptCount val="2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numCache>
            </c:numRef>
          </c:cat>
          <c:val>
            <c:numRef>
              <c:f>Produktivnost!$R$87:$R$115</c:f>
              <c:numCache>
                <c:formatCode>General</c:formatCode>
                <c:ptCount val="29"/>
                <c:pt idx="12" formatCode="0">
                  <c:v>6638.0743259303363</c:v>
                </c:pt>
                <c:pt idx="13">
                  <c:v>6793.0743259303363</c:v>
                </c:pt>
                <c:pt idx="14">
                  <c:v>6948.0743259303363</c:v>
                </c:pt>
                <c:pt idx="15">
                  <c:v>7103.0743259303363</c:v>
                </c:pt>
                <c:pt idx="16">
                  <c:v>7258.0743259303363</c:v>
                </c:pt>
                <c:pt idx="17">
                  <c:v>7413.0743259303363</c:v>
                </c:pt>
                <c:pt idx="18">
                  <c:v>7568.0743259303363</c:v>
                </c:pt>
                <c:pt idx="19">
                  <c:v>7723.0743259303363</c:v>
                </c:pt>
                <c:pt idx="20">
                  <c:v>7878.0743259303363</c:v>
                </c:pt>
                <c:pt idx="21">
                  <c:v>8033.0743259303363</c:v>
                </c:pt>
                <c:pt idx="22">
                  <c:v>8188.0743259303363</c:v>
                </c:pt>
                <c:pt idx="23">
                  <c:v>8343.0743259303363</c:v>
                </c:pt>
                <c:pt idx="24">
                  <c:v>8498.0743259303363</c:v>
                </c:pt>
                <c:pt idx="25">
                  <c:v>8653.0743259303363</c:v>
                </c:pt>
                <c:pt idx="26">
                  <c:v>8808.0743259303363</c:v>
                </c:pt>
                <c:pt idx="27">
                  <c:v>8963.0743259303363</c:v>
                </c:pt>
                <c:pt idx="28">
                  <c:v>9118.0743259303363</c:v>
                </c:pt>
              </c:numCache>
            </c:numRef>
          </c:val>
          <c:smooth val="0"/>
          <c:extLst>
            <c:ext xmlns:c16="http://schemas.microsoft.com/office/drawing/2014/chart" uri="{C3380CC4-5D6E-409C-BE32-E72D297353CC}">
              <c16:uniqueId val="{00000004-F4DF-4379-8112-57200540EFC3}"/>
            </c:ext>
          </c:extLst>
        </c:ser>
        <c:dLbls>
          <c:showLegendKey val="0"/>
          <c:showVal val="0"/>
          <c:showCatName val="0"/>
          <c:showSerName val="0"/>
          <c:showPercent val="0"/>
          <c:showBubbleSize val="0"/>
        </c:dLbls>
        <c:smooth val="0"/>
        <c:axId val="492422432"/>
        <c:axId val="492418112"/>
      </c:lineChart>
      <c:catAx>
        <c:axId val="49242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492418112"/>
        <c:crosses val="autoZero"/>
        <c:auto val="1"/>
        <c:lblAlgn val="ctr"/>
        <c:lblOffset val="100"/>
        <c:noMultiLvlLbl val="0"/>
      </c:catAx>
      <c:valAx>
        <c:axId val="492418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Mlečnost (kg / kravo</a:t>
                </a:r>
                <a:r>
                  <a:rPr lang="sl-SI" baseline="0"/>
                  <a:t>)</a:t>
                </a:r>
                <a:endParaRPr lang="sl-S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492422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Povprečni pridelek pšenice in pire [t/ha]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7.679910270934967E-2"/>
          <c:y val="8.5970918200572108E-2"/>
          <c:w val="0.90539406166373981"/>
          <c:h val="0.71244942626143903"/>
        </c:manualLayout>
      </c:layout>
      <c:lineChart>
        <c:grouping val="standard"/>
        <c:varyColors val="0"/>
        <c:ser>
          <c:idx val="0"/>
          <c:order val="0"/>
          <c:tx>
            <c:strRef>
              <c:f>Produktivnost!$C$86</c:f>
              <c:strCache>
                <c:ptCount val="1"/>
                <c:pt idx="0">
                  <c:v>SLO</c:v>
                </c:pt>
              </c:strCache>
            </c:strRef>
          </c:tx>
          <c:spPr>
            <a:ln w="28575" cap="rnd">
              <a:solidFill>
                <a:schemeClr val="accent2"/>
              </a:solidFill>
              <a:round/>
            </a:ln>
            <a:effectLst/>
          </c:spPr>
          <c:marker>
            <c:symbol val="none"/>
          </c:marker>
          <c:trendline>
            <c:name>Obstoječi trend: Evropska unija</c:name>
            <c:spPr>
              <a:ln w="19050" cap="rnd">
                <a:solidFill>
                  <a:schemeClr val="accent2"/>
                </a:solidFill>
                <a:prstDash val="sysDot"/>
              </a:ln>
              <a:effectLst/>
            </c:spPr>
            <c:trendlineType val="linear"/>
            <c:dispRSqr val="1"/>
            <c:dispEq val="1"/>
            <c:trendlineLbl>
              <c:layout>
                <c:manualLayout>
                  <c:x val="-7.8114199813421117E-2"/>
                  <c:y val="-6.688752021763581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Produktivnost!$B$87:$B$112</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Produktivnost!$C$87:$C$112</c:f>
              <c:numCache>
                <c:formatCode>#,##0.##</c:formatCode>
                <c:ptCount val="26"/>
                <c:pt idx="0">
                  <c:v>5.1100000000000003</c:v>
                </c:pt>
                <c:pt idx="1">
                  <c:v>5.19</c:v>
                </c:pt>
                <c:pt idx="2">
                  <c:v>5.03</c:v>
                </c:pt>
                <c:pt idx="3">
                  <c:v>4.38</c:v>
                </c:pt>
                <c:pt idx="4">
                  <c:v>5.23</c:v>
                </c:pt>
                <c:pt idx="5">
                  <c:v>5.8</c:v>
                </c:pt>
                <c:pt idx="6">
                  <c:v>5.77</c:v>
                </c:pt>
                <c:pt idx="7">
                  <c:v>5.47</c:v>
                </c:pt>
                <c:pt idx="8">
                  <c:v>5.07</c:v>
                </c:pt>
                <c:pt idx="9">
                  <c:v>5.47</c:v>
                </c:pt>
              </c:numCache>
            </c:numRef>
          </c:val>
          <c:smooth val="0"/>
          <c:extLst>
            <c:ext xmlns:c16="http://schemas.microsoft.com/office/drawing/2014/chart" uri="{C3380CC4-5D6E-409C-BE32-E72D297353CC}">
              <c16:uniqueId val="{00000001-6570-4223-BA2B-A1EDF3515310}"/>
            </c:ext>
          </c:extLst>
        </c:ser>
        <c:ser>
          <c:idx val="1"/>
          <c:order val="1"/>
          <c:tx>
            <c:strRef>
              <c:f>Produktivnost!$D$86</c:f>
              <c:strCache>
                <c:ptCount val="1"/>
                <c:pt idx="0">
                  <c:v>EU</c:v>
                </c:pt>
              </c:strCache>
            </c:strRef>
          </c:tx>
          <c:spPr>
            <a:ln w="28575" cap="rnd">
              <a:solidFill>
                <a:schemeClr val="accent1"/>
              </a:solidFill>
              <a:round/>
            </a:ln>
            <a:effectLst/>
          </c:spPr>
          <c:marker>
            <c:symbol val="none"/>
          </c:marker>
          <c:trendline>
            <c:name>Obstoječi trend: Evropska unija</c:name>
            <c:spPr>
              <a:ln w="19050" cap="rnd">
                <a:solidFill>
                  <a:schemeClr val="accent1"/>
                </a:solidFill>
                <a:prstDash val="sysDot"/>
              </a:ln>
              <a:effectLst/>
            </c:spPr>
            <c:trendlineType val="linear"/>
            <c:dispRSqr val="1"/>
            <c:dispEq val="1"/>
            <c:trendlineLbl>
              <c:layout>
                <c:manualLayout>
                  <c:x val="7.6730278954675543E-4"/>
                  <c:y val="6.3707593458522879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Produktivnost!$B$87:$B$112</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Produktivnost!$D$87:$D$112</c:f>
              <c:numCache>
                <c:formatCode>#,##0.##</c:formatCode>
                <c:ptCount val="26"/>
                <c:pt idx="0">
                  <c:v>5.0823333333333336</c:v>
                </c:pt>
                <c:pt idx="1">
                  <c:v>4.9493548387096764</c:v>
                </c:pt>
                <c:pt idx="2">
                  <c:v>5.0519999999999969</c:v>
                </c:pt>
                <c:pt idx="3">
                  <c:v>4.6890322580645156</c:v>
                </c:pt>
                <c:pt idx="4">
                  <c:v>5.263749999999999</c:v>
                </c:pt>
                <c:pt idx="5">
                  <c:v>5.3351515151515159</c:v>
                </c:pt>
                <c:pt idx="6">
                  <c:v>5.0953124999999995</c:v>
                </c:pt>
                <c:pt idx="7">
                  <c:v>5.1588235294117641</c:v>
                </c:pt>
                <c:pt idx="8">
                  <c:v>4.8652941176470597</c:v>
                </c:pt>
                <c:pt idx="9">
                  <c:v>5.0603846153846153</c:v>
                </c:pt>
              </c:numCache>
            </c:numRef>
          </c:val>
          <c:smooth val="0"/>
          <c:extLst>
            <c:ext xmlns:c16="http://schemas.microsoft.com/office/drawing/2014/chart" uri="{C3380CC4-5D6E-409C-BE32-E72D297353CC}">
              <c16:uniqueId val="{00000003-6570-4223-BA2B-A1EDF3515310}"/>
            </c:ext>
          </c:extLst>
        </c:ser>
        <c:ser>
          <c:idx val="2"/>
          <c:order val="2"/>
          <c:tx>
            <c:strRef>
              <c:f>Produktivnost!$E$86</c:f>
              <c:strCache>
                <c:ptCount val="1"/>
                <c:pt idx="0">
                  <c:v>Željeni scenarij: SLO</c:v>
                </c:pt>
              </c:strCache>
            </c:strRef>
          </c:tx>
          <c:spPr>
            <a:ln w="28575" cap="rnd">
              <a:solidFill>
                <a:schemeClr val="accent2"/>
              </a:solidFill>
              <a:prstDash val="sysDash"/>
              <a:round/>
            </a:ln>
            <a:effectLst/>
          </c:spPr>
          <c:marker>
            <c:symbol val="none"/>
          </c:marker>
          <c:cat>
            <c:strRef>
              <c:f>Produktivnost!$B$87:$B$112</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Produktivnost!$E$87:$E$112</c:f>
              <c:numCache>
                <c:formatCode>General</c:formatCode>
                <c:ptCount val="26"/>
                <c:pt idx="9" formatCode="#,##0.##">
                  <c:v>5.47</c:v>
                </c:pt>
                <c:pt idx="10">
                  <c:v>5.5449999999999999</c:v>
                </c:pt>
                <c:pt idx="11">
                  <c:v>5.6199999999999992</c:v>
                </c:pt>
                <c:pt idx="12">
                  <c:v>5.6949999999999994</c:v>
                </c:pt>
                <c:pt idx="13">
                  <c:v>5.77</c:v>
                </c:pt>
                <c:pt idx="14">
                  <c:v>5.8449999999999998</c:v>
                </c:pt>
                <c:pt idx="15">
                  <c:v>5.92</c:v>
                </c:pt>
                <c:pt idx="16">
                  <c:v>5.9949999999999992</c:v>
                </c:pt>
                <c:pt idx="17">
                  <c:v>6.0699999999999994</c:v>
                </c:pt>
                <c:pt idx="18">
                  <c:v>6.1449999999999996</c:v>
                </c:pt>
                <c:pt idx="19">
                  <c:v>6.22</c:v>
                </c:pt>
                <c:pt idx="20">
                  <c:v>6.2949999999999999</c:v>
                </c:pt>
                <c:pt idx="21">
                  <c:v>6.3699999999999992</c:v>
                </c:pt>
                <c:pt idx="22">
                  <c:v>6.4449999999999994</c:v>
                </c:pt>
                <c:pt idx="23">
                  <c:v>6.52</c:v>
                </c:pt>
                <c:pt idx="24">
                  <c:v>6.5949999999999998</c:v>
                </c:pt>
                <c:pt idx="25">
                  <c:v>6.67</c:v>
                </c:pt>
              </c:numCache>
            </c:numRef>
          </c:val>
          <c:smooth val="0"/>
          <c:extLst>
            <c:ext xmlns:c16="http://schemas.microsoft.com/office/drawing/2014/chart" uri="{C3380CC4-5D6E-409C-BE32-E72D297353CC}">
              <c16:uniqueId val="{00000004-6570-4223-BA2B-A1EDF3515310}"/>
            </c:ext>
          </c:extLst>
        </c:ser>
        <c:dLbls>
          <c:showLegendKey val="0"/>
          <c:showVal val="0"/>
          <c:showCatName val="0"/>
          <c:showSerName val="0"/>
          <c:showPercent val="0"/>
          <c:showBubbleSize val="0"/>
        </c:dLbls>
        <c:smooth val="0"/>
        <c:axId val="1649324880"/>
        <c:axId val="1649322000"/>
      </c:lineChart>
      <c:catAx>
        <c:axId val="164932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649322000"/>
        <c:crosses val="autoZero"/>
        <c:auto val="1"/>
        <c:lblAlgn val="ctr"/>
        <c:lblOffset val="100"/>
        <c:noMultiLvlLbl val="0"/>
      </c:catAx>
      <c:valAx>
        <c:axId val="1649322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Pridelek (t/ha)</a:t>
                </a:r>
              </a:p>
            </c:rich>
          </c:tx>
          <c:layout>
            <c:manualLayout>
              <c:xMode val="edge"/>
              <c:yMode val="edge"/>
              <c:x val="1.567314374159429E-2"/>
              <c:y val="0.3528757808471270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649324880"/>
        <c:crosses val="autoZero"/>
        <c:crossBetween val="between"/>
      </c:valAx>
      <c:spPr>
        <a:noFill/>
        <a:ln>
          <a:noFill/>
        </a:ln>
        <a:effectLst/>
      </c:spPr>
    </c:plotArea>
    <c:legend>
      <c:legendPos val="b"/>
      <c:layout>
        <c:manualLayout>
          <c:xMode val="edge"/>
          <c:yMode val="edge"/>
          <c:x val="3.306264893683869E-2"/>
          <c:y val="0.87202730700439246"/>
          <c:w val="0.93708460820850448"/>
          <c:h val="0.1108404324043466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baseline="0"/>
              <a:t> Produktivnost v kmetijstvu v realnih vrednostih (BDV/PDM, 2010=100)</a:t>
            </a:r>
            <a:endParaRPr lang="sl-SI"/>
          </a:p>
        </c:rich>
      </c:tx>
      <c:layout>
        <c:manualLayout>
          <c:xMode val="edge"/>
          <c:yMode val="edge"/>
          <c:x val="0.24643558323106809"/>
          <c:y val="1.89865091135243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Produktivnost!$C$6</c:f>
              <c:strCache>
                <c:ptCount val="1"/>
                <c:pt idx="0">
                  <c:v>EU</c:v>
                </c:pt>
              </c:strCache>
            </c:strRef>
          </c:tx>
          <c:spPr>
            <a:ln w="28575" cap="rnd">
              <a:solidFill>
                <a:schemeClr val="accent1"/>
              </a:solidFill>
              <a:round/>
            </a:ln>
            <a:effectLst/>
          </c:spPr>
          <c:marker>
            <c:symbol val="none"/>
          </c:marker>
          <c:trendline>
            <c:name>Obstoječi trend: EU</c:name>
            <c:spPr>
              <a:ln w="22225" cap="rnd">
                <a:solidFill>
                  <a:schemeClr val="accent1"/>
                </a:solidFill>
                <a:prstDash val="sysDot"/>
              </a:ln>
              <a:effectLst/>
            </c:spPr>
            <c:trendlineType val="linear"/>
            <c:dispRSqr val="1"/>
            <c:dispEq val="1"/>
            <c:trendlineLbl>
              <c:layout>
                <c:manualLayout>
                  <c:x val="-0.17422782595213573"/>
                  <c:y val="-7.4608556492715989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Produktivnost!$B$7:$B$37</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Produktivnost!$C$7:$C$37</c:f>
              <c:numCache>
                <c:formatCode>#,##0.##########</c:formatCode>
                <c:ptCount val="31"/>
                <c:pt idx="0" formatCode="#,##0.00">
                  <c:v>100</c:v>
                </c:pt>
                <c:pt idx="1">
                  <c:v>113.45</c:v>
                </c:pt>
                <c:pt idx="2">
                  <c:v>112.76</c:v>
                </c:pt>
                <c:pt idx="3">
                  <c:v>115.74</c:v>
                </c:pt>
                <c:pt idx="4">
                  <c:v>116.76</c:v>
                </c:pt>
                <c:pt idx="5">
                  <c:v>112.31</c:v>
                </c:pt>
                <c:pt idx="6">
                  <c:v>111.69</c:v>
                </c:pt>
                <c:pt idx="7">
                  <c:v>129.59</c:v>
                </c:pt>
                <c:pt idx="8">
                  <c:v>125.94</c:v>
                </c:pt>
                <c:pt idx="9">
                  <c:v>131.26</c:v>
                </c:pt>
                <c:pt idx="10">
                  <c:v>134.12</c:v>
                </c:pt>
                <c:pt idx="11">
                  <c:v>137.76</c:v>
                </c:pt>
                <c:pt idx="12">
                  <c:v>157.61000000000001</c:v>
                </c:pt>
                <c:pt idx="13" formatCode="#,##0.00">
                  <c:v>146.4</c:v>
                </c:pt>
                <c:pt idx="14">
                  <c:v>149.63999999999999</c:v>
                </c:pt>
              </c:numCache>
            </c:numRef>
          </c:val>
          <c:smooth val="0"/>
          <c:extLst>
            <c:ext xmlns:c16="http://schemas.microsoft.com/office/drawing/2014/chart" uri="{C3380CC4-5D6E-409C-BE32-E72D297353CC}">
              <c16:uniqueId val="{00000001-3C6A-4405-B70D-C1F94D6DA210}"/>
            </c:ext>
          </c:extLst>
        </c:ser>
        <c:ser>
          <c:idx val="1"/>
          <c:order val="1"/>
          <c:tx>
            <c:strRef>
              <c:f>Produktivnost!$D$6</c:f>
              <c:strCache>
                <c:ptCount val="1"/>
                <c:pt idx="0">
                  <c:v>SLO</c:v>
                </c:pt>
              </c:strCache>
            </c:strRef>
          </c:tx>
          <c:spPr>
            <a:ln w="28575" cap="rnd">
              <a:solidFill>
                <a:schemeClr val="accent2"/>
              </a:solidFill>
              <a:round/>
            </a:ln>
            <a:effectLst/>
          </c:spPr>
          <c:marker>
            <c:symbol val="none"/>
          </c:marker>
          <c:trendline>
            <c:name>Obstoječi trend: SLO</c:name>
            <c:spPr>
              <a:ln w="19050" cap="rnd">
                <a:solidFill>
                  <a:schemeClr val="accent2"/>
                </a:solidFill>
                <a:prstDash val="sysDot"/>
              </a:ln>
              <a:effectLst/>
            </c:spPr>
            <c:trendlineType val="linear"/>
            <c:dispRSqr val="1"/>
            <c:dispEq val="1"/>
            <c:trendlineLbl>
              <c:layout>
                <c:manualLayout>
                  <c:x val="-8.2807291493626589E-2"/>
                  <c:y val="8.255573925145477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Produktivnost!$B$7:$B$37</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Produktivnost!$D$7:$D$37</c:f>
              <c:numCache>
                <c:formatCode>#,##0.##########</c:formatCode>
                <c:ptCount val="31"/>
                <c:pt idx="0" formatCode="#,##0.00">
                  <c:v>100</c:v>
                </c:pt>
                <c:pt idx="1">
                  <c:v>114.01</c:v>
                </c:pt>
                <c:pt idx="2">
                  <c:v>90.72</c:v>
                </c:pt>
                <c:pt idx="3">
                  <c:v>91.14</c:v>
                </c:pt>
                <c:pt idx="4">
                  <c:v>103.21</c:v>
                </c:pt>
                <c:pt idx="5" formatCode="#,##0.00">
                  <c:v>114.1</c:v>
                </c:pt>
                <c:pt idx="6">
                  <c:v>104.45</c:v>
                </c:pt>
                <c:pt idx="7">
                  <c:v>97.59</c:v>
                </c:pt>
                <c:pt idx="8">
                  <c:v>135.58000000000001</c:v>
                </c:pt>
                <c:pt idx="9">
                  <c:v>122.61</c:v>
                </c:pt>
                <c:pt idx="10">
                  <c:v>133.99</c:v>
                </c:pt>
                <c:pt idx="11">
                  <c:v>96.66</c:v>
                </c:pt>
                <c:pt idx="12">
                  <c:v>111.29</c:v>
                </c:pt>
                <c:pt idx="13">
                  <c:v>100.81</c:v>
                </c:pt>
                <c:pt idx="14">
                  <c:v>121.69</c:v>
                </c:pt>
              </c:numCache>
            </c:numRef>
          </c:val>
          <c:smooth val="0"/>
          <c:extLst>
            <c:ext xmlns:c16="http://schemas.microsoft.com/office/drawing/2014/chart" uri="{C3380CC4-5D6E-409C-BE32-E72D297353CC}">
              <c16:uniqueId val="{00000003-3C6A-4405-B70D-C1F94D6DA210}"/>
            </c:ext>
          </c:extLst>
        </c:ser>
        <c:ser>
          <c:idx val="3"/>
          <c:order val="2"/>
          <c:tx>
            <c:strRef>
              <c:f>Produktivnost!$F$6</c:f>
              <c:strCache>
                <c:ptCount val="1"/>
                <c:pt idx="0">
                  <c:v>Željeni scenarij: SLO</c:v>
                </c:pt>
              </c:strCache>
            </c:strRef>
          </c:tx>
          <c:spPr>
            <a:ln w="28575" cap="rnd">
              <a:solidFill>
                <a:schemeClr val="accent2"/>
              </a:solidFill>
              <a:prstDash val="sysDash"/>
              <a:round/>
            </a:ln>
            <a:effectLst/>
          </c:spPr>
          <c:marker>
            <c:symbol val="none"/>
          </c:marker>
          <c:cat>
            <c:strRef>
              <c:f>Produktivnost!$B$7:$B$37</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Produktivnost!$F$7:$F$37</c:f>
              <c:numCache>
                <c:formatCode>General</c:formatCode>
                <c:ptCount val="31"/>
                <c:pt idx="14" formatCode="#,##0.##########">
                  <c:v>121.69</c:v>
                </c:pt>
                <c:pt idx="15">
                  <c:v>125.43</c:v>
                </c:pt>
                <c:pt idx="16">
                  <c:v>128.86000000000001</c:v>
                </c:pt>
                <c:pt idx="17">
                  <c:v>132.29</c:v>
                </c:pt>
                <c:pt idx="18">
                  <c:v>135.72</c:v>
                </c:pt>
                <c:pt idx="19">
                  <c:v>139.15</c:v>
                </c:pt>
                <c:pt idx="20">
                  <c:v>142.57999999999998</c:v>
                </c:pt>
                <c:pt idx="21">
                  <c:v>146.01</c:v>
                </c:pt>
                <c:pt idx="22">
                  <c:v>149.44</c:v>
                </c:pt>
                <c:pt idx="23">
                  <c:v>152.87</c:v>
                </c:pt>
                <c:pt idx="24">
                  <c:v>156.30000000000001</c:v>
                </c:pt>
                <c:pt idx="25">
                  <c:v>159.73000000000002</c:v>
                </c:pt>
                <c:pt idx="26">
                  <c:v>163.16</c:v>
                </c:pt>
                <c:pt idx="27">
                  <c:v>166.59</c:v>
                </c:pt>
                <c:pt idx="28">
                  <c:v>170.01999999999998</c:v>
                </c:pt>
                <c:pt idx="29">
                  <c:v>173.45</c:v>
                </c:pt>
                <c:pt idx="30">
                  <c:v>176.88</c:v>
                </c:pt>
              </c:numCache>
            </c:numRef>
          </c:val>
          <c:smooth val="0"/>
          <c:extLst>
            <c:ext xmlns:c16="http://schemas.microsoft.com/office/drawing/2014/chart" uri="{C3380CC4-5D6E-409C-BE32-E72D297353CC}">
              <c16:uniqueId val="{00000004-3C6A-4405-B70D-C1F94D6DA210}"/>
            </c:ext>
          </c:extLst>
        </c:ser>
        <c:dLbls>
          <c:showLegendKey val="0"/>
          <c:showVal val="0"/>
          <c:showCatName val="0"/>
          <c:showSerName val="0"/>
          <c:showPercent val="0"/>
          <c:showBubbleSize val="0"/>
        </c:dLbls>
        <c:smooth val="0"/>
        <c:axId val="1565090431"/>
        <c:axId val="1565094591"/>
      </c:lineChart>
      <c:catAx>
        <c:axId val="156509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65094591"/>
        <c:crosses val="autoZero"/>
        <c:auto val="1"/>
        <c:lblAlgn val="ctr"/>
        <c:lblOffset val="100"/>
        <c:noMultiLvlLbl val="0"/>
      </c:catAx>
      <c:valAx>
        <c:axId val="1565094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Indeks</a:t>
                </a:r>
                <a:r>
                  <a:rPr lang="sl-SI" baseline="0"/>
                  <a:t> p</a:t>
                </a:r>
                <a:r>
                  <a:rPr lang="sl-SI"/>
                  <a:t>roduktivnosti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65090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Produktivnost dela v živilski industriji v realnih vrednostih (BDV/zaposlenega) [EUR]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9.2109809748193022E-2"/>
          <c:y val="9.9203546505687995E-2"/>
          <c:w val="0.89161529617226964"/>
          <c:h val="0.71350328487093717"/>
        </c:manualLayout>
      </c:layout>
      <c:lineChart>
        <c:grouping val="standard"/>
        <c:varyColors val="0"/>
        <c:ser>
          <c:idx val="0"/>
          <c:order val="0"/>
          <c:tx>
            <c:strRef>
              <c:f>Produktivnost!$C$44</c:f>
              <c:strCache>
                <c:ptCount val="1"/>
                <c:pt idx="0">
                  <c:v>EU</c:v>
                </c:pt>
              </c:strCache>
            </c:strRef>
          </c:tx>
          <c:spPr>
            <a:ln w="28575" cap="rnd">
              <a:solidFill>
                <a:schemeClr val="accent1"/>
              </a:solidFill>
              <a:round/>
            </a:ln>
            <a:effectLst/>
          </c:spPr>
          <c:marker>
            <c:symbol val="none"/>
          </c:marker>
          <c:trendline>
            <c:name>Obstoječi trend: Evropska unija</c:name>
            <c:spPr>
              <a:ln w="19050" cap="rnd">
                <a:solidFill>
                  <a:schemeClr val="accent1"/>
                </a:solidFill>
                <a:prstDash val="sysDot"/>
              </a:ln>
              <a:effectLst/>
            </c:spPr>
            <c:trendlineType val="linear"/>
            <c:dispRSqr val="1"/>
            <c:dispEq val="1"/>
            <c:trendlineLbl>
              <c:layout>
                <c:manualLayout>
                  <c:x val="-0.12459196910730987"/>
                  <c:y val="-3.5252643948296123E-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Produktivnost!$B$45:$B$77</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Produktivnost!$C$45:$C$77</c:f>
              <c:numCache>
                <c:formatCode>#,##0</c:formatCode>
                <c:ptCount val="33"/>
                <c:pt idx="0">
                  <c:v>41888.839361521481</c:v>
                </c:pt>
                <c:pt idx="1">
                  <c:v>42650.873524158058</c:v>
                </c:pt>
                <c:pt idx="2">
                  <c:v>44825.740652993067</c:v>
                </c:pt>
                <c:pt idx="3">
                  <c:v>45122.721179624663</c:v>
                </c:pt>
                <c:pt idx="4">
                  <c:v>46223.99855075746</c:v>
                </c:pt>
                <c:pt idx="5">
                  <c:v>46560.576337685183</c:v>
                </c:pt>
                <c:pt idx="6">
                  <c:v>46982.813634663202</c:v>
                </c:pt>
                <c:pt idx="7">
                  <c:v>48798.930458127652</c:v>
                </c:pt>
                <c:pt idx="8">
                  <c:v>49106.860636009289</c:v>
                </c:pt>
                <c:pt idx="9">
                  <c:v>49317.951425554369</c:v>
                </c:pt>
                <c:pt idx="10">
                  <c:v>50614.794786759892</c:v>
                </c:pt>
                <c:pt idx="11">
                  <c:v>51800.388005567038</c:v>
                </c:pt>
                <c:pt idx="12">
                  <c:v>54779.948814954943</c:v>
                </c:pt>
                <c:pt idx="13">
                  <c:v>55582.306034961461</c:v>
                </c:pt>
                <c:pt idx="14">
                  <c:v>56865.110358368038</c:v>
                </c:pt>
              </c:numCache>
            </c:numRef>
          </c:val>
          <c:smooth val="0"/>
          <c:extLst>
            <c:ext xmlns:c16="http://schemas.microsoft.com/office/drawing/2014/chart" uri="{C3380CC4-5D6E-409C-BE32-E72D297353CC}">
              <c16:uniqueId val="{00000001-C6CF-4A1E-898F-F9174F67CC3A}"/>
            </c:ext>
          </c:extLst>
        </c:ser>
        <c:ser>
          <c:idx val="1"/>
          <c:order val="1"/>
          <c:tx>
            <c:strRef>
              <c:f>Produktivnost!$D$44</c:f>
              <c:strCache>
                <c:ptCount val="1"/>
                <c:pt idx="0">
                  <c:v>SLO</c:v>
                </c:pt>
              </c:strCache>
            </c:strRef>
          </c:tx>
          <c:spPr>
            <a:ln w="28575" cap="rnd">
              <a:solidFill>
                <a:schemeClr val="accent2"/>
              </a:solidFill>
              <a:round/>
            </a:ln>
            <a:effectLst/>
          </c:spPr>
          <c:marker>
            <c:symbol val="none"/>
          </c:marker>
          <c:trendline>
            <c:name>Obstoječi trend: Slovenija</c:name>
            <c:spPr>
              <a:ln w="19050" cap="rnd">
                <a:solidFill>
                  <a:schemeClr val="accent2"/>
                </a:solidFill>
                <a:prstDash val="sysDot"/>
              </a:ln>
              <a:effectLst/>
            </c:spPr>
            <c:trendlineType val="linear"/>
            <c:dispRSqr val="1"/>
            <c:dispEq val="1"/>
            <c:trendlineLbl>
              <c:layout>
                <c:manualLayout>
                  <c:x val="1.8021909138752294E-2"/>
                  <c:y val="6.477388035073759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Produktivnost!$B$45:$B$77</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Produktivnost!$D$45:$D$77</c:f>
              <c:numCache>
                <c:formatCode>#,##0</c:formatCode>
                <c:ptCount val="33"/>
                <c:pt idx="0">
                  <c:v>20508.771929824561</c:v>
                </c:pt>
                <c:pt idx="1">
                  <c:v>27122.340425531918</c:v>
                </c:pt>
                <c:pt idx="2">
                  <c:v>25715.08379888269</c:v>
                </c:pt>
                <c:pt idx="3">
                  <c:v>27957.31707317074</c:v>
                </c:pt>
                <c:pt idx="4">
                  <c:v>25925.287356321842</c:v>
                </c:pt>
                <c:pt idx="5">
                  <c:v>26542.857142857141</c:v>
                </c:pt>
                <c:pt idx="6">
                  <c:v>25673.575129533681</c:v>
                </c:pt>
                <c:pt idx="7">
                  <c:v>28668.508287292811</c:v>
                </c:pt>
                <c:pt idx="8">
                  <c:v>32041.176470588242</c:v>
                </c:pt>
                <c:pt idx="9">
                  <c:v>27412.6213592233</c:v>
                </c:pt>
                <c:pt idx="10">
                  <c:v>32287.179487179481</c:v>
                </c:pt>
                <c:pt idx="11">
                  <c:v>29865.47085201793</c:v>
                </c:pt>
                <c:pt idx="12">
                  <c:v>32745.098039215689</c:v>
                </c:pt>
                <c:pt idx="13">
                  <c:v>39485.875706214691</c:v>
                </c:pt>
                <c:pt idx="14">
                  <c:v>40200</c:v>
                </c:pt>
              </c:numCache>
            </c:numRef>
          </c:val>
          <c:smooth val="0"/>
          <c:extLst>
            <c:ext xmlns:c16="http://schemas.microsoft.com/office/drawing/2014/chart" uri="{C3380CC4-5D6E-409C-BE32-E72D297353CC}">
              <c16:uniqueId val="{00000003-C6CF-4A1E-898F-F9174F67CC3A}"/>
            </c:ext>
          </c:extLst>
        </c:ser>
        <c:ser>
          <c:idx val="3"/>
          <c:order val="2"/>
          <c:tx>
            <c:strRef>
              <c:f>Produktivnost!$F$44</c:f>
              <c:strCache>
                <c:ptCount val="1"/>
                <c:pt idx="0">
                  <c:v>Željeni scenarij: SLO</c:v>
                </c:pt>
              </c:strCache>
            </c:strRef>
          </c:tx>
          <c:spPr>
            <a:ln w="28575" cap="rnd">
              <a:solidFill>
                <a:schemeClr val="accent2"/>
              </a:solidFill>
              <a:prstDash val="sysDash"/>
              <a:round/>
            </a:ln>
            <a:effectLst/>
          </c:spPr>
          <c:marker>
            <c:symbol val="none"/>
          </c:marker>
          <c:cat>
            <c:numRef>
              <c:f>Produktivnost!$B$45:$B$77</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Produktivnost!$F$45:$F$77</c:f>
              <c:numCache>
                <c:formatCode>General</c:formatCode>
                <c:ptCount val="33"/>
                <c:pt idx="14" formatCode="#,##0">
                  <c:v>40200</c:v>
                </c:pt>
                <c:pt idx="15">
                  <c:v>41300</c:v>
                </c:pt>
                <c:pt idx="16">
                  <c:v>42600</c:v>
                </c:pt>
                <c:pt idx="17">
                  <c:v>43900</c:v>
                </c:pt>
                <c:pt idx="18">
                  <c:v>45200</c:v>
                </c:pt>
                <c:pt idx="19">
                  <c:v>46500</c:v>
                </c:pt>
                <c:pt idx="20">
                  <c:v>47800</c:v>
                </c:pt>
                <c:pt idx="21">
                  <c:v>49100</c:v>
                </c:pt>
                <c:pt idx="22">
                  <c:v>50400</c:v>
                </c:pt>
                <c:pt idx="23">
                  <c:v>51700</c:v>
                </c:pt>
                <c:pt idx="24">
                  <c:v>53000</c:v>
                </c:pt>
                <c:pt idx="25">
                  <c:v>54300</c:v>
                </c:pt>
                <c:pt idx="26">
                  <c:v>55600</c:v>
                </c:pt>
                <c:pt idx="27">
                  <c:v>56900</c:v>
                </c:pt>
                <c:pt idx="28">
                  <c:v>58200</c:v>
                </c:pt>
                <c:pt idx="29">
                  <c:v>59500</c:v>
                </c:pt>
                <c:pt idx="30">
                  <c:v>60800</c:v>
                </c:pt>
                <c:pt idx="31">
                  <c:v>62100</c:v>
                </c:pt>
                <c:pt idx="32">
                  <c:v>63400</c:v>
                </c:pt>
              </c:numCache>
            </c:numRef>
          </c:val>
          <c:smooth val="0"/>
          <c:extLst>
            <c:ext xmlns:c16="http://schemas.microsoft.com/office/drawing/2014/chart" uri="{C3380CC4-5D6E-409C-BE32-E72D297353CC}">
              <c16:uniqueId val="{00000004-C6CF-4A1E-898F-F9174F67CC3A}"/>
            </c:ext>
          </c:extLst>
        </c:ser>
        <c:dLbls>
          <c:showLegendKey val="0"/>
          <c:showVal val="0"/>
          <c:showCatName val="0"/>
          <c:showSerName val="0"/>
          <c:showPercent val="0"/>
          <c:showBubbleSize val="0"/>
        </c:dLbls>
        <c:smooth val="0"/>
        <c:axId val="1593406527"/>
        <c:axId val="1593404447"/>
      </c:lineChart>
      <c:catAx>
        <c:axId val="159340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93404447"/>
        <c:crosses val="autoZero"/>
        <c:auto val="1"/>
        <c:lblAlgn val="ctr"/>
        <c:lblOffset val="100"/>
        <c:noMultiLvlLbl val="0"/>
      </c:catAx>
      <c:valAx>
        <c:axId val="15934044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Produktivnost dela (BDV/zaposlenega; EUR)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93406527"/>
        <c:crosses val="autoZero"/>
        <c:crossBetween val="between"/>
      </c:valAx>
      <c:spPr>
        <a:noFill/>
        <a:ln>
          <a:noFill/>
        </a:ln>
        <a:effectLst/>
      </c:spPr>
    </c:plotArea>
    <c:legend>
      <c:legendPos val="b"/>
      <c:layout>
        <c:manualLayout>
          <c:xMode val="edge"/>
          <c:yMode val="edge"/>
          <c:x val="3.7891152317355611E-2"/>
          <c:y val="0.90263053285594341"/>
          <c:w val="0.91649441314792091"/>
          <c:h val="7.3048453974868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sz="1400" b="0" i="0" baseline="0">
                <a:effectLst/>
              </a:rPr>
              <a:t>Zunanjetrgovinski deficit in pokritost uvoza z izvozom </a:t>
            </a:r>
            <a:r>
              <a:rPr lang="sl-SI" sz="1400" b="0" i="0" u="none" strike="noStrike" kern="1200" spc="0" baseline="0">
                <a:solidFill>
                  <a:srgbClr val="1E5054">
                    <a:lumMod val="65000"/>
                    <a:lumOff val="35000"/>
                  </a:srgbClr>
                </a:solidFill>
                <a:effectLst/>
              </a:rPr>
              <a:t>v nominalnih vrednostih </a:t>
            </a:r>
            <a:endParaRPr lang="sl-SI"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7.8934533183352085E-2"/>
          <c:y val="0.10060139620282552"/>
          <c:w val="0.84525230596175482"/>
          <c:h val="0.67529410407898216"/>
        </c:manualLayout>
      </c:layout>
      <c:barChart>
        <c:barDir val="col"/>
        <c:grouping val="clustered"/>
        <c:varyColors val="0"/>
        <c:ser>
          <c:idx val="1"/>
          <c:order val="1"/>
          <c:tx>
            <c:strRef>
              <c:f>'Zun.trg.'!$D$3</c:f>
              <c:strCache>
                <c:ptCount val="1"/>
                <c:pt idx="0">
                  <c:v>Zunanjetrgovinski deficit</c:v>
                </c:pt>
              </c:strCache>
            </c:strRef>
          </c:tx>
          <c:spPr>
            <a:solidFill>
              <a:schemeClr val="accent2"/>
            </a:solidFill>
            <a:ln>
              <a:noFill/>
            </a:ln>
            <a:effectLst/>
          </c:spPr>
          <c:invertIfNegative val="0"/>
          <c:trendline>
            <c:name>Obstoječi trend: zunanjetrgovinski deficit</c:name>
            <c:spPr>
              <a:ln w="19050" cap="rnd">
                <a:solidFill>
                  <a:schemeClr val="accent2"/>
                </a:solidFill>
                <a:prstDash val="sysDot"/>
              </a:ln>
              <a:effectLst/>
            </c:spPr>
            <c:trendlineType val="linear"/>
            <c:dispRSqr val="0"/>
            <c:dispEq val="1"/>
            <c:trendlineLbl>
              <c:layout>
                <c:manualLayout>
                  <c:x val="3.5242147537214781E-2"/>
                  <c:y val="7.1526361024056115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'Zun.trg.'!$B$4:$B$44</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'Zun.trg.'!$D$4:$D$44</c:f>
              <c:numCache>
                <c:formatCode>#,##0</c:formatCode>
                <c:ptCount val="41"/>
                <c:pt idx="0">
                  <c:v>343246.45394030405</c:v>
                </c:pt>
                <c:pt idx="1">
                  <c:v>361093.02240918</c:v>
                </c:pt>
                <c:pt idx="2">
                  <c:v>351651.15945800149</c:v>
                </c:pt>
                <c:pt idx="3">
                  <c:v>369675.52333899715</c:v>
                </c:pt>
                <c:pt idx="4">
                  <c:v>531133.45938199991</c:v>
                </c:pt>
                <c:pt idx="5">
                  <c:v>606813.95881329942</c:v>
                </c:pt>
                <c:pt idx="6">
                  <c:v>669584.97410490003</c:v>
                </c:pt>
                <c:pt idx="7">
                  <c:v>814636.56722059823</c:v>
                </c:pt>
                <c:pt idx="8">
                  <c:v>905696.81022010255</c:v>
                </c:pt>
                <c:pt idx="9">
                  <c:v>934709.03948249738</c:v>
                </c:pt>
                <c:pt idx="10">
                  <c:v>899980.24431929924</c:v>
                </c:pt>
                <c:pt idx="11">
                  <c:v>1030505.1268523982</c:v>
                </c:pt>
                <c:pt idx="12">
                  <c:v>1023724.3105263945</c:v>
                </c:pt>
                <c:pt idx="13">
                  <c:v>1042761.7624485008</c:v>
                </c:pt>
                <c:pt idx="14">
                  <c:v>1002307.6821654001</c:v>
                </c:pt>
                <c:pt idx="15">
                  <c:v>1037264.7168558999</c:v>
                </c:pt>
                <c:pt idx="16">
                  <c:v>1043692.0527782028</c:v>
                </c:pt>
                <c:pt idx="17">
                  <c:v>1061072.2892407964</c:v>
                </c:pt>
                <c:pt idx="18">
                  <c:v>1037073.3247511033</c:v>
                </c:pt>
                <c:pt idx="19">
                  <c:v>1047528.2794219009</c:v>
                </c:pt>
                <c:pt idx="20">
                  <c:v>977311.17103080032</c:v>
                </c:pt>
                <c:pt idx="21">
                  <c:v>996358.54856659612</c:v>
                </c:pt>
                <c:pt idx="22">
                  <c:v>1330014.6299672972</c:v>
                </c:pt>
                <c:pt idx="23">
                  <c:v>1584518.007198412</c:v>
                </c:pt>
                <c:pt idx="24">
                  <c:v>1527079.6058173985</c:v>
                </c:pt>
              </c:numCache>
            </c:numRef>
          </c:val>
          <c:extLst>
            <c:ext xmlns:c16="http://schemas.microsoft.com/office/drawing/2014/chart" uri="{C3380CC4-5D6E-409C-BE32-E72D297353CC}">
              <c16:uniqueId val="{00000001-8283-48B2-B0FA-60EFF82A7ED7}"/>
            </c:ext>
          </c:extLst>
        </c:ser>
        <c:dLbls>
          <c:showLegendKey val="0"/>
          <c:showVal val="0"/>
          <c:showCatName val="0"/>
          <c:showSerName val="0"/>
          <c:showPercent val="0"/>
          <c:showBubbleSize val="0"/>
        </c:dLbls>
        <c:gapWidth val="219"/>
        <c:overlap val="-27"/>
        <c:axId val="2002349439"/>
        <c:axId val="2002353183"/>
      </c:barChart>
      <c:lineChart>
        <c:grouping val="standard"/>
        <c:varyColors val="0"/>
        <c:ser>
          <c:idx val="3"/>
          <c:order val="3"/>
          <c:tx>
            <c:strRef>
              <c:f>'Zun.trg.'!$F$3</c:f>
              <c:strCache>
                <c:ptCount val="1"/>
                <c:pt idx="0">
                  <c:v>Željeni scenarij: Zunanjetrgovinski deficit</c:v>
                </c:pt>
              </c:strCache>
            </c:strRef>
          </c:tx>
          <c:spPr>
            <a:ln w="28575" cap="rnd">
              <a:solidFill>
                <a:schemeClr val="accent2"/>
              </a:solidFill>
              <a:prstDash val="sysDash"/>
              <a:round/>
            </a:ln>
            <a:effectLst/>
          </c:spPr>
          <c:marker>
            <c:symbol val="none"/>
          </c:marker>
          <c:cat>
            <c:numRef>
              <c:f>'Zun.trg.'!$B$4:$B$44</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'Zun.trg.'!$F$4:$F$44</c:f>
              <c:numCache>
                <c:formatCode>General</c:formatCode>
                <c:ptCount val="41"/>
                <c:pt idx="24" formatCode="#,##0">
                  <c:v>1527079.6058173985</c:v>
                </c:pt>
                <c:pt idx="25">
                  <c:v>1560000</c:v>
                </c:pt>
                <c:pt idx="26">
                  <c:v>1570000</c:v>
                </c:pt>
                <c:pt idx="27">
                  <c:v>1580000</c:v>
                </c:pt>
                <c:pt idx="28">
                  <c:v>1590000</c:v>
                </c:pt>
                <c:pt idx="29">
                  <c:v>1600000</c:v>
                </c:pt>
                <c:pt idx="30">
                  <c:v>1610000</c:v>
                </c:pt>
                <c:pt idx="31">
                  <c:v>1620000</c:v>
                </c:pt>
                <c:pt idx="32">
                  <c:v>1630000</c:v>
                </c:pt>
                <c:pt idx="33">
                  <c:v>1640000</c:v>
                </c:pt>
                <c:pt idx="34">
                  <c:v>1650000</c:v>
                </c:pt>
                <c:pt idx="35">
                  <c:v>1660000</c:v>
                </c:pt>
                <c:pt idx="36">
                  <c:v>1670000</c:v>
                </c:pt>
                <c:pt idx="37">
                  <c:v>1680000</c:v>
                </c:pt>
                <c:pt idx="38">
                  <c:v>1690000</c:v>
                </c:pt>
                <c:pt idx="39">
                  <c:v>1700000</c:v>
                </c:pt>
                <c:pt idx="40">
                  <c:v>1710000</c:v>
                </c:pt>
              </c:numCache>
            </c:numRef>
          </c:val>
          <c:smooth val="0"/>
          <c:extLst>
            <c:ext xmlns:c16="http://schemas.microsoft.com/office/drawing/2014/chart" uri="{C3380CC4-5D6E-409C-BE32-E72D297353CC}">
              <c16:uniqueId val="{00000002-8283-48B2-B0FA-60EFF82A7ED7}"/>
            </c:ext>
          </c:extLst>
        </c:ser>
        <c:dLbls>
          <c:showLegendKey val="0"/>
          <c:showVal val="0"/>
          <c:showCatName val="0"/>
          <c:showSerName val="0"/>
          <c:showPercent val="0"/>
          <c:showBubbleSize val="0"/>
        </c:dLbls>
        <c:marker val="1"/>
        <c:smooth val="0"/>
        <c:axId val="2002349439"/>
        <c:axId val="2002353183"/>
      </c:lineChart>
      <c:lineChart>
        <c:grouping val="standard"/>
        <c:varyColors val="0"/>
        <c:ser>
          <c:idx val="0"/>
          <c:order val="0"/>
          <c:tx>
            <c:strRef>
              <c:f>'Zun.trg.'!$C$3</c:f>
              <c:strCache>
                <c:ptCount val="1"/>
                <c:pt idx="0">
                  <c:v>Delež izvoza v uvozu</c:v>
                </c:pt>
              </c:strCache>
            </c:strRef>
          </c:tx>
          <c:spPr>
            <a:ln w="28575" cap="rnd">
              <a:solidFill>
                <a:schemeClr val="accent1"/>
              </a:solidFill>
              <a:round/>
            </a:ln>
            <a:effectLst/>
          </c:spPr>
          <c:marker>
            <c:symbol val="none"/>
          </c:marker>
          <c:trendline>
            <c:name>Obstoječi trend: delež uvoza v izvozu</c:name>
            <c:spPr>
              <a:ln w="19050" cap="rnd">
                <a:solidFill>
                  <a:schemeClr val="accent1"/>
                </a:solidFill>
                <a:prstDash val="sysDot"/>
              </a:ln>
              <a:effectLst/>
            </c:spPr>
            <c:trendlineType val="linear"/>
            <c:dispRSqr val="0"/>
            <c:dispEq val="1"/>
            <c:trendlineLbl>
              <c:layout>
                <c:manualLayout>
                  <c:x val="-0.10379836746166497"/>
                  <c:y val="-5.595724952985527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'Zun.trg.'!$B$4:$B$44</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'Zun.trg.'!$C$4:$C$44</c:f>
              <c:numCache>
                <c:formatCode>General</c:formatCode>
                <c:ptCount val="41"/>
                <c:pt idx="0">
                  <c:v>0.50982143852036932</c:v>
                </c:pt>
                <c:pt idx="1">
                  <c:v>0.51688903470295344</c:v>
                </c:pt>
                <c:pt idx="2">
                  <c:v>0.53677569914746626</c:v>
                </c:pt>
                <c:pt idx="3">
                  <c:v>0.52170637665278596</c:v>
                </c:pt>
                <c:pt idx="4">
                  <c:v>0.40220381789139326</c:v>
                </c:pt>
                <c:pt idx="5">
                  <c:v>0.40671349593559203</c:v>
                </c:pt>
                <c:pt idx="6">
                  <c:v>0.43742660709306536</c:v>
                </c:pt>
                <c:pt idx="7">
                  <c:v>0.4425266575926679</c:v>
                </c:pt>
                <c:pt idx="8">
                  <c:v>0.46244685032517308</c:v>
                </c:pt>
                <c:pt idx="9">
                  <c:v>0.43084733183810592</c:v>
                </c:pt>
                <c:pt idx="10">
                  <c:v>0.46459505697847747</c:v>
                </c:pt>
                <c:pt idx="11">
                  <c:v>0.4592903498994661</c:v>
                </c:pt>
                <c:pt idx="12">
                  <c:v>0.44687946818439001</c:v>
                </c:pt>
                <c:pt idx="13">
                  <c:v>0.45984294424219524</c:v>
                </c:pt>
                <c:pt idx="14">
                  <c:v>0.49119061201409553</c:v>
                </c:pt>
                <c:pt idx="15">
                  <c:v>0.5054455920607549</c:v>
                </c:pt>
                <c:pt idx="16">
                  <c:v>0.5215341753389755</c:v>
                </c:pt>
                <c:pt idx="17">
                  <c:v>0.54490914340303764</c:v>
                </c:pt>
                <c:pt idx="18">
                  <c:v>0.57714289372771521</c:v>
                </c:pt>
                <c:pt idx="19">
                  <c:v>0.59107918053218689</c:v>
                </c:pt>
                <c:pt idx="20">
                  <c:v>0.61453549190018408</c:v>
                </c:pt>
                <c:pt idx="21">
                  <c:v>0.6409854779128884</c:v>
                </c:pt>
                <c:pt idx="22">
                  <c:v>0.60307414163289663</c:v>
                </c:pt>
                <c:pt idx="23">
                  <c:v>0.5737615490446476</c:v>
                </c:pt>
                <c:pt idx="24">
                  <c:v>0.60250484971894602</c:v>
                </c:pt>
              </c:numCache>
            </c:numRef>
          </c:val>
          <c:smooth val="0"/>
          <c:extLst>
            <c:ext xmlns:c16="http://schemas.microsoft.com/office/drawing/2014/chart" uri="{C3380CC4-5D6E-409C-BE32-E72D297353CC}">
              <c16:uniqueId val="{00000004-8283-48B2-B0FA-60EFF82A7ED7}"/>
            </c:ext>
          </c:extLst>
        </c:ser>
        <c:ser>
          <c:idx val="2"/>
          <c:order val="2"/>
          <c:tx>
            <c:strRef>
              <c:f>'Zun.trg.'!$E$3</c:f>
              <c:strCache>
                <c:ptCount val="1"/>
                <c:pt idx="0">
                  <c:v>Željeni scenarij: delež uvoza v izvozu</c:v>
                </c:pt>
              </c:strCache>
            </c:strRef>
          </c:tx>
          <c:spPr>
            <a:ln w="28575" cap="rnd">
              <a:solidFill>
                <a:schemeClr val="accent1"/>
              </a:solidFill>
              <a:prstDash val="sysDash"/>
              <a:round/>
            </a:ln>
            <a:effectLst/>
          </c:spPr>
          <c:marker>
            <c:symbol val="none"/>
          </c:marker>
          <c:cat>
            <c:numRef>
              <c:f>'Zun.trg.'!$B$4:$B$44</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'Zun.trg.'!$E$4:$E$44</c:f>
              <c:numCache>
                <c:formatCode>General</c:formatCode>
                <c:ptCount val="41"/>
                <c:pt idx="24">
                  <c:v>0.60250484971894602</c:v>
                </c:pt>
                <c:pt idx="25">
                  <c:v>0.60899999999999999</c:v>
                </c:pt>
                <c:pt idx="26">
                  <c:v>0.61799999999999999</c:v>
                </c:pt>
                <c:pt idx="27">
                  <c:v>0.627</c:v>
                </c:pt>
                <c:pt idx="28">
                  <c:v>0.6359999999999999</c:v>
                </c:pt>
                <c:pt idx="29">
                  <c:v>0.64500000000000002</c:v>
                </c:pt>
                <c:pt idx="30">
                  <c:v>0.65399999999999991</c:v>
                </c:pt>
                <c:pt idx="31">
                  <c:v>0.66300000000000003</c:v>
                </c:pt>
                <c:pt idx="32">
                  <c:v>0.67199999999999993</c:v>
                </c:pt>
                <c:pt idx="33">
                  <c:v>0.68100000000000005</c:v>
                </c:pt>
                <c:pt idx="34">
                  <c:v>0.69</c:v>
                </c:pt>
                <c:pt idx="35">
                  <c:v>0.69899999999999995</c:v>
                </c:pt>
                <c:pt idx="36">
                  <c:v>0.70799999999999996</c:v>
                </c:pt>
                <c:pt idx="37">
                  <c:v>0.71699999999999997</c:v>
                </c:pt>
                <c:pt idx="38">
                  <c:v>0.72599999999999998</c:v>
                </c:pt>
                <c:pt idx="39">
                  <c:v>0.73499999999999999</c:v>
                </c:pt>
                <c:pt idx="40">
                  <c:v>0.74399999999999999</c:v>
                </c:pt>
              </c:numCache>
            </c:numRef>
          </c:val>
          <c:smooth val="0"/>
          <c:extLst>
            <c:ext xmlns:c16="http://schemas.microsoft.com/office/drawing/2014/chart" uri="{C3380CC4-5D6E-409C-BE32-E72D297353CC}">
              <c16:uniqueId val="{00000005-8283-48B2-B0FA-60EFF82A7ED7}"/>
            </c:ext>
          </c:extLst>
        </c:ser>
        <c:dLbls>
          <c:showLegendKey val="0"/>
          <c:showVal val="0"/>
          <c:showCatName val="0"/>
          <c:showSerName val="0"/>
          <c:showPercent val="0"/>
          <c:showBubbleSize val="0"/>
        </c:dLbls>
        <c:marker val="1"/>
        <c:smooth val="0"/>
        <c:axId val="2002349855"/>
        <c:axId val="2002346943"/>
      </c:lineChart>
      <c:catAx>
        <c:axId val="2002349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02353183"/>
        <c:crosses val="autoZero"/>
        <c:auto val="1"/>
        <c:lblAlgn val="ctr"/>
        <c:lblOffset val="100"/>
        <c:noMultiLvlLbl val="0"/>
      </c:catAx>
      <c:valAx>
        <c:axId val="2002353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Zunanjetrgovinski deficit (mio EUR)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02349439"/>
        <c:crosses val="autoZero"/>
        <c:crossBetween val="between"/>
        <c:dispUnits>
          <c:builtInUnit val="thousands"/>
        </c:dispUnits>
      </c:valAx>
      <c:valAx>
        <c:axId val="2002346943"/>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Pokritost uvoza z izvozom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02349855"/>
        <c:crosses val="max"/>
        <c:crossBetween val="between"/>
      </c:valAx>
      <c:catAx>
        <c:axId val="2002349855"/>
        <c:scaling>
          <c:orientation val="minMax"/>
        </c:scaling>
        <c:delete val="1"/>
        <c:axPos val="b"/>
        <c:numFmt formatCode="General" sourceLinked="1"/>
        <c:majorTickMark val="out"/>
        <c:minorTickMark val="none"/>
        <c:tickLblPos val="nextTo"/>
        <c:crossAx val="2002346943"/>
        <c:crosses val="autoZero"/>
        <c:auto val="1"/>
        <c:lblAlgn val="ctr"/>
        <c:lblOffset val="100"/>
        <c:noMultiLvlLbl val="0"/>
      </c:catAx>
      <c:spPr>
        <a:noFill/>
        <a:ln>
          <a:noFill/>
        </a:ln>
        <a:effectLst/>
      </c:spPr>
    </c:plotArea>
    <c:legend>
      <c:legendPos val="b"/>
      <c:layout>
        <c:manualLayout>
          <c:xMode val="edge"/>
          <c:yMode val="edge"/>
          <c:x val="6.1419430033473901E-2"/>
          <c:y val="0.85048024772594322"/>
          <c:w val="0.89000460139761139"/>
          <c:h val="0.133245598129625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err="1"/>
              <a:t>Prenos</a:t>
            </a:r>
            <a:r>
              <a:rPr lang="it-IT"/>
              <a:t> </a:t>
            </a:r>
            <a:r>
              <a:rPr lang="it-IT" err="1"/>
              <a:t>cen</a:t>
            </a:r>
            <a:r>
              <a:rPr lang="it-IT"/>
              <a:t> </a:t>
            </a:r>
            <a:r>
              <a:rPr lang="it-IT" err="1"/>
              <a:t>po</a:t>
            </a:r>
            <a:r>
              <a:rPr lang="it-IT"/>
              <a:t> </a:t>
            </a:r>
            <a:r>
              <a:rPr lang="it-IT" err="1"/>
              <a:t>prehranski</a:t>
            </a:r>
            <a:r>
              <a:rPr lang="it-IT"/>
              <a:t> </a:t>
            </a:r>
            <a:r>
              <a:rPr lang="it-IT" err="1"/>
              <a:t>verigi</a:t>
            </a:r>
            <a:r>
              <a:rPr lang="it-IT"/>
              <a:t>, </a:t>
            </a:r>
            <a:r>
              <a:rPr lang="it-IT" err="1"/>
              <a:t>Slovenija</a:t>
            </a:r>
            <a:r>
              <a:rPr lang="it-IT"/>
              <a:t> (%-</a:t>
            </a:r>
            <a:r>
              <a:rPr lang="it-IT" err="1"/>
              <a:t>sprememba</a:t>
            </a:r>
            <a:r>
              <a:rPr lang="it-IT"/>
              <a:t>, m/m-12)</a:t>
            </a:r>
            <a:endParaRPr lang="sl-S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'Sheet 5'!$A$41</c:f>
              <c:strCache>
                <c:ptCount val="1"/>
                <c:pt idx="0">
                  <c:v>Indeks odkupnih cen v kmetijstvu</c:v>
                </c:pt>
              </c:strCache>
            </c:strRef>
          </c:tx>
          <c:spPr>
            <a:ln w="28575" cap="rnd">
              <a:solidFill>
                <a:schemeClr val="accent1"/>
              </a:solidFill>
              <a:round/>
            </a:ln>
            <a:effectLst/>
          </c:spPr>
          <c:marker>
            <c:symbol val="none"/>
          </c:marker>
          <c:cat>
            <c:strRef>
              <c:f>'Sheet 5'!$B$40:$BF$40</c:f>
              <c:strCache>
                <c:ptCount val="57"/>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strCache>
            </c:strRef>
          </c:cat>
          <c:val>
            <c:numRef>
              <c:f>'Sheet 5'!$B$41:$BF$41</c:f>
              <c:numCache>
                <c:formatCode>#,##0.##########</c:formatCode>
                <c:ptCount val="57"/>
                <c:pt idx="0">
                  <c:v>9.3000000000000007</c:v>
                </c:pt>
                <c:pt idx="1">
                  <c:v>8.1999999999999993</c:v>
                </c:pt>
                <c:pt idx="2">
                  <c:v>5.0999999999999996</c:v>
                </c:pt>
                <c:pt idx="3">
                  <c:v>0.3</c:v>
                </c:pt>
                <c:pt idx="4">
                  <c:v>-2.7</c:v>
                </c:pt>
                <c:pt idx="5">
                  <c:v>-4.0999999999999996</c:v>
                </c:pt>
                <c:pt idx="6" formatCode="#,##0.0">
                  <c:v>-4</c:v>
                </c:pt>
                <c:pt idx="7">
                  <c:v>-4.2</c:v>
                </c:pt>
                <c:pt idx="8">
                  <c:v>-4.8</c:v>
                </c:pt>
                <c:pt idx="9">
                  <c:v>-5.8</c:v>
                </c:pt>
                <c:pt idx="10">
                  <c:v>-6.2</c:v>
                </c:pt>
                <c:pt idx="11" formatCode="#,##0.0">
                  <c:v>-6</c:v>
                </c:pt>
                <c:pt idx="12">
                  <c:v>-5.4</c:v>
                </c:pt>
                <c:pt idx="13" formatCode="#,##0.0">
                  <c:v>-4</c:v>
                </c:pt>
                <c:pt idx="14">
                  <c:v>-1.9</c:v>
                </c:pt>
                <c:pt idx="15">
                  <c:v>0.9</c:v>
                </c:pt>
                <c:pt idx="16" formatCode="#,##0.0">
                  <c:v>4</c:v>
                </c:pt>
                <c:pt idx="17">
                  <c:v>7.3</c:v>
                </c:pt>
                <c:pt idx="18">
                  <c:v>10.9</c:v>
                </c:pt>
                <c:pt idx="19">
                  <c:v>14.1</c:v>
                </c:pt>
                <c:pt idx="20" formatCode="#,##0.0">
                  <c:v>17</c:v>
                </c:pt>
                <c:pt idx="21">
                  <c:v>19.5</c:v>
                </c:pt>
                <c:pt idx="22">
                  <c:v>20.7</c:v>
                </c:pt>
                <c:pt idx="23">
                  <c:v>20.6</c:v>
                </c:pt>
                <c:pt idx="24">
                  <c:v>19.100000000000001</c:v>
                </c:pt>
                <c:pt idx="25">
                  <c:v>18.899999999999999</c:v>
                </c:pt>
                <c:pt idx="26">
                  <c:v>19.899999999999999</c:v>
                </c:pt>
                <c:pt idx="27">
                  <c:v>22.1</c:v>
                </c:pt>
                <c:pt idx="28">
                  <c:v>24.3</c:v>
                </c:pt>
                <c:pt idx="29">
                  <c:v>26.5</c:v>
                </c:pt>
                <c:pt idx="30">
                  <c:v>28.8</c:v>
                </c:pt>
                <c:pt idx="31" formatCode="#,##0.0">
                  <c:v>30</c:v>
                </c:pt>
                <c:pt idx="32">
                  <c:v>30.3</c:v>
                </c:pt>
                <c:pt idx="33">
                  <c:v>29.5</c:v>
                </c:pt>
                <c:pt idx="34">
                  <c:v>28.4</c:v>
                </c:pt>
                <c:pt idx="35">
                  <c:v>26.8</c:v>
                </c:pt>
                <c:pt idx="36">
                  <c:v>24.9</c:v>
                </c:pt>
                <c:pt idx="37">
                  <c:v>21.8</c:v>
                </c:pt>
                <c:pt idx="38">
                  <c:v>17.8</c:v>
                </c:pt>
                <c:pt idx="39">
                  <c:v>12.7</c:v>
                </c:pt>
                <c:pt idx="40">
                  <c:v>8.1</c:v>
                </c:pt>
                <c:pt idx="41">
                  <c:v>3.9</c:v>
                </c:pt>
                <c:pt idx="42">
                  <c:v>-0.1</c:v>
                </c:pt>
                <c:pt idx="43">
                  <c:v>-3.4</c:v>
                </c:pt>
                <c:pt idx="44">
                  <c:v>-6.2</c:v>
                </c:pt>
                <c:pt idx="45">
                  <c:v>-8.6</c:v>
                </c:pt>
                <c:pt idx="46">
                  <c:v>-9.1999999999999993</c:v>
                </c:pt>
                <c:pt idx="47">
                  <c:v>-8.3000000000000007</c:v>
                </c:pt>
                <c:pt idx="48">
                  <c:v>-5.7</c:v>
                </c:pt>
                <c:pt idx="49">
                  <c:v>-3.8</c:v>
                </c:pt>
                <c:pt idx="50">
                  <c:v>-2.6</c:v>
                </c:pt>
                <c:pt idx="51">
                  <c:v>-2.1</c:v>
                </c:pt>
                <c:pt idx="52">
                  <c:v>-1.2</c:v>
                </c:pt>
                <c:pt idx="53">
                  <c:v>0.2</c:v>
                </c:pt>
                <c:pt idx="54">
                  <c:v>1.9</c:v>
                </c:pt>
                <c:pt idx="55">
                  <c:v>2.2000000000000002</c:v>
                </c:pt>
                <c:pt idx="56">
                  <c:v>1.1000000000000001</c:v>
                </c:pt>
              </c:numCache>
            </c:numRef>
          </c:val>
          <c:smooth val="0"/>
          <c:extLst>
            <c:ext xmlns:c16="http://schemas.microsoft.com/office/drawing/2014/chart" uri="{C3380CC4-5D6E-409C-BE32-E72D297353CC}">
              <c16:uniqueId val="{00000000-5B68-4E7F-BC1E-B098172EC388}"/>
            </c:ext>
          </c:extLst>
        </c:ser>
        <c:ser>
          <c:idx val="1"/>
          <c:order val="1"/>
          <c:tx>
            <c:strRef>
              <c:f>'Sheet 5'!$A$42</c:f>
              <c:strCache>
                <c:ptCount val="1"/>
                <c:pt idx="0">
                  <c:v>Harmonizirani indeks življenskih potrebščin za živila</c:v>
                </c:pt>
              </c:strCache>
            </c:strRef>
          </c:tx>
          <c:spPr>
            <a:ln w="28575" cap="rnd">
              <a:solidFill>
                <a:schemeClr val="accent2"/>
              </a:solidFill>
              <a:round/>
            </a:ln>
            <a:effectLst/>
          </c:spPr>
          <c:marker>
            <c:symbol val="none"/>
          </c:marker>
          <c:cat>
            <c:strRef>
              <c:f>'Sheet 5'!$B$40:$BF$40</c:f>
              <c:strCache>
                <c:ptCount val="57"/>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strCache>
            </c:strRef>
          </c:cat>
          <c:val>
            <c:numRef>
              <c:f>'Sheet 5'!$B$42:$BF$42</c:f>
              <c:numCache>
                <c:formatCode>#,##0.##########</c:formatCode>
                <c:ptCount val="57"/>
                <c:pt idx="0">
                  <c:v>3.5</c:v>
                </c:pt>
                <c:pt idx="1">
                  <c:v>4.2</c:v>
                </c:pt>
                <c:pt idx="2">
                  <c:v>4.3</c:v>
                </c:pt>
                <c:pt idx="3">
                  <c:v>4.9000000000000004</c:v>
                </c:pt>
                <c:pt idx="4">
                  <c:v>4.8</c:v>
                </c:pt>
                <c:pt idx="5">
                  <c:v>2.8</c:v>
                </c:pt>
                <c:pt idx="6">
                  <c:v>2.9</c:v>
                </c:pt>
                <c:pt idx="7">
                  <c:v>3.3</c:v>
                </c:pt>
                <c:pt idx="8">
                  <c:v>3.6</c:v>
                </c:pt>
                <c:pt idx="9">
                  <c:v>3.1</c:v>
                </c:pt>
                <c:pt idx="10">
                  <c:v>1.5</c:v>
                </c:pt>
                <c:pt idx="11">
                  <c:v>0.7</c:v>
                </c:pt>
                <c:pt idx="12">
                  <c:v>-0.3</c:v>
                </c:pt>
                <c:pt idx="13">
                  <c:v>-0.6</c:v>
                </c:pt>
                <c:pt idx="14">
                  <c:v>-0.7</c:v>
                </c:pt>
                <c:pt idx="15">
                  <c:v>-0.4</c:v>
                </c:pt>
                <c:pt idx="16">
                  <c:v>-2.2999999999999998</c:v>
                </c:pt>
                <c:pt idx="17">
                  <c:v>-0.6</c:v>
                </c:pt>
                <c:pt idx="18">
                  <c:v>-1.2</c:v>
                </c:pt>
                <c:pt idx="19">
                  <c:v>-1.4</c:v>
                </c:pt>
                <c:pt idx="20">
                  <c:v>-0.1</c:v>
                </c:pt>
                <c:pt idx="21">
                  <c:v>0.4</c:v>
                </c:pt>
                <c:pt idx="22">
                  <c:v>1.1000000000000001</c:v>
                </c:pt>
                <c:pt idx="23">
                  <c:v>4.0999999999999996</c:v>
                </c:pt>
                <c:pt idx="24">
                  <c:v>4.7</c:v>
                </c:pt>
                <c:pt idx="25">
                  <c:v>6.3</c:v>
                </c:pt>
                <c:pt idx="26" formatCode="#,##0.0">
                  <c:v>7</c:v>
                </c:pt>
                <c:pt idx="27">
                  <c:v>9.5</c:v>
                </c:pt>
                <c:pt idx="28" formatCode="#,##0.0">
                  <c:v>11</c:v>
                </c:pt>
                <c:pt idx="29">
                  <c:v>12.5</c:v>
                </c:pt>
                <c:pt idx="30">
                  <c:v>13.3</c:v>
                </c:pt>
                <c:pt idx="31">
                  <c:v>14.2</c:v>
                </c:pt>
                <c:pt idx="32">
                  <c:v>14.8</c:v>
                </c:pt>
                <c:pt idx="33">
                  <c:v>17.899999999999999</c:v>
                </c:pt>
                <c:pt idx="34">
                  <c:v>19.8</c:v>
                </c:pt>
                <c:pt idx="35">
                  <c:v>19.2</c:v>
                </c:pt>
                <c:pt idx="36">
                  <c:v>19.8</c:v>
                </c:pt>
                <c:pt idx="37" formatCode="#,##0.0">
                  <c:v>19</c:v>
                </c:pt>
                <c:pt idx="38">
                  <c:v>19.8</c:v>
                </c:pt>
                <c:pt idx="39" formatCode="#,##0.0">
                  <c:v>16</c:v>
                </c:pt>
                <c:pt idx="40">
                  <c:v>15.2</c:v>
                </c:pt>
                <c:pt idx="41">
                  <c:v>12.7</c:v>
                </c:pt>
                <c:pt idx="42">
                  <c:v>11.3</c:v>
                </c:pt>
                <c:pt idx="43">
                  <c:v>10.4</c:v>
                </c:pt>
                <c:pt idx="44" formatCode="#,##0.0">
                  <c:v>9</c:v>
                </c:pt>
                <c:pt idx="45" formatCode="#,##0.0">
                  <c:v>7</c:v>
                </c:pt>
                <c:pt idx="46">
                  <c:v>5.7</c:v>
                </c:pt>
                <c:pt idx="47">
                  <c:v>4.0999999999999996</c:v>
                </c:pt>
                <c:pt idx="48">
                  <c:v>2.8</c:v>
                </c:pt>
                <c:pt idx="49">
                  <c:v>1.4</c:v>
                </c:pt>
                <c:pt idx="50">
                  <c:v>0.3</c:v>
                </c:pt>
                <c:pt idx="51">
                  <c:v>-0.6</c:v>
                </c:pt>
                <c:pt idx="52">
                  <c:v>-0.7</c:v>
                </c:pt>
                <c:pt idx="53" formatCode="#,##0.0">
                  <c:v>0</c:v>
                </c:pt>
                <c:pt idx="54">
                  <c:v>0.4</c:v>
                </c:pt>
                <c:pt idx="55">
                  <c:v>0.7</c:v>
                </c:pt>
                <c:pt idx="56">
                  <c:v>0.7</c:v>
                </c:pt>
              </c:numCache>
            </c:numRef>
          </c:val>
          <c:smooth val="0"/>
          <c:extLst>
            <c:ext xmlns:c16="http://schemas.microsoft.com/office/drawing/2014/chart" uri="{C3380CC4-5D6E-409C-BE32-E72D297353CC}">
              <c16:uniqueId val="{00000001-5B68-4E7F-BC1E-B098172EC388}"/>
            </c:ext>
          </c:extLst>
        </c:ser>
        <c:ser>
          <c:idx val="2"/>
          <c:order val="2"/>
          <c:tx>
            <c:strRef>
              <c:f>'Sheet 5'!$A$43</c:f>
              <c:strCache>
                <c:ptCount val="1"/>
                <c:pt idx="0">
                  <c:v>Indeks proizvodnih cen  za živila (PPI)</c:v>
                </c:pt>
              </c:strCache>
            </c:strRef>
          </c:tx>
          <c:spPr>
            <a:ln w="28575" cap="rnd">
              <a:solidFill>
                <a:schemeClr val="accent3"/>
              </a:solidFill>
              <a:round/>
            </a:ln>
            <a:effectLst/>
          </c:spPr>
          <c:marker>
            <c:symbol val="none"/>
          </c:marker>
          <c:cat>
            <c:strRef>
              <c:f>'Sheet 5'!$B$40:$BF$40</c:f>
              <c:strCache>
                <c:ptCount val="57"/>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strCache>
            </c:strRef>
          </c:cat>
          <c:val>
            <c:numRef>
              <c:f>'Sheet 5'!$B$43:$BF$43</c:f>
              <c:numCache>
                <c:formatCode>#,##0.##########</c:formatCode>
                <c:ptCount val="57"/>
                <c:pt idx="0">
                  <c:v>3.1</c:v>
                </c:pt>
                <c:pt idx="1">
                  <c:v>3.5</c:v>
                </c:pt>
                <c:pt idx="2">
                  <c:v>3.8</c:v>
                </c:pt>
                <c:pt idx="3">
                  <c:v>4.4000000000000004</c:v>
                </c:pt>
                <c:pt idx="4">
                  <c:v>3.5</c:v>
                </c:pt>
                <c:pt idx="5" formatCode="#,##0.0">
                  <c:v>3</c:v>
                </c:pt>
                <c:pt idx="6">
                  <c:v>2.2999999999999998</c:v>
                </c:pt>
                <c:pt idx="7" formatCode="#,##0.0">
                  <c:v>2</c:v>
                </c:pt>
                <c:pt idx="8">
                  <c:v>1.3</c:v>
                </c:pt>
                <c:pt idx="9">
                  <c:v>2.8</c:v>
                </c:pt>
                <c:pt idx="10">
                  <c:v>1.8</c:v>
                </c:pt>
                <c:pt idx="11">
                  <c:v>1.6</c:v>
                </c:pt>
                <c:pt idx="12">
                  <c:v>0.1</c:v>
                </c:pt>
                <c:pt idx="13">
                  <c:v>0.5</c:v>
                </c:pt>
                <c:pt idx="14">
                  <c:v>-0.1</c:v>
                </c:pt>
                <c:pt idx="15">
                  <c:v>-0.6</c:v>
                </c:pt>
                <c:pt idx="16">
                  <c:v>-0.4</c:v>
                </c:pt>
                <c:pt idx="17">
                  <c:v>0.5</c:v>
                </c:pt>
                <c:pt idx="18">
                  <c:v>1.4</c:v>
                </c:pt>
                <c:pt idx="19">
                  <c:v>1.9</c:v>
                </c:pt>
                <c:pt idx="20">
                  <c:v>2.9</c:v>
                </c:pt>
                <c:pt idx="21">
                  <c:v>1.5</c:v>
                </c:pt>
                <c:pt idx="22">
                  <c:v>4.3</c:v>
                </c:pt>
                <c:pt idx="23">
                  <c:v>4.8</c:v>
                </c:pt>
                <c:pt idx="24">
                  <c:v>6.7</c:v>
                </c:pt>
                <c:pt idx="25" formatCode="#,##0.0">
                  <c:v>8</c:v>
                </c:pt>
                <c:pt idx="26">
                  <c:v>11.5</c:v>
                </c:pt>
                <c:pt idx="27">
                  <c:v>15.5</c:v>
                </c:pt>
                <c:pt idx="28">
                  <c:v>19.100000000000001</c:v>
                </c:pt>
                <c:pt idx="29">
                  <c:v>23.2</c:v>
                </c:pt>
                <c:pt idx="30">
                  <c:v>23.5</c:v>
                </c:pt>
                <c:pt idx="31">
                  <c:v>24.9</c:v>
                </c:pt>
                <c:pt idx="32" formatCode="#,##0.0">
                  <c:v>25</c:v>
                </c:pt>
                <c:pt idx="33">
                  <c:v>27.5</c:v>
                </c:pt>
                <c:pt idx="34">
                  <c:v>25.8</c:v>
                </c:pt>
                <c:pt idx="35">
                  <c:v>25.7</c:v>
                </c:pt>
                <c:pt idx="36" formatCode="#,##0.0">
                  <c:v>25</c:v>
                </c:pt>
                <c:pt idx="37">
                  <c:v>24.9</c:v>
                </c:pt>
                <c:pt idx="38">
                  <c:v>22.6</c:v>
                </c:pt>
                <c:pt idx="39">
                  <c:v>19.3</c:v>
                </c:pt>
                <c:pt idx="40">
                  <c:v>14.8</c:v>
                </c:pt>
                <c:pt idx="41">
                  <c:v>9.4</c:v>
                </c:pt>
                <c:pt idx="42">
                  <c:v>8.8000000000000007</c:v>
                </c:pt>
                <c:pt idx="43">
                  <c:v>5.2</c:v>
                </c:pt>
                <c:pt idx="44">
                  <c:v>5.3</c:v>
                </c:pt>
                <c:pt idx="45">
                  <c:v>3.8</c:v>
                </c:pt>
                <c:pt idx="46">
                  <c:v>2.7</c:v>
                </c:pt>
                <c:pt idx="47">
                  <c:v>2.2000000000000002</c:v>
                </c:pt>
                <c:pt idx="48">
                  <c:v>1.2</c:v>
                </c:pt>
                <c:pt idx="49">
                  <c:v>-1.5</c:v>
                </c:pt>
                <c:pt idx="50">
                  <c:v>-2.7</c:v>
                </c:pt>
                <c:pt idx="51" formatCode="#,##0.0">
                  <c:v>-4</c:v>
                </c:pt>
                <c:pt idx="52">
                  <c:v>-2.5</c:v>
                </c:pt>
                <c:pt idx="53">
                  <c:v>-1.4</c:v>
                </c:pt>
                <c:pt idx="54">
                  <c:v>-2.7</c:v>
                </c:pt>
                <c:pt idx="55">
                  <c:v>-0.5</c:v>
                </c:pt>
                <c:pt idx="56">
                  <c:v>-1.1000000000000001</c:v>
                </c:pt>
              </c:numCache>
            </c:numRef>
          </c:val>
          <c:smooth val="0"/>
          <c:extLst>
            <c:ext xmlns:c16="http://schemas.microsoft.com/office/drawing/2014/chart" uri="{C3380CC4-5D6E-409C-BE32-E72D297353CC}">
              <c16:uniqueId val="{00000002-5B68-4E7F-BC1E-B098172EC388}"/>
            </c:ext>
          </c:extLst>
        </c:ser>
        <c:dLbls>
          <c:showLegendKey val="0"/>
          <c:showVal val="0"/>
          <c:showCatName val="0"/>
          <c:showSerName val="0"/>
          <c:showPercent val="0"/>
          <c:showBubbleSize val="0"/>
        </c:dLbls>
        <c:smooth val="0"/>
        <c:axId val="1351780352"/>
        <c:axId val="1351791872"/>
      </c:lineChart>
      <c:catAx>
        <c:axId val="1351780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cap="flat" cmpd="sng" algn="ctr">
            <a:solidFill>
              <a:schemeClr val="bg2">
                <a:lumMod val="50000"/>
              </a:schemeClr>
            </a:solidFill>
            <a:round/>
          </a:ln>
          <a:effectLst/>
        </c:spPr>
        <c:txPr>
          <a:bodyPr rot="-60000000" spcFirstLastPara="1" vertOverflow="ellipsis" vert="horz" wrap="square" anchor="b"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351791872"/>
        <c:crosses val="autoZero"/>
        <c:auto val="1"/>
        <c:lblAlgn val="ctr"/>
        <c:lblOffset val="100"/>
        <c:noMultiLvlLbl val="0"/>
      </c:catAx>
      <c:valAx>
        <c:axId val="13517918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351780352"/>
        <c:crosses val="autoZero"/>
        <c:crossBetween val="between"/>
      </c:valAx>
      <c:spPr>
        <a:noFill/>
        <a:ln>
          <a:noFill/>
        </a:ln>
        <a:effectLst/>
      </c:spPr>
    </c:plotArea>
    <c:legend>
      <c:legendPos val="b"/>
      <c:layout>
        <c:manualLayout>
          <c:xMode val="edge"/>
          <c:yMode val="edge"/>
          <c:x val="4.2246704674924092E-2"/>
          <c:y val="0.94302960507867051"/>
          <c:w val="0.89999992582853239"/>
          <c:h val="4.74920179620230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Izpusti TGP v kmetijstvu [000 t </a:t>
            </a:r>
            <a:r>
              <a:rPr lang="sl-SI" err="1"/>
              <a:t>ekv</a:t>
            </a:r>
            <a:r>
              <a:rPr lang="sl-SI"/>
              <a:t>. CO2]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0.15082604252313181"/>
          <c:y val="0.10050125313283209"/>
          <c:w val="0.83079011441409101"/>
          <c:h val="0.74564648717155968"/>
        </c:manualLayout>
      </c:layout>
      <c:lineChart>
        <c:grouping val="standard"/>
        <c:varyColors val="0"/>
        <c:ser>
          <c:idx val="0"/>
          <c:order val="0"/>
          <c:tx>
            <c:strRef>
              <c:f>'Izpusti TGP'!$C$2</c:f>
              <c:strCache>
                <c:ptCount val="1"/>
                <c:pt idx="0">
                  <c:v>Izpusti TGP</c:v>
                </c:pt>
              </c:strCache>
            </c:strRef>
          </c:tx>
          <c:spPr>
            <a:ln w="28575" cap="rnd">
              <a:solidFill>
                <a:schemeClr val="accent1"/>
              </a:solidFill>
              <a:round/>
            </a:ln>
            <a:effectLst/>
          </c:spPr>
          <c:marker>
            <c:symbol val="none"/>
          </c:marker>
          <c:trendline>
            <c:name>Obstoječi trend: Izpusti TGP</c:name>
            <c:spPr>
              <a:ln w="28575" cap="rnd">
                <a:solidFill>
                  <a:schemeClr val="accent1"/>
                </a:solidFill>
                <a:prstDash val="sysDot"/>
              </a:ln>
              <a:effectLst/>
            </c:spPr>
            <c:trendlineType val="linear"/>
            <c:dispRSqr val="1"/>
            <c:dispEq val="1"/>
            <c:trendlineLbl>
              <c:layout>
                <c:manualLayout>
                  <c:x val="2.615617196786572E-2"/>
                  <c:y val="-7.884994292610930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'Izpusti TGP'!$B$3:$B$58</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'Izpusti TGP'!$C$3:$C$58</c:f>
              <c:numCache>
                <c:formatCode>0.0</c:formatCode>
                <c:ptCount val="56"/>
                <c:pt idx="0">
                  <c:v>2014.9322112404564</c:v>
                </c:pt>
                <c:pt idx="1">
                  <c:v>2053.4700986926373</c:v>
                </c:pt>
                <c:pt idx="2">
                  <c:v>2065.995687003387</c:v>
                </c:pt>
                <c:pt idx="3">
                  <c:v>2031.6859968087019</c:v>
                </c:pt>
                <c:pt idx="4">
                  <c:v>1996.1011265904187</c:v>
                </c:pt>
                <c:pt idx="5">
                  <c:v>1983.3047180144563</c:v>
                </c:pt>
                <c:pt idx="6">
                  <c:v>1855.2933721070885</c:v>
                </c:pt>
                <c:pt idx="7">
                  <c:v>1970.7098494112715</c:v>
                </c:pt>
                <c:pt idx="8">
                  <c:v>1859.7820284911568</c:v>
                </c:pt>
                <c:pt idx="9">
                  <c:v>1869.0531578632995</c:v>
                </c:pt>
                <c:pt idx="10">
                  <c:v>1866.0879599810878</c:v>
                </c:pt>
                <c:pt idx="11">
                  <c:v>1789.8940080925556</c:v>
                </c:pt>
                <c:pt idx="12">
                  <c:v>1737.3962516278568</c:v>
                </c:pt>
                <c:pt idx="13">
                  <c:v>1774.6560693083291</c:v>
                </c:pt>
                <c:pt idx="14">
                  <c:v>1787.7500757994771</c:v>
                </c:pt>
                <c:pt idx="15">
                  <c:v>1872.8682811666617</c:v>
                </c:pt>
                <c:pt idx="16">
                  <c:v>1841.3116522327482</c:v>
                </c:pt>
                <c:pt idx="17">
                  <c:v>1899.3826620617831</c:v>
                </c:pt>
                <c:pt idx="18">
                  <c:v>1803.6344525362538</c:v>
                </c:pt>
                <c:pt idx="19">
                  <c:v>1755.9685444498496</c:v>
                </c:pt>
                <c:pt idx="20">
                  <c:v>1762.9584566238734</c:v>
                </c:pt>
                <c:pt idx="21">
                  <c:v>1758.9842769302661</c:v>
                </c:pt>
                <c:pt idx="22">
                  <c:v>1810.5088983841524</c:v>
                </c:pt>
                <c:pt idx="23">
                  <c:v>1733.0846353457605</c:v>
                </c:pt>
                <c:pt idx="24">
                  <c:v>1741.9666385932601</c:v>
                </c:pt>
                <c:pt idx="25">
                  <c:v>1705.1003527345867</c:v>
                </c:pt>
                <c:pt idx="26">
                  <c:v>1688.0761773317529</c:v>
                </c:pt>
                <c:pt idx="27">
                  <c:v>1671.2644411008457</c:v>
                </c:pt>
                <c:pt idx="28">
                  <c:v>1655.4660455351923</c:v>
                </c:pt>
                <c:pt idx="29">
                  <c:v>1696.8615194523909</c:v>
                </c:pt>
                <c:pt idx="30">
                  <c:v>1735.5097150667377</c:v>
                </c:pt>
                <c:pt idx="31">
                  <c:v>1751.745978914764</c:v>
                </c:pt>
                <c:pt idx="32">
                  <c:v>1713.3785018550955</c:v>
                </c:pt>
                <c:pt idx="33">
                  <c:v>1708.4240341703662</c:v>
                </c:pt>
                <c:pt idx="34">
                  <c:v>1723.6039265077318</c:v>
                </c:pt>
                <c:pt idx="35">
                  <c:v>1727.1638149437974</c:v>
                </c:pt>
                <c:pt idx="36">
                  <c:v>1727.9288538263004</c:v>
                </c:pt>
                <c:pt idx="37">
                  <c:v>1660.2960307327146</c:v>
                </c:pt>
                <c:pt idx="38">
                  <c:v>1631.9791902284348</c:v>
                </c:pt>
              </c:numCache>
            </c:numRef>
          </c:val>
          <c:smooth val="0"/>
          <c:extLst>
            <c:ext xmlns:c16="http://schemas.microsoft.com/office/drawing/2014/chart" uri="{C3380CC4-5D6E-409C-BE32-E72D297353CC}">
              <c16:uniqueId val="{00000001-6A37-4303-9F9B-38E918BF14B2}"/>
            </c:ext>
          </c:extLst>
        </c:ser>
        <c:ser>
          <c:idx val="1"/>
          <c:order val="1"/>
          <c:tx>
            <c:strRef>
              <c:f>'Izpusti TGP'!$D$2</c:f>
              <c:strCache>
                <c:ptCount val="1"/>
                <c:pt idx="0">
                  <c:v>Željeni scenarij: Izpusti TGP</c:v>
                </c:pt>
              </c:strCache>
            </c:strRef>
          </c:tx>
          <c:spPr>
            <a:ln w="28575" cap="rnd">
              <a:solidFill>
                <a:schemeClr val="accent1"/>
              </a:solidFill>
              <a:prstDash val="sysDash"/>
              <a:round/>
            </a:ln>
            <a:effectLst/>
          </c:spPr>
          <c:marker>
            <c:symbol val="none"/>
          </c:marker>
          <c:cat>
            <c:numRef>
              <c:f>'Izpusti TGP'!$B$3:$B$58</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'Izpusti TGP'!$D$3:$D$58</c:f>
              <c:numCache>
                <c:formatCode>General</c:formatCode>
                <c:ptCount val="56"/>
                <c:pt idx="20">
                  <c:v>1375.1075961666213</c:v>
                </c:pt>
                <c:pt idx="38" formatCode="0.0">
                  <c:v>1631.9791902284348</c:v>
                </c:pt>
                <c:pt idx="39">
                  <c:v>1600</c:v>
                </c:pt>
                <c:pt idx="40">
                  <c:v>1585</c:v>
                </c:pt>
                <c:pt idx="41">
                  <c:v>1570</c:v>
                </c:pt>
                <c:pt idx="42">
                  <c:v>1555</c:v>
                </c:pt>
                <c:pt idx="43">
                  <c:v>1540</c:v>
                </c:pt>
                <c:pt idx="44">
                  <c:v>1525</c:v>
                </c:pt>
                <c:pt idx="45">
                  <c:v>1510</c:v>
                </c:pt>
                <c:pt idx="46">
                  <c:v>1495</c:v>
                </c:pt>
                <c:pt idx="47">
                  <c:v>1480</c:v>
                </c:pt>
                <c:pt idx="48">
                  <c:v>1465</c:v>
                </c:pt>
                <c:pt idx="49">
                  <c:v>1450</c:v>
                </c:pt>
                <c:pt idx="50">
                  <c:v>1435</c:v>
                </c:pt>
                <c:pt idx="51">
                  <c:v>1420</c:v>
                </c:pt>
                <c:pt idx="52">
                  <c:v>1405</c:v>
                </c:pt>
                <c:pt idx="53">
                  <c:v>1390</c:v>
                </c:pt>
                <c:pt idx="54">
                  <c:v>1375</c:v>
                </c:pt>
                <c:pt idx="55">
                  <c:v>1360</c:v>
                </c:pt>
              </c:numCache>
            </c:numRef>
          </c:val>
          <c:smooth val="0"/>
          <c:extLst>
            <c:ext xmlns:c16="http://schemas.microsoft.com/office/drawing/2014/chart" uri="{C3380CC4-5D6E-409C-BE32-E72D297353CC}">
              <c16:uniqueId val="{00000002-6A37-4303-9F9B-38E918BF14B2}"/>
            </c:ext>
          </c:extLst>
        </c:ser>
        <c:dLbls>
          <c:showLegendKey val="0"/>
          <c:showVal val="0"/>
          <c:showCatName val="0"/>
          <c:showSerName val="0"/>
          <c:showPercent val="0"/>
          <c:showBubbleSize val="0"/>
        </c:dLbls>
        <c:smooth val="0"/>
        <c:axId val="1304884464"/>
        <c:axId val="1304881552"/>
      </c:lineChart>
      <c:catAx>
        <c:axId val="130488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304881552"/>
        <c:crosses val="autoZero"/>
        <c:auto val="1"/>
        <c:lblAlgn val="ctr"/>
        <c:lblOffset val="100"/>
        <c:noMultiLvlLbl val="0"/>
      </c:catAx>
      <c:valAx>
        <c:axId val="1304881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Izpusti toplogrednih</a:t>
                </a:r>
                <a:r>
                  <a:rPr lang="sl-SI" baseline="0"/>
                  <a:t> plinov (</a:t>
                </a:r>
                <a:r>
                  <a:rPr lang="sl-SI" sz="800" b="0" i="0" u="none" strike="noStrike" kern="1200" baseline="0">
                    <a:solidFill>
                      <a:srgbClr val="1E5054">
                        <a:lumMod val="65000"/>
                        <a:lumOff val="35000"/>
                      </a:srgbClr>
                    </a:solidFill>
                  </a:rPr>
                  <a:t>000 t </a:t>
                </a:r>
                <a:r>
                  <a:rPr lang="sl-SI" sz="800" b="0" i="0" u="none" strike="noStrike" kern="1200" baseline="0" err="1">
                    <a:solidFill>
                      <a:srgbClr val="1E5054">
                        <a:lumMod val="65000"/>
                        <a:lumOff val="35000"/>
                      </a:srgbClr>
                    </a:solidFill>
                  </a:rPr>
                  <a:t>ekv</a:t>
                </a:r>
                <a:r>
                  <a:rPr lang="sl-SI" sz="800" b="0" i="0" u="none" strike="noStrike" kern="1200" baseline="0">
                    <a:solidFill>
                      <a:srgbClr val="1E5054">
                        <a:lumMod val="65000"/>
                        <a:lumOff val="35000"/>
                      </a:srgbClr>
                    </a:solidFill>
                  </a:rPr>
                  <a:t>. CO2)</a:t>
                </a:r>
                <a:endParaRPr lang="sl-S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304884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Struktura izpustov TGP v kmetijstvu (000 t ekv. CO2)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5.2514061927615631E-2"/>
          <c:y val="9.3019090474826024E-2"/>
          <c:w val="0.92949652077478051"/>
          <c:h val="0.64069987769741032"/>
        </c:manualLayout>
      </c:layout>
      <c:barChart>
        <c:barDir val="col"/>
        <c:grouping val="stacked"/>
        <c:varyColors val="0"/>
        <c:ser>
          <c:idx val="0"/>
          <c:order val="0"/>
          <c:tx>
            <c:strRef>
              <c:f>'Emisije TGP in ones. zraka'!$A$7:$C$7</c:f>
              <c:strCache>
                <c:ptCount val="3"/>
                <c:pt idx="0">
                  <c:v>Metan</c:v>
                </c:pt>
                <c:pt idx="1">
                  <c:v>000 t ekv CO2</c:v>
                </c:pt>
                <c:pt idx="2">
                  <c:v>KIS, 2025</c:v>
                </c:pt>
              </c:strCache>
            </c:strRef>
          </c:tx>
          <c:spPr>
            <a:solidFill>
              <a:schemeClr val="accent1"/>
            </a:solidFill>
            <a:ln>
              <a:noFill/>
            </a:ln>
            <a:effectLst/>
          </c:spPr>
          <c:invertIfNegative val="0"/>
          <c:cat>
            <c:numRef>
              <c:f>'Emisije TGP in ones. zraka'!$D$1:$BG$1</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'Emisije TGP in ones. zraka'!$D$7:$BG$7</c:f>
              <c:numCache>
                <c:formatCode>0.0</c:formatCode>
                <c:ptCount val="56"/>
                <c:pt idx="0">
                  <c:v>1461.7597136232412</c:v>
                </c:pt>
                <c:pt idx="1">
                  <c:v>1484.4837606937047</c:v>
                </c:pt>
                <c:pt idx="2">
                  <c:v>1472.3352754748496</c:v>
                </c:pt>
                <c:pt idx="3">
                  <c:v>1460.6945943576504</c:v>
                </c:pt>
                <c:pt idx="4">
                  <c:v>1451.1914663241735</c:v>
                </c:pt>
                <c:pt idx="5">
                  <c:v>1438.5346025288832</c:v>
                </c:pt>
                <c:pt idx="6">
                  <c:v>1351.5595199765553</c:v>
                </c:pt>
                <c:pt idx="7">
                  <c:v>1382.4811431201188</c:v>
                </c:pt>
                <c:pt idx="8">
                  <c:v>1318.4071159375387</c:v>
                </c:pt>
                <c:pt idx="9">
                  <c:v>1319.0863678915832</c:v>
                </c:pt>
                <c:pt idx="10">
                  <c:v>1331.0224865942039</c:v>
                </c:pt>
                <c:pt idx="11">
                  <c:v>1278.5724576622697</c:v>
                </c:pt>
                <c:pt idx="12">
                  <c:v>1223.1333656565248</c:v>
                </c:pt>
                <c:pt idx="13">
                  <c:v>1246.9993814454378</c:v>
                </c:pt>
                <c:pt idx="14">
                  <c:v>1257.2920495836033</c:v>
                </c:pt>
                <c:pt idx="15">
                  <c:v>1332.775260892359</c:v>
                </c:pt>
                <c:pt idx="16">
                  <c:v>1304.8112341754543</c:v>
                </c:pt>
                <c:pt idx="17">
                  <c:v>1353.5381006882258</c:v>
                </c:pt>
                <c:pt idx="18">
                  <c:v>1279.3569423528695</c:v>
                </c:pt>
                <c:pt idx="19">
                  <c:v>1257.8742274554675</c:v>
                </c:pt>
                <c:pt idx="20">
                  <c:v>1269.9832375728179</c:v>
                </c:pt>
                <c:pt idx="21">
                  <c:v>1261.2711652153139</c:v>
                </c:pt>
                <c:pt idx="22">
                  <c:v>1309.7847765691085</c:v>
                </c:pt>
                <c:pt idx="23">
                  <c:v>1270.4216848652286</c:v>
                </c:pt>
                <c:pt idx="24">
                  <c:v>1257.1054699617086</c:v>
                </c:pt>
                <c:pt idx="25">
                  <c:v>1229.8220727291625</c:v>
                </c:pt>
                <c:pt idx="26">
                  <c:v>1224.8514197982377</c:v>
                </c:pt>
                <c:pt idx="27">
                  <c:v>1212.1165310323713</c:v>
                </c:pt>
                <c:pt idx="28">
                  <c:v>1200.7016627382707</c:v>
                </c:pt>
                <c:pt idx="29">
                  <c:v>1222.172249199637</c:v>
                </c:pt>
                <c:pt idx="30">
                  <c:v>1259.0168451606642</c:v>
                </c:pt>
                <c:pt idx="31">
                  <c:v>1275.8934744160822</c:v>
                </c:pt>
                <c:pt idx="32">
                  <c:v>1248.2226139822683</c:v>
                </c:pt>
                <c:pt idx="33">
                  <c:v>1236.5196806171991</c:v>
                </c:pt>
                <c:pt idx="34">
                  <c:v>1245.3841031051827</c:v>
                </c:pt>
                <c:pt idx="35">
                  <c:v>1243.0088419778829</c:v>
                </c:pt>
                <c:pt idx="36">
                  <c:v>1240.0798589182421</c:v>
                </c:pt>
                <c:pt idx="37">
                  <c:v>1191.6212982126481</c:v>
                </c:pt>
                <c:pt idx="38">
                  <c:v>1168.1005778724343</c:v>
                </c:pt>
              </c:numCache>
            </c:numRef>
          </c:val>
          <c:extLst>
            <c:ext xmlns:c16="http://schemas.microsoft.com/office/drawing/2014/chart" uri="{C3380CC4-5D6E-409C-BE32-E72D297353CC}">
              <c16:uniqueId val="{00000000-128A-499C-9602-11BD26776277}"/>
            </c:ext>
          </c:extLst>
        </c:ser>
        <c:ser>
          <c:idx val="1"/>
          <c:order val="1"/>
          <c:tx>
            <c:strRef>
              <c:f>'Emisije TGP in ones. zraka'!$A$8:$C$8</c:f>
              <c:strCache>
                <c:ptCount val="3"/>
                <c:pt idx="0">
                  <c:v>Didušikov oksid</c:v>
                </c:pt>
                <c:pt idx="1">
                  <c:v>000 t ekv CO2</c:v>
                </c:pt>
                <c:pt idx="2">
                  <c:v>KIS, 2025</c:v>
                </c:pt>
              </c:strCache>
            </c:strRef>
          </c:tx>
          <c:spPr>
            <a:solidFill>
              <a:schemeClr val="accent2"/>
            </a:solidFill>
            <a:ln>
              <a:noFill/>
            </a:ln>
            <a:effectLst/>
          </c:spPr>
          <c:invertIfNegative val="0"/>
          <c:cat>
            <c:numRef>
              <c:f>'Emisije TGP in ones. zraka'!$D$1:$BG$1</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'Emisije TGP in ones. zraka'!$D$8:$BG$8</c:f>
              <c:numCache>
                <c:formatCode>0.0</c:formatCode>
                <c:ptCount val="56"/>
                <c:pt idx="0">
                  <c:v>497.06140726973615</c:v>
                </c:pt>
                <c:pt idx="1">
                  <c:v>511.97625695827185</c:v>
                </c:pt>
                <c:pt idx="2">
                  <c:v>534.56540917392988</c:v>
                </c:pt>
                <c:pt idx="3">
                  <c:v>513.10158521407709</c:v>
                </c:pt>
                <c:pt idx="4">
                  <c:v>488.89526621683297</c:v>
                </c:pt>
                <c:pt idx="5">
                  <c:v>488.55679886152257</c:v>
                </c:pt>
                <c:pt idx="6">
                  <c:v>448.98184391688744</c:v>
                </c:pt>
                <c:pt idx="7">
                  <c:v>526.4887069621758</c:v>
                </c:pt>
                <c:pt idx="8">
                  <c:v>482.06773026234328</c:v>
                </c:pt>
                <c:pt idx="9">
                  <c:v>490.39671668738288</c:v>
                </c:pt>
                <c:pt idx="10">
                  <c:v>490.12182552818837</c:v>
                </c:pt>
                <c:pt idx="11">
                  <c:v>473.62136878535841</c:v>
                </c:pt>
                <c:pt idx="12">
                  <c:v>483.42590414524506</c:v>
                </c:pt>
                <c:pt idx="13">
                  <c:v>494.16301870347093</c:v>
                </c:pt>
                <c:pt idx="14">
                  <c:v>495.76610208543906</c:v>
                </c:pt>
                <c:pt idx="15">
                  <c:v>506.71824194096951</c:v>
                </c:pt>
                <c:pt idx="16">
                  <c:v>503.46074326743877</c:v>
                </c:pt>
                <c:pt idx="17">
                  <c:v>513.84785780674554</c:v>
                </c:pt>
                <c:pt idx="18">
                  <c:v>490.76612766671769</c:v>
                </c:pt>
                <c:pt idx="19">
                  <c:v>469.69160872104896</c:v>
                </c:pt>
                <c:pt idx="20">
                  <c:v>463.90831144438874</c:v>
                </c:pt>
                <c:pt idx="21">
                  <c:v>469.0035652616188</c:v>
                </c:pt>
                <c:pt idx="22">
                  <c:v>473.35487582837732</c:v>
                </c:pt>
                <c:pt idx="23">
                  <c:v>439.77653501719846</c:v>
                </c:pt>
                <c:pt idx="24">
                  <c:v>454.6203537348847</c:v>
                </c:pt>
                <c:pt idx="25">
                  <c:v>447.44804986642436</c:v>
                </c:pt>
                <c:pt idx="26">
                  <c:v>438.44692755384847</c:v>
                </c:pt>
                <c:pt idx="27">
                  <c:v>432.15332392847438</c:v>
                </c:pt>
                <c:pt idx="28">
                  <c:v>428.38966900358827</c:v>
                </c:pt>
                <c:pt idx="29">
                  <c:v>449.3861907294206</c:v>
                </c:pt>
                <c:pt idx="30">
                  <c:v>452.22816702607366</c:v>
                </c:pt>
                <c:pt idx="31">
                  <c:v>451.49804589201517</c:v>
                </c:pt>
                <c:pt idx="32">
                  <c:v>442.08784875019393</c:v>
                </c:pt>
                <c:pt idx="33">
                  <c:v>445.54590256316715</c:v>
                </c:pt>
                <c:pt idx="34">
                  <c:v>450.04108640588242</c:v>
                </c:pt>
                <c:pt idx="35">
                  <c:v>453.53898886258122</c:v>
                </c:pt>
                <c:pt idx="36">
                  <c:v>458.95825016472514</c:v>
                </c:pt>
                <c:pt idx="37">
                  <c:v>436.03230515339993</c:v>
                </c:pt>
                <c:pt idx="38">
                  <c:v>423.20273867600065</c:v>
                </c:pt>
              </c:numCache>
            </c:numRef>
          </c:val>
          <c:extLst>
            <c:ext xmlns:c16="http://schemas.microsoft.com/office/drawing/2014/chart" uri="{C3380CC4-5D6E-409C-BE32-E72D297353CC}">
              <c16:uniqueId val="{00000001-128A-499C-9602-11BD26776277}"/>
            </c:ext>
          </c:extLst>
        </c:ser>
        <c:ser>
          <c:idx val="2"/>
          <c:order val="2"/>
          <c:tx>
            <c:strRef>
              <c:f>'Emisije TGP in ones. zraka'!$A$9:$C$9</c:f>
              <c:strCache>
                <c:ptCount val="3"/>
                <c:pt idx="0">
                  <c:v>Ogljikov dioksid (apnenje, gnojenje s sečnino in KAN, brez CO2 zaradi rabe fosilnih goriv)</c:v>
                </c:pt>
                <c:pt idx="1">
                  <c:v>000 t ekv CO2</c:v>
                </c:pt>
                <c:pt idx="2">
                  <c:v>KIS in ARSO, 2025</c:v>
                </c:pt>
              </c:strCache>
            </c:strRef>
          </c:tx>
          <c:spPr>
            <a:solidFill>
              <a:schemeClr val="accent3"/>
            </a:solidFill>
            <a:ln>
              <a:noFill/>
            </a:ln>
            <a:effectLst/>
          </c:spPr>
          <c:invertIfNegative val="0"/>
          <c:cat>
            <c:numRef>
              <c:f>'Emisije TGP in ones. zraka'!$D$1:$BG$1</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'Emisije TGP in ones. zraka'!$D$9:$BG$9</c:f>
              <c:numCache>
                <c:formatCode>0.0</c:formatCode>
                <c:ptCount val="56"/>
                <c:pt idx="0">
                  <c:v>56.111090347478921</c:v>
                </c:pt>
                <c:pt idx="1">
                  <c:v>57.010081040660623</c:v>
                </c:pt>
                <c:pt idx="2">
                  <c:v>59.095002354607431</c:v>
                </c:pt>
                <c:pt idx="3">
                  <c:v>57.889817236974608</c:v>
                </c:pt>
                <c:pt idx="4">
                  <c:v>56.014394049412495</c:v>
                </c:pt>
                <c:pt idx="5">
                  <c:v>56.213316624050492</c:v>
                </c:pt>
                <c:pt idx="6">
                  <c:v>54.752008213645688</c:v>
                </c:pt>
                <c:pt idx="7">
                  <c:v>61.739999328976751</c:v>
                </c:pt>
                <c:pt idx="8">
                  <c:v>59.307182291274898</c:v>
                </c:pt>
                <c:pt idx="9">
                  <c:v>59.57007328433334</c:v>
                </c:pt>
                <c:pt idx="10">
                  <c:v>44.943647858695648</c:v>
                </c:pt>
                <c:pt idx="11">
                  <c:v>37.70018164492754</c:v>
                </c:pt>
                <c:pt idx="12">
                  <c:v>30.836981826086959</c:v>
                </c:pt>
                <c:pt idx="13">
                  <c:v>33.493669159420293</c:v>
                </c:pt>
                <c:pt idx="14">
                  <c:v>34.691924130434778</c:v>
                </c:pt>
                <c:pt idx="15">
                  <c:v>33.374778333333339</c:v>
                </c:pt>
                <c:pt idx="16">
                  <c:v>33.03967478985507</c:v>
                </c:pt>
                <c:pt idx="17">
                  <c:v>31.996703566811597</c:v>
                </c:pt>
                <c:pt idx="18">
                  <c:v>33.511382516666671</c:v>
                </c:pt>
                <c:pt idx="19">
                  <c:v>28.402708273333335</c:v>
                </c:pt>
                <c:pt idx="20">
                  <c:v>29.066907606666668</c:v>
                </c:pt>
                <c:pt idx="21">
                  <c:v>28.709546453333331</c:v>
                </c:pt>
                <c:pt idx="22">
                  <c:v>27.36924598666667</c:v>
                </c:pt>
                <c:pt idx="23">
                  <c:v>22.886415463333332</c:v>
                </c:pt>
                <c:pt idx="24">
                  <c:v>30.24081489666667</c:v>
                </c:pt>
                <c:pt idx="25">
                  <c:v>27.830230139000001</c:v>
                </c:pt>
                <c:pt idx="26">
                  <c:v>24.77782997966667</c:v>
                </c:pt>
                <c:pt idx="27">
                  <c:v>26.994586139999999</c:v>
                </c:pt>
                <c:pt idx="28">
                  <c:v>26.374713793333335</c:v>
                </c:pt>
                <c:pt idx="29">
                  <c:v>25.303079523333338</c:v>
                </c:pt>
                <c:pt idx="30">
                  <c:v>24.264702879999998</c:v>
                </c:pt>
                <c:pt idx="31">
                  <c:v>24.354458606666668</c:v>
                </c:pt>
                <c:pt idx="32">
                  <c:v>23.068039122633333</c:v>
                </c:pt>
                <c:pt idx="33">
                  <c:v>26.358450990000001</c:v>
                </c:pt>
                <c:pt idx="34">
                  <c:v>28.178736996666665</c:v>
                </c:pt>
                <c:pt idx="35">
                  <c:v>30.615984103333336</c:v>
                </c:pt>
                <c:pt idx="36">
                  <c:v>28.890744743333336</c:v>
                </c:pt>
                <c:pt idx="37">
                  <c:v>32.642427366666666</c:v>
                </c:pt>
                <c:pt idx="38">
                  <c:v>40.675873680000002</c:v>
                </c:pt>
              </c:numCache>
            </c:numRef>
          </c:val>
          <c:extLst>
            <c:ext xmlns:c16="http://schemas.microsoft.com/office/drawing/2014/chart" uri="{C3380CC4-5D6E-409C-BE32-E72D297353CC}">
              <c16:uniqueId val="{00000002-128A-499C-9602-11BD26776277}"/>
            </c:ext>
          </c:extLst>
        </c:ser>
        <c:dLbls>
          <c:showLegendKey val="0"/>
          <c:showVal val="0"/>
          <c:showCatName val="0"/>
          <c:showSerName val="0"/>
          <c:showPercent val="0"/>
          <c:showBubbleSize val="0"/>
        </c:dLbls>
        <c:gapWidth val="150"/>
        <c:overlap val="100"/>
        <c:axId val="2023740352"/>
        <c:axId val="1914247280"/>
      </c:barChart>
      <c:catAx>
        <c:axId val="202374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914247280"/>
        <c:crosses val="autoZero"/>
        <c:auto val="1"/>
        <c:lblAlgn val="ctr"/>
        <c:lblOffset val="100"/>
        <c:noMultiLvlLbl val="0"/>
      </c:catAx>
      <c:valAx>
        <c:axId val="1914247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23740352"/>
        <c:crosses val="autoZero"/>
        <c:crossBetween val="between"/>
      </c:valAx>
      <c:spPr>
        <a:noFill/>
        <a:ln>
          <a:noFill/>
        </a:ln>
        <a:effectLst/>
      </c:spPr>
    </c:plotArea>
    <c:legend>
      <c:legendPos val="b"/>
      <c:layout>
        <c:manualLayout>
          <c:xMode val="edge"/>
          <c:yMode val="edge"/>
          <c:x val="0.1215017883725385"/>
          <c:y val="0.83126841603855239"/>
          <c:w val="0.6094323167514708"/>
          <c:h val="0.168731583961447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l-SI"/>
              <a:t>Emisije/ponori LULUCF (1000 t ekv CO2)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barChart>
        <c:barDir val="col"/>
        <c:grouping val="clustered"/>
        <c:varyColors val="0"/>
        <c:ser>
          <c:idx val="0"/>
          <c:order val="0"/>
          <c:tx>
            <c:strRef>
              <c:f>'Emisije TGP in ones. zraka'!$H$30</c:f>
              <c:strCache>
                <c:ptCount val="1"/>
                <c:pt idx="0">
                  <c:v>Trajno travinje</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1"/>
            <c:trendlineLbl>
              <c:layout>
                <c:manualLayout>
                  <c:x val="1.3808224517637888E-3"/>
                  <c:y val="-3.4941597759869436E-2"/>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trendlineLbl>
          </c:trendline>
          <c:cat>
            <c:numRef>
              <c:f>'Emisije TGP in ones. zraka'!$G$31:$G$86</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'Emisije TGP in ones. zraka'!$H$31:$H$86</c:f>
              <c:numCache>
                <c:formatCode>General</c:formatCode>
                <c:ptCount val="56"/>
                <c:pt idx="0">
                  <c:v>-270.83140924439289</c:v>
                </c:pt>
                <c:pt idx="1">
                  <c:v>-273.53850833795747</c:v>
                </c:pt>
                <c:pt idx="2">
                  <c:v>-252.64714243152011</c:v>
                </c:pt>
                <c:pt idx="3">
                  <c:v>-255.35424152508514</c:v>
                </c:pt>
                <c:pt idx="4">
                  <c:v>-244.95108228531538</c:v>
                </c:pt>
                <c:pt idx="5">
                  <c:v>-493.20620394782009</c:v>
                </c:pt>
                <c:pt idx="6">
                  <c:v>-428.70983544534886</c:v>
                </c:pt>
                <c:pt idx="7">
                  <c:v>-395.60191560954701</c:v>
                </c:pt>
                <c:pt idx="8">
                  <c:v>-424.90761444041721</c:v>
                </c:pt>
                <c:pt idx="9">
                  <c:v>-388.4657339379483</c:v>
                </c:pt>
                <c:pt idx="10">
                  <c:v>-821.31424745017841</c:v>
                </c:pt>
                <c:pt idx="11">
                  <c:v>-806.79623748245695</c:v>
                </c:pt>
                <c:pt idx="12">
                  <c:v>-780.63989888147285</c:v>
                </c:pt>
                <c:pt idx="13">
                  <c:v>-751.5585834686558</c:v>
                </c:pt>
                <c:pt idx="14">
                  <c:v>-712.96169218448131</c:v>
                </c:pt>
                <c:pt idx="15">
                  <c:v>-687.54447379561748</c:v>
                </c:pt>
                <c:pt idx="16">
                  <c:v>-675.67845834069726</c:v>
                </c:pt>
                <c:pt idx="17">
                  <c:v>-489.22908106308938</c:v>
                </c:pt>
                <c:pt idx="18">
                  <c:v>-523.35093368645164</c:v>
                </c:pt>
                <c:pt idx="19">
                  <c:v>-533.44049759136465</c:v>
                </c:pt>
                <c:pt idx="20">
                  <c:v>-532.47912577782995</c:v>
                </c:pt>
                <c:pt idx="21">
                  <c:v>-569.22070123023798</c:v>
                </c:pt>
                <c:pt idx="22">
                  <c:v>-544.24796394483076</c:v>
                </c:pt>
                <c:pt idx="23">
                  <c:v>-518.07253528062211</c:v>
                </c:pt>
                <c:pt idx="24">
                  <c:v>-488.96508435721933</c:v>
                </c:pt>
                <c:pt idx="25">
                  <c:v>-442.63258737433864</c:v>
                </c:pt>
                <c:pt idx="26">
                  <c:v>-391.17712753616064</c:v>
                </c:pt>
                <c:pt idx="27">
                  <c:v>-425.46062608703812</c:v>
                </c:pt>
                <c:pt idx="28">
                  <c:v>-424.55219516568172</c:v>
                </c:pt>
                <c:pt idx="29">
                  <c:v>-410.13955203499</c:v>
                </c:pt>
                <c:pt idx="30">
                  <c:v>-396.89674424679743</c:v>
                </c:pt>
                <c:pt idx="31">
                  <c:v>-467.14135349596012</c:v>
                </c:pt>
                <c:pt idx="32">
                  <c:v>-434.57480239809524</c:v>
                </c:pt>
                <c:pt idx="33">
                  <c:v>-393.93546233775646</c:v>
                </c:pt>
                <c:pt idx="34">
                  <c:v>-355.67761170336922</c:v>
                </c:pt>
                <c:pt idx="35">
                  <c:v>-313.74511476261148</c:v>
                </c:pt>
                <c:pt idx="36">
                  <c:v>-266.42519446330175</c:v>
                </c:pt>
                <c:pt idx="37">
                  <c:v>-243.59566296634625</c:v>
                </c:pt>
              </c:numCache>
            </c:numRef>
          </c:val>
          <c:extLst>
            <c:ext xmlns:c16="http://schemas.microsoft.com/office/drawing/2014/chart" uri="{C3380CC4-5D6E-409C-BE32-E72D297353CC}">
              <c16:uniqueId val="{00000001-DD74-4472-9133-924B896A4E9D}"/>
            </c:ext>
          </c:extLst>
        </c:ser>
        <c:ser>
          <c:idx val="1"/>
          <c:order val="1"/>
          <c:tx>
            <c:strRef>
              <c:f>'Emisije TGP in ones. zraka'!$I$30</c:f>
              <c:strCache>
                <c:ptCount val="1"/>
                <c:pt idx="0">
                  <c:v>Njive in trajni nasadi</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1"/>
            <c:trendlineLbl>
              <c:layout>
                <c:manualLayout>
                  <c:x val="-3.6542584291561101E-4"/>
                  <c:y val="-3.266262558292695E-2"/>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trendlineLbl>
          </c:trendline>
          <c:cat>
            <c:numRef>
              <c:f>'Emisije TGP in ones. zraka'!$G$31:$G$86</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'Emisije TGP in ones. zraka'!$I$31:$I$86</c:f>
              <c:numCache>
                <c:formatCode>General</c:formatCode>
                <c:ptCount val="56"/>
                <c:pt idx="0">
                  <c:v>252.76032944218963</c:v>
                </c:pt>
                <c:pt idx="1">
                  <c:v>254.18980847282825</c:v>
                </c:pt>
                <c:pt idx="2">
                  <c:v>255.50661021944245</c:v>
                </c:pt>
                <c:pt idx="3">
                  <c:v>256.36173377130422</c:v>
                </c:pt>
                <c:pt idx="4">
                  <c:v>255.6167650025946</c:v>
                </c:pt>
                <c:pt idx="5">
                  <c:v>120.19392792210726</c:v>
                </c:pt>
                <c:pt idx="6">
                  <c:v>118.81897075164899</c:v>
                </c:pt>
                <c:pt idx="7">
                  <c:v>119.54133962670848</c:v>
                </c:pt>
                <c:pt idx="8">
                  <c:v>120.76339383954073</c:v>
                </c:pt>
                <c:pt idx="9">
                  <c:v>123.23121778237976</c:v>
                </c:pt>
                <c:pt idx="10">
                  <c:v>118.18550558198041</c:v>
                </c:pt>
                <c:pt idx="11">
                  <c:v>118.9268897349677</c:v>
                </c:pt>
                <c:pt idx="12">
                  <c:v>120.89338280661396</c:v>
                </c:pt>
                <c:pt idx="13">
                  <c:v>121.56906336303071</c:v>
                </c:pt>
                <c:pt idx="14">
                  <c:v>121.71597471274356</c:v>
                </c:pt>
                <c:pt idx="15">
                  <c:v>124.03650955761626</c:v>
                </c:pt>
                <c:pt idx="16">
                  <c:v>122.25782679174773</c:v>
                </c:pt>
                <c:pt idx="17">
                  <c:v>137.56934665107005</c:v>
                </c:pt>
                <c:pt idx="18">
                  <c:v>139.8533649798039</c:v>
                </c:pt>
                <c:pt idx="19">
                  <c:v>142.45880314588786</c:v>
                </c:pt>
                <c:pt idx="20">
                  <c:v>144.7449033056065</c:v>
                </c:pt>
                <c:pt idx="21">
                  <c:v>126.99334423251052</c:v>
                </c:pt>
                <c:pt idx="22">
                  <c:v>128.57379470683142</c:v>
                </c:pt>
                <c:pt idx="23">
                  <c:v>130.46032489480115</c:v>
                </c:pt>
                <c:pt idx="24">
                  <c:v>132.53949405297561</c:v>
                </c:pt>
                <c:pt idx="25">
                  <c:v>137.17281230816403</c:v>
                </c:pt>
                <c:pt idx="26">
                  <c:v>140.22872633933099</c:v>
                </c:pt>
                <c:pt idx="27">
                  <c:v>157.16788732382008</c:v>
                </c:pt>
                <c:pt idx="28">
                  <c:v>166.55863046210754</c:v>
                </c:pt>
                <c:pt idx="29">
                  <c:v>172.56621145805317</c:v>
                </c:pt>
                <c:pt idx="30">
                  <c:v>175.84852455040453</c:v>
                </c:pt>
                <c:pt idx="31">
                  <c:v>133.9133687533205</c:v>
                </c:pt>
                <c:pt idx="32">
                  <c:v>135.51471942617022</c:v>
                </c:pt>
                <c:pt idx="33">
                  <c:v>133.88588609187903</c:v>
                </c:pt>
                <c:pt idx="34">
                  <c:v>135.99175253627288</c:v>
                </c:pt>
                <c:pt idx="35">
                  <c:v>128.56463855919952</c:v>
                </c:pt>
                <c:pt idx="36">
                  <c:v>128.77472069351677</c:v>
                </c:pt>
                <c:pt idx="37">
                  <c:v>128.04635510451971</c:v>
                </c:pt>
              </c:numCache>
            </c:numRef>
          </c:val>
          <c:extLst>
            <c:ext xmlns:c16="http://schemas.microsoft.com/office/drawing/2014/chart" uri="{C3380CC4-5D6E-409C-BE32-E72D297353CC}">
              <c16:uniqueId val="{00000003-DD74-4472-9133-924B896A4E9D}"/>
            </c:ext>
          </c:extLst>
        </c:ser>
        <c:dLbls>
          <c:showLegendKey val="0"/>
          <c:showVal val="0"/>
          <c:showCatName val="0"/>
          <c:showSerName val="0"/>
          <c:showPercent val="0"/>
          <c:showBubbleSize val="0"/>
        </c:dLbls>
        <c:gapWidth val="219"/>
        <c:overlap val="-27"/>
        <c:axId val="1473514048"/>
        <c:axId val="1473518208"/>
      </c:barChart>
      <c:catAx>
        <c:axId val="147351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1473518208"/>
        <c:crosses val="autoZero"/>
        <c:auto val="1"/>
        <c:lblAlgn val="ctr"/>
        <c:lblOffset val="100"/>
        <c:noMultiLvlLbl val="0"/>
      </c:catAx>
      <c:valAx>
        <c:axId val="147351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1473514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Velikost škode po naravnih nesrečah</a:t>
            </a:r>
            <a:r>
              <a:rPr lang="sl-SI" baseline="0"/>
              <a:t> v kmetijstvu</a:t>
            </a:r>
            <a:r>
              <a:rPr lang="sl-SI"/>
              <a:t> [</a:t>
            </a:r>
            <a:r>
              <a:rPr lang="sl-SI" baseline="0"/>
              <a:t>mio </a:t>
            </a:r>
            <a:r>
              <a:rPr lang="sl-SI"/>
              <a:t>EUR]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9.3956919024578228E-2"/>
          <c:y val="0.12754416833479959"/>
          <c:w val="0.88297225487500908"/>
          <c:h val="0.67144071434339325"/>
        </c:manualLayout>
      </c:layout>
      <c:barChart>
        <c:barDir val="col"/>
        <c:grouping val="clustered"/>
        <c:varyColors val="0"/>
        <c:ser>
          <c:idx val="0"/>
          <c:order val="0"/>
          <c:tx>
            <c:strRef>
              <c:f>Worksheet!$J$1</c:f>
              <c:strCache>
                <c:ptCount val="1"/>
                <c:pt idx="0">
                  <c:v>Velikost škode po naravni nesreči</c:v>
                </c:pt>
              </c:strCache>
            </c:strRef>
          </c:tx>
          <c:spPr>
            <a:solidFill>
              <a:schemeClr val="accent1"/>
            </a:solidFill>
            <a:ln>
              <a:noFill/>
            </a:ln>
            <a:effectLst/>
          </c:spPr>
          <c:invertIfNegative val="0"/>
          <c:trendline>
            <c:name>Obstoječi trend (linearni)</c:name>
            <c:spPr>
              <a:ln w="19050" cap="rnd">
                <a:solidFill>
                  <a:schemeClr val="accent1"/>
                </a:solidFill>
                <a:prstDash val="sysDot"/>
              </a:ln>
              <a:effectLst/>
            </c:spPr>
            <c:trendlineType val="linear"/>
            <c:dispRSqr val="1"/>
            <c:dispEq val="0"/>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trendline>
            <c:name>Obstoječi trend (eksponentni)</c:name>
            <c:spPr>
              <a:ln w="19050" cap="rnd">
                <a:solidFill>
                  <a:schemeClr val="accent1"/>
                </a:solidFill>
                <a:prstDash val="sysDot"/>
              </a:ln>
              <a:effectLst/>
            </c:spPr>
            <c:trendlineType val="exp"/>
            <c:dispRSqr val="1"/>
            <c:dispEq val="0"/>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Worksheet!$I$2:$I$38</c:f>
              <c:numCache>
                <c:formatCode>General</c:formatCode>
                <c:ptCount val="3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2021</c:v>
                </c:pt>
                <c:pt idx="18">
                  <c:v>2022</c:v>
                </c:pt>
                <c:pt idx="19">
                  <c:v>2023</c:v>
                </c:pt>
                <c:pt idx="20">
                  <c:v>2024</c:v>
                </c:pt>
                <c:pt idx="21">
                  <c:v>2025</c:v>
                </c:pt>
                <c:pt idx="22">
                  <c:v>2026</c:v>
                </c:pt>
                <c:pt idx="23">
                  <c:v>2027</c:v>
                </c:pt>
                <c:pt idx="24">
                  <c:v>2028</c:v>
                </c:pt>
                <c:pt idx="25">
                  <c:v>2029</c:v>
                </c:pt>
                <c:pt idx="26">
                  <c:v>2030</c:v>
                </c:pt>
                <c:pt idx="27">
                  <c:v>2031</c:v>
                </c:pt>
                <c:pt idx="28">
                  <c:v>2032</c:v>
                </c:pt>
                <c:pt idx="29">
                  <c:v>2033</c:v>
                </c:pt>
                <c:pt idx="30">
                  <c:v>2034</c:v>
                </c:pt>
                <c:pt idx="31">
                  <c:v>2035</c:v>
                </c:pt>
                <c:pt idx="32">
                  <c:v>2036</c:v>
                </c:pt>
                <c:pt idx="33">
                  <c:v>2037</c:v>
                </c:pt>
                <c:pt idx="34">
                  <c:v>2038</c:v>
                </c:pt>
                <c:pt idx="35">
                  <c:v>2039</c:v>
                </c:pt>
                <c:pt idx="36">
                  <c:v>2040</c:v>
                </c:pt>
              </c:numCache>
            </c:numRef>
          </c:cat>
          <c:val>
            <c:numRef>
              <c:f>Worksheet!$J$2:$J$38</c:f>
              <c:numCache>
                <c:formatCode>General</c:formatCode>
                <c:ptCount val="37"/>
                <c:pt idx="0">
                  <c:v>130.60988900000001</c:v>
                </c:pt>
                <c:pt idx="1">
                  <c:v>34.671475999999998</c:v>
                </c:pt>
                <c:pt idx="2">
                  <c:v>42.028280000000002</c:v>
                </c:pt>
                <c:pt idx="3">
                  <c:v>60.570141999999997</c:v>
                </c:pt>
                <c:pt idx="4">
                  <c:v>16.510694999999998</c:v>
                </c:pt>
                <c:pt idx="8">
                  <c:v>7.0670330000000003</c:v>
                </c:pt>
                <c:pt idx="9">
                  <c:v>60.066581999999997</c:v>
                </c:pt>
                <c:pt idx="10">
                  <c:v>106.205331</c:v>
                </c:pt>
                <c:pt idx="11">
                  <c:v>6.6096000000000004</c:v>
                </c:pt>
                <c:pt idx="13">
                  <c:v>44.280701000000001</c:v>
                </c:pt>
                <c:pt idx="14">
                  <c:v>116.170468</c:v>
                </c:pt>
                <c:pt idx="16">
                  <c:v>9.3676720000000007</c:v>
                </c:pt>
                <c:pt idx="17">
                  <c:v>40.064109340000002</c:v>
                </c:pt>
                <c:pt idx="18">
                  <c:v>238.3299609</c:v>
                </c:pt>
                <c:pt idx="19">
                  <c:v>1062.2490491800002</c:v>
                </c:pt>
              </c:numCache>
            </c:numRef>
          </c:val>
          <c:extLst>
            <c:ext xmlns:c16="http://schemas.microsoft.com/office/drawing/2014/chart" uri="{C3380CC4-5D6E-409C-BE32-E72D297353CC}">
              <c16:uniqueId val="{00000002-341D-44BD-B893-D1D68881AF05}"/>
            </c:ext>
          </c:extLst>
        </c:ser>
        <c:dLbls>
          <c:showLegendKey val="0"/>
          <c:showVal val="0"/>
          <c:showCatName val="0"/>
          <c:showSerName val="0"/>
          <c:showPercent val="0"/>
          <c:showBubbleSize val="0"/>
        </c:dLbls>
        <c:gapWidth val="219"/>
        <c:overlap val="-27"/>
        <c:axId val="1454714703"/>
        <c:axId val="1454716143"/>
      </c:barChart>
      <c:catAx>
        <c:axId val="145471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54716143"/>
        <c:crosses val="autoZero"/>
        <c:auto val="1"/>
        <c:lblAlgn val="ctr"/>
        <c:lblOffset val="100"/>
        <c:noMultiLvlLbl val="0"/>
      </c:catAx>
      <c:valAx>
        <c:axId val="1454716143"/>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Velikost škode</a:t>
                </a:r>
                <a:r>
                  <a:rPr lang="sl-SI" baseline="0"/>
                  <a:t> (mio EUR)</a:t>
                </a:r>
                <a:endParaRPr lang="sl-S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54714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Število živine</a:t>
            </a:r>
            <a:r>
              <a:rPr lang="sl-SI" baseline="0"/>
              <a:t> po vrstah in kategorijah živali</a:t>
            </a:r>
            <a:endParaRPr lang="sl-S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'KZU in GVŽ'!$B$78</c:f>
              <c:strCache>
                <c:ptCount val="1"/>
                <c:pt idx="0">
                  <c:v>Mlado govedo [do 2 leti]</c:v>
                </c:pt>
              </c:strCache>
            </c:strRef>
          </c:tx>
          <c:spPr>
            <a:ln w="28575" cap="rnd">
              <a:solidFill>
                <a:schemeClr val="accent1"/>
              </a:solidFill>
              <a:round/>
            </a:ln>
            <a:effectLst/>
          </c:spPr>
          <c:marker>
            <c:symbol val="none"/>
          </c:marker>
          <c:trendline>
            <c:name>Obstoječi trend: mlado govedo [do 2 leti]</c:name>
            <c:spPr>
              <a:ln w="22225" cap="rnd">
                <a:solidFill>
                  <a:schemeClr val="accent1"/>
                </a:solidFill>
                <a:prstDash val="sysDot"/>
              </a:ln>
              <a:effectLst/>
            </c:spPr>
            <c:trendlineType val="linear"/>
            <c:dispRSqr val="1"/>
            <c:dispEq val="1"/>
            <c:trendlineLbl>
              <c:layout>
                <c:manualLayout>
                  <c:x val="-0.63049326958748764"/>
                  <c:y val="-2.2518123142328521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'KZU in GVŽ'!$C$77:$O$77</c:f>
              <c:strCache>
                <c:ptCount val="13"/>
                <c:pt idx="0">
                  <c:v>2000</c:v>
                </c:pt>
                <c:pt idx="1">
                  <c:v>2003</c:v>
                </c:pt>
                <c:pt idx="2">
                  <c:v>2005</c:v>
                </c:pt>
                <c:pt idx="3">
                  <c:v>2007</c:v>
                </c:pt>
                <c:pt idx="4">
                  <c:v>2010</c:v>
                </c:pt>
                <c:pt idx="5">
                  <c:v>2013</c:v>
                </c:pt>
                <c:pt idx="6">
                  <c:v>2016</c:v>
                </c:pt>
                <c:pt idx="7">
                  <c:v>2020</c:v>
                </c:pt>
                <c:pt idx="8">
                  <c:v>2024</c:v>
                </c:pt>
                <c:pt idx="9">
                  <c:v>2028</c:v>
                </c:pt>
                <c:pt idx="10">
                  <c:v>2032</c:v>
                </c:pt>
                <c:pt idx="11">
                  <c:v>2036</c:v>
                </c:pt>
                <c:pt idx="12">
                  <c:v>2040</c:v>
                </c:pt>
              </c:strCache>
            </c:strRef>
          </c:cat>
          <c:val>
            <c:numRef>
              <c:f>'KZU in GVŽ'!$C$78:$O$78</c:f>
              <c:numCache>
                <c:formatCode>General</c:formatCode>
                <c:ptCount val="13"/>
                <c:pt idx="0">
                  <c:v>267839</c:v>
                </c:pt>
                <c:pt idx="1">
                  <c:v>256653</c:v>
                </c:pt>
                <c:pt idx="2">
                  <c:v>253975</c:v>
                </c:pt>
                <c:pt idx="3">
                  <c:v>271977</c:v>
                </c:pt>
                <c:pt idx="4">
                  <c:v>268142</c:v>
                </c:pt>
                <c:pt idx="5">
                  <c:v>266822</c:v>
                </c:pt>
                <c:pt idx="6">
                  <c:v>280943</c:v>
                </c:pt>
                <c:pt idx="7">
                  <c:v>281786</c:v>
                </c:pt>
              </c:numCache>
            </c:numRef>
          </c:val>
          <c:smooth val="0"/>
          <c:extLst>
            <c:ext xmlns:c16="http://schemas.microsoft.com/office/drawing/2014/chart" uri="{C3380CC4-5D6E-409C-BE32-E72D297353CC}">
              <c16:uniqueId val="{00000001-D9BB-4EB4-8EFA-B69DFB6ABEC3}"/>
            </c:ext>
          </c:extLst>
        </c:ser>
        <c:ser>
          <c:idx val="1"/>
          <c:order val="1"/>
          <c:tx>
            <c:strRef>
              <c:f>'KZU in GVŽ'!$B$79</c:f>
              <c:strCache>
                <c:ptCount val="1"/>
                <c:pt idx="0">
                  <c:v>Krave molznice [nad 2 leti]</c:v>
                </c:pt>
              </c:strCache>
            </c:strRef>
          </c:tx>
          <c:spPr>
            <a:ln w="28575" cap="rnd">
              <a:solidFill>
                <a:schemeClr val="accent2"/>
              </a:solidFill>
              <a:round/>
            </a:ln>
            <a:effectLst/>
          </c:spPr>
          <c:marker>
            <c:symbol val="none"/>
          </c:marker>
          <c:trendline>
            <c:name>Obstoječi trend: krave molznice [nad 2 leti]</c:name>
            <c:spPr>
              <a:ln w="25400" cap="rnd">
                <a:solidFill>
                  <a:schemeClr val="accent2"/>
                </a:solidFill>
                <a:prstDash val="sysDot"/>
              </a:ln>
              <a:effectLst/>
            </c:spPr>
            <c:trendlineType val="linear"/>
            <c:dispRSqr val="1"/>
            <c:dispEq val="1"/>
            <c:trendlineLbl>
              <c:layout>
                <c:manualLayout>
                  <c:x val="-0.42208605174353203"/>
                  <c:y val="-8.289883994376236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'KZU in GVŽ'!$C$77:$O$77</c:f>
              <c:strCache>
                <c:ptCount val="13"/>
                <c:pt idx="0">
                  <c:v>2000</c:v>
                </c:pt>
                <c:pt idx="1">
                  <c:v>2003</c:v>
                </c:pt>
                <c:pt idx="2">
                  <c:v>2005</c:v>
                </c:pt>
                <c:pt idx="3">
                  <c:v>2007</c:v>
                </c:pt>
                <c:pt idx="4">
                  <c:v>2010</c:v>
                </c:pt>
                <c:pt idx="5">
                  <c:v>2013</c:v>
                </c:pt>
                <c:pt idx="6">
                  <c:v>2016</c:v>
                </c:pt>
                <c:pt idx="7">
                  <c:v>2020</c:v>
                </c:pt>
                <c:pt idx="8">
                  <c:v>2024</c:v>
                </c:pt>
                <c:pt idx="9">
                  <c:v>2028</c:v>
                </c:pt>
                <c:pt idx="10">
                  <c:v>2032</c:v>
                </c:pt>
                <c:pt idx="11">
                  <c:v>2036</c:v>
                </c:pt>
                <c:pt idx="12">
                  <c:v>2040</c:v>
                </c:pt>
              </c:strCache>
            </c:strRef>
          </c:cat>
          <c:val>
            <c:numRef>
              <c:f>'KZU in GVŽ'!$C$79:$O$79</c:f>
              <c:numCache>
                <c:formatCode>General</c:formatCode>
                <c:ptCount val="13"/>
                <c:pt idx="0">
                  <c:v>141574</c:v>
                </c:pt>
                <c:pt idx="1">
                  <c:v>131101</c:v>
                </c:pt>
                <c:pt idx="2">
                  <c:v>130683</c:v>
                </c:pt>
                <c:pt idx="3">
                  <c:v>124190</c:v>
                </c:pt>
                <c:pt idx="4">
                  <c:v>107957</c:v>
                </c:pt>
                <c:pt idx="5">
                  <c:v>103849</c:v>
                </c:pt>
                <c:pt idx="6">
                  <c:v>111115</c:v>
                </c:pt>
                <c:pt idx="7">
                  <c:v>100834</c:v>
                </c:pt>
              </c:numCache>
            </c:numRef>
          </c:val>
          <c:smooth val="0"/>
          <c:extLst>
            <c:ext xmlns:c16="http://schemas.microsoft.com/office/drawing/2014/chart" uri="{C3380CC4-5D6E-409C-BE32-E72D297353CC}">
              <c16:uniqueId val="{00000003-D9BB-4EB4-8EFA-B69DFB6ABEC3}"/>
            </c:ext>
          </c:extLst>
        </c:ser>
        <c:ser>
          <c:idx val="2"/>
          <c:order val="2"/>
          <c:tx>
            <c:strRef>
              <c:f>'KZU in GVŽ'!$B$80</c:f>
              <c:strCache>
                <c:ptCount val="1"/>
                <c:pt idx="0">
                  <c:v>Prašiči</c:v>
                </c:pt>
              </c:strCache>
            </c:strRef>
          </c:tx>
          <c:spPr>
            <a:ln w="28575" cap="rnd">
              <a:solidFill>
                <a:schemeClr val="accent5"/>
              </a:solidFill>
              <a:round/>
            </a:ln>
            <a:effectLst/>
          </c:spPr>
          <c:marker>
            <c:symbol val="none"/>
          </c:marker>
          <c:trendline>
            <c:name>Obstoječi trend: prašiči</c:name>
            <c:spPr>
              <a:ln w="25400" cap="rnd">
                <a:solidFill>
                  <a:schemeClr val="accent5"/>
                </a:solidFill>
                <a:prstDash val="sysDot"/>
              </a:ln>
              <a:effectLst/>
            </c:spPr>
            <c:trendlineType val="exp"/>
            <c:dispRSqr val="1"/>
            <c:dispEq val="1"/>
            <c:trendlineLbl>
              <c:layout>
                <c:manualLayout>
                  <c:x val="-0.40261451068616416"/>
                  <c:y val="-0.24745566950068909"/>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'KZU in GVŽ'!$C$77:$O$77</c:f>
              <c:strCache>
                <c:ptCount val="13"/>
                <c:pt idx="0">
                  <c:v>2000</c:v>
                </c:pt>
                <c:pt idx="1">
                  <c:v>2003</c:v>
                </c:pt>
                <c:pt idx="2">
                  <c:v>2005</c:v>
                </c:pt>
                <c:pt idx="3">
                  <c:v>2007</c:v>
                </c:pt>
                <c:pt idx="4">
                  <c:v>2010</c:v>
                </c:pt>
                <c:pt idx="5">
                  <c:v>2013</c:v>
                </c:pt>
                <c:pt idx="6">
                  <c:v>2016</c:v>
                </c:pt>
                <c:pt idx="7">
                  <c:v>2020</c:v>
                </c:pt>
                <c:pt idx="8">
                  <c:v>2024</c:v>
                </c:pt>
                <c:pt idx="9">
                  <c:v>2028</c:v>
                </c:pt>
                <c:pt idx="10">
                  <c:v>2032</c:v>
                </c:pt>
                <c:pt idx="11">
                  <c:v>2036</c:v>
                </c:pt>
                <c:pt idx="12">
                  <c:v>2040</c:v>
                </c:pt>
              </c:strCache>
            </c:strRef>
          </c:cat>
          <c:val>
            <c:numRef>
              <c:f>'KZU in GVŽ'!$C$80:$O$80</c:f>
              <c:numCache>
                <c:formatCode>General</c:formatCode>
                <c:ptCount val="13"/>
                <c:pt idx="0">
                  <c:v>601953</c:v>
                </c:pt>
                <c:pt idx="1">
                  <c:v>607881</c:v>
                </c:pt>
                <c:pt idx="2">
                  <c:v>505161</c:v>
                </c:pt>
                <c:pt idx="3">
                  <c:v>544405</c:v>
                </c:pt>
                <c:pt idx="4">
                  <c:v>382031</c:v>
                </c:pt>
                <c:pt idx="5">
                  <c:v>287498</c:v>
                </c:pt>
                <c:pt idx="6">
                  <c:v>273359</c:v>
                </c:pt>
                <c:pt idx="7">
                  <c:v>235475</c:v>
                </c:pt>
              </c:numCache>
            </c:numRef>
          </c:val>
          <c:smooth val="0"/>
          <c:extLst>
            <c:ext xmlns:c16="http://schemas.microsoft.com/office/drawing/2014/chart" uri="{C3380CC4-5D6E-409C-BE32-E72D297353CC}">
              <c16:uniqueId val="{00000005-D9BB-4EB4-8EFA-B69DFB6ABEC3}"/>
            </c:ext>
          </c:extLst>
        </c:ser>
        <c:ser>
          <c:idx val="3"/>
          <c:order val="3"/>
          <c:tx>
            <c:strRef>
              <c:f>'KZU in GVŽ'!$B$81</c:f>
              <c:strCache>
                <c:ptCount val="1"/>
                <c:pt idx="0">
                  <c:v>Željeni scenarij: mlado govedo [do 2 leti]</c:v>
                </c:pt>
              </c:strCache>
            </c:strRef>
          </c:tx>
          <c:spPr>
            <a:ln w="22225" cap="rnd">
              <a:solidFill>
                <a:schemeClr val="accent1"/>
              </a:solidFill>
              <a:prstDash val="sysDash"/>
              <a:round/>
            </a:ln>
            <a:effectLst/>
          </c:spPr>
          <c:marker>
            <c:symbol val="none"/>
          </c:marker>
          <c:cat>
            <c:strRef>
              <c:f>'KZU in GVŽ'!$C$77:$O$77</c:f>
              <c:strCache>
                <c:ptCount val="13"/>
                <c:pt idx="0">
                  <c:v>2000</c:v>
                </c:pt>
                <c:pt idx="1">
                  <c:v>2003</c:v>
                </c:pt>
                <c:pt idx="2">
                  <c:v>2005</c:v>
                </c:pt>
                <c:pt idx="3">
                  <c:v>2007</c:v>
                </c:pt>
                <c:pt idx="4">
                  <c:v>2010</c:v>
                </c:pt>
                <c:pt idx="5">
                  <c:v>2013</c:v>
                </c:pt>
                <c:pt idx="6">
                  <c:v>2016</c:v>
                </c:pt>
                <c:pt idx="7">
                  <c:v>2020</c:v>
                </c:pt>
                <c:pt idx="8">
                  <c:v>2024</c:v>
                </c:pt>
                <c:pt idx="9">
                  <c:v>2028</c:v>
                </c:pt>
                <c:pt idx="10">
                  <c:v>2032</c:v>
                </c:pt>
                <c:pt idx="11">
                  <c:v>2036</c:v>
                </c:pt>
                <c:pt idx="12">
                  <c:v>2040</c:v>
                </c:pt>
              </c:strCache>
            </c:strRef>
          </c:cat>
          <c:val>
            <c:numRef>
              <c:f>'KZU in GVŽ'!$C$81:$O$81</c:f>
              <c:numCache>
                <c:formatCode>General</c:formatCode>
                <c:ptCount val="13"/>
                <c:pt idx="7">
                  <c:v>281786</c:v>
                </c:pt>
                <c:pt idx="8">
                  <c:v>285786</c:v>
                </c:pt>
                <c:pt idx="9">
                  <c:v>289786</c:v>
                </c:pt>
                <c:pt idx="10">
                  <c:v>293786</c:v>
                </c:pt>
                <c:pt idx="11">
                  <c:v>297786</c:v>
                </c:pt>
                <c:pt idx="12">
                  <c:v>301786</c:v>
                </c:pt>
              </c:numCache>
            </c:numRef>
          </c:val>
          <c:smooth val="0"/>
          <c:extLst>
            <c:ext xmlns:c16="http://schemas.microsoft.com/office/drawing/2014/chart" uri="{C3380CC4-5D6E-409C-BE32-E72D297353CC}">
              <c16:uniqueId val="{00000006-D9BB-4EB4-8EFA-B69DFB6ABEC3}"/>
            </c:ext>
          </c:extLst>
        </c:ser>
        <c:ser>
          <c:idx val="4"/>
          <c:order val="4"/>
          <c:tx>
            <c:strRef>
              <c:f>'KZU in GVŽ'!$B$82</c:f>
              <c:strCache>
                <c:ptCount val="1"/>
                <c:pt idx="0">
                  <c:v>Željeni scenarij: krave molznice [nad 2 leti]</c:v>
                </c:pt>
              </c:strCache>
            </c:strRef>
          </c:tx>
          <c:spPr>
            <a:ln w="25400" cap="rnd">
              <a:solidFill>
                <a:schemeClr val="accent2"/>
              </a:solidFill>
              <a:prstDash val="sysDash"/>
              <a:round/>
            </a:ln>
            <a:effectLst/>
          </c:spPr>
          <c:marker>
            <c:symbol val="none"/>
          </c:marker>
          <c:cat>
            <c:strRef>
              <c:f>'KZU in GVŽ'!$C$77:$O$77</c:f>
              <c:strCache>
                <c:ptCount val="13"/>
                <c:pt idx="0">
                  <c:v>2000</c:v>
                </c:pt>
                <c:pt idx="1">
                  <c:v>2003</c:v>
                </c:pt>
                <c:pt idx="2">
                  <c:v>2005</c:v>
                </c:pt>
                <c:pt idx="3">
                  <c:v>2007</c:v>
                </c:pt>
                <c:pt idx="4">
                  <c:v>2010</c:v>
                </c:pt>
                <c:pt idx="5">
                  <c:v>2013</c:v>
                </c:pt>
                <c:pt idx="6">
                  <c:v>2016</c:v>
                </c:pt>
                <c:pt idx="7">
                  <c:v>2020</c:v>
                </c:pt>
                <c:pt idx="8">
                  <c:v>2024</c:v>
                </c:pt>
                <c:pt idx="9">
                  <c:v>2028</c:v>
                </c:pt>
                <c:pt idx="10">
                  <c:v>2032</c:v>
                </c:pt>
                <c:pt idx="11">
                  <c:v>2036</c:v>
                </c:pt>
                <c:pt idx="12">
                  <c:v>2040</c:v>
                </c:pt>
              </c:strCache>
            </c:strRef>
          </c:cat>
          <c:val>
            <c:numRef>
              <c:f>'KZU in GVŽ'!$C$82:$O$82</c:f>
              <c:numCache>
                <c:formatCode>General</c:formatCode>
                <c:ptCount val="13"/>
                <c:pt idx="7">
                  <c:v>100834</c:v>
                </c:pt>
                <c:pt idx="8">
                  <c:v>107834</c:v>
                </c:pt>
                <c:pt idx="9">
                  <c:v>114834</c:v>
                </c:pt>
                <c:pt idx="10">
                  <c:v>121834</c:v>
                </c:pt>
                <c:pt idx="11">
                  <c:v>128834</c:v>
                </c:pt>
                <c:pt idx="12">
                  <c:v>135834</c:v>
                </c:pt>
              </c:numCache>
            </c:numRef>
          </c:val>
          <c:smooth val="0"/>
          <c:extLst>
            <c:ext xmlns:c16="http://schemas.microsoft.com/office/drawing/2014/chart" uri="{C3380CC4-5D6E-409C-BE32-E72D297353CC}">
              <c16:uniqueId val="{00000007-D9BB-4EB4-8EFA-B69DFB6ABEC3}"/>
            </c:ext>
          </c:extLst>
        </c:ser>
        <c:ser>
          <c:idx val="5"/>
          <c:order val="5"/>
          <c:tx>
            <c:strRef>
              <c:f>'KZU in GVŽ'!$B$83</c:f>
              <c:strCache>
                <c:ptCount val="1"/>
                <c:pt idx="0">
                  <c:v>Željeni scenarij: prašiči</c:v>
                </c:pt>
              </c:strCache>
            </c:strRef>
          </c:tx>
          <c:spPr>
            <a:ln w="25400" cap="rnd">
              <a:solidFill>
                <a:schemeClr val="accent5"/>
              </a:solidFill>
              <a:prstDash val="sysDash"/>
              <a:round/>
            </a:ln>
            <a:effectLst/>
          </c:spPr>
          <c:marker>
            <c:symbol val="none"/>
          </c:marker>
          <c:cat>
            <c:strRef>
              <c:f>'KZU in GVŽ'!$C$77:$O$77</c:f>
              <c:strCache>
                <c:ptCount val="13"/>
                <c:pt idx="0">
                  <c:v>2000</c:v>
                </c:pt>
                <c:pt idx="1">
                  <c:v>2003</c:v>
                </c:pt>
                <c:pt idx="2">
                  <c:v>2005</c:v>
                </c:pt>
                <c:pt idx="3">
                  <c:v>2007</c:v>
                </c:pt>
                <c:pt idx="4">
                  <c:v>2010</c:v>
                </c:pt>
                <c:pt idx="5">
                  <c:v>2013</c:v>
                </c:pt>
                <c:pt idx="6">
                  <c:v>2016</c:v>
                </c:pt>
                <c:pt idx="7">
                  <c:v>2020</c:v>
                </c:pt>
                <c:pt idx="8">
                  <c:v>2024</c:v>
                </c:pt>
                <c:pt idx="9">
                  <c:v>2028</c:v>
                </c:pt>
                <c:pt idx="10">
                  <c:v>2032</c:v>
                </c:pt>
                <c:pt idx="11">
                  <c:v>2036</c:v>
                </c:pt>
                <c:pt idx="12">
                  <c:v>2040</c:v>
                </c:pt>
              </c:strCache>
            </c:strRef>
          </c:cat>
          <c:val>
            <c:numRef>
              <c:f>'KZU in GVŽ'!$C$83:$O$83</c:f>
              <c:numCache>
                <c:formatCode>General</c:formatCode>
                <c:ptCount val="13"/>
                <c:pt idx="7">
                  <c:v>235475</c:v>
                </c:pt>
                <c:pt idx="8">
                  <c:v>262475</c:v>
                </c:pt>
                <c:pt idx="9">
                  <c:v>289475</c:v>
                </c:pt>
                <c:pt idx="10">
                  <c:v>316475</c:v>
                </c:pt>
                <c:pt idx="11">
                  <c:v>343475</c:v>
                </c:pt>
                <c:pt idx="12">
                  <c:v>370475</c:v>
                </c:pt>
              </c:numCache>
            </c:numRef>
          </c:val>
          <c:smooth val="0"/>
          <c:extLst>
            <c:ext xmlns:c16="http://schemas.microsoft.com/office/drawing/2014/chart" uri="{C3380CC4-5D6E-409C-BE32-E72D297353CC}">
              <c16:uniqueId val="{00000008-D9BB-4EB4-8EFA-B69DFB6ABEC3}"/>
            </c:ext>
          </c:extLst>
        </c:ser>
        <c:dLbls>
          <c:showLegendKey val="0"/>
          <c:showVal val="0"/>
          <c:showCatName val="0"/>
          <c:showSerName val="0"/>
          <c:showPercent val="0"/>
          <c:showBubbleSize val="0"/>
        </c:dLbls>
        <c:smooth val="0"/>
        <c:axId val="513623120"/>
        <c:axId val="859981072"/>
      </c:lineChart>
      <c:catAx>
        <c:axId val="51362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859981072"/>
        <c:crosses val="autoZero"/>
        <c:auto val="1"/>
        <c:lblAlgn val="ctr"/>
        <c:lblOffset val="100"/>
        <c:noMultiLvlLbl val="0"/>
      </c:catAx>
      <c:valAx>
        <c:axId val="8599810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Število živali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513623120"/>
        <c:crosses val="autoZero"/>
        <c:crossBetween val="between"/>
      </c:valAx>
      <c:spPr>
        <a:noFill/>
        <a:ln>
          <a:noFill/>
        </a:ln>
        <a:effectLst/>
      </c:spPr>
    </c:plotArea>
    <c:legend>
      <c:legendPos val="b"/>
      <c:layout>
        <c:manualLayout>
          <c:xMode val="edge"/>
          <c:yMode val="edge"/>
          <c:x val="2.9097630257557693E-2"/>
          <c:y val="0.84776795372674774"/>
          <c:w val="0.94180462923610275"/>
          <c:h val="0.133245541214704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Namakana zemljišča po tipu rabe [ha]</a:t>
            </a:r>
          </a:p>
          <a:p>
            <a:pPr>
              <a:defRPr/>
            </a:pPr>
            <a:endParaRPr lang="sl-S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6.8000686104126004E-2"/>
          <c:y val="9.0455468523353635E-2"/>
          <c:w val="0.90259554485405724"/>
          <c:h val="0.63767836524551347"/>
        </c:manualLayout>
      </c:layout>
      <c:lineChart>
        <c:grouping val="standard"/>
        <c:varyColors val="0"/>
        <c:ser>
          <c:idx val="0"/>
          <c:order val="0"/>
          <c:tx>
            <c:strRef>
              <c:f>'Izpusti TGP'!$C$62</c:f>
              <c:strCache>
                <c:ptCount val="1"/>
                <c:pt idx="0">
                  <c:v>Njive in vrtovi</c:v>
                </c:pt>
              </c:strCache>
            </c:strRef>
          </c:tx>
          <c:spPr>
            <a:ln w="28575" cap="rnd">
              <a:solidFill>
                <a:schemeClr val="accent1"/>
              </a:solidFill>
              <a:round/>
            </a:ln>
            <a:effectLst/>
          </c:spPr>
          <c:marker>
            <c:symbol val="none"/>
          </c:marker>
          <c:trendline>
            <c:name>Obstoječi trend: njive in vrtovi</c:name>
            <c:spPr>
              <a:ln w="19050" cap="rnd">
                <a:solidFill>
                  <a:schemeClr val="accent1"/>
                </a:solidFill>
                <a:prstDash val="sysDot"/>
              </a:ln>
              <a:effectLst/>
            </c:spPr>
            <c:trendlineType val="linear"/>
            <c:dispRSqr val="1"/>
            <c:dispEq val="1"/>
            <c:trendlineLbl>
              <c:layout>
                <c:manualLayout>
                  <c:x val="-0.41009050859792967"/>
                  <c:y val="-1.8474272410408329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'Izpusti TGP'!$B$63:$B$103</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'Izpusti TGP'!$C$63:$C$103</c:f>
              <c:numCache>
                <c:formatCode>General</c:formatCode>
                <c:ptCount val="41"/>
                <c:pt idx="0">
                  <c:v>1825</c:v>
                </c:pt>
                <c:pt idx="1">
                  <c:v>1916</c:v>
                </c:pt>
                <c:pt idx="2">
                  <c:v>1624</c:v>
                </c:pt>
                <c:pt idx="3">
                  <c:v>2088</c:v>
                </c:pt>
                <c:pt idx="4">
                  <c:v>1713</c:v>
                </c:pt>
                <c:pt idx="5">
                  <c:v>1252</c:v>
                </c:pt>
                <c:pt idx="6">
                  <c:v>2228</c:v>
                </c:pt>
                <c:pt idx="7">
                  <c:v>3080</c:v>
                </c:pt>
                <c:pt idx="8">
                  <c:v>2842</c:v>
                </c:pt>
                <c:pt idx="9">
                  <c:v>2825</c:v>
                </c:pt>
                <c:pt idx="10">
                  <c:v>2541</c:v>
                </c:pt>
                <c:pt idx="11">
                  <c:v>2266</c:v>
                </c:pt>
                <c:pt idx="12">
                  <c:v>676</c:v>
                </c:pt>
                <c:pt idx="13">
                  <c:v>824</c:v>
                </c:pt>
                <c:pt idx="14">
                  <c:v>1036</c:v>
                </c:pt>
                <c:pt idx="15">
                  <c:v>1716</c:v>
                </c:pt>
                <c:pt idx="16">
                  <c:v>1735</c:v>
                </c:pt>
                <c:pt idx="17">
                  <c:v>1942</c:v>
                </c:pt>
                <c:pt idx="18">
                  <c:v>2028</c:v>
                </c:pt>
                <c:pt idx="19">
                  <c:v>2018</c:v>
                </c:pt>
                <c:pt idx="20">
                  <c:v>2719</c:v>
                </c:pt>
                <c:pt idx="21">
                  <c:v>3329</c:v>
                </c:pt>
                <c:pt idx="22">
                  <c:v>3188</c:v>
                </c:pt>
                <c:pt idx="23">
                  <c:v>2747</c:v>
                </c:pt>
              </c:numCache>
            </c:numRef>
          </c:val>
          <c:smooth val="0"/>
          <c:extLst>
            <c:ext xmlns:c16="http://schemas.microsoft.com/office/drawing/2014/chart" uri="{C3380CC4-5D6E-409C-BE32-E72D297353CC}">
              <c16:uniqueId val="{00000001-4C32-4605-BEF5-13FAE75F8ABA}"/>
            </c:ext>
          </c:extLst>
        </c:ser>
        <c:ser>
          <c:idx val="1"/>
          <c:order val="1"/>
          <c:tx>
            <c:strRef>
              <c:f>'Izpusti TGP'!$D$62</c:f>
              <c:strCache>
                <c:ptCount val="1"/>
                <c:pt idx="0">
                  <c:v>Sadovnjaki, oljčniki in drevesnice</c:v>
                </c:pt>
              </c:strCache>
            </c:strRef>
          </c:tx>
          <c:spPr>
            <a:ln w="28575" cap="rnd">
              <a:solidFill>
                <a:schemeClr val="accent2"/>
              </a:solidFill>
              <a:round/>
            </a:ln>
            <a:effectLst/>
          </c:spPr>
          <c:marker>
            <c:symbol val="none"/>
          </c:marker>
          <c:trendline>
            <c:name>Obstoječi trend: sadovnjaki, oljčniki in drevesnice</c:name>
            <c:spPr>
              <a:ln w="19050" cap="rnd">
                <a:solidFill>
                  <a:schemeClr val="accent2"/>
                </a:solidFill>
                <a:prstDash val="sysDot"/>
              </a:ln>
              <a:effectLst/>
            </c:spPr>
            <c:trendlineType val="linear"/>
            <c:dispRSqr val="1"/>
            <c:dispEq val="1"/>
            <c:trendlineLbl>
              <c:layout>
                <c:manualLayout>
                  <c:x val="3.8041174056782728E-2"/>
                  <c:y val="-2.7674228064150649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'Izpusti TGP'!$B$63:$B$103</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'Izpusti TGP'!$D$63:$D$103</c:f>
              <c:numCache>
                <c:formatCode>General</c:formatCode>
                <c:ptCount val="41"/>
                <c:pt idx="0">
                  <c:v>665</c:v>
                </c:pt>
                <c:pt idx="1">
                  <c:v>690</c:v>
                </c:pt>
                <c:pt idx="2">
                  <c:v>658</c:v>
                </c:pt>
                <c:pt idx="3">
                  <c:v>632</c:v>
                </c:pt>
                <c:pt idx="4">
                  <c:v>616</c:v>
                </c:pt>
                <c:pt idx="5">
                  <c:v>560</c:v>
                </c:pt>
                <c:pt idx="6">
                  <c:v>603</c:v>
                </c:pt>
                <c:pt idx="7">
                  <c:v>613</c:v>
                </c:pt>
                <c:pt idx="8">
                  <c:v>634</c:v>
                </c:pt>
                <c:pt idx="9">
                  <c:v>641</c:v>
                </c:pt>
                <c:pt idx="10">
                  <c:v>626</c:v>
                </c:pt>
                <c:pt idx="11">
                  <c:v>710</c:v>
                </c:pt>
                <c:pt idx="12">
                  <c:v>354</c:v>
                </c:pt>
                <c:pt idx="13">
                  <c:v>550</c:v>
                </c:pt>
                <c:pt idx="14">
                  <c:v>409</c:v>
                </c:pt>
                <c:pt idx="15">
                  <c:v>514</c:v>
                </c:pt>
                <c:pt idx="16">
                  <c:v>485</c:v>
                </c:pt>
                <c:pt idx="17">
                  <c:v>441</c:v>
                </c:pt>
                <c:pt idx="18">
                  <c:v>430</c:v>
                </c:pt>
                <c:pt idx="19">
                  <c:v>541</c:v>
                </c:pt>
                <c:pt idx="20">
                  <c:v>577</c:v>
                </c:pt>
                <c:pt idx="21">
                  <c:v>631</c:v>
                </c:pt>
                <c:pt idx="22">
                  <c:v>569</c:v>
                </c:pt>
                <c:pt idx="23">
                  <c:v>486</c:v>
                </c:pt>
              </c:numCache>
            </c:numRef>
          </c:val>
          <c:smooth val="0"/>
          <c:extLst>
            <c:ext xmlns:c16="http://schemas.microsoft.com/office/drawing/2014/chart" uri="{C3380CC4-5D6E-409C-BE32-E72D297353CC}">
              <c16:uniqueId val="{00000003-4C32-4605-BEF5-13FAE75F8ABA}"/>
            </c:ext>
          </c:extLst>
        </c:ser>
        <c:ser>
          <c:idx val="2"/>
          <c:order val="2"/>
          <c:tx>
            <c:strRef>
              <c:f>'Izpusti TGP'!$E$62</c:f>
              <c:strCache>
                <c:ptCount val="1"/>
                <c:pt idx="0">
                  <c:v>Željeni scenarij: njive in vrtovi</c:v>
                </c:pt>
              </c:strCache>
            </c:strRef>
          </c:tx>
          <c:spPr>
            <a:ln w="28575" cap="rnd">
              <a:solidFill>
                <a:schemeClr val="accent1"/>
              </a:solidFill>
              <a:prstDash val="sysDash"/>
              <a:round/>
            </a:ln>
            <a:effectLst/>
          </c:spPr>
          <c:marker>
            <c:symbol val="none"/>
          </c:marker>
          <c:cat>
            <c:numRef>
              <c:f>'Izpusti TGP'!$B$63:$B$103</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'Izpusti TGP'!$E$63:$E$103</c:f>
              <c:numCache>
                <c:formatCode>General</c:formatCode>
                <c:ptCount val="41"/>
                <c:pt idx="23">
                  <c:v>2747</c:v>
                </c:pt>
                <c:pt idx="24">
                  <c:v>3150</c:v>
                </c:pt>
                <c:pt idx="25">
                  <c:v>3550</c:v>
                </c:pt>
                <c:pt idx="26">
                  <c:v>3950</c:v>
                </c:pt>
                <c:pt idx="27">
                  <c:v>4350</c:v>
                </c:pt>
                <c:pt idx="28">
                  <c:v>4750</c:v>
                </c:pt>
                <c:pt idx="29">
                  <c:v>5150</c:v>
                </c:pt>
                <c:pt idx="30">
                  <c:v>5550</c:v>
                </c:pt>
                <c:pt idx="31">
                  <c:v>5950</c:v>
                </c:pt>
                <c:pt idx="32">
                  <c:v>6350</c:v>
                </c:pt>
                <c:pt idx="33">
                  <c:v>6750</c:v>
                </c:pt>
                <c:pt idx="34">
                  <c:v>7150</c:v>
                </c:pt>
                <c:pt idx="35">
                  <c:v>7550</c:v>
                </c:pt>
                <c:pt idx="36">
                  <c:v>7950</c:v>
                </c:pt>
                <c:pt idx="37">
                  <c:v>8350</c:v>
                </c:pt>
                <c:pt idx="38">
                  <c:v>8750</c:v>
                </c:pt>
                <c:pt idx="39">
                  <c:v>9150</c:v>
                </c:pt>
                <c:pt idx="40">
                  <c:v>9550</c:v>
                </c:pt>
              </c:numCache>
            </c:numRef>
          </c:val>
          <c:smooth val="0"/>
          <c:extLst>
            <c:ext xmlns:c16="http://schemas.microsoft.com/office/drawing/2014/chart" uri="{C3380CC4-5D6E-409C-BE32-E72D297353CC}">
              <c16:uniqueId val="{00000004-4C32-4605-BEF5-13FAE75F8ABA}"/>
            </c:ext>
          </c:extLst>
        </c:ser>
        <c:ser>
          <c:idx val="3"/>
          <c:order val="3"/>
          <c:tx>
            <c:strRef>
              <c:f>'Izpusti TGP'!$F$62</c:f>
              <c:strCache>
                <c:ptCount val="1"/>
                <c:pt idx="0">
                  <c:v>Željeni scenarij: sadovnjaki, oljčniki in drevesnice</c:v>
                </c:pt>
              </c:strCache>
            </c:strRef>
          </c:tx>
          <c:spPr>
            <a:ln w="28575" cap="rnd">
              <a:solidFill>
                <a:schemeClr val="accent2"/>
              </a:solidFill>
              <a:prstDash val="sysDash"/>
              <a:round/>
            </a:ln>
            <a:effectLst/>
          </c:spPr>
          <c:marker>
            <c:symbol val="none"/>
          </c:marker>
          <c:cat>
            <c:numRef>
              <c:f>'Izpusti TGP'!$B$63:$B$103</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'Izpusti TGP'!$F$63:$F$103</c:f>
              <c:numCache>
                <c:formatCode>General</c:formatCode>
                <c:ptCount val="41"/>
                <c:pt idx="23">
                  <c:v>486</c:v>
                </c:pt>
                <c:pt idx="24">
                  <c:v>690</c:v>
                </c:pt>
                <c:pt idx="25">
                  <c:v>890</c:v>
                </c:pt>
                <c:pt idx="26">
                  <c:v>1090</c:v>
                </c:pt>
                <c:pt idx="27">
                  <c:v>1290</c:v>
                </c:pt>
                <c:pt idx="28">
                  <c:v>1490</c:v>
                </c:pt>
                <c:pt idx="29">
                  <c:v>1690</c:v>
                </c:pt>
                <c:pt idx="30">
                  <c:v>1890</c:v>
                </c:pt>
                <c:pt idx="31">
                  <c:v>2090</c:v>
                </c:pt>
                <c:pt idx="32">
                  <c:v>2290</c:v>
                </c:pt>
                <c:pt idx="33">
                  <c:v>2490</c:v>
                </c:pt>
                <c:pt idx="34">
                  <c:v>2690</c:v>
                </c:pt>
                <c:pt idx="35">
                  <c:v>2890</c:v>
                </c:pt>
                <c:pt idx="36">
                  <c:v>3090</c:v>
                </c:pt>
                <c:pt idx="37">
                  <c:v>3290</c:v>
                </c:pt>
                <c:pt idx="38">
                  <c:v>3490</c:v>
                </c:pt>
                <c:pt idx="39">
                  <c:v>3690</c:v>
                </c:pt>
                <c:pt idx="40">
                  <c:v>3890</c:v>
                </c:pt>
              </c:numCache>
            </c:numRef>
          </c:val>
          <c:smooth val="0"/>
          <c:extLst>
            <c:ext xmlns:c16="http://schemas.microsoft.com/office/drawing/2014/chart" uri="{C3380CC4-5D6E-409C-BE32-E72D297353CC}">
              <c16:uniqueId val="{00000005-4C32-4605-BEF5-13FAE75F8ABA}"/>
            </c:ext>
          </c:extLst>
        </c:ser>
        <c:dLbls>
          <c:showLegendKey val="0"/>
          <c:showVal val="0"/>
          <c:showCatName val="0"/>
          <c:showSerName val="0"/>
          <c:showPercent val="0"/>
          <c:showBubbleSize val="0"/>
        </c:dLbls>
        <c:smooth val="0"/>
        <c:axId val="2006588687"/>
        <c:axId val="2006591599"/>
      </c:lineChart>
      <c:catAx>
        <c:axId val="2006588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06591599"/>
        <c:crosses val="autoZero"/>
        <c:auto val="1"/>
        <c:lblAlgn val="ctr"/>
        <c:lblOffset val="100"/>
        <c:noMultiLvlLbl val="0"/>
      </c:catAx>
      <c:valAx>
        <c:axId val="2006591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06588687"/>
        <c:crosses val="autoZero"/>
        <c:crossBetween val="between"/>
      </c:valAx>
      <c:spPr>
        <a:noFill/>
        <a:ln>
          <a:noFill/>
        </a:ln>
        <a:effectLst/>
      </c:spPr>
    </c:plotArea>
    <c:legend>
      <c:legendPos val="b"/>
      <c:layout>
        <c:manualLayout>
          <c:xMode val="edge"/>
          <c:yMode val="edge"/>
          <c:x val="4.8140663832950084E-2"/>
          <c:y val="0.8463202070213105"/>
          <c:w val="0.92622767286832508"/>
          <c:h val="0.13307500736850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Neto bilančni presežek N</a:t>
            </a:r>
          </a:p>
          <a:p>
            <a:pPr>
              <a:defRPr/>
            </a:pPr>
            <a:r>
              <a:rPr lang="sl-SI"/>
              <a:t>[kg/ha]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9.6391738517565606E-2"/>
          <c:y val="0.12301824212271974"/>
          <c:w val="0.87344074786119885"/>
          <c:h val="0.72843804242426335"/>
        </c:manualLayout>
      </c:layout>
      <c:lineChart>
        <c:grouping val="standard"/>
        <c:varyColors val="0"/>
        <c:ser>
          <c:idx val="0"/>
          <c:order val="0"/>
          <c:tx>
            <c:strRef>
              <c:f>'naravni viri'!$C$2</c:f>
              <c:strCache>
                <c:ptCount val="1"/>
                <c:pt idx="0">
                  <c:v>Neto bilančni presežek N</c:v>
                </c:pt>
              </c:strCache>
            </c:strRef>
          </c:tx>
          <c:spPr>
            <a:ln w="28575" cap="rnd">
              <a:solidFill>
                <a:schemeClr val="accent1"/>
              </a:solidFill>
              <a:round/>
            </a:ln>
            <a:effectLst/>
          </c:spPr>
          <c:marker>
            <c:symbol val="none"/>
          </c:marker>
          <c:trendline>
            <c:name>Obstoječi trend: neto bilančni presežek N</c:name>
            <c:spPr>
              <a:ln w="19050" cap="rnd">
                <a:solidFill>
                  <a:schemeClr val="accent1"/>
                </a:solidFill>
                <a:prstDash val="sysDot"/>
              </a:ln>
              <a:effectLst/>
            </c:spPr>
            <c:trendlineType val="log"/>
            <c:dispRSqr val="1"/>
            <c:dispEq val="1"/>
            <c:trendlineLbl>
              <c:layout>
                <c:manualLayout>
                  <c:x val="-7.5533664340843534E-2"/>
                  <c:y val="-7.855782688590770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'naravni viri'!$B$3:$B$51</c:f>
              <c:numCache>
                <c:formatCode>General</c:formatCode>
                <c:ptCount val="4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c:v>
                </c:pt>
                <c:pt idx="33">
                  <c:v>2025</c:v>
                </c:pt>
                <c:pt idx="34">
                  <c:v>2026</c:v>
                </c:pt>
                <c:pt idx="35">
                  <c:v>2027</c:v>
                </c:pt>
                <c:pt idx="36">
                  <c:v>2028</c:v>
                </c:pt>
                <c:pt idx="37">
                  <c:v>2029</c:v>
                </c:pt>
                <c:pt idx="38">
                  <c:v>2030</c:v>
                </c:pt>
                <c:pt idx="39">
                  <c:v>2031</c:v>
                </c:pt>
                <c:pt idx="40">
                  <c:v>2032</c:v>
                </c:pt>
                <c:pt idx="41">
                  <c:v>2033</c:v>
                </c:pt>
                <c:pt idx="42">
                  <c:v>2034</c:v>
                </c:pt>
                <c:pt idx="43">
                  <c:v>2035</c:v>
                </c:pt>
                <c:pt idx="44">
                  <c:v>2036</c:v>
                </c:pt>
                <c:pt idx="45">
                  <c:v>2037</c:v>
                </c:pt>
                <c:pt idx="46">
                  <c:v>2038</c:v>
                </c:pt>
                <c:pt idx="47">
                  <c:v>2039</c:v>
                </c:pt>
                <c:pt idx="48">
                  <c:v>2040</c:v>
                </c:pt>
              </c:numCache>
            </c:numRef>
          </c:cat>
          <c:val>
            <c:numRef>
              <c:f>'naravni viri'!$C$3:$C$51</c:f>
              <c:numCache>
                <c:formatCode>General</c:formatCode>
                <c:ptCount val="49"/>
                <c:pt idx="0">
                  <c:v>75.532708311824607</c:v>
                </c:pt>
                <c:pt idx="1">
                  <c:v>62.555168499018301</c:v>
                </c:pt>
                <c:pt idx="2">
                  <c:v>26.48924506800412</c:v>
                </c:pt>
                <c:pt idx="3">
                  <c:v>30.659498465308953</c:v>
                </c:pt>
                <c:pt idx="4">
                  <c:v>30.922203355572979</c:v>
                </c:pt>
                <c:pt idx="5">
                  <c:v>27.466071835688705</c:v>
                </c:pt>
                <c:pt idx="6">
                  <c:v>29.688950900852394</c:v>
                </c:pt>
                <c:pt idx="7">
                  <c:v>33.793042447847071</c:v>
                </c:pt>
                <c:pt idx="8">
                  <c:v>48.490855813090505</c:v>
                </c:pt>
                <c:pt idx="9">
                  <c:v>49.600781049456103</c:v>
                </c:pt>
                <c:pt idx="10">
                  <c:v>29.310662617201899</c:v>
                </c:pt>
                <c:pt idx="11">
                  <c:v>61.384926553077939</c:v>
                </c:pt>
                <c:pt idx="12">
                  <c:v>18.062169911144618</c:v>
                </c:pt>
                <c:pt idx="13">
                  <c:v>8.7793907933363862</c:v>
                </c:pt>
                <c:pt idx="14">
                  <c:v>32.672165393743114</c:v>
                </c:pt>
                <c:pt idx="15">
                  <c:v>23.575025007716434</c:v>
                </c:pt>
                <c:pt idx="16">
                  <c:v>9.4750090321988676</c:v>
                </c:pt>
                <c:pt idx="17">
                  <c:v>17.14777792265761</c:v>
                </c:pt>
                <c:pt idx="18">
                  <c:v>9.6808067232704005</c:v>
                </c:pt>
                <c:pt idx="19">
                  <c:v>13.934236731047797</c:v>
                </c:pt>
                <c:pt idx="20">
                  <c:v>23.170802803081813</c:v>
                </c:pt>
                <c:pt idx="21">
                  <c:v>35.511674055140233</c:v>
                </c:pt>
                <c:pt idx="22">
                  <c:v>8.3338896636123874</c:v>
                </c:pt>
                <c:pt idx="23">
                  <c:v>10.38136915909665</c:v>
                </c:pt>
                <c:pt idx="24">
                  <c:v>7.1810756806309453</c:v>
                </c:pt>
                <c:pt idx="25">
                  <c:v>30.601141376181584</c:v>
                </c:pt>
                <c:pt idx="26">
                  <c:v>9.2857149723280568</c:v>
                </c:pt>
                <c:pt idx="27">
                  <c:v>9.4387830382544013</c:v>
                </c:pt>
                <c:pt idx="28">
                  <c:v>-1.3166201131597068</c:v>
                </c:pt>
                <c:pt idx="29">
                  <c:v>15.200259655255124</c:v>
                </c:pt>
                <c:pt idx="30">
                  <c:v>39.274620763279309</c:v>
                </c:pt>
                <c:pt idx="31">
                  <c:v>4.879945583308924</c:v>
                </c:pt>
              </c:numCache>
            </c:numRef>
          </c:val>
          <c:smooth val="0"/>
          <c:extLst>
            <c:ext xmlns:c16="http://schemas.microsoft.com/office/drawing/2014/chart" uri="{C3380CC4-5D6E-409C-BE32-E72D297353CC}">
              <c16:uniqueId val="{00000001-9596-414C-8C5C-654329A23C78}"/>
            </c:ext>
          </c:extLst>
        </c:ser>
        <c:ser>
          <c:idx val="1"/>
          <c:order val="1"/>
          <c:tx>
            <c:strRef>
              <c:f>'naravni viri'!$D$2</c:f>
              <c:strCache>
                <c:ptCount val="1"/>
                <c:pt idx="0">
                  <c:v>Željeni scenarij: neto bilančni presežek N</c:v>
                </c:pt>
              </c:strCache>
            </c:strRef>
          </c:tx>
          <c:spPr>
            <a:ln w="28575" cap="rnd">
              <a:solidFill>
                <a:schemeClr val="accent1"/>
              </a:solidFill>
              <a:prstDash val="sysDash"/>
              <a:round/>
            </a:ln>
            <a:effectLst/>
          </c:spPr>
          <c:marker>
            <c:symbol val="none"/>
          </c:marker>
          <c:cat>
            <c:numRef>
              <c:f>'naravni viri'!$B$3:$B$51</c:f>
              <c:numCache>
                <c:formatCode>General</c:formatCode>
                <c:ptCount val="4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c:v>
                </c:pt>
                <c:pt idx="33">
                  <c:v>2025</c:v>
                </c:pt>
                <c:pt idx="34">
                  <c:v>2026</c:v>
                </c:pt>
                <c:pt idx="35">
                  <c:v>2027</c:v>
                </c:pt>
                <c:pt idx="36">
                  <c:v>2028</c:v>
                </c:pt>
                <c:pt idx="37">
                  <c:v>2029</c:v>
                </c:pt>
                <c:pt idx="38">
                  <c:v>2030</c:v>
                </c:pt>
                <c:pt idx="39">
                  <c:v>2031</c:v>
                </c:pt>
                <c:pt idx="40">
                  <c:v>2032</c:v>
                </c:pt>
                <c:pt idx="41">
                  <c:v>2033</c:v>
                </c:pt>
                <c:pt idx="42">
                  <c:v>2034</c:v>
                </c:pt>
                <c:pt idx="43">
                  <c:v>2035</c:v>
                </c:pt>
                <c:pt idx="44">
                  <c:v>2036</c:v>
                </c:pt>
                <c:pt idx="45">
                  <c:v>2037</c:v>
                </c:pt>
                <c:pt idx="46">
                  <c:v>2038</c:v>
                </c:pt>
                <c:pt idx="47">
                  <c:v>2039</c:v>
                </c:pt>
                <c:pt idx="48">
                  <c:v>2040</c:v>
                </c:pt>
              </c:numCache>
            </c:numRef>
          </c:cat>
          <c:val>
            <c:numRef>
              <c:f>'naravni viri'!$D$3:$D$51</c:f>
              <c:numCache>
                <c:formatCode>General</c:formatCode>
                <c:ptCount val="49"/>
                <c:pt idx="31">
                  <c:v>4.879945583308924</c:v>
                </c:pt>
                <c:pt idx="32">
                  <c:v>4.9965075614664798</c:v>
                </c:pt>
                <c:pt idx="33">
                  <c:v>5.0263605246161616</c:v>
                </c:pt>
                <c:pt idx="34">
                  <c:v>5.0553480614894131</c:v>
                </c:pt>
                <c:pt idx="35">
                  <c:v>5.0835189384561099</c:v>
                </c:pt>
                <c:pt idx="36">
                  <c:v>5.1109179126442239</c:v>
                </c:pt>
                <c:pt idx="37">
                  <c:v>5.1375861597263857</c:v>
                </c:pt>
                <c:pt idx="38">
                  <c:v>5.1635616461296463</c:v>
                </c:pt>
                <c:pt idx="39">
                  <c:v>5.1888794541139358</c:v>
                </c:pt>
                <c:pt idx="40">
                  <c:v>5.213572066704308</c:v>
                </c:pt>
                <c:pt idx="41">
                  <c:v>5.237669618283368</c:v>
                </c:pt>
                <c:pt idx="42">
                  <c:v>5.2612001156935619</c:v>
                </c:pt>
                <c:pt idx="43">
                  <c:v>5.2841896339182615</c:v>
                </c:pt>
                <c:pt idx="44">
                  <c:v>5.3066624897703196</c:v>
                </c:pt>
                <c:pt idx="45">
                  <c:v>5.3286413964890951</c:v>
                </c:pt>
                <c:pt idx="46">
                  <c:v>5.3501476017100584</c:v>
                </c:pt>
                <c:pt idx="47">
                  <c:v>5.3712010109078907</c:v>
                </c:pt>
                <c:pt idx="48">
                  <c:v>5.3918202981106269</c:v>
                </c:pt>
              </c:numCache>
            </c:numRef>
          </c:val>
          <c:smooth val="0"/>
          <c:extLst>
            <c:ext xmlns:c16="http://schemas.microsoft.com/office/drawing/2014/chart" uri="{C3380CC4-5D6E-409C-BE32-E72D297353CC}">
              <c16:uniqueId val="{00000002-9596-414C-8C5C-654329A23C78}"/>
            </c:ext>
          </c:extLst>
        </c:ser>
        <c:dLbls>
          <c:showLegendKey val="0"/>
          <c:showVal val="0"/>
          <c:showCatName val="0"/>
          <c:showSerName val="0"/>
          <c:showPercent val="0"/>
          <c:showBubbleSize val="0"/>
        </c:dLbls>
        <c:smooth val="0"/>
        <c:axId val="1565094175"/>
        <c:axId val="1565087935"/>
      </c:lineChart>
      <c:catAx>
        <c:axId val="156509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65087935"/>
        <c:crosses val="autoZero"/>
        <c:auto val="1"/>
        <c:lblAlgn val="ctr"/>
        <c:lblOffset val="100"/>
        <c:noMultiLvlLbl val="0"/>
      </c:catAx>
      <c:valAx>
        <c:axId val="15650879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Neto bilančni presežek dušika (kg/ha)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65094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Kmetijska zemljišča v ekološki kontroli [ha]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'naravni viri'!$C$54</c:f>
              <c:strCache>
                <c:ptCount val="1"/>
                <c:pt idx="0">
                  <c:v>Kmetijska zemljišča v ekološki kontroli</c:v>
                </c:pt>
              </c:strCache>
            </c:strRef>
          </c:tx>
          <c:spPr>
            <a:ln w="28575" cap="rnd">
              <a:solidFill>
                <a:schemeClr val="accent1"/>
              </a:solidFill>
              <a:round/>
            </a:ln>
            <a:effectLst/>
          </c:spPr>
          <c:marker>
            <c:symbol val="none"/>
          </c:marker>
          <c:trendline>
            <c:name>Obstoječi trend: kmetijska zemljišča v ekološki kontroli</c:name>
            <c:spPr>
              <a:ln w="19050" cap="rnd">
                <a:solidFill>
                  <a:schemeClr val="accent1"/>
                </a:solidFill>
                <a:prstDash val="sysDot"/>
              </a:ln>
              <a:effectLst/>
            </c:spPr>
            <c:trendlineType val="linear"/>
            <c:dispRSqr val="1"/>
            <c:dispEq val="1"/>
            <c:trendlineLbl>
              <c:layout>
                <c:manualLayout>
                  <c:x val="5.5851607003711071E-2"/>
                  <c:y val="0.1166075889998286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'naravni viri'!$A$55:$B$91</c:f>
              <c:strCache>
                <c:ptCount val="3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pt idx="27">
                  <c:v>2031</c:v>
                </c:pt>
                <c:pt idx="28">
                  <c:v>2032</c:v>
                </c:pt>
                <c:pt idx="29">
                  <c:v>2033</c:v>
                </c:pt>
                <c:pt idx="30">
                  <c:v>2034</c:v>
                </c:pt>
                <c:pt idx="31">
                  <c:v>2035</c:v>
                </c:pt>
                <c:pt idx="32">
                  <c:v>2036</c:v>
                </c:pt>
                <c:pt idx="33">
                  <c:v>2037</c:v>
                </c:pt>
                <c:pt idx="34">
                  <c:v>2038</c:v>
                </c:pt>
                <c:pt idx="35">
                  <c:v>2039</c:v>
                </c:pt>
                <c:pt idx="36">
                  <c:v>2040</c:v>
                </c:pt>
              </c:strCache>
            </c:strRef>
          </c:cat>
          <c:val>
            <c:numRef>
              <c:f>'naravni viri'!$C$55:$C$91</c:f>
              <c:numCache>
                <c:formatCode>0.0</c:formatCode>
                <c:ptCount val="37"/>
                <c:pt idx="0">
                  <c:v>23019</c:v>
                </c:pt>
                <c:pt idx="1">
                  <c:v>23169.200000000001</c:v>
                </c:pt>
                <c:pt idx="2">
                  <c:v>26830.7</c:v>
                </c:pt>
                <c:pt idx="3">
                  <c:v>29322.100000000002</c:v>
                </c:pt>
                <c:pt idx="4">
                  <c:v>29836.499999999996</c:v>
                </c:pt>
                <c:pt idx="5">
                  <c:v>29388.6</c:v>
                </c:pt>
                <c:pt idx="6">
                  <c:v>30688.6</c:v>
                </c:pt>
                <c:pt idx="7">
                  <c:v>32148.600000000002</c:v>
                </c:pt>
                <c:pt idx="8">
                  <c:v>35100.699999999997</c:v>
                </c:pt>
                <c:pt idx="9">
                  <c:v>38664.5</c:v>
                </c:pt>
                <c:pt idx="10">
                  <c:v>41237.099999999991</c:v>
                </c:pt>
                <c:pt idx="11">
                  <c:v>42188.4</c:v>
                </c:pt>
                <c:pt idx="12">
                  <c:v>43578.9</c:v>
                </c:pt>
                <c:pt idx="13">
                  <c:v>46222.5</c:v>
                </c:pt>
                <c:pt idx="14">
                  <c:v>47848.2</c:v>
                </c:pt>
                <c:pt idx="15">
                  <c:v>49638.5</c:v>
                </c:pt>
                <c:pt idx="16">
                  <c:v>49803.500000000007</c:v>
                </c:pt>
                <c:pt idx="17">
                  <c:v>51826.3</c:v>
                </c:pt>
                <c:pt idx="18">
                  <c:v>53201.799999999996</c:v>
                </c:pt>
                <c:pt idx="19">
                  <c:v>54602.299999999996</c:v>
                </c:pt>
              </c:numCache>
            </c:numRef>
          </c:val>
          <c:smooth val="0"/>
          <c:extLst>
            <c:ext xmlns:c16="http://schemas.microsoft.com/office/drawing/2014/chart" uri="{C3380CC4-5D6E-409C-BE32-E72D297353CC}">
              <c16:uniqueId val="{00000001-62A5-4CA4-BBAC-67A441A20223}"/>
            </c:ext>
          </c:extLst>
        </c:ser>
        <c:ser>
          <c:idx val="1"/>
          <c:order val="1"/>
          <c:tx>
            <c:strRef>
              <c:f>'naravni viri'!$D$54</c:f>
              <c:strCache>
                <c:ptCount val="1"/>
                <c:pt idx="0">
                  <c:v>Željeni scenarij: Kmetijska zemljišča v ekološki kontroli</c:v>
                </c:pt>
              </c:strCache>
            </c:strRef>
          </c:tx>
          <c:spPr>
            <a:ln w="28575" cap="rnd">
              <a:solidFill>
                <a:schemeClr val="accent1"/>
              </a:solidFill>
              <a:prstDash val="sysDash"/>
              <a:round/>
            </a:ln>
            <a:effectLst/>
          </c:spPr>
          <c:marker>
            <c:symbol val="none"/>
          </c:marker>
          <c:cat>
            <c:strRef>
              <c:f>'naravni viri'!$A$55:$B$91</c:f>
              <c:strCache>
                <c:ptCount val="3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pt idx="27">
                  <c:v>2031</c:v>
                </c:pt>
                <c:pt idx="28">
                  <c:v>2032</c:v>
                </c:pt>
                <c:pt idx="29">
                  <c:v>2033</c:v>
                </c:pt>
                <c:pt idx="30">
                  <c:v>2034</c:v>
                </c:pt>
                <c:pt idx="31">
                  <c:v>2035</c:v>
                </c:pt>
                <c:pt idx="32">
                  <c:v>2036</c:v>
                </c:pt>
                <c:pt idx="33">
                  <c:v>2037</c:v>
                </c:pt>
                <c:pt idx="34">
                  <c:v>2038</c:v>
                </c:pt>
                <c:pt idx="35">
                  <c:v>2039</c:v>
                </c:pt>
                <c:pt idx="36">
                  <c:v>2040</c:v>
                </c:pt>
              </c:strCache>
            </c:strRef>
          </c:cat>
          <c:val>
            <c:numRef>
              <c:f>'naravni viri'!$D$55:$D$91</c:f>
              <c:numCache>
                <c:formatCode>General</c:formatCode>
                <c:ptCount val="37"/>
                <c:pt idx="19" formatCode="0.0">
                  <c:v>54602.299999999996</c:v>
                </c:pt>
                <c:pt idx="20">
                  <c:v>56602.299999999996</c:v>
                </c:pt>
                <c:pt idx="21">
                  <c:v>58602.299999999996</c:v>
                </c:pt>
                <c:pt idx="22">
                  <c:v>60602.299999999996</c:v>
                </c:pt>
                <c:pt idx="23">
                  <c:v>62602.299999999996</c:v>
                </c:pt>
                <c:pt idx="24">
                  <c:v>64602.299999999996</c:v>
                </c:pt>
                <c:pt idx="25">
                  <c:v>66602.299999999988</c:v>
                </c:pt>
                <c:pt idx="26">
                  <c:v>68602.299999999988</c:v>
                </c:pt>
                <c:pt idx="27">
                  <c:v>70602.299999999988</c:v>
                </c:pt>
                <c:pt idx="28">
                  <c:v>72602.299999999988</c:v>
                </c:pt>
                <c:pt idx="29">
                  <c:v>74602.299999999988</c:v>
                </c:pt>
                <c:pt idx="30">
                  <c:v>76602.299999999988</c:v>
                </c:pt>
                <c:pt idx="31">
                  <c:v>78602.299999999988</c:v>
                </c:pt>
                <c:pt idx="32">
                  <c:v>80602.299999999988</c:v>
                </c:pt>
                <c:pt idx="33">
                  <c:v>82602.299999999988</c:v>
                </c:pt>
                <c:pt idx="34">
                  <c:v>84602.299999999988</c:v>
                </c:pt>
                <c:pt idx="35">
                  <c:v>86602.299999999988</c:v>
                </c:pt>
                <c:pt idx="36">
                  <c:v>88602.299999999988</c:v>
                </c:pt>
              </c:numCache>
            </c:numRef>
          </c:val>
          <c:smooth val="0"/>
          <c:extLst>
            <c:ext xmlns:c16="http://schemas.microsoft.com/office/drawing/2014/chart" uri="{C3380CC4-5D6E-409C-BE32-E72D297353CC}">
              <c16:uniqueId val="{00000002-62A5-4CA4-BBAC-67A441A20223}"/>
            </c:ext>
          </c:extLst>
        </c:ser>
        <c:dLbls>
          <c:showLegendKey val="0"/>
          <c:showVal val="0"/>
          <c:showCatName val="0"/>
          <c:showSerName val="0"/>
          <c:showPercent val="0"/>
          <c:showBubbleSize val="0"/>
        </c:dLbls>
        <c:smooth val="0"/>
        <c:axId val="2115196351"/>
        <c:axId val="2115203839"/>
      </c:lineChart>
      <c:catAx>
        <c:axId val="211519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115203839"/>
        <c:crosses val="autoZero"/>
        <c:auto val="1"/>
        <c:lblAlgn val="ctr"/>
        <c:lblOffset val="100"/>
        <c:noMultiLvlLbl val="0"/>
      </c:catAx>
      <c:valAx>
        <c:axId val="21152038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Površina</a:t>
                </a:r>
                <a:r>
                  <a:rPr lang="sl-SI" baseline="0"/>
                  <a:t> (ha)</a:t>
                </a:r>
                <a:endParaRPr lang="sl-S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115196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Slovenski indeks ptic kmetijske krajine(2008=100)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5.4905954307674587E-2"/>
          <c:y val="8.014952307295696E-2"/>
          <c:w val="0.92392391482242553"/>
          <c:h val="0.70158302115194393"/>
        </c:manualLayout>
      </c:layout>
      <c:lineChart>
        <c:grouping val="standard"/>
        <c:varyColors val="0"/>
        <c:ser>
          <c:idx val="0"/>
          <c:order val="0"/>
          <c:tx>
            <c:strRef>
              <c:f>biodiv.!$C$47</c:f>
              <c:strCache>
                <c:ptCount val="1"/>
                <c:pt idx="0">
                  <c:v>Indikatorske vrste kmetijske krajine
</c:v>
                </c:pt>
              </c:strCache>
            </c:strRef>
          </c:tx>
          <c:spPr>
            <a:ln w="28575" cap="rnd">
              <a:solidFill>
                <a:schemeClr val="accent1"/>
              </a:solidFill>
              <a:round/>
            </a:ln>
            <a:effectLst/>
          </c:spPr>
          <c:marker>
            <c:symbol val="none"/>
          </c:marker>
          <c:trendline>
            <c:name>Obstoječi trend: indikatorske vrste kmetijske krajine</c:name>
            <c:spPr>
              <a:ln w="19050" cap="rnd">
                <a:solidFill>
                  <a:schemeClr val="accent1"/>
                </a:solidFill>
                <a:prstDash val="sysDot"/>
              </a:ln>
              <a:effectLst/>
            </c:spPr>
            <c:trendlineType val="log"/>
            <c:dispRSqr val="1"/>
            <c:dispEq val="1"/>
            <c:trendlineLbl>
              <c:layout>
                <c:manualLayout>
                  <c:x val="-0.28941109035158197"/>
                  <c:y val="1.5198097372855239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biodiv.!$B$48:$B$80</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biodiv.!$C$48:$C$80</c:f>
              <c:numCache>
                <c:formatCode>General</c:formatCode>
                <c:ptCount val="33"/>
                <c:pt idx="0">
                  <c:v>100</c:v>
                </c:pt>
                <c:pt idx="1">
                  <c:v>95.2</c:v>
                </c:pt>
                <c:pt idx="2">
                  <c:v>80.8</c:v>
                </c:pt>
                <c:pt idx="3">
                  <c:v>82.9</c:v>
                </c:pt>
                <c:pt idx="4">
                  <c:v>85.5</c:v>
                </c:pt>
                <c:pt idx="5">
                  <c:v>81</c:v>
                </c:pt>
                <c:pt idx="6">
                  <c:v>79.099999999999994</c:v>
                </c:pt>
                <c:pt idx="7">
                  <c:v>72.099999999999994</c:v>
                </c:pt>
                <c:pt idx="8">
                  <c:v>75.599999999999994</c:v>
                </c:pt>
                <c:pt idx="9">
                  <c:v>76</c:v>
                </c:pt>
                <c:pt idx="10">
                  <c:v>79</c:v>
                </c:pt>
                <c:pt idx="11">
                  <c:v>77</c:v>
                </c:pt>
                <c:pt idx="12">
                  <c:v>81.3</c:v>
                </c:pt>
                <c:pt idx="13">
                  <c:v>76.3</c:v>
                </c:pt>
                <c:pt idx="14">
                  <c:v>73.900000000000006</c:v>
                </c:pt>
              </c:numCache>
            </c:numRef>
          </c:val>
          <c:smooth val="0"/>
          <c:extLst>
            <c:ext xmlns:c16="http://schemas.microsoft.com/office/drawing/2014/chart" uri="{C3380CC4-5D6E-409C-BE32-E72D297353CC}">
              <c16:uniqueId val="{00000001-5CD5-4B9C-9D59-AD15D19B456D}"/>
            </c:ext>
          </c:extLst>
        </c:ser>
        <c:ser>
          <c:idx val="1"/>
          <c:order val="1"/>
          <c:tx>
            <c:strRef>
              <c:f>biodiv.!$D$47</c:f>
              <c:strCache>
                <c:ptCount val="1"/>
                <c:pt idx="0">
                  <c:v>Generalisti
</c:v>
                </c:pt>
              </c:strCache>
            </c:strRef>
          </c:tx>
          <c:spPr>
            <a:ln w="28575" cap="rnd">
              <a:solidFill>
                <a:schemeClr val="accent2"/>
              </a:solidFill>
              <a:round/>
            </a:ln>
            <a:effectLst/>
          </c:spPr>
          <c:marker>
            <c:symbol val="none"/>
          </c:marker>
          <c:trendline>
            <c:name>Obstoječi trend: Generalisti</c:name>
            <c:spPr>
              <a:ln w="19050" cap="rnd">
                <a:solidFill>
                  <a:schemeClr val="accent2"/>
                </a:solidFill>
                <a:prstDash val="sysDot"/>
              </a:ln>
              <a:effectLst/>
            </c:spPr>
            <c:trendlineType val="log"/>
            <c:dispRSqr val="1"/>
            <c:dispEq val="1"/>
            <c:trendlineLbl>
              <c:layout>
                <c:manualLayout>
                  <c:x val="-0.27475253093363328"/>
                  <c:y val="-6.1134165730231005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biodiv.!$B$48:$B$80</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biodiv.!$D$48:$D$80</c:f>
              <c:numCache>
                <c:formatCode>General</c:formatCode>
                <c:ptCount val="33"/>
                <c:pt idx="0">
                  <c:v>100</c:v>
                </c:pt>
                <c:pt idx="1">
                  <c:v>97.1</c:v>
                </c:pt>
                <c:pt idx="2">
                  <c:v>92.2</c:v>
                </c:pt>
                <c:pt idx="3">
                  <c:v>98.8</c:v>
                </c:pt>
                <c:pt idx="4">
                  <c:v>101.1</c:v>
                </c:pt>
                <c:pt idx="5">
                  <c:v>89.2</c:v>
                </c:pt>
                <c:pt idx="6">
                  <c:v>93.6</c:v>
                </c:pt>
                <c:pt idx="7">
                  <c:v>85.6</c:v>
                </c:pt>
                <c:pt idx="8">
                  <c:v>88.4</c:v>
                </c:pt>
                <c:pt idx="9">
                  <c:v>91.9</c:v>
                </c:pt>
                <c:pt idx="10">
                  <c:v>89.4</c:v>
                </c:pt>
                <c:pt idx="11">
                  <c:v>91.3</c:v>
                </c:pt>
                <c:pt idx="12">
                  <c:v>93.2</c:v>
                </c:pt>
                <c:pt idx="13">
                  <c:v>95</c:v>
                </c:pt>
                <c:pt idx="14">
                  <c:v>87.2</c:v>
                </c:pt>
              </c:numCache>
            </c:numRef>
          </c:val>
          <c:smooth val="0"/>
          <c:extLst>
            <c:ext xmlns:c16="http://schemas.microsoft.com/office/drawing/2014/chart" uri="{C3380CC4-5D6E-409C-BE32-E72D297353CC}">
              <c16:uniqueId val="{00000003-5CD5-4B9C-9D59-AD15D19B456D}"/>
            </c:ext>
          </c:extLst>
        </c:ser>
        <c:ser>
          <c:idx val="2"/>
          <c:order val="2"/>
          <c:tx>
            <c:strRef>
              <c:f>biodiv.!$E$47</c:f>
              <c:strCache>
                <c:ptCount val="1"/>
                <c:pt idx="0">
                  <c:v>Travniške vrste
</c:v>
                </c:pt>
              </c:strCache>
            </c:strRef>
          </c:tx>
          <c:spPr>
            <a:ln w="28575" cap="rnd">
              <a:solidFill>
                <a:schemeClr val="accent3"/>
              </a:solidFill>
              <a:round/>
            </a:ln>
            <a:effectLst/>
          </c:spPr>
          <c:marker>
            <c:symbol val="none"/>
          </c:marker>
          <c:trendline>
            <c:name>Obstoječi trend: travniške vrste</c:name>
            <c:spPr>
              <a:ln w="19050" cap="rnd">
                <a:solidFill>
                  <a:schemeClr val="accent3"/>
                </a:solidFill>
                <a:prstDash val="sysDot"/>
              </a:ln>
              <a:effectLst/>
            </c:spPr>
            <c:trendlineType val="log"/>
            <c:dispRSqr val="1"/>
            <c:dispEq val="1"/>
            <c:trendlineLbl>
              <c:layout>
                <c:manualLayout>
                  <c:x val="-0.34309075135027456"/>
                  <c:y val="3.5438140395286911E-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biodiv.!$B$48:$B$80</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biodiv.!$E$48:$E$80</c:f>
              <c:numCache>
                <c:formatCode>General</c:formatCode>
                <c:ptCount val="33"/>
                <c:pt idx="0">
                  <c:v>100</c:v>
                </c:pt>
                <c:pt idx="1">
                  <c:v>93.3</c:v>
                </c:pt>
                <c:pt idx="2">
                  <c:v>67.8</c:v>
                </c:pt>
                <c:pt idx="3">
                  <c:v>70</c:v>
                </c:pt>
                <c:pt idx="4">
                  <c:v>65.7</c:v>
                </c:pt>
                <c:pt idx="5">
                  <c:v>63.2</c:v>
                </c:pt>
                <c:pt idx="6">
                  <c:v>60.3</c:v>
                </c:pt>
                <c:pt idx="7">
                  <c:v>57.1</c:v>
                </c:pt>
                <c:pt idx="8">
                  <c:v>60.2</c:v>
                </c:pt>
                <c:pt idx="9">
                  <c:v>56.5</c:v>
                </c:pt>
                <c:pt idx="10">
                  <c:v>60.1</c:v>
                </c:pt>
                <c:pt idx="11">
                  <c:v>61.1</c:v>
                </c:pt>
                <c:pt idx="12">
                  <c:v>60.7</c:v>
                </c:pt>
                <c:pt idx="13">
                  <c:v>55.6</c:v>
                </c:pt>
                <c:pt idx="14">
                  <c:v>56.3</c:v>
                </c:pt>
              </c:numCache>
            </c:numRef>
          </c:val>
          <c:smooth val="0"/>
          <c:extLst>
            <c:ext xmlns:c16="http://schemas.microsoft.com/office/drawing/2014/chart" uri="{C3380CC4-5D6E-409C-BE32-E72D297353CC}">
              <c16:uniqueId val="{00000005-5CD5-4B9C-9D59-AD15D19B456D}"/>
            </c:ext>
          </c:extLst>
        </c:ser>
        <c:ser>
          <c:idx val="3"/>
          <c:order val="3"/>
          <c:tx>
            <c:strRef>
              <c:f>biodiv.!$F$47</c:f>
              <c:strCache>
                <c:ptCount val="1"/>
                <c:pt idx="0">
                  <c:v>Željeni scenarij: indikatorske vrste kmetijske krajine
</c:v>
                </c:pt>
              </c:strCache>
            </c:strRef>
          </c:tx>
          <c:spPr>
            <a:ln w="28575" cap="rnd">
              <a:solidFill>
                <a:schemeClr val="accent1"/>
              </a:solidFill>
              <a:prstDash val="sysDash"/>
              <a:round/>
            </a:ln>
            <a:effectLst/>
          </c:spPr>
          <c:marker>
            <c:symbol val="none"/>
          </c:marker>
          <c:cat>
            <c:numRef>
              <c:f>biodiv.!$B$48:$B$80</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biodiv.!$F$48:$F$80</c:f>
              <c:numCache>
                <c:formatCode>General</c:formatCode>
                <c:ptCount val="33"/>
                <c:pt idx="14">
                  <c:v>73.900000000000006</c:v>
                </c:pt>
                <c:pt idx="15" formatCode="_-* #,##0_-;\-* #,##0_-;_-* &quot;-&quot;??_-;_-@_-">
                  <c:v>74.262943611198907</c:v>
                </c:pt>
                <c:pt idx="16" formatCode="_-* #,##0_-;\-* #,##0_-;_-* &quot;-&quot;??_-;_-@_-">
                  <c:v>74.566066720281086</c:v>
                </c:pt>
                <c:pt idx="17" formatCode="_-* #,##0_-;\-* #,##0_-;_-* &quot;-&quot;??_-;_-@_-">
                  <c:v>74.851858789480829</c:v>
                </c:pt>
                <c:pt idx="18" formatCode="_-* #,##0_-;\-* #,##0_-;_-* &quot;-&quot;??_-;_-@_-">
                  <c:v>75.122194895832209</c:v>
                </c:pt>
                <c:pt idx="19" formatCode="_-* #,##0_-;\-* #,##0_-;_-* &quot;-&quot;??_-;_-@_-">
                  <c:v>75.378661367769965</c:v>
                </c:pt>
                <c:pt idx="20" formatCode="_-* #,##0_-;\-* #,##0_-;_-* &quot;-&quot;??_-;_-@_-">
                  <c:v>75.622612188617126</c:v>
                </c:pt>
                <c:pt idx="21" formatCode="_-* #,##0_-;\-* #,##0_-;_-* &quot;-&quot;??_-;_-@_-">
                  <c:v>75.855212266791582</c:v>
                </c:pt>
                <c:pt idx="22" formatCode="_-* #,##0_-;\-* #,##0_-;_-* &quot;-&quot;??_-;_-@_-">
                  <c:v>76.077471079645761</c:v>
                </c:pt>
                <c:pt idx="23" formatCode="_-* #,##0_-;\-* #,##0_-;_-* &quot;-&quot;??_-;_-@_-">
                  <c:v>76.290269151739736</c:v>
                </c:pt>
                <c:pt idx="24" formatCode="_-* #,##0_-;\-* #,##0_-;_-* &quot;-&quot;??_-;_-@_-">
                  <c:v>76.494379124341009</c:v>
                </c:pt>
                <c:pt idx="25" formatCode="_-* #,##0_-;\-* #,##0_-;_-* &quot;-&quot;??_-;_-@_-">
                  <c:v>76.690482690107416</c:v>
                </c:pt>
                <c:pt idx="26" formatCode="_-* #,##0_-;\-* #,##0_-;_-* &quot;-&quot;??_-;_-@_-">
                  <c:v>76.879184330021644</c:v>
                </c:pt>
                <c:pt idx="27" formatCode="_-* #,##0_-;\-* #,##0_-;_-* &quot;-&quot;??_-;_-@_-">
                  <c:v>77.061022550876032</c:v>
                </c:pt>
                <c:pt idx="28" formatCode="_-* #,##0_-;\-* #,##0_-;_-* &quot;-&quot;??_-;_-@_-">
                  <c:v>77.236479149932379</c:v>
                </c:pt>
                <c:pt idx="29" formatCode="_-* #,##0_-;\-* #,##0_-;_-* &quot;-&quot;??_-;_-@_-">
                  <c:v>77.40598690831078</c:v>
                </c:pt>
                <c:pt idx="30" formatCode="_-* #,##0_-;\-* #,##0_-;_-* &quot;-&quot;??_-;_-@_-">
                  <c:v>77.569936022425736</c:v>
                </c:pt>
                <c:pt idx="31" formatCode="_-* #,##0_-;\-* #,##0_-;_-* &quot;-&quot;??_-;_-@_-">
                  <c:v>77.728679513998642</c:v>
                </c:pt>
                <c:pt idx="32" formatCode="_-* #,##0_-;\-* #,##0_-;_-* &quot;-&quot;??_-;_-@_-">
                  <c:v>77.882537807332412</c:v>
                </c:pt>
              </c:numCache>
            </c:numRef>
          </c:val>
          <c:smooth val="0"/>
          <c:extLst>
            <c:ext xmlns:c16="http://schemas.microsoft.com/office/drawing/2014/chart" uri="{C3380CC4-5D6E-409C-BE32-E72D297353CC}">
              <c16:uniqueId val="{00000006-5CD5-4B9C-9D59-AD15D19B456D}"/>
            </c:ext>
          </c:extLst>
        </c:ser>
        <c:ser>
          <c:idx val="4"/>
          <c:order val="4"/>
          <c:tx>
            <c:strRef>
              <c:f>biodiv.!$G$47</c:f>
              <c:strCache>
                <c:ptCount val="1"/>
                <c:pt idx="0">
                  <c:v>Željeni scenarij: generalisti
</c:v>
                </c:pt>
              </c:strCache>
            </c:strRef>
          </c:tx>
          <c:spPr>
            <a:ln w="28575" cap="rnd">
              <a:solidFill>
                <a:schemeClr val="accent2"/>
              </a:solidFill>
              <a:prstDash val="sysDash"/>
              <a:round/>
            </a:ln>
            <a:effectLst/>
          </c:spPr>
          <c:marker>
            <c:symbol val="none"/>
          </c:marker>
          <c:cat>
            <c:numRef>
              <c:f>biodiv.!$B$48:$B$80</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biodiv.!$G$48:$G$80</c:f>
              <c:numCache>
                <c:formatCode>General</c:formatCode>
                <c:ptCount val="33"/>
                <c:pt idx="14">
                  <c:v>87.2</c:v>
                </c:pt>
                <c:pt idx="15" formatCode="_-* #,##0_-;\-* #,##0_-;_-* &quot;-&quot;??_-;_-@_-">
                  <c:v>87.562943611198904</c:v>
                </c:pt>
                <c:pt idx="16" formatCode="_-* #,##0_-;\-* #,##0_-;_-* &quot;-&quot;??_-;_-@_-">
                  <c:v>87.866066720281083</c:v>
                </c:pt>
                <c:pt idx="17" formatCode="_-* #,##0_-;\-* #,##0_-;_-* &quot;-&quot;??_-;_-@_-">
                  <c:v>88.151858789480826</c:v>
                </c:pt>
                <c:pt idx="18" formatCode="_-* #,##0_-;\-* #,##0_-;_-* &quot;-&quot;??_-;_-@_-">
                  <c:v>88.422194895832206</c:v>
                </c:pt>
                <c:pt idx="19" formatCode="_-* #,##0_-;\-* #,##0_-;_-* &quot;-&quot;??_-;_-@_-">
                  <c:v>88.678661367769962</c:v>
                </c:pt>
                <c:pt idx="20" formatCode="_-* #,##0_-;\-* #,##0_-;_-* &quot;-&quot;??_-;_-@_-">
                  <c:v>88.922612188617123</c:v>
                </c:pt>
                <c:pt idx="21" formatCode="_-* #,##0_-;\-* #,##0_-;_-* &quot;-&quot;??_-;_-@_-">
                  <c:v>89.15521226679158</c:v>
                </c:pt>
                <c:pt idx="22" formatCode="_-* #,##0_-;\-* #,##0_-;_-* &quot;-&quot;??_-;_-@_-">
                  <c:v>89.377471079645744</c:v>
                </c:pt>
                <c:pt idx="23" formatCode="_-* #,##0_-;\-* #,##0_-;_-* &quot;-&quot;??_-;_-@_-">
                  <c:v>89.590269151739733</c:v>
                </c:pt>
                <c:pt idx="24" formatCode="_-* #,##0_-;\-* #,##0_-;_-* &quot;-&quot;??_-;_-@_-">
                  <c:v>89.794379124341006</c:v>
                </c:pt>
                <c:pt idx="25" formatCode="_-* #,##0_-;\-* #,##0_-;_-* &quot;-&quot;??_-;_-@_-">
                  <c:v>89.990482690107413</c:v>
                </c:pt>
                <c:pt idx="26" formatCode="_-* #,##0_-;\-* #,##0_-;_-* &quot;-&quot;??_-;_-@_-">
                  <c:v>90.179184330021656</c:v>
                </c:pt>
                <c:pt idx="27" formatCode="_-* #,##0_-;\-* #,##0_-;_-* &quot;-&quot;??_-;_-@_-">
                  <c:v>90.361022550876015</c:v>
                </c:pt>
                <c:pt idx="28" formatCode="_-* #,##0_-;\-* #,##0_-;_-* &quot;-&quot;??_-;_-@_-">
                  <c:v>90.536479149932376</c:v>
                </c:pt>
                <c:pt idx="29" formatCode="_-* #,##0_-;\-* #,##0_-;_-* &quot;-&quot;??_-;_-@_-">
                  <c:v>90.705986908310777</c:v>
                </c:pt>
                <c:pt idx="30" formatCode="_-* #,##0_-;\-* #,##0_-;_-* &quot;-&quot;??_-;_-@_-">
                  <c:v>90.869936022425733</c:v>
                </c:pt>
                <c:pt idx="31" formatCode="_-* #,##0_-;\-* #,##0_-;_-* &quot;-&quot;??_-;_-@_-">
                  <c:v>91.02867951399864</c:v>
                </c:pt>
                <c:pt idx="32" formatCode="_-* #,##0_-;\-* #,##0_-;_-* &quot;-&quot;??_-;_-@_-">
                  <c:v>91.182537807332409</c:v>
                </c:pt>
              </c:numCache>
            </c:numRef>
          </c:val>
          <c:smooth val="0"/>
          <c:extLst>
            <c:ext xmlns:c16="http://schemas.microsoft.com/office/drawing/2014/chart" uri="{C3380CC4-5D6E-409C-BE32-E72D297353CC}">
              <c16:uniqueId val="{00000007-5CD5-4B9C-9D59-AD15D19B456D}"/>
            </c:ext>
          </c:extLst>
        </c:ser>
        <c:ser>
          <c:idx val="5"/>
          <c:order val="5"/>
          <c:tx>
            <c:strRef>
              <c:f>biodiv.!$H$47</c:f>
              <c:strCache>
                <c:ptCount val="1"/>
                <c:pt idx="0">
                  <c:v>Željeni scenarij: travniške vrste
</c:v>
                </c:pt>
              </c:strCache>
            </c:strRef>
          </c:tx>
          <c:spPr>
            <a:ln w="28575" cap="rnd">
              <a:solidFill>
                <a:schemeClr val="accent3"/>
              </a:solidFill>
              <a:prstDash val="sysDash"/>
              <a:round/>
            </a:ln>
            <a:effectLst/>
          </c:spPr>
          <c:marker>
            <c:symbol val="none"/>
          </c:marker>
          <c:cat>
            <c:numRef>
              <c:f>biodiv.!$B$48:$B$80</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biodiv.!$H$48:$H$80</c:f>
              <c:numCache>
                <c:formatCode>General</c:formatCode>
                <c:ptCount val="33"/>
                <c:pt idx="14">
                  <c:v>56.3</c:v>
                </c:pt>
                <c:pt idx="15" formatCode="_-* #,##0_-;\-* #,##0_-;_-* &quot;-&quot;??_-;_-@_-">
                  <c:v>56.662943611198905</c:v>
                </c:pt>
                <c:pt idx="16" formatCode="_-* #,##0_-;\-* #,##0_-;_-* &quot;-&quot;??_-;_-@_-">
                  <c:v>56.966066720281077</c:v>
                </c:pt>
                <c:pt idx="17" formatCode="_-* #,##0_-;\-* #,##0_-;_-* &quot;-&quot;??_-;_-@_-">
                  <c:v>57.251858789480821</c:v>
                </c:pt>
                <c:pt idx="18" formatCode="_-* #,##0_-;\-* #,##0_-;_-* &quot;-&quot;??_-;_-@_-">
                  <c:v>57.5221948958322</c:v>
                </c:pt>
                <c:pt idx="19" formatCode="_-* #,##0_-;\-* #,##0_-;_-* &quot;-&quot;??_-;_-@_-">
                  <c:v>57.778661367769949</c:v>
                </c:pt>
                <c:pt idx="20" formatCode="_-* #,##0_-;\-* #,##0_-;_-* &quot;-&quot;??_-;_-@_-">
                  <c:v>58.02261218861711</c:v>
                </c:pt>
                <c:pt idx="21" formatCode="_-* #,##0_-;\-* #,##0_-;_-* &quot;-&quot;??_-;_-@_-">
                  <c:v>58.255212266791574</c:v>
                </c:pt>
                <c:pt idx="22" formatCode="_-* #,##0_-;\-* #,##0_-;_-* &quot;-&quot;??_-;_-@_-">
                  <c:v>58.477471079645746</c:v>
                </c:pt>
                <c:pt idx="23" formatCode="_-* #,##0_-;\-* #,##0_-;_-* &quot;-&quot;??_-;_-@_-">
                  <c:v>58.690269151739727</c:v>
                </c:pt>
                <c:pt idx="24" formatCode="_-* #,##0_-;\-* #,##0_-;_-* &quot;-&quot;??_-;_-@_-">
                  <c:v>58.894379124341</c:v>
                </c:pt>
                <c:pt idx="25" formatCode="_-* #,##0_-;\-* #,##0_-;_-* &quot;-&quot;??_-;_-@_-">
                  <c:v>59.090482690107407</c:v>
                </c:pt>
                <c:pt idx="26" formatCode="_-* #,##0_-;\-* #,##0_-;_-* &quot;-&quot;??_-;_-@_-">
                  <c:v>59.279184330021643</c:v>
                </c:pt>
                <c:pt idx="27" formatCode="_-* #,##0_-;\-* #,##0_-;_-* &quot;-&quot;??_-;_-@_-">
                  <c:v>59.461022550876017</c:v>
                </c:pt>
                <c:pt idx="28" formatCode="_-* #,##0_-;\-* #,##0_-;_-* &quot;-&quot;??_-;_-@_-">
                  <c:v>59.63647914993237</c:v>
                </c:pt>
                <c:pt idx="29" formatCode="_-* #,##0_-;\-* #,##0_-;_-* &quot;-&quot;??_-;_-@_-">
                  <c:v>59.805986908310771</c:v>
                </c:pt>
                <c:pt idx="30" formatCode="_-* #,##0_-;\-* #,##0_-;_-* &quot;-&quot;??_-;_-@_-">
                  <c:v>59.969936022425728</c:v>
                </c:pt>
                <c:pt idx="31" formatCode="_-* #,##0_-;\-* #,##0_-;_-* &quot;-&quot;??_-;_-@_-">
                  <c:v>60.128679513998634</c:v>
                </c:pt>
                <c:pt idx="32" formatCode="_-* #,##0_-;\-* #,##0_-;_-* &quot;-&quot;??_-;_-@_-">
                  <c:v>60.282537807332403</c:v>
                </c:pt>
              </c:numCache>
            </c:numRef>
          </c:val>
          <c:smooth val="0"/>
          <c:extLst>
            <c:ext xmlns:c16="http://schemas.microsoft.com/office/drawing/2014/chart" uri="{C3380CC4-5D6E-409C-BE32-E72D297353CC}">
              <c16:uniqueId val="{00000008-5CD5-4B9C-9D59-AD15D19B456D}"/>
            </c:ext>
          </c:extLst>
        </c:ser>
        <c:dLbls>
          <c:showLegendKey val="0"/>
          <c:showVal val="0"/>
          <c:showCatName val="0"/>
          <c:showSerName val="0"/>
          <c:showPercent val="0"/>
          <c:showBubbleSize val="0"/>
        </c:dLbls>
        <c:smooth val="0"/>
        <c:axId val="1399766383"/>
        <c:axId val="1399766799"/>
      </c:lineChart>
      <c:catAx>
        <c:axId val="1399766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399766799"/>
        <c:crosses val="autoZero"/>
        <c:auto val="1"/>
        <c:lblAlgn val="ctr"/>
        <c:lblOffset val="100"/>
        <c:noMultiLvlLbl val="0"/>
      </c:catAx>
      <c:valAx>
        <c:axId val="1399766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399766383"/>
        <c:crosses val="autoZero"/>
        <c:crossBetween val="between"/>
      </c:valAx>
      <c:spPr>
        <a:noFill/>
        <a:ln>
          <a:noFill/>
        </a:ln>
        <a:effectLst/>
      </c:spPr>
    </c:plotArea>
    <c:legend>
      <c:legendPos val="b"/>
      <c:layout>
        <c:manualLayout>
          <c:xMode val="edge"/>
          <c:yMode val="edge"/>
          <c:x val="4.6143374734072977E-2"/>
          <c:y val="0.85948495387701718"/>
          <c:w val="0.92440809041682637"/>
          <c:h val="0.132538524073232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Število gospodarjev upraviteljev</a:t>
            </a:r>
            <a:r>
              <a:rPr lang="sl-SI" baseline="0"/>
              <a:t> glede na starostno skupino</a:t>
            </a:r>
            <a:endParaRPr lang="sl-S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barChart>
        <c:barDir val="col"/>
        <c:grouping val="clustered"/>
        <c:varyColors val="0"/>
        <c:ser>
          <c:idx val="0"/>
          <c:order val="0"/>
          <c:tx>
            <c:strRef>
              <c:f>Starost!$W$7</c:f>
              <c:strCache>
                <c:ptCount val="1"/>
                <c:pt idx="0">
                  <c:v>Starost pod 45 let</c:v>
                </c:pt>
              </c:strCache>
            </c:strRef>
          </c:tx>
          <c:spPr>
            <a:solidFill>
              <a:schemeClr val="accent1"/>
            </a:solidFill>
            <a:ln>
              <a:noFill/>
            </a:ln>
            <a:effectLst/>
          </c:spPr>
          <c:invertIfNegative val="0"/>
          <c:trendline>
            <c:name>Obstoječi trend: starost pod 45 let</c:name>
            <c:spPr>
              <a:ln w="19050" cap="rnd">
                <a:solidFill>
                  <a:schemeClr val="accent1"/>
                </a:solidFill>
                <a:prstDash val="sysDot"/>
              </a:ln>
              <a:effectLst/>
            </c:spPr>
            <c:trendlineType val="linear"/>
            <c:dispRSqr val="1"/>
            <c:dispEq val="1"/>
            <c:trendlineLbl>
              <c:layout>
                <c:manualLayout>
                  <c:x val="-9.4813045883829758E-2"/>
                  <c:y val="3.215740603733757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Starost!$V$8:$V$17</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Starost!$W$8:$W$17</c:f>
              <c:numCache>
                <c:formatCode>0</c:formatCode>
                <c:ptCount val="10"/>
                <c:pt idx="0">
                  <c:v>12803</c:v>
                </c:pt>
                <c:pt idx="1">
                  <c:v>13674</c:v>
                </c:pt>
                <c:pt idx="2">
                  <c:v>13862</c:v>
                </c:pt>
                <c:pt idx="3">
                  <c:v>11745</c:v>
                </c:pt>
                <c:pt idx="4">
                  <c:v>8618</c:v>
                </c:pt>
              </c:numCache>
            </c:numRef>
          </c:val>
          <c:extLst>
            <c:ext xmlns:c16="http://schemas.microsoft.com/office/drawing/2014/chart" uri="{C3380CC4-5D6E-409C-BE32-E72D297353CC}">
              <c16:uniqueId val="{00000001-BC32-48E5-81F5-A8D96DD246F0}"/>
            </c:ext>
          </c:extLst>
        </c:ser>
        <c:ser>
          <c:idx val="1"/>
          <c:order val="1"/>
          <c:tx>
            <c:strRef>
              <c:f>Starost!$X$7</c:f>
              <c:strCache>
                <c:ptCount val="1"/>
                <c:pt idx="0">
                  <c:v>Starost od 45 do pod 55 let</c:v>
                </c:pt>
              </c:strCache>
            </c:strRef>
          </c:tx>
          <c:spPr>
            <a:solidFill>
              <a:schemeClr val="accent2"/>
            </a:solidFill>
            <a:ln>
              <a:noFill/>
            </a:ln>
            <a:effectLst/>
          </c:spPr>
          <c:invertIfNegative val="0"/>
          <c:trendline>
            <c:name>Obstoječi trend: starost od 45 do pod 55 let</c:name>
            <c:spPr>
              <a:ln w="19050" cap="rnd">
                <a:solidFill>
                  <a:schemeClr val="accent2"/>
                </a:solidFill>
                <a:prstDash val="sysDot"/>
              </a:ln>
              <a:effectLst/>
            </c:spPr>
            <c:trendlineType val="linear"/>
            <c:dispRSqr val="1"/>
            <c:dispEq val="1"/>
            <c:trendlineLbl>
              <c:layout>
                <c:manualLayout>
                  <c:x val="-0.24518315925007472"/>
                  <c:y val="-0.1248750023460930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Starost!$V$8:$V$17</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Starost!$X$8:$X$17</c:f>
              <c:numCache>
                <c:formatCode>0</c:formatCode>
                <c:ptCount val="10"/>
                <c:pt idx="0">
                  <c:v>18547</c:v>
                </c:pt>
                <c:pt idx="1">
                  <c:v>18711</c:v>
                </c:pt>
                <c:pt idx="2">
                  <c:v>19128</c:v>
                </c:pt>
                <c:pt idx="3">
                  <c:v>18079</c:v>
                </c:pt>
                <c:pt idx="4">
                  <c:v>12128</c:v>
                </c:pt>
              </c:numCache>
            </c:numRef>
          </c:val>
          <c:extLst>
            <c:ext xmlns:c16="http://schemas.microsoft.com/office/drawing/2014/chart" uri="{C3380CC4-5D6E-409C-BE32-E72D297353CC}">
              <c16:uniqueId val="{00000003-BC32-48E5-81F5-A8D96DD246F0}"/>
            </c:ext>
          </c:extLst>
        </c:ser>
        <c:ser>
          <c:idx val="2"/>
          <c:order val="2"/>
          <c:tx>
            <c:strRef>
              <c:f>Starost!$Y$7</c:f>
              <c:strCache>
                <c:ptCount val="1"/>
                <c:pt idx="0">
                  <c:v>Starost 55 let in več</c:v>
                </c:pt>
              </c:strCache>
            </c:strRef>
          </c:tx>
          <c:spPr>
            <a:solidFill>
              <a:schemeClr val="accent3"/>
            </a:solidFill>
            <a:ln>
              <a:noFill/>
            </a:ln>
            <a:effectLst/>
          </c:spPr>
          <c:invertIfNegative val="0"/>
          <c:trendline>
            <c:name>Obstoječi trend: starost 55 let in več</c:name>
            <c:spPr>
              <a:ln w="19050" cap="rnd">
                <a:solidFill>
                  <a:schemeClr val="accent3"/>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Starost!$V$8:$V$17</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Starost!$Y$8:$Y$17</c:f>
              <c:numCache>
                <c:formatCode>0</c:formatCode>
                <c:ptCount val="10"/>
                <c:pt idx="0">
                  <c:v>43990</c:v>
                </c:pt>
                <c:pt idx="1">
                  <c:v>42261</c:v>
                </c:pt>
                <c:pt idx="2">
                  <c:v>39388</c:v>
                </c:pt>
                <c:pt idx="3">
                  <c:v>40079</c:v>
                </c:pt>
                <c:pt idx="4">
                  <c:v>47585</c:v>
                </c:pt>
              </c:numCache>
            </c:numRef>
          </c:val>
          <c:extLst>
            <c:ext xmlns:c16="http://schemas.microsoft.com/office/drawing/2014/chart" uri="{C3380CC4-5D6E-409C-BE32-E72D297353CC}">
              <c16:uniqueId val="{00000005-BC32-48E5-81F5-A8D96DD246F0}"/>
            </c:ext>
          </c:extLst>
        </c:ser>
        <c:dLbls>
          <c:showLegendKey val="0"/>
          <c:showVal val="0"/>
          <c:showCatName val="0"/>
          <c:showSerName val="0"/>
          <c:showPercent val="0"/>
          <c:showBubbleSize val="0"/>
        </c:dLbls>
        <c:gapWidth val="219"/>
        <c:overlap val="-27"/>
        <c:axId val="516260560"/>
        <c:axId val="516261040"/>
      </c:barChart>
      <c:lineChart>
        <c:grouping val="standard"/>
        <c:varyColors val="0"/>
        <c:ser>
          <c:idx val="3"/>
          <c:order val="3"/>
          <c:tx>
            <c:strRef>
              <c:f>Starost!$Z$7</c:f>
              <c:strCache>
                <c:ptCount val="1"/>
                <c:pt idx="0">
                  <c:v>Željeni scenarij: starost pod 45 let</c:v>
                </c:pt>
              </c:strCache>
            </c:strRef>
          </c:tx>
          <c:spPr>
            <a:ln w="22225" cap="rnd">
              <a:solidFill>
                <a:schemeClr val="accent1"/>
              </a:solidFill>
              <a:prstDash val="dash"/>
              <a:round/>
            </a:ln>
            <a:effectLst/>
          </c:spPr>
          <c:marker>
            <c:symbol val="none"/>
          </c:marker>
          <c:cat>
            <c:strRef>
              <c:f>Starost!$V$8:$V$17</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Starost!$Z$8:$Z$17</c:f>
              <c:numCache>
                <c:formatCode>General</c:formatCode>
                <c:ptCount val="10"/>
                <c:pt idx="4" formatCode="0">
                  <c:v>8618</c:v>
                </c:pt>
                <c:pt idx="5">
                  <c:v>8618</c:v>
                </c:pt>
                <c:pt idx="6">
                  <c:v>8618</c:v>
                </c:pt>
                <c:pt idx="7">
                  <c:v>8618</c:v>
                </c:pt>
                <c:pt idx="8">
                  <c:v>8618</c:v>
                </c:pt>
                <c:pt idx="9">
                  <c:v>8618</c:v>
                </c:pt>
              </c:numCache>
            </c:numRef>
          </c:val>
          <c:smooth val="0"/>
          <c:extLst>
            <c:ext xmlns:c16="http://schemas.microsoft.com/office/drawing/2014/chart" uri="{C3380CC4-5D6E-409C-BE32-E72D297353CC}">
              <c16:uniqueId val="{00000006-BC32-48E5-81F5-A8D96DD246F0}"/>
            </c:ext>
          </c:extLst>
        </c:ser>
        <c:ser>
          <c:idx val="4"/>
          <c:order val="4"/>
          <c:tx>
            <c:strRef>
              <c:f>Starost!$AA$7</c:f>
              <c:strCache>
                <c:ptCount val="1"/>
                <c:pt idx="0">
                  <c:v>Željeni scenarij: starost od 45 do pod 55 let</c:v>
                </c:pt>
              </c:strCache>
            </c:strRef>
          </c:tx>
          <c:spPr>
            <a:ln w="22225" cap="rnd">
              <a:solidFill>
                <a:schemeClr val="accent2"/>
              </a:solidFill>
              <a:prstDash val="dash"/>
              <a:round/>
            </a:ln>
            <a:effectLst/>
          </c:spPr>
          <c:marker>
            <c:symbol val="none"/>
          </c:marker>
          <c:cat>
            <c:strRef>
              <c:f>Starost!$V$8:$V$17</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Starost!$AA$8:$AA$17</c:f>
              <c:numCache>
                <c:formatCode>General</c:formatCode>
                <c:ptCount val="10"/>
                <c:pt idx="4" formatCode="0">
                  <c:v>12128</c:v>
                </c:pt>
                <c:pt idx="5">
                  <c:v>11028</c:v>
                </c:pt>
                <c:pt idx="6">
                  <c:v>9928</c:v>
                </c:pt>
                <c:pt idx="7">
                  <c:v>8828</c:v>
                </c:pt>
                <c:pt idx="8">
                  <c:v>7728</c:v>
                </c:pt>
                <c:pt idx="9">
                  <c:v>6628</c:v>
                </c:pt>
              </c:numCache>
            </c:numRef>
          </c:val>
          <c:smooth val="0"/>
          <c:extLst>
            <c:ext xmlns:c16="http://schemas.microsoft.com/office/drawing/2014/chart" uri="{C3380CC4-5D6E-409C-BE32-E72D297353CC}">
              <c16:uniqueId val="{00000007-BC32-48E5-81F5-A8D96DD246F0}"/>
            </c:ext>
          </c:extLst>
        </c:ser>
        <c:ser>
          <c:idx val="5"/>
          <c:order val="5"/>
          <c:tx>
            <c:strRef>
              <c:f>Starost!$AB$7</c:f>
              <c:strCache>
                <c:ptCount val="1"/>
                <c:pt idx="0">
                  <c:v>Željeni scenarij: starost 55 let in več</c:v>
                </c:pt>
              </c:strCache>
            </c:strRef>
          </c:tx>
          <c:spPr>
            <a:ln w="25400" cap="rnd">
              <a:solidFill>
                <a:schemeClr val="accent3"/>
              </a:solidFill>
              <a:prstDash val="dash"/>
              <a:round/>
            </a:ln>
            <a:effectLst/>
          </c:spPr>
          <c:marker>
            <c:symbol val="none"/>
          </c:marker>
          <c:cat>
            <c:strRef>
              <c:f>Starost!$V$8:$V$17</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Starost!$AB$8:$AB$17</c:f>
              <c:numCache>
                <c:formatCode>General</c:formatCode>
                <c:ptCount val="10"/>
                <c:pt idx="4" formatCode="0">
                  <c:v>47585</c:v>
                </c:pt>
                <c:pt idx="5">
                  <c:v>45638</c:v>
                </c:pt>
                <c:pt idx="6">
                  <c:v>43691</c:v>
                </c:pt>
                <c:pt idx="7">
                  <c:v>41744</c:v>
                </c:pt>
                <c:pt idx="8">
                  <c:v>39797</c:v>
                </c:pt>
                <c:pt idx="9">
                  <c:v>37850</c:v>
                </c:pt>
              </c:numCache>
            </c:numRef>
          </c:val>
          <c:smooth val="0"/>
          <c:extLst>
            <c:ext xmlns:c16="http://schemas.microsoft.com/office/drawing/2014/chart" uri="{C3380CC4-5D6E-409C-BE32-E72D297353CC}">
              <c16:uniqueId val="{00000008-BC32-48E5-81F5-A8D96DD246F0}"/>
            </c:ext>
          </c:extLst>
        </c:ser>
        <c:dLbls>
          <c:showLegendKey val="0"/>
          <c:showVal val="0"/>
          <c:showCatName val="0"/>
          <c:showSerName val="0"/>
          <c:showPercent val="0"/>
          <c:showBubbleSize val="0"/>
        </c:dLbls>
        <c:marker val="1"/>
        <c:smooth val="0"/>
        <c:axId val="516260560"/>
        <c:axId val="516261040"/>
      </c:lineChart>
      <c:catAx>
        <c:axId val="51626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516261040"/>
        <c:crosses val="autoZero"/>
        <c:auto val="1"/>
        <c:lblAlgn val="ctr"/>
        <c:lblOffset val="100"/>
        <c:noMultiLvlLbl val="0"/>
      </c:catAx>
      <c:valAx>
        <c:axId val="51626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Število gospodarjev upraviteljev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516260560"/>
        <c:crosses val="autoZero"/>
        <c:crossBetween val="between"/>
      </c:valAx>
      <c:spPr>
        <a:noFill/>
        <a:ln>
          <a:noFill/>
        </a:ln>
        <a:effectLst/>
      </c:spPr>
    </c:plotArea>
    <c:legend>
      <c:legendPos val="b"/>
      <c:layout>
        <c:manualLayout>
          <c:xMode val="edge"/>
          <c:yMode val="edge"/>
          <c:x val="6.3963245891762249E-2"/>
          <c:y val="0.85048027965910566"/>
          <c:w val="0.90489363178848625"/>
          <c:h val="0.13324556967215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Starostna struktura prebivalcev na podeželju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7.7561660816296604E-2"/>
          <c:y val="9.3653465667949229E-2"/>
          <c:w val="0.91226042431094101"/>
          <c:h val="0.71050677961468278"/>
        </c:manualLayout>
      </c:layout>
      <c:barChart>
        <c:barDir val="col"/>
        <c:grouping val="clustered"/>
        <c:varyColors val="0"/>
        <c:ser>
          <c:idx val="0"/>
          <c:order val="0"/>
          <c:tx>
            <c:strRef>
              <c:f>Starost!$C$32</c:f>
              <c:strCache>
                <c:ptCount val="1"/>
                <c:pt idx="0">
                  <c:v>Od 0 do 14 let starosti</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1"/>
            <c:dispEq val="1"/>
            <c:trendlineLbl>
              <c:layout>
                <c:manualLayout>
                  <c:x val="-0.1056398787454092"/>
                  <c:y val="5.857515534415491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Starost!$B$33:$B$62</c:f>
              <c:strCach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strCache>
            </c:strRef>
          </c:cat>
          <c:val>
            <c:numRef>
              <c:f>Starost!$C$33:$C$62</c:f>
              <c:numCache>
                <c:formatCode>0.0</c:formatCode>
                <c:ptCount val="30"/>
                <c:pt idx="0">
                  <c:v>14.6</c:v>
                </c:pt>
                <c:pt idx="1">
                  <c:v>14.7</c:v>
                </c:pt>
                <c:pt idx="2">
                  <c:v>14.8</c:v>
                </c:pt>
                <c:pt idx="3">
                  <c:v>14.9</c:v>
                </c:pt>
                <c:pt idx="4">
                  <c:v>15.1</c:v>
                </c:pt>
                <c:pt idx="5">
                  <c:v>15.1</c:v>
                </c:pt>
                <c:pt idx="6">
                  <c:v>15.1</c:v>
                </c:pt>
                <c:pt idx="7">
                  <c:v>15.2</c:v>
                </c:pt>
                <c:pt idx="8">
                  <c:v>15.3</c:v>
                </c:pt>
                <c:pt idx="9">
                  <c:v>15.3</c:v>
                </c:pt>
                <c:pt idx="10">
                  <c:v>15.4</c:v>
                </c:pt>
                <c:pt idx="11">
                  <c:v>15.4</c:v>
                </c:pt>
                <c:pt idx="12">
                  <c:v>15.3</c:v>
                </c:pt>
                <c:pt idx="13">
                  <c:v>15</c:v>
                </c:pt>
                <c:pt idx="14">
                  <c:v>14.8</c:v>
                </c:pt>
              </c:numCache>
            </c:numRef>
          </c:val>
          <c:extLst>
            <c:ext xmlns:c16="http://schemas.microsoft.com/office/drawing/2014/chart" uri="{C3380CC4-5D6E-409C-BE32-E72D297353CC}">
              <c16:uniqueId val="{00000001-6FC8-43E2-9EFC-844EA2AB1D92}"/>
            </c:ext>
          </c:extLst>
        </c:ser>
        <c:ser>
          <c:idx val="1"/>
          <c:order val="1"/>
          <c:tx>
            <c:strRef>
              <c:f>Starost!$D$32</c:f>
              <c:strCache>
                <c:ptCount val="1"/>
                <c:pt idx="0">
                  <c:v>Od 15 do 64 let starosti </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1"/>
            <c:dispEq val="1"/>
            <c:trendlineLbl>
              <c:layout>
                <c:manualLayout>
                  <c:x val="-8.4837165017544749E-2"/>
                  <c:y val="3.653073704597963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Starost!$B$33:$B$62</c:f>
              <c:strCach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strCache>
            </c:strRef>
          </c:cat>
          <c:val>
            <c:numRef>
              <c:f>Starost!$D$33:$D$62</c:f>
              <c:numCache>
                <c:formatCode>0.0</c:formatCode>
                <c:ptCount val="30"/>
                <c:pt idx="0">
                  <c:v>69.099999999999994</c:v>
                </c:pt>
                <c:pt idx="1">
                  <c:v>68.8</c:v>
                </c:pt>
                <c:pt idx="2">
                  <c:v>68.400000000000006</c:v>
                </c:pt>
                <c:pt idx="3">
                  <c:v>67.900000000000006</c:v>
                </c:pt>
                <c:pt idx="4">
                  <c:v>67.3</c:v>
                </c:pt>
                <c:pt idx="5">
                  <c:v>66.7</c:v>
                </c:pt>
                <c:pt idx="6">
                  <c:v>66.2</c:v>
                </c:pt>
                <c:pt idx="7">
                  <c:v>65.599999999999994</c:v>
                </c:pt>
                <c:pt idx="8">
                  <c:v>65.099999999999994</c:v>
                </c:pt>
                <c:pt idx="9">
                  <c:v>64.7</c:v>
                </c:pt>
                <c:pt idx="10">
                  <c:v>64</c:v>
                </c:pt>
                <c:pt idx="11">
                  <c:v>63.6</c:v>
                </c:pt>
                <c:pt idx="12">
                  <c:v>63.3</c:v>
                </c:pt>
                <c:pt idx="13">
                  <c:v>63.1</c:v>
                </c:pt>
                <c:pt idx="14">
                  <c:v>62.8</c:v>
                </c:pt>
              </c:numCache>
            </c:numRef>
          </c:val>
          <c:extLst>
            <c:ext xmlns:c16="http://schemas.microsoft.com/office/drawing/2014/chart" uri="{C3380CC4-5D6E-409C-BE32-E72D297353CC}">
              <c16:uniqueId val="{00000003-6FC8-43E2-9EFC-844EA2AB1D92}"/>
            </c:ext>
          </c:extLst>
        </c:ser>
        <c:ser>
          <c:idx val="2"/>
          <c:order val="2"/>
          <c:tx>
            <c:strRef>
              <c:f>Starost!$E$32</c:f>
              <c:strCache>
                <c:ptCount val="1"/>
                <c:pt idx="0">
                  <c:v>65 ali več let starosti</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1"/>
            <c:dispEq val="1"/>
            <c:trendlineLbl>
              <c:layout>
                <c:manualLayout>
                  <c:x val="-4.0034399438893149E-2"/>
                  <c:y val="-2.623332013628272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Starost!$B$33:$B$62</c:f>
              <c:strCach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strCache>
            </c:strRef>
          </c:cat>
          <c:val>
            <c:numRef>
              <c:f>Starost!$E$33:$E$62</c:f>
              <c:numCache>
                <c:formatCode>0.0</c:formatCode>
                <c:ptCount val="30"/>
                <c:pt idx="0">
                  <c:v>16.3</c:v>
                </c:pt>
                <c:pt idx="1">
                  <c:v>16.5</c:v>
                </c:pt>
                <c:pt idx="2">
                  <c:v>16.8</c:v>
                </c:pt>
                <c:pt idx="3">
                  <c:v>17.2</c:v>
                </c:pt>
                <c:pt idx="4">
                  <c:v>17.600000000000001</c:v>
                </c:pt>
                <c:pt idx="5">
                  <c:v>18.100000000000001</c:v>
                </c:pt>
                <c:pt idx="6">
                  <c:v>18.600000000000001</c:v>
                </c:pt>
                <c:pt idx="7">
                  <c:v>19.100000000000001</c:v>
                </c:pt>
                <c:pt idx="8">
                  <c:v>19.600000000000001</c:v>
                </c:pt>
                <c:pt idx="9">
                  <c:v>20</c:v>
                </c:pt>
                <c:pt idx="10">
                  <c:v>20.6</c:v>
                </c:pt>
                <c:pt idx="11">
                  <c:v>21.1</c:v>
                </c:pt>
                <c:pt idx="12">
                  <c:v>21.4</c:v>
                </c:pt>
                <c:pt idx="13">
                  <c:v>21.9</c:v>
                </c:pt>
                <c:pt idx="14">
                  <c:v>22.4</c:v>
                </c:pt>
              </c:numCache>
            </c:numRef>
          </c:val>
          <c:extLst>
            <c:ext xmlns:c16="http://schemas.microsoft.com/office/drawing/2014/chart" uri="{C3380CC4-5D6E-409C-BE32-E72D297353CC}">
              <c16:uniqueId val="{00000005-6FC8-43E2-9EFC-844EA2AB1D92}"/>
            </c:ext>
          </c:extLst>
        </c:ser>
        <c:dLbls>
          <c:showLegendKey val="0"/>
          <c:showVal val="0"/>
          <c:showCatName val="0"/>
          <c:showSerName val="0"/>
          <c:showPercent val="0"/>
          <c:showBubbleSize val="0"/>
        </c:dLbls>
        <c:gapWidth val="219"/>
        <c:overlap val="-27"/>
        <c:axId val="2110697839"/>
        <c:axId val="2110689519"/>
      </c:barChart>
      <c:lineChart>
        <c:grouping val="standard"/>
        <c:varyColors val="0"/>
        <c:ser>
          <c:idx val="3"/>
          <c:order val="3"/>
          <c:tx>
            <c:strRef>
              <c:f>Starost!$F$32</c:f>
              <c:strCache>
                <c:ptCount val="1"/>
                <c:pt idx="0">
                  <c:v>Željeni scenarij: od 0 do 14 let starosti</c:v>
                </c:pt>
              </c:strCache>
            </c:strRef>
          </c:tx>
          <c:spPr>
            <a:ln w="28575" cap="rnd">
              <a:solidFill>
                <a:schemeClr val="accent1"/>
              </a:solidFill>
              <a:prstDash val="sysDash"/>
              <a:round/>
            </a:ln>
            <a:effectLst/>
          </c:spPr>
          <c:marker>
            <c:symbol val="none"/>
          </c:marker>
          <c:cat>
            <c:strRef>
              <c:f>Starost!$B$33:$B$62</c:f>
              <c:strCach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strCache>
            </c:strRef>
          </c:cat>
          <c:val>
            <c:numRef>
              <c:f>Starost!$F$33:$F$62</c:f>
              <c:numCache>
                <c:formatCode>General</c:formatCode>
                <c:ptCount val="30"/>
                <c:pt idx="14" formatCode="0.0">
                  <c:v>14.8</c:v>
                </c:pt>
                <c:pt idx="15">
                  <c:v>14.830000000000002</c:v>
                </c:pt>
                <c:pt idx="16">
                  <c:v>14.860000000000001</c:v>
                </c:pt>
                <c:pt idx="17">
                  <c:v>14.89</c:v>
                </c:pt>
                <c:pt idx="18">
                  <c:v>14.920000000000002</c:v>
                </c:pt>
                <c:pt idx="19">
                  <c:v>14.950000000000001</c:v>
                </c:pt>
                <c:pt idx="20">
                  <c:v>14.980000000000002</c:v>
                </c:pt>
                <c:pt idx="21">
                  <c:v>15.010000000000002</c:v>
                </c:pt>
                <c:pt idx="22">
                  <c:v>15.040000000000001</c:v>
                </c:pt>
                <c:pt idx="23">
                  <c:v>15.070000000000002</c:v>
                </c:pt>
                <c:pt idx="24">
                  <c:v>15.100000000000001</c:v>
                </c:pt>
                <c:pt idx="25">
                  <c:v>15.13</c:v>
                </c:pt>
                <c:pt idx="26">
                  <c:v>15.160000000000002</c:v>
                </c:pt>
                <c:pt idx="27">
                  <c:v>15.190000000000001</c:v>
                </c:pt>
                <c:pt idx="28">
                  <c:v>15.22</c:v>
                </c:pt>
                <c:pt idx="29">
                  <c:v>15.250000000000002</c:v>
                </c:pt>
              </c:numCache>
            </c:numRef>
          </c:val>
          <c:smooth val="0"/>
          <c:extLst>
            <c:ext xmlns:c16="http://schemas.microsoft.com/office/drawing/2014/chart" uri="{C3380CC4-5D6E-409C-BE32-E72D297353CC}">
              <c16:uniqueId val="{00000006-6FC8-43E2-9EFC-844EA2AB1D92}"/>
            </c:ext>
          </c:extLst>
        </c:ser>
        <c:ser>
          <c:idx val="4"/>
          <c:order val="4"/>
          <c:tx>
            <c:strRef>
              <c:f>Starost!$G$32</c:f>
              <c:strCache>
                <c:ptCount val="1"/>
                <c:pt idx="0">
                  <c:v>Željeni scenarij: od 15 do 64 let starosti</c:v>
                </c:pt>
              </c:strCache>
            </c:strRef>
          </c:tx>
          <c:spPr>
            <a:ln w="28575" cap="rnd">
              <a:solidFill>
                <a:schemeClr val="accent2"/>
              </a:solidFill>
              <a:prstDash val="sysDash"/>
              <a:round/>
            </a:ln>
            <a:effectLst/>
          </c:spPr>
          <c:marker>
            <c:symbol val="none"/>
          </c:marker>
          <c:cat>
            <c:strRef>
              <c:f>Starost!$B$33:$B$62</c:f>
              <c:strCach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strCache>
            </c:strRef>
          </c:cat>
          <c:val>
            <c:numRef>
              <c:f>Starost!$G$33:$G$62</c:f>
              <c:numCache>
                <c:formatCode>General</c:formatCode>
                <c:ptCount val="30"/>
                <c:pt idx="14" formatCode="0.0">
                  <c:v>62.8</c:v>
                </c:pt>
                <c:pt idx="15">
                  <c:v>62.449999999999996</c:v>
                </c:pt>
                <c:pt idx="16">
                  <c:v>62.099999999999994</c:v>
                </c:pt>
                <c:pt idx="17">
                  <c:v>61.75</c:v>
                </c:pt>
                <c:pt idx="18">
                  <c:v>61.4</c:v>
                </c:pt>
                <c:pt idx="19">
                  <c:v>61.05</c:v>
                </c:pt>
                <c:pt idx="20">
                  <c:v>60.699999999999996</c:v>
                </c:pt>
                <c:pt idx="21">
                  <c:v>60.349999999999994</c:v>
                </c:pt>
                <c:pt idx="22">
                  <c:v>60</c:v>
                </c:pt>
                <c:pt idx="23">
                  <c:v>59.65</c:v>
                </c:pt>
                <c:pt idx="24">
                  <c:v>59.3</c:v>
                </c:pt>
                <c:pt idx="25">
                  <c:v>58.949999999999996</c:v>
                </c:pt>
                <c:pt idx="26">
                  <c:v>58.599999999999994</c:v>
                </c:pt>
                <c:pt idx="27">
                  <c:v>58.25</c:v>
                </c:pt>
                <c:pt idx="28">
                  <c:v>57.9</c:v>
                </c:pt>
                <c:pt idx="29">
                  <c:v>57.55</c:v>
                </c:pt>
              </c:numCache>
            </c:numRef>
          </c:val>
          <c:smooth val="0"/>
          <c:extLst>
            <c:ext xmlns:c16="http://schemas.microsoft.com/office/drawing/2014/chart" uri="{C3380CC4-5D6E-409C-BE32-E72D297353CC}">
              <c16:uniqueId val="{00000007-6FC8-43E2-9EFC-844EA2AB1D92}"/>
            </c:ext>
          </c:extLst>
        </c:ser>
        <c:ser>
          <c:idx val="5"/>
          <c:order val="5"/>
          <c:tx>
            <c:strRef>
              <c:f>Starost!$H$32</c:f>
              <c:strCache>
                <c:ptCount val="1"/>
                <c:pt idx="0">
                  <c:v>Željeni scenarij: 65 ali več let starosti</c:v>
                </c:pt>
              </c:strCache>
            </c:strRef>
          </c:tx>
          <c:spPr>
            <a:ln w="28575" cap="rnd">
              <a:solidFill>
                <a:schemeClr val="accent3"/>
              </a:solidFill>
              <a:prstDash val="sysDash"/>
              <a:round/>
            </a:ln>
            <a:effectLst/>
          </c:spPr>
          <c:marker>
            <c:symbol val="none"/>
          </c:marker>
          <c:cat>
            <c:strRef>
              <c:f>Starost!$B$33:$B$62</c:f>
              <c:strCach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strCache>
            </c:strRef>
          </c:cat>
          <c:val>
            <c:numRef>
              <c:f>Starost!$H$33:$H$62</c:f>
              <c:numCache>
                <c:formatCode>General</c:formatCode>
                <c:ptCount val="30"/>
                <c:pt idx="14" formatCode="0.0">
                  <c:v>22.4</c:v>
                </c:pt>
                <c:pt idx="15">
                  <c:v>22.72</c:v>
                </c:pt>
                <c:pt idx="16">
                  <c:v>23.04</c:v>
                </c:pt>
                <c:pt idx="17">
                  <c:v>23.36</c:v>
                </c:pt>
                <c:pt idx="18">
                  <c:v>23.68</c:v>
                </c:pt>
                <c:pt idx="19">
                  <c:v>24</c:v>
                </c:pt>
                <c:pt idx="20">
                  <c:v>24.319999999999997</c:v>
                </c:pt>
                <c:pt idx="21">
                  <c:v>24.639999999999997</c:v>
                </c:pt>
                <c:pt idx="22">
                  <c:v>24.959999999999997</c:v>
                </c:pt>
                <c:pt idx="23">
                  <c:v>25.279999999999998</c:v>
                </c:pt>
                <c:pt idx="24">
                  <c:v>25.599999999999998</c:v>
                </c:pt>
                <c:pt idx="25">
                  <c:v>25.919999999999998</c:v>
                </c:pt>
                <c:pt idx="26">
                  <c:v>26.24</c:v>
                </c:pt>
                <c:pt idx="27">
                  <c:v>26.56</c:v>
                </c:pt>
                <c:pt idx="28">
                  <c:v>26.879999999999995</c:v>
                </c:pt>
                <c:pt idx="29">
                  <c:v>27.199999999999996</c:v>
                </c:pt>
              </c:numCache>
            </c:numRef>
          </c:val>
          <c:smooth val="0"/>
          <c:extLst>
            <c:ext xmlns:c16="http://schemas.microsoft.com/office/drawing/2014/chart" uri="{C3380CC4-5D6E-409C-BE32-E72D297353CC}">
              <c16:uniqueId val="{00000008-6FC8-43E2-9EFC-844EA2AB1D92}"/>
            </c:ext>
          </c:extLst>
        </c:ser>
        <c:dLbls>
          <c:showLegendKey val="0"/>
          <c:showVal val="0"/>
          <c:showCatName val="0"/>
          <c:showSerName val="0"/>
          <c:showPercent val="0"/>
          <c:showBubbleSize val="0"/>
        </c:dLbls>
        <c:marker val="1"/>
        <c:smooth val="0"/>
        <c:axId val="2110697839"/>
        <c:axId val="2110689519"/>
      </c:lineChart>
      <c:catAx>
        <c:axId val="2110697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110689519"/>
        <c:crosses val="autoZero"/>
        <c:auto val="1"/>
        <c:lblAlgn val="ctr"/>
        <c:lblOffset val="100"/>
        <c:noMultiLvlLbl val="0"/>
      </c:catAx>
      <c:valAx>
        <c:axId val="2110689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Delež prebivalcev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110697839"/>
        <c:crosses val="autoZero"/>
        <c:crossBetween val="between"/>
      </c:valAx>
      <c:spPr>
        <a:noFill/>
        <a:ln>
          <a:noFill/>
        </a:ln>
        <a:effectLst/>
      </c:spPr>
    </c:plotArea>
    <c:legend>
      <c:legendPos val="b"/>
      <c:layout>
        <c:manualLayout>
          <c:xMode val="edge"/>
          <c:yMode val="edge"/>
          <c:x val="1.6450147761756479E-2"/>
          <c:y val="0.88475789068229116"/>
          <c:w val="0.96709953919488023"/>
          <c:h val="9.642743387086019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Prodaja antibiotikov v živinoreji [mg/PCU]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0.11553635428161714"/>
          <c:y val="0.10043659276828729"/>
          <c:w val="0.86059210978240852"/>
          <c:h val="0.70696194461608797"/>
        </c:manualLayout>
      </c:layout>
      <c:lineChart>
        <c:grouping val="standard"/>
        <c:varyColors val="0"/>
        <c:ser>
          <c:idx val="0"/>
          <c:order val="0"/>
          <c:tx>
            <c:strRef>
              <c:f>'zdravje in hrana'!$Q$2</c:f>
              <c:strCache>
                <c:ptCount val="1"/>
                <c:pt idx="0">
                  <c:v>SLO</c:v>
                </c:pt>
              </c:strCache>
            </c:strRef>
          </c:tx>
          <c:spPr>
            <a:ln w="28575" cap="rnd">
              <a:solidFill>
                <a:schemeClr val="accent2"/>
              </a:solidFill>
              <a:round/>
            </a:ln>
            <a:effectLst/>
          </c:spPr>
          <c:marker>
            <c:symbol val="none"/>
          </c:marker>
          <c:trendline>
            <c:name>Obstoječi trend: Slovenija</c:name>
            <c:spPr>
              <a:ln w="19050" cap="rnd">
                <a:solidFill>
                  <a:schemeClr val="accent2"/>
                </a:solidFill>
                <a:prstDash val="sysDot"/>
              </a:ln>
              <a:effectLst/>
            </c:spPr>
            <c:trendlineType val="exp"/>
            <c:dispRSqr val="1"/>
            <c:dispEq val="1"/>
            <c:trendlineLbl>
              <c:layout>
                <c:manualLayout>
                  <c:x val="-0.49056706944686046"/>
                  <c:y val="-0.13320876921180891"/>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'zdravje in hrana'!$P$3:$P$26</c:f>
              <c:strCach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strCache>
            </c:strRef>
          </c:cat>
          <c:val>
            <c:numRef>
              <c:f>'zdravje in hrana'!$Q$3:$Q$26</c:f>
              <c:numCache>
                <c:formatCode>#,##0</c:formatCode>
                <c:ptCount val="24"/>
                <c:pt idx="0">
                  <c:v>36.5</c:v>
                </c:pt>
                <c:pt idx="1">
                  <c:v>43.199971242899807</c:v>
                </c:pt>
                <c:pt idx="2">
                  <c:v>44.873675349102001</c:v>
                </c:pt>
                <c:pt idx="3">
                  <c:v>33.286826322267387</c:v>
                </c:pt>
                <c:pt idx="4">
                  <c:v>31.771926732855899</c:v>
                </c:pt>
                <c:pt idx="5">
                  <c:v>25.686908537803099</c:v>
                </c:pt>
              </c:numCache>
            </c:numRef>
          </c:val>
          <c:smooth val="0"/>
          <c:extLst>
            <c:ext xmlns:c16="http://schemas.microsoft.com/office/drawing/2014/chart" uri="{C3380CC4-5D6E-409C-BE32-E72D297353CC}">
              <c16:uniqueId val="{00000001-78F8-443A-B568-912F2B23A0FC}"/>
            </c:ext>
          </c:extLst>
        </c:ser>
        <c:ser>
          <c:idx val="1"/>
          <c:order val="1"/>
          <c:tx>
            <c:strRef>
              <c:f>'zdravje in hrana'!$R$2</c:f>
              <c:strCache>
                <c:ptCount val="1"/>
                <c:pt idx="0">
                  <c:v>EU</c:v>
                </c:pt>
              </c:strCache>
            </c:strRef>
          </c:tx>
          <c:spPr>
            <a:ln w="28575" cap="rnd">
              <a:solidFill>
                <a:schemeClr val="accent1"/>
              </a:solidFill>
              <a:round/>
            </a:ln>
            <a:effectLst/>
          </c:spPr>
          <c:marker>
            <c:symbol val="none"/>
          </c:marker>
          <c:trendline>
            <c:name>Obstoječi trend: EU</c:name>
            <c:spPr>
              <a:ln w="19050" cap="rnd">
                <a:solidFill>
                  <a:schemeClr val="tx2"/>
                </a:solidFill>
                <a:prstDash val="sysDot"/>
              </a:ln>
              <a:effectLst/>
            </c:spPr>
            <c:trendlineType val="exp"/>
            <c:dispRSqr val="1"/>
            <c:dispEq val="1"/>
            <c:trendlineLbl>
              <c:layout>
                <c:manualLayout>
                  <c:x val="-0.26089025620976058"/>
                  <c:y val="-0.19561982910706588"/>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'zdravje in hrana'!$P$3:$P$26</c:f>
              <c:strCach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strCache>
            </c:strRef>
          </c:cat>
          <c:val>
            <c:numRef>
              <c:f>'zdravje in hrana'!$R$3:$R$26</c:f>
              <c:numCache>
                <c:formatCode>#,##0</c:formatCode>
                <c:ptCount val="24"/>
                <c:pt idx="0">
                  <c:v>118.6887548995301</c:v>
                </c:pt>
                <c:pt idx="1">
                  <c:v>118.2935704325246</c:v>
                </c:pt>
                <c:pt idx="2">
                  <c:v>95.450636851394819</c:v>
                </c:pt>
                <c:pt idx="3">
                  <c:v>101.2321176750668</c:v>
                </c:pt>
                <c:pt idx="4">
                  <c:v>96.63</c:v>
                </c:pt>
                <c:pt idx="5">
                  <c:v>84.8</c:v>
                </c:pt>
              </c:numCache>
            </c:numRef>
          </c:val>
          <c:smooth val="0"/>
          <c:extLst>
            <c:ext xmlns:c16="http://schemas.microsoft.com/office/drawing/2014/chart" uri="{C3380CC4-5D6E-409C-BE32-E72D297353CC}">
              <c16:uniqueId val="{00000003-78F8-443A-B568-912F2B23A0FC}"/>
            </c:ext>
          </c:extLst>
        </c:ser>
        <c:ser>
          <c:idx val="2"/>
          <c:order val="2"/>
          <c:tx>
            <c:strRef>
              <c:f>'zdravje in hrana'!$S$2</c:f>
              <c:strCache>
                <c:ptCount val="1"/>
                <c:pt idx="0">
                  <c:v>Željeni scenarij: SLO</c:v>
                </c:pt>
              </c:strCache>
            </c:strRef>
          </c:tx>
          <c:spPr>
            <a:ln w="28575" cap="rnd">
              <a:solidFill>
                <a:schemeClr val="accent2"/>
              </a:solidFill>
              <a:prstDash val="sysDash"/>
              <a:round/>
            </a:ln>
            <a:effectLst/>
          </c:spPr>
          <c:marker>
            <c:symbol val="none"/>
          </c:marker>
          <c:cat>
            <c:strRef>
              <c:f>'zdravje in hrana'!$P$3:$P$26</c:f>
              <c:strCach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strCache>
            </c:strRef>
          </c:cat>
          <c:val>
            <c:numRef>
              <c:f>'zdravje in hrana'!$S$3:$S$26</c:f>
              <c:numCache>
                <c:formatCode>General</c:formatCode>
                <c:ptCount val="24"/>
                <c:pt idx="5" formatCode="#,##0">
                  <c:v>25.686908537803099</c:v>
                </c:pt>
                <c:pt idx="6">
                  <c:v>24.486908537803096</c:v>
                </c:pt>
                <c:pt idx="7">
                  <c:v>23.286908537803093</c:v>
                </c:pt>
                <c:pt idx="8">
                  <c:v>22.086908537803097</c:v>
                </c:pt>
                <c:pt idx="9">
                  <c:v>20.886908537803095</c:v>
                </c:pt>
                <c:pt idx="10">
                  <c:v>19.686908537803095</c:v>
                </c:pt>
                <c:pt idx="11">
                  <c:v>18.486908537803096</c:v>
                </c:pt>
                <c:pt idx="12">
                  <c:v>17.286908537803093</c:v>
                </c:pt>
                <c:pt idx="13">
                  <c:v>16.086908537803094</c:v>
                </c:pt>
                <c:pt idx="14">
                  <c:v>14.886908537803095</c:v>
                </c:pt>
                <c:pt idx="15">
                  <c:v>13.686908537803095</c:v>
                </c:pt>
                <c:pt idx="16">
                  <c:v>12.486908537803096</c:v>
                </c:pt>
                <c:pt idx="17">
                  <c:v>11.286908537803097</c:v>
                </c:pt>
                <c:pt idx="18">
                  <c:v>10.086908537803094</c:v>
                </c:pt>
                <c:pt idx="19">
                  <c:v>8.8869085378030945</c:v>
                </c:pt>
                <c:pt idx="20">
                  <c:v>7.6869085378030952</c:v>
                </c:pt>
                <c:pt idx="21">
                  <c:v>6.486908537803096</c:v>
                </c:pt>
                <c:pt idx="22">
                  <c:v>5.2869085378030967</c:v>
                </c:pt>
                <c:pt idx="23">
                  <c:v>4.0869085378030974</c:v>
                </c:pt>
              </c:numCache>
            </c:numRef>
          </c:val>
          <c:smooth val="0"/>
          <c:extLst>
            <c:ext xmlns:c16="http://schemas.microsoft.com/office/drawing/2014/chart" uri="{C3380CC4-5D6E-409C-BE32-E72D297353CC}">
              <c16:uniqueId val="{00000004-78F8-443A-B568-912F2B23A0FC}"/>
            </c:ext>
          </c:extLst>
        </c:ser>
        <c:dLbls>
          <c:showLegendKey val="0"/>
          <c:showVal val="0"/>
          <c:showCatName val="0"/>
          <c:showSerName val="0"/>
          <c:showPercent val="0"/>
          <c:showBubbleSize val="0"/>
        </c:dLbls>
        <c:smooth val="0"/>
        <c:axId val="484364384"/>
        <c:axId val="484356224"/>
      </c:lineChart>
      <c:catAx>
        <c:axId val="48436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484356224"/>
        <c:crosses val="autoZero"/>
        <c:auto val="1"/>
        <c:lblAlgn val="ctr"/>
        <c:lblOffset val="100"/>
        <c:noMultiLvlLbl val="0"/>
      </c:catAx>
      <c:valAx>
        <c:axId val="48435622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Prodanih</a:t>
                </a:r>
                <a:r>
                  <a:rPr lang="sl-SI" baseline="0"/>
                  <a:t> antibiotikov na populacijsko korekcijsko enoto (mg/PCU)</a:t>
                </a:r>
                <a:endParaRPr lang="sl-S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484364384"/>
        <c:crosses val="autoZero"/>
        <c:crossBetween val="between"/>
      </c:valAx>
      <c:spPr>
        <a:noFill/>
        <a:ln>
          <a:noFill/>
        </a:ln>
        <a:effectLst/>
      </c:spPr>
    </c:plotArea>
    <c:legend>
      <c:legendPos val="b"/>
      <c:layout>
        <c:manualLayout>
          <c:xMode val="edge"/>
          <c:yMode val="edge"/>
          <c:x val="4.7743071871948775E-2"/>
          <c:y val="0.89675975499972926"/>
          <c:w val="0.9248822400215444"/>
          <c:h val="8.69927508883882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Prodaja / raba FFS v Sloveniji [000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'zdravje in hrana'!$C$2</c:f>
              <c:strCache>
                <c:ptCount val="1"/>
                <c:pt idx="0">
                  <c:v>Prodaja FFS</c:v>
                </c:pt>
              </c:strCache>
            </c:strRef>
          </c:tx>
          <c:spPr>
            <a:ln w="28575" cap="rnd">
              <a:solidFill>
                <a:schemeClr val="accent1"/>
              </a:solidFill>
              <a:round/>
            </a:ln>
            <a:effectLst/>
          </c:spPr>
          <c:marker>
            <c:symbol val="none"/>
          </c:marker>
          <c:trendline>
            <c:name>Obstoječi trend</c:name>
            <c:spPr>
              <a:ln w="19050" cap="rnd">
                <a:solidFill>
                  <a:schemeClr val="accent1"/>
                </a:solidFill>
                <a:prstDash val="sysDot"/>
              </a:ln>
              <a:effectLst/>
            </c:spPr>
            <c:trendlineType val="exp"/>
            <c:dispRSqr val="1"/>
            <c:dispEq val="1"/>
            <c:trendlineLbl>
              <c:layout>
                <c:manualLayout>
                  <c:x val="-5.3583652389426256E-3"/>
                  <c:y val="-7.894725619910125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'zdravje in hrana'!$B$3:$B$32</c:f>
              <c:strCach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strCache>
            </c:strRef>
          </c:cat>
          <c:val>
            <c:numRef>
              <c:f>'zdravje in hrana'!$C$3:$C$32</c:f>
              <c:numCache>
                <c:formatCode>#,##0.00</c:formatCode>
                <c:ptCount val="30"/>
                <c:pt idx="0">
                  <c:v>1121721</c:v>
                </c:pt>
                <c:pt idx="1">
                  <c:v>1015943</c:v>
                </c:pt>
                <c:pt idx="2">
                  <c:v>917359</c:v>
                </c:pt>
                <c:pt idx="3">
                  <c:v>1008994</c:v>
                </c:pt>
                <c:pt idx="4">
                  <c:v>1046605</c:v>
                </c:pt>
                <c:pt idx="5">
                  <c:v>1155955</c:v>
                </c:pt>
                <c:pt idx="6">
                  <c:v>1087022</c:v>
                </c:pt>
                <c:pt idx="7">
                  <c:v>1171323</c:v>
                </c:pt>
                <c:pt idx="8">
                  <c:v>973221</c:v>
                </c:pt>
                <c:pt idx="9">
                  <c:v>963765</c:v>
                </c:pt>
                <c:pt idx="10">
                  <c:v>907187</c:v>
                </c:pt>
                <c:pt idx="11">
                  <c:v>825975</c:v>
                </c:pt>
                <c:pt idx="12">
                  <c:v>695013</c:v>
                </c:pt>
              </c:numCache>
            </c:numRef>
          </c:val>
          <c:smooth val="0"/>
          <c:extLst>
            <c:ext xmlns:c16="http://schemas.microsoft.com/office/drawing/2014/chart" uri="{C3380CC4-5D6E-409C-BE32-E72D297353CC}">
              <c16:uniqueId val="{00000001-C03C-4BB0-BA74-94E1E46F798B}"/>
            </c:ext>
          </c:extLst>
        </c:ser>
        <c:ser>
          <c:idx val="1"/>
          <c:order val="1"/>
          <c:tx>
            <c:strRef>
              <c:f>'zdravje in hrana'!$D$2</c:f>
              <c:strCache>
                <c:ptCount val="1"/>
                <c:pt idx="0">
                  <c:v>Željeni scenarij</c:v>
                </c:pt>
              </c:strCache>
            </c:strRef>
          </c:tx>
          <c:spPr>
            <a:ln w="28575" cap="rnd">
              <a:solidFill>
                <a:schemeClr val="accent1"/>
              </a:solidFill>
              <a:prstDash val="sysDash"/>
              <a:round/>
            </a:ln>
            <a:effectLst/>
          </c:spPr>
          <c:marker>
            <c:symbol val="none"/>
          </c:marker>
          <c:cat>
            <c:strRef>
              <c:f>'zdravje in hrana'!$B$3:$B$32</c:f>
              <c:strCach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strCache>
            </c:strRef>
          </c:cat>
          <c:val>
            <c:numRef>
              <c:f>'zdravje in hrana'!$D$3:$D$32</c:f>
              <c:numCache>
                <c:formatCode>General</c:formatCode>
                <c:ptCount val="30"/>
                <c:pt idx="12" formatCode="#,##0.00">
                  <c:v>695013</c:v>
                </c:pt>
                <c:pt idx="13">
                  <c:v>680013</c:v>
                </c:pt>
                <c:pt idx="14">
                  <c:v>665013</c:v>
                </c:pt>
                <c:pt idx="15">
                  <c:v>650013</c:v>
                </c:pt>
                <c:pt idx="16">
                  <c:v>635013</c:v>
                </c:pt>
                <c:pt idx="17">
                  <c:v>620013</c:v>
                </c:pt>
                <c:pt idx="18">
                  <c:v>605013</c:v>
                </c:pt>
                <c:pt idx="19">
                  <c:v>590013</c:v>
                </c:pt>
                <c:pt idx="20">
                  <c:v>575013</c:v>
                </c:pt>
                <c:pt idx="21">
                  <c:v>560013</c:v>
                </c:pt>
                <c:pt idx="22">
                  <c:v>545013</c:v>
                </c:pt>
                <c:pt idx="23">
                  <c:v>530013</c:v>
                </c:pt>
                <c:pt idx="24">
                  <c:v>515013</c:v>
                </c:pt>
                <c:pt idx="25">
                  <c:v>500013</c:v>
                </c:pt>
                <c:pt idx="26">
                  <c:v>485013</c:v>
                </c:pt>
                <c:pt idx="27">
                  <c:v>470013</c:v>
                </c:pt>
                <c:pt idx="28">
                  <c:v>455013</c:v>
                </c:pt>
                <c:pt idx="29">
                  <c:v>440013</c:v>
                </c:pt>
              </c:numCache>
            </c:numRef>
          </c:val>
          <c:smooth val="0"/>
          <c:extLst>
            <c:ext xmlns:c16="http://schemas.microsoft.com/office/drawing/2014/chart" uri="{C3380CC4-5D6E-409C-BE32-E72D297353CC}">
              <c16:uniqueId val="{00000002-C03C-4BB0-BA74-94E1E46F798B}"/>
            </c:ext>
          </c:extLst>
        </c:ser>
        <c:dLbls>
          <c:showLegendKey val="0"/>
          <c:showVal val="0"/>
          <c:showCatName val="0"/>
          <c:showSerName val="0"/>
          <c:showPercent val="0"/>
          <c:showBubbleSize val="0"/>
        </c:dLbls>
        <c:smooth val="0"/>
        <c:axId val="1922022383"/>
        <c:axId val="1922023215"/>
      </c:lineChart>
      <c:catAx>
        <c:axId val="19220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922023215"/>
        <c:crosses val="autoZero"/>
        <c:auto val="1"/>
        <c:lblAlgn val="ctr"/>
        <c:lblOffset val="100"/>
        <c:noMultiLvlLbl val="0"/>
      </c:catAx>
      <c:valAx>
        <c:axId val="1922023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sz="1000" b="0" i="0" u="none" strike="noStrike" kern="1200" baseline="0">
                    <a:solidFill>
                      <a:srgbClr val="1E5054">
                        <a:lumMod val="65000"/>
                        <a:lumOff val="35000"/>
                      </a:srgbClr>
                    </a:solidFill>
                  </a:rPr>
                  <a:t>Prodanih fitofarmacevtskih sredstev (000kg)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922022383"/>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Odpadna hrana glede na mesto izvora</a:t>
            </a:r>
            <a:r>
              <a:rPr lang="sl-SI" baseline="0"/>
              <a:t> v verigi</a:t>
            </a:r>
            <a:r>
              <a:rPr lang="sl-SI"/>
              <a:t> [t]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8.0343862266896535E-2"/>
          <c:y val="8.9934547318462441E-2"/>
          <c:w val="0.89618195932934763"/>
          <c:h val="0.64716538743830099"/>
        </c:manualLayout>
      </c:layout>
      <c:lineChart>
        <c:grouping val="standard"/>
        <c:varyColors val="0"/>
        <c:ser>
          <c:idx val="0"/>
          <c:order val="0"/>
          <c:tx>
            <c:strRef>
              <c:f>'zdravje in hrana'!$C$35</c:f>
              <c:strCache>
                <c:ptCount val="1"/>
                <c:pt idx="0">
                  <c:v>Proizvodnja</c:v>
                </c:pt>
              </c:strCache>
            </c:strRef>
          </c:tx>
          <c:spPr>
            <a:ln w="28575" cap="rnd">
              <a:solidFill>
                <a:schemeClr val="accent1"/>
              </a:solidFill>
              <a:round/>
            </a:ln>
            <a:effectLst/>
          </c:spPr>
          <c:marker>
            <c:symbol val="none"/>
          </c:marker>
          <c:trendline>
            <c:name>Obstoječi trend: proizvodnja</c:name>
            <c:spPr>
              <a:ln w="19050" cap="rnd">
                <a:solidFill>
                  <a:schemeClr val="accent1"/>
                </a:solidFill>
                <a:prstDash val="sysDot"/>
              </a:ln>
              <a:effectLst/>
            </c:spPr>
            <c:trendlineType val="linear"/>
            <c:dispRSqr val="1"/>
            <c:dispEq val="1"/>
            <c:trendlineLbl>
              <c:layout>
                <c:manualLayout>
                  <c:x val="6.48542341172489E-3"/>
                  <c:y val="-2.1538621132051655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'zdravje in hrana'!$B$36:$B$63</c:f>
              <c:strCache>
                <c:ptCount val="2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strCache>
            </c:strRef>
          </c:cat>
          <c:val>
            <c:numRef>
              <c:f>'zdravje in hrana'!$C$36:$C$63</c:f>
              <c:numCache>
                <c:formatCode>0</c:formatCode>
                <c:ptCount val="28"/>
                <c:pt idx="0">
                  <c:v>7950</c:v>
                </c:pt>
                <c:pt idx="1">
                  <c:v>9516</c:v>
                </c:pt>
                <c:pt idx="2">
                  <c:v>10001</c:v>
                </c:pt>
                <c:pt idx="3">
                  <c:v>10726</c:v>
                </c:pt>
                <c:pt idx="4">
                  <c:v>10485</c:v>
                </c:pt>
                <c:pt idx="5">
                  <c:v>10839</c:v>
                </c:pt>
                <c:pt idx="6">
                  <c:v>12118</c:v>
                </c:pt>
                <c:pt idx="7">
                  <c:v>10904</c:v>
                </c:pt>
                <c:pt idx="8">
                  <c:v>13561</c:v>
                </c:pt>
                <c:pt idx="9">
                  <c:v>10645</c:v>
                </c:pt>
                <c:pt idx="10">
                  <c:v>21825</c:v>
                </c:pt>
              </c:numCache>
            </c:numRef>
          </c:val>
          <c:smooth val="0"/>
          <c:extLst>
            <c:ext xmlns:c16="http://schemas.microsoft.com/office/drawing/2014/chart" uri="{C3380CC4-5D6E-409C-BE32-E72D297353CC}">
              <c16:uniqueId val="{00000001-9747-4934-931A-9A7E0228A352}"/>
            </c:ext>
          </c:extLst>
        </c:ser>
        <c:ser>
          <c:idx val="1"/>
          <c:order val="1"/>
          <c:tx>
            <c:strRef>
              <c:f>'zdravje in hrana'!$D$35</c:f>
              <c:strCache>
                <c:ptCount val="1"/>
                <c:pt idx="0">
                  <c:v>Distribucija in trgovina</c:v>
                </c:pt>
              </c:strCache>
            </c:strRef>
          </c:tx>
          <c:spPr>
            <a:ln w="28575" cap="rnd">
              <a:solidFill>
                <a:schemeClr val="accent2"/>
              </a:solidFill>
              <a:round/>
            </a:ln>
            <a:effectLst/>
          </c:spPr>
          <c:marker>
            <c:symbol val="none"/>
          </c:marker>
          <c:trendline>
            <c:name>Obstoječi trend: distribucija in trgovina</c:name>
            <c:spPr>
              <a:ln w="19050" cap="rnd">
                <a:solidFill>
                  <a:schemeClr val="accent2"/>
                </a:solidFill>
                <a:prstDash val="sysDot"/>
              </a:ln>
              <a:effectLst/>
            </c:spPr>
            <c:trendlineType val="linear"/>
            <c:dispRSqr val="1"/>
            <c:dispEq val="1"/>
            <c:trendlineLbl>
              <c:layout>
                <c:manualLayout>
                  <c:x val="2.2978588661475424E-3"/>
                  <c:y val="4.600309270265279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'zdravje in hrana'!$B$36:$B$63</c:f>
              <c:strCache>
                <c:ptCount val="2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strCache>
            </c:strRef>
          </c:cat>
          <c:val>
            <c:numRef>
              <c:f>'zdravje in hrana'!$D$36:$D$63</c:f>
              <c:numCache>
                <c:formatCode>0</c:formatCode>
                <c:ptCount val="28"/>
                <c:pt idx="0">
                  <c:v>9165</c:v>
                </c:pt>
                <c:pt idx="1">
                  <c:v>9478</c:v>
                </c:pt>
                <c:pt idx="2">
                  <c:v>12933</c:v>
                </c:pt>
                <c:pt idx="3">
                  <c:v>14492</c:v>
                </c:pt>
                <c:pt idx="4">
                  <c:v>13115</c:v>
                </c:pt>
                <c:pt idx="5">
                  <c:v>13763</c:v>
                </c:pt>
                <c:pt idx="6">
                  <c:v>14447</c:v>
                </c:pt>
                <c:pt idx="7">
                  <c:v>15264</c:v>
                </c:pt>
                <c:pt idx="8">
                  <c:v>14424</c:v>
                </c:pt>
                <c:pt idx="9">
                  <c:v>14070</c:v>
                </c:pt>
                <c:pt idx="10">
                  <c:v>15005</c:v>
                </c:pt>
              </c:numCache>
            </c:numRef>
          </c:val>
          <c:smooth val="0"/>
          <c:extLst>
            <c:ext xmlns:c16="http://schemas.microsoft.com/office/drawing/2014/chart" uri="{C3380CC4-5D6E-409C-BE32-E72D297353CC}">
              <c16:uniqueId val="{00000003-9747-4934-931A-9A7E0228A352}"/>
            </c:ext>
          </c:extLst>
        </c:ser>
        <c:ser>
          <c:idx val="2"/>
          <c:order val="2"/>
          <c:tx>
            <c:strRef>
              <c:f>'zdravje in hrana'!$E$35</c:f>
              <c:strCache>
                <c:ptCount val="1"/>
                <c:pt idx="0">
                  <c:v>Gostinstvo in strežba</c:v>
                </c:pt>
              </c:strCache>
            </c:strRef>
          </c:tx>
          <c:spPr>
            <a:ln w="28575" cap="rnd">
              <a:solidFill>
                <a:schemeClr val="accent3"/>
              </a:solidFill>
              <a:round/>
            </a:ln>
            <a:effectLst/>
          </c:spPr>
          <c:marker>
            <c:symbol val="none"/>
          </c:marker>
          <c:trendline>
            <c:name>Obstoječi trend: gostinstvo in strežba</c:name>
            <c:spPr>
              <a:ln w="19050" cap="rnd">
                <a:solidFill>
                  <a:schemeClr val="accent3"/>
                </a:solidFill>
                <a:prstDash val="sysDot"/>
              </a:ln>
              <a:effectLst/>
            </c:spPr>
            <c:trendlineType val="linear"/>
            <c:dispRSqr val="1"/>
            <c:dispEq val="1"/>
            <c:trendlineLbl>
              <c:layout>
                <c:manualLayout>
                  <c:x val="2.8123352317540273E-2"/>
                  <c:y val="4.176992079519140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'zdravje in hrana'!$B$36:$B$63</c:f>
              <c:strCache>
                <c:ptCount val="2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strCache>
            </c:strRef>
          </c:cat>
          <c:val>
            <c:numRef>
              <c:f>'zdravje in hrana'!$E$36:$E$63</c:f>
              <c:numCache>
                <c:formatCode>0</c:formatCode>
                <c:ptCount val="28"/>
                <c:pt idx="0">
                  <c:v>38313</c:v>
                </c:pt>
                <c:pt idx="1">
                  <c:v>41348</c:v>
                </c:pt>
                <c:pt idx="2">
                  <c:v>44824</c:v>
                </c:pt>
                <c:pt idx="3">
                  <c:v>43899</c:v>
                </c:pt>
                <c:pt idx="4">
                  <c:v>40568</c:v>
                </c:pt>
                <c:pt idx="5">
                  <c:v>42071</c:v>
                </c:pt>
                <c:pt idx="6">
                  <c:v>44388</c:v>
                </c:pt>
                <c:pt idx="7">
                  <c:v>50035</c:v>
                </c:pt>
                <c:pt idx="8">
                  <c:v>46568</c:v>
                </c:pt>
                <c:pt idx="9">
                  <c:v>55839</c:v>
                </c:pt>
                <c:pt idx="10">
                  <c:v>55956</c:v>
                </c:pt>
              </c:numCache>
            </c:numRef>
          </c:val>
          <c:smooth val="0"/>
          <c:extLst>
            <c:ext xmlns:c16="http://schemas.microsoft.com/office/drawing/2014/chart" uri="{C3380CC4-5D6E-409C-BE32-E72D297353CC}">
              <c16:uniqueId val="{00000005-9747-4934-931A-9A7E0228A352}"/>
            </c:ext>
          </c:extLst>
        </c:ser>
        <c:ser>
          <c:idx val="3"/>
          <c:order val="3"/>
          <c:tx>
            <c:strRef>
              <c:f>'zdravje in hrana'!$F$35</c:f>
              <c:strCache>
                <c:ptCount val="1"/>
                <c:pt idx="0">
                  <c:v>Gospodinjstva</c:v>
                </c:pt>
              </c:strCache>
            </c:strRef>
          </c:tx>
          <c:spPr>
            <a:ln w="28575" cap="rnd">
              <a:solidFill>
                <a:schemeClr val="accent4"/>
              </a:solidFill>
              <a:round/>
            </a:ln>
            <a:effectLst/>
          </c:spPr>
          <c:marker>
            <c:symbol val="none"/>
          </c:marker>
          <c:trendline>
            <c:name>Obstoječi trend: gospodinjstva</c:name>
            <c:spPr>
              <a:ln w="19050" cap="rnd">
                <a:solidFill>
                  <a:schemeClr val="accent4"/>
                </a:solidFill>
                <a:prstDash val="sysDot"/>
              </a:ln>
              <a:effectLst/>
            </c:spPr>
            <c:trendlineType val="linear"/>
            <c:dispRSqr val="1"/>
            <c:dispEq val="1"/>
            <c:trendlineLbl>
              <c:layout>
                <c:manualLayout>
                  <c:x val="-3.8285059414612466E-2"/>
                  <c:y val="-8.4693121595582101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'zdravje in hrana'!$B$36:$B$63</c:f>
              <c:strCache>
                <c:ptCount val="2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strCache>
            </c:strRef>
          </c:cat>
          <c:val>
            <c:numRef>
              <c:f>'zdravje in hrana'!$F$36:$F$63</c:f>
              <c:numCache>
                <c:formatCode>0</c:formatCode>
                <c:ptCount val="28"/>
                <c:pt idx="0">
                  <c:v>63023</c:v>
                </c:pt>
                <c:pt idx="1">
                  <c:v>64761</c:v>
                </c:pt>
                <c:pt idx="2">
                  <c:v>66141</c:v>
                </c:pt>
                <c:pt idx="3">
                  <c:v>68521</c:v>
                </c:pt>
                <c:pt idx="4">
                  <c:v>67594</c:v>
                </c:pt>
                <c:pt idx="5">
                  <c:v>73182</c:v>
                </c:pt>
                <c:pt idx="6">
                  <c:v>69850</c:v>
                </c:pt>
                <c:pt idx="7">
                  <c:v>78453</c:v>
                </c:pt>
                <c:pt idx="8">
                  <c:v>79632</c:v>
                </c:pt>
                <c:pt idx="9">
                  <c:v>70285</c:v>
                </c:pt>
                <c:pt idx="10">
                  <c:v>72018</c:v>
                </c:pt>
              </c:numCache>
            </c:numRef>
          </c:val>
          <c:smooth val="0"/>
          <c:extLst>
            <c:ext xmlns:c16="http://schemas.microsoft.com/office/drawing/2014/chart" uri="{C3380CC4-5D6E-409C-BE32-E72D297353CC}">
              <c16:uniqueId val="{00000007-9747-4934-931A-9A7E0228A352}"/>
            </c:ext>
          </c:extLst>
        </c:ser>
        <c:ser>
          <c:idx val="4"/>
          <c:order val="4"/>
          <c:tx>
            <c:strRef>
              <c:f>'zdravje in hrana'!$G$35</c:f>
              <c:strCache>
                <c:ptCount val="1"/>
                <c:pt idx="0">
                  <c:v>Željeni scenarij: Proizvodnja</c:v>
                </c:pt>
              </c:strCache>
            </c:strRef>
          </c:tx>
          <c:spPr>
            <a:ln w="28575" cap="rnd">
              <a:solidFill>
                <a:schemeClr val="accent1"/>
              </a:solidFill>
              <a:prstDash val="sysDash"/>
              <a:round/>
            </a:ln>
            <a:effectLst/>
          </c:spPr>
          <c:marker>
            <c:symbol val="none"/>
          </c:marker>
          <c:cat>
            <c:strRef>
              <c:f>'zdravje in hrana'!$B$36:$B$63</c:f>
              <c:strCache>
                <c:ptCount val="2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strCache>
            </c:strRef>
          </c:cat>
          <c:val>
            <c:numRef>
              <c:f>'zdravje in hrana'!$G$36:$G$63</c:f>
              <c:numCache>
                <c:formatCode>General</c:formatCode>
                <c:ptCount val="28"/>
                <c:pt idx="10" formatCode="0">
                  <c:v>21825</c:v>
                </c:pt>
                <c:pt idx="11">
                  <c:v>21325</c:v>
                </c:pt>
                <c:pt idx="12">
                  <c:v>20825</c:v>
                </c:pt>
                <c:pt idx="13">
                  <c:v>20325</c:v>
                </c:pt>
                <c:pt idx="14">
                  <c:v>19825</c:v>
                </c:pt>
                <c:pt idx="15">
                  <c:v>19325</c:v>
                </c:pt>
                <c:pt idx="16">
                  <c:v>18825</c:v>
                </c:pt>
                <c:pt idx="17">
                  <c:v>18325</c:v>
                </c:pt>
                <c:pt idx="18">
                  <c:v>17825</c:v>
                </c:pt>
                <c:pt idx="19">
                  <c:v>17325</c:v>
                </c:pt>
                <c:pt idx="20">
                  <c:v>16825</c:v>
                </c:pt>
                <c:pt idx="21">
                  <c:v>16325</c:v>
                </c:pt>
                <c:pt idx="22">
                  <c:v>15825</c:v>
                </c:pt>
                <c:pt idx="23">
                  <c:v>15325</c:v>
                </c:pt>
                <c:pt idx="24">
                  <c:v>14825</c:v>
                </c:pt>
                <c:pt idx="25">
                  <c:v>14325</c:v>
                </c:pt>
                <c:pt idx="26">
                  <c:v>13825</c:v>
                </c:pt>
                <c:pt idx="27">
                  <c:v>13325</c:v>
                </c:pt>
              </c:numCache>
            </c:numRef>
          </c:val>
          <c:smooth val="0"/>
          <c:extLst>
            <c:ext xmlns:c16="http://schemas.microsoft.com/office/drawing/2014/chart" uri="{C3380CC4-5D6E-409C-BE32-E72D297353CC}">
              <c16:uniqueId val="{00000008-9747-4934-931A-9A7E0228A352}"/>
            </c:ext>
          </c:extLst>
        </c:ser>
        <c:ser>
          <c:idx val="5"/>
          <c:order val="5"/>
          <c:tx>
            <c:strRef>
              <c:f>'zdravje in hrana'!$H$35</c:f>
              <c:strCache>
                <c:ptCount val="1"/>
                <c:pt idx="0">
                  <c:v>Željeni scenarij: Distribucija in trgovina</c:v>
                </c:pt>
              </c:strCache>
            </c:strRef>
          </c:tx>
          <c:spPr>
            <a:ln w="28575" cap="rnd">
              <a:solidFill>
                <a:schemeClr val="accent2"/>
              </a:solidFill>
              <a:prstDash val="sysDash"/>
              <a:round/>
            </a:ln>
            <a:effectLst/>
          </c:spPr>
          <c:marker>
            <c:symbol val="none"/>
          </c:marker>
          <c:cat>
            <c:strRef>
              <c:f>'zdravje in hrana'!$B$36:$B$63</c:f>
              <c:strCache>
                <c:ptCount val="2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strCache>
            </c:strRef>
          </c:cat>
          <c:val>
            <c:numRef>
              <c:f>'zdravje in hrana'!$H$36:$H$63</c:f>
              <c:numCache>
                <c:formatCode>General</c:formatCode>
                <c:ptCount val="28"/>
                <c:pt idx="10" formatCode="0">
                  <c:v>15005</c:v>
                </c:pt>
                <c:pt idx="11">
                  <c:v>14705</c:v>
                </c:pt>
                <c:pt idx="12">
                  <c:v>14405</c:v>
                </c:pt>
                <c:pt idx="13">
                  <c:v>14105</c:v>
                </c:pt>
                <c:pt idx="14">
                  <c:v>13805</c:v>
                </c:pt>
                <c:pt idx="15">
                  <c:v>13505</c:v>
                </c:pt>
                <c:pt idx="16">
                  <c:v>13205</c:v>
                </c:pt>
                <c:pt idx="17">
                  <c:v>12905</c:v>
                </c:pt>
                <c:pt idx="18">
                  <c:v>12605</c:v>
                </c:pt>
                <c:pt idx="19">
                  <c:v>12305</c:v>
                </c:pt>
                <c:pt idx="20">
                  <c:v>12005</c:v>
                </c:pt>
                <c:pt idx="21">
                  <c:v>11705</c:v>
                </c:pt>
                <c:pt idx="22">
                  <c:v>11405</c:v>
                </c:pt>
                <c:pt idx="23">
                  <c:v>11105</c:v>
                </c:pt>
                <c:pt idx="24">
                  <c:v>10805</c:v>
                </c:pt>
                <c:pt idx="25">
                  <c:v>10505</c:v>
                </c:pt>
                <c:pt idx="26">
                  <c:v>10205</c:v>
                </c:pt>
                <c:pt idx="27">
                  <c:v>9905</c:v>
                </c:pt>
              </c:numCache>
            </c:numRef>
          </c:val>
          <c:smooth val="0"/>
          <c:extLst>
            <c:ext xmlns:c16="http://schemas.microsoft.com/office/drawing/2014/chart" uri="{C3380CC4-5D6E-409C-BE32-E72D297353CC}">
              <c16:uniqueId val="{00000009-9747-4934-931A-9A7E0228A352}"/>
            </c:ext>
          </c:extLst>
        </c:ser>
        <c:ser>
          <c:idx val="6"/>
          <c:order val="6"/>
          <c:tx>
            <c:strRef>
              <c:f>'zdravje in hrana'!$I$35</c:f>
              <c:strCache>
                <c:ptCount val="1"/>
                <c:pt idx="0">
                  <c:v>Željeni scenarij: Gostinstvo in strežba</c:v>
                </c:pt>
              </c:strCache>
            </c:strRef>
          </c:tx>
          <c:spPr>
            <a:ln w="28575" cap="rnd">
              <a:solidFill>
                <a:schemeClr val="accent3"/>
              </a:solidFill>
              <a:prstDash val="sysDash"/>
              <a:round/>
            </a:ln>
            <a:effectLst/>
          </c:spPr>
          <c:marker>
            <c:symbol val="none"/>
          </c:marker>
          <c:cat>
            <c:strRef>
              <c:f>'zdravje in hrana'!$B$36:$B$63</c:f>
              <c:strCache>
                <c:ptCount val="2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strCache>
            </c:strRef>
          </c:cat>
          <c:val>
            <c:numRef>
              <c:f>'zdravje in hrana'!$I$36:$I$63</c:f>
              <c:numCache>
                <c:formatCode>General</c:formatCode>
                <c:ptCount val="28"/>
                <c:pt idx="10" formatCode="0">
                  <c:v>55956</c:v>
                </c:pt>
                <c:pt idx="11">
                  <c:v>54856</c:v>
                </c:pt>
                <c:pt idx="12">
                  <c:v>53756</c:v>
                </c:pt>
                <c:pt idx="13">
                  <c:v>52656</c:v>
                </c:pt>
                <c:pt idx="14">
                  <c:v>51556</c:v>
                </c:pt>
                <c:pt idx="15">
                  <c:v>50456</c:v>
                </c:pt>
                <c:pt idx="16">
                  <c:v>49356</c:v>
                </c:pt>
                <c:pt idx="17">
                  <c:v>48256</c:v>
                </c:pt>
                <c:pt idx="18">
                  <c:v>47156</c:v>
                </c:pt>
                <c:pt idx="19">
                  <c:v>46056</c:v>
                </c:pt>
                <c:pt idx="20">
                  <c:v>44956</c:v>
                </c:pt>
                <c:pt idx="21">
                  <c:v>43856</c:v>
                </c:pt>
                <c:pt idx="22">
                  <c:v>42756</c:v>
                </c:pt>
                <c:pt idx="23">
                  <c:v>41656</c:v>
                </c:pt>
                <c:pt idx="24">
                  <c:v>40556</c:v>
                </c:pt>
                <c:pt idx="25">
                  <c:v>39456</c:v>
                </c:pt>
                <c:pt idx="26">
                  <c:v>38356</c:v>
                </c:pt>
                <c:pt idx="27">
                  <c:v>37256</c:v>
                </c:pt>
              </c:numCache>
            </c:numRef>
          </c:val>
          <c:smooth val="0"/>
          <c:extLst>
            <c:ext xmlns:c16="http://schemas.microsoft.com/office/drawing/2014/chart" uri="{C3380CC4-5D6E-409C-BE32-E72D297353CC}">
              <c16:uniqueId val="{0000000A-9747-4934-931A-9A7E0228A352}"/>
            </c:ext>
          </c:extLst>
        </c:ser>
        <c:ser>
          <c:idx val="7"/>
          <c:order val="7"/>
          <c:tx>
            <c:strRef>
              <c:f>'zdravje in hrana'!$J$35</c:f>
              <c:strCache>
                <c:ptCount val="1"/>
                <c:pt idx="0">
                  <c:v>Željeni scenarij: Gospodinjstva</c:v>
                </c:pt>
              </c:strCache>
            </c:strRef>
          </c:tx>
          <c:spPr>
            <a:ln w="28575" cap="rnd">
              <a:solidFill>
                <a:schemeClr val="accent4"/>
              </a:solidFill>
              <a:prstDash val="sysDash"/>
              <a:round/>
            </a:ln>
            <a:effectLst/>
          </c:spPr>
          <c:marker>
            <c:symbol val="none"/>
          </c:marker>
          <c:cat>
            <c:strRef>
              <c:f>'zdravje in hrana'!$B$36:$B$63</c:f>
              <c:strCache>
                <c:ptCount val="2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strCache>
            </c:strRef>
          </c:cat>
          <c:val>
            <c:numRef>
              <c:f>'zdravje in hrana'!$J$36:$J$63</c:f>
              <c:numCache>
                <c:formatCode>General</c:formatCode>
                <c:ptCount val="28"/>
                <c:pt idx="10" formatCode="0">
                  <c:v>72018</c:v>
                </c:pt>
                <c:pt idx="11">
                  <c:v>71368</c:v>
                </c:pt>
                <c:pt idx="12">
                  <c:v>70718</c:v>
                </c:pt>
                <c:pt idx="13">
                  <c:v>70068</c:v>
                </c:pt>
                <c:pt idx="14">
                  <c:v>69418</c:v>
                </c:pt>
                <c:pt idx="15">
                  <c:v>68768</c:v>
                </c:pt>
                <c:pt idx="16">
                  <c:v>68118</c:v>
                </c:pt>
                <c:pt idx="17">
                  <c:v>67468</c:v>
                </c:pt>
                <c:pt idx="18">
                  <c:v>66818</c:v>
                </c:pt>
                <c:pt idx="19">
                  <c:v>66168</c:v>
                </c:pt>
                <c:pt idx="20">
                  <c:v>65518</c:v>
                </c:pt>
                <c:pt idx="21">
                  <c:v>64868</c:v>
                </c:pt>
                <c:pt idx="22">
                  <c:v>64218</c:v>
                </c:pt>
                <c:pt idx="23">
                  <c:v>63568</c:v>
                </c:pt>
                <c:pt idx="24">
                  <c:v>62918</c:v>
                </c:pt>
                <c:pt idx="25">
                  <c:v>62268</c:v>
                </c:pt>
                <c:pt idx="26">
                  <c:v>61618</c:v>
                </c:pt>
                <c:pt idx="27">
                  <c:v>60968</c:v>
                </c:pt>
              </c:numCache>
            </c:numRef>
          </c:val>
          <c:smooth val="0"/>
          <c:extLst>
            <c:ext xmlns:c16="http://schemas.microsoft.com/office/drawing/2014/chart" uri="{C3380CC4-5D6E-409C-BE32-E72D297353CC}">
              <c16:uniqueId val="{0000000B-9747-4934-931A-9A7E0228A352}"/>
            </c:ext>
          </c:extLst>
        </c:ser>
        <c:dLbls>
          <c:showLegendKey val="0"/>
          <c:showVal val="0"/>
          <c:showCatName val="0"/>
          <c:showSerName val="0"/>
          <c:showPercent val="0"/>
          <c:showBubbleSize val="0"/>
        </c:dLbls>
        <c:smooth val="0"/>
        <c:axId val="1785331583"/>
        <c:axId val="1785329087"/>
      </c:lineChart>
      <c:catAx>
        <c:axId val="1785331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785329087"/>
        <c:crosses val="autoZero"/>
        <c:auto val="1"/>
        <c:lblAlgn val="ctr"/>
        <c:lblOffset val="100"/>
        <c:noMultiLvlLbl val="0"/>
      </c:catAx>
      <c:valAx>
        <c:axId val="1785329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Odpadna</a:t>
                </a:r>
                <a:r>
                  <a:rPr lang="sl-SI" baseline="0"/>
                  <a:t> hrana (t)</a:t>
                </a:r>
                <a:endParaRPr lang="sl-S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785331583"/>
        <c:crosses val="autoZero"/>
        <c:crossBetween val="between"/>
      </c:valAx>
      <c:spPr>
        <a:noFill/>
        <a:ln>
          <a:noFill/>
        </a:ln>
        <a:effectLst/>
      </c:spPr>
    </c:plotArea>
    <c:legend>
      <c:legendPos val="b"/>
      <c:layout>
        <c:manualLayout>
          <c:xMode val="edge"/>
          <c:yMode val="edge"/>
          <c:x val="2.1030789825970553E-2"/>
          <c:y val="0.83156524988024483"/>
          <c:w val="0.96548337987841149"/>
          <c:h val="0.152868258883901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Izobrazbena struktura nosilcev KMG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8.9299021353486593E-2"/>
          <c:y val="9.7272488853920799E-2"/>
          <c:w val="0.88766915285086856"/>
          <c:h val="0.70371677082567774"/>
        </c:manualLayout>
      </c:layout>
      <c:lineChart>
        <c:grouping val="standard"/>
        <c:varyColors val="0"/>
        <c:ser>
          <c:idx val="0"/>
          <c:order val="0"/>
          <c:tx>
            <c:strRef>
              <c:f>AKIS!$C$8</c:f>
              <c:strCache>
                <c:ptCount val="1"/>
                <c:pt idx="0">
                  <c:v>Poklicna, srednja ali višješolska izobrazba</c:v>
                </c:pt>
              </c:strCache>
            </c:strRef>
          </c:tx>
          <c:spPr>
            <a:ln w="28575" cap="rnd">
              <a:solidFill>
                <a:schemeClr val="accent1"/>
              </a:solidFill>
              <a:round/>
            </a:ln>
            <a:effectLst/>
          </c:spPr>
          <c:marker>
            <c:symbol val="none"/>
          </c:marker>
          <c:trendline>
            <c:name>Obstoječi trend:  poklicna, srednja ali višješolska izobrazba</c:name>
            <c:spPr>
              <a:ln w="19050" cap="rnd">
                <a:solidFill>
                  <a:schemeClr val="accent1"/>
                </a:solidFill>
                <a:prstDash val="sysDot"/>
              </a:ln>
              <a:effectLst/>
            </c:spPr>
            <c:trendlineType val="linear"/>
            <c:dispRSqr val="1"/>
            <c:dispEq val="1"/>
            <c:trendlineLbl>
              <c:layout>
                <c:manualLayout>
                  <c:x val="-0.26017919010123736"/>
                  <c:y val="4.8087431929534095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AKIS!$B$9:$B$23</c:f>
              <c:strCache>
                <c:ptCount val="15"/>
                <c:pt idx="0">
                  <c:v>2000</c:v>
                </c:pt>
                <c:pt idx="1">
                  <c:v>2003</c:v>
                </c:pt>
                <c:pt idx="2">
                  <c:v>2005</c:v>
                </c:pt>
                <c:pt idx="3">
                  <c:v>2007</c:v>
                </c:pt>
                <c:pt idx="4">
                  <c:v>2010</c:v>
                </c:pt>
                <c:pt idx="5">
                  <c:v>2013</c:v>
                </c:pt>
                <c:pt idx="6">
                  <c:v>2016</c:v>
                </c:pt>
                <c:pt idx="7">
                  <c:v>2019</c:v>
                </c:pt>
                <c:pt idx="8">
                  <c:v>2022</c:v>
                </c:pt>
                <c:pt idx="9">
                  <c:v>2025</c:v>
                </c:pt>
                <c:pt idx="10">
                  <c:v>2028</c:v>
                </c:pt>
                <c:pt idx="11">
                  <c:v>2031</c:v>
                </c:pt>
                <c:pt idx="12">
                  <c:v>2034</c:v>
                </c:pt>
                <c:pt idx="13">
                  <c:v>2037</c:v>
                </c:pt>
                <c:pt idx="14">
                  <c:v>2040</c:v>
                </c:pt>
              </c:strCache>
            </c:strRef>
          </c:cat>
          <c:val>
            <c:numRef>
              <c:f>AKIS!$C$9:$C$23</c:f>
              <c:numCache>
                <c:formatCode>#,##0</c:formatCode>
                <c:ptCount val="15"/>
                <c:pt idx="0">
                  <c:v>8343</c:v>
                </c:pt>
                <c:pt idx="1">
                  <c:v>9331</c:v>
                </c:pt>
                <c:pt idx="2">
                  <c:v>8373</c:v>
                </c:pt>
                <c:pt idx="3">
                  <c:v>9237</c:v>
                </c:pt>
                <c:pt idx="4">
                  <c:v>10911</c:v>
                </c:pt>
                <c:pt idx="5">
                  <c:v>8405</c:v>
                </c:pt>
                <c:pt idx="6">
                  <c:v>9981</c:v>
                </c:pt>
              </c:numCache>
            </c:numRef>
          </c:val>
          <c:smooth val="0"/>
          <c:extLst>
            <c:ext xmlns:c16="http://schemas.microsoft.com/office/drawing/2014/chart" uri="{C3380CC4-5D6E-409C-BE32-E72D297353CC}">
              <c16:uniqueId val="{00000001-E3FE-4228-BB2F-79BA300A339B}"/>
            </c:ext>
          </c:extLst>
        </c:ser>
        <c:ser>
          <c:idx val="1"/>
          <c:order val="1"/>
          <c:tx>
            <c:strRef>
              <c:f>AKIS!$D$8</c:f>
              <c:strCache>
                <c:ptCount val="1"/>
                <c:pt idx="0">
                  <c:v>Samo praktične izkušnje</c:v>
                </c:pt>
              </c:strCache>
            </c:strRef>
          </c:tx>
          <c:spPr>
            <a:ln w="28575" cap="rnd">
              <a:solidFill>
                <a:schemeClr val="accent2"/>
              </a:solidFill>
              <a:round/>
            </a:ln>
            <a:effectLst/>
          </c:spPr>
          <c:marker>
            <c:symbol val="none"/>
          </c:marker>
          <c:trendline>
            <c:name>Obstoječi trend: samo praktične izkušnje</c:name>
            <c:spPr>
              <a:ln w="19050" cap="rnd">
                <a:solidFill>
                  <a:schemeClr val="accent2"/>
                </a:solidFill>
                <a:prstDash val="sysDot"/>
              </a:ln>
              <a:effectLst/>
            </c:spPr>
            <c:trendlineType val="exp"/>
            <c:dispRSqr val="1"/>
            <c:dispEq val="1"/>
            <c:trendlineLbl>
              <c:layout>
                <c:manualLayout>
                  <c:x val="-0.42657919010123735"/>
                  <c:y val="-0.2568490737114754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AKIS!$B$9:$B$23</c:f>
              <c:strCache>
                <c:ptCount val="15"/>
                <c:pt idx="0">
                  <c:v>2000</c:v>
                </c:pt>
                <c:pt idx="1">
                  <c:v>2003</c:v>
                </c:pt>
                <c:pt idx="2">
                  <c:v>2005</c:v>
                </c:pt>
                <c:pt idx="3">
                  <c:v>2007</c:v>
                </c:pt>
                <c:pt idx="4">
                  <c:v>2010</c:v>
                </c:pt>
                <c:pt idx="5">
                  <c:v>2013</c:v>
                </c:pt>
                <c:pt idx="6">
                  <c:v>2016</c:v>
                </c:pt>
                <c:pt idx="7">
                  <c:v>2019</c:v>
                </c:pt>
                <c:pt idx="8">
                  <c:v>2022</c:v>
                </c:pt>
                <c:pt idx="9">
                  <c:v>2025</c:v>
                </c:pt>
                <c:pt idx="10">
                  <c:v>2028</c:v>
                </c:pt>
                <c:pt idx="11">
                  <c:v>2031</c:v>
                </c:pt>
                <c:pt idx="12">
                  <c:v>2034</c:v>
                </c:pt>
                <c:pt idx="13">
                  <c:v>2037</c:v>
                </c:pt>
                <c:pt idx="14">
                  <c:v>2040</c:v>
                </c:pt>
              </c:strCache>
            </c:strRef>
          </c:cat>
          <c:val>
            <c:numRef>
              <c:f>AKIS!$D$9:$D$23</c:f>
              <c:numCache>
                <c:formatCode>#,##0</c:formatCode>
                <c:ptCount val="15"/>
                <c:pt idx="0">
                  <c:v>72440</c:v>
                </c:pt>
                <c:pt idx="1">
                  <c:v>63104</c:v>
                </c:pt>
                <c:pt idx="2">
                  <c:v>55562</c:v>
                </c:pt>
                <c:pt idx="3">
                  <c:v>49141</c:v>
                </c:pt>
                <c:pt idx="4">
                  <c:v>47970</c:v>
                </c:pt>
                <c:pt idx="5">
                  <c:v>36152</c:v>
                </c:pt>
                <c:pt idx="6">
                  <c:v>34969</c:v>
                </c:pt>
              </c:numCache>
            </c:numRef>
          </c:val>
          <c:smooth val="0"/>
          <c:extLst>
            <c:ext xmlns:c16="http://schemas.microsoft.com/office/drawing/2014/chart" uri="{C3380CC4-5D6E-409C-BE32-E72D297353CC}">
              <c16:uniqueId val="{00000003-E3FE-4228-BB2F-79BA300A339B}"/>
            </c:ext>
          </c:extLst>
        </c:ser>
        <c:ser>
          <c:idx val="2"/>
          <c:order val="2"/>
          <c:tx>
            <c:strRef>
              <c:f>AKIS!$E$8</c:f>
              <c:strCache>
                <c:ptCount val="1"/>
                <c:pt idx="0">
                  <c:v>Tečaji iz kmetijstva</c:v>
                </c:pt>
              </c:strCache>
            </c:strRef>
          </c:tx>
          <c:spPr>
            <a:ln w="28575" cap="rnd">
              <a:solidFill>
                <a:schemeClr val="accent3"/>
              </a:solidFill>
              <a:round/>
            </a:ln>
            <a:effectLst/>
          </c:spPr>
          <c:marker>
            <c:symbol val="none"/>
          </c:marker>
          <c:trendline>
            <c:name>Obstoječi trend: tečaji iz kmetijstva</c:name>
            <c:spPr>
              <a:ln w="19050" cap="rnd">
                <a:solidFill>
                  <a:schemeClr val="accent3"/>
                </a:solidFill>
                <a:prstDash val="sysDot"/>
              </a:ln>
              <a:effectLst/>
            </c:spPr>
            <c:trendlineType val="linear"/>
            <c:dispRSqr val="1"/>
            <c:dispEq val="1"/>
            <c:trendlineLbl>
              <c:layout>
                <c:manualLayout>
                  <c:x val="-0.14990776152980878"/>
                  <c:y val="5.1848967027245001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AKIS!$B$9:$B$23</c:f>
              <c:strCache>
                <c:ptCount val="15"/>
                <c:pt idx="0">
                  <c:v>2000</c:v>
                </c:pt>
                <c:pt idx="1">
                  <c:v>2003</c:v>
                </c:pt>
                <c:pt idx="2">
                  <c:v>2005</c:v>
                </c:pt>
                <c:pt idx="3">
                  <c:v>2007</c:v>
                </c:pt>
                <c:pt idx="4">
                  <c:v>2010</c:v>
                </c:pt>
                <c:pt idx="5">
                  <c:v>2013</c:v>
                </c:pt>
                <c:pt idx="6">
                  <c:v>2016</c:v>
                </c:pt>
                <c:pt idx="7">
                  <c:v>2019</c:v>
                </c:pt>
                <c:pt idx="8">
                  <c:v>2022</c:v>
                </c:pt>
                <c:pt idx="9">
                  <c:v>2025</c:v>
                </c:pt>
                <c:pt idx="10">
                  <c:v>2028</c:v>
                </c:pt>
                <c:pt idx="11">
                  <c:v>2031</c:v>
                </c:pt>
                <c:pt idx="12">
                  <c:v>2034</c:v>
                </c:pt>
                <c:pt idx="13">
                  <c:v>2037</c:v>
                </c:pt>
                <c:pt idx="14">
                  <c:v>2040</c:v>
                </c:pt>
              </c:strCache>
            </c:strRef>
          </c:cat>
          <c:val>
            <c:numRef>
              <c:f>AKIS!$E$9:$E$23</c:f>
              <c:numCache>
                <c:formatCode>#,##0</c:formatCode>
                <c:ptCount val="15"/>
                <c:pt idx="0">
                  <c:v>7045</c:v>
                </c:pt>
                <c:pt idx="1">
                  <c:v>7415</c:v>
                </c:pt>
                <c:pt idx="2">
                  <c:v>16368</c:v>
                </c:pt>
                <c:pt idx="3">
                  <c:v>20395</c:v>
                </c:pt>
                <c:pt idx="4">
                  <c:v>19896</c:v>
                </c:pt>
                <c:pt idx="5">
                  <c:v>27618</c:v>
                </c:pt>
                <c:pt idx="6">
                  <c:v>24720</c:v>
                </c:pt>
              </c:numCache>
            </c:numRef>
          </c:val>
          <c:smooth val="0"/>
          <c:extLst>
            <c:ext xmlns:c16="http://schemas.microsoft.com/office/drawing/2014/chart" uri="{C3380CC4-5D6E-409C-BE32-E72D297353CC}">
              <c16:uniqueId val="{00000005-E3FE-4228-BB2F-79BA300A339B}"/>
            </c:ext>
          </c:extLst>
        </c:ser>
        <c:ser>
          <c:idx val="3"/>
          <c:order val="3"/>
          <c:tx>
            <c:strRef>
              <c:f>AKIS!$F$8</c:f>
              <c:strCache>
                <c:ptCount val="1"/>
                <c:pt idx="0">
                  <c:v>Željeni scenarij: poklicna, srednja ali višješolska izobrazba</c:v>
                </c:pt>
              </c:strCache>
            </c:strRef>
          </c:tx>
          <c:spPr>
            <a:ln w="28575" cap="rnd">
              <a:solidFill>
                <a:schemeClr val="accent1"/>
              </a:solidFill>
              <a:prstDash val="sysDash"/>
              <a:round/>
            </a:ln>
            <a:effectLst/>
          </c:spPr>
          <c:marker>
            <c:symbol val="none"/>
          </c:marker>
          <c:cat>
            <c:strRef>
              <c:f>AKIS!$B$9:$B$23</c:f>
              <c:strCache>
                <c:ptCount val="15"/>
                <c:pt idx="0">
                  <c:v>2000</c:v>
                </c:pt>
                <c:pt idx="1">
                  <c:v>2003</c:v>
                </c:pt>
                <c:pt idx="2">
                  <c:v>2005</c:v>
                </c:pt>
                <c:pt idx="3">
                  <c:v>2007</c:v>
                </c:pt>
                <c:pt idx="4">
                  <c:v>2010</c:v>
                </c:pt>
                <c:pt idx="5">
                  <c:v>2013</c:v>
                </c:pt>
                <c:pt idx="6">
                  <c:v>2016</c:v>
                </c:pt>
                <c:pt idx="7">
                  <c:v>2019</c:v>
                </c:pt>
                <c:pt idx="8">
                  <c:v>2022</c:v>
                </c:pt>
                <c:pt idx="9">
                  <c:v>2025</c:v>
                </c:pt>
                <c:pt idx="10">
                  <c:v>2028</c:v>
                </c:pt>
                <c:pt idx="11">
                  <c:v>2031</c:v>
                </c:pt>
                <c:pt idx="12">
                  <c:v>2034</c:v>
                </c:pt>
                <c:pt idx="13">
                  <c:v>2037</c:v>
                </c:pt>
                <c:pt idx="14">
                  <c:v>2040</c:v>
                </c:pt>
              </c:strCache>
            </c:strRef>
          </c:cat>
          <c:val>
            <c:numRef>
              <c:f>AKIS!$F$9:$F$23</c:f>
              <c:numCache>
                <c:formatCode>General</c:formatCode>
                <c:ptCount val="15"/>
                <c:pt idx="6" formatCode="#,##0">
                  <c:v>9981</c:v>
                </c:pt>
                <c:pt idx="7">
                  <c:v>11356</c:v>
                </c:pt>
                <c:pt idx="8">
                  <c:v>12606</c:v>
                </c:pt>
                <c:pt idx="9">
                  <c:v>13856</c:v>
                </c:pt>
                <c:pt idx="10">
                  <c:v>15106</c:v>
                </c:pt>
                <c:pt idx="11">
                  <c:v>16356</c:v>
                </c:pt>
                <c:pt idx="12">
                  <c:v>17606</c:v>
                </c:pt>
                <c:pt idx="13">
                  <c:v>18856</c:v>
                </c:pt>
                <c:pt idx="14">
                  <c:v>20106</c:v>
                </c:pt>
              </c:numCache>
            </c:numRef>
          </c:val>
          <c:smooth val="0"/>
          <c:extLst>
            <c:ext xmlns:c16="http://schemas.microsoft.com/office/drawing/2014/chart" uri="{C3380CC4-5D6E-409C-BE32-E72D297353CC}">
              <c16:uniqueId val="{00000006-E3FE-4228-BB2F-79BA300A339B}"/>
            </c:ext>
          </c:extLst>
        </c:ser>
        <c:ser>
          <c:idx val="4"/>
          <c:order val="4"/>
          <c:tx>
            <c:strRef>
              <c:f>AKIS!$G$8</c:f>
              <c:strCache>
                <c:ptCount val="1"/>
                <c:pt idx="0">
                  <c:v>Željeni scenarij: samo praktične izkušnje</c:v>
                </c:pt>
              </c:strCache>
            </c:strRef>
          </c:tx>
          <c:spPr>
            <a:ln w="28575" cap="rnd">
              <a:solidFill>
                <a:schemeClr val="accent2"/>
              </a:solidFill>
              <a:prstDash val="sysDash"/>
              <a:round/>
            </a:ln>
            <a:effectLst/>
          </c:spPr>
          <c:marker>
            <c:symbol val="none"/>
          </c:marker>
          <c:cat>
            <c:strRef>
              <c:f>AKIS!$B$9:$B$23</c:f>
              <c:strCache>
                <c:ptCount val="15"/>
                <c:pt idx="0">
                  <c:v>2000</c:v>
                </c:pt>
                <c:pt idx="1">
                  <c:v>2003</c:v>
                </c:pt>
                <c:pt idx="2">
                  <c:v>2005</c:v>
                </c:pt>
                <c:pt idx="3">
                  <c:v>2007</c:v>
                </c:pt>
                <c:pt idx="4">
                  <c:v>2010</c:v>
                </c:pt>
                <c:pt idx="5">
                  <c:v>2013</c:v>
                </c:pt>
                <c:pt idx="6">
                  <c:v>2016</c:v>
                </c:pt>
                <c:pt idx="7">
                  <c:v>2019</c:v>
                </c:pt>
                <c:pt idx="8">
                  <c:v>2022</c:v>
                </c:pt>
                <c:pt idx="9">
                  <c:v>2025</c:v>
                </c:pt>
                <c:pt idx="10">
                  <c:v>2028</c:v>
                </c:pt>
                <c:pt idx="11">
                  <c:v>2031</c:v>
                </c:pt>
                <c:pt idx="12">
                  <c:v>2034</c:v>
                </c:pt>
                <c:pt idx="13">
                  <c:v>2037</c:v>
                </c:pt>
                <c:pt idx="14">
                  <c:v>2040</c:v>
                </c:pt>
              </c:strCache>
            </c:strRef>
          </c:cat>
          <c:val>
            <c:numRef>
              <c:f>AKIS!$G$9:$G$23</c:f>
              <c:numCache>
                <c:formatCode>General</c:formatCode>
                <c:ptCount val="15"/>
                <c:pt idx="6" formatCode="#,##0">
                  <c:v>34969</c:v>
                </c:pt>
                <c:pt idx="7">
                  <c:v>28320.690880762078</c:v>
                </c:pt>
                <c:pt idx="8">
                  <c:v>23956.829409693062</c:v>
                </c:pt>
                <c:pt idx="9">
                  <c:v>20053.222304570605</c:v>
                </c:pt>
                <c:pt idx="10">
                  <c:v>16521.980142820365</c:v>
                </c:pt>
                <c:pt idx="11">
                  <c:v>13298.208625354586</c:v>
                </c:pt>
                <c:pt idx="12">
                  <c:v>10332.626306050064</c:v>
                </c:pt>
                <c:pt idx="13">
                  <c:v>7586.9259377546696</c:v>
                </c:pt>
                <c:pt idx="14">
                  <c:v>5030.7400491631124</c:v>
                </c:pt>
              </c:numCache>
            </c:numRef>
          </c:val>
          <c:smooth val="0"/>
          <c:extLst>
            <c:ext xmlns:c16="http://schemas.microsoft.com/office/drawing/2014/chart" uri="{C3380CC4-5D6E-409C-BE32-E72D297353CC}">
              <c16:uniqueId val="{00000007-E3FE-4228-BB2F-79BA300A339B}"/>
            </c:ext>
          </c:extLst>
        </c:ser>
        <c:ser>
          <c:idx val="5"/>
          <c:order val="5"/>
          <c:tx>
            <c:strRef>
              <c:f>AKIS!$H$8</c:f>
              <c:strCache>
                <c:ptCount val="1"/>
                <c:pt idx="0">
                  <c:v>Željeni scenarij: tečaji iz kmetijstva</c:v>
                </c:pt>
              </c:strCache>
            </c:strRef>
          </c:tx>
          <c:spPr>
            <a:ln w="28575" cap="rnd">
              <a:solidFill>
                <a:schemeClr val="accent3"/>
              </a:solidFill>
              <a:prstDash val="sysDash"/>
              <a:round/>
            </a:ln>
            <a:effectLst/>
          </c:spPr>
          <c:marker>
            <c:symbol val="none"/>
          </c:marker>
          <c:cat>
            <c:strRef>
              <c:f>AKIS!$B$9:$B$23</c:f>
              <c:strCache>
                <c:ptCount val="15"/>
                <c:pt idx="0">
                  <c:v>2000</c:v>
                </c:pt>
                <c:pt idx="1">
                  <c:v>2003</c:v>
                </c:pt>
                <c:pt idx="2">
                  <c:v>2005</c:v>
                </c:pt>
                <c:pt idx="3">
                  <c:v>2007</c:v>
                </c:pt>
                <c:pt idx="4">
                  <c:v>2010</c:v>
                </c:pt>
                <c:pt idx="5">
                  <c:v>2013</c:v>
                </c:pt>
                <c:pt idx="6">
                  <c:v>2016</c:v>
                </c:pt>
                <c:pt idx="7">
                  <c:v>2019</c:v>
                </c:pt>
                <c:pt idx="8">
                  <c:v>2022</c:v>
                </c:pt>
                <c:pt idx="9">
                  <c:v>2025</c:v>
                </c:pt>
                <c:pt idx="10">
                  <c:v>2028</c:v>
                </c:pt>
                <c:pt idx="11">
                  <c:v>2031</c:v>
                </c:pt>
                <c:pt idx="12">
                  <c:v>2034</c:v>
                </c:pt>
                <c:pt idx="13">
                  <c:v>2037</c:v>
                </c:pt>
                <c:pt idx="14">
                  <c:v>2040</c:v>
                </c:pt>
              </c:strCache>
            </c:strRef>
          </c:cat>
          <c:val>
            <c:numRef>
              <c:f>AKIS!$H$9:$H$23</c:f>
              <c:numCache>
                <c:formatCode>General</c:formatCode>
                <c:ptCount val="15"/>
                <c:pt idx="6" formatCode="#,##0">
                  <c:v>24720</c:v>
                </c:pt>
                <c:pt idx="7">
                  <c:v>25149</c:v>
                </c:pt>
                <c:pt idx="8">
                  <c:v>25539</c:v>
                </c:pt>
                <c:pt idx="9">
                  <c:v>25929</c:v>
                </c:pt>
                <c:pt idx="10">
                  <c:v>26319</c:v>
                </c:pt>
                <c:pt idx="11">
                  <c:v>26709</c:v>
                </c:pt>
                <c:pt idx="12">
                  <c:v>27099</c:v>
                </c:pt>
                <c:pt idx="13">
                  <c:v>27489</c:v>
                </c:pt>
                <c:pt idx="14">
                  <c:v>27879</c:v>
                </c:pt>
              </c:numCache>
            </c:numRef>
          </c:val>
          <c:smooth val="0"/>
          <c:extLst>
            <c:ext xmlns:c16="http://schemas.microsoft.com/office/drawing/2014/chart" uri="{C3380CC4-5D6E-409C-BE32-E72D297353CC}">
              <c16:uniqueId val="{00000008-E3FE-4228-BB2F-79BA300A339B}"/>
            </c:ext>
          </c:extLst>
        </c:ser>
        <c:dLbls>
          <c:showLegendKey val="0"/>
          <c:showVal val="0"/>
          <c:showCatName val="0"/>
          <c:showSerName val="0"/>
          <c:showPercent val="0"/>
          <c:showBubbleSize val="0"/>
        </c:dLbls>
        <c:smooth val="0"/>
        <c:axId val="1820590335"/>
        <c:axId val="1820592415"/>
      </c:lineChart>
      <c:catAx>
        <c:axId val="1820590335"/>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820592415"/>
        <c:crosses val="autoZero"/>
        <c:auto val="1"/>
        <c:lblAlgn val="ctr"/>
        <c:lblOffset val="100"/>
        <c:noMultiLvlLbl val="0"/>
      </c:catAx>
      <c:valAx>
        <c:axId val="1820592415"/>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Število nosilcev kmetijskih gospodarstev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820590335"/>
        <c:crosses val="autoZero"/>
        <c:crossBetween val="between"/>
      </c:valAx>
      <c:spPr>
        <a:noFill/>
        <a:ln>
          <a:noFill/>
        </a:ln>
        <a:effectLst/>
      </c:spPr>
    </c:plotArea>
    <c:legend>
      <c:legendPos val="b"/>
      <c:layout>
        <c:manualLayout>
          <c:xMode val="edge"/>
          <c:yMode val="edge"/>
          <c:x val="2.342930431437857E-2"/>
          <c:y val="0.85504910599692541"/>
          <c:w val="0.94968790804415792"/>
          <c:h val="0.139795782675386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GVŽ travojedih živali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'Št. GVŽ travojedih živali'!$B$29</c:f>
              <c:strCache>
                <c:ptCount val="1"/>
                <c:pt idx="0">
                  <c:v>GVŽ travojede živali (ne nižine)</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1"/>
            <c:dispEq val="1"/>
            <c:trendlineLbl>
              <c:layout>
                <c:manualLayout>
                  <c:x val="-0.48896809496446081"/>
                  <c:y val="-7.6302314814814809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a:t>y = -371,35x + 211</a:t>
                    </a:r>
                    <a:r>
                      <a:rPr lang="sl-SI" baseline="0"/>
                      <a:t>.</a:t>
                    </a:r>
                    <a:r>
                      <a:rPr lang="en-US" baseline="0"/>
                      <a:t>591</a:t>
                    </a:r>
                    <a:br>
                      <a:rPr lang="en-US" baseline="0"/>
                    </a:br>
                    <a:r>
                      <a:rPr lang="en-US" baseline="0"/>
                      <a:t>R² = 0,1131</a:t>
                    </a:r>
                    <a:endParaRPr lang="en-US"/>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'Št. GVŽ travojedih živali'!$A$30:$A$55</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'Št. GVŽ travojedih živali'!$B$30:$B$55</c:f>
              <c:numCache>
                <c:formatCode>#,##0</c:formatCode>
                <c:ptCount val="26"/>
                <c:pt idx="0">
                  <c:v>205816.02</c:v>
                </c:pt>
                <c:pt idx="1">
                  <c:v>212179.73</c:v>
                </c:pt>
                <c:pt idx="2">
                  <c:v>214950.72</c:v>
                </c:pt>
                <c:pt idx="3">
                  <c:v>209512.84</c:v>
                </c:pt>
                <c:pt idx="4">
                  <c:v>209439.03</c:v>
                </c:pt>
                <c:pt idx="5">
                  <c:v>212620.26</c:v>
                </c:pt>
                <c:pt idx="6">
                  <c:v>205072.55</c:v>
                </c:pt>
                <c:pt idx="7">
                  <c:v>214405.39</c:v>
                </c:pt>
                <c:pt idx="8">
                  <c:v>206365.28</c:v>
                </c:pt>
                <c:pt idx="9">
                  <c:v>205877.59</c:v>
                </c:pt>
                <c:pt idx="10">
                  <c:v>206755.58</c:v>
                </c:pt>
              </c:numCache>
            </c:numRef>
          </c:val>
          <c:smooth val="0"/>
          <c:extLst>
            <c:ext xmlns:c16="http://schemas.microsoft.com/office/drawing/2014/chart" uri="{C3380CC4-5D6E-409C-BE32-E72D297353CC}">
              <c16:uniqueId val="{00000001-0750-4432-B001-DF35D9EC80CF}"/>
            </c:ext>
          </c:extLst>
        </c:ser>
        <c:ser>
          <c:idx val="2"/>
          <c:order val="1"/>
          <c:tx>
            <c:strRef>
              <c:f>'Št. GVŽ travojedih živali'!$C$29</c:f>
              <c:strCache>
                <c:ptCount val="1"/>
                <c:pt idx="0">
                  <c:v>Obstoječi trend: GVŽ travojede živali (ne nižine)</c:v>
                </c:pt>
              </c:strCache>
            </c:strRef>
          </c:tx>
          <c:spPr>
            <a:ln w="19050" cap="rnd">
              <a:solidFill>
                <a:schemeClr val="accent1"/>
              </a:solidFill>
              <a:prstDash val="sysDot"/>
              <a:round/>
            </a:ln>
            <a:effectLst/>
          </c:spPr>
          <c:marker>
            <c:symbol val="none"/>
          </c:marker>
          <c:cat>
            <c:numRef>
              <c:f>'Št. GVŽ travojedih živali'!$A$30:$A$55</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'Št. GVŽ travojedih živali'!$C$30:$C$55</c:f>
              <c:numCache>
                <c:formatCode>#,##0</c:formatCode>
                <c:ptCount val="26"/>
                <c:pt idx="0">
                  <c:v>211219.92909090919</c:v>
                </c:pt>
                <c:pt idx="1">
                  <c:v>210848.57945454551</c:v>
                </c:pt>
                <c:pt idx="2">
                  <c:v>210477.22981818183</c:v>
                </c:pt>
                <c:pt idx="3">
                  <c:v>210105.88018181827</c:v>
                </c:pt>
                <c:pt idx="4">
                  <c:v>209734.53054545459</c:v>
                </c:pt>
                <c:pt idx="5">
                  <c:v>209363.18090909091</c:v>
                </c:pt>
                <c:pt idx="6">
                  <c:v>208991.83127272734</c:v>
                </c:pt>
                <c:pt idx="7">
                  <c:v>208620.48163636366</c:v>
                </c:pt>
                <c:pt idx="8">
                  <c:v>208249.1320000001</c:v>
                </c:pt>
                <c:pt idx="9">
                  <c:v>207877.78236363642</c:v>
                </c:pt>
                <c:pt idx="10">
                  <c:v>207506.43272727274</c:v>
                </c:pt>
                <c:pt idx="11">
                  <c:v>207135.08309090917</c:v>
                </c:pt>
                <c:pt idx="12">
                  <c:v>206763.73345454549</c:v>
                </c:pt>
                <c:pt idx="13">
                  <c:v>206392.38381818181</c:v>
                </c:pt>
                <c:pt idx="14">
                  <c:v>206021.03418181825</c:v>
                </c:pt>
                <c:pt idx="15">
                  <c:v>205649.68454545457</c:v>
                </c:pt>
                <c:pt idx="16">
                  <c:v>205278.33490909101</c:v>
                </c:pt>
                <c:pt idx="17">
                  <c:v>204906.98527272732</c:v>
                </c:pt>
                <c:pt idx="18">
                  <c:v>204535.63563636364</c:v>
                </c:pt>
                <c:pt idx="19">
                  <c:v>204164.28600000008</c:v>
                </c:pt>
                <c:pt idx="20">
                  <c:v>203792.9363636364</c:v>
                </c:pt>
                <c:pt idx="21">
                  <c:v>203421.58672727272</c:v>
                </c:pt>
                <c:pt idx="22">
                  <c:v>203050.23709090916</c:v>
                </c:pt>
                <c:pt idx="23">
                  <c:v>202678.88745454547</c:v>
                </c:pt>
                <c:pt idx="24">
                  <c:v>202307.53781818191</c:v>
                </c:pt>
                <c:pt idx="25">
                  <c:v>201936.18818181823</c:v>
                </c:pt>
              </c:numCache>
            </c:numRef>
          </c:val>
          <c:smooth val="0"/>
          <c:extLst>
            <c:ext xmlns:c16="http://schemas.microsoft.com/office/drawing/2014/chart" uri="{C3380CC4-5D6E-409C-BE32-E72D297353CC}">
              <c16:uniqueId val="{00000002-0750-4432-B001-DF35D9EC80CF}"/>
            </c:ext>
          </c:extLst>
        </c:ser>
        <c:ser>
          <c:idx val="1"/>
          <c:order val="2"/>
          <c:tx>
            <c:strRef>
              <c:f>'Št. GVŽ travojedih živali'!$D$29</c:f>
              <c:strCache>
                <c:ptCount val="1"/>
                <c:pt idx="0">
                  <c:v>GVŽ travojede živali (nižine*)</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1"/>
            <c:dispEq val="1"/>
            <c:trendlineLbl>
              <c:layout>
                <c:manualLayout>
                  <c:x val="-0.49142680555555557"/>
                  <c:y val="-0.11161904364729078"/>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a:t>y = -1</a:t>
                    </a:r>
                    <a:r>
                      <a:rPr lang="sl-SI" baseline="0"/>
                      <a:t>.</a:t>
                    </a:r>
                    <a:r>
                      <a:rPr lang="en-US" baseline="0"/>
                      <a:t>074,9x + 125</a:t>
                    </a:r>
                    <a:r>
                      <a:rPr lang="sl-SI" baseline="0"/>
                      <a:t>.</a:t>
                    </a:r>
                    <a:r>
                      <a:rPr lang="en-US" baseline="0"/>
                      <a:t>759</a:t>
                    </a:r>
                    <a:br>
                      <a:rPr lang="en-US" baseline="0"/>
                    </a:br>
                    <a:r>
                      <a:rPr lang="en-US" baseline="0"/>
                      <a:t>R² = 0,7227</a:t>
                    </a:r>
                    <a:endParaRPr lang="en-US"/>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'Št. GVŽ travojedih živali'!$A$30:$A$55</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'Št. GVŽ travojedih živali'!$D$30:$D$55</c:f>
              <c:numCache>
                <c:formatCode>#,##0</c:formatCode>
                <c:ptCount val="26"/>
                <c:pt idx="0">
                  <c:v>121350.54</c:v>
                </c:pt>
                <c:pt idx="1">
                  <c:v>124453.15</c:v>
                </c:pt>
                <c:pt idx="2">
                  <c:v>124112.03</c:v>
                </c:pt>
                <c:pt idx="3">
                  <c:v>121455.02</c:v>
                </c:pt>
                <c:pt idx="4">
                  <c:v>119991.7</c:v>
                </c:pt>
                <c:pt idx="5">
                  <c:v>121795.48</c:v>
                </c:pt>
                <c:pt idx="6">
                  <c:v>116345.58</c:v>
                </c:pt>
                <c:pt idx="7">
                  <c:v>121548.43</c:v>
                </c:pt>
                <c:pt idx="8">
                  <c:v>115276.04</c:v>
                </c:pt>
                <c:pt idx="9">
                  <c:v>114080.81</c:v>
                </c:pt>
                <c:pt idx="10">
                  <c:v>111993.24</c:v>
                </c:pt>
              </c:numCache>
            </c:numRef>
          </c:val>
          <c:smooth val="0"/>
          <c:extLst>
            <c:ext xmlns:c16="http://schemas.microsoft.com/office/drawing/2014/chart" uri="{C3380CC4-5D6E-409C-BE32-E72D297353CC}">
              <c16:uniqueId val="{00000004-0750-4432-B001-DF35D9EC80CF}"/>
            </c:ext>
          </c:extLst>
        </c:ser>
        <c:ser>
          <c:idx val="3"/>
          <c:order val="3"/>
          <c:tx>
            <c:strRef>
              <c:f>'Št. GVŽ travojedih živali'!$E$29</c:f>
              <c:strCache>
                <c:ptCount val="1"/>
                <c:pt idx="0">
                  <c:v>Obstoječi trend: GVŽ travojede živali (nižine*)</c:v>
                </c:pt>
              </c:strCache>
            </c:strRef>
          </c:tx>
          <c:spPr>
            <a:ln w="19050" cap="rnd">
              <a:solidFill>
                <a:schemeClr val="accent2"/>
              </a:solidFill>
              <a:prstDash val="sysDot"/>
              <a:round/>
            </a:ln>
            <a:effectLst/>
          </c:spPr>
          <c:marker>
            <c:symbol val="none"/>
          </c:marker>
          <c:cat>
            <c:numRef>
              <c:f>'Št. GVŽ travojedih živali'!$A$30:$A$55</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'Št. GVŽ travojedih živali'!$E$30:$E$55</c:f>
              <c:numCache>
                <c:formatCode>#,##0</c:formatCode>
                <c:ptCount val="26"/>
                <c:pt idx="0">
                  <c:v>124683.96227272693</c:v>
                </c:pt>
                <c:pt idx="1">
                  <c:v>123609.0247272728</c:v>
                </c:pt>
                <c:pt idx="2">
                  <c:v>122534.08718181821</c:v>
                </c:pt>
                <c:pt idx="3">
                  <c:v>121459.14963636361</c:v>
                </c:pt>
                <c:pt idx="4">
                  <c:v>120384.21209090902</c:v>
                </c:pt>
                <c:pt idx="5">
                  <c:v>119309.27454545442</c:v>
                </c:pt>
                <c:pt idx="6">
                  <c:v>118234.33699999982</c:v>
                </c:pt>
                <c:pt idx="7">
                  <c:v>117159.39945454523</c:v>
                </c:pt>
                <c:pt idx="8">
                  <c:v>116084.46190909063</c:v>
                </c:pt>
                <c:pt idx="9">
                  <c:v>115009.52436363604</c:v>
                </c:pt>
                <c:pt idx="10">
                  <c:v>113934.58681818191</c:v>
                </c:pt>
                <c:pt idx="11">
                  <c:v>112859.64927272731</c:v>
                </c:pt>
                <c:pt idx="12">
                  <c:v>111784.71172727272</c:v>
                </c:pt>
                <c:pt idx="13">
                  <c:v>110709.77418181812</c:v>
                </c:pt>
                <c:pt idx="14">
                  <c:v>109634.83663636353</c:v>
                </c:pt>
                <c:pt idx="15">
                  <c:v>108559.89909090893</c:v>
                </c:pt>
                <c:pt idx="16">
                  <c:v>107484.96154545434</c:v>
                </c:pt>
                <c:pt idx="17">
                  <c:v>106410.02399999974</c:v>
                </c:pt>
                <c:pt idx="18">
                  <c:v>105335.08645454515</c:v>
                </c:pt>
                <c:pt idx="19">
                  <c:v>104260.14890909055</c:v>
                </c:pt>
                <c:pt idx="20">
                  <c:v>103185.21136363642</c:v>
                </c:pt>
                <c:pt idx="21">
                  <c:v>102110.27381818183</c:v>
                </c:pt>
                <c:pt idx="22">
                  <c:v>101035.33627272723</c:v>
                </c:pt>
                <c:pt idx="23">
                  <c:v>99960.398727272637</c:v>
                </c:pt>
                <c:pt idx="24">
                  <c:v>98885.461181818042</c:v>
                </c:pt>
                <c:pt idx="25">
                  <c:v>97810.523636363447</c:v>
                </c:pt>
              </c:numCache>
            </c:numRef>
          </c:val>
          <c:smooth val="0"/>
          <c:extLst>
            <c:ext xmlns:c16="http://schemas.microsoft.com/office/drawing/2014/chart" uri="{C3380CC4-5D6E-409C-BE32-E72D297353CC}">
              <c16:uniqueId val="{00000005-0750-4432-B001-DF35D9EC80CF}"/>
            </c:ext>
          </c:extLst>
        </c:ser>
        <c:dLbls>
          <c:showLegendKey val="0"/>
          <c:showVal val="0"/>
          <c:showCatName val="0"/>
          <c:showSerName val="0"/>
          <c:showPercent val="0"/>
          <c:showBubbleSize val="0"/>
        </c:dLbls>
        <c:smooth val="0"/>
        <c:axId val="1591037023"/>
        <c:axId val="1591056703"/>
      </c:lineChart>
      <c:catAx>
        <c:axId val="159103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91056703"/>
        <c:crosses val="autoZero"/>
        <c:auto val="1"/>
        <c:lblAlgn val="ctr"/>
        <c:lblOffset val="100"/>
        <c:noMultiLvlLbl val="0"/>
      </c:catAx>
      <c:valAx>
        <c:axId val="1591056703"/>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št. GVŽ travojedih živali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91037023"/>
        <c:crosses val="autoZero"/>
        <c:crossBetween val="between"/>
      </c:valAx>
      <c:spPr>
        <a:noFill/>
        <a:ln>
          <a:noFill/>
        </a:ln>
        <a:effectLst/>
      </c:spPr>
    </c:plotArea>
    <c:legend>
      <c:legendPos val="b"/>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sl-S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Število KMG po velikostnih razredih ekonomske velikosti (SO)</a:t>
            </a:r>
          </a:p>
        </c:rich>
      </c:tx>
      <c:layout>
        <c:manualLayout>
          <c:xMode val="edge"/>
          <c:yMode val="edge"/>
          <c:x val="0.27040973025224996"/>
          <c:y val="1.90353092655870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8.1436832691938077E-2"/>
          <c:y val="0.10350877192982458"/>
          <c:w val="0.89780070222655695"/>
          <c:h val="0.68200124659434436"/>
        </c:manualLayout>
      </c:layout>
      <c:barChart>
        <c:barDir val="col"/>
        <c:grouping val="clustered"/>
        <c:varyColors val="0"/>
        <c:ser>
          <c:idx val="0"/>
          <c:order val="0"/>
          <c:tx>
            <c:strRef>
              <c:f>'velikostni razredi'!$C$2</c:f>
              <c:strCache>
                <c:ptCount val="1"/>
                <c:pt idx="0">
                  <c:v>manj kot 8.000 EUR</c:v>
                </c:pt>
              </c:strCache>
            </c:strRef>
          </c:tx>
          <c:spPr>
            <a:solidFill>
              <a:schemeClr val="accent1"/>
            </a:solidFill>
            <a:ln>
              <a:noFill/>
            </a:ln>
            <a:effectLst/>
          </c:spPr>
          <c:invertIfNegative val="0"/>
          <c:trendline>
            <c:name>Obstoječi trend: manj kot 8.000 EUR</c:name>
            <c:spPr>
              <a:ln w="25400" cap="rnd">
                <a:solidFill>
                  <a:schemeClr val="accent1"/>
                </a:solidFill>
                <a:prstDash val="sysDot"/>
              </a:ln>
              <a:effectLst/>
            </c:spPr>
            <c:trendlineType val="linear"/>
            <c:dispRSqr val="1"/>
            <c:dispEq val="1"/>
            <c:trendlineLbl>
              <c:layout>
                <c:manualLayout>
                  <c:x val="-0.12812199453441131"/>
                  <c:y val="-2.6952979458009389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'velikostni razredi'!$B$3:$B$12</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'velikostni razredi'!$C$3:$C$12</c:f>
              <c:numCache>
                <c:formatCode>General</c:formatCode>
                <c:ptCount val="10"/>
                <c:pt idx="0">
                  <c:v>52267</c:v>
                </c:pt>
                <c:pt idx="1">
                  <c:v>51461</c:v>
                </c:pt>
                <c:pt idx="2">
                  <c:v>46858</c:v>
                </c:pt>
                <c:pt idx="3">
                  <c:v>41107</c:v>
                </c:pt>
                <c:pt idx="4">
                  <c:v>43026</c:v>
                </c:pt>
              </c:numCache>
            </c:numRef>
          </c:val>
          <c:extLst>
            <c:ext xmlns:c16="http://schemas.microsoft.com/office/drawing/2014/chart" uri="{C3380CC4-5D6E-409C-BE32-E72D297353CC}">
              <c16:uniqueId val="{00000001-19EA-4394-9DAE-884146D0F6AD}"/>
            </c:ext>
          </c:extLst>
        </c:ser>
        <c:ser>
          <c:idx val="1"/>
          <c:order val="1"/>
          <c:tx>
            <c:strRef>
              <c:f>'velikostni razredi'!$D$2</c:f>
              <c:strCache>
                <c:ptCount val="1"/>
                <c:pt idx="0">
                  <c:v>od 8.000 do manj kot 50.000 EUR</c:v>
                </c:pt>
              </c:strCache>
            </c:strRef>
          </c:tx>
          <c:spPr>
            <a:solidFill>
              <a:schemeClr val="accent2"/>
            </a:solidFill>
            <a:ln>
              <a:noFill/>
            </a:ln>
            <a:effectLst/>
          </c:spPr>
          <c:invertIfNegative val="0"/>
          <c:trendline>
            <c:name>Obstoječi trend: od 8.000 do manj kot 50.000 EUR</c:name>
            <c:spPr>
              <a:ln w="25400" cap="rnd">
                <a:solidFill>
                  <a:schemeClr val="accent2"/>
                </a:solidFill>
                <a:prstDash val="sysDot"/>
              </a:ln>
              <a:effectLst/>
            </c:spPr>
            <c:trendlineType val="linear"/>
            <c:dispRSqr val="1"/>
            <c:dispEq val="1"/>
            <c:trendlineLbl>
              <c:layout>
                <c:manualLayout>
                  <c:x val="-0.2925105216636798"/>
                  <c:y val="-5.9663677686976821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'velikostni razredi'!$B$3:$B$12</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'velikostni razredi'!$D$3:$D$12</c:f>
              <c:numCache>
                <c:formatCode>General</c:formatCode>
                <c:ptCount val="10"/>
                <c:pt idx="0">
                  <c:v>20713</c:v>
                </c:pt>
                <c:pt idx="1">
                  <c:v>20107</c:v>
                </c:pt>
                <c:pt idx="2">
                  <c:v>21986</c:v>
                </c:pt>
                <c:pt idx="3">
                  <c:v>24343</c:v>
                </c:pt>
                <c:pt idx="4">
                  <c:v>20746</c:v>
                </c:pt>
              </c:numCache>
            </c:numRef>
          </c:val>
          <c:extLst>
            <c:ext xmlns:c16="http://schemas.microsoft.com/office/drawing/2014/chart" uri="{C3380CC4-5D6E-409C-BE32-E72D297353CC}">
              <c16:uniqueId val="{00000003-19EA-4394-9DAE-884146D0F6AD}"/>
            </c:ext>
          </c:extLst>
        </c:ser>
        <c:ser>
          <c:idx val="2"/>
          <c:order val="2"/>
          <c:tx>
            <c:strRef>
              <c:f>'velikostni razredi'!$E$2</c:f>
              <c:strCache>
                <c:ptCount val="1"/>
                <c:pt idx="0">
                  <c:v>50.000 EUR ali več</c:v>
                </c:pt>
              </c:strCache>
            </c:strRef>
          </c:tx>
          <c:spPr>
            <a:solidFill>
              <a:schemeClr val="accent3"/>
            </a:solidFill>
            <a:ln>
              <a:noFill/>
            </a:ln>
            <a:effectLst/>
          </c:spPr>
          <c:invertIfNegative val="0"/>
          <c:trendline>
            <c:name>Obstoječi trend:: 50.000 EUR ali več</c:name>
            <c:spPr>
              <a:ln w="25400" cap="rnd">
                <a:solidFill>
                  <a:schemeClr val="accent3"/>
                </a:solidFill>
                <a:prstDash val="sysDot"/>
              </a:ln>
              <a:effectLst/>
            </c:spPr>
            <c:trendlineType val="linear"/>
            <c:dispRSqr val="1"/>
            <c:dispEq val="1"/>
            <c:trendlineLbl>
              <c:layout>
                <c:manualLayout>
                  <c:x val="2.0052709683174259E-2"/>
                  <c:y val="4.4098904040780394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'velikostni razredi'!$B$3:$B$12</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'velikostni razredi'!$E$3:$E$12</c:f>
              <c:numCache>
                <c:formatCode>General</c:formatCode>
                <c:ptCount val="10"/>
                <c:pt idx="0">
                  <c:v>2358</c:v>
                </c:pt>
                <c:pt idx="1">
                  <c:v>3078</c:v>
                </c:pt>
                <c:pt idx="2">
                  <c:v>3534</c:v>
                </c:pt>
                <c:pt idx="3">
                  <c:v>4453</c:v>
                </c:pt>
                <c:pt idx="4">
                  <c:v>4559</c:v>
                </c:pt>
              </c:numCache>
            </c:numRef>
          </c:val>
          <c:extLst>
            <c:ext xmlns:c16="http://schemas.microsoft.com/office/drawing/2014/chart" uri="{C3380CC4-5D6E-409C-BE32-E72D297353CC}">
              <c16:uniqueId val="{00000005-19EA-4394-9DAE-884146D0F6AD}"/>
            </c:ext>
          </c:extLst>
        </c:ser>
        <c:dLbls>
          <c:showLegendKey val="0"/>
          <c:showVal val="0"/>
          <c:showCatName val="0"/>
          <c:showSerName val="0"/>
          <c:showPercent val="0"/>
          <c:showBubbleSize val="0"/>
        </c:dLbls>
        <c:gapWidth val="219"/>
        <c:axId val="1818366191"/>
        <c:axId val="1818367855"/>
      </c:barChart>
      <c:lineChart>
        <c:grouping val="standard"/>
        <c:varyColors val="0"/>
        <c:ser>
          <c:idx val="3"/>
          <c:order val="3"/>
          <c:tx>
            <c:strRef>
              <c:f>'velikostni razredi'!$F$2</c:f>
              <c:strCache>
                <c:ptCount val="1"/>
                <c:pt idx="0">
                  <c:v>Željeni scenarij: manj kot 8.000 EUR</c:v>
                </c:pt>
              </c:strCache>
            </c:strRef>
          </c:tx>
          <c:spPr>
            <a:ln w="25400" cap="rnd">
              <a:solidFill>
                <a:schemeClr val="accent1"/>
              </a:solidFill>
              <a:prstDash val="sysDash"/>
              <a:round/>
            </a:ln>
            <a:effectLst/>
          </c:spPr>
          <c:marker>
            <c:symbol val="none"/>
          </c:marker>
          <c:cat>
            <c:strRef>
              <c:f>'velikostni razredi'!$B$3:$B$12</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'velikostni razredi'!$F$3:$F$12</c:f>
              <c:numCache>
                <c:formatCode>General</c:formatCode>
                <c:ptCount val="10"/>
                <c:pt idx="4">
                  <c:v>43026</c:v>
                </c:pt>
                <c:pt idx="5">
                  <c:v>40100</c:v>
                </c:pt>
                <c:pt idx="6">
                  <c:v>37100</c:v>
                </c:pt>
                <c:pt idx="7">
                  <c:v>34100</c:v>
                </c:pt>
                <c:pt idx="8">
                  <c:v>31100</c:v>
                </c:pt>
                <c:pt idx="9">
                  <c:v>28100</c:v>
                </c:pt>
              </c:numCache>
            </c:numRef>
          </c:val>
          <c:smooth val="0"/>
          <c:extLst>
            <c:ext xmlns:c16="http://schemas.microsoft.com/office/drawing/2014/chart" uri="{C3380CC4-5D6E-409C-BE32-E72D297353CC}">
              <c16:uniqueId val="{00000006-19EA-4394-9DAE-884146D0F6AD}"/>
            </c:ext>
          </c:extLst>
        </c:ser>
        <c:ser>
          <c:idx val="4"/>
          <c:order val="4"/>
          <c:tx>
            <c:strRef>
              <c:f>'velikostni razredi'!$G$2</c:f>
              <c:strCache>
                <c:ptCount val="1"/>
                <c:pt idx="0">
                  <c:v>Željeni scenarij: od 8.000 do manj kot 50.000 EUR</c:v>
                </c:pt>
              </c:strCache>
            </c:strRef>
          </c:tx>
          <c:spPr>
            <a:ln w="25400" cap="rnd">
              <a:solidFill>
                <a:schemeClr val="accent2"/>
              </a:solidFill>
              <a:prstDash val="sysDash"/>
              <a:round/>
            </a:ln>
            <a:effectLst/>
          </c:spPr>
          <c:marker>
            <c:symbol val="none"/>
          </c:marker>
          <c:cat>
            <c:strRef>
              <c:f>'velikostni razredi'!$B$3:$B$12</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'velikostni razredi'!$G$3:$G$12</c:f>
              <c:numCache>
                <c:formatCode>General</c:formatCode>
                <c:ptCount val="10"/>
                <c:pt idx="4">
                  <c:v>20746</c:v>
                </c:pt>
                <c:pt idx="5">
                  <c:v>19500</c:v>
                </c:pt>
                <c:pt idx="6">
                  <c:v>18500</c:v>
                </c:pt>
                <c:pt idx="7">
                  <c:v>17500</c:v>
                </c:pt>
                <c:pt idx="8">
                  <c:v>16500</c:v>
                </c:pt>
                <c:pt idx="9">
                  <c:v>15500</c:v>
                </c:pt>
              </c:numCache>
            </c:numRef>
          </c:val>
          <c:smooth val="0"/>
          <c:extLst>
            <c:ext xmlns:c16="http://schemas.microsoft.com/office/drawing/2014/chart" uri="{C3380CC4-5D6E-409C-BE32-E72D297353CC}">
              <c16:uniqueId val="{00000007-19EA-4394-9DAE-884146D0F6AD}"/>
            </c:ext>
          </c:extLst>
        </c:ser>
        <c:ser>
          <c:idx val="5"/>
          <c:order val="5"/>
          <c:tx>
            <c:strRef>
              <c:f>'velikostni razredi'!$H$2</c:f>
              <c:strCache>
                <c:ptCount val="1"/>
                <c:pt idx="0">
                  <c:v>Željeni scenarij: 50.000 EUR ali več</c:v>
                </c:pt>
              </c:strCache>
            </c:strRef>
          </c:tx>
          <c:spPr>
            <a:ln w="25400" cap="rnd">
              <a:solidFill>
                <a:schemeClr val="accent3"/>
              </a:solidFill>
              <a:prstDash val="sysDash"/>
              <a:round/>
            </a:ln>
            <a:effectLst/>
          </c:spPr>
          <c:marker>
            <c:symbol val="none"/>
          </c:marker>
          <c:cat>
            <c:strRef>
              <c:f>'velikostni razredi'!$B$3:$B$12</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'velikostni razredi'!$H$3:$H$12</c:f>
              <c:numCache>
                <c:formatCode>General</c:formatCode>
                <c:ptCount val="10"/>
                <c:pt idx="4">
                  <c:v>4559</c:v>
                </c:pt>
                <c:pt idx="5">
                  <c:v>5940</c:v>
                </c:pt>
                <c:pt idx="6">
                  <c:v>7140</c:v>
                </c:pt>
                <c:pt idx="7">
                  <c:v>8340</c:v>
                </c:pt>
                <c:pt idx="8">
                  <c:v>9540</c:v>
                </c:pt>
                <c:pt idx="9">
                  <c:v>10740</c:v>
                </c:pt>
              </c:numCache>
            </c:numRef>
          </c:val>
          <c:smooth val="0"/>
          <c:extLst>
            <c:ext xmlns:c16="http://schemas.microsoft.com/office/drawing/2014/chart" uri="{C3380CC4-5D6E-409C-BE32-E72D297353CC}">
              <c16:uniqueId val="{00000008-19EA-4394-9DAE-884146D0F6AD}"/>
            </c:ext>
          </c:extLst>
        </c:ser>
        <c:dLbls>
          <c:showLegendKey val="0"/>
          <c:showVal val="0"/>
          <c:showCatName val="0"/>
          <c:showSerName val="0"/>
          <c:showPercent val="0"/>
          <c:showBubbleSize val="0"/>
        </c:dLbls>
        <c:marker val="1"/>
        <c:smooth val="0"/>
        <c:axId val="1818366191"/>
        <c:axId val="1818367855"/>
      </c:lineChart>
      <c:catAx>
        <c:axId val="1818366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818367855"/>
        <c:crosses val="autoZero"/>
        <c:auto val="1"/>
        <c:lblAlgn val="ctr"/>
        <c:lblOffset val="100"/>
        <c:noMultiLvlLbl val="0"/>
      </c:catAx>
      <c:valAx>
        <c:axId val="18183678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Število kmetijskih</a:t>
                </a:r>
                <a:r>
                  <a:rPr lang="sl-SI" baseline="0"/>
                  <a:t> gospodarstev</a:t>
                </a:r>
                <a:endParaRPr lang="sl-S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818366191"/>
        <c:crosses val="autoZero"/>
        <c:crossBetween val="between"/>
      </c:valAx>
      <c:spPr>
        <a:noFill/>
        <a:ln>
          <a:noFill/>
        </a:ln>
        <a:effectLst/>
      </c:spPr>
    </c:plotArea>
    <c:legend>
      <c:legendPos val="b"/>
      <c:layout>
        <c:manualLayout>
          <c:xMode val="edge"/>
          <c:yMode val="edge"/>
          <c:x val="7.7367680798133024E-3"/>
          <c:y val="0.83568830252784543"/>
          <c:w val="0.98210803095920829"/>
          <c:h val="0.143671962364723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Obseg KZU po velikostnih razredih KZU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9.2930721836784927E-2"/>
          <c:y val="0.12475613858055835"/>
          <c:w val="0.88285087217466374"/>
          <c:h val="0.64619475170814067"/>
        </c:manualLayout>
      </c:layout>
      <c:barChart>
        <c:barDir val="col"/>
        <c:grouping val="clustered"/>
        <c:varyColors val="0"/>
        <c:ser>
          <c:idx val="0"/>
          <c:order val="0"/>
          <c:tx>
            <c:strRef>
              <c:f>'velikostni razredi'!$C$31</c:f>
              <c:strCache>
                <c:ptCount val="1"/>
                <c:pt idx="0">
                  <c:v>do pod 5 ha ali manj</c:v>
                </c:pt>
              </c:strCache>
            </c:strRef>
          </c:tx>
          <c:spPr>
            <a:solidFill>
              <a:schemeClr val="accent1"/>
            </a:solidFill>
            <a:ln>
              <a:noFill/>
            </a:ln>
            <a:effectLst/>
          </c:spPr>
          <c:invertIfNegative val="0"/>
          <c:trendline>
            <c:name>Obstoječi trend: do pod 5 ha ali manj</c:name>
            <c:spPr>
              <a:ln w="25400" cap="rnd">
                <a:solidFill>
                  <a:schemeClr val="accent1"/>
                </a:solidFill>
                <a:prstDash val="sysDot"/>
              </a:ln>
              <a:effectLst/>
            </c:spPr>
            <c:trendlineType val="linear"/>
            <c:dispRSqr val="1"/>
            <c:dispEq val="1"/>
            <c:trendlineLbl>
              <c:layout>
                <c:manualLayout>
                  <c:x val="7.0310881094339681E-2"/>
                  <c:y val="5.8424460469495419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'velikostni razredi'!$B$32:$B$49</c:f>
              <c:strCache>
                <c:ptCount val="18"/>
                <c:pt idx="0">
                  <c:v>2000</c:v>
                </c:pt>
                <c:pt idx="1">
                  <c:v>2003</c:v>
                </c:pt>
                <c:pt idx="2">
                  <c:v>2005</c:v>
                </c:pt>
                <c:pt idx="3">
                  <c:v>2007</c:v>
                </c:pt>
                <c:pt idx="4">
                  <c:v>2010</c:v>
                </c:pt>
                <c:pt idx="5">
                  <c:v>2013</c:v>
                </c:pt>
                <c:pt idx="6">
                  <c:v>2016</c:v>
                </c:pt>
                <c:pt idx="7">
                  <c:v>2020</c:v>
                </c:pt>
                <c:pt idx="8">
                  <c:v>2024</c:v>
                </c:pt>
                <c:pt idx="9">
                  <c:v>2028</c:v>
                </c:pt>
                <c:pt idx="10">
                  <c:v>2032</c:v>
                </c:pt>
                <c:pt idx="11">
                  <c:v>2036</c:v>
                </c:pt>
                <c:pt idx="12">
                  <c:v>2040</c:v>
                </c:pt>
                <c:pt idx="13">
                  <c:v>2024</c:v>
                </c:pt>
                <c:pt idx="14">
                  <c:v>2028</c:v>
                </c:pt>
                <c:pt idx="15">
                  <c:v>2032</c:v>
                </c:pt>
                <c:pt idx="16">
                  <c:v>2036</c:v>
                </c:pt>
                <c:pt idx="17">
                  <c:v>2040</c:v>
                </c:pt>
              </c:strCache>
            </c:strRef>
          </c:cat>
          <c:val>
            <c:numRef>
              <c:f>'velikostni razredi'!$C$32:$C$49</c:f>
              <c:numCache>
                <c:formatCode>General</c:formatCode>
                <c:ptCount val="18"/>
                <c:pt idx="0">
                  <c:v>127511</c:v>
                </c:pt>
                <c:pt idx="1">
                  <c:v>111855</c:v>
                </c:pt>
                <c:pt idx="2">
                  <c:v>113855</c:v>
                </c:pt>
                <c:pt idx="3">
                  <c:v>106671</c:v>
                </c:pt>
                <c:pt idx="4">
                  <c:v>105162</c:v>
                </c:pt>
                <c:pt idx="5">
                  <c:v>103172</c:v>
                </c:pt>
                <c:pt idx="6">
                  <c:v>98318</c:v>
                </c:pt>
                <c:pt idx="7">
                  <c:v>96481</c:v>
                </c:pt>
              </c:numCache>
            </c:numRef>
          </c:val>
          <c:extLst>
            <c:ext xmlns:c16="http://schemas.microsoft.com/office/drawing/2014/chart" uri="{C3380CC4-5D6E-409C-BE32-E72D297353CC}">
              <c16:uniqueId val="{00000001-77C7-4AF4-A977-0115481FDB81}"/>
            </c:ext>
          </c:extLst>
        </c:ser>
        <c:ser>
          <c:idx val="1"/>
          <c:order val="1"/>
          <c:tx>
            <c:strRef>
              <c:f>'velikostni razredi'!$D$31</c:f>
              <c:strCache>
                <c:ptCount val="1"/>
                <c:pt idx="0">
                  <c:v>5 do pod 50 ha</c:v>
                </c:pt>
              </c:strCache>
            </c:strRef>
          </c:tx>
          <c:spPr>
            <a:solidFill>
              <a:schemeClr val="accent2"/>
            </a:solidFill>
            <a:ln>
              <a:noFill/>
            </a:ln>
            <a:effectLst/>
          </c:spPr>
          <c:invertIfNegative val="0"/>
          <c:trendline>
            <c:name>Obstoječi trend: 5 do pod 50 ha</c:name>
            <c:spPr>
              <a:ln w="25400" cap="rnd">
                <a:solidFill>
                  <a:schemeClr val="accent2"/>
                </a:solidFill>
                <a:prstDash val="sysDot"/>
              </a:ln>
              <a:effectLst/>
            </c:spPr>
            <c:trendlineType val="linear"/>
            <c:dispRSqr val="1"/>
            <c:dispEq val="1"/>
            <c:trendlineLbl>
              <c:layout>
                <c:manualLayout>
                  <c:x val="-6.4123813051441408E-2"/>
                  <c:y val="2.5634997028177089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'velikostni razredi'!$B$32:$B$49</c:f>
              <c:strCache>
                <c:ptCount val="18"/>
                <c:pt idx="0">
                  <c:v>2000</c:v>
                </c:pt>
                <c:pt idx="1">
                  <c:v>2003</c:v>
                </c:pt>
                <c:pt idx="2">
                  <c:v>2005</c:v>
                </c:pt>
                <c:pt idx="3">
                  <c:v>2007</c:v>
                </c:pt>
                <c:pt idx="4">
                  <c:v>2010</c:v>
                </c:pt>
                <c:pt idx="5">
                  <c:v>2013</c:v>
                </c:pt>
                <c:pt idx="6">
                  <c:v>2016</c:v>
                </c:pt>
                <c:pt idx="7">
                  <c:v>2020</c:v>
                </c:pt>
                <c:pt idx="8">
                  <c:v>2024</c:v>
                </c:pt>
                <c:pt idx="9">
                  <c:v>2028</c:v>
                </c:pt>
                <c:pt idx="10">
                  <c:v>2032</c:v>
                </c:pt>
                <c:pt idx="11">
                  <c:v>2036</c:v>
                </c:pt>
                <c:pt idx="12">
                  <c:v>2040</c:v>
                </c:pt>
                <c:pt idx="13">
                  <c:v>2024</c:v>
                </c:pt>
                <c:pt idx="14">
                  <c:v>2028</c:v>
                </c:pt>
                <c:pt idx="15">
                  <c:v>2032</c:v>
                </c:pt>
                <c:pt idx="16">
                  <c:v>2036</c:v>
                </c:pt>
                <c:pt idx="17">
                  <c:v>2040</c:v>
                </c:pt>
              </c:strCache>
            </c:strRef>
          </c:cat>
          <c:val>
            <c:numRef>
              <c:f>'velikostni razredi'!$D$32:$D$49</c:f>
              <c:numCache>
                <c:formatCode>General</c:formatCode>
                <c:ptCount val="18"/>
                <c:pt idx="0">
                  <c:v>320073</c:v>
                </c:pt>
                <c:pt idx="1">
                  <c:v>335324</c:v>
                </c:pt>
                <c:pt idx="2">
                  <c:v>324178</c:v>
                </c:pt>
                <c:pt idx="3">
                  <c:v>328818</c:v>
                </c:pt>
                <c:pt idx="4">
                  <c:v>312522</c:v>
                </c:pt>
                <c:pt idx="5">
                  <c:v>313594</c:v>
                </c:pt>
                <c:pt idx="6">
                  <c:v>316202</c:v>
                </c:pt>
                <c:pt idx="7">
                  <c:v>307846</c:v>
                </c:pt>
              </c:numCache>
            </c:numRef>
          </c:val>
          <c:extLst>
            <c:ext xmlns:c16="http://schemas.microsoft.com/office/drawing/2014/chart" uri="{C3380CC4-5D6E-409C-BE32-E72D297353CC}">
              <c16:uniqueId val="{00000003-77C7-4AF4-A977-0115481FDB81}"/>
            </c:ext>
          </c:extLst>
        </c:ser>
        <c:ser>
          <c:idx val="2"/>
          <c:order val="2"/>
          <c:tx>
            <c:strRef>
              <c:f>'velikostni razredi'!$E$31</c:f>
              <c:strCache>
                <c:ptCount val="1"/>
                <c:pt idx="0">
                  <c:v>50 ha ali več</c:v>
                </c:pt>
              </c:strCache>
            </c:strRef>
          </c:tx>
          <c:spPr>
            <a:solidFill>
              <a:schemeClr val="accent3"/>
            </a:solidFill>
            <a:ln>
              <a:noFill/>
            </a:ln>
            <a:effectLst/>
          </c:spPr>
          <c:invertIfNegative val="0"/>
          <c:trendline>
            <c:name>Obstoječi trend: 50 ha li več</c:name>
            <c:spPr>
              <a:ln w="25400" cap="rnd">
                <a:solidFill>
                  <a:schemeClr val="accent3"/>
                </a:solidFill>
                <a:prstDash val="sysDot"/>
              </a:ln>
              <a:effectLst/>
            </c:spPr>
            <c:trendlineType val="linear"/>
            <c:dispRSqr val="1"/>
            <c:dispEq val="1"/>
            <c:trendlineLbl>
              <c:layout>
                <c:manualLayout>
                  <c:x val="2.8376157077482159E-2"/>
                  <c:y val="6.3723247018972326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'velikostni razredi'!$B$32:$B$49</c:f>
              <c:strCache>
                <c:ptCount val="18"/>
                <c:pt idx="0">
                  <c:v>2000</c:v>
                </c:pt>
                <c:pt idx="1">
                  <c:v>2003</c:v>
                </c:pt>
                <c:pt idx="2">
                  <c:v>2005</c:v>
                </c:pt>
                <c:pt idx="3">
                  <c:v>2007</c:v>
                </c:pt>
                <c:pt idx="4">
                  <c:v>2010</c:v>
                </c:pt>
                <c:pt idx="5">
                  <c:v>2013</c:v>
                </c:pt>
                <c:pt idx="6">
                  <c:v>2016</c:v>
                </c:pt>
                <c:pt idx="7">
                  <c:v>2020</c:v>
                </c:pt>
                <c:pt idx="8">
                  <c:v>2024</c:v>
                </c:pt>
                <c:pt idx="9">
                  <c:v>2028</c:v>
                </c:pt>
                <c:pt idx="10">
                  <c:v>2032</c:v>
                </c:pt>
                <c:pt idx="11">
                  <c:v>2036</c:v>
                </c:pt>
                <c:pt idx="12">
                  <c:v>2040</c:v>
                </c:pt>
                <c:pt idx="13">
                  <c:v>2024</c:v>
                </c:pt>
                <c:pt idx="14">
                  <c:v>2028</c:v>
                </c:pt>
                <c:pt idx="15">
                  <c:v>2032</c:v>
                </c:pt>
                <c:pt idx="16">
                  <c:v>2036</c:v>
                </c:pt>
                <c:pt idx="17">
                  <c:v>2040</c:v>
                </c:pt>
              </c:strCache>
            </c:strRef>
          </c:cat>
          <c:val>
            <c:numRef>
              <c:f>'velikostni razredi'!$E$32:$E$49</c:f>
              <c:numCache>
                <c:formatCode>General</c:formatCode>
                <c:ptCount val="18"/>
                <c:pt idx="0">
                  <c:v>38294</c:v>
                </c:pt>
                <c:pt idx="1">
                  <c:v>39294</c:v>
                </c:pt>
                <c:pt idx="2">
                  <c:v>47399</c:v>
                </c:pt>
                <c:pt idx="3">
                  <c:v>53287</c:v>
                </c:pt>
                <c:pt idx="4">
                  <c:v>56750</c:v>
                </c:pt>
                <c:pt idx="5">
                  <c:v>60258</c:v>
                </c:pt>
                <c:pt idx="6">
                  <c:v>65069</c:v>
                </c:pt>
                <c:pt idx="7">
                  <c:v>70305</c:v>
                </c:pt>
              </c:numCache>
            </c:numRef>
          </c:val>
          <c:extLst>
            <c:ext xmlns:c16="http://schemas.microsoft.com/office/drawing/2014/chart" uri="{C3380CC4-5D6E-409C-BE32-E72D297353CC}">
              <c16:uniqueId val="{00000005-77C7-4AF4-A977-0115481FDB81}"/>
            </c:ext>
          </c:extLst>
        </c:ser>
        <c:dLbls>
          <c:showLegendKey val="0"/>
          <c:showVal val="0"/>
          <c:showCatName val="0"/>
          <c:showSerName val="0"/>
          <c:showPercent val="0"/>
          <c:showBubbleSize val="0"/>
        </c:dLbls>
        <c:gapWidth val="219"/>
        <c:overlap val="-27"/>
        <c:axId val="1688862591"/>
        <c:axId val="1688857599"/>
      </c:barChart>
      <c:lineChart>
        <c:grouping val="standard"/>
        <c:varyColors val="0"/>
        <c:ser>
          <c:idx val="3"/>
          <c:order val="3"/>
          <c:tx>
            <c:strRef>
              <c:f>'velikostni razredi'!$F$31</c:f>
              <c:strCache>
                <c:ptCount val="1"/>
                <c:pt idx="0">
                  <c:v>Željeni scenarij: do pod 5 ha ali manj</c:v>
                </c:pt>
              </c:strCache>
            </c:strRef>
          </c:tx>
          <c:spPr>
            <a:ln w="25400" cap="rnd">
              <a:solidFill>
                <a:srgbClr val="002060"/>
              </a:solidFill>
              <a:prstDash val="sysDash"/>
              <a:round/>
            </a:ln>
            <a:effectLst/>
          </c:spPr>
          <c:marker>
            <c:symbol val="none"/>
          </c:marker>
          <c:cat>
            <c:strRef>
              <c:f>'velikostni razredi'!$B$32:$B$49</c:f>
              <c:strCache>
                <c:ptCount val="18"/>
                <c:pt idx="0">
                  <c:v>2000</c:v>
                </c:pt>
                <c:pt idx="1">
                  <c:v>2003</c:v>
                </c:pt>
                <c:pt idx="2">
                  <c:v>2005</c:v>
                </c:pt>
                <c:pt idx="3">
                  <c:v>2007</c:v>
                </c:pt>
                <c:pt idx="4">
                  <c:v>2010</c:v>
                </c:pt>
                <c:pt idx="5">
                  <c:v>2013</c:v>
                </c:pt>
                <c:pt idx="6">
                  <c:v>2016</c:v>
                </c:pt>
                <c:pt idx="7">
                  <c:v>2020</c:v>
                </c:pt>
                <c:pt idx="8">
                  <c:v>2024</c:v>
                </c:pt>
                <c:pt idx="9">
                  <c:v>2028</c:v>
                </c:pt>
                <c:pt idx="10">
                  <c:v>2032</c:v>
                </c:pt>
                <c:pt idx="11">
                  <c:v>2036</c:v>
                </c:pt>
                <c:pt idx="12">
                  <c:v>2040</c:v>
                </c:pt>
                <c:pt idx="13">
                  <c:v>2024</c:v>
                </c:pt>
                <c:pt idx="14">
                  <c:v>2028</c:v>
                </c:pt>
                <c:pt idx="15">
                  <c:v>2032</c:v>
                </c:pt>
                <c:pt idx="16">
                  <c:v>2036</c:v>
                </c:pt>
                <c:pt idx="17">
                  <c:v>2040</c:v>
                </c:pt>
              </c:strCache>
            </c:strRef>
          </c:cat>
          <c:val>
            <c:numRef>
              <c:f>'velikostni razredi'!$F$32:$F$49</c:f>
              <c:numCache>
                <c:formatCode>General</c:formatCode>
                <c:ptCount val="18"/>
                <c:pt idx="7">
                  <c:v>96481</c:v>
                </c:pt>
                <c:pt idx="8">
                  <c:v>91481</c:v>
                </c:pt>
                <c:pt idx="9">
                  <c:v>86481</c:v>
                </c:pt>
                <c:pt idx="10">
                  <c:v>81481</c:v>
                </c:pt>
                <c:pt idx="11">
                  <c:v>76481</c:v>
                </c:pt>
                <c:pt idx="12">
                  <c:v>71481</c:v>
                </c:pt>
                <c:pt idx="13">
                  <c:v>66481</c:v>
                </c:pt>
                <c:pt idx="14">
                  <c:v>61481</c:v>
                </c:pt>
                <c:pt idx="15">
                  <c:v>56481</c:v>
                </c:pt>
                <c:pt idx="16">
                  <c:v>51481</c:v>
                </c:pt>
                <c:pt idx="17">
                  <c:v>46481</c:v>
                </c:pt>
              </c:numCache>
            </c:numRef>
          </c:val>
          <c:smooth val="0"/>
          <c:extLst>
            <c:ext xmlns:c16="http://schemas.microsoft.com/office/drawing/2014/chart" uri="{C3380CC4-5D6E-409C-BE32-E72D297353CC}">
              <c16:uniqueId val="{00000006-77C7-4AF4-A977-0115481FDB81}"/>
            </c:ext>
          </c:extLst>
        </c:ser>
        <c:ser>
          <c:idx val="4"/>
          <c:order val="4"/>
          <c:tx>
            <c:strRef>
              <c:f>'velikostni razredi'!$G$31</c:f>
              <c:strCache>
                <c:ptCount val="1"/>
                <c:pt idx="0">
                  <c:v>Željeni scenarij: 5 do pod 50 ha</c:v>
                </c:pt>
              </c:strCache>
            </c:strRef>
          </c:tx>
          <c:spPr>
            <a:ln w="19050" cap="rnd">
              <a:solidFill>
                <a:schemeClr val="accent2"/>
              </a:solidFill>
              <a:prstDash val="sysDash"/>
              <a:round/>
            </a:ln>
            <a:effectLst/>
          </c:spPr>
          <c:marker>
            <c:symbol val="none"/>
          </c:marker>
          <c:cat>
            <c:strRef>
              <c:f>'velikostni razredi'!$B$32:$B$49</c:f>
              <c:strCache>
                <c:ptCount val="18"/>
                <c:pt idx="0">
                  <c:v>2000</c:v>
                </c:pt>
                <c:pt idx="1">
                  <c:v>2003</c:v>
                </c:pt>
                <c:pt idx="2">
                  <c:v>2005</c:v>
                </c:pt>
                <c:pt idx="3">
                  <c:v>2007</c:v>
                </c:pt>
                <c:pt idx="4">
                  <c:v>2010</c:v>
                </c:pt>
                <c:pt idx="5">
                  <c:v>2013</c:v>
                </c:pt>
                <c:pt idx="6">
                  <c:v>2016</c:v>
                </c:pt>
                <c:pt idx="7">
                  <c:v>2020</c:v>
                </c:pt>
                <c:pt idx="8">
                  <c:v>2024</c:v>
                </c:pt>
                <c:pt idx="9">
                  <c:v>2028</c:v>
                </c:pt>
                <c:pt idx="10">
                  <c:v>2032</c:v>
                </c:pt>
                <c:pt idx="11">
                  <c:v>2036</c:v>
                </c:pt>
                <c:pt idx="12">
                  <c:v>2040</c:v>
                </c:pt>
                <c:pt idx="13">
                  <c:v>2024</c:v>
                </c:pt>
                <c:pt idx="14">
                  <c:v>2028</c:v>
                </c:pt>
                <c:pt idx="15">
                  <c:v>2032</c:v>
                </c:pt>
                <c:pt idx="16">
                  <c:v>2036</c:v>
                </c:pt>
                <c:pt idx="17">
                  <c:v>2040</c:v>
                </c:pt>
              </c:strCache>
            </c:strRef>
          </c:cat>
          <c:val>
            <c:numRef>
              <c:f>'velikostni razredi'!$G$32:$G$49</c:f>
              <c:numCache>
                <c:formatCode>General</c:formatCode>
                <c:ptCount val="18"/>
                <c:pt idx="7">
                  <c:v>307846</c:v>
                </c:pt>
                <c:pt idx="8">
                  <c:v>305346</c:v>
                </c:pt>
                <c:pt idx="9">
                  <c:v>302846</c:v>
                </c:pt>
                <c:pt idx="10">
                  <c:v>300346</c:v>
                </c:pt>
                <c:pt idx="11">
                  <c:v>297846</c:v>
                </c:pt>
                <c:pt idx="12">
                  <c:v>295346</c:v>
                </c:pt>
                <c:pt idx="13">
                  <c:v>292846</c:v>
                </c:pt>
                <c:pt idx="14">
                  <c:v>290346</c:v>
                </c:pt>
                <c:pt idx="15">
                  <c:v>287846</c:v>
                </c:pt>
                <c:pt idx="16">
                  <c:v>285346</c:v>
                </c:pt>
                <c:pt idx="17">
                  <c:v>282846</c:v>
                </c:pt>
              </c:numCache>
            </c:numRef>
          </c:val>
          <c:smooth val="0"/>
          <c:extLst>
            <c:ext xmlns:c16="http://schemas.microsoft.com/office/drawing/2014/chart" uri="{C3380CC4-5D6E-409C-BE32-E72D297353CC}">
              <c16:uniqueId val="{00000007-77C7-4AF4-A977-0115481FDB81}"/>
            </c:ext>
          </c:extLst>
        </c:ser>
        <c:ser>
          <c:idx val="5"/>
          <c:order val="5"/>
          <c:tx>
            <c:strRef>
              <c:f>'velikostni razredi'!$H$31</c:f>
              <c:strCache>
                <c:ptCount val="1"/>
                <c:pt idx="0">
                  <c:v>Željeni scenarij: 50 ha ali več</c:v>
                </c:pt>
              </c:strCache>
            </c:strRef>
          </c:tx>
          <c:spPr>
            <a:ln w="25400" cap="rnd">
              <a:solidFill>
                <a:schemeClr val="accent3"/>
              </a:solidFill>
              <a:prstDash val="sysDash"/>
              <a:round/>
            </a:ln>
            <a:effectLst/>
          </c:spPr>
          <c:marker>
            <c:symbol val="none"/>
          </c:marker>
          <c:cat>
            <c:strRef>
              <c:f>'velikostni razredi'!$B$32:$B$49</c:f>
              <c:strCache>
                <c:ptCount val="18"/>
                <c:pt idx="0">
                  <c:v>2000</c:v>
                </c:pt>
                <c:pt idx="1">
                  <c:v>2003</c:v>
                </c:pt>
                <c:pt idx="2">
                  <c:v>2005</c:v>
                </c:pt>
                <c:pt idx="3">
                  <c:v>2007</c:v>
                </c:pt>
                <c:pt idx="4">
                  <c:v>2010</c:v>
                </c:pt>
                <c:pt idx="5">
                  <c:v>2013</c:v>
                </c:pt>
                <c:pt idx="6">
                  <c:v>2016</c:v>
                </c:pt>
                <c:pt idx="7">
                  <c:v>2020</c:v>
                </c:pt>
                <c:pt idx="8">
                  <c:v>2024</c:v>
                </c:pt>
                <c:pt idx="9">
                  <c:v>2028</c:v>
                </c:pt>
                <c:pt idx="10">
                  <c:v>2032</c:v>
                </c:pt>
                <c:pt idx="11">
                  <c:v>2036</c:v>
                </c:pt>
                <c:pt idx="12">
                  <c:v>2040</c:v>
                </c:pt>
                <c:pt idx="13">
                  <c:v>2024</c:v>
                </c:pt>
                <c:pt idx="14">
                  <c:v>2028</c:v>
                </c:pt>
                <c:pt idx="15">
                  <c:v>2032</c:v>
                </c:pt>
                <c:pt idx="16">
                  <c:v>2036</c:v>
                </c:pt>
                <c:pt idx="17">
                  <c:v>2040</c:v>
                </c:pt>
              </c:strCache>
            </c:strRef>
          </c:cat>
          <c:val>
            <c:numRef>
              <c:f>'velikostni razredi'!$H$32:$H$49</c:f>
              <c:numCache>
                <c:formatCode>General</c:formatCode>
                <c:ptCount val="18"/>
                <c:pt idx="7">
                  <c:v>70305</c:v>
                </c:pt>
                <c:pt idx="8">
                  <c:v>77805</c:v>
                </c:pt>
                <c:pt idx="9">
                  <c:v>85305</c:v>
                </c:pt>
                <c:pt idx="10">
                  <c:v>92805</c:v>
                </c:pt>
                <c:pt idx="11">
                  <c:v>100305</c:v>
                </c:pt>
                <c:pt idx="12">
                  <c:v>107805</c:v>
                </c:pt>
                <c:pt idx="13">
                  <c:v>115305</c:v>
                </c:pt>
                <c:pt idx="14">
                  <c:v>122805</c:v>
                </c:pt>
                <c:pt idx="15">
                  <c:v>130305</c:v>
                </c:pt>
                <c:pt idx="16">
                  <c:v>137805</c:v>
                </c:pt>
                <c:pt idx="17">
                  <c:v>145305</c:v>
                </c:pt>
              </c:numCache>
            </c:numRef>
          </c:val>
          <c:smooth val="0"/>
          <c:extLst>
            <c:ext xmlns:c16="http://schemas.microsoft.com/office/drawing/2014/chart" uri="{C3380CC4-5D6E-409C-BE32-E72D297353CC}">
              <c16:uniqueId val="{00000008-77C7-4AF4-A977-0115481FDB81}"/>
            </c:ext>
          </c:extLst>
        </c:ser>
        <c:dLbls>
          <c:showLegendKey val="0"/>
          <c:showVal val="0"/>
          <c:showCatName val="0"/>
          <c:showSerName val="0"/>
          <c:showPercent val="0"/>
          <c:showBubbleSize val="0"/>
        </c:dLbls>
        <c:marker val="1"/>
        <c:smooth val="0"/>
        <c:axId val="1688862591"/>
        <c:axId val="1688857599"/>
      </c:lineChart>
      <c:catAx>
        <c:axId val="168886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688857599"/>
        <c:crosses val="autoZero"/>
        <c:auto val="1"/>
        <c:lblAlgn val="ctr"/>
        <c:lblOffset val="100"/>
        <c:noMultiLvlLbl val="0"/>
      </c:catAx>
      <c:valAx>
        <c:axId val="1688857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Kmetijskih zemljišč v uporabi (ha)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688862591"/>
        <c:crosses val="autoZero"/>
        <c:crossBetween val="between"/>
      </c:valAx>
      <c:spPr>
        <a:noFill/>
        <a:ln>
          <a:noFill/>
        </a:ln>
        <a:effectLst/>
      </c:spPr>
    </c:plotArea>
    <c:legend>
      <c:legendPos val="b"/>
      <c:layout>
        <c:manualLayout>
          <c:xMode val="edge"/>
          <c:yMode val="edge"/>
          <c:x val="4.0653681567497546E-2"/>
          <c:y val="0.82937962595936321"/>
          <c:w val="0.93156367343117774"/>
          <c:h val="0.14044207598362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Obseg</a:t>
            </a:r>
            <a:r>
              <a:rPr lang="sl-SI" baseline="0"/>
              <a:t> staleža </a:t>
            </a:r>
            <a:r>
              <a:rPr lang="sl-SI"/>
              <a:t>po ekonomskih razredih velikosti [GVŽ]</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8.310008834045296E-2"/>
          <c:y val="9.6155412703535878E-2"/>
          <c:w val="0.89922512526843235"/>
          <c:h val="0.69899521672258091"/>
        </c:manualLayout>
      </c:layout>
      <c:barChart>
        <c:barDir val="col"/>
        <c:grouping val="clustered"/>
        <c:varyColors val="0"/>
        <c:ser>
          <c:idx val="0"/>
          <c:order val="0"/>
          <c:tx>
            <c:strRef>
              <c:f>'velikostni razredi'!$C$17</c:f>
              <c:strCache>
                <c:ptCount val="1"/>
                <c:pt idx="0">
                  <c:v>do manj kot 8.000 EUR</c:v>
                </c:pt>
              </c:strCache>
            </c:strRef>
          </c:tx>
          <c:spPr>
            <a:solidFill>
              <a:schemeClr val="accent1"/>
            </a:solidFill>
            <a:ln>
              <a:noFill/>
            </a:ln>
            <a:effectLst/>
          </c:spPr>
          <c:invertIfNegative val="0"/>
          <c:trendline>
            <c:name>Obstoječi trend: do manj kot 5.000 EUR</c:name>
            <c:spPr>
              <a:ln w="25400" cap="rnd">
                <a:solidFill>
                  <a:schemeClr val="accent1"/>
                </a:solidFill>
                <a:prstDash val="sysDot"/>
              </a:ln>
              <a:effectLst/>
            </c:spPr>
            <c:trendlineType val="linear"/>
            <c:dispRSqr val="1"/>
            <c:dispEq val="1"/>
            <c:trendlineLbl>
              <c:layout>
                <c:manualLayout>
                  <c:x val="6.8908975310892462E-2"/>
                  <c:y val="-4.5885205745216831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'velikostni razredi'!$B$18:$B$27</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'velikostni razredi'!$C$18:$C$27</c:f>
              <c:numCache>
                <c:formatCode>0</c:formatCode>
                <c:ptCount val="10"/>
                <c:pt idx="0">
                  <c:v>88689</c:v>
                </c:pt>
                <c:pt idx="1">
                  <c:v>81790</c:v>
                </c:pt>
                <c:pt idx="2">
                  <c:v>65962</c:v>
                </c:pt>
                <c:pt idx="3">
                  <c:v>55597</c:v>
                </c:pt>
                <c:pt idx="4">
                  <c:v>53967</c:v>
                </c:pt>
              </c:numCache>
            </c:numRef>
          </c:val>
          <c:extLst>
            <c:ext xmlns:c16="http://schemas.microsoft.com/office/drawing/2014/chart" uri="{C3380CC4-5D6E-409C-BE32-E72D297353CC}">
              <c16:uniqueId val="{00000001-9282-487A-BA0F-3E464A94064E}"/>
            </c:ext>
          </c:extLst>
        </c:ser>
        <c:ser>
          <c:idx val="1"/>
          <c:order val="1"/>
          <c:tx>
            <c:strRef>
              <c:f>'velikostni razredi'!$D$17</c:f>
              <c:strCache>
                <c:ptCount val="1"/>
                <c:pt idx="0">
                  <c:v>od 8.000 do manj kot 50.000 EUR</c:v>
                </c:pt>
              </c:strCache>
            </c:strRef>
          </c:tx>
          <c:spPr>
            <a:solidFill>
              <a:schemeClr val="accent2"/>
            </a:solidFill>
            <a:ln>
              <a:noFill/>
            </a:ln>
            <a:effectLst/>
          </c:spPr>
          <c:invertIfNegative val="0"/>
          <c:trendline>
            <c:name>Obstoječi trend: od 8.000 do manj kot 50.000 EUR</c:name>
            <c:spPr>
              <a:ln w="25400" cap="rnd">
                <a:solidFill>
                  <a:schemeClr val="accent2"/>
                </a:solidFill>
                <a:prstDash val="sysDot"/>
              </a:ln>
              <a:effectLst/>
            </c:spPr>
            <c:trendlineType val="linear"/>
            <c:dispRSqr val="1"/>
            <c:dispEq val="1"/>
            <c:trendlineLbl>
              <c:layout>
                <c:manualLayout>
                  <c:x val="-0.15113441847437054"/>
                  <c:y val="-7.8299032556492908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'velikostni razredi'!$B$18:$B$27</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'velikostni razredi'!$D$18:$D$27</c:f>
              <c:numCache>
                <c:formatCode>0</c:formatCode>
                <c:ptCount val="10"/>
                <c:pt idx="0">
                  <c:v>217137</c:v>
                </c:pt>
                <c:pt idx="1">
                  <c:v>194221</c:v>
                </c:pt>
                <c:pt idx="2">
                  <c:v>181917</c:v>
                </c:pt>
                <c:pt idx="3">
                  <c:v>184855</c:v>
                </c:pt>
                <c:pt idx="4">
                  <c:v>164287</c:v>
                </c:pt>
              </c:numCache>
            </c:numRef>
          </c:val>
          <c:extLst>
            <c:ext xmlns:c16="http://schemas.microsoft.com/office/drawing/2014/chart" uri="{C3380CC4-5D6E-409C-BE32-E72D297353CC}">
              <c16:uniqueId val="{00000003-9282-487A-BA0F-3E464A94064E}"/>
            </c:ext>
          </c:extLst>
        </c:ser>
        <c:ser>
          <c:idx val="2"/>
          <c:order val="2"/>
          <c:tx>
            <c:strRef>
              <c:f>'velikostni razredi'!$E$17</c:f>
              <c:strCache>
                <c:ptCount val="1"/>
                <c:pt idx="0">
                  <c:v>50.000 EUR ali več</c:v>
                </c:pt>
              </c:strCache>
            </c:strRef>
          </c:tx>
          <c:spPr>
            <a:solidFill>
              <a:schemeClr val="accent3"/>
            </a:solidFill>
            <a:ln>
              <a:noFill/>
            </a:ln>
            <a:effectLst/>
          </c:spPr>
          <c:invertIfNegative val="0"/>
          <c:trendline>
            <c:name>Obstoječi trend: 50.000 EUR ali več</c:name>
            <c:spPr>
              <a:ln w="25400" cap="rnd">
                <a:solidFill>
                  <a:schemeClr val="accent3"/>
                </a:solidFill>
                <a:prstDash val="sysDot"/>
              </a:ln>
              <a:effectLst/>
            </c:spPr>
            <c:trendlineType val="linear"/>
            <c:dispRSqr val="1"/>
            <c:dispEq val="1"/>
            <c:trendlineLbl>
              <c:layout>
                <c:manualLayout>
                  <c:x val="1.659034221512835E-2"/>
                  <c:y val="8.42747167923728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'velikostni razredi'!$B$18:$B$27</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'velikostni razredi'!$E$18:$E$27</c:f>
              <c:numCache>
                <c:formatCode>0</c:formatCode>
                <c:ptCount val="10"/>
                <c:pt idx="0">
                  <c:v>127558</c:v>
                </c:pt>
                <c:pt idx="1">
                  <c:v>145541</c:v>
                </c:pt>
                <c:pt idx="2">
                  <c:v>151470</c:v>
                </c:pt>
                <c:pt idx="3">
                  <c:v>178233</c:v>
                </c:pt>
                <c:pt idx="4">
                  <c:v>190428</c:v>
                </c:pt>
              </c:numCache>
            </c:numRef>
          </c:val>
          <c:extLst>
            <c:ext xmlns:c16="http://schemas.microsoft.com/office/drawing/2014/chart" uri="{C3380CC4-5D6E-409C-BE32-E72D297353CC}">
              <c16:uniqueId val="{00000005-9282-487A-BA0F-3E464A94064E}"/>
            </c:ext>
          </c:extLst>
        </c:ser>
        <c:dLbls>
          <c:showLegendKey val="0"/>
          <c:showVal val="0"/>
          <c:showCatName val="0"/>
          <c:showSerName val="0"/>
          <c:showPercent val="0"/>
          <c:showBubbleSize val="0"/>
        </c:dLbls>
        <c:gapWidth val="219"/>
        <c:overlap val="-27"/>
        <c:axId val="2010729375"/>
        <c:axId val="2010720223"/>
      </c:barChart>
      <c:lineChart>
        <c:grouping val="standard"/>
        <c:varyColors val="0"/>
        <c:ser>
          <c:idx val="3"/>
          <c:order val="3"/>
          <c:tx>
            <c:strRef>
              <c:f>'velikostni razredi'!$F$17</c:f>
              <c:strCache>
                <c:ptCount val="1"/>
                <c:pt idx="0">
                  <c:v>Željeni scenarij: do manj kot 8.000 EUR</c:v>
                </c:pt>
              </c:strCache>
            </c:strRef>
          </c:tx>
          <c:spPr>
            <a:ln w="25400" cap="rnd">
              <a:solidFill>
                <a:schemeClr val="accent1"/>
              </a:solidFill>
              <a:prstDash val="sysDash"/>
              <a:round/>
            </a:ln>
            <a:effectLst/>
          </c:spPr>
          <c:marker>
            <c:symbol val="none"/>
          </c:marker>
          <c:cat>
            <c:strRef>
              <c:f>'velikostni razredi'!$B$18:$B$27</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'velikostni razredi'!$F$18:$F$27</c:f>
              <c:numCache>
                <c:formatCode>General</c:formatCode>
                <c:ptCount val="10"/>
                <c:pt idx="4" formatCode="0">
                  <c:v>53967</c:v>
                </c:pt>
                <c:pt idx="5">
                  <c:v>47967</c:v>
                </c:pt>
                <c:pt idx="6">
                  <c:v>41967</c:v>
                </c:pt>
                <c:pt idx="7">
                  <c:v>35967</c:v>
                </c:pt>
                <c:pt idx="8">
                  <c:v>29967</c:v>
                </c:pt>
                <c:pt idx="9">
                  <c:v>23967</c:v>
                </c:pt>
              </c:numCache>
            </c:numRef>
          </c:val>
          <c:smooth val="0"/>
          <c:extLst>
            <c:ext xmlns:c16="http://schemas.microsoft.com/office/drawing/2014/chart" uri="{C3380CC4-5D6E-409C-BE32-E72D297353CC}">
              <c16:uniqueId val="{00000006-9282-487A-BA0F-3E464A94064E}"/>
            </c:ext>
          </c:extLst>
        </c:ser>
        <c:ser>
          <c:idx val="4"/>
          <c:order val="4"/>
          <c:tx>
            <c:strRef>
              <c:f>'velikostni razredi'!$G$17</c:f>
              <c:strCache>
                <c:ptCount val="1"/>
                <c:pt idx="0">
                  <c:v>Željeni scenarij: od 8.000 do manj kot 50.000 EUR</c:v>
                </c:pt>
              </c:strCache>
            </c:strRef>
          </c:tx>
          <c:spPr>
            <a:ln w="25400" cap="rnd">
              <a:solidFill>
                <a:schemeClr val="accent2"/>
              </a:solidFill>
              <a:prstDash val="sysDash"/>
              <a:round/>
            </a:ln>
            <a:effectLst/>
          </c:spPr>
          <c:marker>
            <c:symbol val="none"/>
          </c:marker>
          <c:cat>
            <c:strRef>
              <c:f>'velikostni razredi'!$B$18:$B$27</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'velikostni razredi'!$G$18:$G$27</c:f>
              <c:numCache>
                <c:formatCode>General</c:formatCode>
                <c:ptCount val="10"/>
                <c:pt idx="4" formatCode="0">
                  <c:v>164287</c:v>
                </c:pt>
                <c:pt idx="5">
                  <c:v>158787</c:v>
                </c:pt>
                <c:pt idx="6">
                  <c:v>153287</c:v>
                </c:pt>
                <c:pt idx="7">
                  <c:v>147787</c:v>
                </c:pt>
                <c:pt idx="8">
                  <c:v>142287</c:v>
                </c:pt>
                <c:pt idx="9">
                  <c:v>136787</c:v>
                </c:pt>
              </c:numCache>
            </c:numRef>
          </c:val>
          <c:smooth val="0"/>
          <c:extLst>
            <c:ext xmlns:c16="http://schemas.microsoft.com/office/drawing/2014/chart" uri="{C3380CC4-5D6E-409C-BE32-E72D297353CC}">
              <c16:uniqueId val="{00000007-9282-487A-BA0F-3E464A94064E}"/>
            </c:ext>
          </c:extLst>
        </c:ser>
        <c:ser>
          <c:idx val="5"/>
          <c:order val="5"/>
          <c:tx>
            <c:strRef>
              <c:f>'velikostni razredi'!$H$17</c:f>
              <c:strCache>
                <c:ptCount val="1"/>
                <c:pt idx="0">
                  <c:v>Željeni scenarij: 50.000 EUR ali več</c:v>
                </c:pt>
              </c:strCache>
            </c:strRef>
          </c:tx>
          <c:spPr>
            <a:ln w="25400" cap="rnd">
              <a:solidFill>
                <a:schemeClr val="accent3"/>
              </a:solidFill>
              <a:prstDash val="sysDash"/>
              <a:round/>
            </a:ln>
            <a:effectLst/>
          </c:spPr>
          <c:marker>
            <c:symbol val="none"/>
          </c:marker>
          <c:cat>
            <c:strRef>
              <c:f>'velikostni razredi'!$B$18:$B$27</c:f>
              <c:strCache>
                <c:ptCount val="10"/>
                <c:pt idx="0">
                  <c:v>2007</c:v>
                </c:pt>
                <c:pt idx="1">
                  <c:v>2010</c:v>
                </c:pt>
                <c:pt idx="2">
                  <c:v>2013</c:v>
                </c:pt>
                <c:pt idx="3">
                  <c:v>2016</c:v>
                </c:pt>
                <c:pt idx="4">
                  <c:v>2020</c:v>
                </c:pt>
                <c:pt idx="5">
                  <c:v>2024</c:v>
                </c:pt>
                <c:pt idx="6">
                  <c:v>2028</c:v>
                </c:pt>
                <c:pt idx="7">
                  <c:v>2032</c:v>
                </c:pt>
                <c:pt idx="8">
                  <c:v>2036</c:v>
                </c:pt>
                <c:pt idx="9">
                  <c:v>2040</c:v>
                </c:pt>
              </c:strCache>
            </c:strRef>
          </c:cat>
          <c:val>
            <c:numRef>
              <c:f>'velikostni razredi'!$H$18:$H$27</c:f>
              <c:numCache>
                <c:formatCode>General</c:formatCode>
                <c:ptCount val="10"/>
                <c:pt idx="4" formatCode="0">
                  <c:v>190428</c:v>
                </c:pt>
                <c:pt idx="5">
                  <c:v>214428</c:v>
                </c:pt>
                <c:pt idx="6">
                  <c:v>238428</c:v>
                </c:pt>
                <c:pt idx="7">
                  <c:v>262428</c:v>
                </c:pt>
                <c:pt idx="8">
                  <c:v>286428</c:v>
                </c:pt>
                <c:pt idx="9">
                  <c:v>310428</c:v>
                </c:pt>
              </c:numCache>
            </c:numRef>
          </c:val>
          <c:smooth val="0"/>
          <c:extLst>
            <c:ext xmlns:c16="http://schemas.microsoft.com/office/drawing/2014/chart" uri="{C3380CC4-5D6E-409C-BE32-E72D297353CC}">
              <c16:uniqueId val="{00000008-9282-487A-BA0F-3E464A94064E}"/>
            </c:ext>
          </c:extLst>
        </c:ser>
        <c:dLbls>
          <c:showLegendKey val="0"/>
          <c:showVal val="0"/>
          <c:showCatName val="0"/>
          <c:showSerName val="0"/>
          <c:showPercent val="0"/>
          <c:showBubbleSize val="0"/>
        </c:dLbls>
        <c:marker val="1"/>
        <c:smooth val="0"/>
        <c:axId val="2010729375"/>
        <c:axId val="2010720223"/>
      </c:lineChart>
      <c:catAx>
        <c:axId val="201072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10720223"/>
        <c:crosses val="autoZero"/>
        <c:auto val="1"/>
        <c:lblAlgn val="ctr"/>
        <c:lblOffset val="100"/>
        <c:noMultiLvlLbl val="0"/>
      </c:catAx>
      <c:valAx>
        <c:axId val="20107202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Stalež</a:t>
                </a:r>
                <a:r>
                  <a:rPr lang="sl-SI" baseline="0"/>
                  <a:t> (GVŽ)</a:t>
                </a:r>
                <a:endParaRPr lang="sl-S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10729375"/>
        <c:crosses val="autoZero"/>
        <c:crossBetween val="between"/>
      </c:valAx>
      <c:spPr>
        <a:noFill/>
        <a:ln>
          <a:noFill/>
        </a:ln>
        <a:effectLst/>
      </c:spPr>
    </c:plotArea>
    <c:legend>
      <c:legendPos val="b"/>
      <c:layout>
        <c:manualLayout>
          <c:xMode val="edge"/>
          <c:yMode val="edge"/>
          <c:x val="1.5218472185301566E-2"/>
          <c:y val="0.84863627073272774"/>
          <c:w val="0.98348714267435922"/>
          <c:h val="0.143226652195056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pPr>
      <a:endParaRPr lang="sl-S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Vrednost kmetijske proizvodnje v realnih cenah [mio EUR]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makroekon_dohodek!$D$7</c:f>
              <c:strCache>
                <c:ptCount val="1"/>
                <c:pt idx="0">
                  <c:v>Živinoreja</c:v>
                </c:pt>
              </c:strCache>
            </c:strRef>
          </c:tx>
          <c:spPr>
            <a:ln w="28575" cap="rnd">
              <a:solidFill>
                <a:schemeClr val="accent1"/>
              </a:solidFill>
              <a:round/>
            </a:ln>
            <a:effectLst/>
          </c:spPr>
          <c:marker>
            <c:symbol val="none"/>
          </c:marker>
          <c:trendline>
            <c:name>Obstoječi trend: živinoreja</c:name>
            <c:spPr>
              <a:ln w="22225"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makroekon_dohodek!$C$8:$C$38</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makroekon_dohodek!$D$8:$D$38</c:f>
              <c:numCache>
                <c:formatCode>#,##0.00</c:formatCode>
                <c:ptCount val="31"/>
                <c:pt idx="0">
                  <c:v>517.80999999999995</c:v>
                </c:pt>
                <c:pt idx="1">
                  <c:v>558.17999999999995</c:v>
                </c:pt>
                <c:pt idx="2">
                  <c:v>544.76</c:v>
                </c:pt>
                <c:pt idx="3">
                  <c:v>543.62</c:v>
                </c:pt>
                <c:pt idx="4">
                  <c:v>547.86</c:v>
                </c:pt>
                <c:pt idx="5">
                  <c:v>522.33000000000004</c:v>
                </c:pt>
                <c:pt idx="6">
                  <c:v>507.99</c:v>
                </c:pt>
                <c:pt idx="7">
                  <c:v>536.67999999999995</c:v>
                </c:pt>
                <c:pt idx="8">
                  <c:v>529.75</c:v>
                </c:pt>
                <c:pt idx="9">
                  <c:v>534.42999999999995</c:v>
                </c:pt>
                <c:pt idx="10">
                  <c:v>506.34</c:v>
                </c:pt>
                <c:pt idx="11">
                  <c:v>509.2</c:v>
                </c:pt>
                <c:pt idx="12">
                  <c:v>611.5</c:v>
                </c:pt>
                <c:pt idx="13">
                  <c:v>562.44000000000005</c:v>
                </c:pt>
                <c:pt idx="14">
                  <c:v>544.29</c:v>
                </c:pt>
              </c:numCache>
            </c:numRef>
          </c:val>
          <c:smooth val="0"/>
          <c:extLst>
            <c:ext xmlns:c16="http://schemas.microsoft.com/office/drawing/2014/chart" uri="{C3380CC4-5D6E-409C-BE32-E72D297353CC}">
              <c16:uniqueId val="{00000001-FD0E-464F-B787-F3FCD3325FB9}"/>
            </c:ext>
          </c:extLst>
        </c:ser>
        <c:ser>
          <c:idx val="1"/>
          <c:order val="1"/>
          <c:tx>
            <c:strRef>
              <c:f>makroekon_dohodek!$E$7</c:f>
              <c:strCache>
                <c:ptCount val="1"/>
                <c:pt idx="0">
                  <c:v>Rastlinska pridelava</c:v>
                </c:pt>
              </c:strCache>
            </c:strRef>
          </c:tx>
          <c:spPr>
            <a:ln w="28575" cap="rnd">
              <a:solidFill>
                <a:schemeClr val="accent2"/>
              </a:solidFill>
              <a:round/>
            </a:ln>
            <a:effectLst/>
          </c:spPr>
          <c:marker>
            <c:symbol val="none"/>
          </c:marker>
          <c:trendline>
            <c:name>Obstoječi trend: rastlinska pridelava</c:name>
            <c:spPr>
              <a:ln w="22225" cap="rnd">
                <a:solidFill>
                  <a:schemeClr val="accent2"/>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makroekon_dohodek!$C$8:$C$38</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makroekon_dohodek!$E$8:$E$38</c:f>
              <c:numCache>
                <c:formatCode>#,##0.00</c:formatCode>
                <c:ptCount val="31"/>
                <c:pt idx="0">
                  <c:v>613.57000000000005</c:v>
                </c:pt>
                <c:pt idx="1">
                  <c:v>693.03</c:v>
                </c:pt>
                <c:pt idx="2">
                  <c:v>613.80999999999995</c:v>
                </c:pt>
                <c:pt idx="3">
                  <c:v>607.36</c:v>
                </c:pt>
                <c:pt idx="4">
                  <c:v>661.65</c:v>
                </c:pt>
                <c:pt idx="5">
                  <c:v>727.36</c:v>
                </c:pt>
                <c:pt idx="6">
                  <c:v>670.89</c:v>
                </c:pt>
                <c:pt idx="7">
                  <c:v>572.27</c:v>
                </c:pt>
                <c:pt idx="8">
                  <c:v>763.44</c:v>
                </c:pt>
                <c:pt idx="9">
                  <c:v>687.29</c:v>
                </c:pt>
                <c:pt idx="10">
                  <c:v>727.07</c:v>
                </c:pt>
                <c:pt idx="11">
                  <c:v>652.29</c:v>
                </c:pt>
                <c:pt idx="12">
                  <c:v>704.05</c:v>
                </c:pt>
                <c:pt idx="13">
                  <c:v>623.16</c:v>
                </c:pt>
                <c:pt idx="14">
                  <c:v>657.66</c:v>
                </c:pt>
              </c:numCache>
            </c:numRef>
          </c:val>
          <c:smooth val="0"/>
          <c:extLst>
            <c:ext xmlns:c16="http://schemas.microsoft.com/office/drawing/2014/chart" uri="{C3380CC4-5D6E-409C-BE32-E72D297353CC}">
              <c16:uniqueId val="{00000003-FD0E-464F-B787-F3FCD3325FB9}"/>
            </c:ext>
          </c:extLst>
        </c:ser>
        <c:ser>
          <c:idx val="2"/>
          <c:order val="2"/>
          <c:tx>
            <c:strRef>
              <c:f>makroekon_dohodek!$F$7</c:f>
              <c:strCache>
                <c:ptCount val="1"/>
                <c:pt idx="0">
                  <c:v>Željeni scenarij: živinoreja</c:v>
                </c:pt>
              </c:strCache>
            </c:strRef>
          </c:tx>
          <c:spPr>
            <a:ln w="22225" cap="rnd">
              <a:solidFill>
                <a:schemeClr val="tx2"/>
              </a:solidFill>
              <a:prstDash val="sysDash"/>
              <a:round/>
            </a:ln>
            <a:effectLst/>
          </c:spPr>
          <c:marker>
            <c:symbol val="none"/>
          </c:marker>
          <c:cat>
            <c:strRef>
              <c:f>makroekon_dohodek!$C$8:$C$38</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makroekon_dohodek!$F$8:$F$38</c:f>
              <c:numCache>
                <c:formatCode>General</c:formatCode>
                <c:ptCount val="31"/>
                <c:pt idx="14" formatCode="#,##0.00">
                  <c:v>544.29</c:v>
                </c:pt>
                <c:pt idx="15">
                  <c:v>551.20000000000005</c:v>
                </c:pt>
                <c:pt idx="16">
                  <c:v>557.20000000000005</c:v>
                </c:pt>
                <c:pt idx="17">
                  <c:v>563.20000000000005</c:v>
                </c:pt>
                <c:pt idx="18">
                  <c:v>569.20000000000005</c:v>
                </c:pt>
                <c:pt idx="19">
                  <c:v>575.20000000000005</c:v>
                </c:pt>
                <c:pt idx="20">
                  <c:v>581.20000000000005</c:v>
                </c:pt>
                <c:pt idx="21">
                  <c:v>587.20000000000005</c:v>
                </c:pt>
                <c:pt idx="22">
                  <c:v>593.20000000000005</c:v>
                </c:pt>
                <c:pt idx="23">
                  <c:v>599.20000000000005</c:v>
                </c:pt>
                <c:pt idx="24">
                  <c:v>605.20000000000005</c:v>
                </c:pt>
                <c:pt idx="25">
                  <c:v>611.20000000000005</c:v>
                </c:pt>
                <c:pt idx="26">
                  <c:v>617.20000000000005</c:v>
                </c:pt>
                <c:pt idx="27">
                  <c:v>623.20000000000005</c:v>
                </c:pt>
                <c:pt idx="28">
                  <c:v>629.20000000000005</c:v>
                </c:pt>
                <c:pt idx="29">
                  <c:v>635.20000000000005</c:v>
                </c:pt>
                <c:pt idx="30">
                  <c:v>641.20000000000005</c:v>
                </c:pt>
              </c:numCache>
            </c:numRef>
          </c:val>
          <c:smooth val="0"/>
          <c:extLst>
            <c:ext xmlns:c16="http://schemas.microsoft.com/office/drawing/2014/chart" uri="{C3380CC4-5D6E-409C-BE32-E72D297353CC}">
              <c16:uniqueId val="{00000004-FD0E-464F-B787-F3FCD3325FB9}"/>
            </c:ext>
          </c:extLst>
        </c:ser>
        <c:ser>
          <c:idx val="3"/>
          <c:order val="3"/>
          <c:tx>
            <c:strRef>
              <c:f>makroekon_dohodek!$G$7</c:f>
              <c:strCache>
                <c:ptCount val="1"/>
                <c:pt idx="0">
                  <c:v>Željeni scenarij: rastlinska pridelava</c:v>
                </c:pt>
              </c:strCache>
            </c:strRef>
          </c:tx>
          <c:spPr>
            <a:ln w="22225" cap="rnd">
              <a:solidFill>
                <a:schemeClr val="accent2"/>
              </a:solidFill>
              <a:prstDash val="sysDash"/>
              <a:round/>
            </a:ln>
            <a:effectLst/>
          </c:spPr>
          <c:marker>
            <c:symbol val="none"/>
          </c:marker>
          <c:cat>
            <c:strRef>
              <c:f>makroekon_dohodek!$C$8:$C$38</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makroekon_dohodek!$G$8:$G$38</c:f>
              <c:numCache>
                <c:formatCode>General</c:formatCode>
                <c:ptCount val="31"/>
                <c:pt idx="14" formatCode="#,##0.00">
                  <c:v>657.66</c:v>
                </c:pt>
                <c:pt idx="15">
                  <c:v>666.6</c:v>
                </c:pt>
                <c:pt idx="16">
                  <c:v>674.6</c:v>
                </c:pt>
                <c:pt idx="17">
                  <c:v>682.6</c:v>
                </c:pt>
                <c:pt idx="18">
                  <c:v>690.6</c:v>
                </c:pt>
                <c:pt idx="19">
                  <c:v>698.6</c:v>
                </c:pt>
                <c:pt idx="20">
                  <c:v>706.6</c:v>
                </c:pt>
                <c:pt idx="21">
                  <c:v>714.6</c:v>
                </c:pt>
                <c:pt idx="22">
                  <c:v>722.6</c:v>
                </c:pt>
                <c:pt idx="23">
                  <c:v>730.6</c:v>
                </c:pt>
                <c:pt idx="24">
                  <c:v>738.6</c:v>
                </c:pt>
                <c:pt idx="25">
                  <c:v>746.6</c:v>
                </c:pt>
                <c:pt idx="26">
                  <c:v>754.6</c:v>
                </c:pt>
                <c:pt idx="27">
                  <c:v>762.6</c:v>
                </c:pt>
                <c:pt idx="28">
                  <c:v>770.6</c:v>
                </c:pt>
                <c:pt idx="29">
                  <c:v>778.6</c:v>
                </c:pt>
                <c:pt idx="30">
                  <c:v>786.6</c:v>
                </c:pt>
              </c:numCache>
            </c:numRef>
          </c:val>
          <c:smooth val="0"/>
          <c:extLst>
            <c:ext xmlns:c16="http://schemas.microsoft.com/office/drawing/2014/chart" uri="{C3380CC4-5D6E-409C-BE32-E72D297353CC}">
              <c16:uniqueId val="{00000005-FD0E-464F-B787-F3FCD3325FB9}"/>
            </c:ext>
          </c:extLst>
        </c:ser>
        <c:dLbls>
          <c:showLegendKey val="0"/>
          <c:showVal val="0"/>
          <c:showCatName val="0"/>
          <c:showSerName val="0"/>
          <c:showPercent val="0"/>
          <c:showBubbleSize val="0"/>
        </c:dLbls>
        <c:smooth val="0"/>
        <c:axId val="712711727"/>
        <c:axId val="712711311"/>
      </c:lineChart>
      <c:catAx>
        <c:axId val="71271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12711311"/>
        <c:crosses val="autoZero"/>
        <c:auto val="1"/>
        <c:lblAlgn val="ctr"/>
        <c:lblOffset val="100"/>
        <c:noMultiLvlLbl val="0"/>
      </c:catAx>
      <c:valAx>
        <c:axId val="712711311"/>
        <c:scaling>
          <c:orientation val="minMax"/>
          <c:min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Vrednost proizvodnje (mio EUR)</a:t>
                </a:r>
              </a:p>
            </c:rich>
          </c:tx>
          <c:layout>
            <c:manualLayout>
              <c:xMode val="edge"/>
              <c:yMode val="edge"/>
              <c:x val="1.7427152017424407E-2"/>
              <c:y val="0.2403003840228880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12711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Vrednost živilske</a:t>
            </a:r>
            <a:r>
              <a:rPr lang="sl-SI" baseline="0"/>
              <a:t> proizvodnje [mio EUR]</a:t>
            </a:r>
            <a:endParaRPr lang="sl-S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0.10830033788150932"/>
          <c:y val="8.9751940938074523E-2"/>
          <c:w val="0.86881160177265326"/>
          <c:h val="0.73938741704881739"/>
        </c:manualLayout>
      </c:layout>
      <c:lineChart>
        <c:grouping val="standard"/>
        <c:varyColors val="0"/>
        <c:ser>
          <c:idx val="0"/>
          <c:order val="0"/>
          <c:tx>
            <c:strRef>
              <c:f>makroekon_dohodek!$F$135</c:f>
              <c:strCache>
                <c:ptCount val="1"/>
                <c:pt idx="0">
                  <c:v>Živilska proizvodnja</c:v>
                </c:pt>
              </c:strCache>
            </c:strRef>
          </c:tx>
          <c:spPr>
            <a:ln w="28575" cap="rnd">
              <a:solidFill>
                <a:schemeClr val="accent1"/>
              </a:solidFill>
              <a:round/>
            </a:ln>
            <a:effectLst/>
          </c:spPr>
          <c:marker>
            <c:symbol val="none"/>
          </c:marker>
          <c:trendline>
            <c:name>Obstoječi trend: proizvodnja živil</c:name>
            <c:spPr>
              <a:ln w="22225" cap="rnd">
                <a:solidFill>
                  <a:schemeClr val="accent1"/>
                </a:solidFill>
                <a:prstDash val="sysDot"/>
              </a:ln>
              <a:effectLst/>
            </c:spPr>
            <c:trendlineType val="log"/>
            <c:dispRSqr val="1"/>
            <c:dispEq val="1"/>
            <c:trendlineLbl>
              <c:layout>
                <c:manualLayout>
                  <c:x val="1.1637685772981571E-2"/>
                  <c:y val="8.738854164988062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strRef>
              <c:f>makroekon_dohodek!$C$136:$C$155</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makroekon_dohodek!$F$136:$F$155</c:f>
              <c:numCache>
                <c:formatCode>0</c:formatCode>
                <c:ptCount val="20"/>
                <c:pt idx="0">
                  <c:v>2046964</c:v>
                </c:pt>
                <c:pt idx="1">
                  <c:v>2506706</c:v>
                </c:pt>
                <c:pt idx="2">
                  <c:v>2679595</c:v>
                </c:pt>
                <c:pt idx="3">
                  <c:v>2846389</c:v>
                </c:pt>
              </c:numCache>
            </c:numRef>
          </c:val>
          <c:smooth val="0"/>
          <c:extLst>
            <c:ext xmlns:c16="http://schemas.microsoft.com/office/drawing/2014/chart" uri="{C3380CC4-5D6E-409C-BE32-E72D297353CC}">
              <c16:uniqueId val="{00000001-5FD0-4CC3-A6FC-4CBDCBCFDB99}"/>
            </c:ext>
          </c:extLst>
        </c:ser>
        <c:ser>
          <c:idx val="1"/>
          <c:order val="1"/>
          <c:tx>
            <c:strRef>
              <c:f>makroekon_dohodek!$G$135</c:f>
              <c:strCache>
                <c:ptCount val="1"/>
                <c:pt idx="0">
                  <c:v>Željeni scenarij: živilska proizvodnja</c:v>
                </c:pt>
              </c:strCache>
            </c:strRef>
          </c:tx>
          <c:spPr>
            <a:ln w="22225" cap="rnd">
              <a:solidFill>
                <a:schemeClr val="accent1"/>
              </a:solidFill>
              <a:prstDash val="sysDash"/>
              <a:round/>
            </a:ln>
            <a:effectLst/>
          </c:spPr>
          <c:marker>
            <c:symbol val="none"/>
          </c:marker>
          <c:cat>
            <c:strRef>
              <c:f>makroekon_dohodek!$C$136:$C$155</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makroekon_dohodek!$G$136:$G$155</c:f>
              <c:numCache>
                <c:formatCode>General</c:formatCode>
                <c:ptCount val="20"/>
                <c:pt idx="3" formatCode="0">
                  <c:v>2846389</c:v>
                </c:pt>
                <c:pt idx="4">
                  <c:v>3011584.2969525522</c:v>
                </c:pt>
                <c:pt idx="5">
                  <c:v>3142855.8178441995</c:v>
                </c:pt>
                <c:pt idx="6">
                  <c:v>3253844.3073198255</c:v>
                </c:pt>
                <c:pt idx="7">
                  <c:v>3349986.9100094819</c:v>
                </c:pt>
                <c:pt idx="8">
                  <c:v>3434790.6956820781</c:v>
                </c:pt>
                <c:pt idx="9">
                  <c:v>3510650.2669557128</c:v>
                </c:pt>
                <c:pt idx="10">
                  <c:v>3579273.5964148268</c:v>
                </c:pt>
                <c:pt idx="11">
                  <c:v>3641921.7878473606</c:v>
                </c:pt>
                <c:pt idx="12">
                  <c:v>3699552.5373723065</c:v>
                </c:pt>
                <c:pt idx="13">
                  <c:v>3752910.2773229862</c:v>
                </c:pt>
                <c:pt idx="14">
                  <c:v>3802585.1447935915</c:v>
                </c:pt>
                <c:pt idx="15">
                  <c:v>3849052.8800126426</c:v>
                </c:pt>
                <c:pt idx="16">
                  <c:v>3892702.6077204756</c:v>
                </c:pt>
                <c:pt idx="17">
                  <c:v>3933856.6656852383</c:v>
                </c:pt>
                <c:pt idx="18">
                  <c:v>3972785.064999837</c:v>
                </c:pt>
                <c:pt idx="19">
                  <c:v>4009716.2369588735</c:v>
                </c:pt>
              </c:numCache>
            </c:numRef>
          </c:val>
          <c:smooth val="0"/>
          <c:extLst>
            <c:ext xmlns:c16="http://schemas.microsoft.com/office/drawing/2014/chart" uri="{C3380CC4-5D6E-409C-BE32-E72D297353CC}">
              <c16:uniqueId val="{00000002-5FD0-4CC3-A6FC-4CBDCBCFDB99}"/>
            </c:ext>
          </c:extLst>
        </c:ser>
        <c:dLbls>
          <c:showLegendKey val="0"/>
          <c:showVal val="0"/>
          <c:showCatName val="0"/>
          <c:showSerName val="0"/>
          <c:showPercent val="0"/>
          <c:showBubbleSize val="0"/>
        </c:dLbls>
        <c:smooth val="0"/>
        <c:axId val="519979232"/>
        <c:axId val="519974912"/>
      </c:lineChart>
      <c:catAx>
        <c:axId val="51997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519974912"/>
        <c:crosses val="autoZero"/>
        <c:auto val="1"/>
        <c:lblAlgn val="ctr"/>
        <c:lblOffset val="100"/>
        <c:noMultiLvlLbl val="0"/>
      </c:catAx>
      <c:valAx>
        <c:axId val="519974912"/>
        <c:scaling>
          <c:orientation val="minMax"/>
          <c:min val="15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sz="1000" b="0" i="0" u="none" strike="noStrike" kern="1200" baseline="0">
                    <a:solidFill>
                      <a:srgbClr val="1E5054">
                        <a:lumMod val="65000"/>
                        <a:lumOff val="35000"/>
                      </a:srgbClr>
                    </a:solidFill>
                  </a:rPr>
                  <a:t>Vrednost proizvodnje (mio EUR)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519979232"/>
        <c:crosses val="autoZero"/>
        <c:crossBetween val="between"/>
        <c:dispUnits>
          <c:builtInUnit val="thousands"/>
        </c:dispUnits>
      </c:valAx>
      <c:spPr>
        <a:noFill/>
        <a:ln>
          <a:noFill/>
        </a:ln>
        <a:effectLst/>
      </c:spPr>
    </c:plotArea>
    <c:legend>
      <c:legendPos val="b"/>
      <c:layout>
        <c:manualLayout>
          <c:xMode val="edge"/>
          <c:yMode val="edge"/>
          <c:x val="6.6291490343679704E-2"/>
          <c:y val="0.89625164877221997"/>
          <c:w val="0.91111224340837793"/>
          <c:h val="8.74742005590448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sl-S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Faktorski dohodek in delež subvencij v faktorskem dohodku v realnih cenah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7.9657556906622698E-2"/>
          <c:y val="9.2950283242201684E-2"/>
          <c:w val="0.84060906492534482"/>
          <c:h val="0.69590952218098501"/>
        </c:manualLayout>
      </c:layout>
      <c:barChart>
        <c:barDir val="col"/>
        <c:grouping val="clustered"/>
        <c:varyColors val="0"/>
        <c:ser>
          <c:idx val="0"/>
          <c:order val="0"/>
          <c:tx>
            <c:strRef>
              <c:f>makroekon_dohodek!$D$47</c:f>
              <c:strCache>
                <c:ptCount val="1"/>
                <c:pt idx="0">
                  <c:v>Faktorski dohodek</c:v>
                </c:pt>
              </c:strCache>
            </c:strRef>
          </c:tx>
          <c:spPr>
            <a:solidFill>
              <a:schemeClr val="accent1"/>
            </a:solidFill>
            <a:ln>
              <a:noFill/>
            </a:ln>
            <a:effectLst/>
          </c:spPr>
          <c:invertIfNegative val="0"/>
          <c:dPt>
            <c:idx val="17"/>
            <c:invertIfNegative val="0"/>
            <c:bubble3D val="0"/>
            <c:spPr>
              <a:solidFill>
                <a:schemeClr val="accent1"/>
              </a:solidFill>
              <a:ln>
                <a:noFill/>
                <a:prstDash val="solid"/>
              </a:ln>
              <a:effectLst/>
            </c:spPr>
            <c:extLst>
              <c:ext xmlns:c16="http://schemas.microsoft.com/office/drawing/2014/chart" uri="{C3380CC4-5D6E-409C-BE32-E72D297353CC}">
                <c16:uniqueId val="{00000001-77C5-4955-B0C8-F40CC746C69B}"/>
              </c:ext>
            </c:extLst>
          </c:dPt>
          <c:trendline>
            <c:name>Obstoječi trend: faktorski dohodek</c:name>
            <c:spPr>
              <a:ln w="22225" cap="rnd">
                <a:solidFill>
                  <a:schemeClr val="accent1"/>
                </a:solidFill>
                <a:prstDash val="sysDot"/>
              </a:ln>
              <a:effectLst/>
            </c:spPr>
            <c:trendlineType val="linear"/>
            <c:dispRSqr val="1"/>
            <c:dispEq val="1"/>
            <c:trendlineLbl>
              <c:layout>
                <c:manualLayout>
                  <c:x val="-0.2876379858520674"/>
                  <c:y val="7.2701501688685437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makroekon_dohodek!$C$54:$C$87</c:f>
              <c:numCache>
                <c:formatCode>General</c:formatCode>
                <c:ptCount val="3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numCache>
            </c:numRef>
          </c:cat>
          <c:val>
            <c:numRef>
              <c:f>makroekon_dohodek!$D$54:$D$87</c:f>
              <c:numCache>
                <c:formatCode>0.0</c:formatCode>
                <c:ptCount val="34"/>
                <c:pt idx="0">
                  <c:v>455.63830583812853</c:v>
                </c:pt>
                <c:pt idx="1">
                  <c:v>394.29847146309635</c:v>
                </c:pt>
                <c:pt idx="2">
                  <c:v>372.57890257235204</c:v>
                </c:pt>
                <c:pt idx="3">
                  <c:v>413.60260740756144</c:v>
                </c:pt>
                <c:pt idx="4">
                  <c:v>475.82251853984747</c:v>
                </c:pt>
                <c:pt idx="5" formatCode="#,##0.0">
                  <c:v>391.81064098919995</c:v>
                </c:pt>
                <c:pt idx="6" formatCode="#,##0.0">
                  <c:v>405.10805140000002</c:v>
                </c:pt>
                <c:pt idx="7" formatCode="#,##0.0">
                  <c:v>452.83920000000006</c:v>
                </c:pt>
                <c:pt idx="8" formatCode="#,##0.0">
                  <c:v>498.5</c:v>
                </c:pt>
                <c:pt idx="9" formatCode="#,##0.0">
                  <c:v>448.36471754212084</c:v>
                </c:pt>
                <c:pt idx="10" formatCode="#,##0.0">
                  <c:v>413.16209396771598</c:v>
                </c:pt>
                <c:pt idx="11" formatCode="#,##0.0">
                  <c:v>568.25384746386089</c:v>
                </c:pt>
                <c:pt idx="12" formatCode="#,##0.0">
                  <c:v>502.60639633582531</c:v>
                </c:pt>
                <c:pt idx="13" formatCode="#,##0.0">
                  <c:v>532.8941663146619</c:v>
                </c:pt>
                <c:pt idx="14" formatCode="#,##0.0">
                  <c:v>382.1178082184328</c:v>
                </c:pt>
                <c:pt idx="15" formatCode="#,##0.0">
                  <c:v>435.89832852660032</c:v>
                </c:pt>
                <c:pt idx="16" formatCode="#,##0.0">
                  <c:v>385.39153539010783</c:v>
                </c:pt>
                <c:pt idx="17" formatCode="#,##0.0">
                  <c:v>459.54213372606205</c:v>
                </c:pt>
              </c:numCache>
            </c:numRef>
          </c:val>
          <c:extLst>
            <c:ext xmlns:c16="http://schemas.microsoft.com/office/drawing/2014/chart" uri="{C3380CC4-5D6E-409C-BE32-E72D297353CC}">
              <c16:uniqueId val="{00000003-77C5-4955-B0C8-F40CC746C69B}"/>
            </c:ext>
          </c:extLst>
        </c:ser>
        <c:dLbls>
          <c:showLegendKey val="0"/>
          <c:showVal val="0"/>
          <c:showCatName val="0"/>
          <c:showSerName val="0"/>
          <c:showPercent val="0"/>
          <c:showBubbleSize val="0"/>
        </c:dLbls>
        <c:gapWidth val="150"/>
        <c:axId val="1683656687"/>
        <c:axId val="1683654607"/>
      </c:barChart>
      <c:lineChart>
        <c:grouping val="standard"/>
        <c:varyColors val="0"/>
        <c:ser>
          <c:idx val="2"/>
          <c:order val="2"/>
          <c:tx>
            <c:strRef>
              <c:f>makroekon_dohodek!$F$47</c:f>
              <c:strCache>
                <c:ptCount val="1"/>
                <c:pt idx="0">
                  <c:v>Željeni scenarij: Faktorski dohodek</c:v>
                </c:pt>
              </c:strCache>
            </c:strRef>
          </c:tx>
          <c:spPr>
            <a:ln w="22225" cap="rnd">
              <a:solidFill>
                <a:schemeClr val="accent1"/>
              </a:solidFill>
              <a:prstDash val="sysDash"/>
              <a:round/>
            </a:ln>
            <a:effectLst/>
          </c:spPr>
          <c:marker>
            <c:symbol val="none"/>
          </c:marker>
          <c:cat>
            <c:numRef>
              <c:f>makroekon_dohodek!$C$54:$C$87</c:f>
              <c:numCache>
                <c:formatCode>General</c:formatCode>
                <c:ptCount val="3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numCache>
            </c:numRef>
          </c:cat>
          <c:val>
            <c:numRef>
              <c:f>makroekon_dohodek!$F$54:$F$87</c:f>
              <c:numCache>
                <c:formatCode>General</c:formatCode>
                <c:ptCount val="34"/>
                <c:pt idx="17" formatCode="#,##0.0">
                  <c:v>459.54213372606205</c:v>
                </c:pt>
                <c:pt idx="18">
                  <c:v>464.54213372606205</c:v>
                </c:pt>
                <c:pt idx="19">
                  <c:v>469.54213372606205</c:v>
                </c:pt>
                <c:pt idx="20">
                  <c:v>474.54213372606205</c:v>
                </c:pt>
                <c:pt idx="21">
                  <c:v>479.54213372606205</c:v>
                </c:pt>
                <c:pt idx="22">
                  <c:v>484.54213372606205</c:v>
                </c:pt>
                <c:pt idx="23">
                  <c:v>489.54213372606205</c:v>
                </c:pt>
                <c:pt idx="24">
                  <c:v>494.54213372606205</c:v>
                </c:pt>
                <c:pt idx="25">
                  <c:v>499.54213372606205</c:v>
                </c:pt>
                <c:pt idx="26">
                  <c:v>504.54213372606205</c:v>
                </c:pt>
                <c:pt idx="27">
                  <c:v>509.54213372606205</c:v>
                </c:pt>
                <c:pt idx="28">
                  <c:v>514.54213372606205</c:v>
                </c:pt>
                <c:pt idx="29">
                  <c:v>519.54213372606205</c:v>
                </c:pt>
                <c:pt idx="30">
                  <c:v>524.54213372606205</c:v>
                </c:pt>
                <c:pt idx="31">
                  <c:v>529.54213372606205</c:v>
                </c:pt>
                <c:pt idx="32">
                  <c:v>534.54213372606205</c:v>
                </c:pt>
                <c:pt idx="33">
                  <c:v>539.54213372606205</c:v>
                </c:pt>
              </c:numCache>
            </c:numRef>
          </c:val>
          <c:smooth val="0"/>
          <c:extLst>
            <c:ext xmlns:c16="http://schemas.microsoft.com/office/drawing/2014/chart" uri="{C3380CC4-5D6E-409C-BE32-E72D297353CC}">
              <c16:uniqueId val="{00000004-77C5-4955-B0C8-F40CC746C69B}"/>
            </c:ext>
          </c:extLst>
        </c:ser>
        <c:dLbls>
          <c:showLegendKey val="0"/>
          <c:showVal val="0"/>
          <c:showCatName val="0"/>
          <c:showSerName val="0"/>
          <c:showPercent val="0"/>
          <c:showBubbleSize val="0"/>
        </c:dLbls>
        <c:marker val="1"/>
        <c:smooth val="0"/>
        <c:axId val="1683656687"/>
        <c:axId val="1683654607"/>
      </c:lineChart>
      <c:lineChart>
        <c:grouping val="standard"/>
        <c:varyColors val="0"/>
        <c:ser>
          <c:idx val="1"/>
          <c:order val="1"/>
          <c:tx>
            <c:strRef>
              <c:f>makroekon_dohodek!$E$47</c:f>
              <c:strCache>
                <c:ptCount val="1"/>
                <c:pt idx="0">
                  <c:v>Delež subvencij v faktorskemu dohodku</c:v>
                </c:pt>
              </c:strCache>
            </c:strRef>
          </c:tx>
          <c:spPr>
            <a:ln w="28575" cap="rnd">
              <a:solidFill>
                <a:schemeClr val="accent2"/>
              </a:solidFill>
              <a:round/>
            </a:ln>
            <a:effectLst/>
          </c:spPr>
          <c:marker>
            <c:symbol val="none"/>
          </c:marker>
          <c:trendline>
            <c:name>Obstoječi trend: delež subvencij v faktorskem doh...</c:name>
            <c:spPr>
              <a:ln w="22225" cap="rnd">
                <a:solidFill>
                  <a:schemeClr val="accent2"/>
                </a:solidFill>
                <a:prstDash val="sysDot"/>
              </a:ln>
              <a:effectLst/>
            </c:spPr>
            <c:trendlineType val="linear"/>
            <c:dispRSqr val="1"/>
            <c:dispEq val="1"/>
            <c:trendlineLbl>
              <c:layout>
                <c:manualLayout>
                  <c:x val="-1.0526476574169261E-2"/>
                  <c:y val="-5.8639688241018395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trendlineLbl>
          </c:trendline>
          <c:cat>
            <c:numRef>
              <c:f>makroekon_dohodek!$C$54:$C$87</c:f>
              <c:numCache>
                <c:formatCode>General</c:formatCode>
                <c:ptCount val="3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numCache>
            </c:numRef>
          </c:cat>
          <c:val>
            <c:numRef>
              <c:f>makroekon_dohodek!$E$54:$E$87</c:f>
              <c:numCache>
                <c:formatCode>0%</c:formatCode>
                <c:ptCount val="34"/>
                <c:pt idx="0">
                  <c:v>0.5272325809617272</c:v>
                </c:pt>
                <c:pt idx="1">
                  <c:v>0.58301682040151914</c:v>
                </c:pt>
                <c:pt idx="2">
                  <c:v>0.61448140900195702</c:v>
                </c:pt>
                <c:pt idx="3">
                  <c:v>0.59326752720830167</c:v>
                </c:pt>
                <c:pt idx="4">
                  <c:v>0.50466478628769795</c:v>
                </c:pt>
                <c:pt idx="5">
                  <c:v>0.6448402304871661</c:v>
                </c:pt>
                <c:pt idx="6">
                  <c:v>0.6234026559759458</c:v>
                </c:pt>
                <c:pt idx="7">
                  <c:v>0.53342245989304815</c:v>
                </c:pt>
                <c:pt idx="8">
                  <c:v>0.46680040120361083</c:v>
                </c:pt>
                <c:pt idx="9">
                  <c:v>0.53603006189213087</c:v>
                </c:pt>
                <c:pt idx="10">
                  <c:v>0.60170494908832572</c:v>
                </c:pt>
                <c:pt idx="11">
                  <c:v>0.40650269541778972</c:v>
                </c:pt>
                <c:pt idx="12">
                  <c:v>0.45969093278719048</c:v>
                </c:pt>
                <c:pt idx="13">
                  <c:v>0.46451500954364056</c:v>
                </c:pt>
                <c:pt idx="14">
                  <c:v>0.65951932139491054</c:v>
                </c:pt>
                <c:pt idx="15">
                  <c:v>0.58145849495733115</c:v>
                </c:pt>
                <c:pt idx="16">
                  <c:v>0.51743375174337525</c:v>
                </c:pt>
                <c:pt idx="17">
                  <c:v>0.4339439131139568</c:v>
                </c:pt>
              </c:numCache>
            </c:numRef>
          </c:val>
          <c:smooth val="0"/>
          <c:extLst>
            <c:ext xmlns:c16="http://schemas.microsoft.com/office/drawing/2014/chart" uri="{C3380CC4-5D6E-409C-BE32-E72D297353CC}">
              <c16:uniqueId val="{00000006-77C5-4955-B0C8-F40CC746C69B}"/>
            </c:ext>
          </c:extLst>
        </c:ser>
        <c:ser>
          <c:idx val="3"/>
          <c:order val="3"/>
          <c:tx>
            <c:strRef>
              <c:f>makroekon_dohodek!$G$47</c:f>
              <c:strCache>
                <c:ptCount val="1"/>
                <c:pt idx="0">
                  <c:v>Željeni scenarij: delež subvencij v faktorskem dohodku</c:v>
                </c:pt>
              </c:strCache>
            </c:strRef>
          </c:tx>
          <c:spPr>
            <a:ln w="22225" cap="rnd">
              <a:solidFill>
                <a:schemeClr val="accent2"/>
              </a:solidFill>
              <a:prstDash val="sysDash"/>
              <a:round/>
            </a:ln>
            <a:effectLst/>
          </c:spPr>
          <c:marker>
            <c:symbol val="none"/>
          </c:marker>
          <c:cat>
            <c:numRef>
              <c:f>makroekon_dohodek!$C$54:$C$87</c:f>
              <c:numCache>
                <c:formatCode>General</c:formatCode>
                <c:ptCount val="3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numCache>
            </c:numRef>
          </c:cat>
          <c:val>
            <c:numRef>
              <c:f>makroekon_dohodek!$G$54:$G$87</c:f>
              <c:numCache>
                <c:formatCode>General</c:formatCode>
                <c:ptCount val="34"/>
                <c:pt idx="17" formatCode="0%">
                  <c:v>0.4339439131139568</c:v>
                </c:pt>
                <c:pt idx="18">
                  <c:v>0.4259439131139568</c:v>
                </c:pt>
                <c:pt idx="19">
                  <c:v>0.41794391311395679</c:v>
                </c:pt>
                <c:pt idx="20">
                  <c:v>0.40994391311395684</c:v>
                </c:pt>
                <c:pt idx="21">
                  <c:v>0.40194391311395683</c:v>
                </c:pt>
                <c:pt idx="22">
                  <c:v>0.39394391311395682</c:v>
                </c:pt>
                <c:pt idx="23">
                  <c:v>0.38594391311395682</c:v>
                </c:pt>
                <c:pt idx="24">
                  <c:v>0.37794391311395681</c:v>
                </c:pt>
                <c:pt idx="25">
                  <c:v>0.3699439131139568</c:v>
                </c:pt>
                <c:pt idx="26">
                  <c:v>0.36194391311395679</c:v>
                </c:pt>
                <c:pt idx="27">
                  <c:v>0.35394391311395679</c:v>
                </c:pt>
                <c:pt idx="28">
                  <c:v>0.34594391311395678</c:v>
                </c:pt>
                <c:pt idx="29">
                  <c:v>0.33794391311395677</c:v>
                </c:pt>
                <c:pt idx="30">
                  <c:v>0.32994391311395682</c:v>
                </c:pt>
                <c:pt idx="31">
                  <c:v>0.32194391311395681</c:v>
                </c:pt>
                <c:pt idx="32">
                  <c:v>0.31394391311395681</c:v>
                </c:pt>
                <c:pt idx="33">
                  <c:v>0.3059439131139568</c:v>
                </c:pt>
              </c:numCache>
            </c:numRef>
          </c:val>
          <c:smooth val="0"/>
          <c:extLst>
            <c:ext xmlns:c16="http://schemas.microsoft.com/office/drawing/2014/chart" uri="{C3380CC4-5D6E-409C-BE32-E72D297353CC}">
              <c16:uniqueId val="{00000007-77C5-4955-B0C8-F40CC746C69B}"/>
            </c:ext>
          </c:extLst>
        </c:ser>
        <c:dLbls>
          <c:showLegendKey val="0"/>
          <c:showVal val="0"/>
          <c:showCatName val="0"/>
          <c:showSerName val="0"/>
          <c:showPercent val="0"/>
          <c:showBubbleSize val="0"/>
        </c:dLbls>
        <c:marker val="1"/>
        <c:smooth val="0"/>
        <c:axId val="1683655855"/>
        <c:axId val="1683657103"/>
      </c:lineChart>
      <c:catAx>
        <c:axId val="168365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683654607"/>
        <c:crosses val="autoZero"/>
        <c:auto val="1"/>
        <c:lblAlgn val="ctr"/>
        <c:lblOffset val="100"/>
        <c:noMultiLvlLbl val="0"/>
      </c:catAx>
      <c:valAx>
        <c:axId val="16836546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Faktorski dohodek (mio EUR)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683656687"/>
        <c:crosses val="autoZero"/>
        <c:crossBetween val="between"/>
      </c:valAx>
      <c:valAx>
        <c:axId val="1683657103"/>
        <c:scaling>
          <c:orientation val="minMax"/>
          <c:max val="1"/>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Delež subvencij v faktorskem dohodku</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683655855"/>
        <c:crosses val="max"/>
        <c:crossBetween val="between"/>
      </c:valAx>
      <c:catAx>
        <c:axId val="1683655855"/>
        <c:scaling>
          <c:orientation val="minMax"/>
        </c:scaling>
        <c:delete val="1"/>
        <c:axPos val="b"/>
        <c:numFmt formatCode="General" sourceLinked="1"/>
        <c:majorTickMark val="none"/>
        <c:minorTickMark val="none"/>
        <c:tickLblPos val="nextTo"/>
        <c:crossAx val="1683657103"/>
        <c:crosses val="autoZero"/>
        <c:auto val="1"/>
        <c:lblAlgn val="ctr"/>
        <c:lblOffset val="100"/>
        <c:noMultiLvlLbl val="0"/>
      </c:catAx>
      <c:spPr>
        <a:noFill/>
        <a:ln>
          <a:noFill/>
        </a:ln>
        <a:effectLst/>
      </c:spPr>
    </c:plotArea>
    <c:legend>
      <c:legendPos val="b"/>
      <c:layout>
        <c:manualLayout>
          <c:xMode val="edge"/>
          <c:yMode val="edge"/>
          <c:x val="6.9002341245002249E-2"/>
          <c:y val="0.89377652276782926"/>
          <c:w val="0.90962848467522206"/>
          <c:h val="8.909110485524901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w="9525" cap="flat" cmpd="sng" algn="ctr">
      <a:solidFill>
        <a:schemeClr val="accent1"/>
      </a:solidFill>
      <a:round/>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a:extLst>
              <a:ext uri="{FF2B5EF4-FFF2-40B4-BE49-F238E27FC236}">
                <a16:creationId xmlns:a16="http://schemas.microsoft.com/office/drawing/2014/main" id="{75EEE7B9-BC21-544B-60B8-15C1EBA304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a:extLst>
              <a:ext uri="{FF2B5EF4-FFF2-40B4-BE49-F238E27FC236}">
                <a16:creationId xmlns:a16="http://schemas.microsoft.com/office/drawing/2014/main" id="{5B9A3E14-4EDF-3113-BFC9-DF5558300C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F7D1F0-8EC9-4C74-AAB7-781A90216284}" type="datetimeFigureOut">
              <a:rPr lang="sl-SI" smtClean="0"/>
              <a:t>25. 09. 2025</a:t>
            </a:fld>
            <a:endParaRPr lang="sl-SI"/>
          </a:p>
        </p:txBody>
      </p:sp>
      <p:sp>
        <p:nvSpPr>
          <p:cNvPr id="4" name="Označba mesta noge 3">
            <a:extLst>
              <a:ext uri="{FF2B5EF4-FFF2-40B4-BE49-F238E27FC236}">
                <a16:creationId xmlns:a16="http://schemas.microsoft.com/office/drawing/2014/main" id="{47E3740D-81A9-42F1-395F-C64A2BD10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a:extLst>
              <a:ext uri="{FF2B5EF4-FFF2-40B4-BE49-F238E27FC236}">
                <a16:creationId xmlns:a16="http://schemas.microsoft.com/office/drawing/2014/main" id="{FBBBF4B8-8B91-12A6-95B2-9F822B6AE2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90CF50-0C21-4354-B71E-5B21E8C3BE71}" type="slidenum">
              <a:rPr lang="sl-SI" smtClean="0"/>
              <a:t>‹#›</a:t>
            </a:fld>
            <a:endParaRPr lang="sl-SI"/>
          </a:p>
        </p:txBody>
      </p:sp>
    </p:spTree>
    <p:extLst>
      <p:ext uri="{BB962C8B-B14F-4D97-AF65-F5344CB8AC3E}">
        <p14:creationId xmlns:p14="http://schemas.microsoft.com/office/powerpoint/2010/main" val="4055975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2ADA6-AF98-405E-B16C-205DC89BDE4A}" type="datetimeFigureOut">
              <a:rPr lang="en-GB" smtClean="0"/>
              <a:t>25/09/2025</a:t>
            </a:fld>
            <a:endParaRPr lang="en-GB"/>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55B67-5085-498F-A3FE-74B5D7617EB4}" type="slidenum">
              <a:rPr lang="en-GB" smtClean="0"/>
              <a:t>‹#›</a:t>
            </a:fld>
            <a:endParaRPr lang="en-GB"/>
          </a:p>
        </p:txBody>
      </p:sp>
    </p:spTree>
    <p:extLst>
      <p:ext uri="{BB962C8B-B14F-4D97-AF65-F5344CB8AC3E}">
        <p14:creationId xmlns:p14="http://schemas.microsoft.com/office/powerpoint/2010/main" val="207666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Dve temeljni izhodišči sta za dobro pripravo Vizije: - </a:t>
            </a:r>
            <a:r>
              <a:rPr lang="sl-SI" dirty="0" err="1"/>
              <a:t>participatornost</a:t>
            </a:r>
            <a:r>
              <a:rPr lang="sl-SI" dirty="0"/>
              <a:t> in vključenost ter – na dejstvih utemeljen pristop. Slednje je predmet naše predstavitve. Evropski konzorcij poskuša pomagati državam članicam pri oblikovanju boljšega strateškega načrtovanje. V dogovoru z ministrstvom smo se dogovorili, da mi podpremo pripravo Vizije s </a:t>
            </a:r>
            <a:r>
              <a:rPr lang="sl-SI" dirty="0" err="1"/>
              <a:t>scenarijsko</a:t>
            </a:r>
            <a:r>
              <a:rPr lang="sl-SI" dirty="0"/>
              <a:t> analizo, ki temelji na kazalnikih vsebine, torej tistimi, ki opredeljujejo temeljna vprašanja kmetijske politike. </a:t>
            </a:r>
            <a:endParaRPr lang="en-GB" dirty="0"/>
          </a:p>
        </p:txBody>
      </p:sp>
      <p:sp>
        <p:nvSpPr>
          <p:cNvPr id="4" name="Označba mesta številke diapozitiva 3"/>
          <p:cNvSpPr>
            <a:spLocks noGrp="1"/>
          </p:cNvSpPr>
          <p:nvPr>
            <p:ph type="sldNum" sz="quarter" idx="5"/>
          </p:nvPr>
        </p:nvSpPr>
        <p:spPr/>
        <p:txBody>
          <a:bodyPr/>
          <a:lstStyle/>
          <a:p>
            <a:fld id="{F31EE9C5-E4A1-4459-B31C-3F262308B061}" type="slidenum">
              <a:rPr lang="en-GB" smtClean="0"/>
              <a:t>1</a:t>
            </a:fld>
            <a:endParaRPr lang="en-GB"/>
          </a:p>
        </p:txBody>
      </p:sp>
    </p:spTree>
    <p:extLst>
      <p:ext uri="{BB962C8B-B14F-4D97-AF65-F5344CB8AC3E}">
        <p14:creationId xmlns:p14="http://schemas.microsoft.com/office/powerpoint/2010/main" val="63990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4462A-2C47-67E6-B8B2-9C7E7C0504A0}"/>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88DEF380-333E-E0AB-5B01-0B55E6FE625F}"/>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8E12DB22-D02C-537F-25E5-42EB177C18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Stalež živali stagnira in posebej znižuje v prašičereji. To gre tako daleč, da bo v prihodnje lahko ogrožena predelava avtohtonih in tradicionalnih izdelkov (oz. bodo ti narejeni izključno iz uvožene surovine)… .</a:t>
            </a:r>
          </a:p>
          <a:p>
            <a:endParaRPr lang="sl-SI" dirty="0"/>
          </a:p>
        </p:txBody>
      </p:sp>
      <p:sp>
        <p:nvSpPr>
          <p:cNvPr id="4" name="Označba mesta številke diapozitiva 3">
            <a:extLst>
              <a:ext uri="{FF2B5EF4-FFF2-40B4-BE49-F238E27FC236}">
                <a16:creationId xmlns:a16="http://schemas.microsoft.com/office/drawing/2014/main" id="{6E4BDB55-F90C-7C37-DEC7-4C7424F172D0}"/>
              </a:ext>
            </a:extLst>
          </p:cNvPr>
          <p:cNvSpPr>
            <a:spLocks noGrp="1"/>
          </p:cNvSpPr>
          <p:nvPr>
            <p:ph type="sldNum" sz="quarter" idx="5"/>
          </p:nvPr>
        </p:nvSpPr>
        <p:spPr/>
        <p:txBody>
          <a:bodyPr/>
          <a:lstStyle/>
          <a:p>
            <a:fld id="{F31EE9C5-E4A1-4459-B31C-3F262308B061}" type="slidenum">
              <a:rPr lang="en-GB" smtClean="0"/>
              <a:t>13</a:t>
            </a:fld>
            <a:endParaRPr lang="en-GB"/>
          </a:p>
        </p:txBody>
      </p:sp>
    </p:spTree>
    <p:extLst>
      <p:ext uri="{BB962C8B-B14F-4D97-AF65-F5344CB8AC3E}">
        <p14:creationId xmlns:p14="http://schemas.microsoft.com/office/powerpoint/2010/main" val="380065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08F4F-E176-DB12-C76D-C3344608010D}"/>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38DD6D93-5843-4E02-2585-0607CFD71849}"/>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53C1D43D-B9D4-43BF-A4B5-17828927402A}"/>
              </a:ext>
            </a:extLst>
          </p:cNvPr>
          <p:cNvSpPr>
            <a:spLocks noGrp="1"/>
          </p:cNvSpPr>
          <p:nvPr>
            <p:ph type="body" idx="1"/>
          </p:nvPr>
        </p:nvSpPr>
        <p:spPr/>
        <p:txBody>
          <a:bodyPr/>
          <a:lstStyle/>
          <a:p>
            <a:r>
              <a:rPr lang="sl-SI" sz="1200" kern="1200" dirty="0">
                <a:solidFill>
                  <a:schemeClr val="tx1"/>
                </a:solidFill>
                <a:effectLst/>
                <a:latin typeface="+mn-lt"/>
                <a:ea typeface="+mn-ea"/>
                <a:cs typeface="+mn-cs"/>
              </a:rPr>
              <a:t>Znižuje se število vseh kmetijskih gospodarstev. Leta 2040, pričakujemo še nekaj več kot 50.000. Ocena je verjetno </a:t>
            </a:r>
            <a:r>
              <a:rPr lang="sl-SI" sz="1200" kern="1200" dirty="0" err="1">
                <a:solidFill>
                  <a:schemeClr val="tx1"/>
                </a:solidFill>
                <a:effectLst/>
                <a:latin typeface="+mn-lt"/>
                <a:ea typeface="+mn-ea"/>
                <a:cs typeface="+mn-cs"/>
              </a:rPr>
              <a:t>preoptimistična</a:t>
            </a:r>
            <a:r>
              <a:rPr lang="sl-SI" sz="1200" kern="1200" dirty="0">
                <a:solidFill>
                  <a:schemeClr val="tx1"/>
                </a:solidFill>
                <a:effectLst/>
                <a:latin typeface="+mn-lt"/>
                <a:ea typeface="+mn-ea"/>
                <a:cs typeface="+mn-cs"/>
              </a:rPr>
              <a:t>. Znižuje se na račun padca števila manjših gospodarstev (8000 EUR SO), ki so v izginjanju in tudi </a:t>
            </a:r>
            <a:r>
              <a:rPr lang="sl-SI" sz="1200" kern="1200" dirty="0" err="1">
                <a:solidFill>
                  <a:schemeClr val="tx1"/>
                </a:solidFill>
                <a:effectLst/>
                <a:latin typeface="+mn-lt"/>
                <a:ea typeface="+mn-ea"/>
                <a:cs typeface="+mn-cs"/>
              </a:rPr>
              <a:t>strednjih</a:t>
            </a:r>
            <a:r>
              <a:rPr lang="sl-SI" sz="1200" kern="1200" dirty="0">
                <a:solidFill>
                  <a:schemeClr val="tx1"/>
                </a:solidFill>
                <a:effectLst/>
                <a:latin typeface="+mn-lt"/>
                <a:ea typeface="+mn-ea"/>
                <a:cs typeface="+mn-cs"/>
              </a:rPr>
              <a:t> (v bistvu pa manjših gospodarstev (do 50 tisoč EUR SO). </a:t>
            </a:r>
            <a:endParaRPr lang="sl-SI" dirty="0"/>
          </a:p>
        </p:txBody>
      </p:sp>
      <p:sp>
        <p:nvSpPr>
          <p:cNvPr id="4" name="Označba mesta številke diapozitiva 3">
            <a:extLst>
              <a:ext uri="{FF2B5EF4-FFF2-40B4-BE49-F238E27FC236}">
                <a16:creationId xmlns:a16="http://schemas.microsoft.com/office/drawing/2014/main" id="{1778CDB2-FA21-6042-5B67-4668036AFD15}"/>
              </a:ext>
            </a:extLst>
          </p:cNvPr>
          <p:cNvSpPr>
            <a:spLocks noGrp="1"/>
          </p:cNvSpPr>
          <p:nvPr>
            <p:ph type="sldNum" sz="quarter" idx="5"/>
          </p:nvPr>
        </p:nvSpPr>
        <p:spPr/>
        <p:txBody>
          <a:bodyPr/>
          <a:lstStyle/>
          <a:p>
            <a:fld id="{F31EE9C5-E4A1-4459-B31C-3F262308B061}" type="slidenum">
              <a:rPr lang="en-GB" smtClean="0"/>
              <a:t>14</a:t>
            </a:fld>
            <a:endParaRPr lang="en-GB"/>
          </a:p>
        </p:txBody>
      </p:sp>
    </p:spTree>
    <p:extLst>
      <p:ext uri="{BB962C8B-B14F-4D97-AF65-F5344CB8AC3E}">
        <p14:creationId xmlns:p14="http://schemas.microsoft.com/office/powerpoint/2010/main" val="1422172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0D47B-B356-AF7C-9CF2-29F9CEA1F07A}"/>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46FEBAA0-67C3-FADD-2274-C7E4A3CE0070}"/>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E12A70E1-3766-1C53-01BF-E1C48782DE65}"/>
              </a:ext>
            </a:extLst>
          </p:cNvPr>
          <p:cNvSpPr>
            <a:spLocks noGrp="1"/>
          </p:cNvSpPr>
          <p:nvPr>
            <p:ph type="body" idx="1"/>
          </p:nvPr>
        </p:nvSpPr>
        <p:spPr/>
        <p:txBody>
          <a:bodyPr/>
          <a:lstStyle/>
          <a:p>
            <a:r>
              <a:rPr lang="sl-SI" sz="1200" kern="1200" dirty="0">
                <a:solidFill>
                  <a:schemeClr val="tx1"/>
                </a:solidFill>
                <a:effectLst/>
                <a:latin typeface="+mn-lt"/>
                <a:ea typeface="+mn-ea"/>
                <a:cs typeface="+mn-cs"/>
              </a:rPr>
              <a:t>Večja gospodarstva prevzemajo vse več površin (potrojitev med 2000 in 2040 na četrtino vseh površin). Večina bo verjetno ostala pri gospodarstvih srednjega razreda. Ali lahko s temi viri tudi dosegajo primeren dohodek. Večina zgolj s kmetijske dejavnosti, seveda ne… </a:t>
            </a:r>
            <a:endParaRPr lang="sl-SI" dirty="0"/>
          </a:p>
        </p:txBody>
      </p:sp>
      <p:sp>
        <p:nvSpPr>
          <p:cNvPr id="4" name="Označba mesta številke diapozitiva 3">
            <a:extLst>
              <a:ext uri="{FF2B5EF4-FFF2-40B4-BE49-F238E27FC236}">
                <a16:creationId xmlns:a16="http://schemas.microsoft.com/office/drawing/2014/main" id="{7C31062B-855A-0C0C-171B-B2BD80CF0CF3}"/>
              </a:ext>
            </a:extLst>
          </p:cNvPr>
          <p:cNvSpPr>
            <a:spLocks noGrp="1"/>
          </p:cNvSpPr>
          <p:nvPr>
            <p:ph type="sldNum" sz="quarter" idx="5"/>
          </p:nvPr>
        </p:nvSpPr>
        <p:spPr/>
        <p:txBody>
          <a:bodyPr/>
          <a:lstStyle/>
          <a:p>
            <a:fld id="{F31EE9C5-E4A1-4459-B31C-3F262308B061}" type="slidenum">
              <a:rPr lang="en-GB" smtClean="0"/>
              <a:t>15</a:t>
            </a:fld>
            <a:endParaRPr lang="en-GB"/>
          </a:p>
        </p:txBody>
      </p:sp>
    </p:spTree>
    <p:extLst>
      <p:ext uri="{BB962C8B-B14F-4D97-AF65-F5344CB8AC3E}">
        <p14:creationId xmlns:p14="http://schemas.microsoft.com/office/powerpoint/2010/main" val="202734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AE196-258D-E7E4-8C63-84FC4E1505CD}"/>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73282188-1181-7DF1-78A0-046B8E8778AA}"/>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CC7F8CC6-2C00-E56D-2B9C-5AF26B48FC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Še večji premiki so pri živinoreji. </a:t>
            </a:r>
            <a:r>
              <a:rPr lang="sl-SI" sz="1200" kern="1200" dirty="0">
                <a:solidFill>
                  <a:schemeClr val="tx1"/>
                </a:solidFill>
                <a:effectLst/>
                <a:latin typeface="+mn-lt"/>
                <a:ea typeface="+mn-ea"/>
                <a:cs typeface="+mn-cs"/>
              </a:rPr>
              <a:t>Na večjih gospodarstvih se tudi koncentrira živinoreja (tukaj strukturne spremembe še izrazitejše, umik tudi iz srednjih kmetij).Glede na projekcije bi do 2040 se živinoreja praktično umaknila z manjših gospodarstev. </a:t>
            </a:r>
          </a:p>
          <a:p>
            <a:endParaRPr lang="sl-SI" dirty="0"/>
          </a:p>
        </p:txBody>
      </p:sp>
      <p:sp>
        <p:nvSpPr>
          <p:cNvPr id="4" name="Označba mesta številke diapozitiva 3">
            <a:extLst>
              <a:ext uri="{FF2B5EF4-FFF2-40B4-BE49-F238E27FC236}">
                <a16:creationId xmlns:a16="http://schemas.microsoft.com/office/drawing/2014/main" id="{2D8AB045-3396-72B5-B3F5-7550E6E18C0A}"/>
              </a:ext>
            </a:extLst>
          </p:cNvPr>
          <p:cNvSpPr>
            <a:spLocks noGrp="1"/>
          </p:cNvSpPr>
          <p:nvPr>
            <p:ph type="sldNum" sz="quarter" idx="5"/>
          </p:nvPr>
        </p:nvSpPr>
        <p:spPr/>
        <p:txBody>
          <a:bodyPr/>
          <a:lstStyle/>
          <a:p>
            <a:fld id="{F31EE9C5-E4A1-4459-B31C-3F262308B061}" type="slidenum">
              <a:rPr lang="en-GB" smtClean="0"/>
              <a:t>16</a:t>
            </a:fld>
            <a:endParaRPr lang="en-GB"/>
          </a:p>
        </p:txBody>
      </p:sp>
    </p:spTree>
    <p:extLst>
      <p:ext uri="{BB962C8B-B14F-4D97-AF65-F5344CB8AC3E}">
        <p14:creationId xmlns:p14="http://schemas.microsoft.com/office/powerpoint/2010/main" val="24394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E5A70-2DD0-7061-FE97-763DAFC01A4F}"/>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96AF2251-DF02-AC09-5520-58F400D36948}"/>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EAF4AD2-2972-CC98-B868-096D96AEF933}"/>
              </a:ext>
            </a:extLst>
          </p:cNvPr>
          <p:cNvSpPr>
            <a:spLocks noGrp="1"/>
          </p:cNvSpPr>
          <p:nvPr>
            <p:ph type="body" idx="1"/>
          </p:nvPr>
        </p:nvSpPr>
        <p:spPr/>
        <p:txBody>
          <a:bodyPr/>
          <a:lstStyle/>
          <a:p>
            <a:pPr lvl="0"/>
            <a:r>
              <a:rPr lang="sl-SI" sz="1200" kern="1200" dirty="0">
                <a:solidFill>
                  <a:schemeClr val="tx1"/>
                </a:solidFill>
                <a:effectLst/>
                <a:latin typeface="+mn-lt"/>
                <a:ea typeface="+mn-ea"/>
                <a:cs typeface="+mn-cs"/>
              </a:rPr>
              <a:t>Kmetijska pridelava realno nekoliko raste (nekaj </a:t>
            </a:r>
            <a:r>
              <a:rPr lang="sl-SI" sz="1200" kern="1200" dirty="0" err="1">
                <a:solidFill>
                  <a:schemeClr val="tx1"/>
                </a:solidFill>
                <a:effectLst/>
                <a:latin typeface="+mn-lt"/>
                <a:ea typeface="+mn-ea"/>
                <a:cs typeface="+mn-cs"/>
              </a:rPr>
              <a:t>promil</a:t>
            </a:r>
            <a:r>
              <a:rPr lang="sl-SI" sz="1200" kern="1200" dirty="0">
                <a:solidFill>
                  <a:schemeClr val="tx1"/>
                </a:solidFill>
                <a:effectLst/>
                <a:latin typeface="+mn-lt"/>
                <a:ea typeface="+mn-ea"/>
                <a:cs typeface="+mn-cs"/>
              </a:rPr>
              <a:t> na leto), ob izdatnih in rastočih nihanjih. Rastlinska pridelava raste nekoliko hitreje kot živinoreja.</a:t>
            </a:r>
          </a:p>
          <a:p>
            <a:pPr lvl="0"/>
            <a:r>
              <a:rPr lang="sl-SI" sz="1200" kern="1200" dirty="0">
                <a:solidFill>
                  <a:schemeClr val="tx1"/>
                </a:solidFill>
                <a:effectLst/>
                <a:latin typeface="+mn-lt"/>
                <a:ea typeface="+mn-ea"/>
                <a:cs typeface="+mn-cs"/>
              </a:rPr>
              <a:t>Živilska proizvodnja beleži znatno rast v zadnjih letih. Na račun rasti izvoza in optimizacije. Vprašanje je ali je optimistična napoved rasti realna. </a:t>
            </a:r>
          </a:p>
          <a:p>
            <a:endParaRPr lang="sl-SI" dirty="0"/>
          </a:p>
        </p:txBody>
      </p:sp>
      <p:sp>
        <p:nvSpPr>
          <p:cNvPr id="4" name="Označba mesta številke diapozitiva 3">
            <a:extLst>
              <a:ext uri="{FF2B5EF4-FFF2-40B4-BE49-F238E27FC236}">
                <a16:creationId xmlns:a16="http://schemas.microsoft.com/office/drawing/2014/main" id="{E960671E-DB02-A402-6FED-9322272C18C9}"/>
              </a:ext>
            </a:extLst>
          </p:cNvPr>
          <p:cNvSpPr>
            <a:spLocks noGrp="1"/>
          </p:cNvSpPr>
          <p:nvPr>
            <p:ph type="sldNum" sz="quarter" idx="5"/>
          </p:nvPr>
        </p:nvSpPr>
        <p:spPr/>
        <p:txBody>
          <a:bodyPr/>
          <a:lstStyle/>
          <a:p>
            <a:fld id="{F31EE9C5-E4A1-4459-B31C-3F262308B061}" type="slidenum">
              <a:rPr lang="en-GB" smtClean="0"/>
              <a:t>17</a:t>
            </a:fld>
            <a:endParaRPr lang="en-GB"/>
          </a:p>
        </p:txBody>
      </p:sp>
    </p:spTree>
    <p:extLst>
      <p:ext uri="{BB962C8B-B14F-4D97-AF65-F5344CB8AC3E}">
        <p14:creationId xmlns:p14="http://schemas.microsoft.com/office/powerpoint/2010/main" val="3940765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43747-F64B-CEFC-2F16-9C44EA056E2B}"/>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E1A69022-EB00-A7DF-17A0-D14DC813DA9C}"/>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06C0CCFE-7D8C-4B40-F0D0-F5A5FD8263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Dohodek kmetijstva realno raste na agregatni ravni, a predvsem na račun rastočega dela kmetijske strukture, torej večjih gospodarstev. SLO žal nima natančnih podatkov, o stanju dohodka po velikostnih razredih in tipih kmetij. Delež podpor v faktorskem   dohodku vztrajno pada (v prihodnje odvisno od izbire ukrepov nove SKP).</a:t>
            </a:r>
          </a:p>
          <a:p>
            <a:endParaRPr lang="sl-SI" dirty="0"/>
          </a:p>
        </p:txBody>
      </p:sp>
      <p:sp>
        <p:nvSpPr>
          <p:cNvPr id="4" name="Označba mesta številke diapozitiva 3">
            <a:extLst>
              <a:ext uri="{FF2B5EF4-FFF2-40B4-BE49-F238E27FC236}">
                <a16:creationId xmlns:a16="http://schemas.microsoft.com/office/drawing/2014/main" id="{19C9DDB4-83E1-F003-93D8-4E7E712AC1A9}"/>
              </a:ext>
            </a:extLst>
          </p:cNvPr>
          <p:cNvSpPr>
            <a:spLocks noGrp="1"/>
          </p:cNvSpPr>
          <p:nvPr>
            <p:ph type="sldNum" sz="quarter" idx="5"/>
          </p:nvPr>
        </p:nvSpPr>
        <p:spPr/>
        <p:txBody>
          <a:bodyPr/>
          <a:lstStyle/>
          <a:p>
            <a:fld id="{F31EE9C5-E4A1-4459-B31C-3F262308B061}" type="slidenum">
              <a:rPr lang="en-GB" smtClean="0"/>
              <a:t>19</a:t>
            </a:fld>
            <a:endParaRPr lang="en-GB"/>
          </a:p>
        </p:txBody>
      </p:sp>
    </p:spTree>
    <p:extLst>
      <p:ext uri="{BB962C8B-B14F-4D97-AF65-F5344CB8AC3E}">
        <p14:creationId xmlns:p14="http://schemas.microsoft.com/office/powerpoint/2010/main" val="1365440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76E05-D3B2-169B-9928-4EDADC0AE3F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6C6C9113-589F-7B03-95FF-98FA0AB090AA}"/>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A3D87EFF-BD79-4F89-7D6E-7DE12F6708F9}"/>
              </a:ext>
            </a:extLst>
          </p:cNvPr>
          <p:cNvSpPr>
            <a:spLocks noGrp="1"/>
          </p:cNvSpPr>
          <p:nvPr>
            <p:ph type="body" idx="1"/>
          </p:nvPr>
        </p:nvSpPr>
        <p:spPr/>
        <p:txBody>
          <a:bodyPr/>
          <a:lstStyle/>
          <a:p>
            <a:r>
              <a:rPr lang="sl-SI" dirty="0"/>
              <a:t>Ključ za konkurenčnost je ekonomski položaj, to je dodana vrednost v kmetijstvu in živilstvu, ki omogoča razvoj in temelji na produktivnosti, prepoznavnih proizvodih. Konkurenčnost se kaže v trgovinski bilanci in prehranski suverenosti. </a:t>
            </a:r>
          </a:p>
        </p:txBody>
      </p:sp>
      <p:sp>
        <p:nvSpPr>
          <p:cNvPr id="4" name="Označba mesta številke diapozitiva 3">
            <a:extLst>
              <a:ext uri="{FF2B5EF4-FFF2-40B4-BE49-F238E27FC236}">
                <a16:creationId xmlns:a16="http://schemas.microsoft.com/office/drawing/2014/main" id="{BD2D9EC2-8880-61D3-750A-24ED1C0CEDB6}"/>
              </a:ext>
            </a:extLst>
          </p:cNvPr>
          <p:cNvSpPr>
            <a:spLocks noGrp="1"/>
          </p:cNvSpPr>
          <p:nvPr>
            <p:ph type="sldNum" sz="quarter" idx="5"/>
          </p:nvPr>
        </p:nvSpPr>
        <p:spPr/>
        <p:txBody>
          <a:bodyPr/>
          <a:lstStyle/>
          <a:p>
            <a:fld id="{F31EE9C5-E4A1-4459-B31C-3F262308B061}" type="slidenum">
              <a:rPr lang="en-GB" smtClean="0"/>
              <a:t>21</a:t>
            </a:fld>
            <a:endParaRPr lang="en-GB"/>
          </a:p>
        </p:txBody>
      </p:sp>
    </p:spTree>
    <p:extLst>
      <p:ext uri="{BB962C8B-B14F-4D97-AF65-F5344CB8AC3E}">
        <p14:creationId xmlns:p14="http://schemas.microsoft.com/office/powerpoint/2010/main" val="1971442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B1A4C-1468-9F08-4BB1-50BB9E8C0ECE}"/>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E7D27E6A-50A6-A508-4F5C-C92AE926EF39}"/>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7CC3487F-40F8-2E2C-1381-19217C4BC1C1}"/>
              </a:ext>
            </a:extLst>
          </p:cNvPr>
          <p:cNvSpPr>
            <a:spLocks noGrp="1"/>
          </p:cNvSpPr>
          <p:nvPr>
            <p:ph type="body" idx="1"/>
          </p:nvPr>
        </p:nvSpPr>
        <p:spPr/>
        <p:txBody>
          <a:bodyPr/>
          <a:lstStyle/>
          <a:p>
            <a:r>
              <a:rPr lang="sl-SI" dirty="0"/>
              <a:t>Primerjava mlečnosti in pridelka pšenica SLO in EU.  Pri pridelavi žit smo ujeli in presegli EU povprečje. Tudi pri mlečnosti je viden znaten napredek, a zaostajamo. </a:t>
            </a:r>
          </a:p>
        </p:txBody>
      </p:sp>
      <p:sp>
        <p:nvSpPr>
          <p:cNvPr id="4" name="Označba mesta številke diapozitiva 3">
            <a:extLst>
              <a:ext uri="{FF2B5EF4-FFF2-40B4-BE49-F238E27FC236}">
                <a16:creationId xmlns:a16="http://schemas.microsoft.com/office/drawing/2014/main" id="{3BEF6A94-4C39-3364-6089-31F2F728A817}"/>
              </a:ext>
            </a:extLst>
          </p:cNvPr>
          <p:cNvSpPr>
            <a:spLocks noGrp="1"/>
          </p:cNvSpPr>
          <p:nvPr>
            <p:ph type="sldNum" sz="quarter" idx="5"/>
          </p:nvPr>
        </p:nvSpPr>
        <p:spPr/>
        <p:txBody>
          <a:bodyPr/>
          <a:lstStyle/>
          <a:p>
            <a:fld id="{F31EE9C5-E4A1-4459-B31C-3F262308B061}" type="slidenum">
              <a:rPr lang="en-GB" smtClean="0"/>
              <a:t>22</a:t>
            </a:fld>
            <a:endParaRPr lang="en-GB"/>
          </a:p>
        </p:txBody>
      </p:sp>
    </p:spTree>
    <p:extLst>
      <p:ext uri="{BB962C8B-B14F-4D97-AF65-F5344CB8AC3E}">
        <p14:creationId xmlns:p14="http://schemas.microsoft.com/office/powerpoint/2010/main" val="3493511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B8389-A4A1-98D5-0F26-6E5CCFBB6F8B}"/>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749DE491-4B76-884C-32E5-D0171AFB1EE6}"/>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5EC3E4D4-E92C-B30D-CD4C-B0AB74D31C45}"/>
              </a:ext>
            </a:extLst>
          </p:cNvPr>
          <p:cNvSpPr>
            <a:spLocks noGrp="1"/>
          </p:cNvSpPr>
          <p:nvPr>
            <p:ph type="body" idx="1"/>
          </p:nvPr>
        </p:nvSpPr>
        <p:spPr/>
        <p:txBody>
          <a:bodyPr/>
          <a:lstStyle/>
          <a:p>
            <a:pPr lvl="0"/>
            <a:r>
              <a:rPr lang="sl-SI" sz="1200" kern="1200" dirty="0">
                <a:solidFill>
                  <a:schemeClr val="tx1"/>
                </a:solidFill>
                <a:effectLst/>
                <a:latin typeface="+mn-lt"/>
                <a:ea typeface="+mn-ea"/>
                <a:cs typeface="+mn-cs"/>
              </a:rPr>
              <a:t>Problematična je nizka agregatna produktivnost v kmetijstvu. Na kar vpliva tudi način in karakter podpor kmetijske politike. So pa izjemne razlike znotraj sektorjev in med njimi. </a:t>
            </a:r>
          </a:p>
          <a:p>
            <a:pPr lvl="0"/>
            <a:r>
              <a:rPr lang="sl-SI" sz="1200" kern="1200" dirty="0">
                <a:solidFill>
                  <a:schemeClr val="tx1"/>
                </a:solidFill>
                <a:effectLst/>
                <a:latin typeface="+mn-lt"/>
                <a:ea typeface="+mn-ea"/>
                <a:cs typeface="+mn-cs"/>
              </a:rPr>
              <a:t>Produktivnost v živilstvu raste hitreje kot v kmetijstvu, a tudi zaostaja za EU… </a:t>
            </a:r>
          </a:p>
          <a:p>
            <a:endParaRPr lang="sl-SI" dirty="0"/>
          </a:p>
        </p:txBody>
      </p:sp>
      <p:sp>
        <p:nvSpPr>
          <p:cNvPr id="4" name="Označba mesta številke diapozitiva 3">
            <a:extLst>
              <a:ext uri="{FF2B5EF4-FFF2-40B4-BE49-F238E27FC236}">
                <a16:creationId xmlns:a16="http://schemas.microsoft.com/office/drawing/2014/main" id="{4758913E-6778-7F8E-28FC-225BB0293083}"/>
              </a:ext>
            </a:extLst>
          </p:cNvPr>
          <p:cNvSpPr>
            <a:spLocks noGrp="1"/>
          </p:cNvSpPr>
          <p:nvPr>
            <p:ph type="sldNum" sz="quarter" idx="5"/>
          </p:nvPr>
        </p:nvSpPr>
        <p:spPr/>
        <p:txBody>
          <a:bodyPr/>
          <a:lstStyle/>
          <a:p>
            <a:fld id="{F31EE9C5-E4A1-4459-B31C-3F262308B061}" type="slidenum">
              <a:rPr lang="en-GB" smtClean="0"/>
              <a:t>23</a:t>
            </a:fld>
            <a:endParaRPr lang="en-GB"/>
          </a:p>
        </p:txBody>
      </p:sp>
    </p:spTree>
    <p:extLst>
      <p:ext uri="{BB962C8B-B14F-4D97-AF65-F5344CB8AC3E}">
        <p14:creationId xmlns:p14="http://schemas.microsoft.com/office/powerpoint/2010/main" val="668453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1E5A9-8550-73A7-E2E0-01791ADE37FB}"/>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AF9D41D-A91D-30AB-092F-C5A51F835DB3}"/>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6C513A0D-7075-BDBC-3B3D-071469AFAD14}"/>
              </a:ext>
            </a:extLst>
          </p:cNvPr>
          <p:cNvSpPr>
            <a:spLocks noGrp="1"/>
          </p:cNvSpPr>
          <p:nvPr>
            <p:ph type="body" idx="1"/>
          </p:nvPr>
        </p:nvSpPr>
        <p:spPr/>
        <p:txBody>
          <a:bodyPr/>
          <a:lstStyle/>
          <a:p>
            <a:pPr lvl="0"/>
            <a:r>
              <a:rPr lang="sl-SI" sz="1200" kern="1200" dirty="0">
                <a:solidFill>
                  <a:schemeClr val="tx1"/>
                </a:solidFill>
                <a:effectLst/>
                <a:latin typeface="+mn-lt"/>
                <a:ea typeface="+mn-ea"/>
                <a:cs typeface="+mn-cs"/>
              </a:rPr>
              <a:t>Zunanja trgovina z agroživilskimi proizvodi se krepi vse od pristopa k EU, v zadnjih letih izvoz hitreje raste kot uvoz (delno ŽPI, delno kmetijske surovine). Za večjo </a:t>
            </a:r>
            <a:r>
              <a:rPr lang="sl-SI" sz="1200" kern="1200" dirty="0" err="1">
                <a:solidFill>
                  <a:schemeClr val="tx1"/>
                </a:solidFill>
                <a:effectLst/>
                <a:latin typeface="+mn-lt"/>
                <a:ea typeface="+mn-ea"/>
                <a:cs typeface="+mn-cs"/>
              </a:rPr>
              <a:t>prehansko</a:t>
            </a:r>
            <a:r>
              <a:rPr lang="sl-SI" sz="1200" kern="1200" dirty="0">
                <a:solidFill>
                  <a:schemeClr val="tx1"/>
                </a:solidFill>
                <a:effectLst/>
                <a:latin typeface="+mn-lt"/>
                <a:ea typeface="+mn-ea"/>
                <a:cs typeface="+mn-cs"/>
              </a:rPr>
              <a:t> suverenost bi bilo potrebno krepiti agroživilske verige in v izvozu krepiti predvsem proizvode z dodano vrednostjo.  </a:t>
            </a:r>
          </a:p>
          <a:p>
            <a:endParaRPr lang="sl-SI" dirty="0"/>
          </a:p>
        </p:txBody>
      </p:sp>
      <p:sp>
        <p:nvSpPr>
          <p:cNvPr id="4" name="Označba mesta številke diapozitiva 3">
            <a:extLst>
              <a:ext uri="{FF2B5EF4-FFF2-40B4-BE49-F238E27FC236}">
                <a16:creationId xmlns:a16="http://schemas.microsoft.com/office/drawing/2014/main" id="{A882C577-99B1-CAC4-173B-2502DB32C9AE}"/>
              </a:ext>
            </a:extLst>
          </p:cNvPr>
          <p:cNvSpPr>
            <a:spLocks noGrp="1"/>
          </p:cNvSpPr>
          <p:nvPr>
            <p:ph type="sldNum" sz="quarter" idx="5"/>
          </p:nvPr>
        </p:nvSpPr>
        <p:spPr/>
        <p:txBody>
          <a:bodyPr/>
          <a:lstStyle/>
          <a:p>
            <a:fld id="{F31EE9C5-E4A1-4459-B31C-3F262308B061}" type="slidenum">
              <a:rPr lang="en-GB" smtClean="0"/>
              <a:t>24</a:t>
            </a:fld>
            <a:endParaRPr lang="en-GB"/>
          </a:p>
        </p:txBody>
      </p:sp>
    </p:spTree>
    <p:extLst>
      <p:ext uri="{BB962C8B-B14F-4D97-AF65-F5344CB8AC3E}">
        <p14:creationId xmlns:p14="http://schemas.microsoft.com/office/powerpoint/2010/main" val="427275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965E60CD-B5D6-4346-A7EB-25DACFAA4A85}" type="slidenum">
              <a:rPr lang="fr-FR" smtClean="0"/>
              <a:t>2</a:t>
            </a:fld>
            <a:endParaRPr lang="fr-FR"/>
          </a:p>
        </p:txBody>
      </p:sp>
    </p:spTree>
    <p:extLst>
      <p:ext uri="{BB962C8B-B14F-4D97-AF65-F5344CB8AC3E}">
        <p14:creationId xmlns:p14="http://schemas.microsoft.com/office/powerpoint/2010/main" val="110116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D8A8A-1BEE-ED59-8BF2-B0A619ADBA3B}"/>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46BD53F0-DEAB-91F0-BDC9-08827794DA27}"/>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E2EBC76A-E837-7F0D-6BBA-AA3F49C5AD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Žal nimamo serij podatkov o moči agroživilskih verig in položaju posameznih členov, posebej kmetijstva. </a:t>
            </a:r>
          </a:p>
          <a:p>
            <a:r>
              <a:rPr lang="sl-SI" dirty="0"/>
              <a:t>Gre pa za ključno vprašanje prihodnjega razvoja, kako bomo še močneje in ekonomsko učinkovito povezali posamezne člene. Govorimo o vertikalnem, a tudi horizontalnem povezovanju (zadružništvo) in OP. </a:t>
            </a:r>
          </a:p>
          <a:p>
            <a:r>
              <a:rPr lang="sl-SI" dirty="0"/>
              <a:t>Ob tem gre tudi za omejevanje tržne premoči, oz. bolje nepoštenih praks med členi verige. </a:t>
            </a:r>
          </a:p>
        </p:txBody>
      </p:sp>
      <p:sp>
        <p:nvSpPr>
          <p:cNvPr id="4" name="Označba mesta številke diapozitiva 3">
            <a:extLst>
              <a:ext uri="{FF2B5EF4-FFF2-40B4-BE49-F238E27FC236}">
                <a16:creationId xmlns:a16="http://schemas.microsoft.com/office/drawing/2014/main" id="{FAF66335-D99F-DC1B-CB94-B068AF79794D}"/>
              </a:ext>
            </a:extLst>
          </p:cNvPr>
          <p:cNvSpPr>
            <a:spLocks noGrp="1"/>
          </p:cNvSpPr>
          <p:nvPr>
            <p:ph type="sldNum" sz="quarter" idx="5"/>
          </p:nvPr>
        </p:nvSpPr>
        <p:spPr/>
        <p:txBody>
          <a:bodyPr/>
          <a:lstStyle/>
          <a:p>
            <a:fld id="{F31EE9C5-E4A1-4459-B31C-3F262308B061}" type="slidenum">
              <a:rPr lang="en-GB" smtClean="0"/>
              <a:t>26</a:t>
            </a:fld>
            <a:endParaRPr lang="en-GB"/>
          </a:p>
        </p:txBody>
      </p:sp>
    </p:spTree>
    <p:extLst>
      <p:ext uri="{BB962C8B-B14F-4D97-AF65-F5344CB8AC3E}">
        <p14:creationId xmlns:p14="http://schemas.microsoft.com/office/powerpoint/2010/main" val="897152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1E5A9-8550-73A7-E2E0-01791ADE37FB}"/>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AF9D41D-A91D-30AB-092F-C5A51F835DB3}"/>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6C513A0D-7075-BDBC-3B3D-071469AFAD14}"/>
              </a:ext>
            </a:extLst>
          </p:cNvPr>
          <p:cNvSpPr>
            <a:spLocks noGrp="1"/>
          </p:cNvSpPr>
          <p:nvPr>
            <p:ph type="body" idx="1"/>
          </p:nvPr>
        </p:nvSpPr>
        <p:spPr/>
        <p:txBody>
          <a:bodyPr/>
          <a:lstStyle/>
          <a:p>
            <a:endParaRPr lang="sl-SI"/>
          </a:p>
        </p:txBody>
      </p:sp>
      <p:sp>
        <p:nvSpPr>
          <p:cNvPr id="4" name="Označba mesta številke diapozitiva 3">
            <a:extLst>
              <a:ext uri="{FF2B5EF4-FFF2-40B4-BE49-F238E27FC236}">
                <a16:creationId xmlns:a16="http://schemas.microsoft.com/office/drawing/2014/main" id="{A882C577-99B1-CAC4-173B-2502DB32C9AE}"/>
              </a:ext>
            </a:extLst>
          </p:cNvPr>
          <p:cNvSpPr>
            <a:spLocks noGrp="1"/>
          </p:cNvSpPr>
          <p:nvPr>
            <p:ph type="sldNum" sz="quarter" idx="5"/>
          </p:nvPr>
        </p:nvSpPr>
        <p:spPr/>
        <p:txBody>
          <a:bodyPr/>
          <a:lstStyle/>
          <a:p>
            <a:fld id="{F31EE9C5-E4A1-4459-B31C-3F262308B061}" type="slidenum">
              <a:rPr lang="en-GB" smtClean="0"/>
              <a:t>27</a:t>
            </a:fld>
            <a:endParaRPr lang="en-GB"/>
          </a:p>
        </p:txBody>
      </p:sp>
    </p:spTree>
    <p:extLst>
      <p:ext uri="{BB962C8B-B14F-4D97-AF65-F5344CB8AC3E}">
        <p14:creationId xmlns:p14="http://schemas.microsoft.com/office/powerpoint/2010/main" val="2842023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8F495-1F19-0F7D-EB91-9AD8FD1FE8D3}"/>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FC37307E-25FA-702D-7500-ACEF3C0D4FE0}"/>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6A92676B-3F8D-30F1-600D-A858BA583A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Slovenijo posebej ogrožajo podnebne spremembe. Prilagajanje nanje in dvig odpornosti sta med temeljnimi vprašanji kmetijsko-prehranskega sistema sploh. Premalo se zavedamo in predvsem storimo v tej smeri. Poleg prilagajanja, pa je pomembno delati tudi korake pri blaženju, torej svoj prispevek k zmanjševanju TPG. </a:t>
            </a:r>
          </a:p>
          <a:p>
            <a:endParaRPr lang="sl-SI" dirty="0"/>
          </a:p>
        </p:txBody>
      </p:sp>
      <p:sp>
        <p:nvSpPr>
          <p:cNvPr id="4" name="Označba mesta številke diapozitiva 3">
            <a:extLst>
              <a:ext uri="{FF2B5EF4-FFF2-40B4-BE49-F238E27FC236}">
                <a16:creationId xmlns:a16="http://schemas.microsoft.com/office/drawing/2014/main" id="{97F08E30-87EB-707E-9B9D-7468577E7496}"/>
              </a:ext>
            </a:extLst>
          </p:cNvPr>
          <p:cNvSpPr>
            <a:spLocks noGrp="1"/>
          </p:cNvSpPr>
          <p:nvPr>
            <p:ph type="sldNum" sz="quarter" idx="5"/>
          </p:nvPr>
        </p:nvSpPr>
        <p:spPr/>
        <p:txBody>
          <a:bodyPr/>
          <a:lstStyle/>
          <a:p>
            <a:fld id="{F31EE9C5-E4A1-4459-B31C-3F262308B061}" type="slidenum">
              <a:rPr lang="en-GB" smtClean="0"/>
              <a:t>29</a:t>
            </a:fld>
            <a:endParaRPr lang="en-GB"/>
          </a:p>
        </p:txBody>
      </p:sp>
    </p:spTree>
    <p:extLst>
      <p:ext uri="{BB962C8B-B14F-4D97-AF65-F5344CB8AC3E}">
        <p14:creationId xmlns:p14="http://schemas.microsoft.com/office/powerpoint/2010/main" val="3876270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področju blaženja so rezultati spodbudni, saj kmetijstvo dosega cilje, zmanjšuje pa TPG nekoliko manj kot povprečje EU. Ob pričakovani rasti pridelave bo težje zagotavljati podnebno nevtralnost, potrebni bodo večji premiki pri tehnologijah, zavedanju in načinih kmetovanja. </a:t>
            </a:r>
          </a:p>
          <a:p>
            <a:endParaRPr lang="sl-SI" dirty="0"/>
          </a:p>
        </p:txBody>
      </p:sp>
      <p:sp>
        <p:nvSpPr>
          <p:cNvPr id="4" name="Slide Number Placeholder 3"/>
          <p:cNvSpPr>
            <a:spLocks noGrp="1"/>
          </p:cNvSpPr>
          <p:nvPr>
            <p:ph type="sldNum" sz="quarter" idx="5"/>
          </p:nvPr>
        </p:nvSpPr>
        <p:spPr/>
        <p:txBody>
          <a:bodyPr/>
          <a:lstStyle/>
          <a:p>
            <a:fld id="{10D55B67-5085-498F-A3FE-74B5D7617EB4}" type="slidenum">
              <a:rPr lang="en-GB" smtClean="0"/>
              <a:t>30</a:t>
            </a:fld>
            <a:endParaRPr lang="en-GB"/>
          </a:p>
        </p:txBody>
      </p:sp>
    </p:spTree>
    <p:extLst>
      <p:ext uri="{BB962C8B-B14F-4D97-AF65-F5344CB8AC3E}">
        <p14:creationId xmlns:p14="http://schemas.microsoft.com/office/powerpoint/2010/main" val="2953019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5"/>
          </p:nvPr>
        </p:nvSpPr>
        <p:spPr/>
        <p:txBody>
          <a:bodyPr/>
          <a:lstStyle/>
          <a:p>
            <a:fld id="{10D55B67-5085-498F-A3FE-74B5D7617EB4}" type="slidenum">
              <a:rPr lang="en-GB" smtClean="0"/>
              <a:t>31</a:t>
            </a:fld>
            <a:endParaRPr lang="en-GB"/>
          </a:p>
        </p:txBody>
      </p:sp>
    </p:spTree>
    <p:extLst>
      <p:ext uri="{BB962C8B-B14F-4D97-AF65-F5344CB8AC3E}">
        <p14:creationId xmlns:p14="http://schemas.microsoft.com/office/powerpoint/2010/main" val="743056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5"/>
          </p:nvPr>
        </p:nvSpPr>
        <p:spPr/>
        <p:txBody>
          <a:bodyPr/>
          <a:lstStyle/>
          <a:p>
            <a:fld id="{10D55B67-5085-498F-A3FE-74B5D7617EB4}" type="slidenum">
              <a:rPr lang="en-GB" smtClean="0"/>
              <a:t>32</a:t>
            </a:fld>
            <a:endParaRPr lang="en-GB"/>
          </a:p>
        </p:txBody>
      </p:sp>
    </p:spTree>
    <p:extLst>
      <p:ext uri="{BB962C8B-B14F-4D97-AF65-F5344CB8AC3E}">
        <p14:creationId xmlns:p14="http://schemas.microsoft.com/office/powerpoint/2010/main" val="1696870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C46BC-1953-233E-CDD4-A7072CE00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6EC9A-E007-98A1-29AA-71A6BE9F8B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36F1E-35CE-7044-615F-C329BD33CB76}"/>
              </a:ext>
            </a:extLst>
          </p:cNvPr>
          <p:cNvSpPr>
            <a:spLocks noGrp="1"/>
          </p:cNvSpPr>
          <p:nvPr>
            <p:ph type="body" idx="1"/>
          </p:nvPr>
        </p:nvSpPr>
        <p:spPr/>
        <p:txBody>
          <a:bodyPr/>
          <a:lstStyle/>
          <a:p>
            <a:endParaRPr lang="sl-SI"/>
          </a:p>
        </p:txBody>
      </p:sp>
      <p:sp>
        <p:nvSpPr>
          <p:cNvPr id="4" name="Slide Number Placeholder 3">
            <a:extLst>
              <a:ext uri="{FF2B5EF4-FFF2-40B4-BE49-F238E27FC236}">
                <a16:creationId xmlns:a16="http://schemas.microsoft.com/office/drawing/2014/main" id="{B19D2872-F6E2-50CF-F48B-41AD952BD908}"/>
              </a:ext>
            </a:extLst>
          </p:cNvPr>
          <p:cNvSpPr>
            <a:spLocks noGrp="1"/>
          </p:cNvSpPr>
          <p:nvPr>
            <p:ph type="sldNum" sz="quarter" idx="5"/>
          </p:nvPr>
        </p:nvSpPr>
        <p:spPr/>
        <p:txBody>
          <a:bodyPr/>
          <a:lstStyle/>
          <a:p>
            <a:fld id="{10D55B67-5085-498F-A3FE-74B5D7617EB4}" type="slidenum">
              <a:rPr lang="en-GB" smtClean="0"/>
              <a:t>33</a:t>
            </a:fld>
            <a:endParaRPr lang="en-GB"/>
          </a:p>
        </p:txBody>
      </p:sp>
    </p:spTree>
    <p:extLst>
      <p:ext uri="{BB962C8B-B14F-4D97-AF65-F5344CB8AC3E}">
        <p14:creationId xmlns:p14="http://schemas.microsoft.com/office/powerpoint/2010/main" val="227616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65C05-A4BE-8CE3-DFC9-D083FC6D0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6566B-FE00-0234-DB96-EEF82B6FC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E98D55-7488-2CB2-4D25-3FF982022D85}"/>
              </a:ext>
            </a:extLst>
          </p:cNvPr>
          <p:cNvSpPr>
            <a:spLocks noGrp="1"/>
          </p:cNvSpPr>
          <p:nvPr>
            <p:ph type="body" idx="1"/>
          </p:nvPr>
        </p:nvSpPr>
        <p:spPr/>
        <p:txBody>
          <a:bodyPr/>
          <a:lstStyle/>
          <a:p>
            <a:endParaRPr lang="sl-SI"/>
          </a:p>
        </p:txBody>
      </p:sp>
      <p:sp>
        <p:nvSpPr>
          <p:cNvPr id="4" name="Slide Number Placeholder 3">
            <a:extLst>
              <a:ext uri="{FF2B5EF4-FFF2-40B4-BE49-F238E27FC236}">
                <a16:creationId xmlns:a16="http://schemas.microsoft.com/office/drawing/2014/main" id="{8B7D2FFA-5B69-B346-AAA8-D144AE1EEEEF}"/>
              </a:ext>
            </a:extLst>
          </p:cNvPr>
          <p:cNvSpPr>
            <a:spLocks noGrp="1"/>
          </p:cNvSpPr>
          <p:nvPr>
            <p:ph type="sldNum" sz="quarter" idx="5"/>
          </p:nvPr>
        </p:nvSpPr>
        <p:spPr/>
        <p:txBody>
          <a:bodyPr/>
          <a:lstStyle/>
          <a:p>
            <a:fld id="{10D55B67-5085-498F-A3FE-74B5D7617EB4}" type="slidenum">
              <a:rPr lang="en-GB" smtClean="0"/>
              <a:t>34</a:t>
            </a:fld>
            <a:endParaRPr lang="en-GB"/>
          </a:p>
        </p:txBody>
      </p:sp>
    </p:spTree>
    <p:extLst>
      <p:ext uri="{BB962C8B-B14F-4D97-AF65-F5344CB8AC3E}">
        <p14:creationId xmlns:p14="http://schemas.microsoft.com/office/powerpoint/2010/main" val="1770580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59E19-EBD6-A67A-C958-26309212C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C260C-0A75-4193-1998-C65DF7B35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9AECD-560B-6BE0-14E9-91FFA757C801}"/>
              </a:ext>
            </a:extLst>
          </p:cNvPr>
          <p:cNvSpPr>
            <a:spLocks noGrp="1"/>
          </p:cNvSpPr>
          <p:nvPr>
            <p:ph type="body" idx="1"/>
          </p:nvPr>
        </p:nvSpPr>
        <p:spPr/>
        <p:txBody>
          <a:bodyPr/>
          <a:lstStyle/>
          <a:p>
            <a:endParaRPr lang="sl-SI"/>
          </a:p>
        </p:txBody>
      </p:sp>
      <p:sp>
        <p:nvSpPr>
          <p:cNvPr id="4" name="Slide Number Placeholder 3">
            <a:extLst>
              <a:ext uri="{FF2B5EF4-FFF2-40B4-BE49-F238E27FC236}">
                <a16:creationId xmlns:a16="http://schemas.microsoft.com/office/drawing/2014/main" id="{FA089D3C-6D70-E389-3141-64BAB80AD579}"/>
              </a:ext>
            </a:extLst>
          </p:cNvPr>
          <p:cNvSpPr>
            <a:spLocks noGrp="1"/>
          </p:cNvSpPr>
          <p:nvPr>
            <p:ph type="sldNum" sz="quarter" idx="5"/>
          </p:nvPr>
        </p:nvSpPr>
        <p:spPr/>
        <p:txBody>
          <a:bodyPr/>
          <a:lstStyle/>
          <a:p>
            <a:fld id="{10D55B67-5085-498F-A3FE-74B5D7617EB4}" type="slidenum">
              <a:rPr lang="en-GB" smtClean="0"/>
              <a:t>35</a:t>
            </a:fld>
            <a:endParaRPr lang="en-GB"/>
          </a:p>
        </p:txBody>
      </p:sp>
    </p:spTree>
    <p:extLst>
      <p:ext uri="{BB962C8B-B14F-4D97-AF65-F5344CB8AC3E}">
        <p14:creationId xmlns:p14="http://schemas.microsoft.com/office/powerpoint/2010/main" val="2354540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4CC43-FDA6-AF91-CCC5-95B2013A9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D0A06-0A74-6150-E5C3-20D696CBD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470CC-E062-7146-C527-F3DDD70F48BA}"/>
              </a:ext>
            </a:extLst>
          </p:cNvPr>
          <p:cNvSpPr>
            <a:spLocks noGrp="1"/>
          </p:cNvSpPr>
          <p:nvPr>
            <p:ph type="body" idx="1"/>
          </p:nvPr>
        </p:nvSpPr>
        <p:spPr/>
        <p:txBody>
          <a:bodyPr/>
          <a:lstStyle/>
          <a:p>
            <a:endParaRPr lang="sl-SI"/>
          </a:p>
        </p:txBody>
      </p:sp>
      <p:sp>
        <p:nvSpPr>
          <p:cNvPr id="4" name="Slide Number Placeholder 3">
            <a:extLst>
              <a:ext uri="{FF2B5EF4-FFF2-40B4-BE49-F238E27FC236}">
                <a16:creationId xmlns:a16="http://schemas.microsoft.com/office/drawing/2014/main" id="{5BEC54DC-6632-5E47-C0F9-B615D669481E}"/>
              </a:ext>
            </a:extLst>
          </p:cNvPr>
          <p:cNvSpPr>
            <a:spLocks noGrp="1"/>
          </p:cNvSpPr>
          <p:nvPr>
            <p:ph type="sldNum" sz="quarter" idx="5"/>
          </p:nvPr>
        </p:nvSpPr>
        <p:spPr/>
        <p:txBody>
          <a:bodyPr/>
          <a:lstStyle/>
          <a:p>
            <a:fld id="{10D55B67-5085-498F-A3FE-74B5D7617EB4}" type="slidenum">
              <a:rPr lang="en-GB" smtClean="0"/>
              <a:t>36</a:t>
            </a:fld>
            <a:endParaRPr lang="en-GB"/>
          </a:p>
        </p:txBody>
      </p:sp>
    </p:spTree>
    <p:extLst>
      <p:ext uri="{BB962C8B-B14F-4D97-AF65-F5344CB8AC3E}">
        <p14:creationId xmlns:p14="http://schemas.microsoft.com/office/powerpoint/2010/main" val="406568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Analiza temelji na izboru kazalnikov, analizi njihovih dosedanjih sprememb in NAPOVED, kam se ti kazalniki gibljejo, če ne bo prišlo do posebnih sprememb. Na ta način lahko opredelimo, ali nam je to všeč, ali gredo stvari v želeno smer, kaj vpliva na to, in kaj je potrebno spremeniti. </a:t>
            </a:r>
          </a:p>
        </p:txBody>
      </p:sp>
      <p:sp>
        <p:nvSpPr>
          <p:cNvPr id="4" name="Označba mesta številke diapozitiva 3"/>
          <p:cNvSpPr>
            <a:spLocks noGrp="1"/>
          </p:cNvSpPr>
          <p:nvPr>
            <p:ph type="sldNum" sz="quarter" idx="5"/>
          </p:nvPr>
        </p:nvSpPr>
        <p:spPr/>
        <p:txBody>
          <a:bodyPr/>
          <a:lstStyle/>
          <a:p>
            <a:fld id="{965E60CD-B5D6-4346-A7EB-25DACFAA4A85}" type="slidenum">
              <a:rPr lang="fr-FR" smtClean="0"/>
              <a:t>4</a:t>
            </a:fld>
            <a:endParaRPr lang="fr-FR"/>
          </a:p>
        </p:txBody>
      </p:sp>
    </p:spTree>
    <p:extLst>
      <p:ext uri="{BB962C8B-B14F-4D97-AF65-F5344CB8AC3E}">
        <p14:creationId xmlns:p14="http://schemas.microsoft.com/office/powerpoint/2010/main" val="1101160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Kako zahtevno postaja vprašanje prilagajanje, kaže velikost škod, učinkovitost mehanizmov upravljanja s tveganji in vedno večja nujnost v primerno oskrbo z vodo, torej namakanje. </a:t>
            </a:r>
          </a:p>
        </p:txBody>
      </p:sp>
      <p:sp>
        <p:nvSpPr>
          <p:cNvPr id="4" name="Slide Number Placeholder 3"/>
          <p:cNvSpPr>
            <a:spLocks noGrp="1"/>
          </p:cNvSpPr>
          <p:nvPr>
            <p:ph type="sldNum" sz="quarter" idx="5"/>
          </p:nvPr>
        </p:nvSpPr>
        <p:spPr/>
        <p:txBody>
          <a:bodyPr/>
          <a:lstStyle/>
          <a:p>
            <a:fld id="{10D55B67-5085-498F-A3FE-74B5D7617EB4}" type="slidenum">
              <a:rPr lang="en-GB" smtClean="0"/>
              <a:t>37</a:t>
            </a:fld>
            <a:endParaRPr lang="en-GB"/>
          </a:p>
        </p:txBody>
      </p:sp>
    </p:spTree>
    <p:extLst>
      <p:ext uri="{BB962C8B-B14F-4D97-AF65-F5344CB8AC3E}">
        <p14:creationId xmlns:p14="http://schemas.microsoft.com/office/powerpoint/2010/main" val="37146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AC490-8D8B-F937-976F-EC4950531B2C}"/>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983CC21E-680A-402F-6933-47B190E3B92C}"/>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5043F82F-EC8F-5460-87AE-91BAEAAD81DC}"/>
              </a:ext>
            </a:extLst>
          </p:cNvPr>
          <p:cNvSpPr>
            <a:spLocks noGrp="1"/>
          </p:cNvSpPr>
          <p:nvPr>
            <p:ph type="body" idx="1"/>
          </p:nvPr>
        </p:nvSpPr>
        <p:spPr/>
        <p:txBody>
          <a:bodyPr/>
          <a:lstStyle/>
          <a:p>
            <a:r>
              <a:rPr lang="sl-SI" dirty="0"/>
              <a:t>Pri naravnih virih je skrb za vpliv kmetijstva na tla, vode, zrak. Posebno mesto ima tukaj ekološko kmetijstvo, ki je sistem pridelave, ki krepi ohranjanje naravnih virov. </a:t>
            </a:r>
          </a:p>
        </p:txBody>
      </p:sp>
      <p:sp>
        <p:nvSpPr>
          <p:cNvPr id="4" name="Označba mesta številke diapozitiva 3">
            <a:extLst>
              <a:ext uri="{FF2B5EF4-FFF2-40B4-BE49-F238E27FC236}">
                <a16:creationId xmlns:a16="http://schemas.microsoft.com/office/drawing/2014/main" id="{685A7F5A-6CC2-9EA3-E826-AC0E93076C24}"/>
              </a:ext>
            </a:extLst>
          </p:cNvPr>
          <p:cNvSpPr>
            <a:spLocks noGrp="1"/>
          </p:cNvSpPr>
          <p:nvPr>
            <p:ph type="sldNum" sz="quarter" idx="5"/>
          </p:nvPr>
        </p:nvSpPr>
        <p:spPr/>
        <p:txBody>
          <a:bodyPr/>
          <a:lstStyle/>
          <a:p>
            <a:fld id="{F31EE9C5-E4A1-4459-B31C-3F262308B061}" type="slidenum">
              <a:rPr lang="en-GB" smtClean="0"/>
              <a:t>40</a:t>
            </a:fld>
            <a:endParaRPr lang="en-GB"/>
          </a:p>
        </p:txBody>
      </p:sp>
    </p:spTree>
    <p:extLst>
      <p:ext uri="{BB962C8B-B14F-4D97-AF65-F5344CB8AC3E}">
        <p14:creationId xmlns:p14="http://schemas.microsoft.com/office/powerpoint/2010/main" val="3428477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AC490-8D8B-F937-976F-EC4950531B2C}"/>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983CC21E-680A-402F-6933-47B190E3B92C}"/>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5043F82F-EC8F-5460-87AE-91BAEAAD8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področju varovanja naravnih virov (tla, vode in zrak) se pojavljajo nekateri spodbudni trendi, ki so tudi rezultat kmetijske politike in tehnološkega ter strukturnega razvoja kmetijstva. Prikazujemo z zmanjšanjem neto bilančnega presežka N, ki ogroža predvsem vode.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Ekološko kmetijstvo raste, a ne dosega tiste ekonomske vrednosti in vloge v kmetijsko-prehranskem sistemu, kot bi bilo pričakovano. Trendi so pozitivni, potrebna pa so dodatna vlaganja in integracija v kmetijsko-prehranski sistem. </a:t>
            </a:r>
          </a:p>
          <a:p>
            <a:endParaRPr lang="sl-SI" dirty="0"/>
          </a:p>
        </p:txBody>
      </p:sp>
      <p:sp>
        <p:nvSpPr>
          <p:cNvPr id="4" name="Označba mesta številke diapozitiva 3">
            <a:extLst>
              <a:ext uri="{FF2B5EF4-FFF2-40B4-BE49-F238E27FC236}">
                <a16:creationId xmlns:a16="http://schemas.microsoft.com/office/drawing/2014/main" id="{685A7F5A-6CC2-9EA3-E826-AC0E93076C24}"/>
              </a:ext>
            </a:extLst>
          </p:cNvPr>
          <p:cNvSpPr>
            <a:spLocks noGrp="1"/>
          </p:cNvSpPr>
          <p:nvPr>
            <p:ph type="sldNum" sz="quarter" idx="5"/>
          </p:nvPr>
        </p:nvSpPr>
        <p:spPr/>
        <p:txBody>
          <a:bodyPr/>
          <a:lstStyle/>
          <a:p>
            <a:fld id="{F31EE9C5-E4A1-4459-B31C-3F262308B061}" type="slidenum">
              <a:rPr lang="en-GB" smtClean="0"/>
              <a:t>41</a:t>
            </a:fld>
            <a:endParaRPr lang="en-GB"/>
          </a:p>
        </p:txBody>
      </p:sp>
    </p:spTree>
    <p:extLst>
      <p:ext uri="{BB962C8B-B14F-4D97-AF65-F5344CB8AC3E}">
        <p14:creationId xmlns:p14="http://schemas.microsoft.com/office/powerpoint/2010/main" val="1047170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F3210-C140-5B1D-B361-06A08191DDF2}"/>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201BE081-C491-0772-B309-612556D7393C}"/>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AB382AA-A75C-156B-A7A0-4D52558F7DB0}"/>
              </a:ext>
            </a:extLst>
          </p:cNvPr>
          <p:cNvSpPr>
            <a:spLocks noGrp="1"/>
          </p:cNvSpPr>
          <p:nvPr>
            <p:ph type="body" idx="1"/>
          </p:nvPr>
        </p:nvSpPr>
        <p:spPr/>
        <p:txBody>
          <a:bodyPr/>
          <a:lstStyle/>
          <a:p>
            <a:pPr lvl="0"/>
            <a:r>
              <a:rPr lang="sl-SI" sz="1200" kern="1200" dirty="0">
                <a:solidFill>
                  <a:schemeClr val="tx1"/>
                </a:solidFill>
                <a:effectLst/>
                <a:latin typeface="+mn-lt"/>
                <a:ea typeface="+mn-ea"/>
                <a:cs typeface="+mn-cs"/>
              </a:rPr>
              <a:t>Ohranjanje narave v odvisnosti od kmetijstva je ogroženo z dvema procesoma – prekomerno </a:t>
            </a:r>
            <a:r>
              <a:rPr lang="sl-SI" sz="1200" kern="1200" dirty="0" err="1">
                <a:solidFill>
                  <a:schemeClr val="tx1"/>
                </a:solidFill>
                <a:effectLst/>
                <a:latin typeface="+mn-lt"/>
                <a:ea typeface="+mn-ea"/>
                <a:cs typeface="+mn-cs"/>
              </a:rPr>
              <a:t>intenzifikacijo</a:t>
            </a:r>
            <a:r>
              <a:rPr lang="sl-SI" sz="1200" kern="1200" dirty="0">
                <a:solidFill>
                  <a:schemeClr val="tx1"/>
                </a:solidFill>
                <a:effectLst/>
                <a:latin typeface="+mn-lt"/>
                <a:ea typeface="+mn-ea"/>
                <a:cs typeface="+mn-cs"/>
              </a:rPr>
              <a:t> (kjer ta nastopa) in zaraščanjem kmetijske krajine. </a:t>
            </a:r>
          </a:p>
          <a:p>
            <a:pPr lvl="0"/>
            <a:r>
              <a:rPr lang="sl-SI" sz="1200" kern="1200" dirty="0">
                <a:solidFill>
                  <a:schemeClr val="tx1"/>
                </a:solidFill>
                <a:effectLst/>
                <a:latin typeface="+mn-lt"/>
                <a:ea typeface="+mn-ea"/>
                <a:cs typeface="+mn-cs"/>
              </a:rPr>
              <a:t>Kmetijske avtohtone vrste lahko prispevajo k biotski pestrosti, so pa v delu ti viri ogroženi. </a:t>
            </a:r>
          </a:p>
          <a:p>
            <a:endParaRPr lang="sl-SI" dirty="0"/>
          </a:p>
        </p:txBody>
      </p:sp>
      <p:sp>
        <p:nvSpPr>
          <p:cNvPr id="4" name="Označba mesta številke diapozitiva 3">
            <a:extLst>
              <a:ext uri="{FF2B5EF4-FFF2-40B4-BE49-F238E27FC236}">
                <a16:creationId xmlns:a16="http://schemas.microsoft.com/office/drawing/2014/main" id="{5499464A-0F30-6459-ECEF-AD8D3FD06789}"/>
              </a:ext>
            </a:extLst>
          </p:cNvPr>
          <p:cNvSpPr>
            <a:spLocks noGrp="1"/>
          </p:cNvSpPr>
          <p:nvPr>
            <p:ph type="sldNum" sz="quarter" idx="5"/>
          </p:nvPr>
        </p:nvSpPr>
        <p:spPr/>
        <p:txBody>
          <a:bodyPr/>
          <a:lstStyle/>
          <a:p>
            <a:fld id="{F31EE9C5-E4A1-4459-B31C-3F262308B061}" type="slidenum">
              <a:rPr lang="en-GB" smtClean="0"/>
              <a:t>43</a:t>
            </a:fld>
            <a:endParaRPr lang="en-GB"/>
          </a:p>
        </p:txBody>
      </p:sp>
    </p:spTree>
    <p:extLst>
      <p:ext uri="{BB962C8B-B14F-4D97-AF65-F5344CB8AC3E}">
        <p14:creationId xmlns:p14="http://schemas.microsoft.com/office/powerpoint/2010/main" val="4015622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F3210-C140-5B1D-B361-06A08191DDF2}"/>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201BE081-C491-0772-B309-612556D7393C}"/>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AB382AA-A75C-156B-A7A0-4D52558F7D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Problem podatkov o pestrosti  naravnih ekosistemov. Podatki o pticah, ki so edini zares verodostojni in stalni vir, kažejo na nadaljnje upadanje, vendar ob upočasnitvi tega trenda, kar je tudi rezultat premikov v kmetijski pridelavi. Na nekaterih območjih je zaraščanje že glavni problem pestrosti. </a:t>
            </a:r>
          </a:p>
          <a:p>
            <a:endParaRPr lang="sl-SI" dirty="0"/>
          </a:p>
        </p:txBody>
      </p:sp>
      <p:sp>
        <p:nvSpPr>
          <p:cNvPr id="4" name="Označba mesta številke diapozitiva 3">
            <a:extLst>
              <a:ext uri="{FF2B5EF4-FFF2-40B4-BE49-F238E27FC236}">
                <a16:creationId xmlns:a16="http://schemas.microsoft.com/office/drawing/2014/main" id="{5499464A-0F30-6459-ECEF-AD8D3FD06789}"/>
              </a:ext>
            </a:extLst>
          </p:cNvPr>
          <p:cNvSpPr>
            <a:spLocks noGrp="1"/>
          </p:cNvSpPr>
          <p:nvPr>
            <p:ph type="sldNum" sz="quarter" idx="5"/>
          </p:nvPr>
        </p:nvSpPr>
        <p:spPr/>
        <p:txBody>
          <a:bodyPr/>
          <a:lstStyle/>
          <a:p>
            <a:fld id="{F31EE9C5-E4A1-4459-B31C-3F262308B061}" type="slidenum">
              <a:rPr lang="en-GB" smtClean="0"/>
              <a:t>44</a:t>
            </a:fld>
            <a:endParaRPr lang="en-GB"/>
          </a:p>
        </p:txBody>
      </p:sp>
    </p:spTree>
    <p:extLst>
      <p:ext uri="{BB962C8B-B14F-4D97-AF65-F5344CB8AC3E}">
        <p14:creationId xmlns:p14="http://schemas.microsoft.com/office/powerpoint/2010/main" val="1043579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4E686-B465-3042-FEDF-82C7205BD518}"/>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22772C7D-1300-40D3-CD0E-032C944A51C5}"/>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F0EE40A6-D16A-6418-DF4E-EF030B1D66CF}"/>
              </a:ext>
            </a:extLst>
          </p:cNvPr>
          <p:cNvSpPr>
            <a:spLocks noGrp="1"/>
          </p:cNvSpPr>
          <p:nvPr>
            <p:ph type="body" idx="1"/>
          </p:nvPr>
        </p:nvSpPr>
        <p:spPr/>
        <p:txBody>
          <a:bodyPr/>
          <a:lstStyle/>
          <a:p>
            <a:pPr lvl="0"/>
            <a:r>
              <a:rPr lang="sl-SI" sz="1200" kern="1200" dirty="0">
                <a:solidFill>
                  <a:schemeClr val="tx1"/>
                </a:solidFill>
                <a:effectLst/>
                <a:latin typeface="+mn-lt"/>
                <a:ea typeface="+mn-ea"/>
                <a:cs typeface="+mn-cs"/>
              </a:rPr>
              <a:t>Generacijska prenova je zato eno od temeljnih vprašanj slovenskega kmetijstva. Je zelo kompleksna, odvisna od ekonomskega položaja, kakovosti življenja na podeželju, demografijo in vrednotenjem kmetijstva. </a:t>
            </a:r>
          </a:p>
        </p:txBody>
      </p:sp>
      <p:sp>
        <p:nvSpPr>
          <p:cNvPr id="4" name="Označba mesta številke diapozitiva 3">
            <a:extLst>
              <a:ext uri="{FF2B5EF4-FFF2-40B4-BE49-F238E27FC236}">
                <a16:creationId xmlns:a16="http://schemas.microsoft.com/office/drawing/2014/main" id="{752718B2-1598-E73D-64F7-7B442744D2FF}"/>
              </a:ext>
            </a:extLst>
          </p:cNvPr>
          <p:cNvSpPr>
            <a:spLocks noGrp="1"/>
          </p:cNvSpPr>
          <p:nvPr>
            <p:ph type="sldNum" sz="quarter" idx="5"/>
          </p:nvPr>
        </p:nvSpPr>
        <p:spPr/>
        <p:txBody>
          <a:bodyPr/>
          <a:lstStyle/>
          <a:p>
            <a:fld id="{F31EE9C5-E4A1-4459-B31C-3F262308B061}" type="slidenum">
              <a:rPr lang="en-GB" smtClean="0"/>
              <a:t>46</a:t>
            </a:fld>
            <a:endParaRPr lang="en-GB"/>
          </a:p>
        </p:txBody>
      </p:sp>
    </p:spTree>
    <p:extLst>
      <p:ext uri="{BB962C8B-B14F-4D97-AF65-F5344CB8AC3E}">
        <p14:creationId xmlns:p14="http://schemas.microsoft.com/office/powerpoint/2010/main" val="1990428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2D4BA-E3A7-B31B-40BD-89C1CC9434FA}"/>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D4F7A6EA-C67F-8829-CC1B-BC74D4C21264}"/>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542AF4F-84FD-3FE3-53DA-1C1F6AE9A9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Struktura gospodarjev/upraviteljev KG se izrazito slabša. Število gospodarjev, mlajših od 45 let, se je v dvajsetih letih skoraj razpolovilo, padel je tudi njihov delež v skupni strukturi. Leta 2020 je bilo le nekaj več kot 12 % gospodarjev mlajših od 45 let, do leta 2040 se naj bi stanje še izrazito poslabšalo. </a:t>
            </a:r>
          </a:p>
          <a:p>
            <a:endParaRPr lang="sl-SI" dirty="0"/>
          </a:p>
        </p:txBody>
      </p:sp>
      <p:sp>
        <p:nvSpPr>
          <p:cNvPr id="4" name="Označba mesta številke diapozitiva 3">
            <a:extLst>
              <a:ext uri="{FF2B5EF4-FFF2-40B4-BE49-F238E27FC236}">
                <a16:creationId xmlns:a16="http://schemas.microsoft.com/office/drawing/2014/main" id="{B50636D5-F59A-6593-231F-3CAC1ED6A7C6}"/>
              </a:ext>
            </a:extLst>
          </p:cNvPr>
          <p:cNvSpPr>
            <a:spLocks noGrp="1"/>
          </p:cNvSpPr>
          <p:nvPr>
            <p:ph type="sldNum" sz="quarter" idx="5"/>
          </p:nvPr>
        </p:nvSpPr>
        <p:spPr/>
        <p:txBody>
          <a:bodyPr/>
          <a:lstStyle/>
          <a:p>
            <a:fld id="{F31EE9C5-E4A1-4459-B31C-3F262308B061}" type="slidenum">
              <a:rPr lang="en-GB" smtClean="0"/>
              <a:t>47</a:t>
            </a:fld>
            <a:endParaRPr lang="en-GB"/>
          </a:p>
        </p:txBody>
      </p:sp>
    </p:spTree>
    <p:extLst>
      <p:ext uri="{BB962C8B-B14F-4D97-AF65-F5344CB8AC3E}">
        <p14:creationId xmlns:p14="http://schemas.microsoft.com/office/powerpoint/2010/main" val="1243583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A7BCF-0703-72F8-E6A2-B491A7236EF4}"/>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7D155E65-90C0-094A-0BE3-941432F7E4ED}"/>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0C212013-0193-98BB-14D8-75622164D5F9}"/>
              </a:ext>
            </a:extLst>
          </p:cNvPr>
          <p:cNvSpPr>
            <a:spLocks noGrp="1"/>
          </p:cNvSpPr>
          <p:nvPr>
            <p:ph type="body" idx="1"/>
          </p:nvPr>
        </p:nvSpPr>
        <p:spPr/>
        <p:txBody>
          <a:bodyPr/>
          <a:lstStyle/>
          <a:p>
            <a:r>
              <a:rPr lang="sl-SI" dirty="0"/>
              <a:t>Podeželje je potrebno celovito obravnavati. Je pa različno. Najtežji trendi so v odročnih delih Slovenije, kjer se poslabšujejo storitve, razpoložljivost delovnih mest in demografski trendi. </a:t>
            </a:r>
          </a:p>
        </p:txBody>
      </p:sp>
      <p:sp>
        <p:nvSpPr>
          <p:cNvPr id="4" name="Označba mesta številke diapozitiva 3">
            <a:extLst>
              <a:ext uri="{FF2B5EF4-FFF2-40B4-BE49-F238E27FC236}">
                <a16:creationId xmlns:a16="http://schemas.microsoft.com/office/drawing/2014/main" id="{066CA423-FC3E-E297-DEB4-ECDA8F08F24A}"/>
              </a:ext>
            </a:extLst>
          </p:cNvPr>
          <p:cNvSpPr>
            <a:spLocks noGrp="1"/>
          </p:cNvSpPr>
          <p:nvPr>
            <p:ph type="sldNum" sz="quarter" idx="5"/>
          </p:nvPr>
        </p:nvSpPr>
        <p:spPr/>
        <p:txBody>
          <a:bodyPr/>
          <a:lstStyle/>
          <a:p>
            <a:fld id="{F31EE9C5-E4A1-4459-B31C-3F262308B061}" type="slidenum">
              <a:rPr lang="en-GB" smtClean="0"/>
              <a:t>49</a:t>
            </a:fld>
            <a:endParaRPr lang="en-GB"/>
          </a:p>
        </p:txBody>
      </p:sp>
    </p:spTree>
    <p:extLst>
      <p:ext uri="{BB962C8B-B14F-4D97-AF65-F5344CB8AC3E}">
        <p14:creationId xmlns:p14="http://schemas.microsoft.com/office/powerpoint/2010/main" val="3225141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A7BCF-0703-72F8-E6A2-B491A7236EF4}"/>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7D155E65-90C0-094A-0BE3-941432F7E4ED}"/>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0C212013-0193-98BB-14D8-75622164D5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Podatki kažejo, da se s</a:t>
            </a:r>
            <a:r>
              <a:rPr lang="sl-SI" sz="1200" kern="1200" dirty="0">
                <a:solidFill>
                  <a:schemeClr val="tx1"/>
                </a:solidFill>
                <a:effectLst/>
                <a:latin typeface="+mn-lt"/>
                <a:ea typeface="+mn-ea"/>
                <a:cs typeface="+mn-cs"/>
              </a:rPr>
              <a:t>tarostna struktura izrazito poslabšuje, predvsem v odročnejših delih podeželja.</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To je končni rezultat različnih vplivov. </a:t>
            </a:r>
          </a:p>
          <a:p>
            <a:endParaRPr lang="sl-SI" dirty="0"/>
          </a:p>
          <a:p>
            <a:endParaRPr lang="sl-SI" dirty="0"/>
          </a:p>
        </p:txBody>
      </p:sp>
      <p:sp>
        <p:nvSpPr>
          <p:cNvPr id="4" name="Označba mesta številke diapozitiva 3">
            <a:extLst>
              <a:ext uri="{FF2B5EF4-FFF2-40B4-BE49-F238E27FC236}">
                <a16:creationId xmlns:a16="http://schemas.microsoft.com/office/drawing/2014/main" id="{066CA423-FC3E-E297-DEB4-ECDA8F08F24A}"/>
              </a:ext>
            </a:extLst>
          </p:cNvPr>
          <p:cNvSpPr>
            <a:spLocks noGrp="1"/>
          </p:cNvSpPr>
          <p:nvPr>
            <p:ph type="sldNum" sz="quarter" idx="5"/>
          </p:nvPr>
        </p:nvSpPr>
        <p:spPr/>
        <p:txBody>
          <a:bodyPr/>
          <a:lstStyle/>
          <a:p>
            <a:fld id="{F31EE9C5-E4A1-4459-B31C-3F262308B061}" type="slidenum">
              <a:rPr lang="en-GB" smtClean="0"/>
              <a:t>50</a:t>
            </a:fld>
            <a:endParaRPr lang="en-GB"/>
          </a:p>
        </p:txBody>
      </p:sp>
    </p:spTree>
    <p:extLst>
      <p:ext uri="{BB962C8B-B14F-4D97-AF65-F5344CB8AC3E}">
        <p14:creationId xmlns:p14="http://schemas.microsoft.com/office/powerpoint/2010/main" val="2078636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4E850-FA6B-7D0B-BCF3-4519783CDE4B}"/>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67F2D1F9-EF1D-7880-0D98-1B407015427F}"/>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F44FB84A-446F-8A54-A320-79572A130B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Raste družbena pozornost in zavedanje odločevalcev tudi za druga vprašanja kot zgolj </a:t>
            </a:r>
            <a:r>
              <a:rPr lang="sl-SI" sz="1200" kern="1200" dirty="0" err="1">
                <a:solidFill>
                  <a:schemeClr val="tx1"/>
                </a:solidFill>
                <a:effectLst/>
                <a:latin typeface="+mn-lt"/>
                <a:ea typeface="+mn-ea"/>
                <a:cs typeface="+mn-cs"/>
              </a:rPr>
              <a:t>okoljske</a:t>
            </a:r>
            <a:r>
              <a:rPr lang="sl-SI" sz="1200" kern="1200" dirty="0">
                <a:solidFill>
                  <a:schemeClr val="tx1"/>
                </a:solidFill>
                <a:effectLst/>
                <a:latin typeface="+mn-lt"/>
                <a:ea typeface="+mn-ea"/>
                <a:cs typeface="+mn-cs"/>
              </a:rPr>
              <a:t> trajnosti. Tukaj gre za vprašanja zdravja z vidika varnosti hrane in vedno bolj tudi prehranskih navad in odpadne hrane. Posebej raste pomen dobrobiti živali. Tudi na tem področju je malo dosledno spremljanih kazalnikov, ki nedvoumno pokazali stanja in trende.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dirty="0"/>
          </a:p>
        </p:txBody>
      </p:sp>
      <p:sp>
        <p:nvSpPr>
          <p:cNvPr id="4" name="Označba mesta številke diapozitiva 3">
            <a:extLst>
              <a:ext uri="{FF2B5EF4-FFF2-40B4-BE49-F238E27FC236}">
                <a16:creationId xmlns:a16="http://schemas.microsoft.com/office/drawing/2014/main" id="{FB5D1F50-4DAD-1A9A-ABE9-48E6146FD8FC}"/>
              </a:ext>
            </a:extLst>
          </p:cNvPr>
          <p:cNvSpPr>
            <a:spLocks noGrp="1"/>
          </p:cNvSpPr>
          <p:nvPr>
            <p:ph type="sldNum" sz="quarter" idx="5"/>
          </p:nvPr>
        </p:nvSpPr>
        <p:spPr/>
        <p:txBody>
          <a:bodyPr/>
          <a:lstStyle/>
          <a:p>
            <a:fld id="{F31EE9C5-E4A1-4459-B31C-3F262308B061}" type="slidenum">
              <a:rPr lang="en-GB" smtClean="0"/>
              <a:t>52</a:t>
            </a:fld>
            <a:endParaRPr lang="en-GB"/>
          </a:p>
        </p:txBody>
      </p:sp>
    </p:spTree>
    <p:extLst>
      <p:ext uri="{BB962C8B-B14F-4D97-AF65-F5344CB8AC3E}">
        <p14:creationId xmlns:p14="http://schemas.microsoft.com/office/powerpoint/2010/main" val="23997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lvl="0"/>
            <a:r>
              <a:rPr lang="sl-SI" sz="1200" kern="1200" dirty="0">
                <a:solidFill>
                  <a:schemeClr val="tx1"/>
                </a:solidFill>
                <a:effectLst/>
                <a:latin typeface="+mn-lt"/>
                <a:ea typeface="+mn-ea"/>
                <a:cs typeface="+mn-cs"/>
              </a:rPr>
              <a:t>Kazalniki opredeljeni skladu z 10 specifičnimi cilji SKP, ki opredeljujejo ekonomski, </a:t>
            </a:r>
            <a:r>
              <a:rPr lang="sl-SI" sz="1200" kern="1200" dirty="0" err="1">
                <a:solidFill>
                  <a:schemeClr val="tx1"/>
                </a:solidFill>
                <a:effectLst/>
                <a:latin typeface="+mn-lt"/>
                <a:ea typeface="+mn-ea"/>
                <a:cs typeface="+mn-cs"/>
              </a:rPr>
              <a:t>okoljski</a:t>
            </a:r>
            <a:r>
              <a:rPr lang="sl-SI" sz="1200" kern="1200" dirty="0">
                <a:solidFill>
                  <a:schemeClr val="tx1"/>
                </a:solidFill>
                <a:effectLst/>
                <a:latin typeface="+mn-lt"/>
                <a:ea typeface="+mn-ea"/>
                <a:cs typeface="+mn-cs"/>
              </a:rPr>
              <a:t> in družbeni steber trajnosti. </a:t>
            </a:r>
          </a:p>
          <a:p>
            <a:pPr lvl="0"/>
            <a:r>
              <a:rPr lang="sl-SI" sz="1200" kern="1200" dirty="0">
                <a:solidFill>
                  <a:schemeClr val="tx1"/>
                </a:solidFill>
                <a:effectLst/>
                <a:latin typeface="+mn-lt"/>
                <a:ea typeface="+mn-ea"/>
                <a:cs typeface="+mn-cs"/>
              </a:rPr>
              <a:t>Kazalniki izbrani na podlagi opredelitve EK za SKP in uporabe v Sloveniji. Očiten primanjkljaj podatkov (nekje samo točkovne analize, ali sploh ne) pri nekaterih ključnih področjih ukrepanja. </a:t>
            </a:r>
          </a:p>
          <a:p>
            <a:pPr lvl="0"/>
            <a:r>
              <a:rPr lang="sl-SI" sz="1200" kern="1200" dirty="0">
                <a:solidFill>
                  <a:schemeClr val="tx1"/>
                </a:solidFill>
                <a:effectLst/>
                <a:latin typeface="+mn-lt"/>
                <a:ea typeface="+mn-ea"/>
                <a:cs typeface="+mn-cs"/>
              </a:rPr>
              <a:t>Napovedi do 2040 narejeni s pomočjo statistične analize, ki jo je potrebno jemati zaradi kratkih serij z rezervo, daje pa neko prvo sliko, kam se stvari spreminjajo, če ne bo sprememb notranjih (javnih politik) in zunanjih (trgi in ekonomski sistem, podnebje, obnašanje potrošnikov). </a:t>
            </a:r>
          </a:p>
          <a:p>
            <a:pPr lvl="0"/>
            <a:r>
              <a:rPr lang="sl-SI" sz="1200" kern="1200" dirty="0">
                <a:solidFill>
                  <a:schemeClr val="tx1"/>
                </a:solidFill>
                <a:effectLst/>
                <a:latin typeface="+mn-lt"/>
                <a:ea typeface="+mn-ea"/>
                <a:cs typeface="+mn-cs"/>
              </a:rPr>
              <a:t>Omogoča predstavitev ključnih vprašanj, stanja, trendov in ciljev. …. </a:t>
            </a:r>
          </a:p>
          <a:p>
            <a:pPr lvl="0"/>
            <a:r>
              <a:rPr lang="sl-SI" sz="1200" kern="1200" dirty="0">
                <a:solidFill>
                  <a:schemeClr val="tx1"/>
                </a:solidFill>
                <a:effectLst/>
                <a:latin typeface="+mn-lt"/>
                <a:ea typeface="+mn-ea"/>
                <a:cs typeface="+mn-cs"/>
              </a:rPr>
              <a:t>To je podlaga za razvoj scenarijev, kam bi želeli iti, in tudi, da se vse to preveri z deležniki v nadaljevanju procesa priprave Vizije. </a:t>
            </a:r>
          </a:p>
          <a:p>
            <a:pPr lvl="0"/>
            <a:r>
              <a:rPr lang="sl-SI" sz="1200" kern="1200" dirty="0">
                <a:solidFill>
                  <a:schemeClr val="tx1"/>
                </a:solidFill>
                <a:effectLst/>
                <a:latin typeface="+mn-lt"/>
                <a:ea typeface="+mn-ea"/>
                <a:cs typeface="+mn-cs"/>
              </a:rPr>
              <a:t>Čas za predstavitev ne omogoča natančne predstavitve, gre za veliko število grafikonov. Poskušal bom podati ključna sporočila in predstaviti pristop. </a:t>
            </a:r>
            <a:r>
              <a:rPr lang="sl-SI" sz="1200" kern="1200" dirty="0" err="1">
                <a:solidFill>
                  <a:schemeClr val="tx1"/>
                </a:solidFill>
                <a:effectLst/>
                <a:latin typeface="+mn-lt"/>
                <a:ea typeface="+mn-ea"/>
                <a:cs typeface="+mn-cs"/>
              </a:rPr>
              <a:t>Podrobnej</a:t>
            </a:r>
            <a:r>
              <a:rPr lang="sl-SI" sz="1200" kern="1200" dirty="0">
                <a:solidFill>
                  <a:schemeClr val="tx1"/>
                </a:solidFill>
                <a:effectLst/>
                <a:latin typeface="+mn-lt"/>
                <a:ea typeface="+mn-ea"/>
                <a:cs typeface="+mn-cs"/>
              </a:rPr>
              <a:t> bo potrebno obdelati v nadaljevanju vizije. </a:t>
            </a:r>
          </a:p>
          <a:p>
            <a:endParaRPr lang="sl-SI" dirty="0"/>
          </a:p>
        </p:txBody>
      </p:sp>
      <p:sp>
        <p:nvSpPr>
          <p:cNvPr id="4" name="Označba mesta številke diapozitiva 3"/>
          <p:cNvSpPr>
            <a:spLocks noGrp="1"/>
          </p:cNvSpPr>
          <p:nvPr>
            <p:ph type="sldNum" sz="quarter" idx="5"/>
          </p:nvPr>
        </p:nvSpPr>
        <p:spPr/>
        <p:txBody>
          <a:bodyPr/>
          <a:lstStyle/>
          <a:p>
            <a:fld id="{10D55B67-5085-498F-A3FE-74B5D7617EB4}" type="slidenum">
              <a:rPr lang="en-GB" smtClean="0"/>
              <a:t>5</a:t>
            </a:fld>
            <a:endParaRPr lang="en-GB"/>
          </a:p>
        </p:txBody>
      </p:sp>
    </p:spTree>
    <p:extLst>
      <p:ext uri="{BB962C8B-B14F-4D97-AF65-F5344CB8AC3E}">
        <p14:creationId xmlns:p14="http://schemas.microsoft.com/office/powerpoint/2010/main" val="589378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4E850-FA6B-7D0B-BCF3-4519783CDE4B}"/>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67F2D1F9-EF1D-7880-0D98-1B407015427F}"/>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F44FB84A-446F-8A54-A320-79572A130B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Dejstvo je, da se uporaba FFS in antibiotikov znižuje in je v evropskem pogledu med najmanj neugodnimi. </a:t>
            </a:r>
          </a:p>
          <a:p>
            <a:endParaRPr lang="sl-SI" dirty="0"/>
          </a:p>
        </p:txBody>
      </p:sp>
      <p:sp>
        <p:nvSpPr>
          <p:cNvPr id="4" name="Označba mesta številke diapozitiva 3">
            <a:extLst>
              <a:ext uri="{FF2B5EF4-FFF2-40B4-BE49-F238E27FC236}">
                <a16:creationId xmlns:a16="http://schemas.microsoft.com/office/drawing/2014/main" id="{FB5D1F50-4DAD-1A9A-ABE9-48E6146FD8FC}"/>
              </a:ext>
            </a:extLst>
          </p:cNvPr>
          <p:cNvSpPr>
            <a:spLocks noGrp="1"/>
          </p:cNvSpPr>
          <p:nvPr>
            <p:ph type="sldNum" sz="quarter" idx="5"/>
          </p:nvPr>
        </p:nvSpPr>
        <p:spPr/>
        <p:txBody>
          <a:bodyPr/>
          <a:lstStyle/>
          <a:p>
            <a:fld id="{F31EE9C5-E4A1-4459-B31C-3F262308B061}" type="slidenum">
              <a:rPr lang="en-GB" smtClean="0"/>
              <a:t>53</a:t>
            </a:fld>
            <a:endParaRPr lang="en-GB"/>
          </a:p>
        </p:txBody>
      </p:sp>
    </p:spTree>
    <p:extLst>
      <p:ext uri="{BB962C8B-B14F-4D97-AF65-F5344CB8AC3E}">
        <p14:creationId xmlns:p14="http://schemas.microsoft.com/office/powerpoint/2010/main" val="4024490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4E850-FA6B-7D0B-BCF3-4519783CDE4B}"/>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67F2D1F9-EF1D-7880-0D98-1B407015427F}"/>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F44FB84A-446F-8A54-A320-79572A130B9D}"/>
              </a:ext>
            </a:extLst>
          </p:cNvPr>
          <p:cNvSpPr>
            <a:spLocks noGrp="1"/>
          </p:cNvSpPr>
          <p:nvPr>
            <p:ph type="body" idx="1"/>
          </p:nvPr>
        </p:nvSpPr>
        <p:spPr/>
        <p:txBody>
          <a:bodyPr/>
          <a:lstStyle/>
          <a:p>
            <a:r>
              <a:rPr lang="sl-SI" sz="1200" kern="1200" dirty="0">
                <a:solidFill>
                  <a:schemeClr val="tx1"/>
                </a:solidFill>
                <a:effectLst/>
                <a:latin typeface="+mn-lt"/>
                <a:ea typeface="+mn-ea"/>
                <a:cs typeface="+mn-cs"/>
              </a:rPr>
              <a:t>Trendi na področju odpadne hrane so zaskrbljujoči. Povečujejo </a:t>
            </a:r>
            <a:r>
              <a:rPr lang="sl-SI" sz="1200" kern="1200" dirty="0" err="1">
                <a:solidFill>
                  <a:schemeClr val="tx1"/>
                </a:solidFill>
                <a:effectLst/>
                <a:latin typeface="+mn-lt"/>
                <a:ea typeface="+mn-ea"/>
                <a:cs typeface="+mn-cs"/>
              </a:rPr>
              <a:t>okoljski</a:t>
            </a:r>
            <a:r>
              <a:rPr lang="sl-SI" sz="1200" kern="1200" dirty="0">
                <a:solidFill>
                  <a:schemeClr val="tx1"/>
                </a:solidFill>
                <a:effectLst/>
                <a:latin typeface="+mn-lt"/>
                <a:ea typeface="+mn-ea"/>
                <a:cs typeface="+mn-cs"/>
              </a:rPr>
              <a:t> odtis. Rešitev je v ozaveščanju in </a:t>
            </a:r>
            <a:r>
              <a:rPr lang="sl-SI" sz="1200" kern="1200" dirty="0" err="1">
                <a:solidFill>
                  <a:schemeClr val="tx1"/>
                </a:solidFill>
                <a:effectLst/>
                <a:latin typeface="+mn-lt"/>
                <a:ea typeface="+mn-ea"/>
                <a:cs typeface="+mn-cs"/>
              </a:rPr>
              <a:t>opolnomočenju</a:t>
            </a:r>
            <a:r>
              <a:rPr lang="sl-SI" sz="1200" kern="1200" dirty="0">
                <a:solidFill>
                  <a:schemeClr val="tx1"/>
                </a:solidFill>
                <a:effectLst/>
                <a:latin typeface="+mn-lt"/>
                <a:ea typeface="+mn-ea"/>
                <a:cs typeface="+mn-cs"/>
              </a:rPr>
              <a:t> predvsem potrošnikov, kar je zelo težko uresničiti</a:t>
            </a:r>
            <a:endParaRPr lang="sl-SI" dirty="0"/>
          </a:p>
        </p:txBody>
      </p:sp>
      <p:sp>
        <p:nvSpPr>
          <p:cNvPr id="4" name="Označba mesta številke diapozitiva 3">
            <a:extLst>
              <a:ext uri="{FF2B5EF4-FFF2-40B4-BE49-F238E27FC236}">
                <a16:creationId xmlns:a16="http://schemas.microsoft.com/office/drawing/2014/main" id="{FB5D1F50-4DAD-1A9A-ABE9-48E6146FD8FC}"/>
              </a:ext>
            </a:extLst>
          </p:cNvPr>
          <p:cNvSpPr>
            <a:spLocks noGrp="1"/>
          </p:cNvSpPr>
          <p:nvPr>
            <p:ph type="sldNum" sz="quarter" idx="5"/>
          </p:nvPr>
        </p:nvSpPr>
        <p:spPr/>
        <p:txBody>
          <a:bodyPr/>
          <a:lstStyle/>
          <a:p>
            <a:fld id="{F31EE9C5-E4A1-4459-B31C-3F262308B061}" type="slidenum">
              <a:rPr lang="en-GB" smtClean="0"/>
              <a:t>54</a:t>
            </a:fld>
            <a:endParaRPr lang="en-GB"/>
          </a:p>
        </p:txBody>
      </p:sp>
    </p:spTree>
    <p:extLst>
      <p:ext uri="{BB962C8B-B14F-4D97-AF65-F5344CB8AC3E}">
        <p14:creationId xmlns:p14="http://schemas.microsoft.com/office/powerpoint/2010/main" val="3950669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51C56-E3F3-B7CC-B2C9-97B77C888C6C}"/>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89DB095F-310B-862A-54A7-1E3E0A8F303B}"/>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85943E16-464E-0534-C8C8-13388B4DC8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Tudi to področje je šibko z analizami in dovolj koncipiranimi kazalniki, ki bi omogočali poglobljeno vsebinsko analizo. </a:t>
            </a:r>
          </a:p>
          <a:p>
            <a:endParaRPr lang="sl-SI" dirty="0"/>
          </a:p>
          <a:p>
            <a:r>
              <a:rPr lang="sl-SI" dirty="0"/>
              <a:t>Tukaj je rešitev za mnoga razvojna vprašanje, izvira pa iz kompetenc človeških virov (od kmetij do državnih uradnikov in potrošnikov), samo delovanje sistem AKIS in njegovega financiranja. </a:t>
            </a:r>
          </a:p>
        </p:txBody>
      </p:sp>
      <p:sp>
        <p:nvSpPr>
          <p:cNvPr id="4" name="Označba mesta številke diapozitiva 3">
            <a:extLst>
              <a:ext uri="{FF2B5EF4-FFF2-40B4-BE49-F238E27FC236}">
                <a16:creationId xmlns:a16="http://schemas.microsoft.com/office/drawing/2014/main" id="{298E3397-9635-22D2-71E4-86BB271A6405}"/>
              </a:ext>
            </a:extLst>
          </p:cNvPr>
          <p:cNvSpPr>
            <a:spLocks noGrp="1"/>
          </p:cNvSpPr>
          <p:nvPr>
            <p:ph type="sldNum" sz="quarter" idx="5"/>
          </p:nvPr>
        </p:nvSpPr>
        <p:spPr/>
        <p:txBody>
          <a:bodyPr/>
          <a:lstStyle/>
          <a:p>
            <a:fld id="{F31EE9C5-E4A1-4459-B31C-3F262308B061}" type="slidenum">
              <a:rPr lang="en-GB" smtClean="0"/>
              <a:t>56</a:t>
            </a:fld>
            <a:endParaRPr lang="en-GB"/>
          </a:p>
        </p:txBody>
      </p:sp>
    </p:spTree>
    <p:extLst>
      <p:ext uri="{BB962C8B-B14F-4D97-AF65-F5344CB8AC3E}">
        <p14:creationId xmlns:p14="http://schemas.microsoft.com/office/powerpoint/2010/main" val="4040703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1FC12-0F02-E71D-5BB8-1C794DC3EBF9}"/>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CA5BE610-A9BB-8938-3485-38EA58E41D0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EEC350C-1E54-C952-B448-B1045A49CF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področju usposobljenosti je sicer pozitiven trend pri pridelovalcih (vse več je šolanih, ali dodatno usposobljenih), a povečuje se vrzel na področju novih znanj in kompetenc (npr. </a:t>
            </a:r>
            <a:r>
              <a:rPr lang="sl-SI" sz="1200" kern="1200" dirty="0" err="1">
                <a:solidFill>
                  <a:schemeClr val="tx1"/>
                </a:solidFill>
                <a:effectLst/>
                <a:latin typeface="+mn-lt"/>
                <a:ea typeface="+mn-ea"/>
                <a:cs typeface="+mn-cs"/>
              </a:rPr>
              <a:t>agroekologija</a:t>
            </a:r>
            <a:r>
              <a:rPr lang="sl-SI" sz="1200" kern="1200" dirty="0">
                <a:solidFill>
                  <a:schemeClr val="tx1"/>
                </a:solidFill>
                <a:effectLst/>
                <a:latin typeface="+mn-lt"/>
                <a:ea typeface="+mn-ea"/>
                <a:cs typeface="+mn-cs"/>
              </a:rPr>
              <a:t>, upravljanje agroživilskih verig, podnebna kriza, digitalizacija, zdravje in hrana, …).  Potrebne so reforme študijskih programov, novi poudarki v raziskovanju, svetovanju in prenosu znanja. </a:t>
            </a:r>
          </a:p>
          <a:p>
            <a:endParaRPr lang="sl-SI" dirty="0"/>
          </a:p>
        </p:txBody>
      </p:sp>
      <p:sp>
        <p:nvSpPr>
          <p:cNvPr id="4" name="Označba mesta številke diapozitiva 3">
            <a:extLst>
              <a:ext uri="{FF2B5EF4-FFF2-40B4-BE49-F238E27FC236}">
                <a16:creationId xmlns:a16="http://schemas.microsoft.com/office/drawing/2014/main" id="{FD9993D2-06D4-0C58-99C3-E268438B8E33}"/>
              </a:ext>
            </a:extLst>
          </p:cNvPr>
          <p:cNvSpPr>
            <a:spLocks noGrp="1"/>
          </p:cNvSpPr>
          <p:nvPr>
            <p:ph type="sldNum" sz="quarter" idx="5"/>
          </p:nvPr>
        </p:nvSpPr>
        <p:spPr/>
        <p:txBody>
          <a:bodyPr/>
          <a:lstStyle/>
          <a:p>
            <a:fld id="{F31EE9C5-E4A1-4459-B31C-3F262308B061}" type="slidenum">
              <a:rPr lang="en-GB" smtClean="0"/>
              <a:t>57</a:t>
            </a:fld>
            <a:endParaRPr lang="en-GB"/>
          </a:p>
        </p:txBody>
      </p:sp>
    </p:spTree>
    <p:extLst>
      <p:ext uri="{BB962C8B-B14F-4D97-AF65-F5344CB8AC3E}">
        <p14:creationId xmlns:p14="http://schemas.microsoft.com/office/powerpoint/2010/main" val="1420421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Poskušali smo opozoriti na pomen podatkov in določitev politike na podlagi dejstev. Tukaj zaostajamo in potrebne korenite spremembe, tako pri ekonomskih kot tudi družbeno ključnih podatkih in dejstvih. </a:t>
            </a:r>
          </a:p>
          <a:p>
            <a:r>
              <a:rPr lang="sl-SI" dirty="0"/>
              <a:t>Na splošno, slika je pisana, od nekaj spodbudnih zgodb in procesov, do tega, da nimamo enotne vizije, da težko usklajujemo prioritete in se ne znamo povezati, ne med členi verige, ne med institucijami, ne med strokami. Če bomo tukaj naredili korak naprej bo Vizija boljša, pa tudi uresničiti jo bomo lažje. </a:t>
            </a:r>
          </a:p>
        </p:txBody>
      </p:sp>
      <p:sp>
        <p:nvSpPr>
          <p:cNvPr id="4" name="Označba mesta številke diapozitiva 3"/>
          <p:cNvSpPr>
            <a:spLocks noGrp="1"/>
          </p:cNvSpPr>
          <p:nvPr>
            <p:ph type="sldNum" sz="quarter" idx="5"/>
          </p:nvPr>
        </p:nvSpPr>
        <p:spPr/>
        <p:txBody>
          <a:bodyPr/>
          <a:lstStyle/>
          <a:p>
            <a:fld id="{10D55B67-5085-498F-A3FE-74B5D7617EB4}" type="slidenum">
              <a:rPr lang="en-GB" smtClean="0"/>
              <a:t>59</a:t>
            </a:fld>
            <a:endParaRPr lang="en-GB"/>
          </a:p>
        </p:txBody>
      </p:sp>
    </p:spTree>
    <p:extLst>
      <p:ext uri="{BB962C8B-B14F-4D97-AF65-F5344CB8AC3E}">
        <p14:creationId xmlns:p14="http://schemas.microsoft.com/office/powerpoint/2010/main" val="375145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EDF59-14FA-28D5-FDA6-4D213E9A764A}"/>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E551D04E-F214-AB08-2790-82F3E18074B2}"/>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59E4E2A-FAF1-9544-B23B-C2AD28501F3D}"/>
              </a:ext>
            </a:extLst>
          </p:cNvPr>
          <p:cNvSpPr>
            <a:spLocks noGrp="1"/>
          </p:cNvSpPr>
          <p:nvPr>
            <p:ph type="body" idx="1"/>
          </p:nvPr>
        </p:nvSpPr>
        <p:spPr/>
        <p:txBody>
          <a:bodyPr/>
          <a:lstStyle/>
          <a:p>
            <a:endParaRPr lang="sl-SI"/>
          </a:p>
        </p:txBody>
      </p:sp>
      <p:sp>
        <p:nvSpPr>
          <p:cNvPr id="4" name="Označba mesta številke diapozitiva 3">
            <a:extLst>
              <a:ext uri="{FF2B5EF4-FFF2-40B4-BE49-F238E27FC236}">
                <a16:creationId xmlns:a16="http://schemas.microsoft.com/office/drawing/2014/main" id="{376AE0F0-4C0D-1F72-FEC7-A8791715C544}"/>
              </a:ext>
            </a:extLst>
          </p:cNvPr>
          <p:cNvSpPr>
            <a:spLocks noGrp="1"/>
          </p:cNvSpPr>
          <p:nvPr>
            <p:ph type="sldNum" sz="quarter" idx="5"/>
          </p:nvPr>
        </p:nvSpPr>
        <p:spPr/>
        <p:txBody>
          <a:bodyPr/>
          <a:lstStyle/>
          <a:p>
            <a:fld id="{965E60CD-B5D6-4346-A7EB-25DACFAA4A85}" type="slidenum">
              <a:rPr lang="fr-FR" smtClean="0"/>
              <a:t>6</a:t>
            </a:fld>
            <a:endParaRPr lang="fr-FR"/>
          </a:p>
        </p:txBody>
      </p:sp>
    </p:spTree>
    <p:extLst>
      <p:ext uri="{BB962C8B-B14F-4D97-AF65-F5344CB8AC3E}">
        <p14:creationId xmlns:p14="http://schemas.microsoft.com/office/powerpoint/2010/main" val="338703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Dohodek je kompleksno </a:t>
            </a:r>
            <a:r>
              <a:rPr lang="sl-SI" dirty="0" err="1"/>
              <a:t>vprašnje</a:t>
            </a:r>
            <a:r>
              <a:rPr lang="sl-SI" dirty="0"/>
              <a:t>. </a:t>
            </a:r>
            <a:r>
              <a:rPr lang="sl-SI" sz="1200" kern="1200" dirty="0">
                <a:solidFill>
                  <a:schemeClr val="tx1"/>
                </a:solidFill>
                <a:effectLst/>
                <a:latin typeface="+mn-lt"/>
                <a:ea typeface="+mn-ea"/>
                <a:cs typeface="+mn-cs"/>
              </a:rPr>
              <a:t>Na dohodek in dodano vrednost pridelave in predelave vplivajo razpoložljivi vir, struktura in odpornost kmetijskih gospodarstev, produktivnost, pridelave in predelave, </a:t>
            </a:r>
            <a:r>
              <a:rPr lang="sl-SI" sz="1200" kern="1200" dirty="0" err="1">
                <a:solidFill>
                  <a:schemeClr val="tx1"/>
                </a:solidFill>
                <a:effectLst/>
                <a:latin typeface="+mn-lt"/>
                <a:ea typeface="+mn-ea"/>
                <a:cs typeface="+mn-cs"/>
              </a:rPr>
              <a:t>integriranost</a:t>
            </a:r>
            <a:r>
              <a:rPr lang="sl-SI" sz="1200" kern="1200" dirty="0">
                <a:solidFill>
                  <a:schemeClr val="tx1"/>
                </a:solidFill>
                <a:effectLst/>
                <a:latin typeface="+mn-lt"/>
                <a:ea typeface="+mn-ea"/>
                <a:cs typeface="+mn-cs"/>
              </a:rPr>
              <a:t> agroživilskih verig, nakupne navade potrošnikov, zunanji dejavniki (</a:t>
            </a:r>
            <a:r>
              <a:rPr lang="sl-SI" sz="1200" kern="1200" dirty="0" err="1">
                <a:solidFill>
                  <a:schemeClr val="tx1"/>
                </a:solidFill>
                <a:effectLst/>
                <a:latin typeface="+mn-lt"/>
                <a:ea typeface="+mn-ea"/>
                <a:cs typeface="+mn-cs"/>
              </a:rPr>
              <a:t>etc</a:t>
            </a:r>
            <a:r>
              <a:rPr lang="sl-SI" sz="1200" kern="1200" dirty="0">
                <a:solidFill>
                  <a:schemeClr val="tx1"/>
                </a:solidFill>
                <a:effectLst/>
                <a:latin typeface="+mn-lt"/>
                <a:ea typeface="+mn-ea"/>
                <a:cs typeface="+mn-cs"/>
              </a:rPr>
              <a:t>): kompleksno in potrebno celovite obravnave.</a:t>
            </a:r>
          </a:p>
          <a:p>
            <a:endParaRPr lang="sl-SI" dirty="0"/>
          </a:p>
        </p:txBody>
      </p:sp>
      <p:sp>
        <p:nvSpPr>
          <p:cNvPr id="4" name="Označba mesta številke diapozitiva 3"/>
          <p:cNvSpPr>
            <a:spLocks noGrp="1"/>
          </p:cNvSpPr>
          <p:nvPr>
            <p:ph type="sldNum" sz="quarter" idx="5"/>
          </p:nvPr>
        </p:nvSpPr>
        <p:spPr/>
        <p:txBody>
          <a:bodyPr/>
          <a:lstStyle/>
          <a:p>
            <a:fld id="{F31EE9C5-E4A1-4459-B31C-3F262308B061}" type="slidenum">
              <a:rPr lang="en-GB" smtClean="0"/>
              <a:t>9</a:t>
            </a:fld>
            <a:endParaRPr lang="en-GB"/>
          </a:p>
        </p:txBody>
      </p:sp>
    </p:spTree>
    <p:extLst>
      <p:ext uri="{BB962C8B-B14F-4D97-AF65-F5344CB8AC3E}">
        <p14:creationId xmlns:p14="http://schemas.microsoft.com/office/powerpoint/2010/main" val="2338747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FE0CF-282B-A4F0-2883-96917484A8F5}"/>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3CCE9158-DC0E-C2FD-EE32-C70C48566173}"/>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612D9D31-BD19-FEC2-DC46-0D6FFF4506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Slovenija počasi izgublja proizvodni vir kmetijskih zemljišč (ni morda tako dramatično, ampak v nekaj desetletjih so to resne spremembe), predvsem na račun zniževanja obsega trajnega travinja. V prihodnje pričakujemo ostrejše trende… </a:t>
            </a:r>
          </a:p>
          <a:p>
            <a:endParaRPr lang="sl-SI" dirty="0"/>
          </a:p>
        </p:txBody>
      </p:sp>
      <p:sp>
        <p:nvSpPr>
          <p:cNvPr id="4" name="Označba mesta številke diapozitiva 3">
            <a:extLst>
              <a:ext uri="{FF2B5EF4-FFF2-40B4-BE49-F238E27FC236}">
                <a16:creationId xmlns:a16="http://schemas.microsoft.com/office/drawing/2014/main" id="{7C5275E5-2E1B-8CD2-02FC-A5863BF46932}"/>
              </a:ext>
            </a:extLst>
          </p:cNvPr>
          <p:cNvSpPr>
            <a:spLocks noGrp="1"/>
          </p:cNvSpPr>
          <p:nvPr>
            <p:ph type="sldNum" sz="quarter" idx="5"/>
          </p:nvPr>
        </p:nvSpPr>
        <p:spPr/>
        <p:txBody>
          <a:bodyPr/>
          <a:lstStyle/>
          <a:p>
            <a:fld id="{F31EE9C5-E4A1-4459-B31C-3F262308B061}" type="slidenum">
              <a:rPr lang="en-GB" smtClean="0"/>
              <a:t>10</a:t>
            </a:fld>
            <a:endParaRPr lang="en-GB"/>
          </a:p>
        </p:txBody>
      </p:sp>
    </p:spTree>
    <p:extLst>
      <p:ext uri="{BB962C8B-B14F-4D97-AF65-F5344CB8AC3E}">
        <p14:creationId xmlns:p14="http://schemas.microsoft.com/office/powerpoint/2010/main" val="301941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8F4F4-F7E1-CB5E-1F11-69A9FEB02E6C}"/>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4A82625F-A478-669B-1F1B-21EE3447DAF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F7F8593B-C90B-A8B3-635E-B8B92ED644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Stalež živali stagnira in posebej znižuje v prašičereji. To gre tako daleč, da bo v prihodnje lahko ogrožena predelava avtohtonih in tradicionalnih izdelkov (oz. bodo ti narejeni izključno iz uvožene surovine)… .</a:t>
            </a:r>
          </a:p>
          <a:p>
            <a:endParaRPr lang="sl-SI" dirty="0"/>
          </a:p>
        </p:txBody>
      </p:sp>
      <p:sp>
        <p:nvSpPr>
          <p:cNvPr id="4" name="Označba mesta številke diapozitiva 3">
            <a:extLst>
              <a:ext uri="{FF2B5EF4-FFF2-40B4-BE49-F238E27FC236}">
                <a16:creationId xmlns:a16="http://schemas.microsoft.com/office/drawing/2014/main" id="{B14357BB-A50D-8E5D-416F-B4E9B1C76A07}"/>
              </a:ext>
            </a:extLst>
          </p:cNvPr>
          <p:cNvSpPr>
            <a:spLocks noGrp="1"/>
          </p:cNvSpPr>
          <p:nvPr>
            <p:ph type="sldNum" sz="quarter" idx="5"/>
          </p:nvPr>
        </p:nvSpPr>
        <p:spPr/>
        <p:txBody>
          <a:bodyPr/>
          <a:lstStyle/>
          <a:p>
            <a:fld id="{F31EE9C5-E4A1-4459-B31C-3F262308B061}" type="slidenum">
              <a:rPr lang="en-GB" smtClean="0"/>
              <a:t>11</a:t>
            </a:fld>
            <a:endParaRPr lang="en-GB"/>
          </a:p>
        </p:txBody>
      </p:sp>
    </p:spTree>
    <p:extLst>
      <p:ext uri="{BB962C8B-B14F-4D97-AF65-F5344CB8AC3E}">
        <p14:creationId xmlns:p14="http://schemas.microsoft.com/office/powerpoint/2010/main" val="1710793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CAB37-6B4E-0599-57CD-7C94386A5A1F}"/>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D90CB6F9-0B0F-683F-7E5A-3769C870AD36}"/>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02A0605E-8F9C-AD11-5E33-29CF9B0DD6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Stalež živali stagnira in posebej znižuje v prašičereji. To gre tako daleč, da bo v prihodnje lahko ogrožena predelava avtohtonih in tradicionalnih izdelkov (oz. bodo ti narejeni izključno iz uvožene surovine)… .</a:t>
            </a:r>
          </a:p>
          <a:p>
            <a:endParaRPr lang="sl-SI" dirty="0"/>
          </a:p>
        </p:txBody>
      </p:sp>
      <p:sp>
        <p:nvSpPr>
          <p:cNvPr id="4" name="Označba mesta številke diapozitiva 3">
            <a:extLst>
              <a:ext uri="{FF2B5EF4-FFF2-40B4-BE49-F238E27FC236}">
                <a16:creationId xmlns:a16="http://schemas.microsoft.com/office/drawing/2014/main" id="{5AA324D6-091F-45DE-759F-D76F0711F4AE}"/>
              </a:ext>
            </a:extLst>
          </p:cNvPr>
          <p:cNvSpPr>
            <a:spLocks noGrp="1"/>
          </p:cNvSpPr>
          <p:nvPr>
            <p:ph type="sldNum" sz="quarter" idx="5"/>
          </p:nvPr>
        </p:nvSpPr>
        <p:spPr/>
        <p:txBody>
          <a:bodyPr/>
          <a:lstStyle/>
          <a:p>
            <a:fld id="{F31EE9C5-E4A1-4459-B31C-3F262308B061}" type="slidenum">
              <a:rPr lang="en-GB" smtClean="0"/>
              <a:t>12</a:t>
            </a:fld>
            <a:endParaRPr lang="en-GB"/>
          </a:p>
        </p:txBody>
      </p:sp>
    </p:spTree>
    <p:extLst>
      <p:ext uri="{BB962C8B-B14F-4D97-AF65-F5344CB8AC3E}">
        <p14:creationId xmlns:p14="http://schemas.microsoft.com/office/powerpoint/2010/main" val="3160189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036834-3171-9941-B1BB-64297EBD246D}"/>
              </a:ext>
            </a:extLst>
          </p:cNvPr>
          <p:cNvSpPr>
            <a:spLocks noGrp="1"/>
          </p:cNvSpPr>
          <p:nvPr>
            <p:ph type="ctrTitle"/>
          </p:nvPr>
        </p:nvSpPr>
        <p:spPr>
          <a:xfrm>
            <a:off x="1524000" y="1122363"/>
            <a:ext cx="9144000" cy="2387600"/>
          </a:xfrm>
        </p:spPr>
        <p:txBody>
          <a:bodyPr anchor="b">
            <a:normAutofit/>
          </a:bodyPr>
          <a:lstStyle>
            <a:lvl1pPr algn="l">
              <a:defRPr sz="4000" b="1">
                <a:solidFill>
                  <a:srgbClr val="1E5054"/>
                </a:solidFill>
              </a:defRPr>
            </a:lvl1pPr>
          </a:lstStyle>
          <a:p>
            <a:r>
              <a:rPr lang="sl-SI"/>
              <a:t>Kliknite, če želite urediti slog naslova matrice</a:t>
            </a:r>
            <a:endParaRPr lang="en-GB"/>
          </a:p>
        </p:txBody>
      </p:sp>
      <p:sp>
        <p:nvSpPr>
          <p:cNvPr id="3" name="Podnaslov 2">
            <a:extLst>
              <a:ext uri="{FF2B5EF4-FFF2-40B4-BE49-F238E27FC236}">
                <a16:creationId xmlns:a16="http://schemas.microsoft.com/office/drawing/2014/main" id="{5A45C8EF-6116-21FE-1E02-5365969D9582}"/>
              </a:ext>
            </a:extLst>
          </p:cNvPr>
          <p:cNvSpPr>
            <a:spLocks noGrp="1"/>
          </p:cNvSpPr>
          <p:nvPr>
            <p:ph type="subTitle" idx="1"/>
          </p:nvPr>
        </p:nvSpPr>
        <p:spPr>
          <a:xfrm>
            <a:off x="1524000" y="3602038"/>
            <a:ext cx="9144000" cy="1655762"/>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GB"/>
          </a:p>
        </p:txBody>
      </p:sp>
      <p:sp>
        <p:nvSpPr>
          <p:cNvPr id="4" name="Označba mesta datuma 3">
            <a:extLst>
              <a:ext uri="{FF2B5EF4-FFF2-40B4-BE49-F238E27FC236}">
                <a16:creationId xmlns:a16="http://schemas.microsoft.com/office/drawing/2014/main" id="{2C386ADD-CF4D-DBA5-0269-8FDCA9C98B9D}"/>
              </a:ext>
            </a:extLst>
          </p:cNvPr>
          <p:cNvSpPr>
            <a:spLocks noGrp="1"/>
          </p:cNvSpPr>
          <p:nvPr>
            <p:ph type="dt" sz="half" idx="10"/>
          </p:nvPr>
        </p:nvSpPr>
        <p:spPr/>
        <p:txBody>
          <a:bodyPr/>
          <a:lstStyle/>
          <a:p>
            <a:fld id="{499BC0C6-9DC6-44E8-B56C-9265619F9BBD}" type="datetime1">
              <a:rPr lang="en-GB" smtClean="0"/>
              <a:t>25/09/2025</a:t>
            </a:fld>
            <a:endParaRPr lang="en-GB"/>
          </a:p>
        </p:txBody>
      </p:sp>
      <p:sp>
        <p:nvSpPr>
          <p:cNvPr id="5" name="Označba mesta noge 4">
            <a:extLst>
              <a:ext uri="{FF2B5EF4-FFF2-40B4-BE49-F238E27FC236}">
                <a16:creationId xmlns:a16="http://schemas.microsoft.com/office/drawing/2014/main" id="{A12FBA94-EBC4-321F-6E40-BA943ACD8215}"/>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93C6596F-1F2A-EF2B-4B6B-073CD7D34803}"/>
              </a:ext>
            </a:extLst>
          </p:cNvPr>
          <p:cNvSpPr>
            <a:spLocks noGrp="1"/>
          </p:cNvSpPr>
          <p:nvPr>
            <p:ph type="sldNum" sz="quarter" idx="12"/>
          </p:nvPr>
        </p:nvSpPr>
        <p:spPr/>
        <p:txBody>
          <a:bodyPr/>
          <a:lstStyle/>
          <a:p>
            <a:fld id="{2B19E897-1D04-4DFC-B01F-E8F3772DFA54}" type="slidenum">
              <a:rPr lang="en-GB" smtClean="0"/>
              <a:t>‹#›</a:t>
            </a:fld>
            <a:endParaRPr lang="en-GB"/>
          </a:p>
        </p:txBody>
      </p:sp>
      <p:pic>
        <p:nvPicPr>
          <p:cNvPr id="8" name="Slika 7" descr="Slika, ki vsebuje besede besedilo, pisava, posnetek zaslona, grafika&#10;&#10;Opis je samodejno ustvarjen">
            <a:extLst>
              <a:ext uri="{FF2B5EF4-FFF2-40B4-BE49-F238E27FC236}">
                <a16:creationId xmlns:a16="http://schemas.microsoft.com/office/drawing/2014/main" id="{E3EDD53E-7A2A-68C6-29EB-8FFA058345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8293" y="370223"/>
            <a:ext cx="4375638" cy="1083910"/>
          </a:xfrm>
          <a:prstGeom prst="rect">
            <a:avLst/>
          </a:prstGeom>
        </p:spPr>
      </p:pic>
      <p:sp>
        <p:nvSpPr>
          <p:cNvPr id="9" name="PoljeZBesedilom 8">
            <a:extLst>
              <a:ext uri="{FF2B5EF4-FFF2-40B4-BE49-F238E27FC236}">
                <a16:creationId xmlns:a16="http://schemas.microsoft.com/office/drawing/2014/main" id="{715CADD4-F1F7-B1AF-DAED-B52733F98763}"/>
              </a:ext>
            </a:extLst>
          </p:cNvPr>
          <p:cNvSpPr txBox="1"/>
          <p:nvPr userDrawn="1"/>
        </p:nvSpPr>
        <p:spPr>
          <a:xfrm>
            <a:off x="7643447" y="1261515"/>
            <a:ext cx="3795345" cy="284693"/>
          </a:xfrm>
          <a:prstGeom prst="rect">
            <a:avLst/>
          </a:prstGeom>
          <a:noFill/>
        </p:spPr>
        <p:txBody>
          <a:bodyPr wrap="square" rtlCol="0">
            <a:spAutoFit/>
          </a:bodyPr>
          <a:lstStyle/>
          <a:p>
            <a:r>
              <a:rPr lang="sl-SI" sz="1250" b="1">
                <a:solidFill>
                  <a:srgbClr val="58595B"/>
                </a:solidFill>
              </a:rPr>
              <a:t>Katedra za agrarno ekonomiko, politiko in pravo</a:t>
            </a:r>
            <a:endParaRPr lang="en-GB" sz="1250" b="1">
              <a:solidFill>
                <a:srgbClr val="58595B"/>
              </a:solidFill>
            </a:endParaRPr>
          </a:p>
        </p:txBody>
      </p:sp>
      <p:sp>
        <p:nvSpPr>
          <p:cNvPr id="12" name="Pravokotnik 11">
            <a:extLst>
              <a:ext uri="{FF2B5EF4-FFF2-40B4-BE49-F238E27FC236}">
                <a16:creationId xmlns:a16="http://schemas.microsoft.com/office/drawing/2014/main" id="{4FCD184E-FB99-C1C0-01D1-507D019AB891}"/>
              </a:ext>
            </a:extLst>
          </p:cNvPr>
          <p:cNvSpPr/>
          <p:nvPr userDrawn="1"/>
        </p:nvSpPr>
        <p:spPr>
          <a:xfrm>
            <a:off x="0" y="6017796"/>
            <a:ext cx="12192000" cy="8402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oljeZBesedilom 12">
            <a:extLst>
              <a:ext uri="{FF2B5EF4-FFF2-40B4-BE49-F238E27FC236}">
                <a16:creationId xmlns:a16="http://schemas.microsoft.com/office/drawing/2014/main" id="{8CA4612A-D2B7-4184-8C37-8CF1F41D0DE0}"/>
              </a:ext>
            </a:extLst>
          </p:cNvPr>
          <p:cNvSpPr txBox="1"/>
          <p:nvPr userDrawn="1"/>
        </p:nvSpPr>
        <p:spPr>
          <a:xfrm>
            <a:off x="1462454" y="6268621"/>
            <a:ext cx="9205546" cy="338554"/>
          </a:xfrm>
          <a:prstGeom prst="rect">
            <a:avLst/>
          </a:prstGeom>
          <a:noFill/>
        </p:spPr>
        <p:txBody>
          <a:bodyPr wrap="square" rtlCol="0">
            <a:spAutoFit/>
          </a:bodyPr>
          <a:lstStyle/>
          <a:p>
            <a:r>
              <a:rPr lang="sl-SI" sz="1600" b="1" dirty="0">
                <a:solidFill>
                  <a:schemeClr val="bg1">
                    <a:lumMod val="85000"/>
                  </a:schemeClr>
                </a:solidFill>
              </a:rPr>
              <a:t>Vizija 2040: analiza kazalnikov</a:t>
            </a:r>
            <a:endParaRPr lang="en-GB" sz="1600" b="1" dirty="0">
              <a:solidFill>
                <a:schemeClr val="bg1">
                  <a:lumMod val="85000"/>
                </a:schemeClr>
              </a:solidFill>
            </a:endParaRPr>
          </a:p>
        </p:txBody>
      </p:sp>
      <p:pic>
        <p:nvPicPr>
          <p:cNvPr id="1026" name="Picture 2">
            <a:extLst>
              <a:ext uri="{FF2B5EF4-FFF2-40B4-BE49-F238E27FC236}">
                <a16:creationId xmlns:a16="http://schemas.microsoft.com/office/drawing/2014/main" id="{78C32249-4A14-84AE-418D-B63E457A613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7822" y="598481"/>
            <a:ext cx="3407844" cy="66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7520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DCECBF-DEAF-9899-8D80-73B80E4DC5C9}"/>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GB"/>
          </a:p>
        </p:txBody>
      </p:sp>
      <p:sp>
        <p:nvSpPr>
          <p:cNvPr id="3" name="Označba mesta slike 2">
            <a:extLst>
              <a:ext uri="{FF2B5EF4-FFF2-40B4-BE49-F238E27FC236}">
                <a16:creationId xmlns:a16="http://schemas.microsoft.com/office/drawing/2014/main" id="{11BF68F1-C47C-B0D8-7733-C73C116187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Označba mesta besedila 3">
            <a:extLst>
              <a:ext uri="{FF2B5EF4-FFF2-40B4-BE49-F238E27FC236}">
                <a16:creationId xmlns:a16="http://schemas.microsoft.com/office/drawing/2014/main" id="{68F8200F-654A-A76C-6D5E-C15661850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8597E8B-2E0E-0D9A-C97E-D522DEC0BFF7}"/>
              </a:ext>
            </a:extLst>
          </p:cNvPr>
          <p:cNvSpPr>
            <a:spLocks noGrp="1"/>
          </p:cNvSpPr>
          <p:nvPr>
            <p:ph type="dt" sz="half" idx="10"/>
          </p:nvPr>
        </p:nvSpPr>
        <p:spPr/>
        <p:txBody>
          <a:bodyPr/>
          <a:lstStyle/>
          <a:p>
            <a:fld id="{B1B7899E-0333-4F12-9F57-E1290EEBA441}" type="datetime1">
              <a:rPr lang="en-GB" smtClean="0"/>
              <a:t>25/09/2025</a:t>
            </a:fld>
            <a:endParaRPr lang="en-GB"/>
          </a:p>
        </p:txBody>
      </p:sp>
      <p:sp>
        <p:nvSpPr>
          <p:cNvPr id="6" name="Označba mesta noge 5">
            <a:extLst>
              <a:ext uri="{FF2B5EF4-FFF2-40B4-BE49-F238E27FC236}">
                <a16:creationId xmlns:a16="http://schemas.microsoft.com/office/drawing/2014/main" id="{25647239-9186-50E4-12FE-1BB6A1248E6A}"/>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194054A2-CB2A-E5EE-878A-8D6E8B9B4944}"/>
              </a:ext>
            </a:extLst>
          </p:cNvPr>
          <p:cNvSpPr>
            <a:spLocks noGrp="1"/>
          </p:cNvSpPr>
          <p:nvPr>
            <p:ph type="sldNum" sz="quarter" idx="12"/>
          </p:nvPr>
        </p:nvSpPr>
        <p:spPr/>
        <p:txBody>
          <a:bodyPr/>
          <a:lstStyle/>
          <a:p>
            <a:fld id="{2B19E897-1D04-4DFC-B01F-E8F3772DFA54}" type="slidenum">
              <a:rPr lang="en-GB" smtClean="0"/>
              <a:t>‹#›</a:t>
            </a:fld>
            <a:endParaRPr lang="en-GB"/>
          </a:p>
        </p:txBody>
      </p:sp>
      <p:pic>
        <p:nvPicPr>
          <p:cNvPr id="8" name="Slika 7" descr="Slika, ki vsebuje besede besedilo, pisava, posnetek zaslona, grafika&#10;&#10;Opis je samodejno ustvarjen">
            <a:extLst>
              <a:ext uri="{FF2B5EF4-FFF2-40B4-BE49-F238E27FC236}">
                <a16:creationId xmlns:a16="http://schemas.microsoft.com/office/drawing/2014/main" id="{2D71068E-1EA5-D175-DC6C-AC0D1E61440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08122" y="6182787"/>
            <a:ext cx="2174631" cy="538688"/>
          </a:xfrm>
          <a:prstGeom prst="rect">
            <a:avLst/>
          </a:prstGeom>
        </p:spPr>
      </p:pic>
    </p:spTree>
    <p:extLst>
      <p:ext uri="{BB962C8B-B14F-4D97-AF65-F5344CB8AC3E}">
        <p14:creationId xmlns:p14="http://schemas.microsoft.com/office/powerpoint/2010/main" val="35392291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0FA14A-13E5-CCFB-6CEE-DF1D78E9D70E}"/>
              </a:ext>
            </a:extLst>
          </p:cNvPr>
          <p:cNvSpPr>
            <a:spLocks noGrp="1"/>
          </p:cNvSpPr>
          <p:nvPr>
            <p:ph type="title"/>
          </p:nvPr>
        </p:nvSpPr>
        <p:spPr/>
        <p:txBody>
          <a:bodyPr/>
          <a:lstStyle/>
          <a:p>
            <a:r>
              <a:rPr lang="sl-SI"/>
              <a:t>Kliknite, če želite urediti slog naslova matrice</a:t>
            </a:r>
            <a:endParaRPr lang="en-GB"/>
          </a:p>
        </p:txBody>
      </p:sp>
      <p:sp>
        <p:nvSpPr>
          <p:cNvPr id="3" name="Označba mesta navpičnega besedila 2">
            <a:extLst>
              <a:ext uri="{FF2B5EF4-FFF2-40B4-BE49-F238E27FC236}">
                <a16:creationId xmlns:a16="http://schemas.microsoft.com/office/drawing/2014/main" id="{C47C0DAF-0F2A-40CD-E62C-B88A78C49271}"/>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CD603C56-3E94-E686-D0E9-FD383000F559}"/>
              </a:ext>
            </a:extLst>
          </p:cNvPr>
          <p:cNvSpPr>
            <a:spLocks noGrp="1"/>
          </p:cNvSpPr>
          <p:nvPr>
            <p:ph type="dt" sz="half" idx="10"/>
          </p:nvPr>
        </p:nvSpPr>
        <p:spPr/>
        <p:txBody>
          <a:bodyPr/>
          <a:lstStyle/>
          <a:p>
            <a:fld id="{942D4DF5-31E4-423D-B440-77B535FAD5BD}" type="datetime1">
              <a:rPr lang="en-GB" smtClean="0"/>
              <a:t>25/09/2025</a:t>
            </a:fld>
            <a:endParaRPr lang="en-GB"/>
          </a:p>
        </p:txBody>
      </p:sp>
      <p:sp>
        <p:nvSpPr>
          <p:cNvPr id="5" name="Označba mesta noge 4">
            <a:extLst>
              <a:ext uri="{FF2B5EF4-FFF2-40B4-BE49-F238E27FC236}">
                <a16:creationId xmlns:a16="http://schemas.microsoft.com/office/drawing/2014/main" id="{5682DE7F-9157-AF82-182C-5D48D076FB8B}"/>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473EC85F-7587-4C84-FE46-5346001E3BA4}"/>
              </a:ext>
            </a:extLst>
          </p:cNvPr>
          <p:cNvSpPr>
            <a:spLocks noGrp="1"/>
          </p:cNvSpPr>
          <p:nvPr>
            <p:ph type="sldNum" sz="quarter" idx="12"/>
          </p:nvPr>
        </p:nvSpPr>
        <p:spPr/>
        <p:txBody>
          <a:bodyPr/>
          <a:lstStyle/>
          <a:p>
            <a:fld id="{2B19E897-1D04-4DFC-B01F-E8F3772DFA54}" type="slidenum">
              <a:rPr lang="en-GB" smtClean="0"/>
              <a:t>‹#›</a:t>
            </a:fld>
            <a:endParaRPr lang="en-GB"/>
          </a:p>
        </p:txBody>
      </p:sp>
      <p:pic>
        <p:nvPicPr>
          <p:cNvPr id="7" name="Slika 6" descr="Slika, ki vsebuje besede besedilo, pisava, posnetek zaslona, grafika&#10;&#10;Opis je samodejno ustvarjen">
            <a:extLst>
              <a:ext uri="{FF2B5EF4-FFF2-40B4-BE49-F238E27FC236}">
                <a16:creationId xmlns:a16="http://schemas.microsoft.com/office/drawing/2014/main" id="{16CE6B71-1016-202C-54ED-992AAE29E0E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08122" y="6182787"/>
            <a:ext cx="2174631" cy="538688"/>
          </a:xfrm>
          <a:prstGeom prst="rect">
            <a:avLst/>
          </a:prstGeom>
        </p:spPr>
      </p:pic>
    </p:spTree>
    <p:extLst>
      <p:ext uri="{BB962C8B-B14F-4D97-AF65-F5344CB8AC3E}">
        <p14:creationId xmlns:p14="http://schemas.microsoft.com/office/powerpoint/2010/main" val="32943869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7C8E091A-8E46-3919-C5CA-2319C6C00B7B}"/>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endParaRPr lang="en-GB"/>
          </a:p>
        </p:txBody>
      </p:sp>
      <p:sp>
        <p:nvSpPr>
          <p:cNvPr id="3" name="Označba mesta navpičnega besedila 2">
            <a:extLst>
              <a:ext uri="{FF2B5EF4-FFF2-40B4-BE49-F238E27FC236}">
                <a16:creationId xmlns:a16="http://schemas.microsoft.com/office/drawing/2014/main" id="{A7C37714-6173-4543-107A-8B956F405B86}"/>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4F16B651-57B6-B681-5898-3BF965F1C9F7}"/>
              </a:ext>
            </a:extLst>
          </p:cNvPr>
          <p:cNvSpPr>
            <a:spLocks noGrp="1"/>
          </p:cNvSpPr>
          <p:nvPr>
            <p:ph type="dt" sz="half" idx="10"/>
          </p:nvPr>
        </p:nvSpPr>
        <p:spPr/>
        <p:txBody>
          <a:bodyPr/>
          <a:lstStyle/>
          <a:p>
            <a:fld id="{B947196B-A894-495C-8D63-EB63726CB042}" type="datetime1">
              <a:rPr lang="en-GB" smtClean="0"/>
              <a:t>25/09/2025</a:t>
            </a:fld>
            <a:endParaRPr lang="en-GB"/>
          </a:p>
        </p:txBody>
      </p:sp>
      <p:sp>
        <p:nvSpPr>
          <p:cNvPr id="5" name="Označba mesta noge 4">
            <a:extLst>
              <a:ext uri="{FF2B5EF4-FFF2-40B4-BE49-F238E27FC236}">
                <a16:creationId xmlns:a16="http://schemas.microsoft.com/office/drawing/2014/main" id="{DD5D2954-B885-0983-EA4B-16EED8D5B49A}"/>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9ED04EA8-167B-BDE1-1EB1-630AAA6113FE}"/>
              </a:ext>
            </a:extLst>
          </p:cNvPr>
          <p:cNvSpPr>
            <a:spLocks noGrp="1"/>
          </p:cNvSpPr>
          <p:nvPr>
            <p:ph type="sldNum" sz="quarter" idx="12"/>
          </p:nvPr>
        </p:nvSpPr>
        <p:spPr/>
        <p:txBody>
          <a:bodyPr/>
          <a:lstStyle/>
          <a:p>
            <a:fld id="{2B19E897-1D04-4DFC-B01F-E8F3772DFA54}" type="slidenum">
              <a:rPr lang="en-GB" smtClean="0"/>
              <a:t>‹#›</a:t>
            </a:fld>
            <a:endParaRPr lang="en-GB"/>
          </a:p>
        </p:txBody>
      </p:sp>
      <p:pic>
        <p:nvPicPr>
          <p:cNvPr id="7" name="Slika 6" descr="Slika, ki vsebuje besede besedilo, pisava, posnetek zaslona, grafika&#10;&#10;Opis je samodejno ustvarjen">
            <a:extLst>
              <a:ext uri="{FF2B5EF4-FFF2-40B4-BE49-F238E27FC236}">
                <a16:creationId xmlns:a16="http://schemas.microsoft.com/office/drawing/2014/main" id="{E8F93908-50AC-C474-FDEE-499486F1E53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08122" y="6182787"/>
            <a:ext cx="2174631" cy="538688"/>
          </a:xfrm>
          <a:prstGeom prst="rect">
            <a:avLst/>
          </a:prstGeom>
        </p:spPr>
      </p:pic>
    </p:spTree>
    <p:extLst>
      <p:ext uri="{BB962C8B-B14F-4D97-AF65-F5344CB8AC3E}">
        <p14:creationId xmlns:p14="http://schemas.microsoft.com/office/powerpoint/2010/main" val="977482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ostavitev po mer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4DA74D-55A4-826D-CCBF-C25CF61975CB}"/>
              </a:ext>
            </a:extLst>
          </p:cNvPr>
          <p:cNvSpPr>
            <a:spLocks noGrp="1"/>
          </p:cNvSpPr>
          <p:nvPr>
            <p:ph type="title"/>
          </p:nvPr>
        </p:nvSpPr>
        <p:spPr/>
        <p:txBody>
          <a:bodyPr/>
          <a:lstStyle/>
          <a:p>
            <a:r>
              <a:rPr lang="sl-SI"/>
              <a:t>Kliknite, če želite urediti slog naslova matrice</a:t>
            </a:r>
            <a:endParaRPr lang="en-GB"/>
          </a:p>
        </p:txBody>
      </p:sp>
      <p:sp>
        <p:nvSpPr>
          <p:cNvPr id="3" name="Označba mesta datuma 2">
            <a:extLst>
              <a:ext uri="{FF2B5EF4-FFF2-40B4-BE49-F238E27FC236}">
                <a16:creationId xmlns:a16="http://schemas.microsoft.com/office/drawing/2014/main" id="{D56A2493-14BF-1C37-22D7-65366CE1492A}"/>
              </a:ext>
            </a:extLst>
          </p:cNvPr>
          <p:cNvSpPr>
            <a:spLocks noGrp="1"/>
          </p:cNvSpPr>
          <p:nvPr>
            <p:ph type="dt" sz="half" idx="10"/>
          </p:nvPr>
        </p:nvSpPr>
        <p:spPr/>
        <p:txBody>
          <a:bodyPr/>
          <a:lstStyle/>
          <a:p>
            <a:fld id="{974679F8-7B20-422C-AA0D-50861937B51B}" type="datetime1">
              <a:rPr lang="en-GB" smtClean="0"/>
              <a:t>25/09/2025</a:t>
            </a:fld>
            <a:endParaRPr lang="en-GB"/>
          </a:p>
        </p:txBody>
      </p:sp>
      <p:sp>
        <p:nvSpPr>
          <p:cNvPr id="4" name="Označba mesta noge 3">
            <a:extLst>
              <a:ext uri="{FF2B5EF4-FFF2-40B4-BE49-F238E27FC236}">
                <a16:creationId xmlns:a16="http://schemas.microsoft.com/office/drawing/2014/main" id="{D8EDD97A-4FD4-ADED-1B9B-9BF7F180111E}"/>
              </a:ext>
            </a:extLst>
          </p:cNvPr>
          <p:cNvSpPr>
            <a:spLocks noGrp="1"/>
          </p:cNvSpPr>
          <p:nvPr>
            <p:ph type="ftr" sz="quarter" idx="11"/>
          </p:nvPr>
        </p:nvSpPr>
        <p:spPr/>
        <p:txBody>
          <a:bodyPr/>
          <a:lstStyle/>
          <a:p>
            <a:endParaRPr lang="en-GB"/>
          </a:p>
        </p:txBody>
      </p:sp>
      <p:sp>
        <p:nvSpPr>
          <p:cNvPr id="5" name="Označba mesta številke diapozitiva 4">
            <a:extLst>
              <a:ext uri="{FF2B5EF4-FFF2-40B4-BE49-F238E27FC236}">
                <a16:creationId xmlns:a16="http://schemas.microsoft.com/office/drawing/2014/main" id="{8B4613D6-CF7D-AA91-4F20-CE1D6270C2A5}"/>
              </a:ext>
            </a:extLst>
          </p:cNvPr>
          <p:cNvSpPr>
            <a:spLocks noGrp="1"/>
          </p:cNvSpPr>
          <p:nvPr>
            <p:ph type="sldNum" sz="quarter" idx="12"/>
          </p:nvPr>
        </p:nvSpPr>
        <p:spPr/>
        <p:txBody>
          <a:bodyPr/>
          <a:lstStyle/>
          <a:p>
            <a:fld id="{2B19E897-1D04-4DFC-B01F-E8F3772DFA54}" type="slidenum">
              <a:rPr lang="en-GB" smtClean="0"/>
              <a:t>‹#›</a:t>
            </a:fld>
            <a:endParaRPr lang="en-GB"/>
          </a:p>
        </p:txBody>
      </p:sp>
      <p:sp>
        <p:nvSpPr>
          <p:cNvPr id="6" name="Pravokotnik 5">
            <a:extLst>
              <a:ext uri="{FF2B5EF4-FFF2-40B4-BE49-F238E27FC236}">
                <a16:creationId xmlns:a16="http://schemas.microsoft.com/office/drawing/2014/main" id="{FD203587-9426-8099-34F4-2D3D40BA38F0}"/>
              </a:ext>
            </a:extLst>
          </p:cNvPr>
          <p:cNvSpPr/>
          <p:nvPr userDrawn="1"/>
        </p:nvSpPr>
        <p:spPr>
          <a:xfrm>
            <a:off x="-1" y="5820507"/>
            <a:ext cx="12192001" cy="10374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8683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a:alphaModFix amt="80000"/>
            <a:lum/>
          </a:blip>
          <a:srcRect/>
          <a:stretch>
            <a:fillRect t="-13000" b="-1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7D51E-B84D-B446-9915-606C3686EF89}"/>
              </a:ext>
            </a:extLst>
          </p:cNvPr>
          <p:cNvSpPr>
            <a:spLocks noGrp="1"/>
          </p:cNvSpPr>
          <p:nvPr>
            <p:ph type="ctrTitle" hasCustomPrompt="1"/>
          </p:nvPr>
        </p:nvSpPr>
        <p:spPr>
          <a:xfrm>
            <a:off x="1155355" y="2751446"/>
            <a:ext cx="9483812" cy="670007"/>
          </a:xfrm>
        </p:spPr>
        <p:txBody>
          <a:bodyPr anchor="b">
            <a:normAutofit/>
          </a:bodyPr>
          <a:lstStyle>
            <a:lvl1pPr algn="l">
              <a:defRPr sz="4500" b="1" i="0" baseline="0">
                <a:solidFill>
                  <a:schemeClr val="accent2"/>
                </a:solidFill>
                <a:latin typeface="Arial Black" panose="020B0A04020102020204" pitchFamily="34" charset="0"/>
              </a:defRPr>
            </a:lvl1pPr>
          </a:lstStyle>
          <a:p>
            <a:r>
              <a:rPr lang="fr-FR" err="1"/>
              <a:t>Title</a:t>
            </a:r>
            <a:r>
              <a:rPr lang="fr-FR"/>
              <a:t> of intervention</a:t>
            </a:r>
          </a:p>
        </p:txBody>
      </p:sp>
      <p:sp>
        <p:nvSpPr>
          <p:cNvPr id="3" name="Sous-titre 2">
            <a:extLst>
              <a:ext uri="{FF2B5EF4-FFF2-40B4-BE49-F238E27FC236}">
                <a16:creationId xmlns:a16="http://schemas.microsoft.com/office/drawing/2014/main" id="{0E856151-741D-714A-BCA0-1AC6924A0DF3}"/>
              </a:ext>
            </a:extLst>
          </p:cNvPr>
          <p:cNvSpPr>
            <a:spLocks noGrp="1"/>
          </p:cNvSpPr>
          <p:nvPr>
            <p:ph type="subTitle" idx="1" hasCustomPrompt="1"/>
          </p:nvPr>
        </p:nvSpPr>
        <p:spPr>
          <a:xfrm>
            <a:off x="1155355" y="5013417"/>
            <a:ext cx="6073348" cy="827903"/>
          </a:xfrm>
        </p:spPr>
        <p:txBody>
          <a:bodyPr>
            <a:normAutofit/>
          </a:bodyPr>
          <a:lstStyle>
            <a:lvl1pPr marL="0" indent="0" algn="l">
              <a:buNone/>
              <a:defRPr sz="2000" i="1"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Date</a:t>
            </a:r>
          </a:p>
          <a:p>
            <a:r>
              <a:rPr lang="fr-FR" err="1"/>
              <a:t>Title</a:t>
            </a:r>
            <a:r>
              <a:rPr lang="fr-FR"/>
              <a:t> of </a:t>
            </a:r>
            <a:r>
              <a:rPr lang="fr-FR" err="1"/>
              <a:t>event</a:t>
            </a:r>
            <a:r>
              <a:rPr lang="fr-FR"/>
              <a:t> </a:t>
            </a:r>
          </a:p>
        </p:txBody>
      </p:sp>
      <p:pic>
        <p:nvPicPr>
          <p:cNvPr id="6" name="Image 5">
            <a:extLst>
              <a:ext uri="{FF2B5EF4-FFF2-40B4-BE49-F238E27FC236}">
                <a16:creationId xmlns:a16="http://schemas.microsoft.com/office/drawing/2014/main" id="{25704B21-091F-9747-96F3-DB91911164EF}"/>
              </a:ext>
            </a:extLst>
          </p:cNvPr>
          <p:cNvPicPr>
            <a:picLocks noChangeAspect="1"/>
          </p:cNvPicPr>
          <p:nvPr userDrawn="1"/>
        </p:nvPicPr>
        <p:blipFill>
          <a:blip r:embed="rId3"/>
          <a:stretch>
            <a:fillRect/>
          </a:stretch>
        </p:blipFill>
        <p:spPr>
          <a:xfrm>
            <a:off x="1001649" y="619131"/>
            <a:ext cx="2305781" cy="974466"/>
          </a:xfrm>
          <a:prstGeom prst="rect">
            <a:avLst/>
          </a:prstGeom>
        </p:spPr>
      </p:pic>
      <p:sp>
        <p:nvSpPr>
          <p:cNvPr id="5" name="Espace réservé du texte 4">
            <a:extLst>
              <a:ext uri="{FF2B5EF4-FFF2-40B4-BE49-F238E27FC236}">
                <a16:creationId xmlns:a16="http://schemas.microsoft.com/office/drawing/2014/main" id="{3838753C-5334-394D-A9FB-B4BD74D98477}"/>
              </a:ext>
            </a:extLst>
          </p:cNvPr>
          <p:cNvSpPr>
            <a:spLocks noGrp="1"/>
          </p:cNvSpPr>
          <p:nvPr>
            <p:ph type="body" sz="quarter" idx="10" hasCustomPrompt="1"/>
          </p:nvPr>
        </p:nvSpPr>
        <p:spPr>
          <a:xfrm>
            <a:off x="1155355" y="3461255"/>
            <a:ext cx="9483812" cy="492908"/>
          </a:xfrm>
        </p:spPr>
        <p:txBody>
          <a:bodyPr/>
          <a:lstStyle>
            <a:lvl1pPr marL="0" indent="0">
              <a:buNone/>
              <a:defRPr sz="2500" b="1">
                <a:solidFill>
                  <a:schemeClr val="accent1"/>
                </a:solidFill>
                <a:latin typeface="Arial" panose="020B0604020202020204" pitchFamily="34" charset="0"/>
                <a:cs typeface="Arial" panose="020B0604020202020204" pitchFamily="34" charset="0"/>
              </a:defRPr>
            </a:lvl1pPr>
          </a:lstStyle>
          <a:p>
            <a:r>
              <a:rPr lang="fr-FR"/>
              <a:t>Name </a:t>
            </a:r>
            <a:r>
              <a:rPr lang="fr-FR" err="1"/>
              <a:t>Surname</a:t>
            </a:r>
            <a:r>
              <a:rPr lang="fr-FR"/>
              <a:t>
</a:t>
            </a:r>
          </a:p>
        </p:txBody>
      </p:sp>
      <p:pic>
        <p:nvPicPr>
          <p:cNvPr id="10" name="Image 19">
            <a:extLst>
              <a:ext uri="{FF2B5EF4-FFF2-40B4-BE49-F238E27FC236}">
                <a16:creationId xmlns:a16="http://schemas.microsoft.com/office/drawing/2014/main" id="{E1906490-CD12-719A-6150-2903EBB00D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31457" y="5971037"/>
            <a:ext cx="2887640" cy="605813"/>
          </a:xfrm>
          <a:prstGeom prst="rect">
            <a:avLst/>
          </a:prstGeom>
        </p:spPr>
      </p:pic>
      <p:cxnSp>
        <p:nvCxnSpPr>
          <p:cNvPr id="18" name="Straight Connector 17"/>
          <p:cNvCxnSpPr/>
          <p:nvPr userDrawn="1"/>
        </p:nvCxnSpPr>
        <p:spPr>
          <a:xfrm>
            <a:off x="683744" y="2418080"/>
            <a:ext cx="0" cy="4439920"/>
          </a:xfrm>
          <a:prstGeom prst="line">
            <a:avLst/>
          </a:prstGeom>
          <a:ln w="38100" cmpd="sng">
            <a:solidFill>
              <a:schemeClr val="bg1"/>
            </a:solidFill>
            <a:headEnd type="oval" w="lg" len="lg"/>
            <a:tailEnd type="none" w="lg" len="lg"/>
          </a:ln>
          <a:effectLst>
            <a:softEdge rad="0"/>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1155354" y="5971037"/>
            <a:ext cx="66695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kern="1200" baseline="0">
                <a:solidFill>
                  <a:schemeClr val="bg1"/>
                </a:solidFill>
                <a:latin typeface="Arial" panose="020B0604020202020204" pitchFamily="34" charset="0"/>
                <a:ea typeface="+mn-ea"/>
                <a:cs typeface="Arial" panose="020B0604020202020204" pitchFamily="34" charset="0"/>
              </a:rPr>
              <a:t>Tools4CAP has </a:t>
            </a:r>
            <a:r>
              <a:rPr lang="fr-FR" sz="900" kern="1200" baseline="0" err="1">
                <a:solidFill>
                  <a:schemeClr val="bg1"/>
                </a:solidFill>
                <a:latin typeface="Arial" panose="020B0604020202020204" pitchFamily="34" charset="0"/>
                <a:ea typeface="+mn-ea"/>
                <a:cs typeface="Arial" panose="020B0604020202020204" pitchFamily="34" charset="0"/>
              </a:rPr>
              <a:t>received</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funding</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from</a:t>
            </a:r>
            <a:r>
              <a:rPr lang="fr-FR" sz="900" kern="1200" baseline="0">
                <a:solidFill>
                  <a:schemeClr val="bg1"/>
                </a:solidFill>
                <a:latin typeface="Arial" panose="020B0604020202020204" pitchFamily="34" charset="0"/>
                <a:ea typeface="+mn-ea"/>
                <a:cs typeface="Arial" panose="020B0604020202020204" pitchFamily="34" charset="0"/>
              </a:rPr>
              <a:t> the </a:t>
            </a:r>
            <a:r>
              <a:rPr lang="fr-FR" sz="900" kern="1200" baseline="0" err="1">
                <a:solidFill>
                  <a:schemeClr val="bg1"/>
                </a:solidFill>
                <a:latin typeface="Arial" panose="020B0604020202020204" pitchFamily="34" charset="0"/>
                <a:ea typeface="+mn-ea"/>
                <a:cs typeface="Arial" panose="020B0604020202020204" pitchFamily="34" charset="0"/>
              </a:rPr>
              <a:t>European</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Union’s</a:t>
            </a:r>
            <a:r>
              <a:rPr lang="fr-FR" sz="900" kern="1200" baseline="0">
                <a:solidFill>
                  <a:schemeClr val="bg1"/>
                </a:solidFill>
                <a:latin typeface="Arial" panose="020B0604020202020204" pitchFamily="34" charset="0"/>
                <a:ea typeface="+mn-ea"/>
                <a:cs typeface="Arial" panose="020B0604020202020204" pitchFamily="34" charset="0"/>
              </a:rPr>
              <a:t> Horizon Europe </a:t>
            </a:r>
            <a:r>
              <a:rPr lang="fr-FR" sz="900" kern="1200" baseline="0" err="1">
                <a:solidFill>
                  <a:schemeClr val="bg1"/>
                </a:solidFill>
                <a:latin typeface="Arial" panose="020B0604020202020204" pitchFamily="34" charset="0"/>
                <a:ea typeface="+mn-ea"/>
                <a:cs typeface="Arial" panose="020B0604020202020204" pitchFamily="34" charset="0"/>
              </a:rPr>
              <a:t>Research</a:t>
            </a:r>
            <a:r>
              <a:rPr lang="fr-FR" sz="900" kern="1200" baseline="0">
                <a:solidFill>
                  <a:schemeClr val="bg1"/>
                </a:solidFill>
                <a:latin typeface="Arial" panose="020B0604020202020204" pitchFamily="34" charset="0"/>
                <a:ea typeface="+mn-ea"/>
                <a:cs typeface="Arial" panose="020B0604020202020204" pitchFamily="34" charset="0"/>
              </a:rPr>
              <a:t> and Innovation Programme </a:t>
            </a:r>
            <a:r>
              <a:rPr lang="fr-FR" sz="900" kern="1200" baseline="0" err="1">
                <a:solidFill>
                  <a:schemeClr val="bg1"/>
                </a:solidFill>
                <a:latin typeface="Arial" panose="020B0604020202020204" pitchFamily="34" charset="0"/>
                <a:ea typeface="+mn-ea"/>
                <a:cs typeface="Arial" panose="020B0604020202020204" pitchFamily="34" charset="0"/>
              </a:rPr>
              <a:t>under</a:t>
            </a:r>
            <a:r>
              <a:rPr lang="fr-FR" sz="900" kern="1200" baseline="0">
                <a:solidFill>
                  <a:schemeClr val="bg1"/>
                </a:solidFill>
                <a:latin typeface="Arial" panose="020B0604020202020204" pitchFamily="34" charset="0"/>
                <a:ea typeface="+mn-ea"/>
                <a:cs typeface="Arial" panose="020B0604020202020204" pitchFamily="34" charset="0"/>
              </a:rPr>
              <a:t> Grant Agreement No. 101086311 . </a:t>
            </a:r>
            <a:r>
              <a:rPr lang="fr-FR" sz="900" kern="1200" baseline="0" err="1">
                <a:solidFill>
                  <a:schemeClr val="bg1"/>
                </a:solidFill>
                <a:latin typeface="Arial" panose="020B0604020202020204" pitchFamily="34" charset="0"/>
                <a:ea typeface="+mn-ea"/>
                <a:cs typeface="Arial" panose="020B0604020202020204" pitchFamily="34" charset="0"/>
              </a:rPr>
              <a:t>Views</a:t>
            </a:r>
            <a:r>
              <a:rPr lang="fr-FR" sz="900" kern="1200" baseline="0">
                <a:solidFill>
                  <a:schemeClr val="bg1"/>
                </a:solidFill>
                <a:latin typeface="Arial" panose="020B0604020202020204" pitchFamily="34" charset="0"/>
                <a:ea typeface="+mn-ea"/>
                <a:cs typeface="Arial" panose="020B0604020202020204" pitchFamily="34" charset="0"/>
              </a:rPr>
              <a:t> and opinions </a:t>
            </a:r>
            <a:r>
              <a:rPr lang="fr-FR" sz="900" kern="1200" baseline="0" err="1">
                <a:solidFill>
                  <a:schemeClr val="bg1"/>
                </a:solidFill>
                <a:latin typeface="Arial" panose="020B0604020202020204" pitchFamily="34" charset="0"/>
                <a:ea typeface="+mn-ea"/>
                <a:cs typeface="Arial" panose="020B0604020202020204" pitchFamily="34" charset="0"/>
              </a:rPr>
              <a:t>expressed</a:t>
            </a:r>
            <a:r>
              <a:rPr lang="fr-FR" sz="900" kern="1200" baseline="0">
                <a:solidFill>
                  <a:schemeClr val="bg1"/>
                </a:solidFill>
                <a:latin typeface="Arial" panose="020B0604020202020204" pitchFamily="34" charset="0"/>
                <a:ea typeface="+mn-ea"/>
                <a:cs typeface="Arial" panose="020B0604020202020204" pitchFamily="34" charset="0"/>
              </a:rPr>
              <a:t> are </a:t>
            </a:r>
            <a:r>
              <a:rPr lang="fr-FR" sz="900" kern="1200" baseline="0" err="1">
                <a:solidFill>
                  <a:schemeClr val="bg1"/>
                </a:solidFill>
                <a:latin typeface="Arial" panose="020B0604020202020204" pitchFamily="34" charset="0"/>
                <a:ea typeface="+mn-ea"/>
                <a:cs typeface="Arial" panose="020B0604020202020204" pitchFamily="34" charset="0"/>
              </a:rPr>
              <a:t>however</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those</a:t>
            </a:r>
            <a:r>
              <a:rPr lang="fr-FR" sz="900" kern="1200" baseline="0">
                <a:solidFill>
                  <a:schemeClr val="bg1"/>
                </a:solidFill>
                <a:latin typeface="Arial" panose="020B0604020202020204" pitchFamily="34" charset="0"/>
                <a:ea typeface="+mn-ea"/>
                <a:cs typeface="Arial" panose="020B0604020202020204" pitchFamily="34" charset="0"/>
              </a:rPr>
              <a:t> of the </a:t>
            </a:r>
            <a:r>
              <a:rPr lang="fr-FR" sz="900" kern="1200" baseline="0" err="1">
                <a:solidFill>
                  <a:schemeClr val="bg1"/>
                </a:solidFill>
                <a:latin typeface="Arial" panose="020B0604020202020204" pitchFamily="34" charset="0"/>
                <a:ea typeface="+mn-ea"/>
                <a:cs typeface="Arial" panose="020B0604020202020204" pitchFamily="34" charset="0"/>
              </a:rPr>
              <a:t>author</a:t>
            </a:r>
            <a:r>
              <a:rPr lang="fr-FR" sz="900" kern="1200" baseline="0">
                <a:solidFill>
                  <a:schemeClr val="bg1"/>
                </a:solidFill>
                <a:latin typeface="Arial" panose="020B0604020202020204" pitchFamily="34" charset="0"/>
                <a:ea typeface="+mn-ea"/>
                <a:cs typeface="Arial" panose="020B0604020202020204" pitchFamily="34" charset="0"/>
              </a:rPr>
              <a:t>(s) </a:t>
            </a:r>
            <a:r>
              <a:rPr lang="fr-FR" sz="900" kern="1200" baseline="0" err="1">
                <a:solidFill>
                  <a:schemeClr val="bg1"/>
                </a:solidFill>
                <a:latin typeface="Arial" panose="020B0604020202020204" pitchFamily="34" charset="0"/>
                <a:ea typeface="+mn-ea"/>
                <a:cs typeface="Arial" panose="020B0604020202020204" pitchFamily="34" charset="0"/>
              </a:rPr>
              <a:t>only</a:t>
            </a:r>
            <a:r>
              <a:rPr lang="fr-FR" sz="900" kern="1200" baseline="0">
                <a:solidFill>
                  <a:schemeClr val="bg1"/>
                </a:solidFill>
                <a:latin typeface="Arial" panose="020B0604020202020204" pitchFamily="34" charset="0"/>
                <a:ea typeface="+mn-ea"/>
                <a:cs typeface="Arial" panose="020B0604020202020204" pitchFamily="34" charset="0"/>
              </a:rPr>
              <a:t> and do not </a:t>
            </a:r>
            <a:r>
              <a:rPr lang="fr-FR" sz="900" kern="1200" baseline="0" err="1">
                <a:solidFill>
                  <a:schemeClr val="bg1"/>
                </a:solidFill>
                <a:latin typeface="Arial" panose="020B0604020202020204" pitchFamily="34" charset="0"/>
                <a:ea typeface="+mn-ea"/>
                <a:cs typeface="Arial" panose="020B0604020202020204" pitchFamily="34" charset="0"/>
              </a:rPr>
              <a:t>necessarily</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reflect</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those</a:t>
            </a:r>
            <a:r>
              <a:rPr lang="fr-FR" sz="900" kern="1200" baseline="0">
                <a:solidFill>
                  <a:schemeClr val="bg1"/>
                </a:solidFill>
                <a:latin typeface="Arial" panose="020B0604020202020204" pitchFamily="34" charset="0"/>
                <a:ea typeface="+mn-ea"/>
                <a:cs typeface="Arial" panose="020B0604020202020204" pitchFamily="34" charset="0"/>
              </a:rPr>
              <a:t> of the </a:t>
            </a:r>
            <a:r>
              <a:rPr lang="fr-FR" sz="900" kern="1200" baseline="0" err="1">
                <a:solidFill>
                  <a:schemeClr val="bg1"/>
                </a:solidFill>
                <a:latin typeface="Arial" panose="020B0604020202020204" pitchFamily="34" charset="0"/>
                <a:ea typeface="+mn-ea"/>
                <a:cs typeface="Arial" panose="020B0604020202020204" pitchFamily="34" charset="0"/>
              </a:rPr>
              <a:t>European</a:t>
            </a:r>
            <a:r>
              <a:rPr lang="fr-FR" sz="900" kern="1200" baseline="0">
                <a:solidFill>
                  <a:schemeClr val="bg1"/>
                </a:solidFill>
                <a:latin typeface="Arial" panose="020B0604020202020204" pitchFamily="34" charset="0"/>
                <a:ea typeface="+mn-ea"/>
                <a:cs typeface="Arial" panose="020B0604020202020204" pitchFamily="34" charset="0"/>
              </a:rPr>
              <a:t> Union or the </a:t>
            </a:r>
            <a:r>
              <a:rPr lang="fr-FR" sz="900" kern="1200" baseline="0" err="1">
                <a:solidFill>
                  <a:schemeClr val="bg1"/>
                </a:solidFill>
                <a:latin typeface="Arial" panose="020B0604020202020204" pitchFamily="34" charset="0"/>
                <a:ea typeface="+mn-ea"/>
                <a:cs typeface="Arial" panose="020B0604020202020204" pitchFamily="34" charset="0"/>
              </a:rPr>
              <a:t>European</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Research</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Executive</a:t>
            </a:r>
            <a:r>
              <a:rPr lang="fr-FR" sz="900" kern="1200" baseline="0">
                <a:solidFill>
                  <a:schemeClr val="bg1"/>
                </a:solidFill>
                <a:latin typeface="Arial" panose="020B0604020202020204" pitchFamily="34" charset="0"/>
                <a:ea typeface="+mn-ea"/>
                <a:cs typeface="Arial" panose="020B0604020202020204" pitchFamily="34" charset="0"/>
              </a:rPr>
              <a:t> Agency (REA). </a:t>
            </a:r>
            <a:r>
              <a:rPr lang="fr-FR" sz="900" kern="1200" baseline="0" err="1">
                <a:solidFill>
                  <a:schemeClr val="bg1"/>
                </a:solidFill>
                <a:latin typeface="Arial" panose="020B0604020202020204" pitchFamily="34" charset="0"/>
                <a:ea typeface="+mn-ea"/>
                <a:cs typeface="Arial" panose="020B0604020202020204" pitchFamily="34" charset="0"/>
              </a:rPr>
              <a:t>Neither</a:t>
            </a:r>
            <a:r>
              <a:rPr lang="fr-FR" sz="900" kern="1200" baseline="0">
                <a:solidFill>
                  <a:schemeClr val="bg1"/>
                </a:solidFill>
                <a:latin typeface="Arial" panose="020B0604020202020204" pitchFamily="34" charset="0"/>
                <a:ea typeface="+mn-ea"/>
                <a:cs typeface="Arial" panose="020B0604020202020204" pitchFamily="34" charset="0"/>
              </a:rPr>
              <a:t> the </a:t>
            </a:r>
            <a:r>
              <a:rPr lang="fr-FR" sz="900" kern="1200" baseline="0" err="1">
                <a:solidFill>
                  <a:schemeClr val="bg1"/>
                </a:solidFill>
                <a:latin typeface="Arial" panose="020B0604020202020204" pitchFamily="34" charset="0"/>
                <a:ea typeface="+mn-ea"/>
                <a:cs typeface="Arial" panose="020B0604020202020204" pitchFamily="34" charset="0"/>
              </a:rPr>
              <a:t>European</a:t>
            </a:r>
            <a:r>
              <a:rPr lang="fr-FR" sz="900" kern="1200" baseline="0">
                <a:solidFill>
                  <a:schemeClr val="bg1"/>
                </a:solidFill>
                <a:latin typeface="Arial" panose="020B0604020202020204" pitchFamily="34" charset="0"/>
                <a:ea typeface="+mn-ea"/>
                <a:cs typeface="Arial" panose="020B0604020202020204" pitchFamily="34" charset="0"/>
              </a:rPr>
              <a:t> Union </a:t>
            </a:r>
            <a:r>
              <a:rPr lang="fr-FR" sz="900" kern="1200" baseline="0" err="1">
                <a:solidFill>
                  <a:schemeClr val="bg1"/>
                </a:solidFill>
                <a:latin typeface="Arial" panose="020B0604020202020204" pitchFamily="34" charset="0"/>
                <a:ea typeface="+mn-ea"/>
                <a:cs typeface="Arial" panose="020B0604020202020204" pitchFamily="34" charset="0"/>
              </a:rPr>
              <a:t>nor</a:t>
            </a:r>
            <a:r>
              <a:rPr lang="fr-FR" sz="900" kern="1200" baseline="0">
                <a:solidFill>
                  <a:schemeClr val="bg1"/>
                </a:solidFill>
                <a:latin typeface="Arial" panose="020B0604020202020204" pitchFamily="34" charset="0"/>
                <a:ea typeface="+mn-ea"/>
                <a:cs typeface="Arial" panose="020B0604020202020204" pitchFamily="34" charset="0"/>
              </a:rPr>
              <a:t> the </a:t>
            </a:r>
            <a:r>
              <a:rPr lang="fr-FR" sz="900" kern="1200" baseline="0" err="1">
                <a:solidFill>
                  <a:schemeClr val="bg1"/>
                </a:solidFill>
                <a:latin typeface="Arial" panose="020B0604020202020204" pitchFamily="34" charset="0"/>
                <a:ea typeface="+mn-ea"/>
                <a:cs typeface="Arial" panose="020B0604020202020204" pitchFamily="34" charset="0"/>
              </a:rPr>
              <a:t>granting</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authority</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can</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be</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held</a:t>
            </a:r>
            <a:r>
              <a:rPr lang="fr-FR" sz="900" kern="1200" baseline="0">
                <a:solidFill>
                  <a:schemeClr val="bg1"/>
                </a:solidFill>
                <a:latin typeface="Arial" panose="020B0604020202020204" pitchFamily="34" charset="0"/>
                <a:ea typeface="+mn-ea"/>
                <a:cs typeface="Arial" panose="020B0604020202020204" pitchFamily="34" charset="0"/>
              </a:rPr>
              <a:t> </a:t>
            </a:r>
            <a:r>
              <a:rPr lang="fr-FR" sz="900" kern="1200" baseline="0" err="1">
                <a:solidFill>
                  <a:schemeClr val="bg1"/>
                </a:solidFill>
                <a:latin typeface="Arial" panose="020B0604020202020204" pitchFamily="34" charset="0"/>
                <a:ea typeface="+mn-ea"/>
                <a:cs typeface="Arial" panose="020B0604020202020204" pitchFamily="34" charset="0"/>
              </a:rPr>
              <a:t>responsible</a:t>
            </a:r>
            <a:r>
              <a:rPr lang="fr-FR" sz="900" kern="1200" baseline="0">
                <a:solidFill>
                  <a:schemeClr val="bg1"/>
                </a:solidFill>
                <a:latin typeface="Arial" panose="020B0604020202020204" pitchFamily="34" charset="0"/>
                <a:ea typeface="+mn-ea"/>
                <a:cs typeface="Arial" panose="020B0604020202020204" pitchFamily="34" charset="0"/>
              </a:rPr>
              <a:t> for </a:t>
            </a:r>
            <a:r>
              <a:rPr lang="fr-FR" sz="900" kern="1200" baseline="0" err="1">
                <a:solidFill>
                  <a:schemeClr val="bg1"/>
                </a:solidFill>
                <a:latin typeface="Arial" panose="020B0604020202020204" pitchFamily="34" charset="0"/>
                <a:ea typeface="+mn-ea"/>
                <a:cs typeface="Arial" panose="020B0604020202020204" pitchFamily="34" charset="0"/>
              </a:rPr>
              <a:t>them</a:t>
            </a:r>
            <a:r>
              <a:rPr lang="fr-FR" sz="900" kern="1200" baseline="0">
                <a:solidFill>
                  <a:schemeClr val="bg1"/>
                </a:solidFill>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2758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8D3BA0-6C09-1C29-5FCB-AAD42E06B8A5}"/>
              </a:ext>
            </a:extLst>
          </p:cNvPr>
          <p:cNvSpPr>
            <a:spLocks noGrp="1"/>
          </p:cNvSpPr>
          <p:nvPr>
            <p:ph type="title"/>
          </p:nvPr>
        </p:nvSpPr>
        <p:spPr>
          <a:xfrm>
            <a:off x="838200" y="365125"/>
            <a:ext cx="8890000" cy="738745"/>
          </a:xfrm>
        </p:spPr>
        <p:txBody>
          <a:bodyPr>
            <a:normAutofit/>
          </a:bodyPr>
          <a:lstStyle>
            <a:lvl1pPr>
              <a:defRPr sz="3600" b="1">
                <a:solidFill>
                  <a:srgbClr val="C00000"/>
                </a:solidFill>
              </a:defRPr>
            </a:lvl1p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228A43BE-632F-B977-B59D-0BEE5213BFE6}"/>
              </a:ext>
            </a:extLst>
          </p:cNvPr>
          <p:cNvSpPr>
            <a:spLocks noGrp="1"/>
          </p:cNvSpPr>
          <p:nvPr>
            <p:ph idx="1"/>
          </p:nvPr>
        </p:nvSpPr>
        <p:spPr>
          <a:xfrm>
            <a:off x="838200" y="1366134"/>
            <a:ext cx="10834816" cy="4682272"/>
          </a:xfrm>
        </p:spPr>
        <p:txBody>
          <a:bodyPr>
            <a:normAutofit/>
          </a:bodyPr>
          <a:lstStyle>
            <a:lvl1pPr marL="342900" indent="-342900">
              <a:buFont typeface="Aptos" panose="020B0004020202020204" pitchFamily="34" charset="0"/>
              <a:buChar char="–"/>
              <a:defRPr sz="2400">
                <a:solidFill>
                  <a:srgbClr val="58595B"/>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2000">
                <a:solidFill>
                  <a:srgbClr val="58595B"/>
                </a:solidFill>
                <a:latin typeface="Arial" panose="020B0604020202020204" pitchFamily="34" charset="0"/>
                <a:cs typeface="Arial" panose="020B0604020202020204" pitchFamily="34" charset="0"/>
              </a:defRPr>
            </a:lvl2pPr>
            <a:lvl3pPr>
              <a:defRPr sz="1800">
                <a:solidFill>
                  <a:srgbClr val="58595B"/>
                </a:solidFill>
                <a:latin typeface="Arial" panose="020B0604020202020204" pitchFamily="34" charset="0"/>
                <a:cs typeface="Arial" panose="020B0604020202020204" pitchFamily="34" charset="0"/>
              </a:defRPr>
            </a:lvl3pPr>
            <a:lvl4pPr>
              <a:defRPr sz="1600">
                <a:solidFill>
                  <a:srgbClr val="58595B"/>
                </a:solidFill>
                <a:latin typeface="Arial" panose="020B0604020202020204" pitchFamily="34" charset="0"/>
                <a:cs typeface="Arial" panose="020B0604020202020204" pitchFamily="34" charset="0"/>
              </a:defRPr>
            </a:lvl4pPr>
            <a:lvl5pPr>
              <a:defRPr sz="1600">
                <a:solidFill>
                  <a:srgbClr val="58595B"/>
                </a:solidFill>
                <a:latin typeface="Arial" panose="020B0604020202020204" pitchFamily="34" charset="0"/>
                <a:cs typeface="Arial" panose="020B0604020202020204" pitchFamily="34" charset="0"/>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6" name="Označba mesta številke diapozitiva 5">
            <a:extLst>
              <a:ext uri="{FF2B5EF4-FFF2-40B4-BE49-F238E27FC236}">
                <a16:creationId xmlns:a16="http://schemas.microsoft.com/office/drawing/2014/main" id="{C97F5804-1FC5-CA3D-18ED-659D5BF4B872}"/>
              </a:ext>
            </a:extLst>
          </p:cNvPr>
          <p:cNvSpPr>
            <a:spLocks noGrp="1"/>
          </p:cNvSpPr>
          <p:nvPr>
            <p:ph type="sldNum" sz="quarter" idx="12"/>
          </p:nvPr>
        </p:nvSpPr>
        <p:spPr/>
        <p:txBody>
          <a:bodyPr/>
          <a:lstStyle/>
          <a:p>
            <a:fld id="{2B19E897-1D04-4DFC-B01F-E8F3772DFA54}" type="slidenum">
              <a:rPr lang="en-GB" smtClean="0"/>
              <a:t>‹#›</a:t>
            </a:fld>
            <a:endParaRPr lang="en-GB"/>
          </a:p>
        </p:txBody>
      </p:sp>
      <p:pic>
        <p:nvPicPr>
          <p:cNvPr id="8" name="Slika 7" descr="Slika, ki vsebuje besede besedilo, pisava, posnetek zaslona, grafika&#10;&#10;Opis je samodejno ustvarjen">
            <a:extLst>
              <a:ext uri="{FF2B5EF4-FFF2-40B4-BE49-F238E27FC236}">
                <a16:creationId xmlns:a16="http://schemas.microsoft.com/office/drawing/2014/main" id="{BA0F4566-71BE-CE10-ED4A-7BDC7A59F078}"/>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32836" y="6261630"/>
            <a:ext cx="2174631" cy="538688"/>
          </a:xfrm>
          <a:prstGeom prst="rect">
            <a:avLst/>
          </a:prstGeom>
        </p:spPr>
      </p:pic>
      <p:pic>
        <p:nvPicPr>
          <p:cNvPr id="3076" name="Picture 4">
            <a:extLst>
              <a:ext uri="{FF2B5EF4-FFF2-40B4-BE49-F238E27FC236}">
                <a16:creationId xmlns:a16="http://schemas.microsoft.com/office/drawing/2014/main" id="{70D9B931-6EDD-EC46-FCAA-EB88D964C2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91711" y="500354"/>
            <a:ext cx="2209800" cy="428625"/>
          </a:xfrm>
          <a:prstGeom prst="rect">
            <a:avLst/>
          </a:prstGeom>
          <a:noFill/>
          <a:extLst>
            <a:ext uri="{909E8E84-426E-40DD-AFC4-6F175D3DCCD1}">
              <a14:hiddenFill xmlns:a14="http://schemas.microsoft.com/office/drawing/2010/main">
                <a:solidFill>
                  <a:srgbClr val="FFFFFF"/>
                </a:solidFill>
              </a14:hiddenFill>
            </a:ext>
          </a:extLst>
        </p:spPr>
      </p:pic>
      <p:sp>
        <p:nvSpPr>
          <p:cNvPr id="10" name="Označba mesta številke diapozitiva 6">
            <a:extLst>
              <a:ext uri="{FF2B5EF4-FFF2-40B4-BE49-F238E27FC236}">
                <a16:creationId xmlns:a16="http://schemas.microsoft.com/office/drawing/2014/main" id="{5E74A645-3504-CFBB-CE6B-8C6151B1F9CF}"/>
              </a:ext>
            </a:extLst>
          </p:cNvPr>
          <p:cNvSpPr txBox="1">
            <a:spLocks/>
          </p:cNvSpPr>
          <p:nvPr userDrawn="1"/>
        </p:nvSpPr>
        <p:spPr>
          <a:xfrm>
            <a:off x="4716610" y="636346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19E897-1D04-4DFC-B01F-E8F3772DFA54}" type="slidenum">
              <a:rPr lang="en-GB" sz="1600" smtClean="0"/>
              <a:pPr algn="ctr"/>
              <a:t>‹#›</a:t>
            </a:fld>
            <a:endParaRPr lang="en-GB"/>
          </a:p>
        </p:txBody>
      </p:sp>
    </p:spTree>
    <p:extLst>
      <p:ext uri="{BB962C8B-B14F-4D97-AF65-F5344CB8AC3E}">
        <p14:creationId xmlns:p14="http://schemas.microsoft.com/office/powerpoint/2010/main" val="2472844444"/>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avitev po meri">
    <p:spTree>
      <p:nvGrpSpPr>
        <p:cNvPr id="1" name=""/>
        <p:cNvGrpSpPr/>
        <p:nvPr/>
      </p:nvGrpSpPr>
      <p:grpSpPr>
        <a:xfrm>
          <a:off x="0" y="0"/>
          <a:ext cx="0" cy="0"/>
          <a:chOff x="0" y="0"/>
          <a:chExt cx="0" cy="0"/>
        </a:xfrm>
      </p:grpSpPr>
      <p:sp>
        <p:nvSpPr>
          <p:cNvPr id="6" name="Pravokotnik: zaokroženi vogali 5">
            <a:extLst>
              <a:ext uri="{FF2B5EF4-FFF2-40B4-BE49-F238E27FC236}">
                <a16:creationId xmlns:a16="http://schemas.microsoft.com/office/drawing/2014/main" id="{108AEFA3-0CBE-16B4-C354-A0958F4FAEC7}"/>
              </a:ext>
            </a:extLst>
          </p:cNvPr>
          <p:cNvSpPr/>
          <p:nvPr userDrawn="1"/>
        </p:nvSpPr>
        <p:spPr>
          <a:xfrm>
            <a:off x="750277" y="923192"/>
            <a:ext cx="7236069" cy="250580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značba mesta noge 3">
            <a:extLst>
              <a:ext uri="{FF2B5EF4-FFF2-40B4-BE49-F238E27FC236}">
                <a16:creationId xmlns:a16="http://schemas.microsoft.com/office/drawing/2014/main" id="{05E1345B-6CC5-B42C-C402-A31DD7532772}"/>
              </a:ext>
            </a:extLst>
          </p:cNvPr>
          <p:cNvSpPr>
            <a:spLocks noGrp="1"/>
          </p:cNvSpPr>
          <p:nvPr>
            <p:ph type="ftr" sz="quarter" idx="11"/>
          </p:nvPr>
        </p:nvSpPr>
        <p:spPr/>
        <p:txBody>
          <a:bodyPr/>
          <a:lstStyle/>
          <a:p>
            <a:endParaRPr lang="en-GB"/>
          </a:p>
        </p:txBody>
      </p:sp>
      <p:sp>
        <p:nvSpPr>
          <p:cNvPr id="5" name="Označba mesta številke diapozitiva 4">
            <a:extLst>
              <a:ext uri="{FF2B5EF4-FFF2-40B4-BE49-F238E27FC236}">
                <a16:creationId xmlns:a16="http://schemas.microsoft.com/office/drawing/2014/main" id="{54703EBE-F240-D4D4-110A-639769EBDE58}"/>
              </a:ext>
            </a:extLst>
          </p:cNvPr>
          <p:cNvSpPr>
            <a:spLocks noGrp="1"/>
          </p:cNvSpPr>
          <p:nvPr>
            <p:ph type="sldNum" sz="quarter" idx="12"/>
          </p:nvPr>
        </p:nvSpPr>
        <p:spPr/>
        <p:txBody>
          <a:bodyPr/>
          <a:lstStyle/>
          <a:p>
            <a:fld id="{2B19E897-1D04-4DFC-B01F-E8F3772DFA54}" type="slidenum">
              <a:rPr lang="en-GB" smtClean="0"/>
              <a:t>‹#›</a:t>
            </a:fld>
            <a:endParaRPr lang="en-GB"/>
          </a:p>
        </p:txBody>
      </p:sp>
      <p:sp>
        <p:nvSpPr>
          <p:cNvPr id="2" name="Naslov 1">
            <a:extLst>
              <a:ext uri="{FF2B5EF4-FFF2-40B4-BE49-F238E27FC236}">
                <a16:creationId xmlns:a16="http://schemas.microsoft.com/office/drawing/2014/main" id="{B9988142-4A48-6545-FA84-B7637D4E0406}"/>
              </a:ext>
            </a:extLst>
          </p:cNvPr>
          <p:cNvSpPr>
            <a:spLocks noGrp="1"/>
          </p:cNvSpPr>
          <p:nvPr>
            <p:ph type="title" hasCustomPrompt="1"/>
          </p:nvPr>
        </p:nvSpPr>
        <p:spPr>
          <a:xfrm>
            <a:off x="1207477" y="1253148"/>
            <a:ext cx="6213231" cy="1780198"/>
          </a:xfrm>
        </p:spPr>
        <p:txBody>
          <a:bodyPr>
            <a:normAutofit/>
          </a:bodyPr>
          <a:lstStyle>
            <a:lvl1pPr>
              <a:defRPr sz="3600">
                <a:solidFill>
                  <a:schemeClr val="bg1">
                    <a:lumMod val="85000"/>
                  </a:schemeClr>
                </a:solidFill>
              </a:defRPr>
            </a:lvl1pPr>
          </a:lstStyle>
          <a:p>
            <a:r>
              <a:rPr lang="sl-SI"/>
              <a:t>Vmesni naslov</a:t>
            </a:r>
            <a:endParaRPr lang="en-GB"/>
          </a:p>
        </p:txBody>
      </p:sp>
      <p:pic>
        <p:nvPicPr>
          <p:cNvPr id="13" name="Slika 12" descr="Slika, ki vsebuje besede besedilo, pisava, posnetek zaslona, grafika&#10;&#10;Opis je samodejno ustvarjen">
            <a:extLst>
              <a:ext uri="{FF2B5EF4-FFF2-40B4-BE49-F238E27FC236}">
                <a16:creationId xmlns:a16="http://schemas.microsoft.com/office/drawing/2014/main" id="{3533C23D-E704-42FD-3D65-C771F9357D10}"/>
              </a:ext>
            </a:extLst>
          </p:cNvPr>
          <p:cNvPicPr>
            <a:picLocks noChangeAspect="1"/>
          </p:cNvPicPr>
          <p:nvPr userDrawn="1"/>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644969" y="757933"/>
            <a:ext cx="2796754" cy="692797"/>
          </a:xfrm>
          <a:prstGeom prst="rect">
            <a:avLst/>
          </a:prstGeom>
        </p:spPr>
      </p:pic>
      <p:pic>
        <p:nvPicPr>
          <p:cNvPr id="2050" name="Picture 2">
            <a:extLst>
              <a:ext uri="{FF2B5EF4-FFF2-40B4-BE49-F238E27FC236}">
                <a16:creationId xmlns:a16="http://schemas.microsoft.com/office/drawing/2014/main" id="{0BCD72C0-5474-9461-08FD-0311BC7015D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94241" y="1572153"/>
            <a:ext cx="2414419" cy="46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98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1CF326-CDC0-F96F-DBF9-E6CA86C9ADDD}"/>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E0CE56AF-E68F-FC36-AAE5-1E57E5110747}"/>
              </a:ext>
            </a:extLst>
          </p:cNvPr>
          <p:cNvSpPr>
            <a:spLocks noGrp="1"/>
          </p:cNvSpPr>
          <p:nvPr>
            <p:ph type="body" idx="1"/>
          </p:nvPr>
        </p:nvSpPr>
        <p:spPr>
          <a:xfrm>
            <a:off x="831850" y="4589463"/>
            <a:ext cx="10515600" cy="1500187"/>
          </a:xfrm>
        </p:spPr>
        <p:txBody>
          <a:bodyPr/>
          <a:lstStyle>
            <a:lvl1pPr marL="0" indent="0">
              <a:buNone/>
              <a:defRPr sz="2400">
                <a:solidFill>
                  <a:srgbClr val="58595B"/>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5" name="Označba mesta noge 4">
            <a:extLst>
              <a:ext uri="{FF2B5EF4-FFF2-40B4-BE49-F238E27FC236}">
                <a16:creationId xmlns:a16="http://schemas.microsoft.com/office/drawing/2014/main" id="{89935560-7E22-9A78-2EC9-AEEB08955FE4}"/>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C789CF03-774A-69B7-B46A-0CE67ACF4F7F}"/>
              </a:ext>
            </a:extLst>
          </p:cNvPr>
          <p:cNvSpPr>
            <a:spLocks noGrp="1"/>
          </p:cNvSpPr>
          <p:nvPr>
            <p:ph type="sldNum" sz="quarter" idx="12"/>
          </p:nvPr>
        </p:nvSpPr>
        <p:spPr/>
        <p:txBody>
          <a:bodyPr/>
          <a:lstStyle/>
          <a:p>
            <a:fld id="{2B19E897-1D04-4DFC-B01F-E8F3772DFA54}" type="slidenum">
              <a:rPr lang="en-GB" smtClean="0"/>
              <a:t>‹#›</a:t>
            </a:fld>
            <a:endParaRPr lang="en-GB"/>
          </a:p>
        </p:txBody>
      </p:sp>
    </p:spTree>
    <p:extLst>
      <p:ext uri="{BB962C8B-B14F-4D97-AF65-F5344CB8AC3E}">
        <p14:creationId xmlns:p14="http://schemas.microsoft.com/office/powerpoint/2010/main" val="210038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6284D4-B200-DCD9-74D7-BD36498C2B31}"/>
              </a:ext>
            </a:extLst>
          </p:cNvPr>
          <p:cNvSpPr>
            <a:spLocks noGrp="1"/>
          </p:cNvSpPr>
          <p:nvPr>
            <p:ph type="title"/>
          </p:nvPr>
        </p:nvSpPr>
        <p:spPr/>
        <p:txBody>
          <a:body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CC7D4E84-846F-3815-E04A-24F5F7139FBF}"/>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vsebine 3">
            <a:extLst>
              <a:ext uri="{FF2B5EF4-FFF2-40B4-BE49-F238E27FC236}">
                <a16:creationId xmlns:a16="http://schemas.microsoft.com/office/drawing/2014/main" id="{01A29543-6710-9478-6190-6B83A9EA00A3}"/>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značba mesta datuma 4">
            <a:extLst>
              <a:ext uri="{FF2B5EF4-FFF2-40B4-BE49-F238E27FC236}">
                <a16:creationId xmlns:a16="http://schemas.microsoft.com/office/drawing/2014/main" id="{6B53F0B1-398D-34F4-7E07-EC99FC7480FD}"/>
              </a:ext>
            </a:extLst>
          </p:cNvPr>
          <p:cNvSpPr>
            <a:spLocks noGrp="1"/>
          </p:cNvSpPr>
          <p:nvPr>
            <p:ph type="dt" sz="half" idx="10"/>
          </p:nvPr>
        </p:nvSpPr>
        <p:spPr/>
        <p:txBody>
          <a:bodyPr/>
          <a:lstStyle/>
          <a:p>
            <a:fld id="{2DD46429-A25B-4130-9761-6E52B5D97DD9}" type="datetime1">
              <a:rPr lang="en-GB" smtClean="0"/>
              <a:t>25/09/2025</a:t>
            </a:fld>
            <a:endParaRPr lang="en-GB"/>
          </a:p>
        </p:txBody>
      </p:sp>
      <p:sp>
        <p:nvSpPr>
          <p:cNvPr id="6" name="Označba mesta noge 5">
            <a:extLst>
              <a:ext uri="{FF2B5EF4-FFF2-40B4-BE49-F238E27FC236}">
                <a16:creationId xmlns:a16="http://schemas.microsoft.com/office/drawing/2014/main" id="{673A9C80-1535-BB07-E05B-25FF08C16AD5}"/>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A0FA519E-D7A8-9EB4-F066-7A5CEB755B4D}"/>
              </a:ext>
            </a:extLst>
          </p:cNvPr>
          <p:cNvSpPr>
            <a:spLocks noGrp="1"/>
          </p:cNvSpPr>
          <p:nvPr>
            <p:ph type="sldNum" sz="quarter" idx="12"/>
          </p:nvPr>
        </p:nvSpPr>
        <p:spPr/>
        <p:txBody>
          <a:bodyPr/>
          <a:lstStyle/>
          <a:p>
            <a:fld id="{2B19E897-1D04-4DFC-B01F-E8F3772DFA54}" type="slidenum">
              <a:rPr lang="en-GB" smtClean="0"/>
              <a:t>‹#›</a:t>
            </a:fld>
            <a:endParaRPr lang="en-GB"/>
          </a:p>
        </p:txBody>
      </p:sp>
      <p:pic>
        <p:nvPicPr>
          <p:cNvPr id="8" name="Slika 7" descr="Slika, ki vsebuje besede besedilo, pisava, posnetek zaslona, grafika&#10;&#10;Opis je samodejno ustvarjen">
            <a:extLst>
              <a:ext uri="{FF2B5EF4-FFF2-40B4-BE49-F238E27FC236}">
                <a16:creationId xmlns:a16="http://schemas.microsoft.com/office/drawing/2014/main" id="{9D3E6F97-B770-8C5B-45CD-7F82B536B038}"/>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08122" y="6182787"/>
            <a:ext cx="2174631" cy="538688"/>
          </a:xfrm>
          <a:prstGeom prst="rect">
            <a:avLst/>
          </a:prstGeom>
        </p:spPr>
      </p:pic>
    </p:spTree>
    <p:extLst>
      <p:ext uri="{BB962C8B-B14F-4D97-AF65-F5344CB8AC3E}">
        <p14:creationId xmlns:p14="http://schemas.microsoft.com/office/powerpoint/2010/main" val="37616980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B473FE-B90F-B011-1940-FC3C81CFE584}"/>
              </a:ext>
            </a:extLst>
          </p:cNvPr>
          <p:cNvSpPr>
            <a:spLocks noGrp="1"/>
          </p:cNvSpPr>
          <p:nvPr>
            <p:ph type="title"/>
          </p:nvPr>
        </p:nvSpPr>
        <p:spPr>
          <a:xfrm>
            <a:off x="839788" y="365125"/>
            <a:ext cx="10515600" cy="1325563"/>
          </a:xfrm>
        </p:spPr>
        <p:txBody>
          <a:body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01308365-8755-B9C9-74B7-F4F695D10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C1FF35ED-6479-E6C4-AA25-F2D82A61CAD7}"/>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značba mesta besedila 4">
            <a:extLst>
              <a:ext uri="{FF2B5EF4-FFF2-40B4-BE49-F238E27FC236}">
                <a16:creationId xmlns:a16="http://schemas.microsoft.com/office/drawing/2014/main" id="{76FF756B-B3DF-E23F-0D30-2B75EF667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43D9B34D-7213-177E-C692-4BB09243EE2B}"/>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7" name="Označba mesta datuma 6">
            <a:extLst>
              <a:ext uri="{FF2B5EF4-FFF2-40B4-BE49-F238E27FC236}">
                <a16:creationId xmlns:a16="http://schemas.microsoft.com/office/drawing/2014/main" id="{4033DB16-4880-A7F9-4312-B0A1FA320EAA}"/>
              </a:ext>
            </a:extLst>
          </p:cNvPr>
          <p:cNvSpPr>
            <a:spLocks noGrp="1"/>
          </p:cNvSpPr>
          <p:nvPr>
            <p:ph type="dt" sz="half" idx="10"/>
          </p:nvPr>
        </p:nvSpPr>
        <p:spPr/>
        <p:txBody>
          <a:bodyPr/>
          <a:lstStyle/>
          <a:p>
            <a:fld id="{0B8C3021-C554-4D13-A9E7-A5939FA1C46F}" type="datetime1">
              <a:rPr lang="en-GB" smtClean="0"/>
              <a:t>25/09/2025</a:t>
            </a:fld>
            <a:endParaRPr lang="en-GB"/>
          </a:p>
        </p:txBody>
      </p:sp>
      <p:sp>
        <p:nvSpPr>
          <p:cNvPr id="8" name="Označba mesta noge 7">
            <a:extLst>
              <a:ext uri="{FF2B5EF4-FFF2-40B4-BE49-F238E27FC236}">
                <a16:creationId xmlns:a16="http://schemas.microsoft.com/office/drawing/2014/main" id="{F3B2F921-7774-F034-2C96-56BC11D94024}"/>
              </a:ext>
            </a:extLst>
          </p:cNvPr>
          <p:cNvSpPr>
            <a:spLocks noGrp="1"/>
          </p:cNvSpPr>
          <p:nvPr>
            <p:ph type="ftr" sz="quarter" idx="11"/>
          </p:nvPr>
        </p:nvSpPr>
        <p:spPr/>
        <p:txBody>
          <a:bodyPr/>
          <a:lstStyle/>
          <a:p>
            <a:endParaRPr lang="en-GB"/>
          </a:p>
        </p:txBody>
      </p:sp>
      <p:sp>
        <p:nvSpPr>
          <p:cNvPr id="9" name="Označba mesta številke diapozitiva 8">
            <a:extLst>
              <a:ext uri="{FF2B5EF4-FFF2-40B4-BE49-F238E27FC236}">
                <a16:creationId xmlns:a16="http://schemas.microsoft.com/office/drawing/2014/main" id="{C63716FB-9F62-4B09-3041-5A1F4F77FF15}"/>
              </a:ext>
            </a:extLst>
          </p:cNvPr>
          <p:cNvSpPr>
            <a:spLocks noGrp="1"/>
          </p:cNvSpPr>
          <p:nvPr>
            <p:ph type="sldNum" sz="quarter" idx="12"/>
          </p:nvPr>
        </p:nvSpPr>
        <p:spPr/>
        <p:txBody>
          <a:bodyPr/>
          <a:lstStyle/>
          <a:p>
            <a:fld id="{2B19E897-1D04-4DFC-B01F-E8F3772DFA54}" type="slidenum">
              <a:rPr lang="en-GB" smtClean="0"/>
              <a:t>‹#›</a:t>
            </a:fld>
            <a:endParaRPr lang="en-GB"/>
          </a:p>
        </p:txBody>
      </p:sp>
      <p:pic>
        <p:nvPicPr>
          <p:cNvPr id="10" name="Slika 9" descr="Slika, ki vsebuje besede besedilo, pisava, posnetek zaslona, grafika&#10;&#10;Opis je samodejno ustvarjen">
            <a:extLst>
              <a:ext uri="{FF2B5EF4-FFF2-40B4-BE49-F238E27FC236}">
                <a16:creationId xmlns:a16="http://schemas.microsoft.com/office/drawing/2014/main" id="{AA7894EA-9342-FE90-B075-738C4362F52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08122" y="6182787"/>
            <a:ext cx="2174631" cy="538688"/>
          </a:xfrm>
          <a:prstGeom prst="rect">
            <a:avLst/>
          </a:prstGeom>
        </p:spPr>
      </p:pic>
    </p:spTree>
    <p:extLst>
      <p:ext uri="{BB962C8B-B14F-4D97-AF65-F5344CB8AC3E}">
        <p14:creationId xmlns:p14="http://schemas.microsoft.com/office/powerpoint/2010/main" val="9553713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15D4B93-9E53-1B4E-974E-2F4A5F900558}"/>
              </a:ext>
            </a:extLst>
          </p:cNvPr>
          <p:cNvSpPr>
            <a:spLocks noGrp="1"/>
          </p:cNvSpPr>
          <p:nvPr>
            <p:ph type="title"/>
          </p:nvPr>
        </p:nvSpPr>
        <p:spPr/>
        <p:txBody>
          <a:bodyPr/>
          <a:lstStyle/>
          <a:p>
            <a:r>
              <a:rPr lang="sl-SI"/>
              <a:t>Kliknite, če želite urediti slog naslova matrice</a:t>
            </a:r>
            <a:endParaRPr lang="en-GB"/>
          </a:p>
        </p:txBody>
      </p:sp>
      <p:sp>
        <p:nvSpPr>
          <p:cNvPr id="4" name="Označba mesta noge 3">
            <a:extLst>
              <a:ext uri="{FF2B5EF4-FFF2-40B4-BE49-F238E27FC236}">
                <a16:creationId xmlns:a16="http://schemas.microsoft.com/office/drawing/2014/main" id="{816A2770-52A9-5311-E79D-2BBBAF9A395E}"/>
              </a:ext>
            </a:extLst>
          </p:cNvPr>
          <p:cNvSpPr>
            <a:spLocks noGrp="1"/>
          </p:cNvSpPr>
          <p:nvPr>
            <p:ph type="ftr" sz="quarter" idx="11"/>
          </p:nvPr>
        </p:nvSpPr>
        <p:spPr/>
        <p:txBody>
          <a:bodyPr/>
          <a:lstStyle/>
          <a:p>
            <a:endParaRPr lang="en-GB"/>
          </a:p>
        </p:txBody>
      </p:sp>
      <p:sp>
        <p:nvSpPr>
          <p:cNvPr id="5" name="Označba mesta številke diapozitiva 4">
            <a:extLst>
              <a:ext uri="{FF2B5EF4-FFF2-40B4-BE49-F238E27FC236}">
                <a16:creationId xmlns:a16="http://schemas.microsoft.com/office/drawing/2014/main" id="{F9B889A5-0381-A455-6754-DAFB678708CC}"/>
              </a:ext>
            </a:extLst>
          </p:cNvPr>
          <p:cNvSpPr>
            <a:spLocks noGrp="1"/>
          </p:cNvSpPr>
          <p:nvPr>
            <p:ph type="sldNum" sz="quarter" idx="12"/>
          </p:nvPr>
        </p:nvSpPr>
        <p:spPr/>
        <p:txBody>
          <a:bodyPr/>
          <a:lstStyle/>
          <a:p>
            <a:fld id="{2B19E897-1D04-4DFC-B01F-E8F3772DFA54}" type="slidenum">
              <a:rPr lang="en-GB" smtClean="0"/>
              <a:t>‹#›</a:t>
            </a:fld>
            <a:endParaRPr lang="en-GB"/>
          </a:p>
        </p:txBody>
      </p:sp>
      <p:pic>
        <p:nvPicPr>
          <p:cNvPr id="6" name="Slika 5" descr="Slika, ki vsebuje besede besedilo, pisava, posnetek zaslona, grafika&#10;&#10;Opis je samodejno ustvarjen">
            <a:extLst>
              <a:ext uri="{FF2B5EF4-FFF2-40B4-BE49-F238E27FC236}">
                <a16:creationId xmlns:a16="http://schemas.microsoft.com/office/drawing/2014/main" id="{49F371EA-7DCA-F6ED-BC5C-E2CB240AEB8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08122" y="6182787"/>
            <a:ext cx="2174631" cy="538688"/>
          </a:xfrm>
          <a:prstGeom prst="rect">
            <a:avLst/>
          </a:prstGeom>
        </p:spPr>
      </p:pic>
    </p:spTree>
    <p:extLst>
      <p:ext uri="{BB962C8B-B14F-4D97-AF65-F5344CB8AC3E}">
        <p14:creationId xmlns:p14="http://schemas.microsoft.com/office/powerpoint/2010/main" val="36684503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696487A3-4815-3834-2E85-C10925829A86}"/>
              </a:ext>
            </a:extLst>
          </p:cNvPr>
          <p:cNvSpPr>
            <a:spLocks noGrp="1"/>
          </p:cNvSpPr>
          <p:nvPr>
            <p:ph type="dt" sz="half" idx="10"/>
          </p:nvPr>
        </p:nvSpPr>
        <p:spPr/>
        <p:txBody>
          <a:bodyPr/>
          <a:lstStyle/>
          <a:p>
            <a:fld id="{B5CDBF8B-090B-41EA-B10B-37928648E138}" type="datetime1">
              <a:rPr lang="en-GB" smtClean="0"/>
              <a:t>25/09/2025</a:t>
            </a:fld>
            <a:endParaRPr lang="en-GB"/>
          </a:p>
        </p:txBody>
      </p:sp>
      <p:sp>
        <p:nvSpPr>
          <p:cNvPr id="3" name="Označba mesta noge 2">
            <a:extLst>
              <a:ext uri="{FF2B5EF4-FFF2-40B4-BE49-F238E27FC236}">
                <a16:creationId xmlns:a16="http://schemas.microsoft.com/office/drawing/2014/main" id="{1DD0AE44-DFBD-CBE9-4727-D7933A97936C}"/>
              </a:ext>
            </a:extLst>
          </p:cNvPr>
          <p:cNvSpPr>
            <a:spLocks noGrp="1"/>
          </p:cNvSpPr>
          <p:nvPr>
            <p:ph type="ftr" sz="quarter" idx="11"/>
          </p:nvPr>
        </p:nvSpPr>
        <p:spPr/>
        <p:txBody>
          <a:bodyPr/>
          <a:lstStyle/>
          <a:p>
            <a:endParaRPr lang="en-GB"/>
          </a:p>
        </p:txBody>
      </p:sp>
      <p:sp>
        <p:nvSpPr>
          <p:cNvPr id="4" name="Označba mesta številke diapozitiva 3">
            <a:extLst>
              <a:ext uri="{FF2B5EF4-FFF2-40B4-BE49-F238E27FC236}">
                <a16:creationId xmlns:a16="http://schemas.microsoft.com/office/drawing/2014/main" id="{5AC7543F-4CF4-A3E5-8133-0F37474D155A}"/>
              </a:ext>
            </a:extLst>
          </p:cNvPr>
          <p:cNvSpPr>
            <a:spLocks noGrp="1"/>
          </p:cNvSpPr>
          <p:nvPr>
            <p:ph type="sldNum" sz="quarter" idx="12"/>
          </p:nvPr>
        </p:nvSpPr>
        <p:spPr/>
        <p:txBody>
          <a:bodyPr/>
          <a:lstStyle/>
          <a:p>
            <a:fld id="{2B19E897-1D04-4DFC-B01F-E8F3772DFA54}" type="slidenum">
              <a:rPr lang="en-GB" smtClean="0"/>
              <a:t>‹#›</a:t>
            </a:fld>
            <a:endParaRPr lang="en-GB"/>
          </a:p>
        </p:txBody>
      </p:sp>
      <p:pic>
        <p:nvPicPr>
          <p:cNvPr id="5" name="Slika 4" descr="Slika, ki vsebuje besede besedilo, pisava, posnetek zaslona, grafika&#10;&#10;Opis je samodejno ustvarjen">
            <a:extLst>
              <a:ext uri="{FF2B5EF4-FFF2-40B4-BE49-F238E27FC236}">
                <a16:creationId xmlns:a16="http://schemas.microsoft.com/office/drawing/2014/main" id="{A6C08ACF-2EFA-3472-B259-5FC61AEAC07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08122" y="6182787"/>
            <a:ext cx="2174631" cy="538688"/>
          </a:xfrm>
          <a:prstGeom prst="rect">
            <a:avLst/>
          </a:prstGeom>
        </p:spPr>
      </p:pic>
    </p:spTree>
    <p:extLst>
      <p:ext uri="{BB962C8B-B14F-4D97-AF65-F5344CB8AC3E}">
        <p14:creationId xmlns:p14="http://schemas.microsoft.com/office/powerpoint/2010/main" val="1982733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DF7968-44A1-D857-DA6F-F3751E399F7C}"/>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5B9F1609-4A65-1B43-142D-A12EEF2A05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besedila 3">
            <a:extLst>
              <a:ext uri="{FF2B5EF4-FFF2-40B4-BE49-F238E27FC236}">
                <a16:creationId xmlns:a16="http://schemas.microsoft.com/office/drawing/2014/main" id="{BA629369-8684-4557-224A-C23C5E013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A03170D-2791-EF75-C3C9-DE5AB9254BF0}"/>
              </a:ext>
            </a:extLst>
          </p:cNvPr>
          <p:cNvSpPr>
            <a:spLocks noGrp="1"/>
          </p:cNvSpPr>
          <p:nvPr>
            <p:ph type="dt" sz="half" idx="10"/>
          </p:nvPr>
        </p:nvSpPr>
        <p:spPr/>
        <p:txBody>
          <a:bodyPr/>
          <a:lstStyle/>
          <a:p>
            <a:fld id="{BB1A53FD-98B2-4E6E-846F-0DC7FD009A3E}" type="datetime1">
              <a:rPr lang="en-GB" smtClean="0"/>
              <a:t>25/09/2025</a:t>
            </a:fld>
            <a:endParaRPr lang="en-GB"/>
          </a:p>
        </p:txBody>
      </p:sp>
      <p:sp>
        <p:nvSpPr>
          <p:cNvPr id="6" name="Označba mesta noge 5">
            <a:extLst>
              <a:ext uri="{FF2B5EF4-FFF2-40B4-BE49-F238E27FC236}">
                <a16:creationId xmlns:a16="http://schemas.microsoft.com/office/drawing/2014/main" id="{846FB5D0-8830-5D7D-3B4E-BA0058DBCA2A}"/>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59FA504B-AF84-8B48-E6A2-7691809D098C}"/>
              </a:ext>
            </a:extLst>
          </p:cNvPr>
          <p:cNvSpPr>
            <a:spLocks noGrp="1"/>
          </p:cNvSpPr>
          <p:nvPr>
            <p:ph type="sldNum" sz="quarter" idx="12"/>
          </p:nvPr>
        </p:nvSpPr>
        <p:spPr/>
        <p:txBody>
          <a:bodyPr/>
          <a:lstStyle/>
          <a:p>
            <a:fld id="{2B19E897-1D04-4DFC-B01F-E8F3772DFA54}" type="slidenum">
              <a:rPr lang="en-GB" smtClean="0"/>
              <a:t>‹#›</a:t>
            </a:fld>
            <a:endParaRPr lang="en-GB"/>
          </a:p>
        </p:txBody>
      </p:sp>
      <p:pic>
        <p:nvPicPr>
          <p:cNvPr id="8" name="Slika 7" descr="Slika, ki vsebuje besede besedilo, pisava, posnetek zaslona, grafika&#10;&#10;Opis je samodejno ustvarjen">
            <a:extLst>
              <a:ext uri="{FF2B5EF4-FFF2-40B4-BE49-F238E27FC236}">
                <a16:creationId xmlns:a16="http://schemas.microsoft.com/office/drawing/2014/main" id="{791D7BEA-A4FE-C660-9B12-8D879AA8217C}"/>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08122" y="6182787"/>
            <a:ext cx="2174631" cy="538688"/>
          </a:xfrm>
          <a:prstGeom prst="rect">
            <a:avLst/>
          </a:prstGeom>
        </p:spPr>
      </p:pic>
    </p:spTree>
    <p:extLst>
      <p:ext uri="{BB962C8B-B14F-4D97-AF65-F5344CB8AC3E}">
        <p14:creationId xmlns:p14="http://schemas.microsoft.com/office/powerpoint/2010/main" val="1886284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423A4660-2F99-59C6-D466-707AAA97B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B239B4DF-7668-6AD8-C1FC-03A2EA87DB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38064E55-46F8-7CCB-A88A-292330706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D4BC0E-BB49-4950-BCFC-B10D59CCF866}" type="datetime1">
              <a:rPr lang="en-GB" smtClean="0"/>
              <a:t>25/09/2025</a:t>
            </a:fld>
            <a:endParaRPr lang="en-GB"/>
          </a:p>
        </p:txBody>
      </p:sp>
      <p:sp>
        <p:nvSpPr>
          <p:cNvPr id="5" name="Označba mesta noge 4">
            <a:extLst>
              <a:ext uri="{FF2B5EF4-FFF2-40B4-BE49-F238E27FC236}">
                <a16:creationId xmlns:a16="http://schemas.microsoft.com/office/drawing/2014/main" id="{C566D7AD-ACB9-FDF3-9B6F-838DE02096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Označba mesta številke diapozitiva 5">
            <a:extLst>
              <a:ext uri="{FF2B5EF4-FFF2-40B4-BE49-F238E27FC236}">
                <a16:creationId xmlns:a16="http://schemas.microsoft.com/office/drawing/2014/main" id="{5B461E29-BD49-A0FB-F9FF-6D322F99CC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19E897-1D04-4DFC-B01F-E8F3772DFA54}" type="slidenum">
              <a:rPr lang="en-GB" smtClean="0"/>
              <a:t>‹#›</a:t>
            </a:fld>
            <a:endParaRPr lang="en-GB"/>
          </a:p>
        </p:txBody>
      </p:sp>
      <p:sp>
        <p:nvSpPr>
          <p:cNvPr id="7" name="Pravokotnik 6">
            <a:extLst>
              <a:ext uri="{FF2B5EF4-FFF2-40B4-BE49-F238E27FC236}">
                <a16:creationId xmlns:a16="http://schemas.microsoft.com/office/drawing/2014/main" id="{7F477AF8-F55D-0327-6758-E27588C1F839}"/>
              </a:ext>
            </a:extLst>
          </p:cNvPr>
          <p:cNvSpPr/>
          <p:nvPr userDrawn="1"/>
        </p:nvSpPr>
        <p:spPr>
          <a:xfrm>
            <a:off x="0" y="6017796"/>
            <a:ext cx="12192000" cy="8402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oljeZBesedilom 7">
            <a:extLst>
              <a:ext uri="{FF2B5EF4-FFF2-40B4-BE49-F238E27FC236}">
                <a16:creationId xmlns:a16="http://schemas.microsoft.com/office/drawing/2014/main" id="{0377F17A-28F5-F87E-E7BD-5FC7DD90F56C}"/>
              </a:ext>
            </a:extLst>
          </p:cNvPr>
          <p:cNvSpPr txBox="1"/>
          <p:nvPr userDrawn="1"/>
        </p:nvSpPr>
        <p:spPr>
          <a:xfrm>
            <a:off x="1462454" y="6268621"/>
            <a:ext cx="9205546" cy="338554"/>
          </a:xfrm>
          <a:prstGeom prst="rect">
            <a:avLst/>
          </a:prstGeom>
          <a:noFill/>
        </p:spPr>
        <p:txBody>
          <a:bodyPr wrap="square" rtlCol="0">
            <a:spAutoFit/>
          </a:bodyPr>
          <a:lstStyle/>
          <a:p>
            <a:r>
              <a:rPr lang="sl-SI" sz="1600" b="1" dirty="0">
                <a:solidFill>
                  <a:schemeClr val="bg1">
                    <a:lumMod val="85000"/>
                  </a:schemeClr>
                </a:solidFill>
              </a:rPr>
              <a:t>   kazalniki</a:t>
            </a:r>
            <a:endParaRPr lang="en-GB" sz="1600" b="1" dirty="0">
              <a:solidFill>
                <a:schemeClr val="bg1">
                  <a:lumMod val="85000"/>
                </a:schemeClr>
              </a:solidFill>
            </a:endParaRPr>
          </a:p>
        </p:txBody>
      </p:sp>
      <p:pic>
        <p:nvPicPr>
          <p:cNvPr id="9" name="Slika 8">
            <a:extLst>
              <a:ext uri="{FF2B5EF4-FFF2-40B4-BE49-F238E27FC236}">
                <a16:creationId xmlns:a16="http://schemas.microsoft.com/office/drawing/2014/main" id="{678FA5A9-4ECB-D658-07F6-B40648F6310D}"/>
              </a:ext>
            </a:extLst>
          </p:cNvPr>
          <p:cNvPicPr>
            <a:picLocks/>
          </p:cNvPicPr>
          <p:nvPr userDrawn="1"/>
        </p:nvPicPr>
        <p:blipFill>
          <a:blip r:embed="rId16"/>
          <a:srcRect/>
          <a:stretch/>
        </p:blipFill>
        <p:spPr>
          <a:xfrm>
            <a:off x="128547" y="6098650"/>
            <a:ext cx="1517374" cy="630776"/>
          </a:xfrm>
          <a:prstGeom prst="rect">
            <a:avLst/>
          </a:prstGeom>
        </p:spPr>
      </p:pic>
    </p:spTree>
    <p:extLst>
      <p:ext uri="{BB962C8B-B14F-4D97-AF65-F5344CB8AC3E}">
        <p14:creationId xmlns:p14="http://schemas.microsoft.com/office/powerpoint/2010/main" val="1129427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Lst>
  <p:hf hdr="0" dt="0"/>
  <p:txStyles>
    <p:titleStyle>
      <a:lvl1pPr algn="l" defTabSz="914400" rtl="0" eaLnBrk="1" latinLnBrk="0" hangingPunct="1">
        <a:lnSpc>
          <a:spcPct val="90000"/>
        </a:lnSpc>
        <a:spcBef>
          <a:spcPct val="0"/>
        </a:spcBef>
        <a:buNone/>
        <a:defRPr sz="4000" b="1" kern="1200">
          <a:solidFill>
            <a:srgbClr val="1E505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ec.europa.eu/eurostat/cache/metadata/en/prc_fsc_idx_esms.htm#shortunit_measureDisseminated" TargetMode="External"/><Relationship Id="rId4" Type="http://schemas.openxmlformats.org/officeDocument/2006/relationships/hyperlink" Target="https://ec.europa.eu/eurostat/databrowser/view/prc_fsc_idx__custom_17325162/default/table?lang=e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5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E4B388-076B-429C-9247-F3E0EE263BBD}"/>
              </a:ext>
            </a:extLst>
          </p:cNvPr>
          <p:cNvSpPr>
            <a:spLocks noGrp="1"/>
          </p:cNvSpPr>
          <p:nvPr>
            <p:ph type="ctrTitle"/>
          </p:nvPr>
        </p:nvSpPr>
        <p:spPr>
          <a:xfrm>
            <a:off x="1524000" y="1960912"/>
            <a:ext cx="9489440" cy="2387600"/>
          </a:xfrm>
        </p:spPr>
        <p:txBody>
          <a:bodyPr>
            <a:noAutofit/>
          </a:bodyPr>
          <a:lstStyle/>
          <a:p>
            <a:br>
              <a:rPr lang="sl-SI" sz="4400" i="1" noProof="0" dirty="0"/>
            </a:br>
            <a:br>
              <a:rPr lang="sl-SI" sz="4400" i="1" noProof="0" dirty="0"/>
            </a:br>
            <a:br>
              <a:rPr lang="sl-SI" sz="4400" i="1" noProof="0" dirty="0"/>
            </a:br>
            <a:r>
              <a:rPr lang="sl-SI" sz="4400" i="1" noProof="0" dirty="0">
                <a:solidFill>
                  <a:srgbClr val="C00000"/>
                </a:solidFill>
              </a:rPr>
              <a:t>Vizija: </a:t>
            </a:r>
            <a:r>
              <a:rPr lang="sl-SI" i="1" noProof="0" dirty="0">
                <a:solidFill>
                  <a:srgbClr val="C00000"/>
                </a:solidFill>
              </a:rPr>
              <a:t>„Naše kmetijstvo in hrana v 2040“</a:t>
            </a:r>
            <a:br>
              <a:rPr lang="sl-SI" sz="4400" i="1" noProof="0" dirty="0"/>
            </a:br>
            <a:r>
              <a:rPr lang="sl-SI" sz="4400" i="1" noProof="0" dirty="0">
                <a:solidFill>
                  <a:srgbClr val="C00000"/>
                </a:solidFill>
              </a:rPr>
              <a:t> </a:t>
            </a:r>
            <a:r>
              <a:rPr lang="sl-SI" sz="4400" i="1" dirty="0">
                <a:solidFill>
                  <a:srgbClr val="C00000"/>
                </a:solidFill>
              </a:rPr>
              <a:t>– </a:t>
            </a:r>
            <a:r>
              <a:rPr lang="sl-SI" sz="3600" i="1" dirty="0">
                <a:solidFill>
                  <a:srgbClr val="C00000"/>
                </a:solidFill>
              </a:rPr>
              <a:t>K</a:t>
            </a:r>
            <a:r>
              <a:rPr lang="sl-SI" sz="3600" i="1" noProof="0" dirty="0" err="1">
                <a:solidFill>
                  <a:srgbClr val="C00000"/>
                </a:solidFill>
              </a:rPr>
              <a:t>azalniki</a:t>
            </a:r>
            <a:r>
              <a:rPr lang="sl-SI" sz="3600" i="1" noProof="0" dirty="0">
                <a:solidFill>
                  <a:srgbClr val="C00000"/>
                </a:solidFill>
              </a:rPr>
              <a:t> </a:t>
            </a:r>
            <a:r>
              <a:rPr lang="sl-SI" sz="3600" i="1" dirty="0">
                <a:solidFill>
                  <a:srgbClr val="C00000"/>
                </a:solidFill>
              </a:rPr>
              <a:t>kmetijsko-prehranskega</a:t>
            </a:r>
            <a:r>
              <a:rPr lang="sl-SI" sz="3600" i="1" noProof="0" dirty="0">
                <a:solidFill>
                  <a:srgbClr val="C00000"/>
                </a:solidFill>
              </a:rPr>
              <a:t> sistema</a:t>
            </a:r>
            <a:br>
              <a:rPr lang="sl-SI" sz="3600" i="1" noProof="0" dirty="0">
                <a:solidFill>
                  <a:srgbClr val="C00000"/>
                </a:solidFill>
              </a:rPr>
            </a:br>
            <a:br>
              <a:rPr lang="sl-SI" sz="3600" i="1" noProof="0" dirty="0">
                <a:solidFill>
                  <a:srgbClr val="C00000"/>
                </a:solidFill>
              </a:rPr>
            </a:br>
            <a:r>
              <a:rPr lang="sl-SI" sz="2000" b="0" noProof="0" dirty="0">
                <a:solidFill>
                  <a:schemeClr val="bg1">
                    <a:lumMod val="50000"/>
                  </a:schemeClr>
                </a:solidFill>
              </a:rPr>
              <a:t>Emil Erjavec, Ilona Rac, Matic Soklič,  UL BF</a:t>
            </a:r>
            <a:br>
              <a:rPr lang="sl-SI" sz="2000" b="0" noProof="0" dirty="0">
                <a:solidFill>
                  <a:schemeClr val="bg1">
                    <a:lumMod val="50000"/>
                  </a:schemeClr>
                </a:solidFill>
              </a:rPr>
            </a:br>
            <a:r>
              <a:rPr lang="sl-SI" sz="1600" b="0" i="1" noProof="0" dirty="0">
                <a:solidFill>
                  <a:schemeClr val="bg1">
                    <a:lumMod val="50000"/>
                  </a:schemeClr>
                </a:solidFill>
              </a:rPr>
              <a:t>ob podpori širše strokovne skupine MKGP, KIS in sodelavcev KAEPP BF</a:t>
            </a:r>
            <a:endParaRPr lang="sl-SI" sz="2000" b="0" i="1" noProof="0" dirty="0">
              <a:solidFill>
                <a:schemeClr val="bg1">
                  <a:lumMod val="50000"/>
                </a:schemeClr>
              </a:solidFill>
            </a:endParaRPr>
          </a:p>
        </p:txBody>
      </p:sp>
      <p:sp>
        <p:nvSpPr>
          <p:cNvPr id="3" name="Podnaslov 2">
            <a:extLst>
              <a:ext uri="{FF2B5EF4-FFF2-40B4-BE49-F238E27FC236}">
                <a16:creationId xmlns:a16="http://schemas.microsoft.com/office/drawing/2014/main" id="{3EDE7B48-68FB-4F31-97F6-5DB03E3D7964}"/>
              </a:ext>
            </a:extLst>
          </p:cNvPr>
          <p:cNvSpPr>
            <a:spLocks noGrp="1"/>
          </p:cNvSpPr>
          <p:nvPr>
            <p:ph type="subTitle" idx="1"/>
          </p:nvPr>
        </p:nvSpPr>
        <p:spPr>
          <a:xfrm>
            <a:off x="1524000" y="4931415"/>
            <a:ext cx="9144000" cy="928055"/>
          </a:xfrm>
        </p:spPr>
        <p:txBody>
          <a:bodyPr vert="horz" lIns="91440" tIns="45720" rIns="91440" bIns="45720" rtlCol="0" anchor="t">
            <a:noAutofit/>
          </a:bodyPr>
          <a:lstStyle/>
          <a:p>
            <a:pPr algn="ctr"/>
            <a:endParaRPr lang="sl-SI" sz="2000" b="1" dirty="0">
              <a:solidFill>
                <a:srgbClr val="0070C0"/>
              </a:solidFill>
            </a:endParaRPr>
          </a:p>
          <a:p>
            <a:pPr algn="ctr"/>
            <a:r>
              <a:rPr lang="sl-SI" sz="2000" b="1" dirty="0">
                <a:solidFill>
                  <a:srgbClr val="0070C0"/>
                </a:solidFill>
              </a:rPr>
              <a:t>Delavnica MKGP, 29. 9. 2025</a:t>
            </a:r>
            <a:endParaRPr lang="sl-SI" sz="2000" b="1" noProof="0" dirty="0">
              <a:solidFill>
                <a:srgbClr val="0070C0"/>
              </a:solidFill>
            </a:endParaRPr>
          </a:p>
          <a:p>
            <a:pPr algn="ctr"/>
            <a:endParaRPr lang="sl-SI" noProof="0" dirty="0"/>
          </a:p>
        </p:txBody>
      </p:sp>
      <p:pic>
        <p:nvPicPr>
          <p:cNvPr id="6" name="Image 7">
            <a:extLst>
              <a:ext uri="{FF2B5EF4-FFF2-40B4-BE49-F238E27FC236}">
                <a16:creationId xmlns:a16="http://schemas.microsoft.com/office/drawing/2014/main" id="{FB172303-3D96-2FC7-1EDE-779FF5271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25" y="5221288"/>
            <a:ext cx="1839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a:extLst>
              <a:ext uri="{FF2B5EF4-FFF2-40B4-BE49-F238E27FC236}">
                <a16:creationId xmlns:a16="http://schemas.microsoft.com/office/drawing/2014/main" id="{30CA4B10-A132-E36B-1FA7-12979258B755}"/>
              </a:ext>
            </a:extLst>
          </p:cNvPr>
          <p:cNvPicPr>
            <a:picLocks noChangeAspect="1"/>
          </p:cNvPicPr>
          <p:nvPr/>
        </p:nvPicPr>
        <p:blipFill>
          <a:blip r:embed="rId4"/>
          <a:stretch>
            <a:fillRect/>
          </a:stretch>
        </p:blipFill>
        <p:spPr>
          <a:xfrm>
            <a:off x="9332860" y="4282423"/>
            <a:ext cx="2670279" cy="938865"/>
          </a:xfrm>
          <a:prstGeom prst="rect">
            <a:avLst/>
          </a:prstGeom>
        </p:spPr>
      </p:pic>
    </p:spTree>
    <p:extLst>
      <p:ext uri="{BB962C8B-B14F-4D97-AF65-F5344CB8AC3E}">
        <p14:creationId xmlns:p14="http://schemas.microsoft.com/office/powerpoint/2010/main" val="235023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3C11D-8DEB-683A-7857-E3D330489AE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4967AB7-1EF5-1CDC-E6F1-8D0790EE2B33}"/>
              </a:ext>
            </a:extLst>
          </p:cNvPr>
          <p:cNvSpPr>
            <a:spLocks noGrp="1"/>
          </p:cNvSpPr>
          <p:nvPr>
            <p:ph type="title"/>
          </p:nvPr>
        </p:nvSpPr>
        <p:spPr/>
        <p:txBody>
          <a:bodyPr>
            <a:normAutofit fontScale="90000"/>
          </a:bodyPr>
          <a:lstStyle/>
          <a:p>
            <a:r>
              <a:rPr lang="sl-SI" sz="4400" noProof="0">
                <a:solidFill>
                  <a:srgbClr val="C00000"/>
                </a:solidFill>
              </a:rPr>
              <a:t>CILJ 1: dohodek</a:t>
            </a:r>
            <a:br>
              <a:rPr lang="sl-SI" sz="4400" noProof="0"/>
            </a:br>
            <a:r>
              <a:rPr lang="sl-SI" sz="4400">
                <a:solidFill>
                  <a:srgbClr val="0070C0"/>
                </a:solidFill>
              </a:rPr>
              <a:t>–</a:t>
            </a:r>
            <a:r>
              <a:rPr lang="sl-SI" sz="4400" noProof="0">
                <a:solidFill>
                  <a:srgbClr val="0070C0"/>
                </a:solidFill>
              </a:rPr>
              <a:t> Obseg KZU glede na rabo zemljišč</a:t>
            </a:r>
          </a:p>
        </p:txBody>
      </p:sp>
      <p:graphicFrame>
        <p:nvGraphicFramePr>
          <p:cNvPr id="4" name="Grafikon 4">
            <a:extLst>
              <a:ext uri="{FF2B5EF4-FFF2-40B4-BE49-F238E27FC236}">
                <a16:creationId xmlns:a16="http://schemas.microsoft.com/office/drawing/2014/main" id="{967024CC-8F1D-277A-1B58-1AE65AEB2919}"/>
              </a:ext>
            </a:extLst>
          </p:cNvPr>
          <p:cNvGraphicFramePr>
            <a:graphicFrameLocks/>
          </p:cNvGraphicFramePr>
          <p:nvPr>
            <p:extLst>
              <p:ext uri="{D42A27DB-BD31-4B8C-83A1-F6EECF244321}">
                <p14:modId xmlns:p14="http://schemas.microsoft.com/office/powerpoint/2010/main" val="2367625847"/>
              </p:ext>
            </p:extLst>
          </p:nvPr>
        </p:nvGraphicFramePr>
        <p:xfrm>
          <a:off x="838200" y="1285875"/>
          <a:ext cx="8890000" cy="4638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885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71F79-233D-0871-B102-9BCC0C143AD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5CD43F4-686C-8397-8B54-F0E88302BB3A}"/>
              </a:ext>
            </a:extLst>
          </p:cNvPr>
          <p:cNvSpPr>
            <a:spLocks noGrp="1"/>
          </p:cNvSpPr>
          <p:nvPr>
            <p:ph type="title"/>
          </p:nvPr>
        </p:nvSpPr>
        <p:spPr/>
        <p:txBody>
          <a:bodyPr>
            <a:normAutofit fontScale="90000"/>
          </a:bodyPr>
          <a:lstStyle/>
          <a:p>
            <a:r>
              <a:rPr lang="sl-SI" sz="4400" noProof="0">
                <a:solidFill>
                  <a:srgbClr val="C00000"/>
                </a:solidFill>
              </a:rPr>
              <a:t>CILJ 1: dohodek</a:t>
            </a:r>
            <a:br>
              <a:rPr lang="sl-SI" sz="4400" noProof="0"/>
            </a:br>
            <a:r>
              <a:rPr lang="sl-SI" sz="4400">
                <a:solidFill>
                  <a:srgbClr val="0070C0"/>
                </a:solidFill>
              </a:rPr>
              <a:t>– Stalež živali</a:t>
            </a:r>
            <a:endParaRPr lang="sl-SI" sz="4400" noProof="0">
              <a:solidFill>
                <a:srgbClr val="0070C0"/>
              </a:solidFill>
            </a:endParaRPr>
          </a:p>
        </p:txBody>
      </p:sp>
      <p:sp>
        <p:nvSpPr>
          <p:cNvPr id="3" name="Označba mesta vsebine 2">
            <a:extLst>
              <a:ext uri="{FF2B5EF4-FFF2-40B4-BE49-F238E27FC236}">
                <a16:creationId xmlns:a16="http://schemas.microsoft.com/office/drawing/2014/main" id="{3281A09C-5F29-1335-1AC4-70C771C4AD29}"/>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5" name="Chart 4">
            <a:extLst>
              <a:ext uri="{FF2B5EF4-FFF2-40B4-BE49-F238E27FC236}">
                <a16:creationId xmlns:a16="http://schemas.microsoft.com/office/drawing/2014/main" id="{71100DDF-0508-7F73-DB65-4225B5616C6F}"/>
              </a:ext>
            </a:extLst>
          </p:cNvPr>
          <p:cNvGraphicFramePr>
            <a:graphicFrameLocks/>
          </p:cNvGraphicFramePr>
          <p:nvPr>
            <p:extLst>
              <p:ext uri="{D42A27DB-BD31-4B8C-83A1-F6EECF244321}">
                <p14:modId xmlns:p14="http://schemas.microsoft.com/office/powerpoint/2010/main" val="577525268"/>
              </p:ext>
            </p:extLst>
          </p:nvPr>
        </p:nvGraphicFramePr>
        <p:xfrm>
          <a:off x="838200" y="1236335"/>
          <a:ext cx="8890000" cy="46822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4860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90ABB-59E1-D4DF-1F55-2F7F68BCE22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C81FCF6-E37E-319C-ECDD-3032D454408D}"/>
              </a:ext>
            </a:extLst>
          </p:cNvPr>
          <p:cNvSpPr>
            <a:spLocks noGrp="1"/>
          </p:cNvSpPr>
          <p:nvPr>
            <p:ph type="title"/>
          </p:nvPr>
        </p:nvSpPr>
        <p:spPr/>
        <p:txBody>
          <a:bodyPr>
            <a:normAutofit fontScale="90000"/>
          </a:bodyPr>
          <a:lstStyle/>
          <a:p>
            <a:r>
              <a:rPr lang="sl-SI" sz="4400" noProof="0" dirty="0">
                <a:solidFill>
                  <a:srgbClr val="C00000"/>
                </a:solidFill>
              </a:rPr>
              <a:t>CILJ 1: dohodek</a:t>
            </a:r>
            <a:br>
              <a:rPr lang="sl-SI" sz="4400" noProof="0" dirty="0"/>
            </a:br>
            <a:r>
              <a:rPr lang="sl-SI" sz="4400" dirty="0">
                <a:solidFill>
                  <a:srgbClr val="0070C0"/>
                </a:solidFill>
              </a:rPr>
              <a:t>– Stalež živali - prostorsko</a:t>
            </a:r>
            <a:endParaRPr lang="sl-SI" sz="4400" noProof="0" dirty="0">
              <a:solidFill>
                <a:srgbClr val="0070C0"/>
              </a:solidFill>
            </a:endParaRPr>
          </a:p>
        </p:txBody>
      </p:sp>
      <p:sp>
        <p:nvSpPr>
          <p:cNvPr id="3" name="Označba mesta vsebine 2">
            <a:extLst>
              <a:ext uri="{FF2B5EF4-FFF2-40B4-BE49-F238E27FC236}">
                <a16:creationId xmlns:a16="http://schemas.microsoft.com/office/drawing/2014/main" id="{76B561B7-A60F-5811-80C5-A3B797C897FA}"/>
              </a:ext>
            </a:extLst>
          </p:cNvPr>
          <p:cNvSpPr>
            <a:spLocks noGrp="1"/>
          </p:cNvSpPr>
          <p:nvPr>
            <p:ph idx="1"/>
          </p:nvPr>
        </p:nvSpPr>
        <p:spPr/>
        <p:txBody>
          <a:bodyPr>
            <a:normAutofit/>
          </a:bodyPr>
          <a:lstStyle/>
          <a:p>
            <a:pPr marL="0" indent="0">
              <a:buNone/>
            </a:pPr>
            <a:endParaRPr lang="sl-SI" noProof="0" dirty="0"/>
          </a:p>
          <a:p>
            <a:pPr marL="0" indent="0">
              <a:buNone/>
            </a:pPr>
            <a:endParaRPr lang="sl-SI" noProof="0" dirty="0"/>
          </a:p>
          <a:p>
            <a:pPr marL="0" indent="0">
              <a:buNone/>
            </a:pPr>
            <a:endParaRPr lang="sl-SI" noProof="0" dirty="0"/>
          </a:p>
        </p:txBody>
      </p:sp>
      <p:pic>
        <p:nvPicPr>
          <p:cNvPr id="5" name="Slika 4">
            <a:extLst>
              <a:ext uri="{FF2B5EF4-FFF2-40B4-BE49-F238E27FC236}">
                <a16:creationId xmlns:a16="http://schemas.microsoft.com/office/drawing/2014/main" id="{DB9032EB-952C-08A2-8E1E-9C1227D0C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936" y="1674795"/>
            <a:ext cx="6055064" cy="4278429"/>
          </a:xfrm>
          <a:prstGeom prst="rect">
            <a:avLst/>
          </a:prstGeom>
        </p:spPr>
      </p:pic>
      <p:pic>
        <p:nvPicPr>
          <p:cNvPr id="7" name="Slika 6">
            <a:extLst>
              <a:ext uri="{FF2B5EF4-FFF2-40B4-BE49-F238E27FC236}">
                <a16:creationId xmlns:a16="http://schemas.microsoft.com/office/drawing/2014/main" id="{4778D5EC-D24F-6498-31B2-FC18DBEE7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4794"/>
            <a:ext cx="6055065" cy="4278429"/>
          </a:xfrm>
          <a:prstGeom prst="rect">
            <a:avLst/>
          </a:prstGeom>
        </p:spPr>
      </p:pic>
    </p:spTree>
    <p:extLst>
      <p:ext uri="{BB962C8B-B14F-4D97-AF65-F5344CB8AC3E}">
        <p14:creationId xmlns:p14="http://schemas.microsoft.com/office/powerpoint/2010/main" val="425525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5B499-250E-FDE2-7B7B-73F4488F606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695E8C5-2BF7-606C-27A2-091250239C8A}"/>
              </a:ext>
            </a:extLst>
          </p:cNvPr>
          <p:cNvSpPr>
            <a:spLocks noGrp="1"/>
          </p:cNvSpPr>
          <p:nvPr>
            <p:ph type="title"/>
          </p:nvPr>
        </p:nvSpPr>
        <p:spPr/>
        <p:txBody>
          <a:bodyPr>
            <a:normAutofit fontScale="90000"/>
          </a:bodyPr>
          <a:lstStyle/>
          <a:p>
            <a:r>
              <a:rPr lang="sl-SI" sz="4400" noProof="0" dirty="0">
                <a:solidFill>
                  <a:srgbClr val="C00000"/>
                </a:solidFill>
              </a:rPr>
              <a:t>CILJ 1: dohodek</a:t>
            </a:r>
            <a:br>
              <a:rPr lang="sl-SI" sz="4400" noProof="0" dirty="0"/>
            </a:br>
            <a:r>
              <a:rPr lang="sl-SI" sz="4400" dirty="0">
                <a:solidFill>
                  <a:srgbClr val="0070C0"/>
                </a:solidFill>
              </a:rPr>
              <a:t>– Stalež živali –„nižine“</a:t>
            </a:r>
            <a:endParaRPr lang="sl-SI" sz="4400" noProof="0" dirty="0">
              <a:solidFill>
                <a:srgbClr val="0070C0"/>
              </a:solidFill>
            </a:endParaRPr>
          </a:p>
        </p:txBody>
      </p:sp>
      <p:sp>
        <p:nvSpPr>
          <p:cNvPr id="3" name="Označba mesta vsebine 2">
            <a:extLst>
              <a:ext uri="{FF2B5EF4-FFF2-40B4-BE49-F238E27FC236}">
                <a16:creationId xmlns:a16="http://schemas.microsoft.com/office/drawing/2014/main" id="{C32B7AB3-BE44-913B-5E64-9387E14DFFA5}"/>
              </a:ext>
            </a:extLst>
          </p:cNvPr>
          <p:cNvSpPr>
            <a:spLocks noGrp="1"/>
          </p:cNvSpPr>
          <p:nvPr>
            <p:ph idx="1"/>
          </p:nvPr>
        </p:nvSpPr>
        <p:spPr/>
        <p:txBody>
          <a:bodyPr>
            <a:normAutofit/>
          </a:bodyPr>
          <a:lstStyle/>
          <a:p>
            <a:pPr marL="0" indent="0">
              <a:buNone/>
            </a:pPr>
            <a:endParaRPr lang="sl-SI" noProof="0" dirty="0"/>
          </a:p>
          <a:p>
            <a:pPr marL="0" indent="0">
              <a:buNone/>
            </a:pPr>
            <a:endParaRPr lang="sl-SI" noProof="0" dirty="0"/>
          </a:p>
          <a:p>
            <a:pPr marL="0" indent="0">
              <a:buNone/>
            </a:pPr>
            <a:endParaRPr lang="sl-SI" noProof="0" dirty="0"/>
          </a:p>
        </p:txBody>
      </p:sp>
      <p:graphicFrame>
        <p:nvGraphicFramePr>
          <p:cNvPr id="6" name="Grafikon 5">
            <a:extLst>
              <a:ext uri="{FF2B5EF4-FFF2-40B4-BE49-F238E27FC236}">
                <a16:creationId xmlns:a16="http://schemas.microsoft.com/office/drawing/2014/main" id="{E53E0C18-3C22-4390-970D-24055A375E67}"/>
              </a:ext>
            </a:extLst>
          </p:cNvPr>
          <p:cNvGraphicFramePr>
            <a:graphicFrameLocks/>
          </p:cNvGraphicFramePr>
          <p:nvPr>
            <p:extLst>
              <p:ext uri="{D42A27DB-BD31-4B8C-83A1-F6EECF244321}">
                <p14:modId xmlns:p14="http://schemas.microsoft.com/office/powerpoint/2010/main" val="138449026"/>
              </p:ext>
            </p:extLst>
          </p:nvPr>
        </p:nvGraphicFramePr>
        <p:xfrm>
          <a:off x="880890" y="1366134"/>
          <a:ext cx="90678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PoljeZBesedilom 6">
            <a:extLst>
              <a:ext uri="{FF2B5EF4-FFF2-40B4-BE49-F238E27FC236}">
                <a16:creationId xmlns:a16="http://schemas.microsoft.com/office/drawing/2014/main" id="{B71D776B-53FE-580A-15F7-524E677498D7}"/>
              </a:ext>
            </a:extLst>
          </p:cNvPr>
          <p:cNvSpPr txBox="1"/>
          <p:nvPr/>
        </p:nvSpPr>
        <p:spPr>
          <a:xfrm>
            <a:off x="1398470" y="5651630"/>
            <a:ext cx="7412607" cy="430887"/>
          </a:xfrm>
          <a:prstGeom prst="rect">
            <a:avLst/>
          </a:prstGeom>
          <a:noFill/>
        </p:spPr>
        <p:txBody>
          <a:bodyPr wrap="none" rtlCol="0">
            <a:spAutoFit/>
          </a:bodyPr>
          <a:lstStyle/>
          <a:p>
            <a:r>
              <a:rPr lang="sl-SI" sz="1100" dirty="0"/>
              <a:t>* spodnja dolina Krke, nižinska Gorenjska, okolica Celja, Prekmurje brez Goričkega, nižinska Štajerska, Vipavska dolina </a:t>
            </a:r>
          </a:p>
          <a:p>
            <a:r>
              <a:rPr lang="sl-SI" sz="1100" dirty="0"/>
              <a:t>VIR: Zbirna vloga (stalež živali na 1. feb)</a:t>
            </a:r>
          </a:p>
        </p:txBody>
      </p:sp>
    </p:spTree>
    <p:extLst>
      <p:ext uri="{BB962C8B-B14F-4D97-AF65-F5344CB8AC3E}">
        <p14:creationId xmlns:p14="http://schemas.microsoft.com/office/powerpoint/2010/main" val="416294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2EA85-D5FC-32E4-964B-2D7931168A9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99E9A56-068F-123C-FD75-C7C1B6476CA3}"/>
              </a:ext>
            </a:extLst>
          </p:cNvPr>
          <p:cNvSpPr>
            <a:spLocks noGrp="1"/>
          </p:cNvSpPr>
          <p:nvPr>
            <p:ph type="title"/>
          </p:nvPr>
        </p:nvSpPr>
        <p:spPr/>
        <p:txBody>
          <a:bodyPr>
            <a:normAutofit fontScale="90000"/>
          </a:bodyPr>
          <a:lstStyle/>
          <a:p>
            <a:r>
              <a:rPr lang="sl-SI" sz="4400" noProof="0">
                <a:solidFill>
                  <a:srgbClr val="C00000"/>
                </a:solidFill>
              </a:rPr>
              <a:t>CILJ 1: dohodek</a:t>
            </a:r>
            <a:br>
              <a:rPr lang="sl-SI" sz="4400" noProof="0"/>
            </a:br>
            <a:r>
              <a:rPr lang="sl-SI" sz="4400">
                <a:solidFill>
                  <a:srgbClr val="0070C0"/>
                </a:solidFill>
              </a:rPr>
              <a:t>– Kmetijska gospodarstva I </a:t>
            </a:r>
            <a:endParaRPr lang="sl-SI" sz="4400" noProof="0">
              <a:solidFill>
                <a:srgbClr val="0070C0"/>
              </a:solidFill>
            </a:endParaRPr>
          </a:p>
        </p:txBody>
      </p:sp>
      <p:sp>
        <p:nvSpPr>
          <p:cNvPr id="3" name="Označba mesta vsebine 2">
            <a:extLst>
              <a:ext uri="{FF2B5EF4-FFF2-40B4-BE49-F238E27FC236}">
                <a16:creationId xmlns:a16="http://schemas.microsoft.com/office/drawing/2014/main" id="{48EE8113-57B5-4DA6-DCB9-180FDE46AB5F}"/>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5" name="Grafikon 1">
            <a:extLst>
              <a:ext uri="{FF2B5EF4-FFF2-40B4-BE49-F238E27FC236}">
                <a16:creationId xmlns:a16="http://schemas.microsoft.com/office/drawing/2014/main" id="{C009891E-C439-37A4-6426-5E539AB8AC26}"/>
              </a:ext>
            </a:extLst>
          </p:cNvPr>
          <p:cNvGraphicFramePr>
            <a:graphicFrameLocks/>
          </p:cNvGraphicFramePr>
          <p:nvPr>
            <p:extLst>
              <p:ext uri="{D42A27DB-BD31-4B8C-83A1-F6EECF244321}">
                <p14:modId xmlns:p14="http://schemas.microsoft.com/office/powerpoint/2010/main" val="4184024823"/>
              </p:ext>
            </p:extLst>
          </p:nvPr>
        </p:nvGraphicFramePr>
        <p:xfrm>
          <a:off x="518984" y="1295068"/>
          <a:ext cx="8890000" cy="4682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614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1BB0B-C2A2-7321-EA49-499A738FCFA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7005163-6379-54BA-1FFE-169DB25E30EA}"/>
              </a:ext>
            </a:extLst>
          </p:cNvPr>
          <p:cNvSpPr>
            <a:spLocks noGrp="1"/>
          </p:cNvSpPr>
          <p:nvPr>
            <p:ph type="title"/>
          </p:nvPr>
        </p:nvSpPr>
        <p:spPr>
          <a:xfrm>
            <a:off x="838200" y="365125"/>
            <a:ext cx="8890000" cy="738745"/>
          </a:xfrm>
        </p:spPr>
        <p:txBody>
          <a:bodyPr>
            <a:normAutofit fontScale="90000"/>
          </a:bodyPr>
          <a:lstStyle/>
          <a:p>
            <a:r>
              <a:rPr lang="sl-SI" sz="4400" noProof="0">
                <a:solidFill>
                  <a:srgbClr val="C00000"/>
                </a:solidFill>
              </a:rPr>
              <a:t>CILJ 1: dohodek</a:t>
            </a:r>
            <a:br>
              <a:rPr lang="sl-SI" sz="4400" noProof="0"/>
            </a:br>
            <a:r>
              <a:rPr lang="sl-SI" sz="4400">
                <a:solidFill>
                  <a:srgbClr val="0070C0"/>
                </a:solidFill>
              </a:rPr>
              <a:t>– Kmetijska gospodarstva II </a:t>
            </a:r>
            <a:endParaRPr lang="sl-SI" sz="4400" noProof="0">
              <a:solidFill>
                <a:srgbClr val="0070C0"/>
              </a:solidFill>
            </a:endParaRPr>
          </a:p>
        </p:txBody>
      </p:sp>
      <p:graphicFrame>
        <p:nvGraphicFramePr>
          <p:cNvPr id="3" name="Grafikon 3">
            <a:extLst>
              <a:ext uri="{FF2B5EF4-FFF2-40B4-BE49-F238E27FC236}">
                <a16:creationId xmlns:a16="http://schemas.microsoft.com/office/drawing/2014/main" id="{11B1E60F-82CB-72D8-7B00-CCA6896EA2F8}"/>
              </a:ext>
            </a:extLst>
          </p:cNvPr>
          <p:cNvGraphicFramePr>
            <a:graphicFrameLocks/>
          </p:cNvGraphicFramePr>
          <p:nvPr>
            <p:extLst>
              <p:ext uri="{D42A27DB-BD31-4B8C-83A1-F6EECF244321}">
                <p14:modId xmlns:p14="http://schemas.microsoft.com/office/powerpoint/2010/main" val="134723986"/>
              </p:ext>
            </p:extLst>
          </p:nvPr>
        </p:nvGraphicFramePr>
        <p:xfrm>
          <a:off x="838201" y="1239879"/>
          <a:ext cx="8889999" cy="4682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24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4FB9D-1654-3AB0-AFFE-09EA4ACBC14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B4A652-6156-6AB7-0EBB-8D13409C9B52}"/>
              </a:ext>
            </a:extLst>
          </p:cNvPr>
          <p:cNvSpPr>
            <a:spLocks noGrp="1"/>
          </p:cNvSpPr>
          <p:nvPr>
            <p:ph type="title"/>
          </p:nvPr>
        </p:nvSpPr>
        <p:spPr>
          <a:xfrm>
            <a:off x="838200" y="365125"/>
            <a:ext cx="8890000" cy="738745"/>
          </a:xfrm>
        </p:spPr>
        <p:txBody>
          <a:bodyPr>
            <a:normAutofit fontScale="90000"/>
          </a:bodyPr>
          <a:lstStyle/>
          <a:p>
            <a:r>
              <a:rPr lang="sl-SI" sz="4400" noProof="0">
                <a:solidFill>
                  <a:srgbClr val="C00000"/>
                </a:solidFill>
              </a:rPr>
              <a:t>CILJ 1: dohodek </a:t>
            </a:r>
            <a:br>
              <a:rPr lang="sl-SI" sz="4400" noProof="0"/>
            </a:br>
            <a:r>
              <a:rPr lang="sl-SI" sz="4400">
                <a:solidFill>
                  <a:srgbClr val="0070C0"/>
                </a:solidFill>
              </a:rPr>
              <a:t>–</a:t>
            </a:r>
            <a:r>
              <a:rPr lang="sl-SI" sz="4400" noProof="0">
                <a:solidFill>
                  <a:srgbClr val="0070C0"/>
                </a:solidFill>
              </a:rPr>
              <a:t> Kmetijska gospodarstva III</a:t>
            </a:r>
          </a:p>
        </p:txBody>
      </p:sp>
      <p:sp>
        <p:nvSpPr>
          <p:cNvPr id="3" name="Označba mesta vsebine 2">
            <a:extLst>
              <a:ext uri="{FF2B5EF4-FFF2-40B4-BE49-F238E27FC236}">
                <a16:creationId xmlns:a16="http://schemas.microsoft.com/office/drawing/2014/main" id="{7066C2F0-8739-3CE7-8AF9-D499998D8028}"/>
              </a:ext>
            </a:extLst>
          </p:cNvPr>
          <p:cNvSpPr>
            <a:spLocks noGrp="1"/>
          </p:cNvSpPr>
          <p:nvPr>
            <p:ph idx="1"/>
          </p:nvPr>
        </p:nvSpPr>
        <p:spPr>
          <a:xfrm>
            <a:off x="838200" y="1232034"/>
            <a:ext cx="10834816" cy="4816372"/>
          </a:xfrm>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5" name="Grafikon 2">
            <a:extLst>
              <a:ext uri="{FF2B5EF4-FFF2-40B4-BE49-F238E27FC236}">
                <a16:creationId xmlns:a16="http://schemas.microsoft.com/office/drawing/2014/main" id="{965CD420-326A-4D1B-6FD5-8BEDB2154029}"/>
              </a:ext>
            </a:extLst>
          </p:cNvPr>
          <p:cNvGraphicFramePr>
            <a:graphicFrameLocks/>
          </p:cNvGraphicFramePr>
          <p:nvPr>
            <p:extLst>
              <p:ext uri="{D42A27DB-BD31-4B8C-83A1-F6EECF244321}">
                <p14:modId xmlns:p14="http://schemas.microsoft.com/office/powerpoint/2010/main" val="535356297"/>
              </p:ext>
            </p:extLst>
          </p:nvPr>
        </p:nvGraphicFramePr>
        <p:xfrm>
          <a:off x="838200" y="1369183"/>
          <a:ext cx="8996680" cy="45420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65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D3F3-918D-88B0-C3D2-09277154C6C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2344502-6558-5C68-5539-1BB6AE92E876}"/>
              </a:ext>
            </a:extLst>
          </p:cNvPr>
          <p:cNvSpPr>
            <a:spLocks noGrp="1"/>
          </p:cNvSpPr>
          <p:nvPr>
            <p:ph type="title"/>
          </p:nvPr>
        </p:nvSpPr>
        <p:spPr/>
        <p:txBody>
          <a:bodyPr>
            <a:normAutofit fontScale="90000"/>
          </a:bodyPr>
          <a:lstStyle/>
          <a:p>
            <a:r>
              <a:rPr lang="sl-SI" sz="4400" noProof="0">
                <a:solidFill>
                  <a:srgbClr val="C00000"/>
                </a:solidFill>
              </a:rPr>
              <a:t>CILJ 1: dohodek</a:t>
            </a:r>
            <a:br>
              <a:rPr lang="sl-SI" sz="4400" noProof="0"/>
            </a:br>
            <a:r>
              <a:rPr lang="sl-SI" sz="4400">
                <a:solidFill>
                  <a:srgbClr val="0070C0"/>
                </a:solidFill>
              </a:rPr>
              <a:t>–</a:t>
            </a:r>
            <a:r>
              <a:rPr lang="sl-SI" sz="4400" noProof="0">
                <a:solidFill>
                  <a:srgbClr val="0070C0"/>
                </a:solidFill>
              </a:rPr>
              <a:t> Proizvodnja </a:t>
            </a:r>
          </a:p>
        </p:txBody>
      </p:sp>
      <p:sp>
        <p:nvSpPr>
          <p:cNvPr id="3" name="Označba mesta vsebine 2">
            <a:extLst>
              <a:ext uri="{FF2B5EF4-FFF2-40B4-BE49-F238E27FC236}">
                <a16:creationId xmlns:a16="http://schemas.microsoft.com/office/drawing/2014/main" id="{BD6E5B45-49AC-E2FD-24EF-C31531C22DC9}"/>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4" name="Grafikon 1">
            <a:extLst>
              <a:ext uri="{FF2B5EF4-FFF2-40B4-BE49-F238E27FC236}">
                <a16:creationId xmlns:a16="http://schemas.microsoft.com/office/drawing/2014/main" id="{DFCFBDA8-0EE5-49E8-AB6E-5EAE271CA800}"/>
              </a:ext>
            </a:extLst>
          </p:cNvPr>
          <p:cNvGraphicFramePr>
            <a:graphicFrameLocks/>
          </p:cNvGraphicFramePr>
          <p:nvPr>
            <p:extLst>
              <p:ext uri="{D42A27DB-BD31-4B8C-83A1-F6EECF244321}">
                <p14:modId xmlns:p14="http://schemas.microsoft.com/office/powerpoint/2010/main" val="585003651"/>
              </p:ext>
            </p:extLst>
          </p:nvPr>
        </p:nvGraphicFramePr>
        <p:xfrm>
          <a:off x="81290" y="1199119"/>
          <a:ext cx="5829983" cy="46822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C306D63-656F-8162-C0AE-6E0BDAC813A9}"/>
              </a:ext>
            </a:extLst>
          </p:cNvPr>
          <p:cNvGraphicFramePr>
            <a:graphicFrameLocks/>
          </p:cNvGraphicFramePr>
          <p:nvPr>
            <p:extLst>
              <p:ext uri="{D42A27DB-BD31-4B8C-83A1-F6EECF244321}">
                <p14:modId xmlns:p14="http://schemas.microsoft.com/office/powerpoint/2010/main" val="2040519476"/>
              </p:ext>
            </p:extLst>
          </p:nvPr>
        </p:nvGraphicFramePr>
        <p:xfrm>
          <a:off x="6007091" y="1199120"/>
          <a:ext cx="6103619" cy="4682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375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389CA6-FA45-4B77-99F2-B9042E1816D4}"/>
              </a:ext>
            </a:extLst>
          </p:cNvPr>
          <p:cNvSpPr>
            <a:spLocks noGrp="1"/>
          </p:cNvSpPr>
          <p:nvPr>
            <p:ph type="title"/>
          </p:nvPr>
        </p:nvSpPr>
        <p:spPr>
          <a:xfrm>
            <a:off x="722869" y="480455"/>
            <a:ext cx="8890000" cy="738745"/>
          </a:xfrm>
        </p:spPr>
        <p:txBody>
          <a:bodyPr>
            <a:noAutofit/>
          </a:bodyPr>
          <a:lstStyle/>
          <a:p>
            <a:r>
              <a:rPr lang="sl-SI" sz="4000" noProof="0">
                <a:solidFill>
                  <a:srgbClr val="C00000"/>
                </a:solidFill>
              </a:rPr>
              <a:t>CILJ 1: dohodek</a:t>
            </a:r>
            <a:br>
              <a:rPr lang="sl-SI" sz="4000" noProof="0">
                <a:solidFill>
                  <a:srgbClr val="C00000"/>
                </a:solidFill>
              </a:rPr>
            </a:br>
            <a:r>
              <a:rPr lang="sl-SI" sz="4000">
                <a:solidFill>
                  <a:srgbClr val="0070C0"/>
                </a:solidFill>
              </a:rPr>
              <a:t>–</a:t>
            </a:r>
            <a:r>
              <a:rPr lang="sl-SI" sz="4000" noProof="0">
                <a:solidFill>
                  <a:srgbClr val="0070C0"/>
                </a:solidFill>
              </a:rPr>
              <a:t> Ekonomski kazalniki živilskih družb</a:t>
            </a:r>
            <a:br>
              <a:rPr lang="fr-FR" sz="4000"/>
            </a:br>
            <a:endParaRPr lang="sl-SI" sz="4000"/>
          </a:p>
        </p:txBody>
      </p:sp>
      <p:sp>
        <p:nvSpPr>
          <p:cNvPr id="4" name="Espace réservé du texte 2">
            <a:extLst>
              <a:ext uri="{FF2B5EF4-FFF2-40B4-BE49-F238E27FC236}">
                <a16:creationId xmlns:a16="http://schemas.microsoft.com/office/drawing/2014/main" id="{3FEA9E20-8045-470D-930B-DAEFC50D9BF5}"/>
              </a:ext>
            </a:extLst>
          </p:cNvPr>
          <p:cNvSpPr txBox="1">
            <a:spLocks/>
          </p:cNvSpPr>
          <p:nvPr/>
        </p:nvSpPr>
        <p:spPr>
          <a:xfrm>
            <a:off x="5613758" y="3652072"/>
            <a:ext cx="5244399" cy="2188049"/>
          </a:xfrm>
          <a:prstGeom prst="rect">
            <a:avLst/>
          </a:prstGeom>
        </p:spPr>
        <p:txBody>
          <a:bodyPr vert="horz" lIns="90000" tIns="45720" rIns="91440" bIns="45720" numCol="1" rtlCol="0" anchor="t">
            <a:normAutofit fontScale="70000" lnSpcReduction="20000"/>
          </a:bodyPr>
          <a:lstStyle>
            <a:lvl1pPr marL="400050" indent="-400050" algn="l" defTabSz="914400" rtl="0" eaLnBrk="1" latinLnBrk="0" hangingPunct="1">
              <a:lnSpc>
                <a:spcPct val="90000"/>
              </a:lnSpc>
              <a:spcBef>
                <a:spcPts val="1000"/>
              </a:spcBef>
              <a:buClr>
                <a:schemeClr val="accent3"/>
              </a:buClr>
              <a:buFont typeface="Wingdings" pitchFamily="2" charset="2"/>
              <a:buChar char="§"/>
              <a:defRPr sz="1500"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sl-SI" sz="1800" b="1" i="1">
                <a:solidFill>
                  <a:schemeClr val="tx2"/>
                </a:solidFill>
                <a:latin typeface="Aptos"/>
                <a:cs typeface="Arial"/>
              </a:rPr>
              <a:t>Trend: </a:t>
            </a:r>
          </a:p>
          <a:p>
            <a:r>
              <a:rPr lang="sl-SI" sz="1800">
                <a:solidFill>
                  <a:schemeClr val="tx2"/>
                </a:solidFill>
                <a:latin typeface="Aptos"/>
                <a:cs typeface="Arial"/>
              </a:rPr>
              <a:t>Dodana vrednost stabilno  raste, tudi na zaposlenega; EBITDA tudi</a:t>
            </a:r>
          </a:p>
          <a:p>
            <a:r>
              <a:rPr lang="sl-SI" sz="1800">
                <a:solidFill>
                  <a:schemeClr val="tx2"/>
                </a:solidFill>
                <a:latin typeface="Aptos"/>
                <a:cs typeface="Arial"/>
              </a:rPr>
              <a:t>Delno učinek inflacije.  Realni učinki so. </a:t>
            </a:r>
          </a:p>
          <a:p>
            <a:pPr marL="0" indent="0">
              <a:buNone/>
            </a:pPr>
            <a:r>
              <a:rPr lang="sl-SI" sz="1800" b="1" i="1">
                <a:solidFill>
                  <a:schemeClr val="tx2"/>
                </a:solidFill>
                <a:latin typeface="Aptos"/>
                <a:cs typeface="Arial"/>
              </a:rPr>
              <a:t>Dejavniki: </a:t>
            </a:r>
            <a:endParaRPr lang="en-US" sz="1800" b="1" i="1">
              <a:solidFill>
                <a:schemeClr val="tx2"/>
              </a:solidFill>
              <a:latin typeface="Aptos"/>
              <a:cs typeface="Arial"/>
            </a:endParaRPr>
          </a:p>
          <a:p>
            <a:r>
              <a:rPr lang="sl-SI" sz="1800">
                <a:solidFill>
                  <a:schemeClr val="tx2"/>
                </a:solidFill>
                <a:latin typeface="Aptos"/>
                <a:cs typeface="Arial"/>
              </a:rPr>
              <a:t>Napredek v prilagajanju trgu in preferencam potrošnikov ter učinkovitosti poslovanja</a:t>
            </a:r>
          </a:p>
          <a:p>
            <a:pPr marL="0" indent="0">
              <a:buNone/>
            </a:pPr>
            <a:r>
              <a:rPr lang="sl-SI" sz="1800" b="1" i="1">
                <a:solidFill>
                  <a:schemeClr val="tx2"/>
                </a:solidFill>
                <a:latin typeface="Aptos"/>
                <a:cs typeface="Arial"/>
              </a:rPr>
              <a:t>Uresničevanje družbenih ciljev: </a:t>
            </a:r>
          </a:p>
          <a:p>
            <a:r>
              <a:rPr lang="sl-SI" sz="1800">
                <a:solidFill>
                  <a:schemeClr val="tx2"/>
                </a:solidFill>
                <a:latin typeface="Aptos"/>
                <a:cs typeface="Arial"/>
              </a:rPr>
              <a:t>V splošnem rast živilske industrije, vendar počasna</a:t>
            </a:r>
          </a:p>
          <a:p>
            <a:endParaRPr lang="sl-SI" sz="1800">
              <a:solidFill>
                <a:schemeClr val="tx2"/>
              </a:solidFill>
              <a:latin typeface="Aptos"/>
              <a:cs typeface="Arial"/>
            </a:endParaRPr>
          </a:p>
        </p:txBody>
      </p:sp>
      <p:pic>
        <p:nvPicPr>
          <p:cNvPr id="5" name="Picture 7">
            <a:extLst>
              <a:ext uri="{FF2B5EF4-FFF2-40B4-BE49-F238E27FC236}">
                <a16:creationId xmlns:a16="http://schemas.microsoft.com/office/drawing/2014/main" id="{3669DBD8-64EB-41E4-8C6B-29EA9366AB10}"/>
              </a:ext>
            </a:extLst>
          </p:cNvPr>
          <p:cNvPicPr>
            <a:picLocks noChangeAspect="1"/>
          </p:cNvPicPr>
          <p:nvPr/>
        </p:nvPicPr>
        <p:blipFill>
          <a:blip r:embed="rId2"/>
          <a:stretch>
            <a:fillRect/>
          </a:stretch>
        </p:blipFill>
        <p:spPr>
          <a:xfrm>
            <a:off x="162391" y="1094556"/>
            <a:ext cx="4707482" cy="2411641"/>
          </a:xfrm>
          <a:prstGeom prst="rect">
            <a:avLst/>
          </a:prstGeom>
        </p:spPr>
      </p:pic>
      <p:pic>
        <p:nvPicPr>
          <p:cNvPr id="6" name="Picture 4">
            <a:extLst>
              <a:ext uri="{FF2B5EF4-FFF2-40B4-BE49-F238E27FC236}">
                <a16:creationId xmlns:a16="http://schemas.microsoft.com/office/drawing/2014/main" id="{552E3943-A311-4EF1-9A94-BBE390AD3268}"/>
              </a:ext>
            </a:extLst>
          </p:cNvPr>
          <p:cNvPicPr>
            <a:picLocks noChangeAspect="1"/>
          </p:cNvPicPr>
          <p:nvPr/>
        </p:nvPicPr>
        <p:blipFill>
          <a:blip r:embed="rId3"/>
          <a:stretch>
            <a:fillRect/>
          </a:stretch>
        </p:blipFill>
        <p:spPr>
          <a:xfrm>
            <a:off x="231616" y="3486453"/>
            <a:ext cx="4975284" cy="2349207"/>
          </a:xfrm>
          <a:prstGeom prst="rect">
            <a:avLst/>
          </a:prstGeom>
        </p:spPr>
      </p:pic>
      <p:pic>
        <p:nvPicPr>
          <p:cNvPr id="7" name="Picture 6">
            <a:extLst>
              <a:ext uri="{FF2B5EF4-FFF2-40B4-BE49-F238E27FC236}">
                <a16:creationId xmlns:a16="http://schemas.microsoft.com/office/drawing/2014/main" id="{BB1479AB-9D11-48E6-97C8-309F453BF115}"/>
              </a:ext>
            </a:extLst>
          </p:cNvPr>
          <p:cNvPicPr>
            <a:picLocks noChangeAspect="1"/>
          </p:cNvPicPr>
          <p:nvPr/>
        </p:nvPicPr>
        <p:blipFill>
          <a:blip r:embed="rId4"/>
          <a:stretch>
            <a:fillRect/>
          </a:stretch>
        </p:blipFill>
        <p:spPr>
          <a:xfrm>
            <a:off x="5374767" y="1088184"/>
            <a:ext cx="5075964" cy="2340816"/>
          </a:xfrm>
          <a:prstGeom prst="rect">
            <a:avLst/>
          </a:prstGeom>
        </p:spPr>
      </p:pic>
    </p:spTree>
    <p:extLst>
      <p:ext uri="{BB962C8B-B14F-4D97-AF65-F5344CB8AC3E}">
        <p14:creationId xmlns:p14="http://schemas.microsoft.com/office/powerpoint/2010/main" val="221570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4ED8F-6485-FC65-E560-292B34F60A0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6BE89A8-2DF5-9B30-5D36-1ADFD312E183}"/>
              </a:ext>
            </a:extLst>
          </p:cNvPr>
          <p:cNvSpPr>
            <a:spLocks noGrp="1"/>
          </p:cNvSpPr>
          <p:nvPr>
            <p:ph type="title"/>
          </p:nvPr>
        </p:nvSpPr>
        <p:spPr>
          <a:xfrm>
            <a:off x="838200" y="365125"/>
            <a:ext cx="9151620" cy="738745"/>
          </a:xfrm>
        </p:spPr>
        <p:txBody>
          <a:bodyPr>
            <a:normAutofit fontScale="90000"/>
          </a:bodyPr>
          <a:lstStyle/>
          <a:p>
            <a:r>
              <a:rPr lang="sl-SI" sz="4400" noProof="0">
                <a:solidFill>
                  <a:srgbClr val="C00000"/>
                </a:solidFill>
              </a:rPr>
              <a:t>CILJ 1: dohodek</a:t>
            </a:r>
            <a:br>
              <a:rPr lang="sl-SI" sz="4400" noProof="0"/>
            </a:br>
            <a:r>
              <a:rPr lang="sl-SI" sz="4400">
                <a:solidFill>
                  <a:srgbClr val="0070C0"/>
                </a:solidFill>
              </a:rPr>
              <a:t>–</a:t>
            </a:r>
            <a:r>
              <a:rPr lang="sl-SI" sz="4400" noProof="0">
                <a:solidFill>
                  <a:srgbClr val="0070C0"/>
                </a:solidFill>
              </a:rPr>
              <a:t> Faktorski dohodek </a:t>
            </a:r>
            <a:r>
              <a:rPr lang="sl-SI" sz="4400">
                <a:solidFill>
                  <a:srgbClr val="0070C0"/>
                </a:solidFill>
              </a:rPr>
              <a:t>v kmetijstvu (realno)</a:t>
            </a:r>
            <a:r>
              <a:rPr lang="sl-SI" sz="4400" noProof="0">
                <a:solidFill>
                  <a:srgbClr val="0070C0"/>
                </a:solidFill>
              </a:rPr>
              <a:t> </a:t>
            </a:r>
          </a:p>
        </p:txBody>
      </p:sp>
      <p:sp>
        <p:nvSpPr>
          <p:cNvPr id="3" name="Označba mesta vsebine 2">
            <a:extLst>
              <a:ext uri="{FF2B5EF4-FFF2-40B4-BE49-F238E27FC236}">
                <a16:creationId xmlns:a16="http://schemas.microsoft.com/office/drawing/2014/main" id="{B2668E98-DB18-DA7C-4EBC-FD81527143D2}"/>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4" name="Grafikon 3">
            <a:extLst>
              <a:ext uri="{FF2B5EF4-FFF2-40B4-BE49-F238E27FC236}">
                <a16:creationId xmlns:a16="http://schemas.microsoft.com/office/drawing/2014/main" id="{04A08D2B-CD8D-7D9D-E092-7683E8D2EDF6}"/>
              </a:ext>
            </a:extLst>
          </p:cNvPr>
          <p:cNvGraphicFramePr>
            <a:graphicFrameLocks/>
          </p:cNvGraphicFramePr>
          <p:nvPr>
            <p:extLst>
              <p:ext uri="{D42A27DB-BD31-4B8C-83A1-F6EECF244321}">
                <p14:modId xmlns:p14="http://schemas.microsoft.com/office/powerpoint/2010/main" val="2024493644"/>
              </p:ext>
            </p:extLst>
          </p:nvPr>
        </p:nvGraphicFramePr>
        <p:xfrm>
          <a:off x="743309" y="1262176"/>
          <a:ext cx="9151620" cy="4682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864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E06A-F03E-611C-8928-2A46F3607D96}"/>
              </a:ext>
            </a:extLst>
          </p:cNvPr>
          <p:cNvSpPr>
            <a:spLocks noGrp="1"/>
          </p:cNvSpPr>
          <p:nvPr>
            <p:ph type="title"/>
          </p:nvPr>
        </p:nvSpPr>
        <p:spPr>
          <a:xfrm>
            <a:off x="838200" y="523689"/>
            <a:ext cx="8890000" cy="738745"/>
          </a:xfrm>
        </p:spPr>
        <p:txBody>
          <a:bodyPr>
            <a:normAutofit/>
          </a:bodyPr>
          <a:lstStyle/>
          <a:p>
            <a:r>
              <a:rPr lang="sl-SI" sz="3600" noProof="0" dirty="0">
                <a:latin typeface="Arial Black"/>
                <a:cs typeface="Arial"/>
              </a:rPr>
              <a:t>NAMEN:</a:t>
            </a:r>
            <a:endParaRPr lang="sl-SI" sz="3600" i="1" noProof="0" dirty="0">
              <a:solidFill>
                <a:srgbClr val="375592"/>
              </a:solidFill>
            </a:endParaRPr>
          </a:p>
        </p:txBody>
      </p:sp>
      <p:sp>
        <p:nvSpPr>
          <p:cNvPr id="3" name="Text Placeholder 2">
            <a:extLst>
              <a:ext uri="{FF2B5EF4-FFF2-40B4-BE49-F238E27FC236}">
                <a16:creationId xmlns:a16="http://schemas.microsoft.com/office/drawing/2014/main" id="{666E8B7E-A829-8B0D-EF47-86B091C2CFC5}"/>
              </a:ext>
            </a:extLst>
          </p:cNvPr>
          <p:cNvSpPr>
            <a:spLocks noGrp="1"/>
          </p:cNvSpPr>
          <p:nvPr>
            <p:ph idx="1"/>
          </p:nvPr>
        </p:nvSpPr>
        <p:spPr>
          <a:xfrm>
            <a:off x="838200" y="1420998"/>
            <a:ext cx="10834816" cy="4682272"/>
          </a:xfrm>
        </p:spPr>
        <p:txBody>
          <a:bodyPr spcFirstLastPara="1" vert="horz" wrap="square" lIns="90000" tIns="45720" rIns="91440" bIns="45720" numCol="1" rtlCol="0" anchor="t" anchorCtr="0">
            <a:normAutofit/>
          </a:bodyPr>
          <a:lstStyle/>
          <a:p>
            <a:pPr marL="0" indent="0">
              <a:buNone/>
            </a:pPr>
            <a:endParaRPr lang="sl-SI" sz="2800" noProof="0" dirty="0">
              <a:latin typeface="Arial"/>
              <a:cs typeface="Arial"/>
            </a:endParaRPr>
          </a:p>
          <a:p>
            <a:pPr marL="0" indent="0">
              <a:buNone/>
            </a:pPr>
            <a:r>
              <a:rPr lang="sl-SI" sz="2800" noProof="0" dirty="0">
                <a:latin typeface="Arial"/>
                <a:cs typeface="Arial"/>
              </a:rPr>
              <a:t>S pomočjo analize stanja in gibanj kazalnikov vpliva </a:t>
            </a:r>
            <a:r>
              <a:rPr lang="en-US" sz="2800" noProof="0" dirty="0" err="1">
                <a:latin typeface="Arial"/>
                <a:cs typeface="Arial"/>
              </a:rPr>
              <a:t>ter</a:t>
            </a:r>
            <a:r>
              <a:rPr lang="sl-SI" sz="2800" noProof="0" dirty="0">
                <a:latin typeface="Arial"/>
                <a:cs typeface="Arial"/>
              </a:rPr>
              <a:t> njihove projekcije do 2040 podpreti razpravo in pripravo: </a:t>
            </a:r>
          </a:p>
          <a:p>
            <a:pPr marL="0" indent="0">
              <a:buNone/>
            </a:pPr>
            <a:r>
              <a:rPr lang="sl-SI" sz="2800" b="1" i="1" noProof="0" dirty="0">
                <a:solidFill>
                  <a:srgbClr val="C00000"/>
                </a:solidFill>
                <a:latin typeface="Arial"/>
                <a:cs typeface="Arial"/>
              </a:rPr>
              <a:t>	</a:t>
            </a:r>
            <a:r>
              <a:rPr lang="sl-SI" sz="3600" b="1" i="1" dirty="0">
                <a:solidFill>
                  <a:srgbClr val="C00000"/>
                </a:solidFill>
              </a:rPr>
              <a:t>Vizije „Naše kmetijstvo in hrana v 2040“.</a:t>
            </a:r>
            <a:br>
              <a:rPr lang="sl-SI" sz="3600" b="1" i="1" dirty="0"/>
            </a:br>
            <a:br>
              <a:rPr lang="sl-SI" sz="3600" b="1" i="1" dirty="0"/>
            </a:br>
            <a:endParaRPr lang="sl-SI" b="1" noProof="0" dirty="0">
              <a:solidFill>
                <a:schemeClr val="bg1">
                  <a:lumMod val="50000"/>
                </a:schemeClr>
              </a:solidFill>
              <a:latin typeface="Arial"/>
              <a:cs typeface="Arial"/>
            </a:endParaRPr>
          </a:p>
          <a:p>
            <a:pPr marL="914400" lvl="2" indent="0">
              <a:buNone/>
            </a:pPr>
            <a:endParaRPr lang="sl-SI" sz="3300" noProof="0" dirty="0"/>
          </a:p>
          <a:p>
            <a:pPr lvl="1"/>
            <a:endParaRPr lang="sl-SI" dirty="0"/>
          </a:p>
        </p:txBody>
      </p:sp>
      <p:sp>
        <p:nvSpPr>
          <p:cNvPr id="4" name="Text Placeholder 3">
            <a:extLst>
              <a:ext uri="{FF2B5EF4-FFF2-40B4-BE49-F238E27FC236}">
                <a16:creationId xmlns:a16="http://schemas.microsoft.com/office/drawing/2014/main" id="{AFDEB7DA-5E03-A163-1733-CE3EBD2B3B5A}"/>
              </a:ext>
            </a:extLst>
          </p:cNvPr>
          <p:cNvSpPr>
            <a:spLocks noGrp="1"/>
          </p:cNvSpPr>
          <p:nvPr>
            <p:ph type="body" sz="quarter" idx="4294967295"/>
          </p:nvPr>
        </p:nvSpPr>
        <p:spPr>
          <a:xfrm>
            <a:off x="838200" y="1188429"/>
            <a:ext cx="10222992" cy="465137"/>
          </a:xfrm>
        </p:spPr>
        <p:txBody>
          <a:bodyPr spcFirstLastPara="1" vert="horz" wrap="square" lIns="91440" tIns="45720" rIns="91440" bIns="45720" rtlCol="0" anchor="t" anchorCtr="0">
            <a:normAutofit fontScale="85000" lnSpcReduction="10000"/>
          </a:bodyPr>
          <a:lstStyle/>
          <a:p>
            <a:pPr marL="0" indent="0">
              <a:buNone/>
            </a:pPr>
            <a:r>
              <a:rPr lang="sl-SI" b="1" noProof="0" dirty="0">
                <a:solidFill>
                  <a:srgbClr val="C00000"/>
                </a:solidFill>
                <a:latin typeface="Arial"/>
                <a:cs typeface="Arial"/>
              </a:rPr>
              <a:t>Podpora </a:t>
            </a:r>
            <a:r>
              <a:rPr lang="sl-SI" b="1" dirty="0">
                <a:solidFill>
                  <a:srgbClr val="C00000"/>
                </a:solidFill>
                <a:latin typeface="Arial"/>
                <a:cs typeface="Arial"/>
              </a:rPr>
              <a:t>oblikovanju</a:t>
            </a:r>
            <a:r>
              <a:rPr lang="sl-SI" b="1" noProof="0" dirty="0">
                <a:solidFill>
                  <a:srgbClr val="C00000"/>
                </a:solidFill>
                <a:latin typeface="Arial"/>
                <a:cs typeface="Arial"/>
              </a:rPr>
              <a:t> vizije razvoja slovenskega kmetijsko-prehranskega sistema</a:t>
            </a:r>
            <a:endParaRPr lang="sl-SI" b="1" noProof="0" dirty="0">
              <a:solidFill>
                <a:srgbClr val="C00000"/>
              </a:solidFill>
            </a:endParaRPr>
          </a:p>
        </p:txBody>
      </p:sp>
    </p:spTree>
    <p:extLst>
      <p:ext uri="{BB962C8B-B14F-4D97-AF65-F5344CB8AC3E}">
        <p14:creationId xmlns:p14="http://schemas.microsoft.com/office/powerpoint/2010/main" val="292704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CCC9B-8E2B-9408-A7D2-A8DD9E67236C}"/>
            </a:ext>
          </a:extLst>
        </p:cNvPr>
        <p:cNvGrpSpPr/>
        <p:nvPr/>
      </p:nvGrpSpPr>
      <p:grpSpPr>
        <a:xfrm>
          <a:off x="0" y="0"/>
          <a:ext cx="0" cy="0"/>
          <a:chOff x="0" y="0"/>
          <a:chExt cx="0" cy="0"/>
        </a:xfrm>
      </p:grpSpPr>
      <p:sp>
        <p:nvSpPr>
          <p:cNvPr id="11" name="Naslov 10">
            <a:extLst>
              <a:ext uri="{FF2B5EF4-FFF2-40B4-BE49-F238E27FC236}">
                <a16:creationId xmlns:a16="http://schemas.microsoft.com/office/drawing/2014/main" id="{4FFF8243-B2B6-6B30-66A5-A60968B80B8C}"/>
              </a:ext>
            </a:extLst>
          </p:cNvPr>
          <p:cNvSpPr>
            <a:spLocks noGrp="1"/>
          </p:cNvSpPr>
          <p:nvPr>
            <p:ph type="title"/>
          </p:nvPr>
        </p:nvSpPr>
        <p:spPr/>
        <p:txBody>
          <a:bodyPr>
            <a:normAutofit/>
          </a:bodyPr>
          <a:lstStyle/>
          <a:p>
            <a:r>
              <a:rPr lang="sl-SI" sz="4000" noProof="0">
                <a:latin typeface="Arial" panose="020B0604020202020204" pitchFamily="34" charset="0"/>
              </a:rPr>
              <a:t>Ekonomska trajnost: </a:t>
            </a:r>
            <a:br>
              <a:rPr lang="sl-SI" sz="4000" noProof="0">
                <a:latin typeface="Arial" panose="020B0604020202020204" pitchFamily="34" charset="0"/>
              </a:rPr>
            </a:br>
            <a:r>
              <a:rPr lang="sl-SI" noProof="0"/>
              <a:t>Cilj 2: konkurenčnost</a:t>
            </a:r>
          </a:p>
        </p:txBody>
      </p:sp>
      <p:pic>
        <p:nvPicPr>
          <p:cNvPr id="2" name="Image 7">
            <a:extLst>
              <a:ext uri="{FF2B5EF4-FFF2-40B4-BE49-F238E27FC236}">
                <a16:creationId xmlns:a16="http://schemas.microsoft.com/office/drawing/2014/main" id="{F46A8082-48BB-0252-BD3D-DF9DB272D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887" y="5174116"/>
            <a:ext cx="1839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40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3DEB2-8218-A247-1CA6-15FD65767DA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59D01CA9-7983-BD48-333E-5D0090F93727}"/>
              </a:ext>
            </a:extLst>
          </p:cNvPr>
          <p:cNvSpPr>
            <a:spLocks noGrp="1"/>
          </p:cNvSpPr>
          <p:nvPr>
            <p:ph type="title"/>
          </p:nvPr>
        </p:nvSpPr>
        <p:spPr/>
        <p:txBody>
          <a:bodyPr>
            <a:normAutofit fontScale="90000"/>
          </a:bodyPr>
          <a:lstStyle/>
          <a:p>
            <a:r>
              <a:rPr lang="sl-SI" sz="4400" noProof="0">
                <a:solidFill>
                  <a:srgbClr val="C00000"/>
                </a:solidFill>
              </a:rPr>
              <a:t>CILJ 2: konkurenčnost</a:t>
            </a:r>
            <a:br>
              <a:rPr lang="sl-SI" sz="4400" noProof="0"/>
            </a:br>
            <a:r>
              <a:rPr lang="sl-SI" sz="4400">
                <a:solidFill>
                  <a:srgbClr val="0070C0"/>
                </a:solidFill>
              </a:rPr>
              <a:t>– </a:t>
            </a:r>
            <a:r>
              <a:rPr lang="sl-SI" sz="4400" noProof="0">
                <a:solidFill>
                  <a:srgbClr val="0070C0"/>
                </a:solidFill>
              </a:rPr>
              <a:t>ključna vprašanja</a:t>
            </a:r>
          </a:p>
        </p:txBody>
      </p:sp>
      <p:sp>
        <p:nvSpPr>
          <p:cNvPr id="3" name="Označba mesta vsebine 2">
            <a:extLst>
              <a:ext uri="{FF2B5EF4-FFF2-40B4-BE49-F238E27FC236}">
                <a16:creationId xmlns:a16="http://schemas.microsoft.com/office/drawing/2014/main" id="{2873435E-AA91-2DD5-0887-74A3A861493E}"/>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sp>
        <p:nvSpPr>
          <p:cNvPr id="6" name="Content Placeholder 2">
            <a:extLst>
              <a:ext uri="{FF2B5EF4-FFF2-40B4-BE49-F238E27FC236}">
                <a16:creationId xmlns:a16="http://schemas.microsoft.com/office/drawing/2014/main" id="{83A6AA43-7DF1-8024-DBD6-8B9BA02ABFCD}"/>
              </a:ext>
            </a:extLst>
          </p:cNvPr>
          <p:cNvSpPr txBox="1">
            <a:spLocks/>
          </p:cNvSpPr>
          <p:nvPr/>
        </p:nvSpPr>
        <p:spPr>
          <a:xfrm>
            <a:off x="609599" y="1252728"/>
            <a:ext cx="11458575" cy="4873072"/>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pPr marL="25400" indent="0">
              <a:buNone/>
            </a:pPr>
            <a:r>
              <a:rPr lang="sl-SI" sz="2000" dirty="0">
                <a:solidFill>
                  <a:schemeClr val="tx1"/>
                </a:solidFill>
                <a:latin typeface="Arial"/>
                <a:cs typeface="Arial"/>
              </a:rPr>
              <a:t>Izboljšanje konkurenčnosti kmetijsko-prehranskega sistema in nje</a:t>
            </a:r>
            <a:r>
              <a:rPr lang="en-US" sz="2000" dirty="0">
                <a:solidFill>
                  <a:schemeClr val="tx1"/>
                </a:solidFill>
                <a:latin typeface="Arial"/>
                <a:cs typeface="Arial"/>
              </a:rPr>
              <a:t>gov</a:t>
            </a:r>
            <a:r>
              <a:rPr lang="sl-SI" sz="2000" dirty="0">
                <a:solidFill>
                  <a:schemeClr val="tx1"/>
                </a:solidFill>
                <a:latin typeface="Arial"/>
                <a:cs typeface="Arial"/>
              </a:rPr>
              <a:t>ih členov z: </a:t>
            </a:r>
          </a:p>
          <a:p>
            <a:pPr lvl="1"/>
            <a:r>
              <a:rPr lang="sl-SI" sz="1800" noProof="0" dirty="0">
                <a:solidFill>
                  <a:schemeClr val="tx1"/>
                </a:solidFill>
                <a:latin typeface="Arial"/>
                <a:cs typeface="Arial"/>
              </a:rPr>
              <a:t>Rastjo </a:t>
            </a:r>
            <a:r>
              <a:rPr lang="sl-SI" sz="1800" b="1" noProof="0" dirty="0">
                <a:solidFill>
                  <a:srgbClr val="0070C0"/>
                </a:solidFill>
                <a:latin typeface="Arial"/>
                <a:cs typeface="Arial"/>
              </a:rPr>
              <a:t>produktivnosti </a:t>
            </a:r>
            <a:r>
              <a:rPr lang="sl-SI" sz="1800" noProof="0" dirty="0">
                <a:solidFill>
                  <a:schemeClr val="tx1"/>
                </a:solidFill>
                <a:latin typeface="Arial"/>
                <a:cs typeface="Arial"/>
              </a:rPr>
              <a:t>v kmetijstvu in v živilstvu (na trajnosten </a:t>
            </a:r>
            <a:r>
              <a:rPr lang="sl-SI" sz="1800" dirty="0">
                <a:solidFill>
                  <a:schemeClr val="tx1"/>
                </a:solidFill>
                <a:latin typeface="Arial"/>
                <a:cs typeface="Arial"/>
              </a:rPr>
              <a:t>način), krepitvijo verig, digitalizacijo </a:t>
            </a:r>
            <a:endParaRPr lang="sl-SI" sz="1800" noProof="0" dirty="0">
              <a:solidFill>
                <a:schemeClr val="tx1"/>
              </a:solidFill>
              <a:latin typeface="Arial"/>
              <a:cs typeface="Arial"/>
            </a:endParaRPr>
          </a:p>
          <a:p>
            <a:pPr lvl="1"/>
            <a:r>
              <a:rPr lang="sl-SI" sz="1800" dirty="0">
                <a:solidFill>
                  <a:schemeClr val="tx1"/>
                </a:solidFill>
                <a:latin typeface="Arial"/>
                <a:cs typeface="Arial"/>
              </a:rPr>
              <a:t>Doseganjem primerljivega </a:t>
            </a:r>
            <a:r>
              <a:rPr lang="sl-SI" sz="1800" b="1" dirty="0">
                <a:solidFill>
                  <a:srgbClr val="0070C0"/>
                </a:solidFill>
                <a:latin typeface="Arial"/>
                <a:cs typeface="Arial"/>
              </a:rPr>
              <a:t>dohodka</a:t>
            </a:r>
            <a:r>
              <a:rPr lang="sl-SI" sz="1800" dirty="0">
                <a:solidFill>
                  <a:schemeClr val="tx1"/>
                </a:solidFill>
                <a:latin typeface="Arial"/>
                <a:cs typeface="Arial"/>
              </a:rPr>
              <a:t> in </a:t>
            </a:r>
            <a:r>
              <a:rPr lang="sl-SI" sz="1800" b="1" dirty="0">
                <a:solidFill>
                  <a:srgbClr val="0070C0"/>
                </a:solidFill>
                <a:latin typeface="Arial"/>
                <a:cs typeface="Arial"/>
              </a:rPr>
              <a:t>dodane vrednosti </a:t>
            </a:r>
            <a:r>
              <a:rPr lang="sl-SI" sz="1800" dirty="0">
                <a:solidFill>
                  <a:schemeClr val="tx1"/>
                </a:solidFill>
                <a:latin typeface="Arial"/>
                <a:cs typeface="Arial"/>
              </a:rPr>
              <a:t>členov kmetijsko</a:t>
            </a:r>
            <a:r>
              <a:rPr lang="en-US" sz="1800" dirty="0">
                <a:solidFill>
                  <a:schemeClr val="tx1"/>
                </a:solidFill>
                <a:latin typeface="Arial"/>
                <a:cs typeface="Arial"/>
              </a:rPr>
              <a:t>-</a:t>
            </a:r>
            <a:r>
              <a:rPr lang="sl-SI" sz="1800" dirty="0">
                <a:solidFill>
                  <a:schemeClr val="tx1"/>
                </a:solidFill>
                <a:latin typeface="Arial"/>
                <a:cs typeface="Arial"/>
              </a:rPr>
              <a:t>prehranskega sistema (na nacionalni in EU ravni), ki omogoča trajnostno rabo virov</a:t>
            </a:r>
          </a:p>
          <a:p>
            <a:pPr lvl="1"/>
            <a:r>
              <a:rPr lang="sl-SI" sz="1800" dirty="0">
                <a:solidFill>
                  <a:schemeClr val="tx1"/>
                </a:solidFill>
                <a:latin typeface="Arial"/>
                <a:cs typeface="Arial"/>
              </a:rPr>
              <a:t>Izboljšanjem </a:t>
            </a:r>
            <a:r>
              <a:rPr lang="sl-SI" sz="1800" b="1" dirty="0">
                <a:solidFill>
                  <a:srgbClr val="0070C0"/>
                </a:solidFill>
                <a:latin typeface="Arial"/>
                <a:cs typeface="Arial"/>
              </a:rPr>
              <a:t>trgovinske bilance </a:t>
            </a:r>
            <a:r>
              <a:rPr lang="sl-SI" sz="1800" dirty="0">
                <a:solidFill>
                  <a:schemeClr val="tx1"/>
                </a:solidFill>
                <a:latin typeface="Arial"/>
                <a:cs typeface="Arial"/>
              </a:rPr>
              <a:t>z agroživilskimi proizvodi s povečanjem trajnostne proizvodnje in zmanjšanjem uvozne odvisnosti pri strateških prehranskih proizvodih </a:t>
            </a:r>
            <a:endParaRPr lang="sl-SI" sz="2400" noProof="0" dirty="0">
              <a:solidFill>
                <a:schemeClr val="tx1"/>
              </a:solidFill>
              <a:latin typeface="Arial"/>
              <a:cs typeface="Arial"/>
            </a:endParaRPr>
          </a:p>
        </p:txBody>
      </p:sp>
    </p:spTree>
    <p:extLst>
      <p:ext uri="{BB962C8B-B14F-4D97-AF65-F5344CB8AC3E}">
        <p14:creationId xmlns:p14="http://schemas.microsoft.com/office/powerpoint/2010/main" val="2365262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E8A51-0661-5ABE-A902-2E0534D6076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30FBEC1-0351-DF98-0DFB-6CD714A30B1A}"/>
              </a:ext>
            </a:extLst>
          </p:cNvPr>
          <p:cNvSpPr>
            <a:spLocks noGrp="1"/>
          </p:cNvSpPr>
          <p:nvPr>
            <p:ph type="title"/>
          </p:nvPr>
        </p:nvSpPr>
        <p:spPr/>
        <p:txBody>
          <a:bodyPr>
            <a:normAutofit fontScale="90000"/>
          </a:bodyPr>
          <a:lstStyle/>
          <a:p>
            <a:r>
              <a:rPr lang="sl-SI" sz="4400" noProof="0" dirty="0">
                <a:solidFill>
                  <a:srgbClr val="C00000"/>
                </a:solidFill>
              </a:rPr>
              <a:t>CILJ 2: konkurenčnost</a:t>
            </a:r>
            <a:br>
              <a:rPr lang="sl-SI" sz="4400" noProof="0" dirty="0"/>
            </a:br>
            <a:r>
              <a:rPr lang="sl-SI" sz="4400" dirty="0">
                <a:solidFill>
                  <a:srgbClr val="0070C0"/>
                </a:solidFill>
              </a:rPr>
              <a:t>– </a:t>
            </a:r>
            <a:r>
              <a:rPr lang="sl-SI" sz="4400" noProof="0" dirty="0">
                <a:solidFill>
                  <a:srgbClr val="0070C0"/>
                </a:solidFill>
              </a:rPr>
              <a:t>mlečnost in pridelek pšenice</a:t>
            </a:r>
          </a:p>
        </p:txBody>
      </p:sp>
      <p:sp>
        <p:nvSpPr>
          <p:cNvPr id="3" name="Označba mesta vsebine 2">
            <a:extLst>
              <a:ext uri="{FF2B5EF4-FFF2-40B4-BE49-F238E27FC236}">
                <a16:creationId xmlns:a16="http://schemas.microsoft.com/office/drawing/2014/main" id="{CE6592E6-4525-6E78-CFF2-948F17103E3A}"/>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7" name="Chart 6">
            <a:extLst>
              <a:ext uri="{FF2B5EF4-FFF2-40B4-BE49-F238E27FC236}">
                <a16:creationId xmlns:a16="http://schemas.microsoft.com/office/drawing/2014/main" id="{94F786D8-86F7-5E2B-2251-A4C5EC31ED58}"/>
              </a:ext>
            </a:extLst>
          </p:cNvPr>
          <p:cNvGraphicFramePr>
            <a:graphicFrameLocks/>
          </p:cNvGraphicFramePr>
          <p:nvPr>
            <p:extLst>
              <p:ext uri="{D42A27DB-BD31-4B8C-83A1-F6EECF244321}">
                <p14:modId xmlns:p14="http://schemas.microsoft.com/office/powerpoint/2010/main" val="1164686354"/>
              </p:ext>
            </p:extLst>
          </p:nvPr>
        </p:nvGraphicFramePr>
        <p:xfrm>
          <a:off x="85033" y="1252508"/>
          <a:ext cx="5921827" cy="4682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B4C7B53-2783-6E08-4BF9-4879795A72D1}"/>
              </a:ext>
            </a:extLst>
          </p:cNvPr>
          <p:cNvGraphicFramePr>
            <a:graphicFrameLocks/>
          </p:cNvGraphicFramePr>
          <p:nvPr>
            <p:extLst>
              <p:ext uri="{D42A27DB-BD31-4B8C-83A1-F6EECF244321}">
                <p14:modId xmlns:p14="http://schemas.microsoft.com/office/powerpoint/2010/main" val="375458272"/>
              </p:ext>
            </p:extLst>
          </p:nvPr>
        </p:nvGraphicFramePr>
        <p:xfrm>
          <a:off x="6096000" y="1252508"/>
          <a:ext cx="6010967" cy="4682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8051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62A05-F673-40DC-0AEC-A425E8BB216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C7DC0E6-DC7B-8739-7556-CC5A4200A47F}"/>
              </a:ext>
            </a:extLst>
          </p:cNvPr>
          <p:cNvSpPr>
            <a:spLocks noGrp="1"/>
          </p:cNvSpPr>
          <p:nvPr>
            <p:ph type="title"/>
          </p:nvPr>
        </p:nvSpPr>
        <p:spPr/>
        <p:txBody>
          <a:bodyPr>
            <a:normAutofit fontScale="90000"/>
          </a:bodyPr>
          <a:lstStyle/>
          <a:p>
            <a:r>
              <a:rPr lang="sl-SI" sz="4400" noProof="0" dirty="0">
                <a:solidFill>
                  <a:srgbClr val="C00000"/>
                </a:solidFill>
              </a:rPr>
              <a:t>CILJ 2: konkurenčnost</a:t>
            </a:r>
            <a:br>
              <a:rPr lang="sl-SI" sz="4400" noProof="0" dirty="0">
                <a:solidFill>
                  <a:srgbClr val="C00000"/>
                </a:solidFill>
              </a:rPr>
            </a:br>
            <a:r>
              <a:rPr lang="sl-SI" sz="4400" noProof="0" dirty="0">
                <a:solidFill>
                  <a:srgbClr val="0070C0"/>
                </a:solidFill>
              </a:rPr>
              <a:t>- produktivnost v </a:t>
            </a:r>
            <a:r>
              <a:rPr lang="sl-SI" sz="4400" dirty="0">
                <a:solidFill>
                  <a:srgbClr val="0070C0"/>
                </a:solidFill>
              </a:rPr>
              <a:t>kmetijstvu in ŽPI</a:t>
            </a:r>
            <a:endParaRPr lang="sl-SI" sz="4400" noProof="0" dirty="0">
              <a:solidFill>
                <a:srgbClr val="0070C0"/>
              </a:solidFill>
            </a:endParaRPr>
          </a:p>
        </p:txBody>
      </p:sp>
      <p:sp>
        <p:nvSpPr>
          <p:cNvPr id="3" name="Označba mesta vsebine 2">
            <a:extLst>
              <a:ext uri="{FF2B5EF4-FFF2-40B4-BE49-F238E27FC236}">
                <a16:creationId xmlns:a16="http://schemas.microsoft.com/office/drawing/2014/main" id="{A4072FEF-E248-9838-9963-27E19BE13649}"/>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7" name="Grafikon 1">
            <a:extLst>
              <a:ext uri="{FF2B5EF4-FFF2-40B4-BE49-F238E27FC236}">
                <a16:creationId xmlns:a16="http://schemas.microsoft.com/office/drawing/2014/main" id="{E1BA34A0-09CF-387F-A80C-97D34BF0EC30}"/>
              </a:ext>
            </a:extLst>
          </p:cNvPr>
          <p:cNvGraphicFramePr>
            <a:graphicFrameLocks/>
          </p:cNvGraphicFramePr>
          <p:nvPr>
            <p:extLst>
              <p:ext uri="{D42A27DB-BD31-4B8C-83A1-F6EECF244321}">
                <p14:modId xmlns:p14="http://schemas.microsoft.com/office/powerpoint/2010/main" val="451712304"/>
              </p:ext>
            </p:extLst>
          </p:nvPr>
        </p:nvGraphicFramePr>
        <p:xfrm>
          <a:off x="59129" y="1245688"/>
          <a:ext cx="5741307" cy="4682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kon 2">
            <a:extLst>
              <a:ext uri="{FF2B5EF4-FFF2-40B4-BE49-F238E27FC236}">
                <a16:creationId xmlns:a16="http://schemas.microsoft.com/office/drawing/2014/main" id="{0AC76BE2-721F-03BF-28D2-E473422C178E}"/>
              </a:ext>
            </a:extLst>
          </p:cNvPr>
          <p:cNvGraphicFramePr>
            <a:graphicFrameLocks/>
          </p:cNvGraphicFramePr>
          <p:nvPr>
            <p:extLst>
              <p:ext uri="{D42A27DB-BD31-4B8C-83A1-F6EECF244321}">
                <p14:modId xmlns:p14="http://schemas.microsoft.com/office/powerpoint/2010/main" val="1396220879"/>
              </p:ext>
            </p:extLst>
          </p:nvPr>
        </p:nvGraphicFramePr>
        <p:xfrm>
          <a:off x="5902035" y="1245688"/>
          <a:ext cx="6230835" cy="4682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8825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A8E09-7B3A-07A7-7D27-D917F6CA4A3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C2297E6-37F5-AD30-A213-5AADA6D1A207}"/>
              </a:ext>
            </a:extLst>
          </p:cNvPr>
          <p:cNvSpPr>
            <a:spLocks noGrp="1"/>
          </p:cNvSpPr>
          <p:nvPr>
            <p:ph type="title"/>
          </p:nvPr>
        </p:nvSpPr>
        <p:spPr/>
        <p:txBody>
          <a:bodyPr>
            <a:normAutofit fontScale="90000"/>
          </a:bodyPr>
          <a:lstStyle/>
          <a:p>
            <a:r>
              <a:rPr lang="sl-SI" sz="4400" noProof="0">
                <a:solidFill>
                  <a:srgbClr val="C00000"/>
                </a:solidFill>
              </a:rPr>
              <a:t>CILJ 2: konkurenčnost</a:t>
            </a:r>
            <a:br>
              <a:rPr lang="sl-SI" sz="4400" noProof="0"/>
            </a:br>
            <a:r>
              <a:rPr lang="sl-SI" sz="4400">
                <a:solidFill>
                  <a:srgbClr val="0070C0"/>
                </a:solidFill>
              </a:rPr>
              <a:t>– </a:t>
            </a:r>
            <a:r>
              <a:rPr lang="sl-SI" sz="4400" noProof="0">
                <a:solidFill>
                  <a:srgbClr val="0070C0"/>
                </a:solidFill>
              </a:rPr>
              <a:t>Zunanja trgovina</a:t>
            </a:r>
          </a:p>
        </p:txBody>
      </p:sp>
      <p:sp>
        <p:nvSpPr>
          <p:cNvPr id="3" name="Označba mesta vsebine 2">
            <a:extLst>
              <a:ext uri="{FF2B5EF4-FFF2-40B4-BE49-F238E27FC236}">
                <a16:creationId xmlns:a16="http://schemas.microsoft.com/office/drawing/2014/main" id="{EFB1E04F-830B-EC1E-1195-95840306B2B9}"/>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6" name="Grafikon 1">
            <a:extLst>
              <a:ext uri="{FF2B5EF4-FFF2-40B4-BE49-F238E27FC236}">
                <a16:creationId xmlns:a16="http://schemas.microsoft.com/office/drawing/2014/main" id="{FC7B9DE8-3540-281C-44BB-2FB3D08A9FA8}"/>
              </a:ext>
            </a:extLst>
          </p:cNvPr>
          <p:cNvGraphicFramePr>
            <a:graphicFrameLocks/>
          </p:cNvGraphicFramePr>
          <p:nvPr>
            <p:extLst>
              <p:ext uri="{D42A27DB-BD31-4B8C-83A1-F6EECF244321}">
                <p14:modId xmlns:p14="http://schemas.microsoft.com/office/powerpoint/2010/main" val="134504265"/>
              </p:ext>
            </p:extLst>
          </p:nvPr>
        </p:nvGraphicFramePr>
        <p:xfrm>
          <a:off x="1651000" y="1228107"/>
          <a:ext cx="8890000" cy="4682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923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6AD0-D54D-2FD8-B6F7-3E2E3C3A00F4}"/>
            </a:ext>
          </a:extLst>
        </p:cNvPr>
        <p:cNvGrpSpPr/>
        <p:nvPr/>
      </p:nvGrpSpPr>
      <p:grpSpPr>
        <a:xfrm>
          <a:off x="0" y="0"/>
          <a:ext cx="0" cy="0"/>
          <a:chOff x="0" y="0"/>
          <a:chExt cx="0" cy="0"/>
        </a:xfrm>
      </p:grpSpPr>
      <p:sp>
        <p:nvSpPr>
          <p:cNvPr id="11" name="Naslov 10">
            <a:extLst>
              <a:ext uri="{FF2B5EF4-FFF2-40B4-BE49-F238E27FC236}">
                <a16:creationId xmlns:a16="http://schemas.microsoft.com/office/drawing/2014/main" id="{CA11274A-56F3-DB5A-0473-5F48C3678D42}"/>
              </a:ext>
            </a:extLst>
          </p:cNvPr>
          <p:cNvSpPr>
            <a:spLocks noGrp="1"/>
          </p:cNvSpPr>
          <p:nvPr>
            <p:ph type="title"/>
          </p:nvPr>
        </p:nvSpPr>
        <p:spPr/>
        <p:txBody>
          <a:bodyPr>
            <a:normAutofit/>
          </a:bodyPr>
          <a:lstStyle/>
          <a:p>
            <a:r>
              <a:rPr lang="sl-SI" sz="4000" noProof="0" dirty="0">
                <a:latin typeface="Arial" panose="020B0604020202020204" pitchFamily="34" charset="0"/>
              </a:rPr>
              <a:t>Ekonomska trajnost: </a:t>
            </a:r>
            <a:br>
              <a:rPr lang="sl-SI" sz="4000" noProof="0" dirty="0">
                <a:latin typeface="Arial" panose="020B0604020202020204" pitchFamily="34" charset="0"/>
              </a:rPr>
            </a:br>
            <a:r>
              <a:rPr lang="sl-SI" noProof="0" dirty="0"/>
              <a:t>Cilj 3: </a:t>
            </a:r>
            <a:r>
              <a:rPr lang="sl-SI" dirty="0"/>
              <a:t>agroživilske verige in  </a:t>
            </a:r>
            <a:r>
              <a:rPr lang="sl-SI" noProof="0" dirty="0"/>
              <a:t>položaj kmetijstva</a:t>
            </a:r>
          </a:p>
        </p:txBody>
      </p:sp>
      <p:pic>
        <p:nvPicPr>
          <p:cNvPr id="2" name="Image 7">
            <a:extLst>
              <a:ext uri="{FF2B5EF4-FFF2-40B4-BE49-F238E27FC236}">
                <a16:creationId xmlns:a16="http://schemas.microsoft.com/office/drawing/2014/main" id="{7286DDF4-C7D3-06DD-73FA-36947DB94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887" y="5174116"/>
            <a:ext cx="1839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213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51D6E-3D0E-F88A-171D-27D6882637C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21ED2C7-F133-0359-FE18-7E8CC010ED36}"/>
              </a:ext>
            </a:extLst>
          </p:cNvPr>
          <p:cNvSpPr>
            <a:spLocks noGrp="1"/>
          </p:cNvSpPr>
          <p:nvPr>
            <p:ph type="title"/>
          </p:nvPr>
        </p:nvSpPr>
        <p:spPr/>
        <p:txBody>
          <a:bodyPr>
            <a:noAutofit/>
          </a:bodyPr>
          <a:lstStyle/>
          <a:p>
            <a:r>
              <a:rPr lang="sl-SI" sz="3200" noProof="0" dirty="0">
                <a:solidFill>
                  <a:srgbClr val="C00000"/>
                </a:solidFill>
              </a:rPr>
              <a:t>CILJ 3: agroživilske verige in položaj kmetijstva</a:t>
            </a:r>
            <a:br>
              <a:rPr lang="sl-SI" sz="3200" noProof="0" dirty="0"/>
            </a:br>
            <a:r>
              <a:rPr lang="sl-SI" sz="3200" dirty="0">
                <a:solidFill>
                  <a:srgbClr val="0070C0"/>
                </a:solidFill>
              </a:rPr>
              <a:t>– </a:t>
            </a:r>
            <a:r>
              <a:rPr lang="sl-SI" sz="3200" noProof="0" dirty="0">
                <a:solidFill>
                  <a:srgbClr val="0070C0"/>
                </a:solidFill>
              </a:rPr>
              <a:t>ključna vprašanja</a:t>
            </a:r>
          </a:p>
        </p:txBody>
      </p:sp>
      <p:sp>
        <p:nvSpPr>
          <p:cNvPr id="3" name="Označba mesta vsebine 2">
            <a:extLst>
              <a:ext uri="{FF2B5EF4-FFF2-40B4-BE49-F238E27FC236}">
                <a16:creationId xmlns:a16="http://schemas.microsoft.com/office/drawing/2014/main" id="{60063799-4D8C-796B-B439-93FCC1BE0078}"/>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sp>
        <p:nvSpPr>
          <p:cNvPr id="6" name="Content Placeholder 2">
            <a:extLst>
              <a:ext uri="{FF2B5EF4-FFF2-40B4-BE49-F238E27FC236}">
                <a16:creationId xmlns:a16="http://schemas.microsoft.com/office/drawing/2014/main" id="{3C6F988B-DCC1-4A90-CAA1-FCEDB27F9CBD}"/>
              </a:ext>
            </a:extLst>
          </p:cNvPr>
          <p:cNvSpPr txBox="1">
            <a:spLocks/>
          </p:cNvSpPr>
          <p:nvPr/>
        </p:nvSpPr>
        <p:spPr>
          <a:xfrm>
            <a:off x="682668" y="1367549"/>
            <a:ext cx="10419568" cy="4413785"/>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pPr marL="25400" indent="0">
              <a:buSzPct val="120000"/>
              <a:buNone/>
            </a:pPr>
            <a:r>
              <a:rPr lang="sl-SI" sz="2000" b="1" dirty="0">
                <a:solidFill>
                  <a:srgbClr val="0070C0"/>
                </a:solidFill>
                <a:latin typeface="Arial"/>
                <a:cs typeface="Arial"/>
              </a:rPr>
              <a:t>Horizontalno in vertikalno sodelovanje</a:t>
            </a:r>
          </a:p>
          <a:p>
            <a:pPr lvl="1">
              <a:buSzPct val="120000"/>
              <a:buFont typeface="Arial" panose="020B0604020202020204" pitchFamily="34" charset="0"/>
              <a:buChar char="-"/>
            </a:pPr>
            <a:r>
              <a:rPr lang="sl-SI" sz="1600" dirty="0">
                <a:solidFill>
                  <a:schemeClr val="tx1"/>
                </a:solidFill>
                <a:latin typeface="Arial"/>
                <a:cs typeface="Arial"/>
              </a:rPr>
              <a:t>Povezane in učinkovite </a:t>
            </a:r>
            <a:r>
              <a:rPr lang="sl-SI" sz="1600" b="1" dirty="0">
                <a:solidFill>
                  <a:srgbClr val="0070C0"/>
                </a:solidFill>
                <a:latin typeface="Arial"/>
                <a:cs typeface="Arial"/>
              </a:rPr>
              <a:t>agroživilske verige</a:t>
            </a:r>
          </a:p>
          <a:p>
            <a:pPr lvl="1">
              <a:buSzPct val="120000"/>
              <a:buFont typeface="Arial" panose="020B0604020202020204" pitchFamily="34" charset="0"/>
              <a:buChar char="-"/>
            </a:pPr>
            <a:r>
              <a:rPr lang="sl-SI" sz="1600" dirty="0">
                <a:solidFill>
                  <a:schemeClr val="tx1"/>
                </a:solidFill>
                <a:latin typeface="Arial"/>
                <a:cs typeface="Arial"/>
              </a:rPr>
              <a:t>Krepitev </a:t>
            </a:r>
            <a:r>
              <a:rPr lang="sl-SI" sz="1600" b="1" dirty="0">
                <a:solidFill>
                  <a:srgbClr val="0070C0"/>
                </a:solidFill>
                <a:latin typeface="Arial"/>
                <a:cs typeface="Arial"/>
              </a:rPr>
              <a:t>lokalnih verig </a:t>
            </a:r>
            <a:r>
              <a:rPr lang="sl-SI" sz="1600" dirty="0">
                <a:solidFill>
                  <a:schemeClr val="tx1"/>
                </a:solidFill>
                <a:latin typeface="Arial"/>
                <a:cs typeface="Arial"/>
              </a:rPr>
              <a:t>oskrbe s hrano, vključno z oskrbo javnih zavodov</a:t>
            </a:r>
          </a:p>
          <a:p>
            <a:pPr lvl="1">
              <a:buSzPct val="120000"/>
              <a:buFont typeface="Arial" panose="020B0604020202020204" pitchFamily="34" charset="0"/>
              <a:buChar char="-"/>
            </a:pPr>
            <a:r>
              <a:rPr lang="sl-SI" sz="1600" dirty="0">
                <a:solidFill>
                  <a:schemeClr val="tx1"/>
                </a:solidFill>
                <a:latin typeface="Arial"/>
                <a:cs typeface="Arial"/>
              </a:rPr>
              <a:t>Krepitev ekonomskega sodelovanje v verigi z izkoriščanjem ekonomije obsega, stabilnosti dobave</a:t>
            </a:r>
          </a:p>
          <a:p>
            <a:pPr lvl="1">
              <a:buSzPct val="120000"/>
              <a:buFont typeface="Arial" panose="020B0604020202020204" pitchFamily="34" charset="0"/>
              <a:buChar char="-"/>
            </a:pPr>
            <a:r>
              <a:rPr lang="sl-SI" sz="1600" dirty="0">
                <a:solidFill>
                  <a:schemeClr val="tx1"/>
                </a:solidFill>
                <a:latin typeface="Arial"/>
                <a:cs typeface="Arial"/>
              </a:rPr>
              <a:t>Upravljanje s tveganji vzdolž verige</a:t>
            </a:r>
          </a:p>
          <a:p>
            <a:pPr lvl="1">
              <a:buSzPct val="120000"/>
              <a:buFont typeface="Arial" panose="020B0604020202020204" pitchFamily="34" charset="0"/>
              <a:buChar char="-"/>
            </a:pPr>
            <a:r>
              <a:rPr lang="sl-SI" sz="1600" dirty="0">
                <a:solidFill>
                  <a:schemeClr val="tx1"/>
                </a:solidFill>
                <a:latin typeface="Arial"/>
                <a:cs typeface="Arial"/>
              </a:rPr>
              <a:t>Valorizacija trajnosti in sledljivosti kmetijskih proizvodov na trgu</a:t>
            </a:r>
          </a:p>
          <a:p>
            <a:pPr marL="25400" indent="0">
              <a:buSzPct val="120000"/>
              <a:buNone/>
            </a:pPr>
            <a:r>
              <a:rPr lang="sl-SI" sz="2000" b="1" dirty="0">
                <a:solidFill>
                  <a:srgbClr val="0070C0"/>
                </a:solidFill>
                <a:latin typeface="Arial"/>
                <a:cs typeface="Arial"/>
              </a:rPr>
              <a:t>Položaj členov  v verigi</a:t>
            </a:r>
          </a:p>
          <a:p>
            <a:pPr lvl="1">
              <a:buSzPct val="120000"/>
              <a:buFont typeface="Arial" panose="020B0604020202020204" pitchFamily="34" charset="0"/>
              <a:buChar char="-"/>
            </a:pPr>
            <a:r>
              <a:rPr lang="sl-SI" sz="1600" dirty="0">
                <a:solidFill>
                  <a:schemeClr val="tx1"/>
                </a:solidFill>
                <a:latin typeface="Arial"/>
                <a:cs typeface="Arial"/>
              </a:rPr>
              <a:t>Nepoštene prakse v verigi in </a:t>
            </a:r>
            <a:r>
              <a:rPr lang="sl-SI" sz="1600" b="1" dirty="0">
                <a:solidFill>
                  <a:srgbClr val="0070C0"/>
                </a:solidFill>
                <a:latin typeface="Arial"/>
                <a:cs typeface="Arial"/>
              </a:rPr>
              <a:t>položaj členov </a:t>
            </a:r>
            <a:r>
              <a:rPr lang="sl-SI" sz="1600" dirty="0">
                <a:solidFill>
                  <a:schemeClr val="tx1"/>
                </a:solidFill>
                <a:latin typeface="Arial"/>
                <a:cs typeface="Arial"/>
              </a:rPr>
              <a:t>(posebej kmetijstva) v verigi</a:t>
            </a:r>
          </a:p>
          <a:p>
            <a:pPr lvl="1">
              <a:buSzPct val="120000"/>
              <a:buFont typeface="Arial" panose="020B0604020202020204" pitchFamily="34" charset="0"/>
              <a:buChar char="-"/>
            </a:pPr>
            <a:r>
              <a:rPr lang="sl-SI" sz="1600" b="1" dirty="0">
                <a:solidFill>
                  <a:srgbClr val="0070C0"/>
                </a:solidFill>
                <a:latin typeface="Arial"/>
                <a:cs typeface="Arial"/>
              </a:rPr>
              <a:t>Pravičen prehod v trajnost </a:t>
            </a:r>
            <a:r>
              <a:rPr lang="sl-SI" sz="1600" dirty="0">
                <a:solidFill>
                  <a:schemeClr val="tx1"/>
                </a:solidFill>
                <a:latin typeface="Arial"/>
                <a:cs typeface="Arial"/>
              </a:rPr>
              <a:t>– razdelitev stroškov vzdolž verige</a:t>
            </a:r>
          </a:p>
          <a:p>
            <a:pPr marL="25400" indent="0">
              <a:buNone/>
            </a:pPr>
            <a:endParaRPr lang="sl-SI" sz="2000" dirty="0">
              <a:solidFill>
                <a:schemeClr val="tx1"/>
              </a:solidFill>
              <a:latin typeface="Arial"/>
              <a:cs typeface="Arial"/>
            </a:endParaRPr>
          </a:p>
          <a:p>
            <a:pPr marL="25400" indent="0">
              <a:buNone/>
            </a:pPr>
            <a:r>
              <a:rPr lang="sl-SI" sz="1600" i="1" dirty="0">
                <a:solidFill>
                  <a:schemeClr val="bg1">
                    <a:lumMod val="75000"/>
                  </a:schemeClr>
                </a:solidFill>
                <a:latin typeface="Arial"/>
                <a:cs typeface="Arial"/>
              </a:rPr>
              <a:t>Na tem področju dodatno slaba pokritost s podatki! </a:t>
            </a:r>
          </a:p>
        </p:txBody>
      </p:sp>
    </p:spTree>
    <p:extLst>
      <p:ext uri="{BB962C8B-B14F-4D97-AF65-F5344CB8AC3E}">
        <p14:creationId xmlns:p14="http://schemas.microsoft.com/office/powerpoint/2010/main" val="2192879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A8E09-7B3A-07A7-7D27-D917F6CA4A3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C2297E6-37F5-AD30-A213-5AADA6D1A207}"/>
              </a:ext>
            </a:extLst>
          </p:cNvPr>
          <p:cNvSpPr>
            <a:spLocks noGrp="1"/>
          </p:cNvSpPr>
          <p:nvPr>
            <p:ph type="title"/>
          </p:nvPr>
        </p:nvSpPr>
        <p:spPr/>
        <p:txBody>
          <a:bodyPr>
            <a:normAutofit fontScale="90000"/>
          </a:bodyPr>
          <a:lstStyle/>
          <a:p>
            <a:r>
              <a:rPr lang="sl-SI" sz="4400" noProof="0">
                <a:solidFill>
                  <a:srgbClr val="C00000"/>
                </a:solidFill>
              </a:rPr>
              <a:t>CILJ 3: položaj kmeta v verigi</a:t>
            </a:r>
            <a:br>
              <a:rPr lang="sl-SI" sz="4400" noProof="0"/>
            </a:br>
            <a:r>
              <a:rPr lang="sl-SI" sz="4400">
                <a:solidFill>
                  <a:srgbClr val="0070C0"/>
                </a:solidFill>
              </a:rPr>
              <a:t>– </a:t>
            </a:r>
            <a:r>
              <a:rPr lang="sl-SI" sz="4400" noProof="0">
                <a:solidFill>
                  <a:srgbClr val="0070C0"/>
                </a:solidFill>
              </a:rPr>
              <a:t>prenos cen</a:t>
            </a:r>
          </a:p>
        </p:txBody>
      </p:sp>
      <p:sp>
        <p:nvSpPr>
          <p:cNvPr id="3" name="Označba mesta vsebine 2">
            <a:extLst>
              <a:ext uri="{FF2B5EF4-FFF2-40B4-BE49-F238E27FC236}">
                <a16:creationId xmlns:a16="http://schemas.microsoft.com/office/drawing/2014/main" id="{EFB1E04F-830B-EC1E-1195-95840306B2B9}"/>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8" name="Chart 3">
            <a:extLst>
              <a:ext uri="{FF2B5EF4-FFF2-40B4-BE49-F238E27FC236}">
                <a16:creationId xmlns:a16="http://schemas.microsoft.com/office/drawing/2014/main" id="{E5552A6C-0BA3-4060-ADE3-90CC2F32CC20}"/>
              </a:ext>
            </a:extLst>
          </p:cNvPr>
          <p:cNvGraphicFramePr>
            <a:graphicFrameLocks/>
          </p:cNvGraphicFramePr>
          <p:nvPr/>
        </p:nvGraphicFramePr>
        <p:xfrm>
          <a:off x="337365" y="1366134"/>
          <a:ext cx="8060402" cy="4515975"/>
        </p:xfrm>
        <a:graphic>
          <a:graphicData uri="http://schemas.openxmlformats.org/drawingml/2006/chart">
            <c:chart xmlns:c="http://schemas.openxmlformats.org/drawingml/2006/chart" xmlns:r="http://schemas.openxmlformats.org/officeDocument/2006/relationships" r:id="rId3"/>
          </a:graphicData>
        </a:graphic>
      </p:graphicFrame>
      <p:sp>
        <p:nvSpPr>
          <p:cNvPr id="9" name="Espace réservé du texte 2">
            <a:extLst>
              <a:ext uri="{FF2B5EF4-FFF2-40B4-BE49-F238E27FC236}">
                <a16:creationId xmlns:a16="http://schemas.microsoft.com/office/drawing/2014/main" id="{676E2625-F2BF-4196-8463-BFBF6AA0C303}"/>
              </a:ext>
            </a:extLst>
          </p:cNvPr>
          <p:cNvSpPr txBox="1">
            <a:spLocks/>
          </p:cNvSpPr>
          <p:nvPr/>
        </p:nvSpPr>
        <p:spPr>
          <a:xfrm>
            <a:off x="8610599" y="1276044"/>
            <a:ext cx="3244035" cy="4696154"/>
          </a:xfrm>
          <a:prstGeom prst="rect">
            <a:avLst/>
          </a:prstGeom>
        </p:spPr>
        <p:txBody>
          <a:bodyPr vert="horz" lIns="90000" tIns="45720" rIns="91440" bIns="45720" numCol="1"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b="1" i="1">
                <a:solidFill>
                  <a:schemeClr val="accent1"/>
                </a:solidFill>
                <a:latin typeface="Arial"/>
                <a:cs typeface="Arial"/>
              </a:rPr>
              <a:t>Trend: </a:t>
            </a:r>
            <a:endParaRPr lang="en-US">
              <a:solidFill>
                <a:schemeClr val="accent1"/>
              </a:solidFill>
            </a:endParaRPr>
          </a:p>
          <a:p>
            <a:r>
              <a:rPr lang="sl-SI">
                <a:solidFill>
                  <a:schemeClr val="accent1"/>
                </a:solidFill>
                <a:latin typeface="Arial"/>
                <a:cs typeface="Arial"/>
              </a:rPr>
              <a:t>Ob nihanju cen v kmetijstvu jim cene po verigi sledijo z znatnim zamikom. To kaže na </a:t>
            </a:r>
            <a:r>
              <a:rPr lang="en-US">
                <a:solidFill>
                  <a:schemeClr val="accent1"/>
                </a:solidFill>
                <a:latin typeface="Arial"/>
                <a:cs typeface="Arial"/>
              </a:rPr>
              <a:t>večjo občutljivost cen v kmetijstvu, a tudi njihov slabši tržni položaj v verigi. </a:t>
            </a:r>
            <a:endParaRPr lang="sl-SI">
              <a:solidFill>
                <a:schemeClr val="accent1"/>
              </a:solidFill>
            </a:endParaRPr>
          </a:p>
          <a:p>
            <a:pPr marL="0" indent="0">
              <a:buFont typeface="Arial" panose="020B0604020202020204" pitchFamily="34" charset="0"/>
              <a:buNone/>
            </a:pPr>
            <a:r>
              <a:rPr lang="en-US" b="1" i="1">
                <a:solidFill>
                  <a:schemeClr val="accent1"/>
                </a:solidFill>
                <a:latin typeface="Arial"/>
                <a:cs typeface="Arial"/>
              </a:rPr>
              <a:t>Dejavniki: </a:t>
            </a:r>
            <a:endParaRPr lang="sl-SI">
              <a:solidFill>
                <a:schemeClr val="accent1"/>
              </a:solidFill>
            </a:endParaRPr>
          </a:p>
          <a:p>
            <a:r>
              <a:rPr lang="en-US">
                <a:solidFill>
                  <a:schemeClr val="accent1"/>
                </a:solidFill>
                <a:latin typeface="Arial"/>
                <a:cs typeface="Arial"/>
              </a:rPr>
              <a:t>Večja občutljivost cen v primarni pridelavi; Kratko obdobje z veliko kriz,  prekratko za daljnosežne sklepe</a:t>
            </a:r>
            <a:r>
              <a:rPr lang="sl-SI">
                <a:solidFill>
                  <a:schemeClr val="accent1"/>
                </a:solidFill>
                <a:latin typeface="Arial"/>
                <a:cs typeface="Arial"/>
              </a:rPr>
              <a:t>.</a:t>
            </a:r>
            <a:endParaRPr lang="sl-SI">
              <a:solidFill>
                <a:schemeClr val="accent1"/>
              </a:solidFill>
            </a:endParaRPr>
          </a:p>
          <a:p>
            <a:pPr marL="0" indent="0">
              <a:buFont typeface="Arial" panose="020B0604020202020204" pitchFamily="34" charset="0"/>
              <a:buNone/>
            </a:pPr>
            <a:r>
              <a:rPr lang="sl-SI" b="1" i="1">
                <a:solidFill>
                  <a:schemeClr val="accent1"/>
                </a:solidFill>
                <a:latin typeface="Arial"/>
                <a:cs typeface="Arial"/>
              </a:rPr>
              <a:t>Uresničevanje družbenih ciljev: </a:t>
            </a:r>
          </a:p>
          <a:p>
            <a:r>
              <a:rPr lang="sl-SI">
                <a:solidFill>
                  <a:schemeClr val="accent1"/>
                </a:solidFill>
                <a:latin typeface="Arial"/>
                <a:cs typeface="Arial"/>
              </a:rPr>
              <a:t>Potrebna večja odpornost v primarni pridelavi </a:t>
            </a:r>
            <a:endParaRPr lang="sl-SI">
              <a:solidFill>
                <a:schemeClr val="accent1"/>
              </a:solidFill>
            </a:endParaRPr>
          </a:p>
          <a:p>
            <a:r>
              <a:rPr lang="sl-SI">
                <a:solidFill>
                  <a:schemeClr val="accent1"/>
                </a:solidFill>
                <a:latin typeface="Arial"/>
                <a:cs typeface="Arial"/>
              </a:rPr>
              <a:t>Krepitev agroživilskih verig. </a:t>
            </a:r>
          </a:p>
          <a:p>
            <a:pPr marL="0" indent="0">
              <a:buFont typeface="Arial" panose="020B0604020202020204" pitchFamily="34" charset="0"/>
              <a:buNone/>
            </a:pPr>
            <a:r>
              <a:rPr lang="sl-SI">
                <a:solidFill>
                  <a:schemeClr val="accent1"/>
                </a:solidFill>
              </a:rPr>
              <a:t>Vir: </a:t>
            </a:r>
            <a:r>
              <a:rPr lang="sl-SI">
                <a:solidFill>
                  <a:schemeClr val="accent1"/>
                </a:solidFill>
                <a:hlinkClick r:id="rId4">
                  <a:extLst>
                    <a:ext uri="{A12FA001-AC4F-418D-AE19-62706E023703}">
                      <ahyp:hlinkClr xmlns:ahyp="http://schemas.microsoft.com/office/drawing/2018/hyperlinkcolor" val="tx"/>
                    </a:ext>
                  </a:extLst>
                </a:hlinkClick>
              </a:rPr>
              <a:t>EUROSTAT</a:t>
            </a:r>
            <a:endParaRPr lang="sl-SI">
              <a:solidFill>
                <a:schemeClr val="accent1"/>
              </a:solidFill>
            </a:endParaRPr>
          </a:p>
          <a:p>
            <a:pPr marL="0" indent="0">
              <a:buFont typeface="Arial" panose="020B0604020202020204" pitchFamily="34" charset="0"/>
              <a:buNone/>
            </a:pPr>
            <a:r>
              <a:rPr lang="sl-SI">
                <a:solidFill>
                  <a:schemeClr val="accent1"/>
                </a:solidFill>
                <a:hlinkClick r:id="rId5">
                  <a:extLst>
                    <a:ext uri="{A12FA001-AC4F-418D-AE19-62706E023703}">
                      <ahyp:hlinkClr xmlns:ahyp="http://schemas.microsoft.com/office/drawing/2018/hyperlinkcolor" val="tx"/>
                    </a:ext>
                  </a:extLst>
                </a:hlinkClick>
              </a:rPr>
              <a:t>Metodologija</a:t>
            </a:r>
            <a:endParaRPr lang="sl-SI">
              <a:solidFill>
                <a:schemeClr val="accent1"/>
              </a:solidFill>
            </a:endParaRPr>
          </a:p>
        </p:txBody>
      </p:sp>
    </p:spTree>
    <p:extLst>
      <p:ext uri="{BB962C8B-B14F-4D97-AF65-F5344CB8AC3E}">
        <p14:creationId xmlns:p14="http://schemas.microsoft.com/office/powerpoint/2010/main" val="37262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EB90A-C2A1-C1C5-7119-28192397EDD4}"/>
            </a:ext>
          </a:extLst>
        </p:cNvPr>
        <p:cNvGrpSpPr/>
        <p:nvPr/>
      </p:nvGrpSpPr>
      <p:grpSpPr>
        <a:xfrm>
          <a:off x="0" y="0"/>
          <a:ext cx="0" cy="0"/>
          <a:chOff x="0" y="0"/>
          <a:chExt cx="0" cy="0"/>
        </a:xfrm>
      </p:grpSpPr>
      <p:sp>
        <p:nvSpPr>
          <p:cNvPr id="11" name="Naslov 10">
            <a:extLst>
              <a:ext uri="{FF2B5EF4-FFF2-40B4-BE49-F238E27FC236}">
                <a16:creationId xmlns:a16="http://schemas.microsoft.com/office/drawing/2014/main" id="{350A3AAA-5792-8040-E0F4-ED0CB10DC737}"/>
              </a:ext>
            </a:extLst>
          </p:cNvPr>
          <p:cNvSpPr>
            <a:spLocks noGrp="1"/>
          </p:cNvSpPr>
          <p:nvPr>
            <p:ph type="title"/>
          </p:nvPr>
        </p:nvSpPr>
        <p:spPr/>
        <p:txBody>
          <a:bodyPr>
            <a:normAutofit/>
          </a:bodyPr>
          <a:lstStyle/>
          <a:p>
            <a:r>
              <a:rPr lang="sl-SI" sz="4000" noProof="0" err="1">
                <a:latin typeface="Arial" panose="020B0604020202020204" pitchFamily="34" charset="0"/>
              </a:rPr>
              <a:t>Okoljska</a:t>
            </a:r>
            <a:r>
              <a:rPr lang="sl-SI" sz="4000" noProof="0">
                <a:latin typeface="Arial" panose="020B0604020202020204" pitchFamily="34" charset="0"/>
              </a:rPr>
              <a:t> trajnost: </a:t>
            </a:r>
            <a:br>
              <a:rPr lang="sl-SI" sz="4000" noProof="0">
                <a:latin typeface="Arial" panose="020B0604020202020204" pitchFamily="34" charset="0"/>
              </a:rPr>
            </a:br>
            <a:r>
              <a:rPr lang="sl-SI" noProof="0"/>
              <a:t>Cilj 4: podnebne spremembe</a:t>
            </a:r>
          </a:p>
        </p:txBody>
      </p:sp>
      <p:pic>
        <p:nvPicPr>
          <p:cNvPr id="2" name="Image 7">
            <a:extLst>
              <a:ext uri="{FF2B5EF4-FFF2-40B4-BE49-F238E27FC236}">
                <a16:creationId xmlns:a16="http://schemas.microsoft.com/office/drawing/2014/main" id="{94F73ED3-4907-1C97-0BEA-F6D5AF46F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887" y="5174116"/>
            <a:ext cx="1839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8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35869-2C03-417C-E476-4FA019B20EC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5584A47-1DD6-589F-FDAB-7B10CDAA20C0}"/>
              </a:ext>
            </a:extLst>
          </p:cNvPr>
          <p:cNvSpPr>
            <a:spLocks noGrp="1"/>
          </p:cNvSpPr>
          <p:nvPr>
            <p:ph type="title"/>
          </p:nvPr>
        </p:nvSpPr>
        <p:spPr>
          <a:xfrm>
            <a:off x="397764" y="440221"/>
            <a:ext cx="8890000" cy="738745"/>
          </a:xfrm>
        </p:spPr>
        <p:txBody>
          <a:bodyPr>
            <a:normAutofit fontScale="90000"/>
          </a:bodyPr>
          <a:lstStyle/>
          <a:p>
            <a:r>
              <a:rPr lang="sl-SI" sz="4400" noProof="0" dirty="0">
                <a:solidFill>
                  <a:srgbClr val="C00000"/>
                </a:solidFill>
              </a:rPr>
              <a:t>CILJ 4: podnebne spremembe</a:t>
            </a:r>
            <a:br>
              <a:rPr lang="sl-SI" sz="4400" noProof="0" dirty="0"/>
            </a:br>
            <a:r>
              <a:rPr lang="sl-SI" sz="4400" dirty="0">
                <a:solidFill>
                  <a:srgbClr val="0070C0"/>
                </a:solidFill>
              </a:rPr>
              <a:t>–</a:t>
            </a:r>
            <a:r>
              <a:rPr lang="sl-SI" sz="4000" dirty="0">
                <a:solidFill>
                  <a:srgbClr val="0070C0"/>
                </a:solidFill>
              </a:rPr>
              <a:t> </a:t>
            </a:r>
            <a:r>
              <a:rPr lang="sl-SI" sz="4000" noProof="0" dirty="0">
                <a:solidFill>
                  <a:srgbClr val="0070C0"/>
                </a:solidFill>
              </a:rPr>
              <a:t>ključna vprašanja</a:t>
            </a:r>
          </a:p>
        </p:txBody>
      </p:sp>
      <p:sp>
        <p:nvSpPr>
          <p:cNvPr id="3" name="Označba mesta vsebine 2">
            <a:extLst>
              <a:ext uri="{FF2B5EF4-FFF2-40B4-BE49-F238E27FC236}">
                <a16:creationId xmlns:a16="http://schemas.microsoft.com/office/drawing/2014/main" id="{25ACE0E5-1E91-337D-F0AC-923FB62E5D2A}"/>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sp>
        <p:nvSpPr>
          <p:cNvPr id="6" name="Content Placeholder 2">
            <a:extLst>
              <a:ext uri="{FF2B5EF4-FFF2-40B4-BE49-F238E27FC236}">
                <a16:creationId xmlns:a16="http://schemas.microsoft.com/office/drawing/2014/main" id="{0E86FE6A-8A99-B25A-2FB6-2AB593192C5D}"/>
              </a:ext>
            </a:extLst>
          </p:cNvPr>
          <p:cNvSpPr txBox="1">
            <a:spLocks/>
          </p:cNvSpPr>
          <p:nvPr/>
        </p:nvSpPr>
        <p:spPr>
          <a:xfrm>
            <a:off x="397764" y="1246320"/>
            <a:ext cx="11396472" cy="5171459"/>
          </a:xfrm>
          <a:prstGeom prst="rect">
            <a:avLst/>
          </a:prstGeom>
          <a:noFill/>
          <a:ln>
            <a:noFill/>
          </a:ln>
        </p:spPr>
        <p:txBody>
          <a:bodyPr spcFirstLastPara="1" wrap="square" lIns="121900" tIns="121900" rIns="121900" bIns="121900" anchor="t" anchorCtr="0">
            <a:normAutofit lnSpcReduction="10000"/>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pPr marL="25400" indent="0">
              <a:buNone/>
            </a:pPr>
            <a:r>
              <a:rPr lang="en-US" sz="2600" b="1" dirty="0" err="1">
                <a:solidFill>
                  <a:srgbClr val="0070C0"/>
                </a:solidFill>
                <a:latin typeface="Arial"/>
                <a:cs typeface="Arial"/>
              </a:rPr>
              <a:t>Prilagajanje</a:t>
            </a:r>
            <a:r>
              <a:rPr lang="en-US" sz="2600" b="1" dirty="0">
                <a:solidFill>
                  <a:srgbClr val="0070C0"/>
                </a:solidFill>
                <a:latin typeface="Arial"/>
                <a:cs typeface="Arial"/>
              </a:rPr>
              <a:t> </a:t>
            </a:r>
            <a:r>
              <a:rPr lang="en-US" sz="2600" b="1" dirty="0" err="1">
                <a:solidFill>
                  <a:srgbClr val="0070C0"/>
                </a:solidFill>
                <a:latin typeface="Arial"/>
                <a:cs typeface="Arial"/>
              </a:rPr>
              <a:t>sektorja</a:t>
            </a:r>
            <a:r>
              <a:rPr lang="en-US" sz="2600" b="1" dirty="0">
                <a:solidFill>
                  <a:srgbClr val="0070C0"/>
                </a:solidFill>
                <a:latin typeface="Arial"/>
                <a:cs typeface="Arial"/>
              </a:rPr>
              <a:t> </a:t>
            </a:r>
            <a:r>
              <a:rPr lang="en-US" sz="2600" b="1" dirty="0" err="1">
                <a:solidFill>
                  <a:srgbClr val="0070C0"/>
                </a:solidFill>
                <a:latin typeface="Arial"/>
                <a:cs typeface="Arial"/>
              </a:rPr>
              <a:t>podnebnim</a:t>
            </a:r>
            <a:r>
              <a:rPr lang="en-US" sz="2600" b="1" dirty="0">
                <a:solidFill>
                  <a:srgbClr val="0070C0"/>
                </a:solidFill>
                <a:latin typeface="Arial"/>
                <a:cs typeface="Arial"/>
              </a:rPr>
              <a:t> </a:t>
            </a:r>
            <a:r>
              <a:rPr lang="en-US" sz="2600" b="1" dirty="0" err="1">
                <a:solidFill>
                  <a:srgbClr val="0070C0"/>
                </a:solidFill>
                <a:latin typeface="Arial"/>
                <a:cs typeface="Arial"/>
              </a:rPr>
              <a:t>spremembam</a:t>
            </a:r>
            <a:endParaRPr lang="sl-SI" sz="2400" b="1" dirty="0">
              <a:solidFill>
                <a:schemeClr val="tx1"/>
              </a:solidFill>
              <a:latin typeface="Arial"/>
              <a:cs typeface="Arial"/>
            </a:endParaRPr>
          </a:p>
          <a:p>
            <a:pPr marL="25400" indent="0">
              <a:buNone/>
            </a:pPr>
            <a:r>
              <a:rPr lang="sl-SI" sz="2200" b="1" dirty="0">
                <a:solidFill>
                  <a:srgbClr val="C00000"/>
                </a:solidFill>
                <a:latin typeface="Arial"/>
                <a:cs typeface="Arial"/>
              </a:rPr>
              <a:t>K</a:t>
            </a:r>
            <a:r>
              <a:rPr lang="en-US" sz="2200" b="1" dirty="0" err="1">
                <a:solidFill>
                  <a:srgbClr val="C00000"/>
                </a:solidFill>
                <a:latin typeface="Arial"/>
                <a:cs typeface="Arial"/>
              </a:rPr>
              <a:t>ljučen</a:t>
            </a:r>
            <a:r>
              <a:rPr lang="en-US" sz="2200" b="1" dirty="0">
                <a:solidFill>
                  <a:srgbClr val="C00000"/>
                </a:solidFill>
                <a:latin typeface="Arial"/>
                <a:cs typeface="Arial"/>
              </a:rPr>
              <a:t> </a:t>
            </a:r>
            <a:r>
              <a:rPr lang="en-US" sz="2200" b="1" dirty="0" err="1">
                <a:solidFill>
                  <a:srgbClr val="C00000"/>
                </a:solidFill>
                <a:latin typeface="Arial"/>
                <a:cs typeface="Arial"/>
              </a:rPr>
              <a:t>izziv</a:t>
            </a:r>
            <a:r>
              <a:rPr lang="en-US" sz="2200" b="1" dirty="0">
                <a:solidFill>
                  <a:srgbClr val="C00000"/>
                </a:solidFill>
                <a:latin typeface="Arial"/>
                <a:cs typeface="Arial"/>
              </a:rPr>
              <a:t> </a:t>
            </a:r>
            <a:r>
              <a:rPr lang="en-US" sz="2200" b="1" dirty="0" err="1">
                <a:solidFill>
                  <a:srgbClr val="C00000"/>
                </a:solidFill>
                <a:latin typeface="Arial"/>
                <a:cs typeface="Arial"/>
              </a:rPr>
              <a:t>prihodnosti</a:t>
            </a:r>
            <a:r>
              <a:rPr lang="en-US" sz="2200" b="1" dirty="0">
                <a:solidFill>
                  <a:srgbClr val="C00000"/>
                </a:solidFill>
                <a:latin typeface="Arial"/>
                <a:cs typeface="Arial"/>
              </a:rPr>
              <a:t> </a:t>
            </a:r>
            <a:r>
              <a:rPr lang="sl-SI" sz="2200" b="1" dirty="0">
                <a:solidFill>
                  <a:srgbClr val="C00000"/>
                </a:solidFill>
                <a:latin typeface="Arial"/>
                <a:cs typeface="Arial"/>
              </a:rPr>
              <a:t>kmetijsko-prehranskih sistemov, SLO posebej ogrožena</a:t>
            </a:r>
            <a:endParaRPr lang="sl-SI" sz="2200" b="1" dirty="0">
              <a:solidFill>
                <a:srgbClr val="C00000"/>
              </a:solidFill>
              <a:latin typeface="Arial" panose="020B0604020202020204" pitchFamily="34" charset="0"/>
              <a:cs typeface="Arial" panose="020B0604020202020204" pitchFamily="34" charset="0"/>
            </a:endParaRPr>
          </a:p>
          <a:p>
            <a:pPr lvl="1">
              <a:buSzPct val="125000"/>
              <a:buFontTx/>
              <a:buChar char="-"/>
            </a:pPr>
            <a:r>
              <a:rPr lang="en-US" sz="2000" dirty="0" err="1">
                <a:solidFill>
                  <a:srgbClr val="1E5054"/>
                </a:solidFill>
                <a:latin typeface="Arial"/>
                <a:cs typeface="Arial"/>
              </a:rPr>
              <a:t>Naložbe</a:t>
            </a:r>
            <a:r>
              <a:rPr lang="en-US" sz="2000" dirty="0">
                <a:solidFill>
                  <a:srgbClr val="1E5054"/>
                </a:solidFill>
                <a:latin typeface="Arial"/>
                <a:cs typeface="Arial"/>
              </a:rPr>
              <a:t> v </a:t>
            </a:r>
            <a:r>
              <a:rPr lang="en-US" sz="2000" dirty="0" err="1">
                <a:solidFill>
                  <a:srgbClr val="1E5054"/>
                </a:solidFill>
                <a:latin typeface="Arial"/>
                <a:cs typeface="Arial"/>
              </a:rPr>
              <a:t>preventivo</a:t>
            </a:r>
            <a:r>
              <a:rPr lang="en-US" sz="2000" dirty="0">
                <a:solidFill>
                  <a:srgbClr val="1E5054"/>
                </a:solidFill>
                <a:latin typeface="Arial"/>
                <a:cs typeface="Arial"/>
              </a:rPr>
              <a:t> (</a:t>
            </a:r>
            <a:r>
              <a:rPr lang="en-US" sz="2000" dirty="0" err="1">
                <a:solidFill>
                  <a:srgbClr val="1E5054"/>
                </a:solidFill>
                <a:latin typeface="Arial"/>
                <a:cs typeface="Arial"/>
              </a:rPr>
              <a:t>protitočni</a:t>
            </a:r>
            <a:r>
              <a:rPr lang="en-US" sz="2000" dirty="0">
                <a:solidFill>
                  <a:srgbClr val="1E5054"/>
                </a:solidFill>
                <a:latin typeface="Arial"/>
                <a:cs typeface="Arial"/>
              </a:rPr>
              <a:t> </a:t>
            </a:r>
            <a:r>
              <a:rPr lang="en-US" sz="2000" dirty="0" err="1">
                <a:solidFill>
                  <a:srgbClr val="1E5054"/>
                </a:solidFill>
                <a:latin typeface="Arial"/>
                <a:cs typeface="Arial"/>
              </a:rPr>
              <a:t>sistemi</a:t>
            </a:r>
            <a:r>
              <a:rPr lang="en-US" sz="2000" dirty="0">
                <a:solidFill>
                  <a:srgbClr val="1E5054"/>
                </a:solidFill>
                <a:latin typeface="Arial"/>
                <a:cs typeface="Arial"/>
              </a:rPr>
              <a:t>, </a:t>
            </a:r>
            <a:r>
              <a:rPr lang="en-US" sz="2000" dirty="0" err="1">
                <a:solidFill>
                  <a:srgbClr val="1E5054"/>
                </a:solidFill>
                <a:latin typeface="Arial"/>
                <a:cs typeface="Arial"/>
              </a:rPr>
              <a:t>namakalni</a:t>
            </a:r>
            <a:r>
              <a:rPr lang="en-US" sz="2000" dirty="0">
                <a:solidFill>
                  <a:srgbClr val="1E5054"/>
                </a:solidFill>
                <a:latin typeface="Arial"/>
                <a:cs typeface="Arial"/>
              </a:rPr>
              <a:t> </a:t>
            </a:r>
            <a:r>
              <a:rPr lang="en-US" sz="2000" dirty="0" err="1">
                <a:solidFill>
                  <a:srgbClr val="1E5054"/>
                </a:solidFill>
                <a:latin typeface="Arial"/>
                <a:cs typeface="Arial"/>
              </a:rPr>
              <a:t>sistemi</a:t>
            </a:r>
            <a:r>
              <a:rPr lang="en-US" sz="2000" dirty="0">
                <a:solidFill>
                  <a:srgbClr val="1E5054"/>
                </a:solidFill>
                <a:latin typeface="Arial"/>
                <a:cs typeface="Arial"/>
              </a:rPr>
              <a:t> z </a:t>
            </a:r>
            <a:r>
              <a:rPr lang="en-US" sz="2000" dirty="0" err="1">
                <a:solidFill>
                  <a:srgbClr val="1E5054"/>
                </a:solidFill>
                <a:latin typeface="Arial"/>
                <a:cs typeface="Arial"/>
              </a:rPr>
              <a:t>oroševanjem</a:t>
            </a:r>
            <a:r>
              <a:rPr lang="en-US" sz="2000" dirty="0">
                <a:solidFill>
                  <a:srgbClr val="1E5054"/>
                </a:solidFill>
                <a:latin typeface="Arial"/>
                <a:cs typeface="Arial"/>
              </a:rPr>
              <a:t>, </a:t>
            </a:r>
            <a:r>
              <a:rPr lang="en-US" sz="2000" dirty="0" err="1">
                <a:solidFill>
                  <a:srgbClr val="1E5054"/>
                </a:solidFill>
                <a:latin typeface="Arial"/>
                <a:cs typeface="Arial"/>
              </a:rPr>
              <a:t>zavarovani</a:t>
            </a:r>
            <a:r>
              <a:rPr lang="en-US" sz="2000" dirty="0">
                <a:solidFill>
                  <a:srgbClr val="1E5054"/>
                </a:solidFill>
                <a:latin typeface="Arial"/>
                <a:cs typeface="Arial"/>
              </a:rPr>
              <a:t> </a:t>
            </a:r>
            <a:r>
              <a:rPr lang="en-US" sz="2000" dirty="0" err="1">
                <a:solidFill>
                  <a:srgbClr val="1E5054"/>
                </a:solidFill>
                <a:latin typeface="Arial"/>
                <a:cs typeface="Arial"/>
              </a:rPr>
              <a:t>prostori</a:t>
            </a:r>
            <a:r>
              <a:rPr lang="en-US" sz="2000" dirty="0">
                <a:solidFill>
                  <a:srgbClr val="1E5054"/>
                </a:solidFill>
                <a:latin typeface="Arial"/>
                <a:cs typeface="Arial"/>
              </a:rPr>
              <a:t>)</a:t>
            </a:r>
            <a:endParaRPr lang="sl-SI" sz="2000" dirty="0">
              <a:solidFill>
                <a:srgbClr val="1E5054"/>
              </a:solidFill>
              <a:latin typeface="Arial"/>
              <a:cs typeface="Arial"/>
            </a:endParaRPr>
          </a:p>
          <a:p>
            <a:pPr lvl="1">
              <a:buSzPct val="125000"/>
              <a:buFontTx/>
              <a:buChar char="-"/>
            </a:pPr>
            <a:r>
              <a:rPr lang="sl-SI" sz="2000" dirty="0">
                <a:solidFill>
                  <a:srgbClr val="1E5054"/>
                </a:solidFill>
                <a:latin typeface="Arial"/>
                <a:cs typeface="Arial"/>
              </a:rPr>
              <a:t>U</a:t>
            </a:r>
            <a:r>
              <a:rPr lang="en-US" sz="2000" dirty="0" err="1">
                <a:solidFill>
                  <a:srgbClr val="1E5054"/>
                </a:solidFill>
                <a:latin typeface="Arial"/>
                <a:cs typeface="Arial"/>
              </a:rPr>
              <a:t>pravljanj</a:t>
            </a:r>
            <a:r>
              <a:rPr lang="sl-SI" sz="2000" dirty="0">
                <a:solidFill>
                  <a:srgbClr val="1E5054"/>
                </a:solidFill>
                <a:latin typeface="Arial"/>
                <a:cs typeface="Arial"/>
              </a:rPr>
              <a:t>e</a:t>
            </a:r>
            <a:r>
              <a:rPr lang="en-US" sz="2000" dirty="0">
                <a:solidFill>
                  <a:srgbClr val="1E5054"/>
                </a:solidFill>
                <a:latin typeface="Arial"/>
                <a:cs typeface="Arial"/>
              </a:rPr>
              <a:t> s </a:t>
            </a:r>
            <a:r>
              <a:rPr lang="en-US" sz="2000" dirty="0" err="1">
                <a:solidFill>
                  <a:srgbClr val="1E5054"/>
                </a:solidFill>
                <a:latin typeface="Arial"/>
                <a:cs typeface="Arial"/>
              </a:rPr>
              <a:t>tveganji</a:t>
            </a:r>
            <a:r>
              <a:rPr lang="sl-SI" sz="2000" dirty="0">
                <a:solidFill>
                  <a:srgbClr val="1E5054"/>
                </a:solidFill>
                <a:latin typeface="Arial"/>
                <a:cs typeface="Arial"/>
              </a:rPr>
              <a:t> (ekonomski mehanizmi, z diverzifikacijo pridelave)</a:t>
            </a:r>
            <a:endParaRPr lang="en-US" sz="2000" dirty="0">
              <a:solidFill>
                <a:srgbClr val="1E5054"/>
              </a:solidFill>
              <a:latin typeface="Arial"/>
              <a:cs typeface="Arial"/>
            </a:endParaRPr>
          </a:p>
          <a:p>
            <a:pPr lvl="1">
              <a:buSzPct val="125000"/>
              <a:buFontTx/>
              <a:buChar char="-"/>
            </a:pPr>
            <a:r>
              <a:rPr lang="sl-SI" sz="2000" dirty="0">
                <a:solidFill>
                  <a:srgbClr val="1E5054"/>
                </a:solidFill>
                <a:latin typeface="Arial"/>
                <a:cs typeface="Arial"/>
              </a:rPr>
              <a:t>Omogočitev d</a:t>
            </a:r>
            <a:r>
              <a:rPr lang="en-US" sz="2000" dirty="0" err="1">
                <a:solidFill>
                  <a:srgbClr val="1E5054"/>
                </a:solidFill>
                <a:latin typeface="Arial"/>
                <a:cs typeface="Arial"/>
              </a:rPr>
              <a:t>ostop</a:t>
            </a:r>
            <a:r>
              <a:rPr lang="sl-SI" sz="2000" dirty="0">
                <a:solidFill>
                  <a:srgbClr val="1E5054"/>
                </a:solidFill>
                <a:latin typeface="Arial"/>
                <a:cs typeface="Arial"/>
              </a:rPr>
              <a:t>a</a:t>
            </a:r>
            <a:r>
              <a:rPr lang="en-US" sz="2000" dirty="0">
                <a:solidFill>
                  <a:srgbClr val="1E5054"/>
                </a:solidFill>
                <a:latin typeface="Arial"/>
                <a:cs typeface="Arial"/>
              </a:rPr>
              <a:t> do </a:t>
            </a:r>
            <a:r>
              <a:rPr lang="en-US" sz="2000" dirty="0" err="1">
                <a:solidFill>
                  <a:srgbClr val="1E5054"/>
                </a:solidFill>
                <a:latin typeface="Arial"/>
                <a:cs typeface="Arial"/>
              </a:rPr>
              <a:t>vode</a:t>
            </a:r>
            <a:r>
              <a:rPr lang="en-US" sz="2000" dirty="0">
                <a:solidFill>
                  <a:srgbClr val="1E5054"/>
                </a:solidFill>
                <a:latin typeface="Arial"/>
                <a:cs typeface="Arial"/>
              </a:rPr>
              <a:t> in </a:t>
            </a:r>
            <a:r>
              <a:rPr lang="en-US" sz="2000" dirty="0" err="1">
                <a:solidFill>
                  <a:srgbClr val="1E5054"/>
                </a:solidFill>
                <a:latin typeface="Arial"/>
                <a:cs typeface="Arial"/>
              </a:rPr>
              <a:t>nujnost</a:t>
            </a:r>
            <a:r>
              <a:rPr lang="en-US" sz="2000" dirty="0">
                <a:solidFill>
                  <a:srgbClr val="1E5054"/>
                </a:solidFill>
                <a:latin typeface="Arial"/>
                <a:cs typeface="Arial"/>
              </a:rPr>
              <a:t> </a:t>
            </a:r>
            <a:r>
              <a:rPr lang="en-US" sz="2000" dirty="0" err="1">
                <a:solidFill>
                  <a:srgbClr val="1E5054"/>
                </a:solidFill>
                <a:latin typeface="Arial"/>
                <a:cs typeface="Arial"/>
              </a:rPr>
              <a:t>varčne</a:t>
            </a:r>
            <a:r>
              <a:rPr lang="en-US" sz="2000" dirty="0">
                <a:solidFill>
                  <a:srgbClr val="1E5054"/>
                </a:solidFill>
                <a:latin typeface="Arial"/>
                <a:cs typeface="Arial"/>
              </a:rPr>
              <a:t> rabe </a:t>
            </a:r>
            <a:r>
              <a:rPr lang="en-US" sz="2000" dirty="0" err="1">
                <a:solidFill>
                  <a:srgbClr val="1E5054"/>
                </a:solidFill>
                <a:latin typeface="Arial"/>
                <a:cs typeface="Arial"/>
              </a:rPr>
              <a:t>vode</a:t>
            </a:r>
            <a:endParaRPr lang="en-US" sz="2000" dirty="0">
              <a:solidFill>
                <a:srgbClr val="1E5054"/>
              </a:solidFill>
              <a:latin typeface="Arial"/>
              <a:cs typeface="Arial"/>
            </a:endParaRPr>
          </a:p>
          <a:p>
            <a:pPr lvl="1">
              <a:buSzPct val="125000"/>
              <a:buFontTx/>
              <a:buChar char="-"/>
            </a:pPr>
            <a:r>
              <a:rPr lang="en-US" sz="2000" dirty="0" err="1">
                <a:solidFill>
                  <a:srgbClr val="1E5054"/>
                </a:solidFill>
                <a:latin typeface="Arial"/>
                <a:cs typeface="Arial"/>
              </a:rPr>
              <a:t>Sprememba</a:t>
            </a:r>
            <a:r>
              <a:rPr lang="en-US" sz="2000" dirty="0">
                <a:solidFill>
                  <a:srgbClr val="1E5054"/>
                </a:solidFill>
                <a:latin typeface="Arial"/>
                <a:cs typeface="Arial"/>
              </a:rPr>
              <a:t> </a:t>
            </a:r>
            <a:r>
              <a:rPr lang="en-US" sz="2000" dirty="0" err="1">
                <a:solidFill>
                  <a:srgbClr val="1E5054"/>
                </a:solidFill>
                <a:latin typeface="Arial"/>
                <a:cs typeface="Arial"/>
              </a:rPr>
              <a:t>kmetijskih</a:t>
            </a:r>
            <a:r>
              <a:rPr lang="en-US" sz="2000" dirty="0">
                <a:solidFill>
                  <a:srgbClr val="1E5054"/>
                </a:solidFill>
                <a:latin typeface="Arial"/>
                <a:cs typeface="Arial"/>
              </a:rPr>
              <a:t> </a:t>
            </a:r>
            <a:r>
              <a:rPr lang="en-US" sz="2000" dirty="0" err="1">
                <a:solidFill>
                  <a:srgbClr val="1E5054"/>
                </a:solidFill>
                <a:latin typeface="Arial"/>
                <a:cs typeface="Arial"/>
              </a:rPr>
              <a:t>praks</a:t>
            </a:r>
            <a:r>
              <a:rPr lang="en-US" sz="2000" dirty="0">
                <a:solidFill>
                  <a:srgbClr val="1E5054"/>
                </a:solidFill>
                <a:latin typeface="Arial"/>
                <a:cs typeface="Arial"/>
              </a:rPr>
              <a:t> (</a:t>
            </a:r>
            <a:r>
              <a:rPr lang="sl-SI" sz="2000" dirty="0">
                <a:solidFill>
                  <a:srgbClr val="1E5054"/>
                </a:solidFill>
                <a:latin typeface="Arial"/>
                <a:cs typeface="Arial"/>
              </a:rPr>
              <a:t>izbor kultur in sort, </a:t>
            </a:r>
            <a:r>
              <a:rPr lang="en-US" sz="2000" dirty="0" err="1">
                <a:solidFill>
                  <a:srgbClr val="1E5054"/>
                </a:solidFill>
                <a:latin typeface="Arial"/>
                <a:cs typeface="Arial"/>
              </a:rPr>
              <a:t>skrb</a:t>
            </a:r>
            <a:r>
              <a:rPr lang="en-US" sz="2000" dirty="0">
                <a:solidFill>
                  <a:srgbClr val="1E5054"/>
                </a:solidFill>
                <a:latin typeface="Arial"/>
                <a:cs typeface="Arial"/>
              </a:rPr>
              <a:t> za </a:t>
            </a:r>
            <a:r>
              <a:rPr lang="en-US" sz="2000" dirty="0" err="1">
                <a:solidFill>
                  <a:srgbClr val="1E5054"/>
                </a:solidFill>
                <a:latin typeface="Arial"/>
                <a:cs typeface="Arial"/>
              </a:rPr>
              <a:t>tla</a:t>
            </a:r>
            <a:r>
              <a:rPr lang="en-US" sz="2000" dirty="0">
                <a:solidFill>
                  <a:srgbClr val="1E5054"/>
                </a:solidFill>
                <a:latin typeface="Arial"/>
                <a:cs typeface="Arial"/>
              </a:rPr>
              <a:t>, </a:t>
            </a:r>
            <a:r>
              <a:rPr lang="en-US" sz="2000" dirty="0" err="1">
                <a:solidFill>
                  <a:srgbClr val="1E5054"/>
                </a:solidFill>
                <a:latin typeface="Arial"/>
                <a:cs typeface="Arial"/>
              </a:rPr>
              <a:t>oskrbo</a:t>
            </a:r>
            <a:r>
              <a:rPr lang="en-US" sz="2000" dirty="0">
                <a:solidFill>
                  <a:srgbClr val="1E5054"/>
                </a:solidFill>
                <a:latin typeface="Arial"/>
                <a:cs typeface="Arial"/>
              </a:rPr>
              <a:t> </a:t>
            </a:r>
            <a:r>
              <a:rPr lang="en-US" sz="2000" dirty="0" err="1">
                <a:solidFill>
                  <a:srgbClr val="1E5054"/>
                </a:solidFill>
                <a:latin typeface="Arial"/>
                <a:cs typeface="Arial"/>
              </a:rPr>
              <a:t>rastlin</a:t>
            </a:r>
            <a:r>
              <a:rPr lang="en-US" sz="2000" dirty="0">
                <a:solidFill>
                  <a:srgbClr val="1E5054"/>
                </a:solidFill>
                <a:latin typeface="Arial"/>
                <a:cs typeface="Arial"/>
              </a:rPr>
              <a:t>, </a:t>
            </a:r>
            <a:r>
              <a:rPr lang="en-US" sz="2000" dirty="0" err="1">
                <a:solidFill>
                  <a:srgbClr val="1E5054"/>
                </a:solidFill>
                <a:latin typeface="Arial"/>
                <a:cs typeface="Arial"/>
              </a:rPr>
              <a:t>sprememba</a:t>
            </a:r>
            <a:r>
              <a:rPr lang="en-US" sz="2000" dirty="0">
                <a:solidFill>
                  <a:srgbClr val="1E5054"/>
                </a:solidFill>
                <a:latin typeface="Arial"/>
                <a:cs typeface="Arial"/>
              </a:rPr>
              <a:t> </a:t>
            </a:r>
            <a:r>
              <a:rPr lang="en-US" sz="2000" dirty="0" err="1">
                <a:solidFill>
                  <a:srgbClr val="1E5054"/>
                </a:solidFill>
                <a:latin typeface="Arial"/>
                <a:cs typeface="Arial"/>
              </a:rPr>
              <a:t>kolobarja</a:t>
            </a:r>
            <a:r>
              <a:rPr lang="en-US" sz="2000" dirty="0">
                <a:solidFill>
                  <a:srgbClr val="1E5054"/>
                </a:solidFill>
                <a:latin typeface="Arial"/>
                <a:cs typeface="Arial"/>
              </a:rPr>
              <a:t> ...)</a:t>
            </a:r>
            <a:r>
              <a:rPr lang="sl-SI" sz="2000" dirty="0">
                <a:solidFill>
                  <a:srgbClr val="1E5054"/>
                </a:solidFill>
                <a:latin typeface="Arial"/>
                <a:cs typeface="Arial"/>
              </a:rPr>
              <a:t> in podnebno strateško usmerjanje razvoja kmetijskih panog</a:t>
            </a:r>
            <a:endParaRPr lang="sl-SI" sz="2000" dirty="0">
              <a:solidFill>
                <a:srgbClr val="1E5054"/>
              </a:solidFill>
            </a:endParaRPr>
          </a:p>
          <a:p>
            <a:pPr lvl="1">
              <a:buSzPct val="125000"/>
              <a:buFontTx/>
              <a:buChar char="-"/>
            </a:pPr>
            <a:r>
              <a:rPr lang="sl-SI" sz="2000" dirty="0">
                <a:solidFill>
                  <a:srgbClr val="1E5054"/>
                </a:solidFill>
                <a:latin typeface="Arial"/>
                <a:cs typeface="Arial"/>
              </a:rPr>
              <a:t>Z</a:t>
            </a:r>
            <a:r>
              <a:rPr lang="en-US" sz="2000" dirty="0" err="1">
                <a:solidFill>
                  <a:srgbClr val="1E5054"/>
                </a:solidFill>
                <a:latin typeface="Arial"/>
                <a:cs typeface="Arial"/>
              </a:rPr>
              <a:t>dravje</a:t>
            </a:r>
            <a:r>
              <a:rPr lang="en-US" sz="2000" dirty="0">
                <a:solidFill>
                  <a:srgbClr val="1E5054"/>
                </a:solidFill>
                <a:latin typeface="Arial"/>
                <a:cs typeface="Arial"/>
              </a:rPr>
              <a:t> </a:t>
            </a:r>
            <a:r>
              <a:rPr lang="en-US" sz="2000" dirty="0" err="1">
                <a:solidFill>
                  <a:srgbClr val="1E5054"/>
                </a:solidFill>
                <a:latin typeface="Arial"/>
                <a:cs typeface="Arial"/>
              </a:rPr>
              <a:t>ter</a:t>
            </a:r>
            <a:r>
              <a:rPr lang="en-US" sz="2000" dirty="0">
                <a:solidFill>
                  <a:srgbClr val="1E5054"/>
                </a:solidFill>
                <a:latin typeface="Arial"/>
                <a:cs typeface="Arial"/>
              </a:rPr>
              <a:t> </a:t>
            </a:r>
            <a:r>
              <a:rPr lang="en-US" sz="2000" dirty="0" err="1">
                <a:solidFill>
                  <a:srgbClr val="1E5054"/>
                </a:solidFill>
                <a:latin typeface="Arial"/>
                <a:cs typeface="Arial"/>
              </a:rPr>
              <a:t>počutje</a:t>
            </a:r>
            <a:r>
              <a:rPr lang="en-US" sz="2000" dirty="0">
                <a:solidFill>
                  <a:srgbClr val="1E5054"/>
                </a:solidFill>
                <a:latin typeface="Arial"/>
                <a:cs typeface="Arial"/>
              </a:rPr>
              <a:t> </a:t>
            </a:r>
            <a:r>
              <a:rPr lang="en-US" sz="2000" dirty="0" err="1">
                <a:solidFill>
                  <a:srgbClr val="1E5054"/>
                </a:solidFill>
                <a:latin typeface="Arial"/>
                <a:cs typeface="Arial"/>
              </a:rPr>
              <a:t>ljudi</a:t>
            </a:r>
            <a:r>
              <a:rPr lang="en-US" sz="2000" dirty="0">
                <a:solidFill>
                  <a:srgbClr val="1E5054"/>
                </a:solidFill>
                <a:latin typeface="Arial"/>
                <a:cs typeface="Arial"/>
              </a:rPr>
              <a:t> </a:t>
            </a:r>
            <a:r>
              <a:rPr lang="sl-SI" sz="2000" dirty="0">
                <a:solidFill>
                  <a:srgbClr val="1E5054"/>
                </a:solidFill>
                <a:latin typeface="Arial"/>
                <a:cs typeface="Arial"/>
              </a:rPr>
              <a:t>(delovna sila) </a:t>
            </a:r>
            <a:r>
              <a:rPr lang="en-US" sz="2000" dirty="0">
                <a:solidFill>
                  <a:srgbClr val="1E5054"/>
                </a:solidFill>
                <a:latin typeface="Arial"/>
                <a:cs typeface="Arial"/>
              </a:rPr>
              <a:t>in </a:t>
            </a:r>
            <a:r>
              <a:rPr lang="en-US" sz="2000" dirty="0" err="1">
                <a:solidFill>
                  <a:srgbClr val="1E5054"/>
                </a:solidFill>
                <a:latin typeface="Arial"/>
                <a:cs typeface="Arial"/>
              </a:rPr>
              <a:t>živali</a:t>
            </a:r>
            <a:r>
              <a:rPr lang="en-US" sz="2000" dirty="0">
                <a:solidFill>
                  <a:srgbClr val="1E5054"/>
                </a:solidFill>
                <a:latin typeface="Arial"/>
                <a:cs typeface="Arial"/>
              </a:rPr>
              <a:t> (</a:t>
            </a:r>
            <a:r>
              <a:rPr lang="en-US" sz="2000" dirty="0" err="1">
                <a:solidFill>
                  <a:srgbClr val="1E5054"/>
                </a:solidFill>
                <a:latin typeface="Arial"/>
                <a:cs typeface="Arial"/>
              </a:rPr>
              <a:t>vročinski</a:t>
            </a:r>
            <a:r>
              <a:rPr lang="en-US" sz="2000" dirty="0">
                <a:solidFill>
                  <a:srgbClr val="1E5054"/>
                </a:solidFill>
                <a:latin typeface="Arial"/>
                <a:cs typeface="Arial"/>
              </a:rPr>
              <a:t> </a:t>
            </a:r>
            <a:r>
              <a:rPr lang="en-US" sz="2000" dirty="0" err="1">
                <a:solidFill>
                  <a:srgbClr val="1E5054"/>
                </a:solidFill>
                <a:latin typeface="Arial"/>
                <a:cs typeface="Arial"/>
              </a:rPr>
              <a:t>stresi</a:t>
            </a:r>
            <a:r>
              <a:rPr lang="en-US" sz="2000" dirty="0">
                <a:solidFill>
                  <a:srgbClr val="1E5054"/>
                </a:solidFill>
                <a:latin typeface="Arial"/>
                <a:cs typeface="Arial"/>
              </a:rPr>
              <a:t> ...)</a:t>
            </a:r>
            <a:endParaRPr lang="sl-SI" sz="2000" dirty="0">
              <a:solidFill>
                <a:srgbClr val="1E5054"/>
              </a:solidFill>
              <a:latin typeface="Arial"/>
              <a:cs typeface="Arial"/>
            </a:endParaRPr>
          </a:p>
          <a:p>
            <a:pPr marL="508000" lvl="1" indent="0">
              <a:buNone/>
            </a:pPr>
            <a:endParaRPr lang="en-US" sz="2000" dirty="0">
              <a:solidFill>
                <a:schemeClr val="bg2">
                  <a:lumMod val="25000"/>
                </a:schemeClr>
              </a:solidFill>
              <a:latin typeface="Arial"/>
              <a:cs typeface="Arial"/>
            </a:endParaRPr>
          </a:p>
          <a:p>
            <a:pPr marL="25400" indent="0">
              <a:buNone/>
            </a:pPr>
            <a:r>
              <a:rPr lang="en-US" sz="2600" b="1" dirty="0" err="1">
                <a:solidFill>
                  <a:srgbClr val="0070C0"/>
                </a:solidFill>
                <a:latin typeface="Arial"/>
                <a:cs typeface="Arial"/>
              </a:rPr>
              <a:t>Blaženje</a:t>
            </a:r>
            <a:r>
              <a:rPr lang="en-US" sz="2600" dirty="0">
                <a:solidFill>
                  <a:srgbClr val="0070C0"/>
                </a:solidFill>
                <a:latin typeface="Arial"/>
                <a:cs typeface="Arial"/>
              </a:rPr>
              <a:t> </a:t>
            </a:r>
            <a:r>
              <a:rPr lang="en-US" sz="2600" b="1" dirty="0" err="1">
                <a:solidFill>
                  <a:srgbClr val="0070C0"/>
                </a:solidFill>
                <a:latin typeface="Arial"/>
                <a:cs typeface="Arial"/>
              </a:rPr>
              <a:t>podnebnih</a:t>
            </a:r>
            <a:r>
              <a:rPr lang="en-US" sz="2600" b="1" dirty="0">
                <a:solidFill>
                  <a:srgbClr val="0070C0"/>
                </a:solidFill>
                <a:latin typeface="Arial"/>
                <a:cs typeface="Arial"/>
              </a:rPr>
              <a:t> </a:t>
            </a:r>
            <a:r>
              <a:rPr lang="en-US" sz="2600" b="1" dirty="0" err="1">
                <a:solidFill>
                  <a:srgbClr val="0070C0"/>
                </a:solidFill>
                <a:latin typeface="Arial"/>
                <a:cs typeface="Arial"/>
              </a:rPr>
              <a:t>sprememb</a:t>
            </a:r>
            <a:r>
              <a:rPr lang="en-US" sz="2600" b="1" dirty="0">
                <a:solidFill>
                  <a:schemeClr val="tx1"/>
                </a:solidFill>
                <a:latin typeface="Arial"/>
                <a:cs typeface="Arial"/>
              </a:rPr>
              <a:t> </a:t>
            </a:r>
            <a:r>
              <a:rPr lang="en-US" sz="2600" dirty="0">
                <a:solidFill>
                  <a:schemeClr val="tx1"/>
                </a:solidFill>
                <a:latin typeface="Arial"/>
                <a:cs typeface="Arial"/>
              </a:rPr>
              <a:t>– CH</a:t>
            </a:r>
            <a:r>
              <a:rPr lang="en-US" sz="2000" dirty="0">
                <a:solidFill>
                  <a:schemeClr val="tx1"/>
                </a:solidFill>
                <a:latin typeface="Arial"/>
                <a:cs typeface="Arial"/>
              </a:rPr>
              <a:t>4</a:t>
            </a:r>
            <a:r>
              <a:rPr lang="en-US" sz="2600" dirty="0">
                <a:solidFill>
                  <a:schemeClr val="tx1"/>
                </a:solidFill>
                <a:latin typeface="Arial"/>
                <a:cs typeface="Arial"/>
              </a:rPr>
              <a:t>, N</a:t>
            </a:r>
            <a:r>
              <a:rPr lang="en-US" sz="2000" dirty="0">
                <a:solidFill>
                  <a:schemeClr val="tx1"/>
                </a:solidFill>
                <a:latin typeface="Arial"/>
                <a:cs typeface="Arial"/>
              </a:rPr>
              <a:t>2</a:t>
            </a:r>
            <a:r>
              <a:rPr lang="en-US" sz="2600" dirty="0">
                <a:solidFill>
                  <a:schemeClr val="tx1"/>
                </a:solidFill>
                <a:latin typeface="Arial"/>
                <a:cs typeface="Arial"/>
              </a:rPr>
              <a:t>O, CO</a:t>
            </a:r>
            <a:r>
              <a:rPr lang="en-US" sz="2000" dirty="0">
                <a:solidFill>
                  <a:schemeClr val="tx1"/>
                </a:solidFill>
                <a:latin typeface="Arial"/>
                <a:cs typeface="Arial"/>
              </a:rPr>
              <a:t>2</a:t>
            </a:r>
            <a:r>
              <a:rPr lang="en-US" sz="2600" dirty="0">
                <a:solidFill>
                  <a:schemeClr val="tx1"/>
                </a:solidFill>
                <a:latin typeface="Arial"/>
                <a:cs typeface="Arial"/>
              </a:rPr>
              <a:t> </a:t>
            </a:r>
            <a:endParaRPr lang="sl-SI" sz="2600" dirty="0">
              <a:solidFill>
                <a:schemeClr val="tx1"/>
              </a:solidFill>
              <a:latin typeface="Arial"/>
              <a:cs typeface="Arial"/>
            </a:endParaRPr>
          </a:p>
          <a:p>
            <a:pPr lvl="1">
              <a:buSzPct val="125000"/>
              <a:buFontTx/>
              <a:buChar char="-"/>
            </a:pPr>
            <a:r>
              <a:rPr lang="en-US" sz="2000" dirty="0" err="1">
                <a:solidFill>
                  <a:srgbClr val="1E5054"/>
                </a:solidFill>
                <a:latin typeface="Arial"/>
                <a:cs typeface="Arial"/>
              </a:rPr>
              <a:t>Zmanjševanje</a:t>
            </a:r>
            <a:r>
              <a:rPr lang="en-US" sz="2000" dirty="0">
                <a:solidFill>
                  <a:srgbClr val="1E5054"/>
                </a:solidFill>
                <a:latin typeface="Arial"/>
                <a:cs typeface="Arial"/>
              </a:rPr>
              <a:t> </a:t>
            </a:r>
            <a:r>
              <a:rPr lang="en-US" sz="2000" dirty="0" err="1">
                <a:solidFill>
                  <a:srgbClr val="1E5054"/>
                </a:solidFill>
                <a:latin typeface="Arial"/>
                <a:cs typeface="Arial"/>
              </a:rPr>
              <a:t>izpustov</a:t>
            </a:r>
            <a:r>
              <a:rPr lang="en-US" sz="2000" dirty="0">
                <a:solidFill>
                  <a:srgbClr val="1E5054"/>
                </a:solidFill>
                <a:latin typeface="Arial"/>
                <a:cs typeface="Arial"/>
              </a:rPr>
              <a:t> </a:t>
            </a:r>
            <a:r>
              <a:rPr lang="en-US" sz="2000" dirty="0" err="1">
                <a:solidFill>
                  <a:srgbClr val="1E5054"/>
                </a:solidFill>
                <a:latin typeface="Arial"/>
                <a:cs typeface="Arial"/>
              </a:rPr>
              <a:t>toplogrednih</a:t>
            </a:r>
            <a:r>
              <a:rPr lang="en-US" sz="2000" dirty="0">
                <a:solidFill>
                  <a:srgbClr val="1E5054"/>
                </a:solidFill>
                <a:latin typeface="Arial"/>
                <a:cs typeface="Arial"/>
              </a:rPr>
              <a:t> </a:t>
            </a:r>
            <a:r>
              <a:rPr lang="en-US" sz="2000" dirty="0" err="1">
                <a:solidFill>
                  <a:srgbClr val="1E5054"/>
                </a:solidFill>
                <a:latin typeface="Arial"/>
                <a:cs typeface="Arial"/>
              </a:rPr>
              <a:t>plinov</a:t>
            </a:r>
            <a:r>
              <a:rPr lang="en-US" sz="2000" dirty="0">
                <a:solidFill>
                  <a:srgbClr val="1E5054"/>
                </a:solidFill>
                <a:latin typeface="Arial"/>
                <a:cs typeface="Arial"/>
              </a:rPr>
              <a:t> (TGP); </a:t>
            </a:r>
            <a:endParaRPr lang="sl-SI" sz="2000" dirty="0">
              <a:solidFill>
                <a:srgbClr val="1E5054"/>
              </a:solidFill>
              <a:latin typeface="Arial"/>
              <a:cs typeface="Arial"/>
            </a:endParaRPr>
          </a:p>
          <a:p>
            <a:pPr lvl="1">
              <a:buSzPct val="125000"/>
              <a:buFontTx/>
              <a:buChar char="-"/>
            </a:pPr>
            <a:r>
              <a:rPr lang="sl-SI" sz="2000" dirty="0">
                <a:solidFill>
                  <a:srgbClr val="1E5054"/>
                </a:solidFill>
                <a:latin typeface="Arial"/>
                <a:cs typeface="Arial"/>
              </a:rPr>
              <a:t>S</a:t>
            </a:r>
            <a:r>
              <a:rPr lang="en-US" sz="2000" dirty="0" err="1">
                <a:solidFill>
                  <a:srgbClr val="1E5054"/>
                </a:solidFill>
                <a:latin typeface="Arial"/>
                <a:cs typeface="Arial"/>
              </a:rPr>
              <a:t>ekvestracija</a:t>
            </a:r>
            <a:r>
              <a:rPr lang="en-US" sz="2000" dirty="0">
                <a:solidFill>
                  <a:srgbClr val="1E5054"/>
                </a:solidFill>
                <a:latin typeface="Arial"/>
                <a:cs typeface="Arial"/>
              </a:rPr>
              <a:t> (</a:t>
            </a:r>
            <a:r>
              <a:rPr lang="en-US" sz="2000" dirty="0" err="1">
                <a:solidFill>
                  <a:srgbClr val="1E5054"/>
                </a:solidFill>
                <a:latin typeface="Arial"/>
                <a:cs typeface="Arial"/>
              </a:rPr>
              <a:t>izraba</a:t>
            </a:r>
            <a:r>
              <a:rPr lang="en-US" sz="2000" dirty="0">
                <a:solidFill>
                  <a:srgbClr val="1E5054"/>
                </a:solidFill>
                <a:latin typeface="Arial"/>
                <a:cs typeface="Arial"/>
              </a:rPr>
              <a:t> </a:t>
            </a:r>
            <a:r>
              <a:rPr lang="en-US" sz="2000" dirty="0" err="1">
                <a:solidFill>
                  <a:srgbClr val="1E5054"/>
                </a:solidFill>
                <a:latin typeface="Arial"/>
                <a:cs typeface="Arial"/>
              </a:rPr>
              <a:t>ponorov</a:t>
            </a:r>
            <a:r>
              <a:rPr lang="en-US" sz="2000" dirty="0">
                <a:solidFill>
                  <a:srgbClr val="1E5054"/>
                </a:solidFill>
                <a:latin typeface="Arial"/>
                <a:cs typeface="Arial"/>
              </a:rPr>
              <a:t> – </a:t>
            </a:r>
            <a:r>
              <a:rPr lang="en-US" sz="2000" dirty="0" err="1">
                <a:solidFill>
                  <a:srgbClr val="1E5054"/>
                </a:solidFill>
                <a:latin typeface="Arial"/>
                <a:cs typeface="Arial"/>
              </a:rPr>
              <a:t>vezava</a:t>
            </a:r>
            <a:r>
              <a:rPr lang="en-US" sz="2000" dirty="0">
                <a:solidFill>
                  <a:srgbClr val="1E5054"/>
                </a:solidFill>
                <a:latin typeface="Arial"/>
                <a:cs typeface="Arial"/>
              </a:rPr>
              <a:t> C v </a:t>
            </a:r>
            <a:r>
              <a:rPr lang="en-US" sz="2000" dirty="0" err="1">
                <a:solidFill>
                  <a:srgbClr val="1E5054"/>
                </a:solidFill>
                <a:latin typeface="Arial"/>
                <a:cs typeface="Arial"/>
              </a:rPr>
              <a:t>tla</a:t>
            </a:r>
            <a:r>
              <a:rPr lang="en-US" sz="2000" dirty="0">
                <a:solidFill>
                  <a:srgbClr val="1E5054"/>
                </a:solidFill>
                <a:latin typeface="Arial"/>
                <a:cs typeface="Arial"/>
              </a:rPr>
              <a:t>), </a:t>
            </a:r>
            <a:r>
              <a:rPr lang="en-US" sz="2000" dirty="0" err="1">
                <a:solidFill>
                  <a:srgbClr val="1E5054"/>
                </a:solidFill>
                <a:latin typeface="Arial"/>
                <a:cs typeface="Arial"/>
              </a:rPr>
              <a:t>kjer</a:t>
            </a:r>
            <a:r>
              <a:rPr lang="en-US" sz="2000" dirty="0">
                <a:solidFill>
                  <a:srgbClr val="1E5054"/>
                </a:solidFill>
                <a:latin typeface="Arial"/>
                <a:cs typeface="Arial"/>
              </a:rPr>
              <a:t> je</a:t>
            </a:r>
            <a:r>
              <a:rPr lang="sl-SI" sz="2000" dirty="0">
                <a:solidFill>
                  <a:srgbClr val="1E5054"/>
                </a:solidFill>
                <a:latin typeface="Arial"/>
                <a:cs typeface="Arial"/>
              </a:rPr>
              <a:t> </a:t>
            </a:r>
            <a:r>
              <a:rPr lang="en-US" sz="2000" dirty="0" err="1">
                <a:solidFill>
                  <a:srgbClr val="1E5054"/>
                </a:solidFill>
                <a:latin typeface="Arial"/>
                <a:cs typeface="Arial"/>
              </a:rPr>
              <a:t>mogoče</a:t>
            </a:r>
            <a:endParaRPr lang="en-US" sz="2000" dirty="0">
              <a:solidFill>
                <a:srgbClr val="1E5054"/>
              </a:solidFill>
              <a:latin typeface="Arial"/>
              <a:cs typeface="Arial"/>
            </a:endParaRPr>
          </a:p>
        </p:txBody>
      </p:sp>
    </p:spTree>
    <p:extLst>
      <p:ext uri="{BB962C8B-B14F-4D97-AF65-F5344CB8AC3E}">
        <p14:creationId xmlns:p14="http://schemas.microsoft.com/office/powerpoint/2010/main" val="24141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ECDD21-426B-8134-B11E-1FE7D19C843E}"/>
              </a:ext>
            </a:extLst>
          </p:cNvPr>
          <p:cNvSpPr>
            <a:spLocks noGrp="1"/>
          </p:cNvSpPr>
          <p:nvPr>
            <p:ph type="title"/>
          </p:nvPr>
        </p:nvSpPr>
        <p:spPr>
          <a:xfrm>
            <a:off x="535737" y="521299"/>
            <a:ext cx="8890000" cy="738745"/>
          </a:xfrm>
        </p:spPr>
        <p:txBody>
          <a:bodyPr>
            <a:noAutofit/>
          </a:bodyPr>
          <a:lstStyle/>
          <a:p>
            <a:r>
              <a:rPr lang="sl-SI" dirty="0">
                <a:latin typeface="Aptos Display"/>
                <a:ea typeface="Lato Black"/>
                <a:cs typeface="Lato Black"/>
              </a:rPr>
              <a:t>Zakaj se naslavlja celoten kmetijsko-prehranski sistem?</a:t>
            </a:r>
            <a:endParaRPr lang="sl-SI" dirty="0">
              <a:latin typeface="Aptos Display"/>
            </a:endParaRPr>
          </a:p>
        </p:txBody>
      </p:sp>
      <p:sp>
        <p:nvSpPr>
          <p:cNvPr id="3" name="Označba mesta vsebine 2">
            <a:extLst>
              <a:ext uri="{FF2B5EF4-FFF2-40B4-BE49-F238E27FC236}">
                <a16:creationId xmlns:a16="http://schemas.microsoft.com/office/drawing/2014/main" id="{4B652275-F238-60A0-6E2F-BAEEEF358BD3}"/>
              </a:ext>
            </a:extLst>
          </p:cNvPr>
          <p:cNvSpPr>
            <a:spLocks noGrp="1"/>
          </p:cNvSpPr>
          <p:nvPr>
            <p:ph idx="1"/>
          </p:nvPr>
        </p:nvSpPr>
        <p:spPr>
          <a:xfrm>
            <a:off x="672860" y="1783257"/>
            <a:ext cx="9787322" cy="4246607"/>
          </a:xfrm>
        </p:spPr>
        <p:txBody>
          <a:bodyPr vert="horz" lIns="91440" tIns="45720" rIns="91440" bIns="45720" rtlCol="0" anchor="t">
            <a:normAutofit lnSpcReduction="10000"/>
          </a:bodyPr>
          <a:lstStyle/>
          <a:p>
            <a:pPr>
              <a:spcBef>
                <a:spcPct val="0"/>
              </a:spcBef>
              <a:buFont typeface="Courier New" panose="02070309020205020404" pitchFamily="49" charset="0"/>
              <a:buChar char="o"/>
            </a:pPr>
            <a:r>
              <a:rPr lang="sl-SI" sz="2200" dirty="0">
                <a:latin typeface="Arial"/>
                <a:cs typeface="Arial"/>
              </a:rPr>
              <a:t>Iskanje sistemskih rešitev v podporo pravičnemu prehodu v </a:t>
            </a:r>
            <a:r>
              <a:rPr lang="sl-SI" sz="2200" b="1" dirty="0">
                <a:solidFill>
                  <a:srgbClr val="0070C0"/>
                </a:solidFill>
                <a:latin typeface="Arial"/>
                <a:cs typeface="Arial"/>
              </a:rPr>
              <a:t>odporen, trajnosten kmetijsko-prehranski sistem</a:t>
            </a:r>
          </a:p>
          <a:p>
            <a:pPr>
              <a:spcBef>
                <a:spcPct val="0"/>
              </a:spcBef>
              <a:buFont typeface="Courier New" panose="02070309020205020404" pitchFamily="49" charset="0"/>
              <a:buChar char="o"/>
            </a:pPr>
            <a:endParaRPr lang="sl-SI" sz="1500" dirty="0">
              <a:solidFill>
                <a:srgbClr val="1E5054"/>
              </a:solidFill>
              <a:latin typeface="Arial"/>
            </a:endParaRPr>
          </a:p>
          <a:p>
            <a:pPr>
              <a:spcBef>
                <a:spcPct val="0"/>
              </a:spcBef>
              <a:buFont typeface="Courier New" panose="02070309020205020404" pitchFamily="49" charset="0"/>
              <a:buChar char="o"/>
            </a:pPr>
            <a:r>
              <a:rPr lang="sl-SI" sz="2200" dirty="0">
                <a:latin typeface="Arial"/>
                <a:cs typeface="Arial"/>
              </a:rPr>
              <a:t>Iskanje sinergij in zmanjšanje konfliktov --&gt; med politikami, med akterji, med spodbudami</a:t>
            </a:r>
          </a:p>
          <a:p>
            <a:pPr>
              <a:spcBef>
                <a:spcPct val="0"/>
              </a:spcBef>
              <a:buFont typeface="Courier New" panose="02070309020205020404" pitchFamily="49" charset="0"/>
              <a:buChar char="o"/>
            </a:pPr>
            <a:endParaRPr lang="sl-SI" sz="1500" dirty="0">
              <a:solidFill>
                <a:srgbClr val="1E5054"/>
              </a:solidFill>
              <a:latin typeface="Arial"/>
            </a:endParaRPr>
          </a:p>
          <a:p>
            <a:pPr>
              <a:spcBef>
                <a:spcPct val="0"/>
              </a:spcBef>
              <a:buFont typeface="Courier New" panose="02070309020205020404" pitchFamily="49" charset="0"/>
              <a:buChar char="o"/>
            </a:pPr>
            <a:r>
              <a:rPr lang="sl-SI" sz="2200" dirty="0">
                <a:latin typeface="Arial"/>
                <a:cs typeface="Arial"/>
              </a:rPr>
              <a:t>Usklajevanje proizvodnje in povpraševanja "od vil do vilic„</a:t>
            </a:r>
          </a:p>
          <a:p>
            <a:pPr marL="0" indent="0">
              <a:spcBef>
                <a:spcPct val="0"/>
              </a:spcBef>
              <a:buNone/>
            </a:pPr>
            <a:endParaRPr lang="en-US" sz="2200" dirty="0">
              <a:latin typeface="Arial"/>
              <a:cs typeface="Arial"/>
            </a:endParaRPr>
          </a:p>
          <a:p>
            <a:pPr>
              <a:spcBef>
                <a:spcPct val="0"/>
              </a:spcBef>
              <a:buFont typeface="Courier New" panose="02070309020205020404" pitchFamily="49" charset="0"/>
              <a:buChar char="o"/>
            </a:pPr>
            <a:r>
              <a:rPr lang="sl-SI" sz="2200" dirty="0">
                <a:latin typeface="Arial"/>
                <a:cs typeface="Arial"/>
              </a:rPr>
              <a:t>VSI</a:t>
            </a:r>
            <a:r>
              <a:rPr lang="sl-SI" sz="2200" b="1" dirty="0">
                <a:latin typeface="Arial"/>
                <a:cs typeface="Arial"/>
              </a:rPr>
              <a:t> </a:t>
            </a:r>
            <a:r>
              <a:rPr lang="sl-SI" sz="2200" dirty="0">
                <a:latin typeface="Arial"/>
                <a:cs typeface="Arial"/>
              </a:rPr>
              <a:t>deli kmetijsko-prehranskega sistema morajo delovati usklajeno in prevzeti koncept večje trajnosti. </a:t>
            </a:r>
          </a:p>
          <a:p>
            <a:pPr marL="0" indent="0">
              <a:spcBef>
                <a:spcPct val="0"/>
              </a:spcBef>
              <a:buNone/>
            </a:pPr>
            <a:endParaRPr lang="sl-SI" sz="2200" dirty="0">
              <a:latin typeface="Arial"/>
              <a:cs typeface="Arial"/>
            </a:endParaRPr>
          </a:p>
          <a:p>
            <a:pPr>
              <a:spcBef>
                <a:spcPct val="0"/>
              </a:spcBef>
              <a:buFont typeface="Courier New" panose="02070309020205020404" pitchFamily="49" charset="0"/>
              <a:buChar char="o"/>
            </a:pPr>
            <a:r>
              <a:rPr lang="sl-SI" sz="2200" dirty="0">
                <a:latin typeface="Arial"/>
                <a:cs typeface="Arial"/>
              </a:rPr>
              <a:t>Večja trajnost le kmetijstva</a:t>
            </a:r>
            <a:r>
              <a:rPr lang="sl-SI" sz="2200" b="1" dirty="0">
                <a:latin typeface="Arial"/>
                <a:cs typeface="Arial"/>
              </a:rPr>
              <a:t> </a:t>
            </a:r>
            <a:r>
              <a:rPr lang="sl-SI" sz="2200" dirty="0">
                <a:latin typeface="Arial"/>
                <a:cs typeface="Arial"/>
              </a:rPr>
              <a:t>ne bo prinesla optimalnih učinkov za vso družbo. </a:t>
            </a:r>
          </a:p>
          <a:p>
            <a:pPr>
              <a:spcBef>
                <a:spcPct val="0"/>
              </a:spcBef>
              <a:buFont typeface="Courier New" panose="02070309020205020404" pitchFamily="49" charset="0"/>
              <a:buChar char="o"/>
            </a:pPr>
            <a:endParaRPr lang="sl-SI" sz="1500" dirty="0">
              <a:solidFill>
                <a:srgbClr val="1E5054"/>
              </a:solidFill>
              <a:latin typeface="Arial"/>
            </a:endParaRPr>
          </a:p>
          <a:p>
            <a:pPr>
              <a:spcBef>
                <a:spcPct val="0"/>
              </a:spcBef>
              <a:buFont typeface="Courier New" panose="02070309020205020404" pitchFamily="49" charset="0"/>
              <a:buChar char="o"/>
            </a:pPr>
            <a:r>
              <a:rPr lang="sl-SI" sz="2200" dirty="0">
                <a:latin typeface="Arial"/>
                <a:cs typeface="Arial"/>
              </a:rPr>
              <a:t>Prehranska pismenost in usmerjanje prehranskega okolja (ne samo individualne odgovornosti potrošnikov)</a:t>
            </a:r>
            <a:r>
              <a:rPr lang="sl-SI" sz="1600" dirty="0">
                <a:solidFill>
                  <a:schemeClr val="tx2">
                    <a:lumMod val="75000"/>
                  </a:schemeClr>
                </a:solidFill>
                <a:latin typeface="Aptos"/>
                <a:cs typeface="Arial"/>
              </a:rPr>
              <a:t> </a:t>
            </a:r>
            <a:endParaRPr lang="en-US" sz="1600" dirty="0">
              <a:solidFill>
                <a:schemeClr val="tx2">
                  <a:lumMod val="75000"/>
                </a:schemeClr>
              </a:solidFill>
              <a:latin typeface="Aptos"/>
              <a:cs typeface="Arial"/>
            </a:endParaRPr>
          </a:p>
          <a:p>
            <a:endParaRPr lang="sl-SI" dirty="0"/>
          </a:p>
        </p:txBody>
      </p:sp>
      <p:sp>
        <p:nvSpPr>
          <p:cNvPr id="4" name="Označba mesta številke diapozitiva 3">
            <a:extLst>
              <a:ext uri="{FF2B5EF4-FFF2-40B4-BE49-F238E27FC236}">
                <a16:creationId xmlns:a16="http://schemas.microsoft.com/office/drawing/2014/main" id="{F27AEDD1-FD6B-3003-DB35-1B92FC55A59F}"/>
              </a:ext>
            </a:extLst>
          </p:cNvPr>
          <p:cNvSpPr>
            <a:spLocks noGrp="1"/>
          </p:cNvSpPr>
          <p:nvPr>
            <p:ph type="sldNum" sz="quarter" idx="12"/>
          </p:nvPr>
        </p:nvSpPr>
        <p:spPr/>
        <p:txBody>
          <a:bodyPr/>
          <a:lstStyle/>
          <a:p>
            <a:fld id="{2B19E897-1D04-4DFC-B01F-E8F3772DFA54}" type="slidenum">
              <a:rPr lang="en-GB" smtClean="0"/>
              <a:t>3</a:t>
            </a:fld>
            <a:endParaRPr lang="en-GB"/>
          </a:p>
        </p:txBody>
      </p:sp>
    </p:spTree>
    <p:extLst>
      <p:ext uri="{BB962C8B-B14F-4D97-AF65-F5344CB8AC3E}">
        <p14:creationId xmlns:p14="http://schemas.microsoft.com/office/powerpoint/2010/main" val="1650797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EAD9-73F8-405B-A24F-BB737AA9E28D}"/>
              </a:ext>
            </a:extLst>
          </p:cNvPr>
          <p:cNvSpPr>
            <a:spLocks noGrp="1"/>
          </p:cNvSpPr>
          <p:nvPr>
            <p:ph type="title"/>
          </p:nvPr>
        </p:nvSpPr>
        <p:spPr/>
        <p:txBody>
          <a:bodyPr>
            <a:normAutofit fontScale="90000"/>
          </a:bodyPr>
          <a:lstStyle/>
          <a:p>
            <a:r>
              <a:rPr lang="sl-SI" noProof="0"/>
              <a:t>Cilj 4: podnebne spremembe </a:t>
            </a:r>
            <a:r>
              <a:rPr lang="sl-SI"/>
              <a:t>– blaženje </a:t>
            </a:r>
            <a:br>
              <a:rPr lang="sl-SI" noProof="0"/>
            </a:br>
            <a:r>
              <a:rPr lang="sl-SI" sz="4400">
                <a:solidFill>
                  <a:srgbClr val="0070C0"/>
                </a:solidFill>
              </a:rPr>
              <a:t>–</a:t>
            </a:r>
            <a:r>
              <a:rPr lang="sl-SI">
                <a:solidFill>
                  <a:schemeClr val="tx2">
                    <a:lumMod val="75000"/>
                    <a:lumOff val="25000"/>
                  </a:schemeClr>
                </a:solidFill>
              </a:rPr>
              <a:t> </a:t>
            </a:r>
            <a:r>
              <a:rPr lang="sl-SI" noProof="0">
                <a:solidFill>
                  <a:srgbClr val="0070C0"/>
                </a:solidFill>
              </a:rPr>
              <a:t>Izpusti TGP</a:t>
            </a:r>
            <a:r>
              <a:rPr lang="en-US" noProof="0">
                <a:solidFill>
                  <a:srgbClr val="0070C0"/>
                </a:solidFill>
              </a:rPr>
              <a:t> </a:t>
            </a:r>
          </a:p>
        </p:txBody>
      </p:sp>
      <p:graphicFrame>
        <p:nvGraphicFramePr>
          <p:cNvPr id="3" name="Grafikon 1">
            <a:extLst>
              <a:ext uri="{FF2B5EF4-FFF2-40B4-BE49-F238E27FC236}">
                <a16:creationId xmlns:a16="http://schemas.microsoft.com/office/drawing/2014/main" id="{3776E020-25F3-DE82-0D97-5E6F26981285}"/>
              </a:ext>
            </a:extLst>
          </p:cNvPr>
          <p:cNvGraphicFramePr>
            <a:graphicFrameLocks/>
          </p:cNvGraphicFramePr>
          <p:nvPr>
            <p:extLst>
              <p:ext uri="{D42A27DB-BD31-4B8C-83A1-F6EECF244321}">
                <p14:modId xmlns:p14="http://schemas.microsoft.com/office/powerpoint/2010/main" val="438836413"/>
              </p:ext>
            </p:extLst>
          </p:nvPr>
        </p:nvGraphicFramePr>
        <p:xfrm>
          <a:off x="827812" y="1205864"/>
          <a:ext cx="9386455" cy="4560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7504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EAD9-73F8-405B-A24F-BB737AA9E28D}"/>
              </a:ext>
            </a:extLst>
          </p:cNvPr>
          <p:cNvSpPr>
            <a:spLocks noGrp="1"/>
          </p:cNvSpPr>
          <p:nvPr>
            <p:ph type="title"/>
          </p:nvPr>
        </p:nvSpPr>
        <p:spPr/>
        <p:txBody>
          <a:bodyPr>
            <a:normAutofit fontScale="90000"/>
          </a:bodyPr>
          <a:lstStyle/>
          <a:p>
            <a:r>
              <a:rPr lang="sl-SI" noProof="0"/>
              <a:t>Cilj 4: podnebne spremembe </a:t>
            </a:r>
            <a:r>
              <a:rPr lang="sl-SI"/>
              <a:t>– blaženje </a:t>
            </a:r>
            <a:br>
              <a:rPr lang="sl-SI" noProof="0"/>
            </a:br>
            <a:r>
              <a:rPr lang="sl-SI" sz="4400">
                <a:solidFill>
                  <a:srgbClr val="0070C0"/>
                </a:solidFill>
              </a:rPr>
              <a:t>–</a:t>
            </a:r>
            <a:r>
              <a:rPr lang="sl-SI">
                <a:solidFill>
                  <a:schemeClr val="tx2">
                    <a:lumMod val="75000"/>
                    <a:lumOff val="25000"/>
                  </a:schemeClr>
                </a:solidFill>
              </a:rPr>
              <a:t> </a:t>
            </a:r>
            <a:r>
              <a:rPr lang="sl-SI" noProof="0">
                <a:solidFill>
                  <a:srgbClr val="0070C0"/>
                </a:solidFill>
              </a:rPr>
              <a:t>Izpusti TGP II</a:t>
            </a:r>
            <a:r>
              <a:rPr lang="en-US" noProof="0">
                <a:solidFill>
                  <a:srgbClr val="0070C0"/>
                </a:solidFill>
              </a:rPr>
              <a:t> </a:t>
            </a:r>
          </a:p>
        </p:txBody>
      </p:sp>
      <p:graphicFrame>
        <p:nvGraphicFramePr>
          <p:cNvPr id="6" name="Chart 6">
            <a:extLst>
              <a:ext uri="{FF2B5EF4-FFF2-40B4-BE49-F238E27FC236}">
                <a16:creationId xmlns:a16="http://schemas.microsoft.com/office/drawing/2014/main" id="{A0170C66-643F-498B-ACE0-970E1B78E6DE}"/>
              </a:ext>
            </a:extLst>
          </p:cNvPr>
          <p:cNvGraphicFramePr>
            <a:graphicFrameLocks/>
          </p:cNvGraphicFramePr>
          <p:nvPr/>
        </p:nvGraphicFramePr>
        <p:xfrm>
          <a:off x="467082" y="1164018"/>
          <a:ext cx="7128673" cy="4727627"/>
        </p:xfrm>
        <a:graphic>
          <a:graphicData uri="http://schemas.openxmlformats.org/drawingml/2006/chart">
            <c:chart xmlns:c="http://schemas.openxmlformats.org/drawingml/2006/chart" xmlns:r="http://schemas.openxmlformats.org/officeDocument/2006/relationships" r:id="rId3"/>
          </a:graphicData>
        </a:graphic>
      </p:graphicFrame>
      <p:sp>
        <p:nvSpPr>
          <p:cNvPr id="9" name="Espace réservé du texte 2">
            <a:extLst>
              <a:ext uri="{FF2B5EF4-FFF2-40B4-BE49-F238E27FC236}">
                <a16:creationId xmlns:a16="http://schemas.microsoft.com/office/drawing/2014/main" id="{D737E8C9-AA1E-4EFD-9D6A-DBF49A8459F3}"/>
              </a:ext>
            </a:extLst>
          </p:cNvPr>
          <p:cNvSpPr txBox="1">
            <a:spLocks/>
          </p:cNvSpPr>
          <p:nvPr/>
        </p:nvSpPr>
        <p:spPr>
          <a:xfrm>
            <a:off x="8282393" y="1393201"/>
            <a:ext cx="3071407" cy="4269260"/>
          </a:xfrm>
          <a:prstGeom prst="rect">
            <a:avLst/>
          </a:prstGeom>
        </p:spPr>
        <p:txBody>
          <a:bodyPr vert="horz" lIns="90000" tIns="45720" rIns="91440" bIns="45720" numCol="1" rtlCol="0" anchor="t">
            <a:normAutofit lnSpcReduction="10000"/>
          </a:bodyPr>
          <a:lstStyle>
            <a:lvl1pPr marL="400050" indent="-400050" algn="l" defTabSz="914400" rtl="0" eaLnBrk="1" latinLnBrk="0" hangingPunct="1">
              <a:lnSpc>
                <a:spcPct val="90000"/>
              </a:lnSpc>
              <a:spcBef>
                <a:spcPts val="1000"/>
              </a:spcBef>
              <a:buClr>
                <a:schemeClr val="accent3"/>
              </a:buClr>
              <a:buFont typeface="Wingdings" pitchFamily="2" charset="2"/>
              <a:buChar char="§"/>
              <a:defRPr sz="1500"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75592"/>
              </a:buClr>
              <a:buSzTx/>
              <a:buFont typeface="Wingdings" pitchFamily="2" charset="2"/>
              <a:buNone/>
              <a:tabLst/>
              <a:defRPr/>
            </a:pPr>
            <a:r>
              <a:rPr kumimoji="0" lang="sl-SI" sz="1500" b="1" i="1" u="none" strike="noStrike" kern="1200" cap="none" spc="0" normalizeH="0" baseline="0" noProof="0">
                <a:ln>
                  <a:noFill/>
                </a:ln>
                <a:solidFill>
                  <a:schemeClr val="accent1"/>
                </a:solidFill>
                <a:effectLst/>
                <a:uLnTx/>
                <a:uFillTx/>
                <a:latin typeface="Arial"/>
                <a:ea typeface="+mn-ea"/>
                <a:cs typeface="Arial"/>
              </a:rPr>
              <a:t>Trend: ​</a:t>
            </a:r>
            <a:endParaRPr kumimoji="0" lang="en-US" sz="1500" b="0" i="1" u="none" strike="noStrike" kern="1200" cap="none" spc="0" normalizeH="0" baseline="0" noProof="0">
              <a:ln>
                <a:noFill/>
              </a:ln>
              <a:solidFill>
                <a:schemeClr val="accent1"/>
              </a:solidFill>
              <a:effectLst/>
              <a:uLnTx/>
              <a:uFillTx/>
              <a:latin typeface="Arial"/>
              <a:ea typeface="+mn-ea"/>
              <a:cs typeface="Arial"/>
            </a:endParaRPr>
          </a:p>
          <a:p>
            <a:pPr>
              <a:buClr>
                <a:srgbClr val="375592"/>
              </a:buClr>
              <a:buFont typeface="Wingdings" panose="020B0604020202020204" pitchFamily="34" charset="0"/>
              <a:buChar char="§"/>
              <a:defRPr/>
            </a:pPr>
            <a:r>
              <a:rPr lang="sl-SI" sz="1400">
                <a:solidFill>
                  <a:schemeClr val="accent1"/>
                </a:solidFill>
                <a:latin typeface="Arial"/>
                <a:cs typeface="Arial"/>
              </a:rPr>
              <a:t>Splošno upadanje</a:t>
            </a:r>
            <a:endParaRPr lang="sl-SI" sz="1400" b="0" i="0" u="none" strike="noStrike" kern="1200" cap="none" spc="0" normalizeH="0" baseline="0" noProof="0">
              <a:ln>
                <a:noFill/>
              </a:ln>
              <a:solidFill>
                <a:schemeClr val="accent1"/>
              </a:solidFill>
              <a:effectLst/>
              <a:uLnTx/>
              <a:uFillTx/>
              <a:latin typeface="Arial"/>
              <a:cs typeface="Arial"/>
            </a:endParaRPr>
          </a:p>
          <a:p>
            <a:pPr>
              <a:buClr>
                <a:srgbClr val="375592"/>
              </a:buClr>
              <a:buFont typeface="Wingdings" panose="020B0604020202020204" pitchFamily="34" charset="0"/>
              <a:buChar char="§"/>
              <a:defRPr/>
            </a:pPr>
            <a:r>
              <a:rPr lang="sl-SI" sz="1400">
                <a:solidFill>
                  <a:schemeClr val="accent1"/>
                </a:solidFill>
                <a:latin typeface="Arial"/>
                <a:cs typeface="Arial"/>
              </a:rPr>
              <a:t>N</a:t>
            </a:r>
            <a:r>
              <a:rPr lang="sl-SI" sz="1050">
                <a:solidFill>
                  <a:schemeClr val="accent1"/>
                </a:solidFill>
                <a:latin typeface="Arial"/>
                <a:cs typeface="Arial"/>
              </a:rPr>
              <a:t>2</a:t>
            </a:r>
            <a:r>
              <a:rPr lang="sl-SI" sz="1400">
                <a:solidFill>
                  <a:schemeClr val="accent1"/>
                </a:solidFill>
                <a:latin typeface="Arial"/>
                <a:cs typeface="Arial"/>
              </a:rPr>
              <a:t>O – več pozornosti nameniti</a:t>
            </a:r>
          </a:p>
          <a:p>
            <a:pPr marL="0" marR="0" lvl="0" indent="0" algn="l" defTabSz="914400" rtl="0" eaLnBrk="1" fontAlgn="auto" latinLnBrk="0" hangingPunct="1">
              <a:lnSpc>
                <a:spcPct val="90000"/>
              </a:lnSpc>
              <a:spcBef>
                <a:spcPts val="1000"/>
              </a:spcBef>
              <a:spcAft>
                <a:spcPts val="0"/>
              </a:spcAft>
              <a:buClr>
                <a:srgbClr val="375592"/>
              </a:buClr>
              <a:buSzTx/>
              <a:buFont typeface="Wingdings" pitchFamily="2" charset="2"/>
              <a:buNone/>
              <a:tabLst/>
              <a:defRPr/>
            </a:pPr>
            <a:r>
              <a:rPr kumimoji="0" lang="sl-SI" sz="1500" b="1" i="1" u="none" strike="noStrike" kern="1200" cap="none" spc="0" normalizeH="0" baseline="0" noProof="0">
                <a:ln>
                  <a:noFill/>
                </a:ln>
                <a:solidFill>
                  <a:schemeClr val="accent1"/>
                </a:solidFill>
                <a:effectLst/>
                <a:uLnTx/>
                <a:uFillTx/>
                <a:latin typeface="Arial"/>
                <a:ea typeface="+mn-ea"/>
                <a:cs typeface="Arial"/>
              </a:rPr>
              <a:t>Dejavniki: ​</a:t>
            </a:r>
            <a:endParaRPr lang="sl-SI" sz="1500" b="1" i="1" u="none" strike="noStrike" kern="1200" cap="none" spc="0" normalizeH="0" baseline="0" noProof="0">
              <a:ln>
                <a:noFill/>
              </a:ln>
              <a:solidFill>
                <a:schemeClr val="accent1"/>
              </a:solidFill>
              <a:effectLst/>
              <a:uLnTx/>
              <a:uFillTx/>
              <a:latin typeface="Arial"/>
              <a:cs typeface="Arial"/>
            </a:endParaRPr>
          </a:p>
          <a:p>
            <a:pPr marL="400050" marR="0" lvl="0" indent="-400050" algn="l" defTabSz="914400" rtl="0" eaLnBrk="1" fontAlgn="auto" latinLnBrk="0" hangingPunct="1">
              <a:lnSpc>
                <a:spcPct val="90000"/>
              </a:lnSpc>
              <a:spcBef>
                <a:spcPts val="1000"/>
              </a:spcBef>
              <a:spcAft>
                <a:spcPts val="0"/>
              </a:spcAft>
              <a:buClr>
                <a:srgbClr val="375592"/>
              </a:buClr>
              <a:buSzTx/>
              <a:buFont typeface="Wingdings" panose="020B0604020202020204" pitchFamily="34" charset="0"/>
              <a:buChar char="§"/>
              <a:tabLst/>
              <a:defRPr/>
            </a:pPr>
            <a:r>
              <a:rPr kumimoji="0" lang="sl-SI" sz="1400" b="0" i="0" u="none" strike="noStrike" kern="1200" cap="none" spc="0" normalizeH="0" baseline="0" noProof="0">
                <a:ln>
                  <a:noFill/>
                </a:ln>
                <a:solidFill>
                  <a:schemeClr val="accent1"/>
                </a:solidFill>
                <a:effectLst/>
                <a:uLnTx/>
                <a:uFillTx/>
                <a:latin typeface="Arial"/>
                <a:ea typeface="+mn-ea"/>
                <a:cs typeface="Arial"/>
              </a:rPr>
              <a:t>Zlasti zmanjšanje staleža in povečevanje učinkovitosti. ​</a:t>
            </a:r>
            <a:endParaRPr lang="sl-SI" sz="1400" b="0" i="0" u="none" strike="noStrike" kern="1200" cap="none" spc="0" normalizeH="0" baseline="0" noProof="0">
              <a:ln>
                <a:noFill/>
              </a:ln>
              <a:solidFill>
                <a:schemeClr val="accent1"/>
              </a:solidFill>
              <a:effectLst/>
              <a:uLnTx/>
              <a:uFillTx/>
              <a:latin typeface="Arial"/>
              <a:cs typeface="Arial"/>
            </a:endParaRPr>
          </a:p>
          <a:p>
            <a:pPr marL="0" marR="0" lvl="0" indent="0" algn="l" defTabSz="914400" rtl="0" eaLnBrk="1" fontAlgn="auto" latinLnBrk="0" hangingPunct="1">
              <a:lnSpc>
                <a:spcPct val="90000"/>
              </a:lnSpc>
              <a:spcBef>
                <a:spcPts val="1000"/>
              </a:spcBef>
              <a:spcAft>
                <a:spcPts val="0"/>
              </a:spcAft>
              <a:buClr>
                <a:srgbClr val="375592"/>
              </a:buClr>
              <a:buSzTx/>
              <a:buFont typeface="Wingdings" pitchFamily="2" charset="2"/>
              <a:buNone/>
              <a:tabLst/>
              <a:defRPr/>
            </a:pPr>
            <a:r>
              <a:rPr kumimoji="0" lang="sl-SI" sz="1500" b="1" i="1" u="none" strike="noStrike" kern="1200" cap="none" spc="0" normalizeH="0" baseline="0" noProof="0">
                <a:ln>
                  <a:noFill/>
                </a:ln>
                <a:solidFill>
                  <a:schemeClr val="accent1"/>
                </a:solidFill>
                <a:effectLst/>
                <a:uLnTx/>
                <a:uFillTx/>
                <a:latin typeface="Arial"/>
                <a:ea typeface="+mn-ea"/>
                <a:cs typeface="Arial"/>
              </a:rPr>
              <a:t>Uresničevanje družbenih ciljev: </a:t>
            </a:r>
            <a:r>
              <a:rPr kumimoji="0" lang="sl-SI" sz="1500" b="0" i="1" u="none" strike="noStrike" kern="1200" cap="none" spc="0" normalizeH="0" baseline="0" noProof="0">
                <a:ln>
                  <a:noFill/>
                </a:ln>
                <a:solidFill>
                  <a:schemeClr val="accent1"/>
                </a:solidFill>
                <a:effectLst/>
                <a:uLnTx/>
                <a:uFillTx/>
                <a:latin typeface="Arial"/>
                <a:ea typeface="+mn-ea"/>
                <a:cs typeface="Arial"/>
              </a:rPr>
              <a:t>​</a:t>
            </a:r>
            <a:endParaRPr lang="sl-SI" sz="1500" b="0" i="1" u="none" strike="noStrike" kern="1200" cap="none" spc="0" normalizeH="0" baseline="0" noProof="0">
              <a:ln>
                <a:noFill/>
              </a:ln>
              <a:solidFill>
                <a:schemeClr val="accent1"/>
              </a:solidFill>
              <a:effectLst/>
              <a:uLnTx/>
              <a:uFillTx/>
              <a:latin typeface="Arial"/>
              <a:cs typeface="Arial"/>
            </a:endParaRPr>
          </a:p>
          <a:p>
            <a:pPr marL="400050" marR="0" lvl="0" indent="-400050" algn="l" defTabSz="914400" rtl="0" eaLnBrk="1" fontAlgn="auto" latinLnBrk="0" hangingPunct="1">
              <a:lnSpc>
                <a:spcPct val="90000"/>
              </a:lnSpc>
              <a:spcBef>
                <a:spcPts val="1000"/>
              </a:spcBef>
              <a:spcAft>
                <a:spcPts val="0"/>
              </a:spcAft>
              <a:buClr>
                <a:srgbClr val="375592"/>
              </a:buClr>
              <a:buSzTx/>
              <a:buFont typeface="Wingdings" panose="020B0604020202020204" pitchFamily="34" charset="0"/>
              <a:buChar char="§"/>
              <a:tabLst/>
              <a:defRPr/>
            </a:pPr>
            <a:r>
              <a:rPr kumimoji="0" lang="sl-SI" sz="1400" b="0" i="0" u="none" strike="noStrike" kern="1200" cap="none" spc="0" normalizeH="0" baseline="0" noProof="0">
                <a:ln>
                  <a:noFill/>
                </a:ln>
                <a:solidFill>
                  <a:schemeClr val="accent1"/>
                </a:solidFill>
                <a:effectLst/>
                <a:uLnTx/>
                <a:uFillTx/>
                <a:latin typeface="Arial"/>
                <a:ea typeface="+mn-ea"/>
                <a:cs typeface="Arial"/>
              </a:rPr>
              <a:t>Zmanjševanje približno na ravni zahodnih članic EU in nekoliko pod povprečjem EU.</a:t>
            </a:r>
            <a:endParaRPr lang="sl-SI" sz="1400" b="0" i="0" u="none" strike="noStrike" kern="1200" cap="none" spc="0" normalizeH="0" baseline="0" noProof="0">
              <a:ln>
                <a:noFill/>
              </a:ln>
              <a:solidFill>
                <a:schemeClr val="accent1"/>
              </a:solidFill>
              <a:effectLst/>
              <a:uLnTx/>
              <a:uFillTx/>
              <a:latin typeface="Arial"/>
              <a:cs typeface="Arial"/>
            </a:endParaRPr>
          </a:p>
          <a:p>
            <a:pPr marL="400050" marR="0" lvl="0" indent="-400050" algn="l" defTabSz="914400" rtl="0" eaLnBrk="1" fontAlgn="auto" latinLnBrk="0" hangingPunct="1">
              <a:lnSpc>
                <a:spcPct val="90000"/>
              </a:lnSpc>
              <a:spcBef>
                <a:spcPts val="1000"/>
              </a:spcBef>
              <a:spcAft>
                <a:spcPts val="0"/>
              </a:spcAft>
              <a:buClr>
                <a:srgbClr val="375592"/>
              </a:buClr>
              <a:buSzTx/>
              <a:buFont typeface="Wingdings" pitchFamily="2" charset="2"/>
              <a:buChar char="§"/>
              <a:tabLst/>
              <a:defRPr/>
            </a:pPr>
            <a:endParaRPr kumimoji="0" lang="en-US" sz="14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375592"/>
              </a:buClr>
              <a:buSzTx/>
              <a:buFont typeface="Wingdings" pitchFamily="2" charset="2"/>
              <a:buNone/>
              <a:tabLst/>
              <a:defRPr/>
            </a:pPr>
            <a:r>
              <a:rPr kumimoji="0" lang="sl-SI" sz="1500" b="0" i="0" u="none" strike="noStrike" kern="1200" cap="none" spc="0" normalizeH="0" baseline="0" noProof="0">
                <a:ln>
                  <a:noFill/>
                </a:ln>
                <a:solidFill>
                  <a:schemeClr val="accent1"/>
                </a:solidFill>
                <a:effectLst/>
                <a:uLnTx/>
                <a:uFillTx/>
                <a:latin typeface="Arial"/>
                <a:cs typeface="Arial"/>
              </a:rPr>
              <a:t>Opomba: spreminjanje metodologije preračunov GWP </a:t>
            </a:r>
            <a:endParaRPr lang="sl-SI" sz="1500" b="0" i="0" u="none" strike="noStrike" kern="1200" cap="none" spc="0" normalizeH="0" baseline="0" noProof="0">
              <a:ln>
                <a:noFill/>
              </a:ln>
              <a:solidFill>
                <a:schemeClr val="accent1"/>
              </a:solidFill>
              <a:effectLst/>
              <a:uLnTx/>
              <a:uFillTx/>
              <a:latin typeface="Arial"/>
              <a:cs typeface="Arial"/>
            </a:endParaRPr>
          </a:p>
          <a:p>
            <a:pPr marL="0" marR="0" lvl="0" indent="0" algn="l" defTabSz="914400" rtl="0" eaLnBrk="1" fontAlgn="auto" latinLnBrk="0" hangingPunct="1">
              <a:lnSpc>
                <a:spcPct val="90000"/>
              </a:lnSpc>
              <a:spcBef>
                <a:spcPts val="1000"/>
              </a:spcBef>
              <a:spcAft>
                <a:spcPts val="0"/>
              </a:spcAft>
              <a:buClr>
                <a:srgbClr val="375592"/>
              </a:buClr>
              <a:buSzTx/>
              <a:buFont typeface="Wingdings" pitchFamily="2" charset="2"/>
              <a:buNone/>
              <a:tabLst/>
              <a:defRPr/>
            </a:pPr>
            <a:endParaRPr kumimoji="0" lang="sl-SI" sz="1500" b="0" i="0" u="none" strike="noStrike" kern="1200" cap="none" spc="0" normalizeH="0" baseline="0" noProof="0">
              <a:ln>
                <a:noFill/>
              </a:ln>
              <a:solidFill>
                <a:schemeClr val="accent1"/>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
                <a:srgbClr val="375592"/>
              </a:buClr>
              <a:buSzTx/>
              <a:buFont typeface="Wingdings" pitchFamily="2" charset="2"/>
              <a:buNone/>
              <a:tabLst/>
              <a:defRPr/>
            </a:pPr>
            <a:r>
              <a:rPr kumimoji="0" lang="sl-SI" sz="1500" b="0" i="0" u="none" strike="noStrike" kern="1200" cap="none" spc="0" normalizeH="0" baseline="0" noProof="0">
                <a:ln>
                  <a:noFill/>
                </a:ln>
                <a:solidFill>
                  <a:schemeClr val="accent1"/>
                </a:solidFill>
                <a:effectLst/>
                <a:uLnTx/>
                <a:uFillTx/>
                <a:latin typeface="Arial"/>
                <a:ea typeface="+mn-ea"/>
                <a:cs typeface="Arial"/>
              </a:rPr>
              <a:t>Vir: KIS in ARSO</a:t>
            </a:r>
            <a:endParaRPr lang="sl-SI" sz="1500" b="0" i="0" u="none" strike="noStrike" kern="1200" cap="none" spc="0" normalizeH="0" baseline="0" noProof="0">
              <a:ln>
                <a:noFill/>
              </a:ln>
              <a:solidFill>
                <a:schemeClr val="accent1"/>
              </a:solidFill>
              <a:effectLst/>
              <a:uLnTx/>
              <a:uFillTx/>
              <a:latin typeface="Arial"/>
              <a:cs typeface="Arial"/>
            </a:endParaRPr>
          </a:p>
        </p:txBody>
      </p:sp>
    </p:spTree>
    <p:extLst>
      <p:ext uri="{BB962C8B-B14F-4D97-AF65-F5344CB8AC3E}">
        <p14:creationId xmlns:p14="http://schemas.microsoft.com/office/powerpoint/2010/main" val="2421281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EAD9-73F8-405B-A24F-BB737AA9E28D}"/>
              </a:ext>
            </a:extLst>
          </p:cNvPr>
          <p:cNvSpPr>
            <a:spLocks noGrp="1"/>
          </p:cNvSpPr>
          <p:nvPr>
            <p:ph type="title"/>
          </p:nvPr>
        </p:nvSpPr>
        <p:spPr/>
        <p:txBody>
          <a:bodyPr>
            <a:normAutofit fontScale="90000"/>
          </a:bodyPr>
          <a:lstStyle/>
          <a:p>
            <a:r>
              <a:rPr lang="sl-SI" noProof="0" dirty="0"/>
              <a:t>Cilj 4: podnebne spremembe </a:t>
            </a:r>
            <a:r>
              <a:rPr lang="sl-SI" dirty="0"/>
              <a:t>– blaženje </a:t>
            </a:r>
            <a:br>
              <a:rPr lang="sl-SI" noProof="0" dirty="0"/>
            </a:br>
            <a:r>
              <a:rPr lang="sl-SI" sz="4400" dirty="0">
                <a:solidFill>
                  <a:srgbClr val="0070C0"/>
                </a:solidFill>
              </a:rPr>
              <a:t>–</a:t>
            </a:r>
            <a:r>
              <a:rPr lang="sl-SI" dirty="0">
                <a:solidFill>
                  <a:schemeClr val="tx2">
                    <a:lumMod val="75000"/>
                    <a:lumOff val="25000"/>
                  </a:schemeClr>
                </a:solidFill>
              </a:rPr>
              <a:t> </a:t>
            </a:r>
            <a:r>
              <a:rPr lang="sl-SI" noProof="0" dirty="0">
                <a:solidFill>
                  <a:srgbClr val="0070C0"/>
                </a:solidFill>
              </a:rPr>
              <a:t>Izpusti TGP III</a:t>
            </a:r>
            <a:r>
              <a:rPr lang="en-US" noProof="0" dirty="0">
                <a:solidFill>
                  <a:srgbClr val="0070C0"/>
                </a:solidFill>
              </a:rPr>
              <a:t> </a:t>
            </a:r>
          </a:p>
        </p:txBody>
      </p:sp>
      <p:sp>
        <p:nvSpPr>
          <p:cNvPr id="11" name="Espace réservé du texte 2">
            <a:extLst>
              <a:ext uri="{FF2B5EF4-FFF2-40B4-BE49-F238E27FC236}">
                <a16:creationId xmlns:a16="http://schemas.microsoft.com/office/drawing/2014/main" id="{E89F6C86-8A6F-4BB9-9EA3-E35D21D2D6EF}"/>
              </a:ext>
            </a:extLst>
          </p:cNvPr>
          <p:cNvSpPr txBox="1">
            <a:spLocks/>
          </p:cNvSpPr>
          <p:nvPr/>
        </p:nvSpPr>
        <p:spPr>
          <a:xfrm>
            <a:off x="7896750" y="1696531"/>
            <a:ext cx="3606332" cy="4124166"/>
          </a:xfrm>
          <a:prstGeom prst="rect">
            <a:avLst/>
          </a:prstGeom>
        </p:spPr>
        <p:txBody>
          <a:bodyPr vert="horz" lIns="9000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i="1" dirty="0">
                <a:solidFill>
                  <a:schemeClr val="accent1"/>
                </a:solidFill>
                <a:latin typeface="Arial"/>
                <a:cs typeface="Arial"/>
              </a:rPr>
              <a:t>Trend: ​</a:t>
            </a:r>
            <a:endParaRPr lang="en-US" b="1" i="1" dirty="0">
              <a:solidFill>
                <a:schemeClr val="accent1"/>
              </a:solidFill>
            </a:endParaRPr>
          </a:p>
          <a:p>
            <a:pPr>
              <a:buClr>
                <a:srgbClr val="375592"/>
              </a:buClr>
              <a:buFont typeface="Wingdings" panose="020B0604020202020204" pitchFamily="34" charset="0"/>
              <a:buChar char="§"/>
            </a:pPr>
            <a:r>
              <a:rPr lang="sl-SI" sz="1400" dirty="0">
                <a:solidFill>
                  <a:schemeClr val="accent1"/>
                </a:solidFill>
                <a:latin typeface="Arial"/>
                <a:cs typeface="Arial"/>
              </a:rPr>
              <a:t>Ponori zaradi travnikov se zmanjšujejo</a:t>
            </a:r>
            <a:r>
              <a:rPr lang="en-US" sz="1400" dirty="0">
                <a:solidFill>
                  <a:schemeClr val="accent1"/>
                </a:solidFill>
                <a:latin typeface="Arial"/>
                <a:cs typeface="Arial"/>
              </a:rPr>
              <a:t>, </a:t>
            </a:r>
            <a:r>
              <a:rPr lang="en-US" sz="1400" dirty="0" err="1">
                <a:solidFill>
                  <a:schemeClr val="accent1"/>
                </a:solidFill>
                <a:latin typeface="Arial"/>
                <a:cs typeface="Arial"/>
              </a:rPr>
              <a:t>emisije</a:t>
            </a:r>
            <a:r>
              <a:rPr lang="en-US" sz="1400" dirty="0">
                <a:solidFill>
                  <a:schemeClr val="accent1"/>
                </a:solidFill>
                <a:latin typeface="Arial"/>
                <a:cs typeface="Arial"/>
              </a:rPr>
              <a:t> </a:t>
            </a:r>
            <a:r>
              <a:rPr lang="sl-SI" sz="1400" dirty="0">
                <a:solidFill>
                  <a:schemeClr val="accent1"/>
                </a:solidFill>
                <a:latin typeface="Arial"/>
                <a:cs typeface="Arial"/>
              </a:rPr>
              <a:t>zaradi njiv in trajnih nasadov tudi ==&gt; zaskrbljujoče</a:t>
            </a:r>
          </a:p>
          <a:p>
            <a:pPr marL="0" indent="0">
              <a:buFont typeface="Arial" panose="020B0604020202020204" pitchFamily="34" charset="0"/>
              <a:buNone/>
            </a:pPr>
            <a:r>
              <a:rPr lang="en-US" sz="1600" b="1" i="1" dirty="0" err="1">
                <a:solidFill>
                  <a:schemeClr val="accent1"/>
                </a:solidFill>
                <a:latin typeface="Arial"/>
                <a:cs typeface="Arial"/>
              </a:rPr>
              <a:t>Dejavniki</a:t>
            </a:r>
            <a:r>
              <a:rPr lang="en-US" sz="1600" b="1" i="1" dirty="0">
                <a:solidFill>
                  <a:schemeClr val="accent1"/>
                </a:solidFill>
                <a:latin typeface="Arial"/>
                <a:cs typeface="Arial"/>
              </a:rPr>
              <a:t>: ​</a:t>
            </a:r>
          </a:p>
          <a:p>
            <a:pPr>
              <a:buClr>
                <a:srgbClr val="375592"/>
              </a:buClr>
              <a:buFont typeface="Wingdings" panose="020B0604020202020204" pitchFamily="34" charset="0"/>
              <a:buChar char="§"/>
            </a:pPr>
            <a:r>
              <a:rPr lang="en-US" sz="1400" dirty="0" err="1">
                <a:solidFill>
                  <a:schemeClr val="accent1"/>
                </a:solidFill>
                <a:latin typeface="Arial"/>
                <a:cs typeface="Arial"/>
              </a:rPr>
              <a:t>Zmanjševanje</a:t>
            </a:r>
            <a:r>
              <a:rPr lang="en-US" sz="1400" dirty="0">
                <a:solidFill>
                  <a:schemeClr val="accent1"/>
                </a:solidFill>
                <a:latin typeface="Arial"/>
                <a:cs typeface="Arial"/>
              </a:rPr>
              <a:t> </a:t>
            </a:r>
            <a:r>
              <a:rPr lang="en-US" sz="1400" dirty="0" err="1">
                <a:solidFill>
                  <a:schemeClr val="accent1"/>
                </a:solidFill>
                <a:latin typeface="Arial"/>
                <a:cs typeface="Arial"/>
              </a:rPr>
              <a:t>površin</a:t>
            </a:r>
            <a:r>
              <a:rPr lang="en-US" sz="1400" dirty="0">
                <a:solidFill>
                  <a:schemeClr val="accent1"/>
                </a:solidFill>
                <a:latin typeface="Arial"/>
                <a:cs typeface="Arial"/>
              </a:rPr>
              <a:t> </a:t>
            </a:r>
            <a:r>
              <a:rPr lang="en-US" sz="1400" dirty="0" err="1">
                <a:solidFill>
                  <a:schemeClr val="accent1"/>
                </a:solidFill>
                <a:latin typeface="Arial"/>
                <a:cs typeface="Arial"/>
              </a:rPr>
              <a:t>pridelovalnih</a:t>
            </a:r>
            <a:r>
              <a:rPr lang="en-US" sz="1400" dirty="0">
                <a:solidFill>
                  <a:schemeClr val="accent1"/>
                </a:solidFill>
                <a:latin typeface="Arial"/>
                <a:cs typeface="Arial"/>
              </a:rPr>
              <a:t> </a:t>
            </a:r>
            <a:r>
              <a:rPr lang="en-US" sz="1400" dirty="0" err="1">
                <a:solidFill>
                  <a:schemeClr val="accent1"/>
                </a:solidFill>
                <a:latin typeface="Arial"/>
                <a:cs typeface="Arial"/>
              </a:rPr>
              <a:t>zemljišč</a:t>
            </a:r>
            <a:r>
              <a:rPr lang="en-US" sz="1400" dirty="0">
                <a:solidFill>
                  <a:schemeClr val="accent1"/>
                </a:solidFill>
                <a:latin typeface="Arial"/>
                <a:cs typeface="Arial"/>
              </a:rPr>
              <a:t> (</a:t>
            </a:r>
            <a:r>
              <a:rPr lang="en-US" sz="1400" dirty="0" err="1">
                <a:solidFill>
                  <a:schemeClr val="accent1"/>
                </a:solidFill>
                <a:latin typeface="Arial"/>
                <a:cs typeface="Arial"/>
              </a:rPr>
              <a:t>nekaj</a:t>
            </a:r>
            <a:r>
              <a:rPr lang="en-US" sz="1400" dirty="0">
                <a:solidFill>
                  <a:schemeClr val="accent1"/>
                </a:solidFill>
                <a:latin typeface="Arial"/>
                <a:cs typeface="Arial"/>
              </a:rPr>
              <a:t> </a:t>
            </a:r>
            <a:r>
              <a:rPr lang="en-US" sz="1400" dirty="0" err="1">
                <a:solidFill>
                  <a:schemeClr val="accent1"/>
                </a:solidFill>
                <a:latin typeface="Arial"/>
                <a:cs typeface="Arial"/>
              </a:rPr>
              <a:t>pozidave</a:t>
            </a:r>
            <a:r>
              <a:rPr lang="en-US" sz="1400" dirty="0">
                <a:solidFill>
                  <a:schemeClr val="accent1"/>
                </a:solidFill>
                <a:latin typeface="Arial"/>
                <a:cs typeface="Arial"/>
              </a:rPr>
              <a:t> (-); in </a:t>
            </a:r>
            <a:r>
              <a:rPr lang="en-US" sz="1400" dirty="0" err="1">
                <a:solidFill>
                  <a:schemeClr val="accent1"/>
                </a:solidFill>
                <a:latin typeface="Arial"/>
                <a:cs typeface="Arial"/>
              </a:rPr>
              <a:t>izboljšanje</a:t>
            </a:r>
            <a:r>
              <a:rPr lang="en-US" sz="1400" dirty="0">
                <a:solidFill>
                  <a:schemeClr val="accent1"/>
                </a:solidFill>
                <a:latin typeface="Arial"/>
                <a:cs typeface="Arial"/>
              </a:rPr>
              <a:t> </a:t>
            </a:r>
            <a:r>
              <a:rPr lang="en-US" sz="1400" dirty="0" err="1">
                <a:solidFill>
                  <a:schemeClr val="accent1"/>
                </a:solidFill>
                <a:latin typeface="Arial"/>
                <a:cs typeface="Arial"/>
              </a:rPr>
              <a:t>kmetijskih</a:t>
            </a:r>
            <a:r>
              <a:rPr lang="en-US" sz="1400" dirty="0">
                <a:solidFill>
                  <a:schemeClr val="accent1"/>
                </a:solidFill>
                <a:latin typeface="Arial"/>
                <a:cs typeface="Arial"/>
              </a:rPr>
              <a:t> </a:t>
            </a:r>
            <a:r>
              <a:rPr lang="en-US" sz="1400" dirty="0" err="1">
                <a:solidFill>
                  <a:schemeClr val="accent1"/>
                </a:solidFill>
                <a:latin typeface="Arial"/>
                <a:cs typeface="Arial"/>
              </a:rPr>
              <a:t>praks</a:t>
            </a:r>
            <a:r>
              <a:rPr lang="en-US" sz="1400" dirty="0">
                <a:solidFill>
                  <a:schemeClr val="accent1"/>
                </a:solidFill>
                <a:latin typeface="Arial"/>
                <a:cs typeface="Arial"/>
              </a:rPr>
              <a:t>; </a:t>
            </a:r>
            <a:r>
              <a:rPr lang="en-US" sz="1400" dirty="0" err="1">
                <a:solidFill>
                  <a:schemeClr val="accent1"/>
                </a:solidFill>
                <a:latin typeface="Arial"/>
                <a:cs typeface="Arial"/>
              </a:rPr>
              <a:t>travinje</a:t>
            </a:r>
            <a:r>
              <a:rPr lang="en-US" sz="1400" dirty="0">
                <a:solidFill>
                  <a:schemeClr val="accent1"/>
                </a:solidFill>
                <a:latin typeface="Arial"/>
                <a:cs typeface="Arial"/>
              </a:rPr>
              <a:t>: </a:t>
            </a:r>
            <a:r>
              <a:rPr lang="en-US" sz="1400" dirty="0" err="1">
                <a:solidFill>
                  <a:schemeClr val="accent1"/>
                </a:solidFill>
                <a:latin typeface="Arial"/>
                <a:cs typeface="Arial"/>
              </a:rPr>
              <a:t>zaraščanje</a:t>
            </a:r>
            <a:r>
              <a:rPr lang="en-US" sz="1400" dirty="0">
                <a:solidFill>
                  <a:schemeClr val="accent1"/>
                </a:solidFill>
                <a:latin typeface="Arial"/>
                <a:cs typeface="Arial"/>
              </a:rPr>
              <a:t> (+), </a:t>
            </a:r>
            <a:r>
              <a:rPr lang="en-US" sz="1400" dirty="0" err="1">
                <a:solidFill>
                  <a:schemeClr val="accent1"/>
                </a:solidFill>
                <a:latin typeface="Arial"/>
                <a:cs typeface="Arial"/>
              </a:rPr>
              <a:t>preoravanje</a:t>
            </a:r>
            <a:r>
              <a:rPr lang="en-US" sz="1400" dirty="0">
                <a:solidFill>
                  <a:schemeClr val="accent1"/>
                </a:solidFill>
                <a:latin typeface="Arial"/>
                <a:cs typeface="Arial"/>
              </a:rPr>
              <a:t> (-) in </a:t>
            </a:r>
            <a:r>
              <a:rPr lang="en-US" sz="1400" dirty="0" err="1">
                <a:solidFill>
                  <a:schemeClr val="accent1"/>
                </a:solidFill>
                <a:latin typeface="Arial"/>
                <a:cs typeface="Arial"/>
              </a:rPr>
              <a:t>pozidava</a:t>
            </a:r>
            <a:r>
              <a:rPr lang="en-US" sz="1400" dirty="0">
                <a:solidFill>
                  <a:schemeClr val="accent1"/>
                </a:solidFill>
                <a:latin typeface="Arial"/>
                <a:cs typeface="Arial"/>
              </a:rPr>
              <a:t> (-)</a:t>
            </a:r>
          </a:p>
          <a:p>
            <a:pPr marL="0" indent="0">
              <a:buFont typeface="Arial" panose="020B0604020202020204" pitchFamily="34" charset="0"/>
              <a:buNone/>
            </a:pPr>
            <a:r>
              <a:rPr lang="en-US" sz="1600" b="1" i="1" dirty="0" err="1">
                <a:solidFill>
                  <a:schemeClr val="accent1"/>
                </a:solidFill>
                <a:latin typeface="Arial"/>
                <a:cs typeface="Arial"/>
              </a:rPr>
              <a:t>Uresničevanje</a:t>
            </a:r>
            <a:r>
              <a:rPr lang="en-US" sz="1600" b="1" i="1" dirty="0">
                <a:solidFill>
                  <a:schemeClr val="accent1"/>
                </a:solidFill>
                <a:latin typeface="Arial"/>
                <a:cs typeface="Arial"/>
              </a:rPr>
              <a:t> </a:t>
            </a:r>
            <a:r>
              <a:rPr lang="en-US" sz="1600" b="1" i="1" dirty="0" err="1">
                <a:solidFill>
                  <a:schemeClr val="accent1"/>
                </a:solidFill>
                <a:latin typeface="Arial"/>
                <a:cs typeface="Arial"/>
              </a:rPr>
              <a:t>družbenih</a:t>
            </a:r>
            <a:r>
              <a:rPr lang="en-US" sz="1600" b="1" i="1" dirty="0">
                <a:solidFill>
                  <a:schemeClr val="accent1"/>
                </a:solidFill>
                <a:latin typeface="Arial"/>
                <a:cs typeface="Arial"/>
              </a:rPr>
              <a:t> </a:t>
            </a:r>
            <a:r>
              <a:rPr lang="en-US" sz="1600" b="1" i="1" dirty="0" err="1">
                <a:solidFill>
                  <a:schemeClr val="accent1"/>
                </a:solidFill>
                <a:latin typeface="Arial"/>
                <a:cs typeface="Arial"/>
              </a:rPr>
              <a:t>ciljev</a:t>
            </a:r>
            <a:r>
              <a:rPr lang="en-US" sz="1600" b="1" i="1" dirty="0">
                <a:solidFill>
                  <a:schemeClr val="accent1"/>
                </a:solidFill>
                <a:latin typeface="Arial"/>
                <a:cs typeface="Arial"/>
              </a:rPr>
              <a:t>: ​</a:t>
            </a:r>
          </a:p>
          <a:p>
            <a:pPr>
              <a:buClr>
                <a:srgbClr val="375592"/>
              </a:buClr>
              <a:buFont typeface="Wingdings" panose="020B0604020202020204" pitchFamily="34" charset="0"/>
              <a:buChar char="§"/>
            </a:pPr>
            <a:r>
              <a:rPr lang="sl-SI" sz="1400" dirty="0">
                <a:solidFill>
                  <a:schemeClr val="accent1"/>
                </a:solidFill>
                <a:latin typeface="Arial"/>
                <a:cs typeface="Arial"/>
              </a:rPr>
              <a:t>Izboljšanje bilance. Dovolj?</a:t>
            </a:r>
            <a:endParaRPr lang="en-US" sz="1400" dirty="0">
              <a:solidFill>
                <a:schemeClr val="accent1"/>
              </a:solidFill>
              <a:latin typeface="Arial"/>
              <a:cs typeface="Arial"/>
            </a:endParaRPr>
          </a:p>
          <a:p>
            <a:endParaRPr lang="en-US" sz="1400" dirty="0">
              <a:solidFill>
                <a:schemeClr val="accent1"/>
              </a:solidFill>
            </a:endParaRPr>
          </a:p>
          <a:p>
            <a:pPr marL="0" indent="0">
              <a:buFont typeface="Arial" panose="020B0604020202020204" pitchFamily="34" charset="0"/>
              <a:buNone/>
            </a:pPr>
            <a:r>
              <a:rPr lang="sl-SI" sz="1600" dirty="0">
                <a:solidFill>
                  <a:schemeClr val="accent1"/>
                </a:solidFill>
                <a:latin typeface="Arial"/>
                <a:cs typeface="Arial"/>
              </a:rPr>
              <a:t>Vir: GIS</a:t>
            </a:r>
            <a:endParaRPr lang="fr-FR" sz="1600" dirty="0">
              <a:solidFill>
                <a:schemeClr val="accent1"/>
              </a:solidFill>
              <a:latin typeface="Arial"/>
              <a:cs typeface="Arial"/>
            </a:endParaRPr>
          </a:p>
        </p:txBody>
      </p:sp>
      <p:graphicFrame>
        <p:nvGraphicFramePr>
          <p:cNvPr id="13" name="Grafikon 12">
            <a:extLst>
              <a:ext uri="{FF2B5EF4-FFF2-40B4-BE49-F238E27FC236}">
                <a16:creationId xmlns:a16="http://schemas.microsoft.com/office/drawing/2014/main" id="{FD40F4DC-1F96-4925-A2F7-92C56863961B}"/>
              </a:ext>
            </a:extLst>
          </p:cNvPr>
          <p:cNvGraphicFramePr/>
          <p:nvPr/>
        </p:nvGraphicFramePr>
        <p:xfrm>
          <a:off x="302589" y="1363809"/>
          <a:ext cx="7255473" cy="45561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4642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5A834-1FD2-D88C-8E7D-1E1C72607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A1E6A-181D-15A9-D04F-953376A0011F}"/>
              </a:ext>
            </a:extLst>
          </p:cNvPr>
          <p:cNvSpPr>
            <a:spLocks noGrp="1"/>
          </p:cNvSpPr>
          <p:nvPr>
            <p:ph type="title"/>
          </p:nvPr>
        </p:nvSpPr>
        <p:spPr>
          <a:xfrm>
            <a:off x="838200" y="365125"/>
            <a:ext cx="10515600" cy="1325563"/>
          </a:xfrm>
        </p:spPr>
        <p:txBody>
          <a:bodyPr anchor="ctr">
            <a:normAutofit/>
          </a:bodyPr>
          <a:lstStyle/>
          <a:p>
            <a:r>
              <a:rPr lang="sl-SI"/>
              <a:t>Cilj 4: podnebne spremembe – prilagajanje</a:t>
            </a:r>
            <a:br>
              <a:rPr lang="sl-SI"/>
            </a:br>
            <a:r>
              <a:rPr lang="sl-SI" sz="2800">
                <a:solidFill>
                  <a:srgbClr val="0070C0"/>
                </a:solidFill>
              </a:rPr>
              <a:t>– sofinanciranje zavarovalnih premij  glede </a:t>
            </a:r>
            <a:r>
              <a:rPr lang="sl-SI" sz="2800" u="sng">
                <a:solidFill>
                  <a:srgbClr val="0070C0"/>
                </a:solidFill>
              </a:rPr>
              <a:t>na ekonomski razred</a:t>
            </a:r>
          </a:p>
        </p:txBody>
      </p:sp>
      <p:sp>
        <p:nvSpPr>
          <p:cNvPr id="14" name="Content Placeholder 3">
            <a:extLst>
              <a:ext uri="{FF2B5EF4-FFF2-40B4-BE49-F238E27FC236}">
                <a16:creationId xmlns:a16="http://schemas.microsoft.com/office/drawing/2014/main" id="{F8F88B48-0C27-ACEF-2D20-C6299C2A3C2C}"/>
              </a:ext>
            </a:extLst>
          </p:cNvPr>
          <p:cNvSpPr>
            <a:spLocks noGrp="1"/>
          </p:cNvSpPr>
          <p:nvPr>
            <p:ph sz="half" idx="2"/>
          </p:nvPr>
        </p:nvSpPr>
        <p:spPr>
          <a:xfrm>
            <a:off x="7706769" y="1825625"/>
            <a:ext cx="4263354" cy="3774066"/>
          </a:xfrm>
        </p:spPr>
        <p:txBody>
          <a:bodyPr vert="horz" lIns="91440" tIns="45720" rIns="91440" bIns="45720" rtlCol="0" anchor="t">
            <a:normAutofit/>
          </a:bodyPr>
          <a:lstStyle/>
          <a:p>
            <a:r>
              <a:rPr lang="en-US" sz="1600">
                <a:ea typeface="+mn-lt"/>
                <a:cs typeface="+mn-lt"/>
              </a:rPr>
              <a:t>KMG </a:t>
            </a:r>
            <a:r>
              <a:rPr lang="en-US" sz="1600" err="1">
                <a:ea typeface="+mn-lt"/>
                <a:cs typeface="+mn-lt"/>
              </a:rPr>
              <a:t>nad</a:t>
            </a:r>
            <a:r>
              <a:rPr lang="en-US" sz="1600">
                <a:ea typeface="+mn-lt"/>
                <a:cs typeface="+mn-lt"/>
              </a:rPr>
              <a:t> 50.000 EUR </a:t>
            </a:r>
            <a:r>
              <a:rPr lang="en-US" sz="1600" err="1">
                <a:ea typeface="+mn-lt"/>
                <a:cs typeface="+mn-lt"/>
              </a:rPr>
              <a:t>standardnega</a:t>
            </a:r>
            <a:r>
              <a:rPr lang="en-US" sz="1600">
                <a:ea typeface="+mn-lt"/>
                <a:cs typeface="+mn-lt"/>
              </a:rPr>
              <a:t> </a:t>
            </a:r>
            <a:r>
              <a:rPr lang="en-US" sz="1600" err="1">
                <a:ea typeface="+mn-lt"/>
                <a:cs typeface="+mn-lt"/>
              </a:rPr>
              <a:t>prihodka</a:t>
            </a:r>
            <a:r>
              <a:rPr lang="en-US" sz="1600">
                <a:ea typeface="+mn-lt"/>
                <a:cs typeface="+mn-lt"/>
              </a:rPr>
              <a:t> se je </a:t>
            </a:r>
            <a:r>
              <a:rPr lang="en-US" sz="1600" err="1">
                <a:ea typeface="+mn-lt"/>
                <a:cs typeface="+mn-lt"/>
              </a:rPr>
              <a:t>izplačalo</a:t>
            </a:r>
            <a:r>
              <a:rPr lang="en-US" sz="1600">
                <a:ea typeface="+mn-lt"/>
                <a:cs typeface="+mn-lt"/>
              </a:rPr>
              <a:t> </a:t>
            </a:r>
            <a:r>
              <a:rPr lang="en-US" sz="1600" err="1">
                <a:ea typeface="+mn-lt"/>
                <a:cs typeface="+mn-lt"/>
              </a:rPr>
              <a:t>kar</a:t>
            </a:r>
            <a:r>
              <a:rPr lang="en-US" sz="1600">
                <a:ea typeface="+mn-lt"/>
                <a:cs typeface="+mn-lt"/>
              </a:rPr>
              <a:t> 81% </a:t>
            </a:r>
            <a:r>
              <a:rPr lang="en-US" sz="1600" err="1">
                <a:ea typeface="+mn-lt"/>
                <a:cs typeface="+mn-lt"/>
              </a:rPr>
              <a:t>vsega</a:t>
            </a:r>
            <a:r>
              <a:rPr lang="en-US" sz="1600">
                <a:ea typeface="+mn-lt"/>
                <a:cs typeface="+mn-lt"/>
              </a:rPr>
              <a:t> </a:t>
            </a:r>
            <a:r>
              <a:rPr lang="en-US" sz="1600" err="1">
                <a:ea typeface="+mn-lt"/>
                <a:cs typeface="+mn-lt"/>
              </a:rPr>
              <a:t>sofinanciranja</a:t>
            </a:r>
            <a:r>
              <a:rPr lang="en-US" sz="1600">
                <a:ea typeface="+mn-lt"/>
                <a:cs typeface="+mn-lt"/>
              </a:rPr>
              <a:t> </a:t>
            </a:r>
            <a:r>
              <a:rPr lang="en-US" sz="1600" err="1">
                <a:ea typeface="+mn-lt"/>
                <a:cs typeface="+mn-lt"/>
              </a:rPr>
              <a:t>zavarovalnih</a:t>
            </a:r>
            <a:r>
              <a:rPr lang="en-US" sz="1600">
                <a:ea typeface="+mn-lt"/>
                <a:cs typeface="+mn-lt"/>
              </a:rPr>
              <a:t> </a:t>
            </a:r>
            <a:r>
              <a:rPr lang="en-US" sz="1600" err="1">
                <a:ea typeface="+mn-lt"/>
                <a:cs typeface="+mn-lt"/>
              </a:rPr>
              <a:t>premij</a:t>
            </a:r>
            <a:r>
              <a:rPr lang="en-US" sz="1600">
                <a:ea typeface="+mn-lt"/>
                <a:cs typeface="+mn-lt"/>
              </a:rPr>
              <a:t>, </a:t>
            </a:r>
            <a:r>
              <a:rPr lang="en-US" sz="1600" err="1">
                <a:ea typeface="+mn-lt"/>
                <a:cs typeface="+mn-lt"/>
              </a:rPr>
              <a:t>čeprav</a:t>
            </a:r>
            <a:r>
              <a:rPr lang="en-US" sz="1600">
                <a:ea typeface="+mn-lt"/>
                <a:cs typeface="+mn-lt"/>
              </a:rPr>
              <a:t> </a:t>
            </a:r>
            <a:r>
              <a:rPr lang="en-US" sz="1600" err="1">
                <a:ea typeface="+mn-lt"/>
                <a:cs typeface="+mn-lt"/>
              </a:rPr>
              <a:t>jih</a:t>
            </a:r>
            <a:r>
              <a:rPr lang="en-US" sz="1600">
                <a:ea typeface="+mn-lt"/>
                <a:cs typeface="+mn-lt"/>
              </a:rPr>
              <a:t> je med </a:t>
            </a:r>
            <a:r>
              <a:rPr lang="en-US" sz="1600" err="1">
                <a:ea typeface="+mn-lt"/>
                <a:cs typeface="+mn-lt"/>
              </a:rPr>
              <a:t>prejemki</a:t>
            </a:r>
            <a:r>
              <a:rPr lang="en-US" sz="1600">
                <a:ea typeface="+mn-lt"/>
                <a:cs typeface="+mn-lt"/>
              </a:rPr>
              <a:t> </a:t>
            </a:r>
            <a:r>
              <a:rPr lang="en-US" sz="1600" err="1">
                <a:ea typeface="+mn-lt"/>
                <a:cs typeface="+mn-lt"/>
              </a:rPr>
              <a:t>samo</a:t>
            </a:r>
            <a:r>
              <a:rPr lang="en-US" sz="1600">
                <a:ea typeface="+mn-lt"/>
                <a:cs typeface="+mn-lt"/>
              </a:rPr>
              <a:t> 29%. </a:t>
            </a:r>
            <a:endParaRPr lang="sl-SI"/>
          </a:p>
          <a:p>
            <a:r>
              <a:rPr lang="en-US" sz="1600">
                <a:ea typeface="+mn-lt"/>
                <a:cs typeface="+mn-lt"/>
              </a:rPr>
              <a:t>KMG do 15.000 EUR </a:t>
            </a:r>
            <a:r>
              <a:rPr lang="en-US" sz="1600" err="1">
                <a:ea typeface="+mn-lt"/>
                <a:cs typeface="+mn-lt"/>
              </a:rPr>
              <a:t>predstavljajo</a:t>
            </a:r>
            <a:r>
              <a:rPr lang="en-US" sz="1600">
                <a:ea typeface="+mn-lt"/>
                <a:cs typeface="+mn-lt"/>
              </a:rPr>
              <a:t> 42% in </a:t>
            </a:r>
            <a:r>
              <a:rPr lang="en-US" sz="1600" err="1">
                <a:ea typeface="+mn-lt"/>
                <a:cs typeface="+mn-lt"/>
              </a:rPr>
              <a:t>samo</a:t>
            </a:r>
            <a:r>
              <a:rPr lang="en-US" sz="1600">
                <a:ea typeface="+mn-lt"/>
                <a:cs typeface="+mn-lt"/>
              </a:rPr>
              <a:t> 5% </a:t>
            </a:r>
            <a:r>
              <a:rPr lang="en-US" sz="1600" err="1">
                <a:ea typeface="+mn-lt"/>
                <a:cs typeface="+mn-lt"/>
              </a:rPr>
              <a:t>izplačanih</a:t>
            </a:r>
            <a:r>
              <a:rPr lang="en-US" sz="1600">
                <a:ea typeface="+mn-lt"/>
                <a:cs typeface="+mn-lt"/>
              </a:rPr>
              <a:t> </a:t>
            </a:r>
            <a:r>
              <a:rPr lang="en-US" sz="1600" err="1">
                <a:ea typeface="+mn-lt"/>
                <a:cs typeface="+mn-lt"/>
              </a:rPr>
              <a:t>sredstev</a:t>
            </a:r>
            <a:r>
              <a:rPr lang="en-US" sz="1600">
                <a:ea typeface="+mn-lt"/>
                <a:cs typeface="+mn-lt"/>
              </a:rPr>
              <a:t>.</a:t>
            </a:r>
            <a:endParaRPr lang="en-US"/>
          </a:p>
          <a:p>
            <a:endParaRPr lang="en-US" sz="1600">
              <a:latin typeface="Arial"/>
              <a:cs typeface="Arial"/>
            </a:endParaRPr>
          </a:p>
        </p:txBody>
      </p:sp>
      <p:sp>
        <p:nvSpPr>
          <p:cNvPr id="15" name="Footer Placeholder 4">
            <a:extLst>
              <a:ext uri="{FF2B5EF4-FFF2-40B4-BE49-F238E27FC236}">
                <a16:creationId xmlns:a16="http://schemas.microsoft.com/office/drawing/2014/main" id="{54FD34A7-CC6E-CEB8-4051-420B82086F2C}"/>
              </a:ext>
            </a:extLst>
          </p:cNvPr>
          <p:cNvSpPr>
            <a:spLocks noGrp="1"/>
          </p:cNvSpPr>
          <p:nvPr>
            <p:ph type="ftr" sz="quarter" idx="11"/>
          </p:nvPr>
        </p:nvSpPr>
        <p:spPr>
          <a:xfrm>
            <a:off x="4038600" y="6356350"/>
            <a:ext cx="4114800" cy="365125"/>
          </a:xfrm>
        </p:spPr>
        <p:txBody>
          <a:bodyPr/>
          <a:lstStyle/>
          <a:p>
            <a:endParaRPr lang="en-GB" dirty="0"/>
          </a:p>
        </p:txBody>
      </p:sp>
      <p:sp>
        <p:nvSpPr>
          <p:cNvPr id="5" name="PoljeZBesedilom 4">
            <a:extLst>
              <a:ext uri="{FF2B5EF4-FFF2-40B4-BE49-F238E27FC236}">
                <a16:creationId xmlns:a16="http://schemas.microsoft.com/office/drawing/2014/main" id="{D273500B-B664-A37F-B7D3-7B0996E9C114}"/>
              </a:ext>
            </a:extLst>
          </p:cNvPr>
          <p:cNvSpPr txBox="1"/>
          <p:nvPr/>
        </p:nvSpPr>
        <p:spPr>
          <a:xfrm>
            <a:off x="223423" y="1714752"/>
            <a:ext cx="763433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44546A"/>
                </a:solidFill>
                <a:latin typeface="Arial"/>
                <a:cs typeface="Arial"/>
              </a:rPr>
              <a:t>% KMG </a:t>
            </a:r>
            <a:r>
              <a:rPr lang="en-US" sz="1400" i="1">
                <a:solidFill>
                  <a:srgbClr val="44546A"/>
                </a:solidFill>
                <a:latin typeface="Arial"/>
                <a:ea typeface="+mn-lt"/>
                <a:cs typeface="+mn-lt"/>
              </a:rPr>
              <a:t>in </a:t>
            </a:r>
            <a:r>
              <a:rPr lang="en-US" sz="1400" i="1" err="1">
                <a:solidFill>
                  <a:srgbClr val="44546A"/>
                </a:solidFill>
                <a:latin typeface="Arial"/>
                <a:ea typeface="+mn-lt"/>
                <a:cs typeface="+mn-lt"/>
              </a:rPr>
              <a:t>skupne</a:t>
            </a:r>
            <a:r>
              <a:rPr lang="en-US" sz="1400" i="1">
                <a:solidFill>
                  <a:srgbClr val="44546A"/>
                </a:solidFill>
                <a:latin typeface="Arial"/>
                <a:ea typeface="+mn-lt"/>
                <a:cs typeface="+mn-lt"/>
              </a:rPr>
              <a:t> </a:t>
            </a:r>
            <a:r>
              <a:rPr lang="en-US" sz="1400" i="1" err="1">
                <a:solidFill>
                  <a:srgbClr val="44546A"/>
                </a:solidFill>
                <a:latin typeface="Arial"/>
                <a:ea typeface="+mn-lt"/>
                <a:cs typeface="+mn-lt"/>
              </a:rPr>
              <a:t>vrednosti</a:t>
            </a:r>
            <a:r>
              <a:rPr lang="en-US" sz="1400" i="1">
                <a:solidFill>
                  <a:srgbClr val="44546A"/>
                </a:solidFill>
                <a:latin typeface="Arial"/>
                <a:ea typeface="+mn-lt"/>
                <a:cs typeface="+mn-lt"/>
              </a:rPr>
              <a:t> </a:t>
            </a:r>
            <a:r>
              <a:rPr lang="en-US" sz="1400" i="1" err="1">
                <a:solidFill>
                  <a:srgbClr val="44546A"/>
                </a:solidFill>
                <a:latin typeface="Arial"/>
                <a:ea typeface="+mn-lt"/>
                <a:cs typeface="+mn-lt"/>
              </a:rPr>
              <a:t>izplačil</a:t>
            </a:r>
            <a:r>
              <a:rPr lang="en-US" sz="1400" i="1">
                <a:solidFill>
                  <a:srgbClr val="44546A"/>
                </a:solidFill>
                <a:latin typeface="Arial"/>
                <a:ea typeface="+mn-lt"/>
                <a:cs typeface="+mn-lt"/>
              </a:rPr>
              <a:t> </a:t>
            </a:r>
            <a:r>
              <a:rPr lang="en-US" sz="1400" i="1" err="1">
                <a:solidFill>
                  <a:srgbClr val="44546A"/>
                </a:solidFill>
                <a:latin typeface="Arial"/>
                <a:ea typeface="+mn-lt"/>
                <a:cs typeface="+mn-lt"/>
              </a:rPr>
              <a:t>sofinanciranja</a:t>
            </a:r>
            <a:r>
              <a:rPr lang="en-US" sz="1400" i="1">
                <a:solidFill>
                  <a:srgbClr val="44546A"/>
                </a:solidFill>
                <a:latin typeface="Arial"/>
                <a:ea typeface="+mn-lt"/>
                <a:cs typeface="+mn-lt"/>
              </a:rPr>
              <a:t> </a:t>
            </a:r>
            <a:r>
              <a:rPr lang="en-US" sz="1400" i="1" err="1">
                <a:solidFill>
                  <a:srgbClr val="44546A"/>
                </a:solidFill>
                <a:latin typeface="Arial"/>
                <a:ea typeface="+mn-lt"/>
                <a:cs typeface="+mn-lt"/>
              </a:rPr>
              <a:t>premij</a:t>
            </a:r>
            <a:r>
              <a:rPr lang="en-US" sz="1400" i="1">
                <a:solidFill>
                  <a:srgbClr val="44546A"/>
                </a:solidFill>
                <a:latin typeface="Arial"/>
                <a:ea typeface="+mn-lt"/>
                <a:cs typeface="+mn-lt"/>
              </a:rPr>
              <a:t> glede </a:t>
            </a:r>
            <a:r>
              <a:rPr lang="en-US" sz="1400" i="1" err="1">
                <a:solidFill>
                  <a:srgbClr val="44546A"/>
                </a:solidFill>
                <a:latin typeface="Arial"/>
                <a:ea typeface="+mn-lt"/>
                <a:cs typeface="+mn-lt"/>
              </a:rPr>
              <a:t>na</a:t>
            </a:r>
            <a:r>
              <a:rPr lang="en-US" sz="1400" i="1">
                <a:solidFill>
                  <a:srgbClr val="44546A"/>
                </a:solidFill>
                <a:latin typeface="Arial"/>
                <a:ea typeface="+mn-lt"/>
                <a:cs typeface="+mn-lt"/>
              </a:rPr>
              <a:t> </a:t>
            </a:r>
            <a:r>
              <a:rPr lang="en-US" sz="1400" i="1" err="1">
                <a:solidFill>
                  <a:srgbClr val="44546A"/>
                </a:solidFill>
                <a:latin typeface="Arial"/>
                <a:ea typeface="+mn-lt"/>
                <a:cs typeface="+mn-lt"/>
              </a:rPr>
              <a:t>razrede</a:t>
            </a:r>
            <a:r>
              <a:rPr lang="en-US" sz="1400" i="1">
                <a:solidFill>
                  <a:srgbClr val="44546A"/>
                </a:solidFill>
                <a:latin typeface="Arial"/>
                <a:ea typeface="+mn-lt"/>
                <a:cs typeface="+mn-lt"/>
              </a:rPr>
              <a:t> </a:t>
            </a:r>
            <a:r>
              <a:rPr lang="en-US" sz="1400" i="1" err="1">
                <a:solidFill>
                  <a:srgbClr val="44546A"/>
                </a:solidFill>
                <a:latin typeface="Arial"/>
                <a:ea typeface="+mn-lt"/>
                <a:cs typeface="+mn-lt"/>
              </a:rPr>
              <a:t>ekonomske</a:t>
            </a:r>
            <a:r>
              <a:rPr lang="en-US" sz="1400" i="1">
                <a:solidFill>
                  <a:srgbClr val="44546A"/>
                </a:solidFill>
                <a:latin typeface="Arial"/>
                <a:ea typeface="+mn-lt"/>
                <a:cs typeface="+mn-lt"/>
              </a:rPr>
              <a:t> </a:t>
            </a:r>
            <a:r>
              <a:rPr lang="en-US" sz="1400" i="1" err="1">
                <a:solidFill>
                  <a:srgbClr val="44546A"/>
                </a:solidFill>
                <a:latin typeface="Arial"/>
                <a:ea typeface="+mn-lt"/>
                <a:cs typeface="+mn-lt"/>
              </a:rPr>
              <a:t>velikosti</a:t>
            </a:r>
            <a:r>
              <a:rPr lang="en-US" sz="1400" i="1">
                <a:solidFill>
                  <a:srgbClr val="44546A"/>
                </a:solidFill>
                <a:latin typeface="Arial"/>
                <a:ea typeface="+mn-lt"/>
                <a:cs typeface="+mn-lt"/>
              </a:rPr>
              <a:t> </a:t>
            </a:r>
            <a:r>
              <a:rPr lang="en-US" sz="1400" i="1" err="1">
                <a:solidFill>
                  <a:srgbClr val="44546A"/>
                </a:solidFill>
                <a:latin typeface="Arial"/>
                <a:ea typeface="+mn-lt"/>
                <a:cs typeface="+mn-lt"/>
              </a:rPr>
              <a:t>standardnega</a:t>
            </a:r>
            <a:r>
              <a:rPr lang="en-US" sz="1400" i="1">
                <a:solidFill>
                  <a:srgbClr val="44546A"/>
                </a:solidFill>
                <a:latin typeface="Arial"/>
                <a:ea typeface="+mn-lt"/>
                <a:cs typeface="+mn-lt"/>
              </a:rPr>
              <a:t> </a:t>
            </a:r>
            <a:r>
              <a:rPr lang="en-US" sz="1400" i="1" err="1">
                <a:solidFill>
                  <a:srgbClr val="44546A"/>
                </a:solidFill>
                <a:latin typeface="Arial"/>
                <a:ea typeface="+mn-lt"/>
                <a:cs typeface="+mn-lt"/>
              </a:rPr>
              <a:t>prihodka</a:t>
            </a:r>
            <a:endParaRPr lang="sl-SI" sz="1400" i="1" err="1">
              <a:latin typeface="Arial"/>
            </a:endParaRPr>
          </a:p>
          <a:p>
            <a:endParaRPr lang="en-US"/>
          </a:p>
        </p:txBody>
      </p:sp>
      <p:sp>
        <p:nvSpPr>
          <p:cNvPr id="8" name="PoljeZBesedilom 7">
            <a:extLst>
              <a:ext uri="{FF2B5EF4-FFF2-40B4-BE49-F238E27FC236}">
                <a16:creationId xmlns:a16="http://schemas.microsoft.com/office/drawing/2014/main" id="{0ED4FC66-35C3-4CC6-FCC2-EA7A8F5E8C20}"/>
              </a:ext>
            </a:extLst>
          </p:cNvPr>
          <p:cNvSpPr txBox="1"/>
          <p:nvPr/>
        </p:nvSpPr>
        <p:spPr>
          <a:xfrm>
            <a:off x="372414" y="5604299"/>
            <a:ext cx="70238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a:ea typeface="Calibri"/>
                <a:cs typeface="Arial"/>
              </a:rPr>
              <a:t>Vir: </a:t>
            </a:r>
            <a:r>
              <a:rPr lang="en-US" sz="1200" err="1">
                <a:ea typeface="Calibri"/>
                <a:cs typeface="Arial"/>
              </a:rPr>
              <a:t>Letno</a:t>
            </a:r>
            <a:r>
              <a:rPr lang="en-US" sz="1200">
                <a:ea typeface="Calibri"/>
                <a:cs typeface="Arial"/>
              </a:rPr>
              <a:t> </a:t>
            </a:r>
            <a:r>
              <a:rPr lang="en-US" sz="1200" err="1">
                <a:ea typeface="Calibri"/>
                <a:cs typeface="Arial"/>
              </a:rPr>
              <a:t>poročilo</a:t>
            </a:r>
            <a:r>
              <a:rPr lang="en-US" sz="1200">
                <a:ea typeface="Calibri"/>
                <a:cs typeface="Arial"/>
              </a:rPr>
              <a:t> o </a:t>
            </a:r>
            <a:r>
              <a:rPr lang="en-US" sz="1200" err="1">
                <a:ea typeface="Calibri"/>
                <a:cs typeface="Arial"/>
              </a:rPr>
              <a:t>izplačanih</a:t>
            </a:r>
            <a:r>
              <a:rPr lang="en-US" sz="1200">
                <a:ea typeface="Calibri"/>
                <a:cs typeface="Arial"/>
              </a:rPr>
              <a:t> </a:t>
            </a:r>
            <a:r>
              <a:rPr lang="en-US" sz="1200" err="1">
                <a:ea typeface="Calibri"/>
                <a:cs typeface="Arial"/>
              </a:rPr>
              <a:t>zavarovalnih</a:t>
            </a:r>
            <a:r>
              <a:rPr lang="en-US" sz="1200">
                <a:ea typeface="Calibri"/>
                <a:cs typeface="Arial"/>
              </a:rPr>
              <a:t> </a:t>
            </a:r>
            <a:r>
              <a:rPr lang="en-US" sz="1200" err="1">
                <a:ea typeface="Calibri"/>
                <a:cs typeface="Arial"/>
              </a:rPr>
              <a:t>premijah</a:t>
            </a:r>
            <a:r>
              <a:rPr lang="en-US" sz="1200">
                <a:ea typeface="Calibri"/>
                <a:cs typeface="Arial"/>
              </a:rPr>
              <a:t> za </a:t>
            </a:r>
            <a:r>
              <a:rPr lang="en-US" sz="1200" err="1">
                <a:ea typeface="Calibri"/>
                <a:cs typeface="Arial"/>
              </a:rPr>
              <a:t>leto</a:t>
            </a:r>
            <a:r>
              <a:rPr lang="en-US" sz="1200">
                <a:ea typeface="Calibri"/>
                <a:cs typeface="Arial"/>
              </a:rPr>
              <a:t> 2024 (ARSKTRP), </a:t>
            </a:r>
            <a:r>
              <a:rPr lang="en-US" sz="1200" err="1">
                <a:ea typeface="Calibri"/>
                <a:cs typeface="Arial"/>
              </a:rPr>
              <a:t>Zbirna</a:t>
            </a:r>
            <a:r>
              <a:rPr lang="en-US" sz="1200">
                <a:ea typeface="Calibri"/>
                <a:cs typeface="Arial"/>
              </a:rPr>
              <a:t> </a:t>
            </a:r>
            <a:r>
              <a:rPr lang="en-US" sz="1200" err="1">
                <a:ea typeface="Calibri"/>
                <a:cs typeface="Arial"/>
              </a:rPr>
              <a:t>vloga</a:t>
            </a:r>
            <a:r>
              <a:rPr lang="en-US" sz="1200">
                <a:ea typeface="Calibri"/>
                <a:cs typeface="Arial"/>
              </a:rPr>
              <a:t> 2024 (ARSKTRP)</a:t>
            </a:r>
          </a:p>
        </p:txBody>
      </p:sp>
      <p:pic>
        <p:nvPicPr>
          <p:cNvPr id="13" name="Slika 12" descr="Slika, ki vsebuje besede besedilo, posnetek zaslona, številka, pisava&#10;&#10;Vsebina, ustvarjena z UI, morda ni pravilna.">
            <a:extLst>
              <a:ext uri="{FF2B5EF4-FFF2-40B4-BE49-F238E27FC236}">
                <a16:creationId xmlns:a16="http://schemas.microsoft.com/office/drawing/2014/main" id="{19228D05-39FF-2F28-713A-B8BE06DE97E4}"/>
              </a:ext>
            </a:extLst>
          </p:cNvPr>
          <p:cNvPicPr>
            <a:picLocks noChangeAspect="1"/>
          </p:cNvPicPr>
          <p:nvPr/>
        </p:nvPicPr>
        <p:blipFill>
          <a:blip r:embed="rId3"/>
          <a:stretch>
            <a:fillRect/>
          </a:stretch>
        </p:blipFill>
        <p:spPr>
          <a:xfrm>
            <a:off x="370133" y="2206379"/>
            <a:ext cx="6750944" cy="3411158"/>
          </a:xfrm>
          <a:prstGeom prst="rect">
            <a:avLst/>
          </a:prstGeom>
        </p:spPr>
      </p:pic>
    </p:spTree>
    <p:extLst>
      <p:ext uri="{BB962C8B-B14F-4D97-AF65-F5344CB8AC3E}">
        <p14:creationId xmlns:p14="http://schemas.microsoft.com/office/powerpoint/2010/main" val="2656158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0A271-DF13-3929-FF3D-5259544F0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CCC4F-5D82-D8C2-6578-86C4F0CA20C1}"/>
              </a:ext>
            </a:extLst>
          </p:cNvPr>
          <p:cNvSpPr>
            <a:spLocks noGrp="1"/>
          </p:cNvSpPr>
          <p:nvPr>
            <p:ph type="title"/>
          </p:nvPr>
        </p:nvSpPr>
        <p:spPr>
          <a:xfrm>
            <a:off x="838200" y="365125"/>
            <a:ext cx="10515600" cy="1325563"/>
          </a:xfrm>
        </p:spPr>
        <p:txBody>
          <a:bodyPr anchor="ctr">
            <a:normAutofit/>
          </a:bodyPr>
          <a:lstStyle/>
          <a:p>
            <a:r>
              <a:rPr lang="sl-SI"/>
              <a:t>Cilj 4: podnebne spremembe – prilagajanje</a:t>
            </a:r>
            <a:br>
              <a:rPr lang="sl-SI"/>
            </a:br>
            <a:r>
              <a:rPr lang="sl-SI" sz="2800">
                <a:solidFill>
                  <a:srgbClr val="0070C0"/>
                </a:solidFill>
              </a:rPr>
              <a:t>– sofinanciranje zavarovalnih premij glede</a:t>
            </a:r>
            <a:r>
              <a:rPr lang="sl-SI" sz="2800" u="sng">
                <a:solidFill>
                  <a:srgbClr val="0070C0"/>
                </a:solidFill>
              </a:rPr>
              <a:t> na velikost KZU </a:t>
            </a:r>
            <a:r>
              <a:rPr lang="sl-SI" u="sng"/>
              <a:t> </a:t>
            </a:r>
          </a:p>
        </p:txBody>
      </p:sp>
      <p:pic>
        <p:nvPicPr>
          <p:cNvPr id="3" name="Slika 2" descr="Slika, ki vsebuje besede besedilo, posnetek zaslona, številka, diagram&#10;&#10;Vsebina, ustvarjena z UI, morda ni pravilna.">
            <a:extLst>
              <a:ext uri="{FF2B5EF4-FFF2-40B4-BE49-F238E27FC236}">
                <a16:creationId xmlns:a16="http://schemas.microsoft.com/office/drawing/2014/main" id="{CB51849D-CD3D-0095-5361-FEDC0D00BA8B}"/>
              </a:ext>
            </a:extLst>
          </p:cNvPr>
          <p:cNvPicPr>
            <a:picLocks noChangeAspect="1"/>
          </p:cNvPicPr>
          <p:nvPr/>
        </p:nvPicPr>
        <p:blipFill>
          <a:blip r:embed="rId3"/>
          <a:stretch>
            <a:fillRect/>
          </a:stretch>
        </p:blipFill>
        <p:spPr>
          <a:xfrm>
            <a:off x="538018" y="2419596"/>
            <a:ext cx="7017327" cy="2817032"/>
          </a:xfrm>
          <a:prstGeom prst="rect">
            <a:avLst/>
          </a:prstGeom>
          <a:noFill/>
        </p:spPr>
      </p:pic>
      <p:sp>
        <p:nvSpPr>
          <p:cNvPr id="14" name="Content Placeholder 3">
            <a:extLst>
              <a:ext uri="{FF2B5EF4-FFF2-40B4-BE49-F238E27FC236}">
                <a16:creationId xmlns:a16="http://schemas.microsoft.com/office/drawing/2014/main" id="{80084CA2-236A-834B-6B9C-DA2F4C27EE78}"/>
              </a:ext>
            </a:extLst>
          </p:cNvPr>
          <p:cNvSpPr>
            <a:spLocks noGrp="1"/>
          </p:cNvSpPr>
          <p:nvPr>
            <p:ph sz="half" idx="2"/>
          </p:nvPr>
        </p:nvSpPr>
        <p:spPr>
          <a:xfrm>
            <a:off x="7706769" y="1825625"/>
            <a:ext cx="4263354" cy="3774066"/>
          </a:xfrm>
        </p:spPr>
        <p:txBody>
          <a:bodyPr vert="horz" lIns="91440" tIns="45720" rIns="91440" bIns="45720" rtlCol="0" anchor="t">
            <a:normAutofit/>
          </a:bodyPr>
          <a:lstStyle/>
          <a:p>
            <a:r>
              <a:rPr lang="en-US" sz="1600">
                <a:latin typeface="Arial"/>
                <a:cs typeface="Arial"/>
              </a:rPr>
              <a:t>V </a:t>
            </a:r>
            <a:r>
              <a:rPr lang="en-US" sz="1600" err="1">
                <a:latin typeface="Arial"/>
                <a:cs typeface="Arial"/>
              </a:rPr>
              <a:t>primerjavi</a:t>
            </a:r>
            <a:r>
              <a:rPr lang="en-US" sz="1600">
                <a:latin typeface="Arial"/>
                <a:cs typeface="Arial"/>
              </a:rPr>
              <a:t> s KMG, ki </a:t>
            </a:r>
            <a:r>
              <a:rPr lang="en-US" sz="1600" err="1">
                <a:latin typeface="Arial"/>
                <a:cs typeface="Arial"/>
              </a:rPr>
              <a:t>niso</a:t>
            </a:r>
            <a:r>
              <a:rPr lang="en-US" sz="1600">
                <a:latin typeface="Arial"/>
                <a:cs typeface="Arial"/>
              </a:rPr>
              <a:t> </a:t>
            </a:r>
            <a:r>
              <a:rPr lang="en-US" sz="1600" err="1">
                <a:latin typeface="Arial"/>
                <a:cs typeface="Arial"/>
              </a:rPr>
              <a:t>prejemniki</a:t>
            </a:r>
            <a:r>
              <a:rPr lang="en-US" sz="1600">
                <a:latin typeface="Arial"/>
                <a:cs typeface="Arial"/>
              </a:rPr>
              <a:t> </a:t>
            </a:r>
            <a:r>
              <a:rPr lang="en-US" sz="1600" err="1">
                <a:latin typeface="Arial"/>
                <a:cs typeface="Arial"/>
              </a:rPr>
              <a:t>plačil</a:t>
            </a:r>
            <a:r>
              <a:rPr lang="en-US" sz="1600">
                <a:latin typeface="Arial"/>
                <a:cs typeface="Arial"/>
              </a:rPr>
              <a:t> za </a:t>
            </a:r>
            <a:r>
              <a:rPr lang="en-US" sz="1600" err="1">
                <a:latin typeface="Arial"/>
                <a:cs typeface="Arial"/>
              </a:rPr>
              <a:t>sofinanciranje</a:t>
            </a:r>
            <a:r>
              <a:rPr lang="en-US" sz="1600">
                <a:latin typeface="Arial"/>
                <a:cs typeface="Arial"/>
              </a:rPr>
              <a:t> </a:t>
            </a:r>
            <a:r>
              <a:rPr lang="en-US" sz="1600" err="1">
                <a:latin typeface="Arial"/>
                <a:cs typeface="Arial"/>
              </a:rPr>
              <a:t>zavarovalnih</a:t>
            </a:r>
            <a:r>
              <a:rPr lang="en-US" sz="1600">
                <a:latin typeface="Arial"/>
                <a:cs typeface="Arial"/>
              </a:rPr>
              <a:t> </a:t>
            </a:r>
            <a:r>
              <a:rPr lang="en-US" sz="1600" err="1">
                <a:latin typeface="Arial"/>
                <a:cs typeface="Arial"/>
              </a:rPr>
              <a:t>premij</a:t>
            </a:r>
            <a:r>
              <a:rPr lang="en-US" sz="1600">
                <a:latin typeface="Arial"/>
                <a:cs typeface="Arial"/>
              </a:rPr>
              <a:t>, so KMG s </a:t>
            </a:r>
            <a:r>
              <a:rPr lang="en-US" sz="1600" err="1">
                <a:latin typeface="Arial"/>
                <a:cs typeface="Arial"/>
              </a:rPr>
              <a:t>sofinanciranjem</a:t>
            </a:r>
            <a:r>
              <a:rPr lang="en-US" sz="1600">
                <a:latin typeface="Arial"/>
                <a:cs typeface="Arial"/>
              </a:rPr>
              <a:t> </a:t>
            </a:r>
            <a:r>
              <a:rPr lang="en-US" sz="1600" err="1">
                <a:latin typeface="Arial"/>
                <a:cs typeface="Arial"/>
              </a:rPr>
              <a:t>zavarovalnih</a:t>
            </a:r>
            <a:r>
              <a:rPr lang="en-US" sz="1600">
                <a:latin typeface="Arial"/>
                <a:cs typeface="Arial"/>
              </a:rPr>
              <a:t> </a:t>
            </a:r>
            <a:r>
              <a:rPr lang="en-US" sz="1600" err="1">
                <a:latin typeface="Arial"/>
                <a:cs typeface="Arial"/>
              </a:rPr>
              <a:t>premij</a:t>
            </a:r>
            <a:r>
              <a:rPr lang="en-US" sz="1600">
                <a:latin typeface="Arial"/>
                <a:cs typeface="Arial"/>
              </a:rPr>
              <a:t> za </a:t>
            </a:r>
            <a:r>
              <a:rPr lang="en-US" sz="1600" err="1">
                <a:latin typeface="Arial"/>
                <a:cs typeface="Arial"/>
              </a:rPr>
              <a:t>več</a:t>
            </a:r>
            <a:r>
              <a:rPr lang="en-US" sz="1600">
                <a:latin typeface="Arial"/>
                <a:cs typeface="Arial"/>
              </a:rPr>
              <a:t> </a:t>
            </a:r>
            <a:r>
              <a:rPr lang="en-US" sz="1600" err="1">
                <a:latin typeface="Arial"/>
                <a:cs typeface="Arial"/>
              </a:rPr>
              <a:t>kot</a:t>
            </a:r>
            <a:r>
              <a:rPr lang="en-US" sz="1600">
                <a:latin typeface="Arial"/>
                <a:cs typeface="Arial"/>
              </a:rPr>
              <a:t> </a:t>
            </a:r>
            <a:r>
              <a:rPr lang="en-US" sz="1600" err="1">
                <a:latin typeface="Arial"/>
                <a:cs typeface="Arial"/>
              </a:rPr>
              <a:t>enkrat</a:t>
            </a:r>
            <a:r>
              <a:rPr lang="en-US" sz="1600">
                <a:latin typeface="Arial"/>
                <a:cs typeface="Arial"/>
              </a:rPr>
              <a:t> </a:t>
            </a:r>
            <a:r>
              <a:rPr lang="en-US" sz="1600" err="1">
                <a:latin typeface="Arial"/>
                <a:cs typeface="Arial"/>
              </a:rPr>
              <a:t>večje</a:t>
            </a:r>
            <a:r>
              <a:rPr lang="en-US" sz="1600">
                <a:latin typeface="Arial"/>
                <a:cs typeface="Arial"/>
              </a:rPr>
              <a:t> po </a:t>
            </a:r>
            <a:r>
              <a:rPr lang="en-US" sz="1600" err="1">
                <a:latin typeface="Arial"/>
                <a:cs typeface="Arial"/>
              </a:rPr>
              <a:t>kmetijskih</a:t>
            </a:r>
            <a:r>
              <a:rPr lang="en-US" sz="1600">
                <a:latin typeface="Arial"/>
                <a:cs typeface="Arial"/>
              </a:rPr>
              <a:t> </a:t>
            </a:r>
            <a:r>
              <a:rPr lang="en-US" sz="1600" err="1">
                <a:latin typeface="Arial"/>
                <a:cs typeface="Arial"/>
              </a:rPr>
              <a:t>zemljiščih</a:t>
            </a:r>
            <a:r>
              <a:rPr lang="en-US" sz="1600">
                <a:latin typeface="Arial"/>
                <a:cs typeface="Arial"/>
              </a:rPr>
              <a:t> v </a:t>
            </a:r>
            <a:r>
              <a:rPr lang="en-US" sz="1600" err="1">
                <a:latin typeface="Arial"/>
                <a:cs typeface="Arial"/>
              </a:rPr>
              <a:t>uporabi</a:t>
            </a:r>
            <a:r>
              <a:rPr lang="en-US" sz="1600">
                <a:latin typeface="Arial"/>
                <a:cs typeface="Arial"/>
              </a:rPr>
              <a:t> (</a:t>
            </a:r>
            <a:r>
              <a:rPr lang="en-US" sz="1600" err="1">
                <a:latin typeface="Arial"/>
                <a:cs typeface="Arial"/>
              </a:rPr>
              <a:t>povprečno</a:t>
            </a:r>
            <a:r>
              <a:rPr lang="en-US" sz="1600">
                <a:latin typeface="Arial"/>
                <a:cs typeface="Arial"/>
              </a:rPr>
              <a:t> KZU: 7,9 ha – 17,9 ha). </a:t>
            </a:r>
            <a:endParaRPr lang="en-US" sz="1600"/>
          </a:p>
        </p:txBody>
      </p:sp>
      <p:sp>
        <p:nvSpPr>
          <p:cNvPr id="5" name="PoljeZBesedilom 4">
            <a:extLst>
              <a:ext uri="{FF2B5EF4-FFF2-40B4-BE49-F238E27FC236}">
                <a16:creationId xmlns:a16="http://schemas.microsoft.com/office/drawing/2014/main" id="{49E9F558-9394-D3EF-D221-3B0E39827B4A}"/>
              </a:ext>
            </a:extLst>
          </p:cNvPr>
          <p:cNvSpPr txBox="1"/>
          <p:nvPr/>
        </p:nvSpPr>
        <p:spPr>
          <a:xfrm>
            <a:off x="212690" y="1822076"/>
            <a:ext cx="763433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44546A"/>
                </a:solidFill>
                <a:latin typeface="Arial"/>
                <a:cs typeface="Arial"/>
              </a:rPr>
              <a:t>% KMG glede </a:t>
            </a:r>
            <a:r>
              <a:rPr lang="en-US" sz="1400" i="1" err="1">
                <a:solidFill>
                  <a:srgbClr val="44546A"/>
                </a:solidFill>
                <a:latin typeface="Arial"/>
                <a:cs typeface="Arial"/>
              </a:rPr>
              <a:t>na</a:t>
            </a:r>
            <a:r>
              <a:rPr lang="en-US" sz="1400" i="1">
                <a:solidFill>
                  <a:srgbClr val="44546A"/>
                </a:solidFill>
                <a:latin typeface="Arial"/>
                <a:cs typeface="Arial"/>
              </a:rPr>
              <a:t> (ne)</a:t>
            </a:r>
            <a:r>
              <a:rPr lang="en-US" sz="1400" i="1" err="1">
                <a:solidFill>
                  <a:srgbClr val="44546A"/>
                </a:solidFill>
                <a:latin typeface="Arial"/>
                <a:cs typeface="Arial"/>
              </a:rPr>
              <a:t>sofinanciranje</a:t>
            </a:r>
            <a:r>
              <a:rPr lang="en-US" sz="1400" i="1">
                <a:solidFill>
                  <a:srgbClr val="44546A"/>
                </a:solidFill>
                <a:latin typeface="Arial"/>
                <a:cs typeface="Arial"/>
              </a:rPr>
              <a:t> </a:t>
            </a:r>
            <a:r>
              <a:rPr lang="en-US" sz="1400" i="1" err="1">
                <a:solidFill>
                  <a:srgbClr val="44546A"/>
                </a:solidFill>
                <a:latin typeface="Arial"/>
                <a:cs typeface="Arial"/>
              </a:rPr>
              <a:t>zavarovalnih</a:t>
            </a:r>
            <a:r>
              <a:rPr lang="en-US" sz="1400" i="1">
                <a:solidFill>
                  <a:srgbClr val="44546A"/>
                </a:solidFill>
                <a:latin typeface="Arial"/>
                <a:cs typeface="Arial"/>
              </a:rPr>
              <a:t> </a:t>
            </a:r>
            <a:r>
              <a:rPr lang="en-US" sz="1400" i="1" err="1">
                <a:solidFill>
                  <a:srgbClr val="44546A"/>
                </a:solidFill>
                <a:latin typeface="Arial"/>
                <a:cs typeface="Arial"/>
              </a:rPr>
              <a:t>premij</a:t>
            </a:r>
            <a:r>
              <a:rPr lang="en-US" sz="1400" i="1">
                <a:solidFill>
                  <a:srgbClr val="44546A"/>
                </a:solidFill>
                <a:latin typeface="Arial"/>
                <a:cs typeface="Arial"/>
              </a:rPr>
              <a:t> in glede </a:t>
            </a:r>
            <a:r>
              <a:rPr lang="en-US" sz="1400" i="1" err="1">
                <a:solidFill>
                  <a:srgbClr val="44546A"/>
                </a:solidFill>
                <a:latin typeface="Arial"/>
                <a:cs typeface="Arial"/>
              </a:rPr>
              <a:t>na</a:t>
            </a:r>
            <a:r>
              <a:rPr lang="en-US" sz="1400" i="1">
                <a:solidFill>
                  <a:srgbClr val="44546A"/>
                </a:solidFill>
                <a:latin typeface="Arial"/>
                <a:cs typeface="Arial"/>
              </a:rPr>
              <a:t> </a:t>
            </a:r>
            <a:r>
              <a:rPr lang="en-US" sz="1400" i="1" err="1">
                <a:solidFill>
                  <a:srgbClr val="44546A"/>
                </a:solidFill>
                <a:latin typeface="Arial"/>
                <a:cs typeface="Arial"/>
              </a:rPr>
              <a:t>velikostni</a:t>
            </a:r>
            <a:r>
              <a:rPr lang="en-US" sz="1400" i="1">
                <a:solidFill>
                  <a:srgbClr val="44546A"/>
                </a:solidFill>
                <a:latin typeface="Arial"/>
                <a:cs typeface="Arial"/>
              </a:rPr>
              <a:t> </a:t>
            </a:r>
            <a:r>
              <a:rPr lang="en-US" sz="1400" i="1" err="1">
                <a:solidFill>
                  <a:srgbClr val="44546A"/>
                </a:solidFill>
                <a:latin typeface="Arial"/>
                <a:cs typeface="Arial"/>
              </a:rPr>
              <a:t>razred</a:t>
            </a:r>
            <a:r>
              <a:rPr lang="en-US" sz="1400" i="1">
                <a:solidFill>
                  <a:srgbClr val="44546A"/>
                </a:solidFill>
                <a:latin typeface="Arial"/>
                <a:cs typeface="Arial"/>
              </a:rPr>
              <a:t> KZU </a:t>
            </a:r>
            <a:r>
              <a:rPr lang="en-US" sz="1400" i="1"/>
              <a:t> </a:t>
            </a:r>
          </a:p>
        </p:txBody>
      </p:sp>
      <p:sp>
        <p:nvSpPr>
          <p:cNvPr id="8" name="PoljeZBesedilom 7">
            <a:extLst>
              <a:ext uri="{FF2B5EF4-FFF2-40B4-BE49-F238E27FC236}">
                <a16:creationId xmlns:a16="http://schemas.microsoft.com/office/drawing/2014/main" id="{3E88D70E-07BF-EF4A-ED7B-033795840CD6}"/>
              </a:ext>
            </a:extLst>
          </p:cNvPr>
          <p:cNvSpPr txBox="1"/>
          <p:nvPr/>
        </p:nvSpPr>
        <p:spPr>
          <a:xfrm>
            <a:off x="533400" y="5228665"/>
            <a:ext cx="70238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a:ea typeface="Calibri"/>
                <a:cs typeface="Arial"/>
              </a:rPr>
              <a:t>Vir: </a:t>
            </a:r>
            <a:r>
              <a:rPr lang="en-US" sz="1200" err="1">
                <a:ea typeface="Calibri"/>
                <a:cs typeface="Arial"/>
              </a:rPr>
              <a:t>Letno</a:t>
            </a:r>
            <a:r>
              <a:rPr lang="en-US" sz="1200">
                <a:ea typeface="Calibri"/>
                <a:cs typeface="Arial"/>
              </a:rPr>
              <a:t> </a:t>
            </a:r>
            <a:r>
              <a:rPr lang="en-US" sz="1200" err="1">
                <a:ea typeface="Calibri"/>
                <a:cs typeface="Arial"/>
              </a:rPr>
              <a:t>poročilo</a:t>
            </a:r>
            <a:r>
              <a:rPr lang="en-US" sz="1200">
                <a:ea typeface="Calibri"/>
                <a:cs typeface="Arial"/>
              </a:rPr>
              <a:t> o </a:t>
            </a:r>
            <a:r>
              <a:rPr lang="en-US" sz="1200" err="1">
                <a:ea typeface="Calibri"/>
                <a:cs typeface="Arial"/>
              </a:rPr>
              <a:t>izplačanih</a:t>
            </a:r>
            <a:r>
              <a:rPr lang="en-US" sz="1200">
                <a:ea typeface="Calibri"/>
                <a:cs typeface="Arial"/>
              </a:rPr>
              <a:t> </a:t>
            </a:r>
            <a:r>
              <a:rPr lang="en-US" sz="1200" err="1">
                <a:ea typeface="Calibri"/>
                <a:cs typeface="Arial"/>
              </a:rPr>
              <a:t>zavarovalnih</a:t>
            </a:r>
            <a:r>
              <a:rPr lang="en-US" sz="1200">
                <a:ea typeface="Calibri"/>
                <a:cs typeface="Arial"/>
              </a:rPr>
              <a:t> </a:t>
            </a:r>
            <a:r>
              <a:rPr lang="en-US" sz="1200" err="1">
                <a:ea typeface="Calibri"/>
                <a:cs typeface="Arial"/>
              </a:rPr>
              <a:t>premijah</a:t>
            </a:r>
            <a:r>
              <a:rPr lang="en-US" sz="1200">
                <a:ea typeface="Calibri"/>
                <a:cs typeface="Arial"/>
              </a:rPr>
              <a:t> za </a:t>
            </a:r>
            <a:r>
              <a:rPr lang="en-US" sz="1200" err="1">
                <a:ea typeface="Calibri"/>
                <a:cs typeface="Arial"/>
              </a:rPr>
              <a:t>leto</a:t>
            </a:r>
            <a:r>
              <a:rPr lang="en-US" sz="1200">
                <a:ea typeface="Calibri"/>
                <a:cs typeface="Arial"/>
              </a:rPr>
              <a:t> 2024 (ARSKTRP), </a:t>
            </a:r>
            <a:r>
              <a:rPr lang="en-US" sz="1200" err="1">
                <a:ea typeface="Calibri"/>
                <a:cs typeface="Arial"/>
              </a:rPr>
              <a:t>Zbirna</a:t>
            </a:r>
            <a:r>
              <a:rPr lang="en-US" sz="1200">
                <a:ea typeface="Calibri"/>
                <a:cs typeface="Arial"/>
              </a:rPr>
              <a:t> </a:t>
            </a:r>
            <a:r>
              <a:rPr lang="en-US" sz="1200" err="1">
                <a:ea typeface="Calibri"/>
                <a:cs typeface="Arial"/>
              </a:rPr>
              <a:t>vloga</a:t>
            </a:r>
            <a:r>
              <a:rPr lang="en-US" sz="1200">
                <a:ea typeface="Calibri"/>
                <a:cs typeface="Arial"/>
              </a:rPr>
              <a:t> 2024 (ARSKTRP)</a:t>
            </a:r>
          </a:p>
        </p:txBody>
      </p:sp>
    </p:spTree>
    <p:extLst>
      <p:ext uri="{BB962C8B-B14F-4D97-AF65-F5344CB8AC3E}">
        <p14:creationId xmlns:p14="http://schemas.microsoft.com/office/powerpoint/2010/main" val="1184766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AD5E8-8631-442C-2265-08EE5C881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D244C-0910-CCEE-0A37-06E062089968}"/>
              </a:ext>
            </a:extLst>
          </p:cNvPr>
          <p:cNvSpPr>
            <a:spLocks noGrp="1"/>
          </p:cNvSpPr>
          <p:nvPr>
            <p:ph type="title"/>
          </p:nvPr>
        </p:nvSpPr>
        <p:spPr>
          <a:xfrm>
            <a:off x="506046" y="91587"/>
            <a:ext cx="10515600" cy="1325563"/>
          </a:xfrm>
        </p:spPr>
        <p:txBody>
          <a:bodyPr anchor="ctr">
            <a:normAutofit/>
          </a:bodyPr>
          <a:lstStyle/>
          <a:p>
            <a:r>
              <a:rPr lang="sl-SI"/>
              <a:t>Cilj 4: podnebne spremembe – prilagajanje</a:t>
            </a:r>
            <a:br>
              <a:rPr lang="sl-SI"/>
            </a:br>
            <a:r>
              <a:rPr lang="sl-SI" sz="2800">
                <a:solidFill>
                  <a:srgbClr val="0070C0"/>
                </a:solidFill>
              </a:rPr>
              <a:t>– sofinanciranje zavarovalnih premij </a:t>
            </a:r>
            <a:r>
              <a:rPr lang="sl-SI" sz="2800" u="sng">
                <a:solidFill>
                  <a:srgbClr val="0070C0"/>
                </a:solidFill>
              </a:rPr>
              <a:t>po kmetijskih panogah </a:t>
            </a:r>
            <a:r>
              <a:rPr lang="sl-SI" u="sng"/>
              <a:t> </a:t>
            </a:r>
          </a:p>
        </p:txBody>
      </p:sp>
      <p:sp>
        <p:nvSpPr>
          <p:cNvPr id="15" name="Footer Placeholder 4">
            <a:extLst>
              <a:ext uri="{FF2B5EF4-FFF2-40B4-BE49-F238E27FC236}">
                <a16:creationId xmlns:a16="http://schemas.microsoft.com/office/drawing/2014/main" id="{28DB6264-9AE0-891B-90A7-1CE9A6B6E4EE}"/>
              </a:ext>
            </a:extLst>
          </p:cNvPr>
          <p:cNvSpPr>
            <a:spLocks noGrp="1"/>
          </p:cNvSpPr>
          <p:nvPr>
            <p:ph type="ftr" sz="quarter" idx="11"/>
          </p:nvPr>
        </p:nvSpPr>
        <p:spPr>
          <a:xfrm>
            <a:off x="4038600" y="6356350"/>
            <a:ext cx="4114800" cy="365125"/>
          </a:xfrm>
        </p:spPr>
        <p:txBody>
          <a:bodyPr/>
          <a:lstStyle/>
          <a:p>
            <a:endParaRPr lang="en-GB"/>
          </a:p>
        </p:txBody>
      </p:sp>
      <p:sp>
        <p:nvSpPr>
          <p:cNvPr id="5" name="PoljeZBesedilom 4">
            <a:extLst>
              <a:ext uri="{FF2B5EF4-FFF2-40B4-BE49-F238E27FC236}">
                <a16:creationId xmlns:a16="http://schemas.microsoft.com/office/drawing/2014/main" id="{18A1B783-2D4F-7C07-47F1-87CBB1075E4F}"/>
              </a:ext>
            </a:extLst>
          </p:cNvPr>
          <p:cNvSpPr txBox="1"/>
          <p:nvPr/>
        </p:nvSpPr>
        <p:spPr>
          <a:xfrm>
            <a:off x="309282" y="1822076"/>
            <a:ext cx="72479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 </a:t>
            </a:r>
          </a:p>
        </p:txBody>
      </p:sp>
      <p:sp>
        <p:nvSpPr>
          <p:cNvPr id="8" name="PoljeZBesedilom 7">
            <a:extLst>
              <a:ext uri="{FF2B5EF4-FFF2-40B4-BE49-F238E27FC236}">
                <a16:creationId xmlns:a16="http://schemas.microsoft.com/office/drawing/2014/main" id="{EB6307B3-18B0-A86D-5D51-8DCD48AAB2B7}"/>
              </a:ext>
            </a:extLst>
          </p:cNvPr>
          <p:cNvSpPr txBox="1"/>
          <p:nvPr/>
        </p:nvSpPr>
        <p:spPr>
          <a:xfrm>
            <a:off x="6316784" y="5541281"/>
            <a:ext cx="54607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a:ea typeface="Calibri"/>
                <a:cs typeface="Arial"/>
              </a:rPr>
              <a:t>Vir: </a:t>
            </a:r>
            <a:r>
              <a:rPr lang="en-US" sz="1200" err="1">
                <a:ea typeface="Calibri"/>
                <a:cs typeface="Arial"/>
              </a:rPr>
              <a:t>Letno</a:t>
            </a:r>
            <a:r>
              <a:rPr lang="en-US" sz="1200">
                <a:ea typeface="Calibri"/>
                <a:cs typeface="Arial"/>
              </a:rPr>
              <a:t> </a:t>
            </a:r>
            <a:r>
              <a:rPr lang="en-US" sz="1200" err="1">
                <a:ea typeface="Calibri"/>
                <a:cs typeface="Arial"/>
              </a:rPr>
              <a:t>poročilo</a:t>
            </a:r>
            <a:r>
              <a:rPr lang="en-US" sz="1200">
                <a:ea typeface="Calibri"/>
                <a:cs typeface="Arial"/>
              </a:rPr>
              <a:t> o </a:t>
            </a:r>
            <a:r>
              <a:rPr lang="en-US" sz="1200" err="1">
                <a:ea typeface="Calibri"/>
                <a:cs typeface="Arial"/>
              </a:rPr>
              <a:t>izplačanih</a:t>
            </a:r>
            <a:r>
              <a:rPr lang="en-US" sz="1200">
                <a:ea typeface="Calibri"/>
                <a:cs typeface="Arial"/>
              </a:rPr>
              <a:t> </a:t>
            </a:r>
            <a:r>
              <a:rPr lang="en-US" sz="1200" err="1">
                <a:ea typeface="Calibri"/>
                <a:cs typeface="Arial"/>
              </a:rPr>
              <a:t>zavarovalnih</a:t>
            </a:r>
            <a:r>
              <a:rPr lang="en-US" sz="1200">
                <a:ea typeface="Calibri"/>
                <a:cs typeface="Arial"/>
              </a:rPr>
              <a:t> </a:t>
            </a:r>
            <a:r>
              <a:rPr lang="en-US" sz="1200" err="1">
                <a:ea typeface="Calibri"/>
                <a:cs typeface="Arial"/>
              </a:rPr>
              <a:t>premijah</a:t>
            </a:r>
            <a:r>
              <a:rPr lang="en-US" sz="1200">
                <a:ea typeface="Calibri"/>
                <a:cs typeface="Arial"/>
              </a:rPr>
              <a:t> za </a:t>
            </a:r>
            <a:r>
              <a:rPr lang="en-US" sz="1200" err="1">
                <a:ea typeface="Calibri"/>
                <a:cs typeface="Arial"/>
              </a:rPr>
              <a:t>leto</a:t>
            </a:r>
            <a:r>
              <a:rPr lang="en-US" sz="1200">
                <a:ea typeface="Calibri"/>
                <a:cs typeface="Arial"/>
              </a:rPr>
              <a:t> 2024 (ARSKTRP), </a:t>
            </a:r>
            <a:r>
              <a:rPr lang="en-US" sz="1200" err="1">
                <a:ea typeface="Calibri"/>
                <a:cs typeface="Arial"/>
              </a:rPr>
              <a:t>Zbirna</a:t>
            </a:r>
            <a:r>
              <a:rPr lang="en-US" sz="1200">
                <a:ea typeface="Calibri"/>
                <a:cs typeface="Arial"/>
              </a:rPr>
              <a:t> </a:t>
            </a:r>
            <a:r>
              <a:rPr lang="en-US" sz="1200" err="1">
                <a:ea typeface="Calibri"/>
                <a:cs typeface="Arial"/>
              </a:rPr>
              <a:t>vloga</a:t>
            </a:r>
            <a:r>
              <a:rPr lang="en-US" sz="1200">
                <a:ea typeface="Calibri"/>
                <a:cs typeface="Arial"/>
              </a:rPr>
              <a:t> 2024 (ARSKTRP)</a:t>
            </a:r>
          </a:p>
        </p:txBody>
      </p:sp>
      <p:pic>
        <p:nvPicPr>
          <p:cNvPr id="6" name="Slika 5" descr="Slika, ki vsebuje besede besedilo, posnetek zaslona, številka, vzporedno&#10;&#10;Vsebina, ustvarjena z UI, morda ni pravilna.">
            <a:extLst>
              <a:ext uri="{FF2B5EF4-FFF2-40B4-BE49-F238E27FC236}">
                <a16:creationId xmlns:a16="http://schemas.microsoft.com/office/drawing/2014/main" id="{8321C52A-3138-3684-4634-E2C5E7F306B6}"/>
              </a:ext>
            </a:extLst>
          </p:cNvPr>
          <p:cNvPicPr>
            <a:picLocks noChangeAspect="1"/>
          </p:cNvPicPr>
          <p:nvPr/>
        </p:nvPicPr>
        <p:blipFill>
          <a:blip r:embed="rId3"/>
          <a:stretch>
            <a:fillRect/>
          </a:stretch>
        </p:blipFill>
        <p:spPr>
          <a:xfrm>
            <a:off x="313227" y="1318968"/>
            <a:ext cx="5877791" cy="4675227"/>
          </a:xfrm>
          <a:prstGeom prst="rect">
            <a:avLst/>
          </a:prstGeom>
        </p:spPr>
      </p:pic>
      <p:sp>
        <p:nvSpPr>
          <p:cNvPr id="9" name="Content Placeholder 3">
            <a:extLst>
              <a:ext uri="{FF2B5EF4-FFF2-40B4-BE49-F238E27FC236}">
                <a16:creationId xmlns:a16="http://schemas.microsoft.com/office/drawing/2014/main" id="{22D60CF4-F39B-4176-50B3-70B4C9EA77EF}"/>
              </a:ext>
            </a:extLst>
          </p:cNvPr>
          <p:cNvSpPr txBox="1">
            <a:spLocks/>
          </p:cNvSpPr>
          <p:nvPr/>
        </p:nvSpPr>
        <p:spPr>
          <a:xfrm>
            <a:off x="6654994" y="1621710"/>
            <a:ext cx="4617523" cy="37740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err="1">
                <a:latin typeface="Arial"/>
                <a:cs typeface="Arial"/>
              </a:rPr>
              <a:t>Največ</a:t>
            </a:r>
            <a:r>
              <a:rPr lang="en-US" sz="1400">
                <a:latin typeface="Arial"/>
                <a:cs typeface="Arial"/>
              </a:rPr>
              <a:t> </a:t>
            </a:r>
            <a:r>
              <a:rPr lang="en-US" sz="1400" err="1">
                <a:latin typeface="Arial"/>
                <a:cs typeface="Arial"/>
              </a:rPr>
              <a:t>izplačil</a:t>
            </a:r>
            <a:r>
              <a:rPr lang="en-US" sz="1400">
                <a:latin typeface="Arial"/>
                <a:cs typeface="Arial"/>
              </a:rPr>
              <a:t> (78%) so </a:t>
            </a:r>
            <a:r>
              <a:rPr lang="en-US" sz="1400" err="1">
                <a:latin typeface="Arial"/>
                <a:cs typeface="Arial"/>
              </a:rPr>
              <a:t>prejeli</a:t>
            </a:r>
            <a:r>
              <a:rPr lang="en-US" sz="1400">
                <a:latin typeface="Arial"/>
                <a:cs typeface="Arial"/>
              </a:rPr>
              <a:t> KMG: </a:t>
            </a:r>
            <a:r>
              <a:rPr lang="en-US" sz="1400" err="1">
                <a:latin typeface="Arial"/>
                <a:cs typeface="Arial"/>
              </a:rPr>
              <a:t>Intenzivno</a:t>
            </a:r>
            <a:r>
              <a:rPr lang="en-US" sz="1400">
                <a:latin typeface="Arial"/>
                <a:cs typeface="Arial"/>
              </a:rPr>
              <a:t> </a:t>
            </a:r>
            <a:r>
              <a:rPr lang="en-US" sz="1400" err="1">
                <a:latin typeface="Arial"/>
                <a:cs typeface="Arial"/>
              </a:rPr>
              <a:t>sadjarstvo</a:t>
            </a:r>
            <a:r>
              <a:rPr lang="en-US" sz="1400">
                <a:latin typeface="Arial"/>
                <a:cs typeface="Arial"/>
              </a:rPr>
              <a:t>, </a:t>
            </a:r>
            <a:r>
              <a:rPr lang="en-US" sz="1400" err="1">
                <a:latin typeface="Arial"/>
                <a:cs typeface="Arial"/>
              </a:rPr>
              <a:t>Mešano</a:t>
            </a:r>
            <a:r>
              <a:rPr lang="en-US" sz="1400">
                <a:latin typeface="Arial"/>
                <a:cs typeface="Arial"/>
              </a:rPr>
              <a:t> </a:t>
            </a:r>
            <a:r>
              <a:rPr lang="en-US" sz="1400" err="1">
                <a:latin typeface="Arial"/>
                <a:cs typeface="Arial"/>
              </a:rPr>
              <a:t>kmetijstvo</a:t>
            </a:r>
            <a:r>
              <a:rPr lang="en-US" sz="1400">
                <a:latin typeface="Arial"/>
                <a:cs typeface="Arial"/>
              </a:rPr>
              <a:t>, </a:t>
            </a:r>
            <a:r>
              <a:rPr lang="en-US" sz="1400" err="1">
                <a:latin typeface="Arial"/>
                <a:cs typeface="Arial"/>
              </a:rPr>
              <a:t>Poljedelstvo</a:t>
            </a:r>
            <a:r>
              <a:rPr lang="en-US" sz="1400">
                <a:latin typeface="Arial"/>
                <a:cs typeface="Arial"/>
              </a:rPr>
              <a:t> – </a:t>
            </a:r>
            <a:r>
              <a:rPr lang="en-US" sz="1400" err="1">
                <a:latin typeface="Arial"/>
                <a:cs typeface="Arial"/>
              </a:rPr>
              <a:t>splošno</a:t>
            </a:r>
            <a:r>
              <a:rPr lang="en-US" sz="1400">
                <a:latin typeface="Arial"/>
                <a:cs typeface="Arial"/>
              </a:rPr>
              <a:t>, </a:t>
            </a:r>
            <a:r>
              <a:rPr lang="en-US" sz="1400" err="1">
                <a:latin typeface="Arial"/>
                <a:cs typeface="Arial"/>
              </a:rPr>
              <a:t>Poljedelstvo</a:t>
            </a:r>
            <a:r>
              <a:rPr lang="en-US" sz="1400">
                <a:latin typeface="Arial"/>
                <a:cs typeface="Arial"/>
              </a:rPr>
              <a:t> – </a:t>
            </a:r>
            <a:r>
              <a:rPr lang="en-US" sz="1400" err="1">
                <a:latin typeface="Arial"/>
                <a:cs typeface="Arial"/>
              </a:rPr>
              <a:t>hmelj</a:t>
            </a:r>
            <a:r>
              <a:rPr lang="en-US" sz="1400">
                <a:latin typeface="Arial"/>
                <a:cs typeface="Arial"/>
              </a:rPr>
              <a:t>, </a:t>
            </a:r>
            <a:r>
              <a:rPr lang="en-US" sz="1400" err="1">
                <a:latin typeface="Arial"/>
                <a:cs typeface="Arial"/>
              </a:rPr>
              <a:t>Vinogradništvo</a:t>
            </a:r>
            <a:r>
              <a:rPr lang="en-US" sz="1400">
                <a:latin typeface="Arial"/>
                <a:cs typeface="Arial"/>
              </a:rPr>
              <a:t> - </a:t>
            </a:r>
            <a:r>
              <a:rPr lang="en-US" sz="1400" err="1">
                <a:latin typeface="Arial"/>
                <a:cs typeface="Arial"/>
              </a:rPr>
              <a:t>pretežno</a:t>
            </a:r>
            <a:r>
              <a:rPr lang="en-US" sz="1400">
                <a:latin typeface="Arial"/>
                <a:cs typeface="Arial"/>
              </a:rPr>
              <a:t> vino.</a:t>
            </a:r>
          </a:p>
          <a:p>
            <a:r>
              <a:rPr lang="en-US" sz="1400">
                <a:latin typeface="Arial"/>
                <a:cs typeface="Arial"/>
              </a:rPr>
              <a:t>Med </a:t>
            </a:r>
            <a:r>
              <a:rPr lang="en-US" sz="1400" err="1">
                <a:latin typeface="Arial"/>
                <a:cs typeface="Arial"/>
              </a:rPr>
              <a:t>prejemniki</a:t>
            </a:r>
            <a:r>
              <a:rPr lang="en-US" sz="1400">
                <a:latin typeface="Arial"/>
                <a:cs typeface="Arial"/>
              </a:rPr>
              <a:t> </a:t>
            </a:r>
            <a:r>
              <a:rPr lang="en-US" sz="1400" err="1">
                <a:latin typeface="Arial"/>
                <a:cs typeface="Arial"/>
              </a:rPr>
              <a:t>sredstev</a:t>
            </a:r>
            <a:r>
              <a:rPr lang="en-US" sz="1400">
                <a:latin typeface="Arial"/>
                <a:cs typeface="Arial"/>
              </a:rPr>
              <a:t> pa </a:t>
            </a:r>
            <a:r>
              <a:rPr lang="en-US" sz="1400" err="1">
                <a:latin typeface="Arial"/>
                <a:cs typeface="Arial"/>
              </a:rPr>
              <a:t>obstajajo</a:t>
            </a:r>
            <a:r>
              <a:rPr lang="en-US" sz="1400">
                <a:latin typeface="Arial"/>
                <a:cs typeface="Arial"/>
              </a:rPr>
              <a:t> </a:t>
            </a:r>
            <a:r>
              <a:rPr lang="en-US" sz="1400" err="1">
                <a:latin typeface="Arial"/>
                <a:cs typeface="Arial"/>
              </a:rPr>
              <a:t>velike</a:t>
            </a:r>
            <a:r>
              <a:rPr lang="en-US" sz="1400">
                <a:latin typeface="Arial"/>
                <a:cs typeface="Arial"/>
              </a:rPr>
              <a:t> </a:t>
            </a:r>
            <a:r>
              <a:rPr lang="en-US" sz="1400" err="1">
                <a:latin typeface="Arial"/>
                <a:cs typeface="Arial"/>
              </a:rPr>
              <a:t>razlike</a:t>
            </a:r>
            <a:r>
              <a:rPr lang="en-US" sz="1400">
                <a:latin typeface="Arial"/>
                <a:cs typeface="Arial"/>
              </a:rPr>
              <a:t> med </a:t>
            </a:r>
            <a:r>
              <a:rPr lang="en-US" sz="1400" err="1">
                <a:latin typeface="Arial"/>
                <a:cs typeface="Arial"/>
              </a:rPr>
              <a:t>deležem</a:t>
            </a:r>
            <a:r>
              <a:rPr lang="en-US" sz="1400">
                <a:latin typeface="Arial"/>
                <a:cs typeface="Arial"/>
              </a:rPr>
              <a:t> </a:t>
            </a:r>
            <a:r>
              <a:rPr lang="en-US" sz="1400" err="1">
                <a:latin typeface="Arial"/>
                <a:cs typeface="Arial"/>
              </a:rPr>
              <a:t>prejetih</a:t>
            </a:r>
            <a:r>
              <a:rPr lang="en-US" sz="1400">
                <a:latin typeface="Arial"/>
                <a:cs typeface="Arial"/>
              </a:rPr>
              <a:t> </a:t>
            </a:r>
            <a:r>
              <a:rPr lang="en-US" sz="1400" err="1">
                <a:latin typeface="Arial"/>
                <a:cs typeface="Arial"/>
              </a:rPr>
              <a:t>sredstev</a:t>
            </a:r>
            <a:r>
              <a:rPr lang="en-US" sz="1400">
                <a:latin typeface="Arial"/>
                <a:cs typeface="Arial"/>
              </a:rPr>
              <a:t> in </a:t>
            </a:r>
            <a:r>
              <a:rPr lang="en-US" sz="1400" err="1">
                <a:latin typeface="Arial"/>
                <a:cs typeface="Arial"/>
              </a:rPr>
              <a:t>deležem</a:t>
            </a:r>
            <a:r>
              <a:rPr lang="en-US" sz="1400">
                <a:latin typeface="Arial"/>
                <a:cs typeface="Arial"/>
              </a:rPr>
              <a:t> </a:t>
            </a:r>
            <a:r>
              <a:rPr lang="en-US" sz="1400" err="1">
                <a:latin typeface="Arial"/>
                <a:cs typeface="Arial"/>
              </a:rPr>
              <a:t>št</a:t>
            </a:r>
            <a:r>
              <a:rPr lang="en-US" sz="1400">
                <a:latin typeface="Arial"/>
                <a:cs typeface="Arial"/>
              </a:rPr>
              <a:t>. KMG. Ta </a:t>
            </a:r>
            <a:r>
              <a:rPr lang="en-US" sz="1400" err="1">
                <a:latin typeface="Arial"/>
                <a:cs typeface="Arial"/>
              </a:rPr>
              <a:t>razlika</a:t>
            </a:r>
            <a:r>
              <a:rPr lang="en-US" sz="1400">
                <a:latin typeface="Arial"/>
                <a:cs typeface="Arial"/>
              </a:rPr>
              <a:t> </a:t>
            </a:r>
            <a:r>
              <a:rPr lang="en-US" sz="1400" err="1">
                <a:latin typeface="Arial"/>
                <a:cs typeface="Arial"/>
              </a:rPr>
              <a:t>lahko</a:t>
            </a:r>
            <a:r>
              <a:rPr lang="en-US" sz="1400">
                <a:latin typeface="Arial"/>
                <a:cs typeface="Arial"/>
              </a:rPr>
              <a:t> </a:t>
            </a:r>
            <a:r>
              <a:rPr lang="en-US" sz="1400" err="1">
                <a:latin typeface="Arial"/>
                <a:cs typeface="Arial"/>
              </a:rPr>
              <a:t>pokaže</a:t>
            </a:r>
            <a:r>
              <a:rPr lang="en-US" sz="1400">
                <a:latin typeface="Arial"/>
                <a:cs typeface="Arial"/>
              </a:rPr>
              <a:t>, v </a:t>
            </a:r>
            <a:r>
              <a:rPr lang="en-US" sz="1400" err="1">
                <a:latin typeface="Arial"/>
                <a:cs typeface="Arial"/>
              </a:rPr>
              <a:t>katerih</a:t>
            </a:r>
            <a:r>
              <a:rPr lang="en-US" sz="1400">
                <a:latin typeface="Arial"/>
                <a:cs typeface="Arial"/>
              </a:rPr>
              <a:t> </a:t>
            </a:r>
            <a:r>
              <a:rPr lang="en-US" sz="1400" err="1">
                <a:latin typeface="Arial"/>
                <a:cs typeface="Arial"/>
              </a:rPr>
              <a:t>sektorjih</a:t>
            </a:r>
            <a:r>
              <a:rPr lang="en-US" sz="1400">
                <a:latin typeface="Arial"/>
                <a:cs typeface="Arial"/>
              </a:rPr>
              <a:t> je </a:t>
            </a:r>
            <a:r>
              <a:rPr lang="en-US" sz="1400" err="1">
                <a:latin typeface="Arial"/>
                <a:cs typeface="Arial"/>
              </a:rPr>
              <a:t>zavarovanje</a:t>
            </a:r>
            <a:r>
              <a:rPr lang="en-US" sz="1400">
                <a:latin typeface="Arial"/>
                <a:cs typeface="Arial"/>
              </a:rPr>
              <a:t> (in </a:t>
            </a:r>
            <a:r>
              <a:rPr lang="en-US" sz="1400" err="1">
                <a:latin typeface="Arial"/>
                <a:cs typeface="Arial"/>
              </a:rPr>
              <a:t>posledično</a:t>
            </a:r>
            <a:r>
              <a:rPr lang="en-US" sz="1400">
                <a:latin typeface="Arial"/>
                <a:cs typeface="Arial"/>
              </a:rPr>
              <a:t> </a:t>
            </a:r>
            <a:r>
              <a:rPr lang="en-US" sz="1400" err="1">
                <a:latin typeface="Arial"/>
                <a:cs typeface="Arial"/>
              </a:rPr>
              <a:t>sofinanciranje</a:t>
            </a:r>
            <a:r>
              <a:rPr lang="en-US" sz="1400">
                <a:latin typeface="Arial"/>
                <a:cs typeface="Arial"/>
              </a:rPr>
              <a:t>) </a:t>
            </a:r>
            <a:r>
              <a:rPr lang="en-US" sz="1400" err="1">
                <a:latin typeface="Arial"/>
                <a:cs typeface="Arial"/>
              </a:rPr>
              <a:t>bolj</a:t>
            </a:r>
            <a:r>
              <a:rPr lang="en-US" sz="1400">
                <a:latin typeface="Arial"/>
                <a:cs typeface="Arial"/>
              </a:rPr>
              <a:t> </a:t>
            </a:r>
            <a:r>
              <a:rPr lang="en-US" sz="1400" err="1">
                <a:latin typeface="Arial"/>
                <a:cs typeface="Arial"/>
              </a:rPr>
              <a:t>pogosto</a:t>
            </a:r>
            <a:r>
              <a:rPr lang="en-US" sz="1400">
                <a:latin typeface="Arial"/>
                <a:cs typeface="Arial"/>
              </a:rPr>
              <a:t>. </a:t>
            </a:r>
          </a:p>
          <a:p>
            <a:r>
              <a:rPr lang="en-US" sz="1400">
                <a:latin typeface="Arial"/>
                <a:cs typeface="Arial"/>
              </a:rPr>
              <a:t>Glede </a:t>
            </a:r>
            <a:r>
              <a:rPr lang="en-US" sz="1400" err="1">
                <a:latin typeface="Arial"/>
                <a:cs typeface="Arial"/>
              </a:rPr>
              <a:t>na</a:t>
            </a:r>
            <a:r>
              <a:rPr lang="en-US" sz="1400">
                <a:latin typeface="Arial"/>
                <a:cs typeface="Arial"/>
              </a:rPr>
              <a:t> ta </a:t>
            </a:r>
            <a:r>
              <a:rPr lang="en-US" sz="1400" err="1">
                <a:latin typeface="Arial"/>
                <a:cs typeface="Arial"/>
              </a:rPr>
              <a:t>kriterij</a:t>
            </a:r>
            <a:r>
              <a:rPr lang="en-US" sz="1400">
                <a:latin typeface="Arial"/>
                <a:cs typeface="Arial"/>
              </a:rPr>
              <a:t> </a:t>
            </a:r>
            <a:r>
              <a:rPr lang="en-US" sz="1400" err="1">
                <a:latin typeface="Arial"/>
                <a:cs typeface="Arial"/>
              </a:rPr>
              <a:t>najbolj</a:t>
            </a:r>
            <a:r>
              <a:rPr lang="en-US" sz="1400">
                <a:latin typeface="Arial"/>
                <a:cs typeface="Arial"/>
              </a:rPr>
              <a:t> </a:t>
            </a:r>
            <a:r>
              <a:rPr lang="en-US" sz="1400" err="1">
                <a:latin typeface="Arial"/>
                <a:cs typeface="Arial"/>
              </a:rPr>
              <a:t>pozitivno</a:t>
            </a:r>
            <a:r>
              <a:rPr lang="en-US" sz="1400">
                <a:latin typeface="Arial"/>
                <a:cs typeface="Arial"/>
              </a:rPr>
              <a:t> </a:t>
            </a:r>
            <a:r>
              <a:rPr lang="en-US" sz="1400" err="1">
                <a:latin typeface="Arial"/>
                <a:cs typeface="Arial"/>
              </a:rPr>
              <a:t>odstopajo</a:t>
            </a:r>
            <a:r>
              <a:rPr lang="en-US" sz="1400">
                <a:latin typeface="Arial"/>
                <a:cs typeface="Arial"/>
              </a:rPr>
              <a:t> </a:t>
            </a:r>
            <a:r>
              <a:rPr lang="en-US" sz="1400" err="1">
                <a:latin typeface="Arial"/>
                <a:cs typeface="Arial"/>
              </a:rPr>
              <a:t>sledeči</a:t>
            </a:r>
            <a:r>
              <a:rPr lang="en-US" sz="1400">
                <a:latin typeface="Arial"/>
                <a:cs typeface="Arial"/>
              </a:rPr>
              <a:t> tipi: </a:t>
            </a:r>
            <a:r>
              <a:rPr lang="en-US" sz="1400" err="1">
                <a:latin typeface="Arial"/>
                <a:cs typeface="Arial"/>
              </a:rPr>
              <a:t>intenzivno</a:t>
            </a:r>
            <a:r>
              <a:rPr lang="en-US" sz="1400">
                <a:latin typeface="Arial"/>
                <a:cs typeface="Arial"/>
              </a:rPr>
              <a:t> </a:t>
            </a:r>
            <a:r>
              <a:rPr lang="en-US" sz="1400" err="1">
                <a:latin typeface="Arial"/>
                <a:cs typeface="Arial"/>
              </a:rPr>
              <a:t>sadjarstvo</a:t>
            </a:r>
            <a:r>
              <a:rPr lang="en-US" sz="1400">
                <a:latin typeface="Arial"/>
                <a:cs typeface="Arial"/>
              </a:rPr>
              <a:t>, </a:t>
            </a:r>
            <a:r>
              <a:rPr lang="en-US" sz="1400" err="1">
                <a:latin typeface="Arial"/>
                <a:cs typeface="Arial"/>
              </a:rPr>
              <a:t>hmeljarstvo</a:t>
            </a:r>
            <a:r>
              <a:rPr lang="en-US" sz="1400">
                <a:latin typeface="Arial"/>
                <a:cs typeface="Arial"/>
              </a:rPr>
              <a:t>, </a:t>
            </a:r>
            <a:r>
              <a:rPr lang="en-US" sz="1400" err="1">
                <a:latin typeface="Arial"/>
                <a:cs typeface="Arial"/>
              </a:rPr>
              <a:t>vinogradništvo</a:t>
            </a:r>
            <a:r>
              <a:rPr lang="en-US" sz="1400">
                <a:latin typeface="Arial"/>
                <a:cs typeface="Arial"/>
              </a:rPr>
              <a:t> – </a:t>
            </a:r>
            <a:r>
              <a:rPr lang="en-US" sz="1400" err="1">
                <a:latin typeface="Arial"/>
                <a:cs typeface="Arial"/>
              </a:rPr>
              <a:t>pretežno</a:t>
            </a:r>
            <a:r>
              <a:rPr lang="en-US" sz="1400">
                <a:latin typeface="Arial"/>
                <a:cs typeface="Arial"/>
              </a:rPr>
              <a:t> vino. </a:t>
            </a:r>
          </a:p>
          <a:p>
            <a:r>
              <a:rPr lang="en-US" sz="1400" err="1">
                <a:latin typeface="Arial"/>
                <a:cs typeface="Arial"/>
              </a:rPr>
              <a:t>Najbolj</a:t>
            </a:r>
            <a:r>
              <a:rPr lang="en-US" sz="1400">
                <a:latin typeface="Arial"/>
                <a:cs typeface="Arial"/>
              </a:rPr>
              <a:t> </a:t>
            </a:r>
            <a:r>
              <a:rPr lang="en-US" sz="1400" err="1">
                <a:latin typeface="Arial"/>
                <a:cs typeface="Arial"/>
              </a:rPr>
              <a:t>negativno</a:t>
            </a:r>
            <a:r>
              <a:rPr lang="en-US" sz="1400">
                <a:latin typeface="Arial"/>
                <a:cs typeface="Arial"/>
              </a:rPr>
              <a:t> pa </a:t>
            </a:r>
            <a:r>
              <a:rPr lang="en-US" sz="1400" err="1">
                <a:latin typeface="Arial"/>
                <a:cs typeface="Arial"/>
              </a:rPr>
              <a:t>odstopajo</a:t>
            </a:r>
            <a:r>
              <a:rPr lang="en-US" sz="1400">
                <a:latin typeface="Arial"/>
                <a:cs typeface="Arial"/>
              </a:rPr>
              <a:t>: </a:t>
            </a:r>
            <a:r>
              <a:rPr lang="en-US" sz="1400" err="1">
                <a:latin typeface="Arial"/>
                <a:cs typeface="Arial"/>
              </a:rPr>
              <a:t>splošno</a:t>
            </a:r>
            <a:r>
              <a:rPr lang="en-US" sz="1400">
                <a:latin typeface="Arial"/>
                <a:cs typeface="Arial"/>
              </a:rPr>
              <a:t> </a:t>
            </a:r>
            <a:r>
              <a:rPr lang="en-US" sz="1400" err="1">
                <a:latin typeface="Arial"/>
                <a:cs typeface="Arial"/>
              </a:rPr>
              <a:t>poljedelstvo</a:t>
            </a:r>
            <a:r>
              <a:rPr lang="en-US" sz="1400">
                <a:latin typeface="Arial"/>
                <a:cs typeface="Arial"/>
              </a:rPr>
              <a:t> in </a:t>
            </a:r>
            <a:r>
              <a:rPr lang="en-US" sz="1400" err="1">
                <a:latin typeface="Arial"/>
                <a:cs typeface="Arial"/>
              </a:rPr>
              <a:t>večina</a:t>
            </a:r>
            <a:r>
              <a:rPr lang="en-US" sz="1400">
                <a:latin typeface="Arial"/>
                <a:cs typeface="Arial"/>
              </a:rPr>
              <a:t> </a:t>
            </a:r>
            <a:r>
              <a:rPr lang="en-US" sz="1400" err="1">
                <a:latin typeface="Arial"/>
                <a:cs typeface="Arial"/>
              </a:rPr>
              <a:t>govedorejskih</a:t>
            </a:r>
            <a:r>
              <a:rPr lang="en-US" sz="1400">
                <a:latin typeface="Arial"/>
                <a:cs typeface="Arial"/>
              </a:rPr>
              <a:t> </a:t>
            </a:r>
            <a:r>
              <a:rPr lang="en-US" sz="1400" err="1">
                <a:latin typeface="Arial"/>
                <a:cs typeface="Arial"/>
              </a:rPr>
              <a:t>tipov</a:t>
            </a:r>
            <a:r>
              <a:rPr lang="en-US" sz="1400">
                <a:latin typeface="Arial"/>
                <a:cs typeface="Arial"/>
              </a:rPr>
              <a:t> </a:t>
            </a:r>
            <a:r>
              <a:rPr lang="en-US" sz="1400" err="1">
                <a:latin typeface="Arial"/>
                <a:cs typeface="Arial"/>
              </a:rPr>
              <a:t>proizvodnje</a:t>
            </a:r>
            <a:r>
              <a:rPr lang="en-US" sz="1400">
                <a:latin typeface="Arial"/>
                <a:cs typeface="Arial"/>
              </a:rPr>
              <a:t>. </a:t>
            </a:r>
            <a:endParaRPr lang="en-US"/>
          </a:p>
        </p:txBody>
      </p:sp>
    </p:spTree>
    <p:extLst>
      <p:ext uri="{BB962C8B-B14F-4D97-AF65-F5344CB8AC3E}">
        <p14:creationId xmlns:p14="http://schemas.microsoft.com/office/powerpoint/2010/main" val="482573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A0662-221E-CC7B-1D3E-89890867E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C1B56-8C73-949A-F21A-1ACB703C3112}"/>
              </a:ext>
            </a:extLst>
          </p:cNvPr>
          <p:cNvSpPr>
            <a:spLocks noGrp="1"/>
          </p:cNvSpPr>
          <p:nvPr>
            <p:ph type="title"/>
          </p:nvPr>
        </p:nvSpPr>
        <p:spPr>
          <a:xfrm>
            <a:off x="838200" y="192552"/>
            <a:ext cx="9420086" cy="738745"/>
          </a:xfrm>
        </p:spPr>
        <p:txBody>
          <a:bodyPr>
            <a:normAutofit fontScale="90000"/>
          </a:bodyPr>
          <a:lstStyle/>
          <a:p>
            <a:r>
              <a:rPr lang="sl-SI"/>
              <a:t>Cilj 4: podnebne spremembe – prilagajanje</a:t>
            </a:r>
            <a:br>
              <a:rPr lang="sl-SI"/>
            </a:br>
            <a:r>
              <a:rPr lang="sl-SI" sz="4400">
                <a:solidFill>
                  <a:srgbClr val="0070C0"/>
                </a:solidFill>
              </a:rPr>
              <a:t>–</a:t>
            </a:r>
            <a:r>
              <a:rPr lang="sl-SI">
                <a:solidFill>
                  <a:schemeClr val="tx2">
                    <a:lumMod val="75000"/>
                    <a:lumOff val="25000"/>
                  </a:schemeClr>
                </a:solidFill>
              </a:rPr>
              <a:t> </a:t>
            </a:r>
            <a:r>
              <a:rPr lang="sl-SI">
                <a:solidFill>
                  <a:srgbClr val="0070C0"/>
                </a:solidFill>
              </a:rPr>
              <a:t>namakana zemljišča</a:t>
            </a:r>
          </a:p>
        </p:txBody>
      </p:sp>
      <p:sp>
        <p:nvSpPr>
          <p:cNvPr id="7" name="Espace réservé du texte 2">
            <a:extLst>
              <a:ext uri="{FF2B5EF4-FFF2-40B4-BE49-F238E27FC236}">
                <a16:creationId xmlns:a16="http://schemas.microsoft.com/office/drawing/2014/main" id="{44E0DB28-CEEE-6D5F-CFE5-A44F65F819DB}"/>
              </a:ext>
            </a:extLst>
          </p:cNvPr>
          <p:cNvSpPr txBox="1">
            <a:spLocks/>
          </p:cNvSpPr>
          <p:nvPr/>
        </p:nvSpPr>
        <p:spPr>
          <a:xfrm>
            <a:off x="7810620" y="1225406"/>
            <a:ext cx="3431783" cy="4269260"/>
          </a:xfrm>
          <a:prstGeom prst="rect">
            <a:avLst/>
          </a:prstGeom>
        </p:spPr>
        <p:txBody>
          <a:bodyPr vert="horz" lIns="90000" tIns="45720" rIns="91440" bIns="45720" numCol="1" rtlCol="0" anchor="t">
            <a:normAutofit/>
          </a:bodyPr>
          <a:lstStyle>
            <a:lvl1pPr marL="400050" indent="-400050" algn="l" defTabSz="914400" rtl="0" eaLnBrk="1" latinLnBrk="0" hangingPunct="1">
              <a:lnSpc>
                <a:spcPct val="90000"/>
              </a:lnSpc>
              <a:spcBef>
                <a:spcPts val="1000"/>
              </a:spcBef>
              <a:buClr>
                <a:schemeClr val="accent3"/>
              </a:buClr>
              <a:buFont typeface="Wingdings" pitchFamily="2" charset="2"/>
              <a:buChar char="§"/>
              <a:defRPr sz="1500"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75592"/>
              </a:buClr>
              <a:buSzTx/>
              <a:buFont typeface="Wingdings" pitchFamily="2" charset="2"/>
              <a:buNone/>
              <a:tabLst/>
              <a:defRPr/>
            </a:pPr>
            <a:r>
              <a:rPr lang="en-US" b="1" i="1" err="1">
                <a:solidFill>
                  <a:schemeClr val="accent1"/>
                </a:solidFill>
                <a:latin typeface="Arial"/>
                <a:cs typeface="Arial"/>
              </a:rPr>
              <a:t>Stanje</a:t>
            </a:r>
            <a:r>
              <a:rPr kumimoji="0" lang="en-US" sz="1500" b="1" i="1" u="none" strike="noStrike" kern="1200" cap="none" spc="0" normalizeH="0" baseline="0" noProof="0">
                <a:ln>
                  <a:noFill/>
                </a:ln>
                <a:solidFill>
                  <a:schemeClr val="accent1"/>
                </a:solidFill>
                <a:effectLst/>
                <a:uLnTx/>
                <a:uFillTx/>
                <a:latin typeface="Arial"/>
                <a:ea typeface="+mn-ea"/>
                <a:cs typeface="Arial"/>
              </a:rPr>
              <a:t>: </a:t>
            </a:r>
            <a:r>
              <a:rPr kumimoji="0" lang="en-US" sz="1500" b="0" i="0" u="none" strike="noStrike" kern="1200" cap="none" spc="0" normalizeH="0" baseline="0" noProof="0">
                <a:ln>
                  <a:noFill/>
                </a:ln>
                <a:solidFill>
                  <a:schemeClr val="accent1"/>
                </a:solidFill>
                <a:effectLst/>
                <a:uLnTx/>
                <a:uFillTx/>
                <a:latin typeface="Arial"/>
                <a:ea typeface="+mn-ea"/>
                <a:cs typeface="Arial"/>
              </a:rPr>
              <a:t>​</a:t>
            </a:r>
            <a:endParaRPr lang="en-US" sz="1500" b="0" i="0" u="none" strike="noStrike" kern="1200" cap="none" spc="0" normalizeH="0" baseline="0" noProof="0">
              <a:ln>
                <a:noFill/>
              </a:ln>
              <a:solidFill>
                <a:schemeClr val="accent1"/>
              </a:solidFill>
              <a:effectLst/>
              <a:uLnTx/>
              <a:uFillTx/>
              <a:latin typeface="Arial"/>
              <a:cs typeface="Arial"/>
            </a:endParaRPr>
          </a:p>
          <a:p>
            <a:pPr>
              <a:buClr>
                <a:srgbClr val="375592"/>
              </a:buClr>
              <a:buFont typeface="Arial" panose="020B0604020202020204" pitchFamily="34" charset="0"/>
              <a:buChar char="•"/>
              <a:defRPr/>
            </a:pPr>
            <a:r>
              <a:rPr lang="en-US" sz="1400" err="1">
                <a:solidFill>
                  <a:schemeClr val="accent1"/>
                </a:solidFill>
                <a:latin typeface="Arial"/>
                <a:ea typeface="Calibri"/>
                <a:cs typeface="Arial"/>
              </a:rPr>
              <a:t>Obseg</a:t>
            </a:r>
            <a:r>
              <a:rPr lang="en-US" sz="1400">
                <a:solidFill>
                  <a:schemeClr val="accent1"/>
                </a:solidFill>
                <a:latin typeface="Arial"/>
                <a:ea typeface="Calibri"/>
                <a:cs typeface="Arial"/>
              </a:rPr>
              <a:t> </a:t>
            </a:r>
            <a:r>
              <a:rPr lang="en-US" sz="1400" err="1">
                <a:solidFill>
                  <a:schemeClr val="accent1"/>
                </a:solidFill>
                <a:latin typeface="Arial"/>
                <a:ea typeface="Calibri"/>
                <a:cs typeface="Arial"/>
              </a:rPr>
              <a:t>površin</a:t>
            </a:r>
            <a:r>
              <a:rPr kumimoji="0" lang="en-US" sz="1400" i="0" u="none" strike="noStrike" kern="1200" cap="none" spc="0" normalizeH="0" baseline="0" noProof="0">
                <a:ln>
                  <a:noFill/>
                </a:ln>
                <a:solidFill>
                  <a:schemeClr val="accent1"/>
                </a:solidFill>
                <a:effectLst/>
                <a:uLnTx/>
                <a:uFillTx/>
                <a:latin typeface="Arial"/>
                <a:ea typeface="Calibri"/>
                <a:cs typeface="Arial"/>
              </a:rPr>
              <a:t>, </a:t>
            </a:r>
            <a:r>
              <a:rPr lang="en-US" sz="1400" err="1">
                <a:solidFill>
                  <a:schemeClr val="accent1"/>
                </a:solidFill>
                <a:latin typeface="Arial"/>
                <a:ea typeface="Calibri"/>
                <a:cs typeface="Arial"/>
              </a:rPr>
              <a:t>pripravljenih</a:t>
            </a:r>
            <a:r>
              <a:rPr lang="en-US" sz="1400">
                <a:solidFill>
                  <a:schemeClr val="accent1"/>
                </a:solidFill>
                <a:latin typeface="Arial"/>
                <a:ea typeface="Calibri"/>
                <a:cs typeface="Arial"/>
              </a:rPr>
              <a:t> za </a:t>
            </a:r>
            <a:r>
              <a:rPr lang="en-US" sz="1400" err="1">
                <a:solidFill>
                  <a:schemeClr val="accent1"/>
                </a:solidFill>
                <a:latin typeface="Arial"/>
                <a:ea typeface="Calibri"/>
                <a:cs typeface="Arial"/>
              </a:rPr>
              <a:t>namakanje</a:t>
            </a:r>
            <a:r>
              <a:rPr lang="en-US" sz="1400">
                <a:solidFill>
                  <a:schemeClr val="accent1"/>
                </a:solidFill>
                <a:latin typeface="Arial"/>
                <a:ea typeface="Calibri"/>
                <a:cs typeface="Arial"/>
              </a:rPr>
              <a:t> </a:t>
            </a:r>
            <a:r>
              <a:rPr kumimoji="0" lang="en-US" sz="1400" i="0" u="none" strike="noStrike" kern="1200" cap="none" spc="0" normalizeH="0" baseline="0" noProof="0">
                <a:ln>
                  <a:noFill/>
                </a:ln>
                <a:solidFill>
                  <a:schemeClr val="accent1"/>
                </a:solidFill>
                <a:effectLst/>
                <a:uLnTx/>
                <a:uFillTx/>
                <a:latin typeface="Arial"/>
                <a:ea typeface="Calibri"/>
                <a:cs typeface="Arial"/>
              </a:rPr>
              <a:t>v </a:t>
            </a:r>
            <a:r>
              <a:rPr lang="en-US" sz="1400">
                <a:solidFill>
                  <a:schemeClr val="accent1"/>
                </a:solidFill>
                <a:latin typeface="Arial"/>
                <a:ea typeface="Calibri"/>
                <a:cs typeface="Arial"/>
              </a:rPr>
              <a:t>SI: 6.500 ha, od </a:t>
            </a:r>
            <a:r>
              <a:rPr lang="en-US" sz="1400" err="1">
                <a:solidFill>
                  <a:schemeClr val="accent1"/>
                </a:solidFill>
                <a:latin typeface="Arial"/>
                <a:ea typeface="Calibri"/>
                <a:cs typeface="Arial"/>
              </a:rPr>
              <a:t>tega</a:t>
            </a:r>
            <a:r>
              <a:rPr lang="en-US" sz="1400">
                <a:solidFill>
                  <a:schemeClr val="accent1"/>
                </a:solidFill>
                <a:latin typeface="Arial"/>
                <a:ea typeface="Calibri"/>
                <a:cs typeface="Arial"/>
              </a:rPr>
              <a:t> 2.500 ha za </a:t>
            </a:r>
            <a:r>
              <a:rPr lang="en-US" sz="1400" err="1">
                <a:solidFill>
                  <a:schemeClr val="accent1"/>
                </a:solidFill>
                <a:latin typeface="Arial"/>
                <a:ea typeface="Calibri"/>
                <a:cs typeface="Arial"/>
              </a:rPr>
              <a:t>namakanje</a:t>
            </a:r>
            <a:r>
              <a:rPr lang="en-US" sz="1400">
                <a:solidFill>
                  <a:schemeClr val="accent1"/>
                </a:solidFill>
                <a:latin typeface="Arial"/>
                <a:ea typeface="Calibri"/>
                <a:cs typeface="Arial"/>
              </a:rPr>
              <a:t> </a:t>
            </a:r>
            <a:r>
              <a:rPr lang="en-US" sz="1400" err="1">
                <a:solidFill>
                  <a:schemeClr val="accent1"/>
                </a:solidFill>
                <a:latin typeface="Arial"/>
                <a:ea typeface="Calibri"/>
                <a:cs typeface="Arial"/>
              </a:rPr>
              <a:t>hmelja</a:t>
            </a:r>
            <a:r>
              <a:rPr kumimoji="0" lang="en-US" sz="1400" i="0" u="none" strike="noStrike" kern="1200" cap="none" spc="0" normalizeH="0" baseline="0" noProof="0">
                <a:ln>
                  <a:noFill/>
                </a:ln>
                <a:solidFill>
                  <a:schemeClr val="accent1"/>
                </a:solidFill>
                <a:effectLst/>
                <a:uLnTx/>
                <a:uFillTx/>
                <a:latin typeface="Arial"/>
                <a:ea typeface="Calibri"/>
                <a:cs typeface="Arial"/>
              </a:rPr>
              <a:t>.</a:t>
            </a:r>
            <a:endParaRPr lang="sl-SI" sz="1400">
              <a:solidFill>
                <a:schemeClr val="accent1"/>
              </a:solidFill>
              <a:latin typeface="Arial"/>
              <a:ea typeface="Calibri"/>
              <a:cs typeface="Arial"/>
            </a:endParaRPr>
          </a:p>
          <a:p>
            <a:pPr>
              <a:buFont typeface="Arial" pitchFamily="2" charset="2"/>
              <a:buChar char="•"/>
              <a:defRPr/>
            </a:pPr>
            <a:r>
              <a:rPr lang="en-US" sz="1400">
                <a:solidFill>
                  <a:schemeClr val="accent1"/>
                </a:solidFill>
                <a:latin typeface="Arial"/>
                <a:ea typeface="Calibri"/>
                <a:cs typeface="Arial"/>
              </a:rPr>
              <a:t>V </a:t>
            </a:r>
            <a:r>
              <a:rPr lang="en-US" sz="1400" err="1">
                <a:solidFill>
                  <a:schemeClr val="accent1"/>
                </a:solidFill>
                <a:latin typeface="Arial"/>
                <a:ea typeface="Calibri"/>
                <a:cs typeface="Arial"/>
              </a:rPr>
              <a:t>Sloveniji</a:t>
            </a:r>
            <a:r>
              <a:rPr lang="en-US" sz="1400">
                <a:solidFill>
                  <a:schemeClr val="accent1"/>
                </a:solidFill>
                <a:latin typeface="Arial"/>
                <a:ea typeface="Calibri"/>
                <a:cs typeface="Arial"/>
              </a:rPr>
              <a:t> je </a:t>
            </a:r>
            <a:r>
              <a:rPr lang="en-US" sz="1400" err="1">
                <a:solidFill>
                  <a:schemeClr val="accent1"/>
                </a:solidFill>
                <a:latin typeface="Arial"/>
                <a:ea typeface="Calibri"/>
                <a:cs typeface="Arial"/>
              </a:rPr>
              <a:t>delež</a:t>
            </a:r>
            <a:r>
              <a:rPr lang="en-US" sz="1400">
                <a:solidFill>
                  <a:schemeClr val="accent1"/>
                </a:solidFill>
                <a:latin typeface="Arial"/>
                <a:ea typeface="Calibri"/>
                <a:cs typeface="Arial"/>
              </a:rPr>
              <a:t> za </a:t>
            </a:r>
            <a:r>
              <a:rPr lang="en-US" sz="1400" err="1">
                <a:solidFill>
                  <a:schemeClr val="accent1"/>
                </a:solidFill>
                <a:latin typeface="Arial"/>
                <a:ea typeface="Calibri"/>
                <a:cs typeface="Arial"/>
              </a:rPr>
              <a:t>namakanje</a:t>
            </a:r>
            <a:r>
              <a:rPr lang="en-US" sz="1400">
                <a:solidFill>
                  <a:schemeClr val="accent1"/>
                </a:solidFill>
                <a:latin typeface="Arial"/>
                <a:ea typeface="Calibri"/>
                <a:cs typeface="Arial"/>
              </a:rPr>
              <a:t> </a:t>
            </a:r>
            <a:r>
              <a:rPr lang="en-US" sz="1400" err="1">
                <a:solidFill>
                  <a:schemeClr val="accent1"/>
                </a:solidFill>
                <a:latin typeface="Arial"/>
                <a:ea typeface="Calibri"/>
                <a:cs typeface="Arial"/>
              </a:rPr>
              <a:t>pripravljenih</a:t>
            </a:r>
            <a:r>
              <a:rPr lang="en-US" sz="1400">
                <a:solidFill>
                  <a:schemeClr val="accent1"/>
                </a:solidFill>
                <a:latin typeface="Arial"/>
                <a:ea typeface="Calibri"/>
                <a:cs typeface="Arial"/>
              </a:rPr>
              <a:t> </a:t>
            </a:r>
            <a:r>
              <a:rPr lang="en-US" sz="1400" err="1">
                <a:solidFill>
                  <a:schemeClr val="accent1"/>
                </a:solidFill>
                <a:latin typeface="Arial"/>
                <a:ea typeface="Calibri"/>
                <a:cs typeface="Arial"/>
              </a:rPr>
              <a:t>zemljišč</a:t>
            </a:r>
            <a:r>
              <a:rPr lang="en-US" sz="1400">
                <a:solidFill>
                  <a:schemeClr val="accent1"/>
                </a:solidFill>
                <a:latin typeface="Arial"/>
                <a:ea typeface="Calibri"/>
                <a:cs typeface="Arial"/>
              </a:rPr>
              <a:t> glede </a:t>
            </a:r>
            <a:r>
              <a:rPr lang="en-US" sz="1400" err="1">
                <a:solidFill>
                  <a:schemeClr val="accent1"/>
                </a:solidFill>
                <a:latin typeface="Arial"/>
                <a:ea typeface="Calibri"/>
                <a:cs typeface="Arial"/>
              </a:rPr>
              <a:t>na</a:t>
            </a:r>
            <a:r>
              <a:rPr lang="en-US" sz="1400">
                <a:solidFill>
                  <a:schemeClr val="accent1"/>
                </a:solidFill>
                <a:latin typeface="Arial"/>
                <a:ea typeface="Calibri"/>
                <a:cs typeface="Arial"/>
              </a:rPr>
              <a:t> KZU med </a:t>
            </a:r>
            <a:r>
              <a:rPr lang="en-US" sz="1400" err="1">
                <a:solidFill>
                  <a:schemeClr val="accent1"/>
                </a:solidFill>
                <a:latin typeface="Arial"/>
                <a:ea typeface="Calibri"/>
                <a:cs typeface="Arial"/>
              </a:rPr>
              <a:t>nižjimi</a:t>
            </a:r>
            <a:r>
              <a:rPr lang="en-US" sz="1400">
                <a:solidFill>
                  <a:schemeClr val="accent1"/>
                </a:solidFill>
                <a:latin typeface="Arial"/>
                <a:ea typeface="Calibri"/>
                <a:cs typeface="Arial"/>
              </a:rPr>
              <a:t> </a:t>
            </a:r>
            <a:r>
              <a:rPr lang="en-US" sz="1400" err="1">
                <a:solidFill>
                  <a:schemeClr val="accent1"/>
                </a:solidFill>
                <a:latin typeface="Arial"/>
                <a:ea typeface="Calibri"/>
                <a:cs typeface="Arial"/>
              </a:rPr>
              <a:t>znotraj</a:t>
            </a:r>
            <a:r>
              <a:rPr lang="en-US" sz="1400">
                <a:solidFill>
                  <a:schemeClr val="accent1"/>
                </a:solidFill>
                <a:latin typeface="Arial"/>
                <a:ea typeface="Calibri"/>
                <a:cs typeface="Arial"/>
              </a:rPr>
              <a:t> </a:t>
            </a:r>
            <a:r>
              <a:rPr lang="en-US" sz="1400" err="1">
                <a:solidFill>
                  <a:schemeClr val="accent1"/>
                </a:solidFill>
                <a:latin typeface="Arial"/>
                <a:ea typeface="Calibri"/>
                <a:cs typeface="Arial"/>
              </a:rPr>
              <a:t>držav</a:t>
            </a:r>
            <a:r>
              <a:rPr lang="en-US" sz="1400">
                <a:solidFill>
                  <a:schemeClr val="accent1"/>
                </a:solidFill>
                <a:latin typeface="Arial"/>
                <a:ea typeface="Calibri"/>
                <a:cs typeface="Arial"/>
              </a:rPr>
              <a:t> </a:t>
            </a:r>
            <a:r>
              <a:rPr lang="en-US" sz="1400" err="1">
                <a:solidFill>
                  <a:schemeClr val="accent1"/>
                </a:solidFill>
                <a:latin typeface="Arial"/>
                <a:ea typeface="Calibri"/>
                <a:cs typeface="Arial"/>
              </a:rPr>
              <a:t>članic</a:t>
            </a:r>
            <a:r>
              <a:rPr lang="en-US" sz="1400">
                <a:solidFill>
                  <a:schemeClr val="accent1"/>
                </a:solidFill>
                <a:latin typeface="Arial"/>
                <a:ea typeface="Calibri"/>
                <a:cs typeface="Arial"/>
              </a:rPr>
              <a:t> EU, in </a:t>
            </a:r>
            <a:r>
              <a:rPr lang="en-US" sz="1400" err="1">
                <a:solidFill>
                  <a:schemeClr val="accent1"/>
                </a:solidFill>
                <a:latin typeface="Arial"/>
                <a:ea typeface="Calibri"/>
                <a:cs typeface="Arial"/>
              </a:rPr>
              <a:t>sicer</a:t>
            </a:r>
            <a:r>
              <a:rPr lang="en-US" sz="1400">
                <a:solidFill>
                  <a:schemeClr val="accent1"/>
                </a:solidFill>
                <a:latin typeface="Arial"/>
                <a:ea typeface="Calibri"/>
                <a:cs typeface="Arial"/>
              </a:rPr>
              <a:t> je </a:t>
            </a:r>
            <a:r>
              <a:rPr lang="en-US" sz="1400" err="1">
                <a:solidFill>
                  <a:schemeClr val="accent1"/>
                </a:solidFill>
                <a:latin typeface="Arial"/>
                <a:ea typeface="Calibri"/>
                <a:cs typeface="Arial"/>
              </a:rPr>
              <a:t>znašal</a:t>
            </a:r>
            <a:r>
              <a:rPr lang="en-US" sz="1400">
                <a:solidFill>
                  <a:schemeClr val="accent1"/>
                </a:solidFill>
                <a:latin typeface="Arial"/>
                <a:ea typeface="Calibri"/>
                <a:cs typeface="Arial"/>
              </a:rPr>
              <a:t> 1,1 % v </a:t>
            </a:r>
            <a:r>
              <a:rPr lang="en-US" sz="1400" err="1">
                <a:solidFill>
                  <a:schemeClr val="accent1"/>
                </a:solidFill>
                <a:latin typeface="Arial"/>
                <a:ea typeface="Calibri"/>
                <a:cs typeface="Arial"/>
              </a:rPr>
              <a:t>letu</a:t>
            </a:r>
            <a:r>
              <a:rPr lang="en-US" sz="1400">
                <a:solidFill>
                  <a:schemeClr val="accent1"/>
                </a:solidFill>
                <a:latin typeface="Arial"/>
                <a:ea typeface="Calibri"/>
                <a:cs typeface="Arial"/>
              </a:rPr>
              <a:t> 2020.</a:t>
            </a:r>
          </a:p>
          <a:p>
            <a:pPr>
              <a:buFont typeface="Arial" pitchFamily="2" charset="2"/>
              <a:buChar char="•"/>
              <a:defRPr/>
            </a:pPr>
            <a:r>
              <a:rPr lang="en-US" sz="1400" err="1">
                <a:solidFill>
                  <a:schemeClr val="accent1"/>
                </a:solidFill>
                <a:latin typeface="Arial"/>
                <a:ea typeface="Calibri"/>
                <a:cs typeface="Arial"/>
              </a:rPr>
              <a:t>Največ</a:t>
            </a:r>
            <a:r>
              <a:rPr lang="en-US" sz="1400">
                <a:solidFill>
                  <a:schemeClr val="accent1"/>
                </a:solidFill>
                <a:latin typeface="Arial"/>
                <a:ea typeface="Calibri"/>
                <a:cs typeface="Arial"/>
              </a:rPr>
              <a:t> </a:t>
            </a:r>
            <a:r>
              <a:rPr lang="en-US" sz="1400" err="1">
                <a:solidFill>
                  <a:schemeClr val="accent1"/>
                </a:solidFill>
                <a:latin typeface="Arial"/>
                <a:ea typeface="Calibri"/>
                <a:cs typeface="Arial"/>
              </a:rPr>
              <a:t>namakanih</a:t>
            </a:r>
            <a:r>
              <a:rPr lang="en-US" sz="1400">
                <a:solidFill>
                  <a:schemeClr val="accent1"/>
                </a:solidFill>
                <a:latin typeface="Arial"/>
                <a:ea typeface="Calibri"/>
                <a:cs typeface="Arial"/>
              </a:rPr>
              <a:t> </a:t>
            </a:r>
            <a:r>
              <a:rPr lang="en-US" sz="1400" err="1">
                <a:solidFill>
                  <a:schemeClr val="accent1"/>
                </a:solidFill>
                <a:latin typeface="Arial"/>
                <a:ea typeface="Calibri"/>
                <a:cs typeface="Arial"/>
              </a:rPr>
              <a:t>površin</a:t>
            </a:r>
            <a:r>
              <a:rPr lang="en-US" sz="1400">
                <a:solidFill>
                  <a:schemeClr val="accent1"/>
                </a:solidFill>
                <a:latin typeface="Arial"/>
                <a:ea typeface="Calibri"/>
                <a:cs typeface="Arial"/>
              </a:rPr>
              <a:t> je v </a:t>
            </a:r>
            <a:r>
              <a:rPr lang="en-US" sz="1400" err="1">
                <a:solidFill>
                  <a:schemeClr val="accent1"/>
                </a:solidFill>
                <a:latin typeface="Arial"/>
                <a:ea typeface="Calibri"/>
                <a:cs typeface="Arial"/>
              </a:rPr>
              <a:t>Savinjski</a:t>
            </a:r>
            <a:r>
              <a:rPr lang="en-US" sz="1400">
                <a:solidFill>
                  <a:schemeClr val="accent1"/>
                </a:solidFill>
                <a:latin typeface="Arial"/>
                <a:ea typeface="Calibri"/>
                <a:cs typeface="Arial"/>
              </a:rPr>
              <a:t> </a:t>
            </a:r>
            <a:r>
              <a:rPr lang="en-US" sz="1400" err="1">
                <a:solidFill>
                  <a:schemeClr val="accent1"/>
                </a:solidFill>
                <a:latin typeface="Arial"/>
                <a:ea typeface="Calibri"/>
                <a:cs typeface="Arial"/>
              </a:rPr>
              <a:t>dolini</a:t>
            </a:r>
            <a:r>
              <a:rPr lang="en-US" sz="1400">
                <a:solidFill>
                  <a:schemeClr val="accent1"/>
                </a:solidFill>
                <a:latin typeface="Arial"/>
                <a:ea typeface="Calibri"/>
                <a:cs typeface="Arial"/>
              </a:rPr>
              <a:t> = </a:t>
            </a:r>
            <a:r>
              <a:rPr lang="en-US" sz="1400" err="1">
                <a:solidFill>
                  <a:schemeClr val="accent1"/>
                </a:solidFill>
                <a:latin typeface="Arial"/>
                <a:ea typeface="Calibri"/>
                <a:cs typeface="Arial"/>
              </a:rPr>
              <a:t>hmelj</a:t>
            </a:r>
            <a:r>
              <a:rPr lang="en-US" sz="1400">
                <a:solidFill>
                  <a:schemeClr val="accent1"/>
                </a:solidFill>
                <a:latin typeface="Arial"/>
                <a:ea typeface="Calibri"/>
                <a:cs typeface="Arial"/>
              </a:rPr>
              <a:t>.</a:t>
            </a:r>
          </a:p>
          <a:p>
            <a:pPr>
              <a:buFont typeface="Arial" pitchFamily="2" charset="2"/>
              <a:buChar char="•"/>
              <a:defRPr/>
            </a:pPr>
            <a:r>
              <a:rPr lang="en-US" sz="1400">
                <a:solidFill>
                  <a:schemeClr val="accent1"/>
                </a:solidFill>
                <a:latin typeface="Arial"/>
                <a:ea typeface="Calibri"/>
                <a:cs typeface="Arial"/>
              </a:rPr>
              <a:t>V </a:t>
            </a:r>
            <a:r>
              <a:rPr lang="en-US" sz="1400" err="1">
                <a:solidFill>
                  <a:schemeClr val="accent1"/>
                </a:solidFill>
                <a:latin typeface="Arial"/>
                <a:ea typeface="Calibri"/>
                <a:cs typeface="Arial"/>
              </a:rPr>
              <a:t>glavnem</a:t>
            </a:r>
            <a:r>
              <a:rPr lang="en-US" sz="1400">
                <a:solidFill>
                  <a:schemeClr val="accent1"/>
                </a:solidFill>
                <a:latin typeface="Arial"/>
                <a:ea typeface="Calibri"/>
                <a:cs typeface="Arial"/>
              </a:rPr>
              <a:t> se </a:t>
            </a:r>
            <a:r>
              <a:rPr lang="en-US" sz="1400" err="1">
                <a:solidFill>
                  <a:schemeClr val="accent1"/>
                </a:solidFill>
                <a:latin typeface="Arial"/>
                <a:ea typeface="Calibri"/>
                <a:cs typeface="Arial"/>
              </a:rPr>
              <a:t>namakajo</a:t>
            </a:r>
            <a:r>
              <a:rPr lang="en-US" sz="1400">
                <a:solidFill>
                  <a:schemeClr val="accent1"/>
                </a:solidFill>
                <a:latin typeface="Arial"/>
                <a:ea typeface="Calibri"/>
                <a:cs typeface="Arial"/>
              </a:rPr>
              <a:t> </a:t>
            </a:r>
            <a:r>
              <a:rPr lang="en-US" sz="1400" err="1">
                <a:solidFill>
                  <a:schemeClr val="accent1"/>
                </a:solidFill>
                <a:latin typeface="Arial"/>
                <a:ea typeface="Calibri"/>
                <a:cs typeface="Arial"/>
              </a:rPr>
              <a:t>hmelj</a:t>
            </a:r>
            <a:r>
              <a:rPr lang="en-US" sz="1400">
                <a:solidFill>
                  <a:schemeClr val="accent1"/>
                </a:solidFill>
                <a:latin typeface="Arial"/>
                <a:ea typeface="Calibri"/>
                <a:cs typeface="Arial"/>
              </a:rPr>
              <a:t> in </a:t>
            </a:r>
            <a:r>
              <a:rPr lang="en-US" sz="1400" err="1">
                <a:solidFill>
                  <a:schemeClr val="accent1"/>
                </a:solidFill>
                <a:latin typeface="Arial"/>
                <a:ea typeface="Calibri"/>
                <a:cs typeface="Arial"/>
              </a:rPr>
              <a:t>krmne</a:t>
            </a:r>
            <a:r>
              <a:rPr lang="en-US" sz="1400">
                <a:solidFill>
                  <a:schemeClr val="accent1"/>
                </a:solidFill>
                <a:latin typeface="Arial"/>
                <a:ea typeface="Calibri"/>
                <a:cs typeface="Arial"/>
              </a:rPr>
              <a:t> </a:t>
            </a:r>
            <a:r>
              <a:rPr lang="en-US" sz="1400" err="1">
                <a:solidFill>
                  <a:schemeClr val="accent1"/>
                </a:solidFill>
                <a:latin typeface="Arial"/>
                <a:ea typeface="Calibri"/>
                <a:cs typeface="Arial"/>
              </a:rPr>
              <a:t>rastline</a:t>
            </a:r>
            <a:r>
              <a:rPr lang="en-US" sz="1400">
                <a:solidFill>
                  <a:schemeClr val="accent1"/>
                </a:solidFill>
                <a:latin typeface="Arial"/>
                <a:ea typeface="Calibri"/>
                <a:cs typeface="Arial"/>
              </a:rPr>
              <a:t>.</a:t>
            </a:r>
          </a:p>
          <a:p>
            <a:pPr>
              <a:buFont typeface="Arial" pitchFamily="2" charset="2"/>
              <a:buChar char="•"/>
              <a:defRPr/>
            </a:pPr>
            <a:endParaRPr lang="en-US" sz="1400" b="0" i="0" u="none" strike="noStrike" kern="1200" cap="none" spc="0" normalizeH="0" baseline="0" noProof="0">
              <a:ln>
                <a:noFill/>
              </a:ln>
              <a:solidFill>
                <a:schemeClr val="accent1"/>
              </a:solidFill>
              <a:effectLst/>
              <a:uLnTx/>
              <a:uFillTx/>
              <a:latin typeface="Arial"/>
              <a:ea typeface="Calibri"/>
              <a:cs typeface="Arial"/>
            </a:endParaRPr>
          </a:p>
          <a:p>
            <a:pPr marL="0" indent="0">
              <a:buClr>
                <a:srgbClr val="196B24"/>
              </a:buClr>
              <a:buNone/>
              <a:defRPr/>
            </a:pPr>
            <a:endParaRPr lang="en-US" sz="1400">
              <a:solidFill>
                <a:schemeClr val="accent1"/>
              </a:solidFill>
              <a:latin typeface="Arial"/>
              <a:cs typeface="Arial"/>
            </a:endParaRPr>
          </a:p>
          <a:p>
            <a:pPr marL="0" marR="0" lvl="0" indent="0" algn="l" defTabSz="914400" rtl="0" eaLnBrk="1" fontAlgn="auto" latinLnBrk="0" hangingPunct="1">
              <a:lnSpc>
                <a:spcPct val="90000"/>
              </a:lnSpc>
              <a:spcBef>
                <a:spcPts val="1000"/>
              </a:spcBef>
              <a:spcAft>
                <a:spcPts val="0"/>
              </a:spcAft>
              <a:buClr>
                <a:srgbClr val="375592"/>
              </a:buClr>
              <a:buSzTx/>
              <a:buFont typeface="Wingdings" pitchFamily="2" charset="2"/>
              <a:buNone/>
              <a:tabLst/>
              <a:defRPr/>
            </a:pPr>
            <a:endParaRPr lang="en-US" sz="1500" b="0" i="0" u="none" strike="noStrike" kern="1200" cap="none" spc="0" normalizeH="0" baseline="0" noProof="0">
              <a:ln>
                <a:noFill/>
              </a:ln>
              <a:solidFill>
                <a:schemeClr val="accent1"/>
              </a:solidFill>
              <a:effectLst/>
              <a:uLnTx/>
              <a:uFillTx/>
              <a:latin typeface="Arial"/>
              <a:cs typeface="Arial"/>
            </a:endParaRPr>
          </a:p>
        </p:txBody>
      </p:sp>
      <p:pic>
        <p:nvPicPr>
          <p:cNvPr id="3" name="Slika 2" descr="Slika, ki vsebuje besede besedilo, zemljevid, atlas&#10;&#10;Vsebina, ustvarjena z UI, morda ni pravilna.">
            <a:extLst>
              <a:ext uri="{FF2B5EF4-FFF2-40B4-BE49-F238E27FC236}">
                <a16:creationId xmlns:a16="http://schemas.microsoft.com/office/drawing/2014/main" id="{86BC893C-A7EB-537F-1396-1151F1F67496}"/>
              </a:ext>
            </a:extLst>
          </p:cNvPr>
          <p:cNvPicPr>
            <a:picLocks noChangeAspect="1"/>
          </p:cNvPicPr>
          <p:nvPr/>
        </p:nvPicPr>
        <p:blipFill>
          <a:blip r:embed="rId3"/>
          <a:stretch>
            <a:fillRect/>
          </a:stretch>
        </p:blipFill>
        <p:spPr>
          <a:xfrm>
            <a:off x="404719" y="1230923"/>
            <a:ext cx="6644484" cy="4699000"/>
          </a:xfrm>
          <a:prstGeom prst="rect">
            <a:avLst/>
          </a:prstGeom>
        </p:spPr>
      </p:pic>
      <p:cxnSp>
        <p:nvCxnSpPr>
          <p:cNvPr id="5" name="Raven puščični povezovalnik 4">
            <a:extLst>
              <a:ext uri="{FF2B5EF4-FFF2-40B4-BE49-F238E27FC236}">
                <a16:creationId xmlns:a16="http://schemas.microsoft.com/office/drawing/2014/main" id="{CC8D2B42-6815-6875-7DB3-0BB24C2D53E9}"/>
              </a:ext>
            </a:extLst>
          </p:cNvPr>
          <p:cNvCxnSpPr/>
          <p:nvPr/>
        </p:nvCxnSpPr>
        <p:spPr>
          <a:xfrm>
            <a:off x="4165609" y="3278022"/>
            <a:ext cx="3645594" cy="31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858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6548C-C88B-9666-2230-063C7067346E}"/>
              </a:ext>
            </a:extLst>
          </p:cNvPr>
          <p:cNvSpPr>
            <a:spLocks noGrp="1"/>
          </p:cNvSpPr>
          <p:nvPr>
            <p:ph type="title"/>
          </p:nvPr>
        </p:nvSpPr>
        <p:spPr>
          <a:xfrm>
            <a:off x="838200" y="192552"/>
            <a:ext cx="9420086" cy="738745"/>
          </a:xfrm>
        </p:spPr>
        <p:txBody>
          <a:bodyPr>
            <a:normAutofit fontScale="90000"/>
          </a:bodyPr>
          <a:lstStyle/>
          <a:p>
            <a:r>
              <a:rPr lang="sl-SI" dirty="0"/>
              <a:t>Cilj 4: podnebne spremembe – prilagajanje</a:t>
            </a:r>
            <a:br>
              <a:rPr lang="sl-SI" dirty="0"/>
            </a:br>
            <a:r>
              <a:rPr lang="sl-SI" sz="4400" dirty="0">
                <a:solidFill>
                  <a:srgbClr val="0070C0"/>
                </a:solidFill>
              </a:rPr>
              <a:t>–</a:t>
            </a:r>
            <a:r>
              <a:rPr lang="sl-SI" dirty="0">
                <a:solidFill>
                  <a:schemeClr val="tx2">
                    <a:lumMod val="75000"/>
                    <a:lumOff val="25000"/>
                  </a:schemeClr>
                </a:solidFill>
              </a:rPr>
              <a:t> </a:t>
            </a:r>
            <a:r>
              <a:rPr lang="sl-SI" dirty="0">
                <a:solidFill>
                  <a:srgbClr val="0070C0"/>
                </a:solidFill>
              </a:rPr>
              <a:t>škode po naravnih nesrečah in namakana zemljišča</a:t>
            </a:r>
          </a:p>
        </p:txBody>
      </p:sp>
      <p:graphicFrame>
        <p:nvGraphicFramePr>
          <p:cNvPr id="5" name="Chart 1">
            <a:extLst>
              <a:ext uri="{FF2B5EF4-FFF2-40B4-BE49-F238E27FC236}">
                <a16:creationId xmlns:a16="http://schemas.microsoft.com/office/drawing/2014/main" id="{DBE68CA8-537E-6CAB-4CC1-D8C413A30593}"/>
              </a:ext>
            </a:extLst>
          </p:cNvPr>
          <p:cNvGraphicFramePr/>
          <p:nvPr/>
        </p:nvGraphicFramePr>
        <p:xfrm>
          <a:off x="95252" y="1257300"/>
          <a:ext cx="5667374" cy="4705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afikon 2">
            <a:extLst>
              <a:ext uri="{FF2B5EF4-FFF2-40B4-BE49-F238E27FC236}">
                <a16:creationId xmlns:a16="http://schemas.microsoft.com/office/drawing/2014/main" id="{2C64E26F-20BC-DCE2-C79E-BA8F88627C70}"/>
              </a:ext>
            </a:extLst>
          </p:cNvPr>
          <p:cNvGraphicFramePr>
            <a:graphicFrameLocks/>
          </p:cNvGraphicFramePr>
          <p:nvPr/>
        </p:nvGraphicFramePr>
        <p:xfrm>
          <a:off x="5857873" y="1257301"/>
          <a:ext cx="6238875" cy="47058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7020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A77FBAD5-F01F-D1DF-160F-0501FBA4667F}"/>
              </a:ext>
            </a:extLst>
          </p:cNvPr>
          <p:cNvSpPr>
            <a:spLocks noGrp="1"/>
          </p:cNvSpPr>
          <p:nvPr>
            <p:ph type="ftr" sz="quarter" idx="11"/>
          </p:nvPr>
        </p:nvSpPr>
        <p:spPr>
          <a:xfrm>
            <a:off x="4038600" y="6356350"/>
            <a:ext cx="4114800" cy="365125"/>
          </a:xfrm>
        </p:spPr>
        <p:txBody>
          <a:bodyPr/>
          <a:lstStyle/>
          <a:p>
            <a:endParaRPr lang="en-GB"/>
          </a:p>
        </p:txBody>
      </p:sp>
      <p:sp>
        <p:nvSpPr>
          <p:cNvPr id="6" name="PoljeZBesedilom 5">
            <a:extLst>
              <a:ext uri="{FF2B5EF4-FFF2-40B4-BE49-F238E27FC236}">
                <a16:creationId xmlns:a16="http://schemas.microsoft.com/office/drawing/2014/main" id="{AD63045B-695C-0DC4-35C8-06E18BCABB85}"/>
              </a:ext>
            </a:extLst>
          </p:cNvPr>
          <p:cNvSpPr txBox="1"/>
          <p:nvPr/>
        </p:nvSpPr>
        <p:spPr>
          <a:xfrm>
            <a:off x="632565" y="277661"/>
            <a:ext cx="82859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b="1">
                <a:solidFill>
                  <a:srgbClr val="C00000"/>
                </a:solidFill>
                <a:latin typeface="Aptos Display"/>
              </a:rPr>
              <a:t>Podnebna kriza in prehranska varnost</a:t>
            </a:r>
            <a:endParaRPr lang="sl-SI" sz="2000"/>
          </a:p>
        </p:txBody>
      </p:sp>
      <p:sp>
        <p:nvSpPr>
          <p:cNvPr id="8" name="Content Placeholder 2">
            <a:extLst>
              <a:ext uri="{FF2B5EF4-FFF2-40B4-BE49-F238E27FC236}">
                <a16:creationId xmlns:a16="http://schemas.microsoft.com/office/drawing/2014/main" id="{EE70AB63-B30A-2271-1E6E-9842E8FF7022}"/>
              </a:ext>
            </a:extLst>
          </p:cNvPr>
          <p:cNvSpPr txBox="1">
            <a:spLocks/>
          </p:cNvSpPr>
          <p:nvPr/>
        </p:nvSpPr>
        <p:spPr>
          <a:xfrm>
            <a:off x="395353" y="1210322"/>
            <a:ext cx="10463022" cy="4873072"/>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pPr>
              <a:buAutoNum type="arabicPeriod"/>
            </a:pPr>
            <a:r>
              <a:rPr lang="en-US" sz="2000" b="1" dirty="0">
                <a:solidFill>
                  <a:schemeClr val="tx1"/>
                </a:solidFill>
                <a:latin typeface="Arial"/>
                <a:cs typeface="Arial"/>
              </a:rPr>
              <a:t>Dvig temperature (</a:t>
            </a:r>
            <a:r>
              <a:rPr lang="en-US" sz="2000" b="1" dirty="0" err="1">
                <a:solidFill>
                  <a:schemeClr val="tx1"/>
                </a:solidFill>
                <a:latin typeface="Arial"/>
                <a:cs typeface="Arial"/>
              </a:rPr>
              <a:t>vročinski</a:t>
            </a:r>
            <a:r>
              <a:rPr lang="en-US" sz="2000" b="1" dirty="0">
                <a:solidFill>
                  <a:schemeClr val="tx1"/>
                </a:solidFill>
                <a:latin typeface="Arial"/>
                <a:cs typeface="Arial"/>
              </a:rPr>
              <a:t> </a:t>
            </a:r>
            <a:r>
              <a:rPr lang="en-US" sz="2000" b="1" dirty="0" err="1">
                <a:solidFill>
                  <a:schemeClr val="tx1"/>
                </a:solidFill>
                <a:latin typeface="Arial"/>
                <a:cs typeface="Arial"/>
              </a:rPr>
              <a:t>valovi</a:t>
            </a:r>
            <a:r>
              <a:rPr lang="en-US" sz="2000" b="1" dirty="0">
                <a:solidFill>
                  <a:schemeClr val="tx1"/>
                </a:solidFill>
                <a:latin typeface="Arial"/>
                <a:cs typeface="Arial"/>
              </a:rPr>
              <a:t>, </a:t>
            </a:r>
            <a:r>
              <a:rPr lang="en-US" sz="2000" b="1" dirty="0" err="1">
                <a:solidFill>
                  <a:schemeClr val="tx1"/>
                </a:solidFill>
                <a:latin typeface="Arial"/>
                <a:cs typeface="Arial"/>
              </a:rPr>
              <a:t>rapidne</a:t>
            </a:r>
            <a:r>
              <a:rPr lang="en-US" sz="2000" b="1" dirty="0">
                <a:solidFill>
                  <a:schemeClr val="tx1"/>
                </a:solidFill>
                <a:latin typeface="Arial"/>
                <a:cs typeface="Arial"/>
              </a:rPr>
              <a:t> </a:t>
            </a:r>
            <a:r>
              <a:rPr lang="en-US" sz="2000" b="1" dirty="0" err="1">
                <a:solidFill>
                  <a:schemeClr val="tx1"/>
                </a:solidFill>
                <a:latin typeface="Arial"/>
                <a:cs typeface="Arial"/>
              </a:rPr>
              <a:t>suše</a:t>
            </a:r>
            <a:r>
              <a:rPr lang="en-US" sz="2000" b="1" dirty="0">
                <a:solidFill>
                  <a:schemeClr val="tx1"/>
                </a:solidFill>
                <a:latin typeface="Arial"/>
                <a:cs typeface="Arial"/>
              </a:rPr>
              <a:t>...)</a:t>
            </a:r>
            <a:endParaRPr lang="en-US" sz="2000" b="1" dirty="0">
              <a:solidFill>
                <a:schemeClr val="tx1"/>
              </a:solidFill>
              <a:latin typeface="Arial" panose="020B0604020202020204" pitchFamily="34" charset="0"/>
              <a:cs typeface="Arial" panose="020B0604020202020204" pitchFamily="34" charset="0"/>
            </a:endParaRPr>
          </a:p>
          <a:p>
            <a:pPr>
              <a:buAutoNum type="arabicPeriod"/>
            </a:pPr>
            <a:r>
              <a:rPr lang="en-US" sz="2000" b="1" dirty="0" err="1">
                <a:solidFill>
                  <a:schemeClr val="tx1"/>
                </a:solidFill>
                <a:latin typeface="Arial"/>
                <a:cs typeface="Arial"/>
              </a:rPr>
              <a:t>Spremembe</a:t>
            </a:r>
            <a:r>
              <a:rPr lang="en-US" sz="2000" b="1" dirty="0">
                <a:solidFill>
                  <a:schemeClr val="tx1"/>
                </a:solidFill>
                <a:latin typeface="Arial"/>
                <a:cs typeface="Arial"/>
              </a:rPr>
              <a:t> </a:t>
            </a:r>
            <a:r>
              <a:rPr lang="en-US" sz="2000" b="1" dirty="0" err="1">
                <a:solidFill>
                  <a:schemeClr val="tx1"/>
                </a:solidFill>
                <a:latin typeface="Arial"/>
                <a:cs typeface="Arial"/>
              </a:rPr>
              <a:t>padavinskega</a:t>
            </a:r>
            <a:r>
              <a:rPr lang="en-US" sz="2000" b="1" dirty="0">
                <a:solidFill>
                  <a:schemeClr val="tx1"/>
                </a:solidFill>
                <a:latin typeface="Arial"/>
                <a:cs typeface="Arial"/>
              </a:rPr>
              <a:t> </a:t>
            </a:r>
            <a:r>
              <a:rPr lang="en-US" sz="2000" b="1" dirty="0" err="1">
                <a:solidFill>
                  <a:schemeClr val="tx1"/>
                </a:solidFill>
                <a:latin typeface="Arial"/>
                <a:cs typeface="Arial"/>
              </a:rPr>
              <a:t>režima</a:t>
            </a:r>
            <a:r>
              <a:rPr lang="en-US" sz="2000" b="1" dirty="0">
                <a:solidFill>
                  <a:schemeClr val="tx1"/>
                </a:solidFill>
                <a:latin typeface="Arial"/>
                <a:cs typeface="Arial"/>
              </a:rPr>
              <a:t> (</a:t>
            </a:r>
            <a:r>
              <a:rPr lang="en-US" sz="2000" b="1" dirty="0" err="1">
                <a:solidFill>
                  <a:schemeClr val="tx1"/>
                </a:solidFill>
                <a:latin typeface="Arial"/>
                <a:cs typeface="Arial"/>
              </a:rPr>
              <a:t>poplave</a:t>
            </a:r>
            <a:r>
              <a:rPr lang="en-US" sz="2000" b="1" dirty="0">
                <a:solidFill>
                  <a:schemeClr val="tx1"/>
                </a:solidFill>
                <a:latin typeface="Arial"/>
                <a:cs typeface="Arial"/>
              </a:rPr>
              <a:t>, </a:t>
            </a:r>
            <a:r>
              <a:rPr lang="en-US" sz="2000" b="1" dirty="0" err="1">
                <a:solidFill>
                  <a:schemeClr val="tx1"/>
                </a:solidFill>
                <a:latin typeface="Arial"/>
                <a:cs typeface="Arial"/>
              </a:rPr>
              <a:t>erozija</a:t>
            </a:r>
            <a:r>
              <a:rPr lang="en-US" sz="2000" b="1" dirty="0">
                <a:solidFill>
                  <a:schemeClr val="tx1"/>
                </a:solidFill>
                <a:latin typeface="Arial"/>
                <a:cs typeface="Arial"/>
              </a:rPr>
              <a:t> </a:t>
            </a:r>
            <a:r>
              <a:rPr lang="en-US" sz="2000" b="1" dirty="0" err="1">
                <a:solidFill>
                  <a:schemeClr val="tx1"/>
                </a:solidFill>
                <a:latin typeface="Arial"/>
                <a:cs typeface="Arial"/>
              </a:rPr>
              <a:t>tal</a:t>
            </a:r>
            <a:r>
              <a:rPr lang="en-US" sz="2000" b="1" dirty="0">
                <a:solidFill>
                  <a:schemeClr val="tx1"/>
                </a:solidFill>
                <a:latin typeface="Arial"/>
                <a:cs typeface="Arial"/>
              </a:rPr>
              <a:t>, </a:t>
            </a:r>
            <a:r>
              <a:rPr lang="en-US" sz="2000" b="1" dirty="0" err="1">
                <a:solidFill>
                  <a:schemeClr val="tx1"/>
                </a:solidFill>
                <a:latin typeface="Arial"/>
                <a:cs typeface="Arial"/>
              </a:rPr>
              <a:t>dolgotrajne</a:t>
            </a:r>
            <a:r>
              <a:rPr lang="en-US" sz="2000" b="1" dirty="0">
                <a:solidFill>
                  <a:schemeClr val="tx1"/>
                </a:solidFill>
                <a:latin typeface="Arial"/>
                <a:cs typeface="Arial"/>
              </a:rPr>
              <a:t> </a:t>
            </a:r>
            <a:r>
              <a:rPr lang="en-US" sz="2000" b="1" dirty="0" err="1">
                <a:solidFill>
                  <a:schemeClr val="tx1"/>
                </a:solidFill>
                <a:latin typeface="Arial"/>
                <a:cs typeface="Arial"/>
              </a:rPr>
              <a:t>suše</a:t>
            </a:r>
            <a:r>
              <a:rPr lang="en-US" sz="2000" b="1" dirty="0">
                <a:solidFill>
                  <a:schemeClr val="tx1"/>
                </a:solidFill>
                <a:latin typeface="Arial"/>
                <a:cs typeface="Arial"/>
              </a:rPr>
              <a:t>)</a:t>
            </a:r>
          </a:p>
          <a:p>
            <a:pPr>
              <a:buAutoNum type="arabicPeriod"/>
            </a:pPr>
            <a:r>
              <a:rPr lang="en-US" sz="2000" b="1" dirty="0" err="1">
                <a:solidFill>
                  <a:schemeClr val="tx1"/>
                </a:solidFill>
                <a:latin typeface="Arial"/>
                <a:cs typeface="Arial"/>
              </a:rPr>
              <a:t>Ekstremni</a:t>
            </a:r>
            <a:r>
              <a:rPr lang="en-US" sz="2000" b="1" dirty="0">
                <a:solidFill>
                  <a:schemeClr val="tx1"/>
                </a:solidFill>
                <a:latin typeface="Arial"/>
                <a:cs typeface="Arial"/>
              </a:rPr>
              <a:t> </a:t>
            </a:r>
            <a:r>
              <a:rPr lang="en-US" sz="2000" b="1" dirty="0" err="1">
                <a:solidFill>
                  <a:schemeClr val="tx1"/>
                </a:solidFill>
                <a:latin typeface="Arial"/>
                <a:cs typeface="Arial"/>
              </a:rPr>
              <a:t>vremenski</a:t>
            </a:r>
            <a:r>
              <a:rPr lang="en-US" sz="2000" b="1" dirty="0">
                <a:solidFill>
                  <a:schemeClr val="tx1"/>
                </a:solidFill>
                <a:latin typeface="Arial"/>
                <a:cs typeface="Arial"/>
              </a:rPr>
              <a:t> </a:t>
            </a:r>
            <a:r>
              <a:rPr lang="en-US" sz="2000" b="1" dirty="0" err="1">
                <a:solidFill>
                  <a:schemeClr val="tx1"/>
                </a:solidFill>
                <a:latin typeface="Arial"/>
                <a:cs typeface="Arial"/>
              </a:rPr>
              <a:t>dogodki</a:t>
            </a:r>
            <a:r>
              <a:rPr lang="en-US" sz="2000" b="1" dirty="0">
                <a:solidFill>
                  <a:schemeClr val="tx1"/>
                </a:solidFill>
                <a:latin typeface="Arial"/>
                <a:cs typeface="Arial"/>
              </a:rPr>
              <a:t> (</a:t>
            </a:r>
            <a:r>
              <a:rPr lang="en-US" sz="2000" b="1" dirty="0" err="1">
                <a:solidFill>
                  <a:schemeClr val="tx1"/>
                </a:solidFill>
                <a:latin typeface="Arial"/>
                <a:cs typeface="Arial"/>
              </a:rPr>
              <a:t>neurja</a:t>
            </a:r>
            <a:r>
              <a:rPr lang="en-US" sz="2000" b="1" dirty="0">
                <a:solidFill>
                  <a:schemeClr val="tx1"/>
                </a:solidFill>
                <a:latin typeface="Arial"/>
                <a:cs typeface="Arial"/>
              </a:rPr>
              <a:t>, </a:t>
            </a:r>
            <a:r>
              <a:rPr lang="en-US" sz="2000" b="1" dirty="0" err="1">
                <a:solidFill>
                  <a:schemeClr val="tx1"/>
                </a:solidFill>
                <a:latin typeface="Arial"/>
                <a:cs typeface="Arial"/>
              </a:rPr>
              <a:t>pozebe</a:t>
            </a:r>
            <a:r>
              <a:rPr lang="en-US" sz="2000" b="1" dirty="0">
                <a:solidFill>
                  <a:schemeClr val="tx1"/>
                </a:solidFill>
                <a:latin typeface="Arial"/>
                <a:cs typeface="Arial"/>
              </a:rPr>
              <a:t>, </a:t>
            </a:r>
            <a:r>
              <a:rPr lang="en-US" sz="2000" b="1" dirty="0" err="1">
                <a:solidFill>
                  <a:schemeClr val="tx1"/>
                </a:solidFill>
                <a:latin typeface="Arial"/>
                <a:cs typeface="Arial"/>
              </a:rPr>
              <a:t>toče</a:t>
            </a:r>
            <a:r>
              <a:rPr lang="en-US" sz="2000" b="1" dirty="0">
                <a:solidFill>
                  <a:schemeClr val="tx1"/>
                </a:solidFill>
                <a:latin typeface="Arial"/>
                <a:cs typeface="Arial"/>
              </a:rPr>
              <a:t>)</a:t>
            </a:r>
          </a:p>
          <a:p>
            <a:pPr marL="25400" indent="0">
              <a:buNone/>
            </a:pPr>
            <a:endParaRPr lang="en-US" sz="2400" dirty="0">
              <a:solidFill>
                <a:schemeClr val="tx1"/>
              </a:solidFill>
              <a:latin typeface="Arial"/>
              <a:cs typeface="Arial"/>
            </a:endParaRPr>
          </a:p>
          <a:p>
            <a:pPr marL="25400" indent="0">
              <a:buNone/>
            </a:pPr>
            <a:r>
              <a:rPr lang="en-US" sz="2000" dirty="0">
                <a:solidFill>
                  <a:schemeClr val="bg2">
                    <a:lumMod val="25000"/>
                  </a:schemeClr>
                </a:solidFill>
                <a:latin typeface="Arial"/>
                <a:cs typeface="Arial"/>
              </a:rPr>
              <a:t>=&gt; </a:t>
            </a:r>
            <a:r>
              <a:rPr lang="en-US" sz="2000" dirty="0" err="1">
                <a:solidFill>
                  <a:schemeClr val="bg2">
                    <a:lumMod val="25000"/>
                  </a:schemeClr>
                </a:solidFill>
                <a:latin typeface="Arial"/>
                <a:cs typeface="Arial"/>
              </a:rPr>
              <a:t>posledice</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bodo</a:t>
            </a:r>
            <a:r>
              <a:rPr lang="en-US" sz="2000" dirty="0">
                <a:solidFill>
                  <a:schemeClr val="bg2">
                    <a:lumMod val="25000"/>
                  </a:schemeClr>
                </a:solidFill>
                <a:latin typeface="Arial"/>
                <a:cs typeface="Arial"/>
              </a:rPr>
              <a:t> </a:t>
            </a:r>
            <a:r>
              <a:rPr lang="en-US" sz="2000" b="1" dirty="0" err="1">
                <a:solidFill>
                  <a:schemeClr val="bg2">
                    <a:lumMod val="25000"/>
                  </a:schemeClr>
                </a:solidFill>
                <a:latin typeface="Arial"/>
                <a:cs typeface="Arial"/>
              </a:rPr>
              <a:t>zelo</a:t>
            </a:r>
            <a:r>
              <a:rPr lang="en-US" sz="2000" b="1" dirty="0">
                <a:solidFill>
                  <a:schemeClr val="bg2">
                    <a:lumMod val="25000"/>
                  </a:schemeClr>
                </a:solidFill>
                <a:latin typeface="Arial"/>
                <a:cs typeface="Arial"/>
              </a:rPr>
              <a:t> </a:t>
            </a:r>
            <a:r>
              <a:rPr lang="en-US" sz="2000" b="1" dirty="0" err="1">
                <a:solidFill>
                  <a:schemeClr val="bg2">
                    <a:lumMod val="25000"/>
                  </a:schemeClr>
                </a:solidFill>
                <a:latin typeface="Arial"/>
                <a:cs typeface="Arial"/>
              </a:rPr>
              <a:t>resne</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razpložljivost</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vode</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zgodnejše</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fenološke</a:t>
            </a:r>
            <a:r>
              <a:rPr lang="en-US" sz="2000" dirty="0">
                <a:solidFill>
                  <a:schemeClr val="bg2">
                    <a:lumMod val="25000"/>
                  </a:schemeClr>
                </a:solidFill>
                <a:latin typeface="Arial"/>
                <a:cs typeface="Arial"/>
              </a:rPr>
              <a:t> faze, </a:t>
            </a:r>
            <a:r>
              <a:rPr lang="en-US" sz="2000" dirty="0" err="1">
                <a:solidFill>
                  <a:schemeClr val="bg2">
                    <a:lumMod val="25000"/>
                  </a:schemeClr>
                </a:solidFill>
                <a:latin typeface="Arial"/>
                <a:cs typeface="Arial"/>
              </a:rPr>
              <a:t>nevarnost</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pozeb</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rapidne</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suše</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erozija</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vročinski</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stres</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pri</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ljudeh</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rastlinah</a:t>
            </a:r>
            <a:r>
              <a:rPr lang="en-US" sz="2000" dirty="0">
                <a:solidFill>
                  <a:schemeClr val="bg2">
                    <a:lumMod val="25000"/>
                  </a:schemeClr>
                </a:solidFill>
                <a:latin typeface="Arial"/>
                <a:cs typeface="Arial"/>
              </a:rPr>
              <a:t> in </a:t>
            </a:r>
            <a:r>
              <a:rPr lang="en-US" sz="2000" dirty="0" err="1">
                <a:solidFill>
                  <a:schemeClr val="bg2">
                    <a:lumMod val="25000"/>
                  </a:schemeClr>
                </a:solidFill>
                <a:latin typeface="Arial"/>
                <a:cs typeface="Arial"/>
              </a:rPr>
              <a:t>živalih</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upravljanje</a:t>
            </a:r>
            <a:r>
              <a:rPr lang="en-US" sz="2000" dirty="0">
                <a:solidFill>
                  <a:schemeClr val="bg2">
                    <a:lumMod val="25000"/>
                  </a:schemeClr>
                </a:solidFill>
                <a:latin typeface="Arial"/>
                <a:cs typeface="Arial"/>
              </a:rPr>
              <a:t> s </a:t>
            </a:r>
            <a:r>
              <a:rPr lang="en-US" sz="2000" dirty="0" err="1">
                <a:solidFill>
                  <a:schemeClr val="bg2">
                    <a:lumMod val="25000"/>
                  </a:schemeClr>
                </a:solidFill>
                <a:latin typeface="Arial"/>
                <a:cs typeface="Arial"/>
              </a:rPr>
              <a:t>tveganji</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bo</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ključno</a:t>
            </a:r>
            <a:r>
              <a:rPr lang="en-US" sz="2000" dirty="0">
                <a:solidFill>
                  <a:schemeClr val="bg2">
                    <a:lumMod val="25000"/>
                  </a:schemeClr>
                </a:solidFill>
                <a:latin typeface="Arial"/>
                <a:cs typeface="Arial"/>
              </a:rPr>
              <a:t> (!)</a:t>
            </a:r>
            <a:endParaRPr lang="en-US" sz="2000" dirty="0">
              <a:solidFill>
                <a:schemeClr val="bg2">
                  <a:lumMod val="25000"/>
                </a:schemeClr>
              </a:solidFill>
            </a:endParaRPr>
          </a:p>
          <a:p>
            <a:pPr marL="25400" indent="0">
              <a:buNone/>
            </a:pPr>
            <a:r>
              <a:rPr lang="en-US" sz="2000" dirty="0">
                <a:solidFill>
                  <a:schemeClr val="bg2">
                    <a:lumMod val="25000"/>
                  </a:schemeClr>
                </a:solidFill>
                <a:latin typeface="Arial"/>
                <a:cs typeface="Arial"/>
              </a:rPr>
              <a:t>=&gt; v SI od 2003-2023 </a:t>
            </a:r>
            <a:r>
              <a:rPr lang="en-US" sz="2000" dirty="0" err="1">
                <a:solidFill>
                  <a:schemeClr val="bg2">
                    <a:lumMod val="25000"/>
                  </a:schemeClr>
                </a:solidFill>
                <a:latin typeface="Arial"/>
                <a:cs typeface="Arial"/>
              </a:rPr>
              <a:t>preko</a:t>
            </a:r>
            <a:r>
              <a:rPr lang="en-US" sz="2000" b="1" dirty="0">
                <a:solidFill>
                  <a:schemeClr val="bg2">
                    <a:lumMod val="25000"/>
                  </a:schemeClr>
                </a:solidFill>
                <a:latin typeface="Arial"/>
                <a:cs typeface="Arial"/>
              </a:rPr>
              <a:t> 900 </a:t>
            </a:r>
            <a:r>
              <a:rPr lang="en-US" sz="2000" b="1" dirty="0" err="1">
                <a:solidFill>
                  <a:schemeClr val="bg2">
                    <a:lumMod val="25000"/>
                  </a:schemeClr>
                </a:solidFill>
                <a:latin typeface="Arial"/>
                <a:cs typeface="Arial"/>
              </a:rPr>
              <a:t>mio</a:t>
            </a:r>
            <a:r>
              <a:rPr lang="en-US" sz="2000" b="1" dirty="0">
                <a:solidFill>
                  <a:schemeClr val="bg2">
                    <a:lumMod val="25000"/>
                  </a:schemeClr>
                </a:solidFill>
                <a:latin typeface="Arial"/>
                <a:cs typeface="Arial"/>
              </a:rPr>
              <a:t> € </a:t>
            </a:r>
            <a:r>
              <a:rPr lang="en-US" sz="2000" b="1" dirty="0" err="1">
                <a:solidFill>
                  <a:schemeClr val="bg2">
                    <a:lumMod val="25000"/>
                  </a:schemeClr>
                </a:solidFill>
                <a:latin typeface="Arial"/>
                <a:cs typeface="Arial"/>
              </a:rPr>
              <a:t>škode</a:t>
            </a:r>
            <a:r>
              <a:rPr lang="en-US" sz="2000" dirty="0">
                <a:solidFill>
                  <a:schemeClr val="bg2">
                    <a:lumMod val="25000"/>
                  </a:schemeClr>
                </a:solidFill>
                <a:latin typeface="Arial"/>
                <a:cs typeface="Arial"/>
              </a:rPr>
              <a:t> (!) </a:t>
            </a:r>
            <a:r>
              <a:rPr lang="en-US" sz="2000" dirty="0" err="1">
                <a:solidFill>
                  <a:schemeClr val="bg2">
                    <a:lumMod val="25000"/>
                  </a:schemeClr>
                </a:solidFill>
                <a:latin typeface="Arial"/>
                <a:cs typeface="Arial"/>
              </a:rPr>
              <a:t>Velik</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pritisk</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na</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javne</a:t>
            </a:r>
            <a:r>
              <a:rPr lang="en-US" sz="2000" dirty="0">
                <a:solidFill>
                  <a:schemeClr val="bg2">
                    <a:lumMod val="25000"/>
                  </a:schemeClr>
                </a:solidFill>
                <a:latin typeface="Arial"/>
                <a:cs typeface="Arial"/>
              </a:rPr>
              <a:t> finance...</a:t>
            </a:r>
          </a:p>
          <a:p>
            <a:pPr marL="25400" indent="0">
              <a:buNone/>
            </a:pPr>
            <a:r>
              <a:rPr lang="en-US" sz="2000" dirty="0">
                <a:solidFill>
                  <a:schemeClr val="bg2">
                    <a:lumMod val="25000"/>
                  </a:schemeClr>
                </a:solidFill>
                <a:latin typeface="Arial"/>
                <a:cs typeface="Arial"/>
              </a:rPr>
              <a:t>=&gt; pod </a:t>
            </a:r>
            <a:r>
              <a:rPr lang="en-US" sz="2000" dirty="0" err="1">
                <a:solidFill>
                  <a:schemeClr val="bg2">
                    <a:lumMod val="25000"/>
                  </a:schemeClr>
                </a:solidFill>
                <a:latin typeface="Arial"/>
                <a:cs typeface="Arial"/>
              </a:rPr>
              <a:t>namakalnimi</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sistemi</a:t>
            </a:r>
            <a:r>
              <a:rPr lang="en-US" sz="2000" dirty="0">
                <a:solidFill>
                  <a:schemeClr val="bg2">
                    <a:lumMod val="25000"/>
                  </a:schemeClr>
                </a:solidFill>
                <a:latin typeface="Arial"/>
                <a:cs typeface="Arial"/>
              </a:rPr>
              <a:t> le </a:t>
            </a:r>
            <a:r>
              <a:rPr lang="en-US" sz="2000" dirty="0" err="1">
                <a:solidFill>
                  <a:schemeClr val="bg2">
                    <a:lumMod val="25000"/>
                  </a:schemeClr>
                </a:solidFill>
                <a:latin typeface="Arial"/>
                <a:cs typeface="Arial"/>
              </a:rPr>
              <a:t>dobrih</a:t>
            </a:r>
            <a:r>
              <a:rPr lang="en-US" sz="2000" dirty="0">
                <a:solidFill>
                  <a:schemeClr val="bg2">
                    <a:lumMod val="25000"/>
                  </a:schemeClr>
                </a:solidFill>
                <a:latin typeface="Arial"/>
                <a:cs typeface="Arial"/>
              </a:rPr>
              <a:t> </a:t>
            </a:r>
            <a:r>
              <a:rPr lang="en-US" sz="2000" b="1" dirty="0">
                <a:solidFill>
                  <a:schemeClr val="bg2">
                    <a:lumMod val="25000"/>
                  </a:schemeClr>
                </a:solidFill>
                <a:latin typeface="Arial"/>
                <a:cs typeface="Arial"/>
              </a:rPr>
              <a:t>6.500 ha</a:t>
            </a:r>
            <a:r>
              <a:rPr lang="en-US" sz="2000" dirty="0">
                <a:solidFill>
                  <a:schemeClr val="bg2">
                    <a:lumMod val="25000"/>
                  </a:schemeClr>
                </a:solidFill>
                <a:latin typeface="Arial"/>
                <a:cs typeface="Arial"/>
              </a:rPr>
              <a:t> KZU (</a:t>
            </a:r>
            <a:r>
              <a:rPr lang="en-US" sz="2000" dirty="0" err="1">
                <a:solidFill>
                  <a:schemeClr val="bg2">
                    <a:lumMod val="25000"/>
                  </a:schemeClr>
                </a:solidFill>
                <a:latin typeface="Arial"/>
                <a:cs typeface="Arial"/>
              </a:rPr>
              <a:t>cca</a:t>
            </a:r>
            <a:r>
              <a:rPr lang="en-US" sz="2000" dirty="0">
                <a:solidFill>
                  <a:schemeClr val="bg2">
                    <a:lumMod val="25000"/>
                  </a:schemeClr>
                </a:solidFill>
                <a:latin typeface="Arial"/>
                <a:cs typeface="Arial"/>
              </a:rPr>
              <a:t>. 1,1 % </a:t>
            </a:r>
            <a:r>
              <a:rPr lang="en-US" sz="2000" dirty="0" err="1">
                <a:solidFill>
                  <a:schemeClr val="bg2">
                    <a:lumMod val="25000"/>
                  </a:schemeClr>
                </a:solidFill>
                <a:latin typeface="Arial"/>
                <a:cs typeface="Arial"/>
              </a:rPr>
              <a:t>vseh</a:t>
            </a:r>
            <a:r>
              <a:rPr lang="en-US" sz="2000" dirty="0">
                <a:solidFill>
                  <a:schemeClr val="bg2">
                    <a:lumMod val="25000"/>
                  </a:schemeClr>
                </a:solidFill>
                <a:latin typeface="Arial"/>
                <a:cs typeface="Arial"/>
              </a:rPr>
              <a:t> KZU), od </a:t>
            </a:r>
            <a:r>
              <a:rPr lang="en-US" sz="2000" dirty="0" err="1">
                <a:solidFill>
                  <a:schemeClr val="bg2">
                    <a:lumMod val="25000"/>
                  </a:schemeClr>
                </a:solidFill>
                <a:latin typeface="Arial"/>
                <a:cs typeface="Arial"/>
              </a:rPr>
              <a:t>tega</a:t>
            </a:r>
            <a:r>
              <a:rPr lang="en-US" sz="2000" dirty="0">
                <a:solidFill>
                  <a:schemeClr val="bg2">
                    <a:lumMod val="25000"/>
                  </a:schemeClr>
                </a:solidFill>
                <a:latin typeface="Arial"/>
                <a:cs typeface="Arial"/>
              </a:rPr>
              <a:t> 2.500 ha za </a:t>
            </a:r>
            <a:r>
              <a:rPr lang="en-US" sz="2000" dirty="0" err="1">
                <a:solidFill>
                  <a:schemeClr val="bg2">
                    <a:lumMod val="25000"/>
                  </a:schemeClr>
                </a:solidFill>
                <a:latin typeface="Arial"/>
                <a:cs typeface="Arial"/>
              </a:rPr>
              <a:t>namakanje</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hmelja</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Namakalni</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sistemi</a:t>
            </a:r>
            <a:r>
              <a:rPr lang="en-US" sz="2000" dirty="0">
                <a:solidFill>
                  <a:schemeClr val="bg2">
                    <a:lumMod val="25000"/>
                  </a:schemeClr>
                </a:solidFill>
                <a:latin typeface="Arial"/>
                <a:cs typeface="Arial"/>
              </a:rPr>
              <a:t> ne </a:t>
            </a:r>
            <a:r>
              <a:rPr lang="en-US" sz="2000" dirty="0" err="1">
                <a:solidFill>
                  <a:schemeClr val="bg2">
                    <a:lumMod val="25000"/>
                  </a:schemeClr>
                </a:solidFill>
                <a:latin typeface="Arial"/>
                <a:cs typeface="Arial"/>
              </a:rPr>
              <a:t>bodo</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rešili</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celotne</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krize</a:t>
            </a:r>
            <a:r>
              <a:rPr lang="en-US" sz="2000" dirty="0">
                <a:solidFill>
                  <a:schemeClr val="bg2">
                    <a:lumMod val="25000"/>
                  </a:schemeClr>
                </a:solidFill>
                <a:latin typeface="Arial"/>
                <a:cs typeface="Arial"/>
              </a:rPr>
              <a:t> - </a:t>
            </a:r>
            <a:r>
              <a:rPr lang="en-US" sz="2000" dirty="0" err="1">
                <a:solidFill>
                  <a:schemeClr val="bg2">
                    <a:lumMod val="25000"/>
                  </a:schemeClr>
                </a:solidFill>
                <a:latin typeface="Arial"/>
                <a:cs typeface="Arial"/>
              </a:rPr>
              <a:t>prišlo</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bo</a:t>
            </a:r>
            <a:r>
              <a:rPr lang="en-US" sz="2000" dirty="0">
                <a:solidFill>
                  <a:schemeClr val="bg2">
                    <a:lumMod val="25000"/>
                  </a:schemeClr>
                </a:solidFill>
                <a:latin typeface="Arial"/>
                <a:cs typeface="Arial"/>
              </a:rPr>
              <a:t> do </a:t>
            </a:r>
            <a:r>
              <a:rPr lang="en-US" sz="2000" dirty="0" err="1">
                <a:solidFill>
                  <a:schemeClr val="bg2">
                    <a:lumMod val="25000"/>
                  </a:schemeClr>
                </a:solidFill>
                <a:latin typeface="Arial"/>
                <a:cs typeface="Arial"/>
              </a:rPr>
              <a:t>pomanjkanja</a:t>
            </a:r>
            <a:r>
              <a:rPr lang="en-US" sz="2000" dirty="0">
                <a:solidFill>
                  <a:schemeClr val="bg2">
                    <a:lumMod val="25000"/>
                  </a:schemeClr>
                </a:solidFill>
                <a:latin typeface="Arial"/>
                <a:cs typeface="Arial"/>
              </a:rPr>
              <a:t> </a:t>
            </a:r>
            <a:r>
              <a:rPr lang="en-US" sz="2000" dirty="0" err="1">
                <a:solidFill>
                  <a:schemeClr val="bg2">
                    <a:lumMod val="25000"/>
                  </a:schemeClr>
                </a:solidFill>
                <a:latin typeface="Arial"/>
                <a:cs typeface="Arial"/>
              </a:rPr>
              <a:t>vode</a:t>
            </a:r>
            <a:r>
              <a:rPr lang="en-US" sz="2000" dirty="0">
                <a:solidFill>
                  <a:schemeClr val="bg2">
                    <a:lumMod val="25000"/>
                  </a:schemeClr>
                </a:solidFill>
                <a:latin typeface="Arial"/>
                <a:cs typeface="Arial"/>
              </a:rPr>
              <a:t>...</a:t>
            </a:r>
          </a:p>
          <a:p>
            <a:pPr marL="25400" indent="0">
              <a:buNone/>
            </a:pPr>
            <a:endParaRPr lang="en-US" sz="2400" dirty="0">
              <a:solidFill>
                <a:schemeClr val="tx1"/>
              </a:solidFill>
              <a:latin typeface="Arial"/>
              <a:cs typeface="Arial"/>
            </a:endParaRPr>
          </a:p>
        </p:txBody>
      </p:sp>
    </p:spTree>
    <p:extLst>
      <p:ext uri="{BB962C8B-B14F-4D97-AF65-F5344CB8AC3E}">
        <p14:creationId xmlns:p14="http://schemas.microsoft.com/office/powerpoint/2010/main" val="3126492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6BFF0-20D4-2D90-61DC-8B3884CF5F8C}"/>
            </a:ext>
          </a:extLst>
        </p:cNvPr>
        <p:cNvGrpSpPr/>
        <p:nvPr/>
      </p:nvGrpSpPr>
      <p:grpSpPr>
        <a:xfrm>
          <a:off x="0" y="0"/>
          <a:ext cx="0" cy="0"/>
          <a:chOff x="0" y="0"/>
          <a:chExt cx="0" cy="0"/>
        </a:xfrm>
      </p:grpSpPr>
      <p:sp>
        <p:nvSpPr>
          <p:cNvPr id="11" name="Naslov 10">
            <a:extLst>
              <a:ext uri="{FF2B5EF4-FFF2-40B4-BE49-F238E27FC236}">
                <a16:creationId xmlns:a16="http://schemas.microsoft.com/office/drawing/2014/main" id="{E112B13C-8CCB-FC62-C9E5-FDFFD64B4686}"/>
              </a:ext>
            </a:extLst>
          </p:cNvPr>
          <p:cNvSpPr>
            <a:spLocks noGrp="1"/>
          </p:cNvSpPr>
          <p:nvPr>
            <p:ph type="title"/>
          </p:nvPr>
        </p:nvSpPr>
        <p:spPr>
          <a:xfrm>
            <a:off x="1207477" y="1253148"/>
            <a:ext cx="6579063" cy="1780198"/>
          </a:xfrm>
        </p:spPr>
        <p:txBody>
          <a:bodyPr>
            <a:normAutofit/>
          </a:bodyPr>
          <a:lstStyle/>
          <a:p>
            <a:r>
              <a:rPr lang="sl-SI" sz="4000" noProof="0">
                <a:latin typeface="Arial" panose="020B0604020202020204" pitchFamily="34" charset="0"/>
              </a:rPr>
              <a:t>Okoljska trajnost: </a:t>
            </a:r>
            <a:br>
              <a:rPr lang="sl-SI" sz="4000" noProof="0">
                <a:latin typeface="Arial" panose="020B0604020202020204" pitchFamily="34" charset="0"/>
              </a:rPr>
            </a:br>
            <a:r>
              <a:rPr lang="sl-SI" noProof="0"/>
              <a:t>Cilj 5: naravni viri</a:t>
            </a:r>
            <a:r>
              <a:rPr lang="en-US" noProof="0"/>
              <a:t> –</a:t>
            </a:r>
            <a:r>
              <a:rPr lang="sl-SI" noProof="0"/>
              <a:t> tla, vode, zrak</a:t>
            </a:r>
          </a:p>
        </p:txBody>
      </p:sp>
      <p:pic>
        <p:nvPicPr>
          <p:cNvPr id="2" name="Image 7">
            <a:extLst>
              <a:ext uri="{FF2B5EF4-FFF2-40B4-BE49-F238E27FC236}">
                <a16:creationId xmlns:a16="http://schemas.microsoft.com/office/drawing/2014/main" id="{05338C9D-FD7A-07DC-9AA0-5B8B4B5B9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887" y="5174116"/>
            <a:ext cx="1839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56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E06A-F03E-611C-8928-2A46F3607D96}"/>
              </a:ext>
            </a:extLst>
          </p:cNvPr>
          <p:cNvSpPr>
            <a:spLocks noGrp="1"/>
          </p:cNvSpPr>
          <p:nvPr>
            <p:ph type="title"/>
          </p:nvPr>
        </p:nvSpPr>
        <p:spPr/>
        <p:txBody>
          <a:bodyPr>
            <a:normAutofit/>
          </a:bodyPr>
          <a:lstStyle/>
          <a:p>
            <a:r>
              <a:rPr lang="sl-SI" sz="3600" noProof="0">
                <a:latin typeface="Arial Black"/>
                <a:cs typeface="Arial"/>
              </a:rPr>
              <a:t>NAMEN:</a:t>
            </a:r>
            <a:endParaRPr lang="sl-SI" sz="3600" i="1" noProof="0">
              <a:solidFill>
                <a:srgbClr val="375592"/>
              </a:solidFill>
            </a:endParaRPr>
          </a:p>
        </p:txBody>
      </p:sp>
      <p:sp>
        <p:nvSpPr>
          <p:cNvPr id="3" name="Text Placeholder 2">
            <a:extLst>
              <a:ext uri="{FF2B5EF4-FFF2-40B4-BE49-F238E27FC236}">
                <a16:creationId xmlns:a16="http://schemas.microsoft.com/office/drawing/2014/main" id="{666E8B7E-A829-8B0D-EF47-86B091C2CFC5}"/>
              </a:ext>
            </a:extLst>
          </p:cNvPr>
          <p:cNvSpPr>
            <a:spLocks noGrp="1"/>
          </p:cNvSpPr>
          <p:nvPr>
            <p:ph idx="1"/>
          </p:nvPr>
        </p:nvSpPr>
        <p:spPr>
          <a:xfrm>
            <a:off x="838200" y="1420998"/>
            <a:ext cx="10834816" cy="4542223"/>
          </a:xfrm>
        </p:spPr>
        <p:txBody>
          <a:bodyPr spcFirstLastPara="1" vert="horz" wrap="square" lIns="90000" tIns="45720" rIns="91440" bIns="45720" numCol="1" rtlCol="0" anchor="t" anchorCtr="0">
            <a:normAutofit fontScale="92500"/>
          </a:bodyPr>
          <a:lstStyle/>
          <a:p>
            <a:pPr marL="0" indent="0">
              <a:buNone/>
            </a:pPr>
            <a:r>
              <a:rPr lang="sl-SI" sz="2800" b="1" noProof="0" dirty="0">
                <a:solidFill>
                  <a:srgbClr val="0070C0"/>
                </a:solidFill>
                <a:latin typeface="Arial"/>
                <a:cs typeface="Arial"/>
              </a:rPr>
              <a:t>Analiza stanja in gibanj kazalnikov:</a:t>
            </a:r>
            <a:endParaRPr lang="sl-SI" sz="2800" b="1" i="1" noProof="0" dirty="0">
              <a:solidFill>
                <a:srgbClr val="0070C0"/>
              </a:solidFill>
              <a:latin typeface="Arial"/>
              <a:cs typeface="Arial"/>
            </a:endParaRPr>
          </a:p>
          <a:p>
            <a:r>
              <a:rPr lang="sl-SI" sz="2600" dirty="0">
                <a:solidFill>
                  <a:schemeClr val="bg1">
                    <a:lumMod val="50000"/>
                  </a:schemeClr>
                </a:solidFill>
                <a:latin typeface="Arial"/>
                <a:cs typeface="Arial"/>
              </a:rPr>
              <a:t>Izbor ključnih kazalnikov vsebine kmetijske politike in pregled gibanj aktualnih podatkov</a:t>
            </a:r>
          </a:p>
          <a:p>
            <a:r>
              <a:rPr lang="sl-SI" sz="2600" dirty="0">
                <a:solidFill>
                  <a:schemeClr val="bg1">
                    <a:lumMod val="50000"/>
                  </a:schemeClr>
                </a:solidFill>
                <a:latin typeface="Arial"/>
                <a:cs typeface="Arial"/>
              </a:rPr>
              <a:t>(Statistična) projekcija gibanj kazalnikov vpliva do leta 2040. </a:t>
            </a:r>
          </a:p>
          <a:p>
            <a:pPr lvl="1"/>
            <a:r>
              <a:rPr lang="sl-SI" sz="2200" dirty="0">
                <a:solidFill>
                  <a:schemeClr val="bg1">
                    <a:lumMod val="50000"/>
                  </a:schemeClr>
                </a:solidFill>
                <a:latin typeface="Arial"/>
                <a:cs typeface="Arial"/>
              </a:rPr>
              <a:t>… kaže, kam se gibljejo trendi v primeru, da se zunanji dejavniki ne spremenijo bistveno, in da se javne politike ne spremenijo. </a:t>
            </a:r>
          </a:p>
          <a:p>
            <a:r>
              <a:rPr lang="sl-SI" sz="2800" dirty="0">
                <a:solidFill>
                  <a:schemeClr val="bg1">
                    <a:lumMod val="50000"/>
                  </a:schemeClr>
                </a:solidFill>
                <a:latin typeface="Arial"/>
                <a:cs typeface="Arial"/>
              </a:rPr>
              <a:t>… kar (oboje) omogoča:</a:t>
            </a:r>
          </a:p>
          <a:p>
            <a:pPr lvl="1"/>
            <a:r>
              <a:rPr lang="sl-SI" sz="2200" dirty="0">
                <a:solidFill>
                  <a:srgbClr val="7F7F7F"/>
                </a:solidFill>
                <a:latin typeface="Arial"/>
                <a:cs typeface="Arial"/>
              </a:rPr>
              <a:t>razpravo o tem, kaj vpliva na ta gibanja, kakšen je vpliv zunanjih in notranjih dejavnikov</a:t>
            </a:r>
          </a:p>
          <a:p>
            <a:pPr lvl="1"/>
            <a:r>
              <a:rPr lang="sl-SI" sz="2200" dirty="0">
                <a:solidFill>
                  <a:srgbClr val="7F7F7F"/>
                </a:solidFill>
                <a:latin typeface="Arial"/>
                <a:cs typeface="Arial"/>
              </a:rPr>
              <a:t>presojo, ali so trendi družbeno sprejemljivi ali jih je </a:t>
            </a:r>
            <a:r>
              <a:rPr lang="en-US" sz="2200" dirty="0" err="1">
                <a:solidFill>
                  <a:srgbClr val="7F7F7F"/>
                </a:solidFill>
                <a:latin typeface="Arial"/>
                <a:cs typeface="Arial"/>
              </a:rPr>
              <a:t>treba</a:t>
            </a:r>
            <a:r>
              <a:rPr lang="sl-SI" sz="2200" dirty="0">
                <a:solidFill>
                  <a:srgbClr val="7F7F7F"/>
                </a:solidFill>
                <a:latin typeface="Arial"/>
                <a:cs typeface="Arial"/>
              </a:rPr>
              <a:t> </a:t>
            </a:r>
            <a:r>
              <a:rPr lang="en-US" sz="2200" dirty="0" err="1">
                <a:solidFill>
                  <a:srgbClr val="7F7F7F"/>
                </a:solidFill>
                <a:latin typeface="Arial"/>
                <a:cs typeface="Arial"/>
              </a:rPr>
              <a:t>popraviti</a:t>
            </a:r>
            <a:r>
              <a:rPr lang="sl-SI" sz="2200" dirty="0">
                <a:solidFill>
                  <a:srgbClr val="7F7F7F"/>
                </a:solidFill>
                <a:latin typeface="Arial"/>
                <a:cs typeface="Arial"/>
              </a:rPr>
              <a:t>.</a:t>
            </a:r>
          </a:p>
          <a:p>
            <a:pPr lvl="1"/>
            <a:r>
              <a:rPr lang="sl-SI" sz="2200" dirty="0">
                <a:solidFill>
                  <a:srgbClr val="7F7F7F"/>
                </a:solidFill>
                <a:latin typeface="Arial"/>
                <a:cs typeface="Arial"/>
              </a:rPr>
              <a:t>kaj konkretno je potrebno v kmetijski politiki spremeniti in razmišljati o izboru primernih mehanizmov</a:t>
            </a:r>
          </a:p>
          <a:p>
            <a:pPr lvl="1"/>
            <a:r>
              <a:rPr lang="sl-SI" sz="2200" dirty="0">
                <a:solidFill>
                  <a:srgbClr val="7F7F7F"/>
                </a:solidFill>
                <a:latin typeface="Arial"/>
                <a:cs typeface="Arial"/>
              </a:rPr>
              <a:t>razpravo o kmetijski politiki na temelju podatkov in opredeliti, kako jih izboljšati</a:t>
            </a:r>
          </a:p>
          <a:p>
            <a:pPr lvl="1"/>
            <a:endParaRPr lang="sl-SI" noProof="0" dirty="0">
              <a:solidFill>
                <a:schemeClr val="bg1">
                  <a:lumMod val="50000"/>
                </a:schemeClr>
              </a:solidFill>
              <a:latin typeface="Arial"/>
              <a:cs typeface="Arial"/>
            </a:endParaRPr>
          </a:p>
          <a:p>
            <a:pPr marL="914400" lvl="2" indent="0">
              <a:buNone/>
            </a:pPr>
            <a:endParaRPr lang="sl-SI" sz="3300" noProof="0" dirty="0"/>
          </a:p>
          <a:p>
            <a:pPr lvl="1"/>
            <a:endParaRPr lang="sl-SI" dirty="0"/>
          </a:p>
        </p:txBody>
      </p:sp>
      <p:sp>
        <p:nvSpPr>
          <p:cNvPr id="4" name="Text Placeholder 3">
            <a:extLst>
              <a:ext uri="{FF2B5EF4-FFF2-40B4-BE49-F238E27FC236}">
                <a16:creationId xmlns:a16="http://schemas.microsoft.com/office/drawing/2014/main" id="{AFDEB7DA-5E03-A163-1733-CE3EBD2B3B5A}"/>
              </a:ext>
            </a:extLst>
          </p:cNvPr>
          <p:cNvSpPr>
            <a:spLocks noGrp="1"/>
          </p:cNvSpPr>
          <p:nvPr>
            <p:ph type="body" sz="quarter" idx="4294967295"/>
          </p:nvPr>
        </p:nvSpPr>
        <p:spPr>
          <a:xfrm>
            <a:off x="850392" y="894779"/>
            <a:ext cx="10222992" cy="465137"/>
          </a:xfrm>
        </p:spPr>
        <p:txBody>
          <a:bodyPr spcFirstLastPara="1" vert="horz" wrap="square" lIns="91440" tIns="45720" rIns="91440" bIns="45720" rtlCol="0" anchor="t" anchorCtr="0">
            <a:normAutofit fontScale="85000" lnSpcReduction="10000"/>
          </a:bodyPr>
          <a:lstStyle/>
          <a:p>
            <a:pPr marL="0" indent="0">
              <a:buNone/>
            </a:pPr>
            <a:r>
              <a:rPr lang="sl-SI" b="1" noProof="0" dirty="0">
                <a:solidFill>
                  <a:srgbClr val="C00000"/>
                </a:solidFill>
                <a:latin typeface="Arial"/>
                <a:cs typeface="Arial"/>
              </a:rPr>
              <a:t>Podpora </a:t>
            </a:r>
            <a:r>
              <a:rPr lang="sl-SI" b="1" dirty="0">
                <a:solidFill>
                  <a:srgbClr val="C00000"/>
                </a:solidFill>
                <a:latin typeface="Arial"/>
                <a:cs typeface="Arial"/>
              </a:rPr>
              <a:t>oblikovanju</a:t>
            </a:r>
            <a:r>
              <a:rPr lang="sl-SI" b="1" noProof="0" dirty="0">
                <a:solidFill>
                  <a:srgbClr val="C00000"/>
                </a:solidFill>
                <a:latin typeface="Arial"/>
                <a:cs typeface="Arial"/>
              </a:rPr>
              <a:t> vizije razvoja slovenskega kmetijsko-prehranskega sistema</a:t>
            </a:r>
            <a:endParaRPr lang="sl-SI" b="1" noProof="0" dirty="0">
              <a:solidFill>
                <a:srgbClr val="C00000"/>
              </a:solidFill>
            </a:endParaRPr>
          </a:p>
        </p:txBody>
      </p:sp>
    </p:spTree>
    <p:extLst>
      <p:ext uri="{BB962C8B-B14F-4D97-AF65-F5344CB8AC3E}">
        <p14:creationId xmlns:p14="http://schemas.microsoft.com/office/powerpoint/2010/main" val="2155488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97902-456F-3A24-7A04-D6CB72871AF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63E5C80-C4CC-0918-BE36-9B0C5341D106}"/>
              </a:ext>
            </a:extLst>
          </p:cNvPr>
          <p:cNvSpPr>
            <a:spLocks noGrp="1"/>
          </p:cNvSpPr>
          <p:nvPr>
            <p:ph type="title"/>
          </p:nvPr>
        </p:nvSpPr>
        <p:spPr>
          <a:xfrm>
            <a:off x="838200" y="524413"/>
            <a:ext cx="8890000" cy="738745"/>
          </a:xfrm>
        </p:spPr>
        <p:txBody>
          <a:bodyPr>
            <a:normAutofit fontScale="90000"/>
          </a:bodyPr>
          <a:lstStyle/>
          <a:p>
            <a:r>
              <a:rPr lang="sl-SI" sz="4400" noProof="0" dirty="0">
                <a:solidFill>
                  <a:srgbClr val="C00000"/>
                </a:solidFill>
              </a:rPr>
              <a:t>CILJ 5: naravni viri</a:t>
            </a:r>
            <a:br>
              <a:rPr lang="sl-SI" sz="4400" noProof="0" dirty="0"/>
            </a:br>
            <a:r>
              <a:rPr lang="sl-SI" sz="4400" dirty="0">
                <a:solidFill>
                  <a:srgbClr val="0070C0"/>
                </a:solidFill>
              </a:rPr>
              <a:t>– </a:t>
            </a:r>
            <a:r>
              <a:rPr lang="sl-SI" sz="4400" noProof="0" dirty="0">
                <a:solidFill>
                  <a:srgbClr val="0070C0"/>
                </a:solidFill>
              </a:rPr>
              <a:t>ključna vprašanja</a:t>
            </a:r>
          </a:p>
        </p:txBody>
      </p:sp>
      <p:sp>
        <p:nvSpPr>
          <p:cNvPr id="3" name="Označba mesta vsebine 2">
            <a:extLst>
              <a:ext uri="{FF2B5EF4-FFF2-40B4-BE49-F238E27FC236}">
                <a16:creationId xmlns:a16="http://schemas.microsoft.com/office/drawing/2014/main" id="{247164B4-4662-24AC-643B-87D6888F4E38}"/>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sp>
        <p:nvSpPr>
          <p:cNvPr id="6" name="Content Placeholder 2">
            <a:extLst>
              <a:ext uri="{FF2B5EF4-FFF2-40B4-BE49-F238E27FC236}">
                <a16:creationId xmlns:a16="http://schemas.microsoft.com/office/drawing/2014/main" id="{3C401008-52B6-7AFD-6585-32C80730D44A}"/>
              </a:ext>
            </a:extLst>
          </p:cNvPr>
          <p:cNvSpPr txBox="1">
            <a:spLocks/>
          </p:cNvSpPr>
          <p:nvPr/>
        </p:nvSpPr>
        <p:spPr>
          <a:xfrm>
            <a:off x="609600" y="1460515"/>
            <a:ext cx="10972800" cy="4873072"/>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pPr marL="25400" indent="0">
              <a:buNone/>
            </a:pPr>
            <a:r>
              <a:rPr lang="en-US" sz="2400" b="1" dirty="0" err="1">
                <a:solidFill>
                  <a:srgbClr val="0070C0"/>
                </a:solidFill>
                <a:latin typeface="Arial"/>
                <a:cs typeface="Arial"/>
              </a:rPr>
              <a:t>Ohranjanje</a:t>
            </a:r>
            <a:r>
              <a:rPr lang="en-US" sz="2400" b="1" dirty="0">
                <a:solidFill>
                  <a:srgbClr val="0070C0"/>
                </a:solidFill>
                <a:latin typeface="Arial"/>
                <a:cs typeface="Arial"/>
              </a:rPr>
              <a:t> </a:t>
            </a:r>
            <a:r>
              <a:rPr lang="en-US" sz="2400" b="1" dirty="0" err="1">
                <a:solidFill>
                  <a:srgbClr val="0070C0"/>
                </a:solidFill>
                <a:latin typeface="Arial"/>
                <a:cs typeface="Arial"/>
              </a:rPr>
              <a:t>kakovosti</a:t>
            </a:r>
            <a:r>
              <a:rPr lang="en-US" sz="2400" b="1" dirty="0">
                <a:solidFill>
                  <a:srgbClr val="0070C0"/>
                </a:solidFill>
                <a:latin typeface="Arial"/>
                <a:cs typeface="Arial"/>
              </a:rPr>
              <a:t> </a:t>
            </a:r>
            <a:r>
              <a:rPr lang="en-US" sz="2400" b="1" dirty="0" err="1">
                <a:solidFill>
                  <a:srgbClr val="0070C0"/>
                </a:solidFill>
                <a:latin typeface="Arial"/>
                <a:cs typeface="Arial"/>
              </a:rPr>
              <a:t>tal</a:t>
            </a:r>
            <a:endParaRPr lang="en-US" sz="2400" b="1" dirty="0">
              <a:solidFill>
                <a:srgbClr val="0070C0"/>
              </a:solidFill>
              <a:latin typeface="Arial"/>
              <a:cs typeface="Arial"/>
            </a:endParaRPr>
          </a:p>
          <a:p>
            <a:pPr lvl="1">
              <a:buFont typeface="Arial" panose="020B0604020202020204" pitchFamily="34" charset="0"/>
              <a:buChar char="-"/>
            </a:pPr>
            <a:r>
              <a:rPr lang="en-US" sz="2000" dirty="0" err="1">
                <a:solidFill>
                  <a:schemeClr val="tx1"/>
                </a:solidFill>
                <a:latin typeface="Arial"/>
                <a:cs typeface="Arial"/>
              </a:rPr>
              <a:t>Organska</a:t>
            </a:r>
            <a:r>
              <a:rPr lang="en-US" sz="2000" dirty="0">
                <a:solidFill>
                  <a:schemeClr val="tx1"/>
                </a:solidFill>
                <a:latin typeface="Arial"/>
                <a:cs typeface="Arial"/>
              </a:rPr>
              <a:t> </a:t>
            </a:r>
            <a:r>
              <a:rPr lang="en-US" sz="2000" dirty="0" err="1">
                <a:solidFill>
                  <a:schemeClr val="tx1"/>
                </a:solidFill>
                <a:latin typeface="Arial"/>
                <a:cs typeface="Arial"/>
              </a:rPr>
              <a:t>snov</a:t>
            </a:r>
            <a:r>
              <a:rPr lang="en-US" sz="2000" dirty="0">
                <a:solidFill>
                  <a:schemeClr val="tx1"/>
                </a:solidFill>
                <a:latin typeface="Arial"/>
                <a:cs typeface="Arial"/>
              </a:rPr>
              <a:t> v </a:t>
            </a:r>
            <a:r>
              <a:rPr lang="en-US" sz="2000" dirty="0" err="1">
                <a:solidFill>
                  <a:schemeClr val="tx1"/>
                </a:solidFill>
                <a:latin typeface="Arial"/>
                <a:cs typeface="Arial"/>
              </a:rPr>
              <a:t>tleh</a:t>
            </a:r>
            <a:r>
              <a:rPr lang="en-US" sz="2000" dirty="0">
                <a:solidFill>
                  <a:schemeClr val="tx1"/>
                </a:solidFill>
                <a:latin typeface="Arial"/>
                <a:cs typeface="Arial"/>
              </a:rPr>
              <a:t>, </a:t>
            </a:r>
            <a:r>
              <a:rPr lang="en-US" sz="2000" dirty="0" err="1">
                <a:solidFill>
                  <a:schemeClr val="tx1"/>
                </a:solidFill>
                <a:latin typeface="Arial"/>
                <a:cs typeface="Arial"/>
              </a:rPr>
              <a:t>biotska</a:t>
            </a:r>
            <a:r>
              <a:rPr lang="en-US" sz="2000" dirty="0">
                <a:solidFill>
                  <a:schemeClr val="tx1"/>
                </a:solidFill>
                <a:latin typeface="Arial"/>
                <a:cs typeface="Arial"/>
              </a:rPr>
              <a:t> </a:t>
            </a:r>
            <a:r>
              <a:rPr lang="en-US" sz="2000" dirty="0" err="1">
                <a:solidFill>
                  <a:schemeClr val="tx1"/>
                </a:solidFill>
                <a:latin typeface="Arial"/>
                <a:cs typeface="Arial"/>
              </a:rPr>
              <a:t>pestrost</a:t>
            </a:r>
            <a:r>
              <a:rPr lang="en-US" sz="2000" dirty="0">
                <a:solidFill>
                  <a:schemeClr val="tx1"/>
                </a:solidFill>
                <a:latin typeface="Arial"/>
                <a:cs typeface="Arial"/>
              </a:rPr>
              <a:t> </a:t>
            </a:r>
            <a:r>
              <a:rPr lang="en-US" sz="2000" dirty="0" err="1">
                <a:solidFill>
                  <a:schemeClr val="tx1"/>
                </a:solidFill>
                <a:latin typeface="Arial"/>
                <a:cs typeface="Arial"/>
              </a:rPr>
              <a:t>tal</a:t>
            </a:r>
            <a:r>
              <a:rPr lang="en-US" sz="2000" dirty="0">
                <a:solidFill>
                  <a:schemeClr val="tx1"/>
                </a:solidFill>
                <a:latin typeface="Arial"/>
                <a:cs typeface="Arial"/>
              </a:rPr>
              <a:t>, </a:t>
            </a:r>
            <a:r>
              <a:rPr lang="en-US" sz="2000" dirty="0" err="1">
                <a:solidFill>
                  <a:schemeClr val="tx1"/>
                </a:solidFill>
                <a:latin typeface="Arial"/>
                <a:cs typeface="Arial"/>
              </a:rPr>
              <a:t>preprečevanje</a:t>
            </a:r>
            <a:r>
              <a:rPr lang="en-US" sz="2000" dirty="0">
                <a:solidFill>
                  <a:schemeClr val="tx1"/>
                </a:solidFill>
                <a:latin typeface="Arial"/>
                <a:cs typeface="Arial"/>
              </a:rPr>
              <a:t> </a:t>
            </a:r>
            <a:r>
              <a:rPr lang="en-US" sz="2000" dirty="0" err="1">
                <a:solidFill>
                  <a:schemeClr val="tx1"/>
                </a:solidFill>
                <a:latin typeface="Arial"/>
                <a:cs typeface="Arial"/>
              </a:rPr>
              <a:t>zbijanja</a:t>
            </a:r>
            <a:r>
              <a:rPr lang="en-US" sz="2000" dirty="0">
                <a:solidFill>
                  <a:schemeClr val="tx1"/>
                </a:solidFill>
                <a:latin typeface="Arial"/>
                <a:cs typeface="Arial"/>
              </a:rPr>
              <a:t>, </a:t>
            </a:r>
            <a:r>
              <a:rPr lang="en-US" sz="2000" dirty="0" err="1">
                <a:solidFill>
                  <a:schemeClr val="tx1"/>
                </a:solidFill>
                <a:latin typeface="Arial"/>
                <a:cs typeface="Arial"/>
              </a:rPr>
              <a:t>erozije</a:t>
            </a:r>
            <a:r>
              <a:rPr lang="en-US" sz="2000" dirty="0">
                <a:solidFill>
                  <a:schemeClr val="tx1"/>
                </a:solidFill>
                <a:latin typeface="Arial"/>
                <a:cs typeface="Arial"/>
              </a:rPr>
              <a:t>, </a:t>
            </a:r>
            <a:r>
              <a:rPr lang="en-US" sz="2000" dirty="0" err="1">
                <a:solidFill>
                  <a:schemeClr val="tx1"/>
                </a:solidFill>
                <a:latin typeface="Arial"/>
                <a:cs typeface="Arial"/>
              </a:rPr>
              <a:t>onesnaženja</a:t>
            </a:r>
            <a:r>
              <a:rPr lang="en-US" sz="2000" dirty="0">
                <a:solidFill>
                  <a:schemeClr val="tx1"/>
                </a:solidFill>
                <a:latin typeface="Arial"/>
                <a:cs typeface="Arial"/>
              </a:rPr>
              <a:t> (</a:t>
            </a:r>
            <a:r>
              <a:rPr lang="en-US" sz="2000" dirty="0" err="1">
                <a:solidFill>
                  <a:schemeClr val="tx1"/>
                </a:solidFill>
                <a:latin typeface="Arial"/>
                <a:cs typeface="Arial"/>
              </a:rPr>
              <a:t>antibiotiki</a:t>
            </a:r>
            <a:r>
              <a:rPr lang="en-US" sz="2000" dirty="0">
                <a:solidFill>
                  <a:schemeClr val="tx1"/>
                </a:solidFill>
                <a:latin typeface="Arial"/>
                <a:cs typeface="Arial"/>
              </a:rPr>
              <a:t>, </a:t>
            </a:r>
            <a:r>
              <a:rPr lang="en-US" sz="2000" dirty="0" err="1">
                <a:solidFill>
                  <a:schemeClr val="tx1"/>
                </a:solidFill>
                <a:latin typeface="Arial"/>
                <a:cs typeface="Arial"/>
              </a:rPr>
              <a:t>težke</a:t>
            </a:r>
            <a:r>
              <a:rPr lang="en-US" sz="2000" dirty="0">
                <a:solidFill>
                  <a:schemeClr val="tx1"/>
                </a:solidFill>
                <a:latin typeface="Arial"/>
                <a:cs typeface="Arial"/>
              </a:rPr>
              <a:t> </a:t>
            </a:r>
            <a:r>
              <a:rPr lang="en-US" sz="2000" dirty="0" err="1">
                <a:solidFill>
                  <a:schemeClr val="tx1"/>
                </a:solidFill>
                <a:latin typeface="Arial"/>
                <a:cs typeface="Arial"/>
              </a:rPr>
              <a:t>kovine</a:t>
            </a:r>
            <a:r>
              <a:rPr lang="en-US" sz="2000" dirty="0">
                <a:solidFill>
                  <a:schemeClr val="tx1"/>
                </a:solidFill>
                <a:latin typeface="Arial"/>
                <a:cs typeface="Arial"/>
              </a:rPr>
              <a:t>, </a:t>
            </a:r>
            <a:r>
              <a:rPr lang="en-US" sz="2000" dirty="0" err="1">
                <a:solidFill>
                  <a:schemeClr val="tx1"/>
                </a:solidFill>
                <a:latin typeface="Arial"/>
                <a:cs typeface="Arial"/>
              </a:rPr>
              <a:t>druga</a:t>
            </a:r>
            <a:r>
              <a:rPr lang="en-US" sz="2000" dirty="0">
                <a:solidFill>
                  <a:schemeClr val="tx1"/>
                </a:solidFill>
                <a:latin typeface="Arial"/>
                <a:cs typeface="Arial"/>
              </a:rPr>
              <a:t> </a:t>
            </a:r>
            <a:r>
              <a:rPr lang="en-US" sz="2000" dirty="0" err="1">
                <a:solidFill>
                  <a:schemeClr val="tx1"/>
                </a:solidFill>
                <a:latin typeface="Arial"/>
                <a:cs typeface="Arial"/>
              </a:rPr>
              <a:t>onesnažila</a:t>
            </a:r>
            <a:r>
              <a:rPr lang="en-US" sz="2000" dirty="0">
                <a:solidFill>
                  <a:schemeClr val="tx1"/>
                </a:solidFill>
                <a:latin typeface="Arial"/>
                <a:cs typeface="Arial"/>
              </a:rPr>
              <a:t>), </a:t>
            </a:r>
            <a:r>
              <a:rPr lang="en-US" sz="2000" dirty="0" err="1">
                <a:solidFill>
                  <a:schemeClr val="tx1"/>
                </a:solidFill>
                <a:latin typeface="Arial"/>
                <a:cs typeface="Arial"/>
              </a:rPr>
              <a:t>evtrofikacije</a:t>
            </a:r>
            <a:r>
              <a:rPr lang="en-US" sz="2000" dirty="0">
                <a:solidFill>
                  <a:schemeClr val="tx1"/>
                </a:solidFill>
                <a:latin typeface="Arial"/>
                <a:cs typeface="Arial"/>
              </a:rPr>
              <a:t> (</a:t>
            </a:r>
            <a:r>
              <a:rPr lang="en-US" sz="2000" dirty="0" err="1">
                <a:solidFill>
                  <a:schemeClr val="tx1"/>
                </a:solidFill>
                <a:latin typeface="Arial"/>
                <a:cs typeface="Arial"/>
              </a:rPr>
              <a:t>dušik</a:t>
            </a:r>
            <a:r>
              <a:rPr lang="en-US" sz="2000" dirty="0">
                <a:solidFill>
                  <a:schemeClr val="tx1"/>
                </a:solidFill>
                <a:latin typeface="Arial"/>
                <a:cs typeface="Arial"/>
              </a:rPr>
              <a:t>, </a:t>
            </a:r>
            <a:r>
              <a:rPr lang="en-US" sz="2000" dirty="0" err="1">
                <a:solidFill>
                  <a:schemeClr val="tx1"/>
                </a:solidFill>
                <a:latin typeface="Arial"/>
                <a:cs typeface="Arial"/>
              </a:rPr>
              <a:t>fosfor</a:t>
            </a:r>
            <a:r>
              <a:rPr lang="en-US" sz="2000" dirty="0">
                <a:solidFill>
                  <a:schemeClr val="tx1"/>
                </a:solidFill>
                <a:latin typeface="Arial"/>
                <a:cs typeface="Arial"/>
              </a:rPr>
              <a:t>)</a:t>
            </a:r>
          </a:p>
          <a:p>
            <a:pPr marL="25400" indent="0">
              <a:buNone/>
            </a:pPr>
            <a:r>
              <a:rPr lang="en-US" sz="2400" b="1" dirty="0">
                <a:solidFill>
                  <a:srgbClr val="0070C0"/>
                </a:solidFill>
                <a:latin typeface="Arial"/>
                <a:cs typeface="Arial"/>
              </a:rPr>
              <a:t>… </a:t>
            </a:r>
            <a:r>
              <a:rPr lang="en-US" sz="2400" b="1" dirty="0" err="1">
                <a:solidFill>
                  <a:srgbClr val="0070C0"/>
                </a:solidFill>
                <a:latin typeface="Arial"/>
                <a:cs typeface="Arial"/>
              </a:rPr>
              <a:t>voda</a:t>
            </a:r>
            <a:endParaRPr lang="en-US" sz="2400" b="1" dirty="0">
              <a:solidFill>
                <a:srgbClr val="0070C0"/>
              </a:solidFill>
              <a:latin typeface="Arial"/>
              <a:cs typeface="Arial"/>
            </a:endParaRPr>
          </a:p>
          <a:p>
            <a:pPr lvl="1">
              <a:buFont typeface="Arial" panose="020B0604020202020204" pitchFamily="34" charset="0"/>
              <a:buChar char="-"/>
            </a:pPr>
            <a:r>
              <a:rPr lang="en-US" sz="2000" dirty="0">
                <a:solidFill>
                  <a:schemeClr val="tx1"/>
                </a:solidFill>
                <a:latin typeface="Arial"/>
                <a:cs typeface="Arial"/>
              </a:rPr>
              <a:t>FFS, </a:t>
            </a:r>
            <a:r>
              <a:rPr lang="en-US" sz="2000" dirty="0" err="1">
                <a:solidFill>
                  <a:schemeClr val="tx1"/>
                </a:solidFill>
                <a:latin typeface="Arial"/>
                <a:cs typeface="Arial"/>
              </a:rPr>
              <a:t>antibiotiki</a:t>
            </a:r>
            <a:r>
              <a:rPr lang="en-US" sz="2000" dirty="0">
                <a:solidFill>
                  <a:schemeClr val="tx1"/>
                </a:solidFill>
                <a:latin typeface="Arial"/>
                <a:cs typeface="Arial"/>
              </a:rPr>
              <a:t>, </a:t>
            </a:r>
            <a:r>
              <a:rPr lang="en-US" sz="2000" dirty="0" err="1">
                <a:solidFill>
                  <a:schemeClr val="tx1"/>
                </a:solidFill>
                <a:latin typeface="Arial"/>
                <a:cs typeface="Arial"/>
              </a:rPr>
              <a:t>nitrati</a:t>
            </a:r>
            <a:r>
              <a:rPr lang="en-US" sz="2000" dirty="0">
                <a:solidFill>
                  <a:schemeClr val="tx1"/>
                </a:solidFill>
                <a:latin typeface="Arial"/>
                <a:cs typeface="Arial"/>
              </a:rPr>
              <a:t>, </a:t>
            </a:r>
            <a:r>
              <a:rPr lang="en-US" sz="2000" dirty="0" err="1">
                <a:solidFill>
                  <a:schemeClr val="tx1"/>
                </a:solidFill>
                <a:latin typeface="Arial"/>
                <a:cs typeface="Arial"/>
              </a:rPr>
              <a:t>fosfor</a:t>
            </a:r>
            <a:r>
              <a:rPr lang="en-US" sz="2000" dirty="0">
                <a:solidFill>
                  <a:schemeClr val="tx1"/>
                </a:solidFill>
                <a:latin typeface="Arial"/>
                <a:cs typeface="Arial"/>
              </a:rPr>
              <a:t> </a:t>
            </a:r>
          </a:p>
          <a:p>
            <a:pPr marL="25400" indent="0">
              <a:buNone/>
            </a:pPr>
            <a:r>
              <a:rPr lang="en-US" sz="2400" b="1" dirty="0">
                <a:solidFill>
                  <a:srgbClr val="0070C0"/>
                </a:solidFill>
                <a:latin typeface="Arial"/>
                <a:cs typeface="Arial"/>
              </a:rPr>
              <a:t>… </a:t>
            </a:r>
            <a:r>
              <a:rPr lang="en-US" sz="2400" b="1" dirty="0" err="1">
                <a:solidFill>
                  <a:srgbClr val="0070C0"/>
                </a:solidFill>
                <a:latin typeface="Arial"/>
                <a:cs typeface="Arial"/>
              </a:rPr>
              <a:t>zraka</a:t>
            </a:r>
            <a:endParaRPr lang="en-US" sz="2400" b="1" dirty="0">
              <a:solidFill>
                <a:srgbClr val="0070C0"/>
              </a:solidFill>
              <a:latin typeface="Arial"/>
              <a:cs typeface="Arial"/>
            </a:endParaRPr>
          </a:p>
          <a:p>
            <a:pPr lvl="1">
              <a:buFont typeface="Arial" panose="020B0604020202020204" pitchFamily="34" charset="0"/>
              <a:buChar char="-"/>
            </a:pPr>
            <a:r>
              <a:rPr lang="en-US" sz="2000" dirty="0" err="1">
                <a:solidFill>
                  <a:schemeClr val="tx1"/>
                </a:solidFill>
                <a:latin typeface="Arial"/>
                <a:cs typeface="Arial"/>
              </a:rPr>
              <a:t>amonijak</a:t>
            </a:r>
            <a:r>
              <a:rPr lang="en-US" sz="2000" dirty="0">
                <a:solidFill>
                  <a:schemeClr val="tx1"/>
                </a:solidFill>
                <a:latin typeface="Arial"/>
                <a:cs typeface="Arial"/>
              </a:rPr>
              <a:t>, </a:t>
            </a:r>
            <a:r>
              <a:rPr lang="en-US" sz="2000" dirty="0" err="1">
                <a:solidFill>
                  <a:schemeClr val="tx1"/>
                </a:solidFill>
                <a:latin typeface="Arial"/>
                <a:cs typeface="Arial"/>
              </a:rPr>
              <a:t>trdni</a:t>
            </a:r>
            <a:r>
              <a:rPr lang="en-US" sz="2000" dirty="0">
                <a:solidFill>
                  <a:schemeClr val="tx1"/>
                </a:solidFill>
                <a:latin typeface="Arial"/>
                <a:cs typeface="Arial"/>
              </a:rPr>
              <a:t> </a:t>
            </a:r>
            <a:r>
              <a:rPr lang="en-US" sz="2000" dirty="0" err="1">
                <a:solidFill>
                  <a:schemeClr val="tx1"/>
                </a:solidFill>
                <a:latin typeface="Arial"/>
                <a:cs typeface="Arial"/>
              </a:rPr>
              <a:t>delci</a:t>
            </a:r>
            <a:r>
              <a:rPr lang="en-US" sz="2000" dirty="0">
                <a:solidFill>
                  <a:schemeClr val="tx1"/>
                </a:solidFill>
                <a:latin typeface="Arial"/>
                <a:cs typeface="Arial"/>
              </a:rPr>
              <a:t>, </a:t>
            </a:r>
            <a:r>
              <a:rPr lang="en-US" sz="2000" dirty="0" err="1">
                <a:solidFill>
                  <a:schemeClr val="tx1"/>
                </a:solidFill>
                <a:latin typeface="Arial"/>
                <a:cs typeface="Arial"/>
              </a:rPr>
              <a:t>predhodniki</a:t>
            </a:r>
            <a:r>
              <a:rPr lang="en-US" sz="2000" dirty="0">
                <a:solidFill>
                  <a:schemeClr val="tx1"/>
                </a:solidFill>
                <a:latin typeface="Arial"/>
                <a:cs typeface="Arial"/>
              </a:rPr>
              <a:t> </a:t>
            </a:r>
            <a:r>
              <a:rPr lang="en-US" sz="2000" dirty="0" err="1">
                <a:solidFill>
                  <a:schemeClr val="tx1"/>
                </a:solidFill>
                <a:latin typeface="Arial"/>
                <a:cs typeface="Arial"/>
              </a:rPr>
              <a:t>prizemnega</a:t>
            </a:r>
            <a:r>
              <a:rPr lang="en-US" sz="2000" dirty="0">
                <a:solidFill>
                  <a:schemeClr val="tx1"/>
                </a:solidFill>
                <a:latin typeface="Arial"/>
                <a:cs typeface="Arial"/>
              </a:rPr>
              <a:t> </a:t>
            </a:r>
            <a:r>
              <a:rPr lang="en-US" sz="2000" dirty="0" err="1">
                <a:solidFill>
                  <a:schemeClr val="tx1"/>
                </a:solidFill>
                <a:latin typeface="Arial"/>
                <a:cs typeface="Arial"/>
              </a:rPr>
              <a:t>ozona</a:t>
            </a:r>
            <a:endParaRPr lang="en-US" sz="2000" dirty="0">
              <a:solidFill>
                <a:schemeClr val="tx1"/>
              </a:solidFill>
              <a:latin typeface="Arial"/>
              <a:cs typeface="Arial"/>
            </a:endParaRPr>
          </a:p>
          <a:p>
            <a:pPr marL="25400" indent="0">
              <a:buNone/>
            </a:pPr>
            <a:r>
              <a:rPr lang="en-US" sz="2400" b="1" noProof="0" dirty="0" err="1">
                <a:solidFill>
                  <a:srgbClr val="0070C0"/>
                </a:solidFill>
                <a:latin typeface="Arial"/>
                <a:cs typeface="Arial"/>
              </a:rPr>
              <a:t>Ekološko</a:t>
            </a:r>
            <a:r>
              <a:rPr lang="en-US" sz="2400" b="1" noProof="0" dirty="0">
                <a:solidFill>
                  <a:srgbClr val="0070C0"/>
                </a:solidFill>
                <a:latin typeface="Arial"/>
                <a:cs typeface="Arial"/>
              </a:rPr>
              <a:t> </a:t>
            </a:r>
            <a:r>
              <a:rPr lang="en-US" sz="2400" b="1" noProof="0" dirty="0" err="1">
                <a:solidFill>
                  <a:srgbClr val="0070C0"/>
                </a:solidFill>
                <a:latin typeface="Arial"/>
                <a:cs typeface="Arial"/>
              </a:rPr>
              <a:t>kmetijstvo</a:t>
            </a:r>
            <a:r>
              <a:rPr lang="en-US" sz="2400" b="1" noProof="0" dirty="0">
                <a:solidFill>
                  <a:srgbClr val="0070C0"/>
                </a:solidFill>
                <a:latin typeface="Arial"/>
                <a:cs typeface="Arial"/>
              </a:rPr>
              <a:t> </a:t>
            </a:r>
            <a:endParaRPr lang="sl-SI" sz="2400" b="1" noProof="0" dirty="0">
              <a:solidFill>
                <a:srgbClr val="0070C0"/>
              </a:solidFill>
              <a:latin typeface="Arial"/>
              <a:cs typeface="Arial"/>
            </a:endParaRPr>
          </a:p>
          <a:p>
            <a:pPr lvl="1">
              <a:buFont typeface="Arial" panose="020B0604020202020204" pitchFamily="34" charset="0"/>
              <a:buChar char="-"/>
            </a:pPr>
            <a:r>
              <a:rPr lang="en-US" sz="2000" noProof="0" dirty="0" err="1">
                <a:solidFill>
                  <a:schemeClr val="bg2">
                    <a:lumMod val="25000"/>
                  </a:schemeClr>
                </a:solidFill>
                <a:latin typeface="Arial"/>
                <a:cs typeface="Arial"/>
              </a:rPr>
              <a:t>kot</a:t>
            </a:r>
            <a:r>
              <a:rPr lang="sl-SI" sz="2000" noProof="0" dirty="0">
                <a:solidFill>
                  <a:schemeClr val="bg2">
                    <a:lumMod val="25000"/>
                  </a:schemeClr>
                </a:solidFill>
                <a:latin typeface="Arial"/>
                <a:cs typeface="Arial"/>
              </a:rPr>
              <a:t> </a:t>
            </a:r>
            <a:r>
              <a:rPr lang="sl-SI" sz="2000" dirty="0">
                <a:solidFill>
                  <a:schemeClr val="bg2">
                    <a:lumMod val="25000"/>
                  </a:schemeClr>
                </a:solidFill>
                <a:latin typeface="Arial"/>
                <a:cs typeface="Arial"/>
              </a:rPr>
              <a:t>sistem pridelave za ohranitev naravnih virov</a:t>
            </a:r>
            <a:endParaRPr lang="en-US" sz="2000" noProof="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102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97902-456F-3A24-7A04-D6CB72871AF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63E5C80-C4CC-0918-BE36-9B0C5341D106}"/>
              </a:ext>
            </a:extLst>
          </p:cNvPr>
          <p:cNvSpPr>
            <a:spLocks noGrp="1"/>
          </p:cNvSpPr>
          <p:nvPr>
            <p:ph type="title"/>
          </p:nvPr>
        </p:nvSpPr>
        <p:spPr>
          <a:xfrm>
            <a:off x="838200" y="365125"/>
            <a:ext cx="9154212" cy="738745"/>
          </a:xfrm>
        </p:spPr>
        <p:txBody>
          <a:bodyPr>
            <a:normAutofit fontScale="90000"/>
          </a:bodyPr>
          <a:lstStyle/>
          <a:p>
            <a:r>
              <a:rPr lang="sl-SI" sz="4400" noProof="0" dirty="0">
                <a:solidFill>
                  <a:srgbClr val="C00000"/>
                </a:solidFill>
              </a:rPr>
              <a:t>CILJ 5: naravni viri</a:t>
            </a:r>
            <a:br>
              <a:rPr lang="sl-SI" sz="4400" noProof="0" dirty="0"/>
            </a:br>
            <a:r>
              <a:rPr lang="sl-SI" sz="4400" dirty="0">
                <a:solidFill>
                  <a:srgbClr val="0070C0"/>
                </a:solidFill>
              </a:rPr>
              <a:t>–</a:t>
            </a:r>
            <a:r>
              <a:rPr lang="sl-SI" sz="4000" dirty="0">
                <a:solidFill>
                  <a:srgbClr val="0070C0"/>
                </a:solidFill>
              </a:rPr>
              <a:t> </a:t>
            </a:r>
            <a:r>
              <a:rPr lang="en-US" sz="4000" noProof="0" dirty="0" err="1">
                <a:solidFill>
                  <a:srgbClr val="0070C0"/>
                </a:solidFill>
              </a:rPr>
              <a:t>Bilančni</a:t>
            </a:r>
            <a:r>
              <a:rPr lang="en-US" sz="4000" noProof="0" dirty="0">
                <a:solidFill>
                  <a:srgbClr val="0070C0"/>
                </a:solidFill>
              </a:rPr>
              <a:t> </a:t>
            </a:r>
            <a:r>
              <a:rPr lang="en-US" sz="4000" noProof="0" dirty="0" err="1">
                <a:solidFill>
                  <a:srgbClr val="0070C0"/>
                </a:solidFill>
              </a:rPr>
              <a:t>presežek</a:t>
            </a:r>
            <a:r>
              <a:rPr lang="en-US" sz="4000" noProof="0" dirty="0">
                <a:solidFill>
                  <a:srgbClr val="0070C0"/>
                </a:solidFill>
              </a:rPr>
              <a:t> N</a:t>
            </a:r>
            <a:r>
              <a:rPr lang="sl-SI" sz="4000" noProof="0" dirty="0">
                <a:solidFill>
                  <a:srgbClr val="0070C0"/>
                </a:solidFill>
              </a:rPr>
              <a:t> in EKO kmetijstvo</a:t>
            </a:r>
            <a:endParaRPr lang="sl-SI" sz="4400" noProof="0" dirty="0">
              <a:solidFill>
                <a:srgbClr val="0070C0"/>
              </a:solidFill>
            </a:endParaRPr>
          </a:p>
        </p:txBody>
      </p:sp>
      <p:sp>
        <p:nvSpPr>
          <p:cNvPr id="3" name="Označba mesta vsebine 2">
            <a:extLst>
              <a:ext uri="{FF2B5EF4-FFF2-40B4-BE49-F238E27FC236}">
                <a16:creationId xmlns:a16="http://schemas.microsoft.com/office/drawing/2014/main" id="{247164B4-4662-24AC-643B-87D6888F4E38}"/>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7" name="Grafikon 1">
            <a:extLst>
              <a:ext uri="{FF2B5EF4-FFF2-40B4-BE49-F238E27FC236}">
                <a16:creationId xmlns:a16="http://schemas.microsoft.com/office/drawing/2014/main" id="{F136C9A4-BF8B-C976-6960-67E0B0447766}"/>
              </a:ext>
            </a:extLst>
          </p:cNvPr>
          <p:cNvGraphicFramePr>
            <a:graphicFrameLocks/>
          </p:cNvGraphicFramePr>
          <p:nvPr>
            <p:extLst>
              <p:ext uri="{D42A27DB-BD31-4B8C-83A1-F6EECF244321}">
                <p14:modId xmlns:p14="http://schemas.microsoft.com/office/powerpoint/2010/main" val="1444037092"/>
              </p:ext>
            </p:extLst>
          </p:nvPr>
        </p:nvGraphicFramePr>
        <p:xfrm>
          <a:off x="150179" y="1244668"/>
          <a:ext cx="5829317" cy="4636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kon 3">
            <a:extLst>
              <a:ext uri="{FF2B5EF4-FFF2-40B4-BE49-F238E27FC236}">
                <a16:creationId xmlns:a16="http://schemas.microsoft.com/office/drawing/2014/main" id="{4CC6EC6C-780F-0D84-4071-BD12EEE896C6}"/>
              </a:ext>
            </a:extLst>
          </p:cNvPr>
          <p:cNvGraphicFramePr>
            <a:graphicFrameLocks/>
          </p:cNvGraphicFramePr>
          <p:nvPr>
            <p:extLst>
              <p:ext uri="{D42A27DB-BD31-4B8C-83A1-F6EECF244321}">
                <p14:modId xmlns:p14="http://schemas.microsoft.com/office/powerpoint/2010/main" val="3444372699"/>
              </p:ext>
            </p:extLst>
          </p:nvPr>
        </p:nvGraphicFramePr>
        <p:xfrm>
          <a:off x="6096000" y="1244668"/>
          <a:ext cx="6055000" cy="4636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9332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13D3A-722D-02A7-E2A0-8D1F778D2809}"/>
            </a:ext>
          </a:extLst>
        </p:cNvPr>
        <p:cNvGrpSpPr/>
        <p:nvPr/>
      </p:nvGrpSpPr>
      <p:grpSpPr>
        <a:xfrm>
          <a:off x="0" y="0"/>
          <a:ext cx="0" cy="0"/>
          <a:chOff x="0" y="0"/>
          <a:chExt cx="0" cy="0"/>
        </a:xfrm>
      </p:grpSpPr>
      <p:sp>
        <p:nvSpPr>
          <p:cNvPr id="11" name="Naslov 10">
            <a:extLst>
              <a:ext uri="{FF2B5EF4-FFF2-40B4-BE49-F238E27FC236}">
                <a16:creationId xmlns:a16="http://schemas.microsoft.com/office/drawing/2014/main" id="{9E6B43A7-A220-4FFA-7570-B9AEDC20F797}"/>
              </a:ext>
            </a:extLst>
          </p:cNvPr>
          <p:cNvSpPr>
            <a:spLocks noGrp="1"/>
          </p:cNvSpPr>
          <p:nvPr>
            <p:ph type="title"/>
          </p:nvPr>
        </p:nvSpPr>
        <p:spPr>
          <a:xfrm>
            <a:off x="1207477" y="1253148"/>
            <a:ext cx="6555779" cy="1780198"/>
          </a:xfrm>
        </p:spPr>
        <p:txBody>
          <a:bodyPr>
            <a:normAutofit/>
          </a:bodyPr>
          <a:lstStyle/>
          <a:p>
            <a:r>
              <a:rPr lang="sl-SI" sz="4000" noProof="0" err="1">
                <a:latin typeface="Arial" panose="020B0604020202020204" pitchFamily="34" charset="0"/>
              </a:rPr>
              <a:t>Okoljska</a:t>
            </a:r>
            <a:r>
              <a:rPr lang="sl-SI" sz="4000" noProof="0">
                <a:latin typeface="Arial" panose="020B0604020202020204" pitchFamily="34" charset="0"/>
              </a:rPr>
              <a:t> trajnost: </a:t>
            </a:r>
            <a:br>
              <a:rPr lang="sl-SI" sz="4000" noProof="0">
                <a:latin typeface="Arial" panose="020B0604020202020204" pitchFamily="34" charset="0"/>
              </a:rPr>
            </a:br>
            <a:r>
              <a:rPr lang="sl-SI" noProof="0"/>
              <a:t>Cilj 6: biotska pestrost in kmetijska krajina</a:t>
            </a:r>
          </a:p>
        </p:txBody>
      </p:sp>
      <p:pic>
        <p:nvPicPr>
          <p:cNvPr id="2" name="Image 7">
            <a:extLst>
              <a:ext uri="{FF2B5EF4-FFF2-40B4-BE49-F238E27FC236}">
                <a16:creationId xmlns:a16="http://schemas.microsoft.com/office/drawing/2014/main" id="{2CC9B940-955C-54B0-2734-BD6C890EC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887" y="5174116"/>
            <a:ext cx="1839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607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95518-0E85-E4FB-580E-3D19682661C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2A7DCD7-51B1-9F45-6E76-602CB3770FCF}"/>
              </a:ext>
            </a:extLst>
          </p:cNvPr>
          <p:cNvSpPr>
            <a:spLocks noGrp="1"/>
          </p:cNvSpPr>
          <p:nvPr>
            <p:ph type="title"/>
          </p:nvPr>
        </p:nvSpPr>
        <p:spPr/>
        <p:txBody>
          <a:bodyPr>
            <a:normAutofit fontScale="90000"/>
          </a:bodyPr>
          <a:lstStyle/>
          <a:p>
            <a:r>
              <a:rPr lang="sl-SI" sz="4400" noProof="0">
                <a:solidFill>
                  <a:srgbClr val="C00000"/>
                </a:solidFill>
              </a:rPr>
              <a:t>CILJ 6: biotska pestrost</a:t>
            </a:r>
            <a:br>
              <a:rPr lang="sl-SI" sz="4400" noProof="0"/>
            </a:br>
            <a:r>
              <a:rPr lang="sl-SI" sz="4400">
                <a:solidFill>
                  <a:srgbClr val="0070C0"/>
                </a:solidFill>
              </a:rPr>
              <a:t>– </a:t>
            </a:r>
            <a:r>
              <a:rPr lang="sl-SI" sz="4400" noProof="0">
                <a:solidFill>
                  <a:srgbClr val="0070C0"/>
                </a:solidFill>
              </a:rPr>
              <a:t>ključna vprašanja</a:t>
            </a:r>
          </a:p>
        </p:txBody>
      </p:sp>
      <p:sp>
        <p:nvSpPr>
          <p:cNvPr id="3" name="Označba mesta vsebine 2">
            <a:extLst>
              <a:ext uri="{FF2B5EF4-FFF2-40B4-BE49-F238E27FC236}">
                <a16:creationId xmlns:a16="http://schemas.microsoft.com/office/drawing/2014/main" id="{733564C6-5DEF-6FF8-ADFA-5C7C182788FF}"/>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sp>
        <p:nvSpPr>
          <p:cNvPr id="6" name="Content Placeholder 2">
            <a:extLst>
              <a:ext uri="{FF2B5EF4-FFF2-40B4-BE49-F238E27FC236}">
                <a16:creationId xmlns:a16="http://schemas.microsoft.com/office/drawing/2014/main" id="{AE797ABF-152E-80F0-972A-68FE931E3047}"/>
              </a:ext>
            </a:extLst>
          </p:cNvPr>
          <p:cNvSpPr txBox="1">
            <a:spLocks/>
          </p:cNvSpPr>
          <p:nvPr/>
        </p:nvSpPr>
        <p:spPr>
          <a:xfrm>
            <a:off x="609600" y="1252728"/>
            <a:ext cx="10972800" cy="4873072"/>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pPr marL="25400" indent="0">
              <a:buNone/>
            </a:pPr>
            <a:r>
              <a:rPr lang="sl-SI" sz="2400" b="1" dirty="0">
                <a:solidFill>
                  <a:srgbClr val="0070C0"/>
                </a:solidFill>
                <a:latin typeface="Arial"/>
                <a:cs typeface="Arial"/>
              </a:rPr>
              <a:t>Ohranjanje </a:t>
            </a:r>
            <a:r>
              <a:rPr lang="sl-SI" sz="2400" b="1" noProof="0" dirty="0">
                <a:solidFill>
                  <a:srgbClr val="0070C0"/>
                </a:solidFill>
                <a:latin typeface="Arial"/>
                <a:cs typeface="Arial"/>
              </a:rPr>
              <a:t>in </a:t>
            </a:r>
            <a:r>
              <a:rPr lang="sl-SI" sz="2400" b="1" dirty="0">
                <a:solidFill>
                  <a:srgbClr val="0070C0"/>
                </a:solidFill>
                <a:latin typeface="Arial"/>
                <a:cs typeface="Arial"/>
              </a:rPr>
              <a:t>obnova </a:t>
            </a:r>
            <a:r>
              <a:rPr lang="sl-SI" sz="2400" b="1" noProof="0" dirty="0">
                <a:solidFill>
                  <a:srgbClr val="0070C0"/>
                </a:solidFill>
                <a:latin typeface="Arial"/>
                <a:cs typeface="Arial"/>
              </a:rPr>
              <a:t>narave</a:t>
            </a:r>
            <a:r>
              <a:rPr lang="sl-SI" sz="2400" b="1" dirty="0">
                <a:solidFill>
                  <a:srgbClr val="0070C0"/>
                </a:solidFill>
                <a:latin typeface="Arial"/>
                <a:cs typeface="Arial"/>
              </a:rPr>
              <a:t> (odpornost ekosistemov v podporo kmetijski pridelavi in okrevanje ogroženih vrst)</a:t>
            </a:r>
            <a:endParaRPr lang="en-US" sz="2400" noProof="0" dirty="0">
              <a:solidFill>
                <a:srgbClr val="0070C0"/>
              </a:solidFill>
              <a:latin typeface="Arial" panose="020B0604020202020204" pitchFamily="34" charset="0"/>
              <a:cs typeface="Arial" panose="020B0604020202020204" pitchFamily="34" charset="0"/>
            </a:endParaRPr>
          </a:p>
          <a:p>
            <a:pPr lvl="1">
              <a:buSzPts val="3200"/>
              <a:buFont typeface="Arial" panose="020B0604020202020204" pitchFamily="34" charset="0"/>
              <a:buChar char="-"/>
            </a:pPr>
            <a:r>
              <a:rPr lang="sl-SI" sz="2000" dirty="0">
                <a:solidFill>
                  <a:srgbClr val="1E5054"/>
                </a:solidFill>
                <a:latin typeface="Arial"/>
                <a:cs typeface="Arial"/>
              </a:rPr>
              <a:t>Ključna procesa:</a:t>
            </a:r>
            <a:r>
              <a:rPr lang="en-US" sz="2000" dirty="0">
                <a:solidFill>
                  <a:srgbClr val="1E5054"/>
                </a:solidFill>
                <a:latin typeface="Arial"/>
                <a:cs typeface="Arial"/>
              </a:rPr>
              <a:t> </a:t>
            </a:r>
            <a:r>
              <a:rPr lang="en-US" sz="2000" dirty="0" err="1">
                <a:solidFill>
                  <a:srgbClr val="1E5054"/>
                </a:solidFill>
                <a:latin typeface="Arial"/>
                <a:cs typeface="Arial"/>
              </a:rPr>
              <a:t>zaraščanje</a:t>
            </a:r>
            <a:r>
              <a:rPr lang="en-US" sz="2000" dirty="0">
                <a:solidFill>
                  <a:srgbClr val="1E5054"/>
                </a:solidFill>
                <a:latin typeface="Arial"/>
                <a:cs typeface="Arial"/>
              </a:rPr>
              <a:t> in</a:t>
            </a:r>
            <a:r>
              <a:rPr lang="sl-SI" sz="2000" dirty="0">
                <a:solidFill>
                  <a:srgbClr val="1E5054"/>
                </a:solidFill>
                <a:latin typeface="Arial"/>
                <a:cs typeface="Arial"/>
              </a:rPr>
              <a:t> prekomerna</a:t>
            </a:r>
            <a:r>
              <a:rPr lang="en-US" sz="2000" dirty="0">
                <a:solidFill>
                  <a:srgbClr val="1E5054"/>
                </a:solidFill>
                <a:latin typeface="Arial"/>
                <a:cs typeface="Arial"/>
              </a:rPr>
              <a:t> </a:t>
            </a:r>
            <a:r>
              <a:rPr lang="en-US" sz="2000" dirty="0" err="1">
                <a:solidFill>
                  <a:srgbClr val="1E5054"/>
                </a:solidFill>
                <a:latin typeface="Arial"/>
                <a:cs typeface="Arial"/>
              </a:rPr>
              <a:t>intenzifikacija</a:t>
            </a:r>
            <a:r>
              <a:rPr lang="sl-SI" sz="2000" dirty="0">
                <a:solidFill>
                  <a:srgbClr val="1E5054"/>
                </a:solidFill>
                <a:latin typeface="Arial"/>
                <a:cs typeface="Arial"/>
              </a:rPr>
              <a:t> pridelave</a:t>
            </a:r>
            <a:endParaRPr lang="en-US" sz="2000" dirty="0">
              <a:solidFill>
                <a:srgbClr val="1E5054"/>
              </a:solidFill>
              <a:latin typeface="Arial"/>
              <a:cs typeface="Arial"/>
            </a:endParaRPr>
          </a:p>
          <a:p>
            <a:pPr lvl="1">
              <a:buSzPts val="3200"/>
              <a:buFont typeface="Arial" panose="020B0604020202020204" pitchFamily="34" charset="0"/>
              <a:buChar char="-"/>
            </a:pPr>
            <a:r>
              <a:rPr lang="sl-SI" sz="2000" dirty="0">
                <a:solidFill>
                  <a:srgbClr val="1E5054"/>
                </a:solidFill>
                <a:latin typeface="Arial"/>
                <a:cs typeface="Arial"/>
              </a:rPr>
              <a:t>Usklajevanje razvojnih in varstvenih ciljev na ravni individualnih kmetij na zavarovanih območjih</a:t>
            </a:r>
            <a:endParaRPr lang="en-US" sz="2400" dirty="0">
              <a:solidFill>
                <a:srgbClr val="1E5054"/>
              </a:solidFill>
            </a:endParaRPr>
          </a:p>
          <a:p>
            <a:pPr lvl="1">
              <a:buSzPts val="3200"/>
              <a:buFont typeface="Arial" panose="020B0604020202020204" pitchFamily="34" charset="0"/>
              <a:buChar char="-"/>
            </a:pPr>
            <a:r>
              <a:rPr lang="sl-SI" sz="2000" dirty="0">
                <a:solidFill>
                  <a:srgbClr val="1E5054"/>
                </a:solidFill>
                <a:latin typeface="Arial"/>
                <a:cs typeface="Arial"/>
              </a:rPr>
              <a:t>Šibko medsektorsko sodelovanje in usmerjanja/upravljanja ukrepov na krajinski ravni</a:t>
            </a:r>
            <a:endParaRPr lang="en-US" sz="2000" dirty="0">
              <a:solidFill>
                <a:srgbClr val="1E5054"/>
              </a:solidFill>
              <a:latin typeface="Arial"/>
              <a:cs typeface="Arial"/>
            </a:endParaRPr>
          </a:p>
          <a:p>
            <a:pPr marL="25400" indent="0">
              <a:buNone/>
            </a:pPr>
            <a:r>
              <a:rPr lang="en-US" sz="2400" b="1" noProof="0" dirty="0" err="1">
                <a:solidFill>
                  <a:srgbClr val="0070C0"/>
                </a:solidFill>
                <a:latin typeface="Arial"/>
                <a:cs typeface="Arial"/>
              </a:rPr>
              <a:t>Pestrost</a:t>
            </a:r>
            <a:r>
              <a:rPr lang="en-US" sz="2400" b="1" noProof="0" dirty="0">
                <a:solidFill>
                  <a:srgbClr val="0070C0"/>
                </a:solidFill>
                <a:latin typeface="Arial"/>
                <a:cs typeface="Arial"/>
              </a:rPr>
              <a:t> </a:t>
            </a:r>
            <a:r>
              <a:rPr lang="sl-SI" sz="2400" b="1" noProof="0" dirty="0">
                <a:solidFill>
                  <a:srgbClr val="0070C0"/>
                </a:solidFill>
                <a:latin typeface="Arial"/>
                <a:cs typeface="Arial"/>
              </a:rPr>
              <a:t>vrst in sort </a:t>
            </a:r>
            <a:r>
              <a:rPr lang="sl-SI" sz="2400" b="1" dirty="0">
                <a:solidFill>
                  <a:srgbClr val="0070C0"/>
                </a:solidFill>
                <a:latin typeface="Arial"/>
                <a:cs typeface="Arial"/>
              </a:rPr>
              <a:t>kmetijskih</a:t>
            </a:r>
            <a:r>
              <a:rPr lang="en-US" sz="2400" b="1" dirty="0">
                <a:solidFill>
                  <a:srgbClr val="0070C0"/>
                </a:solidFill>
                <a:latin typeface="Arial"/>
                <a:cs typeface="Arial"/>
              </a:rPr>
              <a:t> </a:t>
            </a:r>
            <a:r>
              <a:rPr lang="en-US" sz="2400" b="1" noProof="0" dirty="0" err="1">
                <a:solidFill>
                  <a:srgbClr val="0070C0"/>
                </a:solidFill>
                <a:latin typeface="Arial"/>
                <a:cs typeface="Arial"/>
              </a:rPr>
              <a:t>rastlin</a:t>
            </a:r>
            <a:r>
              <a:rPr lang="en-US" sz="2400" b="1" noProof="0" dirty="0">
                <a:solidFill>
                  <a:srgbClr val="0070C0"/>
                </a:solidFill>
                <a:latin typeface="Arial"/>
                <a:cs typeface="Arial"/>
              </a:rPr>
              <a:t> in </a:t>
            </a:r>
            <a:r>
              <a:rPr lang="en-US" sz="2400" b="1" noProof="0" dirty="0" err="1">
                <a:solidFill>
                  <a:srgbClr val="0070C0"/>
                </a:solidFill>
                <a:latin typeface="Arial"/>
                <a:cs typeface="Arial"/>
              </a:rPr>
              <a:t>pasem</a:t>
            </a:r>
            <a:r>
              <a:rPr lang="en-US" sz="2400" b="1" noProof="0" dirty="0">
                <a:solidFill>
                  <a:srgbClr val="0070C0"/>
                </a:solidFill>
                <a:latin typeface="Arial"/>
                <a:cs typeface="Arial"/>
              </a:rPr>
              <a:t> </a:t>
            </a:r>
            <a:r>
              <a:rPr lang="en-US" sz="2400" b="1" noProof="0" dirty="0" err="1">
                <a:solidFill>
                  <a:srgbClr val="0070C0"/>
                </a:solidFill>
                <a:latin typeface="Arial"/>
                <a:cs typeface="Arial"/>
              </a:rPr>
              <a:t>rejnih</a:t>
            </a:r>
            <a:r>
              <a:rPr lang="en-US" sz="2400" b="1" noProof="0" dirty="0">
                <a:solidFill>
                  <a:srgbClr val="0070C0"/>
                </a:solidFill>
                <a:latin typeface="Arial"/>
                <a:cs typeface="Arial"/>
              </a:rPr>
              <a:t> </a:t>
            </a:r>
            <a:r>
              <a:rPr lang="en-US" sz="2400" b="1" noProof="0" dirty="0" err="1">
                <a:solidFill>
                  <a:srgbClr val="0070C0"/>
                </a:solidFill>
                <a:latin typeface="Arial"/>
                <a:cs typeface="Arial"/>
              </a:rPr>
              <a:t>živali</a:t>
            </a:r>
            <a:endParaRPr lang="en-US" sz="2400" noProof="0" dirty="0">
              <a:solidFill>
                <a:srgbClr val="0070C0"/>
              </a:solidFill>
              <a:latin typeface="Arial"/>
              <a:cs typeface="Arial"/>
            </a:endParaRPr>
          </a:p>
          <a:p>
            <a:pPr lvl="1">
              <a:buSzPts val="3200"/>
              <a:buFont typeface="Arial" panose="020B0604020202020204" pitchFamily="34" charset="0"/>
              <a:buChar char="-"/>
            </a:pPr>
            <a:r>
              <a:rPr lang="en-US" sz="2000" dirty="0" err="1">
                <a:solidFill>
                  <a:srgbClr val="1E5054"/>
                </a:solidFill>
                <a:latin typeface="Arial"/>
                <a:cs typeface="Arial"/>
              </a:rPr>
              <a:t>Siromašen</a:t>
            </a:r>
            <a:r>
              <a:rPr lang="en-US" sz="2000" dirty="0">
                <a:solidFill>
                  <a:srgbClr val="1E5054"/>
                </a:solidFill>
                <a:latin typeface="Arial"/>
                <a:cs typeface="Arial"/>
              </a:rPr>
              <a:t>, </a:t>
            </a:r>
            <a:r>
              <a:rPr lang="en-US" sz="2000" dirty="0" err="1">
                <a:solidFill>
                  <a:srgbClr val="1E5054"/>
                </a:solidFill>
                <a:latin typeface="Arial"/>
                <a:cs typeface="Arial"/>
              </a:rPr>
              <a:t>ozek</a:t>
            </a:r>
            <a:r>
              <a:rPr lang="en-US" sz="2000" dirty="0">
                <a:solidFill>
                  <a:srgbClr val="1E5054"/>
                </a:solidFill>
                <a:latin typeface="Arial"/>
                <a:cs typeface="Arial"/>
              </a:rPr>
              <a:t> </a:t>
            </a:r>
            <a:r>
              <a:rPr lang="en-US" sz="2000" dirty="0" err="1">
                <a:solidFill>
                  <a:srgbClr val="1E5054"/>
                </a:solidFill>
                <a:latin typeface="Arial"/>
                <a:cs typeface="Arial"/>
              </a:rPr>
              <a:t>kolobar</a:t>
            </a:r>
            <a:r>
              <a:rPr lang="en-US" sz="2000" dirty="0">
                <a:solidFill>
                  <a:srgbClr val="1E5054"/>
                </a:solidFill>
                <a:latin typeface="Arial"/>
                <a:cs typeface="Arial"/>
              </a:rPr>
              <a:t>, </a:t>
            </a:r>
            <a:r>
              <a:rPr lang="sl-SI" sz="2000" dirty="0">
                <a:solidFill>
                  <a:srgbClr val="1E5054"/>
                </a:solidFill>
                <a:latin typeface="Arial"/>
                <a:cs typeface="Arial"/>
              </a:rPr>
              <a:t>zmanjšanje</a:t>
            </a:r>
            <a:r>
              <a:rPr lang="en-US" sz="2000" dirty="0">
                <a:solidFill>
                  <a:srgbClr val="1E5054"/>
                </a:solidFill>
                <a:latin typeface="Arial"/>
                <a:cs typeface="Arial"/>
              </a:rPr>
              <a:t> </a:t>
            </a:r>
            <a:r>
              <a:rPr lang="en-US" sz="2000" dirty="0" err="1">
                <a:solidFill>
                  <a:srgbClr val="1E5054"/>
                </a:solidFill>
                <a:latin typeface="Arial"/>
                <a:cs typeface="Arial"/>
              </a:rPr>
              <a:t>števil</a:t>
            </a:r>
            <a:r>
              <a:rPr lang="sl-SI" sz="2000" dirty="0">
                <a:solidFill>
                  <a:srgbClr val="1E5054"/>
                </a:solidFill>
                <a:latin typeface="Arial"/>
                <a:cs typeface="Arial"/>
              </a:rPr>
              <a:t>a</a:t>
            </a:r>
            <a:r>
              <a:rPr lang="en-US" sz="2000" dirty="0">
                <a:solidFill>
                  <a:srgbClr val="1E5054"/>
                </a:solidFill>
                <a:latin typeface="Arial"/>
                <a:cs typeface="Arial"/>
              </a:rPr>
              <a:t> a</a:t>
            </a:r>
            <a:r>
              <a:rPr lang="sl-SI" sz="2000" dirty="0" err="1">
                <a:solidFill>
                  <a:srgbClr val="1E5054"/>
                </a:solidFill>
                <a:latin typeface="Arial"/>
                <a:cs typeface="Arial"/>
              </a:rPr>
              <a:t>vt</a:t>
            </a:r>
            <a:r>
              <a:rPr lang="en-US" sz="2000" dirty="0" err="1">
                <a:solidFill>
                  <a:srgbClr val="1E5054"/>
                </a:solidFill>
                <a:latin typeface="Arial"/>
                <a:cs typeface="Arial"/>
              </a:rPr>
              <a:t>ohtonih</a:t>
            </a:r>
            <a:r>
              <a:rPr lang="sl-SI" sz="2000" dirty="0">
                <a:solidFill>
                  <a:srgbClr val="1E5054"/>
                </a:solidFill>
                <a:latin typeface="Arial"/>
                <a:cs typeface="Arial"/>
              </a:rPr>
              <a:t> (lokalnih</a:t>
            </a:r>
            <a:r>
              <a:rPr lang="en-US" sz="2000" dirty="0">
                <a:solidFill>
                  <a:srgbClr val="1E5054"/>
                </a:solidFill>
                <a:latin typeface="Arial"/>
                <a:cs typeface="Arial"/>
              </a:rPr>
              <a:t>) sort in </a:t>
            </a:r>
            <a:r>
              <a:rPr lang="en-US" sz="2000" dirty="0" err="1">
                <a:solidFill>
                  <a:srgbClr val="1E5054"/>
                </a:solidFill>
                <a:latin typeface="Arial"/>
                <a:cs typeface="Arial"/>
              </a:rPr>
              <a:t>pasem</a:t>
            </a:r>
            <a:r>
              <a:rPr lang="en-US" sz="2000" dirty="0">
                <a:solidFill>
                  <a:srgbClr val="1E5054"/>
                </a:solidFill>
                <a:latin typeface="Arial"/>
                <a:cs typeface="Arial"/>
              </a:rPr>
              <a:t> -&gt; </a:t>
            </a:r>
            <a:r>
              <a:rPr lang="en-US" sz="2000" dirty="0" err="1">
                <a:solidFill>
                  <a:srgbClr val="1E5054"/>
                </a:solidFill>
                <a:latin typeface="Arial"/>
                <a:cs typeface="Arial"/>
              </a:rPr>
              <a:t>neugoden</a:t>
            </a:r>
            <a:r>
              <a:rPr lang="en-US" sz="2000" dirty="0">
                <a:solidFill>
                  <a:srgbClr val="1E5054"/>
                </a:solidFill>
                <a:latin typeface="Arial"/>
                <a:cs typeface="Arial"/>
              </a:rPr>
              <a:t> </a:t>
            </a:r>
            <a:r>
              <a:rPr lang="en-US" sz="2000" dirty="0" err="1">
                <a:solidFill>
                  <a:srgbClr val="1E5054"/>
                </a:solidFill>
                <a:latin typeface="Arial"/>
                <a:cs typeface="Arial"/>
              </a:rPr>
              <a:t>vpliv</a:t>
            </a:r>
            <a:r>
              <a:rPr lang="en-US" sz="2000" dirty="0">
                <a:solidFill>
                  <a:srgbClr val="1E5054"/>
                </a:solidFill>
                <a:latin typeface="Arial"/>
                <a:cs typeface="Arial"/>
              </a:rPr>
              <a:t> </a:t>
            </a:r>
            <a:r>
              <a:rPr lang="en-US" sz="2000" dirty="0" err="1">
                <a:solidFill>
                  <a:srgbClr val="1E5054"/>
                </a:solidFill>
                <a:latin typeface="Arial"/>
                <a:cs typeface="Arial"/>
              </a:rPr>
              <a:t>tudi</a:t>
            </a:r>
            <a:r>
              <a:rPr lang="en-US" sz="2000" dirty="0">
                <a:solidFill>
                  <a:srgbClr val="1E5054"/>
                </a:solidFill>
                <a:latin typeface="Arial"/>
                <a:cs typeface="Arial"/>
              </a:rPr>
              <a:t> </a:t>
            </a:r>
            <a:r>
              <a:rPr lang="en-US" sz="2000" dirty="0" err="1">
                <a:solidFill>
                  <a:srgbClr val="1E5054"/>
                </a:solidFill>
                <a:latin typeface="Arial"/>
                <a:cs typeface="Arial"/>
              </a:rPr>
              <a:t>na</a:t>
            </a:r>
            <a:r>
              <a:rPr lang="en-US" sz="2000" dirty="0">
                <a:solidFill>
                  <a:srgbClr val="1E5054"/>
                </a:solidFill>
                <a:latin typeface="Arial"/>
                <a:cs typeface="Arial"/>
              </a:rPr>
              <a:t> </a:t>
            </a:r>
            <a:r>
              <a:rPr lang="en-US" sz="2000" dirty="0" err="1">
                <a:solidFill>
                  <a:srgbClr val="1E5054"/>
                </a:solidFill>
                <a:latin typeface="Arial"/>
                <a:cs typeface="Arial"/>
              </a:rPr>
              <a:t>odpornost</a:t>
            </a:r>
            <a:r>
              <a:rPr lang="en-US" sz="2000" dirty="0">
                <a:solidFill>
                  <a:srgbClr val="1E5054"/>
                </a:solidFill>
                <a:latin typeface="Arial"/>
                <a:cs typeface="Arial"/>
              </a:rPr>
              <a:t> </a:t>
            </a:r>
            <a:r>
              <a:rPr lang="en-US" sz="2000" dirty="0" err="1">
                <a:solidFill>
                  <a:srgbClr val="1E5054"/>
                </a:solidFill>
                <a:latin typeface="Arial"/>
                <a:cs typeface="Arial"/>
              </a:rPr>
              <a:t>na</a:t>
            </a:r>
            <a:r>
              <a:rPr lang="en-US" sz="2000" dirty="0">
                <a:solidFill>
                  <a:srgbClr val="1E5054"/>
                </a:solidFill>
                <a:latin typeface="Arial"/>
                <a:cs typeface="Arial"/>
              </a:rPr>
              <a:t> </a:t>
            </a:r>
            <a:r>
              <a:rPr lang="en-US" sz="2000" dirty="0" err="1">
                <a:solidFill>
                  <a:srgbClr val="1E5054"/>
                </a:solidFill>
                <a:latin typeface="Arial"/>
                <a:cs typeface="Arial"/>
              </a:rPr>
              <a:t>podnebne</a:t>
            </a:r>
            <a:r>
              <a:rPr lang="en-US" sz="2000" dirty="0">
                <a:solidFill>
                  <a:srgbClr val="1E5054"/>
                </a:solidFill>
                <a:latin typeface="Arial"/>
                <a:cs typeface="Arial"/>
              </a:rPr>
              <a:t> </a:t>
            </a:r>
            <a:r>
              <a:rPr lang="en-US" sz="2000" dirty="0" err="1">
                <a:solidFill>
                  <a:srgbClr val="1E5054"/>
                </a:solidFill>
                <a:latin typeface="Arial"/>
                <a:cs typeface="Arial"/>
              </a:rPr>
              <a:t>spremembe</a:t>
            </a:r>
            <a:endParaRPr lang="en-US" sz="2000" dirty="0">
              <a:solidFill>
                <a:srgbClr val="1E5054"/>
              </a:solidFill>
              <a:latin typeface="Arial"/>
              <a:cs typeface="Arial"/>
            </a:endParaRPr>
          </a:p>
          <a:p>
            <a:endParaRPr lang="en-US" sz="2800" dirty="0">
              <a:solidFill>
                <a:schemeClr val="tx1"/>
              </a:solidFill>
              <a:latin typeface="Arial" panose="020B0604020202020204" pitchFamily="34" charset="0"/>
              <a:cs typeface="Arial" panose="020B0604020202020204" pitchFamily="34" charset="0"/>
            </a:endParaRPr>
          </a:p>
          <a:p>
            <a:endParaRPr lang="sl-SI" sz="2800" noProof="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472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95518-0E85-E4FB-580E-3D19682661C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2A7DCD7-51B1-9F45-6E76-602CB3770FCF}"/>
              </a:ext>
            </a:extLst>
          </p:cNvPr>
          <p:cNvSpPr>
            <a:spLocks noGrp="1"/>
          </p:cNvSpPr>
          <p:nvPr>
            <p:ph type="title"/>
          </p:nvPr>
        </p:nvSpPr>
        <p:spPr/>
        <p:txBody>
          <a:bodyPr>
            <a:normAutofit fontScale="90000"/>
          </a:bodyPr>
          <a:lstStyle/>
          <a:p>
            <a:r>
              <a:rPr lang="sl-SI" sz="4400" noProof="0">
                <a:solidFill>
                  <a:srgbClr val="C00000"/>
                </a:solidFill>
              </a:rPr>
              <a:t>CILJ 6: biotska pestrost</a:t>
            </a:r>
            <a:br>
              <a:rPr lang="sl-SI" sz="4400" noProof="0"/>
            </a:br>
            <a:r>
              <a:rPr lang="sl-SI" sz="4400">
                <a:solidFill>
                  <a:srgbClr val="0070C0"/>
                </a:solidFill>
              </a:rPr>
              <a:t>– Slovenski indeks ptic kmetijske krajine</a:t>
            </a:r>
            <a:endParaRPr lang="sl-SI" sz="4400" noProof="0">
              <a:solidFill>
                <a:srgbClr val="0070C0"/>
              </a:solidFill>
            </a:endParaRPr>
          </a:p>
        </p:txBody>
      </p:sp>
      <p:sp>
        <p:nvSpPr>
          <p:cNvPr id="3" name="Označba mesta vsebine 2">
            <a:extLst>
              <a:ext uri="{FF2B5EF4-FFF2-40B4-BE49-F238E27FC236}">
                <a16:creationId xmlns:a16="http://schemas.microsoft.com/office/drawing/2014/main" id="{733564C6-5DEF-6FF8-ADFA-5C7C182788FF}"/>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6" name="Grafikon 2">
            <a:extLst>
              <a:ext uri="{FF2B5EF4-FFF2-40B4-BE49-F238E27FC236}">
                <a16:creationId xmlns:a16="http://schemas.microsoft.com/office/drawing/2014/main" id="{148A91C6-59A7-13FF-12BD-69ECFE253D8D}"/>
              </a:ext>
            </a:extLst>
          </p:cNvPr>
          <p:cNvGraphicFramePr>
            <a:graphicFrameLocks/>
          </p:cNvGraphicFramePr>
          <p:nvPr>
            <p:extLst>
              <p:ext uri="{D42A27DB-BD31-4B8C-83A1-F6EECF244321}">
                <p14:modId xmlns:p14="http://schemas.microsoft.com/office/powerpoint/2010/main" val="3831155212"/>
              </p:ext>
            </p:extLst>
          </p:nvPr>
        </p:nvGraphicFramePr>
        <p:xfrm>
          <a:off x="1651000" y="1268818"/>
          <a:ext cx="8890000" cy="4607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6036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027C8-F611-A2E4-8F39-8F47982AB389}"/>
            </a:ext>
          </a:extLst>
        </p:cNvPr>
        <p:cNvGrpSpPr/>
        <p:nvPr/>
      </p:nvGrpSpPr>
      <p:grpSpPr>
        <a:xfrm>
          <a:off x="0" y="0"/>
          <a:ext cx="0" cy="0"/>
          <a:chOff x="0" y="0"/>
          <a:chExt cx="0" cy="0"/>
        </a:xfrm>
      </p:grpSpPr>
      <p:sp>
        <p:nvSpPr>
          <p:cNvPr id="11" name="Naslov 10">
            <a:extLst>
              <a:ext uri="{FF2B5EF4-FFF2-40B4-BE49-F238E27FC236}">
                <a16:creationId xmlns:a16="http://schemas.microsoft.com/office/drawing/2014/main" id="{C6C36ED0-2745-1E55-55FD-B04EEDFE0996}"/>
              </a:ext>
            </a:extLst>
          </p:cNvPr>
          <p:cNvSpPr>
            <a:spLocks noGrp="1"/>
          </p:cNvSpPr>
          <p:nvPr>
            <p:ph type="title"/>
          </p:nvPr>
        </p:nvSpPr>
        <p:spPr/>
        <p:txBody>
          <a:bodyPr>
            <a:normAutofit/>
          </a:bodyPr>
          <a:lstStyle/>
          <a:p>
            <a:r>
              <a:rPr lang="sl-SI" sz="4000" noProof="0">
                <a:latin typeface="Arial" panose="020B0604020202020204" pitchFamily="34" charset="0"/>
              </a:rPr>
              <a:t>Družbena trajnost: </a:t>
            </a:r>
            <a:br>
              <a:rPr lang="sl-SI" sz="4000" noProof="0">
                <a:latin typeface="Arial" panose="020B0604020202020204" pitchFamily="34" charset="0"/>
              </a:rPr>
            </a:br>
            <a:r>
              <a:rPr lang="sl-SI" noProof="0"/>
              <a:t>Cilj 7: generacijska prenova</a:t>
            </a:r>
          </a:p>
        </p:txBody>
      </p:sp>
      <p:pic>
        <p:nvPicPr>
          <p:cNvPr id="2" name="Image 7">
            <a:extLst>
              <a:ext uri="{FF2B5EF4-FFF2-40B4-BE49-F238E27FC236}">
                <a16:creationId xmlns:a16="http://schemas.microsoft.com/office/drawing/2014/main" id="{F6B5A4E1-4463-4D7E-0230-6235F025F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887" y="5174116"/>
            <a:ext cx="1839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967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9508-5D6F-F87D-92C2-B281814A3CF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5822771-69CB-CDEE-B73B-CCBEC210F64A}"/>
              </a:ext>
            </a:extLst>
          </p:cNvPr>
          <p:cNvSpPr>
            <a:spLocks noGrp="1"/>
          </p:cNvSpPr>
          <p:nvPr>
            <p:ph type="title"/>
          </p:nvPr>
        </p:nvSpPr>
        <p:spPr/>
        <p:txBody>
          <a:bodyPr>
            <a:normAutofit fontScale="90000"/>
          </a:bodyPr>
          <a:lstStyle/>
          <a:p>
            <a:r>
              <a:rPr lang="sl-SI" sz="4400" noProof="0">
                <a:solidFill>
                  <a:srgbClr val="C00000"/>
                </a:solidFill>
              </a:rPr>
              <a:t>CILJ 7: generacijska prenova</a:t>
            </a:r>
            <a:br>
              <a:rPr lang="sl-SI" sz="4400" noProof="0"/>
            </a:br>
            <a:r>
              <a:rPr lang="sl-SI" sz="4400">
                <a:solidFill>
                  <a:srgbClr val="0070C0"/>
                </a:solidFill>
              </a:rPr>
              <a:t>– </a:t>
            </a:r>
            <a:r>
              <a:rPr lang="sl-SI" sz="4400" noProof="0">
                <a:solidFill>
                  <a:srgbClr val="0070C0"/>
                </a:solidFill>
              </a:rPr>
              <a:t>ključna vprašanja</a:t>
            </a:r>
          </a:p>
        </p:txBody>
      </p:sp>
      <p:sp>
        <p:nvSpPr>
          <p:cNvPr id="3" name="Označba mesta vsebine 2">
            <a:extLst>
              <a:ext uri="{FF2B5EF4-FFF2-40B4-BE49-F238E27FC236}">
                <a16:creationId xmlns:a16="http://schemas.microsoft.com/office/drawing/2014/main" id="{2931B9CD-2064-6170-708A-93D7D8E342BC}"/>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sp>
        <p:nvSpPr>
          <p:cNvPr id="6" name="Content Placeholder 2">
            <a:extLst>
              <a:ext uri="{FF2B5EF4-FFF2-40B4-BE49-F238E27FC236}">
                <a16:creationId xmlns:a16="http://schemas.microsoft.com/office/drawing/2014/main" id="{CC226FBB-2F4C-2C34-4F80-B82C47A69AE0}"/>
              </a:ext>
            </a:extLst>
          </p:cNvPr>
          <p:cNvSpPr txBox="1">
            <a:spLocks/>
          </p:cNvSpPr>
          <p:nvPr/>
        </p:nvSpPr>
        <p:spPr>
          <a:xfrm>
            <a:off x="700216" y="1270734"/>
            <a:ext cx="10972800" cy="4873072"/>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pPr marL="25400" indent="0">
              <a:buNone/>
            </a:pPr>
            <a:r>
              <a:rPr lang="sl-SI" sz="2400" noProof="0" dirty="0">
                <a:solidFill>
                  <a:schemeClr val="tx1"/>
                </a:solidFill>
                <a:latin typeface="Arial"/>
                <a:cs typeface="Arial"/>
              </a:rPr>
              <a:t>Izjemno kompleksno vprašanje, povezano s: </a:t>
            </a:r>
          </a:p>
          <a:p>
            <a:pPr lvl="1">
              <a:buFont typeface="Arial" panose="020B0604020202020204" pitchFamily="34" charset="0"/>
              <a:buChar char="-"/>
            </a:pPr>
            <a:r>
              <a:rPr lang="sl-SI" sz="2000" b="1" noProof="0" dirty="0">
                <a:solidFill>
                  <a:srgbClr val="0070C0"/>
                </a:solidFill>
                <a:latin typeface="Arial"/>
                <a:cs typeface="Arial"/>
              </a:rPr>
              <a:t>Kakovostjo življenja na podeželju </a:t>
            </a:r>
            <a:r>
              <a:rPr lang="sl-SI" sz="2000" noProof="0" dirty="0">
                <a:solidFill>
                  <a:schemeClr val="tx1"/>
                </a:solidFill>
                <a:latin typeface="Arial"/>
                <a:cs typeface="Arial"/>
              </a:rPr>
              <a:t>(dostop do različnih osnovnih storitev in infrastrukture, drugi viri zaslužka</a:t>
            </a:r>
            <a:r>
              <a:rPr lang="sl-SI" sz="2000" dirty="0">
                <a:solidFill>
                  <a:schemeClr val="tx1"/>
                </a:solidFill>
                <a:latin typeface="Arial"/>
                <a:cs typeface="Arial"/>
              </a:rPr>
              <a:t> – delovna mesta izven kmetijstva</a:t>
            </a:r>
            <a:r>
              <a:rPr lang="sl-SI" sz="2000" noProof="0" dirty="0">
                <a:solidFill>
                  <a:schemeClr val="tx1"/>
                </a:solidFill>
                <a:latin typeface="Arial"/>
                <a:cs typeface="Arial"/>
              </a:rPr>
              <a:t>)</a:t>
            </a:r>
          </a:p>
          <a:p>
            <a:pPr lvl="1">
              <a:buFont typeface="Arial" panose="020B0604020202020204" pitchFamily="34" charset="0"/>
              <a:buChar char="-"/>
            </a:pPr>
            <a:r>
              <a:rPr lang="sl-SI" sz="2000" b="1" noProof="0" dirty="0">
                <a:solidFill>
                  <a:srgbClr val="0070C0"/>
                </a:solidFill>
                <a:latin typeface="Arial"/>
                <a:cs typeface="Arial"/>
              </a:rPr>
              <a:t>Dohodkovnim vprašanjem kmetijstva</a:t>
            </a:r>
          </a:p>
          <a:p>
            <a:pPr lvl="1">
              <a:buFont typeface="Arial" panose="020B0604020202020204" pitchFamily="34" charset="0"/>
              <a:buChar char="-"/>
            </a:pPr>
            <a:r>
              <a:rPr lang="sl-SI" sz="2000" b="1" dirty="0">
                <a:solidFill>
                  <a:srgbClr val="0070C0"/>
                </a:solidFill>
                <a:latin typeface="Arial"/>
                <a:cs typeface="Arial"/>
              </a:rPr>
              <a:t>Delovnimi razmerami na kmetiji </a:t>
            </a:r>
            <a:r>
              <a:rPr lang="sl-SI" sz="2000" dirty="0">
                <a:solidFill>
                  <a:schemeClr val="tx1"/>
                </a:solidFill>
                <a:latin typeface="Arial"/>
                <a:cs typeface="Arial"/>
              </a:rPr>
              <a:t>(možnost oddiha in nadomeščanja, zdravje in varnost pri delu, socialna varnost)</a:t>
            </a:r>
            <a:endParaRPr lang="sl-SI" sz="2000" noProof="0" dirty="0">
              <a:solidFill>
                <a:schemeClr val="tx1"/>
              </a:solidFill>
              <a:latin typeface="Arial"/>
              <a:cs typeface="Arial"/>
            </a:endParaRPr>
          </a:p>
          <a:p>
            <a:pPr lvl="1">
              <a:buFont typeface="Arial" panose="020B0604020202020204" pitchFamily="34" charset="0"/>
              <a:buChar char="-"/>
            </a:pPr>
            <a:r>
              <a:rPr lang="sl-SI" sz="2000" b="1" noProof="0" dirty="0">
                <a:solidFill>
                  <a:srgbClr val="0070C0"/>
                </a:solidFill>
                <a:latin typeface="Arial"/>
                <a:cs typeface="Arial"/>
              </a:rPr>
              <a:t>Splošnimi demografskimi trendi </a:t>
            </a:r>
            <a:r>
              <a:rPr lang="sl-SI" sz="2000" noProof="0" dirty="0">
                <a:solidFill>
                  <a:schemeClr val="tx1"/>
                </a:solidFill>
                <a:latin typeface="Arial"/>
                <a:cs typeface="Arial"/>
              </a:rPr>
              <a:t>(staranje populacije, nižja rodnost, migracijski vzorci)</a:t>
            </a:r>
          </a:p>
          <a:p>
            <a:pPr lvl="1">
              <a:buFont typeface="Arial" panose="020B0604020202020204" pitchFamily="34" charset="0"/>
              <a:buChar char="-"/>
            </a:pPr>
            <a:r>
              <a:rPr lang="sl-SI" sz="2000" b="1" dirty="0">
                <a:solidFill>
                  <a:srgbClr val="0070C0"/>
                </a:solidFill>
                <a:latin typeface="Arial"/>
                <a:cs typeface="Arial"/>
              </a:rPr>
              <a:t>Kulturnimi vzorci </a:t>
            </a:r>
            <a:r>
              <a:rPr lang="sl-SI" sz="2000" dirty="0">
                <a:solidFill>
                  <a:schemeClr val="tx1"/>
                </a:solidFill>
                <a:latin typeface="Arial"/>
                <a:cs typeface="Arial"/>
              </a:rPr>
              <a:t>(ugled kmetijstva, pozne predaje kmetije; deagrarizacija podeželja in konflikti med prebivalci)</a:t>
            </a:r>
            <a:endParaRPr lang="sl-SI" sz="2000" noProof="0" dirty="0">
              <a:solidFill>
                <a:schemeClr val="tx1"/>
              </a:solidFill>
              <a:latin typeface="Arial"/>
              <a:cs typeface="Arial"/>
            </a:endParaRPr>
          </a:p>
        </p:txBody>
      </p:sp>
    </p:spTree>
    <p:extLst>
      <p:ext uri="{BB962C8B-B14F-4D97-AF65-F5344CB8AC3E}">
        <p14:creationId xmlns:p14="http://schemas.microsoft.com/office/powerpoint/2010/main" val="657921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375B4-EC73-7560-EF65-FA0908FAFB1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15ED297-068C-8748-A6F3-63AAD54534EF}"/>
              </a:ext>
            </a:extLst>
          </p:cNvPr>
          <p:cNvSpPr>
            <a:spLocks noGrp="1"/>
          </p:cNvSpPr>
          <p:nvPr>
            <p:ph type="title"/>
          </p:nvPr>
        </p:nvSpPr>
        <p:spPr/>
        <p:txBody>
          <a:bodyPr>
            <a:normAutofit fontScale="90000"/>
          </a:bodyPr>
          <a:lstStyle/>
          <a:p>
            <a:r>
              <a:rPr lang="sl-SI" sz="4400" noProof="0">
                <a:solidFill>
                  <a:srgbClr val="C00000"/>
                </a:solidFill>
              </a:rPr>
              <a:t>CILJ 7: generacijska prenova</a:t>
            </a:r>
            <a:br>
              <a:rPr lang="sl-SI" sz="4400" noProof="0"/>
            </a:br>
            <a:r>
              <a:rPr lang="sl-SI" sz="4400">
                <a:solidFill>
                  <a:srgbClr val="0070C0"/>
                </a:solidFill>
              </a:rPr>
              <a:t>– </a:t>
            </a:r>
            <a:r>
              <a:rPr lang="en-US" sz="4400" noProof="0">
                <a:solidFill>
                  <a:srgbClr val="0070C0"/>
                </a:solidFill>
              </a:rPr>
              <a:t>starost </a:t>
            </a:r>
            <a:r>
              <a:rPr lang="sl-SI" sz="4400" noProof="0">
                <a:solidFill>
                  <a:srgbClr val="0070C0"/>
                </a:solidFill>
              </a:rPr>
              <a:t>gospodarjev upraviteljev</a:t>
            </a:r>
          </a:p>
        </p:txBody>
      </p:sp>
      <p:sp>
        <p:nvSpPr>
          <p:cNvPr id="3" name="Označba mesta vsebine 2">
            <a:extLst>
              <a:ext uri="{FF2B5EF4-FFF2-40B4-BE49-F238E27FC236}">
                <a16:creationId xmlns:a16="http://schemas.microsoft.com/office/drawing/2014/main" id="{9C1BC270-6B0F-1362-32A2-3ADFE11DC64C}"/>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4" name="Chart 3">
            <a:extLst>
              <a:ext uri="{FF2B5EF4-FFF2-40B4-BE49-F238E27FC236}">
                <a16:creationId xmlns:a16="http://schemas.microsoft.com/office/drawing/2014/main" id="{0D347402-D07D-26E4-EC48-9319D40F674E}"/>
              </a:ext>
            </a:extLst>
          </p:cNvPr>
          <p:cNvGraphicFramePr>
            <a:graphicFrameLocks/>
          </p:cNvGraphicFramePr>
          <p:nvPr>
            <p:extLst>
              <p:ext uri="{D42A27DB-BD31-4B8C-83A1-F6EECF244321}">
                <p14:modId xmlns:p14="http://schemas.microsoft.com/office/powerpoint/2010/main" val="1812722048"/>
              </p:ext>
            </p:extLst>
          </p:nvPr>
        </p:nvGraphicFramePr>
        <p:xfrm>
          <a:off x="1650999" y="1285875"/>
          <a:ext cx="8890001" cy="4682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6908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D3D1F-14BA-2AD9-491F-DA1F6C21A983}"/>
            </a:ext>
          </a:extLst>
        </p:cNvPr>
        <p:cNvGrpSpPr/>
        <p:nvPr/>
      </p:nvGrpSpPr>
      <p:grpSpPr>
        <a:xfrm>
          <a:off x="0" y="0"/>
          <a:ext cx="0" cy="0"/>
          <a:chOff x="0" y="0"/>
          <a:chExt cx="0" cy="0"/>
        </a:xfrm>
      </p:grpSpPr>
      <p:sp>
        <p:nvSpPr>
          <p:cNvPr id="11" name="Naslov 10">
            <a:extLst>
              <a:ext uri="{FF2B5EF4-FFF2-40B4-BE49-F238E27FC236}">
                <a16:creationId xmlns:a16="http://schemas.microsoft.com/office/drawing/2014/main" id="{9D740FB8-4E93-E6E4-A350-816CD98A6F4C}"/>
              </a:ext>
            </a:extLst>
          </p:cNvPr>
          <p:cNvSpPr>
            <a:spLocks noGrp="1"/>
          </p:cNvSpPr>
          <p:nvPr>
            <p:ph type="title"/>
          </p:nvPr>
        </p:nvSpPr>
        <p:spPr/>
        <p:txBody>
          <a:bodyPr>
            <a:normAutofit/>
          </a:bodyPr>
          <a:lstStyle/>
          <a:p>
            <a:r>
              <a:rPr lang="sl-SI" sz="4000" noProof="0">
                <a:latin typeface="Arial" panose="020B0604020202020204" pitchFamily="34" charset="0"/>
              </a:rPr>
              <a:t>Družbena trajnost: </a:t>
            </a:r>
            <a:br>
              <a:rPr lang="sl-SI" sz="4000" noProof="0">
                <a:latin typeface="Arial" panose="020B0604020202020204" pitchFamily="34" charset="0"/>
              </a:rPr>
            </a:br>
            <a:r>
              <a:rPr lang="sl-SI" noProof="0"/>
              <a:t>Cilj 8:  vitalno podeželje</a:t>
            </a:r>
          </a:p>
        </p:txBody>
      </p:sp>
      <p:pic>
        <p:nvPicPr>
          <p:cNvPr id="2" name="Image 7">
            <a:extLst>
              <a:ext uri="{FF2B5EF4-FFF2-40B4-BE49-F238E27FC236}">
                <a16:creationId xmlns:a16="http://schemas.microsoft.com/office/drawing/2014/main" id="{8197D04E-B710-18FA-4805-CC201267D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887" y="5174116"/>
            <a:ext cx="1839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00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A3A-A858-CD39-F1A6-DC7DE3BE7EF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F58F219-22DF-1EC5-9E13-08961DD53EC3}"/>
              </a:ext>
            </a:extLst>
          </p:cNvPr>
          <p:cNvSpPr>
            <a:spLocks noGrp="1"/>
          </p:cNvSpPr>
          <p:nvPr>
            <p:ph type="title"/>
          </p:nvPr>
        </p:nvSpPr>
        <p:spPr/>
        <p:txBody>
          <a:bodyPr>
            <a:normAutofit fontScale="90000"/>
          </a:bodyPr>
          <a:lstStyle/>
          <a:p>
            <a:r>
              <a:rPr lang="sl-SI" sz="4400" noProof="0">
                <a:solidFill>
                  <a:srgbClr val="C00000"/>
                </a:solidFill>
              </a:rPr>
              <a:t>CILJ </a:t>
            </a:r>
            <a:r>
              <a:rPr lang="sl-SI" sz="4400" noProof="0"/>
              <a:t>8</a:t>
            </a:r>
            <a:r>
              <a:rPr lang="sl-SI" sz="4400" noProof="0">
                <a:solidFill>
                  <a:srgbClr val="C00000"/>
                </a:solidFill>
              </a:rPr>
              <a:t>: vitalno podeželje</a:t>
            </a:r>
            <a:br>
              <a:rPr lang="sl-SI" sz="4400" noProof="0"/>
            </a:br>
            <a:r>
              <a:rPr lang="sl-SI" sz="4400">
                <a:solidFill>
                  <a:srgbClr val="0070C0"/>
                </a:solidFill>
              </a:rPr>
              <a:t>– </a:t>
            </a:r>
            <a:r>
              <a:rPr lang="sl-SI" sz="4400" noProof="0">
                <a:solidFill>
                  <a:srgbClr val="0070C0"/>
                </a:solidFill>
              </a:rPr>
              <a:t>ključna vprašanja</a:t>
            </a:r>
          </a:p>
        </p:txBody>
      </p:sp>
      <p:sp>
        <p:nvSpPr>
          <p:cNvPr id="3" name="Označba mesta vsebine 2">
            <a:extLst>
              <a:ext uri="{FF2B5EF4-FFF2-40B4-BE49-F238E27FC236}">
                <a16:creationId xmlns:a16="http://schemas.microsoft.com/office/drawing/2014/main" id="{19311253-FF98-7E95-B43F-4FC46D81120F}"/>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sp>
        <p:nvSpPr>
          <p:cNvPr id="6" name="Content Placeholder 2">
            <a:extLst>
              <a:ext uri="{FF2B5EF4-FFF2-40B4-BE49-F238E27FC236}">
                <a16:creationId xmlns:a16="http://schemas.microsoft.com/office/drawing/2014/main" id="{1379BF55-27E7-02F8-236E-60A40032A90E}"/>
              </a:ext>
            </a:extLst>
          </p:cNvPr>
          <p:cNvSpPr txBox="1">
            <a:spLocks/>
          </p:cNvSpPr>
          <p:nvPr/>
        </p:nvSpPr>
        <p:spPr>
          <a:xfrm>
            <a:off x="609600" y="1252728"/>
            <a:ext cx="10972800" cy="4873072"/>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pPr marL="25400" indent="0">
              <a:buNone/>
            </a:pPr>
            <a:r>
              <a:rPr lang="en-US" sz="2800" b="1" dirty="0" err="1">
                <a:solidFill>
                  <a:srgbClr val="0070C0"/>
                </a:solidFill>
                <a:latin typeface="Arial"/>
              </a:rPr>
              <a:t>Dostop</a:t>
            </a:r>
            <a:r>
              <a:rPr lang="en-US" sz="2800" b="1" dirty="0">
                <a:solidFill>
                  <a:srgbClr val="0070C0"/>
                </a:solidFill>
                <a:latin typeface="Arial"/>
              </a:rPr>
              <a:t> do </a:t>
            </a:r>
            <a:r>
              <a:rPr lang="en-US" sz="2800" b="1" dirty="0" err="1">
                <a:solidFill>
                  <a:srgbClr val="0070C0"/>
                </a:solidFill>
                <a:latin typeface="Arial"/>
              </a:rPr>
              <a:t>storitev</a:t>
            </a:r>
            <a:r>
              <a:rPr lang="en-US" sz="2800" dirty="0">
                <a:solidFill>
                  <a:schemeClr val="tx1"/>
                </a:solidFill>
                <a:latin typeface="Arial"/>
              </a:rPr>
              <a:t>: </a:t>
            </a:r>
          </a:p>
          <a:p>
            <a:pPr lvl="1">
              <a:buFont typeface="Arial" panose="020B0604020202020204" pitchFamily="34" charset="0"/>
              <a:buChar char="-"/>
            </a:pPr>
            <a:r>
              <a:rPr lang="en-US" sz="2400" dirty="0" err="1">
                <a:solidFill>
                  <a:schemeClr val="tx1"/>
                </a:solidFill>
                <a:latin typeface="Arial"/>
              </a:rPr>
              <a:t>Osnovnih</a:t>
            </a:r>
            <a:r>
              <a:rPr lang="en-US" sz="2400" dirty="0">
                <a:solidFill>
                  <a:schemeClr val="tx1"/>
                </a:solidFill>
                <a:latin typeface="Arial"/>
              </a:rPr>
              <a:t> </a:t>
            </a:r>
            <a:r>
              <a:rPr lang="en-US" sz="2400" dirty="0" err="1">
                <a:solidFill>
                  <a:schemeClr val="tx1"/>
                </a:solidFill>
                <a:latin typeface="Arial"/>
              </a:rPr>
              <a:t>storitev</a:t>
            </a:r>
            <a:r>
              <a:rPr lang="en-US" sz="2400" dirty="0">
                <a:solidFill>
                  <a:schemeClr val="tx1"/>
                </a:solidFill>
                <a:latin typeface="Arial"/>
              </a:rPr>
              <a:t> (</a:t>
            </a:r>
            <a:r>
              <a:rPr lang="en-US" sz="2400" dirty="0" err="1">
                <a:solidFill>
                  <a:schemeClr val="tx1"/>
                </a:solidFill>
                <a:latin typeface="Arial"/>
              </a:rPr>
              <a:t>šole</a:t>
            </a:r>
            <a:r>
              <a:rPr lang="en-US" sz="2400" dirty="0">
                <a:solidFill>
                  <a:schemeClr val="tx1"/>
                </a:solidFill>
                <a:latin typeface="Arial"/>
              </a:rPr>
              <a:t>, </a:t>
            </a:r>
            <a:r>
              <a:rPr lang="en-US" sz="2400" dirty="0" err="1">
                <a:solidFill>
                  <a:schemeClr val="tx1"/>
                </a:solidFill>
                <a:latin typeface="Arial"/>
              </a:rPr>
              <a:t>vrtci</a:t>
            </a:r>
            <a:r>
              <a:rPr lang="en-US" sz="2400" dirty="0">
                <a:solidFill>
                  <a:schemeClr val="tx1"/>
                </a:solidFill>
                <a:latin typeface="Arial"/>
              </a:rPr>
              <a:t>, </a:t>
            </a:r>
            <a:r>
              <a:rPr lang="en-US" sz="2400" dirty="0" err="1">
                <a:solidFill>
                  <a:schemeClr val="tx1"/>
                </a:solidFill>
                <a:latin typeface="Arial"/>
              </a:rPr>
              <a:t>zdravstveni</a:t>
            </a:r>
            <a:r>
              <a:rPr lang="en-US" sz="2400" dirty="0">
                <a:solidFill>
                  <a:schemeClr val="tx1"/>
                </a:solidFill>
                <a:latin typeface="Arial"/>
              </a:rPr>
              <a:t> </a:t>
            </a:r>
            <a:r>
              <a:rPr lang="en-US" sz="2400" dirty="0" err="1">
                <a:solidFill>
                  <a:schemeClr val="tx1"/>
                </a:solidFill>
                <a:latin typeface="Arial"/>
              </a:rPr>
              <a:t>domovi</a:t>
            </a:r>
            <a:r>
              <a:rPr lang="en-US" sz="2400" dirty="0">
                <a:solidFill>
                  <a:schemeClr val="tx1"/>
                </a:solidFill>
                <a:latin typeface="Arial"/>
              </a:rPr>
              <a:t>, </a:t>
            </a:r>
            <a:r>
              <a:rPr lang="en-US" sz="2400" dirty="0" err="1">
                <a:solidFill>
                  <a:schemeClr val="tx1"/>
                </a:solidFill>
                <a:latin typeface="Arial"/>
              </a:rPr>
              <a:t>pošte</a:t>
            </a:r>
            <a:r>
              <a:rPr lang="en-US" sz="2400" dirty="0">
                <a:solidFill>
                  <a:schemeClr val="tx1"/>
                </a:solidFill>
                <a:latin typeface="Arial"/>
              </a:rPr>
              <a:t>, …) in </a:t>
            </a:r>
            <a:r>
              <a:rPr lang="en-US" sz="2400" dirty="0" err="1">
                <a:solidFill>
                  <a:schemeClr val="tx1"/>
                </a:solidFill>
                <a:latin typeface="Arial"/>
              </a:rPr>
              <a:t>druge</a:t>
            </a:r>
            <a:r>
              <a:rPr lang="en-US" sz="2400" dirty="0">
                <a:solidFill>
                  <a:schemeClr val="tx1"/>
                </a:solidFill>
                <a:latin typeface="Arial"/>
              </a:rPr>
              <a:t> </a:t>
            </a:r>
            <a:r>
              <a:rPr lang="en-US" sz="2400" dirty="0" err="1">
                <a:solidFill>
                  <a:schemeClr val="tx1"/>
                </a:solidFill>
                <a:latin typeface="Arial"/>
              </a:rPr>
              <a:t>infrastrukture</a:t>
            </a:r>
            <a:r>
              <a:rPr lang="en-US" sz="2400" dirty="0">
                <a:solidFill>
                  <a:schemeClr val="tx1"/>
                </a:solidFill>
                <a:latin typeface="Arial"/>
              </a:rPr>
              <a:t> (</a:t>
            </a:r>
            <a:r>
              <a:rPr lang="en-US" sz="2400" dirty="0" err="1">
                <a:solidFill>
                  <a:schemeClr val="tx1"/>
                </a:solidFill>
                <a:latin typeface="Arial"/>
              </a:rPr>
              <a:t>cestna</a:t>
            </a:r>
            <a:r>
              <a:rPr lang="en-US" sz="2400" dirty="0">
                <a:solidFill>
                  <a:schemeClr val="tx1"/>
                </a:solidFill>
                <a:latin typeface="Arial"/>
              </a:rPr>
              <a:t> </a:t>
            </a:r>
            <a:r>
              <a:rPr lang="en-US" sz="2400" dirty="0" err="1">
                <a:solidFill>
                  <a:schemeClr val="tx1"/>
                </a:solidFill>
                <a:latin typeface="Arial"/>
              </a:rPr>
              <a:t>infastruktura</a:t>
            </a:r>
            <a:r>
              <a:rPr lang="en-US" sz="2400" dirty="0">
                <a:solidFill>
                  <a:schemeClr val="tx1"/>
                </a:solidFill>
                <a:latin typeface="Arial"/>
              </a:rPr>
              <a:t>, </a:t>
            </a:r>
            <a:r>
              <a:rPr lang="en-US" sz="2400" dirty="0" err="1">
                <a:solidFill>
                  <a:schemeClr val="tx1"/>
                </a:solidFill>
                <a:latin typeface="Arial"/>
              </a:rPr>
              <a:t>bencinske</a:t>
            </a:r>
            <a:r>
              <a:rPr lang="en-US" sz="2400" dirty="0">
                <a:solidFill>
                  <a:schemeClr val="tx1"/>
                </a:solidFill>
                <a:latin typeface="Arial"/>
              </a:rPr>
              <a:t> </a:t>
            </a:r>
            <a:r>
              <a:rPr lang="en-US" sz="2400" dirty="0" err="1">
                <a:solidFill>
                  <a:schemeClr val="tx1"/>
                </a:solidFill>
                <a:latin typeface="Arial"/>
              </a:rPr>
              <a:t>črpalke</a:t>
            </a:r>
            <a:r>
              <a:rPr lang="en-US" sz="2400" dirty="0">
                <a:solidFill>
                  <a:schemeClr val="tx1"/>
                </a:solidFill>
                <a:latin typeface="Arial"/>
              </a:rPr>
              <a:t>)</a:t>
            </a:r>
          </a:p>
          <a:p>
            <a:pPr lvl="1">
              <a:buFont typeface="Arial" panose="020B0604020202020204" pitchFamily="34" charset="0"/>
              <a:buChar char="-"/>
            </a:pPr>
            <a:r>
              <a:rPr lang="en-US" sz="2400" dirty="0" err="1">
                <a:solidFill>
                  <a:schemeClr val="tx1"/>
                </a:solidFill>
                <a:latin typeface="Arial"/>
              </a:rPr>
              <a:t>Kulturnih</a:t>
            </a:r>
            <a:r>
              <a:rPr lang="en-US" sz="2400" dirty="0">
                <a:solidFill>
                  <a:schemeClr val="tx1"/>
                </a:solidFill>
                <a:latin typeface="Arial"/>
              </a:rPr>
              <a:t> </a:t>
            </a:r>
            <a:r>
              <a:rPr lang="en-US" sz="2400" dirty="0" err="1">
                <a:solidFill>
                  <a:schemeClr val="tx1"/>
                </a:solidFill>
                <a:latin typeface="Arial"/>
              </a:rPr>
              <a:t>storitev</a:t>
            </a:r>
            <a:endParaRPr lang="en-US" sz="2400" dirty="0">
              <a:solidFill>
                <a:schemeClr val="tx1"/>
              </a:solidFill>
              <a:latin typeface="Arial"/>
            </a:endParaRPr>
          </a:p>
          <a:p>
            <a:pPr lvl="1">
              <a:buFont typeface="Arial" panose="020B0604020202020204" pitchFamily="34" charset="0"/>
              <a:buChar char="-"/>
            </a:pPr>
            <a:r>
              <a:rPr lang="en-US" sz="2400" dirty="0" err="1">
                <a:solidFill>
                  <a:schemeClr val="tx1"/>
                </a:solidFill>
                <a:latin typeface="Arial"/>
              </a:rPr>
              <a:t>Širokopasovnega</a:t>
            </a:r>
            <a:r>
              <a:rPr lang="en-US" sz="2400" dirty="0">
                <a:solidFill>
                  <a:schemeClr val="tx1"/>
                </a:solidFill>
                <a:latin typeface="Arial"/>
              </a:rPr>
              <a:t> </a:t>
            </a:r>
            <a:r>
              <a:rPr lang="en-US" sz="2400" dirty="0" err="1">
                <a:solidFill>
                  <a:schemeClr val="tx1"/>
                </a:solidFill>
                <a:latin typeface="Arial"/>
              </a:rPr>
              <a:t>interneta</a:t>
            </a:r>
            <a:endParaRPr lang="en-US" sz="2400" dirty="0">
              <a:solidFill>
                <a:schemeClr val="tx1"/>
              </a:solidFill>
              <a:latin typeface="Arial"/>
            </a:endParaRPr>
          </a:p>
          <a:p>
            <a:pPr marL="25400" indent="0">
              <a:buNone/>
            </a:pPr>
            <a:r>
              <a:rPr lang="en-US" sz="2800" b="1" noProof="0" dirty="0" err="1">
                <a:solidFill>
                  <a:srgbClr val="0070C0"/>
                </a:solidFill>
                <a:latin typeface="Arial"/>
              </a:rPr>
              <a:t>Splošne</a:t>
            </a:r>
            <a:r>
              <a:rPr lang="en-US" sz="2800" b="1" noProof="0" dirty="0">
                <a:solidFill>
                  <a:srgbClr val="0070C0"/>
                </a:solidFill>
                <a:latin typeface="Arial"/>
              </a:rPr>
              <a:t> </a:t>
            </a:r>
            <a:r>
              <a:rPr lang="en-US" sz="2800" b="1" noProof="0" dirty="0" err="1">
                <a:solidFill>
                  <a:srgbClr val="0070C0"/>
                </a:solidFill>
                <a:latin typeface="Arial"/>
              </a:rPr>
              <a:t>demografske</a:t>
            </a:r>
            <a:r>
              <a:rPr lang="en-US" sz="2800" b="1" noProof="0" dirty="0">
                <a:solidFill>
                  <a:srgbClr val="0070C0"/>
                </a:solidFill>
                <a:latin typeface="Arial"/>
              </a:rPr>
              <a:t> </a:t>
            </a:r>
            <a:r>
              <a:rPr lang="en-US" sz="2800" b="1" noProof="0" dirty="0" err="1">
                <a:solidFill>
                  <a:srgbClr val="0070C0"/>
                </a:solidFill>
                <a:latin typeface="Arial"/>
              </a:rPr>
              <a:t>spremembe</a:t>
            </a:r>
            <a:r>
              <a:rPr lang="en-US" sz="2800" b="1" noProof="0" dirty="0">
                <a:solidFill>
                  <a:srgbClr val="0070C0"/>
                </a:solidFill>
                <a:latin typeface="Arial"/>
              </a:rPr>
              <a:t> </a:t>
            </a:r>
            <a:r>
              <a:rPr lang="en-US" sz="2800" noProof="0" dirty="0">
                <a:solidFill>
                  <a:schemeClr val="tx1"/>
                </a:solidFill>
                <a:latin typeface="Arial"/>
              </a:rPr>
              <a:t>(</a:t>
            </a:r>
            <a:r>
              <a:rPr lang="en-US" sz="2800" noProof="0" dirty="0" err="1">
                <a:solidFill>
                  <a:schemeClr val="tx1"/>
                </a:solidFill>
                <a:latin typeface="Arial"/>
              </a:rPr>
              <a:t>staranje</a:t>
            </a:r>
            <a:r>
              <a:rPr lang="en-US" sz="2800" noProof="0" dirty="0">
                <a:solidFill>
                  <a:schemeClr val="tx1"/>
                </a:solidFill>
                <a:latin typeface="Arial"/>
              </a:rPr>
              <a:t>)</a:t>
            </a:r>
          </a:p>
          <a:p>
            <a:pPr lvl="1">
              <a:buFont typeface="Arial" panose="020B0604020202020204" pitchFamily="34" charset="0"/>
              <a:buChar char="-"/>
            </a:pPr>
            <a:r>
              <a:rPr lang="en-US" sz="2400" dirty="0" err="1">
                <a:solidFill>
                  <a:schemeClr val="tx1"/>
                </a:solidFill>
                <a:latin typeface="Arial"/>
              </a:rPr>
              <a:t>Stvar</a:t>
            </a:r>
            <a:r>
              <a:rPr lang="en-US" sz="2400" dirty="0">
                <a:solidFill>
                  <a:schemeClr val="tx1"/>
                </a:solidFill>
                <a:latin typeface="Arial"/>
              </a:rPr>
              <a:t> </a:t>
            </a:r>
            <a:r>
              <a:rPr lang="en-US" sz="2400" dirty="0" err="1">
                <a:solidFill>
                  <a:schemeClr val="tx1"/>
                </a:solidFill>
                <a:latin typeface="Arial"/>
              </a:rPr>
              <a:t>širših</a:t>
            </a:r>
            <a:r>
              <a:rPr lang="en-US" sz="2400" dirty="0">
                <a:solidFill>
                  <a:schemeClr val="tx1"/>
                </a:solidFill>
                <a:latin typeface="Arial"/>
              </a:rPr>
              <a:t> </a:t>
            </a:r>
            <a:r>
              <a:rPr lang="en-US" sz="2400" dirty="0" err="1">
                <a:solidFill>
                  <a:schemeClr val="tx1"/>
                </a:solidFill>
                <a:latin typeface="Arial"/>
              </a:rPr>
              <a:t>trendov</a:t>
            </a:r>
            <a:endParaRPr lang="sl-SI" sz="2400" dirty="0">
              <a:solidFill>
                <a:schemeClr val="tx1"/>
              </a:solidFill>
              <a:latin typeface="Arial"/>
            </a:endParaRPr>
          </a:p>
          <a:p>
            <a:pPr marL="25400" indent="0">
              <a:buNone/>
            </a:pPr>
            <a:r>
              <a:rPr lang="sl-SI" sz="2800" b="1" noProof="0" dirty="0">
                <a:solidFill>
                  <a:srgbClr val="0070C0"/>
                </a:solidFill>
                <a:latin typeface="Arial"/>
              </a:rPr>
              <a:t>Spodbujanje razvoja od </a:t>
            </a:r>
            <a:r>
              <a:rPr lang="sl-SI" sz="2800" b="1" noProof="0" dirty="0" err="1">
                <a:solidFill>
                  <a:srgbClr val="0070C0"/>
                </a:solidFill>
                <a:latin typeface="Arial"/>
              </a:rPr>
              <a:t>sp</a:t>
            </a:r>
            <a:r>
              <a:rPr lang="sl-SI" sz="2800" b="1" dirty="0" err="1">
                <a:solidFill>
                  <a:srgbClr val="0070C0"/>
                </a:solidFill>
                <a:latin typeface="Arial"/>
              </a:rPr>
              <a:t>odaj</a:t>
            </a:r>
            <a:r>
              <a:rPr lang="sl-SI" sz="2800" b="1" dirty="0">
                <a:solidFill>
                  <a:srgbClr val="0070C0"/>
                </a:solidFill>
                <a:latin typeface="Arial"/>
              </a:rPr>
              <a:t> navzgor</a:t>
            </a:r>
            <a:r>
              <a:rPr lang="sl-SI" sz="2800" b="1" dirty="0">
                <a:solidFill>
                  <a:schemeClr val="tx1"/>
                </a:solidFill>
                <a:latin typeface="Arial"/>
              </a:rPr>
              <a:t> </a:t>
            </a:r>
          </a:p>
          <a:p>
            <a:pPr lvl="1">
              <a:buFont typeface="Arial" panose="020B0604020202020204" pitchFamily="34" charset="0"/>
              <a:buChar char="-"/>
            </a:pPr>
            <a:r>
              <a:rPr lang="sl-SI" sz="2400" dirty="0" err="1">
                <a:solidFill>
                  <a:schemeClr val="tx1"/>
                </a:solidFill>
                <a:latin typeface="Arial"/>
              </a:rPr>
              <a:t>LASi</a:t>
            </a:r>
            <a:r>
              <a:rPr lang="sl-SI" sz="2400" dirty="0">
                <a:solidFill>
                  <a:schemeClr val="tx1"/>
                </a:solidFill>
                <a:latin typeface="Arial"/>
              </a:rPr>
              <a:t>, LEADER pristop</a:t>
            </a:r>
            <a:endParaRPr lang="sl-SI" sz="2400" noProof="0" dirty="0">
              <a:solidFill>
                <a:schemeClr val="tx1"/>
              </a:solidFill>
              <a:latin typeface="Arial"/>
            </a:endParaRPr>
          </a:p>
        </p:txBody>
      </p:sp>
    </p:spTree>
    <p:extLst>
      <p:ext uri="{BB962C8B-B14F-4D97-AF65-F5344CB8AC3E}">
        <p14:creationId xmlns:p14="http://schemas.microsoft.com/office/powerpoint/2010/main" val="325575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EDEA7-C07F-AC8F-84E8-95EBDCA6D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8EBD5-E7C7-E152-0C60-69B909C220A2}"/>
              </a:ext>
            </a:extLst>
          </p:cNvPr>
          <p:cNvSpPr>
            <a:spLocks noGrp="1"/>
          </p:cNvSpPr>
          <p:nvPr>
            <p:ph type="title"/>
          </p:nvPr>
        </p:nvSpPr>
        <p:spPr/>
        <p:txBody>
          <a:bodyPr>
            <a:normAutofit/>
          </a:bodyPr>
          <a:lstStyle/>
          <a:p>
            <a:r>
              <a:rPr lang="sl-SI" noProof="0">
                <a:latin typeface="Arial Black"/>
                <a:cs typeface="Arial"/>
              </a:rPr>
              <a:t>PRISTOP – metodologija</a:t>
            </a:r>
            <a:endParaRPr lang="sl-SI" noProof="0"/>
          </a:p>
        </p:txBody>
      </p:sp>
      <p:sp>
        <p:nvSpPr>
          <p:cNvPr id="3" name="Text Placeholder 2">
            <a:extLst>
              <a:ext uri="{FF2B5EF4-FFF2-40B4-BE49-F238E27FC236}">
                <a16:creationId xmlns:a16="http://schemas.microsoft.com/office/drawing/2014/main" id="{174D1AFA-A4FD-5165-7EAA-E408A9332354}"/>
              </a:ext>
            </a:extLst>
          </p:cNvPr>
          <p:cNvSpPr>
            <a:spLocks noGrp="1"/>
          </p:cNvSpPr>
          <p:nvPr>
            <p:ph idx="1"/>
          </p:nvPr>
        </p:nvSpPr>
        <p:spPr>
          <a:xfrm>
            <a:off x="838200" y="1333500"/>
            <a:ext cx="11058832" cy="4714906"/>
          </a:xfrm>
        </p:spPr>
        <p:txBody>
          <a:bodyPr spcFirstLastPara="1" vert="horz" wrap="square" lIns="90000" tIns="45720" rIns="91440" bIns="45720" numCol="1" rtlCol="0" anchor="t" anchorCtr="0">
            <a:normAutofit/>
          </a:bodyPr>
          <a:lstStyle/>
          <a:p>
            <a:pPr marL="0" indent="0">
              <a:lnSpc>
                <a:spcPct val="100000"/>
              </a:lnSpc>
              <a:spcAft>
                <a:spcPts val="400"/>
              </a:spcAft>
              <a:buNone/>
            </a:pPr>
            <a:r>
              <a:rPr lang="sl-SI" sz="2800" b="1" dirty="0">
                <a:solidFill>
                  <a:srgbClr val="0070C0"/>
                </a:solidFill>
                <a:latin typeface="Arial"/>
                <a:cs typeface="Arial"/>
              </a:rPr>
              <a:t>Izbor kazalnikov in podatkovni viri</a:t>
            </a:r>
          </a:p>
          <a:p>
            <a:pPr lvl="1">
              <a:lnSpc>
                <a:spcPct val="100000"/>
              </a:lnSpc>
              <a:spcAft>
                <a:spcPts val="400"/>
              </a:spcAft>
            </a:pPr>
            <a:r>
              <a:rPr lang="sl-SI" sz="1800" noProof="0" dirty="0">
                <a:solidFill>
                  <a:schemeClr val="bg1">
                    <a:lumMod val="50000"/>
                  </a:schemeClr>
                </a:solidFill>
                <a:latin typeface="Arial"/>
                <a:cs typeface="Arial"/>
              </a:rPr>
              <a:t>Izbor kazalnikov (uporaba v državnih razvojnih dokumentih + kazalniki EK, usklajeno v strokovni skupini za pripravo tega dokumenta)</a:t>
            </a:r>
          </a:p>
          <a:p>
            <a:pPr lvl="1">
              <a:lnSpc>
                <a:spcPct val="100000"/>
              </a:lnSpc>
              <a:spcAft>
                <a:spcPts val="400"/>
              </a:spcAft>
            </a:pPr>
            <a:r>
              <a:rPr lang="sl-SI" sz="1800" noProof="0" dirty="0">
                <a:solidFill>
                  <a:schemeClr val="bg1">
                    <a:lumMod val="50000"/>
                  </a:schemeClr>
                </a:solidFill>
                <a:latin typeface="Arial"/>
                <a:cs typeface="Arial"/>
              </a:rPr>
              <a:t>Podatkovni viri: SURS, KIS; MKGP, EK, GZS</a:t>
            </a:r>
          </a:p>
          <a:p>
            <a:pPr lvl="1">
              <a:lnSpc>
                <a:spcPct val="100000"/>
              </a:lnSpc>
              <a:spcAft>
                <a:spcPts val="400"/>
              </a:spcAft>
            </a:pPr>
            <a:r>
              <a:rPr lang="sl-SI" sz="1800" dirty="0">
                <a:solidFill>
                  <a:schemeClr val="bg1">
                    <a:lumMod val="50000"/>
                  </a:schemeClr>
                </a:solidFill>
                <a:latin typeface="Arial"/>
                <a:cs typeface="Arial"/>
              </a:rPr>
              <a:t>Umestitev kazalnikov po področjih trajnosti: </a:t>
            </a:r>
            <a:r>
              <a:rPr lang="sl-SI" sz="1800" b="1" dirty="0">
                <a:solidFill>
                  <a:srgbClr val="0070C0"/>
                </a:solidFill>
                <a:latin typeface="Arial"/>
                <a:cs typeface="Arial"/>
              </a:rPr>
              <a:t>10 specifičnih ciljev trenutne SKP</a:t>
            </a:r>
            <a:r>
              <a:rPr lang="sl-SI" sz="1800" dirty="0">
                <a:solidFill>
                  <a:schemeClr val="bg1">
                    <a:lumMod val="50000"/>
                  </a:schemeClr>
                </a:solidFill>
                <a:latin typeface="Arial"/>
                <a:cs typeface="Arial"/>
              </a:rPr>
              <a:t>:  2023–2027 </a:t>
            </a:r>
          </a:p>
          <a:p>
            <a:pPr lvl="2">
              <a:lnSpc>
                <a:spcPct val="100000"/>
              </a:lnSpc>
              <a:spcAft>
                <a:spcPts val="400"/>
              </a:spcAft>
            </a:pPr>
            <a:r>
              <a:rPr lang="sl-SI" noProof="0" dirty="0">
                <a:solidFill>
                  <a:schemeClr val="bg1">
                    <a:lumMod val="50000"/>
                  </a:schemeClr>
                </a:solidFill>
                <a:latin typeface="Arial"/>
                <a:cs typeface="Arial"/>
              </a:rPr>
              <a:t>Skladno </a:t>
            </a:r>
            <a:r>
              <a:rPr lang="sl-SI" dirty="0">
                <a:solidFill>
                  <a:schemeClr val="bg1">
                    <a:lumMod val="50000"/>
                  </a:schemeClr>
                </a:solidFill>
                <a:latin typeface="Arial"/>
                <a:cs typeface="Arial"/>
              </a:rPr>
              <a:t>tudi </a:t>
            </a:r>
            <a:r>
              <a:rPr lang="sl-SI" noProof="0" dirty="0">
                <a:solidFill>
                  <a:schemeClr val="bg1">
                    <a:lumMod val="50000"/>
                  </a:schemeClr>
                </a:solidFill>
                <a:latin typeface="Arial"/>
                <a:cs typeface="Arial"/>
              </a:rPr>
              <a:t>z novimi dokumenti EU. Možna drugačna poimenovanja, v osnovi temelji na sistemu trajnosti</a:t>
            </a:r>
          </a:p>
          <a:p>
            <a:pPr lvl="1">
              <a:lnSpc>
                <a:spcPct val="100000"/>
              </a:lnSpc>
              <a:spcAft>
                <a:spcPts val="400"/>
              </a:spcAft>
            </a:pPr>
            <a:r>
              <a:rPr lang="sl-SI" dirty="0">
                <a:solidFill>
                  <a:schemeClr val="bg1">
                    <a:lumMod val="50000"/>
                  </a:schemeClr>
                </a:solidFill>
                <a:latin typeface="Arial"/>
                <a:cs typeface="Arial"/>
              </a:rPr>
              <a:t>Omejena kakovost in razpoložljivost podatkov!</a:t>
            </a:r>
            <a:endParaRPr lang="sl-SI" noProof="0" dirty="0">
              <a:solidFill>
                <a:schemeClr val="bg1">
                  <a:lumMod val="50000"/>
                </a:schemeClr>
              </a:solidFill>
              <a:latin typeface="Arial"/>
              <a:cs typeface="Arial"/>
            </a:endParaRPr>
          </a:p>
          <a:p>
            <a:pPr marL="457200" lvl="1" indent="0">
              <a:lnSpc>
                <a:spcPct val="120000"/>
              </a:lnSpc>
              <a:buNone/>
            </a:pPr>
            <a:endParaRPr lang="sl-SI" sz="1800" noProof="0" dirty="0"/>
          </a:p>
        </p:txBody>
      </p:sp>
      <p:sp>
        <p:nvSpPr>
          <p:cNvPr id="4" name="Text Placeholder 3">
            <a:extLst>
              <a:ext uri="{FF2B5EF4-FFF2-40B4-BE49-F238E27FC236}">
                <a16:creationId xmlns:a16="http://schemas.microsoft.com/office/drawing/2014/main" id="{D3321830-F4C5-9E62-5B4E-C2984600EBE3}"/>
              </a:ext>
            </a:extLst>
          </p:cNvPr>
          <p:cNvSpPr>
            <a:spLocks noGrp="1"/>
          </p:cNvSpPr>
          <p:nvPr>
            <p:ph type="body" sz="quarter" idx="4294967295"/>
          </p:nvPr>
        </p:nvSpPr>
        <p:spPr>
          <a:xfrm>
            <a:off x="868680" y="958787"/>
            <a:ext cx="9142413" cy="465137"/>
          </a:xfrm>
        </p:spPr>
        <p:txBody>
          <a:bodyPr spcFirstLastPara="1" vert="horz" wrap="square" lIns="91440" tIns="45720" rIns="91440" bIns="45720" rtlCol="0" anchor="t" anchorCtr="0">
            <a:normAutofit fontScale="77500" lnSpcReduction="20000"/>
          </a:bodyPr>
          <a:lstStyle/>
          <a:p>
            <a:pPr marL="0" indent="0">
              <a:buNone/>
            </a:pPr>
            <a:r>
              <a:rPr lang="sl-SI" sz="2800" b="1" noProof="0">
                <a:solidFill>
                  <a:srgbClr val="C00000"/>
                </a:solidFill>
                <a:latin typeface="Arial"/>
                <a:cs typeface="Arial"/>
              </a:rPr>
              <a:t>Kazalniki, podatki, analiza in način napovedovanja</a:t>
            </a:r>
            <a:endParaRPr lang="sl-SI" sz="2800" b="1" noProof="0">
              <a:solidFill>
                <a:srgbClr val="C00000"/>
              </a:solidFill>
            </a:endParaRPr>
          </a:p>
        </p:txBody>
      </p:sp>
    </p:spTree>
    <p:extLst>
      <p:ext uri="{BB962C8B-B14F-4D97-AF65-F5344CB8AC3E}">
        <p14:creationId xmlns:p14="http://schemas.microsoft.com/office/powerpoint/2010/main" val="946623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A3A-A858-CD39-F1A6-DC7DE3BE7EF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F58F219-22DF-1EC5-9E13-08961DD53EC3}"/>
              </a:ext>
            </a:extLst>
          </p:cNvPr>
          <p:cNvSpPr>
            <a:spLocks noGrp="1"/>
          </p:cNvSpPr>
          <p:nvPr>
            <p:ph type="title"/>
          </p:nvPr>
        </p:nvSpPr>
        <p:spPr/>
        <p:txBody>
          <a:bodyPr>
            <a:normAutofit fontScale="90000"/>
          </a:bodyPr>
          <a:lstStyle/>
          <a:p>
            <a:r>
              <a:rPr lang="sl-SI" sz="4400" noProof="0">
                <a:solidFill>
                  <a:srgbClr val="C00000"/>
                </a:solidFill>
              </a:rPr>
              <a:t>CILJ </a:t>
            </a:r>
            <a:r>
              <a:rPr lang="sl-SI" sz="4400" noProof="0"/>
              <a:t>8</a:t>
            </a:r>
            <a:r>
              <a:rPr lang="sl-SI" sz="4400" noProof="0">
                <a:solidFill>
                  <a:srgbClr val="C00000"/>
                </a:solidFill>
              </a:rPr>
              <a:t>: vitalno podeželje</a:t>
            </a:r>
            <a:br>
              <a:rPr lang="sl-SI" sz="4400" noProof="0"/>
            </a:br>
            <a:r>
              <a:rPr lang="sl-SI" sz="4400">
                <a:solidFill>
                  <a:srgbClr val="0070C0"/>
                </a:solidFill>
              </a:rPr>
              <a:t>– </a:t>
            </a:r>
            <a:r>
              <a:rPr lang="en-US" sz="4400" noProof="0">
                <a:solidFill>
                  <a:srgbClr val="0070C0"/>
                </a:solidFill>
              </a:rPr>
              <a:t>Starost </a:t>
            </a:r>
            <a:r>
              <a:rPr lang="en-US" sz="4400" noProof="0" err="1">
                <a:solidFill>
                  <a:srgbClr val="0070C0"/>
                </a:solidFill>
              </a:rPr>
              <a:t>prebivalcev</a:t>
            </a:r>
            <a:endParaRPr lang="sl-SI" sz="4400" noProof="0">
              <a:solidFill>
                <a:srgbClr val="0070C0"/>
              </a:solidFill>
            </a:endParaRPr>
          </a:p>
        </p:txBody>
      </p:sp>
      <p:sp>
        <p:nvSpPr>
          <p:cNvPr id="3" name="Označba mesta vsebine 2">
            <a:extLst>
              <a:ext uri="{FF2B5EF4-FFF2-40B4-BE49-F238E27FC236}">
                <a16:creationId xmlns:a16="http://schemas.microsoft.com/office/drawing/2014/main" id="{19311253-FF98-7E95-B43F-4FC46D81120F}"/>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6" name="Grafikon 2">
            <a:extLst>
              <a:ext uri="{FF2B5EF4-FFF2-40B4-BE49-F238E27FC236}">
                <a16:creationId xmlns:a16="http://schemas.microsoft.com/office/drawing/2014/main" id="{4B6A8423-968B-7C93-5A10-FAFC6921A1F7}"/>
              </a:ext>
            </a:extLst>
          </p:cNvPr>
          <p:cNvGraphicFramePr>
            <a:graphicFrameLocks/>
          </p:cNvGraphicFramePr>
          <p:nvPr>
            <p:extLst>
              <p:ext uri="{D42A27DB-BD31-4B8C-83A1-F6EECF244321}">
                <p14:modId xmlns:p14="http://schemas.microsoft.com/office/powerpoint/2010/main" val="953805260"/>
              </p:ext>
            </p:extLst>
          </p:nvPr>
        </p:nvGraphicFramePr>
        <p:xfrm>
          <a:off x="1425575" y="1270803"/>
          <a:ext cx="9340850" cy="4682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2056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4C458-2134-023C-6731-9A1F02454400}"/>
            </a:ext>
          </a:extLst>
        </p:cNvPr>
        <p:cNvGrpSpPr/>
        <p:nvPr/>
      </p:nvGrpSpPr>
      <p:grpSpPr>
        <a:xfrm>
          <a:off x="0" y="0"/>
          <a:ext cx="0" cy="0"/>
          <a:chOff x="0" y="0"/>
          <a:chExt cx="0" cy="0"/>
        </a:xfrm>
      </p:grpSpPr>
      <p:sp>
        <p:nvSpPr>
          <p:cNvPr id="11" name="Naslov 10">
            <a:extLst>
              <a:ext uri="{FF2B5EF4-FFF2-40B4-BE49-F238E27FC236}">
                <a16:creationId xmlns:a16="http://schemas.microsoft.com/office/drawing/2014/main" id="{E74BA3A4-5C8B-F5C4-6324-FE8FC4B99BBC}"/>
              </a:ext>
            </a:extLst>
          </p:cNvPr>
          <p:cNvSpPr>
            <a:spLocks noGrp="1"/>
          </p:cNvSpPr>
          <p:nvPr>
            <p:ph type="title"/>
          </p:nvPr>
        </p:nvSpPr>
        <p:spPr>
          <a:xfrm>
            <a:off x="1207477" y="1253148"/>
            <a:ext cx="6788207" cy="1780198"/>
          </a:xfrm>
        </p:spPr>
        <p:txBody>
          <a:bodyPr>
            <a:normAutofit/>
          </a:bodyPr>
          <a:lstStyle/>
          <a:p>
            <a:r>
              <a:rPr lang="sl-SI" sz="4000" noProof="0">
                <a:latin typeface="Arial" panose="020B0604020202020204" pitchFamily="34" charset="0"/>
              </a:rPr>
              <a:t>Družbena trajnost: </a:t>
            </a:r>
            <a:br>
              <a:rPr lang="sl-SI" sz="4000" noProof="0">
                <a:latin typeface="Arial" panose="020B0604020202020204" pitchFamily="34" charset="0"/>
              </a:rPr>
            </a:br>
            <a:r>
              <a:rPr lang="sl-SI" noProof="0"/>
              <a:t>Cilj 9: </a:t>
            </a:r>
            <a:r>
              <a:rPr lang="en-US" noProof="0" err="1"/>
              <a:t>družbena</a:t>
            </a:r>
            <a:r>
              <a:rPr lang="en-US" noProof="0"/>
              <a:t> </a:t>
            </a:r>
            <a:r>
              <a:rPr lang="en-US" noProof="0" err="1"/>
              <a:t>vprašanja</a:t>
            </a:r>
            <a:endParaRPr lang="sl-SI" noProof="0"/>
          </a:p>
        </p:txBody>
      </p:sp>
      <p:pic>
        <p:nvPicPr>
          <p:cNvPr id="2" name="Image 7">
            <a:extLst>
              <a:ext uri="{FF2B5EF4-FFF2-40B4-BE49-F238E27FC236}">
                <a16:creationId xmlns:a16="http://schemas.microsoft.com/office/drawing/2014/main" id="{07B43F9D-B1C4-49D8-C8ED-2852F2E5B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887" y="5174116"/>
            <a:ext cx="1839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662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EAA90-FB77-2A7B-0AD1-31649CC558C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A0ADEF2-2A4E-B295-57A7-101694CC03CB}"/>
              </a:ext>
            </a:extLst>
          </p:cNvPr>
          <p:cNvSpPr>
            <a:spLocks noGrp="1"/>
          </p:cNvSpPr>
          <p:nvPr>
            <p:ph type="title"/>
          </p:nvPr>
        </p:nvSpPr>
        <p:spPr/>
        <p:txBody>
          <a:bodyPr>
            <a:normAutofit fontScale="90000"/>
          </a:bodyPr>
          <a:lstStyle/>
          <a:p>
            <a:r>
              <a:rPr lang="sl-SI" sz="4400" noProof="0">
                <a:solidFill>
                  <a:srgbClr val="C00000"/>
                </a:solidFill>
              </a:rPr>
              <a:t>CILJ 9: </a:t>
            </a:r>
            <a:r>
              <a:rPr lang="sl-SI" sz="4400"/>
              <a:t>družbena vprašanja</a:t>
            </a:r>
            <a:br>
              <a:rPr lang="sl-SI" sz="4400" noProof="0"/>
            </a:br>
            <a:r>
              <a:rPr lang="sl-SI" sz="4400">
                <a:solidFill>
                  <a:srgbClr val="0070C0"/>
                </a:solidFill>
              </a:rPr>
              <a:t>– </a:t>
            </a:r>
            <a:r>
              <a:rPr lang="sl-SI" sz="4400" noProof="0">
                <a:solidFill>
                  <a:srgbClr val="0070C0"/>
                </a:solidFill>
              </a:rPr>
              <a:t>ključna vprašanja</a:t>
            </a:r>
          </a:p>
        </p:txBody>
      </p:sp>
      <p:sp>
        <p:nvSpPr>
          <p:cNvPr id="3" name="Označba mesta vsebine 2">
            <a:extLst>
              <a:ext uri="{FF2B5EF4-FFF2-40B4-BE49-F238E27FC236}">
                <a16:creationId xmlns:a16="http://schemas.microsoft.com/office/drawing/2014/main" id="{3CBD442A-193E-59AA-DB56-BDB7697B3491}"/>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sp>
        <p:nvSpPr>
          <p:cNvPr id="6" name="Content Placeholder 2">
            <a:extLst>
              <a:ext uri="{FF2B5EF4-FFF2-40B4-BE49-F238E27FC236}">
                <a16:creationId xmlns:a16="http://schemas.microsoft.com/office/drawing/2014/main" id="{459468AF-11BB-B96D-BCFF-CE30E58FBFFB}"/>
              </a:ext>
            </a:extLst>
          </p:cNvPr>
          <p:cNvSpPr txBox="1">
            <a:spLocks/>
          </p:cNvSpPr>
          <p:nvPr/>
        </p:nvSpPr>
        <p:spPr>
          <a:xfrm>
            <a:off x="609600" y="1252728"/>
            <a:ext cx="10920984" cy="3874013"/>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pPr marL="25400" indent="0">
              <a:buNone/>
            </a:pPr>
            <a:r>
              <a:rPr lang="en-US" sz="2800" noProof="0" dirty="0">
                <a:solidFill>
                  <a:schemeClr val="tx1"/>
                </a:solidFill>
                <a:latin typeface="Arial" panose="020B0604020202020204" pitchFamily="34" charset="0"/>
                <a:cs typeface="Arial" panose="020B0604020202020204" pitchFamily="34" charset="0"/>
              </a:rPr>
              <a:t>Širok </a:t>
            </a:r>
            <a:r>
              <a:rPr lang="en-US" sz="2800" noProof="0" dirty="0" err="1">
                <a:solidFill>
                  <a:schemeClr val="tx1"/>
                </a:solidFill>
                <a:latin typeface="Arial" panose="020B0604020202020204" pitchFamily="34" charset="0"/>
                <a:cs typeface="Arial" panose="020B0604020202020204" pitchFamily="34" charset="0"/>
              </a:rPr>
              <a:t>nabor</a:t>
            </a:r>
            <a:r>
              <a:rPr lang="en-US" sz="2800" noProof="0" dirty="0">
                <a:solidFill>
                  <a:schemeClr val="tx1"/>
                </a:solidFill>
                <a:latin typeface="Arial" panose="020B0604020202020204" pitchFamily="34" charset="0"/>
                <a:cs typeface="Arial" panose="020B0604020202020204" pitchFamily="34" charset="0"/>
              </a:rPr>
              <a:t> </a:t>
            </a:r>
            <a:r>
              <a:rPr lang="en-US" sz="2800" noProof="0" dirty="0" err="1">
                <a:solidFill>
                  <a:schemeClr val="tx1"/>
                </a:solidFill>
                <a:latin typeface="Arial" panose="020B0604020202020204" pitchFamily="34" charset="0"/>
                <a:cs typeface="Arial" panose="020B0604020202020204" pitchFamily="34" charset="0"/>
              </a:rPr>
              <a:t>vprašanj</a:t>
            </a:r>
            <a:r>
              <a:rPr lang="en-US" sz="2800" dirty="0">
                <a:solidFill>
                  <a:schemeClr val="tx1"/>
                </a:solidFill>
                <a:latin typeface="Arial" panose="020B0604020202020204" pitchFamily="34" charset="0"/>
                <a:cs typeface="Arial" panose="020B0604020202020204" pitchFamily="34" charset="0"/>
              </a:rPr>
              <a:t>, ki </a:t>
            </a:r>
            <a:r>
              <a:rPr lang="en-US" sz="2800" dirty="0" err="1">
                <a:solidFill>
                  <a:schemeClr val="tx1"/>
                </a:solidFill>
                <a:latin typeface="Arial" panose="020B0604020202020204" pitchFamily="34" charset="0"/>
                <a:cs typeface="Arial" panose="020B0604020202020204" pitchFamily="34" charset="0"/>
              </a:rPr>
              <a:t>zanimajo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družbo</a:t>
            </a:r>
            <a:r>
              <a:rPr lang="sl-SI" sz="2800" dirty="0">
                <a:solidFill>
                  <a:schemeClr val="tx1"/>
                </a:solidFill>
                <a:latin typeface="Arial" panose="020B0604020202020204" pitchFamily="34" charset="0"/>
                <a:cs typeface="Arial" panose="020B0604020202020204" pitchFamily="34" charset="0"/>
              </a:rPr>
              <a:t> (poleg </a:t>
            </a:r>
            <a:r>
              <a:rPr lang="sl-SI" sz="2800" dirty="0" err="1">
                <a:solidFill>
                  <a:schemeClr val="tx1"/>
                </a:solidFill>
                <a:latin typeface="Arial" panose="020B0604020202020204" pitchFamily="34" charset="0"/>
                <a:cs typeface="Arial" panose="020B0604020202020204" pitchFamily="34" charset="0"/>
              </a:rPr>
              <a:t>okoljskih</a:t>
            </a:r>
            <a:r>
              <a:rPr lang="sl-SI" sz="2800" dirty="0">
                <a:solidFill>
                  <a:schemeClr val="tx1"/>
                </a:solidFill>
                <a:latin typeface="Arial" panose="020B0604020202020204" pitchFamily="34" charset="0"/>
                <a:cs typeface="Arial" panose="020B0604020202020204" pitchFamily="34" charset="0"/>
              </a:rPr>
              <a:t>)</a:t>
            </a:r>
            <a:r>
              <a:rPr lang="en-US" sz="2800" dirty="0">
                <a:solidFill>
                  <a:schemeClr val="tx1"/>
                </a:solidFill>
                <a:latin typeface="Arial" panose="020B0604020202020204" pitchFamily="34" charset="0"/>
                <a:cs typeface="Arial" panose="020B0604020202020204" pitchFamily="34" charset="0"/>
              </a:rPr>
              <a:t>:</a:t>
            </a:r>
          </a:p>
          <a:p>
            <a:pPr lvl="1">
              <a:buFont typeface="Arial" panose="020B0604020202020204" pitchFamily="34" charset="0"/>
              <a:buChar char="-"/>
            </a:pPr>
            <a:r>
              <a:rPr lang="en-US" sz="2400" b="1" noProof="0" dirty="0">
                <a:solidFill>
                  <a:srgbClr val="0070C0"/>
                </a:solidFill>
                <a:latin typeface="Arial" panose="020B0604020202020204" pitchFamily="34" charset="0"/>
                <a:cs typeface="Arial" panose="020B0604020202020204" pitchFamily="34" charset="0"/>
              </a:rPr>
              <a:t>Kakovost in </a:t>
            </a:r>
            <a:r>
              <a:rPr lang="en-US" sz="2400" b="1" noProof="0" dirty="0" err="1">
                <a:solidFill>
                  <a:srgbClr val="0070C0"/>
                </a:solidFill>
                <a:latin typeface="Arial" panose="020B0604020202020204" pitchFamily="34" charset="0"/>
                <a:cs typeface="Arial" panose="020B0604020202020204" pitchFamily="34" charset="0"/>
              </a:rPr>
              <a:t>varnost</a:t>
            </a:r>
            <a:r>
              <a:rPr lang="en-US" sz="2400" b="1" noProof="0" dirty="0">
                <a:solidFill>
                  <a:srgbClr val="0070C0"/>
                </a:solidFill>
                <a:latin typeface="Arial" panose="020B0604020202020204" pitchFamily="34" charset="0"/>
                <a:cs typeface="Arial" panose="020B0604020202020204" pitchFamily="34" charset="0"/>
              </a:rPr>
              <a:t> </a:t>
            </a:r>
            <a:r>
              <a:rPr lang="en-US" sz="2400" b="1" noProof="0" dirty="0" err="1">
                <a:solidFill>
                  <a:srgbClr val="0070C0"/>
                </a:solidFill>
                <a:latin typeface="Arial" panose="020B0604020202020204" pitchFamily="34" charset="0"/>
                <a:cs typeface="Arial" panose="020B0604020202020204" pitchFamily="34" charset="0"/>
              </a:rPr>
              <a:t>hrane</a:t>
            </a:r>
            <a:r>
              <a:rPr lang="en-US" sz="2400" noProof="0" dirty="0">
                <a:solidFill>
                  <a:schemeClr val="tx1"/>
                </a:solidFill>
                <a:latin typeface="Arial" panose="020B0604020202020204" pitchFamily="34" charset="0"/>
                <a:cs typeface="Arial" panose="020B0604020202020204" pitchFamily="34" charset="0"/>
              </a:rPr>
              <a:t>, </a:t>
            </a:r>
            <a:r>
              <a:rPr lang="en-US" sz="2400" noProof="0" dirty="0" err="1">
                <a:solidFill>
                  <a:schemeClr val="tx1"/>
                </a:solidFill>
                <a:latin typeface="Arial" panose="020B0604020202020204" pitchFamily="34" charset="0"/>
                <a:cs typeface="Arial" panose="020B0604020202020204" pitchFamily="34" charset="0"/>
              </a:rPr>
              <a:t>njen</a:t>
            </a:r>
            <a:r>
              <a:rPr lang="en-US" sz="2400" noProof="0" dirty="0">
                <a:solidFill>
                  <a:schemeClr val="tx1"/>
                </a:solidFill>
                <a:latin typeface="Arial" panose="020B0604020202020204" pitchFamily="34" charset="0"/>
                <a:cs typeface="Arial" panose="020B0604020202020204" pitchFamily="34" charset="0"/>
              </a:rPr>
              <a:t> </a:t>
            </a:r>
            <a:r>
              <a:rPr lang="en-US" sz="2400" noProof="0" dirty="0" err="1">
                <a:solidFill>
                  <a:schemeClr val="tx1"/>
                </a:solidFill>
                <a:latin typeface="Arial" panose="020B0604020202020204" pitchFamily="34" charset="0"/>
                <a:cs typeface="Arial" panose="020B0604020202020204" pitchFamily="34" charset="0"/>
              </a:rPr>
              <a:t>okoljski</a:t>
            </a:r>
            <a:r>
              <a:rPr lang="en-US" sz="2400" noProof="0" dirty="0">
                <a:solidFill>
                  <a:schemeClr val="tx1"/>
                </a:solidFill>
                <a:latin typeface="Arial" panose="020B0604020202020204" pitchFamily="34" charset="0"/>
                <a:cs typeface="Arial" panose="020B0604020202020204" pitchFamily="34" charset="0"/>
              </a:rPr>
              <a:t> </a:t>
            </a:r>
            <a:r>
              <a:rPr lang="en-US" sz="2400" noProof="0" dirty="0" err="1">
                <a:solidFill>
                  <a:schemeClr val="tx1"/>
                </a:solidFill>
                <a:latin typeface="Arial" panose="020B0604020202020204" pitchFamily="34" charset="0"/>
                <a:cs typeface="Arial" panose="020B0604020202020204" pitchFamily="34" charset="0"/>
              </a:rPr>
              <a:t>odtis</a:t>
            </a:r>
            <a:r>
              <a:rPr lang="en-US" sz="2400" noProof="0" dirty="0">
                <a:solidFill>
                  <a:schemeClr val="tx1"/>
                </a:solidFill>
                <a:latin typeface="Arial" panose="020B0604020202020204" pitchFamily="34" charset="0"/>
                <a:cs typeface="Arial" panose="020B0604020202020204" pitchFamily="34" charset="0"/>
              </a:rPr>
              <a:t>, ‘novi’ </a:t>
            </a:r>
            <a:r>
              <a:rPr lang="en-US" sz="2400" noProof="0" dirty="0" err="1">
                <a:solidFill>
                  <a:schemeClr val="tx1"/>
                </a:solidFill>
                <a:latin typeface="Arial" panose="020B0604020202020204" pitchFamily="34" charset="0"/>
                <a:cs typeface="Arial" panose="020B0604020202020204" pitchFamily="34" charset="0"/>
              </a:rPr>
              <a:t>izdelki</a:t>
            </a:r>
            <a:r>
              <a:rPr lang="en-US" sz="2400" noProof="0" dirty="0">
                <a:solidFill>
                  <a:schemeClr val="tx1"/>
                </a:solidFill>
                <a:latin typeface="Arial" panose="020B0604020202020204" pitchFamily="34" charset="0"/>
                <a:cs typeface="Arial" panose="020B0604020202020204" pitchFamily="34" charset="0"/>
              </a:rPr>
              <a:t>, GSO, … </a:t>
            </a:r>
          </a:p>
          <a:p>
            <a:pPr lvl="1">
              <a:buFont typeface="Arial" panose="020B0604020202020204" pitchFamily="34" charset="0"/>
              <a:buChar char="-"/>
            </a:pPr>
            <a:r>
              <a:rPr lang="en-US" sz="2400" b="1" dirty="0">
                <a:solidFill>
                  <a:srgbClr val="0070C0"/>
                </a:solidFill>
                <a:latin typeface="Arial" panose="020B0604020202020204" pitchFamily="34" charset="0"/>
                <a:cs typeface="Arial" panose="020B0604020202020204" pitchFamily="34" charset="0"/>
              </a:rPr>
              <a:t>D</a:t>
            </a:r>
            <a:r>
              <a:rPr lang="en-US" sz="2400" b="1" noProof="0" dirty="0" err="1">
                <a:solidFill>
                  <a:srgbClr val="0070C0"/>
                </a:solidFill>
                <a:latin typeface="Arial" panose="020B0604020202020204" pitchFamily="34" charset="0"/>
                <a:cs typeface="Arial" panose="020B0604020202020204" pitchFamily="34" charset="0"/>
              </a:rPr>
              <a:t>obrobit</a:t>
            </a:r>
            <a:r>
              <a:rPr lang="en-US" sz="2400" b="1" noProof="0" dirty="0">
                <a:solidFill>
                  <a:srgbClr val="0070C0"/>
                </a:solidFill>
                <a:latin typeface="Arial" panose="020B0604020202020204" pitchFamily="34" charset="0"/>
                <a:cs typeface="Arial" panose="020B0604020202020204" pitchFamily="34" charset="0"/>
              </a:rPr>
              <a:t> </a:t>
            </a:r>
            <a:r>
              <a:rPr lang="en-US" sz="2400" b="1" noProof="0" dirty="0" err="1">
                <a:solidFill>
                  <a:srgbClr val="0070C0"/>
                </a:solidFill>
                <a:latin typeface="Arial" panose="020B0604020202020204" pitchFamily="34" charset="0"/>
                <a:cs typeface="Arial" panose="020B0604020202020204" pitchFamily="34" charset="0"/>
              </a:rPr>
              <a:t>živali</a:t>
            </a:r>
            <a:r>
              <a:rPr lang="en-US" sz="2400" b="1" noProof="0" dirty="0">
                <a:solidFill>
                  <a:srgbClr val="0070C0"/>
                </a:solidFill>
                <a:latin typeface="Arial" panose="020B0604020202020204" pitchFamily="34" charset="0"/>
                <a:cs typeface="Arial" panose="020B0604020202020204" pitchFamily="34" charset="0"/>
              </a:rPr>
              <a:t> </a:t>
            </a:r>
            <a:r>
              <a:rPr lang="en-US" sz="2400" noProof="0" dirty="0">
                <a:solidFill>
                  <a:schemeClr val="tx1"/>
                </a:solidFill>
                <a:latin typeface="Arial" panose="020B0604020202020204" pitchFamily="34" charset="0"/>
                <a:cs typeface="Arial" panose="020B0604020202020204" pitchFamily="34" charset="0"/>
              </a:rPr>
              <a:t>(</a:t>
            </a:r>
            <a:r>
              <a:rPr lang="en-US" sz="2400" noProof="0" dirty="0" err="1">
                <a:solidFill>
                  <a:schemeClr val="tx1"/>
                </a:solidFill>
                <a:latin typeface="Arial" panose="020B0604020202020204" pitchFamily="34" charset="0"/>
                <a:cs typeface="Arial" panose="020B0604020202020204" pitchFamily="34" charset="0"/>
              </a:rPr>
              <a:t>tudi</a:t>
            </a:r>
            <a:r>
              <a:rPr lang="en-US" sz="2400" noProof="0" dirty="0">
                <a:solidFill>
                  <a:schemeClr val="tx1"/>
                </a:solidFill>
                <a:latin typeface="Arial" panose="020B0604020202020204" pitchFamily="34" charset="0"/>
                <a:cs typeface="Arial" panose="020B0604020202020204" pitchFamily="34" charset="0"/>
              </a:rPr>
              <a:t> </a:t>
            </a:r>
            <a:r>
              <a:rPr lang="en-US" sz="2400" noProof="0" dirty="0" err="1">
                <a:solidFill>
                  <a:schemeClr val="tx1"/>
                </a:solidFill>
                <a:latin typeface="Arial" panose="020B0604020202020204" pitchFamily="34" charset="0"/>
                <a:cs typeface="Arial" panose="020B0604020202020204" pitchFamily="34" charset="0"/>
              </a:rPr>
              <a:t>različni</a:t>
            </a:r>
            <a:r>
              <a:rPr lang="en-US" sz="2400" noProof="0" dirty="0">
                <a:solidFill>
                  <a:schemeClr val="tx1"/>
                </a:solidFill>
                <a:latin typeface="Arial" panose="020B0604020202020204" pitchFamily="34" charset="0"/>
                <a:cs typeface="Arial" panose="020B0604020202020204" pitchFamily="34" charset="0"/>
              </a:rPr>
              <a:t> </a:t>
            </a:r>
            <a:r>
              <a:rPr lang="en-US" sz="2400" noProof="0" dirty="0" err="1">
                <a:solidFill>
                  <a:schemeClr val="tx1"/>
                </a:solidFill>
                <a:latin typeface="Arial" panose="020B0604020202020204" pitchFamily="34" charset="0"/>
                <a:cs typeface="Arial" panose="020B0604020202020204" pitchFamily="34" charset="0"/>
              </a:rPr>
              <a:t>pogledi</a:t>
            </a:r>
            <a:r>
              <a:rPr lang="en-US" sz="2400" noProof="0" dirty="0">
                <a:solidFill>
                  <a:schemeClr val="tx1"/>
                </a:solidFill>
                <a:latin typeface="Arial" panose="020B0604020202020204" pitchFamily="34" charset="0"/>
                <a:cs typeface="Arial" panose="020B0604020202020204" pitchFamily="34" charset="0"/>
              </a:rPr>
              <a:t>)</a:t>
            </a:r>
          </a:p>
          <a:p>
            <a:pPr lvl="1">
              <a:buFont typeface="Arial" panose="020B0604020202020204" pitchFamily="34" charset="0"/>
              <a:buChar char="-"/>
            </a:pPr>
            <a:r>
              <a:rPr lang="en-US" sz="2400" b="1" noProof="0" dirty="0" err="1">
                <a:solidFill>
                  <a:srgbClr val="0070C0"/>
                </a:solidFill>
                <a:latin typeface="Arial" panose="020B0604020202020204" pitchFamily="34" charset="0"/>
                <a:cs typeface="Arial" panose="020B0604020202020204" pitchFamily="34" charset="0"/>
              </a:rPr>
              <a:t>Zdravje</a:t>
            </a:r>
            <a:r>
              <a:rPr lang="en-US" sz="2400" b="1" noProof="0" dirty="0">
                <a:solidFill>
                  <a:srgbClr val="0070C0"/>
                </a:solidFill>
                <a:latin typeface="Arial" panose="020B0604020202020204" pitchFamily="34" charset="0"/>
                <a:cs typeface="Arial" panose="020B0604020202020204" pitchFamily="34" charset="0"/>
              </a:rPr>
              <a:t> in </a:t>
            </a:r>
            <a:r>
              <a:rPr lang="en-US" sz="2400" b="1" noProof="0" dirty="0" err="1">
                <a:solidFill>
                  <a:srgbClr val="0070C0"/>
                </a:solidFill>
                <a:latin typeface="Arial" panose="020B0604020202020204" pitchFamily="34" charset="0"/>
                <a:cs typeface="Arial" panose="020B0604020202020204" pitchFamily="34" charset="0"/>
              </a:rPr>
              <a:t>prehranske</a:t>
            </a:r>
            <a:r>
              <a:rPr lang="en-US" sz="2400" b="1" noProof="0" dirty="0">
                <a:solidFill>
                  <a:srgbClr val="0070C0"/>
                </a:solidFill>
                <a:latin typeface="Arial" panose="020B0604020202020204" pitchFamily="34" charset="0"/>
                <a:cs typeface="Arial" panose="020B0604020202020204" pitchFamily="34" charset="0"/>
              </a:rPr>
              <a:t> </a:t>
            </a:r>
            <a:r>
              <a:rPr lang="en-US" sz="2400" b="1" noProof="0" dirty="0" err="1">
                <a:solidFill>
                  <a:srgbClr val="0070C0"/>
                </a:solidFill>
                <a:latin typeface="Arial" panose="020B0604020202020204" pitchFamily="34" charset="0"/>
                <a:cs typeface="Arial" panose="020B0604020202020204" pitchFamily="34" charset="0"/>
              </a:rPr>
              <a:t>navade</a:t>
            </a:r>
            <a:r>
              <a:rPr lang="en-US" sz="2400" noProof="0" dirty="0">
                <a:solidFill>
                  <a:schemeClr val="tx1"/>
                </a:solidFill>
                <a:latin typeface="Arial" panose="020B0604020202020204" pitchFamily="34" charset="0"/>
                <a:cs typeface="Arial" panose="020B0604020202020204" pitchFamily="34" charset="0"/>
              </a:rPr>
              <a:t>, </a:t>
            </a:r>
            <a:r>
              <a:rPr lang="en-US" sz="2400" noProof="0" dirty="0" err="1">
                <a:solidFill>
                  <a:schemeClr val="tx1"/>
                </a:solidFill>
                <a:latin typeface="Arial" panose="020B0604020202020204" pitchFamily="34" charset="0"/>
                <a:cs typeface="Arial" panose="020B0604020202020204" pitchFamily="34" charset="0"/>
              </a:rPr>
              <a:t>spremembe</a:t>
            </a:r>
            <a:r>
              <a:rPr lang="en-US" sz="2400" noProof="0" dirty="0">
                <a:solidFill>
                  <a:schemeClr val="tx1"/>
                </a:solidFill>
                <a:latin typeface="Arial" panose="020B0604020202020204" pitchFamily="34" charset="0"/>
                <a:cs typeface="Arial" panose="020B0604020202020204" pitchFamily="34" charset="0"/>
              </a:rPr>
              <a:t> </a:t>
            </a:r>
            <a:r>
              <a:rPr lang="en-US" sz="2400" noProof="0" dirty="0" err="1">
                <a:solidFill>
                  <a:schemeClr val="tx1"/>
                </a:solidFill>
                <a:latin typeface="Arial" panose="020B0604020202020204" pitchFamily="34" charset="0"/>
                <a:cs typeface="Arial" panose="020B0604020202020204" pitchFamily="34" charset="0"/>
              </a:rPr>
              <a:t>prehranskih</a:t>
            </a:r>
            <a:r>
              <a:rPr lang="en-US" sz="2400" noProof="0" dirty="0">
                <a:solidFill>
                  <a:schemeClr val="tx1"/>
                </a:solidFill>
                <a:latin typeface="Arial" panose="020B0604020202020204" pitchFamily="34" charset="0"/>
                <a:cs typeface="Arial" panose="020B0604020202020204" pitchFamily="34" charset="0"/>
              </a:rPr>
              <a:t> </a:t>
            </a:r>
            <a:r>
              <a:rPr lang="en-US" sz="2400" noProof="0" dirty="0" err="1">
                <a:solidFill>
                  <a:schemeClr val="tx1"/>
                </a:solidFill>
                <a:latin typeface="Arial" panose="020B0604020202020204" pitchFamily="34" charset="0"/>
                <a:cs typeface="Arial" panose="020B0604020202020204" pitchFamily="34" charset="0"/>
              </a:rPr>
              <a:t>preferenc</a:t>
            </a:r>
            <a:endParaRPr lang="en-US" sz="2400" noProof="0"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b="1" noProof="0" dirty="0" err="1">
                <a:solidFill>
                  <a:srgbClr val="0070C0"/>
                </a:solidFill>
                <a:latin typeface="Arial" panose="020B0604020202020204" pitchFamily="34" charset="0"/>
                <a:cs typeface="Arial" panose="020B0604020202020204" pitchFamily="34" charset="0"/>
              </a:rPr>
              <a:t>Odpadna</a:t>
            </a:r>
            <a:r>
              <a:rPr lang="en-US" sz="2400" b="1" noProof="0" dirty="0">
                <a:solidFill>
                  <a:srgbClr val="0070C0"/>
                </a:solidFill>
                <a:latin typeface="Arial" panose="020B0604020202020204" pitchFamily="34" charset="0"/>
                <a:cs typeface="Arial" panose="020B0604020202020204" pitchFamily="34" charset="0"/>
              </a:rPr>
              <a:t> </a:t>
            </a:r>
            <a:r>
              <a:rPr lang="en-US" sz="2400" b="1" noProof="0" dirty="0" err="1">
                <a:solidFill>
                  <a:srgbClr val="0070C0"/>
                </a:solidFill>
                <a:latin typeface="Arial" panose="020B0604020202020204" pitchFamily="34" charset="0"/>
                <a:cs typeface="Arial" panose="020B0604020202020204" pitchFamily="34" charset="0"/>
              </a:rPr>
              <a:t>hrana</a:t>
            </a:r>
            <a:endParaRPr lang="en-US" sz="2400" b="1" noProof="0" dirty="0">
              <a:solidFill>
                <a:srgbClr val="0070C0"/>
              </a:solidFill>
              <a:latin typeface="Arial" panose="020B0604020202020204" pitchFamily="34" charset="0"/>
              <a:cs typeface="Arial" panose="020B0604020202020204" pitchFamily="34" charset="0"/>
            </a:endParaRPr>
          </a:p>
          <a:p>
            <a:pPr lvl="1"/>
            <a:endParaRPr lang="sl-SI" noProof="0" dirty="0">
              <a:solidFill>
                <a:schemeClr val="tx1"/>
              </a:solidFill>
            </a:endParaRPr>
          </a:p>
        </p:txBody>
      </p:sp>
    </p:spTree>
    <p:extLst>
      <p:ext uri="{BB962C8B-B14F-4D97-AF65-F5344CB8AC3E}">
        <p14:creationId xmlns:p14="http://schemas.microsoft.com/office/powerpoint/2010/main" val="2753198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EAA90-FB77-2A7B-0AD1-31649CC558C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A0ADEF2-2A4E-B295-57A7-101694CC03CB}"/>
              </a:ext>
            </a:extLst>
          </p:cNvPr>
          <p:cNvSpPr>
            <a:spLocks noGrp="1"/>
          </p:cNvSpPr>
          <p:nvPr>
            <p:ph type="title"/>
          </p:nvPr>
        </p:nvSpPr>
        <p:spPr/>
        <p:txBody>
          <a:bodyPr>
            <a:normAutofit fontScale="90000"/>
          </a:bodyPr>
          <a:lstStyle/>
          <a:p>
            <a:r>
              <a:rPr lang="sl-SI" sz="4400" noProof="0">
                <a:solidFill>
                  <a:srgbClr val="C00000"/>
                </a:solidFill>
              </a:rPr>
              <a:t>CILJ 9: </a:t>
            </a:r>
            <a:r>
              <a:rPr lang="sl-SI" sz="4400"/>
              <a:t>družbena vprašanja</a:t>
            </a:r>
            <a:br>
              <a:rPr lang="sl-SI" sz="4400" noProof="0"/>
            </a:br>
            <a:r>
              <a:rPr lang="sl-SI" sz="4400">
                <a:solidFill>
                  <a:srgbClr val="0070C0"/>
                </a:solidFill>
              </a:rPr>
              <a:t>– </a:t>
            </a:r>
            <a:r>
              <a:rPr lang="en-US" sz="4400" noProof="0">
                <a:solidFill>
                  <a:srgbClr val="0070C0"/>
                </a:solidFill>
              </a:rPr>
              <a:t>Raba FFS</a:t>
            </a:r>
            <a:r>
              <a:rPr lang="sl-SI" sz="4400" noProof="0">
                <a:solidFill>
                  <a:srgbClr val="0070C0"/>
                </a:solidFill>
              </a:rPr>
              <a:t> in antibiotikov</a:t>
            </a:r>
          </a:p>
        </p:txBody>
      </p:sp>
      <p:sp>
        <p:nvSpPr>
          <p:cNvPr id="3" name="Označba mesta vsebine 2">
            <a:extLst>
              <a:ext uri="{FF2B5EF4-FFF2-40B4-BE49-F238E27FC236}">
                <a16:creationId xmlns:a16="http://schemas.microsoft.com/office/drawing/2014/main" id="{3CBD442A-193E-59AA-DB56-BDB7697B3491}"/>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4" name="Chart 3">
            <a:extLst>
              <a:ext uri="{FF2B5EF4-FFF2-40B4-BE49-F238E27FC236}">
                <a16:creationId xmlns:a16="http://schemas.microsoft.com/office/drawing/2014/main" id="{05FA7203-A184-F177-B6DF-6B4996F36A62}"/>
              </a:ext>
            </a:extLst>
          </p:cNvPr>
          <p:cNvGraphicFramePr>
            <a:graphicFrameLocks/>
          </p:cNvGraphicFramePr>
          <p:nvPr>
            <p:extLst>
              <p:ext uri="{D42A27DB-BD31-4B8C-83A1-F6EECF244321}">
                <p14:modId xmlns:p14="http://schemas.microsoft.com/office/powerpoint/2010/main" val="798196896"/>
              </p:ext>
            </p:extLst>
          </p:nvPr>
        </p:nvGraphicFramePr>
        <p:xfrm>
          <a:off x="6142642" y="1207222"/>
          <a:ext cx="5909150" cy="4689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kon 1">
            <a:extLst>
              <a:ext uri="{FF2B5EF4-FFF2-40B4-BE49-F238E27FC236}">
                <a16:creationId xmlns:a16="http://schemas.microsoft.com/office/drawing/2014/main" id="{BDCC4748-1C10-768E-4EFE-5203423D8752}"/>
              </a:ext>
            </a:extLst>
          </p:cNvPr>
          <p:cNvGraphicFramePr>
            <a:graphicFrameLocks/>
          </p:cNvGraphicFramePr>
          <p:nvPr>
            <p:extLst>
              <p:ext uri="{D42A27DB-BD31-4B8C-83A1-F6EECF244321}">
                <p14:modId xmlns:p14="http://schemas.microsoft.com/office/powerpoint/2010/main" val="3362348034"/>
              </p:ext>
            </p:extLst>
          </p:nvPr>
        </p:nvGraphicFramePr>
        <p:xfrm>
          <a:off x="197202" y="1207222"/>
          <a:ext cx="5852158" cy="46899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1924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EAA90-FB77-2A7B-0AD1-31649CC558C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A0ADEF2-2A4E-B295-57A7-101694CC03CB}"/>
              </a:ext>
            </a:extLst>
          </p:cNvPr>
          <p:cNvSpPr>
            <a:spLocks noGrp="1"/>
          </p:cNvSpPr>
          <p:nvPr>
            <p:ph type="title"/>
          </p:nvPr>
        </p:nvSpPr>
        <p:spPr/>
        <p:txBody>
          <a:bodyPr>
            <a:normAutofit fontScale="90000"/>
          </a:bodyPr>
          <a:lstStyle/>
          <a:p>
            <a:r>
              <a:rPr lang="sl-SI" sz="4400" noProof="0">
                <a:solidFill>
                  <a:srgbClr val="C00000"/>
                </a:solidFill>
              </a:rPr>
              <a:t>CILJ 9: </a:t>
            </a:r>
            <a:r>
              <a:rPr lang="sl-SI" sz="4400"/>
              <a:t>družbena vprašanja</a:t>
            </a:r>
            <a:br>
              <a:rPr lang="sl-SI" sz="4400" noProof="0"/>
            </a:br>
            <a:r>
              <a:rPr lang="sl-SI" sz="4400">
                <a:solidFill>
                  <a:srgbClr val="0070C0"/>
                </a:solidFill>
              </a:rPr>
              <a:t>– </a:t>
            </a:r>
            <a:r>
              <a:rPr lang="en-US" sz="4400" noProof="0">
                <a:solidFill>
                  <a:srgbClr val="0070C0"/>
                </a:solidFill>
              </a:rPr>
              <a:t>Odpadna </a:t>
            </a:r>
            <a:r>
              <a:rPr lang="en-US" sz="4400" noProof="0" err="1">
                <a:solidFill>
                  <a:srgbClr val="0070C0"/>
                </a:solidFill>
              </a:rPr>
              <a:t>hrana</a:t>
            </a:r>
            <a:endParaRPr lang="sl-SI" sz="4400" noProof="0">
              <a:solidFill>
                <a:srgbClr val="0070C0"/>
              </a:solidFill>
            </a:endParaRPr>
          </a:p>
        </p:txBody>
      </p:sp>
      <p:sp>
        <p:nvSpPr>
          <p:cNvPr id="3" name="Označba mesta vsebine 2">
            <a:extLst>
              <a:ext uri="{FF2B5EF4-FFF2-40B4-BE49-F238E27FC236}">
                <a16:creationId xmlns:a16="http://schemas.microsoft.com/office/drawing/2014/main" id="{3CBD442A-193E-59AA-DB56-BDB7697B3491}"/>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6" name="Grafikon 2">
            <a:extLst>
              <a:ext uri="{FF2B5EF4-FFF2-40B4-BE49-F238E27FC236}">
                <a16:creationId xmlns:a16="http://schemas.microsoft.com/office/drawing/2014/main" id="{A0BC023C-7530-C95F-1844-930108ACD7B7}"/>
              </a:ext>
            </a:extLst>
          </p:cNvPr>
          <p:cNvGraphicFramePr>
            <a:graphicFrameLocks/>
          </p:cNvGraphicFramePr>
          <p:nvPr>
            <p:extLst>
              <p:ext uri="{D42A27DB-BD31-4B8C-83A1-F6EECF244321}">
                <p14:modId xmlns:p14="http://schemas.microsoft.com/office/powerpoint/2010/main" val="1192566548"/>
              </p:ext>
            </p:extLst>
          </p:nvPr>
        </p:nvGraphicFramePr>
        <p:xfrm>
          <a:off x="1435100" y="1366134"/>
          <a:ext cx="9321800" cy="45203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5713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2C4C6-065C-A5C1-3362-BB6CDD75AFA1}"/>
            </a:ext>
          </a:extLst>
        </p:cNvPr>
        <p:cNvGrpSpPr/>
        <p:nvPr/>
      </p:nvGrpSpPr>
      <p:grpSpPr>
        <a:xfrm>
          <a:off x="0" y="0"/>
          <a:ext cx="0" cy="0"/>
          <a:chOff x="0" y="0"/>
          <a:chExt cx="0" cy="0"/>
        </a:xfrm>
      </p:grpSpPr>
      <p:sp>
        <p:nvSpPr>
          <p:cNvPr id="11" name="Naslov 10">
            <a:extLst>
              <a:ext uri="{FF2B5EF4-FFF2-40B4-BE49-F238E27FC236}">
                <a16:creationId xmlns:a16="http://schemas.microsoft.com/office/drawing/2014/main" id="{3EC97927-553C-36A8-177D-1A249F248712}"/>
              </a:ext>
            </a:extLst>
          </p:cNvPr>
          <p:cNvSpPr>
            <a:spLocks noGrp="1"/>
          </p:cNvSpPr>
          <p:nvPr>
            <p:ph type="title"/>
          </p:nvPr>
        </p:nvSpPr>
        <p:spPr/>
        <p:txBody>
          <a:bodyPr>
            <a:normAutofit/>
          </a:bodyPr>
          <a:lstStyle/>
          <a:p>
            <a:r>
              <a:rPr lang="sl-SI" sz="4000" noProof="0">
                <a:latin typeface="Arial" panose="020B0604020202020204" pitchFamily="34" charset="0"/>
              </a:rPr>
              <a:t>Horizontalni cilj: </a:t>
            </a:r>
            <a:br>
              <a:rPr lang="sl-SI" sz="4000" noProof="0">
                <a:latin typeface="Arial" panose="020B0604020202020204" pitchFamily="34" charset="0"/>
              </a:rPr>
            </a:br>
            <a:r>
              <a:rPr lang="sl-SI" noProof="0"/>
              <a:t>Cilj 10: Sistem znanja </a:t>
            </a:r>
            <a:r>
              <a:rPr lang="sl-SI"/>
              <a:t>in inovacij v kmetijstvu </a:t>
            </a:r>
            <a:r>
              <a:rPr lang="sl-SI" noProof="0"/>
              <a:t> – AKIS</a:t>
            </a:r>
          </a:p>
        </p:txBody>
      </p:sp>
      <p:pic>
        <p:nvPicPr>
          <p:cNvPr id="2" name="Image 7">
            <a:extLst>
              <a:ext uri="{FF2B5EF4-FFF2-40B4-BE49-F238E27FC236}">
                <a16:creationId xmlns:a16="http://schemas.microsoft.com/office/drawing/2014/main" id="{5A68D073-79DF-D101-4EEE-A2C0876E7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887" y="5174116"/>
            <a:ext cx="1839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340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99B57-5487-3880-ECF2-FF3BD764B49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6365294-9D31-11FB-B50A-CE1829963803}"/>
              </a:ext>
            </a:extLst>
          </p:cNvPr>
          <p:cNvSpPr>
            <a:spLocks noGrp="1"/>
          </p:cNvSpPr>
          <p:nvPr>
            <p:ph type="title"/>
          </p:nvPr>
        </p:nvSpPr>
        <p:spPr/>
        <p:txBody>
          <a:bodyPr>
            <a:normAutofit fontScale="90000"/>
          </a:bodyPr>
          <a:lstStyle/>
          <a:p>
            <a:r>
              <a:rPr lang="sl-SI" sz="4400" noProof="0">
                <a:solidFill>
                  <a:srgbClr val="C00000"/>
                </a:solidFill>
              </a:rPr>
              <a:t>CILJ 10: znanje in AKIS</a:t>
            </a:r>
            <a:br>
              <a:rPr lang="sl-SI" sz="4400" noProof="0"/>
            </a:br>
            <a:r>
              <a:rPr lang="sl-SI" sz="4400">
                <a:solidFill>
                  <a:srgbClr val="0070C0"/>
                </a:solidFill>
              </a:rPr>
              <a:t>– </a:t>
            </a:r>
            <a:r>
              <a:rPr lang="sl-SI" sz="4400" noProof="0">
                <a:solidFill>
                  <a:srgbClr val="0070C0"/>
                </a:solidFill>
              </a:rPr>
              <a:t>ključna vprašanja</a:t>
            </a:r>
          </a:p>
        </p:txBody>
      </p:sp>
      <p:sp>
        <p:nvSpPr>
          <p:cNvPr id="3" name="Označba mesta vsebine 2">
            <a:extLst>
              <a:ext uri="{FF2B5EF4-FFF2-40B4-BE49-F238E27FC236}">
                <a16:creationId xmlns:a16="http://schemas.microsoft.com/office/drawing/2014/main" id="{15F4E419-2885-83C1-7083-CC73EAE09F92}"/>
              </a:ext>
            </a:extLst>
          </p:cNvPr>
          <p:cNvSpPr>
            <a:spLocks noGrp="1"/>
          </p:cNvSpPr>
          <p:nvPr>
            <p:ph idx="1"/>
          </p:nvPr>
        </p:nvSpPr>
        <p:spPr>
          <a:xfrm>
            <a:off x="838200" y="1366134"/>
            <a:ext cx="11170920" cy="4682272"/>
          </a:xfrm>
        </p:spPr>
        <p:txBody>
          <a:bodyPr>
            <a:normAutofit/>
          </a:bodyPr>
          <a:lstStyle/>
          <a:p>
            <a:pPr marL="0" indent="0">
              <a:buNone/>
            </a:pPr>
            <a:endParaRPr lang="sl-SI" noProof="0"/>
          </a:p>
          <a:p>
            <a:pPr marL="0" indent="0">
              <a:buNone/>
            </a:pPr>
            <a:endParaRPr lang="sl-SI" noProof="0"/>
          </a:p>
          <a:p>
            <a:pPr marL="0" indent="0">
              <a:buNone/>
            </a:pPr>
            <a:endParaRPr lang="sl-SI" noProof="0"/>
          </a:p>
        </p:txBody>
      </p:sp>
      <p:sp>
        <p:nvSpPr>
          <p:cNvPr id="6" name="Content Placeholder 2">
            <a:extLst>
              <a:ext uri="{FF2B5EF4-FFF2-40B4-BE49-F238E27FC236}">
                <a16:creationId xmlns:a16="http://schemas.microsoft.com/office/drawing/2014/main" id="{23D77942-282C-1F5A-CC02-B86E9187694F}"/>
              </a:ext>
            </a:extLst>
          </p:cNvPr>
          <p:cNvSpPr txBox="1">
            <a:spLocks/>
          </p:cNvSpPr>
          <p:nvPr/>
        </p:nvSpPr>
        <p:spPr>
          <a:xfrm>
            <a:off x="463462" y="1268084"/>
            <a:ext cx="11371979" cy="4882550"/>
          </a:xfrm>
          <a:prstGeom prst="rect">
            <a:avLst/>
          </a:prstGeom>
          <a:solidFill>
            <a:schemeClr val="bg1"/>
          </a:solidFill>
          <a:ln>
            <a:noFill/>
          </a:ln>
        </p:spPr>
        <p:txBody>
          <a:bodyPr spcFirstLastPara="1" wrap="square" lIns="121900" tIns="121900" rIns="121900" bIns="121900" anchor="t" anchorCtr="0">
            <a:normAutofit fontScale="92500" lnSpcReduction="20000"/>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pPr marL="25400" indent="0">
              <a:buSzPct val="125000"/>
              <a:buNone/>
            </a:pPr>
            <a:r>
              <a:rPr lang="sl-SI" sz="2000" b="1" dirty="0">
                <a:solidFill>
                  <a:srgbClr val="0070C0"/>
                </a:solidFill>
                <a:latin typeface="Arial"/>
                <a:cs typeface="Arial"/>
              </a:rPr>
              <a:t>Usposobljenost, znanje in razvoj človeških virov</a:t>
            </a:r>
          </a:p>
          <a:p>
            <a:pPr lvl="1">
              <a:buSzPct val="125000"/>
              <a:buFontTx/>
              <a:buChar char="-"/>
            </a:pPr>
            <a:r>
              <a:rPr lang="sl-SI" sz="1600" dirty="0">
                <a:solidFill>
                  <a:schemeClr val="tx1"/>
                </a:solidFill>
                <a:latin typeface="Arial"/>
                <a:cs typeface="Arial"/>
              </a:rPr>
              <a:t>Izobrazbena raven kmetijskih pridelovalcev </a:t>
            </a:r>
          </a:p>
          <a:p>
            <a:pPr lvl="1">
              <a:buSzPct val="125000"/>
              <a:buFontTx/>
              <a:buChar char="-"/>
            </a:pPr>
            <a:r>
              <a:rPr lang="sl-SI" sz="1600" dirty="0">
                <a:solidFill>
                  <a:schemeClr val="tx1"/>
                </a:solidFill>
                <a:latin typeface="Arial"/>
                <a:cs typeface="Arial"/>
              </a:rPr>
              <a:t>Nizek vpis v srednje/višješolske in visokošolske programe na področju kmetijstva </a:t>
            </a:r>
          </a:p>
          <a:p>
            <a:pPr lvl="1">
              <a:buSzPct val="125000"/>
              <a:buFontTx/>
              <a:buChar char="-"/>
            </a:pPr>
            <a:r>
              <a:rPr lang="sl-SI" sz="1600" dirty="0">
                <a:solidFill>
                  <a:schemeClr val="tx1"/>
                </a:solidFill>
                <a:latin typeface="Arial"/>
                <a:cs typeface="Arial"/>
              </a:rPr>
              <a:t>Prenova učnih/študijskih programov z novimi vsebinami: podnebne spremembe, </a:t>
            </a:r>
            <a:r>
              <a:rPr lang="sl-SI" sz="1600" dirty="0" err="1">
                <a:solidFill>
                  <a:schemeClr val="tx1"/>
                </a:solidFill>
                <a:latin typeface="Arial"/>
                <a:cs typeface="Arial"/>
              </a:rPr>
              <a:t>agro</a:t>
            </a:r>
            <a:r>
              <a:rPr lang="sl-SI" sz="1600" dirty="0">
                <a:solidFill>
                  <a:schemeClr val="tx1"/>
                </a:solidFill>
                <a:latin typeface="Arial"/>
                <a:cs typeface="Arial"/>
              </a:rPr>
              <a:t>-ekologija, digitalizacija, varstvo narave, mehke veščine ...</a:t>
            </a:r>
          </a:p>
          <a:p>
            <a:pPr lvl="1">
              <a:buSzPct val="125000"/>
              <a:buFontTx/>
              <a:buChar char="-"/>
            </a:pPr>
            <a:r>
              <a:rPr lang="sl-SI" sz="1600" noProof="0" dirty="0">
                <a:solidFill>
                  <a:schemeClr val="tx1"/>
                </a:solidFill>
                <a:latin typeface="Arial"/>
                <a:cs typeface="Arial"/>
              </a:rPr>
              <a:t>Dvig </a:t>
            </a:r>
            <a:r>
              <a:rPr lang="sl-SI" sz="1600" dirty="0">
                <a:solidFill>
                  <a:schemeClr val="tx1"/>
                </a:solidFill>
                <a:latin typeface="Arial"/>
                <a:cs typeface="Arial"/>
              </a:rPr>
              <a:t>kompetenc svetovalcev</a:t>
            </a:r>
            <a:r>
              <a:rPr lang="sl-SI" sz="1600" noProof="0" dirty="0">
                <a:solidFill>
                  <a:schemeClr val="tx1"/>
                </a:solidFill>
                <a:latin typeface="Arial"/>
                <a:cs typeface="Arial"/>
              </a:rPr>
              <a:t> </a:t>
            </a:r>
            <a:r>
              <a:rPr lang="sl-SI" sz="1600" dirty="0">
                <a:solidFill>
                  <a:schemeClr val="tx1"/>
                </a:solidFill>
                <a:latin typeface="Arial"/>
                <a:cs typeface="Arial"/>
              </a:rPr>
              <a:t>in raziskovalcev </a:t>
            </a:r>
            <a:r>
              <a:rPr lang="sl-SI" sz="1600" noProof="0" dirty="0">
                <a:solidFill>
                  <a:schemeClr val="tx1"/>
                </a:solidFill>
                <a:latin typeface="Arial"/>
                <a:cs typeface="Arial"/>
              </a:rPr>
              <a:t>v kmetijstvu za različna področja trajnosti</a:t>
            </a:r>
            <a:r>
              <a:rPr lang="sl-SI" sz="1600" dirty="0">
                <a:solidFill>
                  <a:schemeClr val="tx1"/>
                </a:solidFill>
                <a:latin typeface="Arial"/>
                <a:cs typeface="Arial"/>
              </a:rPr>
              <a:t>, novih tehnologij </a:t>
            </a:r>
            <a:r>
              <a:rPr lang="sl-SI" sz="1600" noProof="0" dirty="0">
                <a:solidFill>
                  <a:schemeClr val="tx1"/>
                </a:solidFill>
                <a:latin typeface="Arial"/>
                <a:cs typeface="Arial"/>
              </a:rPr>
              <a:t>in </a:t>
            </a:r>
            <a:r>
              <a:rPr lang="sl-SI" sz="1600" noProof="0" dirty="0" err="1">
                <a:solidFill>
                  <a:schemeClr val="tx1"/>
                </a:solidFill>
                <a:latin typeface="Arial"/>
                <a:cs typeface="Arial"/>
              </a:rPr>
              <a:t>konkure</a:t>
            </a:r>
            <a:r>
              <a:rPr lang="en-US" sz="1600" noProof="0" dirty="0">
                <a:solidFill>
                  <a:schemeClr val="tx1"/>
                </a:solidFill>
                <a:latin typeface="Arial"/>
                <a:cs typeface="Arial"/>
              </a:rPr>
              <a:t>n</a:t>
            </a:r>
            <a:r>
              <a:rPr lang="sl-SI" sz="1600" noProof="0" dirty="0" err="1">
                <a:solidFill>
                  <a:schemeClr val="tx1"/>
                </a:solidFill>
                <a:latin typeface="Arial"/>
                <a:cs typeface="Arial"/>
              </a:rPr>
              <a:t>čnosti</a:t>
            </a:r>
            <a:endParaRPr lang="sl-SI" sz="1600" dirty="0">
              <a:solidFill>
                <a:schemeClr val="tx1"/>
              </a:solidFill>
              <a:latin typeface="Arial"/>
              <a:cs typeface="Arial"/>
            </a:endParaRPr>
          </a:p>
          <a:p>
            <a:pPr marL="25400" indent="0">
              <a:buSzPct val="125000"/>
              <a:buNone/>
            </a:pPr>
            <a:r>
              <a:rPr lang="sl-SI" sz="2000" b="1" dirty="0">
                <a:solidFill>
                  <a:srgbClr val="0070C0"/>
                </a:solidFill>
                <a:latin typeface="Arial"/>
                <a:cs typeface="Arial"/>
              </a:rPr>
              <a:t>Učinkovitost sistema AKIS in prenos znanja v prakso</a:t>
            </a:r>
          </a:p>
          <a:p>
            <a:pPr lvl="1">
              <a:buSzPct val="125000"/>
              <a:buFontTx/>
              <a:buChar char="-"/>
            </a:pPr>
            <a:r>
              <a:rPr lang="sl-SI" sz="1600" noProof="0" dirty="0">
                <a:solidFill>
                  <a:schemeClr val="tx1"/>
                </a:solidFill>
                <a:latin typeface="Arial"/>
                <a:cs typeface="Arial"/>
              </a:rPr>
              <a:t>Boljša organizacija in učinkovitost institucij </a:t>
            </a:r>
            <a:r>
              <a:rPr lang="sl-SI" sz="1600" dirty="0">
                <a:solidFill>
                  <a:schemeClr val="tx1"/>
                </a:solidFill>
                <a:latin typeface="Arial"/>
                <a:cs typeface="Arial"/>
              </a:rPr>
              <a:t>oziroma sistema </a:t>
            </a:r>
            <a:r>
              <a:rPr lang="sl-SI" sz="1600" noProof="0" dirty="0">
                <a:solidFill>
                  <a:schemeClr val="tx1"/>
                </a:solidFill>
                <a:latin typeface="Arial"/>
                <a:cs typeface="Arial"/>
              </a:rPr>
              <a:t>AKIS</a:t>
            </a:r>
          </a:p>
          <a:p>
            <a:pPr lvl="1">
              <a:buSzPct val="125000"/>
              <a:buFontTx/>
              <a:buChar char="-"/>
            </a:pPr>
            <a:r>
              <a:rPr lang="sl-SI" sz="1600" dirty="0">
                <a:solidFill>
                  <a:schemeClr val="tx1"/>
                </a:solidFill>
                <a:latin typeface="Arial"/>
                <a:cs typeface="Arial"/>
              </a:rPr>
              <a:t>Dvig kakovosti in relevantnosti raziskav na prioritetnih področjih za slovensko kmetijstvo ter učinkovitost sodelovanja s prakso (boljša organizacija prenosa)</a:t>
            </a:r>
          </a:p>
          <a:p>
            <a:pPr lvl="1">
              <a:buSzPct val="125000"/>
              <a:buFontTx/>
              <a:buChar char="-"/>
            </a:pPr>
            <a:r>
              <a:rPr lang="sl-SI" sz="1600" dirty="0">
                <a:solidFill>
                  <a:schemeClr val="tx1"/>
                </a:solidFill>
                <a:latin typeface="Arial"/>
                <a:cs typeface="Arial"/>
              </a:rPr>
              <a:t>Razvoj, izmenjava in prenos novega znanja v kmetijsko-prehranski sistem; </a:t>
            </a:r>
          </a:p>
          <a:p>
            <a:pPr lvl="1">
              <a:buSzPct val="125000"/>
              <a:buFontTx/>
              <a:buChar char="-"/>
            </a:pPr>
            <a:r>
              <a:rPr lang="sl-SI" sz="1600" dirty="0">
                <a:solidFill>
                  <a:schemeClr val="tx1"/>
                </a:solidFill>
                <a:latin typeface="Arial"/>
                <a:cs typeface="Arial"/>
              </a:rPr>
              <a:t>Več transparentnosti na področju rezultatov raziskav in njihov prenos čim širše v prakso</a:t>
            </a:r>
          </a:p>
          <a:p>
            <a:pPr lvl="1">
              <a:buSzPct val="125000"/>
              <a:buFontTx/>
              <a:buChar char="-"/>
            </a:pPr>
            <a:r>
              <a:rPr lang="sl-SI" sz="1800" dirty="0">
                <a:solidFill>
                  <a:schemeClr val="tx1"/>
                </a:solidFill>
                <a:latin typeface="Arial"/>
                <a:cs typeface="Arial"/>
              </a:rPr>
              <a:t>Okrepljeno financiranje AKIS in močnejše vsebinsko spremljanje sistema AKIS ter spremljanje učinkov sistema AKIS</a:t>
            </a:r>
          </a:p>
          <a:p>
            <a:pPr marL="25400" indent="0">
              <a:buNone/>
            </a:pPr>
            <a:r>
              <a:rPr lang="sl-SI" sz="2100" b="1" dirty="0">
                <a:solidFill>
                  <a:srgbClr val="0070C0"/>
                </a:solidFill>
                <a:latin typeface="Arial"/>
                <a:cs typeface="Arial"/>
              </a:rPr>
              <a:t>Digitalizacija</a:t>
            </a:r>
            <a:endParaRPr lang="sl-SI" sz="2100" b="1" dirty="0">
              <a:solidFill>
                <a:srgbClr val="0070C0"/>
              </a:solidFill>
              <a:latin typeface="Arial" panose="020B0604020202020204" pitchFamily="34" charset="0"/>
              <a:cs typeface="Arial" panose="020B0604020202020204" pitchFamily="34" charset="0"/>
            </a:endParaRPr>
          </a:p>
          <a:p>
            <a:pPr lvl="1">
              <a:lnSpc>
                <a:spcPct val="110000"/>
              </a:lnSpc>
              <a:buSzPct val="125000"/>
              <a:buFont typeface="Calibri"/>
              <a:buChar char="-"/>
            </a:pPr>
            <a:r>
              <a:rPr lang="sl-SI" sz="1600" dirty="0">
                <a:solidFill>
                  <a:schemeClr val="tx1"/>
                </a:solidFill>
                <a:latin typeface="Arial"/>
                <a:cs typeface="Arial"/>
              </a:rPr>
              <a:t>Uvajanje sodobnih tehnologij </a:t>
            </a:r>
          </a:p>
          <a:p>
            <a:pPr lvl="1">
              <a:lnSpc>
                <a:spcPct val="110000"/>
              </a:lnSpc>
              <a:buSzPct val="125000"/>
              <a:buFont typeface="Calibri"/>
              <a:buChar char="-"/>
            </a:pPr>
            <a:r>
              <a:rPr lang="sl-SI" sz="1600" dirty="0">
                <a:solidFill>
                  <a:schemeClr val="tx1"/>
                </a:solidFill>
                <a:latin typeface="Arial"/>
                <a:cs typeface="Arial"/>
              </a:rPr>
              <a:t>Digitalna transformacija z novimi oblikami sodelovanja in mreženja ter novimi pristopi</a:t>
            </a:r>
            <a:endParaRPr lang="sl-SI" sz="2400" dirty="0">
              <a:solidFill>
                <a:schemeClr val="tx1"/>
              </a:solidFill>
              <a:latin typeface="Arial"/>
              <a:cs typeface="Arial"/>
            </a:endParaRPr>
          </a:p>
          <a:p>
            <a:pPr marL="25400" indent="0">
              <a:buNone/>
            </a:pPr>
            <a:endParaRPr lang="sl-SI" sz="2400" noProof="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046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442B6-CEA5-9961-85EC-4BE1459BA2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44828F8-8D7B-983E-4E7F-2B577FF6B486}"/>
              </a:ext>
            </a:extLst>
          </p:cNvPr>
          <p:cNvSpPr>
            <a:spLocks noGrp="1"/>
          </p:cNvSpPr>
          <p:nvPr>
            <p:ph type="title"/>
          </p:nvPr>
        </p:nvSpPr>
        <p:spPr/>
        <p:txBody>
          <a:bodyPr>
            <a:normAutofit fontScale="90000"/>
          </a:bodyPr>
          <a:lstStyle/>
          <a:p>
            <a:r>
              <a:rPr lang="sl-SI" sz="4400"/>
              <a:t>CILJ 10: znanje in AKIS</a:t>
            </a:r>
            <a:br>
              <a:rPr lang="sl-SI" sz="4400"/>
            </a:br>
            <a:r>
              <a:rPr lang="sl-SI" sz="4400">
                <a:solidFill>
                  <a:srgbClr val="0070C0"/>
                </a:solidFill>
              </a:rPr>
              <a:t>– </a:t>
            </a:r>
            <a:r>
              <a:rPr lang="en-US" sz="4400" err="1">
                <a:solidFill>
                  <a:srgbClr val="0070C0"/>
                </a:solidFill>
              </a:rPr>
              <a:t>izobrazba</a:t>
            </a:r>
            <a:r>
              <a:rPr lang="en-US" sz="4400">
                <a:solidFill>
                  <a:srgbClr val="0070C0"/>
                </a:solidFill>
              </a:rPr>
              <a:t> </a:t>
            </a:r>
            <a:r>
              <a:rPr lang="en-US" sz="4400" err="1">
                <a:solidFill>
                  <a:srgbClr val="0070C0"/>
                </a:solidFill>
              </a:rPr>
              <a:t>nosilcev</a:t>
            </a:r>
            <a:r>
              <a:rPr lang="en-US" sz="4400">
                <a:solidFill>
                  <a:srgbClr val="0070C0"/>
                </a:solidFill>
              </a:rPr>
              <a:t> </a:t>
            </a:r>
            <a:r>
              <a:rPr lang="sl-SI" sz="4400">
                <a:solidFill>
                  <a:srgbClr val="0070C0"/>
                </a:solidFill>
              </a:rPr>
              <a:t>KMG</a:t>
            </a:r>
            <a:endParaRPr lang="sl-SI" sz="4400" noProof="0">
              <a:solidFill>
                <a:srgbClr val="0070C0"/>
              </a:solidFill>
            </a:endParaRPr>
          </a:p>
        </p:txBody>
      </p:sp>
      <p:sp>
        <p:nvSpPr>
          <p:cNvPr id="3" name="Označba mesta vsebine 2">
            <a:extLst>
              <a:ext uri="{FF2B5EF4-FFF2-40B4-BE49-F238E27FC236}">
                <a16:creationId xmlns:a16="http://schemas.microsoft.com/office/drawing/2014/main" id="{77220D70-0C57-FB85-DD08-CD0CA0C690C1}"/>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graphicFrame>
        <p:nvGraphicFramePr>
          <p:cNvPr id="6" name="Grafikon 2">
            <a:extLst>
              <a:ext uri="{FF2B5EF4-FFF2-40B4-BE49-F238E27FC236}">
                <a16:creationId xmlns:a16="http://schemas.microsoft.com/office/drawing/2014/main" id="{D13A1E4D-AC2B-49C1-D583-4D48F3AFF321}"/>
              </a:ext>
            </a:extLst>
          </p:cNvPr>
          <p:cNvGraphicFramePr>
            <a:graphicFrameLocks/>
          </p:cNvGraphicFramePr>
          <p:nvPr>
            <p:extLst>
              <p:ext uri="{D42A27DB-BD31-4B8C-83A1-F6EECF244321}">
                <p14:modId xmlns:p14="http://schemas.microsoft.com/office/powerpoint/2010/main" val="4129098210"/>
              </p:ext>
            </p:extLst>
          </p:nvPr>
        </p:nvGraphicFramePr>
        <p:xfrm>
          <a:off x="1244600" y="1269061"/>
          <a:ext cx="9702800" cy="4639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40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6FE4A-FB5D-7ED7-E005-3400840E01A8}"/>
            </a:ext>
          </a:extLst>
        </p:cNvPr>
        <p:cNvGrpSpPr/>
        <p:nvPr/>
      </p:nvGrpSpPr>
      <p:grpSpPr>
        <a:xfrm>
          <a:off x="0" y="0"/>
          <a:ext cx="0" cy="0"/>
          <a:chOff x="0" y="0"/>
          <a:chExt cx="0" cy="0"/>
        </a:xfrm>
      </p:grpSpPr>
      <p:sp>
        <p:nvSpPr>
          <p:cNvPr id="11" name="Naslov 10">
            <a:extLst>
              <a:ext uri="{FF2B5EF4-FFF2-40B4-BE49-F238E27FC236}">
                <a16:creationId xmlns:a16="http://schemas.microsoft.com/office/drawing/2014/main" id="{67810AAE-BE4C-1FB8-3003-6408496BCDD8}"/>
              </a:ext>
            </a:extLst>
          </p:cNvPr>
          <p:cNvSpPr>
            <a:spLocks noGrp="1"/>
          </p:cNvSpPr>
          <p:nvPr>
            <p:ph type="title"/>
          </p:nvPr>
        </p:nvSpPr>
        <p:spPr/>
        <p:txBody>
          <a:bodyPr>
            <a:normAutofit/>
          </a:bodyPr>
          <a:lstStyle/>
          <a:p>
            <a:r>
              <a:rPr lang="sl-SI" sz="4000">
                <a:latin typeface="Arial" panose="020B0604020202020204" pitchFamily="34" charset="0"/>
              </a:rPr>
              <a:t>SKLEPI</a:t>
            </a:r>
            <a:endParaRPr lang="sl-SI" noProof="0"/>
          </a:p>
        </p:txBody>
      </p:sp>
      <p:pic>
        <p:nvPicPr>
          <p:cNvPr id="2" name="Image 7">
            <a:extLst>
              <a:ext uri="{FF2B5EF4-FFF2-40B4-BE49-F238E27FC236}">
                <a16:creationId xmlns:a16="http://schemas.microsoft.com/office/drawing/2014/main" id="{7D890EF9-6C94-E0EF-581B-EEEAE25B4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887" y="5174116"/>
            <a:ext cx="1839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2989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03AB4-EAB7-D567-B403-1FA7D3EEA79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5C201DD-FC84-2FAC-F724-7C69319C4808}"/>
              </a:ext>
            </a:extLst>
          </p:cNvPr>
          <p:cNvSpPr>
            <a:spLocks noGrp="1"/>
          </p:cNvSpPr>
          <p:nvPr>
            <p:ph type="title"/>
          </p:nvPr>
        </p:nvSpPr>
        <p:spPr/>
        <p:txBody>
          <a:bodyPr/>
          <a:lstStyle/>
          <a:p>
            <a:r>
              <a:rPr lang="sl-SI" noProof="0"/>
              <a:t>Zaključna misel</a:t>
            </a:r>
          </a:p>
        </p:txBody>
      </p:sp>
      <p:sp>
        <p:nvSpPr>
          <p:cNvPr id="3" name="Označba mesta vsebine 2">
            <a:extLst>
              <a:ext uri="{FF2B5EF4-FFF2-40B4-BE49-F238E27FC236}">
                <a16:creationId xmlns:a16="http://schemas.microsoft.com/office/drawing/2014/main" id="{1B84904B-22B0-23AD-4E37-53E80E7D18C0}"/>
              </a:ext>
            </a:extLst>
          </p:cNvPr>
          <p:cNvSpPr>
            <a:spLocks noGrp="1"/>
          </p:cNvSpPr>
          <p:nvPr>
            <p:ph idx="1"/>
          </p:nvPr>
        </p:nvSpPr>
        <p:spPr>
          <a:xfrm>
            <a:off x="838200" y="1205345"/>
            <a:ext cx="11170186" cy="4843061"/>
          </a:xfrm>
        </p:spPr>
        <p:txBody>
          <a:bodyPr vert="horz" lIns="91440" tIns="45720" rIns="91440" bIns="45720" rtlCol="0" anchor="t">
            <a:normAutofit/>
          </a:bodyPr>
          <a:lstStyle/>
          <a:p>
            <a:r>
              <a:rPr lang="sl-SI" b="1" dirty="0">
                <a:solidFill>
                  <a:srgbClr val="0070C0"/>
                </a:solidFill>
                <a:latin typeface="Arial"/>
                <a:cs typeface="Arial"/>
              </a:rPr>
              <a:t>Gradivo</a:t>
            </a:r>
            <a:r>
              <a:rPr lang="sl-SI" dirty="0">
                <a:latin typeface="Arial"/>
                <a:cs typeface="Arial"/>
              </a:rPr>
              <a:t> </a:t>
            </a:r>
          </a:p>
          <a:p>
            <a:pPr lvl="1"/>
            <a:r>
              <a:rPr lang="sl-SI" dirty="0">
                <a:latin typeface="Arial"/>
                <a:cs typeface="Arial"/>
              </a:rPr>
              <a:t>…  je strokovna podlaga za pripravo Vizije, ki temelji na podatkih (kazalniki), dejstvih (aktualno znanje), trajnostnem pristopu ter veljavnih EU in nacionalnih strategijah </a:t>
            </a:r>
          </a:p>
          <a:p>
            <a:pPr lvl="1"/>
            <a:r>
              <a:rPr lang="sl-SI" dirty="0">
                <a:latin typeface="Arial"/>
                <a:cs typeface="Arial"/>
              </a:rPr>
              <a:t>Temelj je na dejstvih utemeljen pristop in zorni kot kmetijsko-prehranskega sistema.  </a:t>
            </a:r>
          </a:p>
          <a:p>
            <a:r>
              <a:rPr lang="sl-SI" b="1" noProof="0" dirty="0">
                <a:solidFill>
                  <a:srgbClr val="0070C0"/>
                </a:solidFill>
                <a:latin typeface="Arial"/>
                <a:cs typeface="Arial"/>
              </a:rPr>
              <a:t>Ugotovitve</a:t>
            </a:r>
          </a:p>
          <a:p>
            <a:pPr lvl="1"/>
            <a:r>
              <a:rPr lang="sl-SI" dirty="0">
                <a:latin typeface="Arial"/>
                <a:cs typeface="Arial"/>
              </a:rPr>
              <a:t>Zaostajanje na različnih področjih glede na želeno stanje. </a:t>
            </a:r>
          </a:p>
          <a:p>
            <a:pPr lvl="1"/>
            <a:r>
              <a:rPr lang="sl-SI" dirty="0">
                <a:latin typeface="Arial"/>
                <a:cs typeface="Arial"/>
              </a:rPr>
              <a:t>Nujnost sprememb v konceptu javnih politik in krepitev mehanizmov v podporo Viziji. </a:t>
            </a:r>
          </a:p>
          <a:p>
            <a:pPr lvl="1"/>
            <a:r>
              <a:rPr lang="sl-SI" noProof="0" dirty="0">
                <a:latin typeface="Arial"/>
                <a:cs typeface="Arial"/>
              </a:rPr>
              <a:t>Delno </a:t>
            </a:r>
            <a:r>
              <a:rPr lang="sl-SI" noProof="0" dirty="0" err="1">
                <a:latin typeface="Arial"/>
                <a:cs typeface="Arial"/>
              </a:rPr>
              <a:t>šibk</a:t>
            </a:r>
            <a:r>
              <a:rPr lang="sl-SI" dirty="0">
                <a:latin typeface="Arial"/>
                <a:cs typeface="Arial"/>
              </a:rPr>
              <a:t>i podatkovni in analitični viri glede na kompleksnost tematike.</a:t>
            </a:r>
          </a:p>
          <a:p>
            <a:pPr lvl="1"/>
            <a:r>
              <a:rPr lang="sl-SI" dirty="0">
                <a:latin typeface="Arial"/>
                <a:cs typeface="Arial"/>
              </a:rPr>
              <a:t>Zahtevnost usklajevanja med prioritetami. Zahtevano multi-disciplinarno znanje in usklajen pristop. </a:t>
            </a:r>
          </a:p>
          <a:p>
            <a:pPr marL="457200" lvl="1" indent="0">
              <a:buNone/>
            </a:pPr>
            <a:endParaRPr lang="sl-SI" noProof="0" dirty="0"/>
          </a:p>
        </p:txBody>
      </p:sp>
    </p:spTree>
    <p:extLst>
      <p:ext uri="{BB962C8B-B14F-4D97-AF65-F5344CB8AC3E}">
        <p14:creationId xmlns:p14="http://schemas.microsoft.com/office/powerpoint/2010/main" val="331308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4F5B-ECC3-36DA-554B-6F6146EE3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B2DCB-0F3B-9A13-AF10-731BB894E379}"/>
              </a:ext>
            </a:extLst>
          </p:cNvPr>
          <p:cNvSpPr>
            <a:spLocks noGrp="1"/>
          </p:cNvSpPr>
          <p:nvPr>
            <p:ph type="title"/>
          </p:nvPr>
        </p:nvSpPr>
        <p:spPr/>
        <p:txBody>
          <a:bodyPr>
            <a:normAutofit/>
          </a:bodyPr>
          <a:lstStyle/>
          <a:p>
            <a:r>
              <a:rPr lang="sl-SI">
                <a:latin typeface="Arial Black"/>
                <a:cs typeface="Arial"/>
              </a:rPr>
              <a:t>Izhodiščni scenarij</a:t>
            </a:r>
            <a:endParaRPr lang="sl-SI" sz="3600" i="1" noProof="0">
              <a:solidFill>
                <a:srgbClr val="375592"/>
              </a:solidFill>
            </a:endParaRPr>
          </a:p>
        </p:txBody>
      </p:sp>
      <p:sp>
        <p:nvSpPr>
          <p:cNvPr id="3" name="Text Placeholder 2">
            <a:extLst>
              <a:ext uri="{FF2B5EF4-FFF2-40B4-BE49-F238E27FC236}">
                <a16:creationId xmlns:a16="http://schemas.microsoft.com/office/drawing/2014/main" id="{36079957-FCE9-7FDE-3197-91DFAF7CAD3D}"/>
              </a:ext>
            </a:extLst>
          </p:cNvPr>
          <p:cNvSpPr>
            <a:spLocks noGrp="1"/>
          </p:cNvSpPr>
          <p:nvPr>
            <p:ph idx="1"/>
          </p:nvPr>
        </p:nvSpPr>
        <p:spPr>
          <a:xfrm>
            <a:off x="838200" y="1103870"/>
            <a:ext cx="10834816" cy="4999400"/>
          </a:xfrm>
        </p:spPr>
        <p:txBody>
          <a:bodyPr spcFirstLastPara="1" vert="horz" wrap="square" lIns="90000" tIns="45720" rIns="91440" bIns="45720" numCol="1" rtlCol="0" anchor="t" anchorCtr="0">
            <a:normAutofit fontScale="77500" lnSpcReduction="20000"/>
          </a:bodyPr>
          <a:lstStyle/>
          <a:p>
            <a:pPr marL="0" indent="0">
              <a:buNone/>
            </a:pPr>
            <a:r>
              <a:rPr lang="sl-SI" sz="3400" b="1" dirty="0">
                <a:solidFill>
                  <a:srgbClr val="0070C0"/>
                </a:solidFill>
                <a:latin typeface="Arial"/>
                <a:cs typeface="Arial"/>
              </a:rPr>
              <a:t>Opredelitev scenarija:</a:t>
            </a:r>
            <a:r>
              <a:rPr lang="sl-SI" sz="3400" dirty="0">
                <a:solidFill>
                  <a:schemeClr val="bg1">
                    <a:lumMod val="50000"/>
                  </a:schemeClr>
                </a:solidFill>
                <a:latin typeface="Arial"/>
                <a:cs typeface="Arial"/>
              </a:rPr>
              <a:t> </a:t>
            </a:r>
          </a:p>
          <a:p>
            <a:r>
              <a:rPr lang="sl-SI" sz="2600" noProof="0" dirty="0">
                <a:solidFill>
                  <a:schemeClr val="bg1">
                    <a:lumMod val="50000"/>
                  </a:schemeClr>
                </a:solidFill>
                <a:latin typeface="Arial"/>
                <a:cs typeface="Arial"/>
              </a:rPr>
              <a:t>(Statistična) projekcija gibanj kazalnikov vpliva do leta 2040. </a:t>
            </a:r>
          </a:p>
          <a:p>
            <a:pPr lvl="1">
              <a:lnSpc>
                <a:spcPct val="100000"/>
              </a:lnSpc>
              <a:spcAft>
                <a:spcPts val="400"/>
              </a:spcAft>
            </a:pPr>
            <a:r>
              <a:rPr lang="sl-SI" sz="2600" dirty="0">
                <a:solidFill>
                  <a:schemeClr val="bg1">
                    <a:lumMod val="50000"/>
                  </a:schemeClr>
                </a:solidFill>
                <a:latin typeface="Arial"/>
                <a:cs typeface="Arial"/>
              </a:rPr>
              <a:t>Iskanje najbolj prilegajoče krivulje in napoved vrednosti do 2040 s pomočjo programa Excel (kriterij R</a:t>
            </a:r>
            <a:r>
              <a:rPr lang="sl-SI" sz="2600" baseline="30000" dirty="0">
                <a:solidFill>
                  <a:schemeClr val="bg1">
                    <a:lumMod val="50000"/>
                  </a:schemeClr>
                </a:solidFill>
                <a:latin typeface="Arial"/>
                <a:cs typeface="Arial"/>
              </a:rPr>
              <a:t>2</a:t>
            </a:r>
            <a:r>
              <a:rPr lang="sl-SI" sz="2600" dirty="0">
                <a:solidFill>
                  <a:schemeClr val="bg1">
                    <a:lumMod val="50000"/>
                  </a:schemeClr>
                </a:solidFill>
                <a:latin typeface="Arial"/>
                <a:cs typeface="Arial"/>
              </a:rPr>
              <a:t>). Večkratni poskusi z iskanjem argumentacije in povednostjo rezultatov znotraj strokovne skupine in z zunanjimi sodelavci. </a:t>
            </a:r>
          </a:p>
          <a:p>
            <a:pPr lvl="1">
              <a:lnSpc>
                <a:spcPct val="100000"/>
              </a:lnSpc>
              <a:spcAft>
                <a:spcPts val="400"/>
              </a:spcAft>
            </a:pPr>
            <a:r>
              <a:rPr lang="sl-SI" sz="2600" dirty="0">
                <a:solidFill>
                  <a:schemeClr val="bg1">
                    <a:lumMod val="50000"/>
                  </a:schemeClr>
                </a:solidFill>
                <a:latin typeface="Arial"/>
                <a:cs typeface="Arial"/>
              </a:rPr>
              <a:t>Omejena kakovost analize </a:t>
            </a:r>
            <a:r>
              <a:rPr lang="en-US" sz="2600" dirty="0">
                <a:solidFill>
                  <a:schemeClr val="bg1">
                    <a:lumMod val="50000"/>
                  </a:schemeClr>
                </a:solidFill>
                <a:latin typeface="Arial"/>
                <a:cs typeface="Arial"/>
              </a:rPr>
              <a:t>v </a:t>
            </a:r>
            <a:r>
              <a:rPr lang="en-US" sz="2600" dirty="0" err="1">
                <a:solidFill>
                  <a:schemeClr val="bg1">
                    <a:lumMod val="50000"/>
                  </a:schemeClr>
                </a:solidFill>
                <a:latin typeface="Arial"/>
                <a:cs typeface="Arial"/>
              </a:rPr>
              <a:t>primeru</a:t>
            </a:r>
            <a:r>
              <a:rPr lang="sl-SI" sz="2600" dirty="0">
                <a:solidFill>
                  <a:schemeClr val="bg1">
                    <a:lumMod val="50000"/>
                  </a:schemeClr>
                </a:solidFill>
                <a:latin typeface="Arial"/>
                <a:cs typeface="Arial"/>
              </a:rPr>
              <a:t> manjšega števila pojavitev. Najboljši možni približek.</a:t>
            </a:r>
          </a:p>
          <a:p>
            <a:r>
              <a:rPr lang="sl-SI" sz="2600" noProof="0" dirty="0">
                <a:solidFill>
                  <a:schemeClr val="bg1">
                    <a:lumMod val="50000"/>
                  </a:schemeClr>
                </a:solidFill>
                <a:latin typeface="Arial"/>
                <a:cs typeface="Arial"/>
              </a:rPr>
              <a:t>Scenarij kaže, kam se gibljejo trendi v primeru, da se zunanji dejavniki ne spremenijo bistveno, </a:t>
            </a:r>
            <a:r>
              <a:rPr lang="sl-SI" sz="2600" dirty="0">
                <a:solidFill>
                  <a:schemeClr val="bg1">
                    <a:lumMod val="50000"/>
                  </a:schemeClr>
                </a:solidFill>
                <a:latin typeface="Arial"/>
                <a:cs typeface="Arial"/>
              </a:rPr>
              <a:t>da se zastavljeni</a:t>
            </a:r>
            <a:r>
              <a:rPr lang="sl-SI" sz="2600" noProof="0" dirty="0">
                <a:solidFill>
                  <a:schemeClr val="bg1">
                    <a:lumMod val="50000"/>
                  </a:schemeClr>
                </a:solidFill>
                <a:latin typeface="Arial"/>
                <a:cs typeface="Arial"/>
              </a:rPr>
              <a:t> trendi nadaljujejo</a:t>
            </a:r>
            <a:r>
              <a:rPr lang="sl-SI" sz="2600" dirty="0">
                <a:solidFill>
                  <a:schemeClr val="bg1">
                    <a:lumMod val="50000"/>
                  </a:schemeClr>
                </a:solidFill>
                <a:latin typeface="Arial"/>
                <a:cs typeface="Arial"/>
              </a:rPr>
              <a:t> in da se javne politike ne spremenijo. </a:t>
            </a:r>
            <a:endParaRPr lang="sl-SI" sz="2600" noProof="0" dirty="0">
              <a:solidFill>
                <a:schemeClr val="bg1">
                  <a:lumMod val="50000"/>
                </a:schemeClr>
              </a:solidFill>
              <a:latin typeface="Arial"/>
              <a:cs typeface="Arial"/>
            </a:endParaRPr>
          </a:p>
          <a:p>
            <a:pPr marL="0" indent="0">
              <a:buNone/>
            </a:pPr>
            <a:r>
              <a:rPr lang="sl-SI" sz="2900" b="1" i="1" noProof="0" dirty="0">
                <a:solidFill>
                  <a:srgbClr val="0070C0"/>
                </a:solidFill>
                <a:latin typeface="Arial"/>
                <a:cs typeface="Arial"/>
              </a:rPr>
              <a:t>Scenarij</a:t>
            </a:r>
            <a:r>
              <a:rPr lang="sl-SI" sz="2900" b="1" noProof="0" dirty="0">
                <a:solidFill>
                  <a:srgbClr val="0070C0"/>
                </a:solidFill>
                <a:latin typeface="Arial"/>
                <a:cs typeface="Arial"/>
              </a:rPr>
              <a:t> omogoča:</a:t>
            </a:r>
          </a:p>
          <a:p>
            <a:pPr lvl="1"/>
            <a:r>
              <a:rPr lang="sl-SI" sz="2600" noProof="0" dirty="0">
                <a:solidFill>
                  <a:srgbClr val="7F7F7F"/>
                </a:solidFill>
                <a:latin typeface="Arial"/>
                <a:cs typeface="Arial"/>
              </a:rPr>
              <a:t>razpravo o tem, kaj vpliva na ta gibanja, kakšen je vpliv zunanjih in notranjih dejavnikov</a:t>
            </a:r>
          </a:p>
          <a:p>
            <a:pPr lvl="1"/>
            <a:r>
              <a:rPr lang="sl-SI" sz="2600" noProof="0" dirty="0">
                <a:solidFill>
                  <a:srgbClr val="7F7F7F"/>
                </a:solidFill>
                <a:latin typeface="Arial"/>
                <a:cs typeface="Arial"/>
              </a:rPr>
              <a:t>presojo, ali so trendi družbeno sprejemljivi </a:t>
            </a:r>
            <a:r>
              <a:rPr lang="sl-SI" sz="2600" dirty="0">
                <a:solidFill>
                  <a:srgbClr val="7F7F7F"/>
                </a:solidFill>
                <a:latin typeface="Arial"/>
                <a:cs typeface="Arial"/>
              </a:rPr>
              <a:t>ali</a:t>
            </a:r>
            <a:r>
              <a:rPr lang="sl-SI" sz="2600" noProof="0" dirty="0">
                <a:solidFill>
                  <a:srgbClr val="7F7F7F"/>
                </a:solidFill>
                <a:latin typeface="Arial"/>
                <a:cs typeface="Arial"/>
              </a:rPr>
              <a:t> jih je </a:t>
            </a:r>
            <a:r>
              <a:rPr lang="en-US" sz="2600" noProof="0" dirty="0" err="1">
                <a:solidFill>
                  <a:srgbClr val="7F7F7F"/>
                </a:solidFill>
                <a:latin typeface="Arial"/>
                <a:cs typeface="Arial"/>
              </a:rPr>
              <a:t>treba</a:t>
            </a:r>
            <a:r>
              <a:rPr lang="sl-SI" sz="2600" noProof="0" dirty="0">
                <a:solidFill>
                  <a:srgbClr val="7F7F7F"/>
                </a:solidFill>
                <a:latin typeface="Arial"/>
                <a:cs typeface="Arial"/>
              </a:rPr>
              <a:t> </a:t>
            </a:r>
            <a:r>
              <a:rPr lang="en-US" sz="2600" noProof="0" dirty="0" err="1">
                <a:solidFill>
                  <a:srgbClr val="7F7F7F"/>
                </a:solidFill>
                <a:latin typeface="Arial"/>
                <a:cs typeface="Arial"/>
              </a:rPr>
              <a:t>popraviti</a:t>
            </a:r>
            <a:r>
              <a:rPr lang="sl-SI" sz="2600" noProof="0" dirty="0">
                <a:solidFill>
                  <a:srgbClr val="7F7F7F"/>
                </a:solidFill>
                <a:latin typeface="Arial"/>
                <a:cs typeface="Arial"/>
              </a:rPr>
              <a:t>.</a:t>
            </a:r>
          </a:p>
          <a:p>
            <a:pPr lvl="1"/>
            <a:r>
              <a:rPr lang="sl-SI" sz="2600" noProof="0" dirty="0">
                <a:solidFill>
                  <a:srgbClr val="7F7F7F"/>
                </a:solidFill>
                <a:latin typeface="Arial"/>
                <a:cs typeface="Arial"/>
              </a:rPr>
              <a:t>opredelitev želenega scenarija – </a:t>
            </a:r>
            <a:r>
              <a:rPr lang="sl-SI" sz="2600" b="1" i="1" noProof="0" dirty="0">
                <a:solidFill>
                  <a:srgbClr val="0070C0"/>
                </a:solidFill>
                <a:latin typeface="Arial"/>
                <a:cs typeface="Arial"/>
              </a:rPr>
              <a:t>Scenarij </a:t>
            </a:r>
            <a:r>
              <a:rPr lang="sl-SI" sz="2600" b="1" i="1" dirty="0">
                <a:solidFill>
                  <a:srgbClr val="0070C0"/>
                </a:solidFill>
                <a:latin typeface="Arial"/>
                <a:cs typeface="Arial"/>
              </a:rPr>
              <a:t>Vizije</a:t>
            </a:r>
          </a:p>
          <a:p>
            <a:pPr lvl="1"/>
            <a:r>
              <a:rPr lang="sl-SI" sz="2600" dirty="0">
                <a:solidFill>
                  <a:schemeClr val="bg1">
                    <a:lumMod val="50000"/>
                  </a:schemeClr>
                </a:solidFill>
                <a:latin typeface="Arial"/>
                <a:cs typeface="Arial"/>
              </a:rPr>
              <a:t>…. vendar, n</a:t>
            </a:r>
            <a:r>
              <a:rPr lang="sl-SI" sz="2600" noProof="0" dirty="0" err="1">
                <a:solidFill>
                  <a:schemeClr val="bg1">
                    <a:lumMod val="50000"/>
                  </a:schemeClr>
                </a:solidFill>
                <a:latin typeface="Arial"/>
                <a:cs typeface="Arial"/>
              </a:rPr>
              <a:t>ekatere</a:t>
            </a:r>
            <a:r>
              <a:rPr lang="sl-SI" sz="2600" noProof="0" dirty="0">
                <a:solidFill>
                  <a:schemeClr val="bg1">
                    <a:lumMod val="50000"/>
                  </a:schemeClr>
                </a:solidFill>
                <a:latin typeface="Arial"/>
                <a:cs typeface="Arial"/>
              </a:rPr>
              <a:t> pomembne vsebine in podatki </a:t>
            </a:r>
            <a:r>
              <a:rPr lang="sl-SI" sz="2600" dirty="0">
                <a:solidFill>
                  <a:schemeClr val="bg1">
                    <a:lumMod val="50000"/>
                  </a:schemeClr>
                </a:solidFill>
                <a:latin typeface="Arial"/>
                <a:cs typeface="Arial"/>
              </a:rPr>
              <a:t>različnih stebrov trajnosti kmetijsko-prehranskih sistemov niso zadovoljivo pokriti. </a:t>
            </a:r>
            <a:endParaRPr lang="sl-SI" sz="2600" i="1" noProof="0" dirty="0">
              <a:solidFill>
                <a:schemeClr val="bg1">
                  <a:lumMod val="50000"/>
                </a:schemeClr>
              </a:solidFill>
              <a:latin typeface="Arial"/>
              <a:cs typeface="Arial"/>
            </a:endParaRPr>
          </a:p>
          <a:p>
            <a:pPr lvl="2"/>
            <a:endParaRPr lang="sl-SI" sz="3300" noProof="0" dirty="0"/>
          </a:p>
          <a:p>
            <a:pPr lvl="1"/>
            <a:endParaRPr lang="sl-SI" dirty="0"/>
          </a:p>
        </p:txBody>
      </p:sp>
    </p:spTree>
    <p:extLst>
      <p:ext uri="{BB962C8B-B14F-4D97-AF65-F5344CB8AC3E}">
        <p14:creationId xmlns:p14="http://schemas.microsoft.com/office/powerpoint/2010/main" val="210058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54FC8-9E2F-1285-9B53-00881D324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D810D-3DB1-5236-1C1E-B73FBC179248}"/>
              </a:ext>
            </a:extLst>
          </p:cNvPr>
          <p:cNvSpPr>
            <a:spLocks noGrp="1"/>
          </p:cNvSpPr>
          <p:nvPr>
            <p:ph type="title"/>
          </p:nvPr>
        </p:nvSpPr>
        <p:spPr/>
        <p:txBody>
          <a:bodyPr>
            <a:normAutofit/>
          </a:bodyPr>
          <a:lstStyle/>
          <a:p>
            <a:r>
              <a:rPr lang="sl-SI" noProof="0">
                <a:latin typeface="Arial Black"/>
                <a:cs typeface="Arial"/>
              </a:rPr>
              <a:t>Scenarij Vizija 2040</a:t>
            </a:r>
            <a:endParaRPr lang="sl-SI" noProof="0"/>
          </a:p>
        </p:txBody>
      </p:sp>
      <p:sp>
        <p:nvSpPr>
          <p:cNvPr id="3" name="Text Placeholder 2">
            <a:extLst>
              <a:ext uri="{FF2B5EF4-FFF2-40B4-BE49-F238E27FC236}">
                <a16:creationId xmlns:a16="http://schemas.microsoft.com/office/drawing/2014/main" id="{D756425E-03C4-599C-6BA7-60B99F672708}"/>
              </a:ext>
            </a:extLst>
          </p:cNvPr>
          <p:cNvSpPr>
            <a:spLocks noGrp="1"/>
          </p:cNvSpPr>
          <p:nvPr>
            <p:ph idx="1"/>
          </p:nvPr>
        </p:nvSpPr>
        <p:spPr>
          <a:xfrm>
            <a:off x="838200" y="1103870"/>
            <a:ext cx="10834816" cy="4944536"/>
          </a:xfrm>
        </p:spPr>
        <p:txBody>
          <a:bodyPr spcFirstLastPara="1" vert="horz" wrap="square" lIns="90000" tIns="45720" rIns="91440" bIns="45720" numCol="1" rtlCol="0" anchor="t" anchorCtr="0">
            <a:normAutofit fontScale="85000" lnSpcReduction="20000"/>
          </a:bodyPr>
          <a:lstStyle/>
          <a:p>
            <a:pPr marL="0" indent="0">
              <a:lnSpc>
                <a:spcPct val="120000"/>
              </a:lnSpc>
              <a:buNone/>
            </a:pPr>
            <a:r>
              <a:rPr lang="sl-SI" b="1" dirty="0">
                <a:solidFill>
                  <a:srgbClr val="0070C0"/>
                </a:solidFill>
                <a:latin typeface="Arial"/>
                <a:cs typeface="Arial"/>
              </a:rPr>
              <a:t>Cilj</a:t>
            </a:r>
            <a:endParaRPr lang="sl-SI" b="1" noProof="0" dirty="0">
              <a:solidFill>
                <a:srgbClr val="0070C0"/>
              </a:solidFill>
              <a:latin typeface="Arial"/>
              <a:cs typeface="Arial"/>
            </a:endParaRPr>
          </a:p>
          <a:p>
            <a:pPr lvl="1">
              <a:lnSpc>
                <a:spcPct val="120000"/>
              </a:lnSpc>
            </a:pPr>
            <a:r>
              <a:rPr lang="sl-SI" sz="1900" noProof="0" dirty="0">
                <a:solidFill>
                  <a:schemeClr val="bg1">
                    <a:lumMod val="50000"/>
                  </a:schemeClr>
                </a:solidFill>
                <a:latin typeface="Arial"/>
                <a:cs typeface="Arial"/>
              </a:rPr>
              <a:t>Iskanje želenega stanja (cilji), opredeljen</a:t>
            </a:r>
            <a:r>
              <a:rPr lang="en-US" sz="1900" noProof="0" dirty="0" err="1">
                <a:solidFill>
                  <a:schemeClr val="bg1">
                    <a:lumMod val="50000"/>
                  </a:schemeClr>
                </a:solidFill>
                <a:latin typeface="Arial"/>
                <a:cs typeface="Arial"/>
              </a:rPr>
              <a:t>ega</a:t>
            </a:r>
            <a:r>
              <a:rPr lang="sl-SI" sz="1900" noProof="0" dirty="0">
                <a:solidFill>
                  <a:schemeClr val="bg1">
                    <a:lumMod val="50000"/>
                  </a:schemeClr>
                </a:solidFill>
                <a:latin typeface="Arial"/>
                <a:cs typeface="Arial"/>
              </a:rPr>
              <a:t> z izbranimi kazalniki</a:t>
            </a:r>
          </a:p>
          <a:p>
            <a:pPr lvl="1">
              <a:lnSpc>
                <a:spcPct val="120000"/>
              </a:lnSpc>
            </a:pPr>
            <a:r>
              <a:rPr lang="sl-SI" sz="1900" dirty="0">
                <a:solidFill>
                  <a:schemeClr val="bg1">
                    <a:lumMod val="50000"/>
                  </a:schemeClr>
                </a:solidFill>
                <a:latin typeface="Arial"/>
                <a:cs typeface="Arial"/>
              </a:rPr>
              <a:t>KAM BI RADI prišli in je to še realno ob spremenjenih politikah in ekonomskih odzivih </a:t>
            </a:r>
            <a:endParaRPr lang="sl-SI" sz="1900" noProof="0" dirty="0">
              <a:solidFill>
                <a:schemeClr val="bg1">
                  <a:lumMod val="50000"/>
                </a:schemeClr>
              </a:solidFill>
              <a:latin typeface="Arial"/>
              <a:cs typeface="Arial"/>
            </a:endParaRPr>
          </a:p>
          <a:p>
            <a:pPr marL="0" indent="0">
              <a:lnSpc>
                <a:spcPct val="120000"/>
              </a:lnSpc>
              <a:buNone/>
            </a:pPr>
            <a:r>
              <a:rPr lang="sl-SI" b="1" dirty="0">
                <a:solidFill>
                  <a:srgbClr val="0070C0"/>
                </a:solidFill>
                <a:latin typeface="Arial"/>
                <a:cs typeface="Arial"/>
              </a:rPr>
              <a:t>Tehnični opis scenarija</a:t>
            </a:r>
            <a:endParaRPr lang="sl-SI" noProof="0" dirty="0">
              <a:solidFill>
                <a:schemeClr val="bg1">
                  <a:lumMod val="50000"/>
                </a:schemeClr>
              </a:solidFill>
              <a:latin typeface="Arial"/>
              <a:cs typeface="Arial"/>
            </a:endParaRPr>
          </a:p>
          <a:p>
            <a:pPr lvl="1">
              <a:lnSpc>
                <a:spcPct val="120000"/>
              </a:lnSpc>
            </a:pPr>
            <a:r>
              <a:rPr lang="sl-SI" sz="1600" noProof="0" dirty="0">
                <a:solidFill>
                  <a:schemeClr val="bg1">
                    <a:lumMod val="50000"/>
                  </a:schemeClr>
                </a:solidFill>
                <a:latin typeface="Arial"/>
                <a:cs typeface="Arial"/>
              </a:rPr>
              <a:t>… kot projekcija, ki odstopa od Izhodiščnega scenarija (po letu 2028, pomembno</a:t>
            </a:r>
            <a:r>
              <a:rPr lang="sl-SI" sz="1600" dirty="0">
                <a:solidFill>
                  <a:schemeClr val="bg1">
                    <a:lumMod val="50000"/>
                  </a:schemeClr>
                </a:solidFill>
                <a:latin typeface="Arial"/>
                <a:cs typeface="Arial"/>
              </a:rPr>
              <a:t> je</a:t>
            </a:r>
            <a:r>
              <a:rPr lang="sl-SI" sz="1600" noProof="0" dirty="0">
                <a:solidFill>
                  <a:schemeClr val="bg1">
                    <a:lumMod val="50000"/>
                  </a:schemeClr>
                </a:solidFill>
                <a:latin typeface="Arial"/>
                <a:cs typeface="Arial"/>
              </a:rPr>
              <a:t> predvsem zaključno leto 2040: </a:t>
            </a:r>
            <a:r>
              <a:rPr lang="sl-SI" sz="1600" b="1" noProof="0" dirty="0">
                <a:solidFill>
                  <a:schemeClr val="bg1">
                    <a:lumMod val="50000"/>
                  </a:schemeClr>
                </a:solidFill>
                <a:latin typeface="Arial"/>
                <a:cs typeface="Arial"/>
              </a:rPr>
              <a:t>kam bi radi prišli</a:t>
            </a:r>
            <a:r>
              <a:rPr lang="sl-SI" sz="1600" noProof="0" dirty="0">
                <a:solidFill>
                  <a:schemeClr val="bg1">
                    <a:lumMod val="50000"/>
                  </a:schemeClr>
                </a:solidFill>
                <a:latin typeface="Arial"/>
                <a:cs typeface="Arial"/>
              </a:rPr>
              <a:t>)</a:t>
            </a:r>
          </a:p>
          <a:p>
            <a:pPr lvl="1">
              <a:lnSpc>
                <a:spcPct val="120000"/>
              </a:lnSpc>
            </a:pPr>
            <a:r>
              <a:rPr lang="sl-SI" sz="1600" noProof="0" dirty="0">
                <a:solidFill>
                  <a:schemeClr val="bg1">
                    <a:lumMod val="50000"/>
                  </a:schemeClr>
                </a:solidFill>
                <a:latin typeface="Arial"/>
                <a:cs typeface="Arial"/>
              </a:rPr>
              <a:t>projekcija je oblikovana kot vizija: želeno stanje, ocenjeno s pomočjo </a:t>
            </a:r>
            <a:r>
              <a:rPr lang="sl-SI" sz="1600" dirty="0">
                <a:solidFill>
                  <a:schemeClr val="bg1">
                    <a:lumMod val="50000"/>
                  </a:schemeClr>
                </a:solidFill>
                <a:latin typeface="Arial"/>
                <a:cs typeface="Arial"/>
              </a:rPr>
              <a:t>ekspertne</a:t>
            </a:r>
            <a:r>
              <a:rPr lang="sl-SI" sz="1600" noProof="0" dirty="0">
                <a:solidFill>
                  <a:schemeClr val="bg1">
                    <a:lumMod val="50000"/>
                  </a:schemeClr>
                </a:solidFill>
                <a:latin typeface="Arial"/>
                <a:cs typeface="Arial"/>
              </a:rPr>
              <a:t> razprave, kot osnova za </a:t>
            </a:r>
            <a:r>
              <a:rPr lang="sl-SI" sz="1600" noProof="0" dirty="0" err="1">
                <a:solidFill>
                  <a:schemeClr val="bg1">
                    <a:lumMod val="50000"/>
                  </a:schemeClr>
                </a:solidFill>
                <a:latin typeface="Arial"/>
                <a:cs typeface="Arial"/>
              </a:rPr>
              <a:t>participatorno</a:t>
            </a:r>
            <a:r>
              <a:rPr lang="sl-SI" sz="1600" noProof="0" dirty="0">
                <a:solidFill>
                  <a:schemeClr val="bg1">
                    <a:lumMod val="50000"/>
                  </a:schemeClr>
                </a:solidFill>
                <a:latin typeface="Arial"/>
                <a:cs typeface="Arial"/>
              </a:rPr>
              <a:t> iskanje smeri sprememb v nadaljevanju priprave Vizije</a:t>
            </a:r>
          </a:p>
          <a:p>
            <a:pPr marL="0" indent="0">
              <a:lnSpc>
                <a:spcPct val="120000"/>
              </a:lnSpc>
              <a:buNone/>
            </a:pPr>
            <a:r>
              <a:rPr lang="sl-SI" b="1" dirty="0">
                <a:solidFill>
                  <a:srgbClr val="0070C0"/>
                </a:solidFill>
                <a:latin typeface="Arial"/>
                <a:cs typeface="Arial"/>
              </a:rPr>
              <a:t>Vsebinska usmeritev</a:t>
            </a:r>
          </a:p>
          <a:p>
            <a:pPr>
              <a:lnSpc>
                <a:spcPct val="120000"/>
              </a:lnSpc>
            </a:pPr>
            <a:r>
              <a:rPr lang="sl-SI" sz="2000" dirty="0">
                <a:solidFill>
                  <a:schemeClr val="bg1">
                    <a:lumMod val="50000"/>
                  </a:schemeClr>
                </a:solidFill>
                <a:latin typeface="Arial"/>
                <a:cs typeface="Arial"/>
              </a:rPr>
              <a:t>Izhaja iz </a:t>
            </a:r>
            <a:r>
              <a:rPr lang="sl-SI" sz="2000" b="1" dirty="0">
                <a:solidFill>
                  <a:srgbClr val="0070C0"/>
                </a:solidFill>
                <a:latin typeface="Arial"/>
                <a:cs typeface="Arial"/>
              </a:rPr>
              <a:t>nacionalnih dokumentov</a:t>
            </a:r>
            <a:r>
              <a:rPr lang="sl-SI" sz="2000" dirty="0">
                <a:solidFill>
                  <a:schemeClr val="bg1">
                    <a:lumMod val="50000"/>
                  </a:schemeClr>
                </a:solidFill>
                <a:latin typeface="Arial"/>
                <a:cs typeface="Arial"/>
              </a:rPr>
              <a:t>: </a:t>
            </a:r>
          </a:p>
          <a:p>
            <a:pPr lvl="1">
              <a:lnSpc>
                <a:spcPct val="120000"/>
              </a:lnSpc>
            </a:pPr>
            <a:r>
              <a:rPr lang="sl-SI" sz="1800" dirty="0">
                <a:solidFill>
                  <a:schemeClr val="bg1">
                    <a:lumMod val="50000"/>
                  </a:schemeClr>
                </a:solidFill>
                <a:latin typeface="Arial"/>
                <a:cs typeface="Arial"/>
              </a:rPr>
              <a:t>Resolucija </a:t>
            </a:r>
            <a:r>
              <a:rPr lang="en-US" sz="1800" dirty="0">
                <a:solidFill>
                  <a:schemeClr val="bg1">
                    <a:lumMod val="50000"/>
                  </a:schemeClr>
                </a:solidFill>
                <a:latin typeface="Arial"/>
                <a:cs typeface="Arial"/>
              </a:rPr>
              <a:t>za </a:t>
            </a:r>
            <a:r>
              <a:rPr lang="sl-SI" sz="1800" dirty="0">
                <a:solidFill>
                  <a:schemeClr val="bg1">
                    <a:lumMod val="50000"/>
                  </a:schemeClr>
                </a:solidFill>
                <a:latin typeface="Arial"/>
                <a:cs typeface="Arial"/>
              </a:rPr>
              <a:t>kmetijstvo, podnebna strategija, …</a:t>
            </a:r>
          </a:p>
          <a:p>
            <a:pPr>
              <a:lnSpc>
                <a:spcPct val="120000"/>
              </a:lnSpc>
            </a:pPr>
            <a:r>
              <a:rPr lang="sl-SI" sz="2000" dirty="0">
                <a:solidFill>
                  <a:schemeClr val="bg1">
                    <a:lumMod val="50000"/>
                  </a:schemeClr>
                </a:solidFill>
                <a:latin typeface="Arial"/>
                <a:cs typeface="Arial"/>
              </a:rPr>
              <a:t>Upošteva skupne </a:t>
            </a:r>
            <a:r>
              <a:rPr lang="sl-SI" sz="2000" b="1" dirty="0">
                <a:solidFill>
                  <a:srgbClr val="0070C0"/>
                </a:solidFill>
                <a:latin typeface="Arial"/>
                <a:cs typeface="Arial"/>
              </a:rPr>
              <a:t>strategije EU : </a:t>
            </a:r>
          </a:p>
          <a:p>
            <a:pPr lvl="1">
              <a:lnSpc>
                <a:spcPct val="120000"/>
              </a:lnSpc>
            </a:pPr>
            <a:r>
              <a:rPr lang="sl-SI" sz="1800" dirty="0">
                <a:solidFill>
                  <a:schemeClr val="bg1">
                    <a:lumMod val="50000"/>
                  </a:schemeClr>
                </a:solidFill>
                <a:latin typeface="Arial"/>
                <a:cs typeface="Arial"/>
              </a:rPr>
              <a:t>Dialog, Vizija, napoved SKP po 2028, strategija na področju trajnosti, </a:t>
            </a:r>
            <a:r>
              <a:rPr lang="sl-SI" sz="1800" dirty="0" err="1">
                <a:solidFill>
                  <a:schemeClr val="bg1">
                    <a:lumMod val="50000"/>
                  </a:schemeClr>
                </a:solidFill>
                <a:latin typeface="Arial"/>
                <a:cs typeface="Arial"/>
              </a:rPr>
              <a:t>konkurenč</a:t>
            </a:r>
            <a:r>
              <a:rPr lang="en-US" sz="1800" dirty="0" err="1">
                <a:solidFill>
                  <a:schemeClr val="bg1">
                    <a:lumMod val="50000"/>
                  </a:schemeClr>
                </a:solidFill>
                <a:latin typeface="Arial"/>
                <a:cs typeface="Arial"/>
              </a:rPr>
              <a:t>en</a:t>
            </a:r>
            <a:r>
              <a:rPr lang="sl-SI" sz="1800" dirty="0">
                <a:solidFill>
                  <a:schemeClr val="bg1">
                    <a:lumMod val="50000"/>
                  </a:schemeClr>
                </a:solidFill>
                <a:latin typeface="Arial"/>
                <a:cs typeface="Arial"/>
              </a:rPr>
              <a:t> razvoj</a:t>
            </a:r>
          </a:p>
          <a:p>
            <a:pPr>
              <a:lnSpc>
                <a:spcPct val="120000"/>
              </a:lnSpc>
            </a:pPr>
            <a:r>
              <a:rPr lang="sl-SI" sz="2000" dirty="0">
                <a:solidFill>
                  <a:schemeClr val="bg1">
                    <a:lumMod val="50000"/>
                  </a:schemeClr>
                </a:solidFill>
                <a:latin typeface="Arial"/>
                <a:cs typeface="Arial"/>
              </a:rPr>
              <a:t>Multi-disciplinarni pristop in integracija znanja</a:t>
            </a:r>
          </a:p>
          <a:p>
            <a:pPr>
              <a:lnSpc>
                <a:spcPct val="120000"/>
              </a:lnSpc>
            </a:pPr>
            <a:endParaRPr lang="sl-SI" sz="1400" noProof="0" dirty="0"/>
          </a:p>
        </p:txBody>
      </p:sp>
      <p:sp>
        <p:nvSpPr>
          <p:cNvPr id="7" name="Text Placeholder 3">
            <a:extLst>
              <a:ext uri="{FF2B5EF4-FFF2-40B4-BE49-F238E27FC236}">
                <a16:creationId xmlns:a16="http://schemas.microsoft.com/office/drawing/2014/main" id="{78350AF2-7390-F94B-828D-FA3DE8160D57}"/>
              </a:ext>
            </a:extLst>
          </p:cNvPr>
          <p:cNvSpPr txBox="1">
            <a:spLocks/>
          </p:cNvSpPr>
          <p:nvPr/>
        </p:nvSpPr>
        <p:spPr>
          <a:xfrm>
            <a:off x="868680" y="958787"/>
            <a:ext cx="9142413" cy="465137"/>
          </a:xfrm>
          <a:prstGeom prst="rect">
            <a:avLst/>
          </a:prstGeom>
        </p:spPr>
        <p:txBody>
          <a:bodyPr spcFirstLastPara="1" vert="horz" wrap="square" lIns="91440" tIns="45720" rIns="91440" bIns="45720" rtlCol="0" anchor="t" anchorCtr="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sz="2800" b="1" noProof="0">
              <a:solidFill>
                <a:srgbClr val="C00000"/>
              </a:solidFill>
            </a:endParaRPr>
          </a:p>
        </p:txBody>
      </p:sp>
    </p:spTree>
    <p:extLst>
      <p:ext uri="{BB962C8B-B14F-4D97-AF65-F5344CB8AC3E}">
        <p14:creationId xmlns:p14="http://schemas.microsoft.com/office/powerpoint/2010/main" val="29580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slov 10">
            <a:extLst>
              <a:ext uri="{FF2B5EF4-FFF2-40B4-BE49-F238E27FC236}">
                <a16:creationId xmlns:a16="http://schemas.microsoft.com/office/drawing/2014/main" id="{8281402B-7092-7B46-A96F-4F1CA9C5BB79}"/>
              </a:ext>
            </a:extLst>
          </p:cNvPr>
          <p:cNvSpPr>
            <a:spLocks noGrp="1"/>
          </p:cNvSpPr>
          <p:nvPr>
            <p:ph type="title"/>
          </p:nvPr>
        </p:nvSpPr>
        <p:spPr/>
        <p:txBody>
          <a:bodyPr>
            <a:normAutofit/>
          </a:bodyPr>
          <a:lstStyle/>
          <a:p>
            <a:r>
              <a:rPr lang="sl-SI" sz="4000" noProof="0">
                <a:latin typeface="Arial" panose="020B0604020202020204" pitchFamily="34" charset="0"/>
              </a:rPr>
              <a:t>Ekonomska trajnost: </a:t>
            </a:r>
            <a:br>
              <a:rPr lang="sl-SI" sz="4000" noProof="0">
                <a:latin typeface="Arial" panose="020B0604020202020204" pitchFamily="34" charset="0"/>
              </a:rPr>
            </a:br>
            <a:r>
              <a:rPr lang="sl-SI" noProof="0"/>
              <a:t>Cilj 1: dohodek</a:t>
            </a:r>
          </a:p>
        </p:txBody>
      </p:sp>
      <p:pic>
        <p:nvPicPr>
          <p:cNvPr id="2" name="Image 7">
            <a:extLst>
              <a:ext uri="{FF2B5EF4-FFF2-40B4-BE49-F238E27FC236}">
                <a16:creationId xmlns:a16="http://schemas.microsoft.com/office/drawing/2014/main" id="{720E9A09-BEFF-5535-F41E-3809DC7E3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887" y="5174116"/>
            <a:ext cx="1839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36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0E690F-8DC4-4352-9BC1-CE04FC80CBFA}"/>
              </a:ext>
            </a:extLst>
          </p:cNvPr>
          <p:cNvSpPr>
            <a:spLocks noGrp="1"/>
          </p:cNvSpPr>
          <p:nvPr>
            <p:ph type="title"/>
          </p:nvPr>
        </p:nvSpPr>
        <p:spPr/>
        <p:txBody>
          <a:bodyPr>
            <a:normAutofit fontScale="90000"/>
          </a:bodyPr>
          <a:lstStyle/>
          <a:p>
            <a:r>
              <a:rPr lang="sl-SI" sz="4400" noProof="0">
                <a:solidFill>
                  <a:srgbClr val="C00000"/>
                </a:solidFill>
              </a:rPr>
              <a:t>CILJ 1: </a:t>
            </a:r>
            <a:r>
              <a:rPr lang="sl-SI" sz="4400"/>
              <a:t>dohodek</a:t>
            </a:r>
            <a:br>
              <a:rPr lang="sl-SI" sz="4400"/>
            </a:br>
            <a:r>
              <a:rPr lang="sl-SI" sz="4400">
                <a:solidFill>
                  <a:srgbClr val="0070C0"/>
                </a:solidFill>
              </a:rPr>
              <a:t>–</a:t>
            </a:r>
            <a:r>
              <a:rPr lang="sl-SI" sz="4400" noProof="0">
                <a:solidFill>
                  <a:srgbClr val="0070C0"/>
                </a:solidFill>
              </a:rPr>
              <a:t> ključna vprašanja</a:t>
            </a:r>
          </a:p>
        </p:txBody>
      </p:sp>
      <p:sp>
        <p:nvSpPr>
          <p:cNvPr id="3" name="Označba mesta vsebine 2">
            <a:extLst>
              <a:ext uri="{FF2B5EF4-FFF2-40B4-BE49-F238E27FC236}">
                <a16:creationId xmlns:a16="http://schemas.microsoft.com/office/drawing/2014/main" id="{DD023BA7-BA8B-48B1-99A8-11BCA7582DC8}"/>
              </a:ext>
            </a:extLst>
          </p:cNvPr>
          <p:cNvSpPr>
            <a:spLocks noGrp="1"/>
          </p:cNvSpPr>
          <p:nvPr>
            <p:ph idx="1"/>
          </p:nvPr>
        </p:nvSpPr>
        <p:spPr/>
        <p:txBody>
          <a:bodyPr>
            <a:normAutofit/>
          </a:bodyPr>
          <a:lstStyle/>
          <a:p>
            <a:pPr marL="0" indent="0">
              <a:buNone/>
            </a:pPr>
            <a:endParaRPr lang="sl-SI" noProof="0"/>
          </a:p>
          <a:p>
            <a:pPr marL="0" indent="0">
              <a:buNone/>
            </a:pPr>
            <a:endParaRPr lang="sl-SI" noProof="0"/>
          </a:p>
          <a:p>
            <a:pPr marL="0" indent="0">
              <a:buNone/>
            </a:pPr>
            <a:endParaRPr lang="sl-SI" noProof="0"/>
          </a:p>
        </p:txBody>
      </p:sp>
      <p:sp>
        <p:nvSpPr>
          <p:cNvPr id="6" name="Content Placeholder 2">
            <a:extLst>
              <a:ext uri="{FF2B5EF4-FFF2-40B4-BE49-F238E27FC236}">
                <a16:creationId xmlns:a16="http://schemas.microsoft.com/office/drawing/2014/main" id="{8CC3D502-DFB6-41BE-AC09-B60DD3E9F208}"/>
              </a:ext>
            </a:extLst>
          </p:cNvPr>
          <p:cNvSpPr txBox="1">
            <a:spLocks/>
          </p:cNvSpPr>
          <p:nvPr/>
        </p:nvSpPr>
        <p:spPr>
          <a:xfrm>
            <a:off x="928775" y="1252728"/>
            <a:ext cx="11582400" cy="4873072"/>
          </a:xfrm>
          <a:prstGeom prst="rect">
            <a:avLst/>
          </a:prstGeom>
          <a:noFill/>
          <a:ln>
            <a:noFill/>
          </a:ln>
        </p:spPr>
        <p:txBody>
          <a:bodyPr spcFirstLastPara="1" wrap="square" lIns="121900" tIns="121900" rIns="121900" bIns="121900" anchor="t" anchorCtr="0">
            <a:normAutofit fontScale="85000" lnSpcReduction="20000"/>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pPr marL="25400" indent="0">
              <a:buSzPct val="125000"/>
              <a:buNone/>
            </a:pPr>
            <a:r>
              <a:rPr lang="sl-SI" sz="2000" b="1" dirty="0">
                <a:solidFill>
                  <a:schemeClr val="tx1"/>
                </a:solidFill>
                <a:latin typeface="Arial"/>
                <a:cs typeface="Arial"/>
              </a:rPr>
              <a:t>Ohranitev in razvoj </a:t>
            </a:r>
            <a:r>
              <a:rPr lang="sl-SI" sz="2000" b="1" dirty="0">
                <a:solidFill>
                  <a:srgbClr val="0070C0"/>
                </a:solidFill>
                <a:latin typeface="Arial"/>
                <a:cs typeface="Arial"/>
              </a:rPr>
              <a:t>pro</a:t>
            </a:r>
            <a:r>
              <a:rPr lang="en-US" sz="2000" b="1" dirty="0" err="1">
                <a:solidFill>
                  <a:srgbClr val="0070C0"/>
                </a:solidFill>
                <a:latin typeface="Arial"/>
                <a:cs typeface="Arial"/>
              </a:rPr>
              <a:t>i</a:t>
            </a:r>
            <a:r>
              <a:rPr lang="sl-SI" sz="2000" b="1" dirty="0" err="1">
                <a:solidFill>
                  <a:srgbClr val="0070C0"/>
                </a:solidFill>
                <a:latin typeface="Arial"/>
                <a:cs typeface="Arial"/>
              </a:rPr>
              <a:t>zvodnih</a:t>
            </a:r>
            <a:r>
              <a:rPr lang="sl-SI" sz="2000" b="1" dirty="0">
                <a:solidFill>
                  <a:srgbClr val="0070C0"/>
                </a:solidFill>
                <a:latin typeface="Arial"/>
                <a:cs typeface="Arial"/>
              </a:rPr>
              <a:t> virov</a:t>
            </a:r>
          </a:p>
          <a:p>
            <a:pPr lvl="1">
              <a:buSzPct val="125000"/>
            </a:pPr>
            <a:r>
              <a:rPr lang="sl-SI" sz="1800" dirty="0">
                <a:solidFill>
                  <a:schemeClr val="tx1"/>
                </a:solidFill>
                <a:latin typeface="Arial"/>
                <a:cs typeface="Arial"/>
              </a:rPr>
              <a:t>Ohranjanje kmetijskih zemljišč</a:t>
            </a:r>
            <a:r>
              <a:rPr lang="sl-SI" sz="1800" dirty="0">
                <a:solidFill>
                  <a:srgbClr val="FF0000"/>
                </a:solidFill>
                <a:latin typeface="Arial"/>
                <a:cs typeface="Arial"/>
              </a:rPr>
              <a:t> </a:t>
            </a:r>
            <a:r>
              <a:rPr lang="sl-SI" sz="1800" dirty="0">
                <a:solidFill>
                  <a:schemeClr val="tx1">
                    <a:lumMod val="50000"/>
                  </a:schemeClr>
                </a:solidFill>
                <a:latin typeface="Arial"/>
                <a:cs typeface="Arial"/>
              </a:rPr>
              <a:t>in rodovitnosti/ekosistemskih storitev kmetijskih tal</a:t>
            </a:r>
            <a:endParaRPr lang="sl-SI" sz="1800" dirty="0">
              <a:solidFill>
                <a:schemeClr val="tx1">
                  <a:lumMod val="50000"/>
                </a:schemeClr>
              </a:solidFill>
              <a:latin typeface="Arial" panose="020B0604020202020204" pitchFamily="34" charset="0"/>
              <a:cs typeface="Arial" panose="020B0604020202020204" pitchFamily="34" charset="0"/>
            </a:endParaRPr>
          </a:p>
          <a:p>
            <a:pPr lvl="1">
              <a:buSzPct val="125000"/>
            </a:pPr>
            <a:r>
              <a:rPr lang="sl-SI" sz="1800" dirty="0">
                <a:solidFill>
                  <a:schemeClr val="tx1"/>
                </a:solidFill>
                <a:latin typeface="Arial"/>
                <a:cs typeface="Arial"/>
              </a:rPr>
              <a:t>Ohranitev staleža živali, ki omogoča doseganje konkurenčnosti KG in agroživilskih verig</a:t>
            </a:r>
          </a:p>
          <a:p>
            <a:pPr lvl="1">
              <a:buSzPct val="125000"/>
            </a:pPr>
            <a:r>
              <a:rPr lang="sl-SI" sz="1800" dirty="0">
                <a:solidFill>
                  <a:schemeClr val="tx1"/>
                </a:solidFill>
                <a:latin typeface="Arial"/>
                <a:cs typeface="Arial"/>
              </a:rPr>
              <a:t>Generacijska prenova in ohranitev potenciala delovne sile za agroživilstvo (glej tudi cilj 7)</a:t>
            </a:r>
          </a:p>
          <a:p>
            <a:pPr marL="25400" indent="0">
              <a:buSzPct val="125000"/>
              <a:buNone/>
            </a:pPr>
            <a:r>
              <a:rPr lang="sl-SI" sz="2000" dirty="0">
                <a:solidFill>
                  <a:schemeClr val="tx1"/>
                </a:solidFill>
                <a:latin typeface="Arial"/>
                <a:cs typeface="Arial"/>
              </a:rPr>
              <a:t>Želene spremembe </a:t>
            </a:r>
            <a:r>
              <a:rPr lang="sl-SI" sz="2000" b="1" dirty="0">
                <a:solidFill>
                  <a:srgbClr val="0070C0"/>
                </a:solidFill>
                <a:latin typeface="Arial"/>
                <a:cs typeface="Arial"/>
              </a:rPr>
              <a:t>velikostne strukture kmetijskih gospodarstev</a:t>
            </a:r>
            <a:r>
              <a:rPr lang="sl-SI" sz="2000" dirty="0">
                <a:solidFill>
                  <a:srgbClr val="0070C0"/>
                </a:solidFill>
                <a:latin typeface="Arial"/>
                <a:cs typeface="Arial"/>
              </a:rPr>
              <a:t> </a:t>
            </a:r>
            <a:r>
              <a:rPr lang="sl-SI" sz="2000" dirty="0">
                <a:solidFill>
                  <a:schemeClr val="tx1"/>
                </a:solidFill>
                <a:latin typeface="Arial"/>
                <a:cs typeface="Arial"/>
              </a:rPr>
              <a:t>ob ohranitvi vitalnosti podeželja</a:t>
            </a:r>
          </a:p>
          <a:p>
            <a:pPr lvl="1">
              <a:buSzPct val="125000"/>
            </a:pPr>
            <a:r>
              <a:rPr lang="sl-SI" sz="1800" dirty="0">
                <a:solidFill>
                  <a:schemeClr val="tx1"/>
                </a:solidFill>
                <a:latin typeface="Arial"/>
                <a:cs typeface="Arial"/>
              </a:rPr>
              <a:t>Povečanje števila tržno</a:t>
            </a:r>
            <a:r>
              <a:rPr lang="en-US" sz="1800" dirty="0">
                <a:solidFill>
                  <a:schemeClr val="tx1"/>
                </a:solidFill>
                <a:latin typeface="Arial"/>
                <a:cs typeface="Arial"/>
              </a:rPr>
              <a:t> </a:t>
            </a:r>
            <a:r>
              <a:rPr lang="sl-SI" sz="1800" dirty="0">
                <a:solidFill>
                  <a:schemeClr val="tx1"/>
                </a:solidFill>
                <a:latin typeface="Arial"/>
                <a:cs typeface="Arial"/>
              </a:rPr>
              <a:t>usmerjenih gospodarstev za doseganje ekonomije obsega in primernega dohodka</a:t>
            </a:r>
          </a:p>
          <a:p>
            <a:pPr lvl="1">
              <a:buSzPct val="125000"/>
            </a:pPr>
            <a:r>
              <a:rPr lang="sl-SI" sz="1800" dirty="0">
                <a:solidFill>
                  <a:schemeClr val="tx1"/>
                </a:solidFill>
                <a:latin typeface="Arial"/>
                <a:cs typeface="Arial"/>
              </a:rPr>
              <a:t>Ohranitev srednje velikih in manjših gospodarstev, ki kombinirajo dohodke iz različnih virov in s tem krepitev vitalnosti podeželja </a:t>
            </a:r>
          </a:p>
          <a:p>
            <a:pPr lvl="1">
              <a:buSzPct val="125000"/>
            </a:pPr>
            <a:r>
              <a:rPr lang="sl-SI" sz="1800" dirty="0">
                <a:solidFill>
                  <a:schemeClr val="tx1"/>
                </a:solidFill>
                <a:latin typeface="Arial"/>
                <a:cs typeface="Arial"/>
              </a:rPr>
              <a:t>Posebna skrb za gorska in drug</a:t>
            </a:r>
            <a:r>
              <a:rPr lang="en-US" sz="1800" dirty="0">
                <a:solidFill>
                  <a:schemeClr val="tx1"/>
                </a:solidFill>
                <a:latin typeface="Arial"/>
                <a:cs typeface="Arial"/>
              </a:rPr>
              <a:t>a</a:t>
            </a:r>
            <a:r>
              <a:rPr lang="sl-SI" sz="1800" dirty="0">
                <a:solidFill>
                  <a:schemeClr val="tx1"/>
                </a:solidFill>
                <a:latin typeface="Arial"/>
                <a:cs typeface="Arial"/>
              </a:rPr>
              <a:t> območja s težjimi razmerami za pridelavo (tudi splošni regionalni razvoj, glej cilj 8)</a:t>
            </a:r>
          </a:p>
          <a:p>
            <a:pPr marL="25400" indent="0">
              <a:buSzPct val="125000"/>
              <a:buNone/>
            </a:pPr>
            <a:r>
              <a:rPr lang="sl-SI" sz="2000" dirty="0">
                <a:solidFill>
                  <a:schemeClr val="tx1"/>
                </a:solidFill>
                <a:latin typeface="Arial"/>
                <a:cs typeface="Arial"/>
              </a:rPr>
              <a:t>Povečanje </a:t>
            </a:r>
            <a:r>
              <a:rPr lang="sl-SI" sz="2000" b="1" dirty="0">
                <a:solidFill>
                  <a:srgbClr val="0070C0"/>
                </a:solidFill>
                <a:latin typeface="Arial"/>
                <a:cs typeface="Arial"/>
              </a:rPr>
              <a:t>produktivnosti</a:t>
            </a:r>
            <a:r>
              <a:rPr lang="sl-SI" sz="2000" dirty="0">
                <a:solidFill>
                  <a:schemeClr val="tx1"/>
                </a:solidFill>
                <a:latin typeface="Arial"/>
                <a:cs typeface="Arial"/>
              </a:rPr>
              <a:t> v celotnem kmetijsko-prehranskem sistemu (obdelano v cilju 2)</a:t>
            </a:r>
          </a:p>
          <a:p>
            <a:pPr lvl="1">
              <a:buSzPct val="125000"/>
            </a:pPr>
            <a:r>
              <a:rPr lang="sl-SI" sz="1800" dirty="0">
                <a:solidFill>
                  <a:schemeClr val="tx1"/>
                </a:solidFill>
                <a:latin typeface="Arial"/>
                <a:cs typeface="Arial"/>
              </a:rPr>
              <a:t>Trajnostna </a:t>
            </a:r>
            <a:r>
              <a:rPr lang="sl-SI" sz="1800" dirty="0" err="1">
                <a:solidFill>
                  <a:schemeClr val="tx1"/>
                </a:solidFill>
                <a:latin typeface="Arial"/>
                <a:cs typeface="Arial"/>
              </a:rPr>
              <a:t>intenzifikacija</a:t>
            </a:r>
            <a:r>
              <a:rPr lang="sl-SI" sz="1800" dirty="0">
                <a:solidFill>
                  <a:schemeClr val="tx1"/>
                </a:solidFill>
                <a:latin typeface="Arial"/>
                <a:cs typeface="Arial"/>
              </a:rPr>
              <a:t> pridelave v določenem segmentu kmetijstva </a:t>
            </a:r>
          </a:p>
          <a:p>
            <a:pPr marL="25400" indent="0">
              <a:buSzPct val="125000"/>
              <a:buNone/>
            </a:pPr>
            <a:r>
              <a:rPr lang="sl-SI" sz="2000" b="1" dirty="0">
                <a:solidFill>
                  <a:srgbClr val="0070C0"/>
                </a:solidFill>
                <a:latin typeface="Arial"/>
                <a:cs typeface="Arial"/>
              </a:rPr>
              <a:t>Rast pridelave in proizvodnje</a:t>
            </a:r>
          </a:p>
          <a:p>
            <a:pPr lvl="1">
              <a:buSzPct val="125000"/>
            </a:pPr>
            <a:r>
              <a:rPr lang="sl-SI" sz="1800" dirty="0">
                <a:solidFill>
                  <a:schemeClr val="tx1"/>
                </a:solidFill>
                <a:latin typeface="Arial"/>
                <a:cs typeface="Arial"/>
              </a:rPr>
              <a:t>Povečanje kmetijske pridelave strateško pomembnih proizvodov (upoštevajoč naravne in strukturne danosti ter ob trajnostni rabi virov) </a:t>
            </a:r>
          </a:p>
          <a:p>
            <a:pPr lvl="1">
              <a:buSzPct val="125000"/>
            </a:pPr>
            <a:r>
              <a:rPr lang="sl-SI" sz="1800" dirty="0">
                <a:solidFill>
                  <a:schemeClr val="tx1"/>
                </a:solidFill>
                <a:latin typeface="Arial"/>
                <a:cs typeface="Arial"/>
              </a:rPr>
              <a:t>Povečanje proizvodnje in rast izvoza živil (učinkovite verige)</a:t>
            </a:r>
          </a:p>
          <a:p>
            <a:pPr lvl="1">
              <a:buSzPct val="125000"/>
            </a:pPr>
            <a:r>
              <a:rPr lang="sl-SI" sz="1800" dirty="0">
                <a:solidFill>
                  <a:schemeClr val="tx1"/>
                </a:solidFill>
                <a:latin typeface="Arial"/>
                <a:cs typeface="Arial"/>
              </a:rPr>
              <a:t>Doseganje prehranske suverenosti pri strateško pomembnih proizvodih, kjer to omogočajo naravni viri in strukturne razmere (glej cilj 2). </a:t>
            </a:r>
          </a:p>
          <a:p>
            <a:pPr marL="25400" indent="0">
              <a:buSzPct val="125000"/>
              <a:buNone/>
            </a:pPr>
            <a:r>
              <a:rPr lang="sl-SI" sz="2000" b="1" dirty="0">
                <a:solidFill>
                  <a:srgbClr val="0070C0"/>
                </a:solidFill>
                <a:latin typeface="Arial"/>
                <a:cs typeface="Arial"/>
              </a:rPr>
              <a:t>Dohodek kmetijstva </a:t>
            </a:r>
            <a:r>
              <a:rPr lang="sl-SI" sz="2000" dirty="0">
                <a:solidFill>
                  <a:srgbClr val="0070C0"/>
                </a:solidFill>
                <a:latin typeface="Arial"/>
                <a:cs typeface="Arial"/>
              </a:rPr>
              <a:t>in </a:t>
            </a:r>
            <a:r>
              <a:rPr lang="sl-SI" sz="2000" b="1" dirty="0">
                <a:solidFill>
                  <a:srgbClr val="0070C0"/>
                </a:solidFill>
                <a:latin typeface="Arial"/>
                <a:cs typeface="Arial"/>
              </a:rPr>
              <a:t>dodana vrednost v kmetijsko-prehranskih sistemih</a:t>
            </a:r>
            <a:r>
              <a:rPr lang="sl-SI" sz="2000" b="1" dirty="0">
                <a:solidFill>
                  <a:schemeClr val="tx1"/>
                </a:solidFill>
                <a:latin typeface="Arial"/>
                <a:cs typeface="Arial"/>
              </a:rPr>
              <a:t> </a:t>
            </a:r>
            <a:r>
              <a:rPr lang="sl-SI" sz="2000" dirty="0">
                <a:solidFill>
                  <a:schemeClr val="tx1"/>
                </a:solidFill>
                <a:latin typeface="Arial"/>
                <a:cs typeface="Arial"/>
              </a:rPr>
              <a:t>(glej tudi cilj 2)</a:t>
            </a:r>
          </a:p>
          <a:p>
            <a:endParaRPr lang="sl-SI" sz="2000" dirty="0">
              <a:solidFill>
                <a:schemeClr val="tx1"/>
              </a:solidFill>
              <a:latin typeface="Arial" panose="020B0604020202020204" pitchFamily="34" charset="0"/>
              <a:cs typeface="Arial" panose="020B0604020202020204" pitchFamily="34" charset="0"/>
            </a:endParaRPr>
          </a:p>
          <a:p>
            <a:endParaRPr lang="sl-SI" sz="2000" dirty="0">
              <a:solidFill>
                <a:schemeClr val="tx1"/>
              </a:solidFill>
              <a:latin typeface="Arial" panose="020B0604020202020204" pitchFamily="34" charset="0"/>
              <a:cs typeface="Arial" panose="020B0604020202020204" pitchFamily="34" charset="0"/>
            </a:endParaRPr>
          </a:p>
          <a:p>
            <a:endParaRPr lang="sl-SI" sz="2000" noProof="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276487"/>
      </p:ext>
    </p:extLst>
  </p:cSld>
  <p:clrMapOvr>
    <a:masterClrMapping/>
  </p:clrMapOvr>
</p:sld>
</file>

<file path=ppt/theme/theme1.xml><?xml version="1.0" encoding="utf-8"?>
<a:theme xmlns:a="http://schemas.openxmlformats.org/drawingml/2006/main" name="Officeova tema">
  <a:themeElements>
    <a:clrScheme name="Po meri 8">
      <a:dk1>
        <a:srgbClr val="1E5054"/>
      </a:dk1>
      <a:lt1>
        <a:sysClr val="window" lastClr="FFFFFF"/>
      </a:lt1>
      <a:dk2>
        <a:srgbClr val="0E2841"/>
      </a:dk2>
      <a:lt2>
        <a:srgbClr val="E8E8E8"/>
      </a:lt2>
      <a:accent1>
        <a:srgbClr val="1E5054"/>
      </a:accent1>
      <a:accent2>
        <a:srgbClr val="EA4136"/>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A6538C040F5E84B87C6E2DE0F9D0064" ma:contentTypeVersion="8" ma:contentTypeDescription="Ustvari nov dokument." ma:contentTypeScope="" ma:versionID="03edb1b594580fbfbd40d1a84b7a7f11">
  <xsd:schema xmlns:xsd="http://www.w3.org/2001/XMLSchema" xmlns:xs="http://www.w3.org/2001/XMLSchema" xmlns:p="http://schemas.microsoft.com/office/2006/metadata/properties" xmlns:ns2="e5b837bf-f160-435b-b9f7-33af51a863e0" targetNamespace="http://schemas.microsoft.com/office/2006/metadata/properties" ma:root="true" ma:fieldsID="de0b31741555e5615c3aa4ca3c03d3a3" ns2:_="">
    <xsd:import namespace="e5b837bf-f160-435b-b9f7-33af51a863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837bf-f160-435b-b9f7-33af51a86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7B58AE-AE34-47AC-BF2F-FDE7345F6067}">
  <ds:schemaRefs>
    <ds:schemaRef ds:uri="http://schemas.microsoft.com/sharepoint/v3/contenttype/forms"/>
  </ds:schemaRefs>
</ds:datastoreItem>
</file>

<file path=customXml/itemProps2.xml><?xml version="1.0" encoding="utf-8"?>
<ds:datastoreItem xmlns:ds="http://schemas.openxmlformats.org/officeDocument/2006/customXml" ds:itemID="{525A7DED-5CBF-4DCA-913E-1528C4AB399B}">
  <ds:schemaRefs>
    <ds:schemaRef ds:uri="e5b837bf-f160-435b-b9f7-33af51a863e0"/>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60EDCD2-C91B-467F-B468-87A66411BC52}">
  <ds:schemaRefs>
    <ds:schemaRef ds:uri="e5b837bf-f160-435b-b9f7-33af51a86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a6cc90df-f580-49dc-903f-87af5a75338e}" enabled="0" method="" siteId="{a6cc90df-f580-49dc-903f-87af5a75338e}" removed="1"/>
</clbl:labelList>
</file>

<file path=docProps/app.xml><?xml version="1.0" encoding="utf-8"?>
<Properties xmlns="http://schemas.openxmlformats.org/officeDocument/2006/extended-properties" xmlns:vt="http://schemas.openxmlformats.org/officeDocument/2006/docPropsVTypes">
  <TotalTime>848</TotalTime>
  <Words>5135</Words>
  <Application>Microsoft Office PowerPoint</Application>
  <PresentationFormat>Širokozaslonsko</PresentationFormat>
  <Paragraphs>455</Paragraphs>
  <Slides>59</Slides>
  <Notes>44</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59</vt:i4>
      </vt:variant>
    </vt:vector>
  </HeadingPairs>
  <TitlesOfParts>
    <vt:vector size="67" baseType="lpstr">
      <vt:lpstr>Aptos</vt:lpstr>
      <vt:lpstr>Aptos Display</vt:lpstr>
      <vt:lpstr>Arial</vt:lpstr>
      <vt:lpstr>Arial Black</vt:lpstr>
      <vt:lpstr>Calibri</vt:lpstr>
      <vt:lpstr>Courier New</vt:lpstr>
      <vt:lpstr>Wingdings</vt:lpstr>
      <vt:lpstr>Officeova tema</vt:lpstr>
      <vt:lpstr>   Vizija: „Naše kmetijstvo in hrana v 2040“  – Kazalniki kmetijsko-prehranskega sistema  Emil Erjavec, Ilona Rac, Matic Soklič,  UL BF ob podpori širše strokovne skupine MKGP, KIS in sodelavcev KAEPP BF</vt:lpstr>
      <vt:lpstr>NAMEN:</vt:lpstr>
      <vt:lpstr>Zakaj se naslavlja celoten kmetijsko-prehranski sistem?</vt:lpstr>
      <vt:lpstr>NAMEN:</vt:lpstr>
      <vt:lpstr>PRISTOP – metodologija</vt:lpstr>
      <vt:lpstr>Izhodiščni scenarij</vt:lpstr>
      <vt:lpstr>Scenarij Vizija 2040</vt:lpstr>
      <vt:lpstr>Ekonomska trajnost:  Cilj 1: dohodek</vt:lpstr>
      <vt:lpstr>CILJ 1: dohodek – ključna vprašanja</vt:lpstr>
      <vt:lpstr>CILJ 1: dohodek – Obseg KZU glede na rabo zemljišč</vt:lpstr>
      <vt:lpstr>CILJ 1: dohodek – Stalež živali</vt:lpstr>
      <vt:lpstr>CILJ 1: dohodek – Stalež živali - prostorsko</vt:lpstr>
      <vt:lpstr>CILJ 1: dohodek – Stalež živali –„nižine“</vt:lpstr>
      <vt:lpstr>CILJ 1: dohodek – Kmetijska gospodarstva I </vt:lpstr>
      <vt:lpstr>CILJ 1: dohodek – Kmetijska gospodarstva II </vt:lpstr>
      <vt:lpstr>CILJ 1: dohodek  – Kmetijska gospodarstva III</vt:lpstr>
      <vt:lpstr>CILJ 1: dohodek – Proizvodnja </vt:lpstr>
      <vt:lpstr>CILJ 1: dohodek – Ekonomski kazalniki živilskih družb </vt:lpstr>
      <vt:lpstr>CILJ 1: dohodek – Faktorski dohodek v kmetijstvu (realno) </vt:lpstr>
      <vt:lpstr>Ekonomska trajnost:  Cilj 2: konkurenčnost</vt:lpstr>
      <vt:lpstr>CILJ 2: konkurenčnost – ključna vprašanja</vt:lpstr>
      <vt:lpstr>CILJ 2: konkurenčnost – mlečnost in pridelek pšenice</vt:lpstr>
      <vt:lpstr>CILJ 2: konkurenčnost - produktivnost v kmetijstvu in ŽPI</vt:lpstr>
      <vt:lpstr>CILJ 2: konkurenčnost – Zunanja trgovina</vt:lpstr>
      <vt:lpstr>Ekonomska trajnost:  Cilj 3: agroživilske verige in  položaj kmetijstva</vt:lpstr>
      <vt:lpstr>CILJ 3: agroživilske verige in položaj kmetijstva – ključna vprašanja</vt:lpstr>
      <vt:lpstr>CILJ 3: položaj kmeta v verigi – prenos cen</vt:lpstr>
      <vt:lpstr>Okoljska trajnost:  Cilj 4: podnebne spremembe</vt:lpstr>
      <vt:lpstr>CILJ 4: podnebne spremembe – ključna vprašanja</vt:lpstr>
      <vt:lpstr>Cilj 4: podnebne spremembe – blaženje  – Izpusti TGP </vt:lpstr>
      <vt:lpstr>Cilj 4: podnebne spremembe – blaženje  – Izpusti TGP II </vt:lpstr>
      <vt:lpstr>Cilj 4: podnebne spremembe – blaženje  – Izpusti TGP III </vt:lpstr>
      <vt:lpstr>Cilj 4: podnebne spremembe – prilagajanje – sofinanciranje zavarovalnih premij  glede na ekonomski razred</vt:lpstr>
      <vt:lpstr>Cilj 4: podnebne spremembe – prilagajanje – sofinanciranje zavarovalnih premij glede na velikost KZU  </vt:lpstr>
      <vt:lpstr>Cilj 4: podnebne spremembe – prilagajanje – sofinanciranje zavarovalnih premij po kmetijskih panogah  </vt:lpstr>
      <vt:lpstr>Cilj 4: podnebne spremembe – prilagajanje – namakana zemljišča</vt:lpstr>
      <vt:lpstr>Cilj 4: podnebne spremembe – prilagajanje – škode po naravnih nesrečah in namakana zemljišča</vt:lpstr>
      <vt:lpstr>PowerPointova predstavitev</vt:lpstr>
      <vt:lpstr>Okoljska trajnost:  Cilj 5: naravni viri – tla, vode, zrak</vt:lpstr>
      <vt:lpstr>CILJ 5: naravni viri – ključna vprašanja</vt:lpstr>
      <vt:lpstr>CILJ 5: naravni viri – Bilančni presežek N in EKO kmetijstvo</vt:lpstr>
      <vt:lpstr>Okoljska trajnost:  Cilj 6: biotska pestrost in kmetijska krajina</vt:lpstr>
      <vt:lpstr>CILJ 6: biotska pestrost – ključna vprašanja</vt:lpstr>
      <vt:lpstr>CILJ 6: biotska pestrost – Slovenski indeks ptic kmetijske krajine</vt:lpstr>
      <vt:lpstr>Družbena trajnost:  Cilj 7: generacijska prenova</vt:lpstr>
      <vt:lpstr>CILJ 7: generacijska prenova – ključna vprašanja</vt:lpstr>
      <vt:lpstr>CILJ 7: generacijska prenova – starost gospodarjev upraviteljev</vt:lpstr>
      <vt:lpstr>Družbena trajnost:  Cilj 8:  vitalno podeželje</vt:lpstr>
      <vt:lpstr>CILJ 8: vitalno podeželje – ključna vprašanja</vt:lpstr>
      <vt:lpstr>CILJ 8: vitalno podeželje – Starost prebivalcev</vt:lpstr>
      <vt:lpstr>Družbena trajnost:  Cilj 9: družbena vprašanja</vt:lpstr>
      <vt:lpstr>CILJ 9: družbena vprašanja – ključna vprašanja</vt:lpstr>
      <vt:lpstr>CILJ 9: družbena vprašanja – Raba FFS in antibiotikov</vt:lpstr>
      <vt:lpstr>CILJ 9: družbena vprašanja – Odpadna hrana</vt:lpstr>
      <vt:lpstr>Horizontalni cilj:  Cilj 10: Sistem znanja in inovacij v kmetijstvu  – AKIS</vt:lpstr>
      <vt:lpstr>CILJ 10: znanje in AKIS – ključna vprašanja</vt:lpstr>
      <vt:lpstr>CILJ 10: znanje in AKIS – izobrazba nosilcev KMG</vt:lpstr>
      <vt:lpstr>SKLEPI</vt:lpstr>
      <vt:lpstr>Zaključna misel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Matic Soklič</dc:creator>
  <cp:lastModifiedBy>Nataša Kobe Logonder</cp:lastModifiedBy>
  <cp:revision>18</cp:revision>
  <dcterms:created xsi:type="dcterms:W3CDTF">2024-09-12T07:44:19Z</dcterms:created>
  <dcterms:modified xsi:type="dcterms:W3CDTF">2025-09-25T20:43:51Z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0x010100AA6538C040F5E84B87C6E2DE0F9D0064</vt:lpwstr>
  </property>
  <property fmtid="{D5CDD505-2E9C-101B-9397-08002B2CF9AE}" pid="3" name="MediaServiceImageTags">
    <vt:lpwstr/>
  </property>
</Properties>
</file>