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11"/>
  </p:notesMasterIdLst>
  <p:handoutMasterIdLst>
    <p:handoutMasterId r:id="rId12"/>
  </p:handoutMasterIdLst>
  <p:sldIdLst>
    <p:sldId id="271" r:id="rId5"/>
    <p:sldId id="262" r:id="rId6"/>
    <p:sldId id="264" r:id="rId7"/>
    <p:sldId id="266" r:id="rId8"/>
    <p:sldId id="268" r:id="rId9"/>
    <p:sldId id="270" r:id="rId10"/>
  </p:sldIdLst>
  <p:sldSz cx="9144000" cy="6858000" type="screen4x3"/>
  <p:notesSz cx="6797675" cy="9926638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DA1C02-B6AF-1C48-BC0C-BC966C61608C}" name="Tanja Gorišek" initials="TG" userId="S::tanja.gorisek@gov.si::01fd2c8b-7794-4d67-b9b9-d49f17f01d57" providerId="AD"/>
  <p188:author id="{1C036C2F-1617-D311-33F2-CF44690D2E5F}" name="Jernej Kavšek" initials="JK" userId="S::jernej.kavsek1@gov.si::715b8738-41e4-41d7-a5a1-b1f5f60329b9" providerId="AD"/>
  <p188:author id="{AA97037D-212B-3C42-704A-B174944EAAC8}" name="Martina Šilc Žužek" initials="MŽ" userId="S::martina.silc-zuzek@gov.si::89abe887-f816-49a7-8805-bfed595895e9" providerId="AD"/>
  <p188:author id="{8E23D2AB-30D5-CDAE-90C3-C0DF49FF9522}" name="Ana Frelih Larsen" initials="AL" userId="S::ana.frelih-larsen@gov.si::58168688-6d27-4794-9dde-fe13c3ac071e" providerId="AD"/>
  <p188:author id="{CE4F42B3-6F88-FA01-F5A4-67202E80EB3F}" name="Lara Tekavc" initials="LT" userId="S::lara.tekavc@gov.si::5584698d-897b-46d4-8482-90faae6eb52c" providerId="AD"/>
  <p188:author id="{A0F669F1-A488-4EBC-4768-1186B13DEB52}" name="Nataša Kobe Logonder" initials="NKL" userId="S-1-5-21-1216032988-1413419555-761460819-161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D3B"/>
    <a:srgbClr val="B0E1DE"/>
    <a:srgbClr val="72CAC4"/>
    <a:srgbClr val="30B265"/>
    <a:srgbClr val="7EC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3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FD688B-81B0-42D7-9602-06A806A37026}" type="datetime1">
              <a:rPr lang="sl-SI" smtClean="0"/>
              <a:t>25. 08. 2025</a:t>
            </a:fld>
            <a:endParaRPr lang="sl-SI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5CDEBD-EF8F-487A-856D-CC68DBEFA78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024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2FA24-3133-4105-92CD-BC62E7E513B9}" type="datetime1">
              <a:rPr lang="sl-SI" smtClean="0"/>
              <a:pPr/>
              <a:t>25. 08. 2025</a:t>
            </a:fld>
            <a:endParaRPr lang="sl-SI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293C6C-82EA-4D9D-AA8A-69C85F2EE2B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53732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6EBF7-00E9-D1FC-9EBD-E96848639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BFE7FEE0-C94C-E484-1D9C-849395B111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34024426-C645-88CC-49E1-FD88F71D0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7114397-ED97-B0C7-BAE7-7B15E2170B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293C6C-82EA-4D9D-AA8A-69C85F2EE2B5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037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7F6CC-F92A-CF29-7E47-2BF66D78E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5B3C1406-21E8-80FC-51CE-5DE60478C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FF4762F8-3E0D-437E-310C-966749808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499CB2C5-3154-A26A-D6D9-4FB8435E4D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293C6C-82EA-4D9D-AA8A-69C85F2EE2B5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043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034E0-F355-285F-46ED-C0E94C53D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F69DA3C8-40F3-68FB-2F25-EF9248C70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DC9EC230-760F-D514-A89A-F38B2378A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3531726F-9CA4-5391-2D9E-D8BE584AD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293C6C-82EA-4D9D-AA8A-69C85F2EE2B5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202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EDEF6-A2F1-6981-494E-06EEE26A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C04E0C55-368D-26B1-B288-00A2D58E9A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93EDC1B2-35D9-1F38-771F-4B6E5F9B4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72D036F2-3950-A67D-7D82-36B2F6780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293C6C-82EA-4D9D-AA8A-69C85F2EE2B5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708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6806A-1044-E993-0097-24F1B565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2602AC07-4146-BFB8-0480-A3DF6AD54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60BBDD6D-B1B2-37B9-EA6F-D2C4F6568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DBC0FC65-3F31-248F-E7B7-46747AF2EB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293C6C-82EA-4D9D-AA8A-69C85F2EE2B5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3732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64AE7-0F81-27AA-50C4-2D864654E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>
            <a:extLst>
              <a:ext uri="{FF2B5EF4-FFF2-40B4-BE49-F238E27FC236}">
                <a16:creationId xmlns:a16="http://schemas.microsoft.com/office/drawing/2014/main" id="{9E381514-B70A-89B0-D825-57E0D59F79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Označba mesta za opombe 2">
            <a:extLst>
              <a:ext uri="{FF2B5EF4-FFF2-40B4-BE49-F238E27FC236}">
                <a16:creationId xmlns:a16="http://schemas.microsoft.com/office/drawing/2014/main" id="{0173A43B-2260-2B7F-D8FB-AD3B74939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BC2A7C83-8CAF-3BC8-6D54-5DFE4F8A4C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293C6C-82EA-4D9D-AA8A-69C85F2EE2B5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940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sl-SI" noProof="0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sl-SI" noProof="0"/>
              <a:t>Kliknite, če želite urediti slog podnaslova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7D5FC173-322F-4F8C-8A75-FE666A78B543}" type="datetime1">
              <a:rPr lang="sl-SI" noProof="0" smtClean="0"/>
              <a:t>25. 08. 2025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/>
          </a:p>
        </p:txBody>
      </p:sp>
      <p:cxnSp>
        <p:nvCxnSpPr>
          <p:cNvPr id="8" name="Raven povezovalnik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18CADB-29FC-40B7-BF7F-798D07F0F873}" type="datetime1">
              <a:rPr lang="sl-SI" noProof="0" smtClean="0"/>
              <a:t>25. 08. 2025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 rtlCol="0"/>
          <a:lstStyle/>
          <a:p>
            <a:pPr rtl="0"/>
            <a:r>
              <a:rPr lang="sl-SI" noProof="0"/>
              <a:t>Kliknite, če želite urediti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79C105-6C2F-4001-BBFA-15446EF6009D}" type="datetime1">
              <a:rPr lang="sl-SI" noProof="0" smtClean="0"/>
              <a:t>25. 08. 2025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C1BB93-0B0F-43CD-A3AA-C05B844EF7DC}" type="datetime1">
              <a:rPr lang="sl-SI" noProof="0" smtClean="0"/>
              <a:t>25. 08. 2025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pPr rtl="0"/>
            <a:r>
              <a:rPr lang="sl-SI" noProof="0"/>
              <a:t>Kliknite, če želite urediti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DC0C37-C1A9-4E48-B98A-4CCB28498A4B}" type="datetime1">
              <a:rPr lang="sl-SI" noProof="0" smtClean="0"/>
              <a:t>25. 08. 2025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/>
          </a:p>
        </p:txBody>
      </p:sp>
      <p:cxnSp>
        <p:nvCxnSpPr>
          <p:cNvPr id="7" name="Raven povezovalnik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D40562-01FB-49A9-AEC2-A979B054C23D}" type="datetime1">
              <a:rPr lang="sl-SI" noProof="0" smtClean="0"/>
              <a:t>25. 08. 2025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 rtlCol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D31D7E-51F9-4D41-9DBD-23E3B4D6FCB7}" type="datetime1">
              <a:rPr lang="sl-SI" noProof="0" smtClean="0"/>
              <a:t>25. 08. 2025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/>
              <a:t>Kliknite, če želite urediti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41401C-B28C-49AB-8519-AA6CFD4F3077}" type="datetime1">
              <a:rPr lang="sl-SI" noProof="0" smtClean="0"/>
              <a:t>25. 08. 2025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72CE2D-4D44-4127-BF86-0251E049D194}" type="datetime1">
              <a:rPr lang="sl-SI" noProof="0" smtClean="0"/>
              <a:t>25. 08. 2025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sl-SI" noProof="0"/>
              <a:t>Kliknite, če želite urediti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460BD5-513F-4B20-9759-F9FA98B49F99}" type="datetime1">
              <a:rPr lang="sl-SI" noProof="0" smtClean="0"/>
              <a:t>25. 08. 2025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pPr rtl="0"/>
            <a:r>
              <a:rPr lang="sl-SI" noProof="0"/>
              <a:t>Kliknite, če želite urediti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sl-SI" noProof="0"/>
              <a:t>Kliknite ikono, če želite dodati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57C1A7-C61E-45DA-99D7-2582C472E511}" type="datetime1">
              <a:rPr lang="sl-SI" noProof="0" smtClean="0"/>
              <a:t>25. 08. 2025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B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502F4AEF-7A7B-4A97-8FB9-B26CFAA6116B}" type="datetime1">
              <a:rPr lang="sl-SI" noProof="0" smtClean="0"/>
              <a:t>25. 08. 2025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sl-SI" noProof="0" smtClean="0"/>
              <a:pPr rtl="0"/>
              <a:t>‹#›</a:t>
            </a:fld>
            <a:endParaRPr lang="sl-S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A774FC-F5E6-1F45-D402-0329D677B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81E8BB8-7AED-1EDE-125E-C037143AE4B2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7876452" y="6411307"/>
            <a:ext cx="1267548" cy="446693"/>
          </a:xfrm>
          <a:prstGeom prst="rect">
            <a:avLst/>
          </a:prstGeom>
        </p:spPr>
      </p:pic>
      <p:sp>
        <p:nvSpPr>
          <p:cNvPr id="53" name="Pravokotnik 52">
            <a:extLst>
              <a:ext uri="{FF2B5EF4-FFF2-40B4-BE49-F238E27FC236}">
                <a16:creationId xmlns:a16="http://schemas.microsoft.com/office/drawing/2014/main" id="{B8FD4006-5B08-BD59-9FBF-1696D704BCD4}"/>
              </a:ext>
            </a:extLst>
          </p:cNvPr>
          <p:cNvSpPr/>
          <p:nvPr/>
        </p:nvSpPr>
        <p:spPr>
          <a:xfrm>
            <a:off x="595406" y="941505"/>
            <a:ext cx="7100916" cy="5696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50"/>
              </a:spcBef>
            </a:pPr>
            <a:endParaRPr lang="sl-SI" sz="2000" dirty="0">
              <a:solidFill>
                <a:schemeClr val="tx1"/>
              </a:solidFill>
              <a:latin typeface="Lato Black"/>
              <a:ea typeface="Lato Black"/>
              <a:cs typeface="Lato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1A5CB-5D3A-C612-3CC8-715B20242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566" y="645459"/>
            <a:ext cx="4329623" cy="5365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59B15D-CC6B-0DE9-3116-3EEA540EC95D}"/>
              </a:ext>
            </a:extLst>
          </p:cNvPr>
          <p:cNvSpPr txBox="1"/>
          <p:nvPr/>
        </p:nvSpPr>
        <p:spPr>
          <a:xfrm>
            <a:off x="473209" y="1997839"/>
            <a:ext cx="387322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4500" dirty="0">
                <a:solidFill>
                  <a:srgbClr val="30B265"/>
                </a:solidFill>
                <a:latin typeface="Lato Black"/>
              </a:rPr>
              <a:t>Posvet Vizija »Naše kmetijstvo in hrana v 2040«</a:t>
            </a:r>
            <a:r>
              <a:rPr lang="sl-SI" sz="4500" dirty="0">
                <a:solidFill>
                  <a:srgbClr val="30B265"/>
                </a:solidFill>
                <a:latin typeface="Lato Black"/>
                <a:ea typeface="Lato Black"/>
                <a:cs typeface="Lato Black"/>
              </a:rPr>
              <a:t> </a:t>
            </a:r>
            <a:endParaRPr lang="en-US" dirty="0">
              <a:ea typeface="Lato"/>
              <a:cs typeface="La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CC6CFC-3492-F700-180E-53EA78FE9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678" y="4203"/>
            <a:ext cx="2165378" cy="21653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1DD47C-ABEC-2C08-7338-E5D2335EDA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663" y="1069882"/>
            <a:ext cx="2562225" cy="5048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14B0C7-47F4-E57A-1C02-13CC80FCEE8C}"/>
              </a:ext>
            </a:extLst>
          </p:cNvPr>
          <p:cNvSpPr txBox="1"/>
          <p:nvPr/>
        </p:nvSpPr>
        <p:spPr>
          <a:xfrm>
            <a:off x="473209" y="5334079"/>
            <a:ext cx="3792068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576"/>
            <a:r>
              <a:rPr lang="sl-SI" sz="1900" b="1" dirty="0">
                <a:solidFill>
                  <a:srgbClr val="30B265"/>
                </a:solidFill>
                <a:latin typeface="Lato"/>
                <a:ea typeface="Lato"/>
                <a:cs typeface="Lato"/>
              </a:rPr>
              <a:t>Gornja Radgona, 25. avgust 2025</a:t>
            </a:r>
          </a:p>
          <a:p>
            <a:pPr marL="36576"/>
            <a:r>
              <a:rPr lang="sl-SI" sz="1900" b="1" dirty="0">
                <a:solidFill>
                  <a:srgbClr val="30B265"/>
                </a:solidFill>
                <a:latin typeface="Lato"/>
                <a:ea typeface="Lato"/>
                <a:cs typeface="Lato"/>
              </a:rPr>
              <a:t>9:30 - 11:30, Dvorana 1</a:t>
            </a:r>
          </a:p>
        </p:txBody>
      </p:sp>
    </p:spTree>
    <p:extLst>
      <p:ext uri="{BB962C8B-B14F-4D97-AF65-F5344CB8AC3E}">
        <p14:creationId xmlns:p14="http://schemas.microsoft.com/office/powerpoint/2010/main" val="101455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C48C89-9AE9-C379-C1EC-90761EECB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C4D1DF8-15E9-3953-F5F9-E8C9165C9593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7876452" y="6411307"/>
            <a:ext cx="1267548" cy="446693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F26434C1-FF64-244C-22F3-7B3A7D857C5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3352218" y="2687680"/>
            <a:ext cx="1960998" cy="733367"/>
          </a:xfrm>
          <a:prstGeom prst="rect">
            <a:avLst/>
          </a:prstGeom>
        </p:spPr>
      </p:pic>
      <p:sp>
        <p:nvSpPr>
          <p:cNvPr id="43" name="Elipsa 42">
            <a:extLst>
              <a:ext uri="{FF2B5EF4-FFF2-40B4-BE49-F238E27FC236}">
                <a16:creationId xmlns:a16="http://schemas.microsoft.com/office/drawing/2014/main" id="{D28C64E7-7F37-ACD3-0E73-13902D11F5B6}"/>
              </a:ext>
            </a:extLst>
          </p:cNvPr>
          <p:cNvSpPr/>
          <p:nvPr/>
        </p:nvSpPr>
        <p:spPr>
          <a:xfrm>
            <a:off x="3974818" y="1319693"/>
            <a:ext cx="790865" cy="769441"/>
          </a:xfrm>
          <a:prstGeom prst="ellipse">
            <a:avLst/>
          </a:prstGeom>
          <a:solidFill>
            <a:srgbClr val="7EC3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Pravokotnik 52">
            <a:extLst>
              <a:ext uri="{FF2B5EF4-FFF2-40B4-BE49-F238E27FC236}">
                <a16:creationId xmlns:a16="http://schemas.microsoft.com/office/drawing/2014/main" id="{4009C664-7F43-79D8-A93C-C4AF89544A45}"/>
              </a:ext>
            </a:extLst>
          </p:cNvPr>
          <p:cNvSpPr/>
          <p:nvPr/>
        </p:nvSpPr>
        <p:spPr>
          <a:xfrm>
            <a:off x="595406" y="5872092"/>
            <a:ext cx="7280209" cy="765623"/>
          </a:xfrm>
          <a:prstGeom prst="rect">
            <a:avLst/>
          </a:prstGeom>
          <a:noFill/>
          <a:ln>
            <a:solidFill>
              <a:srgbClr val="B0E1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l-SI" sz="2200" dirty="0">
                <a:solidFill>
                  <a:schemeClr val="tx1"/>
                </a:solidFill>
                <a:latin typeface="Lato Black" panose="020F0A02020204030203" pitchFamily="34" charset="-18"/>
              </a:rPr>
              <a:t>Sistem znanja, inovacij in digitalnih tehnologij </a:t>
            </a:r>
            <a:r>
              <a:rPr lang="sl-SI" b="1" dirty="0">
                <a:solidFill>
                  <a:schemeClr val="tx1"/>
                </a:solidFill>
              </a:rPr>
              <a:t>– horizontalno področje</a:t>
            </a:r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5F8BB1CA-BFE4-8A00-4AB4-FF7D5AA5212A}"/>
              </a:ext>
            </a:extLst>
          </p:cNvPr>
          <p:cNvSpPr/>
          <p:nvPr/>
        </p:nvSpPr>
        <p:spPr>
          <a:xfrm>
            <a:off x="5313216" y="2037908"/>
            <a:ext cx="790865" cy="769441"/>
          </a:xfrm>
          <a:prstGeom prst="ellipse">
            <a:avLst/>
          </a:prstGeom>
          <a:solidFill>
            <a:srgbClr val="30B2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95EEF290-FEA8-6F38-366D-4F0E24FF95CD}"/>
              </a:ext>
            </a:extLst>
          </p:cNvPr>
          <p:cNvSpPr/>
          <p:nvPr/>
        </p:nvSpPr>
        <p:spPr>
          <a:xfrm>
            <a:off x="5448194" y="3417622"/>
            <a:ext cx="790865" cy="769441"/>
          </a:xfrm>
          <a:prstGeom prst="ellipse">
            <a:avLst/>
          </a:prstGeom>
          <a:solidFill>
            <a:srgbClr val="72C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CB39F0FE-6C64-7D2E-CD5A-C001E9936F8F}"/>
              </a:ext>
            </a:extLst>
          </p:cNvPr>
          <p:cNvSpPr/>
          <p:nvPr/>
        </p:nvSpPr>
        <p:spPr>
          <a:xfrm>
            <a:off x="4109500" y="4097487"/>
            <a:ext cx="790865" cy="769441"/>
          </a:xfrm>
          <a:prstGeom prst="ellipse">
            <a:avLst/>
          </a:prstGeom>
          <a:solidFill>
            <a:srgbClr val="B0E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3CB32ED6-1266-E62D-2E7B-FA2A150AC8CE}"/>
              </a:ext>
            </a:extLst>
          </p:cNvPr>
          <p:cNvSpPr/>
          <p:nvPr/>
        </p:nvSpPr>
        <p:spPr>
          <a:xfrm>
            <a:off x="2548401" y="3485938"/>
            <a:ext cx="790865" cy="769441"/>
          </a:xfrm>
          <a:prstGeom prst="ellipse">
            <a:avLst/>
          </a:prstGeom>
          <a:solidFill>
            <a:srgbClr val="F9E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A6C545B0-EA88-BAE4-CC22-67DAC0764B1D}"/>
              </a:ext>
            </a:extLst>
          </p:cNvPr>
          <p:cNvSpPr/>
          <p:nvPr/>
        </p:nvSpPr>
        <p:spPr>
          <a:xfrm>
            <a:off x="2636421" y="1992398"/>
            <a:ext cx="790865" cy="769441"/>
          </a:xfrm>
          <a:prstGeom prst="ellipse">
            <a:avLst/>
          </a:prstGeom>
          <a:solidFill>
            <a:srgbClr val="F9ED3B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5" name="Slika 24" descr="Slika, ki vsebuje besede črna, tema&#10;&#10;Vsebina, ustvarjena z umetno inteligenco, morda ni pravilna.">
            <a:extLst>
              <a:ext uri="{FF2B5EF4-FFF2-40B4-BE49-F238E27FC236}">
                <a16:creationId xmlns:a16="http://schemas.microsoft.com/office/drawing/2014/main" id="{21AB5868-6411-034C-B14F-F8143B870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477" y="2025296"/>
            <a:ext cx="669202" cy="669202"/>
          </a:xfrm>
          <a:prstGeom prst="rect">
            <a:avLst/>
          </a:prstGeom>
        </p:spPr>
      </p:pic>
      <p:pic>
        <p:nvPicPr>
          <p:cNvPr id="9" name="Grafika 8" descr="Tractor outline">
            <a:extLst>
              <a:ext uri="{FF2B5EF4-FFF2-40B4-BE49-F238E27FC236}">
                <a16:creationId xmlns:a16="http://schemas.microsoft.com/office/drawing/2014/main" id="{832B819A-CE1E-BC29-60F1-4624A67E6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1733" y="1316790"/>
            <a:ext cx="772344" cy="772344"/>
          </a:xfrm>
          <a:prstGeom prst="rect">
            <a:avLst/>
          </a:prstGeom>
        </p:spPr>
      </p:pic>
      <p:pic>
        <p:nvPicPr>
          <p:cNvPr id="11" name="Grafika 10" descr="Shopping cart outline">
            <a:extLst>
              <a:ext uri="{FF2B5EF4-FFF2-40B4-BE49-F238E27FC236}">
                <a16:creationId xmlns:a16="http://schemas.microsoft.com/office/drawing/2014/main" id="{43F57BFF-4CB2-7B2A-4660-E7964A6AD6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7201" y="4193970"/>
            <a:ext cx="637048" cy="637048"/>
          </a:xfrm>
          <a:prstGeom prst="rect">
            <a:avLst/>
          </a:prstGeom>
        </p:spPr>
      </p:pic>
      <p:pic>
        <p:nvPicPr>
          <p:cNvPr id="15" name="Grafika 14" descr="Fork and knife outline">
            <a:extLst>
              <a:ext uri="{FF2B5EF4-FFF2-40B4-BE49-F238E27FC236}">
                <a16:creationId xmlns:a16="http://schemas.microsoft.com/office/drawing/2014/main" id="{CABE6D50-FB44-53FC-78AB-CE2E6FC188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6932" y="3638927"/>
            <a:ext cx="493802" cy="493802"/>
          </a:xfrm>
          <a:prstGeom prst="rect">
            <a:avLst/>
          </a:prstGeom>
        </p:spPr>
      </p:pic>
      <p:pic>
        <p:nvPicPr>
          <p:cNvPr id="20" name="Grafika 19" descr="Cheese outline">
            <a:extLst>
              <a:ext uri="{FF2B5EF4-FFF2-40B4-BE49-F238E27FC236}">
                <a16:creationId xmlns:a16="http://schemas.microsoft.com/office/drawing/2014/main" id="{1BDB22D2-5EE4-AB27-510F-9BDDDF5248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13216" y="2226139"/>
            <a:ext cx="489819" cy="489819"/>
          </a:xfrm>
          <a:prstGeom prst="rect">
            <a:avLst/>
          </a:prstGeom>
        </p:spPr>
      </p:pic>
      <p:pic>
        <p:nvPicPr>
          <p:cNvPr id="22" name="Grafika 21" descr="Dairy outline">
            <a:extLst>
              <a:ext uri="{FF2B5EF4-FFF2-40B4-BE49-F238E27FC236}">
                <a16:creationId xmlns:a16="http://schemas.microsoft.com/office/drawing/2014/main" id="{B1096914-409F-AEA2-6D03-3F53D0AF2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12158" y="2120982"/>
            <a:ext cx="560393" cy="560393"/>
          </a:xfrm>
          <a:prstGeom prst="rect">
            <a:avLst/>
          </a:prstGeom>
        </p:spPr>
      </p:pic>
      <p:pic>
        <p:nvPicPr>
          <p:cNvPr id="26" name="Grafika 25" descr="Truck outline">
            <a:extLst>
              <a:ext uri="{FF2B5EF4-FFF2-40B4-BE49-F238E27FC236}">
                <a16:creationId xmlns:a16="http://schemas.microsoft.com/office/drawing/2014/main" id="{2591A1B5-4AA0-A403-6EA8-8F9AB672B4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25670" y="3485848"/>
            <a:ext cx="646881" cy="646881"/>
          </a:xfrm>
          <a:prstGeom prst="rect">
            <a:avLst/>
          </a:prstGeom>
        </p:spPr>
      </p:pic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3A4FD681-1A1D-B547-DCCD-3163E833251E}"/>
              </a:ext>
            </a:extLst>
          </p:cNvPr>
          <p:cNvSpPr txBox="1"/>
          <p:nvPr/>
        </p:nvSpPr>
        <p:spPr>
          <a:xfrm>
            <a:off x="2818668" y="695913"/>
            <a:ext cx="3506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>
                <a:latin typeface="Lato Black" panose="020F0A02020204030203" pitchFamily="34" charset="-18"/>
              </a:rPr>
              <a:t>Pridelava hrane</a:t>
            </a:r>
          </a:p>
          <a:p>
            <a:pPr algn="ctr"/>
            <a:endParaRPr lang="sl-SI" sz="2200">
              <a:latin typeface="Lato Black" panose="020F0A02020204030203" pitchFamily="34" charset="-18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EEC3BBF-D9D0-7591-E360-9D713A7B6C2E}"/>
              </a:ext>
            </a:extLst>
          </p:cNvPr>
          <p:cNvSpPr txBox="1"/>
          <p:nvPr/>
        </p:nvSpPr>
        <p:spPr>
          <a:xfrm>
            <a:off x="5898279" y="1830476"/>
            <a:ext cx="21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>
                <a:latin typeface="Lato Black" panose="020F0A02020204030203" pitchFamily="34" charset="-18"/>
              </a:rPr>
              <a:t>Predelava hrane</a:t>
            </a:r>
          </a:p>
          <a:p>
            <a:pPr algn="ctr"/>
            <a:endParaRPr lang="sl-SI" sz="2200">
              <a:latin typeface="Lato Black" panose="020F0A02020204030203" pitchFamily="34" charset="-18"/>
            </a:endParaRPr>
          </a:p>
        </p:txBody>
      </p:sp>
      <p:sp>
        <p:nvSpPr>
          <p:cNvPr id="48" name="PoljeZBesedilom 47">
            <a:extLst>
              <a:ext uri="{FF2B5EF4-FFF2-40B4-BE49-F238E27FC236}">
                <a16:creationId xmlns:a16="http://schemas.microsoft.com/office/drawing/2014/main" id="{C7DA09B0-0B76-A1EE-986B-602BED33D3B7}"/>
              </a:ext>
            </a:extLst>
          </p:cNvPr>
          <p:cNvSpPr txBox="1"/>
          <p:nvPr/>
        </p:nvSpPr>
        <p:spPr>
          <a:xfrm>
            <a:off x="6222687" y="3417622"/>
            <a:ext cx="21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dirty="0">
                <a:latin typeface="Lato Black" panose="020F0A02020204030203" pitchFamily="34" charset="-18"/>
              </a:rPr>
              <a:t>Logistika &amp; distribucija</a:t>
            </a:r>
          </a:p>
          <a:p>
            <a:pPr algn="ctr"/>
            <a:endParaRPr lang="sl-SI" sz="2200" dirty="0">
              <a:latin typeface="Lato Black" panose="020F0A02020204030203" pitchFamily="34" charset="-18"/>
            </a:endParaRPr>
          </a:p>
        </p:txBody>
      </p:sp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5C862534-7FE5-E5D8-DE55-7768FCB2C1AB}"/>
              </a:ext>
            </a:extLst>
          </p:cNvPr>
          <p:cNvSpPr txBox="1"/>
          <p:nvPr/>
        </p:nvSpPr>
        <p:spPr>
          <a:xfrm>
            <a:off x="2943833" y="4996998"/>
            <a:ext cx="3010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>
                <a:latin typeface="Lato Black" panose="020F0A02020204030203" pitchFamily="34" charset="-18"/>
              </a:rPr>
              <a:t>Trgovina</a:t>
            </a:r>
          </a:p>
          <a:p>
            <a:pPr algn="ctr"/>
            <a:r>
              <a:rPr lang="sl-SI" sz="2200">
                <a:latin typeface="Lato Black" panose="020F0A02020204030203" pitchFamily="34" charset="-18"/>
              </a:rPr>
              <a:t> 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AA3AFB63-39D5-40C3-BAC3-14655E7EB1F1}"/>
              </a:ext>
            </a:extLst>
          </p:cNvPr>
          <p:cNvSpPr txBox="1"/>
          <p:nvPr/>
        </p:nvSpPr>
        <p:spPr>
          <a:xfrm>
            <a:off x="530904" y="3486974"/>
            <a:ext cx="2223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>
                <a:latin typeface="Lato Black" panose="020F0A02020204030203" pitchFamily="34" charset="-18"/>
              </a:rPr>
              <a:t>Potrošnja </a:t>
            </a:r>
          </a:p>
          <a:p>
            <a:pPr algn="ctr"/>
            <a:r>
              <a:rPr lang="sl-SI" sz="2200">
                <a:latin typeface="Lato Black" panose="020F0A02020204030203" pitchFamily="34" charset="-18"/>
              </a:rPr>
              <a:t>hrane</a:t>
            </a:r>
          </a:p>
          <a:p>
            <a:pPr algn="ctr"/>
            <a:r>
              <a:rPr lang="sl-SI" sz="2200">
                <a:latin typeface="Lato Black" panose="020F0A02020204030203" pitchFamily="34" charset="-18"/>
              </a:rPr>
              <a:t> 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AC2E99F-C2E8-D273-2C36-E667884E6227}"/>
              </a:ext>
            </a:extLst>
          </p:cNvPr>
          <p:cNvSpPr txBox="1"/>
          <p:nvPr/>
        </p:nvSpPr>
        <p:spPr>
          <a:xfrm>
            <a:off x="496089" y="1799663"/>
            <a:ext cx="21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 err="1">
                <a:latin typeface="Lato Black" panose="020F0A02020204030203" pitchFamily="34" charset="-18"/>
              </a:rPr>
              <a:t>Repromaterial</a:t>
            </a:r>
            <a:endParaRPr lang="sl-SI" sz="2200">
              <a:latin typeface="Lato Black" panose="020F0A02020204030203" pitchFamily="34" charset="-18"/>
            </a:endParaRPr>
          </a:p>
          <a:p>
            <a:pPr algn="ctr"/>
            <a:r>
              <a:rPr lang="sl-SI" sz="2200">
                <a:latin typeface="Lato Black" panose="020F0A02020204030203" pitchFamily="34" charset="-18"/>
              </a:rPr>
              <a:t> 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A647A0F-8E84-1650-6D6D-E8B0AF98294B}"/>
              </a:ext>
            </a:extLst>
          </p:cNvPr>
          <p:cNvSpPr txBox="1"/>
          <p:nvPr/>
        </p:nvSpPr>
        <p:spPr>
          <a:xfrm>
            <a:off x="2081979" y="137435"/>
            <a:ext cx="4980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200">
                <a:solidFill>
                  <a:srgbClr val="00B050"/>
                </a:solidFill>
                <a:latin typeface="Lato Black" panose="020F0A02020204030203" pitchFamily="34" charset="-18"/>
              </a:rPr>
              <a:t>KMETIJSKO PREHRANSKI SISTEM</a:t>
            </a:r>
          </a:p>
        </p:txBody>
      </p:sp>
      <p:pic>
        <p:nvPicPr>
          <p:cNvPr id="14" name="Slika 13" descr="Slika, ki vsebuje besede barvitost, grafika, umetnost&#10;&#10;Opis je samodejno ustvarjen">
            <a:extLst>
              <a:ext uri="{FF2B5EF4-FFF2-40B4-BE49-F238E27FC236}">
                <a16:creationId xmlns:a16="http://schemas.microsoft.com/office/drawing/2014/main" id="{6C9EC176-E758-8CC5-6A03-C358D3C9F6E7}"/>
              </a:ext>
            </a:extLst>
          </p:cNvPr>
          <p:cNvPicPr/>
          <p:nvPr/>
        </p:nvPicPr>
        <p:blipFill rotWithShape="1">
          <a:blip r:embed="rId17">
            <a:alphaModFix amt="30000"/>
          </a:blip>
          <a:srcRect l="-1476" t="1" r="1" b="3916"/>
          <a:stretch/>
        </p:blipFill>
        <p:spPr>
          <a:xfrm>
            <a:off x="-334306" y="-194556"/>
            <a:ext cx="1968775" cy="14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6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FFCBA-316E-CEC6-14FD-11D86B42C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4B5554D-1EE2-78A4-DEA4-D3D9D0E5653A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7876452" y="6411307"/>
            <a:ext cx="1267548" cy="446693"/>
          </a:xfrm>
          <a:prstGeom prst="rect">
            <a:avLst/>
          </a:prstGeom>
        </p:spPr>
      </p:pic>
      <p:sp>
        <p:nvSpPr>
          <p:cNvPr id="43" name="Elipsa 42">
            <a:extLst>
              <a:ext uri="{FF2B5EF4-FFF2-40B4-BE49-F238E27FC236}">
                <a16:creationId xmlns:a16="http://schemas.microsoft.com/office/drawing/2014/main" id="{8172C54F-4214-E328-3894-41B9C35E3283}"/>
              </a:ext>
            </a:extLst>
          </p:cNvPr>
          <p:cNvSpPr/>
          <p:nvPr/>
        </p:nvSpPr>
        <p:spPr>
          <a:xfrm>
            <a:off x="3974818" y="1319693"/>
            <a:ext cx="790865" cy="769441"/>
          </a:xfrm>
          <a:prstGeom prst="ellipse">
            <a:avLst/>
          </a:prstGeom>
          <a:solidFill>
            <a:srgbClr val="7EC3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7FAED796-1934-129B-B9F6-C56279A4E4EF}"/>
              </a:ext>
            </a:extLst>
          </p:cNvPr>
          <p:cNvSpPr/>
          <p:nvPr/>
        </p:nvSpPr>
        <p:spPr>
          <a:xfrm>
            <a:off x="5313216" y="2037908"/>
            <a:ext cx="790865" cy="769441"/>
          </a:xfrm>
          <a:prstGeom prst="ellipse">
            <a:avLst/>
          </a:prstGeom>
          <a:solidFill>
            <a:srgbClr val="30B2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0CBB0504-7DC8-B9FD-9134-0B38524E8DF0}"/>
              </a:ext>
            </a:extLst>
          </p:cNvPr>
          <p:cNvSpPr/>
          <p:nvPr/>
        </p:nvSpPr>
        <p:spPr>
          <a:xfrm>
            <a:off x="5448194" y="3417622"/>
            <a:ext cx="790865" cy="769441"/>
          </a:xfrm>
          <a:prstGeom prst="ellipse">
            <a:avLst/>
          </a:prstGeom>
          <a:solidFill>
            <a:srgbClr val="72C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EB332F17-4003-916C-5E4E-6558EF35492B}"/>
              </a:ext>
            </a:extLst>
          </p:cNvPr>
          <p:cNvSpPr/>
          <p:nvPr/>
        </p:nvSpPr>
        <p:spPr>
          <a:xfrm>
            <a:off x="4109500" y="4097487"/>
            <a:ext cx="790865" cy="769441"/>
          </a:xfrm>
          <a:prstGeom prst="ellipse">
            <a:avLst/>
          </a:prstGeom>
          <a:solidFill>
            <a:srgbClr val="B0E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59EC8E10-BBC3-BAA7-1CB0-8BF5A131D0B5}"/>
              </a:ext>
            </a:extLst>
          </p:cNvPr>
          <p:cNvSpPr/>
          <p:nvPr/>
        </p:nvSpPr>
        <p:spPr>
          <a:xfrm>
            <a:off x="2548401" y="3485938"/>
            <a:ext cx="790865" cy="769441"/>
          </a:xfrm>
          <a:prstGeom prst="ellipse">
            <a:avLst/>
          </a:prstGeom>
          <a:solidFill>
            <a:srgbClr val="F9E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0B8F24F0-A4D6-EE40-46E2-95B00DBAC90E}"/>
              </a:ext>
            </a:extLst>
          </p:cNvPr>
          <p:cNvSpPr/>
          <p:nvPr/>
        </p:nvSpPr>
        <p:spPr>
          <a:xfrm>
            <a:off x="2636421" y="1992398"/>
            <a:ext cx="790865" cy="769441"/>
          </a:xfrm>
          <a:prstGeom prst="ellipse">
            <a:avLst/>
          </a:prstGeom>
          <a:solidFill>
            <a:srgbClr val="F9ED3B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5" name="Slika 24" descr="Slika, ki vsebuje besede črna, tema&#10;&#10;Vsebina, ustvarjena z umetno inteligenco, morda ni pravilna.">
            <a:extLst>
              <a:ext uri="{FF2B5EF4-FFF2-40B4-BE49-F238E27FC236}">
                <a16:creationId xmlns:a16="http://schemas.microsoft.com/office/drawing/2014/main" id="{1D966D8A-7D45-9E73-BD11-BA97BF82A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477" y="2025296"/>
            <a:ext cx="669202" cy="669202"/>
          </a:xfrm>
          <a:prstGeom prst="rect">
            <a:avLst/>
          </a:prstGeom>
        </p:spPr>
      </p:pic>
      <p:pic>
        <p:nvPicPr>
          <p:cNvPr id="9" name="Grafika 8" descr="Tractor outline">
            <a:extLst>
              <a:ext uri="{FF2B5EF4-FFF2-40B4-BE49-F238E27FC236}">
                <a16:creationId xmlns:a16="http://schemas.microsoft.com/office/drawing/2014/main" id="{E7D90EFB-0405-3452-3EA6-F52E0150A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1733" y="1316790"/>
            <a:ext cx="772344" cy="772344"/>
          </a:xfrm>
          <a:prstGeom prst="rect">
            <a:avLst/>
          </a:prstGeom>
        </p:spPr>
      </p:pic>
      <p:pic>
        <p:nvPicPr>
          <p:cNvPr id="11" name="Grafika 10" descr="Shopping cart outline">
            <a:extLst>
              <a:ext uri="{FF2B5EF4-FFF2-40B4-BE49-F238E27FC236}">
                <a16:creationId xmlns:a16="http://schemas.microsoft.com/office/drawing/2014/main" id="{12FAC6D5-8873-9FF4-2970-66066E467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7201" y="4193970"/>
            <a:ext cx="637048" cy="637048"/>
          </a:xfrm>
          <a:prstGeom prst="rect">
            <a:avLst/>
          </a:prstGeom>
        </p:spPr>
      </p:pic>
      <p:pic>
        <p:nvPicPr>
          <p:cNvPr id="15" name="Grafika 14" descr="Fork and knife outline">
            <a:extLst>
              <a:ext uri="{FF2B5EF4-FFF2-40B4-BE49-F238E27FC236}">
                <a16:creationId xmlns:a16="http://schemas.microsoft.com/office/drawing/2014/main" id="{997936BA-3453-7396-AD53-FA2D91CD0A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6932" y="3638927"/>
            <a:ext cx="493802" cy="493802"/>
          </a:xfrm>
          <a:prstGeom prst="rect">
            <a:avLst/>
          </a:prstGeom>
        </p:spPr>
      </p:pic>
      <p:pic>
        <p:nvPicPr>
          <p:cNvPr id="20" name="Grafika 19" descr="Cheese outline">
            <a:extLst>
              <a:ext uri="{FF2B5EF4-FFF2-40B4-BE49-F238E27FC236}">
                <a16:creationId xmlns:a16="http://schemas.microsoft.com/office/drawing/2014/main" id="{52407A8B-46C7-7EB9-F47E-5F82BF0EE2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13216" y="2226139"/>
            <a:ext cx="489819" cy="489819"/>
          </a:xfrm>
          <a:prstGeom prst="rect">
            <a:avLst/>
          </a:prstGeom>
        </p:spPr>
      </p:pic>
      <p:pic>
        <p:nvPicPr>
          <p:cNvPr id="22" name="Grafika 21" descr="Dairy outline">
            <a:extLst>
              <a:ext uri="{FF2B5EF4-FFF2-40B4-BE49-F238E27FC236}">
                <a16:creationId xmlns:a16="http://schemas.microsoft.com/office/drawing/2014/main" id="{5E9B9B68-ABFB-7DB3-6A52-B5C5421A48D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12158" y="2120982"/>
            <a:ext cx="560393" cy="560393"/>
          </a:xfrm>
          <a:prstGeom prst="rect">
            <a:avLst/>
          </a:prstGeom>
        </p:spPr>
      </p:pic>
      <p:pic>
        <p:nvPicPr>
          <p:cNvPr id="26" name="Grafika 25" descr="Truck outline">
            <a:extLst>
              <a:ext uri="{FF2B5EF4-FFF2-40B4-BE49-F238E27FC236}">
                <a16:creationId xmlns:a16="http://schemas.microsoft.com/office/drawing/2014/main" id="{12ADADE0-8438-CE0C-5E58-8AF63D564A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25670" y="3485848"/>
            <a:ext cx="646881" cy="64688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40D4E80-8AD6-652B-5FF6-DF544F588AEC}"/>
              </a:ext>
            </a:extLst>
          </p:cNvPr>
          <p:cNvSpPr txBox="1"/>
          <p:nvPr/>
        </p:nvSpPr>
        <p:spPr>
          <a:xfrm>
            <a:off x="3264505" y="2877867"/>
            <a:ext cx="218312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4000" b="1">
                <a:latin typeface="Lato Black"/>
                <a:ea typeface="Lato Black"/>
                <a:cs typeface="Lato Black"/>
              </a:rPr>
              <a:t>IZZIVI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0561999-2B12-B40A-30C9-46AA1819D624}"/>
              </a:ext>
            </a:extLst>
          </p:cNvPr>
          <p:cNvSpPr txBox="1"/>
          <p:nvPr/>
        </p:nvSpPr>
        <p:spPr>
          <a:xfrm>
            <a:off x="2942808" y="10347"/>
            <a:ext cx="3506663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>
                <a:latin typeface="Lato Black"/>
                <a:ea typeface="Lato Black"/>
                <a:cs typeface="Lato Black"/>
              </a:rPr>
              <a:t>Pridelava hrane</a:t>
            </a:r>
          </a:p>
          <a:p>
            <a:pPr marL="171450" indent="-171450">
              <a:buFontTx/>
              <a:buChar char="-"/>
            </a:pPr>
            <a:r>
              <a:rPr lang="sl-SI" sz="1200">
                <a:latin typeface="Lato Black"/>
                <a:ea typeface="Lato Black"/>
                <a:cs typeface="Lato Black"/>
              </a:rPr>
              <a:t>omejena kmetijska zemljišča</a:t>
            </a:r>
          </a:p>
          <a:p>
            <a:pPr marL="171450" indent="-171450">
              <a:buFont typeface="Arial"/>
              <a:buChar char="•"/>
            </a:pPr>
            <a:r>
              <a:rPr lang="sl-SI" sz="1200">
                <a:latin typeface="Lato Black"/>
                <a:ea typeface="Lato Black"/>
                <a:cs typeface="Lato Black"/>
              </a:rPr>
              <a:t>strukturni in demografski izzivi</a:t>
            </a:r>
            <a:endParaRPr lang="sl-SI">
              <a:latin typeface="Corbel"/>
              <a:ea typeface="Lato Black"/>
              <a:cs typeface="Lato Black"/>
            </a:endParaRPr>
          </a:p>
          <a:p>
            <a:pPr marL="171450" indent="-171450">
              <a:buChar char="-"/>
            </a:pPr>
            <a:r>
              <a:rPr lang="sl-SI" sz="1200">
                <a:latin typeface="Lato Black"/>
                <a:ea typeface="Lato Black"/>
                <a:cs typeface="Lato Black"/>
              </a:rPr>
              <a:t>nizka produktivnost &amp; dodana vrednost</a:t>
            </a:r>
            <a:endParaRPr lang="sl-SI" sz="120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Char char="-"/>
            </a:pPr>
            <a:r>
              <a:rPr lang="sl-SI" sz="1200">
                <a:latin typeface="Lato Black"/>
                <a:ea typeface="Lato Black"/>
                <a:cs typeface="Lato Black"/>
              </a:rPr>
              <a:t>podnebni in </a:t>
            </a:r>
            <a:r>
              <a:rPr lang="sl-SI" sz="1200" err="1">
                <a:latin typeface="Lato Black"/>
                <a:ea typeface="Lato Black"/>
                <a:cs typeface="Lato Black"/>
              </a:rPr>
              <a:t>okoljski</a:t>
            </a:r>
            <a:r>
              <a:rPr lang="sl-SI" sz="1200">
                <a:latin typeface="Lato Black"/>
                <a:ea typeface="Lato Black"/>
                <a:cs typeface="Lato Black"/>
              </a:rPr>
              <a:t> izzivi</a:t>
            </a:r>
            <a:endParaRPr lang="sl-SI" sz="120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Char char="-"/>
            </a:pPr>
            <a:r>
              <a:rPr lang="sl-SI" sz="1200">
                <a:latin typeface="Lato Black"/>
                <a:ea typeface="Lato Black"/>
                <a:cs typeface="Lato Black"/>
              </a:rPr>
              <a:t>nepovezanost v verigo</a:t>
            </a:r>
            <a:endParaRPr lang="sl-SI" sz="120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 algn="ctr">
              <a:buChar char="-"/>
            </a:pPr>
            <a:endParaRPr lang="sl-SI" sz="120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/>
            <a:endParaRPr lang="sl-SI" sz="2200">
              <a:latin typeface="Lato Black" panose="020F0A02020204030203" pitchFamily="34" charset="-18"/>
              <a:ea typeface="Lato Black" panose="020F0A02020204030203" pitchFamily="34" charset="-18"/>
              <a:cs typeface="Lato Black" panose="020F0A02020204030203" pitchFamily="34" charset="-18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C9490422-3348-ECA3-B6DD-0201D424ADD9}"/>
              </a:ext>
            </a:extLst>
          </p:cNvPr>
          <p:cNvSpPr txBox="1"/>
          <p:nvPr/>
        </p:nvSpPr>
        <p:spPr>
          <a:xfrm>
            <a:off x="6314219" y="1343023"/>
            <a:ext cx="2709060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Predelava hrane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slaba povezanost in razpršenost domače predelave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pomanjkanje lokalnih surovin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zastarela oprema in nizka stopnja avtomatizacije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2D216442-403D-ECCE-04C6-038B6D1E60AE}"/>
              </a:ext>
            </a:extLst>
          </p:cNvPr>
          <p:cNvSpPr txBox="1"/>
          <p:nvPr/>
        </p:nvSpPr>
        <p:spPr>
          <a:xfrm>
            <a:off x="6417931" y="3428254"/>
            <a:ext cx="2507041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Logistika &amp; distribucija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nezadostna organizacija in infrastruktura 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visoki stroški logistike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neizkoriščen potencial zadrug</a:t>
            </a:r>
          </a:p>
          <a:p>
            <a:endParaRPr lang="sl-SI" sz="2200" dirty="0">
              <a:latin typeface="Lato Black" panose="020F0A02020204030203" pitchFamily="34" charset="-18"/>
              <a:ea typeface="Lato Black" panose="020F0A02020204030203" pitchFamily="34" charset="-18"/>
              <a:cs typeface="Lato Black" panose="020F0A02020204030203" pitchFamily="34" charset="-18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774F01D-8A56-8377-58B0-6C999A9D399A}"/>
              </a:ext>
            </a:extLst>
          </p:cNvPr>
          <p:cNvSpPr txBox="1"/>
          <p:nvPr/>
        </p:nvSpPr>
        <p:spPr>
          <a:xfrm>
            <a:off x="3191341" y="4961491"/>
            <a:ext cx="301025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Trgovina</a:t>
            </a:r>
          </a:p>
          <a:p>
            <a:pPr marL="171450" indent="-171450">
              <a:buFont typeface="Arial"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premalo lokalne, trajnostne hrane </a:t>
            </a:r>
          </a:p>
          <a:p>
            <a:pPr marL="171450" indent="-171450">
              <a:buFont typeface="Arial"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nedovoljene prakse v verigi</a:t>
            </a:r>
          </a:p>
          <a:p>
            <a:pPr marL="171450" indent="-171450">
              <a:buFont typeface="Arial"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nekonkurenčnost domače ponudbe</a:t>
            </a:r>
          </a:p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 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81482CFC-62B6-E11C-AAC4-D364D7B261FC}"/>
              </a:ext>
            </a:extLst>
          </p:cNvPr>
          <p:cNvSpPr txBox="1"/>
          <p:nvPr/>
        </p:nvSpPr>
        <p:spPr>
          <a:xfrm>
            <a:off x="389691" y="3467046"/>
            <a:ext cx="222312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Potrošnja </a:t>
            </a:r>
          </a:p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hrane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manjša ponudba trajnostnih, lokalnih in zdravih živil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nezdravi vzorci prehranjevanja 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cenovna občutljivost potrošnikov </a:t>
            </a:r>
            <a:endParaRPr lang="sl-SI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zavržena hrana</a:t>
            </a:r>
            <a:endParaRPr lang="sl-SI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9FA3EF22-CD34-ADDC-4B11-69FB41E4AC44}"/>
              </a:ext>
            </a:extLst>
          </p:cNvPr>
          <p:cNvSpPr txBox="1"/>
          <p:nvPr/>
        </p:nvSpPr>
        <p:spPr>
          <a:xfrm>
            <a:off x="152309" y="1460675"/>
            <a:ext cx="2549572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 err="1">
                <a:latin typeface="Lato Black" panose="020F0A02020204030203" pitchFamily="34" charset="-18"/>
              </a:rPr>
              <a:t>Repromaterial</a:t>
            </a:r>
            <a:endParaRPr lang="sl-SI" sz="2200" dirty="0">
              <a:latin typeface="Lato Black" panose="020F0A02020204030203" pitchFamily="34" charset="-18"/>
            </a:endParaRP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velika odvisnost od uvoza 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cenovni izzivi</a:t>
            </a:r>
          </a:p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 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DE689CEE-00E0-AEB0-D11F-F07D73FB4C65}"/>
              </a:ext>
            </a:extLst>
          </p:cNvPr>
          <p:cNvSpPr/>
          <p:nvPr/>
        </p:nvSpPr>
        <p:spPr>
          <a:xfrm>
            <a:off x="817032" y="6023547"/>
            <a:ext cx="7755539" cy="771128"/>
          </a:xfrm>
          <a:prstGeom prst="rect">
            <a:avLst/>
          </a:prstGeom>
          <a:noFill/>
          <a:ln>
            <a:solidFill>
              <a:srgbClr val="B0E1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l-SI" sz="1600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Sistem znanja, inovacij in digitalnih tehnologij  - </a:t>
            </a:r>
            <a:r>
              <a:rPr lang="sl-SI" sz="1200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sodelovanje med institucijami, slab vpis v kmetijske programe, prenos znanja, opremljenost s sodobno tehnologijo, izobrazbena raven kmetov,  osveščenost potrošnikov</a:t>
            </a:r>
          </a:p>
        </p:txBody>
      </p:sp>
      <p:pic>
        <p:nvPicPr>
          <p:cNvPr id="12" name="Slika 11" descr="Slika, ki vsebuje besede barvitost, grafika, umetnost&#10;&#10;Opis je samodejno ustvarjen">
            <a:extLst>
              <a:ext uri="{FF2B5EF4-FFF2-40B4-BE49-F238E27FC236}">
                <a16:creationId xmlns:a16="http://schemas.microsoft.com/office/drawing/2014/main" id="{AB4EF045-E33E-B06F-9117-AA76765127A8}"/>
              </a:ext>
            </a:extLst>
          </p:cNvPr>
          <p:cNvPicPr/>
          <p:nvPr/>
        </p:nvPicPr>
        <p:blipFill rotWithShape="1">
          <a:blip r:embed="rId17">
            <a:alphaModFix amt="30000"/>
          </a:blip>
          <a:srcRect l="-1476" t="1" r="1" b="3916"/>
          <a:stretch/>
        </p:blipFill>
        <p:spPr>
          <a:xfrm>
            <a:off x="-334306" y="-194556"/>
            <a:ext cx="1968775" cy="14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5A800-7E21-85BC-0DDB-E11E31A69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311D1C9-E16B-CF63-9BD7-74C0CA35BE7B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7876452" y="6411307"/>
            <a:ext cx="1267548" cy="446693"/>
          </a:xfrm>
          <a:prstGeom prst="rect">
            <a:avLst/>
          </a:prstGeom>
        </p:spPr>
      </p:pic>
      <p:sp>
        <p:nvSpPr>
          <p:cNvPr id="43" name="Elipsa 42">
            <a:extLst>
              <a:ext uri="{FF2B5EF4-FFF2-40B4-BE49-F238E27FC236}">
                <a16:creationId xmlns:a16="http://schemas.microsoft.com/office/drawing/2014/main" id="{0D32F8DB-EDAC-0E6F-A176-23A7E4BC2B0C}"/>
              </a:ext>
            </a:extLst>
          </p:cNvPr>
          <p:cNvSpPr/>
          <p:nvPr/>
        </p:nvSpPr>
        <p:spPr>
          <a:xfrm>
            <a:off x="3974818" y="1319693"/>
            <a:ext cx="790865" cy="769441"/>
          </a:xfrm>
          <a:prstGeom prst="ellipse">
            <a:avLst/>
          </a:prstGeom>
          <a:solidFill>
            <a:srgbClr val="7EC3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5939010F-9EEC-F293-A111-F92A2A25E5D7}"/>
              </a:ext>
            </a:extLst>
          </p:cNvPr>
          <p:cNvSpPr/>
          <p:nvPr/>
        </p:nvSpPr>
        <p:spPr>
          <a:xfrm>
            <a:off x="5313216" y="2037908"/>
            <a:ext cx="790865" cy="769441"/>
          </a:xfrm>
          <a:prstGeom prst="ellipse">
            <a:avLst/>
          </a:prstGeom>
          <a:solidFill>
            <a:srgbClr val="30B2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FBBC0F92-F173-6310-0AB0-3A5EC0DE841B}"/>
              </a:ext>
            </a:extLst>
          </p:cNvPr>
          <p:cNvSpPr/>
          <p:nvPr/>
        </p:nvSpPr>
        <p:spPr>
          <a:xfrm>
            <a:off x="5448194" y="3417622"/>
            <a:ext cx="790865" cy="769441"/>
          </a:xfrm>
          <a:prstGeom prst="ellipse">
            <a:avLst/>
          </a:prstGeom>
          <a:solidFill>
            <a:srgbClr val="72C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21E386DF-AB77-0201-1CE9-ED4D92A71C27}"/>
              </a:ext>
            </a:extLst>
          </p:cNvPr>
          <p:cNvSpPr/>
          <p:nvPr/>
        </p:nvSpPr>
        <p:spPr>
          <a:xfrm>
            <a:off x="4109500" y="4097487"/>
            <a:ext cx="790865" cy="769441"/>
          </a:xfrm>
          <a:prstGeom prst="ellipse">
            <a:avLst/>
          </a:prstGeom>
          <a:solidFill>
            <a:srgbClr val="B0E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A79C9F5C-832A-7A23-969C-5C733AE64550}"/>
              </a:ext>
            </a:extLst>
          </p:cNvPr>
          <p:cNvSpPr/>
          <p:nvPr/>
        </p:nvSpPr>
        <p:spPr>
          <a:xfrm>
            <a:off x="2548401" y="3485938"/>
            <a:ext cx="790865" cy="769441"/>
          </a:xfrm>
          <a:prstGeom prst="ellipse">
            <a:avLst/>
          </a:prstGeom>
          <a:solidFill>
            <a:srgbClr val="F9E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9006C4F9-E053-CD7B-F337-4DCB522502A0}"/>
              </a:ext>
            </a:extLst>
          </p:cNvPr>
          <p:cNvSpPr/>
          <p:nvPr/>
        </p:nvSpPr>
        <p:spPr>
          <a:xfrm>
            <a:off x="2636421" y="1992398"/>
            <a:ext cx="790865" cy="769441"/>
          </a:xfrm>
          <a:prstGeom prst="ellipse">
            <a:avLst/>
          </a:prstGeom>
          <a:solidFill>
            <a:srgbClr val="F9ED3B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5" name="Slika 24" descr="Slika, ki vsebuje besede črna, tema&#10;&#10;Vsebina, ustvarjena z umetno inteligenco, morda ni pravilna.">
            <a:extLst>
              <a:ext uri="{FF2B5EF4-FFF2-40B4-BE49-F238E27FC236}">
                <a16:creationId xmlns:a16="http://schemas.microsoft.com/office/drawing/2014/main" id="{18EAB7A1-90C2-A16C-7E08-3E2161105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477" y="2025296"/>
            <a:ext cx="669202" cy="669202"/>
          </a:xfrm>
          <a:prstGeom prst="rect">
            <a:avLst/>
          </a:prstGeom>
        </p:spPr>
      </p:pic>
      <p:pic>
        <p:nvPicPr>
          <p:cNvPr id="9" name="Grafika 8" descr="Tractor outline">
            <a:extLst>
              <a:ext uri="{FF2B5EF4-FFF2-40B4-BE49-F238E27FC236}">
                <a16:creationId xmlns:a16="http://schemas.microsoft.com/office/drawing/2014/main" id="{DB3DA1D8-5B6A-8D3B-6745-6F386D291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1733" y="1316790"/>
            <a:ext cx="772344" cy="772344"/>
          </a:xfrm>
          <a:prstGeom prst="rect">
            <a:avLst/>
          </a:prstGeom>
        </p:spPr>
      </p:pic>
      <p:pic>
        <p:nvPicPr>
          <p:cNvPr id="11" name="Grafika 10" descr="Shopping cart outline">
            <a:extLst>
              <a:ext uri="{FF2B5EF4-FFF2-40B4-BE49-F238E27FC236}">
                <a16:creationId xmlns:a16="http://schemas.microsoft.com/office/drawing/2014/main" id="{706E27B3-9D97-8A9C-3A09-DB7392EE6E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7201" y="4193970"/>
            <a:ext cx="637048" cy="637048"/>
          </a:xfrm>
          <a:prstGeom prst="rect">
            <a:avLst/>
          </a:prstGeom>
        </p:spPr>
      </p:pic>
      <p:pic>
        <p:nvPicPr>
          <p:cNvPr id="15" name="Grafika 14" descr="Fork and knife outline">
            <a:extLst>
              <a:ext uri="{FF2B5EF4-FFF2-40B4-BE49-F238E27FC236}">
                <a16:creationId xmlns:a16="http://schemas.microsoft.com/office/drawing/2014/main" id="{01B4EFD2-CB58-7C90-0249-EEC83E6702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6932" y="3638927"/>
            <a:ext cx="493802" cy="493802"/>
          </a:xfrm>
          <a:prstGeom prst="rect">
            <a:avLst/>
          </a:prstGeom>
        </p:spPr>
      </p:pic>
      <p:pic>
        <p:nvPicPr>
          <p:cNvPr id="20" name="Grafika 19" descr="Cheese outline">
            <a:extLst>
              <a:ext uri="{FF2B5EF4-FFF2-40B4-BE49-F238E27FC236}">
                <a16:creationId xmlns:a16="http://schemas.microsoft.com/office/drawing/2014/main" id="{102AD4DC-EDD9-1920-B2DC-BC4BEF5ABA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13216" y="2226139"/>
            <a:ext cx="489819" cy="489819"/>
          </a:xfrm>
          <a:prstGeom prst="rect">
            <a:avLst/>
          </a:prstGeom>
        </p:spPr>
      </p:pic>
      <p:pic>
        <p:nvPicPr>
          <p:cNvPr id="22" name="Grafika 21" descr="Dairy outline">
            <a:extLst>
              <a:ext uri="{FF2B5EF4-FFF2-40B4-BE49-F238E27FC236}">
                <a16:creationId xmlns:a16="http://schemas.microsoft.com/office/drawing/2014/main" id="{80153B6E-DA05-EA80-6454-88EC25EBA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12158" y="2120982"/>
            <a:ext cx="560393" cy="560393"/>
          </a:xfrm>
          <a:prstGeom prst="rect">
            <a:avLst/>
          </a:prstGeom>
        </p:spPr>
      </p:pic>
      <p:pic>
        <p:nvPicPr>
          <p:cNvPr id="26" name="Grafika 25" descr="Truck outline">
            <a:extLst>
              <a:ext uri="{FF2B5EF4-FFF2-40B4-BE49-F238E27FC236}">
                <a16:creationId xmlns:a16="http://schemas.microsoft.com/office/drawing/2014/main" id="{30B65E95-8320-3BFC-607D-503D020806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25670" y="3485848"/>
            <a:ext cx="646881" cy="64688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B0C62E6-46FC-DE4B-247C-FB9370D0C377}"/>
              </a:ext>
            </a:extLst>
          </p:cNvPr>
          <p:cNvSpPr txBox="1"/>
          <p:nvPr/>
        </p:nvSpPr>
        <p:spPr>
          <a:xfrm>
            <a:off x="3264505" y="2877867"/>
            <a:ext cx="21668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4000">
                <a:latin typeface="Lato Black"/>
                <a:ea typeface="Lato Black"/>
                <a:cs typeface="Lato Black"/>
              </a:rPr>
              <a:t>TRENDI 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0D175C20-B6F4-BC7D-0A7E-BE9CA18338F5}"/>
              </a:ext>
            </a:extLst>
          </p:cNvPr>
          <p:cNvSpPr txBox="1"/>
          <p:nvPr/>
        </p:nvSpPr>
        <p:spPr>
          <a:xfrm>
            <a:off x="2851042" y="-281"/>
            <a:ext cx="3587226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Pridelava hrane</a:t>
            </a:r>
          </a:p>
          <a:p>
            <a:r>
              <a:rPr lang="sl-SI" sz="1200" dirty="0">
                <a:latin typeface="Lato Black"/>
                <a:ea typeface="Lato Black"/>
                <a:cs typeface="Lato Black"/>
              </a:rPr>
              <a:t>-   konsolidacija/specializacija kmetij 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prenehanje kmetovanja majhnih in oddaljenih kmetij</a:t>
            </a:r>
            <a:endParaRPr lang="sl-SI" dirty="0">
              <a:latin typeface="Corbel" panose="020B0503020204020204"/>
              <a:ea typeface="Lato Black"/>
              <a:cs typeface="Lato Black"/>
            </a:endParaRP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zaostrovanje demografskih izzivov 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povečevanje škode zaradi podnebnih sprememb 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nestabilnost </a:t>
            </a:r>
          </a:p>
          <a:p>
            <a:r>
              <a:rPr lang="sl-SI" sz="1200" dirty="0">
                <a:latin typeface="Lato Black"/>
                <a:ea typeface="Lato Black"/>
                <a:cs typeface="Lato Black"/>
              </a:rPr>
              <a:t>     trga</a:t>
            </a:r>
          </a:p>
          <a:p>
            <a:endParaRPr lang="sl-SI" sz="1200" strike="sngStrike" dirty="0">
              <a:highlight>
                <a:srgbClr val="FFFF00"/>
              </a:highlight>
              <a:latin typeface="Lato Black"/>
              <a:ea typeface="Lato Black"/>
              <a:cs typeface="Lato Black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20651FD-623A-A9DC-2C56-646E82206380}"/>
              </a:ext>
            </a:extLst>
          </p:cNvPr>
          <p:cNvSpPr txBox="1"/>
          <p:nvPr/>
        </p:nvSpPr>
        <p:spPr>
          <a:xfrm>
            <a:off x="6304821" y="1321091"/>
            <a:ext cx="2769435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Predelava hrane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krožno gospodarstvo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spremembe potrošniških navad (manj predelane hrane)</a:t>
            </a:r>
            <a:endParaRPr lang="sl-SI" sz="2200" dirty="0">
              <a:latin typeface="Lato Black"/>
              <a:ea typeface="Lato Black"/>
              <a:cs typeface="Lato Black"/>
            </a:endParaRP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povečanje visokotehnoloških metod 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3EB8E80C-508D-41FD-1828-86D320A1515B}"/>
              </a:ext>
            </a:extLst>
          </p:cNvPr>
          <p:cNvSpPr txBox="1"/>
          <p:nvPr/>
        </p:nvSpPr>
        <p:spPr>
          <a:xfrm>
            <a:off x="6374897" y="3226826"/>
            <a:ext cx="2771028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Logistika &amp; distribucija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rast spletnega nakupovanja in storitev dostave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digitalizacija in pametna ter trajnostna logistika</a:t>
            </a:r>
          </a:p>
          <a:p>
            <a:endParaRPr lang="sl-SI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/>
            <a:endParaRPr lang="sl-SI" sz="2200" dirty="0">
              <a:latin typeface="Lato Black" panose="020F0A02020204030203" pitchFamily="34" charset="-18"/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0898820E-57C7-0B23-CAE0-338E73560E03}"/>
              </a:ext>
            </a:extLst>
          </p:cNvPr>
          <p:cNvSpPr txBox="1"/>
          <p:nvPr/>
        </p:nvSpPr>
        <p:spPr>
          <a:xfrm>
            <a:off x="3056803" y="4843850"/>
            <a:ext cx="3382858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>
                <a:latin typeface="Lato Black"/>
                <a:ea typeface="Lato Black"/>
                <a:cs typeface="Lato Black"/>
              </a:rPr>
              <a:t>Trgovina</a:t>
            </a:r>
          </a:p>
          <a:p>
            <a:pPr marL="171450" indent="-171450">
              <a:buFontTx/>
              <a:buChar char="-"/>
            </a:pPr>
            <a:r>
              <a:rPr lang="sl-SI" sz="12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vedno večja koncentracija velikih trgovinskih sistemov</a:t>
            </a:r>
          </a:p>
          <a:p>
            <a:pPr marL="171450" indent="-171450">
              <a:buFontTx/>
              <a:buChar char="-"/>
            </a:pPr>
            <a:r>
              <a:rPr lang="sl-SI" sz="12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razvoj hibridnih nakupovalnih navad </a:t>
            </a:r>
          </a:p>
          <a:p>
            <a:pPr marL="171450" indent="-171450">
              <a:buFontTx/>
              <a:buChar char="-"/>
            </a:pPr>
            <a:r>
              <a:rPr lang="sl-SI" sz="12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zmanjšanje zavržkov in trajnostna embalaža</a:t>
            </a:r>
          </a:p>
          <a:p>
            <a:pPr algn="ctr"/>
            <a:r>
              <a:rPr lang="sl-SI" sz="2200">
                <a:latin typeface="Lato Black"/>
                <a:ea typeface="Lato Black"/>
                <a:cs typeface="Lato Black"/>
              </a:rPr>
              <a:t> 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8F01E0A4-44FE-CD02-D64B-9BAEB8334E2A}"/>
              </a:ext>
            </a:extLst>
          </p:cNvPr>
          <p:cNvSpPr txBox="1"/>
          <p:nvPr/>
        </p:nvSpPr>
        <p:spPr>
          <a:xfrm>
            <a:off x="322432" y="3409792"/>
            <a:ext cx="2223128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Potrošnja </a:t>
            </a:r>
          </a:p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hrane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večanje povpraševanja po lokalni in trajnostno pridelani hrani, vključno z rastlinskimi in ekološkimi živili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zahteve po večji sledljivosti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prepočasno zmanjševanje</a:t>
            </a:r>
            <a:br>
              <a:rPr lang="sl-SI" sz="1200" dirty="0">
                <a:latin typeface="Lato Black"/>
                <a:ea typeface="Lato Black"/>
                <a:cs typeface="Lato Black"/>
              </a:rPr>
            </a:br>
            <a:r>
              <a:rPr lang="sl-SI" sz="1200" dirty="0">
                <a:latin typeface="Lato Black"/>
                <a:ea typeface="Lato Black"/>
                <a:cs typeface="Lato Black"/>
              </a:rPr>
              <a:t>zavržkov hrane</a:t>
            </a:r>
            <a:r>
              <a:rPr lang="sl-SI" sz="2200" dirty="0">
                <a:latin typeface="Lato Black"/>
                <a:ea typeface="Lato Black"/>
                <a:cs typeface="Lato Black"/>
              </a:rPr>
              <a:t> </a:t>
            </a:r>
            <a:endParaRPr lang="sl-SI" sz="1200" dirty="0">
              <a:latin typeface="Lato Black"/>
              <a:ea typeface="Lato Black"/>
              <a:cs typeface="Lato Black"/>
            </a:endParaRP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56450E9E-2C9A-1993-E2D8-475A48676ACD}"/>
              </a:ext>
            </a:extLst>
          </p:cNvPr>
          <p:cNvSpPr txBox="1"/>
          <p:nvPr/>
        </p:nvSpPr>
        <p:spPr>
          <a:xfrm>
            <a:off x="201053" y="1366537"/>
            <a:ext cx="2358139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 err="1">
                <a:latin typeface="Lato Black" panose="020F0A02020204030203" pitchFamily="34" charset="-18"/>
              </a:rPr>
              <a:t>Repromaterial</a:t>
            </a:r>
            <a:endParaRPr lang="sl-SI" sz="2200" dirty="0">
              <a:latin typeface="Lato Black" panose="020F0A02020204030203" pitchFamily="34" charset="-18"/>
            </a:endParaRPr>
          </a:p>
          <a:p>
            <a:r>
              <a:rPr lang="sl-SI" sz="1200" dirty="0">
                <a:latin typeface="Lato Black"/>
                <a:ea typeface="Lato Black"/>
                <a:cs typeface="Lato Black"/>
              </a:rPr>
              <a:t>-   velika nestanovitnost cen, vpliv geopolitičnih razmer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vse več odvisnosti od uvoza</a:t>
            </a:r>
          </a:p>
          <a:p>
            <a:pPr marL="171450" indent="-171450"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zmanjšanje rabe FFS in mineralnih gnojil </a:t>
            </a:r>
            <a:endParaRPr lang="sl-SI" strike="sngStrike" dirty="0">
              <a:latin typeface="Corbel"/>
              <a:ea typeface="Lato Black"/>
              <a:cs typeface="Lato Black"/>
            </a:endParaRPr>
          </a:p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 </a:t>
            </a:r>
          </a:p>
        </p:txBody>
      </p:sp>
      <p:sp>
        <p:nvSpPr>
          <p:cNvPr id="23" name="Pravokotnik 22">
            <a:extLst>
              <a:ext uri="{FF2B5EF4-FFF2-40B4-BE49-F238E27FC236}">
                <a16:creationId xmlns:a16="http://schemas.microsoft.com/office/drawing/2014/main" id="{BE7CD36C-CA1F-C9F2-93F3-CEFFD756D8ED}"/>
              </a:ext>
            </a:extLst>
          </p:cNvPr>
          <p:cNvSpPr/>
          <p:nvPr/>
        </p:nvSpPr>
        <p:spPr>
          <a:xfrm>
            <a:off x="438274" y="6177944"/>
            <a:ext cx="7790658" cy="614303"/>
          </a:xfrm>
          <a:prstGeom prst="rect">
            <a:avLst/>
          </a:prstGeom>
          <a:noFill/>
          <a:ln>
            <a:solidFill>
              <a:srgbClr val="B0E1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Sistem znanja, inovacij in digitalnih tehnologij - </a:t>
            </a:r>
            <a:r>
              <a:rPr lang="sl-SI" sz="1200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velik pospešek umetne inteligence, robotizacije in digitalizacije, drastičen upad študentov in dijakov v kmetijske izobraževalne programe, vse večji razkorak med tistimi, ki uvajajo inovacije in ostalimi ...</a:t>
            </a:r>
          </a:p>
        </p:txBody>
      </p:sp>
      <p:pic>
        <p:nvPicPr>
          <p:cNvPr id="7" name="Slika 6" descr="Slika, ki vsebuje besede barvitost, grafika, umetnost&#10;&#10;Opis je samodejno ustvarjen">
            <a:extLst>
              <a:ext uri="{FF2B5EF4-FFF2-40B4-BE49-F238E27FC236}">
                <a16:creationId xmlns:a16="http://schemas.microsoft.com/office/drawing/2014/main" id="{A58BAC8F-DCD0-779C-558B-3D3E2794B6A6}"/>
              </a:ext>
            </a:extLst>
          </p:cNvPr>
          <p:cNvPicPr/>
          <p:nvPr/>
        </p:nvPicPr>
        <p:blipFill rotWithShape="1">
          <a:blip r:embed="rId17">
            <a:alphaModFix amt="30000"/>
          </a:blip>
          <a:srcRect l="-1476" t="1" r="1" b="3916"/>
          <a:stretch/>
        </p:blipFill>
        <p:spPr>
          <a:xfrm>
            <a:off x="-334306" y="-194556"/>
            <a:ext cx="1968775" cy="14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1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57ACE-07BA-56C0-37E3-90EDB87D6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BB36D12-05BD-C865-47D9-3E4D4B3D89C1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7876452" y="6411307"/>
            <a:ext cx="1267548" cy="446693"/>
          </a:xfrm>
          <a:prstGeom prst="rect">
            <a:avLst/>
          </a:prstGeom>
        </p:spPr>
      </p:pic>
      <p:sp>
        <p:nvSpPr>
          <p:cNvPr id="43" name="Elipsa 42">
            <a:extLst>
              <a:ext uri="{FF2B5EF4-FFF2-40B4-BE49-F238E27FC236}">
                <a16:creationId xmlns:a16="http://schemas.microsoft.com/office/drawing/2014/main" id="{8903F679-310D-B313-C355-6350D6E0AA96}"/>
              </a:ext>
            </a:extLst>
          </p:cNvPr>
          <p:cNvSpPr/>
          <p:nvPr/>
        </p:nvSpPr>
        <p:spPr>
          <a:xfrm>
            <a:off x="3974818" y="1319693"/>
            <a:ext cx="790865" cy="769441"/>
          </a:xfrm>
          <a:prstGeom prst="ellipse">
            <a:avLst/>
          </a:prstGeom>
          <a:solidFill>
            <a:srgbClr val="7EC3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Elipsa 1">
            <a:extLst>
              <a:ext uri="{FF2B5EF4-FFF2-40B4-BE49-F238E27FC236}">
                <a16:creationId xmlns:a16="http://schemas.microsoft.com/office/drawing/2014/main" id="{8846BFB6-B4F2-9676-A7AB-70815132CE87}"/>
              </a:ext>
            </a:extLst>
          </p:cNvPr>
          <p:cNvSpPr/>
          <p:nvPr/>
        </p:nvSpPr>
        <p:spPr>
          <a:xfrm>
            <a:off x="5313216" y="2037908"/>
            <a:ext cx="790865" cy="769441"/>
          </a:xfrm>
          <a:prstGeom prst="ellipse">
            <a:avLst/>
          </a:prstGeom>
          <a:solidFill>
            <a:srgbClr val="30B2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41D9BD8B-EB6D-1E55-F908-4B8DB3FFD023}"/>
              </a:ext>
            </a:extLst>
          </p:cNvPr>
          <p:cNvSpPr/>
          <p:nvPr/>
        </p:nvSpPr>
        <p:spPr>
          <a:xfrm>
            <a:off x="5448194" y="3417622"/>
            <a:ext cx="790865" cy="769441"/>
          </a:xfrm>
          <a:prstGeom prst="ellipse">
            <a:avLst/>
          </a:prstGeom>
          <a:solidFill>
            <a:srgbClr val="72CA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B73EE68D-12D4-4C89-BB06-F1B93E1D557C}"/>
              </a:ext>
            </a:extLst>
          </p:cNvPr>
          <p:cNvSpPr/>
          <p:nvPr/>
        </p:nvSpPr>
        <p:spPr>
          <a:xfrm>
            <a:off x="4109500" y="4097487"/>
            <a:ext cx="790865" cy="769441"/>
          </a:xfrm>
          <a:prstGeom prst="ellipse">
            <a:avLst/>
          </a:prstGeom>
          <a:solidFill>
            <a:srgbClr val="B0E1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D6AFC671-EC0A-FF8B-4AB8-7C7628FF78C0}"/>
              </a:ext>
            </a:extLst>
          </p:cNvPr>
          <p:cNvSpPr/>
          <p:nvPr/>
        </p:nvSpPr>
        <p:spPr>
          <a:xfrm>
            <a:off x="2548401" y="3485938"/>
            <a:ext cx="790865" cy="769441"/>
          </a:xfrm>
          <a:prstGeom prst="ellipse">
            <a:avLst/>
          </a:prstGeom>
          <a:solidFill>
            <a:srgbClr val="F9E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3CC3B4B4-CF85-2938-E3C9-5722A90E398B}"/>
              </a:ext>
            </a:extLst>
          </p:cNvPr>
          <p:cNvSpPr/>
          <p:nvPr/>
        </p:nvSpPr>
        <p:spPr>
          <a:xfrm>
            <a:off x="2636421" y="1992398"/>
            <a:ext cx="790865" cy="769441"/>
          </a:xfrm>
          <a:prstGeom prst="ellipse">
            <a:avLst/>
          </a:prstGeom>
          <a:solidFill>
            <a:srgbClr val="F9ED3B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5" name="Slika 24" descr="Slika, ki vsebuje besede črna, tema&#10;&#10;Vsebina, ustvarjena z umetno inteligenco, morda ni pravilna.">
            <a:extLst>
              <a:ext uri="{FF2B5EF4-FFF2-40B4-BE49-F238E27FC236}">
                <a16:creationId xmlns:a16="http://schemas.microsoft.com/office/drawing/2014/main" id="{18868A76-5ECA-9B3A-7B4F-4C788BB34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477" y="2025296"/>
            <a:ext cx="669202" cy="669202"/>
          </a:xfrm>
          <a:prstGeom prst="rect">
            <a:avLst/>
          </a:prstGeom>
        </p:spPr>
      </p:pic>
      <p:pic>
        <p:nvPicPr>
          <p:cNvPr id="9" name="Grafika 8" descr="Tractor outline">
            <a:extLst>
              <a:ext uri="{FF2B5EF4-FFF2-40B4-BE49-F238E27FC236}">
                <a16:creationId xmlns:a16="http://schemas.microsoft.com/office/drawing/2014/main" id="{A01825E6-0D83-1709-F956-3EFE47798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1733" y="1316790"/>
            <a:ext cx="772344" cy="772344"/>
          </a:xfrm>
          <a:prstGeom prst="rect">
            <a:avLst/>
          </a:prstGeom>
        </p:spPr>
      </p:pic>
      <p:pic>
        <p:nvPicPr>
          <p:cNvPr id="11" name="Grafika 10" descr="Shopping cart outline">
            <a:extLst>
              <a:ext uri="{FF2B5EF4-FFF2-40B4-BE49-F238E27FC236}">
                <a16:creationId xmlns:a16="http://schemas.microsoft.com/office/drawing/2014/main" id="{508CB388-DBDA-5291-ED7C-23CCC3CEA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87201" y="4193970"/>
            <a:ext cx="637048" cy="637048"/>
          </a:xfrm>
          <a:prstGeom prst="rect">
            <a:avLst/>
          </a:prstGeom>
        </p:spPr>
      </p:pic>
      <p:pic>
        <p:nvPicPr>
          <p:cNvPr id="15" name="Grafika 14" descr="Fork and knife outline">
            <a:extLst>
              <a:ext uri="{FF2B5EF4-FFF2-40B4-BE49-F238E27FC236}">
                <a16:creationId xmlns:a16="http://schemas.microsoft.com/office/drawing/2014/main" id="{EC7A815A-7AEF-F206-CA31-516CF2A693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6932" y="3638927"/>
            <a:ext cx="493802" cy="493802"/>
          </a:xfrm>
          <a:prstGeom prst="rect">
            <a:avLst/>
          </a:prstGeom>
        </p:spPr>
      </p:pic>
      <p:pic>
        <p:nvPicPr>
          <p:cNvPr id="20" name="Grafika 19" descr="Cheese outline">
            <a:extLst>
              <a:ext uri="{FF2B5EF4-FFF2-40B4-BE49-F238E27FC236}">
                <a16:creationId xmlns:a16="http://schemas.microsoft.com/office/drawing/2014/main" id="{884B7BA0-3FBF-4084-0C51-A47F7896A9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13216" y="2226139"/>
            <a:ext cx="489819" cy="489819"/>
          </a:xfrm>
          <a:prstGeom prst="rect">
            <a:avLst/>
          </a:prstGeom>
        </p:spPr>
      </p:pic>
      <p:pic>
        <p:nvPicPr>
          <p:cNvPr id="22" name="Grafika 21" descr="Dairy outline">
            <a:extLst>
              <a:ext uri="{FF2B5EF4-FFF2-40B4-BE49-F238E27FC236}">
                <a16:creationId xmlns:a16="http://schemas.microsoft.com/office/drawing/2014/main" id="{BF7596D9-5F4F-EFFB-DF75-117F25BD18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12158" y="2120982"/>
            <a:ext cx="560393" cy="560393"/>
          </a:xfrm>
          <a:prstGeom prst="rect">
            <a:avLst/>
          </a:prstGeom>
        </p:spPr>
      </p:pic>
      <p:pic>
        <p:nvPicPr>
          <p:cNvPr id="26" name="Grafika 25" descr="Truck outline">
            <a:extLst>
              <a:ext uri="{FF2B5EF4-FFF2-40B4-BE49-F238E27FC236}">
                <a16:creationId xmlns:a16="http://schemas.microsoft.com/office/drawing/2014/main" id="{214A30F8-B638-C1F4-53C1-0091B42E4B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25670" y="3485848"/>
            <a:ext cx="646881" cy="646881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3258093-4F05-2213-1EF9-B5ACA8C175C8}"/>
              </a:ext>
            </a:extLst>
          </p:cNvPr>
          <p:cNvSpPr txBox="1"/>
          <p:nvPr/>
        </p:nvSpPr>
        <p:spPr>
          <a:xfrm>
            <a:off x="3264505" y="2877867"/>
            <a:ext cx="21668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4000">
                <a:latin typeface="Lato Black"/>
                <a:ea typeface="Lato Black"/>
                <a:cs typeface="Lato Black"/>
              </a:rPr>
              <a:t>CILJI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DC2A741-8FAC-C83B-D5DE-B061D70AFD7B}"/>
              </a:ext>
            </a:extLst>
          </p:cNvPr>
          <p:cNvSpPr txBox="1"/>
          <p:nvPr/>
        </p:nvSpPr>
        <p:spPr>
          <a:xfrm>
            <a:off x="2804263" y="-4760"/>
            <a:ext cx="4010186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Pridelava hrane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zaščita kmetijskih zemljišč in kmetijskih tal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demografska prenova sektorja</a:t>
            </a:r>
            <a:endParaRPr lang="sl-SI" dirty="0">
              <a:latin typeface="Lato Black"/>
              <a:ea typeface="Lato Black"/>
              <a:cs typeface="Lato Black"/>
            </a:endParaRP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trajnostna rast dodane vrednosti in produktivnosti 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odpornost kmetijstva na podnebna in druga tveganja</a:t>
            </a:r>
          </a:p>
          <a:p>
            <a:pPr marL="171450" indent="-171450"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močno povezana veriga</a:t>
            </a:r>
            <a:endParaRPr lang="sl-SI" sz="1200" dirty="0">
              <a:latin typeface="Lato Black" panose="020F0A02020204030203" pitchFamily="34" charset="-18"/>
              <a:ea typeface="Lato Black"/>
              <a:cs typeface="Lato Black"/>
            </a:endParaRPr>
          </a:p>
          <a:p>
            <a:pPr algn="ctr"/>
            <a:endParaRPr lang="sl-SI" sz="2200">
              <a:latin typeface="Lato Black" panose="020F0A02020204030203" pitchFamily="34" charset="-18"/>
              <a:ea typeface="Lato Black" panose="020F0A02020204030203" pitchFamily="34" charset="-18"/>
              <a:cs typeface="Lato Black" panose="020F0A02020204030203" pitchFamily="34" charset="-18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68D722C-0B60-CEE9-4B8D-D43162D23E5A}"/>
              </a:ext>
            </a:extLst>
          </p:cNvPr>
          <p:cNvSpPr txBox="1"/>
          <p:nvPr/>
        </p:nvSpPr>
        <p:spPr>
          <a:xfrm>
            <a:off x="6239474" y="1346370"/>
            <a:ext cx="2591566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Predelava hrane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več lokalnih surovin v predelovalnih obratih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nove tehnologije in digitalizacija obratov </a:t>
            </a:r>
          </a:p>
          <a:p>
            <a:pPr marL="171450" indent="-171450">
              <a:buChar char="-"/>
            </a:pPr>
            <a:r>
              <a:rPr lang="sl-SI" sz="1200" dirty="0" err="1">
                <a:latin typeface="Lato Black"/>
                <a:ea typeface="Lato Black"/>
                <a:cs typeface="Lato Black"/>
              </a:rPr>
              <a:t>reformulacija</a:t>
            </a:r>
            <a:r>
              <a:rPr lang="sl-SI" sz="1200" dirty="0">
                <a:latin typeface="Lato Black"/>
                <a:ea typeface="Lato Black"/>
                <a:cs typeface="Lato Black"/>
              </a:rPr>
              <a:t> živil v smeri manj sladkorja, aditivov, maščob</a:t>
            </a:r>
            <a:endParaRPr lang="sl-SI" sz="1200" dirty="0">
              <a:latin typeface="Lato Black" panose="020F0A02020204030203" pitchFamily="34" charset="-18"/>
              <a:ea typeface="Lato Black"/>
              <a:cs typeface="Lato Black"/>
            </a:endParaRPr>
          </a:p>
          <a:p>
            <a:pPr marL="171450" indent="-171450"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manj </a:t>
            </a:r>
            <a:r>
              <a:rPr lang="sl-SI" sz="1200" dirty="0" err="1">
                <a:latin typeface="Lato Black"/>
                <a:ea typeface="Lato Black"/>
                <a:cs typeface="Lato Black"/>
              </a:rPr>
              <a:t>visokoprocesirane</a:t>
            </a:r>
            <a:r>
              <a:rPr lang="sl-SI" sz="1200" dirty="0">
                <a:latin typeface="Lato Black"/>
                <a:ea typeface="Lato Black"/>
                <a:cs typeface="Lato Black"/>
              </a:rPr>
              <a:t> hrane</a:t>
            </a:r>
            <a:endParaRPr lang="sl-SI" sz="1200" dirty="0">
              <a:latin typeface="Lato Black" panose="020F0A02020204030203" pitchFamily="34" charset="-18"/>
              <a:ea typeface="Lato Black" panose="020F0A02020204030203" pitchFamily="34" charset="-18"/>
              <a:cs typeface="Lato Black" panose="020F0A02020204030203" pitchFamily="34" charset="-18"/>
            </a:endParaRPr>
          </a:p>
          <a:p>
            <a:pPr algn="ctr"/>
            <a:endParaRPr lang="sl-SI" sz="2200" dirty="0">
              <a:latin typeface="Lato Black" panose="020F0A02020204030203" pitchFamily="34" charset="-18"/>
              <a:ea typeface="Lato Black" panose="020F0A02020204030203" pitchFamily="34" charset="-18"/>
              <a:cs typeface="Lato Black" panose="020F0A02020204030203" pitchFamily="34" charset="-18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C67ED2E-E1D6-397B-E209-1756906F9D66}"/>
              </a:ext>
            </a:extLst>
          </p:cNvPr>
          <p:cNvSpPr txBox="1"/>
          <p:nvPr/>
        </p:nvSpPr>
        <p:spPr>
          <a:xfrm>
            <a:off x="6371894" y="3569331"/>
            <a:ext cx="2458843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Logistika &amp; distribucija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vzpostavitev regionalnih skladiščnih kapacitet, logističnih centrov ter zbirno distribucijskih centrov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podpora kratkim dobavnim verigam</a:t>
            </a:r>
          </a:p>
          <a:p>
            <a:pPr algn="ctr"/>
            <a:endParaRPr lang="sl-SI" sz="2200" dirty="0">
              <a:latin typeface="Lato Black" panose="020F0A02020204030203" pitchFamily="34" charset="-18"/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BC629ED-C83E-1529-220B-53445C956AC7}"/>
              </a:ext>
            </a:extLst>
          </p:cNvPr>
          <p:cNvSpPr txBox="1"/>
          <p:nvPr/>
        </p:nvSpPr>
        <p:spPr>
          <a:xfrm>
            <a:off x="3060228" y="4760741"/>
            <a:ext cx="3110956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Trgovina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krepitev in ohranitev trgovin na podeželju </a:t>
            </a:r>
            <a:endParaRPr lang="sl-SI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kratke dobavne verige</a:t>
            </a:r>
            <a:endParaRPr lang="sl-SI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povečanje lokalne in trajnostne hrane na policah trgovin</a:t>
            </a:r>
          </a:p>
          <a:p>
            <a:pPr marL="171450" indent="-171450"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pošteni odnosi v verigi in več zaupanja</a:t>
            </a:r>
          </a:p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 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B4F97E69-B883-80B1-B4D0-F4D470544D06}"/>
              </a:ext>
            </a:extLst>
          </p:cNvPr>
          <p:cNvSpPr txBox="1"/>
          <p:nvPr/>
        </p:nvSpPr>
        <p:spPr>
          <a:xfrm>
            <a:off x="315191" y="3383539"/>
            <a:ext cx="2223128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Potrošnja </a:t>
            </a:r>
          </a:p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hrane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zmanjšanje zavržene hrane </a:t>
            </a:r>
          </a:p>
          <a:p>
            <a:pPr marL="171450" indent="-171450">
              <a:buFontTx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izboljšanje fizičnega in cenovnega dostopa do  kakovostne in trajnostno pridelane hrane, vključno z ekološkimi živili</a:t>
            </a:r>
          </a:p>
          <a:p>
            <a:pPr marL="171450" indent="-171450"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večanje potrošnje sadja, zelenjave, stročnic </a:t>
            </a:r>
          </a:p>
          <a:p>
            <a:pPr marL="171450" indent="-171450"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manj visoko procesirane hrane, nasičenih maščob </a:t>
            </a:r>
          </a:p>
          <a:p>
            <a:pPr algn="ctr"/>
            <a:r>
              <a:rPr lang="sl-SI" sz="2200" dirty="0">
                <a:latin typeface="Lato Black"/>
                <a:ea typeface="Lato Black"/>
                <a:cs typeface="Lato Black"/>
              </a:rPr>
              <a:t> 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7EB9D5E4-4A2E-AEAD-423E-EF1DBEFC31BF}"/>
              </a:ext>
            </a:extLst>
          </p:cNvPr>
          <p:cNvSpPr txBox="1"/>
          <p:nvPr/>
        </p:nvSpPr>
        <p:spPr>
          <a:xfrm>
            <a:off x="204009" y="928608"/>
            <a:ext cx="2418561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2200" dirty="0" err="1">
                <a:latin typeface="Lato Black" panose="020F0A02020204030203" pitchFamily="34" charset="-18"/>
              </a:rPr>
              <a:t>Repromaterial</a:t>
            </a:r>
            <a:endParaRPr lang="sl-SI" sz="2200" dirty="0">
              <a:latin typeface="Lato Black" panose="020F0A02020204030203" pitchFamily="34" charset="-18"/>
            </a:endParaRPr>
          </a:p>
          <a:p>
            <a:pPr marL="171450" indent="-171450">
              <a:buFont typeface="Calibri"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krepitev ohranjanja rastlinskih genskih virov</a:t>
            </a:r>
          </a:p>
          <a:p>
            <a:pPr marL="171450" indent="-171450">
              <a:buFont typeface="Calibri"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krepitev semenarske proizvodnje v Sloveniji</a:t>
            </a:r>
          </a:p>
          <a:p>
            <a:pPr marL="171450" indent="-171450">
              <a:buFont typeface="Calibri"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več trajnosti in s tem manj rabe FFS in mineralnih gnojil</a:t>
            </a:r>
            <a:endParaRPr lang="sl-SI" dirty="0">
              <a:latin typeface="Corbel" panose="020B0503020204020204"/>
              <a:ea typeface="Lato Black"/>
              <a:cs typeface="Lato Black"/>
            </a:endParaRPr>
          </a:p>
          <a:p>
            <a:pPr marL="171450" indent="-171450">
              <a:buFont typeface="Calibri"/>
              <a:buChar char="-"/>
            </a:pPr>
            <a:r>
              <a:rPr lang="sl-SI" sz="1200" dirty="0">
                <a:latin typeface="Lato Black"/>
                <a:ea typeface="Lato Black"/>
                <a:cs typeface="Lato Black"/>
              </a:rPr>
              <a:t>več zdravja in dobrobiti živali in s tem manjša potrošnja antibiotikov </a:t>
            </a:r>
            <a:endParaRPr lang="sl-SI" dirty="0">
              <a:latin typeface="Corbel" panose="020B0503020204020204"/>
              <a:ea typeface="Lato Black"/>
              <a:cs typeface="Lato Black"/>
            </a:endParaRP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FFF8B1E0-B733-02D5-167E-E3BF2CA6D72F}"/>
              </a:ext>
            </a:extLst>
          </p:cNvPr>
          <p:cNvSpPr/>
          <p:nvPr/>
        </p:nvSpPr>
        <p:spPr>
          <a:xfrm>
            <a:off x="328820" y="6258315"/>
            <a:ext cx="7717754" cy="575224"/>
          </a:xfrm>
          <a:prstGeom prst="rect">
            <a:avLst/>
          </a:prstGeom>
          <a:noFill/>
          <a:ln>
            <a:solidFill>
              <a:srgbClr val="B0E1D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l-SI" b="1" dirty="0">
                <a:solidFill>
                  <a:schemeClr val="tx1"/>
                </a:solidFill>
              </a:rPr>
              <a:t>S</a:t>
            </a:r>
            <a:r>
              <a:rPr lang="sl-SI" b="1" dirty="0">
                <a:solidFill>
                  <a:schemeClr val="tx1"/>
                </a:solidFill>
                <a:latin typeface="Corbel"/>
                <a:ea typeface="Lato Black"/>
                <a:cs typeface="Lato Black"/>
              </a:rPr>
              <a:t>istem znanja, inovacij in digitalnih tehnologij</a:t>
            </a:r>
            <a:r>
              <a:rPr lang="sl-SI" b="1" dirty="0">
                <a:solidFill>
                  <a:schemeClr val="tx1"/>
                </a:solidFill>
              </a:rPr>
              <a:t>- </a:t>
            </a:r>
            <a:r>
              <a:rPr lang="sl-SI" sz="1200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vzpostavljena mreža znanja in demonstracijskih centrov in demo kmetij, sodoben izobraževalni sistem, prilagojen izzivom kmetijstva</a:t>
            </a:r>
          </a:p>
        </p:txBody>
      </p:sp>
      <p:pic>
        <p:nvPicPr>
          <p:cNvPr id="12" name="Slika 11" descr="Slika, ki vsebuje besede barvitost, grafika, umetnost&#10;&#10;Opis je samodejno ustvarjen">
            <a:extLst>
              <a:ext uri="{FF2B5EF4-FFF2-40B4-BE49-F238E27FC236}">
                <a16:creationId xmlns:a16="http://schemas.microsoft.com/office/drawing/2014/main" id="{D97E9CD9-FB84-504A-2FE6-CAF221041180}"/>
              </a:ext>
            </a:extLst>
          </p:cNvPr>
          <p:cNvPicPr/>
          <p:nvPr/>
        </p:nvPicPr>
        <p:blipFill rotWithShape="1">
          <a:blip r:embed="rId17">
            <a:alphaModFix amt="30000"/>
          </a:blip>
          <a:srcRect l="-1476" t="1" r="1" b="3916"/>
          <a:stretch/>
        </p:blipFill>
        <p:spPr>
          <a:xfrm>
            <a:off x="-334306" y="-194556"/>
            <a:ext cx="1968775" cy="14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290F2-F7E6-9394-70A6-387900BA2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4CC45E7-A6DB-B067-9B62-2C766B7AE69A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/>
        </p:blipFill>
        <p:spPr>
          <a:xfrm>
            <a:off x="7876452" y="6411307"/>
            <a:ext cx="1267548" cy="446693"/>
          </a:xfrm>
          <a:prstGeom prst="rect">
            <a:avLst/>
          </a:prstGeom>
        </p:spPr>
      </p:pic>
      <p:sp>
        <p:nvSpPr>
          <p:cNvPr id="53" name="Pravokotnik 52">
            <a:extLst>
              <a:ext uri="{FF2B5EF4-FFF2-40B4-BE49-F238E27FC236}">
                <a16:creationId xmlns:a16="http://schemas.microsoft.com/office/drawing/2014/main" id="{D7FE945D-E260-5EF8-468D-4DE6CEBEC8AB}"/>
              </a:ext>
            </a:extLst>
          </p:cNvPr>
          <p:cNvSpPr/>
          <p:nvPr/>
        </p:nvSpPr>
        <p:spPr>
          <a:xfrm>
            <a:off x="650081" y="1495896"/>
            <a:ext cx="6893240" cy="42528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lnSpc>
                <a:spcPct val="90000"/>
              </a:lnSpc>
              <a:spcBef>
                <a:spcPts val="1050"/>
              </a:spcBef>
              <a:buFont typeface="Arial"/>
              <a:buChar char="•"/>
            </a:pPr>
            <a:r>
              <a:rPr lang="sl-SI" sz="2000" b="1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Dvopolnost v strukturi kmetijskih gospodarstev, konkurenčnost in </a:t>
            </a:r>
            <a:r>
              <a:rPr lang="sl-SI" sz="2000" b="1" dirty="0" err="1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večfunkcionalnost</a:t>
            </a:r>
            <a:r>
              <a:rPr lang="sl-SI" sz="2000" b="1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 kmetijstva, teritorialni vidik</a:t>
            </a:r>
            <a:endParaRPr lang="sl-SI" sz="2000" dirty="0">
              <a:solidFill>
                <a:schemeClr val="tx1"/>
              </a:solidFill>
              <a:latin typeface="Lato Black"/>
              <a:ea typeface="Lato Black"/>
              <a:cs typeface="Lato Black"/>
            </a:endParaRPr>
          </a:p>
          <a:p>
            <a:pPr marL="285750" indent="-285750">
              <a:lnSpc>
                <a:spcPct val="90000"/>
              </a:lnSpc>
              <a:spcBef>
                <a:spcPts val="1050"/>
              </a:spcBef>
              <a:buFont typeface="Arial"/>
              <a:buChar char="•"/>
            </a:pPr>
            <a:r>
              <a:rPr lang="sl-SI" sz="2000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Kmetijska zemljišča</a:t>
            </a:r>
            <a:endParaRPr lang="en-US" sz="2000" dirty="0">
              <a:solidFill>
                <a:schemeClr val="tx1"/>
              </a:solidFill>
              <a:latin typeface="Lato Black"/>
              <a:ea typeface="Lato Black"/>
              <a:cs typeface="Lato Black"/>
            </a:endParaRPr>
          </a:p>
          <a:p>
            <a:pPr marL="285750" indent="-285750">
              <a:lnSpc>
                <a:spcPct val="90000"/>
              </a:lnSpc>
              <a:spcBef>
                <a:spcPts val="1050"/>
              </a:spcBef>
              <a:buFont typeface="Arial"/>
              <a:buChar char="•"/>
            </a:pPr>
            <a:r>
              <a:rPr lang="sl-SI" sz="2000" b="1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Podnebje/odpornost/tveganja </a:t>
            </a:r>
          </a:p>
          <a:p>
            <a:pPr marL="285750" indent="-285750">
              <a:lnSpc>
                <a:spcPct val="90000"/>
              </a:lnSpc>
              <a:spcBef>
                <a:spcPts val="1050"/>
              </a:spcBef>
              <a:buFont typeface="Arial"/>
              <a:buChar char="•"/>
            </a:pPr>
            <a:r>
              <a:rPr lang="sl-SI" sz="2000" b="1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Okolje/narava-kmetijstvo, trajnostne kmetijske prakse </a:t>
            </a:r>
          </a:p>
          <a:p>
            <a:pPr marL="285750" indent="-285750">
              <a:lnSpc>
                <a:spcPct val="90000"/>
              </a:lnSpc>
              <a:spcBef>
                <a:spcPts val="1050"/>
              </a:spcBef>
              <a:buFont typeface="Arial"/>
              <a:buChar char="•"/>
            </a:pPr>
            <a:r>
              <a:rPr lang="sl-SI" sz="2000" b="1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Učinkovite agroživilske verige</a:t>
            </a:r>
            <a:r>
              <a:rPr lang="sl-SI" sz="2000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 </a:t>
            </a:r>
          </a:p>
          <a:p>
            <a:pPr marL="285750" indent="-285750">
              <a:lnSpc>
                <a:spcPct val="90000"/>
              </a:lnSpc>
              <a:spcBef>
                <a:spcPts val="1050"/>
              </a:spcBef>
              <a:buFont typeface="Arial"/>
              <a:buChar char="•"/>
            </a:pPr>
            <a:r>
              <a:rPr lang="sl-SI" sz="2000" b="1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Potrošnik in njegova vloga</a:t>
            </a:r>
            <a:endParaRPr lang="sl-SI" sz="2000" dirty="0">
              <a:solidFill>
                <a:schemeClr val="tx1"/>
              </a:solidFill>
              <a:latin typeface="Lato Black"/>
              <a:ea typeface="Lato Black"/>
              <a:cs typeface="Lato Black"/>
            </a:endParaRPr>
          </a:p>
          <a:p>
            <a:pPr marL="285750" indent="-285750">
              <a:lnSpc>
                <a:spcPct val="90000"/>
              </a:lnSpc>
              <a:spcBef>
                <a:spcPts val="1050"/>
              </a:spcBef>
              <a:buFont typeface="Arial"/>
              <a:buChar char="•"/>
            </a:pPr>
            <a:r>
              <a:rPr lang="sl-SI" sz="2000" b="1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Generacijska prenova/družbeni in socialni vidik/mladi </a:t>
            </a:r>
          </a:p>
          <a:p>
            <a:pPr marL="285750" indent="-285750">
              <a:lnSpc>
                <a:spcPct val="90000"/>
              </a:lnSpc>
              <a:spcBef>
                <a:spcPts val="1050"/>
              </a:spcBef>
              <a:buFont typeface="Arial"/>
              <a:buChar char="•"/>
            </a:pPr>
            <a:r>
              <a:rPr lang="sl-SI" sz="2000" b="1" dirty="0">
                <a:solidFill>
                  <a:schemeClr val="tx1"/>
                </a:solidFill>
                <a:latin typeface="Lato Black"/>
                <a:ea typeface="Lato Black"/>
                <a:cs typeface="Lato Black"/>
              </a:rPr>
              <a:t>Sistem znanja, inovacij in digitalnih tehnologij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F7F5D03-0D72-78B2-4C71-DF4BD185BBF8}"/>
              </a:ext>
            </a:extLst>
          </p:cNvPr>
          <p:cNvSpPr txBox="1"/>
          <p:nvPr/>
        </p:nvSpPr>
        <p:spPr>
          <a:xfrm>
            <a:off x="595406" y="334815"/>
            <a:ext cx="741843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l-SI" sz="3200" dirty="0">
                <a:solidFill>
                  <a:srgbClr val="00B050"/>
                </a:solidFill>
                <a:latin typeface="Lato Black"/>
                <a:ea typeface="Lato Black"/>
                <a:cs typeface="Lato Black"/>
              </a:rPr>
              <a:t>Ključna vprašanja za nadaljnjo poglobljeno razpravo</a:t>
            </a:r>
            <a:endParaRPr lang="en-US" sz="3200" dirty="0">
              <a:solidFill>
                <a:srgbClr val="00B050"/>
              </a:solidFill>
              <a:latin typeface="Lato Black"/>
              <a:ea typeface="Lato Black"/>
              <a:cs typeface="Lato Black"/>
            </a:endParaRPr>
          </a:p>
        </p:txBody>
      </p:sp>
      <p:pic>
        <p:nvPicPr>
          <p:cNvPr id="2" name="Slika 1" descr="Slika, ki vsebuje besede barvitost, grafika, umetnost&#10;&#10;Opis je samodejno ustvarjen">
            <a:extLst>
              <a:ext uri="{FF2B5EF4-FFF2-40B4-BE49-F238E27FC236}">
                <a16:creationId xmlns:a16="http://schemas.microsoft.com/office/drawing/2014/main" id="{3B6725A6-78C3-B84F-6CA5-0B74EEDE955B}"/>
              </a:ext>
            </a:extLst>
          </p:cNvPr>
          <p:cNvPicPr/>
          <p:nvPr/>
        </p:nvPicPr>
        <p:blipFill rotWithShape="1">
          <a:blip r:embed="rId4">
            <a:alphaModFix amt="30000"/>
          </a:blip>
          <a:srcRect l="-1476" t="1" r="1" b="3916"/>
          <a:stretch/>
        </p:blipFill>
        <p:spPr>
          <a:xfrm>
            <a:off x="-334306" y="-194556"/>
            <a:ext cx="1968775" cy="141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58906"/>
      </p:ext>
    </p:extLst>
  </p:cSld>
  <p:clrMapOvr>
    <a:masterClrMapping/>
  </p:clrMapOvr>
</p:sld>
</file>

<file path=ppt/theme/theme1.xml><?xml version="1.0" encoding="utf-8"?>
<a:theme xmlns:a="http://schemas.openxmlformats.org/drawingml/2006/main" name="Osnovno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939_TF00019431.potx" id="{DF19C2D9-902C-4877-A23F-D070DBF9275D}" vid="{1A90FDD7-937F-45BC-AB54-F57AA123D42B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6538C040F5E84B87C6E2DE0F9D0064" ma:contentTypeVersion="8" ma:contentTypeDescription="Ustvari nov dokument." ma:contentTypeScope="" ma:versionID="03edb1b594580fbfbd40d1a84b7a7f11">
  <xsd:schema xmlns:xsd="http://www.w3.org/2001/XMLSchema" xmlns:xs="http://www.w3.org/2001/XMLSchema" xmlns:p="http://schemas.microsoft.com/office/2006/metadata/properties" xmlns:ns2="e5b837bf-f160-435b-b9f7-33af51a863e0" targetNamespace="http://schemas.microsoft.com/office/2006/metadata/properties" ma:root="true" ma:fieldsID="de0b31741555e5615c3aa4ca3c03d3a3" ns2:_="">
    <xsd:import namespace="e5b837bf-f160-435b-b9f7-33af51a863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837bf-f160-435b-b9f7-33af51a863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65D742-03F8-4A07-AD44-2F5940A960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915EF7-B9F6-4EB7-AA4F-557BE6AB702C}">
  <ds:schemaRefs>
    <ds:schemaRef ds:uri="http://www.w3.org/XML/1998/namespace"/>
    <ds:schemaRef ds:uri="http://schemas.microsoft.com/office/2006/metadata/properties"/>
    <ds:schemaRef ds:uri="http://purl.org/dc/dcmitype/"/>
    <ds:schemaRef ds:uri="e5b837bf-f160-435b-b9f7-33af51a863e0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7935E50-811C-4F5A-9198-22646A7BA2C4}">
  <ds:schemaRefs>
    <ds:schemaRef ds:uri="e5b837bf-f160-435b-b9f7-33af51a863e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osnovno</Template>
  <TotalTime>213</TotalTime>
  <Words>585</Words>
  <Application>Microsoft Office PowerPoint</Application>
  <PresentationFormat>Diaprojekcija na zaslonu (4:3)</PresentationFormat>
  <Paragraphs>126</Paragraphs>
  <Slides>6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Lato</vt:lpstr>
      <vt:lpstr>Lato Black</vt:lpstr>
      <vt:lpstr>Osnovno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Klavdija Kosič</dc:creator>
  <cp:lastModifiedBy>Luka Grižonič</cp:lastModifiedBy>
  <cp:revision>99</cp:revision>
  <cp:lastPrinted>2025-08-22T15:36:27Z</cp:lastPrinted>
  <dcterms:created xsi:type="dcterms:W3CDTF">2025-05-16T09:40:27Z</dcterms:created>
  <dcterms:modified xsi:type="dcterms:W3CDTF">2025-08-25T12:52:22Z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0x010100AA6538C040F5E84B87C6E2DE0F9D0064</vt:lpwstr>
  </property>
</Properties>
</file>