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1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2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4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5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6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7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8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9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0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1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2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3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4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5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6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27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758" r:id="rId7"/>
    <p:sldMasterId id="2147483770" r:id="rId8"/>
    <p:sldMasterId id="2147483782" r:id="rId9"/>
    <p:sldMasterId id="2147483794" r:id="rId10"/>
    <p:sldMasterId id="2147483806" r:id="rId11"/>
    <p:sldMasterId id="2147483818" r:id="rId12"/>
    <p:sldMasterId id="2147483830" r:id="rId13"/>
    <p:sldMasterId id="2147483842" r:id="rId14"/>
    <p:sldMasterId id="2147483873" r:id="rId15"/>
    <p:sldMasterId id="2147483893" r:id="rId16"/>
    <p:sldMasterId id="2147483905" r:id="rId17"/>
    <p:sldMasterId id="2147483917" r:id="rId18"/>
    <p:sldMasterId id="2147483929" r:id="rId19"/>
    <p:sldMasterId id="2147483941" r:id="rId20"/>
    <p:sldMasterId id="2147483953" r:id="rId21"/>
    <p:sldMasterId id="2147483965" r:id="rId22"/>
    <p:sldMasterId id="2147483977" r:id="rId23"/>
    <p:sldMasterId id="2147483989" r:id="rId24"/>
    <p:sldMasterId id="2147484001" r:id="rId25"/>
    <p:sldMasterId id="2147484013" r:id="rId26"/>
    <p:sldMasterId id="2147484025" r:id="rId27"/>
    <p:sldMasterId id="2147484037" r:id="rId28"/>
  </p:sldMasterIdLst>
  <p:notesMasterIdLst>
    <p:notesMasterId r:id="rId47"/>
  </p:notesMasterIdLst>
  <p:handoutMasterIdLst>
    <p:handoutMasterId r:id="rId48"/>
  </p:handoutMasterIdLst>
  <p:sldIdLst>
    <p:sldId id="596" r:id="rId29"/>
    <p:sldId id="714" r:id="rId30"/>
    <p:sldId id="671" r:id="rId31"/>
    <p:sldId id="718" r:id="rId32"/>
    <p:sldId id="712" r:id="rId33"/>
    <p:sldId id="697" r:id="rId34"/>
    <p:sldId id="695" r:id="rId35"/>
    <p:sldId id="694" r:id="rId36"/>
    <p:sldId id="698" r:id="rId37"/>
    <p:sldId id="699" r:id="rId38"/>
    <p:sldId id="700" r:id="rId39"/>
    <p:sldId id="716" r:id="rId40"/>
    <p:sldId id="717" r:id="rId41"/>
    <p:sldId id="702" r:id="rId42"/>
    <p:sldId id="713" r:id="rId43"/>
    <p:sldId id="719" r:id="rId44"/>
    <p:sldId id="715" r:id="rId45"/>
    <p:sldId id="707" r:id="rId46"/>
  </p:sldIdLst>
  <p:sldSz cx="9144000" cy="6858000" type="screen4x3"/>
  <p:notesSz cx="6735763" cy="9866313"/>
  <p:defaultTextStyle>
    <a:defPPr>
      <a:defRPr lang="sl-SI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  <a:srgbClr val="0089CF"/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239" autoAdjust="0"/>
  </p:normalViewPr>
  <p:slideViewPr>
    <p:cSldViewPr>
      <p:cViewPr varScale="1">
        <p:scale>
          <a:sx n="90" d="100"/>
          <a:sy n="90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veze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Gregoric\Documents\My%20Documents\CINDI%202001,%202004,%202008,2012,2016\2017%20analize\KopijaCINDI16%20sumarnik_grafi_26.9.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94864176085391"/>
          <c:y val="0.16558392213293666"/>
          <c:w val="0.57468155377529917"/>
          <c:h val="0.81305049394493034"/>
        </c:manualLayout>
      </c:layout>
      <c:pieChart>
        <c:varyColors val="1"/>
        <c:ser>
          <c:idx val="0"/>
          <c:order val="0"/>
          <c:explosion val="38"/>
          <c:dPt>
            <c:idx val="0"/>
            <c:bubble3D val="0"/>
            <c:spPr>
              <a:solidFill>
                <a:srgbClr val="00A4D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-0.10402645242639302"/>
                  <c:y val="3.99137299418711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121938676388245E-2"/>
                  <c:y val="-4.02231240602111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532221752397063"/>
                  <c:y val="-2.4911639638474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0006430255724564"/>
                  <c:y val="0.189555207036492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List1!$H$10:$H$14</c:f>
              <c:strCache>
                <c:ptCount val="5"/>
                <c:pt idx="0">
                  <c:v>voda</c:v>
                </c:pt>
                <c:pt idx="1">
                  <c:v>maščobe</c:v>
                </c:pt>
                <c:pt idx="2">
                  <c:v>beljakovine (kazein, globulin, albumin)</c:v>
                </c:pt>
                <c:pt idx="3">
                  <c:v>mlečni sladkor (laktoza)</c:v>
                </c:pt>
                <c:pt idx="4">
                  <c:v>minerali (Ca, P) in vitamini (A,D, E, K in B kompleks)</c:v>
                </c:pt>
              </c:strCache>
            </c:strRef>
          </c:cat>
          <c:val>
            <c:numRef>
              <c:f>List1!$I$10:$I$14</c:f>
              <c:numCache>
                <c:formatCode>0.00%</c:formatCode>
                <c:ptCount val="5"/>
                <c:pt idx="0">
                  <c:v>0.87500000000000011</c:v>
                </c:pt>
                <c:pt idx="1">
                  <c:v>4.0000000000000008E-2</c:v>
                </c:pt>
                <c:pt idx="2">
                  <c:v>3.3000000000000002E-2</c:v>
                </c:pt>
                <c:pt idx="3">
                  <c:v>4.7000000000000014E-2</c:v>
                </c:pt>
                <c:pt idx="4">
                  <c:v>7.0000000000000019E-3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Uživanje mleka in mlečnih izdelkov</a:t>
            </a:r>
          </a:p>
        </c:rich>
      </c:tx>
      <c:layout>
        <c:manualLayout>
          <c:xMode val="edge"/>
          <c:yMode val="edge"/>
          <c:x val="0.2004537890546269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370897515361668E-2"/>
          <c:y val="0.11472870975873797"/>
          <c:w val="0.89480048796717393"/>
          <c:h val="0.65858327031155062"/>
        </c:manualLayout>
      </c:layout>
      <c:lineChart>
        <c:grouping val="standard"/>
        <c:varyColors val="0"/>
        <c:ser>
          <c:idx val="0"/>
          <c:order val="0"/>
          <c:tx>
            <c:strRef>
              <c:f>'Grafi za infografiko'!$D$306</c:f>
              <c:strCache>
                <c:ptCount val="1"/>
                <c:pt idx="0">
                  <c:v>1-krat na dan ali pogosteje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'Grafi za infografiko'!$E$305:$I$305</c:f>
              <c:numCache>
                <c:formatCode>General</c:formatCode>
                <c:ptCount val="5"/>
                <c:pt idx="0">
                  <c:v>2001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'Grafi za infografiko'!$E$306:$I$306</c:f>
              <c:numCache>
                <c:formatCode>0.0</c:formatCode>
                <c:ptCount val="5"/>
                <c:pt idx="0">
                  <c:v>58.277596553142651</c:v>
                </c:pt>
                <c:pt idx="1">
                  <c:v>50.205626174503692</c:v>
                </c:pt>
                <c:pt idx="2">
                  <c:v>46.478007518675831</c:v>
                </c:pt>
                <c:pt idx="3">
                  <c:v>40.992725585692639</c:v>
                </c:pt>
                <c:pt idx="4">
                  <c:v>41.446789828968271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'Grafi za infografiko'!$D$307</c:f>
              <c:strCache>
                <c:ptCount val="1"/>
                <c:pt idx="0">
                  <c:v>3-krat na mesec ali redkeje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'Grafi za infografiko'!$E$305:$I$305</c:f>
              <c:numCache>
                <c:formatCode>General</c:formatCode>
                <c:ptCount val="5"/>
                <c:pt idx="0">
                  <c:v>2001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'Grafi za infografiko'!$E$307:$I$307</c:f>
              <c:numCache>
                <c:formatCode>0.0</c:formatCode>
                <c:ptCount val="5"/>
                <c:pt idx="0">
                  <c:v>8.5384853837301691</c:v>
                </c:pt>
                <c:pt idx="1">
                  <c:v>10.254067836550492</c:v>
                </c:pt>
                <c:pt idx="2">
                  <c:v>9.939777827899869</c:v>
                </c:pt>
                <c:pt idx="3">
                  <c:v>13.00682109376525</c:v>
                </c:pt>
                <c:pt idx="4">
                  <c:v>12.333274156237833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7889200"/>
        <c:axId val="1907894096"/>
      </c:lineChart>
      <c:catAx>
        <c:axId val="190788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07894096"/>
        <c:crosses val="autoZero"/>
        <c:auto val="1"/>
        <c:lblAlgn val="ctr"/>
        <c:lblOffset val="100"/>
        <c:noMultiLvlLbl val="0"/>
      </c:catAx>
      <c:valAx>
        <c:axId val="190789409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effectLst>
            <a:outerShdw blurRad="50800" dist="50800" dir="5400000" algn="ctr" rotWithShape="0">
              <a:schemeClr val="bg1"/>
            </a:outerShdw>
          </a:effectLst>
        </c:spPr>
        <c:crossAx val="190788920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7.2193771054208933E-2"/>
          <c:y val="0.83669676883609889"/>
          <c:w val="0.85561245789158324"/>
          <c:h val="0.1633032311639014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/>
      </a:pPr>
      <a:endParaRPr lang="sl-S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72C239BC-3580-4F56-A754-7FC2578680E1}" type="datetimeFigureOut">
              <a:rPr lang="sl-SI" smtClean="0"/>
              <a:pPr/>
              <a:t>9. 04. 2018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FE8A8FC8-5DD9-4DD1-80A7-6D1C83A50D4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423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726" cy="492684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15462" y="0"/>
            <a:ext cx="2918726" cy="492684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9F998742-365F-411D-BBBD-394A467103F6}" type="datetimeFigureOut">
              <a:rPr lang="sl-SI" smtClean="0"/>
              <a:pPr/>
              <a:t>9. 04. 2018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2946" y="4686815"/>
            <a:ext cx="5389871" cy="4438894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372050"/>
            <a:ext cx="2918726" cy="492684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5462" y="9372050"/>
            <a:ext cx="2918726" cy="492684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2F12B026-A58A-4B7F-8330-B6953FF694B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57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627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8213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9440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3274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635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954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1994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801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sl-SI" altLang="sl-SI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40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34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15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262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026-A58A-4B7F-8330-B6953FF694B6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656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52975" y="796209"/>
            <a:ext cx="7582682" cy="1470049"/>
          </a:xfrm>
        </p:spPr>
        <p:txBody>
          <a:bodyPr/>
          <a:lstStyle>
            <a:lvl1pPr algn="l">
              <a:defRPr>
                <a:solidFill>
                  <a:srgbClr val="007DC5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51322" y="2669542"/>
            <a:ext cx="7582681" cy="1752451"/>
          </a:xfrm>
        </p:spPr>
        <p:txBody>
          <a:bodyPr/>
          <a:lstStyle>
            <a:lvl1pPr marL="0" indent="0" algn="l">
              <a:buNone/>
              <a:defRPr>
                <a:solidFill>
                  <a:srgbClr val="808285"/>
                </a:solidFill>
              </a:defRPr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5726"/>
            <a:ext cx="2879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3488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915047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901284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440595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40699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8698072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56720348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31254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697016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064995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316767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561293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08" indent="0">
              <a:buNone/>
              <a:defRPr sz="1300"/>
            </a:lvl2pPr>
            <a:lvl3pPr marL="642618" indent="0">
              <a:buNone/>
              <a:defRPr sz="1100"/>
            </a:lvl3pPr>
            <a:lvl4pPr marL="963925" indent="0">
              <a:buNone/>
              <a:defRPr sz="1000"/>
            </a:lvl4pPr>
            <a:lvl5pPr marL="1285237" indent="0">
              <a:buNone/>
              <a:defRPr sz="1000"/>
            </a:lvl5pPr>
            <a:lvl6pPr marL="1606546" indent="0">
              <a:buNone/>
              <a:defRPr sz="1000"/>
            </a:lvl6pPr>
            <a:lvl7pPr marL="1927855" indent="0">
              <a:buNone/>
              <a:defRPr sz="1000"/>
            </a:lvl7pPr>
            <a:lvl8pPr marL="2249166" indent="0">
              <a:buNone/>
              <a:defRPr sz="1000"/>
            </a:lvl8pPr>
            <a:lvl9pPr marL="2570475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449611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92970" y="1151930"/>
            <a:ext cx="5411391" cy="317896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604890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6484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562820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45792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752823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742772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83160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6014497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08" indent="0">
              <a:buNone/>
              <a:defRPr sz="2000"/>
            </a:lvl2pPr>
            <a:lvl3pPr marL="642618" indent="0">
              <a:buNone/>
              <a:defRPr sz="1700"/>
            </a:lvl3pPr>
            <a:lvl4pPr marL="963925" indent="0">
              <a:buNone/>
              <a:defRPr sz="1400"/>
            </a:lvl4pPr>
            <a:lvl5pPr marL="1285237" indent="0">
              <a:buNone/>
              <a:defRPr sz="1400"/>
            </a:lvl5pPr>
            <a:lvl6pPr marL="1606546" indent="0">
              <a:buNone/>
              <a:defRPr sz="1400"/>
            </a:lvl6pPr>
            <a:lvl7pPr marL="1927855" indent="0">
              <a:buNone/>
              <a:defRPr sz="1400"/>
            </a:lvl7pPr>
            <a:lvl8pPr marL="2249166" indent="0">
              <a:buNone/>
              <a:defRPr sz="1400"/>
            </a:lvl8pPr>
            <a:lvl9pPr marL="2570475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7926057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804872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697016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36002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0205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647" y="1600657"/>
            <a:ext cx="8228707" cy="4525119"/>
          </a:xfrm>
          <a:prstGeom prst="rect">
            <a:avLst/>
          </a:prstGeom>
        </p:spPr>
        <p:txBody>
          <a:bodyPr lIns="64258" tIns="32128" rIns="64258" bIns="3212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45749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935165"/>
            <a:ext cx="4038600" cy="438943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35165"/>
            <a:ext cx="4038600" cy="438943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648" y="6356822"/>
            <a:ext cx="2133079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6628" y="6356822"/>
            <a:ext cx="3353098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5099" y="6356822"/>
            <a:ext cx="761256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42ABF545-0A8A-40CA-B165-7FF3C24FCC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663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58" tIns="32128" rIns="64258" bIns="32128"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6374369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648" y="1600657"/>
            <a:ext cx="4060775" cy="4525119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9" y="1600657"/>
            <a:ext cx="4060775" cy="4525119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886207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58" tIns="32128" rIns="64258" bIns="32128"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58" tIns="32128" rIns="64258" bIns="32128"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732459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27547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89056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8847176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4110801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57"/>
            <a:ext cx="8228707" cy="4525119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125791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87964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55" tIns="32126" rIns="64255" bIns="32126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8"/>
            <a:ext cx="6400354" cy="1752451"/>
          </a:xfrm>
          <a:prstGeom prst="rect">
            <a:avLst/>
          </a:prstGeom>
        </p:spPr>
        <p:txBody>
          <a:bodyPr lIns="64255" tIns="32126" rIns="64255" bIns="32126"/>
          <a:lstStyle>
            <a:lvl1pPr marL="0" indent="0" algn="ctr">
              <a:buNone/>
              <a:defRPr/>
            </a:lvl1pPr>
            <a:lvl2pPr marL="321275" indent="0" algn="ctr">
              <a:buNone/>
              <a:defRPr/>
            </a:lvl2pPr>
            <a:lvl3pPr marL="642552" indent="0" algn="ctr">
              <a:buNone/>
              <a:defRPr/>
            </a:lvl3pPr>
            <a:lvl4pPr marL="963826" indent="0" algn="ctr">
              <a:buNone/>
              <a:defRPr/>
            </a:lvl4pPr>
            <a:lvl5pPr marL="1285105" indent="0" algn="ctr">
              <a:buNone/>
              <a:defRPr/>
            </a:lvl5pPr>
            <a:lvl6pPr marL="1606382" indent="0" algn="ctr">
              <a:buNone/>
              <a:defRPr/>
            </a:lvl6pPr>
            <a:lvl7pPr marL="1927658" indent="0" algn="ctr">
              <a:buNone/>
              <a:defRPr/>
            </a:lvl7pPr>
            <a:lvl8pPr marL="2248936" indent="0" algn="ctr">
              <a:buNone/>
              <a:defRPr/>
            </a:lvl8pPr>
            <a:lvl9pPr marL="2570212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93555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57200" y="1935165"/>
            <a:ext cx="8229600" cy="4389437"/>
          </a:xfrm>
        </p:spPr>
        <p:txBody>
          <a:bodyPr/>
          <a:lstStyle/>
          <a:p>
            <a:pPr lvl="0"/>
            <a:r>
              <a:rPr lang="sl-SI" noProof="0" smtClean="0">
                <a:sym typeface="Myriad Pro Light" charset="0"/>
              </a:rPr>
              <a:t>Kliknite ikono, če želite dodati tabelo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648" y="6356822"/>
            <a:ext cx="2133079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6628" y="6356822"/>
            <a:ext cx="3353098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5099" y="6356822"/>
            <a:ext cx="761256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3E186489-D52A-42D8-B574-1C199F548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912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5" tIns="32126" rIns="64255" bIns="32126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647" y="1600658"/>
            <a:ext cx="8228707" cy="4525119"/>
          </a:xfrm>
          <a:prstGeom prst="rect">
            <a:avLst/>
          </a:prstGeom>
        </p:spPr>
        <p:txBody>
          <a:bodyPr lIns="64255" tIns="32126" rIns="64255" bIns="32126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53120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55" tIns="32126" rIns="64255" bIns="32126"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55" tIns="32126" rIns="64255" bIns="32126" anchor="b"/>
          <a:lstStyle>
            <a:lvl1pPr marL="0" indent="0">
              <a:buNone/>
              <a:defRPr sz="1400"/>
            </a:lvl1pPr>
            <a:lvl2pPr marL="321275" indent="0">
              <a:buNone/>
              <a:defRPr sz="1300"/>
            </a:lvl2pPr>
            <a:lvl3pPr marL="642552" indent="0">
              <a:buNone/>
              <a:defRPr sz="1100"/>
            </a:lvl3pPr>
            <a:lvl4pPr marL="963826" indent="0">
              <a:buNone/>
              <a:defRPr sz="1000"/>
            </a:lvl4pPr>
            <a:lvl5pPr marL="1285105" indent="0">
              <a:buNone/>
              <a:defRPr sz="1000"/>
            </a:lvl5pPr>
            <a:lvl6pPr marL="1606382" indent="0">
              <a:buNone/>
              <a:defRPr sz="1000"/>
            </a:lvl6pPr>
            <a:lvl7pPr marL="1927658" indent="0">
              <a:buNone/>
              <a:defRPr sz="1000"/>
            </a:lvl7pPr>
            <a:lvl8pPr marL="2248936" indent="0">
              <a:buNone/>
              <a:defRPr sz="1000"/>
            </a:lvl8pPr>
            <a:lvl9pPr marL="2570212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3343351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5" tIns="32126" rIns="64255" bIns="32126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648" y="1600658"/>
            <a:ext cx="4060775" cy="4525119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9" y="1600658"/>
            <a:ext cx="4060775" cy="4525119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869820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55" tIns="32126" rIns="64255" bIns="32126"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55" tIns="32126" rIns="64255" bIns="32126"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903281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5" tIns="32126" rIns="64255" bIns="32126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316372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1074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8" y="273484"/>
            <a:ext cx="3008189" cy="1161975"/>
          </a:xfrm>
          <a:prstGeom prst="rect">
            <a:avLst/>
          </a:prstGeom>
        </p:spPr>
        <p:txBody>
          <a:bodyPr lIns="64255" tIns="32126" rIns="64255" bIns="32126"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8" y="1435448"/>
            <a:ext cx="3008189" cy="4690318"/>
          </a:xfrm>
          <a:prstGeom prst="rect">
            <a:avLst/>
          </a:prstGeom>
        </p:spPr>
        <p:txBody>
          <a:bodyPr lIns="64255" tIns="32126" rIns="64255" bIns="32126"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504464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6" y="4800824"/>
            <a:ext cx="5486177" cy="567035"/>
          </a:xfrm>
          <a:prstGeom prst="rect">
            <a:avLst/>
          </a:prstGeom>
        </p:spPr>
        <p:txBody>
          <a:bodyPr lIns="64255" tIns="32126" rIns="64255" bIns="32126"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6" y="612800"/>
            <a:ext cx="5486177" cy="4114354"/>
          </a:xfrm>
          <a:prstGeom prst="rect">
            <a:avLst/>
          </a:prstGeom>
        </p:spPr>
        <p:txBody>
          <a:bodyPr lIns="64255" tIns="32126" rIns="64255" bIns="32126"/>
          <a:lstStyle>
            <a:lvl1pPr marL="0" indent="0">
              <a:buNone/>
              <a:defRPr sz="2200"/>
            </a:lvl1pPr>
            <a:lvl2pPr marL="321275" indent="0">
              <a:buNone/>
              <a:defRPr sz="2000"/>
            </a:lvl2pPr>
            <a:lvl3pPr marL="642552" indent="0">
              <a:buNone/>
              <a:defRPr sz="1700"/>
            </a:lvl3pPr>
            <a:lvl4pPr marL="963826" indent="0">
              <a:buNone/>
              <a:defRPr sz="1400"/>
            </a:lvl4pPr>
            <a:lvl5pPr marL="1285105" indent="0">
              <a:buNone/>
              <a:defRPr sz="1400"/>
            </a:lvl5pPr>
            <a:lvl6pPr marL="1606382" indent="0">
              <a:buNone/>
              <a:defRPr sz="1400"/>
            </a:lvl6pPr>
            <a:lvl7pPr marL="1927658" indent="0">
              <a:buNone/>
              <a:defRPr sz="1400"/>
            </a:lvl7pPr>
            <a:lvl8pPr marL="2248936" indent="0">
              <a:buNone/>
              <a:defRPr sz="1400"/>
            </a:lvl8pPr>
            <a:lvl9pPr marL="2570212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6" y="5367860"/>
            <a:ext cx="5486177" cy="804788"/>
          </a:xfrm>
          <a:prstGeom prst="rect">
            <a:avLst/>
          </a:prstGeom>
        </p:spPr>
        <p:txBody>
          <a:bodyPr lIns="64255" tIns="32126" rIns="64255" bIns="32126"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9989226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5" tIns="32126" rIns="64255" bIns="32126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58"/>
            <a:ext cx="8228707" cy="4525119"/>
          </a:xfrm>
          <a:prstGeom prst="rect">
            <a:avLst/>
          </a:prstGeom>
        </p:spPr>
        <p:txBody>
          <a:bodyPr vert="eaVert" lIns="64255" tIns="32126" rIns="64255" bIns="32126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300493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55" tIns="32126" rIns="64255" bIns="32126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55" tIns="32126" rIns="64255" bIns="32126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66551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704851"/>
            <a:ext cx="8229600" cy="561975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648" y="6356822"/>
            <a:ext cx="1378521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666628" y="6356822"/>
            <a:ext cx="3353098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7925099" y="6356822"/>
            <a:ext cx="761256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fld id="{A0721DCF-2A8E-4197-ACB3-E1C592F44EA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4836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032666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47701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9215236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92969" y="1946684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719090" y="1946684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576737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66216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921793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45140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5068612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5603017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5539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>
          <a:xfrm>
            <a:off x="685354" y="6248550"/>
            <a:ext cx="1905372" cy="45653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76" y="6248550"/>
            <a:ext cx="2895451" cy="45653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6553275" y="6248550"/>
            <a:ext cx="1905372" cy="45653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87E0C81F-6976-4F55-9EA1-6EB811DC4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56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92981" y="178594"/>
            <a:ext cx="5411391" cy="57864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88796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6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41" indent="0" algn="ctr">
              <a:buNone/>
              <a:defRPr/>
            </a:lvl2pPr>
            <a:lvl3pPr marL="642486" indent="0" algn="ctr">
              <a:buNone/>
              <a:defRPr/>
            </a:lvl3pPr>
            <a:lvl4pPr marL="963727" indent="0" algn="ctr">
              <a:buNone/>
              <a:defRPr/>
            </a:lvl4pPr>
            <a:lvl5pPr marL="1284973" indent="0" algn="ctr">
              <a:buNone/>
              <a:defRPr/>
            </a:lvl5pPr>
            <a:lvl6pPr marL="1606216" indent="0" algn="ctr">
              <a:buNone/>
              <a:defRPr/>
            </a:lvl6pPr>
            <a:lvl7pPr marL="1927460" indent="0" algn="ctr">
              <a:buNone/>
              <a:defRPr/>
            </a:lvl7pPr>
            <a:lvl8pPr marL="2248706" indent="0" algn="ctr">
              <a:buNone/>
              <a:defRPr/>
            </a:lvl8pPr>
            <a:lvl9pPr marL="2569949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583927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548147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41" indent="0">
              <a:buNone/>
              <a:defRPr sz="1300"/>
            </a:lvl2pPr>
            <a:lvl3pPr marL="642486" indent="0">
              <a:buNone/>
              <a:defRPr sz="1100"/>
            </a:lvl3pPr>
            <a:lvl4pPr marL="963727" indent="0">
              <a:buNone/>
              <a:defRPr sz="1000"/>
            </a:lvl4pPr>
            <a:lvl5pPr marL="1284973" indent="0">
              <a:buNone/>
              <a:defRPr sz="1000"/>
            </a:lvl5pPr>
            <a:lvl6pPr marL="1606216" indent="0">
              <a:buNone/>
              <a:defRPr sz="1000"/>
            </a:lvl6pPr>
            <a:lvl7pPr marL="1927460" indent="0">
              <a:buNone/>
              <a:defRPr sz="1000"/>
            </a:lvl7pPr>
            <a:lvl8pPr marL="2248706" indent="0">
              <a:buNone/>
              <a:defRPr sz="1000"/>
            </a:lvl8pPr>
            <a:lvl9pPr marL="2569949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47455104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92970" y="194668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8" y="194668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62712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8944656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9753578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076737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60" y="27348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6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120842688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41" indent="0">
              <a:buNone/>
              <a:defRPr sz="2000"/>
            </a:lvl2pPr>
            <a:lvl3pPr marL="642486" indent="0">
              <a:buNone/>
              <a:defRPr sz="1700"/>
            </a:lvl3pPr>
            <a:lvl4pPr marL="963727" indent="0">
              <a:buNone/>
              <a:defRPr sz="1400"/>
            </a:lvl4pPr>
            <a:lvl5pPr marL="1284973" indent="0">
              <a:buNone/>
              <a:defRPr sz="1400"/>
            </a:lvl5pPr>
            <a:lvl6pPr marL="1606216" indent="0">
              <a:buNone/>
              <a:defRPr sz="1400"/>
            </a:lvl6pPr>
            <a:lvl7pPr marL="1927460" indent="0">
              <a:buNone/>
              <a:defRPr sz="1400"/>
            </a:lvl7pPr>
            <a:lvl8pPr marL="2248706" indent="0">
              <a:buNone/>
              <a:defRPr sz="1400"/>
            </a:lvl8pPr>
            <a:lvl9pPr marL="2569949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485452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6" y="3240088"/>
            <a:ext cx="7201025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648" y="6356822"/>
            <a:ext cx="2133079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20999555-3477-48A7-8768-669210CEF3D2}" type="datetimeFigureOut">
              <a:rPr lang="sl-SI" smtClean="0"/>
              <a:pPr/>
              <a:t>9. 04. 2018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76" y="6356822"/>
            <a:ext cx="2895451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r>
              <a:rPr lang="sl-SI" smtClean="0"/>
              <a:t>Preliminarni rezultati evalvacije SŠS v šolskem letu 2010/11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75" y="6356822"/>
            <a:ext cx="2133079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B244A913-F6F1-4828-9DD9-DDBCA0B748D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98358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3705058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92982" y="178594"/>
            <a:ext cx="5411391" cy="57864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62117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sl-SI" noProof="0" smtClean="0">
                <a:sym typeface="Myriad Pro Light" charset="0"/>
              </a:rPr>
              <a:t>Kliknite ikono, če želite dodati grafikon</a:t>
            </a:r>
            <a:endParaRPr lang="sl-SI" noProof="0">
              <a:sym typeface="Myriad Pro Light" charset="0"/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648" y="6245200"/>
            <a:ext cx="2133079" cy="47662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76" y="6245200"/>
            <a:ext cx="2895451" cy="47662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75" y="6245200"/>
            <a:ext cx="2133079" cy="47662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fld id="{F14FB24D-F12B-4887-B364-06AAC780E747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27027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935165"/>
            <a:ext cx="4038600" cy="438943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35165"/>
            <a:ext cx="4038600" cy="438943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648" y="6356822"/>
            <a:ext cx="2133079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6628" y="6356822"/>
            <a:ext cx="3353098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5099" y="6356822"/>
            <a:ext cx="761256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42ABF545-0A8A-40CA-B165-7FF3C24FCC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663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57200" y="1935165"/>
            <a:ext cx="8229600" cy="4389437"/>
          </a:xfrm>
        </p:spPr>
        <p:txBody>
          <a:bodyPr/>
          <a:lstStyle/>
          <a:p>
            <a:pPr lvl="0"/>
            <a:r>
              <a:rPr lang="sl-SI" noProof="0" smtClean="0">
                <a:sym typeface="Myriad Pro Light" charset="0"/>
              </a:rPr>
              <a:t>Kliknite ikono, če želite dodati tabelo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648" y="6356822"/>
            <a:ext cx="2133079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6628" y="6356822"/>
            <a:ext cx="3353098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5099" y="6356822"/>
            <a:ext cx="761256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3E186489-D52A-42D8-B574-1C199F548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912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704851"/>
            <a:ext cx="8229600" cy="561975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648" y="6356822"/>
            <a:ext cx="1378521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666628" y="6356822"/>
            <a:ext cx="3353098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7925099" y="6356822"/>
            <a:ext cx="761256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fld id="{A0721DCF-2A8E-4197-ACB3-E1C592F44EA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4836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1"/>
          </p:nvPr>
        </p:nvSpPr>
        <p:spPr>
          <a:xfrm>
            <a:off x="487364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fld id="{A52C6581-2C5B-4307-A2C3-97E9F19DE07A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22242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>
          <a:xfrm>
            <a:off x="685354" y="6248550"/>
            <a:ext cx="1905372" cy="45653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76" y="6248550"/>
            <a:ext cx="2895451" cy="45653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6553275" y="6248550"/>
            <a:ext cx="1905372" cy="45653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87E0C81F-6976-4F55-9EA1-6EB811DC4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56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5175985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16124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sl-SI" noProof="0" smtClean="0">
                <a:sym typeface="Myriad Pro Light" charset="0"/>
              </a:rPr>
              <a:t>Kliknite ikono, če želite dodati grafikon</a:t>
            </a:r>
            <a:endParaRPr lang="sl-SI" noProof="0">
              <a:sym typeface="Myriad Pro Light" charset="0"/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648" y="6245200"/>
            <a:ext cx="2133079" cy="47662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76" y="6245200"/>
            <a:ext cx="2895451" cy="47662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75" y="6245200"/>
            <a:ext cx="2133079" cy="47662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fld id="{F14FB24D-F12B-4887-B364-06AAC780E747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27027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51155264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464970" y="1946686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911578" y="1946686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81159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028903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772978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365494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7206468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6876200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3480961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92983" y="178594"/>
            <a:ext cx="5411391" cy="57864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7293853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6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08" indent="0" algn="ctr">
              <a:buNone/>
              <a:defRPr/>
            </a:lvl2pPr>
            <a:lvl3pPr marL="642420" indent="0" algn="ctr">
              <a:buNone/>
              <a:defRPr/>
            </a:lvl3pPr>
            <a:lvl4pPr marL="963629" indent="0" algn="ctr">
              <a:buNone/>
              <a:defRPr/>
            </a:lvl4pPr>
            <a:lvl5pPr marL="1284842" indent="0" algn="ctr">
              <a:buNone/>
              <a:defRPr/>
            </a:lvl5pPr>
            <a:lvl6pPr marL="1606052" indent="0" algn="ctr">
              <a:buNone/>
              <a:defRPr/>
            </a:lvl6pPr>
            <a:lvl7pPr marL="1927263" indent="0" algn="ctr">
              <a:buNone/>
              <a:defRPr/>
            </a:lvl7pPr>
            <a:lvl8pPr marL="2248476" indent="0" algn="ctr">
              <a:buNone/>
              <a:defRPr/>
            </a:lvl8pPr>
            <a:lvl9pPr marL="2569686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44851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1"/>
          </p:nvPr>
        </p:nvSpPr>
        <p:spPr>
          <a:xfrm>
            <a:off x="487364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fld id="{A52C6581-2C5B-4307-A2C3-97E9F19DE07A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222421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3559045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08" indent="0">
              <a:buNone/>
              <a:defRPr sz="1300"/>
            </a:lvl2pPr>
            <a:lvl3pPr marL="642420" indent="0">
              <a:buNone/>
              <a:defRPr sz="1100"/>
            </a:lvl3pPr>
            <a:lvl4pPr marL="963629" indent="0">
              <a:buNone/>
              <a:defRPr sz="1000"/>
            </a:lvl4pPr>
            <a:lvl5pPr marL="1284842" indent="0">
              <a:buNone/>
              <a:defRPr sz="1000"/>
            </a:lvl5pPr>
            <a:lvl6pPr marL="1606052" indent="0">
              <a:buNone/>
              <a:defRPr sz="1000"/>
            </a:lvl6pPr>
            <a:lvl7pPr marL="1927263" indent="0">
              <a:buNone/>
              <a:defRPr sz="1000"/>
            </a:lvl7pPr>
            <a:lvl8pPr marL="2248476" indent="0">
              <a:buNone/>
              <a:defRPr sz="1000"/>
            </a:lvl8pPr>
            <a:lvl9pPr marL="2569686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16667633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92969" y="1946687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719090" y="1946687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723029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08" indent="0">
              <a:buNone/>
              <a:defRPr sz="1400" b="1"/>
            </a:lvl2pPr>
            <a:lvl3pPr marL="642420" indent="0">
              <a:buNone/>
              <a:defRPr sz="1300" b="1"/>
            </a:lvl3pPr>
            <a:lvl4pPr marL="963629" indent="0">
              <a:buNone/>
              <a:defRPr sz="1100" b="1"/>
            </a:lvl4pPr>
            <a:lvl5pPr marL="1284842" indent="0">
              <a:buNone/>
              <a:defRPr sz="1100" b="1"/>
            </a:lvl5pPr>
            <a:lvl6pPr marL="1606052" indent="0">
              <a:buNone/>
              <a:defRPr sz="1100" b="1"/>
            </a:lvl6pPr>
            <a:lvl7pPr marL="1927263" indent="0">
              <a:buNone/>
              <a:defRPr sz="1100" b="1"/>
            </a:lvl7pPr>
            <a:lvl8pPr marL="2248476" indent="0">
              <a:buNone/>
              <a:defRPr sz="1100" b="1"/>
            </a:lvl8pPr>
            <a:lvl9pPr marL="2569686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08" indent="0">
              <a:buNone/>
              <a:defRPr sz="1400" b="1"/>
            </a:lvl2pPr>
            <a:lvl3pPr marL="642420" indent="0">
              <a:buNone/>
              <a:defRPr sz="1300" b="1"/>
            </a:lvl3pPr>
            <a:lvl4pPr marL="963629" indent="0">
              <a:buNone/>
              <a:defRPr sz="1100" b="1"/>
            </a:lvl4pPr>
            <a:lvl5pPr marL="1284842" indent="0">
              <a:buNone/>
              <a:defRPr sz="1100" b="1"/>
            </a:lvl5pPr>
            <a:lvl6pPr marL="1606052" indent="0">
              <a:buNone/>
              <a:defRPr sz="1100" b="1"/>
            </a:lvl6pPr>
            <a:lvl7pPr marL="1927263" indent="0">
              <a:buNone/>
              <a:defRPr sz="1100" b="1"/>
            </a:lvl7pPr>
            <a:lvl8pPr marL="2248476" indent="0">
              <a:buNone/>
              <a:defRPr sz="1100" b="1"/>
            </a:lvl8pPr>
            <a:lvl9pPr marL="2569686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22800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4750069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897769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62" y="27348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6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08" indent="0">
              <a:buNone/>
              <a:defRPr sz="800"/>
            </a:lvl2pPr>
            <a:lvl3pPr marL="642420" indent="0">
              <a:buNone/>
              <a:defRPr sz="700"/>
            </a:lvl3pPr>
            <a:lvl4pPr marL="963629" indent="0">
              <a:buNone/>
              <a:defRPr sz="600"/>
            </a:lvl4pPr>
            <a:lvl5pPr marL="1284842" indent="0">
              <a:buNone/>
              <a:defRPr sz="600"/>
            </a:lvl5pPr>
            <a:lvl6pPr marL="1606052" indent="0">
              <a:buNone/>
              <a:defRPr sz="600"/>
            </a:lvl6pPr>
            <a:lvl7pPr marL="1927263" indent="0">
              <a:buNone/>
              <a:defRPr sz="600"/>
            </a:lvl7pPr>
            <a:lvl8pPr marL="2248476" indent="0">
              <a:buNone/>
              <a:defRPr sz="600"/>
            </a:lvl8pPr>
            <a:lvl9pPr marL="2569686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035509601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5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5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08" indent="0">
              <a:buNone/>
              <a:defRPr sz="2000"/>
            </a:lvl2pPr>
            <a:lvl3pPr marL="642420" indent="0">
              <a:buNone/>
              <a:defRPr sz="1700"/>
            </a:lvl3pPr>
            <a:lvl4pPr marL="963629" indent="0">
              <a:buNone/>
              <a:defRPr sz="1400"/>
            </a:lvl4pPr>
            <a:lvl5pPr marL="1284842" indent="0">
              <a:buNone/>
              <a:defRPr sz="1400"/>
            </a:lvl5pPr>
            <a:lvl6pPr marL="1606052" indent="0">
              <a:buNone/>
              <a:defRPr sz="1400"/>
            </a:lvl6pPr>
            <a:lvl7pPr marL="1927263" indent="0">
              <a:buNone/>
              <a:defRPr sz="1400"/>
            </a:lvl7pPr>
            <a:lvl8pPr marL="2248476" indent="0">
              <a:buNone/>
              <a:defRPr sz="1400"/>
            </a:lvl8pPr>
            <a:lvl9pPr marL="2569686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5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08" indent="0">
              <a:buNone/>
              <a:defRPr sz="800"/>
            </a:lvl2pPr>
            <a:lvl3pPr marL="642420" indent="0">
              <a:buNone/>
              <a:defRPr sz="700"/>
            </a:lvl3pPr>
            <a:lvl4pPr marL="963629" indent="0">
              <a:buNone/>
              <a:defRPr sz="600"/>
            </a:lvl4pPr>
            <a:lvl5pPr marL="1284842" indent="0">
              <a:buNone/>
              <a:defRPr sz="600"/>
            </a:lvl5pPr>
            <a:lvl6pPr marL="1606052" indent="0">
              <a:buNone/>
              <a:defRPr sz="600"/>
            </a:lvl6pPr>
            <a:lvl7pPr marL="1927263" indent="0">
              <a:buNone/>
              <a:defRPr sz="600"/>
            </a:lvl7pPr>
            <a:lvl8pPr marL="2248476" indent="0">
              <a:buNone/>
              <a:defRPr sz="600"/>
            </a:lvl8pPr>
            <a:lvl9pPr marL="2569686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94279253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3636066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92984" y="178594"/>
            <a:ext cx="5411391" cy="57864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4622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378496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20999555-3477-48A7-8768-669210CEF3D2}" type="datetimeFigureOut">
              <a:rPr lang="sl-SI" smtClean="0"/>
              <a:pPr/>
              <a:t>9. 04. 2018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339752" y="6356351"/>
            <a:ext cx="396044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sl-SI" smtClean="0"/>
              <a:t>Preliminarni rezultati evalvacije SŠS v šolskem letu 2010/11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244A913-F6F1-4828-9DD9-DDBCA0B748D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0320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52975" y="796208"/>
            <a:ext cx="7582682" cy="1470049"/>
          </a:xfrm>
        </p:spPr>
        <p:txBody>
          <a:bodyPr/>
          <a:lstStyle>
            <a:lvl1pPr algn="l">
              <a:defRPr>
                <a:solidFill>
                  <a:srgbClr val="007DC5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51321" y="2669541"/>
            <a:ext cx="7582681" cy="1752451"/>
          </a:xfrm>
        </p:spPr>
        <p:txBody>
          <a:bodyPr/>
          <a:lstStyle>
            <a:lvl1pPr marL="0" indent="0" algn="l">
              <a:buNone/>
              <a:defRPr>
                <a:solidFill>
                  <a:srgbClr val="808285"/>
                </a:solidFill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2348862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2969" y="1454406"/>
            <a:ext cx="7358063" cy="4455495"/>
          </a:xfrm>
        </p:spPr>
        <p:txBody>
          <a:bodyPr/>
          <a:lstStyle>
            <a:lvl1pPr algn="l"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95247" y="340532"/>
            <a:ext cx="7358063" cy="810090"/>
          </a:xfrm>
        </p:spPr>
        <p:txBody>
          <a:bodyPr/>
          <a:lstStyle>
            <a:lvl1pPr>
              <a:defRPr sz="35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29660633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>
                <a:solidFill>
                  <a:srgbClr val="007DC5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rgbClr val="808285"/>
                </a:solidFill>
              </a:defRPr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95793468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8213394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2142941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2842517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665018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044609541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Myriad Pro Light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58012437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91504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2970" y="1454406"/>
            <a:ext cx="7358063" cy="4455495"/>
          </a:xfrm>
        </p:spPr>
        <p:txBody>
          <a:bodyPr/>
          <a:lstStyle>
            <a:lvl1pPr algn="l"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95248" y="340532"/>
            <a:ext cx="7358063" cy="810090"/>
          </a:xfrm>
        </p:spPr>
        <p:txBody>
          <a:bodyPr/>
          <a:lstStyle>
            <a:lvl1pPr>
              <a:defRPr sz="35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977"/>
            <a:ext cx="2879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606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378496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20999555-3477-48A7-8768-669210CEF3D2}" type="datetimeFigureOut">
              <a:rPr lang="sl-SI" smtClean="0"/>
              <a:pPr/>
              <a:t>9. 04. 2018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339752" y="6356351"/>
            <a:ext cx="396044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sl-SI" smtClean="0"/>
              <a:t>Preliminarni rezultati evalvacije SŠS v šolskem letu 2010/11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244A913-F6F1-4828-9DD9-DDBCA0B748D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2948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6048904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6" y="3240088"/>
            <a:ext cx="7201025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8A8E2280-6E43-4DF4-A88A-14781AC2FFBD}" type="datetimeFigureOut">
              <a:rPr lang="sl-SI"/>
              <a:pPr>
                <a:defRPr/>
              </a:pPr>
              <a:t>9. 04. 2018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EB4F6192-2E90-4807-9C1F-8666264AF2B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983588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3B3F8-4AC9-4C70-9024-5D88E015440D}" type="datetimeFigureOut">
              <a:rPr lang="sl-SI" smtClean="0"/>
              <a:pPr/>
              <a:t>9. 04. 2018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5D89B-A521-499F-A617-3156FA051E7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7649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8931819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7124224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8046307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2342825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266751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8807494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751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378496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20999555-3477-48A7-8768-669210CEF3D2}" type="datetimeFigureOut">
              <a:rPr lang="sl-SI" smtClean="0"/>
              <a:pPr/>
              <a:t>9. 04. 2018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339752" y="6356351"/>
            <a:ext cx="396044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sl-SI" smtClean="0"/>
              <a:t>Preliminarni rezultati evalvacije SŠS v šolskem letu 2010/11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244A913-F6F1-4828-9DD9-DDBCA0B748D4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5726"/>
            <a:ext cx="2879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25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94739692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60507717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82990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6918996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924219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648348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16675097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2154728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67867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41190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378496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20999555-3477-48A7-8768-669210CEF3D2}" type="datetimeFigureOut">
              <a:rPr lang="sl-SI" smtClean="0"/>
              <a:pPr/>
              <a:t>9. 04. 2018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339752" y="6356351"/>
            <a:ext cx="396044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sl-SI" smtClean="0"/>
              <a:t>Preliminarni rezultati evalvacije SŠS v šolskem letu 2010/11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244A913-F6F1-4828-9DD9-DDBCA0B748D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25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527413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44847570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926454132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948073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525119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6064374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9594772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5696377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671477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77" tIns="32139" rIns="64277" bIns="32139"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62520446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92970" y="892973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8" y="892973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862920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57211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90464" cy="385018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20999555-3477-48A7-8768-669210CEF3D2}" type="datetimeFigureOut">
              <a:rPr lang="sl-SI" smtClean="0"/>
              <a:pPr/>
              <a:t>9. 04. 2018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123728" y="6356351"/>
            <a:ext cx="4104456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sl-SI" dirty="0" smtClean="0"/>
              <a:t>Preliminarni rezultati evalvacije SŠS v šolskem letu 2010/11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244A913-F6F1-4828-9DD9-DDBCA0B748D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7838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7232356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798856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  <a:prstGeom prst="rect">
            <a:avLst/>
          </a:prstGeom>
        </p:spPr>
        <p:txBody>
          <a:bodyPr lIns="64277" tIns="32139" rIns="64277" bIns="32139"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7962198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  <a:prstGeom prst="rect">
            <a:avLst/>
          </a:prstGeom>
        </p:spPr>
        <p:txBody>
          <a:bodyPr lIns="64277" tIns="32139" rIns="64277" bIns="32139"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76084010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2275625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0443"/>
          </a:xfrm>
          <a:prstGeom prst="rect">
            <a:avLst/>
          </a:prstGeom>
        </p:spPr>
        <p:txBody>
          <a:bodyPr vert="eaVert" lIns="64277" tIns="32139" rIns="64277" bIns="32139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044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2590339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0200418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7760250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84892074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945086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378496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20999555-3477-48A7-8768-669210CEF3D2}" type="datetimeFigureOut">
              <a:rPr lang="sl-SI" smtClean="0"/>
              <a:pPr/>
              <a:t>9. 04. 2018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339752" y="6356351"/>
            <a:ext cx="396044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244A913-F6F1-4828-9DD9-DDBCA0B748D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6418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579122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2367529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27561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95544005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991003379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2807938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7595732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0572669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lIns="64270" tIns="32135" rIns="64270" bIns="32135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49855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741280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378496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20999555-3477-48A7-8768-669210CEF3D2}" type="datetimeFigureOut">
              <a:rPr lang="sl-SI" smtClean="0"/>
              <a:pPr/>
              <a:t>9. 04. 2018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339752" y="6356351"/>
            <a:ext cx="396044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sl-SI" smtClean="0"/>
              <a:t>Preliminarni rezultati evalvacije SŠS v šolskem letu 2010/11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244A913-F6F1-4828-9DD9-DDBCA0B748D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2236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648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9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4504048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5324283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0737252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327541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21956898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48068626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0422294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783777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6683575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35033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378496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20999555-3477-48A7-8768-669210CEF3D2}" type="datetimeFigureOut">
              <a:rPr lang="sl-SI" smtClean="0"/>
              <a:pPr/>
              <a:t>9. 04. 2018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339752" y="6356351"/>
            <a:ext cx="396044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sl-SI" smtClean="0"/>
              <a:t>Preliminarni rezultati evalvacije SŠS v šolskem letu 2010/11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244A913-F6F1-4828-9DD9-DDBCA0B748D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8447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41" indent="0">
              <a:buNone/>
              <a:defRPr sz="1300"/>
            </a:lvl2pPr>
            <a:lvl3pPr marL="642684" indent="0">
              <a:buNone/>
              <a:defRPr sz="1100"/>
            </a:lvl3pPr>
            <a:lvl4pPr marL="964025" indent="0">
              <a:buNone/>
              <a:defRPr sz="1000"/>
            </a:lvl4pPr>
            <a:lvl5pPr marL="1285368" indent="0">
              <a:buNone/>
              <a:defRPr sz="1000"/>
            </a:lvl5pPr>
            <a:lvl6pPr marL="1606711" indent="0">
              <a:buNone/>
              <a:defRPr sz="1000"/>
            </a:lvl6pPr>
            <a:lvl7pPr marL="1928052" indent="0">
              <a:buNone/>
              <a:defRPr sz="1000"/>
            </a:lvl7pPr>
            <a:lvl8pPr marL="2249396" indent="0">
              <a:buNone/>
              <a:defRPr sz="1000"/>
            </a:lvl8pPr>
            <a:lvl9pPr marL="2570738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966465529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6484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562820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7356790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9012846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4405956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406994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4" y="273480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86980726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2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41" indent="0">
              <a:buNone/>
              <a:defRPr sz="2000"/>
            </a:lvl2pPr>
            <a:lvl3pPr marL="642684" indent="0">
              <a:buNone/>
              <a:defRPr sz="1700"/>
            </a:lvl3pPr>
            <a:lvl4pPr marL="964025" indent="0">
              <a:buNone/>
              <a:defRPr sz="1400"/>
            </a:lvl4pPr>
            <a:lvl5pPr marL="1285368" indent="0">
              <a:buNone/>
              <a:defRPr sz="1400"/>
            </a:lvl5pPr>
            <a:lvl6pPr marL="1606711" indent="0">
              <a:buNone/>
              <a:defRPr sz="1400"/>
            </a:lvl6pPr>
            <a:lvl7pPr marL="1928052" indent="0">
              <a:buNone/>
              <a:defRPr sz="1400"/>
            </a:lvl7pPr>
            <a:lvl8pPr marL="2249396" indent="0">
              <a:buNone/>
              <a:defRPr sz="1400"/>
            </a:lvl8pPr>
            <a:lvl9pPr marL="2570738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567203483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312545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697016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0649951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31676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378496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20999555-3477-48A7-8768-669210CEF3D2}" type="datetimeFigureOut">
              <a:rPr lang="sl-SI" smtClean="0"/>
              <a:pPr/>
              <a:t>9. 04. 2018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339752" y="6356351"/>
            <a:ext cx="396044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244A913-F6F1-4828-9DD9-DDBCA0B748D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080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5612932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44961118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6484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562820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457927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7528232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7427722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831609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60144971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79260579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8048722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697016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3600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Sinkovec\Desktop\90 let IVZ\logo\IVZ_90let_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5853114"/>
            <a:ext cx="36718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67578"/>
            <a:ext cx="6477000" cy="1147022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1"/>
            <a:ext cx="6477000" cy="3611563"/>
          </a:xfrm>
        </p:spPr>
        <p:txBody>
          <a:bodyPr>
            <a:normAutofit/>
          </a:bodyPr>
          <a:lstStyle>
            <a:lvl1pPr>
              <a:buFont typeface="Arial"/>
              <a:buChar char="•"/>
              <a:defRPr sz="1800"/>
            </a:lvl1pPr>
            <a:lvl2pPr marL="914353" indent="-457177">
              <a:buFont typeface="Arial"/>
              <a:buChar char="•"/>
              <a:defRPr sz="1800"/>
            </a:lvl2pPr>
            <a:lvl3pPr marL="1371530" indent="-457177">
              <a:buFont typeface="Arial"/>
              <a:buChar char="•"/>
              <a:defRPr sz="1800"/>
            </a:lvl3pPr>
            <a:lvl4pPr marL="1828706" indent="-457177">
              <a:buFont typeface="Arial"/>
              <a:buChar char="•"/>
              <a:defRPr sz="1800"/>
            </a:lvl4pPr>
            <a:lvl5pPr marL="2285883" indent="-457177">
              <a:buFont typeface="Arial"/>
              <a:buChar char="•"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356351"/>
            <a:ext cx="838200" cy="365125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fld id="{185165A2-3EC7-44B1-88F9-F66BDB3E9660}" type="datetime1">
              <a:rPr lang="sl-SI" smtClean="0"/>
              <a:pPr/>
              <a:t>9. 04. 2018</a:t>
            </a:fld>
            <a:endParaRPr lang="sl-S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4800600" cy="365125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r>
              <a:rPr lang="sl-SI" smtClean="0"/>
              <a:t>Preliminarni rezultati evalvacije SŠS v šolskem letu 2010/11 </a:t>
            </a:r>
            <a:endParaRPr lang="sl-S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1" y="6356351"/>
            <a:ext cx="838200" cy="365125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fld id="{B244A913-F6F1-4828-9DD9-DDBCA0B748D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1064005"/>
      </p:ext>
    </p:extLst>
  </p:cSld>
  <p:clrMapOvr>
    <a:masterClrMapping/>
  </p:clrMapOvr>
  <p:hf sldNum="0" hdr="0" ftr="0" dt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02059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lIns="64261" tIns="32130" rIns="64261" bIns="3213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4574990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400"/>
            </a:lvl1pPr>
            <a:lvl2pPr marL="321308" indent="0">
              <a:buNone/>
              <a:defRPr sz="1300"/>
            </a:lvl2pPr>
            <a:lvl3pPr marL="642618" indent="0">
              <a:buNone/>
              <a:defRPr sz="1100"/>
            </a:lvl3pPr>
            <a:lvl4pPr marL="963925" indent="0">
              <a:buNone/>
              <a:defRPr sz="1000"/>
            </a:lvl4pPr>
            <a:lvl5pPr marL="1285237" indent="0">
              <a:buNone/>
              <a:defRPr sz="1000"/>
            </a:lvl5pPr>
            <a:lvl6pPr marL="1606546" indent="0">
              <a:buNone/>
              <a:defRPr sz="1000"/>
            </a:lvl6pPr>
            <a:lvl7pPr marL="1927855" indent="0">
              <a:buNone/>
              <a:defRPr sz="1000"/>
            </a:lvl7pPr>
            <a:lvl8pPr marL="2249166" indent="0">
              <a:buNone/>
              <a:defRPr sz="1000"/>
            </a:lvl8pPr>
            <a:lvl9pPr marL="2570475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63743698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648" y="1600656"/>
            <a:ext cx="4060775" cy="4525119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9" y="1600656"/>
            <a:ext cx="4060775" cy="4525119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8862075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7324590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275472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890565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88471767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2200"/>
            </a:lvl1pPr>
            <a:lvl2pPr marL="321308" indent="0">
              <a:buNone/>
              <a:defRPr sz="2000"/>
            </a:lvl2pPr>
            <a:lvl3pPr marL="642618" indent="0">
              <a:buNone/>
              <a:defRPr sz="1700"/>
            </a:lvl3pPr>
            <a:lvl4pPr marL="963925" indent="0">
              <a:buNone/>
              <a:defRPr sz="1400"/>
            </a:lvl4pPr>
            <a:lvl5pPr marL="1285237" indent="0">
              <a:buNone/>
              <a:defRPr sz="1400"/>
            </a:lvl5pPr>
            <a:lvl6pPr marL="1606546" indent="0">
              <a:buNone/>
              <a:defRPr sz="1400"/>
            </a:lvl6pPr>
            <a:lvl7pPr marL="1927855" indent="0">
              <a:buNone/>
              <a:defRPr sz="1400"/>
            </a:lvl7pPr>
            <a:lvl8pPr marL="2249166" indent="0">
              <a:buNone/>
              <a:defRPr sz="1400"/>
            </a:lvl8pPr>
            <a:lvl9pPr marL="2570475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41108010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12579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8931819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879647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9355595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647" y="1600657"/>
            <a:ext cx="8228707" cy="4525119"/>
          </a:xfrm>
          <a:prstGeom prst="rect">
            <a:avLst/>
          </a:prstGeom>
        </p:spPr>
        <p:txBody>
          <a:bodyPr lIns="64258" tIns="32128" rIns="64258" bIns="3212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531208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58" tIns="32128" rIns="64258" bIns="32128"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58" tIns="32128" rIns="64258" bIns="32128"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33433516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648" y="1600657"/>
            <a:ext cx="4060775" cy="4525119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9" y="1600657"/>
            <a:ext cx="4060775" cy="4525119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8698201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58" tIns="32128" rIns="64258" bIns="32128"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58" tIns="32128" rIns="64258" bIns="32128"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9032813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3163723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10747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  <a:prstGeom prst="rect">
            <a:avLst/>
          </a:prstGeom>
        </p:spPr>
        <p:txBody>
          <a:bodyPr lIns="64258" tIns="32128" rIns="64258" bIns="32128"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5044640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  <a:prstGeom prst="rect">
            <a:avLst/>
          </a:prstGeom>
        </p:spPr>
        <p:txBody>
          <a:bodyPr lIns="64258" tIns="32128" rIns="64258" bIns="32128"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998922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>
                <a:solidFill>
                  <a:srgbClr val="007DC5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rgbClr val="808285"/>
                </a:solidFill>
              </a:defRPr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9579346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7124224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57"/>
            <a:ext cx="8228707" cy="4525119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3004931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6655119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75" indent="0" algn="ctr">
              <a:buNone/>
              <a:defRPr/>
            </a:lvl2pPr>
            <a:lvl3pPr marL="642552" indent="0" algn="ctr">
              <a:buNone/>
              <a:defRPr/>
            </a:lvl3pPr>
            <a:lvl4pPr marL="963826" indent="0" algn="ctr">
              <a:buNone/>
              <a:defRPr/>
            </a:lvl4pPr>
            <a:lvl5pPr marL="1285105" indent="0" algn="ctr">
              <a:buNone/>
              <a:defRPr/>
            </a:lvl5pPr>
            <a:lvl6pPr marL="1606382" indent="0" algn="ctr">
              <a:buNone/>
              <a:defRPr/>
            </a:lvl6pPr>
            <a:lvl7pPr marL="1927658" indent="0" algn="ctr">
              <a:buNone/>
              <a:defRPr/>
            </a:lvl7pPr>
            <a:lvl8pPr marL="2248936" indent="0" algn="ctr">
              <a:buNone/>
              <a:defRPr/>
            </a:lvl8pPr>
            <a:lvl9pPr marL="2570212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0326662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477013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75" indent="0">
              <a:buNone/>
              <a:defRPr sz="1300"/>
            </a:lvl2pPr>
            <a:lvl3pPr marL="642552" indent="0">
              <a:buNone/>
              <a:defRPr sz="1100"/>
            </a:lvl3pPr>
            <a:lvl4pPr marL="963826" indent="0">
              <a:buNone/>
              <a:defRPr sz="1000"/>
            </a:lvl4pPr>
            <a:lvl5pPr marL="1285105" indent="0">
              <a:buNone/>
              <a:defRPr sz="1000"/>
            </a:lvl5pPr>
            <a:lvl6pPr marL="1606382" indent="0">
              <a:buNone/>
              <a:defRPr sz="1000"/>
            </a:lvl6pPr>
            <a:lvl7pPr marL="1927658" indent="0">
              <a:buNone/>
              <a:defRPr sz="1000"/>
            </a:lvl7pPr>
            <a:lvl8pPr marL="2248936" indent="0">
              <a:buNone/>
              <a:defRPr sz="1000"/>
            </a:lvl8pPr>
            <a:lvl9pPr marL="2570212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92152367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92969" y="194668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719090" y="194668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5767379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662161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9217935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451406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8" y="27348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5068612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80463074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75" indent="0">
              <a:buNone/>
              <a:defRPr sz="2000"/>
            </a:lvl2pPr>
            <a:lvl3pPr marL="642552" indent="0">
              <a:buNone/>
              <a:defRPr sz="1700"/>
            </a:lvl3pPr>
            <a:lvl4pPr marL="963826" indent="0">
              <a:buNone/>
              <a:defRPr sz="1400"/>
            </a:lvl4pPr>
            <a:lvl5pPr marL="1285105" indent="0">
              <a:buNone/>
              <a:defRPr sz="1400"/>
            </a:lvl5pPr>
            <a:lvl6pPr marL="1606382" indent="0">
              <a:buNone/>
              <a:defRPr sz="1400"/>
            </a:lvl6pPr>
            <a:lvl7pPr marL="1927658" indent="0">
              <a:buNone/>
              <a:defRPr sz="1400"/>
            </a:lvl7pPr>
            <a:lvl8pPr marL="2248936" indent="0">
              <a:buNone/>
              <a:defRPr sz="1400"/>
            </a:lvl8pPr>
            <a:lvl9pPr marL="2570212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56030177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553975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92980" y="178594"/>
            <a:ext cx="5411391" cy="57864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887966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5839271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5481472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47455104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92970" y="194668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8" y="194668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627124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8944656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9753578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0767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2342825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120842688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48545211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3705058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92981" y="178594"/>
            <a:ext cx="5411391" cy="57864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621173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6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41" indent="0" algn="ctr">
              <a:buNone/>
              <a:defRPr/>
            </a:lvl2pPr>
            <a:lvl3pPr marL="642486" indent="0" algn="ctr">
              <a:buNone/>
              <a:defRPr/>
            </a:lvl3pPr>
            <a:lvl4pPr marL="963727" indent="0" algn="ctr">
              <a:buNone/>
              <a:defRPr/>
            </a:lvl4pPr>
            <a:lvl5pPr marL="1284973" indent="0" algn="ctr">
              <a:buNone/>
              <a:defRPr/>
            </a:lvl5pPr>
            <a:lvl6pPr marL="1606216" indent="0" algn="ctr">
              <a:buNone/>
              <a:defRPr/>
            </a:lvl6pPr>
            <a:lvl7pPr marL="1927460" indent="0" algn="ctr">
              <a:buNone/>
              <a:defRPr/>
            </a:lvl7pPr>
            <a:lvl8pPr marL="2248706" indent="0" algn="ctr">
              <a:buNone/>
              <a:defRPr/>
            </a:lvl8pPr>
            <a:lvl9pPr marL="2569949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5175985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1612498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41" indent="0">
              <a:buNone/>
              <a:defRPr sz="1300"/>
            </a:lvl2pPr>
            <a:lvl3pPr marL="642486" indent="0">
              <a:buNone/>
              <a:defRPr sz="1100"/>
            </a:lvl3pPr>
            <a:lvl4pPr marL="963727" indent="0">
              <a:buNone/>
              <a:defRPr sz="1000"/>
            </a:lvl4pPr>
            <a:lvl5pPr marL="1284973" indent="0">
              <a:buNone/>
              <a:defRPr sz="1000"/>
            </a:lvl5pPr>
            <a:lvl6pPr marL="1606216" indent="0">
              <a:buNone/>
              <a:defRPr sz="1000"/>
            </a:lvl6pPr>
            <a:lvl7pPr marL="1927460" indent="0">
              <a:buNone/>
              <a:defRPr sz="1000"/>
            </a:lvl7pPr>
            <a:lvl8pPr marL="2248706" indent="0">
              <a:buNone/>
              <a:defRPr sz="1000"/>
            </a:lvl8pPr>
            <a:lvl9pPr marL="2569949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51155264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464970" y="1946685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911578" y="1946685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811590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0289034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772978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266751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365494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60" y="27348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6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7206468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41" indent="0">
              <a:buNone/>
              <a:defRPr sz="2000"/>
            </a:lvl2pPr>
            <a:lvl3pPr marL="642486" indent="0">
              <a:buNone/>
              <a:defRPr sz="1700"/>
            </a:lvl3pPr>
            <a:lvl4pPr marL="963727" indent="0">
              <a:buNone/>
              <a:defRPr sz="1400"/>
            </a:lvl4pPr>
            <a:lvl5pPr marL="1284973" indent="0">
              <a:buNone/>
              <a:defRPr sz="1400"/>
            </a:lvl5pPr>
            <a:lvl6pPr marL="1606216" indent="0">
              <a:buNone/>
              <a:defRPr sz="1400"/>
            </a:lvl6pPr>
            <a:lvl7pPr marL="1927460" indent="0">
              <a:buNone/>
              <a:defRPr sz="1400"/>
            </a:lvl7pPr>
            <a:lvl8pPr marL="2248706" indent="0">
              <a:buNone/>
              <a:defRPr sz="1400"/>
            </a:lvl8pPr>
            <a:lvl9pPr marL="2569949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68762004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3480961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92982" y="178594"/>
            <a:ext cx="5411391" cy="57864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7293853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4485123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3559045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166676339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92969" y="1946686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719090" y="1946686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7230292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2280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8807494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4750069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897769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035509601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94279253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3636066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92983" y="178594"/>
            <a:ext cx="5411391" cy="57864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46220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751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9473969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6050771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8299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69189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5726"/>
            <a:ext cx="2879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1339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sl-SI" noProof="0" smtClean="0">
                <a:sym typeface="Myriad Pro Light" charset="0"/>
              </a:rPr>
              <a:t>Kliknite ikono, če želite dodati grafikon</a:t>
            </a:r>
            <a:endParaRPr lang="sl-SI" noProof="0">
              <a:sym typeface="Myriad Pro Light" charset="0"/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648" y="6245200"/>
            <a:ext cx="2133079" cy="47662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76" y="6245200"/>
            <a:ext cx="2895451" cy="47662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75" y="6245200"/>
            <a:ext cx="2133079" cy="47662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fld id="{F14FB24D-F12B-4887-B364-06AAC780E747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2702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935165"/>
            <a:ext cx="4038600" cy="438943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35165"/>
            <a:ext cx="4038600" cy="438943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648" y="6356822"/>
            <a:ext cx="2133079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6628" y="6356822"/>
            <a:ext cx="3353098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5099" y="6356822"/>
            <a:ext cx="761256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42ABF545-0A8A-40CA-B165-7FF3C24FCC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66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57200" y="1935165"/>
            <a:ext cx="8229600" cy="4389437"/>
          </a:xfrm>
        </p:spPr>
        <p:txBody>
          <a:bodyPr/>
          <a:lstStyle/>
          <a:p>
            <a:pPr lvl="0"/>
            <a:r>
              <a:rPr lang="sl-SI" noProof="0" smtClean="0">
                <a:sym typeface="Myriad Pro Light" charset="0"/>
              </a:rPr>
              <a:t>Kliknite ikono, če želite dodati tabelo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648" y="6356822"/>
            <a:ext cx="2133079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6628" y="6356822"/>
            <a:ext cx="3353098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5099" y="6356822"/>
            <a:ext cx="761256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3E186489-D52A-42D8-B574-1C199F548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91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704851"/>
            <a:ext cx="8229600" cy="561975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648" y="6356822"/>
            <a:ext cx="1378521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666628" y="6356822"/>
            <a:ext cx="3353098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7925099" y="6356822"/>
            <a:ext cx="761256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fld id="{A0721DCF-2A8E-4197-ACB3-E1C592F44EA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48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1"/>
          </p:nvPr>
        </p:nvSpPr>
        <p:spPr>
          <a:xfrm>
            <a:off x="487364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fld id="{A52C6581-2C5B-4307-A2C3-97E9F19DE07A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2224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>
          <a:xfrm>
            <a:off x="685354" y="6248550"/>
            <a:ext cx="1905372" cy="45653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76" y="6248550"/>
            <a:ext cx="2895451" cy="45653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6553275" y="6248550"/>
            <a:ext cx="1905372" cy="45653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87E0C81F-6976-4F55-9EA1-6EB811DC4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5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  <a:prstGeom prst="rect">
            <a:avLst/>
          </a:prstGeom>
        </p:spPr>
        <p:txBody>
          <a:bodyPr lIns="64277" tIns="32139" rIns="64277" bIns="32139"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92421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647" y="1600651"/>
            <a:ext cx="8228707" cy="4525119"/>
          </a:xfrm>
          <a:prstGeom prst="rect">
            <a:avLst/>
          </a:prstGeom>
        </p:spPr>
        <p:txBody>
          <a:bodyPr lIns="64277" tIns="32139" rIns="64277" bIns="32139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6483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7" tIns="32139" rIns="64277" bIns="32139"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1667509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648" y="1600651"/>
            <a:ext cx="4060775" cy="4525119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9" y="1600651"/>
            <a:ext cx="4060775" cy="4525119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21547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5726"/>
            <a:ext cx="2879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429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7" tIns="32139" rIns="64277" bIns="32139"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7" tIns="32139" rIns="64277" bIns="32139"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67867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411900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52741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  <a:prstGeom prst="rect">
            <a:avLst/>
          </a:prstGeom>
        </p:spPr>
        <p:txBody>
          <a:bodyPr lIns="64277" tIns="32139" rIns="64277" bIns="32139"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4484757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  <a:prstGeom prst="rect">
            <a:avLst/>
          </a:prstGeom>
        </p:spPr>
        <p:txBody>
          <a:bodyPr lIns="64277" tIns="32139" rIns="64277" bIns="32139"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  <a:prstGeom prst="rect">
            <a:avLst/>
          </a:prstGeom>
        </p:spPr>
        <p:txBody>
          <a:bodyPr lIns="64277" tIns="32139" rIns="64277" bIns="32139"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92645413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51"/>
            <a:ext cx="8228707" cy="4525119"/>
          </a:xfrm>
          <a:prstGeom prst="rect">
            <a:avLst/>
          </a:prstGeom>
        </p:spPr>
        <p:txBody>
          <a:bodyPr vert="eaVert" lIns="64277" tIns="32139" rIns="64277" bIns="32139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94807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177" y="1600651"/>
            <a:ext cx="2057176" cy="4525119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51"/>
            <a:ext cx="6064374" cy="4525119"/>
          </a:xfrm>
          <a:prstGeom prst="rect">
            <a:avLst/>
          </a:prstGeom>
        </p:spPr>
        <p:txBody>
          <a:bodyPr vert="eaVert" lIns="64277" tIns="32139" rIns="64277" bIns="32139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959477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sl-SI" noProof="0" smtClean="0">
                <a:sym typeface="Myriad Pro Light" charset="0"/>
              </a:rPr>
              <a:t>Kliknite ikono, če želite dodati grafikon</a:t>
            </a:r>
            <a:endParaRPr lang="sl-SI" noProof="0">
              <a:sym typeface="Myriad Pro Light" charset="0"/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648" y="6245200"/>
            <a:ext cx="2133079" cy="47662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76" y="6245200"/>
            <a:ext cx="2895451" cy="47662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75" y="6245200"/>
            <a:ext cx="2133079" cy="476622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fld id="{F14FB24D-F12B-4887-B364-06AAC780E747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2702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935165"/>
            <a:ext cx="4038600" cy="4389437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35165"/>
            <a:ext cx="4038600" cy="4389437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648" y="6356822"/>
            <a:ext cx="2133079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6628" y="6356822"/>
            <a:ext cx="3353098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5099" y="6356822"/>
            <a:ext cx="761256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42ABF545-0A8A-40CA-B165-7FF3C24FCC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66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57200" y="1935165"/>
            <a:ext cx="8229600" cy="4389437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sl-SI" noProof="0" smtClean="0">
                <a:sym typeface="Myriad Pro Light" charset="0"/>
              </a:rPr>
              <a:t>Kliknite ikono, če želite dodati tabelo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648" y="6356822"/>
            <a:ext cx="2133079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6628" y="6356822"/>
            <a:ext cx="3353098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5099" y="6356822"/>
            <a:ext cx="761256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3E186489-D52A-42D8-B574-1C199F548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9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284251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704851"/>
            <a:ext cx="8229600" cy="5619750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648" y="6356822"/>
            <a:ext cx="1378521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2666628" y="6356822"/>
            <a:ext cx="3353098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7925099" y="6356822"/>
            <a:ext cx="761256" cy="36500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fld id="{A0721DCF-2A8E-4197-ACB3-E1C592F44EA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483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1"/>
          </p:nvPr>
        </p:nvSpPr>
        <p:spPr>
          <a:xfrm>
            <a:off x="487364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fld id="{A52C6581-2C5B-4307-A2C3-97E9F19DE07A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2224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>
          <a:xfrm>
            <a:off x="685354" y="6248550"/>
            <a:ext cx="1905372" cy="45653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76" y="6248550"/>
            <a:ext cx="2895451" cy="45653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6553275" y="6248550"/>
            <a:ext cx="1905372" cy="456531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fld id="{87E0C81F-6976-4F55-9EA1-6EB811DC4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56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569637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671477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62520446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92970" y="892974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8" y="892974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86292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57211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723235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7988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66501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lIns="64274" tIns="32137" rIns="64274" bIns="32137"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796219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lIns="64274" tIns="32137" rIns="64274" bIns="32137"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7608401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227562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0443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044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259033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020041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lIns="64270" tIns="32135" rIns="64270" bIns="32135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776025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8489207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648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9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945086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57912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23675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04460954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2756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9554400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99100337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280793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759573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4"/>
            <a:ext cx="6400354" cy="1752451"/>
          </a:xfrm>
          <a:prstGeom prst="rect">
            <a:avLst/>
          </a:prstGeom>
        </p:spPr>
        <p:txBody>
          <a:bodyPr lIns="64267" tIns="32133" rIns="64267" bIns="32133"/>
          <a:lstStyle>
            <a:lvl1pPr marL="0" indent="0" algn="ctr">
              <a:buNone/>
              <a:defRPr/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057266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647" y="1600654"/>
            <a:ext cx="8228707" cy="4525119"/>
          </a:xfrm>
          <a:prstGeom prst="rect">
            <a:avLst/>
          </a:prstGeom>
        </p:spPr>
        <p:txBody>
          <a:bodyPr lIns="64267" tIns="32133" rIns="64267" bIns="32133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4985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67" tIns="32133" rIns="64267" bIns="32133" anchor="b"/>
          <a:lstStyle>
            <a:lvl1pPr marL="0" indent="0">
              <a:buNone/>
              <a:defRPr sz="1400"/>
            </a:lvl1pPr>
            <a:lvl2pPr marL="321341" indent="0">
              <a:buNone/>
              <a:defRPr sz="1300"/>
            </a:lvl2pPr>
            <a:lvl3pPr marL="642684" indent="0">
              <a:buNone/>
              <a:defRPr sz="1100"/>
            </a:lvl3pPr>
            <a:lvl4pPr marL="964025" indent="0">
              <a:buNone/>
              <a:defRPr sz="1000"/>
            </a:lvl4pPr>
            <a:lvl5pPr marL="1285368" indent="0">
              <a:buNone/>
              <a:defRPr sz="1000"/>
            </a:lvl5pPr>
            <a:lvl6pPr marL="1606711" indent="0">
              <a:buNone/>
              <a:defRPr sz="1000"/>
            </a:lvl6pPr>
            <a:lvl7pPr marL="1928052" indent="0">
              <a:buNone/>
              <a:defRPr sz="1000"/>
            </a:lvl7pPr>
            <a:lvl8pPr marL="2249396" indent="0">
              <a:buNone/>
              <a:defRPr sz="1000"/>
            </a:lvl8pPr>
            <a:lvl9pPr marL="2570738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741280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648" y="1600654"/>
            <a:ext cx="4060775" cy="4525119"/>
          </a:xfrm>
          <a:prstGeom prst="rect">
            <a:avLst/>
          </a:prstGeom>
        </p:spPr>
        <p:txBody>
          <a:bodyPr lIns="64267" tIns="32133" rIns="64267" bIns="3213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25579" y="1600654"/>
            <a:ext cx="4060775" cy="4525119"/>
          </a:xfrm>
          <a:prstGeom prst="rect">
            <a:avLst/>
          </a:prstGeom>
        </p:spPr>
        <p:txBody>
          <a:bodyPr lIns="64267" tIns="32133" rIns="64267" bIns="3213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450404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67" tIns="32133" rIns="64267" bIns="32133"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67" tIns="32133" rIns="64267" bIns="3213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67" tIns="32133" rIns="64267" bIns="32133"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67" tIns="32133" rIns="64267" bIns="3213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53242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Myriad Pro Light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5801243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073725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32754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654" y="27348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67" tIns="32133" rIns="64267" bIns="32133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654" y="1435448"/>
            <a:ext cx="3008189" cy="4690318"/>
          </a:xfrm>
          <a:prstGeom prst="rect">
            <a:avLst/>
          </a:prstGeom>
        </p:spPr>
        <p:txBody>
          <a:bodyPr lIns="64267" tIns="32133" rIns="64267" bIns="32133"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2195689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64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642" y="612800"/>
            <a:ext cx="5486177" cy="4114354"/>
          </a:xfrm>
          <a:prstGeom prst="rect">
            <a:avLst/>
          </a:prstGeom>
        </p:spPr>
        <p:txBody>
          <a:bodyPr lIns="64267" tIns="32133" rIns="64267" bIns="32133"/>
          <a:lstStyle>
            <a:lvl1pPr marL="0" indent="0">
              <a:buNone/>
              <a:defRPr sz="2200"/>
            </a:lvl1pPr>
            <a:lvl2pPr marL="321341" indent="0">
              <a:buNone/>
              <a:defRPr sz="2000"/>
            </a:lvl2pPr>
            <a:lvl3pPr marL="642684" indent="0">
              <a:buNone/>
              <a:defRPr sz="1700"/>
            </a:lvl3pPr>
            <a:lvl4pPr marL="964025" indent="0">
              <a:buNone/>
              <a:defRPr sz="1400"/>
            </a:lvl4pPr>
            <a:lvl5pPr marL="1285368" indent="0">
              <a:buNone/>
              <a:defRPr sz="1400"/>
            </a:lvl5pPr>
            <a:lvl6pPr marL="1606711" indent="0">
              <a:buNone/>
              <a:defRPr sz="1400"/>
            </a:lvl6pPr>
            <a:lvl7pPr marL="1928052" indent="0">
              <a:buNone/>
              <a:defRPr sz="1400"/>
            </a:lvl7pPr>
            <a:lvl8pPr marL="2249396" indent="0">
              <a:buNone/>
              <a:defRPr sz="1400"/>
            </a:lvl8pPr>
            <a:lvl9pPr marL="2570738" indent="0">
              <a:buNone/>
              <a:defRPr sz="1400"/>
            </a:lvl9pPr>
          </a:lstStyle>
          <a:p>
            <a:pPr lvl="0"/>
            <a:r>
              <a:rPr lang="sl-SI" noProof="0" smtClean="0">
                <a:sym typeface="Gill Sans" charset="0"/>
              </a:rPr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642" y="5367860"/>
            <a:ext cx="5486177" cy="804788"/>
          </a:xfrm>
          <a:prstGeom prst="rect">
            <a:avLst/>
          </a:prstGeom>
        </p:spPr>
        <p:txBody>
          <a:bodyPr lIns="64267" tIns="32133" rIns="64267" bIns="32133"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4806862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54"/>
            <a:ext cx="8228707" cy="4525119"/>
          </a:xfrm>
          <a:prstGeom prst="rect">
            <a:avLst/>
          </a:prstGeom>
        </p:spPr>
        <p:txBody>
          <a:bodyPr vert="eaVert" lIns="64267" tIns="32133" rIns="64267" bIns="32133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042229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67" tIns="32133" rIns="64267" bIns="32133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78377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668357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350330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96646552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6484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562820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73567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3536156"/>
            <a:ext cx="735806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Myriad Pro Light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Myriad Pro Light" charset="0"/>
              </a:rPr>
              <a:t>Druga raven</a:t>
            </a:r>
          </a:p>
          <a:p>
            <a:pPr lvl="2"/>
            <a:r>
              <a:rPr lang="sl-SI" altLang="sl-SI" smtClean="0">
                <a:sym typeface="Myriad Pro Light" charset="0"/>
              </a:rPr>
              <a:t>Tretja raven</a:t>
            </a:r>
          </a:p>
          <a:p>
            <a:pPr lvl="3"/>
            <a:r>
              <a:rPr lang="sl-SI" altLang="sl-SI" smtClean="0">
                <a:sym typeface="Myriad Pro Light" charset="0"/>
              </a:rPr>
              <a:t>Četrta raven</a:t>
            </a:r>
          </a:p>
          <a:p>
            <a:pPr lvl="4"/>
            <a:r>
              <a:rPr lang="sl-SI" altLang="sl-SI" smtClean="0">
                <a:sym typeface="Myriad Pro Light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151930"/>
            <a:ext cx="7358063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5" r:id="rId16"/>
    <p:sldLayoutId id="2147483696" r:id="rId17"/>
    <p:sldLayoutId id="2147483697" r:id="rId18"/>
    <p:sldLayoutId id="2147483670" r:id="rId19"/>
    <p:sldLayoutId id="2147483668" r:id="rId20"/>
    <p:sldLayoutId id="2147483664" r:id="rId21"/>
    <p:sldLayoutId id="2147483666" r:id="rId22"/>
    <p:sldLayoutId id="2147483660" r:id="rId23"/>
    <p:sldLayoutId id="2147483661" r:id="rId24"/>
    <p:sldLayoutId id="2147483665" r:id="rId25"/>
    <p:sldLayoutId id="2147483663" r:id="rId26"/>
    <p:sldLayoutId id="2147483662" r:id="rId27"/>
    <p:sldLayoutId id="2147483854" r:id="rId28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7DC5"/>
          </a:solidFill>
          <a:latin typeface="+mn-lt"/>
          <a:ea typeface="+mj-ea"/>
          <a:cs typeface="+mj-cs"/>
          <a:sym typeface="Gill Sans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80" indent="-241080" algn="l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rgbClr val="808285"/>
          </a:solidFill>
          <a:latin typeface="+mn-lt"/>
          <a:ea typeface="+mn-ea"/>
          <a:cs typeface="+mn-cs"/>
          <a:sym typeface="Myriad Pro Light" charset="0"/>
        </a:defRPr>
      </a:lvl1pPr>
      <a:lvl2pPr marL="522341" indent="-200901" algn="l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rgbClr val="808285"/>
          </a:solidFill>
          <a:latin typeface="+mn-lt"/>
          <a:ea typeface="+mn-ea"/>
          <a:cs typeface="+mn-cs"/>
          <a:sym typeface="Myriad Pro Light" charset="0"/>
        </a:defRPr>
      </a:lvl2pPr>
      <a:lvl3pPr marL="803602" indent="-160721" algn="l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rgbClr val="808285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l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rgbClr val="808285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l" rtl="0" eaLnBrk="1" fontAlgn="base" hangingPunct="1">
        <a:spcBef>
          <a:spcPct val="0"/>
        </a:spcBef>
        <a:spcAft>
          <a:spcPct val="0"/>
        </a:spcAft>
        <a:buChar char="»"/>
        <a:defRPr sz="2500">
          <a:solidFill>
            <a:srgbClr val="808285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87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17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4736" indent="-40161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104" indent="-40161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9472" indent="-40161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1840" indent="-40161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4208" indent="-40161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5501" indent="-40161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6793" indent="-40161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087" indent="-40161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9383" indent="-40161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5" tIns="35695" rIns="35695" bIns="3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83"/>
            <a:ext cx="3545086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5" tIns="35695" rIns="35695" bIns="3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55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82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10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347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6698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051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1405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3753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5029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6308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7583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68860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75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5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26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05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38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658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936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1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81" y="194668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3" tIns="35693" rIns="35693" bIns="3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51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77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0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319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6655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8991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1330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3662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4921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6184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7443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68703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82" y="1946685"/>
            <a:ext cx="2786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4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48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72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497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291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6612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8932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1255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3571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4814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6060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7302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68546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41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8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27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73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1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460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70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9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3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89" tIns="35689" rIns="35689" bIns="35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86"/>
            <a:ext cx="3545086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89" tIns="35689" rIns="35689" bIns="35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2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45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67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490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264" indent="-346878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6569" indent="-346878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8873" indent="-346878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1180" indent="-346878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3480" indent="-346878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4706" indent="-346878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5936" indent="-346878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7161" indent="-346878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68389" indent="-346878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25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53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78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08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134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362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591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817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Myriad Pro Light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Myriad Pro Light" charset="0"/>
              </a:rPr>
              <a:t>Druga raven</a:t>
            </a:r>
          </a:p>
          <a:p>
            <a:pPr lvl="2"/>
            <a:r>
              <a:rPr lang="sl-SI" altLang="sl-SI" smtClean="0">
                <a:sym typeface="Myriad Pro Light" charset="0"/>
              </a:rPr>
              <a:t>Tretja raven</a:t>
            </a:r>
          </a:p>
          <a:p>
            <a:pPr lvl="3"/>
            <a:r>
              <a:rPr lang="sl-SI" altLang="sl-SI" smtClean="0">
                <a:sym typeface="Myriad Pro Light" charset="0"/>
              </a:rPr>
              <a:t>Četrta raven</a:t>
            </a:r>
          </a:p>
          <a:p>
            <a:pPr lvl="4"/>
            <a:r>
              <a:rPr lang="sl-SI" altLang="sl-SI" smtClean="0">
                <a:sym typeface="Myriad Pro Light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90" r:id="rId12"/>
    <p:sldLayoutId id="2147484049" r:id="rId1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7DC5"/>
          </a:solidFill>
          <a:latin typeface="+mn-lt"/>
          <a:ea typeface="+mj-ea"/>
          <a:cs typeface="+mj-cs"/>
          <a:sym typeface="Gill Sans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l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rgbClr val="808285"/>
          </a:solidFill>
          <a:latin typeface="+mn-lt"/>
          <a:ea typeface="+mn-ea"/>
          <a:cs typeface="+mn-cs"/>
          <a:sym typeface="Myriad Pro Light" charset="0"/>
        </a:defRPr>
      </a:lvl1pPr>
      <a:lvl2pPr marL="522368" indent="-200911" algn="l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rgbClr val="808285"/>
          </a:solidFill>
          <a:latin typeface="+mn-lt"/>
          <a:ea typeface="+mn-ea"/>
          <a:cs typeface="+mn-cs"/>
          <a:sym typeface="Myriad Pro Light" charset="0"/>
        </a:defRPr>
      </a:lvl2pPr>
      <a:lvl3pPr marL="803643" indent="-160729" algn="l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rgbClr val="808285"/>
          </a:solidFill>
          <a:latin typeface="+mn-lt"/>
          <a:ea typeface="+mn-ea"/>
          <a:cs typeface="+mn-cs"/>
          <a:sym typeface="Gill Sans" charset="0"/>
        </a:defRPr>
      </a:lvl3pPr>
      <a:lvl4pPr marL="1125101" indent="-160729" algn="l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rgbClr val="808285"/>
          </a:solidFill>
          <a:latin typeface="+mn-lt"/>
          <a:ea typeface="+mn-ea"/>
          <a:cs typeface="+mn-cs"/>
          <a:sym typeface="Gill Sans" charset="0"/>
        </a:defRPr>
      </a:lvl4pPr>
      <a:lvl5pPr marL="1446558" indent="-160729" algn="l" rtl="0" eaLnBrk="1" fontAlgn="base" hangingPunct="1">
        <a:spcBef>
          <a:spcPct val="0"/>
        </a:spcBef>
        <a:spcAft>
          <a:spcPct val="0"/>
        </a:spcAft>
        <a:buChar char="»"/>
        <a:defRPr sz="2500">
          <a:solidFill>
            <a:srgbClr val="808285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1946673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308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20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32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844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356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797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238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679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120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1" y="2089547"/>
            <a:ext cx="7358063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4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2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69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68" indent="-241068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14" indent="-200890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561" indent="-160712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4987" indent="-160712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10" indent="-160712" algn="ctr" rtl="0" eaLnBrk="1" fontAlgn="base" hangingPunct="1">
        <a:spcBef>
          <a:spcPct val="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2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49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2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69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892972"/>
            <a:ext cx="7358063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248" indent="-401760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728" indent="-401760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208" indent="-401760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688" indent="-401760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168" indent="-401760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576" indent="-401760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1984" indent="-401760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391" indent="-401760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4800" indent="-401760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3" y="5179219"/>
            <a:ext cx="7358063" cy="11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44" indent="-241044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261" indent="-200870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479" indent="-160696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4872" indent="-160696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262" indent="-160696" algn="ctr" rtl="0" eaLnBrk="1" fontAlgn="base" hangingPunct="1">
        <a:spcBef>
          <a:spcPct val="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4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2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69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278" indent="-40178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774" indent="-40178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270" indent="-40178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766" indent="-40178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262" indent="-40178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686" indent="-40178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111" indent="-40178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535" indent="-40178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4960" indent="-40178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4" y="5179219"/>
            <a:ext cx="7358063" cy="11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32" indent="-241032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235" indent="-200859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438" indent="-160688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4814" indent="-160688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188" indent="-160688" algn="ctr" rtl="0" eaLnBrk="1" fontAlgn="base" hangingPunct="1">
        <a:spcBef>
          <a:spcPct val="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3"/>
            <a:ext cx="4125516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5" tIns="35705" rIns="35705" bIns="3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5" tIns="35705" rIns="35705" bIns="3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5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71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07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43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20" indent="-24102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209" indent="-200849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397" indent="-160679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4756" indent="-160679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114" indent="-160679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57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717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075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434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3"/>
            <a:ext cx="4125516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3" tIns="35703" rIns="35703" bIns="3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3" tIns="35703" rIns="35703" bIns="3570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08" indent="-241008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183" indent="-200838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356" indent="-160671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4698" indent="-160671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040" indent="-160671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65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9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30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4800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200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9600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000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4400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5726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050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377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9707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0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61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92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23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4768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152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9536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1920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4304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5614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6922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232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9545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82"/>
            <a:ext cx="3545086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87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17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374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6742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110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1480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3845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5137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6432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7723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69017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5" tIns="35695" rIns="35695" bIns="3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80" y="1946683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5" tIns="35695" rIns="35695" bIns="3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55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82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10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347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6698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051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1405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3753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5029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6308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7583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68860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75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5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26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05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38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658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936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1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81" y="1946684"/>
            <a:ext cx="2786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51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77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0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319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6655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8991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1330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3662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4921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6184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7443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68703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85"/>
            <a:ext cx="3545086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4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48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72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497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291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6612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8932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1255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3571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4814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6060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7302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68546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41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8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27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73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1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460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70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9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2089547"/>
            <a:ext cx="7358063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56" indent="-241056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287" indent="-200880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520" indent="-160704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4930" indent="-160704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336" indent="-160704" algn="ctr" rtl="0" eaLnBrk="1" fontAlgn="base" hangingPunct="1">
        <a:spcBef>
          <a:spcPct val="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3" y="892973"/>
            <a:ext cx="7358063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218" indent="-401739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682" indent="-401739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146" indent="-401739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610" indent="-401739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074" indent="-401739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465" indent="-401739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1857" indent="-401739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248" indent="-401739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4640" indent="-401739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4" y="5179219"/>
            <a:ext cx="7358063" cy="11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32" indent="-241032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235" indent="-200859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438" indent="-160688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4814" indent="-160688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188" indent="-160688" algn="ctr" rtl="0" eaLnBrk="1" fontAlgn="base" hangingPunct="1">
        <a:spcBef>
          <a:spcPct val="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5" y="5179219"/>
            <a:ext cx="7358063" cy="11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5" tIns="35705" rIns="35705" bIns="3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71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0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43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20" indent="-241020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209" indent="-200849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397" indent="-160679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4756" indent="-160679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114" indent="-160679" algn="ctr" rtl="0" eaLnBrk="1" fontAlgn="base" hangingPunct="1">
        <a:spcBef>
          <a:spcPct val="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5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71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07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43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3"/>
            <a:ext cx="4125516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3" tIns="35703" rIns="35703" bIns="3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3" tIns="35703" rIns="35703" bIns="3570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08" indent="-241008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183" indent="-200838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356" indent="-160671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4698" indent="-160671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040" indent="-160671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3"/>
            <a:ext cx="4125516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1" tIns="35701" rIns="35701" bIns="3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sloge besedila matrice</a:t>
            </a:r>
          </a:p>
          <a:p>
            <a:pPr lvl="1"/>
            <a:r>
              <a:rPr lang="sl-SI" altLang="sl-SI" smtClean="0">
                <a:sym typeface="Gill Sans" charset="0"/>
              </a:rPr>
              <a:t>Druga raven</a:t>
            </a:r>
          </a:p>
          <a:p>
            <a:pPr lvl="2"/>
            <a:r>
              <a:rPr lang="sl-SI" altLang="sl-SI" smtClean="0">
                <a:sym typeface="Gill Sans" charset="0"/>
              </a:rPr>
              <a:t>Tretja raven</a:t>
            </a:r>
          </a:p>
          <a:p>
            <a:pPr lvl="3"/>
            <a:r>
              <a:rPr lang="sl-SI" altLang="sl-SI" smtClean="0">
                <a:sym typeface="Gill Sans" charset="0"/>
              </a:rPr>
              <a:t>Četrta raven</a:t>
            </a:r>
          </a:p>
          <a:p>
            <a:pPr lvl="4"/>
            <a:r>
              <a:rPr lang="sl-SI" altLang="sl-SI" smtClean="0">
                <a:sym typeface="Gill Sans" charset="0"/>
              </a:rPr>
              <a:t>Peta raven</a:t>
            </a:r>
            <a:endParaRPr lang="en-US" altLang="sl-SI" smtClean="0">
              <a:sym typeface="Gill Sans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1" tIns="35701" rIns="35701" bIns="3570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2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651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97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30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0996" indent="-240996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157" indent="-200828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315" indent="-160663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4640" indent="-160663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5966" indent="-160663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24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651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3975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302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8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99" tIns="35699" rIns="35699" bIns="3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>
                <a:sym typeface="Gill Sans" charset="0"/>
              </a:rPr>
              <a:t>Uredite slog naslova matrice</a:t>
            </a:r>
            <a:endParaRPr lang="en-US" altLang="sl-SI" smtClean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0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61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92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23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4768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152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9536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1920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4304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5614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6922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232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9545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hrana.si/clanek/114-mleko-in-mlekomati?highlight=WyJtbGVrbyJd" TargetMode="External"/><Relationship Id="rId2" Type="http://schemas.openxmlformats.org/officeDocument/2006/relationships/hyperlink" Target="http://www.mkgp.gov.si/delovna_podrocja/kmetijstvo/kakovost_pridelkov_in_zivil/mleko_in_mlecni_izdelki/" TargetMode="External"/><Relationship Id="rId1" Type="http://schemas.openxmlformats.org/officeDocument/2006/relationships/slideLayout" Target="../slideLayouts/slideLayout190.xml"/><Relationship Id="rId6" Type="http://schemas.openxmlformats.org/officeDocument/2006/relationships/hyperlink" Target="http://www.arsktrp.gov.si/fileadmin/arsktrp.gov.si/pageuploads/SKT/OIR/solsko-mleko/Predstavitev_MLEKO_-8.6.2011.ppt" TargetMode="External"/><Relationship Id="rId5" Type="http://schemas.openxmlformats.org/officeDocument/2006/relationships/hyperlink" Target="https://www.prehrana.si/novica/132-vpliv-fermentiranega-mleka-na-zdravje?highlight=WyJtbGVrbyJd" TargetMode="External"/><Relationship Id="rId4" Type="http://schemas.openxmlformats.org/officeDocument/2006/relationships/hyperlink" Target="https://www.prehrana.si/clanek/217-vse-o-mleku-laktozi-in-laktozni-intoleranci?highlight=WyJtbGVrbyJ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6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avokotnik 2"/>
          <p:cNvSpPr>
            <a:spLocks noChangeArrowheads="1"/>
          </p:cNvSpPr>
          <p:nvPr/>
        </p:nvSpPr>
        <p:spPr bwMode="auto">
          <a:xfrm>
            <a:off x="566702" y="4861327"/>
            <a:ext cx="612140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r>
              <a:rPr lang="sl-SI" sz="1600" dirty="0" smtClean="0"/>
              <a:t>Vida Fajdiga Turk, Matej Gregorič</a:t>
            </a:r>
          </a:p>
          <a:p>
            <a:r>
              <a:rPr lang="sl-SI" sz="1400" dirty="0" smtClean="0"/>
              <a:t>Center </a:t>
            </a:r>
            <a:r>
              <a:rPr lang="sl-SI" sz="1400" dirty="0"/>
              <a:t>za proučevanje in razvoj zdravja, </a:t>
            </a:r>
            <a:r>
              <a:rPr lang="sl-SI" sz="1400" dirty="0" smtClean="0"/>
              <a:t>NIJZ</a:t>
            </a:r>
            <a:endParaRPr lang="sl-SI" sz="1400" dirty="0"/>
          </a:p>
        </p:txBody>
      </p:sp>
      <p:sp>
        <p:nvSpPr>
          <p:cNvPr id="9219" name="Pravokotnik 3"/>
          <p:cNvSpPr>
            <a:spLocks noChangeArrowheads="1"/>
          </p:cNvSpPr>
          <p:nvPr/>
        </p:nvSpPr>
        <p:spPr bwMode="auto">
          <a:xfrm>
            <a:off x="560759" y="2489181"/>
            <a:ext cx="8136904" cy="193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sl-SI" sz="4000" b="1" dirty="0"/>
              <a:t>Vključevanje mleka in mlečnih izdelkov z vidika smernic za zdravo prehranjevanje v VIZ</a:t>
            </a:r>
            <a:endParaRPr lang="sl-SI" sz="40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16754"/>
            <a:ext cx="2148830" cy="1160368"/>
          </a:xfrm>
          <a:prstGeom prst="rect">
            <a:avLst/>
          </a:prstGeom>
        </p:spPr>
      </p:pic>
      <p:pic>
        <p:nvPicPr>
          <p:cNvPr id="2052" name="Slika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4" y="291108"/>
            <a:ext cx="1895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Slik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37" y="291108"/>
            <a:ext cx="1885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7908"/>
              </p:ext>
            </p:extLst>
          </p:nvPr>
        </p:nvGraphicFramePr>
        <p:xfrm>
          <a:off x="3407057" y="64216"/>
          <a:ext cx="2444309" cy="198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4309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200" dirty="0" err="1" smtClean="0">
                          <a:effectLst/>
                        </a:rPr>
                        <a:t>Šolska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shema</a:t>
                      </a:r>
                      <a:r>
                        <a:rPr lang="en-US" sz="1200" dirty="0">
                          <a:effectLst/>
                        </a:rPr>
                        <a:t>« </a:t>
                      </a:r>
                      <a:r>
                        <a:rPr lang="en-US" sz="1200" dirty="0" err="1">
                          <a:effectLst/>
                        </a:rPr>
                        <a:t>Evropske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unije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9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7862" y="332656"/>
            <a:ext cx="8711826" cy="580241"/>
          </a:xfrm>
        </p:spPr>
        <p:txBody>
          <a:bodyPr/>
          <a:lstStyle/>
          <a:p>
            <a:pPr algn="ctr" eaLnBrk="1" hangingPunct="1"/>
            <a:r>
              <a:rPr lang="sl-SI" altLang="sl-SI" dirty="0" smtClean="0"/>
              <a:t>Priporočila za vnos kalcija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6250" y="1340768"/>
            <a:ext cx="4643438" cy="4582269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sl-SI" altLang="sl-SI" sz="2200" dirty="0" smtClean="0"/>
          </a:p>
          <a:p>
            <a:pPr eaLnBrk="1" hangingPunct="1">
              <a:spcBef>
                <a:spcPts val="600"/>
              </a:spcBef>
            </a:pPr>
            <a:r>
              <a:rPr lang="sl-SI" altLang="sl-SI" sz="2400" dirty="0" smtClean="0">
                <a:solidFill>
                  <a:schemeClr val="tx1"/>
                </a:solidFill>
              </a:rPr>
              <a:t>100 ml mleka ali jogurta v povprečju vsebuje 120 mg kalcija. </a:t>
            </a:r>
          </a:p>
          <a:p>
            <a:pPr eaLnBrk="1" hangingPunct="1">
              <a:spcBef>
                <a:spcPts val="600"/>
              </a:spcBef>
            </a:pPr>
            <a:endParaRPr lang="sl-SI" altLang="sl-SI" sz="22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sl-SI" altLang="sl-SI" sz="2400" dirty="0" smtClean="0">
                <a:solidFill>
                  <a:schemeClr val="tx1"/>
                </a:solidFill>
              </a:rPr>
              <a:t>100 ml mleka vsebuje podobno količino kalcija kot 15g trdega sira ali 30g mehkega sira</a:t>
            </a:r>
            <a:r>
              <a:rPr lang="sl-SI" altLang="sl-SI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endParaRPr lang="sl-SI" altLang="sl-SI" sz="2200" dirty="0" smtClean="0"/>
          </a:p>
          <a:p>
            <a:pPr eaLnBrk="1" hangingPunct="1">
              <a:spcBef>
                <a:spcPts val="600"/>
              </a:spcBef>
            </a:pPr>
            <a:endParaRPr lang="sl-SI" altLang="sl-SI" sz="2200" dirty="0" smtClean="0"/>
          </a:p>
          <a:p>
            <a:pPr eaLnBrk="1" hangingPunct="1">
              <a:spcBef>
                <a:spcPts val="600"/>
              </a:spcBef>
            </a:pPr>
            <a:endParaRPr lang="sl-SI" altLang="sl-SI" sz="2200" dirty="0" smtClean="0"/>
          </a:p>
          <a:p>
            <a:pPr eaLnBrk="1" hangingPunct="1">
              <a:spcBef>
                <a:spcPts val="600"/>
              </a:spcBef>
            </a:pPr>
            <a:endParaRPr lang="sl-SI" altLang="sl-SI" sz="2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57374"/>
              </p:ext>
            </p:extLst>
          </p:nvPr>
        </p:nvGraphicFramePr>
        <p:xfrm>
          <a:off x="486614" y="1802437"/>
          <a:ext cx="3571876" cy="249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38"/>
                <a:gridCol w="1785938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>
                          <a:solidFill>
                            <a:schemeClr val="tx1"/>
                          </a:solidFill>
                        </a:rPr>
                        <a:t>Starost</a:t>
                      </a:r>
                      <a:endParaRPr lang="sl-SI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>
                          <a:solidFill>
                            <a:schemeClr val="tx1"/>
                          </a:solidFill>
                        </a:rPr>
                        <a:t>Kalcij</a:t>
                      </a:r>
                      <a:r>
                        <a:rPr lang="sl-SI" sz="1800" baseline="0" dirty="0" smtClean="0">
                          <a:solidFill>
                            <a:schemeClr val="tx1"/>
                          </a:solidFill>
                        </a:rPr>
                        <a:t> (mg/dan)</a:t>
                      </a:r>
                      <a:endParaRPr lang="sl-SI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4 do &lt; 7</a:t>
                      </a:r>
                      <a:endParaRPr lang="sl-SI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750</a:t>
                      </a:r>
                      <a:endParaRPr lang="sl-SI" sz="1800" dirty="0"/>
                    </a:p>
                  </a:txBody>
                  <a:tcPr marL="91439" marR="91439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7 do</a:t>
                      </a:r>
                      <a:r>
                        <a:rPr lang="sl-SI" sz="1800" baseline="0" dirty="0" smtClean="0"/>
                        <a:t> &lt; 10</a:t>
                      </a:r>
                      <a:endParaRPr lang="sl-SI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900</a:t>
                      </a:r>
                      <a:endParaRPr lang="sl-SI" sz="1800" dirty="0"/>
                    </a:p>
                  </a:txBody>
                  <a:tcPr marL="91439" marR="91439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10 do</a:t>
                      </a:r>
                      <a:r>
                        <a:rPr lang="sl-SI" sz="1800" baseline="0" dirty="0" smtClean="0"/>
                        <a:t> &lt; 13</a:t>
                      </a:r>
                      <a:endParaRPr lang="sl-SI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1.100</a:t>
                      </a:r>
                      <a:endParaRPr lang="sl-SI" sz="1800" dirty="0"/>
                    </a:p>
                  </a:txBody>
                  <a:tcPr marL="91439" marR="91439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13 do &lt;</a:t>
                      </a:r>
                      <a:r>
                        <a:rPr lang="sl-SI" sz="1800" baseline="0" dirty="0" smtClean="0"/>
                        <a:t> 15</a:t>
                      </a:r>
                      <a:endParaRPr lang="sl-SI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1.200</a:t>
                      </a:r>
                      <a:endParaRPr lang="sl-SI" sz="1800" dirty="0"/>
                    </a:p>
                  </a:txBody>
                  <a:tcPr marL="91439" marR="91439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15 do</a:t>
                      </a:r>
                      <a:r>
                        <a:rPr lang="sl-SI" sz="1800" baseline="0" dirty="0" smtClean="0"/>
                        <a:t> &lt; 19</a:t>
                      </a:r>
                      <a:endParaRPr lang="sl-SI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1.200</a:t>
                      </a:r>
                      <a:endParaRPr lang="sl-SI" sz="1800" dirty="0"/>
                    </a:p>
                  </a:txBody>
                  <a:tcPr marL="91439" marR="91439" marT="45733" marB="45733"/>
                </a:tc>
              </a:tr>
            </a:tbl>
          </a:graphicData>
        </a:graphic>
      </p:graphicFrame>
      <p:sp>
        <p:nvSpPr>
          <p:cNvPr id="10268" name="TextBox 5"/>
          <p:cNvSpPr txBox="1">
            <a:spLocks noChangeArrowheads="1"/>
          </p:cNvSpPr>
          <p:nvPr/>
        </p:nvSpPr>
        <p:spPr bwMode="auto">
          <a:xfrm>
            <a:off x="323528" y="5517232"/>
            <a:ext cx="61206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 i="1" dirty="0" smtClean="0">
                <a:solidFill>
                  <a:schemeClr val="bg2"/>
                </a:solidFill>
                <a:latin typeface="+mn-lt"/>
                <a:sym typeface="Myriad Pro Light" charset="0"/>
              </a:rPr>
              <a:t>Vir: D-A-CH Referenčne vrednosti za vnos hranil, 2016</a:t>
            </a:r>
            <a:endParaRPr lang="sl-SI" altLang="sl-SI" sz="1500" i="1" dirty="0">
              <a:solidFill>
                <a:schemeClr val="bg2"/>
              </a:solidFill>
              <a:latin typeface="+mn-lt"/>
              <a:sym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347699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sl-SI" altLang="sl-SI" sz="2400" dirty="0" smtClean="0">
                <a:solidFill>
                  <a:schemeClr val="tx1"/>
                </a:solidFill>
              </a:rPr>
              <a:t>Mleko je </a:t>
            </a:r>
            <a:r>
              <a:rPr lang="sl-SI" altLang="sl-SI" sz="2400" b="1" u="sng" dirty="0" smtClean="0">
                <a:solidFill>
                  <a:schemeClr val="tx1"/>
                </a:solidFill>
              </a:rPr>
              <a:t>kompleksno živilo </a:t>
            </a:r>
            <a:r>
              <a:rPr lang="sl-SI" altLang="sl-SI" sz="2400" dirty="0" smtClean="0">
                <a:solidFill>
                  <a:schemeClr val="tx1"/>
                </a:solidFill>
              </a:rPr>
              <a:t>in ga ne smemo obravnavati enostavno po posameznih sestavinah, ker so odvisne druga od druge. </a:t>
            </a:r>
          </a:p>
          <a:p>
            <a:pPr eaLnBrk="1" hangingPunct="1">
              <a:spcBef>
                <a:spcPts val="600"/>
              </a:spcBef>
            </a:pPr>
            <a:r>
              <a:rPr lang="sl-SI" altLang="sl-SI" sz="2400" dirty="0" smtClean="0">
                <a:solidFill>
                  <a:schemeClr val="tx1"/>
                </a:solidFill>
              </a:rPr>
              <a:t>Absorpcija Ca je boljša ob sočasni razpoložljivosti v maščobi topnega vitamina D. </a:t>
            </a:r>
          </a:p>
          <a:p>
            <a:pPr eaLnBrk="1" hangingPunct="1">
              <a:spcBef>
                <a:spcPts val="600"/>
              </a:spcBef>
            </a:pPr>
            <a:r>
              <a:rPr lang="sl-SI" altLang="sl-SI" sz="2400" dirty="0" smtClean="0">
                <a:solidFill>
                  <a:schemeClr val="tx1"/>
                </a:solidFill>
              </a:rPr>
              <a:t>Laktoza naj bi povečevala sposobnost za boljšo vezavo kalcija in fosforja (oba sta pomembna za rast kosti in zob) v telesu. </a:t>
            </a:r>
          </a:p>
          <a:p>
            <a:pPr eaLnBrk="1" hangingPunct="1">
              <a:spcBef>
                <a:spcPts val="600"/>
              </a:spcBef>
            </a:pPr>
            <a:endParaRPr lang="sl-SI" altLang="sl-SI" sz="2400" dirty="0" smtClean="0"/>
          </a:p>
          <a:p>
            <a:pPr eaLnBrk="1" hangingPunct="1">
              <a:spcBef>
                <a:spcPts val="600"/>
              </a:spcBef>
            </a:pPr>
            <a:endParaRPr lang="sl-SI" altLang="sl-SI" sz="2400" dirty="0" smtClean="0"/>
          </a:p>
        </p:txBody>
      </p:sp>
      <p:pic>
        <p:nvPicPr>
          <p:cNvPr id="467970" name="Picture 2" descr="http://vetbooks.ir/wp-content/uploads/2017/07/Milk-Proteins-from-Expression-to-Food-2nd-Edition-660x330.jpg"/>
          <p:cNvPicPr>
            <a:picLocks noChangeAspect="1" noChangeArrowheads="1"/>
          </p:cNvPicPr>
          <p:nvPr/>
        </p:nvPicPr>
        <p:blipFill>
          <a:blip r:embed="rId3" cstate="print"/>
          <a:srcRect t="16036"/>
          <a:stretch>
            <a:fillRect/>
          </a:stretch>
        </p:blipFill>
        <p:spPr bwMode="auto">
          <a:xfrm>
            <a:off x="1475656" y="260648"/>
            <a:ext cx="6286500" cy="263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03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1224135"/>
          </a:xfrm>
        </p:spPr>
        <p:txBody>
          <a:bodyPr/>
          <a:lstStyle/>
          <a:p>
            <a:pPr algn="ctr"/>
            <a:r>
              <a:rPr lang="sl-SI" altLang="sl-SI" dirty="0" smtClean="0"/>
              <a:t>Pomen fermentiranih mlečnih izdelkov</a:t>
            </a:r>
            <a:r>
              <a:rPr kumimoji="1" lang="sl-SI" altLang="sl-SI" sz="3600" dirty="0">
                <a:solidFill>
                  <a:srgbClr val="000066"/>
                </a:solidFill>
                <a:latin typeface="Times New Roman" panose="02020603050405020304" pitchFamily="18" charset="0"/>
              </a:rPr>
              <a:t/>
            </a:r>
            <a:br>
              <a:rPr kumimoji="1" lang="sl-SI" altLang="sl-SI" sz="3600" dirty="0">
                <a:solidFill>
                  <a:srgbClr val="000066"/>
                </a:solidFill>
                <a:latin typeface="Times New Roman" panose="02020603050405020304" pitchFamily="18" charset="0"/>
              </a:rPr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136903" cy="4968552"/>
          </a:xfrm>
        </p:spPr>
        <p:txBody>
          <a:bodyPr/>
          <a:lstStyle/>
          <a:p>
            <a:pPr>
              <a:spcBef>
                <a:spcPct val="20000"/>
              </a:spcBef>
              <a:buSzPct val="130000"/>
              <a:buFontTx/>
              <a:buChar char="•"/>
            </a:pPr>
            <a:r>
              <a:rPr lang="sl-SI" altLang="sl-SI" sz="2400" dirty="0" smtClean="0">
                <a:solidFill>
                  <a:schemeClr val="tx1"/>
                </a:solidFill>
              </a:rPr>
              <a:t> Pomaga </a:t>
            </a:r>
            <a:r>
              <a:rPr lang="sl-SI" altLang="sl-SI" sz="2400" dirty="0">
                <a:solidFill>
                  <a:schemeClr val="tx1"/>
                </a:solidFill>
              </a:rPr>
              <a:t>uravnavati prebavo;</a:t>
            </a:r>
          </a:p>
          <a:p>
            <a:pPr>
              <a:spcBef>
                <a:spcPct val="20000"/>
              </a:spcBef>
              <a:buSzPct val="130000"/>
              <a:buFontTx/>
              <a:buChar char="•"/>
            </a:pPr>
            <a:r>
              <a:rPr lang="sl-SI" altLang="sl-SI" sz="2400" dirty="0" smtClean="0">
                <a:solidFill>
                  <a:schemeClr val="tx1"/>
                </a:solidFill>
              </a:rPr>
              <a:t> Preprečuje </a:t>
            </a:r>
            <a:r>
              <a:rPr lang="sl-SI" altLang="sl-SI" sz="2400" dirty="0">
                <a:solidFill>
                  <a:schemeClr val="tx1"/>
                </a:solidFill>
              </a:rPr>
              <a:t>črevesne okužbe, kompeticija s patogenimi bakterijami za receptorska mesta na celični membrani </a:t>
            </a:r>
            <a:r>
              <a:rPr lang="sl-SI" altLang="sl-SI" sz="2400" dirty="0" err="1">
                <a:solidFill>
                  <a:schemeClr val="tx1"/>
                </a:solidFill>
              </a:rPr>
              <a:t>enterocitov</a:t>
            </a:r>
            <a:r>
              <a:rPr lang="sl-SI" altLang="sl-SI" sz="2400" dirty="0">
                <a:solidFill>
                  <a:schemeClr val="tx1"/>
                </a:solidFill>
              </a:rPr>
              <a:t> in tudi za hranljive snovi; </a:t>
            </a:r>
          </a:p>
          <a:p>
            <a:pPr>
              <a:spcBef>
                <a:spcPct val="20000"/>
              </a:spcBef>
              <a:buSzPct val="130000"/>
              <a:buFontTx/>
              <a:buChar char="•"/>
            </a:pPr>
            <a:r>
              <a:rPr lang="sl-SI" altLang="sl-SI" sz="2400" dirty="0" smtClean="0">
                <a:solidFill>
                  <a:schemeClr val="tx1"/>
                </a:solidFill>
              </a:rPr>
              <a:t> Stabilizira </a:t>
            </a:r>
            <a:r>
              <a:rPr lang="sl-SI" altLang="sl-SI" sz="2400" dirty="0">
                <a:solidFill>
                  <a:schemeClr val="tx1"/>
                </a:solidFill>
              </a:rPr>
              <a:t>sestavo </a:t>
            </a:r>
            <a:r>
              <a:rPr lang="sl-SI" altLang="sl-SI" sz="2400" dirty="0" smtClean="0">
                <a:solidFill>
                  <a:schemeClr val="tx1"/>
                </a:solidFill>
              </a:rPr>
              <a:t>črevesne </a:t>
            </a:r>
            <a:r>
              <a:rPr lang="sl-SI" altLang="sl-SI" sz="2400" dirty="0">
                <a:solidFill>
                  <a:schemeClr val="tx1"/>
                </a:solidFill>
              </a:rPr>
              <a:t>bakterijske mikroflore, sprememba encimske aktivnosti črevesne mikroflore;</a:t>
            </a:r>
          </a:p>
          <a:p>
            <a:pPr>
              <a:spcBef>
                <a:spcPct val="20000"/>
              </a:spcBef>
              <a:buSzPct val="130000"/>
              <a:buFontTx/>
              <a:buChar char="•"/>
            </a:pPr>
            <a:r>
              <a:rPr lang="sl-SI" altLang="sl-SI" sz="2400" dirty="0" smtClean="0">
                <a:solidFill>
                  <a:schemeClr val="tx1"/>
                </a:solidFill>
              </a:rPr>
              <a:t> Spodbujanje </a:t>
            </a:r>
            <a:r>
              <a:rPr lang="sl-SI" altLang="sl-SI" sz="2400" dirty="0">
                <a:solidFill>
                  <a:schemeClr val="tx1"/>
                </a:solidFill>
              </a:rPr>
              <a:t>gostiteljevega imunskega sistema;</a:t>
            </a:r>
          </a:p>
          <a:p>
            <a:pPr>
              <a:spcBef>
                <a:spcPct val="20000"/>
              </a:spcBef>
              <a:buSzPct val="130000"/>
              <a:buFontTx/>
              <a:buChar char="•"/>
            </a:pPr>
            <a:r>
              <a:rPr lang="sl-SI" altLang="sl-SI" sz="2400" dirty="0" smtClean="0">
                <a:solidFill>
                  <a:schemeClr val="tx1"/>
                </a:solidFill>
              </a:rPr>
              <a:t> Redukcija mutagenih snovi v črevesju in z izločanjem antimikrobnih snovi (</a:t>
            </a:r>
            <a:r>
              <a:rPr lang="sl-SI" altLang="sl-SI" sz="2400" dirty="0" err="1" smtClean="0">
                <a:solidFill>
                  <a:schemeClr val="tx1"/>
                </a:solidFill>
              </a:rPr>
              <a:t>bakteriocini</a:t>
            </a:r>
            <a:r>
              <a:rPr lang="sl-SI" altLang="sl-SI" sz="2400" dirty="0" smtClean="0">
                <a:solidFill>
                  <a:schemeClr val="tx1"/>
                </a:solidFill>
              </a:rPr>
              <a:t>).</a:t>
            </a:r>
          </a:p>
          <a:p>
            <a:pPr>
              <a:spcBef>
                <a:spcPct val="20000"/>
              </a:spcBef>
              <a:buSzPct val="130000"/>
            </a:pPr>
            <a:endParaRPr lang="sl-SI" altLang="sl-SI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SzPct val="130000"/>
            </a:pPr>
            <a:endParaRPr lang="sl-SI" altLang="sl-SI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SzPct val="130000"/>
            </a:pPr>
            <a:r>
              <a:rPr lang="sl-SI" altLang="sl-SI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Viri: </a:t>
            </a:r>
            <a:r>
              <a:rPr lang="sl-SI" altLang="sl-SI" sz="11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Gerland</a:t>
            </a:r>
            <a:r>
              <a:rPr lang="sl-SI" altLang="sl-SI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CF in sod.(1999), </a:t>
            </a:r>
            <a:r>
              <a:rPr lang="sl-SI" altLang="sl-SI" sz="11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Int</a:t>
            </a:r>
            <a:r>
              <a:rPr lang="sl-SI" altLang="sl-SI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J </a:t>
            </a:r>
            <a:r>
              <a:rPr lang="sl-SI" altLang="sl-SI" sz="11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Cancer</a:t>
            </a:r>
            <a:r>
              <a:rPr lang="sl-SI" altLang="sl-SI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60: 400-6; </a:t>
            </a:r>
            <a:r>
              <a:rPr lang="sl-SI" altLang="sl-SI" sz="11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Parodi</a:t>
            </a:r>
            <a:r>
              <a:rPr lang="sl-SI" altLang="sl-SI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PW (1996), (2001), </a:t>
            </a:r>
            <a:r>
              <a:rPr lang="sl-SI" altLang="sl-SI" sz="11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Cancer</a:t>
            </a:r>
            <a:r>
              <a:rPr lang="sl-SI" altLang="sl-SI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l-SI" altLang="sl-SI" sz="11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Epidem</a:t>
            </a:r>
            <a:r>
              <a:rPr lang="sl-SI" altLang="sl-SI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l-SI" altLang="sl-SI" sz="11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Biomar</a:t>
            </a:r>
            <a:r>
              <a:rPr lang="sl-SI" altLang="sl-SI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l-SI" altLang="sl-SI" sz="11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Prev</a:t>
            </a:r>
            <a:r>
              <a:rPr lang="sl-SI" altLang="sl-SI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10: 555-8).</a:t>
            </a:r>
          </a:p>
          <a:p>
            <a:pPr>
              <a:spcBef>
                <a:spcPct val="20000"/>
              </a:spcBef>
              <a:buSzPct val="130000"/>
            </a:pPr>
            <a:endParaRPr lang="sl-SI" altLang="sl-SI" sz="28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SzPct val="130000"/>
            </a:pPr>
            <a:r>
              <a:rPr lang="sl-SI" altLang="sl-SI" sz="1800" b="1" dirty="0">
                <a:latin typeface="Times New Roman" panose="02020603050405020304" pitchFamily="18" charset="0"/>
              </a:rPr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65335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95536" y="1052736"/>
            <a:ext cx="5263207" cy="445549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l-SI" sz="1800" dirty="0">
                <a:solidFill>
                  <a:schemeClr val="tx1"/>
                </a:solidFill>
              </a:rPr>
              <a:t>Uživanje mleka v priporočenih količinah v obdobju otroštva zmanjšuje tveganje za nastanek debelosti in deleža maščob v telesu  (Barba in drugi, 2005; </a:t>
            </a:r>
            <a:r>
              <a:rPr lang="sl-SI" sz="1800" dirty="0" err="1">
                <a:solidFill>
                  <a:schemeClr val="tx1"/>
                </a:solidFill>
              </a:rPr>
              <a:t>Skinner</a:t>
            </a:r>
            <a:r>
              <a:rPr lang="sl-SI" sz="1800" dirty="0">
                <a:solidFill>
                  <a:schemeClr val="tx1"/>
                </a:solidFill>
              </a:rPr>
              <a:t> in drugi, 2005; </a:t>
            </a:r>
            <a:r>
              <a:rPr lang="sl-SI" sz="1800" dirty="0" err="1">
                <a:solidFill>
                  <a:schemeClr val="tx1"/>
                </a:solidFill>
              </a:rPr>
              <a:t>Huang</a:t>
            </a:r>
            <a:r>
              <a:rPr lang="sl-SI" sz="1800" dirty="0">
                <a:solidFill>
                  <a:schemeClr val="tx1"/>
                </a:solidFill>
              </a:rPr>
              <a:t> in </a:t>
            </a:r>
            <a:r>
              <a:rPr lang="sl-SI" sz="1800" dirty="0" err="1">
                <a:solidFill>
                  <a:schemeClr val="tx1"/>
                </a:solidFill>
              </a:rPr>
              <a:t>McCrory</a:t>
            </a:r>
            <a:r>
              <a:rPr lang="sl-SI" sz="1800" dirty="0">
                <a:solidFill>
                  <a:schemeClr val="tx1"/>
                </a:solidFill>
              </a:rPr>
              <a:t>, 2005).</a:t>
            </a:r>
          </a:p>
          <a:p>
            <a:pPr lvl="4">
              <a:buFont typeface="Arial" charset="0"/>
              <a:buChar char="»"/>
              <a:defRPr/>
            </a:pPr>
            <a:endParaRPr lang="sl-SI" sz="1800" dirty="0">
              <a:solidFill>
                <a:schemeClr val="tx1"/>
              </a:solidFill>
              <a:sym typeface="Myriad Pro Light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sz="1800" dirty="0">
                <a:solidFill>
                  <a:schemeClr val="tx1"/>
                </a:solidFill>
              </a:rPr>
              <a:t>Kalcij in nekatere bioaktivne snovi (peptidi, AK) v mleku oz. mlečnih izdelkih sodelujejo v metabolizmu glukoze, zmanjšujejo tvorbo maščob in pospešujejo razgradnjo maščob, ter ohranjajo mišično maso (Moore in drugi, 2006). </a:t>
            </a:r>
          </a:p>
          <a:p>
            <a:pPr lvl="4">
              <a:buFont typeface="Arial" charset="0"/>
              <a:buChar char="»"/>
              <a:defRPr/>
            </a:pPr>
            <a:endParaRPr lang="sl-SI" sz="1800" dirty="0">
              <a:solidFill>
                <a:schemeClr val="tx1"/>
              </a:solidFill>
              <a:sym typeface="Myriad Pro Light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l-SI" sz="1800" dirty="0">
                <a:solidFill>
                  <a:schemeClr val="tx1"/>
                </a:solidFill>
              </a:rPr>
              <a:t>Prekomerno uživanje maščob, zlasti NMK je dejavnik tveganja za razvoj debelosti (</a:t>
            </a:r>
            <a:r>
              <a:rPr lang="sl-SI" sz="1800" dirty="0" err="1">
                <a:solidFill>
                  <a:schemeClr val="tx1"/>
                </a:solidFill>
              </a:rPr>
              <a:t>Noack</a:t>
            </a:r>
            <a:r>
              <a:rPr lang="sl-SI" sz="1800" dirty="0">
                <a:solidFill>
                  <a:schemeClr val="tx1"/>
                </a:solidFill>
              </a:rPr>
              <a:t>, 1998), SŽO (</a:t>
            </a:r>
            <a:r>
              <a:rPr lang="sl-SI" sz="1800" dirty="0" err="1">
                <a:solidFill>
                  <a:schemeClr val="tx1"/>
                </a:solidFill>
              </a:rPr>
              <a:t>Aschiero</a:t>
            </a:r>
            <a:r>
              <a:rPr lang="sl-SI" sz="1800" dirty="0">
                <a:solidFill>
                  <a:schemeClr val="tx1"/>
                </a:solidFill>
              </a:rPr>
              <a:t> in drugi, 1996; Hu in drugi, 1999; </a:t>
            </a:r>
            <a:r>
              <a:rPr lang="sl-SI" sz="1800" dirty="0" err="1">
                <a:solidFill>
                  <a:schemeClr val="tx1"/>
                </a:solidFill>
              </a:rPr>
              <a:t>Kwiterovich</a:t>
            </a:r>
            <a:r>
              <a:rPr lang="sl-SI" sz="1800" dirty="0">
                <a:solidFill>
                  <a:schemeClr val="tx1"/>
                </a:solidFill>
              </a:rPr>
              <a:t>, 1997) in nekaterih vrst raka (WCRF, 1997; </a:t>
            </a:r>
            <a:r>
              <a:rPr lang="sl-SI" sz="1800" dirty="0" err="1">
                <a:solidFill>
                  <a:schemeClr val="tx1"/>
                </a:solidFill>
              </a:rPr>
              <a:t>Carroll</a:t>
            </a:r>
            <a:r>
              <a:rPr lang="sl-SI" sz="1800" dirty="0">
                <a:solidFill>
                  <a:schemeClr val="tx1"/>
                </a:solidFill>
              </a:rPr>
              <a:t>, 1986).</a:t>
            </a:r>
          </a:p>
          <a:p>
            <a:endParaRPr lang="sl-SI" sz="11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55576" y="-7586"/>
            <a:ext cx="7358063" cy="810090"/>
          </a:xfrm>
        </p:spPr>
        <p:txBody>
          <a:bodyPr/>
          <a:lstStyle/>
          <a:p>
            <a:pPr algn="ctr"/>
            <a:r>
              <a:rPr lang="sl-SI" dirty="0" smtClean="0"/>
              <a:t>Mleko in debelost</a:t>
            </a:r>
            <a:endParaRPr lang="sl-SI" dirty="0"/>
          </a:p>
        </p:txBody>
      </p:sp>
      <p:pic>
        <p:nvPicPr>
          <p:cNvPr id="4" name="Picture 4" descr="newsweek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0012"/>
            <a:ext cx="320516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6803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543550" cy="1143000"/>
          </a:xfrm>
        </p:spPr>
        <p:txBody>
          <a:bodyPr/>
          <a:lstStyle/>
          <a:p>
            <a:pPr eaLnBrk="1" hangingPunct="1"/>
            <a:r>
              <a:rPr lang="sl-SI" altLang="sl-SI" dirty="0"/>
              <a:t>A</a:t>
            </a:r>
            <a:r>
              <a:rPr lang="sl-SI" altLang="sl-SI" dirty="0" smtClean="0"/>
              <a:t>lergija /</a:t>
            </a:r>
            <a:br>
              <a:rPr lang="sl-SI" altLang="sl-SI" dirty="0" smtClean="0"/>
            </a:br>
            <a:r>
              <a:rPr lang="sl-SI" altLang="sl-SI" dirty="0" err="1"/>
              <a:t>L</a:t>
            </a:r>
            <a:r>
              <a:rPr lang="sl-SI" altLang="sl-SI" dirty="0" err="1" smtClean="0"/>
              <a:t>aktozna</a:t>
            </a:r>
            <a:r>
              <a:rPr lang="sl-SI" altLang="sl-SI" dirty="0" smtClean="0"/>
              <a:t> intoleranca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4464496" cy="497205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endParaRPr lang="sl-SI" altLang="sl-SI" sz="2000" dirty="0" smtClean="0"/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sl-SI" altLang="sl-SI" sz="2000" dirty="0" smtClean="0">
                <a:solidFill>
                  <a:schemeClr val="tx1"/>
                </a:solidFill>
              </a:rPr>
              <a:t>Alergije na mlečne beljakovine </a:t>
            </a:r>
            <a:r>
              <a:rPr lang="sl-SI" altLang="sl-SI" sz="2000" dirty="0" smtClean="0">
                <a:solidFill>
                  <a:schemeClr val="tx1"/>
                </a:solidFill>
                <a:latin typeface="Calibri"/>
                <a:cs typeface="Calibri"/>
              </a:rPr>
              <a:t>→</a:t>
            </a:r>
            <a:r>
              <a:rPr lang="sl-SI" altLang="sl-SI" sz="2000" dirty="0" smtClean="0">
                <a:solidFill>
                  <a:schemeClr val="tx1"/>
                </a:solidFill>
              </a:rPr>
              <a:t> otroci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sl-SI" altLang="sl-SI" sz="2000" dirty="0" err="1" smtClean="0">
                <a:solidFill>
                  <a:schemeClr val="tx1"/>
                </a:solidFill>
              </a:rPr>
              <a:t>Laktozna</a:t>
            </a:r>
            <a:r>
              <a:rPr lang="sl-SI" altLang="sl-SI" sz="2000" dirty="0" smtClean="0">
                <a:solidFill>
                  <a:schemeClr val="tx1"/>
                </a:solidFill>
              </a:rPr>
              <a:t> intoleranca – nesposobnost črevesa, da prebavi laktozo: </a:t>
            </a:r>
          </a:p>
          <a:p>
            <a:pPr eaLnBrk="1" hangingPunct="1">
              <a:spcBef>
                <a:spcPts val="1200"/>
              </a:spcBef>
            </a:pPr>
            <a:r>
              <a:rPr lang="sl-SI" altLang="sl-SI" sz="2000" dirty="0" smtClean="0">
                <a:solidFill>
                  <a:schemeClr val="tx1"/>
                </a:solidFill>
              </a:rPr>
              <a:t>aktivnost encima laktaze </a:t>
            </a:r>
            <a:r>
              <a:rPr lang="sl-SI" altLang="sl-SI" sz="2000" dirty="0" smtClean="0">
                <a:solidFill>
                  <a:schemeClr val="tx1"/>
                </a:solidFill>
                <a:latin typeface="Calibri"/>
                <a:cs typeface="Calibri"/>
              </a:rPr>
              <a:t>↓ → </a:t>
            </a:r>
            <a:r>
              <a:rPr lang="sl-SI" altLang="sl-SI" sz="2000" dirty="0" smtClean="0">
                <a:solidFill>
                  <a:schemeClr val="tx1"/>
                </a:solidFill>
              </a:rPr>
              <a:t>odrasli </a:t>
            </a:r>
          </a:p>
          <a:p>
            <a:pPr eaLnBrk="1" hangingPunct="1">
              <a:spcBef>
                <a:spcPts val="1200"/>
              </a:spcBef>
            </a:pPr>
            <a:r>
              <a:rPr lang="sl-SI" altLang="sl-SI" sz="2000" dirty="0">
                <a:solidFill>
                  <a:schemeClr val="tx1"/>
                </a:solidFill>
              </a:rPr>
              <a:t>p</a:t>
            </a:r>
            <a:r>
              <a:rPr lang="sl-SI" altLang="sl-SI" sz="2000" dirty="0" smtClean="0">
                <a:solidFill>
                  <a:schemeClr val="tx1"/>
                </a:solidFill>
              </a:rPr>
              <a:t>rebavne težave odvisne od aktivnosti </a:t>
            </a:r>
            <a:r>
              <a:rPr lang="sl-SI" altLang="sl-SI" sz="2000" dirty="0" err="1" smtClean="0">
                <a:solidFill>
                  <a:schemeClr val="tx1"/>
                </a:solidFill>
              </a:rPr>
              <a:t>laktaze</a:t>
            </a:r>
            <a:r>
              <a:rPr lang="sl-SI" altLang="sl-SI" sz="2000" dirty="0" smtClean="0">
                <a:solidFill>
                  <a:schemeClr val="tx1"/>
                </a:solidFill>
              </a:rPr>
              <a:t>, količine zaužite laktoze, zmogljivosti črevesne mikroflore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sl-SI" altLang="sl-SI" sz="1500" dirty="0" smtClean="0">
                <a:solidFill>
                  <a:schemeClr val="tx1"/>
                </a:solidFill>
              </a:rPr>
              <a:t>	</a:t>
            </a:r>
            <a:r>
              <a:rPr lang="sl-SI" altLang="sl-SI" sz="1500" i="1" kern="1200" dirty="0" smtClean="0">
                <a:solidFill>
                  <a:schemeClr val="bg2"/>
                </a:solidFill>
              </a:rPr>
              <a:t>Vir: Rolfes in drugi, 2007</a:t>
            </a:r>
          </a:p>
          <a:p>
            <a:pPr eaLnBrk="1" hangingPunct="1">
              <a:spcBef>
                <a:spcPts val="1200"/>
              </a:spcBef>
            </a:pPr>
            <a:endParaRPr lang="sl-SI" altLang="sl-SI" sz="2000" dirty="0" smtClean="0"/>
          </a:p>
          <a:p>
            <a:pPr eaLnBrk="1" hangingPunct="1">
              <a:spcBef>
                <a:spcPts val="1200"/>
              </a:spcBef>
            </a:pPr>
            <a:endParaRPr lang="sl-SI" altLang="sl-SI" sz="2000" dirty="0" smtClean="0"/>
          </a:p>
          <a:p>
            <a:pPr eaLnBrk="1" hangingPunct="1">
              <a:spcBef>
                <a:spcPts val="1200"/>
              </a:spcBef>
            </a:pPr>
            <a:endParaRPr lang="sl-SI" altLang="sl-SI" sz="2000" dirty="0" smtClean="0"/>
          </a:p>
          <a:p>
            <a:pPr eaLnBrk="1" hangingPunct="1">
              <a:spcBef>
                <a:spcPts val="1200"/>
              </a:spcBef>
            </a:pPr>
            <a:endParaRPr lang="sl-SI" altLang="sl-SI" sz="2000" dirty="0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2060847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634" name="Picture 2" descr="Rezultat iskanja slik za lactose intolerance intestinal"/>
          <p:cNvPicPr>
            <a:picLocks noChangeAspect="1" noChangeArrowheads="1"/>
          </p:cNvPicPr>
          <p:nvPr/>
        </p:nvPicPr>
        <p:blipFill>
          <a:blip r:embed="rId4" cstate="print"/>
          <a:srcRect r="3878"/>
          <a:stretch>
            <a:fillRect/>
          </a:stretch>
        </p:blipFill>
        <p:spPr bwMode="auto">
          <a:xfrm>
            <a:off x="4499992" y="2848817"/>
            <a:ext cx="4716016" cy="3391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17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58063" cy="692894"/>
          </a:xfrm>
        </p:spPr>
        <p:txBody>
          <a:bodyPr/>
          <a:lstStyle/>
          <a:p>
            <a:r>
              <a:rPr lang="sl-SI" dirty="0" smtClean="0"/>
              <a:t>Prevalenca </a:t>
            </a:r>
            <a:r>
              <a:rPr lang="sl-SI" dirty="0" err="1" smtClean="0"/>
              <a:t>laktozne</a:t>
            </a:r>
            <a:r>
              <a:rPr lang="sl-SI" dirty="0" smtClean="0"/>
              <a:t> intolerance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12236"/>
          <a:stretch/>
        </p:blipFill>
        <p:spPr>
          <a:xfrm>
            <a:off x="384411" y="1449969"/>
            <a:ext cx="853244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879" y="188640"/>
            <a:ext cx="7358063" cy="521519"/>
          </a:xfrm>
        </p:spPr>
        <p:txBody>
          <a:bodyPr/>
          <a:lstStyle/>
          <a:p>
            <a:pPr algn="ctr"/>
            <a:r>
              <a:rPr lang="sl-SI" dirty="0" smtClean="0"/>
              <a:t>EU Šolska shema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4476" y="710159"/>
            <a:ext cx="7358063" cy="5671169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ŠOLSKA SHEMA je nov ukrep skupne kmetijske </a:t>
            </a:r>
            <a:r>
              <a:rPr lang="sl-SI" dirty="0" smtClean="0"/>
              <a:t>politike </a:t>
            </a:r>
            <a:r>
              <a:rPr lang="sl-SI" dirty="0"/>
              <a:t>in pomeni </a:t>
            </a:r>
            <a:r>
              <a:rPr lang="sl-SI" dirty="0" smtClean="0"/>
              <a:t>pomoč</a:t>
            </a:r>
            <a:r>
              <a:rPr lang="sl-SI" dirty="0"/>
              <a:t> </a:t>
            </a:r>
            <a:r>
              <a:rPr lang="sl-SI" dirty="0" smtClean="0"/>
              <a:t>za </a:t>
            </a:r>
            <a:r>
              <a:rPr lang="sl-SI" dirty="0"/>
              <a:t>oskrbo </a:t>
            </a:r>
            <a:r>
              <a:rPr lang="sl-SI" dirty="0" smtClean="0"/>
              <a:t>s </a:t>
            </a:r>
            <a:r>
              <a:rPr lang="sl-SI" dirty="0"/>
              <a:t>sadjem in zelenjavo ter mlekom in </a:t>
            </a:r>
            <a:r>
              <a:rPr lang="sl-SI" dirty="0" smtClean="0"/>
              <a:t>mlečnimi </a:t>
            </a:r>
            <a:r>
              <a:rPr lang="sl-SI" dirty="0"/>
              <a:t>izdelki v izobraževalnih ustanovah. </a:t>
            </a:r>
            <a:r>
              <a:rPr lang="sl-SI" dirty="0" smtClean="0"/>
              <a:t>Začetek </a:t>
            </a:r>
            <a:r>
              <a:rPr lang="sl-SI" dirty="0"/>
              <a:t>izvajanja šolske sheme je šolsko leto </a:t>
            </a:r>
            <a:r>
              <a:rPr lang="sl-SI" dirty="0" smtClean="0"/>
              <a:t>2017/2018.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</a:t>
            </a:r>
            <a:r>
              <a:rPr lang="sl-SI" sz="1000" dirty="0" err="1" smtClean="0"/>
              <a:t>Vir:http</a:t>
            </a:r>
            <a:r>
              <a:rPr lang="sl-SI" sz="1000" dirty="0" smtClean="0"/>
              <a:t>://www.arsktrp.gov.si/fileadmin/arsktrp.gov.si/pageuploads/SKT/OIR/Shema_solskega_sadja/SSH_2017/Navodila_SSH_objava2017.pdf</a:t>
            </a:r>
            <a:endParaRPr lang="sl-SI" sz="1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31888" t="38660" r="31100" b="29840"/>
          <a:stretch/>
        </p:blipFill>
        <p:spPr>
          <a:xfrm>
            <a:off x="1719214" y="2708920"/>
            <a:ext cx="5628585" cy="29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6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7584" y="116632"/>
            <a:ext cx="7582681" cy="6192688"/>
          </a:xfrm>
        </p:spPr>
        <p:txBody>
          <a:bodyPr/>
          <a:lstStyle/>
          <a:p>
            <a:r>
              <a:rPr lang="sl-SI" sz="2400" dirty="0" smtClean="0"/>
              <a:t>Viri: </a:t>
            </a:r>
          </a:p>
          <a:p>
            <a:r>
              <a:rPr lang="sl-SI" sz="1400" dirty="0"/>
              <a:t>Gregorič M, Fajdiga Turk V</a:t>
            </a:r>
            <a:r>
              <a:rPr lang="sl-SI" sz="1400" dirty="0" smtClean="0"/>
              <a:t>. (2018). </a:t>
            </a:r>
            <a:r>
              <a:rPr lang="sl-SI" sz="1400" dirty="0"/>
              <a:t>Pomen mleka in mlačnih izdelkov v uravnoteženi prehrani, interno gradivo </a:t>
            </a:r>
            <a:r>
              <a:rPr lang="sl-SI" sz="1400" dirty="0" smtClean="0"/>
              <a:t>NIJZ</a:t>
            </a:r>
            <a:r>
              <a:rPr lang="sl-SI" sz="1400" dirty="0"/>
              <a:t>.</a:t>
            </a:r>
          </a:p>
          <a:p>
            <a:r>
              <a:rPr lang="sl-SI" sz="1400" dirty="0" smtClean="0"/>
              <a:t>Kapš </a:t>
            </a:r>
            <a:r>
              <a:rPr lang="sl-SI" sz="1400" dirty="0"/>
              <a:t>P. 2004. Mleko za zdravje. Ljubljana, Založba Karantanija: 232 str</a:t>
            </a:r>
            <a:r>
              <a:rPr lang="sl-SI" sz="1400" dirty="0" smtClean="0"/>
              <a:t>.</a:t>
            </a:r>
          </a:p>
          <a:p>
            <a:endParaRPr lang="sl-SI" sz="1400" dirty="0"/>
          </a:p>
          <a:p>
            <a:r>
              <a:rPr lang="sl-SI" sz="1400" dirty="0" smtClean="0"/>
              <a:t>Mleko in </a:t>
            </a:r>
            <a:r>
              <a:rPr lang="sl-SI" sz="1400" dirty="0"/>
              <a:t>mlečni </a:t>
            </a:r>
            <a:r>
              <a:rPr lang="sl-SI" sz="1400" dirty="0" smtClean="0"/>
              <a:t>izdelki. Prevzeto 12. marca 2018 iz </a:t>
            </a:r>
            <a:r>
              <a:rPr lang="sl-SI" sz="1400" dirty="0">
                <a:hlinkClick r:id="rId2"/>
              </a:rPr>
              <a:t>http://www.mkgp.gov.si/delovna_podrocja/kmetijstvo/kakovost_pridelkov_in_zivil/mleko_in_mlecni_izdelki</a:t>
            </a:r>
            <a:r>
              <a:rPr lang="sl-SI" sz="1400" dirty="0" smtClean="0">
                <a:hlinkClick r:id="rId2"/>
              </a:rPr>
              <a:t>/</a:t>
            </a:r>
            <a:endParaRPr lang="sl-SI" sz="1400" dirty="0" smtClean="0"/>
          </a:p>
          <a:p>
            <a:endParaRPr lang="sl-SI" sz="1400" dirty="0"/>
          </a:p>
          <a:p>
            <a:r>
              <a:rPr lang="sl-SI" sz="1400" dirty="0"/>
              <a:t>Mleko in </a:t>
            </a:r>
            <a:r>
              <a:rPr lang="sl-SI" sz="1400" dirty="0" err="1" smtClean="0"/>
              <a:t>mlekomati</a:t>
            </a:r>
            <a:r>
              <a:rPr lang="sl-SI" sz="1400" dirty="0" smtClean="0"/>
              <a:t>. Prevzeto </a:t>
            </a:r>
            <a:r>
              <a:rPr lang="sl-SI" sz="1400" dirty="0"/>
              <a:t>12. marca 2018 iz </a:t>
            </a:r>
            <a:r>
              <a:rPr lang="sl-SI" sz="1400" dirty="0">
                <a:hlinkClick r:id="rId3"/>
              </a:rPr>
              <a:t>https://</a:t>
            </a:r>
            <a:r>
              <a:rPr lang="sl-SI" sz="1400" dirty="0" smtClean="0">
                <a:hlinkClick r:id="rId3"/>
              </a:rPr>
              <a:t>www.prehrana.si/clanek/114-mleko-in-mlekomati?highlight=WyJtbGVrbyJd</a:t>
            </a:r>
            <a:endParaRPr lang="sl-SI" sz="1400" dirty="0" smtClean="0"/>
          </a:p>
          <a:p>
            <a:endParaRPr lang="sl-SI" sz="1400" dirty="0"/>
          </a:p>
          <a:p>
            <a:r>
              <a:rPr lang="sl-SI" sz="1400" dirty="0" smtClean="0"/>
              <a:t>Vse o mleku, laktozi in </a:t>
            </a:r>
            <a:r>
              <a:rPr lang="sl-SI" sz="1400" dirty="0" err="1" smtClean="0"/>
              <a:t>laktozni</a:t>
            </a:r>
            <a:r>
              <a:rPr lang="sl-SI" sz="1400" dirty="0" smtClean="0"/>
              <a:t> intoleranci. Prevzeto 13. </a:t>
            </a:r>
            <a:r>
              <a:rPr lang="sl-SI" sz="1400" dirty="0"/>
              <a:t>marca 2018 iz </a:t>
            </a:r>
            <a:r>
              <a:rPr lang="sl-SI" sz="1400" dirty="0">
                <a:hlinkClick r:id="rId4"/>
              </a:rPr>
              <a:t>https://</a:t>
            </a:r>
            <a:r>
              <a:rPr lang="sl-SI" sz="1400" dirty="0" smtClean="0">
                <a:hlinkClick r:id="rId4"/>
              </a:rPr>
              <a:t>www.prehrana.si/clanek/217-vse-o-mleku-laktozi-in-laktozni-intoleranci?highlight=WyJtbGVrbyJd</a:t>
            </a:r>
            <a:endParaRPr lang="sl-SI" sz="1400" dirty="0" smtClean="0"/>
          </a:p>
          <a:p>
            <a:endParaRPr lang="sl-SI" sz="1400" dirty="0" smtClean="0"/>
          </a:p>
          <a:p>
            <a:r>
              <a:rPr lang="sl-SI" sz="1400" dirty="0"/>
              <a:t>Vpliv fermentiranega mleka na </a:t>
            </a:r>
            <a:r>
              <a:rPr lang="sl-SI" sz="1400" dirty="0" smtClean="0"/>
              <a:t>zdravje. Prevzeto </a:t>
            </a:r>
            <a:r>
              <a:rPr lang="sl-SI" sz="1400" dirty="0"/>
              <a:t>13. marca 2018 iz </a:t>
            </a:r>
            <a:r>
              <a:rPr lang="sl-SI" sz="1400" dirty="0">
                <a:hlinkClick r:id="rId5"/>
              </a:rPr>
              <a:t>https://</a:t>
            </a:r>
            <a:r>
              <a:rPr lang="sl-SI" sz="1400" dirty="0" smtClean="0">
                <a:hlinkClick r:id="rId5"/>
              </a:rPr>
              <a:t>www.prehrana.si/novica/132-vpliv-fermentiranega-mleka-na-zdravje?highlight=WyJtbGVrbyJd</a:t>
            </a:r>
            <a:endParaRPr lang="sl-SI" sz="1400" dirty="0" smtClean="0"/>
          </a:p>
          <a:p>
            <a:endParaRPr lang="sl-SI" altLang="sl-SI" sz="1400" dirty="0" smtClean="0"/>
          </a:p>
          <a:p>
            <a:r>
              <a:rPr lang="sl-SI" altLang="sl-SI" sz="1400" dirty="0" smtClean="0"/>
              <a:t>Gregorič M, Hlastan Ribič C. (2011). Pomen </a:t>
            </a:r>
            <a:r>
              <a:rPr lang="sl-SI" altLang="sl-SI" sz="1400" dirty="0"/>
              <a:t>mleka in mlečnih izdelkov za otroke in </a:t>
            </a:r>
            <a:r>
              <a:rPr lang="sl-SI" altLang="sl-SI" sz="1400" dirty="0" smtClean="0"/>
              <a:t>mladostnike. </a:t>
            </a:r>
            <a:r>
              <a:rPr lang="sl-SI" sz="1400" dirty="0"/>
              <a:t>Prevzeto 13. marca 2018 iz </a:t>
            </a:r>
            <a:endParaRPr lang="sl-SI" altLang="sl-SI" sz="1400" dirty="0"/>
          </a:p>
          <a:p>
            <a:r>
              <a:rPr lang="sl-SI" sz="1400" dirty="0" smtClean="0">
                <a:hlinkClick r:id="rId6"/>
              </a:rPr>
              <a:t>http</a:t>
            </a:r>
            <a:r>
              <a:rPr lang="sl-SI" sz="1400" dirty="0">
                <a:hlinkClick r:id="rId6"/>
              </a:rPr>
              <a:t>://www.arsktrp.gov.si/fileadmin/arsktrp.gov.si/pageuploads/SKT/OIR/solsko-mleko/Predstavitev_MLEKO_-</a:t>
            </a:r>
            <a:r>
              <a:rPr lang="sl-SI" sz="1400" dirty="0" smtClean="0">
                <a:hlinkClick r:id="rId6"/>
              </a:rPr>
              <a:t>8.6.2011.ppt</a:t>
            </a:r>
            <a:endParaRPr lang="sl-SI" sz="1400" dirty="0" smtClean="0"/>
          </a:p>
          <a:p>
            <a:endParaRPr lang="sl-SI" sz="1400" dirty="0"/>
          </a:p>
          <a:p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021463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 t="1755" r="28769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650" y="4116107"/>
            <a:ext cx="2061284" cy="1113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928992" cy="605953"/>
          </a:xfrm>
        </p:spPr>
        <p:txBody>
          <a:bodyPr/>
          <a:lstStyle/>
          <a:p>
            <a:pPr algn="ctr"/>
            <a:r>
              <a:rPr lang="sl-SI" altLang="sl-SI" sz="3600" b="1" dirty="0"/>
              <a:t>Pomen mleka </a:t>
            </a:r>
            <a:r>
              <a:rPr lang="sl-SI" altLang="sl-SI" sz="3600" b="1" dirty="0" smtClean="0"/>
              <a:t>v </a:t>
            </a:r>
            <a:r>
              <a:rPr lang="sl-SI" altLang="sl-SI" sz="3600" b="1" dirty="0"/>
              <a:t>uravnoteženi prehrani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l-SI" dirty="0" smtClean="0"/>
              <a:t>ima </a:t>
            </a:r>
            <a:r>
              <a:rPr lang="sl-SI" dirty="0"/>
              <a:t>edinstveno </a:t>
            </a:r>
            <a:r>
              <a:rPr lang="sl-SI" dirty="0" smtClean="0"/>
              <a:t>sestavo;</a:t>
            </a:r>
          </a:p>
          <a:p>
            <a:pPr marL="342900" indent="-342900">
              <a:buFontTx/>
              <a:buChar char="-"/>
            </a:pPr>
            <a:r>
              <a:rPr lang="sl-SI" dirty="0" smtClean="0"/>
              <a:t>je lahko prebavljivo;</a:t>
            </a:r>
          </a:p>
          <a:p>
            <a:pPr marL="342900" indent="-342900">
              <a:buFontTx/>
              <a:buChar char="-"/>
            </a:pPr>
            <a:r>
              <a:rPr lang="sl-SI" dirty="0"/>
              <a:t>i</a:t>
            </a:r>
            <a:r>
              <a:rPr lang="sl-SI" dirty="0" smtClean="0"/>
              <a:t>ma visoko hranilno in biološko vrednost;</a:t>
            </a:r>
          </a:p>
          <a:p>
            <a:pPr marL="342900" indent="-342900">
              <a:buFontTx/>
              <a:buChar char="-"/>
            </a:pPr>
            <a:r>
              <a:rPr lang="sl-SI" dirty="0"/>
              <a:t>n</a:t>
            </a:r>
            <a:r>
              <a:rPr lang="sl-SI" dirty="0" smtClean="0"/>
              <a:t>adomestimo ga lahko z mlečnimi izdelki, ki praviloma ohranijo vse koristi mleka.</a:t>
            </a:r>
          </a:p>
          <a:p>
            <a:pPr marL="342900" indent="-342900">
              <a:buFontTx/>
              <a:buChar char="-"/>
            </a:pPr>
            <a:endParaRPr lang="sl-SI" dirty="0"/>
          </a:p>
          <a:p>
            <a:r>
              <a:rPr lang="sl-SI" dirty="0" smtClean="0"/>
              <a:t>Mleko je naša prva hrana in s svojo edinstveno sestavo ponuja vse potrebno že v prvih mesecih življenja. Priporoča se zlasti v prehrano odraščajočih otrok in mladine, športnikov, starejših in bolnikov. Dodatno uživanje se svetuje nosečnicam in doječim materam.</a:t>
            </a:r>
          </a:p>
          <a:p>
            <a:pPr marL="342900" indent="-342900">
              <a:buFontTx/>
              <a:buChar char="-"/>
            </a:pPr>
            <a:endParaRPr lang="sl-SI" dirty="0" smtClean="0"/>
          </a:p>
          <a:p>
            <a:pPr marL="342900" indent="-342900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47787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3705" y="158133"/>
            <a:ext cx="3384376" cy="1918320"/>
          </a:xfrm>
          <a:noFill/>
        </p:spPr>
        <p:txBody>
          <a:bodyPr anchor="b"/>
          <a:lstStyle/>
          <a:p>
            <a:pPr eaLnBrk="1" hangingPunct="1"/>
            <a:r>
              <a:rPr lang="sl-SI" altLang="sl-SI" sz="3200" b="1" dirty="0" smtClean="0"/>
              <a:t>Pomen mleka in mlečnih izdelkov v uravnoteženi prehrani</a:t>
            </a:r>
            <a:endParaRPr lang="sl-SI" altLang="sl-SI" sz="2000" b="1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8739" y="4829155"/>
            <a:ext cx="6046841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2137" y="639996"/>
            <a:ext cx="2880320" cy="4064451"/>
          </a:xfrm>
          <a:prstGeom prst="rect">
            <a:avLst/>
          </a:prstGeom>
        </p:spPr>
      </p:pic>
      <p:sp>
        <p:nvSpPr>
          <p:cNvPr id="3" name="Puščica dol 2"/>
          <p:cNvSpPr/>
          <p:nvPr/>
        </p:nvSpPr>
        <p:spPr bwMode="auto">
          <a:xfrm>
            <a:off x="6321735" y="2675670"/>
            <a:ext cx="158457" cy="221388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5694729" y="2312181"/>
            <a:ext cx="1224136" cy="36004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-2773"/>
            <a:ext cx="1832982" cy="989810"/>
          </a:xfrm>
          <a:prstGeom prst="rect">
            <a:avLst/>
          </a:prstGeom>
        </p:spPr>
      </p:pic>
      <p:sp>
        <p:nvSpPr>
          <p:cNvPr id="10" name="Podnaslov 2"/>
          <p:cNvSpPr txBox="1">
            <a:spLocks/>
          </p:cNvSpPr>
          <p:nvPr/>
        </p:nvSpPr>
        <p:spPr>
          <a:xfrm>
            <a:off x="262196" y="2034144"/>
            <a:ext cx="3565222" cy="2906216"/>
          </a:xfrm>
          <a:prstGeom prst="rect">
            <a:avLst/>
          </a:prstGeom>
        </p:spPr>
        <p:txBody>
          <a:bodyPr/>
          <a:lstStyle>
            <a:lvl1pPr marL="241093" indent="-24109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125101" indent="-160729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446558" indent="-160729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9pPr>
          </a:lstStyle>
          <a:p>
            <a:pPr marL="0" indent="0" defTabSz="914400">
              <a:buNone/>
            </a:pPr>
            <a:r>
              <a:rPr lang="sl-SI" sz="1600" b="1" dirty="0" smtClean="0">
                <a:solidFill>
                  <a:srgbClr val="007DC5"/>
                </a:solidFill>
                <a:ea typeface="+mj-ea"/>
                <a:cs typeface="+mj-cs"/>
                <a:sym typeface="Gill Sans" charset="0"/>
              </a:rPr>
              <a:t>Otroci in mladostniki:</a:t>
            </a:r>
            <a:endParaRPr lang="sl-SI" sz="1600" b="1" dirty="0">
              <a:solidFill>
                <a:srgbClr val="007DC5"/>
              </a:solidFill>
              <a:ea typeface="+mj-ea"/>
              <a:cs typeface="+mj-cs"/>
              <a:sym typeface="Gill Sans" charset="0"/>
            </a:endParaRPr>
          </a:p>
          <a:p>
            <a:pPr defTabSz="914400">
              <a:buFontTx/>
              <a:buChar char="-"/>
            </a:pPr>
            <a:r>
              <a:rPr lang="sl-SI" sz="1600" kern="0" dirty="0" smtClean="0">
                <a:latin typeface="+mj-lt"/>
              </a:rPr>
              <a:t>od </a:t>
            </a:r>
            <a:r>
              <a:rPr lang="sl-SI" sz="1600" kern="0" dirty="0" smtClean="0">
                <a:latin typeface="+mj-lt"/>
              </a:rPr>
              <a:t>1 do 2 </a:t>
            </a:r>
            <a:r>
              <a:rPr lang="sl-SI" sz="1600" kern="0" dirty="0" smtClean="0">
                <a:latin typeface="+mj-lt"/>
              </a:rPr>
              <a:t>enoti/dan (1-3 leta)</a:t>
            </a:r>
          </a:p>
          <a:p>
            <a:pPr defTabSz="914400">
              <a:buFontTx/>
              <a:buChar char="-"/>
            </a:pPr>
            <a:r>
              <a:rPr lang="sl-SI" sz="1600" kern="0" dirty="0" smtClean="0"/>
              <a:t>2 </a:t>
            </a:r>
            <a:r>
              <a:rPr lang="sl-SI" sz="1600" kern="0" dirty="0"/>
              <a:t>enoti/dan </a:t>
            </a:r>
            <a:r>
              <a:rPr lang="sl-SI" sz="1600" kern="0" dirty="0" smtClean="0"/>
              <a:t>(4-6 let)</a:t>
            </a:r>
          </a:p>
          <a:p>
            <a:pPr defTabSz="914400">
              <a:buFontTx/>
              <a:buChar char="-"/>
            </a:pPr>
            <a:r>
              <a:rPr lang="sl-SI" sz="1600" kern="0" dirty="0" smtClean="0"/>
              <a:t>od </a:t>
            </a:r>
            <a:r>
              <a:rPr lang="sl-SI" sz="1600" kern="0" dirty="0"/>
              <a:t>2</a:t>
            </a:r>
            <a:r>
              <a:rPr lang="sl-SI" sz="1600" kern="0" dirty="0" smtClean="0"/>
              <a:t> </a:t>
            </a:r>
            <a:r>
              <a:rPr lang="sl-SI" sz="1600" kern="0" dirty="0"/>
              <a:t>do </a:t>
            </a:r>
            <a:r>
              <a:rPr lang="sl-SI" sz="1600" kern="0" dirty="0" smtClean="0"/>
              <a:t>3 enote/dan (7-9 let)</a:t>
            </a:r>
            <a:endParaRPr lang="sl-SI" sz="1600" kern="0" dirty="0"/>
          </a:p>
          <a:p>
            <a:pPr defTabSz="914400">
              <a:buFontTx/>
              <a:buChar char="-"/>
            </a:pPr>
            <a:r>
              <a:rPr lang="sl-SI" sz="1600" kern="0" dirty="0" smtClean="0"/>
              <a:t>3 enote/dan </a:t>
            </a:r>
            <a:r>
              <a:rPr lang="sl-SI" sz="1600" kern="0" dirty="0"/>
              <a:t>(</a:t>
            </a:r>
            <a:r>
              <a:rPr lang="sl-SI" sz="1600" kern="0" dirty="0" smtClean="0"/>
              <a:t>10-12 let)</a:t>
            </a:r>
            <a:endParaRPr lang="sl-SI" sz="1600" kern="0" dirty="0"/>
          </a:p>
          <a:p>
            <a:pPr defTabSz="914400">
              <a:buFontTx/>
              <a:buChar char="-"/>
            </a:pPr>
            <a:r>
              <a:rPr lang="sl-SI" sz="1600" kern="0" dirty="0" smtClean="0"/>
              <a:t>4 enote/dan </a:t>
            </a:r>
            <a:r>
              <a:rPr lang="sl-SI" sz="1600" kern="0" dirty="0"/>
              <a:t>(</a:t>
            </a:r>
            <a:r>
              <a:rPr lang="sl-SI" sz="1600" kern="0" dirty="0" smtClean="0"/>
              <a:t>13-18 let)</a:t>
            </a:r>
            <a:endParaRPr lang="sl-SI" sz="1600" kern="0" dirty="0"/>
          </a:p>
          <a:p>
            <a:pPr marL="0" indent="0" defTabSz="914400">
              <a:buNone/>
            </a:pPr>
            <a:endParaRPr lang="sl-SI" sz="1600" kern="0" dirty="0" smtClean="0">
              <a:latin typeface="+mj-lt"/>
            </a:endParaRPr>
          </a:p>
          <a:p>
            <a:pPr marL="0" indent="0" defTabSz="914400">
              <a:buNone/>
            </a:pPr>
            <a:r>
              <a:rPr lang="sl-SI" sz="1600" b="1" dirty="0">
                <a:solidFill>
                  <a:srgbClr val="007DC5"/>
                </a:solidFill>
                <a:ea typeface="+mj-ea"/>
                <a:cs typeface="+mj-cs"/>
              </a:rPr>
              <a:t>Otroci do vstopa v šolo:</a:t>
            </a:r>
          </a:p>
          <a:p>
            <a:pPr marL="0" indent="0" defTabSz="914400">
              <a:buNone/>
            </a:pPr>
            <a:r>
              <a:rPr lang="sl-SI" sz="1600" kern="0" dirty="0" smtClean="0">
                <a:latin typeface="+mj-lt"/>
              </a:rPr>
              <a:t>- </a:t>
            </a:r>
            <a:r>
              <a:rPr lang="sl-SI" sz="1600" kern="0" dirty="0">
                <a:latin typeface="+mj-lt"/>
              </a:rPr>
              <a:t>u</a:t>
            </a:r>
            <a:r>
              <a:rPr lang="sl-SI" sz="1600" kern="0" dirty="0" smtClean="0">
                <a:latin typeface="+mj-lt"/>
              </a:rPr>
              <a:t>živajo naj polnomastno mleko in mlečne izdelke iz polnomastnega mleka</a:t>
            </a:r>
          </a:p>
          <a:p>
            <a:pPr marL="342900" indent="-342900" defTabSz="914400">
              <a:buFontTx/>
              <a:buChar char="-"/>
            </a:pPr>
            <a:endParaRPr lang="sl-SI" kern="0" dirty="0" smtClean="0"/>
          </a:p>
          <a:p>
            <a:pPr marL="342900" indent="-342900" defTabSz="914400">
              <a:buFontTx/>
              <a:buChar char="-"/>
            </a:pPr>
            <a:endParaRPr lang="sl-SI" kern="0" dirty="0"/>
          </a:p>
        </p:txBody>
      </p:sp>
      <p:sp>
        <p:nvSpPr>
          <p:cNvPr id="11" name="Podnaslov 2"/>
          <p:cNvSpPr txBox="1">
            <a:spLocks/>
          </p:cNvSpPr>
          <p:nvPr/>
        </p:nvSpPr>
        <p:spPr>
          <a:xfrm>
            <a:off x="3995936" y="142862"/>
            <a:ext cx="1224136" cy="444463"/>
          </a:xfrm>
          <a:prstGeom prst="rect">
            <a:avLst/>
          </a:prstGeom>
        </p:spPr>
        <p:txBody>
          <a:bodyPr/>
          <a:lstStyle>
            <a:lvl1pPr marL="241093" indent="-24109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125101" indent="-160729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446558" indent="-160729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9pPr>
          </a:lstStyle>
          <a:p>
            <a:pPr marL="0" indent="0" defTabSz="914400">
              <a:buNone/>
            </a:pPr>
            <a:r>
              <a:rPr lang="sl-SI" sz="2000" b="1" dirty="0" smtClean="0">
                <a:solidFill>
                  <a:srgbClr val="007DC5"/>
                </a:solidFill>
                <a:ea typeface="+mj-ea"/>
                <a:cs typeface="+mj-cs"/>
                <a:sym typeface="Gill Sans" charset="0"/>
              </a:rPr>
              <a:t>Odrasli:</a:t>
            </a:r>
            <a:endParaRPr lang="sl-SI" sz="2000" kern="0" dirty="0" smtClean="0">
              <a:latin typeface="+mj-lt"/>
            </a:endParaRPr>
          </a:p>
          <a:p>
            <a:pPr marL="342900" indent="-342900" defTabSz="914400">
              <a:buFontTx/>
              <a:buChar char="-"/>
            </a:pPr>
            <a:endParaRPr lang="sl-SI" kern="0" dirty="0" smtClean="0"/>
          </a:p>
          <a:p>
            <a:pPr marL="342900" indent="-342900" defTabSz="914400">
              <a:buFontTx/>
              <a:buChar char="-"/>
            </a:pPr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416858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51320" y="332656"/>
            <a:ext cx="7582682" cy="832592"/>
          </a:xfrm>
        </p:spPr>
        <p:txBody>
          <a:bodyPr/>
          <a:lstStyle/>
          <a:p>
            <a:pPr algn="ctr"/>
            <a:r>
              <a:rPr lang="sl-SI" dirty="0" smtClean="0"/>
              <a:t>Uživanje mleka in mlečnih izdelkov med otroci in mladostniki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4566" y="1484784"/>
            <a:ext cx="7582681" cy="175245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l-SI" altLang="sl-SI" dirty="0"/>
          </a:p>
          <a:p>
            <a:pPr>
              <a:lnSpc>
                <a:spcPct val="80000"/>
              </a:lnSpc>
            </a:pPr>
            <a:r>
              <a:rPr lang="sl-SI" altLang="sl-SI" dirty="0" smtClean="0"/>
              <a:t>Predšolski </a:t>
            </a:r>
            <a:r>
              <a:rPr lang="sl-SI" altLang="sl-SI" dirty="0"/>
              <a:t>otroci v povprečju zaužijejo dovolj mleka oz. ekvivalenta mlečnih izdelkov (Poličnik, 2006).</a:t>
            </a:r>
          </a:p>
          <a:p>
            <a:pPr>
              <a:lnSpc>
                <a:spcPct val="80000"/>
              </a:lnSpc>
            </a:pPr>
            <a:endParaRPr lang="sl-SI" altLang="sl-SI" dirty="0"/>
          </a:p>
          <a:p>
            <a:pPr>
              <a:lnSpc>
                <a:spcPct val="80000"/>
              </a:lnSpc>
            </a:pPr>
            <a:r>
              <a:rPr lang="sl-SI" altLang="sl-SI" dirty="0"/>
              <a:t>Le 14,7% mladostnikov uživa mleko ali mlečne izdelke 3-krat na dan,  vsaj 1-krat na dan pa le 43%. Mleku in mlečnim izdelkom se izogibajo mladostnice, ker jih povezujejo s pretiranim vnosom maščob (Gabrijelčič Blenkuš, 2000). </a:t>
            </a:r>
          </a:p>
          <a:p>
            <a:pPr>
              <a:lnSpc>
                <a:spcPct val="80000"/>
              </a:lnSpc>
            </a:pPr>
            <a:endParaRPr lang="sl-SI" altLang="sl-SI" dirty="0"/>
          </a:p>
          <a:p>
            <a:pPr>
              <a:lnSpc>
                <a:spcPct val="80000"/>
              </a:lnSpc>
            </a:pPr>
            <a:r>
              <a:rPr lang="sl-SI" altLang="sl-SI" dirty="0"/>
              <a:t>Šole vključujejo mleko in mlečne izdelke najpogosteje v šolsko malico in sicer </a:t>
            </a:r>
            <a:r>
              <a:rPr lang="sl-SI" altLang="sl-SI" dirty="0" err="1"/>
              <a:t>najpogostje</a:t>
            </a:r>
            <a:r>
              <a:rPr lang="sl-SI" altLang="sl-SI" dirty="0"/>
              <a:t> 3 krat med tednom (43,8% vseh šol) (Gregorič in drugi, 2010).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00916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593179"/>
          </a:xfrm>
        </p:spPr>
        <p:txBody>
          <a:bodyPr/>
          <a:lstStyle/>
          <a:p>
            <a:pPr algn="ctr" eaLnBrk="1" hangingPunct="1"/>
            <a:r>
              <a:rPr lang="sl-SI" altLang="sl-SI" dirty="0" smtClean="0"/>
              <a:t>Povprečna sestava mleka </a:t>
            </a: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10326"/>
              </p:ext>
            </p:extLst>
          </p:nvPr>
        </p:nvGraphicFramePr>
        <p:xfrm>
          <a:off x="1300981" y="1412776"/>
          <a:ext cx="6562725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03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120679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2195736" y="53012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Sladka pijača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148064" y="53012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Kozarec mleka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2195736" y="6334780"/>
            <a:ext cx="69482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1050" i="1" dirty="0" smtClean="0">
                <a:solidFill>
                  <a:schemeClr val="bg2"/>
                </a:solidFill>
                <a:sym typeface="Myriad Pro Light" charset="0"/>
              </a:rPr>
              <a:t>Vir: </a:t>
            </a:r>
            <a:r>
              <a:rPr lang="sl-SI" altLang="sl-SI" sz="1050" i="1" dirty="0" err="1" smtClean="0">
                <a:solidFill>
                  <a:schemeClr val="bg2"/>
                </a:solidFill>
                <a:sym typeface="Myriad Pro Light" charset="0"/>
              </a:rPr>
              <a:t>Wardlaw</a:t>
            </a:r>
            <a:r>
              <a:rPr lang="sl-SI" altLang="sl-SI" sz="1050" i="1" dirty="0" smtClean="0">
                <a:solidFill>
                  <a:schemeClr val="bg2"/>
                </a:solidFill>
                <a:sym typeface="Myriad Pro Light" charset="0"/>
              </a:rPr>
              <a:t> GM, Hampl JS, DiSilvestro RA. 2004. Perspectives in Nutrition. 6th ed.International edition, McGraw-Hill Companies, 40.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323529" y="2174379"/>
            <a:ext cx="3672408" cy="283879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sl-SI" sz="2000" dirty="0" smtClean="0">
                <a:solidFill>
                  <a:schemeClr val="tx1"/>
                </a:solidFill>
              </a:rPr>
              <a:t>1-krat na dan ali pogosteje:</a:t>
            </a:r>
          </a:p>
          <a:p>
            <a:pPr>
              <a:spcBef>
                <a:spcPts val="600"/>
              </a:spcBef>
            </a:pPr>
            <a:r>
              <a:rPr lang="sl-SI" sz="2000" dirty="0" smtClean="0">
                <a:solidFill>
                  <a:schemeClr val="tx1"/>
                </a:solidFill>
              </a:rPr>
              <a:t>več žensk (47,6 %) kot moških (37 %)</a:t>
            </a:r>
          </a:p>
          <a:p>
            <a:pPr>
              <a:spcBef>
                <a:spcPts val="600"/>
              </a:spcBef>
            </a:pPr>
            <a:r>
              <a:rPr lang="sl-SI" sz="2000" dirty="0" smtClean="0">
                <a:solidFill>
                  <a:schemeClr val="tx1"/>
                </a:solidFill>
              </a:rPr>
              <a:t>največ v najstarejši skupini 56-74 (46,9 %) in najmanj v starostni skupini 45-54 let (38,2 %)</a:t>
            </a:r>
          </a:p>
          <a:p>
            <a:pPr>
              <a:spcBef>
                <a:spcPts val="600"/>
              </a:spcBef>
            </a:pPr>
            <a:r>
              <a:rPr lang="sl-SI" sz="2000" dirty="0" smtClean="0">
                <a:solidFill>
                  <a:schemeClr val="tx1"/>
                </a:solidFill>
              </a:rPr>
              <a:t>največ z višjo izobrazbo in več (47,5 %) in najmanj s poklicno izobrazbo (36,2 %)</a:t>
            </a:r>
          </a:p>
          <a:p>
            <a:pPr>
              <a:spcBef>
                <a:spcPts val="600"/>
              </a:spcBef>
            </a:pPr>
            <a:endParaRPr lang="sl-SI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65838"/>
              </p:ext>
            </p:extLst>
          </p:nvPr>
        </p:nvGraphicFramePr>
        <p:xfrm>
          <a:off x="4499992" y="1628800"/>
          <a:ext cx="46440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8900" y="404813"/>
            <a:ext cx="8964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2400" b="1" dirty="0" smtClean="0">
                <a:latin typeface="Arial Narrow" pitchFamily="34" charset="0"/>
              </a:rPr>
              <a:t>Trendi v uživanju mleka in mlečnih izdelkov - ODRASLI</a:t>
            </a:r>
            <a:r>
              <a:rPr lang="sl-SI" sz="3600" b="1" dirty="0"/>
              <a:t/>
            </a:r>
            <a:br>
              <a:rPr lang="sl-SI" sz="3600" b="1" dirty="0"/>
            </a:br>
            <a:r>
              <a:rPr lang="sl-SI" sz="2000" dirty="0" smtClean="0"/>
              <a:t>(</a:t>
            </a:r>
            <a:r>
              <a:rPr lang="sl-SI" sz="2000" i="1" dirty="0" smtClean="0"/>
              <a:t>CINDI </a:t>
            </a:r>
            <a:r>
              <a:rPr lang="sl-SI" sz="2000" i="1" dirty="0" err="1" smtClean="0"/>
              <a:t>Health</a:t>
            </a:r>
            <a:r>
              <a:rPr lang="sl-SI" sz="2000" i="1" dirty="0" smtClean="0"/>
              <a:t> Monitor, 2001-2016</a:t>
            </a:r>
            <a:r>
              <a:rPr lang="sl-SI" sz="2000" dirty="0" smtClean="0"/>
              <a:t>) </a:t>
            </a:r>
            <a:r>
              <a:rPr lang="sl-SI" sz="2000" dirty="0"/>
              <a:t/>
            </a:r>
            <a:br>
              <a:rPr lang="sl-SI" sz="2000" dirty="0"/>
            </a:br>
            <a:endParaRPr lang="sl-SI" sz="3200" b="1" dirty="0">
              <a:latin typeface="Arial Narrow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5796136" y="6534835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1500" i="1" dirty="0" smtClean="0">
                <a:solidFill>
                  <a:schemeClr val="bg2"/>
                </a:solidFill>
                <a:sym typeface="Myriad Pro Light" charset="0"/>
              </a:rPr>
              <a:t>Vir: CINDI 25-74 let</a:t>
            </a:r>
            <a:endParaRPr lang="sl-SI" altLang="sl-SI" sz="1500" i="1" dirty="0">
              <a:solidFill>
                <a:schemeClr val="bg2"/>
              </a:solidFill>
              <a:sym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11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5887" y="118652"/>
            <a:ext cx="8795992" cy="558272"/>
          </a:xfrm>
        </p:spPr>
        <p:txBody>
          <a:bodyPr/>
          <a:lstStyle/>
          <a:p>
            <a:pPr eaLnBrk="1" hangingPunct="1"/>
            <a:r>
              <a:rPr lang="sl-SI" altLang="sl-SI" dirty="0" smtClean="0"/>
              <a:t>Priporočila glede mleka in mlečnih izdelkov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7419" y="3284527"/>
            <a:ext cx="4176464" cy="266429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l-SI" altLang="sl-SI" sz="1800" dirty="0" smtClean="0">
                <a:solidFill>
                  <a:schemeClr val="tx1"/>
                </a:solidFill>
              </a:rPr>
              <a:t>Vsak dan, če ni omejitev</a:t>
            </a:r>
            <a:endParaRPr lang="sl-SI" altLang="sl-SI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sl-SI" altLang="sl-SI" sz="1800" dirty="0" smtClean="0">
                <a:solidFill>
                  <a:schemeClr val="tx1"/>
                </a:solidFill>
              </a:rPr>
              <a:t>Polno mastno mleko zaradi večjih potreb</a:t>
            </a:r>
          </a:p>
          <a:p>
            <a:pPr>
              <a:spcBef>
                <a:spcPts val="600"/>
              </a:spcBef>
            </a:pPr>
            <a:r>
              <a:rPr lang="sl-SI" altLang="sl-SI" sz="1800" dirty="0" smtClean="0">
                <a:solidFill>
                  <a:schemeClr val="tx1"/>
                </a:solidFill>
              </a:rPr>
              <a:t>Mleka </a:t>
            </a:r>
            <a:r>
              <a:rPr lang="sl-SI" altLang="sl-SI" sz="1800" dirty="0">
                <a:solidFill>
                  <a:schemeClr val="tx1"/>
                </a:solidFill>
              </a:rPr>
              <a:t>ne </a:t>
            </a:r>
            <a:r>
              <a:rPr lang="sl-SI" altLang="sl-SI" sz="1800" dirty="0" smtClean="0">
                <a:solidFill>
                  <a:schemeClr val="tx1"/>
                </a:solidFill>
              </a:rPr>
              <a:t>vsiljujemo</a:t>
            </a:r>
          </a:p>
          <a:p>
            <a:pPr>
              <a:spcBef>
                <a:spcPts val="600"/>
              </a:spcBef>
            </a:pPr>
            <a:r>
              <a:rPr lang="sl-SI" altLang="sl-SI" sz="1800" dirty="0" smtClean="0">
                <a:solidFill>
                  <a:schemeClr val="tx1"/>
                </a:solidFill>
              </a:rPr>
              <a:t>Odsvetuje se sterilizirano mleko</a:t>
            </a:r>
            <a:endParaRPr lang="sl-SI" altLang="sl-SI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sl-SI" altLang="sl-SI" sz="1800" dirty="0" smtClean="0">
                <a:solidFill>
                  <a:schemeClr val="tx1"/>
                </a:solidFill>
              </a:rPr>
              <a:t>Mleko </a:t>
            </a:r>
            <a:r>
              <a:rPr lang="sl-SI" altLang="sl-SI" sz="1800" dirty="0">
                <a:solidFill>
                  <a:schemeClr val="tx1"/>
                </a:solidFill>
              </a:rPr>
              <a:t>ni primerno za </a:t>
            </a:r>
            <a:r>
              <a:rPr lang="sl-SI" altLang="sl-SI" sz="1800" dirty="0" smtClean="0">
                <a:solidFill>
                  <a:schemeClr val="tx1"/>
                </a:solidFill>
              </a:rPr>
              <a:t>žejo</a:t>
            </a:r>
          </a:p>
          <a:p>
            <a:pPr>
              <a:spcBef>
                <a:spcPts val="600"/>
              </a:spcBef>
            </a:pPr>
            <a:r>
              <a:rPr lang="sl-SI" altLang="sl-SI" sz="1800" dirty="0" smtClean="0">
                <a:solidFill>
                  <a:schemeClr val="tx1"/>
                </a:solidFill>
              </a:rPr>
              <a:t>Odsvetuje se mleko in mlečne izdelke z dodanim sladkorjem in aditivi  </a:t>
            </a:r>
            <a:endParaRPr lang="sl-SI" altLang="sl-SI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sl-SI" altLang="sl-SI" sz="1800" b="1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endParaRPr lang="sl-SI" altLang="sl-SI" sz="18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47111" y="3351771"/>
            <a:ext cx="4104456" cy="259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>
            <a:lvl1pPr marL="241093" indent="-24109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125101" indent="-160729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446558" indent="-160729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808285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sl-SI" altLang="sl-SI" sz="1800" dirty="0" smtClean="0">
                <a:solidFill>
                  <a:schemeClr val="tx1"/>
                </a:solidFill>
              </a:rPr>
              <a:t>Vsak </a:t>
            </a:r>
            <a:r>
              <a:rPr lang="sl-SI" altLang="sl-SI" sz="1800" dirty="0">
                <a:solidFill>
                  <a:schemeClr val="tx1"/>
                </a:solidFill>
              </a:rPr>
              <a:t>dan, če ni </a:t>
            </a:r>
            <a:r>
              <a:rPr lang="sl-SI" altLang="sl-SI" sz="1800" dirty="0" smtClean="0">
                <a:solidFill>
                  <a:schemeClr val="tx1"/>
                </a:solidFill>
              </a:rPr>
              <a:t>omejitev</a:t>
            </a:r>
            <a:endParaRPr lang="sl-SI" altLang="sl-SI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sl-SI" altLang="sl-SI" sz="1800" dirty="0" smtClean="0">
                <a:solidFill>
                  <a:schemeClr val="tx1"/>
                </a:solidFill>
              </a:rPr>
              <a:t>Delno posneto mleko in izdelki iz delno posnetega mleka v primeru neaktivnih posameznikov in tistih s povišano TT…</a:t>
            </a:r>
          </a:p>
          <a:p>
            <a:pPr>
              <a:spcBef>
                <a:spcPts val="600"/>
              </a:spcBef>
            </a:pPr>
            <a:r>
              <a:rPr lang="sl-SI" altLang="sl-SI" sz="1800" dirty="0" smtClean="0">
                <a:solidFill>
                  <a:schemeClr val="tx1"/>
                </a:solidFill>
              </a:rPr>
              <a:t>Polno mastno mleko v primeru višjih energijskih potreb</a:t>
            </a:r>
          </a:p>
          <a:p>
            <a:pPr>
              <a:spcBef>
                <a:spcPts val="600"/>
              </a:spcBef>
            </a:pPr>
            <a:r>
              <a:rPr lang="sl-SI" altLang="sl-SI" sz="1800" dirty="0" smtClean="0">
                <a:solidFill>
                  <a:schemeClr val="tx1"/>
                </a:solidFill>
              </a:rPr>
              <a:t>Surovo mleko ni omjitev za zdrave posameznike</a:t>
            </a:r>
          </a:p>
          <a:p>
            <a:pPr>
              <a:spcBef>
                <a:spcPts val="600"/>
              </a:spcBef>
            </a:pPr>
            <a:r>
              <a:rPr lang="sl-SI" altLang="sl-SI" sz="1800" dirty="0" smtClean="0">
                <a:solidFill>
                  <a:schemeClr val="tx1"/>
                </a:solidFill>
              </a:rPr>
              <a:t>Fermentirani mlečni izdelki</a:t>
            </a:r>
          </a:p>
          <a:p>
            <a:pPr defTabSz="914400">
              <a:spcBef>
                <a:spcPts val="600"/>
              </a:spcBef>
            </a:pPr>
            <a:endParaRPr lang="sl-SI" altLang="sl-SI" sz="1800" b="1" kern="0" dirty="0" smtClean="0"/>
          </a:p>
        </p:txBody>
      </p:sp>
      <p:sp>
        <p:nvSpPr>
          <p:cNvPr id="8194" name="AutoShape 2" descr="Rezultat iskanja slik za child cartoon"/>
          <p:cNvSpPr>
            <a:spLocks noChangeAspect="1" noChangeArrowheads="1"/>
          </p:cNvSpPr>
          <p:nvPr/>
        </p:nvSpPr>
        <p:spPr bwMode="auto">
          <a:xfrm>
            <a:off x="155575" y="-2332038"/>
            <a:ext cx="3238500" cy="4867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65492"/>
            <a:ext cx="1455043" cy="218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Rezultat iskanja slik za man car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93462"/>
            <a:ext cx="2016224" cy="2641771"/>
          </a:xfrm>
          <a:prstGeom prst="rect">
            <a:avLst/>
          </a:prstGeom>
          <a:noFill/>
        </p:spPr>
      </p:pic>
      <p:sp>
        <p:nvSpPr>
          <p:cNvPr id="2" name="PoljeZBesedilom 1"/>
          <p:cNvSpPr txBox="1"/>
          <p:nvPr/>
        </p:nvSpPr>
        <p:spPr>
          <a:xfrm>
            <a:off x="421376" y="6474989"/>
            <a:ext cx="42226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500" i="1" dirty="0">
                <a:solidFill>
                  <a:schemeClr val="bg2"/>
                </a:solidFill>
              </a:rPr>
              <a:t>(</a:t>
            </a:r>
            <a:r>
              <a:rPr lang="sl-SI" sz="1500" i="1" dirty="0" smtClean="0">
                <a:solidFill>
                  <a:schemeClr val="bg2"/>
                </a:solidFill>
              </a:rPr>
              <a:t>Smernice zdravega prehranjevanja, </a:t>
            </a:r>
            <a:r>
              <a:rPr lang="sl-SI" sz="1500" i="1" dirty="0">
                <a:solidFill>
                  <a:schemeClr val="bg2"/>
                </a:solidFill>
              </a:rPr>
              <a:t>MZ, 2005)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4728936" y="6474989"/>
            <a:ext cx="42226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500" i="1" dirty="0">
                <a:solidFill>
                  <a:schemeClr val="bg2"/>
                </a:solidFill>
              </a:rPr>
              <a:t>(</a:t>
            </a:r>
            <a:r>
              <a:rPr lang="sl-SI" sz="1500" i="1" dirty="0" smtClean="0">
                <a:solidFill>
                  <a:schemeClr val="bg2"/>
                </a:solidFill>
              </a:rPr>
              <a:t>Smernice zdravega prehranjevanja, </a:t>
            </a:r>
            <a:r>
              <a:rPr lang="sl-SI" sz="1500" i="1" dirty="0">
                <a:solidFill>
                  <a:schemeClr val="bg2"/>
                </a:solidFill>
              </a:rPr>
              <a:t>MZ, 2008)</a:t>
            </a:r>
          </a:p>
        </p:txBody>
      </p:sp>
    </p:spTree>
    <p:extLst>
      <p:ext uri="{BB962C8B-B14F-4D97-AF65-F5344CB8AC3E}">
        <p14:creationId xmlns:p14="http://schemas.microsoft.com/office/powerpoint/2010/main" val="41787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55576" y="140430"/>
            <a:ext cx="7848872" cy="720080"/>
          </a:xfrm>
        </p:spPr>
        <p:txBody>
          <a:bodyPr/>
          <a:lstStyle/>
          <a:p>
            <a:pPr eaLnBrk="1" hangingPunct="1"/>
            <a:r>
              <a:rPr lang="sl-SI" altLang="sl-SI" dirty="0" smtClean="0"/>
              <a:t>Pomen kalcija in beljakovin v mleku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536" y="860510"/>
            <a:ext cx="6715125" cy="5232786"/>
          </a:xfrm>
        </p:spPr>
        <p:txBody>
          <a:bodyPr/>
          <a:lstStyle/>
          <a:p>
            <a:pPr eaLnBrk="1" hangingPunct="1"/>
            <a:r>
              <a:rPr lang="sl-SI" altLang="sl-SI" sz="2200" dirty="0" smtClean="0">
                <a:solidFill>
                  <a:schemeClr val="tx1"/>
                </a:solidFill>
              </a:rPr>
              <a:t>prispeva &gt; 50% vsega zaužitega Ca </a:t>
            </a:r>
            <a:r>
              <a:rPr lang="sl-SI" altLang="sl-SI" sz="1500" i="1" kern="1200" dirty="0" smtClean="0">
                <a:solidFill>
                  <a:schemeClr val="bg2"/>
                </a:solidFill>
              </a:rPr>
              <a:t>(Alexy, Kersting, 20012)</a:t>
            </a:r>
            <a:r>
              <a:rPr lang="sl-SI" altLang="sl-SI" sz="2200" dirty="0" smtClean="0">
                <a:solidFill>
                  <a:schemeClr val="tx1"/>
                </a:solidFill>
              </a:rPr>
              <a:t>, pri slovenskih predšolskih otrocih 70% </a:t>
            </a:r>
            <a:r>
              <a:rPr lang="sl-SI" altLang="sl-SI" sz="1500" i="1" kern="1200" dirty="0" smtClean="0">
                <a:solidFill>
                  <a:schemeClr val="bg2"/>
                </a:solidFill>
              </a:rPr>
              <a:t>(Poličnik, 2006), </a:t>
            </a:r>
            <a:r>
              <a:rPr lang="sl-SI" altLang="sl-SI" sz="2200" dirty="0" smtClean="0">
                <a:solidFill>
                  <a:schemeClr val="tx1"/>
                </a:solidFill>
              </a:rPr>
              <a:t>pri ameriških otrocih pa celo več kot 80% </a:t>
            </a:r>
            <a:r>
              <a:rPr lang="sl-SI" altLang="sl-SI" sz="1500" i="1" kern="1200" dirty="0" smtClean="0">
                <a:solidFill>
                  <a:schemeClr val="bg2"/>
                </a:solidFill>
              </a:rPr>
              <a:t>(Huth in drugi, 2006).</a:t>
            </a:r>
          </a:p>
          <a:p>
            <a:pPr eaLnBrk="1" hangingPunct="1"/>
            <a:endParaRPr lang="sl-SI" altLang="sl-SI" sz="2200" dirty="0" smtClean="0">
              <a:solidFill>
                <a:schemeClr val="tx1"/>
              </a:solidFill>
            </a:endParaRPr>
          </a:p>
          <a:p>
            <a:r>
              <a:rPr lang="sl-SI" altLang="sl-SI" sz="2200" dirty="0" smtClean="0">
                <a:solidFill>
                  <a:schemeClr val="tx1"/>
                </a:solidFill>
              </a:rPr>
              <a:t>do konca adolescence se zgradi 90% kostne mase. V tem obdobju je absorpcija kalcija najučinkovitejša (40-70%) </a:t>
            </a:r>
            <a:r>
              <a:rPr lang="sl-SI" altLang="sl-SI" sz="1500" i="1" kern="1200" dirty="0" smtClean="0">
                <a:solidFill>
                  <a:schemeClr val="bg2"/>
                </a:solidFill>
              </a:rPr>
              <a:t>(Black in drugi, 2002; Mesías in drugi, 2011), </a:t>
            </a:r>
            <a:r>
              <a:rPr lang="sl-SI" altLang="sl-SI" sz="2200" dirty="0" smtClean="0">
                <a:solidFill>
                  <a:schemeClr val="tx1"/>
                </a:solidFill>
              </a:rPr>
              <a:t>poleg tega je absorbcija kalcija iz mleka in ml. izdelkov boljša kot pri drugih s kalcijem bogatih živilih.  </a:t>
            </a:r>
          </a:p>
          <a:p>
            <a:pPr eaLnBrk="1" hangingPunct="1"/>
            <a:endParaRPr lang="sl-SI" altLang="sl-SI" sz="2200" dirty="0" smtClean="0">
              <a:solidFill>
                <a:schemeClr val="tx1"/>
              </a:solidFill>
            </a:endParaRPr>
          </a:p>
          <a:p>
            <a:r>
              <a:rPr lang="sl-SI" sz="2200" dirty="0">
                <a:solidFill>
                  <a:schemeClr val="tx1"/>
                </a:solidFill>
              </a:rPr>
              <a:t>Ca in nekatere bioaktivne snovi (peptidi, AK) sodelujejo v metabolizmu glukoze, zmanjšujejo tvorbo maščob in pospešujejo razgradnjo maščob, ter </a:t>
            </a:r>
            <a:r>
              <a:rPr lang="sl-SI" sz="2200" dirty="0" smtClean="0">
                <a:solidFill>
                  <a:schemeClr val="tx1"/>
                </a:solidFill>
              </a:rPr>
              <a:t>ohranjajo in obnavljajo </a:t>
            </a:r>
            <a:r>
              <a:rPr lang="sl-SI" sz="2200" dirty="0">
                <a:solidFill>
                  <a:schemeClr val="tx1"/>
                </a:solidFill>
              </a:rPr>
              <a:t>mišično maso </a:t>
            </a:r>
            <a:r>
              <a:rPr lang="sl-SI" altLang="sl-SI" sz="1500" i="1" kern="1200" dirty="0">
                <a:solidFill>
                  <a:schemeClr val="bg2"/>
                </a:solidFill>
              </a:rPr>
              <a:t>(Moore in drugi, 2006). </a:t>
            </a:r>
          </a:p>
          <a:p>
            <a:pPr eaLnBrk="1" hangingPunct="1"/>
            <a:endParaRPr lang="sl-SI" altLang="sl-SI" sz="2200" dirty="0" smtClean="0">
              <a:solidFill>
                <a:schemeClr val="tx1"/>
              </a:solidFill>
            </a:endParaRPr>
          </a:p>
          <a:p>
            <a:pPr eaLnBrk="1" hangingPunct="1"/>
            <a:endParaRPr lang="sl-SI" altLang="sl-SI" sz="2200" dirty="0" smtClean="0"/>
          </a:p>
          <a:p>
            <a:pPr eaLnBrk="1" hangingPunct="1"/>
            <a:endParaRPr lang="sl-SI" altLang="sl-SI" sz="2200" dirty="0" smtClean="0"/>
          </a:p>
          <a:p>
            <a:pPr eaLnBrk="1" hangingPunct="1"/>
            <a:endParaRPr lang="sl-SI" altLang="sl-SI" sz="2200" dirty="0" smtClean="0"/>
          </a:p>
          <a:p>
            <a:pPr eaLnBrk="1" hangingPunct="1"/>
            <a:endParaRPr lang="sl-SI" altLang="sl-SI" sz="2200" dirty="0" smtClean="0"/>
          </a:p>
          <a:p>
            <a:pPr eaLnBrk="1" hangingPunct="1"/>
            <a:endParaRPr lang="sl-SI" altLang="sl-SI" sz="22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16832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0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3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Myriad Pro Light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ema3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Myriad Pro Light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4540</TotalTime>
  <Words>1207</Words>
  <Application>Microsoft Office PowerPoint</Application>
  <PresentationFormat>Diaprojekcija na zaslonu (4:3)</PresentationFormat>
  <Paragraphs>158</Paragraphs>
  <Slides>18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28</vt:i4>
      </vt:variant>
      <vt:variant>
        <vt:lpstr>Naslovi diapozitivov</vt:lpstr>
      </vt:variant>
      <vt:variant>
        <vt:i4>18</vt:i4>
      </vt:variant>
    </vt:vector>
  </HeadingPairs>
  <TitlesOfParts>
    <vt:vector size="53" baseType="lpstr">
      <vt:lpstr>Arial</vt:lpstr>
      <vt:lpstr>Arial Narrow</vt:lpstr>
      <vt:lpstr>Calibri</vt:lpstr>
      <vt:lpstr>Gill Sans</vt:lpstr>
      <vt:lpstr>Myriad Pro Light</vt:lpstr>
      <vt:lpstr>Times New Roman</vt:lpstr>
      <vt:lpstr>ヒラギノ角ゴ ProN W3</vt:lpstr>
      <vt:lpstr>Tema3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1_Tema3</vt:lpstr>
      <vt:lpstr>1_Title &amp; Bullets</vt:lpstr>
      <vt:lpstr>1_Title - Center</vt:lpstr>
      <vt:lpstr>1_Bullets</vt:lpstr>
      <vt:lpstr>1_Photo - Horizontal</vt:lpstr>
      <vt:lpstr>1_Photo - Horizontal Reflection</vt:lpstr>
      <vt:lpstr>1_Photo - Vertical</vt:lpstr>
      <vt:lpstr>1_Photo - Vertical Reflection</vt:lpstr>
      <vt:lpstr>1_Title - Top</vt:lpstr>
      <vt:lpstr>1_Blank</vt:lpstr>
      <vt:lpstr>1_Title &amp; Bullets - Left</vt:lpstr>
      <vt:lpstr>1_Title &amp; Bullets - 2 Column</vt:lpstr>
      <vt:lpstr>1_Title &amp; Bullets - Right</vt:lpstr>
      <vt:lpstr>1_Title, Bullets &amp; Photo</vt:lpstr>
      <vt:lpstr>PowerPointova predstavitev</vt:lpstr>
      <vt:lpstr>Pomen mleka v uravnoteženi prehrani</vt:lpstr>
      <vt:lpstr>Pomen mleka in mlečnih izdelkov v uravnoteženi prehrani</vt:lpstr>
      <vt:lpstr>Uživanje mleka in mlečnih izdelkov med otroci in mladostniki</vt:lpstr>
      <vt:lpstr>Povprečna sestava mleka </vt:lpstr>
      <vt:lpstr>PowerPointova predstavitev</vt:lpstr>
      <vt:lpstr>PowerPointova predstavitev</vt:lpstr>
      <vt:lpstr>Priporočila glede mleka in mlečnih izdelkov</vt:lpstr>
      <vt:lpstr>Pomen kalcija in beljakovin v mleku</vt:lpstr>
      <vt:lpstr>Priporočila za vnos kalcija</vt:lpstr>
      <vt:lpstr>PowerPointova predstavitev</vt:lpstr>
      <vt:lpstr>Pomen fermentiranih mlečnih izdelkov </vt:lpstr>
      <vt:lpstr>Mleko in debelost</vt:lpstr>
      <vt:lpstr>Alergija / Laktozna intoleranca</vt:lpstr>
      <vt:lpstr>Prevalenca laktozne intolerance</vt:lpstr>
      <vt:lpstr>EU Šolska shema</vt:lpstr>
      <vt:lpstr>PowerPointova predstavitev</vt:lpstr>
      <vt:lpstr>PowerPointova predstavitev</vt:lpstr>
    </vt:vector>
  </TitlesOfParts>
  <Company>IVZ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Preliminarna predstavitev rezultatov evalvacije Sheme šolskega sadja v letu 2010/11</dc:title>
  <dc:creator>Tina Lesnik</dc:creator>
  <cp:lastModifiedBy>Vida Fajdiga Turk</cp:lastModifiedBy>
  <cp:revision>375</cp:revision>
  <cp:lastPrinted>2018-03-22T13:11:53Z</cp:lastPrinted>
  <dcterms:created xsi:type="dcterms:W3CDTF">2011-12-12T09:47:20Z</dcterms:created>
  <dcterms:modified xsi:type="dcterms:W3CDTF">2018-04-09T13:26:44Z</dcterms:modified>
</cp:coreProperties>
</file>