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D676-9FD2-436A-A1A5-8D675BE8F8D9}" type="datetimeFigureOut">
              <a:rPr lang="sl-SI" smtClean="0"/>
              <a:t>21.1.2016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155BE-2353-48F3-A1AD-7DF1C4A7B54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51857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D676-9FD2-436A-A1A5-8D675BE8F8D9}" type="datetimeFigureOut">
              <a:rPr lang="sl-SI" smtClean="0"/>
              <a:t>21.1.2016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155BE-2353-48F3-A1AD-7DF1C4A7B54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7591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D676-9FD2-436A-A1A5-8D675BE8F8D9}" type="datetimeFigureOut">
              <a:rPr lang="sl-SI" smtClean="0"/>
              <a:t>21.1.2016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155BE-2353-48F3-A1AD-7DF1C4A7B54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2269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D676-9FD2-436A-A1A5-8D675BE8F8D9}" type="datetimeFigureOut">
              <a:rPr lang="sl-SI" smtClean="0"/>
              <a:t>21.1.2016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155BE-2353-48F3-A1AD-7DF1C4A7B54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8081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D676-9FD2-436A-A1A5-8D675BE8F8D9}" type="datetimeFigureOut">
              <a:rPr lang="sl-SI" smtClean="0"/>
              <a:t>21.1.2016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155BE-2353-48F3-A1AD-7DF1C4A7B54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335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D676-9FD2-436A-A1A5-8D675BE8F8D9}" type="datetimeFigureOut">
              <a:rPr lang="sl-SI" smtClean="0"/>
              <a:t>21.1.2016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155BE-2353-48F3-A1AD-7DF1C4A7B54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8590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D676-9FD2-436A-A1A5-8D675BE8F8D9}" type="datetimeFigureOut">
              <a:rPr lang="sl-SI" smtClean="0"/>
              <a:t>21.1.2016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155BE-2353-48F3-A1AD-7DF1C4A7B54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0301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D676-9FD2-436A-A1A5-8D675BE8F8D9}" type="datetimeFigureOut">
              <a:rPr lang="sl-SI" smtClean="0"/>
              <a:t>21.1.2016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155BE-2353-48F3-A1AD-7DF1C4A7B54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8214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D676-9FD2-436A-A1A5-8D675BE8F8D9}" type="datetimeFigureOut">
              <a:rPr lang="sl-SI" smtClean="0"/>
              <a:t>21.1.2016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155BE-2353-48F3-A1AD-7DF1C4A7B54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321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D676-9FD2-436A-A1A5-8D675BE8F8D9}" type="datetimeFigureOut">
              <a:rPr lang="sl-SI" smtClean="0"/>
              <a:t>21.1.2016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155BE-2353-48F3-A1AD-7DF1C4A7B54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713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D676-9FD2-436A-A1A5-8D675BE8F8D9}" type="datetimeFigureOut">
              <a:rPr lang="sl-SI" smtClean="0"/>
              <a:t>21.1.2016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155BE-2353-48F3-A1AD-7DF1C4A7B54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8833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6D676-9FD2-436A-A1A5-8D675BE8F8D9}" type="datetimeFigureOut">
              <a:rPr lang="sl-SI" smtClean="0"/>
              <a:t>21.1.2016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155BE-2353-48F3-A1AD-7DF1C4A7B54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2670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graphicFrame>
        <p:nvGraphicFramePr>
          <p:cNvPr id="4" name="Ograda vsebin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124739"/>
              </p:ext>
            </p:extLst>
          </p:nvPr>
        </p:nvGraphicFramePr>
        <p:xfrm>
          <a:off x="323528" y="1033304"/>
          <a:ext cx="8568952" cy="5775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68952"/>
              </a:tblGrid>
              <a:tr h="301271">
                <a:tc>
                  <a:txBody>
                    <a:bodyPr/>
                    <a:lstStyle/>
                    <a:p>
                      <a:r>
                        <a:rPr lang="sl-SI" sz="1600" i="0" u="none" dirty="0" smtClean="0"/>
                        <a:t>SPLOŠNO</a:t>
                      </a:r>
                      <a:r>
                        <a:rPr lang="sl-SI" sz="1600" i="0" u="none" baseline="0" dirty="0" smtClean="0"/>
                        <a:t> </a:t>
                      </a:r>
                      <a:r>
                        <a:rPr lang="sl-SI" sz="1600" i="0" u="none" dirty="0" smtClean="0"/>
                        <a:t>EU</a:t>
                      </a:r>
                      <a:r>
                        <a:rPr lang="sl-SI" sz="1600" i="0" u="none" baseline="0" dirty="0" smtClean="0"/>
                        <a:t> PRAVILO: </a:t>
                      </a:r>
                    </a:p>
                    <a:p>
                      <a:r>
                        <a:rPr lang="sl-SI" sz="1600" i="0" u="none" baseline="0" dirty="0" smtClean="0"/>
                        <a:t>- OMEJEVANJE POVEČEVANJA OBSEGA VINOGRADOV</a:t>
                      </a:r>
                    </a:p>
                    <a:p>
                      <a:r>
                        <a:rPr lang="sl-SI" sz="1600" i="0" u="none" baseline="0" dirty="0" smtClean="0"/>
                        <a:t>- VINOGRAD SE LAHKO NA OBMOČJU EU SADI LE, ČE IMA DOVOLJENJE !!</a:t>
                      </a:r>
                      <a:endParaRPr lang="sl-SI" sz="1600" i="0" u="none" dirty="0"/>
                    </a:p>
                  </a:txBody>
                  <a:tcPr>
                    <a:solidFill>
                      <a:srgbClr val="72C355"/>
                    </a:solidFill>
                  </a:tcPr>
                </a:tc>
              </a:tr>
              <a:tr h="301271">
                <a:tc>
                  <a:txBody>
                    <a:bodyPr/>
                    <a:lstStyle/>
                    <a:p>
                      <a:r>
                        <a:rPr lang="sl-SI" sz="1600" i="0" u="none" baseline="0" dirty="0" smtClean="0"/>
                        <a:t>do </a:t>
                      </a:r>
                      <a:r>
                        <a:rPr lang="sl-SI" sz="1600" i="0" u="none" baseline="0" dirty="0" smtClean="0"/>
                        <a:t>konca 2015 </a:t>
                      </a:r>
                      <a:r>
                        <a:rPr lang="sl-SI" sz="1600" i="0" u="none" baseline="0" dirty="0" smtClean="0"/>
                        <a:t>= SISTEM SADILNIH PRAVIC (z vzpostavljeno rezervo pravic na nivoju DČ; v RS omejevanja na terenu ni bilo zaznati zaradi velike rezerve pravic) </a:t>
                      </a:r>
                      <a:endParaRPr lang="sl-SI" sz="1600" i="0" u="none" dirty="0" smtClean="0"/>
                    </a:p>
                  </a:txBody>
                  <a:tcPr>
                    <a:solidFill>
                      <a:srgbClr val="72C355"/>
                    </a:solidFill>
                  </a:tcPr>
                </a:tc>
              </a:tr>
              <a:tr h="301271">
                <a:tc>
                  <a:txBody>
                    <a:bodyPr/>
                    <a:lstStyle/>
                    <a:p>
                      <a:r>
                        <a:rPr lang="sl-SI" sz="1600" i="0" u="none" dirty="0" smtClean="0"/>
                        <a:t>od</a:t>
                      </a:r>
                      <a:r>
                        <a:rPr lang="sl-SI" sz="1600" i="0" u="none" baseline="0" dirty="0" smtClean="0"/>
                        <a:t> </a:t>
                      </a:r>
                      <a:r>
                        <a:rPr lang="sl-SI" sz="1600" i="0" u="none" baseline="0" dirty="0" smtClean="0"/>
                        <a:t>2016 do 2030 </a:t>
                      </a:r>
                      <a:r>
                        <a:rPr lang="sl-SI" sz="1600" i="0" u="none" baseline="0" dirty="0" smtClean="0"/>
                        <a:t>= SISTEM DOVOLJENJ ZA ZASADITEV VINSKE TRTE</a:t>
                      </a:r>
                    </a:p>
                    <a:p>
                      <a:endParaRPr lang="sl-SI" sz="1100" i="0" u="none" baseline="0" dirty="0" smtClean="0"/>
                    </a:p>
                    <a:p>
                      <a:r>
                        <a:rPr lang="sl-SI" sz="1600" b="1" i="0" u="none" baseline="0" dirty="0" smtClean="0"/>
                        <a:t>POMEMBNI POUDARKI NOVEGA </a:t>
                      </a:r>
                      <a:r>
                        <a:rPr lang="sl-SI" sz="1600" b="1" i="0" u="none" baseline="0" dirty="0" smtClean="0"/>
                        <a:t>SISTEMA</a:t>
                      </a:r>
                      <a:r>
                        <a:rPr lang="sl-SI" sz="1600" i="0" u="none" baseline="0" dirty="0" smtClean="0"/>
                        <a:t>:</a:t>
                      </a:r>
                      <a:endParaRPr lang="sl-SI" sz="1600" i="0" u="none" dirty="0"/>
                    </a:p>
                  </a:txBody>
                  <a:tcPr>
                    <a:solidFill>
                      <a:srgbClr val="72C355"/>
                    </a:solidFill>
                  </a:tcPr>
                </a:tc>
              </a:tr>
              <a:tr h="445716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l-SI" sz="1600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Dovoljenje si</a:t>
                      </a:r>
                      <a:r>
                        <a:rPr lang="sl-SI" sz="160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mora pridobiti vsak, ki sadi vinograd. Izjema: vinogradi do 0,1ha, namenjeni izključno pridelavi vina za porabo vinogradnikove družine.</a:t>
                      </a:r>
                      <a:endParaRPr lang="sl-SI" sz="1600" i="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5716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l-SI" sz="1600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Vrste dovoljenj: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-dovoljenje za ponovno posaditev (na podlagi </a:t>
                      </a:r>
                      <a:r>
                        <a:rPr lang="sl-SI" sz="160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krčitve obstoječega vinograda; sadi se lahko tudi na drugi lokaciji, prenos med </a:t>
                      </a:r>
                      <a:r>
                        <a:rPr lang="sl-SI" sz="1600" i="0" u="non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KMGji</a:t>
                      </a:r>
                      <a:r>
                        <a:rPr lang="sl-SI" sz="160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ni možen)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-dovoljenje za novo posaditev (širitev vinogradov ali novi nasadi novih vinogradnikov)</a:t>
                      </a:r>
                      <a:endParaRPr lang="sl-SI" sz="1600" i="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5716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l-SI" sz="1600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Rezerve</a:t>
                      </a:r>
                      <a:r>
                        <a:rPr lang="sl-SI" sz="160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pravic ni več, dejanska površina vinogradov se lahko poveča za </a:t>
                      </a:r>
                      <a:r>
                        <a:rPr lang="sl-SI" sz="1600" i="0" u="non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max.1</a:t>
                      </a:r>
                      <a:r>
                        <a:rPr lang="sl-SI" sz="160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letno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l-SI" sz="160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(v RS je to </a:t>
                      </a:r>
                      <a:r>
                        <a:rPr lang="sl-SI" sz="1600" i="0" u="non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cca.160</a:t>
                      </a:r>
                      <a:r>
                        <a:rPr lang="sl-SI" sz="160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 letno)</a:t>
                      </a:r>
                      <a:endParaRPr lang="sl-SI" sz="1600" i="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5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dovoljenja za novo posaditev se izdajo do zapolnitve razpoložljive kvote 1%</a:t>
                      </a:r>
                      <a:endParaRPr lang="sl-SI" sz="1600" i="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Če je zahtevkov za novo posaditev več, se dodelijo po</a:t>
                      </a:r>
                      <a:r>
                        <a:rPr lang="sl-SI" sz="160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prednostnih merilih.</a:t>
                      </a:r>
                      <a:endParaRPr lang="sl-SI" sz="1600" i="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5716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l-SI" sz="1600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Podpora za prestrukturiranje se dodeli le na podlagi dovoljenj za ponovno posaditev, prehodno</a:t>
                      </a:r>
                      <a:r>
                        <a:rPr lang="sl-SI" sz="160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 tudi na podlagi vseh dovoljenj, izdanih </a:t>
                      </a:r>
                      <a:r>
                        <a:rPr lang="sl-SI" sz="160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 starem sistemu. </a:t>
                      </a:r>
                      <a:endParaRPr lang="sl-SI" sz="1600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Sajenje na podlagi dovoljenj za novo posaditev se bo v bodoče predvidoma financiralo iz PRP.</a:t>
                      </a:r>
                      <a:r>
                        <a:rPr lang="sl-SI" sz="1600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20054"/>
              </p:ext>
            </p:extLst>
          </p:nvPr>
        </p:nvGraphicFramePr>
        <p:xfrm>
          <a:off x="467544" y="332656"/>
          <a:ext cx="8208912" cy="4572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08912"/>
              </a:tblGrid>
              <a:tr h="432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SISTEM</a:t>
                      </a:r>
                      <a:r>
                        <a:rPr lang="sl-SI" sz="24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DOVOLJENJ ZA ZASADITEV VINSKE TRTE - NOVOSTI</a:t>
                      </a:r>
                    </a:p>
                  </a:txBody>
                  <a:tcPr>
                    <a:solidFill>
                      <a:srgbClr val="72C35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11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237</Words>
  <Application>Microsoft Office PowerPoint</Application>
  <PresentationFormat>Diaprojekcija na zaslonu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2" baseType="lpstr">
      <vt:lpstr>Officeova tema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Mojca Jaksa</dc:creator>
  <cp:lastModifiedBy>Mojca Jaksa</cp:lastModifiedBy>
  <cp:revision>2</cp:revision>
  <dcterms:created xsi:type="dcterms:W3CDTF">2015-11-30T13:48:22Z</dcterms:created>
  <dcterms:modified xsi:type="dcterms:W3CDTF">2016-01-21T11:03:08Z</dcterms:modified>
</cp:coreProperties>
</file>