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64" r:id="rId10"/>
    <p:sldId id="265" r:id="rId11"/>
    <p:sldId id="266" r:id="rId12"/>
    <p:sldId id="269" r:id="rId13"/>
    <p:sldId id="270" r:id="rId14"/>
    <p:sldId id="273" r:id="rId15"/>
    <p:sldId id="271" r:id="rId16"/>
    <p:sldId id="272" r:id="rId17"/>
  </p:sldIdLst>
  <p:sldSz cx="9144000" cy="6858000" type="screen4x3"/>
  <p:notesSz cx="6797675" cy="9926638"/>
  <p:embeddedFontLst>
    <p:embeddedFont>
      <p:font typeface="Republika" panose="02000506040000020004" pitchFamily="2" charset="-1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5577" autoAdjust="0"/>
  </p:normalViewPr>
  <p:slideViewPr>
    <p:cSldViewPr snapToGrid="0" snapToObjects="1">
      <p:cViewPr varScale="1">
        <p:scale>
          <a:sx n="68" d="100"/>
          <a:sy n="68" d="100"/>
        </p:scale>
        <p:origin x="-36" y="-852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analiz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ebno\Moji%20dokumenti\VINO\IZVOZ-UVOZ\2005_2014_dr&#382;a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uvoz_izvoz_leta!$A$88</c:f>
              <c:strCache>
                <c:ptCount val="1"/>
                <c:pt idx="0">
                  <c:v>UVOZ</c:v>
                </c:pt>
              </c:strCache>
            </c:strRef>
          </c:tx>
          <c:marker>
            <c:symbol val="none"/>
          </c:marker>
          <c:cat>
            <c:numRef>
              <c:f>uvoz_izvoz_leta!$B$87:$K$87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uvoz_izvoz_leta!$B$88:$K$88</c:f>
              <c:numCache>
                <c:formatCode>#,##0</c:formatCode>
                <c:ptCount val="10"/>
                <c:pt idx="0">
                  <c:v>4439</c:v>
                </c:pt>
                <c:pt idx="1">
                  <c:v>5913</c:v>
                </c:pt>
                <c:pt idx="2">
                  <c:v>7065</c:v>
                </c:pt>
                <c:pt idx="3">
                  <c:v>8446</c:v>
                </c:pt>
                <c:pt idx="4">
                  <c:v>7218</c:v>
                </c:pt>
                <c:pt idx="5">
                  <c:v>7118</c:v>
                </c:pt>
                <c:pt idx="6">
                  <c:v>8580</c:v>
                </c:pt>
                <c:pt idx="7">
                  <c:v>8947</c:v>
                </c:pt>
                <c:pt idx="8">
                  <c:v>9777</c:v>
                </c:pt>
                <c:pt idx="9">
                  <c:v>13319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uvoz_izvoz_leta!$A$89</c:f>
              <c:strCache>
                <c:ptCount val="1"/>
                <c:pt idx="0">
                  <c:v>IZVOZ</c:v>
                </c:pt>
              </c:strCache>
            </c:strRef>
          </c:tx>
          <c:marker>
            <c:symbol val="none"/>
          </c:marker>
          <c:cat>
            <c:numRef>
              <c:f>uvoz_izvoz_leta!$B$87:$K$87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uvoz_izvoz_leta!$B$89:$K$89</c:f>
              <c:numCache>
                <c:formatCode>#,##0</c:formatCode>
                <c:ptCount val="10"/>
                <c:pt idx="0">
                  <c:v>6175</c:v>
                </c:pt>
                <c:pt idx="1">
                  <c:v>6954</c:v>
                </c:pt>
                <c:pt idx="2">
                  <c:v>7240</c:v>
                </c:pt>
                <c:pt idx="3">
                  <c:v>7661</c:v>
                </c:pt>
                <c:pt idx="4">
                  <c:v>7197</c:v>
                </c:pt>
                <c:pt idx="5">
                  <c:v>8918</c:v>
                </c:pt>
                <c:pt idx="6">
                  <c:v>9370</c:v>
                </c:pt>
                <c:pt idx="7">
                  <c:v>8685</c:v>
                </c:pt>
                <c:pt idx="8">
                  <c:v>11412</c:v>
                </c:pt>
                <c:pt idx="9">
                  <c:v>13284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888192"/>
        <c:axId val="60889728"/>
      </c:lineChart>
      <c:catAx>
        <c:axId val="60888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0889728"/>
        <c:crosses val="autoZero"/>
        <c:auto val="1"/>
        <c:lblAlgn val="ctr"/>
        <c:lblOffset val="100"/>
        <c:noMultiLvlLbl val="0"/>
      </c:catAx>
      <c:valAx>
        <c:axId val="6088972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0888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UVOZ </a:t>
            </a:r>
            <a:r>
              <a:rPr lang="sl-SI" dirty="0" smtClean="0"/>
              <a:t>2010-2014 </a:t>
            </a:r>
            <a:r>
              <a:rPr lang="sl-SI" dirty="0"/>
              <a:t>(v 1000 l)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DRŽAVE_uvoz!$G$34</c:f>
              <c:strCache>
                <c:ptCount val="1"/>
                <c:pt idx="0">
                  <c:v>sum</c:v>
                </c:pt>
              </c:strCache>
            </c:strRef>
          </c:tx>
          <c:invertIfNegative val="0"/>
          <c:cat>
            <c:strRef>
              <c:f>DRŽAVE_uvoz!$A$35:$A$49</c:f>
              <c:strCache>
                <c:ptCount val="15"/>
                <c:pt idx="0">
                  <c:v>IT Italija</c:v>
                </c:pt>
                <c:pt idx="1">
                  <c:v>MK Makedonija, Republika</c:v>
                </c:pt>
                <c:pt idx="2">
                  <c:v>HU Madžarska</c:v>
                </c:pt>
                <c:pt idx="3">
                  <c:v>DE Nemèija</c:v>
                </c:pt>
                <c:pt idx="4">
                  <c:v>XK Kosovo [od 2005M06]</c:v>
                </c:pt>
                <c:pt idx="5">
                  <c:v>AT Avstrija</c:v>
                </c:pt>
                <c:pt idx="6">
                  <c:v>FR Francija</c:v>
                </c:pt>
                <c:pt idx="7">
                  <c:v>ES Španija</c:v>
                </c:pt>
                <c:pt idx="8">
                  <c:v>HR Hrvaška</c:v>
                </c:pt>
                <c:pt idx="9">
                  <c:v>CL Èile</c:v>
                </c:pt>
                <c:pt idx="10">
                  <c:v>XS Srbija [od 2005M06]</c:v>
                </c:pt>
                <c:pt idx="11">
                  <c:v>GB Združeno kraljestvo</c:v>
                </c:pt>
                <c:pt idx="12">
                  <c:v>ME Èrna gora [od 2007M01]</c:v>
                </c:pt>
                <c:pt idx="13">
                  <c:v>AU Avstralija</c:v>
                </c:pt>
                <c:pt idx="14">
                  <c:v>AR Argentina</c:v>
                </c:pt>
              </c:strCache>
            </c:strRef>
          </c:cat>
          <c:val>
            <c:numRef>
              <c:f>DRŽAVE_uvoz!$G$35:$G$49</c:f>
              <c:numCache>
                <c:formatCode>#,##0</c:formatCode>
                <c:ptCount val="15"/>
                <c:pt idx="0">
                  <c:v>18993</c:v>
                </c:pt>
                <c:pt idx="1">
                  <c:v>10699</c:v>
                </c:pt>
                <c:pt idx="2">
                  <c:v>4181</c:v>
                </c:pt>
                <c:pt idx="3">
                  <c:v>4054</c:v>
                </c:pt>
                <c:pt idx="4">
                  <c:v>2882</c:v>
                </c:pt>
                <c:pt idx="5">
                  <c:v>2751</c:v>
                </c:pt>
                <c:pt idx="6">
                  <c:v>1837</c:v>
                </c:pt>
                <c:pt idx="7">
                  <c:v>1210</c:v>
                </c:pt>
                <c:pt idx="8">
                  <c:v>532</c:v>
                </c:pt>
                <c:pt idx="9">
                  <c:v>493</c:v>
                </c:pt>
                <c:pt idx="10">
                  <c:v>103</c:v>
                </c:pt>
                <c:pt idx="11">
                  <c:v>90</c:v>
                </c:pt>
                <c:pt idx="12">
                  <c:v>88</c:v>
                </c:pt>
                <c:pt idx="13">
                  <c:v>71</c:v>
                </c:pt>
                <c:pt idx="1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06752"/>
        <c:axId val="66508288"/>
      </c:barChart>
      <c:catAx>
        <c:axId val="6650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66508288"/>
        <c:crosses val="autoZero"/>
        <c:auto val="1"/>
        <c:lblAlgn val="ctr"/>
        <c:lblOffset val="100"/>
        <c:noMultiLvlLbl val="0"/>
      </c:catAx>
      <c:valAx>
        <c:axId val="665082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650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UVOZ 2014 (v 1000 l)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DRŽAVE_uvoz!$B$51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DRŽAVE_uvoz!$A$52:$A$64</c:f>
              <c:strCache>
                <c:ptCount val="13"/>
                <c:pt idx="0">
                  <c:v>IT Italija</c:v>
                </c:pt>
                <c:pt idx="1">
                  <c:v>MK Makedonija, Republika</c:v>
                </c:pt>
                <c:pt idx="2">
                  <c:v>ES Španija</c:v>
                </c:pt>
                <c:pt idx="3">
                  <c:v>DE Nemèija</c:v>
                </c:pt>
                <c:pt idx="4">
                  <c:v>HU Madžarska</c:v>
                </c:pt>
                <c:pt idx="5">
                  <c:v>FR Francija</c:v>
                </c:pt>
                <c:pt idx="6">
                  <c:v>XK Kosovo [od 2005M06]</c:v>
                </c:pt>
                <c:pt idx="7">
                  <c:v>AT Avstrija</c:v>
                </c:pt>
                <c:pt idx="8">
                  <c:v>HR Hrvaška</c:v>
                </c:pt>
                <c:pt idx="9">
                  <c:v>CL Èile</c:v>
                </c:pt>
                <c:pt idx="10">
                  <c:v>GB Združeno kraljestvo</c:v>
                </c:pt>
                <c:pt idx="11">
                  <c:v>XS Srbija [od 2005M06]</c:v>
                </c:pt>
                <c:pt idx="12">
                  <c:v>ME Èrna gora [od 2007M01]</c:v>
                </c:pt>
              </c:strCache>
            </c:strRef>
          </c:cat>
          <c:val>
            <c:numRef>
              <c:f>DRŽAVE_uvoz!$B$52:$B$64</c:f>
              <c:numCache>
                <c:formatCode>#,##0</c:formatCode>
                <c:ptCount val="13"/>
                <c:pt idx="0">
                  <c:v>4812</c:v>
                </c:pt>
                <c:pt idx="1">
                  <c:v>4656</c:v>
                </c:pt>
                <c:pt idx="2">
                  <c:v>873</c:v>
                </c:pt>
                <c:pt idx="3">
                  <c:v>848</c:v>
                </c:pt>
                <c:pt idx="4">
                  <c:v>830</c:v>
                </c:pt>
                <c:pt idx="5">
                  <c:v>339</c:v>
                </c:pt>
                <c:pt idx="6">
                  <c:v>247</c:v>
                </c:pt>
                <c:pt idx="7">
                  <c:v>145</c:v>
                </c:pt>
                <c:pt idx="8">
                  <c:v>94</c:v>
                </c:pt>
                <c:pt idx="9">
                  <c:v>41</c:v>
                </c:pt>
                <c:pt idx="10">
                  <c:v>34</c:v>
                </c:pt>
                <c:pt idx="11">
                  <c:v>18</c:v>
                </c:pt>
                <c:pt idx="1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92992"/>
        <c:axId val="61094528"/>
      </c:barChart>
      <c:catAx>
        <c:axId val="6109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61094528"/>
        <c:crosses val="autoZero"/>
        <c:auto val="1"/>
        <c:lblAlgn val="ctr"/>
        <c:lblOffset val="100"/>
        <c:noMultiLvlLbl val="0"/>
      </c:catAx>
      <c:valAx>
        <c:axId val="610945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109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 smtClean="0"/>
              <a:t>iz Italije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DRŽAVE_uvoz!$M$66</c:f>
              <c:strCache>
                <c:ptCount val="1"/>
                <c:pt idx="0">
                  <c:v>sum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DRŽAVE_uvoz!$B$67:$B$69</c:f>
              <c:strCache>
                <c:ptCount val="3"/>
                <c:pt idx="0">
                  <c:v>220410 Peneča vina</c:v>
                </c:pt>
                <c:pt idx="1">
                  <c:v>220421 do 2 litra</c:v>
                </c:pt>
                <c:pt idx="2">
                  <c:v>220429 nad 2 litra</c:v>
                </c:pt>
              </c:strCache>
            </c:strRef>
          </c:cat>
          <c:val>
            <c:numRef>
              <c:f>DRŽAVE_uvoz!$M$67:$M$69</c:f>
              <c:numCache>
                <c:formatCode>#,##0</c:formatCode>
                <c:ptCount val="3"/>
                <c:pt idx="0">
                  <c:v>2857</c:v>
                </c:pt>
                <c:pt idx="1">
                  <c:v>16661</c:v>
                </c:pt>
                <c:pt idx="2">
                  <c:v>10750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 smtClean="0"/>
              <a:t>iz Makedonije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DRŽAVE_uvoz!$B$70:$B$72</c:f>
              <c:strCache>
                <c:ptCount val="3"/>
                <c:pt idx="0">
                  <c:v>220410 Peneča vina</c:v>
                </c:pt>
                <c:pt idx="1">
                  <c:v>220421 do 2 litra</c:v>
                </c:pt>
                <c:pt idx="2">
                  <c:v>220429 nad 2 litra</c:v>
                </c:pt>
              </c:strCache>
            </c:strRef>
          </c:cat>
          <c:val>
            <c:numRef>
              <c:f>DRŽAVE_uvoz!$M$70:$M$72</c:f>
              <c:numCache>
                <c:formatCode>#,##0</c:formatCode>
                <c:ptCount val="3"/>
                <c:pt idx="0">
                  <c:v>0</c:v>
                </c:pt>
                <c:pt idx="1">
                  <c:v>9470</c:v>
                </c:pt>
                <c:pt idx="2">
                  <c:v>5316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67716535433071"/>
          <c:y val="0.33759390048282001"/>
          <c:w val="0.37732283464566929"/>
          <c:h val="0.44364855420947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 smtClean="0"/>
              <a:t>iz Madžarske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DRŽAVE_uvoz!$B$73:$B$75</c:f>
              <c:strCache>
                <c:ptCount val="3"/>
                <c:pt idx="0">
                  <c:v>220410 Peneèa vina</c:v>
                </c:pt>
                <c:pt idx="1">
                  <c:v>220421 do 2 litra</c:v>
                </c:pt>
                <c:pt idx="2">
                  <c:v>220429 nad 2 litra</c:v>
                </c:pt>
              </c:strCache>
            </c:strRef>
          </c:cat>
          <c:val>
            <c:numRef>
              <c:f>DRŽAVE_uvoz!$M$73:$M$75</c:f>
              <c:numCache>
                <c:formatCode>#,##0</c:formatCode>
                <c:ptCount val="3"/>
                <c:pt idx="0">
                  <c:v>18</c:v>
                </c:pt>
                <c:pt idx="1">
                  <c:v>6365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13397427531501"/>
          <c:y val="0.34353196513898954"/>
          <c:w val="0.37676657821087284"/>
          <c:h val="0.42742740360402415"/>
        </c:manualLayout>
      </c:layout>
      <c:overlay val="0"/>
      <c:txPr>
        <a:bodyPr/>
        <a:lstStyle/>
        <a:p>
          <a:pPr rtl="0">
            <a:defRPr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 smtClean="0"/>
              <a:t>iz Nemčije</a:t>
            </a:r>
            <a:endParaRPr lang="sl-SI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DRŽAVE_uvoz!$B$76:$B$78</c:f>
              <c:strCache>
                <c:ptCount val="3"/>
                <c:pt idx="0">
                  <c:v>220410 Peneèa vina</c:v>
                </c:pt>
                <c:pt idx="1">
                  <c:v>220421 do 2 litra</c:v>
                </c:pt>
                <c:pt idx="2">
                  <c:v>220429 nad 2 litra</c:v>
                </c:pt>
              </c:strCache>
            </c:strRef>
          </c:cat>
          <c:val>
            <c:numRef>
              <c:f>DRŽAVE_uvoz!$M$76:$M$78</c:f>
              <c:numCache>
                <c:formatCode>#,##0</c:formatCode>
                <c:ptCount val="3"/>
                <c:pt idx="0">
                  <c:v>1056</c:v>
                </c:pt>
                <c:pt idx="1">
                  <c:v>4895</c:v>
                </c:pt>
                <c:pt idx="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632545931758519"/>
          <c:y val="0.33759390048282001"/>
          <c:w val="0.3714523184601925"/>
          <c:h val="0.44364855420947485"/>
        </c:manualLayout>
      </c:layout>
      <c:overlay val="0"/>
      <c:txPr>
        <a:bodyPr/>
        <a:lstStyle/>
        <a:p>
          <a:pPr rtl="0">
            <a:defRPr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MIRNIH VIN DO 2 LITRA </a:t>
            </a:r>
          </a:p>
          <a:p>
            <a:pPr>
              <a:defRPr/>
            </a:pPr>
            <a:r>
              <a:rPr lang="sl-SI"/>
              <a:t>S POREKLOM IZ EU (v litrih)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izvoz_EU_mirna!$A$3</c:f>
              <c:strCache>
                <c:ptCount val="1"/>
                <c:pt idx="0">
                  <c:v>ZOP/ZGO</c:v>
                </c:pt>
              </c:strCache>
            </c:strRef>
          </c:tx>
          <c:invertIfNegative val="0"/>
          <c:cat>
            <c:numRef>
              <c:f>izvoz_EU_mirna!$G$2:$K$2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izvoz_EU_mirna!$G$3:$K$3</c:f>
              <c:numCache>
                <c:formatCode>#,##0</c:formatCode>
                <c:ptCount val="5"/>
                <c:pt idx="0">
                  <c:v>2249983</c:v>
                </c:pt>
                <c:pt idx="1">
                  <c:v>2333191</c:v>
                </c:pt>
                <c:pt idx="2">
                  <c:v>2155830</c:v>
                </c:pt>
                <c:pt idx="3">
                  <c:v>2353733</c:v>
                </c:pt>
                <c:pt idx="4">
                  <c:v>3260112</c:v>
                </c:pt>
              </c:numCache>
            </c:numRef>
          </c:val>
        </c:ser>
        <c:ser>
          <c:idx val="1"/>
          <c:order val="1"/>
          <c:tx>
            <c:strRef>
              <c:f>izvoz_EU_mirna!$A$4</c:f>
              <c:strCache>
                <c:ptCount val="1"/>
                <c:pt idx="0">
                  <c:v>sortna</c:v>
                </c:pt>
              </c:strCache>
            </c:strRef>
          </c:tx>
          <c:invertIfNegative val="0"/>
          <c:cat>
            <c:numRef>
              <c:f>izvoz_EU_mirna!$G$2:$K$2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izvoz_EU_mirna!$G$4:$K$4</c:f>
              <c:numCache>
                <c:formatCode>#,##0</c:formatCode>
                <c:ptCount val="5"/>
                <c:pt idx="0">
                  <c:v>12273</c:v>
                </c:pt>
                <c:pt idx="1">
                  <c:v>2636</c:v>
                </c:pt>
                <c:pt idx="2">
                  <c:v>11810</c:v>
                </c:pt>
                <c:pt idx="3">
                  <c:v>549128</c:v>
                </c:pt>
                <c:pt idx="4">
                  <c:v>22251</c:v>
                </c:pt>
              </c:numCache>
            </c:numRef>
          </c:val>
        </c:ser>
        <c:ser>
          <c:idx val="2"/>
          <c:order val="2"/>
          <c:tx>
            <c:strRef>
              <c:f>izvoz_EU_mirna!$A$5</c:f>
              <c:strCache>
                <c:ptCount val="1"/>
                <c:pt idx="0">
                  <c:v>druga</c:v>
                </c:pt>
              </c:strCache>
            </c:strRef>
          </c:tx>
          <c:invertIfNegative val="0"/>
          <c:cat>
            <c:numRef>
              <c:f>izvoz_EU_mirna!$G$2:$K$2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izvoz_EU_mirna!$G$5:$K$5</c:f>
              <c:numCache>
                <c:formatCode>#,##0</c:formatCode>
                <c:ptCount val="5"/>
                <c:pt idx="0">
                  <c:v>14717</c:v>
                </c:pt>
                <c:pt idx="1">
                  <c:v>1227164</c:v>
                </c:pt>
                <c:pt idx="2">
                  <c:v>989799</c:v>
                </c:pt>
                <c:pt idx="3">
                  <c:v>37234</c:v>
                </c:pt>
                <c:pt idx="4">
                  <c:v>6248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8968832"/>
        <c:axId val="68970368"/>
      </c:barChart>
      <c:catAx>
        <c:axId val="689688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8970368"/>
        <c:crosses val="autoZero"/>
        <c:auto val="1"/>
        <c:lblAlgn val="ctr"/>
        <c:lblOffset val="100"/>
        <c:noMultiLvlLbl val="0"/>
      </c:catAx>
      <c:valAx>
        <c:axId val="689703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8968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MIRNIH VIN NAD 2 LITRA </a:t>
            </a:r>
          </a:p>
          <a:p>
            <a:pPr>
              <a:defRPr/>
            </a:pPr>
            <a:r>
              <a:rPr lang="sl-SI"/>
              <a:t>S POREKLOM IZ EU (v litrih)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izvoz_EU_mirna!$A$9</c:f>
              <c:strCache>
                <c:ptCount val="1"/>
                <c:pt idx="0">
                  <c:v>ZOP/ZGO</c:v>
                </c:pt>
              </c:strCache>
            </c:strRef>
          </c:tx>
          <c:invertIfNegative val="0"/>
          <c:cat>
            <c:numRef>
              <c:f>izvoz_EU_mirna!$G$8:$K$8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izvoz_EU_mirna!$G$9:$K$9</c:f>
              <c:numCache>
                <c:formatCode>#,##0</c:formatCode>
                <c:ptCount val="5"/>
                <c:pt idx="0">
                  <c:v>858929</c:v>
                </c:pt>
                <c:pt idx="1">
                  <c:v>1173262</c:v>
                </c:pt>
                <c:pt idx="2">
                  <c:v>686102</c:v>
                </c:pt>
                <c:pt idx="3">
                  <c:v>4177806</c:v>
                </c:pt>
                <c:pt idx="4">
                  <c:v>2175080</c:v>
                </c:pt>
              </c:numCache>
            </c:numRef>
          </c:val>
        </c:ser>
        <c:ser>
          <c:idx val="1"/>
          <c:order val="1"/>
          <c:tx>
            <c:strRef>
              <c:f>izvoz_EU_mirna!$A$10</c:f>
              <c:strCache>
                <c:ptCount val="1"/>
                <c:pt idx="0">
                  <c:v>sortna</c:v>
                </c:pt>
              </c:strCache>
            </c:strRef>
          </c:tx>
          <c:invertIfNegative val="0"/>
          <c:cat>
            <c:numRef>
              <c:f>izvoz_EU_mirna!$G$8:$K$8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izvoz_EU_mirna!$G$10:$K$10</c:f>
              <c:numCache>
                <c:formatCode>#,##0</c:formatCode>
                <c:ptCount val="5"/>
                <c:pt idx="0">
                  <c:v>200127</c:v>
                </c:pt>
                <c:pt idx="1">
                  <c:v>1268</c:v>
                </c:pt>
                <c:pt idx="2">
                  <c:v>0</c:v>
                </c:pt>
                <c:pt idx="3">
                  <c:v>40</c:v>
                </c:pt>
                <c:pt idx="4">
                  <c:v>2574</c:v>
                </c:pt>
              </c:numCache>
            </c:numRef>
          </c:val>
        </c:ser>
        <c:ser>
          <c:idx val="2"/>
          <c:order val="2"/>
          <c:tx>
            <c:strRef>
              <c:f>izvoz_EU_mirna!$A$11</c:f>
              <c:strCache>
                <c:ptCount val="1"/>
                <c:pt idx="0">
                  <c:v>drugo</c:v>
                </c:pt>
              </c:strCache>
            </c:strRef>
          </c:tx>
          <c:invertIfNegative val="0"/>
          <c:cat>
            <c:numRef>
              <c:f>izvoz_EU_mirna!$G$8:$K$8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izvoz_EU_mirna!$G$11:$K$11</c:f>
              <c:numCache>
                <c:formatCode>#,##0</c:formatCode>
                <c:ptCount val="5"/>
                <c:pt idx="0">
                  <c:v>355000</c:v>
                </c:pt>
                <c:pt idx="1">
                  <c:v>43</c:v>
                </c:pt>
                <c:pt idx="2">
                  <c:v>418274</c:v>
                </c:pt>
                <c:pt idx="3">
                  <c:v>43812</c:v>
                </c:pt>
                <c:pt idx="4">
                  <c:v>44600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8984192"/>
        <c:axId val="69002368"/>
      </c:barChart>
      <c:catAx>
        <c:axId val="68984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9002368"/>
        <c:crosses val="autoZero"/>
        <c:auto val="1"/>
        <c:lblAlgn val="ctr"/>
        <c:lblOffset val="100"/>
        <c:noMultiLvlLbl val="0"/>
      </c:catAx>
      <c:valAx>
        <c:axId val="690023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8984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MIRNIH VIN ZOP, POREKLO EU-DRUGO, </a:t>
            </a:r>
          </a:p>
          <a:p>
            <a:pPr>
              <a:defRPr/>
            </a:pPr>
            <a:r>
              <a:rPr lang="sl-SI"/>
              <a:t>do 15 vol% (v litrih)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izvoz_EU_mirna!$A$53</c:f>
              <c:strCache>
                <c:ptCount val="1"/>
                <c:pt idx="0">
                  <c:v>do 2 litra, bela</c:v>
                </c:pt>
              </c:strCache>
            </c:strRef>
          </c:tx>
          <c:invertIfNegative val="0"/>
          <c:cat>
            <c:numRef>
              <c:f>izvoz_EU_mirna!$G$52:$K$52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izvoz_EU_mirna!$G$53:$K$53</c:f>
              <c:numCache>
                <c:formatCode>#,##0</c:formatCode>
                <c:ptCount val="5"/>
                <c:pt idx="0">
                  <c:v>1789509</c:v>
                </c:pt>
                <c:pt idx="1">
                  <c:v>1716423</c:v>
                </c:pt>
                <c:pt idx="2">
                  <c:v>1606534</c:v>
                </c:pt>
                <c:pt idx="3">
                  <c:v>1657562</c:v>
                </c:pt>
                <c:pt idx="4">
                  <c:v>2225325</c:v>
                </c:pt>
              </c:numCache>
            </c:numRef>
          </c:val>
        </c:ser>
        <c:ser>
          <c:idx val="1"/>
          <c:order val="1"/>
          <c:tx>
            <c:strRef>
              <c:f>izvoz_EU_mirna!$A$54</c:f>
              <c:strCache>
                <c:ptCount val="1"/>
                <c:pt idx="0">
                  <c:v>do 2 litra, rdeča</c:v>
                </c:pt>
              </c:strCache>
            </c:strRef>
          </c:tx>
          <c:invertIfNegative val="0"/>
          <c:cat>
            <c:numRef>
              <c:f>izvoz_EU_mirna!$G$52:$K$52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izvoz_EU_mirna!$G$54:$K$54</c:f>
              <c:numCache>
                <c:formatCode>#,##0</c:formatCode>
                <c:ptCount val="5"/>
                <c:pt idx="0">
                  <c:v>298159</c:v>
                </c:pt>
                <c:pt idx="1">
                  <c:v>495676</c:v>
                </c:pt>
                <c:pt idx="2">
                  <c:v>376727</c:v>
                </c:pt>
                <c:pt idx="3">
                  <c:v>394049</c:v>
                </c:pt>
                <c:pt idx="4">
                  <c:v>747569</c:v>
                </c:pt>
              </c:numCache>
            </c:numRef>
          </c:val>
        </c:ser>
        <c:ser>
          <c:idx val="2"/>
          <c:order val="2"/>
          <c:tx>
            <c:strRef>
              <c:f>izvoz_EU_mirna!$A$55</c:f>
              <c:strCache>
                <c:ptCount val="1"/>
                <c:pt idx="0">
                  <c:v>nad 2 litra, bela</c:v>
                </c:pt>
              </c:strCache>
            </c:strRef>
          </c:tx>
          <c:invertIfNegative val="0"/>
          <c:cat>
            <c:numRef>
              <c:f>izvoz_EU_mirna!$G$52:$K$52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izvoz_EU_mirna!$G$55:$K$55</c:f>
              <c:numCache>
                <c:formatCode>#,##0</c:formatCode>
                <c:ptCount val="5"/>
                <c:pt idx="0">
                  <c:v>666307</c:v>
                </c:pt>
                <c:pt idx="1">
                  <c:v>397191</c:v>
                </c:pt>
                <c:pt idx="2">
                  <c:v>677443</c:v>
                </c:pt>
                <c:pt idx="3">
                  <c:v>575261</c:v>
                </c:pt>
                <c:pt idx="4">
                  <c:v>696690</c:v>
                </c:pt>
              </c:numCache>
            </c:numRef>
          </c:val>
        </c:ser>
        <c:ser>
          <c:idx val="3"/>
          <c:order val="3"/>
          <c:tx>
            <c:strRef>
              <c:f>izvoz_EU_mirna!$A$56</c:f>
              <c:strCache>
                <c:ptCount val="1"/>
                <c:pt idx="0">
                  <c:v>nad 2 litra, rdeča</c:v>
                </c:pt>
              </c:strCache>
            </c:strRef>
          </c:tx>
          <c:invertIfNegative val="0"/>
          <c:cat>
            <c:numRef>
              <c:f>izvoz_EU_mirna!$G$52:$K$52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izvoz_EU_mirna!$G$56:$K$56</c:f>
              <c:numCache>
                <c:formatCode>#,##0</c:formatCode>
                <c:ptCount val="5"/>
                <c:pt idx="0">
                  <c:v>133855</c:v>
                </c:pt>
                <c:pt idx="1">
                  <c:v>772179</c:v>
                </c:pt>
                <c:pt idx="2">
                  <c:v>5610</c:v>
                </c:pt>
                <c:pt idx="3">
                  <c:v>75162</c:v>
                </c:pt>
                <c:pt idx="4">
                  <c:v>47317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9316608"/>
        <c:axId val="69318144"/>
      </c:barChart>
      <c:catAx>
        <c:axId val="693166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9318144"/>
        <c:crosses val="autoZero"/>
        <c:auto val="1"/>
        <c:lblAlgn val="ctr"/>
        <c:lblOffset val="100"/>
        <c:noMultiLvlLbl val="0"/>
      </c:catAx>
      <c:valAx>
        <c:axId val="693181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9316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MIRNIH VIN ZOP, POREKLO EU-DRUGO, </a:t>
            </a:r>
          </a:p>
          <a:p>
            <a:pPr>
              <a:defRPr/>
            </a:pPr>
            <a:r>
              <a:rPr lang="sl-SI"/>
              <a:t>do 15 vol% (v 1000 EUR)</a:t>
            </a:r>
          </a:p>
        </c:rich>
      </c:tx>
      <c:layout>
        <c:manualLayout>
          <c:xMode val="edge"/>
          <c:yMode val="edge"/>
          <c:x val="0.11025"/>
          <c:y val="2.314814814814814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izvoz_EU_mirna!$A$60</c:f>
              <c:strCache>
                <c:ptCount val="1"/>
                <c:pt idx="0">
                  <c:v>do 2 litra, bela</c:v>
                </c:pt>
              </c:strCache>
            </c:strRef>
          </c:tx>
          <c:invertIfNegative val="0"/>
          <c:cat>
            <c:numRef>
              <c:f>izvoz_EU_mirna!$G$59:$K$59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izvoz_EU_mirna!$G$60:$K$60</c:f>
              <c:numCache>
                <c:formatCode>#,##0</c:formatCode>
                <c:ptCount val="5"/>
                <c:pt idx="0">
                  <c:v>3308</c:v>
                </c:pt>
                <c:pt idx="1">
                  <c:v>3296</c:v>
                </c:pt>
                <c:pt idx="2">
                  <c:v>3225</c:v>
                </c:pt>
                <c:pt idx="3">
                  <c:v>3532</c:v>
                </c:pt>
                <c:pt idx="4">
                  <c:v>4764</c:v>
                </c:pt>
              </c:numCache>
            </c:numRef>
          </c:val>
        </c:ser>
        <c:ser>
          <c:idx val="1"/>
          <c:order val="1"/>
          <c:tx>
            <c:strRef>
              <c:f>izvoz_EU_mirna!$A$61</c:f>
              <c:strCache>
                <c:ptCount val="1"/>
                <c:pt idx="0">
                  <c:v>do 2 litra, rdeča</c:v>
                </c:pt>
              </c:strCache>
            </c:strRef>
          </c:tx>
          <c:invertIfNegative val="0"/>
          <c:cat>
            <c:numRef>
              <c:f>izvoz_EU_mirna!$G$59:$K$59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izvoz_EU_mirna!$G$61:$K$61</c:f>
              <c:numCache>
                <c:formatCode>#,##0</c:formatCode>
                <c:ptCount val="5"/>
                <c:pt idx="0">
                  <c:v>762</c:v>
                </c:pt>
                <c:pt idx="1">
                  <c:v>1128</c:v>
                </c:pt>
                <c:pt idx="2">
                  <c:v>1091</c:v>
                </c:pt>
                <c:pt idx="3">
                  <c:v>1137</c:v>
                </c:pt>
                <c:pt idx="4">
                  <c:v>1705</c:v>
                </c:pt>
              </c:numCache>
            </c:numRef>
          </c:val>
        </c:ser>
        <c:ser>
          <c:idx val="2"/>
          <c:order val="2"/>
          <c:tx>
            <c:strRef>
              <c:f>izvoz_EU_mirna!$A$62</c:f>
              <c:strCache>
                <c:ptCount val="1"/>
                <c:pt idx="0">
                  <c:v>nad 2 litra, bela</c:v>
                </c:pt>
              </c:strCache>
            </c:strRef>
          </c:tx>
          <c:invertIfNegative val="0"/>
          <c:cat>
            <c:numRef>
              <c:f>izvoz_EU_mirna!$G$59:$K$59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izvoz_EU_mirna!$G$62:$K$62</c:f>
              <c:numCache>
                <c:formatCode>#,##0</c:formatCode>
                <c:ptCount val="5"/>
                <c:pt idx="0">
                  <c:v>413</c:v>
                </c:pt>
                <c:pt idx="1">
                  <c:v>349</c:v>
                </c:pt>
                <c:pt idx="2">
                  <c:v>460</c:v>
                </c:pt>
                <c:pt idx="3">
                  <c:v>456</c:v>
                </c:pt>
                <c:pt idx="4">
                  <c:v>629</c:v>
                </c:pt>
              </c:numCache>
            </c:numRef>
          </c:val>
        </c:ser>
        <c:ser>
          <c:idx val="3"/>
          <c:order val="3"/>
          <c:tx>
            <c:strRef>
              <c:f>izvoz_EU_mirna!$A$63</c:f>
              <c:strCache>
                <c:ptCount val="1"/>
                <c:pt idx="0">
                  <c:v>nad 2 litra, rdeča</c:v>
                </c:pt>
              </c:strCache>
            </c:strRef>
          </c:tx>
          <c:invertIfNegative val="0"/>
          <c:cat>
            <c:numRef>
              <c:f>izvoz_EU_mirna!$G$59:$K$59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izvoz_EU_mirna!$G$63:$K$63</c:f>
              <c:numCache>
                <c:formatCode>#,##0</c:formatCode>
                <c:ptCount val="5"/>
                <c:pt idx="0">
                  <c:v>49</c:v>
                </c:pt>
                <c:pt idx="1">
                  <c:v>280</c:v>
                </c:pt>
                <c:pt idx="2">
                  <c:v>8</c:v>
                </c:pt>
                <c:pt idx="3">
                  <c:v>46</c:v>
                </c:pt>
                <c:pt idx="4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9345280"/>
        <c:axId val="69346816"/>
      </c:barChart>
      <c:catAx>
        <c:axId val="693452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9346816"/>
        <c:crosses val="autoZero"/>
        <c:auto val="1"/>
        <c:lblAlgn val="ctr"/>
        <c:lblOffset val="100"/>
        <c:noMultiLvlLbl val="0"/>
      </c:catAx>
      <c:valAx>
        <c:axId val="6934681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9345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uvoz_izvoz_leta!$A$2</c:f>
              <c:strCache>
                <c:ptCount val="1"/>
                <c:pt idx="0">
                  <c:v>UVOZ</c:v>
                </c:pt>
              </c:strCache>
            </c:strRef>
          </c:tx>
          <c:marker>
            <c:symbol val="none"/>
          </c:marker>
          <c:cat>
            <c:numRef>
              <c:f>uvoz_izvoz_leta!$B$1:$K$1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uvoz_izvoz_leta!$B$2:$K$2</c:f>
              <c:numCache>
                <c:formatCode>#,##0</c:formatCode>
                <c:ptCount val="10"/>
                <c:pt idx="0">
                  <c:v>4753488</c:v>
                </c:pt>
                <c:pt idx="1">
                  <c:v>6359136</c:v>
                </c:pt>
                <c:pt idx="2">
                  <c:v>6523244</c:v>
                </c:pt>
                <c:pt idx="3">
                  <c:v>6659229</c:v>
                </c:pt>
                <c:pt idx="4">
                  <c:v>6268328</c:v>
                </c:pt>
                <c:pt idx="5">
                  <c:v>6968831</c:v>
                </c:pt>
                <c:pt idx="6">
                  <c:v>9769147</c:v>
                </c:pt>
                <c:pt idx="7">
                  <c:v>8521267</c:v>
                </c:pt>
                <c:pt idx="8">
                  <c:v>9307404</c:v>
                </c:pt>
                <c:pt idx="9">
                  <c:v>12737422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uvoz_izvoz_leta!$A$3</c:f>
              <c:strCache>
                <c:ptCount val="1"/>
                <c:pt idx="0">
                  <c:v>IZVOZ</c:v>
                </c:pt>
              </c:strCache>
            </c:strRef>
          </c:tx>
          <c:marker>
            <c:symbol val="none"/>
          </c:marker>
          <c:cat>
            <c:numRef>
              <c:f>uvoz_izvoz_leta!$B$1:$K$1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uvoz_izvoz_leta!$B$3:$K$3</c:f>
              <c:numCache>
                <c:formatCode>#,##0</c:formatCode>
                <c:ptCount val="10"/>
                <c:pt idx="0">
                  <c:v>4279508</c:v>
                </c:pt>
                <c:pt idx="1">
                  <c:v>5252242</c:v>
                </c:pt>
                <c:pt idx="2">
                  <c:v>4296072</c:v>
                </c:pt>
                <c:pt idx="3">
                  <c:v>5099568</c:v>
                </c:pt>
                <c:pt idx="4">
                  <c:v>6137099</c:v>
                </c:pt>
                <c:pt idx="5">
                  <c:v>5129523</c:v>
                </c:pt>
                <c:pt idx="6">
                  <c:v>5377143</c:v>
                </c:pt>
                <c:pt idx="7">
                  <c:v>4594298</c:v>
                </c:pt>
                <c:pt idx="8">
                  <c:v>7919229</c:v>
                </c:pt>
                <c:pt idx="9">
                  <c:v>7474380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26976"/>
        <c:axId val="60932864"/>
      </c:lineChart>
      <c:catAx>
        <c:axId val="609269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0932864"/>
        <c:crosses val="autoZero"/>
        <c:auto val="1"/>
        <c:lblAlgn val="ctr"/>
        <c:lblOffset val="100"/>
        <c:noMultiLvlLbl val="0"/>
      </c:catAx>
      <c:valAx>
        <c:axId val="609328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0926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2005-2014 (1000 l)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DRŽAVE_izvoz!$L$1</c:f>
              <c:strCache>
                <c:ptCount val="1"/>
                <c:pt idx="0">
                  <c:v>sum</c:v>
                </c:pt>
              </c:strCache>
            </c:strRef>
          </c:tx>
          <c:invertIfNegative val="0"/>
          <c:cat>
            <c:strRef>
              <c:f>DRŽAVE_izvoz!$A$2:$A$26</c:f>
              <c:strCache>
                <c:ptCount val="25"/>
                <c:pt idx="0">
                  <c:v>HR Hrvaška</c:v>
                </c:pt>
                <c:pt idx="1">
                  <c:v>US Združene države</c:v>
                </c:pt>
                <c:pt idx="2">
                  <c:v>CZ Èeška republika</c:v>
                </c:pt>
                <c:pt idx="3">
                  <c:v>BA Bosna in Hercegovina</c:v>
                </c:pt>
                <c:pt idx="4">
                  <c:v>DE Nemèija</c:v>
                </c:pt>
                <c:pt idx="5">
                  <c:v>IT Italija</c:v>
                </c:pt>
                <c:pt idx="6">
                  <c:v>SK Slovaška</c:v>
                </c:pt>
                <c:pt idx="7">
                  <c:v>RO Romunija</c:v>
                </c:pt>
                <c:pt idx="8">
                  <c:v>NL Nizozemska</c:v>
                </c:pt>
                <c:pt idx="9">
                  <c:v>CN Kitajska</c:v>
                </c:pt>
                <c:pt idx="10">
                  <c:v>FR Francija</c:v>
                </c:pt>
                <c:pt idx="11">
                  <c:v>AT Avstrija</c:v>
                </c:pt>
                <c:pt idx="12">
                  <c:v>XS Srbija [od 2005M06]</c:v>
                </c:pt>
                <c:pt idx="13">
                  <c:v>GB Združeno kraljestvo</c:v>
                </c:pt>
                <c:pt idx="14">
                  <c:v>XK Kosovo [od 2005M06]</c:v>
                </c:pt>
                <c:pt idx="15">
                  <c:v>FI Finska</c:v>
                </c:pt>
                <c:pt idx="16">
                  <c:v>JP Japonska</c:v>
                </c:pt>
                <c:pt idx="17">
                  <c:v>PL Poljska</c:v>
                </c:pt>
                <c:pt idx="18">
                  <c:v>BE Belgija</c:v>
                </c:pt>
                <c:pt idx="19">
                  <c:v>ME Èrna gora [od 2007M01]</c:v>
                </c:pt>
                <c:pt idx="20">
                  <c:v>RU Ruska federacija</c:v>
                </c:pt>
                <c:pt idx="21">
                  <c:v>DK Danska</c:v>
                </c:pt>
                <c:pt idx="22">
                  <c:v>CA Kanada</c:v>
                </c:pt>
                <c:pt idx="23">
                  <c:v>AL Albanija</c:v>
                </c:pt>
                <c:pt idx="24">
                  <c:v>druge</c:v>
                </c:pt>
              </c:strCache>
            </c:strRef>
          </c:cat>
          <c:val>
            <c:numRef>
              <c:f>DRŽAVE_izvoz!$L$2:$L$26</c:f>
              <c:numCache>
                <c:formatCode>General</c:formatCode>
                <c:ptCount val="25"/>
                <c:pt idx="0">
                  <c:v>8328</c:v>
                </c:pt>
                <c:pt idx="1">
                  <c:v>8012</c:v>
                </c:pt>
                <c:pt idx="2">
                  <c:v>7686</c:v>
                </c:pt>
                <c:pt idx="3">
                  <c:v>7094</c:v>
                </c:pt>
                <c:pt idx="4">
                  <c:v>4444</c:v>
                </c:pt>
                <c:pt idx="5">
                  <c:v>3681</c:v>
                </c:pt>
                <c:pt idx="6">
                  <c:v>2093</c:v>
                </c:pt>
                <c:pt idx="7">
                  <c:v>1941</c:v>
                </c:pt>
                <c:pt idx="8">
                  <c:v>1839</c:v>
                </c:pt>
                <c:pt idx="9">
                  <c:v>1740</c:v>
                </c:pt>
                <c:pt idx="10">
                  <c:v>1727</c:v>
                </c:pt>
                <c:pt idx="11">
                  <c:v>1632</c:v>
                </c:pt>
                <c:pt idx="12">
                  <c:v>1621</c:v>
                </c:pt>
                <c:pt idx="13">
                  <c:v>1394</c:v>
                </c:pt>
                <c:pt idx="14">
                  <c:v>435</c:v>
                </c:pt>
                <c:pt idx="15">
                  <c:v>430</c:v>
                </c:pt>
                <c:pt idx="16">
                  <c:v>280</c:v>
                </c:pt>
                <c:pt idx="17">
                  <c:v>261</c:v>
                </c:pt>
                <c:pt idx="18">
                  <c:v>237</c:v>
                </c:pt>
                <c:pt idx="19">
                  <c:v>195</c:v>
                </c:pt>
                <c:pt idx="20">
                  <c:v>147</c:v>
                </c:pt>
                <c:pt idx="21">
                  <c:v>146</c:v>
                </c:pt>
                <c:pt idx="22">
                  <c:v>120</c:v>
                </c:pt>
                <c:pt idx="23">
                  <c:v>100</c:v>
                </c:pt>
                <c:pt idx="24">
                  <c:v>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92640"/>
        <c:axId val="69394432"/>
      </c:barChart>
      <c:catAx>
        <c:axId val="6939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69394432"/>
        <c:crosses val="autoZero"/>
        <c:auto val="1"/>
        <c:lblAlgn val="ctr"/>
        <c:lblOffset val="100"/>
        <c:noMultiLvlLbl val="0"/>
      </c:catAx>
      <c:valAx>
        <c:axId val="693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39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2010-2014 (1000 l)</a:t>
            </a:r>
            <a:endParaRPr lang="en-US"/>
          </a:p>
        </c:rich>
      </c:tx>
      <c:layout>
        <c:manualLayout>
          <c:xMode val="edge"/>
          <c:yMode val="edge"/>
          <c:x val="0.22293744531933507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926071741032377E-2"/>
          <c:y val="0.13755232466839429"/>
          <c:w val="0.86140726159230097"/>
          <c:h val="0.4389306901988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DRŽAVE_izvoz!$G$43</c:f>
              <c:strCache>
                <c:ptCount val="1"/>
                <c:pt idx="0">
                  <c:v>sum</c:v>
                </c:pt>
              </c:strCache>
            </c:strRef>
          </c:tx>
          <c:invertIfNegative val="0"/>
          <c:cat>
            <c:strRef>
              <c:f>DRŽAVE_izvoz!$A$44:$A$64</c:f>
              <c:strCache>
                <c:ptCount val="21"/>
                <c:pt idx="0">
                  <c:v>CZ Èeška republika</c:v>
                </c:pt>
                <c:pt idx="1">
                  <c:v>DE Nemèija</c:v>
                </c:pt>
                <c:pt idx="2">
                  <c:v>US Združene države</c:v>
                </c:pt>
                <c:pt idx="3">
                  <c:v>HR Hrvaška</c:v>
                </c:pt>
                <c:pt idx="4">
                  <c:v>BA Bosna in Hercegovina</c:v>
                </c:pt>
                <c:pt idx="5">
                  <c:v>IT Italija</c:v>
                </c:pt>
                <c:pt idx="6">
                  <c:v>NL Nizozemska</c:v>
                </c:pt>
                <c:pt idx="7">
                  <c:v>FR Francija</c:v>
                </c:pt>
                <c:pt idx="8">
                  <c:v>CN Kitajska</c:v>
                </c:pt>
                <c:pt idx="9">
                  <c:v>GB Združeno kraljestvo</c:v>
                </c:pt>
                <c:pt idx="10">
                  <c:v>AT Avstrija</c:v>
                </c:pt>
                <c:pt idx="11">
                  <c:v>SK Slovaška</c:v>
                </c:pt>
                <c:pt idx="12">
                  <c:v>XS Srbija [od 2005M06]</c:v>
                </c:pt>
                <c:pt idx="13">
                  <c:v>FI Finska</c:v>
                </c:pt>
                <c:pt idx="14">
                  <c:v>JP Japonska</c:v>
                </c:pt>
                <c:pt idx="15">
                  <c:v>XK Kosovo [od 2005M06]</c:v>
                </c:pt>
                <c:pt idx="16">
                  <c:v>BE Belgija</c:v>
                </c:pt>
                <c:pt idx="17">
                  <c:v>PL Poljska</c:v>
                </c:pt>
                <c:pt idx="18">
                  <c:v>DK Danska</c:v>
                </c:pt>
                <c:pt idx="19">
                  <c:v>ME Èrna gora [od 2007M01]</c:v>
                </c:pt>
                <c:pt idx="20">
                  <c:v>RO Romunija</c:v>
                </c:pt>
              </c:strCache>
            </c:strRef>
          </c:cat>
          <c:val>
            <c:numRef>
              <c:f>DRŽAVE_izvoz!$G$44:$G$64</c:f>
              <c:numCache>
                <c:formatCode>General</c:formatCode>
                <c:ptCount val="21"/>
                <c:pt idx="0">
                  <c:v>5531</c:v>
                </c:pt>
                <c:pt idx="1">
                  <c:v>3727</c:v>
                </c:pt>
                <c:pt idx="2">
                  <c:v>3250</c:v>
                </c:pt>
                <c:pt idx="3">
                  <c:v>2543</c:v>
                </c:pt>
                <c:pt idx="4">
                  <c:v>2346</c:v>
                </c:pt>
                <c:pt idx="5">
                  <c:v>2254</c:v>
                </c:pt>
                <c:pt idx="6">
                  <c:v>1828</c:v>
                </c:pt>
                <c:pt idx="7">
                  <c:v>1726</c:v>
                </c:pt>
                <c:pt idx="8">
                  <c:v>1662</c:v>
                </c:pt>
                <c:pt idx="9">
                  <c:v>1349</c:v>
                </c:pt>
                <c:pt idx="10">
                  <c:v>1266</c:v>
                </c:pt>
                <c:pt idx="11">
                  <c:v>1159</c:v>
                </c:pt>
                <c:pt idx="12">
                  <c:v>859</c:v>
                </c:pt>
                <c:pt idx="13">
                  <c:v>233</c:v>
                </c:pt>
                <c:pt idx="14">
                  <c:v>162</c:v>
                </c:pt>
                <c:pt idx="15">
                  <c:v>148</c:v>
                </c:pt>
                <c:pt idx="16">
                  <c:v>145</c:v>
                </c:pt>
                <c:pt idx="17">
                  <c:v>140</c:v>
                </c:pt>
                <c:pt idx="18">
                  <c:v>140</c:v>
                </c:pt>
                <c:pt idx="19">
                  <c:v>116</c:v>
                </c:pt>
                <c:pt idx="20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06720"/>
        <c:axId val="69408256"/>
      </c:barChart>
      <c:catAx>
        <c:axId val="6940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69408256"/>
        <c:crosses val="autoZero"/>
        <c:auto val="1"/>
        <c:lblAlgn val="ctr"/>
        <c:lblOffset val="100"/>
        <c:noMultiLvlLbl val="0"/>
      </c:catAx>
      <c:valAx>
        <c:axId val="6940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0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</a:t>
            </a:r>
            <a:r>
              <a:rPr lang="en-US"/>
              <a:t>2014</a:t>
            </a:r>
            <a:r>
              <a:rPr lang="sl-SI"/>
              <a:t> (1000 l)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DRŽAVE_izvoz!$B$66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DRŽAVE_izvoz!$A$67:$A$83</c:f>
              <c:strCache>
                <c:ptCount val="17"/>
                <c:pt idx="0">
                  <c:v>DE Nemèija</c:v>
                </c:pt>
                <c:pt idx="1">
                  <c:v>CZ Èeška republika</c:v>
                </c:pt>
                <c:pt idx="2">
                  <c:v>NL Nizozemska</c:v>
                </c:pt>
                <c:pt idx="3">
                  <c:v>US Združene države</c:v>
                </c:pt>
                <c:pt idx="4">
                  <c:v>IT Italija</c:v>
                </c:pt>
                <c:pt idx="5">
                  <c:v>HR Hrvaška</c:v>
                </c:pt>
                <c:pt idx="6">
                  <c:v>AT Avstrija</c:v>
                </c:pt>
                <c:pt idx="7">
                  <c:v>BA Bosna in Hercegovina</c:v>
                </c:pt>
                <c:pt idx="8">
                  <c:v>GB Združeno kraljestvo</c:v>
                </c:pt>
                <c:pt idx="9">
                  <c:v>XS Srbija [od 2005M06]</c:v>
                </c:pt>
                <c:pt idx="10">
                  <c:v>CN Kitajska</c:v>
                </c:pt>
                <c:pt idx="11">
                  <c:v>BE Belgija</c:v>
                </c:pt>
                <c:pt idx="12">
                  <c:v>FI Finska</c:v>
                </c:pt>
                <c:pt idx="13">
                  <c:v>PL Poljska</c:v>
                </c:pt>
                <c:pt idx="14">
                  <c:v>XK Kosovo [od 2005M06]</c:v>
                </c:pt>
                <c:pt idx="15">
                  <c:v>JP Japonska</c:v>
                </c:pt>
                <c:pt idx="16">
                  <c:v>ME Èrna gora [od 2007M01]</c:v>
                </c:pt>
              </c:strCache>
            </c:strRef>
          </c:cat>
          <c:val>
            <c:numRef>
              <c:f>DRŽAVE_izvoz!$B$67:$B$83</c:f>
              <c:numCache>
                <c:formatCode>General</c:formatCode>
                <c:ptCount val="17"/>
                <c:pt idx="0">
                  <c:v>2386</c:v>
                </c:pt>
                <c:pt idx="1">
                  <c:v>1538</c:v>
                </c:pt>
                <c:pt idx="2">
                  <c:v>816</c:v>
                </c:pt>
                <c:pt idx="3">
                  <c:v>681</c:v>
                </c:pt>
                <c:pt idx="4">
                  <c:v>604</c:v>
                </c:pt>
                <c:pt idx="5">
                  <c:v>293</c:v>
                </c:pt>
                <c:pt idx="6">
                  <c:v>226</c:v>
                </c:pt>
                <c:pt idx="7">
                  <c:v>221</c:v>
                </c:pt>
                <c:pt idx="8">
                  <c:v>200</c:v>
                </c:pt>
                <c:pt idx="9">
                  <c:v>162</c:v>
                </c:pt>
                <c:pt idx="10">
                  <c:v>132</c:v>
                </c:pt>
                <c:pt idx="11">
                  <c:v>80</c:v>
                </c:pt>
                <c:pt idx="12">
                  <c:v>70</c:v>
                </c:pt>
                <c:pt idx="13">
                  <c:v>62</c:v>
                </c:pt>
                <c:pt idx="14">
                  <c:v>30</c:v>
                </c:pt>
                <c:pt idx="15">
                  <c:v>29</c:v>
                </c:pt>
                <c:pt idx="1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27968"/>
        <c:axId val="69429504"/>
      </c:barChart>
      <c:catAx>
        <c:axId val="6942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69429504"/>
        <c:crosses val="autoZero"/>
        <c:auto val="1"/>
        <c:lblAlgn val="ctr"/>
        <c:lblOffset val="100"/>
        <c:noMultiLvlLbl val="0"/>
      </c:catAx>
      <c:valAx>
        <c:axId val="6942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2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izvoz_do2litra_slo!$L$3</c:f>
              <c:strCache>
                <c:ptCount val="1"/>
                <c:pt idx="0">
                  <c:v>belo</c:v>
                </c:pt>
              </c:strCache>
            </c:strRef>
          </c:tx>
          <c:invertIfNegative val="0"/>
          <c:cat>
            <c:strRef>
              <c:f>izvoz_do2litra_slo!$A$4:$A$18</c:f>
              <c:strCache>
                <c:ptCount val="15"/>
                <c:pt idx="0">
                  <c:v>US Združene države</c:v>
                </c:pt>
                <c:pt idx="1">
                  <c:v>BA Bosna in Hercegovina</c:v>
                </c:pt>
                <c:pt idx="2">
                  <c:v>HR Hrvaška</c:v>
                </c:pt>
                <c:pt idx="3">
                  <c:v>DE Nemčija</c:v>
                </c:pt>
                <c:pt idx="4">
                  <c:v>NL Nizozemska</c:v>
                </c:pt>
                <c:pt idx="5">
                  <c:v>IT Italija</c:v>
                </c:pt>
                <c:pt idx="6">
                  <c:v>XS Srbija</c:v>
                </c:pt>
                <c:pt idx="7">
                  <c:v>CN Kitajska</c:v>
                </c:pt>
                <c:pt idx="8">
                  <c:v>GB Združeno kraljestvo</c:v>
                </c:pt>
                <c:pt idx="9">
                  <c:v>AT Avstrija</c:v>
                </c:pt>
                <c:pt idx="10">
                  <c:v>JP Japonska</c:v>
                </c:pt>
                <c:pt idx="11">
                  <c:v>PL Poljska</c:v>
                </c:pt>
                <c:pt idx="12">
                  <c:v>BE Belgija</c:v>
                </c:pt>
                <c:pt idx="13">
                  <c:v>CZ Češka republika</c:v>
                </c:pt>
                <c:pt idx="14">
                  <c:v>RU Ruska federacija</c:v>
                </c:pt>
              </c:strCache>
            </c:strRef>
          </c:cat>
          <c:val>
            <c:numRef>
              <c:f>izvoz_do2litra_slo!$L$4:$L$18</c:f>
              <c:numCache>
                <c:formatCode>#,##0</c:formatCode>
                <c:ptCount val="15"/>
                <c:pt idx="0">
                  <c:v>2338623</c:v>
                </c:pt>
                <c:pt idx="1">
                  <c:v>1481550</c:v>
                </c:pt>
                <c:pt idx="2">
                  <c:v>1499938</c:v>
                </c:pt>
                <c:pt idx="3">
                  <c:v>968623</c:v>
                </c:pt>
                <c:pt idx="4">
                  <c:v>763314</c:v>
                </c:pt>
                <c:pt idx="5">
                  <c:v>445687</c:v>
                </c:pt>
                <c:pt idx="6">
                  <c:v>298228</c:v>
                </c:pt>
                <c:pt idx="7">
                  <c:v>279953</c:v>
                </c:pt>
                <c:pt idx="8">
                  <c:v>348511</c:v>
                </c:pt>
                <c:pt idx="9">
                  <c:v>131337</c:v>
                </c:pt>
                <c:pt idx="10">
                  <c:v>47738</c:v>
                </c:pt>
                <c:pt idx="11">
                  <c:v>104414</c:v>
                </c:pt>
                <c:pt idx="12">
                  <c:v>51903</c:v>
                </c:pt>
                <c:pt idx="13">
                  <c:v>58897</c:v>
                </c:pt>
                <c:pt idx="14">
                  <c:v>31516</c:v>
                </c:pt>
              </c:numCache>
            </c:numRef>
          </c:val>
        </c:ser>
        <c:ser>
          <c:idx val="1"/>
          <c:order val="1"/>
          <c:tx>
            <c:strRef>
              <c:f>izvoz_do2litra_slo!$M$3</c:f>
              <c:strCache>
                <c:ptCount val="1"/>
                <c:pt idx="0">
                  <c:v>rdeče</c:v>
                </c:pt>
              </c:strCache>
            </c:strRef>
          </c:tx>
          <c:invertIfNegative val="0"/>
          <c:cat>
            <c:strRef>
              <c:f>izvoz_do2litra_slo!$A$4:$A$18</c:f>
              <c:strCache>
                <c:ptCount val="15"/>
                <c:pt idx="0">
                  <c:v>US Združene države</c:v>
                </c:pt>
                <c:pt idx="1">
                  <c:v>BA Bosna in Hercegovina</c:v>
                </c:pt>
                <c:pt idx="2">
                  <c:v>HR Hrvaška</c:v>
                </c:pt>
                <c:pt idx="3">
                  <c:v>DE Nemčija</c:v>
                </c:pt>
                <c:pt idx="4">
                  <c:v>NL Nizozemska</c:v>
                </c:pt>
                <c:pt idx="5">
                  <c:v>IT Italija</c:v>
                </c:pt>
                <c:pt idx="6">
                  <c:v>XS Srbija</c:v>
                </c:pt>
                <c:pt idx="7">
                  <c:v>CN Kitajska</c:v>
                </c:pt>
                <c:pt idx="8">
                  <c:v>GB Združeno kraljestvo</c:v>
                </c:pt>
                <c:pt idx="9">
                  <c:v>AT Avstrija</c:v>
                </c:pt>
                <c:pt idx="10">
                  <c:v>JP Japonska</c:v>
                </c:pt>
                <c:pt idx="11">
                  <c:v>PL Poljska</c:v>
                </c:pt>
                <c:pt idx="12">
                  <c:v>BE Belgija</c:v>
                </c:pt>
                <c:pt idx="13">
                  <c:v>CZ Češka republika</c:v>
                </c:pt>
                <c:pt idx="14">
                  <c:v>RU Ruska federacija</c:v>
                </c:pt>
              </c:strCache>
            </c:strRef>
          </c:cat>
          <c:val>
            <c:numRef>
              <c:f>izvoz_do2litra_slo!$M$4:$M$18</c:f>
              <c:numCache>
                <c:formatCode>#,##0</c:formatCode>
                <c:ptCount val="15"/>
                <c:pt idx="0">
                  <c:v>470962</c:v>
                </c:pt>
                <c:pt idx="1">
                  <c:v>493936</c:v>
                </c:pt>
                <c:pt idx="2">
                  <c:v>43606</c:v>
                </c:pt>
                <c:pt idx="3">
                  <c:v>463979</c:v>
                </c:pt>
                <c:pt idx="4">
                  <c:v>28357</c:v>
                </c:pt>
                <c:pt idx="5">
                  <c:v>72703</c:v>
                </c:pt>
                <c:pt idx="6">
                  <c:v>180602</c:v>
                </c:pt>
                <c:pt idx="7">
                  <c:v>178616</c:v>
                </c:pt>
                <c:pt idx="8">
                  <c:v>6217</c:v>
                </c:pt>
                <c:pt idx="9">
                  <c:v>42758</c:v>
                </c:pt>
                <c:pt idx="10">
                  <c:v>87442</c:v>
                </c:pt>
                <c:pt idx="11">
                  <c:v>16547</c:v>
                </c:pt>
                <c:pt idx="12">
                  <c:v>60173</c:v>
                </c:pt>
                <c:pt idx="13">
                  <c:v>6853</c:v>
                </c:pt>
                <c:pt idx="14">
                  <c:v>24134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9454848"/>
        <c:axId val="69481216"/>
      </c:barChart>
      <c:catAx>
        <c:axId val="69454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69481216"/>
        <c:crosses val="autoZero"/>
        <c:auto val="1"/>
        <c:lblAlgn val="ctr"/>
        <c:lblOffset val="100"/>
        <c:noMultiLvlLbl val="0"/>
      </c:catAx>
      <c:valAx>
        <c:axId val="6948121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6945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61920384951867"/>
          <c:y val="0.21005686789151359"/>
          <c:w val="0.12382524059492564"/>
          <c:h val="0.163080344123651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izvoz_do2litra_slo!$A$45</c:f>
              <c:strCache>
                <c:ptCount val="1"/>
                <c:pt idx="0">
                  <c:v>US Združene države</c:v>
                </c:pt>
              </c:strCache>
            </c:strRef>
          </c:tx>
          <c:marker>
            <c:symbol val="none"/>
          </c:marker>
          <c:cat>
            <c:numRef>
              <c:f>izvoz_do2litra_slo!$B$44:$F$44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izvoz_do2litra_slo!$B$45:$F$45</c:f>
              <c:numCache>
                <c:formatCode>#,##0</c:formatCode>
                <c:ptCount val="5"/>
                <c:pt idx="0">
                  <c:v>515959</c:v>
                </c:pt>
                <c:pt idx="1">
                  <c:v>598046</c:v>
                </c:pt>
                <c:pt idx="2">
                  <c:v>441504</c:v>
                </c:pt>
                <c:pt idx="3">
                  <c:v>623276</c:v>
                </c:pt>
                <c:pt idx="4">
                  <c:v>630800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izvoz_do2litra_slo!$A$46</c:f>
              <c:strCache>
                <c:ptCount val="1"/>
                <c:pt idx="0">
                  <c:v>BA Bosna in Hercegovina</c:v>
                </c:pt>
              </c:strCache>
            </c:strRef>
          </c:tx>
          <c:marker>
            <c:symbol val="none"/>
          </c:marker>
          <c:cat>
            <c:numRef>
              <c:f>izvoz_do2litra_slo!$B$44:$F$44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izvoz_do2litra_slo!$B$46:$F$46</c:f>
              <c:numCache>
                <c:formatCode>#,##0</c:formatCode>
                <c:ptCount val="5"/>
                <c:pt idx="0">
                  <c:v>332448</c:v>
                </c:pt>
                <c:pt idx="1">
                  <c:v>569796</c:v>
                </c:pt>
                <c:pt idx="2">
                  <c:v>468860</c:v>
                </c:pt>
                <c:pt idx="3">
                  <c:v>427801</c:v>
                </c:pt>
                <c:pt idx="4">
                  <c:v>176581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izvoz_do2litra_slo!$A$47</c:f>
              <c:strCache>
                <c:ptCount val="1"/>
                <c:pt idx="0">
                  <c:v>HR Hrvaška</c:v>
                </c:pt>
              </c:strCache>
            </c:strRef>
          </c:tx>
          <c:marker>
            <c:symbol val="none"/>
          </c:marker>
          <c:cat>
            <c:numRef>
              <c:f>izvoz_do2litra_slo!$B$44:$F$44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izvoz_do2litra_slo!$B$47:$F$47</c:f>
              <c:numCache>
                <c:formatCode>#,##0</c:formatCode>
                <c:ptCount val="5"/>
                <c:pt idx="0">
                  <c:v>418387</c:v>
                </c:pt>
                <c:pt idx="1">
                  <c:v>372725</c:v>
                </c:pt>
                <c:pt idx="2">
                  <c:v>358720</c:v>
                </c:pt>
                <c:pt idx="3">
                  <c:v>193844</c:v>
                </c:pt>
                <c:pt idx="4">
                  <c:v>199868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izvoz_do2litra_slo!$A$48</c:f>
              <c:strCache>
                <c:ptCount val="1"/>
                <c:pt idx="0">
                  <c:v>DE Nemčija</c:v>
                </c:pt>
              </c:strCache>
            </c:strRef>
          </c:tx>
          <c:marker>
            <c:symbol val="none"/>
          </c:marker>
          <c:cat>
            <c:numRef>
              <c:f>izvoz_do2litra_slo!$B$44:$F$44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izvoz_do2litra_slo!$B$48:$F$48</c:f>
              <c:numCache>
                <c:formatCode>#,##0</c:formatCode>
                <c:ptCount val="5"/>
                <c:pt idx="0">
                  <c:v>94192</c:v>
                </c:pt>
                <c:pt idx="1">
                  <c:v>101061</c:v>
                </c:pt>
                <c:pt idx="2">
                  <c:v>123321</c:v>
                </c:pt>
                <c:pt idx="3">
                  <c:v>130490</c:v>
                </c:pt>
                <c:pt idx="4">
                  <c:v>983538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03616"/>
        <c:axId val="69509504"/>
      </c:lineChart>
      <c:catAx>
        <c:axId val="695036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9509504"/>
        <c:crosses val="autoZero"/>
        <c:auto val="1"/>
        <c:lblAlgn val="ctr"/>
        <c:lblOffset val="100"/>
        <c:noMultiLvlLbl val="0"/>
      </c:catAx>
      <c:valAx>
        <c:axId val="6950950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69503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izvo_nad2litra_slo!$L$3</c:f>
              <c:strCache>
                <c:ptCount val="1"/>
                <c:pt idx="0">
                  <c:v>belo</c:v>
                </c:pt>
              </c:strCache>
            </c:strRef>
          </c:tx>
          <c:invertIfNegative val="0"/>
          <c:cat>
            <c:strRef>
              <c:f>izvo_nad2litra_slo!$A$4:$A$13</c:f>
              <c:strCache>
                <c:ptCount val="10"/>
                <c:pt idx="0">
                  <c:v>CZ Češka republika</c:v>
                </c:pt>
                <c:pt idx="1">
                  <c:v>SK Slovaška</c:v>
                </c:pt>
                <c:pt idx="2">
                  <c:v>IT Italija</c:v>
                </c:pt>
                <c:pt idx="3">
                  <c:v>HR Hrvaška</c:v>
                </c:pt>
                <c:pt idx="4">
                  <c:v>DK Danska</c:v>
                </c:pt>
                <c:pt idx="5">
                  <c:v>AT Avstrija</c:v>
                </c:pt>
                <c:pt idx="6">
                  <c:v>DE Nemčija</c:v>
                </c:pt>
                <c:pt idx="7">
                  <c:v>US Združene države</c:v>
                </c:pt>
                <c:pt idx="8">
                  <c:v>RO Romunija</c:v>
                </c:pt>
                <c:pt idx="9">
                  <c:v>BA Bosna in Hercegovina</c:v>
                </c:pt>
              </c:strCache>
            </c:strRef>
          </c:cat>
          <c:val>
            <c:numRef>
              <c:f>izvo_nad2litra_slo!$L$4:$L$13</c:f>
              <c:numCache>
                <c:formatCode>#,##0</c:formatCode>
                <c:ptCount val="10"/>
                <c:pt idx="0">
                  <c:v>1093759</c:v>
                </c:pt>
                <c:pt idx="1">
                  <c:v>258907</c:v>
                </c:pt>
                <c:pt idx="2">
                  <c:v>943719</c:v>
                </c:pt>
                <c:pt idx="3">
                  <c:v>338860</c:v>
                </c:pt>
                <c:pt idx="4">
                  <c:v>102747</c:v>
                </c:pt>
                <c:pt idx="5">
                  <c:v>95929</c:v>
                </c:pt>
                <c:pt idx="6">
                  <c:v>17208</c:v>
                </c:pt>
                <c:pt idx="7">
                  <c:v>7012</c:v>
                </c:pt>
                <c:pt idx="8">
                  <c:v>4342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izvo_nad2litra_slo!$M$3</c:f>
              <c:strCache>
                <c:ptCount val="1"/>
                <c:pt idx="0">
                  <c:v>rdeče</c:v>
                </c:pt>
              </c:strCache>
            </c:strRef>
          </c:tx>
          <c:invertIfNegative val="0"/>
          <c:cat>
            <c:strRef>
              <c:f>izvo_nad2litra_slo!$A$4:$A$13</c:f>
              <c:strCache>
                <c:ptCount val="10"/>
                <c:pt idx="0">
                  <c:v>CZ Češka republika</c:v>
                </c:pt>
                <c:pt idx="1">
                  <c:v>SK Slovaška</c:v>
                </c:pt>
                <c:pt idx="2">
                  <c:v>IT Italija</c:v>
                </c:pt>
                <c:pt idx="3">
                  <c:v>HR Hrvaška</c:v>
                </c:pt>
                <c:pt idx="4">
                  <c:v>DK Danska</c:v>
                </c:pt>
                <c:pt idx="5">
                  <c:v>AT Avstrija</c:v>
                </c:pt>
                <c:pt idx="6">
                  <c:v>DE Nemčija</c:v>
                </c:pt>
                <c:pt idx="7">
                  <c:v>US Združene države</c:v>
                </c:pt>
                <c:pt idx="8">
                  <c:v>RO Romunija</c:v>
                </c:pt>
                <c:pt idx="9">
                  <c:v>BA Bosna in Hercegovina</c:v>
                </c:pt>
              </c:strCache>
            </c:strRef>
          </c:cat>
          <c:val>
            <c:numRef>
              <c:f>izvo_nad2litra_slo!$M$4:$M$13</c:f>
              <c:numCache>
                <c:formatCode>#,##0</c:formatCode>
                <c:ptCount val="10"/>
                <c:pt idx="0">
                  <c:v>70000</c:v>
                </c:pt>
                <c:pt idx="1">
                  <c:v>894972</c:v>
                </c:pt>
                <c:pt idx="2">
                  <c:v>53463</c:v>
                </c:pt>
                <c:pt idx="3">
                  <c:v>0</c:v>
                </c:pt>
                <c:pt idx="4">
                  <c:v>0</c:v>
                </c:pt>
                <c:pt idx="5">
                  <c:v>2003</c:v>
                </c:pt>
                <c:pt idx="6">
                  <c:v>10269</c:v>
                </c:pt>
                <c:pt idx="7">
                  <c:v>102</c:v>
                </c:pt>
                <c:pt idx="8">
                  <c:v>2040</c:v>
                </c:pt>
                <c:pt idx="9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1894528"/>
        <c:axId val="71896064"/>
      </c:barChart>
      <c:catAx>
        <c:axId val="71894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71896064"/>
        <c:crosses val="autoZero"/>
        <c:auto val="1"/>
        <c:lblAlgn val="ctr"/>
        <c:lblOffset val="100"/>
        <c:noMultiLvlLbl val="0"/>
      </c:catAx>
      <c:valAx>
        <c:axId val="718960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71894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izvo_nad2litra_slo!$A$38</c:f>
              <c:strCache>
                <c:ptCount val="1"/>
                <c:pt idx="0">
                  <c:v>CZ Češka republika</c:v>
                </c:pt>
              </c:strCache>
            </c:strRef>
          </c:tx>
          <c:marker>
            <c:symbol val="none"/>
          </c:marker>
          <c:cat>
            <c:numRef>
              <c:f>izvo_nad2litra_slo!$B$37:$F$37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izvo_nad2litra_slo!$B$38:$F$38</c:f>
              <c:numCache>
                <c:formatCode>#,##0</c:formatCode>
                <c:ptCount val="5"/>
                <c:pt idx="0">
                  <c:v>25527</c:v>
                </c:pt>
                <c:pt idx="1">
                  <c:v>0</c:v>
                </c:pt>
                <c:pt idx="2">
                  <c:v>447995</c:v>
                </c:pt>
                <c:pt idx="3">
                  <c:v>326048</c:v>
                </c:pt>
                <c:pt idx="4">
                  <c:v>364189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izvo_nad2litra_slo!$A$39</c:f>
              <c:strCache>
                <c:ptCount val="1"/>
                <c:pt idx="0">
                  <c:v>SK Slovaška</c:v>
                </c:pt>
              </c:strCache>
            </c:strRef>
          </c:tx>
          <c:marker>
            <c:symbol val="none"/>
          </c:marker>
          <c:cat>
            <c:numRef>
              <c:f>izvo_nad2litra_slo!$B$37:$F$37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izvo_nad2litra_slo!$B$39:$F$39</c:f>
              <c:numCache>
                <c:formatCode>#,##0</c:formatCode>
                <c:ptCount val="5"/>
                <c:pt idx="0">
                  <c:v>360940</c:v>
                </c:pt>
                <c:pt idx="1">
                  <c:v>792939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izvo_nad2litra_slo!$A$40</c:f>
              <c:strCache>
                <c:ptCount val="1"/>
                <c:pt idx="0">
                  <c:v>IT Italija</c:v>
                </c:pt>
              </c:strCache>
            </c:strRef>
          </c:tx>
          <c:marker>
            <c:symbol val="none"/>
          </c:marker>
          <c:cat>
            <c:numRef>
              <c:f>izvo_nad2litra_slo!$B$37:$F$37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izvo_nad2litra_slo!$B$40:$F$40</c:f>
              <c:numCache>
                <c:formatCode>#,##0</c:formatCode>
                <c:ptCount val="5"/>
                <c:pt idx="0">
                  <c:v>143038</c:v>
                </c:pt>
                <c:pt idx="1">
                  <c:v>132206</c:v>
                </c:pt>
                <c:pt idx="2">
                  <c:v>153504</c:v>
                </c:pt>
                <c:pt idx="3">
                  <c:v>194130</c:v>
                </c:pt>
                <c:pt idx="4">
                  <c:v>374304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izvo_nad2litra_slo!$A$41</c:f>
              <c:strCache>
                <c:ptCount val="1"/>
                <c:pt idx="0">
                  <c:v>HR Hrvaška</c:v>
                </c:pt>
              </c:strCache>
            </c:strRef>
          </c:tx>
          <c:marker>
            <c:symbol val="none"/>
          </c:marker>
          <c:cat>
            <c:numRef>
              <c:f>izvo_nad2litra_slo!$B$37:$F$37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izvo_nad2litra_slo!$B$41:$F$41</c:f>
              <c:numCache>
                <c:formatCode>#,##0</c:formatCode>
                <c:ptCount val="5"/>
                <c:pt idx="0">
                  <c:v>152400</c:v>
                </c:pt>
                <c:pt idx="1">
                  <c:v>165100</c:v>
                </c:pt>
                <c:pt idx="2">
                  <c:v>0</c:v>
                </c:pt>
                <c:pt idx="3">
                  <c:v>21360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35104"/>
        <c:axId val="71936640"/>
      </c:lineChart>
      <c:catAx>
        <c:axId val="719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936640"/>
        <c:crosses val="autoZero"/>
        <c:auto val="1"/>
        <c:lblAlgn val="ctr"/>
        <c:lblOffset val="100"/>
        <c:noMultiLvlLbl val="0"/>
      </c:catAx>
      <c:valAx>
        <c:axId val="7193664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71935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- NEMČIJA 2014 (litri)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'izvoz DE2014'!$B$17</c:f>
              <c:strCache>
                <c:ptCount val="1"/>
                <c:pt idx="0">
                  <c:v>litri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'izvoz DE2014'!$A$18:$A$22</c:f>
              <c:strCache>
                <c:ptCount val="5"/>
                <c:pt idx="0">
                  <c:v>peneča</c:v>
                </c:pt>
                <c:pt idx="1">
                  <c:v>do 2 l, ZOP/ZGO-EU, bela, drugi ok.</c:v>
                </c:pt>
                <c:pt idx="2">
                  <c:v>do 2 l, ZOP/ZGO-EU, rdeča, drugi ok.</c:v>
                </c:pt>
                <c:pt idx="3">
                  <c:v>do 2 l, druga, izven EU, rdeča</c:v>
                </c:pt>
                <c:pt idx="4">
                  <c:v>drugo</c:v>
                </c:pt>
              </c:strCache>
            </c:strRef>
          </c:cat>
          <c:val>
            <c:numRef>
              <c:f>'izvoz DE2014'!$B$18:$B$22</c:f>
              <c:numCache>
                <c:formatCode>#,##0</c:formatCode>
                <c:ptCount val="5"/>
                <c:pt idx="0">
                  <c:v>6916</c:v>
                </c:pt>
                <c:pt idx="1">
                  <c:v>676540</c:v>
                </c:pt>
                <c:pt idx="2">
                  <c:v>324014</c:v>
                </c:pt>
                <c:pt idx="3">
                  <c:v>1363010</c:v>
                </c:pt>
                <c:pt idx="4">
                  <c:v>6114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11811023622045"/>
          <c:y val="0.34506415864683582"/>
          <c:w val="0.333326334208224"/>
          <c:h val="0.651075386410032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IZVOZ </a:t>
            </a:r>
            <a:r>
              <a:rPr lang="sl-SI" dirty="0" smtClean="0"/>
              <a:t>- ČEŠKA </a:t>
            </a:r>
            <a:r>
              <a:rPr lang="sl-SI" dirty="0"/>
              <a:t>2014 (litri)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IZVOZ_CZ2014!$B$13</c:f>
              <c:strCache>
                <c:ptCount val="1"/>
                <c:pt idx="0">
                  <c:v>LITRI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IZVOZ_CZ2014!$A$14:$A$17</c:f>
              <c:strCache>
                <c:ptCount val="4"/>
                <c:pt idx="0">
                  <c:v>do 2 l, ZOP-EU, do 15 vol.%, bela, drugi ok.</c:v>
                </c:pt>
                <c:pt idx="1">
                  <c:v>nad 2 l, ZOP-EU, do 15 vol.%, bela, drugi ok.</c:v>
                </c:pt>
                <c:pt idx="2">
                  <c:v>nad 2 l, ZGO-EU, do 15 vol.%, bela</c:v>
                </c:pt>
                <c:pt idx="3">
                  <c:v>druga</c:v>
                </c:pt>
              </c:strCache>
            </c:strRef>
          </c:cat>
          <c:val>
            <c:numRef>
              <c:f>IZVOZ_CZ2014!$B$14:$B$17</c:f>
              <c:numCache>
                <c:formatCode>#,##0</c:formatCode>
                <c:ptCount val="4"/>
                <c:pt idx="0">
                  <c:v>42732</c:v>
                </c:pt>
                <c:pt idx="1">
                  <c:v>364189</c:v>
                </c:pt>
                <c:pt idx="2">
                  <c:v>1124275</c:v>
                </c:pt>
                <c:pt idx="3">
                  <c:v>5820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IZVOZ-NEMČIJA 2010-2014 (litri)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'izvoz DE2014'!$A$29</c:f>
              <c:strCache>
                <c:ptCount val="1"/>
                <c:pt idx="0">
                  <c:v>do 2 l, drugo, izven EU, rdeče</c:v>
                </c:pt>
              </c:strCache>
            </c:strRef>
          </c:tx>
          <c:marker>
            <c:symbol val="none"/>
          </c:marker>
          <c:cat>
            <c:strRef>
              <c:f>'izvoz DE2014'!$B$28:$G$28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2015-simulacija</c:v>
                </c:pt>
              </c:strCache>
            </c:strRef>
          </c:cat>
          <c:val>
            <c:numRef>
              <c:f>'izvoz DE2014'!$B$29:$G$29</c:f>
              <c:numCache>
                <c:formatCode>#,##0</c:formatCode>
                <c:ptCount val="6"/>
                <c:pt idx="0">
                  <c:v>54</c:v>
                </c:pt>
                <c:pt idx="1">
                  <c:v>2800</c:v>
                </c:pt>
                <c:pt idx="2">
                  <c:v>6578</c:v>
                </c:pt>
                <c:pt idx="3">
                  <c:v>6400</c:v>
                </c:pt>
                <c:pt idx="4">
                  <c:v>1363010</c:v>
                </c:pt>
                <c:pt idx="5">
                  <c:v>3940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'izvoz DE2014'!$A$30</c:f>
              <c:strCache>
                <c:ptCount val="1"/>
                <c:pt idx="0">
                  <c:v>do 2 l, ZOP-EU, bela, drugi ok.</c:v>
                </c:pt>
              </c:strCache>
            </c:strRef>
          </c:tx>
          <c:marker>
            <c:symbol val="none"/>
          </c:marker>
          <c:cat>
            <c:strRef>
              <c:f>'izvoz DE2014'!$B$28:$G$28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2015-simulacija</c:v>
                </c:pt>
              </c:strCache>
            </c:strRef>
          </c:cat>
          <c:val>
            <c:numRef>
              <c:f>'izvoz DE2014'!$B$30:$G$30</c:f>
              <c:numCache>
                <c:formatCode>#,##0</c:formatCode>
                <c:ptCount val="6"/>
                <c:pt idx="0">
                  <c:v>54224</c:v>
                </c:pt>
                <c:pt idx="1">
                  <c:v>79783</c:v>
                </c:pt>
                <c:pt idx="2">
                  <c:v>82470</c:v>
                </c:pt>
                <c:pt idx="3">
                  <c:v>91720</c:v>
                </c:pt>
                <c:pt idx="4">
                  <c:v>660426</c:v>
                </c:pt>
                <c:pt idx="5">
                  <c:v>468500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'izvoz DE2014'!$A$31</c:f>
              <c:strCache>
                <c:ptCount val="1"/>
                <c:pt idx="0">
                  <c:v>do 2 l, sortno-EU, bela</c:v>
                </c:pt>
              </c:strCache>
            </c:strRef>
          </c:tx>
          <c:marker>
            <c:symbol val="none"/>
          </c:marker>
          <c:cat>
            <c:strRef>
              <c:f>'izvoz DE2014'!$B$28:$G$28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2015-simulacija</c:v>
                </c:pt>
              </c:strCache>
            </c:strRef>
          </c:cat>
          <c:val>
            <c:numRef>
              <c:f>'izvoz DE2014'!$B$31:$G$31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525006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'izvoz DE2014'!$A$32</c:f>
              <c:strCache>
                <c:ptCount val="1"/>
                <c:pt idx="0">
                  <c:v>do 2 l, ZOP-EU, rdeča, drugi ok.</c:v>
                </c:pt>
              </c:strCache>
            </c:strRef>
          </c:tx>
          <c:marker>
            <c:symbol val="none"/>
          </c:marker>
          <c:cat>
            <c:strRef>
              <c:f>'izvoz DE2014'!$B$28:$G$28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2015-simulacija</c:v>
                </c:pt>
              </c:strCache>
            </c:strRef>
          </c:cat>
          <c:val>
            <c:numRef>
              <c:f>'izvoz DE2014'!$B$32:$G$32</c:f>
              <c:numCache>
                <c:formatCode>#,##0</c:formatCode>
                <c:ptCount val="6"/>
                <c:pt idx="0">
                  <c:v>39968</c:v>
                </c:pt>
                <c:pt idx="1">
                  <c:v>21278</c:v>
                </c:pt>
                <c:pt idx="2">
                  <c:v>40851</c:v>
                </c:pt>
                <c:pt idx="3">
                  <c:v>38770</c:v>
                </c:pt>
                <c:pt idx="4">
                  <c:v>323112</c:v>
                </c:pt>
                <c:pt idx="5">
                  <c:v>321900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96640"/>
        <c:axId val="72498176"/>
      </c:lineChart>
      <c:catAx>
        <c:axId val="724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498176"/>
        <c:crosses val="autoZero"/>
        <c:auto val="1"/>
        <c:lblAlgn val="ctr"/>
        <c:lblOffset val="100"/>
        <c:noMultiLvlLbl val="0"/>
      </c:catAx>
      <c:valAx>
        <c:axId val="7249817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72496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sl-SI">
                <a:solidFill>
                  <a:schemeClr val="tx2"/>
                </a:solidFill>
              </a:rPr>
              <a:t>UVOZ po pakiranju (v litrih)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252716814653488"/>
          <c:y val="0.17628499562554681"/>
          <c:w val="0.79626715809459991"/>
          <c:h val="0.54332713619130946"/>
        </c:manualLayout>
      </c:layout>
      <c:lineChart>
        <c:grouping val="standard"/>
        <c:varyColors val="0"/>
        <c:ser>
          <c:idx val="0"/>
          <c:order val="0"/>
          <c:tx>
            <c:strRef>
              <c:f>uvoz_izvoz_leta!$A$7</c:f>
              <c:strCache>
                <c:ptCount val="1"/>
                <c:pt idx="0">
                  <c:v>peneča, biser vina</c:v>
                </c:pt>
              </c:strCache>
            </c:strRef>
          </c:tx>
          <c:marker>
            <c:symbol val="none"/>
          </c:marker>
          <c:cat>
            <c:numRef>
              <c:f>uvoz_izvoz_leta!$B$6:$K$6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uvoz_izvoz_leta!$B$7:$K$7</c:f>
              <c:numCache>
                <c:formatCode>#,##0</c:formatCode>
                <c:ptCount val="10"/>
                <c:pt idx="0">
                  <c:v>394664</c:v>
                </c:pt>
                <c:pt idx="1">
                  <c:v>286957</c:v>
                </c:pt>
                <c:pt idx="2">
                  <c:v>453576</c:v>
                </c:pt>
                <c:pt idx="3">
                  <c:v>616531</c:v>
                </c:pt>
                <c:pt idx="4">
                  <c:v>804369</c:v>
                </c:pt>
                <c:pt idx="5">
                  <c:v>629339</c:v>
                </c:pt>
                <c:pt idx="6">
                  <c:v>730988</c:v>
                </c:pt>
                <c:pt idx="7">
                  <c:v>658413</c:v>
                </c:pt>
                <c:pt idx="8">
                  <c:v>634465</c:v>
                </c:pt>
                <c:pt idx="9">
                  <c:v>713769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uvoz_izvoz_leta!$A$8</c:f>
              <c:strCache>
                <c:ptCount val="1"/>
                <c:pt idx="0">
                  <c:v>do 2 litra</c:v>
                </c:pt>
              </c:strCache>
            </c:strRef>
          </c:tx>
          <c:marker>
            <c:symbol val="none"/>
          </c:marker>
          <c:cat>
            <c:numRef>
              <c:f>uvoz_izvoz_leta!$B$6:$K$6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uvoz_izvoz_leta!$B$8:$K$8</c:f>
              <c:numCache>
                <c:formatCode>#,##0</c:formatCode>
                <c:ptCount val="10"/>
                <c:pt idx="0">
                  <c:v>2242803</c:v>
                </c:pt>
                <c:pt idx="1">
                  <c:v>3593387</c:v>
                </c:pt>
                <c:pt idx="2">
                  <c:v>4151732</c:v>
                </c:pt>
                <c:pt idx="3">
                  <c:v>4388515</c:v>
                </c:pt>
                <c:pt idx="4">
                  <c:v>4391838</c:v>
                </c:pt>
                <c:pt idx="5">
                  <c:v>5078331</c:v>
                </c:pt>
                <c:pt idx="6">
                  <c:v>4975567</c:v>
                </c:pt>
                <c:pt idx="7">
                  <c:v>5167545</c:v>
                </c:pt>
                <c:pt idx="8">
                  <c:v>6304668</c:v>
                </c:pt>
                <c:pt idx="9">
                  <c:v>6503201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uvoz_izvoz_leta!$A$9</c:f>
              <c:strCache>
                <c:ptCount val="1"/>
                <c:pt idx="0">
                  <c:v>nad 2 litra</c:v>
                </c:pt>
              </c:strCache>
            </c:strRef>
          </c:tx>
          <c:marker>
            <c:symbol val="none"/>
          </c:marker>
          <c:cat>
            <c:numRef>
              <c:f>uvoz_izvoz_leta!$B$6:$K$6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uvoz_izvoz_leta!$B$9:$K$9</c:f>
              <c:numCache>
                <c:formatCode>#,##0</c:formatCode>
                <c:ptCount val="10"/>
                <c:pt idx="0">
                  <c:v>2116021</c:v>
                </c:pt>
                <c:pt idx="1">
                  <c:v>2478792</c:v>
                </c:pt>
                <c:pt idx="2">
                  <c:v>1917936</c:v>
                </c:pt>
                <c:pt idx="3">
                  <c:v>1654183</c:v>
                </c:pt>
                <c:pt idx="4">
                  <c:v>1072121</c:v>
                </c:pt>
                <c:pt idx="5">
                  <c:v>1261161</c:v>
                </c:pt>
                <c:pt idx="6">
                  <c:v>4062592</c:v>
                </c:pt>
                <c:pt idx="7">
                  <c:v>2695309</c:v>
                </c:pt>
                <c:pt idx="8">
                  <c:v>2368271</c:v>
                </c:pt>
                <c:pt idx="9">
                  <c:v>5520452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71008"/>
        <c:axId val="60576896"/>
      </c:lineChart>
      <c:catAx>
        <c:axId val="605710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60576896"/>
        <c:crosses val="autoZero"/>
        <c:auto val="1"/>
        <c:lblAlgn val="ctr"/>
        <c:lblOffset val="100"/>
        <c:noMultiLvlLbl val="0"/>
      </c:catAx>
      <c:valAx>
        <c:axId val="605768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60571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 b="1" i="0" baseline="0">
              <a:solidFill>
                <a:schemeClr val="tx2"/>
              </a:solidFill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sl-SI">
                <a:solidFill>
                  <a:schemeClr val="tx2"/>
                </a:solidFill>
              </a:rPr>
              <a:t>IZVOZ po pakiranju (v litrih)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uvoz_izvoz_leta!$A$13</c:f>
              <c:strCache>
                <c:ptCount val="1"/>
                <c:pt idx="0">
                  <c:v>peneča, biser vina</c:v>
                </c:pt>
              </c:strCache>
            </c:strRef>
          </c:tx>
          <c:marker>
            <c:symbol val="none"/>
          </c:marker>
          <c:cat>
            <c:numRef>
              <c:f>uvoz_izvoz_leta!$B$12:$K$12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uvoz_izvoz_leta!$B$13:$K$13</c:f>
              <c:numCache>
                <c:formatCode>#,##0</c:formatCode>
                <c:ptCount val="10"/>
                <c:pt idx="0">
                  <c:v>118505</c:v>
                </c:pt>
                <c:pt idx="1">
                  <c:v>124507</c:v>
                </c:pt>
                <c:pt idx="2">
                  <c:v>127762</c:v>
                </c:pt>
                <c:pt idx="3">
                  <c:v>109218</c:v>
                </c:pt>
                <c:pt idx="4">
                  <c:v>85614</c:v>
                </c:pt>
                <c:pt idx="5">
                  <c:v>147484</c:v>
                </c:pt>
                <c:pt idx="6">
                  <c:v>188256</c:v>
                </c:pt>
                <c:pt idx="7">
                  <c:v>183712</c:v>
                </c:pt>
                <c:pt idx="8">
                  <c:v>252660</c:v>
                </c:pt>
                <c:pt idx="9">
                  <c:v>175171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uvoz_izvoz_leta!$A$14</c:f>
              <c:strCache>
                <c:ptCount val="1"/>
                <c:pt idx="0">
                  <c:v>do 2 litra</c:v>
                </c:pt>
              </c:strCache>
            </c:strRef>
          </c:tx>
          <c:marker>
            <c:symbol val="none"/>
          </c:marker>
          <c:cat>
            <c:numRef>
              <c:f>uvoz_izvoz_leta!$B$12:$K$12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uvoz_izvoz_leta!$B$14:$K$14</c:f>
              <c:numCache>
                <c:formatCode>#,##0</c:formatCode>
                <c:ptCount val="10"/>
                <c:pt idx="0">
                  <c:v>3429394</c:v>
                </c:pt>
                <c:pt idx="1">
                  <c:v>3067790</c:v>
                </c:pt>
                <c:pt idx="2">
                  <c:v>3361771</c:v>
                </c:pt>
                <c:pt idx="3">
                  <c:v>3185968</c:v>
                </c:pt>
                <c:pt idx="4">
                  <c:v>2632500</c:v>
                </c:pt>
                <c:pt idx="5">
                  <c:v>3416267</c:v>
                </c:pt>
                <c:pt idx="6">
                  <c:v>4014274</c:v>
                </c:pt>
                <c:pt idx="7">
                  <c:v>3306196</c:v>
                </c:pt>
                <c:pt idx="8">
                  <c:v>3208123</c:v>
                </c:pt>
                <c:pt idx="9">
                  <c:v>4833494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uvoz_izvoz_leta!$A$15</c:f>
              <c:strCache>
                <c:ptCount val="1"/>
                <c:pt idx="0">
                  <c:v>nad 2 litra</c:v>
                </c:pt>
              </c:strCache>
            </c:strRef>
          </c:tx>
          <c:marker>
            <c:symbol val="none"/>
          </c:marker>
          <c:cat>
            <c:numRef>
              <c:f>uvoz_izvoz_leta!$B$12:$K$12</c:f>
              <c:numCache>
                <c:formatCode>0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uvoz_izvoz_leta!$B$15:$K$15</c:f>
              <c:numCache>
                <c:formatCode>#,##0</c:formatCode>
                <c:ptCount val="10"/>
                <c:pt idx="0">
                  <c:v>731609</c:v>
                </c:pt>
                <c:pt idx="1">
                  <c:v>2059945</c:v>
                </c:pt>
                <c:pt idx="2">
                  <c:v>806539</c:v>
                </c:pt>
                <c:pt idx="3">
                  <c:v>1804382</c:v>
                </c:pt>
                <c:pt idx="4">
                  <c:v>3418985</c:v>
                </c:pt>
                <c:pt idx="5">
                  <c:v>1565772</c:v>
                </c:pt>
                <c:pt idx="6">
                  <c:v>1174613</c:v>
                </c:pt>
                <c:pt idx="7">
                  <c:v>1104390</c:v>
                </c:pt>
                <c:pt idx="8">
                  <c:v>4458446</c:v>
                </c:pt>
                <c:pt idx="9">
                  <c:v>2465713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03392"/>
        <c:axId val="63308544"/>
      </c:lineChart>
      <c:catAx>
        <c:axId val="606033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63308544"/>
        <c:crosses val="autoZero"/>
        <c:auto val="1"/>
        <c:lblAlgn val="ctr"/>
        <c:lblOffset val="100"/>
        <c:noMultiLvlLbl val="0"/>
      </c:catAx>
      <c:valAx>
        <c:axId val="633085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sl-SI"/>
          </a:p>
        </c:txPr>
        <c:crossAx val="60603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 b="1" i="0" baseline="0">
              <a:solidFill>
                <a:schemeClr val="tx2"/>
              </a:solidFill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UVOZ- struktura glede na poreklo in pakiranje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uvoz_izvoz_leta!$A$34</c:f>
              <c:strCache>
                <c:ptCount val="1"/>
                <c:pt idx="0">
                  <c:v>peneča, biser vina</c:v>
                </c:pt>
              </c:strCache>
            </c:strRef>
          </c:tx>
          <c:invertIfNegative val="0"/>
          <c:cat>
            <c:numRef>
              <c:f>uvoz_izvoz_leta!$G$33:$K$33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uvoz_izvoz_leta!$G$34:$K$34</c:f>
              <c:numCache>
                <c:formatCode>#,##0</c:formatCode>
                <c:ptCount val="5"/>
                <c:pt idx="0">
                  <c:v>629339</c:v>
                </c:pt>
                <c:pt idx="1">
                  <c:v>730988</c:v>
                </c:pt>
                <c:pt idx="2">
                  <c:v>658413</c:v>
                </c:pt>
                <c:pt idx="3">
                  <c:v>634465</c:v>
                </c:pt>
                <c:pt idx="4">
                  <c:v>713769</c:v>
                </c:pt>
              </c:numCache>
            </c:numRef>
          </c:val>
        </c:ser>
        <c:ser>
          <c:idx val="1"/>
          <c:order val="1"/>
          <c:tx>
            <c:strRef>
              <c:f>uvoz_izvoz_leta!$A$35</c:f>
              <c:strCache>
                <c:ptCount val="1"/>
                <c:pt idx="0">
                  <c:v>do 2 litra, EU</c:v>
                </c:pt>
              </c:strCache>
            </c:strRef>
          </c:tx>
          <c:invertIfNegative val="0"/>
          <c:cat>
            <c:numRef>
              <c:f>uvoz_izvoz_leta!$G$33:$K$33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uvoz_izvoz_leta!$G$35:$K$35</c:f>
              <c:numCache>
                <c:formatCode>#,##0</c:formatCode>
                <c:ptCount val="5"/>
                <c:pt idx="0">
                  <c:v>4456985</c:v>
                </c:pt>
                <c:pt idx="1">
                  <c:v>4217812</c:v>
                </c:pt>
                <c:pt idx="2">
                  <c:v>3503212</c:v>
                </c:pt>
                <c:pt idx="3">
                  <c:v>2855495</c:v>
                </c:pt>
                <c:pt idx="4">
                  <c:v>2717657</c:v>
                </c:pt>
              </c:numCache>
            </c:numRef>
          </c:val>
        </c:ser>
        <c:ser>
          <c:idx val="2"/>
          <c:order val="2"/>
          <c:tx>
            <c:strRef>
              <c:f>uvoz_izvoz_leta!$A$36</c:f>
              <c:strCache>
                <c:ptCount val="1"/>
                <c:pt idx="0">
                  <c:v>do 2 litra, izven EU</c:v>
                </c:pt>
              </c:strCache>
            </c:strRef>
          </c:tx>
          <c:invertIfNegative val="0"/>
          <c:cat>
            <c:numRef>
              <c:f>uvoz_izvoz_leta!$G$33:$K$33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uvoz_izvoz_leta!$G$36:$K$36</c:f>
              <c:numCache>
                <c:formatCode>#,##0</c:formatCode>
                <c:ptCount val="5"/>
                <c:pt idx="0">
                  <c:v>621346</c:v>
                </c:pt>
                <c:pt idx="1">
                  <c:v>757755</c:v>
                </c:pt>
                <c:pt idx="2">
                  <c:v>1664333</c:v>
                </c:pt>
                <c:pt idx="3">
                  <c:v>3449173</c:v>
                </c:pt>
                <c:pt idx="4">
                  <c:v>3785544</c:v>
                </c:pt>
              </c:numCache>
            </c:numRef>
          </c:val>
        </c:ser>
        <c:ser>
          <c:idx val="3"/>
          <c:order val="3"/>
          <c:tx>
            <c:strRef>
              <c:f>uvoz_izvoz_leta!$A$37</c:f>
              <c:strCache>
                <c:ptCount val="1"/>
                <c:pt idx="0">
                  <c:v>nad 2 litra, EU</c:v>
                </c:pt>
              </c:strCache>
            </c:strRef>
          </c:tx>
          <c:invertIfNegative val="0"/>
          <c:cat>
            <c:numRef>
              <c:f>uvoz_izvoz_leta!$G$33:$K$33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uvoz_izvoz_leta!$G$37:$K$37</c:f>
              <c:numCache>
                <c:formatCode>#,##0</c:formatCode>
                <c:ptCount val="5"/>
                <c:pt idx="0">
                  <c:v>630608</c:v>
                </c:pt>
                <c:pt idx="1">
                  <c:v>2752549</c:v>
                </c:pt>
                <c:pt idx="2">
                  <c:v>1850055</c:v>
                </c:pt>
                <c:pt idx="3">
                  <c:v>716946</c:v>
                </c:pt>
                <c:pt idx="4">
                  <c:v>3559758</c:v>
                </c:pt>
              </c:numCache>
            </c:numRef>
          </c:val>
        </c:ser>
        <c:ser>
          <c:idx val="4"/>
          <c:order val="4"/>
          <c:tx>
            <c:strRef>
              <c:f>uvoz_izvoz_leta!$A$38</c:f>
              <c:strCache>
                <c:ptCount val="1"/>
                <c:pt idx="0">
                  <c:v>nad 2 litra, izven EU</c:v>
                </c:pt>
              </c:strCache>
            </c:strRef>
          </c:tx>
          <c:invertIfNegative val="0"/>
          <c:cat>
            <c:numRef>
              <c:f>uvoz_izvoz_leta!$G$33:$K$33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uvoz_izvoz_leta!$G$38:$K$38</c:f>
              <c:numCache>
                <c:formatCode>#,##0</c:formatCode>
                <c:ptCount val="5"/>
                <c:pt idx="0">
                  <c:v>630553</c:v>
                </c:pt>
                <c:pt idx="1">
                  <c:v>1310043</c:v>
                </c:pt>
                <c:pt idx="2">
                  <c:v>845254</c:v>
                </c:pt>
                <c:pt idx="3">
                  <c:v>1651325</c:v>
                </c:pt>
                <c:pt idx="4">
                  <c:v>1960694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4951040"/>
        <c:axId val="64952576"/>
      </c:barChart>
      <c:catAx>
        <c:axId val="64951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4952576"/>
        <c:crosses val="autoZero"/>
        <c:auto val="1"/>
        <c:lblAlgn val="ctr"/>
        <c:lblOffset val="100"/>
        <c:noMultiLvlLbl val="0"/>
      </c:catAx>
      <c:valAx>
        <c:axId val="649525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64951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IZVOZ- struktura glede na poreklo in pakiranje</a:t>
            </a:r>
          </a:p>
        </c:rich>
      </c:tx>
      <c:layout>
        <c:manualLayout>
          <c:xMode val="edge"/>
          <c:yMode val="edge"/>
          <c:x val="0.11477777777777778"/>
          <c:y val="3.6036036036036036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uvoz_izvoz_leta!$A$42</c:f>
              <c:strCache>
                <c:ptCount val="1"/>
                <c:pt idx="0">
                  <c:v>peneča, biser vina</c:v>
                </c:pt>
              </c:strCache>
            </c:strRef>
          </c:tx>
          <c:invertIfNegative val="0"/>
          <c:cat>
            <c:numRef>
              <c:f>uvoz_izvoz_leta!$G$41:$K$41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uvoz_izvoz_leta!$G$42:$K$42</c:f>
              <c:numCache>
                <c:formatCode>#,##0</c:formatCode>
                <c:ptCount val="5"/>
                <c:pt idx="0">
                  <c:v>147484</c:v>
                </c:pt>
                <c:pt idx="1">
                  <c:v>188256</c:v>
                </c:pt>
                <c:pt idx="2">
                  <c:v>183712</c:v>
                </c:pt>
                <c:pt idx="3">
                  <c:v>252660</c:v>
                </c:pt>
                <c:pt idx="4">
                  <c:v>175171</c:v>
                </c:pt>
              </c:numCache>
            </c:numRef>
          </c:val>
        </c:ser>
        <c:ser>
          <c:idx val="1"/>
          <c:order val="1"/>
          <c:tx>
            <c:strRef>
              <c:f>uvoz_izvoz_leta!$A$43</c:f>
              <c:strCache>
                <c:ptCount val="1"/>
                <c:pt idx="0">
                  <c:v>do 2 litra, EU</c:v>
                </c:pt>
              </c:strCache>
            </c:strRef>
          </c:tx>
          <c:invertIfNegative val="0"/>
          <c:cat>
            <c:numRef>
              <c:f>uvoz_izvoz_leta!$G$41:$K$41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uvoz_izvoz_leta!$G$43:$K$43</c:f>
              <c:numCache>
                <c:formatCode>#,##0</c:formatCode>
                <c:ptCount val="5"/>
                <c:pt idx="0">
                  <c:v>2276973</c:v>
                </c:pt>
                <c:pt idx="1">
                  <c:v>3562991</c:v>
                </c:pt>
                <c:pt idx="2">
                  <c:v>3157439</c:v>
                </c:pt>
                <c:pt idx="3">
                  <c:v>2940128</c:v>
                </c:pt>
                <c:pt idx="4">
                  <c:v>3288611</c:v>
                </c:pt>
              </c:numCache>
            </c:numRef>
          </c:val>
        </c:ser>
        <c:ser>
          <c:idx val="2"/>
          <c:order val="2"/>
          <c:tx>
            <c:strRef>
              <c:f>uvoz_izvoz_leta!$A$44</c:f>
              <c:strCache>
                <c:ptCount val="1"/>
                <c:pt idx="0">
                  <c:v>do 2 litra, izven EU</c:v>
                </c:pt>
              </c:strCache>
            </c:strRef>
          </c:tx>
          <c:invertIfNegative val="0"/>
          <c:cat>
            <c:numRef>
              <c:f>uvoz_izvoz_leta!$G$41:$K$41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uvoz_izvoz_leta!$G$44:$K$44</c:f>
              <c:numCache>
                <c:formatCode>#,##0</c:formatCode>
                <c:ptCount val="5"/>
                <c:pt idx="0">
                  <c:v>1139294</c:v>
                </c:pt>
                <c:pt idx="1">
                  <c:v>451283</c:v>
                </c:pt>
                <c:pt idx="2">
                  <c:v>148757</c:v>
                </c:pt>
                <c:pt idx="3">
                  <c:v>267995</c:v>
                </c:pt>
                <c:pt idx="4">
                  <c:v>1544883</c:v>
                </c:pt>
              </c:numCache>
            </c:numRef>
          </c:val>
        </c:ser>
        <c:ser>
          <c:idx val="3"/>
          <c:order val="3"/>
          <c:tx>
            <c:strRef>
              <c:f>uvoz_izvoz_leta!$A$45</c:f>
              <c:strCache>
                <c:ptCount val="1"/>
                <c:pt idx="0">
                  <c:v>nad 2 litra, EU</c:v>
                </c:pt>
              </c:strCache>
            </c:strRef>
          </c:tx>
          <c:invertIfNegative val="0"/>
          <c:cat>
            <c:numRef>
              <c:f>uvoz_izvoz_leta!$G$41:$K$41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uvoz_izvoz_leta!$G$45:$K$45</c:f>
              <c:numCache>
                <c:formatCode>#,##0</c:formatCode>
                <c:ptCount val="5"/>
                <c:pt idx="0">
                  <c:v>1414056</c:v>
                </c:pt>
                <c:pt idx="1">
                  <c:v>1174573</c:v>
                </c:pt>
                <c:pt idx="2">
                  <c:v>1104376</c:v>
                </c:pt>
                <c:pt idx="3">
                  <c:v>4221658</c:v>
                </c:pt>
                <c:pt idx="4">
                  <c:v>2222254</c:v>
                </c:pt>
              </c:numCache>
            </c:numRef>
          </c:val>
        </c:ser>
        <c:ser>
          <c:idx val="4"/>
          <c:order val="4"/>
          <c:tx>
            <c:strRef>
              <c:f>uvoz_izvoz_leta!$A$46</c:f>
              <c:strCache>
                <c:ptCount val="1"/>
                <c:pt idx="0">
                  <c:v>nad 2 litra, izven EU</c:v>
                </c:pt>
              </c:strCache>
            </c:strRef>
          </c:tx>
          <c:invertIfNegative val="0"/>
          <c:cat>
            <c:numRef>
              <c:f>uvoz_izvoz_leta!$G$41:$K$41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uvoz_izvoz_leta!$G$46:$K$46</c:f>
              <c:numCache>
                <c:formatCode>#,##0</c:formatCode>
                <c:ptCount val="5"/>
                <c:pt idx="0">
                  <c:v>151716</c:v>
                </c:pt>
                <c:pt idx="1">
                  <c:v>40</c:v>
                </c:pt>
                <c:pt idx="2">
                  <c:v>14</c:v>
                </c:pt>
                <c:pt idx="3">
                  <c:v>236788</c:v>
                </c:pt>
                <c:pt idx="4">
                  <c:v>243461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4980480"/>
        <c:axId val="64982016"/>
      </c:barChart>
      <c:catAx>
        <c:axId val="649804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4982016"/>
        <c:crosses val="autoZero"/>
        <c:auto val="1"/>
        <c:lblAlgn val="ctr"/>
        <c:lblOffset val="100"/>
        <c:noMultiLvlLbl val="0"/>
      </c:catAx>
      <c:valAx>
        <c:axId val="649820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64980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50" b="1"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UVOZ - poreklo izven EU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uvoz_izvoz_leta!$A$67</c:f>
              <c:strCache>
                <c:ptCount val="1"/>
                <c:pt idx="0">
                  <c:v>do 2 litra</c:v>
                </c:pt>
              </c:strCache>
            </c:strRef>
          </c:tx>
          <c:invertIfNegative val="0"/>
          <c:cat>
            <c:numRef>
              <c:f>uvoz_izvoz_leta!$B$66:$F$66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uvoz_izvoz_leta!$B$67:$F$67</c:f>
              <c:numCache>
                <c:formatCode>#,##0</c:formatCode>
                <c:ptCount val="5"/>
                <c:pt idx="0">
                  <c:v>621346</c:v>
                </c:pt>
                <c:pt idx="1">
                  <c:v>757755</c:v>
                </c:pt>
                <c:pt idx="2">
                  <c:v>1664333</c:v>
                </c:pt>
                <c:pt idx="3">
                  <c:v>3449173</c:v>
                </c:pt>
                <c:pt idx="4">
                  <c:v>3785544</c:v>
                </c:pt>
              </c:numCache>
            </c:numRef>
          </c:val>
        </c:ser>
        <c:ser>
          <c:idx val="1"/>
          <c:order val="1"/>
          <c:tx>
            <c:strRef>
              <c:f>uvoz_izvoz_leta!$A$68</c:f>
              <c:strCache>
                <c:ptCount val="1"/>
                <c:pt idx="0">
                  <c:v>nad 2 litra</c:v>
                </c:pt>
              </c:strCache>
            </c:strRef>
          </c:tx>
          <c:invertIfNegative val="0"/>
          <c:cat>
            <c:numRef>
              <c:f>uvoz_izvoz_leta!$B$66:$F$66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uvoz_izvoz_leta!$B$68:$F$68</c:f>
              <c:numCache>
                <c:formatCode>#,##0</c:formatCode>
                <c:ptCount val="5"/>
                <c:pt idx="0">
                  <c:v>630553</c:v>
                </c:pt>
                <c:pt idx="1">
                  <c:v>1310043</c:v>
                </c:pt>
                <c:pt idx="2">
                  <c:v>845254</c:v>
                </c:pt>
                <c:pt idx="3">
                  <c:v>1651325</c:v>
                </c:pt>
                <c:pt idx="4">
                  <c:v>1960694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5292928"/>
        <c:axId val="65294720"/>
      </c:barChart>
      <c:catAx>
        <c:axId val="652929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5294720"/>
        <c:crosses val="autoZero"/>
        <c:auto val="1"/>
        <c:lblAlgn val="ctr"/>
        <c:lblOffset val="100"/>
        <c:noMultiLvlLbl val="0"/>
      </c:catAx>
      <c:valAx>
        <c:axId val="652947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65292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IZVOZ - poreklo izven EU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uvoz_izvoz_leta!$H$67</c:f>
              <c:strCache>
                <c:ptCount val="1"/>
                <c:pt idx="0">
                  <c:v>do 2 litra</c:v>
                </c:pt>
              </c:strCache>
            </c:strRef>
          </c:tx>
          <c:invertIfNegative val="0"/>
          <c:cat>
            <c:numRef>
              <c:f>uvoz_izvoz_leta!$I$66:$M$66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uvoz_izvoz_leta!$I$67:$M$67</c:f>
              <c:numCache>
                <c:formatCode>#,##0</c:formatCode>
                <c:ptCount val="5"/>
                <c:pt idx="0">
                  <c:v>1139294</c:v>
                </c:pt>
                <c:pt idx="1">
                  <c:v>451283</c:v>
                </c:pt>
                <c:pt idx="2">
                  <c:v>148757</c:v>
                </c:pt>
                <c:pt idx="3">
                  <c:v>267995</c:v>
                </c:pt>
                <c:pt idx="4">
                  <c:v>1544883</c:v>
                </c:pt>
              </c:numCache>
            </c:numRef>
          </c:val>
        </c:ser>
        <c:ser>
          <c:idx val="1"/>
          <c:order val="1"/>
          <c:tx>
            <c:strRef>
              <c:f>uvoz_izvoz_leta!$H$68</c:f>
              <c:strCache>
                <c:ptCount val="1"/>
                <c:pt idx="0">
                  <c:v>nad 2 litra</c:v>
                </c:pt>
              </c:strCache>
            </c:strRef>
          </c:tx>
          <c:invertIfNegative val="0"/>
          <c:cat>
            <c:numRef>
              <c:f>uvoz_izvoz_leta!$I$66:$M$66</c:f>
              <c:numCache>
                <c:formatCode>0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uvoz_izvoz_leta!$I$68:$M$68</c:f>
              <c:numCache>
                <c:formatCode>#,##0</c:formatCode>
                <c:ptCount val="5"/>
                <c:pt idx="0">
                  <c:v>151716</c:v>
                </c:pt>
                <c:pt idx="1">
                  <c:v>40</c:v>
                </c:pt>
                <c:pt idx="2">
                  <c:v>14</c:v>
                </c:pt>
                <c:pt idx="3">
                  <c:v>236788</c:v>
                </c:pt>
                <c:pt idx="4">
                  <c:v>243461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5328256"/>
        <c:axId val="65329792"/>
      </c:barChart>
      <c:catAx>
        <c:axId val="653282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65329792"/>
        <c:crosses val="autoZero"/>
        <c:auto val="1"/>
        <c:lblAlgn val="ctr"/>
        <c:lblOffset val="100"/>
        <c:noMultiLvlLbl val="0"/>
      </c:catAx>
      <c:valAx>
        <c:axId val="653297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65328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</a:defRPr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UVOZ 2005-2014 (v 1000 l)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DRŽAVE_uvoz!$L$1</c:f>
              <c:strCache>
                <c:ptCount val="1"/>
                <c:pt idx="0">
                  <c:v>sum</c:v>
                </c:pt>
              </c:strCache>
            </c:strRef>
          </c:tx>
          <c:invertIfNegative val="0"/>
          <c:cat>
            <c:strRef>
              <c:f>DRŽAVE_uvoz!$A$2:$A$17</c:f>
              <c:strCache>
                <c:ptCount val="16"/>
                <c:pt idx="0">
                  <c:v>IT Italija</c:v>
                </c:pt>
                <c:pt idx="1">
                  <c:v>MK Makedonija, Republika</c:v>
                </c:pt>
                <c:pt idx="2">
                  <c:v>AT Avstrija</c:v>
                </c:pt>
                <c:pt idx="3">
                  <c:v>HU Madžarska</c:v>
                </c:pt>
                <c:pt idx="4">
                  <c:v>DE Nemèija</c:v>
                </c:pt>
                <c:pt idx="5">
                  <c:v>FR Francija</c:v>
                </c:pt>
                <c:pt idx="6">
                  <c:v>XK Kosovo [od 2005M06]</c:v>
                </c:pt>
                <c:pt idx="7">
                  <c:v>CL Èile</c:v>
                </c:pt>
                <c:pt idx="8">
                  <c:v>ES Španija</c:v>
                </c:pt>
                <c:pt idx="9">
                  <c:v>HR Hrvaška</c:v>
                </c:pt>
                <c:pt idx="10">
                  <c:v>XS Srbija [od 2005M06]</c:v>
                </c:pt>
                <c:pt idx="11">
                  <c:v>AU Avstralija</c:v>
                </c:pt>
                <c:pt idx="12">
                  <c:v>AR Argentina</c:v>
                </c:pt>
                <c:pt idx="13">
                  <c:v>ME Èrna gora [od 2007M01]</c:v>
                </c:pt>
                <c:pt idx="14">
                  <c:v>GB Združeno kraljestvo</c:v>
                </c:pt>
                <c:pt idx="15">
                  <c:v>druge</c:v>
                </c:pt>
              </c:strCache>
            </c:strRef>
          </c:cat>
          <c:val>
            <c:numRef>
              <c:f>DRŽAVE_uvoz!$L$2:$L$17</c:f>
              <c:numCache>
                <c:formatCode>#,##0</c:formatCode>
                <c:ptCount val="16"/>
                <c:pt idx="0">
                  <c:v>30946</c:v>
                </c:pt>
                <c:pt idx="1">
                  <c:v>14784</c:v>
                </c:pt>
                <c:pt idx="2">
                  <c:v>7894</c:v>
                </c:pt>
                <c:pt idx="3">
                  <c:v>6434</c:v>
                </c:pt>
                <c:pt idx="4">
                  <c:v>6021</c:v>
                </c:pt>
                <c:pt idx="5">
                  <c:v>3076</c:v>
                </c:pt>
                <c:pt idx="6">
                  <c:v>3006</c:v>
                </c:pt>
                <c:pt idx="7">
                  <c:v>1887</c:v>
                </c:pt>
                <c:pt idx="8">
                  <c:v>1746</c:v>
                </c:pt>
                <c:pt idx="9">
                  <c:v>836</c:v>
                </c:pt>
                <c:pt idx="10">
                  <c:v>224</c:v>
                </c:pt>
                <c:pt idx="11">
                  <c:v>159</c:v>
                </c:pt>
                <c:pt idx="12">
                  <c:v>151</c:v>
                </c:pt>
                <c:pt idx="13">
                  <c:v>149</c:v>
                </c:pt>
                <c:pt idx="14">
                  <c:v>106</c:v>
                </c:pt>
                <c:pt idx="15" formatCode="General">
                  <c:v>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460672"/>
        <c:axId val="66470656"/>
      </c:barChart>
      <c:catAx>
        <c:axId val="6646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66470656"/>
        <c:crosses val="autoZero"/>
        <c:auto val="1"/>
        <c:lblAlgn val="ctr"/>
        <c:lblOffset val="100"/>
        <c:noMultiLvlLbl val="0"/>
      </c:catAx>
      <c:valAx>
        <c:axId val="66470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646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ysClr val="windowText" lastClr="000000"/>
          </a:solidFill>
        </a:defRPr>
      </a:pPr>
      <a:endParaRPr lang="sl-S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7E31-8FB8-4C9C-A3FD-134351321833}" type="datetimeFigureOut">
              <a:rPr lang="sl-SI" smtClean="0"/>
              <a:t>15.7.2019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1F47-B769-4A13-8317-3E8A78C769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95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00" y="6356350"/>
            <a:ext cx="1495694" cy="365125"/>
          </a:xfrm>
        </p:spPr>
        <p:txBody>
          <a:bodyPr/>
          <a:lstStyle/>
          <a:p>
            <a:fld id="{EB3D48D5-516E-3E42-9894-20D6320228FD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/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1940683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15.7.2019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2343" y="707598"/>
            <a:ext cx="1341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>
              <a:lnSpc>
                <a:spcPts val="840"/>
              </a:lnSpc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  <a:endParaRPr lang="en-US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  <p:pic>
        <p:nvPicPr>
          <p:cNvPr id="9" name="Picture 8" descr="grb moder za 10 pt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4" y="712011"/>
            <a:ext cx="166596" cy="208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48D5-516E-3E42-9894-20D6320228FD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1548000"/>
            <a:ext cx="7200000" cy="1080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99" y="3240000"/>
            <a:ext cx="720000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425" y="6356350"/>
            <a:ext cx="15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15.7.2019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0" name="Picture 9" descr="grb moder za 10 pt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724" y="712011"/>
            <a:ext cx="166596" cy="208800"/>
          </a:xfrm>
          <a:prstGeom prst="rect">
            <a:avLst/>
          </a:prstGeom>
        </p:spPr>
      </p:pic>
      <p:sp>
        <p:nvSpPr>
          <p:cNvPr id="12" name="TextBox 7"/>
          <p:cNvSpPr txBox="1"/>
          <p:nvPr userDrawn="1"/>
        </p:nvSpPr>
        <p:spPr>
          <a:xfrm>
            <a:off x="962343" y="707598"/>
            <a:ext cx="13415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>
              <a:lnSpc>
                <a:spcPts val="840"/>
              </a:lnSpc>
            </a:pP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  <a:endParaRPr lang="en-US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64" r:id="rId4"/>
    <p:sldLayoutId id="2147483663" r:id="rId5"/>
    <p:sldLayoutId id="2147483654" r:id="rId6"/>
    <p:sldLayoutId id="2147483665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57250" y="1385998"/>
            <a:ext cx="7477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ANALIZA PODATKOV O IZVOZU/UVOZU VINA</a:t>
            </a:r>
          </a:p>
          <a:p>
            <a:pPr algn="ctr"/>
            <a:endParaRPr lang="sl-SI" sz="4000" b="1" dirty="0">
              <a:solidFill>
                <a:schemeClr val="tx2"/>
              </a:solidFill>
            </a:endParaRPr>
          </a:p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Vir: SURS (SI-STAT)</a:t>
            </a:r>
            <a:endParaRPr lang="sl-SI" sz="4000" b="1" dirty="0">
              <a:solidFill>
                <a:schemeClr val="tx2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57250" y="6237994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Gornja Radgona, 25.8.2015</a:t>
            </a:r>
            <a:endParaRPr lang="sl-SI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984222"/>
              </p:ext>
            </p:extLst>
          </p:nvPr>
        </p:nvGraphicFramePr>
        <p:xfrm>
          <a:off x="0" y="2020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334026"/>
              </p:ext>
            </p:extLst>
          </p:nvPr>
        </p:nvGraphicFramePr>
        <p:xfrm>
          <a:off x="4572000" y="409384"/>
          <a:ext cx="4572000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55743"/>
              </p:ext>
            </p:extLst>
          </p:nvPr>
        </p:nvGraphicFramePr>
        <p:xfrm>
          <a:off x="4572000" y="37054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5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019031"/>
              </p:ext>
            </p:extLst>
          </p:nvPr>
        </p:nvGraphicFramePr>
        <p:xfrm>
          <a:off x="69151" y="2371344"/>
          <a:ext cx="44336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128510"/>
              </p:ext>
            </p:extLst>
          </p:nvPr>
        </p:nvGraphicFramePr>
        <p:xfrm>
          <a:off x="4502848" y="2371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3144707" y="502920"/>
            <a:ext cx="3837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2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/>
              <a:t>IZVOZ 2010-2014, </a:t>
            </a:r>
          </a:p>
          <a:p>
            <a:pPr algn="ctr">
              <a:defRPr sz="12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/>
              <a:t>ZOP-EU drugo, </a:t>
            </a:r>
            <a:r>
              <a:rPr lang="sl-SI" sz="2400" u="sng" dirty="0"/>
              <a:t>do 2 </a:t>
            </a:r>
            <a:r>
              <a:rPr lang="sl-SI" sz="2400" u="sng" dirty="0" smtClean="0"/>
              <a:t>litra </a:t>
            </a:r>
            <a:endParaRPr lang="sl-SI" sz="2400" u="sng" dirty="0"/>
          </a:p>
        </p:txBody>
      </p:sp>
    </p:spTree>
    <p:extLst>
      <p:ext uri="{BB962C8B-B14F-4D97-AF65-F5344CB8AC3E}">
        <p14:creationId xmlns:p14="http://schemas.microsoft.com/office/powerpoint/2010/main" val="52987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058947" y="502920"/>
            <a:ext cx="4009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2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/>
              <a:t>IZVOZ 2010-2014, </a:t>
            </a:r>
          </a:p>
          <a:p>
            <a:pPr algn="ctr">
              <a:defRPr sz="12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/>
              <a:t>ZOP-EU drugo, </a:t>
            </a:r>
            <a:r>
              <a:rPr lang="sl-SI" sz="2400" u="sng" dirty="0" smtClean="0"/>
              <a:t>nad </a:t>
            </a:r>
            <a:r>
              <a:rPr lang="sl-SI" sz="2400" u="sng" dirty="0"/>
              <a:t>2 </a:t>
            </a:r>
            <a:r>
              <a:rPr lang="sl-SI" sz="2400" u="sng" dirty="0" smtClean="0"/>
              <a:t>litra </a:t>
            </a:r>
            <a:endParaRPr lang="sl-SI" sz="2400" u="sng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605160"/>
              </p:ext>
            </p:extLst>
          </p:nvPr>
        </p:nvGraphicFramePr>
        <p:xfrm>
          <a:off x="81725" y="2276094"/>
          <a:ext cx="4391025" cy="265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80733"/>
              </p:ext>
            </p:extLst>
          </p:nvPr>
        </p:nvGraphicFramePr>
        <p:xfrm>
          <a:off x="4572000" y="2276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86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2824" y="606168"/>
            <a:ext cx="4174220" cy="677108"/>
          </a:xfrm>
        </p:spPr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IZVOZNIKI 2014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713233" y="1868488"/>
            <a:ext cx="7735824" cy="3599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Po podatkih sistema EMCS (gibanje vina znotraj EU !) pošljejo v druge DČ 98% količine vina kleti pridelovalke in le 2% trgovci/posredniki.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</a:rPr>
              <a:t>POZOR: mali nimajo trošarinskih skladišč, zato pošiljajo preko velikih!</a:t>
            </a:r>
          </a:p>
          <a:p>
            <a:pPr marL="0" indent="0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chemeClr val="tx2"/>
                </a:solidFill>
              </a:rPr>
              <a:t>(Pošiljke v EU predstavljajo nad 80% izvoza)</a:t>
            </a:r>
            <a:endParaRPr lang="sl-SI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5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87168" y="336542"/>
            <a:ext cx="6099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tx2"/>
                </a:solidFill>
              </a:rPr>
              <a:t>IZVOZ 2014</a:t>
            </a:r>
          </a:p>
          <a:p>
            <a:r>
              <a:rPr lang="sl-SI" sz="2800" b="1" dirty="0" smtClean="0">
                <a:solidFill>
                  <a:schemeClr val="tx2"/>
                </a:solidFill>
              </a:rPr>
              <a:t>52% (3,</a:t>
            </a:r>
            <a:r>
              <a:rPr lang="sl-SI" sz="2800" b="1" dirty="0" err="1" smtClean="0">
                <a:solidFill>
                  <a:schemeClr val="tx2"/>
                </a:solidFill>
              </a:rPr>
              <a:t>9mio.l</a:t>
            </a:r>
            <a:r>
              <a:rPr lang="sl-SI" sz="2800" b="1" dirty="0" smtClean="0">
                <a:solidFill>
                  <a:schemeClr val="tx2"/>
                </a:solidFill>
              </a:rPr>
              <a:t>) Nemčija in Češka</a:t>
            </a:r>
            <a:endParaRPr lang="sl-SI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2738"/>
              </p:ext>
            </p:extLst>
          </p:nvPr>
        </p:nvGraphicFramePr>
        <p:xfrm>
          <a:off x="128016" y="1489365"/>
          <a:ext cx="40965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18643"/>
              </p:ext>
            </p:extLst>
          </p:nvPr>
        </p:nvGraphicFramePr>
        <p:xfrm>
          <a:off x="4979861" y="1582687"/>
          <a:ext cx="3152775" cy="2310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603"/>
                <a:gridCol w="763172"/>
              </a:tblGrid>
              <a:tr h="178731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IZVOZ</a:t>
                      </a:r>
                      <a:r>
                        <a:rPr lang="sl-SI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- NEMČIJA</a:t>
                      </a:r>
                      <a:endParaRPr lang="sl-SI" sz="1100" b="1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litri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peneča</a:t>
                      </a:r>
                      <a:endParaRPr lang="sl-SI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6.916</a:t>
                      </a:r>
                      <a:endParaRPr lang="sl-SI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do 2 l, ZOP-EU, bela, drugi ok.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660.426</a:t>
                      </a:r>
                      <a:endParaRPr lang="sl-SI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do 2 l, ZOP-EU, rdeča, drugi ok.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323.112</a:t>
                      </a:r>
                      <a:endParaRPr lang="sl-SI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2"/>
                          </a:solidFill>
                          <a:effectLst/>
                        </a:rPr>
                        <a:t>do 2 l, ZGO-EU, bela</a:t>
                      </a:r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16.114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2"/>
                          </a:solidFill>
                          <a:effectLst/>
                        </a:rPr>
                        <a:t>do 2 l, ZGO-EU, rdeča</a:t>
                      </a:r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902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328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do 2 l, ZOP-EU, bela, Alsace+Bourgogne</a:t>
                      </a:r>
                      <a:endParaRPr lang="pt-BR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440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solidFill>
                            <a:schemeClr val="tx2"/>
                          </a:solidFill>
                          <a:effectLst/>
                        </a:rPr>
                        <a:t>do 2 l, sortna in druga-EU</a:t>
                      </a:r>
                      <a:endParaRPr lang="sv-SE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do 2 l, ZOP/ZGO izven EU, rdeča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1.895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do 2 l, druga izven EU, rdeča</a:t>
                      </a:r>
                      <a:endParaRPr lang="sl-SI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1.363.010</a:t>
                      </a:r>
                      <a:endParaRPr lang="sl-SI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nad 2 l, ZOP-EU, bela, drugi ok.</a:t>
                      </a:r>
                      <a:endParaRPr lang="pl-PL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</a:rPr>
                        <a:t>2.460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  <a:tr h="1787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/>
                          </a:solidFill>
                          <a:effectLst/>
                        </a:rPr>
                        <a:t>nad 2 l, ZOP-EU, rdeča, drugi ok.</a:t>
                      </a:r>
                      <a:endParaRPr lang="pl-PL" sz="11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1.200</a:t>
                      </a:r>
                      <a:endParaRPr lang="sl-SI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/>
                </a:tc>
              </a:tr>
            </a:tbl>
          </a:graphicData>
        </a:graphic>
      </p:graphicFrame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405641"/>
              </p:ext>
            </p:extLst>
          </p:nvPr>
        </p:nvGraphicFramePr>
        <p:xfrm>
          <a:off x="128016" y="4232565"/>
          <a:ext cx="47091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10229"/>
              </p:ext>
            </p:extLst>
          </p:nvPr>
        </p:nvGraphicFramePr>
        <p:xfrm>
          <a:off x="4979860" y="4087305"/>
          <a:ext cx="3152775" cy="253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471"/>
                <a:gridCol w="873304"/>
              </a:tblGrid>
              <a:tr h="21798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IZVOZ - ČEŠKA</a:t>
                      </a:r>
                      <a:endParaRPr lang="sl-SI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litri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peneča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do 2 l, ZOP-EU, bela, drugi ok.</a:t>
                      </a:r>
                      <a:endParaRPr lang="pl-PL" sz="11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42.732</a:t>
                      </a:r>
                      <a:endParaRPr lang="sl-SI" sz="11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45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 2 l, ZOP-EU, rdeča, drugi ok.</a:t>
                      </a:r>
                      <a:endParaRPr lang="pl-PL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3.312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 2 l, ZGO-EU, bela</a:t>
                      </a:r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1.892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 2 l, drugo-EU, bela</a:t>
                      </a:r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 2 l, izven EU, drugo, rdeče</a:t>
                      </a:r>
                      <a:endParaRPr lang="pl-PL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sl-SI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45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nad 2 l, ZOP-EU, bela, drugi ok.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364.189</a:t>
                      </a:r>
                      <a:endParaRPr lang="sl-SI" sz="11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nad 2 l, ZGO-EU, bela</a:t>
                      </a:r>
                      <a:endParaRPr lang="pt-BR" sz="11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1.124.275</a:t>
                      </a:r>
                      <a:endParaRPr lang="sl-SI" sz="11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nad 2 l, ZGO-EU, rdeča</a:t>
                      </a:r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sl-SI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90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65350"/>
              </p:ext>
            </p:extLst>
          </p:nvPr>
        </p:nvGraphicFramePr>
        <p:xfrm>
          <a:off x="1678178" y="4754055"/>
          <a:ext cx="64643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166"/>
                <a:gridCol w="768096"/>
                <a:gridCol w="640080"/>
                <a:gridCol w="630936"/>
                <a:gridCol w="603504"/>
                <a:gridCol w="658368"/>
                <a:gridCol w="9461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l-SI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2010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2011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2012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2013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2014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2015(jan-maj)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do 2 l, ZOP-EU, bela, drugi ok.</a:t>
                      </a:r>
                      <a:endParaRPr lang="pl-PL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54.224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79.783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82.470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91.720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660.426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196.770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do 2 l, ZOP-EU, rdeča, drugi ok.</a:t>
                      </a:r>
                      <a:endParaRPr lang="pl-PL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39.968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21.278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40.851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38.770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323.112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135.208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do 2 l, sortno-EU, bela</a:t>
                      </a:r>
                      <a:endParaRPr lang="pt-BR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525.006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do 2 l, drugo, izven EU, rdeče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2.800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6.578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6.400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1.363.010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1.655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drugo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185.021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13.411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28.143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82.920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30.046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11.818</a:t>
                      </a:r>
                      <a:endParaRPr lang="sl-SI" sz="1100" b="1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SUM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279.267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117.272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158.042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744.816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2.376.594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345.451</a:t>
                      </a:r>
                      <a:endParaRPr lang="sl-SI" sz="1100" b="0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070046"/>
              </p:ext>
            </p:extLst>
          </p:nvPr>
        </p:nvGraphicFramePr>
        <p:xfrm>
          <a:off x="735330" y="1160621"/>
          <a:ext cx="5811774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26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62020"/>
              </p:ext>
            </p:extLst>
          </p:nvPr>
        </p:nvGraphicFramePr>
        <p:xfrm>
          <a:off x="701802" y="3840480"/>
          <a:ext cx="7913604" cy="271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92344" y="359054"/>
            <a:ext cx="6771084" cy="553998"/>
          </a:xfrm>
        </p:spPr>
        <p:txBody>
          <a:bodyPr/>
          <a:lstStyle/>
          <a:p>
            <a:r>
              <a:rPr lang="sl-SI" sz="3600" b="1" dirty="0">
                <a:solidFill>
                  <a:schemeClr val="tx2"/>
                </a:solidFill>
              </a:rPr>
              <a:t>UVOZ / IZVOZ (v </a:t>
            </a:r>
            <a:r>
              <a:rPr lang="sl-SI" sz="3600" b="1" dirty="0" smtClean="0">
                <a:solidFill>
                  <a:schemeClr val="tx2"/>
                </a:solidFill>
              </a:rPr>
              <a:t>litrih, v 1000€)</a:t>
            </a:r>
            <a:endParaRPr lang="sl-SI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1214"/>
              </p:ext>
            </p:extLst>
          </p:nvPr>
        </p:nvGraphicFramePr>
        <p:xfrm>
          <a:off x="701802" y="1197864"/>
          <a:ext cx="7710678" cy="26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1905693" y="1197864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UVOZ: 4,7 </a:t>
            </a:r>
            <a:r>
              <a:rPr lang="sl-SI" b="1" dirty="0" err="1" smtClean="0">
                <a:solidFill>
                  <a:srgbClr val="0070C0"/>
                </a:solidFill>
              </a:rPr>
              <a:t>mio.l</a:t>
            </a:r>
            <a:r>
              <a:rPr lang="sl-SI" b="1" dirty="0" smtClean="0">
                <a:solidFill>
                  <a:srgbClr val="0070C0"/>
                </a:solidFill>
              </a:rPr>
              <a:t> </a:t>
            </a:r>
            <a:r>
              <a:rPr lang="sl-SI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12,7 mio.l</a:t>
            </a:r>
          </a:p>
          <a:p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IZVOZ: 4,2 </a:t>
            </a:r>
            <a:r>
              <a:rPr lang="sl-SI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mio.l</a:t>
            </a:r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 7,5 mio.l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871644" y="5178397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UVOZ</a:t>
            </a:r>
            <a:r>
              <a:rPr lang="sl-SI" b="1" dirty="0">
                <a:solidFill>
                  <a:srgbClr val="0070C0"/>
                </a:solidFill>
              </a:rPr>
              <a:t>: </a:t>
            </a:r>
            <a:r>
              <a:rPr lang="sl-SI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4,4 </a:t>
            </a:r>
            <a:r>
              <a:rPr lang="sl-SI" b="1" dirty="0">
                <a:solidFill>
                  <a:srgbClr val="0070C0"/>
                </a:solidFill>
                <a:sym typeface="Wingdings" panose="05000000000000000000" pitchFamily="2" charset="2"/>
              </a:rPr>
              <a:t> 13,3 </a:t>
            </a:r>
            <a:r>
              <a:rPr lang="sl-SI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mio.€ (0,93 €/l  1,04 €/l)</a:t>
            </a:r>
            <a:endParaRPr lang="sl-SI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IZVOZ</a:t>
            </a:r>
            <a:r>
              <a:rPr lang="sl-SI" b="1" dirty="0">
                <a:solidFill>
                  <a:srgbClr val="C00000"/>
                </a:solidFill>
                <a:sym typeface="Wingdings" panose="05000000000000000000" pitchFamily="2" charset="2"/>
              </a:rPr>
              <a:t>: </a:t>
            </a:r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6,2 </a:t>
            </a:r>
            <a:r>
              <a:rPr lang="sl-SI" b="1" dirty="0">
                <a:solidFill>
                  <a:srgbClr val="C00000"/>
                </a:solidFill>
                <a:sym typeface="Wingdings" panose="05000000000000000000" pitchFamily="2" charset="2"/>
              </a:rPr>
              <a:t> 13,3 mio</a:t>
            </a:r>
            <a:r>
              <a:rPr lang="sl-S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.€ (1,44 €/l  1,78 €/l)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23472"/>
              </p:ext>
            </p:extLst>
          </p:nvPr>
        </p:nvGraphicFramePr>
        <p:xfrm>
          <a:off x="2363152" y="90880"/>
          <a:ext cx="6184104" cy="333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63604"/>
              </p:ext>
            </p:extLst>
          </p:nvPr>
        </p:nvGraphicFramePr>
        <p:xfrm>
          <a:off x="2478024" y="3364992"/>
          <a:ext cx="6178960" cy="325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173736" y="2212848"/>
            <a:ext cx="3252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>
                <a:solidFill>
                  <a:schemeClr val="accent2"/>
                </a:solidFill>
              </a:rPr>
              <a:t>Stekl</a:t>
            </a:r>
            <a:r>
              <a:rPr lang="sl-SI" b="1" dirty="0" smtClean="0">
                <a:solidFill>
                  <a:schemeClr val="tx2"/>
                </a:solidFill>
              </a:rPr>
              <a:t> / </a:t>
            </a:r>
            <a:r>
              <a:rPr lang="sl-SI" b="1" dirty="0" err="1" smtClean="0">
                <a:solidFill>
                  <a:schemeClr val="accent3"/>
                </a:solidFill>
              </a:rPr>
              <a:t>bulk</a:t>
            </a:r>
            <a:r>
              <a:rPr lang="sl-SI" b="1" dirty="0" smtClean="0">
                <a:solidFill>
                  <a:schemeClr val="tx2"/>
                </a:solidFill>
              </a:rPr>
              <a:t> %:</a:t>
            </a:r>
          </a:p>
          <a:p>
            <a:endParaRPr lang="sl-SI" b="1" dirty="0" smtClean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Uvoz </a:t>
            </a:r>
            <a:r>
              <a:rPr lang="sl-SI" b="1" dirty="0" smtClean="0">
                <a:solidFill>
                  <a:schemeClr val="accent2"/>
                </a:solidFill>
              </a:rPr>
              <a:t>55</a:t>
            </a:r>
            <a:r>
              <a:rPr lang="sl-SI" b="1" dirty="0" smtClean="0">
                <a:solidFill>
                  <a:schemeClr val="tx2"/>
                </a:solidFill>
              </a:rPr>
              <a:t>/</a:t>
            </a:r>
            <a:r>
              <a:rPr lang="sl-SI" b="1" dirty="0" smtClean="0">
                <a:solidFill>
                  <a:schemeClr val="accent3"/>
                </a:solidFill>
              </a:rPr>
              <a:t>45</a:t>
            </a:r>
            <a:r>
              <a:rPr lang="sl-SI" b="1" dirty="0" smtClean="0">
                <a:solidFill>
                  <a:schemeClr val="tx2"/>
                </a:solidFill>
              </a:rPr>
              <a:t> </a:t>
            </a:r>
            <a:r>
              <a:rPr lang="sl-SI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83</a:t>
            </a:r>
            <a:r>
              <a:rPr lang="sl-SI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/</a:t>
            </a:r>
            <a:r>
              <a:rPr lang="sl-SI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17</a:t>
            </a:r>
            <a:r>
              <a:rPr lang="sl-SI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 </a:t>
            </a:r>
            <a:r>
              <a:rPr lang="sl-SI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57</a:t>
            </a:r>
            <a:r>
              <a:rPr lang="sl-SI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/</a:t>
            </a:r>
            <a:r>
              <a:rPr lang="sl-SI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43</a:t>
            </a:r>
            <a:endParaRPr lang="sl-SI" b="1" dirty="0" smtClean="0">
              <a:solidFill>
                <a:schemeClr val="accent3"/>
              </a:solidFill>
            </a:endParaRPr>
          </a:p>
          <a:p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Izvoz </a:t>
            </a:r>
            <a:r>
              <a:rPr lang="sl-SI" b="1" dirty="0">
                <a:solidFill>
                  <a:schemeClr val="accent2"/>
                </a:solidFill>
                <a:sym typeface="Wingdings" panose="05000000000000000000" pitchFamily="2" charset="2"/>
              </a:rPr>
              <a:t>83</a:t>
            </a:r>
            <a:r>
              <a:rPr lang="sl-SI" b="1" dirty="0">
                <a:solidFill>
                  <a:schemeClr val="tx2"/>
                </a:solidFill>
                <a:sym typeface="Wingdings" panose="05000000000000000000" pitchFamily="2" charset="2"/>
              </a:rPr>
              <a:t>/</a:t>
            </a:r>
            <a:r>
              <a:rPr lang="sl-SI" b="1" dirty="0">
                <a:solidFill>
                  <a:schemeClr val="accent3"/>
                </a:solidFill>
                <a:sym typeface="Wingdings" panose="05000000000000000000" pitchFamily="2" charset="2"/>
              </a:rPr>
              <a:t>17</a:t>
            </a:r>
            <a:r>
              <a:rPr lang="sl-SI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sl-SI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44</a:t>
            </a:r>
            <a:r>
              <a:rPr lang="sl-SI" b="1" dirty="0" smtClean="0">
                <a:solidFill>
                  <a:schemeClr val="tx2"/>
                </a:solidFill>
              </a:rPr>
              <a:t>/</a:t>
            </a:r>
            <a:r>
              <a:rPr lang="sl-SI" b="1" dirty="0" smtClean="0">
                <a:solidFill>
                  <a:schemeClr val="accent3"/>
                </a:solidFill>
              </a:rPr>
              <a:t>56</a:t>
            </a:r>
            <a:r>
              <a:rPr lang="sl-SI" b="1" dirty="0" smtClean="0">
                <a:solidFill>
                  <a:schemeClr val="tx2"/>
                </a:solidFill>
              </a:rPr>
              <a:t> </a:t>
            </a:r>
            <a:r>
              <a:rPr lang="sl-SI" b="1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67</a:t>
            </a:r>
            <a:r>
              <a:rPr lang="sl-SI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/</a:t>
            </a:r>
            <a:r>
              <a:rPr lang="sl-SI" b="1" dirty="0">
                <a:solidFill>
                  <a:schemeClr val="accent3"/>
                </a:solidFill>
                <a:sym typeface="Wingdings" panose="05000000000000000000" pitchFamily="2" charset="2"/>
              </a:rPr>
              <a:t>3</a:t>
            </a:r>
            <a:r>
              <a:rPr lang="sl-SI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3</a:t>
            </a:r>
            <a:endParaRPr lang="sl-SI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8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660432" y="643727"/>
            <a:ext cx="14574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 smtClean="0">
                <a:solidFill>
                  <a:schemeClr val="tx2"/>
                </a:solidFill>
              </a:rPr>
              <a:t>15% </a:t>
            </a:r>
            <a:r>
              <a:rPr lang="sl-SI" sz="1200" b="1" dirty="0" err="1" smtClean="0">
                <a:solidFill>
                  <a:schemeClr val="tx2"/>
                </a:solidFill>
              </a:rPr>
              <a:t>bulk</a:t>
            </a:r>
            <a:r>
              <a:rPr lang="sl-SI" sz="1200" b="1" dirty="0" smtClean="0">
                <a:solidFill>
                  <a:schemeClr val="tx2"/>
                </a:solidFill>
              </a:rPr>
              <a:t> ne-EU</a:t>
            </a:r>
          </a:p>
          <a:p>
            <a:endParaRPr lang="sl-SI" sz="1200" b="1" dirty="0" smtClean="0">
              <a:solidFill>
                <a:schemeClr val="tx2"/>
              </a:solidFill>
            </a:endParaRPr>
          </a:p>
          <a:p>
            <a:r>
              <a:rPr lang="sl-SI" sz="1200" b="1" dirty="0" smtClean="0">
                <a:solidFill>
                  <a:schemeClr val="tx2"/>
                </a:solidFill>
              </a:rPr>
              <a:t>28% </a:t>
            </a:r>
            <a:r>
              <a:rPr lang="sl-SI" sz="1200" b="1" dirty="0" err="1" smtClean="0">
                <a:solidFill>
                  <a:schemeClr val="tx2"/>
                </a:solidFill>
              </a:rPr>
              <a:t>bulk</a:t>
            </a:r>
            <a:r>
              <a:rPr lang="sl-SI" sz="1200" b="1" dirty="0" smtClean="0">
                <a:solidFill>
                  <a:schemeClr val="tx2"/>
                </a:solidFill>
              </a:rPr>
              <a:t> EU</a:t>
            </a:r>
          </a:p>
          <a:p>
            <a:endParaRPr lang="sl-SI" sz="1200" b="1" dirty="0" smtClean="0">
              <a:solidFill>
                <a:schemeClr val="tx2"/>
              </a:solidFill>
            </a:endParaRPr>
          </a:p>
          <a:p>
            <a:r>
              <a:rPr lang="sl-SI" sz="1200" b="1" dirty="0" smtClean="0">
                <a:solidFill>
                  <a:schemeClr val="tx2"/>
                </a:solidFill>
              </a:rPr>
              <a:t>30% </a:t>
            </a:r>
            <a:r>
              <a:rPr lang="sl-SI" sz="1200" b="1" dirty="0" err="1" smtClean="0">
                <a:solidFill>
                  <a:schemeClr val="tx2"/>
                </a:solidFill>
              </a:rPr>
              <a:t>stekl</a:t>
            </a:r>
            <a:r>
              <a:rPr lang="sl-SI" sz="1200" b="1" dirty="0" smtClean="0">
                <a:solidFill>
                  <a:schemeClr val="tx2"/>
                </a:solidFill>
              </a:rPr>
              <a:t>. ne-EU</a:t>
            </a:r>
          </a:p>
          <a:p>
            <a:endParaRPr lang="sl-SI" sz="1200" b="1" dirty="0" smtClean="0">
              <a:solidFill>
                <a:schemeClr val="tx2"/>
              </a:solidFill>
            </a:endParaRPr>
          </a:p>
          <a:p>
            <a:r>
              <a:rPr lang="sl-SI" sz="1200" b="1" dirty="0" smtClean="0">
                <a:solidFill>
                  <a:schemeClr val="tx2"/>
                </a:solidFill>
              </a:rPr>
              <a:t>21% </a:t>
            </a:r>
            <a:r>
              <a:rPr lang="sl-SI" sz="1200" b="1" dirty="0" err="1" smtClean="0">
                <a:solidFill>
                  <a:schemeClr val="tx2"/>
                </a:solidFill>
              </a:rPr>
              <a:t>stekl.EU</a:t>
            </a:r>
            <a:endParaRPr lang="sl-SI" sz="1200" b="1" dirty="0" smtClean="0">
              <a:solidFill>
                <a:schemeClr val="tx2"/>
              </a:solidFill>
            </a:endParaRPr>
          </a:p>
          <a:p>
            <a:endParaRPr lang="sl-SI" sz="1200" b="1" dirty="0" smtClean="0">
              <a:solidFill>
                <a:schemeClr val="tx2"/>
              </a:solidFill>
            </a:endParaRPr>
          </a:p>
          <a:p>
            <a:r>
              <a:rPr lang="sl-SI" sz="1200" b="1" dirty="0" smtClean="0">
                <a:solidFill>
                  <a:schemeClr val="tx2"/>
                </a:solidFill>
              </a:rPr>
              <a:t>6% peneča, biser</a:t>
            </a:r>
            <a:endParaRPr lang="sl-SI" sz="1200" b="1" dirty="0">
              <a:solidFill>
                <a:schemeClr val="tx2"/>
              </a:solidFill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 flipH="1" flipV="1">
            <a:off x="7123176" y="722376"/>
            <a:ext cx="584281" cy="8677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7123176" y="1136842"/>
            <a:ext cx="591185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7123176" y="1520890"/>
            <a:ext cx="584282" cy="8579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7123176" y="1864630"/>
            <a:ext cx="584283" cy="18661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7123176" y="2237667"/>
            <a:ext cx="598090" cy="4665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Grafikon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0906"/>
              </p:ext>
            </p:extLst>
          </p:nvPr>
        </p:nvGraphicFramePr>
        <p:xfrm>
          <a:off x="2256853" y="149290"/>
          <a:ext cx="5052562" cy="305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4" name="Grafikon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48258"/>
              </p:ext>
            </p:extLst>
          </p:nvPr>
        </p:nvGraphicFramePr>
        <p:xfrm>
          <a:off x="2256853" y="3473196"/>
          <a:ext cx="5127430" cy="309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62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976115"/>
              </p:ext>
            </p:extLst>
          </p:nvPr>
        </p:nvGraphicFramePr>
        <p:xfrm>
          <a:off x="2350536" y="100584"/>
          <a:ext cx="5357855" cy="348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41103"/>
              </p:ext>
            </p:extLst>
          </p:nvPr>
        </p:nvGraphicFramePr>
        <p:xfrm>
          <a:off x="2431245" y="3493008"/>
          <a:ext cx="5277146" cy="330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33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533144"/>
              </p:ext>
            </p:extLst>
          </p:nvPr>
        </p:nvGraphicFramePr>
        <p:xfrm>
          <a:off x="164592" y="19933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21723"/>
              </p:ext>
            </p:extLst>
          </p:nvPr>
        </p:nvGraphicFramePr>
        <p:xfrm>
          <a:off x="4469130" y="225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25861"/>
              </p:ext>
            </p:extLst>
          </p:nvPr>
        </p:nvGraphicFramePr>
        <p:xfrm>
          <a:off x="4572000" y="38056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267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355848" y="555998"/>
            <a:ext cx="469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2"/>
                </a:solidFill>
              </a:rPr>
              <a:t>UVOZ 2005-2014 (v 1000 l)</a:t>
            </a:r>
            <a:endParaRPr lang="sl-SI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658920"/>
              </p:ext>
            </p:extLst>
          </p:nvPr>
        </p:nvGraphicFramePr>
        <p:xfrm>
          <a:off x="705337" y="1138383"/>
          <a:ext cx="3190875" cy="25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036068"/>
              </p:ext>
            </p:extLst>
          </p:nvPr>
        </p:nvGraphicFramePr>
        <p:xfrm>
          <a:off x="4029562" y="1147908"/>
          <a:ext cx="3476625" cy="250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547780"/>
              </p:ext>
            </p:extLst>
          </p:nvPr>
        </p:nvGraphicFramePr>
        <p:xfrm>
          <a:off x="757531" y="3657746"/>
          <a:ext cx="3448050" cy="26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945781"/>
              </p:ext>
            </p:extLst>
          </p:nvPr>
        </p:nvGraphicFramePr>
        <p:xfrm>
          <a:off x="4915006" y="3752996"/>
          <a:ext cx="3429000" cy="250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81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35450"/>
              </p:ext>
            </p:extLst>
          </p:nvPr>
        </p:nvGraphicFramePr>
        <p:xfrm>
          <a:off x="2371915" y="196500"/>
          <a:ext cx="5885117" cy="32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12210"/>
              </p:ext>
            </p:extLst>
          </p:nvPr>
        </p:nvGraphicFramePr>
        <p:xfrm>
          <a:off x="2481262" y="3611880"/>
          <a:ext cx="5775770" cy="303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38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62746"/>
              </p:ext>
            </p:extLst>
          </p:nvPr>
        </p:nvGraphicFramePr>
        <p:xfrm>
          <a:off x="2487168" y="219456"/>
          <a:ext cx="5925312" cy="314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65039"/>
              </p:ext>
            </p:extLst>
          </p:nvPr>
        </p:nvGraphicFramePr>
        <p:xfrm>
          <a:off x="2581846" y="3474720"/>
          <a:ext cx="5903786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301954" y="2487829"/>
            <a:ext cx="22493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>
                <a:solidFill>
                  <a:schemeClr val="tx2"/>
                </a:solidFill>
              </a:rPr>
              <a:t>Povpr.cena</a:t>
            </a:r>
            <a:r>
              <a:rPr lang="sl-SI" b="1" dirty="0" smtClean="0">
                <a:solidFill>
                  <a:schemeClr val="tx2"/>
                </a:solidFill>
              </a:rPr>
              <a:t> 2014:</a:t>
            </a:r>
          </a:p>
          <a:p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Belo do 2l   </a:t>
            </a:r>
            <a:r>
              <a:rPr lang="sl-SI" b="1" dirty="0" smtClean="0">
                <a:solidFill>
                  <a:schemeClr val="accent1"/>
                </a:solidFill>
              </a:rPr>
              <a:t>2,14€</a:t>
            </a:r>
          </a:p>
          <a:p>
            <a:endParaRPr lang="sl-SI" b="1" dirty="0" smtClean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Rdeče do 2l   </a:t>
            </a:r>
            <a:r>
              <a:rPr lang="sl-SI" b="1" dirty="0" smtClean="0">
                <a:solidFill>
                  <a:schemeClr val="accent2"/>
                </a:solidFill>
              </a:rPr>
              <a:t>2,28€</a:t>
            </a:r>
          </a:p>
          <a:p>
            <a:endParaRPr lang="sl-SI" b="1" dirty="0" smtClean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Belo nad 2l   </a:t>
            </a:r>
            <a:r>
              <a:rPr lang="sl-SI" b="1" dirty="0" smtClean="0">
                <a:solidFill>
                  <a:schemeClr val="accent3"/>
                </a:solidFill>
              </a:rPr>
              <a:t>0,90€</a:t>
            </a:r>
          </a:p>
          <a:p>
            <a:endParaRPr lang="sl-SI" b="1" dirty="0" smtClean="0">
              <a:solidFill>
                <a:schemeClr val="tx2"/>
              </a:solidFill>
            </a:endParaRPr>
          </a:p>
          <a:p>
            <a:r>
              <a:rPr lang="sl-SI" b="1" dirty="0" smtClean="0">
                <a:solidFill>
                  <a:schemeClr val="tx2"/>
                </a:solidFill>
              </a:rPr>
              <a:t>Rdeče nad 2l </a:t>
            </a:r>
            <a:r>
              <a:rPr lang="sl-SI" b="1" dirty="0" smtClean="0">
                <a:solidFill>
                  <a:schemeClr val="accent4"/>
                </a:solidFill>
              </a:rPr>
              <a:t>1,54€</a:t>
            </a:r>
            <a:endParaRPr lang="sl-SI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63970"/>
      </p:ext>
    </p:extLst>
  </p:cSld>
  <p:clrMapOvr>
    <a:masterClrMapping/>
  </p:clrMapOvr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733</TotalTime>
  <Words>668</Words>
  <Application>Microsoft Office PowerPoint</Application>
  <PresentationFormat>Diaprojekcija na zaslonu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Wingdings</vt:lpstr>
      <vt:lpstr>Republika</vt:lpstr>
      <vt:lpstr>Calibri</vt:lpstr>
      <vt:lpstr>026_si10-cgp-mpe-PREDLOGA-2007</vt:lpstr>
      <vt:lpstr>Custom Design</vt:lpstr>
      <vt:lpstr> </vt:lpstr>
      <vt:lpstr>UVOZ / IZVOZ (v litrih, v 1000€)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IZVOZNIKI 2014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Urška Dolinšek</cp:lastModifiedBy>
  <cp:revision>41</cp:revision>
  <cp:lastPrinted>2015-08-24T13:13:42Z</cp:lastPrinted>
  <dcterms:created xsi:type="dcterms:W3CDTF">2010-11-10T14:19:28Z</dcterms:created>
  <dcterms:modified xsi:type="dcterms:W3CDTF">2019-07-15T08:33:07Z</dcterms:modified>
</cp:coreProperties>
</file>