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17"/>
  </p:notesMasterIdLst>
  <p:sldIdLst>
    <p:sldId id="256" r:id="rId2"/>
    <p:sldId id="410" r:id="rId3"/>
    <p:sldId id="446" r:id="rId4"/>
    <p:sldId id="449" r:id="rId5"/>
    <p:sldId id="452" r:id="rId6"/>
    <p:sldId id="447" r:id="rId7"/>
    <p:sldId id="448" r:id="rId8"/>
    <p:sldId id="451" r:id="rId9"/>
    <p:sldId id="394" r:id="rId10"/>
    <p:sldId id="457" r:id="rId11"/>
    <p:sldId id="454" r:id="rId12"/>
    <p:sldId id="456" r:id="rId13"/>
    <p:sldId id="441" r:id="rId14"/>
    <p:sldId id="445" r:id="rId15"/>
    <p:sldId id="432" r:id="rId16"/>
  </p:sldIdLst>
  <p:sldSz cx="9144000" cy="6858000" type="screen4x3"/>
  <p:notesSz cx="6797675" cy="9872663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Razdelek brez naslova" id="{B0998FD9-6B4E-4691-BE69-90A0B4F7D51C}">
          <p14:sldIdLst>
            <p14:sldId id="256"/>
            <p14:sldId id="410"/>
            <p14:sldId id="446"/>
            <p14:sldId id="449"/>
            <p14:sldId id="452"/>
            <p14:sldId id="447"/>
            <p14:sldId id="448"/>
            <p14:sldId id="451"/>
            <p14:sldId id="394"/>
            <p14:sldId id="457"/>
            <p14:sldId id="454"/>
            <p14:sldId id="456"/>
            <p14:sldId id="441"/>
            <p14:sldId id="445"/>
            <p14:sldId id="432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1BF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log 2 – poudare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488" autoAdjust="0"/>
    <p:restoredTop sz="94630" autoAdjust="0"/>
  </p:normalViewPr>
  <p:slideViewPr>
    <p:cSldViewPr>
      <p:cViewPr varScale="1">
        <p:scale>
          <a:sx n="107" d="100"/>
          <a:sy n="107" d="100"/>
        </p:scale>
        <p:origin x="-1206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34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Označba mesta datum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045CB3-5B48-4684-A73E-D93A35860C09}" type="datetimeFigureOut">
              <a:rPr lang="sl-SI" smtClean="0"/>
              <a:t>24.10.2018</a:t>
            </a:fld>
            <a:endParaRPr lang="sl-SI"/>
          </a:p>
        </p:txBody>
      </p:sp>
      <p:sp>
        <p:nvSpPr>
          <p:cNvPr id="4" name="Označba mesta stranske slike 3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1233488"/>
            <a:ext cx="4441825" cy="3332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l-SI"/>
          </a:p>
        </p:txBody>
      </p:sp>
      <p:sp>
        <p:nvSpPr>
          <p:cNvPr id="5" name="Označba mesta opomb 4"/>
          <p:cNvSpPr>
            <a:spLocks noGrp="1"/>
          </p:cNvSpPr>
          <p:nvPr>
            <p:ph type="body" sz="quarter" idx="3"/>
          </p:nvPr>
        </p:nvSpPr>
        <p:spPr>
          <a:xfrm>
            <a:off x="679768" y="4751219"/>
            <a:ext cx="5438140" cy="38873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4"/>
          </p:nvPr>
        </p:nvSpPr>
        <p:spPr>
          <a:xfrm>
            <a:off x="0" y="9377317"/>
            <a:ext cx="2945659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5"/>
          </p:nvPr>
        </p:nvSpPr>
        <p:spPr>
          <a:xfrm>
            <a:off x="3850443" y="9377317"/>
            <a:ext cx="2945659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193DF4-299E-4E87-9655-DDF0C35BDE6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8084835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/>
              <a:t>Uredite slog podnaslova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7CAA-FF2A-437D-9239-80C30ACA40B9}" type="datetimeFigureOut">
              <a:rPr lang="sl-SI" smtClean="0"/>
              <a:t>24.10.2018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14627-7412-4605-A2B8-6A8F5ECD08B1}" type="slidenum">
              <a:rPr lang="sl-SI" smtClean="0"/>
              <a:t>‹#›</a:t>
            </a:fld>
            <a:endParaRPr lang="sl-SI"/>
          </a:p>
        </p:txBody>
      </p:sp>
      <p:pic>
        <p:nvPicPr>
          <p:cNvPr id="7" name="Slika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7384"/>
            <a:ext cx="9144000" cy="6740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74011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7CAA-FF2A-437D-9239-80C30ACA40B9}" type="datetimeFigureOut">
              <a:rPr lang="sl-SI" smtClean="0"/>
              <a:t>24.10.2018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14627-7412-4605-A2B8-6A8F5ECD08B1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1175776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7CAA-FF2A-437D-9239-80C30ACA40B9}" type="datetimeFigureOut">
              <a:rPr lang="sl-SI" smtClean="0"/>
              <a:t>24.10.2018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14627-7412-4605-A2B8-6A8F5ECD08B1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7957756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7CAA-FF2A-437D-9239-80C30ACA40B9}" type="datetimeFigureOut">
              <a:rPr lang="sl-SI" smtClean="0"/>
              <a:t>24.10.2018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14627-7412-4605-A2B8-6A8F5ECD08B1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0792879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7CAA-FF2A-437D-9239-80C30ACA40B9}" type="datetimeFigureOut">
              <a:rPr lang="sl-SI" smtClean="0"/>
              <a:t>24.10.2018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14627-7412-4605-A2B8-6A8F5ECD08B1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1881722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7CAA-FF2A-437D-9239-80C30ACA40B9}" type="datetimeFigureOut">
              <a:rPr lang="sl-SI" smtClean="0"/>
              <a:t>24.10.2018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14627-7412-4605-A2B8-6A8F5ECD08B1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467878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7CAA-FF2A-437D-9239-80C30ACA40B9}" type="datetimeFigureOut">
              <a:rPr lang="sl-SI" smtClean="0"/>
              <a:t>24.10.2018</a:t>
            </a:fld>
            <a:endParaRPr lang="sl-SI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14627-7412-4605-A2B8-6A8F5ECD08B1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6428905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7CAA-FF2A-437D-9239-80C30ACA40B9}" type="datetimeFigureOut">
              <a:rPr lang="sl-SI" smtClean="0"/>
              <a:t>24.10.2018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14627-7412-4605-A2B8-6A8F5ECD08B1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908531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7CAA-FF2A-437D-9239-80C30ACA40B9}" type="datetimeFigureOut">
              <a:rPr lang="sl-SI" smtClean="0"/>
              <a:t>24.10.2018</a:t>
            </a:fld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14627-7412-4605-A2B8-6A8F5ECD08B1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8202620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7CAA-FF2A-437D-9239-80C30ACA40B9}" type="datetimeFigureOut">
              <a:rPr lang="sl-SI" smtClean="0"/>
              <a:t>24.10.2018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14627-7412-4605-A2B8-6A8F5ECD08B1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1053720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7CAA-FF2A-437D-9239-80C30ACA40B9}" type="datetimeFigureOut">
              <a:rPr lang="sl-SI" smtClean="0"/>
              <a:t>24.10.2018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14627-7412-4605-A2B8-6A8F5ECD08B1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4997822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F87CAA-FF2A-437D-9239-80C30ACA40B9}" type="datetimeFigureOut">
              <a:rPr lang="sl-SI" smtClean="0"/>
              <a:t>24.10.2018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814627-7412-4605-A2B8-6A8F5ECD08B1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52319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oljeZBesedilom 6"/>
          <p:cNvSpPr txBox="1"/>
          <p:nvPr/>
        </p:nvSpPr>
        <p:spPr>
          <a:xfrm>
            <a:off x="1187624" y="4797152"/>
            <a:ext cx="28803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1400" dirty="0">
                <a:solidFill>
                  <a:schemeClr val="bg1"/>
                </a:solidFill>
              </a:rPr>
              <a:t>Tacen, </a:t>
            </a:r>
            <a:r>
              <a:rPr lang="sl-SI" sz="1400" dirty="0" smtClean="0">
                <a:solidFill>
                  <a:schemeClr val="bg1"/>
                </a:solidFill>
              </a:rPr>
              <a:t>25. </a:t>
            </a:r>
            <a:r>
              <a:rPr lang="sl-SI" sz="1400" dirty="0">
                <a:solidFill>
                  <a:schemeClr val="bg1"/>
                </a:solidFill>
              </a:rPr>
              <a:t>10. </a:t>
            </a:r>
            <a:r>
              <a:rPr lang="sl-SI" sz="1400" dirty="0" smtClean="0">
                <a:solidFill>
                  <a:schemeClr val="bg1"/>
                </a:solidFill>
              </a:rPr>
              <a:t>2018</a:t>
            </a:r>
            <a:endParaRPr lang="sl-SI" sz="1400" dirty="0">
              <a:solidFill>
                <a:schemeClr val="bg1"/>
              </a:solidFill>
            </a:endParaRPr>
          </a:p>
        </p:txBody>
      </p:sp>
      <p:sp>
        <p:nvSpPr>
          <p:cNvPr id="8" name="Naslov 1"/>
          <p:cNvSpPr>
            <a:spLocks noGrp="1"/>
          </p:cNvSpPr>
          <p:nvPr>
            <p:ph type="ctrTitle"/>
          </p:nvPr>
        </p:nvSpPr>
        <p:spPr>
          <a:xfrm>
            <a:off x="755576" y="836712"/>
            <a:ext cx="7776864" cy="2843932"/>
          </a:xfrm>
        </p:spPr>
        <p:txBody>
          <a:bodyPr>
            <a:normAutofit/>
          </a:bodyPr>
          <a:lstStyle/>
          <a:p>
            <a:r>
              <a:rPr lang="sl-SI" b="1" dirty="0">
                <a:solidFill>
                  <a:schemeClr val="bg1"/>
                </a:solidFill>
              </a:rPr>
              <a:t>Novosti na področju dopolnilnih dejavnostih na kmetiji</a:t>
            </a:r>
          </a:p>
        </p:txBody>
      </p:sp>
      <p:sp>
        <p:nvSpPr>
          <p:cNvPr id="9" name="Podnaslov 2"/>
          <p:cNvSpPr>
            <a:spLocks noGrp="1"/>
          </p:cNvSpPr>
          <p:nvPr>
            <p:ph type="subTitle" idx="1"/>
          </p:nvPr>
        </p:nvSpPr>
        <p:spPr>
          <a:xfrm>
            <a:off x="683568" y="3789040"/>
            <a:ext cx="5976664" cy="504056"/>
          </a:xfrm>
        </p:spPr>
        <p:txBody>
          <a:bodyPr>
            <a:normAutofit/>
          </a:bodyPr>
          <a:lstStyle/>
          <a:p>
            <a:r>
              <a:rPr lang="sl-SI" sz="2600" dirty="0" smtClean="0">
                <a:solidFill>
                  <a:schemeClr val="bg1"/>
                </a:solidFill>
              </a:rPr>
              <a:t>X</a:t>
            </a:r>
            <a:r>
              <a:rPr lang="sl-SI" sz="2600" dirty="0">
                <a:solidFill>
                  <a:schemeClr val="bg1"/>
                </a:solidFill>
              </a:rPr>
              <a:t>. Dnevi upravnih enot </a:t>
            </a:r>
            <a:r>
              <a:rPr lang="sl-SI" sz="2600" dirty="0" smtClean="0">
                <a:solidFill>
                  <a:schemeClr val="bg1"/>
                </a:solidFill>
              </a:rPr>
              <a:t>2018 </a:t>
            </a:r>
            <a:endParaRPr lang="sl-SI" sz="2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vidonja\Desktop\MKO\PPT\PPT1_-01-0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51520" y="314379"/>
            <a:ext cx="8640960" cy="594341"/>
          </a:xfrm>
        </p:spPr>
        <p:txBody>
          <a:bodyPr>
            <a:noAutofit/>
          </a:bodyPr>
          <a:lstStyle/>
          <a:p>
            <a:pPr algn="l"/>
            <a:r>
              <a:rPr lang="sl-SI" sz="2400" b="1" dirty="0">
                <a:solidFill>
                  <a:srgbClr val="71BF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Sprememba uredbe – </a:t>
            </a:r>
            <a:r>
              <a:rPr lang="sl-SI" sz="2400" b="1" dirty="0" smtClean="0">
                <a:solidFill>
                  <a:srgbClr val="71BF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svetovanje in usposabljanje</a:t>
            </a:r>
            <a:endParaRPr lang="sl-SI" sz="2400" b="1" dirty="0">
              <a:solidFill>
                <a:srgbClr val="71BF4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107504" y="980728"/>
            <a:ext cx="8856984" cy="5688632"/>
          </a:xfrm>
        </p:spPr>
        <p:txBody>
          <a:bodyPr>
            <a:noAutofit/>
          </a:bodyPr>
          <a:lstStyle/>
          <a:p>
            <a:pPr algn="just"/>
            <a:r>
              <a:rPr lang="sl-SI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Nova </a:t>
            </a:r>
            <a:r>
              <a:rPr lang="sl-SI" sz="2400" dirty="0">
                <a:latin typeface="Arial" panose="020B0604020202020204" pitchFamily="34" charset="0"/>
                <a:cs typeface="Arial" panose="020B0604020202020204" pitchFamily="34" charset="0"/>
              </a:rPr>
              <a:t>dejavnost </a:t>
            </a:r>
            <a:r>
              <a:rPr lang="sl-SI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je svetovanje </a:t>
            </a:r>
            <a:r>
              <a:rPr lang="sl-SI" sz="2400" dirty="0">
                <a:latin typeface="Arial" panose="020B0604020202020204" pitchFamily="34" charset="0"/>
                <a:cs typeface="Arial" panose="020B0604020202020204" pitchFamily="34" charset="0"/>
              </a:rPr>
              <a:t>uporabnikom čebeljih pridelkov in uporabnikom eteričnih olj. </a:t>
            </a:r>
            <a:endParaRPr lang="sl-SI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sl-SI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Vključeno je svetovanje </a:t>
            </a:r>
            <a:r>
              <a:rPr lang="sl-SI" sz="2400" dirty="0">
                <a:latin typeface="Arial" panose="020B0604020202020204" pitchFamily="34" charset="0"/>
                <a:cs typeface="Arial" panose="020B0604020202020204" pitchFamily="34" charset="0"/>
              </a:rPr>
              <a:t>uporabnikom čebeljih pridelkov (med, cvetni prah, matični mleček, propolis in vosek) in izdelkov iz čebeljih pridelkov za krepitev zdravja ter uporabnikom eteričnih </a:t>
            </a:r>
            <a:r>
              <a:rPr lang="sl-SI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olj, proizvedenih </a:t>
            </a:r>
            <a:r>
              <a:rPr lang="sl-SI" sz="2400" dirty="0">
                <a:latin typeface="Arial" panose="020B0604020202020204" pitchFamily="34" charset="0"/>
                <a:cs typeface="Arial" panose="020B0604020202020204" pitchFamily="34" charset="0"/>
              </a:rPr>
              <a:t>na kmetiji, ki ima dopolnilno dejavnost proizvodnja eteričnih </a:t>
            </a:r>
            <a:r>
              <a:rPr lang="sl-SI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olj. </a:t>
            </a:r>
          </a:p>
          <a:p>
            <a:pPr algn="just"/>
            <a:r>
              <a:rPr lang="sl-SI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Zahtevana se ustrezna </a:t>
            </a:r>
            <a:r>
              <a:rPr lang="sl-SI" sz="2400" dirty="0">
                <a:latin typeface="Arial" panose="020B0604020202020204" pitchFamily="34" charset="0"/>
                <a:cs typeface="Arial" panose="020B0604020202020204" pitchFamily="34" charset="0"/>
              </a:rPr>
              <a:t>izobrazba </a:t>
            </a:r>
            <a:r>
              <a:rPr lang="sl-SI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izvajalca </a:t>
            </a:r>
            <a:r>
              <a:rPr lang="sl-SI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- kot </a:t>
            </a:r>
            <a:r>
              <a:rPr lang="sl-SI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za druge dejavnosti iz te skupine.</a:t>
            </a:r>
            <a:endParaRPr lang="sl-SI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52240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vidonja\Desktop\MKO\PPT\PPT1_-01-0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51520" y="314379"/>
            <a:ext cx="8640960" cy="594341"/>
          </a:xfrm>
        </p:spPr>
        <p:txBody>
          <a:bodyPr>
            <a:noAutofit/>
          </a:bodyPr>
          <a:lstStyle/>
          <a:p>
            <a:pPr algn="l"/>
            <a:r>
              <a:rPr lang="sl-SI" sz="2400" b="1" dirty="0">
                <a:solidFill>
                  <a:srgbClr val="71BF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Sprememba uredbe – </a:t>
            </a:r>
            <a:r>
              <a:rPr lang="sl-SI" sz="2400" b="1" dirty="0" smtClean="0">
                <a:solidFill>
                  <a:srgbClr val="71BF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spremembe </a:t>
            </a:r>
            <a:r>
              <a:rPr lang="sl-SI" sz="2400" b="1" dirty="0" smtClean="0">
                <a:solidFill>
                  <a:srgbClr val="71BF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socialne dejavnosti</a:t>
            </a:r>
            <a:endParaRPr lang="sl-SI" sz="2400" b="1" dirty="0">
              <a:solidFill>
                <a:srgbClr val="71BF4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107504" y="980728"/>
            <a:ext cx="8856984" cy="5688632"/>
          </a:xfrm>
        </p:spPr>
        <p:txBody>
          <a:bodyPr>
            <a:normAutofit/>
          </a:bodyPr>
          <a:lstStyle/>
          <a:p>
            <a:r>
              <a:rPr lang="sl-SI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Ureja se poskusno izvajanje dopolnilne </a:t>
            </a:r>
            <a:r>
              <a:rPr lang="sl-SI" sz="2400" dirty="0">
                <a:latin typeface="Arial" panose="020B0604020202020204" pitchFamily="34" charset="0"/>
                <a:cs typeface="Arial" panose="020B0604020202020204" pitchFamily="34" charset="0"/>
              </a:rPr>
              <a:t>dejavnosti </a:t>
            </a:r>
            <a:r>
              <a:rPr lang="sl-SI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socialno varstvo za </a:t>
            </a:r>
            <a:r>
              <a:rPr lang="sl-SI" sz="2400" dirty="0">
                <a:latin typeface="Arial" panose="020B0604020202020204" pitchFamily="34" charset="0"/>
                <a:cs typeface="Arial" panose="020B0604020202020204" pitchFamily="34" charset="0"/>
              </a:rPr>
              <a:t>določen čas za obdobje trajanja </a:t>
            </a:r>
            <a:r>
              <a:rPr lang="sl-SI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projekta. </a:t>
            </a:r>
            <a:endParaRPr lang="sl-SI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l-SI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Dejavnosti se </a:t>
            </a:r>
            <a:r>
              <a:rPr lang="sl-SI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izvajajo za </a:t>
            </a:r>
            <a:r>
              <a:rPr lang="sl-SI" sz="2400" dirty="0">
                <a:latin typeface="Arial" panose="020B0604020202020204" pitchFamily="34" charset="0"/>
                <a:cs typeface="Arial" panose="020B0604020202020204" pitchFamily="34" charset="0"/>
              </a:rPr>
              <a:t>odrasle ali starejše </a:t>
            </a:r>
            <a:r>
              <a:rPr lang="sl-SI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osebe, ki</a:t>
            </a:r>
            <a:r>
              <a:rPr lang="sl-SI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l-SI" sz="2400" dirty="0">
                <a:latin typeface="Arial" panose="020B0604020202020204" pitchFamily="34" charset="0"/>
                <a:cs typeface="Arial" panose="020B0604020202020204" pitchFamily="34" charset="0"/>
              </a:rPr>
              <a:t>niso odvisne od tuje pomoči pri opravljanju osnovnih dnevnih opravil - v skladu s pravilnikom, ki ureja standarde in normative socialno varstvenih </a:t>
            </a:r>
            <a:r>
              <a:rPr lang="sl-SI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storitev</a:t>
            </a:r>
            <a:r>
              <a:rPr lang="sl-SI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sl-SI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l-SI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Kmetija </a:t>
            </a:r>
            <a:r>
              <a:rPr lang="sl-SI" sz="2400" dirty="0">
                <a:latin typeface="Arial" panose="020B0604020202020204" pitchFamily="34" charset="0"/>
                <a:cs typeface="Arial" panose="020B0604020202020204" pitchFamily="34" charset="0"/>
              </a:rPr>
              <a:t>lahko nudi </a:t>
            </a:r>
            <a:r>
              <a:rPr lang="sl-SI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celodnevno bivanje </a:t>
            </a:r>
            <a:r>
              <a:rPr lang="sl-SI" sz="2400" dirty="0">
                <a:latin typeface="Arial" panose="020B0604020202020204" pitchFamily="34" charset="0"/>
                <a:cs typeface="Arial" panose="020B0604020202020204" pitchFamily="34" charset="0"/>
              </a:rPr>
              <a:t>največ šestim osebam v enoposteljnih ali dvoposteljnih </a:t>
            </a:r>
            <a:r>
              <a:rPr lang="sl-SI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sobah ter dnevne </a:t>
            </a:r>
            <a:r>
              <a:rPr lang="sl-SI" sz="2400" dirty="0">
                <a:latin typeface="Arial" panose="020B0604020202020204" pitchFamily="34" charset="0"/>
                <a:cs typeface="Arial" panose="020B0604020202020204" pitchFamily="34" charset="0"/>
              </a:rPr>
              <a:t>oblike bivanja </a:t>
            </a:r>
            <a:r>
              <a:rPr lang="sl-SI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največ </a:t>
            </a:r>
            <a:r>
              <a:rPr lang="sl-SI" sz="2400" dirty="0">
                <a:latin typeface="Arial" panose="020B0604020202020204" pitchFamily="34" charset="0"/>
                <a:cs typeface="Arial" panose="020B0604020202020204" pitchFamily="34" charset="0"/>
              </a:rPr>
              <a:t>dvanajstim osebam. </a:t>
            </a:r>
            <a:endParaRPr lang="sl-SI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l-SI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Kmetija ne </a:t>
            </a:r>
            <a:r>
              <a:rPr lang="sl-SI" sz="2400" dirty="0">
                <a:latin typeface="Arial" panose="020B0604020202020204" pitchFamily="34" charset="0"/>
                <a:cs typeface="Arial" panose="020B0604020202020204" pitchFamily="34" charset="0"/>
              </a:rPr>
              <a:t>nudi zdravstvene in socialne oskrbe. </a:t>
            </a:r>
            <a:endParaRPr lang="sl-SI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l-SI" sz="2400" dirty="0">
                <a:latin typeface="Arial" panose="020B0604020202020204" pitchFamily="34" charset="0"/>
                <a:cs typeface="Arial" panose="020B0604020202020204" pitchFamily="34" charset="0"/>
              </a:rPr>
              <a:t>Kmetija osebam nudi hrano. Zahteva se 30 % lastnih surovin, do 20 % je možen dokup surovin, ki so pridelane ali predelane na drugih kmetijah. Za preostali delež surovin  je možen dokup v prosti prodaji. </a:t>
            </a:r>
          </a:p>
          <a:p>
            <a:endParaRPr lang="sl-SI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74868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vidonja\Desktop\MKO\PPT\PPT1_-01-0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51520" y="314379"/>
            <a:ext cx="8640960" cy="594341"/>
          </a:xfrm>
        </p:spPr>
        <p:txBody>
          <a:bodyPr>
            <a:noAutofit/>
          </a:bodyPr>
          <a:lstStyle/>
          <a:p>
            <a:pPr algn="l"/>
            <a:r>
              <a:rPr lang="sl-SI" sz="2400" b="1" dirty="0">
                <a:solidFill>
                  <a:srgbClr val="71BF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Sprememba uredbe – spremembe socialne dejavnosti</a:t>
            </a:r>
            <a:endParaRPr lang="sl-SI" sz="2400" b="1" dirty="0">
              <a:solidFill>
                <a:srgbClr val="71BF4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107504" y="1124744"/>
            <a:ext cx="8856984" cy="5544616"/>
          </a:xfrm>
        </p:spPr>
        <p:txBody>
          <a:bodyPr>
            <a:normAutofit lnSpcReduction="10000"/>
          </a:bodyPr>
          <a:lstStyle/>
          <a:p>
            <a:pPr algn="just"/>
            <a:r>
              <a:rPr lang="sl-SI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Opravljal jo bo </a:t>
            </a:r>
            <a:r>
              <a:rPr lang="sl-SI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nosilec</a:t>
            </a:r>
            <a:r>
              <a:rPr lang="sl-SI" sz="2400" dirty="0">
                <a:latin typeface="Arial" panose="020B0604020202020204" pitchFamily="34" charset="0"/>
                <a:cs typeface="Arial" panose="020B0604020202020204" pitchFamily="34" charset="0"/>
              </a:rPr>
              <a:t>, ki </a:t>
            </a:r>
            <a:r>
              <a:rPr lang="sl-SI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bo </a:t>
            </a:r>
            <a:r>
              <a:rPr lang="sl-SI" sz="2400" dirty="0">
                <a:latin typeface="Arial" panose="020B0604020202020204" pitchFamily="34" charset="0"/>
                <a:cs typeface="Arial" panose="020B0604020202020204" pitchFamily="34" charset="0"/>
              </a:rPr>
              <a:t>pridobil odločbo o pravici do sredstev iz podukrepa podpora za </a:t>
            </a:r>
            <a:r>
              <a:rPr lang="sl-SI" sz="2400" dirty="0" err="1">
                <a:latin typeface="Arial" panose="020B0604020202020204" pitchFamily="34" charset="0"/>
                <a:cs typeface="Arial" panose="020B0604020202020204" pitchFamily="34" charset="0"/>
              </a:rPr>
              <a:t>diverzifikacijo</a:t>
            </a:r>
            <a:r>
              <a:rPr lang="sl-SI" sz="2400" dirty="0">
                <a:latin typeface="Arial" panose="020B0604020202020204" pitchFamily="34" charset="0"/>
                <a:cs typeface="Arial" panose="020B0604020202020204" pitchFamily="34" charset="0"/>
              </a:rPr>
              <a:t> kmetijskih dejavnosti v dejavnosti </a:t>
            </a:r>
            <a:r>
              <a:rPr lang="sl-SI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PRP 2014-2020 - na </a:t>
            </a:r>
            <a:r>
              <a:rPr lang="sl-SI" sz="2400" dirty="0">
                <a:latin typeface="Arial" panose="020B0604020202020204" pitchFamily="34" charset="0"/>
                <a:cs typeface="Arial" panose="020B0604020202020204" pitchFamily="34" charset="0"/>
              </a:rPr>
              <a:t>podlagi Uredbe o izvajanju ukrepa Sodelovanja iz PRP </a:t>
            </a:r>
            <a:r>
              <a:rPr lang="sl-SI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2014-2020 (Uradni </a:t>
            </a:r>
            <a:r>
              <a:rPr lang="sl-SI" sz="2400" dirty="0">
                <a:latin typeface="Arial" panose="020B0604020202020204" pitchFamily="34" charset="0"/>
                <a:cs typeface="Arial" panose="020B0604020202020204" pitchFamily="34" charset="0"/>
              </a:rPr>
              <a:t>list RS, št. 68/17). </a:t>
            </a:r>
            <a:r>
              <a:rPr lang="sl-SI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Javni razpis bo objavljen v tem letu. Odločbe bo izdala ARSKTRP. </a:t>
            </a:r>
            <a:endParaRPr lang="sl-SI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sl-SI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UE </a:t>
            </a:r>
            <a:r>
              <a:rPr lang="sl-SI" sz="2400" dirty="0">
                <a:latin typeface="Arial" panose="020B0604020202020204" pitchFamily="34" charset="0"/>
                <a:cs typeface="Arial" panose="020B0604020202020204" pitchFamily="34" charset="0"/>
              </a:rPr>
              <a:t>bo izdala dovoljenje </a:t>
            </a:r>
            <a:r>
              <a:rPr lang="sl-SI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za </a:t>
            </a:r>
            <a:r>
              <a:rPr lang="sl-SI" sz="2400" dirty="0">
                <a:latin typeface="Arial" panose="020B0604020202020204" pitchFamily="34" charset="0"/>
                <a:cs typeface="Arial" panose="020B0604020202020204" pitchFamily="34" charset="0"/>
              </a:rPr>
              <a:t>obdobje izvajanja tega projekta (npr. dve leti). </a:t>
            </a:r>
            <a:endParaRPr lang="sl-SI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sl-SI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Po </a:t>
            </a:r>
            <a:r>
              <a:rPr lang="sl-SI" sz="2400" dirty="0">
                <a:latin typeface="Arial" panose="020B0604020202020204" pitchFamily="34" charset="0"/>
                <a:cs typeface="Arial" panose="020B0604020202020204" pitchFamily="34" charset="0"/>
              </a:rPr>
              <a:t>zaključku projekta se bodo na podlagi evalvacije projekta prilagodile dejavnosti socialnega varstva ter določili pogoji in normativi za opravljanje teh dejavnosti.</a:t>
            </a:r>
          </a:p>
          <a:p>
            <a:pPr algn="just"/>
            <a:r>
              <a:rPr lang="sl-SI" sz="2400" dirty="0">
                <a:latin typeface="Arial" panose="020B0604020202020204" pitchFamily="34" charset="0"/>
                <a:cs typeface="Arial" panose="020B0604020202020204" pitchFamily="34" charset="0"/>
              </a:rPr>
              <a:t>Nosilci dopolnilne dejavnosti socialno-varstvene storitve na kmetiji, ki so pridobili </a:t>
            </a:r>
            <a:r>
              <a:rPr lang="sl-SI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dovoljenje, </a:t>
            </a:r>
            <a:r>
              <a:rPr lang="sl-SI" sz="2400" dirty="0">
                <a:latin typeface="Arial" panose="020B0604020202020204" pitchFamily="34" charset="0"/>
                <a:cs typeface="Arial" panose="020B0604020202020204" pitchFamily="34" charset="0"/>
              </a:rPr>
              <a:t>morajo opravljanje te dejavnosti uskladiti z določbami spremenjenega 22. člena uredbe najpozneje do 31. decembra 2020.</a:t>
            </a:r>
          </a:p>
          <a:p>
            <a:endParaRPr lang="sl-SI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42695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vidonja\Desktop\MKO\PPT\PPT1_-01-0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69622" y="104466"/>
            <a:ext cx="8640960" cy="1092286"/>
          </a:xfrm>
        </p:spPr>
        <p:txBody>
          <a:bodyPr>
            <a:noAutofit/>
          </a:bodyPr>
          <a:lstStyle/>
          <a:p>
            <a:pPr algn="l"/>
            <a:r>
              <a:rPr lang="sl-SI" sz="2400" b="1" dirty="0">
                <a:solidFill>
                  <a:srgbClr val="71BF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Mali obseg prve stopnje predelave 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15516" y="1196752"/>
            <a:ext cx="8820980" cy="5472607"/>
          </a:xfrm>
        </p:spPr>
        <p:txBody>
          <a:bodyPr>
            <a:normAutofit/>
          </a:bodyPr>
          <a:lstStyle/>
          <a:p>
            <a:r>
              <a:rPr lang="sl-SI" sz="2400" dirty="0">
                <a:latin typeface="Arial" panose="020B0604020202020204" pitchFamily="34" charset="0"/>
                <a:cs typeface="Arial" panose="020B0604020202020204" pitchFamily="34" charset="0"/>
              </a:rPr>
              <a:t>S spremembo uredbe se je vključilo nabiranje smole. </a:t>
            </a:r>
          </a:p>
          <a:p>
            <a:r>
              <a:rPr lang="sl-SI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Ni </a:t>
            </a:r>
            <a:r>
              <a:rPr lang="sl-SI" sz="2400" dirty="0">
                <a:latin typeface="Arial" panose="020B0604020202020204" pitchFamily="34" charset="0"/>
                <a:cs typeface="Arial" panose="020B0604020202020204" pitchFamily="34" charset="0"/>
              </a:rPr>
              <a:t>bilo možno vključiti vinski mošt, ker je to že dejansko vino, ki ni dopolnilna dejavnost</a:t>
            </a:r>
            <a:r>
              <a:rPr lang="sl-SI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sl-SI" sz="2400" dirty="0">
                <a:latin typeface="Arial" panose="020B0604020202020204" pitchFamily="34" charset="0"/>
                <a:cs typeface="Arial" panose="020B0604020202020204" pitchFamily="34" charset="0"/>
              </a:rPr>
              <a:t>Prag prihodka od malega obsega prve stopnje predelave lastnih kmetijskih in gozdarskih pridelkov je 3.500 evrov – v RKG bo dohodek 0 evrov. </a:t>
            </a:r>
          </a:p>
          <a:p>
            <a:r>
              <a:rPr lang="sl-SI" sz="2400" dirty="0">
                <a:latin typeface="Arial" panose="020B0604020202020204" pitchFamily="34" charset="0"/>
                <a:cs typeface="Arial" panose="020B0604020202020204" pitchFamily="34" charset="0"/>
              </a:rPr>
              <a:t>Po zadnjih podatkih se </a:t>
            </a:r>
            <a:r>
              <a:rPr lang="sl-SI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je </a:t>
            </a:r>
            <a:r>
              <a:rPr lang="sl-SI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mali </a:t>
            </a:r>
            <a:r>
              <a:rPr lang="sl-SI" sz="2400" dirty="0">
                <a:latin typeface="Arial" panose="020B0604020202020204" pitchFamily="34" charset="0"/>
                <a:cs typeface="Arial" panose="020B0604020202020204" pitchFamily="34" charset="0"/>
              </a:rPr>
              <a:t>obseg predelave </a:t>
            </a:r>
            <a:r>
              <a:rPr lang="sl-SI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opravljal na </a:t>
            </a:r>
            <a:r>
              <a:rPr lang="sl-SI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46 kmetijah.</a:t>
            </a:r>
            <a:endParaRPr lang="sl-SI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l-SI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68716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vidonja\Desktop\MKO\PPT\PPT1_-01-0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95536" y="86262"/>
            <a:ext cx="8064896" cy="822458"/>
          </a:xfrm>
        </p:spPr>
        <p:txBody>
          <a:bodyPr>
            <a:noAutofit/>
          </a:bodyPr>
          <a:lstStyle/>
          <a:p>
            <a:pPr algn="l"/>
            <a:r>
              <a:rPr lang="sl-SI" sz="2400" b="1" dirty="0">
                <a:solidFill>
                  <a:srgbClr val="71BF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Razveljavitev dovoljenja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179512" y="994982"/>
            <a:ext cx="8712968" cy="5746385"/>
          </a:xfrm>
          <a:noFill/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l-SI" sz="2400" dirty="0">
                <a:latin typeface="Arial" panose="020B0604020202020204" pitchFamily="34" charset="0"/>
                <a:cs typeface="Arial" panose="020B0604020202020204" pitchFamily="34" charset="0"/>
              </a:rPr>
              <a:t>Razveljavitev </a:t>
            </a:r>
            <a:r>
              <a:rPr lang="sl-SI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dovoljenja: </a:t>
            </a:r>
            <a:endParaRPr lang="sl-SI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l-SI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če </a:t>
            </a:r>
            <a:r>
              <a:rPr lang="sl-SI" sz="2400" dirty="0">
                <a:latin typeface="Arial" panose="020B0604020202020204" pitchFamily="34" charset="0"/>
                <a:cs typeface="Arial" panose="020B0604020202020204" pitchFamily="34" charset="0"/>
              </a:rPr>
              <a:t>nosilec dejavnosti ne izpolnjuje pogojev za opravljanje dejavnosti (člani kmetije, površine, … določbe 5. člena</a:t>
            </a:r>
            <a:r>
              <a:rPr lang="sl-SI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);  </a:t>
            </a:r>
            <a:endParaRPr lang="sl-SI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l-SI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če </a:t>
            </a:r>
            <a:r>
              <a:rPr lang="sl-SI" sz="2400" dirty="0">
                <a:latin typeface="Arial" panose="020B0604020202020204" pitchFamily="34" charset="0"/>
                <a:cs typeface="Arial" panose="020B0604020202020204" pitchFamily="34" charset="0"/>
              </a:rPr>
              <a:t>nosilec dejavnosti ne sporoči podatka o letnem dohodku do 30. junija;</a:t>
            </a:r>
          </a:p>
          <a:p>
            <a:r>
              <a:rPr lang="sl-SI" sz="2400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sl-SI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sl-SI" sz="2400" dirty="0">
                <a:latin typeface="Arial" panose="020B0604020202020204" pitchFamily="34" charset="0"/>
                <a:cs typeface="Arial" panose="020B0604020202020204" pitchFamily="34" charset="0"/>
              </a:rPr>
              <a:t>predlog pristojnega </a:t>
            </a:r>
            <a:r>
              <a:rPr lang="sl-SI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inšpektorja.</a:t>
            </a:r>
          </a:p>
          <a:p>
            <a:pPr marL="0" indent="0">
              <a:buNone/>
            </a:pPr>
            <a:r>
              <a:rPr lang="sl-SI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Izjema </a:t>
            </a:r>
            <a:r>
              <a:rPr lang="sl-SI" sz="2400" dirty="0">
                <a:latin typeface="Arial" panose="020B0604020202020204" pitchFamily="34" charset="0"/>
                <a:cs typeface="Arial" panose="020B0604020202020204" pitchFamily="34" charset="0"/>
              </a:rPr>
              <a:t>je za dejavnosti, ki so prejela sredstva iz razvoja podeželja</a:t>
            </a:r>
            <a:r>
              <a:rPr lang="sl-SI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sl-SI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Predlog: UE naj vodijo seznam odvzetih dovoljenj v roku enega leta od dokončnosti razveljavitve, da se v tem času ne odloča o novem dovoljenju. </a:t>
            </a:r>
            <a:endParaRPr lang="sl-SI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sl-SI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86699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vidonja\Desktop\MKO\PPT\PPT1_-01-0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51520" y="314379"/>
            <a:ext cx="8640960" cy="594341"/>
          </a:xfrm>
        </p:spPr>
        <p:txBody>
          <a:bodyPr>
            <a:noAutofit/>
          </a:bodyPr>
          <a:lstStyle/>
          <a:p>
            <a:pPr algn="l"/>
            <a:r>
              <a:rPr lang="sl-SI" sz="2400" b="1" dirty="0" smtClean="0">
                <a:solidFill>
                  <a:srgbClr val="71BF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Predlogi za izboljšanje izvajanja dopolnilnih dejavnosti</a:t>
            </a:r>
            <a:endParaRPr lang="sl-SI" sz="2400" b="1" dirty="0">
              <a:solidFill>
                <a:srgbClr val="71BF4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107504" y="1223100"/>
            <a:ext cx="8856984" cy="5446260"/>
          </a:xfrm>
        </p:spPr>
        <p:txBody>
          <a:bodyPr>
            <a:normAutofit/>
          </a:bodyPr>
          <a:lstStyle/>
          <a:p>
            <a:r>
              <a:rPr lang="sl-SI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Generiranje dovoljenja za opravljanje dejavnosti – ni možno iz razloga velikega števila podatkov in kombinacij. </a:t>
            </a:r>
          </a:p>
          <a:p>
            <a:r>
              <a:rPr lang="sl-SI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Vzorec dovoljenja za opravljanje dejavnosti – poskusilo se je pripraviti vzorec, ki ga ni bilo možno realizirati iz podobnega razloga kot pri generiranju dovoljenja.</a:t>
            </a:r>
          </a:p>
          <a:p>
            <a:r>
              <a:rPr lang="sl-SI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Vzorec vloge za dovoljenje je bil umaknjen iz predloga uredbe. RKG bo objavil predlog vzorca za vlogo. </a:t>
            </a:r>
          </a:p>
          <a:p>
            <a:r>
              <a:rPr lang="sl-SI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Utečen postopek določanja matičnih številk preko AJPES se ne </a:t>
            </a:r>
            <a:r>
              <a:rPr lang="sl-SI" sz="2400" smtClean="0">
                <a:latin typeface="Arial" panose="020B0604020202020204" pitchFamily="34" charset="0"/>
                <a:cs typeface="Arial" panose="020B0604020202020204" pitchFamily="34" charset="0"/>
              </a:rPr>
              <a:t>bo spreminjal. </a:t>
            </a:r>
            <a:endParaRPr lang="sl-SI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l-SI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l-SI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l-SI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l-SI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75871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vidonja\Desktop\MKO\PPT\PPT1_-01-0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51520" y="314379"/>
            <a:ext cx="8640960" cy="594341"/>
          </a:xfrm>
        </p:spPr>
        <p:txBody>
          <a:bodyPr>
            <a:noAutofit/>
          </a:bodyPr>
          <a:lstStyle/>
          <a:p>
            <a:pPr algn="l"/>
            <a:r>
              <a:rPr lang="pl-PL" sz="2400" b="1" dirty="0">
                <a:solidFill>
                  <a:srgbClr val="71BF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Stanje vpisa v RKG – maj 2017</a:t>
            </a:r>
            <a:endParaRPr lang="sl-SI" sz="2400" b="1" dirty="0">
              <a:solidFill>
                <a:srgbClr val="71BF4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395536" y="980728"/>
            <a:ext cx="8568952" cy="5688632"/>
          </a:xfrm>
        </p:spPr>
        <p:txBody>
          <a:bodyPr>
            <a:normAutofit/>
          </a:bodyPr>
          <a:lstStyle/>
          <a:p>
            <a:r>
              <a:rPr lang="sl-SI" sz="2400" dirty="0">
                <a:latin typeface="Arial" panose="020B0604020202020204" pitchFamily="34" charset="0"/>
                <a:cs typeface="Arial" panose="020B0604020202020204" pitchFamily="34" charset="0"/>
              </a:rPr>
              <a:t>V RKG je vpisano </a:t>
            </a:r>
            <a:r>
              <a:rPr lang="sl-SI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17.900 </a:t>
            </a:r>
            <a:r>
              <a:rPr lang="sl-SI" sz="2400" dirty="0">
                <a:latin typeface="Arial" panose="020B0604020202020204" pitchFamily="34" charset="0"/>
                <a:cs typeface="Arial" panose="020B0604020202020204" pitchFamily="34" charset="0"/>
              </a:rPr>
              <a:t>dopolnilnih dejavnosti na </a:t>
            </a:r>
            <a:r>
              <a:rPr lang="sl-SI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4.563 </a:t>
            </a:r>
            <a:r>
              <a:rPr lang="sl-SI" sz="2400" dirty="0">
                <a:latin typeface="Arial" panose="020B0604020202020204" pitchFamily="34" charset="0"/>
                <a:cs typeface="Arial" panose="020B0604020202020204" pitchFamily="34" charset="0"/>
              </a:rPr>
              <a:t>kmetijah</a:t>
            </a:r>
          </a:p>
          <a:p>
            <a:r>
              <a:rPr lang="sl-SI" sz="2400" dirty="0">
                <a:latin typeface="Arial" panose="020B0604020202020204" pitchFamily="34" charset="0"/>
                <a:cs typeface="Arial" panose="020B0604020202020204" pitchFamily="34" charset="0"/>
              </a:rPr>
              <a:t>Primerjava: </a:t>
            </a:r>
          </a:p>
          <a:p>
            <a:pPr marL="0" indent="0">
              <a:buNone/>
            </a:pPr>
            <a:r>
              <a:rPr lang="sl-SI" sz="2400" dirty="0">
                <a:latin typeface="Arial" panose="020B0604020202020204" pitchFamily="34" charset="0"/>
                <a:cs typeface="Arial" panose="020B0604020202020204" pitchFamily="34" charset="0"/>
              </a:rPr>
              <a:t>			</a:t>
            </a:r>
            <a:r>
              <a:rPr lang="sl-SI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	1. 1. 2015</a:t>
            </a:r>
            <a:r>
              <a:rPr lang="sl-SI" sz="24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sl-SI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30. 6. 2018</a:t>
            </a:r>
            <a:endParaRPr lang="sl-SI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sl-SI" sz="2400" dirty="0">
                <a:latin typeface="Arial" panose="020B0604020202020204" pitchFamily="34" charset="0"/>
                <a:cs typeface="Arial" panose="020B0604020202020204" pitchFamily="34" charset="0"/>
              </a:rPr>
              <a:t>št. </a:t>
            </a:r>
            <a:r>
              <a:rPr lang="sl-SI" sz="2400" dirty="0" err="1">
                <a:latin typeface="Arial" panose="020B0604020202020204" pitchFamily="34" charset="0"/>
                <a:cs typeface="Arial" panose="020B0604020202020204" pitchFamily="34" charset="0"/>
              </a:rPr>
              <a:t>kmetij		</a:t>
            </a:r>
            <a:r>
              <a:rPr lang="sl-SI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	4.859</a:t>
            </a:r>
            <a:r>
              <a:rPr lang="sl-SI" sz="2400" dirty="0" err="1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sl-SI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4.563</a:t>
            </a:r>
            <a:endParaRPr lang="sl-SI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sl-SI" sz="2400" dirty="0">
                <a:latin typeface="Arial" panose="020B0604020202020204" pitchFamily="34" charset="0"/>
                <a:cs typeface="Arial" panose="020B0604020202020204" pitchFamily="34" charset="0"/>
              </a:rPr>
              <a:t>št. nosilcev 		</a:t>
            </a:r>
            <a:r>
              <a:rPr lang="sl-SI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	4.635</a:t>
            </a:r>
            <a:r>
              <a:rPr lang="sl-SI" sz="2400" dirty="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sl-SI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4.606</a:t>
            </a:r>
            <a:endParaRPr lang="sl-SI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sl-SI" sz="2400" dirty="0">
                <a:latin typeface="Arial" panose="020B0604020202020204" pitchFamily="34" charset="0"/>
                <a:cs typeface="Arial" panose="020B0604020202020204" pitchFamily="34" charset="0"/>
              </a:rPr>
              <a:t>št. </a:t>
            </a:r>
            <a:r>
              <a:rPr lang="sl-SI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dopolnilnih </a:t>
            </a:r>
            <a:r>
              <a:rPr lang="sl-SI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dejavnosti	15.358</a:t>
            </a:r>
            <a:r>
              <a:rPr lang="sl-SI" sz="2400" dirty="0" err="1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sl-SI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17.900</a:t>
            </a:r>
            <a:endParaRPr lang="sl-SI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sl-SI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povpreč</a:t>
            </a:r>
            <a:r>
              <a:rPr lang="sl-SI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 št. </a:t>
            </a:r>
            <a:r>
              <a:rPr lang="sl-SI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dejav</a:t>
            </a:r>
            <a:r>
              <a:rPr lang="sl-SI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./kmet.	3,2		3,9</a:t>
            </a:r>
          </a:p>
          <a:p>
            <a:pPr marL="0" indent="0">
              <a:buNone/>
            </a:pPr>
            <a:endParaRPr lang="sl-SI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sl-SI" sz="2400" dirty="0">
                <a:latin typeface="Arial" panose="020B0604020202020204" pitchFamily="34" charset="0"/>
                <a:cs typeface="Arial" panose="020B0604020202020204" pitchFamily="34" charset="0"/>
              </a:rPr>
              <a:t>Uredba o spremembah in dopolnitvah Uredbe o dopolnilnih dejavnostih na kmetiji (Uradni list RS, št. 36/18 z dne 30. 5. 2018)</a:t>
            </a:r>
          </a:p>
          <a:p>
            <a:pPr marL="0" indent="0">
              <a:buNone/>
            </a:pPr>
            <a:endParaRPr lang="sl-SI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sl-SI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l-SI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62791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vidonja\Desktop\MKO\PPT\PPT1_-01-0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08912" cy="720079"/>
          </a:xfrm>
        </p:spPr>
        <p:txBody>
          <a:bodyPr>
            <a:normAutofit/>
          </a:bodyPr>
          <a:lstStyle/>
          <a:p>
            <a:pPr algn="l"/>
            <a:r>
              <a:rPr lang="sl-SI" sz="2400" b="1" dirty="0">
                <a:solidFill>
                  <a:srgbClr val="71BF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Sprememba uredbe  - splošne določbe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179512" y="1268760"/>
            <a:ext cx="8784976" cy="5472608"/>
          </a:xfrm>
        </p:spPr>
        <p:txBody>
          <a:bodyPr>
            <a:normAutofit/>
          </a:bodyPr>
          <a:lstStyle/>
          <a:p>
            <a:r>
              <a:rPr lang="sl-SI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Kmetija </a:t>
            </a:r>
            <a:r>
              <a:rPr lang="sl-SI" sz="2400" dirty="0">
                <a:latin typeface="Arial" panose="020B0604020202020204" pitchFamily="34" charset="0"/>
                <a:cs typeface="Arial" panose="020B0604020202020204" pitchFamily="34" charset="0"/>
              </a:rPr>
              <a:t>mora pogoje za opravljanje dopolnilnih dejavnosti </a:t>
            </a:r>
            <a:r>
              <a:rPr lang="sl-SI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izpolnjevati </a:t>
            </a:r>
            <a:r>
              <a:rPr lang="sl-SI" sz="2400" dirty="0">
                <a:latin typeface="Arial" panose="020B0604020202020204" pitchFamily="34" charset="0"/>
                <a:cs typeface="Arial" panose="020B0604020202020204" pitchFamily="34" charset="0"/>
              </a:rPr>
              <a:t>pred vložitvijo vloge za pridobitev </a:t>
            </a:r>
            <a:r>
              <a:rPr lang="sl-SI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dovoljenja. </a:t>
            </a:r>
            <a:r>
              <a:rPr lang="sl-SI" sz="2400" dirty="0">
                <a:latin typeface="Arial" panose="020B0604020202020204" pitchFamily="34" charset="0"/>
                <a:cs typeface="Arial" panose="020B0604020202020204" pitchFamily="34" charset="0"/>
              </a:rPr>
              <a:t>S tem se poveča natančnost preverjanja izpolnjevanja pogojev, ki se spremenijo od vloge za dovoljenje do izdaje </a:t>
            </a:r>
            <a:r>
              <a:rPr lang="sl-SI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dovoljenja.</a:t>
            </a:r>
          </a:p>
          <a:p>
            <a:r>
              <a:rPr lang="sl-SI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Izračun </a:t>
            </a:r>
            <a:r>
              <a:rPr lang="sl-SI" sz="2400" dirty="0">
                <a:latin typeface="Arial" panose="020B0604020202020204" pitchFamily="34" charset="0"/>
                <a:cs typeface="Arial" panose="020B0604020202020204" pitchFamily="34" charset="0"/>
              </a:rPr>
              <a:t>primerljivih </a:t>
            </a:r>
            <a:r>
              <a:rPr lang="sl-SI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kmetijskih: hmeljišče </a:t>
            </a:r>
            <a:r>
              <a:rPr lang="sl-SI" sz="2400" dirty="0">
                <a:latin typeface="Arial" panose="020B0604020202020204" pitchFamily="34" charset="0"/>
                <a:cs typeface="Arial" panose="020B0604020202020204" pitchFamily="34" charset="0"/>
              </a:rPr>
              <a:t>v premeni iz trajnih nasadov med njivske površine</a:t>
            </a:r>
            <a:r>
              <a:rPr lang="sl-SI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 pri </a:t>
            </a:r>
            <a:r>
              <a:rPr lang="sl-SI" sz="2400" dirty="0">
                <a:latin typeface="Arial" panose="020B0604020202020204" pitchFamily="34" charset="0"/>
                <a:cs typeface="Arial" panose="020B0604020202020204" pitchFamily="34" charset="0"/>
              </a:rPr>
              <a:t>trajnih nasadih je izključen vinograd in </a:t>
            </a:r>
            <a:r>
              <a:rPr lang="sl-SI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matičnjak. </a:t>
            </a:r>
            <a:endParaRPr lang="sl-SI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l-SI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Dopolnilne </a:t>
            </a:r>
            <a:r>
              <a:rPr lang="sl-SI" sz="2400" dirty="0">
                <a:latin typeface="Arial" panose="020B0604020202020204" pitchFamily="34" charset="0"/>
                <a:cs typeface="Arial" panose="020B0604020202020204" pitchFamily="34" charset="0"/>
              </a:rPr>
              <a:t>dejavnosti se opravljajo na lokacijah, določenih v 10. do 22. členu </a:t>
            </a:r>
            <a:r>
              <a:rPr lang="sl-SI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uredbe</a:t>
            </a:r>
            <a:r>
              <a:rPr lang="sl-SI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sl-SI" sz="2400" dirty="0">
                <a:latin typeface="Arial" panose="020B0604020202020204" pitchFamily="34" charset="0"/>
                <a:cs typeface="Arial" panose="020B0604020202020204" pitchFamily="34" charset="0"/>
              </a:rPr>
              <a:t>Z</a:t>
            </a:r>
            <a:r>
              <a:rPr lang="sl-SI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birno </a:t>
            </a:r>
            <a:r>
              <a:rPr lang="sl-SI" sz="2400" dirty="0">
                <a:latin typeface="Arial" panose="020B0604020202020204" pitchFamily="34" charset="0"/>
                <a:cs typeface="Arial" panose="020B0604020202020204" pitchFamily="34" charset="0"/>
              </a:rPr>
              <a:t>vlogo za kmetijo, na kateri se bo opravljala dopolnilna dejavnost, </a:t>
            </a:r>
            <a:r>
              <a:rPr lang="sl-SI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se odda </a:t>
            </a:r>
            <a:r>
              <a:rPr lang="sl-SI" sz="2400" dirty="0">
                <a:latin typeface="Arial" panose="020B0604020202020204" pitchFamily="34" charset="0"/>
                <a:cs typeface="Arial" panose="020B0604020202020204" pitchFamily="34" charset="0"/>
              </a:rPr>
              <a:t>pred izdajo dovoljenja za opravljanje dejavnosti, </a:t>
            </a:r>
            <a:r>
              <a:rPr lang="sl-SI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sl-SI" sz="2400" dirty="0">
                <a:latin typeface="Arial" panose="020B0604020202020204" pitchFamily="34" charset="0"/>
                <a:cs typeface="Arial" panose="020B0604020202020204" pitchFamily="34" charset="0"/>
              </a:rPr>
              <a:t>ne pred oddajo vloge za dovoljenje</a:t>
            </a:r>
            <a:r>
              <a:rPr lang="sl-SI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 kar </a:t>
            </a:r>
            <a:r>
              <a:rPr lang="sl-SI" sz="2400" dirty="0">
                <a:latin typeface="Arial" panose="020B0604020202020204" pitchFamily="34" charset="0"/>
                <a:cs typeface="Arial" panose="020B0604020202020204" pitchFamily="34" charset="0"/>
              </a:rPr>
              <a:t>omogoča lažje urejanje zbirne vloge v času kampanje.</a:t>
            </a:r>
          </a:p>
          <a:p>
            <a:endParaRPr lang="sl-SI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12420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vidonja\Desktop\MKO\PPT\PPT1_-01-0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1018"/>
            <a:ext cx="9144000" cy="6874526"/>
          </a:xfrm>
          <a:prstGeom prst="rect">
            <a:avLst/>
          </a:prstGeom>
          <a:noFill/>
        </p:spPr>
      </p:pic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51520" y="188639"/>
            <a:ext cx="8640960" cy="1029987"/>
          </a:xfrm>
        </p:spPr>
        <p:txBody>
          <a:bodyPr>
            <a:noAutofit/>
          </a:bodyPr>
          <a:lstStyle/>
          <a:p>
            <a:pPr algn="l"/>
            <a:r>
              <a:rPr lang="sl-SI" sz="2400" b="1" dirty="0">
                <a:solidFill>
                  <a:srgbClr val="71BF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Sprememba </a:t>
            </a:r>
            <a:r>
              <a:rPr lang="sl-SI" sz="2400" b="1" dirty="0" smtClean="0">
                <a:solidFill>
                  <a:srgbClr val="71BF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uredbe </a:t>
            </a:r>
            <a:r>
              <a:rPr lang="sl-SI" sz="2400" b="1" dirty="0">
                <a:solidFill>
                  <a:srgbClr val="71BF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splošne določbe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15516" y="1484783"/>
            <a:ext cx="8712968" cy="5112569"/>
          </a:xfrm>
        </p:spPr>
        <p:txBody>
          <a:bodyPr>
            <a:normAutofit/>
          </a:bodyPr>
          <a:lstStyle/>
          <a:p>
            <a:pPr algn="just"/>
            <a:r>
              <a:rPr lang="sl-SI" sz="2400" dirty="0">
                <a:latin typeface="Arial" panose="020B0604020202020204" pitchFamily="34" charset="0"/>
                <a:cs typeface="Arial" panose="020B0604020202020204" pitchFamily="34" charset="0"/>
              </a:rPr>
              <a:t>Ne zahteva se več oddaje </a:t>
            </a:r>
            <a:r>
              <a:rPr lang="sl-SI" sz="2400" dirty="0">
                <a:latin typeface="Arial" panose="020B0604020202020204" pitchFamily="34" charset="0"/>
                <a:cs typeface="Arial" panose="020B0604020202020204" pitchFamily="34" charset="0"/>
              </a:rPr>
              <a:t>zbirne vloge za dopolnilno dejavnost </a:t>
            </a:r>
            <a:r>
              <a:rPr lang="sl-SI" sz="2400" dirty="0" err="1">
                <a:latin typeface="Arial" panose="020B0604020202020204" pitchFamily="34" charset="0"/>
                <a:cs typeface="Arial" panose="020B0604020202020204" pitchFamily="34" charset="0"/>
              </a:rPr>
              <a:t>apiturizem</a:t>
            </a:r>
            <a:r>
              <a:rPr lang="sl-SI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r>
              <a:rPr lang="sl-SI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Kmetije</a:t>
            </a:r>
            <a:r>
              <a:rPr lang="sl-SI" sz="2400" dirty="0">
                <a:latin typeface="Arial" panose="020B0604020202020204" pitchFamily="34" charset="0"/>
                <a:cs typeface="Arial" panose="020B0604020202020204" pitchFamily="34" charset="0"/>
              </a:rPr>
              <a:t>, ki opravljajo dopolnilno dejavnost predelava medu, cvetnega prahu, matičnega mlečka, propolisa in voska </a:t>
            </a:r>
            <a:r>
              <a:rPr lang="sl-SI" sz="2400" u="sng" dirty="0">
                <a:latin typeface="Arial" panose="020B0604020202020204" pitchFamily="34" charset="0"/>
                <a:cs typeface="Arial" panose="020B0604020202020204" pitchFamily="34" charset="0"/>
              </a:rPr>
              <a:t>in imajo kmetijske površine</a:t>
            </a:r>
            <a:r>
              <a:rPr lang="sl-SI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l-SI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morajo </a:t>
            </a:r>
            <a:r>
              <a:rPr lang="sl-SI" sz="2400" dirty="0">
                <a:latin typeface="Arial" panose="020B0604020202020204" pitchFamily="34" charset="0"/>
                <a:cs typeface="Arial" panose="020B0604020202020204" pitchFamily="34" charset="0"/>
              </a:rPr>
              <a:t>vložiti zbirno vlogo </a:t>
            </a:r>
            <a:r>
              <a:rPr lang="sl-SI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v </a:t>
            </a:r>
            <a:r>
              <a:rPr lang="sl-SI" sz="2400" dirty="0">
                <a:latin typeface="Arial" panose="020B0604020202020204" pitchFamily="34" charset="0"/>
                <a:cs typeface="Arial" panose="020B0604020202020204" pitchFamily="34" charset="0"/>
              </a:rPr>
              <a:t>skladu s petim odstavkom 5. člena </a:t>
            </a:r>
            <a:r>
              <a:rPr lang="sl-SI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uredbe (popravek pojasnila). </a:t>
            </a:r>
          </a:p>
          <a:p>
            <a:pPr algn="just"/>
            <a:r>
              <a:rPr lang="sl-SI" sz="2400" dirty="0">
                <a:latin typeface="Arial" panose="020B0604020202020204" pitchFamily="34" charset="0"/>
                <a:cs typeface="Arial" panose="020B0604020202020204" pitchFamily="34" charset="0"/>
              </a:rPr>
              <a:t>V primeru vložitve vloge za novo dopolnilno dejavnost svetovanje uporabnikom čebeljih pridelkov se priloži potrdilo o zahtevani izobrazbi.</a:t>
            </a:r>
          </a:p>
          <a:p>
            <a:pPr algn="just"/>
            <a:endParaRPr lang="sl-SI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77782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vidonja\Desktop\MKO\PPT\PPT1_-01-0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1018"/>
            <a:ext cx="9144000" cy="6874526"/>
          </a:xfrm>
          <a:prstGeom prst="rect">
            <a:avLst/>
          </a:prstGeom>
          <a:noFill/>
        </p:spPr>
      </p:pic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51520" y="188639"/>
            <a:ext cx="8640960" cy="1029987"/>
          </a:xfrm>
        </p:spPr>
        <p:txBody>
          <a:bodyPr>
            <a:noAutofit/>
          </a:bodyPr>
          <a:lstStyle/>
          <a:p>
            <a:pPr algn="l"/>
            <a:r>
              <a:rPr lang="sl-SI" sz="2400" b="1" dirty="0" smtClean="0">
                <a:solidFill>
                  <a:srgbClr val="71BF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Sprememba uredbe - splošne določbe</a:t>
            </a:r>
            <a:endParaRPr lang="sl-SI" sz="2400" b="1" dirty="0">
              <a:solidFill>
                <a:srgbClr val="71BF4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15516" y="1124745"/>
            <a:ext cx="8712968" cy="5472607"/>
          </a:xfrm>
        </p:spPr>
        <p:txBody>
          <a:bodyPr>
            <a:normAutofit/>
          </a:bodyPr>
          <a:lstStyle/>
          <a:p>
            <a:pPr algn="just"/>
            <a:r>
              <a:rPr lang="sl-SI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V </a:t>
            </a:r>
            <a:r>
              <a:rPr lang="sl-SI" sz="2400" dirty="0">
                <a:latin typeface="Arial" panose="020B0604020202020204" pitchFamily="34" charset="0"/>
                <a:cs typeface="Arial" panose="020B0604020202020204" pitchFamily="34" charset="0"/>
              </a:rPr>
              <a:t>vlogi za izdajo dovoljenja </a:t>
            </a:r>
            <a:r>
              <a:rPr lang="sl-SI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se ne navajajo </a:t>
            </a:r>
            <a:r>
              <a:rPr lang="sl-SI" sz="2400" dirty="0">
                <a:latin typeface="Arial" panose="020B0604020202020204" pitchFamily="34" charset="0"/>
                <a:cs typeface="Arial" panose="020B0604020202020204" pitchFamily="34" charset="0"/>
              </a:rPr>
              <a:t>istovrstne skupine kmetijskih pridelkov </a:t>
            </a:r>
            <a:r>
              <a:rPr lang="sl-SI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v </a:t>
            </a:r>
            <a:r>
              <a:rPr lang="sl-SI" sz="2400" dirty="0">
                <a:latin typeface="Arial" panose="020B0604020202020204" pitchFamily="34" charset="0"/>
                <a:cs typeface="Arial" panose="020B0604020202020204" pitchFamily="34" charset="0"/>
              </a:rPr>
              <a:t>primeru dopolnilnih dejavnosti </a:t>
            </a:r>
            <a:r>
              <a:rPr lang="sl-SI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prodaja. Z novo </a:t>
            </a:r>
            <a:r>
              <a:rPr lang="sl-SI" sz="2400" dirty="0">
                <a:latin typeface="Arial" panose="020B0604020202020204" pitchFamily="34" charset="0"/>
                <a:cs typeface="Arial" panose="020B0604020202020204" pitchFamily="34" charset="0"/>
              </a:rPr>
              <a:t>določbo v </a:t>
            </a:r>
            <a:r>
              <a:rPr lang="sl-SI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3. odstavku </a:t>
            </a:r>
            <a:r>
              <a:rPr lang="sl-SI" sz="2400" dirty="0">
                <a:latin typeface="Arial" panose="020B0604020202020204" pitchFamily="34" charset="0"/>
                <a:cs typeface="Arial" panose="020B0604020202020204" pitchFamily="34" charset="0"/>
              </a:rPr>
              <a:t>7. člena </a:t>
            </a:r>
            <a:r>
              <a:rPr lang="sl-SI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se skupine </a:t>
            </a:r>
            <a:r>
              <a:rPr lang="sl-SI" sz="2400" dirty="0">
                <a:latin typeface="Arial" panose="020B0604020202020204" pitchFamily="34" charset="0"/>
                <a:cs typeface="Arial" panose="020B0604020202020204" pitchFamily="34" charset="0"/>
              </a:rPr>
              <a:t>kmetijskih pridelkov vpišejo v RKG z začetkom opravljanja </a:t>
            </a:r>
            <a:r>
              <a:rPr lang="sl-SI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dejavnosti. Pri </a:t>
            </a:r>
            <a:r>
              <a:rPr lang="sl-SI" sz="2400" dirty="0">
                <a:latin typeface="Arial" panose="020B0604020202020204" pitchFamily="34" charset="0"/>
                <a:cs typeface="Arial" panose="020B0604020202020204" pitchFamily="34" charset="0"/>
              </a:rPr>
              <a:t>pridobitvi dovoljenja še ni znano, katere skupine se bodo </a:t>
            </a:r>
            <a:r>
              <a:rPr lang="sl-SI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prodajale. </a:t>
            </a:r>
            <a:endParaRPr lang="sl-SI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sl-SI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Črtanje </a:t>
            </a:r>
            <a:r>
              <a:rPr lang="sl-SI" sz="2400" dirty="0">
                <a:latin typeface="Arial" panose="020B0604020202020204" pitchFamily="34" charset="0"/>
                <a:cs typeface="Arial" panose="020B0604020202020204" pitchFamily="34" charset="0"/>
              </a:rPr>
              <a:t>pogojev za registrirani </a:t>
            </a:r>
            <a:r>
              <a:rPr lang="sl-SI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obrat. Po </a:t>
            </a:r>
            <a:r>
              <a:rPr lang="sl-SI" sz="2400" dirty="0">
                <a:latin typeface="Arial" panose="020B0604020202020204" pitchFamily="34" charset="0"/>
                <a:cs typeface="Arial" panose="020B0604020202020204" pitchFamily="34" charset="0"/>
              </a:rPr>
              <a:t>ZKme-1 se ne zahteva več vpisa v register </a:t>
            </a:r>
            <a:r>
              <a:rPr lang="sl-SI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obratov.</a:t>
            </a:r>
            <a:endParaRPr lang="sl-SI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sl-SI" sz="2400" dirty="0">
                <a:latin typeface="Arial" panose="020B0604020202020204" pitchFamily="34" charset="0"/>
                <a:cs typeface="Arial" panose="020B0604020202020204" pitchFamily="34" charset="0"/>
              </a:rPr>
              <a:t>Še naprej je veljavna določba iz četrtega odstavka 6. člena, da mora vložnik v primeru predelave </a:t>
            </a:r>
            <a:r>
              <a:rPr lang="sl-SI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v </a:t>
            </a:r>
            <a:r>
              <a:rPr lang="sl-SI" sz="2400" dirty="0">
                <a:latin typeface="Arial" panose="020B0604020202020204" pitchFamily="34" charset="0"/>
                <a:cs typeface="Arial" panose="020B0604020202020204" pitchFamily="34" charset="0"/>
              </a:rPr>
              <a:t>drugem registriranem obratu predložiti izjavo, da nima registriranega obrata, in navede podatke o drugem registriranem </a:t>
            </a:r>
            <a:r>
              <a:rPr lang="sl-SI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obratu. </a:t>
            </a:r>
            <a:endParaRPr lang="sl-SI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36358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vidonja\Desktop\MKO\PPT\PPT1_-01-0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8001"/>
          </a:xfrm>
          <a:prstGeom prst="rect">
            <a:avLst/>
          </a:prstGeom>
          <a:noFill/>
        </p:spPr>
      </p:pic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95536" y="89404"/>
            <a:ext cx="8064896" cy="846698"/>
          </a:xfrm>
        </p:spPr>
        <p:txBody>
          <a:bodyPr>
            <a:noAutofit/>
          </a:bodyPr>
          <a:lstStyle/>
          <a:p>
            <a:pPr algn="l"/>
            <a:r>
              <a:rPr lang="sl-SI" sz="2400" b="1" dirty="0">
                <a:solidFill>
                  <a:srgbClr val="71BF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Sprememba </a:t>
            </a:r>
            <a:r>
              <a:rPr lang="sl-SI" sz="2400" b="1" dirty="0" smtClean="0">
                <a:solidFill>
                  <a:srgbClr val="71BF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uredbe </a:t>
            </a:r>
            <a:r>
              <a:rPr lang="sl-SI" sz="2400" b="1" dirty="0">
                <a:solidFill>
                  <a:srgbClr val="71BF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sl-SI" sz="2400" b="1" dirty="0" smtClean="0">
                <a:solidFill>
                  <a:srgbClr val="71BF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predelava</a:t>
            </a:r>
            <a:endParaRPr lang="sl-SI" sz="2400" b="1" dirty="0">
              <a:solidFill>
                <a:srgbClr val="71BF4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179512" y="1196752"/>
            <a:ext cx="8712968" cy="5544615"/>
          </a:xfrm>
          <a:noFill/>
        </p:spPr>
        <p:txBody>
          <a:bodyPr>
            <a:noAutofit/>
          </a:bodyPr>
          <a:lstStyle/>
          <a:p>
            <a:pPr algn="just">
              <a:lnSpc>
                <a:spcPct val="90000"/>
              </a:lnSpc>
            </a:pPr>
            <a:r>
              <a:rPr lang="sl-SI" sz="2400" dirty="0">
                <a:latin typeface="Arial" panose="020B0604020202020204" pitchFamily="34" charset="0"/>
                <a:cs typeface="Arial" panose="020B0604020202020204" pitchFamily="34" charset="0"/>
              </a:rPr>
              <a:t>Pri dopolnilni dejavnosti </a:t>
            </a:r>
            <a:r>
              <a:rPr lang="it-IT" sz="2400" dirty="0" err="1">
                <a:latin typeface="Arial" panose="020B0604020202020204" pitchFamily="34" charset="0"/>
                <a:cs typeface="Arial" panose="020B0604020202020204" pitchFamily="34" charset="0"/>
              </a:rPr>
              <a:t>zakol</a:t>
            </a: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400" dirty="0" err="1">
                <a:latin typeface="Arial" panose="020B0604020202020204" pitchFamily="34" charset="0"/>
                <a:cs typeface="Arial" panose="020B0604020202020204" pitchFamily="34" charset="0"/>
              </a:rPr>
              <a:t>živali</a:t>
            </a: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it-IT" sz="2400" dirty="0" err="1">
                <a:latin typeface="Arial" panose="020B0604020202020204" pitchFamily="34" charset="0"/>
                <a:cs typeface="Arial" panose="020B0604020202020204" pitchFamily="34" charset="0"/>
              </a:rPr>
              <a:t>predelava</a:t>
            </a: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 mesa </a:t>
            </a:r>
            <a:r>
              <a:rPr lang="sl-SI" sz="2400" dirty="0">
                <a:latin typeface="Arial" panose="020B0604020202020204" pitchFamily="34" charset="0"/>
                <a:cs typeface="Arial" panose="020B0604020202020204" pitchFamily="34" charset="0"/>
              </a:rPr>
              <a:t>so pri zahtevah za dolžino reje živali na kmetiji izključeni polži, kar omogoča predelavo polžev.</a:t>
            </a:r>
          </a:p>
          <a:p>
            <a:pPr algn="just">
              <a:lnSpc>
                <a:spcPct val="90000"/>
              </a:lnSpc>
            </a:pPr>
            <a:r>
              <a:rPr lang="sl-SI" sz="2400" dirty="0">
                <a:latin typeface="Arial" panose="020B0604020202020204" pitchFamily="34" charset="0"/>
                <a:cs typeface="Arial" panose="020B0604020202020204" pitchFamily="34" charset="0"/>
              </a:rPr>
              <a:t>Pri dopolnilni dejavnosti proizvodnja piva, medenega piva izključena zahteva o zagotovitvi 50 odstotkov količin lastnih surovin v izdelku, zahteva pa se v celoti lastna pridelava hmelja in medu. </a:t>
            </a:r>
          </a:p>
          <a:p>
            <a:pPr algn="just">
              <a:lnSpc>
                <a:spcPct val="90000"/>
              </a:lnSpc>
            </a:pPr>
            <a:r>
              <a:rPr lang="sl-SI" sz="2400" dirty="0">
                <a:latin typeface="Arial" panose="020B0604020202020204" pitchFamily="34" charset="0"/>
                <a:cs typeface="Arial" panose="020B0604020202020204" pitchFamily="34" charset="0"/>
              </a:rPr>
              <a:t>Nova dopolnilna dejavnost proizvodnjo krmil vključuje proizvodnjo krmil za živino in drobnico, vključno s hranilnimi dodatki.</a:t>
            </a:r>
          </a:p>
          <a:p>
            <a:pPr algn="just">
              <a:lnSpc>
                <a:spcPct val="90000"/>
              </a:lnSpc>
            </a:pPr>
            <a:r>
              <a:rPr lang="sl-SI" sz="2400" dirty="0">
                <a:latin typeface="Arial" panose="020B0604020202020204" pitchFamily="34" charset="0"/>
                <a:cs typeface="Arial" panose="020B0604020202020204" pitchFamily="34" charset="0"/>
              </a:rPr>
              <a:t>Nova dopolnilna dejavnost je konzerviranje in vlaganje jajc. </a:t>
            </a:r>
          </a:p>
          <a:p>
            <a:pPr algn="just">
              <a:lnSpc>
                <a:spcPct val="90000"/>
              </a:lnSpc>
            </a:pPr>
            <a:r>
              <a:rPr lang="sl-SI" sz="2400" dirty="0">
                <a:latin typeface="Arial" panose="020B0604020202020204" pitchFamily="34" charset="0"/>
                <a:cs typeface="Arial" panose="020B0604020202020204" pitchFamily="34" charset="0"/>
              </a:rPr>
              <a:t>Možnost opravljanja dopolnilne dejavnosti pečenje kostanja, koruze, semen, oreškov in prodaja tega na stojnicah na lokalnem trgu.  </a:t>
            </a:r>
          </a:p>
        </p:txBody>
      </p:sp>
    </p:spTree>
    <p:extLst>
      <p:ext uri="{BB962C8B-B14F-4D97-AF65-F5344CB8AC3E}">
        <p14:creationId xmlns:p14="http://schemas.microsoft.com/office/powerpoint/2010/main" val="20753874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vidonja\Desktop\MKO\PPT\PPT1_-01-0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1018"/>
            <a:ext cx="9144000" cy="6874526"/>
          </a:xfrm>
          <a:prstGeom prst="rect">
            <a:avLst/>
          </a:prstGeom>
          <a:noFill/>
        </p:spPr>
      </p:pic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51520" y="188639"/>
            <a:ext cx="8640960" cy="1029987"/>
          </a:xfrm>
        </p:spPr>
        <p:txBody>
          <a:bodyPr>
            <a:noAutofit/>
          </a:bodyPr>
          <a:lstStyle/>
          <a:p>
            <a:pPr algn="l"/>
            <a:r>
              <a:rPr lang="sl-SI" sz="2400" b="1" dirty="0">
                <a:solidFill>
                  <a:srgbClr val="71BF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Sprememba uredbe </a:t>
            </a:r>
            <a:r>
              <a:rPr lang="sl-SI" sz="2400" b="1" dirty="0" smtClean="0">
                <a:solidFill>
                  <a:srgbClr val="71BF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turizem na kmetiji</a:t>
            </a:r>
            <a:endParaRPr lang="sl-SI" sz="2400" b="1" dirty="0">
              <a:solidFill>
                <a:srgbClr val="71BF4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15516" y="1196753"/>
            <a:ext cx="8712968" cy="5400600"/>
          </a:xfrm>
        </p:spPr>
        <p:txBody>
          <a:bodyPr>
            <a:normAutofit/>
          </a:bodyPr>
          <a:lstStyle/>
          <a:p>
            <a:pPr algn="just"/>
            <a:r>
              <a:rPr lang="sl-SI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Omogoča se plačljivo </a:t>
            </a:r>
            <a:r>
              <a:rPr lang="sl-SI" sz="2400" dirty="0">
                <a:latin typeface="Arial" panose="020B0604020202020204" pitchFamily="34" charset="0"/>
                <a:cs typeface="Arial" panose="020B0604020202020204" pitchFamily="34" charset="0"/>
              </a:rPr>
              <a:t>nudenje rekvizitov gostom v okviru dopolnilne dejavnosti turizem na kmetiji</a:t>
            </a:r>
            <a:r>
              <a:rPr lang="sl-SI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algn="just"/>
            <a:r>
              <a:rPr lang="sl-SI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Ni </a:t>
            </a:r>
            <a:r>
              <a:rPr lang="sl-SI" sz="2400" dirty="0">
                <a:latin typeface="Arial" panose="020B0604020202020204" pitchFamily="34" charset="0"/>
                <a:cs typeface="Arial" panose="020B0604020202020204" pitchFamily="34" charset="0"/>
              </a:rPr>
              <a:t>možno nudenja prostora za kampiranje za postavitev bivalnih vozil (avtodomi), počitniških prikolic ter osebnih avtomobilov na </a:t>
            </a:r>
            <a:r>
              <a:rPr lang="sl-SI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kmetijskih </a:t>
            </a:r>
            <a:r>
              <a:rPr lang="sl-SI" sz="2400" dirty="0">
                <a:latin typeface="Arial" panose="020B0604020202020204" pitchFamily="34" charset="0"/>
                <a:cs typeface="Arial" panose="020B0604020202020204" pitchFamily="34" charset="0"/>
              </a:rPr>
              <a:t>zemljiščih.</a:t>
            </a:r>
          </a:p>
          <a:p>
            <a:pPr algn="just"/>
            <a:r>
              <a:rPr lang="sl-SI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Navezava </a:t>
            </a:r>
            <a:r>
              <a:rPr lang="sl-SI" sz="2400" dirty="0">
                <a:latin typeface="Arial" panose="020B0604020202020204" pitchFamily="34" charset="0"/>
                <a:cs typeface="Arial" panose="020B0604020202020204" pitchFamily="34" charset="0"/>
              </a:rPr>
              <a:t>na Pravilnik o minimalnih tehničnih pogojih in o obsegu storitev za opravljanje gostinske dejavnosti (oddaljenost prostorov za kampiranje</a:t>
            </a:r>
            <a:r>
              <a:rPr lang="sl-SI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  <a:endParaRPr lang="sl-SI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sl-SI" sz="2400" dirty="0">
                <a:latin typeface="Arial" panose="020B0604020202020204" pitchFamily="34" charset="0"/>
                <a:cs typeface="Arial" panose="020B0604020202020204" pitchFamily="34" charset="0"/>
              </a:rPr>
              <a:t>Za prostore za kampiranje se ne zahtevata vstopna zapornica in sprejemni prostor, kot je določeno za postajališče iz šestega odstavka 24. člena </a:t>
            </a:r>
            <a:r>
              <a:rPr lang="sl-SI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pravilnika. </a:t>
            </a:r>
            <a:endParaRPr lang="sl-SI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l-SI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69046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vidonja\Desktop\MKO\PPT\PPT1_-01-0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1018"/>
            <a:ext cx="9144000" cy="6874526"/>
          </a:xfrm>
          <a:prstGeom prst="rect">
            <a:avLst/>
          </a:prstGeom>
          <a:noFill/>
        </p:spPr>
      </p:pic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51520" y="188639"/>
            <a:ext cx="8640960" cy="1029987"/>
          </a:xfrm>
        </p:spPr>
        <p:txBody>
          <a:bodyPr>
            <a:noAutofit/>
          </a:bodyPr>
          <a:lstStyle/>
          <a:p>
            <a:pPr algn="l"/>
            <a:r>
              <a:rPr lang="sl-SI" sz="2400" b="1" dirty="0">
                <a:solidFill>
                  <a:srgbClr val="71BF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Sprememba uredbe – turizem na kmetiji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15516" y="1484783"/>
            <a:ext cx="8712968" cy="5112569"/>
          </a:xfrm>
        </p:spPr>
        <p:txBody>
          <a:bodyPr>
            <a:normAutofit/>
          </a:bodyPr>
          <a:lstStyle/>
          <a:p>
            <a:pPr algn="just"/>
            <a:r>
              <a:rPr lang="sl-SI" sz="2400" dirty="0">
                <a:latin typeface="Arial" panose="020B0604020202020204" pitchFamily="34" charset="0"/>
                <a:cs typeface="Arial" panose="020B0604020202020204" pitchFamily="34" charset="0"/>
              </a:rPr>
              <a:t>Za prostor za kampiranje se upoštevajo </a:t>
            </a:r>
            <a:r>
              <a:rPr lang="sl-SI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določbe </a:t>
            </a:r>
            <a:r>
              <a:rPr lang="sl-SI" sz="2400" dirty="0">
                <a:latin typeface="Arial" panose="020B0604020202020204" pitchFamily="34" charset="0"/>
                <a:cs typeface="Arial" panose="020B0604020202020204" pitchFamily="34" charset="0"/>
              </a:rPr>
              <a:t>o prostoru za kampiranje iz 38. člena tega pravilnika, ki določa povezanost na kmetijo (zagotavljanje hrane, sanitarij) in oddaljenost prostorov, ki ni večja kot 200 </a:t>
            </a:r>
            <a:r>
              <a:rPr lang="sl-SI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m. </a:t>
            </a:r>
            <a:r>
              <a:rPr lang="sl-SI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Ta omejitev je veljala že prej v skladu s tem pravilnikom. </a:t>
            </a:r>
            <a:endParaRPr lang="sl-SI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sl-SI" sz="2400" dirty="0">
                <a:latin typeface="Arial" panose="020B0604020202020204" pitchFamily="34" charset="0"/>
                <a:cs typeface="Arial" panose="020B0604020202020204" pitchFamily="34" charset="0"/>
              </a:rPr>
              <a:t>Pri oblikah nastanitev se namesto »in podobno« navaja »in podobne inovativne oblike nastanitve« kot je navedeno v sedmem odstavku 25. člena </a:t>
            </a:r>
            <a:r>
              <a:rPr lang="sl-SI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pravilnika</a:t>
            </a:r>
            <a:r>
              <a:rPr lang="sl-SI" sz="2400" dirty="0">
                <a:latin typeface="Arial" panose="020B0604020202020204" pitchFamily="34" charset="0"/>
                <a:cs typeface="Arial" panose="020B0604020202020204" pitchFamily="34" charset="0"/>
              </a:rPr>
              <a:t>. S tem je med oblikami nastanitve vključen tudi npr. </a:t>
            </a:r>
            <a:r>
              <a:rPr lang="sl-SI" sz="2400" dirty="0" err="1">
                <a:latin typeface="Arial" panose="020B0604020202020204" pitchFamily="34" charset="0"/>
                <a:cs typeface="Arial" panose="020B0604020202020204" pitchFamily="34" charset="0"/>
              </a:rPr>
              <a:t>glamping</a:t>
            </a:r>
            <a:r>
              <a:rPr lang="sl-SI" sz="2400" dirty="0">
                <a:latin typeface="Arial" panose="020B0604020202020204" pitchFamily="34" charset="0"/>
                <a:cs typeface="Arial" panose="020B0604020202020204" pitchFamily="34" charset="0"/>
              </a:rPr>
              <a:t>.  </a:t>
            </a:r>
            <a:endParaRPr lang="sl-SI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l-SI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96440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vidonja\Desktop\MKO\PPT\PPT1_-01-0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51520" y="314379"/>
            <a:ext cx="8640960" cy="594341"/>
          </a:xfrm>
        </p:spPr>
        <p:txBody>
          <a:bodyPr>
            <a:noAutofit/>
          </a:bodyPr>
          <a:lstStyle/>
          <a:p>
            <a:pPr algn="l"/>
            <a:r>
              <a:rPr lang="sl-SI" sz="2400" b="1" dirty="0">
                <a:solidFill>
                  <a:srgbClr val="71BF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Sprememba uredbe – </a:t>
            </a:r>
            <a:r>
              <a:rPr lang="sl-SI" sz="2400" b="1" dirty="0" smtClean="0">
                <a:solidFill>
                  <a:srgbClr val="71BF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tradicionalna znanja in storitve</a:t>
            </a:r>
            <a:endParaRPr lang="sl-SI" sz="2400" b="1" dirty="0">
              <a:solidFill>
                <a:srgbClr val="71BF4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107504" y="980728"/>
            <a:ext cx="8856984" cy="5688632"/>
          </a:xfrm>
        </p:spPr>
        <p:txBody>
          <a:bodyPr>
            <a:noAutofit/>
          </a:bodyPr>
          <a:lstStyle/>
          <a:p>
            <a:pPr algn="just"/>
            <a:r>
              <a:rPr lang="sl-SI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Izvedla se je uskladitev napačnih SKD </a:t>
            </a:r>
            <a:r>
              <a:rPr lang="sl-SI" sz="2400" dirty="0">
                <a:latin typeface="Arial" panose="020B0604020202020204" pitchFamily="34" charset="0"/>
                <a:cs typeface="Arial" panose="020B0604020202020204" pitchFamily="34" charset="0"/>
              </a:rPr>
              <a:t>šifer. </a:t>
            </a:r>
          </a:p>
          <a:p>
            <a:pPr algn="just"/>
            <a:r>
              <a:rPr lang="sl-SI" sz="2400" dirty="0">
                <a:latin typeface="Arial" panose="020B0604020202020204" pitchFamily="34" charset="0"/>
                <a:cs typeface="Arial" panose="020B0604020202020204" pitchFamily="34" charset="0"/>
              </a:rPr>
              <a:t>Nova dejavnost nega telesa in sproščanje s panjskim zrakom za krepitev zdravja uporabnikov čebeljih pridelkov. Vključuje medeno masažo in sproščanje s panjskim zrakom ter masažo z eteričnimi olji, proizvedeni na kmetiji, ki ima dopolnilno dejavnost proizvodnja eteričnih olj. Za medeno masažo se zahteva opravljanje v skladu s Pravilnikom o minimalnih </a:t>
            </a:r>
            <a:r>
              <a:rPr lang="sl-SI" sz="2400" dirty="0" err="1">
                <a:latin typeface="Arial" panose="020B0604020202020204" pitchFamily="34" charset="0"/>
                <a:cs typeface="Arial" panose="020B0604020202020204" pitchFamily="34" charset="0"/>
              </a:rPr>
              <a:t>sanitarnozdravstvenih</a:t>
            </a:r>
            <a:r>
              <a:rPr lang="sl-SI" sz="2400" dirty="0">
                <a:latin typeface="Arial" panose="020B0604020202020204" pitchFamily="34" charset="0"/>
                <a:cs typeface="Arial" panose="020B0604020202020204" pitchFamily="34" charset="0"/>
              </a:rPr>
              <a:t> pogojih za opravljanje dejavnosti higienske nege in drugih podobnih dejavnosti (Uradni list RS, št. 104/09 in 17/11 – ZTZPUS-1). </a:t>
            </a:r>
            <a:endParaRPr lang="sl-SI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sl-SI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Nova </a:t>
            </a:r>
            <a:r>
              <a:rPr lang="sl-SI" sz="2400" dirty="0">
                <a:latin typeface="Arial" panose="020B0604020202020204" pitchFamily="34" charset="0"/>
                <a:cs typeface="Arial" panose="020B0604020202020204" pitchFamily="34" charset="0"/>
              </a:rPr>
              <a:t>dejavnost nabiranje smole, ki je mali obseg predelave lastnih pridelkov v skladu z </a:t>
            </a:r>
            <a:r>
              <a:rPr lang="sl-SI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Zakonom o dohodnini.  </a:t>
            </a:r>
            <a:endParaRPr lang="sl-SI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43328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4825</TotalTime>
  <Words>1323</Words>
  <Application>Microsoft Office PowerPoint</Application>
  <PresentationFormat>Diaprojekcija na zaslonu (4:3)</PresentationFormat>
  <Paragraphs>79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diapozitivov</vt:lpstr>
      </vt:variant>
      <vt:variant>
        <vt:i4>15</vt:i4>
      </vt:variant>
    </vt:vector>
  </HeadingPairs>
  <TitlesOfParts>
    <vt:vector size="16" baseType="lpstr">
      <vt:lpstr>Officeova tema</vt:lpstr>
      <vt:lpstr>Novosti na področju dopolnilnih dejavnostih na kmetiji</vt:lpstr>
      <vt:lpstr>Stanje vpisa v RKG – maj 2017</vt:lpstr>
      <vt:lpstr>Sprememba uredbe  - splošne določbe</vt:lpstr>
      <vt:lpstr>Sprememba uredbe - splošne določbe</vt:lpstr>
      <vt:lpstr>Sprememba uredbe - splošne določbe</vt:lpstr>
      <vt:lpstr>Sprememba uredbe - predelava</vt:lpstr>
      <vt:lpstr>Sprememba uredbe – turizem na kmetiji</vt:lpstr>
      <vt:lpstr>Sprememba uredbe – turizem na kmetiji</vt:lpstr>
      <vt:lpstr>Sprememba uredbe – tradicionalna znanja in storitve</vt:lpstr>
      <vt:lpstr>Sprememba uredbe – svetovanje in usposabljanje</vt:lpstr>
      <vt:lpstr>Sprememba uredbe – spremembe socialne dejavnosti</vt:lpstr>
      <vt:lpstr>Sprememba uredbe – spremembe socialne dejavnosti</vt:lpstr>
      <vt:lpstr>Mali obseg prve stopnje predelave </vt:lpstr>
      <vt:lpstr>Razveljavitev dovoljenja</vt:lpstr>
      <vt:lpstr>Predlogi za izboljšanje izvajanja dopolnilnih dejavnosti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Diapozitiv 1</dc:title>
  <dc:creator>vidonja</dc:creator>
  <cp:lastModifiedBy>Darko Simončič</cp:lastModifiedBy>
  <cp:revision>585</cp:revision>
  <cp:lastPrinted>2016-10-20T21:34:19Z</cp:lastPrinted>
  <dcterms:created xsi:type="dcterms:W3CDTF">2013-07-08T19:32:47Z</dcterms:created>
  <dcterms:modified xsi:type="dcterms:W3CDTF">2018-10-24T11:00:16Z</dcterms:modified>
</cp:coreProperties>
</file>