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410" r:id="rId3"/>
    <p:sldId id="446" r:id="rId4"/>
    <p:sldId id="449" r:id="rId5"/>
    <p:sldId id="452" r:id="rId6"/>
    <p:sldId id="447" r:id="rId7"/>
    <p:sldId id="448" r:id="rId8"/>
    <p:sldId id="451" r:id="rId9"/>
    <p:sldId id="394" r:id="rId10"/>
    <p:sldId id="457" r:id="rId11"/>
    <p:sldId id="454" r:id="rId12"/>
    <p:sldId id="456" r:id="rId13"/>
    <p:sldId id="441" r:id="rId14"/>
    <p:sldId id="445" r:id="rId15"/>
    <p:sldId id="432" r:id="rId16"/>
  </p:sldIdLst>
  <p:sldSz cx="9144000" cy="6858000" type="screen4x3"/>
  <p:notesSz cx="6797675" cy="987266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azdelek brez naslova" id="{B0998FD9-6B4E-4691-BE69-90A0B4F7D51C}">
          <p14:sldIdLst>
            <p14:sldId id="256"/>
            <p14:sldId id="410"/>
            <p14:sldId id="446"/>
            <p14:sldId id="449"/>
            <p14:sldId id="452"/>
            <p14:sldId id="447"/>
            <p14:sldId id="448"/>
            <p14:sldId id="451"/>
            <p14:sldId id="394"/>
            <p14:sldId id="457"/>
            <p14:sldId id="454"/>
            <p14:sldId id="456"/>
            <p14:sldId id="441"/>
            <p14:sldId id="445"/>
            <p14:sldId id="43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8" autoAdjust="0"/>
    <p:restoredTop sz="94630" autoAdjust="0"/>
  </p:normalViewPr>
  <p:slideViewPr>
    <p:cSldViewPr>
      <p:cViewPr varScale="1">
        <p:scale>
          <a:sx n="107" d="100"/>
          <a:sy n="107" d="100"/>
        </p:scale>
        <p:origin x="-12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5CB3-5B48-4684-A73E-D93A35860C0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93DF4-299E-4E87-9655-DDF0C35BDE6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848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74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0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757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57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928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817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787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289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85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026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53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978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7CAA-FF2A-437D-9239-80C30ACA40B9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31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jeZBesedilom 6"/>
          <p:cNvSpPr txBox="1"/>
          <p:nvPr/>
        </p:nvSpPr>
        <p:spPr>
          <a:xfrm>
            <a:off x="1187624" y="4797152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>
                <a:solidFill>
                  <a:schemeClr val="bg1"/>
                </a:solidFill>
              </a:rPr>
              <a:t>Tacen, </a:t>
            </a:r>
            <a:r>
              <a:rPr lang="sl-SI" sz="1400" dirty="0" smtClean="0">
                <a:solidFill>
                  <a:schemeClr val="bg1"/>
                </a:solidFill>
              </a:rPr>
              <a:t>25. </a:t>
            </a:r>
            <a:r>
              <a:rPr lang="sl-SI" sz="1400" dirty="0">
                <a:solidFill>
                  <a:schemeClr val="bg1"/>
                </a:solidFill>
              </a:rPr>
              <a:t>10. </a:t>
            </a:r>
            <a:r>
              <a:rPr lang="sl-SI" sz="1400" dirty="0" smtClean="0">
                <a:solidFill>
                  <a:schemeClr val="bg1"/>
                </a:solidFill>
              </a:rPr>
              <a:t>2018</a:t>
            </a:r>
            <a:endParaRPr lang="sl-SI" sz="1400" dirty="0">
              <a:solidFill>
                <a:schemeClr val="bg1"/>
              </a:solidFill>
            </a:endParaRPr>
          </a:p>
        </p:txBody>
      </p:sp>
      <p:sp>
        <p:nvSpPr>
          <p:cNvPr id="8" name="Naslov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6864" cy="2843932"/>
          </a:xfrm>
        </p:spPr>
        <p:txBody>
          <a:bodyPr>
            <a:normAutofit/>
          </a:bodyPr>
          <a:lstStyle/>
          <a:p>
            <a:r>
              <a:rPr lang="sl-SI" b="1" dirty="0">
                <a:solidFill>
                  <a:schemeClr val="bg1"/>
                </a:solidFill>
              </a:rPr>
              <a:t>Novosti na področju dopolnilnih dejavnostih na kmetiji</a:t>
            </a:r>
          </a:p>
        </p:txBody>
      </p:sp>
      <p:sp>
        <p:nvSpPr>
          <p:cNvPr id="9" name="Podnaslov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5976664" cy="504056"/>
          </a:xfrm>
        </p:spPr>
        <p:txBody>
          <a:bodyPr>
            <a:normAutofit/>
          </a:bodyPr>
          <a:lstStyle/>
          <a:p>
            <a:r>
              <a:rPr lang="sl-SI" sz="2600" dirty="0" smtClean="0">
                <a:solidFill>
                  <a:schemeClr val="bg1"/>
                </a:solidFill>
              </a:rPr>
              <a:t>X</a:t>
            </a:r>
            <a:r>
              <a:rPr lang="sl-SI" sz="2600" dirty="0">
                <a:solidFill>
                  <a:schemeClr val="bg1"/>
                </a:solidFill>
              </a:rPr>
              <a:t>. Dnevi upravnih enot </a:t>
            </a:r>
            <a:r>
              <a:rPr lang="sl-SI" sz="2600" dirty="0" smtClean="0">
                <a:solidFill>
                  <a:schemeClr val="bg1"/>
                </a:solidFill>
              </a:rPr>
              <a:t>2018 </a:t>
            </a:r>
            <a:endParaRPr lang="sl-SI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svetovanje in usposabljanje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svetovanje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uporabnikom čebeljih pridelkov in uporabnikom eteričnih olj.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Vključeno je svetovanje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uporabnikom čebeljih pridelkov (med, cvetni prah, matični mleček, propolis in vosek) in izdelkov iz čebeljih pridelkov za krepitev zdravja ter uporabnikom eteričnih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olj, proizvedenih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 kmetiji, ki ima dopolnilno dejavnost proizvodnja eteričnih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olj. 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Zahtevana se ustrezna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izobrazba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izvajalca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kot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druge dejavnosti iz te skupine.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24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spremembe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socialne dejavnosti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Ureja se poskusno izvajanje dopolnilne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socialno varstvo 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določen čas za obdobje trajanja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Dejavnosti se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izvajajo 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odrasle ali starejše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osebe, ki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niso odvisne od tuje pomoči pri opravljanju osnovnih dnevnih opravil - v skladu s pravilnikom, ki ureja standarde in normative socialno varstvenih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storitev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lahko nudi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celodnevno bivanje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največ šestim osebam v enoposteljnih ali dvoposteljnih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sobah ter dnevne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oblike bivanja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največ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dvanajstim osebam.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Kmetija 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nudi zdravstvene in socialne oskrbe.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Kmetija osebam nudi hrano. Zahteva se 30 % lastnih surovin, do 20 % je možen dokup surovin, ki so pridelane ali predelane na drugih kmetijah. Za preostali delež surovin  je možen dokup v prosti prodaji. </a:t>
            </a: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86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spremembe socialne dejavnosti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Opravljal jo bo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nosilec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, ki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pridobil odločbo o pravici do sredstev iz podukrepa podpora za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diverzifikacijo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kmetijskih dejavnosti v 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PRP 2014-2020 - na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podlagi Uredbe o izvajanju ukrepa Sodelovanja iz PRP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2014-2020 (Uradni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list RS, št. 68/17).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Javni razpis bo objavljen v tem letu. Odločbe bo izdala ARSKTRP.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bo izdala dovoljenje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obdobje izvajanja tega projekta (npr. dve leti).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zaključku projekta se bodo na podlagi evalvacije projekta prilagodile dejavnosti socialnega varstva ter določili pogoji in normativi za opravljanje teh dejavnosti.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Nosilci dopolnilne dejavnosti socialno-varstvene storitve na kmetiji, ki so pridobili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dovoljenje,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morajo opravljanje te dejavnosti uskladiti z določbami spremenjenega 22. člena uredbe najpozneje do 31. decembra 2020.</a:t>
            </a: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69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622" y="104466"/>
            <a:ext cx="8640960" cy="1092286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 obseg prve stopnje predelave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196752"/>
            <a:ext cx="8820980" cy="5472607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 spremembo uredbe se je vključilo nabiranje smole.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bilo možno vključiti vinski mošt, ker je to že dejansko vino, ki ni dopolnilna dejavnost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Prag prihodka od malega obsega prve stopnje predelave lastnih kmetijskih in gozdarskih pridelkov je 3.500 evrov – v RKG bo dohodek 0 evrov. 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 zadnjih podatkih se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mali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obseg predelave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opravljal 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46 kmetijah.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871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86262"/>
            <a:ext cx="8064896" cy="822458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Razveljavitev dovoljenja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994982"/>
            <a:ext cx="8712968" cy="5746385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Razveljavitev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dovoljenja: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nosilec dejavnosti ne izpolnjuje pogojev za opravljanje dejavnosti (člani kmetije, površine, … določbe 5. člena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 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nosilec dejavnosti ne sporoči podatka o letnem dohodku do 30. junija;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predlog pristojnega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inšpektorja.</a:t>
            </a:r>
          </a:p>
          <a:p>
            <a:pPr marL="0" indent="0">
              <a:buNone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Izjema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je za dejavnosti, ki so prejela sredstva iz razvoja podeželja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Predlog: UE naj vodijo seznam odvzetih dovoljenj v roku enega leta od dokončnosti razveljavitve, da se v tem času ne odloča o novem dovoljenju.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69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Predlogi za izboljšanje izvajanja dopolnilnih dejavnosti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223100"/>
            <a:ext cx="8856984" cy="5446260"/>
          </a:xfrm>
        </p:spPr>
        <p:txBody>
          <a:bodyPr>
            <a:norm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Generiranje dovoljenja za opravljanje dejavnosti – ni možno iz razloga velikega števila podatkov in kombinacij.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Vzorec dovoljenja za opravljanje dejavnosti – poskusilo se je pripraviti vzorec, ki ga ni bilo možno realizirati iz podobnega razloga kot pri generiranju dovoljenja.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Vzorec vloge za dovoljenje je bil umaknjen iz predloga uredbe. RKG bo objavil predlog vzorca za vlogo.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Utečen postopek določanja matičnih številk preko AJPES se ne </a:t>
            </a:r>
            <a:r>
              <a:rPr lang="sl-SI" sz="2400" smtClean="0">
                <a:latin typeface="Arial" panose="020B0604020202020204" pitchFamily="34" charset="0"/>
                <a:cs typeface="Arial" panose="020B0604020202020204" pitchFamily="34" charset="0"/>
              </a:rPr>
              <a:t>bo spreminjal.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58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pl-PL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Stanje vpisa v RKG – maj 2017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5688632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RKG je vpisano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17.900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dopolnilnih dejavnosti 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4.563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kmetijah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Primerjava: </a:t>
            </a: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1. 1. 2015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30. 6. 2018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št.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kmetij		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	4.859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4.563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št. nosilcev 	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4.635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4.606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dopolnilnih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dejavnosti	15.358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17.900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povpreč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št.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dejav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./kmet.	3,2		3,9</a:t>
            </a:r>
          </a:p>
          <a:p>
            <a:pPr marL="0" indent="0">
              <a:buNone/>
            </a:pP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Uredba o spremembah in dopolnitvah Uredbe o dopolnilnih dejavnostih na kmetiji (Uradni list RS, št. 36/18 z dne 30. 5. 2018)</a:t>
            </a:r>
          </a:p>
          <a:p>
            <a:pPr marL="0" indent="0">
              <a:buNone/>
            </a:pP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7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720079"/>
          </a:xfrm>
        </p:spPr>
        <p:txBody>
          <a:bodyPr>
            <a:norm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 - splošne določbe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mora pogoje za opravljanje dopolnilnih 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izpolnjevati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pred vložitvijo vloge za pridobitev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dovoljenja.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 tem se poveča natančnost preverjanja izpolnjevanja pogojev, ki se spremenijo od vloge za dovoljenje do izdaje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dovoljenja.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Izračun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primerljivih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kmetijskih: hmeljišče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premeni iz trajnih nasadov med njivske površine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pri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trajnih nasadih je izključen vinograd in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matičnjak.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Dopolnilne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dejavnosti se opravljajo na lokacijah, določenih v 10. do 22. členu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uredbe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birno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vlogo za kmetijo, na kateri se bo opravljala dopolnilna dejavnost,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odda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pred izdajo dovoljenja za opravljanje dejavnosti,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ne pred oddajo vloge za dovoljenje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kar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omogoča lažje urejanje zbirne vloge v času kampanje.</a:t>
            </a: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4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uredbe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splošne določbe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484783"/>
            <a:ext cx="8712968" cy="5112569"/>
          </a:xfrm>
        </p:spPr>
        <p:txBody>
          <a:bodyPr>
            <a:normAutofit/>
          </a:bodyPr>
          <a:lstStyle/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Ne zahteva se več oddaje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zbirne vloge za dopolnilno dejavnost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apiturizem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Kmetije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, ki opravljajo dopolnilno dejavnost predelava medu, cvetnega prahu, matičnega mlečka, propolisa in voska </a:t>
            </a:r>
            <a:r>
              <a:rPr lang="sl-SI" sz="2400" u="sng" dirty="0">
                <a:latin typeface="Arial" panose="020B0604020202020204" pitchFamily="34" charset="0"/>
                <a:cs typeface="Arial" panose="020B0604020202020204" pitchFamily="34" charset="0"/>
              </a:rPr>
              <a:t>in imajo kmetijske površine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morajo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vložiti zbirno vlogo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skladu s petim odstavkom 5.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uredbe (popravek pojasnila). 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primeru vložitve vloge za novo dopolnilno dejavnost svetovanje uporabnikom čebeljih pridelkov se priloži potrdilo o zahtevani izobrazbi.</a:t>
            </a:r>
          </a:p>
          <a:p>
            <a:pPr algn="just"/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7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- splošne določbe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124745"/>
            <a:ext cx="8712968" cy="5472607"/>
          </a:xfrm>
        </p:spPr>
        <p:txBody>
          <a:bodyPr>
            <a:norm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vlogi za izdajo dovoljenja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ne navajajo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istovrstne skupine kmetijskih pridelkov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primeru dopolnilnih 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prodaja. Z novo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določbo 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odstavku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7.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skupine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kmetijskih pridelkov vpišejo v RKG z začetkom opravljanja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dejavnosti. Pri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pridobitvi dovoljenja še ni znano, katere skupine se bodo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prodajale.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Črtanje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pogojev za registrirani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obrat. Po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ZKme-1 se ne zahteva več vpisa v register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obratov.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Še naprej je veljavna določba iz četrtega odstavka 6. člena, da mora vložnik v primeru predelave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drugem registriranem obratu predložiti izjavo, da nima registriranega obrata, in navede podatke o drugem registriranem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obratu.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3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89404"/>
            <a:ext cx="8064896" cy="846698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uredbe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predelava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544615"/>
          </a:xfrm>
          <a:noFill/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 dopolnilni dejavnosti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zakol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živali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predelava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mesa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so pri zahtevah za dolžino reje živali na kmetiji izključeni polži, kar omogoča predelavo polžev.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 dopolnilni dejavnosti proizvodnja piva, medenega piva izključena zahteva o zagotovitvi 50 odstotkov količin lastnih surovin v izdelku, zahteva pa se v celoti lastna pridelava hmelja in medu. 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Nova dopolnilna dejavnost proizvodnjo krmil vključuje proizvodnjo krmil za živino in drobnico, vključno s hranilnimi dodatki.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Nova dopolnilna dejavnost je konzerviranje in vlaganje jajc. 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Možnost opravljanja dopolnilne dejavnosti pečenje kostanja, koruze, semen, oreškov in prodaja tega na stojnicah na lokalnem trgu.  </a:t>
            </a:r>
          </a:p>
        </p:txBody>
      </p:sp>
    </p:spTree>
    <p:extLst>
      <p:ext uri="{BB962C8B-B14F-4D97-AF65-F5344CB8AC3E}">
        <p14:creationId xmlns:p14="http://schemas.microsoft.com/office/powerpoint/2010/main" val="207538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turizem na kmetiji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196753"/>
            <a:ext cx="8712968" cy="5400600"/>
          </a:xfrm>
        </p:spPr>
        <p:txBody>
          <a:bodyPr>
            <a:norm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Omogoča se plačljivo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nudenje rekvizitov gostom v okviru dopolnilne dejavnosti turizem na kmetiji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možno nudenja prostora za kampiranje za postavitev bivalnih vozil (avtodomi), počitniških prikolic ter osebnih avtomobilov 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kmetijskih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zemljiščih.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Navezava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 Pravilnik o minimalnih tehničnih pogojih in o obsegu storitev za opravljanje gostinske dejavnosti (oddaljenost prostorov za kampiranje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Za prostore za kampiranje se ne zahtevata vstopna zapornica in sprejemni prostor, kot je določeno za postajališče iz šestega odstavka 24.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pravilnika.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0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turizem na kmetiji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484783"/>
            <a:ext cx="8712968" cy="5112569"/>
          </a:xfrm>
        </p:spPr>
        <p:txBody>
          <a:bodyPr>
            <a:normAutofit/>
          </a:bodyPr>
          <a:lstStyle/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Za prostor za kampiranje se upoštevajo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določbe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 prostoru za kampiranje iz 38. člena tega pravilnika, ki določa povezanost na kmetijo (zagotavljanje hrane, sanitarij) in oddaljenost prostorov, ki ni večja kot 200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 omejitev je veljala že prej v skladu s tem pravilnikom.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 oblikah nastanitev se namesto »in podobno« navaja »in podobne inovativne oblike nastanitve« kot je navedeno v sedmem odstavku 25.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pravilnika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 S tem je med oblikami nastanitve vključen tudi npr.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glamping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4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tradicionalna znanja in storitve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Izvedla se je uskladitev napačnih SKD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šifer. 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Nova dejavnost nega telesa in sproščanje s panjskim zrakom za krepitev zdravja uporabnikov čebeljih pridelkov. Vključuje medeno masažo in sproščanje s panjskim zrakom ter masažo z eteričnimi olji, proizvedeni na kmetiji, ki ima dopolnilno dejavnost proizvodnja eteričnih olj. Za medeno masažo se zahteva opravljanje v skladu s Pravilnikom o minimalnih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sanitarnozdravstvenih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pogojih za opravljanje dejavnosti higienske nege in drugih podobnih dejavnosti (Uradni list RS, št. 104/09 in 17/11 – ZTZPUS-1).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 nabiranje smole, ki je mali obseg predelave lastnih pridelkov v skladu z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Zakonom o dohodnini. 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33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4825</TotalTime>
  <Words>1323</Words>
  <Application>Microsoft Office PowerPoint</Application>
  <PresentationFormat>Diaprojekcija na zaslonu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Officeova tema</vt:lpstr>
      <vt:lpstr>Novosti na področju dopolnilnih dejavnostih na kmetiji</vt:lpstr>
      <vt:lpstr>Stanje vpisa v RKG – maj 2017</vt:lpstr>
      <vt:lpstr>Sprememba uredbe  - splošne določbe</vt:lpstr>
      <vt:lpstr>Sprememba uredbe - splošne določbe</vt:lpstr>
      <vt:lpstr>Sprememba uredbe - splošne določbe</vt:lpstr>
      <vt:lpstr>Sprememba uredbe - predelava</vt:lpstr>
      <vt:lpstr>Sprememba uredbe – turizem na kmetiji</vt:lpstr>
      <vt:lpstr>Sprememba uredbe – turizem na kmetiji</vt:lpstr>
      <vt:lpstr>Sprememba uredbe – tradicionalna znanja in storitve</vt:lpstr>
      <vt:lpstr>Sprememba uredbe – svetovanje in usposabljanje</vt:lpstr>
      <vt:lpstr>Sprememba uredbe – spremembe socialne dejavnosti</vt:lpstr>
      <vt:lpstr>Sprememba uredbe – spremembe socialne dejavnosti</vt:lpstr>
      <vt:lpstr>Mali obseg prve stopnje predelave </vt:lpstr>
      <vt:lpstr>Razveljavitev dovoljenja</vt:lpstr>
      <vt:lpstr>Predlogi za izboljšanje izvajanja dopolnilnih dejavnosti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vidonja</dc:creator>
  <cp:lastModifiedBy>Darko Simončič</cp:lastModifiedBy>
  <cp:revision>585</cp:revision>
  <cp:lastPrinted>2016-10-20T21:34:19Z</cp:lastPrinted>
  <dcterms:created xsi:type="dcterms:W3CDTF">2013-07-08T19:32:47Z</dcterms:created>
  <dcterms:modified xsi:type="dcterms:W3CDTF">2018-10-24T11:00:16Z</dcterms:modified>
</cp:coreProperties>
</file>