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256" r:id="rId2"/>
    <p:sldId id="410" r:id="rId3"/>
    <p:sldId id="446" r:id="rId4"/>
    <p:sldId id="449" r:id="rId5"/>
    <p:sldId id="452" r:id="rId6"/>
    <p:sldId id="447" r:id="rId7"/>
    <p:sldId id="448" r:id="rId8"/>
    <p:sldId id="451" r:id="rId9"/>
    <p:sldId id="394" r:id="rId10"/>
    <p:sldId id="457" r:id="rId11"/>
    <p:sldId id="466" r:id="rId12"/>
    <p:sldId id="454" r:id="rId13"/>
    <p:sldId id="456" r:id="rId14"/>
    <p:sldId id="459" r:id="rId15"/>
    <p:sldId id="460" r:id="rId16"/>
    <p:sldId id="462" r:id="rId17"/>
    <p:sldId id="461" r:id="rId18"/>
    <p:sldId id="464" r:id="rId19"/>
    <p:sldId id="441" r:id="rId20"/>
    <p:sldId id="465" r:id="rId21"/>
    <p:sldId id="458" r:id="rId22"/>
    <p:sldId id="432" r:id="rId23"/>
  </p:sldIdLst>
  <p:sldSz cx="9144000" cy="6858000" type="screen4x3"/>
  <p:notesSz cx="6797675" cy="987266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azdelek brez naslova" id="{B0998FD9-6B4E-4691-BE69-90A0B4F7D51C}">
          <p14:sldIdLst>
            <p14:sldId id="256"/>
            <p14:sldId id="410"/>
            <p14:sldId id="446"/>
            <p14:sldId id="449"/>
            <p14:sldId id="452"/>
            <p14:sldId id="447"/>
            <p14:sldId id="448"/>
            <p14:sldId id="451"/>
            <p14:sldId id="394"/>
            <p14:sldId id="457"/>
            <p14:sldId id="466"/>
            <p14:sldId id="454"/>
            <p14:sldId id="456"/>
            <p14:sldId id="459"/>
            <p14:sldId id="460"/>
            <p14:sldId id="462"/>
            <p14:sldId id="461"/>
            <p14:sldId id="464"/>
            <p14:sldId id="441"/>
            <p14:sldId id="465"/>
            <p14:sldId id="458"/>
            <p14:sldId id="43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B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8" autoAdjust="0"/>
    <p:restoredTop sz="94630" autoAdjust="0"/>
  </p:normalViewPr>
  <p:slideViewPr>
    <p:cSldViewPr>
      <p:cViewPr varScale="1">
        <p:scale>
          <a:sx n="79" d="100"/>
          <a:sy n="79" d="100"/>
        </p:scale>
        <p:origin x="-107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45CB3-5B48-4684-A73E-D93A35860C0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93DF4-299E-4E87-9655-DDF0C35BDE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848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7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0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757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57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928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817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787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289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85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026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537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978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7CAA-FF2A-437D-9239-80C30ACA40B9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31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jeZBesedilom 6"/>
          <p:cNvSpPr txBox="1"/>
          <p:nvPr/>
        </p:nvSpPr>
        <p:spPr>
          <a:xfrm>
            <a:off x="1187624" y="479715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chemeClr val="bg1"/>
                </a:solidFill>
              </a:rPr>
              <a:t>Ljubljana, 4. 12. 2018</a:t>
            </a:r>
            <a:endParaRPr lang="sl-SI" sz="1400" dirty="0">
              <a:solidFill>
                <a:schemeClr val="bg1"/>
              </a:solidFill>
            </a:endParaRPr>
          </a:p>
        </p:txBody>
      </p:sp>
      <p:sp>
        <p:nvSpPr>
          <p:cNvPr id="8" name="Naslov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6864" cy="2843932"/>
          </a:xfrm>
        </p:spPr>
        <p:txBody>
          <a:bodyPr>
            <a:normAutofit/>
          </a:bodyPr>
          <a:lstStyle/>
          <a:p>
            <a:r>
              <a:rPr lang="sl-SI" b="1" dirty="0">
                <a:solidFill>
                  <a:schemeClr val="bg1"/>
                </a:solidFill>
              </a:rPr>
              <a:t>A</a:t>
            </a:r>
            <a:r>
              <a:rPr lang="sl-SI" b="1" dirty="0" smtClean="0">
                <a:solidFill>
                  <a:schemeClr val="bg1"/>
                </a:solidFill>
              </a:rPr>
              <a:t>ktivnosti </a:t>
            </a:r>
            <a:r>
              <a:rPr lang="sl-SI" b="1" dirty="0">
                <a:solidFill>
                  <a:schemeClr val="bg1"/>
                </a:solidFill>
              </a:rPr>
              <a:t>na področju razvoja dopolnilnih dejavnosti na kmetiji </a:t>
            </a:r>
          </a:p>
        </p:txBody>
      </p:sp>
      <p:sp>
        <p:nvSpPr>
          <p:cNvPr id="9" name="Podnaslov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5976664" cy="504056"/>
          </a:xfrm>
        </p:spPr>
        <p:txBody>
          <a:bodyPr>
            <a:normAutofit/>
          </a:bodyPr>
          <a:lstStyle/>
          <a:p>
            <a:r>
              <a:rPr lang="sl-SI" sz="2600" dirty="0" smtClean="0">
                <a:solidFill>
                  <a:schemeClr val="bg1"/>
                </a:solidFill>
              </a:rPr>
              <a:t>Posvet o dopolnilnih dejavnostih na kmetiji </a:t>
            </a:r>
            <a:endParaRPr lang="sl-SI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–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svetovanje in usposabljanje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Autofit/>
          </a:bodyPr>
          <a:lstStyle/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dejavnost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svetovanje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uporabnikom čebeljih pridelkov in uporabnikom eteričnih olj.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Vključeno je svetovanje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uporabnikom čebeljih pridelkov (med, cvetni prah, matični mleček, propolis in vosek) in izdelkov iz čebeljih pridelkov za krepitev zdravja ter uporabnikom eteričnih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olj, proizvedenih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 kmetiji, ki ima dopolnilno dejavnost proizvodnja eteričnih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olj. </a:t>
            </a: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Zahtevana se ustrezna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izobrazba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izvajalca - kot za druge dejavnosti iz te skupine.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24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622" y="104466"/>
            <a:ext cx="8640960" cy="1092286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 obseg prve stopnje predelave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516" y="1196752"/>
            <a:ext cx="8820980" cy="5472607"/>
          </a:xfrm>
        </p:spPr>
        <p:txBody>
          <a:bodyPr>
            <a:norm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 spremembo uredbe se je vključilo nabiranje smole. 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bilo možno vključiti vinski mošt, ker je to že dejansko vino, ki ni dopolnilna dejavnost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Prag prihodka od malega obsega prve stopnje predelave lastnih kmetijskih in gozdarskih pridelkov je 3.500 evrov – v RKG bo dohodek 0 evrov. 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Po zadnjih podatkih se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mali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obseg predelave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opravljal na 46 kmetijah.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503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Spremembe na področju socialne dejavnosti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/>
          </a:bodyPr>
          <a:lstStyle/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Ureja se poskusno izvajanje dopolnilne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dejavnosti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socialno varstvo za obdobje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trajanja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projekta.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Dejavnosti se izvajajo za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odrasle ali starejše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osebe, ki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niso odvisne od tuje pomoči pri opravljanju osnovnih dnevnih opravil - v skladu s pravilnikom, ki ureja standarde in normative socialno varstvenih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storitev. 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Nudi se lahko celodnevno bivanje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največ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 osebam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 enoposteljnih ali dvoposteljnih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sobah ter dnevne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oblike bivanja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največ 12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osebam.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nudi se zdravstvene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in socialne oskrbe.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Kmetija osebam nudi hrano. Zahteva se 30 % lastnih surovin, do 20 % je možen dokup surovin, ki so pridelane ali predelane na drugih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kmetijah, preostali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delež surovin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lahko dokupi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 prosti prodaji. </a:t>
            </a: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86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Spremembe na področju socialne dejavnosti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544616"/>
          </a:xfrm>
        </p:spPr>
        <p:txBody>
          <a:bodyPr>
            <a:normAutofit/>
          </a:bodyPr>
          <a:lstStyle/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Opravljal jo bo nosilec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, ki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pridobil odločbo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AKTRP iz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odukrepa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podpora za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diverzifikacijo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kmetijskih dejavnosti v dejavnosti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PRP 2014-2020 - na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podlagi Uredbe o izvajanju ukrepa Sodelovanja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(U. l. RS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, št. 68/17).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Javni razpis bo objavljen v tem letu. </a:t>
            </a: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bo izdala dovoljenje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obdobje izvajanja tega projekta (npr. dve leti).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zaključku projekta se bodo na podlagi evalvacije projekta prilagodile dejavnosti socialnega varstva ter določili pogoji in normativi za opravljanje teh dejavnosti.</a:t>
            </a: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Nosilci dopolnilne dejavnosti socialno-varstvene storitve na kmetiji, ki so pridobili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dovoljenje,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morajo opravljanje te dejavnosti uskladiti z določbami spremenjenega 22. člena uredbe najpozneje do 31. decembra 2020.</a:t>
            </a: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69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Socialne dejavnosti -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ukrep </a:t>
            </a:r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M16 Sodelovanje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223100"/>
            <a:ext cx="8856984" cy="5446260"/>
          </a:xfrm>
        </p:spPr>
        <p:txBody>
          <a:bodyPr>
            <a:normAutofit/>
          </a:bodyPr>
          <a:lstStyle/>
          <a:p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grada vsebine 6"/>
          <p:cNvSpPr txBox="1">
            <a:spLocks/>
          </p:cNvSpPr>
          <p:nvPr/>
        </p:nvSpPr>
        <p:spPr>
          <a:xfrm>
            <a:off x="5413196" y="1273442"/>
            <a:ext cx="2736304" cy="2165372"/>
          </a:xfrm>
          <a:prstGeom prst="rect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500" b="1" dirty="0" err="1" smtClean="0">
                <a:solidFill>
                  <a:srgbClr val="00B050"/>
                </a:solidFill>
              </a:rPr>
              <a:t>Podukrep</a:t>
            </a:r>
            <a:r>
              <a:rPr lang="en-GB" sz="2500" b="1" dirty="0" smtClean="0">
                <a:solidFill>
                  <a:srgbClr val="00B050"/>
                </a:solidFill>
              </a:rPr>
              <a:t> M16.9</a:t>
            </a:r>
            <a:r>
              <a:rPr lang="en-GB" sz="2500" dirty="0" smtClean="0">
                <a:solidFill>
                  <a:srgbClr val="00B050"/>
                </a:solidFill>
              </a:rPr>
              <a:t>: </a:t>
            </a:r>
            <a:r>
              <a:rPr lang="en-GB" sz="2500" dirty="0" err="1" smtClean="0">
                <a:solidFill>
                  <a:srgbClr val="00B050"/>
                </a:solidFill>
              </a:rPr>
              <a:t>Diverzifikacija</a:t>
            </a:r>
            <a:r>
              <a:rPr lang="en-GB" sz="2500" dirty="0" smtClean="0">
                <a:solidFill>
                  <a:srgbClr val="00B050"/>
                </a:solidFill>
              </a:rPr>
              <a:t> </a:t>
            </a:r>
            <a:r>
              <a:rPr lang="en-GB" sz="2500" dirty="0" err="1" smtClean="0">
                <a:solidFill>
                  <a:srgbClr val="00B050"/>
                </a:solidFill>
              </a:rPr>
              <a:t>dejavnosti</a:t>
            </a:r>
            <a:r>
              <a:rPr lang="en-GB" sz="2500" dirty="0" smtClean="0">
                <a:solidFill>
                  <a:srgbClr val="00B050"/>
                </a:solidFill>
              </a:rPr>
              <a:t> </a:t>
            </a:r>
            <a:r>
              <a:rPr lang="en-GB" sz="2500" dirty="0" err="1" smtClean="0">
                <a:solidFill>
                  <a:srgbClr val="00B050"/>
                </a:solidFill>
              </a:rPr>
              <a:t>na</a:t>
            </a:r>
            <a:r>
              <a:rPr lang="en-GB" sz="2500" dirty="0" smtClean="0">
                <a:solidFill>
                  <a:srgbClr val="00B050"/>
                </a:solidFill>
              </a:rPr>
              <a:t> </a:t>
            </a:r>
            <a:r>
              <a:rPr lang="en-GB" sz="2500" dirty="0" err="1" smtClean="0">
                <a:solidFill>
                  <a:srgbClr val="00B050"/>
                </a:solidFill>
              </a:rPr>
              <a:t>kmetiji</a:t>
            </a:r>
            <a:endParaRPr lang="en-GB" sz="2500" dirty="0" smtClean="0">
              <a:solidFill>
                <a:srgbClr val="00B050"/>
              </a:solidFill>
            </a:endParaRPr>
          </a:p>
          <a:p>
            <a:endParaRPr lang="sl-SI" dirty="0">
              <a:solidFill>
                <a:srgbClr val="00B050"/>
              </a:solidFill>
            </a:endParaRPr>
          </a:p>
        </p:txBody>
      </p:sp>
      <p:sp>
        <p:nvSpPr>
          <p:cNvPr id="6" name="Ograda vsebine 6"/>
          <p:cNvSpPr txBox="1">
            <a:spLocks/>
          </p:cNvSpPr>
          <p:nvPr/>
        </p:nvSpPr>
        <p:spPr>
          <a:xfrm>
            <a:off x="1763688" y="1273442"/>
            <a:ext cx="2736304" cy="21703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500" b="1" dirty="0" err="1" smtClean="0"/>
              <a:t>Podukrep</a:t>
            </a:r>
            <a:r>
              <a:rPr lang="en-GB" sz="2500" b="1" dirty="0" smtClean="0"/>
              <a:t> M16.4</a:t>
            </a:r>
            <a:r>
              <a:rPr lang="en-GB" sz="2500" dirty="0" smtClean="0"/>
              <a:t>: </a:t>
            </a:r>
            <a:r>
              <a:rPr lang="en-GB" sz="2500" dirty="0" err="1" smtClean="0"/>
              <a:t>Vzpostavitev</a:t>
            </a:r>
            <a:r>
              <a:rPr lang="en-GB" sz="2500" dirty="0" smtClean="0"/>
              <a:t> in </a:t>
            </a:r>
            <a:r>
              <a:rPr lang="en-GB" sz="2500" dirty="0" err="1" smtClean="0"/>
              <a:t>razvoj</a:t>
            </a:r>
            <a:r>
              <a:rPr lang="en-GB" sz="2500" dirty="0" smtClean="0"/>
              <a:t> </a:t>
            </a:r>
            <a:r>
              <a:rPr lang="en-GB" sz="2500" dirty="0" err="1" smtClean="0"/>
              <a:t>kratkih</a:t>
            </a:r>
            <a:r>
              <a:rPr lang="en-GB" sz="2500" dirty="0" smtClean="0"/>
              <a:t> </a:t>
            </a:r>
            <a:r>
              <a:rPr lang="en-GB" sz="2500" dirty="0" err="1" smtClean="0"/>
              <a:t>dobavnih</a:t>
            </a:r>
            <a:r>
              <a:rPr lang="en-GB" sz="2500" dirty="0" smtClean="0"/>
              <a:t> </a:t>
            </a:r>
            <a:r>
              <a:rPr lang="en-GB" sz="2500" dirty="0" err="1" smtClean="0"/>
              <a:t>verig</a:t>
            </a:r>
            <a:r>
              <a:rPr lang="en-GB" sz="2500" dirty="0" smtClean="0"/>
              <a:t> in </a:t>
            </a:r>
            <a:r>
              <a:rPr lang="en-GB" sz="2500" dirty="0" err="1" smtClean="0"/>
              <a:t>lokalnih</a:t>
            </a:r>
            <a:r>
              <a:rPr lang="en-GB" sz="2500" dirty="0" smtClean="0"/>
              <a:t> </a:t>
            </a:r>
            <a:r>
              <a:rPr lang="en-GB" sz="2500" dirty="0" err="1" smtClean="0"/>
              <a:t>trgov</a:t>
            </a:r>
            <a:endParaRPr lang="en-GB" sz="2500" dirty="0" smtClean="0"/>
          </a:p>
        </p:txBody>
      </p:sp>
      <p:sp>
        <p:nvSpPr>
          <p:cNvPr id="8" name="Ograda vsebine 6"/>
          <p:cNvSpPr txBox="1">
            <a:spLocks/>
          </p:cNvSpPr>
          <p:nvPr/>
        </p:nvSpPr>
        <p:spPr>
          <a:xfrm>
            <a:off x="5436096" y="3754760"/>
            <a:ext cx="2736304" cy="20162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500" b="1" dirty="0" err="1" smtClean="0"/>
              <a:t>Podukrep</a:t>
            </a:r>
            <a:r>
              <a:rPr lang="en-GB" sz="2500" b="1" dirty="0" smtClean="0"/>
              <a:t> M16.5</a:t>
            </a:r>
            <a:r>
              <a:rPr lang="en-GB" sz="2500" dirty="0" smtClean="0"/>
              <a:t>: </a:t>
            </a:r>
            <a:r>
              <a:rPr lang="en-GB" sz="2500" dirty="0" err="1" smtClean="0"/>
              <a:t>Okolje</a:t>
            </a:r>
            <a:r>
              <a:rPr lang="en-GB" sz="2500" dirty="0" smtClean="0"/>
              <a:t> in </a:t>
            </a:r>
            <a:r>
              <a:rPr lang="en-GB" sz="2500" dirty="0" err="1" smtClean="0"/>
              <a:t>podnebne</a:t>
            </a:r>
            <a:r>
              <a:rPr lang="en-GB" sz="2500" dirty="0" smtClean="0"/>
              <a:t> </a:t>
            </a:r>
            <a:r>
              <a:rPr lang="en-GB" sz="2500" dirty="0" err="1" smtClean="0"/>
              <a:t>spremembe</a:t>
            </a:r>
            <a:endParaRPr lang="en-GB" sz="25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sl-SI" dirty="0"/>
          </a:p>
        </p:txBody>
      </p:sp>
      <p:sp>
        <p:nvSpPr>
          <p:cNvPr id="9" name="Ograda vsebine 6"/>
          <p:cNvSpPr txBox="1">
            <a:spLocks/>
          </p:cNvSpPr>
          <p:nvPr/>
        </p:nvSpPr>
        <p:spPr>
          <a:xfrm>
            <a:off x="1763688" y="3763330"/>
            <a:ext cx="2736304" cy="19990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l-SI" sz="2500" b="1" dirty="0" err="1" smtClean="0"/>
              <a:t>Podukrep</a:t>
            </a:r>
            <a:r>
              <a:rPr lang="en-GB" sz="2500" b="1" dirty="0" smtClean="0"/>
              <a:t> M16.2</a:t>
            </a:r>
            <a:r>
              <a:rPr lang="en-GB" sz="2500" dirty="0" smtClean="0"/>
              <a:t>: </a:t>
            </a:r>
            <a:r>
              <a:rPr lang="en-GB" sz="2500" dirty="0" err="1" smtClean="0"/>
              <a:t>Razvoj</a:t>
            </a:r>
            <a:r>
              <a:rPr lang="en-GB" sz="2500" dirty="0" smtClean="0"/>
              <a:t> </a:t>
            </a:r>
            <a:r>
              <a:rPr lang="en-GB" sz="2500" dirty="0" err="1" smtClean="0"/>
              <a:t>novih</a:t>
            </a:r>
            <a:r>
              <a:rPr lang="en-GB" sz="2500" dirty="0" smtClean="0"/>
              <a:t> </a:t>
            </a:r>
            <a:r>
              <a:rPr lang="en-GB" sz="2500" dirty="0" err="1" smtClean="0"/>
              <a:t>proizvodov</a:t>
            </a:r>
            <a:r>
              <a:rPr lang="en-GB" sz="2500" dirty="0" smtClean="0"/>
              <a:t>, </a:t>
            </a:r>
            <a:r>
              <a:rPr lang="en-GB" sz="2500" dirty="0" err="1" smtClean="0"/>
              <a:t>praks</a:t>
            </a:r>
            <a:r>
              <a:rPr lang="en-GB" sz="2500" dirty="0" smtClean="0"/>
              <a:t>, </a:t>
            </a:r>
            <a:r>
              <a:rPr lang="en-GB" sz="2500" dirty="0" err="1" smtClean="0"/>
              <a:t>procesov</a:t>
            </a:r>
            <a:r>
              <a:rPr lang="en-GB" sz="2500" dirty="0" smtClean="0"/>
              <a:t> in </a:t>
            </a:r>
            <a:r>
              <a:rPr lang="en-GB" sz="2500" dirty="0" err="1" smtClean="0"/>
              <a:t>tehnologij</a:t>
            </a:r>
            <a:endParaRPr lang="en-GB" sz="25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sl-SI" dirty="0"/>
          </a:p>
        </p:txBody>
      </p:sp>
      <p:sp>
        <p:nvSpPr>
          <p:cNvPr id="10" name="Rounded Rectangle 1"/>
          <p:cNvSpPr/>
          <p:nvPr/>
        </p:nvSpPr>
        <p:spPr>
          <a:xfrm>
            <a:off x="1403648" y="1052854"/>
            <a:ext cx="504056" cy="44117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1.</a:t>
            </a:r>
            <a:endParaRPr lang="sl-SI" sz="2800" dirty="0"/>
          </a:p>
        </p:txBody>
      </p:sp>
      <p:sp>
        <p:nvSpPr>
          <p:cNvPr id="11" name="Rounded Rectangle 8"/>
          <p:cNvSpPr/>
          <p:nvPr/>
        </p:nvSpPr>
        <p:spPr>
          <a:xfrm>
            <a:off x="5094980" y="1066311"/>
            <a:ext cx="504056" cy="442470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2.</a:t>
            </a:r>
            <a:endParaRPr lang="sl-SI" sz="2800" dirty="0"/>
          </a:p>
        </p:txBody>
      </p:sp>
      <p:sp>
        <p:nvSpPr>
          <p:cNvPr id="12" name="Rounded Rectangle 9"/>
          <p:cNvSpPr/>
          <p:nvPr/>
        </p:nvSpPr>
        <p:spPr>
          <a:xfrm>
            <a:off x="1403648" y="3542742"/>
            <a:ext cx="504056" cy="44117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3.</a:t>
            </a:r>
            <a:endParaRPr lang="sl-SI" sz="2800" dirty="0"/>
          </a:p>
        </p:txBody>
      </p:sp>
      <p:sp>
        <p:nvSpPr>
          <p:cNvPr id="13" name="Rounded Rectangle 10"/>
          <p:cNvSpPr/>
          <p:nvPr/>
        </p:nvSpPr>
        <p:spPr>
          <a:xfrm>
            <a:off x="5094980" y="3520068"/>
            <a:ext cx="504056" cy="44117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4.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521447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4" y="-12215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Socialne dejavnosti -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ukrep </a:t>
            </a:r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M16 Sodelovanje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223100"/>
            <a:ext cx="8856984" cy="5446260"/>
          </a:xfrm>
        </p:spPr>
        <p:txBody>
          <a:bodyPr>
            <a:normAutofit/>
          </a:bodyPr>
          <a:lstStyle/>
          <a:p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grada vsebine 6"/>
          <p:cNvSpPr txBox="1">
            <a:spLocks/>
          </p:cNvSpPr>
          <p:nvPr/>
        </p:nvSpPr>
        <p:spPr>
          <a:xfrm>
            <a:off x="1404692" y="1052735"/>
            <a:ext cx="6336704" cy="13681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500" b="1" dirty="0" smtClean="0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sl-SI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Podukrep M16.9</a:t>
            </a:r>
            <a:r>
              <a:rPr lang="sl-SI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spcAft>
                <a:spcPts val="600"/>
              </a:spcAft>
            </a:pPr>
            <a:r>
              <a:rPr lang="sl-SI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Diverzifikacija</a:t>
            </a:r>
            <a:r>
              <a:rPr lang="sl-SI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dejavnosti na kmetiji</a:t>
            </a:r>
          </a:p>
          <a:p>
            <a:pPr algn="ctr"/>
            <a:endParaRPr lang="sl-SI" dirty="0"/>
          </a:p>
        </p:txBody>
      </p:sp>
      <p:cxnSp>
        <p:nvCxnSpPr>
          <p:cNvPr id="15" name="Straight Arrow Connector 10"/>
          <p:cNvCxnSpPr/>
          <p:nvPr/>
        </p:nvCxnSpPr>
        <p:spPr>
          <a:xfrm>
            <a:off x="4573044" y="242088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grada vsebine 6"/>
          <p:cNvSpPr txBox="1">
            <a:spLocks/>
          </p:cNvSpPr>
          <p:nvPr/>
        </p:nvSpPr>
        <p:spPr>
          <a:xfrm>
            <a:off x="827584" y="2780928"/>
            <a:ext cx="7490920" cy="3600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Podpora je namenjena izvedbi </a:t>
            </a:r>
            <a:r>
              <a:rPr lang="sl-SI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projektov</a:t>
            </a: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v okviru katerih se </a:t>
            </a:r>
            <a:r>
              <a:rPr lang="sl-SI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kmetiji poskusno izvedejo aktivnosti</a:t>
            </a: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ki se nanašajo na področja </a:t>
            </a:r>
            <a:r>
              <a:rPr lang="sl-SI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izobraževanja o okolju </a:t>
            </a: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hrani</a:t>
            </a: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zdravstvenega varstva</a:t>
            </a: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socialnega varstva </a:t>
            </a: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oziroma </a:t>
            </a:r>
            <a:r>
              <a:rPr lang="sl-SI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invalidskega zdravstva </a:t>
            </a: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 ciljem </a:t>
            </a:r>
            <a:r>
              <a:rPr lang="sl-SI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preučitve možnosti razvoja teh dejavnosti na kmetiji</a:t>
            </a: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4345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Socialne dejavnosti -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ukrep </a:t>
            </a:r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M16 Sodelovanje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223100"/>
            <a:ext cx="8856984" cy="5446260"/>
          </a:xfrm>
        </p:spPr>
        <p:txBody>
          <a:bodyPr>
            <a:normAutofit/>
          </a:bodyPr>
          <a:lstStyle/>
          <a:p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grada vsebine 6"/>
          <p:cNvSpPr txBox="1">
            <a:spLocks/>
          </p:cNvSpPr>
          <p:nvPr/>
        </p:nvSpPr>
        <p:spPr>
          <a:xfrm>
            <a:off x="323528" y="5148314"/>
            <a:ext cx="8640960" cy="15752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Partnerstvo lahko sestavljajo tudi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druge pravne osebe</a:t>
            </a: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ki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opravljajo nepridobitno dejavnost</a:t>
            </a: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delujejo na področju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izobraževanja</a:t>
            </a: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zdravstvenega varstva</a:t>
            </a: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socialnega varstva </a:t>
            </a: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invalidskega varstva</a:t>
            </a: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21" name="Straight Arrow Connector 25"/>
          <p:cNvCxnSpPr/>
          <p:nvPr/>
        </p:nvCxnSpPr>
        <p:spPr>
          <a:xfrm flipH="1">
            <a:off x="4561802" y="4725144"/>
            <a:ext cx="10199" cy="42317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grada vsebine 6"/>
          <p:cNvSpPr txBox="1">
            <a:spLocks/>
          </p:cNvSpPr>
          <p:nvPr/>
        </p:nvSpPr>
        <p:spPr>
          <a:xfrm>
            <a:off x="661194" y="1916832"/>
            <a:ext cx="7801216" cy="2808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član:  ena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pravna oseba</a:t>
            </a: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ki opravlja dejavnost na področju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izobraževanja</a:t>
            </a: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zdravstvenega varstva</a:t>
            </a: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socialnega varstva</a:t>
            </a: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invalidskega varstva </a:t>
            </a: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humanitarne dejavnosti </a:t>
            </a:r>
          </a:p>
          <a:p>
            <a:pPr marL="0" indent="0" algn="ctr">
              <a:buNone/>
            </a:pP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 </a:t>
            </a:r>
          </a:p>
          <a:p>
            <a:pPr marL="0" indent="0" algn="ctr">
              <a:buNone/>
            </a:pP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socialno podjetje </a:t>
            </a:r>
          </a:p>
          <a:p>
            <a:pPr marL="0" indent="0" algn="ctr">
              <a:buNone/>
            </a:pP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 </a:t>
            </a:r>
          </a:p>
          <a:p>
            <a:pPr marL="0" indent="0" algn="ctr">
              <a:buNone/>
            </a:pP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zaposlitveni center</a:t>
            </a:r>
            <a:r>
              <a:rPr lang="en-GB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4" name="Ograda vsebine 6"/>
          <p:cNvSpPr txBox="1">
            <a:spLocks/>
          </p:cNvSpPr>
          <p:nvPr/>
        </p:nvSpPr>
        <p:spPr>
          <a:xfrm>
            <a:off x="659216" y="1061559"/>
            <a:ext cx="7803193" cy="711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AutoNum type="arabicPeriod"/>
            </a:pPr>
            <a:r>
              <a:rPr lang="sl-SI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član: eno </a:t>
            </a:r>
            <a:r>
              <a:rPr lang="sl-SI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kmetijsko gospodarstvo, organizirano kot kmetija</a:t>
            </a:r>
          </a:p>
        </p:txBody>
      </p:sp>
      <p:sp>
        <p:nvSpPr>
          <p:cNvPr id="26" name="Ograda vsebine 6"/>
          <p:cNvSpPr txBox="1">
            <a:spLocks/>
          </p:cNvSpPr>
          <p:nvPr/>
        </p:nvSpPr>
        <p:spPr>
          <a:xfrm>
            <a:off x="251520" y="2934862"/>
            <a:ext cx="2880320" cy="1961424"/>
          </a:xfrm>
          <a:prstGeom prst="rect">
            <a:avLst/>
          </a:prstGeom>
          <a:solidFill>
            <a:srgbClr val="00B050"/>
          </a:solidFill>
          <a:ln/>
          <a:effectLst>
            <a:softEdge rad="3175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sl-SI" sz="1600" dirty="0" smtClean="0">
                <a:solidFill>
                  <a:schemeClr val="bg1"/>
                </a:solidFill>
              </a:rPr>
              <a:t>Partnerstvo se vzpostavi na podlagi pogodbe o medsebojnem sodelovanju, ki se sklene najmanj za čas trajanja projekta.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27" name="Ograda vsebine 6"/>
          <p:cNvSpPr txBox="1">
            <a:spLocks/>
          </p:cNvSpPr>
          <p:nvPr/>
        </p:nvSpPr>
        <p:spPr>
          <a:xfrm>
            <a:off x="5868144" y="3037637"/>
            <a:ext cx="2880320" cy="1961424"/>
          </a:xfrm>
          <a:prstGeom prst="rect">
            <a:avLst/>
          </a:prstGeom>
          <a:solidFill>
            <a:srgbClr val="00B050"/>
          </a:solidFill>
          <a:ln/>
          <a:effectLst>
            <a:softEdge rad="3175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sl-SI" sz="1600" dirty="0">
                <a:solidFill>
                  <a:schemeClr val="bg1"/>
                </a:solidFill>
              </a:rPr>
              <a:t>Člani partnerstva </a:t>
            </a:r>
            <a:r>
              <a:rPr lang="sl-SI" sz="1600" dirty="0" smtClean="0">
                <a:solidFill>
                  <a:schemeClr val="bg1"/>
                </a:solidFill>
              </a:rPr>
              <a:t>ne </a:t>
            </a:r>
            <a:r>
              <a:rPr lang="sl-SI" sz="1600" dirty="0">
                <a:solidFill>
                  <a:schemeClr val="bg1"/>
                </a:solidFill>
              </a:rPr>
              <a:t>smejo biti med seboj povezani na način, opredeljen v tretjem odstavku 3. člena priloge I Uredbe 702/2014/EU.«. 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988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Upravičene aktivnosti: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223100"/>
            <a:ext cx="8856984" cy="5446260"/>
          </a:xfrm>
        </p:spPr>
        <p:txBody>
          <a:bodyPr>
            <a:normAutofit/>
          </a:bodyPr>
          <a:lstStyle/>
          <a:p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467544" y="1124744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Vodenje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in koordinacija izvedbe projekta;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priprava, organizacija oziroma izvedba usposabljanja članov partnerstva s področja vsebine projekta;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aktivnosti, ki so neposredno povezane z izvedbo projekta iz 44. člena te uredbe;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priprava analize izvedljivosti prenosa projektnih rešitev v prakso v okviru dopolnilne dejavnosti na kmetiji;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razširjanje rezultatov projekta.</a:t>
            </a:r>
          </a:p>
        </p:txBody>
      </p:sp>
    </p:spTree>
    <p:extLst>
      <p:ext uri="{BB962C8B-B14F-4D97-AF65-F5344CB8AC3E}">
        <p14:creationId xmlns:p14="http://schemas.microsoft.com/office/powerpoint/2010/main" val="4066161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22333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Upravičeni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stroški: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760640"/>
          </a:xfrm>
        </p:spPr>
        <p:txBody>
          <a:bodyPr>
            <a:normAutofit/>
          </a:bodyPr>
          <a:lstStyle/>
          <a:p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179512" y="980728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troški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dela na projektu in potni stroški;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troški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usposabljanj in udeležbe na dogodkih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če so povezani z izvajanjem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projekta - stroški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prevoza, nastanitve, kotizacije;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troški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nakupa nove opreme - uporabi se najvišja letna 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amortizac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stopnja za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obdobje uporabe opreme 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 - 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največ 20 %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upravič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 stroškov projekta;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troški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zunanjih storitev, ki jih ne opravijo člani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partnerstva - stroški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raziskav, stroški uvedbe novega tehničnega znanja, stroški svetovalnih in drugih storitev, stroški razširjanja rezultatov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projekta - največ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20 % 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upravič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stroškov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projekta,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šteje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stroška evalvacije;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osredni stroški v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obliki pavšalnega zneska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največ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15 % 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upravič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stroš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dela.</a:t>
            </a:r>
          </a:p>
        </p:txBody>
      </p:sp>
    </p:spTree>
    <p:extLst>
      <p:ext uri="{BB962C8B-B14F-4D97-AF65-F5344CB8AC3E}">
        <p14:creationId xmlns:p14="http://schemas.microsoft.com/office/powerpoint/2010/main" val="3162221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622" y="104466"/>
            <a:ext cx="8640960" cy="804254"/>
          </a:xfrm>
        </p:spPr>
        <p:txBody>
          <a:bodyPr>
            <a:noAutofit/>
          </a:bodyPr>
          <a:lstStyle/>
          <a:p>
            <a:pPr algn="l"/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Pogoji </a:t>
            </a:r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 vložitvi vloge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516" y="908720"/>
            <a:ext cx="8820980" cy="5760639"/>
          </a:xfrm>
        </p:spPr>
        <p:txBody>
          <a:bodyPr>
            <a:normAutofit/>
          </a:bodyPr>
          <a:lstStyle/>
          <a:p>
            <a:pPr marL="457200" indent="-457200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Član partnerstva, ki je KMG, mora biti vpisan v RKG;</a:t>
            </a:r>
          </a:p>
          <a:p>
            <a:pPr marL="457200" indent="-457200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Dejavnost mora biti registrirana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 ozemlju RS;</a:t>
            </a:r>
          </a:p>
          <a:p>
            <a:pPr marL="457200" indent="-457200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Član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partnerstva, ki je KMG, vloži zbirno vlogo;</a:t>
            </a:r>
          </a:p>
          <a:p>
            <a:pPr marL="457200" indent="-457200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Člani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partnerstva ne smejo biti med seboj povezani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skladu s prilogo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 Uredbe 702/2014/EU;</a:t>
            </a:r>
          </a:p>
          <a:p>
            <a:pPr marL="457200" indent="-457200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Upravičenec bo vodil ločeno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računovodstvo;</a:t>
            </a:r>
          </a:p>
          <a:p>
            <a:pPr marL="457200" indent="-457200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Priložiti mora projekt  ter pogodbo o medsebojnem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sodelovanju;</a:t>
            </a:r>
          </a:p>
          <a:p>
            <a:pPr marL="457200" indent="-457200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Pravna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oseba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predloži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akt o ustanovitvi, iz katerega je razvidno, da opravlja nepridobitno dejavnost in deluje na področju izobraževanja, zdravstvenega varstva, socialnega varstva ali invalidskega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varstva;</a:t>
            </a:r>
          </a:p>
          <a:p>
            <a:pPr marL="457200" indent="-457200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Invalidsko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podjetje ali zaposlitveni center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mora imeti urejen status.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87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pl-PL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Število dopolnilnih dejavnosti na kmetiji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5472608"/>
          </a:xfrm>
        </p:spPr>
        <p:txBody>
          <a:bodyPr>
            <a:norm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 RKG je vpisano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17.900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dopolnilnih dejavnosti 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4.563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kmetijah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Primerjava: </a:t>
            </a:r>
          </a:p>
          <a:p>
            <a:pPr marL="0" inden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1. 1. 2015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30. 6. 2018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št.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kmetij		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	4.859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4.563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št. nosilcev 		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4.635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4.606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št.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dopolnilnih 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dejavnosti	15.358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17.900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povpreč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št. 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dejav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./kmet.	3,2		3,9</a:t>
            </a: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Služba za RKG je pripravila vzorec vloge za pridobitev dovoljenja za opravljanje dejavnosti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279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Finančne določbe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223100"/>
            <a:ext cx="8856984" cy="5446260"/>
          </a:xfrm>
        </p:spPr>
        <p:txBody>
          <a:bodyPr>
            <a:normAutofit/>
          </a:bodyPr>
          <a:lstStyle/>
          <a:p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grada vsebine 6"/>
          <p:cNvSpPr txBox="1">
            <a:spLocks/>
          </p:cNvSpPr>
          <p:nvPr/>
        </p:nvSpPr>
        <p:spPr>
          <a:xfrm>
            <a:off x="2051720" y="3789040"/>
            <a:ext cx="5184576" cy="10380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sl-SI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znaša 100 </a:t>
            </a:r>
            <a:r>
              <a:rPr lang="sl-SI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upravičenih stroškov </a:t>
            </a:r>
            <a:r>
              <a:rPr lang="sl-SI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projekta. </a:t>
            </a:r>
            <a:endParaRPr lang="sl-SI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grada vsebine 6"/>
          <p:cNvSpPr txBox="1">
            <a:spLocks/>
          </p:cNvSpPr>
          <p:nvPr/>
        </p:nvSpPr>
        <p:spPr>
          <a:xfrm>
            <a:off x="323528" y="980728"/>
            <a:ext cx="8424935" cy="26642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posamezno vlogo na </a:t>
            </a:r>
            <a:r>
              <a:rPr lang="sl-SI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 se </a:t>
            </a: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lahko dodeli podpora, ki znaša </a:t>
            </a:r>
            <a:r>
              <a:rPr lang="sl-S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5.000 </a:t>
            </a:r>
            <a:r>
              <a:rPr lang="sl-SI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eurov</a:t>
            </a:r>
            <a:r>
              <a:rPr lang="sl-S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vključno 45.000 </a:t>
            </a:r>
            <a:r>
              <a:rPr lang="sl-SI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eurov</a:t>
            </a:r>
            <a:r>
              <a:rPr lang="sl-SI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spcAft>
                <a:spcPts val="600"/>
              </a:spcAft>
            </a:pPr>
            <a:r>
              <a:rPr lang="sl-SI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 upravičenec do podpore uveljavlja merilo, da je </a:t>
            </a:r>
            <a:r>
              <a:rPr lang="sl-SI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sl-SI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evalviran</a:t>
            </a:r>
            <a:r>
              <a:rPr lang="sl-SI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strani zunanjega izvajalca, ki ni član partnerstva</a:t>
            </a:r>
            <a:r>
              <a:rPr lang="sl-SI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lahko najvišji znesek podpore znaša </a:t>
            </a:r>
            <a:r>
              <a:rPr lang="sl-SI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vključno 75.000 </a:t>
            </a:r>
            <a:r>
              <a:rPr lang="sl-SI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eurov</a:t>
            </a:r>
            <a:r>
              <a:rPr lang="sl-SI" sz="2200" dirty="0" smtClean="0">
                <a:solidFill>
                  <a:schemeClr val="tx1"/>
                </a:solidFill>
              </a:rPr>
              <a:t>.</a:t>
            </a:r>
            <a:endParaRPr lang="sl-SI" sz="2200" dirty="0">
              <a:solidFill>
                <a:schemeClr val="tx1"/>
              </a:solidFill>
            </a:endParaRPr>
          </a:p>
        </p:txBody>
      </p:sp>
      <p:sp>
        <p:nvSpPr>
          <p:cNvPr id="8" name="Ograda vsebine 6"/>
          <p:cNvSpPr txBox="1">
            <a:spLocks/>
          </p:cNvSpPr>
          <p:nvPr/>
        </p:nvSpPr>
        <p:spPr>
          <a:xfrm>
            <a:off x="716859" y="5085184"/>
            <a:ext cx="7710281" cy="1440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Upravičenec do podpore </a:t>
            </a:r>
            <a:r>
              <a:rPr lang="sl-SI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l-S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vodilni </a:t>
            </a:r>
            <a:r>
              <a:rPr lang="sl-SI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sl-SI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skupaj z </a:t>
            </a:r>
            <a:r>
              <a:rPr lang="sl-SI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drugimi člani partnerstva</a:t>
            </a:r>
            <a:r>
              <a:rPr lang="sl-SI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če izvajajo upravičene aktivnosti projekta.</a:t>
            </a:r>
            <a:endParaRPr lang="sl-SI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11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Sofinancira nje naložb – Podukrep 4.2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 programskem obdobju PRP 2007-2013 so bile podprte naložbe 332 kmetij v dopolnilne dejavnosti in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diverzifikacijo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v nekmetijske dejavnosti v skupini vrednosti 27,2 mio EUR.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Sofinanciranje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naložb v predelavo ali trženje kmetijskih proizvodov se izvaja preko Podukrepa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4.2 Podpora za naložbe v predelavo, trženje oziroma razvoj kmetijskih proizvodov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PRP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 obdobje 2014-2020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Objavljeni so bili trije javni razpisi na naložbe na kmetijah, skupaj je bilo razpisano 18 mio EUR. 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1. in 3. JR je bilo 95 vlog kmetij, od tega 74 odobrenih. Odobrenih je bilo 5,6 mio EUR oz. povprečno 76.000 EUR/vlogo. 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Predvidena objava 5. JR je v januarju 2019. </a:t>
            </a: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61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Sofinancira nje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naložb – finančni instrumenti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/>
          </a:bodyPr>
          <a:lstStyle/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naložbe v nekmetijske dejavnosti na podeželju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bodo v podukrepu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6.4 Podpora za naložbe v vzpostavitev in razvoj nekmetijskih dejavnosti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sredstva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dodelila v obliki finančnih instrumentov.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Pripravljajo se pravne podlage. 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instrumenti v obliki garancij za kredite končnim prejemnikom izboljšajo dostop do finančnih virov s ciljem spodbujanja njihove rasti, razvoja in izboljšanja tekočega poslovanja.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Prednosti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so znižanju najvišje ravni zavarovanja, znižanju obrestne mere, stroških garancije,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možnostih daljšega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odloga odplačevanja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kredita. 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zvajalec Sklad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skladov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izbral banke, ki bodo dajale posojila končnim uporabnikom, ki bodo zavarovana z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garancijo.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8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152128"/>
          </a:xfrm>
        </p:spPr>
        <p:txBody>
          <a:bodyPr>
            <a:normAutofit fontScale="90000"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Uredba o spremembah in dopolnitvah Uredbe o dopolnilnih dejavnostih na kmetiji (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 l. </a:t>
            </a:r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RS, št.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36/18, 30</a:t>
            </a:r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5. 2018)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/>
          </a:bodyPr>
          <a:lstStyle/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Kmetija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mora pogoje za opravljanje dopolnilnih dejavnosti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izpolnjevati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pred vložitvijo vloge za pridobitev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dovoljenja.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 tem se poveča natančnost preverjanja izpolnjevanja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pogojev.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Izračun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primerljivih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kmetijskih: hmeljišče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 premeni iz trajnih nasadov med njivske površine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pri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trajnih nasadih je izključen vinograd in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matičnjak.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Dopolnilne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dejavnosti se opravljajo na lokacijah, določenih v 10. do 22. členu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uredbe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birno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vlogo za kmetijo, na kateri se bo opravljala dopolnilna dejavnost,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odda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pred izdajo dovoljenja za opravljanje dejavnosti,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ne pred oddajo vloge za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dovoljenje - omogoča se lažje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urejanje zbirne vloge v času kampanje.</a:t>
            </a: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4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18"/>
            <a:ext cx="9144000" cy="687452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39"/>
            <a:ext cx="8640960" cy="1029987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uredbe </a:t>
            </a:r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splošne določbe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516" y="1484783"/>
            <a:ext cx="8712968" cy="5112569"/>
          </a:xfrm>
        </p:spPr>
        <p:txBody>
          <a:bodyPr>
            <a:normAutofit/>
          </a:bodyPr>
          <a:lstStyle/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Ne zahteva se več oddaje zbirne vloge za dopolnilno dejavnost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apiturizem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Kmetije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, ki opravljajo dopolnilno dejavnost predelava medu, cvetnega prahu, matičnega mlečka, propolisa in voska </a:t>
            </a:r>
            <a:r>
              <a:rPr lang="sl-SI" sz="2400" u="sng" dirty="0">
                <a:latin typeface="Arial" panose="020B0604020202020204" pitchFamily="34" charset="0"/>
                <a:cs typeface="Arial" panose="020B0604020202020204" pitchFamily="34" charset="0"/>
              </a:rPr>
              <a:t>in imajo kmetijske površine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morajo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vložiti zbirno vlogo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skladu s petim odstavkom 5. člena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uredbe. </a:t>
            </a: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 primeru vložitve vloge za novo dopolnilno dejavnost svetovanje uporabnikom čebeljih pridelkov se priloži potrdilo o zahtevani izobrazbi.</a:t>
            </a:r>
          </a:p>
          <a:p>
            <a:pPr algn="just"/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7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18"/>
            <a:ext cx="9144000" cy="687452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39"/>
            <a:ext cx="8640960" cy="1029987"/>
          </a:xfrm>
        </p:spPr>
        <p:txBody>
          <a:bodyPr>
            <a:noAutofit/>
          </a:bodyPr>
          <a:lstStyle/>
          <a:p>
            <a:pPr algn="l"/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- splošne določbe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516" y="1124745"/>
            <a:ext cx="8712968" cy="5472607"/>
          </a:xfrm>
        </p:spPr>
        <p:txBody>
          <a:bodyPr>
            <a:normAutofit/>
          </a:bodyPr>
          <a:lstStyle/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vlogi za izdajo dovoljenja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ne navajajo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istovrstne skupine kmetijskih pridelkov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primeru 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dop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dejavnosti prodaja. Z novo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določbo 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odstavku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7. člena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uredbe se skupine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kmetijskih pridelkov vpišejo v RKG z začetkom opravljanja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dejavnosti. Pri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pridobitvi dovoljenja še ni znano, katere skupine se bodo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prodajale.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ZKme-1 se ne zahteva več vpisa v register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obratov.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Še naprej je veljavna določba iz četrtega odstavka 6.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člena uredbe,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da mora vložnik v primeru predelave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drugem registriranem obratu predložiti izjavo, da nima registriranega obrata, in navede podatke o drugem registriranem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obratu.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3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89404"/>
            <a:ext cx="8064896" cy="846698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uredbe </a:t>
            </a:r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predelava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544615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 dopolnilni dejavnosti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zakol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živali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predelava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mesa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so pri zahtevah za dolžino reje živali na kmetiji izključeni polži, kar omogoča predelavo polžev.</a:t>
            </a:r>
          </a:p>
          <a:p>
            <a:pPr algn="just">
              <a:lnSpc>
                <a:spcPct val="90000"/>
              </a:lnSpc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 dopolnilni dejavnosti proizvodnja piva, medenega piva izključena zahteva o zagotovitvi 50 odstotkov količin lastnih surovin v izdelku, zahteva pa se v celoti lastna pridelava hmelja in medu. </a:t>
            </a:r>
          </a:p>
          <a:p>
            <a:pPr algn="just">
              <a:lnSpc>
                <a:spcPct val="90000"/>
              </a:lnSpc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Nova dopolnilna dejavnost proizvodnjo krmil vključuje proizvodnjo krmil za živino in drobnico, vključno s hranilnimi dodatki.</a:t>
            </a:r>
          </a:p>
          <a:p>
            <a:pPr algn="just">
              <a:lnSpc>
                <a:spcPct val="90000"/>
              </a:lnSpc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Nova dopolnilna dejavnost je konzerviranje in vlaganje jajc. </a:t>
            </a:r>
          </a:p>
          <a:p>
            <a:pPr algn="just">
              <a:lnSpc>
                <a:spcPct val="90000"/>
              </a:lnSpc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Možnost opravljanja dopolnilne dejavnosti pečenje kostanja, koruze, semen, oreškov in prodaja tega na stojnicah na lokalnem trgu.  </a:t>
            </a:r>
          </a:p>
        </p:txBody>
      </p:sp>
    </p:spTree>
    <p:extLst>
      <p:ext uri="{BB962C8B-B14F-4D97-AF65-F5344CB8AC3E}">
        <p14:creationId xmlns:p14="http://schemas.microsoft.com/office/powerpoint/2010/main" val="207538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18"/>
            <a:ext cx="9144000" cy="687452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39"/>
            <a:ext cx="8640960" cy="1029987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turizem na kmetiji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516" y="1196753"/>
            <a:ext cx="8712968" cy="5400600"/>
          </a:xfrm>
        </p:spPr>
        <p:txBody>
          <a:bodyPr>
            <a:normAutofit/>
          </a:bodyPr>
          <a:lstStyle/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Omogoča se plačljivo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nudenje rekvizitov gostom v okviru dopolnilne dejavnosti turizem na kmetiji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možno nudenja prostora za kampiranje za postavitev bivalnih vozil (avtodomi), počitniških prikolic ter osebnih avtomobilov 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kmetijskih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zemljiščih.</a:t>
            </a: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Navezava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 Pravilnik o minimalnih tehničnih pogojih in o obsegu storitev za opravljanje gostinske dejavnosti (oddaljenost prostorov za kampiranje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Za prostore za kampiranje se ne zahtevata vstopna zapornica in sprejemni prostor, kot je določeno za postajališče iz šestega odstavka 24. člena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pravilnika.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0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18"/>
            <a:ext cx="9144000" cy="687452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39"/>
            <a:ext cx="8640960" cy="1029987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– turizem na kmetiji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516" y="1484783"/>
            <a:ext cx="8712968" cy="5112569"/>
          </a:xfrm>
        </p:spPr>
        <p:txBody>
          <a:bodyPr>
            <a:normAutofit/>
          </a:bodyPr>
          <a:lstStyle/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Za prostor za kampiranje se upoštevajo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določbe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 prostoru za kampiranje iz 38. člena tega pravilnika, ki določa povezanost na kmetijo (zagotavljanje hrane, sanitarij) in oddaljenost prostorov, ki ni večja kot 200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m. Ta omejitev je veljala že prej v skladu s tem pravilnikom. </a:t>
            </a: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 oblikah nastanitev se namesto »in podobno« navaja »in podobne inovativne oblike nastanitve« kot je navedeno v sedmem odstavku 25. člena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 S tem je med oblikami nastanitve vključen tudi npr.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glamping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4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–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tradicionalna znanja in storitve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Autofit/>
          </a:bodyPr>
          <a:lstStyle/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Izvedla se je uskladitev napačnih SKD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šifer. </a:t>
            </a: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Nova dejavnost nega telesa in sproščanje s panjskim zrakom za krepitev zdravja uporabnikov čebeljih pridelkov. Vključuje medeno masažo in sproščanje s panjskim zrakom ter masažo z eteričnimi olji, proizvedeni na kmetiji, ki ima dopolnilno dejavnost proizvodnja eteričnih olj. Za medeno masažo se zahteva opravljanje v skladu s Pravilnikom o minimalnih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sanitarnozdravstvenih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pogojih za opravljanje dejavnosti higienske nege in drugih podobnih dejavnosti (Uradni list RS, št. 104/09 in 17/11 – ZTZPUS-1).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dejavnost nabiranje smole, ki je mali obseg predelave lastnih pridelkov v skladu z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Zakonom o dohodnini. 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3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4996</TotalTime>
  <Words>1954</Words>
  <Application>Microsoft Office PowerPoint</Application>
  <PresentationFormat>Diaprojekcija na zaslonu (4:3)</PresentationFormat>
  <Paragraphs>146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Officeova tema</vt:lpstr>
      <vt:lpstr>Aktivnosti na področju razvoja dopolnilnih dejavnosti na kmetiji </vt:lpstr>
      <vt:lpstr>Število dopolnilnih dejavnosti na kmetiji</vt:lpstr>
      <vt:lpstr>Uredba o spremembah in dopolnitvah Uredbe o dopolnilnih dejavnostih na kmetiji (U. l. RS, št. 36/18, 30. 5. 2018)</vt:lpstr>
      <vt:lpstr>Sprememba uredbe - splošne določbe</vt:lpstr>
      <vt:lpstr>Sprememba uredbe - splošne določbe</vt:lpstr>
      <vt:lpstr>Sprememba uredbe - predelava</vt:lpstr>
      <vt:lpstr>Sprememba uredbe – turizem na kmetiji</vt:lpstr>
      <vt:lpstr>Sprememba uredbe – turizem na kmetiji</vt:lpstr>
      <vt:lpstr>Sprememba uredbe – tradicionalna znanja in storitve</vt:lpstr>
      <vt:lpstr>Sprememba uredbe – svetovanje in usposabljanje</vt:lpstr>
      <vt:lpstr>Mali obseg prve stopnje predelave </vt:lpstr>
      <vt:lpstr>Spremembe na področju socialne dejavnosti</vt:lpstr>
      <vt:lpstr>Spremembe na področju socialne dejavnosti</vt:lpstr>
      <vt:lpstr>Socialne dejavnosti - ukrep M16 Sodelovanje</vt:lpstr>
      <vt:lpstr>Socialne dejavnosti - ukrep M16 Sodelovanje</vt:lpstr>
      <vt:lpstr>Socialne dejavnosti - ukrep M16 Sodelovanje</vt:lpstr>
      <vt:lpstr>Upravičene aktivnosti:</vt:lpstr>
      <vt:lpstr>Upravičeni stroški:</vt:lpstr>
      <vt:lpstr>Pogoji ob vložitvi vloge </vt:lpstr>
      <vt:lpstr>Finančne določbe</vt:lpstr>
      <vt:lpstr>Sofinancira nje naložb – Podukrep 4.2</vt:lpstr>
      <vt:lpstr>Sofinancira nje naložb – finančni instrumenti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vidonja</dc:creator>
  <cp:lastModifiedBy>Darko Simoncic</cp:lastModifiedBy>
  <cp:revision>608</cp:revision>
  <cp:lastPrinted>2016-10-20T21:34:19Z</cp:lastPrinted>
  <dcterms:created xsi:type="dcterms:W3CDTF">2013-07-08T19:32:47Z</dcterms:created>
  <dcterms:modified xsi:type="dcterms:W3CDTF">2018-12-04T06:54:29Z</dcterms:modified>
</cp:coreProperties>
</file>