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50" r:id="rId4"/>
  </p:sldMasterIdLst>
  <p:notesMasterIdLst>
    <p:notesMasterId r:id="rId14"/>
  </p:notesMasterIdLst>
  <p:sldIdLst>
    <p:sldId id="256" r:id="rId5"/>
    <p:sldId id="259" r:id="rId6"/>
    <p:sldId id="258" r:id="rId7"/>
    <p:sldId id="260" r:id="rId8"/>
    <p:sldId id="261" r:id="rId9"/>
    <p:sldId id="262" r:id="rId10"/>
    <p:sldId id="263" r:id="rId11"/>
    <p:sldId id="264" r:id="rId12"/>
    <p:sldId id="265" r:id="rId13"/>
  </p:sldIdLst>
  <p:sldSz cx="9144000" cy="6858000" type="screen4x3"/>
  <p:notesSz cx="6858000" cy="9144000"/>
  <p:embeddedFontLst>
    <p:embeddedFont>
      <p:font typeface="Republika" panose="02000506040000020004" pitchFamily="2" charset="-18"/>
      <p:regular r:id="rId15"/>
      <p:bold r:id="rId16"/>
    </p:embeddedFont>
  </p:embeddedFontLst>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58">
          <p15:clr>
            <a:srgbClr val="A4A3A4"/>
          </p15:clr>
        </p15:guide>
        <p15:guide id="2" orient="horz" pos="1502">
          <p15:clr>
            <a:srgbClr val="A4A3A4"/>
          </p15:clr>
        </p15:guide>
        <p15:guide id="3" pos="839">
          <p15:clr>
            <a:srgbClr val="A4A3A4"/>
          </p15:clr>
        </p15:guide>
        <p15:guide id="4" pos="49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9DBA"/>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4" autoAdjust="0"/>
    <p:restoredTop sz="95544" autoAdjust="0"/>
  </p:normalViewPr>
  <p:slideViewPr>
    <p:cSldViewPr snapToGrid="0" snapToObjects="1">
      <p:cViewPr varScale="1">
        <p:scale>
          <a:sx n="149" d="100"/>
          <a:sy n="149" d="100"/>
        </p:scale>
        <p:origin x="1290" y="126"/>
      </p:cViewPr>
      <p:guideLst>
        <p:guide orient="horz" pos="458"/>
        <p:guide orient="horz" pos="1502"/>
        <p:guide pos="839"/>
        <p:guide pos="4967"/>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BDB1D6-2EDC-4C39-80D8-31C13C43277B}" type="datetimeFigureOut">
              <a:rPr lang="sl-SI" smtClean="0"/>
              <a:t>10. 03. 2025</a:t>
            </a:fld>
            <a:endParaRPr lang="sl-SI"/>
          </a:p>
        </p:txBody>
      </p:sp>
      <p:sp>
        <p:nvSpPr>
          <p:cNvPr id="4" name="Označba mesta stranske slik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AFBB2-41A8-44AF-9BD9-BB0F4B706109}" type="slidenum">
              <a:rPr lang="sl-SI" smtClean="0"/>
              <a:t>‹#›</a:t>
            </a:fld>
            <a:endParaRPr lang="sl-SI"/>
          </a:p>
        </p:txBody>
      </p:sp>
    </p:spTree>
    <p:extLst>
      <p:ext uri="{BB962C8B-B14F-4D97-AF65-F5344CB8AC3E}">
        <p14:creationId xmlns:p14="http://schemas.microsoft.com/office/powerpoint/2010/main" val="399807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49AAFBB2-41A8-44AF-9BD9-BB0F4B706109}" type="slidenum">
              <a:rPr lang="sl-SI" smtClean="0"/>
              <a:t>7</a:t>
            </a:fld>
            <a:endParaRPr lang="sl-SI"/>
          </a:p>
        </p:txBody>
      </p:sp>
    </p:spTree>
    <p:extLst>
      <p:ext uri="{BB962C8B-B14F-4D97-AF65-F5344CB8AC3E}">
        <p14:creationId xmlns:p14="http://schemas.microsoft.com/office/powerpoint/2010/main" val="21673921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TextBox 8"/>
          <p:cNvSpPr txBox="1"/>
          <p:nvPr/>
        </p:nvSpPr>
        <p:spPr>
          <a:xfrm>
            <a:off x="962025" y="708025"/>
            <a:ext cx="1204913" cy="204788"/>
          </a:xfrm>
          <a:prstGeom prst="rect">
            <a:avLst/>
          </a:prstGeom>
          <a:noFill/>
        </p:spPr>
        <p:txBody>
          <a:bodyPr lIns="0" tIns="0" rIns="0" bIns="0">
            <a:spAutoFit/>
          </a:bodyPr>
          <a:lstStyle/>
          <a:p>
            <a:pPr fontAlgn="auto">
              <a:lnSpc>
                <a:spcPts val="840"/>
              </a:lnSpc>
              <a:spcBef>
                <a:spcPts val="0"/>
              </a:spcBef>
              <a:spcAft>
                <a:spcPts val="0"/>
              </a:spcAft>
              <a:defRPr/>
            </a:pPr>
            <a:r>
              <a:rPr lang="en-US" sz="700" dirty="0">
                <a:solidFill>
                  <a:schemeClr val="tx2"/>
                </a:solidFill>
                <a:latin typeface="Republika" pitchFamily="2" charset="-18"/>
                <a:cs typeface="Republika"/>
              </a:rPr>
              <a:t>REPUBLIKA SLOVENIJA</a:t>
            </a:r>
          </a:p>
          <a:p>
            <a:pPr fontAlgn="auto">
              <a:lnSpc>
                <a:spcPts val="840"/>
              </a:lnSpc>
              <a:spcBef>
                <a:spcPts val="0"/>
              </a:spcBef>
              <a:spcAft>
                <a:spcPts val="0"/>
              </a:spcAft>
              <a:defRPr/>
            </a:pPr>
            <a:r>
              <a:rPr lang="en-US" sz="700" b="1" dirty="0">
                <a:solidFill>
                  <a:schemeClr val="tx2"/>
                </a:solidFill>
                <a:latin typeface="Republika" pitchFamily="2" charset="-18"/>
                <a:cs typeface="Republika"/>
              </a:rPr>
              <a:t>MINISTRSTVO ZA PRIMER</a:t>
            </a:r>
          </a:p>
        </p:txBody>
      </p:sp>
      <p:pic>
        <p:nvPicPr>
          <p:cNvPr id="4" name="Picture 9" descr="grb moder za 10 pt.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sl-SI" dirty="0"/>
          </a:p>
        </p:txBody>
      </p:sp>
      <p:sp>
        <p:nvSpPr>
          <p:cNvPr id="5" name="Date Placeholder 2"/>
          <p:cNvSpPr>
            <a:spLocks noGrp="1"/>
          </p:cNvSpPr>
          <p:nvPr>
            <p:ph type="dt" sz="half" idx="10"/>
          </p:nvPr>
        </p:nvSpPr>
        <p:spPr>
          <a:xfrm>
            <a:off x="1008063" y="6356350"/>
            <a:ext cx="1939925" cy="365125"/>
          </a:xfrm>
        </p:spPr>
        <p:txBody>
          <a:bodyPr/>
          <a:lstStyle>
            <a:lvl1pPr>
              <a:defRPr/>
            </a:lvl1pPr>
          </a:lstStyle>
          <a:p>
            <a:pPr>
              <a:defRPr/>
            </a:pPr>
            <a:fld id="{F541E98B-F23C-4EC5-B3B9-1C9B3F590D9B}" type="datetimeFigureOut">
              <a:rPr lang="sl-SI"/>
              <a:pPr>
                <a:defRPr/>
              </a:pPr>
              <a:t>10. 03. 2025</a:t>
            </a:fld>
            <a:endParaRPr lang="sl-SI"/>
          </a:p>
        </p:txBody>
      </p:sp>
      <p:sp>
        <p:nvSpPr>
          <p:cNvPr id="6" name="Footer Placeholder 3"/>
          <p:cNvSpPr>
            <a:spLocks noGrp="1"/>
          </p:cNvSpPr>
          <p:nvPr>
            <p:ph type="ftr" sz="quarter" idx="11"/>
          </p:nvPr>
        </p:nvSpPr>
        <p:spPr/>
        <p:txBody>
          <a:bodyPr/>
          <a:lstStyle>
            <a:lvl1pPr>
              <a:defRPr/>
            </a:lvl1pPr>
          </a:lstStyle>
          <a:p>
            <a:pPr>
              <a:defRPr/>
            </a:pPr>
            <a:endParaRPr lang="sl-SI"/>
          </a:p>
        </p:txBody>
      </p:sp>
      <p:sp>
        <p:nvSpPr>
          <p:cNvPr id="7" name="Slide Number Placeholder 4"/>
          <p:cNvSpPr>
            <a:spLocks noGrp="1"/>
          </p:cNvSpPr>
          <p:nvPr>
            <p:ph type="sldNum" sz="quarter" idx="12"/>
          </p:nvPr>
        </p:nvSpPr>
        <p:spPr/>
        <p:txBody>
          <a:bodyPr/>
          <a:lstStyle>
            <a:lvl1pPr>
              <a:defRPr/>
            </a:lvl1pPr>
          </a:lstStyle>
          <a:p>
            <a:pPr>
              <a:defRPr/>
            </a:pPr>
            <a:fld id="{944429E5-5AF7-401F-9E40-FB180F922336}" type="slidenum">
              <a:rPr lang="sl-SI"/>
              <a:pPr>
                <a:defRPr/>
              </a:pPr>
              <a:t>‹#›</a:t>
            </a:fld>
            <a:endParaRPr lang="sl-SI"/>
          </a:p>
        </p:txBody>
      </p:sp>
    </p:spTree>
    <p:extLst>
      <p:ext uri="{BB962C8B-B14F-4D97-AF65-F5344CB8AC3E}">
        <p14:creationId xmlns:p14="http://schemas.microsoft.com/office/powerpoint/2010/main" val="52220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7999" y="1440000"/>
            <a:ext cx="7139407" cy="1470025"/>
          </a:xfrm>
        </p:spPr>
        <p:txBody>
          <a:bodyPr/>
          <a:lstStyle/>
          <a:p>
            <a:r>
              <a:rPr lang="en-US" dirty="0"/>
              <a:t>Click to edit Master title style</a:t>
            </a:r>
            <a:endParaRPr lang="sl-SI" dirty="0"/>
          </a:p>
        </p:txBody>
      </p:sp>
      <p:sp>
        <p:nvSpPr>
          <p:cNvPr id="3" name="Subtitle 2"/>
          <p:cNvSpPr>
            <a:spLocks noGrp="1"/>
          </p:cNvSpPr>
          <p:nvPr>
            <p:ph type="subTitle" idx="1"/>
          </p:nvPr>
        </p:nvSpPr>
        <p:spPr>
          <a:xfrm>
            <a:off x="1007999" y="2880000"/>
            <a:ext cx="7139407"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l-SI" dirty="0"/>
          </a:p>
        </p:txBody>
      </p:sp>
      <p:sp>
        <p:nvSpPr>
          <p:cNvPr id="4" name="Date Placeholder 3"/>
          <p:cNvSpPr>
            <a:spLocks noGrp="1"/>
          </p:cNvSpPr>
          <p:nvPr>
            <p:ph type="dt" sz="half" idx="10"/>
          </p:nvPr>
        </p:nvSpPr>
        <p:spPr/>
        <p:txBody>
          <a:bodyPr/>
          <a:lstStyle>
            <a:lvl1pPr>
              <a:defRPr/>
            </a:lvl1pPr>
          </a:lstStyle>
          <a:p>
            <a:pPr>
              <a:defRPr/>
            </a:pPr>
            <a:fld id="{CA4832F9-4A19-4734-BD26-373849869375}" type="datetimeFigureOut">
              <a:rPr lang="sl-SI"/>
              <a:pPr>
                <a:defRPr/>
              </a:pPr>
              <a:t>10. 03. 2025</a:t>
            </a:fld>
            <a:endParaRPr lang="sl-SI" dirty="0"/>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DABAD962-C1DD-4107-8A58-51696617E125}" type="slidenum">
              <a:rPr lang="sl-SI"/>
              <a:pPr>
                <a:defRPr/>
              </a:pPr>
              <a:t>‹#›</a:t>
            </a:fld>
            <a:endParaRPr lang="sl-SI" dirty="0"/>
          </a:p>
        </p:txBody>
      </p:sp>
    </p:spTree>
    <p:extLst>
      <p:ext uri="{BB962C8B-B14F-4D97-AF65-F5344CB8AC3E}">
        <p14:creationId xmlns:p14="http://schemas.microsoft.com/office/powerpoint/2010/main" val="2694468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13" name="Text Placeholder 11"/>
          <p:cNvSpPr>
            <a:spLocks noGrp="1"/>
          </p:cNvSpPr>
          <p:nvPr>
            <p:ph type="body" sz="quarter" idx="13"/>
          </p:nvPr>
        </p:nvSpPr>
        <p:spPr>
          <a:xfrm>
            <a:off x="971425" y="3240088"/>
            <a:ext cx="7201025" cy="2627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4"/>
          </p:nvPr>
        </p:nvSpPr>
        <p:spPr/>
        <p:txBody>
          <a:bodyPr/>
          <a:lstStyle>
            <a:lvl1pPr>
              <a:defRPr/>
            </a:lvl1pPr>
          </a:lstStyle>
          <a:p>
            <a:pPr>
              <a:defRPr/>
            </a:pPr>
            <a:fld id="{E53DDA59-45A4-482D-B277-D38A4C03C603}" type="datetimeFigureOut">
              <a:rPr lang="sl-SI"/>
              <a:pPr>
                <a:defRPr/>
              </a:pPr>
              <a:t>10. 03. 2025</a:t>
            </a:fld>
            <a:endParaRPr lang="sl-SI" dirty="0"/>
          </a:p>
        </p:txBody>
      </p:sp>
      <p:sp>
        <p:nvSpPr>
          <p:cNvPr id="5" name="Footer Placeholder 4"/>
          <p:cNvSpPr>
            <a:spLocks noGrp="1"/>
          </p:cNvSpPr>
          <p:nvPr>
            <p:ph type="ftr" sz="quarter" idx="15"/>
          </p:nvPr>
        </p:nvSpPr>
        <p:spPr/>
        <p:txBody>
          <a:bodyPr/>
          <a:lstStyle>
            <a:lvl1pPr>
              <a:defRPr/>
            </a:lvl1pPr>
          </a:lstStyle>
          <a:p>
            <a:pPr>
              <a:defRPr/>
            </a:pPr>
            <a:endParaRPr lang="sl-SI"/>
          </a:p>
        </p:txBody>
      </p:sp>
      <p:sp>
        <p:nvSpPr>
          <p:cNvPr id="6" name="Slide Number Placeholder 5"/>
          <p:cNvSpPr>
            <a:spLocks noGrp="1"/>
          </p:cNvSpPr>
          <p:nvPr>
            <p:ph type="sldNum" sz="quarter" idx="16"/>
          </p:nvPr>
        </p:nvSpPr>
        <p:spPr/>
        <p:txBody>
          <a:bodyPr/>
          <a:lstStyle>
            <a:lvl1pPr>
              <a:defRPr/>
            </a:lvl1pPr>
          </a:lstStyle>
          <a:p>
            <a:pPr>
              <a:defRPr/>
            </a:pPr>
            <a:fld id="{BBFE8106-32CD-4774-9912-0C4F2047464C}" type="slidenum">
              <a:rPr lang="sl-SI"/>
              <a:pPr>
                <a:defRPr/>
              </a:pPr>
              <a:t>‹#›</a:t>
            </a:fld>
            <a:endParaRPr lang="sl-SI" dirty="0"/>
          </a:p>
        </p:txBody>
      </p:sp>
    </p:spTree>
    <p:extLst>
      <p:ext uri="{BB962C8B-B14F-4D97-AF65-F5344CB8AC3E}">
        <p14:creationId xmlns:p14="http://schemas.microsoft.com/office/powerpoint/2010/main" val="223281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a:xfrm>
            <a:off x="972000" y="3240000"/>
            <a:ext cx="7200000" cy="262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4" name="Date Placeholder 3"/>
          <p:cNvSpPr>
            <a:spLocks noGrp="1"/>
          </p:cNvSpPr>
          <p:nvPr>
            <p:ph type="dt" sz="half" idx="10"/>
          </p:nvPr>
        </p:nvSpPr>
        <p:spPr/>
        <p:txBody>
          <a:bodyPr/>
          <a:lstStyle>
            <a:lvl1pPr>
              <a:defRPr/>
            </a:lvl1pPr>
          </a:lstStyle>
          <a:p>
            <a:pPr>
              <a:defRPr/>
            </a:pPr>
            <a:fld id="{122ECC27-AA4B-4DF1-9E3C-574543CCCFC9}" type="datetimeFigureOut">
              <a:rPr lang="sl-SI"/>
              <a:pPr>
                <a:defRPr/>
              </a:pPr>
              <a:t>10. 03. 2025</a:t>
            </a:fld>
            <a:endParaRPr lang="sl-SI" dirty="0"/>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1E267BDC-4871-4082-B4FF-DC3A1D942B11}" type="slidenum">
              <a:rPr lang="sl-SI"/>
              <a:pPr>
                <a:defRPr/>
              </a:pPr>
              <a:t>‹#›</a:t>
            </a:fld>
            <a:endParaRPr lang="sl-SI" dirty="0"/>
          </a:p>
        </p:txBody>
      </p:sp>
    </p:spTree>
    <p:extLst>
      <p:ext uri="{BB962C8B-B14F-4D97-AF65-F5344CB8AC3E}">
        <p14:creationId xmlns:p14="http://schemas.microsoft.com/office/powerpoint/2010/main" val="22286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5" name="TextBox 8"/>
          <p:cNvSpPr txBox="1"/>
          <p:nvPr/>
        </p:nvSpPr>
        <p:spPr>
          <a:xfrm>
            <a:off x="962025" y="708025"/>
            <a:ext cx="1204913" cy="204788"/>
          </a:xfrm>
          <a:prstGeom prst="rect">
            <a:avLst/>
          </a:prstGeom>
          <a:noFill/>
        </p:spPr>
        <p:txBody>
          <a:bodyPr lIns="0" tIns="0" rIns="0" bIns="0">
            <a:spAutoFit/>
          </a:bodyPr>
          <a:lstStyle/>
          <a:p>
            <a:pPr fontAlgn="auto">
              <a:lnSpc>
                <a:spcPts val="840"/>
              </a:lnSpc>
              <a:spcBef>
                <a:spcPts val="0"/>
              </a:spcBef>
              <a:spcAft>
                <a:spcPts val="0"/>
              </a:spcAft>
              <a:defRPr/>
            </a:pPr>
            <a:r>
              <a:rPr lang="en-US" sz="700" dirty="0">
                <a:solidFill>
                  <a:schemeClr val="tx2"/>
                </a:solidFill>
                <a:latin typeface="Republika" pitchFamily="2" charset="-18"/>
                <a:cs typeface="Republika"/>
              </a:rPr>
              <a:t>REPUBLIKA SLOVENIJA</a:t>
            </a:r>
          </a:p>
          <a:p>
            <a:pPr fontAlgn="auto">
              <a:lnSpc>
                <a:spcPts val="840"/>
              </a:lnSpc>
              <a:spcBef>
                <a:spcPts val="0"/>
              </a:spcBef>
              <a:spcAft>
                <a:spcPts val="0"/>
              </a:spcAft>
              <a:defRPr/>
            </a:pPr>
            <a:r>
              <a:rPr lang="en-US" sz="700" b="1" dirty="0">
                <a:solidFill>
                  <a:schemeClr val="tx2"/>
                </a:solidFill>
                <a:latin typeface="Republika" pitchFamily="2" charset="-18"/>
                <a:cs typeface="Republika"/>
              </a:rPr>
              <a:t>MINISTRSTVO ZA PRIMER</a:t>
            </a:r>
          </a:p>
        </p:txBody>
      </p:sp>
      <p:pic>
        <p:nvPicPr>
          <p:cNvPr id="6" name="Picture 9" descr="grb moder za 10 pt.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sl-SI" dirty="0"/>
          </a:p>
        </p:txBody>
      </p:sp>
      <p:sp>
        <p:nvSpPr>
          <p:cNvPr id="14" name="Text Placeholder 12"/>
          <p:cNvSpPr>
            <a:spLocks noGrp="1"/>
          </p:cNvSpPr>
          <p:nvPr>
            <p:ph type="body" sz="quarter" idx="13"/>
          </p:nvPr>
        </p:nvSpPr>
        <p:spPr>
          <a:xfrm>
            <a:off x="971550" y="3240088"/>
            <a:ext cx="3313113" cy="262731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18" name="Text Placeholder 15"/>
          <p:cNvSpPr>
            <a:spLocks noGrp="1"/>
          </p:cNvSpPr>
          <p:nvPr>
            <p:ph type="body" sz="quarter" idx="14"/>
          </p:nvPr>
        </p:nvSpPr>
        <p:spPr>
          <a:xfrm>
            <a:off x="4848225" y="3240088"/>
            <a:ext cx="3312000" cy="2627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4"/>
          <p:cNvSpPr>
            <a:spLocks noGrp="1"/>
          </p:cNvSpPr>
          <p:nvPr>
            <p:ph type="dt" sz="half" idx="15"/>
          </p:nvPr>
        </p:nvSpPr>
        <p:spPr>
          <a:xfrm>
            <a:off x="1008063" y="6356350"/>
            <a:ext cx="2133600" cy="365125"/>
          </a:xfrm>
        </p:spPr>
        <p:txBody>
          <a:bodyPr/>
          <a:lstStyle>
            <a:lvl1pPr>
              <a:defRPr/>
            </a:lvl1pPr>
          </a:lstStyle>
          <a:p>
            <a:pPr>
              <a:defRPr/>
            </a:pPr>
            <a:fld id="{C4222F4F-290D-4482-ACFE-51C9F11B790C}" type="datetimeFigureOut">
              <a:rPr lang="sl-SI"/>
              <a:pPr>
                <a:defRPr/>
              </a:pPr>
              <a:t>10. 03. 2025</a:t>
            </a:fld>
            <a:endParaRPr lang="sl-SI" dirty="0"/>
          </a:p>
        </p:txBody>
      </p:sp>
      <p:sp>
        <p:nvSpPr>
          <p:cNvPr id="8" name="Footer Placeholder 5"/>
          <p:cNvSpPr>
            <a:spLocks noGrp="1"/>
          </p:cNvSpPr>
          <p:nvPr>
            <p:ph type="ftr" sz="quarter" idx="16"/>
          </p:nvPr>
        </p:nvSpPr>
        <p:spPr/>
        <p:txBody>
          <a:bodyPr/>
          <a:lstStyle>
            <a:lvl1pPr>
              <a:defRPr/>
            </a:lvl1pPr>
          </a:lstStyle>
          <a:p>
            <a:pPr>
              <a:defRPr/>
            </a:pPr>
            <a:endParaRPr lang="sl-SI"/>
          </a:p>
        </p:txBody>
      </p:sp>
      <p:sp>
        <p:nvSpPr>
          <p:cNvPr id="9" name="Slide Number Placeholder 6"/>
          <p:cNvSpPr>
            <a:spLocks noGrp="1"/>
          </p:cNvSpPr>
          <p:nvPr>
            <p:ph type="sldNum" sz="quarter" idx="17"/>
          </p:nvPr>
        </p:nvSpPr>
        <p:spPr/>
        <p:txBody>
          <a:bodyPr/>
          <a:lstStyle>
            <a:lvl1pPr>
              <a:defRPr/>
            </a:lvl1pPr>
          </a:lstStyle>
          <a:p>
            <a:pPr>
              <a:defRPr/>
            </a:pPr>
            <a:fld id="{92476F47-057E-4884-AFC5-8D9B8D96BEC1}" type="slidenum">
              <a:rPr lang="sl-SI"/>
              <a:pPr>
                <a:defRPr/>
              </a:pPr>
              <a:t>‹#›</a:t>
            </a:fld>
            <a:endParaRPr lang="sl-SI"/>
          </a:p>
        </p:txBody>
      </p:sp>
    </p:spTree>
    <p:extLst>
      <p:ext uri="{BB962C8B-B14F-4D97-AF65-F5344CB8AC3E}">
        <p14:creationId xmlns:p14="http://schemas.microsoft.com/office/powerpoint/2010/main" val="3935542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TextBox 8"/>
          <p:cNvSpPr txBox="1"/>
          <p:nvPr/>
        </p:nvSpPr>
        <p:spPr>
          <a:xfrm>
            <a:off x="962025" y="708025"/>
            <a:ext cx="1204913" cy="204788"/>
          </a:xfrm>
          <a:prstGeom prst="rect">
            <a:avLst/>
          </a:prstGeom>
          <a:noFill/>
        </p:spPr>
        <p:txBody>
          <a:bodyPr lIns="0" tIns="0" rIns="0" bIns="0">
            <a:spAutoFit/>
          </a:bodyPr>
          <a:lstStyle/>
          <a:p>
            <a:pPr fontAlgn="auto">
              <a:lnSpc>
                <a:spcPts val="840"/>
              </a:lnSpc>
              <a:spcBef>
                <a:spcPts val="0"/>
              </a:spcBef>
              <a:spcAft>
                <a:spcPts val="0"/>
              </a:spcAft>
              <a:defRPr/>
            </a:pPr>
            <a:r>
              <a:rPr lang="en-US" sz="700" dirty="0">
                <a:solidFill>
                  <a:schemeClr val="tx2"/>
                </a:solidFill>
                <a:latin typeface="Republika" pitchFamily="2" charset="-18"/>
                <a:cs typeface="Republika"/>
              </a:rPr>
              <a:t>REPUBLIKA SLOVENIJA</a:t>
            </a:r>
          </a:p>
          <a:p>
            <a:pPr fontAlgn="auto">
              <a:lnSpc>
                <a:spcPts val="840"/>
              </a:lnSpc>
              <a:spcBef>
                <a:spcPts val="0"/>
              </a:spcBef>
              <a:spcAft>
                <a:spcPts val="0"/>
              </a:spcAft>
              <a:defRPr/>
            </a:pPr>
            <a:r>
              <a:rPr lang="en-US" sz="700" b="1" dirty="0">
                <a:solidFill>
                  <a:schemeClr val="tx2"/>
                </a:solidFill>
                <a:latin typeface="Republika" pitchFamily="2" charset="-18"/>
                <a:cs typeface="Republika"/>
              </a:rPr>
              <a:t>MINISTRSTVO ZA PRIMER</a:t>
            </a:r>
          </a:p>
        </p:txBody>
      </p:sp>
      <p:pic>
        <p:nvPicPr>
          <p:cNvPr id="6" name="Picture 9" descr="grb moder za 10 pt.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sl-SI" dirty="0"/>
          </a:p>
        </p:txBody>
      </p:sp>
      <p:sp>
        <p:nvSpPr>
          <p:cNvPr id="3" name="Content Placeholder 2"/>
          <p:cNvSpPr>
            <a:spLocks noGrp="1"/>
          </p:cNvSpPr>
          <p:nvPr>
            <p:ph sz="half" idx="1"/>
          </p:nvPr>
        </p:nvSpPr>
        <p:spPr>
          <a:xfrm>
            <a:off x="972000"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4" name="Content Placeholder 3"/>
          <p:cNvSpPr>
            <a:spLocks noGrp="1"/>
          </p:cNvSpPr>
          <p:nvPr>
            <p:ph sz="half" idx="2"/>
          </p:nvPr>
        </p:nvSpPr>
        <p:spPr>
          <a:xfrm>
            <a:off x="4848599"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7" name="Date Placeholder 4"/>
          <p:cNvSpPr>
            <a:spLocks noGrp="1"/>
          </p:cNvSpPr>
          <p:nvPr>
            <p:ph type="dt" sz="half" idx="10"/>
          </p:nvPr>
        </p:nvSpPr>
        <p:spPr>
          <a:xfrm>
            <a:off x="1008063" y="6356350"/>
            <a:ext cx="2133600" cy="365125"/>
          </a:xfrm>
        </p:spPr>
        <p:txBody>
          <a:bodyPr/>
          <a:lstStyle>
            <a:lvl1pPr>
              <a:defRPr/>
            </a:lvl1pPr>
          </a:lstStyle>
          <a:p>
            <a:pPr>
              <a:defRPr/>
            </a:pPr>
            <a:fld id="{390F5250-E7D1-458E-9D4F-722414626EAA}" type="datetimeFigureOut">
              <a:rPr lang="sl-SI"/>
              <a:pPr>
                <a:defRPr/>
              </a:pPr>
              <a:t>10. 03. 2025</a:t>
            </a:fld>
            <a:endParaRPr lang="sl-SI" dirty="0"/>
          </a:p>
        </p:txBody>
      </p:sp>
      <p:sp>
        <p:nvSpPr>
          <p:cNvPr id="8" name="Footer Placeholder 5"/>
          <p:cNvSpPr>
            <a:spLocks noGrp="1"/>
          </p:cNvSpPr>
          <p:nvPr>
            <p:ph type="ftr" sz="quarter" idx="11"/>
          </p:nvPr>
        </p:nvSpPr>
        <p:spPr/>
        <p:txBody>
          <a:bodyPr/>
          <a:lstStyle>
            <a:lvl1pPr>
              <a:defRPr/>
            </a:lvl1pPr>
          </a:lstStyle>
          <a:p>
            <a:pPr>
              <a:defRPr/>
            </a:pPr>
            <a:endParaRPr lang="sl-SI"/>
          </a:p>
        </p:txBody>
      </p:sp>
      <p:sp>
        <p:nvSpPr>
          <p:cNvPr id="9" name="Slide Number Placeholder 6"/>
          <p:cNvSpPr>
            <a:spLocks noGrp="1"/>
          </p:cNvSpPr>
          <p:nvPr>
            <p:ph type="sldNum" sz="quarter" idx="12"/>
          </p:nvPr>
        </p:nvSpPr>
        <p:spPr/>
        <p:txBody>
          <a:bodyPr/>
          <a:lstStyle>
            <a:lvl1pPr>
              <a:defRPr/>
            </a:lvl1pPr>
          </a:lstStyle>
          <a:p>
            <a:pPr>
              <a:defRPr/>
            </a:pPr>
            <a:fld id="{808DA695-A47F-4258-AB81-04650EC8BDC5}" type="slidenum">
              <a:rPr lang="sl-SI"/>
              <a:pPr>
                <a:defRPr/>
              </a:pPr>
              <a:t>‹#›</a:t>
            </a:fld>
            <a:endParaRPr lang="sl-SI"/>
          </a:p>
        </p:txBody>
      </p:sp>
    </p:spTree>
    <p:extLst>
      <p:ext uri="{BB962C8B-B14F-4D97-AF65-F5344CB8AC3E}">
        <p14:creationId xmlns:p14="http://schemas.microsoft.com/office/powerpoint/2010/main" val="3506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wo Content">
    <p:spTree>
      <p:nvGrpSpPr>
        <p:cNvPr id="1" name=""/>
        <p:cNvGrpSpPr/>
        <p:nvPr/>
      </p:nvGrpSpPr>
      <p:grpSpPr>
        <a:xfrm>
          <a:off x="0" y="0"/>
          <a:ext cx="0" cy="0"/>
          <a:chOff x="0" y="0"/>
          <a:chExt cx="0" cy="0"/>
        </a:xfrm>
      </p:grpSpPr>
      <p:sp>
        <p:nvSpPr>
          <p:cNvPr id="5" name="TextBox 8"/>
          <p:cNvSpPr txBox="1"/>
          <p:nvPr/>
        </p:nvSpPr>
        <p:spPr>
          <a:xfrm>
            <a:off x="962025" y="708025"/>
            <a:ext cx="1204913" cy="204788"/>
          </a:xfrm>
          <a:prstGeom prst="rect">
            <a:avLst/>
          </a:prstGeom>
          <a:noFill/>
        </p:spPr>
        <p:txBody>
          <a:bodyPr lIns="0" tIns="0" rIns="0" bIns="0">
            <a:spAutoFit/>
          </a:bodyPr>
          <a:lstStyle/>
          <a:p>
            <a:pPr fontAlgn="auto">
              <a:lnSpc>
                <a:spcPts val="840"/>
              </a:lnSpc>
              <a:spcBef>
                <a:spcPts val="0"/>
              </a:spcBef>
              <a:spcAft>
                <a:spcPts val="0"/>
              </a:spcAft>
              <a:defRPr/>
            </a:pPr>
            <a:r>
              <a:rPr lang="en-US" sz="700" dirty="0">
                <a:solidFill>
                  <a:schemeClr val="tx2"/>
                </a:solidFill>
                <a:latin typeface="Republika" pitchFamily="2" charset="-18"/>
                <a:cs typeface="Republika"/>
              </a:rPr>
              <a:t>REPUBLIKA SLOVENIJA</a:t>
            </a:r>
          </a:p>
          <a:p>
            <a:pPr fontAlgn="auto">
              <a:lnSpc>
                <a:spcPts val="840"/>
              </a:lnSpc>
              <a:spcBef>
                <a:spcPts val="0"/>
              </a:spcBef>
              <a:spcAft>
                <a:spcPts val="0"/>
              </a:spcAft>
              <a:defRPr/>
            </a:pPr>
            <a:r>
              <a:rPr lang="en-US" sz="700" b="1" dirty="0">
                <a:solidFill>
                  <a:schemeClr val="tx2"/>
                </a:solidFill>
                <a:latin typeface="Republika" pitchFamily="2" charset="-18"/>
                <a:cs typeface="Republika"/>
              </a:rPr>
              <a:t>MINISTRSTVO ZA PRIMER</a:t>
            </a:r>
          </a:p>
        </p:txBody>
      </p:sp>
      <p:pic>
        <p:nvPicPr>
          <p:cNvPr id="6" name="Picture 9" descr="grb moder za 10 pt.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endParaRPr lang="sl-SI" dirty="0"/>
          </a:p>
        </p:txBody>
      </p:sp>
      <p:sp>
        <p:nvSpPr>
          <p:cNvPr id="4" name="Content Placeholder 3"/>
          <p:cNvSpPr>
            <a:spLocks noGrp="1"/>
          </p:cNvSpPr>
          <p:nvPr>
            <p:ph sz="half" idx="2"/>
          </p:nvPr>
        </p:nvSpPr>
        <p:spPr>
          <a:xfrm>
            <a:off x="4848599"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l-SI" dirty="0"/>
          </a:p>
        </p:txBody>
      </p:sp>
      <p:sp>
        <p:nvSpPr>
          <p:cNvPr id="10" name="Text Placeholder 8"/>
          <p:cNvSpPr>
            <a:spLocks noGrp="1"/>
          </p:cNvSpPr>
          <p:nvPr>
            <p:ph type="body" sz="quarter" idx="13"/>
          </p:nvPr>
        </p:nvSpPr>
        <p:spPr>
          <a:xfrm>
            <a:off x="971550" y="3240088"/>
            <a:ext cx="3313113" cy="2627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4"/>
          <p:cNvSpPr>
            <a:spLocks noGrp="1"/>
          </p:cNvSpPr>
          <p:nvPr>
            <p:ph type="dt" sz="half" idx="14"/>
          </p:nvPr>
        </p:nvSpPr>
        <p:spPr>
          <a:xfrm>
            <a:off x="1008063" y="6356350"/>
            <a:ext cx="2133600" cy="365125"/>
          </a:xfrm>
        </p:spPr>
        <p:txBody>
          <a:bodyPr/>
          <a:lstStyle>
            <a:lvl1pPr>
              <a:defRPr/>
            </a:lvl1pPr>
          </a:lstStyle>
          <a:p>
            <a:pPr>
              <a:defRPr/>
            </a:pPr>
            <a:fld id="{7F636A78-1CEF-45D5-B120-2B9FFEDBDA6B}" type="datetimeFigureOut">
              <a:rPr lang="sl-SI"/>
              <a:pPr>
                <a:defRPr/>
              </a:pPr>
              <a:t>10. 03. 2025</a:t>
            </a:fld>
            <a:endParaRPr lang="sl-SI" dirty="0"/>
          </a:p>
        </p:txBody>
      </p:sp>
      <p:sp>
        <p:nvSpPr>
          <p:cNvPr id="8" name="Footer Placeholder 5"/>
          <p:cNvSpPr>
            <a:spLocks noGrp="1"/>
          </p:cNvSpPr>
          <p:nvPr>
            <p:ph type="ftr" sz="quarter" idx="15"/>
          </p:nvPr>
        </p:nvSpPr>
        <p:spPr/>
        <p:txBody>
          <a:bodyPr/>
          <a:lstStyle>
            <a:lvl1pPr>
              <a:defRPr/>
            </a:lvl1pPr>
          </a:lstStyle>
          <a:p>
            <a:pPr>
              <a:defRPr/>
            </a:pPr>
            <a:endParaRPr lang="sl-SI"/>
          </a:p>
        </p:txBody>
      </p:sp>
      <p:sp>
        <p:nvSpPr>
          <p:cNvPr id="9" name="Slide Number Placeholder 6"/>
          <p:cNvSpPr>
            <a:spLocks noGrp="1"/>
          </p:cNvSpPr>
          <p:nvPr>
            <p:ph type="sldNum" sz="quarter" idx="16"/>
          </p:nvPr>
        </p:nvSpPr>
        <p:spPr/>
        <p:txBody>
          <a:bodyPr/>
          <a:lstStyle>
            <a:lvl1pPr>
              <a:defRPr/>
            </a:lvl1pPr>
          </a:lstStyle>
          <a:p>
            <a:pPr>
              <a:defRPr/>
            </a:pPr>
            <a:fld id="{29CC0F5D-ED76-4403-9AE6-4A0BF1502025}" type="slidenum">
              <a:rPr lang="sl-SI"/>
              <a:pPr>
                <a:defRPr/>
              </a:pPr>
              <a:t>‹#›</a:t>
            </a:fld>
            <a:endParaRPr lang="sl-SI"/>
          </a:p>
        </p:txBody>
      </p:sp>
    </p:spTree>
    <p:extLst>
      <p:ext uri="{BB962C8B-B14F-4D97-AF65-F5344CB8AC3E}">
        <p14:creationId xmlns:p14="http://schemas.microsoft.com/office/powerpoint/2010/main" val="3521469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5AC6C9E-DC9E-4F60-B2CC-A31FA67DE4BD}" type="datetimeFigureOut">
              <a:rPr lang="sl-SI"/>
              <a:pPr>
                <a:defRPr/>
              </a:pPr>
              <a:t>10. 03. 2025</a:t>
            </a:fld>
            <a:endParaRPr lang="sl-SI" dirty="0"/>
          </a:p>
        </p:txBody>
      </p:sp>
      <p:sp>
        <p:nvSpPr>
          <p:cNvPr id="3" name="Footer Placeholder 4"/>
          <p:cNvSpPr>
            <a:spLocks noGrp="1"/>
          </p:cNvSpPr>
          <p:nvPr>
            <p:ph type="ftr" sz="quarter" idx="11"/>
          </p:nvPr>
        </p:nvSpPr>
        <p:spPr/>
        <p:txBody>
          <a:bodyPr/>
          <a:lstStyle>
            <a:lvl1pPr>
              <a:defRPr/>
            </a:lvl1pPr>
          </a:lstStyle>
          <a:p>
            <a:pPr>
              <a:defRPr/>
            </a:pPr>
            <a:endParaRPr lang="sl-SI"/>
          </a:p>
        </p:txBody>
      </p:sp>
      <p:sp>
        <p:nvSpPr>
          <p:cNvPr id="4" name="Slide Number Placeholder 5"/>
          <p:cNvSpPr>
            <a:spLocks noGrp="1"/>
          </p:cNvSpPr>
          <p:nvPr>
            <p:ph type="sldNum" sz="quarter" idx="12"/>
          </p:nvPr>
        </p:nvSpPr>
        <p:spPr/>
        <p:txBody>
          <a:bodyPr/>
          <a:lstStyle>
            <a:lvl1pPr>
              <a:defRPr/>
            </a:lvl1pPr>
          </a:lstStyle>
          <a:p>
            <a:pPr>
              <a:defRPr/>
            </a:pPr>
            <a:fld id="{41C577DA-4ADB-4976-AD45-B3789FEB7600}" type="slidenum">
              <a:rPr lang="sl-SI"/>
              <a:pPr>
                <a:defRPr/>
              </a:pPr>
              <a:t>‹#›</a:t>
            </a:fld>
            <a:endParaRPr lang="sl-SI" dirty="0"/>
          </a:p>
        </p:txBody>
      </p:sp>
    </p:spTree>
    <p:extLst>
      <p:ext uri="{BB962C8B-B14F-4D97-AF65-F5344CB8AC3E}">
        <p14:creationId xmlns:p14="http://schemas.microsoft.com/office/powerpoint/2010/main" val="408292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3" name="Picture 3" descr="Z:\JAVNA UPRAVA 2010\Si CGP\CGP_prirocnik_WEB\OUT\05 Medijsko promocijski elementi\11 PPT predstavitev\untitled folder\ozadje-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7"/>
          <p:cNvSpPr txBox="1"/>
          <p:nvPr/>
        </p:nvSpPr>
        <p:spPr>
          <a:xfrm>
            <a:off x="962025" y="708025"/>
            <a:ext cx="1504950" cy="212725"/>
          </a:xfrm>
          <a:prstGeom prst="rect">
            <a:avLst/>
          </a:prstGeom>
          <a:noFill/>
        </p:spPr>
        <p:txBody>
          <a:bodyPr lIns="0" tIns="0" rIns="0" bIns="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ts val="838"/>
              </a:lnSpc>
            </a:pPr>
            <a:r>
              <a:rPr lang="en-US" sz="700">
                <a:solidFill>
                  <a:schemeClr val="tx2"/>
                </a:solidFill>
                <a:latin typeface="Republika" charset="-18"/>
              </a:rPr>
              <a:t>REPUBLIKA SLOVENIJA</a:t>
            </a:r>
          </a:p>
          <a:p>
            <a:pPr>
              <a:lnSpc>
                <a:spcPts val="838"/>
              </a:lnSpc>
            </a:pPr>
            <a:r>
              <a:rPr lang="en-US" sz="700" b="1">
                <a:solidFill>
                  <a:schemeClr val="tx2"/>
                </a:solidFill>
                <a:latin typeface="Republika" charset="-18"/>
              </a:rPr>
              <a:t>MINISTRSTVO ZA </a:t>
            </a:r>
            <a:r>
              <a:rPr lang="sl-SI" sz="700" b="1">
                <a:solidFill>
                  <a:schemeClr val="tx2"/>
                </a:solidFill>
                <a:latin typeface="Republika" charset="-18"/>
              </a:rPr>
              <a:t>KULTURO</a:t>
            </a:r>
            <a:endParaRPr lang="en-US" sz="700" b="1">
              <a:solidFill>
                <a:schemeClr val="tx2"/>
              </a:solidFill>
              <a:latin typeface="Republika" charset="-18"/>
            </a:endParaRPr>
          </a:p>
        </p:txBody>
      </p:sp>
      <p:pic>
        <p:nvPicPr>
          <p:cNvPr id="5" name="Picture 8" descr="grb moder za 10 pt.wm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72000" y="1548000"/>
            <a:ext cx="7200000" cy="1490622"/>
          </a:xfrm>
          <a:prstGeom prst="rect">
            <a:avLst/>
          </a:prstGeom>
        </p:spPr>
        <p:txBody>
          <a:bodyPr lIns="0" tIns="0" rIns="0" bIns="0" anchor="t" anchorCtr="0"/>
          <a:lstStyle>
            <a:lvl1pPr algn="l">
              <a:defRPr b="1">
                <a:solidFill>
                  <a:srgbClr val="999999"/>
                </a:solidFill>
                <a:latin typeface="Arial" pitchFamily="34" charset="0"/>
                <a:cs typeface="Arial" pitchFamily="34" charset="0"/>
              </a:defRPr>
            </a:lvl1pPr>
          </a:lstStyle>
          <a:p>
            <a:r>
              <a:rPr lang="en-US"/>
              <a:t>Click to edit Master title style</a:t>
            </a:r>
            <a:endParaRPr lang="en-US" dirty="0"/>
          </a:p>
        </p:txBody>
      </p:sp>
      <p:sp>
        <p:nvSpPr>
          <p:cNvPr id="6" name="Date Placeholder 3"/>
          <p:cNvSpPr>
            <a:spLocks noGrp="1"/>
          </p:cNvSpPr>
          <p:nvPr>
            <p:ph type="dt" sz="half" idx="10"/>
          </p:nvPr>
        </p:nvSpPr>
        <p:spPr>
          <a:xfrm>
            <a:off x="971550" y="6356350"/>
            <a:ext cx="1495425" cy="365125"/>
          </a:xfrm>
        </p:spPr>
        <p:txBody>
          <a:bodyPr/>
          <a:lstStyle>
            <a:lvl1pPr>
              <a:defRPr/>
            </a:lvl1pPr>
          </a:lstStyle>
          <a:p>
            <a:pPr>
              <a:defRPr/>
            </a:pPr>
            <a:fld id="{3AFA7489-5329-4C88-8D51-A36CF6BBAC39}" type="datetimeFigureOut">
              <a:rPr lang="en-US"/>
              <a:pPr>
                <a:defRPr/>
              </a:pPr>
              <a:t>3/10/2025</a:t>
            </a:fld>
            <a:endParaRPr lang="en-US" dirty="0"/>
          </a:p>
        </p:txBody>
      </p:sp>
      <p:sp>
        <p:nvSpPr>
          <p:cNvPr id="7" name="Footer Placeholder 4"/>
          <p:cNvSpPr>
            <a:spLocks noGrp="1"/>
          </p:cNvSpPr>
          <p:nvPr>
            <p:ph type="ftr" sz="quarter" idx="11"/>
          </p:nvPr>
        </p:nvSpPr>
        <p:spPr/>
        <p:txBody>
          <a:bodyPr/>
          <a:lstStyle>
            <a:lvl1pPr>
              <a:defRPr dirty="0"/>
            </a:lvl1pPr>
          </a:lstStyle>
          <a:p>
            <a:pPr>
              <a:defRPr/>
            </a:pPr>
            <a:endParaRPr lang="en-US"/>
          </a:p>
        </p:txBody>
      </p:sp>
      <p:sp>
        <p:nvSpPr>
          <p:cNvPr id="8" name="Slide Number Placeholder 5"/>
          <p:cNvSpPr>
            <a:spLocks noGrp="1"/>
          </p:cNvSpPr>
          <p:nvPr>
            <p:ph type="sldNum" sz="quarter" idx="12"/>
          </p:nvPr>
        </p:nvSpPr>
        <p:spPr>
          <a:xfrm>
            <a:off x="6553200" y="6356350"/>
            <a:ext cx="1331913" cy="365125"/>
          </a:xfrm>
        </p:spPr>
        <p:txBody>
          <a:bodyPr/>
          <a:lstStyle>
            <a:lvl1pPr>
              <a:defRPr/>
            </a:lvl1pPr>
          </a:lstStyle>
          <a:p>
            <a:pPr>
              <a:defRPr/>
            </a:pPr>
            <a:fld id="{3F6EEDF6-78F7-4FA7-A3E9-BBB7D688F2FA}" type="slidenum">
              <a:rPr lang="en-US"/>
              <a:pPr>
                <a:defRPr/>
              </a:pPr>
              <a:t>‹#›</a:t>
            </a:fld>
            <a:endParaRPr lang="en-US"/>
          </a:p>
        </p:txBody>
      </p:sp>
    </p:spTree>
    <p:extLst>
      <p:ext uri="{BB962C8B-B14F-4D97-AF65-F5344CB8AC3E}">
        <p14:creationId xmlns:p14="http://schemas.microsoft.com/office/powerpoint/2010/main" val="238728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971550" y="1547813"/>
            <a:ext cx="7200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en-US"/>
              <a:t>Click to edit Master title style</a:t>
            </a:r>
            <a:endParaRPr lang="sl-SI"/>
          </a:p>
        </p:txBody>
      </p:sp>
      <p:sp>
        <p:nvSpPr>
          <p:cNvPr id="2051" name="Text Placeholder 2"/>
          <p:cNvSpPr>
            <a:spLocks noGrp="1"/>
          </p:cNvSpPr>
          <p:nvPr>
            <p:ph type="body" idx="1"/>
          </p:nvPr>
        </p:nvSpPr>
        <p:spPr bwMode="auto">
          <a:xfrm>
            <a:off x="971550" y="3240088"/>
            <a:ext cx="7200900" cy="262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2"/>
          </p:nvPr>
        </p:nvSpPr>
        <p:spPr>
          <a:xfrm>
            <a:off x="971550" y="6356350"/>
            <a:ext cx="15827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1F9026F-710C-4E73-BF25-1F582E93208F}" type="datetimeFigureOut">
              <a:rPr lang="sl-SI"/>
              <a:pPr>
                <a:defRPr/>
              </a:pPr>
              <a:t>10. 03. 2025</a:t>
            </a:fld>
            <a:endParaRPr lang="sl-SI"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sl-SI"/>
          </a:p>
        </p:txBody>
      </p:sp>
      <p:sp>
        <p:nvSpPr>
          <p:cNvPr id="6" name="Slide Number Placeholder 5"/>
          <p:cNvSpPr>
            <a:spLocks noGrp="1"/>
          </p:cNvSpPr>
          <p:nvPr>
            <p:ph type="sldNum" sz="quarter" idx="4"/>
          </p:nvPr>
        </p:nvSpPr>
        <p:spPr>
          <a:xfrm>
            <a:off x="6553200" y="6356350"/>
            <a:ext cx="1608138"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8D62046-4E53-4C04-936F-FF5E2BF71C6D}" type="slidenum">
              <a:rPr lang="sl-SI"/>
              <a:pPr>
                <a:defRPr/>
              </a:pPr>
              <a:t>‹#›</a:t>
            </a:fld>
            <a:endParaRPr lang="sl-SI" dirty="0"/>
          </a:p>
        </p:txBody>
      </p:sp>
      <p:sp>
        <p:nvSpPr>
          <p:cNvPr id="9" name="TextBox 8"/>
          <p:cNvSpPr txBox="1"/>
          <p:nvPr/>
        </p:nvSpPr>
        <p:spPr>
          <a:xfrm>
            <a:off x="962025" y="708025"/>
            <a:ext cx="1592263" cy="212725"/>
          </a:xfrm>
          <a:prstGeom prst="rect">
            <a:avLst/>
          </a:prstGeom>
          <a:noFill/>
        </p:spPr>
        <p:txBody>
          <a:bodyPr lIns="0" tIns="0" rIns="0" bIns="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ts val="838"/>
              </a:lnSpc>
            </a:pPr>
            <a:r>
              <a:rPr lang="en-US" sz="700">
                <a:solidFill>
                  <a:schemeClr val="tx2"/>
                </a:solidFill>
                <a:latin typeface="Republika" charset="-18"/>
              </a:rPr>
              <a:t>REPUBLIKA SLOVENIJA</a:t>
            </a:r>
          </a:p>
          <a:p>
            <a:pPr>
              <a:lnSpc>
                <a:spcPts val="838"/>
              </a:lnSpc>
            </a:pPr>
            <a:r>
              <a:rPr lang="en-US" sz="700" b="1">
                <a:solidFill>
                  <a:schemeClr val="tx2"/>
                </a:solidFill>
                <a:latin typeface="Republika" charset="-18"/>
              </a:rPr>
              <a:t>MINISTRSTVO ZA </a:t>
            </a:r>
            <a:r>
              <a:rPr lang="sl-SI" sz="700" b="1">
                <a:solidFill>
                  <a:schemeClr val="tx2"/>
                </a:solidFill>
                <a:latin typeface="Republika" charset="-18"/>
              </a:rPr>
              <a:t>KULTURO</a:t>
            </a:r>
            <a:endParaRPr lang="en-US" sz="700" b="1">
              <a:solidFill>
                <a:schemeClr val="tx2"/>
              </a:solidFill>
              <a:latin typeface="Republika" charset="-18"/>
            </a:endParaRPr>
          </a:p>
        </p:txBody>
      </p:sp>
      <p:pic>
        <p:nvPicPr>
          <p:cNvPr id="2056" name="Picture 9" descr="grb moder za 10 pt.wm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39763" y="712788"/>
            <a:ext cx="166687"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4" r:id="rId2"/>
    <p:sldLayoutId id="2147483673" r:id="rId3"/>
    <p:sldLayoutId id="2147483672" r:id="rId4"/>
    <p:sldLayoutId id="2147483677" r:id="rId5"/>
    <p:sldLayoutId id="2147483678" r:id="rId6"/>
    <p:sldLayoutId id="2147483679" r:id="rId7"/>
    <p:sldLayoutId id="2147483671" r:id="rId8"/>
    <p:sldLayoutId id="2147483680" r:id="rId9"/>
  </p:sldLayoutIdLst>
  <p:txStyles>
    <p:titleStyle>
      <a:lvl1pPr algn="l" rtl="0" fontAlgn="base">
        <a:spcBef>
          <a:spcPct val="0"/>
        </a:spcBef>
        <a:spcAft>
          <a:spcPct val="0"/>
        </a:spcAft>
        <a:defRPr sz="4400" kern="1200">
          <a:solidFill>
            <a:schemeClr val="tx1"/>
          </a:solidFill>
          <a:latin typeface="Arial" pitchFamily="34" charset="0"/>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si/drzavni-organi/ministrstva/ministrstvo-za-kulturo/o-ministrstvu/sekretariat/sluzba-za-izvajanje-kohezijske-politike-mk/" TargetMode="External"/><Relationship Id="rId2" Type="http://schemas.openxmlformats.org/officeDocument/2006/relationships/hyperlink" Target="http://www.evropskasredstva.si/"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sl-SI">
                <a:latin typeface="Arial" charset="0"/>
                <a:cs typeface="Arial" charset="0"/>
              </a:rPr>
              <a:t> </a:t>
            </a:r>
            <a:endParaRPr lang="en-US">
              <a:latin typeface="Arial" charset="0"/>
              <a:cs typeface="Arial" charset="0"/>
            </a:endParaRPr>
          </a:p>
        </p:txBody>
      </p:sp>
      <p:sp>
        <p:nvSpPr>
          <p:cNvPr id="8195" name="TextBox 5"/>
          <p:cNvSpPr txBox="1">
            <a:spLocks noChangeArrowheads="1"/>
          </p:cNvSpPr>
          <p:nvPr/>
        </p:nvSpPr>
        <p:spPr bwMode="auto">
          <a:xfrm>
            <a:off x="685800" y="604838"/>
            <a:ext cx="40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sz="2400">
                <a:latin typeface="Republika" charset="-18"/>
              </a:rPr>
              <a:t></a:t>
            </a:r>
          </a:p>
        </p:txBody>
      </p:sp>
      <p:sp>
        <p:nvSpPr>
          <p:cNvPr id="8196" name="TextBox 7"/>
          <p:cNvSpPr txBox="1">
            <a:spLocks noChangeArrowheads="1"/>
          </p:cNvSpPr>
          <p:nvPr/>
        </p:nvSpPr>
        <p:spPr bwMode="auto">
          <a:xfrm>
            <a:off x="1331913" y="1281113"/>
            <a:ext cx="1916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sl-SI"/>
              <a:t></a:t>
            </a:r>
          </a:p>
        </p:txBody>
      </p:sp>
      <p:sp>
        <p:nvSpPr>
          <p:cNvPr id="3" name="PoljeZBesedilom 2">
            <a:extLst>
              <a:ext uri="{FF2B5EF4-FFF2-40B4-BE49-F238E27FC236}">
                <a16:creationId xmlns:a16="http://schemas.microsoft.com/office/drawing/2014/main" id="{889BD2EA-CE75-9CBB-B91F-92D26F9B1730}"/>
              </a:ext>
            </a:extLst>
          </p:cNvPr>
          <p:cNvSpPr txBox="1"/>
          <p:nvPr/>
        </p:nvSpPr>
        <p:spPr>
          <a:xfrm>
            <a:off x="1424354" y="2428346"/>
            <a:ext cx="6295292" cy="1754326"/>
          </a:xfrm>
          <a:prstGeom prst="rect">
            <a:avLst/>
          </a:prstGeom>
          <a:noFill/>
        </p:spPr>
        <p:txBody>
          <a:bodyPr wrap="square">
            <a:spAutoFit/>
          </a:bodyPr>
          <a:lstStyle/>
          <a:p>
            <a:pPr algn="ctr"/>
            <a:r>
              <a:rPr lang="sl-SI" sz="3600" dirty="0">
                <a:solidFill>
                  <a:srgbClr val="529DBA"/>
                </a:solidFill>
              </a:rPr>
              <a:t>Ministrstvo za kulturo  in Evropska kohezijska politika</a:t>
            </a:r>
          </a:p>
          <a:p>
            <a:pPr algn="ctr"/>
            <a:r>
              <a:rPr lang="sl-SI" sz="3600" dirty="0">
                <a:solidFill>
                  <a:srgbClr val="529DBA"/>
                </a:solidFill>
              </a:rPr>
              <a:t>2021 - 2027</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D419912-152B-3172-B8DF-42F34FF155E0}"/>
              </a:ext>
            </a:extLst>
          </p:cNvPr>
          <p:cNvSpPr>
            <a:spLocks noGrp="1"/>
          </p:cNvSpPr>
          <p:nvPr>
            <p:ph type="title"/>
          </p:nvPr>
        </p:nvSpPr>
        <p:spPr>
          <a:xfrm>
            <a:off x="971550" y="1270814"/>
            <a:ext cx="5770811" cy="553998"/>
          </a:xfrm>
        </p:spPr>
        <p:txBody>
          <a:bodyPr/>
          <a:lstStyle/>
          <a:p>
            <a:r>
              <a:rPr lang="sl-SI" sz="3600" dirty="0">
                <a:solidFill>
                  <a:srgbClr val="529DBA"/>
                </a:solidFill>
              </a:rPr>
              <a:t>Evropska kohezijska politika</a:t>
            </a:r>
          </a:p>
        </p:txBody>
      </p:sp>
      <p:sp>
        <p:nvSpPr>
          <p:cNvPr id="3" name="Označba mesta besedila 2">
            <a:extLst>
              <a:ext uri="{FF2B5EF4-FFF2-40B4-BE49-F238E27FC236}">
                <a16:creationId xmlns:a16="http://schemas.microsoft.com/office/drawing/2014/main" id="{8A545425-925D-31CA-4D29-E995220D0C46}"/>
              </a:ext>
            </a:extLst>
          </p:cNvPr>
          <p:cNvSpPr>
            <a:spLocks noGrp="1"/>
          </p:cNvSpPr>
          <p:nvPr>
            <p:ph type="body" sz="quarter" idx="13"/>
          </p:nvPr>
        </p:nvSpPr>
        <p:spPr>
          <a:xfrm>
            <a:off x="971425" y="2721110"/>
            <a:ext cx="7201025" cy="2627312"/>
          </a:xfrm>
        </p:spPr>
        <p: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Evropska kohezijska politika je glavna naložbena politika Evropske unije. V obdobju hitrih sprememb, ki jih narekujeta zeleni in digitalni prehod, so za Slovenijo ključnega pomena ukrepi v smeri večje odpornosti gospodarstva in družbe, izkoriščanja novih priložnosti ter pospešitve prehoda v visoko produktivno, </a:t>
            </a:r>
            <a:r>
              <a:rPr kumimoji="0" lang="sl-SI" sz="1200" b="0" i="0" u="none" strike="noStrike" kern="1200" cap="none" spc="0" normalizeH="0" baseline="0" noProof="0" dirty="0" err="1">
                <a:ln>
                  <a:noFill/>
                </a:ln>
                <a:solidFill>
                  <a:srgbClr val="000000"/>
                </a:solidFill>
                <a:effectLst/>
                <a:uLnTx/>
                <a:uFillTx/>
                <a:latin typeface="ArialMT"/>
                <a:ea typeface="+mn-ea"/>
                <a:cs typeface="Arial" pitchFamily="34" charset="0"/>
              </a:rPr>
              <a:t>nizkoogljično</a:t>
            </a: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 in krožno gospodarstvo, s končnim ciljem kakovostnega življenja za vse. </a:t>
            </a:r>
          </a:p>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Njeno izvajanje temelji na ključnih programskih dokumentih – predvsem na </a:t>
            </a:r>
            <a:r>
              <a:rPr kumimoji="0" lang="sl-SI" sz="1200" b="1" i="0" u="none" strike="noStrike" kern="1200" cap="none" spc="0" normalizeH="0" baseline="0" noProof="0" dirty="0">
                <a:ln>
                  <a:noFill/>
                </a:ln>
                <a:solidFill>
                  <a:srgbClr val="000000"/>
                </a:solidFill>
                <a:effectLst/>
                <a:uLnTx/>
                <a:uFillTx/>
                <a:latin typeface="ArialMT"/>
                <a:ea typeface="+mn-ea"/>
                <a:cs typeface="Arial" pitchFamily="34" charset="0"/>
              </a:rPr>
              <a:t>Programu evropske kohezijske politike in Sporazumu o partnerstvu </a:t>
            </a: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med Slovenijo in Evropsko komisijo za obdobje 2021 – 2027.</a:t>
            </a:r>
          </a:p>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Skladno s Programom evropske kohezijske politike v obdobju 2021-2027 v Sloveniji so Sloveniji namenjena evropska kohezijska sredstva v obdobju do leta 2027, z možnostjo koriščenja </a:t>
            </a:r>
            <a:r>
              <a:rPr kumimoji="0" lang="sl-SI" sz="1200" b="1" i="0" u="none" strike="noStrike" kern="1200" cap="none" spc="0" normalizeH="0" baseline="0" noProof="0" dirty="0">
                <a:ln>
                  <a:noFill/>
                </a:ln>
                <a:solidFill>
                  <a:srgbClr val="000000"/>
                </a:solidFill>
                <a:effectLst/>
                <a:uLnTx/>
                <a:uFillTx/>
                <a:latin typeface="ArialMT"/>
                <a:ea typeface="+mn-ea"/>
                <a:cs typeface="Arial" pitchFamily="34" charset="0"/>
              </a:rPr>
              <a:t>do leta 2029, v višini 3,2 milijarde evrov</a:t>
            </a: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a:t>
            </a:r>
          </a:p>
          <a:p>
            <a:endParaRPr lang="sl-SI" dirty="0"/>
          </a:p>
        </p:txBody>
      </p:sp>
    </p:spTree>
    <p:extLst>
      <p:ext uri="{BB962C8B-B14F-4D97-AF65-F5344CB8AC3E}">
        <p14:creationId xmlns:p14="http://schemas.microsoft.com/office/powerpoint/2010/main" val="468154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B08B3AE-23CB-BE9F-5E4B-D33ECBEA7D2D}"/>
              </a:ext>
            </a:extLst>
          </p:cNvPr>
          <p:cNvSpPr>
            <a:spLocks noGrp="1"/>
          </p:cNvSpPr>
          <p:nvPr>
            <p:ph type="title"/>
          </p:nvPr>
        </p:nvSpPr>
        <p:spPr>
          <a:xfrm>
            <a:off x="971425" y="1279248"/>
            <a:ext cx="6129883" cy="553998"/>
          </a:xfrm>
        </p:spPr>
        <p:txBody>
          <a:bodyPr/>
          <a:lstStyle/>
          <a:p>
            <a:r>
              <a:rPr lang="sl-SI" sz="3600" dirty="0">
                <a:solidFill>
                  <a:srgbClr val="529DBA"/>
                </a:solidFill>
              </a:rPr>
              <a:t>Ministrstvo za kulturo in skladi</a:t>
            </a:r>
            <a:endParaRPr lang="sl-SI" sz="3600" dirty="0"/>
          </a:p>
        </p:txBody>
      </p:sp>
      <p:sp>
        <p:nvSpPr>
          <p:cNvPr id="3" name="Označba mesta besedila 2">
            <a:extLst>
              <a:ext uri="{FF2B5EF4-FFF2-40B4-BE49-F238E27FC236}">
                <a16:creationId xmlns:a16="http://schemas.microsoft.com/office/drawing/2014/main" id="{E998606C-361B-7A46-ED44-99D5895B3472}"/>
              </a:ext>
            </a:extLst>
          </p:cNvPr>
          <p:cNvSpPr>
            <a:spLocks noGrp="1"/>
          </p:cNvSpPr>
          <p:nvPr>
            <p:ph type="body" sz="quarter" idx="13"/>
          </p:nvPr>
        </p:nvSpPr>
        <p:spPr>
          <a:xfrm>
            <a:off x="971425" y="2700183"/>
            <a:ext cx="7201025" cy="2627312"/>
          </a:xfrm>
        </p:spPr>
        <p:txBody>
          <a:bodyPr/>
          <a:lstStyle/>
          <a:p>
            <a:pPr marL="0" indent="0" algn="l">
              <a:buNone/>
            </a:pPr>
            <a:r>
              <a:rPr lang="sl-SI" sz="1200" b="0" i="0" u="none" strike="noStrike" baseline="0" dirty="0">
                <a:solidFill>
                  <a:srgbClr val="000000"/>
                </a:solidFill>
                <a:latin typeface="ArialMT"/>
              </a:rPr>
              <a:t>Ministrstvo za kulturo (v nadaljevanju MK) v programskem obdobju 2021 2027 svoje potrebe naslavlja na vse tri evropske strukturne in investicijske sklade, in sicer:</a:t>
            </a:r>
          </a:p>
          <a:p>
            <a:pPr marL="0" indent="0" algn="l">
              <a:buNone/>
            </a:pPr>
            <a:endParaRPr lang="sl-SI" sz="1200" b="0" i="0" u="none" strike="noStrike" baseline="0" dirty="0">
              <a:solidFill>
                <a:srgbClr val="000000"/>
              </a:solidFill>
              <a:latin typeface="ArialMT"/>
            </a:endParaRPr>
          </a:p>
          <a:p>
            <a:pPr lvl="1"/>
            <a:r>
              <a:rPr lang="sl-SI" sz="1200" b="1" i="0" u="none" strike="noStrike" baseline="0" dirty="0">
                <a:solidFill>
                  <a:srgbClr val="000000"/>
                </a:solidFill>
                <a:latin typeface="ArialMT"/>
              </a:rPr>
              <a:t>Evropski regionalni sklad za razvoj</a:t>
            </a:r>
            <a:endParaRPr lang="sl-SI" sz="1200" b="0" i="0" u="none" strike="noStrike" baseline="0" dirty="0">
              <a:solidFill>
                <a:srgbClr val="000000"/>
              </a:solidFill>
              <a:latin typeface="ArialMT"/>
            </a:endParaRPr>
          </a:p>
          <a:p>
            <a:pPr lvl="1"/>
            <a:r>
              <a:rPr lang="sl-SI" sz="1200" b="1" i="0" u="none" strike="noStrike" baseline="0" dirty="0">
                <a:solidFill>
                  <a:srgbClr val="000000"/>
                </a:solidFill>
                <a:latin typeface="ArialMT"/>
              </a:rPr>
              <a:t>Evropski socialni sklad plus</a:t>
            </a:r>
          </a:p>
          <a:p>
            <a:pPr lvl="1"/>
            <a:r>
              <a:rPr lang="sl-SI" sz="1200" b="1" i="0" u="none" strike="noStrike" baseline="0" dirty="0">
                <a:solidFill>
                  <a:srgbClr val="000000"/>
                </a:solidFill>
                <a:latin typeface="ArialMT"/>
              </a:rPr>
              <a:t>Kohezijski sklad</a:t>
            </a:r>
            <a:r>
              <a:rPr lang="sl-SI" sz="800" b="1" i="0" u="none" strike="noStrike" baseline="0" dirty="0">
                <a:solidFill>
                  <a:srgbClr val="000000"/>
                </a:solidFill>
                <a:latin typeface="ArialMT"/>
              </a:rPr>
              <a:t>.</a:t>
            </a:r>
          </a:p>
          <a:p>
            <a:pPr lvl="1"/>
            <a:endParaRPr lang="sl-SI" sz="800" dirty="0">
              <a:solidFill>
                <a:srgbClr val="000000"/>
              </a:solidFill>
              <a:latin typeface="ArialMT"/>
            </a:endParaRPr>
          </a:p>
          <a:p>
            <a:pPr lvl="1"/>
            <a:endParaRPr lang="sl-SI" sz="800" b="0" i="0" u="none" strike="noStrike" baseline="0" dirty="0">
              <a:solidFill>
                <a:srgbClr val="000000"/>
              </a:solidFill>
              <a:latin typeface="ArialMT"/>
            </a:endParaRPr>
          </a:p>
          <a:p>
            <a:pPr marL="0" indent="0" algn="just">
              <a:buNone/>
            </a:pPr>
            <a:r>
              <a:rPr lang="sl-SI" sz="1200" b="0" i="0" u="none" strike="noStrike" baseline="0" dirty="0">
                <a:solidFill>
                  <a:srgbClr val="000000"/>
                </a:solidFill>
                <a:latin typeface="ArialMT"/>
              </a:rPr>
              <a:t>Ministrstvo za kulturo z organi v sestavi pri izvajanju evropske kohezijske politike nastopa v vlogi posredniškega telesa, lahko pa tudi v vlogi upravičenca . </a:t>
            </a:r>
          </a:p>
          <a:p>
            <a:pPr marL="0" indent="0" algn="just">
              <a:buNone/>
            </a:pPr>
            <a:endParaRPr lang="sl-SI" sz="1200" dirty="0">
              <a:solidFill>
                <a:srgbClr val="000000"/>
              </a:solidFill>
              <a:latin typeface="ArialMT"/>
            </a:endParaRPr>
          </a:p>
          <a:p>
            <a:pPr marL="0" indent="0" algn="just">
              <a:buNone/>
            </a:pPr>
            <a:r>
              <a:rPr lang="sl-SI" sz="1200" b="0" i="0" u="none" strike="noStrike" baseline="0" dirty="0">
                <a:solidFill>
                  <a:srgbClr val="000000"/>
                </a:solidFill>
                <a:latin typeface="ArialMT"/>
              </a:rPr>
              <a:t>Skladno z Uredbo sta načina izbora operacij javni razpis in neposredna potrditev operacije.</a:t>
            </a:r>
          </a:p>
          <a:p>
            <a:pPr algn="just"/>
            <a:endParaRPr lang="sl-SI" sz="1200" dirty="0">
              <a:latin typeface="Arial" charset="0"/>
              <a:cs typeface="Arial" charset="0"/>
            </a:endParaRPr>
          </a:p>
          <a:p>
            <a:endParaRPr lang="sl-SI" dirty="0"/>
          </a:p>
        </p:txBody>
      </p:sp>
    </p:spTree>
    <p:extLst>
      <p:ext uri="{BB962C8B-B14F-4D97-AF65-F5344CB8AC3E}">
        <p14:creationId xmlns:p14="http://schemas.microsoft.com/office/powerpoint/2010/main" val="197684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736C5A4-076B-A85D-2295-80D76A40BADB}"/>
              </a:ext>
            </a:extLst>
          </p:cNvPr>
          <p:cNvSpPr>
            <a:spLocks noGrp="1"/>
          </p:cNvSpPr>
          <p:nvPr>
            <p:ph type="title"/>
          </p:nvPr>
        </p:nvSpPr>
        <p:spPr>
          <a:xfrm>
            <a:off x="971550" y="1260064"/>
            <a:ext cx="7078861" cy="1107996"/>
          </a:xfrm>
        </p:spPr>
        <p:txBody>
          <a:bodyPr/>
          <a:lstStyle/>
          <a:p>
            <a:r>
              <a:rPr lang="pl-PL" sz="3600" dirty="0">
                <a:solidFill>
                  <a:srgbClr val="529DBA"/>
                </a:solidFill>
              </a:rPr>
              <a:t>Evropski regionalni sklad za razvoj</a:t>
            </a:r>
            <a:br>
              <a:rPr lang="pl-PL" sz="3600" dirty="0">
                <a:solidFill>
                  <a:srgbClr val="529DBA"/>
                </a:solidFill>
              </a:rPr>
            </a:br>
            <a:endParaRPr lang="sl-SI" sz="3600" dirty="0">
              <a:solidFill>
                <a:srgbClr val="529DBA"/>
              </a:solidFill>
            </a:endParaRPr>
          </a:p>
        </p:txBody>
      </p:sp>
      <p:sp>
        <p:nvSpPr>
          <p:cNvPr id="3" name="Označba mesta besedila 2">
            <a:extLst>
              <a:ext uri="{FF2B5EF4-FFF2-40B4-BE49-F238E27FC236}">
                <a16:creationId xmlns:a16="http://schemas.microsoft.com/office/drawing/2014/main" id="{C0E59420-9C6D-8164-AD63-BD7DA144E285}"/>
              </a:ext>
            </a:extLst>
          </p:cNvPr>
          <p:cNvSpPr>
            <a:spLocks noGrp="1"/>
          </p:cNvSpPr>
          <p:nvPr>
            <p:ph type="body" sz="quarter" idx="13"/>
          </p:nvPr>
        </p:nvSpPr>
        <p:spPr>
          <a:xfrm>
            <a:off x="971550" y="2712971"/>
            <a:ext cx="7201025" cy="2627312"/>
          </a:xfrm>
        </p:spPr>
        <p:txBody>
          <a:bodyPr/>
          <a:lstStyle/>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Evropski sklad za regionalni razvoj prispeva h krepitvi gospodarske, socialne in teritorialne kohezije v evropski uniji z zmanjševanjem neravnovesij med regijami. </a:t>
            </a:r>
          </a:p>
          <a:p>
            <a:pPr marL="57150" indent="0" algn="just" eaLnBrk="0" hangingPunct="0">
              <a:buNone/>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V obdobju 2021–2027 evropski sklad za regionalni razvoj omogoča predvsem naložbe v pametnejšo, bolj zeleno, bolj povezano in bolj socialno evropsko unijo, zasleduje pa tudi cilja iz prejšnjega obdobja – naložbe v delovna mesta in rast ter evropsko teritorialno sodelovanje.</a:t>
            </a:r>
          </a:p>
          <a:p>
            <a:endParaRPr lang="sl-SI" dirty="0"/>
          </a:p>
        </p:txBody>
      </p:sp>
    </p:spTree>
    <p:extLst>
      <p:ext uri="{BB962C8B-B14F-4D97-AF65-F5344CB8AC3E}">
        <p14:creationId xmlns:p14="http://schemas.microsoft.com/office/powerpoint/2010/main" val="379616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D4B95B-7882-7FE1-8A01-8B55C568842C}"/>
              </a:ext>
            </a:extLst>
          </p:cNvPr>
          <p:cNvSpPr>
            <a:spLocks noGrp="1"/>
          </p:cNvSpPr>
          <p:nvPr>
            <p:ph type="title"/>
          </p:nvPr>
        </p:nvSpPr>
        <p:spPr>
          <a:xfrm>
            <a:off x="971550" y="1247276"/>
            <a:ext cx="5616922" cy="1107996"/>
          </a:xfrm>
        </p:spPr>
        <p:txBody>
          <a:bodyPr/>
          <a:lstStyle/>
          <a:p>
            <a:r>
              <a:rPr lang="sl-SI" sz="3600" dirty="0">
                <a:solidFill>
                  <a:srgbClr val="529DBA"/>
                </a:solidFill>
              </a:rPr>
              <a:t>Evropski socialni sklad plus</a:t>
            </a:r>
            <a:br>
              <a:rPr lang="sl-SI" sz="3600" dirty="0">
                <a:solidFill>
                  <a:srgbClr val="529DBA"/>
                </a:solidFill>
              </a:rPr>
            </a:br>
            <a:endParaRPr lang="sl-SI" sz="3600" dirty="0">
              <a:solidFill>
                <a:srgbClr val="529DBA"/>
              </a:solidFill>
            </a:endParaRPr>
          </a:p>
        </p:txBody>
      </p:sp>
      <p:sp>
        <p:nvSpPr>
          <p:cNvPr id="3" name="Označba mesta besedila 2">
            <a:extLst>
              <a:ext uri="{FF2B5EF4-FFF2-40B4-BE49-F238E27FC236}">
                <a16:creationId xmlns:a16="http://schemas.microsoft.com/office/drawing/2014/main" id="{EFBF89CD-E4A7-3C48-BA53-C61E792EF4E9}"/>
              </a:ext>
            </a:extLst>
          </p:cNvPr>
          <p:cNvSpPr>
            <a:spLocks noGrp="1"/>
          </p:cNvSpPr>
          <p:nvPr>
            <p:ph type="body" sz="quarter" idx="13"/>
          </p:nvPr>
        </p:nvSpPr>
        <p:spPr>
          <a:xfrm>
            <a:off x="971425" y="2721109"/>
            <a:ext cx="7201025" cy="2627312"/>
          </a:xfrm>
        </p:spPr>
        <p:txBody>
          <a:bodyPr/>
          <a:lstStyle/>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Evropski socialni sklad je osrednji instrument, s katerim evropska unija podpira delovna mesta. Je glavni instrument evropske unije, ki njenim državljanom pomaga pri iskanju boljše zaposlitve in zagotavlja pravičnejše zaposlitvene možnosti. Evropski socialni sklad plus financira na tisoče lokalnih, regionalnih in nacionalnih projektov, ki spodbujajo zaposlovanje invalidov. Sklad podpira poklicno usposabljanje, financira projekte, namenjene izobraževalnim sistemom, učiteljem in šolarjem ter mnoge druge. Evropski socialni sklad plus je osredotočen na ljudi.</a:t>
            </a:r>
          </a:p>
          <a:p>
            <a:pPr marL="57150" indent="0" algn="just" eaLnBrk="0" hangingPunct="0">
              <a:buNone/>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Posodobljeni okvir kohezijske politike v obdobju 2021-2027 omogoča večje sinergije, povezovanje in sodelovanje med skladi, zajetimi z enotnimi pravili.</a:t>
            </a:r>
          </a:p>
          <a:p>
            <a:endParaRPr lang="sl-SI" dirty="0"/>
          </a:p>
        </p:txBody>
      </p:sp>
    </p:spTree>
    <p:extLst>
      <p:ext uri="{BB962C8B-B14F-4D97-AF65-F5344CB8AC3E}">
        <p14:creationId xmlns:p14="http://schemas.microsoft.com/office/powerpoint/2010/main" val="150915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5726899-1288-D449-46FE-838F72BBEDA4}"/>
              </a:ext>
            </a:extLst>
          </p:cNvPr>
          <p:cNvSpPr>
            <a:spLocks noGrp="1"/>
          </p:cNvSpPr>
          <p:nvPr>
            <p:ph type="title"/>
          </p:nvPr>
        </p:nvSpPr>
        <p:spPr>
          <a:xfrm>
            <a:off x="971550" y="1234487"/>
            <a:ext cx="3282950" cy="1107996"/>
          </a:xfrm>
        </p:spPr>
        <p:txBody>
          <a:bodyPr/>
          <a:lstStyle/>
          <a:p>
            <a:r>
              <a:rPr lang="sl-SI" sz="3600" dirty="0">
                <a:solidFill>
                  <a:srgbClr val="529DBA"/>
                </a:solidFill>
              </a:rPr>
              <a:t>Kohezijski sklad</a:t>
            </a:r>
            <a:br>
              <a:rPr lang="sl-SI" sz="3600" dirty="0">
                <a:solidFill>
                  <a:srgbClr val="529DBA"/>
                </a:solidFill>
              </a:rPr>
            </a:br>
            <a:endParaRPr lang="sl-SI" sz="3600" dirty="0">
              <a:solidFill>
                <a:srgbClr val="529DBA"/>
              </a:solidFill>
            </a:endParaRPr>
          </a:p>
        </p:txBody>
      </p:sp>
      <p:sp>
        <p:nvSpPr>
          <p:cNvPr id="3" name="Označba mesta besedila 2">
            <a:extLst>
              <a:ext uri="{FF2B5EF4-FFF2-40B4-BE49-F238E27FC236}">
                <a16:creationId xmlns:a16="http://schemas.microsoft.com/office/drawing/2014/main" id="{13C5B26E-4AE2-F347-908E-80259728CB5E}"/>
              </a:ext>
            </a:extLst>
          </p:cNvPr>
          <p:cNvSpPr>
            <a:spLocks noGrp="1"/>
          </p:cNvSpPr>
          <p:nvPr>
            <p:ph type="body" sz="quarter" idx="13"/>
          </p:nvPr>
        </p:nvSpPr>
        <p:spPr>
          <a:xfrm>
            <a:off x="971550" y="2706577"/>
            <a:ext cx="7201025" cy="2627312"/>
          </a:xfrm>
        </p:spPr>
        <p:txBody>
          <a:bodyPr/>
          <a:lstStyle/>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Za razliko od evropskega sklada za regionalni razvoj in evropskega socialnega sklada je kohezijski sklad namenjen izključno državam članicam, katerih bruto nacionalni dohodek na prebivalca ne dosega 90 % povprečja evropske unije. Cilj sklada je zmanjševanje ekonomskih in socialnih razlik ter spodbujanje trajnostnega razvoja. Slovenija sodi v skupino držav članic, ki sredstva prejemajo tudi iz tega sklada.</a:t>
            </a:r>
          </a:p>
          <a:p>
            <a:pPr marL="57150" indent="0" algn="just" eaLnBrk="0" hangingPunct="0">
              <a:buNone/>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57150" indent="0" algn="just" eaLnBrk="0" hangingPunct="0">
              <a:buNone/>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Sredstva kohezijskega sklada so namenjena za:</a:t>
            </a:r>
          </a:p>
          <a:p>
            <a:pPr marL="57150" indent="0" algn="just" eaLnBrk="0" hangingPunct="0">
              <a:buNone/>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indent="-285750" algn="just" eaLnBrk="0" hangingPunct="0">
              <a:buFont typeface="Arial" charset="0"/>
              <a:buChar char="–"/>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Vseevropska prometna omrežja in</a:t>
            </a:r>
          </a:p>
          <a:p>
            <a:pPr indent="-285750" algn="just" eaLnBrk="0" hangingPunct="0">
              <a:buFont typeface="Arial" charset="0"/>
              <a:buChar char="–"/>
              <a:defRPr/>
            </a:pP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Okolje: na tem področju lahko kohezijski sklad podpre tudi projekte, povezane z energetiko ali prometom, če ti predstavljajo jasne koristi za okolje v smislu energetske učinkovitosti, uporabe obnovljive energije, razvoja železniškega prometa, podpore </a:t>
            </a:r>
            <a:r>
              <a:rPr kumimoji="0" lang="sl-SI" sz="1200" b="0" i="0" u="none" strike="noStrike" kern="1200" cap="none" spc="0" normalizeH="0" baseline="0" noProof="0" dirty="0" err="1">
                <a:ln>
                  <a:noFill/>
                </a:ln>
                <a:solidFill>
                  <a:srgbClr val="000000"/>
                </a:solidFill>
                <a:effectLst/>
                <a:uLnTx/>
                <a:uFillTx/>
                <a:latin typeface="ArialMT"/>
                <a:ea typeface="+mn-ea"/>
                <a:cs typeface="Arial" pitchFamily="34" charset="0"/>
              </a:rPr>
              <a:t>intermodalnosti</a:t>
            </a:r>
            <a:r>
              <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rPr>
              <a:t>, krepitve javnega prevoza itd.</a:t>
            </a:r>
          </a:p>
          <a:p>
            <a:endParaRPr lang="sl-SI" dirty="0"/>
          </a:p>
        </p:txBody>
      </p:sp>
    </p:spTree>
    <p:extLst>
      <p:ext uri="{BB962C8B-B14F-4D97-AF65-F5344CB8AC3E}">
        <p14:creationId xmlns:p14="http://schemas.microsoft.com/office/powerpoint/2010/main" val="53269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C728CDE-5768-9AE8-C98C-6EAA4A525445}"/>
              </a:ext>
            </a:extLst>
          </p:cNvPr>
          <p:cNvSpPr>
            <a:spLocks noGrp="1"/>
          </p:cNvSpPr>
          <p:nvPr>
            <p:ph type="title"/>
          </p:nvPr>
        </p:nvSpPr>
        <p:spPr>
          <a:xfrm>
            <a:off x="971425" y="1317616"/>
            <a:ext cx="4693593" cy="1107996"/>
          </a:xfrm>
        </p:spPr>
        <p:txBody>
          <a:bodyPr/>
          <a:lstStyle/>
          <a:p>
            <a:r>
              <a:rPr lang="sl-SI" sz="3600" dirty="0">
                <a:solidFill>
                  <a:srgbClr val="529DBA"/>
                </a:solidFill>
              </a:rPr>
              <a:t>Prednostne naloge MK</a:t>
            </a:r>
            <a:br>
              <a:rPr lang="sl-SI" sz="3600" dirty="0">
                <a:solidFill>
                  <a:srgbClr val="529DBA"/>
                </a:solidFill>
              </a:rPr>
            </a:br>
            <a:endParaRPr lang="sl-SI" sz="3600" dirty="0">
              <a:solidFill>
                <a:srgbClr val="529DBA"/>
              </a:solidFill>
            </a:endParaRPr>
          </a:p>
        </p:txBody>
      </p:sp>
      <p:sp>
        <p:nvSpPr>
          <p:cNvPr id="3" name="Označba mesta besedila 2">
            <a:extLst>
              <a:ext uri="{FF2B5EF4-FFF2-40B4-BE49-F238E27FC236}">
                <a16:creationId xmlns:a16="http://schemas.microsoft.com/office/drawing/2014/main" id="{579EABA6-7323-B9B0-B24A-773877D14D6D}"/>
              </a:ext>
            </a:extLst>
          </p:cNvPr>
          <p:cNvSpPr>
            <a:spLocks noGrp="1"/>
          </p:cNvSpPr>
          <p:nvPr>
            <p:ph type="body" sz="quarter" idx="13"/>
          </p:nvPr>
        </p:nvSpPr>
        <p:spPr>
          <a:xfrm>
            <a:off x="971550" y="2425612"/>
            <a:ext cx="7201025" cy="2627312"/>
          </a:xfr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PN1: </a:t>
            </a:r>
            <a:r>
              <a:rPr kumimoji="0" lang="sl-SI"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Inovacijska družba znanja</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RSO 1.1 Razvoj in izboljšanje raziskovalne in inovacijske zmogljivosti ter uvajanje naprednih tehnologij</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RSO 1.2 Izkoriščanje prednosti digitalizacije za državljane, podjetja, raziskovalne organizacije in javne organe</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RSO 1.3 Krepitev trajnostne rasti in konkurenčnosti MSP ter ustvarjanje delovnih mest v MSP, med drugim s produktivnimi naložbami</a:t>
            </a:r>
          </a:p>
          <a:p>
            <a:pPr marL="457200" marR="0" lvl="1"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6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PN3: </a:t>
            </a:r>
            <a:r>
              <a:rPr kumimoji="0" lang="sl-SI"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Zelena preobrazba za podnebno nevtralnost</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RSO 2.7 Izboljšanje varstva in ohranjanja narave ter biotske raznovrstnosti in zelene infrastrukture, tudi v mestnem okolju, in zmanjšanje vseh oblik onesnaževanja</a:t>
            </a:r>
          </a:p>
          <a:p>
            <a:pPr marL="400050" marR="0" lvl="1"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PN6: </a:t>
            </a:r>
            <a:r>
              <a:rPr kumimoji="0" lang="sl-SI"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Znanja in spretnosti ter odzivni trg dela</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ESO 4.1 Izboljšanje dostopa do zaposlitve in aktivacijski ukrepi za vse iskalce zaposlitve, zlasti mlade, predvsem v okviru izvajanja jamstva za mlade, dolgotrajno brezposelne in prikrajšane skupine na trgu dela, in neaktivne osebe, kot tudi s spodbujanjem samozaposlovanja in socialnega gospodarstva</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ESO 4.5 Izboljšanje kakovosti, vključenosti, učinkovitosti in ustreznosti sistemov izobraževanja in usposabljanja za potrebe trga dela, vključno z vrednotenjem neformalnega in priložnostnega učenja, da bi podprli pridobivanje ključnih kompetenc, tudi podjetniških in digitalnih veščin, ter s spodbujanjem uvedbe dualnih sistemov usposabljanja in vajeništev</a:t>
            </a:r>
          </a:p>
          <a:p>
            <a:pPr marL="457200" marR="0" lvl="1"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PN7: </a:t>
            </a:r>
            <a:r>
              <a:rPr kumimoji="0" lang="sl-SI"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Dolgotrajna oskrba in zdravje ter socialna vključenost</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ESO 4.8 Pospeševanje dejavnega vključevanja za spodbujanje enakih možnosti, nediskriminacije in aktivne udeležbe ter povečevanje zaposljivosti, zlasti za prikrajšane skupine</a:t>
            </a:r>
          </a:p>
          <a:p>
            <a:pPr marL="457200" marR="0" lvl="1"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PN8: </a:t>
            </a:r>
            <a:r>
              <a:rPr kumimoji="0" lang="sl-SI"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Trajnostna turizem in kultura</a:t>
            </a: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8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RSO 4.6 Krepitev vloge kulture in trajnostnega turizma pri gospodarskem razvoju, socialni vključenosti in socialnih inovacijah</a:t>
            </a:r>
          </a:p>
          <a:p>
            <a:endParaRPr lang="sl-SI" dirty="0"/>
          </a:p>
        </p:txBody>
      </p:sp>
    </p:spTree>
    <p:extLst>
      <p:ext uri="{BB962C8B-B14F-4D97-AF65-F5344CB8AC3E}">
        <p14:creationId xmlns:p14="http://schemas.microsoft.com/office/powerpoint/2010/main" val="23490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80E8B1-5001-F7FC-A631-9C411A8A52C9}"/>
              </a:ext>
            </a:extLst>
          </p:cNvPr>
          <p:cNvSpPr>
            <a:spLocks noGrp="1"/>
          </p:cNvSpPr>
          <p:nvPr>
            <p:ph type="title"/>
          </p:nvPr>
        </p:nvSpPr>
        <p:spPr>
          <a:xfrm>
            <a:off x="971550" y="1298432"/>
            <a:ext cx="3590727" cy="1107996"/>
          </a:xfrm>
        </p:spPr>
        <p:txBody>
          <a:bodyPr/>
          <a:lstStyle/>
          <a:p>
            <a:r>
              <a:rPr lang="sl-SI" sz="3600" dirty="0">
                <a:solidFill>
                  <a:srgbClr val="529DBA"/>
                </a:solidFill>
              </a:rPr>
              <a:t>Struktura sistema</a:t>
            </a:r>
            <a:br>
              <a:rPr lang="sl-SI" sz="3600" dirty="0">
                <a:solidFill>
                  <a:srgbClr val="529DBA"/>
                </a:solidFill>
              </a:rPr>
            </a:br>
            <a:endParaRPr lang="sl-SI" sz="3600" dirty="0"/>
          </a:p>
        </p:txBody>
      </p:sp>
      <p:grpSp>
        <p:nvGrpSpPr>
          <p:cNvPr id="7" name="Skupina 6">
            <a:extLst>
              <a:ext uri="{FF2B5EF4-FFF2-40B4-BE49-F238E27FC236}">
                <a16:creationId xmlns:a16="http://schemas.microsoft.com/office/drawing/2014/main" id="{5EAC2899-6CB7-9992-C700-893801E4FD3E}"/>
              </a:ext>
            </a:extLst>
          </p:cNvPr>
          <p:cNvGrpSpPr/>
          <p:nvPr/>
        </p:nvGrpSpPr>
        <p:grpSpPr>
          <a:xfrm>
            <a:off x="1717049" y="2199496"/>
            <a:ext cx="5907241" cy="3960000"/>
            <a:chOff x="2068742" y="2416905"/>
            <a:chExt cx="5907241" cy="3960000"/>
          </a:xfrm>
        </p:grpSpPr>
        <p:pic>
          <p:nvPicPr>
            <p:cNvPr id="5" name="Picture 2">
              <a:extLst>
                <a:ext uri="{FF2B5EF4-FFF2-40B4-BE49-F238E27FC236}">
                  <a16:creationId xmlns:a16="http://schemas.microsoft.com/office/drawing/2014/main" id="{F0BC3656-4EC3-67C3-1D8D-D8BF2AA416F9}"/>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068742" y="2416905"/>
              <a:ext cx="5907241" cy="3960000"/>
            </a:xfrm>
            <a:prstGeom prst="rect">
              <a:avLst/>
            </a:prstGeom>
            <a:noFill/>
            <a:extLst>
              <a:ext uri="{909E8E84-426E-40DD-AFC4-6F175D3DCCD1}">
                <a14:hiddenFill xmlns:a14="http://schemas.microsoft.com/office/drawing/2010/main">
                  <a:solidFill>
                    <a:srgbClr val="FFFFFF"/>
                  </a:solidFill>
                </a14:hiddenFill>
              </a:ext>
            </a:extLst>
          </p:spPr>
        </p:pic>
        <p:sp>
          <p:nvSpPr>
            <p:cNvPr id="6" name="Pravokotnik 5">
              <a:extLst>
                <a:ext uri="{FF2B5EF4-FFF2-40B4-BE49-F238E27FC236}">
                  <a16:creationId xmlns:a16="http://schemas.microsoft.com/office/drawing/2014/main" id="{BAC2F411-E114-77F9-93AF-EC80DFF06378}"/>
                </a:ext>
              </a:extLst>
            </p:cNvPr>
            <p:cNvSpPr/>
            <p:nvPr/>
          </p:nvSpPr>
          <p:spPr>
            <a:xfrm>
              <a:off x="2136660" y="2464962"/>
              <a:ext cx="1529713" cy="2130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dirty="0"/>
            </a:p>
          </p:txBody>
        </p:sp>
      </p:grpSp>
    </p:spTree>
    <p:extLst>
      <p:ext uri="{BB962C8B-B14F-4D97-AF65-F5344CB8AC3E}">
        <p14:creationId xmlns:p14="http://schemas.microsoft.com/office/powerpoint/2010/main" val="2776206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FA2E423-6BB9-CAF8-9C94-AB78A99EDF49}"/>
              </a:ext>
            </a:extLst>
          </p:cNvPr>
          <p:cNvSpPr>
            <a:spLocks noGrp="1"/>
          </p:cNvSpPr>
          <p:nvPr>
            <p:ph type="title"/>
          </p:nvPr>
        </p:nvSpPr>
        <p:spPr>
          <a:xfrm>
            <a:off x="971550" y="1330403"/>
            <a:ext cx="6437660" cy="553998"/>
          </a:xfrm>
        </p:spPr>
        <p:txBody>
          <a:bodyPr/>
          <a:lstStyle/>
          <a:p>
            <a:r>
              <a:rPr lang="sl-SI" sz="3600" dirty="0">
                <a:solidFill>
                  <a:srgbClr val="529DBA"/>
                </a:solidFill>
              </a:rPr>
              <a:t>Povezave do pomembnih virov </a:t>
            </a:r>
            <a:endParaRPr lang="sl-SI" sz="3600" dirty="0"/>
          </a:p>
        </p:txBody>
      </p:sp>
      <p:sp>
        <p:nvSpPr>
          <p:cNvPr id="3" name="Označba mesta besedila 2">
            <a:extLst>
              <a:ext uri="{FF2B5EF4-FFF2-40B4-BE49-F238E27FC236}">
                <a16:creationId xmlns:a16="http://schemas.microsoft.com/office/drawing/2014/main" id="{5F70558F-412F-24BF-1E0D-43EDA092AA5A}"/>
              </a:ext>
            </a:extLst>
          </p:cNvPr>
          <p:cNvSpPr>
            <a:spLocks noGrp="1"/>
          </p:cNvSpPr>
          <p:nvPr>
            <p:ph type="body" sz="quarter" idx="13"/>
          </p:nvPr>
        </p:nvSpPr>
        <p:spPr>
          <a:xfrm>
            <a:off x="971487" y="2341637"/>
            <a:ext cx="7201025" cy="2627312"/>
          </a:xfr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i="0" u="none" strike="noStrike" kern="1200" cap="none" spc="0" normalizeH="0" baseline="0" noProof="0" dirty="0">
                <a:ln>
                  <a:noFill/>
                </a:ln>
                <a:solidFill>
                  <a:srgbClr val="000000"/>
                </a:solidFill>
                <a:effectLst/>
                <a:uLnTx/>
                <a:uFillTx/>
                <a:latin typeface="ArialMT"/>
                <a:ea typeface="+mn-ea"/>
                <a:cs typeface="Arial" pitchFamily="34" charset="0"/>
              </a:rPr>
              <a:t>Program evropske kohezijske politike v  obdobju 2021-2027 v Sloveniji je objavljen na spletni strani:</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400050" marR="0" lvl="1" indent="0" algn="l" defTabSz="914400" rtl="0" eaLnBrk="0" fontAlgn="base" latinLnBrk="0" hangingPunct="0">
              <a:lnSpc>
                <a:spcPct val="100000"/>
              </a:lnSpc>
              <a:spcBef>
                <a:spcPct val="20000"/>
              </a:spcBef>
              <a:spcAft>
                <a:spcPct val="0"/>
              </a:spcAft>
              <a:buClrTx/>
              <a:buSzTx/>
              <a:buFont typeface="Arial" charset="0"/>
              <a:buNone/>
              <a:tabLst/>
              <a:defRPr/>
            </a:pPr>
            <a:r>
              <a:rPr kumimoji="0" lang="sl-SI" sz="1200" b="0" i="0" u="none" strike="noStrike" kern="1200" cap="none" spc="0" normalizeH="0" baseline="0" noProof="0" dirty="0">
                <a:ln>
                  <a:noFill/>
                </a:ln>
                <a:solidFill>
                  <a:srgbClr val="0070C0"/>
                </a:solidFill>
                <a:effectLst/>
                <a:uLnTx/>
                <a:uFillTx/>
                <a:latin typeface="ArialMT"/>
                <a:ea typeface="+mn-ea"/>
                <a:cs typeface="Arial" pitchFamily="34" charset="0"/>
                <a:hlinkClick r:id="rId2">
                  <a:extLst>
                    <a:ext uri="{A12FA001-AC4F-418D-AE19-62706E023703}">
                      <ahyp:hlinkClr xmlns:ahyp="http://schemas.microsoft.com/office/drawing/2018/hyperlinkcolor" val="tx"/>
                    </a:ext>
                  </a:extLst>
                </a:hlinkClick>
              </a:rPr>
              <a:t>www.evropskasredstva.si</a:t>
            </a:r>
            <a:endParaRPr kumimoji="0" lang="sl-SI" sz="1200" b="0" i="0" u="none" strike="noStrike" kern="1200" cap="none" spc="0" normalizeH="0" baseline="0" noProof="0" dirty="0">
              <a:ln>
                <a:noFill/>
              </a:ln>
              <a:solidFill>
                <a:srgbClr val="0070C0"/>
              </a:solidFill>
              <a:effectLst/>
              <a:uLnTx/>
              <a:uFillTx/>
              <a:latin typeface="ArialMT"/>
              <a:ea typeface="+mn-ea"/>
              <a:cs typeface="Arial"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sl-SI" sz="1200" i="0" u="none" strike="noStrike" kern="1200" cap="none" spc="0" normalizeH="0" baseline="0" noProof="0" dirty="0">
                <a:ln>
                  <a:noFill/>
                </a:ln>
                <a:solidFill>
                  <a:srgbClr val="000000"/>
                </a:solidFill>
                <a:effectLst/>
                <a:uLnTx/>
                <a:uFillTx/>
                <a:latin typeface="ArialMT"/>
                <a:ea typeface="+mn-ea"/>
                <a:cs typeface="Arial" pitchFamily="34" charset="0"/>
              </a:rPr>
              <a:t>Novosti o Evropski kohezijski politiki na področju kulture so objavljene na spletni strani Ministrstva za kulturo:</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sl-SI" sz="1200" b="0" i="0" u="none" strike="noStrike" kern="1200" cap="none" spc="0" normalizeH="0" baseline="0" noProof="0" dirty="0">
              <a:ln>
                <a:noFill/>
              </a:ln>
              <a:solidFill>
                <a:srgbClr val="000000"/>
              </a:solidFill>
              <a:effectLst/>
              <a:uLnTx/>
              <a:uFillTx/>
              <a:latin typeface="ArialMT"/>
              <a:ea typeface="+mn-ea"/>
              <a:cs typeface="Arial" pitchFamily="34" charset="0"/>
            </a:endParaRPr>
          </a:p>
          <a:p>
            <a:pPr marL="400050" marR="0" lvl="1" indent="0" algn="l" defTabSz="914400" rtl="0" eaLnBrk="0" fontAlgn="base" latinLnBrk="0" hangingPunct="0">
              <a:lnSpc>
                <a:spcPct val="100000"/>
              </a:lnSpc>
              <a:spcBef>
                <a:spcPct val="20000"/>
              </a:spcBef>
              <a:spcAft>
                <a:spcPct val="0"/>
              </a:spcAft>
              <a:buClrTx/>
              <a:buSzTx/>
              <a:buFont typeface="Arial" charset="0"/>
              <a:buNone/>
              <a:tabLst/>
              <a:defRPr/>
            </a:pPr>
            <a:r>
              <a:rPr kumimoji="0" lang="sl-SI" sz="1200" b="0" i="0" u="none" strike="noStrike" kern="1200" cap="none" spc="0" normalizeH="0" baseline="0" noProof="0" dirty="0">
                <a:ln>
                  <a:noFill/>
                </a:ln>
                <a:solidFill>
                  <a:srgbClr val="0070C0"/>
                </a:solidFill>
                <a:effectLst/>
                <a:uLnTx/>
                <a:uFillTx/>
                <a:latin typeface="ArialMT"/>
                <a:ea typeface="+mn-ea"/>
                <a:cs typeface="Arial" pitchFamily="34" charset="0"/>
                <a:hlinkClick r:id="rId3">
                  <a:extLst>
                    <a:ext uri="{A12FA001-AC4F-418D-AE19-62706E023703}">
                      <ahyp:hlinkClr xmlns:ahyp="http://schemas.microsoft.com/office/drawing/2018/hyperlinkcolor" val="tx"/>
                    </a:ext>
                  </a:extLst>
                </a:hlinkClick>
              </a:rPr>
              <a:t>https://www.gov.si/drzavni-organi/ministrstva/ministrstvo-za-kulturo/o-ministrstvu/sekretariat/sluzba-za-izvajanje-kohezijske-politike-mk/</a:t>
            </a:r>
            <a:endParaRPr kumimoji="0" lang="sl-SI" sz="1200" b="0" i="0" u="none" strike="noStrike" kern="1200" cap="none" spc="0" normalizeH="0" baseline="0" noProof="0" dirty="0">
              <a:ln>
                <a:noFill/>
              </a:ln>
              <a:solidFill>
                <a:srgbClr val="0070C0"/>
              </a:solidFill>
              <a:effectLst/>
              <a:uLnTx/>
              <a:uFillTx/>
              <a:latin typeface="ArialMT"/>
              <a:ea typeface="+mn-ea"/>
              <a:cs typeface="Arial" pitchFamily="34" charset="0"/>
            </a:endParaRPr>
          </a:p>
          <a:p>
            <a:endParaRPr lang="sl-SI" dirty="0"/>
          </a:p>
        </p:txBody>
      </p:sp>
    </p:spTree>
    <p:extLst>
      <p:ext uri="{BB962C8B-B14F-4D97-AF65-F5344CB8AC3E}">
        <p14:creationId xmlns:p14="http://schemas.microsoft.com/office/powerpoint/2010/main" val="3711711041"/>
      </p:ext>
    </p:extLst>
  </p:cSld>
  <p:clrMapOvr>
    <a:masterClrMapping/>
  </p:clrMapOvr>
</p:sld>
</file>

<file path=ppt/theme/theme1.xml><?xml version="1.0" encoding="utf-8"?>
<a:theme xmlns:a="http://schemas.openxmlformats.org/drawingml/2006/main" name="Custom Design">
  <a:themeElements>
    <a:clrScheme name="DU 2010">
      <a:dk1>
        <a:srgbClr val="999999"/>
      </a:dk1>
      <a:lt1>
        <a:sysClr val="window" lastClr="FFFFFF"/>
      </a:lt1>
      <a:dk2>
        <a:srgbClr val="000000"/>
      </a:dk2>
      <a:lt2>
        <a:srgbClr val="D8D8D8"/>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isarn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DU 2010">
    <a:dk1>
      <a:srgbClr val="999999"/>
    </a:dk1>
    <a:lt1>
      <a:sysClr val="window" lastClr="FFFFFF"/>
    </a:lt1>
    <a:dk2>
      <a:srgbClr val="000000"/>
    </a:dk2>
    <a:lt2>
      <a:srgbClr val="D8D8D8"/>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Zvrst xmlns="789666d1-9c0e-45bf-a4d1-c19338adcd0f">Prezentacija</Zvrs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DC25D73FC3A3A4AAE37F57930FC802A" ma:contentTypeVersion="2" ma:contentTypeDescription="Ustvari nov dokument." ma:contentTypeScope="" ma:versionID="e31f3c9118b76a31ebd78e4498f5d1ea">
  <xsd:schema xmlns:xsd="http://www.w3.org/2001/XMLSchema" xmlns:xs="http://www.w3.org/2001/XMLSchema" xmlns:p="http://schemas.microsoft.com/office/2006/metadata/properties" xmlns:ns2="789666d1-9c0e-45bf-a4d1-c19338adcd0f" xmlns:ns3="efff453d-c1d3-4561-87c7-b5e102c50e26" targetNamespace="http://schemas.microsoft.com/office/2006/metadata/properties" ma:root="true" ma:fieldsID="a5ce485bb8b8df33c5bc556fbf7e5d6d" ns2:_="" ns3:_="">
    <xsd:import namespace="789666d1-9c0e-45bf-a4d1-c19338adcd0f"/>
    <xsd:import namespace="efff453d-c1d3-4561-87c7-b5e102c50e26"/>
    <xsd:element name="properties">
      <xsd:complexType>
        <xsd:sequence>
          <xsd:element name="documentManagement">
            <xsd:complexType>
              <xsd:all>
                <xsd:element ref="ns2:Zvrs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9666d1-9c0e-45bf-a4d1-c19338adcd0f" elementFormDefault="qualified">
    <xsd:import namespace="http://schemas.microsoft.com/office/2006/documentManagement/types"/>
    <xsd:import namespace="http://schemas.microsoft.com/office/infopath/2007/PartnerControls"/>
    <xsd:element name="Zvrst" ma:index="8" nillable="true" ma:displayName="Zvrst" ma:default="Dopis" ma:format="Dropdown" ma:internalName="Zvrst">
      <xsd:simpleType>
        <xsd:restriction base="dms:Choice">
          <xsd:enumeration value="Dopis"/>
          <xsd:enumeration value="Javno naročanje"/>
          <xsd:enumeration value="Tajni podatki"/>
          <xsd:enumeration value="IRSKM"/>
          <xsd:enumeration value="Prezentacija"/>
          <xsd:enumeration value="Vladno gradivo"/>
          <xsd:enumeration value="Razno"/>
          <xsd:enumeration value="Jezik in oblika dopisa"/>
          <xsd:enumeration value="Finančno poslovanje"/>
          <xsd:enumeration value="Epidemija"/>
          <xsd:enumeration value="Osebni podatki"/>
        </xsd:restriction>
      </xsd:simpleType>
    </xsd:element>
  </xsd:schema>
  <xsd:schema xmlns:xsd="http://www.w3.org/2001/XMLSchema" xmlns:xs="http://www.w3.org/2001/XMLSchema" xmlns:dms="http://schemas.microsoft.com/office/2006/documentManagement/types" xmlns:pc="http://schemas.microsoft.com/office/infopath/2007/PartnerControls" targetNamespace="efff453d-c1d3-4561-87c7-b5e102c50e26" elementFormDefault="qualified">
    <xsd:import namespace="http://schemas.microsoft.com/office/2006/documentManagement/types"/>
    <xsd:import namespace="http://schemas.microsoft.com/office/infopath/2007/PartnerControls"/>
    <xsd:element name="SharedWithUsers" ma:index="9" nillable="true" ma:displayName="V skupni rabi z"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D44FA3-6245-4489-AE9E-14695D39B100}">
  <ds:schemaRefs>
    <ds:schemaRef ds:uri="http://schemas.microsoft.com/office/2006/documentManagement/types"/>
    <ds:schemaRef ds:uri="http://purl.org/dc/dcmitype/"/>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efff453d-c1d3-4561-87c7-b5e102c50e26"/>
    <ds:schemaRef ds:uri="789666d1-9c0e-45bf-a4d1-c19338adcd0f"/>
    <ds:schemaRef ds:uri="http://www.w3.org/XML/1998/namespace"/>
  </ds:schemaRefs>
</ds:datastoreItem>
</file>

<file path=customXml/itemProps2.xml><?xml version="1.0" encoding="utf-8"?>
<ds:datastoreItem xmlns:ds="http://schemas.openxmlformats.org/officeDocument/2006/customXml" ds:itemID="{105F9E1C-62E9-40E3-AD48-553ED8901DAF}">
  <ds:schemaRefs>
    <ds:schemaRef ds:uri="http://schemas.microsoft.com/sharepoint/v3/contenttype/forms"/>
  </ds:schemaRefs>
</ds:datastoreItem>
</file>

<file path=customXml/itemProps3.xml><?xml version="1.0" encoding="utf-8"?>
<ds:datastoreItem xmlns:ds="http://schemas.openxmlformats.org/officeDocument/2006/customXml" ds:itemID="{4283273E-CA25-480B-99C5-C538691CC6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9666d1-9c0e-45bf-a4d1-c19338adcd0f"/>
    <ds:schemaRef ds:uri="efff453d-c1d3-4561-87c7-b5e102c50e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47</TotalTime>
  <Words>840</Words>
  <Application>Microsoft Office PowerPoint</Application>
  <PresentationFormat>Diaprojekcija na zaslonu (4:3)</PresentationFormat>
  <Paragraphs>65</Paragraphs>
  <Slides>9</Slides>
  <Notes>1</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9</vt:i4>
      </vt:variant>
    </vt:vector>
  </HeadingPairs>
  <TitlesOfParts>
    <vt:vector size="14" baseType="lpstr">
      <vt:lpstr>Aptos</vt:lpstr>
      <vt:lpstr>ArialMT</vt:lpstr>
      <vt:lpstr>Republika</vt:lpstr>
      <vt:lpstr>Arial</vt:lpstr>
      <vt:lpstr>Custom Design</vt:lpstr>
      <vt:lpstr> </vt:lpstr>
      <vt:lpstr>Evropska kohezijska politika</vt:lpstr>
      <vt:lpstr>Ministrstvo za kulturo in skladi</vt:lpstr>
      <vt:lpstr>Evropski regionalni sklad za razvoj </vt:lpstr>
      <vt:lpstr>Evropski socialni sklad plus </vt:lpstr>
      <vt:lpstr>Kohezijski sklad </vt:lpstr>
      <vt:lpstr>Prednostne naloge MK </vt:lpstr>
      <vt:lpstr>Struktura sistema </vt:lpstr>
      <vt:lpstr>Povezave do pomembnih virov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Predloga za predstavitev v slovenščini Office 2010</dc:title>
  <dc:creator>mitja</dc:creator>
  <cp:lastModifiedBy>Matej Čebohin Krt</cp:lastModifiedBy>
  <cp:revision>10</cp:revision>
  <dcterms:created xsi:type="dcterms:W3CDTF">2010-08-31T10:06:07Z</dcterms:created>
  <dcterms:modified xsi:type="dcterms:W3CDTF">2025-03-10T13:48:43Z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0x0101001DC25D73FC3A3A4AAE37F57930FC802A</vt:lpwstr>
  </property>
</Properties>
</file>