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 id="2147483650" r:id="rId2"/>
  </p:sldMasterIdLst>
  <p:notesMasterIdLst>
    <p:notesMasterId r:id="rId47"/>
  </p:notesMasterIdLst>
  <p:handoutMasterIdLst>
    <p:handoutMasterId r:id="rId48"/>
  </p:handoutMasterIdLst>
  <p:sldIdLst>
    <p:sldId id="346" r:id="rId3"/>
    <p:sldId id="305" r:id="rId4"/>
    <p:sldId id="306" r:id="rId5"/>
    <p:sldId id="308" r:id="rId6"/>
    <p:sldId id="309" r:id="rId7"/>
    <p:sldId id="312" r:id="rId8"/>
    <p:sldId id="313" r:id="rId9"/>
    <p:sldId id="339" r:id="rId10"/>
    <p:sldId id="321" r:id="rId11"/>
    <p:sldId id="310" r:id="rId12"/>
    <p:sldId id="303" r:id="rId13"/>
    <p:sldId id="304" r:id="rId14"/>
    <p:sldId id="316" r:id="rId15"/>
    <p:sldId id="320" r:id="rId16"/>
    <p:sldId id="361" r:id="rId17"/>
    <p:sldId id="348" r:id="rId18"/>
    <p:sldId id="318" r:id="rId19"/>
    <p:sldId id="302" r:id="rId20"/>
    <p:sldId id="301" r:id="rId21"/>
    <p:sldId id="300" r:id="rId22"/>
    <p:sldId id="293" r:id="rId23"/>
    <p:sldId id="292" r:id="rId24"/>
    <p:sldId id="274" r:id="rId25"/>
    <p:sldId id="323" r:id="rId26"/>
    <p:sldId id="349" r:id="rId27"/>
    <p:sldId id="350" r:id="rId28"/>
    <p:sldId id="366" r:id="rId29"/>
    <p:sldId id="324" r:id="rId30"/>
    <p:sldId id="351" r:id="rId31"/>
    <p:sldId id="356" r:id="rId32"/>
    <p:sldId id="279" r:id="rId33"/>
    <p:sldId id="336" r:id="rId34"/>
    <p:sldId id="284" r:id="rId35"/>
    <p:sldId id="283" r:id="rId36"/>
    <p:sldId id="282" r:id="rId37"/>
    <p:sldId id="288" r:id="rId38"/>
    <p:sldId id="354" r:id="rId39"/>
    <p:sldId id="326" r:id="rId40"/>
    <p:sldId id="329" r:id="rId41"/>
    <p:sldId id="328" r:id="rId42"/>
    <p:sldId id="353" r:id="rId43"/>
    <p:sldId id="330" r:id="rId44"/>
    <p:sldId id="360" r:id="rId45"/>
    <p:sldId id="347" r:id="rId46"/>
  </p:sldIdLst>
  <p:sldSz cx="9144000" cy="6858000" type="screen4x3"/>
  <p:notesSz cx="6811963" cy="9942513"/>
  <p:embeddedFontLst>
    <p:embeddedFont>
      <p:font typeface="Bell MT" panose="02020503060305020303" pitchFamily="18" charset="0"/>
      <p:regular r:id="rId49"/>
      <p:bold r:id="rId50"/>
      <p:italic r:id="rId51"/>
    </p:embeddedFont>
    <p:embeddedFont>
      <p:font typeface="Republika" panose="02000506040000020004" pitchFamily="2" charset="-18"/>
      <p:regular r:id="rId52"/>
      <p:bold r:id="rId53"/>
    </p:embeddedFont>
  </p:embeddedFontLst>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58">
          <p15:clr>
            <a:srgbClr val="A4A3A4"/>
          </p15:clr>
        </p15:guide>
        <p15:guide id="2" orient="horz" pos="1502">
          <p15:clr>
            <a:srgbClr val="A4A3A4"/>
          </p15:clr>
        </p15:guide>
        <p15:guide id="3" pos="839">
          <p15:clr>
            <a:srgbClr val="A4A3A4"/>
          </p15:clr>
        </p15:guide>
        <p15:guide id="4" pos="4967">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ja Trdan" initials="AT" lastIdx="13" clrIdx="0"/>
  <p:cmAuthor id="1" name="Kramberger Jana" initials="KJ"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239D"/>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4" autoAdjust="0"/>
    <p:restoredTop sz="95544" autoAdjust="0"/>
  </p:normalViewPr>
  <p:slideViewPr>
    <p:cSldViewPr snapToGrid="0" snapToObjects="1">
      <p:cViewPr varScale="1">
        <p:scale>
          <a:sx n="106" d="100"/>
          <a:sy n="106" d="100"/>
        </p:scale>
        <p:origin x="1878" y="96"/>
      </p:cViewPr>
      <p:guideLst>
        <p:guide orient="horz" pos="458"/>
        <p:guide orient="horz" pos="1502"/>
        <p:guide pos="839"/>
        <p:guide pos="496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78" d="100"/>
          <a:sy n="78" d="100"/>
        </p:scale>
        <p:origin x="-3318" y="-108"/>
      </p:cViewPr>
      <p:guideLst>
        <p:guide orient="horz" pos="3131"/>
        <p:guide pos="2145"/>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font" Target="fonts/font2.fntdata"/><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font" Target="fonts/font5.fntdata"/><Relationship Id="rId58" Type="http://schemas.openxmlformats.org/officeDocument/2006/relationships/tableStyles" Target="tableStyle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font" Target="fonts/font3.fntdata"/><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1.fntdata"/><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D88BE730-6F3B-45B7-9DCD-6F3927176F69}" type="datetimeFigureOut">
              <a:rPr lang="sl-SI" smtClean="0"/>
              <a:t>30. 01. 2026</a:t>
            </a:fld>
            <a:endParaRPr lang="sl-SI"/>
          </a:p>
        </p:txBody>
      </p:sp>
      <p:sp>
        <p:nvSpPr>
          <p:cNvPr id="4" name="Footer Placeholder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sl-SI"/>
          </a:p>
        </p:txBody>
      </p:sp>
      <p:sp>
        <p:nvSpPr>
          <p:cNvPr id="5" name="Slide Number Placeholder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5A922229-AB62-4DAA-A9CF-6295E6CDDE20}" type="slidenum">
              <a:rPr lang="sl-SI" smtClean="0"/>
              <a:t>‹#›</a:t>
            </a:fld>
            <a:endParaRPr lang="sl-SI"/>
          </a:p>
        </p:txBody>
      </p:sp>
    </p:spTree>
    <p:extLst>
      <p:ext uri="{BB962C8B-B14F-4D97-AF65-F5344CB8AC3E}">
        <p14:creationId xmlns:p14="http://schemas.microsoft.com/office/powerpoint/2010/main" val="2457451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59213" y="0"/>
            <a:ext cx="2951162" cy="496888"/>
          </a:xfrm>
          <a:prstGeom prst="rect">
            <a:avLst/>
          </a:prstGeom>
        </p:spPr>
        <p:txBody>
          <a:bodyPr vert="horz" lIns="91440" tIns="45720" rIns="91440" bIns="45720" rtlCol="0"/>
          <a:lstStyle>
            <a:lvl1pPr algn="r">
              <a:defRPr sz="1200"/>
            </a:lvl1pPr>
          </a:lstStyle>
          <a:p>
            <a:fld id="{F8CE08F9-7399-4B3A-9F9E-CBDA5EF33554}" type="datetimeFigureOut">
              <a:rPr lang="sl-SI" smtClean="0"/>
              <a:t>30. 01. 2026</a:t>
            </a:fld>
            <a:endParaRPr lang="sl-SI"/>
          </a:p>
        </p:txBody>
      </p:sp>
      <p:sp>
        <p:nvSpPr>
          <p:cNvPr id="4" name="Ograda stranske slike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1038" y="4722813"/>
            <a:ext cx="5449887" cy="4473575"/>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grada noge 5"/>
          <p:cNvSpPr>
            <a:spLocks noGrp="1"/>
          </p:cNvSpPr>
          <p:nvPr>
            <p:ph type="ftr" sz="quarter" idx="4"/>
          </p:nvPr>
        </p:nvSpPr>
        <p:spPr>
          <a:xfrm>
            <a:off x="0" y="9444038"/>
            <a:ext cx="2951163" cy="496887"/>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59213" y="9444038"/>
            <a:ext cx="2951162" cy="496887"/>
          </a:xfrm>
          <a:prstGeom prst="rect">
            <a:avLst/>
          </a:prstGeom>
        </p:spPr>
        <p:txBody>
          <a:bodyPr vert="horz" lIns="91440" tIns="45720" rIns="91440" bIns="45720" rtlCol="0" anchor="b"/>
          <a:lstStyle>
            <a:lvl1pPr algn="r">
              <a:defRPr sz="1200"/>
            </a:lvl1pPr>
          </a:lstStyle>
          <a:p>
            <a:fld id="{ACE216F1-8B88-4DD3-B7BD-89BAFD00F151}" type="slidenum">
              <a:rPr lang="sl-SI" smtClean="0"/>
              <a:t>‹#›</a:t>
            </a:fld>
            <a:endParaRPr lang="sl-SI"/>
          </a:p>
        </p:txBody>
      </p:sp>
    </p:spTree>
    <p:extLst>
      <p:ext uri="{BB962C8B-B14F-4D97-AF65-F5344CB8AC3E}">
        <p14:creationId xmlns:p14="http://schemas.microsoft.com/office/powerpoint/2010/main" val="3092376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ACE216F1-8B88-4DD3-B7BD-89BAFD00F151}" type="slidenum">
              <a:rPr lang="sl-SI" smtClean="0"/>
              <a:t>15</a:t>
            </a:fld>
            <a:endParaRPr lang="sl-SI"/>
          </a:p>
        </p:txBody>
      </p:sp>
    </p:spTree>
    <p:extLst>
      <p:ext uri="{BB962C8B-B14F-4D97-AF65-F5344CB8AC3E}">
        <p14:creationId xmlns:p14="http://schemas.microsoft.com/office/powerpoint/2010/main" val="2976743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3" descr="Z:\JAVNA UPRAVA 2010\Si CGP\CGP_prirocnik_WEB\OUT\05 Medijsko promocijski elementi\11 PPT predstavitev\untitled folder\ozadje-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7"/>
          <p:cNvSpPr txBox="1"/>
          <p:nvPr/>
        </p:nvSpPr>
        <p:spPr>
          <a:xfrm>
            <a:off x="962025" y="708025"/>
            <a:ext cx="1504950" cy="212725"/>
          </a:xfrm>
          <a:prstGeom prst="rect">
            <a:avLst/>
          </a:prstGeom>
          <a:noFill/>
        </p:spPr>
        <p:txBody>
          <a:bodyPr lIns="0" tIns="0" rIns="0" bIns="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ts val="838"/>
              </a:lnSpc>
            </a:pPr>
            <a:r>
              <a:rPr lang="en-US" sz="700">
                <a:solidFill>
                  <a:schemeClr val="tx2"/>
                </a:solidFill>
                <a:latin typeface="Republika" charset="-18"/>
              </a:rPr>
              <a:t>REPUBLIKA SLOVENIJA</a:t>
            </a:r>
          </a:p>
          <a:p>
            <a:pPr>
              <a:lnSpc>
                <a:spcPts val="838"/>
              </a:lnSpc>
            </a:pPr>
            <a:r>
              <a:rPr lang="en-US" sz="700" b="1">
                <a:solidFill>
                  <a:schemeClr val="tx2"/>
                </a:solidFill>
                <a:latin typeface="Republika" charset="-18"/>
              </a:rPr>
              <a:t>MINISTRSTVO ZA </a:t>
            </a:r>
            <a:r>
              <a:rPr lang="sl-SI" sz="700" b="1">
                <a:solidFill>
                  <a:schemeClr val="tx2"/>
                </a:solidFill>
                <a:latin typeface="Republika" charset="-18"/>
              </a:rPr>
              <a:t>KULTURO</a:t>
            </a:r>
            <a:endParaRPr lang="en-US" sz="700" b="1">
              <a:solidFill>
                <a:schemeClr val="tx2"/>
              </a:solidFill>
              <a:latin typeface="Republika" charset="-18"/>
            </a:endParaRPr>
          </a:p>
        </p:txBody>
      </p:sp>
      <p:pic>
        <p:nvPicPr>
          <p:cNvPr id="5" name="Picture 8" descr="grb moder za 10 pt.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2000" y="1548000"/>
            <a:ext cx="7200000" cy="1490622"/>
          </a:xfrm>
          <a:prstGeom prst="rect">
            <a:avLst/>
          </a:prstGeom>
        </p:spPr>
        <p:txBody>
          <a:bodyPr lIns="0" tIns="0" rIns="0" bIns="0" anchor="t" anchorCtr="0"/>
          <a:lstStyle>
            <a:lvl1pPr algn="l">
              <a:defRPr b="1">
                <a:solidFill>
                  <a:srgbClr val="999999"/>
                </a:solidFill>
                <a:latin typeface="Arial" pitchFamily="34" charset="0"/>
                <a:cs typeface="Arial" pitchFamily="34" charset="0"/>
              </a:defRPr>
            </a:lvl1pPr>
          </a:lstStyle>
          <a:p>
            <a:r>
              <a:rPr lang="en-US"/>
              <a:t>Click to edit Master title style</a:t>
            </a:r>
            <a:endParaRPr lang="en-US" dirty="0"/>
          </a:p>
        </p:txBody>
      </p:sp>
      <p:sp>
        <p:nvSpPr>
          <p:cNvPr id="6" name="Date Placeholder 3"/>
          <p:cNvSpPr>
            <a:spLocks noGrp="1"/>
          </p:cNvSpPr>
          <p:nvPr>
            <p:ph type="dt" sz="half" idx="10"/>
          </p:nvPr>
        </p:nvSpPr>
        <p:spPr>
          <a:xfrm>
            <a:off x="971550" y="6356350"/>
            <a:ext cx="1495425" cy="365125"/>
          </a:xfrm>
        </p:spPr>
        <p:txBody>
          <a:bodyPr/>
          <a:lstStyle>
            <a:lvl1pPr>
              <a:defRPr/>
            </a:lvl1pPr>
          </a:lstStyle>
          <a:p>
            <a:pPr>
              <a:defRPr/>
            </a:pPr>
            <a:fld id="{3AFA7489-5329-4C88-8D51-A36CF6BBAC39}" type="datetimeFigureOut">
              <a:rPr lang="en-US"/>
              <a:pPr>
                <a:defRPr/>
              </a:pPr>
              <a:t>1/30/2026</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a:xfrm>
            <a:off x="6553200" y="6356350"/>
            <a:ext cx="1331913" cy="365125"/>
          </a:xfrm>
        </p:spPr>
        <p:txBody>
          <a:bodyPr/>
          <a:lstStyle>
            <a:lvl1pPr>
              <a:defRPr/>
            </a:lvl1pPr>
          </a:lstStyle>
          <a:p>
            <a:pPr>
              <a:defRPr/>
            </a:pPr>
            <a:fld id="{3F6EEDF6-78F7-4FA7-A3E9-BBB7D688F2FA}" type="slidenum">
              <a:rPr lang="en-US"/>
              <a:pPr>
                <a:defRPr/>
              </a:pPr>
              <a:t>‹#›</a:t>
            </a:fld>
            <a:endParaRPr lang="en-US"/>
          </a:p>
        </p:txBody>
      </p:sp>
    </p:spTree>
    <p:extLst>
      <p:ext uri="{BB962C8B-B14F-4D97-AF65-F5344CB8AC3E}">
        <p14:creationId xmlns:p14="http://schemas.microsoft.com/office/powerpoint/2010/main" val="1055937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5" name="TextBox 8"/>
          <p:cNvSpPr txBox="1"/>
          <p:nvPr/>
        </p:nvSpPr>
        <p:spPr>
          <a:xfrm>
            <a:off x="962025" y="708025"/>
            <a:ext cx="1204913" cy="204788"/>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PRIMER</a:t>
            </a:r>
          </a:p>
        </p:txBody>
      </p:sp>
      <p:pic>
        <p:nvPicPr>
          <p:cNvPr id="6" name="Picture 9" descr="grb moder za 10 pt.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Click to edit Master title style</a:t>
            </a:r>
            <a:endParaRPr lang="sl-SI" dirty="0"/>
          </a:p>
        </p:txBody>
      </p:sp>
      <p:sp>
        <p:nvSpPr>
          <p:cNvPr id="4" name="Content Placeholder 3"/>
          <p:cNvSpPr>
            <a:spLocks noGrp="1"/>
          </p:cNvSpPr>
          <p:nvPr>
            <p:ph sz="half" idx="2"/>
          </p:nvPr>
        </p:nvSpPr>
        <p:spPr>
          <a:xfrm>
            <a:off x="4848599"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10" name="Text Placeholder 8"/>
          <p:cNvSpPr>
            <a:spLocks noGrp="1"/>
          </p:cNvSpPr>
          <p:nvPr>
            <p:ph type="body" sz="quarter" idx="13"/>
          </p:nvPr>
        </p:nvSpPr>
        <p:spPr>
          <a:xfrm>
            <a:off x="971550" y="3240088"/>
            <a:ext cx="3313113"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7" name="Date Placeholder 4"/>
          <p:cNvSpPr>
            <a:spLocks noGrp="1"/>
          </p:cNvSpPr>
          <p:nvPr>
            <p:ph type="dt" sz="half" idx="14"/>
          </p:nvPr>
        </p:nvSpPr>
        <p:spPr>
          <a:xfrm>
            <a:off x="1008063" y="6356350"/>
            <a:ext cx="2133600" cy="365125"/>
          </a:xfrm>
        </p:spPr>
        <p:txBody>
          <a:bodyPr/>
          <a:lstStyle>
            <a:lvl1pPr>
              <a:defRPr/>
            </a:lvl1pPr>
          </a:lstStyle>
          <a:p>
            <a:pPr>
              <a:defRPr/>
            </a:pPr>
            <a:fld id="{7F636A78-1CEF-45D5-B120-2B9FFEDBDA6B}" type="datetimeFigureOut">
              <a:rPr lang="sl-SI"/>
              <a:pPr>
                <a:defRPr/>
              </a:pPr>
              <a:t>30. 01. 2026</a:t>
            </a:fld>
            <a:endParaRPr lang="sl-SI" dirty="0"/>
          </a:p>
        </p:txBody>
      </p:sp>
      <p:sp>
        <p:nvSpPr>
          <p:cNvPr id="8" name="Footer Placeholder 5"/>
          <p:cNvSpPr>
            <a:spLocks noGrp="1"/>
          </p:cNvSpPr>
          <p:nvPr>
            <p:ph type="ftr" sz="quarter" idx="15"/>
          </p:nvPr>
        </p:nvSpPr>
        <p:spPr/>
        <p:txBody>
          <a:bodyPr/>
          <a:lstStyle>
            <a:lvl1pPr>
              <a:defRPr/>
            </a:lvl1pPr>
          </a:lstStyle>
          <a:p>
            <a:pPr>
              <a:defRPr/>
            </a:pPr>
            <a:endParaRPr lang="sl-SI"/>
          </a:p>
        </p:txBody>
      </p:sp>
      <p:sp>
        <p:nvSpPr>
          <p:cNvPr id="9" name="Slide Number Placeholder 6"/>
          <p:cNvSpPr>
            <a:spLocks noGrp="1"/>
          </p:cNvSpPr>
          <p:nvPr>
            <p:ph type="sldNum" sz="quarter" idx="16"/>
          </p:nvPr>
        </p:nvSpPr>
        <p:spPr/>
        <p:txBody>
          <a:bodyPr/>
          <a:lstStyle>
            <a:lvl1pPr>
              <a:defRPr/>
            </a:lvl1pPr>
          </a:lstStyle>
          <a:p>
            <a:pPr>
              <a:defRPr/>
            </a:pPr>
            <a:fld id="{29CC0F5D-ED76-4403-9AE6-4A0BF1502025}" type="slidenum">
              <a:rPr lang="sl-SI"/>
              <a:pPr>
                <a:defRPr/>
              </a:pPr>
              <a:t>‹#›</a:t>
            </a:fld>
            <a:endParaRPr lang="sl-SI"/>
          </a:p>
        </p:txBody>
      </p:sp>
    </p:spTree>
    <p:extLst>
      <p:ext uri="{BB962C8B-B14F-4D97-AF65-F5344CB8AC3E}">
        <p14:creationId xmlns:p14="http://schemas.microsoft.com/office/powerpoint/2010/main" val="3521469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AC6C9E-DC9E-4F60-B2CC-A31FA67DE4BD}" type="datetimeFigureOut">
              <a:rPr lang="sl-SI"/>
              <a:pPr>
                <a:defRPr/>
              </a:pPr>
              <a:t>30. 01. 2026</a:t>
            </a:fld>
            <a:endParaRPr lang="sl-SI" dirty="0"/>
          </a:p>
        </p:txBody>
      </p:sp>
      <p:sp>
        <p:nvSpPr>
          <p:cNvPr id="3" name="Footer Placeholder 4"/>
          <p:cNvSpPr>
            <a:spLocks noGrp="1"/>
          </p:cNvSpPr>
          <p:nvPr>
            <p:ph type="ftr" sz="quarter" idx="11"/>
          </p:nvPr>
        </p:nvSpPr>
        <p:spPr/>
        <p:txBody>
          <a:bodyPr/>
          <a:lstStyle>
            <a:lvl1pPr>
              <a:defRPr/>
            </a:lvl1pPr>
          </a:lstStyle>
          <a:p>
            <a:pPr>
              <a:defRPr/>
            </a:pPr>
            <a:endParaRPr lang="sl-SI"/>
          </a:p>
        </p:txBody>
      </p:sp>
      <p:sp>
        <p:nvSpPr>
          <p:cNvPr id="4" name="Slide Number Placeholder 5"/>
          <p:cNvSpPr>
            <a:spLocks noGrp="1"/>
          </p:cNvSpPr>
          <p:nvPr>
            <p:ph type="sldNum" sz="quarter" idx="12"/>
          </p:nvPr>
        </p:nvSpPr>
        <p:spPr/>
        <p:txBody>
          <a:bodyPr/>
          <a:lstStyle>
            <a:lvl1pPr>
              <a:defRPr/>
            </a:lvl1pPr>
          </a:lstStyle>
          <a:p>
            <a:pPr>
              <a:defRPr/>
            </a:pPr>
            <a:fld id="{41C577DA-4ADB-4976-AD45-B3789FEB7600}" type="slidenum">
              <a:rPr lang="sl-SI"/>
              <a:pPr>
                <a:defRPr/>
              </a:pPr>
              <a:t>‹#›</a:t>
            </a:fld>
            <a:endParaRPr lang="sl-SI" dirty="0"/>
          </a:p>
        </p:txBody>
      </p:sp>
    </p:spTree>
    <p:extLst>
      <p:ext uri="{BB962C8B-B14F-4D97-AF65-F5344CB8AC3E}">
        <p14:creationId xmlns:p14="http://schemas.microsoft.com/office/powerpoint/2010/main" val="4082925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3" descr="Z:\JAVNA UPRAVA 2010\Si CGP\CGP_prirocnik_WEB\OUT\05 Medijsko promocijski elementi\11 PPT predstavitev\untitled folder\ozadje-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7"/>
          <p:cNvSpPr txBox="1"/>
          <p:nvPr/>
        </p:nvSpPr>
        <p:spPr>
          <a:xfrm>
            <a:off x="962025" y="708025"/>
            <a:ext cx="1504950" cy="212725"/>
          </a:xfrm>
          <a:prstGeom prst="rect">
            <a:avLst/>
          </a:prstGeom>
          <a:noFill/>
        </p:spPr>
        <p:txBody>
          <a:bodyPr lIns="0" tIns="0" rIns="0" bIns="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ts val="838"/>
              </a:lnSpc>
            </a:pPr>
            <a:r>
              <a:rPr lang="en-US" sz="700">
                <a:solidFill>
                  <a:schemeClr val="tx2"/>
                </a:solidFill>
                <a:latin typeface="Republika" charset="-18"/>
              </a:rPr>
              <a:t>REPUBLIKA SLOVENIJA</a:t>
            </a:r>
          </a:p>
          <a:p>
            <a:pPr>
              <a:lnSpc>
                <a:spcPts val="838"/>
              </a:lnSpc>
            </a:pPr>
            <a:r>
              <a:rPr lang="en-US" sz="700" b="1">
                <a:solidFill>
                  <a:schemeClr val="tx2"/>
                </a:solidFill>
                <a:latin typeface="Republika" charset="-18"/>
              </a:rPr>
              <a:t>MINISTRSTVO ZA </a:t>
            </a:r>
            <a:r>
              <a:rPr lang="sl-SI" sz="700" b="1">
                <a:solidFill>
                  <a:schemeClr val="tx2"/>
                </a:solidFill>
                <a:latin typeface="Republika" charset="-18"/>
              </a:rPr>
              <a:t>KULTURO</a:t>
            </a:r>
            <a:endParaRPr lang="en-US" sz="700" b="1">
              <a:solidFill>
                <a:schemeClr val="tx2"/>
              </a:solidFill>
              <a:latin typeface="Republika" charset="-18"/>
            </a:endParaRPr>
          </a:p>
        </p:txBody>
      </p:sp>
      <p:pic>
        <p:nvPicPr>
          <p:cNvPr id="5" name="Picture 8" descr="grb moder za 10 pt.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2000" y="1548000"/>
            <a:ext cx="7200000" cy="1490622"/>
          </a:xfrm>
          <a:prstGeom prst="rect">
            <a:avLst/>
          </a:prstGeom>
        </p:spPr>
        <p:txBody>
          <a:bodyPr lIns="0" tIns="0" rIns="0" bIns="0" anchor="t" anchorCtr="0"/>
          <a:lstStyle>
            <a:lvl1pPr algn="l">
              <a:defRPr b="1">
                <a:solidFill>
                  <a:srgbClr val="999999"/>
                </a:solidFill>
                <a:latin typeface="Arial" pitchFamily="34" charset="0"/>
                <a:cs typeface="Arial" pitchFamily="34" charset="0"/>
              </a:defRPr>
            </a:lvl1pPr>
          </a:lstStyle>
          <a:p>
            <a:r>
              <a:rPr lang="en-US"/>
              <a:t>Click to edit Master title style</a:t>
            </a:r>
            <a:endParaRPr lang="en-US" dirty="0"/>
          </a:p>
        </p:txBody>
      </p:sp>
      <p:sp>
        <p:nvSpPr>
          <p:cNvPr id="6" name="Date Placeholder 3"/>
          <p:cNvSpPr>
            <a:spLocks noGrp="1"/>
          </p:cNvSpPr>
          <p:nvPr>
            <p:ph type="dt" sz="half" idx="10"/>
          </p:nvPr>
        </p:nvSpPr>
        <p:spPr>
          <a:xfrm>
            <a:off x="971550" y="6356350"/>
            <a:ext cx="1495425" cy="365125"/>
          </a:xfrm>
        </p:spPr>
        <p:txBody>
          <a:bodyPr/>
          <a:lstStyle>
            <a:lvl1pPr>
              <a:defRPr/>
            </a:lvl1pPr>
          </a:lstStyle>
          <a:p>
            <a:pPr>
              <a:defRPr/>
            </a:pPr>
            <a:fld id="{3AFA7489-5329-4C88-8D51-A36CF6BBAC39}" type="datetimeFigureOut">
              <a:rPr lang="en-US"/>
              <a:pPr>
                <a:defRPr/>
              </a:pPr>
              <a:t>1/30/2026</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a:xfrm>
            <a:off x="6553200" y="6356350"/>
            <a:ext cx="1331913" cy="365125"/>
          </a:xfrm>
        </p:spPr>
        <p:txBody>
          <a:bodyPr/>
          <a:lstStyle>
            <a:lvl1pPr>
              <a:defRPr/>
            </a:lvl1pPr>
          </a:lstStyle>
          <a:p>
            <a:pPr>
              <a:defRPr/>
            </a:pPr>
            <a:fld id="{3F6EEDF6-78F7-4FA7-A3E9-BBB7D688F2FA}" type="slidenum">
              <a:rPr lang="en-US"/>
              <a:pPr>
                <a:defRPr/>
              </a:pPr>
              <a:t>‹#›</a:t>
            </a:fld>
            <a:endParaRPr lang="en-US"/>
          </a:p>
        </p:txBody>
      </p:sp>
    </p:spTree>
    <p:extLst>
      <p:ext uri="{BB962C8B-B14F-4D97-AF65-F5344CB8AC3E}">
        <p14:creationId xmlns:p14="http://schemas.microsoft.com/office/powerpoint/2010/main" val="3505041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3" descr="Z:\JAVNA UPRAVA 2010\Si CGP\CGP_prirocnik_WEB\OUT\05 Medijsko promocijski elementi\11 PPT predstavitev\untitled folder\ozadje-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7"/>
          <p:cNvSpPr txBox="1"/>
          <p:nvPr/>
        </p:nvSpPr>
        <p:spPr>
          <a:xfrm>
            <a:off x="962025" y="708025"/>
            <a:ext cx="1504950" cy="212725"/>
          </a:xfrm>
          <a:prstGeom prst="rect">
            <a:avLst/>
          </a:prstGeom>
          <a:noFill/>
        </p:spPr>
        <p:txBody>
          <a:bodyPr lIns="0" tIns="0" rIns="0" bIns="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ts val="838"/>
              </a:lnSpc>
            </a:pPr>
            <a:r>
              <a:rPr lang="en-US" sz="700">
                <a:solidFill>
                  <a:schemeClr val="tx2"/>
                </a:solidFill>
                <a:latin typeface="Republika" charset="-18"/>
              </a:rPr>
              <a:t>REPUBLIKA SLOVENIJA</a:t>
            </a:r>
          </a:p>
          <a:p>
            <a:pPr>
              <a:lnSpc>
                <a:spcPts val="838"/>
              </a:lnSpc>
            </a:pPr>
            <a:r>
              <a:rPr lang="en-US" sz="700" b="1">
                <a:solidFill>
                  <a:schemeClr val="tx2"/>
                </a:solidFill>
                <a:latin typeface="Republika" charset="-18"/>
              </a:rPr>
              <a:t>MINISTRSTVO ZA </a:t>
            </a:r>
            <a:r>
              <a:rPr lang="sl-SI" sz="700" b="1">
                <a:solidFill>
                  <a:schemeClr val="tx2"/>
                </a:solidFill>
                <a:latin typeface="Republika" charset="-18"/>
              </a:rPr>
              <a:t>KULTURO</a:t>
            </a:r>
            <a:endParaRPr lang="en-US" sz="700" b="1">
              <a:solidFill>
                <a:schemeClr val="tx2"/>
              </a:solidFill>
              <a:latin typeface="Republika" charset="-18"/>
            </a:endParaRPr>
          </a:p>
        </p:txBody>
      </p:sp>
      <p:pic>
        <p:nvPicPr>
          <p:cNvPr id="5" name="Picture 8" descr="grb moder za 10 pt.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2000" y="1548000"/>
            <a:ext cx="7200000" cy="1490622"/>
          </a:xfrm>
          <a:prstGeom prst="rect">
            <a:avLst/>
          </a:prstGeom>
        </p:spPr>
        <p:txBody>
          <a:bodyPr lIns="0" tIns="0" rIns="0" bIns="0" anchor="t" anchorCtr="0"/>
          <a:lstStyle>
            <a:lvl1pPr algn="l">
              <a:defRPr b="1">
                <a:solidFill>
                  <a:srgbClr val="999999"/>
                </a:solidFill>
                <a:latin typeface="Arial" pitchFamily="34" charset="0"/>
                <a:cs typeface="Arial" pitchFamily="34" charset="0"/>
              </a:defRPr>
            </a:lvl1pPr>
          </a:lstStyle>
          <a:p>
            <a:r>
              <a:rPr lang="en-US"/>
              <a:t>Click to edit Master title style</a:t>
            </a:r>
            <a:endParaRPr lang="en-US" dirty="0"/>
          </a:p>
        </p:txBody>
      </p:sp>
      <p:sp>
        <p:nvSpPr>
          <p:cNvPr id="6" name="Date Placeholder 3"/>
          <p:cNvSpPr>
            <a:spLocks noGrp="1"/>
          </p:cNvSpPr>
          <p:nvPr>
            <p:ph type="dt" sz="half" idx="10"/>
          </p:nvPr>
        </p:nvSpPr>
        <p:spPr>
          <a:xfrm>
            <a:off x="971550" y="6356350"/>
            <a:ext cx="1495425" cy="365125"/>
          </a:xfrm>
        </p:spPr>
        <p:txBody>
          <a:bodyPr/>
          <a:lstStyle>
            <a:lvl1pPr>
              <a:defRPr/>
            </a:lvl1pPr>
          </a:lstStyle>
          <a:p>
            <a:pPr>
              <a:defRPr/>
            </a:pPr>
            <a:fld id="{3AFA7489-5329-4C88-8D51-A36CF6BBAC39}" type="datetimeFigureOut">
              <a:rPr lang="en-US"/>
              <a:pPr>
                <a:defRPr/>
              </a:pPr>
              <a:t>1/30/2026</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a:xfrm>
            <a:off x="6553200" y="6356350"/>
            <a:ext cx="1331913" cy="365125"/>
          </a:xfrm>
        </p:spPr>
        <p:txBody>
          <a:bodyPr/>
          <a:lstStyle>
            <a:lvl1pPr>
              <a:defRPr/>
            </a:lvl1pPr>
          </a:lstStyle>
          <a:p>
            <a:pPr>
              <a:defRPr/>
            </a:pPr>
            <a:fld id="{3F6EEDF6-78F7-4FA7-A3E9-BBB7D688F2FA}" type="slidenum">
              <a:rPr lang="en-US"/>
              <a:pPr>
                <a:defRPr/>
              </a:pPr>
              <a:t>‹#›</a:t>
            </a:fld>
            <a:endParaRPr lang="en-US"/>
          </a:p>
        </p:txBody>
      </p:sp>
    </p:spTree>
    <p:extLst>
      <p:ext uri="{BB962C8B-B14F-4D97-AF65-F5344CB8AC3E}">
        <p14:creationId xmlns:p14="http://schemas.microsoft.com/office/powerpoint/2010/main" val="3711154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13" name="Text Placeholder 11"/>
          <p:cNvSpPr>
            <a:spLocks noGrp="1"/>
          </p:cNvSpPr>
          <p:nvPr>
            <p:ph type="body" sz="quarter" idx="13"/>
          </p:nvPr>
        </p:nvSpPr>
        <p:spPr>
          <a:xfrm>
            <a:off x="971425" y="3240088"/>
            <a:ext cx="7201025"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4"/>
          </p:nvPr>
        </p:nvSpPr>
        <p:spPr/>
        <p:txBody>
          <a:bodyPr/>
          <a:lstStyle>
            <a:lvl1pPr>
              <a:defRPr/>
            </a:lvl1pPr>
          </a:lstStyle>
          <a:p>
            <a:pPr>
              <a:defRPr/>
            </a:pPr>
            <a:fld id="{E53DDA59-45A4-482D-B277-D38A4C03C603}" type="datetimeFigureOut">
              <a:rPr lang="sl-SI"/>
              <a:pPr>
                <a:defRPr/>
              </a:pPr>
              <a:t>30. 01. 2026</a:t>
            </a:fld>
            <a:endParaRPr lang="sl-SI" dirty="0"/>
          </a:p>
        </p:txBody>
      </p:sp>
      <p:sp>
        <p:nvSpPr>
          <p:cNvPr id="5" name="Footer Placeholder 4"/>
          <p:cNvSpPr>
            <a:spLocks noGrp="1"/>
          </p:cNvSpPr>
          <p:nvPr>
            <p:ph type="ftr" sz="quarter" idx="15"/>
          </p:nvPr>
        </p:nvSpPr>
        <p:spPr/>
        <p:txBody>
          <a:bodyPr/>
          <a:lstStyle>
            <a:lvl1pPr>
              <a:defRPr/>
            </a:lvl1pPr>
          </a:lstStyle>
          <a:p>
            <a:pPr>
              <a:defRPr/>
            </a:pPr>
            <a:endParaRPr lang="sl-SI"/>
          </a:p>
        </p:txBody>
      </p:sp>
      <p:sp>
        <p:nvSpPr>
          <p:cNvPr id="6" name="Slide Number Placeholder 5"/>
          <p:cNvSpPr>
            <a:spLocks noGrp="1"/>
          </p:cNvSpPr>
          <p:nvPr>
            <p:ph type="sldNum" sz="quarter" idx="16"/>
          </p:nvPr>
        </p:nvSpPr>
        <p:spPr/>
        <p:txBody>
          <a:bodyPr/>
          <a:lstStyle>
            <a:lvl1pPr>
              <a:defRPr/>
            </a:lvl1pPr>
          </a:lstStyle>
          <a:p>
            <a:pPr>
              <a:defRPr/>
            </a:pPr>
            <a:fld id="{BBFE8106-32CD-4774-9912-0C4F2047464C}" type="slidenum">
              <a:rPr lang="sl-SI"/>
              <a:pPr>
                <a:defRPr/>
              </a:pPr>
              <a:t>‹#›</a:t>
            </a:fld>
            <a:endParaRPr lang="sl-SI" dirty="0"/>
          </a:p>
        </p:txBody>
      </p:sp>
    </p:spTree>
    <p:extLst>
      <p:ext uri="{BB962C8B-B14F-4D97-AF65-F5344CB8AC3E}">
        <p14:creationId xmlns:p14="http://schemas.microsoft.com/office/powerpoint/2010/main" val="2299785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3" descr="Z:\JAVNA UPRAVA 2010\Si CGP\CGP_prirocnik_WEB\OUT\05 Medijsko promocijski elementi\11 PPT predstavitev\untitled folder\ozadje-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7"/>
          <p:cNvSpPr txBox="1"/>
          <p:nvPr/>
        </p:nvSpPr>
        <p:spPr>
          <a:xfrm>
            <a:off x="962025" y="708025"/>
            <a:ext cx="1504950" cy="212725"/>
          </a:xfrm>
          <a:prstGeom prst="rect">
            <a:avLst/>
          </a:prstGeom>
          <a:noFill/>
        </p:spPr>
        <p:txBody>
          <a:bodyPr lIns="0" tIns="0" rIns="0" bIns="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ts val="838"/>
              </a:lnSpc>
            </a:pPr>
            <a:r>
              <a:rPr lang="en-US" sz="700">
                <a:solidFill>
                  <a:schemeClr val="tx2"/>
                </a:solidFill>
                <a:latin typeface="Republika" charset="-18"/>
              </a:rPr>
              <a:t>REPUBLIKA SLOVENIJA</a:t>
            </a:r>
          </a:p>
          <a:p>
            <a:pPr>
              <a:lnSpc>
                <a:spcPts val="838"/>
              </a:lnSpc>
            </a:pPr>
            <a:r>
              <a:rPr lang="en-US" sz="700" b="1">
                <a:solidFill>
                  <a:schemeClr val="tx2"/>
                </a:solidFill>
                <a:latin typeface="Republika" charset="-18"/>
              </a:rPr>
              <a:t>MINISTRSTVO ZA </a:t>
            </a:r>
            <a:r>
              <a:rPr lang="sl-SI" sz="700" b="1">
                <a:solidFill>
                  <a:schemeClr val="tx2"/>
                </a:solidFill>
                <a:latin typeface="Republika" charset="-18"/>
              </a:rPr>
              <a:t>KULTURO</a:t>
            </a:r>
            <a:endParaRPr lang="en-US" sz="700" b="1">
              <a:solidFill>
                <a:schemeClr val="tx2"/>
              </a:solidFill>
              <a:latin typeface="Republika" charset="-18"/>
            </a:endParaRPr>
          </a:p>
        </p:txBody>
      </p:sp>
      <p:pic>
        <p:nvPicPr>
          <p:cNvPr id="5" name="Picture 8" descr="grb moder za 10 pt.wm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72000" y="1548000"/>
            <a:ext cx="7200000" cy="1490622"/>
          </a:xfrm>
          <a:prstGeom prst="rect">
            <a:avLst/>
          </a:prstGeom>
        </p:spPr>
        <p:txBody>
          <a:bodyPr lIns="0" tIns="0" rIns="0" bIns="0" anchor="t" anchorCtr="0"/>
          <a:lstStyle>
            <a:lvl1pPr algn="l">
              <a:defRPr b="1">
                <a:solidFill>
                  <a:srgbClr val="999999"/>
                </a:solidFill>
                <a:latin typeface="Arial" pitchFamily="34" charset="0"/>
                <a:cs typeface="Arial" pitchFamily="34" charset="0"/>
              </a:defRPr>
            </a:lvl1pPr>
          </a:lstStyle>
          <a:p>
            <a:r>
              <a:rPr lang="en-US"/>
              <a:t>Click to edit Master title style</a:t>
            </a:r>
            <a:endParaRPr lang="en-US" dirty="0"/>
          </a:p>
        </p:txBody>
      </p:sp>
      <p:sp>
        <p:nvSpPr>
          <p:cNvPr id="6" name="Date Placeholder 3"/>
          <p:cNvSpPr>
            <a:spLocks noGrp="1"/>
          </p:cNvSpPr>
          <p:nvPr>
            <p:ph type="dt" sz="half" idx="10"/>
          </p:nvPr>
        </p:nvSpPr>
        <p:spPr>
          <a:xfrm>
            <a:off x="971550" y="6356350"/>
            <a:ext cx="1495425" cy="365125"/>
          </a:xfrm>
        </p:spPr>
        <p:txBody>
          <a:bodyPr/>
          <a:lstStyle>
            <a:lvl1pPr>
              <a:defRPr/>
            </a:lvl1pPr>
          </a:lstStyle>
          <a:p>
            <a:pPr>
              <a:defRPr/>
            </a:pPr>
            <a:fld id="{3AFA7489-5329-4C88-8D51-A36CF6BBAC39}" type="datetimeFigureOut">
              <a:rPr lang="en-US"/>
              <a:pPr>
                <a:defRPr/>
              </a:pPr>
              <a:t>1/30/2026</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a:xfrm>
            <a:off x="6553200" y="6356350"/>
            <a:ext cx="1331913" cy="365125"/>
          </a:xfrm>
        </p:spPr>
        <p:txBody>
          <a:bodyPr/>
          <a:lstStyle>
            <a:lvl1pPr>
              <a:defRPr/>
            </a:lvl1pPr>
          </a:lstStyle>
          <a:p>
            <a:pPr>
              <a:defRPr/>
            </a:pPr>
            <a:fld id="{3F6EEDF6-78F7-4FA7-A3E9-BBB7D688F2FA}" type="slidenum">
              <a:rPr lang="en-US"/>
              <a:pPr>
                <a:defRPr/>
              </a:pPr>
              <a:t>‹#›</a:t>
            </a:fld>
            <a:endParaRPr lang="en-US"/>
          </a:p>
        </p:txBody>
      </p:sp>
    </p:spTree>
    <p:extLst>
      <p:ext uri="{BB962C8B-B14F-4D97-AF65-F5344CB8AC3E}">
        <p14:creationId xmlns:p14="http://schemas.microsoft.com/office/powerpoint/2010/main" val="821425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TextBox 8"/>
          <p:cNvSpPr txBox="1"/>
          <p:nvPr/>
        </p:nvSpPr>
        <p:spPr>
          <a:xfrm>
            <a:off x="962025" y="708025"/>
            <a:ext cx="1204913" cy="307777"/>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a:t>
            </a:r>
            <a:r>
              <a:rPr lang="sl-SI" sz="700" b="1" dirty="0">
                <a:solidFill>
                  <a:schemeClr val="tx2"/>
                </a:solidFill>
                <a:latin typeface="Republika" pitchFamily="2" charset="-18"/>
                <a:cs typeface="Republika"/>
              </a:rPr>
              <a:t>KULTURO</a:t>
            </a:r>
          </a:p>
          <a:p>
            <a:pPr fontAlgn="auto">
              <a:lnSpc>
                <a:spcPts val="840"/>
              </a:lnSpc>
              <a:spcBef>
                <a:spcPts val="0"/>
              </a:spcBef>
              <a:spcAft>
                <a:spcPts val="0"/>
              </a:spcAft>
              <a:defRPr/>
            </a:pPr>
            <a:endParaRPr lang="en-US" sz="700" b="1" dirty="0">
              <a:solidFill>
                <a:schemeClr val="tx2"/>
              </a:solidFill>
              <a:latin typeface="Republika" pitchFamily="2" charset="-18"/>
              <a:cs typeface="Republika"/>
            </a:endParaRPr>
          </a:p>
        </p:txBody>
      </p:sp>
      <p:pic>
        <p:nvPicPr>
          <p:cNvPr id="4" name="Picture 9" descr="grb moder za 10 pt.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71550" y="1547813"/>
            <a:ext cx="7200900" cy="1079500"/>
          </a:xfrm>
          <a:prstGeom prst="rect">
            <a:avLst/>
          </a:prstGeom>
        </p:spPr>
        <p:txBody>
          <a:bodyPr/>
          <a:lstStyle/>
          <a:p>
            <a:r>
              <a:rPr lang="en-US" dirty="0"/>
              <a:t>Click to edit Master title style</a:t>
            </a:r>
            <a:endParaRPr lang="sl-SI" dirty="0"/>
          </a:p>
        </p:txBody>
      </p:sp>
      <p:sp>
        <p:nvSpPr>
          <p:cNvPr id="5" name="Date Placeholder 2"/>
          <p:cNvSpPr>
            <a:spLocks noGrp="1"/>
          </p:cNvSpPr>
          <p:nvPr>
            <p:ph type="dt" sz="half" idx="10"/>
          </p:nvPr>
        </p:nvSpPr>
        <p:spPr>
          <a:xfrm>
            <a:off x="1008063" y="6356350"/>
            <a:ext cx="1939925" cy="365125"/>
          </a:xfrm>
        </p:spPr>
        <p:txBody>
          <a:bodyPr/>
          <a:lstStyle>
            <a:lvl1pPr>
              <a:defRPr/>
            </a:lvl1pPr>
          </a:lstStyle>
          <a:p>
            <a:pPr>
              <a:defRPr/>
            </a:pPr>
            <a:fld id="{F541E98B-F23C-4EC5-B3B9-1C9B3F590D9B}" type="datetimeFigureOut">
              <a:rPr lang="sl-SI"/>
              <a:pPr>
                <a:defRPr/>
              </a:pPr>
              <a:t>30. 01. 2026</a:t>
            </a:fld>
            <a:endParaRPr lang="sl-SI"/>
          </a:p>
        </p:txBody>
      </p:sp>
      <p:sp>
        <p:nvSpPr>
          <p:cNvPr id="6" name="Footer Placeholder 3"/>
          <p:cNvSpPr>
            <a:spLocks noGrp="1"/>
          </p:cNvSpPr>
          <p:nvPr>
            <p:ph type="ftr" sz="quarter" idx="11"/>
          </p:nvPr>
        </p:nvSpPr>
        <p:spPr/>
        <p:txBody>
          <a:bodyPr/>
          <a:lstStyle>
            <a:lvl1pPr>
              <a:defRPr/>
            </a:lvl1pPr>
          </a:lstStyle>
          <a:p>
            <a:pPr>
              <a:defRPr/>
            </a:pPr>
            <a:endParaRPr lang="sl-SI"/>
          </a:p>
        </p:txBody>
      </p:sp>
      <p:sp>
        <p:nvSpPr>
          <p:cNvPr id="7" name="Slide Number Placeholder 4"/>
          <p:cNvSpPr>
            <a:spLocks noGrp="1"/>
          </p:cNvSpPr>
          <p:nvPr>
            <p:ph type="sldNum" sz="quarter" idx="12"/>
          </p:nvPr>
        </p:nvSpPr>
        <p:spPr/>
        <p:txBody>
          <a:bodyPr/>
          <a:lstStyle>
            <a:lvl1pPr>
              <a:defRPr/>
            </a:lvl1pPr>
          </a:lstStyle>
          <a:p>
            <a:pPr>
              <a:defRPr/>
            </a:pPr>
            <a:fld id="{944429E5-5AF7-401F-9E40-FB180F922336}" type="slidenum">
              <a:rPr lang="sl-SI"/>
              <a:pPr>
                <a:defRPr/>
              </a:pPr>
              <a:t>‹#›</a:t>
            </a:fld>
            <a:endParaRPr lang="sl-SI"/>
          </a:p>
        </p:txBody>
      </p:sp>
    </p:spTree>
    <p:extLst>
      <p:ext uri="{BB962C8B-B14F-4D97-AF65-F5344CB8AC3E}">
        <p14:creationId xmlns:p14="http://schemas.microsoft.com/office/powerpoint/2010/main" val="522205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8"/>
          <p:cNvSpPr txBox="1"/>
          <p:nvPr/>
        </p:nvSpPr>
        <p:spPr>
          <a:xfrm>
            <a:off x="962025" y="708025"/>
            <a:ext cx="1204913" cy="204788"/>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PRIMER</a:t>
            </a:r>
          </a:p>
        </p:txBody>
      </p:sp>
      <p:pic>
        <p:nvPicPr>
          <p:cNvPr id="4" name="Picture 9" descr="grb moder za 10 pt.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Click to edit Master title style</a:t>
            </a:r>
            <a:endParaRPr lang="sl-SI" dirty="0"/>
          </a:p>
        </p:txBody>
      </p:sp>
      <p:sp>
        <p:nvSpPr>
          <p:cNvPr id="5" name="Date Placeholder 2"/>
          <p:cNvSpPr>
            <a:spLocks noGrp="1"/>
          </p:cNvSpPr>
          <p:nvPr>
            <p:ph type="dt" sz="half" idx="10"/>
          </p:nvPr>
        </p:nvSpPr>
        <p:spPr>
          <a:xfrm>
            <a:off x="1008063" y="6356350"/>
            <a:ext cx="1939925" cy="365125"/>
          </a:xfrm>
        </p:spPr>
        <p:txBody>
          <a:bodyPr/>
          <a:lstStyle>
            <a:lvl1pPr>
              <a:defRPr/>
            </a:lvl1pPr>
          </a:lstStyle>
          <a:p>
            <a:pPr>
              <a:defRPr/>
            </a:pPr>
            <a:fld id="{F541E98B-F23C-4EC5-B3B9-1C9B3F590D9B}" type="datetimeFigureOut">
              <a:rPr lang="sl-SI"/>
              <a:pPr>
                <a:defRPr/>
              </a:pPr>
              <a:t>30. 01. 2026</a:t>
            </a:fld>
            <a:endParaRPr lang="sl-SI"/>
          </a:p>
        </p:txBody>
      </p:sp>
      <p:sp>
        <p:nvSpPr>
          <p:cNvPr id="6" name="Footer Placeholder 3"/>
          <p:cNvSpPr>
            <a:spLocks noGrp="1"/>
          </p:cNvSpPr>
          <p:nvPr>
            <p:ph type="ftr" sz="quarter" idx="11"/>
          </p:nvPr>
        </p:nvSpPr>
        <p:spPr/>
        <p:txBody>
          <a:bodyPr/>
          <a:lstStyle>
            <a:lvl1pPr>
              <a:defRPr/>
            </a:lvl1pPr>
          </a:lstStyle>
          <a:p>
            <a:pPr>
              <a:defRPr/>
            </a:pPr>
            <a:endParaRPr lang="sl-SI"/>
          </a:p>
        </p:txBody>
      </p:sp>
      <p:sp>
        <p:nvSpPr>
          <p:cNvPr id="7" name="Slide Number Placeholder 4"/>
          <p:cNvSpPr>
            <a:spLocks noGrp="1"/>
          </p:cNvSpPr>
          <p:nvPr>
            <p:ph type="sldNum" sz="quarter" idx="12"/>
          </p:nvPr>
        </p:nvSpPr>
        <p:spPr/>
        <p:txBody>
          <a:bodyPr/>
          <a:lstStyle>
            <a:lvl1pPr>
              <a:defRPr/>
            </a:lvl1pPr>
          </a:lstStyle>
          <a:p>
            <a:pPr>
              <a:defRPr/>
            </a:pPr>
            <a:fld id="{944429E5-5AF7-401F-9E40-FB180F922336}" type="slidenum">
              <a:rPr lang="sl-SI"/>
              <a:pPr>
                <a:defRPr/>
              </a:pPr>
              <a:t>‹#›</a:t>
            </a:fld>
            <a:endParaRPr lang="sl-SI"/>
          </a:p>
        </p:txBody>
      </p:sp>
    </p:spTree>
    <p:extLst>
      <p:ext uri="{BB962C8B-B14F-4D97-AF65-F5344CB8AC3E}">
        <p14:creationId xmlns:p14="http://schemas.microsoft.com/office/powerpoint/2010/main" val="52220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7999" y="1440000"/>
            <a:ext cx="7139407" cy="1470025"/>
          </a:xfrm>
        </p:spPr>
        <p:txBody>
          <a:bodyPr/>
          <a:lstStyle/>
          <a:p>
            <a:r>
              <a:rPr lang="en-US" dirty="0"/>
              <a:t>Click to edit Master title style</a:t>
            </a:r>
            <a:endParaRPr lang="sl-SI" dirty="0"/>
          </a:p>
        </p:txBody>
      </p:sp>
      <p:sp>
        <p:nvSpPr>
          <p:cNvPr id="3" name="Subtitle 2"/>
          <p:cNvSpPr>
            <a:spLocks noGrp="1"/>
          </p:cNvSpPr>
          <p:nvPr>
            <p:ph type="subTitle" idx="1"/>
          </p:nvPr>
        </p:nvSpPr>
        <p:spPr>
          <a:xfrm>
            <a:off x="1007999" y="2880000"/>
            <a:ext cx="7139407"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sl-SI" dirty="0"/>
          </a:p>
        </p:txBody>
      </p:sp>
      <p:sp>
        <p:nvSpPr>
          <p:cNvPr id="4" name="Date Placeholder 3"/>
          <p:cNvSpPr>
            <a:spLocks noGrp="1"/>
          </p:cNvSpPr>
          <p:nvPr>
            <p:ph type="dt" sz="half" idx="10"/>
          </p:nvPr>
        </p:nvSpPr>
        <p:spPr/>
        <p:txBody>
          <a:bodyPr/>
          <a:lstStyle>
            <a:lvl1pPr>
              <a:defRPr/>
            </a:lvl1pPr>
          </a:lstStyle>
          <a:p>
            <a:pPr>
              <a:defRPr/>
            </a:pPr>
            <a:fld id="{CA4832F9-4A19-4734-BD26-373849869375}" type="datetimeFigureOut">
              <a:rPr lang="sl-SI"/>
              <a:pPr>
                <a:defRPr/>
              </a:pPr>
              <a:t>30. 01. 2026</a:t>
            </a:fld>
            <a:endParaRPr lang="sl-SI" dirty="0"/>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DABAD962-C1DD-4107-8A58-51696617E125}" type="slidenum">
              <a:rPr lang="sl-SI"/>
              <a:pPr>
                <a:defRPr/>
              </a:pPr>
              <a:t>‹#›</a:t>
            </a:fld>
            <a:endParaRPr lang="sl-SI" dirty="0"/>
          </a:p>
        </p:txBody>
      </p:sp>
    </p:spTree>
    <p:extLst>
      <p:ext uri="{BB962C8B-B14F-4D97-AF65-F5344CB8AC3E}">
        <p14:creationId xmlns:p14="http://schemas.microsoft.com/office/powerpoint/2010/main" val="2694468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13" name="Text Placeholder 11"/>
          <p:cNvSpPr>
            <a:spLocks noGrp="1"/>
          </p:cNvSpPr>
          <p:nvPr>
            <p:ph type="body" sz="quarter" idx="13"/>
          </p:nvPr>
        </p:nvSpPr>
        <p:spPr>
          <a:xfrm>
            <a:off x="971425" y="3240088"/>
            <a:ext cx="7201025"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4"/>
          </p:nvPr>
        </p:nvSpPr>
        <p:spPr/>
        <p:txBody>
          <a:bodyPr/>
          <a:lstStyle>
            <a:lvl1pPr>
              <a:defRPr/>
            </a:lvl1pPr>
          </a:lstStyle>
          <a:p>
            <a:pPr>
              <a:defRPr/>
            </a:pPr>
            <a:fld id="{E53DDA59-45A4-482D-B277-D38A4C03C603}" type="datetimeFigureOut">
              <a:rPr lang="sl-SI"/>
              <a:pPr>
                <a:defRPr/>
              </a:pPr>
              <a:t>30. 01. 2026</a:t>
            </a:fld>
            <a:endParaRPr lang="sl-SI" dirty="0"/>
          </a:p>
        </p:txBody>
      </p:sp>
      <p:sp>
        <p:nvSpPr>
          <p:cNvPr id="5" name="Footer Placeholder 4"/>
          <p:cNvSpPr>
            <a:spLocks noGrp="1"/>
          </p:cNvSpPr>
          <p:nvPr>
            <p:ph type="ftr" sz="quarter" idx="15"/>
          </p:nvPr>
        </p:nvSpPr>
        <p:spPr/>
        <p:txBody>
          <a:bodyPr/>
          <a:lstStyle>
            <a:lvl1pPr>
              <a:defRPr/>
            </a:lvl1pPr>
          </a:lstStyle>
          <a:p>
            <a:pPr>
              <a:defRPr/>
            </a:pPr>
            <a:endParaRPr lang="sl-SI"/>
          </a:p>
        </p:txBody>
      </p:sp>
      <p:sp>
        <p:nvSpPr>
          <p:cNvPr id="6" name="Slide Number Placeholder 5"/>
          <p:cNvSpPr>
            <a:spLocks noGrp="1"/>
          </p:cNvSpPr>
          <p:nvPr>
            <p:ph type="sldNum" sz="quarter" idx="16"/>
          </p:nvPr>
        </p:nvSpPr>
        <p:spPr/>
        <p:txBody>
          <a:bodyPr/>
          <a:lstStyle>
            <a:lvl1pPr>
              <a:defRPr/>
            </a:lvl1pPr>
          </a:lstStyle>
          <a:p>
            <a:pPr>
              <a:defRPr/>
            </a:pPr>
            <a:fld id="{BBFE8106-32CD-4774-9912-0C4F2047464C}" type="slidenum">
              <a:rPr lang="sl-SI"/>
              <a:pPr>
                <a:defRPr/>
              </a:pPr>
              <a:t>‹#›</a:t>
            </a:fld>
            <a:endParaRPr lang="sl-SI" dirty="0"/>
          </a:p>
        </p:txBody>
      </p:sp>
    </p:spTree>
    <p:extLst>
      <p:ext uri="{BB962C8B-B14F-4D97-AF65-F5344CB8AC3E}">
        <p14:creationId xmlns:p14="http://schemas.microsoft.com/office/powerpoint/2010/main" val="2232816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idx="1"/>
          </p:nvPr>
        </p:nvSpPr>
        <p:spPr>
          <a:xfrm>
            <a:off x="972000" y="3240000"/>
            <a:ext cx="7200000" cy="262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4" name="Date Placeholder 3"/>
          <p:cNvSpPr>
            <a:spLocks noGrp="1"/>
          </p:cNvSpPr>
          <p:nvPr>
            <p:ph type="dt" sz="half" idx="10"/>
          </p:nvPr>
        </p:nvSpPr>
        <p:spPr/>
        <p:txBody>
          <a:bodyPr/>
          <a:lstStyle>
            <a:lvl1pPr>
              <a:defRPr/>
            </a:lvl1pPr>
          </a:lstStyle>
          <a:p>
            <a:pPr>
              <a:defRPr/>
            </a:pPr>
            <a:fld id="{122ECC27-AA4B-4DF1-9E3C-574543CCCFC9}" type="datetimeFigureOut">
              <a:rPr lang="sl-SI"/>
              <a:pPr>
                <a:defRPr/>
              </a:pPr>
              <a:t>30. 01. 2026</a:t>
            </a:fld>
            <a:endParaRPr lang="sl-SI" dirty="0"/>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1E267BDC-4871-4082-B4FF-DC3A1D942B11}" type="slidenum">
              <a:rPr lang="sl-SI"/>
              <a:pPr>
                <a:defRPr/>
              </a:pPr>
              <a:t>‹#›</a:t>
            </a:fld>
            <a:endParaRPr lang="sl-SI" dirty="0"/>
          </a:p>
        </p:txBody>
      </p:sp>
    </p:spTree>
    <p:extLst>
      <p:ext uri="{BB962C8B-B14F-4D97-AF65-F5344CB8AC3E}">
        <p14:creationId xmlns:p14="http://schemas.microsoft.com/office/powerpoint/2010/main" val="222866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TextBox 8"/>
          <p:cNvSpPr txBox="1"/>
          <p:nvPr/>
        </p:nvSpPr>
        <p:spPr>
          <a:xfrm>
            <a:off x="962025" y="708025"/>
            <a:ext cx="1204913" cy="204788"/>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PRIMER</a:t>
            </a:r>
          </a:p>
        </p:txBody>
      </p:sp>
      <p:pic>
        <p:nvPicPr>
          <p:cNvPr id="6" name="Picture 9" descr="grb moder za 10 pt.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Click to edit Master title style</a:t>
            </a:r>
            <a:endParaRPr lang="sl-SI" dirty="0"/>
          </a:p>
        </p:txBody>
      </p:sp>
      <p:sp>
        <p:nvSpPr>
          <p:cNvPr id="14" name="Text Placeholder 12"/>
          <p:cNvSpPr>
            <a:spLocks noGrp="1"/>
          </p:cNvSpPr>
          <p:nvPr>
            <p:ph type="body" sz="quarter" idx="13"/>
          </p:nvPr>
        </p:nvSpPr>
        <p:spPr>
          <a:xfrm>
            <a:off x="971550" y="3240088"/>
            <a:ext cx="3313113" cy="26273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18" name="Text Placeholder 15"/>
          <p:cNvSpPr>
            <a:spLocks noGrp="1"/>
          </p:cNvSpPr>
          <p:nvPr>
            <p:ph type="body" sz="quarter" idx="14"/>
          </p:nvPr>
        </p:nvSpPr>
        <p:spPr>
          <a:xfrm>
            <a:off x="4848225" y="3240088"/>
            <a:ext cx="3312000"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7" name="Date Placeholder 4"/>
          <p:cNvSpPr>
            <a:spLocks noGrp="1"/>
          </p:cNvSpPr>
          <p:nvPr>
            <p:ph type="dt" sz="half" idx="15"/>
          </p:nvPr>
        </p:nvSpPr>
        <p:spPr>
          <a:xfrm>
            <a:off x="1008063" y="6356350"/>
            <a:ext cx="2133600" cy="365125"/>
          </a:xfrm>
        </p:spPr>
        <p:txBody>
          <a:bodyPr/>
          <a:lstStyle>
            <a:lvl1pPr>
              <a:defRPr/>
            </a:lvl1pPr>
          </a:lstStyle>
          <a:p>
            <a:pPr>
              <a:defRPr/>
            </a:pPr>
            <a:fld id="{C4222F4F-290D-4482-ACFE-51C9F11B790C}" type="datetimeFigureOut">
              <a:rPr lang="sl-SI"/>
              <a:pPr>
                <a:defRPr/>
              </a:pPr>
              <a:t>30. 01. 2026</a:t>
            </a:fld>
            <a:endParaRPr lang="sl-SI" dirty="0"/>
          </a:p>
        </p:txBody>
      </p:sp>
      <p:sp>
        <p:nvSpPr>
          <p:cNvPr id="8" name="Footer Placeholder 5"/>
          <p:cNvSpPr>
            <a:spLocks noGrp="1"/>
          </p:cNvSpPr>
          <p:nvPr>
            <p:ph type="ftr" sz="quarter" idx="16"/>
          </p:nvPr>
        </p:nvSpPr>
        <p:spPr/>
        <p:txBody>
          <a:bodyPr/>
          <a:lstStyle>
            <a:lvl1pPr>
              <a:defRPr/>
            </a:lvl1pPr>
          </a:lstStyle>
          <a:p>
            <a:pPr>
              <a:defRPr/>
            </a:pPr>
            <a:endParaRPr lang="sl-SI"/>
          </a:p>
        </p:txBody>
      </p:sp>
      <p:sp>
        <p:nvSpPr>
          <p:cNvPr id="9" name="Slide Number Placeholder 6"/>
          <p:cNvSpPr>
            <a:spLocks noGrp="1"/>
          </p:cNvSpPr>
          <p:nvPr>
            <p:ph type="sldNum" sz="quarter" idx="17"/>
          </p:nvPr>
        </p:nvSpPr>
        <p:spPr/>
        <p:txBody>
          <a:bodyPr/>
          <a:lstStyle>
            <a:lvl1pPr>
              <a:defRPr/>
            </a:lvl1pPr>
          </a:lstStyle>
          <a:p>
            <a:pPr>
              <a:defRPr/>
            </a:pPr>
            <a:fld id="{92476F47-057E-4884-AFC5-8D9B8D96BEC1}" type="slidenum">
              <a:rPr lang="sl-SI"/>
              <a:pPr>
                <a:defRPr/>
              </a:pPr>
              <a:t>‹#›</a:t>
            </a:fld>
            <a:endParaRPr lang="sl-SI"/>
          </a:p>
        </p:txBody>
      </p:sp>
    </p:spTree>
    <p:extLst>
      <p:ext uri="{BB962C8B-B14F-4D97-AF65-F5344CB8AC3E}">
        <p14:creationId xmlns:p14="http://schemas.microsoft.com/office/powerpoint/2010/main" val="393554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TextBox 8"/>
          <p:cNvSpPr txBox="1"/>
          <p:nvPr/>
        </p:nvSpPr>
        <p:spPr>
          <a:xfrm>
            <a:off x="962025" y="708025"/>
            <a:ext cx="1204913" cy="204788"/>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PRIMER</a:t>
            </a:r>
          </a:p>
        </p:txBody>
      </p:sp>
      <p:pic>
        <p:nvPicPr>
          <p:cNvPr id="6" name="Picture 9" descr="grb moder za 10 pt.wm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Click to edit Master title style</a:t>
            </a:r>
            <a:endParaRPr lang="sl-SI" dirty="0"/>
          </a:p>
        </p:txBody>
      </p:sp>
      <p:sp>
        <p:nvSpPr>
          <p:cNvPr id="3" name="Content Placeholder 2"/>
          <p:cNvSpPr>
            <a:spLocks noGrp="1"/>
          </p:cNvSpPr>
          <p:nvPr>
            <p:ph sz="half" idx="1"/>
          </p:nvPr>
        </p:nvSpPr>
        <p:spPr>
          <a:xfrm>
            <a:off x="972000"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4" name="Content Placeholder 3"/>
          <p:cNvSpPr>
            <a:spLocks noGrp="1"/>
          </p:cNvSpPr>
          <p:nvPr>
            <p:ph sz="half" idx="2"/>
          </p:nvPr>
        </p:nvSpPr>
        <p:spPr>
          <a:xfrm>
            <a:off x="4848599"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7" name="Date Placeholder 4"/>
          <p:cNvSpPr>
            <a:spLocks noGrp="1"/>
          </p:cNvSpPr>
          <p:nvPr>
            <p:ph type="dt" sz="half" idx="10"/>
          </p:nvPr>
        </p:nvSpPr>
        <p:spPr>
          <a:xfrm>
            <a:off x="1008063" y="6356350"/>
            <a:ext cx="2133600" cy="365125"/>
          </a:xfrm>
        </p:spPr>
        <p:txBody>
          <a:bodyPr/>
          <a:lstStyle>
            <a:lvl1pPr>
              <a:defRPr/>
            </a:lvl1pPr>
          </a:lstStyle>
          <a:p>
            <a:pPr>
              <a:defRPr/>
            </a:pPr>
            <a:fld id="{390F5250-E7D1-458E-9D4F-722414626EAA}" type="datetimeFigureOut">
              <a:rPr lang="sl-SI"/>
              <a:pPr>
                <a:defRPr/>
              </a:pPr>
              <a:t>30. 01. 2026</a:t>
            </a:fld>
            <a:endParaRPr lang="sl-SI" dirty="0"/>
          </a:p>
        </p:txBody>
      </p:sp>
      <p:sp>
        <p:nvSpPr>
          <p:cNvPr id="8" name="Footer Placeholder 5"/>
          <p:cNvSpPr>
            <a:spLocks noGrp="1"/>
          </p:cNvSpPr>
          <p:nvPr>
            <p:ph type="ftr" sz="quarter" idx="11"/>
          </p:nvPr>
        </p:nvSpPr>
        <p:spPr/>
        <p:txBody>
          <a:bodyPr/>
          <a:lstStyle>
            <a:lvl1pPr>
              <a:defRPr/>
            </a:lvl1pPr>
          </a:lstStyle>
          <a:p>
            <a:pPr>
              <a:defRPr/>
            </a:pPr>
            <a:endParaRPr lang="sl-SI"/>
          </a:p>
        </p:txBody>
      </p:sp>
      <p:sp>
        <p:nvSpPr>
          <p:cNvPr id="9" name="Slide Number Placeholder 6"/>
          <p:cNvSpPr>
            <a:spLocks noGrp="1"/>
          </p:cNvSpPr>
          <p:nvPr>
            <p:ph type="sldNum" sz="quarter" idx="12"/>
          </p:nvPr>
        </p:nvSpPr>
        <p:spPr/>
        <p:txBody>
          <a:bodyPr/>
          <a:lstStyle>
            <a:lvl1pPr>
              <a:defRPr/>
            </a:lvl1pPr>
          </a:lstStyle>
          <a:p>
            <a:pPr>
              <a:defRPr/>
            </a:pPr>
            <a:fld id="{808DA695-A47F-4258-AB81-04650EC8BDC5}" type="slidenum">
              <a:rPr lang="sl-SI"/>
              <a:pPr>
                <a:defRPr/>
              </a:pPr>
              <a:t>‹#›</a:t>
            </a:fld>
            <a:endParaRPr lang="sl-SI"/>
          </a:p>
        </p:txBody>
      </p:sp>
    </p:spTree>
    <p:extLst>
      <p:ext uri="{BB962C8B-B14F-4D97-AF65-F5344CB8AC3E}">
        <p14:creationId xmlns:p14="http://schemas.microsoft.com/office/powerpoint/2010/main" val="350602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wmf"/><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w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pic>
        <p:nvPicPr>
          <p:cNvPr id="1026" name="Picture 3" descr="Z:\JAVNA UPRAVA 2010\Si CGP\CGP_prirocnik_WEB\OUT\05 Medijsko promocijski elementi\11 PPT predstavitev\untitled folder\ozadje-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962025" y="708025"/>
            <a:ext cx="1204913" cy="204788"/>
          </a:xfrm>
          <a:prstGeom prst="rect">
            <a:avLst/>
          </a:prstGeom>
          <a:noFill/>
        </p:spPr>
        <p:txBody>
          <a:bodyPr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en-US" sz="700" b="1" dirty="0">
                <a:solidFill>
                  <a:schemeClr val="tx2"/>
                </a:solidFill>
                <a:latin typeface="Republika" pitchFamily="2" charset="-18"/>
                <a:cs typeface="Republika"/>
              </a:rPr>
              <a:t>MINISTRSTVO ZA PRIMER</a:t>
            </a:r>
          </a:p>
        </p:txBody>
      </p:sp>
      <p:pic>
        <p:nvPicPr>
          <p:cNvPr id="1028" name="Picture 8" descr="grb moder za 10 pt.wmf"/>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3447504-757F-4E00-B9C3-B29441916DBD}" type="datetimeFigureOut">
              <a:rPr lang="en-US"/>
              <a:pPr>
                <a:defRPr/>
              </a:pPr>
              <a:t>1/30/2026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7368564-ACC9-4500-B230-44A5E5DEC1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81" r:id="rId2"/>
    <p:sldLayoutId id="2147483682" r:id="rId3"/>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971550" y="1547813"/>
            <a:ext cx="7200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lvl="0"/>
            <a:r>
              <a:rPr lang="en-US"/>
              <a:t>Click to edit Master title style</a:t>
            </a:r>
            <a:endParaRPr lang="sl-SI"/>
          </a:p>
        </p:txBody>
      </p:sp>
      <p:sp>
        <p:nvSpPr>
          <p:cNvPr id="2051" name="Text Placeholder 2"/>
          <p:cNvSpPr>
            <a:spLocks noGrp="1"/>
          </p:cNvSpPr>
          <p:nvPr>
            <p:ph type="body" idx="1"/>
          </p:nvPr>
        </p:nvSpPr>
        <p:spPr bwMode="auto">
          <a:xfrm>
            <a:off x="971550" y="3240088"/>
            <a:ext cx="7200900" cy="262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2"/>
          </p:nvPr>
        </p:nvSpPr>
        <p:spPr>
          <a:xfrm>
            <a:off x="971550" y="6356350"/>
            <a:ext cx="1582738"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1F9026F-710C-4E73-BF25-1F582E93208F}" type="datetimeFigureOut">
              <a:rPr lang="sl-SI"/>
              <a:pPr>
                <a:defRPr/>
              </a:pPr>
              <a:t>30. 01. 2026</a:t>
            </a:fld>
            <a:endParaRPr lang="sl-SI"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sl-SI"/>
          </a:p>
        </p:txBody>
      </p:sp>
      <p:sp>
        <p:nvSpPr>
          <p:cNvPr id="6" name="Slide Number Placeholder 5"/>
          <p:cNvSpPr>
            <a:spLocks noGrp="1"/>
          </p:cNvSpPr>
          <p:nvPr>
            <p:ph type="sldNum" sz="quarter" idx="4"/>
          </p:nvPr>
        </p:nvSpPr>
        <p:spPr>
          <a:xfrm>
            <a:off x="6553200" y="6356350"/>
            <a:ext cx="1608138"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8D62046-4E53-4C04-936F-FF5E2BF71C6D}" type="slidenum">
              <a:rPr lang="sl-SI"/>
              <a:pPr>
                <a:defRPr/>
              </a:pPr>
              <a:t>‹#›</a:t>
            </a:fld>
            <a:endParaRPr lang="sl-SI" dirty="0"/>
          </a:p>
        </p:txBody>
      </p:sp>
      <p:sp>
        <p:nvSpPr>
          <p:cNvPr id="9" name="TextBox 8"/>
          <p:cNvSpPr txBox="1"/>
          <p:nvPr/>
        </p:nvSpPr>
        <p:spPr>
          <a:xfrm>
            <a:off x="962025" y="708025"/>
            <a:ext cx="1592263" cy="212725"/>
          </a:xfrm>
          <a:prstGeom prst="rect">
            <a:avLst/>
          </a:prstGeom>
          <a:noFill/>
        </p:spPr>
        <p:txBody>
          <a:bodyPr lIns="0" tIns="0" rIns="0" bIns="0">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ts val="838"/>
              </a:lnSpc>
            </a:pPr>
            <a:r>
              <a:rPr lang="en-US" sz="700">
                <a:solidFill>
                  <a:schemeClr val="tx2"/>
                </a:solidFill>
                <a:latin typeface="Republika" charset="-18"/>
              </a:rPr>
              <a:t>REPUBLIKA SLOVENIJA</a:t>
            </a:r>
          </a:p>
          <a:p>
            <a:pPr>
              <a:lnSpc>
                <a:spcPts val="838"/>
              </a:lnSpc>
            </a:pPr>
            <a:r>
              <a:rPr lang="en-US" sz="700" b="1">
                <a:solidFill>
                  <a:schemeClr val="tx2"/>
                </a:solidFill>
                <a:latin typeface="Republika" charset="-18"/>
              </a:rPr>
              <a:t>MINISTRSTVO ZA </a:t>
            </a:r>
            <a:r>
              <a:rPr lang="sl-SI" sz="700" b="1">
                <a:solidFill>
                  <a:schemeClr val="tx2"/>
                </a:solidFill>
                <a:latin typeface="Republika" charset="-18"/>
              </a:rPr>
              <a:t>KULTURO</a:t>
            </a:r>
            <a:endParaRPr lang="en-US" sz="700" b="1">
              <a:solidFill>
                <a:schemeClr val="tx2"/>
              </a:solidFill>
              <a:latin typeface="Republika" charset="-18"/>
            </a:endParaRPr>
          </a:p>
        </p:txBody>
      </p:sp>
      <p:pic>
        <p:nvPicPr>
          <p:cNvPr id="2056" name="Picture 9" descr="grb moder za 10 pt.wmf"/>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 id="2147483674" r:id="rId2"/>
    <p:sldLayoutId id="2147483673" r:id="rId3"/>
    <p:sldLayoutId id="2147483672" r:id="rId4"/>
    <p:sldLayoutId id="2147483677" r:id="rId5"/>
    <p:sldLayoutId id="2147483678" r:id="rId6"/>
    <p:sldLayoutId id="2147483679" r:id="rId7"/>
    <p:sldLayoutId id="2147483671" r:id="rId8"/>
    <p:sldLayoutId id="2147483680" r:id="rId9"/>
    <p:sldLayoutId id="2147483701" r:id="rId10"/>
    <p:sldLayoutId id="2147483702" r:id="rId11"/>
  </p:sldLayoutIdLst>
  <p:txStyles>
    <p:titleStyle>
      <a:lvl1pPr algn="l" rtl="0" fontAlgn="base">
        <a:spcBef>
          <a:spcPct val="0"/>
        </a:spcBef>
        <a:spcAft>
          <a:spcPct val="0"/>
        </a:spcAft>
        <a:defRPr sz="4400" kern="1200">
          <a:solidFill>
            <a:schemeClr val="tx1"/>
          </a:solidFill>
          <a:latin typeface="Arial" pitchFamily="34" charset="0"/>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8" Type="http://schemas.openxmlformats.org/officeDocument/2006/relationships/hyperlink" Target="http://www.uradni-list.si/1/objava.jsp?urlurid=20064831" TargetMode="External"/><Relationship Id="rId13" Type="http://schemas.openxmlformats.org/officeDocument/2006/relationships/hyperlink" Target="https://pisrs.si/pregledPredpisa?id=ZAKO9034" TargetMode="External"/><Relationship Id="rId18" Type="http://schemas.openxmlformats.org/officeDocument/2006/relationships/hyperlink" Target="https://pisrs.si/pregledPredpisa?id=PRAV15217" TargetMode="External"/><Relationship Id="rId3" Type="http://schemas.openxmlformats.org/officeDocument/2006/relationships/hyperlink" Target="https://pisrs.si/pregledPredpisa?id=ZAKO3370" TargetMode="External"/><Relationship Id="rId21" Type="http://schemas.openxmlformats.org/officeDocument/2006/relationships/hyperlink" Target="https://pisrs.si/pregledPredpisa?id=PRAV15218" TargetMode="External"/><Relationship Id="rId7" Type="http://schemas.openxmlformats.org/officeDocument/2006/relationships/hyperlink" Target="http://www.uradni-list.si/1/objava.jsp?urlurid=20021253" TargetMode="External"/><Relationship Id="rId12" Type="http://schemas.openxmlformats.org/officeDocument/2006/relationships/hyperlink" Target="https://www.uradni-list.si/glasilo-uradni-list-rs/vsebina/2025-01-3030" TargetMode="External"/><Relationship Id="rId17" Type="http://schemas.openxmlformats.org/officeDocument/2006/relationships/hyperlink" Target="https://www.uradni-list.si/glasilo-uradni-list-rs/vsebina/2025-01-3363" TargetMode="External"/><Relationship Id="rId2" Type="http://schemas.openxmlformats.org/officeDocument/2006/relationships/hyperlink" Target="https://www.uradni-list.si/glasilo-uradni-list-rs/vsebina/2024-01-2119" TargetMode="External"/><Relationship Id="rId16" Type="http://schemas.openxmlformats.org/officeDocument/2006/relationships/hyperlink" Target="https://www.uradni-list.si/glasilo-uradni-list-rs/vsebina/2025-01-2116" TargetMode="External"/><Relationship Id="rId20" Type="http://schemas.openxmlformats.org/officeDocument/2006/relationships/hyperlink" Target="https://www.uradni-list.si/glasilo-uradni-list-rs/vsebina/2024-01-0534" TargetMode="External"/><Relationship Id="rId1" Type="http://schemas.openxmlformats.org/officeDocument/2006/relationships/slideLayout" Target="../slideLayouts/slideLayout12.xml"/><Relationship Id="rId6" Type="http://schemas.openxmlformats.org/officeDocument/2006/relationships/hyperlink" Target="http://www.uradni-list.si/1/objava.jsp?urlurid=19991032" TargetMode="External"/><Relationship Id="rId11" Type="http://schemas.openxmlformats.org/officeDocument/2006/relationships/hyperlink" Target="https://pisrs.si/pregledPredpisa?id=ZAKO6008" TargetMode="External"/><Relationship Id="rId5" Type="http://schemas.openxmlformats.org/officeDocument/2006/relationships/hyperlink" Target="https://pisrs.si/pregledPredpisa?id=ZAKO9323" TargetMode="External"/><Relationship Id="rId15" Type="http://schemas.openxmlformats.org/officeDocument/2006/relationships/hyperlink" Target="https://www.uradni-list.si/glasilo-uradni-list-rs/vsebina/2024-01-2384" TargetMode="External"/><Relationship Id="rId10" Type="http://schemas.openxmlformats.org/officeDocument/2006/relationships/hyperlink" Target="http://www.uradni-list.si/1/objava.jsp?urlurid=20111584" TargetMode="External"/><Relationship Id="rId19" Type="http://schemas.openxmlformats.org/officeDocument/2006/relationships/hyperlink" Target="https://www.uradni-list.si/glasilo-uradni-list-rs/vsebina/2023-01-4105" TargetMode="External"/><Relationship Id="rId4" Type="http://schemas.openxmlformats.org/officeDocument/2006/relationships/hyperlink" Target="https://pisrs.si/pregledPredpisa?id=ZAKO1227" TargetMode="External"/><Relationship Id="rId9" Type="http://schemas.openxmlformats.org/officeDocument/2006/relationships/hyperlink" Target="https://pisrs.si/pregledPredpisa?id=ZAKO1597" TargetMode="External"/><Relationship Id="rId14" Type="http://schemas.openxmlformats.org/officeDocument/2006/relationships/hyperlink" Target="https://www.uradni-list.si/glasilo-uradni-list-rs/vsebina/2023-01-4103" TargetMode="External"/></Relationships>
</file>

<file path=ppt/slides/_rels/slide43.xml.rels><?xml version="1.0" encoding="UTF-8" standalone="yes"?>
<Relationships xmlns="http://schemas.openxmlformats.org/package/2006/relationships"><Relationship Id="rId8" Type="http://schemas.openxmlformats.org/officeDocument/2006/relationships/hyperlink" Target="http://www.uradni-list.si/1/objava.jsp?urlurid=20133444" TargetMode="External"/><Relationship Id="rId3" Type="http://schemas.openxmlformats.org/officeDocument/2006/relationships/hyperlink" Target="http://www.uradni-list.si/1/objava.jsp?urlurid=20003907" TargetMode="External"/><Relationship Id="rId7" Type="http://schemas.openxmlformats.org/officeDocument/2006/relationships/hyperlink" Target="http://www.uradni-list.si/1/objava.jsp?urlurid=20093645" TargetMode="External"/><Relationship Id="rId2" Type="http://schemas.openxmlformats.org/officeDocument/2006/relationships/hyperlink" Target="http://www.pisrs.si/Pis.web/pregledPredpisa?id=DRUG4192" TargetMode="External"/><Relationship Id="rId1" Type="http://schemas.openxmlformats.org/officeDocument/2006/relationships/slideLayout" Target="../slideLayouts/slideLayout6.xml"/><Relationship Id="rId6" Type="http://schemas.openxmlformats.org/officeDocument/2006/relationships/hyperlink" Target="http://www.uradni-list.si/1/objava.jsp?urlurid=20034494" TargetMode="External"/><Relationship Id="rId11" Type="http://schemas.openxmlformats.org/officeDocument/2006/relationships/hyperlink" Target="http://www.pisrs.si/Pis.web/pregledPredpisa?id=PRAV10366" TargetMode="External"/><Relationship Id="rId5" Type="http://schemas.openxmlformats.org/officeDocument/2006/relationships/hyperlink" Target="https://pisrs.si/pregledPredpisa?id=NAVO471" TargetMode="External"/><Relationship Id="rId10" Type="http://schemas.openxmlformats.org/officeDocument/2006/relationships/hyperlink" Target="http://www.uradni-list.si/1/objava.jsp?urlurid=20104557" TargetMode="External"/><Relationship Id="rId4" Type="http://schemas.openxmlformats.org/officeDocument/2006/relationships/hyperlink" Target="http://www.uradni-list.si/1/objava.jsp?urlurid=20005086" TargetMode="External"/><Relationship Id="rId9" Type="http://schemas.openxmlformats.org/officeDocument/2006/relationships/hyperlink" Target="http://www.pisrs.si/Pis.web/pregledPredpisa?id=URED3059"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pPr algn="ctr"/>
            <a:r>
              <a:rPr lang="sl-SI" sz="3200" dirty="0">
                <a:solidFill>
                  <a:schemeClr val="tx2"/>
                </a:solidFill>
              </a:rPr>
              <a:t>Financiranje delovanja javnih zavodov na področju kulture s poudarkom na aktualnih spremembah</a:t>
            </a:r>
            <a:br>
              <a:rPr lang="sl-SI" sz="3200" dirty="0">
                <a:solidFill>
                  <a:schemeClr val="tx2"/>
                </a:solidFill>
              </a:rPr>
            </a:br>
            <a:br>
              <a:rPr lang="sl-SI" sz="3200" dirty="0">
                <a:solidFill>
                  <a:schemeClr val="tx2"/>
                </a:solidFill>
              </a:rPr>
            </a:br>
            <a:r>
              <a:rPr lang="sl-SI" sz="3200" dirty="0">
                <a:solidFill>
                  <a:schemeClr val="tx2"/>
                </a:solidFill>
              </a:rPr>
              <a:t>Pripravili:</a:t>
            </a:r>
            <a:br>
              <a:rPr lang="sl-SI" sz="3200" dirty="0">
                <a:solidFill>
                  <a:schemeClr val="tx2"/>
                </a:solidFill>
              </a:rPr>
            </a:br>
            <a:r>
              <a:rPr lang="sl-SI" sz="3200" i="1" dirty="0">
                <a:solidFill>
                  <a:schemeClr val="tx2"/>
                </a:solidFill>
              </a:rPr>
              <a:t>Jana Kramberger in Urša Gruden</a:t>
            </a:r>
            <a:br>
              <a:rPr lang="sl-SI" sz="3200" i="1" dirty="0">
                <a:solidFill>
                  <a:schemeClr val="tx2"/>
                </a:solidFill>
              </a:rPr>
            </a:br>
            <a:endParaRPr lang="sl-SI" i="1" dirty="0"/>
          </a:p>
        </p:txBody>
      </p:sp>
    </p:spTree>
    <p:extLst>
      <p:ext uri="{BB962C8B-B14F-4D97-AF65-F5344CB8AC3E}">
        <p14:creationId xmlns:p14="http://schemas.microsoft.com/office/powerpoint/2010/main" val="1277968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889000" y="1311891"/>
            <a:ext cx="59752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ltLang="sl-SI" sz="2000" b="1" dirty="0">
                <a:solidFill>
                  <a:schemeClr val="tx2"/>
                </a:solidFill>
              </a:rPr>
              <a:t>FINANČNO NAČRTOVANJE V JAVNIH ZAVODIH</a:t>
            </a:r>
            <a:endParaRPr lang="sl-SI" sz="2000" dirty="0">
              <a:solidFill>
                <a:schemeClr val="tx2"/>
              </a:solidFill>
            </a:endParaRPr>
          </a:p>
        </p:txBody>
      </p:sp>
      <p:sp>
        <p:nvSpPr>
          <p:cNvPr id="2" name="Rectangle 1"/>
          <p:cNvSpPr/>
          <p:nvPr/>
        </p:nvSpPr>
        <p:spPr>
          <a:xfrm>
            <a:off x="971549" y="2136536"/>
            <a:ext cx="7746565" cy="3785652"/>
          </a:xfrm>
          <a:prstGeom prst="rect">
            <a:avLst/>
          </a:prstGeom>
        </p:spPr>
        <p:txBody>
          <a:bodyPr wrap="square">
            <a:spAutoFit/>
          </a:bodyPr>
          <a:lstStyle/>
          <a:p>
            <a:r>
              <a:rPr lang="sl-SI" altLang="sl-SI" dirty="0">
                <a:solidFill>
                  <a:schemeClr val="tx2"/>
                </a:solidFill>
                <a:latin typeface="+mn-lt"/>
              </a:rPr>
              <a:t>Finančno načrtovanje je vrednostno izražanje ciljev poslovanja, ovrednotenje programa;</a:t>
            </a:r>
          </a:p>
          <a:p>
            <a:pPr marL="0" indent="0">
              <a:buNone/>
            </a:pPr>
            <a:endParaRPr lang="sl-SI" altLang="sl-SI" dirty="0">
              <a:solidFill>
                <a:schemeClr val="tx2"/>
              </a:solidFill>
              <a:latin typeface="+mn-lt"/>
            </a:endParaRPr>
          </a:p>
          <a:p>
            <a:r>
              <a:rPr lang="sl-SI" altLang="sl-SI" dirty="0">
                <a:solidFill>
                  <a:schemeClr val="tx2"/>
                </a:solidFill>
                <a:latin typeface="+mn-lt"/>
              </a:rPr>
              <a:t>S finančnim načrtovanjem razporejamo omejena finančna sredstva;</a:t>
            </a:r>
          </a:p>
          <a:p>
            <a:endParaRPr lang="sl-SI" altLang="sl-SI" dirty="0">
              <a:solidFill>
                <a:schemeClr val="tx2"/>
              </a:solidFill>
              <a:latin typeface="+mn-lt"/>
            </a:endParaRPr>
          </a:p>
          <a:p>
            <a:r>
              <a:rPr lang="sl-SI" altLang="sl-SI" dirty="0">
                <a:solidFill>
                  <a:schemeClr val="tx2"/>
                </a:solidFill>
                <a:latin typeface="+mn-lt"/>
              </a:rPr>
              <a:t>Vrzel v prihodkih (odhodki javnih zavodov presegajo prihodke, ki jih javni zavod zaračuna neposrednim uporabnikom) organizacije zapolnijo z donacijami, državnimi subvencijami …  </a:t>
            </a:r>
          </a:p>
          <a:p>
            <a:r>
              <a:rPr lang="sl-SI" altLang="sl-SI" dirty="0">
                <a:solidFill>
                  <a:schemeClr val="tx2"/>
                </a:solidFill>
                <a:latin typeface="+mn-lt"/>
              </a:rPr>
              <a:t>“Vrzel – razliko med stroški in subvencijami” zapolnijo javni zavodi s prodajo oz. plačili neposrednih uporabnikov in z drugimi prihodki.</a:t>
            </a:r>
          </a:p>
          <a:p>
            <a:pPr marL="0" indent="0">
              <a:buNone/>
            </a:pPr>
            <a:r>
              <a:rPr lang="sl-SI" altLang="sl-SI" sz="2000" i="1" dirty="0">
                <a:solidFill>
                  <a:schemeClr val="tx2"/>
                </a:solidFill>
                <a:latin typeface="+mn-lt"/>
              </a:rPr>
              <a:t>      </a:t>
            </a:r>
          </a:p>
          <a:p>
            <a:pPr marL="0" indent="0">
              <a:buNone/>
            </a:pPr>
            <a:endParaRPr lang="sl-SI" altLang="sl-SI" sz="2000" i="1" dirty="0">
              <a:solidFill>
                <a:schemeClr val="tx2"/>
              </a:solidFill>
              <a:latin typeface="+mn-lt"/>
            </a:endParaRPr>
          </a:p>
          <a:p>
            <a:pPr marL="0" indent="0">
              <a:buNone/>
            </a:pPr>
            <a:endParaRPr lang="sl-SI" altLang="sl-SI" sz="2000" i="1" dirty="0">
              <a:solidFill>
                <a:schemeClr val="tx2"/>
              </a:solidFill>
              <a:latin typeface="+mn-lt"/>
            </a:endParaRPr>
          </a:p>
        </p:txBody>
      </p:sp>
    </p:spTree>
    <p:extLst>
      <p:ext uri="{BB962C8B-B14F-4D97-AF65-F5344CB8AC3E}">
        <p14:creationId xmlns:p14="http://schemas.microsoft.com/office/powerpoint/2010/main" val="4259959560"/>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657617" y="1601917"/>
            <a:ext cx="8094944" cy="447320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br>
              <a:rPr lang="sl-SI" sz="2000" b="0">
                <a:solidFill>
                  <a:schemeClr val="tx2"/>
                </a:solidFill>
                <a:latin typeface="+mj-lt"/>
              </a:rPr>
            </a:br>
            <a:r>
              <a:rPr lang="sl-SI" sz="1800" b="0">
                <a:solidFill>
                  <a:schemeClr val="tx2"/>
                </a:solidFill>
                <a:latin typeface="+mn-lt"/>
              </a:rPr>
              <a:t>Javna sredstva </a:t>
            </a:r>
            <a:r>
              <a:rPr lang="sl-SI" sz="1800" b="0" i="1">
                <a:solidFill>
                  <a:schemeClr val="tx2"/>
                </a:solidFill>
                <a:latin typeface="+mn-lt"/>
              </a:rPr>
              <a:t>za financiranje javnih zavodov zagotavljajo njihovi ustanovitelji oziroma soustanovitelji.</a:t>
            </a:r>
            <a:r>
              <a:rPr lang="sl-SI" sz="1800" b="0">
                <a:solidFill>
                  <a:schemeClr val="tx2"/>
                </a:solidFill>
                <a:latin typeface="+mn-lt"/>
              </a:rPr>
              <a:t> Javni zavodi se financirajo tudi iz nejavnih virov, ki jih izvajalci pridobivajo z opravljanjem javne službe in s prodajo blaga in storitev na trgu, donacijami  in iz  drugih virov, ki so opredeljeni v aktih  o ustanovitvi, pri tem pa opravljanje drugih dejavnosti ne sme ogroziti izvajanja javne službe.</a:t>
            </a:r>
            <a:br>
              <a:rPr lang="sl-SI" sz="1800" b="0">
                <a:solidFill>
                  <a:schemeClr val="tx2"/>
                </a:solidFill>
                <a:latin typeface="+mn-lt"/>
              </a:rPr>
            </a:br>
            <a:br>
              <a:rPr lang="sl-SI" sz="1800" b="0">
                <a:solidFill>
                  <a:schemeClr val="tx2"/>
                </a:solidFill>
                <a:latin typeface="+mn-lt"/>
              </a:rPr>
            </a:br>
            <a:r>
              <a:rPr lang="sl-SI" sz="1800" b="0">
                <a:solidFill>
                  <a:schemeClr val="tx2"/>
                </a:solidFill>
                <a:latin typeface="+mn-lt"/>
              </a:rPr>
              <a:t>Postopek zagotavljanja sredstev javnim zavodom na področju kulture je natančno opredeljen z ZUJIK-om ter njegovimi podzakonskimi predpisi. </a:t>
            </a:r>
            <a:br>
              <a:rPr lang="sl-SI" sz="1800" b="0">
                <a:solidFill>
                  <a:schemeClr val="tx2"/>
                </a:solidFill>
                <a:latin typeface="+mn-lt"/>
              </a:rPr>
            </a:br>
            <a:br>
              <a:rPr lang="sl-SI" sz="1800" b="0">
                <a:solidFill>
                  <a:schemeClr val="tx2"/>
                </a:solidFill>
                <a:latin typeface="+mn-lt"/>
              </a:rPr>
            </a:br>
            <a:r>
              <a:rPr lang="sl-SI" sz="1800" b="0">
                <a:solidFill>
                  <a:schemeClr val="tx2"/>
                </a:solidFill>
                <a:latin typeface="+mn-lt"/>
              </a:rPr>
              <a:t>Višino javnih sredstev za financiranje javnega zavoda določi ustanovitelj, upoštevaje osnove za izračun iz 27. člena ZUJIK-a, na podlagi strateškega načrta in iz njega izhajajočega  predloga letnega programa dela.</a:t>
            </a:r>
            <a:br>
              <a:rPr lang="sl-SI" sz="1800">
                <a:latin typeface="+mn-lt"/>
              </a:rPr>
            </a:br>
            <a:endParaRPr lang="en-US" sz="1800" b="0" dirty="0">
              <a:solidFill>
                <a:schemeClr val="tx2"/>
              </a:solidFill>
              <a:latin typeface="+mn-lt"/>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2" name="TextBox 1"/>
          <p:cNvSpPr txBox="1"/>
          <p:nvPr/>
        </p:nvSpPr>
        <p:spPr>
          <a:xfrm>
            <a:off x="608350" y="1066800"/>
            <a:ext cx="6330579" cy="400110"/>
          </a:xfrm>
          <a:prstGeom prst="rect">
            <a:avLst/>
          </a:prstGeom>
          <a:noFill/>
        </p:spPr>
        <p:txBody>
          <a:bodyPr wrap="none" rtlCol="0">
            <a:spAutoFit/>
          </a:bodyPr>
          <a:lstStyle/>
          <a:p>
            <a:r>
              <a:rPr lang="sl-SI" sz="2000" b="1" dirty="0">
                <a:solidFill>
                  <a:schemeClr val="tx2"/>
                </a:solidFill>
                <a:latin typeface="Calibri" panose="020F0502020204030204" pitchFamily="34" charset="0"/>
              </a:rPr>
              <a:t>FINANCIRANJE JAVNIH ZAVODOV NA PODROČJU KULTURE</a:t>
            </a:r>
            <a:endParaRPr lang="sl-SI" sz="20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2101402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776613" y="1066800"/>
            <a:ext cx="8041709"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dirty="0"/>
              <a:t></a:t>
            </a:r>
            <a:r>
              <a:rPr lang="sl-SI" sz="2000" b="1" dirty="0">
                <a:solidFill>
                  <a:schemeClr val="tx2"/>
                </a:solidFill>
              </a:rPr>
              <a:t>FINANCIRANJE JAVNIH ZAVODOV NA PODROČJU KULTURE</a:t>
            </a:r>
            <a:endParaRPr lang="sl-SI" sz="2000" dirty="0">
              <a:solidFill>
                <a:schemeClr val="tx2"/>
              </a:solidFill>
            </a:endParaRPr>
          </a:p>
          <a:p>
            <a:endParaRPr lang="sl-SI" sz="2000" dirty="0">
              <a:solidFill>
                <a:schemeClr val="tx2"/>
              </a:solidFill>
            </a:endParaRPr>
          </a:p>
          <a:p>
            <a:r>
              <a:rPr lang="sl-SI" altLang="sl-SI" dirty="0">
                <a:solidFill>
                  <a:schemeClr val="tx2"/>
                </a:solidFill>
              </a:rPr>
              <a:t>27. člen ZUJIK določa osnove za izračun sredstev za izvajanje javne službe</a:t>
            </a:r>
          </a:p>
          <a:p>
            <a:pPr marL="342900" indent="-342900">
              <a:buFont typeface="Arial" panose="020B0604020202020204" pitchFamily="34" charset="0"/>
              <a:buChar char="•"/>
            </a:pPr>
            <a:r>
              <a:rPr lang="sl-SI" altLang="sl-SI" dirty="0">
                <a:solidFill>
                  <a:schemeClr val="tx2"/>
                </a:solidFill>
              </a:rPr>
              <a:t>splošni stroški delovanja</a:t>
            </a:r>
          </a:p>
          <a:p>
            <a:pPr marL="342900" indent="-342900">
              <a:buFont typeface="Arial" panose="020B0604020202020204" pitchFamily="34" charset="0"/>
              <a:buChar char="•"/>
            </a:pPr>
            <a:r>
              <a:rPr lang="sl-SI" altLang="sl-SI" dirty="0">
                <a:solidFill>
                  <a:schemeClr val="tx2"/>
                </a:solidFill>
              </a:rPr>
              <a:t>stroški za plačilo dela v skladu s kadrovskim načrtom</a:t>
            </a:r>
          </a:p>
          <a:p>
            <a:pPr marL="342900" indent="-342900">
              <a:buFont typeface="Arial" panose="020B0604020202020204" pitchFamily="34" charset="0"/>
              <a:buChar char="•"/>
            </a:pPr>
            <a:r>
              <a:rPr lang="sl-SI" altLang="sl-SI" dirty="0">
                <a:solidFill>
                  <a:schemeClr val="tx2"/>
                </a:solidFill>
              </a:rPr>
              <a:t>programski materialni stroški</a:t>
            </a:r>
          </a:p>
          <a:p>
            <a:pPr marL="342900" indent="-342900">
              <a:buFont typeface="Arial" panose="020B0604020202020204" pitchFamily="34" charset="0"/>
              <a:buChar char="•"/>
            </a:pPr>
            <a:r>
              <a:rPr lang="sl-SI" altLang="sl-SI" dirty="0">
                <a:solidFill>
                  <a:schemeClr val="tx2"/>
                </a:solidFill>
              </a:rPr>
              <a:t>stroški investicijskega vzdrževanja in nakupa opreme</a:t>
            </a:r>
          </a:p>
          <a:p>
            <a:endParaRPr lang="sl-SI" dirty="0">
              <a:solidFill>
                <a:schemeClr val="tx2"/>
              </a:solidFill>
            </a:endParaRPr>
          </a:p>
          <a:p>
            <a:r>
              <a:rPr lang="sl-SI" dirty="0">
                <a:solidFill>
                  <a:schemeClr val="tx2"/>
                </a:solidFill>
              </a:rPr>
              <a:t>Javna sredstva se zagotavljajo javnim zavodom na podlagi sklepa o ustanovitvi po postopku, ki ga določa zakon, ki ureja javne finance za posredne proračunske uporabnike. </a:t>
            </a:r>
          </a:p>
          <a:p>
            <a:r>
              <a:rPr lang="sl-SI" dirty="0">
                <a:solidFill>
                  <a:schemeClr val="tx2"/>
                </a:solidFill>
              </a:rPr>
              <a:t>Javni zavodi so iz državnega proračuna financirani na podlagi neposrednega poziva za pripravo predlogov finančnih načrtov in programov dela ter javnega razpisa. Postopki za financiranje na osnovi neposrednega poziva in javnega razpisa se uporabljajo tudi za lokalne skupnosti, pristojnosti ministrstva izvršuje župan ali drug organ, ki je po zakonu pooblaščen za zastopanje in predstavljanje lokalne skupnosti.</a:t>
            </a:r>
          </a:p>
        </p:txBody>
      </p:sp>
    </p:spTree>
    <p:extLst>
      <p:ext uri="{BB962C8B-B14F-4D97-AF65-F5344CB8AC3E}">
        <p14:creationId xmlns:p14="http://schemas.microsoft.com/office/powerpoint/2010/main" val="1699098579"/>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685800" y="1066800"/>
            <a:ext cx="8019789" cy="4739759"/>
          </a:xfrm>
          <a:prstGeom prst="rect">
            <a:avLst/>
          </a:prstGeom>
        </p:spPr>
        <p:txBody>
          <a:bodyPr wrap="square">
            <a:spAutoFit/>
          </a:bodyPr>
          <a:lstStyle/>
          <a:p>
            <a:pPr>
              <a:buNone/>
            </a:pPr>
            <a:r>
              <a:rPr lang="sl-SI" altLang="sl-SI" sz="2000" b="1" dirty="0">
                <a:solidFill>
                  <a:schemeClr val="tx2"/>
                </a:solidFill>
                <a:latin typeface="+mj-lt"/>
              </a:rPr>
              <a:t>Finančni načrt javnega zavoda</a:t>
            </a:r>
          </a:p>
          <a:p>
            <a:pPr>
              <a:buNone/>
            </a:pPr>
            <a:endParaRPr lang="sl-SI" altLang="sl-SI" sz="1000" b="1" dirty="0">
              <a:solidFill>
                <a:schemeClr val="tx2"/>
              </a:solidFill>
              <a:latin typeface="+mj-lt"/>
            </a:endParaRPr>
          </a:p>
          <a:p>
            <a:pPr hangingPunct="0"/>
            <a:r>
              <a:rPr lang="sl-SI" dirty="0">
                <a:solidFill>
                  <a:schemeClr val="tx2"/>
                </a:solidFill>
                <a:latin typeface="+mj-lt"/>
              </a:rPr>
              <a:t>Ministrstvo za kulturo na podlagi 23. in 31. člena ZUJIK, Pravilnika o načinu izvajanja financiranja javnih zavodov, javnih skladov in javnih agencij na področju kulture in 26. člena ZJF,  v mesecu oktobru pozove direktorje javnih zavodov k predložitvi predloga finančnega načrta in programa dela za prihodnje leto.</a:t>
            </a:r>
          </a:p>
          <a:p>
            <a:pPr hangingPunct="0"/>
            <a:r>
              <a:rPr lang="sl-SI" dirty="0">
                <a:solidFill>
                  <a:schemeClr val="tx2"/>
                </a:solidFill>
                <a:latin typeface="+mj-lt"/>
              </a:rPr>
              <a:t>Pravno podlago za pripravo finančnih načrtov predstavljajo ZJF, Navodilo o pripravi finančnih načrtov posrednih uporabnikov državnega in občinskih proračunov ter vsakokratni zakon, ki ureja izvrševanje proračunov Republike Slovenije, v nadaljevanju ZIPRS.</a:t>
            </a:r>
          </a:p>
          <a:p>
            <a:pPr hangingPunct="0"/>
            <a:endParaRPr lang="sl-SI" dirty="0">
              <a:solidFill>
                <a:schemeClr val="tx2"/>
              </a:solidFill>
              <a:latin typeface="+mj-lt"/>
            </a:endParaRPr>
          </a:p>
          <a:p>
            <a:r>
              <a:rPr lang="sl-SI" dirty="0">
                <a:solidFill>
                  <a:schemeClr val="tx2"/>
                </a:solidFill>
                <a:latin typeface="+mj-lt"/>
              </a:rPr>
              <a:t>Predstojnik javnega zavoda mora finančni načrt oz. spremembe finančnega načrta zavoda pripraviti skladno z izhodišči, ki jih dobi s strani predstojnika neposrednega uporabnika proračuna ali občine. </a:t>
            </a:r>
          </a:p>
          <a:p>
            <a:endParaRPr lang="sl-SI" dirty="0">
              <a:solidFill>
                <a:schemeClr val="tx2"/>
              </a:solidFill>
              <a:latin typeface="+mj-lt"/>
            </a:endParaRPr>
          </a:p>
          <a:p>
            <a:r>
              <a:rPr lang="sl-SI" dirty="0">
                <a:solidFill>
                  <a:schemeClr val="tx2"/>
                </a:solidFill>
                <a:latin typeface="+mj-lt"/>
              </a:rPr>
              <a:t>Finančni načrt javnega zavoda mora biti </a:t>
            </a:r>
            <a:r>
              <a:rPr lang="sl-SI" b="1" dirty="0">
                <a:solidFill>
                  <a:schemeClr val="tx2"/>
                </a:solidFill>
                <a:latin typeface="+mj-lt"/>
              </a:rPr>
              <a:t>usklajen</a:t>
            </a:r>
            <a:r>
              <a:rPr lang="sl-SI" dirty="0">
                <a:solidFill>
                  <a:schemeClr val="tx2"/>
                </a:solidFill>
                <a:latin typeface="+mj-lt"/>
              </a:rPr>
              <a:t> z njegovim programom dela. </a:t>
            </a:r>
          </a:p>
          <a:p>
            <a:pPr>
              <a:buNone/>
            </a:pPr>
            <a:r>
              <a:rPr lang="sl-SI" altLang="sl-SI" sz="2000" dirty="0">
                <a:solidFill>
                  <a:schemeClr val="tx2"/>
                </a:solidFill>
                <a:latin typeface="+mj-lt"/>
              </a:rPr>
              <a:t>        </a:t>
            </a:r>
          </a:p>
        </p:txBody>
      </p:sp>
    </p:spTree>
    <p:extLst>
      <p:ext uri="{BB962C8B-B14F-4D97-AF65-F5344CB8AC3E}">
        <p14:creationId xmlns:p14="http://schemas.microsoft.com/office/powerpoint/2010/main" val="91109542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889000" y="1066800"/>
            <a:ext cx="7465860"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buFont typeface="Wingdings" pitchFamily="2" charset="2"/>
              <a:buNone/>
            </a:pPr>
            <a:r>
              <a:rPr lang="sl-SI" altLang="sl-SI" sz="2000" b="1" dirty="0">
                <a:solidFill>
                  <a:schemeClr val="tx2"/>
                </a:solidFill>
              </a:rPr>
              <a:t>Shema finančnega načrta (in računovodskih izkazov)</a:t>
            </a:r>
          </a:p>
          <a:p>
            <a:pPr>
              <a:buFont typeface="Wingdings" pitchFamily="2" charset="2"/>
              <a:buNone/>
            </a:pPr>
            <a:endParaRPr lang="sl-SI" altLang="sl-SI" sz="2000" b="1" dirty="0">
              <a:solidFill>
                <a:schemeClr val="tx2"/>
              </a:solidFill>
            </a:endParaRPr>
          </a:p>
          <a:p>
            <a:pPr>
              <a:buFont typeface="Wingdings" pitchFamily="2" charset="2"/>
              <a:buNone/>
            </a:pPr>
            <a:r>
              <a:rPr lang="sl-SI" altLang="sl-SI" sz="2000" b="1" dirty="0">
                <a:solidFill>
                  <a:schemeClr val="tx2"/>
                </a:solidFill>
              </a:rPr>
              <a:t>PRIHODKI</a:t>
            </a:r>
          </a:p>
          <a:p>
            <a:pPr marL="342900" indent="-342900">
              <a:buFont typeface="Wingdings" pitchFamily="2" charset="2"/>
              <a:buAutoNum type="arabicPeriod"/>
            </a:pPr>
            <a:r>
              <a:rPr lang="sl-SI" altLang="sl-SI" sz="2000" dirty="0">
                <a:solidFill>
                  <a:schemeClr val="tx2"/>
                </a:solidFill>
              </a:rPr>
              <a:t>Prihodki za izvajanje javne službe </a:t>
            </a:r>
          </a:p>
          <a:p>
            <a:pPr marL="342900" indent="-342900">
              <a:buFont typeface="Wingdings" pitchFamily="2" charset="2"/>
              <a:buAutoNum type="arabicPeriod"/>
            </a:pPr>
            <a:r>
              <a:rPr lang="sl-SI" altLang="sl-SI" sz="2000" dirty="0">
                <a:solidFill>
                  <a:schemeClr val="tx2"/>
                </a:solidFill>
              </a:rPr>
              <a:t>Prihodki od prodaje blaga in storitev na trgu</a:t>
            </a:r>
          </a:p>
          <a:p>
            <a:endParaRPr lang="sl-SI" altLang="sl-SI" sz="2000" dirty="0">
              <a:solidFill>
                <a:schemeClr val="tx2"/>
              </a:solidFill>
            </a:endParaRPr>
          </a:p>
          <a:p>
            <a:pPr>
              <a:buFont typeface="Wingdings" pitchFamily="2" charset="2"/>
              <a:buNone/>
            </a:pPr>
            <a:r>
              <a:rPr lang="sl-SI" altLang="sl-SI" sz="2000" b="1" dirty="0">
                <a:solidFill>
                  <a:schemeClr val="tx2"/>
                </a:solidFill>
              </a:rPr>
              <a:t>MINUS</a:t>
            </a:r>
          </a:p>
          <a:p>
            <a:pPr>
              <a:buFont typeface="Wingdings" pitchFamily="2" charset="2"/>
              <a:buNone/>
            </a:pPr>
            <a:endParaRPr lang="sl-SI" altLang="sl-SI" sz="2000" b="1" dirty="0">
              <a:solidFill>
                <a:schemeClr val="tx2"/>
              </a:solidFill>
            </a:endParaRPr>
          </a:p>
          <a:p>
            <a:pPr>
              <a:buFont typeface="Wingdings" pitchFamily="2" charset="2"/>
              <a:buNone/>
            </a:pPr>
            <a:r>
              <a:rPr lang="sl-SI" altLang="sl-SI" sz="2000" b="1" dirty="0">
                <a:solidFill>
                  <a:schemeClr val="tx2"/>
                </a:solidFill>
              </a:rPr>
              <a:t>ODHODKI</a:t>
            </a:r>
          </a:p>
          <a:p>
            <a:pPr marL="228600" indent="-228600">
              <a:buAutoNum type="arabicPeriod"/>
            </a:pPr>
            <a:r>
              <a:rPr lang="sl-SI" altLang="sl-SI" sz="2000" dirty="0">
                <a:solidFill>
                  <a:schemeClr val="tx2"/>
                </a:solidFill>
              </a:rPr>
              <a:t>Odhodki za izvajanje javne službe</a:t>
            </a:r>
          </a:p>
          <a:p>
            <a:pPr marL="228600" indent="-228600">
              <a:buAutoNum type="arabicPeriod"/>
            </a:pPr>
            <a:r>
              <a:rPr lang="sl-SI" altLang="sl-SI" sz="2000" dirty="0">
                <a:solidFill>
                  <a:schemeClr val="tx2"/>
                </a:solidFill>
              </a:rPr>
              <a:t>Odhodki iz naslova prodaje blaga in storitev na trgu</a:t>
            </a:r>
          </a:p>
          <a:p>
            <a:pPr>
              <a:buFont typeface="Wingdings" pitchFamily="2" charset="2"/>
              <a:buNone/>
            </a:pPr>
            <a:endParaRPr lang="sl-SI" altLang="sl-SI" sz="2000" dirty="0">
              <a:solidFill>
                <a:schemeClr val="tx2"/>
              </a:solidFill>
            </a:endParaRPr>
          </a:p>
          <a:p>
            <a:pPr>
              <a:buFont typeface="Wingdings" pitchFamily="2" charset="2"/>
              <a:buNone/>
            </a:pPr>
            <a:r>
              <a:rPr lang="sl-SI" altLang="sl-SI" sz="2000" b="1" dirty="0">
                <a:solidFill>
                  <a:schemeClr val="tx2"/>
                </a:solidFill>
              </a:rPr>
              <a:t>PRESEŽEK ALI PRIMANJKLJAJ</a:t>
            </a:r>
          </a:p>
          <a:p>
            <a:pPr>
              <a:buFont typeface="Wingdings" pitchFamily="2" charset="2"/>
              <a:buNone/>
            </a:pPr>
            <a:endParaRPr lang="sl-SI" altLang="sl-SI" sz="2000" b="1" dirty="0">
              <a:solidFill>
                <a:schemeClr val="tx2"/>
              </a:solidFill>
            </a:endParaRPr>
          </a:p>
          <a:p>
            <a:r>
              <a:rPr lang="sl-SI" altLang="sl-SI" sz="2000" i="1" dirty="0">
                <a:solidFill>
                  <a:schemeClr val="tx2"/>
                </a:solidFill>
              </a:rPr>
              <a:t>Za kakšne namene lahko javni zavod porabi presežek, izkazan ob zaključku poslovnega leta? Kdo o tem odloča?</a:t>
            </a:r>
          </a:p>
          <a:p>
            <a:pPr>
              <a:buFont typeface="Wingdings" pitchFamily="2" charset="2"/>
              <a:buNone/>
            </a:pPr>
            <a:endParaRPr lang="sl-SI" altLang="sl-SI" sz="2000" b="1" dirty="0">
              <a:solidFill>
                <a:schemeClr val="tx2"/>
              </a:solidFill>
            </a:endParaRPr>
          </a:p>
        </p:txBody>
      </p:sp>
    </p:spTree>
    <p:extLst>
      <p:ext uri="{BB962C8B-B14F-4D97-AF65-F5344CB8AC3E}">
        <p14:creationId xmlns:p14="http://schemas.microsoft.com/office/powerpoint/2010/main" val="182358152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971550" y="1547812"/>
            <a:ext cx="6619223" cy="4475915"/>
          </a:xfrm>
        </p:spPr>
        <p:txBody>
          <a:bodyPr/>
          <a:lstStyle/>
          <a:p>
            <a:pPr algn="l"/>
            <a:r>
              <a:rPr lang="sl-SI" sz="1800" dirty="0">
                <a:solidFill>
                  <a:schemeClr val="tx2"/>
                </a:solidFill>
                <a:latin typeface="Calibri" panose="020F0502020204030204" pitchFamily="34" charset="0"/>
              </a:rPr>
              <a:t>V zvezi s pripravo finančnih načrtov posrednih proračunskih uporabnikov opozarjamo na določbo </a:t>
            </a:r>
            <a:r>
              <a:rPr lang="sl-SI" sz="1800" b="1" dirty="0">
                <a:solidFill>
                  <a:schemeClr val="tx2"/>
                </a:solidFill>
                <a:latin typeface="Calibri" panose="020F0502020204030204" pitchFamily="34" charset="0"/>
              </a:rPr>
              <a:t>39. člena ZIPRS2627:</a:t>
            </a:r>
            <a:br>
              <a:rPr lang="sl-SI" sz="1800" b="1" dirty="0">
                <a:solidFill>
                  <a:schemeClr val="tx2"/>
                </a:solidFill>
                <a:latin typeface="Calibri" panose="020F0502020204030204" pitchFamily="34" charset="0"/>
              </a:rPr>
            </a:br>
            <a:br>
              <a:rPr lang="sl-SI" sz="1800" dirty="0">
                <a:solidFill>
                  <a:schemeClr val="tx2"/>
                </a:solidFill>
                <a:latin typeface="Calibri" panose="020F0502020204030204" pitchFamily="34" charset="0"/>
              </a:rPr>
            </a:br>
            <a:br>
              <a:rPr lang="sl-SI" sz="1800" dirty="0">
                <a:solidFill>
                  <a:schemeClr val="tx2"/>
                </a:solidFill>
              </a:rPr>
            </a:br>
            <a:r>
              <a:rPr lang="sl-SI" sz="1400" b="1" dirty="0">
                <a:solidFill>
                  <a:schemeClr val="tx2"/>
                </a:solidFill>
                <a:latin typeface="Arial" panose="020B0604020202020204" pitchFamily="34" charset="0"/>
                <a:cs typeface="Arial" panose="020B0604020202020204" pitchFamily="34" charset="0"/>
              </a:rPr>
              <a:t>39.člen</a:t>
            </a:r>
            <a:br>
              <a:rPr lang="sl-SI" sz="1400" b="1" dirty="0">
                <a:solidFill>
                  <a:schemeClr val="tx2"/>
                </a:solidFill>
                <a:latin typeface="Arial" panose="020B0604020202020204" pitchFamily="34" charset="0"/>
                <a:cs typeface="Arial" panose="020B0604020202020204" pitchFamily="34" charset="0"/>
              </a:rPr>
            </a:br>
            <a:r>
              <a:rPr lang="sl-SI" sz="1400" b="1" dirty="0">
                <a:solidFill>
                  <a:schemeClr val="tx2"/>
                </a:solidFill>
                <a:latin typeface="Arial" panose="020B0604020202020204" pitchFamily="34" charset="0"/>
                <a:cs typeface="Arial" panose="020B0604020202020204" pitchFamily="34" charset="0"/>
              </a:rPr>
              <a:t>(zmanjšanje obsega sredstev za financiranje posrednih uporabnikov proračuna)</a:t>
            </a:r>
            <a:br>
              <a:rPr lang="sl-SI" sz="1400" b="1" dirty="0">
                <a:solidFill>
                  <a:schemeClr val="tx2"/>
                </a:solidFill>
                <a:latin typeface="Arial" panose="020B0604020202020204" pitchFamily="34" charset="0"/>
                <a:cs typeface="Arial" panose="020B0604020202020204" pitchFamily="34" charset="0"/>
              </a:rPr>
            </a:br>
            <a:br>
              <a:rPr lang="sl-SI" sz="1400" dirty="0">
                <a:solidFill>
                  <a:schemeClr val="tx2"/>
                </a:solidFill>
                <a:latin typeface="Arial" panose="020B0604020202020204" pitchFamily="34" charset="0"/>
                <a:cs typeface="Arial" panose="020B0604020202020204" pitchFamily="34" charset="0"/>
              </a:rPr>
            </a:br>
            <a:r>
              <a:rPr lang="sl-SI" sz="1400" dirty="0">
                <a:solidFill>
                  <a:schemeClr val="tx2"/>
                </a:solidFill>
                <a:latin typeface="Arial" panose="020B0604020202020204" pitchFamily="34" charset="0"/>
                <a:cs typeface="Arial" panose="020B0604020202020204" pitchFamily="34" charset="0"/>
              </a:rPr>
              <a:t>Če neposredni uporabnik v postopku izdaje soglasja k finančnemu načrtu posrednega uporabnika proračuna iz svoje pristojnosti ugotovi, da je v finančnem načrtu posrednega uporabnika izkazan presežek prihodkov nad odhodki iz naslova izvajanja javne službe, neposredni uporabnik v obsegu izkazanega presežka prihodkov nad odhodki zmanjša obseg sredstev za financiranje javne službe posrednega uporabnika proračuna in mu izda soglasje tako, da bo finančni načrt posrednega uporabnika uravnotežen v delu, ki se nanaša na javno službo.</a:t>
            </a:r>
          </a:p>
        </p:txBody>
      </p:sp>
    </p:spTree>
    <p:extLst>
      <p:ext uri="{BB962C8B-B14F-4D97-AF65-F5344CB8AC3E}">
        <p14:creationId xmlns:p14="http://schemas.microsoft.com/office/powerpoint/2010/main" val="3469214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908572" y="1066800"/>
            <a:ext cx="7896877" cy="4585871"/>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PRESEŽEK PRIHODKOV NAD ODHODKI</a:t>
            </a:r>
          </a:p>
          <a:p>
            <a:pPr hangingPunct="0"/>
            <a:endParaRPr lang="sl-SI" sz="2000" dirty="0">
              <a:solidFill>
                <a:schemeClr val="tx2"/>
              </a:solidFill>
              <a:latin typeface="Calibri" panose="020F0502020204030204" pitchFamily="34" charset="0"/>
            </a:endParaRPr>
          </a:p>
          <a:p>
            <a:pPr hangingPunct="0"/>
            <a:r>
              <a:rPr lang="sl-SI" sz="1600" dirty="0">
                <a:solidFill>
                  <a:schemeClr val="tx2"/>
                </a:solidFill>
                <a:latin typeface="Calibri" panose="020F0502020204030204" pitchFamily="34" charset="0"/>
              </a:rPr>
              <a:t>Večina javnih zavodov ima v aktih o ustanovitvi v zvezi s porabo presežkov prihodkov nad odhodki zapisano: presežek prihodkov nad odhodki zavod nameni za izvajanje in razvoj svoje dejavnosti. O načinu razpolaganja s presežkom prihodkov nad odhodki odloča ustanovitelj na predlog direktorja po predhodnem mnenju sveta zavoda. Direktor javnega zavoda ob pripravi letnega poročila za preteklo leto, pripravi predlog za porabo presežka prihodkov nad odhodki, predlog obravnava svet javnega zavoda, nato se skupaj s sklepom sveta javnega zavoda, posreduje ustanovitelju v odločanje. V primeru javnih zavodov, katerih ustanoviteljica je država, ustanoviteljske pravice izvaja Vlada RS in ne Ministrstvo za kulturo. Ministrstvo mora za presežke državnih javnih zavodov pripraviti ustrezno vladno gradivo, ki je obravnavano na Vladi RS.</a:t>
            </a:r>
          </a:p>
          <a:p>
            <a:pPr hangingPunct="0"/>
            <a:r>
              <a:rPr lang="sl-SI" sz="1600" dirty="0">
                <a:solidFill>
                  <a:schemeClr val="tx2"/>
                </a:solidFill>
                <a:latin typeface="Calibri" panose="020F0502020204030204" pitchFamily="34" charset="0"/>
              </a:rPr>
              <a:t> </a:t>
            </a:r>
          </a:p>
          <a:p>
            <a:pPr hangingPunct="0"/>
            <a:r>
              <a:rPr lang="sl-SI" sz="1600" dirty="0">
                <a:solidFill>
                  <a:schemeClr val="tx2"/>
                </a:solidFill>
                <a:latin typeface="Calibri" panose="020F0502020204030204" pitchFamily="34" charset="0"/>
              </a:rPr>
              <a:t>Pri občinskih javnih zavodih ustanoviteljske pravice običajno izvaja občinski svet, zato o razporeditvi presežka prihodkov nad odhodki odloča občinski svet.</a:t>
            </a:r>
          </a:p>
          <a:p>
            <a:pPr hangingPunct="0"/>
            <a:endParaRPr lang="sl-SI" sz="1600" dirty="0">
              <a:solidFill>
                <a:schemeClr val="tx2"/>
              </a:solidFill>
              <a:latin typeface="Calibri" panose="020F0502020204030204" pitchFamily="34" charset="0"/>
            </a:endParaRPr>
          </a:p>
          <a:p>
            <a:pPr hangingPunct="0"/>
            <a:endParaRPr lang="sl-SI" sz="1400" dirty="0">
              <a:solidFill>
                <a:schemeClr val="tx2"/>
              </a:solidFill>
              <a:latin typeface="Calibri" panose="020F0502020204030204" pitchFamily="34" charset="0"/>
            </a:endParaRPr>
          </a:p>
          <a:p>
            <a:pPr hangingPunct="0"/>
            <a:endParaRPr lang="sl-SI" sz="14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49091468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1005733" y="1084100"/>
            <a:ext cx="7412973" cy="3785652"/>
          </a:xfrm>
          <a:prstGeom prst="rect">
            <a:avLst/>
          </a:prstGeom>
        </p:spPr>
        <p:txBody>
          <a:bodyPr wrap="square">
            <a:spAutoFit/>
          </a:bodyPr>
          <a:lstStyle/>
          <a:p>
            <a:pPr marL="514350" indent="-514350">
              <a:buFont typeface="Wingdings" pitchFamily="2" charset="2"/>
              <a:buNone/>
            </a:pPr>
            <a:r>
              <a:rPr lang="sl-SI" altLang="sl-SI" sz="2000" b="1" dirty="0">
                <a:solidFill>
                  <a:schemeClr val="tx2"/>
                </a:solidFill>
                <a:latin typeface="+mj-lt"/>
              </a:rPr>
              <a:t>Prihodki, vrste prihodkov</a:t>
            </a:r>
          </a:p>
          <a:p>
            <a:pPr marL="514350" indent="-514350"/>
            <a:endParaRPr lang="sl-SI" altLang="sl-SI" sz="2000" dirty="0">
              <a:solidFill>
                <a:schemeClr val="tx2"/>
              </a:solidFill>
              <a:latin typeface="+mj-lt"/>
            </a:endParaRPr>
          </a:p>
          <a:p>
            <a:r>
              <a:rPr lang="sl-SI" altLang="sl-SI" sz="2000" dirty="0">
                <a:solidFill>
                  <a:schemeClr val="tx2"/>
                </a:solidFill>
                <a:latin typeface="+mj-lt"/>
              </a:rPr>
              <a:t>1.   Prihodki za izvajanje javne službe</a:t>
            </a:r>
          </a:p>
          <a:p>
            <a:pPr marL="342900" indent="-342900">
              <a:buFont typeface="Arial" panose="020B0604020202020204" pitchFamily="34" charset="0"/>
              <a:buChar char="•"/>
            </a:pPr>
            <a:r>
              <a:rPr lang="sl-SI" altLang="sl-SI" sz="2000" dirty="0">
                <a:solidFill>
                  <a:schemeClr val="tx2"/>
                </a:solidFill>
                <a:latin typeface="+mj-lt"/>
              </a:rPr>
              <a:t>         Prihodki iz sredstev javnih financ</a:t>
            </a:r>
          </a:p>
          <a:p>
            <a:pPr marL="342900" indent="-342900">
              <a:buFont typeface="Arial" panose="020B0604020202020204" pitchFamily="34" charset="0"/>
              <a:buChar char="•"/>
            </a:pPr>
            <a:r>
              <a:rPr lang="sl-SI" altLang="sl-SI" sz="2000" dirty="0">
                <a:solidFill>
                  <a:schemeClr val="tx2"/>
                </a:solidFill>
                <a:latin typeface="+mj-lt"/>
              </a:rPr>
              <a:t>         Drugi prihodki za izvajanje dejavnosti javne službe</a:t>
            </a:r>
          </a:p>
          <a:p>
            <a:endParaRPr lang="sl-SI" altLang="sl-SI" sz="2000" dirty="0">
              <a:solidFill>
                <a:schemeClr val="tx2"/>
              </a:solidFill>
              <a:latin typeface="+mj-lt"/>
            </a:endParaRPr>
          </a:p>
          <a:p>
            <a:r>
              <a:rPr lang="sl-SI" altLang="sl-SI" sz="2000" dirty="0">
                <a:solidFill>
                  <a:schemeClr val="tx2"/>
                </a:solidFill>
                <a:latin typeface="+mj-lt"/>
              </a:rPr>
              <a:t>2.   Prihodki od prodaje blaga in storitev na trgu</a:t>
            </a:r>
          </a:p>
          <a:p>
            <a:pPr marL="514350" indent="-514350"/>
            <a:endParaRPr lang="sl-SI" altLang="sl-SI" sz="2000" dirty="0">
              <a:solidFill>
                <a:schemeClr val="tx2"/>
              </a:solidFill>
              <a:latin typeface="+mj-lt"/>
            </a:endParaRPr>
          </a:p>
          <a:p>
            <a:pPr marL="514350" indent="-514350"/>
            <a:r>
              <a:rPr lang="sl-SI" altLang="sl-SI" sz="2000" i="1" dirty="0">
                <a:solidFill>
                  <a:schemeClr val="tx2"/>
                </a:solidFill>
                <a:latin typeface="+mj-lt"/>
              </a:rPr>
              <a:t>Primeri prihodkov za izvajanje javne službe in storitev na trgu za</a:t>
            </a:r>
          </a:p>
          <a:p>
            <a:pPr marL="514350" indent="-514350"/>
            <a:r>
              <a:rPr lang="sl-SI" altLang="sl-SI" sz="2000" i="1" dirty="0">
                <a:solidFill>
                  <a:schemeClr val="tx2"/>
                </a:solidFill>
                <a:latin typeface="+mj-lt"/>
              </a:rPr>
              <a:t>različna področja (muzeji in galerije, arhivi, ZKKDS, gledališča …)</a:t>
            </a:r>
          </a:p>
          <a:p>
            <a:pPr marL="514350" indent="-514350"/>
            <a:endParaRPr lang="sl-SI" altLang="sl-SI" sz="2000" dirty="0">
              <a:solidFill>
                <a:schemeClr val="tx2"/>
              </a:solidFill>
              <a:latin typeface="+mj-lt"/>
            </a:endParaRPr>
          </a:p>
          <a:p>
            <a:pPr marL="514350" indent="-514350"/>
            <a:endParaRPr lang="sl-SI" altLang="sl-SI" sz="2000" dirty="0">
              <a:solidFill>
                <a:schemeClr val="tx2"/>
              </a:solidFill>
              <a:latin typeface="+mj-lt"/>
            </a:endParaRPr>
          </a:p>
        </p:txBody>
      </p:sp>
    </p:spTree>
    <p:extLst>
      <p:ext uri="{BB962C8B-B14F-4D97-AF65-F5344CB8AC3E}">
        <p14:creationId xmlns:p14="http://schemas.microsoft.com/office/powerpoint/2010/main" val="159698236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685799" y="1052319"/>
            <a:ext cx="4224404" cy="5047536"/>
          </a:xfrm>
          <a:prstGeom prst="rect">
            <a:avLst/>
          </a:prstGeom>
        </p:spPr>
        <p:txBody>
          <a:bodyPr wrap="square">
            <a:spAutoFit/>
          </a:bodyPr>
          <a:lstStyle/>
          <a:p>
            <a:pPr hangingPunct="0"/>
            <a:r>
              <a:rPr lang="sl-SI" sz="1400" b="1" dirty="0">
                <a:solidFill>
                  <a:schemeClr val="tx2"/>
                </a:solidFill>
                <a:latin typeface="+mj-lt"/>
              </a:rPr>
              <a:t>I. MUZEJI IN GALERIJE</a:t>
            </a:r>
            <a:endParaRPr lang="sl-SI" sz="1400" dirty="0">
              <a:solidFill>
                <a:schemeClr val="tx2"/>
              </a:solidFill>
              <a:latin typeface="+mj-lt"/>
            </a:endParaRPr>
          </a:p>
          <a:p>
            <a:pPr hangingPunct="0"/>
            <a:r>
              <a:rPr lang="sl-SI" sz="1400" b="1" dirty="0">
                <a:solidFill>
                  <a:schemeClr val="tx2"/>
                </a:solidFill>
                <a:latin typeface="+mj-lt"/>
              </a:rPr>
              <a:t> </a:t>
            </a:r>
            <a:endParaRPr lang="sl-SI" sz="1400" dirty="0">
              <a:solidFill>
                <a:schemeClr val="tx2"/>
              </a:solidFill>
              <a:latin typeface="+mj-lt"/>
            </a:endParaRPr>
          </a:p>
          <a:p>
            <a:pPr hangingPunct="0"/>
            <a:r>
              <a:rPr lang="sl-SI" sz="1400" b="1" dirty="0">
                <a:solidFill>
                  <a:schemeClr val="tx2"/>
                </a:solidFill>
                <a:latin typeface="+mj-lt"/>
              </a:rPr>
              <a:t>Prihodki za izvajanje javne službe iz nejavnih virov:</a:t>
            </a:r>
            <a:endParaRPr lang="sl-SI" sz="1400" dirty="0">
              <a:solidFill>
                <a:schemeClr val="tx2"/>
              </a:solidFill>
              <a:latin typeface="+mj-lt"/>
            </a:endParaRPr>
          </a:p>
          <a:p>
            <a:pPr hangingPunct="0"/>
            <a:r>
              <a:rPr lang="sl-SI" sz="1400" i="1" dirty="0">
                <a:solidFill>
                  <a:schemeClr val="tx2"/>
                </a:solidFill>
                <a:latin typeface="+mj-lt"/>
              </a:rPr>
              <a:t>Prihodki od prodaje blaga in storitev:</a:t>
            </a:r>
          </a:p>
          <a:p>
            <a:pPr lvl="0" fontAlgn="auto" hangingPunct="1"/>
            <a:r>
              <a:rPr lang="sl-SI" sz="1400" dirty="0">
                <a:solidFill>
                  <a:schemeClr val="tx2"/>
                </a:solidFill>
                <a:latin typeface="+mj-lt"/>
              </a:rPr>
              <a:t>* vstopnine (tudi za delavnice in vodstva)</a:t>
            </a:r>
          </a:p>
          <a:p>
            <a:pPr lvl="0" fontAlgn="auto" hangingPunct="1"/>
            <a:r>
              <a:rPr lang="sl-SI" sz="1400" dirty="0">
                <a:solidFill>
                  <a:schemeClr val="tx2"/>
                </a:solidFill>
                <a:latin typeface="+mj-lt"/>
              </a:rPr>
              <a:t>* prodaja publikacij vezanih na dejavnost</a:t>
            </a:r>
          </a:p>
          <a:p>
            <a:pPr lvl="0" fontAlgn="auto" hangingPunct="1"/>
            <a:r>
              <a:rPr lang="sl-SI" sz="1400" dirty="0">
                <a:solidFill>
                  <a:schemeClr val="tx2"/>
                </a:solidFill>
                <a:latin typeface="+mj-lt"/>
              </a:rPr>
              <a:t>* prodaja replik in  promocijskega  materiala v okviru javne službe</a:t>
            </a:r>
          </a:p>
          <a:p>
            <a:pPr lvl="0" fontAlgn="auto" hangingPunct="1"/>
            <a:r>
              <a:rPr lang="sl-SI" sz="1400" dirty="0">
                <a:solidFill>
                  <a:schemeClr val="tx2"/>
                </a:solidFill>
                <a:latin typeface="+mj-lt"/>
              </a:rPr>
              <a:t>* kotizacije za seminarje in strokovna srečanja</a:t>
            </a:r>
          </a:p>
          <a:p>
            <a:pPr lvl="0" fontAlgn="auto" hangingPunct="1"/>
            <a:r>
              <a:rPr lang="sl-SI" sz="1400" dirty="0">
                <a:solidFill>
                  <a:schemeClr val="tx2"/>
                </a:solidFill>
                <a:latin typeface="+mj-lt"/>
              </a:rPr>
              <a:t>* arheološke raziskave, konservatorska in restavratorska dela</a:t>
            </a:r>
          </a:p>
          <a:p>
            <a:pPr lvl="0" fontAlgn="auto" hangingPunct="1"/>
            <a:r>
              <a:rPr lang="sl-SI" sz="1400" dirty="0">
                <a:solidFill>
                  <a:schemeClr val="tx2"/>
                </a:solidFill>
                <a:latin typeface="+mj-lt"/>
              </a:rPr>
              <a:t>* fotokopiranje, </a:t>
            </a:r>
            <a:r>
              <a:rPr lang="sl-SI" sz="1400" dirty="0" err="1">
                <a:solidFill>
                  <a:schemeClr val="tx2"/>
                </a:solidFill>
                <a:latin typeface="+mj-lt"/>
              </a:rPr>
              <a:t>mikrofilmanje</a:t>
            </a:r>
            <a:r>
              <a:rPr lang="sl-SI" sz="1400" dirty="0">
                <a:solidFill>
                  <a:schemeClr val="tx2"/>
                </a:solidFill>
                <a:latin typeface="+mj-lt"/>
              </a:rPr>
              <a:t>, snemanje in digitaliziranje gradiva ter dostop do zbirk</a:t>
            </a:r>
          </a:p>
          <a:p>
            <a:pPr lvl="0" fontAlgn="auto" hangingPunct="1"/>
            <a:r>
              <a:rPr lang="sl-SI" sz="1400" dirty="0">
                <a:solidFill>
                  <a:schemeClr val="tx2"/>
                </a:solidFill>
                <a:latin typeface="+mj-lt"/>
              </a:rPr>
              <a:t>* prirejanje razstav iz muzejskega gradiva za zunanje naročnike</a:t>
            </a:r>
          </a:p>
          <a:p>
            <a:pPr lvl="0" fontAlgn="auto" hangingPunct="1"/>
            <a:r>
              <a:rPr lang="sl-SI" sz="1400" dirty="0">
                <a:solidFill>
                  <a:schemeClr val="tx2"/>
                </a:solidFill>
                <a:latin typeface="+mj-lt"/>
              </a:rPr>
              <a:t>* računalniški programi</a:t>
            </a:r>
          </a:p>
          <a:p>
            <a:pPr lvl="0" fontAlgn="auto" hangingPunct="1"/>
            <a:r>
              <a:rPr lang="sl-SI" sz="1400" dirty="0">
                <a:solidFill>
                  <a:schemeClr val="tx2"/>
                </a:solidFill>
                <a:latin typeface="+mj-lt"/>
              </a:rPr>
              <a:t>* oddaja prostorov in opreme kulturnim izvajalcem</a:t>
            </a:r>
          </a:p>
          <a:p>
            <a:pPr lvl="0" fontAlgn="auto" hangingPunct="1"/>
            <a:r>
              <a:rPr lang="sl-SI" sz="1400" dirty="0">
                <a:solidFill>
                  <a:schemeClr val="tx2"/>
                </a:solidFill>
                <a:latin typeface="+mj-lt"/>
              </a:rPr>
              <a:t>* svetovanje</a:t>
            </a:r>
          </a:p>
          <a:p>
            <a:pPr lvl="0" fontAlgn="auto" hangingPunct="1"/>
            <a:r>
              <a:rPr lang="sl-SI" sz="1400" dirty="0">
                <a:solidFill>
                  <a:schemeClr val="tx2"/>
                </a:solidFill>
                <a:latin typeface="+mj-lt"/>
              </a:rPr>
              <a:t>* sredstva sponzorjev</a:t>
            </a:r>
          </a:p>
          <a:p>
            <a:pPr hangingPunct="0"/>
            <a:r>
              <a:rPr lang="sl-SI" sz="1400" i="1" dirty="0">
                <a:solidFill>
                  <a:schemeClr val="tx2"/>
                </a:solidFill>
                <a:latin typeface="+mj-lt"/>
              </a:rPr>
              <a:t>Prejeta sredstva evropskih institucij </a:t>
            </a:r>
          </a:p>
          <a:p>
            <a:pPr hangingPunct="0"/>
            <a:r>
              <a:rPr lang="sl-SI" sz="1400" i="1" dirty="0">
                <a:solidFill>
                  <a:schemeClr val="tx2"/>
                </a:solidFill>
                <a:latin typeface="+mj-lt"/>
              </a:rPr>
              <a:t>Prejete donacije</a:t>
            </a:r>
          </a:p>
          <a:p>
            <a:pPr hangingPunct="0"/>
            <a:r>
              <a:rPr lang="sl-SI" sz="1400" b="1" dirty="0">
                <a:solidFill>
                  <a:schemeClr val="tx2"/>
                </a:solidFill>
                <a:latin typeface="+mj-lt"/>
              </a:rPr>
              <a:t> </a:t>
            </a:r>
            <a:endParaRPr lang="sl-SI" sz="1400" dirty="0">
              <a:solidFill>
                <a:schemeClr val="tx2"/>
              </a:solidFill>
              <a:latin typeface="+mj-lt"/>
            </a:endParaRPr>
          </a:p>
          <a:p>
            <a:pPr hangingPunct="0"/>
            <a:r>
              <a:rPr lang="sl-SI" sz="1400" dirty="0">
                <a:solidFill>
                  <a:schemeClr val="tx2"/>
                </a:solidFill>
                <a:latin typeface="+mj-lt"/>
              </a:rPr>
              <a:t> </a:t>
            </a:r>
          </a:p>
        </p:txBody>
      </p:sp>
      <p:sp>
        <p:nvSpPr>
          <p:cNvPr id="3" name="Rectangle 2"/>
          <p:cNvSpPr/>
          <p:nvPr/>
        </p:nvSpPr>
        <p:spPr>
          <a:xfrm>
            <a:off x="5013761" y="1466056"/>
            <a:ext cx="3860310" cy="1169551"/>
          </a:xfrm>
          <a:prstGeom prst="rect">
            <a:avLst/>
          </a:prstGeom>
        </p:spPr>
        <p:txBody>
          <a:bodyPr wrap="square">
            <a:spAutoFit/>
          </a:bodyPr>
          <a:lstStyle/>
          <a:p>
            <a:pPr hangingPunct="0"/>
            <a:r>
              <a:rPr lang="sl-SI" sz="1400" b="1" dirty="0">
                <a:solidFill>
                  <a:schemeClr val="tx2"/>
                </a:solidFill>
                <a:latin typeface="+mj-lt"/>
              </a:rPr>
              <a:t>Prihodki od prodaje blaga in storitev na trgu:</a:t>
            </a:r>
            <a:endParaRPr lang="sl-SI" sz="1400" dirty="0">
              <a:solidFill>
                <a:schemeClr val="tx2"/>
              </a:solidFill>
              <a:latin typeface="+mj-lt"/>
            </a:endParaRPr>
          </a:p>
          <a:p>
            <a:pPr lvl="0" fontAlgn="auto" hangingPunct="1"/>
            <a:r>
              <a:rPr lang="sl-SI" sz="1400" dirty="0">
                <a:solidFill>
                  <a:schemeClr val="tx2"/>
                </a:solidFill>
                <a:latin typeface="+mj-lt"/>
              </a:rPr>
              <a:t>* organizacija prireditev (ki niso vezane na osnovno dejavnost), porok</a:t>
            </a:r>
          </a:p>
          <a:p>
            <a:pPr lvl="0" fontAlgn="auto" hangingPunct="1"/>
            <a:r>
              <a:rPr lang="sl-SI" sz="1400" dirty="0">
                <a:solidFill>
                  <a:schemeClr val="tx2"/>
                </a:solidFill>
                <a:latin typeface="+mj-lt"/>
              </a:rPr>
              <a:t>* kavarna, slaščičarna</a:t>
            </a:r>
          </a:p>
          <a:p>
            <a:pPr lvl="0" fontAlgn="auto" hangingPunct="1"/>
            <a:r>
              <a:rPr lang="sl-SI" sz="1400" dirty="0">
                <a:solidFill>
                  <a:schemeClr val="tx2"/>
                </a:solidFill>
                <a:latin typeface="+mj-lt"/>
              </a:rPr>
              <a:t>* komisijska prodaja (muzejska trgovina)</a:t>
            </a:r>
          </a:p>
        </p:txBody>
      </p:sp>
    </p:spTree>
    <p:extLst>
      <p:ext uri="{BB962C8B-B14F-4D97-AF65-F5344CB8AC3E}">
        <p14:creationId xmlns:p14="http://schemas.microsoft.com/office/powerpoint/2010/main" val="348437202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dirty="0">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1092200" y="1281113"/>
            <a:ext cx="7080250" cy="5232202"/>
          </a:xfrm>
          <a:prstGeom prst="rect">
            <a:avLst/>
          </a:prstGeom>
        </p:spPr>
        <p:txBody>
          <a:bodyPr wrap="square">
            <a:spAutoFit/>
          </a:bodyPr>
          <a:lstStyle/>
          <a:p>
            <a:pPr hangingPunct="0"/>
            <a:r>
              <a:rPr lang="sl-SI" sz="1400" b="1" dirty="0">
                <a:solidFill>
                  <a:schemeClr val="tx2"/>
                </a:solidFill>
                <a:latin typeface="+mj-lt"/>
              </a:rPr>
              <a:t>II. ARHIVI</a:t>
            </a:r>
          </a:p>
          <a:p>
            <a:pPr hangingPunct="0"/>
            <a:endParaRPr lang="sl-SI" dirty="0">
              <a:solidFill>
                <a:schemeClr val="tx2"/>
              </a:solidFill>
              <a:latin typeface="+mj-lt"/>
            </a:endParaRPr>
          </a:p>
          <a:p>
            <a:pPr hangingPunct="0"/>
            <a:r>
              <a:rPr lang="sl-SI" sz="1400" b="1" dirty="0">
                <a:solidFill>
                  <a:schemeClr val="tx2"/>
                </a:solidFill>
                <a:latin typeface="+mj-lt"/>
              </a:rPr>
              <a:t>Prihodki za izvajanje javne službe iz nejavnih virov:</a:t>
            </a:r>
          </a:p>
          <a:p>
            <a:pPr hangingPunct="0"/>
            <a:r>
              <a:rPr lang="sl-SI" sz="1400" i="1" dirty="0">
                <a:solidFill>
                  <a:schemeClr val="tx2"/>
                </a:solidFill>
                <a:latin typeface="+mj-lt"/>
              </a:rPr>
              <a:t>Prihodki od prodaje blaga in storitev:</a:t>
            </a:r>
            <a:endParaRPr lang="sl-SI" sz="1400" dirty="0">
              <a:solidFill>
                <a:schemeClr val="tx2"/>
              </a:solidFill>
              <a:latin typeface="+mj-lt"/>
            </a:endParaRPr>
          </a:p>
          <a:p>
            <a:pPr hangingPunct="0"/>
            <a:r>
              <a:rPr lang="sl-SI" sz="1400" dirty="0">
                <a:solidFill>
                  <a:schemeClr val="tx2"/>
                </a:solidFill>
                <a:latin typeface="+mj-lt"/>
              </a:rPr>
              <a:t>* prodaja publikacij vezanih na dejavnost</a:t>
            </a:r>
          </a:p>
          <a:p>
            <a:pPr hangingPunct="0"/>
            <a:r>
              <a:rPr lang="sl-SI" sz="1400" dirty="0">
                <a:solidFill>
                  <a:schemeClr val="tx2"/>
                </a:solidFill>
                <a:latin typeface="+mj-lt"/>
              </a:rPr>
              <a:t>* kotizacija za seminarje in strokovna srečanja v okviru javne službe</a:t>
            </a:r>
          </a:p>
          <a:p>
            <a:pPr hangingPunct="0"/>
            <a:r>
              <a:rPr lang="sl-SI" sz="1400" dirty="0">
                <a:solidFill>
                  <a:schemeClr val="tx2"/>
                </a:solidFill>
                <a:latin typeface="+mj-lt"/>
              </a:rPr>
              <a:t>* fotokopiranje, </a:t>
            </a:r>
            <a:r>
              <a:rPr lang="sl-SI" sz="1400" dirty="0" err="1">
                <a:solidFill>
                  <a:schemeClr val="tx2"/>
                </a:solidFill>
                <a:latin typeface="+mj-lt"/>
              </a:rPr>
              <a:t>mikrofilmanje</a:t>
            </a:r>
            <a:r>
              <a:rPr lang="sl-SI" sz="1400" dirty="0">
                <a:solidFill>
                  <a:schemeClr val="tx2"/>
                </a:solidFill>
                <a:latin typeface="+mj-lt"/>
              </a:rPr>
              <a:t>, skeniranje gradiva in pristop do zbirk</a:t>
            </a:r>
          </a:p>
          <a:p>
            <a:pPr hangingPunct="0"/>
            <a:r>
              <a:rPr lang="sl-SI" sz="1400" dirty="0">
                <a:solidFill>
                  <a:schemeClr val="tx2"/>
                </a:solidFill>
                <a:latin typeface="+mj-lt"/>
              </a:rPr>
              <a:t>* konservatorska, restavratorska in knjigoveška dela</a:t>
            </a:r>
          </a:p>
          <a:p>
            <a:pPr hangingPunct="0"/>
            <a:r>
              <a:rPr lang="sl-SI" sz="1400" dirty="0">
                <a:solidFill>
                  <a:schemeClr val="tx2"/>
                </a:solidFill>
                <a:latin typeface="+mj-lt"/>
              </a:rPr>
              <a:t>* uporaba arhivskega gradiva</a:t>
            </a:r>
          </a:p>
          <a:p>
            <a:pPr hangingPunct="0"/>
            <a:r>
              <a:rPr lang="sl-SI" sz="1400" dirty="0">
                <a:solidFill>
                  <a:schemeClr val="tx2"/>
                </a:solidFill>
                <a:latin typeface="+mj-lt"/>
              </a:rPr>
              <a:t>* prevzem arhivskega gradiva (izjemoma v primeru nujnega prevzema zaradi ogroženosti gradiva)</a:t>
            </a:r>
          </a:p>
          <a:p>
            <a:pPr hangingPunct="0"/>
            <a:r>
              <a:rPr lang="sl-SI" sz="1400" dirty="0">
                <a:solidFill>
                  <a:schemeClr val="tx2"/>
                </a:solidFill>
                <a:latin typeface="+mj-lt"/>
              </a:rPr>
              <a:t>* prirejanje razstav iz arhivskega gradiva za zunanje naročnike</a:t>
            </a:r>
          </a:p>
          <a:p>
            <a:pPr hangingPunct="0"/>
            <a:r>
              <a:rPr lang="sl-SI" sz="1400" dirty="0">
                <a:solidFill>
                  <a:schemeClr val="tx2"/>
                </a:solidFill>
                <a:latin typeface="+mj-lt"/>
              </a:rPr>
              <a:t>* upravljanje arhivskih zbirk  za druge osebe</a:t>
            </a:r>
          </a:p>
          <a:p>
            <a:pPr hangingPunct="0"/>
            <a:r>
              <a:rPr lang="sl-SI" sz="1400" dirty="0">
                <a:solidFill>
                  <a:schemeClr val="tx2"/>
                </a:solidFill>
                <a:latin typeface="+mj-lt"/>
              </a:rPr>
              <a:t>* oddajanje prostorov in opreme kulturnim izvajalcem</a:t>
            </a:r>
          </a:p>
          <a:p>
            <a:pPr hangingPunct="0"/>
            <a:r>
              <a:rPr lang="sl-SI" sz="1400" dirty="0">
                <a:solidFill>
                  <a:schemeClr val="tx2"/>
                </a:solidFill>
                <a:latin typeface="+mj-lt"/>
              </a:rPr>
              <a:t>* prihodki od prodaje </a:t>
            </a:r>
            <a:r>
              <a:rPr lang="sl-SI" sz="1400" dirty="0" err="1">
                <a:solidFill>
                  <a:schemeClr val="tx2"/>
                </a:solidFill>
                <a:latin typeface="+mj-lt"/>
              </a:rPr>
              <a:t>faksimil</a:t>
            </a:r>
            <a:r>
              <a:rPr lang="sl-SI" sz="1400" dirty="0">
                <a:solidFill>
                  <a:schemeClr val="tx2"/>
                </a:solidFill>
                <a:latin typeface="+mj-lt"/>
              </a:rPr>
              <a:t> arhivskega gradiva</a:t>
            </a:r>
          </a:p>
          <a:p>
            <a:pPr hangingPunct="0"/>
            <a:r>
              <a:rPr lang="sl-SI" sz="1400" dirty="0">
                <a:solidFill>
                  <a:schemeClr val="tx2"/>
                </a:solidFill>
                <a:latin typeface="+mj-lt"/>
              </a:rPr>
              <a:t>* računalniški programi</a:t>
            </a:r>
          </a:p>
          <a:p>
            <a:pPr marL="285750" indent="-285750" hangingPunct="0">
              <a:buFont typeface="Arial" panose="020B0604020202020204" pitchFamily="34" charset="0"/>
              <a:buChar char="•"/>
            </a:pPr>
            <a:r>
              <a:rPr lang="sl-SI" sz="1400" dirty="0">
                <a:solidFill>
                  <a:schemeClr val="tx2"/>
                </a:solidFill>
                <a:latin typeface="+mj-lt"/>
              </a:rPr>
              <a:t>sredstva sponzorjev</a:t>
            </a:r>
          </a:p>
          <a:p>
            <a:pPr hangingPunct="0"/>
            <a:r>
              <a:rPr lang="sl-SI" sz="1400" i="1" dirty="0">
                <a:solidFill>
                  <a:schemeClr val="tx2"/>
                </a:solidFill>
                <a:latin typeface="+mj-lt"/>
              </a:rPr>
              <a:t>Prejeta sredstva evropskih institucij </a:t>
            </a:r>
          </a:p>
          <a:p>
            <a:pPr hangingPunct="0"/>
            <a:r>
              <a:rPr lang="sl-SI" sz="1400" i="1" dirty="0">
                <a:solidFill>
                  <a:schemeClr val="tx2"/>
                </a:solidFill>
                <a:latin typeface="+mj-lt"/>
              </a:rPr>
              <a:t>Prejete donacije</a:t>
            </a:r>
          </a:p>
          <a:p>
            <a:pPr marL="285750" indent="-285750" hangingPunct="0">
              <a:buFont typeface="Arial" panose="020B0604020202020204" pitchFamily="34" charset="0"/>
              <a:buChar char="•"/>
            </a:pPr>
            <a:endParaRPr lang="sl-SI" sz="1400" dirty="0">
              <a:solidFill>
                <a:schemeClr val="tx2"/>
              </a:solidFill>
              <a:latin typeface="+mj-lt"/>
            </a:endParaRPr>
          </a:p>
          <a:p>
            <a:pPr hangingPunct="0"/>
            <a:r>
              <a:rPr lang="sl-SI" sz="1400" dirty="0">
                <a:solidFill>
                  <a:schemeClr val="tx2"/>
                </a:solidFill>
                <a:latin typeface="+mj-lt"/>
              </a:rPr>
              <a:t> </a:t>
            </a:r>
            <a:r>
              <a:rPr lang="sl-SI" sz="1400" b="1" dirty="0">
                <a:solidFill>
                  <a:schemeClr val="tx2"/>
                </a:solidFill>
                <a:latin typeface="+mj-lt"/>
              </a:rPr>
              <a:t>Prihodki od prodaje blaga in storitev na trgu</a:t>
            </a:r>
          </a:p>
          <a:p>
            <a:pPr hangingPunct="0"/>
            <a:r>
              <a:rPr lang="sl-SI" sz="1400" dirty="0">
                <a:solidFill>
                  <a:schemeClr val="tx2"/>
                </a:solidFill>
                <a:latin typeface="+mj-lt"/>
              </a:rPr>
              <a:t>* organizacija prireditev (ki niso vezane na osnovno dejavnost)</a:t>
            </a:r>
          </a:p>
          <a:p>
            <a:pPr hangingPunct="0"/>
            <a:endParaRPr lang="sl-SI" dirty="0">
              <a:solidFill>
                <a:schemeClr val="tx2"/>
              </a:solidFill>
              <a:latin typeface="+mj-lt"/>
            </a:endParaRPr>
          </a:p>
        </p:txBody>
      </p:sp>
    </p:spTree>
    <p:extLst>
      <p:ext uri="{BB962C8B-B14F-4D97-AF65-F5344CB8AC3E}">
        <p14:creationId xmlns:p14="http://schemas.microsoft.com/office/powerpoint/2010/main" val="191432737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1036616" y="2048854"/>
            <a:ext cx="7200900" cy="41390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dirty="0">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889000" y="1066800"/>
            <a:ext cx="7541016" cy="1323439"/>
          </a:xfrm>
          <a:prstGeom prst="rect">
            <a:avLst/>
          </a:prstGeom>
        </p:spPr>
        <p:txBody>
          <a:bodyPr wrap="square">
            <a:spAutoFit/>
          </a:bodyPr>
          <a:lstStyle/>
          <a:p>
            <a:pPr hangingPunct="0"/>
            <a:r>
              <a:rPr lang="sl-SI" sz="2000" b="1" dirty="0">
                <a:solidFill>
                  <a:schemeClr val="tx2"/>
                </a:solidFill>
                <a:latin typeface="+mn-lt"/>
              </a:rPr>
              <a:t>FINANCIRANJE DELOVANJA JAVNIH ZAVODOV S PODROČJA KULTURE</a:t>
            </a:r>
          </a:p>
          <a:p>
            <a:pPr hangingPunct="0"/>
            <a:endParaRPr lang="sl-SI" sz="2000" b="1" dirty="0">
              <a:solidFill>
                <a:schemeClr val="tx2"/>
              </a:solidFill>
              <a:latin typeface="+mn-lt"/>
            </a:endParaRPr>
          </a:p>
          <a:p>
            <a:pPr hangingPunct="0"/>
            <a:endParaRPr lang="sl-SI" sz="2000" b="1" dirty="0">
              <a:solidFill>
                <a:schemeClr val="tx2"/>
              </a:solidFill>
              <a:latin typeface="+mn-lt"/>
            </a:endParaRPr>
          </a:p>
          <a:p>
            <a:pPr hangingPunct="0"/>
            <a:r>
              <a:rPr lang="en-GB" sz="2000" b="1" dirty="0" err="1">
                <a:solidFill>
                  <a:schemeClr val="tx2"/>
                </a:solidFill>
                <a:latin typeface="+mn-lt"/>
              </a:rPr>
              <a:t>Osnove</a:t>
            </a:r>
            <a:r>
              <a:rPr lang="en-GB" sz="2000" b="1" dirty="0">
                <a:solidFill>
                  <a:schemeClr val="tx2"/>
                </a:solidFill>
                <a:latin typeface="+mn-lt"/>
              </a:rPr>
              <a:t> </a:t>
            </a:r>
            <a:r>
              <a:rPr lang="en-GB" sz="2000" b="1" dirty="0" err="1">
                <a:solidFill>
                  <a:schemeClr val="tx2"/>
                </a:solidFill>
                <a:latin typeface="+mn-lt"/>
              </a:rPr>
              <a:t>za</a:t>
            </a:r>
            <a:r>
              <a:rPr lang="en-GB" sz="2000" b="1" dirty="0">
                <a:solidFill>
                  <a:schemeClr val="tx2"/>
                </a:solidFill>
                <a:latin typeface="+mn-lt"/>
              </a:rPr>
              <a:t> </a:t>
            </a:r>
            <a:r>
              <a:rPr lang="en-GB" sz="2000" b="1" dirty="0" err="1">
                <a:solidFill>
                  <a:schemeClr val="tx2"/>
                </a:solidFill>
                <a:latin typeface="+mn-lt"/>
              </a:rPr>
              <a:t>načrtovanje</a:t>
            </a:r>
            <a:r>
              <a:rPr lang="en-GB" sz="2000" b="1" dirty="0">
                <a:solidFill>
                  <a:schemeClr val="tx2"/>
                </a:solidFill>
                <a:latin typeface="+mn-lt"/>
              </a:rPr>
              <a:t> v </a:t>
            </a:r>
            <a:r>
              <a:rPr lang="en-GB" sz="2000" b="1" dirty="0" err="1">
                <a:solidFill>
                  <a:schemeClr val="tx2"/>
                </a:solidFill>
                <a:latin typeface="+mn-lt"/>
              </a:rPr>
              <a:t>javnih</a:t>
            </a:r>
            <a:r>
              <a:rPr lang="en-GB" sz="2000" b="1" dirty="0">
                <a:solidFill>
                  <a:schemeClr val="tx2"/>
                </a:solidFill>
                <a:latin typeface="+mn-lt"/>
              </a:rPr>
              <a:t> </a:t>
            </a:r>
            <a:r>
              <a:rPr lang="en-GB" sz="2000" b="1" dirty="0" err="1">
                <a:solidFill>
                  <a:schemeClr val="tx2"/>
                </a:solidFill>
                <a:latin typeface="+mn-lt"/>
              </a:rPr>
              <a:t>zavodih</a:t>
            </a:r>
            <a:r>
              <a:rPr lang="en-GB" sz="2000" b="1" dirty="0">
                <a:solidFill>
                  <a:schemeClr val="tx2"/>
                </a:solidFill>
                <a:latin typeface="+mn-lt"/>
              </a:rPr>
              <a:t> s </a:t>
            </a:r>
            <a:r>
              <a:rPr lang="en-GB" sz="2000" b="1" dirty="0" err="1">
                <a:solidFill>
                  <a:schemeClr val="tx2"/>
                </a:solidFill>
                <a:latin typeface="+mn-lt"/>
              </a:rPr>
              <a:t>področja</a:t>
            </a:r>
            <a:r>
              <a:rPr lang="en-GB" sz="2000" b="1" dirty="0">
                <a:solidFill>
                  <a:schemeClr val="tx2"/>
                </a:solidFill>
                <a:latin typeface="+mn-lt"/>
              </a:rPr>
              <a:t> </a:t>
            </a:r>
            <a:r>
              <a:rPr lang="en-GB" sz="2000" b="1" dirty="0" err="1">
                <a:solidFill>
                  <a:schemeClr val="tx2"/>
                </a:solidFill>
                <a:latin typeface="+mn-lt"/>
              </a:rPr>
              <a:t>kulture</a:t>
            </a:r>
            <a:endParaRPr lang="sl-SI" sz="2000" dirty="0">
              <a:solidFill>
                <a:schemeClr val="tx2"/>
              </a:solidFill>
              <a:latin typeface="+mn-lt"/>
            </a:endParaRPr>
          </a:p>
        </p:txBody>
      </p:sp>
      <p:sp>
        <p:nvSpPr>
          <p:cNvPr id="3" name="Rectangle 2"/>
          <p:cNvSpPr/>
          <p:nvPr/>
        </p:nvSpPr>
        <p:spPr>
          <a:xfrm>
            <a:off x="1018588" y="2497454"/>
            <a:ext cx="7281840" cy="2862322"/>
          </a:xfrm>
          <a:prstGeom prst="rect">
            <a:avLst/>
          </a:prstGeom>
        </p:spPr>
        <p:txBody>
          <a:bodyPr wrap="square">
            <a:spAutoFit/>
          </a:bodyPr>
          <a:lstStyle/>
          <a:p>
            <a:endParaRPr lang="sl-SI" altLang="sl-SI" sz="2000" b="1" dirty="0">
              <a:solidFill>
                <a:schemeClr val="tx2"/>
              </a:solidFill>
              <a:latin typeface="+mn-lt"/>
            </a:endParaRPr>
          </a:p>
          <a:p>
            <a:pPr marL="342900" indent="-342900">
              <a:buFont typeface="Arial" pitchFamily="34" charset="0"/>
              <a:buChar char="•"/>
            </a:pPr>
            <a:r>
              <a:rPr lang="pl-PL" altLang="sl-SI" sz="2000" dirty="0">
                <a:solidFill>
                  <a:schemeClr val="tx2"/>
                </a:solidFill>
                <a:latin typeface="+mn-lt"/>
              </a:rPr>
              <a:t>Resolucija o nacionalnem programu za kulturo </a:t>
            </a:r>
          </a:p>
          <a:p>
            <a:pPr marL="342900" indent="-342900">
              <a:buFont typeface="Arial" pitchFamily="34" charset="0"/>
              <a:buChar char="•"/>
            </a:pPr>
            <a:endParaRPr lang="sl-SI" altLang="sl-SI" sz="2000" dirty="0">
              <a:solidFill>
                <a:schemeClr val="tx2"/>
              </a:solidFill>
              <a:latin typeface="+mn-lt"/>
            </a:endParaRPr>
          </a:p>
          <a:p>
            <a:pPr marL="342900" indent="-342900">
              <a:buFont typeface="Arial" pitchFamily="34" charset="0"/>
              <a:buChar char="•"/>
            </a:pPr>
            <a:r>
              <a:rPr lang="pl-PL" altLang="sl-SI" sz="2000" dirty="0">
                <a:solidFill>
                  <a:schemeClr val="tx2"/>
                </a:solidFill>
                <a:latin typeface="+mn-lt"/>
              </a:rPr>
              <a:t>Zakon o uresničevanju javnega interesa za kulturo </a:t>
            </a:r>
          </a:p>
          <a:p>
            <a:pPr marL="342900" indent="-342900">
              <a:buFont typeface="Arial" pitchFamily="34" charset="0"/>
              <a:buChar char="•"/>
            </a:pPr>
            <a:endParaRPr lang="sl-SI" altLang="sl-SI" sz="2000" dirty="0">
              <a:solidFill>
                <a:schemeClr val="tx2"/>
              </a:solidFill>
              <a:latin typeface="+mn-lt"/>
            </a:endParaRPr>
          </a:p>
          <a:p>
            <a:pPr marL="342900" indent="-342900">
              <a:buFont typeface="Arial" pitchFamily="34" charset="0"/>
              <a:buChar char="•"/>
            </a:pPr>
            <a:r>
              <a:rPr lang="sl-SI" altLang="sl-SI" sz="2000" dirty="0">
                <a:solidFill>
                  <a:schemeClr val="tx2"/>
                </a:solidFill>
                <a:latin typeface="+mn-lt"/>
              </a:rPr>
              <a:t>Sklepi o ustanovitvi javnih zavodov</a:t>
            </a:r>
          </a:p>
          <a:p>
            <a:endParaRPr lang="sl-SI" altLang="sl-SI" sz="2000" dirty="0">
              <a:solidFill>
                <a:schemeClr val="tx2"/>
              </a:solidFill>
              <a:latin typeface="+mn-lt"/>
            </a:endParaRPr>
          </a:p>
          <a:p>
            <a:r>
              <a:rPr lang="sl-SI" altLang="sl-SI" sz="2000" dirty="0">
                <a:solidFill>
                  <a:schemeClr val="tx2"/>
                </a:solidFill>
                <a:latin typeface="+mn-lt"/>
              </a:rPr>
              <a:t>     določajo osnove za strateške / razvojne načrte in letne načrte</a:t>
            </a:r>
          </a:p>
          <a:p>
            <a:r>
              <a:rPr lang="sl-SI" altLang="sl-SI" sz="2000" dirty="0">
                <a:solidFill>
                  <a:schemeClr val="tx2"/>
                </a:solidFill>
                <a:latin typeface="+mn-lt"/>
              </a:rPr>
              <a:t>     javnih zavodov na področju kulture v Sloveniji.</a:t>
            </a:r>
            <a:endParaRPr lang="sl-SI" sz="2000" dirty="0">
              <a:solidFill>
                <a:schemeClr val="tx2"/>
              </a:solidFill>
              <a:latin typeface="+mn-lt"/>
            </a:endParaRPr>
          </a:p>
        </p:txBody>
      </p:sp>
    </p:spTree>
    <p:extLst>
      <p:ext uri="{BB962C8B-B14F-4D97-AF65-F5344CB8AC3E}">
        <p14:creationId xmlns:p14="http://schemas.microsoft.com/office/powerpoint/2010/main" val="3553290503"/>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971548" y="1066800"/>
            <a:ext cx="7508571" cy="4370427"/>
          </a:xfrm>
          <a:prstGeom prst="rect">
            <a:avLst/>
          </a:prstGeom>
        </p:spPr>
        <p:txBody>
          <a:bodyPr wrap="square">
            <a:spAutoFit/>
          </a:bodyPr>
          <a:lstStyle/>
          <a:p>
            <a:pPr hangingPunct="0"/>
            <a:r>
              <a:rPr lang="sl-SI" sz="1400" b="1" dirty="0">
                <a:solidFill>
                  <a:schemeClr val="tx2"/>
                </a:solidFill>
                <a:latin typeface="+mj-lt"/>
              </a:rPr>
              <a:t>III. ZVKDS</a:t>
            </a:r>
          </a:p>
          <a:p>
            <a:pPr hangingPunct="0"/>
            <a:endParaRPr lang="sl-SI" dirty="0">
              <a:solidFill>
                <a:schemeClr val="tx2"/>
              </a:solidFill>
              <a:latin typeface="+mj-lt"/>
            </a:endParaRPr>
          </a:p>
          <a:p>
            <a:pPr hangingPunct="0"/>
            <a:r>
              <a:rPr lang="sl-SI" sz="1400" b="1" dirty="0">
                <a:solidFill>
                  <a:schemeClr val="tx2"/>
                </a:solidFill>
                <a:latin typeface="+mj-lt"/>
              </a:rPr>
              <a:t>Prihodki za izvajanje javne službe iz nejavnih virov</a:t>
            </a:r>
            <a:endParaRPr lang="sl-SI" sz="1400" dirty="0">
              <a:solidFill>
                <a:schemeClr val="tx2"/>
              </a:solidFill>
              <a:latin typeface="+mj-lt"/>
            </a:endParaRPr>
          </a:p>
          <a:p>
            <a:pPr hangingPunct="0"/>
            <a:r>
              <a:rPr lang="sl-SI" sz="1400" dirty="0">
                <a:solidFill>
                  <a:schemeClr val="tx2"/>
                </a:solidFill>
                <a:latin typeface="+mj-lt"/>
              </a:rPr>
              <a:t>Prihodki od prodaje blaga in storitev:</a:t>
            </a:r>
          </a:p>
          <a:p>
            <a:pPr hangingPunct="0"/>
            <a:r>
              <a:rPr lang="sl-SI" sz="1400" dirty="0">
                <a:solidFill>
                  <a:schemeClr val="tx2"/>
                </a:solidFill>
                <a:latin typeface="+mj-lt"/>
              </a:rPr>
              <a:t>* vstopnine</a:t>
            </a:r>
          </a:p>
          <a:p>
            <a:pPr hangingPunct="0"/>
            <a:r>
              <a:rPr lang="sl-SI" sz="1400" dirty="0">
                <a:solidFill>
                  <a:schemeClr val="tx2"/>
                </a:solidFill>
                <a:latin typeface="+mj-lt"/>
              </a:rPr>
              <a:t>* prodaja publikacij, vezanih na dejavnost</a:t>
            </a:r>
          </a:p>
          <a:p>
            <a:pPr hangingPunct="0"/>
            <a:r>
              <a:rPr lang="sl-SI" sz="1400" dirty="0">
                <a:solidFill>
                  <a:schemeClr val="tx2"/>
                </a:solidFill>
                <a:latin typeface="+mj-lt"/>
              </a:rPr>
              <a:t>* arheološki nadzor</a:t>
            </a:r>
          </a:p>
          <a:p>
            <a:pPr hangingPunct="0"/>
            <a:r>
              <a:rPr lang="sl-SI" sz="1400" dirty="0">
                <a:solidFill>
                  <a:schemeClr val="tx2"/>
                </a:solidFill>
                <a:latin typeface="+mj-lt"/>
              </a:rPr>
              <a:t>* organizacija in vodenje arheoloških izkopavanj</a:t>
            </a:r>
          </a:p>
          <a:p>
            <a:pPr hangingPunct="0"/>
            <a:r>
              <a:rPr lang="sl-SI" sz="1400" dirty="0">
                <a:solidFill>
                  <a:schemeClr val="tx2"/>
                </a:solidFill>
                <a:latin typeface="+mj-lt"/>
              </a:rPr>
              <a:t>* restavratorski projekti in posegi na kulturni dediščini</a:t>
            </a:r>
          </a:p>
          <a:p>
            <a:pPr hangingPunct="0"/>
            <a:r>
              <a:rPr lang="sl-SI" sz="1400" dirty="0">
                <a:solidFill>
                  <a:schemeClr val="tx2"/>
                </a:solidFill>
                <a:latin typeface="+mj-lt"/>
              </a:rPr>
              <a:t>* pedagoško izobraževalna dejavnost v okviru javne službe</a:t>
            </a:r>
          </a:p>
          <a:p>
            <a:pPr hangingPunct="0"/>
            <a:r>
              <a:rPr lang="sl-SI" sz="1400" dirty="0">
                <a:solidFill>
                  <a:schemeClr val="tx2"/>
                </a:solidFill>
                <a:latin typeface="+mj-lt"/>
              </a:rPr>
              <a:t>* sredstva sponzorjev za javno službo</a:t>
            </a:r>
          </a:p>
          <a:p>
            <a:pPr hangingPunct="0"/>
            <a:r>
              <a:rPr lang="sl-SI" sz="1400" dirty="0">
                <a:solidFill>
                  <a:schemeClr val="tx2"/>
                </a:solidFill>
                <a:latin typeface="+mj-lt"/>
              </a:rPr>
              <a:t>* oddaja prostorov in opreme kulturnim izvajalcev</a:t>
            </a:r>
          </a:p>
          <a:p>
            <a:pPr hangingPunct="0"/>
            <a:r>
              <a:rPr lang="sl-SI" sz="1400" dirty="0">
                <a:solidFill>
                  <a:schemeClr val="tx2"/>
                </a:solidFill>
                <a:latin typeface="+mj-lt"/>
              </a:rPr>
              <a:t>Prejete donacije</a:t>
            </a:r>
          </a:p>
          <a:p>
            <a:pPr hangingPunct="0"/>
            <a:r>
              <a:rPr lang="sl-SI" sz="1400" dirty="0">
                <a:solidFill>
                  <a:schemeClr val="tx2"/>
                </a:solidFill>
                <a:latin typeface="+mj-lt"/>
              </a:rPr>
              <a:t>Prejeta sredstva evropskih institucij </a:t>
            </a:r>
          </a:p>
          <a:p>
            <a:pPr hangingPunct="0"/>
            <a:r>
              <a:rPr lang="sl-SI" sz="1400" dirty="0">
                <a:solidFill>
                  <a:schemeClr val="tx2"/>
                </a:solidFill>
                <a:latin typeface="+mj-lt"/>
              </a:rPr>
              <a:t>	</a:t>
            </a:r>
          </a:p>
          <a:p>
            <a:pPr hangingPunct="0"/>
            <a:r>
              <a:rPr lang="sl-SI" sz="1400" b="1" dirty="0">
                <a:solidFill>
                  <a:schemeClr val="tx2"/>
                </a:solidFill>
                <a:latin typeface="+mj-lt"/>
              </a:rPr>
              <a:t>Prihodki od prodaje blaga in storitev na trgu	</a:t>
            </a:r>
            <a:endParaRPr lang="sl-SI" sz="1400" dirty="0">
              <a:solidFill>
                <a:schemeClr val="tx2"/>
              </a:solidFill>
              <a:latin typeface="+mj-lt"/>
            </a:endParaRPr>
          </a:p>
          <a:p>
            <a:pPr hangingPunct="0"/>
            <a:r>
              <a:rPr lang="sl-SI" sz="1400" dirty="0">
                <a:solidFill>
                  <a:schemeClr val="tx2"/>
                </a:solidFill>
                <a:latin typeface="+mj-lt"/>
              </a:rPr>
              <a:t>* izdelava tehnične dokumentacije</a:t>
            </a:r>
          </a:p>
          <a:p>
            <a:pPr hangingPunct="0"/>
            <a:r>
              <a:rPr lang="sl-SI" sz="1400" dirty="0">
                <a:solidFill>
                  <a:schemeClr val="tx2"/>
                </a:solidFill>
                <a:latin typeface="+mj-lt"/>
              </a:rPr>
              <a:t>* restavratorski projekti in posegi na objektih, ki niso kult. dediščina</a:t>
            </a:r>
          </a:p>
          <a:p>
            <a:pPr hangingPunct="0"/>
            <a:r>
              <a:rPr lang="sl-SI" dirty="0">
                <a:solidFill>
                  <a:schemeClr val="tx2"/>
                </a:solidFill>
                <a:latin typeface="+mj-lt"/>
              </a:rPr>
              <a:t>	</a:t>
            </a:r>
          </a:p>
        </p:txBody>
      </p:sp>
    </p:spTree>
    <p:extLst>
      <p:ext uri="{BB962C8B-B14F-4D97-AF65-F5344CB8AC3E}">
        <p14:creationId xmlns:p14="http://schemas.microsoft.com/office/powerpoint/2010/main" val="93589243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889000" y="1020447"/>
            <a:ext cx="7533623" cy="4832092"/>
          </a:xfrm>
          <a:prstGeom prst="rect">
            <a:avLst/>
          </a:prstGeom>
        </p:spPr>
        <p:txBody>
          <a:bodyPr wrap="square">
            <a:spAutoFit/>
          </a:bodyPr>
          <a:lstStyle/>
          <a:p>
            <a:pPr hangingPunct="0"/>
            <a:r>
              <a:rPr lang="sl-SI" sz="1400" b="1" dirty="0">
                <a:solidFill>
                  <a:schemeClr val="tx2"/>
                </a:solidFill>
                <a:latin typeface="+mj-lt"/>
              </a:rPr>
              <a:t>IV. GLEDALIŠČA, GLASBA, CANKARJEV DOM</a:t>
            </a:r>
          </a:p>
          <a:p>
            <a:pPr hangingPunct="0"/>
            <a:endParaRPr lang="sl-SI" sz="1400" dirty="0">
              <a:solidFill>
                <a:schemeClr val="tx2"/>
              </a:solidFill>
              <a:latin typeface="+mj-lt"/>
            </a:endParaRPr>
          </a:p>
          <a:p>
            <a:pPr hangingPunct="0"/>
            <a:r>
              <a:rPr lang="sl-SI" sz="1400" b="1" dirty="0">
                <a:solidFill>
                  <a:schemeClr val="tx2"/>
                </a:solidFill>
                <a:latin typeface="+mj-lt"/>
              </a:rPr>
              <a:t>Prihodki za izvajanje javne službe iz nejavnih virov</a:t>
            </a:r>
          </a:p>
          <a:p>
            <a:pPr hangingPunct="0"/>
            <a:r>
              <a:rPr lang="sl-SI" sz="1400" i="1" dirty="0">
                <a:solidFill>
                  <a:schemeClr val="tx2"/>
                </a:solidFill>
                <a:latin typeface="+mj-lt"/>
              </a:rPr>
              <a:t>Prihodki od prodaje blaga in storitev:</a:t>
            </a:r>
          </a:p>
          <a:p>
            <a:pPr hangingPunct="0"/>
            <a:r>
              <a:rPr lang="sl-SI" sz="1400" dirty="0">
                <a:solidFill>
                  <a:schemeClr val="tx2"/>
                </a:solidFill>
                <a:latin typeface="+mj-lt"/>
              </a:rPr>
              <a:t>* vstopnice in  abonmaji</a:t>
            </a:r>
          </a:p>
          <a:p>
            <a:pPr hangingPunct="0"/>
            <a:r>
              <a:rPr lang="sl-SI" sz="1400" dirty="0">
                <a:solidFill>
                  <a:schemeClr val="tx2"/>
                </a:solidFill>
                <a:latin typeface="+mj-lt"/>
              </a:rPr>
              <a:t>* gostovanja doma in v tujini</a:t>
            </a:r>
          </a:p>
          <a:p>
            <a:pPr hangingPunct="0"/>
            <a:r>
              <a:rPr lang="sl-SI" sz="1400" dirty="0">
                <a:solidFill>
                  <a:schemeClr val="tx2"/>
                </a:solidFill>
                <a:latin typeface="+mj-lt"/>
              </a:rPr>
              <a:t>* prodaja publikacij, vezanih na dejavnost</a:t>
            </a:r>
          </a:p>
          <a:p>
            <a:pPr hangingPunct="0"/>
            <a:r>
              <a:rPr lang="sl-SI" sz="1400" dirty="0">
                <a:solidFill>
                  <a:schemeClr val="tx2"/>
                </a:solidFill>
                <a:latin typeface="+mj-lt"/>
              </a:rPr>
              <a:t>* prodaja CD plošč,  maskot, lutk, povezanih z javno službo</a:t>
            </a:r>
          </a:p>
          <a:p>
            <a:pPr hangingPunct="0"/>
            <a:r>
              <a:rPr lang="sl-SI" sz="1400" dirty="0">
                <a:solidFill>
                  <a:schemeClr val="tx2"/>
                </a:solidFill>
                <a:latin typeface="+mj-lt"/>
              </a:rPr>
              <a:t>* oddaja prostorov in opreme kulturnim izvajalcem</a:t>
            </a:r>
          </a:p>
          <a:p>
            <a:pPr hangingPunct="0"/>
            <a:r>
              <a:rPr lang="sl-SI" sz="1400" dirty="0">
                <a:solidFill>
                  <a:schemeClr val="tx2"/>
                </a:solidFill>
                <a:latin typeface="+mj-lt"/>
              </a:rPr>
              <a:t>* kotizacije za seminarje in strokovna srečanja</a:t>
            </a:r>
          </a:p>
          <a:p>
            <a:pPr hangingPunct="0"/>
            <a:r>
              <a:rPr lang="sl-SI" sz="1400" dirty="0">
                <a:solidFill>
                  <a:schemeClr val="tx2"/>
                </a:solidFill>
                <a:latin typeface="+mj-lt"/>
              </a:rPr>
              <a:t>* članarine, </a:t>
            </a:r>
            <a:r>
              <a:rPr lang="sl-SI" sz="1400" dirty="0" err="1">
                <a:solidFill>
                  <a:schemeClr val="tx2"/>
                </a:solidFill>
                <a:latin typeface="+mj-lt"/>
              </a:rPr>
              <a:t>sposojnine</a:t>
            </a:r>
            <a:endParaRPr lang="sl-SI" sz="1400" dirty="0">
              <a:solidFill>
                <a:schemeClr val="tx2"/>
              </a:solidFill>
              <a:latin typeface="+mj-lt"/>
            </a:endParaRPr>
          </a:p>
          <a:p>
            <a:pPr hangingPunct="0"/>
            <a:r>
              <a:rPr lang="sl-SI" sz="1400" dirty="0">
                <a:solidFill>
                  <a:schemeClr val="tx2"/>
                </a:solidFill>
                <a:latin typeface="+mj-lt"/>
              </a:rPr>
              <a:t>* snemanja in koprodukcije</a:t>
            </a:r>
          </a:p>
          <a:p>
            <a:pPr hangingPunct="0"/>
            <a:r>
              <a:rPr lang="sl-SI" sz="1400" dirty="0">
                <a:solidFill>
                  <a:schemeClr val="tx2"/>
                </a:solidFill>
                <a:latin typeface="+mj-lt"/>
              </a:rPr>
              <a:t>* sredstva sponzorjev za javno službo</a:t>
            </a:r>
          </a:p>
          <a:p>
            <a:pPr hangingPunct="0"/>
            <a:r>
              <a:rPr lang="sl-SI" sz="1400" i="1" dirty="0">
                <a:solidFill>
                  <a:schemeClr val="tx2"/>
                </a:solidFill>
                <a:latin typeface="+mj-lt"/>
              </a:rPr>
              <a:t>Prejeta sredstva evropskih institucij </a:t>
            </a:r>
          </a:p>
          <a:p>
            <a:pPr hangingPunct="0"/>
            <a:r>
              <a:rPr lang="sl-SI" sz="1400" i="1" dirty="0">
                <a:solidFill>
                  <a:schemeClr val="tx2"/>
                </a:solidFill>
                <a:latin typeface="+mj-lt"/>
              </a:rPr>
              <a:t>Prejete donacije</a:t>
            </a:r>
          </a:p>
          <a:p>
            <a:pPr hangingPunct="0"/>
            <a:endParaRPr lang="sl-SI" sz="1400" dirty="0">
              <a:solidFill>
                <a:schemeClr val="tx2"/>
              </a:solidFill>
              <a:latin typeface="+mj-lt"/>
            </a:endParaRPr>
          </a:p>
          <a:p>
            <a:pPr hangingPunct="0"/>
            <a:r>
              <a:rPr lang="sl-SI" sz="1400" b="1" dirty="0">
                <a:solidFill>
                  <a:schemeClr val="tx2"/>
                </a:solidFill>
                <a:latin typeface="+mj-lt"/>
              </a:rPr>
              <a:t> </a:t>
            </a:r>
            <a:endParaRPr lang="sl-SI" sz="1400" dirty="0">
              <a:solidFill>
                <a:schemeClr val="tx2"/>
              </a:solidFill>
              <a:latin typeface="+mj-lt"/>
            </a:endParaRPr>
          </a:p>
          <a:p>
            <a:pPr hangingPunct="0"/>
            <a:r>
              <a:rPr lang="sl-SI" sz="1400" b="1" dirty="0">
                <a:solidFill>
                  <a:schemeClr val="tx2"/>
                </a:solidFill>
                <a:latin typeface="+mj-lt"/>
              </a:rPr>
              <a:t>Prihodki od prodaje blaga in storitev na trgu </a:t>
            </a:r>
            <a:endParaRPr lang="sl-SI" sz="1400" dirty="0">
              <a:solidFill>
                <a:schemeClr val="tx2"/>
              </a:solidFill>
              <a:latin typeface="+mj-lt"/>
            </a:endParaRPr>
          </a:p>
          <a:p>
            <a:pPr hangingPunct="0"/>
            <a:r>
              <a:rPr lang="sl-SI" sz="1400" dirty="0">
                <a:solidFill>
                  <a:schemeClr val="tx2"/>
                </a:solidFill>
                <a:latin typeface="+mj-lt"/>
              </a:rPr>
              <a:t>* kongresna dejavnost (kotizacije, vstopnice, publikacije, spremljajoče prireditve)</a:t>
            </a:r>
          </a:p>
          <a:p>
            <a:pPr hangingPunct="0"/>
            <a:r>
              <a:rPr lang="sl-SI" sz="1400" dirty="0">
                <a:solidFill>
                  <a:schemeClr val="tx2"/>
                </a:solidFill>
                <a:latin typeface="+mj-lt"/>
              </a:rPr>
              <a:t>* organizacija prireditev, tehnične storitve</a:t>
            </a:r>
          </a:p>
          <a:p>
            <a:pPr hangingPunct="0"/>
            <a:r>
              <a:rPr lang="sl-SI" sz="1400" dirty="0">
                <a:solidFill>
                  <a:schemeClr val="tx2"/>
                </a:solidFill>
                <a:latin typeface="+mj-lt"/>
              </a:rPr>
              <a:t>* kavarna, slaščičarna</a:t>
            </a:r>
          </a:p>
          <a:p>
            <a:pPr hangingPunct="0"/>
            <a:r>
              <a:rPr lang="sl-SI" sz="1400" dirty="0">
                <a:solidFill>
                  <a:schemeClr val="tx2"/>
                </a:solidFill>
                <a:latin typeface="+mj-lt"/>
              </a:rPr>
              <a:t>* sredstva sponzorjev</a:t>
            </a:r>
          </a:p>
        </p:txBody>
      </p:sp>
    </p:spTree>
    <p:extLst>
      <p:ext uri="{BB962C8B-B14F-4D97-AF65-F5344CB8AC3E}">
        <p14:creationId xmlns:p14="http://schemas.microsoft.com/office/powerpoint/2010/main" val="378297651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889000" y="1066800"/>
            <a:ext cx="7425499" cy="4031873"/>
          </a:xfrm>
          <a:prstGeom prst="rect">
            <a:avLst/>
          </a:prstGeom>
        </p:spPr>
        <p:txBody>
          <a:bodyPr wrap="square">
            <a:spAutoFit/>
          </a:bodyPr>
          <a:lstStyle/>
          <a:p>
            <a:pPr hangingPunct="0"/>
            <a:r>
              <a:rPr lang="sl-SI" sz="1600" b="1" dirty="0">
                <a:solidFill>
                  <a:schemeClr val="tx2"/>
                </a:solidFill>
                <a:latin typeface="+mj-lt"/>
              </a:rPr>
              <a:t>V.  NUK, KNJIŽNICE</a:t>
            </a:r>
            <a:endParaRPr lang="sl-SI" sz="1600" dirty="0">
              <a:solidFill>
                <a:schemeClr val="tx2"/>
              </a:solidFill>
              <a:latin typeface="+mj-lt"/>
            </a:endParaRPr>
          </a:p>
          <a:p>
            <a:pPr hangingPunct="0"/>
            <a:r>
              <a:rPr lang="sl-SI" sz="1600" b="1" dirty="0">
                <a:solidFill>
                  <a:schemeClr val="tx2"/>
                </a:solidFill>
                <a:latin typeface="+mj-lt"/>
              </a:rPr>
              <a:t>Prihodki za izvajanje javne službe iz nejavnih virov:</a:t>
            </a:r>
            <a:endParaRPr lang="sl-SI" sz="1600" dirty="0">
              <a:solidFill>
                <a:schemeClr val="tx2"/>
              </a:solidFill>
              <a:latin typeface="+mj-lt"/>
            </a:endParaRPr>
          </a:p>
          <a:p>
            <a:pPr hangingPunct="0"/>
            <a:r>
              <a:rPr lang="sl-SI" sz="1600" dirty="0">
                <a:solidFill>
                  <a:schemeClr val="tx2"/>
                </a:solidFill>
                <a:latin typeface="+mj-lt"/>
              </a:rPr>
              <a:t>Prihodki od prodaje blaga in storitev:</a:t>
            </a:r>
          </a:p>
          <a:p>
            <a:pPr lvl="0" fontAlgn="auto" hangingPunct="1"/>
            <a:r>
              <a:rPr lang="sl-SI" sz="1600" dirty="0">
                <a:solidFill>
                  <a:schemeClr val="tx2"/>
                </a:solidFill>
                <a:latin typeface="+mj-lt"/>
              </a:rPr>
              <a:t>kotizacije za seminarje, tečaje, konference, predavanja,</a:t>
            </a:r>
          </a:p>
          <a:p>
            <a:pPr lvl="0" fontAlgn="auto" hangingPunct="1"/>
            <a:r>
              <a:rPr lang="sl-SI" sz="1600" dirty="0">
                <a:solidFill>
                  <a:schemeClr val="tx2"/>
                </a:solidFill>
                <a:latin typeface="+mj-lt"/>
              </a:rPr>
              <a:t>članarine, vpisnine, zamudnine, obrabnine, povračila za izgubljene knjige,</a:t>
            </a:r>
          </a:p>
          <a:p>
            <a:pPr lvl="0" fontAlgn="auto" hangingPunct="1"/>
            <a:r>
              <a:rPr lang="sl-SI" sz="1600" dirty="0">
                <a:solidFill>
                  <a:schemeClr val="tx2"/>
                </a:solidFill>
                <a:latin typeface="+mj-lt"/>
              </a:rPr>
              <a:t>prodaja vstopnic,</a:t>
            </a:r>
          </a:p>
          <a:p>
            <a:pPr lvl="0" fontAlgn="auto" hangingPunct="1"/>
            <a:r>
              <a:rPr lang="sl-SI" sz="1600" dirty="0">
                <a:solidFill>
                  <a:schemeClr val="tx2"/>
                </a:solidFill>
                <a:latin typeface="+mj-lt"/>
              </a:rPr>
              <a:t>prodaja publikacij, </a:t>
            </a:r>
          </a:p>
          <a:p>
            <a:pPr lvl="0" fontAlgn="auto" hangingPunct="1"/>
            <a:r>
              <a:rPr lang="sl-SI" sz="1600" dirty="0">
                <a:solidFill>
                  <a:schemeClr val="tx2"/>
                </a:solidFill>
                <a:latin typeface="+mj-lt"/>
              </a:rPr>
              <a:t>sredstva sponzorjev,</a:t>
            </a:r>
          </a:p>
          <a:p>
            <a:pPr lvl="0" fontAlgn="auto" hangingPunct="1"/>
            <a:r>
              <a:rPr lang="sl-SI" sz="1600" dirty="0">
                <a:solidFill>
                  <a:schemeClr val="tx2"/>
                </a:solidFill>
                <a:latin typeface="+mj-lt"/>
              </a:rPr>
              <a:t>knjigoveške in restavratorske storitve,</a:t>
            </a:r>
          </a:p>
          <a:p>
            <a:pPr lvl="0" fontAlgn="auto" hangingPunct="1"/>
            <a:r>
              <a:rPr lang="sl-SI" sz="1600" dirty="0">
                <a:solidFill>
                  <a:schemeClr val="tx2"/>
                </a:solidFill>
                <a:latin typeface="+mj-lt"/>
              </a:rPr>
              <a:t>oddaja prostorov in opreme kulturnim izvajalcem,</a:t>
            </a:r>
          </a:p>
          <a:p>
            <a:pPr lvl="0" fontAlgn="auto" hangingPunct="1"/>
            <a:r>
              <a:rPr lang="sl-SI" sz="1600" dirty="0">
                <a:solidFill>
                  <a:schemeClr val="tx2"/>
                </a:solidFill>
                <a:latin typeface="+mj-lt"/>
              </a:rPr>
              <a:t>fotokopiranje, </a:t>
            </a:r>
            <a:r>
              <a:rPr lang="sl-SI" sz="1600" dirty="0" err="1">
                <a:solidFill>
                  <a:schemeClr val="tx2"/>
                </a:solidFill>
                <a:latin typeface="+mj-lt"/>
              </a:rPr>
              <a:t>mikrofilmanje</a:t>
            </a:r>
            <a:r>
              <a:rPr lang="sl-SI" sz="1600" dirty="0">
                <a:solidFill>
                  <a:schemeClr val="tx2"/>
                </a:solidFill>
                <a:latin typeface="+mj-lt"/>
              </a:rPr>
              <a:t>, </a:t>
            </a:r>
            <a:r>
              <a:rPr lang="sl-SI" sz="1600" dirty="0" err="1">
                <a:solidFill>
                  <a:schemeClr val="tx2"/>
                </a:solidFill>
                <a:latin typeface="+mj-lt"/>
              </a:rPr>
              <a:t>skeniranje</a:t>
            </a:r>
            <a:r>
              <a:rPr lang="sl-SI" sz="1600" dirty="0">
                <a:solidFill>
                  <a:schemeClr val="tx2"/>
                </a:solidFill>
                <a:latin typeface="+mj-lt"/>
              </a:rPr>
              <a:t>, pristop do zbirk,</a:t>
            </a:r>
          </a:p>
          <a:p>
            <a:pPr lvl="0" fontAlgn="auto" hangingPunct="1"/>
            <a:r>
              <a:rPr lang="sl-SI" sz="1600" dirty="0">
                <a:solidFill>
                  <a:schemeClr val="tx2"/>
                </a:solidFill>
                <a:latin typeface="+mj-lt"/>
              </a:rPr>
              <a:t>sredstva mednarodnih institucij za projekte,</a:t>
            </a:r>
          </a:p>
          <a:p>
            <a:pPr lvl="0" fontAlgn="auto" hangingPunct="1"/>
            <a:r>
              <a:rPr lang="sl-SI" sz="1600" dirty="0">
                <a:solidFill>
                  <a:schemeClr val="tx2"/>
                </a:solidFill>
                <a:latin typeface="+mj-lt"/>
              </a:rPr>
              <a:t>prihodki od uporabe gradiva knjižnic,</a:t>
            </a:r>
          </a:p>
          <a:p>
            <a:pPr lvl="0" fontAlgn="auto" hangingPunct="1"/>
            <a:r>
              <a:rPr lang="sl-SI" sz="1600" dirty="0">
                <a:solidFill>
                  <a:schemeClr val="tx2"/>
                </a:solidFill>
                <a:latin typeface="+mj-lt"/>
              </a:rPr>
              <a:t>prihodki od prodaje </a:t>
            </a:r>
            <a:r>
              <a:rPr lang="sl-SI" sz="1600" dirty="0" err="1">
                <a:solidFill>
                  <a:schemeClr val="tx2"/>
                </a:solidFill>
                <a:latin typeface="+mj-lt"/>
              </a:rPr>
              <a:t>faksimilnih</a:t>
            </a:r>
            <a:r>
              <a:rPr lang="sl-SI" sz="1600" dirty="0">
                <a:solidFill>
                  <a:schemeClr val="tx2"/>
                </a:solidFill>
                <a:latin typeface="+mj-lt"/>
              </a:rPr>
              <a:t> izdaj knjižničnega gradiva.</a:t>
            </a:r>
          </a:p>
          <a:p>
            <a:pPr hangingPunct="0"/>
            <a:r>
              <a:rPr lang="sl-SI" sz="1600" dirty="0">
                <a:solidFill>
                  <a:schemeClr val="tx2"/>
                </a:solidFill>
                <a:latin typeface="+mj-lt"/>
              </a:rPr>
              <a:t>Prejete donacije</a:t>
            </a:r>
          </a:p>
          <a:p>
            <a:pPr hangingPunct="0"/>
            <a:r>
              <a:rPr lang="sl-SI" sz="1600" dirty="0">
                <a:solidFill>
                  <a:schemeClr val="tx2"/>
                </a:solidFill>
                <a:latin typeface="+mj-lt"/>
              </a:rPr>
              <a:t>Prejeta sredstva od evropskih institucij </a:t>
            </a:r>
          </a:p>
        </p:txBody>
      </p:sp>
    </p:spTree>
    <p:extLst>
      <p:ext uri="{BB962C8B-B14F-4D97-AF65-F5344CB8AC3E}">
        <p14:creationId xmlns:p14="http://schemas.microsoft.com/office/powerpoint/2010/main" val="32598192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092200" y="1066800"/>
            <a:ext cx="7080250" cy="59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buFont typeface="Wingdings" pitchFamily="2" charset="2"/>
              <a:buNone/>
            </a:pPr>
            <a:r>
              <a:rPr lang="sl-SI" altLang="sl-SI" sz="2000" b="1" dirty="0">
                <a:solidFill>
                  <a:schemeClr val="tx2"/>
                </a:solidFill>
              </a:rPr>
              <a:t>Odhodki, vrste odhodkov/stroškov</a:t>
            </a:r>
          </a:p>
          <a:p>
            <a:endParaRPr lang="sl-SI" altLang="sl-SI" sz="2000" dirty="0">
              <a:solidFill>
                <a:schemeClr val="tx2"/>
              </a:solidFill>
            </a:endParaRPr>
          </a:p>
          <a:p>
            <a:pPr marL="457200" indent="-457200">
              <a:buAutoNum type="arabicPeriod"/>
            </a:pPr>
            <a:r>
              <a:rPr lang="sl-SI" altLang="sl-SI" sz="2000" b="1" dirty="0">
                <a:solidFill>
                  <a:schemeClr val="tx2"/>
                </a:solidFill>
              </a:rPr>
              <a:t>Plače, prispevki delodajalca in drugi  izdatki zaposlenim</a:t>
            </a:r>
          </a:p>
          <a:p>
            <a:endParaRPr lang="sl-SI" altLang="sl-SI" sz="2000" b="1" dirty="0">
              <a:solidFill>
                <a:schemeClr val="tx2"/>
              </a:solidFill>
            </a:endParaRPr>
          </a:p>
          <a:p>
            <a:r>
              <a:rPr lang="sl-SI" altLang="sl-SI" sz="2000" b="1" dirty="0">
                <a:solidFill>
                  <a:schemeClr val="tx2"/>
                </a:solidFill>
              </a:rPr>
              <a:t>2. Izdatki za blago in storitve za izvajanje javne službe</a:t>
            </a:r>
          </a:p>
          <a:p>
            <a:r>
              <a:rPr lang="sl-SI" altLang="sl-SI" sz="2000" dirty="0">
                <a:solidFill>
                  <a:schemeClr val="tx2"/>
                </a:solidFill>
              </a:rPr>
              <a:t>Splošni stroški delovanja</a:t>
            </a:r>
          </a:p>
          <a:p>
            <a:r>
              <a:rPr lang="sl-SI" altLang="sl-SI" sz="2000" dirty="0">
                <a:solidFill>
                  <a:schemeClr val="tx2"/>
                </a:solidFill>
              </a:rPr>
              <a:t>Programski </a:t>
            </a:r>
            <a:r>
              <a:rPr lang="sl-SI" altLang="sl-SI" sz="2000" i="1" dirty="0">
                <a:solidFill>
                  <a:schemeClr val="tx2"/>
                </a:solidFill>
              </a:rPr>
              <a:t>materialni</a:t>
            </a:r>
            <a:r>
              <a:rPr lang="sl-SI" altLang="sl-SI" sz="2000" dirty="0">
                <a:solidFill>
                  <a:schemeClr val="tx2"/>
                </a:solidFill>
              </a:rPr>
              <a:t> stroški</a:t>
            </a:r>
          </a:p>
          <a:p>
            <a:r>
              <a:rPr lang="sl-SI" altLang="sl-SI" sz="2000" dirty="0">
                <a:solidFill>
                  <a:schemeClr val="tx2"/>
                </a:solidFill>
              </a:rPr>
              <a:t>Za projekte KI niso financirani iz proračuna MK</a:t>
            </a:r>
          </a:p>
          <a:p>
            <a:endParaRPr lang="sl-SI" altLang="sl-SI" sz="2000" dirty="0">
              <a:solidFill>
                <a:schemeClr val="tx2"/>
              </a:solidFill>
            </a:endParaRPr>
          </a:p>
          <a:p>
            <a:r>
              <a:rPr lang="sl-SI" altLang="sl-SI" sz="2000" b="1" dirty="0">
                <a:solidFill>
                  <a:schemeClr val="tx2"/>
                </a:solidFill>
              </a:rPr>
              <a:t>3. Plačila obresti</a:t>
            </a:r>
          </a:p>
          <a:p>
            <a:endParaRPr lang="sl-SI" altLang="sl-SI" sz="2000" b="1" dirty="0">
              <a:solidFill>
                <a:schemeClr val="tx2"/>
              </a:solidFill>
            </a:endParaRPr>
          </a:p>
          <a:p>
            <a:r>
              <a:rPr lang="sl-SI" altLang="sl-SI" sz="2000" b="1" dirty="0">
                <a:solidFill>
                  <a:schemeClr val="tx2"/>
                </a:solidFill>
              </a:rPr>
              <a:t>4. Subvencije</a:t>
            </a:r>
          </a:p>
          <a:p>
            <a:r>
              <a:rPr lang="sl-SI" altLang="sl-SI" sz="2000" dirty="0">
                <a:solidFill>
                  <a:schemeClr val="tx2"/>
                </a:solidFill>
              </a:rPr>
              <a:t>…</a:t>
            </a:r>
          </a:p>
          <a:p>
            <a:r>
              <a:rPr lang="sl-SI" altLang="sl-SI" sz="2000" b="1" dirty="0">
                <a:solidFill>
                  <a:schemeClr val="tx2"/>
                </a:solidFill>
              </a:rPr>
              <a:t>Investicijski odhodki</a:t>
            </a:r>
          </a:p>
          <a:p>
            <a:endParaRPr lang="sl-SI" altLang="sl-SI" sz="2000" dirty="0">
              <a:solidFill>
                <a:schemeClr val="tx2"/>
              </a:solidFill>
            </a:endParaRPr>
          </a:p>
          <a:p>
            <a:r>
              <a:rPr lang="sl-SI" altLang="sl-SI" sz="2000" i="1" dirty="0">
                <a:solidFill>
                  <a:schemeClr val="tx2"/>
                </a:solidFill>
              </a:rPr>
              <a:t>Stalni (fiksni) stroški so praviloma neodvisni od obsega programa; spremenljivi (variabilni) odhodki/stroški se spreminjajo z obsegom programa.</a:t>
            </a:r>
          </a:p>
          <a:p>
            <a:pPr marL="342900" indent="-342900">
              <a:buFont typeface="Arial" panose="020B0604020202020204" pitchFamily="34" charset="0"/>
              <a:buChar char="•"/>
            </a:pPr>
            <a:endParaRPr lang="sl-SI" altLang="sl-SI" sz="2000" dirty="0">
              <a:solidFill>
                <a:schemeClr val="tx2"/>
              </a:solidFill>
            </a:endParaRPr>
          </a:p>
        </p:txBody>
      </p:sp>
    </p:spTree>
    <p:extLst>
      <p:ext uri="{BB962C8B-B14F-4D97-AF65-F5344CB8AC3E}">
        <p14:creationId xmlns:p14="http://schemas.microsoft.com/office/powerpoint/2010/main" val="108374044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388308" y="1066800"/>
            <a:ext cx="8555276" cy="5047536"/>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VSEBINA FINANČNEGA NAČRTA OZ. PROGRAMA DELA</a:t>
            </a:r>
          </a:p>
          <a:p>
            <a:pPr hangingPunct="0"/>
            <a:r>
              <a:rPr lang="sl-SI" sz="1400" dirty="0">
                <a:solidFill>
                  <a:schemeClr val="tx2"/>
                </a:solidFill>
                <a:latin typeface="Calibri" panose="020F0502020204030204" pitchFamily="34" charset="0"/>
              </a:rPr>
              <a:t> </a:t>
            </a:r>
          </a:p>
          <a:p>
            <a:pPr hangingPunct="0"/>
            <a:r>
              <a:rPr lang="sl-SI" sz="1400" dirty="0">
                <a:solidFill>
                  <a:schemeClr val="tx2"/>
                </a:solidFill>
                <a:latin typeface="Calibri" panose="020F0502020204030204" pitchFamily="34" charset="0"/>
              </a:rPr>
              <a:t> </a:t>
            </a:r>
            <a:r>
              <a:rPr lang="sl-SI" dirty="0">
                <a:solidFill>
                  <a:schemeClr val="tx2"/>
                </a:solidFill>
                <a:latin typeface="Calibri" panose="020F0502020204030204" pitchFamily="34" charset="0"/>
              </a:rPr>
              <a:t>1. zakonske in druge pravne podlage, ki pojasnjujejo delovno področje javnega zavoda</a:t>
            </a:r>
          </a:p>
          <a:p>
            <a:pPr hangingPunct="0"/>
            <a:r>
              <a:rPr lang="sl-SI" dirty="0">
                <a:solidFill>
                  <a:schemeClr val="tx2"/>
                </a:solidFill>
                <a:latin typeface="Calibri" panose="020F0502020204030204" pitchFamily="34" charset="0"/>
              </a:rPr>
              <a:t> 2.  dolgoročni cilji javnega zavoda (cilji iz strateškega načrta, naloge v okviru javne službe iz akta o ustanovitvi javnega zavoda)  in prikaz letnih ciljev</a:t>
            </a:r>
          </a:p>
          <a:p>
            <a:pPr hangingPunct="0"/>
            <a:r>
              <a:rPr lang="sl-SI" dirty="0">
                <a:solidFill>
                  <a:schemeClr val="tx2"/>
                </a:solidFill>
                <a:latin typeface="Calibri" panose="020F0502020204030204" pitchFamily="34" charset="0"/>
              </a:rPr>
              <a:t> 3.  vsebinski opis in razčlenitev kulturnega programa </a:t>
            </a:r>
          </a:p>
          <a:p>
            <a:pPr hangingPunct="0"/>
            <a:r>
              <a:rPr lang="sl-SI" dirty="0">
                <a:solidFill>
                  <a:schemeClr val="tx2"/>
                </a:solidFill>
                <a:latin typeface="Calibri" panose="020F0502020204030204" pitchFamily="34" charset="0"/>
              </a:rPr>
              <a:t> 4.  izhodišča in kazalci, na katerih temeljijo izračuni in ocene potrebnih sredstev </a:t>
            </a:r>
          </a:p>
          <a:p>
            <a:pPr hangingPunct="0"/>
            <a:r>
              <a:rPr lang="sl-SI" dirty="0">
                <a:solidFill>
                  <a:schemeClr val="tx2"/>
                </a:solidFill>
                <a:latin typeface="Calibri" panose="020F0502020204030204" pitchFamily="34" charset="0"/>
              </a:rPr>
              <a:t> 5. kadrovski načrt </a:t>
            </a:r>
          </a:p>
          <a:p>
            <a:pPr lvl="0" fontAlgn="auto" hangingPunct="1"/>
            <a:r>
              <a:rPr lang="sl-SI" dirty="0">
                <a:solidFill>
                  <a:schemeClr val="tx2"/>
                </a:solidFill>
                <a:latin typeface="Calibri" panose="020F0502020204030204" pitchFamily="34" charset="0"/>
              </a:rPr>
              <a:t>6. program inv. vzdrževanja in nakupa opreme </a:t>
            </a:r>
          </a:p>
          <a:p>
            <a:pPr lvl="0" fontAlgn="auto" hangingPunct="1"/>
            <a:r>
              <a:rPr lang="sl-SI" dirty="0">
                <a:solidFill>
                  <a:schemeClr val="tx2"/>
                </a:solidFill>
                <a:latin typeface="Calibri" panose="020F0502020204030204" pitchFamily="34" charset="0"/>
              </a:rPr>
              <a:t>7. plan investicij </a:t>
            </a:r>
          </a:p>
          <a:p>
            <a:pPr hangingPunct="0"/>
            <a:r>
              <a:rPr lang="sl-SI" dirty="0">
                <a:solidFill>
                  <a:schemeClr val="tx2"/>
                </a:solidFill>
                <a:latin typeface="Calibri" panose="020F0502020204030204" pitchFamily="34" charset="0"/>
              </a:rPr>
              <a:t> </a:t>
            </a:r>
          </a:p>
          <a:p>
            <a:pPr hangingPunct="0"/>
            <a:r>
              <a:rPr lang="sl-SI" dirty="0">
                <a:solidFill>
                  <a:schemeClr val="tx2"/>
                </a:solidFill>
                <a:latin typeface="Calibri" panose="020F0502020204030204" pitchFamily="34" charset="0"/>
              </a:rPr>
              <a:t>Obrazložitev finančnega načrta služi kot izhodišče za pripravo poročila o doseženih ciljih in rezultatih, ki je sestavni del letnega poročila.</a:t>
            </a:r>
          </a:p>
          <a:p>
            <a:pPr hangingPunct="0"/>
            <a:r>
              <a:rPr lang="sl-SI" dirty="0">
                <a:solidFill>
                  <a:schemeClr val="tx2"/>
                </a:solidFill>
                <a:latin typeface="Calibri" panose="020F0502020204030204" pitchFamily="34" charset="0"/>
              </a:rPr>
              <a:t> </a:t>
            </a:r>
          </a:p>
          <a:p>
            <a:r>
              <a:rPr lang="sl-SI" dirty="0">
                <a:solidFill>
                  <a:schemeClr val="tx2"/>
                </a:solidFill>
                <a:latin typeface="Calibri" panose="020F0502020204030204" pitchFamily="34" charset="0"/>
              </a:rPr>
              <a:t>ZIPRS2627 v 59. členu določa, da morajo javni zavodi v 45 dneh po prejemu izhodišč posredovati sprejete finančne načrte in programe dela v soglasje pristojnemu ministrstvu, če je ustanovitelj javnega zavoda država, oz. občinski upravi, če je ustanovitelj občina. </a:t>
            </a:r>
          </a:p>
          <a:p>
            <a:r>
              <a:rPr lang="sl-SI" dirty="0">
                <a:solidFill>
                  <a:schemeClr val="tx2"/>
                </a:solidFill>
                <a:latin typeface="Calibri" panose="020F0502020204030204" pitchFamily="34" charset="0"/>
              </a:rPr>
              <a:t>Pred tem mora finančni načrt in program dela potrditi svet javnega zavoda.</a:t>
            </a:r>
          </a:p>
        </p:txBody>
      </p:sp>
    </p:spTree>
    <p:extLst>
      <p:ext uri="{BB962C8B-B14F-4D97-AF65-F5344CB8AC3E}">
        <p14:creationId xmlns:p14="http://schemas.microsoft.com/office/powerpoint/2010/main" val="633344091"/>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4089" y="1215025"/>
            <a:ext cx="8016656" cy="5016758"/>
          </a:xfrm>
          <a:prstGeom prst="rect">
            <a:avLst/>
          </a:prstGeom>
          <a:noFill/>
        </p:spPr>
        <p:txBody>
          <a:bodyPr wrap="square" rtlCol="0">
            <a:spAutoFit/>
          </a:bodyPr>
          <a:lstStyle/>
          <a:p>
            <a:r>
              <a:rPr lang="sl-SI" sz="1400" b="1" dirty="0">
                <a:solidFill>
                  <a:schemeClr val="tx2"/>
                </a:solidFill>
                <a:latin typeface="Calibri" panose="020F0502020204030204" pitchFamily="34" charset="0"/>
              </a:rPr>
              <a:t>Iz 59. člena ZIPRS2627</a:t>
            </a:r>
          </a:p>
          <a:p>
            <a:r>
              <a:rPr lang="sl-SI" sz="1400" dirty="0">
                <a:solidFill>
                  <a:schemeClr val="tx2"/>
                </a:solidFill>
                <a:latin typeface="Calibri" panose="020F0502020204030204" pitchFamily="34" charset="0"/>
              </a:rPr>
              <a:t>(priprava finančnih načrtov uporabnikov proračuna)</a:t>
            </a:r>
          </a:p>
          <a:p>
            <a:endParaRPr lang="sl-SI" sz="1400" dirty="0">
              <a:solidFill>
                <a:schemeClr val="tx2"/>
              </a:solidFill>
              <a:latin typeface="Calibri" panose="020F0502020204030204" pitchFamily="34" charset="0"/>
            </a:endParaRPr>
          </a:p>
          <a:p>
            <a:r>
              <a:rPr lang="sl-SI" sz="1200" dirty="0">
                <a:solidFill>
                  <a:schemeClr val="tx2"/>
                </a:solidFill>
                <a:latin typeface="+mn-lt"/>
              </a:rPr>
              <a:t>(2) Ne glede na določbe drugih zakonov in predpisov in ne glede na obseg financiranja posrednega uporabnika proračuna iz proračuna, mora predstojnik neposrednega uporabnika proračuna države ali občine posrednim uporabnikom proračuna iz svoje pristojnosti posredovati izhodišča za pripravo finančnih načrtov posrednih uporabnikov v 15 dneh po objavi tega zakona v Uradnem listu Republike Slovenije. Izhodišča za pripravo finančnih načrtov posrednih uporabnikov, ki se pretežno financirajo iz proračuna države, morajo biti usklajena s pretežnim financerjem posrednega uporabnika in z ministrstvom.</a:t>
            </a:r>
          </a:p>
          <a:p>
            <a:r>
              <a:rPr lang="sl-SI" sz="1200" dirty="0">
                <a:solidFill>
                  <a:schemeClr val="tx2"/>
                </a:solidFill>
                <a:latin typeface="+mn-lt"/>
              </a:rPr>
              <a:t>(4) V primeru spremembe obsega sredstev tekočih transferjev v finančnem načrtu neposrednega uporabnika proračuna mora predstojnik neposrednega uporabnika proračuna države ali občine v 15 dneh od spremembe obsega sredstev tekočih transferjev v finančnem načrtu neposrednega uporabnika proračuna posrednemu uporabniku proračuna posredovati nova izhodišča, razen če se obseg sredstev tekočih transferjev v finančnem načrtu neposrednega uporabnika proračuna poveča zaradi prerazporeditve namenskih sredstev EU, vključno s sredstvi slovenske udeležbe.</a:t>
            </a:r>
          </a:p>
          <a:p>
            <a:r>
              <a:rPr lang="sl-SI" sz="1200" dirty="0">
                <a:solidFill>
                  <a:schemeClr val="tx2"/>
                </a:solidFill>
                <a:latin typeface="+mn-lt"/>
              </a:rPr>
              <a:t>(5) Predstojnik neposrednega uporabnika državnega proračuna mora pri določitvi obsega sredstev za stroške dela posrednih uporabnikov proračuna iz njegove pristojnosti zagotoviti, da se stroški dela pri posrednih uporabnikih proračuna iz njegove pristojnosti znižajo na način, da se ne preseže skupni obseg sredstev tekočih transferjev, določen v finančnem načrtu posameznega neposrednega uporabnika.</a:t>
            </a:r>
          </a:p>
          <a:p>
            <a:r>
              <a:rPr lang="sl-SI" sz="1200" dirty="0">
                <a:solidFill>
                  <a:schemeClr val="tx2"/>
                </a:solidFill>
                <a:latin typeface="+mn-lt"/>
              </a:rPr>
              <a:t>(6) Predstojnik posrednega uporabnika proračuna mora svoj finančni načrt oziroma spremembe finančnega načrta pripraviti v skladu z izhodišči iz drugega, tretjega oziroma četrtega odstavka tega člena. Finančni načrt posrednega uporabnika proračuna za posamezno proračunsko leto ne sme izkazovati presežka odhodkov nad prihodki, razen če se presežek odhodkov nad prihodki posrednega uporabnika proračuna pokriva s presežki prihodkov nad odhodki iz preteklih let. </a:t>
            </a:r>
          </a:p>
          <a:p>
            <a:endParaRPr lang="sl-SI" sz="1200" dirty="0">
              <a:solidFill>
                <a:schemeClr val="tx2"/>
              </a:solidFill>
              <a:latin typeface="+mn-lt"/>
            </a:endParaRPr>
          </a:p>
          <a:p>
            <a:endParaRPr lang="sl-SI" sz="14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2152375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349" y="1102291"/>
            <a:ext cx="7853817" cy="4801314"/>
          </a:xfrm>
          <a:prstGeom prst="rect">
            <a:avLst/>
          </a:prstGeom>
          <a:noFill/>
        </p:spPr>
        <p:txBody>
          <a:bodyPr wrap="square" rtlCol="0">
            <a:spAutoFit/>
          </a:bodyPr>
          <a:lstStyle/>
          <a:p>
            <a:r>
              <a:rPr lang="sl-SI" sz="1400" b="1" dirty="0">
                <a:solidFill>
                  <a:schemeClr val="tx2"/>
                </a:solidFill>
                <a:latin typeface="Calibri" panose="020F0502020204030204" pitchFamily="34" charset="0"/>
              </a:rPr>
              <a:t>59. člen ZIPRS2627, nadaljevanje</a:t>
            </a:r>
          </a:p>
          <a:p>
            <a:endParaRPr lang="sl-SI" sz="1400" b="1" dirty="0">
              <a:solidFill>
                <a:schemeClr val="tx2"/>
              </a:solidFill>
              <a:latin typeface="Calibri" panose="020F0502020204030204" pitchFamily="34" charset="0"/>
            </a:endParaRPr>
          </a:p>
          <a:p>
            <a:r>
              <a:rPr lang="sl-SI" sz="1200" b="0" i="0" dirty="0">
                <a:solidFill>
                  <a:srgbClr val="000000"/>
                </a:solidFill>
                <a:effectLst/>
                <a:latin typeface="Arial" panose="020B0604020202020204" pitchFamily="34" charset="0"/>
              </a:rPr>
              <a:t>Ne glede na prejšnji stavek lahko finančni načrt javnega sklada za posamezno proračunsko leto izkazuje presežek odhodkov nad prihodki do višine načrtovanih investicijskih odhodkov, za katere se v skladu s predpisi, ki urejajo njegovo delovanje, vir financiranja zagotavlja iz namenskega premoženja javnega sklada.</a:t>
            </a:r>
          </a:p>
          <a:p>
            <a:r>
              <a:rPr lang="sl-SI" sz="1200" b="0" i="0" dirty="0">
                <a:solidFill>
                  <a:srgbClr val="000000"/>
                </a:solidFill>
                <a:effectLst/>
                <a:latin typeface="Arial" panose="020B0604020202020204" pitchFamily="34" charset="0"/>
              </a:rPr>
              <a:t>(7) Ne glede na določbe drugih zakonov in predpisov morajo posredni uporabniki državnega proračuna sprejete finančne načrte in programe dela posredovati v soglasje pristojnemu ministrstvu najpozneje v 45 dneh po prejemu izhodišč iz drugega, tretjega oziroma četrtega odstavka tega člena.</a:t>
            </a:r>
          </a:p>
          <a:p>
            <a:r>
              <a:rPr lang="sl-SI" sz="1200" b="0" i="0" dirty="0">
                <a:solidFill>
                  <a:srgbClr val="000000"/>
                </a:solidFill>
                <a:effectLst/>
                <a:latin typeface="Arial" panose="020B0604020202020204" pitchFamily="34" charset="0"/>
              </a:rPr>
              <a:t>(8) Ne glede na določbe drugih zakonov in predpisov morajo posredni uporabniki, ki se financirajo iz ZZZS, posredovati sprejete finančne načrte in programe dela v soglasje pristojnemu ministrstvu, če je ustanovitelj posrednega uporabnika država, oziroma občinski upravi, če je ustanovitelj občina, in sicer najpozneje v 45 dneh po prejemu izhodišč iz drugega oziroma četrtega odstavka tega člena. Posredni uporabniki, ki se v pretežni meri financirajo iz ZZZS in katerih ustanovitelj je občina, morajo sprejete finančne načrte in programe dela v osmih dneh od sprejetja, v obliki, kot jo na spletni strani objavi ministrstvo, pristojno za zdravje, v seznanitev v strojno berljivem formatu posredovati pristojnemu ministrstvu. (9) Ne glede na določbe drugih zakonov in predpisov morajo posredni uporabniki občinskih proračunov sprejete finančne načrte in programe dela posredovati v soglasje občinski upravi najpozneje v 45 dneh po prejemu izhodišč iz drugega, tretjega oziroma četrtega odstavka tega člena.</a:t>
            </a:r>
          </a:p>
          <a:p>
            <a:r>
              <a:rPr lang="sl-SI" sz="1200" b="0" i="0" dirty="0">
                <a:solidFill>
                  <a:srgbClr val="000000"/>
                </a:solidFill>
                <a:effectLst/>
                <a:latin typeface="Arial" panose="020B0604020202020204" pitchFamily="34" charset="0"/>
              </a:rPr>
              <a:t>(10) Ne glede na določbe drugih zakonov in predpisov morajo posredni uporabniki iz sedmega, osmega in devetega odstavka tega člena sprejeta letna poročila posredovati v soglasje organu, pristojnemu za izdajo soglasja k njihovemu finančnemu načrtu in programu dela. Posredni uporabniki, ki se v pretežni meri financirajo iz ZZZS in katerih ustanovitelj je občina, morajo sprejeta letna poročila v osmih dneh od sprejetja, v obliki, kot jo na spletni strani objavi ministrstvo, pristojno za zdravje, v seznanitev v strojno berljivem formatu poslati pristojnemu ministrstvu.</a:t>
            </a:r>
          </a:p>
          <a:p>
            <a:endParaRPr lang="sl-SI" sz="1400" dirty="0">
              <a:solidFill>
                <a:schemeClr val="tx2"/>
              </a:solidFill>
              <a:effectLst/>
            </a:endParaRPr>
          </a:p>
        </p:txBody>
      </p:sp>
    </p:spTree>
    <p:extLst>
      <p:ext uri="{BB962C8B-B14F-4D97-AF65-F5344CB8AC3E}">
        <p14:creationId xmlns:p14="http://schemas.microsoft.com/office/powerpoint/2010/main" val="937934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73D90-D6F2-FD05-78BF-096CB79F32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4F986AE-4988-6425-4495-94F5074675B3}"/>
              </a:ext>
            </a:extLst>
          </p:cNvPr>
          <p:cNvSpPr txBox="1"/>
          <p:nvPr/>
        </p:nvSpPr>
        <p:spPr>
          <a:xfrm>
            <a:off x="525102" y="1358020"/>
            <a:ext cx="8165854" cy="3662541"/>
          </a:xfrm>
          <a:prstGeom prst="rect">
            <a:avLst/>
          </a:prstGeom>
          <a:noFill/>
        </p:spPr>
        <p:txBody>
          <a:bodyPr wrap="square" rtlCol="0">
            <a:spAutoFit/>
          </a:bodyPr>
          <a:lstStyle/>
          <a:p>
            <a:r>
              <a:rPr lang="sl-SI" sz="1400" b="1" dirty="0">
                <a:solidFill>
                  <a:schemeClr val="tx2"/>
                </a:solidFill>
                <a:latin typeface="Calibri" panose="020F0502020204030204" pitchFamily="34" charset="0"/>
              </a:rPr>
              <a:t>59. člen ZIPRS2627, nadaljevanje</a:t>
            </a:r>
          </a:p>
          <a:p>
            <a:endParaRPr lang="sl-SI" sz="1400" b="1" dirty="0">
              <a:solidFill>
                <a:schemeClr val="tx2"/>
              </a:solidFill>
              <a:latin typeface="Calibri" panose="020F0502020204030204" pitchFamily="34" charset="0"/>
            </a:endParaRPr>
          </a:p>
          <a:p>
            <a:r>
              <a:rPr lang="sl-SI" sz="1200" b="0" i="0" dirty="0">
                <a:solidFill>
                  <a:srgbClr val="000000"/>
                </a:solidFill>
                <a:effectLst/>
                <a:latin typeface="Arial" panose="020B0604020202020204" pitchFamily="34" charset="0"/>
              </a:rPr>
              <a:t>(11) Uporabniki državnega proračuna in občinskih proračunov, ki niso neposredni uporabniki državnega proračuna, lahko v svojem finančnem načrtu med letom prerazporejajo sredstva na plačne konte iz podskupine kontov »Izdatki za blago in storitve« do višine 2 odstotkov obsega sredstev za stroške dela v sprejetem finančnem načrtu.</a:t>
            </a:r>
          </a:p>
          <a:p>
            <a:r>
              <a:rPr lang="sl-SI" sz="1200" b="0" i="0" dirty="0">
                <a:solidFill>
                  <a:srgbClr val="000000"/>
                </a:solidFill>
                <a:effectLst/>
                <a:latin typeface="Arial" panose="020B0604020202020204" pitchFamily="34" charset="0"/>
              </a:rPr>
              <a:t>(12) Ne glede na določbe zakonov, predpisov in splošnih aktov finančni načrt posrednega uporabnika proračuna sprejme vlada oziroma župan, če ga organ, pristojen za sprejetje finančnega načrta, ni sprejel, ker je bil ta pripravljen v skladu z izhodišči vlade oziroma župana.</a:t>
            </a:r>
          </a:p>
          <a:p>
            <a:r>
              <a:rPr lang="sl-SI" sz="1200" b="0" i="0" dirty="0">
                <a:solidFill>
                  <a:srgbClr val="000000"/>
                </a:solidFill>
                <a:effectLst/>
                <a:latin typeface="Arial" panose="020B0604020202020204" pitchFamily="34" charset="0"/>
              </a:rPr>
              <a:t>(13) Posrednim uporabnikom proračuna, ki jim vlada, pristojno ministrstvo ali občinska uprava v 60 dneh po prejemu finančnega načrta v soglasje to zavrne iz razloga, ker finančni načrt ni bil sprejet v skladu z drugim, tretjim, četrtim, petim oziroma šestim odstavkom tega člena, se po poteku 60-dnevnega roka za pridobitev soglasja zagotavlja največ 80 odstotkov realiziranih izdatkov, ki so bili financirani iz proračuna preteklega leta.</a:t>
            </a:r>
          </a:p>
          <a:p>
            <a:r>
              <a:rPr lang="sl-SI" sz="1200" b="0" i="0" dirty="0">
                <a:solidFill>
                  <a:srgbClr val="000000"/>
                </a:solidFill>
                <a:effectLst/>
                <a:latin typeface="Arial" panose="020B0604020202020204" pitchFamily="34" charset="0"/>
              </a:rPr>
              <a:t>(14) Če posredni uporabniki ne posredujejo finančnega načrta in programa dela v soglasje organu, pristojnemu za izdajo soglasja k njegovemu finančnemu načrtu in programu dela, v 45 dneh po prejemu izhodišč iz drugega, tretjega oziroma četrtega odstavka tega člena, se temu posrednemu uporabniku proračuna zagotavlja največ 80 odstotkov realiziranih izdatkov, ki so bili financirani iz proračuna preteklega leta.</a:t>
            </a:r>
          </a:p>
          <a:p>
            <a:r>
              <a:rPr lang="sl-SI" sz="1200" dirty="0">
                <a:solidFill>
                  <a:schemeClr val="tx2"/>
                </a:solidFill>
                <a:effectLst/>
              </a:rPr>
              <a:t>(15) Ne glede na določbe tega člena neposredni uporabnik državnega proračuna tistim posrednim uporabnikom proračuna občin s področja izobraževanja, ki se pretežno financirajo iz državnega proračuna, izda le soglasje k sistemizaciji delovnih mest v skladu z normativi in standardi, ki veljajo za izvajanje programa osnovnih in glasbenih šol.</a:t>
            </a:r>
          </a:p>
        </p:txBody>
      </p:sp>
    </p:spTree>
    <p:extLst>
      <p:ext uri="{BB962C8B-B14F-4D97-AF65-F5344CB8AC3E}">
        <p14:creationId xmlns:p14="http://schemas.microsoft.com/office/powerpoint/2010/main" val="2062610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588725" y="1169548"/>
            <a:ext cx="7841293" cy="49859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normAutofit/>
          </a:bodyPr>
          <a:lstStyle/>
          <a:p>
            <a:br>
              <a:rPr lang="sl-SI" sz="1200" b="0" dirty="0">
                <a:solidFill>
                  <a:schemeClr val="tx2"/>
                </a:solidFill>
                <a:latin typeface="+mn-lt"/>
                <a:cs typeface="Arial" charset="0"/>
              </a:rPr>
            </a:br>
            <a:r>
              <a:rPr lang="sl-SI" sz="1400" dirty="0">
                <a:solidFill>
                  <a:schemeClr val="tx2"/>
                </a:solidFill>
                <a:latin typeface="Calibri" panose="020F0502020204030204" pitchFamily="34" charset="0"/>
                <a:ea typeface="Calibri" panose="020F0502020204030204" pitchFamily="34" charset="0"/>
                <a:cs typeface="Calibri" panose="020F0502020204030204" pitchFamily="34" charset="0"/>
              </a:rPr>
              <a:t>61. člen ZIPRS2627</a:t>
            </a:r>
            <a:br>
              <a:rPr lang="sl-SI" sz="1400" dirty="0">
                <a:solidFill>
                  <a:schemeClr val="tx2"/>
                </a:solidFill>
                <a:latin typeface="Calibri" panose="020F0502020204030204" pitchFamily="34" charset="0"/>
                <a:ea typeface="Calibri" panose="020F0502020204030204" pitchFamily="34" charset="0"/>
                <a:cs typeface="Calibri" panose="020F0502020204030204" pitchFamily="34" charset="0"/>
              </a:rPr>
            </a:br>
            <a:r>
              <a:rPr lang="sl-SI" sz="1400" dirty="0">
                <a:solidFill>
                  <a:schemeClr val="tx2"/>
                </a:solidFill>
                <a:latin typeface="Calibri" panose="020F0502020204030204" pitchFamily="34" charset="0"/>
                <a:ea typeface="Calibri" panose="020F0502020204030204" pitchFamily="34" charset="0"/>
                <a:cs typeface="Calibri" panose="020F0502020204030204" pitchFamily="34" charset="0"/>
              </a:rPr>
              <a:t>(priprava kadrovskih načrtov uporabnikov proračuna)</a:t>
            </a:r>
            <a:br>
              <a:rPr lang="sl-SI" sz="1400" dirty="0">
                <a:solidFill>
                  <a:schemeClr val="tx2"/>
                </a:solidFill>
                <a:latin typeface="Calibri" panose="020F0502020204030204" pitchFamily="34" charset="0"/>
                <a:ea typeface="Calibri" panose="020F0502020204030204" pitchFamily="34" charset="0"/>
                <a:cs typeface="Calibri" panose="020F0502020204030204" pitchFamily="34" charset="0"/>
              </a:rPr>
            </a:br>
            <a:br>
              <a:rPr lang="sl-SI" sz="1200" b="0" dirty="0">
                <a:solidFill>
                  <a:schemeClr val="tx2"/>
                </a:solidFill>
                <a:latin typeface="+mn-lt"/>
                <a:cs typeface="Arial" charset="0"/>
              </a:rPr>
            </a:br>
            <a:r>
              <a:rPr lang="sl-SI" sz="1200" b="0" dirty="0">
                <a:solidFill>
                  <a:schemeClr val="tx2"/>
                </a:solidFill>
                <a:latin typeface="+mn-lt"/>
                <a:cs typeface="Arial" charset="0"/>
              </a:rPr>
              <a:t>(1) Vsak državni organ, uprava lokalne skupnosti in oseba javnega prava mora ob sprejetju programa dela in finančnega načrta sprejeti tudi kadrovski načrt kot prilogo finančnega načrta, ki mora biti usklajen s finančnim načrtom, in pripraviti kadrovski načrt v skladu z metodologijo za pripravo in spremljanje izvajanja kadrovskega načrta, ki jo določi vlada v skladu s tretjim odstavkom 20. člena Zakona o javnih uslužbencih (Uradni list RS, št. 32/25; v nadaljnjem besedilu: ZJU-1).</a:t>
            </a:r>
            <a:br>
              <a:rPr lang="sl-SI" sz="1200" b="0" dirty="0">
                <a:solidFill>
                  <a:schemeClr val="tx2"/>
                </a:solidFill>
                <a:latin typeface="+mn-lt"/>
                <a:cs typeface="Arial" charset="0"/>
              </a:rPr>
            </a:br>
            <a:r>
              <a:rPr lang="sl-SI" sz="1200" b="0" dirty="0">
                <a:solidFill>
                  <a:schemeClr val="tx2"/>
                </a:solidFill>
                <a:latin typeface="+mn-lt"/>
                <a:cs typeface="Arial" charset="0"/>
              </a:rPr>
              <a:t>(2) Vlada sprejme skupni kadrovski načrt organov državne uprave za leti 2026 in 2027 in zbirni kadrovski načrt oseb javnega prava iz drugega odstavka 21. člena ZJU-1 za leti 2026 in 2027, pri čemer dovoljeno število zaposlenih ne sme presegati dovoljenega števila zaposlenih, kot je to določeno v kadrovskem načrtu za leto 2025. Izjemoma lahko vlada zaradi utemeljenih razlogov in v okviru zagotovljenih sredstev za stroške dela v skupnem kadrovskem načrtu organov državne uprave za leti 2026 in 2027 ter zbirnem kadrovskem načrtu oseb javnega prava za leti 2026 in 2027 dovoljeno število zaposlenih tudi poveča.</a:t>
            </a:r>
            <a:br>
              <a:rPr lang="sl-SI" sz="1200" b="0" dirty="0">
                <a:solidFill>
                  <a:schemeClr val="tx2"/>
                </a:solidFill>
                <a:latin typeface="+mn-lt"/>
                <a:cs typeface="Arial" charset="0"/>
              </a:rPr>
            </a:br>
            <a:r>
              <a:rPr lang="sl-SI" sz="1200" b="0" dirty="0">
                <a:solidFill>
                  <a:schemeClr val="tx2"/>
                </a:solidFill>
                <a:latin typeface="+mn-lt"/>
                <a:cs typeface="Arial" charset="0"/>
              </a:rPr>
              <a:t>(3) Neposredni uporabniki proračuna države, razen drugi državni organi, določeni v Ustavi Republike Slovenije, kadrovske načrte za leti 2026 in 2027 pripravijo tako, da dovoljeno število zaposlenih ne presega dovoljenega števila zaposlenih, kot je to določeno v kadrovskem načrtu za leto 2025. Izjemoma se lahko zaradi utemeljenih razlogov in v okviru zagotovljenih sredstev za stroške dela dovoljeno število zaposlenih v kadrovskem načrtu tudi poveča.</a:t>
            </a:r>
            <a:br>
              <a:rPr lang="sl-SI" sz="1200" b="0" dirty="0">
                <a:solidFill>
                  <a:schemeClr val="tx2"/>
                </a:solidFill>
                <a:latin typeface="+mn-lt"/>
                <a:cs typeface="Arial" charset="0"/>
              </a:rPr>
            </a:br>
            <a:r>
              <a:rPr lang="sl-SI" sz="1200" b="0" dirty="0">
                <a:solidFill>
                  <a:schemeClr val="tx2"/>
                </a:solidFill>
                <a:latin typeface="+mn-lt"/>
                <a:cs typeface="Arial" charset="0"/>
              </a:rPr>
              <a:t>(4) Posredni uporabniki proračuna države in tisti posredni uporabniki proračuna občin, ki se pretežno financirajo iz državnega proračuna ali sredstev ZZZS, kadrovske načrte za leti 2026 in 2027 pripravijo tako, da dovoljeno število zaposlenih ne presega dovoljenega števila zaposlenih, kot je to določeno v kadrovskem načrtu za leto 2025. Izjemoma se lahko zaradi utemeljenih razlogov, povezanih s povečanim obsegom dela in zagotavljanjem nemotenega izvajanja dejavnosti, dovoljeno število zaposlenih v letih 20026 in 2027 tudi poveča, vendar le v okviru zagotovljenih sredstev za stroške dela in s soglasjem pristojnega ministrstva</a:t>
            </a:r>
            <a:r>
              <a:rPr lang="sl-SI" sz="1600" dirty="0">
                <a:solidFill>
                  <a:schemeClr val="tx2"/>
                </a:solidFill>
                <a:latin typeface="Calibri" panose="020F0502020204030204" pitchFamily="34" charset="0"/>
                <a:cs typeface="Arial" charset="0"/>
              </a:rPr>
              <a:t>.</a:t>
            </a:r>
            <a:br>
              <a:rPr lang="sl-SI" sz="1600" dirty="0"/>
            </a:br>
            <a:endParaRPr lang="en-US" sz="1600" b="0" dirty="0">
              <a:solidFill>
                <a:schemeClr val="tx2"/>
              </a:solidFill>
              <a:latin typeface="Calibri" panose="020F0502020204030204" pitchFamily="34"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2" name="TextBox 1"/>
          <p:cNvSpPr txBox="1"/>
          <p:nvPr/>
        </p:nvSpPr>
        <p:spPr>
          <a:xfrm>
            <a:off x="588725" y="881003"/>
            <a:ext cx="4903074" cy="369332"/>
          </a:xfrm>
          <a:prstGeom prst="rect">
            <a:avLst/>
          </a:prstGeom>
          <a:noFill/>
        </p:spPr>
        <p:txBody>
          <a:bodyPr wrap="none" rtlCol="0">
            <a:spAutoFit/>
          </a:bodyPr>
          <a:lstStyle/>
          <a:p>
            <a:r>
              <a:rPr lang="sl-SI" b="1" dirty="0">
                <a:solidFill>
                  <a:schemeClr val="tx2"/>
                </a:solidFill>
                <a:latin typeface="Calibri" panose="020F0502020204030204" pitchFamily="34" charset="0"/>
              </a:rPr>
              <a:t> KADROVSKI NAČRTI IN PLAČE V JAVNIH ZAVODIH</a:t>
            </a:r>
          </a:p>
        </p:txBody>
      </p:sp>
    </p:spTree>
    <p:extLst>
      <p:ext uri="{BB962C8B-B14F-4D97-AF65-F5344CB8AC3E}">
        <p14:creationId xmlns:p14="http://schemas.microsoft.com/office/powerpoint/2010/main" val="673037263"/>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346" y="989556"/>
            <a:ext cx="7954027" cy="2893100"/>
          </a:xfrm>
          <a:prstGeom prst="rect">
            <a:avLst/>
          </a:prstGeom>
          <a:noFill/>
        </p:spPr>
        <p:txBody>
          <a:bodyPr wrap="square" rtlCol="0">
            <a:spAutoFit/>
          </a:bodyPr>
          <a:lstStyle/>
          <a:p>
            <a:r>
              <a:rPr lang="sl-SI" sz="1400" b="1" dirty="0">
                <a:solidFill>
                  <a:schemeClr val="tx2"/>
                </a:solidFill>
                <a:latin typeface="Calibri" panose="020F0502020204030204" pitchFamily="34" charset="0"/>
              </a:rPr>
              <a:t>61. člen ZIPRS2627, nadaljevanje</a:t>
            </a:r>
          </a:p>
          <a:p>
            <a:endParaRPr lang="sl-SI" sz="1400" b="1" dirty="0">
              <a:solidFill>
                <a:schemeClr val="tx2"/>
              </a:solidFill>
              <a:latin typeface="Calibri" panose="020F0502020204030204" pitchFamily="34" charset="0"/>
            </a:endParaRPr>
          </a:p>
          <a:p>
            <a:r>
              <a:rPr lang="sl-SI" sz="1400" dirty="0">
                <a:solidFill>
                  <a:schemeClr val="tx2"/>
                </a:solidFill>
                <a:latin typeface="Calibri" panose="020F0502020204030204" pitchFamily="34" charset="0"/>
              </a:rPr>
              <a:t>(</a:t>
            </a:r>
            <a:r>
              <a:rPr lang="sl-SI" sz="1200" dirty="0">
                <a:solidFill>
                  <a:schemeClr val="tx2"/>
                </a:solidFill>
                <a:latin typeface="+mj-lt"/>
              </a:rPr>
              <a:t>5) Ne glede na prejšnji odstavek soglasje pristojnega ministrstva ni potrebno za posredne uporabnike iz petnajstega odstavka 59. člena tega zakona, za posredne uporabnike proračuna države in občin s področja zdravstva, ki se pretežno financirajo iz sredstev ZZZS, in za posredne uporabnike proračuna države na področju socialnega varstva in dolgotrajne oskrbe, ki se pretežno financirajo s prihodki od opravljenih storitev.</a:t>
            </a:r>
          </a:p>
          <a:p>
            <a:endParaRPr lang="sl-SI" sz="1400" dirty="0">
              <a:solidFill>
                <a:schemeClr val="tx2"/>
              </a:solidFill>
              <a:latin typeface="Calibri" panose="020F0502020204030204" pitchFamily="34" charset="0"/>
            </a:endParaRPr>
          </a:p>
          <a:p>
            <a:r>
              <a:rPr lang="sl-SI" sz="1400" dirty="0">
                <a:solidFill>
                  <a:schemeClr val="tx2"/>
                </a:solidFill>
                <a:latin typeface="Calibri" panose="020F0502020204030204" pitchFamily="34" charset="0"/>
              </a:rPr>
              <a:t>Opozarjamo na </a:t>
            </a:r>
            <a:r>
              <a:rPr lang="sl-SI" sz="1400" b="1" dirty="0">
                <a:solidFill>
                  <a:schemeClr val="tx2"/>
                </a:solidFill>
                <a:latin typeface="Calibri" panose="020F0502020204030204" pitchFamily="34" charset="0"/>
              </a:rPr>
              <a:t>58. člen ZIPRS2627</a:t>
            </a:r>
            <a:r>
              <a:rPr lang="sl-SI" sz="1400" dirty="0">
                <a:solidFill>
                  <a:schemeClr val="tx2"/>
                </a:solidFill>
                <a:latin typeface="Calibri" panose="020F0502020204030204" pitchFamily="34" charset="0"/>
              </a:rPr>
              <a:t>, ki ureja razpolaganje s sredstvi za plače:</a:t>
            </a:r>
          </a:p>
          <a:p>
            <a:endParaRPr lang="sl-SI" sz="1400" dirty="0">
              <a:solidFill>
                <a:schemeClr val="tx2"/>
              </a:solidFill>
              <a:latin typeface="Calibri" panose="020F0502020204030204" pitchFamily="34" charset="0"/>
            </a:endParaRPr>
          </a:p>
          <a:p>
            <a:r>
              <a:rPr lang="sl-SI" sz="1200" dirty="0">
                <a:solidFill>
                  <a:schemeClr val="tx2"/>
                </a:solidFill>
                <a:latin typeface="+mj-lt"/>
              </a:rPr>
              <a:t>Neposredni in posredni uporabniki morajo izvajati politiko zaposlovanja, sistemiziranja delovnih mest in razporejanja zaposlenih na delovna mesta tako, da s prevzemanjem obveznosti, ki ne pomenijo izvrševanja obveznosti do zaposlenih, kot jih določajo predpisi ali kolektivne pogodbe, ne ustvarjajo primanjkljajev sredstev za stroške dela, to je na postavkah, ki vsebujejo plačne konte.</a:t>
            </a:r>
          </a:p>
          <a:p>
            <a:endParaRPr lang="sl-SI" sz="14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286765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685800" y="993815"/>
            <a:ext cx="4585360" cy="400110"/>
          </a:xfrm>
          <a:prstGeom prst="rect">
            <a:avLst/>
          </a:prstGeom>
        </p:spPr>
        <p:txBody>
          <a:bodyPr wrap="square">
            <a:spAutoFit/>
          </a:bodyPr>
          <a:lstStyle/>
          <a:p>
            <a:r>
              <a:rPr lang="sl-SI" altLang="sl-SI" sz="2000" b="1" dirty="0">
                <a:solidFill>
                  <a:schemeClr val="tx2"/>
                </a:solidFill>
                <a:latin typeface="+mn-lt"/>
              </a:rPr>
              <a:t>Strateško načrtovanje</a:t>
            </a:r>
          </a:p>
        </p:txBody>
      </p:sp>
      <p:sp>
        <p:nvSpPr>
          <p:cNvPr id="3" name="Rectangle 2"/>
          <p:cNvSpPr/>
          <p:nvPr/>
        </p:nvSpPr>
        <p:spPr>
          <a:xfrm>
            <a:off x="1092200" y="1647575"/>
            <a:ext cx="7262660" cy="4708981"/>
          </a:xfrm>
          <a:prstGeom prst="rect">
            <a:avLst/>
          </a:prstGeom>
        </p:spPr>
        <p:txBody>
          <a:bodyPr wrap="square">
            <a:spAutoFit/>
          </a:bodyPr>
          <a:lstStyle/>
          <a:p>
            <a:r>
              <a:rPr lang="sl-SI" sz="2000" b="1" dirty="0">
                <a:solidFill>
                  <a:schemeClr val="tx2"/>
                </a:solidFill>
                <a:latin typeface="+mn-lt"/>
              </a:rPr>
              <a:t>Izhodišča za pripravo strateškega načrta</a:t>
            </a:r>
          </a:p>
          <a:p>
            <a:pPr marL="342900" indent="-342900">
              <a:buFont typeface="Arial" pitchFamily="34" charset="0"/>
              <a:buChar char="•"/>
            </a:pPr>
            <a:r>
              <a:rPr lang="sl-SI" sz="2000" dirty="0">
                <a:solidFill>
                  <a:schemeClr val="tx2"/>
                </a:solidFill>
                <a:latin typeface="+mn-lt"/>
              </a:rPr>
              <a:t>Analiza poslovnega okolja</a:t>
            </a:r>
          </a:p>
          <a:p>
            <a:pPr marL="342900" indent="-342900">
              <a:buFont typeface="Arial" pitchFamily="34" charset="0"/>
              <a:buChar char="•"/>
            </a:pPr>
            <a:r>
              <a:rPr lang="sl-SI" sz="2000" dirty="0">
                <a:solidFill>
                  <a:schemeClr val="tx2"/>
                </a:solidFill>
                <a:latin typeface="+mn-lt"/>
              </a:rPr>
              <a:t>Analiza poslovanja javnega zavoda</a:t>
            </a:r>
          </a:p>
          <a:p>
            <a:pPr marL="342900" indent="-342900">
              <a:buFont typeface="Arial" pitchFamily="34" charset="0"/>
              <a:buChar char="•"/>
            </a:pPr>
            <a:r>
              <a:rPr lang="sl-SI" sz="2000" dirty="0">
                <a:solidFill>
                  <a:schemeClr val="tx2"/>
                </a:solidFill>
                <a:latin typeface="+mn-lt"/>
              </a:rPr>
              <a:t>Poslanstvo javnega zavoda</a:t>
            </a:r>
          </a:p>
          <a:p>
            <a:endParaRPr lang="sl-SI" sz="2000" dirty="0">
              <a:solidFill>
                <a:schemeClr val="tx2"/>
              </a:solidFill>
              <a:latin typeface="+mn-lt"/>
            </a:endParaRPr>
          </a:p>
          <a:p>
            <a:r>
              <a:rPr lang="sl-SI" sz="2000" b="1" dirty="0">
                <a:solidFill>
                  <a:schemeClr val="tx2"/>
                </a:solidFill>
                <a:latin typeface="+mn-lt"/>
              </a:rPr>
              <a:t>Proces načrtovanja v ožjem smislu</a:t>
            </a:r>
          </a:p>
          <a:p>
            <a:pPr marL="342900" indent="-342900">
              <a:buFont typeface="Arial" pitchFamily="34" charset="0"/>
              <a:buChar char="•"/>
            </a:pPr>
            <a:r>
              <a:rPr lang="sl-SI" sz="2000" dirty="0">
                <a:solidFill>
                  <a:schemeClr val="tx2"/>
                </a:solidFill>
                <a:latin typeface="+mn-lt"/>
              </a:rPr>
              <a:t>Analiza prednosti, slabosti, priložnosti, nevarnosti organizacije</a:t>
            </a:r>
          </a:p>
          <a:p>
            <a:pPr marL="342900" indent="-342900">
              <a:buFont typeface="Arial" pitchFamily="34" charset="0"/>
              <a:buChar char="•"/>
            </a:pPr>
            <a:r>
              <a:rPr lang="sl-SI" sz="2000" dirty="0">
                <a:solidFill>
                  <a:schemeClr val="tx2"/>
                </a:solidFill>
                <a:latin typeface="+mn-lt"/>
              </a:rPr>
              <a:t>Snovanje vizije</a:t>
            </a:r>
          </a:p>
          <a:p>
            <a:pPr marL="342900" indent="-342900">
              <a:buFont typeface="Arial" pitchFamily="34" charset="0"/>
              <a:buChar char="•"/>
            </a:pPr>
            <a:r>
              <a:rPr lang="sl-SI" sz="2000" dirty="0">
                <a:solidFill>
                  <a:schemeClr val="tx2"/>
                </a:solidFill>
                <a:latin typeface="+mn-lt"/>
              </a:rPr>
              <a:t>Postavljanje strateških ciljev </a:t>
            </a:r>
          </a:p>
          <a:p>
            <a:pPr marL="342900" indent="-342900">
              <a:buFont typeface="Arial" pitchFamily="34" charset="0"/>
              <a:buChar char="•"/>
            </a:pPr>
            <a:r>
              <a:rPr lang="sl-SI" sz="2000" dirty="0">
                <a:solidFill>
                  <a:schemeClr val="tx2"/>
                </a:solidFill>
                <a:latin typeface="+mn-lt"/>
              </a:rPr>
              <a:t>Določanje ukrepov za doseganje ciljev</a:t>
            </a:r>
          </a:p>
          <a:p>
            <a:pPr marL="342900" indent="-342900">
              <a:buFont typeface="Arial" pitchFamily="34" charset="0"/>
              <a:buChar char="•"/>
            </a:pPr>
            <a:endParaRPr lang="sl-SI" sz="2000" dirty="0">
              <a:solidFill>
                <a:schemeClr val="tx2"/>
              </a:solidFill>
              <a:latin typeface="+mn-lt"/>
            </a:endParaRPr>
          </a:p>
          <a:p>
            <a:r>
              <a:rPr lang="sl-SI" sz="2000" b="1" dirty="0">
                <a:solidFill>
                  <a:schemeClr val="tx2"/>
                </a:solidFill>
                <a:latin typeface="+mn-lt"/>
              </a:rPr>
              <a:t>Uresničevanje in kontrola strateških načrtov javnih zavodov</a:t>
            </a:r>
          </a:p>
          <a:p>
            <a:pPr marL="342900" indent="-342900">
              <a:buFont typeface="Arial" pitchFamily="34" charset="0"/>
              <a:buChar char="•"/>
            </a:pPr>
            <a:r>
              <a:rPr lang="sl-SI" sz="2000" dirty="0">
                <a:solidFill>
                  <a:schemeClr val="tx2"/>
                </a:solidFill>
                <a:latin typeface="+mn-lt"/>
              </a:rPr>
              <a:t>O</a:t>
            </a:r>
            <a:r>
              <a:rPr lang="en-GB" sz="2000" dirty="0" err="1">
                <a:solidFill>
                  <a:schemeClr val="tx2"/>
                </a:solidFill>
                <a:latin typeface="+mn-lt"/>
              </a:rPr>
              <a:t>perativno</a:t>
            </a:r>
            <a:r>
              <a:rPr lang="en-GB" sz="2000" dirty="0">
                <a:solidFill>
                  <a:schemeClr val="tx2"/>
                </a:solidFill>
                <a:latin typeface="+mn-lt"/>
              </a:rPr>
              <a:t> (</a:t>
            </a:r>
            <a:r>
              <a:rPr lang="en-GB" sz="2000" dirty="0" err="1">
                <a:solidFill>
                  <a:schemeClr val="tx2"/>
                </a:solidFill>
                <a:latin typeface="+mn-lt"/>
              </a:rPr>
              <a:t>letno</a:t>
            </a:r>
            <a:r>
              <a:rPr lang="en-GB" sz="2000" dirty="0">
                <a:solidFill>
                  <a:schemeClr val="tx2"/>
                </a:solidFill>
                <a:latin typeface="+mn-lt"/>
              </a:rPr>
              <a:t>) </a:t>
            </a:r>
            <a:r>
              <a:rPr lang="en-GB" sz="2000" dirty="0" err="1">
                <a:solidFill>
                  <a:schemeClr val="tx2"/>
                </a:solidFill>
                <a:latin typeface="+mn-lt"/>
              </a:rPr>
              <a:t>načrtovanje</a:t>
            </a:r>
            <a:r>
              <a:rPr lang="en-GB" sz="2000" dirty="0">
                <a:solidFill>
                  <a:schemeClr val="tx2"/>
                </a:solidFill>
                <a:latin typeface="+mn-lt"/>
              </a:rPr>
              <a:t> </a:t>
            </a:r>
            <a:endParaRPr lang="sl-SI" sz="2000" dirty="0">
              <a:solidFill>
                <a:schemeClr val="tx2"/>
              </a:solidFill>
              <a:latin typeface="+mn-lt"/>
            </a:endParaRPr>
          </a:p>
          <a:p>
            <a:pPr marL="342900" lvl="0" indent="-342900" hangingPunct="0">
              <a:buFont typeface="Arial" pitchFamily="34" charset="0"/>
              <a:buChar char="•"/>
            </a:pPr>
            <a:r>
              <a:rPr lang="sl-SI" sz="2000" dirty="0">
                <a:solidFill>
                  <a:schemeClr val="tx2"/>
                </a:solidFill>
                <a:latin typeface="+mn-lt"/>
              </a:rPr>
              <a:t>P</a:t>
            </a:r>
            <a:r>
              <a:rPr lang="en-GB" sz="2000" dirty="0" err="1">
                <a:solidFill>
                  <a:schemeClr val="tx2"/>
                </a:solidFill>
                <a:latin typeface="+mn-lt"/>
              </a:rPr>
              <a:t>rogramiranje</a:t>
            </a:r>
            <a:r>
              <a:rPr lang="en-GB" sz="2000" dirty="0">
                <a:solidFill>
                  <a:schemeClr val="tx2"/>
                </a:solidFill>
                <a:latin typeface="+mn-lt"/>
              </a:rPr>
              <a:t>, </a:t>
            </a:r>
            <a:r>
              <a:rPr lang="en-GB" sz="2000" dirty="0" err="1">
                <a:solidFill>
                  <a:schemeClr val="tx2"/>
                </a:solidFill>
                <a:latin typeface="+mn-lt"/>
              </a:rPr>
              <a:t>predračunavanje</a:t>
            </a:r>
            <a:r>
              <a:rPr lang="en-GB" sz="2000" dirty="0">
                <a:solidFill>
                  <a:schemeClr val="tx2"/>
                </a:solidFill>
                <a:latin typeface="+mn-lt"/>
              </a:rPr>
              <a:t>, </a:t>
            </a:r>
            <a:r>
              <a:rPr lang="en-GB" sz="2000" dirty="0" err="1">
                <a:solidFill>
                  <a:schemeClr val="tx2"/>
                </a:solidFill>
                <a:latin typeface="+mn-lt"/>
              </a:rPr>
              <a:t>vrednotenje</a:t>
            </a:r>
            <a:endParaRPr lang="sl-SI" sz="2000" dirty="0">
              <a:solidFill>
                <a:schemeClr val="tx2"/>
              </a:solidFill>
              <a:latin typeface="+mn-lt"/>
            </a:endParaRPr>
          </a:p>
          <a:p>
            <a:pPr marL="342900" lvl="0" indent="-342900" hangingPunct="0">
              <a:buFont typeface="Arial" pitchFamily="34" charset="0"/>
              <a:buChar char="•"/>
            </a:pPr>
            <a:r>
              <a:rPr lang="sl-SI" sz="2000" dirty="0">
                <a:solidFill>
                  <a:schemeClr val="tx2"/>
                </a:solidFill>
                <a:latin typeface="+mn-lt"/>
              </a:rPr>
              <a:t>K</a:t>
            </a:r>
            <a:r>
              <a:rPr lang="en-GB" sz="2000" dirty="0" err="1">
                <a:solidFill>
                  <a:schemeClr val="tx2"/>
                </a:solidFill>
                <a:latin typeface="+mn-lt"/>
              </a:rPr>
              <a:t>ontrola</a:t>
            </a:r>
            <a:r>
              <a:rPr lang="en-GB" sz="2000" dirty="0">
                <a:solidFill>
                  <a:schemeClr val="tx2"/>
                </a:solidFill>
                <a:latin typeface="+mn-lt"/>
              </a:rPr>
              <a:t>.</a:t>
            </a:r>
            <a:endParaRPr lang="sl-SI" sz="2000" dirty="0">
              <a:solidFill>
                <a:schemeClr val="tx2"/>
              </a:solidFill>
              <a:latin typeface="+mn-lt"/>
            </a:endParaRPr>
          </a:p>
        </p:txBody>
      </p:sp>
    </p:spTree>
    <p:extLst>
      <p:ext uri="{BB962C8B-B14F-4D97-AF65-F5344CB8AC3E}">
        <p14:creationId xmlns:p14="http://schemas.microsoft.com/office/powerpoint/2010/main" val="1264854460"/>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otnik 1"/>
          <p:cNvSpPr/>
          <p:nvPr/>
        </p:nvSpPr>
        <p:spPr>
          <a:xfrm>
            <a:off x="663234" y="801666"/>
            <a:ext cx="7377830" cy="2462213"/>
          </a:xfrm>
          <a:prstGeom prst="rect">
            <a:avLst/>
          </a:prstGeom>
        </p:spPr>
        <p:txBody>
          <a:bodyPr wrap="square">
            <a:spAutoFit/>
          </a:bodyPr>
          <a:lstStyle/>
          <a:p>
            <a:endParaRPr lang="sl-SI" sz="1400" b="1" dirty="0">
              <a:solidFill>
                <a:schemeClr val="tx2"/>
              </a:solidFill>
              <a:latin typeface="Arial" panose="020B0604020202020204" pitchFamily="34" charset="0"/>
              <a:cs typeface="Arial" panose="020B0604020202020204" pitchFamily="34" charset="0"/>
            </a:endParaRPr>
          </a:p>
          <a:p>
            <a:r>
              <a:rPr lang="sl-SI" sz="1400" b="1" dirty="0">
                <a:solidFill>
                  <a:schemeClr val="tx2"/>
                </a:solidFill>
                <a:latin typeface="Calibri" panose="020F0502020204030204" pitchFamily="34" charset="0"/>
                <a:ea typeface="Calibri" panose="020F0502020204030204" pitchFamily="34" charset="0"/>
                <a:cs typeface="Calibri" panose="020F0502020204030204" pitchFamily="34" charset="0"/>
              </a:rPr>
              <a:t>62. člen ZIPRS2627</a:t>
            </a:r>
          </a:p>
          <a:p>
            <a:endParaRPr lang="sl-SI" sz="1400" b="1"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hangingPunct="0"/>
            <a:r>
              <a:rPr lang="sl-SI" sz="1400" b="1" dirty="0">
                <a:solidFill>
                  <a:schemeClr val="tx2"/>
                </a:solidFill>
                <a:latin typeface="Calibri" panose="020F0502020204030204" pitchFamily="34" charset="0"/>
                <a:ea typeface="Calibri" panose="020F0502020204030204" pitchFamily="34" charset="0"/>
                <a:cs typeface="Calibri" panose="020F0502020204030204" pitchFamily="34" charset="0"/>
              </a:rPr>
              <a:t>(prekoračitev obsega sredstev za stroške dela in prerazporejanje sredstev)</a:t>
            </a:r>
          </a:p>
          <a:p>
            <a:pPr hangingPunct="0"/>
            <a:endParaRPr lang="sl-SI" sz="1400" b="1" dirty="0">
              <a:solidFill>
                <a:schemeClr val="tx2"/>
              </a:solidFill>
            </a:endParaRPr>
          </a:p>
          <a:p>
            <a:pPr hangingPunct="0"/>
            <a:r>
              <a:rPr lang="sl-SI" sz="1200" dirty="0">
                <a:solidFill>
                  <a:schemeClr val="tx2"/>
                </a:solidFill>
              </a:rPr>
              <a:t>1) Ne glede na prvi odstavek 59. člena tega zakona predlagatelji finančnih načrtov proračuna lahko prekoračijo obseg sredstev stroškov dela, določen v sprejetem finančnem načrtu, tudi za obseg namenskih sredstev EU, namenskih sredstev finančnih mehanizmov ali donacij, prejetih po uveljavitvi proračuna.</a:t>
            </a:r>
          </a:p>
          <a:p>
            <a:pPr hangingPunct="0"/>
            <a:r>
              <a:rPr lang="sl-SI" sz="1200" dirty="0">
                <a:solidFill>
                  <a:schemeClr val="tx2"/>
                </a:solidFill>
              </a:rPr>
              <a:t>(2) Ne glede na enajsti odstavek 59. člena tega zakona uporabniki državnega proračuna in občinskih proračunov, ki niso neposredni uporabniki državnega proračuna, v svojem finančnem načrtu med letom lahko prerazporedijo sredstva na plačne konte v obsegu namenskih sredstev EU, namenskih sredstev finančnih mehanizmov ali donacij, prejetih po potrditvi njihovega finančnega načrta.</a:t>
            </a:r>
            <a:endParaRPr lang="sl-SI" sz="1200" dirty="0"/>
          </a:p>
        </p:txBody>
      </p:sp>
    </p:spTree>
    <p:extLst>
      <p:ext uri="{BB962C8B-B14F-4D97-AF65-F5344CB8AC3E}">
        <p14:creationId xmlns:p14="http://schemas.microsoft.com/office/powerpoint/2010/main" val="3454611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889000" y="160338"/>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2262623" y="572572"/>
            <a:ext cx="6703719" cy="369332"/>
          </a:xfrm>
          <a:prstGeom prst="rect">
            <a:avLst/>
          </a:prstGeom>
        </p:spPr>
        <p:txBody>
          <a:bodyPr wrap="square">
            <a:spAutoFit/>
          </a:bodyPr>
          <a:lstStyle/>
          <a:p>
            <a:pPr lvl="0" defTabSz="914400"/>
            <a:r>
              <a:rPr lang="sl-SI" altLang="sl-SI" b="1" dirty="0">
                <a:solidFill>
                  <a:schemeClr val="tx2"/>
                </a:solidFill>
                <a:latin typeface="Calibri" panose="020F0502020204030204" pitchFamily="34" charset="0"/>
                <a:ea typeface="SL Dutch" charset="0"/>
                <a:cs typeface="Times New Roman" pitchFamily="18" charset="0"/>
              </a:rPr>
              <a:t>Načrtovanje  s</a:t>
            </a:r>
            <a:r>
              <a:rPr lang="en-GB" altLang="sl-SI" b="1" dirty="0" err="1">
                <a:solidFill>
                  <a:schemeClr val="tx2"/>
                </a:solidFill>
                <a:latin typeface="Calibri" panose="020F0502020204030204" pitchFamily="34" charset="0"/>
                <a:ea typeface="SL Dutch" charset="0"/>
                <a:cs typeface="Times New Roman" pitchFamily="18" charset="0"/>
              </a:rPr>
              <a:t>troš</a:t>
            </a:r>
            <a:r>
              <a:rPr lang="sl-SI" altLang="sl-SI" b="1" dirty="0">
                <a:solidFill>
                  <a:schemeClr val="tx2"/>
                </a:solidFill>
                <a:latin typeface="Calibri" panose="020F0502020204030204" pitchFamily="34" charset="0"/>
                <a:ea typeface="SL Dutch" charset="0"/>
                <a:cs typeface="Times New Roman" pitchFamily="18" charset="0"/>
              </a:rPr>
              <a:t>kov</a:t>
            </a:r>
            <a:r>
              <a:rPr lang="en-GB" altLang="sl-SI" b="1" dirty="0">
                <a:solidFill>
                  <a:schemeClr val="tx2"/>
                </a:solidFill>
                <a:latin typeface="Calibri" panose="020F0502020204030204" pitchFamily="34" charset="0"/>
                <a:ea typeface="SL Dutch" charset="0"/>
                <a:cs typeface="Times New Roman" pitchFamily="18" charset="0"/>
              </a:rPr>
              <a:t> </a:t>
            </a:r>
            <a:r>
              <a:rPr lang="en-GB" altLang="sl-SI" b="1" dirty="0" err="1">
                <a:solidFill>
                  <a:schemeClr val="tx2"/>
                </a:solidFill>
                <a:latin typeface="Calibri" panose="020F0502020204030204" pitchFamily="34" charset="0"/>
                <a:ea typeface="SL Dutch" charset="0"/>
                <a:cs typeface="Times New Roman" pitchFamily="18" charset="0"/>
              </a:rPr>
              <a:t>dela</a:t>
            </a:r>
            <a:r>
              <a:rPr lang="en-GB" altLang="sl-SI" b="1" dirty="0">
                <a:solidFill>
                  <a:schemeClr val="tx2"/>
                </a:solidFill>
                <a:latin typeface="Calibri" panose="020F0502020204030204" pitchFamily="34" charset="0"/>
                <a:ea typeface="SL Dutch" charset="0"/>
                <a:cs typeface="Times New Roman" pitchFamily="18" charset="0"/>
              </a:rPr>
              <a:t> </a:t>
            </a:r>
            <a:r>
              <a:rPr lang="en-GB" altLang="sl-SI" b="1" dirty="0" err="1">
                <a:solidFill>
                  <a:schemeClr val="tx2"/>
                </a:solidFill>
                <a:latin typeface="Calibri" panose="020F0502020204030204" pitchFamily="34" charset="0"/>
                <a:ea typeface="SL Dutch" charset="0"/>
                <a:cs typeface="Times New Roman" pitchFamily="18" charset="0"/>
              </a:rPr>
              <a:t>po</a:t>
            </a:r>
            <a:r>
              <a:rPr lang="en-GB" altLang="sl-SI" b="1" dirty="0">
                <a:solidFill>
                  <a:schemeClr val="tx2"/>
                </a:solidFill>
                <a:latin typeface="Calibri" panose="020F0502020204030204" pitchFamily="34" charset="0"/>
                <a:ea typeface="SL Dutch" charset="0"/>
                <a:cs typeface="Times New Roman" pitchFamily="18" charset="0"/>
              </a:rPr>
              <a:t> </a:t>
            </a:r>
            <a:r>
              <a:rPr lang="en-GB" altLang="sl-SI" b="1" dirty="0" err="1">
                <a:solidFill>
                  <a:schemeClr val="tx2"/>
                </a:solidFill>
                <a:latin typeface="Calibri" panose="020F0502020204030204" pitchFamily="34" charset="0"/>
                <a:ea typeface="SL Dutch" charset="0"/>
                <a:cs typeface="Times New Roman" pitchFamily="18" charset="0"/>
              </a:rPr>
              <a:t>virih</a:t>
            </a:r>
            <a:r>
              <a:rPr lang="en-GB" altLang="sl-SI" b="1" dirty="0">
                <a:solidFill>
                  <a:schemeClr val="tx2"/>
                </a:solidFill>
                <a:latin typeface="Calibri" panose="020F0502020204030204" pitchFamily="34" charset="0"/>
                <a:ea typeface="SL Dutch" charset="0"/>
                <a:cs typeface="Times New Roman" pitchFamily="18" charset="0"/>
              </a:rPr>
              <a:t> </a:t>
            </a:r>
            <a:r>
              <a:rPr lang="en-GB" altLang="sl-SI" b="1" dirty="0" err="1">
                <a:solidFill>
                  <a:schemeClr val="tx2"/>
                </a:solidFill>
                <a:latin typeface="Calibri" panose="020F0502020204030204" pitchFamily="34" charset="0"/>
                <a:ea typeface="SL Dutch" charset="0"/>
                <a:cs typeface="Times New Roman" pitchFamily="18" charset="0"/>
              </a:rPr>
              <a:t>financiranja</a:t>
            </a:r>
            <a:r>
              <a:rPr lang="en-GB" altLang="sl-SI" b="1" dirty="0">
                <a:solidFill>
                  <a:schemeClr val="tx2"/>
                </a:solidFill>
                <a:latin typeface="Calibri" panose="020F0502020204030204" pitchFamily="34" charset="0"/>
                <a:ea typeface="SL Dutch" charset="0"/>
                <a:cs typeface="Times New Roman" pitchFamily="18" charset="0"/>
              </a:rPr>
              <a:t> </a:t>
            </a:r>
            <a:r>
              <a:rPr lang="en-GB" altLang="sl-SI" b="1" dirty="0" err="1">
                <a:solidFill>
                  <a:schemeClr val="tx2"/>
                </a:solidFill>
                <a:latin typeface="Calibri" panose="020F0502020204030204" pitchFamily="34" charset="0"/>
                <a:ea typeface="SL Dutch" charset="0"/>
                <a:cs typeface="Times New Roman" pitchFamily="18" charset="0"/>
              </a:rPr>
              <a:t>za</a:t>
            </a:r>
            <a:r>
              <a:rPr lang="en-GB" altLang="sl-SI" b="1" dirty="0">
                <a:solidFill>
                  <a:schemeClr val="tx2"/>
                </a:solidFill>
                <a:latin typeface="Calibri" panose="020F0502020204030204" pitchFamily="34" charset="0"/>
                <a:ea typeface="SL Dutch" charset="0"/>
                <a:cs typeface="Times New Roman" pitchFamily="18" charset="0"/>
              </a:rPr>
              <a:t> </a:t>
            </a:r>
            <a:r>
              <a:rPr lang="sl-SI" altLang="sl-SI" b="1" dirty="0">
                <a:solidFill>
                  <a:schemeClr val="tx2"/>
                </a:solidFill>
                <a:latin typeface="Calibri" panose="020F0502020204030204" pitchFamily="34" charset="0"/>
                <a:ea typeface="SL Dutch" charset="0"/>
                <a:cs typeface="Times New Roman" pitchFamily="18" charset="0"/>
              </a:rPr>
              <a:t>javni zavod</a:t>
            </a:r>
            <a:endParaRPr lang="sl-SI" altLang="sl-SI" dirty="0">
              <a:solidFill>
                <a:schemeClr val="tx2"/>
              </a:solidFill>
              <a:latin typeface="Calibri" panose="020F0502020204030204" pitchFamily="34" charset="0"/>
              <a:cs typeface="Arial" pitchFamily="34" charset="0"/>
            </a:endParaRPr>
          </a:p>
        </p:txBody>
      </p:sp>
      <p:sp>
        <p:nvSpPr>
          <p:cNvPr id="3" name="Rectangle 2"/>
          <p:cNvSpPr/>
          <p:nvPr/>
        </p:nvSpPr>
        <p:spPr>
          <a:xfrm>
            <a:off x="1528175" y="3244334"/>
            <a:ext cx="6325644" cy="646331"/>
          </a:xfrm>
          <a:prstGeom prst="rect">
            <a:avLst/>
          </a:prstGeom>
        </p:spPr>
        <p:txBody>
          <a:bodyPr wrap="square">
            <a:spAutoFit/>
          </a:bodyPr>
          <a:lstStyle/>
          <a:p>
            <a:pPr algn="just" hangingPunct="0">
              <a:spcAft>
                <a:spcPts val="0"/>
              </a:spcAft>
            </a:pPr>
            <a:r>
              <a:rPr lang="sl-SI" dirty="0"/>
              <a:t> </a:t>
            </a:r>
            <a:endParaRPr lang="sl-SI" dirty="0">
              <a:latin typeface="SL Dutch"/>
              <a:ea typeface="Times New Roman"/>
              <a:cs typeface="Times New Roman"/>
            </a:endParaRPr>
          </a:p>
          <a:p>
            <a:pPr algn="just" hangingPunct="0">
              <a:spcAft>
                <a:spcPts val="0"/>
              </a:spcAft>
            </a:pPr>
            <a:r>
              <a:rPr lang="sl-SI" dirty="0"/>
              <a:t> </a:t>
            </a:r>
            <a:endParaRPr lang="sl-SI" dirty="0">
              <a:latin typeface="SL Dutch"/>
              <a:ea typeface="Times New Roman"/>
              <a:cs typeface="Times New Roman"/>
            </a:endParaRPr>
          </a:p>
        </p:txBody>
      </p:sp>
      <p:graphicFrame>
        <p:nvGraphicFramePr>
          <p:cNvPr id="4" name="Table 3"/>
          <p:cNvGraphicFramePr>
            <a:graphicFrameLocks noGrp="1"/>
          </p:cNvGraphicFramePr>
          <p:nvPr>
            <p:extLst>
              <p:ext uri="{D42A27DB-BD31-4B8C-83A1-F6EECF244321}">
                <p14:modId xmlns:p14="http://schemas.microsoft.com/office/powerpoint/2010/main" val="1847253608"/>
              </p:ext>
            </p:extLst>
          </p:nvPr>
        </p:nvGraphicFramePr>
        <p:xfrm>
          <a:off x="350726" y="1066807"/>
          <a:ext cx="8615616" cy="5531589"/>
        </p:xfrm>
        <a:graphic>
          <a:graphicData uri="http://schemas.openxmlformats.org/drawingml/2006/table">
            <a:tbl>
              <a:tblPr firstRow="1" firstCol="1" bandRow="1">
                <a:tableStyleId>{5C22544A-7EE6-4342-B048-85BDC9FD1C3A}</a:tableStyleId>
              </a:tblPr>
              <a:tblGrid>
                <a:gridCol w="2858811">
                  <a:extLst>
                    <a:ext uri="{9D8B030D-6E8A-4147-A177-3AD203B41FA5}">
                      <a16:colId xmlns:a16="http://schemas.microsoft.com/office/drawing/2014/main" val="20000"/>
                    </a:ext>
                  </a:extLst>
                </a:gridCol>
                <a:gridCol w="743200">
                  <a:extLst>
                    <a:ext uri="{9D8B030D-6E8A-4147-A177-3AD203B41FA5}">
                      <a16:colId xmlns:a16="http://schemas.microsoft.com/office/drawing/2014/main" val="20001"/>
                    </a:ext>
                  </a:extLst>
                </a:gridCol>
                <a:gridCol w="863995">
                  <a:extLst>
                    <a:ext uri="{9D8B030D-6E8A-4147-A177-3AD203B41FA5}">
                      <a16:colId xmlns:a16="http://schemas.microsoft.com/office/drawing/2014/main" val="20002"/>
                    </a:ext>
                  </a:extLst>
                </a:gridCol>
                <a:gridCol w="949178">
                  <a:extLst>
                    <a:ext uri="{9D8B030D-6E8A-4147-A177-3AD203B41FA5}">
                      <a16:colId xmlns:a16="http://schemas.microsoft.com/office/drawing/2014/main" val="20003"/>
                    </a:ext>
                  </a:extLst>
                </a:gridCol>
                <a:gridCol w="949178">
                  <a:extLst>
                    <a:ext uri="{9D8B030D-6E8A-4147-A177-3AD203B41FA5}">
                      <a16:colId xmlns:a16="http://schemas.microsoft.com/office/drawing/2014/main" val="20004"/>
                    </a:ext>
                  </a:extLst>
                </a:gridCol>
                <a:gridCol w="742306">
                  <a:extLst>
                    <a:ext uri="{9D8B030D-6E8A-4147-A177-3AD203B41FA5}">
                      <a16:colId xmlns:a16="http://schemas.microsoft.com/office/drawing/2014/main" val="20005"/>
                    </a:ext>
                  </a:extLst>
                </a:gridCol>
                <a:gridCol w="671998">
                  <a:extLst>
                    <a:ext uri="{9D8B030D-6E8A-4147-A177-3AD203B41FA5}">
                      <a16:colId xmlns:a16="http://schemas.microsoft.com/office/drawing/2014/main" val="20006"/>
                    </a:ext>
                  </a:extLst>
                </a:gridCol>
                <a:gridCol w="836950">
                  <a:extLst>
                    <a:ext uri="{9D8B030D-6E8A-4147-A177-3AD203B41FA5}">
                      <a16:colId xmlns:a16="http://schemas.microsoft.com/office/drawing/2014/main" val="20007"/>
                    </a:ext>
                  </a:extLst>
                </a:gridCol>
              </a:tblGrid>
              <a:tr h="800451">
                <a:tc>
                  <a:txBody>
                    <a:bodyPr/>
                    <a:lstStyle/>
                    <a:p>
                      <a:pPr algn="ctr" hangingPunct="0">
                        <a:spcAft>
                          <a:spcPts val="0"/>
                        </a:spcAft>
                      </a:pPr>
                      <a:r>
                        <a:rPr lang="sl-SI" sz="1200" dirty="0">
                          <a:solidFill>
                            <a:schemeClr val="tx2"/>
                          </a:solidFill>
                          <a:effectLst/>
                          <a:latin typeface="Calibri" panose="020F0502020204030204" pitchFamily="34" charset="0"/>
                        </a:rPr>
                        <a:t>načrtovani stroški dela po vrstah in virih financiranja</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Skupaj zavod</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sredstva lokalne</a:t>
                      </a:r>
                      <a:r>
                        <a:rPr lang="sl-SI" sz="1200" baseline="0" dirty="0">
                          <a:solidFill>
                            <a:schemeClr val="tx2"/>
                          </a:solidFill>
                          <a:effectLst/>
                          <a:latin typeface="Calibri" panose="020F0502020204030204" pitchFamily="34" charset="0"/>
                        </a:rPr>
                        <a:t> skupnosti</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sredstva MK</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nejavni prihodki  javne službe</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Skupaj javna služba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rPr>
                        <a:t>projekti</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spcAft>
                          <a:spcPts val="0"/>
                        </a:spcAft>
                      </a:pPr>
                      <a:r>
                        <a:rPr lang="sl-SI" sz="1200" dirty="0">
                          <a:solidFill>
                            <a:schemeClr val="tx2"/>
                          </a:solidFill>
                          <a:effectLst/>
                          <a:latin typeface="Calibri" panose="020F0502020204030204" pitchFamily="34" charset="0"/>
                          <a:ea typeface="Times New Roman"/>
                          <a:cs typeface="Times New Roman"/>
                        </a:rPr>
                        <a:t>Dejavnost na trgu</a:t>
                      </a: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1=5+6+7</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2</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3</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4</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5=2+3+4</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6</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ea typeface="Times New Roman"/>
                          <a:cs typeface="Times New Roman"/>
                        </a:rPr>
                        <a:t>    7</a:t>
                      </a: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a plače in dodatki</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od tega dodatki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58532">
                <a:tc>
                  <a:txBody>
                    <a:bodyPr/>
                    <a:lstStyle/>
                    <a:p>
                      <a:pPr algn="just" hangingPunct="0">
                        <a:spcAft>
                          <a:spcPts val="0"/>
                        </a:spcAft>
                      </a:pPr>
                      <a:r>
                        <a:rPr lang="sl-SI" sz="1200" dirty="0">
                          <a:solidFill>
                            <a:schemeClr val="tx2"/>
                          </a:solidFill>
                          <a:effectLst/>
                          <a:latin typeface="Calibri" panose="020F0502020204030204" pitchFamily="34" charset="0"/>
                        </a:rPr>
                        <a:t>b regres za letni dopust</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c povračila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d sredstva za delovno uspešnost</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e sredstva za nadurno delo</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f plače za delo po pogodbi</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26579">
                <a:tc>
                  <a:txBody>
                    <a:bodyPr/>
                    <a:lstStyle/>
                    <a:p>
                      <a:pPr algn="l" hangingPunct="0">
                        <a:spcAft>
                          <a:spcPts val="0"/>
                        </a:spcAft>
                      </a:pPr>
                      <a:r>
                        <a:rPr lang="sl-SI" sz="1200" dirty="0">
                          <a:solidFill>
                            <a:schemeClr val="tx2"/>
                          </a:solidFill>
                          <a:effectLst/>
                          <a:latin typeface="Calibri" panose="020F0502020204030204" pitchFamily="34" charset="0"/>
                        </a:rPr>
                        <a:t>g  drugi izdatki (jubilejne, odpravnine, solidarnost)</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258532">
                <a:tc>
                  <a:txBody>
                    <a:bodyPr/>
                    <a:lstStyle/>
                    <a:p>
                      <a:pPr algn="just" hangingPunct="0">
                        <a:spcAft>
                          <a:spcPts val="0"/>
                        </a:spcAft>
                      </a:pPr>
                      <a:r>
                        <a:rPr lang="sl-SI" sz="1200" dirty="0">
                          <a:solidFill>
                            <a:schemeClr val="tx2"/>
                          </a:solidFill>
                          <a:effectLst/>
                          <a:latin typeface="Calibri" panose="020F0502020204030204" pitchFamily="34" charset="0"/>
                        </a:rPr>
                        <a:t>SKUPAJ 1. (a do g)</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Skupaj bruto plače (a+d+e+f)</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Skupaj drugi osebni prejemki (b+c+g)</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426579">
                <a:tc>
                  <a:txBody>
                    <a:bodyPr/>
                    <a:lstStyle/>
                    <a:p>
                      <a:pPr algn="l" hangingPunct="0">
                        <a:spcAft>
                          <a:spcPts val="0"/>
                        </a:spcAft>
                      </a:pPr>
                      <a:r>
                        <a:rPr lang="sl-SI" sz="1200" dirty="0">
                          <a:solidFill>
                            <a:schemeClr val="tx2"/>
                          </a:solidFill>
                          <a:effectLst/>
                          <a:latin typeface="Calibri" panose="020F0502020204030204" pitchFamily="34" charset="0"/>
                        </a:rPr>
                        <a:t>Skupaj prispevki, davek, premije pokojninskega zavarovanja</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SKUPAJ 2.</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258532">
                <a:tc>
                  <a:txBody>
                    <a:bodyPr/>
                    <a:lstStyle/>
                    <a:p>
                      <a:pPr algn="just" hangingPunct="0">
                        <a:spcAft>
                          <a:spcPts val="0"/>
                        </a:spcAft>
                      </a:pPr>
                      <a:r>
                        <a:rPr lang="sl-SI" sz="1200" dirty="0">
                          <a:solidFill>
                            <a:schemeClr val="tx2"/>
                          </a:solidFill>
                          <a:effectLst/>
                          <a:latin typeface="Calibri" panose="020F0502020204030204" pitchFamily="34" charset="0"/>
                        </a:rPr>
                        <a:t>Deleži virov financiranja</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258532">
                <a:tc>
                  <a:txBody>
                    <a:bodyPr/>
                    <a:lstStyle/>
                    <a:p>
                      <a:pPr algn="just" hangingPunct="0">
                        <a:spcAft>
                          <a:spcPts val="0"/>
                        </a:spcAft>
                      </a:pPr>
                      <a:r>
                        <a:rPr lang="sl-SI" sz="1200">
                          <a:solidFill>
                            <a:schemeClr val="tx2"/>
                          </a:solidFill>
                          <a:effectLst/>
                          <a:latin typeface="Calibri" panose="020F0502020204030204" pitchFamily="34" charset="0"/>
                        </a:rPr>
                        <a:t>prispevki</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r h="258532">
                <a:tc>
                  <a:txBody>
                    <a:bodyPr/>
                    <a:lstStyle/>
                    <a:p>
                      <a:pPr algn="just" hangingPunct="0">
                        <a:spcAft>
                          <a:spcPts val="0"/>
                        </a:spcAft>
                      </a:pPr>
                      <a:r>
                        <a:rPr lang="sl-SI" sz="1200" dirty="0">
                          <a:solidFill>
                            <a:schemeClr val="tx2"/>
                          </a:solidFill>
                          <a:effectLst/>
                          <a:latin typeface="Calibri" panose="020F0502020204030204" pitchFamily="34" charset="0"/>
                        </a:rPr>
                        <a:t>premije pokojninskega zavarovanja</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a:solidFill>
                            <a:schemeClr val="tx2"/>
                          </a:solidFill>
                          <a:effectLst/>
                          <a:latin typeface="Calibri" panose="020F0502020204030204" pitchFamily="34" charset="0"/>
                        </a:rPr>
                        <a:t> </a:t>
                      </a:r>
                      <a:endParaRPr lang="sl-SI" sz="120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r>
                        <a:rPr lang="sl-SI" sz="1200" dirty="0">
                          <a:solidFill>
                            <a:schemeClr val="tx2"/>
                          </a:solidFill>
                          <a:effectLst/>
                          <a:latin typeface="Calibri" panose="020F0502020204030204" pitchFamily="34" charset="0"/>
                        </a:rPr>
                        <a:t> </a:t>
                      </a: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spcAft>
                          <a:spcPts val="0"/>
                        </a:spcAft>
                      </a:pPr>
                      <a:endParaRPr lang="sl-SI" sz="1200" dirty="0">
                        <a:solidFill>
                          <a:schemeClr val="tx2"/>
                        </a:solidFill>
                        <a:effectLst/>
                        <a:latin typeface="Calibri" panose="020F0502020204030204" pitchFamily="34" charset="0"/>
                        <a:ea typeface="Times New Roman"/>
                        <a:cs typeface="Times New Roman"/>
                      </a:endParaRPr>
                    </a:p>
                  </a:txBody>
                  <a:tcPr marL="44450" marR="444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820906902"/>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1543659" y="1066800"/>
            <a:ext cx="3287054" cy="400110"/>
          </a:xfrm>
          <a:prstGeom prst="rect">
            <a:avLst/>
          </a:prstGeom>
        </p:spPr>
        <p:txBody>
          <a:bodyPr wrap="none">
            <a:spAutoFit/>
          </a:bodyPr>
          <a:lstStyle/>
          <a:p>
            <a:r>
              <a:rPr lang="sl-SI" sz="2000" b="1" dirty="0">
                <a:solidFill>
                  <a:schemeClr val="tx2"/>
                </a:solidFill>
                <a:latin typeface="Calibri" panose="020F0502020204030204" pitchFamily="34" charset="0"/>
              </a:rPr>
              <a:t>Merila uspešnosti poslovanja</a:t>
            </a:r>
            <a:endParaRPr lang="sl-SI" sz="2000" dirty="0">
              <a:solidFill>
                <a:schemeClr val="tx2"/>
              </a:solidFill>
              <a:latin typeface="Calibri" panose="020F0502020204030204" pitchFamily="34" charset="0"/>
            </a:endParaRPr>
          </a:p>
        </p:txBody>
      </p:sp>
      <p:sp>
        <p:nvSpPr>
          <p:cNvPr id="3" name="Rectangle 2"/>
          <p:cNvSpPr/>
          <p:nvPr/>
        </p:nvSpPr>
        <p:spPr>
          <a:xfrm>
            <a:off x="1331913" y="1859340"/>
            <a:ext cx="6659692" cy="4401205"/>
          </a:xfrm>
          <a:prstGeom prst="rect">
            <a:avLst/>
          </a:prstGeom>
        </p:spPr>
        <p:txBody>
          <a:bodyPr wrap="square">
            <a:spAutoFit/>
          </a:bodyPr>
          <a:lstStyle/>
          <a:p>
            <a:r>
              <a:rPr lang="sl-SI" altLang="sl-SI" sz="2000" dirty="0">
                <a:solidFill>
                  <a:schemeClr val="tx2"/>
                </a:solidFill>
                <a:latin typeface="Calibri" panose="020F0502020204030204" pitchFamily="34" charset="0"/>
              </a:rPr>
              <a:t>Sveti javnih zavodov morajo ugotavljati gospodarnost, učinkovitost in uspešnost pri upravljanju s sredstvi javnih financ in pri izvajanju javne službe oz. pri zagotavljanju javnega interesa.  </a:t>
            </a:r>
          </a:p>
          <a:p>
            <a:pPr marL="0" indent="0">
              <a:buNone/>
            </a:pPr>
            <a:endParaRPr lang="sl-SI" altLang="sl-SI" sz="2000" dirty="0">
              <a:solidFill>
                <a:schemeClr val="tx2"/>
              </a:solidFill>
              <a:latin typeface="Calibri" panose="020F0502020204030204" pitchFamily="34" charset="0"/>
            </a:endParaRPr>
          </a:p>
          <a:p>
            <a:r>
              <a:rPr lang="sl-SI" altLang="sl-SI" sz="2000" dirty="0">
                <a:solidFill>
                  <a:schemeClr val="tx2"/>
                </a:solidFill>
                <a:latin typeface="Calibri" panose="020F0502020204030204" pitchFamily="34" charset="0"/>
              </a:rPr>
              <a:t>Kakšen je odnos med vlaganji in rezultati poslovanja?</a:t>
            </a:r>
          </a:p>
          <a:p>
            <a:pPr marL="0" indent="0">
              <a:buNone/>
            </a:pPr>
            <a:endParaRPr lang="sl-SI" altLang="sl-SI" sz="2000" dirty="0">
              <a:solidFill>
                <a:schemeClr val="tx2"/>
              </a:solidFill>
              <a:latin typeface="Calibri" panose="020F0502020204030204" pitchFamily="34" charset="0"/>
            </a:endParaRPr>
          </a:p>
          <a:p>
            <a:r>
              <a:rPr lang="sl-SI" altLang="sl-SI" sz="2000" dirty="0">
                <a:solidFill>
                  <a:schemeClr val="tx2"/>
                </a:solidFill>
                <a:latin typeface="Calibri" panose="020F0502020204030204" pitchFamily="34" charset="0"/>
              </a:rPr>
              <a:t> Pomembno je, da se (poleg izpolnjevanja poslanstva) ocenjuje ekonomske učinke vloženih javnih in zasebnih sredstev (so)financiranja. </a:t>
            </a:r>
          </a:p>
          <a:p>
            <a:endParaRPr lang="sl-SI" sz="2000" dirty="0">
              <a:solidFill>
                <a:schemeClr val="tx2"/>
              </a:solidFill>
              <a:latin typeface="Calibri" panose="020F0502020204030204" pitchFamily="34" charset="0"/>
            </a:endParaRPr>
          </a:p>
          <a:p>
            <a:r>
              <a:rPr lang="sl-SI" sz="2000" dirty="0">
                <a:solidFill>
                  <a:schemeClr val="tx2"/>
                </a:solidFill>
                <a:latin typeface="Calibri" panose="020F0502020204030204" pitchFamily="34" charset="0"/>
              </a:rPr>
              <a:t>Kako nadzirati racionalnost trošenja javnih sredstev? </a:t>
            </a:r>
          </a:p>
          <a:p>
            <a:r>
              <a:rPr lang="sl-SI" sz="2000" dirty="0">
                <a:solidFill>
                  <a:schemeClr val="tx2"/>
                </a:solidFill>
                <a:latin typeface="Calibri" panose="020F0502020204030204" pitchFamily="34" charset="0"/>
              </a:rPr>
              <a:t>S postavljanjem ciljev in s primernimi fizičnimi in finančnimi kazalci, določenimi v strateškem načrtu zavoda.</a:t>
            </a:r>
          </a:p>
        </p:txBody>
      </p:sp>
    </p:spTree>
    <p:extLst>
      <p:ext uri="{BB962C8B-B14F-4D97-AF65-F5344CB8AC3E}">
        <p14:creationId xmlns:p14="http://schemas.microsoft.com/office/powerpoint/2010/main" val="393851462"/>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835819"/>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1024354" y="951233"/>
            <a:ext cx="3344762" cy="400110"/>
          </a:xfrm>
          <a:prstGeom prst="rect">
            <a:avLst/>
          </a:prstGeom>
        </p:spPr>
        <p:txBody>
          <a:bodyPr wrap="none">
            <a:spAutoFit/>
          </a:bodyPr>
          <a:lstStyle/>
          <a:p>
            <a:r>
              <a:rPr lang="sl-SI" sz="2000" b="1" dirty="0">
                <a:solidFill>
                  <a:schemeClr val="tx2"/>
                </a:solidFill>
                <a:latin typeface="Calibri" panose="020F0502020204030204" pitchFamily="34" charset="0"/>
              </a:rPr>
              <a:t>Merila uspešnosti poslovanja </a:t>
            </a:r>
            <a:endParaRPr lang="sl-SI" sz="2000" dirty="0">
              <a:solidFill>
                <a:schemeClr val="tx2"/>
              </a:solidFill>
              <a:latin typeface="Calibri" panose="020F0502020204030204" pitchFamily="34" charset="0"/>
            </a:endParaRPr>
          </a:p>
        </p:txBody>
      </p:sp>
      <p:sp>
        <p:nvSpPr>
          <p:cNvPr id="3" name="Rectangle 2"/>
          <p:cNvSpPr/>
          <p:nvPr/>
        </p:nvSpPr>
        <p:spPr>
          <a:xfrm>
            <a:off x="971550" y="1443092"/>
            <a:ext cx="7308154" cy="5324535"/>
          </a:xfrm>
          <a:prstGeom prst="rect">
            <a:avLst/>
          </a:prstGeom>
        </p:spPr>
        <p:txBody>
          <a:bodyPr wrap="square">
            <a:spAutoFit/>
          </a:bodyPr>
          <a:lstStyle/>
          <a:p>
            <a:pPr>
              <a:buNone/>
            </a:pPr>
            <a:r>
              <a:rPr lang="sl-SI" altLang="sl-SI" sz="2000" b="1" dirty="0">
                <a:solidFill>
                  <a:schemeClr val="tx2"/>
                </a:solidFill>
                <a:latin typeface="Calibri" panose="020F0502020204030204" pitchFamily="34" charset="0"/>
              </a:rPr>
              <a:t>Analize poslovanja: preverjamo doseganje ciljev, načrtovanih v strateškem in letnih načrtih javnih zavodov.</a:t>
            </a:r>
          </a:p>
          <a:p>
            <a:pPr>
              <a:buNone/>
            </a:pPr>
            <a:endParaRPr lang="sl-SI" altLang="sl-SI" sz="2000" b="1" dirty="0">
              <a:solidFill>
                <a:schemeClr val="tx2"/>
              </a:solidFill>
              <a:latin typeface="Calibri" panose="020F0502020204030204" pitchFamily="34" charset="0"/>
            </a:endParaRPr>
          </a:p>
          <a:p>
            <a:pPr>
              <a:buNone/>
            </a:pPr>
            <a:r>
              <a:rPr lang="sl-SI" altLang="sl-SI" sz="2000" b="1" dirty="0">
                <a:solidFill>
                  <a:schemeClr val="tx2"/>
                </a:solidFill>
                <a:latin typeface="Calibri" panose="020F0502020204030204" pitchFamily="34" charset="0"/>
              </a:rPr>
              <a:t>Analiza uresničevanja programa</a:t>
            </a:r>
          </a:p>
          <a:p>
            <a:pPr>
              <a:buNone/>
            </a:pPr>
            <a:r>
              <a:rPr lang="sl-SI" altLang="sl-SI" sz="2000" dirty="0">
                <a:solidFill>
                  <a:schemeClr val="tx2"/>
                </a:solidFill>
                <a:latin typeface="Calibri" panose="020F0502020204030204" pitchFamily="34" charset="0"/>
              </a:rPr>
              <a:t>Uspešnost = uresničeno / načrtovano</a:t>
            </a:r>
          </a:p>
          <a:p>
            <a:pPr>
              <a:buNone/>
            </a:pPr>
            <a:endParaRPr lang="sl-SI" altLang="sl-SI" sz="2000" dirty="0">
              <a:solidFill>
                <a:schemeClr val="tx2"/>
              </a:solidFill>
              <a:latin typeface="Calibri" panose="020F0502020204030204" pitchFamily="34" charset="0"/>
            </a:endParaRPr>
          </a:p>
          <a:p>
            <a:pPr>
              <a:buNone/>
            </a:pPr>
            <a:r>
              <a:rPr lang="sl-SI" altLang="sl-SI" sz="2000" b="1" dirty="0">
                <a:solidFill>
                  <a:schemeClr val="tx2"/>
                </a:solidFill>
                <a:latin typeface="Calibri" panose="020F0502020204030204" pitchFamily="34" charset="0"/>
              </a:rPr>
              <a:t>Kazalci obsega in strukture programa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prireditev (različnih, s ponovitvami),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obiskovalcev,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prodanih vstopnic in število prireditev z vstopnino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članov,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aktivnih članov, </a:t>
            </a:r>
          </a:p>
          <a:p>
            <a:pPr marL="342900" indent="-342900">
              <a:buFont typeface="Arial" panose="020B0604020202020204" pitchFamily="34" charset="0"/>
              <a:buChar char="•"/>
            </a:pPr>
            <a:r>
              <a:rPr lang="sl-SI" altLang="sl-SI" sz="2000" dirty="0">
                <a:solidFill>
                  <a:schemeClr val="tx2"/>
                </a:solidFill>
                <a:latin typeface="Calibri" panose="020F0502020204030204" pitchFamily="34" charset="0"/>
              </a:rPr>
              <a:t>število izposojenih knjižničnih enot, </a:t>
            </a:r>
          </a:p>
          <a:p>
            <a:r>
              <a:rPr lang="sl-SI" altLang="sl-SI" sz="2000" dirty="0">
                <a:solidFill>
                  <a:schemeClr val="tx2"/>
                </a:solidFill>
                <a:latin typeface="Calibri" panose="020F0502020204030204" pitchFamily="34" charset="0"/>
              </a:rPr>
              <a:t>…</a:t>
            </a:r>
          </a:p>
          <a:p>
            <a:pPr>
              <a:buNone/>
            </a:pPr>
            <a:r>
              <a:rPr lang="sl-SI" altLang="sl-SI" sz="2000" b="1" dirty="0">
                <a:solidFill>
                  <a:schemeClr val="tx2"/>
                </a:solidFill>
                <a:latin typeface="Calibri" panose="020F0502020204030204" pitchFamily="34" charset="0"/>
              </a:rPr>
              <a:t>Kazalci za merjene izkoristka zmogljivosti </a:t>
            </a:r>
          </a:p>
          <a:p>
            <a:pPr>
              <a:buNone/>
            </a:pPr>
            <a:r>
              <a:rPr lang="sl-SI" altLang="sl-SI" sz="2000" dirty="0">
                <a:solidFill>
                  <a:schemeClr val="tx2"/>
                </a:solidFill>
                <a:latin typeface="Calibri" panose="020F0502020204030204" pitchFamily="34" charset="0"/>
              </a:rPr>
              <a:t>izkoristek prostorov, opreme in zaposlenih za program javne službe in dopolnilne - tržne dejavnosti.</a:t>
            </a:r>
          </a:p>
        </p:txBody>
      </p:sp>
    </p:spTree>
    <p:extLst>
      <p:ext uri="{BB962C8B-B14F-4D97-AF65-F5344CB8AC3E}">
        <p14:creationId xmlns:p14="http://schemas.microsoft.com/office/powerpoint/2010/main" val="2303420459"/>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2" y="1281113"/>
            <a:ext cx="7198313"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buNone/>
            </a:pPr>
            <a:r>
              <a:rPr lang="sl-SI" altLang="sl-SI" sz="2000" b="1" dirty="0">
                <a:solidFill>
                  <a:schemeClr val="tx2"/>
                </a:solidFill>
              </a:rPr>
              <a:t>Analize finančnega poslovanja</a:t>
            </a:r>
          </a:p>
          <a:p>
            <a:pPr>
              <a:buNone/>
            </a:pPr>
            <a:endParaRPr lang="sl-SI" altLang="sl-SI" sz="2000" dirty="0">
              <a:solidFill>
                <a:schemeClr val="tx2"/>
              </a:solidFill>
            </a:endParaRPr>
          </a:p>
          <a:p>
            <a:pPr>
              <a:buNone/>
            </a:pPr>
            <a:r>
              <a:rPr lang="sl-SI" altLang="sl-SI" sz="2000" b="1" dirty="0">
                <a:solidFill>
                  <a:schemeClr val="tx2"/>
                </a:solidFill>
              </a:rPr>
              <a:t>Letno poročilo zavoda</a:t>
            </a:r>
          </a:p>
          <a:p>
            <a:pPr>
              <a:buNone/>
            </a:pPr>
            <a:r>
              <a:rPr lang="sl-SI" altLang="sl-SI" sz="2000" dirty="0">
                <a:solidFill>
                  <a:schemeClr val="tx2"/>
                </a:solidFill>
              </a:rPr>
              <a:t>Poslovno poročilo</a:t>
            </a:r>
          </a:p>
          <a:p>
            <a:pPr>
              <a:buNone/>
            </a:pPr>
            <a:r>
              <a:rPr lang="sl-SI" altLang="sl-SI" sz="2000" dirty="0">
                <a:solidFill>
                  <a:schemeClr val="tx2"/>
                </a:solidFill>
              </a:rPr>
              <a:t>Računovodsko poročilo</a:t>
            </a:r>
          </a:p>
          <a:p>
            <a:pPr>
              <a:buNone/>
            </a:pPr>
            <a:endParaRPr lang="sl-SI" altLang="sl-SI" sz="2000" dirty="0">
              <a:solidFill>
                <a:schemeClr val="tx2"/>
              </a:solidFill>
            </a:endParaRPr>
          </a:p>
          <a:p>
            <a:pPr>
              <a:buNone/>
            </a:pPr>
            <a:r>
              <a:rPr lang="sl-SI" altLang="sl-SI" sz="2000" b="1" dirty="0">
                <a:solidFill>
                  <a:schemeClr val="tx2"/>
                </a:solidFill>
              </a:rPr>
              <a:t>Kazalniki uspešnosti (finančnega) poslovanja</a:t>
            </a:r>
            <a:r>
              <a:rPr lang="sl-SI" altLang="sl-SI" sz="2000" dirty="0">
                <a:solidFill>
                  <a:schemeClr val="tx2"/>
                </a:solidFill>
              </a:rPr>
              <a:t>    </a:t>
            </a:r>
          </a:p>
          <a:p>
            <a:pPr>
              <a:buNone/>
            </a:pPr>
            <a:endParaRPr lang="sl-SI" altLang="sl-SI" sz="2000" dirty="0">
              <a:solidFill>
                <a:schemeClr val="tx2"/>
              </a:solidFill>
            </a:endParaRPr>
          </a:p>
          <a:p>
            <a:r>
              <a:rPr lang="sl-SI" altLang="sl-SI" sz="2000" dirty="0">
                <a:solidFill>
                  <a:schemeClr val="tx2"/>
                </a:solidFill>
              </a:rPr>
              <a:t>Pomemben je nadzor oz. kontrola načrtovanega (kdo, kaj, kako kontrolira), </a:t>
            </a:r>
          </a:p>
          <a:p>
            <a:r>
              <a:rPr lang="sl-SI" altLang="sl-SI" sz="2000" dirty="0">
                <a:solidFill>
                  <a:schemeClr val="tx2"/>
                </a:solidFill>
              </a:rPr>
              <a:t>ugotavljanje odmikov in razlogi zanje, </a:t>
            </a:r>
          </a:p>
          <a:p>
            <a:r>
              <a:rPr lang="sl-SI" altLang="sl-SI" sz="2000" dirty="0">
                <a:solidFill>
                  <a:schemeClr val="tx2"/>
                </a:solidFill>
              </a:rPr>
              <a:t>sprejemanje ukrepov za doseganje (načrtovanih) ciljev poslovanja.                             </a:t>
            </a:r>
          </a:p>
        </p:txBody>
      </p:sp>
    </p:spTree>
    <p:extLst>
      <p:ext uri="{BB962C8B-B14F-4D97-AF65-F5344CB8AC3E}">
        <p14:creationId xmlns:p14="http://schemas.microsoft.com/office/powerpoint/2010/main" val="1732568971"/>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08572" y="1004681"/>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2" name="Rectangle 1"/>
          <p:cNvSpPr/>
          <p:nvPr/>
        </p:nvSpPr>
        <p:spPr>
          <a:xfrm>
            <a:off x="883172" y="1066800"/>
            <a:ext cx="7841641" cy="4308872"/>
          </a:xfrm>
          <a:prstGeom prst="rect">
            <a:avLst/>
          </a:prstGeom>
        </p:spPr>
        <p:txBody>
          <a:bodyPr wrap="square">
            <a:spAutoFit/>
          </a:bodyPr>
          <a:lstStyle/>
          <a:p>
            <a:pPr>
              <a:buNone/>
            </a:pPr>
            <a:r>
              <a:rPr lang="sl-SI" altLang="sl-SI" sz="2000" b="1" dirty="0">
                <a:solidFill>
                  <a:schemeClr val="tx2"/>
                </a:solidFill>
                <a:latin typeface="Calibri" panose="020F0502020204030204" pitchFamily="34" charset="0"/>
              </a:rPr>
              <a:t>Kazalniki uspešnosti poslovanja zavoda</a:t>
            </a:r>
          </a:p>
          <a:p>
            <a:pPr>
              <a:buNone/>
            </a:pPr>
            <a:endParaRPr lang="sl-SI" altLang="sl-SI" sz="2000" dirty="0">
              <a:solidFill>
                <a:schemeClr val="tx2"/>
              </a:solidFill>
              <a:latin typeface="Calibri" panose="020F0502020204030204" pitchFamily="34" charset="0"/>
            </a:endParaRPr>
          </a:p>
          <a:p>
            <a:pPr>
              <a:buNone/>
            </a:pPr>
            <a:r>
              <a:rPr lang="sl-SI" altLang="sl-SI" dirty="0">
                <a:solidFill>
                  <a:schemeClr val="tx2"/>
                </a:solidFill>
                <a:latin typeface="Calibri" panose="020F0502020204030204" pitchFamily="34" charset="0"/>
              </a:rPr>
              <a:t>Biti morajo načrtovani v strateškem načrtu zavoda, programu in finančnem načrtu in uresničeni (v primerjavi z načrtovanimi) v Letnem poročilu zavoda.</a:t>
            </a:r>
          </a:p>
          <a:p>
            <a:pPr>
              <a:buNone/>
            </a:pPr>
            <a:endParaRPr lang="sl-SI" altLang="sl-SI" b="1" dirty="0">
              <a:solidFill>
                <a:schemeClr val="tx2"/>
              </a:solidFill>
              <a:latin typeface="Calibri" panose="020F0502020204030204" pitchFamily="34" charset="0"/>
            </a:endParaRPr>
          </a:p>
          <a:p>
            <a:r>
              <a:rPr lang="sl-SI" altLang="sl-SI" b="1" dirty="0">
                <a:solidFill>
                  <a:schemeClr val="tx2"/>
                </a:solidFill>
                <a:latin typeface="Calibri" panose="020F0502020204030204" pitchFamily="34" charset="0"/>
              </a:rPr>
              <a:t>K1 </a:t>
            </a:r>
            <a:r>
              <a:rPr lang="sl-SI" altLang="sl-SI" dirty="0">
                <a:solidFill>
                  <a:schemeClr val="tx2"/>
                </a:solidFill>
                <a:latin typeface="Calibri" panose="020F0502020204030204" pitchFamily="34" charset="0"/>
              </a:rPr>
              <a:t>= prihodki od prodanih vstopnic / prihodki javne službe</a:t>
            </a:r>
          </a:p>
          <a:p>
            <a:r>
              <a:rPr lang="sl-SI" altLang="sl-SI" b="1" dirty="0">
                <a:solidFill>
                  <a:schemeClr val="tx2"/>
                </a:solidFill>
                <a:latin typeface="Calibri" panose="020F0502020204030204" pitchFamily="34" charset="0"/>
              </a:rPr>
              <a:t>K2 </a:t>
            </a:r>
            <a:r>
              <a:rPr lang="sl-SI" altLang="sl-SI" dirty="0">
                <a:solidFill>
                  <a:schemeClr val="tx2"/>
                </a:solidFill>
                <a:latin typeface="Calibri" panose="020F0502020204030204" pitchFamily="34" charset="0"/>
              </a:rPr>
              <a:t>= prihodki od pokroviteljev, donatorjev / prihodki javne službe</a:t>
            </a:r>
          </a:p>
          <a:p>
            <a:r>
              <a:rPr lang="sl-SI" altLang="sl-SI" b="1" dirty="0">
                <a:solidFill>
                  <a:schemeClr val="tx2"/>
                </a:solidFill>
                <a:latin typeface="Calibri" panose="020F0502020204030204" pitchFamily="34" charset="0"/>
              </a:rPr>
              <a:t>K3 </a:t>
            </a:r>
            <a:r>
              <a:rPr lang="sl-SI" altLang="sl-SI" dirty="0">
                <a:solidFill>
                  <a:schemeClr val="tx2"/>
                </a:solidFill>
                <a:latin typeface="Calibri" panose="020F0502020204030204" pitchFamily="34" charset="0"/>
              </a:rPr>
              <a:t>= javni prihodki / vsi prihodki javne službe – </a:t>
            </a:r>
            <a:r>
              <a:rPr lang="sl-SI" altLang="sl-SI" i="1" dirty="0">
                <a:solidFill>
                  <a:schemeClr val="tx2"/>
                </a:solidFill>
                <a:latin typeface="Calibri" panose="020F0502020204030204" pitchFamily="34" charset="0"/>
              </a:rPr>
              <a:t>delež javnih prihodkov</a:t>
            </a:r>
          </a:p>
          <a:p>
            <a:r>
              <a:rPr lang="sl-SI" altLang="sl-SI" b="1" dirty="0">
                <a:solidFill>
                  <a:schemeClr val="tx2"/>
                </a:solidFill>
                <a:latin typeface="Calibri" panose="020F0502020204030204" pitchFamily="34" charset="0"/>
              </a:rPr>
              <a:t>K4 </a:t>
            </a:r>
            <a:r>
              <a:rPr lang="sl-SI" altLang="sl-SI" dirty="0">
                <a:solidFill>
                  <a:schemeClr val="tx2"/>
                </a:solidFill>
                <a:latin typeface="Calibri" panose="020F0502020204030204" pitchFamily="34" charset="0"/>
              </a:rPr>
              <a:t>= nejavni prihodki / vsi prihodki javne službe </a:t>
            </a:r>
          </a:p>
          <a:p>
            <a:r>
              <a:rPr lang="sl-SI" altLang="sl-SI" b="1" dirty="0">
                <a:solidFill>
                  <a:schemeClr val="tx2"/>
                </a:solidFill>
                <a:latin typeface="Calibri" panose="020F0502020204030204" pitchFamily="34" charset="0"/>
              </a:rPr>
              <a:t>K5 </a:t>
            </a:r>
            <a:r>
              <a:rPr lang="sl-SI" altLang="sl-SI" dirty="0">
                <a:solidFill>
                  <a:schemeClr val="tx2"/>
                </a:solidFill>
                <a:latin typeface="Calibri" panose="020F0502020204030204" pitchFamily="34" charset="0"/>
              </a:rPr>
              <a:t>= javni prihodki za neposredne stroške programa / neposredni stroški javne službe – </a:t>
            </a:r>
            <a:r>
              <a:rPr lang="sl-SI" altLang="sl-SI" i="1" dirty="0">
                <a:solidFill>
                  <a:schemeClr val="tx2"/>
                </a:solidFill>
                <a:latin typeface="Calibri" panose="020F0502020204030204" pitchFamily="34" charset="0"/>
              </a:rPr>
              <a:t>delež javnih sredstev </a:t>
            </a:r>
          </a:p>
          <a:p>
            <a:r>
              <a:rPr lang="sl-SI" altLang="sl-SI" b="1" dirty="0">
                <a:solidFill>
                  <a:schemeClr val="tx2"/>
                </a:solidFill>
                <a:latin typeface="Calibri" panose="020F0502020204030204" pitchFamily="34" charset="0"/>
              </a:rPr>
              <a:t>K6 </a:t>
            </a:r>
            <a:r>
              <a:rPr lang="sl-SI" altLang="sl-SI" dirty="0">
                <a:solidFill>
                  <a:schemeClr val="tx2"/>
                </a:solidFill>
                <a:latin typeface="Calibri" panose="020F0502020204030204" pitchFamily="34" charset="0"/>
              </a:rPr>
              <a:t>= prihodki za projekte / prihodki zavoda</a:t>
            </a:r>
          </a:p>
          <a:p>
            <a:r>
              <a:rPr lang="sl-SI" altLang="sl-SI" b="1" dirty="0">
                <a:solidFill>
                  <a:schemeClr val="tx2"/>
                </a:solidFill>
                <a:latin typeface="Calibri" panose="020F0502020204030204" pitchFamily="34" charset="0"/>
              </a:rPr>
              <a:t>K7 </a:t>
            </a:r>
            <a:r>
              <a:rPr lang="sl-SI" altLang="sl-SI" dirty="0">
                <a:solidFill>
                  <a:schemeClr val="tx2"/>
                </a:solidFill>
                <a:latin typeface="Calibri" panose="020F0502020204030204" pitchFamily="34" charset="0"/>
              </a:rPr>
              <a:t>= prihodki dejavnosti na trgu / prihodki zavoda</a:t>
            </a:r>
          </a:p>
          <a:p>
            <a:r>
              <a:rPr lang="sl-SI" altLang="sl-SI" b="1" dirty="0">
                <a:solidFill>
                  <a:schemeClr val="tx2"/>
                </a:solidFill>
                <a:latin typeface="Calibri" panose="020F0502020204030204" pitchFamily="34" charset="0"/>
              </a:rPr>
              <a:t>K8</a:t>
            </a:r>
            <a:r>
              <a:rPr lang="sl-SI" altLang="sl-SI" dirty="0">
                <a:solidFill>
                  <a:schemeClr val="tx2"/>
                </a:solidFill>
                <a:latin typeface="Calibri" panose="020F0502020204030204" pitchFamily="34" charset="0"/>
              </a:rPr>
              <a:t> =  </a:t>
            </a:r>
            <a:r>
              <a:rPr lang="sl-SI" altLang="sl-SI" dirty="0" err="1">
                <a:solidFill>
                  <a:schemeClr val="tx2"/>
                </a:solidFill>
                <a:latin typeface="Calibri" panose="020F0502020204030204" pitchFamily="34" charset="0"/>
              </a:rPr>
              <a:t>neproračunski</a:t>
            </a:r>
            <a:r>
              <a:rPr lang="sl-SI" altLang="sl-SI" dirty="0">
                <a:solidFill>
                  <a:schemeClr val="tx2"/>
                </a:solidFill>
                <a:latin typeface="Calibri" panose="020F0502020204030204" pitchFamily="34" charset="0"/>
              </a:rPr>
              <a:t> prihodki / prihodki zavoda – </a:t>
            </a:r>
            <a:r>
              <a:rPr lang="sl-SI" altLang="sl-SI" i="1" dirty="0">
                <a:solidFill>
                  <a:schemeClr val="tx2"/>
                </a:solidFill>
                <a:latin typeface="Calibri" panose="020F0502020204030204" pitchFamily="34" charset="0"/>
              </a:rPr>
              <a:t>delež </a:t>
            </a:r>
            <a:r>
              <a:rPr lang="sl-SI" altLang="sl-SI" i="1" dirty="0" err="1">
                <a:solidFill>
                  <a:schemeClr val="tx2"/>
                </a:solidFill>
                <a:latin typeface="Calibri" panose="020F0502020204030204" pitchFamily="34" charset="0"/>
              </a:rPr>
              <a:t>neproračunskih</a:t>
            </a:r>
            <a:r>
              <a:rPr lang="sl-SI" altLang="sl-SI" i="1" dirty="0">
                <a:solidFill>
                  <a:schemeClr val="tx2"/>
                </a:solidFill>
                <a:latin typeface="Calibri" panose="020F0502020204030204" pitchFamily="34" charset="0"/>
              </a:rPr>
              <a:t> prihodkov</a:t>
            </a:r>
          </a:p>
          <a:p>
            <a:r>
              <a:rPr lang="sl-SI" altLang="sl-SI" b="1" dirty="0">
                <a:solidFill>
                  <a:schemeClr val="tx2"/>
                </a:solidFill>
                <a:latin typeface="Calibri" panose="020F0502020204030204" pitchFamily="34" charset="0"/>
              </a:rPr>
              <a:t>K9 =  </a:t>
            </a:r>
            <a:r>
              <a:rPr lang="sl-SI" altLang="sl-SI" dirty="0">
                <a:solidFill>
                  <a:schemeClr val="tx2"/>
                </a:solidFill>
                <a:latin typeface="Calibri" panose="020F0502020204030204" pitchFamily="34" charset="0"/>
              </a:rPr>
              <a:t>proračunski prihodki / prihodki zavoda – </a:t>
            </a:r>
            <a:r>
              <a:rPr lang="sl-SI" altLang="sl-SI" i="1" dirty="0">
                <a:solidFill>
                  <a:schemeClr val="tx2"/>
                </a:solidFill>
                <a:latin typeface="Calibri" panose="020F0502020204030204" pitchFamily="34" charset="0"/>
              </a:rPr>
              <a:t>delež proračunskih prihodkov</a:t>
            </a:r>
          </a:p>
        </p:txBody>
      </p:sp>
    </p:spTree>
    <p:extLst>
      <p:ext uri="{BB962C8B-B14F-4D97-AF65-F5344CB8AC3E}">
        <p14:creationId xmlns:p14="http://schemas.microsoft.com/office/powerpoint/2010/main" val="3411476855"/>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Box 5"/>
          <p:cNvSpPr txBox="1">
            <a:spLocks noChangeArrowheads="1"/>
          </p:cNvSpPr>
          <p:nvPr/>
        </p:nvSpPr>
        <p:spPr bwMode="auto">
          <a:xfrm>
            <a:off x="848290" y="3874132"/>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726161" y="1089766"/>
            <a:ext cx="7766485" cy="4062651"/>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LETNO POROČILO JAVNIH ZAVODOV NA PODROČJU KULTURE</a:t>
            </a:r>
          </a:p>
          <a:p>
            <a:pPr hangingPunct="0"/>
            <a:endParaRPr lang="sl-SI" sz="2000" dirty="0">
              <a:solidFill>
                <a:schemeClr val="tx2"/>
              </a:solidFill>
              <a:latin typeface="Calibri" panose="020F0502020204030204" pitchFamily="34" charset="0"/>
            </a:endParaRPr>
          </a:p>
          <a:p>
            <a:pPr hangingPunct="0"/>
            <a:r>
              <a:rPr lang="sl-SI" dirty="0">
                <a:solidFill>
                  <a:schemeClr val="tx2"/>
                </a:solidFill>
                <a:latin typeface="Calibri" panose="020F0502020204030204" pitchFamily="34" charset="0"/>
              </a:rPr>
              <a:t>Javni zavodi so dolžni v skladu z Zakonom o računovodstvu in navodili in obrazci ustanovitelja oz. večinskega financerja, pripraviti </a:t>
            </a:r>
            <a:r>
              <a:rPr lang="sl-SI" b="1" dirty="0">
                <a:solidFill>
                  <a:schemeClr val="tx2"/>
                </a:solidFill>
                <a:latin typeface="Calibri" panose="020F0502020204030204" pitchFamily="34" charset="0"/>
              </a:rPr>
              <a:t>Letno poročilo</a:t>
            </a:r>
            <a:r>
              <a:rPr lang="sl-SI" dirty="0">
                <a:solidFill>
                  <a:schemeClr val="tx2"/>
                </a:solidFill>
                <a:latin typeface="Calibri" panose="020F0502020204030204" pitchFamily="34" charset="0"/>
              </a:rPr>
              <a:t>, ki ga morajo do konca februarja za preteklo leto poslati AJPES-u ter ustanovitelju  oz. večinskemu financerju (ministrstvu) po predhodni obravnavi na sejah sveta in strokovnega sveta zavoda.</a:t>
            </a:r>
          </a:p>
          <a:p>
            <a:pPr hangingPunct="0"/>
            <a:endParaRPr lang="sl-SI" dirty="0">
              <a:solidFill>
                <a:schemeClr val="tx2"/>
              </a:solidFill>
              <a:latin typeface="Calibri" panose="020F0502020204030204" pitchFamily="34" charset="0"/>
            </a:endParaRPr>
          </a:p>
          <a:p>
            <a:pPr hangingPunct="0"/>
            <a:r>
              <a:rPr lang="sl-SI" dirty="0">
                <a:solidFill>
                  <a:schemeClr val="tx2"/>
                </a:solidFill>
                <a:latin typeface="Calibri" panose="020F0502020204030204" pitchFamily="34" charset="0"/>
              </a:rPr>
              <a:t>Letno poročilo je  sestavljeno iz </a:t>
            </a:r>
            <a:r>
              <a:rPr lang="sl-SI" b="1" dirty="0">
                <a:solidFill>
                  <a:schemeClr val="tx2"/>
                </a:solidFill>
                <a:latin typeface="Calibri" panose="020F0502020204030204" pitchFamily="34" charset="0"/>
              </a:rPr>
              <a:t>računovodskega </a:t>
            </a:r>
            <a:r>
              <a:rPr lang="sl-SI" dirty="0">
                <a:solidFill>
                  <a:schemeClr val="tx2"/>
                </a:solidFill>
                <a:latin typeface="Calibri" panose="020F0502020204030204" pitchFamily="34" charset="0"/>
              </a:rPr>
              <a:t>in </a:t>
            </a:r>
            <a:r>
              <a:rPr lang="sl-SI" b="1" dirty="0">
                <a:solidFill>
                  <a:schemeClr val="tx2"/>
                </a:solidFill>
                <a:latin typeface="Calibri" panose="020F0502020204030204" pitchFamily="34" charset="0"/>
              </a:rPr>
              <a:t>poslovnega poročila </a:t>
            </a:r>
            <a:r>
              <a:rPr lang="sl-SI" dirty="0">
                <a:solidFill>
                  <a:schemeClr val="tx2"/>
                </a:solidFill>
                <a:latin typeface="Calibri" panose="020F0502020204030204" pitchFamily="34" charset="0"/>
              </a:rPr>
              <a:t>s prilogami, ki jih določi ustanovitelj  oz. večinski financer zavoda.</a:t>
            </a:r>
          </a:p>
          <a:p>
            <a:pPr hangingPunct="0"/>
            <a:endParaRPr lang="sl-SI" dirty="0">
              <a:solidFill>
                <a:schemeClr val="tx2"/>
              </a:solidFill>
              <a:latin typeface="Calibri" panose="020F0502020204030204" pitchFamily="34" charset="0"/>
            </a:endParaRPr>
          </a:p>
          <a:p>
            <a:pPr hangingPunct="0"/>
            <a:r>
              <a:rPr lang="sl-SI" dirty="0">
                <a:solidFill>
                  <a:schemeClr val="tx2"/>
                </a:solidFill>
                <a:latin typeface="Calibri" panose="020F0502020204030204" pitchFamily="34" charset="0"/>
              </a:rPr>
              <a:t>V skladu z 59. členom ZIPRS2627 so javni zavodi dolžni posredovati </a:t>
            </a:r>
            <a:r>
              <a:rPr lang="sl-SI" b="1" dirty="0">
                <a:solidFill>
                  <a:schemeClr val="tx2"/>
                </a:solidFill>
                <a:latin typeface="Calibri" panose="020F0502020204030204" pitchFamily="34" charset="0"/>
              </a:rPr>
              <a:t>sprejeta</a:t>
            </a:r>
            <a:r>
              <a:rPr lang="sl-SI" dirty="0">
                <a:solidFill>
                  <a:schemeClr val="tx2"/>
                </a:solidFill>
                <a:latin typeface="Calibri" panose="020F0502020204030204" pitchFamily="34" charset="0"/>
              </a:rPr>
              <a:t> letna poročila o delu </a:t>
            </a:r>
            <a:r>
              <a:rPr lang="sl-SI" b="1" dirty="0">
                <a:solidFill>
                  <a:schemeClr val="tx2"/>
                </a:solidFill>
                <a:latin typeface="Calibri" panose="020F0502020204030204" pitchFamily="34" charset="0"/>
              </a:rPr>
              <a:t>v soglasje </a:t>
            </a:r>
            <a:r>
              <a:rPr lang="sl-SI" dirty="0">
                <a:solidFill>
                  <a:schemeClr val="tx2"/>
                </a:solidFill>
                <a:latin typeface="Calibri" panose="020F0502020204030204" pitchFamily="34" charset="0"/>
              </a:rPr>
              <a:t>organu, pristojnemu za izdajo soglasja k njihovemu finančnemu načrtu in programu dela (ustanovitelju).</a:t>
            </a:r>
          </a:p>
        </p:txBody>
      </p:sp>
    </p:spTree>
    <p:extLst>
      <p:ext uri="{BB962C8B-B14F-4D97-AF65-F5344CB8AC3E}">
        <p14:creationId xmlns:p14="http://schemas.microsoft.com/office/powerpoint/2010/main" val="75326385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2001" y="1548000"/>
            <a:ext cx="7193572" cy="4247317"/>
          </a:xfrm>
        </p:spPr>
        <p:txBody>
          <a:bodyPr>
            <a:normAutofit/>
          </a:bodyPr>
          <a:lstStyle/>
          <a:p>
            <a:r>
              <a:rPr lang="sl-SI" sz="2000" dirty="0">
                <a:solidFill>
                  <a:schemeClr val="tx2"/>
                </a:solidFill>
                <a:latin typeface="Calibri" panose="020F0502020204030204" pitchFamily="34" charset="0"/>
              </a:rPr>
              <a:t>Računovodsko poročilo obsega: </a:t>
            </a:r>
            <a:br>
              <a:rPr lang="sl-SI" sz="2000" dirty="0">
                <a:solidFill>
                  <a:schemeClr val="tx2"/>
                </a:solidFill>
                <a:latin typeface="Calibri" panose="020F0502020204030204" pitchFamily="34" charset="0"/>
              </a:rPr>
            </a:br>
            <a:br>
              <a:rPr lang="sl-SI" sz="200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bilanco stanja s prilogama (stanje in gibanje neopredmetenih sredstev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in opredmetenih  osnovnih sredstev,  stanje in gibanje dolgoročnih finančnih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naložb in posojil),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izkaz prihodkov in odhodkov  določenih uporabnikov s prilogami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(izkaz prihodkov in odhodkov določenih uporabnikov </a:t>
            </a:r>
            <a:r>
              <a:rPr lang="sl-SI" sz="1800" b="0" i="1" dirty="0">
                <a:solidFill>
                  <a:schemeClr val="tx2"/>
                </a:solidFill>
                <a:latin typeface="Calibri" panose="020F0502020204030204" pitchFamily="34" charset="0"/>
              </a:rPr>
              <a:t>po vrstah dejavnosti</a:t>
            </a:r>
            <a:r>
              <a:rPr lang="sl-SI" sz="1800" b="0" dirty="0">
                <a:solidFill>
                  <a:schemeClr val="tx2"/>
                </a:solidFill>
                <a:latin typeface="Calibri" panose="020F0502020204030204" pitchFamily="34" charset="0"/>
              </a:rPr>
              <a:t>,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izkaz prihodkov in odhodkov določenih uporabnikov </a:t>
            </a:r>
            <a:r>
              <a:rPr lang="sl-SI" sz="1800" b="0" i="1" dirty="0">
                <a:solidFill>
                  <a:schemeClr val="tx2"/>
                </a:solidFill>
                <a:latin typeface="Calibri" panose="020F0502020204030204" pitchFamily="34" charset="0"/>
              </a:rPr>
              <a:t>po načelu </a:t>
            </a:r>
            <a:br>
              <a:rPr lang="sl-SI" sz="1800" b="0" i="1" dirty="0">
                <a:solidFill>
                  <a:schemeClr val="tx2"/>
                </a:solidFill>
                <a:latin typeface="Calibri" panose="020F0502020204030204" pitchFamily="34" charset="0"/>
              </a:rPr>
            </a:br>
            <a:r>
              <a:rPr lang="sl-SI" sz="1800" b="0" i="1" dirty="0">
                <a:solidFill>
                  <a:schemeClr val="tx2"/>
                </a:solidFill>
                <a:latin typeface="Calibri" panose="020F0502020204030204" pitchFamily="34" charset="0"/>
              </a:rPr>
              <a:t>denarnega toka</a:t>
            </a:r>
            <a:r>
              <a:rPr lang="sl-SI" sz="1800" b="0" dirty="0">
                <a:solidFill>
                  <a:schemeClr val="tx2"/>
                </a:solidFill>
                <a:latin typeface="Calibri" panose="020F0502020204030204" pitchFamily="34" charset="0"/>
              </a:rPr>
              <a:t>,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izkaz računa finančnih terjatev in naložb določenih uporabnikov,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izkaz računa financiranja določenih uporabnikov) in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pojasnila (že navedene priloge k izkazoma in druge računovodske </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informacije),</a:t>
            </a:r>
            <a:br>
              <a:rPr lang="sl-SI" sz="1800" b="0" dirty="0">
                <a:solidFill>
                  <a:schemeClr val="tx2"/>
                </a:solidFill>
                <a:latin typeface="Calibri" panose="020F0502020204030204" pitchFamily="34" charset="0"/>
              </a:rPr>
            </a:br>
            <a:r>
              <a:rPr lang="sl-SI" sz="1800" b="0" dirty="0">
                <a:solidFill>
                  <a:schemeClr val="tx2"/>
                </a:solidFill>
                <a:latin typeface="Calibri" panose="020F0502020204030204" pitchFamily="34" charset="0"/>
              </a:rPr>
              <a:t>- druge priloge, ki jih določi ustanovitelj</a:t>
            </a:r>
            <a:br>
              <a:rPr lang="sl-SI" sz="2000" dirty="0">
                <a:solidFill>
                  <a:schemeClr val="tx2"/>
                </a:solidFill>
                <a:latin typeface="Calibri" panose="020F0502020204030204" pitchFamily="34" charset="0"/>
              </a:rPr>
            </a:br>
            <a:endParaRPr lang="sl-SI" sz="2000" dirty="0"/>
          </a:p>
        </p:txBody>
      </p:sp>
    </p:spTree>
    <p:extLst>
      <p:ext uri="{BB962C8B-B14F-4D97-AF65-F5344CB8AC3E}">
        <p14:creationId xmlns:p14="http://schemas.microsoft.com/office/powerpoint/2010/main" val="2161822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43258" y="1256572"/>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943258" y="1067311"/>
            <a:ext cx="7290148" cy="5324535"/>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Poslovno poročilo </a:t>
            </a:r>
            <a:r>
              <a:rPr lang="sl-SI" sz="2000" dirty="0">
                <a:solidFill>
                  <a:schemeClr val="tx2"/>
                </a:solidFill>
                <a:latin typeface="Calibri" panose="020F0502020204030204" pitchFamily="34" charset="0"/>
              </a:rPr>
              <a:t>javnega zavoda</a:t>
            </a:r>
          </a:p>
          <a:p>
            <a:pPr hangingPunct="0"/>
            <a:r>
              <a:rPr lang="sl-SI" sz="2000" dirty="0">
                <a:solidFill>
                  <a:schemeClr val="tx2"/>
                </a:solidFill>
                <a:latin typeface="Calibri" panose="020F0502020204030204" pitchFamily="34" charset="0"/>
              </a:rPr>
              <a:t> </a:t>
            </a:r>
          </a:p>
          <a:p>
            <a:pPr lvl="0" fontAlgn="auto" hangingPunct="1"/>
            <a:r>
              <a:rPr lang="sl-SI" sz="2000" dirty="0">
                <a:solidFill>
                  <a:schemeClr val="tx2"/>
                </a:solidFill>
                <a:latin typeface="Calibri" panose="020F0502020204030204" pitchFamily="34" charset="0"/>
              </a:rPr>
              <a:t> </a:t>
            </a:r>
            <a:r>
              <a:rPr lang="sl-SI" dirty="0">
                <a:solidFill>
                  <a:schemeClr val="tx2"/>
                </a:solidFill>
                <a:latin typeface="Calibri" panose="020F0502020204030204" pitchFamily="34" charset="0"/>
              </a:rPr>
              <a:t>- </a:t>
            </a:r>
            <a:r>
              <a:rPr lang="sl-SI" b="1" dirty="0">
                <a:solidFill>
                  <a:schemeClr val="tx2"/>
                </a:solidFill>
                <a:latin typeface="Calibri" panose="020F0502020204030204" pitchFamily="34" charset="0"/>
              </a:rPr>
              <a:t>Splošni del</a:t>
            </a:r>
            <a:r>
              <a:rPr lang="sl-SI" dirty="0">
                <a:solidFill>
                  <a:schemeClr val="tx2"/>
                </a:solidFill>
                <a:latin typeface="Calibri" panose="020F0502020204030204" pitchFamily="34" charset="0"/>
              </a:rPr>
              <a:t>: </a:t>
            </a:r>
          </a:p>
          <a:p>
            <a:pPr lvl="0" fontAlgn="auto" hangingPunct="1"/>
            <a:r>
              <a:rPr lang="sl-SI" dirty="0">
                <a:solidFill>
                  <a:schemeClr val="tx2"/>
                </a:solidFill>
                <a:latin typeface="Calibri" panose="020F0502020204030204" pitchFamily="34" charset="0"/>
              </a:rPr>
              <a:t>predstavitev javnega zavoda, opis sedanjega položaja, opis razvoja (analiza poslovnega okolja zavoda), predstavitev vodstva, organov javnega zavoda, predstavitev dejavnosti, obseg delovanja ...</a:t>
            </a:r>
          </a:p>
          <a:p>
            <a:pPr lvl="0" fontAlgn="auto" hangingPunct="1"/>
            <a:endParaRPr lang="sl-SI" dirty="0">
              <a:solidFill>
                <a:schemeClr val="tx2"/>
              </a:solidFill>
              <a:latin typeface="Calibri" panose="020F0502020204030204" pitchFamily="34" charset="0"/>
            </a:endParaRPr>
          </a:p>
          <a:p>
            <a:pPr hangingPunct="0"/>
            <a:r>
              <a:rPr lang="sl-SI" dirty="0">
                <a:solidFill>
                  <a:schemeClr val="tx2"/>
                </a:solidFill>
                <a:latin typeface="Calibri" panose="020F0502020204030204" pitchFamily="34" charset="0"/>
              </a:rPr>
              <a:t> - </a:t>
            </a:r>
            <a:r>
              <a:rPr lang="sl-SI" b="1" dirty="0">
                <a:solidFill>
                  <a:schemeClr val="tx2"/>
                </a:solidFill>
                <a:latin typeface="Calibri" panose="020F0502020204030204" pitchFamily="34" charset="0"/>
              </a:rPr>
              <a:t>Posebni del</a:t>
            </a:r>
            <a:r>
              <a:rPr lang="sl-SI" dirty="0">
                <a:solidFill>
                  <a:schemeClr val="tx2"/>
                </a:solidFill>
                <a:latin typeface="Calibri" panose="020F0502020204030204" pitchFamily="34" charset="0"/>
              </a:rPr>
              <a:t>: </a:t>
            </a:r>
          </a:p>
          <a:p>
            <a:pPr hangingPunct="0"/>
            <a:r>
              <a:rPr lang="sl-SI" dirty="0">
                <a:solidFill>
                  <a:schemeClr val="tx2"/>
                </a:solidFill>
                <a:latin typeface="Calibri" panose="020F0502020204030204" pitchFamily="34" charset="0"/>
              </a:rPr>
              <a:t>poročila posameznih oddelkov, služb o izvedbi njihovih programov, dejavnosti, projektov</a:t>
            </a:r>
          </a:p>
          <a:p>
            <a:pPr hangingPunct="0"/>
            <a:r>
              <a:rPr lang="sl-SI" dirty="0">
                <a:solidFill>
                  <a:schemeClr val="tx2"/>
                </a:solidFill>
                <a:latin typeface="Calibri" panose="020F0502020204030204" pitchFamily="34" charset="0"/>
              </a:rPr>
              <a:t>poročilo o doseženih ciljih in rezultatih, ki vključuje oceno uspeha realizacije po programskih sklopih, kot so opredeljeni v programu zavoda in odločbi ustanovitelja.</a:t>
            </a:r>
          </a:p>
          <a:p>
            <a:pPr hangingPunct="0"/>
            <a:endParaRPr lang="sl-SI" dirty="0">
              <a:solidFill>
                <a:schemeClr val="tx2"/>
              </a:solidFill>
              <a:latin typeface="Calibri" panose="020F0502020204030204" pitchFamily="34" charset="0"/>
            </a:endParaRPr>
          </a:p>
          <a:p>
            <a:pPr lvl="0" fontAlgn="auto" hangingPunct="1"/>
            <a:r>
              <a:rPr lang="sl-SI" dirty="0">
                <a:solidFill>
                  <a:schemeClr val="tx2"/>
                </a:solidFill>
                <a:latin typeface="Calibri" panose="020F0502020204030204" pitchFamily="34" charset="0"/>
              </a:rPr>
              <a:t> - </a:t>
            </a:r>
            <a:r>
              <a:rPr lang="sl-SI" b="1" dirty="0">
                <a:solidFill>
                  <a:schemeClr val="tx2"/>
                </a:solidFill>
                <a:latin typeface="Calibri" panose="020F0502020204030204" pitchFamily="34" charset="0"/>
              </a:rPr>
              <a:t>Zaključni del </a:t>
            </a:r>
            <a:r>
              <a:rPr lang="sl-SI" dirty="0">
                <a:solidFill>
                  <a:schemeClr val="tx2"/>
                </a:solidFill>
                <a:latin typeface="Calibri" panose="020F0502020204030204" pitchFamily="34" charset="0"/>
              </a:rPr>
              <a:t>poslovnega poročila: </a:t>
            </a:r>
          </a:p>
          <a:p>
            <a:pPr lvl="0" fontAlgn="auto" hangingPunct="1"/>
            <a:r>
              <a:rPr lang="sl-SI" dirty="0">
                <a:solidFill>
                  <a:schemeClr val="tx2"/>
                </a:solidFill>
                <a:latin typeface="Calibri" panose="020F0502020204030204" pitchFamily="34" charset="0"/>
              </a:rPr>
              <a:t>   datum in kraj nastanka, kdo je sodeloval pri pripravi poročila,  </a:t>
            </a:r>
          </a:p>
          <a:p>
            <a:pPr lvl="0" fontAlgn="auto" hangingPunct="1"/>
            <a:r>
              <a:rPr lang="sl-SI" dirty="0">
                <a:solidFill>
                  <a:schemeClr val="tx2"/>
                </a:solidFill>
                <a:latin typeface="Calibri" panose="020F0502020204030204" pitchFamily="34" charset="0"/>
              </a:rPr>
              <a:t>   kdo je v javnem zavodu sprejel poročilo, podpis odgovornih oseb, </a:t>
            </a:r>
          </a:p>
          <a:p>
            <a:pPr lvl="0" fontAlgn="auto" hangingPunct="1"/>
            <a:r>
              <a:rPr lang="sl-SI" dirty="0">
                <a:solidFill>
                  <a:schemeClr val="tx2"/>
                </a:solidFill>
                <a:latin typeface="Calibri" panose="020F0502020204030204" pitchFamily="34" charset="0"/>
              </a:rPr>
              <a:t>   ki so ga pripravile.</a:t>
            </a:r>
          </a:p>
        </p:txBody>
      </p:sp>
    </p:spTree>
    <p:extLst>
      <p:ext uri="{BB962C8B-B14F-4D97-AF65-F5344CB8AC3E}">
        <p14:creationId xmlns:p14="http://schemas.microsoft.com/office/powerpoint/2010/main" val="364764753"/>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685801" y="1007628"/>
            <a:ext cx="8007262" cy="5324535"/>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Splošni del poslovnega poročila</a:t>
            </a:r>
            <a:endParaRPr lang="sl-SI" sz="2000" dirty="0">
              <a:solidFill>
                <a:schemeClr val="tx2"/>
              </a:solidFill>
              <a:latin typeface="Calibri" panose="020F0502020204030204" pitchFamily="34" charset="0"/>
            </a:endParaRPr>
          </a:p>
          <a:p>
            <a:pPr hangingPunct="0"/>
            <a:r>
              <a:rPr lang="sl-SI" sz="2000" dirty="0">
                <a:solidFill>
                  <a:schemeClr val="tx2"/>
                </a:solidFill>
                <a:latin typeface="Calibri" panose="020F0502020204030204" pitchFamily="34" charset="0"/>
              </a:rPr>
              <a:t> </a:t>
            </a:r>
          </a:p>
          <a:p>
            <a:pPr hangingPunct="0"/>
            <a:r>
              <a:rPr lang="sl-SI" sz="2000" dirty="0">
                <a:solidFill>
                  <a:schemeClr val="tx2"/>
                </a:solidFill>
                <a:latin typeface="Calibri" panose="020F0502020204030204" pitchFamily="34" charset="0"/>
              </a:rPr>
              <a:t>Predstavitev javnega zavoda: osnovni podatki iz registracije: naziv, morebitni skrajšani naziv, naslov, matična številka, davčna številka, številka podračuna pri UJP, telefonska številka, elektronski naslov,</a:t>
            </a:r>
          </a:p>
          <a:p>
            <a:pPr hangingPunct="0"/>
            <a:r>
              <a:rPr lang="sl-SI" sz="2000" dirty="0">
                <a:solidFill>
                  <a:schemeClr val="tx2"/>
                </a:solidFill>
                <a:latin typeface="Calibri" panose="020F0502020204030204" pitchFamily="34" charset="0"/>
              </a:rPr>
              <a:t>kontaktne osebe ipd.</a:t>
            </a:r>
          </a:p>
          <a:p>
            <a:pPr hangingPunct="0"/>
            <a:r>
              <a:rPr lang="sl-SI" sz="2000" dirty="0">
                <a:solidFill>
                  <a:schemeClr val="tx2"/>
                </a:solidFill>
                <a:latin typeface="Calibri" panose="020F0502020204030204" pitchFamily="34" charset="0"/>
              </a:rPr>
              <a:t> </a:t>
            </a:r>
          </a:p>
          <a:p>
            <a:pPr hangingPunct="0"/>
            <a:r>
              <a:rPr lang="sl-SI" sz="2000" dirty="0">
                <a:solidFill>
                  <a:schemeClr val="tx2"/>
                </a:solidFill>
                <a:latin typeface="Calibri" panose="020F0502020204030204" pitchFamily="34" charset="0"/>
              </a:rPr>
              <a:t>Kratek opis razvoja javnega zavoda: ustanovitev, kako se je razvijal v teh letih, kakšen je njegov položaj v okolju (analizira poslovnega okolja), priznanja, posebni uspehi, težave ipd.</a:t>
            </a:r>
          </a:p>
          <a:p>
            <a:pPr hangingPunct="0"/>
            <a:r>
              <a:rPr lang="sl-SI" sz="2000" dirty="0">
                <a:solidFill>
                  <a:schemeClr val="tx2"/>
                </a:solidFill>
                <a:latin typeface="Calibri" panose="020F0502020204030204" pitchFamily="34" charset="0"/>
              </a:rPr>
              <a:t> </a:t>
            </a:r>
          </a:p>
          <a:p>
            <a:pPr hangingPunct="0"/>
            <a:r>
              <a:rPr lang="sl-SI" sz="2000" dirty="0">
                <a:solidFill>
                  <a:schemeClr val="tx2"/>
                </a:solidFill>
                <a:latin typeface="Calibri" panose="020F0502020204030204" pitchFamily="34" charset="0"/>
              </a:rPr>
              <a:t>Pri predstavitvi pomembnejših organov javnega zavoda navedemo vodilne, člane sveta in strokovnega sveta. Priporočilo je, da se navede tiste organe, ki so imeli največji vpliv na izide poslovanja, predstavljene v poročilu.</a:t>
            </a:r>
          </a:p>
          <a:p>
            <a:pPr hangingPunct="0"/>
            <a:r>
              <a:rPr lang="sl-SI" sz="2000" dirty="0">
                <a:solidFill>
                  <a:schemeClr val="tx2"/>
                </a:solidFill>
                <a:latin typeface="Calibri" panose="020F0502020204030204" pitchFamily="34" charset="0"/>
              </a:rPr>
              <a:t> </a:t>
            </a:r>
          </a:p>
          <a:p>
            <a:pPr hangingPunct="0"/>
            <a:r>
              <a:rPr lang="sl-SI" sz="2000" dirty="0">
                <a:solidFill>
                  <a:schemeClr val="tx2"/>
                </a:solidFill>
                <a:latin typeface="Calibri" panose="020F0502020204030204" pitchFamily="34" charset="0"/>
              </a:rPr>
              <a:t>Naštejemo dejavnosti, zaradi katerih je bil zavod ustanovljen ter pri vsaki dejavnosti na kratko opišemo glavne naloge.</a:t>
            </a:r>
          </a:p>
        </p:txBody>
      </p:sp>
    </p:spTree>
    <p:extLst>
      <p:ext uri="{BB962C8B-B14F-4D97-AF65-F5344CB8AC3E}">
        <p14:creationId xmlns:p14="http://schemas.microsoft.com/office/powerpoint/2010/main" val="404470530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685800" y="1760755"/>
            <a:ext cx="7676889" cy="45147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marL="342900" indent="-342900" hangingPunct="0">
              <a:buFont typeface="Arial" panose="020B0604020202020204" pitchFamily="34" charset="0"/>
              <a:buChar char="•"/>
            </a:pPr>
            <a:r>
              <a:rPr lang="sl-SI" sz="2000" b="0" dirty="0">
                <a:solidFill>
                  <a:schemeClr val="tx2"/>
                </a:solidFill>
                <a:latin typeface="+mn-lt"/>
              </a:rPr>
              <a:t>Postavljanje ciljev temelji na doseženem v preteklem obdobju (analize) ob upoštevanju dinamike (sprememb) okolja. Ko se v javnih zavodih postavi ključne cilje, se mora hkrati načrtovati tudi ukrepe (poti) za doseganje ciljev. Cilji morajo biti vsebinski, številčni in vrednostni ( ob navedbah doseženega v preteklem obdobju).</a:t>
            </a:r>
            <a:br>
              <a:rPr lang="sl-SI" sz="2000" b="0" dirty="0">
                <a:solidFill>
                  <a:schemeClr val="tx2"/>
                </a:solidFill>
                <a:latin typeface="+mn-lt"/>
              </a:rPr>
            </a:br>
            <a:br>
              <a:rPr lang="sl-SI" sz="2000" b="0" dirty="0">
                <a:solidFill>
                  <a:schemeClr val="tx2"/>
                </a:solidFill>
                <a:latin typeface="+mn-lt"/>
              </a:rPr>
            </a:br>
            <a:r>
              <a:rPr lang="sl-SI" sz="2000" b="0" dirty="0">
                <a:solidFill>
                  <a:schemeClr val="tx2"/>
                </a:solidFill>
                <a:latin typeface="+mn-lt"/>
              </a:rPr>
              <a:t>Primer:</a:t>
            </a:r>
            <a:br>
              <a:rPr lang="sl-SI" sz="2000" b="0" dirty="0">
                <a:solidFill>
                  <a:schemeClr val="tx2"/>
                </a:solidFill>
                <a:latin typeface="+mn-lt"/>
              </a:rPr>
            </a:br>
            <a:r>
              <a:rPr lang="sl-SI" sz="2000" b="0" dirty="0">
                <a:solidFill>
                  <a:schemeClr val="tx2"/>
                </a:solidFill>
                <a:latin typeface="+mn-lt"/>
              </a:rPr>
              <a:t>Strateški cilj na področju </a:t>
            </a:r>
            <a:r>
              <a:rPr lang="en-GB" sz="2000" b="0" dirty="0" err="1">
                <a:solidFill>
                  <a:schemeClr val="tx2"/>
                </a:solidFill>
                <a:latin typeface="+mj-lt"/>
              </a:rPr>
              <a:t>knjižnične</a:t>
            </a:r>
            <a:r>
              <a:rPr lang="en-GB" sz="2000" b="0" dirty="0">
                <a:solidFill>
                  <a:schemeClr val="tx2"/>
                </a:solidFill>
                <a:latin typeface="+mj-lt"/>
              </a:rPr>
              <a:t> </a:t>
            </a:r>
            <a:r>
              <a:rPr lang="en-GB" sz="2000" b="0" dirty="0" err="1">
                <a:solidFill>
                  <a:schemeClr val="tx2"/>
                </a:solidFill>
                <a:latin typeface="+mj-lt"/>
              </a:rPr>
              <a:t>dejavnosti</a:t>
            </a:r>
            <a:r>
              <a:rPr lang="en-GB" sz="2000" b="0" dirty="0">
                <a:solidFill>
                  <a:schemeClr val="tx2"/>
                </a:solidFill>
                <a:latin typeface="+mj-lt"/>
              </a:rPr>
              <a:t> za </a:t>
            </a:r>
            <a:r>
              <a:rPr lang="en-GB" sz="2000" b="0" dirty="0" err="1">
                <a:solidFill>
                  <a:schemeClr val="tx2"/>
                </a:solidFill>
                <a:latin typeface="+mj-lt"/>
              </a:rPr>
              <a:t>obdobje</a:t>
            </a:r>
            <a:r>
              <a:rPr lang="en-GB" sz="2000" b="0" dirty="0">
                <a:solidFill>
                  <a:schemeClr val="tx2"/>
                </a:solidFill>
                <a:latin typeface="+mj-lt"/>
              </a:rPr>
              <a:t> 20</a:t>
            </a:r>
            <a:r>
              <a:rPr lang="sl-SI" sz="2000" b="0" dirty="0">
                <a:solidFill>
                  <a:schemeClr val="tx2"/>
                </a:solidFill>
                <a:latin typeface="+mn-lt"/>
              </a:rPr>
              <a:t>24</a:t>
            </a:r>
            <a:r>
              <a:rPr lang="en-GB" sz="2000" b="0" dirty="0">
                <a:solidFill>
                  <a:schemeClr val="tx2"/>
                </a:solidFill>
                <a:latin typeface="+mn-lt"/>
              </a:rPr>
              <a:t> do 20</a:t>
            </a:r>
            <a:r>
              <a:rPr lang="sl-SI" sz="2000" b="0" dirty="0">
                <a:solidFill>
                  <a:schemeClr val="tx2"/>
                </a:solidFill>
                <a:latin typeface="+mn-lt"/>
              </a:rPr>
              <a:t>31, iz </a:t>
            </a:r>
            <a:r>
              <a:rPr lang="pl-PL" sz="2000" b="0" dirty="0">
                <a:solidFill>
                  <a:schemeClr val="tx2"/>
                </a:solidFill>
                <a:latin typeface="+mn-lt"/>
              </a:rPr>
              <a:t>Resolucije o nacionalnem programu za kulturo 2024–2031,  je</a:t>
            </a:r>
            <a:br>
              <a:rPr lang="pl-PL" sz="1800" b="0" dirty="0">
                <a:solidFill>
                  <a:schemeClr val="tx2"/>
                </a:solidFill>
                <a:latin typeface="+mj-lt"/>
              </a:rPr>
            </a:br>
            <a:r>
              <a:rPr lang="sl-SI" sz="2000" b="0" dirty="0">
                <a:solidFill>
                  <a:schemeClr val="tx2"/>
                </a:solidFill>
                <a:latin typeface="+mj-lt"/>
              </a:rPr>
              <a:t>v skladu s pristojnostmi ustanoviteljev in sofinancerjev krepitev javne knjižnične mreže, vključno s spodbujanjem nadgrajevanja znanja delavcev v sektorju in skrbjo za ustrezne prostore, opremo in finančna sredstva. </a:t>
            </a:r>
            <a:br>
              <a:rPr lang="sl-SI" sz="2000" b="0" i="1" dirty="0">
                <a:solidFill>
                  <a:schemeClr val="tx2"/>
                </a:solidFill>
                <a:latin typeface="+mn-lt"/>
              </a:rPr>
            </a:br>
            <a:r>
              <a:rPr lang="sl-SI" sz="2000" b="0" i="1" dirty="0">
                <a:solidFill>
                  <a:schemeClr val="tx2"/>
                </a:solidFill>
                <a:latin typeface="+mn-lt"/>
              </a:rPr>
              <a:t> </a:t>
            </a:r>
            <a:endParaRPr lang="en-US" sz="2000" b="0" dirty="0">
              <a:solidFill>
                <a:schemeClr val="tx2"/>
              </a:solidFill>
              <a:latin typeface="+mn-lt"/>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815410" y="1184494"/>
            <a:ext cx="229448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sz="2000" b="1" dirty="0">
                <a:solidFill>
                  <a:schemeClr val="tx2"/>
                </a:solidFill>
              </a:rPr>
              <a:t>STRATEŠKI CILJI</a:t>
            </a:r>
          </a:p>
        </p:txBody>
      </p:sp>
    </p:spTree>
    <p:extLst>
      <p:ext uri="{BB962C8B-B14F-4D97-AF65-F5344CB8AC3E}">
        <p14:creationId xmlns:p14="http://schemas.microsoft.com/office/powerpoint/2010/main" val="3578026450"/>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686142"/>
            <a:ext cx="7200900" cy="43268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501042" y="1042259"/>
            <a:ext cx="8417490" cy="4924425"/>
          </a:xfrm>
          <a:prstGeom prst="rect">
            <a:avLst/>
          </a:prstGeom>
        </p:spPr>
        <p:txBody>
          <a:bodyPr wrap="square">
            <a:spAutoFit/>
          </a:bodyPr>
          <a:lstStyle/>
          <a:p>
            <a:pPr hangingPunct="0"/>
            <a:r>
              <a:rPr lang="sl-SI" sz="2000" b="1" dirty="0">
                <a:solidFill>
                  <a:schemeClr val="tx2"/>
                </a:solidFill>
                <a:latin typeface="Calibri" panose="020F0502020204030204" pitchFamily="34" charset="0"/>
              </a:rPr>
              <a:t>Posebni del poslovnega poročila</a:t>
            </a:r>
            <a:r>
              <a:rPr lang="sl-SI" sz="2000" dirty="0">
                <a:solidFill>
                  <a:schemeClr val="tx2"/>
                </a:solidFill>
                <a:latin typeface="Calibri" panose="020F0502020204030204" pitchFamily="34" charset="0"/>
              </a:rPr>
              <a:t> / priloge</a:t>
            </a:r>
          </a:p>
          <a:p>
            <a:pPr hangingPunct="0"/>
            <a:endParaRPr lang="sl-SI" sz="2000" dirty="0">
              <a:solidFill>
                <a:schemeClr val="tx2"/>
              </a:solidFill>
              <a:latin typeface="Calibri" panose="020F0502020204030204" pitchFamily="34" charset="0"/>
            </a:endParaRPr>
          </a:p>
          <a:p>
            <a:pPr marL="285750" indent="-285750" hangingPunct="0">
              <a:buFontTx/>
              <a:buChar char="-"/>
            </a:pPr>
            <a:r>
              <a:rPr lang="sl-SI" dirty="0">
                <a:solidFill>
                  <a:schemeClr val="tx2"/>
                </a:solidFill>
                <a:latin typeface="Calibri" panose="020F0502020204030204" pitchFamily="34" charset="0"/>
              </a:rPr>
              <a:t>Poročilo o izvedbi programov, dejavnosti, projektov: uresničevanje glavnih ciljev po programskih sklopih;</a:t>
            </a:r>
          </a:p>
          <a:p>
            <a:pPr marL="285750" indent="-285750" hangingPunct="0">
              <a:buFontTx/>
              <a:buChar char="-"/>
            </a:pPr>
            <a:r>
              <a:rPr lang="sl-SI" dirty="0">
                <a:solidFill>
                  <a:schemeClr val="tx2"/>
                </a:solidFill>
                <a:latin typeface="Calibri" panose="020F0502020204030204" pitchFamily="34" charset="0"/>
              </a:rPr>
              <a:t>Doseganje dolgoročnih in letnih ciljev poslovanja;</a:t>
            </a:r>
          </a:p>
          <a:p>
            <a:pPr marL="285750" indent="-285750" hangingPunct="0">
              <a:buFontTx/>
              <a:buChar char="-"/>
            </a:pPr>
            <a:r>
              <a:rPr lang="sl-SI" dirty="0">
                <a:solidFill>
                  <a:schemeClr val="tx2"/>
                </a:solidFill>
                <a:latin typeface="Calibri" panose="020F0502020204030204" pitchFamily="34" charset="0"/>
              </a:rPr>
              <a:t>Ocene uspeha pri doseganju ciljev z analizo opisnih, fizičnih in finančnih kazalcev;</a:t>
            </a:r>
          </a:p>
          <a:p>
            <a:pPr marL="285750" indent="-285750" hangingPunct="0">
              <a:buFontTx/>
              <a:buChar char="-"/>
            </a:pPr>
            <a:r>
              <a:rPr lang="sl-SI" dirty="0">
                <a:solidFill>
                  <a:schemeClr val="tx2"/>
                </a:solidFill>
                <a:latin typeface="Calibri" panose="020F0502020204030204" pitchFamily="34" charset="0"/>
              </a:rPr>
              <a:t>Druga pojasnila in poročila, ki jih določi ustanovitelj ali pa so pomembna za razumevanje poslovanja oziroma dejavnosti zavoda, na primer:</a:t>
            </a:r>
          </a:p>
          <a:p>
            <a:pPr marL="342900" indent="-342900" hangingPunct="0">
              <a:buFont typeface="Arial" panose="020B0604020202020204" pitchFamily="34" charset="0"/>
              <a:buChar char="•"/>
            </a:pPr>
            <a:r>
              <a:rPr lang="sl-SI" dirty="0">
                <a:solidFill>
                  <a:schemeClr val="tx2"/>
                </a:solidFill>
                <a:latin typeface="Calibri" panose="020F0502020204030204" pitchFamily="34" charset="0"/>
              </a:rPr>
              <a:t>Vsebinski – statistični obrazci,</a:t>
            </a:r>
          </a:p>
          <a:p>
            <a:pPr marL="342900" indent="-342900" hangingPunct="0">
              <a:buFont typeface="Arial" panose="020B0604020202020204" pitchFamily="34" charset="0"/>
              <a:buChar char="•"/>
            </a:pPr>
            <a:r>
              <a:rPr lang="sl-SI" dirty="0">
                <a:solidFill>
                  <a:schemeClr val="tx2"/>
                </a:solidFill>
                <a:latin typeface="Calibri" panose="020F0502020204030204" pitchFamily="34" charset="0"/>
              </a:rPr>
              <a:t>Poimenski seznam zaposlenih po virih financiranja,</a:t>
            </a:r>
          </a:p>
          <a:p>
            <a:pPr marL="342900" indent="-342900" hangingPunct="0">
              <a:buFont typeface="Arial" panose="020B0604020202020204" pitchFamily="34" charset="0"/>
              <a:buChar char="•"/>
            </a:pPr>
            <a:r>
              <a:rPr lang="sl-SI" dirty="0">
                <a:solidFill>
                  <a:schemeClr val="tx2"/>
                </a:solidFill>
                <a:latin typeface="Calibri" panose="020F0502020204030204" pitchFamily="34" charset="0"/>
              </a:rPr>
              <a:t>Popis objektov in prostorov zavoda ter poročilo o prejetih najemninah od oddaje stvarnega premoženja države v najem,</a:t>
            </a:r>
          </a:p>
          <a:p>
            <a:pPr marL="342900" indent="-342900" hangingPunct="0">
              <a:buFont typeface="Arial" panose="020B0604020202020204" pitchFamily="34" charset="0"/>
              <a:buChar char="•"/>
            </a:pPr>
            <a:r>
              <a:rPr lang="sl-SI" dirty="0">
                <a:solidFill>
                  <a:schemeClr val="tx2"/>
                </a:solidFill>
                <a:latin typeface="Calibri" panose="020F0502020204030204" pitchFamily="34" charset="0"/>
              </a:rPr>
              <a:t>Elementi za določitev dovoljenega obsega sredstev za delovno uspešnost iz naslova prodaje blaga in storitev na trgu in iz naslova nejavnih prihodkov za izvajanje javne službe.</a:t>
            </a:r>
          </a:p>
          <a:p>
            <a:pPr marL="285750" indent="-285750" hangingPunct="0">
              <a:buFontTx/>
              <a:buChar char="-"/>
            </a:pPr>
            <a:endParaRPr lang="sl-SI" sz="2000" dirty="0">
              <a:solidFill>
                <a:schemeClr val="tx2"/>
              </a:solidFill>
              <a:latin typeface="Calibri" panose="020F0502020204030204" pitchFamily="34" charset="0"/>
            </a:endParaRPr>
          </a:p>
          <a:p>
            <a:pPr hangingPunct="0"/>
            <a:endParaRPr lang="sl-SI" sz="20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2218936854"/>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1152395"/>
            <a:ext cx="5449249" cy="984885"/>
          </a:xfrm>
        </p:spPr>
        <p:txBody>
          <a:bodyPr>
            <a:normAutofit/>
          </a:bodyPr>
          <a:lstStyle/>
          <a:p>
            <a:r>
              <a:rPr lang="sl-SI" sz="1600" b="1" dirty="0">
                <a:solidFill>
                  <a:schemeClr val="tx2"/>
                </a:solidFill>
                <a:latin typeface="Calibri" panose="020F0502020204030204" pitchFamily="34" charset="0"/>
              </a:rPr>
              <a:t>77. člen ZIPRS2627</a:t>
            </a:r>
            <a:br>
              <a:rPr lang="sl-SI" sz="1600" b="1" dirty="0">
                <a:solidFill>
                  <a:schemeClr val="tx2"/>
                </a:solidFill>
                <a:latin typeface="Calibri" panose="020F0502020204030204" pitchFamily="34" charset="0"/>
              </a:rPr>
            </a:br>
            <a:r>
              <a:rPr lang="sl-SI" sz="1600" b="1" dirty="0">
                <a:solidFill>
                  <a:schemeClr val="tx2"/>
                </a:solidFill>
                <a:latin typeface="Calibri" panose="020F0502020204030204" pitchFamily="34" charset="0"/>
              </a:rPr>
              <a:t>(razrešitev odgovorne osebe posrednega uporabnika proračuna</a:t>
            </a:r>
            <a:r>
              <a:rPr lang="sl-SI" sz="1600" b="0" dirty="0">
                <a:solidFill>
                  <a:schemeClr val="tx2"/>
                </a:solidFill>
                <a:latin typeface="Calibri" panose="020F0502020204030204" pitchFamily="34" charset="0"/>
              </a:rPr>
              <a:t>)</a:t>
            </a:r>
            <a:br>
              <a:rPr lang="sl-SI" sz="1600" b="0" dirty="0">
                <a:solidFill>
                  <a:schemeClr val="tx2"/>
                </a:solidFill>
                <a:latin typeface="Calibri" panose="020F0502020204030204" pitchFamily="34" charset="0"/>
              </a:rPr>
            </a:br>
            <a:br>
              <a:rPr lang="sl-SI" sz="1600" b="0" dirty="0">
                <a:solidFill>
                  <a:schemeClr val="tx2"/>
                </a:solidFill>
                <a:latin typeface="Calibri" panose="020F0502020204030204" pitchFamily="34" charset="0"/>
              </a:rPr>
            </a:br>
            <a:endParaRPr lang="sl-SI" sz="1600" dirty="0">
              <a:effectLst/>
              <a:latin typeface="Calibri" panose="020F0502020204030204" pitchFamily="34" charset="0"/>
            </a:endParaRPr>
          </a:p>
        </p:txBody>
      </p:sp>
      <p:sp>
        <p:nvSpPr>
          <p:cNvPr id="3" name="Ograda besedila 2"/>
          <p:cNvSpPr>
            <a:spLocks noGrp="1"/>
          </p:cNvSpPr>
          <p:nvPr>
            <p:ph type="body" sz="quarter" idx="13"/>
          </p:nvPr>
        </p:nvSpPr>
        <p:spPr>
          <a:xfrm>
            <a:off x="971425" y="1903957"/>
            <a:ext cx="7201025" cy="3883068"/>
          </a:xfrm>
        </p:spPr>
        <p:txBody>
          <a:bodyPr/>
          <a:lstStyle/>
          <a:p>
            <a:pPr marL="0" indent="0">
              <a:buNone/>
            </a:pPr>
            <a:r>
              <a:rPr lang="sl-SI" sz="1200" dirty="0">
                <a:solidFill>
                  <a:schemeClr val="tx2"/>
                </a:solidFill>
              </a:rPr>
              <a:t>(1) Vlada oziroma župan po postopku za razrešitev iz krivdnega razloga, razreši odgovorno osebo posrednega uporabnika proračuna, če:</a:t>
            </a:r>
          </a:p>
          <a:p>
            <a:pPr marL="0" indent="0">
              <a:buNone/>
            </a:pPr>
            <a:r>
              <a:rPr lang="sl-SI" sz="1200" dirty="0">
                <a:solidFill>
                  <a:schemeClr val="tx2"/>
                </a:solidFill>
              </a:rPr>
              <a:t>– pripravi finančni načrt v nasprotju z izhodišči iz 59. člena tega zakona;</a:t>
            </a:r>
          </a:p>
          <a:p>
            <a:pPr marL="0" indent="0">
              <a:buNone/>
            </a:pPr>
            <a:r>
              <a:rPr lang="sl-SI" sz="1200" dirty="0">
                <a:solidFill>
                  <a:schemeClr val="tx2"/>
                </a:solidFill>
              </a:rPr>
              <a:t>– ne posreduje finančnega načrta v soglasje pristojnemu ministrstvu oziroma občinski upravi v 30 dneh po poteku roka iz sedmega in devetega odstavka 59. člena tega zakona;</a:t>
            </a:r>
          </a:p>
          <a:p>
            <a:pPr marL="0" indent="0">
              <a:buNone/>
            </a:pPr>
            <a:r>
              <a:rPr lang="sl-SI" sz="1200" dirty="0">
                <a:solidFill>
                  <a:schemeClr val="tx2"/>
                </a:solidFill>
              </a:rPr>
              <a:t>– prerazporedi sredstva na plačne konte v nasprotju s tem zakonom.</a:t>
            </a:r>
          </a:p>
          <a:p>
            <a:pPr marL="0" indent="0">
              <a:buNone/>
            </a:pPr>
            <a:r>
              <a:rPr lang="sl-SI" sz="1200" dirty="0">
                <a:solidFill>
                  <a:schemeClr val="tx2"/>
                </a:solidFill>
              </a:rPr>
              <a:t>(2) Predlog za razrešitev odgovorne osebe posrednega uporabnika proračuna vladi posreduje pristojno ministrstvo, županu pa občinska uprava.</a:t>
            </a:r>
          </a:p>
          <a:p>
            <a:pPr marL="0" indent="0">
              <a:buNone/>
            </a:pPr>
            <a:r>
              <a:rPr lang="sl-SI" sz="1200" dirty="0">
                <a:solidFill>
                  <a:schemeClr val="tx2"/>
                </a:solidFill>
              </a:rPr>
              <a:t>(3) Če je odgovorna oseba posrednega uporabnika proračuna države ali občine oseba, za razrešitev katere ni pristojna vlada oziroma župan, vlada oziroma župan predlaga razrešitev odgovorne osebe posrednega uporabnika organu, pristojnemu za njeno imenovanje.</a:t>
            </a:r>
          </a:p>
          <a:p>
            <a:pPr marL="0" indent="0">
              <a:buNone/>
            </a:pPr>
            <a:endParaRPr lang="sl-SI" sz="1200" dirty="0">
              <a:solidFill>
                <a:schemeClr val="tx2"/>
              </a:solidFill>
            </a:endParaRPr>
          </a:p>
          <a:p>
            <a:pPr marL="0" indent="0">
              <a:buNone/>
            </a:pPr>
            <a:endParaRPr lang="sl-SI" sz="1200" dirty="0">
              <a:solidFill>
                <a:schemeClr val="tx2"/>
              </a:solidFill>
            </a:endParaRPr>
          </a:p>
        </p:txBody>
      </p:sp>
    </p:spTree>
    <p:extLst>
      <p:ext uri="{BB962C8B-B14F-4D97-AF65-F5344CB8AC3E}">
        <p14:creationId xmlns:p14="http://schemas.microsoft.com/office/powerpoint/2010/main" val="16525977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67710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Bell MT" panose="02020503060305020303" pitchFamily="18" charset="0"/>
                <a:cs typeface="Arial" charset="0"/>
              </a:rPr>
              <a:t> </a:t>
            </a:r>
            <a:endParaRPr lang="en-US">
              <a:latin typeface="Bell MT" panose="02020503060305020303" pitchFamily="18" charset="0"/>
              <a:cs typeface="Arial" charset="0"/>
            </a:endParaRPr>
          </a:p>
        </p:txBody>
      </p:sp>
      <p:sp>
        <p:nvSpPr>
          <p:cNvPr id="8195" name="TextBox 5"/>
          <p:cNvSpPr txBox="1">
            <a:spLocks noChangeArrowheads="1"/>
          </p:cNvSpPr>
          <p:nvPr/>
        </p:nvSpPr>
        <p:spPr bwMode="auto">
          <a:xfrm>
            <a:off x="685800" y="604838"/>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Bell MT" panose="02020503060305020303" pitchFamily="18" charset="0"/>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latin typeface="Bell MT" panose="02020503060305020303" pitchFamily="18" charset="0"/>
              </a:rPr>
              <a:t></a:t>
            </a:r>
          </a:p>
        </p:txBody>
      </p:sp>
      <p:sp>
        <p:nvSpPr>
          <p:cNvPr id="3" name="TextBox 2"/>
          <p:cNvSpPr txBox="1"/>
          <p:nvPr/>
        </p:nvSpPr>
        <p:spPr>
          <a:xfrm>
            <a:off x="250939" y="835670"/>
            <a:ext cx="8505171" cy="5471306"/>
          </a:xfrm>
          <a:prstGeom prst="rect">
            <a:avLst/>
          </a:prstGeom>
          <a:noFill/>
        </p:spPr>
        <p:txBody>
          <a:bodyPr wrap="square" rtlCol="0">
            <a:spAutoFit/>
          </a:bodyPr>
          <a:lstStyle/>
          <a:p>
            <a:r>
              <a:rPr lang="sl-SI" sz="1200" b="1" dirty="0">
                <a:solidFill>
                  <a:schemeClr val="tx2"/>
                </a:solidFill>
                <a:latin typeface="Calibri" panose="020F0502020204030204" pitchFamily="34" charset="0"/>
              </a:rPr>
              <a:t>PREDPISI</a:t>
            </a:r>
          </a:p>
          <a:p>
            <a:endParaRPr lang="sl-SI" sz="1200" b="1" dirty="0">
              <a:solidFill>
                <a:schemeClr val="tx2"/>
              </a:solidFill>
              <a:latin typeface="Calibri" panose="020F0502020204030204" pitchFamily="34" charset="0"/>
            </a:endParaRPr>
          </a:p>
          <a:p>
            <a:r>
              <a:rPr lang="pl-PL" sz="1100" b="1" dirty="0">
                <a:solidFill>
                  <a:schemeClr val="tx2"/>
                </a:solidFill>
                <a:latin typeface="+mj-lt"/>
                <a:cs typeface="Calibri" panose="020F0502020204030204" pitchFamily="34" charset="0"/>
              </a:rPr>
              <a:t>Resolucija o nacionalnem programu za kulturo 2024–2031 (ReNPK24–31)</a:t>
            </a:r>
            <a:r>
              <a:rPr lang="pl-PL" sz="1100" i="0" dirty="0">
                <a:solidFill>
                  <a:srgbClr val="626060"/>
                </a:solidFill>
                <a:effectLst/>
                <a:latin typeface="+mj-lt"/>
              </a:rPr>
              <a:t> </a:t>
            </a:r>
            <a:r>
              <a:rPr lang="pl-PL" sz="1000" dirty="0">
                <a:solidFill>
                  <a:schemeClr val="tx2"/>
                </a:solidFill>
                <a:latin typeface="+mj-lt"/>
              </a:rPr>
              <a:t>Uradni list RS, št</a:t>
            </a:r>
            <a:r>
              <a:rPr lang="pl-PL" sz="1100" dirty="0">
                <a:solidFill>
                  <a:schemeClr val="tx2"/>
                </a:solidFill>
                <a:latin typeface="+mj-lt"/>
              </a:rPr>
              <a:t>. </a:t>
            </a:r>
            <a:r>
              <a:rPr lang="pl-PL" sz="1100" dirty="0">
                <a:latin typeface="+mj-lt"/>
                <a:hlinkClick r:id="rId2" tooltip="Resolucija o nacionalnem programu za kulturo 2024–2031 (ReNPK24–31)"/>
              </a:rPr>
              <a:t>61/24</a:t>
            </a:r>
            <a:endParaRPr lang="pl-PL" sz="1100" dirty="0">
              <a:solidFill>
                <a:schemeClr val="tx2"/>
              </a:solidFill>
              <a:latin typeface="+mj-lt"/>
              <a:cs typeface="Calibri" panose="020F0502020204030204" pitchFamily="34" charset="0"/>
            </a:endParaRPr>
          </a:p>
          <a:p>
            <a:pPr>
              <a:lnSpc>
                <a:spcPts val="1300"/>
              </a:lnSpc>
              <a:spcAft>
                <a:spcPts val="0"/>
              </a:spcAft>
            </a:pPr>
            <a:endParaRPr lang="sl-SI" sz="1100" b="1" dirty="0">
              <a:solidFill>
                <a:schemeClr val="tx2"/>
              </a:solidFill>
              <a:latin typeface="+mj-lt"/>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Zakon o uresničevanju javnega interesa za kulturo </a:t>
            </a:r>
            <a:r>
              <a:rPr lang="sl-SI" sz="1100" dirty="0">
                <a:solidFill>
                  <a:schemeClr val="tx2"/>
                </a:solidFill>
              </a:rPr>
              <a:t>Uradni list RS, št. 77/07 – uradno prečiščeno besedilo, 56/08, 4/10, 20/11, 111/13, 68/16, 61/17, 21/18 – </a:t>
            </a:r>
            <a:r>
              <a:rPr lang="sl-SI" sz="1100" dirty="0" err="1">
                <a:solidFill>
                  <a:schemeClr val="tx2"/>
                </a:solidFill>
              </a:rPr>
              <a:t>ZNOrg</a:t>
            </a:r>
            <a:r>
              <a:rPr lang="sl-SI" sz="1100" dirty="0">
                <a:solidFill>
                  <a:schemeClr val="tx2"/>
                </a:solidFill>
              </a:rPr>
              <a:t>, 3/22 – </a:t>
            </a:r>
            <a:r>
              <a:rPr lang="sl-SI" sz="1100" dirty="0" err="1">
                <a:solidFill>
                  <a:schemeClr val="tx2"/>
                </a:solidFill>
              </a:rPr>
              <a:t>ZDeb</a:t>
            </a:r>
            <a:r>
              <a:rPr lang="sl-SI" sz="1100" dirty="0">
                <a:solidFill>
                  <a:schemeClr val="tx2"/>
                </a:solidFill>
              </a:rPr>
              <a:t>, 105/22 – ZZNŠPP, 8/25 in 77/25</a:t>
            </a:r>
          </a:p>
          <a:p>
            <a:pPr>
              <a:lnSpc>
                <a:spcPts val="1300"/>
              </a:lnSpc>
              <a:spcAft>
                <a:spcPts val="0"/>
              </a:spcAft>
            </a:pPr>
            <a:r>
              <a:rPr lang="sl-SI" sz="1100" u="sng" dirty="0">
                <a:solidFill>
                  <a:schemeClr val="tx2"/>
                </a:solidFill>
                <a:latin typeface="+mj-lt"/>
                <a:ea typeface="Calibri" panose="020F0502020204030204" pitchFamily="34" charset="0"/>
                <a:cs typeface="Calibri" panose="020F0502020204030204" pitchFamily="34" charset="0"/>
                <a:hlinkClick r:id="rId3"/>
              </a:rPr>
              <a:t>https://pisrs.si/pregledPredpisa?id=ZAKO3370</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Zakon o javnih financah </a:t>
            </a:r>
            <a:r>
              <a:rPr lang="sl-SI" sz="1100" dirty="0">
                <a:solidFill>
                  <a:schemeClr val="tx2"/>
                </a:solidFill>
                <a:latin typeface="+mj-lt"/>
                <a:ea typeface="Calibri" panose="020F0502020204030204" pitchFamily="34" charset="0"/>
                <a:cs typeface="Calibri" panose="020F0502020204030204" pitchFamily="34" charset="0"/>
              </a:rPr>
              <a:t>Uradni list RS, št. 11/11 – uradno prečiščeno besedilo, 14/13 – </a:t>
            </a:r>
            <a:r>
              <a:rPr lang="sl-SI" sz="1100" dirty="0" err="1">
                <a:solidFill>
                  <a:schemeClr val="tx2"/>
                </a:solidFill>
                <a:latin typeface="+mj-lt"/>
                <a:ea typeface="Calibri" panose="020F0502020204030204" pitchFamily="34" charset="0"/>
                <a:cs typeface="Calibri" panose="020F0502020204030204" pitchFamily="34" charset="0"/>
              </a:rPr>
              <a:t>popr</a:t>
            </a:r>
            <a:r>
              <a:rPr lang="sl-SI" sz="1100" dirty="0">
                <a:solidFill>
                  <a:schemeClr val="tx2"/>
                </a:solidFill>
                <a:latin typeface="+mj-lt"/>
                <a:ea typeface="Calibri" panose="020F0502020204030204" pitchFamily="34" charset="0"/>
                <a:cs typeface="Calibri" panose="020F0502020204030204" pitchFamily="34" charset="0"/>
              </a:rPr>
              <a:t>., 101/13, 55/15 – </a:t>
            </a:r>
            <a:r>
              <a:rPr lang="sl-SI" sz="1100" dirty="0" err="1">
                <a:solidFill>
                  <a:schemeClr val="tx2"/>
                </a:solidFill>
                <a:latin typeface="+mj-lt"/>
                <a:ea typeface="Calibri" panose="020F0502020204030204" pitchFamily="34" charset="0"/>
                <a:cs typeface="Calibri" panose="020F0502020204030204" pitchFamily="34" charset="0"/>
              </a:rPr>
              <a:t>ZFisP</a:t>
            </a:r>
            <a:r>
              <a:rPr lang="sl-SI" sz="1100" dirty="0">
                <a:solidFill>
                  <a:schemeClr val="tx2"/>
                </a:solidFill>
                <a:latin typeface="+mj-lt"/>
                <a:ea typeface="Calibri" panose="020F0502020204030204" pitchFamily="34" charset="0"/>
                <a:cs typeface="Calibri" panose="020F0502020204030204" pitchFamily="34" charset="0"/>
              </a:rPr>
              <a:t>, 96/15 – ZIPRS1617, 13/18, 195/20 – </a:t>
            </a:r>
            <a:r>
              <a:rPr lang="sl-SI" sz="1100" dirty="0" err="1">
                <a:solidFill>
                  <a:schemeClr val="tx2"/>
                </a:solidFill>
                <a:latin typeface="+mj-lt"/>
                <a:ea typeface="Calibri" panose="020F0502020204030204" pitchFamily="34" charset="0"/>
                <a:cs typeface="Calibri" panose="020F0502020204030204" pitchFamily="34" charset="0"/>
              </a:rPr>
              <a:t>odl</a:t>
            </a:r>
            <a:r>
              <a:rPr lang="sl-SI" sz="1100" dirty="0">
                <a:solidFill>
                  <a:schemeClr val="tx2"/>
                </a:solidFill>
                <a:latin typeface="+mj-lt"/>
                <a:ea typeface="Calibri" panose="020F0502020204030204" pitchFamily="34" charset="0"/>
                <a:cs typeface="Calibri" panose="020F0502020204030204" pitchFamily="34" charset="0"/>
              </a:rPr>
              <a:t>. US, 18/23 – ZDU-1O, 76/23, 24/25 – ZFisP-1, 39/25, 85/25 – ZPJS in 112/25</a:t>
            </a: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rPr>
              <a:t> </a:t>
            </a:r>
            <a:r>
              <a:rPr lang="sl-SI" sz="1100" u="sng" dirty="0">
                <a:solidFill>
                  <a:schemeClr val="tx2"/>
                </a:solidFill>
                <a:latin typeface="+mj-lt"/>
                <a:ea typeface="Calibri" panose="020F0502020204030204" pitchFamily="34" charset="0"/>
                <a:cs typeface="Calibri" panose="020F0502020204030204" pitchFamily="34" charset="0"/>
                <a:hlinkClick r:id="rId4"/>
              </a:rPr>
              <a:t>https://pisrs.si/pregledPredpisa?id=ZAKO1227</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endParaRPr lang="sl-SI" sz="1100" b="1"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b="1" dirty="0">
                <a:solidFill>
                  <a:schemeClr val="tx2"/>
                </a:solidFill>
                <a:latin typeface="+mj-lt"/>
                <a:cs typeface="Calibri" panose="020F0502020204030204" pitchFamily="34" charset="0"/>
              </a:rPr>
              <a:t>Zakon o izvrševanju proračunov Republike Slovenije za leti 2026 in 2027 (ZIPRS2627) </a:t>
            </a:r>
            <a:r>
              <a:rPr lang="sl-SI" sz="1100" dirty="0">
                <a:solidFill>
                  <a:schemeClr val="tx2"/>
                </a:solidFill>
                <a:latin typeface="+mj-lt"/>
                <a:cs typeface="Calibri" panose="020F0502020204030204" pitchFamily="34" charset="0"/>
              </a:rPr>
              <a:t>Uradni list RS, št. 95/25 in 112/25 – ZJF-K</a:t>
            </a:r>
          </a:p>
          <a:p>
            <a:pPr>
              <a:lnSpc>
                <a:spcPts val="1300"/>
              </a:lnSpc>
              <a:spcAft>
                <a:spcPts val="0"/>
              </a:spcAft>
            </a:pPr>
            <a:r>
              <a:rPr lang="sl-SI" sz="1100" u="sng" dirty="0">
                <a:solidFill>
                  <a:schemeClr val="tx2"/>
                </a:solidFill>
                <a:latin typeface="+mj-lt"/>
                <a:ea typeface="Calibri" panose="020F0502020204030204" pitchFamily="34" charset="0"/>
                <a:cs typeface="Calibri" panose="020F0502020204030204" pitchFamily="34" charset="0"/>
                <a:hlinkClick r:id="rId5"/>
              </a:rPr>
              <a:t>https://pisrs.si/pregledPredpisa?id=ZAKO9323</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Zakon o računovodstvu (ZR) </a:t>
            </a:r>
            <a:r>
              <a:rPr lang="sl-SI" sz="1100" dirty="0">
                <a:solidFill>
                  <a:schemeClr val="tx2"/>
                </a:solidFill>
                <a:latin typeface="+mj-lt"/>
                <a:ea typeface="Calibri" panose="020F0502020204030204" pitchFamily="34" charset="0"/>
                <a:cs typeface="Calibri" panose="020F0502020204030204" pitchFamily="34" charset="0"/>
              </a:rPr>
              <a:t>Uradni list RS, št. </a:t>
            </a:r>
            <a:r>
              <a:rPr lang="sl-SI" sz="1100" u="sng" dirty="0">
                <a:solidFill>
                  <a:schemeClr val="tx2"/>
                </a:solidFill>
                <a:latin typeface="+mj-lt"/>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23/99</a:t>
            </a:r>
            <a:r>
              <a:rPr lang="sl-SI" sz="1100" dirty="0">
                <a:solidFill>
                  <a:schemeClr val="tx2"/>
                </a:solidFill>
                <a:latin typeface="+mj-lt"/>
                <a:ea typeface="Calibri" panose="020F0502020204030204" pitchFamily="34" charset="0"/>
                <a:cs typeface="Calibri" panose="020F0502020204030204" pitchFamily="34" charset="0"/>
              </a:rPr>
              <a:t>, </a:t>
            </a:r>
            <a:r>
              <a:rPr lang="sl-SI" sz="1100" u="sng" dirty="0">
                <a:solidFill>
                  <a:schemeClr val="tx2"/>
                </a:solidFill>
                <a:latin typeface="+mj-lt"/>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30/02</a:t>
            </a:r>
            <a:r>
              <a:rPr lang="sl-SI" sz="1100" dirty="0">
                <a:solidFill>
                  <a:schemeClr val="tx2"/>
                </a:solidFill>
                <a:latin typeface="+mj-lt"/>
                <a:ea typeface="Calibri" panose="020F0502020204030204" pitchFamily="34" charset="0"/>
                <a:cs typeface="Calibri" panose="020F0502020204030204" pitchFamily="34" charset="0"/>
              </a:rPr>
              <a:t> - ZJF-C in </a:t>
            </a:r>
            <a:r>
              <a:rPr lang="sl-SI" sz="1100" u="sng" dirty="0">
                <a:solidFill>
                  <a:schemeClr val="tx2"/>
                </a:solidFill>
                <a:latin typeface="+mj-lt"/>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114/06</a:t>
            </a:r>
            <a:r>
              <a:rPr lang="sl-SI" sz="1100" dirty="0">
                <a:solidFill>
                  <a:schemeClr val="tx2"/>
                </a:solidFill>
                <a:latin typeface="+mj-lt"/>
                <a:ea typeface="Calibri" panose="020F0502020204030204" pitchFamily="34" charset="0"/>
                <a:cs typeface="Calibri" panose="020F0502020204030204" pitchFamily="34" charset="0"/>
              </a:rPr>
              <a:t> - ZUE</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u="sng" dirty="0">
                <a:solidFill>
                  <a:schemeClr val="tx2"/>
                </a:solidFill>
                <a:latin typeface="+mj-lt"/>
                <a:ea typeface="Calibri" panose="020F0502020204030204" pitchFamily="34" charset="0"/>
                <a:cs typeface="Calibri" panose="020F0502020204030204" pitchFamily="34" charset="0"/>
                <a:hlinkClick r:id="rId9"/>
              </a:rPr>
              <a:t>https://pisrs.si/pregledPredpisa?id=ZAKO1597</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Zakon o preglednosti finančnih odnosov in ločenem evidentiranju različnih dejavnosti </a:t>
            </a:r>
            <a:r>
              <a:rPr lang="sl-SI" sz="1100" dirty="0">
                <a:solidFill>
                  <a:schemeClr val="tx2"/>
                </a:solidFill>
                <a:latin typeface="+mj-lt"/>
                <a:ea typeface="Calibri" panose="020F0502020204030204" pitchFamily="34" charset="0"/>
                <a:cs typeface="Calibri" panose="020F0502020204030204" pitchFamily="34" charset="0"/>
              </a:rPr>
              <a:t>Uradni list RS, št. </a:t>
            </a:r>
            <a:r>
              <a:rPr lang="sl-SI" sz="1100" u="sng" dirty="0">
                <a:solidFill>
                  <a:schemeClr val="tx2"/>
                </a:solidFill>
                <a:latin typeface="+mj-lt"/>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33/11</a:t>
            </a:r>
            <a:r>
              <a:rPr lang="sl-SI" sz="1100" dirty="0">
                <a:solidFill>
                  <a:schemeClr val="tx2"/>
                </a:solidFill>
                <a:latin typeface="+mj-lt"/>
                <a:ea typeface="Calibri" panose="020F0502020204030204" pitchFamily="34" charset="0"/>
                <a:cs typeface="Calibri" panose="020F0502020204030204" pitchFamily="34" charset="0"/>
              </a:rPr>
              <a:t>:</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hlinkClick r:id="rId11"/>
              </a:rPr>
              <a:t>https://pisrs.si/pregledPredpisa?id=ZAKO6008</a:t>
            </a:r>
            <a:endParaRPr lang="sl-SI" sz="1100"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rPr>
              <a:t> </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Zakon o plačilnih in javnofinančnih storitvah (ZPJS) </a:t>
            </a:r>
            <a:r>
              <a:rPr lang="pl-PL" sz="1100" dirty="0">
                <a:solidFill>
                  <a:schemeClr val="tx2"/>
                </a:solidFill>
              </a:rPr>
              <a:t>Uradni list RS, št. </a:t>
            </a:r>
            <a:r>
              <a:rPr lang="pl-PL" sz="1100" dirty="0">
                <a:hlinkClick r:id="rId12" tooltip="Zakon o plačilnih in javnofinančnih storitvah (ZPJS)"/>
              </a:rPr>
              <a:t>85/25</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u="sng" dirty="0">
                <a:solidFill>
                  <a:schemeClr val="tx2"/>
                </a:solidFill>
                <a:latin typeface="+mj-lt"/>
                <a:ea typeface="Calibri" panose="020F0502020204030204" pitchFamily="34" charset="0"/>
                <a:cs typeface="Calibri" panose="020F0502020204030204" pitchFamily="34" charset="0"/>
                <a:hlinkClick r:id="rId13"/>
              </a:rPr>
              <a:t>https://pisrs.si/pregledPredpisa?id=ZAKO9034</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rPr>
              <a:t> </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Pravilnik o enotnem kontnem načrtu za proračun, proračunske uporabnike in druge osebe javnega </a:t>
            </a:r>
            <a:r>
              <a:rPr lang="pl-PL" sz="1100" dirty="0">
                <a:solidFill>
                  <a:schemeClr val="tx2"/>
                </a:solidFill>
              </a:rPr>
              <a:t>Uradni list RS, št. </a:t>
            </a:r>
            <a:r>
              <a:rPr lang="pl-PL" sz="1100" dirty="0">
                <a:solidFill>
                  <a:schemeClr val="tx2"/>
                </a:solidFill>
                <a:hlinkClick r:id="rId14" tooltip="Pravilnik o enotnem kontnem načrtu za proračun, proračunske uporabnike in druge osebe javnega prava">
                  <a:extLst>
                    <a:ext uri="{A12FA001-AC4F-418D-AE19-62706E023703}">
                      <ahyp:hlinkClr xmlns:ahyp="http://schemas.microsoft.com/office/drawing/2018/hyperlinkcolor" val="tx"/>
                    </a:ext>
                  </a:extLst>
                </a:hlinkClick>
              </a:rPr>
              <a:t>133/23</a:t>
            </a:r>
            <a:r>
              <a:rPr lang="pl-PL" sz="1100" dirty="0">
                <a:solidFill>
                  <a:schemeClr val="tx2"/>
                </a:solidFill>
              </a:rPr>
              <a:t>, </a:t>
            </a:r>
            <a:r>
              <a:rPr lang="pl-PL" sz="1100" dirty="0">
                <a:solidFill>
                  <a:schemeClr val="tx2"/>
                </a:solidFill>
                <a:hlinkClick r:id="rId15" tooltip="Pravilnik o spremembah Pravilnika o enotnem kontnem načrtu za proračun, proračunske uporabnike in druge osebe javnega prava">
                  <a:extLst>
                    <a:ext uri="{A12FA001-AC4F-418D-AE19-62706E023703}">
                      <ahyp:hlinkClr xmlns:ahyp="http://schemas.microsoft.com/office/drawing/2018/hyperlinkcolor" val="tx"/>
                    </a:ext>
                  </a:extLst>
                </a:hlinkClick>
              </a:rPr>
              <a:t>81/24</a:t>
            </a:r>
            <a:r>
              <a:rPr lang="pl-PL" sz="1100" dirty="0">
                <a:solidFill>
                  <a:schemeClr val="tx2"/>
                </a:solidFill>
              </a:rPr>
              <a:t>, </a:t>
            </a:r>
            <a:r>
              <a:rPr lang="pl-PL" sz="1100" dirty="0">
                <a:solidFill>
                  <a:schemeClr val="tx2"/>
                </a:solidFill>
                <a:hlinkClick r:id="rId16" tooltip="Pravilnik o dopolnitvah Pravilnika o enotnem kontnem načrtu za proračun, proračunske uporabnike in druge osebe javnega prava">
                  <a:extLst>
                    <a:ext uri="{A12FA001-AC4F-418D-AE19-62706E023703}">
                      <ahyp:hlinkClr xmlns:ahyp="http://schemas.microsoft.com/office/drawing/2018/hyperlinkcolor" val="tx"/>
                    </a:ext>
                  </a:extLst>
                </a:hlinkClick>
              </a:rPr>
              <a:t>51/25</a:t>
            </a:r>
            <a:r>
              <a:rPr lang="pl-PL" sz="1100" dirty="0">
                <a:solidFill>
                  <a:schemeClr val="tx2"/>
                </a:solidFill>
              </a:rPr>
              <a:t> in </a:t>
            </a:r>
            <a:r>
              <a:rPr lang="pl-PL" sz="1100" dirty="0">
                <a:solidFill>
                  <a:schemeClr val="tx2"/>
                </a:solidFill>
                <a:hlinkClick r:id="rId17" tooltip="Pravilnik o dopolnitvah Pravilnika o enotnem kontnem načrtu za proračun, proračunske uporabnike in druge osebe javnega prava">
                  <a:extLst>
                    <a:ext uri="{A12FA001-AC4F-418D-AE19-62706E023703}">
                      <ahyp:hlinkClr xmlns:ahyp="http://schemas.microsoft.com/office/drawing/2018/hyperlinkcolor" val="tx"/>
                    </a:ext>
                  </a:extLst>
                </a:hlinkClick>
              </a:rPr>
              <a:t>95/25</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u="sng" dirty="0">
                <a:solidFill>
                  <a:schemeClr val="tx2"/>
                </a:solidFill>
                <a:latin typeface="+mj-lt"/>
                <a:ea typeface="Calibri" panose="020F0502020204030204" pitchFamily="34" charset="0"/>
                <a:cs typeface="Calibri" panose="020F0502020204030204" pitchFamily="34" charset="0"/>
                <a:hlinkClick r:id="rId18"/>
              </a:rPr>
              <a:t>https://pisrs.si/pregledPredpisa?id=PRAV15217</a:t>
            </a:r>
            <a:endParaRPr lang="sl-SI" sz="1100" u="sng"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rPr>
              <a:t> </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b="1" dirty="0">
                <a:solidFill>
                  <a:schemeClr val="tx2"/>
                </a:solidFill>
                <a:latin typeface="+mj-lt"/>
                <a:ea typeface="Calibri" panose="020F0502020204030204" pitchFamily="34" charset="0"/>
                <a:cs typeface="Calibri" panose="020F0502020204030204" pitchFamily="34" charset="0"/>
              </a:rPr>
              <a:t>Pravilnik o razčlenjevanju in merjenju prihodkov in odhodkov pravnih oseb javnega prava </a:t>
            </a:r>
            <a:r>
              <a:rPr lang="pl-PL" sz="1100" dirty="0">
                <a:solidFill>
                  <a:schemeClr val="tx2"/>
                </a:solidFill>
              </a:rPr>
              <a:t>Uradni list RS, št. </a:t>
            </a:r>
            <a:r>
              <a:rPr lang="pl-PL" sz="1100" dirty="0">
                <a:solidFill>
                  <a:schemeClr val="tx2"/>
                </a:solidFill>
                <a:hlinkClick r:id="rId19" tooltip="Pravilnik o razčlenjevanju in merjenju prihodkov in odhodkov pravnih oseb javnega prava">
                  <a:extLst>
                    <a:ext uri="{A12FA001-AC4F-418D-AE19-62706E023703}">
                      <ahyp:hlinkClr xmlns:ahyp="http://schemas.microsoft.com/office/drawing/2018/hyperlinkcolor" val="tx"/>
                    </a:ext>
                  </a:extLst>
                </a:hlinkClick>
              </a:rPr>
              <a:t>133/23</a:t>
            </a:r>
            <a:r>
              <a:rPr lang="pl-PL" sz="1100" dirty="0">
                <a:solidFill>
                  <a:schemeClr val="tx2"/>
                </a:solidFill>
              </a:rPr>
              <a:t> in </a:t>
            </a:r>
            <a:r>
              <a:rPr lang="pl-PL" sz="1100" dirty="0">
                <a:solidFill>
                  <a:schemeClr val="tx2"/>
                </a:solidFill>
                <a:hlinkClick r:id="rId20" tooltip="Pravilnik o dopolnitvi Pravilnika o razčlenjevanju in merjenju prihodkov in odhodkov pravnih oseb javnega prava">
                  <a:extLst>
                    <a:ext uri="{A12FA001-AC4F-418D-AE19-62706E023703}">
                      <ahyp:hlinkClr xmlns:ahyp="http://schemas.microsoft.com/office/drawing/2018/hyperlinkcolor" val="tx"/>
                    </a:ext>
                  </a:extLst>
                </a:hlinkClick>
              </a:rPr>
              <a:t>19/24</a:t>
            </a:r>
            <a:endParaRPr lang="sl-SI" sz="1100" dirty="0">
              <a:solidFill>
                <a:schemeClr val="tx2"/>
              </a:solidFill>
              <a:latin typeface="+mj-lt"/>
              <a:ea typeface="Calibri" panose="020F0502020204030204" pitchFamily="34" charset="0"/>
              <a:cs typeface="Times New Roman" panose="02020603050405020304" pitchFamily="18" charset="0"/>
            </a:endParaRPr>
          </a:p>
          <a:p>
            <a:pPr>
              <a:lnSpc>
                <a:spcPts val="1300"/>
              </a:lnSpc>
              <a:spcAft>
                <a:spcPts val="0"/>
              </a:spcAft>
            </a:pPr>
            <a:r>
              <a:rPr lang="sl-SI" sz="1100" dirty="0">
                <a:solidFill>
                  <a:schemeClr val="tx2"/>
                </a:solidFill>
                <a:latin typeface="+mj-lt"/>
                <a:ea typeface="Calibri" panose="020F0502020204030204" pitchFamily="34" charset="0"/>
                <a:cs typeface="Calibri" panose="020F0502020204030204" pitchFamily="34" charset="0"/>
                <a:hlinkClick r:id="rId21"/>
              </a:rPr>
              <a:t>https://pisrs.si/pregledPredpisa?id=PRAV15218</a:t>
            </a:r>
            <a:endParaRPr lang="sl-SI" sz="1100" dirty="0">
              <a:solidFill>
                <a:schemeClr val="tx2"/>
              </a:solidFill>
              <a:latin typeface="+mj-lt"/>
              <a:ea typeface="Calibri" panose="020F0502020204030204" pitchFamily="34" charset="0"/>
              <a:cs typeface="Calibri" panose="020F0502020204030204" pitchFamily="34" charset="0"/>
            </a:endParaRPr>
          </a:p>
          <a:p>
            <a:pPr>
              <a:lnSpc>
                <a:spcPts val="1300"/>
              </a:lnSpc>
              <a:spcAft>
                <a:spcPts val="0"/>
              </a:spcAft>
            </a:pPr>
            <a:r>
              <a:rPr lang="sl-SI" sz="1400" dirty="0">
                <a:latin typeface="Calibri" panose="020F0502020204030204" pitchFamily="34" charset="0"/>
                <a:ea typeface="Calibri" panose="020F0502020204030204" pitchFamily="34" charset="0"/>
                <a:cs typeface="Calibri" panose="020F0502020204030204" pitchFamily="34" charset="0"/>
              </a:rPr>
              <a:t> </a:t>
            </a:r>
            <a:endParaRPr lang="sl-SI" sz="1400" dirty="0">
              <a:latin typeface="Calibri" panose="020F0502020204030204" pitchFamily="34" charset="0"/>
              <a:ea typeface="Calibri" panose="020F0502020204030204" pitchFamily="34" charset="0"/>
              <a:cs typeface="Times New Roman" panose="02020603050405020304" pitchFamily="18" charset="0"/>
            </a:endParaRPr>
          </a:p>
          <a:p>
            <a:pPr>
              <a:lnSpc>
                <a:spcPts val="1300"/>
              </a:lnSpc>
              <a:spcAft>
                <a:spcPts val="0"/>
              </a:spcAft>
            </a:pPr>
            <a:r>
              <a:rPr lang="sl-SI" sz="1400" dirty="0">
                <a:latin typeface="Calibri" panose="020F0502020204030204" pitchFamily="34" charset="0"/>
                <a:ea typeface="Calibri" panose="020F0502020204030204" pitchFamily="34" charset="0"/>
                <a:cs typeface="Calibri" panose="020F0502020204030204" pitchFamily="34" charset="0"/>
              </a:rPr>
              <a:t> </a:t>
            </a:r>
            <a:endParaRPr lang="sl-SI"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6950476"/>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grada besedila 3"/>
          <p:cNvSpPr>
            <a:spLocks noGrp="1"/>
          </p:cNvSpPr>
          <p:nvPr>
            <p:ph type="body" sz="quarter" idx="13"/>
          </p:nvPr>
        </p:nvSpPr>
        <p:spPr>
          <a:xfrm>
            <a:off x="305738" y="1164606"/>
            <a:ext cx="7201025" cy="4953390"/>
          </a:xfrm>
        </p:spPr>
        <p:txBody>
          <a:bodyPr/>
          <a:lstStyle/>
          <a:p>
            <a:pPr marL="0" indent="0">
              <a:lnSpc>
                <a:spcPts val="1300"/>
              </a:lnSpc>
              <a:spcAft>
                <a:spcPts val="0"/>
              </a:spcAft>
              <a:buNone/>
            </a:pPr>
            <a:endParaRPr lang="sl-SI"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r>
              <a:rPr lang="sl-SI" sz="1200" b="1" dirty="0">
                <a:solidFill>
                  <a:schemeClr val="tx2"/>
                </a:solidFill>
                <a:latin typeface="Calibri" panose="020F0502020204030204" pitchFamily="34" charset="0"/>
                <a:ea typeface="Calibri" panose="020F0502020204030204" pitchFamily="34" charset="0"/>
                <a:cs typeface="Calibri" panose="020F0502020204030204" pitchFamily="34" charset="0"/>
              </a:rPr>
              <a:t>Slovenski računovodski standardi (2016) </a:t>
            </a:r>
            <a:r>
              <a:rPr lang="pl-PL" sz="1200" dirty="0">
                <a:solidFill>
                  <a:schemeClr val="tx2"/>
                </a:solidFill>
                <a:latin typeface="Calibri" panose="020F0502020204030204" pitchFamily="34" charset="0"/>
                <a:ea typeface="Calibri" panose="020F0502020204030204" pitchFamily="34" charset="0"/>
                <a:cs typeface="Calibri" panose="020F0502020204030204" pitchFamily="34" charset="0"/>
              </a:rPr>
              <a:t>Uradni list RS, št. 95/15, 74/16 – popr., 23/17, 57/18, 81/18 in 129/23</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http://www.pisrs.si/Pis.web/pregledPredpisa?id=DRUG4192</a:t>
            </a:r>
            <a:endParaRPr lang="sl-SI" sz="1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endPar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r>
              <a:rPr lang="sl-SI" sz="1200" b="1" dirty="0">
                <a:solidFill>
                  <a:schemeClr val="tx2"/>
                </a:solidFill>
                <a:latin typeface="Calibri" panose="020F0502020204030204" pitchFamily="34" charset="0"/>
                <a:ea typeface="Calibri" panose="020F0502020204030204" pitchFamily="34" charset="0"/>
                <a:cs typeface="Calibri" panose="020F0502020204030204" pitchFamily="34" charset="0"/>
              </a:rPr>
              <a:t>Navodilo o pripravi finančnih načrtov posrednih uporabnikov državnega in občinskih proračunov </a:t>
            </a:r>
            <a:endParaRPr lang="sl-SI" sz="1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Uradni list RS, št.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91/00</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in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122/00</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a:t>
            </a:r>
            <a:endParaRPr lang="sl-SI" sz="1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5"/>
              </a:rPr>
              <a:t>https://pisrs.si/pregledPredpisa?id=NAVO471</a:t>
            </a:r>
            <a:endPar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a:t>
            </a:r>
            <a:endParaRPr lang="sl-SI" sz="1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r>
              <a:rPr lang="sl-SI" sz="1200" b="1" dirty="0">
                <a:solidFill>
                  <a:schemeClr val="tx2"/>
                </a:solidFill>
                <a:latin typeface="Calibri" panose="020F0502020204030204" pitchFamily="34" charset="0"/>
                <a:ea typeface="Calibri" panose="020F0502020204030204" pitchFamily="34" charset="0"/>
                <a:cs typeface="Calibri" panose="020F0502020204030204" pitchFamily="34" charset="0"/>
              </a:rPr>
              <a:t>Uredba o metodologiji za določitev osnov za izračun sredstev za izvajanje javne službe na področju kulture </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Uradni list RS, št.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100/03</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81/09</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in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96/13</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a:t>
            </a:r>
          </a:p>
          <a:p>
            <a:pPr marL="0" indent="0">
              <a:lnSpc>
                <a:spcPts val="1300"/>
              </a:lnSpc>
              <a:spcAft>
                <a:spcPts val="0"/>
              </a:spcAft>
              <a:buNone/>
            </a:pP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http://www.pisrs.si/Pis.web/pregledPredpisa?id=URED3059</a:t>
            </a:r>
            <a:endPar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endParaRPr lang="sl-SI" sz="1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ts val="1300"/>
              </a:lnSpc>
              <a:spcAft>
                <a:spcPts val="0"/>
              </a:spcAft>
              <a:buNone/>
            </a:pPr>
            <a:r>
              <a:rPr lang="sl-SI" sz="1200" b="1" dirty="0">
                <a:solidFill>
                  <a:schemeClr val="tx2"/>
                </a:solidFill>
                <a:latin typeface="Calibri" panose="020F0502020204030204" pitchFamily="34" charset="0"/>
                <a:ea typeface="Calibri" panose="020F0502020204030204" pitchFamily="34" charset="0"/>
                <a:cs typeface="Calibri" panose="020F0502020204030204" pitchFamily="34" charset="0"/>
              </a:rPr>
              <a:t>Pravilnik o načinu izvajanja financiranja javnih zavodov, javnih skladov in javnih agencij na področju kulture </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Uradni list RS in št.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85/10</a:t>
            </a:r>
            <a:endPar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 </a:t>
            </a:r>
            <a:r>
              <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http://www.pisrs.si/Pis.web/pregledPredpisa?id=PRAV10366</a:t>
            </a:r>
            <a:endPar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endParaRPr lang="sl-SI" sz="1200" u="sng"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r>
              <a:rPr lang="sl-SI" sz="1200" b="1" dirty="0">
                <a:solidFill>
                  <a:schemeClr val="tx2"/>
                </a:solidFill>
                <a:latin typeface="Calibri" panose="020F0502020204030204" pitchFamily="34" charset="0"/>
                <a:ea typeface="Calibri" panose="020F0502020204030204" pitchFamily="34" charset="0"/>
                <a:cs typeface="Calibri" panose="020F0502020204030204" pitchFamily="34" charset="0"/>
              </a:rPr>
              <a:t> Mag. Milenka Čižman: Problemi pri pripravi finančnih načrtov določenih uporabnikov </a:t>
            </a:r>
            <a:r>
              <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rPr>
              <a:t>(IKS Revija za računovodstvo in finance, maj 2014)</a:t>
            </a:r>
          </a:p>
          <a:p>
            <a:pPr marL="0" indent="0">
              <a:lnSpc>
                <a:spcPts val="1300"/>
              </a:lnSpc>
              <a:spcAft>
                <a:spcPts val="0"/>
              </a:spcAft>
              <a:buNone/>
            </a:pPr>
            <a:endParaRPr lang="sl-SI" sz="12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lnSpc>
                <a:spcPts val="1300"/>
              </a:lnSpc>
              <a:spcAft>
                <a:spcPts val="0"/>
              </a:spcAft>
              <a:buNone/>
            </a:pPr>
            <a:endParaRPr lang="sl-SI" sz="1200" dirty="0">
              <a:solidFill>
                <a:schemeClr val="tx2"/>
              </a:solidFill>
              <a:latin typeface="Calibri" panose="020F0502020204030204" pitchFamily="34" charset="0"/>
              <a:cs typeface="Calibri" panose="020F0502020204030204" pitchFamily="34" charset="0"/>
            </a:endParaRPr>
          </a:p>
          <a:p>
            <a:pPr marL="0" indent="0">
              <a:lnSpc>
                <a:spcPts val="1300"/>
              </a:lnSpc>
              <a:spcAft>
                <a:spcPts val="0"/>
              </a:spcAft>
              <a:buNone/>
            </a:pPr>
            <a:endParaRPr lang="sl-SI" sz="1200" dirty="0">
              <a:latin typeface="Calibri" panose="020F0502020204030204" pitchFamily="34" charset="0"/>
              <a:cs typeface="Calibri" panose="020F0502020204030204" pitchFamily="34" charset="0"/>
            </a:endParaRPr>
          </a:p>
          <a:p>
            <a:endParaRPr lang="sl-SI" sz="1200" dirty="0">
              <a:latin typeface="Calibri" panose="020F0502020204030204" pitchFamily="34" charset="0"/>
            </a:endParaRPr>
          </a:p>
        </p:txBody>
      </p:sp>
    </p:spTree>
    <p:extLst>
      <p:ext uri="{BB962C8B-B14F-4D97-AF65-F5344CB8AC3E}">
        <p14:creationId xmlns:p14="http://schemas.microsoft.com/office/powerpoint/2010/main" val="22511617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972000" y="1548000"/>
            <a:ext cx="3639201" cy="923330"/>
          </a:xfrm>
        </p:spPr>
        <p:txBody>
          <a:bodyPr>
            <a:normAutofit/>
          </a:bodyPr>
          <a:lstStyle/>
          <a:p>
            <a:r>
              <a:rPr lang="sl-SI" sz="2000">
                <a:solidFill>
                  <a:schemeClr val="tx2"/>
                </a:solidFill>
                <a:latin typeface="Calibri" panose="020F0502020204030204" pitchFamily="34" charset="0"/>
              </a:rPr>
              <a:t>Morebitna vprašanja naslovite na:</a:t>
            </a:r>
            <a:br>
              <a:rPr lang="sl-SI" sz="2000">
                <a:solidFill>
                  <a:schemeClr val="tx2"/>
                </a:solidFill>
                <a:latin typeface="Calibri" panose="020F0502020204030204" pitchFamily="34" charset="0"/>
              </a:rPr>
            </a:br>
            <a:br>
              <a:rPr lang="sl-SI" sz="2000">
                <a:solidFill>
                  <a:schemeClr val="tx2"/>
                </a:solidFill>
                <a:latin typeface="Calibri" panose="020F0502020204030204" pitchFamily="34" charset="0"/>
              </a:rPr>
            </a:br>
            <a:r>
              <a:rPr lang="sl-SI" sz="2000">
                <a:solidFill>
                  <a:schemeClr val="tx2"/>
                </a:solidFill>
                <a:latin typeface="Calibri" panose="020F0502020204030204" pitchFamily="34" charset="0"/>
              </a:rPr>
              <a:t>usposabljanje.mk@gov.si </a:t>
            </a:r>
            <a:endParaRPr lang="sl-SI" sz="20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188116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971550" y="1007628"/>
            <a:ext cx="726094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sz="2000" b="1" dirty="0">
                <a:solidFill>
                  <a:schemeClr val="tx2"/>
                </a:solidFill>
              </a:rPr>
              <a:t>TAKTIČNO, OPERATIVNO, LETNO NAČRTOVANJE</a:t>
            </a:r>
          </a:p>
        </p:txBody>
      </p:sp>
      <p:sp>
        <p:nvSpPr>
          <p:cNvPr id="2" name="Rectangle 1"/>
          <p:cNvSpPr/>
          <p:nvPr/>
        </p:nvSpPr>
        <p:spPr>
          <a:xfrm>
            <a:off x="889000" y="1378882"/>
            <a:ext cx="7891745" cy="4524315"/>
          </a:xfrm>
          <a:prstGeom prst="rect">
            <a:avLst/>
          </a:prstGeom>
        </p:spPr>
        <p:txBody>
          <a:bodyPr wrap="square">
            <a:spAutoFit/>
          </a:bodyPr>
          <a:lstStyle/>
          <a:p>
            <a:r>
              <a:rPr lang="en-GB" dirty="0" err="1">
                <a:solidFill>
                  <a:schemeClr val="tx2"/>
                </a:solidFill>
                <a:latin typeface="+mn-lt"/>
              </a:rPr>
              <a:t>Za</a:t>
            </a:r>
            <a:r>
              <a:rPr lang="en-GB" dirty="0">
                <a:solidFill>
                  <a:schemeClr val="tx2"/>
                </a:solidFill>
                <a:latin typeface="+mn-lt"/>
              </a:rPr>
              <a:t> </a:t>
            </a:r>
            <a:r>
              <a:rPr lang="en-GB" dirty="0" err="1">
                <a:solidFill>
                  <a:schemeClr val="tx2"/>
                </a:solidFill>
                <a:latin typeface="+mn-lt"/>
              </a:rPr>
              <a:t>posredne</a:t>
            </a:r>
            <a:r>
              <a:rPr lang="en-GB" dirty="0">
                <a:solidFill>
                  <a:schemeClr val="tx2"/>
                </a:solidFill>
                <a:latin typeface="+mn-lt"/>
              </a:rPr>
              <a:t> </a:t>
            </a:r>
            <a:r>
              <a:rPr lang="en-GB" dirty="0" err="1">
                <a:solidFill>
                  <a:schemeClr val="tx2"/>
                </a:solidFill>
                <a:latin typeface="+mn-lt"/>
              </a:rPr>
              <a:t>proračunske</a:t>
            </a:r>
            <a:r>
              <a:rPr lang="en-GB" dirty="0">
                <a:solidFill>
                  <a:schemeClr val="tx2"/>
                </a:solidFill>
                <a:latin typeface="+mn-lt"/>
              </a:rPr>
              <a:t> </a:t>
            </a:r>
            <a:r>
              <a:rPr lang="en-GB" dirty="0" err="1">
                <a:solidFill>
                  <a:schemeClr val="tx2"/>
                </a:solidFill>
                <a:latin typeface="+mn-lt"/>
              </a:rPr>
              <a:t>uporabnike</a:t>
            </a:r>
            <a:r>
              <a:rPr lang="en-GB" dirty="0">
                <a:solidFill>
                  <a:schemeClr val="tx2"/>
                </a:solidFill>
                <a:latin typeface="+mn-lt"/>
              </a:rPr>
              <a:t> </a:t>
            </a:r>
            <a:r>
              <a:rPr lang="sl-SI" dirty="0">
                <a:solidFill>
                  <a:schemeClr val="tx2"/>
                </a:solidFill>
                <a:latin typeface="+mn-lt"/>
              </a:rPr>
              <a:t>(sem sodijo javni zavodi) </a:t>
            </a:r>
            <a:r>
              <a:rPr lang="en-GB" dirty="0">
                <a:solidFill>
                  <a:schemeClr val="tx2"/>
                </a:solidFill>
                <a:latin typeface="+mn-lt"/>
              </a:rPr>
              <a:t>v </a:t>
            </a:r>
            <a:r>
              <a:rPr lang="en-GB" dirty="0" err="1">
                <a:solidFill>
                  <a:schemeClr val="tx2"/>
                </a:solidFill>
                <a:latin typeface="+mn-lt"/>
              </a:rPr>
              <a:t>Sloveniji</a:t>
            </a:r>
            <a:r>
              <a:rPr lang="en-GB" dirty="0">
                <a:solidFill>
                  <a:schemeClr val="tx2"/>
                </a:solidFill>
                <a:latin typeface="+mn-lt"/>
              </a:rPr>
              <a:t> je</a:t>
            </a:r>
            <a:r>
              <a:rPr lang="sl-SI" dirty="0">
                <a:solidFill>
                  <a:schemeClr val="tx2"/>
                </a:solidFill>
                <a:latin typeface="+mn-lt"/>
              </a:rPr>
              <a:t>,</a:t>
            </a:r>
            <a:r>
              <a:rPr lang="en-GB" dirty="0">
                <a:solidFill>
                  <a:schemeClr val="tx2"/>
                </a:solidFill>
                <a:latin typeface="+mn-lt"/>
              </a:rPr>
              <a:t> </a:t>
            </a:r>
            <a:r>
              <a:rPr lang="en-GB" dirty="0" err="1">
                <a:solidFill>
                  <a:schemeClr val="tx2"/>
                </a:solidFill>
                <a:latin typeface="+mn-lt"/>
              </a:rPr>
              <a:t>poleg</a:t>
            </a:r>
            <a:r>
              <a:rPr lang="en-GB" dirty="0">
                <a:solidFill>
                  <a:schemeClr val="tx2"/>
                </a:solidFill>
                <a:latin typeface="+mn-lt"/>
              </a:rPr>
              <a:t> </a:t>
            </a:r>
            <a:r>
              <a:rPr lang="en-GB" dirty="0" err="1">
                <a:solidFill>
                  <a:schemeClr val="tx2"/>
                </a:solidFill>
                <a:latin typeface="+mn-lt"/>
              </a:rPr>
              <a:t>strateškega</a:t>
            </a:r>
            <a:r>
              <a:rPr lang="sl-SI" dirty="0">
                <a:solidFill>
                  <a:schemeClr val="tx2"/>
                </a:solidFill>
                <a:latin typeface="+mn-lt"/>
              </a:rPr>
              <a:t>,</a:t>
            </a:r>
            <a:r>
              <a:rPr lang="en-GB" dirty="0">
                <a:solidFill>
                  <a:schemeClr val="tx2"/>
                </a:solidFill>
                <a:latin typeface="+mn-lt"/>
              </a:rPr>
              <a:t> </a:t>
            </a:r>
            <a:r>
              <a:rPr lang="en-GB" dirty="0" err="1">
                <a:solidFill>
                  <a:schemeClr val="tx2"/>
                </a:solidFill>
                <a:latin typeface="+mn-lt"/>
              </a:rPr>
              <a:t>obvezno</a:t>
            </a:r>
            <a:r>
              <a:rPr lang="en-GB" dirty="0">
                <a:solidFill>
                  <a:schemeClr val="tx2"/>
                </a:solidFill>
                <a:latin typeface="+mn-lt"/>
              </a:rPr>
              <a:t> </a:t>
            </a:r>
            <a:r>
              <a:rPr lang="en-GB" dirty="0" err="1">
                <a:solidFill>
                  <a:schemeClr val="tx2"/>
                </a:solidFill>
                <a:latin typeface="+mn-lt"/>
              </a:rPr>
              <a:t>letno</a:t>
            </a:r>
            <a:r>
              <a:rPr lang="en-GB" dirty="0">
                <a:solidFill>
                  <a:schemeClr val="tx2"/>
                </a:solidFill>
                <a:latin typeface="+mn-lt"/>
              </a:rPr>
              <a:t> </a:t>
            </a:r>
            <a:r>
              <a:rPr lang="en-GB" dirty="0" err="1">
                <a:solidFill>
                  <a:schemeClr val="tx2"/>
                </a:solidFill>
                <a:latin typeface="+mn-lt"/>
              </a:rPr>
              <a:t>programsko</a:t>
            </a:r>
            <a:r>
              <a:rPr lang="en-GB" dirty="0">
                <a:solidFill>
                  <a:schemeClr val="tx2"/>
                </a:solidFill>
                <a:latin typeface="+mn-lt"/>
              </a:rPr>
              <a:t> in </a:t>
            </a:r>
            <a:r>
              <a:rPr lang="en-GB" dirty="0" err="1">
                <a:solidFill>
                  <a:schemeClr val="tx2"/>
                </a:solidFill>
                <a:latin typeface="+mn-lt"/>
              </a:rPr>
              <a:t>finančno</a:t>
            </a:r>
            <a:r>
              <a:rPr lang="en-GB" dirty="0">
                <a:solidFill>
                  <a:schemeClr val="tx2"/>
                </a:solidFill>
                <a:latin typeface="+mn-lt"/>
              </a:rPr>
              <a:t> </a:t>
            </a:r>
            <a:r>
              <a:rPr lang="en-GB" dirty="0" err="1">
                <a:solidFill>
                  <a:schemeClr val="tx2"/>
                </a:solidFill>
                <a:latin typeface="+mn-lt"/>
              </a:rPr>
              <a:t>načrtovanje</a:t>
            </a:r>
            <a:r>
              <a:rPr lang="en-GB" dirty="0">
                <a:solidFill>
                  <a:schemeClr val="tx2"/>
                </a:solidFill>
                <a:latin typeface="+mn-lt"/>
              </a:rPr>
              <a:t> (</a:t>
            </a:r>
            <a:r>
              <a:rPr lang="en-GB" dirty="0" err="1">
                <a:solidFill>
                  <a:schemeClr val="tx2"/>
                </a:solidFill>
                <a:latin typeface="+mn-lt"/>
              </a:rPr>
              <a:t>predračunavanje</a:t>
            </a:r>
            <a:r>
              <a:rPr lang="en-GB" dirty="0">
                <a:solidFill>
                  <a:schemeClr val="tx2"/>
                </a:solidFill>
                <a:latin typeface="+mn-lt"/>
              </a:rPr>
              <a:t>). </a:t>
            </a:r>
            <a:endParaRPr lang="sl-SI" dirty="0">
              <a:solidFill>
                <a:schemeClr val="tx2"/>
              </a:solidFill>
              <a:latin typeface="+mn-lt"/>
            </a:endParaRPr>
          </a:p>
          <a:p>
            <a:endParaRPr lang="sl-SI" dirty="0">
              <a:solidFill>
                <a:schemeClr val="tx2"/>
              </a:solidFill>
              <a:latin typeface="+mn-lt"/>
            </a:endParaRPr>
          </a:p>
          <a:p>
            <a:r>
              <a:rPr lang="sl-SI" dirty="0">
                <a:solidFill>
                  <a:schemeClr val="tx2"/>
                </a:solidFill>
                <a:latin typeface="+mn-lt"/>
              </a:rPr>
              <a:t>Pri pripravi programa dela in finančnega načrta je potrebno upoštevati Navodilo o pripravi finančnih načrtov posrednih uporabnikov državnega in občinskih proračunov ter vsakoletni zakon, ki ureja izvrševanje proračuna.</a:t>
            </a:r>
          </a:p>
          <a:p>
            <a:endParaRPr lang="sl-SI" dirty="0">
              <a:solidFill>
                <a:schemeClr val="tx2"/>
              </a:solidFill>
              <a:latin typeface="+mn-lt"/>
            </a:endParaRPr>
          </a:p>
          <a:p>
            <a:r>
              <a:rPr lang="sl-SI" dirty="0">
                <a:solidFill>
                  <a:schemeClr val="tx2"/>
                </a:solidFill>
                <a:latin typeface="+mn-lt"/>
              </a:rPr>
              <a:t>Pri pripravi finančnega načrta je potrebno upoštevati izkaze, ki jih določa Pravilnik o vsebini, členitvi in obliki računovodskih izkazov ter pojasnil k izkazom za proračun, proračunske uporabnike in druge osebe javnega prava.</a:t>
            </a:r>
          </a:p>
          <a:p>
            <a:endParaRPr lang="sl-SI" dirty="0">
              <a:solidFill>
                <a:schemeClr val="tx2"/>
              </a:solidFill>
              <a:latin typeface="+mn-lt"/>
            </a:endParaRPr>
          </a:p>
          <a:p>
            <a:r>
              <a:rPr lang="en-GB" dirty="0" err="1">
                <a:solidFill>
                  <a:schemeClr val="tx2"/>
                </a:solidFill>
                <a:latin typeface="+mn-lt"/>
              </a:rPr>
              <a:t>Letno</a:t>
            </a:r>
            <a:r>
              <a:rPr lang="en-GB" dirty="0">
                <a:solidFill>
                  <a:schemeClr val="tx2"/>
                </a:solidFill>
                <a:latin typeface="+mn-lt"/>
              </a:rPr>
              <a:t> </a:t>
            </a:r>
            <a:r>
              <a:rPr lang="en-GB" dirty="0" err="1">
                <a:solidFill>
                  <a:schemeClr val="tx2"/>
                </a:solidFill>
                <a:latin typeface="+mn-lt"/>
              </a:rPr>
              <a:t>načrtovanje</a:t>
            </a:r>
            <a:r>
              <a:rPr lang="en-GB" dirty="0">
                <a:solidFill>
                  <a:schemeClr val="tx2"/>
                </a:solidFill>
                <a:latin typeface="+mn-lt"/>
              </a:rPr>
              <a:t> v </a:t>
            </a:r>
            <a:r>
              <a:rPr lang="en-GB" dirty="0" err="1">
                <a:solidFill>
                  <a:schemeClr val="tx2"/>
                </a:solidFill>
                <a:latin typeface="+mn-lt"/>
              </a:rPr>
              <a:t>javnih</a:t>
            </a:r>
            <a:r>
              <a:rPr lang="en-GB" dirty="0">
                <a:solidFill>
                  <a:schemeClr val="tx2"/>
                </a:solidFill>
                <a:latin typeface="+mn-lt"/>
              </a:rPr>
              <a:t> </a:t>
            </a:r>
            <a:r>
              <a:rPr lang="en-GB" dirty="0" err="1">
                <a:solidFill>
                  <a:schemeClr val="tx2"/>
                </a:solidFill>
                <a:latin typeface="+mn-lt"/>
              </a:rPr>
              <a:t>zavodih</a:t>
            </a:r>
            <a:r>
              <a:rPr lang="en-GB" dirty="0">
                <a:solidFill>
                  <a:schemeClr val="tx2"/>
                </a:solidFill>
                <a:latin typeface="+mn-lt"/>
              </a:rPr>
              <a:t> se </a:t>
            </a:r>
            <a:r>
              <a:rPr lang="en-GB" dirty="0" err="1">
                <a:solidFill>
                  <a:schemeClr val="tx2"/>
                </a:solidFill>
                <a:latin typeface="+mn-lt"/>
              </a:rPr>
              <a:t>ujema</a:t>
            </a:r>
            <a:r>
              <a:rPr lang="en-GB" dirty="0">
                <a:solidFill>
                  <a:schemeClr val="tx2"/>
                </a:solidFill>
                <a:latin typeface="+mn-lt"/>
              </a:rPr>
              <a:t> s </a:t>
            </a:r>
            <a:r>
              <a:rPr lang="en-GB" dirty="0" err="1">
                <a:solidFill>
                  <a:schemeClr val="tx2"/>
                </a:solidFill>
                <a:latin typeface="+mn-lt"/>
              </a:rPr>
              <a:t>koledarskim</a:t>
            </a:r>
            <a:r>
              <a:rPr lang="en-GB" dirty="0">
                <a:solidFill>
                  <a:schemeClr val="tx2"/>
                </a:solidFill>
                <a:latin typeface="+mn-lt"/>
              </a:rPr>
              <a:t> </a:t>
            </a:r>
            <a:r>
              <a:rPr lang="en-GB" dirty="0" err="1">
                <a:solidFill>
                  <a:schemeClr val="tx2"/>
                </a:solidFill>
                <a:latin typeface="+mn-lt"/>
              </a:rPr>
              <a:t>letom</a:t>
            </a:r>
            <a:r>
              <a:rPr lang="en-GB" dirty="0">
                <a:solidFill>
                  <a:schemeClr val="tx2"/>
                </a:solidFill>
                <a:latin typeface="+mn-lt"/>
              </a:rPr>
              <a:t>. </a:t>
            </a:r>
            <a:endParaRPr lang="sl-SI" dirty="0">
              <a:solidFill>
                <a:schemeClr val="tx2"/>
              </a:solidFill>
              <a:latin typeface="+mn-lt"/>
            </a:endParaRPr>
          </a:p>
          <a:p>
            <a:endParaRPr lang="sl-SI" b="1" dirty="0">
              <a:solidFill>
                <a:schemeClr val="tx2"/>
              </a:solidFill>
              <a:latin typeface="+mn-lt"/>
            </a:endParaRPr>
          </a:p>
          <a:p>
            <a:r>
              <a:rPr lang="en-GB" b="1" dirty="0" err="1">
                <a:solidFill>
                  <a:schemeClr val="tx2"/>
                </a:solidFill>
                <a:latin typeface="+mn-lt"/>
              </a:rPr>
              <a:t>Programsko</a:t>
            </a:r>
            <a:r>
              <a:rPr lang="en-GB" b="1" dirty="0">
                <a:solidFill>
                  <a:schemeClr val="tx2"/>
                </a:solidFill>
                <a:latin typeface="+mn-lt"/>
              </a:rPr>
              <a:t> in </a:t>
            </a:r>
            <a:r>
              <a:rPr lang="en-GB" b="1" dirty="0" err="1">
                <a:solidFill>
                  <a:schemeClr val="tx2"/>
                </a:solidFill>
                <a:latin typeface="+mn-lt"/>
              </a:rPr>
              <a:t>finančno</a:t>
            </a:r>
            <a:r>
              <a:rPr lang="en-GB" b="1" dirty="0">
                <a:solidFill>
                  <a:schemeClr val="tx2"/>
                </a:solidFill>
                <a:latin typeface="+mn-lt"/>
              </a:rPr>
              <a:t> </a:t>
            </a:r>
            <a:r>
              <a:rPr lang="en-GB" b="1" dirty="0" err="1">
                <a:solidFill>
                  <a:schemeClr val="tx2"/>
                </a:solidFill>
                <a:latin typeface="+mn-lt"/>
              </a:rPr>
              <a:t>načrtovanje</a:t>
            </a:r>
            <a:r>
              <a:rPr lang="en-GB" b="1" dirty="0">
                <a:solidFill>
                  <a:schemeClr val="tx2"/>
                </a:solidFill>
                <a:latin typeface="+mn-lt"/>
              </a:rPr>
              <a:t> </a:t>
            </a:r>
            <a:r>
              <a:rPr lang="en-GB" dirty="0" err="1">
                <a:solidFill>
                  <a:schemeClr val="tx2"/>
                </a:solidFill>
                <a:latin typeface="+mn-lt"/>
              </a:rPr>
              <a:t>sta</a:t>
            </a:r>
            <a:r>
              <a:rPr lang="en-GB" dirty="0">
                <a:solidFill>
                  <a:schemeClr val="tx2"/>
                </a:solidFill>
                <a:latin typeface="+mn-lt"/>
              </a:rPr>
              <a:t> </a:t>
            </a:r>
            <a:r>
              <a:rPr lang="en-GB" dirty="0" err="1">
                <a:solidFill>
                  <a:schemeClr val="tx2"/>
                </a:solidFill>
                <a:latin typeface="+mn-lt"/>
              </a:rPr>
              <a:t>osnovi</a:t>
            </a:r>
            <a:r>
              <a:rPr lang="en-GB" dirty="0">
                <a:solidFill>
                  <a:schemeClr val="tx2"/>
                </a:solidFill>
                <a:latin typeface="+mn-lt"/>
              </a:rPr>
              <a:t>, da </a:t>
            </a:r>
            <a:r>
              <a:rPr lang="en-GB" dirty="0" err="1">
                <a:solidFill>
                  <a:schemeClr val="tx2"/>
                </a:solidFill>
                <a:latin typeface="+mn-lt"/>
              </a:rPr>
              <a:t>lahko</a:t>
            </a:r>
            <a:r>
              <a:rPr lang="en-GB" dirty="0">
                <a:solidFill>
                  <a:schemeClr val="tx2"/>
                </a:solidFill>
                <a:latin typeface="+mn-lt"/>
              </a:rPr>
              <a:t> </a:t>
            </a:r>
            <a:r>
              <a:rPr lang="en-GB" dirty="0" err="1">
                <a:solidFill>
                  <a:schemeClr val="tx2"/>
                </a:solidFill>
                <a:latin typeface="+mn-lt"/>
              </a:rPr>
              <a:t>direktor</a:t>
            </a:r>
            <a:r>
              <a:rPr lang="en-GB" dirty="0">
                <a:solidFill>
                  <a:schemeClr val="tx2"/>
                </a:solidFill>
                <a:latin typeface="+mn-lt"/>
              </a:rPr>
              <a:t> </a:t>
            </a:r>
            <a:r>
              <a:rPr lang="sl-SI" dirty="0">
                <a:solidFill>
                  <a:schemeClr val="tx2"/>
                </a:solidFill>
                <a:latin typeface="+mn-lt"/>
              </a:rPr>
              <a:t>javnega zavoda</a:t>
            </a:r>
            <a:r>
              <a:rPr lang="en-GB" dirty="0">
                <a:solidFill>
                  <a:schemeClr val="tx2"/>
                </a:solidFill>
                <a:latin typeface="+mn-lt"/>
              </a:rPr>
              <a:t> </a:t>
            </a:r>
            <a:r>
              <a:rPr lang="en-GB" dirty="0" err="1">
                <a:solidFill>
                  <a:schemeClr val="tx2"/>
                </a:solidFill>
                <a:latin typeface="+mn-lt"/>
              </a:rPr>
              <a:t>na</a:t>
            </a:r>
            <a:r>
              <a:rPr lang="en-GB" dirty="0">
                <a:solidFill>
                  <a:schemeClr val="tx2"/>
                </a:solidFill>
                <a:latin typeface="+mn-lt"/>
              </a:rPr>
              <a:t> </a:t>
            </a:r>
            <a:r>
              <a:rPr lang="en-GB" dirty="0" err="1">
                <a:solidFill>
                  <a:schemeClr val="tx2"/>
                </a:solidFill>
                <a:latin typeface="+mn-lt"/>
              </a:rPr>
              <a:t>področju</a:t>
            </a:r>
            <a:r>
              <a:rPr lang="en-GB" dirty="0">
                <a:solidFill>
                  <a:schemeClr val="tx2"/>
                </a:solidFill>
                <a:latin typeface="+mn-lt"/>
              </a:rPr>
              <a:t> </a:t>
            </a:r>
            <a:r>
              <a:rPr lang="en-GB" dirty="0" err="1">
                <a:solidFill>
                  <a:schemeClr val="tx2"/>
                </a:solidFill>
                <a:latin typeface="+mn-lt"/>
              </a:rPr>
              <a:t>kulture</a:t>
            </a:r>
            <a:r>
              <a:rPr lang="en-GB" dirty="0">
                <a:solidFill>
                  <a:schemeClr val="tx2"/>
                </a:solidFill>
                <a:latin typeface="+mn-lt"/>
              </a:rPr>
              <a:t> </a:t>
            </a:r>
            <a:r>
              <a:rPr lang="en-GB" b="1" dirty="0" err="1">
                <a:solidFill>
                  <a:schemeClr val="tx2"/>
                </a:solidFill>
                <a:latin typeface="+mn-lt"/>
              </a:rPr>
              <a:t>maksimizira</a:t>
            </a:r>
            <a:r>
              <a:rPr lang="en-GB" b="1" dirty="0">
                <a:solidFill>
                  <a:schemeClr val="tx2"/>
                </a:solidFill>
                <a:latin typeface="+mn-lt"/>
              </a:rPr>
              <a:t> </a:t>
            </a:r>
            <a:r>
              <a:rPr lang="en-GB" b="1" dirty="0" err="1">
                <a:solidFill>
                  <a:schemeClr val="tx2"/>
                </a:solidFill>
                <a:latin typeface="+mn-lt"/>
              </a:rPr>
              <a:t>uporabo</a:t>
            </a:r>
            <a:r>
              <a:rPr lang="en-GB" b="1" dirty="0">
                <a:solidFill>
                  <a:schemeClr val="tx2"/>
                </a:solidFill>
                <a:latin typeface="+mn-lt"/>
              </a:rPr>
              <a:t> </a:t>
            </a:r>
            <a:r>
              <a:rPr lang="en-GB" b="1" dirty="0" err="1">
                <a:solidFill>
                  <a:schemeClr val="tx2"/>
                </a:solidFill>
                <a:latin typeface="+mn-lt"/>
              </a:rPr>
              <a:t>praviloma</a:t>
            </a:r>
            <a:r>
              <a:rPr lang="en-GB" b="1" dirty="0">
                <a:solidFill>
                  <a:schemeClr val="tx2"/>
                </a:solidFill>
                <a:latin typeface="+mn-lt"/>
              </a:rPr>
              <a:t> </a:t>
            </a:r>
            <a:r>
              <a:rPr lang="en-GB" b="1" dirty="0" err="1">
                <a:solidFill>
                  <a:schemeClr val="tx2"/>
                </a:solidFill>
                <a:latin typeface="+mn-lt"/>
              </a:rPr>
              <a:t>omejenih</a:t>
            </a:r>
            <a:r>
              <a:rPr lang="en-GB" b="1" dirty="0">
                <a:solidFill>
                  <a:schemeClr val="tx2"/>
                </a:solidFill>
                <a:latin typeface="+mn-lt"/>
              </a:rPr>
              <a:t> </a:t>
            </a:r>
            <a:r>
              <a:rPr lang="en-GB" b="1" dirty="0" err="1">
                <a:solidFill>
                  <a:schemeClr val="tx2"/>
                </a:solidFill>
                <a:latin typeface="+mn-lt"/>
              </a:rPr>
              <a:t>razpoložljivih</a:t>
            </a:r>
            <a:r>
              <a:rPr lang="en-GB" b="1" dirty="0">
                <a:solidFill>
                  <a:schemeClr val="tx2"/>
                </a:solidFill>
                <a:latin typeface="+mn-lt"/>
              </a:rPr>
              <a:t> </a:t>
            </a:r>
            <a:r>
              <a:rPr lang="en-GB" b="1" dirty="0" err="1">
                <a:solidFill>
                  <a:schemeClr val="tx2"/>
                </a:solidFill>
                <a:latin typeface="+mn-lt"/>
              </a:rPr>
              <a:t>virov</a:t>
            </a:r>
            <a:r>
              <a:rPr lang="en-GB" dirty="0">
                <a:solidFill>
                  <a:schemeClr val="tx2"/>
                </a:solidFill>
                <a:latin typeface="+mn-lt"/>
              </a:rPr>
              <a:t>, ne le </a:t>
            </a:r>
            <a:r>
              <a:rPr lang="en-GB" dirty="0" err="1">
                <a:solidFill>
                  <a:schemeClr val="tx2"/>
                </a:solidFill>
                <a:latin typeface="+mn-lt"/>
              </a:rPr>
              <a:t>finančnih</a:t>
            </a:r>
            <a:r>
              <a:rPr lang="en-GB" dirty="0">
                <a:solidFill>
                  <a:schemeClr val="tx2"/>
                </a:solidFill>
                <a:latin typeface="+mn-lt"/>
              </a:rPr>
              <a:t>. </a:t>
            </a:r>
            <a:endParaRPr lang="sl-SI" dirty="0">
              <a:solidFill>
                <a:schemeClr val="tx2"/>
              </a:solidFill>
              <a:latin typeface="+mn-lt"/>
            </a:endParaRPr>
          </a:p>
        </p:txBody>
      </p:sp>
    </p:spTree>
    <p:extLst>
      <p:ext uri="{BB962C8B-B14F-4D97-AF65-F5344CB8AC3E}">
        <p14:creationId xmlns:p14="http://schemas.microsoft.com/office/powerpoint/2010/main" val="402285810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TextBox 1"/>
          <p:cNvSpPr txBox="1"/>
          <p:nvPr/>
        </p:nvSpPr>
        <p:spPr>
          <a:xfrm>
            <a:off x="685800" y="1081058"/>
            <a:ext cx="8061630" cy="400110"/>
          </a:xfrm>
          <a:prstGeom prst="rect">
            <a:avLst/>
          </a:prstGeom>
          <a:noFill/>
        </p:spPr>
        <p:txBody>
          <a:bodyPr wrap="none" rtlCol="0">
            <a:spAutoFit/>
          </a:bodyPr>
          <a:lstStyle/>
          <a:p>
            <a:r>
              <a:rPr lang="sl-SI" sz="2000" b="1" dirty="0">
                <a:solidFill>
                  <a:schemeClr val="tx2"/>
                </a:solidFill>
                <a:latin typeface="+mj-lt"/>
              </a:rPr>
              <a:t>Pravne podlage, ki urejajo financiranje javnih zavodov na področju kulture</a:t>
            </a:r>
          </a:p>
        </p:txBody>
      </p:sp>
      <p:sp>
        <p:nvSpPr>
          <p:cNvPr id="3" name="TextBox 2"/>
          <p:cNvSpPr txBox="1"/>
          <p:nvPr/>
        </p:nvSpPr>
        <p:spPr>
          <a:xfrm>
            <a:off x="685799" y="1835388"/>
            <a:ext cx="7882003" cy="3139321"/>
          </a:xfrm>
          <a:prstGeom prst="rect">
            <a:avLst/>
          </a:prstGeom>
          <a:noFill/>
        </p:spPr>
        <p:txBody>
          <a:bodyPr wrap="square" rtlCol="0">
            <a:spAutoFit/>
          </a:bodyPr>
          <a:lstStyle/>
          <a:p>
            <a:r>
              <a:rPr lang="sl-SI" b="1" dirty="0">
                <a:solidFill>
                  <a:schemeClr val="tx2"/>
                </a:solidFill>
                <a:latin typeface="+mn-lt"/>
              </a:rPr>
              <a:t>Javni zavodi</a:t>
            </a:r>
            <a:r>
              <a:rPr lang="sl-SI" dirty="0">
                <a:solidFill>
                  <a:schemeClr val="tx2"/>
                </a:solidFill>
                <a:latin typeface="+mn-lt"/>
              </a:rPr>
              <a:t> na področju kulture so pravne osebe javnega prava. Njihov  status in delovanje urejata Zakon o zavodih ter  Zakon o uresničevanju javnega interesa za kulturo, v nadaljevanju ZUJIK. Posamična vprašanja so lahko drugače urejena tudi  v posebnih zakonih na področju kulture.</a:t>
            </a:r>
          </a:p>
          <a:p>
            <a:endParaRPr lang="sl-SI" dirty="0">
              <a:solidFill>
                <a:schemeClr val="tx2"/>
              </a:solidFill>
              <a:latin typeface="+mn-lt"/>
            </a:endParaRPr>
          </a:p>
          <a:p>
            <a:r>
              <a:rPr lang="sl-SI" dirty="0">
                <a:solidFill>
                  <a:schemeClr val="tx2"/>
                </a:solidFill>
                <a:latin typeface="+mn-lt"/>
              </a:rPr>
              <a:t>Zakon o javnih financah, v nadaljevanju ZJF,  s finančnega in poslovnega vidika načelno določa delovanje javnih zavodov. V skladu z določbami ZJF in Zakonom o plačilnih in javnofinančnih storitvah (ZPJS),  sodijo  javni zavodi na področju kulture </a:t>
            </a:r>
            <a:r>
              <a:rPr lang="sl-SI" b="1" dirty="0">
                <a:solidFill>
                  <a:schemeClr val="tx2"/>
                </a:solidFill>
                <a:latin typeface="+mn-lt"/>
              </a:rPr>
              <a:t>med posredne uporabnike državnega ali občinskega proračuna</a:t>
            </a:r>
            <a:r>
              <a:rPr lang="sl-SI" dirty="0">
                <a:solidFill>
                  <a:schemeClr val="tx2"/>
                </a:solidFill>
                <a:latin typeface="+mn-lt"/>
              </a:rPr>
              <a:t>. Posredni uporabniki se financirajo iz proračuna države ali občine posredno, prek neposrednih uporabnikov, to je ministrstev oz. občin.</a:t>
            </a:r>
          </a:p>
        </p:txBody>
      </p:sp>
    </p:spTree>
    <p:extLst>
      <p:ext uri="{BB962C8B-B14F-4D97-AF65-F5344CB8AC3E}">
        <p14:creationId xmlns:p14="http://schemas.microsoft.com/office/powerpoint/2010/main" val="230280930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TextBox 1"/>
          <p:cNvSpPr txBox="1"/>
          <p:nvPr/>
        </p:nvSpPr>
        <p:spPr>
          <a:xfrm>
            <a:off x="739038" y="1258149"/>
            <a:ext cx="7828766" cy="3970318"/>
          </a:xfrm>
          <a:prstGeom prst="rect">
            <a:avLst/>
          </a:prstGeom>
          <a:noFill/>
        </p:spPr>
        <p:txBody>
          <a:bodyPr wrap="square" rtlCol="0">
            <a:spAutoFit/>
          </a:bodyPr>
          <a:lstStyle/>
          <a:p>
            <a:r>
              <a:rPr lang="sl-SI" dirty="0">
                <a:solidFill>
                  <a:schemeClr val="tx2"/>
                </a:solidFill>
                <a:latin typeface="+mn-lt"/>
              </a:rPr>
              <a:t>Na podlagi Pravilnika o enotnem kontnem načrtu za proračun, proračunske uporabnike in druge osebe javnega prava,  javni zavodi na področju kulture sodijo med </a:t>
            </a:r>
            <a:r>
              <a:rPr lang="sl-SI" b="1" dirty="0">
                <a:solidFill>
                  <a:schemeClr val="tx2"/>
                </a:solidFill>
                <a:latin typeface="+mn-lt"/>
              </a:rPr>
              <a:t>določene uporabnike enotnega kontnega načrta </a:t>
            </a:r>
            <a:r>
              <a:rPr lang="sl-SI" dirty="0">
                <a:solidFill>
                  <a:schemeClr val="tx2"/>
                </a:solidFill>
                <a:latin typeface="+mn-lt"/>
              </a:rPr>
              <a:t>.</a:t>
            </a:r>
            <a:r>
              <a:rPr lang="x-none" dirty="0">
                <a:solidFill>
                  <a:schemeClr val="tx2"/>
                </a:solidFill>
                <a:latin typeface="+mn-lt"/>
              </a:rPr>
              <a:t> Določeni uporabniki enotnega kontnega načrta </a:t>
            </a:r>
            <a:r>
              <a:rPr lang="sl-SI" dirty="0">
                <a:solidFill>
                  <a:schemeClr val="tx2"/>
                </a:solidFill>
                <a:latin typeface="+mn-lt"/>
              </a:rPr>
              <a:t>(javni zavodi) </a:t>
            </a:r>
            <a:r>
              <a:rPr lang="x-none" dirty="0">
                <a:solidFill>
                  <a:schemeClr val="tx2"/>
                </a:solidFill>
                <a:latin typeface="+mn-lt"/>
              </a:rPr>
              <a:t>ugotavljajo in razčlenjujejo prihodke in odhodke ter vrednotijo sredstva in obveznosti do virov sredstev v skladu z </a:t>
            </a:r>
            <a:r>
              <a:rPr lang="sl-SI" dirty="0">
                <a:solidFill>
                  <a:schemeClr val="tx2"/>
                </a:solidFill>
                <a:latin typeface="+mn-lt"/>
              </a:rPr>
              <a:t>Zakonom o računovodstvu</a:t>
            </a:r>
            <a:r>
              <a:rPr lang="sl-SI" b="1" dirty="0">
                <a:solidFill>
                  <a:schemeClr val="tx2"/>
                </a:solidFill>
                <a:latin typeface="+mn-lt"/>
              </a:rPr>
              <a:t> </a:t>
            </a:r>
            <a:r>
              <a:rPr lang="x-none" dirty="0">
                <a:solidFill>
                  <a:schemeClr val="tx2"/>
                </a:solidFill>
                <a:latin typeface="+mn-lt"/>
              </a:rPr>
              <a:t>in predpisi, izdanimi na njegovi podlagi. Pri razčlenjevanju in izkazovanju prihodkov in odhodkov upoštevajo tudi določbe pravilnika, ki ureja enotni kontni načrt. Za ostalo, kar ni urejeno z navedenimi predpisi, pa veljajo računovodski standardi.  </a:t>
            </a:r>
            <a:r>
              <a:rPr lang="sl-SI" dirty="0">
                <a:solidFill>
                  <a:schemeClr val="tx2"/>
                </a:solidFill>
                <a:latin typeface="+mn-lt"/>
              </a:rPr>
              <a:t>Javni zavodi prihodke pridobivajo tudi na trgu. Priznavanje prihodkov in odhodkov podrobneje ureja Pravilnik o razčlenjevanju in merjenju prihodkov in odhodkov pravnih oseb javnega prava.</a:t>
            </a:r>
            <a:r>
              <a:rPr lang="sl-SI" altLang="sl-SI" dirty="0">
                <a:solidFill>
                  <a:schemeClr val="tx2"/>
                </a:solidFill>
                <a:latin typeface="+mn-lt"/>
              </a:rPr>
              <a:t> </a:t>
            </a:r>
          </a:p>
          <a:p>
            <a:r>
              <a:rPr lang="sl-SI" altLang="sl-SI" dirty="0">
                <a:solidFill>
                  <a:schemeClr val="tx2"/>
                </a:solidFill>
                <a:latin typeface="+mn-lt"/>
              </a:rPr>
              <a:t>Kontni načrt omogoča nadzor in primerjave med stroški in prihodki različnih javnih zavodov.</a:t>
            </a:r>
          </a:p>
          <a:p>
            <a:endParaRPr lang="sl-SI" dirty="0"/>
          </a:p>
        </p:txBody>
      </p:sp>
    </p:spTree>
    <p:extLst>
      <p:ext uri="{BB962C8B-B14F-4D97-AF65-F5344CB8AC3E}">
        <p14:creationId xmlns:p14="http://schemas.microsoft.com/office/powerpoint/2010/main" val="354212632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582461" y="1308251"/>
            <a:ext cx="8104339" cy="523033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sz="1600" b="0" dirty="0">
                <a:solidFill>
                  <a:schemeClr val="tx2"/>
                </a:solidFill>
                <a:latin typeface="+mj-lt"/>
              </a:rPr>
              <a:t>Ločeno spremljanje poslovanja omogoča preverjanje namembnosti, gospodarnosti in učinkovitosti porabe javnih sredstev v javnih zavodih. Ločeno izkazovanje sredstev po virih omogoča pregled nad zakonitostjo in smotrnostjo porabe sredstev ter pridobivanjem sredstev za opravljanje posameznih dejavnosti. </a:t>
            </a:r>
            <a:br>
              <a:rPr lang="sl-SI" sz="1600" b="0" dirty="0">
                <a:solidFill>
                  <a:schemeClr val="tx2"/>
                </a:solidFill>
                <a:latin typeface="+mj-lt"/>
              </a:rPr>
            </a:br>
            <a:r>
              <a:rPr lang="sl-SI" sz="1600" b="0" dirty="0">
                <a:solidFill>
                  <a:schemeClr val="tx2"/>
                </a:solidFill>
                <a:latin typeface="+mj-lt"/>
              </a:rPr>
              <a:t>Javni zavodi so dolžni izvajati predvsem programe javne službe, </a:t>
            </a:r>
            <a:r>
              <a:rPr lang="sl-SI" sz="1600" dirty="0">
                <a:solidFill>
                  <a:srgbClr val="FF0000"/>
                </a:solidFill>
                <a:latin typeface="+mj-lt"/>
              </a:rPr>
              <a:t>dejavnost na trgu ne sme ogrožati izvajanja javne službe, za katero je zavod ustanovljen.</a:t>
            </a:r>
            <a:r>
              <a:rPr lang="sl-SI" sz="1600" b="0" dirty="0">
                <a:solidFill>
                  <a:schemeClr val="tx2"/>
                </a:solidFill>
                <a:latin typeface="+mj-lt"/>
              </a:rPr>
              <a:t> Z ločenim izkazovanjem virov sredstev dosežemo pregled nad vrstami sredstev, ki jih zavod načrtuje in pridobi z opravljanjem posameznih dejavnosti. Razmejujejo se tudi vsi stroški, ki nastajajo pri opravljanju posameznih vrst dejavnosti. Pri </a:t>
            </a:r>
            <a:r>
              <a:rPr lang="sl-SI" sz="1600" b="0" dirty="0" err="1">
                <a:solidFill>
                  <a:schemeClr val="tx2"/>
                </a:solidFill>
                <a:latin typeface="+mj-lt"/>
              </a:rPr>
              <a:t>kalkuliranju</a:t>
            </a:r>
            <a:r>
              <a:rPr lang="sl-SI" sz="1600" b="0" dirty="0">
                <a:solidFill>
                  <a:schemeClr val="tx2"/>
                </a:solidFill>
                <a:latin typeface="+mj-lt"/>
              </a:rPr>
              <a:t> cen (in zaračunavanju) proizvodov in storitev javnih zavodov se morajo upoštevati </a:t>
            </a:r>
            <a:r>
              <a:rPr lang="sl-SI" sz="1600" dirty="0">
                <a:solidFill>
                  <a:schemeClr val="tx2"/>
                </a:solidFill>
                <a:latin typeface="+mj-lt"/>
              </a:rPr>
              <a:t>vsi stroški tržne dejavnosti</a:t>
            </a:r>
            <a:r>
              <a:rPr lang="sl-SI" sz="1600" b="0" dirty="0">
                <a:solidFill>
                  <a:schemeClr val="tx2"/>
                </a:solidFill>
                <a:latin typeface="+mj-lt"/>
              </a:rPr>
              <a:t>. </a:t>
            </a:r>
            <a:br>
              <a:rPr lang="sl-SI" sz="1600" b="0" dirty="0">
                <a:solidFill>
                  <a:schemeClr val="tx2"/>
                </a:solidFill>
                <a:latin typeface="+mj-lt"/>
              </a:rPr>
            </a:br>
            <a:r>
              <a:rPr lang="sl-SI" sz="1600" b="0" dirty="0">
                <a:solidFill>
                  <a:schemeClr val="tx2"/>
                </a:solidFill>
                <a:latin typeface="+mj-lt"/>
              </a:rPr>
              <a:t>Pri nastopu na trgu mora imeti javni zavod enak položaj kot ostali gospodarski subjekti in ne sme biti privilegiran. Z zagotavljanjem boljšega položaja določenemu zavodu bi nastajala nelojalna konkurenca na trgu do gospodarskih subjektov in do drugih javnih zavodov. </a:t>
            </a:r>
            <a:br>
              <a:rPr lang="sl-SI" sz="1600" b="0" dirty="0">
                <a:solidFill>
                  <a:schemeClr val="tx2"/>
                </a:solidFill>
                <a:latin typeface="+mj-lt"/>
              </a:rPr>
            </a:br>
            <a:r>
              <a:rPr lang="sl-SI" sz="1600" b="0" dirty="0">
                <a:solidFill>
                  <a:schemeClr val="tx2"/>
                </a:solidFill>
                <a:latin typeface="+mj-lt"/>
              </a:rPr>
              <a:t>Javni zavod ne sme pokrivati stroškov za opravljanje tržne dejavnosti iz javnih sredstev, ampak je dolžan stroške pravilno razmejiti (na osnovi določenih meril) med javno službo in tržno dejavnostjo in celotne stroške, ki nastajajo v zvezi s tržno dejavnostjo, pokrivati iz prihodkov na trgu. </a:t>
            </a:r>
            <a:br>
              <a:rPr lang="sl-SI" sz="1600" b="0" dirty="0">
                <a:solidFill>
                  <a:schemeClr val="tx2"/>
                </a:solidFill>
                <a:latin typeface="+mj-lt"/>
              </a:rPr>
            </a:br>
            <a:r>
              <a:rPr lang="sl-SI" sz="1600" b="0" dirty="0">
                <a:solidFill>
                  <a:schemeClr val="tx2"/>
                </a:solidFill>
                <a:latin typeface="+mj-lt"/>
              </a:rPr>
              <a:t>Smisel opravljanja tržne dejavnosti,  je poleg dopolnitve temeljne dejavnosti in boljše izkoriščenosti zmogljivosti predvsem v dodatnih virih prihodkov, ki jih zavod lahko porabi za v naprej predvidene namene, vendar morajo tako sveti zavodov kot ustanovitelji preverjati pravilnost razmejitev v fazi načrtovanja in v letnih poročilih javnih zavodov. </a:t>
            </a:r>
            <a:br>
              <a:rPr lang="sl-SI" sz="1600" b="0" dirty="0">
                <a:solidFill>
                  <a:schemeClr val="tx2"/>
                </a:solidFill>
                <a:latin typeface="+mj-lt"/>
              </a:rPr>
            </a:br>
            <a:endParaRPr lang="en-US" sz="1600" b="0" dirty="0">
              <a:solidFill>
                <a:schemeClr val="tx2"/>
              </a:solidFill>
              <a:latin typeface="+mj-lt"/>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2" name="TextBox 1"/>
          <p:cNvSpPr txBox="1"/>
          <p:nvPr/>
        </p:nvSpPr>
        <p:spPr>
          <a:xfrm>
            <a:off x="622473" y="901140"/>
            <a:ext cx="7199407" cy="369332"/>
          </a:xfrm>
          <a:prstGeom prst="rect">
            <a:avLst/>
          </a:prstGeom>
          <a:noFill/>
        </p:spPr>
        <p:txBody>
          <a:bodyPr wrap="none" rtlCol="0">
            <a:spAutoFit/>
          </a:bodyPr>
          <a:lstStyle/>
          <a:p>
            <a:r>
              <a:rPr lang="sl-SI" dirty="0">
                <a:solidFill>
                  <a:schemeClr val="tx2"/>
                </a:solidFill>
              </a:rPr>
              <a:t>Javna služba in dejavnost na trgu v javnih zavodih s področja kulture</a:t>
            </a:r>
          </a:p>
        </p:txBody>
      </p:sp>
    </p:spTree>
    <p:extLst>
      <p:ext uri="{BB962C8B-B14F-4D97-AF65-F5344CB8AC3E}">
        <p14:creationId xmlns:p14="http://schemas.microsoft.com/office/powerpoint/2010/main" val="243155991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a:latin typeface="Arial" charset="0"/>
                <a:cs typeface="Arial" charset="0"/>
              </a:rPr>
              <a:t> </a:t>
            </a:r>
            <a:endParaRPr lang="en-US">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2" name="Rectangle 1"/>
          <p:cNvSpPr/>
          <p:nvPr/>
        </p:nvSpPr>
        <p:spPr>
          <a:xfrm>
            <a:off x="685801" y="1281113"/>
            <a:ext cx="7756742" cy="4081117"/>
          </a:xfrm>
          <a:prstGeom prst="rect">
            <a:avLst/>
          </a:prstGeom>
        </p:spPr>
        <p:txBody>
          <a:bodyPr wrap="square">
            <a:spAutoFit/>
          </a:bodyPr>
          <a:lstStyle/>
          <a:p>
            <a:pPr eaLnBrk="1" hangingPunct="1">
              <a:lnSpc>
                <a:spcPct val="90000"/>
              </a:lnSpc>
              <a:buFont typeface="Wingdings" pitchFamily="2" charset="2"/>
              <a:buNone/>
            </a:pPr>
            <a:r>
              <a:rPr lang="sl-SI" altLang="sl-SI" b="1" dirty="0">
                <a:solidFill>
                  <a:schemeClr val="tx2"/>
                </a:solidFill>
              </a:rPr>
              <a:t>Razmejitev javne službe in dejavnosti na trgu</a:t>
            </a:r>
          </a:p>
          <a:p>
            <a:pPr eaLnBrk="1" hangingPunct="1">
              <a:lnSpc>
                <a:spcPct val="90000"/>
              </a:lnSpc>
              <a:buFont typeface="Wingdings" pitchFamily="2" charset="2"/>
              <a:buNone/>
            </a:pPr>
            <a:endParaRPr lang="sl-SI" altLang="sl-SI" dirty="0">
              <a:solidFill>
                <a:schemeClr val="tx2"/>
              </a:solidFill>
            </a:endParaRP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Predpisi oz. podlage za razmejevanje: Zakon o računovodstvu</a:t>
            </a:r>
          </a:p>
          <a:p>
            <a:pPr eaLnBrk="1" hangingPunct="1">
              <a:lnSpc>
                <a:spcPct val="90000"/>
              </a:lnSpc>
              <a:buFont typeface="Wingdings" pitchFamily="2" charset="2"/>
              <a:buNone/>
            </a:pPr>
            <a:endParaRPr lang="sl-SI" altLang="sl-SI" dirty="0">
              <a:solidFill>
                <a:schemeClr val="tx2"/>
              </a:solidFill>
              <a:latin typeface="Calibri" panose="020F0502020204030204" pitchFamily="34" charset="0"/>
            </a:endParaRP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Pravilnik oz. navodilo o ločenem evidentiranju dejavnosti, ki vključuje merila za delitev stroškov na javno službo in dejavnost na trgu / lahko v Pravilniku o računovodstvu javnega zavoda</a:t>
            </a: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 </a:t>
            </a: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Priporočilo: </a:t>
            </a:r>
          </a:p>
          <a:p>
            <a:pPr eaLnBrk="1" hangingPunct="1">
              <a:lnSpc>
                <a:spcPct val="90000"/>
              </a:lnSpc>
              <a:buFont typeface="Wingdings" pitchFamily="2" charset="2"/>
              <a:buNone/>
            </a:pPr>
            <a:endParaRPr lang="sl-SI" altLang="sl-SI" dirty="0">
              <a:solidFill>
                <a:schemeClr val="tx2"/>
              </a:solidFill>
              <a:latin typeface="Calibri" panose="020F0502020204030204" pitchFamily="34" charset="0"/>
            </a:endParaRP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Merila za delitev splošnih odhodkov v javnem zavodu med javno službo in dejavnost na trgu naj bodo razvidna iz finančnih načrtov in letnih poročil javnih zavodov. </a:t>
            </a:r>
          </a:p>
          <a:p>
            <a:pPr eaLnBrk="1" hangingPunct="1">
              <a:lnSpc>
                <a:spcPct val="90000"/>
              </a:lnSpc>
              <a:buFont typeface="Wingdings" pitchFamily="2" charset="2"/>
              <a:buNone/>
            </a:pPr>
            <a:endParaRPr lang="sl-SI" altLang="sl-SI" dirty="0">
              <a:solidFill>
                <a:schemeClr val="tx2"/>
              </a:solidFill>
              <a:latin typeface="Calibri" panose="020F0502020204030204" pitchFamily="34" charset="0"/>
            </a:endParaRPr>
          </a:p>
          <a:p>
            <a:pPr eaLnBrk="1" hangingPunct="1">
              <a:lnSpc>
                <a:spcPct val="90000"/>
              </a:lnSpc>
              <a:buFont typeface="Wingdings" pitchFamily="2" charset="2"/>
              <a:buNone/>
            </a:pPr>
            <a:r>
              <a:rPr lang="sl-SI" altLang="sl-SI" dirty="0">
                <a:solidFill>
                  <a:schemeClr val="tx2"/>
                </a:solidFill>
                <a:latin typeface="Calibri" panose="020F0502020204030204" pitchFamily="34" charset="0"/>
              </a:rPr>
              <a:t>Priporočamo, da so merila zapisana v pravilniku o računovodstvu javnega zavoda, ki ga potrdi svet zavoda.      </a:t>
            </a:r>
          </a:p>
        </p:txBody>
      </p:sp>
    </p:spTree>
    <p:extLst>
      <p:ext uri="{BB962C8B-B14F-4D97-AF65-F5344CB8AC3E}">
        <p14:creationId xmlns:p14="http://schemas.microsoft.com/office/powerpoint/2010/main" val="3372036886"/>
      </p:ext>
    </p:extLst>
  </p:cSld>
  <p:clrMapOvr>
    <a:masterClrMapping/>
  </p:clrMapOvr>
  <p:transition>
    <p:fade/>
  </p:transition>
</p:sld>
</file>

<file path=ppt/theme/theme1.xml><?xml version="1.0" encoding="utf-8"?>
<a:theme xmlns:a="http://schemas.openxmlformats.org/drawingml/2006/main" name="si10-cgp-mpe_predstavitev">
  <a:themeElements>
    <a:clrScheme name="DU 2010">
      <a:dk1>
        <a:srgbClr val="999999"/>
      </a:dk1>
      <a:lt1>
        <a:sysClr val="window" lastClr="FFFFFF"/>
      </a:lt1>
      <a:dk2>
        <a:srgbClr val="000000"/>
      </a:dk2>
      <a:lt2>
        <a:srgbClr val="D8D8D8"/>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DU 2010">
      <a:dk1>
        <a:srgbClr val="999999"/>
      </a:dk1>
      <a:lt1>
        <a:sysClr val="window" lastClr="FFFFFF"/>
      </a:lt1>
      <a:dk2>
        <a:srgbClr val="000000"/>
      </a:dk2>
      <a:lt2>
        <a:srgbClr val="D8D8D8"/>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U 2010">
    <a:dk1>
      <a:srgbClr val="999999"/>
    </a:dk1>
    <a:lt1>
      <a:sysClr val="window" lastClr="FFFFFF"/>
    </a:lt1>
    <a:dk2>
      <a:srgbClr val="000000"/>
    </a:dk2>
    <a:lt2>
      <a:srgbClr val="D8D8D8"/>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2926</TotalTime>
  <Words>6335</Words>
  <Application>Microsoft Office PowerPoint</Application>
  <PresentationFormat>Diaprojekcija na zaslonu (4:3)</PresentationFormat>
  <Paragraphs>647</Paragraphs>
  <Slides>44</Slides>
  <Notes>1</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44</vt:i4>
      </vt:variant>
    </vt:vector>
  </HeadingPairs>
  <TitlesOfParts>
    <vt:vector size="52" baseType="lpstr">
      <vt:lpstr>Wingdings</vt:lpstr>
      <vt:lpstr>Arial</vt:lpstr>
      <vt:lpstr>SL Dutch</vt:lpstr>
      <vt:lpstr>Calibri</vt:lpstr>
      <vt:lpstr>Republika</vt:lpstr>
      <vt:lpstr>Bell MT</vt:lpstr>
      <vt:lpstr>si10-cgp-mpe_predstavitev</vt:lpstr>
      <vt:lpstr>Custom Design</vt:lpstr>
      <vt:lpstr>Financiranje delovanja javnih zavodov na področju kulture s poudarkom na aktualnih spremembah  Pripravili: Jana Kramberger in Urša Gruden </vt:lpstr>
      <vt:lpstr> </vt:lpstr>
      <vt:lpstr> </vt:lpstr>
      <vt:lpstr>Postavljanje ciljev temelji na doseženem v preteklem obdobju (analize) ob upoštevanju dinamike (sprememb) okolja. Ko se v javnih zavodih postavi ključne cilje, se mora hkrati načrtovati tudi ukrepe (poti) za doseganje ciljev. Cilji morajo biti vsebinski, številčni in vrednostni ( ob navedbah doseženega v preteklem obdobju).  Primer: Strateški cilj na področju knjižnične dejavnosti za obdobje 2024 do 2031, iz Resolucije o nacionalnem programu za kulturo 2024–2031,  je v skladu s pristojnostmi ustanoviteljev in sofinancerjev krepitev javne knjižnične mreže, vključno s spodbujanjem nadgrajevanja znanja delavcev v sektorju in skrbjo za ustrezne prostore, opremo in finančna sredstva.   </vt:lpstr>
      <vt:lpstr> </vt:lpstr>
      <vt:lpstr> </vt:lpstr>
      <vt:lpstr> </vt:lpstr>
      <vt:lpstr>Ločeno spremljanje poslovanja omogoča preverjanje namembnosti, gospodarnosti in učinkovitosti porabe javnih sredstev v javnih zavodih. Ločeno izkazovanje sredstev po virih omogoča pregled nad zakonitostjo in smotrnostjo porabe sredstev ter pridobivanjem sredstev za opravljanje posameznih dejavnosti.  Javni zavodi so dolžni izvajati predvsem programe javne službe, dejavnost na trgu ne sme ogrožati izvajanja javne službe, za katero je zavod ustanovljen. Z ločenim izkazovanjem virov sredstev dosežemo pregled nad vrstami sredstev, ki jih zavod načrtuje in pridobi z opravljanjem posameznih dejavnosti. Razmejujejo se tudi vsi stroški, ki nastajajo pri opravljanju posameznih vrst dejavnosti. Pri kalkuliranju cen (in zaračunavanju) proizvodov in storitev javnih zavodov se morajo upoštevati vsi stroški tržne dejavnosti.  Pri nastopu na trgu mora imeti javni zavod enak položaj kot ostali gospodarski subjekti in ne sme biti privilegiran. Z zagotavljanjem boljšega položaja določenemu zavodu bi nastajala nelojalna konkurenca na trgu do gospodarskih subjektov in do drugih javnih zavodov.  Javni zavod ne sme pokrivati stroškov za opravljanje tržne dejavnosti iz javnih sredstev, ampak je dolžan stroške pravilno razmejiti (na osnovi določenih meril) med javno službo in tržno dejavnostjo in celotne stroške, ki nastajajo v zvezi s tržno dejavnostjo, pokrivati iz prihodkov na trgu.  Smisel opravljanja tržne dejavnosti,  je poleg dopolnitve temeljne dejavnosti in boljše izkoriščenosti zmogljivosti predvsem v dodatnih virih prihodkov, ki jih zavod lahko porabi za v naprej predvidene namene, vendar morajo tako sveti zavodov kot ustanovitelji preverjati pravilnost razmejitev v fazi načrtovanja in v letnih poročilih javnih zavodov.  </vt:lpstr>
      <vt:lpstr> </vt:lpstr>
      <vt:lpstr> </vt:lpstr>
      <vt:lpstr> Javna sredstva za financiranje javnih zavodov zagotavljajo njihovi ustanovitelji oziroma soustanovitelji. Javni zavodi se financirajo tudi iz nejavnih virov, ki jih izvajalci pridobivajo z opravljanjem javne službe in s prodajo blaga in storitev na trgu, donacijami  in iz  drugih virov, ki so opredeljeni v aktih  o ustanovitvi, pri tem pa opravljanje drugih dejavnosti ne sme ogroziti izvajanja javne službe.  Postopek zagotavljanja sredstev javnim zavodom na področju kulture je natančno opredeljen z ZUJIK-om ter njegovimi podzakonskimi predpisi.   Višino javnih sredstev za financiranje javnega zavoda določi ustanovitelj, upoštevaje osnove za izračun iz 27. člena ZUJIK-a, na podlagi strateškega načrta in iz njega izhajajočega  predloga letnega programa dela. </vt:lpstr>
      <vt:lpstr> </vt:lpstr>
      <vt:lpstr> </vt:lpstr>
      <vt:lpstr> </vt:lpstr>
      <vt:lpstr>V zvezi s pripravo finančnih načrtov posrednih proračunskih uporabnikov opozarjamo na določbo 39. člena ZIPRS2627:   39.člen (zmanjšanje obsega sredstev za financiranje posrednih uporabnikov proračuna)  Če neposredni uporabnik v postopku izdaje soglasja k finančnemu načrtu posrednega uporabnika proračuna iz svoje pristojnosti ugotovi, da je v finančnem načrtu posrednega uporabnika izkazan presežek prihodkov nad odhodki iz naslova izvajanja javne službe, neposredni uporabnik v obsegu izkazanega presežka prihodkov nad odhodki zmanjša obseg sredstev za financiranje javne službe posrednega uporabnika proračuna in mu izda soglasje tako, da bo finančni načrt posrednega uporabnika uravnotežen v delu, ki se nanaša na javno službo.</vt:lpstr>
      <vt:lpstr> </vt:lpstr>
      <vt:lpstr> </vt:lpstr>
      <vt:lpstr> </vt:lpstr>
      <vt:lpstr> </vt:lpstr>
      <vt:lpstr> </vt:lpstr>
      <vt:lpstr> </vt:lpstr>
      <vt:lpstr> </vt:lpstr>
      <vt:lpstr> </vt:lpstr>
      <vt:lpstr> </vt:lpstr>
      <vt:lpstr>PowerPointova predstavitev</vt:lpstr>
      <vt:lpstr>PowerPointova predstavitev</vt:lpstr>
      <vt:lpstr>PowerPointova predstavitev</vt:lpstr>
      <vt:lpstr> 61. člen ZIPRS2627 (priprava kadrovskih načrtov uporabnikov proračuna)  (1) Vsak državni organ, uprava lokalne skupnosti in oseba javnega prava mora ob sprejetju programa dela in finančnega načrta sprejeti tudi kadrovski načrt kot prilogo finančnega načrta, ki mora biti usklajen s finančnim načrtom, in pripraviti kadrovski načrt v skladu z metodologijo za pripravo in spremljanje izvajanja kadrovskega načrta, ki jo določi vlada v skladu s tretjim odstavkom 20. člena Zakona o javnih uslužbencih (Uradni list RS, št. 32/25; v nadaljnjem besedilu: ZJU-1). (2) Vlada sprejme skupni kadrovski načrt organov državne uprave za leti 2026 in 2027 in zbirni kadrovski načrt oseb javnega prava iz drugega odstavka 21. člena ZJU-1 za leti 2026 in 2027, pri čemer dovoljeno število zaposlenih ne sme presegati dovoljenega števila zaposlenih, kot je to določeno v kadrovskem načrtu za leto 2025. Izjemoma lahko vlada zaradi utemeljenih razlogov in v okviru zagotovljenih sredstev za stroške dela v skupnem kadrovskem načrtu organov državne uprave za leti 2026 in 2027 ter zbirnem kadrovskem načrtu oseb javnega prava za leti 2026 in 2027 dovoljeno število zaposlenih tudi poveča. (3) Neposredni uporabniki proračuna države, razen drugi državni organi, določeni v Ustavi Republike Slovenije, kadrovske načrte za leti 2026 in 2027 pripravijo tako, da dovoljeno število zaposlenih ne presega dovoljenega števila zaposlenih, kot je to določeno v kadrovskem načrtu za leto 2025. Izjemoma se lahko zaradi utemeljenih razlogov in v okviru zagotovljenih sredstev za stroške dela dovoljeno število zaposlenih v kadrovskem načrtu tudi poveča. (4) Posredni uporabniki proračuna države in tisti posredni uporabniki proračuna občin, ki se pretežno financirajo iz državnega proračuna ali sredstev ZZZS, kadrovske načrte za leti 2026 in 2027 pripravijo tako, da dovoljeno število zaposlenih ne presega dovoljenega števila zaposlenih, kot je to določeno v kadrovskem načrtu za leto 2025. Izjemoma se lahko zaradi utemeljenih razlogov, povezanih s povečanim obsegom dela in zagotavljanjem nemotenega izvajanja dejavnosti, dovoljeno število zaposlenih v letih 20026 in 2027 tudi poveča, vendar le v okviru zagotovljenih sredstev za stroške dela in s soglasjem pristojnega ministrstva. </vt:lpstr>
      <vt:lpstr>PowerPointova predstavitev</vt:lpstr>
      <vt:lpstr>PowerPointova predstavitev</vt:lpstr>
      <vt:lpstr> </vt:lpstr>
      <vt:lpstr> </vt:lpstr>
      <vt:lpstr> </vt:lpstr>
      <vt:lpstr> </vt:lpstr>
      <vt:lpstr> </vt:lpstr>
      <vt:lpstr>PowerPointova predstavitev</vt:lpstr>
      <vt:lpstr>Računovodsko poročilo obsega:   - bilanco stanja s prilogama (stanje in gibanje neopredmetenih sredstev  in opredmetenih  osnovnih sredstev,  stanje in gibanje dolgoročnih finančnih  naložb in posojil),  - izkaz prihodkov in odhodkov  določenih uporabnikov s prilogami  (izkaz prihodkov in odhodkov določenih uporabnikov po vrstah dejavnosti,  - izkaz prihodkov in odhodkov določenih uporabnikov po načelu  denarnega toka,  - izkaz računa finančnih terjatev in naložb določenih uporabnikov,  - izkaz računa financiranja določenih uporabnikov) in  - pojasnila (že navedene priloge k izkazoma in druge računovodske  informacije), - druge priloge, ki jih določi ustanovitelj </vt:lpstr>
      <vt:lpstr> </vt:lpstr>
      <vt:lpstr> </vt:lpstr>
      <vt:lpstr> </vt:lpstr>
      <vt:lpstr>77. člen ZIPRS2627 (razrešitev odgovorne osebe posrednega uporabnika proračuna)  </vt:lpstr>
      <vt:lpstr> </vt:lpstr>
      <vt:lpstr>PowerPointova predstavitev</vt:lpstr>
      <vt:lpstr>Morebitna vprašanja naslovite na:  usposabljanje.mk@gov.si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Financiranje delovanja javnih zavodov na področju kulture s poudarkom na aktualnih spremembah  Jana Kramberger</dc:title>
  <dc:creator>mitja</dc:creator>
  <cp:lastModifiedBy>Uršula Gruden</cp:lastModifiedBy>
  <cp:revision>209</cp:revision>
  <cp:lastPrinted>2014-10-23T13:42:29Z</cp:lastPrinted>
  <dcterms:created xsi:type="dcterms:W3CDTF">2010-08-31T10:06:07Z</dcterms:created>
  <dcterms:modified xsi:type="dcterms:W3CDTF">2026-01-30T09:53:02Z</dcterms:modified>
</cp:coreProperties>
</file>