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74" r:id="rId4"/>
    <p:sldId id="305" r:id="rId5"/>
    <p:sldId id="298" r:id="rId6"/>
    <p:sldId id="301" r:id="rId7"/>
    <p:sldId id="307" r:id="rId8"/>
    <p:sldId id="302" r:id="rId9"/>
  </p:sldIdLst>
  <p:sldSz cx="9144000" cy="7315200"/>
  <p:notesSz cx="6718300" cy="98552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1C1F8631-3D0E-4FEE-831F-662D08E250F3}">
          <p14:sldIdLst>
            <p14:sldId id="256"/>
            <p14:sldId id="271"/>
            <p14:sldId id="274"/>
            <p14:sldId id="305"/>
            <p14:sldId id="298"/>
            <p14:sldId id="301"/>
            <p14:sldId id="307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DD"/>
    <a:srgbClr val="660033"/>
    <a:srgbClr val="800000"/>
    <a:srgbClr val="000099"/>
    <a:srgbClr val="612AEA"/>
    <a:srgbClr val="5457DC"/>
    <a:srgbClr val="C89800"/>
    <a:srgbClr val="03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86364" autoAdjust="0"/>
  </p:normalViewPr>
  <p:slideViewPr>
    <p:cSldViewPr>
      <p:cViewPr varScale="1">
        <p:scale>
          <a:sx n="80" d="100"/>
          <a:sy n="80" d="100"/>
        </p:scale>
        <p:origin x="1526" y="58"/>
      </p:cViewPr>
      <p:guideLst>
        <p:guide orient="horz" pos="23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18" y="-96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B518A2-6B66-4853-A168-AAB1D6754505}" type="doc">
      <dgm:prSet loTypeId="urn:microsoft.com/office/officeart/2005/8/layout/chevron2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AAC4BEB7-517E-46FB-9689-2220AD6BFC0C}">
      <dgm:prSet custT="1"/>
      <dgm:spPr>
        <a:xfrm rot="5400000">
          <a:off x="13012" y="-13009"/>
          <a:ext cx="1044085" cy="1070110"/>
        </a:xfr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pPr rtl="0"/>
          <a:r>
            <a:rPr lang="sl-SI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STRATEGIJA RAZVOJA SLOVENIJA</a:t>
          </a:r>
        </a:p>
        <a:p>
          <a:pPr rtl="0"/>
          <a:r>
            <a:rPr lang="sl-SI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2014-2020</a:t>
          </a:r>
        </a:p>
      </dgm:t>
    </dgm:pt>
    <dgm:pt modelId="{BCDDD71A-0855-49D5-9C94-E6D623FB0EA8}" type="parTrans" cxnId="{4624EDBC-B4FE-42EE-9B30-3EF79D90E200}">
      <dgm:prSet/>
      <dgm:spPr/>
      <dgm:t>
        <a:bodyPr/>
        <a:lstStyle/>
        <a:p>
          <a:endParaRPr lang="sl-SI"/>
        </a:p>
      </dgm:t>
    </dgm:pt>
    <dgm:pt modelId="{C1AAC467-5C7C-472A-BE4A-9C202C00DE02}" type="sibTrans" cxnId="{4624EDBC-B4FE-42EE-9B30-3EF79D90E200}">
      <dgm:prSet/>
      <dgm:spPr/>
      <dgm:t>
        <a:bodyPr/>
        <a:lstStyle/>
        <a:p>
          <a:endParaRPr lang="sl-SI"/>
        </a:p>
      </dgm:t>
    </dgm:pt>
    <dgm:pt modelId="{47C59671-DBB1-48C5-A619-4B5C3A65C7D4}">
      <dgm:prSet/>
      <dgm:spPr>
        <a:xfrm rot="5400000">
          <a:off x="1767074" y="-580183"/>
          <a:ext cx="678655" cy="183903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gm:spPr>
      <dgm:t>
        <a:bodyPr/>
        <a:lstStyle/>
        <a:p>
          <a:pPr rtl="0"/>
          <a:endParaRPr lang="sl-SI" dirty="0">
            <a:solidFill>
              <a:srgbClr val="999999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59B458A0-4C4B-4FE0-BE4B-C0A1E95371C1}" type="parTrans" cxnId="{04F2B025-A060-4FC3-A0E9-563F96F71A8F}">
      <dgm:prSet/>
      <dgm:spPr/>
      <dgm:t>
        <a:bodyPr/>
        <a:lstStyle/>
        <a:p>
          <a:endParaRPr lang="sl-SI"/>
        </a:p>
      </dgm:t>
    </dgm:pt>
    <dgm:pt modelId="{DB86D9C6-4D10-42CF-9CA5-8C4054D94E43}" type="sibTrans" cxnId="{04F2B025-A060-4FC3-A0E9-563F96F71A8F}">
      <dgm:prSet/>
      <dgm:spPr/>
      <dgm:t>
        <a:bodyPr/>
        <a:lstStyle/>
        <a:p>
          <a:endParaRPr lang="sl-SI"/>
        </a:p>
      </dgm:t>
    </dgm:pt>
    <dgm:pt modelId="{B32626A7-0011-450A-8C2B-A8D9F197CBCB}">
      <dgm:prSet/>
      <dgm:spPr>
        <a:xfrm rot="5400000">
          <a:off x="1767074" y="-580183"/>
          <a:ext cx="678655" cy="183903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gm:spPr>
      <dgm:t>
        <a:bodyPr/>
        <a:lstStyle/>
        <a:p>
          <a:pPr rtl="0"/>
          <a:r>
            <a:rPr lang="sl-SI" b="1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Krovni strateški dokument Slovenije                                          </a:t>
          </a:r>
          <a:endParaRPr lang="sl-SI" dirty="0">
            <a:solidFill>
              <a:srgbClr val="999999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DCAA23F7-63F3-40B7-BA67-0EC9E0814052}" type="parTrans" cxnId="{B4F98932-E6BF-41ED-9655-6BB87294031A}">
      <dgm:prSet/>
      <dgm:spPr/>
      <dgm:t>
        <a:bodyPr/>
        <a:lstStyle/>
        <a:p>
          <a:endParaRPr lang="sl-SI"/>
        </a:p>
      </dgm:t>
    </dgm:pt>
    <dgm:pt modelId="{BCC8E92C-5914-4EBC-82B1-690F591324D9}" type="sibTrans" cxnId="{B4F98932-E6BF-41ED-9655-6BB87294031A}">
      <dgm:prSet/>
      <dgm:spPr/>
      <dgm:t>
        <a:bodyPr/>
        <a:lstStyle/>
        <a:p>
          <a:endParaRPr lang="sl-SI"/>
        </a:p>
      </dgm:t>
    </dgm:pt>
    <dgm:pt modelId="{EC237C03-940F-444E-A749-9D6A2A349585}">
      <dgm:prSet custT="1"/>
      <dgm:spPr>
        <a:xfrm rot="5400000">
          <a:off x="883668" y="1792078"/>
          <a:ext cx="1044085" cy="1020820"/>
        </a:xfr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pPr rtl="0"/>
          <a:r>
            <a:rPr lang="sl-SI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PARTNERSKI </a:t>
          </a:r>
        </a:p>
        <a:p>
          <a:pPr rtl="0"/>
          <a:r>
            <a:rPr lang="sl-SI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SPORAZUM</a:t>
          </a:r>
        </a:p>
      </dgm:t>
    </dgm:pt>
    <dgm:pt modelId="{AF4EB287-AE57-4EA4-8379-9D35DF6912BA}" type="parTrans" cxnId="{5C1B5B2E-643D-469F-96C4-E0B8BD8FD978}">
      <dgm:prSet/>
      <dgm:spPr/>
      <dgm:t>
        <a:bodyPr/>
        <a:lstStyle/>
        <a:p>
          <a:endParaRPr lang="sl-SI"/>
        </a:p>
      </dgm:t>
    </dgm:pt>
    <dgm:pt modelId="{6034ACD8-5F51-470C-8F3D-71A6D9C4E715}" type="sibTrans" cxnId="{5C1B5B2E-643D-469F-96C4-E0B8BD8FD978}">
      <dgm:prSet/>
      <dgm:spPr/>
      <dgm:t>
        <a:bodyPr/>
        <a:lstStyle/>
        <a:p>
          <a:endParaRPr lang="sl-SI"/>
        </a:p>
      </dgm:t>
    </dgm:pt>
    <dgm:pt modelId="{4767C4ED-A8C0-4A31-B9A3-27D13D0E2B2F}">
      <dgm:prSet/>
      <dgm:spPr>
        <a:xfrm rot="5400000">
          <a:off x="3525205" y="207864"/>
          <a:ext cx="678655" cy="3813429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gm:spPr>
      <dgm:t>
        <a:bodyPr/>
        <a:lstStyle/>
        <a:p>
          <a:pPr rtl="0"/>
          <a:r>
            <a:rPr lang="sl-SI" b="1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Dokument evidentira razvojna področja, ki jih posamezna država članica pripozna kot ključna za nadaljnji razvoj v soglasju z Evropsko komisijo.</a:t>
          </a:r>
        </a:p>
      </dgm:t>
    </dgm:pt>
    <dgm:pt modelId="{10F08F3F-13F6-445E-B301-4980A4057F20}" type="parTrans" cxnId="{B2AA30BD-7D36-4F27-9DEA-D05AD4AC5B7F}">
      <dgm:prSet/>
      <dgm:spPr/>
      <dgm:t>
        <a:bodyPr/>
        <a:lstStyle/>
        <a:p>
          <a:endParaRPr lang="sl-SI"/>
        </a:p>
      </dgm:t>
    </dgm:pt>
    <dgm:pt modelId="{78DCB97D-2532-4E20-805C-636763DC3CBE}" type="sibTrans" cxnId="{B2AA30BD-7D36-4F27-9DEA-D05AD4AC5B7F}">
      <dgm:prSet/>
      <dgm:spPr/>
      <dgm:t>
        <a:bodyPr/>
        <a:lstStyle/>
        <a:p>
          <a:endParaRPr lang="sl-SI"/>
        </a:p>
      </dgm:t>
    </dgm:pt>
    <dgm:pt modelId="{DB4D4AA6-ED1A-4EAC-8A74-13211EE2A352}">
      <dgm:prSet custT="1"/>
      <dgm:spPr>
        <a:xfrm rot="5400000">
          <a:off x="883668" y="2686173"/>
          <a:ext cx="1044085" cy="1046108"/>
        </a:xfr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r>
            <a:rPr lang="sl-SI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Operativni program za izvajanje Evropske kohezijske politike v obdobju  2014 -2020</a:t>
          </a:r>
        </a:p>
      </dgm:t>
    </dgm:pt>
    <dgm:pt modelId="{3EB5439A-9236-4B30-902F-CB26F92B06A6}" type="parTrans" cxnId="{28BA073A-C05E-4B7E-A472-180F15B94B06}">
      <dgm:prSet/>
      <dgm:spPr/>
      <dgm:t>
        <a:bodyPr/>
        <a:lstStyle/>
        <a:p>
          <a:endParaRPr lang="sl-SI"/>
        </a:p>
      </dgm:t>
    </dgm:pt>
    <dgm:pt modelId="{90EC0AFE-94DF-4FC9-8B45-C54715EF3841}" type="sibTrans" cxnId="{28BA073A-C05E-4B7E-A472-180F15B94B06}">
      <dgm:prSet/>
      <dgm:spPr/>
      <dgm:t>
        <a:bodyPr/>
        <a:lstStyle/>
        <a:p>
          <a:endParaRPr lang="sl-SI"/>
        </a:p>
      </dgm:t>
    </dgm:pt>
    <dgm:pt modelId="{B9348E7B-D428-4922-990F-60C8AB57B8F3}">
      <dgm:prSet/>
      <dgm:spPr>
        <a:xfrm rot="5400000">
          <a:off x="3551407" y="1084245"/>
          <a:ext cx="678655" cy="38493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gm:spPr>
      <dgm:t>
        <a:bodyPr/>
        <a:lstStyle/>
        <a:p>
          <a:r>
            <a:rPr lang="sl-SI" b="1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Izvedbeni dokument, ki je osnova za črpanje sredstev kohezijske politike v obdobju 2014-2020.</a:t>
          </a:r>
        </a:p>
      </dgm:t>
    </dgm:pt>
    <dgm:pt modelId="{8688EC39-1CD9-47B7-A465-FC7BD744F2E2}" type="parTrans" cxnId="{022CA8C1-FFE7-4EA6-BBC3-5B0FADBECACA}">
      <dgm:prSet/>
      <dgm:spPr/>
      <dgm:t>
        <a:bodyPr/>
        <a:lstStyle/>
        <a:p>
          <a:endParaRPr lang="sl-SI"/>
        </a:p>
      </dgm:t>
    </dgm:pt>
    <dgm:pt modelId="{E20A69E3-C3FB-418B-855A-8A1A32A4AA23}" type="sibTrans" cxnId="{022CA8C1-FFE7-4EA6-BBC3-5B0FADBECACA}">
      <dgm:prSet/>
      <dgm:spPr/>
      <dgm:t>
        <a:bodyPr/>
        <a:lstStyle/>
        <a:p>
          <a:endParaRPr lang="sl-SI"/>
        </a:p>
      </dgm:t>
    </dgm:pt>
    <dgm:pt modelId="{6986DED6-FB33-457F-BFE2-638154569DE5}">
      <dgm:prSet custT="1"/>
      <dgm:spPr>
        <a:xfrm rot="5400000">
          <a:off x="16240" y="781119"/>
          <a:ext cx="1044085" cy="1067990"/>
        </a:xfr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r>
            <a:rPr lang="it-IT" sz="1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DRŽAVNI RAZVOJNI PROGRAM PRIORITET IN INVESTICIJ 2014-2017 </a:t>
          </a:r>
          <a:endParaRPr lang="sl-SI" sz="1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721163-E43B-47BC-9360-62605742A67F}" type="parTrans" cxnId="{9E8E29C3-4C38-4905-A53C-7CB0E81CF35B}">
      <dgm:prSet/>
      <dgm:spPr/>
      <dgm:t>
        <a:bodyPr/>
        <a:lstStyle/>
        <a:p>
          <a:endParaRPr lang="sl-SI"/>
        </a:p>
      </dgm:t>
    </dgm:pt>
    <dgm:pt modelId="{2F8A8209-8CFE-48A6-9108-5383286E3BA7}" type="sibTrans" cxnId="{9E8E29C3-4C38-4905-A53C-7CB0E81CF35B}">
      <dgm:prSet/>
      <dgm:spPr/>
      <dgm:t>
        <a:bodyPr/>
        <a:lstStyle/>
        <a:p>
          <a:endParaRPr lang="sl-SI"/>
        </a:p>
      </dgm:t>
    </dgm:pt>
    <dgm:pt modelId="{7FB8E66A-B656-47A5-AB2B-E8913042A07A}">
      <dgm:prSet/>
      <dgm:spPr>
        <a:xfrm rot="5400000">
          <a:off x="3190876" y="-1307475"/>
          <a:ext cx="678655" cy="482700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gm:spPr>
      <dgm:t>
        <a:bodyPr/>
        <a:lstStyle/>
        <a:p>
          <a:r>
            <a:rPr lang="sl-SI" b="1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Izvedbeni načrt za izvajanje Strategije razvoja Slovenije (SRS) 2014 – 2020. </a:t>
          </a:r>
        </a:p>
      </dgm:t>
    </dgm:pt>
    <dgm:pt modelId="{898FE0C0-BE41-44E4-8138-585E9FE81AF8}" type="parTrans" cxnId="{B8A721E3-54F1-46D9-8609-2BC98BCDE365}">
      <dgm:prSet/>
      <dgm:spPr/>
      <dgm:t>
        <a:bodyPr/>
        <a:lstStyle/>
        <a:p>
          <a:endParaRPr lang="sl-SI"/>
        </a:p>
      </dgm:t>
    </dgm:pt>
    <dgm:pt modelId="{49D651A7-1CFB-4D70-B738-B2F52F4E83CB}" type="sibTrans" cxnId="{B8A721E3-54F1-46D9-8609-2BC98BCDE365}">
      <dgm:prSet/>
      <dgm:spPr/>
      <dgm:t>
        <a:bodyPr/>
        <a:lstStyle/>
        <a:p>
          <a:endParaRPr lang="sl-SI"/>
        </a:p>
      </dgm:t>
    </dgm:pt>
    <dgm:pt modelId="{DEBCA0F6-149C-4869-B785-322B2381A545}" type="pres">
      <dgm:prSet presAssocID="{E4B518A2-6B66-4853-A168-AAB1D6754505}" presName="linearFlow" presStyleCnt="0">
        <dgm:presLayoutVars>
          <dgm:dir/>
          <dgm:animLvl val="lvl"/>
          <dgm:resizeHandles val="exact"/>
        </dgm:presLayoutVars>
      </dgm:prSet>
      <dgm:spPr/>
    </dgm:pt>
    <dgm:pt modelId="{590541C5-8C2F-4882-9126-09BE19A99FDD}" type="pres">
      <dgm:prSet presAssocID="{AAC4BEB7-517E-46FB-9689-2220AD6BFC0C}" presName="composite" presStyleCnt="0"/>
      <dgm:spPr/>
    </dgm:pt>
    <dgm:pt modelId="{4E16216E-BE81-4709-8352-3FDF91343463}" type="pres">
      <dgm:prSet presAssocID="{AAC4BEB7-517E-46FB-9689-2220AD6BFC0C}" presName="parentText" presStyleLbl="alignNode1" presStyleIdx="0" presStyleCnt="4" custScaleX="146418" custLinFactX="-20770" custLinFactNeighborX="-100000" custLinFactNeighborY="-39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B9D0142A-0F77-4C1D-A429-B79E62EFA2BF}" type="pres">
      <dgm:prSet presAssocID="{AAC4BEB7-517E-46FB-9689-2220AD6BFC0C}" presName="descendantText" presStyleLbl="alignAcc1" presStyleIdx="0" presStyleCnt="4" custScaleX="65552" custLinFactNeighborX="-29792" custLinFactNeighborY="-606">
        <dgm:presLayoutVars>
          <dgm:bulletEnabled val="1"/>
        </dgm:presLayoutVars>
      </dgm:prSet>
      <dgm:spPr>
        <a:prstGeom prst="round2SameRect">
          <a:avLst/>
        </a:prstGeom>
      </dgm:spPr>
    </dgm:pt>
    <dgm:pt modelId="{5EDDFF28-4DBD-4236-8315-46E156A8A468}" type="pres">
      <dgm:prSet presAssocID="{C1AAC467-5C7C-472A-BE4A-9C202C00DE02}" presName="sp" presStyleCnt="0"/>
      <dgm:spPr/>
    </dgm:pt>
    <dgm:pt modelId="{0AF01143-3219-4907-A2D8-6DDAAF45F9C4}" type="pres">
      <dgm:prSet presAssocID="{6986DED6-FB33-457F-BFE2-638154569DE5}" presName="composite" presStyleCnt="0"/>
      <dgm:spPr/>
    </dgm:pt>
    <dgm:pt modelId="{F031CB2E-8001-49C5-A077-F75AF194424B}" type="pres">
      <dgm:prSet presAssocID="{6986DED6-FB33-457F-BFE2-638154569DE5}" presName="parentText" presStyleLbl="alignNode1" presStyleIdx="1" presStyleCnt="4" custScaleX="146128" custLinFactX="-20183" custLinFactNeighborX="-100000" custLinFactNeighborY="-10095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60F4C6CF-1323-45D0-A642-6D8EEA011E9A}" type="pres">
      <dgm:prSet presAssocID="{6986DED6-FB33-457F-BFE2-638154569DE5}" presName="descendantText" presStyleLbl="alignAcc1" presStyleIdx="1" presStyleCnt="4" custScaleX="76586" custLinFactNeighborX="-22264" custLinFactNeighborY="-19417">
        <dgm:presLayoutVars>
          <dgm:bulletEnabled val="1"/>
        </dgm:presLayoutVars>
      </dgm:prSet>
      <dgm:spPr>
        <a:prstGeom prst="round2SameRect">
          <a:avLst/>
        </a:prstGeom>
      </dgm:spPr>
    </dgm:pt>
    <dgm:pt modelId="{D73A7560-69F5-45DB-9392-828F3D3631A3}" type="pres">
      <dgm:prSet presAssocID="{2F8A8209-8CFE-48A6-9108-5383286E3BA7}" presName="sp" presStyleCnt="0"/>
      <dgm:spPr/>
    </dgm:pt>
    <dgm:pt modelId="{E0901494-3427-4DF8-B25B-D620B87D08CC}" type="pres">
      <dgm:prSet presAssocID="{EC237C03-940F-444E-A749-9D6A2A349585}" presName="composite" presStyleCnt="0"/>
      <dgm:spPr/>
    </dgm:pt>
    <dgm:pt modelId="{8263D240-6F70-4D69-B96B-741EF69CB85C}" type="pres">
      <dgm:prSet presAssocID="{EC237C03-940F-444E-A749-9D6A2A349585}" presName="parentText" presStyleLbl="alignNode1" presStyleIdx="2" presStyleCnt="4" custScaleX="139674" custLinFactNeighborX="1730" custLinFactNeighborY="-1186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1EA0ED75-C741-476D-9DE2-9AEE6CCC7C9F}" type="pres">
      <dgm:prSet presAssocID="{EC237C03-940F-444E-A749-9D6A2A349585}" presName="descendantText" presStyleLbl="alignAcc1" presStyleIdx="2" presStyleCnt="4" custScaleX="68072" custLinFactNeighborX="-12406" custLinFactNeighborY="-2590">
        <dgm:presLayoutVars>
          <dgm:bulletEnabled val="1"/>
        </dgm:presLayoutVars>
      </dgm:prSet>
      <dgm:spPr>
        <a:prstGeom prst="round2SameRect">
          <a:avLst/>
        </a:prstGeom>
      </dgm:spPr>
    </dgm:pt>
    <dgm:pt modelId="{56B17638-EDDA-40F7-B10C-DD9485128234}" type="pres">
      <dgm:prSet presAssocID="{6034ACD8-5F51-470C-8F3D-71A6D9C4E715}" presName="sp" presStyleCnt="0"/>
      <dgm:spPr/>
    </dgm:pt>
    <dgm:pt modelId="{D9B40A29-3DFA-4EF9-9BC7-DE3363D1412B}" type="pres">
      <dgm:prSet presAssocID="{DB4D4AA6-ED1A-4EAC-8A74-13211EE2A352}" presName="composite" presStyleCnt="0"/>
      <dgm:spPr/>
    </dgm:pt>
    <dgm:pt modelId="{0238ABC4-F72A-44CA-8F58-5EBFE48B9047}" type="pres">
      <dgm:prSet presAssocID="{DB4D4AA6-ED1A-4EAC-8A74-13211EE2A352}" presName="parentText" presStyleLbl="alignNode1" presStyleIdx="3" presStyleCnt="4" custScaleX="14313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54DE2E40-B553-47F1-8693-A97CE23796FE}" type="pres">
      <dgm:prSet presAssocID="{DB4D4AA6-ED1A-4EAC-8A74-13211EE2A352}" presName="descendantText" presStyleLbl="alignAcc1" presStyleIdx="3" presStyleCnt="4" custScaleX="68392" custLinFactNeighborX="-12341" custLinFactNeighborY="-2591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C46DB103-0D04-4D6F-9F9D-C6A58396F034}" type="presOf" srcId="{E4B518A2-6B66-4853-A168-AAB1D6754505}" destId="{DEBCA0F6-149C-4869-B785-322B2381A545}" srcOrd="0" destOrd="0" presId="urn:microsoft.com/office/officeart/2005/8/layout/chevron2"/>
    <dgm:cxn modelId="{874AA50C-E879-46D8-A4AF-D67346CAA2B6}" type="presOf" srcId="{47C59671-DBB1-48C5-A619-4B5C3A65C7D4}" destId="{B9D0142A-0F77-4C1D-A429-B79E62EFA2BF}" srcOrd="0" destOrd="0" presId="urn:microsoft.com/office/officeart/2005/8/layout/chevron2"/>
    <dgm:cxn modelId="{04F2B025-A060-4FC3-A0E9-563F96F71A8F}" srcId="{AAC4BEB7-517E-46FB-9689-2220AD6BFC0C}" destId="{47C59671-DBB1-48C5-A619-4B5C3A65C7D4}" srcOrd="0" destOrd="0" parTransId="{59B458A0-4C4B-4FE0-BE4B-C0A1E95371C1}" sibTransId="{DB86D9C6-4D10-42CF-9CA5-8C4054D94E43}"/>
    <dgm:cxn modelId="{5C1B5B2E-643D-469F-96C4-E0B8BD8FD978}" srcId="{E4B518A2-6B66-4853-A168-AAB1D6754505}" destId="{EC237C03-940F-444E-A749-9D6A2A349585}" srcOrd="2" destOrd="0" parTransId="{AF4EB287-AE57-4EA4-8379-9D35DF6912BA}" sibTransId="{6034ACD8-5F51-470C-8F3D-71A6D9C4E715}"/>
    <dgm:cxn modelId="{B4F98932-E6BF-41ED-9655-6BB87294031A}" srcId="{AAC4BEB7-517E-46FB-9689-2220AD6BFC0C}" destId="{B32626A7-0011-450A-8C2B-A8D9F197CBCB}" srcOrd="1" destOrd="0" parTransId="{DCAA23F7-63F3-40B7-BA67-0EC9E0814052}" sibTransId="{BCC8E92C-5914-4EBC-82B1-690F591324D9}"/>
    <dgm:cxn modelId="{28BA073A-C05E-4B7E-A472-180F15B94B06}" srcId="{E4B518A2-6B66-4853-A168-AAB1D6754505}" destId="{DB4D4AA6-ED1A-4EAC-8A74-13211EE2A352}" srcOrd="3" destOrd="0" parTransId="{3EB5439A-9236-4B30-902F-CB26F92B06A6}" sibTransId="{90EC0AFE-94DF-4FC9-8B45-C54715EF3841}"/>
    <dgm:cxn modelId="{4F06373B-E1AB-4588-90DF-6A7AC9EC92C2}" type="presOf" srcId="{B32626A7-0011-450A-8C2B-A8D9F197CBCB}" destId="{B9D0142A-0F77-4C1D-A429-B79E62EFA2BF}" srcOrd="0" destOrd="1" presId="urn:microsoft.com/office/officeart/2005/8/layout/chevron2"/>
    <dgm:cxn modelId="{9493C83B-FD91-4AF5-9E95-E04B79054021}" type="presOf" srcId="{B9348E7B-D428-4922-990F-60C8AB57B8F3}" destId="{54DE2E40-B553-47F1-8693-A97CE23796FE}" srcOrd="0" destOrd="0" presId="urn:microsoft.com/office/officeart/2005/8/layout/chevron2"/>
    <dgm:cxn modelId="{D84B3247-D02F-4F56-9C88-132F68831C66}" type="presOf" srcId="{AAC4BEB7-517E-46FB-9689-2220AD6BFC0C}" destId="{4E16216E-BE81-4709-8352-3FDF91343463}" srcOrd="0" destOrd="0" presId="urn:microsoft.com/office/officeart/2005/8/layout/chevron2"/>
    <dgm:cxn modelId="{4624EDBC-B4FE-42EE-9B30-3EF79D90E200}" srcId="{E4B518A2-6B66-4853-A168-AAB1D6754505}" destId="{AAC4BEB7-517E-46FB-9689-2220AD6BFC0C}" srcOrd="0" destOrd="0" parTransId="{BCDDD71A-0855-49D5-9C94-E6D623FB0EA8}" sibTransId="{C1AAC467-5C7C-472A-BE4A-9C202C00DE02}"/>
    <dgm:cxn modelId="{B2AA30BD-7D36-4F27-9DEA-D05AD4AC5B7F}" srcId="{EC237C03-940F-444E-A749-9D6A2A349585}" destId="{4767C4ED-A8C0-4A31-B9A3-27D13D0E2B2F}" srcOrd="0" destOrd="0" parTransId="{10F08F3F-13F6-445E-B301-4980A4057F20}" sibTransId="{78DCB97D-2532-4E20-805C-636763DC3CBE}"/>
    <dgm:cxn modelId="{022CA8C1-FFE7-4EA6-BBC3-5B0FADBECACA}" srcId="{DB4D4AA6-ED1A-4EAC-8A74-13211EE2A352}" destId="{B9348E7B-D428-4922-990F-60C8AB57B8F3}" srcOrd="0" destOrd="0" parTransId="{8688EC39-1CD9-47B7-A465-FC7BD744F2E2}" sibTransId="{E20A69E3-C3FB-418B-855A-8A1A32A4AA23}"/>
    <dgm:cxn modelId="{9E8E29C3-4C38-4905-A53C-7CB0E81CF35B}" srcId="{E4B518A2-6B66-4853-A168-AAB1D6754505}" destId="{6986DED6-FB33-457F-BFE2-638154569DE5}" srcOrd="1" destOrd="0" parTransId="{AA721163-E43B-47BC-9360-62605742A67F}" sibTransId="{2F8A8209-8CFE-48A6-9108-5383286E3BA7}"/>
    <dgm:cxn modelId="{CB202DC3-FF97-4CB1-868B-FA9AEF323333}" type="presOf" srcId="{6986DED6-FB33-457F-BFE2-638154569DE5}" destId="{F031CB2E-8001-49C5-A077-F75AF194424B}" srcOrd="0" destOrd="0" presId="urn:microsoft.com/office/officeart/2005/8/layout/chevron2"/>
    <dgm:cxn modelId="{A72E04C9-2371-4653-BF25-EB41B23AC18A}" type="presOf" srcId="{7FB8E66A-B656-47A5-AB2B-E8913042A07A}" destId="{60F4C6CF-1323-45D0-A642-6D8EEA011E9A}" srcOrd="0" destOrd="0" presId="urn:microsoft.com/office/officeart/2005/8/layout/chevron2"/>
    <dgm:cxn modelId="{4C1D60CB-0AA3-4653-91CC-A890FD85F0FA}" type="presOf" srcId="{DB4D4AA6-ED1A-4EAC-8A74-13211EE2A352}" destId="{0238ABC4-F72A-44CA-8F58-5EBFE48B9047}" srcOrd="0" destOrd="0" presId="urn:microsoft.com/office/officeart/2005/8/layout/chevron2"/>
    <dgm:cxn modelId="{B8A721E3-54F1-46D9-8609-2BC98BCDE365}" srcId="{6986DED6-FB33-457F-BFE2-638154569DE5}" destId="{7FB8E66A-B656-47A5-AB2B-E8913042A07A}" srcOrd="0" destOrd="0" parTransId="{898FE0C0-BE41-44E4-8138-585E9FE81AF8}" sibTransId="{49D651A7-1CFB-4D70-B738-B2F52F4E83CB}"/>
    <dgm:cxn modelId="{CBD773F1-BE52-49AE-B3C8-337BF3049F2D}" type="presOf" srcId="{4767C4ED-A8C0-4A31-B9A3-27D13D0E2B2F}" destId="{1EA0ED75-C741-476D-9DE2-9AEE6CCC7C9F}" srcOrd="0" destOrd="0" presId="urn:microsoft.com/office/officeart/2005/8/layout/chevron2"/>
    <dgm:cxn modelId="{FD7010F3-6DAD-4BFD-9ED4-4A1065504DCF}" type="presOf" srcId="{EC237C03-940F-444E-A749-9D6A2A349585}" destId="{8263D240-6F70-4D69-B96B-741EF69CB85C}" srcOrd="0" destOrd="0" presId="urn:microsoft.com/office/officeart/2005/8/layout/chevron2"/>
    <dgm:cxn modelId="{231DC06A-8C98-4F5E-8510-13F3524314BE}" type="presParOf" srcId="{DEBCA0F6-149C-4869-B785-322B2381A545}" destId="{590541C5-8C2F-4882-9126-09BE19A99FDD}" srcOrd="0" destOrd="0" presId="urn:microsoft.com/office/officeart/2005/8/layout/chevron2"/>
    <dgm:cxn modelId="{91274B1A-CFC8-4FA6-B316-B08D8CE1BBD5}" type="presParOf" srcId="{590541C5-8C2F-4882-9126-09BE19A99FDD}" destId="{4E16216E-BE81-4709-8352-3FDF91343463}" srcOrd="0" destOrd="0" presId="urn:microsoft.com/office/officeart/2005/8/layout/chevron2"/>
    <dgm:cxn modelId="{EAD46DD4-8B88-4B45-9224-E32A1CCFABE3}" type="presParOf" srcId="{590541C5-8C2F-4882-9126-09BE19A99FDD}" destId="{B9D0142A-0F77-4C1D-A429-B79E62EFA2BF}" srcOrd="1" destOrd="0" presId="urn:microsoft.com/office/officeart/2005/8/layout/chevron2"/>
    <dgm:cxn modelId="{331162F7-0288-421C-941C-731D32675665}" type="presParOf" srcId="{DEBCA0F6-149C-4869-B785-322B2381A545}" destId="{5EDDFF28-4DBD-4236-8315-46E156A8A468}" srcOrd="1" destOrd="0" presId="urn:microsoft.com/office/officeart/2005/8/layout/chevron2"/>
    <dgm:cxn modelId="{53529B79-F7FD-4FCA-A34D-B7D3757E389B}" type="presParOf" srcId="{DEBCA0F6-149C-4869-B785-322B2381A545}" destId="{0AF01143-3219-4907-A2D8-6DDAAF45F9C4}" srcOrd="2" destOrd="0" presId="urn:microsoft.com/office/officeart/2005/8/layout/chevron2"/>
    <dgm:cxn modelId="{0BD6A5B0-931D-48F7-AE79-6788D7D53426}" type="presParOf" srcId="{0AF01143-3219-4907-A2D8-6DDAAF45F9C4}" destId="{F031CB2E-8001-49C5-A077-F75AF194424B}" srcOrd="0" destOrd="0" presId="urn:microsoft.com/office/officeart/2005/8/layout/chevron2"/>
    <dgm:cxn modelId="{0BE63DF6-378C-4EB3-9805-4C9DACB0425D}" type="presParOf" srcId="{0AF01143-3219-4907-A2D8-6DDAAF45F9C4}" destId="{60F4C6CF-1323-45D0-A642-6D8EEA011E9A}" srcOrd="1" destOrd="0" presId="urn:microsoft.com/office/officeart/2005/8/layout/chevron2"/>
    <dgm:cxn modelId="{4054D904-538E-43DD-A88B-96B32AF5292B}" type="presParOf" srcId="{DEBCA0F6-149C-4869-B785-322B2381A545}" destId="{D73A7560-69F5-45DB-9392-828F3D3631A3}" srcOrd="3" destOrd="0" presId="urn:microsoft.com/office/officeart/2005/8/layout/chevron2"/>
    <dgm:cxn modelId="{FCB0A741-8255-44F8-866F-50074B8D6340}" type="presParOf" srcId="{DEBCA0F6-149C-4869-B785-322B2381A545}" destId="{E0901494-3427-4DF8-B25B-D620B87D08CC}" srcOrd="4" destOrd="0" presId="urn:microsoft.com/office/officeart/2005/8/layout/chevron2"/>
    <dgm:cxn modelId="{AAA30046-D8DC-461B-B7AE-EE4B71161CAE}" type="presParOf" srcId="{E0901494-3427-4DF8-B25B-D620B87D08CC}" destId="{8263D240-6F70-4D69-B96B-741EF69CB85C}" srcOrd="0" destOrd="0" presId="urn:microsoft.com/office/officeart/2005/8/layout/chevron2"/>
    <dgm:cxn modelId="{B5CC9D71-BF22-41E9-8B8B-879747B1AE4C}" type="presParOf" srcId="{E0901494-3427-4DF8-B25B-D620B87D08CC}" destId="{1EA0ED75-C741-476D-9DE2-9AEE6CCC7C9F}" srcOrd="1" destOrd="0" presId="urn:microsoft.com/office/officeart/2005/8/layout/chevron2"/>
    <dgm:cxn modelId="{C2914D30-BCE9-4B30-8BF0-375E9E62AA2F}" type="presParOf" srcId="{DEBCA0F6-149C-4869-B785-322B2381A545}" destId="{56B17638-EDDA-40F7-B10C-DD9485128234}" srcOrd="5" destOrd="0" presId="urn:microsoft.com/office/officeart/2005/8/layout/chevron2"/>
    <dgm:cxn modelId="{6D2463F8-8270-4A7D-8323-06E4BBEE8774}" type="presParOf" srcId="{DEBCA0F6-149C-4869-B785-322B2381A545}" destId="{D9B40A29-3DFA-4EF9-9BC7-DE3363D1412B}" srcOrd="6" destOrd="0" presId="urn:microsoft.com/office/officeart/2005/8/layout/chevron2"/>
    <dgm:cxn modelId="{B278D12C-25A5-4D8F-94A9-8CF919FED556}" type="presParOf" srcId="{D9B40A29-3DFA-4EF9-9BC7-DE3363D1412B}" destId="{0238ABC4-F72A-44CA-8F58-5EBFE48B9047}" srcOrd="0" destOrd="0" presId="urn:microsoft.com/office/officeart/2005/8/layout/chevron2"/>
    <dgm:cxn modelId="{9FE521BD-0CCF-4A05-B304-92B0B3F00345}" type="presParOf" srcId="{D9B40A29-3DFA-4EF9-9BC7-DE3363D1412B}" destId="{54DE2E40-B553-47F1-8693-A97CE23796FE}" srcOrd="1" destOrd="0" presId="urn:microsoft.com/office/officeart/2005/8/layout/chevron2"/>
  </dgm:cxnLst>
  <dgm:bg>
    <a:solidFill>
      <a:srgbClr val="00206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6216E-BE81-4709-8352-3FDF91343463}">
      <dsp:nvSpPr>
        <dsp:cNvPr id="0" name=""/>
        <dsp:cNvSpPr/>
      </dsp:nvSpPr>
      <dsp:spPr>
        <a:xfrm rot="5400000">
          <a:off x="12815" y="-12223"/>
          <a:ext cx="1028273" cy="1053903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STRATEGIJA RAZVOJA SLOVENIJA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2014-2020</a:t>
          </a:r>
        </a:p>
      </dsp:txBody>
      <dsp:txXfrm rot="-5400000">
        <a:off x="0" y="592"/>
        <a:ext cx="1053903" cy="1028273"/>
      </dsp:txXfrm>
    </dsp:sp>
    <dsp:sp modelId="{B9D0142A-0F77-4C1D-A429-B79E62EFA2BF}">
      <dsp:nvSpPr>
        <dsp:cNvPr id="0" name=""/>
        <dsp:cNvSpPr/>
      </dsp:nvSpPr>
      <dsp:spPr>
        <a:xfrm rot="5400000">
          <a:off x="1657412" y="-503982"/>
          <a:ext cx="668377" cy="1677528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200" kern="1200" dirty="0">
            <a:solidFill>
              <a:srgbClr val="999999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200" b="1" kern="1200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Krovni strateški dokument Slovenije                                          </a:t>
          </a:r>
          <a:endParaRPr lang="sl-SI" sz="1200" kern="1200" dirty="0">
            <a:solidFill>
              <a:srgbClr val="999999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1152837" y="33220"/>
        <a:ext cx="1644901" cy="603123"/>
      </dsp:txXfrm>
    </dsp:sp>
    <dsp:sp modelId="{F031CB2E-8001-49C5-A077-F75AF194424B}">
      <dsp:nvSpPr>
        <dsp:cNvPr id="0" name=""/>
        <dsp:cNvSpPr/>
      </dsp:nvSpPr>
      <dsp:spPr>
        <a:xfrm rot="5400000">
          <a:off x="11771" y="767350"/>
          <a:ext cx="1028273" cy="1051816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DRŽAVNI RAZVOJNI PROGRAM PRIORITET IN INVESTICIJ 2014-2017 </a:t>
          </a:r>
          <a:endParaRPr lang="sl-SI" sz="1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0" y="779121"/>
        <a:ext cx="1051816" cy="1028273"/>
      </dsp:txXfrm>
    </dsp:sp>
    <dsp:sp modelId="{60F4C6CF-1323-45D0-A642-6D8EEA011E9A}">
      <dsp:nvSpPr>
        <dsp:cNvPr id="0" name=""/>
        <dsp:cNvSpPr/>
      </dsp:nvSpPr>
      <dsp:spPr>
        <a:xfrm rot="5400000">
          <a:off x="2964947" y="-1150464"/>
          <a:ext cx="668377" cy="4475600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200" b="1" kern="1200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Izvedbeni načrt za izvajanje Strategije razvoja Slovenije (SRS) 2014 – 2020. </a:t>
          </a:r>
        </a:p>
      </dsp:txBody>
      <dsp:txXfrm rot="-5400000">
        <a:off x="1061336" y="785774"/>
        <a:ext cx="4442973" cy="603123"/>
      </dsp:txXfrm>
    </dsp:sp>
    <dsp:sp modelId="{8263D240-6F70-4D69-B96B-741EF69CB85C}">
      <dsp:nvSpPr>
        <dsp:cNvPr id="0" name=""/>
        <dsp:cNvSpPr/>
      </dsp:nvSpPr>
      <dsp:spPr>
        <a:xfrm rot="5400000">
          <a:off x="793468" y="1760469"/>
          <a:ext cx="1028273" cy="1005361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PARTNERSKI 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SPORAZUM</a:t>
          </a:r>
        </a:p>
      </dsp:txBody>
      <dsp:txXfrm rot="-5400000">
        <a:off x="804925" y="2251694"/>
        <a:ext cx="1005361" cy="22912"/>
      </dsp:txXfrm>
    </dsp:sp>
    <dsp:sp modelId="{1EA0ED75-C741-476D-9DE2-9AEE6CCC7C9F}">
      <dsp:nvSpPr>
        <dsp:cNvPr id="0" name=""/>
        <dsp:cNvSpPr/>
      </dsp:nvSpPr>
      <dsp:spPr>
        <a:xfrm rot="5400000">
          <a:off x="3273577" y="310179"/>
          <a:ext cx="668377" cy="353581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200" b="1" kern="1200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Dokument evidentira razvojna področja, ki jih posamezna država članica pripozna kot ključna za nadaljnji razvoj v soglasju z Evropsko komisijo.</a:t>
          </a:r>
        </a:p>
      </dsp:txBody>
      <dsp:txXfrm rot="-5400000">
        <a:off x="1839859" y="1776525"/>
        <a:ext cx="3503188" cy="603123"/>
      </dsp:txXfrm>
    </dsp:sp>
    <dsp:sp modelId="{0238ABC4-F72A-44CA-8F58-5EBFE48B9047}">
      <dsp:nvSpPr>
        <dsp:cNvPr id="0" name=""/>
        <dsp:cNvSpPr/>
      </dsp:nvSpPr>
      <dsp:spPr>
        <a:xfrm rot="5400000">
          <a:off x="793468" y="2638495"/>
          <a:ext cx="1028273" cy="1030266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Operativni program za izvajanje Evropske kohezijske politike v obdobju  2014 -2020</a:t>
          </a:r>
        </a:p>
      </dsp:txBody>
      <dsp:txXfrm rot="-5400000">
        <a:off x="792472" y="2639491"/>
        <a:ext cx="1030266" cy="1028273"/>
      </dsp:txXfrm>
    </dsp:sp>
    <dsp:sp modelId="{54DE2E40-B553-47F1-8693-A97CE23796FE}">
      <dsp:nvSpPr>
        <dsp:cNvPr id="0" name=""/>
        <dsp:cNvSpPr/>
      </dsp:nvSpPr>
      <dsp:spPr>
        <a:xfrm rot="5400000">
          <a:off x="3298601" y="1171794"/>
          <a:ext cx="668377" cy="3569136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200" b="1" kern="1200" dirty="0">
              <a:solidFill>
                <a:srgbClr val="999999">
                  <a:lumMod val="75000"/>
                </a:srgbClr>
              </a:solidFill>
              <a:latin typeface="Calibri"/>
              <a:ea typeface="+mn-ea"/>
              <a:cs typeface="+mn-cs"/>
            </a:rPr>
            <a:t>Izvedbeni dokument, ki je osnova za črpanje sredstev kohezijske politike v obdobju 2014-2020.</a:t>
          </a:r>
        </a:p>
      </dsp:txBody>
      <dsp:txXfrm rot="-5400000">
        <a:off x="1848222" y="2654801"/>
        <a:ext cx="3536509" cy="603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C6D8F4BD-4E7E-45E4-B349-62ADFCD726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73A3988E-FD52-4344-9AAD-3787D3D9D2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0585CF-7D7B-4255-BF72-342933EE6AAE}" type="datetimeFigureOut">
              <a:rPr lang="sl-SI"/>
              <a:pPr>
                <a:defRPr/>
              </a:pPr>
              <a:t>8. 11. 2019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2A0F9494-0EB1-46B1-8605-E39F50FD79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5990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FDF52B94-3CB2-4C93-8757-E191FE71FD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5238" y="9359900"/>
            <a:ext cx="2911475" cy="493713"/>
          </a:xfrm>
          <a:prstGeom prst="rect">
            <a:avLst/>
          </a:prstGeom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EAFE6E-B8A6-4DB4-B40A-E60A8E243DD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vmlDrawing" Target="../drawings/vmlDrawing1.vml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4B3D92E-CCF1-44E8-924E-46030C6FF5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3FDFDA6E-597E-4FF0-B751-52DBDF41F0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419A62-196D-4B01-94EC-FD3D4F461214}" type="datetimeFigureOut">
              <a:rPr lang="sl-SI"/>
              <a:pPr>
                <a:defRPr/>
              </a:pPr>
              <a:t>8. 11. 2019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7BC44920-EC40-4F7A-BB05-DAA4327134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39775"/>
            <a:ext cx="461962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pPr lvl="0"/>
            <a:endParaRPr lang="sl-SI" noProof="0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139597B7-A27E-46DC-BB53-DE92EF6548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59900"/>
            <a:ext cx="2911475" cy="493713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77E6F765-32A8-466F-9D9C-5B3BE37682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05238" y="9359900"/>
            <a:ext cx="2911475" cy="493713"/>
          </a:xfrm>
          <a:prstGeom prst="rect">
            <a:avLst/>
          </a:prstGeom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9CB680-A126-4E13-9903-C2855674E618}" type="slidenum">
              <a:rPr lang="sl-SI" altLang="sl-SI"/>
              <a:pPr/>
              <a:t>‹#›</a:t>
            </a:fld>
            <a:endParaRPr lang="sl-SI" altLang="sl-SI"/>
          </a:p>
        </p:txBody>
      </p:sp>
      <p:graphicFrame>
        <p:nvGraphicFramePr>
          <p:cNvPr id="11271" name="Predmet 7">
            <a:extLst>
              <a:ext uri="{FF2B5EF4-FFF2-40B4-BE49-F238E27FC236}">
                <a16:creationId xmlns:a16="http://schemas.microsoft.com/office/drawing/2014/main" id="{F87AD7C7-721D-4602-BFBE-82D54430B8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1225" y="5072063"/>
          <a:ext cx="4568825" cy="365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Diapozitiv" r:id="rId3" imgW="4285388" imgH="3427400" progId="PowerPoint.Slide.12">
                  <p:embed/>
                </p:oleObj>
              </mc:Choice>
              <mc:Fallback>
                <p:oleObj name="Diapozitiv" r:id="rId3" imgW="4285388" imgH="3427400" progId="PowerPoint.Slide.12">
                  <p:embed/>
                  <p:pic>
                    <p:nvPicPr>
                      <p:cNvPr id="0" name="Predme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5072063"/>
                        <a:ext cx="4568825" cy="365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stranske slike 1">
            <a:extLst>
              <a:ext uri="{FF2B5EF4-FFF2-40B4-BE49-F238E27FC236}">
                <a16:creationId xmlns:a16="http://schemas.microsoft.com/office/drawing/2014/main" id="{53AE8A71-D6E8-400C-9B4A-B7F2B09D98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Ograda opomb 2">
            <a:extLst>
              <a:ext uri="{FF2B5EF4-FFF2-40B4-BE49-F238E27FC236}">
                <a16:creationId xmlns:a16="http://schemas.microsoft.com/office/drawing/2014/main" id="{DE50A5A8-2BC6-471C-95B0-9FDDEDADB9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292" name="Ograda številke diapozitiva 3">
            <a:extLst>
              <a:ext uri="{FF2B5EF4-FFF2-40B4-BE49-F238E27FC236}">
                <a16:creationId xmlns:a16="http://schemas.microsoft.com/office/drawing/2014/main" id="{F32B96A6-BA81-4B9A-81E2-ED82A739EE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5CB1D7-884A-4F82-AE9F-EADF382AA250}" type="slidenum">
              <a:rPr lang="sl-SI" altLang="sl-SI"/>
              <a:pPr eaLnBrk="1" hangingPunct="1"/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stranske slike 1">
            <a:extLst>
              <a:ext uri="{FF2B5EF4-FFF2-40B4-BE49-F238E27FC236}">
                <a16:creationId xmlns:a16="http://schemas.microsoft.com/office/drawing/2014/main" id="{F0C4ADB2-4BF0-4E86-944C-329FA2AF6E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Ograda opomb 2">
            <a:extLst>
              <a:ext uri="{FF2B5EF4-FFF2-40B4-BE49-F238E27FC236}">
                <a16:creationId xmlns:a16="http://schemas.microsoft.com/office/drawing/2014/main" id="{C54C7FC2-8B65-40FF-8C7A-812042632F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l-SI" altLang="sl-SI" dirty="0"/>
              <a:t>V podporo navedenim ukrepom bodo ključne prioritete, financirane iz Evropskega sklada za regionalni razvoj, </a:t>
            </a:r>
            <a:r>
              <a:rPr lang="pl-PL" altLang="sl-SI" dirty="0"/>
              <a:t>kot je pomoč malim in srednjim podjetjem.</a:t>
            </a:r>
            <a:endParaRPr lang="sl-SI" altLang="sl-SI" dirty="0"/>
          </a:p>
        </p:txBody>
      </p:sp>
      <p:sp>
        <p:nvSpPr>
          <p:cNvPr id="13316" name="Ograda številke diapozitiva 3">
            <a:extLst>
              <a:ext uri="{FF2B5EF4-FFF2-40B4-BE49-F238E27FC236}">
                <a16:creationId xmlns:a16="http://schemas.microsoft.com/office/drawing/2014/main" id="{CEDB30E7-962B-4003-9A96-A8E2E0F616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298445-5DC9-437E-B810-5010DC85260A}" type="slidenum">
              <a:rPr lang="sl-SI" altLang="sl-SI"/>
              <a:pPr eaLnBrk="1" hangingPunct="1"/>
              <a:t>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stranske slike 1">
            <a:extLst>
              <a:ext uri="{FF2B5EF4-FFF2-40B4-BE49-F238E27FC236}">
                <a16:creationId xmlns:a16="http://schemas.microsoft.com/office/drawing/2014/main" id="{CAF236CF-D442-47EB-8F93-40F3D075A8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Ograda opomb 2">
            <a:extLst>
              <a:ext uri="{FF2B5EF4-FFF2-40B4-BE49-F238E27FC236}">
                <a16:creationId xmlns:a16="http://schemas.microsoft.com/office/drawing/2014/main" id="{81D1F55F-CAB0-4E15-BC63-F321160191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l-SI" altLang="sl-SI" dirty="0"/>
          </a:p>
        </p:txBody>
      </p:sp>
      <p:sp>
        <p:nvSpPr>
          <p:cNvPr id="14340" name="Ograda številke diapozitiva 3">
            <a:extLst>
              <a:ext uri="{FF2B5EF4-FFF2-40B4-BE49-F238E27FC236}">
                <a16:creationId xmlns:a16="http://schemas.microsoft.com/office/drawing/2014/main" id="{CE3BAF12-4228-4CAF-8CD1-F893976C42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78D323-2AD5-4C40-A430-9221C070AE96}" type="slidenum">
              <a:rPr lang="sl-SI" altLang="sl-SI"/>
              <a:pPr eaLnBrk="1" hangingPunct="1"/>
              <a:t>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stranske slike 1">
            <a:extLst>
              <a:ext uri="{FF2B5EF4-FFF2-40B4-BE49-F238E27FC236}">
                <a16:creationId xmlns:a16="http://schemas.microsoft.com/office/drawing/2014/main" id="{AEA2A249-4633-4137-8895-EF5B836B69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Ograda opomb 2">
            <a:extLst>
              <a:ext uri="{FF2B5EF4-FFF2-40B4-BE49-F238E27FC236}">
                <a16:creationId xmlns:a16="http://schemas.microsoft.com/office/drawing/2014/main" id="{58C09DC2-36BF-440D-A548-068B53FA24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/>
          </a:p>
        </p:txBody>
      </p:sp>
      <p:sp>
        <p:nvSpPr>
          <p:cNvPr id="15364" name="Ograda številke diapozitiva 3">
            <a:extLst>
              <a:ext uri="{FF2B5EF4-FFF2-40B4-BE49-F238E27FC236}">
                <a16:creationId xmlns:a16="http://schemas.microsoft.com/office/drawing/2014/main" id="{DF2D787B-93AC-4300-B767-A0AA40834F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60A31F-B485-42EB-868B-00BD962118FD}" type="slidenum">
              <a:rPr lang="sl-SI" altLang="sl-SI"/>
              <a:pPr eaLnBrk="1" hangingPunct="1"/>
              <a:t>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grada stranske slike 1">
            <a:extLst>
              <a:ext uri="{FF2B5EF4-FFF2-40B4-BE49-F238E27FC236}">
                <a16:creationId xmlns:a16="http://schemas.microsoft.com/office/drawing/2014/main" id="{A77E81B6-EDE6-405D-9138-1E108ED20B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Ograda opomb 2">
            <a:extLst>
              <a:ext uri="{FF2B5EF4-FFF2-40B4-BE49-F238E27FC236}">
                <a16:creationId xmlns:a16="http://schemas.microsoft.com/office/drawing/2014/main" id="{6BF2D5A9-E4F7-4717-99A3-60D5D06F71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/>
          </a:p>
        </p:txBody>
      </p:sp>
      <p:sp>
        <p:nvSpPr>
          <p:cNvPr id="16388" name="Ograda številke diapozitiva 3">
            <a:extLst>
              <a:ext uri="{FF2B5EF4-FFF2-40B4-BE49-F238E27FC236}">
                <a16:creationId xmlns:a16="http://schemas.microsoft.com/office/drawing/2014/main" id="{016B3D9C-C8F7-432D-8717-4641DCD676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D3BE7B-D655-42C5-8C3B-E4CBC538FBC4}" type="slidenum">
              <a:rPr lang="sl-SI" altLang="sl-SI"/>
              <a:pPr eaLnBrk="1" hangingPunct="1"/>
              <a:t>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grada stranske slike 1">
            <a:extLst>
              <a:ext uri="{FF2B5EF4-FFF2-40B4-BE49-F238E27FC236}">
                <a16:creationId xmlns:a16="http://schemas.microsoft.com/office/drawing/2014/main" id="{BB091656-6AF7-453E-911C-FFB01B33E7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grada opomb 2">
            <a:extLst>
              <a:ext uri="{FF2B5EF4-FFF2-40B4-BE49-F238E27FC236}">
                <a16:creationId xmlns:a16="http://schemas.microsoft.com/office/drawing/2014/main" id="{DEC1AC6B-948D-49C5-938D-D9DACF0801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/>
          </a:p>
        </p:txBody>
      </p:sp>
      <p:sp>
        <p:nvSpPr>
          <p:cNvPr id="17412" name="Ograda številke diapozitiva 3">
            <a:extLst>
              <a:ext uri="{FF2B5EF4-FFF2-40B4-BE49-F238E27FC236}">
                <a16:creationId xmlns:a16="http://schemas.microsoft.com/office/drawing/2014/main" id="{B60C1626-B044-4B48-B67E-B48149E2F8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CB069-8C8B-484C-A2B0-4BEF6A617C10}" type="slidenum">
              <a:rPr lang="sl-SI" altLang="sl-SI"/>
              <a:pPr eaLnBrk="1" hangingPunct="1"/>
              <a:t>6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>
          <a:xfrm>
            <a:off x="671513" y="4743450"/>
            <a:ext cx="5375275" cy="3879850"/>
          </a:xfrm>
          <a:prstGeom prst="rect">
            <a:avLst/>
          </a:prstGeom>
        </p:spPr>
        <p:txBody>
          <a:bodyPr/>
          <a:lstStyle/>
          <a:p>
            <a:r>
              <a:rPr lang="sl-S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Legenda: ESRR: Evropski sklad za regionalni razvoj, EKSRP: Evropski kmetijski sklad za razvoj podeželja</a:t>
            </a:r>
          </a:p>
          <a:p>
            <a:r>
              <a:rPr lang="sl-S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KS: Kohezijski sklad, ESS: Evropski socialni sklad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B680-A126-4E13-9903-C2855674E618}" type="slidenum">
              <a:rPr lang="sl-SI" altLang="sl-SI" smtClean="0"/>
              <a:pPr/>
              <a:t>7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5926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grada stranske slike 1">
            <a:extLst>
              <a:ext uri="{FF2B5EF4-FFF2-40B4-BE49-F238E27FC236}">
                <a16:creationId xmlns:a16="http://schemas.microsoft.com/office/drawing/2014/main" id="{4A04A215-8789-4258-96FE-75BE54B8E9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Ograda opomb 2">
            <a:extLst>
              <a:ext uri="{FF2B5EF4-FFF2-40B4-BE49-F238E27FC236}">
                <a16:creationId xmlns:a16="http://schemas.microsoft.com/office/drawing/2014/main" id="{CC1AD2A4-9FA0-4DE4-A715-62B3FDBF6D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/>
          </a:p>
        </p:txBody>
      </p:sp>
      <p:sp>
        <p:nvSpPr>
          <p:cNvPr id="19460" name="Ograda številke diapozitiva 3">
            <a:extLst>
              <a:ext uri="{FF2B5EF4-FFF2-40B4-BE49-F238E27FC236}">
                <a16:creationId xmlns:a16="http://schemas.microsoft.com/office/drawing/2014/main" id="{1A81A485-423D-4316-9E2A-9F01150062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42974D-38FF-40DA-83E6-200ABA82381E}" type="slidenum">
              <a:rPr lang="sl-SI" altLang="sl-SI"/>
              <a:pPr eaLnBrk="1" hangingPunct="1"/>
              <a:t>8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47343A-4A2A-4C2B-8476-B1804804F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97187"/>
            <a:ext cx="6858000" cy="254677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CDDA352-691F-4682-B7AB-F8CF20E57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42174"/>
            <a:ext cx="6858000" cy="176614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BF3F90-3C9A-416F-98D1-C1E06CE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0561971-C593-4C9D-8D17-98C84D21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FADB48B-BD83-4FA4-903C-DEE2331F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4773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8B255D-4EDD-403E-9539-9A30C34D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3133F0F-1CEE-4657-8B0F-0C7056982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BA8DA48-8335-4516-B60F-728ECBA7F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6165E70-09E6-4FA9-948F-BBBC868CA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CBF0801-168F-4135-A7BE-CC709AC4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6303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FFE1BF0-FE5C-46B7-A7AA-3A98B654C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89467"/>
            <a:ext cx="1971675" cy="619929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579B322-9C3B-4EF4-BE18-B5DF777FF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89467"/>
            <a:ext cx="5800725" cy="6199294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615ED9B-3B31-418A-89DF-1DFA06F7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36EFA49-B837-48E8-9A2C-200DA14A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00866A8-9E9E-4F9A-AEF9-F3485DEE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26222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Z:\JAVNA UPRAVA 2010\Si CGP\CGP_prirocnik_WEB\OUT\05 Medijsko promocijski elementi\11 PPT predstavitev\untitled folder\ozadje-01.png">
            <a:extLst>
              <a:ext uri="{FF2B5EF4-FFF2-40B4-BE49-F238E27FC236}">
                <a16:creationId xmlns:a16="http://schemas.microsoft.com/office/drawing/2014/main" id="{33A2342F-4263-454B-BE08-793AD77E9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1341D821-1204-4266-A019-DC94B6F811D3}"/>
              </a:ext>
            </a:extLst>
          </p:cNvPr>
          <p:cNvSpPr txBox="1"/>
          <p:nvPr/>
        </p:nvSpPr>
        <p:spPr>
          <a:xfrm>
            <a:off x="962025" y="755650"/>
            <a:ext cx="1504950" cy="2047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>
              <a:lnSpc>
                <a:spcPts val="838"/>
              </a:lnSpc>
              <a:defRPr/>
            </a:pPr>
            <a:r>
              <a:rPr lang="en-US" sz="700">
                <a:solidFill>
                  <a:srgbClr val="000000"/>
                </a:solidFill>
                <a:latin typeface="Republika" charset="-18"/>
              </a:rPr>
              <a:t>REPUBLIKA SLOVENIJA</a:t>
            </a:r>
          </a:p>
          <a:p>
            <a:pPr defTabSz="457200">
              <a:lnSpc>
                <a:spcPts val="838"/>
              </a:lnSpc>
              <a:defRPr/>
            </a:pPr>
            <a:r>
              <a:rPr lang="en-US" sz="700" b="1">
                <a:solidFill>
                  <a:srgbClr val="000000"/>
                </a:solidFill>
                <a:latin typeface="Republika" charset="-18"/>
              </a:rPr>
              <a:t>MINISTRSTVO ZA </a:t>
            </a:r>
            <a:r>
              <a:rPr lang="sl-SI" sz="700" b="1">
                <a:solidFill>
                  <a:srgbClr val="000000"/>
                </a:solidFill>
                <a:latin typeface="Republika" charset="-18"/>
              </a:rPr>
              <a:t>KULTURO</a:t>
            </a:r>
            <a:endParaRPr lang="en-US" sz="700" b="1">
              <a:solidFill>
                <a:srgbClr val="000000"/>
              </a:solidFill>
              <a:latin typeface="Republika" charset="-18"/>
            </a:endParaRPr>
          </a:p>
        </p:txBody>
      </p:sp>
      <p:pic>
        <p:nvPicPr>
          <p:cNvPr id="5" name="Picture 8" descr="grb moder za 10 pt.wmf">
            <a:extLst>
              <a:ext uri="{FF2B5EF4-FFF2-40B4-BE49-F238E27FC236}">
                <a16:creationId xmlns:a16="http://schemas.microsoft.com/office/drawing/2014/main" id="{6A0C36BD-9D60-4B61-B09D-85A7F381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60413"/>
            <a:ext cx="166687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651200"/>
            <a:ext cx="7200000" cy="158999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27DC985-61E8-4185-832B-A386203F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1550" y="6780213"/>
            <a:ext cx="1495425" cy="388937"/>
          </a:xfrm>
        </p:spPr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64ACD22-707F-48DF-9B62-6CD7E6789BA1}" type="datetimeFigureOut">
              <a:rPr lang="en-US"/>
              <a:pPr>
                <a:defRPr/>
              </a:pPr>
              <a:t>11/8/2019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5DC659-CF3D-4D21-820B-32EA4AEA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DDF57F4-D8DF-4F06-874E-B1986606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780213"/>
            <a:ext cx="1331913" cy="388937"/>
          </a:xfrm>
        </p:spPr>
        <p:txBody>
          <a:bodyPr/>
          <a:lstStyle>
            <a:lvl1pPr defTabSz="914400">
              <a:defRPr/>
            </a:lvl1pPr>
          </a:lstStyle>
          <a:p>
            <a:fld id="{6692E2C2-FA3F-456E-BCB7-8430E1C6930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5630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374161-09A6-451F-894A-CC5E4973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34B5D61-2C4B-4B7E-B07B-FDA9A27AA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4BE64D5-D848-4A05-8412-12F219FD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43A0C14-0226-4086-99D1-281802B0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B63299F-29F9-45F8-9940-A2557465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441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2BBD92-B2F8-4657-9B04-E75B14B3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823721"/>
            <a:ext cx="7886700" cy="304291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D8557B8-79AC-4A90-9ECD-F9B1FBD44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895428"/>
            <a:ext cx="7886700" cy="16001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8557770-ADB7-4317-A8E6-519C5E8B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816FFA5-525A-4F53-A20E-C0426838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DA9FFD7-1FF4-4F55-9173-9172BB31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1588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9AB1F6-0BB1-475E-985B-FF64103A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E2574F-C681-4EF7-B4F1-6C0FB4069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947333"/>
            <a:ext cx="3886200" cy="464142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E440D97-6BAD-4740-9908-FF3268492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947333"/>
            <a:ext cx="3886200" cy="464142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FB2B68B-B02A-4DBB-B2F8-8C3ACB08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2C4831D-A020-4F0F-971A-02C26824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10BDC93-CBFE-41A8-A803-0BA5EAC8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433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BD3A5A-0AC9-48D5-BB33-A64D0493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9467"/>
            <a:ext cx="7886700" cy="1413934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F932462-BC3F-4F9F-B35C-55C24B787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793241"/>
            <a:ext cx="3868340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B3F6E43-A1C3-426F-9072-912301AF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672080"/>
            <a:ext cx="3868340" cy="393022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BB37917-4C1F-42E9-9CCC-D3C988C68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93241"/>
            <a:ext cx="3887391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92D8D22-11DD-414D-9706-A1A879454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672080"/>
            <a:ext cx="3887391" cy="393022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F2CEFB1-4CC0-49AE-A354-E8A38817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29D843F9-E0EB-4F91-ACDA-104F4625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083772B-F6EF-4E38-B8BF-4710987D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3037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0DF440-E86E-4446-998D-5C18182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6E98379-A677-424B-A6F1-2C85824A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4ADA4D73-805F-4D84-B13F-5E68B1BC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B228566-A31F-444A-9D3F-2DF56470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06209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75C13983-8728-4815-9E28-249C67D2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79528E0-C991-4EAC-AA7D-D314C9EF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0AF036F-9E1B-4B6F-959B-1626A986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7957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5A05B4-DCE2-4C12-89B3-D940DC81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18075DD-8A86-480B-9B29-3B3B2C68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1053254"/>
            <a:ext cx="4629150" cy="519853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5F51BF6-28F9-4E54-A427-59CF7D1CD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0A94C62-8F44-42D5-9505-53B38C41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097F1CF-FB18-42AC-BA14-26656CC7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6761437A-EF31-463B-B34A-80E893DA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7995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2C03D8-F6F5-4CD9-933C-ECE956E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44E4D71-54E7-49E9-895F-3060A6E1B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053254"/>
            <a:ext cx="4629150" cy="519853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AE017F8-0757-4996-87EF-3CF93E139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6AA3F29-6A57-4EA0-B50D-2555E9437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852074D-7471-4321-832F-643CDDBC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9C99EA4-FEDC-4360-B976-1A161DE54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0421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82CCAEEF-A0FB-4047-B9B1-7D04E3D7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9467"/>
            <a:ext cx="78867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00AD7FD-32DD-4AA3-B4BD-89E4A2722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947333"/>
            <a:ext cx="78867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A5974E5-2D3C-446C-93ED-025A56127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780107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C5E2CA-FF57-49C9-844D-349BC71A0251}" type="datetimeFigureOut">
              <a:rPr lang="en-US" smtClean="0"/>
              <a:pPr>
                <a:defRPr/>
              </a:pPr>
              <a:t>11/8/2019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80DA4E8-EE31-4E7D-B268-656A00439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780107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07879F5-8F7B-4993-B2BF-7A603BBCB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780107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0097F-E82F-4F1B-882C-3025FADEC2F3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0690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-skladi.s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ov.si/drzavni-organi/ministrstva/ministrstvo-za-kulturo/o-ministrstvu/sluzba-za-izvajanje-kohezijske-politike-m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7EDE07D-7CB9-400A-BAEE-1FAA15D54F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71550" y="1651000"/>
            <a:ext cx="7200900" cy="5102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600" dirty="0">
                <a:solidFill>
                  <a:schemeClr val="tx2"/>
                </a:solidFill>
              </a:rPr>
              <a:t>Ministrstvo za kulturo </a:t>
            </a:r>
            <a:br>
              <a:rPr lang="sl-SI" altLang="sl-SI" sz="3600" dirty="0">
                <a:solidFill>
                  <a:schemeClr val="tx2"/>
                </a:solidFill>
              </a:rPr>
            </a:br>
            <a:r>
              <a:rPr lang="sl-SI" altLang="sl-SI" sz="3600" dirty="0">
                <a:solidFill>
                  <a:schemeClr val="tx2"/>
                </a:solidFill>
              </a:rPr>
              <a:t>in </a:t>
            </a:r>
            <a:br>
              <a:rPr lang="sl-SI" altLang="sl-SI" sz="3600" dirty="0">
                <a:solidFill>
                  <a:schemeClr val="tx2"/>
                </a:solidFill>
              </a:rPr>
            </a:br>
            <a:r>
              <a:rPr lang="sl-SI" altLang="sl-SI" sz="3600" dirty="0">
                <a:solidFill>
                  <a:schemeClr val="tx2"/>
                </a:solidFill>
              </a:rPr>
              <a:t>izvajanje projektov</a:t>
            </a:r>
            <a:br>
              <a:rPr lang="sl-SI" altLang="sl-SI" sz="3600" dirty="0">
                <a:solidFill>
                  <a:schemeClr val="tx2"/>
                </a:solidFill>
              </a:rPr>
            </a:br>
            <a:r>
              <a:rPr lang="sl-SI" altLang="sl-SI" sz="3600" dirty="0">
                <a:solidFill>
                  <a:schemeClr val="tx2"/>
                </a:solidFill>
              </a:rPr>
              <a:t>Evropske kohezijske politike</a:t>
            </a:r>
            <a:br>
              <a:rPr lang="sl-SI" altLang="sl-SI" sz="3600" dirty="0">
                <a:solidFill>
                  <a:schemeClr val="tx2"/>
                </a:solidFill>
              </a:rPr>
            </a:br>
            <a:br>
              <a:rPr lang="sl-SI" altLang="sl-SI" sz="3600" dirty="0">
                <a:solidFill>
                  <a:schemeClr val="tx2"/>
                </a:solidFill>
              </a:rPr>
            </a:br>
            <a:br>
              <a:rPr lang="sl-SI" altLang="sl-SI" sz="3600" dirty="0">
                <a:solidFill>
                  <a:schemeClr val="tx2"/>
                </a:solidFill>
              </a:rPr>
            </a:br>
            <a:br>
              <a:rPr lang="sl-SI" altLang="sl-SI" sz="3600" dirty="0">
                <a:solidFill>
                  <a:schemeClr val="tx2"/>
                </a:solidFill>
              </a:rPr>
            </a:br>
            <a:r>
              <a:rPr lang="sl-SI" altLang="sl-SI" sz="3600" dirty="0">
                <a:solidFill>
                  <a:schemeClr val="tx2"/>
                </a:solidFill>
              </a:rPr>
              <a:t>							</a:t>
            </a:r>
            <a:endParaRPr lang="sl-SI" altLang="sl-SI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8631BB6B-7F64-4701-BA5E-FA869DBC246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>
                <a:solidFill>
                  <a:schemeClr val="tx2"/>
                </a:solidFill>
              </a:rPr>
              <a:t>Evropska kohezijska politika (EKP)  na splošno </a:t>
            </a:r>
            <a:br>
              <a:rPr lang="sl-SI" altLang="sl-SI"/>
            </a:br>
            <a:endParaRPr lang="sl-SI" altLang="sl-SI"/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1C810BE4-300D-4906-87D4-17FB6A82797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7584" y="3441576"/>
            <a:ext cx="6945313" cy="3240087"/>
          </a:xfrm>
          <a:prstGeom prst="rect">
            <a:avLst/>
          </a:prstGeom>
        </p:spPr>
        <p:txBody>
          <a:bodyPr anchor="ctr"/>
          <a:lstStyle/>
          <a:p>
            <a:pPr>
              <a:buFontTx/>
              <a:buNone/>
              <a:defRPr/>
            </a:pPr>
            <a:r>
              <a:rPr lang="sl-SI" altLang="sl-SI" sz="2800" b="1" dirty="0">
                <a:solidFill>
                  <a:schemeClr val="tx2"/>
                </a:solidFill>
              </a:rPr>
              <a:t>Namen in cilj: </a:t>
            </a:r>
            <a:endParaRPr lang="sl-SI" altLang="sl-SI" sz="2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tx2"/>
                </a:solidFill>
              </a:rPr>
              <a:t>usmeriti sredstva v ključna področja rasti  in slediti ciljem strategije Evropa 2020 </a:t>
            </a:r>
          </a:p>
          <a:p>
            <a:pPr>
              <a:buFontTx/>
              <a:buNone/>
              <a:defRPr/>
            </a:pPr>
            <a:r>
              <a:rPr lang="sl-SI" altLang="sl-SI" sz="2800" dirty="0">
                <a:solidFill>
                  <a:schemeClr val="tx2"/>
                </a:solidFill>
              </a:rPr>
              <a:t>	</a:t>
            </a:r>
            <a:r>
              <a:rPr lang="sl-SI" altLang="sl-SI" sz="2400" dirty="0">
                <a:solidFill>
                  <a:schemeClr val="tx2"/>
                </a:solidFill>
              </a:rPr>
              <a:t>(</a:t>
            </a:r>
            <a:r>
              <a:rPr lang="sl-SI" sz="2400" dirty="0">
                <a:solidFill>
                  <a:schemeClr val="tx2"/>
                </a:solidFill>
              </a:rPr>
              <a:t>ustvarjanje rasti in novih delovnih mest,   zmanjševanje revščine in socialne izključenosti itd.</a:t>
            </a:r>
            <a:r>
              <a:rPr lang="sl-SI" altLang="sl-SI" sz="2400" dirty="0">
                <a:solidFill>
                  <a:schemeClr val="tx2"/>
                </a:solidFill>
              </a:rPr>
              <a:t>) </a:t>
            </a:r>
          </a:p>
          <a:p>
            <a:pPr>
              <a:buFontTx/>
              <a:buNone/>
              <a:defRPr/>
            </a:pPr>
            <a:endParaRPr lang="sl-SI" altLang="sl-SI" dirty="0"/>
          </a:p>
          <a:p>
            <a:pPr>
              <a:buFont typeface="Arial" charset="0"/>
              <a:buChar char="•"/>
              <a:defRPr/>
            </a:pPr>
            <a:endParaRPr lang="sl-SI" alt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E8806E37-868E-4632-AD1A-D93BD67BCFD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971550" y="1641475"/>
            <a:ext cx="7200900" cy="100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 dirty="0">
                <a:solidFill>
                  <a:schemeClr val="tx2"/>
                </a:solidFill>
              </a:rPr>
              <a:t>EKP  na splošno </a:t>
            </a:r>
            <a:br>
              <a:rPr lang="sl-SI" altLang="sl-SI" dirty="0"/>
            </a:br>
            <a:endParaRPr lang="sl-SI" altLang="sl-SI" dirty="0"/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5EEBAF8E-D288-4068-9B54-074BDE611E5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9552" y="2649538"/>
            <a:ext cx="7561263" cy="4319587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sl-SI" altLang="sl-SI" sz="2800" b="1" dirty="0">
                <a:solidFill>
                  <a:schemeClr val="tx2"/>
                </a:solidFill>
              </a:rPr>
              <a:t>Izvajanje s sredstvi: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altLang="sl-SI" sz="2400" b="1" dirty="0">
                <a:solidFill>
                  <a:schemeClr val="accent2">
                    <a:lumMod val="75000"/>
                  </a:schemeClr>
                </a:solidFill>
              </a:rPr>
              <a:t>Evropskega regionalnega sklada za razvoj (ESRR</a:t>
            </a:r>
            <a:r>
              <a:rPr lang="sl-SI" altLang="sl-SI" sz="2400" b="1" dirty="0">
                <a:solidFill>
                  <a:schemeClr val="tx2"/>
                </a:solidFill>
              </a:rPr>
              <a:t>), ki je namenjen krepitvi ekonomske in socialne kohezije ter pomoči pri odpravljanju največjih razvojnih ravnovesij med regijami EU.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altLang="sl-SI" sz="2400" b="1" dirty="0">
                <a:solidFill>
                  <a:schemeClr val="accent2">
                    <a:lumMod val="75000"/>
                  </a:schemeClr>
                </a:solidFill>
              </a:rPr>
              <a:t>Evropskega socialnega sklada (ESS</a:t>
            </a:r>
            <a:r>
              <a:rPr lang="sl-SI" altLang="sl-SI" sz="2400" b="1" dirty="0">
                <a:solidFill>
                  <a:schemeClr val="tx2"/>
                </a:solidFill>
              </a:rPr>
              <a:t>), ki  je namenjen spodbujanju zaposlovanja v EU.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sl-SI" altLang="sl-SI" sz="24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sl-SI" altLang="sl-SI" sz="24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sl-SI" altLang="sl-SI" sz="28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sl-SI" alt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9F6B4655-0773-4FBD-98C5-88F7971FABE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>
                <a:solidFill>
                  <a:schemeClr val="tx2"/>
                </a:solidFill>
              </a:rPr>
              <a:t>EKP na splošno</a:t>
            </a:r>
            <a:br>
              <a:rPr lang="sl-SI" altLang="sl-SI" sz="3200">
                <a:solidFill>
                  <a:schemeClr val="tx2"/>
                </a:solidFill>
              </a:rPr>
            </a:br>
            <a:r>
              <a:rPr lang="sl-SI" altLang="sl-SI" sz="3200">
                <a:solidFill>
                  <a:schemeClr val="tx2"/>
                </a:solidFill>
              </a:rPr>
              <a:t>(2) </a:t>
            </a: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B03ABA8C-E09A-4927-8D8C-9682AAF0310A}"/>
              </a:ext>
            </a:extLst>
          </p:cNvPr>
          <p:cNvSpPr/>
          <p:nvPr/>
        </p:nvSpPr>
        <p:spPr>
          <a:xfrm>
            <a:off x="971550" y="2919413"/>
            <a:ext cx="6553200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sl-SI" altLang="sl-SI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Kohezijskega sklada (KS</a:t>
            </a:r>
            <a:r>
              <a:rPr lang="sl-SI" altLang="sl-SI" sz="2400" b="1" dirty="0">
                <a:solidFill>
                  <a:schemeClr val="tx2"/>
                </a:solidFill>
                <a:latin typeface="+mn-lt"/>
              </a:rPr>
              <a:t>), ki  je strukturni instrument, ki od leta 1994 državam članicam pomaga zmanjševati ekonomska in socialna neskladja in stabilizirati gospodarstvo.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Evropski kmetijski sklad za razvoj podeželja (EKSRP)</a:t>
            </a:r>
            <a:r>
              <a:rPr lang="sl-SI" sz="2400" b="1" dirty="0">
                <a:solidFill>
                  <a:schemeClr val="tx2"/>
                </a:solidFill>
                <a:latin typeface="+mn-lt"/>
              </a:rPr>
              <a:t>,</a:t>
            </a:r>
            <a:r>
              <a:rPr lang="sl-SI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sl-SI" sz="2400" b="1" dirty="0">
                <a:solidFill>
                  <a:schemeClr val="tx2"/>
                </a:solidFill>
                <a:latin typeface="+mn-lt"/>
              </a:rPr>
              <a:t>ki podpira evropsko politiko razvoja podeželja. Financira programe razvoja podeželja v državah članicah in regijah EU. </a:t>
            </a:r>
            <a:endParaRPr lang="sl-SI" altLang="sl-SI" sz="2400" b="1" dirty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sl-SI" altLang="sl-SI" b="1" dirty="0">
              <a:solidFill>
                <a:schemeClr val="tx2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sl-SI" altLang="sl-SI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F77D1BDA-9ED5-4B39-951D-C2C3FA7A889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971550" y="1651000"/>
            <a:ext cx="7200900" cy="1358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 dirty="0">
                <a:solidFill>
                  <a:schemeClr val="tx2"/>
                </a:solidFill>
              </a:rPr>
              <a:t>Sredstva EKP v Sloveniji za </a:t>
            </a:r>
            <a:br>
              <a:rPr lang="sl-SI" altLang="sl-SI" sz="3200" dirty="0">
                <a:solidFill>
                  <a:schemeClr val="tx2"/>
                </a:solidFill>
              </a:rPr>
            </a:br>
            <a:r>
              <a:rPr lang="sl-SI" altLang="sl-SI" sz="3200" dirty="0">
                <a:solidFill>
                  <a:schemeClr val="tx2"/>
                </a:solidFill>
              </a:rPr>
              <a:t>obdobje 2014-2020</a:t>
            </a:r>
            <a:br>
              <a:rPr lang="sl-SI" altLang="sl-SI" sz="3200" dirty="0">
                <a:solidFill>
                  <a:schemeClr val="tx2"/>
                </a:solidFill>
              </a:rPr>
            </a:br>
            <a:endParaRPr lang="sl-SI" altLang="sl-SI" sz="3200" dirty="0">
              <a:solidFill>
                <a:schemeClr val="tx2"/>
              </a:solidFill>
            </a:endParaRP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C6DA7268-9252-44CA-973E-B0F9DE13F1B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576" y="3225552"/>
            <a:ext cx="7272338" cy="3455988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800" dirty="0">
                <a:solidFill>
                  <a:schemeClr val="tx2"/>
                </a:solidFill>
              </a:rPr>
              <a:t>V obdobju 2014-2020 ima Slovenija na voljo 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2800" b="1" dirty="0">
                <a:solidFill>
                  <a:schemeClr val="tx2"/>
                </a:solidFill>
              </a:rPr>
              <a:t>3,3 </a:t>
            </a:r>
            <a:r>
              <a:rPr lang="sl-SI" altLang="sl-SI" sz="2800" b="1" dirty="0" err="1">
                <a:solidFill>
                  <a:schemeClr val="tx2"/>
                </a:solidFill>
              </a:rPr>
              <a:t>mrd</a:t>
            </a:r>
            <a:r>
              <a:rPr lang="sl-SI" altLang="sl-SI" sz="2800" b="1" dirty="0">
                <a:solidFill>
                  <a:schemeClr val="tx2"/>
                </a:solidFill>
              </a:rPr>
              <a:t> EUR.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2800" dirty="0">
                <a:solidFill>
                  <a:schemeClr val="accent2">
                    <a:lumMod val="75000"/>
                  </a:schemeClr>
                </a:solidFill>
              </a:rPr>
              <a:t>30% manj kot v obdobju 2007-2013</a:t>
            </a:r>
            <a:r>
              <a:rPr lang="sl-SI" altLang="sl-SI" sz="28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sl-SI" altLang="sl-SI" sz="2800" dirty="0">
              <a:solidFill>
                <a:schemeClr val="tx2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sl-SI" altLang="sl-SI" sz="2800" dirty="0">
                <a:solidFill>
                  <a:schemeClr val="tx2"/>
                </a:solidFill>
              </a:rPr>
              <a:t>Spodbujanje </a:t>
            </a:r>
            <a:r>
              <a:rPr lang="sl-SI" altLang="sl-SI" sz="2800" b="1" dirty="0" err="1">
                <a:solidFill>
                  <a:schemeClr val="tx2"/>
                </a:solidFill>
              </a:rPr>
              <a:t>medsektorskega</a:t>
            </a:r>
            <a:r>
              <a:rPr lang="sl-SI" altLang="sl-SI" sz="2800" b="1" dirty="0">
                <a:solidFill>
                  <a:schemeClr val="tx2"/>
                </a:solidFill>
              </a:rPr>
              <a:t> povezovanja in medsebojne konkurenčnosti.</a:t>
            </a:r>
          </a:p>
          <a:p>
            <a:pPr>
              <a:buFont typeface="Arial" charset="0"/>
              <a:buChar char="•"/>
              <a:defRPr/>
            </a:pPr>
            <a:endParaRPr lang="sl-SI" alt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D15CBB49-C165-42CC-B5CF-4374C51A5BE3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971550" y="1497013"/>
            <a:ext cx="7200900" cy="1081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>
                <a:solidFill>
                  <a:schemeClr val="tx2"/>
                </a:solidFill>
              </a:rPr>
              <a:t>Strateški in programski okvir izvedbe EKP v Sloveniji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3FB896-DC79-4807-8C5A-EC2735928F63}"/>
              </a:ext>
            </a:extLst>
          </p:cNvPr>
          <p:cNvGraphicFramePr/>
          <p:nvPr/>
        </p:nvGraphicFramePr>
        <p:xfrm>
          <a:off x="683568" y="2937520"/>
          <a:ext cx="7630492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D463B5-BF01-4919-9757-64A48F2D7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1242" y="1137320"/>
            <a:ext cx="7200000" cy="1589997"/>
          </a:xfrm>
        </p:spPr>
        <p:txBody>
          <a:bodyPr>
            <a:normAutofit fontScale="90000"/>
          </a:bodyPr>
          <a:lstStyle/>
          <a:p>
            <a:r>
              <a:rPr lang="sl-SI" altLang="sl-SI" sz="3600" dirty="0">
                <a:solidFill>
                  <a:schemeClr val="tx2"/>
                </a:solidFill>
              </a:rPr>
              <a:t>Pregled vsebin v Operativnem programu za izvajanje Evropske kohezijske politike v obdobju  2014+ </a:t>
            </a:r>
            <a:endParaRPr lang="sl-SI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C6F3AAEC-3A3E-4A6A-97E3-E7986842C32F}"/>
              </a:ext>
            </a:extLst>
          </p:cNvPr>
          <p:cNvSpPr txBox="1">
            <a:spLocks/>
          </p:cNvSpPr>
          <p:nvPr/>
        </p:nvSpPr>
        <p:spPr>
          <a:xfrm>
            <a:off x="827584" y="3081536"/>
            <a:ext cx="7705725" cy="3743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  <a:defRPr/>
            </a:pPr>
            <a:endParaRPr lang="sl-SI" altLang="sl-SI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2F97691-F42D-476C-8A31-106CDE2A9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50122"/>
              </p:ext>
            </p:extLst>
          </p:nvPr>
        </p:nvGraphicFramePr>
        <p:xfrm>
          <a:off x="574322" y="2577480"/>
          <a:ext cx="8110123" cy="43548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17641">
                  <a:extLst>
                    <a:ext uri="{9D8B030D-6E8A-4147-A177-3AD203B41FA5}">
                      <a16:colId xmlns:a16="http://schemas.microsoft.com/office/drawing/2014/main" val="1844536282"/>
                    </a:ext>
                  </a:extLst>
                </a:gridCol>
                <a:gridCol w="2092482">
                  <a:extLst>
                    <a:ext uri="{9D8B030D-6E8A-4147-A177-3AD203B41FA5}">
                      <a16:colId xmlns:a16="http://schemas.microsoft.com/office/drawing/2014/main" val="625906364"/>
                    </a:ext>
                  </a:extLst>
                </a:gridCol>
              </a:tblGrid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Tematski cilji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Skladi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145216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C00000"/>
                          </a:solidFill>
                          <a:effectLst/>
                        </a:rPr>
                        <a:t>Raziskave in inovacije</a:t>
                      </a:r>
                      <a:endParaRPr lang="sl-SI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</a:t>
                      </a:r>
                      <a:endParaRPr lang="sl-SI" sz="14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04910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C00000"/>
                          </a:solidFill>
                          <a:effectLst/>
                        </a:rPr>
                        <a:t>Informacijske in komunikacijske tehnologije (IKT)</a:t>
                      </a:r>
                      <a:endParaRPr lang="sl-SI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</a:t>
                      </a:r>
                      <a:r>
                        <a:rPr lang="sl-SI" sz="1400" dirty="0">
                          <a:effectLst/>
                        </a:rPr>
                        <a:t>EKSRP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4401802"/>
                  </a:ext>
                </a:extLst>
              </a:tr>
              <a:tr h="517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C00000"/>
                          </a:solidFill>
                          <a:effectLst/>
                        </a:rPr>
                        <a:t>Konkurenčnost malih in srednje velikih podjetij (MSP)</a:t>
                      </a:r>
                      <a:endParaRPr lang="sl-SI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</a:t>
                      </a:r>
                      <a:endParaRPr lang="sl-SI" sz="14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71724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Prehod na </a:t>
                      </a:r>
                      <a:r>
                        <a:rPr lang="sl-SI" sz="14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nizkoogljično</a:t>
                      </a:r>
                      <a:r>
                        <a:rPr lang="sl-SI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gospodarstvo</a:t>
                      </a:r>
                      <a:endParaRPr lang="sl-SI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KS, </a:t>
                      </a:r>
                      <a:r>
                        <a:rPr lang="sl-SI" sz="1400" dirty="0">
                          <a:effectLst/>
                        </a:rPr>
                        <a:t>EKSRP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9434730"/>
                  </a:ext>
                </a:extLst>
              </a:tr>
              <a:tr h="517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Prilagajanje podnebnim spremembam ter preprečevanje in obvladovanje tveganj</a:t>
                      </a:r>
                      <a:endParaRPr lang="sl-SI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KS, </a:t>
                      </a:r>
                      <a:r>
                        <a:rPr lang="sl-SI" sz="1400" dirty="0">
                          <a:effectLst/>
                        </a:rPr>
                        <a:t>EKSRP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711190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Varstvo okolja in učinkovitost virov</a:t>
                      </a:r>
                      <a:endParaRPr lang="sl-SI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KS, </a:t>
                      </a:r>
                      <a:r>
                        <a:rPr lang="sl-SI" sz="1400" dirty="0">
                          <a:effectLst/>
                        </a:rPr>
                        <a:t>EKSRP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7772966"/>
                  </a:ext>
                </a:extLst>
              </a:tr>
              <a:tr h="517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Trajnostni promet in odprava ozkih grl v ključnih omrežnih infrastrukturah</a:t>
                      </a:r>
                      <a:endParaRPr lang="sl-SI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</a:t>
                      </a:r>
                      <a:r>
                        <a:rPr lang="sl-SI" sz="1400" dirty="0">
                          <a:effectLst/>
                        </a:rPr>
                        <a:t> </a:t>
                      </a: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KS</a:t>
                      </a:r>
                      <a:endParaRPr lang="sl-SI" sz="14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056352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2"/>
                          </a:solidFill>
                          <a:effectLst/>
                        </a:rPr>
                        <a:t>Zaposlovanje in spodbujanje mobilnosti delovne sile</a:t>
                      </a:r>
                      <a:endParaRPr lang="sl-SI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</a:t>
                      </a:r>
                      <a:r>
                        <a:rPr lang="sl-SI" sz="1400" dirty="0">
                          <a:solidFill>
                            <a:srgbClr val="FFC000"/>
                          </a:solidFill>
                          <a:effectLst/>
                        </a:rPr>
                        <a:t>ESS</a:t>
                      </a:r>
                      <a:endParaRPr lang="sl-SI" sz="14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467842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2"/>
                          </a:solidFill>
                          <a:effectLst/>
                        </a:rPr>
                        <a:t>Socialno vključevanje in boj proti revščini</a:t>
                      </a:r>
                      <a:endParaRPr lang="sl-SI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</a:t>
                      </a:r>
                      <a:r>
                        <a:rPr lang="sl-SI" sz="1400" dirty="0">
                          <a:solidFill>
                            <a:srgbClr val="FFC000"/>
                          </a:solidFill>
                          <a:effectLst/>
                        </a:rPr>
                        <a:t>ESS,</a:t>
                      </a:r>
                      <a:r>
                        <a:rPr lang="sl-SI" sz="1400" dirty="0">
                          <a:effectLst/>
                        </a:rPr>
                        <a:t> EKSRP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2761"/>
                  </a:ext>
                </a:extLst>
              </a:tr>
              <a:tr h="517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2"/>
                          </a:solidFill>
                          <a:effectLst/>
                        </a:rPr>
                        <a:t>Izobraževanje, spretnosti in znanja ter vseživljenjsko učenje</a:t>
                      </a:r>
                      <a:endParaRPr lang="sl-SI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</a:t>
                      </a:r>
                      <a:r>
                        <a:rPr lang="sl-SI" sz="1400" dirty="0">
                          <a:solidFill>
                            <a:srgbClr val="FFC000"/>
                          </a:solidFill>
                          <a:effectLst/>
                        </a:rPr>
                        <a:t>ESS</a:t>
                      </a:r>
                      <a:endParaRPr lang="sl-SI" sz="14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391674"/>
                  </a:ext>
                </a:extLst>
              </a:tr>
              <a:tr h="517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2"/>
                          </a:solidFill>
                          <a:effectLst/>
                        </a:rPr>
                        <a:t>Izboljšanje institucionalnih zmogljivosti in učinkovita javna uprava</a:t>
                      </a:r>
                      <a:endParaRPr lang="sl-SI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accent1"/>
                          </a:solidFill>
                          <a:effectLst/>
                        </a:rPr>
                        <a:t>ESRR, KS, </a:t>
                      </a:r>
                      <a:r>
                        <a:rPr lang="sl-SI" sz="1400" dirty="0">
                          <a:solidFill>
                            <a:srgbClr val="FFC000"/>
                          </a:solidFill>
                          <a:effectLst/>
                        </a:rPr>
                        <a:t>ESS</a:t>
                      </a:r>
                      <a:endParaRPr lang="sl-SI" sz="14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52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7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2EC5EDCF-6568-473B-9497-0618956D919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971550" y="1651000"/>
            <a:ext cx="7200900" cy="1214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altLang="sl-SI" sz="3200">
                <a:solidFill>
                  <a:schemeClr val="tx2"/>
                </a:solidFill>
              </a:rPr>
              <a:t>Področje kulture v EKP 2014+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2AD27DD1-3DD8-4C6C-8968-227CC1CD7AE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550" y="2793504"/>
            <a:ext cx="7705725" cy="3743325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l-SI" altLang="sl-SI" sz="2400" b="1" dirty="0">
                <a:solidFill>
                  <a:schemeClr val="tx2"/>
                </a:solidFill>
                <a:cs typeface="Arial" charset="0"/>
              </a:rPr>
              <a:t>Besedilo predloga Operativnega programa in ostali programski dokumenti so objavljeni na spletni strani SVRK: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altLang="sl-SI" sz="2400" dirty="0">
                <a:solidFill>
                  <a:schemeClr val="accent2">
                    <a:lumMod val="75000"/>
                  </a:schemeClr>
                </a:solidFill>
                <a:cs typeface="Arial" charset="0"/>
                <a:hlinkClick r:id="rId3"/>
              </a:rPr>
              <a:t>http://www.eu-skladi.si</a:t>
            </a:r>
            <a:endParaRPr lang="sl-SI" altLang="sl-SI" sz="2400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sl-SI" altLang="sl-SI" sz="2400" b="1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sl-SI" altLang="sl-SI" sz="2400" b="1" dirty="0">
                <a:solidFill>
                  <a:schemeClr val="tx2"/>
                </a:solidFill>
                <a:cs typeface="Arial" charset="0"/>
              </a:rPr>
              <a:t>Novosti o EKP na področju kulture so objavljene na spletni strani MK:</a:t>
            </a:r>
          </a:p>
          <a:p>
            <a:pPr marL="0" indent="0">
              <a:buFont typeface="Arial" charset="0"/>
              <a:buNone/>
              <a:defRPr/>
            </a:pPr>
            <a:r>
              <a:rPr lang="sl-SI" sz="2400" dirty="0">
                <a:hlinkClick r:id="rId4"/>
              </a:rPr>
              <a:t>https://www.gov.si/drzavni-organi/ministrstva/ministrstvo-za-kulturo/o-ministrstvu/sluzba-za-izvajanje-kohezijske-politike-mk/</a:t>
            </a:r>
            <a:endParaRPr lang="sl-SI" altLang="sl-SI" sz="2400" b="1" dirty="0">
              <a:solidFill>
                <a:srgbClr val="376092"/>
              </a:solidFill>
              <a:cs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sl-SI" alt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498</Words>
  <Application>Microsoft Office PowerPoint</Application>
  <PresentationFormat>Po meri</PresentationFormat>
  <Paragraphs>73</Paragraphs>
  <Slides>8</Slides>
  <Notes>8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Republika</vt:lpstr>
      <vt:lpstr>Wingdings</vt:lpstr>
      <vt:lpstr>Officeova tema</vt:lpstr>
      <vt:lpstr>Diapozitiv</vt:lpstr>
      <vt:lpstr>Ministrstvo za kulturo  in  izvajanje projektov Evropske kohezijske politike           </vt:lpstr>
      <vt:lpstr>Evropska kohezijska politika (EKP)  na splošno  </vt:lpstr>
      <vt:lpstr>EKP  na splošno  </vt:lpstr>
      <vt:lpstr>EKP na splošno (2) </vt:lpstr>
      <vt:lpstr>Sredstva EKP v Sloveniji za  obdobje 2014-2020 </vt:lpstr>
      <vt:lpstr>Strateški in programski okvir izvedbe EKP v Sloveniji</vt:lpstr>
      <vt:lpstr>Pregled vsebin v Operativnem programu za izvajanje Evropske kohezijske politike v obdobju  2014+ </vt:lpstr>
      <vt:lpstr>Področje kulture v EKP 2014+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Z</dc:creator>
  <cp:lastModifiedBy>Blanka Tivadar</cp:lastModifiedBy>
  <cp:revision>129</cp:revision>
  <dcterms:created xsi:type="dcterms:W3CDTF">2007-10-11T06:19:56Z</dcterms:created>
  <dcterms:modified xsi:type="dcterms:W3CDTF">2019-11-08T15:28:34Z</dcterms:modified>
</cp:coreProperties>
</file>