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53"/>
  </p:notesMasterIdLst>
  <p:handoutMasterIdLst>
    <p:handoutMasterId r:id="rId54"/>
  </p:handoutMasterIdLst>
  <p:sldIdLst>
    <p:sldId id="346" r:id="rId3"/>
    <p:sldId id="305" r:id="rId4"/>
    <p:sldId id="306" r:id="rId5"/>
    <p:sldId id="308" r:id="rId6"/>
    <p:sldId id="355" r:id="rId7"/>
    <p:sldId id="309" r:id="rId8"/>
    <p:sldId id="312" r:id="rId9"/>
    <p:sldId id="313" r:id="rId10"/>
    <p:sldId id="339" r:id="rId11"/>
    <p:sldId id="321" r:id="rId12"/>
    <p:sldId id="310" r:id="rId13"/>
    <p:sldId id="303" r:id="rId14"/>
    <p:sldId id="304" r:id="rId15"/>
    <p:sldId id="316" r:id="rId16"/>
    <p:sldId id="320" r:id="rId17"/>
    <p:sldId id="361" r:id="rId18"/>
    <p:sldId id="348" r:id="rId19"/>
    <p:sldId id="358" r:id="rId20"/>
    <p:sldId id="359" r:id="rId21"/>
    <p:sldId id="362" r:id="rId22"/>
    <p:sldId id="363" r:id="rId23"/>
    <p:sldId id="318" r:id="rId24"/>
    <p:sldId id="302" r:id="rId25"/>
    <p:sldId id="301" r:id="rId26"/>
    <p:sldId id="300" r:id="rId27"/>
    <p:sldId id="293" r:id="rId28"/>
    <p:sldId id="292" r:id="rId29"/>
    <p:sldId id="274" r:id="rId30"/>
    <p:sldId id="323" r:id="rId31"/>
    <p:sldId id="349" r:id="rId32"/>
    <p:sldId id="350" r:id="rId33"/>
    <p:sldId id="357" r:id="rId34"/>
    <p:sldId id="324" r:id="rId35"/>
    <p:sldId id="351" r:id="rId36"/>
    <p:sldId id="356" r:id="rId37"/>
    <p:sldId id="279" r:id="rId38"/>
    <p:sldId id="336" r:id="rId39"/>
    <p:sldId id="284" r:id="rId40"/>
    <p:sldId id="283" r:id="rId41"/>
    <p:sldId id="282" r:id="rId42"/>
    <p:sldId id="288" r:id="rId43"/>
    <p:sldId id="354" r:id="rId44"/>
    <p:sldId id="326" r:id="rId45"/>
    <p:sldId id="329" r:id="rId46"/>
    <p:sldId id="328" r:id="rId47"/>
    <p:sldId id="352" r:id="rId48"/>
    <p:sldId id="353" r:id="rId49"/>
    <p:sldId id="330" r:id="rId50"/>
    <p:sldId id="360" r:id="rId51"/>
    <p:sldId id="347" r:id="rId52"/>
  </p:sldIdLst>
  <p:sldSz cx="9144000" cy="6858000" type="screen4x3"/>
  <p:notesSz cx="6811963" cy="9942513"/>
  <p:embeddedFontLst>
    <p:embeddedFont>
      <p:font typeface="Bell MT" panose="020205030603050203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Republika" panose="02000506040000020004" pitchFamily="2" charset="-18"/>
      <p:regular r:id="rId62"/>
      <p:bold r:id="rId6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a Trdan" initials="AT" lastIdx="13" clrIdx="0"/>
  <p:cmAuthor id="1" name="Kramberger Jana" initials="K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39D"/>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4" autoAdjust="0"/>
    <p:restoredTop sz="95544" autoAdjust="0"/>
  </p:normalViewPr>
  <p:slideViewPr>
    <p:cSldViewPr snapToGrid="0" snapToObjects="1">
      <p:cViewPr>
        <p:scale>
          <a:sx n="76" d="100"/>
          <a:sy n="76" d="100"/>
        </p:scale>
        <p:origin x="-780" y="572"/>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3318"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88BE730-6F3B-45B7-9DCD-6F3927176F69}" type="datetimeFigureOut">
              <a:rPr lang="sl-SI" smtClean="0"/>
              <a:t>1.10.2019</a:t>
            </a:fld>
            <a:endParaRPr lang="sl-SI"/>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5A922229-AB62-4DAA-A9CF-6295E6CDDE20}" type="slidenum">
              <a:rPr lang="sl-SI" smtClean="0"/>
              <a:t>‹#›</a:t>
            </a:fld>
            <a:endParaRPr lang="sl-SI"/>
          </a:p>
        </p:txBody>
      </p:sp>
    </p:spTree>
    <p:extLst>
      <p:ext uri="{BB962C8B-B14F-4D97-AF65-F5344CB8AC3E}">
        <p14:creationId xmlns:p14="http://schemas.microsoft.com/office/powerpoint/2010/main" val="245745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F8CE08F9-7399-4B3A-9F9E-CBDA5EF33554}" type="datetimeFigureOut">
              <a:rPr lang="sl-SI" smtClean="0"/>
              <a:t>1.10.2019</a:t>
            </a:fld>
            <a:endParaRPr lang="sl-SI"/>
          </a:p>
        </p:txBody>
      </p:sp>
      <p:sp>
        <p:nvSpPr>
          <p:cNvPr id="4" name="Ograda stranske slike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fld id="{ACE216F1-8B88-4DD3-B7BD-89BAFD00F151}" type="slidenum">
              <a:rPr lang="sl-SI" smtClean="0"/>
              <a:t>‹#›</a:t>
            </a:fld>
            <a:endParaRPr lang="sl-SI"/>
          </a:p>
        </p:txBody>
      </p:sp>
    </p:spTree>
    <p:extLst>
      <p:ext uri="{BB962C8B-B14F-4D97-AF65-F5344CB8AC3E}">
        <p14:creationId xmlns:p14="http://schemas.microsoft.com/office/powerpoint/2010/main" val="309237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ACE216F1-8B88-4DD3-B7BD-89BAFD00F151}" type="slidenum">
              <a:rPr lang="sl-SI" smtClean="0"/>
              <a:t>16</a:t>
            </a:fld>
            <a:endParaRPr lang="sl-SI"/>
          </a:p>
        </p:txBody>
      </p:sp>
    </p:spTree>
    <p:extLst>
      <p:ext uri="{BB962C8B-B14F-4D97-AF65-F5344CB8AC3E}">
        <p14:creationId xmlns:p14="http://schemas.microsoft.com/office/powerpoint/2010/main" val="29767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10/1/2019</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105593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7F636A78-1CEF-45D5-B120-2B9FFEDBDA6B}" type="datetimeFigureOut">
              <a:rPr lang="sl-SI"/>
              <a:pPr>
                <a:defRPr/>
              </a:pPr>
              <a:t>1.10.2019</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29CC0F5D-ED76-4403-9AE6-4A0BF1502025}" type="slidenum">
              <a:rPr lang="sl-SI"/>
              <a:pPr>
                <a:defRPr/>
              </a:pPr>
              <a:t>‹#›</a:t>
            </a:fld>
            <a:endParaRPr lang="sl-SI"/>
          </a:p>
        </p:txBody>
      </p:sp>
    </p:spTree>
    <p:extLst>
      <p:ext uri="{BB962C8B-B14F-4D97-AF65-F5344CB8AC3E}">
        <p14:creationId xmlns:p14="http://schemas.microsoft.com/office/powerpoint/2010/main" val="352146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C6C9E-DC9E-4F60-B2CC-A31FA67DE4BD}" type="datetimeFigureOut">
              <a:rPr lang="sl-SI"/>
              <a:pPr>
                <a:defRPr/>
              </a:pPr>
              <a:t>1.10.2019</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41C577DA-4ADB-4976-AD45-B3789FEB7600}" type="slidenum">
              <a:rPr lang="sl-SI"/>
              <a:pPr>
                <a:defRPr/>
              </a:pPr>
              <a:t>‹#›</a:t>
            </a:fld>
            <a:endParaRPr lang="sl-SI" dirty="0"/>
          </a:p>
        </p:txBody>
      </p:sp>
    </p:spTree>
    <p:extLst>
      <p:ext uri="{BB962C8B-B14F-4D97-AF65-F5344CB8AC3E}">
        <p14:creationId xmlns:p14="http://schemas.microsoft.com/office/powerpoint/2010/main" val="408292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10/1/2019</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350504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10/1/2019</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82142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307777"/>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a:t>
            </a:r>
            <a:r>
              <a:rPr lang="sl-SI" sz="700" b="1" dirty="0" smtClean="0">
                <a:solidFill>
                  <a:schemeClr val="tx2"/>
                </a:solidFill>
                <a:latin typeface="Republika" pitchFamily="2" charset="-18"/>
                <a:cs typeface="Republika"/>
              </a:rPr>
              <a:t>KULTURO</a:t>
            </a:r>
          </a:p>
          <a:p>
            <a:pPr fontAlgn="auto">
              <a:lnSpc>
                <a:spcPts val="840"/>
              </a:lnSpc>
              <a:spcBef>
                <a:spcPts val="0"/>
              </a:spcBef>
              <a:spcAft>
                <a:spcPts val="0"/>
              </a:spcAft>
              <a:defRPr/>
            </a:pPr>
            <a:endParaRPr lang="en-US" sz="700" b="1" dirty="0">
              <a:solidFill>
                <a:schemeClr val="tx2"/>
              </a:solidFill>
              <a:latin typeface="Republika" pitchFamily="2" charset="-18"/>
              <a:cs typeface="Republika"/>
            </a:endParaRP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1550" y="1547813"/>
            <a:ext cx="7200900" cy="1079500"/>
          </a:xfrm>
          <a:prstGeom prst="rect">
            <a:avLst/>
          </a:prstGeom>
        </p:spPr>
        <p:txBody>
          <a:bodyPr/>
          <a:lstStyle/>
          <a:p>
            <a:r>
              <a:rPr lang="en-US" dirty="0" smtClean="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1.10.2019</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1.10.2019</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CA4832F9-4A19-4734-BD26-373849869375}" type="datetimeFigureOut">
              <a:rPr lang="sl-SI"/>
              <a:pPr>
                <a:defRPr/>
              </a:pPr>
              <a:t>1.10.2019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ABAD962-C1DD-4107-8A58-51696617E125}" type="slidenum">
              <a:rPr lang="sl-SI"/>
              <a:pPr>
                <a:defRPr/>
              </a:pPr>
              <a:t>‹#›</a:t>
            </a:fld>
            <a:endParaRPr lang="sl-SI" dirty="0"/>
          </a:p>
        </p:txBody>
      </p:sp>
    </p:spTree>
    <p:extLst>
      <p:ext uri="{BB962C8B-B14F-4D97-AF65-F5344CB8AC3E}">
        <p14:creationId xmlns:p14="http://schemas.microsoft.com/office/powerpoint/2010/main" val="269446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E53DDA59-45A4-482D-B277-D38A4C03C603}" type="datetimeFigureOut">
              <a:rPr lang="sl-SI"/>
              <a:pPr>
                <a:defRPr/>
              </a:pPr>
              <a:t>1.10.2019</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BFE8106-32CD-4774-9912-0C4F2047464C}" type="slidenum">
              <a:rPr lang="sl-SI"/>
              <a:pPr>
                <a:defRPr/>
              </a:pPr>
              <a:t>‹#›</a:t>
            </a:fld>
            <a:endParaRPr lang="sl-SI" dirty="0"/>
          </a:p>
        </p:txBody>
      </p:sp>
    </p:spTree>
    <p:extLst>
      <p:ext uri="{BB962C8B-B14F-4D97-AF65-F5344CB8AC3E}">
        <p14:creationId xmlns:p14="http://schemas.microsoft.com/office/powerpoint/2010/main" val="223281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122ECC27-AA4B-4DF1-9E3C-574543CCCFC9}" type="datetimeFigureOut">
              <a:rPr lang="sl-SI"/>
              <a:pPr>
                <a:defRPr/>
              </a:pPr>
              <a:t>1.10.2019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E267BDC-4871-4082-B4FF-DC3A1D942B11}" type="slidenum">
              <a:rPr lang="sl-SI"/>
              <a:pPr>
                <a:defRPr/>
              </a:pPr>
              <a:t>‹#›</a:t>
            </a:fld>
            <a:endParaRPr lang="sl-SI" dirty="0"/>
          </a:p>
        </p:txBody>
      </p:sp>
    </p:spTree>
    <p:extLst>
      <p:ext uri="{BB962C8B-B14F-4D97-AF65-F5344CB8AC3E}">
        <p14:creationId xmlns:p14="http://schemas.microsoft.com/office/powerpoint/2010/main" val="22286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C4222F4F-290D-4482-ACFE-51C9F11B790C}" type="datetimeFigureOut">
              <a:rPr lang="sl-SI"/>
              <a:pPr>
                <a:defRPr/>
              </a:pPr>
              <a:t>1.10.2019</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92476F47-057E-4884-AFC5-8D9B8D96BEC1}" type="slidenum">
              <a:rPr lang="sl-SI"/>
              <a:pPr>
                <a:defRPr/>
              </a:pPr>
              <a:t>‹#›</a:t>
            </a:fld>
            <a:endParaRPr lang="sl-SI"/>
          </a:p>
        </p:txBody>
      </p:sp>
    </p:spTree>
    <p:extLst>
      <p:ext uri="{BB962C8B-B14F-4D97-AF65-F5344CB8AC3E}">
        <p14:creationId xmlns:p14="http://schemas.microsoft.com/office/powerpoint/2010/main" val="393554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390F5250-E7D1-458E-9D4F-722414626EAA}" type="datetimeFigureOut">
              <a:rPr lang="sl-SI"/>
              <a:pPr>
                <a:defRPr/>
              </a:pPr>
              <a:t>1.10.2019</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808DA695-A47F-4258-AB81-04650EC8BDC5}" type="slidenum">
              <a:rPr lang="sl-SI"/>
              <a:pPr>
                <a:defRPr/>
              </a:pPr>
              <a:t>‹#›</a:t>
            </a:fld>
            <a:endParaRPr lang="sl-SI"/>
          </a:p>
        </p:txBody>
      </p:sp>
    </p:spTree>
    <p:extLst>
      <p:ext uri="{BB962C8B-B14F-4D97-AF65-F5344CB8AC3E}">
        <p14:creationId xmlns:p14="http://schemas.microsoft.com/office/powerpoint/2010/main" val="3506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447504-757F-4E00-B9C3-B29441916DBD}" type="datetimeFigureOut">
              <a:rPr lang="en-US"/>
              <a:pPr>
                <a:defRPr/>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368564-ACC9-4500-B230-44A5E5DEC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mtClean="0"/>
              <a:t>Click to edit Master title style</a:t>
            </a:r>
            <a:endParaRPr 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1F9026F-710C-4E73-BF25-1F582E93208F}" type="datetimeFigureOut">
              <a:rPr lang="sl-SI"/>
              <a:pPr>
                <a:defRPr/>
              </a:pPr>
              <a:t>1.10.2019</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D62046-4E53-4C04-936F-FF5E2BF71C6D}" type="slidenum">
              <a:rPr lang="sl-SI"/>
              <a:pPr>
                <a:defRPr/>
              </a:pPr>
              <a:t>‹#›</a:t>
            </a:fld>
            <a:endParaRPr lang="sl-SI" dirty="0"/>
          </a:p>
        </p:txBody>
      </p:sp>
      <p:sp>
        <p:nvSpPr>
          <p:cNvPr id="9" name="TextBox 8"/>
          <p:cNvSpPr txBox="1"/>
          <p:nvPr/>
        </p:nvSpPr>
        <p:spPr>
          <a:xfrm>
            <a:off x="962025" y="708025"/>
            <a:ext cx="159226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2" r:id="rId4"/>
    <p:sldLayoutId id="2147483677" r:id="rId5"/>
    <p:sldLayoutId id="2147483678" r:id="rId6"/>
    <p:sldLayoutId id="2147483679" r:id="rId7"/>
    <p:sldLayoutId id="2147483671" r:id="rId8"/>
    <p:sldLayoutId id="2147483680"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uradni-list.si/1/objava.jsp?sop=2002-01-1253" TargetMode="External"/><Relationship Id="rId2" Type="http://schemas.openxmlformats.org/officeDocument/2006/relationships/hyperlink" Target="http://www.uradni-list.si/1/objava.jsp?sop=1999-01-1032" TargetMode="External"/><Relationship Id="rId1" Type="http://schemas.openxmlformats.org/officeDocument/2006/relationships/slideLayout" Target="../slideLayouts/slideLayout2.xml"/><Relationship Id="rId4" Type="http://schemas.openxmlformats.org/officeDocument/2006/relationships/hyperlink" Target="http://www.uradni-list.si/1/objava.jsp?sop=2006-01-483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uradni-list.si/1/objava.jsp?sop=2018-01-0544" TargetMode="External"/><Relationship Id="rId2" Type="http://schemas.openxmlformats.org/officeDocument/2006/relationships/hyperlink" Target="http://www.uradni-list.si/1/objava.jsp?sop=2017-01-3415" TargetMode="External"/><Relationship Id="rId1" Type="http://schemas.openxmlformats.org/officeDocument/2006/relationships/slideLayout" Target="../slideLayouts/slideLayout1.xml"/><Relationship Id="rId4" Type="http://schemas.openxmlformats.org/officeDocument/2006/relationships/hyperlink" Target="http://www.uradni-list.si/1/objava.jsp?sop=2018-01-406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3" Type="http://schemas.openxmlformats.org/officeDocument/2006/relationships/hyperlink" Target="http://www.uradni-list.si/1/objava.jsp?sop=2015-01-2277" TargetMode="External"/><Relationship Id="rId18" Type="http://schemas.openxmlformats.org/officeDocument/2006/relationships/hyperlink" Target="http://www.uradni-list.si/1/objava.jsp?sop=2018-01-4066" TargetMode="External"/><Relationship Id="rId26" Type="http://schemas.openxmlformats.org/officeDocument/2006/relationships/hyperlink" Target="http://www.pisrs.si/Pis.web/pregledPredpisa?id=ZAKO6008" TargetMode="External"/><Relationship Id="rId39" Type="http://schemas.openxmlformats.org/officeDocument/2006/relationships/hyperlink" Target="http://www.uradni-list.si/1/objava.jsp?sop=2018-01-3988" TargetMode="External"/><Relationship Id="rId21" Type="http://schemas.openxmlformats.org/officeDocument/2006/relationships/hyperlink" Target="http://www.uradni-list.si/1/objava.jsp?urlurid=19991032" TargetMode="External"/><Relationship Id="rId34" Type="http://schemas.openxmlformats.org/officeDocument/2006/relationships/hyperlink" Target="http://www.uradni-list.si/1/objava.jsp?sop=2013-01-3956" TargetMode="External"/><Relationship Id="rId42" Type="http://schemas.openxmlformats.org/officeDocument/2006/relationships/hyperlink" Target="http://www.uradni-list.si/1/objava.jsp?sop=2004-01-1537" TargetMode="External"/><Relationship Id="rId47" Type="http://schemas.openxmlformats.org/officeDocument/2006/relationships/hyperlink" Target="http://www.uradni-list.si/1/objava.jsp?sop=2009-01-5142" TargetMode="External"/><Relationship Id="rId50" Type="http://schemas.openxmlformats.org/officeDocument/2006/relationships/hyperlink" Target="http://www.uradni-list.si/1/objava.jsp?sop=2015-01-3960" TargetMode="External"/><Relationship Id="rId55" Type="http://schemas.openxmlformats.org/officeDocument/2006/relationships/hyperlink" Target="http://www.uradni-list.si/1/objava.jsp?sop=2016-21-3204" TargetMode="External"/><Relationship Id="rId7" Type="http://schemas.openxmlformats.org/officeDocument/2006/relationships/hyperlink" Target="http://www.uradni-list.si/1/objava.jsp?sop=2016-01-2930" TargetMode="External"/><Relationship Id="rId2" Type="http://schemas.openxmlformats.org/officeDocument/2006/relationships/hyperlink" Target="http://www.uradni-list.si/1/objava.jsp?sop=2007-01-4066" TargetMode="External"/><Relationship Id="rId16" Type="http://schemas.openxmlformats.org/officeDocument/2006/relationships/hyperlink" Target="http://www.pisrs.si/Pis.web/pregledPredpisa?id=ZAKO1227" TargetMode="External"/><Relationship Id="rId20" Type="http://schemas.openxmlformats.org/officeDocument/2006/relationships/hyperlink" Target="http://www.pisrs.si/Pis.web/pregledPredpisa?id=ZAKO7056" TargetMode="External"/><Relationship Id="rId29" Type="http://schemas.openxmlformats.org/officeDocument/2006/relationships/hyperlink" Target="http://www.uradni-list.si/1/objava.jsp?sop=2009-01-5088" TargetMode="External"/><Relationship Id="rId41" Type="http://schemas.openxmlformats.org/officeDocument/2006/relationships/hyperlink" Target="http://www.uradni-list.si/1/objava.jsp?sop=2003-01-5842" TargetMode="External"/><Relationship Id="rId54" Type="http://schemas.openxmlformats.org/officeDocument/2006/relationships/hyperlink" Target="http://www.uradni-list.si/1/objava.jsp?sop=2015-01-3751" TargetMode="External"/><Relationship Id="rId62" Type="http://schemas.openxmlformats.org/officeDocument/2006/relationships/hyperlink" Target="http://www.pisrs.si/Pis.web/pregledPredpisa?id=NAVO471" TargetMode="External"/><Relationship Id="rId1" Type="http://schemas.openxmlformats.org/officeDocument/2006/relationships/slideLayout" Target="../slideLayouts/slideLayout12.xml"/><Relationship Id="rId6" Type="http://schemas.openxmlformats.org/officeDocument/2006/relationships/hyperlink" Target="http://www.uradni-list.si/1/objava.jsp?sop=2013-01-4130" TargetMode="External"/><Relationship Id="rId11" Type="http://schemas.openxmlformats.org/officeDocument/2006/relationships/hyperlink" Target="http://www.uradni-list.si/1/objava.jsp?sop=2013-21-0433" TargetMode="External"/><Relationship Id="rId24" Type="http://schemas.openxmlformats.org/officeDocument/2006/relationships/hyperlink" Target="http://www.pisrs.si/Pis.web/pregledPredpisa?id=ZAKO1597" TargetMode="External"/><Relationship Id="rId32" Type="http://schemas.openxmlformats.org/officeDocument/2006/relationships/hyperlink" Target="http://www.uradni-list.si/1/objava.jsp?sop=2011-01-4530" TargetMode="External"/><Relationship Id="rId37" Type="http://schemas.openxmlformats.org/officeDocument/2006/relationships/hyperlink" Target="http://www.uradni-list.si/1/objava.jsp?sop=2016-01-3658" TargetMode="External"/><Relationship Id="rId40" Type="http://schemas.openxmlformats.org/officeDocument/2006/relationships/hyperlink" Target="http://www.pisrs.si/Pis.web/pregledPredpisa?id=PRAV9493" TargetMode="External"/><Relationship Id="rId45" Type="http://schemas.openxmlformats.org/officeDocument/2006/relationships/hyperlink" Target="http://www.uradni-list.si/1/objava.jsp?sop=2006-01-5910" TargetMode="External"/><Relationship Id="rId53" Type="http://schemas.openxmlformats.org/officeDocument/2006/relationships/hyperlink" Target="http://www.pisrs.si/Pis.web/pregledPredpisa?id=PRAV5374" TargetMode="External"/><Relationship Id="rId58" Type="http://schemas.openxmlformats.org/officeDocument/2006/relationships/hyperlink" Target="http://www.uradni-list.si/1/objava.jsp?sop=2018-01-3901" TargetMode="External"/><Relationship Id="rId5" Type="http://schemas.openxmlformats.org/officeDocument/2006/relationships/hyperlink" Target="http://www.uradni-list.si/1/objava.jsp?sop=2011-01-0822" TargetMode="External"/><Relationship Id="rId15" Type="http://schemas.openxmlformats.org/officeDocument/2006/relationships/hyperlink" Target="http://www.uradni-list.si/1/objava.jsp?sop=2018-01-0544" TargetMode="External"/><Relationship Id="rId23" Type="http://schemas.openxmlformats.org/officeDocument/2006/relationships/hyperlink" Target="http://www.uradni-list.si/1/objava.jsp?urlurid=20064831" TargetMode="External"/><Relationship Id="rId28" Type="http://schemas.openxmlformats.org/officeDocument/2006/relationships/hyperlink" Target="http://www.pisrs.si/Pis.web/pregledPredpisa?id=PRAV4805" TargetMode="External"/><Relationship Id="rId36" Type="http://schemas.openxmlformats.org/officeDocument/2006/relationships/hyperlink" Target="http://www.uradni-list.si/1/objava.jsp?sop=2015-01-3961" TargetMode="External"/><Relationship Id="rId49" Type="http://schemas.openxmlformats.org/officeDocument/2006/relationships/hyperlink" Target="http://www.uradni-list.si/1/objava.jsp?sop=2012-01-3710" TargetMode="External"/><Relationship Id="rId57" Type="http://schemas.openxmlformats.org/officeDocument/2006/relationships/hyperlink" Target="http://www.uradni-list.si/1/objava.jsp?sop=2018-01-2833" TargetMode="External"/><Relationship Id="rId61" Type="http://schemas.openxmlformats.org/officeDocument/2006/relationships/hyperlink" Target="http://www.uradni-list.si/1/objava.jsp?urlurid=20005086" TargetMode="External"/><Relationship Id="rId10" Type="http://schemas.openxmlformats.org/officeDocument/2006/relationships/hyperlink" Target="http://www.uradni-list.si/1/objava.jsp?sop=2011-01-0449" TargetMode="External"/><Relationship Id="rId19" Type="http://schemas.openxmlformats.org/officeDocument/2006/relationships/hyperlink" Target="http://www.pisrs.si/Pis.web/pregledPredpisa?id=ZAKO7356" TargetMode="External"/><Relationship Id="rId31" Type="http://schemas.openxmlformats.org/officeDocument/2006/relationships/hyperlink" Target="http://www.uradni-list.si/1/objava.jsp?sop=2010-01-5348" TargetMode="External"/><Relationship Id="rId44" Type="http://schemas.openxmlformats.org/officeDocument/2006/relationships/hyperlink" Target="http://www.uradni-list.si/1/objava.jsp?sop=2006-01-4831" TargetMode="External"/><Relationship Id="rId52" Type="http://schemas.openxmlformats.org/officeDocument/2006/relationships/hyperlink" Target="http://www.uradni-list.si/1/objava.jsp?sop=2018-01-3989" TargetMode="External"/><Relationship Id="rId60" Type="http://schemas.openxmlformats.org/officeDocument/2006/relationships/hyperlink" Target="http://www.uradni-list.si/1/objava.jsp?urlurid=20003907" TargetMode="External"/><Relationship Id="rId4" Type="http://schemas.openxmlformats.org/officeDocument/2006/relationships/hyperlink" Target="http://www.uradni-list.si/1/objava.jsp?sop=2010-01-0129" TargetMode="External"/><Relationship Id="rId9" Type="http://schemas.openxmlformats.org/officeDocument/2006/relationships/hyperlink" Target="http://www.pisrs.si/Pis.web/pregledPredpisa?id=ZAKO3370" TargetMode="External"/><Relationship Id="rId14" Type="http://schemas.openxmlformats.org/officeDocument/2006/relationships/hyperlink" Target="http://www.uradni-list.si/1/objava.jsp?sop=2015-01-3772" TargetMode="External"/><Relationship Id="rId22" Type="http://schemas.openxmlformats.org/officeDocument/2006/relationships/hyperlink" Target="http://www.uradni-list.si/1/objava.jsp?urlurid=20021253" TargetMode="External"/><Relationship Id="rId27" Type="http://schemas.openxmlformats.org/officeDocument/2006/relationships/hyperlink" Target="http://www.uradni-list.si/1/objava.jsp?urlurid=20032247" TargetMode="External"/><Relationship Id="rId30" Type="http://schemas.openxmlformats.org/officeDocument/2006/relationships/hyperlink" Target="http://www.uradni-list.si/1/objava.jsp?sop=2010-01-3240" TargetMode="External"/><Relationship Id="rId35" Type="http://schemas.openxmlformats.org/officeDocument/2006/relationships/hyperlink" Target="http://www.uradni-list.si/1/objava.jsp?sop=2014-01-3855" TargetMode="External"/><Relationship Id="rId43" Type="http://schemas.openxmlformats.org/officeDocument/2006/relationships/hyperlink" Target="http://www.uradni-list.si/1/objava.jsp?sop=2005-01-0390" TargetMode="External"/><Relationship Id="rId48" Type="http://schemas.openxmlformats.org/officeDocument/2006/relationships/hyperlink" Target="http://www.uradni-list.si/1/objava.jsp?sop=2010-01-3242" TargetMode="External"/><Relationship Id="rId56" Type="http://schemas.openxmlformats.org/officeDocument/2006/relationships/hyperlink" Target="http://www.uradni-list.si/1/objava.jsp?sop=2017-01-1223" TargetMode="External"/><Relationship Id="rId8" Type="http://schemas.openxmlformats.org/officeDocument/2006/relationships/hyperlink" Target="http://www.uradni-list.si/1/objava.jsp?sop=2017-01-2916" TargetMode="External"/><Relationship Id="rId51" Type="http://schemas.openxmlformats.org/officeDocument/2006/relationships/hyperlink" Target="http://www.uradni-list.si/1/objava.jsp?sop=2017-01-3601" TargetMode="External"/><Relationship Id="rId3" Type="http://schemas.openxmlformats.org/officeDocument/2006/relationships/hyperlink" Target="http://www.uradni-list.si/1/objava.jsp?sop=2008-01-2344" TargetMode="External"/><Relationship Id="rId12" Type="http://schemas.openxmlformats.org/officeDocument/2006/relationships/hyperlink" Target="http://www.uradni-list.si/1/objava.jsp?sop=2013-01-3677" TargetMode="External"/><Relationship Id="rId17" Type="http://schemas.openxmlformats.org/officeDocument/2006/relationships/hyperlink" Target="http://www.uradni-list.si/1/objava.jsp?sop=2017-01-3415" TargetMode="External"/><Relationship Id="rId25" Type="http://schemas.openxmlformats.org/officeDocument/2006/relationships/hyperlink" Target="http://www.uradni-list.si/1/objava.jsp?urlurid=20111584" TargetMode="External"/><Relationship Id="rId33" Type="http://schemas.openxmlformats.org/officeDocument/2006/relationships/hyperlink" Target="http://www.uradni-list.si/1/objava.jsp?sop=2012-01-3711" TargetMode="External"/><Relationship Id="rId38" Type="http://schemas.openxmlformats.org/officeDocument/2006/relationships/hyperlink" Target="http://www.uradni-list.si/1/objava.jsp?sop=2017-01-3602" TargetMode="External"/><Relationship Id="rId46" Type="http://schemas.openxmlformats.org/officeDocument/2006/relationships/hyperlink" Target="http://www.uradni-list.si/1/objava.jsp?sop=2007-01-6090" TargetMode="External"/><Relationship Id="rId59" Type="http://schemas.openxmlformats.org/officeDocument/2006/relationships/hyperlink" Target="http://www.pisrs.si/Pis.web/pregledPredpisa?id=DRUG4192"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uradni-list.si/1/objava.jsp?urlurid=20093645" TargetMode="External"/><Relationship Id="rId7" Type="http://schemas.openxmlformats.org/officeDocument/2006/relationships/hyperlink" Target="http://www.pisrs.si/Pis.web/pregledPredpisa?id=PRAV10366" TargetMode="External"/><Relationship Id="rId2" Type="http://schemas.openxmlformats.org/officeDocument/2006/relationships/hyperlink" Target="http://www.uradni-list.si/1/objava.jsp?urlurid=20034494" TargetMode="External"/><Relationship Id="rId1" Type="http://schemas.openxmlformats.org/officeDocument/2006/relationships/slideLayout" Target="../slideLayouts/slideLayout6.xml"/><Relationship Id="rId6" Type="http://schemas.openxmlformats.org/officeDocument/2006/relationships/hyperlink" Target="http://www.uradni-list.si/1/objava.jsp?urlurid=20104557" TargetMode="External"/><Relationship Id="rId5" Type="http://schemas.openxmlformats.org/officeDocument/2006/relationships/hyperlink" Target="http://www.pisrs.si/Pis.web/pregledPredpisa?id=URED3059" TargetMode="External"/><Relationship Id="rId4" Type="http://schemas.openxmlformats.org/officeDocument/2006/relationships/hyperlink" Target="http://www.uradni-list.si/1/objava.jsp?urlurid=201334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uradni-list.si/1/objava.jsp?sop=2011-01-0822" TargetMode="External"/><Relationship Id="rId13" Type="http://schemas.openxmlformats.org/officeDocument/2006/relationships/hyperlink" Target="http://www.uradni-list.si/1/objava.jsp?sop=2011-01-0449" TargetMode="External"/><Relationship Id="rId18" Type="http://schemas.openxmlformats.org/officeDocument/2006/relationships/hyperlink" Target="http://www.uradni-list.si/1/objava.jsp?sop=2018-01-0544" TargetMode="External"/><Relationship Id="rId3" Type="http://schemas.openxmlformats.org/officeDocument/2006/relationships/hyperlink" Target="http://www.uradni-list.si/1/objava.jsp?urlurid=20001687" TargetMode="External"/><Relationship Id="rId7" Type="http://schemas.openxmlformats.org/officeDocument/2006/relationships/hyperlink" Target="http://www.uradni-list.si/1/objava.jsp?sop=2010-01-0129" TargetMode="External"/><Relationship Id="rId12" Type="http://schemas.openxmlformats.org/officeDocument/2006/relationships/hyperlink" Target="http://www.uradni-list.si/1/objava.jsp?sop=2018-01-0887" TargetMode="External"/><Relationship Id="rId17" Type="http://schemas.openxmlformats.org/officeDocument/2006/relationships/hyperlink" Target="http://www.uradni-list.si/1/objava.jsp?sop=2015-01-3772" TargetMode="External"/><Relationship Id="rId2" Type="http://schemas.openxmlformats.org/officeDocument/2006/relationships/hyperlink" Target="http://www.uradni-list.si/1/objava.jsp?urlurid=1996379" TargetMode="External"/><Relationship Id="rId16" Type="http://schemas.openxmlformats.org/officeDocument/2006/relationships/hyperlink" Target="http://www.uradni-list.si/1/objava.jsp?sop=2015-01-2277" TargetMode="External"/><Relationship Id="rId1" Type="http://schemas.openxmlformats.org/officeDocument/2006/relationships/slideLayout" Target="../slideLayouts/slideLayout2.xml"/><Relationship Id="rId6" Type="http://schemas.openxmlformats.org/officeDocument/2006/relationships/hyperlink" Target="http://www.uradni-list.si/1/objava.jsp?sop=2008-01-2344" TargetMode="External"/><Relationship Id="rId11" Type="http://schemas.openxmlformats.org/officeDocument/2006/relationships/hyperlink" Target="http://www.uradni-list.si/1/objava.jsp?sop=2017-01-2916" TargetMode="External"/><Relationship Id="rId5" Type="http://schemas.openxmlformats.org/officeDocument/2006/relationships/hyperlink" Target="http://www.uradni-list.si/1/objava.jsp?sop=2007-01-4066" TargetMode="External"/><Relationship Id="rId15" Type="http://schemas.openxmlformats.org/officeDocument/2006/relationships/hyperlink" Target="http://www.uradni-list.si/1/objava.jsp?sop=2013-01-3677" TargetMode="External"/><Relationship Id="rId10" Type="http://schemas.openxmlformats.org/officeDocument/2006/relationships/hyperlink" Target="http://www.uradni-list.si/1/objava.jsp?sop=2016-01-2930" TargetMode="External"/><Relationship Id="rId4" Type="http://schemas.openxmlformats.org/officeDocument/2006/relationships/hyperlink" Target="http://www.uradni-list.si/1/objava.jsp?urlurid=20065348" TargetMode="External"/><Relationship Id="rId9" Type="http://schemas.openxmlformats.org/officeDocument/2006/relationships/hyperlink" Target="http://www.uradni-list.si/1/objava.jsp?sop=2013-01-4130" TargetMode="External"/><Relationship Id="rId14" Type="http://schemas.openxmlformats.org/officeDocument/2006/relationships/hyperlink" Target="http://www.uradni-list.si/1/objava.jsp?sop=2013-21-043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3200" dirty="0" smtClean="0">
                <a:solidFill>
                  <a:schemeClr val="tx2"/>
                </a:solidFill>
              </a:rPr>
              <a:t>Financiranje delovanja javnih zavodov na področju kulture s poudarkom na aktualnih spremembah</a:t>
            </a:r>
            <a:br>
              <a:rPr lang="sl-SI" sz="3200" dirty="0" smtClean="0">
                <a:solidFill>
                  <a:schemeClr val="tx2"/>
                </a:solidFill>
              </a:rPr>
            </a:br>
            <a:r>
              <a:rPr lang="sl-SI" sz="3200" dirty="0" smtClean="0">
                <a:solidFill>
                  <a:schemeClr val="tx2"/>
                </a:solidFill>
              </a:rPr>
              <a:t/>
            </a:r>
            <a:br>
              <a:rPr lang="sl-SI" sz="3200" dirty="0" smtClean="0">
                <a:solidFill>
                  <a:schemeClr val="tx2"/>
                </a:solidFill>
              </a:rPr>
            </a:br>
            <a:r>
              <a:rPr lang="sl-SI" sz="3200" dirty="0" smtClean="0">
                <a:solidFill>
                  <a:schemeClr val="tx2"/>
                </a:solidFill>
              </a:rPr>
              <a:t>Pripravili:</a:t>
            </a:r>
            <a:br>
              <a:rPr lang="sl-SI" sz="3200" dirty="0" smtClean="0">
                <a:solidFill>
                  <a:schemeClr val="tx2"/>
                </a:solidFill>
              </a:rPr>
            </a:br>
            <a:r>
              <a:rPr lang="sl-SI" sz="3200" i="1" dirty="0" smtClean="0">
                <a:solidFill>
                  <a:schemeClr val="tx2"/>
                </a:solidFill>
              </a:rPr>
              <a:t>Jana Kramberger in Urša Gruden</a:t>
            </a:r>
            <a:br>
              <a:rPr lang="sl-SI" sz="3200" i="1" dirty="0" smtClean="0">
                <a:solidFill>
                  <a:schemeClr val="tx2"/>
                </a:solidFill>
              </a:rPr>
            </a:br>
            <a:endParaRPr lang="sl-SI" i="1" dirty="0"/>
          </a:p>
        </p:txBody>
      </p:sp>
    </p:spTree>
    <p:extLst>
      <p:ext uri="{BB962C8B-B14F-4D97-AF65-F5344CB8AC3E}">
        <p14:creationId xmlns:p14="http://schemas.microsoft.com/office/powerpoint/2010/main" val="127796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281113"/>
            <a:ext cx="7756742" cy="4330416"/>
          </a:xfrm>
          <a:prstGeom prst="rect">
            <a:avLst/>
          </a:prstGeom>
        </p:spPr>
        <p:txBody>
          <a:bodyPr wrap="square">
            <a:spAutoFit/>
          </a:bodyPr>
          <a:lstStyle/>
          <a:p>
            <a:pPr eaLnBrk="1" hangingPunct="1">
              <a:lnSpc>
                <a:spcPct val="90000"/>
              </a:lnSpc>
              <a:buFont typeface="Wingdings" pitchFamily="2" charset="2"/>
              <a:buNone/>
            </a:pPr>
            <a:r>
              <a:rPr lang="sl-SI" altLang="sl-SI" b="1" dirty="0">
                <a:solidFill>
                  <a:schemeClr val="tx2"/>
                </a:solidFill>
              </a:rPr>
              <a:t>Razmejitev javne službe in dejavnosti na trgu</a:t>
            </a:r>
          </a:p>
          <a:p>
            <a:pPr eaLnBrk="1" hangingPunct="1">
              <a:lnSpc>
                <a:spcPct val="90000"/>
              </a:lnSpc>
              <a:buFont typeface="Wingdings" pitchFamily="2" charset="2"/>
              <a:buNone/>
            </a:pPr>
            <a:endParaRPr lang="sl-SI" altLang="sl-SI" dirty="0">
              <a:solidFill>
                <a:schemeClr val="tx2"/>
              </a:solidFill>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Predpisi oz. podlage za </a:t>
            </a:r>
            <a:r>
              <a:rPr lang="sl-SI" altLang="sl-SI" dirty="0" smtClean="0">
                <a:solidFill>
                  <a:schemeClr val="tx2"/>
                </a:solidFill>
                <a:latin typeface="Calibri" panose="020F0502020204030204" pitchFamily="34" charset="0"/>
              </a:rPr>
              <a:t>razmejevanje:</a:t>
            </a:r>
          </a:p>
          <a:p>
            <a:pPr eaLnBrk="1" hangingPunct="1">
              <a:lnSpc>
                <a:spcPct val="90000"/>
              </a:lnSpc>
              <a:buFont typeface="Wingdings" pitchFamily="2" charset="2"/>
              <a:buNone/>
            </a:pPr>
            <a:endParaRPr lang="sl-SI" altLang="sl-SI" dirty="0" smtClean="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smtClean="0">
                <a:solidFill>
                  <a:schemeClr val="tx2"/>
                </a:solidFill>
                <a:latin typeface="Calibri" panose="020F0502020204030204" pitchFamily="34" charset="0"/>
              </a:rPr>
              <a:t>9. člen Zakona o računovodstvu </a:t>
            </a:r>
            <a:r>
              <a:rPr lang="sl-SI" dirty="0">
                <a:solidFill>
                  <a:schemeClr val="tx2"/>
                </a:solidFill>
                <a:latin typeface="Calibri" panose="020F0502020204030204" pitchFamily="34" charset="0"/>
              </a:rPr>
              <a:t>(Uradni list RS, št. </a:t>
            </a:r>
            <a:r>
              <a:rPr lang="sl-SI" dirty="0">
                <a:solidFill>
                  <a:schemeClr val="tx2"/>
                </a:solidFill>
                <a:latin typeface="Calibri" panose="020F0502020204030204" pitchFamily="34" charset="0"/>
                <a:hlinkClick r:id="rId2" tooltip="Zakon o računovodstvu (ZR)"/>
              </a:rPr>
              <a:t>23/99</a:t>
            </a:r>
            <a:r>
              <a:rPr lang="sl-SI" dirty="0">
                <a:solidFill>
                  <a:schemeClr val="tx2"/>
                </a:solidFill>
                <a:latin typeface="Calibri" panose="020F0502020204030204" pitchFamily="34" charset="0"/>
              </a:rPr>
              <a:t>, </a:t>
            </a:r>
            <a:r>
              <a:rPr lang="sl-SI" dirty="0">
                <a:solidFill>
                  <a:schemeClr val="tx2"/>
                </a:solidFill>
                <a:latin typeface="Calibri" panose="020F0502020204030204" pitchFamily="34" charset="0"/>
                <a:hlinkClick r:id="rId3" tooltip="Zakon o spremembah in dopolnitvah zakona o javnih financah"/>
              </a:rPr>
              <a:t>30/02</a:t>
            </a:r>
            <a:r>
              <a:rPr lang="sl-SI" dirty="0">
                <a:solidFill>
                  <a:schemeClr val="tx2"/>
                </a:solidFill>
                <a:latin typeface="Calibri" panose="020F0502020204030204" pitchFamily="34" charset="0"/>
              </a:rPr>
              <a:t> – ZJF-C in </a:t>
            </a:r>
            <a:r>
              <a:rPr lang="sl-SI" dirty="0">
                <a:solidFill>
                  <a:schemeClr val="tx2"/>
                </a:solidFill>
                <a:latin typeface="Calibri" panose="020F0502020204030204" pitchFamily="34" charset="0"/>
                <a:hlinkClick r:id="rId4" tooltip="Zakon o uvedbi eura"/>
              </a:rPr>
              <a:t>114/06</a:t>
            </a:r>
            <a:r>
              <a:rPr lang="sl-SI" dirty="0">
                <a:solidFill>
                  <a:schemeClr val="tx2"/>
                </a:solidFill>
                <a:latin typeface="Calibri" panose="020F0502020204030204" pitchFamily="34" charset="0"/>
              </a:rPr>
              <a:t> – ZUE) </a:t>
            </a: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Pravilnik </a:t>
            </a:r>
            <a:r>
              <a:rPr lang="sl-SI" altLang="sl-SI" dirty="0" smtClean="0">
                <a:solidFill>
                  <a:schemeClr val="tx2"/>
                </a:solidFill>
                <a:latin typeface="Calibri" panose="020F0502020204030204" pitchFamily="34" charset="0"/>
              </a:rPr>
              <a:t>oz. navodilo o </a:t>
            </a:r>
            <a:r>
              <a:rPr lang="sl-SI" altLang="sl-SI" dirty="0">
                <a:solidFill>
                  <a:schemeClr val="tx2"/>
                </a:solidFill>
                <a:latin typeface="Calibri" panose="020F0502020204030204" pitchFamily="34" charset="0"/>
              </a:rPr>
              <a:t>ločenem evidentiranju </a:t>
            </a:r>
            <a:r>
              <a:rPr lang="sl-SI" altLang="sl-SI" dirty="0" smtClean="0">
                <a:solidFill>
                  <a:schemeClr val="tx2"/>
                </a:solidFill>
                <a:latin typeface="Calibri" panose="020F0502020204030204" pitchFamily="34" charset="0"/>
              </a:rPr>
              <a:t>dejavnosti, ki vključuje merila za delitev stroškov na javno službo in dejavnost na trgu / lahko v Pravilniku o računovodstvu javnega zavoda</a:t>
            </a: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 </a:t>
            </a:r>
          </a:p>
          <a:p>
            <a:pPr eaLnBrk="1" hangingPunct="1">
              <a:lnSpc>
                <a:spcPct val="90000"/>
              </a:lnSpc>
              <a:buFont typeface="Wingdings" pitchFamily="2" charset="2"/>
              <a:buNone/>
            </a:pPr>
            <a:r>
              <a:rPr lang="sl-SI" altLang="sl-SI" dirty="0" smtClean="0">
                <a:solidFill>
                  <a:schemeClr val="tx2"/>
                </a:solidFill>
                <a:latin typeface="Calibri" panose="020F0502020204030204" pitchFamily="34" charset="0"/>
              </a:rPr>
              <a:t>Priporočilo: </a:t>
            </a:r>
          </a:p>
          <a:p>
            <a:pPr eaLnBrk="1" hangingPunct="1">
              <a:lnSpc>
                <a:spcPct val="90000"/>
              </a:lnSpc>
              <a:buFont typeface="Wingdings" pitchFamily="2" charset="2"/>
              <a:buNone/>
            </a:pPr>
            <a:r>
              <a:rPr lang="sl-SI" altLang="sl-SI" dirty="0" smtClean="0">
                <a:solidFill>
                  <a:schemeClr val="tx2"/>
                </a:solidFill>
                <a:latin typeface="Calibri" panose="020F0502020204030204" pitchFamily="34" charset="0"/>
              </a:rPr>
              <a:t>Merila </a:t>
            </a:r>
            <a:r>
              <a:rPr lang="sl-SI" altLang="sl-SI" dirty="0">
                <a:solidFill>
                  <a:schemeClr val="tx2"/>
                </a:solidFill>
                <a:latin typeface="Calibri" panose="020F0502020204030204" pitchFamily="34" charset="0"/>
              </a:rPr>
              <a:t>za delitev splošnih </a:t>
            </a:r>
            <a:r>
              <a:rPr lang="sl-SI" altLang="sl-SI" dirty="0" smtClean="0">
                <a:solidFill>
                  <a:schemeClr val="tx2"/>
                </a:solidFill>
                <a:latin typeface="Calibri" panose="020F0502020204030204" pitchFamily="34" charset="0"/>
              </a:rPr>
              <a:t>odhodkov v javnem zavodu med javno službo in dejavnost na trgu naj bodo razvidna iz finančnih načrtov in letnih poročil javnih zavodov. </a:t>
            </a:r>
          </a:p>
          <a:p>
            <a:pPr eaLnBrk="1" hangingPunct="1">
              <a:lnSpc>
                <a:spcPct val="90000"/>
              </a:lnSpc>
              <a:buFont typeface="Wingdings" pitchFamily="2" charset="2"/>
              <a:buNone/>
            </a:pPr>
            <a:r>
              <a:rPr lang="sl-SI" altLang="sl-SI" dirty="0" smtClean="0">
                <a:solidFill>
                  <a:schemeClr val="tx2"/>
                </a:solidFill>
                <a:latin typeface="Calibri" panose="020F0502020204030204" pitchFamily="34" charset="0"/>
              </a:rPr>
              <a:t>Priporočamo, da so merila zapisana v pravilniku o računovodstvu javnega zavoda, ki ga potrdi svet zavoda.      </a:t>
            </a:r>
            <a:endParaRPr lang="sl-SI" altLang="sl-SI" dirty="0">
              <a:solidFill>
                <a:schemeClr val="tx2"/>
              </a:solidFill>
              <a:latin typeface="Calibri" panose="020F0502020204030204" pitchFamily="34" charset="0"/>
            </a:endParaRPr>
          </a:p>
        </p:txBody>
      </p:sp>
    </p:spTree>
    <p:extLst>
      <p:ext uri="{BB962C8B-B14F-4D97-AF65-F5344CB8AC3E}">
        <p14:creationId xmlns:p14="http://schemas.microsoft.com/office/powerpoint/2010/main" val="33720368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311891"/>
            <a:ext cx="5975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tLang="sl-SI" sz="2000" b="1" dirty="0" smtClean="0">
                <a:solidFill>
                  <a:schemeClr val="tx2"/>
                </a:solidFill>
              </a:rPr>
              <a:t>FINANČNO NAČRTOVANJE V JAVNIH ZAVODIH</a:t>
            </a:r>
            <a:endParaRPr lang="sl-SI" sz="2000" dirty="0">
              <a:solidFill>
                <a:schemeClr val="tx2"/>
              </a:solidFill>
            </a:endParaRPr>
          </a:p>
        </p:txBody>
      </p:sp>
      <p:sp>
        <p:nvSpPr>
          <p:cNvPr id="2" name="Rectangle 1"/>
          <p:cNvSpPr/>
          <p:nvPr/>
        </p:nvSpPr>
        <p:spPr>
          <a:xfrm>
            <a:off x="971549" y="2136536"/>
            <a:ext cx="7746565" cy="3785652"/>
          </a:xfrm>
          <a:prstGeom prst="rect">
            <a:avLst/>
          </a:prstGeom>
        </p:spPr>
        <p:txBody>
          <a:bodyPr wrap="square">
            <a:spAutoFit/>
          </a:bodyPr>
          <a:lstStyle/>
          <a:p>
            <a:r>
              <a:rPr lang="sl-SI" altLang="sl-SI" dirty="0" smtClean="0">
                <a:solidFill>
                  <a:schemeClr val="tx2"/>
                </a:solidFill>
                <a:latin typeface="+mn-lt"/>
              </a:rPr>
              <a:t>Finančno načrtovanje je vrednostno izražanje </a:t>
            </a:r>
            <a:r>
              <a:rPr lang="sl-SI" altLang="sl-SI" dirty="0">
                <a:solidFill>
                  <a:schemeClr val="tx2"/>
                </a:solidFill>
                <a:latin typeface="+mn-lt"/>
              </a:rPr>
              <a:t>ciljev poslovanja, </a:t>
            </a:r>
            <a:r>
              <a:rPr lang="sl-SI" altLang="sl-SI" dirty="0" smtClean="0">
                <a:solidFill>
                  <a:schemeClr val="tx2"/>
                </a:solidFill>
                <a:latin typeface="+mn-lt"/>
              </a:rPr>
              <a:t>ovrednotenje programa;</a:t>
            </a:r>
            <a:endParaRPr lang="sl-SI" altLang="sl-SI" dirty="0">
              <a:solidFill>
                <a:schemeClr val="tx2"/>
              </a:solidFill>
              <a:latin typeface="+mn-lt"/>
            </a:endParaRPr>
          </a:p>
          <a:p>
            <a:pPr marL="0" indent="0">
              <a:buNone/>
            </a:pPr>
            <a:endParaRPr lang="sl-SI" altLang="sl-SI" dirty="0">
              <a:solidFill>
                <a:schemeClr val="tx2"/>
              </a:solidFill>
              <a:latin typeface="+mn-lt"/>
            </a:endParaRPr>
          </a:p>
          <a:p>
            <a:r>
              <a:rPr lang="sl-SI" altLang="sl-SI" dirty="0" smtClean="0">
                <a:solidFill>
                  <a:schemeClr val="tx2"/>
                </a:solidFill>
                <a:latin typeface="+mn-lt"/>
              </a:rPr>
              <a:t>S finančnim načrtovanjem razporejamo omejena finančna sredstva;</a:t>
            </a:r>
            <a:endParaRPr lang="sl-SI" altLang="sl-SI" dirty="0">
              <a:solidFill>
                <a:schemeClr val="tx2"/>
              </a:solidFill>
              <a:latin typeface="+mn-lt"/>
            </a:endParaRPr>
          </a:p>
          <a:p>
            <a:endParaRPr lang="sl-SI" altLang="sl-SI" dirty="0">
              <a:solidFill>
                <a:schemeClr val="tx2"/>
              </a:solidFill>
              <a:latin typeface="+mn-lt"/>
            </a:endParaRPr>
          </a:p>
          <a:p>
            <a:r>
              <a:rPr lang="sl-SI" altLang="sl-SI" dirty="0" smtClean="0">
                <a:solidFill>
                  <a:schemeClr val="tx2"/>
                </a:solidFill>
                <a:latin typeface="+mn-lt"/>
              </a:rPr>
              <a:t>Vrzel </a:t>
            </a:r>
            <a:r>
              <a:rPr lang="sl-SI" altLang="sl-SI" dirty="0">
                <a:solidFill>
                  <a:schemeClr val="tx2"/>
                </a:solidFill>
                <a:latin typeface="+mn-lt"/>
              </a:rPr>
              <a:t>v prihodkih </a:t>
            </a:r>
            <a:r>
              <a:rPr lang="sl-SI" altLang="sl-SI" dirty="0" smtClean="0">
                <a:solidFill>
                  <a:schemeClr val="tx2"/>
                </a:solidFill>
                <a:latin typeface="+mn-lt"/>
              </a:rPr>
              <a:t>(odhodki javnih zavodov presegajo prihodke, ki jih javni zavod zaračuna neposrednim uporabnikom) organizacije </a:t>
            </a:r>
            <a:r>
              <a:rPr lang="sl-SI" altLang="sl-SI" dirty="0">
                <a:solidFill>
                  <a:schemeClr val="tx2"/>
                </a:solidFill>
                <a:latin typeface="+mn-lt"/>
              </a:rPr>
              <a:t>zapolnijo z donacijami, državnimi subvencijami …  </a:t>
            </a:r>
            <a:endParaRPr lang="sl-SI" altLang="sl-SI" dirty="0" smtClean="0">
              <a:solidFill>
                <a:schemeClr val="tx2"/>
              </a:solidFill>
              <a:latin typeface="+mn-lt"/>
            </a:endParaRPr>
          </a:p>
          <a:p>
            <a:r>
              <a:rPr lang="sl-SI" altLang="sl-SI" dirty="0" smtClean="0">
                <a:solidFill>
                  <a:schemeClr val="tx2"/>
                </a:solidFill>
                <a:latin typeface="+mn-lt"/>
              </a:rPr>
              <a:t>“Vrzel – razliko med stroški in subvencijami” zapolnijo javni zavodi s </a:t>
            </a:r>
            <a:r>
              <a:rPr lang="sl-SI" altLang="sl-SI" dirty="0">
                <a:solidFill>
                  <a:schemeClr val="tx2"/>
                </a:solidFill>
                <a:latin typeface="+mn-lt"/>
              </a:rPr>
              <a:t>prodajo oz. plačili neposrednih </a:t>
            </a:r>
            <a:r>
              <a:rPr lang="sl-SI" altLang="sl-SI" dirty="0" smtClean="0">
                <a:solidFill>
                  <a:schemeClr val="tx2"/>
                </a:solidFill>
                <a:latin typeface="+mn-lt"/>
              </a:rPr>
              <a:t>uporabnikov in z drugimi prihodki.</a:t>
            </a:r>
          </a:p>
          <a:p>
            <a:pPr marL="0" indent="0">
              <a:buNone/>
            </a:pPr>
            <a:r>
              <a:rPr lang="sl-SI" altLang="sl-SI" sz="2000" i="1" dirty="0" smtClean="0">
                <a:solidFill>
                  <a:schemeClr val="tx2"/>
                </a:solidFill>
                <a:latin typeface="+mn-lt"/>
              </a:rPr>
              <a:t>      </a:t>
            </a:r>
          </a:p>
          <a:p>
            <a:pPr marL="0" indent="0">
              <a:buNone/>
            </a:pPr>
            <a:endParaRPr lang="sl-SI" altLang="sl-SI" sz="2000" i="1" dirty="0">
              <a:solidFill>
                <a:schemeClr val="tx2"/>
              </a:solidFill>
              <a:latin typeface="+mn-lt"/>
            </a:endParaRPr>
          </a:p>
          <a:p>
            <a:pPr marL="0" indent="0">
              <a:buNone/>
            </a:pPr>
            <a:endParaRPr lang="sl-SI" altLang="sl-SI" sz="2000" i="1" dirty="0">
              <a:solidFill>
                <a:schemeClr val="tx2"/>
              </a:solidFill>
              <a:latin typeface="+mn-lt"/>
            </a:endParaRPr>
          </a:p>
        </p:txBody>
      </p:sp>
    </p:spTree>
    <p:extLst>
      <p:ext uri="{BB962C8B-B14F-4D97-AF65-F5344CB8AC3E}">
        <p14:creationId xmlns:p14="http://schemas.microsoft.com/office/powerpoint/2010/main" val="42599595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57617" y="1601917"/>
            <a:ext cx="8094944" cy="4473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2000" b="0" smtClean="0">
                <a:solidFill>
                  <a:schemeClr val="tx2"/>
                </a:solidFill>
                <a:latin typeface="+mj-lt"/>
              </a:rPr>
              <a:t/>
            </a:r>
            <a:br>
              <a:rPr lang="sl-SI" sz="2000" b="0" smtClean="0">
                <a:solidFill>
                  <a:schemeClr val="tx2"/>
                </a:solidFill>
                <a:latin typeface="+mj-lt"/>
              </a:rPr>
            </a:br>
            <a:r>
              <a:rPr lang="sl-SI" sz="1800" b="0" smtClean="0">
                <a:solidFill>
                  <a:schemeClr val="tx2"/>
                </a:solidFill>
                <a:latin typeface="+mn-lt"/>
              </a:rPr>
              <a:t>Javna sredstva </a:t>
            </a:r>
            <a:r>
              <a:rPr lang="sl-SI" sz="1800" b="0" i="1" smtClean="0">
                <a:solidFill>
                  <a:schemeClr val="tx2"/>
                </a:solidFill>
                <a:latin typeface="+mn-lt"/>
              </a:rPr>
              <a:t>za financiranje javnih zavodov zagotavljajo njihovi ustanovitelji oziroma soustanovitelji.</a:t>
            </a:r>
            <a:r>
              <a:rPr lang="sl-SI" sz="1800" b="0" smtClean="0">
                <a:solidFill>
                  <a:schemeClr val="tx2"/>
                </a:solidFill>
                <a:latin typeface="+mn-lt"/>
              </a:rPr>
              <a:t>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a:t>
            </a:r>
            <a:br>
              <a:rPr lang="sl-SI" sz="1800" b="0" smtClean="0">
                <a:solidFill>
                  <a:schemeClr val="tx2"/>
                </a:solidFill>
                <a:latin typeface="+mn-lt"/>
              </a:rPr>
            </a:br>
            <a:r>
              <a:rPr lang="sl-SI" sz="1800" b="0" smtClean="0">
                <a:solidFill>
                  <a:schemeClr val="tx2"/>
                </a:solidFill>
                <a:latin typeface="+mn-lt"/>
              </a:rPr>
              <a:t/>
            </a:r>
            <a:br>
              <a:rPr lang="sl-SI" sz="1800" b="0" smtClean="0">
                <a:solidFill>
                  <a:schemeClr val="tx2"/>
                </a:solidFill>
                <a:latin typeface="+mn-lt"/>
              </a:rPr>
            </a:br>
            <a:r>
              <a:rPr lang="sl-SI" sz="1800" b="0" smtClean="0">
                <a:solidFill>
                  <a:schemeClr val="tx2"/>
                </a:solidFill>
                <a:latin typeface="+mn-lt"/>
              </a:rPr>
              <a:t>Postopek zagotavljanja sredstev javnim zavodom na področju kulture je natančno opredeljen z ZUJIK-om ter njegovimi podzakonskimi predpisi. </a:t>
            </a:r>
            <a:br>
              <a:rPr lang="sl-SI" sz="1800" b="0" smtClean="0">
                <a:solidFill>
                  <a:schemeClr val="tx2"/>
                </a:solidFill>
                <a:latin typeface="+mn-lt"/>
              </a:rPr>
            </a:br>
            <a:r>
              <a:rPr lang="sl-SI" sz="1800" b="0" smtClean="0">
                <a:solidFill>
                  <a:schemeClr val="tx2"/>
                </a:solidFill>
                <a:latin typeface="+mn-lt"/>
              </a:rPr>
              <a:t/>
            </a:r>
            <a:br>
              <a:rPr lang="sl-SI" sz="1800" b="0" smtClean="0">
                <a:solidFill>
                  <a:schemeClr val="tx2"/>
                </a:solidFill>
                <a:latin typeface="+mn-lt"/>
              </a:rPr>
            </a:br>
            <a:r>
              <a:rPr lang="sl-SI" sz="1800" b="0" smtClean="0">
                <a:solidFill>
                  <a:schemeClr val="tx2"/>
                </a:solidFill>
                <a:latin typeface="+mn-lt"/>
              </a:rPr>
              <a:t>Višino javnih sredstev za financiranje javnega zavoda določi ustanovitelj, upoštevaje osnove za izračun iz 27. člena ZUJIK-a, na podlagi strateškega načrta in iz njega izhajajočega  predloga letnega programa dela.</a:t>
            </a:r>
            <a:r>
              <a:rPr lang="sl-SI" sz="1800" smtClean="0">
                <a:latin typeface="+mn-lt"/>
              </a:rPr>
              <a:t/>
            </a:r>
            <a:br>
              <a:rPr lang="sl-SI" sz="1800" smtClean="0">
                <a:latin typeface="+mn-lt"/>
              </a:rPr>
            </a:br>
            <a:endParaRPr lang="en-US" sz="1800" b="0" dirty="0" smtClean="0">
              <a:solidFill>
                <a:schemeClr val="tx2"/>
              </a:solidFill>
              <a:latin typeface="+mn-lt"/>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08350" y="1066800"/>
            <a:ext cx="6330579" cy="400110"/>
          </a:xfrm>
          <a:prstGeom prst="rect">
            <a:avLst/>
          </a:prstGeom>
          <a:noFill/>
        </p:spPr>
        <p:txBody>
          <a:bodyPr wrap="none" rtlCol="0">
            <a:spAutoFit/>
          </a:bodyPr>
          <a:lstStyle/>
          <a:p>
            <a:r>
              <a:rPr lang="sl-SI" sz="2000" b="1" dirty="0">
                <a:solidFill>
                  <a:schemeClr val="tx2"/>
                </a:solidFill>
                <a:latin typeface="Calibri" panose="020F0502020204030204" pitchFamily="34" charset="0"/>
              </a:rPr>
              <a:t>FINANCIRANJE JAVNIH ZAVODOV NA PODROČJU </a:t>
            </a:r>
            <a:r>
              <a:rPr lang="sl-SI" sz="2000" b="1" dirty="0" smtClean="0">
                <a:solidFill>
                  <a:schemeClr val="tx2"/>
                </a:solidFill>
                <a:latin typeface="Calibri" panose="020F0502020204030204" pitchFamily="34" charset="0"/>
              </a:rPr>
              <a:t>KULTURE</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0140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76613" y="1066800"/>
            <a:ext cx="804170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smtClean="0"/>
              <a:t></a:t>
            </a:r>
            <a:r>
              <a:rPr lang="sl-SI" sz="2000" b="1" dirty="0">
                <a:solidFill>
                  <a:schemeClr val="tx2"/>
                </a:solidFill>
              </a:rPr>
              <a:t>FINANCIRANJE JAVNIH ZAVODOV NA PODROČJU KULTURE</a:t>
            </a:r>
            <a:endParaRPr lang="sl-SI" sz="2000" dirty="0">
              <a:solidFill>
                <a:schemeClr val="tx2"/>
              </a:solidFill>
            </a:endParaRPr>
          </a:p>
          <a:p>
            <a:endParaRPr lang="sl-SI" sz="2000" dirty="0">
              <a:solidFill>
                <a:schemeClr val="tx2"/>
              </a:solidFill>
            </a:endParaRPr>
          </a:p>
          <a:p>
            <a:r>
              <a:rPr lang="sl-SI" altLang="sl-SI" dirty="0">
                <a:solidFill>
                  <a:schemeClr val="tx2"/>
                </a:solidFill>
              </a:rPr>
              <a:t>27. člen ZUJIK določa osnove za izračun sredstev za izvajanje javne službe</a:t>
            </a:r>
          </a:p>
          <a:p>
            <a:pPr marL="342900" indent="-342900">
              <a:buFont typeface="Arial" panose="020B0604020202020204" pitchFamily="34" charset="0"/>
              <a:buChar char="•"/>
            </a:pPr>
            <a:r>
              <a:rPr lang="sl-SI" altLang="sl-SI" dirty="0">
                <a:solidFill>
                  <a:schemeClr val="tx2"/>
                </a:solidFill>
              </a:rPr>
              <a:t>splošni stroški delovanja</a:t>
            </a:r>
          </a:p>
          <a:p>
            <a:pPr marL="342900" indent="-342900">
              <a:buFont typeface="Arial" panose="020B0604020202020204" pitchFamily="34" charset="0"/>
              <a:buChar char="•"/>
            </a:pPr>
            <a:r>
              <a:rPr lang="sl-SI" altLang="sl-SI" dirty="0">
                <a:solidFill>
                  <a:schemeClr val="tx2"/>
                </a:solidFill>
              </a:rPr>
              <a:t>stroški za plačilo dela v skladu s kadrovskim načrtom</a:t>
            </a:r>
          </a:p>
          <a:p>
            <a:pPr marL="342900" indent="-342900">
              <a:buFont typeface="Arial" panose="020B0604020202020204" pitchFamily="34" charset="0"/>
              <a:buChar char="•"/>
            </a:pPr>
            <a:r>
              <a:rPr lang="sl-SI" altLang="sl-SI" dirty="0">
                <a:solidFill>
                  <a:schemeClr val="tx2"/>
                </a:solidFill>
              </a:rPr>
              <a:t>programski materialni stroški</a:t>
            </a:r>
          </a:p>
          <a:p>
            <a:pPr marL="342900" indent="-342900">
              <a:buFont typeface="Arial" panose="020B0604020202020204" pitchFamily="34" charset="0"/>
              <a:buChar char="•"/>
            </a:pPr>
            <a:r>
              <a:rPr lang="sl-SI" altLang="sl-SI" dirty="0">
                <a:solidFill>
                  <a:schemeClr val="tx2"/>
                </a:solidFill>
              </a:rPr>
              <a:t>stroški investicijskega vzdrževanja in nakupa opreme</a:t>
            </a:r>
          </a:p>
          <a:p>
            <a:endParaRPr lang="sl-SI" dirty="0" smtClean="0">
              <a:solidFill>
                <a:schemeClr val="tx2"/>
              </a:solidFill>
            </a:endParaRPr>
          </a:p>
          <a:p>
            <a:r>
              <a:rPr lang="sl-SI" dirty="0">
                <a:solidFill>
                  <a:schemeClr val="tx2"/>
                </a:solidFill>
              </a:rPr>
              <a:t>Javna sredstva se zagotavljajo javnim zavodom na podlagi sklepa o ustanovitvi po postopku, ki ga določa zakon, ki ureja javne finance za posredne proračunske uporabnike</a:t>
            </a:r>
            <a:r>
              <a:rPr lang="sl-SI" dirty="0" smtClean="0">
                <a:solidFill>
                  <a:schemeClr val="tx2"/>
                </a:solidFill>
              </a:rPr>
              <a:t>. </a:t>
            </a:r>
            <a:endParaRPr lang="sl-SI" dirty="0">
              <a:solidFill>
                <a:schemeClr val="tx2"/>
              </a:solidFill>
            </a:endParaRPr>
          </a:p>
          <a:p>
            <a:r>
              <a:rPr lang="sl-SI" dirty="0" smtClean="0">
                <a:solidFill>
                  <a:schemeClr val="tx2"/>
                </a:solidFill>
              </a:rPr>
              <a:t>Javni zavodi so iz državnega proračuna financirani na podlagi neposrednega poziva za pripravo predlogov finančnih načrtov in programov dela ter javnega razpisa. Postopki za financiranje na osnovi neposrednega poziva in javnega razpisa se uporabljajo tudi za lokalne skupnosti, pristojnosti ministrstva izvršuje župan ali drug organ, ki je po zakonu pooblaščen za zastopanje in predstavljanje lokalne skupnosti.</a:t>
            </a:r>
          </a:p>
        </p:txBody>
      </p:sp>
    </p:spTree>
    <p:extLst>
      <p:ext uri="{BB962C8B-B14F-4D97-AF65-F5344CB8AC3E}">
        <p14:creationId xmlns:p14="http://schemas.microsoft.com/office/powerpoint/2010/main" val="16990985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1066800"/>
            <a:ext cx="8019789" cy="4462760"/>
          </a:xfrm>
          <a:prstGeom prst="rect">
            <a:avLst/>
          </a:prstGeom>
        </p:spPr>
        <p:txBody>
          <a:bodyPr wrap="square">
            <a:spAutoFit/>
          </a:bodyPr>
          <a:lstStyle/>
          <a:p>
            <a:pPr>
              <a:buNone/>
            </a:pPr>
            <a:r>
              <a:rPr lang="sl-SI" altLang="sl-SI" sz="2000" b="1" dirty="0">
                <a:solidFill>
                  <a:schemeClr val="tx2"/>
                </a:solidFill>
                <a:latin typeface="+mj-lt"/>
              </a:rPr>
              <a:t>Finančni načrt </a:t>
            </a:r>
            <a:r>
              <a:rPr lang="sl-SI" altLang="sl-SI" sz="2000" b="1" dirty="0" smtClean="0">
                <a:solidFill>
                  <a:schemeClr val="tx2"/>
                </a:solidFill>
                <a:latin typeface="+mj-lt"/>
              </a:rPr>
              <a:t>javnega zavoda</a:t>
            </a:r>
          </a:p>
          <a:p>
            <a:pPr>
              <a:buNone/>
            </a:pPr>
            <a:endParaRPr lang="sl-SI" altLang="sl-SI" sz="1000" b="1" dirty="0">
              <a:solidFill>
                <a:schemeClr val="tx2"/>
              </a:solidFill>
              <a:latin typeface="+mj-lt"/>
            </a:endParaRPr>
          </a:p>
          <a:p>
            <a:pPr hangingPunct="0"/>
            <a:r>
              <a:rPr lang="sl-SI" dirty="0" smtClean="0">
                <a:solidFill>
                  <a:schemeClr val="tx2"/>
                </a:solidFill>
                <a:latin typeface="+mj-lt"/>
              </a:rPr>
              <a:t>Ministrstvo za kulturo je na podlagi 23. in 31. člena ZUJIK, Pravilnika o načinu izvajanja financiranja javnih zavodov, javnih skladov in javnih agencij na področju kulture in 26. člena ZJF oktobra 2018 pozvalo  direktorje javnih zavodov k predložitvi predloga finančnega načrta in programa dela za leto 2019. </a:t>
            </a:r>
          </a:p>
          <a:p>
            <a:pPr hangingPunct="0"/>
            <a:r>
              <a:rPr lang="sl-SI" dirty="0" smtClean="0">
                <a:solidFill>
                  <a:schemeClr val="tx2"/>
                </a:solidFill>
                <a:latin typeface="+mj-lt"/>
              </a:rPr>
              <a:t>Pravno </a:t>
            </a:r>
            <a:r>
              <a:rPr lang="sl-SI" dirty="0">
                <a:solidFill>
                  <a:schemeClr val="tx2"/>
                </a:solidFill>
                <a:latin typeface="+mj-lt"/>
              </a:rPr>
              <a:t>podlago za pripravo finančnih načrtov predstavljajo </a:t>
            </a:r>
            <a:r>
              <a:rPr lang="sl-SI" dirty="0" smtClean="0">
                <a:solidFill>
                  <a:schemeClr val="tx2"/>
                </a:solidFill>
                <a:latin typeface="+mj-lt"/>
              </a:rPr>
              <a:t>ZJF, </a:t>
            </a:r>
            <a:r>
              <a:rPr lang="sl-SI" dirty="0">
                <a:solidFill>
                  <a:schemeClr val="tx2"/>
                </a:solidFill>
                <a:latin typeface="+mj-lt"/>
              </a:rPr>
              <a:t>Navodilo o pripravi finančnih načrtov posrednih uporabnikov državnega in občinskih proračunov </a:t>
            </a:r>
            <a:r>
              <a:rPr lang="sl-SI" dirty="0" smtClean="0">
                <a:solidFill>
                  <a:schemeClr val="tx2"/>
                </a:solidFill>
                <a:latin typeface="+mj-lt"/>
              </a:rPr>
              <a:t>ter </a:t>
            </a:r>
            <a:r>
              <a:rPr lang="sl-SI" dirty="0">
                <a:solidFill>
                  <a:schemeClr val="tx2"/>
                </a:solidFill>
                <a:latin typeface="+mj-lt"/>
              </a:rPr>
              <a:t>Zakon o izvrševanju proračunov Republike Slovenije za leti </a:t>
            </a:r>
            <a:r>
              <a:rPr lang="sl-SI" dirty="0" smtClean="0">
                <a:solidFill>
                  <a:schemeClr val="tx2"/>
                </a:solidFill>
                <a:latin typeface="+mj-lt"/>
              </a:rPr>
              <a:t>2018 </a:t>
            </a:r>
            <a:r>
              <a:rPr lang="sl-SI" dirty="0">
                <a:solidFill>
                  <a:schemeClr val="tx2"/>
                </a:solidFill>
                <a:latin typeface="+mj-lt"/>
              </a:rPr>
              <a:t>in </a:t>
            </a:r>
            <a:r>
              <a:rPr lang="sl-SI" dirty="0" smtClean="0">
                <a:solidFill>
                  <a:schemeClr val="tx2"/>
                </a:solidFill>
                <a:latin typeface="+mj-lt"/>
              </a:rPr>
              <a:t>2019 (ZIPRS1819), </a:t>
            </a:r>
            <a:r>
              <a:rPr lang="pl-PL" dirty="0">
                <a:solidFill>
                  <a:schemeClr val="tx2"/>
                </a:solidFill>
                <a:latin typeface="+mj-lt"/>
              </a:rPr>
              <a:t>(Uradni list RS, št. </a:t>
            </a:r>
            <a:r>
              <a:rPr lang="pl-PL" dirty="0">
                <a:solidFill>
                  <a:schemeClr val="tx2"/>
                </a:solidFill>
                <a:latin typeface="+mj-lt"/>
                <a:hlinkClick r:id="rId2" tooltip="Zakon o izvrševanju proračunov Republike Slovenije za leti 2018 in 2019 (ZIPRS1819)"/>
              </a:rPr>
              <a:t>71/17</a:t>
            </a:r>
            <a:r>
              <a:rPr lang="pl-PL" dirty="0">
                <a:solidFill>
                  <a:schemeClr val="tx2"/>
                </a:solidFill>
                <a:latin typeface="+mj-lt"/>
              </a:rPr>
              <a:t>, </a:t>
            </a:r>
            <a:r>
              <a:rPr lang="pl-PL" dirty="0">
                <a:solidFill>
                  <a:schemeClr val="tx2"/>
                </a:solidFill>
                <a:latin typeface="+mj-lt"/>
                <a:hlinkClick r:id="rId3" tooltip="Zakon o spremembah in dopolnitvah Zakona o javnih financah"/>
              </a:rPr>
              <a:t>13/18</a:t>
            </a:r>
            <a:r>
              <a:rPr lang="pl-PL" dirty="0">
                <a:solidFill>
                  <a:schemeClr val="tx2"/>
                </a:solidFill>
                <a:latin typeface="+mj-lt"/>
              </a:rPr>
              <a:t> – ZJF-H in </a:t>
            </a:r>
            <a:r>
              <a:rPr lang="pl-PL" dirty="0" smtClean="0">
                <a:solidFill>
                  <a:schemeClr val="tx2"/>
                </a:solidFill>
                <a:latin typeface="+mj-lt"/>
                <a:hlinkClick r:id="rId4" tooltip="Zakon o spremembah in dopolnitvah Zakona o izvrševanju proračunov Republike Slovenije za leti 2018 in 2019"/>
              </a:rPr>
              <a:t>83/18</a:t>
            </a:r>
            <a:r>
              <a:rPr lang="pl-PL" dirty="0" smtClean="0">
                <a:solidFill>
                  <a:schemeClr val="tx2"/>
                </a:solidFill>
                <a:latin typeface="+mj-lt"/>
              </a:rPr>
              <a:t>.) </a:t>
            </a:r>
            <a:endParaRPr lang="sl-SI" dirty="0">
              <a:solidFill>
                <a:schemeClr val="tx2"/>
              </a:solidFill>
              <a:latin typeface="+mj-lt"/>
            </a:endParaRPr>
          </a:p>
          <a:p>
            <a:r>
              <a:rPr lang="sl-SI" dirty="0">
                <a:solidFill>
                  <a:schemeClr val="tx2"/>
                </a:solidFill>
                <a:latin typeface="+mj-lt"/>
              </a:rPr>
              <a:t>Predstojnik javnega zavoda mora </a:t>
            </a:r>
            <a:r>
              <a:rPr lang="sl-SI" dirty="0" smtClean="0">
                <a:solidFill>
                  <a:schemeClr val="tx2"/>
                </a:solidFill>
                <a:latin typeface="+mj-lt"/>
              </a:rPr>
              <a:t>finančni </a:t>
            </a:r>
            <a:r>
              <a:rPr lang="sl-SI" dirty="0">
                <a:solidFill>
                  <a:schemeClr val="tx2"/>
                </a:solidFill>
                <a:latin typeface="+mj-lt"/>
              </a:rPr>
              <a:t>načrt oz. spremembe finančnega načrta </a:t>
            </a:r>
            <a:r>
              <a:rPr lang="sl-SI" dirty="0" smtClean="0">
                <a:solidFill>
                  <a:schemeClr val="tx2"/>
                </a:solidFill>
                <a:latin typeface="+mj-lt"/>
              </a:rPr>
              <a:t>zavoda pripraviti </a:t>
            </a:r>
            <a:r>
              <a:rPr lang="sl-SI" dirty="0">
                <a:solidFill>
                  <a:schemeClr val="tx2"/>
                </a:solidFill>
                <a:latin typeface="+mj-lt"/>
              </a:rPr>
              <a:t>skladno z izhodišči, ki jih dobi s strani predstojnika neposrednega uporabnika proračuna ali občine. </a:t>
            </a:r>
            <a:endParaRPr lang="sl-SI" dirty="0" smtClean="0">
              <a:solidFill>
                <a:schemeClr val="tx2"/>
              </a:solidFill>
              <a:latin typeface="+mj-lt"/>
            </a:endParaRPr>
          </a:p>
          <a:p>
            <a:endParaRPr lang="sl-SI" dirty="0">
              <a:solidFill>
                <a:schemeClr val="tx2"/>
              </a:solidFill>
              <a:latin typeface="+mj-lt"/>
            </a:endParaRPr>
          </a:p>
          <a:p>
            <a:r>
              <a:rPr lang="sl-SI" dirty="0" smtClean="0">
                <a:solidFill>
                  <a:schemeClr val="tx2"/>
                </a:solidFill>
                <a:latin typeface="+mj-lt"/>
              </a:rPr>
              <a:t>Finančni </a:t>
            </a:r>
            <a:r>
              <a:rPr lang="sl-SI" dirty="0">
                <a:solidFill>
                  <a:schemeClr val="tx2"/>
                </a:solidFill>
                <a:latin typeface="+mj-lt"/>
              </a:rPr>
              <a:t>načrt javnega zavoda mora biti </a:t>
            </a:r>
            <a:r>
              <a:rPr lang="sl-SI" b="1" dirty="0">
                <a:solidFill>
                  <a:schemeClr val="tx2"/>
                </a:solidFill>
                <a:latin typeface="+mj-lt"/>
              </a:rPr>
              <a:t>usklajen</a:t>
            </a:r>
            <a:r>
              <a:rPr lang="sl-SI" dirty="0">
                <a:solidFill>
                  <a:schemeClr val="tx2"/>
                </a:solidFill>
                <a:latin typeface="+mj-lt"/>
              </a:rPr>
              <a:t> z njegovim programom </a:t>
            </a:r>
            <a:r>
              <a:rPr lang="sl-SI" dirty="0" smtClean="0">
                <a:solidFill>
                  <a:schemeClr val="tx2"/>
                </a:solidFill>
                <a:latin typeface="+mj-lt"/>
              </a:rPr>
              <a:t>dela. </a:t>
            </a:r>
            <a:endParaRPr lang="sl-SI" dirty="0">
              <a:solidFill>
                <a:schemeClr val="tx2"/>
              </a:solidFill>
              <a:latin typeface="+mj-lt"/>
            </a:endParaRPr>
          </a:p>
          <a:p>
            <a:pPr>
              <a:buNone/>
            </a:pPr>
            <a:r>
              <a:rPr lang="sl-SI" altLang="sl-SI" sz="2000" dirty="0" smtClean="0">
                <a:solidFill>
                  <a:schemeClr val="tx2"/>
                </a:solidFill>
                <a:latin typeface="+mj-lt"/>
              </a:rPr>
              <a:t>        </a:t>
            </a:r>
            <a:endParaRPr lang="sl-SI" altLang="sl-SI" sz="2000" dirty="0">
              <a:solidFill>
                <a:schemeClr val="tx2"/>
              </a:solidFill>
              <a:latin typeface="+mj-lt"/>
            </a:endParaRPr>
          </a:p>
        </p:txBody>
      </p:sp>
    </p:spTree>
    <p:extLst>
      <p:ext uri="{BB962C8B-B14F-4D97-AF65-F5344CB8AC3E}">
        <p14:creationId xmlns:p14="http://schemas.microsoft.com/office/powerpoint/2010/main" val="9110954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066800"/>
            <a:ext cx="746586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Shema finančnega načrta </a:t>
            </a:r>
            <a:r>
              <a:rPr lang="sl-SI" altLang="sl-SI" sz="2000" b="1" dirty="0" smtClean="0">
                <a:solidFill>
                  <a:schemeClr val="tx2"/>
                </a:solidFill>
              </a:rPr>
              <a:t>(in računovodskih izkazov)</a:t>
            </a:r>
            <a:endParaRPr lang="sl-SI" altLang="sl-SI" sz="2000" b="1" dirty="0">
              <a:solidFill>
                <a:schemeClr val="tx2"/>
              </a:solidFill>
            </a:endParaRP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smtClean="0">
                <a:solidFill>
                  <a:schemeClr val="tx2"/>
                </a:solidFill>
              </a:rPr>
              <a:t>PRIHODKI</a:t>
            </a:r>
            <a:endParaRPr lang="sl-SI" altLang="sl-SI" sz="2000" b="1" dirty="0">
              <a:solidFill>
                <a:schemeClr val="tx2"/>
              </a:solidFill>
            </a:endParaRPr>
          </a:p>
          <a:p>
            <a:pPr marL="342900" indent="-342900">
              <a:buFont typeface="Wingdings" pitchFamily="2" charset="2"/>
              <a:buAutoNum type="arabicPeriod"/>
            </a:pPr>
            <a:r>
              <a:rPr lang="sl-SI" altLang="sl-SI" sz="2000" dirty="0" smtClean="0">
                <a:solidFill>
                  <a:schemeClr val="tx2"/>
                </a:solidFill>
              </a:rPr>
              <a:t>Prihodki </a:t>
            </a:r>
            <a:r>
              <a:rPr lang="sl-SI" altLang="sl-SI" sz="2000" dirty="0">
                <a:solidFill>
                  <a:schemeClr val="tx2"/>
                </a:solidFill>
              </a:rPr>
              <a:t>za izvajanje javne </a:t>
            </a:r>
            <a:r>
              <a:rPr lang="sl-SI" altLang="sl-SI" sz="2000" dirty="0" smtClean="0">
                <a:solidFill>
                  <a:schemeClr val="tx2"/>
                </a:solidFill>
              </a:rPr>
              <a:t>službe </a:t>
            </a:r>
          </a:p>
          <a:p>
            <a:pPr marL="342900" indent="-342900">
              <a:buFont typeface="Wingdings" pitchFamily="2" charset="2"/>
              <a:buAutoNum type="arabicPeriod"/>
            </a:pPr>
            <a:r>
              <a:rPr lang="sl-SI" altLang="sl-SI" sz="2000" dirty="0" smtClean="0">
                <a:solidFill>
                  <a:schemeClr val="tx2"/>
                </a:solidFill>
              </a:rPr>
              <a:t>Prihodki </a:t>
            </a:r>
            <a:r>
              <a:rPr lang="sl-SI" altLang="sl-SI" sz="2000" dirty="0">
                <a:solidFill>
                  <a:schemeClr val="tx2"/>
                </a:solidFill>
              </a:rPr>
              <a:t>od prodaje blaga in storitev na </a:t>
            </a:r>
            <a:r>
              <a:rPr lang="sl-SI" altLang="sl-SI" sz="2000" dirty="0" smtClean="0">
                <a:solidFill>
                  <a:schemeClr val="tx2"/>
                </a:solidFill>
              </a:rPr>
              <a:t>trgu</a:t>
            </a:r>
          </a:p>
          <a:p>
            <a:endParaRPr lang="sl-SI" altLang="sl-SI" sz="2000" dirty="0">
              <a:solidFill>
                <a:schemeClr val="tx2"/>
              </a:solidFill>
            </a:endParaRPr>
          </a:p>
          <a:p>
            <a:pPr>
              <a:buFont typeface="Wingdings" pitchFamily="2" charset="2"/>
              <a:buNone/>
            </a:pPr>
            <a:r>
              <a:rPr lang="sl-SI" altLang="sl-SI" sz="2000" b="1" dirty="0" smtClean="0">
                <a:solidFill>
                  <a:schemeClr val="tx2"/>
                </a:solidFill>
              </a:rPr>
              <a:t>MINUS</a:t>
            </a:r>
            <a:endParaRPr lang="sl-SI" altLang="sl-SI" sz="2000" b="1" dirty="0">
              <a:solidFill>
                <a:schemeClr val="tx2"/>
              </a:solidFill>
            </a:endParaRPr>
          </a:p>
          <a:p>
            <a:pPr>
              <a:buFont typeface="Wingdings" pitchFamily="2" charset="2"/>
              <a:buNone/>
            </a:pPr>
            <a:endParaRPr lang="sl-SI" altLang="sl-SI" sz="2000" b="1" dirty="0" smtClean="0">
              <a:solidFill>
                <a:schemeClr val="tx2"/>
              </a:solidFill>
            </a:endParaRPr>
          </a:p>
          <a:p>
            <a:pPr>
              <a:buFont typeface="Wingdings" pitchFamily="2" charset="2"/>
              <a:buNone/>
            </a:pPr>
            <a:r>
              <a:rPr lang="sl-SI" altLang="sl-SI" sz="2000" b="1" dirty="0" smtClean="0">
                <a:solidFill>
                  <a:schemeClr val="tx2"/>
                </a:solidFill>
              </a:rPr>
              <a:t>ODHODKI</a:t>
            </a:r>
            <a:endParaRPr lang="sl-SI" altLang="sl-SI" sz="2000" b="1" dirty="0">
              <a:solidFill>
                <a:schemeClr val="tx2"/>
              </a:solidFill>
            </a:endParaRPr>
          </a:p>
          <a:p>
            <a:pPr marL="228600" indent="-228600">
              <a:buAutoNum type="arabicPeriod"/>
            </a:pPr>
            <a:r>
              <a:rPr lang="sl-SI" altLang="sl-SI" sz="2000" dirty="0" smtClean="0">
                <a:solidFill>
                  <a:schemeClr val="tx2"/>
                </a:solidFill>
              </a:rPr>
              <a:t>Odhodki </a:t>
            </a:r>
            <a:r>
              <a:rPr lang="sl-SI" altLang="sl-SI" sz="2000" dirty="0">
                <a:solidFill>
                  <a:schemeClr val="tx2"/>
                </a:solidFill>
              </a:rPr>
              <a:t>za izvajanje javne </a:t>
            </a:r>
            <a:r>
              <a:rPr lang="sl-SI" altLang="sl-SI" sz="2000" dirty="0" smtClean="0">
                <a:solidFill>
                  <a:schemeClr val="tx2"/>
                </a:solidFill>
              </a:rPr>
              <a:t>službe</a:t>
            </a:r>
          </a:p>
          <a:p>
            <a:pPr marL="228600" indent="-228600">
              <a:buAutoNum type="arabicPeriod"/>
            </a:pPr>
            <a:r>
              <a:rPr lang="sl-SI" altLang="sl-SI" sz="2000" dirty="0" smtClean="0">
                <a:solidFill>
                  <a:schemeClr val="tx2"/>
                </a:solidFill>
              </a:rPr>
              <a:t>Odhodki </a:t>
            </a:r>
            <a:r>
              <a:rPr lang="sl-SI" altLang="sl-SI" sz="2000" dirty="0">
                <a:solidFill>
                  <a:schemeClr val="tx2"/>
                </a:solidFill>
              </a:rPr>
              <a:t>iz naslova prodaje blaga in storitev na </a:t>
            </a:r>
            <a:r>
              <a:rPr lang="sl-SI" altLang="sl-SI" sz="2000" dirty="0" smtClean="0">
                <a:solidFill>
                  <a:schemeClr val="tx2"/>
                </a:solidFill>
              </a:rPr>
              <a:t>trgu</a:t>
            </a:r>
            <a:endParaRPr lang="sl-SI" altLang="sl-SI" sz="2000" dirty="0">
              <a:solidFill>
                <a:schemeClr val="tx2"/>
              </a:solidFill>
            </a:endParaRPr>
          </a:p>
          <a:p>
            <a:pPr>
              <a:buFont typeface="Wingdings" pitchFamily="2" charset="2"/>
              <a:buNone/>
            </a:pPr>
            <a:endParaRPr lang="sl-SI" altLang="sl-SI" sz="2000" dirty="0">
              <a:solidFill>
                <a:schemeClr val="tx2"/>
              </a:solidFill>
            </a:endParaRPr>
          </a:p>
          <a:p>
            <a:pPr>
              <a:buFont typeface="Wingdings" pitchFamily="2" charset="2"/>
              <a:buNone/>
            </a:pPr>
            <a:r>
              <a:rPr lang="sl-SI" altLang="sl-SI" sz="2000" b="1" dirty="0">
                <a:solidFill>
                  <a:schemeClr val="tx2"/>
                </a:solidFill>
              </a:rPr>
              <a:t>PRESEŽEK ALI </a:t>
            </a:r>
            <a:r>
              <a:rPr lang="sl-SI" altLang="sl-SI" sz="2000" b="1" dirty="0" smtClean="0">
                <a:solidFill>
                  <a:schemeClr val="tx2"/>
                </a:solidFill>
              </a:rPr>
              <a:t>PRIMANJKLJAJ</a:t>
            </a:r>
          </a:p>
          <a:p>
            <a:pPr>
              <a:buFont typeface="Wingdings" pitchFamily="2" charset="2"/>
              <a:buNone/>
            </a:pPr>
            <a:endParaRPr lang="sl-SI" altLang="sl-SI" sz="2000" b="1" dirty="0" smtClean="0">
              <a:solidFill>
                <a:schemeClr val="tx2"/>
              </a:solidFill>
            </a:endParaRPr>
          </a:p>
          <a:p>
            <a:r>
              <a:rPr lang="sl-SI" altLang="sl-SI" sz="2000" i="1" dirty="0">
                <a:solidFill>
                  <a:schemeClr val="tx2"/>
                </a:solidFill>
              </a:rPr>
              <a:t>Za kakšne namene lahko javni zavod porabi presežek, izkazan ob zaključku poslovnega leta? Kdo o tem odloča?</a:t>
            </a:r>
          </a:p>
          <a:p>
            <a:pPr>
              <a:buFont typeface="Wingdings" pitchFamily="2" charset="2"/>
              <a:buNone/>
            </a:pPr>
            <a:endParaRPr lang="sl-SI" altLang="sl-SI" sz="2000" b="1" dirty="0">
              <a:solidFill>
                <a:schemeClr val="tx2"/>
              </a:solidFill>
            </a:endParaRPr>
          </a:p>
        </p:txBody>
      </p:sp>
    </p:spTree>
    <p:extLst>
      <p:ext uri="{BB962C8B-B14F-4D97-AF65-F5344CB8AC3E}">
        <p14:creationId xmlns:p14="http://schemas.microsoft.com/office/powerpoint/2010/main" val="18235815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547813"/>
            <a:ext cx="6619223" cy="4239212"/>
          </a:xfrm>
        </p:spPr>
        <p:txBody>
          <a:bodyPr/>
          <a:lstStyle/>
          <a:p>
            <a:pPr algn="l"/>
            <a:r>
              <a:rPr lang="sl-SI" sz="1800" dirty="0" smtClean="0">
                <a:solidFill>
                  <a:schemeClr val="tx2"/>
                </a:solidFill>
                <a:latin typeface="Calibri" panose="020F0502020204030204" pitchFamily="34" charset="0"/>
              </a:rPr>
              <a:t>V zvezi s pripravo finančnih načrtov posrednih proračunskih uporabnikov opozarjamo na določbo </a:t>
            </a:r>
            <a:r>
              <a:rPr lang="sl-SI" sz="1800" b="1" dirty="0" smtClean="0">
                <a:solidFill>
                  <a:schemeClr val="tx2"/>
                </a:solidFill>
                <a:latin typeface="Calibri" panose="020F0502020204030204" pitchFamily="34" charset="0"/>
              </a:rPr>
              <a:t>38. člena ZIPRS1819:</a:t>
            </a:r>
            <a:br>
              <a:rPr lang="sl-SI" sz="1800" b="1" dirty="0" smtClean="0">
                <a:solidFill>
                  <a:schemeClr val="tx2"/>
                </a:solidFill>
                <a:latin typeface="Calibri" panose="020F0502020204030204" pitchFamily="34" charset="0"/>
              </a:rPr>
            </a:br>
            <a:r>
              <a:rPr lang="sl-SI" sz="1800" dirty="0" smtClean="0">
                <a:solidFill>
                  <a:schemeClr val="tx2"/>
                </a:solidFill>
                <a:latin typeface="Calibri" panose="020F0502020204030204" pitchFamily="34" charset="0"/>
              </a:rPr>
              <a:t/>
            </a:r>
            <a:br>
              <a:rPr lang="sl-SI" sz="1800" dirty="0" smtClean="0">
                <a:solidFill>
                  <a:schemeClr val="tx2"/>
                </a:solidFill>
                <a:latin typeface="Calibri" panose="020F0502020204030204" pitchFamily="34" charset="0"/>
              </a:rPr>
            </a:br>
            <a:r>
              <a:rPr lang="sl-SI" sz="1800" b="1" dirty="0" smtClean="0">
                <a:solidFill>
                  <a:schemeClr val="tx2"/>
                </a:solidFill>
              </a:rPr>
              <a:t>(zmanjšanje obsega sredstev za financiranje posrednih uporabnikov proračuna)</a:t>
            </a:r>
            <a:br>
              <a:rPr lang="sl-SI" sz="1800" b="1" dirty="0" smtClean="0">
                <a:solidFill>
                  <a:schemeClr val="tx2"/>
                </a:solidFill>
              </a:rPr>
            </a:br>
            <a:r>
              <a:rPr lang="sl-SI" sz="1800" dirty="0" smtClean="0">
                <a:solidFill>
                  <a:schemeClr val="tx2"/>
                </a:solidFill>
              </a:rPr>
              <a:t/>
            </a:r>
            <a:br>
              <a:rPr lang="sl-SI" sz="1800" dirty="0" smtClean="0">
                <a:solidFill>
                  <a:schemeClr val="tx2"/>
                </a:solidFill>
              </a:rPr>
            </a:br>
            <a:r>
              <a:rPr lang="sl-SI" sz="1800" dirty="0" smtClean="0">
                <a:solidFill>
                  <a:schemeClr val="tx2"/>
                </a:solidFill>
              </a:rPr>
              <a:t>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a:t>
            </a:r>
            <a:br>
              <a:rPr lang="sl-SI" sz="1800" dirty="0" smtClean="0">
                <a:solidFill>
                  <a:schemeClr val="tx2"/>
                </a:solidFill>
              </a:rPr>
            </a:br>
            <a:endParaRPr lang="sl-SI"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6921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08572" y="1066800"/>
            <a:ext cx="7896877" cy="5632311"/>
          </a:xfrm>
          <a:prstGeom prst="rect">
            <a:avLst/>
          </a:prstGeom>
        </p:spPr>
        <p:txBody>
          <a:bodyPr wrap="square">
            <a:spAutoFit/>
          </a:bodyPr>
          <a:lstStyle/>
          <a:p>
            <a:pPr hangingPunct="0"/>
            <a:r>
              <a:rPr lang="sl-SI" sz="2000" b="1" dirty="0" smtClean="0">
                <a:solidFill>
                  <a:schemeClr val="tx2"/>
                </a:solidFill>
                <a:latin typeface="Calibri" panose="020F0502020204030204" pitchFamily="34" charset="0"/>
              </a:rPr>
              <a:t>PRESEŽEK PRIHODKOV NAD ODHODKI</a:t>
            </a:r>
          </a:p>
          <a:p>
            <a:pPr hangingPunct="0"/>
            <a:endParaRPr lang="sl-SI" sz="2000" dirty="0">
              <a:solidFill>
                <a:schemeClr val="tx2"/>
              </a:solidFill>
              <a:latin typeface="Calibri" panose="020F0502020204030204" pitchFamily="34" charset="0"/>
            </a:endParaRPr>
          </a:p>
          <a:p>
            <a:pPr hangingPunct="0"/>
            <a:r>
              <a:rPr lang="sl-SI" sz="1600" dirty="0" smtClean="0">
                <a:solidFill>
                  <a:schemeClr val="tx2"/>
                </a:solidFill>
                <a:latin typeface="Calibri" panose="020F0502020204030204" pitchFamily="34" charset="0"/>
              </a:rPr>
              <a:t>Večina </a:t>
            </a:r>
            <a:r>
              <a:rPr lang="sl-SI" sz="1600" dirty="0">
                <a:solidFill>
                  <a:schemeClr val="tx2"/>
                </a:solidFill>
                <a:latin typeface="Calibri" panose="020F0502020204030204" pitchFamily="34" charset="0"/>
              </a:rPr>
              <a:t>javnih zavodov ima v aktih o ustanovitvi v zvezi s porabo presežkov prihodkov nad odhodki zapisano: presežek prihodkov nad odhodki zavod nameni za izvajanje in razvoj svoje dejavnosti. O načinu razpolaganja s presežkom prihodkov nad odhodki odloča ustanovitelj na predlog </a:t>
            </a:r>
            <a:r>
              <a:rPr lang="sl-SI" sz="1600" dirty="0" smtClean="0">
                <a:solidFill>
                  <a:schemeClr val="tx2"/>
                </a:solidFill>
                <a:latin typeface="Calibri" panose="020F0502020204030204" pitchFamily="34" charset="0"/>
              </a:rPr>
              <a:t>direktorja </a:t>
            </a:r>
            <a:r>
              <a:rPr lang="sl-SI" sz="1600" dirty="0">
                <a:solidFill>
                  <a:schemeClr val="tx2"/>
                </a:solidFill>
                <a:latin typeface="Calibri" panose="020F0502020204030204" pitchFamily="34" charset="0"/>
              </a:rPr>
              <a:t>po predhodnem </a:t>
            </a:r>
            <a:r>
              <a:rPr lang="sl-SI" sz="1600" dirty="0" smtClean="0">
                <a:solidFill>
                  <a:schemeClr val="tx2"/>
                </a:solidFill>
                <a:latin typeface="Calibri" panose="020F0502020204030204" pitchFamily="34" charset="0"/>
              </a:rPr>
              <a:t>mnenju </a:t>
            </a:r>
            <a:r>
              <a:rPr lang="sl-SI" sz="1600" dirty="0">
                <a:solidFill>
                  <a:schemeClr val="tx2"/>
                </a:solidFill>
                <a:latin typeface="Calibri" panose="020F0502020204030204" pitchFamily="34" charset="0"/>
              </a:rPr>
              <a:t>sveta zavoda. </a:t>
            </a:r>
            <a:r>
              <a:rPr lang="sl-SI" sz="1600" dirty="0" smtClean="0">
                <a:solidFill>
                  <a:schemeClr val="tx2"/>
                </a:solidFill>
                <a:latin typeface="Calibri" panose="020F0502020204030204" pitchFamily="34" charset="0"/>
              </a:rPr>
              <a:t>Direktor javnega </a:t>
            </a:r>
            <a:r>
              <a:rPr lang="sl-SI" sz="1600" dirty="0">
                <a:solidFill>
                  <a:schemeClr val="tx2"/>
                </a:solidFill>
                <a:latin typeface="Calibri" panose="020F0502020204030204" pitchFamily="34" charset="0"/>
              </a:rPr>
              <a:t>zavoda </a:t>
            </a:r>
            <a:r>
              <a:rPr lang="sl-SI" sz="1600" dirty="0" smtClean="0">
                <a:solidFill>
                  <a:schemeClr val="tx2"/>
                </a:solidFill>
                <a:latin typeface="Calibri" panose="020F0502020204030204" pitchFamily="34" charset="0"/>
              </a:rPr>
              <a:t>ob </a:t>
            </a:r>
            <a:r>
              <a:rPr lang="sl-SI" sz="1600" dirty="0">
                <a:solidFill>
                  <a:schemeClr val="tx2"/>
                </a:solidFill>
                <a:latin typeface="Calibri" panose="020F0502020204030204" pitchFamily="34" charset="0"/>
              </a:rPr>
              <a:t>pripravi letnega poročila za preteklo leto, pripravi predlog za porabo presežka prihodkov nad </a:t>
            </a:r>
            <a:r>
              <a:rPr lang="sl-SI" sz="1600" dirty="0" smtClean="0">
                <a:solidFill>
                  <a:schemeClr val="tx2"/>
                </a:solidFill>
                <a:latin typeface="Calibri" panose="020F0502020204030204" pitchFamily="34" charset="0"/>
              </a:rPr>
              <a:t>odhodki, predlog </a:t>
            </a:r>
            <a:r>
              <a:rPr lang="sl-SI" sz="1600" dirty="0">
                <a:solidFill>
                  <a:schemeClr val="tx2"/>
                </a:solidFill>
                <a:latin typeface="Calibri" panose="020F0502020204030204" pitchFamily="34" charset="0"/>
              </a:rPr>
              <a:t>obravnava svet javnega </a:t>
            </a:r>
            <a:r>
              <a:rPr lang="sl-SI" sz="1600" dirty="0" smtClean="0">
                <a:solidFill>
                  <a:schemeClr val="tx2"/>
                </a:solidFill>
                <a:latin typeface="Calibri" panose="020F0502020204030204" pitchFamily="34" charset="0"/>
              </a:rPr>
              <a:t>zavoda, nato se skupaj </a:t>
            </a:r>
            <a:r>
              <a:rPr lang="sl-SI" sz="1600" dirty="0">
                <a:solidFill>
                  <a:schemeClr val="tx2"/>
                </a:solidFill>
                <a:latin typeface="Calibri" panose="020F0502020204030204" pitchFamily="34" charset="0"/>
              </a:rPr>
              <a:t>s sklepom sveta javnega zavoda, posreduje ustanovitelju v odločanje. V primeru javnih zavodov, katerih ustanoviteljica je država, ustanoviteljske pravice izvaja Vlada RS in ne Ministrstvo za kulturo. Ministrstvo mora za presežke državnih javnih zavodov pripraviti ustrezno vladno gradivo, ki je obravnavano na Vladi RS.</a:t>
            </a:r>
          </a:p>
          <a:p>
            <a:pPr hangingPunct="0"/>
            <a:r>
              <a:rPr lang="sl-SI" sz="1600" dirty="0">
                <a:solidFill>
                  <a:schemeClr val="tx2"/>
                </a:solidFill>
                <a:latin typeface="Calibri" panose="020F0502020204030204" pitchFamily="34" charset="0"/>
              </a:rPr>
              <a:t> </a:t>
            </a:r>
          </a:p>
          <a:p>
            <a:pPr hangingPunct="0"/>
            <a:r>
              <a:rPr lang="sl-SI" sz="1600" dirty="0">
                <a:solidFill>
                  <a:schemeClr val="tx2"/>
                </a:solidFill>
                <a:latin typeface="Calibri" panose="020F0502020204030204" pitchFamily="34" charset="0"/>
              </a:rPr>
              <a:t>Pri občinskih javnih zavodih ustanoviteljske pravice običajno izvaja občinski svet, zato o razporeditvi presežka prihodkov nad odhodki odloča občinski svet</a:t>
            </a:r>
            <a:r>
              <a:rPr lang="sl-SI" sz="1600" dirty="0" smtClean="0">
                <a:solidFill>
                  <a:schemeClr val="tx2"/>
                </a:solidFill>
                <a:latin typeface="Calibri" panose="020F0502020204030204" pitchFamily="34" charset="0"/>
              </a:rPr>
              <a:t>.</a:t>
            </a:r>
          </a:p>
          <a:p>
            <a:pPr hangingPunct="0"/>
            <a:endParaRPr lang="sl-SI" sz="1600" dirty="0">
              <a:solidFill>
                <a:schemeClr val="tx2"/>
              </a:solidFill>
              <a:latin typeface="Calibri" panose="020F0502020204030204" pitchFamily="34" charset="0"/>
            </a:endParaRPr>
          </a:p>
          <a:p>
            <a:pPr hangingPunct="0"/>
            <a:r>
              <a:rPr lang="sl-SI" sz="1600" dirty="0" smtClean="0">
                <a:solidFill>
                  <a:schemeClr val="tx2"/>
                </a:solidFill>
                <a:latin typeface="Calibri" panose="020F0502020204030204" pitchFamily="34" charset="0"/>
              </a:rPr>
              <a:t>V letu 2015 je bil sprejet Zakon o fiskalnem pravilu (Uradni list RS, št. 55), ki v 5. členu ureja porabo presežkov proračunov enot sektorja država, kamor sodijo tudi javni zavodi. Način izračuna presežka po fiskalnem pravilu  ter </a:t>
            </a:r>
            <a:r>
              <a:rPr lang="x-none" sz="1600" smtClean="0">
                <a:solidFill>
                  <a:schemeClr val="tx2"/>
                </a:solidFill>
                <a:latin typeface="Calibri" panose="020F0502020204030204" pitchFamily="34" charset="0"/>
              </a:rPr>
              <a:t>uporab</a:t>
            </a:r>
            <a:r>
              <a:rPr lang="sl-SI" sz="1600" dirty="0" smtClean="0">
                <a:solidFill>
                  <a:schemeClr val="tx2"/>
                </a:solidFill>
                <a:latin typeface="Calibri" panose="020F0502020204030204" pitchFamily="34" charset="0"/>
              </a:rPr>
              <a:t>o</a:t>
            </a:r>
            <a:r>
              <a:rPr lang="x-none" sz="1600" smtClean="0">
                <a:solidFill>
                  <a:schemeClr val="tx2"/>
                </a:solidFill>
                <a:latin typeface="Calibri" panose="020F0502020204030204" pitchFamily="34" charset="0"/>
              </a:rPr>
              <a:t> na ločenem računu zbranih presežkov javnih agencij in javnih zavodov</a:t>
            </a:r>
            <a:r>
              <a:rPr lang="sl-SI" sz="1600" dirty="0" smtClean="0">
                <a:solidFill>
                  <a:schemeClr val="tx2"/>
                </a:solidFill>
                <a:latin typeface="Calibri" panose="020F0502020204030204" pitchFamily="34" charset="0"/>
              </a:rPr>
              <a:t> določa 9. člen ZJF.</a:t>
            </a:r>
          </a:p>
          <a:p>
            <a:pPr hangingPunct="0"/>
            <a:endParaRPr lang="sl-SI" sz="1400" dirty="0">
              <a:solidFill>
                <a:schemeClr val="tx2"/>
              </a:solidFill>
              <a:latin typeface="Calibri" panose="020F0502020204030204" pitchFamily="34" charset="0"/>
            </a:endParaRPr>
          </a:p>
          <a:p>
            <a:pPr hangingPunct="0"/>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09146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971550" y="1139869"/>
            <a:ext cx="3171125" cy="751562"/>
          </a:xfrm>
        </p:spPr>
        <p:txBody>
          <a:bodyPr/>
          <a:lstStyle/>
          <a:p>
            <a:r>
              <a:rPr lang="sl-SI" sz="1800" b="1" dirty="0" smtClean="0">
                <a:solidFill>
                  <a:schemeClr val="tx2"/>
                </a:solidFill>
                <a:latin typeface="Calibri" panose="020F0502020204030204" pitchFamily="34" charset="0"/>
                <a:ea typeface="+mn-ea"/>
                <a:cs typeface="+mn-cs"/>
              </a:rPr>
              <a:t>Zakon o fiskalnem pravilu, 5. člen</a:t>
            </a:r>
            <a:br>
              <a:rPr lang="sl-SI" sz="1800" b="1" dirty="0" smtClean="0">
                <a:solidFill>
                  <a:schemeClr val="tx2"/>
                </a:solidFill>
                <a:latin typeface="Calibri" panose="020F0502020204030204" pitchFamily="34" charset="0"/>
                <a:ea typeface="+mn-ea"/>
                <a:cs typeface="+mn-cs"/>
              </a:rPr>
            </a:br>
            <a:r>
              <a:rPr lang="sl-SI" sz="1800" b="1" dirty="0" smtClean="0">
                <a:solidFill>
                  <a:schemeClr val="tx2"/>
                </a:solidFill>
                <a:latin typeface="Calibri" panose="020F0502020204030204" pitchFamily="34" charset="0"/>
                <a:ea typeface="+mn-ea"/>
                <a:cs typeface="+mn-cs"/>
              </a:rPr>
              <a:t>(poraba presežkov proračunov)</a:t>
            </a:r>
            <a:r>
              <a:rPr lang="sl-SI" sz="2000" b="1" dirty="0" smtClean="0">
                <a:solidFill>
                  <a:schemeClr val="tx2"/>
                </a:solidFill>
                <a:latin typeface="+mj-lt"/>
                <a:ea typeface="+mn-ea"/>
                <a:cs typeface="+mn-cs"/>
              </a:rPr>
              <a:t/>
            </a:r>
            <a:br>
              <a:rPr lang="sl-SI" sz="2000" b="1" dirty="0" smtClean="0">
                <a:solidFill>
                  <a:schemeClr val="tx2"/>
                </a:solidFill>
                <a:latin typeface="+mj-lt"/>
                <a:ea typeface="+mn-ea"/>
                <a:cs typeface="+mn-cs"/>
              </a:rPr>
            </a:br>
            <a:endParaRPr lang="sl-SI" sz="2000" b="1" dirty="0">
              <a:solidFill>
                <a:schemeClr val="tx2"/>
              </a:solidFill>
              <a:latin typeface="+mj-lt"/>
              <a:ea typeface="+mn-ea"/>
              <a:cs typeface="+mn-cs"/>
            </a:endParaRPr>
          </a:p>
        </p:txBody>
      </p:sp>
      <p:sp>
        <p:nvSpPr>
          <p:cNvPr id="7" name="Ograda vsebine 6"/>
          <p:cNvSpPr>
            <a:spLocks noGrp="1"/>
          </p:cNvSpPr>
          <p:nvPr>
            <p:ph idx="1"/>
          </p:nvPr>
        </p:nvSpPr>
        <p:spPr>
          <a:xfrm>
            <a:off x="972000" y="1891431"/>
            <a:ext cx="7200000" cy="3763627"/>
          </a:xfrm>
        </p:spPr>
        <p:txBody>
          <a:bodyPr/>
          <a:lstStyle/>
          <a:p>
            <a:pPr marL="0" indent="0">
              <a:buNone/>
            </a:pPr>
            <a:r>
              <a:rPr lang="sl-SI" sz="1400" dirty="0" smtClean="0">
                <a:solidFill>
                  <a:schemeClr val="tx2"/>
                </a:solidFill>
                <a:latin typeface="Calibri" panose="020F0502020204030204" pitchFamily="34" charset="0"/>
              </a:rPr>
              <a:t>(</a:t>
            </a:r>
            <a:r>
              <a:rPr lang="sl-SI" sz="1600" dirty="0" smtClean="0">
                <a:solidFill>
                  <a:schemeClr val="tx2"/>
                </a:solidFill>
                <a:latin typeface="Calibri" panose="020F0502020204030204" pitchFamily="34" charset="0"/>
              </a:rPr>
              <a:t>1) Presežki, ki jih posamezna institucionalna enota sektorja država ustvari v posameznem letu, se zbirajo na ločenem računu.</a:t>
            </a:r>
          </a:p>
          <a:p>
            <a:pPr marL="0" indent="0">
              <a:buNone/>
            </a:pPr>
            <a:r>
              <a:rPr lang="sl-SI" sz="1600" dirty="0" smtClean="0">
                <a:solidFill>
                  <a:schemeClr val="tx2"/>
                </a:solidFill>
                <a:latin typeface="Calibri" panose="020F0502020204030204" pitchFamily="34" charset="0"/>
              </a:rPr>
              <a:t>(2) Če je institucionalna enota sektorja država zadolžena, se presežki iz prejšnjega odstavka lahko uporabijo le za odplačevanje glavnic njenega dolga.</a:t>
            </a:r>
          </a:p>
          <a:p>
            <a:pPr marL="0" indent="0">
              <a:buNone/>
            </a:pPr>
            <a:r>
              <a:rPr lang="sl-SI" sz="1600" dirty="0" smtClean="0">
                <a:solidFill>
                  <a:schemeClr val="tx2"/>
                </a:solidFill>
                <a:latin typeface="Calibri" panose="020F0502020204030204" pitchFamily="34" charset="0"/>
              </a:rPr>
              <a:t>(3) Če institucionalna enota sektorja država nima dolgov, se ustvarjeni presežki iz prvega odstavka tega člena uporabijo za financiranje primanjkljajev v obdobjih </a:t>
            </a:r>
            <a:r>
              <a:rPr lang="sl-SI" sz="1600" dirty="0" err="1" smtClean="0">
                <a:solidFill>
                  <a:schemeClr val="tx2"/>
                </a:solidFill>
                <a:latin typeface="Calibri" panose="020F0502020204030204" pitchFamily="34" charset="0"/>
              </a:rPr>
              <a:t>podpotencialne</a:t>
            </a:r>
            <a:r>
              <a:rPr lang="sl-SI" sz="1600" dirty="0" smtClean="0">
                <a:solidFill>
                  <a:schemeClr val="tx2"/>
                </a:solidFill>
                <a:latin typeface="Calibri" panose="020F0502020204030204" pitchFamily="34" charset="0"/>
              </a:rPr>
              <a:t> ravni BDP, za financiranje izpada prihodkov oziroma povečanja izdatkov zaradi okoliščin iz prvega odstavka 12. člena tega zakona ali za financiranje investicij v naslednjih letih.</a:t>
            </a:r>
          </a:p>
          <a:p>
            <a:pPr marL="0" indent="0">
              <a:buNone/>
            </a:pPr>
            <a:r>
              <a:rPr lang="sl-SI" sz="1600" dirty="0" smtClean="0">
                <a:solidFill>
                  <a:schemeClr val="tx2"/>
                </a:solidFill>
                <a:latin typeface="Calibri" panose="020F0502020204030204" pitchFamily="34" charset="0"/>
              </a:rPr>
              <a:t>(4) Ne glede na drugi ali tretji odstavek se lahko ustvarjeni presežki iz prvega odstavka tega člena, ob predhodnem soglasju ustanovitelja posamezne institucionalne enote sektorja država, izjemoma uporabijo tudi za povečanje premoženja te institucionalne enote.</a:t>
            </a:r>
          </a:p>
          <a:p>
            <a:pPr marL="0" indent="0">
              <a:buNone/>
            </a:pPr>
            <a:r>
              <a:rPr lang="sl-SI" sz="1600" dirty="0" smtClean="0">
                <a:solidFill>
                  <a:schemeClr val="tx2"/>
                </a:solidFill>
                <a:latin typeface="Calibri" panose="020F0502020204030204" pitchFamily="34" charset="0"/>
              </a:rPr>
              <a:t>(5) Ne glede na drugi, tretji ali četrti odstavek tega člena, lahko, po postopku in v primerih, ki so določeni s predpisi, ki urejajo javne finance, ustanovitelj institucionalne enote sektorja država zahteva vplačilo presežkov javnih prihodkov nad javnimi izdatki v proračun ustanovitelja.</a:t>
            </a:r>
          </a:p>
          <a:p>
            <a:endParaRPr lang="sl-SI" sz="1600" dirty="0">
              <a:latin typeface="Calibri" panose="020F0502020204030204" pitchFamily="34" charset="0"/>
            </a:endParaRPr>
          </a:p>
        </p:txBody>
      </p:sp>
    </p:spTree>
    <p:extLst>
      <p:ext uri="{BB962C8B-B14F-4D97-AF65-F5344CB8AC3E}">
        <p14:creationId xmlns:p14="http://schemas.microsoft.com/office/powerpoint/2010/main" val="2835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290182"/>
            <a:ext cx="5986319" cy="769441"/>
          </a:xfrm>
        </p:spPr>
        <p:txBody>
          <a:bodyPr/>
          <a:lstStyle/>
          <a:p>
            <a:r>
              <a:rPr lang="sl-SI" sz="1800" b="1" dirty="0" smtClean="0">
                <a:solidFill>
                  <a:schemeClr val="tx2"/>
                </a:solidFill>
                <a:latin typeface="Calibri" panose="020F0502020204030204" pitchFamily="34" charset="0"/>
                <a:cs typeface="Arial" charset="0"/>
              </a:rPr>
              <a:t>9. i </a:t>
            </a:r>
            <a:r>
              <a:rPr lang="sl-SI" sz="1800" b="1" dirty="0">
                <a:solidFill>
                  <a:schemeClr val="tx2"/>
                </a:solidFill>
                <a:latin typeface="Calibri" panose="020F0502020204030204" pitchFamily="34" charset="0"/>
                <a:cs typeface="Arial" charset="0"/>
              </a:rPr>
              <a:t>č</a:t>
            </a:r>
            <a:r>
              <a:rPr lang="sl-SI" sz="1800" b="1" dirty="0" smtClean="0">
                <a:solidFill>
                  <a:schemeClr val="tx2"/>
                </a:solidFill>
                <a:latin typeface="Calibri" panose="020F0502020204030204" pitchFamily="34" charset="0"/>
                <a:cs typeface="Arial" charset="0"/>
              </a:rPr>
              <a:t>len ZJF</a:t>
            </a:r>
            <a:r>
              <a:rPr lang="sl-SI" sz="1400" b="1" dirty="0" smtClean="0">
                <a:solidFill>
                  <a:schemeClr val="tx2"/>
                </a:solidFill>
                <a:latin typeface="Calibri" panose="020F0502020204030204" pitchFamily="34" charset="0"/>
                <a:cs typeface="Arial" charset="0"/>
              </a:rPr>
              <a:t/>
            </a:r>
            <a:br>
              <a:rPr lang="sl-SI" sz="1400" b="1" dirty="0" smtClean="0">
                <a:solidFill>
                  <a:schemeClr val="tx2"/>
                </a:solidFill>
                <a:latin typeface="Calibri" panose="020F0502020204030204" pitchFamily="34" charset="0"/>
                <a:cs typeface="Arial" charset="0"/>
              </a:rPr>
            </a:br>
            <a:r>
              <a:rPr lang="sl-SI" sz="1400" b="1" dirty="0" smtClean="0">
                <a:solidFill>
                  <a:schemeClr val="tx2"/>
                </a:solidFill>
                <a:latin typeface="Calibri" panose="020F0502020204030204" pitchFamily="34" charset="0"/>
                <a:cs typeface="Arial" charset="0"/>
              </a:rPr>
              <a:t/>
            </a:r>
            <a:br>
              <a:rPr lang="sl-SI" sz="1400" b="1" dirty="0" smtClean="0">
                <a:solidFill>
                  <a:schemeClr val="tx2"/>
                </a:solidFill>
                <a:latin typeface="Calibri" panose="020F0502020204030204" pitchFamily="34" charset="0"/>
                <a:cs typeface="Arial" charset="0"/>
              </a:rPr>
            </a:br>
            <a:r>
              <a:rPr lang="sl-SI" sz="1800" b="1" dirty="0" smtClean="0">
                <a:solidFill>
                  <a:schemeClr val="tx2"/>
                </a:solidFill>
                <a:latin typeface="Calibri" panose="020F0502020204030204" pitchFamily="34" charset="0"/>
                <a:cs typeface="Arial" charset="0"/>
              </a:rPr>
              <a:t>(izračunavanje presežkov institucionalnih enot sektorja država)</a:t>
            </a:r>
            <a:endParaRPr lang="sl-SI" sz="1800" b="1" dirty="0"/>
          </a:p>
        </p:txBody>
      </p:sp>
      <p:sp>
        <p:nvSpPr>
          <p:cNvPr id="5" name="Ograda vsebine 4"/>
          <p:cNvSpPr>
            <a:spLocks noGrp="1"/>
          </p:cNvSpPr>
          <p:nvPr>
            <p:ph idx="1"/>
          </p:nvPr>
        </p:nvSpPr>
        <p:spPr>
          <a:xfrm>
            <a:off x="739035" y="2229632"/>
            <a:ext cx="8084318" cy="4133589"/>
          </a:xfrm>
        </p:spPr>
        <p:txBody>
          <a:bodyPr/>
          <a:lstStyle/>
          <a:p>
            <a:r>
              <a:rPr lang="sl-SI" sz="1600" dirty="0">
                <a:solidFill>
                  <a:schemeClr val="tx2"/>
                </a:solidFill>
                <a:latin typeface="Calibri" panose="020F0502020204030204" pitchFamily="34" charset="0"/>
              </a:rPr>
              <a:t>Institucionalne enote sektorja država, ki so uvrščene v sektor </a:t>
            </a:r>
            <a:r>
              <a:rPr lang="sl-SI" sz="1600" dirty="0" err="1">
                <a:solidFill>
                  <a:schemeClr val="tx2"/>
                </a:solidFill>
                <a:latin typeface="Calibri" panose="020F0502020204030204" pitchFamily="34" charset="0"/>
              </a:rPr>
              <a:t>S.13</a:t>
            </a:r>
            <a:r>
              <a:rPr lang="sl-SI" sz="1600" dirty="0">
                <a:solidFill>
                  <a:schemeClr val="tx2"/>
                </a:solidFill>
                <a:latin typeface="Calibri" panose="020F0502020204030204" pitchFamily="34" charset="0"/>
              </a:rPr>
              <a:t> in morajo presežke porabljati v skladu s 5. členom </a:t>
            </a:r>
            <a:r>
              <a:rPr lang="sl-SI" sz="1600" dirty="0" err="1">
                <a:solidFill>
                  <a:schemeClr val="tx2"/>
                </a:solidFill>
                <a:latin typeface="Calibri" panose="020F0502020204030204" pitchFamily="34" charset="0"/>
              </a:rPr>
              <a:t>ZFisP</a:t>
            </a:r>
            <a:r>
              <a:rPr lang="sl-SI" sz="1600" dirty="0">
                <a:solidFill>
                  <a:schemeClr val="tx2"/>
                </a:solidFill>
                <a:latin typeface="Calibri" panose="020F0502020204030204" pitchFamily="34" charset="0"/>
              </a:rPr>
              <a:t>, presežke izračunavajo na dan 31. decembra na te načine:</a:t>
            </a:r>
          </a:p>
          <a:p>
            <a:r>
              <a:rPr lang="sl-SI" sz="1600" dirty="0">
                <a:solidFill>
                  <a:schemeClr val="tx2"/>
                </a:solidFill>
                <a:latin typeface="Calibri" panose="020F0502020204030204" pitchFamily="34" charset="0"/>
              </a:rPr>
              <a:t>1.     državni in občinski proračuni izračunavajo presežke po denarnem toku in jih zmanjšajo za neplačane obveznosti, razen za neplačane obveznosti iz odplačila glavnic dolga, za neporabljene donacije in neporabljena namenska sredstva;</a:t>
            </a:r>
          </a:p>
          <a:p>
            <a:r>
              <a:rPr lang="sl-SI" sz="1600" dirty="0">
                <a:solidFill>
                  <a:schemeClr val="tx2"/>
                </a:solidFill>
                <a:latin typeface="Calibri" panose="020F0502020204030204" pitchFamily="34" charset="0"/>
              </a:rPr>
              <a:t>2.     Zavod za pokojninsko in invalidsko zavarovanje Slovenije izračunava presežek po denarnem toku;</a:t>
            </a:r>
          </a:p>
          <a:p>
            <a:r>
              <a:rPr lang="sl-SI" sz="1600" dirty="0">
                <a:solidFill>
                  <a:schemeClr val="tx2"/>
                </a:solidFill>
                <a:latin typeface="Calibri" panose="020F0502020204030204" pitchFamily="34" charset="0"/>
              </a:rPr>
              <a:t>3.     Zavod za zdravstveno zavarovanje Slovenije izračunava presežke po denarnem toku in jih zmanjša za neplačane obveznosti, neporabljena namenska sredstva in neporabljene donacije;</a:t>
            </a:r>
          </a:p>
          <a:p>
            <a:r>
              <a:rPr lang="sl-SI" sz="1600" dirty="0">
                <a:solidFill>
                  <a:schemeClr val="tx2"/>
                </a:solidFill>
                <a:latin typeface="Calibri" panose="020F0502020204030204" pitchFamily="34" charset="0"/>
              </a:rPr>
              <a:t>4.     javni skladi izračunavajo presežke po denarnem toku in jih zmanjšajo za neplačane obveznosti, razen za neplačane obveznosti iz odplačila glavnic dolga, ter za neporabljene donacije in neporabljena namenska sredstva;</a:t>
            </a:r>
          </a:p>
          <a:p>
            <a:r>
              <a:rPr lang="sl-SI" sz="1600" dirty="0">
                <a:solidFill>
                  <a:schemeClr val="tx2"/>
                </a:solidFill>
                <a:latin typeface="Calibri" panose="020F0502020204030204" pitchFamily="34" charset="0"/>
              </a:rPr>
              <a:t>5.     javne agencije in javni zavodi izračunavajo presežke po denarnem toku in jih zmanjšajo za neplačane obveznosti, neporabljena namenska sredstva, ki so namenjena za financiranje izdatkov v prihodnjem obdobju in so evidentirana na kontih časovnih razmejitev, in neporabljena sredstva za investicije;</a:t>
            </a:r>
          </a:p>
          <a:p>
            <a:endParaRPr lang="sl-SI" sz="1100" dirty="0">
              <a:solidFill>
                <a:schemeClr val="tx2"/>
              </a:solidFill>
            </a:endParaRPr>
          </a:p>
        </p:txBody>
      </p:sp>
    </p:spTree>
    <p:extLst>
      <p:ext uri="{BB962C8B-B14F-4D97-AF65-F5344CB8AC3E}">
        <p14:creationId xmlns:p14="http://schemas.microsoft.com/office/powerpoint/2010/main" val="256484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36616" y="2048854"/>
            <a:ext cx="7200900" cy="4139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541016" cy="1323439"/>
          </a:xfrm>
          <a:prstGeom prst="rect">
            <a:avLst/>
          </a:prstGeom>
        </p:spPr>
        <p:txBody>
          <a:bodyPr wrap="square">
            <a:spAutoFit/>
          </a:bodyPr>
          <a:lstStyle/>
          <a:p>
            <a:pPr hangingPunct="0"/>
            <a:r>
              <a:rPr lang="sl-SI" sz="2000" b="1" dirty="0" smtClean="0">
                <a:solidFill>
                  <a:schemeClr val="tx2"/>
                </a:solidFill>
                <a:latin typeface="+mn-lt"/>
              </a:rPr>
              <a:t>FINANCIRANJE DELOVANJA JAVNIH ZAVODOV S PODROČJA KULTURE</a:t>
            </a:r>
          </a:p>
          <a:p>
            <a:pPr hangingPunct="0"/>
            <a:endParaRPr lang="sl-SI" sz="2000" b="1" dirty="0" smtClean="0">
              <a:solidFill>
                <a:schemeClr val="tx2"/>
              </a:solidFill>
              <a:latin typeface="+mn-lt"/>
            </a:endParaRPr>
          </a:p>
          <a:p>
            <a:pPr hangingPunct="0"/>
            <a:endParaRPr lang="sl-SI" sz="2000" b="1" dirty="0">
              <a:solidFill>
                <a:schemeClr val="tx2"/>
              </a:solidFill>
              <a:latin typeface="+mn-lt"/>
            </a:endParaRPr>
          </a:p>
          <a:p>
            <a:pPr hangingPunct="0"/>
            <a:r>
              <a:rPr lang="en-GB" sz="2000" b="1" dirty="0" err="1" smtClean="0">
                <a:solidFill>
                  <a:schemeClr val="tx2"/>
                </a:solidFill>
                <a:latin typeface="+mn-lt"/>
              </a:rPr>
              <a:t>Osnove</a:t>
            </a:r>
            <a:r>
              <a:rPr lang="en-GB" sz="2000" b="1" dirty="0" smtClean="0">
                <a:solidFill>
                  <a:schemeClr val="tx2"/>
                </a:solidFill>
                <a:latin typeface="+mn-lt"/>
              </a:rPr>
              <a:t> </a:t>
            </a:r>
            <a:r>
              <a:rPr lang="en-GB" sz="2000" b="1" dirty="0" err="1">
                <a:solidFill>
                  <a:schemeClr val="tx2"/>
                </a:solidFill>
                <a:latin typeface="+mn-lt"/>
              </a:rPr>
              <a:t>za</a:t>
            </a:r>
            <a:r>
              <a:rPr lang="en-GB" sz="2000" b="1" dirty="0">
                <a:solidFill>
                  <a:schemeClr val="tx2"/>
                </a:solidFill>
                <a:latin typeface="+mn-lt"/>
              </a:rPr>
              <a:t> </a:t>
            </a:r>
            <a:r>
              <a:rPr lang="en-GB" sz="2000" b="1" dirty="0" err="1">
                <a:solidFill>
                  <a:schemeClr val="tx2"/>
                </a:solidFill>
                <a:latin typeface="+mn-lt"/>
              </a:rPr>
              <a:t>načrtovanje</a:t>
            </a:r>
            <a:r>
              <a:rPr lang="en-GB" sz="2000" b="1" dirty="0">
                <a:solidFill>
                  <a:schemeClr val="tx2"/>
                </a:solidFill>
                <a:latin typeface="+mn-lt"/>
              </a:rPr>
              <a:t> v </a:t>
            </a:r>
            <a:r>
              <a:rPr lang="en-GB" sz="2000" b="1" dirty="0" err="1">
                <a:solidFill>
                  <a:schemeClr val="tx2"/>
                </a:solidFill>
                <a:latin typeface="+mn-lt"/>
              </a:rPr>
              <a:t>javnih</a:t>
            </a:r>
            <a:r>
              <a:rPr lang="en-GB" sz="2000" b="1" dirty="0">
                <a:solidFill>
                  <a:schemeClr val="tx2"/>
                </a:solidFill>
                <a:latin typeface="+mn-lt"/>
              </a:rPr>
              <a:t> </a:t>
            </a:r>
            <a:r>
              <a:rPr lang="en-GB" sz="2000" b="1" dirty="0" err="1">
                <a:solidFill>
                  <a:schemeClr val="tx2"/>
                </a:solidFill>
                <a:latin typeface="+mn-lt"/>
              </a:rPr>
              <a:t>zavodih</a:t>
            </a:r>
            <a:r>
              <a:rPr lang="en-GB" sz="2000" b="1" dirty="0">
                <a:solidFill>
                  <a:schemeClr val="tx2"/>
                </a:solidFill>
                <a:latin typeface="+mn-lt"/>
              </a:rPr>
              <a:t> s </a:t>
            </a:r>
            <a:r>
              <a:rPr lang="en-GB" sz="2000" b="1" dirty="0" err="1">
                <a:solidFill>
                  <a:schemeClr val="tx2"/>
                </a:solidFill>
                <a:latin typeface="+mn-lt"/>
              </a:rPr>
              <a:t>področja</a:t>
            </a:r>
            <a:r>
              <a:rPr lang="en-GB" sz="2000" b="1" dirty="0">
                <a:solidFill>
                  <a:schemeClr val="tx2"/>
                </a:solidFill>
                <a:latin typeface="+mn-lt"/>
              </a:rPr>
              <a:t> </a:t>
            </a:r>
            <a:r>
              <a:rPr lang="en-GB" sz="2000" b="1" dirty="0" err="1">
                <a:solidFill>
                  <a:schemeClr val="tx2"/>
                </a:solidFill>
                <a:latin typeface="+mn-lt"/>
              </a:rPr>
              <a:t>kulture</a:t>
            </a:r>
            <a:endParaRPr lang="sl-SI" sz="2000" dirty="0">
              <a:solidFill>
                <a:schemeClr val="tx2"/>
              </a:solidFill>
              <a:latin typeface="+mn-lt"/>
            </a:endParaRPr>
          </a:p>
        </p:txBody>
      </p:sp>
      <p:sp>
        <p:nvSpPr>
          <p:cNvPr id="3" name="Rectangle 2"/>
          <p:cNvSpPr/>
          <p:nvPr/>
        </p:nvSpPr>
        <p:spPr>
          <a:xfrm>
            <a:off x="1018588" y="2497454"/>
            <a:ext cx="7281840" cy="2862322"/>
          </a:xfrm>
          <a:prstGeom prst="rect">
            <a:avLst/>
          </a:prstGeom>
        </p:spPr>
        <p:txBody>
          <a:bodyPr wrap="square">
            <a:spAutoFit/>
          </a:bodyPr>
          <a:lstStyle/>
          <a:p>
            <a:endParaRPr lang="sl-SI" altLang="sl-SI" sz="2000" b="1"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Resolucija o nacionalnem kulturnem programu </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Zakon o uresničevanju javnega interesa na področju kulture</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Sklepi o ustanovitvi javnih zavodov</a:t>
            </a:r>
          </a:p>
          <a:p>
            <a:endParaRPr lang="sl-SI" altLang="sl-SI" sz="2000" dirty="0">
              <a:solidFill>
                <a:schemeClr val="tx2"/>
              </a:solidFill>
              <a:latin typeface="+mn-lt"/>
            </a:endParaRPr>
          </a:p>
          <a:p>
            <a:r>
              <a:rPr lang="sl-SI" altLang="sl-SI" sz="2000" dirty="0">
                <a:solidFill>
                  <a:schemeClr val="tx2"/>
                </a:solidFill>
                <a:latin typeface="+mn-lt"/>
              </a:rPr>
              <a:t>     določajo osnove za strateške / razvojne načrte in letne </a:t>
            </a:r>
            <a:r>
              <a:rPr lang="sl-SI" altLang="sl-SI" sz="2000" dirty="0" smtClean="0">
                <a:solidFill>
                  <a:schemeClr val="tx2"/>
                </a:solidFill>
                <a:latin typeface="+mn-lt"/>
              </a:rPr>
              <a:t>načrte</a:t>
            </a:r>
          </a:p>
          <a:p>
            <a:r>
              <a:rPr lang="sl-SI" altLang="sl-SI" sz="2000" dirty="0">
                <a:solidFill>
                  <a:schemeClr val="tx2"/>
                </a:solidFill>
                <a:latin typeface="+mn-lt"/>
              </a:rPr>
              <a:t> </a:t>
            </a:r>
            <a:r>
              <a:rPr lang="sl-SI" altLang="sl-SI" sz="2000" dirty="0" smtClean="0">
                <a:solidFill>
                  <a:schemeClr val="tx2"/>
                </a:solidFill>
                <a:latin typeface="+mn-lt"/>
              </a:rPr>
              <a:t>    javnih zavodov na </a:t>
            </a:r>
            <a:r>
              <a:rPr lang="sl-SI" altLang="sl-SI" sz="2000" dirty="0">
                <a:solidFill>
                  <a:schemeClr val="tx2"/>
                </a:solidFill>
                <a:latin typeface="+mn-lt"/>
              </a:rPr>
              <a:t>področju kulture v Sloveniji.</a:t>
            </a:r>
            <a:endParaRPr lang="sl-SI" sz="2000" dirty="0">
              <a:solidFill>
                <a:schemeClr val="tx2"/>
              </a:solidFill>
              <a:latin typeface="+mn-lt"/>
            </a:endParaRPr>
          </a:p>
        </p:txBody>
      </p:sp>
    </p:spTree>
    <p:extLst>
      <p:ext uri="{BB962C8B-B14F-4D97-AF65-F5344CB8AC3E}">
        <p14:creationId xmlns:p14="http://schemas.microsoft.com/office/powerpoint/2010/main" val="35532905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76822" y="1443841"/>
            <a:ext cx="7427934" cy="1815882"/>
          </a:xfrm>
          <a:prstGeom prst="rect">
            <a:avLst/>
          </a:prstGeom>
        </p:spPr>
        <p:txBody>
          <a:bodyPr wrap="square">
            <a:spAutoFit/>
          </a:bodyPr>
          <a:lstStyle/>
          <a:p>
            <a:r>
              <a:rPr lang="sl-SI" sz="1600" dirty="0">
                <a:solidFill>
                  <a:schemeClr val="tx2"/>
                </a:solidFill>
                <a:latin typeface="Calibri" panose="020F0502020204030204" pitchFamily="34" charset="0"/>
                <a:cs typeface="Arial" pitchFamily="34" charset="0"/>
              </a:rPr>
              <a:t>6.     druge institucionalne enote sektorja država, ki niso zajete v 1., 2., 3., 4. in 5. točki tega člena (v nadaljnjem besedilu: druge institucionalne enote sektorja država), izračunavajo presežke tako, da zmanjšajo izkazani čisti dobiček za namene iz prvega odstavka 230. člena Zakona o gospodarskih družbah (Uradni list RS, št. 65/09 – uradno prečiščeno besedilo, 33/11, 91/11, 32/12, 57/12, 44/13 – </a:t>
            </a:r>
            <a:r>
              <a:rPr lang="sl-SI" sz="1600" dirty="0" err="1">
                <a:solidFill>
                  <a:schemeClr val="tx2"/>
                </a:solidFill>
                <a:latin typeface="Calibri" panose="020F0502020204030204" pitchFamily="34" charset="0"/>
                <a:cs typeface="Arial" pitchFamily="34" charset="0"/>
              </a:rPr>
              <a:t>odl</a:t>
            </a:r>
            <a:r>
              <a:rPr lang="sl-SI" sz="1600" dirty="0">
                <a:solidFill>
                  <a:schemeClr val="tx2"/>
                </a:solidFill>
                <a:latin typeface="Calibri" panose="020F0502020204030204" pitchFamily="34" charset="0"/>
                <a:cs typeface="Arial" pitchFamily="34" charset="0"/>
              </a:rPr>
              <a:t>. US, 82/13, 55/15 in 15/17), polovica tako zmanjšanega čistega dobička pa se evidentira na ločenem računu kot presežek institucionalne enote sektorja država po 5. členu </a:t>
            </a:r>
            <a:r>
              <a:rPr lang="sl-SI" sz="1600" dirty="0" err="1">
                <a:solidFill>
                  <a:schemeClr val="tx2"/>
                </a:solidFill>
                <a:latin typeface="Calibri" panose="020F0502020204030204" pitchFamily="34" charset="0"/>
                <a:cs typeface="Arial" pitchFamily="34" charset="0"/>
              </a:rPr>
              <a:t>ZFisP</a:t>
            </a:r>
            <a:r>
              <a:rPr lang="sl-SI" sz="1600" dirty="0">
                <a:solidFill>
                  <a:schemeClr val="tx2"/>
                </a:solidFill>
                <a:latin typeface="Calibri" panose="020F0502020204030204" pitchFamily="34" charset="0"/>
                <a:cs typeface="Arial" pitchFamily="34" charset="0"/>
              </a:rPr>
              <a:t>.</a:t>
            </a:r>
          </a:p>
        </p:txBody>
      </p:sp>
    </p:spTree>
    <p:extLst>
      <p:ext uri="{BB962C8B-B14F-4D97-AF65-F5344CB8AC3E}">
        <p14:creationId xmlns:p14="http://schemas.microsoft.com/office/powerpoint/2010/main" val="357419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01457" y="901656"/>
            <a:ext cx="7941501" cy="3447098"/>
          </a:xfrm>
          <a:prstGeom prst="rect">
            <a:avLst/>
          </a:prstGeom>
        </p:spPr>
        <p:txBody>
          <a:bodyPr wrap="square">
            <a:spAutoFit/>
          </a:bodyPr>
          <a:lstStyle/>
          <a:p>
            <a:endParaRPr lang="sl-SI" b="1" dirty="0" smtClean="0">
              <a:solidFill>
                <a:schemeClr val="tx2"/>
              </a:solidFill>
              <a:latin typeface="Calibri" panose="020F0502020204030204" pitchFamily="34" charset="0"/>
              <a:ea typeface="+mj-ea"/>
              <a:cs typeface="Arial" charset="0"/>
            </a:endParaRPr>
          </a:p>
          <a:p>
            <a:endParaRPr lang="sl-SI" b="1" dirty="0">
              <a:solidFill>
                <a:schemeClr val="tx2"/>
              </a:solidFill>
              <a:latin typeface="Calibri" panose="020F0502020204030204" pitchFamily="34" charset="0"/>
              <a:ea typeface="+mj-ea"/>
              <a:cs typeface="Arial" charset="0"/>
            </a:endParaRPr>
          </a:p>
          <a:p>
            <a:r>
              <a:rPr lang="sl-SI" b="1" dirty="0" smtClean="0">
                <a:solidFill>
                  <a:schemeClr val="tx2"/>
                </a:solidFill>
                <a:latin typeface="Calibri" panose="020F0502020204030204" pitchFamily="34" charset="0"/>
                <a:ea typeface="+mj-ea"/>
                <a:cs typeface="Arial" charset="0"/>
              </a:rPr>
              <a:t>9. m člen ZJF</a:t>
            </a:r>
            <a:endParaRPr lang="sl-SI" b="1" dirty="0">
              <a:solidFill>
                <a:schemeClr val="tx2"/>
              </a:solidFill>
              <a:latin typeface="Calibri" panose="020F0502020204030204" pitchFamily="34" charset="0"/>
              <a:ea typeface="+mj-ea"/>
              <a:cs typeface="Arial" charset="0"/>
            </a:endParaRPr>
          </a:p>
          <a:p>
            <a:r>
              <a:rPr lang="sl-SI" b="1" dirty="0">
                <a:solidFill>
                  <a:schemeClr val="tx2"/>
                </a:solidFill>
                <a:latin typeface="Calibri" panose="020F0502020204030204" pitchFamily="34" charset="0"/>
                <a:ea typeface="+mj-ea"/>
                <a:cs typeface="Arial" charset="0"/>
              </a:rPr>
              <a:t>(uporaba na ločenem računu zbranih presežkov javnih agencij in javnih zavodov)</a:t>
            </a:r>
          </a:p>
          <a:p>
            <a:endParaRPr lang="sl-SI" b="1" dirty="0">
              <a:solidFill>
                <a:schemeClr val="tx2"/>
              </a:solidFill>
              <a:latin typeface="Calibri" panose="020F0502020204030204" pitchFamily="34" charset="0"/>
              <a:ea typeface="+mj-ea"/>
              <a:cs typeface="Arial" charset="0"/>
            </a:endParaRPr>
          </a:p>
          <a:p>
            <a:r>
              <a:rPr lang="sl-SI" sz="1600" dirty="0">
                <a:solidFill>
                  <a:schemeClr val="tx2"/>
                </a:solidFill>
                <a:latin typeface="Calibri" panose="020F0502020204030204" pitchFamily="34" charset="0"/>
                <a:cs typeface="Arial" pitchFamily="34" charset="0"/>
              </a:rPr>
              <a:t>(1) O uporabi na ločenem računu zbranih presežkov javnih agencij in javnih zavodov odloči vlada oziroma občinski svet na predlog župana ob predhodnem soglasju financerja oziroma sofinancerja, ki več kot 50-odstotno sofinancira javno agencijo in javni zavod, če ustanovitelj in financer nista ista oseba.</a:t>
            </a:r>
          </a:p>
          <a:p>
            <a:r>
              <a:rPr lang="sl-SI" sz="1600" dirty="0">
                <a:solidFill>
                  <a:schemeClr val="tx2"/>
                </a:solidFill>
                <a:latin typeface="Calibri" panose="020F0502020204030204" pitchFamily="34" charset="0"/>
                <a:cs typeface="Arial" pitchFamily="34" charset="0"/>
              </a:rPr>
              <a:t>(2) Vlada lahko zahteva vplačilo presežkov iz prejšnjega odstavka v državni proračun, če ugotovi, da javna agencija oziroma javni zavod ni zadolžen.</a:t>
            </a:r>
          </a:p>
          <a:p>
            <a:r>
              <a:rPr lang="sl-SI" sz="1600" dirty="0">
                <a:solidFill>
                  <a:schemeClr val="tx2"/>
                </a:solidFill>
                <a:latin typeface="Calibri" panose="020F0502020204030204" pitchFamily="34" charset="0"/>
                <a:cs typeface="Arial" pitchFamily="34" charset="0"/>
              </a:rPr>
              <a:t>(3) Občinski svet lahko zahteva vplačilo presežkov iz prvega odstavka tega člena v občinski proračun, če ugotovi, da javna agencija oziroma javni zavod ni zadolžen</a:t>
            </a:r>
            <a:r>
              <a:rPr lang="sl-SI" sz="1400" dirty="0">
                <a:solidFill>
                  <a:schemeClr val="tx2"/>
                </a:solidFill>
                <a:latin typeface="+mj-lt"/>
              </a:rPr>
              <a:t>.</a:t>
            </a:r>
          </a:p>
        </p:txBody>
      </p:sp>
    </p:spTree>
    <p:extLst>
      <p:ext uri="{BB962C8B-B14F-4D97-AF65-F5344CB8AC3E}">
        <p14:creationId xmlns:p14="http://schemas.microsoft.com/office/powerpoint/2010/main" val="316149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05733" y="1084100"/>
            <a:ext cx="7412973" cy="3785652"/>
          </a:xfrm>
          <a:prstGeom prst="rect">
            <a:avLst/>
          </a:prstGeom>
        </p:spPr>
        <p:txBody>
          <a:bodyPr wrap="square">
            <a:spAutoFit/>
          </a:bodyPr>
          <a:lstStyle/>
          <a:p>
            <a:pPr marL="514350" indent="-514350">
              <a:buFont typeface="Wingdings" pitchFamily="2" charset="2"/>
              <a:buNone/>
            </a:pPr>
            <a:r>
              <a:rPr lang="sl-SI" altLang="sl-SI" sz="2000" b="1" dirty="0">
                <a:solidFill>
                  <a:schemeClr val="tx2"/>
                </a:solidFill>
                <a:latin typeface="+mj-lt"/>
              </a:rPr>
              <a:t>Prihodki, vrste prihodkov</a:t>
            </a:r>
          </a:p>
          <a:p>
            <a:pPr marL="514350" indent="-514350"/>
            <a:endParaRPr lang="sl-SI" altLang="sl-SI" sz="2000" dirty="0" smtClean="0">
              <a:solidFill>
                <a:schemeClr val="tx2"/>
              </a:solidFill>
              <a:latin typeface="+mj-lt"/>
            </a:endParaRPr>
          </a:p>
          <a:p>
            <a:r>
              <a:rPr lang="sl-SI" altLang="sl-SI" sz="2000" dirty="0" smtClean="0">
                <a:solidFill>
                  <a:schemeClr val="tx2"/>
                </a:solidFill>
                <a:latin typeface="+mj-lt"/>
              </a:rPr>
              <a:t>1.   Prihodki za izvajanje javne službe</a:t>
            </a:r>
          </a:p>
          <a:p>
            <a:pPr marL="342900" indent="-342900">
              <a:buFont typeface="Arial" panose="020B0604020202020204" pitchFamily="34" charset="0"/>
              <a:buChar char="•"/>
            </a:pPr>
            <a:r>
              <a:rPr lang="sl-SI" altLang="sl-SI" sz="2000" dirty="0" smtClean="0">
                <a:solidFill>
                  <a:schemeClr val="tx2"/>
                </a:solidFill>
                <a:latin typeface="+mj-lt"/>
              </a:rPr>
              <a:t>         Prihodki iz sredstev javnih financ</a:t>
            </a:r>
          </a:p>
          <a:p>
            <a:pPr marL="342900" indent="-342900">
              <a:buFont typeface="Arial" panose="020B0604020202020204" pitchFamily="34" charset="0"/>
              <a:buChar char="•"/>
            </a:pPr>
            <a:r>
              <a:rPr lang="sl-SI" altLang="sl-SI" sz="2000" dirty="0">
                <a:solidFill>
                  <a:schemeClr val="tx2"/>
                </a:solidFill>
                <a:latin typeface="+mj-lt"/>
              </a:rPr>
              <a:t> </a:t>
            </a:r>
            <a:r>
              <a:rPr lang="sl-SI" altLang="sl-SI" sz="2000" dirty="0" smtClean="0">
                <a:solidFill>
                  <a:schemeClr val="tx2"/>
                </a:solidFill>
                <a:latin typeface="+mj-lt"/>
              </a:rPr>
              <a:t>        Drugi prihodki za izvajanje dejavnosti javne službe</a:t>
            </a:r>
          </a:p>
          <a:p>
            <a:endParaRPr lang="sl-SI" altLang="sl-SI" sz="2000" dirty="0">
              <a:solidFill>
                <a:schemeClr val="tx2"/>
              </a:solidFill>
              <a:latin typeface="+mj-lt"/>
            </a:endParaRPr>
          </a:p>
          <a:p>
            <a:r>
              <a:rPr lang="sl-SI" altLang="sl-SI" sz="2000" dirty="0" smtClean="0">
                <a:solidFill>
                  <a:schemeClr val="tx2"/>
                </a:solidFill>
                <a:latin typeface="+mj-lt"/>
              </a:rPr>
              <a:t>2.   Prihodki od prodaje blaga in storitev na trgu</a:t>
            </a:r>
            <a:endParaRPr lang="sl-SI" altLang="sl-SI" sz="2000" dirty="0">
              <a:solidFill>
                <a:schemeClr val="tx2"/>
              </a:solidFill>
              <a:latin typeface="+mj-lt"/>
            </a:endParaRPr>
          </a:p>
          <a:p>
            <a:pPr marL="514350" indent="-514350"/>
            <a:endParaRPr lang="sl-SI" altLang="sl-SI" sz="2000" dirty="0">
              <a:solidFill>
                <a:schemeClr val="tx2"/>
              </a:solidFill>
              <a:latin typeface="+mj-lt"/>
            </a:endParaRPr>
          </a:p>
          <a:p>
            <a:pPr marL="514350" indent="-514350"/>
            <a:r>
              <a:rPr lang="sl-SI" altLang="sl-SI" sz="2000" i="1" dirty="0" smtClean="0">
                <a:solidFill>
                  <a:schemeClr val="tx2"/>
                </a:solidFill>
                <a:latin typeface="+mj-lt"/>
              </a:rPr>
              <a:t>Primeri prihodkov za izvajanje javne službe in storitev na trgu za</a:t>
            </a:r>
          </a:p>
          <a:p>
            <a:pPr marL="514350" indent="-514350"/>
            <a:r>
              <a:rPr lang="sl-SI" altLang="sl-SI" sz="2000" i="1" dirty="0" smtClean="0">
                <a:solidFill>
                  <a:schemeClr val="tx2"/>
                </a:solidFill>
                <a:latin typeface="+mj-lt"/>
              </a:rPr>
              <a:t>različna področja (muzeji in galerije, arhivi, ZKKDS, gledališča …)</a:t>
            </a:r>
            <a:endParaRPr lang="sl-SI" altLang="sl-SI" sz="2000" i="1" dirty="0">
              <a:solidFill>
                <a:schemeClr val="tx2"/>
              </a:solidFill>
              <a:latin typeface="+mj-lt"/>
            </a:endParaRPr>
          </a:p>
          <a:p>
            <a:pPr marL="514350" indent="-514350"/>
            <a:endParaRPr lang="sl-SI" altLang="sl-SI" sz="2000" dirty="0" smtClean="0">
              <a:solidFill>
                <a:schemeClr val="tx2"/>
              </a:solidFill>
              <a:latin typeface="+mj-lt"/>
            </a:endParaRPr>
          </a:p>
          <a:p>
            <a:pPr marL="514350" indent="-514350"/>
            <a:endParaRPr lang="sl-SI" altLang="sl-SI" sz="2000" dirty="0">
              <a:solidFill>
                <a:schemeClr val="tx2"/>
              </a:solidFill>
              <a:latin typeface="+mj-lt"/>
            </a:endParaRPr>
          </a:p>
        </p:txBody>
      </p:sp>
    </p:spTree>
    <p:extLst>
      <p:ext uri="{BB962C8B-B14F-4D97-AF65-F5344CB8AC3E}">
        <p14:creationId xmlns:p14="http://schemas.microsoft.com/office/powerpoint/2010/main" val="15969823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799" y="1052319"/>
            <a:ext cx="4224404" cy="6124754"/>
          </a:xfrm>
          <a:prstGeom prst="rect">
            <a:avLst/>
          </a:prstGeom>
        </p:spPr>
        <p:txBody>
          <a:bodyPr wrap="square">
            <a:spAutoFit/>
          </a:bodyPr>
          <a:lstStyle/>
          <a:p>
            <a:pPr hangingPunct="0"/>
            <a:r>
              <a:rPr lang="sl-SI" sz="1400" b="1" dirty="0">
                <a:solidFill>
                  <a:schemeClr val="tx2"/>
                </a:solidFill>
                <a:latin typeface="+mj-lt"/>
              </a:rPr>
              <a:t>I. MUZEJI IN GALERIJE</a:t>
            </a:r>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i="1" dirty="0">
                <a:solidFill>
                  <a:schemeClr val="tx2"/>
                </a:solidFill>
                <a:latin typeface="+mj-lt"/>
              </a:rPr>
              <a:t>Prihodki od prodaje blaga in storitev:</a:t>
            </a:r>
          </a:p>
          <a:p>
            <a:pPr lvl="0" fontAlgn="auto" hangingPunct="1"/>
            <a:r>
              <a:rPr lang="sl-SI" sz="1400" dirty="0">
                <a:solidFill>
                  <a:schemeClr val="tx2"/>
                </a:solidFill>
                <a:latin typeface="+mj-lt"/>
              </a:rPr>
              <a:t>vstopnice</a:t>
            </a:r>
          </a:p>
          <a:p>
            <a:pPr lvl="0" fontAlgn="auto" hangingPunct="1"/>
            <a:r>
              <a:rPr lang="sl-SI" sz="1400" dirty="0">
                <a:solidFill>
                  <a:schemeClr val="tx2"/>
                </a:solidFill>
                <a:latin typeface="+mj-lt"/>
              </a:rPr>
              <a:t>prodaja publikacij (katalogi)</a:t>
            </a:r>
          </a:p>
          <a:p>
            <a:pPr lvl="0" fontAlgn="auto" hangingPunct="1"/>
            <a:r>
              <a:rPr lang="sl-SI" sz="1400" dirty="0">
                <a:solidFill>
                  <a:schemeClr val="tx2"/>
                </a:solidFill>
                <a:latin typeface="+mj-lt"/>
              </a:rPr>
              <a:t>sredstva sponzorjev</a:t>
            </a:r>
          </a:p>
          <a:p>
            <a:pPr lvl="0" fontAlgn="auto" hangingPunct="1"/>
            <a:r>
              <a:rPr lang="sl-SI" sz="1400" dirty="0">
                <a:solidFill>
                  <a:schemeClr val="tx2"/>
                </a:solidFill>
                <a:latin typeface="+mj-lt"/>
              </a:rPr>
              <a:t>kotizacije za seminarje, posvetovanja in strokovna srečanja</a:t>
            </a:r>
          </a:p>
          <a:p>
            <a:pPr lvl="0" fontAlgn="auto" hangingPunct="1"/>
            <a:r>
              <a:rPr lang="sl-SI" sz="1400" dirty="0">
                <a:solidFill>
                  <a:schemeClr val="tx2"/>
                </a:solidFill>
                <a:latin typeface="+mj-lt"/>
              </a:rPr>
              <a:t>arheološke raziskave, konservatorska in restavratorska dela</a:t>
            </a:r>
          </a:p>
          <a:p>
            <a:pPr lvl="0" fontAlgn="auto" hangingPunct="1"/>
            <a:r>
              <a:rPr lang="sl-SI" sz="1400" dirty="0">
                <a:solidFill>
                  <a:schemeClr val="tx2"/>
                </a:solidFill>
                <a:latin typeface="+mj-lt"/>
              </a:rPr>
              <a:t>prodaja muzejskih spominkov (replike in promocijski </a:t>
            </a:r>
            <a:r>
              <a:rPr lang="sl-SI" sz="1400" dirty="0" smtClean="0">
                <a:solidFill>
                  <a:schemeClr val="tx2"/>
                </a:solidFill>
                <a:latin typeface="+mj-lt"/>
              </a:rPr>
              <a:t>material)</a:t>
            </a:r>
            <a:endParaRPr lang="sl-SI" sz="1400" dirty="0">
              <a:solidFill>
                <a:schemeClr val="tx2"/>
              </a:solidFill>
              <a:latin typeface="+mj-lt"/>
            </a:endParaRPr>
          </a:p>
          <a:p>
            <a:pPr lvl="0" fontAlgn="auto" hangingPunct="1"/>
            <a:r>
              <a:rPr lang="sl-SI" sz="1400" dirty="0">
                <a:solidFill>
                  <a:schemeClr val="tx2"/>
                </a:solidFill>
                <a:latin typeface="+mj-lt"/>
              </a:rPr>
              <a:t>uporaba muzejskega in arhivskega gradiva</a:t>
            </a:r>
          </a:p>
          <a:p>
            <a:pPr lvl="0" fontAlgn="auto" hangingPunct="1"/>
            <a:r>
              <a:rPr lang="sl-SI" sz="1400" dirty="0">
                <a:solidFill>
                  <a:schemeClr val="tx2"/>
                </a:solidFill>
                <a:latin typeface="+mj-lt"/>
              </a:rPr>
              <a:t>prirejanje razstav iz muzejskega gradiva za zunanje naročnike</a:t>
            </a:r>
          </a:p>
          <a:p>
            <a:pPr lvl="0" fontAlgn="auto" hangingPunct="1"/>
            <a:r>
              <a:rPr lang="sl-SI" sz="1400" dirty="0">
                <a:solidFill>
                  <a:schemeClr val="tx2"/>
                </a:solidFill>
                <a:latin typeface="+mj-lt"/>
              </a:rPr>
              <a:t>računalniški programi (za podporo muzejski dejavnosti) </a:t>
            </a:r>
          </a:p>
          <a:p>
            <a:pPr lvl="0" fontAlgn="auto" hangingPunct="1"/>
            <a:r>
              <a:rPr lang="sl-SI" sz="1400" dirty="0">
                <a:solidFill>
                  <a:schemeClr val="tx2"/>
                </a:solidFill>
                <a:latin typeface="+mj-lt"/>
              </a:rPr>
              <a:t>oddaja prostorov in opreme  kulturnim izvajalcem</a:t>
            </a:r>
          </a:p>
          <a:p>
            <a:pPr lvl="0" fontAlgn="auto" hangingPunct="1"/>
            <a:r>
              <a:rPr lang="sl-SI" sz="1400" dirty="0">
                <a:solidFill>
                  <a:schemeClr val="tx2"/>
                </a:solidFill>
                <a:latin typeface="+mj-lt"/>
              </a:rPr>
              <a:t>delavnice, vodstva</a:t>
            </a:r>
          </a:p>
          <a:p>
            <a:pPr lvl="0" fontAlgn="auto" hangingPunct="1"/>
            <a:r>
              <a:rPr lang="sl-SI" sz="1400" dirty="0">
                <a:solidFill>
                  <a:schemeClr val="tx2"/>
                </a:solidFill>
                <a:latin typeface="+mj-lt"/>
              </a:rPr>
              <a:t>upravljanje muzejskih zbirk za druge osebe</a:t>
            </a:r>
          </a:p>
          <a:p>
            <a:pPr lvl="0" fontAlgn="auto" hangingPunct="1"/>
            <a:r>
              <a:rPr lang="sl-SI" sz="1400" dirty="0">
                <a:solidFill>
                  <a:schemeClr val="tx2"/>
                </a:solidFill>
                <a:latin typeface="+mj-lt"/>
              </a:rPr>
              <a:t>uporaba gradiva premične dediščine</a:t>
            </a:r>
          </a:p>
          <a:p>
            <a:pPr lvl="0" fontAlgn="auto" hangingPunct="1"/>
            <a:r>
              <a:rPr lang="sl-SI" sz="1400" dirty="0">
                <a:solidFill>
                  <a:schemeClr val="tx2"/>
                </a:solidFill>
                <a:latin typeface="+mj-lt"/>
              </a:rPr>
              <a:t>svetovanje </a:t>
            </a:r>
          </a:p>
          <a:p>
            <a:pPr lvl="0" fontAlgn="auto" hangingPunct="1"/>
            <a:r>
              <a:rPr lang="sl-SI" sz="1400" dirty="0">
                <a:solidFill>
                  <a:schemeClr val="tx2"/>
                </a:solidFill>
                <a:latin typeface="+mj-lt"/>
              </a:rPr>
              <a:t>prevozi muzejski eksponatov</a:t>
            </a:r>
          </a:p>
          <a:p>
            <a:pPr hangingPunct="0"/>
            <a:r>
              <a:rPr lang="sl-SI" sz="1400" i="1" dirty="0">
                <a:solidFill>
                  <a:schemeClr val="tx2"/>
                </a:solidFill>
                <a:latin typeface="+mj-lt"/>
              </a:rPr>
              <a:t>P</a:t>
            </a:r>
            <a:r>
              <a:rPr lang="sl-SI" sz="1400" i="1" dirty="0" smtClean="0">
                <a:solidFill>
                  <a:schemeClr val="tx2"/>
                </a:solidFill>
                <a:latin typeface="+mj-lt"/>
              </a:rPr>
              <a:t>rejeta </a:t>
            </a:r>
            <a:r>
              <a:rPr lang="sl-SI" sz="1400" i="1" dirty="0">
                <a:solidFill>
                  <a:schemeClr val="tx2"/>
                </a:solidFill>
                <a:latin typeface="+mj-lt"/>
              </a:rPr>
              <a:t>sredstva evropskih institucij </a:t>
            </a:r>
          </a:p>
          <a:p>
            <a:pPr hangingPunct="0"/>
            <a:r>
              <a:rPr lang="sl-SI" sz="1400" i="1" dirty="0">
                <a:solidFill>
                  <a:schemeClr val="tx2"/>
                </a:solidFill>
                <a:latin typeface="+mj-lt"/>
              </a:rPr>
              <a:t>P</a:t>
            </a:r>
            <a:r>
              <a:rPr lang="sl-SI" sz="1400" i="1" dirty="0" smtClean="0">
                <a:solidFill>
                  <a:schemeClr val="tx2"/>
                </a:solidFill>
                <a:latin typeface="+mj-lt"/>
              </a:rPr>
              <a:t>rejete </a:t>
            </a:r>
            <a:r>
              <a:rPr lang="sl-SI" sz="1400" i="1" dirty="0">
                <a:solidFill>
                  <a:schemeClr val="tx2"/>
                </a:solidFill>
                <a:latin typeface="+mj-lt"/>
              </a:rPr>
              <a:t>donacije</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dirty="0" smtClean="0">
                <a:solidFill>
                  <a:schemeClr val="tx2"/>
                </a:solidFill>
                <a:latin typeface="+mj-lt"/>
              </a:rPr>
              <a:t> </a:t>
            </a:r>
            <a:endParaRPr lang="sl-SI" sz="1400" dirty="0">
              <a:solidFill>
                <a:schemeClr val="tx2"/>
              </a:solidFill>
              <a:latin typeface="+mj-lt"/>
            </a:endParaRPr>
          </a:p>
        </p:txBody>
      </p:sp>
      <p:sp>
        <p:nvSpPr>
          <p:cNvPr id="3" name="Rectangle 2"/>
          <p:cNvSpPr/>
          <p:nvPr/>
        </p:nvSpPr>
        <p:spPr>
          <a:xfrm>
            <a:off x="5013761" y="1466056"/>
            <a:ext cx="3860310" cy="2031325"/>
          </a:xfrm>
          <a:prstGeom prst="rect">
            <a:avLst/>
          </a:prstGeom>
        </p:spPr>
        <p:txBody>
          <a:bodyPr wrap="square">
            <a:spAutoFit/>
          </a:bodyPr>
          <a:lstStyle/>
          <a:p>
            <a:pPr hangingPunct="0"/>
            <a:r>
              <a:rPr lang="sl-SI" sz="1400" b="1" dirty="0">
                <a:solidFill>
                  <a:schemeClr val="tx2"/>
                </a:solidFill>
                <a:latin typeface="+mj-lt"/>
              </a:rPr>
              <a:t>Prihodki od prodaje blaga in storitev na trgu:</a:t>
            </a:r>
            <a:endParaRPr lang="sl-SI" sz="1400" dirty="0">
              <a:solidFill>
                <a:schemeClr val="tx2"/>
              </a:solidFill>
              <a:latin typeface="+mj-lt"/>
            </a:endParaRPr>
          </a:p>
          <a:p>
            <a:pPr hangingPunct="0"/>
            <a:r>
              <a:rPr lang="sl-SI" sz="1400" i="1" dirty="0">
                <a:solidFill>
                  <a:schemeClr val="tx2"/>
                </a:solidFill>
                <a:latin typeface="+mj-lt"/>
              </a:rPr>
              <a:t>Prihodki od prodaje blaga in storitev: </a:t>
            </a:r>
          </a:p>
          <a:p>
            <a:pPr lvl="0" fontAlgn="auto" hangingPunct="1"/>
            <a:r>
              <a:rPr lang="sl-SI" sz="1400" dirty="0">
                <a:solidFill>
                  <a:schemeClr val="tx2"/>
                </a:solidFill>
                <a:latin typeface="+mj-lt"/>
              </a:rPr>
              <a:t>organizacija prireditev (ki niso vezane na osnovno dejavnost), </a:t>
            </a:r>
            <a:r>
              <a:rPr lang="sl-SI" sz="1400" dirty="0" smtClean="0">
                <a:solidFill>
                  <a:schemeClr val="tx2"/>
                </a:solidFill>
                <a:latin typeface="+mj-lt"/>
              </a:rPr>
              <a:t>organizacija družabnih srečanj, porok</a:t>
            </a:r>
            <a:endParaRPr lang="sl-SI" sz="1400" dirty="0">
              <a:solidFill>
                <a:schemeClr val="tx2"/>
              </a:solidFill>
              <a:latin typeface="+mj-lt"/>
            </a:endParaRPr>
          </a:p>
          <a:p>
            <a:pPr lvl="0" fontAlgn="auto" hangingPunct="1"/>
            <a:r>
              <a:rPr lang="sl-SI" sz="1400" dirty="0">
                <a:solidFill>
                  <a:schemeClr val="tx2"/>
                </a:solidFill>
                <a:latin typeface="+mj-lt"/>
              </a:rPr>
              <a:t>kavarna/slaščičarna</a:t>
            </a:r>
          </a:p>
          <a:p>
            <a:pPr lvl="0" fontAlgn="auto" hangingPunct="1"/>
            <a:r>
              <a:rPr lang="sl-SI" sz="1400" dirty="0" smtClean="0">
                <a:solidFill>
                  <a:schemeClr val="tx2"/>
                </a:solidFill>
                <a:latin typeface="+mj-lt"/>
              </a:rPr>
              <a:t>komisijska prodaja </a:t>
            </a:r>
            <a:r>
              <a:rPr lang="sl-SI" sz="1400" dirty="0">
                <a:solidFill>
                  <a:schemeClr val="tx2"/>
                </a:solidFill>
                <a:latin typeface="+mj-lt"/>
              </a:rPr>
              <a:t>umetnin</a:t>
            </a:r>
          </a:p>
          <a:p>
            <a:pPr lvl="0" fontAlgn="auto" hangingPunct="1"/>
            <a:r>
              <a:rPr lang="sl-SI" sz="1400" dirty="0">
                <a:solidFill>
                  <a:schemeClr val="tx2"/>
                </a:solidFill>
                <a:latin typeface="+mj-lt"/>
              </a:rPr>
              <a:t>prodaja slikarskih platen</a:t>
            </a:r>
          </a:p>
          <a:p>
            <a:pPr hangingPunct="0"/>
            <a:r>
              <a:rPr lang="sl-SI" sz="1400" dirty="0" smtClean="0">
                <a:solidFill>
                  <a:schemeClr val="tx2"/>
                </a:solidFill>
                <a:latin typeface="+mj-lt"/>
              </a:rPr>
              <a:t>prihodki </a:t>
            </a:r>
            <a:r>
              <a:rPr lang="sl-SI" sz="1400" dirty="0">
                <a:solidFill>
                  <a:schemeClr val="tx2"/>
                </a:solidFill>
                <a:latin typeface="+mj-lt"/>
              </a:rPr>
              <a:t>od najemnin, zakupnin, drugi prihodki od premoženja </a:t>
            </a:r>
            <a:endParaRPr lang="sl-SI" sz="1400" dirty="0">
              <a:latin typeface="+mj-lt"/>
            </a:endParaRPr>
          </a:p>
        </p:txBody>
      </p:sp>
    </p:spTree>
    <p:extLst>
      <p:ext uri="{BB962C8B-B14F-4D97-AF65-F5344CB8AC3E}">
        <p14:creationId xmlns:p14="http://schemas.microsoft.com/office/powerpoint/2010/main" val="34843720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92200" y="1281113"/>
            <a:ext cx="7080250" cy="4801314"/>
          </a:xfrm>
          <a:prstGeom prst="rect">
            <a:avLst/>
          </a:prstGeom>
        </p:spPr>
        <p:txBody>
          <a:bodyPr wrap="square">
            <a:spAutoFit/>
          </a:bodyPr>
          <a:lstStyle/>
          <a:p>
            <a:pPr hangingPunct="0"/>
            <a:r>
              <a:rPr lang="sl-SI" b="1" dirty="0">
                <a:solidFill>
                  <a:schemeClr val="tx2"/>
                </a:solidFill>
                <a:latin typeface="+mj-lt"/>
              </a:rPr>
              <a:t>II. ARHIVI</a:t>
            </a:r>
            <a:endParaRPr lang="sl-SI" dirty="0">
              <a:solidFill>
                <a:schemeClr val="tx2"/>
              </a:solidFill>
              <a:latin typeface="+mj-lt"/>
            </a:endParaRPr>
          </a:p>
          <a:p>
            <a:pPr hangingPunct="0"/>
            <a:r>
              <a:rPr lang="sl-SI" b="1" dirty="0">
                <a:solidFill>
                  <a:schemeClr val="tx2"/>
                </a:solidFill>
                <a:latin typeface="+mj-lt"/>
              </a:rPr>
              <a:t>Prihodki za izvajanje javne službe iz nejavnih virov:</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kotizacije za seminarje, simpozije, strokovna srečanja (kadar gre za javno službo)</a:t>
            </a:r>
          </a:p>
          <a:p>
            <a:pPr hangingPunct="0"/>
            <a:r>
              <a:rPr lang="sl-SI" dirty="0">
                <a:solidFill>
                  <a:schemeClr val="tx2"/>
                </a:solidFill>
                <a:latin typeface="+mj-lt"/>
              </a:rPr>
              <a:t>- prodaja publikacij</a:t>
            </a:r>
          </a:p>
          <a:p>
            <a:pPr hangingPunct="0"/>
            <a:r>
              <a:rPr lang="sl-SI" dirty="0">
                <a:solidFill>
                  <a:schemeClr val="tx2"/>
                </a:solidFill>
                <a:latin typeface="+mj-lt"/>
              </a:rPr>
              <a:t>- uporaba arhivskega gradiva </a:t>
            </a:r>
          </a:p>
          <a:p>
            <a:pPr hangingPunct="0"/>
            <a:r>
              <a:rPr lang="sl-SI" dirty="0">
                <a:solidFill>
                  <a:schemeClr val="tx2"/>
                </a:solidFill>
                <a:latin typeface="+mj-lt"/>
              </a:rPr>
              <a:t>- sponzorstvo, donatorstvo</a:t>
            </a:r>
          </a:p>
          <a:p>
            <a:pPr hangingPunct="0"/>
            <a:r>
              <a:rPr lang="sl-SI" dirty="0">
                <a:solidFill>
                  <a:schemeClr val="tx2"/>
                </a:solidFill>
                <a:latin typeface="+mj-lt"/>
              </a:rPr>
              <a:t>- </a:t>
            </a:r>
            <a:r>
              <a:rPr lang="sl-SI" dirty="0" smtClean="0">
                <a:solidFill>
                  <a:schemeClr val="tx2"/>
                </a:solidFill>
                <a:latin typeface="+mj-lt"/>
              </a:rPr>
              <a:t>konservatorska, </a:t>
            </a:r>
            <a:r>
              <a:rPr lang="sl-SI" dirty="0">
                <a:solidFill>
                  <a:schemeClr val="tx2"/>
                </a:solidFill>
                <a:latin typeface="+mj-lt"/>
              </a:rPr>
              <a:t>restavratorska in  knjigoveška dela</a:t>
            </a:r>
          </a:p>
          <a:p>
            <a:pPr hangingPunct="0"/>
            <a:r>
              <a:rPr lang="sl-SI" dirty="0">
                <a:solidFill>
                  <a:schemeClr val="tx2"/>
                </a:solidFill>
                <a:latin typeface="+mj-lt"/>
              </a:rPr>
              <a:t>   - prihodki iz solastništva </a:t>
            </a:r>
          </a:p>
          <a:p>
            <a:pPr hangingPunct="0"/>
            <a:r>
              <a:rPr lang="sl-SI" dirty="0">
                <a:solidFill>
                  <a:schemeClr val="tx2"/>
                </a:solidFill>
                <a:latin typeface="+mj-lt"/>
              </a:rPr>
              <a:t>   - prevzem arhivskega gradiva  ( le izjemoma v primeru nujnega prevzema zaradi  </a:t>
            </a:r>
            <a:r>
              <a:rPr lang="sl-SI" dirty="0" smtClean="0">
                <a:solidFill>
                  <a:schemeClr val="tx2"/>
                </a:solidFill>
                <a:latin typeface="+mj-lt"/>
              </a:rPr>
              <a:t>ogroženosti </a:t>
            </a:r>
            <a:r>
              <a:rPr lang="sl-SI" dirty="0">
                <a:solidFill>
                  <a:schemeClr val="tx2"/>
                </a:solidFill>
                <a:latin typeface="+mj-lt"/>
              </a:rPr>
              <a:t>gradiva  na podlagi Uredbe)</a:t>
            </a:r>
          </a:p>
          <a:p>
            <a:pPr hangingPunct="0"/>
            <a:r>
              <a:rPr lang="sl-SI" dirty="0">
                <a:solidFill>
                  <a:schemeClr val="tx2"/>
                </a:solidFill>
                <a:latin typeface="+mj-lt"/>
              </a:rPr>
              <a:t>P</a:t>
            </a:r>
            <a:r>
              <a:rPr lang="sl-SI" dirty="0" smtClean="0">
                <a:solidFill>
                  <a:schemeClr val="tx2"/>
                </a:solidFill>
                <a:latin typeface="+mj-lt"/>
              </a:rPr>
              <a:t>rejeta </a:t>
            </a:r>
            <a:r>
              <a:rPr lang="sl-SI" dirty="0">
                <a:solidFill>
                  <a:schemeClr val="tx2"/>
                </a:solidFill>
                <a:latin typeface="+mj-lt"/>
              </a:rPr>
              <a:t>sredstva evropskih institucij </a:t>
            </a:r>
          </a:p>
          <a:p>
            <a:pPr hangingPunct="0"/>
            <a:r>
              <a:rPr lang="sl-SI" dirty="0">
                <a:solidFill>
                  <a:schemeClr val="tx2"/>
                </a:solidFill>
                <a:latin typeface="+mj-lt"/>
              </a:rPr>
              <a:t>P</a:t>
            </a:r>
            <a:r>
              <a:rPr lang="sl-SI" dirty="0" smtClean="0">
                <a:solidFill>
                  <a:schemeClr val="tx2"/>
                </a:solidFill>
                <a:latin typeface="+mj-lt"/>
              </a:rPr>
              <a:t>rejete </a:t>
            </a:r>
            <a:r>
              <a:rPr lang="sl-SI" dirty="0">
                <a:solidFill>
                  <a:schemeClr val="tx2"/>
                </a:solidFill>
                <a:latin typeface="+mj-lt"/>
              </a:rPr>
              <a:t>donacije</a:t>
            </a:r>
          </a:p>
          <a:p>
            <a:pPr hangingPunct="0"/>
            <a:r>
              <a:rPr lang="sl-SI" dirty="0">
                <a:solidFill>
                  <a:schemeClr val="tx2"/>
                </a:solidFill>
                <a:latin typeface="+mj-lt"/>
              </a:rPr>
              <a:t> </a:t>
            </a:r>
          </a:p>
          <a:p>
            <a:pPr hangingPunct="0"/>
            <a:r>
              <a:rPr lang="sl-SI" b="1" dirty="0">
                <a:solidFill>
                  <a:schemeClr val="tx2"/>
                </a:solidFill>
                <a:latin typeface="+mj-lt"/>
              </a:rPr>
              <a:t>Prihodki od prodaje blaga in storitev na trgu</a:t>
            </a:r>
            <a:endParaRPr lang="sl-SI" dirty="0">
              <a:solidFill>
                <a:schemeClr val="tx2"/>
              </a:solidFill>
              <a:latin typeface="+mj-lt"/>
            </a:endParaRPr>
          </a:p>
          <a:p>
            <a:pPr hangingPunct="0"/>
            <a:r>
              <a:rPr lang="sl-SI" dirty="0">
                <a:solidFill>
                  <a:schemeClr val="tx2"/>
                </a:solidFill>
                <a:latin typeface="+mj-lt"/>
              </a:rPr>
              <a:t>Prihodki od najemnin, zakupnin, drugi prihodki od premoženja</a:t>
            </a:r>
          </a:p>
        </p:txBody>
      </p:sp>
    </p:spTree>
    <p:extLst>
      <p:ext uri="{BB962C8B-B14F-4D97-AF65-F5344CB8AC3E}">
        <p14:creationId xmlns:p14="http://schemas.microsoft.com/office/powerpoint/2010/main" val="19143273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71548" y="1066800"/>
            <a:ext cx="7508571" cy="5078313"/>
          </a:xfrm>
          <a:prstGeom prst="rect">
            <a:avLst/>
          </a:prstGeom>
        </p:spPr>
        <p:txBody>
          <a:bodyPr wrap="square">
            <a:spAutoFit/>
          </a:bodyPr>
          <a:lstStyle/>
          <a:p>
            <a:pPr hangingPunct="0"/>
            <a:r>
              <a:rPr lang="sl-SI" b="1" dirty="0">
                <a:solidFill>
                  <a:schemeClr val="tx2"/>
                </a:solidFill>
                <a:latin typeface="+mj-lt"/>
              </a:rPr>
              <a:t>III. ZVKDS</a:t>
            </a:r>
            <a:endParaRPr lang="sl-SI" dirty="0">
              <a:solidFill>
                <a:schemeClr val="tx2"/>
              </a:solidFill>
              <a:latin typeface="+mj-lt"/>
            </a:endParaRPr>
          </a:p>
          <a:p>
            <a:pPr hangingPunct="0"/>
            <a:r>
              <a:rPr lang="sl-SI" b="1" dirty="0">
                <a:solidFill>
                  <a:schemeClr val="tx2"/>
                </a:solidFill>
                <a:latin typeface="+mj-lt"/>
              </a:rPr>
              <a:t>Prihodki za izvajanje javne službe iz nejavnih virov</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  prodaja publikacij	</a:t>
            </a:r>
          </a:p>
          <a:p>
            <a:pPr hangingPunct="0"/>
            <a:r>
              <a:rPr lang="sl-SI" dirty="0">
                <a:solidFill>
                  <a:schemeClr val="tx2"/>
                </a:solidFill>
                <a:latin typeface="+mj-lt"/>
              </a:rPr>
              <a:t>    - sponzorji	</a:t>
            </a:r>
          </a:p>
          <a:p>
            <a:pPr hangingPunct="0"/>
            <a:r>
              <a:rPr lang="sl-SI" dirty="0">
                <a:solidFill>
                  <a:schemeClr val="tx2"/>
                </a:solidFill>
                <a:latin typeface="+mj-lt"/>
              </a:rPr>
              <a:t>    - oddaja prostorov in opreme kulturnim ustvarjalcem</a:t>
            </a:r>
          </a:p>
          <a:p>
            <a:pPr hangingPunct="0"/>
            <a:r>
              <a:rPr lang="sl-SI" dirty="0">
                <a:solidFill>
                  <a:schemeClr val="tx2"/>
                </a:solidFill>
                <a:latin typeface="+mj-lt"/>
              </a:rPr>
              <a:t>    - arheološki nadzor </a:t>
            </a:r>
          </a:p>
          <a:p>
            <a:pPr hangingPunct="0"/>
            <a:r>
              <a:rPr lang="sl-SI" dirty="0">
                <a:solidFill>
                  <a:schemeClr val="tx2"/>
                </a:solidFill>
                <a:latin typeface="+mj-lt"/>
              </a:rPr>
              <a:t>     - arheološka izkopavanja (DARS)</a:t>
            </a:r>
          </a:p>
          <a:p>
            <a:pPr hangingPunct="0"/>
            <a:r>
              <a:rPr lang="sl-SI" dirty="0">
                <a:solidFill>
                  <a:schemeClr val="tx2"/>
                </a:solidFill>
                <a:latin typeface="+mj-lt"/>
              </a:rPr>
              <a:t>    - restavratorski projekti in posegi na kulturni dediščini</a:t>
            </a:r>
          </a:p>
          <a:p>
            <a:pPr hangingPunct="0"/>
            <a:r>
              <a:rPr lang="sl-SI" dirty="0">
                <a:solidFill>
                  <a:schemeClr val="tx2"/>
                </a:solidFill>
                <a:latin typeface="+mj-lt"/>
              </a:rPr>
              <a:t>     - pedagoška izobraževalna dejavnost</a:t>
            </a:r>
          </a:p>
          <a:p>
            <a:pPr hangingPunct="0"/>
            <a:r>
              <a:rPr lang="sl-SI" dirty="0">
                <a:solidFill>
                  <a:schemeClr val="tx2"/>
                </a:solidFill>
                <a:latin typeface="+mj-lt"/>
              </a:rPr>
              <a:t>Prejete donacije</a:t>
            </a:r>
          </a:p>
          <a:p>
            <a:pPr hangingPunct="0"/>
            <a:r>
              <a:rPr lang="sl-SI" dirty="0">
                <a:solidFill>
                  <a:schemeClr val="tx2"/>
                </a:solidFill>
                <a:latin typeface="+mj-lt"/>
              </a:rPr>
              <a:t>Prejeta sredstva evropskih institucij </a:t>
            </a:r>
          </a:p>
          <a:p>
            <a:pPr hangingPunct="0"/>
            <a:r>
              <a:rPr lang="sl-SI" dirty="0">
                <a:solidFill>
                  <a:schemeClr val="tx2"/>
                </a:solidFill>
                <a:latin typeface="+mj-lt"/>
              </a:rPr>
              <a:t>	</a:t>
            </a:r>
          </a:p>
          <a:p>
            <a:pPr hangingPunct="0"/>
            <a:r>
              <a:rPr lang="sl-SI" b="1" dirty="0">
                <a:solidFill>
                  <a:schemeClr val="tx2"/>
                </a:solidFill>
                <a:latin typeface="+mj-lt"/>
              </a:rPr>
              <a:t>Prihodki od prodaje blaga in storitev na trgu	</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 Izdelava tehnične dokumentacije</a:t>
            </a:r>
          </a:p>
          <a:p>
            <a:pPr hangingPunct="0"/>
            <a:r>
              <a:rPr lang="sl-SI" dirty="0">
                <a:solidFill>
                  <a:schemeClr val="tx2"/>
                </a:solidFill>
                <a:latin typeface="+mj-lt"/>
              </a:rPr>
              <a:t> - Restavratorski projekti in posegi na objektih, ki niso kulturna dediščina	</a:t>
            </a:r>
          </a:p>
          <a:p>
            <a:pPr hangingPunct="0"/>
            <a:r>
              <a:rPr lang="sl-SI" dirty="0">
                <a:solidFill>
                  <a:schemeClr val="tx2"/>
                </a:solidFill>
                <a:latin typeface="+mj-lt"/>
              </a:rPr>
              <a:t>Prihodki od najemnin, zakupnin, premoženja (oddaja parkirišč)</a:t>
            </a:r>
          </a:p>
        </p:txBody>
      </p:sp>
    </p:spTree>
    <p:extLst>
      <p:ext uri="{BB962C8B-B14F-4D97-AF65-F5344CB8AC3E}">
        <p14:creationId xmlns:p14="http://schemas.microsoft.com/office/powerpoint/2010/main" val="93589243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20447"/>
            <a:ext cx="7533623" cy="4893647"/>
          </a:xfrm>
          <a:prstGeom prst="rect">
            <a:avLst/>
          </a:prstGeom>
        </p:spPr>
        <p:txBody>
          <a:bodyPr wrap="square">
            <a:spAutoFit/>
          </a:bodyPr>
          <a:lstStyle/>
          <a:p>
            <a:pPr hangingPunct="0"/>
            <a:r>
              <a:rPr lang="sl-SI" sz="1400" b="1" dirty="0">
                <a:solidFill>
                  <a:schemeClr val="tx2"/>
                </a:solidFill>
                <a:latin typeface="+mj-lt"/>
              </a:rPr>
              <a:t>IV. GLEDALIŠČA, GLASBA, CANKARJEV DOM</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dirty="0">
                <a:solidFill>
                  <a:schemeClr val="tx2"/>
                </a:solidFill>
                <a:latin typeface="+mj-lt"/>
              </a:rPr>
              <a:t>- vstopnice, abonmaji </a:t>
            </a:r>
          </a:p>
          <a:p>
            <a:pPr hangingPunct="0"/>
            <a:r>
              <a:rPr lang="sl-SI" sz="1400" dirty="0">
                <a:solidFill>
                  <a:schemeClr val="tx2"/>
                </a:solidFill>
                <a:latin typeface="+mj-lt"/>
              </a:rPr>
              <a:t>- prodaja publikacij </a:t>
            </a:r>
          </a:p>
          <a:p>
            <a:pPr hangingPunct="0"/>
            <a:r>
              <a:rPr lang="sl-SI" sz="1400" dirty="0">
                <a:solidFill>
                  <a:schemeClr val="tx2"/>
                </a:solidFill>
                <a:latin typeface="+mj-lt"/>
              </a:rPr>
              <a:t> - prodaja CD plošč, maskot, lutk povezano z dejavnostjo javne službe   </a:t>
            </a:r>
          </a:p>
          <a:p>
            <a:pPr hangingPunct="0"/>
            <a:r>
              <a:rPr lang="sl-SI" sz="1400" dirty="0">
                <a:solidFill>
                  <a:schemeClr val="tx2"/>
                </a:solidFill>
                <a:latin typeface="+mj-lt"/>
              </a:rPr>
              <a:t>- sredstva sponzorjev                                                                                                                                   </a:t>
            </a:r>
          </a:p>
          <a:p>
            <a:pPr hangingPunct="0"/>
            <a:r>
              <a:rPr lang="sl-SI" sz="1400" dirty="0">
                <a:solidFill>
                  <a:schemeClr val="tx2"/>
                </a:solidFill>
                <a:latin typeface="+mj-lt"/>
              </a:rPr>
              <a:t>- oddaja prostorov in opreme kulturnim ustvarjalcem</a:t>
            </a:r>
          </a:p>
          <a:p>
            <a:pPr hangingPunct="0"/>
            <a:r>
              <a:rPr lang="sl-SI" sz="1400" dirty="0">
                <a:solidFill>
                  <a:schemeClr val="tx2"/>
                </a:solidFill>
                <a:latin typeface="+mj-lt"/>
              </a:rPr>
              <a:t>- kotizacij za seminarje in podobno v okviru javne službe</a:t>
            </a:r>
          </a:p>
          <a:p>
            <a:pPr hangingPunct="0"/>
            <a:r>
              <a:rPr lang="sl-SI" sz="1400" dirty="0">
                <a:solidFill>
                  <a:schemeClr val="tx2"/>
                </a:solidFill>
                <a:latin typeface="+mj-lt"/>
              </a:rPr>
              <a:t>- gledališka gostovanja doma in v tujini</a:t>
            </a:r>
          </a:p>
          <a:p>
            <a:pPr hangingPunct="0"/>
            <a:r>
              <a:rPr lang="sl-SI" sz="1400" dirty="0">
                <a:solidFill>
                  <a:schemeClr val="tx2"/>
                </a:solidFill>
                <a:latin typeface="+mj-lt"/>
              </a:rPr>
              <a:t>- snemanja in koprodukcije</a:t>
            </a:r>
          </a:p>
          <a:p>
            <a:pPr hangingPunct="0"/>
            <a:r>
              <a:rPr lang="sl-SI" sz="1400" dirty="0">
                <a:solidFill>
                  <a:schemeClr val="tx2"/>
                </a:solidFill>
                <a:latin typeface="+mj-lt"/>
              </a:rPr>
              <a:t>Prejete donacije</a:t>
            </a:r>
          </a:p>
          <a:p>
            <a:pPr hangingPunct="0"/>
            <a:r>
              <a:rPr lang="sl-SI" sz="1400" dirty="0">
                <a:solidFill>
                  <a:schemeClr val="tx2"/>
                </a:solidFill>
                <a:latin typeface="+mj-lt"/>
              </a:rPr>
              <a:t>Prejeta sredstva od evropskih institucij </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Prihodki od prodaje blaga in storitev na trgu :</a:t>
            </a:r>
            <a:r>
              <a:rPr lang="sl-SI" sz="1400" b="1" dirty="0">
                <a:solidFill>
                  <a:schemeClr val="tx2"/>
                </a:solidFill>
                <a:latin typeface="+mj-lt"/>
              </a:rPr>
              <a:t> </a:t>
            </a:r>
            <a:endParaRPr lang="sl-SI" sz="1400" dirty="0">
              <a:solidFill>
                <a:schemeClr val="tx2"/>
              </a:solidFill>
              <a:latin typeface="+mj-lt"/>
            </a:endParaRPr>
          </a:p>
          <a:p>
            <a:pPr hangingPunct="0"/>
            <a:r>
              <a:rPr lang="sl-SI" sz="1400" dirty="0">
                <a:solidFill>
                  <a:schemeClr val="tx2"/>
                </a:solidFill>
                <a:latin typeface="+mj-lt"/>
              </a:rPr>
              <a:t>- kongresna dejavnost (kotizacije, vstopnice, publikacije) </a:t>
            </a:r>
          </a:p>
          <a:p>
            <a:pPr hangingPunct="0"/>
            <a:r>
              <a:rPr lang="sl-SI" sz="1400" dirty="0">
                <a:solidFill>
                  <a:schemeClr val="tx2"/>
                </a:solidFill>
                <a:latin typeface="+mj-lt"/>
              </a:rPr>
              <a:t> - organizacija prireditev, tehnične storitve</a:t>
            </a:r>
          </a:p>
          <a:p>
            <a:pPr hangingPunct="0"/>
            <a:r>
              <a:rPr lang="sl-SI" sz="1400" dirty="0">
                <a:solidFill>
                  <a:schemeClr val="tx2"/>
                </a:solidFill>
                <a:latin typeface="+mj-lt"/>
              </a:rPr>
              <a:t>- sredstva sponzorjev</a:t>
            </a:r>
          </a:p>
          <a:p>
            <a:pPr hangingPunct="0"/>
            <a:r>
              <a:rPr lang="sl-SI" sz="1400" dirty="0">
                <a:solidFill>
                  <a:schemeClr val="tx2"/>
                </a:solidFill>
                <a:latin typeface="+mj-lt"/>
              </a:rPr>
              <a:t>-  prodaja likovnih del in drugega gradiva</a:t>
            </a:r>
          </a:p>
          <a:p>
            <a:pPr hangingPunct="0"/>
            <a:r>
              <a:rPr lang="sl-SI" sz="1400" dirty="0">
                <a:solidFill>
                  <a:schemeClr val="tx2"/>
                </a:solidFill>
                <a:latin typeface="+mj-lt"/>
              </a:rPr>
              <a:t>- svetovanje</a:t>
            </a:r>
          </a:p>
          <a:p>
            <a:pPr hangingPunct="0"/>
            <a:r>
              <a:rPr lang="sl-SI" sz="1400" dirty="0">
                <a:solidFill>
                  <a:schemeClr val="tx2"/>
                </a:solidFill>
                <a:latin typeface="+mj-lt"/>
              </a:rPr>
              <a:t> - grafične in oblikovalske storitve</a:t>
            </a:r>
          </a:p>
          <a:p>
            <a:pPr hangingPunct="0"/>
            <a:r>
              <a:rPr lang="sl-SI" sz="1600" dirty="0">
                <a:solidFill>
                  <a:schemeClr val="tx2"/>
                </a:solidFill>
                <a:latin typeface="+mj-lt"/>
              </a:rPr>
              <a:t>Prihodki od najemnin, zakupnin, drugi prihodki od premoženja</a:t>
            </a:r>
          </a:p>
        </p:txBody>
      </p:sp>
    </p:spTree>
    <p:extLst>
      <p:ext uri="{BB962C8B-B14F-4D97-AF65-F5344CB8AC3E}">
        <p14:creationId xmlns:p14="http://schemas.microsoft.com/office/powerpoint/2010/main" val="37829765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425499" cy="4770537"/>
          </a:xfrm>
          <a:prstGeom prst="rect">
            <a:avLst/>
          </a:prstGeom>
        </p:spPr>
        <p:txBody>
          <a:bodyPr wrap="square">
            <a:spAutoFit/>
          </a:bodyPr>
          <a:lstStyle/>
          <a:p>
            <a:pPr hangingPunct="0"/>
            <a:r>
              <a:rPr lang="sl-SI" sz="1600" b="1" dirty="0">
                <a:solidFill>
                  <a:schemeClr val="tx2"/>
                </a:solidFill>
                <a:latin typeface="+mj-lt"/>
              </a:rPr>
              <a:t>V.  NUK, KNJIŽNICE</a:t>
            </a:r>
            <a:endParaRPr lang="sl-SI" sz="1600" dirty="0">
              <a:solidFill>
                <a:schemeClr val="tx2"/>
              </a:solidFill>
              <a:latin typeface="+mj-lt"/>
            </a:endParaRPr>
          </a:p>
          <a:p>
            <a:pPr hangingPunct="0"/>
            <a:r>
              <a:rPr lang="sl-SI" sz="1600" b="1" dirty="0">
                <a:solidFill>
                  <a:schemeClr val="tx2"/>
                </a:solidFill>
                <a:latin typeface="+mj-lt"/>
              </a:rPr>
              <a:t>Prihodki za izvajanje javne službe iz nejavnih virov:</a:t>
            </a:r>
            <a:endParaRPr lang="sl-SI" sz="1600" dirty="0">
              <a:solidFill>
                <a:schemeClr val="tx2"/>
              </a:solidFill>
              <a:latin typeface="+mj-lt"/>
            </a:endParaRPr>
          </a:p>
          <a:p>
            <a:pPr hangingPunct="0"/>
            <a:r>
              <a:rPr lang="sl-SI" sz="1600" dirty="0">
                <a:solidFill>
                  <a:schemeClr val="tx2"/>
                </a:solidFill>
                <a:latin typeface="+mj-lt"/>
              </a:rPr>
              <a:t>Prihodki od prodaje blaga in storitev:</a:t>
            </a:r>
          </a:p>
          <a:p>
            <a:pPr lvl="0" fontAlgn="auto" hangingPunct="1"/>
            <a:r>
              <a:rPr lang="sl-SI" sz="1600" dirty="0">
                <a:solidFill>
                  <a:schemeClr val="tx2"/>
                </a:solidFill>
                <a:latin typeface="+mj-lt"/>
              </a:rPr>
              <a:t>kotizacije za seminarje, tečaje, konference, predavanja,</a:t>
            </a:r>
          </a:p>
          <a:p>
            <a:pPr lvl="0" fontAlgn="auto" hangingPunct="1"/>
            <a:r>
              <a:rPr lang="sl-SI" sz="1600" dirty="0">
                <a:solidFill>
                  <a:schemeClr val="tx2"/>
                </a:solidFill>
                <a:latin typeface="+mj-lt"/>
              </a:rPr>
              <a:t>članarine, vpisnine, zamudnine, obrabnine, povračila za izgubljene knjige,</a:t>
            </a:r>
          </a:p>
          <a:p>
            <a:pPr lvl="0" fontAlgn="auto" hangingPunct="1"/>
            <a:r>
              <a:rPr lang="sl-SI" sz="1600" dirty="0">
                <a:solidFill>
                  <a:schemeClr val="tx2"/>
                </a:solidFill>
                <a:latin typeface="+mj-lt"/>
              </a:rPr>
              <a:t>prodaja vstopnic,</a:t>
            </a:r>
          </a:p>
          <a:p>
            <a:pPr lvl="0" fontAlgn="auto" hangingPunct="1"/>
            <a:r>
              <a:rPr lang="sl-SI" sz="1600" dirty="0">
                <a:solidFill>
                  <a:schemeClr val="tx2"/>
                </a:solidFill>
                <a:latin typeface="+mj-lt"/>
              </a:rPr>
              <a:t>prodaja publikacij, </a:t>
            </a:r>
          </a:p>
          <a:p>
            <a:pPr lvl="0" fontAlgn="auto" hangingPunct="1"/>
            <a:r>
              <a:rPr lang="sl-SI" sz="1600" dirty="0">
                <a:solidFill>
                  <a:schemeClr val="tx2"/>
                </a:solidFill>
                <a:latin typeface="+mj-lt"/>
              </a:rPr>
              <a:t>sredstva sponzorjev,</a:t>
            </a:r>
          </a:p>
          <a:p>
            <a:pPr lvl="0" fontAlgn="auto" hangingPunct="1"/>
            <a:r>
              <a:rPr lang="sl-SI" sz="1600" dirty="0">
                <a:solidFill>
                  <a:schemeClr val="tx2"/>
                </a:solidFill>
                <a:latin typeface="+mj-lt"/>
              </a:rPr>
              <a:t>knjigoveške in restavratorske storitve,</a:t>
            </a:r>
          </a:p>
          <a:p>
            <a:pPr lvl="0" fontAlgn="auto" hangingPunct="1"/>
            <a:r>
              <a:rPr lang="sl-SI" sz="1600" dirty="0">
                <a:solidFill>
                  <a:schemeClr val="tx2"/>
                </a:solidFill>
                <a:latin typeface="+mj-lt"/>
              </a:rPr>
              <a:t>oddaja prostorov in opreme kulturnim izvajalcem,</a:t>
            </a:r>
          </a:p>
          <a:p>
            <a:pPr lvl="0" fontAlgn="auto" hangingPunct="1"/>
            <a:r>
              <a:rPr lang="sl-SI" sz="1600" dirty="0">
                <a:solidFill>
                  <a:schemeClr val="tx2"/>
                </a:solidFill>
                <a:latin typeface="+mj-lt"/>
              </a:rPr>
              <a:t>fotokopiranje, </a:t>
            </a:r>
            <a:r>
              <a:rPr lang="sl-SI" sz="1600" dirty="0" err="1">
                <a:solidFill>
                  <a:schemeClr val="tx2"/>
                </a:solidFill>
                <a:latin typeface="+mj-lt"/>
              </a:rPr>
              <a:t>mikrofilmanje</a:t>
            </a:r>
            <a:r>
              <a:rPr lang="sl-SI" sz="1600" dirty="0">
                <a:solidFill>
                  <a:schemeClr val="tx2"/>
                </a:solidFill>
                <a:latin typeface="+mj-lt"/>
              </a:rPr>
              <a:t>, </a:t>
            </a:r>
            <a:r>
              <a:rPr lang="sl-SI" sz="1600" dirty="0" err="1">
                <a:solidFill>
                  <a:schemeClr val="tx2"/>
                </a:solidFill>
                <a:latin typeface="+mj-lt"/>
              </a:rPr>
              <a:t>skeniranje</a:t>
            </a:r>
            <a:r>
              <a:rPr lang="sl-SI" sz="1600" dirty="0">
                <a:solidFill>
                  <a:schemeClr val="tx2"/>
                </a:solidFill>
                <a:latin typeface="+mj-lt"/>
              </a:rPr>
              <a:t>, pristop do zbirk,</a:t>
            </a:r>
          </a:p>
          <a:p>
            <a:pPr lvl="0" fontAlgn="auto" hangingPunct="1"/>
            <a:r>
              <a:rPr lang="sl-SI" sz="1600" dirty="0">
                <a:solidFill>
                  <a:schemeClr val="tx2"/>
                </a:solidFill>
                <a:latin typeface="+mj-lt"/>
              </a:rPr>
              <a:t>sredstva mednarodnih institucij za projekte,</a:t>
            </a:r>
          </a:p>
          <a:p>
            <a:pPr lvl="0" fontAlgn="auto" hangingPunct="1"/>
            <a:r>
              <a:rPr lang="sl-SI" sz="1600" dirty="0">
                <a:solidFill>
                  <a:schemeClr val="tx2"/>
                </a:solidFill>
                <a:latin typeface="+mj-lt"/>
              </a:rPr>
              <a:t>prihodki od uporabe gradiva knjižnic,</a:t>
            </a:r>
          </a:p>
          <a:p>
            <a:pPr lvl="0" fontAlgn="auto" hangingPunct="1"/>
            <a:r>
              <a:rPr lang="sl-SI" sz="1600" dirty="0">
                <a:solidFill>
                  <a:schemeClr val="tx2"/>
                </a:solidFill>
                <a:latin typeface="+mj-lt"/>
              </a:rPr>
              <a:t>prihodki od prodaje </a:t>
            </a:r>
            <a:r>
              <a:rPr lang="sl-SI" sz="1600" dirty="0" err="1">
                <a:solidFill>
                  <a:schemeClr val="tx2"/>
                </a:solidFill>
                <a:latin typeface="+mj-lt"/>
              </a:rPr>
              <a:t>faksimilnih</a:t>
            </a:r>
            <a:r>
              <a:rPr lang="sl-SI" sz="1600" dirty="0">
                <a:solidFill>
                  <a:schemeClr val="tx2"/>
                </a:solidFill>
                <a:latin typeface="+mj-lt"/>
              </a:rPr>
              <a:t> izdaj knjižničnega gradiva.</a:t>
            </a:r>
          </a:p>
          <a:p>
            <a:pPr hangingPunct="0"/>
            <a:r>
              <a:rPr lang="sl-SI" sz="1600" dirty="0">
                <a:solidFill>
                  <a:schemeClr val="tx2"/>
                </a:solidFill>
                <a:latin typeface="+mj-lt"/>
              </a:rPr>
              <a:t>Prejete donacije</a:t>
            </a:r>
          </a:p>
          <a:p>
            <a:pPr hangingPunct="0"/>
            <a:r>
              <a:rPr lang="sl-SI" sz="1600" dirty="0">
                <a:solidFill>
                  <a:schemeClr val="tx2"/>
                </a:solidFill>
                <a:latin typeface="+mj-lt"/>
              </a:rPr>
              <a:t>Prejeta sredstva od evropskih institucij </a:t>
            </a:r>
          </a:p>
          <a:p>
            <a:pPr hangingPunct="0"/>
            <a:r>
              <a:rPr lang="sl-SI" sz="1600" b="1" dirty="0">
                <a:solidFill>
                  <a:schemeClr val="tx2"/>
                </a:solidFill>
                <a:latin typeface="+mj-lt"/>
              </a:rPr>
              <a:t> </a:t>
            </a:r>
            <a:endParaRPr lang="sl-SI" sz="1600" dirty="0">
              <a:solidFill>
                <a:schemeClr val="tx2"/>
              </a:solidFill>
              <a:latin typeface="+mj-lt"/>
            </a:endParaRPr>
          </a:p>
          <a:p>
            <a:pPr hangingPunct="0"/>
            <a:r>
              <a:rPr lang="sl-SI" sz="1600" b="1" dirty="0">
                <a:solidFill>
                  <a:schemeClr val="tx2"/>
                </a:solidFill>
                <a:latin typeface="+mj-lt"/>
              </a:rPr>
              <a:t>Prihodki od prodaje blaga in storitev na trgu:</a:t>
            </a:r>
            <a:endParaRPr lang="sl-SI" sz="1600" dirty="0">
              <a:solidFill>
                <a:schemeClr val="tx2"/>
              </a:solidFill>
              <a:latin typeface="+mj-lt"/>
            </a:endParaRPr>
          </a:p>
          <a:p>
            <a:pPr hangingPunct="0"/>
            <a:r>
              <a:rPr lang="sl-SI" sz="1600" dirty="0">
                <a:solidFill>
                  <a:schemeClr val="tx2"/>
                </a:solidFill>
                <a:latin typeface="+mj-lt"/>
              </a:rPr>
              <a:t>Prihodki od najemnin (oddaja prostorov, oddaja računalniških in drugih učilnic)</a:t>
            </a:r>
          </a:p>
        </p:txBody>
      </p:sp>
    </p:spTree>
    <p:extLst>
      <p:ext uri="{BB962C8B-B14F-4D97-AF65-F5344CB8AC3E}">
        <p14:creationId xmlns:p14="http://schemas.microsoft.com/office/powerpoint/2010/main" val="32598192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092200" y="1066800"/>
            <a:ext cx="7080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Odhodki, vrste odhodkov/stroškov</a:t>
            </a:r>
          </a:p>
          <a:p>
            <a:endParaRPr lang="sl-SI" altLang="sl-SI" sz="2000" dirty="0">
              <a:solidFill>
                <a:schemeClr val="tx2"/>
              </a:solidFill>
            </a:endParaRPr>
          </a:p>
          <a:p>
            <a:pPr marL="457200" indent="-457200">
              <a:buAutoNum type="arabicPeriod"/>
            </a:pPr>
            <a:r>
              <a:rPr lang="sl-SI" altLang="sl-SI" sz="2000" b="1" dirty="0" smtClean="0">
                <a:solidFill>
                  <a:schemeClr val="tx2"/>
                </a:solidFill>
              </a:rPr>
              <a:t>Plače</a:t>
            </a:r>
            <a:r>
              <a:rPr lang="sl-SI" altLang="sl-SI" sz="2000" b="1" dirty="0">
                <a:solidFill>
                  <a:schemeClr val="tx2"/>
                </a:solidFill>
              </a:rPr>
              <a:t>, prispevki delodajalca in drugi  izdatki </a:t>
            </a:r>
            <a:r>
              <a:rPr lang="sl-SI" altLang="sl-SI" sz="2000" b="1" dirty="0" smtClean="0">
                <a:solidFill>
                  <a:schemeClr val="tx2"/>
                </a:solidFill>
              </a:rPr>
              <a:t>zaposlenim</a:t>
            </a:r>
          </a:p>
          <a:p>
            <a:endParaRPr lang="sl-SI" altLang="sl-SI" sz="2000" b="1" dirty="0">
              <a:solidFill>
                <a:schemeClr val="tx2"/>
              </a:solidFill>
            </a:endParaRPr>
          </a:p>
          <a:p>
            <a:r>
              <a:rPr lang="sl-SI" altLang="sl-SI" sz="2000" b="1" dirty="0" smtClean="0">
                <a:solidFill>
                  <a:schemeClr val="tx2"/>
                </a:solidFill>
              </a:rPr>
              <a:t>2. Izdatki za blago in storitve za izvajanje javne službe</a:t>
            </a:r>
          </a:p>
          <a:p>
            <a:r>
              <a:rPr lang="sl-SI" altLang="sl-SI" sz="2000" dirty="0" smtClean="0">
                <a:solidFill>
                  <a:schemeClr val="tx2"/>
                </a:solidFill>
              </a:rPr>
              <a:t>Splošni stroški delovanja</a:t>
            </a:r>
            <a:endParaRPr lang="sl-SI" altLang="sl-SI" sz="2000" dirty="0">
              <a:solidFill>
                <a:schemeClr val="tx2"/>
              </a:solidFill>
            </a:endParaRPr>
          </a:p>
          <a:p>
            <a:r>
              <a:rPr lang="sl-SI" altLang="sl-SI" sz="2000" dirty="0">
                <a:solidFill>
                  <a:schemeClr val="tx2"/>
                </a:solidFill>
              </a:rPr>
              <a:t>Programski </a:t>
            </a:r>
            <a:r>
              <a:rPr lang="sl-SI" altLang="sl-SI" sz="2000" i="1" dirty="0">
                <a:solidFill>
                  <a:schemeClr val="tx2"/>
                </a:solidFill>
              </a:rPr>
              <a:t>materialni</a:t>
            </a:r>
            <a:r>
              <a:rPr lang="sl-SI" altLang="sl-SI" sz="2000" dirty="0">
                <a:solidFill>
                  <a:schemeClr val="tx2"/>
                </a:solidFill>
              </a:rPr>
              <a:t> </a:t>
            </a:r>
            <a:r>
              <a:rPr lang="sl-SI" altLang="sl-SI" sz="2000" dirty="0" smtClean="0">
                <a:solidFill>
                  <a:schemeClr val="tx2"/>
                </a:solidFill>
              </a:rPr>
              <a:t>stroški</a:t>
            </a:r>
          </a:p>
          <a:p>
            <a:r>
              <a:rPr lang="sl-SI" altLang="sl-SI" sz="2000" dirty="0" smtClean="0">
                <a:solidFill>
                  <a:schemeClr val="tx2"/>
                </a:solidFill>
              </a:rPr>
              <a:t>Za projekte KI niso financirani iz proračuna MK</a:t>
            </a:r>
          </a:p>
          <a:p>
            <a:endParaRPr lang="sl-SI" altLang="sl-SI" sz="2000" dirty="0" smtClean="0">
              <a:solidFill>
                <a:schemeClr val="tx2"/>
              </a:solidFill>
            </a:endParaRPr>
          </a:p>
          <a:p>
            <a:r>
              <a:rPr lang="sl-SI" altLang="sl-SI" sz="2000" b="1" dirty="0" smtClean="0">
                <a:solidFill>
                  <a:schemeClr val="tx2"/>
                </a:solidFill>
              </a:rPr>
              <a:t>3. Plačila obresti</a:t>
            </a:r>
          </a:p>
          <a:p>
            <a:endParaRPr lang="sl-SI" altLang="sl-SI" sz="2000" b="1" dirty="0" smtClean="0">
              <a:solidFill>
                <a:schemeClr val="tx2"/>
              </a:solidFill>
            </a:endParaRPr>
          </a:p>
          <a:p>
            <a:r>
              <a:rPr lang="sl-SI" altLang="sl-SI" sz="2000" b="1" dirty="0" smtClean="0">
                <a:solidFill>
                  <a:schemeClr val="tx2"/>
                </a:solidFill>
              </a:rPr>
              <a:t>4. Subvencije</a:t>
            </a:r>
          </a:p>
          <a:p>
            <a:r>
              <a:rPr lang="sl-SI" altLang="sl-SI" sz="2000" dirty="0" smtClean="0">
                <a:solidFill>
                  <a:schemeClr val="tx2"/>
                </a:solidFill>
              </a:rPr>
              <a:t>…</a:t>
            </a:r>
          </a:p>
          <a:p>
            <a:r>
              <a:rPr lang="sl-SI" altLang="sl-SI" sz="2000" b="1" dirty="0" smtClean="0">
                <a:solidFill>
                  <a:schemeClr val="tx2"/>
                </a:solidFill>
              </a:rPr>
              <a:t>Investicijski odhodki</a:t>
            </a:r>
            <a:endParaRPr lang="sl-SI" altLang="sl-SI" sz="2000" b="1" dirty="0">
              <a:solidFill>
                <a:schemeClr val="tx2"/>
              </a:solidFill>
            </a:endParaRPr>
          </a:p>
          <a:p>
            <a:endParaRPr lang="sl-SI" altLang="sl-SI" sz="2000" dirty="0">
              <a:solidFill>
                <a:schemeClr val="tx2"/>
              </a:solidFill>
            </a:endParaRPr>
          </a:p>
          <a:p>
            <a:r>
              <a:rPr lang="sl-SI" altLang="sl-SI" sz="2000" i="1" dirty="0" smtClean="0">
                <a:solidFill>
                  <a:schemeClr val="tx2"/>
                </a:solidFill>
              </a:rPr>
              <a:t>Stalni </a:t>
            </a:r>
            <a:r>
              <a:rPr lang="sl-SI" altLang="sl-SI" sz="2000" i="1" dirty="0">
                <a:solidFill>
                  <a:schemeClr val="tx2"/>
                </a:solidFill>
              </a:rPr>
              <a:t>(fiksni) </a:t>
            </a:r>
            <a:r>
              <a:rPr lang="sl-SI" altLang="sl-SI" sz="2000" i="1" dirty="0" smtClean="0">
                <a:solidFill>
                  <a:schemeClr val="tx2"/>
                </a:solidFill>
              </a:rPr>
              <a:t>stroški so praviloma neodvisni od obsega programa; spremenljivi </a:t>
            </a:r>
            <a:r>
              <a:rPr lang="sl-SI" altLang="sl-SI" sz="2000" i="1" dirty="0">
                <a:solidFill>
                  <a:schemeClr val="tx2"/>
                </a:solidFill>
              </a:rPr>
              <a:t>(variabilni) </a:t>
            </a:r>
            <a:r>
              <a:rPr lang="sl-SI" altLang="sl-SI" sz="2000" i="1" dirty="0" smtClean="0">
                <a:solidFill>
                  <a:schemeClr val="tx2"/>
                </a:solidFill>
              </a:rPr>
              <a:t>odhodki/stroški se spreminjajo z obsegom programa.</a:t>
            </a:r>
            <a:endParaRPr lang="sl-SI" altLang="sl-SI" sz="2000" i="1" dirty="0">
              <a:solidFill>
                <a:schemeClr val="tx2"/>
              </a:solidFill>
            </a:endParaRPr>
          </a:p>
          <a:p>
            <a:pPr marL="342900" indent="-342900">
              <a:buFont typeface="Arial" panose="020B0604020202020204" pitchFamily="34" charset="0"/>
              <a:buChar char="•"/>
            </a:pPr>
            <a:endParaRPr lang="sl-SI" altLang="sl-SI" sz="2000" dirty="0">
              <a:solidFill>
                <a:schemeClr val="tx2"/>
              </a:solidFill>
            </a:endParaRPr>
          </a:p>
        </p:txBody>
      </p:sp>
    </p:spTree>
    <p:extLst>
      <p:ext uri="{BB962C8B-B14F-4D97-AF65-F5344CB8AC3E}">
        <p14:creationId xmlns:p14="http://schemas.microsoft.com/office/powerpoint/2010/main" val="10837404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388308" y="1066800"/>
            <a:ext cx="8555276" cy="5047536"/>
          </a:xfrm>
          <a:prstGeom prst="rect">
            <a:avLst/>
          </a:prstGeom>
        </p:spPr>
        <p:txBody>
          <a:bodyPr wrap="square">
            <a:spAutoFit/>
          </a:bodyPr>
          <a:lstStyle/>
          <a:p>
            <a:pPr hangingPunct="0"/>
            <a:r>
              <a:rPr lang="sl-SI" sz="2000" b="1" dirty="0" smtClean="0">
                <a:solidFill>
                  <a:schemeClr val="tx2"/>
                </a:solidFill>
                <a:latin typeface="Calibri" panose="020F0502020204030204" pitchFamily="34" charset="0"/>
              </a:rPr>
              <a:t>VSEBINA </a:t>
            </a:r>
            <a:r>
              <a:rPr lang="sl-SI" sz="2000" b="1" dirty="0">
                <a:solidFill>
                  <a:schemeClr val="tx2"/>
                </a:solidFill>
                <a:latin typeface="Calibri" panose="020F0502020204030204" pitchFamily="34" charset="0"/>
              </a:rPr>
              <a:t>FINANČNEGA NAČRTA </a:t>
            </a:r>
            <a:r>
              <a:rPr lang="sl-SI" sz="2000" b="1" dirty="0" smtClean="0">
                <a:solidFill>
                  <a:schemeClr val="tx2"/>
                </a:solidFill>
                <a:latin typeface="Calibri" panose="020F0502020204030204" pitchFamily="34" charset="0"/>
              </a:rPr>
              <a:t>OZ. PROGRAMA DELA</a:t>
            </a:r>
            <a:endParaRPr lang="sl-SI" sz="2000" b="1" dirty="0">
              <a:solidFill>
                <a:schemeClr val="tx2"/>
              </a:solidFill>
              <a:latin typeface="Calibri" panose="020F0502020204030204" pitchFamily="34" charset="0"/>
            </a:endParaRPr>
          </a:p>
          <a:p>
            <a:pPr hangingPunct="0"/>
            <a:r>
              <a:rPr lang="sl-SI" sz="1400" dirty="0">
                <a:solidFill>
                  <a:schemeClr val="tx2"/>
                </a:solidFill>
                <a:latin typeface="Calibri" panose="020F0502020204030204" pitchFamily="34" charset="0"/>
              </a:rPr>
              <a:t> </a:t>
            </a:r>
          </a:p>
          <a:p>
            <a:pPr hangingPunct="0"/>
            <a:r>
              <a:rPr lang="sl-SI" sz="1400"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1. zakonske </a:t>
            </a:r>
            <a:r>
              <a:rPr lang="sl-SI" dirty="0">
                <a:solidFill>
                  <a:schemeClr val="tx2"/>
                </a:solidFill>
                <a:latin typeface="Calibri" panose="020F0502020204030204" pitchFamily="34" charset="0"/>
              </a:rPr>
              <a:t>in druge pravne podlage, ki pojasnjujejo delovno področje javnega </a:t>
            </a:r>
            <a:r>
              <a:rPr lang="sl-SI" dirty="0" smtClean="0">
                <a:solidFill>
                  <a:schemeClr val="tx2"/>
                </a:solidFill>
                <a:latin typeface="Calibri" panose="020F0502020204030204" pitchFamily="34" charset="0"/>
              </a:rPr>
              <a:t>zavoda</a:t>
            </a:r>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2</a:t>
            </a:r>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dolgoročni cilji </a:t>
            </a:r>
            <a:r>
              <a:rPr lang="sl-SI" dirty="0">
                <a:solidFill>
                  <a:schemeClr val="tx2"/>
                </a:solidFill>
                <a:latin typeface="Calibri" panose="020F0502020204030204" pitchFamily="34" charset="0"/>
              </a:rPr>
              <a:t>javnega zavoda (cilji iz strateškega načrta, </a:t>
            </a:r>
            <a:r>
              <a:rPr lang="sl-SI" dirty="0" smtClean="0">
                <a:solidFill>
                  <a:schemeClr val="tx2"/>
                </a:solidFill>
                <a:latin typeface="Calibri" panose="020F0502020204030204" pitchFamily="34" charset="0"/>
              </a:rPr>
              <a:t>naloge </a:t>
            </a:r>
            <a:r>
              <a:rPr lang="sl-SI" dirty="0">
                <a:solidFill>
                  <a:schemeClr val="tx2"/>
                </a:solidFill>
                <a:latin typeface="Calibri" panose="020F0502020204030204" pitchFamily="34" charset="0"/>
              </a:rPr>
              <a:t>v okviru javne službe iz akta o ustanovitvi javnega zavoda)  in prikaz letnih ciljev</a:t>
            </a:r>
          </a:p>
          <a:p>
            <a:pPr hangingPunct="0"/>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3</a:t>
            </a:r>
            <a:r>
              <a:rPr lang="sl-SI" dirty="0">
                <a:solidFill>
                  <a:schemeClr val="tx2"/>
                </a:solidFill>
                <a:latin typeface="Calibri" panose="020F0502020204030204" pitchFamily="34" charset="0"/>
              </a:rPr>
              <a:t>.  vsebinski opis </a:t>
            </a:r>
            <a:r>
              <a:rPr lang="sl-SI" dirty="0" smtClean="0">
                <a:solidFill>
                  <a:schemeClr val="tx2"/>
                </a:solidFill>
                <a:latin typeface="Calibri" panose="020F0502020204030204" pitchFamily="34" charset="0"/>
              </a:rPr>
              <a:t>in razčlenitev kulturnega </a:t>
            </a:r>
            <a:r>
              <a:rPr lang="sl-SI" dirty="0">
                <a:solidFill>
                  <a:schemeClr val="tx2"/>
                </a:solidFill>
                <a:latin typeface="Calibri" panose="020F0502020204030204" pitchFamily="34" charset="0"/>
              </a:rPr>
              <a:t>programa </a:t>
            </a:r>
          </a:p>
          <a:p>
            <a:pPr hangingPunct="0"/>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4</a:t>
            </a:r>
            <a:r>
              <a:rPr lang="sl-SI" dirty="0">
                <a:solidFill>
                  <a:schemeClr val="tx2"/>
                </a:solidFill>
                <a:latin typeface="Calibri" panose="020F0502020204030204" pitchFamily="34" charset="0"/>
              </a:rPr>
              <a:t>.  izhodišča in </a:t>
            </a:r>
            <a:r>
              <a:rPr lang="sl-SI" dirty="0" smtClean="0">
                <a:solidFill>
                  <a:schemeClr val="tx2"/>
                </a:solidFill>
                <a:latin typeface="Calibri" panose="020F0502020204030204" pitchFamily="34" charset="0"/>
              </a:rPr>
              <a:t>kazalci, </a:t>
            </a:r>
            <a:r>
              <a:rPr lang="sl-SI" dirty="0">
                <a:solidFill>
                  <a:schemeClr val="tx2"/>
                </a:solidFill>
                <a:latin typeface="Calibri" panose="020F0502020204030204" pitchFamily="34" charset="0"/>
              </a:rPr>
              <a:t>na katerih temeljijo izračuni in ocene potrebnih sredstev </a:t>
            </a:r>
          </a:p>
          <a:p>
            <a:pPr hangingPunct="0"/>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5. kadrovski </a:t>
            </a:r>
            <a:r>
              <a:rPr lang="sl-SI" dirty="0">
                <a:solidFill>
                  <a:schemeClr val="tx2"/>
                </a:solidFill>
                <a:latin typeface="Calibri" panose="020F0502020204030204" pitchFamily="34" charset="0"/>
              </a:rPr>
              <a:t>načrt </a:t>
            </a:r>
          </a:p>
          <a:p>
            <a:pPr lvl="0" fontAlgn="auto" hangingPunct="1"/>
            <a:r>
              <a:rPr lang="sl-SI" dirty="0" smtClean="0">
                <a:solidFill>
                  <a:schemeClr val="tx2"/>
                </a:solidFill>
                <a:latin typeface="Calibri" panose="020F0502020204030204" pitchFamily="34" charset="0"/>
              </a:rPr>
              <a:t>6. program </a:t>
            </a:r>
            <a:r>
              <a:rPr lang="sl-SI" dirty="0">
                <a:solidFill>
                  <a:schemeClr val="tx2"/>
                </a:solidFill>
                <a:latin typeface="Calibri" panose="020F0502020204030204" pitchFamily="34" charset="0"/>
              </a:rPr>
              <a:t>inv. vzdrževanja in nakupa opreme </a:t>
            </a:r>
            <a:endParaRPr lang="sl-SI" dirty="0" smtClean="0">
              <a:solidFill>
                <a:schemeClr val="tx2"/>
              </a:solidFill>
              <a:latin typeface="Calibri" panose="020F0502020204030204" pitchFamily="34" charset="0"/>
            </a:endParaRPr>
          </a:p>
          <a:p>
            <a:pPr lvl="0" fontAlgn="auto" hangingPunct="1"/>
            <a:r>
              <a:rPr lang="sl-SI" dirty="0" smtClean="0">
                <a:solidFill>
                  <a:schemeClr val="tx2"/>
                </a:solidFill>
                <a:latin typeface="Calibri" panose="020F0502020204030204" pitchFamily="34" charset="0"/>
              </a:rPr>
              <a:t>7. plan </a:t>
            </a:r>
            <a:r>
              <a:rPr lang="sl-SI" dirty="0">
                <a:solidFill>
                  <a:schemeClr val="tx2"/>
                </a:solidFill>
                <a:latin typeface="Calibri" panose="020F0502020204030204" pitchFamily="34" charset="0"/>
              </a:rPr>
              <a:t>investicij </a:t>
            </a:r>
          </a:p>
          <a:p>
            <a:pPr hangingPunct="0"/>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Obrazložitev finančnega načrta </a:t>
            </a:r>
            <a:r>
              <a:rPr lang="sl-SI" dirty="0" smtClean="0">
                <a:solidFill>
                  <a:schemeClr val="tx2"/>
                </a:solidFill>
                <a:latin typeface="Calibri" panose="020F0502020204030204" pitchFamily="34" charset="0"/>
              </a:rPr>
              <a:t>služi </a:t>
            </a:r>
            <a:r>
              <a:rPr lang="sl-SI" dirty="0">
                <a:solidFill>
                  <a:schemeClr val="tx2"/>
                </a:solidFill>
                <a:latin typeface="Calibri" panose="020F0502020204030204" pitchFamily="34" charset="0"/>
              </a:rPr>
              <a:t>kot izhodišče za pripravo </a:t>
            </a:r>
            <a:r>
              <a:rPr lang="sl-SI" dirty="0" smtClean="0">
                <a:solidFill>
                  <a:schemeClr val="tx2"/>
                </a:solidFill>
                <a:latin typeface="Calibri" panose="020F0502020204030204" pitchFamily="34" charset="0"/>
              </a:rPr>
              <a:t>poročila </a:t>
            </a:r>
            <a:r>
              <a:rPr lang="sl-SI" dirty="0">
                <a:solidFill>
                  <a:schemeClr val="tx2"/>
                </a:solidFill>
                <a:latin typeface="Calibri" panose="020F0502020204030204" pitchFamily="34" charset="0"/>
              </a:rPr>
              <a:t>o doseženih ciljih in rezultatih, ki je sestavni del letnega poročila.</a:t>
            </a:r>
          </a:p>
          <a:p>
            <a:pPr hangingPunct="0"/>
            <a:r>
              <a:rPr lang="sl-SI" dirty="0">
                <a:solidFill>
                  <a:schemeClr val="tx2"/>
                </a:solidFill>
                <a:latin typeface="Calibri" panose="020F0502020204030204" pitchFamily="34" charset="0"/>
              </a:rPr>
              <a:t> </a:t>
            </a:r>
          </a:p>
          <a:p>
            <a:r>
              <a:rPr lang="sl-SI" dirty="0" smtClean="0">
                <a:solidFill>
                  <a:schemeClr val="tx2"/>
                </a:solidFill>
                <a:latin typeface="Calibri" panose="020F0502020204030204" pitchFamily="34" charset="0"/>
              </a:rPr>
              <a:t>ZIPRS1819 v 58. členu določa</a:t>
            </a:r>
            <a:r>
              <a:rPr lang="sl-SI" dirty="0">
                <a:solidFill>
                  <a:schemeClr val="tx2"/>
                </a:solidFill>
                <a:latin typeface="Calibri" panose="020F0502020204030204" pitchFamily="34" charset="0"/>
              </a:rPr>
              <a:t>, da morajo </a:t>
            </a:r>
            <a:r>
              <a:rPr lang="sl-SI" dirty="0" smtClean="0">
                <a:solidFill>
                  <a:schemeClr val="tx2"/>
                </a:solidFill>
                <a:latin typeface="Calibri" panose="020F0502020204030204" pitchFamily="34" charset="0"/>
              </a:rPr>
              <a:t>javni zavodi </a:t>
            </a:r>
            <a:r>
              <a:rPr lang="sl-SI" dirty="0">
                <a:solidFill>
                  <a:schemeClr val="tx2"/>
                </a:solidFill>
                <a:latin typeface="Calibri" panose="020F0502020204030204" pitchFamily="34" charset="0"/>
              </a:rPr>
              <a:t>v </a:t>
            </a:r>
            <a:r>
              <a:rPr lang="sl-SI" dirty="0" smtClean="0">
                <a:solidFill>
                  <a:schemeClr val="tx2"/>
                </a:solidFill>
                <a:latin typeface="Calibri" panose="020F0502020204030204" pitchFamily="34" charset="0"/>
              </a:rPr>
              <a:t>45 </a:t>
            </a:r>
            <a:r>
              <a:rPr lang="sl-SI" dirty="0">
                <a:solidFill>
                  <a:schemeClr val="tx2"/>
                </a:solidFill>
                <a:latin typeface="Calibri" panose="020F0502020204030204" pitchFamily="34" charset="0"/>
              </a:rPr>
              <a:t>dneh po prejemu izhodišč posredovati sprejete finančne načrte in programe dela v soglasje pristojnemu ministrstvu, če je ustanovitelj </a:t>
            </a:r>
            <a:r>
              <a:rPr lang="sl-SI" dirty="0" smtClean="0">
                <a:solidFill>
                  <a:schemeClr val="tx2"/>
                </a:solidFill>
                <a:latin typeface="Calibri" panose="020F0502020204030204" pitchFamily="34" charset="0"/>
              </a:rPr>
              <a:t>javnega </a:t>
            </a:r>
            <a:r>
              <a:rPr lang="sl-SI" dirty="0">
                <a:solidFill>
                  <a:schemeClr val="tx2"/>
                </a:solidFill>
                <a:latin typeface="Calibri" panose="020F0502020204030204" pitchFamily="34" charset="0"/>
              </a:rPr>
              <a:t>zavoda država, oz. občinski upravi, če je ustanovitelj </a:t>
            </a:r>
            <a:r>
              <a:rPr lang="sl-SI" dirty="0" smtClean="0">
                <a:solidFill>
                  <a:schemeClr val="tx2"/>
                </a:solidFill>
                <a:latin typeface="Calibri" panose="020F0502020204030204" pitchFamily="34" charset="0"/>
              </a:rPr>
              <a:t>občina. </a:t>
            </a:r>
          </a:p>
          <a:p>
            <a:r>
              <a:rPr lang="sl-SI" dirty="0" smtClean="0">
                <a:solidFill>
                  <a:schemeClr val="tx2"/>
                </a:solidFill>
                <a:latin typeface="Calibri" panose="020F0502020204030204" pitchFamily="34" charset="0"/>
              </a:rPr>
              <a:t>Pred tem mora finančni načrt in program dela potrditi svet javnega zavoda.</a:t>
            </a:r>
            <a:endParaRPr lang="sl-SI" dirty="0">
              <a:solidFill>
                <a:schemeClr val="tx2"/>
              </a:solidFill>
              <a:latin typeface="Calibri" panose="020F0502020204030204" pitchFamily="34" charset="0"/>
            </a:endParaRPr>
          </a:p>
        </p:txBody>
      </p:sp>
    </p:spTree>
    <p:extLst>
      <p:ext uri="{BB962C8B-B14F-4D97-AF65-F5344CB8AC3E}">
        <p14:creationId xmlns:p14="http://schemas.microsoft.com/office/powerpoint/2010/main" val="6333440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993815"/>
            <a:ext cx="4585360" cy="400110"/>
          </a:xfrm>
          <a:prstGeom prst="rect">
            <a:avLst/>
          </a:prstGeom>
        </p:spPr>
        <p:txBody>
          <a:bodyPr wrap="square">
            <a:spAutoFit/>
          </a:bodyPr>
          <a:lstStyle/>
          <a:p>
            <a:r>
              <a:rPr lang="sl-SI" altLang="sl-SI" sz="2000" b="1" dirty="0">
                <a:solidFill>
                  <a:schemeClr val="tx2"/>
                </a:solidFill>
                <a:latin typeface="+mn-lt"/>
              </a:rPr>
              <a:t>Strateško načrtovanje</a:t>
            </a:r>
          </a:p>
        </p:txBody>
      </p:sp>
      <p:sp>
        <p:nvSpPr>
          <p:cNvPr id="3" name="Rectangle 2"/>
          <p:cNvSpPr/>
          <p:nvPr/>
        </p:nvSpPr>
        <p:spPr>
          <a:xfrm>
            <a:off x="1092200" y="1647575"/>
            <a:ext cx="7262660" cy="4708981"/>
          </a:xfrm>
          <a:prstGeom prst="rect">
            <a:avLst/>
          </a:prstGeom>
        </p:spPr>
        <p:txBody>
          <a:bodyPr wrap="square">
            <a:spAutoFit/>
          </a:bodyPr>
          <a:lstStyle/>
          <a:p>
            <a:r>
              <a:rPr lang="sl-SI" sz="2000" b="1" dirty="0">
                <a:solidFill>
                  <a:schemeClr val="tx2"/>
                </a:solidFill>
                <a:latin typeface="+mn-lt"/>
              </a:rPr>
              <a:t>Izhodišča za pripravo strateškega načrta</a:t>
            </a:r>
          </a:p>
          <a:p>
            <a:pPr marL="342900" indent="-342900">
              <a:buFont typeface="Arial" pitchFamily="34" charset="0"/>
              <a:buChar char="•"/>
            </a:pPr>
            <a:r>
              <a:rPr lang="sl-SI" sz="2000" dirty="0">
                <a:solidFill>
                  <a:schemeClr val="tx2"/>
                </a:solidFill>
                <a:latin typeface="+mn-lt"/>
              </a:rPr>
              <a:t>Analiza poslovnega okolja</a:t>
            </a:r>
          </a:p>
          <a:p>
            <a:pPr marL="342900" indent="-342900">
              <a:buFont typeface="Arial" pitchFamily="34" charset="0"/>
              <a:buChar char="•"/>
            </a:pPr>
            <a:r>
              <a:rPr lang="sl-SI" sz="2000" dirty="0">
                <a:solidFill>
                  <a:schemeClr val="tx2"/>
                </a:solidFill>
                <a:latin typeface="+mn-lt"/>
              </a:rPr>
              <a:t>Analiza poslovanja </a:t>
            </a:r>
            <a:r>
              <a:rPr lang="sl-SI" sz="2000" dirty="0" smtClean="0">
                <a:solidFill>
                  <a:schemeClr val="tx2"/>
                </a:solidFill>
                <a:latin typeface="+mn-lt"/>
              </a:rPr>
              <a:t>javnega zavoda</a:t>
            </a:r>
            <a:endParaRPr lang="sl-SI" sz="2000" dirty="0">
              <a:solidFill>
                <a:schemeClr val="tx2"/>
              </a:solidFill>
              <a:latin typeface="+mn-lt"/>
            </a:endParaRPr>
          </a:p>
          <a:p>
            <a:pPr marL="342900" indent="-342900">
              <a:buFont typeface="Arial" pitchFamily="34" charset="0"/>
              <a:buChar char="•"/>
            </a:pPr>
            <a:r>
              <a:rPr lang="sl-SI" sz="2000" dirty="0">
                <a:solidFill>
                  <a:schemeClr val="tx2"/>
                </a:solidFill>
                <a:latin typeface="+mn-lt"/>
              </a:rPr>
              <a:t>Poslanstvo </a:t>
            </a:r>
            <a:r>
              <a:rPr lang="sl-SI" sz="2000" dirty="0" smtClean="0">
                <a:solidFill>
                  <a:schemeClr val="tx2"/>
                </a:solidFill>
                <a:latin typeface="+mn-lt"/>
              </a:rPr>
              <a:t>javnega zavoda</a:t>
            </a:r>
            <a:endParaRPr lang="sl-SI" sz="2000" dirty="0">
              <a:solidFill>
                <a:schemeClr val="tx2"/>
              </a:solidFill>
              <a:latin typeface="+mn-lt"/>
            </a:endParaRPr>
          </a:p>
          <a:p>
            <a:endParaRPr lang="sl-SI" sz="2000" dirty="0">
              <a:solidFill>
                <a:schemeClr val="tx2"/>
              </a:solidFill>
              <a:latin typeface="+mn-lt"/>
            </a:endParaRPr>
          </a:p>
          <a:p>
            <a:r>
              <a:rPr lang="sl-SI" sz="2000" b="1" dirty="0">
                <a:solidFill>
                  <a:schemeClr val="tx2"/>
                </a:solidFill>
                <a:latin typeface="+mn-lt"/>
              </a:rPr>
              <a:t>Proces načrtovanja v ožjem smislu</a:t>
            </a:r>
          </a:p>
          <a:p>
            <a:pPr marL="342900" indent="-342900">
              <a:buFont typeface="Arial" pitchFamily="34" charset="0"/>
              <a:buChar char="•"/>
            </a:pPr>
            <a:r>
              <a:rPr lang="sl-SI" sz="2000" dirty="0">
                <a:solidFill>
                  <a:schemeClr val="tx2"/>
                </a:solidFill>
                <a:latin typeface="+mn-lt"/>
              </a:rPr>
              <a:t>Analiza prednosti, slabosti, priložnosti, nevarnosti organizacije</a:t>
            </a:r>
          </a:p>
          <a:p>
            <a:pPr marL="342900" indent="-342900">
              <a:buFont typeface="Arial" pitchFamily="34" charset="0"/>
              <a:buChar char="•"/>
            </a:pPr>
            <a:r>
              <a:rPr lang="sl-SI" sz="2000" dirty="0">
                <a:solidFill>
                  <a:schemeClr val="tx2"/>
                </a:solidFill>
                <a:latin typeface="+mn-lt"/>
              </a:rPr>
              <a:t>Snovanje vizije</a:t>
            </a:r>
          </a:p>
          <a:p>
            <a:pPr marL="342900" indent="-342900">
              <a:buFont typeface="Arial" pitchFamily="34" charset="0"/>
              <a:buChar char="•"/>
            </a:pPr>
            <a:r>
              <a:rPr lang="sl-SI" sz="2000" dirty="0">
                <a:solidFill>
                  <a:schemeClr val="tx2"/>
                </a:solidFill>
                <a:latin typeface="+mn-lt"/>
              </a:rPr>
              <a:t>Postavljanje strateških ciljev </a:t>
            </a:r>
          </a:p>
          <a:p>
            <a:pPr marL="342900" indent="-342900">
              <a:buFont typeface="Arial" pitchFamily="34" charset="0"/>
              <a:buChar char="•"/>
            </a:pPr>
            <a:r>
              <a:rPr lang="sl-SI" sz="2000" dirty="0">
                <a:solidFill>
                  <a:schemeClr val="tx2"/>
                </a:solidFill>
                <a:latin typeface="+mn-lt"/>
              </a:rPr>
              <a:t>Določanje ukrepov za doseganje ciljev</a:t>
            </a:r>
          </a:p>
          <a:p>
            <a:pPr marL="342900" indent="-342900">
              <a:buFont typeface="Arial" pitchFamily="34" charset="0"/>
              <a:buChar char="•"/>
            </a:pPr>
            <a:endParaRPr lang="sl-SI" sz="2000" dirty="0">
              <a:solidFill>
                <a:schemeClr val="tx2"/>
              </a:solidFill>
              <a:latin typeface="+mn-lt"/>
            </a:endParaRPr>
          </a:p>
          <a:p>
            <a:r>
              <a:rPr lang="sl-SI" sz="2000" b="1" dirty="0">
                <a:solidFill>
                  <a:schemeClr val="tx2"/>
                </a:solidFill>
                <a:latin typeface="+mn-lt"/>
              </a:rPr>
              <a:t>Uresničevanje in kontrola strateških </a:t>
            </a:r>
            <a:r>
              <a:rPr lang="sl-SI" sz="2000" b="1" dirty="0" smtClean="0">
                <a:solidFill>
                  <a:schemeClr val="tx2"/>
                </a:solidFill>
                <a:latin typeface="+mn-lt"/>
              </a:rPr>
              <a:t>načrtov javnih zavodov</a:t>
            </a:r>
            <a:endParaRPr lang="sl-SI" sz="2000" b="1" dirty="0">
              <a:solidFill>
                <a:schemeClr val="tx2"/>
              </a:solidFill>
              <a:latin typeface="+mn-lt"/>
            </a:endParaRPr>
          </a:p>
          <a:p>
            <a:pPr marL="342900" indent="-342900">
              <a:buFont typeface="Arial" pitchFamily="34" charset="0"/>
              <a:buChar char="•"/>
            </a:pPr>
            <a:r>
              <a:rPr lang="sl-SI" sz="2000" dirty="0">
                <a:solidFill>
                  <a:schemeClr val="tx2"/>
                </a:solidFill>
                <a:latin typeface="+mn-lt"/>
              </a:rPr>
              <a:t>O</a:t>
            </a:r>
            <a:r>
              <a:rPr lang="en-GB" sz="2000" dirty="0" err="1">
                <a:solidFill>
                  <a:schemeClr val="tx2"/>
                </a:solidFill>
                <a:latin typeface="+mn-lt"/>
              </a:rPr>
              <a:t>perativno</a:t>
            </a:r>
            <a:r>
              <a:rPr lang="en-GB" sz="2000" dirty="0">
                <a:solidFill>
                  <a:schemeClr val="tx2"/>
                </a:solidFill>
                <a:latin typeface="+mn-lt"/>
              </a:rPr>
              <a:t> (</a:t>
            </a:r>
            <a:r>
              <a:rPr lang="en-GB" sz="2000" dirty="0" err="1">
                <a:solidFill>
                  <a:schemeClr val="tx2"/>
                </a:solidFill>
                <a:latin typeface="+mn-lt"/>
              </a:rPr>
              <a:t>letno</a:t>
            </a:r>
            <a:r>
              <a:rPr lang="en-GB" sz="2000" dirty="0">
                <a:solidFill>
                  <a:schemeClr val="tx2"/>
                </a:solidFill>
                <a:latin typeface="+mn-lt"/>
              </a:rPr>
              <a:t>) </a:t>
            </a:r>
            <a:r>
              <a:rPr lang="en-GB" sz="2000" dirty="0" err="1">
                <a:solidFill>
                  <a:schemeClr val="tx2"/>
                </a:solidFill>
                <a:latin typeface="+mn-lt"/>
              </a:rPr>
              <a:t>načrtovanje</a:t>
            </a:r>
            <a:r>
              <a:rPr lang="en-GB" sz="2000" dirty="0">
                <a:solidFill>
                  <a:schemeClr val="tx2"/>
                </a:solidFill>
                <a:latin typeface="+mn-lt"/>
              </a:rPr>
              <a:t> </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P</a:t>
            </a:r>
            <a:r>
              <a:rPr lang="en-GB" sz="2000" dirty="0" err="1">
                <a:solidFill>
                  <a:schemeClr val="tx2"/>
                </a:solidFill>
                <a:latin typeface="+mn-lt"/>
              </a:rPr>
              <a:t>rogramiranje</a:t>
            </a:r>
            <a:r>
              <a:rPr lang="en-GB" sz="2000" dirty="0">
                <a:solidFill>
                  <a:schemeClr val="tx2"/>
                </a:solidFill>
                <a:latin typeface="+mn-lt"/>
              </a:rPr>
              <a:t>, </a:t>
            </a:r>
            <a:r>
              <a:rPr lang="en-GB" sz="2000" dirty="0" err="1">
                <a:solidFill>
                  <a:schemeClr val="tx2"/>
                </a:solidFill>
                <a:latin typeface="+mn-lt"/>
              </a:rPr>
              <a:t>predračunavanje</a:t>
            </a:r>
            <a:r>
              <a:rPr lang="en-GB" sz="2000" dirty="0">
                <a:solidFill>
                  <a:schemeClr val="tx2"/>
                </a:solidFill>
                <a:latin typeface="+mn-lt"/>
              </a:rPr>
              <a:t>, </a:t>
            </a:r>
            <a:r>
              <a:rPr lang="en-GB" sz="2000" dirty="0" err="1">
                <a:solidFill>
                  <a:schemeClr val="tx2"/>
                </a:solidFill>
                <a:latin typeface="+mn-lt"/>
              </a:rPr>
              <a:t>vrednotenje</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K</a:t>
            </a:r>
            <a:r>
              <a:rPr lang="en-GB" sz="2000" dirty="0" err="1">
                <a:solidFill>
                  <a:schemeClr val="tx2"/>
                </a:solidFill>
                <a:latin typeface="+mn-lt"/>
              </a:rPr>
              <a:t>ontrola</a:t>
            </a:r>
            <a:r>
              <a:rPr lang="en-GB" sz="2000" dirty="0">
                <a:solidFill>
                  <a:schemeClr val="tx2"/>
                </a:solidFill>
                <a:latin typeface="+mn-lt"/>
              </a:rPr>
              <a:t>.</a:t>
            </a:r>
            <a:endParaRPr lang="sl-SI" sz="2000" dirty="0">
              <a:solidFill>
                <a:schemeClr val="tx2"/>
              </a:solidFill>
              <a:latin typeface="+mn-lt"/>
            </a:endParaRPr>
          </a:p>
        </p:txBody>
      </p:sp>
    </p:spTree>
    <p:extLst>
      <p:ext uri="{BB962C8B-B14F-4D97-AF65-F5344CB8AC3E}">
        <p14:creationId xmlns:p14="http://schemas.microsoft.com/office/powerpoint/2010/main" val="12648544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9" y="1215025"/>
            <a:ext cx="8016656" cy="4678204"/>
          </a:xfrm>
          <a:prstGeom prst="rect">
            <a:avLst/>
          </a:prstGeom>
          <a:noFill/>
        </p:spPr>
        <p:txBody>
          <a:bodyPr wrap="square" rtlCol="0">
            <a:spAutoFit/>
          </a:bodyPr>
          <a:lstStyle/>
          <a:p>
            <a:r>
              <a:rPr lang="sl-SI" sz="1600" b="1" dirty="0" smtClean="0">
                <a:solidFill>
                  <a:schemeClr val="tx2"/>
                </a:solidFill>
                <a:latin typeface="Calibri" panose="020F0502020204030204" pitchFamily="34" charset="0"/>
              </a:rPr>
              <a:t>Iz 58.</a:t>
            </a:r>
            <a:r>
              <a:rPr lang="sl-SI" sz="1600" b="1" dirty="0">
                <a:solidFill>
                  <a:schemeClr val="tx2"/>
                </a:solidFill>
                <a:latin typeface="Calibri" panose="020F0502020204030204" pitchFamily="34" charset="0"/>
              </a:rPr>
              <a:t> </a:t>
            </a:r>
            <a:r>
              <a:rPr lang="sl-SI" sz="1600" b="1" dirty="0" smtClean="0">
                <a:solidFill>
                  <a:schemeClr val="tx2"/>
                </a:solidFill>
                <a:latin typeface="Calibri" panose="020F0502020204030204" pitchFamily="34" charset="0"/>
              </a:rPr>
              <a:t>člena ZIPRS1819</a:t>
            </a:r>
          </a:p>
          <a:p>
            <a:r>
              <a:rPr lang="sl-SI" sz="1600" dirty="0" smtClean="0">
                <a:solidFill>
                  <a:schemeClr val="tx2"/>
                </a:solidFill>
                <a:latin typeface="Calibri" panose="020F0502020204030204" pitchFamily="34" charset="0"/>
              </a:rPr>
              <a:t>(</a:t>
            </a:r>
            <a:r>
              <a:rPr lang="sl-SI" sz="1600" dirty="0">
                <a:solidFill>
                  <a:schemeClr val="tx2"/>
                </a:solidFill>
                <a:latin typeface="Calibri" panose="020F0502020204030204" pitchFamily="34" charset="0"/>
              </a:rPr>
              <a:t>priprava finančnih načrtov uporabnikov proračuna)</a:t>
            </a:r>
          </a:p>
          <a:p>
            <a:endParaRPr lang="sl-SI" sz="1400" dirty="0" smtClean="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(2) Predstojnik neposrednega uporabnika proračuna države ali občine mora posrednim uporabnikom proračuna iz svoje pristojnosti posredovati izhodišča za pripravo finančnih načrtov posrednih uporabnikov v 15 dneh po objavi tega zakona v Uradnem listu Republike Slovenije. Izhodišča za pripravo finančnih načrtov posrednih uporabnikov, ki se pretežno financirajo iz proračuna države, morajo biti usklajena s pretežnim financerjem posrednega uporabnika in z ministrstvom.</a:t>
            </a:r>
          </a:p>
          <a:p>
            <a:r>
              <a:rPr lang="sl-SI" sz="1400" dirty="0">
                <a:solidFill>
                  <a:schemeClr val="tx2"/>
                </a:solidFill>
                <a:latin typeface="Calibri" panose="020F0502020204030204" pitchFamily="34" charset="0"/>
              </a:rPr>
              <a:t>(3) V primeru spremembe obsega sredstev tekočih transferov v finančnem načrtu neposrednega uporabnika proračuna mora predstojnik neposrednega uporabnika proračuna države ali občine, v 15 dneh od spremembe obsega sredstev tekočih transferov v finančnem načrtu neposrednega uporabnika proračuna, posrednemu uporabniku proračuna posredovati nova izhodišča.</a:t>
            </a:r>
          </a:p>
          <a:p>
            <a:r>
              <a:rPr lang="sl-SI" sz="1400" dirty="0">
                <a:solidFill>
                  <a:schemeClr val="tx2"/>
                </a:solidFill>
                <a:latin typeface="Calibri" panose="020F0502020204030204" pitchFamily="34" charset="0"/>
              </a:rPr>
              <a:t>(4) Predstojnik neposrednega uporabnika proračuna države mora pri določitvi obsega sredstev za stroške dela posrednih uporabnikov proračuna iz njegove pristojnosti zagotoviti, da se stroški dela pri posrednih uporabnikih proračuna iz njegove pristojnosti znižajo na način, da se ne preseže skupnega obsega sredstev tekočih transferov, določenega v finančnem načrtu posameznega neposrednega uporabnika.</a:t>
            </a:r>
          </a:p>
          <a:p>
            <a:r>
              <a:rPr lang="sl-SI" sz="1400" dirty="0">
                <a:solidFill>
                  <a:schemeClr val="tx2"/>
                </a:solidFill>
                <a:latin typeface="Calibri" panose="020F0502020204030204" pitchFamily="34" charset="0"/>
              </a:rPr>
              <a:t>(5) Predstojnik posrednega uporabnika proračuna mora svoj finančni načrt oziroma spremembe finančnega načrta pripraviti skladno z izhodišči iz drugega oziroma tretjega odstavka tega člena.</a:t>
            </a:r>
          </a:p>
          <a:p>
            <a:r>
              <a:rPr lang="sl-SI" sz="1400" dirty="0">
                <a:solidFill>
                  <a:schemeClr val="tx2"/>
                </a:solidFill>
                <a:latin typeface="Calibri" panose="020F0502020204030204" pitchFamily="34" charset="0"/>
              </a:rPr>
              <a:t>(6) Ne glede na določbe drugih zakonov in predpisov morajo posredni uporabniki državnega proračuna posredovati sprejete finančne načrte in programe dela v soglasje pristojnemu ministrstvu najkasneje v 45 dneh po prejemu izhodišč iz drugega oziroma tretjega odstavka tega člena.</a:t>
            </a:r>
            <a:endParaRPr lang="sl-SI" sz="14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215237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9" y="1102291"/>
            <a:ext cx="7853817" cy="5478423"/>
          </a:xfrm>
          <a:prstGeom prst="rect">
            <a:avLst/>
          </a:prstGeom>
          <a:noFill/>
        </p:spPr>
        <p:txBody>
          <a:bodyPr wrap="square" rtlCol="0">
            <a:spAutoFit/>
          </a:bodyPr>
          <a:lstStyle/>
          <a:p>
            <a:r>
              <a:rPr lang="sl-SI" sz="1400" b="1" dirty="0" smtClean="0">
                <a:solidFill>
                  <a:schemeClr val="tx2"/>
                </a:solidFill>
                <a:latin typeface="Calibri" panose="020F0502020204030204" pitchFamily="34" charset="0"/>
              </a:rPr>
              <a:t>58. člen ZIPRS1819, nadaljevanje</a:t>
            </a:r>
          </a:p>
          <a:p>
            <a:endParaRPr lang="sl-SI" sz="1400" dirty="0" smtClean="0">
              <a:solidFill>
                <a:schemeClr val="tx2"/>
              </a:solidFill>
              <a:latin typeface="Calibri" panose="020F0502020204030204" pitchFamily="34" charset="0"/>
            </a:endParaRPr>
          </a:p>
          <a:p>
            <a:r>
              <a:rPr lang="sl-SI" sz="1400" dirty="0">
                <a:solidFill>
                  <a:schemeClr val="tx2"/>
                </a:solidFill>
              </a:rPr>
              <a:t>(7) Ne glede na določbe drugih zakonov in predpisov morajo posredni uporabniki, ki se financirajo iz Zavoda za zdravstveno zavarovanje Slovenije (v nadaljnjem besedilu: ZZZS), posredovati sprejete finančne načrte in programe dela v soglasje pristojnemu ministrstvu, če je ustanovitelj posrednega uporabnika država, oziroma občinski upravi, če je ustanovitelj občina, najkasneje v 45 dneh po prejemu izhodišč iz drugega oziroma tretjega odstavka tega člena.</a:t>
            </a:r>
          </a:p>
          <a:p>
            <a:r>
              <a:rPr lang="sl-SI" sz="1400" dirty="0">
                <a:solidFill>
                  <a:schemeClr val="tx2"/>
                </a:solidFill>
              </a:rPr>
              <a:t>(8) Ne glede na določbe drugih zakonov in predpisov morajo posredni uporabniki občinskih proračunov posredovati sprejete finančne načrte in programe dela v soglasje občinski upravi najkasneje v 45 dneh po prejemu izhodišč iz drugega oziroma tretjega odstavka tega člena.</a:t>
            </a:r>
          </a:p>
          <a:p>
            <a:r>
              <a:rPr lang="sl-SI" sz="1400" dirty="0">
                <a:solidFill>
                  <a:schemeClr val="tx2"/>
                </a:solidFill>
              </a:rPr>
              <a:t>(9) Ne glede na določbe drugih zakonov in predpisov morajo posredni uporabniki iz šestega, sedmega in osmega odstavka tega člena posredovati </a:t>
            </a:r>
            <a:r>
              <a:rPr lang="sl-SI" sz="1400" b="1" dirty="0">
                <a:solidFill>
                  <a:schemeClr val="tx2"/>
                </a:solidFill>
              </a:rPr>
              <a:t>sprejeta letna poročila o delu </a:t>
            </a:r>
            <a:r>
              <a:rPr lang="sl-SI" sz="1400" dirty="0">
                <a:solidFill>
                  <a:schemeClr val="tx2"/>
                </a:solidFill>
              </a:rPr>
              <a:t>v soglasje organu, pristojnemu za izdajo soglasja k njihovemu finančnemu načrtu in programu dela.</a:t>
            </a:r>
          </a:p>
          <a:p>
            <a:r>
              <a:rPr lang="sl-SI" sz="1400" dirty="0">
                <a:solidFill>
                  <a:schemeClr val="tx2"/>
                </a:solidFill>
              </a:rPr>
              <a:t>(10) Uporabniki državnega in občinskih proračunov, ki niso neposredni uporabniki proračuna države, lahko v svojem finančnem načrtu med letom prerazporejajo sredstva na plačne konte iz podskupine kontov </a:t>
            </a:r>
            <a:r>
              <a:rPr lang="sl-SI" sz="1400" dirty="0" smtClean="0">
                <a:solidFill>
                  <a:schemeClr val="tx2"/>
                </a:solidFill>
              </a:rPr>
              <a:t>“Izdatki </a:t>
            </a:r>
            <a:r>
              <a:rPr lang="sl-SI" sz="1400" dirty="0">
                <a:solidFill>
                  <a:schemeClr val="tx2"/>
                </a:solidFill>
              </a:rPr>
              <a:t>za blago in </a:t>
            </a:r>
            <a:r>
              <a:rPr lang="sl-SI" sz="1400" dirty="0" smtClean="0">
                <a:solidFill>
                  <a:schemeClr val="tx2"/>
                </a:solidFill>
              </a:rPr>
              <a:t>storitve“ </a:t>
            </a:r>
            <a:r>
              <a:rPr lang="sl-SI" sz="1400" dirty="0">
                <a:solidFill>
                  <a:schemeClr val="tx2"/>
                </a:solidFill>
              </a:rPr>
              <a:t>do višine 2 % obsega sredstev za stroške dela v sprejetem finančnem načrtu.</a:t>
            </a:r>
          </a:p>
          <a:p>
            <a:r>
              <a:rPr lang="sl-SI" sz="1400" dirty="0">
                <a:solidFill>
                  <a:schemeClr val="tx2"/>
                </a:solidFill>
              </a:rPr>
              <a:t>(11) Ne glede na določbe zakonov, predpisov in splošnih aktov, sprejme finančni načrt posrednega uporabnika proračuna vlada oziroma župan, če ga organ, pristojen za sprejem finančnega načrta ni sprejel, ker je bil ta pripravljen v skladu z izhodišči vlade oziroma župana.</a:t>
            </a:r>
          </a:p>
          <a:p>
            <a:r>
              <a:rPr lang="sl-SI" sz="1400" dirty="0">
                <a:solidFill>
                  <a:schemeClr val="tx2"/>
                </a:solidFill>
              </a:rPr>
              <a:t>(12) Posrednim uporabnikom proračuna, ki jim vlada, pristojno ministrstvo ali občinska uprava v 60 dneh po prejemu finančnega načrta v soglasje, soglasje zavrne iz razloga, ker finančni načrt ni bil sprejet v skladu z drugim oziroma tretjim odstavkom tega člena, se po poteku 60 dnevnega roka za pridobitev soglasja zagotavlja največ 80 % realiziranih izdatkov, ki so bili financirani iz proračuna preteklega leta.</a:t>
            </a:r>
            <a:endParaRPr lang="sl-SI" sz="1400" dirty="0">
              <a:solidFill>
                <a:schemeClr val="tx2"/>
              </a:solidFill>
              <a:effectLst/>
            </a:endParaRPr>
          </a:p>
        </p:txBody>
      </p:sp>
    </p:spTree>
    <p:extLst>
      <p:ext uri="{BB962C8B-B14F-4D97-AF65-F5344CB8AC3E}">
        <p14:creationId xmlns:p14="http://schemas.microsoft.com/office/powerpoint/2010/main" val="93793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89139" y="1377864"/>
            <a:ext cx="7177413" cy="2800767"/>
          </a:xfrm>
          <a:prstGeom prst="rect">
            <a:avLst/>
          </a:prstGeom>
        </p:spPr>
        <p:txBody>
          <a:bodyPr wrap="square">
            <a:spAutoFit/>
          </a:bodyPr>
          <a:lstStyle/>
          <a:p>
            <a:r>
              <a:rPr lang="sl-SI" sz="1600" b="1" dirty="0" smtClean="0">
                <a:solidFill>
                  <a:schemeClr val="tx2"/>
                </a:solidFill>
                <a:latin typeface="Calibri" panose="020F0502020204030204" pitchFamily="34" charset="0"/>
                <a:cs typeface="Arial" panose="020B0604020202020204" pitchFamily="34" charset="0"/>
              </a:rPr>
              <a:t>58. </a:t>
            </a:r>
            <a:r>
              <a:rPr lang="sl-SI" sz="1600" b="1" dirty="0">
                <a:solidFill>
                  <a:schemeClr val="tx2"/>
                </a:solidFill>
                <a:latin typeface="Calibri" panose="020F0502020204030204" pitchFamily="34" charset="0"/>
                <a:cs typeface="Arial" panose="020B0604020202020204" pitchFamily="34" charset="0"/>
              </a:rPr>
              <a:t>člen </a:t>
            </a:r>
            <a:r>
              <a:rPr lang="sl-SI" sz="1600" b="1" dirty="0" smtClean="0">
                <a:solidFill>
                  <a:schemeClr val="tx2"/>
                </a:solidFill>
                <a:latin typeface="Calibri" panose="020F0502020204030204" pitchFamily="34" charset="0"/>
                <a:cs typeface="Arial" panose="020B0604020202020204" pitchFamily="34" charset="0"/>
              </a:rPr>
              <a:t>ZIPRS1819, nadaljevanje</a:t>
            </a:r>
          </a:p>
          <a:p>
            <a:endParaRPr lang="sl-SI" sz="1600" b="1" dirty="0">
              <a:solidFill>
                <a:schemeClr val="tx2"/>
              </a:solidFill>
              <a:latin typeface="Calibri" panose="020F0502020204030204" pitchFamily="34" charset="0"/>
            </a:endParaRPr>
          </a:p>
          <a:p>
            <a:r>
              <a:rPr lang="sl-SI" sz="1600" dirty="0" smtClean="0">
                <a:solidFill>
                  <a:schemeClr val="tx2"/>
                </a:solidFill>
                <a:latin typeface="Calibri" panose="020F0502020204030204" pitchFamily="34" charset="0"/>
              </a:rPr>
              <a:t>(</a:t>
            </a:r>
            <a:r>
              <a:rPr lang="sl-SI" sz="1600" dirty="0">
                <a:solidFill>
                  <a:schemeClr val="tx2"/>
                </a:solidFill>
                <a:latin typeface="Calibri" panose="020F0502020204030204" pitchFamily="34" charset="0"/>
              </a:rPr>
              <a:t>13) Če posredni uporabniki ne posredujejo finančnega načrta in programa dela v soglasje organu, pristojnemu za izdajo soglasja k njegovemu finančnemu načrtu in programu dela, v 45 dneh po prejemu izhodišč iz drugega oziroma tretjega odstavka tega člena, se posrednemu uporabniku proračuna zagotavlja največ 80 % realiziranih izdatkov, ki so bili financirani iz proračuna preteklega leta.</a:t>
            </a:r>
          </a:p>
          <a:p>
            <a:r>
              <a:rPr lang="sl-SI" sz="1600" dirty="0">
                <a:solidFill>
                  <a:schemeClr val="tx2"/>
                </a:solidFill>
                <a:latin typeface="Calibri" panose="020F0502020204030204" pitchFamily="34" charset="0"/>
              </a:rPr>
              <a:t>(14) Ne glede na določbe tega člena, neposredni uporabnik proračuna države, tistim posrednim uporabnikom proračuna občin s področja izobraževanja, ki se pretežno financirajo iz proračuna države, izda le soglasje k sistemizaciji delovnih mest v skladu z normativi in standardi, ki veljajo za izvajanje programa osnovnih in glasbenih šol.</a:t>
            </a:r>
            <a:endParaRPr lang="sl-SI" sz="16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426761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789139" y="1281113"/>
            <a:ext cx="7841293" cy="557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dirty="0" smtClean="0">
                <a:solidFill>
                  <a:schemeClr val="tx2"/>
                </a:solidFill>
                <a:latin typeface="Calibri" panose="020F0502020204030204" pitchFamily="34" charset="0"/>
                <a:cs typeface="Arial" charset="0"/>
              </a:rPr>
              <a:t>60. člen ZIPRS1819</a:t>
            </a:r>
            <a:br>
              <a:rPr lang="sl-SI" sz="1600" dirty="0" smtClean="0">
                <a:solidFill>
                  <a:schemeClr val="tx2"/>
                </a:solidFill>
                <a:latin typeface="Calibri" panose="020F0502020204030204" pitchFamily="34" charset="0"/>
                <a:cs typeface="Arial" charset="0"/>
              </a:rPr>
            </a:br>
            <a:r>
              <a:rPr lang="sl-SI" sz="1600" b="0" dirty="0" smtClean="0">
                <a:solidFill>
                  <a:schemeClr val="tx2"/>
                </a:solidFill>
                <a:latin typeface="Calibri" panose="020F0502020204030204" pitchFamily="34" charset="0"/>
              </a:rPr>
              <a:t>(politika zaposlovanja)</a:t>
            </a:r>
            <a:br>
              <a:rPr lang="sl-SI" sz="16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(1) Ne glede na določbe drugih zakonov in predpisov morajo neposredni uporabniki proračuna države pripraviti kadrovske načrte tako, da se število zaposlenih prikaže po naslednjih virih financiranja:</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1.      državni proračun;</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2.      proračun občin;</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3.      ZZZS in ZPIZ;</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4.      druga javna sredstva za opravljanje javne službe (npr. takse, pristojbine, koncesnine, RTV-prispevek);</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5.      sredstva od prodaje blaga in storitev na trgu;</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6.      nejavna sredstva za opravljanje javne službe;</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7.      sredstva prejetih donacij;</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8.      sredstva Evropske unije ali drugih mednarodnih virov, vključno s sredstvi sofinanciranja iz državnega proračuna;</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9.      sredstva ZZZS za zdravnike pripravnike in specializante, zdravstvene delavce pripravnike, zdravstvene sodelavce pripravnike;</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10.   sredstva iz sistema javnih del;</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11.   sredstva raziskovalnih projektov in programov ter sredstva za projekte in programe, namenjenih za internacionalizacijo in kakovost v izobraževanju in znanosti;</a:t>
            </a:r>
            <a:br>
              <a:rPr lang="sl-SI" sz="1400" b="0" dirty="0" smtClean="0">
                <a:solidFill>
                  <a:schemeClr val="tx2"/>
                </a:solidFill>
                <a:latin typeface="Calibri" panose="020F0502020204030204" pitchFamily="34" charset="0"/>
              </a:rPr>
            </a:br>
            <a:r>
              <a:rPr lang="sl-SI" sz="1400" b="0" dirty="0" smtClean="0">
                <a:solidFill>
                  <a:schemeClr val="tx2"/>
                </a:solidFill>
                <a:latin typeface="Calibri" panose="020F0502020204030204" pitchFamily="34" charset="0"/>
              </a:rPr>
              <a:t>12.   sredstva za zaposlene na podlagi Zakona o ukrepih za odpravo posledic žleda med 30. januarjem in 10. februarjem 2014 (Uradni list RS, št. 17/14, in 14/15 – ZUUJFO), ne glede na vir, iz katerega se financirajo njihove plače.</a:t>
            </a:r>
            <a:r>
              <a:rPr lang="sl-SI" sz="1400" dirty="0" smtClean="0">
                <a:latin typeface="Calibri" panose="020F0502020204030204" pitchFamily="34" charset="0"/>
              </a:rPr>
              <a:t/>
            </a:r>
            <a:br>
              <a:rPr lang="sl-SI" sz="1400" dirty="0" smtClean="0">
                <a:latin typeface="Calibri" panose="020F0502020204030204" pitchFamily="34" charset="0"/>
              </a:rPr>
            </a:br>
            <a:r>
              <a:rPr lang="sl-SI" sz="1600" b="0" dirty="0" smtClean="0">
                <a:solidFill>
                  <a:schemeClr val="tx2"/>
                </a:solidFill>
                <a:latin typeface="Calibri" panose="020F0502020204030204" pitchFamily="34" charset="0"/>
                <a:cs typeface="Arial" charset="0"/>
              </a:rPr>
              <a:t> </a:t>
            </a:r>
            <a:br>
              <a:rPr lang="sl-SI" sz="1600" b="0" dirty="0" smtClean="0">
                <a:solidFill>
                  <a:schemeClr val="tx2"/>
                </a:solidFill>
                <a:latin typeface="Calibri" panose="020F0502020204030204" pitchFamily="34" charset="0"/>
                <a:cs typeface="Arial" charset="0"/>
              </a:rPr>
            </a:br>
            <a:r>
              <a:rPr lang="sl-SI" sz="1600" dirty="0" smtClean="0"/>
              <a:t/>
            </a:r>
            <a:br>
              <a:rPr lang="sl-SI" sz="1600" dirty="0" smtClean="0"/>
            </a:br>
            <a:endParaRPr lang="en-US" sz="1600" b="0" dirty="0" smtClean="0">
              <a:solidFill>
                <a:schemeClr val="tx2"/>
              </a:solidFill>
              <a:latin typeface="Calibri" panose="020F0502020204030204" pitchFamily="34"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89139" y="1212757"/>
            <a:ext cx="2508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p>
        </p:txBody>
      </p:sp>
      <p:sp>
        <p:nvSpPr>
          <p:cNvPr id="2" name="TextBox 1"/>
          <p:cNvSpPr txBox="1"/>
          <p:nvPr/>
        </p:nvSpPr>
        <p:spPr>
          <a:xfrm>
            <a:off x="588725" y="881003"/>
            <a:ext cx="4903074" cy="369332"/>
          </a:xfrm>
          <a:prstGeom prst="rect">
            <a:avLst/>
          </a:prstGeom>
          <a:noFill/>
        </p:spPr>
        <p:txBody>
          <a:bodyPr wrap="none" rtlCol="0">
            <a:spAutoFit/>
          </a:bodyPr>
          <a:lstStyle/>
          <a:p>
            <a:r>
              <a:rPr lang="sl-SI" b="1" dirty="0" smtClean="0">
                <a:solidFill>
                  <a:schemeClr val="tx2"/>
                </a:solidFill>
                <a:latin typeface="Calibri" panose="020F0502020204030204" pitchFamily="34" charset="0"/>
              </a:rPr>
              <a:t> KADROVSKI NAČRTI IN PLAČE V JAVNIH ZAVODIH</a:t>
            </a:r>
            <a:endParaRPr lang="sl-SI"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6730372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6" y="989556"/>
            <a:ext cx="7954027" cy="5909310"/>
          </a:xfrm>
          <a:prstGeom prst="rect">
            <a:avLst/>
          </a:prstGeom>
          <a:noFill/>
        </p:spPr>
        <p:txBody>
          <a:bodyPr wrap="square" rtlCol="0">
            <a:spAutoFit/>
          </a:bodyPr>
          <a:lstStyle/>
          <a:p>
            <a:r>
              <a:rPr lang="sl-SI" sz="1400" b="1" dirty="0" smtClean="0">
                <a:solidFill>
                  <a:schemeClr val="tx2"/>
                </a:solidFill>
                <a:latin typeface="Calibri" panose="020F0502020204030204" pitchFamily="34" charset="0"/>
              </a:rPr>
              <a:t>60. </a:t>
            </a:r>
            <a:r>
              <a:rPr lang="sl-SI" sz="1400" b="1" dirty="0">
                <a:solidFill>
                  <a:schemeClr val="tx2"/>
                </a:solidFill>
                <a:latin typeface="Calibri" panose="020F0502020204030204" pitchFamily="34" charset="0"/>
              </a:rPr>
              <a:t>č</a:t>
            </a:r>
            <a:r>
              <a:rPr lang="sl-SI" sz="1400" b="1" dirty="0" smtClean="0">
                <a:solidFill>
                  <a:schemeClr val="tx2"/>
                </a:solidFill>
                <a:latin typeface="Calibri" panose="020F0502020204030204" pitchFamily="34" charset="0"/>
              </a:rPr>
              <a:t>len ZIPRS1819, nadaljevanje</a:t>
            </a:r>
          </a:p>
          <a:p>
            <a:r>
              <a:rPr lang="sl-SI" sz="1400" dirty="0">
                <a:solidFill>
                  <a:schemeClr val="tx2"/>
                </a:solidFill>
                <a:latin typeface="Calibri" panose="020F0502020204030204" pitchFamily="34" charset="0"/>
              </a:rPr>
              <a:t>(2) Posredni uporabniki proračuna države in občin morajo ob sprejetju programa dela in finančnega načrta sprejeti tudi kadrovski načrt, kot prilogo finančnega načrta, ki mora biti usklajen s finančnim načrtom in pripraviti kadrovske načrte tako, da se število zaposlenih prikaže po virih financiranja v skladu s prejšnjim odstavkom.</a:t>
            </a:r>
          </a:p>
          <a:p>
            <a:r>
              <a:rPr lang="sl-SI" sz="1400" dirty="0">
                <a:solidFill>
                  <a:schemeClr val="tx2"/>
                </a:solidFill>
                <a:latin typeface="Calibri" panose="020F0502020204030204" pitchFamily="34" charset="0"/>
              </a:rPr>
              <a:t>(3) Neposredni uporabniki proračuna države in posredni uporabniki proračuna države in občin pripravijo kadrovski načrt za leti </a:t>
            </a:r>
            <a:r>
              <a:rPr lang="sl-SI" sz="1400" dirty="0" smtClean="0">
                <a:solidFill>
                  <a:schemeClr val="tx2"/>
                </a:solidFill>
                <a:latin typeface="Calibri" panose="020F0502020204030204" pitchFamily="34" charset="0"/>
              </a:rPr>
              <a:t>2018 </a:t>
            </a:r>
            <a:r>
              <a:rPr lang="sl-SI" sz="1400" dirty="0">
                <a:solidFill>
                  <a:schemeClr val="tx2"/>
                </a:solidFill>
                <a:latin typeface="Calibri" panose="020F0502020204030204" pitchFamily="34" charset="0"/>
              </a:rPr>
              <a:t>in </a:t>
            </a:r>
            <a:r>
              <a:rPr lang="sl-SI" sz="1400" dirty="0" smtClean="0">
                <a:solidFill>
                  <a:schemeClr val="tx2"/>
                </a:solidFill>
                <a:latin typeface="Calibri" panose="020F0502020204030204" pitchFamily="34" charset="0"/>
              </a:rPr>
              <a:t>2019 </a:t>
            </a:r>
            <a:r>
              <a:rPr lang="sl-SI" sz="1400" dirty="0">
                <a:solidFill>
                  <a:schemeClr val="tx2"/>
                </a:solidFill>
                <a:latin typeface="Calibri" panose="020F0502020204030204" pitchFamily="34" charset="0"/>
              </a:rPr>
              <a:t>tako, da se:</a:t>
            </a:r>
          </a:p>
          <a:p>
            <a:r>
              <a:rPr lang="sl-SI" sz="1400" dirty="0">
                <a:solidFill>
                  <a:schemeClr val="tx2"/>
                </a:solidFill>
                <a:latin typeface="Calibri" panose="020F0502020204030204" pitchFamily="34" charset="0"/>
              </a:rPr>
              <a:t>-        določi dovoljeno število zaposlenih, ki se financirajo iz 1., 2., 3. in 4. točke prvega odstavka tega člena, pri čemer to število ne sme presegati dovoljenega števila zaposlenih iz teh virov, kot je določeno v kadrovskih načrtih za leto </a:t>
            </a:r>
            <a:r>
              <a:rPr lang="sl-SI" sz="1400" dirty="0" smtClean="0">
                <a:solidFill>
                  <a:schemeClr val="tx2"/>
                </a:solidFill>
                <a:latin typeface="Calibri" panose="020F0502020204030204" pitchFamily="34" charset="0"/>
              </a:rPr>
              <a:t>2017;</a:t>
            </a:r>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        oceni število zaposlenih, ki se financirajo iz 5., 6., 7., 8., 9., 10., 11. in 12. točke prvega odstavka tega člena.</a:t>
            </a:r>
          </a:p>
          <a:p>
            <a:r>
              <a:rPr lang="sl-SI" sz="1400" dirty="0">
                <a:solidFill>
                  <a:schemeClr val="tx2"/>
                </a:solidFill>
                <a:latin typeface="Calibri" panose="020F0502020204030204" pitchFamily="34" charset="0"/>
              </a:rPr>
              <a:t>(4) Ne glede na prvo alinejo prejšnjega odstavka lahko vlada ob predhodnem soglasju ministrstva in Ministrstva za javno upravo v izjemnih primerih odloči, da se dovoljeno število zaposlenih v skupnem kadrovskem načrtu državnih organov v letih 2018 in 2019 poveča za največ 0,8 odstotka in za največ dodatnih deset zaposlitev za izvajanje ukrepov Sklada za podnebne spremembe, na ministrstvu, pristojnem za okolje, ter za največ dodatnih deset zaposlitev na Inšpektoratu za delo Republike Slovenije. Za zaposlitve iz tega odstavka mora organ državne uprave zagotoviti sredstva za stroške dela v okviru sredstev za stroške dela v svojem finančnem načrtu.</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(5) Ne glede na prvo alinejo tretjega odstavka tega člena lahko vlada, v primeru izvrševanja nujno potrebnih razvojnih in zakonsko določenih obveznosti ter nezadostne kadrovske pokritosti delovnih področij organov državne uprave odloči, da se dovoljeno število zaposlenih v kadrovskem načrtu neposrednega uporabnika proračuna države v letih 2018 in 2019 poveča za največ 1 odstotek, če gre za prenos kvot iz kadrovskega načrta oseb javnega prava v kadrovski načrt organa državne uprave, skupaj s prenosom sredstev za stroške dela.</a:t>
            </a:r>
          </a:p>
          <a:p>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6765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51770" y="801666"/>
            <a:ext cx="7377830" cy="5755422"/>
          </a:xfrm>
          <a:prstGeom prst="rect">
            <a:avLst/>
          </a:prstGeom>
        </p:spPr>
        <p:txBody>
          <a:bodyPr wrap="square">
            <a:spAutoFit/>
          </a:bodyPr>
          <a:lstStyle/>
          <a:p>
            <a:endParaRPr lang="sl-SI" sz="1400" b="1" dirty="0">
              <a:solidFill>
                <a:schemeClr val="tx2"/>
              </a:solidFill>
              <a:latin typeface="Arial" panose="020B0604020202020204" pitchFamily="34" charset="0"/>
              <a:cs typeface="Arial" panose="020B0604020202020204" pitchFamily="34" charset="0"/>
            </a:endParaRPr>
          </a:p>
          <a:p>
            <a:r>
              <a:rPr lang="sl-SI" sz="1400" b="1" dirty="0" smtClean="0">
                <a:solidFill>
                  <a:schemeClr val="tx2"/>
                </a:solidFill>
                <a:latin typeface="Arial" panose="020B0604020202020204" pitchFamily="34" charset="0"/>
                <a:cs typeface="Arial" panose="020B0604020202020204" pitchFamily="34" charset="0"/>
              </a:rPr>
              <a:t>60. člen ZIPRS1819, nadaljevanje</a:t>
            </a:r>
          </a:p>
          <a:p>
            <a:endParaRPr lang="sl-SI" dirty="0" smtClean="0"/>
          </a:p>
          <a:p>
            <a:r>
              <a:rPr lang="sl-SI" sz="1400" dirty="0">
                <a:solidFill>
                  <a:schemeClr val="tx2"/>
                </a:solidFill>
                <a:latin typeface="Calibri" panose="020F0502020204030204" pitchFamily="34" charset="0"/>
              </a:rPr>
              <a:t>(6) Ne glede na prvo alinejo tretjega odstavka tega člena se zaradi izjemnih oziroma utemeljenih razlogov v kadrovskem načrtu posrednega uporabnika proračuna države in tistega posrednega uporabnika občinskih proračunov, ki se pretežno financira iz državnega proračuna ali sredstev ZZZS, lahko določi višje dovoljeno število zaposlenih, vendar le v okviru zagotovljenih sredstev za stroške dela</a:t>
            </a:r>
            <a:r>
              <a:rPr lang="sl-SI" sz="1400" dirty="0" smtClean="0">
                <a:solidFill>
                  <a:schemeClr val="tx2"/>
                </a:solidFill>
                <a:latin typeface="Calibri" panose="020F0502020204030204" pitchFamily="34" charset="0"/>
              </a:rPr>
              <a:t>.</a:t>
            </a:r>
          </a:p>
          <a:p>
            <a:r>
              <a:rPr lang="sl-SI" sz="1400" dirty="0">
                <a:solidFill>
                  <a:schemeClr val="tx2"/>
                </a:solidFill>
                <a:latin typeface="Calibri" panose="020F0502020204030204" pitchFamily="34" charset="0"/>
              </a:rPr>
              <a:t>(7) Posredni uporabnik proračuna države in občine mora spremljati realizacijo kadrovskega načrta v skladu z metodologijo za spremljanje izvajanja kadrovskega načrta, ki jo določi vlada.</a:t>
            </a:r>
          </a:p>
          <a:p>
            <a:r>
              <a:rPr lang="sl-SI" sz="1400" dirty="0">
                <a:solidFill>
                  <a:schemeClr val="tx2"/>
                </a:solidFill>
                <a:latin typeface="Calibri" panose="020F0502020204030204" pitchFamily="34" charset="0"/>
              </a:rPr>
              <a:t>(8) Ne glede na prvo alinejo tretjega odstavka tega člena lahko vlada odloči, da se dovoljeno število zaposlenih v organih državne uprave poveča za obseg zaposlitev iz posebnega kadrovskega načrta za namen predsedovanja EU, ki ga sprejme vlada.</a:t>
            </a:r>
          </a:p>
          <a:p>
            <a:r>
              <a:rPr lang="sl-SI" sz="1400" dirty="0">
                <a:solidFill>
                  <a:schemeClr val="tx2"/>
                </a:solidFill>
                <a:latin typeface="Calibri" panose="020F0502020204030204" pitchFamily="34" charset="0"/>
              </a:rPr>
              <a:t>(9) Ne glede na tretji odstavek tega člena se dovoljeno število zaposlenih v letu 2019 lahko poveča tudi v kadrovskem načrtu neposrednega ali posrednega uporabnika proračuna, če gre za zaposlitev oseb, ki opravljajo delo pri zunanjem izvajalcu dejavnosti, ki je prevzel dejavnost oziroma storitev, ki je trajne narave, od neposrednega oziroma posrednega uporabnika proračuna in je pogodba o prevzemu dejavnosti še veljavna.</a:t>
            </a:r>
          </a:p>
          <a:p>
            <a:r>
              <a:rPr lang="sl-SI" sz="1400" dirty="0">
                <a:solidFill>
                  <a:schemeClr val="tx2"/>
                </a:solidFill>
                <a:latin typeface="Calibri" panose="020F0502020204030204" pitchFamily="34" charset="0"/>
              </a:rPr>
              <a:t>(10) Če se plače zaposlenih pri posrednem uporabniku proračuna države in občine financirajo iz sredstev od prodaje blaga in storitev na trgu, morajo tudi tisti posredni uporabniki proračuna države in občine, ki niso zavezani po Zakonu o preglednosti finančnih odnosov in ločenem evidentiranju različnih dejavnosti (Uradni list RS, št. 33/11), zagotoviti ločeno računovodsko spremljanje dejavnosti na podlagi objektivno določenih sodil.</a:t>
            </a:r>
          </a:p>
          <a:p>
            <a:r>
              <a:rPr lang="sl-SI" sz="1400" dirty="0">
                <a:solidFill>
                  <a:schemeClr val="tx2"/>
                </a:solidFill>
                <a:latin typeface="Calibri" panose="020F0502020204030204" pitchFamily="34" charset="0"/>
              </a:rPr>
              <a:t>(11) Vlada predpiše način za pripravo kadrovskih načrtov posrednih uporabnikov proračuna države in občine ter način spremljanja njihovega izvajanja</a:t>
            </a:r>
            <a:r>
              <a:rPr lang="sl-SI" sz="1400" dirty="0" smtClean="0">
                <a:solidFill>
                  <a:schemeClr val="tx2"/>
                </a:solidFill>
                <a:latin typeface="Calibri" panose="020F0502020204030204" pitchFamily="34" charset="0"/>
              </a:rPr>
              <a:t>.</a:t>
            </a:r>
            <a:endParaRPr lang="sl-SI" sz="1400" dirty="0">
              <a:solidFill>
                <a:schemeClr val="tx2"/>
              </a:solidFill>
              <a:effectLst/>
            </a:endParaRPr>
          </a:p>
        </p:txBody>
      </p:sp>
    </p:spTree>
    <p:extLst>
      <p:ext uri="{BB962C8B-B14F-4D97-AF65-F5344CB8AC3E}">
        <p14:creationId xmlns:p14="http://schemas.microsoft.com/office/powerpoint/2010/main" val="345461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889000" y="160338"/>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2262623" y="572572"/>
            <a:ext cx="6703719" cy="369332"/>
          </a:xfrm>
          <a:prstGeom prst="rect">
            <a:avLst/>
          </a:prstGeom>
        </p:spPr>
        <p:txBody>
          <a:bodyPr wrap="square">
            <a:spAutoFit/>
          </a:bodyPr>
          <a:lstStyle/>
          <a:p>
            <a:pPr lvl="0" defTabSz="914400"/>
            <a:r>
              <a:rPr lang="sl-SI" altLang="sl-SI" b="1" dirty="0" smtClean="0">
                <a:solidFill>
                  <a:schemeClr val="tx2"/>
                </a:solidFill>
                <a:latin typeface="Calibri" panose="020F0502020204030204" pitchFamily="34" charset="0"/>
                <a:ea typeface="SL Dutch" charset="0"/>
                <a:cs typeface="Times New Roman" pitchFamily="18" charset="0"/>
              </a:rPr>
              <a:t>Načrtovanje  s</a:t>
            </a:r>
            <a:r>
              <a:rPr lang="en-GB" altLang="sl-SI" b="1" dirty="0" err="1" smtClean="0">
                <a:solidFill>
                  <a:schemeClr val="tx2"/>
                </a:solidFill>
                <a:latin typeface="Calibri" panose="020F0502020204030204" pitchFamily="34" charset="0"/>
                <a:ea typeface="SL Dutch" charset="0"/>
                <a:cs typeface="Times New Roman" pitchFamily="18" charset="0"/>
              </a:rPr>
              <a:t>troš</a:t>
            </a:r>
            <a:r>
              <a:rPr lang="sl-SI" altLang="sl-SI" b="1" dirty="0" smtClean="0">
                <a:solidFill>
                  <a:schemeClr val="tx2"/>
                </a:solidFill>
                <a:latin typeface="Calibri" panose="020F0502020204030204" pitchFamily="34" charset="0"/>
                <a:ea typeface="SL Dutch" charset="0"/>
                <a:cs typeface="Times New Roman" pitchFamily="18" charset="0"/>
              </a:rPr>
              <a:t>kov</a:t>
            </a:r>
            <a:r>
              <a:rPr lang="en-GB" altLang="sl-SI" b="1" dirty="0" smtClean="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dela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smtClean="0">
                <a:solidFill>
                  <a:schemeClr val="tx2"/>
                </a:solidFill>
                <a:latin typeface="Calibri" panose="020F0502020204030204" pitchFamily="34" charset="0"/>
                <a:ea typeface="SL Dutch" charset="0"/>
                <a:cs typeface="Times New Roman" pitchFamily="18" charset="0"/>
              </a:rPr>
              <a:t>po</a:t>
            </a:r>
            <a:r>
              <a:rPr lang="en-GB" altLang="sl-SI" b="1" dirty="0" smtClean="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virih</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financiranja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za</a:t>
            </a:r>
            <a:r>
              <a:rPr lang="en-GB" altLang="sl-SI" b="1" dirty="0">
                <a:solidFill>
                  <a:schemeClr val="tx2"/>
                </a:solidFill>
                <a:latin typeface="Calibri" panose="020F0502020204030204" pitchFamily="34" charset="0"/>
                <a:ea typeface="SL Dutch" charset="0"/>
                <a:cs typeface="Times New Roman" pitchFamily="18" charset="0"/>
              </a:rPr>
              <a:t> </a:t>
            </a:r>
            <a:r>
              <a:rPr lang="sl-SI" altLang="sl-SI" b="1" dirty="0" smtClean="0">
                <a:solidFill>
                  <a:schemeClr val="tx2"/>
                </a:solidFill>
                <a:latin typeface="Calibri" panose="020F0502020204030204" pitchFamily="34" charset="0"/>
                <a:ea typeface="SL Dutch" charset="0"/>
                <a:cs typeface="Times New Roman" pitchFamily="18" charset="0"/>
              </a:rPr>
              <a:t>javni zavod</a:t>
            </a:r>
            <a:endParaRPr lang="sl-SI" altLang="sl-SI" dirty="0">
              <a:solidFill>
                <a:schemeClr val="tx2"/>
              </a:solidFill>
              <a:latin typeface="Calibri" panose="020F0502020204030204" pitchFamily="34" charset="0"/>
              <a:cs typeface="Arial" pitchFamily="34" charset="0"/>
            </a:endParaRPr>
          </a:p>
        </p:txBody>
      </p:sp>
      <p:sp>
        <p:nvSpPr>
          <p:cNvPr id="3" name="Rectangle 2"/>
          <p:cNvSpPr/>
          <p:nvPr/>
        </p:nvSpPr>
        <p:spPr>
          <a:xfrm>
            <a:off x="1528175" y="3244334"/>
            <a:ext cx="6325644" cy="646331"/>
          </a:xfrm>
          <a:prstGeom prst="rect">
            <a:avLst/>
          </a:prstGeom>
        </p:spPr>
        <p:txBody>
          <a:bodyPr wrap="square">
            <a:spAutoFit/>
          </a:bodyPr>
          <a:lstStyle/>
          <a:p>
            <a:pPr algn="just" hangingPunct="0">
              <a:spcAft>
                <a:spcPts val="0"/>
              </a:spcAft>
            </a:pPr>
            <a:r>
              <a:rPr lang="sl-SI" dirty="0"/>
              <a:t> </a:t>
            </a:r>
            <a:endParaRPr lang="sl-SI" dirty="0">
              <a:latin typeface="SL Dutch"/>
              <a:ea typeface="Times New Roman"/>
              <a:cs typeface="Times New Roman"/>
            </a:endParaRPr>
          </a:p>
          <a:p>
            <a:pPr algn="just" hangingPunct="0">
              <a:spcAft>
                <a:spcPts val="0"/>
              </a:spcAft>
            </a:pPr>
            <a:r>
              <a:rPr lang="sl-SI" dirty="0" smtClean="0"/>
              <a:t> </a:t>
            </a:r>
            <a:endParaRPr lang="sl-SI" dirty="0">
              <a:latin typeface="SL Dutch"/>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847253608"/>
              </p:ext>
            </p:extLst>
          </p:nvPr>
        </p:nvGraphicFramePr>
        <p:xfrm>
          <a:off x="350726" y="1066807"/>
          <a:ext cx="8615616" cy="5531589"/>
        </p:xfrm>
        <a:graphic>
          <a:graphicData uri="http://schemas.openxmlformats.org/drawingml/2006/table">
            <a:tbl>
              <a:tblPr firstRow="1" firstCol="1" bandRow="1">
                <a:tableStyleId>{5C22544A-7EE6-4342-B048-85BDC9FD1C3A}</a:tableStyleId>
              </a:tblPr>
              <a:tblGrid>
                <a:gridCol w="2858811"/>
                <a:gridCol w="743200"/>
                <a:gridCol w="863995"/>
                <a:gridCol w="949178"/>
                <a:gridCol w="949178"/>
                <a:gridCol w="742306"/>
                <a:gridCol w="671998"/>
                <a:gridCol w="836950"/>
              </a:tblGrid>
              <a:tr h="800451">
                <a:tc>
                  <a:txBody>
                    <a:bodyPr/>
                    <a:lstStyle/>
                    <a:p>
                      <a:pPr algn="ctr" hangingPunct="0">
                        <a:spcAft>
                          <a:spcPts val="0"/>
                        </a:spcAft>
                      </a:pPr>
                      <a:r>
                        <a:rPr lang="sl-SI" sz="1200" dirty="0">
                          <a:solidFill>
                            <a:schemeClr val="tx2"/>
                          </a:solidFill>
                          <a:effectLst/>
                          <a:latin typeface="Calibri" panose="020F0502020204030204" pitchFamily="34" charset="0"/>
                        </a:rPr>
                        <a:t>načrtovani stroški dela po vrstah in virih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a:t>
                      </a:r>
                      <a:r>
                        <a:rPr lang="sl-SI" sz="1200" dirty="0" smtClean="0">
                          <a:solidFill>
                            <a:schemeClr val="tx2"/>
                          </a:solidFill>
                          <a:effectLst/>
                          <a:latin typeface="Calibri" panose="020F0502020204030204" pitchFamily="34" charset="0"/>
                        </a:rPr>
                        <a:t>zavod</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a:t>
                      </a:r>
                      <a:r>
                        <a:rPr lang="sl-SI" sz="1200" dirty="0" smtClean="0">
                          <a:solidFill>
                            <a:schemeClr val="tx2"/>
                          </a:solidFill>
                          <a:effectLst/>
                          <a:latin typeface="Calibri" panose="020F0502020204030204" pitchFamily="34" charset="0"/>
                        </a:rPr>
                        <a:t>lokalne</a:t>
                      </a:r>
                      <a:r>
                        <a:rPr lang="sl-SI" sz="1200" baseline="0" dirty="0" smtClean="0">
                          <a:solidFill>
                            <a:schemeClr val="tx2"/>
                          </a:solidFill>
                          <a:effectLst/>
                          <a:latin typeface="Calibri" panose="020F0502020204030204" pitchFamily="34" charset="0"/>
                        </a:rPr>
                        <a:t> skupnosti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a:t>
                      </a:r>
                      <a:r>
                        <a:rPr lang="sl-SI" sz="1200" dirty="0" smtClean="0">
                          <a:solidFill>
                            <a:schemeClr val="tx2"/>
                          </a:solidFill>
                          <a:effectLst/>
                          <a:latin typeface="Calibri" panose="020F0502020204030204" pitchFamily="34" charset="0"/>
                        </a:rPr>
                        <a:t>MK</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nejavni prihodki  javne službe</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javna služba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smtClean="0">
                          <a:solidFill>
                            <a:schemeClr val="tx2"/>
                          </a:solidFill>
                          <a:effectLst/>
                          <a:latin typeface="Calibri" panose="020F0502020204030204" pitchFamily="34" charset="0"/>
                        </a:rPr>
                        <a:t>projekti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smtClean="0">
                          <a:solidFill>
                            <a:schemeClr val="tx2"/>
                          </a:solidFill>
                          <a:effectLst/>
                          <a:latin typeface="Calibri" panose="020F0502020204030204" pitchFamily="34" charset="0"/>
                          <a:ea typeface="Times New Roman"/>
                          <a:cs typeface="Times New Roman"/>
                        </a:rPr>
                        <a:t>Dejavnost na trgu</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smtClean="0">
                          <a:solidFill>
                            <a:schemeClr val="tx2"/>
                          </a:solidFill>
                          <a:effectLst/>
                          <a:latin typeface="Calibri" panose="020F0502020204030204" pitchFamily="34" charset="0"/>
                        </a:rPr>
                        <a:t>1=5+6+7</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2</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3</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4</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5=2+3+4</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6</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smtClean="0">
                          <a:solidFill>
                            <a:schemeClr val="tx2"/>
                          </a:solidFill>
                          <a:effectLst/>
                          <a:latin typeface="Calibri" panose="020F0502020204030204" pitchFamily="34" charset="0"/>
                          <a:ea typeface="Times New Roman"/>
                          <a:cs typeface="Times New Roman"/>
                        </a:rPr>
                        <a:t>    7</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a plače in dodatki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od tega dodatki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dirty="0">
                          <a:solidFill>
                            <a:schemeClr val="tx2"/>
                          </a:solidFill>
                          <a:effectLst/>
                          <a:latin typeface="Calibri" panose="020F0502020204030204" pitchFamily="34" charset="0"/>
                        </a:rPr>
                        <a:t>b regres za letni dopust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c povračila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d sredstva za delovno uspešnost</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e sredstva za nadurno delo</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f plače za delo po pogodbi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579">
                <a:tc>
                  <a:txBody>
                    <a:bodyPr/>
                    <a:lstStyle/>
                    <a:p>
                      <a:pPr algn="l" hangingPunct="0">
                        <a:spcAft>
                          <a:spcPts val="0"/>
                        </a:spcAft>
                      </a:pPr>
                      <a:r>
                        <a:rPr lang="sl-SI" sz="1200" dirty="0">
                          <a:solidFill>
                            <a:schemeClr val="tx2"/>
                          </a:solidFill>
                          <a:effectLst/>
                          <a:latin typeface="Calibri" panose="020F0502020204030204" pitchFamily="34" charset="0"/>
                        </a:rPr>
                        <a:t>g  drugi izdatki (jubilejne, odpravnine, solidarnost)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dirty="0">
                          <a:solidFill>
                            <a:schemeClr val="tx2"/>
                          </a:solidFill>
                          <a:effectLst/>
                          <a:latin typeface="Calibri" panose="020F0502020204030204" pitchFamily="34" charset="0"/>
                        </a:rPr>
                        <a:t>SKUPAJ </a:t>
                      </a:r>
                      <a:r>
                        <a:rPr lang="sl-SI" sz="1200" dirty="0" smtClean="0">
                          <a:solidFill>
                            <a:schemeClr val="tx2"/>
                          </a:solidFill>
                          <a:effectLst/>
                          <a:latin typeface="Calibri" panose="020F0502020204030204" pitchFamily="34" charset="0"/>
                        </a:rPr>
                        <a:t>1. </a:t>
                      </a:r>
                      <a:r>
                        <a:rPr lang="sl-SI" sz="1200" dirty="0">
                          <a:solidFill>
                            <a:schemeClr val="tx2"/>
                          </a:solidFill>
                          <a:effectLst/>
                          <a:latin typeface="Calibri" panose="020F0502020204030204" pitchFamily="34" charset="0"/>
                        </a:rPr>
                        <a:t>(a do g)</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Skupaj bruto plače (a+d+e+f)</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Skupaj drugi osebni prejemki (b+c+g)</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579">
                <a:tc>
                  <a:txBody>
                    <a:bodyPr/>
                    <a:lstStyle/>
                    <a:p>
                      <a:pPr algn="l" hangingPunct="0">
                        <a:spcAft>
                          <a:spcPts val="0"/>
                        </a:spcAft>
                      </a:pPr>
                      <a:r>
                        <a:rPr lang="sl-SI" sz="1200" dirty="0">
                          <a:solidFill>
                            <a:schemeClr val="tx2"/>
                          </a:solidFill>
                          <a:effectLst/>
                          <a:latin typeface="Calibri" panose="020F0502020204030204" pitchFamily="34" charset="0"/>
                        </a:rPr>
                        <a:t>Skupaj prispevki, davek, 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SKUPAJ 2.</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dirty="0" smtClean="0">
                          <a:solidFill>
                            <a:schemeClr val="tx2"/>
                          </a:solidFill>
                          <a:effectLst/>
                          <a:latin typeface="Calibri" panose="020F0502020204030204" pitchFamily="34" charset="0"/>
                        </a:rPr>
                        <a:t>Deleži virov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a:solidFill>
                            <a:schemeClr val="tx2"/>
                          </a:solidFill>
                          <a:effectLst/>
                          <a:latin typeface="Calibri" panose="020F0502020204030204" pitchFamily="34" charset="0"/>
                        </a:rPr>
                        <a:t>prispevki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532">
                <a:tc>
                  <a:txBody>
                    <a:bodyPr/>
                    <a:lstStyle/>
                    <a:p>
                      <a:pPr algn="just" hangingPunct="0">
                        <a:spcAft>
                          <a:spcPts val="0"/>
                        </a:spcAft>
                      </a:pPr>
                      <a:r>
                        <a:rPr lang="sl-SI" sz="1200" dirty="0">
                          <a:solidFill>
                            <a:schemeClr val="tx2"/>
                          </a:solidFill>
                          <a:effectLst/>
                          <a:latin typeface="Calibri" panose="020F0502020204030204" pitchFamily="34" charset="0"/>
                        </a:rPr>
                        <a:t>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2090690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543659" y="1066800"/>
            <a:ext cx="3287054"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a:t>
            </a:r>
            <a:endParaRPr lang="sl-SI" sz="2000" dirty="0">
              <a:solidFill>
                <a:schemeClr val="tx2"/>
              </a:solidFill>
              <a:latin typeface="Calibri" panose="020F0502020204030204" pitchFamily="34" charset="0"/>
            </a:endParaRPr>
          </a:p>
        </p:txBody>
      </p:sp>
      <p:sp>
        <p:nvSpPr>
          <p:cNvPr id="3" name="Rectangle 2"/>
          <p:cNvSpPr/>
          <p:nvPr/>
        </p:nvSpPr>
        <p:spPr>
          <a:xfrm>
            <a:off x="1331913" y="1859340"/>
            <a:ext cx="6659692" cy="4401205"/>
          </a:xfrm>
          <a:prstGeom prst="rect">
            <a:avLst/>
          </a:prstGeom>
        </p:spPr>
        <p:txBody>
          <a:bodyPr wrap="square">
            <a:spAutoFit/>
          </a:bodyPr>
          <a:lstStyle/>
          <a:p>
            <a:r>
              <a:rPr lang="sl-SI" altLang="sl-SI" sz="2000" dirty="0" smtClean="0">
                <a:solidFill>
                  <a:schemeClr val="tx2"/>
                </a:solidFill>
                <a:latin typeface="Calibri" panose="020F0502020204030204" pitchFamily="34" charset="0"/>
              </a:rPr>
              <a:t>Sveti javnih zavodov morajo ugotavljati </a:t>
            </a:r>
            <a:r>
              <a:rPr lang="sl-SI" altLang="sl-SI" sz="2000" dirty="0">
                <a:solidFill>
                  <a:schemeClr val="tx2"/>
                </a:solidFill>
                <a:latin typeface="Calibri" panose="020F0502020204030204" pitchFamily="34" charset="0"/>
              </a:rPr>
              <a:t>gospodarnost, učinkovitost in uspešnost pri upravljanju s sredstvi javnih financ in pri izvajanju javne službe oz. pri zagotavljanju javnega </a:t>
            </a:r>
            <a:r>
              <a:rPr lang="sl-SI" altLang="sl-SI" sz="2000" dirty="0" smtClean="0">
                <a:solidFill>
                  <a:schemeClr val="tx2"/>
                </a:solidFill>
                <a:latin typeface="Calibri" panose="020F0502020204030204" pitchFamily="34" charset="0"/>
              </a:rPr>
              <a:t>interesa.  </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Kakšen je odnos med vlaganji in rezultati poslovanja?</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 </a:t>
            </a:r>
            <a:r>
              <a:rPr lang="sl-SI" altLang="sl-SI" sz="2000" dirty="0" smtClean="0">
                <a:solidFill>
                  <a:schemeClr val="tx2"/>
                </a:solidFill>
                <a:latin typeface="Calibri" panose="020F0502020204030204" pitchFamily="34" charset="0"/>
              </a:rPr>
              <a:t>Pomembno je, da se (poleg izpolnjevanja poslanstva) ocenjuje ekonomske </a:t>
            </a:r>
            <a:r>
              <a:rPr lang="sl-SI" altLang="sl-SI" sz="2000" dirty="0">
                <a:solidFill>
                  <a:schemeClr val="tx2"/>
                </a:solidFill>
                <a:latin typeface="Calibri" panose="020F0502020204030204" pitchFamily="34" charset="0"/>
              </a:rPr>
              <a:t>učinke vloženih javnih in zasebnih sredstev (</a:t>
            </a:r>
            <a:r>
              <a:rPr lang="sl-SI" altLang="sl-SI" sz="2000" dirty="0" smtClean="0">
                <a:solidFill>
                  <a:schemeClr val="tx2"/>
                </a:solidFill>
                <a:latin typeface="Calibri" panose="020F0502020204030204" pitchFamily="34" charset="0"/>
              </a:rPr>
              <a:t>so)financiranja. </a:t>
            </a:r>
          </a:p>
          <a:p>
            <a:endParaRPr lang="sl-SI" sz="2000" dirty="0">
              <a:solidFill>
                <a:schemeClr val="tx2"/>
              </a:solidFill>
              <a:latin typeface="Calibri" panose="020F0502020204030204" pitchFamily="34" charset="0"/>
            </a:endParaRPr>
          </a:p>
          <a:p>
            <a:r>
              <a:rPr lang="sl-SI" sz="2000" dirty="0" smtClean="0">
                <a:solidFill>
                  <a:schemeClr val="tx2"/>
                </a:solidFill>
                <a:latin typeface="Calibri" panose="020F0502020204030204" pitchFamily="34" charset="0"/>
              </a:rPr>
              <a:t>Kako nadzirati racionalnost trošenja javnih sredstev? </a:t>
            </a:r>
          </a:p>
          <a:p>
            <a:r>
              <a:rPr lang="sl-SI" sz="2000" dirty="0" smtClean="0">
                <a:solidFill>
                  <a:schemeClr val="tx2"/>
                </a:solidFill>
                <a:latin typeface="Calibri" panose="020F0502020204030204" pitchFamily="34" charset="0"/>
              </a:rPr>
              <a:t>S postavljanjem ciljev in s primernimi fizičnimi in finančnimi kazalci, določenimi v strateškem načrtu zavoda.</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385146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835819"/>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24354" y="951233"/>
            <a:ext cx="3344762"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 </a:t>
            </a:r>
            <a:endParaRPr lang="sl-SI" sz="2000" dirty="0">
              <a:solidFill>
                <a:schemeClr val="tx2"/>
              </a:solidFill>
              <a:latin typeface="Calibri" panose="020F0502020204030204" pitchFamily="34" charset="0"/>
            </a:endParaRPr>
          </a:p>
        </p:txBody>
      </p:sp>
      <p:sp>
        <p:nvSpPr>
          <p:cNvPr id="3" name="Rectangle 2"/>
          <p:cNvSpPr/>
          <p:nvPr/>
        </p:nvSpPr>
        <p:spPr>
          <a:xfrm>
            <a:off x="971550" y="1443092"/>
            <a:ext cx="7308154" cy="5324535"/>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Analize poslovanja: preverjamo doseganje </a:t>
            </a:r>
            <a:r>
              <a:rPr lang="sl-SI" altLang="sl-SI" sz="2000" b="1" dirty="0" smtClean="0">
                <a:solidFill>
                  <a:schemeClr val="tx2"/>
                </a:solidFill>
                <a:latin typeface="Calibri" panose="020F0502020204030204" pitchFamily="34" charset="0"/>
              </a:rPr>
              <a:t>ciljev, načrtovanih v strateškem in letnih načrtih javnih zavodov.</a:t>
            </a:r>
            <a:endParaRPr lang="sl-SI" altLang="sl-SI" sz="2000" b="1" dirty="0">
              <a:solidFill>
                <a:schemeClr val="tx2"/>
              </a:solidFill>
              <a:latin typeface="Calibri" panose="020F0502020204030204" pitchFamily="34" charset="0"/>
            </a:endParaRPr>
          </a:p>
          <a:p>
            <a:pPr>
              <a:buNone/>
            </a:pPr>
            <a:endParaRPr lang="sl-SI" altLang="sl-SI" sz="2000" b="1"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Analiza uresničevanja programa</a:t>
            </a:r>
          </a:p>
          <a:p>
            <a:pPr>
              <a:buNone/>
            </a:pPr>
            <a:r>
              <a:rPr lang="sl-SI" altLang="sl-SI" sz="2000" dirty="0">
                <a:solidFill>
                  <a:schemeClr val="tx2"/>
                </a:solidFill>
                <a:latin typeface="Calibri" panose="020F0502020204030204" pitchFamily="34" charset="0"/>
              </a:rPr>
              <a:t>Uspešnost = uresničeno / načrtovano</a:t>
            </a:r>
          </a:p>
          <a:p>
            <a:pPr>
              <a:buNone/>
            </a:pPr>
            <a:endParaRPr lang="sl-SI" altLang="sl-SI" sz="2000"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Kazalci obsega in strukture </a:t>
            </a:r>
            <a:r>
              <a:rPr lang="sl-SI" altLang="sl-SI" sz="2000" b="1" dirty="0" smtClean="0">
                <a:solidFill>
                  <a:schemeClr val="tx2"/>
                </a:solidFill>
                <a:latin typeface="Calibri" panose="020F0502020204030204" pitchFamily="34" charset="0"/>
              </a:rPr>
              <a:t>programa </a:t>
            </a:r>
            <a:endParaRPr lang="sl-SI" altLang="sl-SI" sz="2000" b="1" dirty="0">
              <a:solidFill>
                <a:schemeClr val="tx2"/>
              </a:solidFill>
              <a:latin typeface="Calibri" panose="020F0502020204030204" pitchFamily="34" charset="0"/>
            </a:endParaRP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prireditev (različnih, s ponovitvami),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a:t>
            </a:r>
            <a:r>
              <a:rPr lang="sl-SI" altLang="sl-SI" sz="2000" dirty="0" smtClean="0">
                <a:solidFill>
                  <a:schemeClr val="tx2"/>
                </a:solidFill>
                <a:latin typeface="Calibri" panose="020F0502020204030204" pitchFamily="34" charset="0"/>
              </a:rPr>
              <a:t>obiskovalcev, </a:t>
            </a:r>
            <a:endParaRPr lang="sl-SI" altLang="sl-SI" sz="2000" dirty="0">
              <a:solidFill>
                <a:schemeClr val="tx2"/>
              </a:solidFill>
              <a:latin typeface="Calibri" panose="020F0502020204030204" pitchFamily="34" charset="0"/>
            </a:endParaRP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prodanih vstopnic in število prireditev z vstopnino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a:t>
            </a:r>
            <a:r>
              <a:rPr lang="sl-SI" altLang="sl-SI" sz="2000" dirty="0" smtClean="0">
                <a:solidFill>
                  <a:schemeClr val="tx2"/>
                </a:solidFill>
                <a:latin typeface="Calibri" panose="020F0502020204030204" pitchFamily="34" charset="0"/>
              </a:rPr>
              <a:t>tevilo </a:t>
            </a:r>
            <a:r>
              <a:rPr lang="sl-SI" altLang="sl-SI" sz="2000" dirty="0">
                <a:solidFill>
                  <a:schemeClr val="tx2"/>
                </a:solidFill>
                <a:latin typeface="Calibri" panose="020F0502020204030204" pitchFamily="34" charset="0"/>
              </a:rPr>
              <a:t>aktivnih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izposojenih knjižničnih enot, </a:t>
            </a:r>
          </a:p>
          <a:p>
            <a:r>
              <a:rPr lang="sl-SI" altLang="sl-SI" sz="2000" dirty="0">
                <a:solidFill>
                  <a:schemeClr val="tx2"/>
                </a:solidFill>
                <a:latin typeface="Calibri" panose="020F0502020204030204" pitchFamily="34" charset="0"/>
              </a:rPr>
              <a:t>…</a:t>
            </a:r>
          </a:p>
          <a:p>
            <a:pPr>
              <a:buNone/>
            </a:pPr>
            <a:r>
              <a:rPr lang="sl-SI" altLang="sl-SI" sz="2000" b="1" dirty="0" smtClean="0">
                <a:solidFill>
                  <a:schemeClr val="tx2"/>
                </a:solidFill>
                <a:latin typeface="Calibri" panose="020F0502020204030204" pitchFamily="34" charset="0"/>
              </a:rPr>
              <a:t>Kazalci </a:t>
            </a:r>
            <a:r>
              <a:rPr lang="sl-SI" altLang="sl-SI" sz="2000" b="1" dirty="0">
                <a:solidFill>
                  <a:schemeClr val="tx2"/>
                </a:solidFill>
                <a:latin typeface="Calibri" panose="020F0502020204030204" pitchFamily="34" charset="0"/>
              </a:rPr>
              <a:t>za merjene izkoristka zmogljivosti </a:t>
            </a:r>
            <a:endParaRPr lang="sl-SI" altLang="sl-SI" sz="2000" b="1" dirty="0" smtClean="0">
              <a:solidFill>
                <a:schemeClr val="tx2"/>
              </a:solidFill>
              <a:latin typeface="Calibri" panose="020F0502020204030204" pitchFamily="34" charset="0"/>
            </a:endParaRPr>
          </a:p>
          <a:p>
            <a:pPr>
              <a:buNone/>
            </a:pPr>
            <a:r>
              <a:rPr lang="sl-SI" altLang="sl-SI" sz="2000" dirty="0" smtClean="0">
                <a:solidFill>
                  <a:schemeClr val="tx2"/>
                </a:solidFill>
                <a:latin typeface="Calibri" panose="020F0502020204030204" pitchFamily="34" charset="0"/>
              </a:rPr>
              <a:t>izkoristek prostorov</a:t>
            </a:r>
            <a:r>
              <a:rPr lang="sl-SI" altLang="sl-SI" sz="2000" dirty="0">
                <a:solidFill>
                  <a:schemeClr val="tx2"/>
                </a:solidFill>
                <a:latin typeface="Calibri" panose="020F0502020204030204" pitchFamily="34" charset="0"/>
              </a:rPr>
              <a:t>, </a:t>
            </a:r>
            <a:r>
              <a:rPr lang="sl-SI" altLang="sl-SI" sz="2000" dirty="0" smtClean="0">
                <a:solidFill>
                  <a:schemeClr val="tx2"/>
                </a:solidFill>
                <a:latin typeface="Calibri" panose="020F0502020204030204" pitchFamily="34" charset="0"/>
              </a:rPr>
              <a:t>opreme in zaposlenih za program javne službe in dopolnilne - tržne dejavnosti.</a:t>
            </a:r>
            <a:endParaRPr lang="sl-SI" alt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3034204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2" y="1281113"/>
            <a:ext cx="7198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None/>
            </a:pPr>
            <a:r>
              <a:rPr lang="sl-SI" altLang="sl-SI" sz="2000" b="1" dirty="0">
                <a:solidFill>
                  <a:schemeClr val="tx2"/>
                </a:solidFill>
              </a:rPr>
              <a:t>Analize finančnega poslovanja</a:t>
            </a:r>
          </a:p>
          <a:p>
            <a:pPr>
              <a:buNone/>
            </a:pPr>
            <a:endParaRPr lang="sl-SI" altLang="sl-SI" sz="2000" dirty="0">
              <a:solidFill>
                <a:schemeClr val="tx2"/>
              </a:solidFill>
            </a:endParaRPr>
          </a:p>
          <a:p>
            <a:pPr>
              <a:buNone/>
            </a:pPr>
            <a:r>
              <a:rPr lang="sl-SI" altLang="sl-SI" sz="2000" b="1" dirty="0">
                <a:solidFill>
                  <a:schemeClr val="tx2"/>
                </a:solidFill>
              </a:rPr>
              <a:t>Letno poročilo </a:t>
            </a:r>
            <a:r>
              <a:rPr lang="sl-SI" altLang="sl-SI" sz="2000" b="1" dirty="0" smtClean="0">
                <a:solidFill>
                  <a:schemeClr val="tx2"/>
                </a:solidFill>
              </a:rPr>
              <a:t>zavoda</a:t>
            </a:r>
            <a:endParaRPr lang="sl-SI" altLang="sl-SI" sz="2000" b="1" dirty="0">
              <a:solidFill>
                <a:schemeClr val="tx2"/>
              </a:solidFill>
            </a:endParaRPr>
          </a:p>
          <a:p>
            <a:pPr>
              <a:buNone/>
            </a:pPr>
            <a:r>
              <a:rPr lang="sl-SI" altLang="sl-SI" sz="2000" dirty="0">
                <a:solidFill>
                  <a:schemeClr val="tx2"/>
                </a:solidFill>
              </a:rPr>
              <a:t>Poslovno poročilo</a:t>
            </a:r>
          </a:p>
          <a:p>
            <a:pPr>
              <a:buNone/>
            </a:pPr>
            <a:r>
              <a:rPr lang="sl-SI" altLang="sl-SI" sz="2000" dirty="0">
                <a:solidFill>
                  <a:schemeClr val="tx2"/>
                </a:solidFill>
              </a:rPr>
              <a:t>Računovodsko poročilo</a:t>
            </a:r>
          </a:p>
          <a:p>
            <a:pPr>
              <a:buNone/>
            </a:pPr>
            <a:endParaRPr lang="sl-SI" altLang="sl-SI" sz="2000" dirty="0">
              <a:solidFill>
                <a:schemeClr val="tx2"/>
              </a:solidFill>
            </a:endParaRPr>
          </a:p>
          <a:p>
            <a:pPr>
              <a:buNone/>
            </a:pPr>
            <a:r>
              <a:rPr lang="sl-SI" altLang="sl-SI" sz="2000" b="1" dirty="0">
                <a:solidFill>
                  <a:schemeClr val="tx2"/>
                </a:solidFill>
              </a:rPr>
              <a:t>Kazalniki uspešnosti (finančnega) poslovanja</a:t>
            </a:r>
            <a:r>
              <a:rPr lang="sl-SI" altLang="sl-SI" sz="2000" dirty="0">
                <a:solidFill>
                  <a:schemeClr val="tx2"/>
                </a:solidFill>
              </a:rPr>
              <a:t>    </a:t>
            </a:r>
          </a:p>
          <a:p>
            <a:pPr>
              <a:buNone/>
            </a:pPr>
            <a:endParaRPr lang="sl-SI" altLang="sl-SI" sz="2000" dirty="0">
              <a:solidFill>
                <a:schemeClr val="tx2"/>
              </a:solidFill>
            </a:endParaRPr>
          </a:p>
          <a:p>
            <a:r>
              <a:rPr lang="sl-SI" altLang="sl-SI" sz="2000" dirty="0" smtClean="0">
                <a:solidFill>
                  <a:schemeClr val="tx2"/>
                </a:solidFill>
              </a:rPr>
              <a:t>Pomemben je nadzor </a:t>
            </a:r>
            <a:r>
              <a:rPr lang="sl-SI" altLang="sl-SI" sz="2000" dirty="0">
                <a:solidFill>
                  <a:schemeClr val="tx2"/>
                </a:solidFill>
              </a:rPr>
              <a:t>oz. kontrola načrtovanega (kdo, kaj, </a:t>
            </a:r>
            <a:r>
              <a:rPr lang="sl-SI" altLang="sl-SI" sz="2000" dirty="0" smtClean="0">
                <a:solidFill>
                  <a:schemeClr val="tx2"/>
                </a:solidFill>
              </a:rPr>
              <a:t>kako kontrolira?), </a:t>
            </a:r>
            <a:endParaRPr lang="sl-SI" altLang="sl-SI" sz="2000" dirty="0">
              <a:solidFill>
                <a:schemeClr val="tx2"/>
              </a:solidFill>
            </a:endParaRPr>
          </a:p>
          <a:p>
            <a:r>
              <a:rPr lang="sl-SI" altLang="sl-SI" sz="2000" dirty="0">
                <a:solidFill>
                  <a:schemeClr val="tx2"/>
                </a:solidFill>
              </a:rPr>
              <a:t>ugotavljanje </a:t>
            </a:r>
            <a:r>
              <a:rPr lang="sl-SI" altLang="sl-SI" sz="2000" dirty="0" smtClean="0">
                <a:solidFill>
                  <a:schemeClr val="tx2"/>
                </a:solidFill>
              </a:rPr>
              <a:t>odmikov in razlogi zanje, </a:t>
            </a:r>
            <a:endParaRPr lang="sl-SI" altLang="sl-SI" sz="2000" dirty="0">
              <a:solidFill>
                <a:schemeClr val="tx2"/>
              </a:solidFill>
            </a:endParaRPr>
          </a:p>
          <a:p>
            <a:r>
              <a:rPr lang="sl-SI" altLang="sl-SI" sz="2000" dirty="0">
                <a:solidFill>
                  <a:schemeClr val="tx2"/>
                </a:solidFill>
              </a:rPr>
              <a:t>sprejemanje ukrepov za doseganje (načrtovanih) ciljev poslovanja.                             </a:t>
            </a:r>
          </a:p>
        </p:txBody>
      </p:sp>
    </p:spTree>
    <p:extLst>
      <p:ext uri="{BB962C8B-B14F-4D97-AF65-F5344CB8AC3E}">
        <p14:creationId xmlns:p14="http://schemas.microsoft.com/office/powerpoint/2010/main" val="17325689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760755"/>
            <a:ext cx="7676889" cy="4514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hangingPunct="0">
              <a:buFont typeface="Arial" panose="020B0604020202020204" pitchFamily="34" charset="0"/>
              <a:buChar char="•"/>
            </a:pPr>
            <a:r>
              <a:rPr lang="sl-SI" sz="2000" b="0" dirty="0" smtClean="0">
                <a:solidFill>
                  <a:schemeClr val="tx2"/>
                </a:solidFill>
                <a:latin typeface="+mn-lt"/>
              </a:rPr>
              <a:t>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a:t>
            </a:r>
            <a:br>
              <a:rPr lang="sl-SI" sz="2000" b="0" dirty="0" smtClean="0">
                <a:solidFill>
                  <a:schemeClr val="tx2"/>
                </a:solidFill>
                <a:latin typeface="+mn-lt"/>
              </a:rPr>
            </a:br>
            <a:r>
              <a:rPr lang="sl-SI" sz="2000" b="0" dirty="0" smtClean="0">
                <a:solidFill>
                  <a:schemeClr val="tx2"/>
                </a:solidFill>
                <a:latin typeface="+mn-lt"/>
              </a:rPr>
              <a:t/>
            </a:r>
            <a:br>
              <a:rPr lang="sl-SI" sz="2000" b="0" dirty="0" smtClean="0">
                <a:solidFill>
                  <a:schemeClr val="tx2"/>
                </a:solidFill>
                <a:latin typeface="+mn-lt"/>
              </a:rPr>
            </a:br>
            <a:r>
              <a:rPr lang="en-GB" sz="2000" b="0" dirty="0" err="1" smtClean="0">
                <a:solidFill>
                  <a:schemeClr val="tx2"/>
                </a:solidFill>
                <a:latin typeface="+mj-lt"/>
              </a:rPr>
              <a:t>Cilji</a:t>
            </a:r>
            <a:r>
              <a:rPr lang="en-GB" sz="2000" b="0" dirty="0" smtClean="0">
                <a:solidFill>
                  <a:schemeClr val="tx2"/>
                </a:solidFill>
                <a:latin typeface="+mj-lt"/>
              </a:rPr>
              <a:t> </a:t>
            </a:r>
            <a:r>
              <a:rPr lang="en-GB" sz="2000" b="0" dirty="0" err="1" smtClean="0">
                <a:solidFill>
                  <a:schemeClr val="tx2"/>
                </a:solidFill>
                <a:latin typeface="+mj-lt"/>
              </a:rPr>
              <a:t>knjižnične</a:t>
            </a:r>
            <a:r>
              <a:rPr lang="en-GB" sz="2000" b="0" dirty="0" smtClean="0">
                <a:solidFill>
                  <a:schemeClr val="tx2"/>
                </a:solidFill>
                <a:latin typeface="+mj-lt"/>
              </a:rPr>
              <a:t> </a:t>
            </a:r>
            <a:r>
              <a:rPr lang="en-GB" sz="2000" b="0" dirty="0" err="1" smtClean="0">
                <a:solidFill>
                  <a:schemeClr val="tx2"/>
                </a:solidFill>
                <a:latin typeface="+mj-lt"/>
              </a:rPr>
              <a:t>dejavnosti</a:t>
            </a:r>
            <a:r>
              <a:rPr lang="en-GB" sz="2000" b="0" dirty="0" smtClean="0">
                <a:solidFill>
                  <a:schemeClr val="tx2"/>
                </a:solidFill>
                <a:latin typeface="+mj-lt"/>
              </a:rPr>
              <a:t> </a:t>
            </a:r>
            <a:r>
              <a:rPr lang="en-GB" sz="2000" b="0" dirty="0" err="1" smtClean="0">
                <a:solidFill>
                  <a:schemeClr val="tx2"/>
                </a:solidFill>
                <a:latin typeface="+mj-lt"/>
              </a:rPr>
              <a:t>za</a:t>
            </a:r>
            <a:r>
              <a:rPr lang="en-GB" sz="2000" b="0" dirty="0" smtClean="0">
                <a:solidFill>
                  <a:schemeClr val="tx2"/>
                </a:solidFill>
                <a:latin typeface="+mj-lt"/>
              </a:rPr>
              <a:t> </a:t>
            </a:r>
            <a:r>
              <a:rPr lang="en-GB" sz="2000" b="0" dirty="0" err="1" smtClean="0">
                <a:solidFill>
                  <a:schemeClr val="tx2"/>
                </a:solidFill>
                <a:latin typeface="+mj-lt"/>
              </a:rPr>
              <a:t>obdobje</a:t>
            </a:r>
            <a:r>
              <a:rPr lang="en-GB" sz="2000" b="0" dirty="0" smtClean="0">
                <a:solidFill>
                  <a:schemeClr val="tx2"/>
                </a:solidFill>
                <a:latin typeface="+mj-lt"/>
              </a:rPr>
              <a:t> 2014 do </a:t>
            </a:r>
            <a:r>
              <a:rPr lang="en-GB" sz="1800" b="0" dirty="0" smtClean="0">
                <a:solidFill>
                  <a:schemeClr val="tx2"/>
                </a:solidFill>
                <a:latin typeface="+mj-lt"/>
              </a:rPr>
              <a:t>2017</a:t>
            </a:r>
            <a:r>
              <a:rPr lang="sl-SI" sz="1800" b="0" dirty="0" smtClean="0">
                <a:solidFill>
                  <a:schemeClr val="tx2"/>
                </a:solidFill>
                <a:latin typeface="+mj-lt"/>
              </a:rPr>
              <a:t> </a:t>
            </a:r>
            <a:br>
              <a:rPr lang="sl-SI" sz="1800" b="0" dirty="0" smtClean="0">
                <a:solidFill>
                  <a:schemeClr val="tx2"/>
                </a:solidFill>
                <a:latin typeface="+mj-lt"/>
              </a:rPr>
            </a:br>
            <a:r>
              <a:rPr lang="sl-SI" sz="1800" b="0" dirty="0" smtClean="0">
                <a:solidFill>
                  <a:schemeClr val="tx2"/>
                </a:solidFill>
                <a:latin typeface="+mj-lt"/>
              </a:rPr>
              <a:t>i</a:t>
            </a:r>
            <a:r>
              <a:rPr lang="sl-SI" sz="1800" b="0" i="1" dirty="0" smtClean="0">
                <a:solidFill>
                  <a:schemeClr val="tx2"/>
                </a:solidFill>
                <a:latin typeface="+mj-lt"/>
              </a:rPr>
              <a:t>z Resolucije o nacionalnem programu za kulturo za obdobje od leta 2014 do 2017.</a:t>
            </a:r>
            <a:br>
              <a:rPr lang="sl-SI" sz="1800" b="0" i="1" dirty="0" smtClean="0">
                <a:solidFill>
                  <a:schemeClr val="tx2"/>
                </a:solidFill>
                <a:latin typeface="+mj-lt"/>
              </a:rPr>
            </a:br>
            <a:r>
              <a:rPr lang="en-GB" sz="2000" b="0" dirty="0" smtClean="0">
                <a:solidFill>
                  <a:schemeClr val="tx2"/>
                </a:solidFill>
                <a:latin typeface="+mj-lt"/>
              </a:rPr>
              <a:t> </a:t>
            </a:r>
            <a:r>
              <a:rPr lang="sl-SI" sz="2000" b="0" dirty="0" smtClean="0">
                <a:solidFill>
                  <a:schemeClr val="tx2"/>
                </a:solidFill>
                <a:latin typeface="+mj-lt"/>
              </a:rPr>
              <a:t>1. </a:t>
            </a:r>
            <a:r>
              <a:rPr lang="en-GB" sz="1800" b="0" i="1" dirty="0" err="1" smtClean="0">
                <a:solidFill>
                  <a:schemeClr val="tx2"/>
                </a:solidFill>
                <a:latin typeface="+mj-lt"/>
              </a:rPr>
              <a:t>Večja</a:t>
            </a:r>
            <a:r>
              <a:rPr lang="en-GB" sz="1800" b="0" i="1" dirty="0" smtClean="0">
                <a:solidFill>
                  <a:schemeClr val="tx2"/>
                </a:solidFill>
                <a:latin typeface="+mj-lt"/>
              </a:rPr>
              <a:t> </a:t>
            </a:r>
            <a:r>
              <a:rPr lang="en-GB" sz="1800" b="0" i="1" dirty="0" err="1" smtClean="0">
                <a:solidFill>
                  <a:schemeClr val="tx2"/>
                </a:solidFill>
                <a:latin typeface="+mj-lt"/>
              </a:rPr>
              <a:t>dostopnost</a:t>
            </a:r>
            <a:r>
              <a:rPr lang="en-GB" sz="1800" b="0" i="1" dirty="0" smtClean="0">
                <a:solidFill>
                  <a:schemeClr val="tx2"/>
                </a:solidFill>
                <a:latin typeface="+mj-lt"/>
              </a:rPr>
              <a:t> </a:t>
            </a:r>
            <a:r>
              <a:rPr lang="en-GB" sz="1800" b="0" i="1" dirty="0" err="1" smtClean="0">
                <a:solidFill>
                  <a:schemeClr val="tx2"/>
                </a:solidFill>
                <a:latin typeface="+mj-lt"/>
              </a:rPr>
              <a:t>storitev</a:t>
            </a:r>
            <a:r>
              <a:rPr lang="en-GB" sz="1800" b="0" i="1" dirty="0" smtClean="0">
                <a:solidFill>
                  <a:schemeClr val="tx2"/>
                </a:solidFill>
                <a:latin typeface="+mj-lt"/>
              </a:rPr>
              <a:t> </a:t>
            </a:r>
            <a:r>
              <a:rPr lang="en-GB" sz="1800" b="0" i="1" dirty="0" err="1" smtClean="0">
                <a:solidFill>
                  <a:schemeClr val="tx2"/>
                </a:solidFill>
                <a:latin typeface="+mj-lt"/>
              </a:rPr>
              <a:t>knjižnične</a:t>
            </a:r>
            <a:r>
              <a:rPr lang="en-GB" sz="1800" b="0" i="1" dirty="0" smtClean="0">
                <a:solidFill>
                  <a:schemeClr val="tx2"/>
                </a:solidFill>
                <a:latin typeface="+mj-lt"/>
              </a:rPr>
              <a:t> </a:t>
            </a:r>
            <a:r>
              <a:rPr lang="en-GB" sz="1800" b="0" i="1" dirty="0" err="1" smtClean="0">
                <a:solidFill>
                  <a:schemeClr val="tx2"/>
                </a:solidFill>
                <a:latin typeface="+mj-lt"/>
              </a:rPr>
              <a:t>javne</a:t>
            </a:r>
            <a:r>
              <a:rPr lang="en-GB" sz="1800" b="0" i="1" dirty="0" smtClean="0">
                <a:solidFill>
                  <a:schemeClr val="tx2"/>
                </a:solidFill>
                <a:latin typeface="+mj-lt"/>
              </a:rPr>
              <a:t> </a:t>
            </a:r>
            <a:r>
              <a:rPr lang="en-GB" sz="1800" b="0" i="1" dirty="0" err="1" smtClean="0">
                <a:solidFill>
                  <a:schemeClr val="tx2"/>
                </a:solidFill>
                <a:latin typeface="+mj-lt"/>
              </a:rPr>
              <a:t>službe</a:t>
            </a:r>
            <a:r>
              <a:rPr lang="en-GB" sz="1800" b="0" i="1" dirty="0" smtClean="0">
                <a:solidFill>
                  <a:schemeClr val="tx2"/>
                </a:solidFill>
                <a:latin typeface="+mj-lt"/>
              </a:rPr>
              <a:t> </a:t>
            </a:r>
            <a:r>
              <a:rPr lang="en-GB" sz="1800" b="0" i="1" dirty="0" err="1" smtClean="0">
                <a:solidFill>
                  <a:schemeClr val="tx2"/>
                </a:solidFill>
                <a:latin typeface="+mj-lt"/>
              </a:rPr>
              <a:t>vsem</a:t>
            </a:r>
            <a:r>
              <a:rPr lang="en-GB" sz="1800" b="0" i="1" dirty="0" smtClean="0">
                <a:solidFill>
                  <a:schemeClr val="tx2"/>
                </a:solidFill>
                <a:latin typeface="+mj-lt"/>
              </a:rPr>
              <a:t> </a:t>
            </a:r>
            <a:r>
              <a:rPr lang="en-GB" sz="1800" b="0" i="1" dirty="0" err="1" smtClean="0">
                <a:solidFill>
                  <a:schemeClr val="tx2"/>
                </a:solidFill>
                <a:latin typeface="+mj-lt"/>
              </a:rPr>
              <a:t>prebivalcem</a:t>
            </a:r>
            <a:r>
              <a:rPr lang="en-GB" sz="1800" b="0" i="1" dirty="0" smtClean="0">
                <a:solidFill>
                  <a:schemeClr val="tx2"/>
                </a:solidFill>
                <a:latin typeface="+mj-lt"/>
              </a:rPr>
              <a:t> </a:t>
            </a:r>
            <a:r>
              <a:rPr lang="en-GB" sz="1800" b="0" i="1" dirty="0" err="1" smtClean="0">
                <a:solidFill>
                  <a:schemeClr val="tx2"/>
                </a:solidFill>
                <a:latin typeface="+mj-lt"/>
              </a:rPr>
              <a:t>Republike</a:t>
            </a:r>
            <a:r>
              <a:rPr lang="en-GB" sz="1800" b="0" i="1" dirty="0" smtClean="0">
                <a:solidFill>
                  <a:schemeClr val="tx2"/>
                </a:solidFill>
                <a:latin typeface="+mj-lt"/>
              </a:rPr>
              <a:t> </a:t>
            </a:r>
            <a:r>
              <a:rPr lang="en-GB" sz="1800" b="0" i="1" dirty="0" err="1" smtClean="0">
                <a:solidFill>
                  <a:schemeClr val="tx2"/>
                </a:solidFill>
                <a:latin typeface="+mn-lt"/>
              </a:rPr>
              <a:t>Slovenije</a:t>
            </a:r>
            <a:r>
              <a:rPr lang="en-GB" sz="1800" b="0" i="1" dirty="0" smtClean="0">
                <a:solidFill>
                  <a:schemeClr val="tx2"/>
                </a:solidFill>
                <a:latin typeface="+mn-lt"/>
              </a:rPr>
              <a:t>.</a:t>
            </a:r>
            <a:r>
              <a:rPr lang="sl-SI" sz="1800" b="0" i="1" dirty="0" smtClean="0">
                <a:solidFill>
                  <a:schemeClr val="tx2"/>
                </a:solidFill>
                <a:latin typeface="+mn-lt"/>
              </a:rPr>
              <a:t/>
            </a:r>
            <a:br>
              <a:rPr lang="sl-SI" sz="1800" b="0" i="1" dirty="0" smtClean="0">
                <a:solidFill>
                  <a:schemeClr val="tx2"/>
                </a:solidFill>
                <a:latin typeface="+mn-lt"/>
              </a:rPr>
            </a:br>
            <a:r>
              <a:rPr lang="sl-SI" sz="1800" b="0" i="1" dirty="0" smtClean="0">
                <a:solidFill>
                  <a:schemeClr val="tx2"/>
                </a:solidFill>
                <a:latin typeface="+mn-lt"/>
              </a:rPr>
              <a:t>2. Boljši pogoji za zbiranje, dostopnost in trajno ohranjanje slovenske pisne kulturne dediščine v knjižnicah v klasični in digitalni obliki.</a:t>
            </a:r>
            <a:r>
              <a:rPr lang="sl-SI" sz="1800" b="0" dirty="0" smtClean="0">
                <a:solidFill>
                  <a:schemeClr val="tx2"/>
                </a:solidFill>
                <a:latin typeface="+mn-lt"/>
              </a:rPr>
              <a:t/>
            </a:r>
            <a:br>
              <a:rPr lang="sl-SI" sz="1800" b="0" dirty="0" smtClean="0">
                <a:solidFill>
                  <a:schemeClr val="tx2"/>
                </a:solidFill>
                <a:latin typeface="+mn-lt"/>
              </a:rPr>
            </a:br>
            <a:r>
              <a:rPr lang="sl-SI" sz="1800" b="0" dirty="0" smtClean="0">
                <a:solidFill>
                  <a:schemeClr val="tx2"/>
                </a:solidFill>
                <a:latin typeface="+mn-lt"/>
              </a:rPr>
              <a:t>3. </a:t>
            </a:r>
            <a:r>
              <a:rPr lang="sl-SI" sz="1800" b="0" i="1" dirty="0" smtClean="0">
                <a:solidFill>
                  <a:schemeClr val="tx2"/>
                </a:solidFill>
                <a:latin typeface="+mn-lt"/>
              </a:rPr>
              <a:t>Večja dostopnost specializiranih storitev knjižnične javne službe in njihova večja kakovost. </a:t>
            </a:r>
            <a:r>
              <a:rPr lang="sl-SI" sz="1800" b="0" dirty="0" smtClean="0">
                <a:solidFill>
                  <a:schemeClr val="tx2"/>
                </a:solidFill>
                <a:latin typeface="+mn-lt"/>
              </a:rPr>
              <a:t/>
            </a:r>
            <a:br>
              <a:rPr lang="sl-SI" sz="1800" b="0" dirty="0" smtClean="0">
                <a:solidFill>
                  <a:schemeClr val="tx2"/>
                </a:solidFill>
                <a:latin typeface="+mn-lt"/>
              </a:rPr>
            </a:br>
            <a:r>
              <a:rPr lang="sl-SI" sz="2000" b="0" i="1" dirty="0" smtClean="0">
                <a:solidFill>
                  <a:schemeClr val="tx2"/>
                </a:solidFill>
                <a:latin typeface="+mn-lt"/>
              </a:rPr>
              <a:t/>
            </a:r>
            <a:br>
              <a:rPr lang="sl-SI" sz="2000" b="0" i="1" dirty="0" smtClean="0">
                <a:solidFill>
                  <a:schemeClr val="tx2"/>
                </a:solidFill>
                <a:latin typeface="+mn-lt"/>
              </a:rPr>
            </a:br>
            <a:r>
              <a:rPr lang="sl-SI" sz="2000" b="0" i="1" dirty="0" smtClean="0">
                <a:solidFill>
                  <a:schemeClr val="tx2"/>
                </a:solidFill>
                <a:latin typeface="+mn-lt"/>
              </a:rPr>
              <a:t> </a:t>
            </a:r>
            <a:endParaRPr lang="en-US" sz="2000" b="0" dirty="0" smtClean="0">
              <a:solidFill>
                <a:schemeClr val="tx2"/>
              </a:solidFill>
              <a:latin typeface="+mn-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15410" y="1184494"/>
            <a:ext cx="2294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STRATEŠKI CILJI</a:t>
            </a:r>
          </a:p>
        </p:txBody>
      </p:sp>
    </p:spTree>
    <p:extLst>
      <p:ext uri="{BB962C8B-B14F-4D97-AF65-F5344CB8AC3E}">
        <p14:creationId xmlns:p14="http://schemas.microsoft.com/office/powerpoint/2010/main" val="35780264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08572" y="1004681"/>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Rectangle 1"/>
          <p:cNvSpPr/>
          <p:nvPr/>
        </p:nvSpPr>
        <p:spPr>
          <a:xfrm>
            <a:off x="883172" y="1066800"/>
            <a:ext cx="7841641" cy="4308872"/>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Kazalniki uspešnosti poslovanja </a:t>
            </a:r>
            <a:r>
              <a:rPr lang="sl-SI" altLang="sl-SI" sz="2000" b="1" dirty="0" smtClean="0">
                <a:solidFill>
                  <a:schemeClr val="tx2"/>
                </a:solidFill>
                <a:latin typeface="Calibri" panose="020F0502020204030204" pitchFamily="34" charset="0"/>
              </a:rPr>
              <a:t>zavoda</a:t>
            </a:r>
          </a:p>
          <a:p>
            <a:pPr>
              <a:buNone/>
            </a:pPr>
            <a:endParaRPr lang="sl-SI" altLang="sl-SI" sz="2000" dirty="0" smtClean="0">
              <a:solidFill>
                <a:schemeClr val="tx2"/>
              </a:solidFill>
              <a:latin typeface="Calibri" panose="020F0502020204030204" pitchFamily="34" charset="0"/>
            </a:endParaRPr>
          </a:p>
          <a:p>
            <a:pPr>
              <a:buNone/>
            </a:pPr>
            <a:r>
              <a:rPr lang="sl-SI" altLang="sl-SI" dirty="0" smtClean="0">
                <a:solidFill>
                  <a:schemeClr val="tx2"/>
                </a:solidFill>
                <a:latin typeface="Calibri" panose="020F0502020204030204" pitchFamily="34" charset="0"/>
              </a:rPr>
              <a:t>Biti morajo načrtovani v strateškem načrtu zavoda, programu in finančnem načrtu in uresničeni (v primerjavi z načrtovanimi) v Letnem poročilu zavoda.</a:t>
            </a:r>
            <a:endParaRPr lang="sl-SI" altLang="sl-SI" dirty="0">
              <a:solidFill>
                <a:schemeClr val="tx2"/>
              </a:solidFill>
              <a:latin typeface="Calibri" panose="020F0502020204030204" pitchFamily="34" charset="0"/>
            </a:endParaRPr>
          </a:p>
          <a:p>
            <a:pPr>
              <a:buNone/>
            </a:pPr>
            <a:endParaRPr lang="sl-SI" altLang="sl-SI" b="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K1 </a:t>
            </a:r>
            <a:r>
              <a:rPr lang="sl-SI" altLang="sl-SI" dirty="0">
                <a:solidFill>
                  <a:schemeClr val="tx2"/>
                </a:solidFill>
                <a:latin typeface="Calibri" panose="020F0502020204030204" pitchFamily="34" charset="0"/>
              </a:rPr>
              <a:t>= prihodki od </a:t>
            </a:r>
            <a:r>
              <a:rPr lang="sl-SI" altLang="sl-SI" dirty="0" smtClean="0">
                <a:solidFill>
                  <a:schemeClr val="tx2"/>
                </a:solidFill>
                <a:latin typeface="Calibri" panose="020F0502020204030204" pitchFamily="34" charset="0"/>
              </a:rPr>
              <a:t>prodanih vstopnic </a:t>
            </a:r>
            <a:r>
              <a:rPr lang="sl-SI" altLang="sl-SI" dirty="0">
                <a:solidFill>
                  <a:schemeClr val="tx2"/>
                </a:solidFill>
                <a:latin typeface="Calibri" panose="020F0502020204030204" pitchFamily="34" charset="0"/>
              </a:rPr>
              <a:t>/ prihodki javne službe</a:t>
            </a:r>
          </a:p>
          <a:p>
            <a:r>
              <a:rPr lang="sl-SI" altLang="sl-SI" b="1" dirty="0">
                <a:solidFill>
                  <a:schemeClr val="tx2"/>
                </a:solidFill>
                <a:latin typeface="Calibri" panose="020F0502020204030204" pitchFamily="34" charset="0"/>
              </a:rPr>
              <a:t>K2 </a:t>
            </a:r>
            <a:r>
              <a:rPr lang="sl-SI" altLang="sl-SI" dirty="0">
                <a:solidFill>
                  <a:schemeClr val="tx2"/>
                </a:solidFill>
                <a:latin typeface="Calibri" panose="020F0502020204030204" pitchFamily="34" charset="0"/>
              </a:rPr>
              <a:t>= prihodki od pokroviteljev, donatorjev / prihodki javne službe</a:t>
            </a:r>
          </a:p>
          <a:p>
            <a:r>
              <a:rPr lang="sl-SI" altLang="sl-SI" b="1" dirty="0">
                <a:solidFill>
                  <a:schemeClr val="tx2"/>
                </a:solidFill>
                <a:latin typeface="Calibri" panose="020F0502020204030204" pitchFamily="34" charset="0"/>
              </a:rPr>
              <a:t>K3 </a:t>
            </a:r>
            <a:r>
              <a:rPr lang="sl-SI" altLang="sl-SI" dirty="0">
                <a:solidFill>
                  <a:schemeClr val="tx2"/>
                </a:solidFill>
                <a:latin typeface="Calibri" panose="020F0502020204030204" pitchFamily="34" charset="0"/>
              </a:rPr>
              <a:t>= javni prihodki / vsi prihodki javne </a:t>
            </a:r>
            <a:r>
              <a:rPr lang="sl-SI" altLang="sl-SI" dirty="0" smtClean="0">
                <a:solidFill>
                  <a:schemeClr val="tx2"/>
                </a:solidFill>
                <a:latin typeface="Calibri" panose="020F0502020204030204" pitchFamily="34" charset="0"/>
              </a:rPr>
              <a:t>službe – </a:t>
            </a:r>
            <a:r>
              <a:rPr lang="sl-SI" altLang="sl-SI" i="1" dirty="0" smtClean="0">
                <a:solidFill>
                  <a:schemeClr val="tx2"/>
                </a:solidFill>
                <a:latin typeface="Calibri" panose="020F0502020204030204" pitchFamily="34" charset="0"/>
              </a:rPr>
              <a:t>delež javnih prihodkov</a:t>
            </a:r>
            <a:endParaRPr lang="sl-SI" altLang="sl-SI" i="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K4 </a:t>
            </a:r>
            <a:r>
              <a:rPr lang="sl-SI" altLang="sl-SI" dirty="0">
                <a:solidFill>
                  <a:schemeClr val="tx2"/>
                </a:solidFill>
                <a:latin typeface="Calibri" panose="020F0502020204030204" pitchFamily="34" charset="0"/>
              </a:rPr>
              <a:t>= nejavni prihodki / vsi prihodki javne </a:t>
            </a:r>
            <a:r>
              <a:rPr lang="sl-SI" altLang="sl-SI" dirty="0" smtClean="0">
                <a:solidFill>
                  <a:schemeClr val="tx2"/>
                </a:solidFill>
                <a:latin typeface="Calibri" panose="020F0502020204030204" pitchFamily="34" charset="0"/>
              </a:rPr>
              <a:t>službe </a:t>
            </a:r>
            <a:endParaRPr lang="sl-SI" altLang="sl-SI"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K5 </a:t>
            </a:r>
            <a:r>
              <a:rPr lang="sl-SI" altLang="sl-SI" dirty="0">
                <a:solidFill>
                  <a:schemeClr val="tx2"/>
                </a:solidFill>
                <a:latin typeface="Calibri" panose="020F0502020204030204" pitchFamily="34" charset="0"/>
              </a:rPr>
              <a:t>= javni prihodki za </a:t>
            </a:r>
            <a:r>
              <a:rPr lang="sl-SI" altLang="sl-SI" dirty="0" smtClean="0">
                <a:solidFill>
                  <a:schemeClr val="tx2"/>
                </a:solidFill>
                <a:latin typeface="Calibri" panose="020F0502020204030204" pitchFamily="34" charset="0"/>
              </a:rPr>
              <a:t>neposredne stroške programa </a:t>
            </a:r>
            <a:r>
              <a:rPr lang="sl-SI" altLang="sl-SI" dirty="0">
                <a:solidFill>
                  <a:schemeClr val="tx2"/>
                </a:solidFill>
                <a:latin typeface="Calibri" panose="020F0502020204030204" pitchFamily="34" charset="0"/>
              </a:rPr>
              <a:t>/ </a:t>
            </a:r>
            <a:r>
              <a:rPr lang="sl-SI" altLang="sl-SI" dirty="0" smtClean="0">
                <a:solidFill>
                  <a:schemeClr val="tx2"/>
                </a:solidFill>
                <a:latin typeface="Calibri" panose="020F0502020204030204" pitchFamily="34" charset="0"/>
              </a:rPr>
              <a:t>neposredni stroški javne službe – </a:t>
            </a:r>
            <a:r>
              <a:rPr lang="sl-SI" altLang="sl-SI" i="1" dirty="0" smtClean="0">
                <a:solidFill>
                  <a:schemeClr val="tx2"/>
                </a:solidFill>
                <a:latin typeface="Calibri" panose="020F0502020204030204" pitchFamily="34" charset="0"/>
              </a:rPr>
              <a:t>delež javnih sredstev </a:t>
            </a:r>
            <a:endParaRPr lang="sl-SI" altLang="sl-SI" i="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K6 </a:t>
            </a:r>
            <a:r>
              <a:rPr lang="sl-SI" altLang="sl-SI" dirty="0">
                <a:solidFill>
                  <a:schemeClr val="tx2"/>
                </a:solidFill>
                <a:latin typeface="Calibri" panose="020F0502020204030204" pitchFamily="34" charset="0"/>
              </a:rPr>
              <a:t>= prihodki za projekte / prihodki zavoda</a:t>
            </a:r>
          </a:p>
          <a:p>
            <a:r>
              <a:rPr lang="sl-SI" altLang="sl-SI" b="1" dirty="0">
                <a:solidFill>
                  <a:schemeClr val="tx2"/>
                </a:solidFill>
                <a:latin typeface="Calibri" panose="020F0502020204030204" pitchFamily="34" charset="0"/>
              </a:rPr>
              <a:t>K7 </a:t>
            </a:r>
            <a:r>
              <a:rPr lang="sl-SI" altLang="sl-SI" dirty="0">
                <a:solidFill>
                  <a:schemeClr val="tx2"/>
                </a:solidFill>
                <a:latin typeface="Calibri" panose="020F0502020204030204" pitchFamily="34" charset="0"/>
              </a:rPr>
              <a:t>= prihodki dejavnosti na trgu / prihodki zavoda</a:t>
            </a:r>
          </a:p>
          <a:p>
            <a:r>
              <a:rPr lang="sl-SI" altLang="sl-SI" b="1" dirty="0">
                <a:solidFill>
                  <a:schemeClr val="tx2"/>
                </a:solidFill>
                <a:latin typeface="Calibri" panose="020F0502020204030204" pitchFamily="34" charset="0"/>
              </a:rPr>
              <a:t>K8</a:t>
            </a:r>
            <a:r>
              <a:rPr lang="sl-SI" altLang="sl-SI" dirty="0">
                <a:solidFill>
                  <a:schemeClr val="tx2"/>
                </a:solidFill>
                <a:latin typeface="Calibri" panose="020F0502020204030204" pitchFamily="34" charset="0"/>
              </a:rPr>
              <a:t> =  </a:t>
            </a:r>
            <a:r>
              <a:rPr lang="sl-SI" altLang="sl-SI" dirty="0" err="1">
                <a:solidFill>
                  <a:schemeClr val="tx2"/>
                </a:solidFill>
                <a:latin typeface="Calibri" panose="020F0502020204030204" pitchFamily="34" charset="0"/>
              </a:rPr>
              <a:t>neproračunski</a:t>
            </a:r>
            <a:r>
              <a:rPr lang="sl-SI" altLang="sl-SI" dirty="0">
                <a:solidFill>
                  <a:schemeClr val="tx2"/>
                </a:solidFill>
                <a:latin typeface="Calibri" panose="020F0502020204030204" pitchFamily="34" charset="0"/>
              </a:rPr>
              <a:t> prihodki / prihodki </a:t>
            </a:r>
            <a:r>
              <a:rPr lang="sl-SI" altLang="sl-SI" dirty="0" smtClean="0">
                <a:solidFill>
                  <a:schemeClr val="tx2"/>
                </a:solidFill>
                <a:latin typeface="Calibri" panose="020F0502020204030204" pitchFamily="34" charset="0"/>
              </a:rPr>
              <a:t>zavoda – </a:t>
            </a:r>
            <a:r>
              <a:rPr lang="sl-SI" altLang="sl-SI" i="1" dirty="0" smtClean="0">
                <a:solidFill>
                  <a:schemeClr val="tx2"/>
                </a:solidFill>
                <a:latin typeface="Calibri" panose="020F0502020204030204" pitchFamily="34" charset="0"/>
              </a:rPr>
              <a:t>delež </a:t>
            </a:r>
            <a:r>
              <a:rPr lang="sl-SI" altLang="sl-SI" i="1" dirty="0" err="1" smtClean="0">
                <a:solidFill>
                  <a:schemeClr val="tx2"/>
                </a:solidFill>
                <a:latin typeface="Calibri" panose="020F0502020204030204" pitchFamily="34" charset="0"/>
              </a:rPr>
              <a:t>neproračunskih</a:t>
            </a:r>
            <a:r>
              <a:rPr lang="sl-SI" altLang="sl-SI" i="1" dirty="0" smtClean="0">
                <a:solidFill>
                  <a:schemeClr val="tx2"/>
                </a:solidFill>
                <a:latin typeface="Calibri" panose="020F0502020204030204" pitchFamily="34" charset="0"/>
              </a:rPr>
              <a:t> prihodkov</a:t>
            </a:r>
            <a:endParaRPr lang="sl-SI" altLang="sl-SI" i="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K9 =  </a:t>
            </a:r>
            <a:r>
              <a:rPr lang="sl-SI" altLang="sl-SI" dirty="0">
                <a:solidFill>
                  <a:schemeClr val="tx2"/>
                </a:solidFill>
                <a:latin typeface="Calibri" panose="020F0502020204030204" pitchFamily="34" charset="0"/>
              </a:rPr>
              <a:t>proračunski prihodki / prihodki </a:t>
            </a:r>
            <a:r>
              <a:rPr lang="sl-SI" altLang="sl-SI" dirty="0" smtClean="0">
                <a:solidFill>
                  <a:schemeClr val="tx2"/>
                </a:solidFill>
                <a:latin typeface="Calibri" panose="020F0502020204030204" pitchFamily="34" charset="0"/>
              </a:rPr>
              <a:t>zavoda – </a:t>
            </a:r>
            <a:r>
              <a:rPr lang="sl-SI" altLang="sl-SI" i="1" dirty="0" smtClean="0">
                <a:solidFill>
                  <a:schemeClr val="tx2"/>
                </a:solidFill>
                <a:latin typeface="Calibri" panose="020F0502020204030204" pitchFamily="34" charset="0"/>
              </a:rPr>
              <a:t>delež proračunskih prihodkov</a:t>
            </a:r>
            <a:endParaRPr lang="sl-SI" altLang="sl-SI" i="1"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1147685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848290" y="3874132"/>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726161" y="1089766"/>
            <a:ext cx="7766485" cy="4062651"/>
          </a:xfrm>
          <a:prstGeom prst="rect">
            <a:avLst/>
          </a:prstGeom>
        </p:spPr>
        <p:txBody>
          <a:bodyPr wrap="square">
            <a:spAutoFit/>
          </a:bodyPr>
          <a:lstStyle/>
          <a:p>
            <a:pPr hangingPunct="0"/>
            <a:r>
              <a:rPr lang="sl-SI" sz="2000" b="1" dirty="0" smtClean="0">
                <a:solidFill>
                  <a:schemeClr val="tx2"/>
                </a:solidFill>
                <a:latin typeface="Calibri" panose="020F0502020204030204" pitchFamily="34" charset="0"/>
              </a:rPr>
              <a:t>LETNO POROČILO </a:t>
            </a:r>
            <a:r>
              <a:rPr lang="sl-SI" sz="2000" b="1" dirty="0">
                <a:solidFill>
                  <a:schemeClr val="tx2"/>
                </a:solidFill>
                <a:latin typeface="Calibri" panose="020F0502020204030204" pitchFamily="34" charset="0"/>
              </a:rPr>
              <a:t>JAVNIH ZAVODOV NA PODROČJU </a:t>
            </a:r>
            <a:r>
              <a:rPr lang="sl-SI" sz="2000" b="1" dirty="0" smtClean="0">
                <a:solidFill>
                  <a:schemeClr val="tx2"/>
                </a:solidFill>
                <a:latin typeface="Calibri" panose="020F0502020204030204" pitchFamily="34" charset="0"/>
              </a:rPr>
              <a:t>KULTURE</a:t>
            </a:r>
          </a:p>
          <a:p>
            <a:pPr hangingPunct="0"/>
            <a:endParaRPr lang="sl-SI" sz="2000" dirty="0">
              <a:solidFill>
                <a:schemeClr val="tx2"/>
              </a:solidFill>
              <a:latin typeface="Calibri" panose="020F0502020204030204" pitchFamily="34" charset="0"/>
            </a:endParaRPr>
          </a:p>
          <a:p>
            <a:pPr hangingPunct="0"/>
            <a:r>
              <a:rPr lang="sl-SI" dirty="0" smtClean="0">
                <a:solidFill>
                  <a:schemeClr val="tx2"/>
                </a:solidFill>
                <a:latin typeface="Calibri" panose="020F0502020204030204" pitchFamily="34" charset="0"/>
              </a:rPr>
              <a:t>Javni zavodi so </a:t>
            </a:r>
            <a:r>
              <a:rPr lang="sl-SI" dirty="0">
                <a:solidFill>
                  <a:schemeClr val="tx2"/>
                </a:solidFill>
                <a:latin typeface="Calibri" panose="020F0502020204030204" pitchFamily="34" charset="0"/>
              </a:rPr>
              <a:t>dolžni v skladu z Zakonom o </a:t>
            </a:r>
            <a:r>
              <a:rPr lang="sl-SI" dirty="0" smtClean="0">
                <a:solidFill>
                  <a:schemeClr val="tx2"/>
                </a:solidFill>
                <a:latin typeface="Calibri" panose="020F0502020204030204" pitchFamily="34" charset="0"/>
              </a:rPr>
              <a:t>računovodstvu in navodili in obrazci ustanovitelja oz. večinskega financerja, pripraviti </a:t>
            </a:r>
            <a:r>
              <a:rPr lang="sl-SI" b="1" dirty="0" smtClean="0">
                <a:solidFill>
                  <a:schemeClr val="tx2"/>
                </a:solidFill>
                <a:latin typeface="Calibri" panose="020F0502020204030204" pitchFamily="34" charset="0"/>
              </a:rPr>
              <a:t>Letno poročilo</a:t>
            </a:r>
            <a:r>
              <a:rPr lang="sl-SI" dirty="0" smtClean="0">
                <a:solidFill>
                  <a:schemeClr val="tx2"/>
                </a:solidFill>
                <a:latin typeface="Calibri" panose="020F0502020204030204" pitchFamily="34" charset="0"/>
              </a:rPr>
              <a:t>, ki ga morajo do konca februarja za preteklo leto poslati AJPES-u ter ustanovitelju  oz. večinskemu financerju (ministrstvu) po predhodni obravnavi na sejah sveta in strokovnega sveta zavoda.</a:t>
            </a:r>
          </a:p>
          <a:p>
            <a:pPr hangingPunct="0"/>
            <a:endParaRPr lang="sl-SI" dirty="0" smtClean="0">
              <a:solidFill>
                <a:schemeClr val="tx2"/>
              </a:solidFill>
              <a:latin typeface="Calibri" panose="020F0502020204030204" pitchFamily="34" charset="0"/>
            </a:endParaRPr>
          </a:p>
          <a:p>
            <a:pPr hangingPunct="0"/>
            <a:r>
              <a:rPr lang="sl-SI" dirty="0" smtClean="0">
                <a:solidFill>
                  <a:schemeClr val="tx2"/>
                </a:solidFill>
                <a:latin typeface="Calibri" panose="020F0502020204030204" pitchFamily="34" charset="0"/>
              </a:rPr>
              <a:t>Letno </a:t>
            </a:r>
            <a:r>
              <a:rPr lang="sl-SI" dirty="0">
                <a:solidFill>
                  <a:schemeClr val="tx2"/>
                </a:solidFill>
                <a:latin typeface="Calibri" panose="020F0502020204030204" pitchFamily="34" charset="0"/>
              </a:rPr>
              <a:t>poročilo je  sestavljeno iz </a:t>
            </a:r>
            <a:r>
              <a:rPr lang="sl-SI" b="1" dirty="0">
                <a:solidFill>
                  <a:schemeClr val="tx2"/>
                </a:solidFill>
                <a:latin typeface="Calibri" panose="020F0502020204030204" pitchFamily="34" charset="0"/>
              </a:rPr>
              <a:t>računovodskega </a:t>
            </a:r>
            <a:r>
              <a:rPr lang="sl-SI" dirty="0" smtClean="0">
                <a:solidFill>
                  <a:schemeClr val="tx2"/>
                </a:solidFill>
                <a:latin typeface="Calibri" panose="020F0502020204030204" pitchFamily="34" charset="0"/>
              </a:rPr>
              <a:t>in </a:t>
            </a:r>
            <a:r>
              <a:rPr lang="sl-SI" b="1" dirty="0">
                <a:solidFill>
                  <a:schemeClr val="tx2"/>
                </a:solidFill>
                <a:latin typeface="Calibri" panose="020F0502020204030204" pitchFamily="34" charset="0"/>
              </a:rPr>
              <a:t>poslovnega </a:t>
            </a:r>
            <a:r>
              <a:rPr lang="sl-SI" b="1" dirty="0" smtClean="0">
                <a:solidFill>
                  <a:schemeClr val="tx2"/>
                </a:solidFill>
                <a:latin typeface="Calibri" panose="020F0502020204030204" pitchFamily="34" charset="0"/>
              </a:rPr>
              <a:t>poročila </a:t>
            </a:r>
            <a:r>
              <a:rPr lang="sl-SI" dirty="0" smtClean="0">
                <a:solidFill>
                  <a:schemeClr val="tx2"/>
                </a:solidFill>
                <a:latin typeface="Calibri" panose="020F0502020204030204" pitchFamily="34" charset="0"/>
              </a:rPr>
              <a:t>s prilogami, ki jih določi ustanovitelj  oz. večinski financer zavoda.</a:t>
            </a:r>
          </a:p>
          <a:p>
            <a:pPr hangingPunct="0"/>
            <a:endParaRPr lang="sl-SI" dirty="0">
              <a:solidFill>
                <a:schemeClr val="tx2"/>
              </a:solidFill>
              <a:latin typeface="Calibri" panose="020F0502020204030204" pitchFamily="34" charset="0"/>
            </a:endParaRPr>
          </a:p>
          <a:p>
            <a:pPr hangingPunct="0"/>
            <a:r>
              <a:rPr lang="sl-SI" dirty="0" smtClean="0">
                <a:solidFill>
                  <a:schemeClr val="tx2"/>
                </a:solidFill>
                <a:latin typeface="Calibri" panose="020F0502020204030204" pitchFamily="34" charset="0"/>
              </a:rPr>
              <a:t>V skladu z 58. členom ZIPRS1819 so javni zavodi dolžni posredovati </a:t>
            </a:r>
            <a:r>
              <a:rPr lang="sl-SI" b="1" dirty="0" smtClean="0">
                <a:solidFill>
                  <a:schemeClr val="tx2"/>
                </a:solidFill>
                <a:latin typeface="Calibri" panose="020F0502020204030204" pitchFamily="34" charset="0"/>
              </a:rPr>
              <a:t>sprejeta</a:t>
            </a:r>
            <a:r>
              <a:rPr lang="sl-SI" dirty="0" smtClean="0">
                <a:solidFill>
                  <a:schemeClr val="tx2"/>
                </a:solidFill>
                <a:latin typeface="Calibri" panose="020F0502020204030204" pitchFamily="34" charset="0"/>
              </a:rPr>
              <a:t> letna poročila o delu </a:t>
            </a:r>
            <a:r>
              <a:rPr lang="sl-SI" b="1" dirty="0" smtClean="0">
                <a:solidFill>
                  <a:schemeClr val="tx2"/>
                </a:solidFill>
                <a:latin typeface="Calibri" panose="020F0502020204030204" pitchFamily="34" charset="0"/>
              </a:rPr>
              <a:t>v soglasje </a:t>
            </a:r>
            <a:r>
              <a:rPr lang="sl-SI" dirty="0" smtClean="0">
                <a:solidFill>
                  <a:schemeClr val="tx2"/>
                </a:solidFill>
                <a:latin typeface="Calibri" panose="020F0502020204030204" pitchFamily="34" charset="0"/>
              </a:rPr>
              <a:t>organu, pristojnemu za izdajo soglasja k njihovemu finančnemu načrtu in programu dela (ustanovitelju).</a:t>
            </a:r>
            <a:endParaRPr lang="sl-SI" dirty="0">
              <a:solidFill>
                <a:schemeClr val="tx2"/>
              </a:solidFill>
              <a:latin typeface="Calibri" panose="020F0502020204030204" pitchFamily="34" charset="0"/>
            </a:endParaRPr>
          </a:p>
        </p:txBody>
      </p:sp>
    </p:spTree>
    <p:extLst>
      <p:ext uri="{BB962C8B-B14F-4D97-AF65-F5344CB8AC3E}">
        <p14:creationId xmlns:p14="http://schemas.microsoft.com/office/powerpoint/2010/main" val="75326385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001" y="1548000"/>
            <a:ext cx="7777129" cy="4524315"/>
          </a:xfrm>
        </p:spPr>
        <p:txBody>
          <a:bodyPr/>
          <a:lstStyle/>
          <a:p>
            <a:r>
              <a:rPr lang="sl-SI" sz="2000" dirty="0" smtClean="0">
                <a:solidFill>
                  <a:schemeClr val="tx2"/>
                </a:solidFill>
                <a:latin typeface="Calibri" panose="020F0502020204030204" pitchFamily="34" charset="0"/>
              </a:rPr>
              <a:t>Računovodsko poročilo obsega: </a:t>
            </a:r>
            <a:br>
              <a:rPr lang="sl-SI" sz="2000" dirty="0" smtClean="0">
                <a:solidFill>
                  <a:schemeClr val="tx2"/>
                </a:solidFill>
                <a:latin typeface="Calibri" panose="020F0502020204030204" pitchFamily="34" charset="0"/>
              </a:rPr>
            </a:br>
            <a:r>
              <a:rPr lang="sl-SI" sz="2000" dirty="0" smtClean="0">
                <a:solidFill>
                  <a:schemeClr val="tx2"/>
                </a:solidFill>
                <a:latin typeface="Calibri" panose="020F0502020204030204" pitchFamily="34" charset="0"/>
              </a:rPr>
              <a:t/>
            </a:r>
            <a:br>
              <a:rPr lang="sl-SI" sz="200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bilanco stanja s prilogama (stanje in gibanje neopredmetenih sredstev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in opredmetenih  osnovnih sredstev,  stanje in gibanje dolgoročnih finančnih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naložb in posojil),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izkaz prihodkov in odhodkov  določenih uporabnikov s prilogami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(izkaz prihodkov in odhodkov določenih uporabnikov </a:t>
            </a:r>
            <a:r>
              <a:rPr lang="sl-SI" sz="1800" b="0" i="1" dirty="0" smtClean="0">
                <a:solidFill>
                  <a:schemeClr val="tx2"/>
                </a:solidFill>
                <a:latin typeface="Calibri" panose="020F0502020204030204" pitchFamily="34" charset="0"/>
              </a:rPr>
              <a:t>po vrstah dejavnosti</a:t>
            </a:r>
            <a:r>
              <a:rPr lang="sl-SI" sz="1800" b="0" dirty="0" smtClean="0">
                <a:solidFill>
                  <a:schemeClr val="tx2"/>
                </a:solidFill>
                <a:latin typeface="Calibri" panose="020F0502020204030204" pitchFamily="34" charset="0"/>
              </a:rPr>
              <a:t>,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izkaz prihodkov in odhodkov določenih uporabnikov </a:t>
            </a:r>
            <a:r>
              <a:rPr lang="sl-SI" sz="1800" b="0" i="1" dirty="0" smtClean="0">
                <a:solidFill>
                  <a:schemeClr val="tx2"/>
                </a:solidFill>
                <a:latin typeface="Calibri" panose="020F0502020204030204" pitchFamily="34" charset="0"/>
              </a:rPr>
              <a:t>po načelu </a:t>
            </a:r>
            <a:br>
              <a:rPr lang="sl-SI" sz="1800" b="0" i="1" dirty="0" smtClean="0">
                <a:solidFill>
                  <a:schemeClr val="tx2"/>
                </a:solidFill>
                <a:latin typeface="Calibri" panose="020F0502020204030204" pitchFamily="34" charset="0"/>
              </a:rPr>
            </a:br>
            <a:r>
              <a:rPr lang="sl-SI" sz="1800" b="0" i="1" dirty="0" smtClean="0">
                <a:solidFill>
                  <a:schemeClr val="tx2"/>
                </a:solidFill>
                <a:latin typeface="Calibri" panose="020F0502020204030204" pitchFamily="34" charset="0"/>
              </a:rPr>
              <a:t>denarnega toka</a:t>
            </a:r>
            <a:r>
              <a:rPr lang="sl-SI" sz="1800" b="0" dirty="0" smtClean="0">
                <a:solidFill>
                  <a:schemeClr val="tx2"/>
                </a:solidFill>
                <a:latin typeface="Calibri" panose="020F0502020204030204" pitchFamily="34" charset="0"/>
              </a:rPr>
              <a:t>,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izkaz računa finančnih terjatev in naložb določenih uporabnikov,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izkaz računa financiranja določenih uporabnikov) in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pojasnila (že navedene priloge k izkazoma in druge računovodske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informacije),</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 druge priloge, ki jih določi ustanovitelj (npr. Izračun presežka po denarnem toku v </a:t>
            </a:r>
            <a:br>
              <a:rPr lang="sl-SI" sz="1800" b="0" dirty="0" smtClean="0">
                <a:solidFill>
                  <a:schemeClr val="tx2"/>
                </a:solidFill>
                <a:latin typeface="Calibri" panose="020F0502020204030204" pitchFamily="34" charset="0"/>
              </a:rPr>
            </a:br>
            <a:r>
              <a:rPr lang="sl-SI" sz="1800" b="0" dirty="0" smtClean="0">
                <a:solidFill>
                  <a:schemeClr val="tx2"/>
                </a:solidFill>
                <a:latin typeface="Calibri" panose="020F0502020204030204" pitchFamily="34" charset="0"/>
              </a:rPr>
              <a:t>v skladu z 9. členom ZJF). </a:t>
            </a:r>
            <a:r>
              <a:rPr lang="sl-SI" sz="2000" dirty="0" smtClean="0">
                <a:solidFill>
                  <a:schemeClr val="tx2"/>
                </a:solidFill>
                <a:latin typeface="Calibri" panose="020F0502020204030204" pitchFamily="34" charset="0"/>
              </a:rPr>
              <a:t/>
            </a:r>
            <a:br>
              <a:rPr lang="sl-SI" sz="2000" dirty="0" smtClean="0">
                <a:solidFill>
                  <a:schemeClr val="tx2"/>
                </a:solidFill>
                <a:latin typeface="Calibri" panose="020F0502020204030204" pitchFamily="34" charset="0"/>
              </a:rPr>
            </a:br>
            <a:endParaRPr lang="sl-SI" sz="2000" dirty="0"/>
          </a:p>
        </p:txBody>
      </p:sp>
    </p:spTree>
    <p:extLst>
      <p:ext uri="{BB962C8B-B14F-4D97-AF65-F5344CB8AC3E}">
        <p14:creationId xmlns:p14="http://schemas.microsoft.com/office/powerpoint/2010/main" val="216182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43258" y="1256572"/>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43258" y="1067311"/>
            <a:ext cx="7290148" cy="5324535"/>
          </a:xfrm>
          <a:prstGeom prst="rect">
            <a:avLst/>
          </a:prstGeom>
        </p:spPr>
        <p:txBody>
          <a:bodyPr wrap="square">
            <a:spAutoFit/>
          </a:bodyPr>
          <a:lstStyle/>
          <a:p>
            <a:pPr hangingPunct="0"/>
            <a:r>
              <a:rPr lang="sl-SI" sz="2000" b="1" dirty="0" smtClean="0">
                <a:solidFill>
                  <a:schemeClr val="tx2"/>
                </a:solidFill>
                <a:latin typeface="Calibri" panose="020F0502020204030204" pitchFamily="34" charset="0"/>
              </a:rPr>
              <a:t>Poslovno poročilo </a:t>
            </a:r>
            <a:r>
              <a:rPr lang="sl-SI" sz="2000" dirty="0" smtClean="0">
                <a:solidFill>
                  <a:schemeClr val="tx2"/>
                </a:solidFill>
                <a:latin typeface="Calibri" panose="020F0502020204030204" pitchFamily="34" charset="0"/>
              </a:rPr>
              <a:t>javnega zavoda</a:t>
            </a:r>
          </a:p>
          <a:p>
            <a:pPr hangingPunct="0"/>
            <a:r>
              <a:rPr lang="sl-SI" sz="2000" dirty="0" smtClean="0">
                <a:solidFill>
                  <a:schemeClr val="tx2"/>
                </a:solidFill>
                <a:latin typeface="Calibri" panose="020F0502020204030204" pitchFamily="34" charset="0"/>
              </a:rPr>
              <a:t> </a:t>
            </a:r>
            <a:endParaRPr lang="sl-SI" sz="2000" dirty="0">
              <a:solidFill>
                <a:schemeClr val="tx2"/>
              </a:solidFill>
              <a:latin typeface="Calibri" panose="020F0502020204030204" pitchFamily="34" charset="0"/>
            </a:endParaRPr>
          </a:p>
          <a:p>
            <a:pPr lvl="0" fontAlgn="auto" hangingPunct="1"/>
            <a:r>
              <a:rPr lang="sl-SI" sz="2000" dirty="0" smtClean="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 </a:t>
            </a:r>
            <a:r>
              <a:rPr lang="sl-SI" b="1" dirty="0" smtClean="0">
                <a:solidFill>
                  <a:schemeClr val="tx2"/>
                </a:solidFill>
                <a:latin typeface="Calibri" panose="020F0502020204030204" pitchFamily="34" charset="0"/>
              </a:rPr>
              <a:t>Splošni </a:t>
            </a:r>
            <a:r>
              <a:rPr lang="sl-SI" b="1" dirty="0">
                <a:solidFill>
                  <a:schemeClr val="tx2"/>
                </a:solidFill>
                <a:latin typeface="Calibri" panose="020F0502020204030204" pitchFamily="34" charset="0"/>
              </a:rPr>
              <a:t>del</a:t>
            </a:r>
            <a:r>
              <a:rPr lang="sl-SI" dirty="0">
                <a:solidFill>
                  <a:schemeClr val="tx2"/>
                </a:solidFill>
                <a:latin typeface="Calibri" panose="020F0502020204030204" pitchFamily="34" charset="0"/>
              </a:rPr>
              <a:t>: </a:t>
            </a:r>
            <a:endParaRPr lang="sl-SI" dirty="0" smtClean="0">
              <a:solidFill>
                <a:schemeClr val="tx2"/>
              </a:solidFill>
              <a:latin typeface="Calibri" panose="020F0502020204030204" pitchFamily="34" charset="0"/>
            </a:endParaRPr>
          </a:p>
          <a:p>
            <a:pPr lvl="0" fontAlgn="auto" hangingPunct="1"/>
            <a:r>
              <a:rPr lang="sl-SI" dirty="0" smtClean="0">
                <a:solidFill>
                  <a:schemeClr val="tx2"/>
                </a:solidFill>
                <a:latin typeface="Calibri" panose="020F0502020204030204" pitchFamily="34" charset="0"/>
              </a:rPr>
              <a:t>predstavitev </a:t>
            </a:r>
            <a:r>
              <a:rPr lang="sl-SI" dirty="0">
                <a:solidFill>
                  <a:schemeClr val="tx2"/>
                </a:solidFill>
                <a:latin typeface="Calibri" panose="020F0502020204030204" pitchFamily="34" charset="0"/>
              </a:rPr>
              <a:t>javnega zavoda, </a:t>
            </a:r>
            <a:r>
              <a:rPr lang="sl-SI" dirty="0" smtClean="0">
                <a:solidFill>
                  <a:schemeClr val="tx2"/>
                </a:solidFill>
                <a:latin typeface="Calibri" panose="020F0502020204030204" pitchFamily="34" charset="0"/>
              </a:rPr>
              <a:t>opis </a:t>
            </a:r>
            <a:r>
              <a:rPr lang="sl-SI" dirty="0">
                <a:solidFill>
                  <a:schemeClr val="tx2"/>
                </a:solidFill>
                <a:latin typeface="Calibri" panose="020F0502020204030204" pitchFamily="34" charset="0"/>
              </a:rPr>
              <a:t>sedanjega položaja, opis razvoja </a:t>
            </a:r>
            <a:r>
              <a:rPr lang="sl-SI" dirty="0" smtClean="0">
                <a:solidFill>
                  <a:schemeClr val="tx2"/>
                </a:solidFill>
                <a:latin typeface="Calibri" panose="020F0502020204030204" pitchFamily="34" charset="0"/>
              </a:rPr>
              <a:t>(analiza </a:t>
            </a:r>
            <a:r>
              <a:rPr lang="sl-SI" dirty="0">
                <a:solidFill>
                  <a:schemeClr val="tx2"/>
                </a:solidFill>
                <a:latin typeface="Calibri" panose="020F0502020204030204" pitchFamily="34" charset="0"/>
              </a:rPr>
              <a:t>poslovnega okolja </a:t>
            </a:r>
            <a:r>
              <a:rPr lang="sl-SI" dirty="0" smtClean="0">
                <a:solidFill>
                  <a:schemeClr val="tx2"/>
                </a:solidFill>
                <a:latin typeface="Calibri" panose="020F0502020204030204" pitchFamily="34" charset="0"/>
              </a:rPr>
              <a:t>zavoda), predstavitev </a:t>
            </a:r>
            <a:r>
              <a:rPr lang="sl-SI" dirty="0">
                <a:solidFill>
                  <a:schemeClr val="tx2"/>
                </a:solidFill>
                <a:latin typeface="Calibri" panose="020F0502020204030204" pitchFamily="34" charset="0"/>
              </a:rPr>
              <a:t>vodstva, organov javnega zavoda, predstavitev dejavnosti, obseg </a:t>
            </a:r>
            <a:r>
              <a:rPr lang="sl-SI" dirty="0" smtClean="0">
                <a:solidFill>
                  <a:schemeClr val="tx2"/>
                </a:solidFill>
                <a:latin typeface="Calibri" panose="020F0502020204030204" pitchFamily="34" charset="0"/>
              </a:rPr>
              <a:t>delovanja</a:t>
            </a:r>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a:t>
            </a:r>
          </a:p>
          <a:p>
            <a:pPr lvl="0" fontAlgn="auto" hangingPunct="1"/>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 </a:t>
            </a:r>
            <a:r>
              <a:rPr lang="sl-SI" b="1" dirty="0" smtClean="0">
                <a:solidFill>
                  <a:schemeClr val="tx2"/>
                </a:solidFill>
                <a:latin typeface="Calibri" panose="020F0502020204030204" pitchFamily="34" charset="0"/>
              </a:rPr>
              <a:t>Posebni </a:t>
            </a:r>
            <a:r>
              <a:rPr lang="sl-SI" b="1" dirty="0">
                <a:solidFill>
                  <a:schemeClr val="tx2"/>
                </a:solidFill>
                <a:latin typeface="Calibri" panose="020F0502020204030204" pitchFamily="34" charset="0"/>
              </a:rPr>
              <a:t>del</a:t>
            </a:r>
            <a:r>
              <a:rPr lang="sl-SI" dirty="0">
                <a:solidFill>
                  <a:schemeClr val="tx2"/>
                </a:solidFill>
                <a:latin typeface="Calibri" panose="020F0502020204030204" pitchFamily="34" charset="0"/>
              </a:rPr>
              <a:t>: </a:t>
            </a:r>
          </a:p>
          <a:p>
            <a:pPr hangingPunct="0"/>
            <a:r>
              <a:rPr lang="sl-SI" dirty="0" smtClean="0">
                <a:solidFill>
                  <a:schemeClr val="tx2"/>
                </a:solidFill>
                <a:latin typeface="Calibri" panose="020F0502020204030204" pitchFamily="34" charset="0"/>
              </a:rPr>
              <a:t>poročila </a:t>
            </a:r>
            <a:r>
              <a:rPr lang="sl-SI" dirty="0">
                <a:solidFill>
                  <a:schemeClr val="tx2"/>
                </a:solidFill>
                <a:latin typeface="Calibri" panose="020F0502020204030204" pitchFamily="34" charset="0"/>
              </a:rPr>
              <a:t>posameznih oddelkov, služb o izvedbi njihovih programov</a:t>
            </a:r>
            <a:r>
              <a:rPr lang="sl-SI" dirty="0" smtClean="0">
                <a:solidFill>
                  <a:schemeClr val="tx2"/>
                </a:solidFill>
                <a:latin typeface="Calibri" panose="020F0502020204030204" pitchFamily="34" charset="0"/>
              </a:rPr>
              <a:t>, dejavnosti</a:t>
            </a:r>
            <a:r>
              <a:rPr lang="sl-SI" dirty="0">
                <a:solidFill>
                  <a:schemeClr val="tx2"/>
                </a:solidFill>
                <a:latin typeface="Calibri" panose="020F0502020204030204" pitchFamily="34" charset="0"/>
              </a:rPr>
              <a:t>, projektov</a:t>
            </a:r>
          </a:p>
          <a:p>
            <a:pPr hangingPunct="0"/>
            <a:r>
              <a:rPr lang="sl-SI" dirty="0" smtClean="0">
                <a:solidFill>
                  <a:schemeClr val="tx2"/>
                </a:solidFill>
                <a:latin typeface="Calibri" panose="020F0502020204030204" pitchFamily="34" charset="0"/>
              </a:rPr>
              <a:t>poročilo </a:t>
            </a:r>
            <a:r>
              <a:rPr lang="sl-SI" dirty="0">
                <a:solidFill>
                  <a:schemeClr val="tx2"/>
                </a:solidFill>
                <a:latin typeface="Calibri" panose="020F0502020204030204" pitchFamily="34" charset="0"/>
              </a:rPr>
              <a:t>o doseženih ciljih in </a:t>
            </a:r>
            <a:r>
              <a:rPr lang="sl-SI" dirty="0" smtClean="0">
                <a:solidFill>
                  <a:schemeClr val="tx2"/>
                </a:solidFill>
                <a:latin typeface="Calibri" panose="020F0502020204030204" pitchFamily="34" charset="0"/>
              </a:rPr>
              <a:t>rezultatih, ki vključuje oceno uspeha realizacije po programskih sklopih, kot so opredeljeni v programu zavoda in odločbi ustanovitelja.</a:t>
            </a:r>
          </a:p>
          <a:p>
            <a:pPr hangingPunct="0"/>
            <a:endParaRPr lang="sl-SI" dirty="0">
              <a:solidFill>
                <a:schemeClr val="tx2"/>
              </a:solidFill>
              <a:latin typeface="Calibri" panose="020F0502020204030204" pitchFamily="34" charset="0"/>
            </a:endParaRPr>
          </a:p>
          <a:p>
            <a:pPr lvl="0" fontAlgn="auto" hangingPunct="1"/>
            <a:r>
              <a:rPr lang="sl-SI" dirty="0" smtClean="0">
                <a:solidFill>
                  <a:schemeClr val="tx2"/>
                </a:solidFill>
                <a:latin typeface="Calibri" panose="020F0502020204030204" pitchFamily="34" charset="0"/>
              </a:rPr>
              <a:t> - </a:t>
            </a:r>
            <a:r>
              <a:rPr lang="sl-SI" b="1" dirty="0" smtClean="0">
                <a:solidFill>
                  <a:schemeClr val="tx2"/>
                </a:solidFill>
                <a:latin typeface="Calibri" panose="020F0502020204030204" pitchFamily="34" charset="0"/>
              </a:rPr>
              <a:t>Zaključni del </a:t>
            </a:r>
            <a:r>
              <a:rPr lang="sl-SI" dirty="0" smtClean="0">
                <a:solidFill>
                  <a:schemeClr val="tx2"/>
                </a:solidFill>
                <a:latin typeface="Calibri" panose="020F0502020204030204" pitchFamily="34" charset="0"/>
              </a:rPr>
              <a:t>poslovnega poročila: </a:t>
            </a:r>
          </a:p>
          <a:p>
            <a:pPr lvl="0" fontAlgn="auto" hangingPunct="1"/>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  datum </a:t>
            </a:r>
            <a:r>
              <a:rPr lang="sl-SI" dirty="0">
                <a:solidFill>
                  <a:schemeClr val="tx2"/>
                </a:solidFill>
                <a:latin typeface="Calibri" panose="020F0502020204030204" pitchFamily="34" charset="0"/>
              </a:rPr>
              <a:t>in kraj nastanka, </a:t>
            </a:r>
            <a:r>
              <a:rPr lang="sl-SI" dirty="0" smtClean="0">
                <a:solidFill>
                  <a:schemeClr val="tx2"/>
                </a:solidFill>
                <a:latin typeface="Calibri" panose="020F0502020204030204" pitchFamily="34" charset="0"/>
              </a:rPr>
              <a:t>kdo je sodeloval pri pripravi poročila,  </a:t>
            </a:r>
          </a:p>
          <a:p>
            <a:pPr lvl="0" fontAlgn="auto" hangingPunct="1"/>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  kdo je v javnem zavodu sprejel poročilo, podpis odgovornih oseb, </a:t>
            </a:r>
          </a:p>
          <a:p>
            <a:pPr lvl="0" fontAlgn="auto" hangingPunct="1"/>
            <a:r>
              <a:rPr lang="sl-SI" dirty="0">
                <a:solidFill>
                  <a:schemeClr val="tx2"/>
                </a:solidFill>
                <a:latin typeface="Calibri" panose="020F0502020204030204" pitchFamily="34" charset="0"/>
              </a:rPr>
              <a:t> </a:t>
            </a:r>
            <a:r>
              <a:rPr lang="sl-SI" dirty="0" smtClean="0">
                <a:solidFill>
                  <a:schemeClr val="tx2"/>
                </a:solidFill>
                <a:latin typeface="Calibri" panose="020F0502020204030204" pitchFamily="34" charset="0"/>
              </a:rPr>
              <a:t>  ki so ga pripravile</a:t>
            </a:r>
            <a:endParaRPr lang="sl-SI" dirty="0">
              <a:solidFill>
                <a:schemeClr val="tx2"/>
              </a:solidFill>
              <a:latin typeface="Calibri" panose="020F0502020204030204" pitchFamily="34" charset="0"/>
            </a:endParaRPr>
          </a:p>
        </p:txBody>
      </p:sp>
    </p:spTree>
    <p:extLst>
      <p:ext uri="{BB962C8B-B14F-4D97-AF65-F5344CB8AC3E}">
        <p14:creationId xmlns:p14="http://schemas.microsoft.com/office/powerpoint/2010/main" val="36476475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007628"/>
            <a:ext cx="8007262"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Splošni </a:t>
            </a:r>
            <a:r>
              <a:rPr lang="sl-SI" sz="2000" b="1" dirty="0" smtClean="0">
                <a:solidFill>
                  <a:schemeClr val="tx2"/>
                </a:solidFill>
                <a:latin typeface="Calibri" panose="020F0502020204030204" pitchFamily="34" charset="0"/>
              </a:rPr>
              <a:t>del poslovnega poročila</a:t>
            </a:r>
            <a:endParaRPr lang="sl-SI" sz="2000" dirty="0">
              <a:solidFill>
                <a:schemeClr val="tx2"/>
              </a:solidFill>
              <a:latin typeface="Calibri" panose="020F0502020204030204" pitchFamily="34" charset="0"/>
            </a:endParaRP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Predstavitev javnega zavoda: </a:t>
            </a:r>
            <a:r>
              <a:rPr lang="sl-SI" sz="2000" dirty="0" smtClean="0">
                <a:solidFill>
                  <a:schemeClr val="tx2"/>
                </a:solidFill>
                <a:latin typeface="Calibri" panose="020F0502020204030204" pitchFamily="34" charset="0"/>
              </a:rPr>
              <a:t>osnovni podatki </a:t>
            </a:r>
            <a:r>
              <a:rPr lang="sl-SI" sz="2000" dirty="0">
                <a:solidFill>
                  <a:schemeClr val="tx2"/>
                </a:solidFill>
                <a:latin typeface="Calibri" panose="020F0502020204030204" pitchFamily="34" charset="0"/>
              </a:rPr>
              <a:t>iz registracije: naziv, morebitni skrajšani naziv, naslov, </a:t>
            </a:r>
            <a:r>
              <a:rPr lang="sl-SI" sz="2000" dirty="0" smtClean="0">
                <a:solidFill>
                  <a:schemeClr val="tx2"/>
                </a:solidFill>
                <a:latin typeface="Calibri" panose="020F0502020204030204" pitchFamily="34" charset="0"/>
              </a:rPr>
              <a:t>matična številka, davčna številka, številka </a:t>
            </a:r>
            <a:r>
              <a:rPr lang="sl-SI" sz="2000" dirty="0">
                <a:solidFill>
                  <a:schemeClr val="tx2"/>
                </a:solidFill>
                <a:latin typeface="Calibri" panose="020F0502020204030204" pitchFamily="34" charset="0"/>
              </a:rPr>
              <a:t>podračuna pri UJP, </a:t>
            </a:r>
            <a:r>
              <a:rPr lang="sl-SI" sz="2000" dirty="0" smtClean="0">
                <a:solidFill>
                  <a:schemeClr val="tx2"/>
                </a:solidFill>
                <a:latin typeface="Calibri" panose="020F0502020204030204" pitchFamily="34" charset="0"/>
              </a:rPr>
              <a:t>telefonska številka, </a:t>
            </a:r>
            <a:r>
              <a:rPr lang="sl-SI" sz="2000" dirty="0">
                <a:solidFill>
                  <a:schemeClr val="tx2"/>
                </a:solidFill>
                <a:latin typeface="Calibri" panose="020F0502020204030204" pitchFamily="34" charset="0"/>
              </a:rPr>
              <a:t>elektronski naslov</a:t>
            </a:r>
            <a:r>
              <a:rPr lang="sl-SI" sz="2000" dirty="0" smtClean="0">
                <a:solidFill>
                  <a:schemeClr val="tx2"/>
                </a:solidFill>
                <a:latin typeface="Calibri" panose="020F0502020204030204" pitchFamily="34" charset="0"/>
              </a:rPr>
              <a:t>,</a:t>
            </a:r>
          </a:p>
          <a:p>
            <a:pPr hangingPunct="0"/>
            <a:r>
              <a:rPr lang="sl-SI" sz="2000" dirty="0">
                <a:solidFill>
                  <a:schemeClr val="tx2"/>
                </a:solidFill>
                <a:latin typeface="Calibri" panose="020F0502020204030204" pitchFamily="34" charset="0"/>
              </a:rPr>
              <a:t>k</a:t>
            </a:r>
            <a:r>
              <a:rPr lang="sl-SI" sz="2000" dirty="0" smtClean="0">
                <a:solidFill>
                  <a:schemeClr val="tx2"/>
                </a:solidFill>
                <a:latin typeface="Calibri" panose="020F0502020204030204" pitchFamily="34" charset="0"/>
              </a:rPr>
              <a:t>ontaktne osebe </a:t>
            </a:r>
            <a:r>
              <a:rPr lang="sl-SI" sz="2000" dirty="0">
                <a:solidFill>
                  <a:schemeClr val="tx2"/>
                </a:solidFill>
                <a:latin typeface="Calibri" panose="020F0502020204030204" pitchFamily="34" charset="0"/>
              </a:rPr>
              <a:t>ipd.</a:t>
            </a:r>
          </a:p>
          <a:p>
            <a:pPr hangingPunct="0"/>
            <a:r>
              <a:rPr lang="sl-SI" sz="2000" dirty="0">
                <a:solidFill>
                  <a:schemeClr val="tx2"/>
                </a:solidFill>
                <a:latin typeface="Calibri" panose="020F0502020204030204" pitchFamily="34" charset="0"/>
              </a:rPr>
              <a:t> </a:t>
            </a:r>
          </a:p>
          <a:p>
            <a:pPr hangingPunct="0"/>
            <a:r>
              <a:rPr lang="sl-SI" sz="2000" dirty="0" smtClean="0">
                <a:solidFill>
                  <a:schemeClr val="tx2"/>
                </a:solidFill>
                <a:latin typeface="Calibri" panose="020F0502020204030204" pitchFamily="34" charset="0"/>
              </a:rPr>
              <a:t>Kratek opis </a:t>
            </a:r>
            <a:r>
              <a:rPr lang="sl-SI" sz="2000" dirty="0">
                <a:solidFill>
                  <a:schemeClr val="tx2"/>
                </a:solidFill>
                <a:latin typeface="Calibri" panose="020F0502020204030204" pitchFamily="34" charset="0"/>
              </a:rPr>
              <a:t>razvoja javnega </a:t>
            </a:r>
            <a:r>
              <a:rPr lang="sl-SI" sz="2000" dirty="0" smtClean="0">
                <a:solidFill>
                  <a:schemeClr val="tx2"/>
                </a:solidFill>
                <a:latin typeface="Calibri" panose="020F0502020204030204" pitchFamily="34" charset="0"/>
              </a:rPr>
              <a:t>zavoda: ustanovitev</a:t>
            </a:r>
            <a:r>
              <a:rPr lang="sl-SI" sz="2000" dirty="0">
                <a:solidFill>
                  <a:schemeClr val="tx2"/>
                </a:solidFill>
                <a:latin typeface="Calibri" panose="020F0502020204030204" pitchFamily="34" charset="0"/>
              </a:rPr>
              <a:t>, </a:t>
            </a:r>
            <a:r>
              <a:rPr lang="sl-SI" sz="2000" dirty="0" smtClean="0">
                <a:solidFill>
                  <a:schemeClr val="tx2"/>
                </a:solidFill>
                <a:latin typeface="Calibri" panose="020F0502020204030204" pitchFamily="34" charset="0"/>
              </a:rPr>
              <a:t>kako </a:t>
            </a:r>
            <a:r>
              <a:rPr lang="sl-SI" sz="2000" dirty="0">
                <a:solidFill>
                  <a:schemeClr val="tx2"/>
                </a:solidFill>
                <a:latin typeface="Calibri" panose="020F0502020204030204" pitchFamily="34" charset="0"/>
              </a:rPr>
              <a:t>se je razvijal v teh letih, kakšen je njegov položaj v </a:t>
            </a:r>
            <a:r>
              <a:rPr lang="sl-SI" sz="2000" dirty="0" smtClean="0">
                <a:solidFill>
                  <a:schemeClr val="tx2"/>
                </a:solidFill>
                <a:latin typeface="Calibri" panose="020F0502020204030204" pitchFamily="34" charset="0"/>
              </a:rPr>
              <a:t>okolju (analizira poslovnega okolja), priznanja</a:t>
            </a:r>
            <a:r>
              <a:rPr lang="sl-SI" sz="2000" dirty="0">
                <a:solidFill>
                  <a:schemeClr val="tx2"/>
                </a:solidFill>
                <a:latin typeface="Calibri" panose="020F0502020204030204" pitchFamily="34" charset="0"/>
              </a:rPr>
              <a:t>, </a:t>
            </a:r>
            <a:r>
              <a:rPr lang="sl-SI" sz="2000" dirty="0" smtClean="0">
                <a:solidFill>
                  <a:schemeClr val="tx2"/>
                </a:solidFill>
                <a:latin typeface="Calibri" panose="020F0502020204030204" pitchFamily="34" charset="0"/>
              </a:rPr>
              <a:t>posebni uspehi, težave </a:t>
            </a:r>
            <a:r>
              <a:rPr lang="sl-SI" sz="2000" dirty="0">
                <a:solidFill>
                  <a:schemeClr val="tx2"/>
                </a:solidFill>
                <a:latin typeface="Calibri" panose="020F0502020204030204" pitchFamily="34" charset="0"/>
              </a:rPr>
              <a:t>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Pri predstavitvi pomembnejših organov javnega zavoda </a:t>
            </a:r>
            <a:r>
              <a:rPr lang="sl-SI" sz="2000" dirty="0" smtClean="0">
                <a:solidFill>
                  <a:schemeClr val="tx2"/>
                </a:solidFill>
                <a:latin typeface="Calibri" panose="020F0502020204030204" pitchFamily="34" charset="0"/>
              </a:rPr>
              <a:t>navedemo vodilne, člane sveta in strokovnega sveta. Priporočilo je, da se navede </a:t>
            </a:r>
            <a:r>
              <a:rPr lang="sl-SI" sz="2000" dirty="0">
                <a:solidFill>
                  <a:schemeClr val="tx2"/>
                </a:solidFill>
                <a:latin typeface="Calibri" panose="020F0502020204030204" pitchFamily="34" charset="0"/>
              </a:rPr>
              <a:t>tiste organe, ki so imeli največji vpliv na izide poslovanja, predstavljene v poročilu.</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Naštejemo </a:t>
            </a:r>
            <a:r>
              <a:rPr lang="sl-SI" sz="2000" dirty="0" smtClean="0">
                <a:solidFill>
                  <a:schemeClr val="tx2"/>
                </a:solidFill>
                <a:latin typeface="Calibri" panose="020F0502020204030204" pitchFamily="34" charset="0"/>
              </a:rPr>
              <a:t>dejavnosti</a:t>
            </a:r>
            <a:r>
              <a:rPr lang="sl-SI" sz="2000" dirty="0">
                <a:solidFill>
                  <a:schemeClr val="tx2"/>
                </a:solidFill>
                <a:latin typeface="Calibri" panose="020F0502020204030204" pitchFamily="34" charset="0"/>
              </a:rPr>
              <a:t>, zaradi katerih je bil zavod ustanovljen ter pri vsaki dejavnosti na kratko </a:t>
            </a:r>
            <a:r>
              <a:rPr lang="sl-SI" sz="2000" dirty="0" smtClean="0">
                <a:solidFill>
                  <a:schemeClr val="tx2"/>
                </a:solidFill>
                <a:latin typeface="Calibri" panose="020F0502020204030204" pitchFamily="34" charset="0"/>
              </a:rPr>
              <a:t>opišemo glavne </a:t>
            </a:r>
            <a:r>
              <a:rPr lang="sl-SI" sz="2000" dirty="0">
                <a:solidFill>
                  <a:schemeClr val="tx2"/>
                </a:solidFill>
                <a:latin typeface="Calibri" panose="020F0502020204030204" pitchFamily="34" charset="0"/>
              </a:rPr>
              <a:t>naloge.</a:t>
            </a:r>
          </a:p>
        </p:txBody>
      </p:sp>
    </p:spTree>
    <p:extLst>
      <p:ext uri="{BB962C8B-B14F-4D97-AF65-F5344CB8AC3E}">
        <p14:creationId xmlns:p14="http://schemas.microsoft.com/office/powerpoint/2010/main" val="404470530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686142"/>
            <a:ext cx="7200900" cy="4326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501042" y="1042259"/>
            <a:ext cx="8417490" cy="4924425"/>
          </a:xfrm>
          <a:prstGeom prst="rect">
            <a:avLst/>
          </a:prstGeom>
        </p:spPr>
        <p:txBody>
          <a:bodyPr wrap="square">
            <a:spAutoFit/>
          </a:bodyPr>
          <a:lstStyle/>
          <a:p>
            <a:pPr hangingPunct="0"/>
            <a:r>
              <a:rPr lang="sl-SI" sz="2000" b="1" dirty="0" smtClean="0">
                <a:solidFill>
                  <a:schemeClr val="tx2"/>
                </a:solidFill>
                <a:latin typeface="Calibri" panose="020F0502020204030204" pitchFamily="34" charset="0"/>
              </a:rPr>
              <a:t>Posebni del poslovnega poročila</a:t>
            </a:r>
            <a:r>
              <a:rPr lang="sl-SI" sz="2000" dirty="0" smtClean="0">
                <a:solidFill>
                  <a:schemeClr val="tx2"/>
                </a:solidFill>
                <a:latin typeface="Calibri" panose="020F0502020204030204" pitchFamily="34" charset="0"/>
              </a:rPr>
              <a:t> / priloge</a:t>
            </a:r>
          </a:p>
          <a:p>
            <a:pPr hangingPunct="0"/>
            <a:endParaRPr lang="sl-SI" sz="2000" dirty="0" smtClean="0">
              <a:solidFill>
                <a:schemeClr val="tx2"/>
              </a:solidFill>
              <a:latin typeface="Calibri" panose="020F0502020204030204" pitchFamily="34" charset="0"/>
            </a:endParaRPr>
          </a:p>
          <a:p>
            <a:pPr marL="285750" indent="-285750" hangingPunct="0">
              <a:buFontTx/>
              <a:buChar char="-"/>
            </a:pPr>
            <a:r>
              <a:rPr lang="sl-SI" dirty="0" smtClean="0">
                <a:solidFill>
                  <a:schemeClr val="tx2"/>
                </a:solidFill>
                <a:latin typeface="Calibri" panose="020F0502020204030204" pitchFamily="34" charset="0"/>
              </a:rPr>
              <a:t>Poročilo o izvedbi programov, dejavnosti, projektov: uresničevanje glavnih ciljev po programskih sklopih;</a:t>
            </a:r>
          </a:p>
          <a:p>
            <a:pPr marL="285750" indent="-285750" hangingPunct="0">
              <a:buFontTx/>
              <a:buChar char="-"/>
            </a:pPr>
            <a:r>
              <a:rPr lang="sl-SI" dirty="0" smtClean="0">
                <a:solidFill>
                  <a:schemeClr val="tx2"/>
                </a:solidFill>
                <a:latin typeface="Calibri" panose="020F0502020204030204" pitchFamily="34" charset="0"/>
              </a:rPr>
              <a:t>Doseganje dolgoročnih in letnih ciljev poslovanja;</a:t>
            </a:r>
          </a:p>
          <a:p>
            <a:pPr marL="285750" indent="-285750" hangingPunct="0">
              <a:buFontTx/>
              <a:buChar char="-"/>
            </a:pPr>
            <a:r>
              <a:rPr lang="sl-SI" dirty="0" smtClean="0">
                <a:solidFill>
                  <a:schemeClr val="tx2"/>
                </a:solidFill>
                <a:latin typeface="Calibri" panose="020F0502020204030204" pitchFamily="34" charset="0"/>
              </a:rPr>
              <a:t>Ocene uspeha pri doseganju ciljev z analizo opisnih, fizičnih in finančnih kazalcev;</a:t>
            </a:r>
          </a:p>
          <a:p>
            <a:pPr marL="285750" indent="-285750" hangingPunct="0">
              <a:buFontTx/>
              <a:buChar char="-"/>
            </a:pPr>
            <a:r>
              <a:rPr lang="sl-SI" dirty="0" smtClean="0">
                <a:solidFill>
                  <a:schemeClr val="tx2"/>
                </a:solidFill>
                <a:latin typeface="Calibri" panose="020F0502020204030204" pitchFamily="34" charset="0"/>
              </a:rPr>
              <a:t>Druga pojasnila in poročila, ki jih določi ustanovitelj ali pa so pomembna za razumevanje poslovanja oziroma dejavnosti zavoda, na primer:</a:t>
            </a:r>
          </a:p>
          <a:p>
            <a:pPr marL="342900" indent="-342900" hangingPunct="0">
              <a:buFont typeface="Arial" panose="020B0604020202020204" pitchFamily="34" charset="0"/>
              <a:buChar char="•"/>
            </a:pPr>
            <a:r>
              <a:rPr lang="sl-SI" dirty="0" smtClean="0">
                <a:solidFill>
                  <a:schemeClr val="tx2"/>
                </a:solidFill>
                <a:latin typeface="Calibri" panose="020F0502020204030204" pitchFamily="34" charset="0"/>
              </a:rPr>
              <a:t>Vsebinski – statistični obrazci,</a:t>
            </a:r>
          </a:p>
          <a:p>
            <a:pPr marL="342900" indent="-342900" hangingPunct="0">
              <a:buFont typeface="Arial" panose="020B0604020202020204" pitchFamily="34" charset="0"/>
              <a:buChar char="•"/>
            </a:pPr>
            <a:r>
              <a:rPr lang="sl-SI" dirty="0" smtClean="0">
                <a:solidFill>
                  <a:schemeClr val="tx2"/>
                </a:solidFill>
                <a:latin typeface="Calibri" panose="020F0502020204030204" pitchFamily="34" charset="0"/>
              </a:rPr>
              <a:t>Poimenski seznam zaposlenih po virih financiranja,</a:t>
            </a:r>
          </a:p>
          <a:p>
            <a:pPr marL="342900" indent="-342900" hangingPunct="0">
              <a:buFont typeface="Arial" panose="020B0604020202020204" pitchFamily="34" charset="0"/>
              <a:buChar char="•"/>
            </a:pPr>
            <a:r>
              <a:rPr lang="sl-SI" dirty="0" smtClean="0">
                <a:solidFill>
                  <a:schemeClr val="tx2"/>
                </a:solidFill>
                <a:latin typeface="Calibri" panose="020F0502020204030204" pitchFamily="34" charset="0"/>
              </a:rPr>
              <a:t>Popis objektov in prostorov zavoda ter poročilo o prejetih najemninah od oddaje stvarnega premoženja države v najem,</a:t>
            </a:r>
          </a:p>
          <a:p>
            <a:pPr marL="342900" indent="-342900" hangingPunct="0">
              <a:buFont typeface="Arial" panose="020B0604020202020204" pitchFamily="34" charset="0"/>
              <a:buChar char="•"/>
            </a:pPr>
            <a:r>
              <a:rPr lang="sl-SI" dirty="0" smtClean="0">
                <a:solidFill>
                  <a:schemeClr val="tx2"/>
                </a:solidFill>
                <a:latin typeface="Calibri" panose="020F0502020204030204" pitchFamily="34" charset="0"/>
              </a:rPr>
              <a:t>Elementi za določitev dovoljenega obsega sredstev za delovno uspešnost iz naslova prodaje blaga in storitev na trgu in iz naslova nejavnih prihodkov za izvajanje javne službe.</a:t>
            </a:r>
          </a:p>
          <a:p>
            <a:pPr marL="285750" indent="-285750" hangingPunct="0">
              <a:buFontTx/>
              <a:buChar char="-"/>
            </a:pPr>
            <a:endParaRPr lang="sl-SI" sz="2000" dirty="0">
              <a:solidFill>
                <a:schemeClr val="tx2"/>
              </a:solidFill>
              <a:latin typeface="Calibri" panose="020F0502020204030204" pitchFamily="34" charset="0"/>
            </a:endParaRPr>
          </a:p>
          <a:p>
            <a:pPr hangingPunct="0"/>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1893685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152396"/>
            <a:ext cx="8199552" cy="5611660"/>
          </a:xfrm>
        </p:spPr>
        <p:txBody>
          <a:bodyPr/>
          <a:lstStyle/>
          <a:p>
            <a:r>
              <a:rPr lang="sl-SI" sz="1600" dirty="0" smtClean="0">
                <a:solidFill>
                  <a:schemeClr val="tx2"/>
                </a:solidFill>
                <a:latin typeface="Calibri" panose="020F0502020204030204" pitchFamily="34" charset="0"/>
              </a:rPr>
              <a:t>Poleg Letnega poročila javni zavodi pripravijo tudi polletna poročila o poslovanju</a:t>
            </a:r>
            <a:br>
              <a:rPr lang="sl-SI" sz="1600" dirty="0" smtClean="0">
                <a:solidFill>
                  <a:schemeClr val="tx2"/>
                </a:solidFill>
                <a:latin typeface="Calibri" panose="020F0502020204030204" pitchFamily="34" charset="0"/>
              </a:rPr>
            </a:br>
            <a:r>
              <a:rPr lang="sl-SI" sz="1600" dirty="0" smtClean="0">
                <a:solidFill>
                  <a:schemeClr val="tx2"/>
                </a:solidFill>
                <a:latin typeface="Calibri" panose="020F0502020204030204" pitchFamily="34" charset="0"/>
              </a:rPr>
              <a:t/>
            </a:r>
            <a:br>
              <a:rPr lang="sl-SI" sz="1600" dirty="0" smtClean="0">
                <a:solidFill>
                  <a:schemeClr val="tx2"/>
                </a:solidFill>
                <a:latin typeface="Calibri" panose="020F0502020204030204" pitchFamily="34" charset="0"/>
              </a:rPr>
            </a:br>
            <a:r>
              <a:rPr lang="sl-SI" sz="1600" dirty="0" smtClean="0">
                <a:solidFill>
                  <a:schemeClr val="tx2"/>
                </a:solidFill>
                <a:latin typeface="Calibri" panose="020F0502020204030204" pitchFamily="34" charset="0"/>
              </a:rPr>
              <a:t>62. člen ZIPRS1819</a:t>
            </a: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(polletno poročilo)</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(1) Posredni uporabniki proračuna države in občin ter ZZZS in ZPIZ morajo, najkasneje do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15. avgusta tekočega leta, pristojnemu ministrstvu oziroma županu posredovati polletno poročilo.</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(2) V polletnem poročilu iz prejšnjega odstavka se izkazujejo:</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podatki o sprejetem finančnem načrtu tekočega leta,</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podatki o realizaciji sprejetega finančnega načrta v obdobju januar–junij tekočega leta in</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ocena realizacije sprejetega finančnega načrta do konca tekočega leta.</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(3) Če iz ocene realizacije sprejetega finančnega načrta izhaja, da bo posredni proračunski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uporabnik ob koncu tekočega leta realiziral presežek odhodkov nad prihodki, mora odgovorna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oseba posrednega uporabnika proračuna, ZPIZ oziroma ZZZS polletnemu poročilu predložiti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tudi sanacijski načrt, ki vsebuje ukrepe, s katerimi se finančni načrt posrednega uporabnika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izravna do konca tekočega leta.</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(4) Šteje se, da je odgovorna oseba posrednega uporabnika predstojnik oziroma poslovodni organ,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ki pri proračunskem uporabniku izvaja pravice in obveznosti delodajalca oziroma je odgovoren za </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njegovo finančno poslovanje.</a:t>
            </a:r>
            <a:r>
              <a:rPr lang="sl-SI" dirty="0" smtClean="0">
                <a:latin typeface="Calibri" panose="020F0502020204030204" pitchFamily="34" charset="0"/>
              </a:rPr>
              <a:t/>
            </a:r>
            <a:br>
              <a:rPr lang="sl-SI" dirty="0" smtClean="0">
                <a:latin typeface="Calibri" panose="020F0502020204030204" pitchFamily="34" charset="0"/>
              </a:rPr>
            </a:br>
            <a:endParaRPr lang="sl-SI" dirty="0">
              <a:latin typeface="Calibri" panose="020F0502020204030204" pitchFamily="34" charset="0"/>
            </a:endParaRPr>
          </a:p>
        </p:txBody>
      </p:sp>
    </p:spTree>
    <p:extLst>
      <p:ext uri="{BB962C8B-B14F-4D97-AF65-F5344CB8AC3E}">
        <p14:creationId xmlns:p14="http://schemas.microsoft.com/office/powerpoint/2010/main" val="91437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52395"/>
            <a:ext cx="5449249" cy="984885"/>
          </a:xfrm>
        </p:spPr>
        <p:txBody>
          <a:bodyPr/>
          <a:lstStyle/>
          <a:p>
            <a:r>
              <a:rPr lang="sl-SI" sz="1600" b="1" dirty="0" smtClean="0">
                <a:solidFill>
                  <a:schemeClr val="tx2"/>
                </a:solidFill>
                <a:latin typeface="Calibri" panose="020F0502020204030204" pitchFamily="34" charset="0"/>
              </a:rPr>
              <a:t>73. člen ZIPRS1819</a:t>
            </a:r>
            <a:br>
              <a:rPr lang="sl-SI" sz="1600" b="1" dirty="0" smtClean="0">
                <a:solidFill>
                  <a:schemeClr val="tx2"/>
                </a:solidFill>
                <a:latin typeface="Calibri" panose="020F0502020204030204" pitchFamily="34" charset="0"/>
              </a:rPr>
            </a:br>
            <a:r>
              <a:rPr lang="sl-SI" sz="1600" b="1" dirty="0" smtClean="0">
                <a:solidFill>
                  <a:schemeClr val="tx2"/>
                </a:solidFill>
                <a:latin typeface="Calibri" panose="020F0502020204030204" pitchFamily="34" charset="0"/>
              </a:rPr>
              <a:t>(razrešitev odgovorne osebe posrednega uporabnika proračuna</a:t>
            </a:r>
            <a:r>
              <a:rPr lang="sl-SI" sz="1600" b="0" dirty="0" smtClean="0">
                <a:solidFill>
                  <a:schemeClr val="tx2"/>
                </a:solidFill>
                <a:latin typeface="Calibri" panose="020F0502020204030204" pitchFamily="34" charset="0"/>
              </a:rPr>
              <a:t>)</a:t>
            </a:r>
            <a:br>
              <a:rPr lang="sl-SI" sz="1600" b="0" dirty="0" smtClean="0">
                <a:solidFill>
                  <a:schemeClr val="tx2"/>
                </a:solidFill>
                <a:latin typeface="Calibri" panose="020F0502020204030204" pitchFamily="34" charset="0"/>
              </a:rPr>
            </a:br>
            <a:r>
              <a:rPr lang="sl-SI" sz="1600" b="0" dirty="0" smtClean="0">
                <a:solidFill>
                  <a:schemeClr val="tx2"/>
                </a:solidFill>
                <a:latin typeface="Calibri" panose="020F0502020204030204" pitchFamily="34" charset="0"/>
              </a:rPr>
              <a:t/>
            </a:r>
            <a:br>
              <a:rPr lang="sl-SI" sz="1600" b="0" dirty="0" smtClean="0">
                <a:solidFill>
                  <a:schemeClr val="tx2"/>
                </a:solidFill>
                <a:latin typeface="Calibri" panose="020F0502020204030204" pitchFamily="34" charset="0"/>
              </a:rPr>
            </a:br>
            <a:endParaRPr lang="sl-SI" sz="1600" dirty="0">
              <a:effectLst/>
              <a:latin typeface="Calibri" panose="020F0502020204030204" pitchFamily="34" charset="0"/>
            </a:endParaRPr>
          </a:p>
        </p:txBody>
      </p:sp>
      <p:sp>
        <p:nvSpPr>
          <p:cNvPr id="3" name="Ograda besedila 2"/>
          <p:cNvSpPr>
            <a:spLocks noGrp="1"/>
          </p:cNvSpPr>
          <p:nvPr>
            <p:ph type="body" sz="quarter" idx="13"/>
          </p:nvPr>
        </p:nvSpPr>
        <p:spPr>
          <a:xfrm>
            <a:off x="971425" y="1903957"/>
            <a:ext cx="7201025" cy="3883068"/>
          </a:xfrm>
        </p:spPr>
        <p:txBody>
          <a:bodyPr/>
          <a:lstStyle/>
          <a:p>
            <a:pPr marL="0" indent="0">
              <a:buNone/>
            </a:pPr>
            <a:r>
              <a:rPr lang="sl-SI" sz="1400" dirty="0" smtClean="0">
                <a:solidFill>
                  <a:schemeClr val="tx2"/>
                </a:solidFill>
              </a:rPr>
              <a:t>(1) Vlada oziroma župan, po postopku za razrešitev iz krivdnega razloga, razreši odgovorno osebo posrednega uporabnika proračuna, če:</a:t>
            </a:r>
          </a:p>
          <a:p>
            <a:pPr marL="0" indent="0">
              <a:buNone/>
            </a:pPr>
            <a:r>
              <a:rPr lang="sl-SI" sz="1400" dirty="0" smtClean="0">
                <a:solidFill>
                  <a:schemeClr val="tx2"/>
                </a:solidFill>
              </a:rPr>
              <a:t>-        pripravi finančni načrt v nasprotju z izhodišči iz 61. člena tega zakona;</a:t>
            </a:r>
          </a:p>
          <a:p>
            <a:pPr marL="0" indent="0">
              <a:buNone/>
            </a:pPr>
            <a:r>
              <a:rPr lang="sl-SI" sz="1400" dirty="0" smtClean="0">
                <a:solidFill>
                  <a:schemeClr val="tx2"/>
                </a:solidFill>
              </a:rPr>
              <a:t>-        ne posreduje finančnega načrta v soglasje pristojnemu ministrstvu oziroma občinski upravi v 30 dneh po poteku roka iz šestega in osmega odstavka 61. člena tega zakona;</a:t>
            </a:r>
          </a:p>
          <a:p>
            <a:pPr marL="0" indent="0">
              <a:buNone/>
            </a:pPr>
            <a:r>
              <a:rPr lang="sl-SI" sz="1400" dirty="0" smtClean="0">
                <a:solidFill>
                  <a:schemeClr val="tx2"/>
                </a:solidFill>
              </a:rPr>
              <a:t>-        ne pripravi kadrovskega načrta ali če ga pripravi v nasprotju z izhodišči iz drugega in tretjega odstavka 63. člena tega zakona;</a:t>
            </a:r>
          </a:p>
          <a:p>
            <a:pPr marL="0" indent="0">
              <a:buNone/>
            </a:pPr>
            <a:r>
              <a:rPr lang="sl-SI" sz="1400" dirty="0" smtClean="0">
                <a:solidFill>
                  <a:schemeClr val="tx2"/>
                </a:solidFill>
              </a:rPr>
              <a:t>-        prerazporedi sredstva na plačne konte v nasprotju s tem zakonom;</a:t>
            </a:r>
          </a:p>
          <a:p>
            <a:pPr marL="0" indent="0">
              <a:buNone/>
            </a:pPr>
            <a:r>
              <a:rPr lang="sl-SI" sz="1400" dirty="0" smtClean="0">
                <a:solidFill>
                  <a:schemeClr val="tx2"/>
                </a:solidFill>
              </a:rPr>
              <a:t>-        je v letnem poročilu izkazan presežek odhodkov nad prihodki, razen če je presežek odhodkov nad prihodki nastal zaradi okoliščin, na katere odgovorna oseba posrednega uporabnika ne more vplivati.</a:t>
            </a:r>
          </a:p>
          <a:p>
            <a:pPr marL="0" indent="0">
              <a:buNone/>
            </a:pPr>
            <a:r>
              <a:rPr lang="sl-SI" sz="1400" dirty="0" smtClean="0">
                <a:solidFill>
                  <a:schemeClr val="tx2"/>
                </a:solidFill>
              </a:rPr>
              <a:t>(2) Predlog za razrešitev odgovorne osebe posrednega uporabnika proračuna vladi posreduje pristojno ministrstvo, županu pa občinska uprava.</a:t>
            </a:r>
          </a:p>
          <a:p>
            <a:pPr marL="0" indent="0">
              <a:buNone/>
            </a:pPr>
            <a:r>
              <a:rPr lang="sl-SI" sz="1400" dirty="0" smtClean="0">
                <a:solidFill>
                  <a:schemeClr val="tx2"/>
                </a:solidFill>
              </a:rPr>
              <a:t>(3) Če je odgovorna oseba posrednega uporabnika proračuna države ali občine oseba, za razrešitev katere ni pristojna vlada oziroma župan, vlada oziroma župan predlaga razrešitev odgovorne osebe posrednega uporabnika organu, pristojnemu za njegovo imenovanje.</a:t>
            </a:r>
          </a:p>
          <a:p>
            <a:endParaRPr lang="sl-SI" sz="1600" dirty="0">
              <a:latin typeface="Calibri" panose="020F0502020204030204" pitchFamily="34" charset="0"/>
            </a:endParaRPr>
          </a:p>
        </p:txBody>
      </p:sp>
    </p:spTree>
    <p:extLst>
      <p:ext uri="{BB962C8B-B14F-4D97-AF65-F5344CB8AC3E}">
        <p14:creationId xmlns:p14="http://schemas.microsoft.com/office/powerpoint/2010/main" val="165259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Bell MT" panose="02020503060305020303" pitchFamily="18" charset="0"/>
                <a:cs typeface="Arial" charset="0"/>
              </a:rPr>
              <a:t> </a:t>
            </a:r>
            <a:endParaRPr lang="en-US" smtClean="0">
              <a:latin typeface="Bell MT" panose="02020503060305020303" pitchFamily="18" charset="0"/>
              <a:cs typeface="Arial" charset="0"/>
            </a:endParaRPr>
          </a:p>
        </p:txBody>
      </p:sp>
      <p:sp>
        <p:nvSpPr>
          <p:cNvPr id="8195" name="TextBox 5"/>
          <p:cNvSpPr txBox="1">
            <a:spLocks noChangeArrowheads="1"/>
          </p:cNvSpPr>
          <p:nvPr/>
        </p:nvSpPr>
        <p:spPr bwMode="auto">
          <a:xfrm>
            <a:off x="685800" y="60483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Bell MT" panose="02020503060305020303" pitchFamily="18" charset="0"/>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atin typeface="Bell MT" panose="02020503060305020303" pitchFamily="18" charset="0"/>
              </a:rPr>
              <a:t></a:t>
            </a:r>
          </a:p>
        </p:txBody>
      </p:sp>
      <p:sp>
        <p:nvSpPr>
          <p:cNvPr id="3" name="TextBox 2"/>
          <p:cNvSpPr txBox="1"/>
          <p:nvPr/>
        </p:nvSpPr>
        <p:spPr>
          <a:xfrm>
            <a:off x="513569" y="1032679"/>
            <a:ext cx="8505171" cy="4893647"/>
          </a:xfrm>
          <a:prstGeom prst="rect">
            <a:avLst/>
          </a:prstGeom>
          <a:noFill/>
        </p:spPr>
        <p:txBody>
          <a:bodyPr wrap="square" rtlCol="0">
            <a:spAutoFit/>
          </a:bodyPr>
          <a:lstStyle/>
          <a:p>
            <a:r>
              <a:rPr lang="sl-SI" sz="1200" b="1" dirty="0" smtClean="0">
                <a:solidFill>
                  <a:schemeClr val="tx2"/>
                </a:solidFill>
                <a:latin typeface="Calibri" panose="020F0502020204030204" pitchFamily="34" charset="0"/>
              </a:rPr>
              <a:t>PREDPISI</a:t>
            </a:r>
          </a:p>
          <a:p>
            <a:endParaRPr lang="sl-SI" sz="1200" b="1" dirty="0" smtClean="0">
              <a:solidFill>
                <a:schemeClr val="tx2"/>
              </a:solidFill>
              <a:latin typeface="Calibri" panose="020F0502020204030204" pitchFamily="34" charset="0"/>
            </a:endParaRPr>
          </a:p>
          <a:p>
            <a:r>
              <a:rPr lang="sl-SI" sz="1200" b="1" dirty="0">
                <a:solidFill>
                  <a:schemeClr val="tx2"/>
                </a:solidFill>
                <a:latin typeface="Calibri" panose="020F0502020204030204" pitchFamily="34" charset="0"/>
              </a:rPr>
              <a:t>Zakon o uresničevanju javnega interesa za kulturo (Uradni list RS, št. </a:t>
            </a:r>
            <a:r>
              <a:rPr lang="sl-SI" sz="1200" b="1" u="sng" dirty="0">
                <a:solidFill>
                  <a:schemeClr val="tx2"/>
                </a:solidFill>
                <a:latin typeface="Calibri" panose="020F0502020204030204" pitchFamily="34" charset="0"/>
                <a:hlinkClick r:id="rId2" tooltip="Zakon o uresničevanju javnega interesa za kulturo (uradno prečiščeno besedilo)"/>
              </a:rPr>
              <a:t>77/07</a:t>
            </a:r>
            <a:r>
              <a:rPr lang="sl-SI" sz="1200" b="1" dirty="0">
                <a:solidFill>
                  <a:schemeClr val="tx2"/>
                </a:solidFill>
                <a:latin typeface="Calibri" panose="020F0502020204030204" pitchFamily="34" charset="0"/>
              </a:rPr>
              <a:t> – uradno prečiščeno besedilo, </a:t>
            </a:r>
            <a:r>
              <a:rPr lang="sl-SI" sz="1200" b="1" u="sng" dirty="0">
                <a:solidFill>
                  <a:schemeClr val="tx2"/>
                </a:solidFill>
                <a:latin typeface="Calibri" panose="020F0502020204030204" pitchFamily="34" charset="0"/>
                <a:hlinkClick r:id="rId3" tooltip="Zakon o spremembah in dopolnitvah Zakona o uresničevanju javnega interesa za kulturo"/>
              </a:rPr>
              <a:t>56/08</a:t>
            </a:r>
            <a:r>
              <a:rPr lang="sl-SI" sz="1200" b="1" dirty="0">
                <a:solidFill>
                  <a:schemeClr val="tx2"/>
                </a:solidFill>
                <a:latin typeface="Calibri" panose="020F0502020204030204" pitchFamily="34" charset="0"/>
              </a:rPr>
              <a:t>, </a:t>
            </a:r>
            <a:r>
              <a:rPr lang="sl-SI" sz="1200" b="1" u="sng" dirty="0">
                <a:solidFill>
                  <a:schemeClr val="tx2"/>
                </a:solidFill>
                <a:latin typeface="Calibri" panose="020F0502020204030204" pitchFamily="34" charset="0"/>
                <a:hlinkClick r:id="rId4" tooltip="Zakon o spremembah in dopolnitvah Zakona o uresničevanju javnega interesa za kulturo"/>
              </a:rPr>
              <a:t>4/10</a:t>
            </a:r>
            <a:r>
              <a:rPr lang="sl-SI" sz="1200" b="1" dirty="0">
                <a:solidFill>
                  <a:schemeClr val="tx2"/>
                </a:solidFill>
                <a:latin typeface="Calibri" panose="020F0502020204030204" pitchFamily="34" charset="0"/>
              </a:rPr>
              <a:t>, </a:t>
            </a:r>
            <a:r>
              <a:rPr lang="sl-SI" sz="1200" b="1" u="sng" dirty="0">
                <a:solidFill>
                  <a:schemeClr val="tx2"/>
                </a:solidFill>
                <a:latin typeface="Calibri" panose="020F0502020204030204" pitchFamily="34" charset="0"/>
                <a:hlinkClick r:id="rId5" tooltip="Zakon o spremembah in dopolnitvah Zakona o uresničevanju javnega interesa za kulturo"/>
              </a:rPr>
              <a:t>20/11</a:t>
            </a:r>
            <a:r>
              <a:rPr lang="sl-SI" sz="1200" b="1" dirty="0">
                <a:solidFill>
                  <a:schemeClr val="tx2"/>
                </a:solidFill>
                <a:latin typeface="Calibri" panose="020F0502020204030204" pitchFamily="34" charset="0"/>
              </a:rPr>
              <a:t>, </a:t>
            </a:r>
            <a:r>
              <a:rPr lang="sl-SI" sz="1200" b="1" u="sng" dirty="0">
                <a:solidFill>
                  <a:schemeClr val="tx2"/>
                </a:solidFill>
                <a:latin typeface="Calibri" panose="020F0502020204030204" pitchFamily="34" charset="0"/>
                <a:hlinkClick r:id="rId6" tooltip="Zakon o spremembah in dopolnitvah Zakona o uresničevanju javnega interesa za kulturo"/>
              </a:rPr>
              <a:t>111/13</a:t>
            </a:r>
            <a:r>
              <a:rPr lang="sl-SI" sz="1200" b="1" dirty="0">
                <a:solidFill>
                  <a:schemeClr val="tx2"/>
                </a:solidFill>
                <a:latin typeface="Calibri" panose="020F0502020204030204" pitchFamily="34" charset="0"/>
              </a:rPr>
              <a:t>, </a:t>
            </a:r>
            <a:r>
              <a:rPr lang="sl-SI" sz="1200" b="1" u="sng" dirty="0">
                <a:solidFill>
                  <a:schemeClr val="tx2"/>
                </a:solidFill>
                <a:latin typeface="Calibri" panose="020F0502020204030204" pitchFamily="34" charset="0"/>
                <a:hlinkClick r:id="rId7" tooltip="Zakon o spremembah in dopolnitvah Zakona o uresničevanju javnega interesa za kulturo"/>
              </a:rPr>
              <a:t>68/16</a:t>
            </a:r>
            <a:r>
              <a:rPr lang="sl-SI" sz="1200" b="1" dirty="0">
                <a:solidFill>
                  <a:schemeClr val="tx2"/>
                </a:solidFill>
                <a:latin typeface="Calibri" panose="020F0502020204030204" pitchFamily="34" charset="0"/>
              </a:rPr>
              <a:t> in </a:t>
            </a:r>
            <a:r>
              <a:rPr lang="sl-SI" sz="1200" b="1" u="sng" dirty="0" smtClean="0">
                <a:solidFill>
                  <a:schemeClr val="tx2"/>
                </a:solidFill>
                <a:latin typeface="Calibri" panose="020F0502020204030204" pitchFamily="34" charset="0"/>
                <a:hlinkClick r:id="rId8" tooltip="Zakon o spremembah in dopolnitvah Zakona o uresničevanju javnega interesa za kulturo"/>
              </a:rPr>
              <a:t>61/17</a:t>
            </a:r>
            <a:r>
              <a:rPr lang="sl-SI" sz="1200" b="1" dirty="0" smtClean="0">
                <a:solidFill>
                  <a:schemeClr val="tx2"/>
                </a:solidFill>
                <a:latin typeface="Calibri" panose="020F0502020204030204" pitchFamily="34" charset="0"/>
              </a:rPr>
              <a:t>:</a:t>
            </a:r>
            <a:r>
              <a:rPr lang="sl-SI" sz="1200" u="sng" dirty="0" smtClean="0">
                <a:solidFill>
                  <a:schemeClr val="tx2"/>
                </a:solidFill>
                <a:latin typeface="Calibri" panose="020F0502020204030204" pitchFamily="34" charset="0"/>
              </a:rPr>
              <a:t>  </a:t>
            </a:r>
            <a:r>
              <a:rPr lang="sl-SI" sz="1200" dirty="0" smtClean="0">
                <a:solidFill>
                  <a:schemeClr val="tx2"/>
                </a:solidFill>
                <a:latin typeface="Calibri" panose="020F0502020204030204" pitchFamily="34" charset="0"/>
                <a:hlinkClick r:id="rId9"/>
              </a:rPr>
              <a:t>http</a:t>
            </a:r>
            <a:r>
              <a:rPr lang="sl-SI" sz="1200" dirty="0">
                <a:solidFill>
                  <a:schemeClr val="tx2"/>
                </a:solidFill>
                <a:latin typeface="Calibri" panose="020F0502020204030204" pitchFamily="34" charset="0"/>
                <a:hlinkClick r:id="rId9"/>
              </a:rPr>
              <a:t>://</a:t>
            </a:r>
            <a:r>
              <a:rPr lang="sl-SI" sz="1200" dirty="0" smtClean="0">
                <a:solidFill>
                  <a:schemeClr val="tx2"/>
                </a:solidFill>
                <a:latin typeface="Calibri" panose="020F0502020204030204" pitchFamily="34" charset="0"/>
                <a:hlinkClick r:id="rId9"/>
              </a:rPr>
              <a:t>www.pisrs.si/Pis.web/pregledPredpisa?id=ZAKO3370</a:t>
            </a:r>
            <a:endParaRPr lang="sl-SI" sz="1200" dirty="0" smtClean="0">
              <a:solidFill>
                <a:schemeClr val="tx2"/>
              </a:solidFill>
              <a:latin typeface="Calibri" panose="020F0502020204030204" pitchFamily="34" charset="0"/>
            </a:endParaRPr>
          </a:p>
          <a:p>
            <a:pPr lvl="0"/>
            <a:r>
              <a:rPr lang="sl-SI" sz="1200" b="1" dirty="0" smtClean="0">
                <a:solidFill>
                  <a:schemeClr val="tx2"/>
                </a:solidFill>
                <a:latin typeface="Calibri" panose="020F0502020204030204" pitchFamily="34" charset="0"/>
              </a:rPr>
              <a:t>Zakon </a:t>
            </a:r>
            <a:r>
              <a:rPr lang="sl-SI" sz="1200" b="1" dirty="0">
                <a:solidFill>
                  <a:schemeClr val="tx2"/>
                </a:solidFill>
                <a:latin typeface="Calibri" panose="020F0502020204030204" pitchFamily="34" charset="0"/>
              </a:rPr>
              <a:t>o javnih </a:t>
            </a:r>
            <a:r>
              <a:rPr lang="sl-SI" sz="1000" b="1" dirty="0">
                <a:solidFill>
                  <a:schemeClr val="tx2"/>
                </a:solidFill>
                <a:latin typeface="Calibri" panose="020F0502020204030204" pitchFamily="34" charset="0"/>
              </a:rPr>
              <a:t>financah </a:t>
            </a:r>
            <a:r>
              <a:rPr lang="sl-SI" sz="1000" dirty="0">
                <a:solidFill>
                  <a:schemeClr val="tx2"/>
                </a:solidFill>
              </a:rPr>
              <a:t>(Uradni list RS, št. </a:t>
            </a:r>
            <a:r>
              <a:rPr lang="sl-SI" sz="1000" u="sng" dirty="0">
                <a:solidFill>
                  <a:schemeClr val="tx2"/>
                </a:solidFill>
                <a:hlinkClick r:id="rId10" tooltip="Zakon o javnih financah (uradno prečiščeno besedilo)"/>
              </a:rPr>
              <a:t>11/11</a:t>
            </a:r>
            <a:r>
              <a:rPr lang="sl-SI" sz="1000" dirty="0">
                <a:solidFill>
                  <a:schemeClr val="tx2"/>
                </a:solidFill>
              </a:rPr>
              <a:t> – uradno prečiščeno besedilo, </a:t>
            </a:r>
            <a:r>
              <a:rPr lang="sl-SI" sz="1000" u="sng" dirty="0">
                <a:solidFill>
                  <a:schemeClr val="tx2"/>
                </a:solidFill>
                <a:hlinkClick r:id="rId11" tooltip="Popravek Uradnega prečiščenega besedila Zakona  o javnih financah (ZJF-UPB4p)"/>
              </a:rPr>
              <a:t>14/13 – </a:t>
            </a:r>
            <a:r>
              <a:rPr lang="sl-SI" sz="1000" u="sng" dirty="0" err="1">
                <a:solidFill>
                  <a:schemeClr val="tx2"/>
                </a:solidFill>
                <a:hlinkClick r:id="rId11" tooltip="Popravek Uradnega prečiščenega besedila Zakona  o javnih financah (ZJF-UPB4p)"/>
              </a:rPr>
              <a:t>popr</a:t>
            </a:r>
            <a:r>
              <a:rPr lang="sl-SI" sz="1000" u="sng" dirty="0">
                <a:solidFill>
                  <a:schemeClr val="tx2"/>
                </a:solidFill>
                <a:hlinkClick r:id="rId11" tooltip="Popravek Uradnega prečiščenega besedila Zakona  o javnih financah (ZJF-UPB4p)"/>
              </a:rPr>
              <a:t>.</a:t>
            </a:r>
            <a:r>
              <a:rPr lang="sl-SI" sz="1000" dirty="0">
                <a:solidFill>
                  <a:schemeClr val="tx2"/>
                </a:solidFill>
              </a:rPr>
              <a:t>, </a:t>
            </a:r>
            <a:r>
              <a:rPr lang="sl-SI" sz="1000" u="sng" dirty="0">
                <a:solidFill>
                  <a:schemeClr val="tx2"/>
                </a:solidFill>
                <a:hlinkClick r:id="rId12" tooltip="Zakon o dopolnitvi Zakona o javnih financah"/>
              </a:rPr>
              <a:t>101/13</a:t>
            </a:r>
            <a:r>
              <a:rPr lang="sl-SI" sz="1000" dirty="0">
                <a:solidFill>
                  <a:schemeClr val="tx2"/>
                </a:solidFill>
              </a:rPr>
              <a:t>, </a:t>
            </a:r>
            <a:r>
              <a:rPr lang="sl-SI" sz="1000" u="sng" dirty="0">
                <a:solidFill>
                  <a:schemeClr val="tx2"/>
                </a:solidFill>
                <a:hlinkClick r:id="rId13" tooltip="Zakon o fiskalnem pravilu"/>
              </a:rPr>
              <a:t>55/15</a:t>
            </a:r>
            <a:r>
              <a:rPr lang="sl-SI" sz="1000" dirty="0">
                <a:solidFill>
                  <a:schemeClr val="tx2"/>
                </a:solidFill>
              </a:rPr>
              <a:t> – </a:t>
            </a:r>
            <a:r>
              <a:rPr lang="sl-SI" sz="1000" dirty="0" err="1">
                <a:solidFill>
                  <a:schemeClr val="tx2"/>
                </a:solidFill>
              </a:rPr>
              <a:t>ZFisP</a:t>
            </a:r>
            <a:r>
              <a:rPr lang="sl-SI" sz="1000" dirty="0">
                <a:solidFill>
                  <a:schemeClr val="tx2"/>
                </a:solidFill>
              </a:rPr>
              <a:t>, </a:t>
            </a:r>
            <a:r>
              <a:rPr lang="sl-SI" sz="1000" u="sng" dirty="0">
                <a:solidFill>
                  <a:schemeClr val="tx2"/>
                </a:solidFill>
                <a:hlinkClick r:id="rId14" tooltip="Zakon o izvrševanju proračunov Republike Slovenije za leti 2016 in 2017"/>
              </a:rPr>
              <a:t>96/15</a:t>
            </a:r>
            <a:r>
              <a:rPr lang="sl-SI" sz="1000" dirty="0">
                <a:solidFill>
                  <a:schemeClr val="tx2"/>
                </a:solidFill>
              </a:rPr>
              <a:t> – ZIPRS1617 in </a:t>
            </a:r>
            <a:r>
              <a:rPr lang="sl-SI" sz="1000" u="sng" dirty="0">
                <a:solidFill>
                  <a:schemeClr val="tx2"/>
                </a:solidFill>
                <a:hlinkClick r:id="rId15" tooltip="Zakon o spremembah in dopolnitvah Zakona o javnih financah"/>
              </a:rPr>
              <a:t>13/18</a:t>
            </a:r>
            <a:r>
              <a:rPr lang="sl-SI" sz="1000" dirty="0">
                <a:solidFill>
                  <a:schemeClr val="tx2"/>
                </a:solidFill>
              </a:rPr>
              <a:t>)</a:t>
            </a:r>
            <a:r>
              <a:rPr lang="sl-SI" sz="1200" dirty="0" smtClean="0">
                <a:solidFill>
                  <a:schemeClr val="tx2"/>
                </a:solidFill>
                <a:latin typeface="Calibri" panose="020F0502020204030204" pitchFamily="34" charset="0"/>
              </a:rPr>
              <a:t>: </a:t>
            </a:r>
            <a:r>
              <a:rPr lang="sl-SI" sz="1200" dirty="0">
                <a:solidFill>
                  <a:schemeClr val="tx2"/>
                </a:solidFill>
                <a:latin typeface="Calibri" panose="020F0502020204030204" pitchFamily="34" charset="0"/>
                <a:hlinkClick r:id="rId16"/>
              </a:rPr>
              <a:t>http://www.pisrs.si/Pis.web/pregledPredpisa?id=ZAKO1227</a:t>
            </a:r>
            <a:endParaRPr lang="sl-SI" sz="1200" dirty="0">
              <a:solidFill>
                <a:schemeClr val="tx2"/>
              </a:solidFill>
              <a:latin typeface="Calibri" panose="020F0502020204030204" pitchFamily="34" charset="0"/>
            </a:endParaRPr>
          </a:p>
          <a:p>
            <a:pPr lvl="0"/>
            <a:r>
              <a:rPr lang="sl-SI" sz="1200" b="1" dirty="0" smtClean="0">
                <a:solidFill>
                  <a:schemeClr val="tx2"/>
                </a:solidFill>
                <a:latin typeface="Calibri" panose="020F0502020204030204" pitchFamily="34" charset="0"/>
              </a:rPr>
              <a:t>Zakon </a:t>
            </a:r>
            <a:r>
              <a:rPr lang="sl-SI" sz="1200" b="1" dirty="0">
                <a:solidFill>
                  <a:schemeClr val="tx2"/>
                </a:solidFill>
                <a:latin typeface="Calibri" panose="020F0502020204030204" pitchFamily="34" charset="0"/>
              </a:rPr>
              <a:t>o izvrševanju proračunov Republike Slovenije za leti 2018 in 2019 </a:t>
            </a:r>
            <a:r>
              <a:rPr lang="pl-PL" sz="1200" dirty="0"/>
              <a:t>(</a:t>
            </a:r>
            <a:r>
              <a:rPr lang="pl-PL" sz="1000" dirty="0">
                <a:solidFill>
                  <a:schemeClr val="tx2"/>
                </a:solidFill>
              </a:rPr>
              <a:t>Uradni list RS, št. </a:t>
            </a:r>
            <a:r>
              <a:rPr lang="pl-PL" sz="1000" u="sng" dirty="0">
                <a:solidFill>
                  <a:schemeClr val="tx2"/>
                </a:solidFill>
                <a:hlinkClick r:id="rId17" tooltip="Zakon o izvrševanju proračunov Republike Slovenije za leti 2018 in 2019 (ZIPRS1819)"/>
              </a:rPr>
              <a:t>71/17</a:t>
            </a:r>
            <a:r>
              <a:rPr lang="pl-PL" sz="1000" dirty="0">
                <a:solidFill>
                  <a:schemeClr val="tx2"/>
                </a:solidFill>
              </a:rPr>
              <a:t>, </a:t>
            </a:r>
            <a:r>
              <a:rPr lang="pl-PL" sz="1000" u="sng" dirty="0">
                <a:solidFill>
                  <a:schemeClr val="tx2"/>
                </a:solidFill>
                <a:hlinkClick r:id="rId15" tooltip="Zakon o spremembah in dopolnitvah Zakona o javnih financah"/>
              </a:rPr>
              <a:t>13/18</a:t>
            </a:r>
            <a:r>
              <a:rPr lang="pl-PL" sz="1000" dirty="0">
                <a:solidFill>
                  <a:schemeClr val="tx2"/>
                </a:solidFill>
              </a:rPr>
              <a:t> – ZJF-H in </a:t>
            </a:r>
            <a:r>
              <a:rPr lang="pl-PL" sz="1000" u="sng" dirty="0" smtClean="0">
                <a:solidFill>
                  <a:schemeClr val="tx2"/>
                </a:solidFill>
                <a:hlinkClick r:id="rId18" tooltip="Zakon o spremembah in dopolnitvah Zakona o izvrševanju proračunov Republike Slovenije za leti 2018 in 2019"/>
              </a:rPr>
              <a:t>83/18</a:t>
            </a:r>
            <a:endParaRPr lang="pl-PL" sz="1000" dirty="0">
              <a:solidFill>
                <a:schemeClr val="tx2"/>
              </a:solidFill>
              <a:latin typeface="Calibri" panose="020F0502020204030204" pitchFamily="34" charset="0"/>
            </a:endParaRPr>
          </a:p>
          <a:p>
            <a:pPr lvl="0"/>
            <a:r>
              <a:rPr lang="pl-PL" sz="1200" dirty="0" smtClean="0">
                <a:solidFill>
                  <a:schemeClr val="tx2"/>
                </a:solidFill>
                <a:latin typeface="Calibri" panose="020F0502020204030204" pitchFamily="34" charset="0"/>
                <a:hlinkClick r:id="rId19"/>
              </a:rPr>
              <a:t>http</a:t>
            </a:r>
            <a:r>
              <a:rPr lang="pl-PL" sz="1200" dirty="0">
                <a:solidFill>
                  <a:schemeClr val="tx2"/>
                </a:solidFill>
                <a:latin typeface="Calibri" panose="020F0502020204030204" pitchFamily="34" charset="0"/>
                <a:hlinkClick r:id="rId19"/>
              </a:rPr>
              <a:t>://www.pisrs.si/Pis.web/pregledPredpisa?id=ZAKO7356</a:t>
            </a:r>
            <a:endParaRPr lang="pl-PL" sz="1200" dirty="0">
              <a:solidFill>
                <a:schemeClr val="tx2"/>
              </a:solidFill>
              <a:latin typeface="Calibri" panose="020F0502020204030204" pitchFamily="34" charset="0"/>
            </a:endParaRPr>
          </a:p>
          <a:p>
            <a:pPr lvl="0"/>
            <a:r>
              <a:rPr lang="pl-PL" sz="1200" b="1" dirty="0" smtClean="0">
                <a:solidFill>
                  <a:schemeClr val="tx2"/>
                </a:solidFill>
                <a:latin typeface="Calibri" panose="020F0502020204030204" pitchFamily="34" charset="0"/>
              </a:rPr>
              <a:t>Zakon </a:t>
            </a:r>
            <a:r>
              <a:rPr lang="pl-PL" sz="1200" b="1" dirty="0">
                <a:solidFill>
                  <a:schemeClr val="tx2"/>
                </a:solidFill>
                <a:latin typeface="Calibri" panose="020F0502020204030204" pitchFamily="34" charset="0"/>
              </a:rPr>
              <a:t>o fiskalnem pravilu (Uradni list RS, št</a:t>
            </a:r>
            <a:r>
              <a:rPr lang="pl-PL" sz="1200" dirty="0">
                <a:solidFill>
                  <a:schemeClr val="tx2"/>
                </a:solidFill>
                <a:latin typeface="Calibri" panose="020F0502020204030204" pitchFamily="34" charset="0"/>
              </a:rPr>
              <a:t>. </a:t>
            </a:r>
            <a:r>
              <a:rPr lang="pl-PL" sz="1200" u="sng" dirty="0">
                <a:solidFill>
                  <a:schemeClr val="tx2"/>
                </a:solidFill>
                <a:latin typeface="Calibri" panose="020F0502020204030204" pitchFamily="34" charset="0"/>
                <a:hlinkClick r:id="rId13" tooltip="Zakon o fiskalnem pravilu (ZFisP)"/>
              </a:rPr>
              <a:t>55/15</a:t>
            </a:r>
            <a:r>
              <a:rPr lang="pl-PL" sz="1200" b="1" dirty="0" smtClean="0">
                <a:solidFill>
                  <a:schemeClr val="tx2"/>
                </a:solidFill>
                <a:latin typeface="Calibri" panose="020F0502020204030204" pitchFamily="34" charset="0"/>
              </a:rPr>
              <a:t>): </a:t>
            </a:r>
            <a:endParaRPr lang="sl-SI" sz="1200" b="1" dirty="0">
              <a:solidFill>
                <a:schemeClr val="tx2"/>
              </a:solidFill>
              <a:latin typeface="Calibri" panose="020F0502020204030204" pitchFamily="34" charset="0"/>
            </a:endParaRPr>
          </a:p>
          <a:p>
            <a:pPr lvl="0"/>
            <a:r>
              <a:rPr lang="sl-SI" sz="1200" dirty="0">
                <a:solidFill>
                  <a:schemeClr val="tx2"/>
                </a:solidFill>
                <a:latin typeface="Calibri" panose="020F0502020204030204" pitchFamily="34" charset="0"/>
                <a:hlinkClick r:id="rId20"/>
              </a:rPr>
              <a:t>http://www.pisrs.si/Pis.web/pregledPredpisa?id=ZAKO7056</a:t>
            </a:r>
            <a:endParaRPr lang="sl-SI" sz="1200" dirty="0" smtClean="0">
              <a:solidFill>
                <a:schemeClr val="tx2"/>
              </a:solidFill>
              <a:latin typeface="Calibri" panose="020F0502020204030204" pitchFamily="34" charset="0"/>
            </a:endParaRPr>
          </a:p>
          <a:p>
            <a:pPr lvl="0"/>
            <a:r>
              <a:rPr lang="sl-SI" sz="1200" dirty="0">
                <a:solidFill>
                  <a:schemeClr val="tx2"/>
                </a:solidFill>
                <a:latin typeface="Calibri" panose="020F0502020204030204" pitchFamily="34" charset="0"/>
              </a:rPr>
              <a:t> </a:t>
            </a:r>
            <a:r>
              <a:rPr lang="sl-SI" sz="1200" b="1" dirty="0" smtClean="0">
                <a:solidFill>
                  <a:schemeClr val="tx2"/>
                </a:solidFill>
                <a:latin typeface="Calibri" panose="020F0502020204030204" pitchFamily="34" charset="0"/>
              </a:rPr>
              <a:t>Zakon </a:t>
            </a:r>
            <a:r>
              <a:rPr lang="sl-SI" sz="1200" b="1" dirty="0">
                <a:solidFill>
                  <a:schemeClr val="tx2"/>
                </a:solidFill>
                <a:latin typeface="Calibri" panose="020F0502020204030204" pitchFamily="34" charset="0"/>
              </a:rPr>
              <a:t>o računovodstvu </a:t>
            </a:r>
            <a:r>
              <a:rPr lang="sl-SI" sz="1200" dirty="0">
                <a:solidFill>
                  <a:schemeClr val="tx2"/>
                </a:solidFill>
                <a:latin typeface="Calibri" panose="020F0502020204030204" pitchFamily="34" charset="0"/>
              </a:rPr>
              <a:t>(Uradni list RS, št. </a:t>
            </a:r>
            <a:r>
              <a:rPr lang="sl-SI" sz="1200" u="sng" dirty="0">
                <a:solidFill>
                  <a:schemeClr val="tx2"/>
                </a:solidFill>
                <a:latin typeface="Calibri" panose="020F0502020204030204" pitchFamily="34" charset="0"/>
                <a:hlinkClick r:id="rId21" tooltip="Zakon o računovodstvu (ZR)"/>
              </a:rPr>
              <a:t>23/99</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22" tooltip="Zakon o spremembah in dopolnitvah zakona o javnih financah"/>
              </a:rPr>
              <a:t>30/02</a:t>
            </a:r>
            <a:r>
              <a:rPr lang="sl-SI" sz="1200" dirty="0">
                <a:solidFill>
                  <a:schemeClr val="tx2"/>
                </a:solidFill>
                <a:latin typeface="Calibri" panose="020F0502020204030204" pitchFamily="34" charset="0"/>
              </a:rPr>
              <a:t> - ZJF-C in </a:t>
            </a:r>
            <a:r>
              <a:rPr lang="sl-SI" sz="1200" u="sng" dirty="0">
                <a:solidFill>
                  <a:schemeClr val="tx2"/>
                </a:solidFill>
                <a:latin typeface="Calibri" panose="020F0502020204030204" pitchFamily="34" charset="0"/>
                <a:hlinkClick r:id="rId23" tooltip="Zakon o uvedbi eura"/>
              </a:rPr>
              <a:t>114/06</a:t>
            </a:r>
            <a:r>
              <a:rPr lang="sl-SI" sz="1200" dirty="0">
                <a:solidFill>
                  <a:schemeClr val="tx2"/>
                </a:solidFill>
                <a:latin typeface="Calibri" panose="020F0502020204030204" pitchFamily="34" charset="0"/>
              </a:rPr>
              <a:t> - ZUE</a:t>
            </a:r>
            <a:r>
              <a:rPr lang="sl-SI" sz="1200" dirty="0" smtClean="0">
                <a:solidFill>
                  <a:schemeClr val="tx2"/>
                </a:solidFill>
                <a:latin typeface="Calibri" panose="020F0502020204030204" pitchFamily="34" charset="0"/>
              </a:rPr>
              <a:t>):</a:t>
            </a:r>
          </a:p>
          <a:p>
            <a:r>
              <a:rPr lang="sl-SI" sz="1200" dirty="0">
                <a:solidFill>
                  <a:schemeClr val="tx2"/>
                </a:solidFill>
                <a:latin typeface="Calibri" panose="020F0502020204030204" pitchFamily="34" charset="0"/>
                <a:hlinkClick r:id="rId24"/>
              </a:rPr>
              <a:t>http://</a:t>
            </a:r>
            <a:r>
              <a:rPr lang="sl-SI" sz="1200" dirty="0" smtClean="0">
                <a:solidFill>
                  <a:schemeClr val="tx2"/>
                </a:solidFill>
                <a:latin typeface="Calibri" panose="020F0502020204030204" pitchFamily="34" charset="0"/>
                <a:hlinkClick r:id="rId24"/>
              </a:rPr>
              <a:t>www.pisrs.si/Pis.web/pregledPredpisa?id=ZAKO1597</a:t>
            </a:r>
            <a:endParaRPr lang="sl-SI" sz="1200" dirty="0" smtClean="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 </a:t>
            </a:r>
            <a:r>
              <a:rPr lang="sl-SI" sz="1200" b="1" dirty="0" smtClean="0">
                <a:solidFill>
                  <a:schemeClr val="tx2"/>
                </a:solidFill>
                <a:latin typeface="Calibri" panose="020F0502020204030204" pitchFamily="34" charset="0"/>
              </a:rPr>
              <a:t>Zakon </a:t>
            </a:r>
            <a:r>
              <a:rPr lang="sl-SI" sz="1200" b="1" dirty="0">
                <a:solidFill>
                  <a:schemeClr val="tx2"/>
                </a:solidFill>
                <a:latin typeface="Calibri" panose="020F0502020204030204" pitchFamily="34" charset="0"/>
              </a:rPr>
              <a:t>o preglednosti finančnih odnosov in ločenem evidentiranju različnih dejavnosti </a:t>
            </a:r>
            <a:endParaRPr lang="sl-SI" sz="1200" b="1" dirty="0" smtClean="0">
              <a:solidFill>
                <a:schemeClr val="tx2"/>
              </a:solidFill>
              <a:latin typeface="Calibri" panose="020F0502020204030204" pitchFamily="34" charset="0"/>
            </a:endParaRPr>
          </a:p>
          <a:p>
            <a:r>
              <a:rPr lang="sl-SI" sz="1200" dirty="0" smtClean="0">
                <a:solidFill>
                  <a:schemeClr val="tx2"/>
                </a:solidFill>
                <a:latin typeface="Calibri" panose="020F0502020204030204" pitchFamily="34" charset="0"/>
              </a:rPr>
              <a:t>(</a:t>
            </a:r>
            <a:r>
              <a:rPr lang="sl-SI" sz="1200" dirty="0">
                <a:solidFill>
                  <a:schemeClr val="tx2"/>
                </a:solidFill>
                <a:latin typeface="Calibri" panose="020F0502020204030204" pitchFamily="34" charset="0"/>
              </a:rPr>
              <a:t>Uradni list RS, št. </a:t>
            </a:r>
            <a:r>
              <a:rPr lang="sl-SI" sz="1200" dirty="0">
                <a:solidFill>
                  <a:schemeClr val="tx2"/>
                </a:solidFill>
                <a:latin typeface="Calibri" panose="020F0502020204030204" pitchFamily="34" charset="0"/>
                <a:hlinkClick r:id="rId25" tooltip="Zakon o preglednosti finančnih odnosov in ločenem evidentiranju različnih dejavnosti (ZPFOLERD-1)"/>
              </a:rPr>
              <a:t>33/11</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26"/>
              </a:rPr>
              <a:t>http://</a:t>
            </a:r>
            <a:r>
              <a:rPr lang="sl-SI" sz="1200" u="sng" dirty="0" smtClean="0">
                <a:solidFill>
                  <a:schemeClr val="tx2"/>
                </a:solidFill>
                <a:latin typeface="Calibri" panose="020F0502020204030204" pitchFamily="34" charset="0"/>
                <a:hlinkClick r:id="rId26"/>
              </a:rPr>
              <a:t>www.pisrs.si/Pis.web/pregledPredpisa?id=ZAKO6008</a:t>
            </a:r>
            <a:r>
              <a:rPr lang="sl-SI" sz="1200" u="sng" dirty="0" smtClean="0">
                <a:solidFill>
                  <a:schemeClr val="tx2"/>
                </a:solidFill>
                <a:latin typeface="Calibri" panose="020F0502020204030204" pitchFamily="34" charset="0"/>
              </a:rPr>
              <a:t> </a:t>
            </a:r>
          </a:p>
          <a:p>
            <a:r>
              <a:rPr lang="sl-SI" sz="1200" b="1" dirty="0" smtClean="0">
                <a:solidFill>
                  <a:schemeClr val="tx2"/>
                </a:solidFill>
                <a:latin typeface="Calibri" panose="020F0502020204030204" pitchFamily="34" charset="0"/>
              </a:rPr>
              <a:t>Pravilnik </a:t>
            </a:r>
            <a:r>
              <a:rPr lang="sl-SI" sz="1200" b="1" dirty="0">
                <a:solidFill>
                  <a:schemeClr val="tx2"/>
                </a:solidFill>
                <a:latin typeface="Calibri" panose="020F0502020204030204" pitchFamily="34" charset="0"/>
              </a:rPr>
              <a:t>o določitvi neposrednih in posrednih uporabnikov državnega in občinskih </a:t>
            </a:r>
            <a:r>
              <a:rPr lang="sl-SI" sz="1200" b="1" dirty="0" smtClean="0">
                <a:solidFill>
                  <a:schemeClr val="tx2"/>
                </a:solidFill>
                <a:latin typeface="Calibri" panose="020F0502020204030204" pitchFamily="34" charset="0"/>
              </a:rPr>
              <a:t>proračunov</a:t>
            </a:r>
          </a:p>
          <a:p>
            <a:pPr lvl="0"/>
            <a:r>
              <a:rPr lang="sl-SI" sz="1200" b="1" dirty="0" smtClean="0">
                <a:solidFill>
                  <a:schemeClr val="tx2"/>
                </a:solidFill>
                <a:latin typeface="Calibri" panose="020F0502020204030204" pitchFamily="34" charset="0"/>
              </a:rPr>
              <a:t>(</a:t>
            </a:r>
            <a:r>
              <a:rPr lang="sl-SI" sz="1200" b="1" dirty="0">
                <a:solidFill>
                  <a:schemeClr val="tx2"/>
                </a:solidFill>
                <a:latin typeface="Calibri" panose="020F0502020204030204" pitchFamily="34" charset="0"/>
              </a:rPr>
              <a:t>Uradni list RS, št. </a:t>
            </a:r>
            <a:r>
              <a:rPr lang="sl-SI" sz="1200" u="sng" dirty="0">
                <a:solidFill>
                  <a:schemeClr val="tx2"/>
                </a:solidFill>
                <a:latin typeface="Calibri" panose="020F0502020204030204" pitchFamily="34" charset="0"/>
                <a:hlinkClick r:id="rId27" tooltip="Pravilnik o določitvi neposrednih in posrednih uporabnikov državnega in občinskih proračunov"/>
              </a:rPr>
              <a:t>46/03</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28"/>
              </a:rPr>
              <a:t>http://www.pisrs.si/Pis.web/pregledPredpisa?id=PRAV4805</a:t>
            </a:r>
            <a:endParaRPr lang="sl-SI" sz="1200" dirty="0">
              <a:solidFill>
                <a:schemeClr val="tx2"/>
              </a:solidFill>
              <a:latin typeface="Calibri" panose="020F0502020204030204" pitchFamily="34" charset="0"/>
            </a:endParaRPr>
          </a:p>
          <a:p>
            <a:pPr lvl="0"/>
            <a:r>
              <a:rPr lang="sl-SI" sz="1200" b="1" dirty="0">
                <a:solidFill>
                  <a:schemeClr val="tx2"/>
                </a:solidFill>
                <a:latin typeface="Calibri" panose="020F0502020204030204" pitchFamily="34" charset="0"/>
              </a:rPr>
              <a:t>Pravilnik o enotnem kontnem načrtu za proračun, proračunske uporabnike in druge osebe javnega prava </a:t>
            </a:r>
            <a:r>
              <a:rPr lang="sl-SI" sz="1200" dirty="0">
                <a:solidFill>
                  <a:schemeClr val="tx2"/>
                </a:solidFill>
                <a:latin typeface="Calibri" panose="020F0502020204030204" pitchFamily="34" charset="0"/>
              </a:rPr>
              <a:t>(Uradni list RS, </a:t>
            </a:r>
            <a:r>
              <a:rPr lang="sl-SI" sz="1200" dirty="0" smtClean="0">
                <a:solidFill>
                  <a:schemeClr val="tx2"/>
                </a:solidFill>
                <a:latin typeface="Calibri" panose="020F0502020204030204" pitchFamily="34" charset="0"/>
              </a:rPr>
              <a:t>št:. </a:t>
            </a:r>
            <a:r>
              <a:rPr lang="sl-SI" sz="1200" u="sng" dirty="0">
                <a:solidFill>
                  <a:schemeClr val="tx2"/>
                </a:solidFill>
                <a:latin typeface="Calibri" panose="020F0502020204030204" pitchFamily="34" charset="0"/>
                <a:hlinkClick r:id="rId29" tooltip="Pravilnik o enotnem kontnem načrtu za proračun, proračunske uporabnike in druge osebe javnega prava"/>
              </a:rPr>
              <a:t>112/09</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0" tooltip="Pravilnik o spremembah in dopolnitvah Pravilnika o enotnem kontnem načrtu za proračun, proračunske uporabnike in druge osebe javnega prava"/>
              </a:rPr>
              <a:t>58/10</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1" tooltip="Pravilnik o dopolnitvah Pravilnika o enotnem kontnem načrtu za proračun, proračunske uporabnike in druge osebe javnega prava"/>
              </a:rPr>
              <a:t>104/10</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2" tooltip="Pravilnik o spremembah in dopolnitvah Pravilnika o enotnem kontnem načrtu za proračun, proračunske uporabnike in druge osebe javnega prava"/>
              </a:rPr>
              <a:t>104/11</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3" tooltip="Pravilnik o spremembah in dopolnitvah Pravilnika o enotnem kontnem načrtu za proračun, proračunske uporabnike in druge osebe javnega prava"/>
              </a:rPr>
              <a:t>97/12</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4" tooltip="Pravilnik o spremembah in dopolnitvah Pravilnika o enotnem kontnem načrtu za proračun, proračunske uporabnike in druge osebe javnega prava"/>
              </a:rPr>
              <a:t>108/13</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5" tooltip="Pravilnik o spremembah in dopolnitvah Pravilnika o enotnem kontnem načrtu za proračun, proračunske uporabnike in druge osebe javnega prava"/>
              </a:rPr>
              <a:t>94/14</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36" tooltip="Pravilnik o spremembah in dopolnitvah Pravilnika o enotnem kontnem načrtu za proračun, proračunske uporabnike in druge osebe javnega prava"/>
              </a:rPr>
              <a:t>100/15</a:t>
            </a:r>
            <a:r>
              <a:rPr lang="sl-SI" sz="1200" dirty="0">
                <a:solidFill>
                  <a:schemeClr val="tx2"/>
                </a:solidFill>
                <a:latin typeface="Calibri" panose="020F0502020204030204" pitchFamily="34" charset="0"/>
              </a:rPr>
              <a:t>,</a:t>
            </a:r>
            <a:r>
              <a:rPr lang="sl-SI" sz="1200" b="1" dirty="0">
                <a:solidFill>
                  <a:schemeClr val="tx2"/>
                </a:solidFill>
                <a:latin typeface="Calibri" panose="020F0502020204030204" pitchFamily="34" charset="0"/>
              </a:rPr>
              <a:t> </a:t>
            </a:r>
            <a:r>
              <a:rPr lang="sl-SI" sz="1200" dirty="0" smtClean="0">
                <a:solidFill>
                  <a:schemeClr val="tx2"/>
                </a:solidFill>
                <a:latin typeface="Calibri" panose="020F0502020204030204" pitchFamily="34" charset="0"/>
                <a:hlinkClick r:id="rId37" tooltip="Pravilnik o spremembah in dopolnitvah Pravilnika o enotnem kontnem načrtu za proračun, proračunske uporabnike in druge osebe javnega prava"/>
              </a:rPr>
              <a:t>84/16</a:t>
            </a:r>
            <a:r>
              <a:rPr lang="sl-SI" sz="1200" b="1" dirty="0" smtClean="0">
                <a:solidFill>
                  <a:schemeClr val="tx2"/>
                </a:solidFill>
                <a:latin typeface="Calibri" panose="020F0502020204030204" pitchFamily="34" charset="0"/>
              </a:rPr>
              <a:t>,  </a:t>
            </a:r>
            <a:r>
              <a:rPr lang="sl-SI" sz="1200" u="sng" dirty="0" smtClean="0">
                <a:solidFill>
                  <a:schemeClr val="tx2"/>
                </a:solidFill>
                <a:latin typeface="Calibri" panose="020F0502020204030204" pitchFamily="34" charset="0"/>
                <a:hlinkClick r:id="rId38" tooltip="Pravilnik o spremembi in dopolnitvah Pravilnika o enotnem kontnem načrtu za proračun, proračunske uporabnike in druge osebe javnega prava"/>
              </a:rPr>
              <a:t>75/17</a:t>
            </a:r>
            <a:r>
              <a:rPr lang="sl-SI" sz="1000" u="sng" dirty="0" smtClean="0">
                <a:solidFill>
                  <a:schemeClr val="tx2"/>
                </a:solidFill>
                <a:latin typeface="Calibri" panose="020F0502020204030204" pitchFamily="34" charset="0"/>
              </a:rPr>
              <a:t> </a:t>
            </a:r>
            <a:r>
              <a:rPr lang="sl-SI" sz="1000" dirty="0">
                <a:solidFill>
                  <a:schemeClr val="tx2"/>
                </a:solidFill>
              </a:rPr>
              <a:t>in </a:t>
            </a:r>
            <a:r>
              <a:rPr lang="sl-SI" sz="1200" u="sng" dirty="0">
                <a:solidFill>
                  <a:schemeClr val="tx2"/>
                </a:solidFill>
                <a:latin typeface="Calibri" panose="020F0502020204030204" pitchFamily="34" charset="0"/>
                <a:hlinkClick r:id="rId39" tooltip="Pravilnik o spremembah in dopolnitvah Pravilnika o enotnem kontnem načrtu za proračun, proračunske uporabnike in druge osebe javnega prava"/>
              </a:rPr>
              <a:t>82/18</a:t>
            </a:r>
            <a:r>
              <a:rPr lang="sl-SI" sz="1200" dirty="0" smtClean="0">
                <a:solidFill>
                  <a:schemeClr val="tx2"/>
                </a:solidFill>
                <a:latin typeface="Calibri" panose="020F0502020204030204" pitchFamily="34" charset="0"/>
              </a:rPr>
              <a:t>): </a:t>
            </a:r>
            <a:r>
              <a:rPr lang="sl-SI" sz="1200" u="sng" dirty="0" smtClean="0">
                <a:solidFill>
                  <a:schemeClr val="tx2"/>
                </a:solidFill>
                <a:latin typeface="Calibri" panose="020F0502020204030204" pitchFamily="34" charset="0"/>
                <a:hlinkClick r:id="rId40"/>
              </a:rPr>
              <a:t>http</a:t>
            </a:r>
            <a:r>
              <a:rPr lang="sl-SI" sz="1200" u="sng" dirty="0">
                <a:solidFill>
                  <a:schemeClr val="tx2"/>
                </a:solidFill>
                <a:latin typeface="Calibri" panose="020F0502020204030204" pitchFamily="34" charset="0"/>
                <a:hlinkClick r:id="rId40"/>
              </a:rPr>
              <a:t>://</a:t>
            </a:r>
            <a:r>
              <a:rPr lang="sl-SI" sz="1200" u="sng" dirty="0" smtClean="0">
                <a:solidFill>
                  <a:schemeClr val="tx2"/>
                </a:solidFill>
                <a:latin typeface="Calibri" panose="020F0502020204030204" pitchFamily="34" charset="0"/>
                <a:hlinkClick r:id="rId40"/>
              </a:rPr>
              <a:t>www.pisrs.si/Pis.web/pregledPredpisa?id=PRAV9493</a:t>
            </a:r>
            <a:endParaRPr lang="sl-SI" sz="1200" u="sng" dirty="0" smtClean="0">
              <a:solidFill>
                <a:schemeClr val="tx2"/>
              </a:solidFill>
              <a:latin typeface="Calibri" panose="020F0502020204030204" pitchFamily="34" charset="0"/>
            </a:endParaRPr>
          </a:p>
          <a:p>
            <a:pPr lvl="0"/>
            <a:r>
              <a:rPr lang="sl-SI" sz="1200" b="1" dirty="0">
                <a:solidFill>
                  <a:schemeClr val="tx2"/>
                </a:solidFill>
                <a:latin typeface="Calibri" panose="020F0502020204030204" pitchFamily="34" charset="0"/>
              </a:rPr>
              <a:t>Pravilnik o razčlenjevanju in merjenju prihodkov in odhodkov pravnih oseb javnega prava </a:t>
            </a:r>
            <a:r>
              <a:rPr lang="sl-SI" sz="1200" dirty="0">
                <a:solidFill>
                  <a:schemeClr val="tx2"/>
                </a:solidFill>
                <a:latin typeface="Calibri" panose="020F0502020204030204" pitchFamily="34" charset="0"/>
              </a:rPr>
              <a:t>(Uradni list RS, št. </a:t>
            </a:r>
            <a:r>
              <a:rPr lang="sl-SI" sz="1200" u="sng" dirty="0">
                <a:solidFill>
                  <a:schemeClr val="tx2"/>
                </a:solidFill>
                <a:latin typeface="Calibri" panose="020F0502020204030204" pitchFamily="34" charset="0"/>
                <a:hlinkClick r:id="rId41" tooltip="Pravilnik o razčlenjevanju in merjenju prihodkov in odhodkov pravnih oseb javnega prava"/>
              </a:rPr>
              <a:t>134/03</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2" tooltip="Pravilnik o spremembi pravilnika o razčlenjevanju in merjenju prihodkov in odhodkov pravnih oseb javnega prava"/>
              </a:rPr>
              <a:t>34/04</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3" tooltip="Pravilnik o spremembi in dopolnitvi pravilnika o razčlenjevanju in merjenju prihodkov in odhodkov pravnih oseb javnega prava"/>
              </a:rPr>
              <a:t>13/05</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4" tooltip="Zakon o uvedbi eura"/>
              </a:rPr>
              <a:t>114/06</a:t>
            </a:r>
            <a:r>
              <a:rPr lang="sl-SI" sz="1200" dirty="0">
                <a:solidFill>
                  <a:schemeClr val="tx2"/>
                </a:solidFill>
                <a:latin typeface="Calibri" panose="020F0502020204030204" pitchFamily="34" charset="0"/>
              </a:rPr>
              <a:t> – ZUE, </a:t>
            </a:r>
            <a:r>
              <a:rPr lang="sl-SI" sz="1200" u="sng" dirty="0">
                <a:solidFill>
                  <a:schemeClr val="tx2"/>
                </a:solidFill>
                <a:latin typeface="Calibri" panose="020F0502020204030204" pitchFamily="34" charset="0"/>
                <a:hlinkClick r:id="rId45" tooltip="Pravilnik o spremembah in dopolnitvah Pravilnika o razčlenjevanju in merjenju prihodkov in odhodkov pravnih oseb javnega prava"/>
              </a:rPr>
              <a:t>138/06</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6" tooltip="Pravilnik o spremembah in dopolnitvah Pravilnika o razčlenjevanju in merjenju prihodkov in odhodkov pravnih oseb javnega prava"/>
              </a:rPr>
              <a:t>120/07</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7" tooltip="Pravilnik o dopolnitvi Pravilnika o razčlenjevanju in merjenju prihodkov in odhodkov pravnih oseb javnega prava"/>
              </a:rPr>
              <a:t>112/09</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8" tooltip="Pravilnik o spremembi Pravilnika o razčlenjevanju in merjenju prihodkov in odhodkov pravnih oseb javnega prava"/>
              </a:rPr>
              <a:t>58/10</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49" tooltip="Pravilnik o spremembah in dopolnitvah Pravilnika o razčlenjevanju in merjenju prihodkov in odhodkov pravnih oseb javnega prava"/>
              </a:rPr>
              <a:t>97/12</a:t>
            </a:r>
            <a:r>
              <a:rPr lang="sl-SI" sz="1200" dirty="0">
                <a:solidFill>
                  <a:schemeClr val="tx2"/>
                </a:solidFill>
                <a:latin typeface="Calibri" panose="020F0502020204030204" pitchFamily="34" charset="0"/>
              </a:rPr>
              <a:t>, </a:t>
            </a:r>
            <a:r>
              <a:rPr lang="sl-SI" sz="1200" u="sng" dirty="0" smtClean="0">
                <a:solidFill>
                  <a:schemeClr val="tx2"/>
                </a:solidFill>
                <a:latin typeface="Calibri" panose="020F0502020204030204" pitchFamily="34" charset="0"/>
                <a:hlinkClick r:id="rId50" tooltip="Pravilnik o spremembah in dopolnitvah Pravilnika o razčlenjevanju in merjenju prihodkov in odhodkov pravnih oseb javnega prava"/>
              </a:rPr>
              <a:t>100/15</a:t>
            </a:r>
            <a:r>
              <a:rPr lang="sl-SI" sz="1200" dirty="0" smtClean="0">
                <a:solidFill>
                  <a:schemeClr val="tx2"/>
                </a:solidFill>
                <a:latin typeface="Calibri" panose="020F0502020204030204" pitchFamily="34" charset="0"/>
              </a:rPr>
              <a:t>, </a:t>
            </a:r>
            <a:r>
              <a:rPr lang="sl-SI" sz="1200" u="sng" dirty="0" smtClean="0">
                <a:solidFill>
                  <a:schemeClr val="tx2"/>
                </a:solidFill>
                <a:latin typeface="Calibri" panose="020F0502020204030204" pitchFamily="34" charset="0"/>
                <a:hlinkClick r:id="rId51" tooltip="Pravilnik o spremembi in dopolnitvi Pravilnika o razčlenjevanju in merjenju prihodkov in odhodkov pravnih oseb javnega prava"/>
              </a:rPr>
              <a:t>75/17</a:t>
            </a:r>
            <a:r>
              <a:rPr lang="sl-SI" sz="1200" u="sng" dirty="0" smtClean="0">
                <a:solidFill>
                  <a:schemeClr val="tx2"/>
                </a:solidFill>
                <a:latin typeface="Calibri" panose="020F0502020204030204" pitchFamily="34" charset="0"/>
              </a:rPr>
              <a:t> </a:t>
            </a:r>
            <a:r>
              <a:rPr lang="sl-SI" sz="1000" dirty="0">
                <a:solidFill>
                  <a:schemeClr val="tx2"/>
                </a:solidFill>
              </a:rPr>
              <a:t>in </a:t>
            </a:r>
            <a:r>
              <a:rPr lang="sl-SI" sz="1000" u="sng" dirty="0">
                <a:solidFill>
                  <a:schemeClr val="tx2"/>
                </a:solidFill>
                <a:hlinkClick r:id="rId52" tooltip="Pravilnik o dopolnitvi Pravilnika o razčlenjevanju in merjenju prihodkov in odhodkov pravnih oseb javnega prava"/>
              </a:rPr>
              <a:t>82/18</a:t>
            </a:r>
            <a:r>
              <a:rPr lang="sl-SI" sz="1200" dirty="0" smtClean="0">
                <a:solidFill>
                  <a:schemeClr val="tx2"/>
                </a:solidFill>
                <a:latin typeface="Calibri" panose="020F0502020204030204" pitchFamily="34" charset="0"/>
              </a:rPr>
              <a:t>): </a:t>
            </a:r>
            <a:r>
              <a:rPr lang="sl-SI" sz="1200" u="sng" dirty="0" smtClean="0">
                <a:solidFill>
                  <a:schemeClr val="tx2"/>
                </a:solidFill>
                <a:latin typeface="Calibri" panose="020F0502020204030204" pitchFamily="34" charset="0"/>
                <a:hlinkClick r:id="rId53"/>
              </a:rPr>
              <a:t>http</a:t>
            </a:r>
            <a:r>
              <a:rPr lang="sl-SI" sz="1200" u="sng" dirty="0">
                <a:solidFill>
                  <a:schemeClr val="tx2"/>
                </a:solidFill>
                <a:latin typeface="Calibri" panose="020F0502020204030204" pitchFamily="34" charset="0"/>
                <a:hlinkClick r:id="rId53"/>
              </a:rPr>
              <a:t>://</a:t>
            </a:r>
            <a:r>
              <a:rPr lang="sl-SI" sz="1200" u="sng" dirty="0" smtClean="0">
                <a:solidFill>
                  <a:schemeClr val="tx2"/>
                </a:solidFill>
                <a:latin typeface="Calibri" panose="020F0502020204030204" pitchFamily="34" charset="0"/>
                <a:hlinkClick r:id="rId53"/>
              </a:rPr>
              <a:t>www.pisrs.si/Pis.web/pregledPredpisa?id=PRAV5374</a:t>
            </a:r>
            <a:endParaRPr lang="sl-SI" sz="1200" u="sng" dirty="0" smtClean="0">
              <a:solidFill>
                <a:schemeClr val="tx2"/>
              </a:solidFill>
              <a:latin typeface="Calibri" panose="020F0502020204030204" pitchFamily="34" charset="0"/>
            </a:endParaRPr>
          </a:p>
          <a:p>
            <a:pPr lvl="0"/>
            <a:r>
              <a:rPr lang="sl-SI" sz="1200" b="1" dirty="0">
                <a:solidFill>
                  <a:schemeClr val="tx2"/>
                </a:solidFill>
                <a:latin typeface="Calibri" panose="020F0502020204030204" pitchFamily="34" charset="0"/>
              </a:rPr>
              <a:t>Slovenski računovodski standardi (2016) (Uradni list RS, št. </a:t>
            </a:r>
            <a:r>
              <a:rPr lang="sl-SI" sz="1200" dirty="0" smtClean="0"/>
              <a:t> </a:t>
            </a:r>
            <a:r>
              <a:rPr lang="sl-SI" sz="1200" u="sng" dirty="0">
                <a:solidFill>
                  <a:schemeClr val="tx2"/>
                </a:solidFill>
                <a:latin typeface="Calibri" panose="020F0502020204030204" pitchFamily="34" charset="0"/>
                <a:hlinkClick r:id="rId54" tooltip="Slovenski računovodski standardi (2016)"/>
              </a:rPr>
              <a:t>95/15</a:t>
            </a:r>
            <a:r>
              <a:rPr lang="sl-SI" sz="1200" u="sng"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55" tooltip="Popravek Slovenskih računovodskih standardov 2016"/>
              </a:rPr>
              <a:t>74/16 – </a:t>
            </a:r>
            <a:r>
              <a:rPr lang="sl-SI" sz="1200" u="sng" dirty="0" err="1">
                <a:solidFill>
                  <a:schemeClr val="tx2"/>
                </a:solidFill>
                <a:latin typeface="Calibri" panose="020F0502020204030204" pitchFamily="34" charset="0"/>
                <a:hlinkClick r:id="rId55" tooltip="Popravek Slovenskih računovodskih standardov 2016"/>
              </a:rPr>
              <a:t>popr</a:t>
            </a:r>
            <a:r>
              <a:rPr lang="sl-SI" sz="1200" u="sng" dirty="0">
                <a:solidFill>
                  <a:schemeClr val="tx2"/>
                </a:solidFill>
                <a:latin typeface="Calibri" panose="020F0502020204030204" pitchFamily="34" charset="0"/>
                <a:hlinkClick r:id="rId55" tooltip="Popravek Slovenskih računovodskih standardov 2016"/>
              </a:rPr>
              <a:t>.</a:t>
            </a:r>
            <a:r>
              <a:rPr lang="sl-SI" sz="1200" u="sng"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56" tooltip="Slovenski računovodski standard 30 (2016) Računovodske rešitve pri samostojnih podjetnikih posameznikih"/>
              </a:rPr>
              <a:t>23/17</a:t>
            </a:r>
            <a:r>
              <a:rPr lang="sl-SI" sz="1200" u="sng"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57" tooltip="Slovenski računovodski standard 15 (2019) – Prihodki"/>
              </a:rPr>
              <a:t>57/18</a:t>
            </a:r>
            <a:r>
              <a:rPr lang="sl-SI" sz="1200" u="sng" dirty="0">
                <a:solidFill>
                  <a:schemeClr val="tx2"/>
                </a:solidFill>
                <a:latin typeface="Calibri" panose="020F0502020204030204" pitchFamily="34" charset="0"/>
              </a:rPr>
              <a:t> in </a:t>
            </a:r>
            <a:r>
              <a:rPr lang="sl-SI" sz="1200" u="sng" dirty="0">
                <a:solidFill>
                  <a:schemeClr val="tx2"/>
                </a:solidFill>
                <a:latin typeface="Calibri" panose="020F0502020204030204" pitchFamily="34" charset="0"/>
                <a:hlinkClick r:id="rId58" tooltip="Spremembe slovenskih računovodskih standardov 2016"/>
              </a:rPr>
              <a:t>81/18</a:t>
            </a:r>
            <a:r>
              <a:rPr lang="sl-SI" sz="1200" u="sng" dirty="0">
                <a:solidFill>
                  <a:schemeClr val="tx2"/>
                </a:solidFill>
                <a:latin typeface="Calibri" panose="020F0502020204030204" pitchFamily="34" charset="0"/>
              </a:rPr>
              <a:t>) :</a:t>
            </a:r>
          </a:p>
          <a:p>
            <a:pPr lvl="0"/>
            <a:r>
              <a:rPr lang="sl-SI" sz="1200" u="sng"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59"/>
              </a:rPr>
              <a:t>http://www.pisrs.si/Pis.web/pregledPredpisa?id=DRUG4192</a:t>
            </a:r>
            <a:endParaRPr lang="sl-SI" sz="1200" u="sng" dirty="0">
              <a:solidFill>
                <a:schemeClr val="tx2"/>
              </a:solidFill>
              <a:latin typeface="Calibri" panose="020F0502020204030204" pitchFamily="34" charset="0"/>
            </a:endParaRPr>
          </a:p>
          <a:p>
            <a:pPr lvl="0"/>
            <a:r>
              <a:rPr lang="sl-SI" sz="1200" b="1" dirty="0" smtClean="0">
                <a:solidFill>
                  <a:schemeClr val="tx2"/>
                </a:solidFill>
                <a:latin typeface="Calibri" panose="020F0502020204030204" pitchFamily="34" charset="0"/>
              </a:rPr>
              <a:t>Navodilo </a:t>
            </a:r>
            <a:r>
              <a:rPr lang="sl-SI" sz="1200" b="1" dirty="0">
                <a:solidFill>
                  <a:schemeClr val="tx2"/>
                </a:solidFill>
                <a:latin typeface="Calibri" panose="020F0502020204030204" pitchFamily="34" charset="0"/>
              </a:rPr>
              <a:t>o pripravi finančnih načrtov posrednih uporabnikov državnega in občinskih proračunov </a:t>
            </a:r>
            <a:endParaRPr lang="sl-SI" sz="1200" b="1" dirty="0" smtClean="0">
              <a:solidFill>
                <a:schemeClr val="tx2"/>
              </a:solidFill>
              <a:latin typeface="Calibri" panose="020F0502020204030204" pitchFamily="34" charset="0"/>
            </a:endParaRPr>
          </a:p>
          <a:p>
            <a:pPr lvl="0"/>
            <a:r>
              <a:rPr lang="sl-SI" sz="1200" dirty="0" smtClean="0">
                <a:solidFill>
                  <a:schemeClr val="tx2"/>
                </a:solidFill>
                <a:latin typeface="Calibri" panose="020F0502020204030204" pitchFamily="34" charset="0"/>
              </a:rPr>
              <a:t>(</a:t>
            </a:r>
            <a:r>
              <a:rPr lang="sl-SI" sz="1200" dirty="0">
                <a:solidFill>
                  <a:schemeClr val="tx2"/>
                </a:solidFill>
                <a:latin typeface="Calibri" panose="020F0502020204030204" pitchFamily="34" charset="0"/>
              </a:rPr>
              <a:t>Uradni list RS, št. </a:t>
            </a:r>
            <a:r>
              <a:rPr lang="sl-SI" sz="1200" u="sng" dirty="0">
                <a:solidFill>
                  <a:schemeClr val="tx2"/>
                </a:solidFill>
                <a:latin typeface="Calibri" panose="020F0502020204030204" pitchFamily="34" charset="0"/>
                <a:hlinkClick r:id="rId60" tooltip="Navodilo o pripravi finančnih načrtov posrednih uporabnikov državnega in občinskih proračunov"/>
              </a:rPr>
              <a:t>91/00</a:t>
            </a:r>
            <a:r>
              <a:rPr lang="sl-SI" sz="1200" dirty="0">
                <a:solidFill>
                  <a:schemeClr val="tx2"/>
                </a:solidFill>
                <a:latin typeface="Calibri" panose="020F0502020204030204" pitchFamily="34" charset="0"/>
              </a:rPr>
              <a:t> in </a:t>
            </a:r>
            <a:r>
              <a:rPr lang="sl-SI" sz="1200" u="sng" dirty="0">
                <a:solidFill>
                  <a:schemeClr val="tx2"/>
                </a:solidFill>
                <a:latin typeface="Calibri" panose="020F0502020204030204" pitchFamily="34" charset="0"/>
                <a:hlinkClick r:id="rId61" tooltip="Navodilo o spremembi navodila o pripravi finančnih načrtov posrednih uporabnikov državnega in občinskih proračunov"/>
              </a:rPr>
              <a:t>122/00</a:t>
            </a:r>
            <a:r>
              <a:rPr lang="sl-SI" sz="1200" dirty="0">
                <a:solidFill>
                  <a:schemeClr val="tx2"/>
                </a:solidFill>
                <a:latin typeface="Calibri" panose="020F0502020204030204" pitchFamily="34" charset="0"/>
              </a:rPr>
              <a:t>): </a:t>
            </a:r>
            <a:r>
              <a:rPr lang="sl-SI" sz="1200" u="sng" dirty="0">
                <a:solidFill>
                  <a:schemeClr val="tx2"/>
                </a:solidFill>
                <a:latin typeface="Calibri" panose="020F0502020204030204" pitchFamily="34" charset="0"/>
                <a:hlinkClick r:id="rId62"/>
              </a:rPr>
              <a:t>http://</a:t>
            </a:r>
            <a:r>
              <a:rPr lang="sl-SI" sz="1200" u="sng" dirty="0" smtClean="0">
                <a:solidFill>
                  <a:schemeClr val="tx2"/>
                </a:solidFill>
                <a:latin typeface="Calibri" panose="020F0502020204030204" pitchFamily="34" charset="0"/>
                <a:hlinkClick r:id="rId62"/>
              </a:rPr>
              <a:t>www.pisrs.si/Pis.web/pregledPredpisa?id=NAVO471</a:t>
            </a:r>
            <a:endParaRPr lang="sl-SI" sz="1200" u="sng"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43695047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quarter" idx="13"/>
          </p:nvPr>
        </p:nvSpPr>
        <p:spPr>
          <a:xfrm>
            <a:off x="833639" y="1588812"/>
            <a:ext cx="7201025" cy="4278588"/>
          </a:xfrm>
        </p:spPr>
        <p:txBody>
          <a:bodyPr/>
          <a:lstStyle/>
          <a:p>
            <a:pPr marL="0" lvl="0" indent="0" defTabSz="457200">
              <a:spcBef>
                <a:spcPct val="0"/>
              </a:spcBef>
              <a:buNone/>
            </a:pPr>
            <a:r>
              <a:rPr lang="sl-SI" sz="1200" b="1" dirty="0" smtClean="0">
                <a:solidFill>
                  <a:schemeClr val="tx2"/>
                </a:solidFill>
                <a:latin typeface="Calibri" panose="020F0502020204030204" pitchFamily="34" charset="0"/>
                <a:cs typeface="+mn-cs"/>
              </a:rPr>
              <a:t>Uredba o metodologiji za določitev osnov za izračun sredstev za izvajanje javne službe na področju kulture </a:t>
            </a:r>
            <a:r>
              <a:rPr lang="sl-SI" sz="1200" dirty="0" smtClean="0">
                <a:solidFill>
                  <a:schemeClr val="tx2"/>
                </a:solidFill>
                <a:latin typeface="Calibri" panose="020F0502020204030204" pitchFamily="34" charset="0"/>
                <a:cs typeface="+mn-cs"/>
              </a:rPr>
              <a:t>(Uradni list RS, št. </a:t>
            </a:r>
            <a:r>
              <a:rPr lang="sl-SI" sz="1200" dirty="0" smtClean="0">
                <a:solidFill>
                  <a:schemeClr val="tx2"/>
                </a:solidFill>
                <a:latin typeface="Calibri" panose="020F0502020204030204" pitchFamily="34" charset="0"/>
                <a:cs typeface="+mn-cs"/>
                <a:hlinkClick r:id="rId2" tooltip="Uredba o metodologiji za določitev osnov za izračun sredstev za izvajanje javne službe na področju kulture"/>
              </a:rPr>
              <a:t>100/03</a:t>
            </a:r>
            <a:r>
              <a:rPr lang="sl-SI" sz="1200" dirty="0" smtClean="0">
                <a:solidFill>
                  <a:schemeClr val="tx2"/>
                </a:solidFill>
                <a:latin typeface="Calibri" panose="020F0502020204030204" pitchFamily="34" charset="0"/>
                <a:cs typeface="+mn-cs"/>
              </a:rPr>
              <a:t>, </a:t>
            </a:r>
            <a:r>
              <a:rPr lang="sl-SI" sz="1200" dirty="0" smtClean="0">
                <a:solidFill>
                  <a:schemeClr val="tx2"/>
                </a:solidFill>
                <a:latin typeface="Calibri" panose="020F0502020204030204" pitchFamily="34" charset="0"/>
                <a:cs typeface="+mn-cs"/>
                <a:hlinkClick r:id="rId3" tooltip="Uredba o spremembi Uredbe o metodologiji za določitev osnov za izračun sredstev za izvajanje javne službe na področju kulture"/>
              </a:rPr>
              <a:t>81/09</a:t>
            </a:r>
            <a:r>
              <a:rPr lang="sl-SI" sz="1200" dirty="0" smtClean="0">
                <a:solidFill>
                  <a:schemeClr val="tx2"/>
                </a:solidFill>
                <a:latin typeface="Calibri" panose="020F0502020204030204" pitchFamily="34" charset="0"/>
                <a:cs typeface="+mn-cs"/>
              </a:rPr>
              <a:t> in </a:t>
            </a:r>
            <a:r>
              <a:rPr lang="sl-SI" sz="1200" dirty="0" smtClean="0">
                <a:solidFill>
                  <a:schemeClr val="tx2"/>
                </a:solidFill>
                <a:latin typeface="Calibri" panose="020F0502020204030204" pitchFamily="34" charset="0"/>
                <a:cs typeface="+mn-cs"/>
                <a:hlinkClick r:id="rId4" tooltip="Uredba o dopolnitvi Uredbe o metodologiji za določitev osnov za izračun sredstev za izvajanje javne službe na področju kulture"/>
              </a:rPr>
              <a:t>96/13</a:t>
            </a:r>
            <a:r>
              <a:rPr lang="sl-SI" sz="1200" dirty="0" smtClean="0">
                <a:solidFill>
                  <a:schemeClr val="tx2"/>
                </a:solidFill>
                <a:latin typeface="Calibri" panose="020F0502020204030204" pitchFamily="34" charset="0"/>
                <a:cs typeface="+mn-cs"/>
              </a:rPr>
              <a:t>): </a:t>
            </a:r>
            <a:r>
              <a:rPr lang="sl-SI" sz="1200" dirty="0" smtClean="0">
                <a:solidFill>
                  <a:schemeClr val="tx2"/>
                </a:solidFill>
                <a:latin typeface="Calibri" panose="020F0502020204030204" pitchFamily="34" charset="0"/>
                <a:cs typeface="+mn-cs"/>
                <a:hlinkClick r:id="rId5"/>
              </a:rPr>
              <a:t>http://www.pisrs.si/Pis.web/pregledPredpisa?id=URED3059</a:t>
            </a:r>
            <a:endParaRPr lang="sl-SI" sz="1200" dirty="0" smtClean="0">
              <a:solidFill>
                <a:schemeClr val="tx2"/>
              </a:solidFill>
              <a:latin typeface="Calibri" panose="020F0502020204030204" pitchFamily="34" charset="0"/>
              <a:cs typeface="+mn-cs"/>
            </a:endParaRPr>
          </a:p>
          <a:p>
            <a:pPr marL="0" lvl="0" indent="0" defTabSz="457200">
              <a:spcBef>
                <a:spcPct val="0"/>
              </a:spcBef>
              <a:buNone/>
            </a:pPr>
            <a:r>
              <a:rPr lang="sl-SI" sz="1200" b="1" dirty="0" smtClean="0">
                <a:solidFill>
                  <a:schemeClr val="tx2"/>
                </a:solidFill>
                <a:latin typeface="Calibri" panose="020F0502020204030204" pitchFamily="34" charset="0"/>
                <a:cs typeface="+mn-cs"/>
              </a:rPr>
              <a:t>Pravilnik o načinu izvajanja financiranja javnih zavodov, javnih skladov in javnih agencij na področju kulture </a:t>
            </a:r>
            <a:r>
              <a:rPr lang="sl-SI" sz="1200" dirty="0" smtClean="0">
                <a:solidFill>
                  <a:schemeClr val="tx2"/>
                </a:solidFill>
                <a:latin typeface="Calibri" panose="020F0502020204030204" pitchFamily="34" charset="0"/>
                <a:cs typeface="+mn-cs"/>
              </a:rPr>
              <a:t>(Uradni list RS in št. </a:t>
            </a:r>
            <a:r>
              <a:rPr lang="sl-SI" sz="1200" dirty="0" smtClean="0">
                <a:solidFill>
                  <a:schemeClr val="tx2"/>
                </a:solidFill>
                <a:latin typeface="Calibri" panose="020F0502020204030204" pitchFamily="34" charset="0"/>
                <a:cs typeface="+mn-cs"/>
                <a:hlinkClick r:id="rId6" tooltip="Pravilnik o načinu izvajanja financiranja javnih zavodov, javnih skladov in javnih agencij na področju kulture"/>
              </a:rPr>
              <a:t>85/10</a:t>
            </a:r>
            <a:r>
              <a:rPr lang="sl-SI" sz="1200" dirty="0" smtClean="0">
                <a:solidFill>
                  <a:schemeClr val="tx2"/>
                </a:solidFill>
                <a:latin typeface="Calibri" panose="020F0502020204030204" pitchFamily="34" charset="0"/>
                <a:cs typeface="+mn-cs"/>
              </a:rPr>
              <a:t>): </a:t>
            </a:r>
            <a:r>
              <a:rPr lang="sl-SI" sz="1200" dirty="0" smtClean="0">
                <a:solidFill>
                  <a:schemeClr val="tx2"/>
                </a:solidFill>
                <a:latin typeface="Calibri" panose="020F0502020204030204" pitchFamily="34" charset="0"/>
                <a:cs typeface="+mn-cs"/>
                <a:hlinkClick r:id="rId7"/>
              </a:rPr>
              <a:t>http://www.pisrs.si/Pis.web/pregledPredpisa?id=PRAV10366</a:t>
            </a:r>
            <a:endParaRPr lang="sl-SI" sz="1200" dirty="0" smtClean="0">
              <a:solidFill>
                <a:schemeClr val="tx2"/>
              </a:solidFill>
              <a:latin typeface="Calibri" panose="020F0502020204030204" pitchFamily="34" charset="0"/>
              <a:cs typeface="+mn-cs"/>
            </a:endParaRPr>
          </a:p>
          <a:p>
            <a:pPr marL="0" lvl="0" indent="0" defTabSz="457200">
              <a:spcBef>
                <a:spcPct val="0"/>
              </a:spcBef>
              <a:buNone/>
            </a:pPr>
            <a:r>
              <a:rPr lang="sl-SI" sz="1200" b="1" dirty="0" smtClean="0">
                <a:solidFill>
                  <a:schemeClr val="tx2"/>
                </a:solidFill>
                <a:latin typeface="Calibri" panose="020F0502020204030204" pitchFamily="34" charset="0"/>
                <a:cs typeface="+mn-cs"/>
              </a:rPr>
              <a:t> E. Korpič Horvat: Pravilnost in smotrnost poslovanja javnih zavodov </a:t>
            </a:r>
            <a:r>
              <a:rPr lang="sl-SI" sz="1200" dirty="0" smtClean="0">
                <a:solidFill>
                  <a:schemeClr val="tx2"/>
                </a:solidFill>
                <a:latin typeface="Calibri" panose="020F0502020204030204" pitchFamily="34" charset="0"/>
                <a:cs typeface="+mn-cs"/>
              </a:rPr>
              <a:t>(</a:t>
            </a:r>
            <a:r>
              <a:rPr lang="sl-SI" sz="1200" dirty="0" err="1" smtClean="0">
                <a:solidFill>
                  <a:schemeClr val="tx2"/>
                </a:solidFill>
                <a:latin typeface="Calibri" panose="020F0502020204030204" pitchFamily="34" charset="0"/>
                <a:cs typeface="+mn-cs"/>
              </a:rPr>
              <a:t>Lex</a:t>
            </a:r>
            <a:r>
              <a:rPr lang="sl-SI" sz="1200" dirty="0" smtClean="0">
                <a:solidFill>
                  <a:schemeClr val="tx2"/>
                </a:solidFill>
                <a:latin typeface="Calibri" panose="020F0502020204030204" pitchFamily="34" charset="0"/>
                <a:cs typeface="+mn-cs"/>
              </a:rPr>
              <a:t> </a:t>
            </a:r>
            <a:r>
              <a:rPr lang="sl-SI" sz="1200" dirty="0" err="1" smtClean="0">
                <a:solidFill>
                  <a:schemeClr val="tx2"/>
                </a:solidFill>
                <a:latin typeface="Calibri" panose="020F0502020204030204" pitchFamily="34" charset="0"/>
                <a:cs typeface="+mn-cs"/>
              </a:rPr>
              <a:t>localis</a:t>
            </a:r>
            <a:r>
              <a:rPr lang="sl-SI" sz="1200" dirty="0" smtClean="0">
                <a:solidFill>
                  <a:schemeClr val="tx2"/>
                </a:solidFill>
                <a:latin typeface="Calibri" panose="020F0502020204030204" pitchFamily="34" charset="0"/>
                <a:cs typeface="+mn-cs"/>
              </a:rPr>
              <a:t>, letnik II, številka 2, leto 2004, str. 135 – 148)</a:t>
            </a:r>
          </a:p>
          <a:p>
            <a:pPr marL="0" indent="0" defTabSz="457200">
              <a:spcBef>
                <a:spcPct val="0"/>
              </a:spcBef>
              <a:buNone/>
            </a:pPr>
            <a:r>
              <a:rPr lang="sl-SI" sz="1200" b="1" dirty="0" smtClean="0">
                <a:solidFill>
                  <a:schemeClr val="tx2"/>
                </a:solidFill>
                <a:latin typeface="Calibri" panose="020F0502020204030204" pitchFamily="34" charset="0"/>
                <a:cs typeface="+mn-cs"/>
              </a:rPr>
              <a:t> Mag. Milenka Čižman: Problemi pri pripravi finančnih načrtov določenih uporabnikov </a:t>
            </a:r>
            <a:r>
              <a:rPr lang="sl-SI" sz="1200" dirty="0" smtClean="0">
                <a:solidFill>
                  <a:schemeClr val="tx2"/>
                </a:solidFill>
                <a:latin typeface="Calibri" panose="020F0502020204030204" pitchFamily="34" charset="0"/>
                <a:cs typeface="+mn-cs"/>
              </a:rPr>
              <a:t>(IKS Revija za računovodstvo in finance,maj 2014)</a:t>
            </a:r>
          </a:p>
          <a:p>
            <a:endParaRPr lang="sl-SI" sz="1200" dirty="0">
              <a:latin typeface="Calibri" panose="020F0502020204030204" pitchFamily="34" charset="0"/>
            </a:endParaRPr>
          </a:p>
        </p:txBody>
      </p:sp>
    </p:spTree>
    <p:extLst>
      <p:ext uri="{BB962C8B-B14F-4D97-AF65-F5344CB8AC3E}">
        <p14:creationId xmlns:p14="http://schemas.microsoft.com/office/powerpoint/2010/main" val="225116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27552"/>
            <a:ext cx="6323078" cy="923330"/>
          </a:xfrm>
        </p:spPr>
        <p:txBody>
          <a:bodyPr/>
          <a:lstStyle/>
          <a:p>
            <a:r>
              <a:rPr lang="sl-SI" sz="2000" b="1" dirty="0" smtClean="0">
                <a:solidFill>
                  <a:schemeClr val="tx2"/>
                </a:solidFill>
                <a:latin typeface="Calibri" panose="020F0502020204030204" pitchFamily="34" charset="0"/>
              </a:rPr>
              <a:t>35. člen Zakona o uresničevanju javnega interesa za kulturo</a:t>
            </a:r>
            <a:br>
              <a:rPr lang="sl-SI" sz="2000" b="1" dirty="0" smtClean="0">
                <a:solidFill>
                  <a:schemeClr val="tx2"/>
                </a:solidFill>
                <a:latin typeface="Calibri" panose="020F0502020204030204" pitchFamily="34" charset="0"/>
              </a:rPr>
            </a:br>
            <a:r>
              <a:rPr lang="sl-SI" sz="2000" b="1" dirty="0" smtClean="0">
                <a:solidFill>
                  <a:schemeClr val="tx2"/>
                </a:solidFill>
                <a:latin typeface="Calibri" panose="020F0502020204030204" pitchFamily="34" charset="0"/>
              </a:rPr>
              <a:t/>
            </a:r>
            <a:br>
              <a:rPr lang="sl-SI" sz="2000" b="1" dirty="0" smtClean="0">
                <a:solidFill>
                  <a:schemeClr val="tx2"/>
                </a:solidFill>
                <a:latin typeface="Calibri" panose="020F0502020204030204" pitchFamily="34" charset="0"/>
              </a:rPr>
            </a:br>
            <a:endParaRPr lang="sl-SI" sz="2000" b="1" dirty="0">
              <a:solidFill>
                <a:schemeClr val="tx2"/>
              </a:solidFill>
              <a:latin typeface="Calibri" panose="020F0502020204030204" pitchFamily="34" charset="0"/>
            </a:endParaRPr>
          </a:p>
        </p:txBody>
      </p:sp>
      <p:sp>
        <p:nvSpPr>
          <p:cNvPr id="5" name="Ograda vsebine 4"/>
          <p:cNvSpPr>
            <a:spLocks noGrp="1"/>
          </p:cNvSpPr>
          <p:nvPr>
            <p:ph idx="1"/>
          </p:nvPr>
        </p:nvSpPr>
        <p:spPr>
          <a:xfrm>
            <a:off x="972000" y="2192055"/>
            <a:ext cx="7200000" cy="4070959"/>
          </a:xfrm>
        </p:spPr>
        <p:txBody>
          <a:bodyPr/>
          <a:lstStyle/>
          <a:p>
            <a:r>
              <a:rPr lang="sl-SI" sz="1400" dirty="0">
                <a:solidFill>
                  <a:schemeClr val="tx2"/>
                </a:solidFill>
                <a:latin typeface="Calibri" panose="020F0502020204030204" pitchFamily="34" charset="0"/>
              </a:rPr>
              <a:t>Strateški načrt iz prvega odstavka tega člena je dokument srednjeročnega razvojnega načrtovanja, ki upošteva cilje in prioritete nacionalnega oziroma lokalnega programa za kulturo, program dela pa je njegov letni izvedbeni načrt, katerega sestavni del je finančni načrt.</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Strateški načrt se sprejme za obdobje petih let, pri čemer lahko vsebuje tudi dolgoročne usmeritve, ki presegajo to obdobje. Strateški načrt javnega zavoda obsega programske usmeritve in predviden obseg programa, organizacijske usmeritve, opredelitev investicij in investicijskega vzdrževanja ter podlage za kadrovski načrt, ki vključujejo tudi predvidene zunanje sodelavce. K strateškemu načrtu je treba pridobiti predhodno mnenje ustanovitelja in večinskega financerja javnega zavoda. Če direktor ne sprejme strateškega načrta do izteka veljavnosti prejšnjega, je to razlog za njegovo razrešitev.</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Če ustanovitelj ali večinski financer iz prejšnjega odstavka ne poda predhodnega mnenja k strateškemu načrtu v 45 dneh od njegovega prejema, se šteje, da je mnenje pozitivno. Za večinskega financerja javnega zavoda se šteje država ali lokalna skupnost, ki zagotavlja največji delež javnih sredstev za izvajanje javne službe oziroma program javnega zavoda in hkrati ni njegova ustanoviteljica. Če je ustanovitelj javnega zavoda država, poda predhodno mnenje k strateškemu načrtu ministrstvo, pristojno za kulturo.</a:t>
            </a:r>
          </a:p>
          <a:p>
            <a:pPr marL="0" indent="0">
              <a:buNone/>
            </a:pPr>
            <a:endParaRPr lang="sl-SI" sz="18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15100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2000" y="1548000"/>
            <a:ext cx="3639201" cy="923330"/>
          </a:xfrm>
        </p:spPr>
        <p:txBody>
          <a:bodyPr/>
          <a:lstStyle/>
          <a:p>
            <a:r>
              <a:rPr lang="sl-SI" sz="2000" smtClean="0">
                <a:solidFill>
                  <a:schemeClr val="tx2"/>
                </a:solidFill>
                <a:latin typeface="Calibri" panose="020F0502020204030204" pitchFamily="34" charset="0"/>
              </a:rPr>
              <a:t>Morebitna vprašanja naslovite na:</a:t>
            </a:r>
            <a:br>
              <a:rPr lang="sl-SI" sz="2000" smtClean="0">
                <a:solidFill>
                  <a:schemeClr val="tx2"/>
                </a:solidFill>
                <a:latin typeface="Calibri" panose="020F0502020204030204" pitchFamily="34" charset="0"/>
              </a:rPr>
            </a:br>
            <a:r>
              <a:rPr lang="sl-SI" sz="2000" smtClean="0">
                <a:solidFill>
                  <a:schemeClr val="tx2"/>
                </a:solidFill>
                <a:latin typeface="Calibri" panose="020F0502020204030204" pitchFamily="34" charset="0"/>
              </a:rPr>
              <a:t/>
            </a:r>
            <a:br>
              <a:rPr lang="sl-SI" sz="2000" smtClean="0">
                <a:solidFill>
                  <a:schemeClr val="tx2"/>
                </a:solidFill>
                <a:latin typeface="Calibri" panose="020F0502020204030204" pitchFamily="34" charset="0"/>
              </a:rPr>
            </a:br>
            <a:r>
              <a:rPr lang="sl-SI" sz="2000" smtClean="0">
                <a:solidFill>
                  <a:schemeClr val="tx2"/>
                </a:solidFill>
                <a:latin typeface="Calibri" panose="020F0502020204030204" pitchFamily="34" charset="0"/>
              </a:rPr>
              <a:t>usposabljanje.mk@gov.si </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8116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971550" y="1007628"/>
            <a:ext cx="726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TAKTIČNO, OPERATIVNO, LETNO NAČRTOVANJE</a:t>
            </a:r>
          </a:p>
        </p:txBody>
      </p:sp>
      <p:sp>
        <p:nvSpPr>
          <p:cNvPr id="2" name="Rectangle 1"/>
          <p:cNvSpPr/>
          <p:nvPr/>
        </p:nvSpPr>
        <p:spPr>
          <a:xfrm>
            <a:off x="889000" y="1378882"/>
            <a:ext cx="7891745" cy="4524315"/>
          </a:xfrm>
          <a:prstGeom prst="rect">
            <a:avLst/>
          </a:prstGeom>
        </p:spPr>
        <p:txBody>
          <a:bodyPr wrap="square">
            <a:spAutoFit/>
          </a:bodyPr>
          <a:lstStyle/>
          <a:p>
            <a:r>
              <a:rPr lang="en-GB" dirty="0" err="1">
                <a:solidFill>
                  <a:schemeClr val="tx2"/>
                </a:solidFill>
                <a:latin typeface="+mn-lt"/>
              </a:rPr>
              <a:t>Za</a:t>
            </a:r>
            <a:r>
              <a:rPr lang="en-GB" dirty="0">
                <a:solidFill>
                  <a:schemeClr val="tx2"/>
                </a:solidFill>
                <a:latin typeface="+mn-lt"/>
              </a:rPr>
              <a:t> </a:t>
            </a:r>
            <a:r>
              <a:rPr lang="en-GB" dirty="0" err="1">
                <a:solidFill>
                  <a:schemeClr val="tx2"/>
                </a:solidFill>
                <a:latin typeface="+mn-lt"/>
              </a:rPr>
              <a:t>posredne</a:t>
            </a:r>
            <a:r>
              <a:rPr lang="en-GB" dirty="0">
                <a:solidFill>
                  <a:schemeClr val="tx2"/>
                </a:solidFill>
                <a:latin typeface="+mn-lt"/>
              </a:rPr>
              <a:t> </a:t>
            </a:r>
            <a:r>
              <a:rPr lang="en-GB" dirty="0" err="1">
                <a:solidFill>
                  <a:schemeClr val="tx2"/>
                </a:solidFill>
                <a:latin typeface="+mn-lt"/>
              </a:rPr>
              <a:t>proračunske</a:t>
            </a:r>
            <a:r>
              <a:rPr lang="en-GB" dirty="0">
                <a:solidFill>
                  <a:schemeClr val="tx2"/>
                </a:solidFill>
                <a:latin typeface="+mn-lt"/>
              </a:rPr>
              <a:t> </a:t>
            </a:r>
            <a:r>
              <a:rPr lang="en-GB" dirty="0" err="1">
                <a:solidFill>
                  <a:schemeClr val="tx2"/>
                </a:solidFill>
                <a:latin typeface="+mn-lt"/>
              </a:rPr>
              <a:t>uporabnike</a:t>
            </a:r>
            <a:r>
              <a:rPr lang="en-GB" dirty="0">
                <a:solidFill>
                  <a:schemeClr val="tx2"/>
                </a:solidFill>
                <a:latin typeface="+mn-lt"/>
              </a:rPr>
              <a:t> </a:t>
            </a:r>
            <a:r>
              <a:rPr lang="sl-SI" dirty="0" smtClean="0">
                <a:solidFill>
                  <a:schemeClr val="tx2"/>
                </a:solidFill>
                <a:latin typeface="+mn-lt"/>
              </a:rPr>
              <a:t>(sem sodijo javni zavodi) </a:t>
            </a:r>
            <a:r>
              <a:rPr lang="en-GB" dirty="0" smtClean="0">
                <a:solidFill>
                  <a:schemeClr val="tx2"/>
                </a:solidFill>
                <a:latin typeface="+mn-lt"/>
              </a:rPr>
              <a:t>v </a:t>
            </a:r>
            <a:r>
              <a:rPr lang="en-GB" dirty="0" err="1">
                <a:solidFill>
                  <a:schemeClr val="tx2"/>
                </a:solidFill>
                <a:latin typeface="+mn-lt"/>
              </a:rPr>
              <a:t>Sloveniji</a:t>
            </a:r>
            <a:r>
              <a:rPr lang="en-GB" dirty="0">
                <a:solidFill>
                  <a:schemeClr val="tx2"/>
                </a:solidFill>
                <a:latin typeface="+mn-lt"/>
              </a:rPr>
              <a:t> je </a:t>
            </a:r>
            <a:r>
              <a:rPr lang="en-GB" dirty="0" err="1">
                <a:solidFill>
                  <a:schemeClr val="tx2"/>
                </a:solidFill>
                <a:latin typeface="+mn-lt"/>
              </a:rPr>
              <a:t>poleg</a:t>
            </a:r>
            <a:r>
              <a:rPr lang="en-GB" dirty="0">
                <a:solidFill>
                  <a:schemeClr val="tx2"/>
                </a:solidFill>
                <a:latin typeface="+mn-lt"/>
              </a:rPr>
              <a:t> </a:t>
            </a:r>
            <a:r>
              <a:rPr lang="en-GB" dirty="0" err="1">
                <a:solidFill>
                  <a:schemeClr val="tx2"/>
                </a:solidFill>
                <a:latin typeface="+mn-lt"/>
              </a:rPr>
              <a:t>strateškega</a:t>
            </a:r>
            <a:r>
              <a:rPr lang="en-GB" dirty="0">
                <a:solidFill>
                  <a:schemeClr val="tx2"/>
                </a:solidFill>
                <a:latin typeface="+mn-lt"/>
              </a:rPr>
              <a:t> </a:t>
            </a:r>
            <a:r>
              <a:rPr lang="en-GB" dirty="0" err="1">
                <a:solidFill>
                  <a:schemeClr val="tx2"/>
                </a:solidFill>
                <a:latin typeface="+mn-lt"/>
              </a:rPr>
              <a:t>obvezno</a:t>
            </a:r>
            <a:r>
              <a:rPr lang="en-GB" dirty="0">
                <a:solidFill>
                  <a:schemeClr val="tx2"/>
                </a:solidFill>
                <a:latin typeface="+mn-lt"/>
              </a:rPr>
              <a:t> </a:t>
            </a:r>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programsko</a:t>
            </a:r>
            <a:r>
              <a:rPr lang="en-GB" dirty="0">
                <a:solidFill>
                  <a:schemeClr val="tx2"/>
                </a:solidFill>
                <a:latin typeface="+mn-lt"/>
              </a:rPr>
              <a:t> in </a:t>
            </a:r>
            <a:r>
              <a:rPr lang="en-GB" dirty="0" err="1">
                <a:solidFill>
                  <a:schemeClr val="tx2"/>
                </a:solidFill>
                <a:latin typeface="+mn-lt"/>
              </a:rPr>
              <a:t>finančno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a:t>
            </a:r>
            <a:r>
              <a:rPr lang="en-GB" dirty="0" err="1">
                <a:solidFill>
                  <a:schemeClr val="tx2"/>
                </a:solidFill>
                <a:latin typeface="+mn-lt"/>
              </a:rPr>
              <a:t>predračunavanje</a:t>
            </a:r>
            <a:r>
              <a:rPr lang="en-GB" dirty="0">
                <a:solidFill>
                  <a:schemeClr val="tx2"/>
                </a:solidFill>
                <a:latin typeface="+mn-lt"/>
              </a:rPr>
              <a:t>). </a:t>
            </a:r>
            <a:endParaRPr lang="sl-SI" dirty="0">
              <a:solidFill>
                <a:schemeClr val="tx2"/>
              </a:solidFill>
              <a:latin typeface="+mn-lt"/>
            </a:endParaRPr>
          </a:p>
          <a:p>
            <a:endParaRPr lang="sl-SI" dirty="0">
              <a:solidFill>
                <a:schemeClr val="tx2"/>
              </a:solidFill>
              <a:latin typeface="+mn-lt"/>
            </a:endParaRPr>
          </a:p>
          <a:p>
            <a:r>
              <a:rPr lang="sl-SI" dirty="0" smtClean="0">
                <a:solidFill>
                  <a:schemeClr val="tx2"/>
                </a:solidFill>
                <a:latin typeface="+mn-lt"/>
              </a:rPr>
              <a:t>Pri </a:t>
            </a:r>
            <a:r>
              <a:rPr lang="sl-SI" dirty="0">
                <a:solidFill>
                  <a:schemeClr val="tx2"/>
                </a:solidFill>
                <a:latin typeface="+mn-lt"/>
              </a:rPr>
              <a:t>pripravi programa dela in finančnega načrta je potrebno upoštevati Navodilo o pripravi finančnih načrtov posrednih uporabnikov državnega in občinskih proračunov.</a:t>
            </a:r>
          </a:p>
          <a:p>
            <a:endParaRPr lang="sl-SI" dirty="0">
              <a:solidFill>
                <a:schemeClr val="tx2"/>
              </a:solidFill>
              <a:latin typeface="+mn-lt"/>
            </a:endParaRPr>
          </a:p>
          <a:p>
            <a:r>
              <a:rPr lang="sl-SI" dirty="0">
                <a:solidFill>
                  <a:schemeClr val="tx2"/>
                </a:solidFill>
                <a:latin typeface="+mn-lt"/>
              </a:rPr>
              <a:t>Pri pripravi finančnega načrta je potrebno upoštevati izkaze, ki jih določa </a:t>
            </a:r>
            <a:r>
              <a:rPr lang="sl-SI" dirty="0" smtClean="0">
                <a:solidFill>
                  <a:schemeClr val="tx2"/>
                </a:solidFill>
                <a:latin typeface="+mn-lt"/>
              </a:rPr>
              <a:t>Pravilnik </a:t>
            </a:r>
            <a:r>
              <a:rPr lang="sl-SI" dirty="0">
                <a:solidFill>
                  <a:schemeClr val="tx2"/>
                </a:solidFill>
                <a:latin typeface="+mn-lt"/>
              </a:rPr>
              <a:t>o vsebini, členitvi in obliki računovodskih izkazov ter pojasnil k izkazom za proračun, proračunske uporabnike in druge osebe javnega prava.</a:t>
            </a:r>
          </a:p>
          <a:p>
            <a:endParaRPr lang="sl-SI" dirty="0">
              <a:solidFill>
                <a:schemeClr val="tx2"/>
              </a:solidFill>
              <a:latin typeface="+mn-lt"/>
            </a:endParaRPr>
          </a:p>
          <a:p>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v </a:t>
            </a:r>
            <a:r>
              <a:rPr lang="en-GB" dirty="0" err="1">
                <a:solidFill>
                  <a:schemeClr val="tx2"/>
                </a:solidFill>
                <a:latin typeface="+mn-lt"/>
              </a:rPr>
              <a:t>javnih</a:t>
            </a:r>
            <a:r>
              <a:rPr lang="en-GB" dirty="0">
                <a:solidFill>
                  <a:schemeClr val="tx2"/>
                </a:solidFill>
                <a:latin typeface="+mn-lt"/>
              </a:rPr>
              <a:t> </a:t>
            </a:r>
            <a:r>
              <a:rPr lang="en-GB" dirty="0" err="1">
                <a:solidFill>
                  <a:schemeClr val="tx2"/>
                </a:solidFill>
                <a:latin typeface="+mn-lt"/>
              </a:rPr>
              <a:t>zavodih</a:t>
            </a:r>
            <a:r>
              <a:rPr lang="en-GB" dirty="0">
                <a:solidFill>
                  <a:schemeClr val="tx2"/>
                </a:solidFill>
                <a:latin typeface="+mn-lt"/>
              </a:rPr>
              <a:t> se </a:t>
            </a:r>
            <a:r>
              <a:rPr lang="en-GB" dirty="0" err="1">
                <a:solidFill>
                  <a:schemeClr val="tx2"/>
                </a:solidFill>
                <a:latin typeface="+mn-lt"/>
              </a:rPr>
              <a:t>ujema</a:t>
            </a:r>
            <a:r>
              <a:rPr lang="en-GB" dirty="0">
                <a:solidFill>
                  <a:schemeClr val="tx2"/>
                </a:solidFill>
                <a:latin typeface="+mn-lt"/>
              </a:rPr>
              <a:t> s </a:t>
            </a:r>
            <a:r>
              <a:rPr lang="en-GB" dirty="0" err="1">
                <a:solidFill>
                  <a:schemeClr val="tx2"/>
                </a:solidFill>
                <a:latin typeface="+mn-lt"/>
              </a:rPr>
              <a:t>koledarskim</a:t>
            </a:r>
            <a:r>
              <a:rPr lang="en-GB" dirty="0">
                <a:solidFill>
                  <a:schemeClr val="tx2"/>
                </a:solidFill>
                <a:latin typeface="+mn-lt"/>
              </a:rPr>
              <a:t> </a:t>
            </a:r>
            <a:r>
              <a:rPr lang="en-GB" dirty="0" err="1">
                <a:solidFill>
                  <a:schemeClr val="tx2"/>
                </a:solidFill>
                <a:latin typeface="+mn-lt"/>
              </a:rPr>
              <a:t>letom</a:t>
            </a:r>
            <a:r>
              <a:rPr lang="en-GB" dirty="0">
                <a:solidFill>
                  <a:schemeClr val="tx2"/>
                </a:solidFill>
                <a:latin typeface="+mn-lt"/>
              </a:rPr>
              <a:t>. </a:t>
            </a:r>
            <a:endParaRPr lang="sl-SI" dirty="0" smtClean="0">
              <a:solidFill>
                <a:schemeClr val="tx2"/>
              </a:solidFill>
              <a:latin typeface="+mn-lt"/>
            </a:endParaRPr>
          </a:p>
          <a:p>
            <a:endParaRPr lang="sl-SI" b="1" dirty="0">
              <a:solidFill>
                <a:schemeClr val="tx2"/>
              </a:solidFill>
              <a:latin typeface="+mn-lt"/>
            </a:endParaRPr>
          </a:p>
          <a:p>
            <a:r>
              <a:rPr lang="en-GB" b="1" dirty="0" err="1" smtClean="0">
                <a:solidFill>
                  <a:schemeClr val="tx2"/>
                </a:solidFill>
                <a:latin typeface="+mn-lt"/>
              </a:rPr>
              <a:t>Programsko</a:t>
            </a:r>
            <a:r>
              <a:rPr lang="en-GB" b="1" dirty="0" smtClean="0">
                <a:solidFill>
                  <a:schemeClr val="tx2"/>
                </a:solidFill>
                <a:latin typeface="+mn-lt"/>
              </a:rPr>
              <a:t> </a:t>
            </a:r>
            <a:r>
              <a:rPr lang="en-GB" b="1" dirty="0">
                <a:solidFill>
                  <a:schemeClr val="tx2"/>
                </a:solidFill>
                <a:latin typeface="+mn-lt"/>
              </a:rPr>
              <a:t>in </a:t>
            </a:r>
            <a:r>
              <a:rPr lang="en-GB" b="1" dirty="0" err="1">
                <a:solidFill>
                  <a:schemeClr val="tx2"/>
                </a:solidFill>
                <a:latin typeface="+mn-lt"/>
              </a:rPr>
              <a:t>finančno</a:t>
            </a:r>
            <a:r>
              <a:rPr lang="en-GB" b="1" dirty="0">
                <a:solidFill>
                  <a:schemeClr val="tx2"/>
                </a:solidFill>
                <a:latin typeface="+mn-lt"/>
              </a:rPr>
              <a:t> </a:t>
            </a:r>
            <a:r>
              <a:rPr lang="en-GB" b="1" dirty="0" err="1">
                <a:solidFill>
                  <a:schemeClr val="tx2"/>
                </a:solidFill>
                <a:latin typeface="+mn-lt"/>
              </a:rPr>
              <a:t>načrtovanje</a:t>
            </a:r>
            <a:r>
              <a:rPr lang="en-GB" b="1" dirty="0">
                <a:solidFill>
                  <a:schemeClr val="tx2"/>
                </a:solidFill>
                <a:latin typeface="+mn-lt"/>
              </a:rPr>
              <a:t> </a:t>
            </a:r>
            <a:r>
              <a:rPr lang="en-GB" dirty="0" err="1">
                <a:solidFill>
                  <a:schemeClr val="tx2"/>
                </a:solidFill>
                <a:latin typeface="+mn-lt"/>
              </a:rPr>
              <a:t>sta</a:t>
            </a:r>
            <a:r>
              <a:rPr lang="en-GB" dirty="0">
                <a:solidFill>
                  <a:schemeClr val="tx2"/>
                </a:solidFill>
                <a:latin typeface="+mn-lt"/>
              </a:rPr>
              <a:t> </a:t>
            </a:r>
            <a:r>
              <a:rPr lang="en-GB" dirty="0" err="1">
                <a:solidFill>
                  <a:schemeClr val="tx2"/>
                </a:solidFill>
                <a:latin typeface="+mn-lt"/>
              </a:rPr>
              <a:t>osnovi</a:t>
            </a:r>
            <a:r>
              <a:rPr lang="en-GB" dirty="0">
                <a:solidFill>
                  <a:schemeClr val="tx2"/>
                </a:solidFill>
                <a:latin typeface="+mn-lt"/>
              </a:rPr>
              <a:t>, da </a:t>
            </a:r>
            <a:r>
              <a:rPr lang="en-GB" dirty="0" err="1">
                <a:solidFill>
                  <a:schemeClr val="tx2"/>
                </a:solidFill>
                <a:latin typeface="+mn-lt"/>
              </a:rPr>
              <a:t>lahko</a:t>
            </a:r>
            <a:r>
              <a:rPr lang="en-GB" dirty="0">
                <a:solidFill>
                  <a:schemeClr val="tx2"/>
                </a:solidFill>
                <a:latin typeface="+mn-lt"/>
              </a:rPr>
              <a:t> </a:t>
            </a:r>
            <a:r>
              <a:rPr lang="en-GB" dirty="0" err="1">
                <a:solidFill>
                  <a:schemeClr val="tx2"/>
                </a:solidFill>
                <a:latin typeface="+mn-lt"/>
              </a:rPr>
              <a:t>direktor</a:t>
            </a:r>
            <a:r>
              <a:rPr lang="en-GB" dirty="0">
                <a:solidFill>
                  <a:schemeClr val="tx2"/>
                </a:solidFill>
                <a:latin typeface="+mn-lt"/>
              </a:rPr>
              <a:t> </a:t>
            </a:r>
            <a:r>
              <a:rPr lang="sl-SI" dirty="0" smtClean="0">
                <a:solidFill>
                  <a:schemeClr val="tx2"/>
                </a:solidFill>
                <a:latin typeface="+mn-lt"/>
              </a:rPr>
              <a:t>javnega zavoda</a:t>
            </a:r>
            <a:r>
              <a:rPr lang="en-GB" dirty="0" smtClean="0">
                <a:solidFill>
                  <a:schemeClr val="tx2"/>
                </a:solidFill>
                <a:latin typeface="+mn-lt"/>
              </a:rPr>
              <a:t> </a:t>
            </a:r>
            <a:r>
              <a:rPr lang="en-GB" dirty="0" err="1">
                <a:solidFill>
                  <a:schemeClr val="tx2"/>
                </a:solidFill>
                <a:latin typeface="+mn-lt"/>
              </a:rPr>
              <a:t>na</a:t>
            </a:r>
            <a:r>
              <a:rPr lang="en-GB" dirty="0">
                <a:solidFill>
                  <a:schemeClr val="tx2"/>
                </a:solidFill>
                <a:latin typeface="+mn-lt"/>
              </a:rPr>
              <a:t> </a:t>
            </a:r>
            <a:r>
              <a:rPr lang="en-GB" dirty="0" err="1">
                <a:solidFill>
                  <a:schemeClr val="tx2"/>
                </a:solidFill>
                <a:latin typeface="+mn-lt"/>
              </a:rPr>
              <a:t>področju</a:t>
            </a:r>
            <a:r>
              <a:rPr lang="en-GB" dirty="0">
                <a:solidFill>
                  <a:schemeClr val="tx2"/>
                </a:solidFill>
                <a:latin typeface="+mn-lt"/>
              </a:rPr>
              <a:t> </a:t>
            </a:r>
            <a:r>
              <a:rPr lang="en-GB" dirty="0" err="1">
                <a:solidFill>
                  <a:schemeClr val="tx2"/>
                </a:solidFill>
                <a:latin typeface="+mn-lt"/>
              </a:rPr>
              <a:t>kulture</a:t>
            </a:r>
            <a:r>
              <a:rPr lang="en-GB" dirty="0">
                <a:solidFill>
                  <a:schemeClr val="tx2"/>
                </a:solidFill>
                <a:latin typeface="+mn-lt"/>
              </a:rPr>
              <a:t> </a:t>
            </a:r>
            <a:r>
              <a:rPr lang="en-GB" b="1" dirty="0" err="1">
                <a:solidFill>
                  <a:schemeClr val="tx2"/>
                </a:solidFill>
                <a:latin typeface="+mn-lt"/>
              </a:rPr>
              <a:t>maksimizira</a:t>
            </a:r>
            <a:r>
              <a:rPr lang="en-GB" b="1" dirty="0">
                <a:solidFill>
                  <a:schemeClr val="tx2"/>
                </a:solidFill>
                <a:latin typeface="+mn-lt"/>
              </a:rPr>
              <a:t> </a:t>
            </a:r>
            <a:r>
              <a:rPr lang="en-GB" b="1" dirty="0" err="1">
                <a:solidFill>
                  <a:schemeClr val="tx2"/>
                </a:solidFill>
                <a:latin typeface="+mn-lt"/>
              </a:rPr>
              <a:t>uporabo</a:t>
            </a:r>
            <a:r>
              <a:rPr lang="en-GB" b="1" dirty="0">
                <a:solidFill>
                  <a:schemeClr val="tx2"/>
                </a:solidFill>
                <a:latin typeface="+mn-lt"/>
              </a:rPr>
              <a:t> </a:t>
            </a:r>
            <a:r>
              <a:rPr lang="en-GB" b="1" dirty="0" err="1">
                <a:solidFill>
                  <a:schemeClr val="tx2"/>
                </a:solidFill>
                <a:latin typeface="+mn-lt"/>
              </a:rPr>
              <a:t>praviloma</a:t>
            </a:r>
            <a:r>
              <a:rPr lang="en-GB" b="1" dirty="0">
                <a:solidFill>
                  <a:schemeClr val="tx2"/>
                </a:solidFill>
                <a:latin typeface="+mn-lt"/>
              </a:rPr>
              <a:t> </a:t>
            </a:r>
            <a:r>
              <a:rPr lang="en-GB" b="1" dirty="0" err="1">
                <a:solidFill>
                  <a:schemeClr val="tx2"/>
                </a:solidFill>
                <a:latin typeface="+mn-lt"/>
              </a:rPr>
              <a:t>omejenih</a:t>
            </a:r>
            <a:r>
              <a:rPr lang="en-GB" b="1" dirty="0">
                <a:solidFill>
                  <a:schemeClr val="tx2"/>
                </a:solidFill>
                <a:latin typeface="+mn-lt"/>
              </a:rPr>
              <a:t> </a:t>
            </a:r>
            <a:r>
              <a:rPr lang="en-GB" b="1" dirty="0" err="1">
                <a:solidFill>
                  <a:schemeClr val="tx2"/>
                </a:solidFill>
                <a:latin typeface="+mn-lt"/>
              </a:rPr>
              <a:t>razpoložljivih</a:t>
            </a:r>
            <a:r>
              <a:rPr lang="en-GB" b="1" dirty="0">
                <a:solidFill>
                  <a:schemeClr val="tx2"/>
                </a:solidFill>
                <a:latin typeface="+mn-lt"/>
              </a:rPr>
              <a:t> </a:t>
            </a:r>
            <a:r>
              <a:rPr lang="en-GB" b="1" dirty="0" err="1">
                <a:solidFill>
                  <a:schemeClr val="tx2"/>
                </a:solidFill>
                <a:latin typeface="+mn-lt"/>
              </a:rPr>
              <a:t>virov</a:t>
            </a:r>
            <a:r>
              <a:rPr lang="en-GB" dirty="0">
                <a:solidFill>
                  <a:schemeClr val="tx2"/>
                </a:solidFill>
                <a:latin typeface="+mn-lt"/>
              </a:rPr>
              <a:t>, ne le </a:t>
            </a:r>
            <a:r>
              <a:rPr lang="en-GB" dirty="0" err="1">
                <a:solidFill>
                  <a:schemeClr val="tx2"/>
                </a:solidFill>
                <a:latin typeface="+mn-lt"/>
              </a:rPr>
              <a:t>finančnih</a:t>
            </a:r>
            <a:r>
              <a:rPr lang="en-GB" dirty="0">
                <a:solidFill>
                  <a:schemeClr val="tx2"/>
                </a:solidFill>
                <a:latin typeface="+mn-lt"/>
              </a:rPr>
              <a:t>. </a:t>
            </a:r>
            <a:endParaRPr lang="sl-SI" dirty="0">
              <a:solidFill>
                <a:schemeClr val="tx2"/>
              </a:solidFill>
              <a:latin typeface="+mn-lt"/>
            </a:endParaRPr>
          </a:p>
        </p:txBody>
      </p:sp>
    </p:spTree>
    <p:extLst>
      <p:ext uri="{BB962C8B-B14F-4D97-AF65-F5344CB8AC3E}">
        <p14:creationId xmlns:p14="http://schemas.microsoft.com/office/powerpoint/2010/main" val="40228581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685800" y="1081058"/>
            <a:ext cx="8061630" cy="400110"/>
          </a:xfrm>
          <a:prstGeom prst="rect">
            <a:avLst/>
          </a:prstGeom>
          <a:noFill/>
        </p:spPr>
        <p:txBody>
          <a:bodyPr wrap="none" rtlCol="0">
            <a:spAutoFit/>
          </a:bodyPr>
          <a:lstStyle/>
          <a:p>
            <a:r>
              <a:rPr lang="sl-SI" sz="2000" b="1" dirty="0" smtClean="0">
                <a:solidFill>
                  <a:schemeClr val="tx2"/>
                </a:solidFill>
                <a:latin typeface="+mj-lt"/>
              </a:rPr>
              <a:t>Pravne podlage, ki urejajo financiranje javnih zavodov na področju kulture</a:t>
            </a:r>
            <a:endParaRPr lang="sl-SI" sz="2000" b="1" dirty="0">
              <a:solidFill>
                <a:schemeClr val="tx2"/>
              </a:solidFill>
              <a:latin typeface="+mj-lt"/>
            </a:endParaRPr>
          </a:p>
        </p:txBody>
      </p:sp>
      <p:sp>
        <p:nvSpPr>
          <p:cNvPr id="3" name="TextBox 2"/>
          <p:cNvSpPr txBox="1"/>
          <p:nvPr/>
        </p:nvSpPr>
        <p:spPr>
          <a:xfrm>
            <a:off x="685799" y="1835388"/>
            <a:ext cx="7882003" cy="3970318"/>
          </a:xfrm>
          <a:prstGeom prst="rect">
            <a:avLst/>
          </a:prstGeom>
          <a:noFill/>
        </p:spPr>
        <p:txBody>
          <a:bodyPr wrap="square" rtlCol="0">
            <a:spAutoFit/>
          </a:bodyPr>
          <a:lstStyle/>
          <a:p>
            <a:r>
              <a:rPr lang="sl-SI" b="1" dirty="0">
                <a:solidFill>
                  <a:schemeClr val="tx2"/>
                </a:solidFill>
                <a:latin typeface="+mn-lt"/>
              </a:rPr>
              <a:t>Javni zavodi</a:t>
            </a:r>
            <a:r>
              <a:rPr lang="sl-SI" dirty="0">
                <a:solidFill>
                  <a:schemeClr val="tx2"/>
                </a:solidFill>
                <a:latin typeface="+mn-lt"/>
              </a:rPr>
              <a:t> na področju kulture so pravne osebe javnega prava. Njihov  status in delovanje </a:t>
            </a:r>
            <a:r>
              <a:rPr lang="sl-SI" dirty="0" smtClean="0">
                <a:solidFill>
                  <a:schemeClr val="tx2"/>
                </a:solidFill>
                <a:latin typeface="+mn-lt"/>
              </a:rPr>
              <a:t>urejata Zakon </a:t>
            </a:r>
            <a:r>
              <a:rPr lang="sl-SI" dirty="0">
                <a:solidFill>
                  <a:schemeClr val="tx2"/>
                </a:solidFill>
                <a:latin typeface="+mn-lt"/>
              </a:rPr>
              <a:t>o zavodih (Uradni list RS, št. 12/91, </a:t>
            </a:r>
            <a:r>
              <a:rPr lang="sl-SI" dirty="0">
                <a:solidFill>
                  <a:schemeClr val="tx2"/>
                </a:solidFill>
                <a:latin typeface="+mn-lt"/>
                <a:hlinkClick r:id="rId2" tooltip="Zakon o spremembi zakona o zavodih"/>
              </a:rPr>
              <a:t>8/96</a:t>
            </a:r>
            <a:r>
              <a:rPr lang="sl-SI" dirty="0">
                <a:solidFill>
                  <a:schemeClr val="tx2"/>
                </a:solidFill>
                <a:latin typeface="+mn-lt"/>
              </a:rPr>
              <a:t>, </a:t>
            </a:r>
            <a:r>
              <a:rPr lang="sl-SI" dirty="0">
                <a:solidFill>
                  <a:schemeClr val="tx2"/>
                </a:solidFill>
                <a:latin typeface="+mn-lt"/>
                <a:hlinkClick r:id="rId3" tooltip="Zakon o preprečevanju dela in zaposlovanja na črno"/>
              </a:rPr>
              <a:t>36/00</a:t>
            </a:r>
            <a:r>
              <a:rPr lang="sl-SI" dirty="0">
                <a:solidFill>
                  <a:schemeClr val="tx2"/>
                </a:solidFill>
                <a:latin typeface="+mn-lt"/>
              </a:rPr>
              <a:t> - ZPDZC in </a:t>
            </a:r>
            <a:r>
              <a:rPr lang="sl-SI" dirty="0">
                <a:solidFill>
                  <a:schemeClr val="tx2"/>
                </a:solidFill>
                <a:latin typeface="+mn-lt"/>
                <a:hlinkClick r:id="rId4" tooltip="Zakon o javno-zasebnem partnerstvu"/>
              </a:rPr>
              <a:t>127/06</a:t>
            </a:r>
            <a:r>
              <a:rPr lang="sl-SI" dirty="0">
                <a:solidFill>
                  <a:schemeClr val="tx2"/>
                </a:solidFill>
                <a:latin typeface="+mn-lt"/>
              </a:rPr>
              <a:t> - ZJZP)</a:t>
            </a:r>
            <a:r>
              <a:rPr lang="sl-SI" b="1" dirty="0">
                <a:solidFill>
                  <a:schemeClr val="tx2"/>
                </a:solidFill>
                <a:latin typeface="+mn-lt"/>
              </a:rPr>
              <a:t> </a:t>
            </a:r>
            <a:r>
              <a:rPr lang="sl-SI" dirty="0">
                <a:solidFill>
                  <a:schemeClr val="tx2"/>
                </a:solidFill>
                <a:latin typeface="+mn-lt"/>
              </a:rPr>
              <a:t> ter  </a:t>
            </a:r>
            <a:r>
              <a:rPr lang="sl-SI" dirty="0" smtClean="0">
                <a:solidFill>
                  <a:schemeClr val="tx2"/>
                </a:solidFill>
                <a:latin typeface="+mn-lt"/>
              </a:rPr>
              <a:t>Zakon </a:t>
            </a:r>
            <a:r>
              <a:rPr lang="sl-SI" dirty="0">
                <a:solidFill>
                  <a:schemeClr val="tx2"/>
                </a:solidFill>
                <a:latin typeface="+mn-lt"/>
              </a:rPr>
              <a:t>o uresničevanju javnega interesa za </a:t>
            </a:r>
            <a:r>
              <a:rPr lang="sl-SI" dirty="0" smtClean="0">
                <a:solidFill>
                  <a:schemeClr val="tx2"/>
                </a:solidFill>
                <a:latin typeface="+mn-lt"/>
              </a:rPr>
              <a:t>kulturo (</a:t>
            </a:r>
            <a:r>
              <a:rPr lang="sl-SI" dirty="0">
                <a:solidFill>
                  <a:schemeClr val="tx2"/>
                </a:solidFill>
                <a:latin typeface="+mn-lt"/>
              </a:rPr>
              <a:t>Uradni list RS, št. </a:t>
            </a:r>
            <a:r>
              <a:rPr lang="sl-SI" dirty="0">
                <a:solidFill>
                  <a:schemeClr val="tx2"/>
                </a:solidFill>
                <a:latin typeface="+mn-lt"/>
                <a:hlinkClick r:id="rId5" tooltip="Zakon o uresničevanju javnega interesa za kulturo (uradno prečiščeno besedilo)"/>
              </a:rPr>
              <a:t>77/07</a:t>
            </a:r>
            <a:r>
              <a:rPr lang="sl-SI" dirty="0">
                <a:solidFill>
                  <a:schemeClr val="tx2"/>
                </a:solidFill>
                <a:latin typeface="+mn-lt"/>
              </a:rPr>
              <a:t> – uradno prečiščeno besedilo, </a:t>
            </a:r>
            <a:r>
              <a:rPr lang="sl-SI" dirty="0">
                <a:solidFill>
                  <a:schemeClr val="tx2"/>
                </a:solidFill>
                <a:latin typeface="+mn-lt"/>
                <a:hlinkClick r:id="rId6" tooltip="Zakon o spremembah in dopolnitvah Zakona o uresničevanju javnega interesa za kulturo"/>
              </a:rPr>
              <a:t>56/08</a:t>
            </a:r>
            <a:r>
              <a:rPr lang="sl-SI" dirty="0">
                <a:solidFill>
                  <a:schemeClr val="tx2"/>
                </a:solidFill>
                <a:latin typeface="+mn-lt"/>
              </a:rPr>
              <a:t>, </a:t>
            </a:r>
            <a:r>
              <a:rPr lang="sl-SI" dirty="0">
                <a:solidFill>
                  <a:schemeClr val="tx2"/>
                </a:solidFill>
                <a:latin typeface="+mn-lt"/>
                <a:hlinkClick r:id="rId7" tooltip="Zakon o spremembah in dopolnitvah Zakona o uresničevanju javnega interesa za kulturo"/>
              </a:rPr>
              <a:t>4/10</a:t>
            </a:r>
            <a:r>
              <a:rPr lang="sl-SI" dirty="0">
                <a:solidFill>
                  <a:schemeClr val="tx2"/>
                </a:solidFill>
                <a:latin typeface="+mn-lt"/>
              </a:rPr>
              <a:t>, </a:t>
            </a:r>
            <a:r>
              <a:rPr lang="sl-SI" dirty="0">
                <a:solidFill>
                  <a:schemeClr val="tx2"/>
                </a:solidFill>
                <a:latin typeface="+mn-lt"/>
                <a:hlinkClick r:id="rId8" tooltip="Zakon o spremembah in dopolnitvah Zakona o uresničevanju javnega interesa za kulturo"/>
              </a:rPr>
              <a:t>20/11</a:t>
            </a:r>
            <a:r>
              <a:rPr lang="sl-SI" dirty="0">
                <a:solidFill>
                  <a:schemeClr val="tx2"/>
                </a:solidFill>
                <a:latin typeface="+mn-lt"/>
              </a:rPr>
              <a:t>, </a:t>
            </a:r>
            <a:r>
              <a:rPr lang="sl-SI" dirty="0">
                <a:solidFill>
                  <a:schemeClr val="tx2"/>
                </a:solidFill>
                <a:latin typeface="+mn-lt"/>
                <a:hlinkClick r:id="rId9" tooltip="Zakon o spremembah in dopolnitvah Zakona o uresničevanju javnega interesa za kulturo"/>
              </a:rPr>
              <a:t>111/13</a:t>
            </a:r>
            <a:r>
              <a:rPr lang="sl-SI" dirty="0">
                <a:solidFill>
                  <a:schemeClr val="tx2"/>
                </a:solidFill>
                <a:latin typeface="+mn-lt"/>
              </a:rPr>
              <a:t>, </a:t>
            </a:r>
            <a:r>
              <a:rPr lang="sl-SI" dirty="0">
                <a:solidFill>
                  <a:schemeClr val="tx2"/>
                </a:solidFill>
                <a:latin typeface="+mn-lt"/>
                <a:hlinkClick r:id="rId10" tooltip="Zakon o spremembah in dopolnitvah Zakona o uresničevanju javnega interesa za kulturo"/>
              </a:rPr>
              <a:t>68/16</a:t>
            </a:r>
            <a:r>
              <a:rPr lang="sl-SI" dirty="0">
                <a:solidFill>
                  <a:schemeClr val="tx2"/>
                </a:solidFill>
                <a:latin typeface="+mn-lt"/>
              </a:rPr>
              <a:t>, </a:t>
            </a:r>
            <a:r>
              <a:rPr lang="sl-SI" dirty="0">
                <a:solidFill>
                  <a:schemeClr val="tx2"/>
                </a:solidFill>
                <a:latin typeface="+mn-lt"/>
                <a:hlinkClick r:id="rId11" tooltip="Zakon o spremembah in dopolnitvah Zakona o uresničevanju javnega interesa za kulturo"/>
              </a:rPr>
              <a:t>61/17</a:t>
            </a:r>
            <a:r>
              <a:rPr lang="sl-SI" dirty="0">
                <a:solidFill>
                  <a:schemeClr val="tx2"/>
                </a:solidFill>
                <a:latin typeface="+mn-lt"/>
              </a:rPr>
              <a:t> in </a:t>
            </a:r>
            <a:r>
              <a:rPr lang="sl-SI" dirty="0">
                <a:solidFill>
                  <a:schemeClr val="tx2"/>
                </a:solidFill>
                <a:latin typeface="+mn-lt"/>
                <a:hlinkClick r:id="rId12" tooltip="Zakon o nevladnih organizacijah"/>
              </a:rPr>
              <a:t>21/18</a:t>
            </a:r>
            <a:r>
              <a:rPr lang="sl-SI" dirty="0">
                <a:solidFill>
                  <a:schemeClr val="tx2"/>
                </a:solidFill>
                <a:latin typeface="+mn-lt"/>
              </a:rPr>
              <a:t> – </a:t>
            </a:r>
            <a:r>
              <a:rPr lang="sl-SI" dirty="0" err="1" smtClean="0">
                <a:solidFill>
                  <a:schemeClr val="tx2"/>
                </a:solidFill>
                <a:latin typeface="+mn-lt"/>
              </a:rPr>
              <a:t>ZNOrg</a:t>
            </a:r>
            <a:r>
              <a:rPr lang="sl-SI" dirty="0" smtClean="0">
                <a:solidFill>
                  <a:schemeClr val="tx2"/>
                </a:solidFill>
                <a:latin typeface="+mn-lt"/>
              </a:rPr>
              <a:t>,  v </a:t>
            </a:r>
            <a:r>
              <a:rPr lang="sl-SI" dirty="0">
                <a:solidFill>
                  <a:schemeClr val="tx2"/>
                </a:solidFill>
                <a:latin typeface="+mn-lt"/>
              </a:rPr>
              <a:t>nadaljevanju ZUJIK). Posamična vprašanja </a:t>
            </a:r>
            <a:r>
              <a:rPr lang="sl-SI" dirty="0" smtClean="0">
                <a:solidFill>
                  <a:schemeClr val="tx2"/>
                </a:solidFill>
                <a:latin typeface="+mn-lt"/>
              </a:rPr>
              <a:t>so </a:t>
            </a:r>
            <a:r>
              <a:rPr lang="sl-SI" dirty="0">
                <a:solidFill>
                  <a:schemeClr val="tx2"/>
                </a:solidFill>
                <a:latin typeface="+mn-lt"/>
              </a:rPr>
              <a:t>lahko drugače urejena tudi  v posebnih zakonih na področju kulture.</a:t>
            </a:r>
          </a:p>
          <a:p>
            <a:r>
              <a:rPr lang="sl-SI" dirty="0">
                <a:solidFill>
                  <a:schemeClr val="tx2"/>
                </a:solidFill>
                <a:latin typeface="+mn-lt"/>
              </a:rPr>
              <a:t>Zakon o javnih financah (Uradni list RS, št. </a:t>
            </a:r>
            <a:r>
              <a:rPr lang="sl-SI" dirty="0">
                <a:solidFill>
                  <a:schemeClr val="tx2"/>
                </a:solidFill>
                <a:latin typeface="+mn-lt"/>
                <a:hlinkClick r:id="rId13" tooltip="Zakon o javnih financah (uradno prečiščeno besedilo)"/>
              </a:rPr>
              <a:t>11/11</a:t>
            </a:r>
            <a:r>
              <a:rPr lang="sl-SI" dirty="0">
                <a:solidFill>
                  <a:schemeClr val="tx2"/>
                </a:solidFill>
                <a:latin typeface="+mn-lt"/>
              </a:rPr>
              <a:t> – uradno prečiščeno besedilo, </a:t>
            </a:r>
            <a:r>
              <a:rPr lang="sl-SI" dirty="0">
                <a:solidFill>
                  <a:schemeClr val="tx2"/>
                </a:solidFill>
                <a:latin typeface="+mn-lt"/>
                <a:hlinkClick r:id="rId14" tooltip="Popravek Uradnega prečiščenega besedila Zakona  o javnih financah (ZJF-UPB4p)"/>
              </a:rPr>
              <a:t>14/13 – </a:t>
            </a:r>
            <a:r>
              <a:rPr lang="sl-SI" dirty="0" err="1">
                <a:solidFill>
                  <a:schemeClr val="tx2"/>
                </a:solidFill>
                <a:latin typeface="+mn-lt"/>
                <a:hlinkClick r:id="rId14" tooltip="Popravek Uradnega prečiščenega besedila Zakona  o javnih financah (ZJF-UPB4p)"/>
              </a:rPr>
              <a:t>popr</a:t>
            </a:r>
            <a:r>
              <a:rPr lang="sl-SI" dirty="0">
                <a:solidFill>
                  <a:schemeClr val="tx2"/>
                </a:solidFill>
                <a:latin typeface="+mn-lt"/>
                <a:hlinkClick r:id="rId14" tooltip="Popravek Uradnega prečiščenega besedila Zakona  o javnih financah (ZJF-UPB4p)"/>
              </a:rPr>
              <a:t>.</a:t>
            </a:r>
            <a:r>
              <a:rPr lang="sl-SI" dirty="0">
                <a:solidFill>
                  <a:schemeClr val="tx2"/>
                </a:solidFill>
                <a:latin typeface="+mn-lt"/>
              </a:rPr>
              <a:t>, </a:t>
            </a:r>
            <a:r>
              <a:rPr lang="sl-SI" dirty="0">
                <a:solidFill>
                  <a:schemeClr val="tx2"/>
                </a:solidFill>
                <a:latin typeface="+mn-lt"/>
                <a:hlinkClick r:id="rId15" tooltip="Zakon o dopolnitvi Zakona o javnih financah"/>
              </a:rPr>
              <a:t>101/13</a:t>
            </a:r>
            <a:r>
              <a:rPr lang="sl-SI" dirty="0">
                <a:solidFill>
                  <a:schemeClr val="tx2"/>
                </a:solidFill>
                <a:latin typeface="+mn-lt"/>
              </a:rPr>
              <a:t>, </a:t>
            </a:r>
            <a:r>
              <a:rPr lang="sl-SI" dirty="0">
                <a:solidFill>
                  <a:schemeClr val="tx2"/>
                </a:solidFill>
                <a:latin typeface="+mn-lt"/>
                <a:hlinkClick r:id="rId16" tooltip="Zakon o fiskalnem pravilu"/>
              </a:rPr>
              <a:t>55/15</a:t>
            </a:r>
            <a:r>
              <a:rPr lang="sl-SI" dirty="0">
                <a:solidFill>
                  <a:schemeClr val="tx2"/>
                </a:solidFill>
                <a:latin typeface="+mn-lt"/>
              </a:rPr>
              <a:t> – </a:t>
            </a:r>
            <a:r>
              <a:rPr lang="sl-SI" dirty="0" err="1">
                <a:solidFill>
                  <a:schemeClr val="tx2"/>
                </a:solidFill>
                <a:latin typeface="+mn-lt"/>
              </a:rPr>
              <a:t>ZFisP</a:t>
            </a:r>
            <a:r>
              <a:rPr lang="sl-SI" dirty="0">
                <a:solidFill>
                  <a:schemeClr val="tx2"/>
                </a:solidFill>
                <a:latin typeface="+mn-lt"/>
              </a:rPr>
              <a:t>, </a:t>
            </a:r>
            <a:r>
              <a:rPr lang="sl-SI" dirty="0">
                <a:solidFill>
                  <a:schemeClr val="tx2"/>
                </a:solidFill>
                <a:latin typeface="+mn-lt"/>
                <a:hlinkClick r:id="rId17" tooltip="Zakon o izvrševanju proračunov Republike Slovenije za leti 2016 in 2017"/>
              </a:rPr>
              <a:t>96/15</a:t>
            </a:r>
            <a:r>
              <a:rPr lang="sl-SI" dirty="0">
                <a:solidFill>
                  <a:schemeClr val="tx2"/>
                </a:solidFill>
                <a:latin typeface="+mn-lt"/>
              </a:rPr>
              <a:t> – ZIPRS1617 in </a:t>
            </a:r>
            <a:r>
              <a:rPr lang="sl-SI" dirty="0" smtClean="0">
                <a:solidFill>
                  <a:schemeClr val="tx2"/>
                </a:solidFill>
                <a:latin typeface="+mn-lt"/>
                <a:hlinkClick r:id="rId18" tooltip="Zakon o spremembah in dopolnitvah Zakona o javnih financah"/>
              </a:rPr>
              <a:t>13/18</a:t>
            </a:r>
            <a:r>
              <a:rPr lang="sl-SI" dirty="0" smtClean="0">
                <a:solidFill>
                  <a:schemeClr val="tx2"/>
                </a:solidFill>
                <a:latin typeface="+mn-lt"/>
              </a:rPr>
              <a:t>, v nadaljevanju ZJF) </a:t>
            </a:r>
            <a:r>
              <a:rPr lang="sl-SI" dirty="0">
                <a:solidFill>
                  <a:schemeClr val="tx2"/>
                </a:solidFill>
                <a:latin typeface="+mn-lt"/>
              </a:rPr>
              <a:t>s finančnega in poslovnega vidika načelno določa delovanje javnih </a:t>
            </a:r>
            <a:r>
              <a:rPr lang="sl-SI" dirty="0" smtClean="0">
                <a:solidFill>
                  <a:schemeClr val="tx2"/>
                </a:solidFill>
                <a:latin typeface="+mn-lt"/>
              </a:rPr>
              <a:t>zavodov. </a:t>
            </a:r>
            <a:r>
              <a:rPr lang="sl-SI" dirty="0">
                <a:solidFill>
                  <a:schemeClr val="tx2"/>
                </a:solidFill>
                <a:latin typeface="+mn-lt"/>
              </a:rPr>
              <a:t>V skladu z določbami ZJF in 3. člena Pravilnika o določitvi neposrednih in posrednih uporabnikov državnega in občinskih </a:t>
            </a:r>
            <a:r>
              <a:rPr lang="sl-SI" dirty="0" smtClean="0">
                <a:solidFill>
                  <a:schemeClr val="tx2"/>
                </a:solidFill>
                <a:latin typeface="+mn-lt"/>
              </a:rPr>
              <a:t>proračunov  </a:t>
            </a:r>
            <a:r>
              <a:rPr lang="sl-SI" dirty="0">
                <a:solidFill>
                  <a:schemeClr val="tx2"/>
                </a:solidFill>
                <a:latin typeface="+mn-lt"/>
              </a:rPr>
              <a:t>sodijo  javni zavodi na področju kulture </a:t>
            </a:r>
            <a:r>
              <a:rPr lang="sl-SI" b="1" dirty="0">
                <a:solidFill>
                  <a:schemeClr val="tx2"/>
                </a:solidFill>
                <a:latin typeface="+mn-lt"/>
              </a:rPr>
              <a:t>med posredne uporabnike državnega ali občinskega proračuna</a:t>
            </a:r>
            <a:r>
              <a:rPr lang="sl-SI" dirty="0">
                <a:solidFill>
                  <a:schemeClr val="tx2"/>
                </a:solidFill>
                <a:latin typeface="+mn-lt"/>
              </a:rPr>
              <a:t>. Posredni </a:t>
            </a:r>
            <a:r>
              <a:rPr lang="sl-SI" dirty="0" smtClean="0">
                <a:solidFill>
                  <a:schemeClr val="tx2"/>
                </a:solidFill>
                <a:latin typeface="+mn-lt"/>
              </a:rPr>
              <a:t>uporabniki se </a:t>
            </a:r>
            <a:r>
              <a:rPr lang="sl-SI" dirty="0">
                <a:solidFill>
                  <a:schemeClr val="tx2"/>
                </a:solidFill>
                <a:latin typeface="+mn-lt"/>
              </a:rPr>
              <a:t>financirajo iz proračuna države ali občine posredno, prek neposrednih uporabnikov, to je ministrstev oz. občin.</a:t>
            </a:r>
          </a:p>
        </p:txBody>
      </p:sp>
    </p:spTree>
    <p:extLst>
      <p:ext uri="{BB962C8B-B14F-4D97-AF65-F5344CB8AC3E}">
        <p14:creationId xmlns:p14="http://schemas.microsoft.com/office/powerpoint/2010/main" val="23028093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mtClean="0">
                <a:latin typeface="Arial" charset="0"/>
                <a:cs typeface="Arial" charset="0"/>
              </a:rPr>
              <a:t> </a:t>
            </a:r>
            <a:endParaRPr lang="en-US"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739038" y="1258149"/>
            <a:ext cx="7828766" cy="3970318"/>
          </a:xfrm>
          <a:prstGeom prst="rect">
            <a:avLst/>
          </a:prstGeom>
          <a:noFill/>
        </p:spPr>
        <p:txBody>
          <a:bodyPr wrap="square" rtlCol="0">
            <a:spAutoFit/>
          </a:bodyPr>
          <a:lstStyle/>
          <a:p>
            <a:r>
              <a:rPr lang="sl-SI" dirty="0" smtClean="0">
                <a:solidFill>
                  <a:schemeClr val="tx2"/>
                </a:solidFill>
                <a:latin typeface="+mn-lt"/>
              </a:rPr>
              <a:t>Na podlagi 2. člena Pravilnika o enotnem kontnem načrtu za proračun, proračunske uporabnike in druge osebe javnega prava javni zavodi na področju kulture sodijo med </a:t>
            </a:r>
            <a:r>
              <a:rPr lang="sl-SI" b="1" dirty="0" smtClean="0">
                <a:solidFill>
                  <a:schemeClr val="tx2"/>
                </a:solidFill>
                <a:latin typeface="+mn-lt"/>
              </a:rPr>
              <a:t>določene uporabnike enotnega kontnega načrta </a:t>
            </a:r>
            <a:r>
              <a:rPr lang="sl-SI" dirty="0" smtClean="0">
                <a:solidFill>
                  <a:schemeClr val="tx2"/>
                </a:solidFill>
                <a:latin typeface="+mn-lt"/>
              </a:rPr>
              <a:t>.</a:t>
            </a:r>
            <a:r>
              <a:rPr lang="x-none" smtClean="0">
                <a:solidFill>
                  <a:schemeClr val="tx2"/>
                </a:solidFill>
                <a:latin typeface="+mn-lt"/>
              </a:rPr>
              <a:t> Določeni uporabniki enotnega kontnega načrta </a:t>
            </a:r>
            <a:r>
              <a:rPr lang="sl-SI" dirty="0" smtClean="0">
                <a:solidFill>
                  <a:schemeClr val="tx2"/>
                </a:solidFill>
                <a:latin typeface="+mn-lt"/>
              </a:rPr>
              <a:t>(javni zavodi) </a:t>
            </a:r>
            <a:r>
              <a:rPr lang="x-none" smtClean="0">
                <a:solidFill>
                  <a:schemeClr val="tx2"/>
                </a:solidFill>
                <a:latin typeface="+mn-lt"/>
              </a:rPr>
              <a:t>ugotavljajo in razčlenjujejo prihodke in odhodke ter vrednotijo sredstva in obveznosti do virov sredstev v skladu z </a:t>
            </a:r>
            <a:r>
              <a:rPr lang="sl-SI" dirty="0" smtClean="0">
                <a:solidFill>
                  <a:schemeClr val="tx2"/>
                </a:solidFill>
                <a:latin typeface="+mn-lt"/>
              </a:rPr>
              <a:t>Zakonom o računovodstvu</a:t>
            </a:r>
            <a:r>
              <a:rPr lang="sl-SI" b="1" dirty="0" smtClean="0">
                <a:solidFill>
                  <a:schemeClr val="tx2"/>
                </a:solidFill>
                <a:latin typeface="+mn-lt"/>
              </a:rPr>
              <a:t> </a:t>
            </a:r>
            <a:r>
              <a:rPr lang="x-none" smtClean="0">
                <a:solidFill>
                  <a:schemeClr val="tx2"/>
                </a:solidFill>
                <a:latin typeface="+mn-lt"/>
              </a:rPr>
              <a:t>in predpisi, izdanimi na njegovi podlagi. Pri razčlenjevanju in izkazovanju prihodkov in odhodkov upoštevajo tudi določbe pravilnika, ki ureja enotni kontni načrt. Za ostalo, kar ni urejeno z navedenimi predpisi, pa veljajo računovodski standardi.  </a:t>
            </a:r>
            <a:r>
              <a:rPr lang="sl-SI" dirty="0" smtClean="0">
                <a:solidFill>
                  <a:schemeClr val="tx2"/>
                </a:solidFill>
                <a:latin typeface="+mn-lt"/>
              </a:rPr>
              <a:t>Javni zavodi prihodke pridobivajo tudi na trgu. Priznavanje prihodkov in odhodkov podrobneje ureja Pravilnik o razčlenjevanju in merjenju prihodkov in odhodkov pravnih oseb javnega prava.</a:t>
            </a:r>
            <a:r>
              <a:rPr lang="sl-SI" altLang="sl-SI" dirty="0" smtClean="0">
                <a:solidFill>
                  <a:schemeClr val="tx2"/>
                </a:solidFill>
                <a:latin typeface="+mn-lt"/>
              </a:rPr>
              <a:t> </a:t>
            </a:r>
          </a:p>
          <a:p>
            <a:r>
              <a:rPr lang="sl-SI" altLang="sl-SI" dirty="0" smtClean="0">
                <a:solidFill>
                  <a:schemeClr val="tx2"/>
                </a:solidFill>
                <a:latin typeface="+mn-lt"/>
              </a:rPr>
              <a:t>Kontni </a:t>
            </a:r>
            <a:r>
              <a:rPr lang="sl-SI" altLang="sl-SI" dirty="0">
                <a:solidFill>
                  <a:schemeClr val="tx2"/>
                </a:solidFill>
                <a:latin typeface="+mn-lt"/>
              </a:rPr>
              <a:t>načrt omogoča nadzor in primerjave med stroški in prihodki različnih </a:t>
            </a:r>
            <a:r>
              <a:rPr lang="sl-SI" altLang="sl-SI" dirty="0" smtClean="0">
                <a:solidFill>
                  <a:schemeClr val="tx2"/>
                </a:solidFill>
                <a:latin typeface="+mn-lt"/>
              </a:rPr>
              <a:t>javnih zavodov.</a:t>
            </a:r>
          </a:p>
          <a:p>
            <a:endParaRPr lang="sl-SI" dirty="0"/>
          </a:p>
        </p:txBody>
      </p:sp>
    </p:spTree>
    <p:extLst>
      <p:ext uri="{BB962C8B-B14F-4D97-AF65-F5344CB8AC3E}">
        <p14:creationId xmlns:p14="http://schemas.microsoft.com/office/powerpoint/2010/main" val="35421263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582461" y="1308251"/>
            <a:ext cx="8104339" cy="5230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b="0" dirty="0" smtClean="0">
                <a:solidFill>
                  <a:schemeClr val="tx2"/>
                </a:solidFill>
                <a:latin typeface="+mj-lt"/>
              </a:rPr>
              <a:t>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a:t>
            </a:r>
            <a:br>
              <a:rPr lang="sl-SI" sz="1600" b="0" dirty="0" smtClean="0">
                <a:solidFill>
                  <a:schemeClr val="tx2"/>
                </a:solidFill>
                <a:latin typeface="+mj-lt"/>
              </a:rPr>
            </a:br>
            <a:r>
              <a:rPr lang="sl-SI" sz="1600" b="0" dirty="0" smtClean="0">
                <a:solidFill>
                  <a:schemeClr val="tx2"/>
                </a:solidFill>
                <a:latin typeface="+mj-lt"/>
              </a:rPr>
              <a:t>Javni zavodi so dolžni izvajati predvsem programe javne službe, </a:t>
            </a:r>
            <a:r>
              <a:rPr lang="sl-SI" sz="1600" dirty="0" smtClean="0">
                <a:solidFill>
                  <a:srgbClr val="FF0000"/>
                </a:solidFill>
                <a:latin typeface="+mj-lt"/>
              </a:rPr>
              <a:t>dejavnost na trgu ne sme ogrožati izvajanja javne službe, za katero je zavod ustanovljen.</a:t>
            </a:r>
            <a:r>
              <a:rPr lang="sl-SI" sz="1600" b="0" dirty="0" smtClean="0">
                <a:solidFill>
                  <a:schemeClr val="tx2"/>
                </a:solidFill>
                <a:latin typeface="+mj-lt"/>
              </a:rPr>
              <a:t> Z ločenim izkazovanjem virov sredstev dosežemo pregled nad vrstami sredstev, ki jih zavod načrtuje in pridobi z opravljanjem posameznih dejavnosti. Razmejujejo se tudi vsi stroški, ki nastajajo pri opravljanju posameznih vrst dejavnosti. Pri </a:t>
            </a:r>
            <a:r>
              <a:rPr lang="sl-SI" sz="1600" b="0" dirty="0" err="1" smtClean="0">
                <a:solidFill>
                  <a:schemeClr val="tx2"/>
                </a:solidFill>
                <a:latin typeface="+mj-lt"/>
              </a:rPr>
              <a:t>kalkuliranju</a:t>
            </a:r>
            <a:r>
              <a:rPr lang="sl-SI" sz="1600" b="0" dirty="0" smtClean="0">
                <a:solidFill>
                  <a:schemeClr val="tx2"/>
                </a:solidFill>
                <a:latin typeface="+mj-lt"/>
              </a:rPr>
              <a:t> cen (in zaračunavanju) proizvodov in storitev javnih zavodov se morajo upoštevati </a:t>
            </a:r>
            <a:r>
              <a:rPr lang="sl-SI" sz="1600" dirty="0" smtClean="0">
                <a:solidFill>
                  <a:schemeClr val="tx2"/>
                </a:solidFill>
                <a:latin typeface="+mj-lt"/>
              </a:rPr>
              <a:t>vsi stroški tržne dejavnosti</a:t>
            </a:r>
            <a:r>
              <a:rPr lang="sl-SI" sz="1600" b="0" dirty="0" smtClean="0">
                <a:solidFill>
                  <a:schemeClr val="tx2"/>
                </a:solidFill>
                <a:latin typeface="+mj-lt"/>
              </a:rPr>
              <a:t>. </a:t>
            </a:r>
            <a:br>
              <a:rPr lang="sl-SI" sz="1600" b="0" dirty="0" smtClean="0">
                <a:solidFill>
                  <a:schemeClr val="tx2"/>
                </a:solidFill>
                <a:latin typeface="+mj-lt"/>
              </a:rPr>
            </a:br>
            <a:r>
              <a:rPr lang="sl-SI" sz="1600" b="0" dirty="0" smtClean="0">
                <a:solidFill>
                  <a:schemeClr val="tx2"/>
                </a:solidFill>
                <a:latin typeface="+mj-lt"/>
              </a:rPr>
              <a:t>Pri nastopu na trgu mora imeti javni zavod enak položaj kot ostali gospodarski subjekti in ne sme biti privilegiran. Z zagotavljanjem boljšega položaja določenemu zavodu bi nastajala nelojalna konkurenca na trgu do gospodarskih subjektov in do drugih javnih zavodov. </a:t>
            </a:r>
            <a:br>
              <a:rPr lang="sl-SI" sz="1600" b="0" dirty="0" smtClean="0">
                <a:solidFill>
                  <a:schemeClr val="tx2"/>
                </a:solidFill>
                <a:latin typeface="+mj-lt"/>
              </a:rPr>
            </a:br>
            <a:r>
              <a:rPr lang="sl-SI" sz="1600" b="0" dirty="0" smtClean="0">
                <a:solidFill>
                  <a:schemeClr val="tx2"/>
                </a:solidFill>
                <a:latin typeface="+mj-lt"/>
              </a:rPr>
              <a:t>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a:t>
            </a:r>
            <a:br>
              <a:rPr lang="sl-SI" sz="1600" b="0" dirty="0" smtClean="0">
                <a:solidFill>
                  <a:schemeClr val="tx2"/>
                </a:solidFill>
                <a:latin typeface="+mj-lt"/>
              </a:rPr>
            </a:br>
            <a:r>
              <a:rPr lang="sl-SI" sz="1600" b="0" dirty="0" smtClean="0">
                <a:solidFill>
                  <a:schemeClr val="tx2"/>
                </a:solidFill>
                <a:latin typeface="+mj-lt"/>
              </a:rPr>
              <a:t>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a:t>
            </a:r>
            <a:br>
              <a:rPr lang="sl-SI" sz="1600" b="0" dirty="0" smtClean="0">
                <a:solidFill>
                  <a:schemeClr val="tx2"/>
                </a:solidFill>
                <a:latin typeface="+mj-lt"/>
              </a:rPr>
            </a:br>
            <a:endParaRPr lang="en-US" sz="1600" b="0" dirty="0" smtClean="0">
              <a:solidFill>
                <a:schemeClr val="tx2"/>
              </a:solidFill>
              <a:latin typeface="+mj-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22473" y="901140"/>
            <a:ext cx="7199407" cy="369332"/>
          </a:xfrm>
          <a:prstGeom prst="rect">
            <a:avLst/>
          </a:prstGeom>
          <a:noFill/>
        </p:spPr>
        <p:txBody>
          <a:bodyPr wrap="none" rtlCol="0">
            <a:spAutoFit/>
          </a:bodyPr>
          <a:lstStyle/>
          <a:p>
            <a:r>
              <a:rPr lang="sl-SI" dirty="0" smtClean="0">
                <a:solidFill>
                  <a:schemeClr val="tx2"/>
                </a:solidFill>
              </a:rPr>
              <a:t>Javna služba in dejavnost na trgu v javnih zavodih s področja kulture</a:t>
            </a:r>
            <a:endParaRPr lang="sl-SI" dirty="0">
              <a:solidFill>
                <a:schemeClr val="tx2"/>
              </a:solidFill>
            </a:endParaRPr>
          </a:p>
        </p:txBody>
      </p:sp>
    </p:spTree>
    <p:extLst>
      <p:ext uri="{BB962C8B-B14F-4D97-AF65-F5344CB8AC3E}">
        <p14:creationId xmlns:p14="http://schemas.microsoft.com/office/powerpoint/2010/main" val="24315599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2533</TotalTime>
  <Words>4420</Words>
  <Application>Microsoft Office PowerPoint</Application>
  <PresentationFormat>Diaprojekcija na zaslonu (4:3)</PresentationFormat>
  <Paragraphs>663</Paragraphs>
  <Slides>50</Slides>
  <Notes>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50</vt:i4>
      </vt:variant>
    </vt:vector>
  </HeadingPairs>
  <TitlesOfParts>
    <vt:vector size="59" baseType="lpstr">
      <vt:lpstr>Arial</vt:lpstr>
      <vt:lpstr>Wingdings</vt:lpstr>
      <vt:lpstr>SL Dutch</vt:lpstr>
      <vt:lpstr>Times New Roman</vt:lpstr>
      <vt:lpstr>Bell MT</vt:lpstr>
      <vt:lpstr>Calibri</vt:lpstr>
      <vt:lpstr>Republika</vt:lpstr>
      <vt:lpstr>si10-cgp-mpe_predstavitev</vt:lpstr>
      <vt:lpstr>Custom Design</vt:lpstr>
      <vt:lpstr>Financiranje delovanja javnih zavodov na področju kulture s poudarkom na aktualnih spremembah  Pripravili: Jana Kramberger in Urša Gruden </vt:lpstr>
      <vt:lpstr> </vt:lpstr>
      <vt:lpstr> </vt:lpstr>
      <vt:lpstr>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  Cilji knjižnične dejavnosti za obdobje 2014 do 2017  iz Resolucije o nacionalnem programu za kulturo za obdobje od leta 2014 do 2017.  1. Večja dostopnost storitev knjižnične javne službe vsem prebivalcem Republike Slovenije. 2. Boljši pogoji za zbiranje, dostopnost in trajno ohranjanje slovenske pisne kulturne dediščine v knjižnicah v klasični in digitalni obliki. 3. Večja dostopnost specializiranih storitev knjižnične javne službe in njihova večja kakovost.    </vt:lpstr>
      <vt:lpstr>35. člen Zakona o uresničevanju javnega interesa za kulturo  </vt:lpstr>
      <vt:lpstr> </vt:lpstr>
      <vt:lpstr> </vt:lpstr>
      <vt:lpstr> </vt:lpstr>
      <vt:lpstr>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Javni zavodi so dolžni izvajati predvsem programe javne službe, dejavnost na trgu ne sme ogrožati izvajanja javne službe, za katero je zavod ustanovljen. Z ločenim izkazovanjem virov sredstev dosežemo pregled nad vrstami sredstev, ki jih zavod načrtuje in pridobi z opravljanjem posameznih dejavnosti. Razmejujejo se tudi vsi stroški, ki nastajajo pri opravljanju posameznih vrst dejavnosti. Pri kalkuliranju cen (in zaračunavanju) proizvodov in storitev javnih zavodov se morajo upoštevati vsi stroški tržne dejavnosti.  Pri nastopu na trgu mora imeti javni zavod enak položaj kot ostali gospodarski subjekti in ne sme biti privilegiran. Z zagotavljanjem boljšega položaja določenemu zavodu bi nastajala nelojalna konkurenca na trgu do gospodarskih subjektov in do drugih javnih zavodov.  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vt:lpstr>
      <vt:lpstr> </vt:lpstr>
      <vt:lpstr> </vt:lpstr>
      <vt:lpstr> Javna sredstva za financiranje javnih zavodov zagotavljajo njihovi ustanovitelji oziroma soustanovitelji.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  Postopek zagotavljanja sredstev javnim zavodom na področju kulture je natančno opredeljen z ZUJIK-om ter njegovimi podzakonskimi predpisi.   Višino javnih sredstev za financiranje javnega zavoda določi ustanovitelj, upoštevaje osnove za izračun iz 27. člena ZUJIK-a, na podlagi strateškega načrta in iz njega izhajajočega  predloga letnega programa dela. </vt:lpstr>
      <vt:lpstr> </vt:lpstr>
      <vt:lpstr> </vt:lpstr>
      <vt:lpstr> </vt:lpstr>
      <vt:lpstr>V zvezi s pripravo finančnih načrtov posrednih proračunskih uporabnikov opozarjamo na določbo 38. člena ZIPRS1819:  (zmanjšanje obsega sredstev za financiranje posrednih uporabnikov proračuna)  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 </vt:lpstr>
      <vt:lpstr> </vt:lpstr>
      <vt:lpstr>Zakon o fiskalnem pravilu, 5. člen (poraba presežkov proračunov) </vt:lpstr>
      <vt:lpstr>9. i člen ZJF  (izračunavanje presežkov institucionalnih enot sektorja država)</vt:lpstr>
      <vt:lpstr>PowerPointova predstavitev</vt:lpstr>
      <vt:lpstr>PowerPointova predstavitev</vt:lpstr>
      <vt:lpstr> </vt:lpstr>
      <vt:lpstr> </vt:lpstr>
      <vt:lpstr> </vt:lpstr>
      <vt:lpstr> </vt:lpstr>
      <vt:lpstr> </vt:lpstr>
      <vt:lpstr> </vt:lpstr>
      <vt:lpstr> </vt:lpstr>
      <vt:lpstr> </vt:lpstr>
      <vt:lpstr>PowerPointova predstavitev</vt:lpstr>
      <vt:lpstr>PowerPointova predstavitev</vt:lpstr>
      <vt:lpstr>PowerPointova predstavitev</vt:lpstr>
      <vt:lpstr>60. člen ZIPRS1819 (politika zaposlovanja)  (1) Ne glede na določbe drugih zakonov in predpisov morajo neposredni uporabniki proračuna države pripraviti kadrovske načrte tako, da se število zaposlenih prikaže po naslednjih virih financiranja: 1.      državni proračun; 2.      proračun občin; 3.      ZZZS in ZPIZ; 4.      druga javna sredstva za opravljanje javne službe (npr. takse, pristojbine, koncesnine, RTV-prispevek); 5.      sredstva od prodaje blaga in storitev na trgu; 6.      nejavna sredstva za opravljanje javne službe; 7.      sredstva prejetih donacij; 8.      sredstva Evropske unije ali drugih mednarodnih virov, vključno s sredstvi sofinanciranja iz državnega proračuna; 9.      sredstva ZZZS za zdravnike pripravnike in specializante, zdravstvene delavce pripravnike, zdravstvene sodelavce pripravnike; 10.   sredstva iz sistema javnih del; 11.   sredstva raziskovalnih projektov in programov ter sredstva za projekte in programe, namenjenih za internacionalizacijo in kakovost v izobraževanju in znanosti; 12.   sredstva za zaposlene na podlagi Zakona o ukrepih za odpravo posledic žleda med 30. januarjem in 10. februarjem 2014 (Uradni list RS, št. 17/14, in 14/15 – ZUUJFO), ne glede na vir, iz katerega se financirajo njihove plače.    </vt:lpstr>
      <vt:lpstr>PowerPointova predstavitev</vt:lpstr>
      <vt:lpstr>PowerPointova predstavitev</vt:lpstr>
      <vt:lpstr> </vt:lpstr>
      <vt:lpstr> </vt:lpstr>
      <vt:lpstr> </vt:lpstr>
      <vt:lpstr> </vt:lpstr>
      <vt:lpstr> </vt:lpstr>
      <vt:lpstr>PowerPointova predstavitev</vt:lpstr>
      <vt:lpstr>Računovodsko poročilo obsega:   - bilanco stanja s prilogama (stanje in gibanje neopredmetenih sredstev  in opredmetenih  osnovnih sredstev,  stanje in gibanje dolgoročnih finančnih  naložb in posojil),  - izkaz prihodkov in odhodkov  določenih uporabnikov s prilogami  (izkaz prihodkov in odhodkov določenih uporabnikov po vrstah dejavnosti,  - izkaz prihodkov in odhodkov določenih uporabnikov po načelu  denarnega toka,  - izkaz računa finančnih terjatev in naložb določenih uporabnikov,  - izkaz računa financiranja določenih uporabnikov) in  - pojasnila (že navedene priloge k izkazoma in druge računovodske  informacije), - druge priloge, ki jih določi ustanovitelj (npr. Izračun presežka po denarnem toku v  v skladu z 9. členom ZJF).  </vt:lpstr>
      <vt:lpstr> </vt:lpstr>
      <vt:lpstr> </vt:lpstr>
      <vt:lpstr> </vt:lpstr>
      <vt:lpstr>Poleg Letnega poročila javni zavodi pripravijo tudi polletna poročila o poslovanju  62. člen ZIPRS1819 (polletno poročilo)  (1) Posredni uporabniki proračuna države in občin ter ZZZS in ZPIZ morajo, najkasneje do  15. avgusta tekočega leta, pristojnemu ministrstvu oziroma županu posredovati polletno poročilo.  (2) V polletnem poročilu iz prejšnjega odstavka se izkazujejo: -        podatki o sprejetem finančnem načrtu tekočega leta, -        podatki o realizaciji sprejetega finančnega načrta v obdobju januar–junij tekočega leta in -        ocena realizacije sprejetega finančnega načrta do konca tekočega leta.  (3) Če iz ocene realizacije sprejetega finančnega načrta izhaja, da bo posredni proračunski  uporabnik ob koncu tekočega leta realiziral presežek odhodkov nad prihodki, mora odgovorna  oseba posrednega uporabnika proračuna, ZPIZ oziroma ZZZS polletnemu poročilu predložiti  tudi sanacijski načrt, ki vsebuje ukrepe, s katerimi se finančni načrt posrednega uporabnika  izravna do konca tekočega leta.  (4) Šteje se, da je odgovorna oseba posrednega uporabnika predstojnik oziroma poslovodni organ,  ki pri proračunskem uporabniku izvaja pravice in obveznosti delodajalca oziroma je odgovoren za  njegovo finančno poslovanje. </vt:lpstr>
      <vt:lpstr>73. člen ZIPRS1819 (razrešitev odgovorne osebe posrednega uporabnika proračuna)  </vt:lpstr>
      <vt:lpstr> </vt:lpstr>
      <vt:lpstr>PowerPointova predstavitev</vt:lpstr>
      <vt:lpstr>Morebitna vprašanja naslovite na:  usposabljanje.mk@gov.si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Financiranje delovanja javnih zavodov na področju kulture s poudarkom na aktualnih spremembah  Jana Kramberger</dc:title>
  <dc:creator>mitja</dc:creator>
  <cp:lastModifiedBy>Avtor</cp:lastModifiedBy>
  <cp:revision>182</cp:revision>
  <cp:lastPrinted>2014-10-23T13:42:29Z</cp:lastPrinted>
  <dcterms:created xsi:type="dcterms:W3CDTF">2010-08-31T10:06:07Z</dcterms:created>
  <dcterms:modified xsi:type="dcterms:W3CDTF">2019-10-01T08:41:55Z</dcterms:modified>
</cp:coreProperties>
</file>