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sldIdLst>
    <p:sldId id="256" r:id="rId3"/>
    <p:sldId id="257" r:id="rId4"/>
    <p:sldId id="258" r:id="rId5"/>
    <p:sldId id="259" r:id="rId6"/>
    <p:sldId id="260" r:id="rId7"/>
    <p:sldId id="282" r:id="rId8"/>
    <p:sldId id="261" r:id="rId9"/>
    <p:sldId id="262" r:id="rId10"/>
    <p:sldId id="283" r:id="rId11"/>
    <p:sldId id="284" r:id="rId12"/>
    <p:sldId id="281" r:id="rId13"/>
    <p:sldId id="264" r:id="rId14"/>
    <p:sldId id="265" r:id="rId15"/>
    <p:sldId id="266" r:id="rId16"/>
    <p:sldId id="288" r:id="rId17"/>
    <p:sldId id="267" r:id="rId18"/>
    <p:sldId id="268" r:id="rId19"/>
    <p:sldId id="269" r:id="rId20"/>
    <p:sldId id="270" r:id="rId21"/>
    <p:sldId id="271" r:id="rId22"/>
    <p:sldId id="274" r:id="rId23"/>
    <p:sldId id="275" r:id="rId24"/>
    <p:sldId id="276" r:id="rId25"/>
    <p:sldId id="277" r:id="rId26"/>
    <p:sldId id="278" r:id="rId27"/>
    <p:sldId id="279" r:id="rId28"/>
    <p:sldId id="286" r:id="rId29"/>
    <p:sldId id="287" r:id="rId30"/>
    <p:sldId id="285" r:id="rId31"/>
  </p:sldIdLst>
  <p:sldSz cx="9144000" cy="6858000" type="screen4x3"/>
  <p:notesSz cx="6819900" cy="9918700"/>
  <p:embeddedFontLst>
    <p:embeddedFont>
      <p:font typeface="Calibri" panose="020F0502020204030204" pitchFamily="34" charset="0"/>
      <p:regular r:id="rId32"/>
      <p:bold r:id="rId33"/>
      <p:italic r:id="rId34"/>
      <p:boldItalic r:id="rId35"/>
    </p:embeddedFont>
    <p:embeddedFont>
      <p:font typeface="Republika" panose="02000506040000020004" pitchFamily="2" charset="-18"/>
      <p:regular r:id="rId36"/>
      <p:bold r:id="rId37"/>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o Zrnec" initials="M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0" autoAdjust="0"/>
    <p:restoredTop sz="95503" autoAdjust="0"/>
  </p:normalViewPr>
  <p:slideViewPr>
    <p:cSldViewPr snapToGrid="0" snapToObjects="1">
      <p:cViewPr varScale="1">
        <p:scale>
          <a:sx n="61" d="100"/>
          <a:sy n="61" d="100"/>
        </p:scale>
        <p:origin x="-1200" y="-52"/>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16T14:50:33.010" idx="1">
    <p:pos x="5146" y="1333"/>
    <p:text>Član sveta se mora v šestih mesecih od nastopa mandata udeležiti programa usposabljanja, katerega vsebino, obseg in način izvedbe določi minister. Če je oseba kasneje ponovno imenovana za člana sveta istega ali drugega javnega zavoda, se šteje, da ima usposabljanje opravljeno. Člana sveta, ki se programa usposabljanja v skladu s tem členom ne udeleži, se razreši oziroma odpokliče.</p:tex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dirty="0">
                <a:solidFill>
                  <a:schemeClr val="tx2"/>
                </a:solidFill>
                <a:latin typeface="Republika" charset="-18"/>
              </a:rPr>
              <a:t>REPUBLIKA SLOVENIJA</a:t>
            </a:r>
          </a:p>
          <a:p>
            <a:pPr>
              <a:lnSpc>
                <a:spcPts val="838"/>
              </a:lnSpc>
            </a:pPr>
            <a:r>
              <a:rPr lang="en-US" sz="700" b="1" dirty="0">
                <a:solidFill>
                  <a:schemeClr val="tx2"/>
                </a:solidFill>
                <a:latin typeface="Republika" charset="-18"/>
              </a:rPr>
              <a:t>MINISTRSTVO ZA </a:t>
            </a:r>
            <a:r>
              <a:rPr lang="sl-SI" sz="700" b="1" dirty="0">
                <a:solidFill>
                  <a:schemeClr val="tx2"/>
                </a:solidFill>
                <a:latin typeface="Republika" charset="-18"/>
              </a:rPr>
              <a:t>KULTURO</a:t>
            </a:r>
            <a:endParaRPr lang="en-US" sz="700" b="1" dirty="0">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10/1/2019</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dirty="0"/>
          </a:p>
        </p:txBody>
      </p:sp>
    </p:spTree>
    <p:extLst>
      <p:ext uri="{BB962C8B-B14F-4D97-AF65-F5344CB8AC3E}">
        <p14:creationId xmlns:p14="http://schemas.microsoft.com/office/powerpoint/2010/main" val="105593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1.10.2019</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dirty="0"/>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dirty="0"/>
          </a:p>
        </p:txBody>
      </p:sp>
    </p:spTree>
    <p:extLst>
      <p:ext uri="{BB962C8B-B14F-4D97-AF65-F5344CB8AC3E}">
        <p14:creationId xmlns:p14="http://schemas.microsoft.com/office/powerpoint/2010/main" val="52220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CA4832F9-4A19-4734-BD26-373849869375}" type="datetimeFigureOut">
              <a:rPr lang="sl-SI"/>
              <a:pPr>
                <a:defRPr/>
              </a:pPr>
              <a:t>1.10.2019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dirty="0"/>
          </a:p>
        </p:txBody>
      </p:sp>
      <p:sp>
        <p:nvSpPr>
          <p:cNvPr id="6" name="Slide Number Placeholder 5"/>
          <p:cNvSpPr>
            <a:spLocks noGrp="1"/>
          </p:cNvSpPr>
          <p:nvPr>
            <p:ph type="sldNum" sz="quarter" idx="12"/>
          </p:nvPr>
        </p:nvSpPr>
        <p:spPr/>
        <p:txBody>
          <a:bodyPr/>
          <a:lstStyle>
            <a:lvl1pPr>
              <a:defRPr/>
            </a:lvl1pPr>
          </a:lstStyle>
          <a:p>
            <a:pPr>
              <a:defRPr/>
            </a:pPr>
            <a:fld id="{DABAD962-C1DD-4107-8A58-51696617E125}" type="slidenum">
              <a:rPr lang="sl-SI"/>
              <a:pPr>
                <a:defRPr/>
              </a:pPr>
              <a:t>‹#›</a:t>
            </a:fld>
            <a:endParaRPr lang="sl-SI" dirty="0"/>
          </a:p>
        </p:txBody>
      </p:sp>
    </p:spTree>
    <p:extLst>
      <p:ext uri="{BB962C8B-B14F-4D97-AF65-F5344CB8AC3E}">
        <p14:creationId xmlns:p14="http://schemas.microsoft.com/office/powerpoint/2010/main" val="269446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E53DDA59-45A4-482D-B277-D38A4C03C603}" type="datetimeFigureOut">
              <a:rPr lang="sl-SI"/>
              <a:pPr>
                <a:defRPr/>
              </a:pPr>
              <a:t>1.10.2019</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dirty="0"/>
          </a:p>
        </p:txBody>
      </p:sp>
      <p:sp>
        <p:nvSpPr>
          <p:cNvPr id="6" name="Slide Number Placeholder 5"/>
          <p:cNvSpPr>
            <a:spLocks noGrp="1"/>
          </p:cNvSpPr>
          <p:nvPr>
            <p:ph type="sldNum" sz="quarter" idx="16"/>
          </p:nvPr>
        </p:nvSpPr>
        <p:spPr/>
        <p:txBody>
          <a:bodyPr/>
          <a:lstStyle>
            <a:lvl1pPr>
              <a:defRPr/>
            </a:lvl1pPr>
          </a:lstStyle>
          <a:p>
            <a:pPr>
              <a:defRPr/>
            </a:pPr>
            <a:fld id="{BBFE8106-32CD-4774-9912-0C4F2047464C}" type="slidenum">
              <a:rPr lang="sl-SI"/>
              <a:pPr>
                <a:defRPr/>
              </a:pPr>
              <a:t>‹#›</a:t>
            </a:fld>
            <a:endParaRPr lang="sl-SI" dirty="0"/>
          </a:p>
        </p:txBody>
      </p:sp>
    </p:spTree>
    <p:extLst>
      <p:ext uri="{BB962C8B-B14F-4D97-AF65-F5344CB8AC3E}">
        <p14:creationId xmlns:p14="http://schemas.microsoft.com/office/powerpoint/2010/main" val="223281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122ECC27-AA4B-4DF1-9E3C-574543CCCFC9}" type="datetimeFigureOut">
              <a:rPr lang="sl-SI"/>
              <a:pPr>
                <a:defRPr/>
              </a:pPr>
              <a:t>1.10.2019</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dirty="0"/>
          </a:p>
        </p:txBody>
      </p:sp>
      <p:sp>
        <p:nvSpPr>
          <p:cNvPr id="6" name="Slide Number Placeholder 5"/>
          <p:cNvSpPr>
            <a:spLocks noGrp="1"/>
          </p:cNvSpPr>
          <p:nvPr>
            <p:ph type="sldNum" sz="quarter" idx="12"/>
          </p:nvPr>
        </p:nvSpPr>
        <p:spPr/>
        <p:txBody>
          <a:bodyPr/>
          <a:lstStyle>
            <a:lvl1pPr>
              <a:defRPr/>
            </a:lvl1pPr>
          </a:lstStyle>
          <a:p>
            <a:pPr>
              <a:defRPr/>
            </a:pPr>
            <a:fld id="{1E267BDC-4871-4082-B4FF-DC3A1D942B11}" type="slidenum">
              <a:rPr lang="sl-SI"/>
              <a:pPr>
                <a:defRPr/>
              </a:pPr>
              <a:t>‹#›</a:t>
            </a:fld>
            <a:endParaRPr lang="sl-SI" dirty="0"/>
          </a:p>
        </p:txBody>
      </p:sp>
    </p:spTree>
    <p:extLst>
      <p:ext uri="{BB962C8B-B14F-4D97-AF65-F5344CB8AC3E}">
        <p14:creationId xmlns:p14="http://schemas.microsoft.com/office/powerpoint/2010/main" val="22286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C4222F4F-290D-4482-ACFE-51C9F11B790C}" type="datetimeFigureOut">
              <a:rPr lang="sl-SI"/>
              <a:pPr>
                <a:defRPr/>
              </a:pPr>
              <a:t>1.10.2019</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dirty="0"/>
          </a:p>
        </p:txBody>
      </p:sp>
      <p:sp>
        <p:nvSpPr>
          <p:cNvPr id="9" name="Slide Number Placeholder 6"/>
          <p:cNvSpPr>
            <a:spLocks noGrp="1"/>
          </p:cNvSpPr>
          <p:nvPr>
            <p:ph type="sldNum" sz="quarter" idx="17"/>
          </p:nvPr>
        </p:nvSpPr>
        <p:spPr/>
        <p:txBody>
          <a:bodyPr/>
          <a:lstStyle>
            <a:lvl1pPr>
              <a:defRPr/>
            </a:lvl1pPr>
          </a:lstStyle>
          <a:p>
            <a:pPr>
              <a:defRPr/>
            </a:pPr>
            <a:fld id="{92476F47-057E-4884-AFC5-8D9B8D96BEC1}" type="slidenum">
              <a:rPr lang="sl-SI"/>
              <a:pPr>
                <a:defRPr/>
              </a:pPr>
              <a:t>‹#›</a:t>
            </a:fld>
            <a:endParaRPr lang="sl-SI" dirty="0"/>
          </a:p>
        </p:txBody>
      </p:sp>
    </p:spTree>
    <p:extLst>
      <p:ext uri="{BB962C8B-B14F-4D97-AF65-F5344CB8AC3E}">
        <p14:creationId xmlns:p14="http://schemas.microsoft.com/office/powerpoint/2010/main" val="393554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390F5250-E7D1-458E-9D4F-722414626EAA}" type="datetimeFigureOut">
              <a:rPr lang="sl-SI"/>
              <a:pPr>
                <a:defRPr/>
              </a:pPr>
              <a:t>1.10.2019</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dirty="0"/>
          </a:p>
        </p:txBody>
      </p:sp>
      <p:sp>
        <p:nvSpPr>
          <p:cNvPr id="9" name="Slide Number Placeholder 6"/>
          <p:cNvSpPr>
            <a:spLocks noGrp="1"/>
          </p:cNvSpPr>
          <p:nvPr>
            <p:ph type="sldNum" sz="quarter" idx="12"/>
          </p:nvPr>
        </p:nvSpPr>
        <p:spPr/>
        <p:txBody>
          <a:bodyPr/>
          <a:lstStyle>
            <a:lvl1pPr>
              <a:defRPr/>
            </a:lvl1pPr>
          </a:lstStyle>
          <a:p>
            <a:pPr>
              <a:defRPr/>
            </a:pPr>
            <a:fld id="{808DA695-A47F-4258-AB81-04650EC8BDC5}" type="slidenum">
              <a:rPr lang="sl-SI"/>
              <a:pPr>
                <a:defRPr/>
              </a:pPr>
              <a:t>‹#›</a:t>
            </a:fld>
            <a:endParaRPr lang="sl-SI" dirty="0"/>
          </a:p>
        </p:txBody>
      </p:sp>
    </p:spTree>
    <p:extLst>
      <p:ext uri="{BB962C8B-B14F-4D97-AF65-F5344CB8AC3E}">
        <p14:creationId xmlns:p14="http://schemas.microsoft.com/office/powerpoint/2010/main" val="3506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7F636A78-1CEF-45D5-B120-2B9FFEDBDA6B}" type="datetimeFigureOut">
              <a:rPr lang="sl-SI"/>
              <a:pPr>
                <a:defRPr/>
              </a:pPr>
              <a:t>1.10.2019</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dirty="0"/>
          </a:p>
        </p:txBody>
      </p:sp>
      <p:sp>
        <p:nvSpPr>
          <p:cNvPr id="9" name="Slide Number Placeholder 6"/>
          <p:cNvSpPr>
            <a:spLocks noGrp="1"/>
          </p:cNvSpPr>
          <p:nvPr>
            <p:ph type="sldNum" sz="quarter" idx="16"/>
          </p:nvPr>
        </p:nvSpPr>
        <p:spPr/>
        <p:txBody>
          <a:bodyPr/>
          <a:lstStyle>
            <a:lvl1pPr>
              <a:defRPr/>
            </a:lvl1pPr>
          </a:lstStyle>
          <a:p>
            <a:pPr>
              <a:defRPr/>
            </a:pPr>
            <a:fld id="{29CC0F5D-ED76-4403-9AE6-4A0BF1502025}" type="slidenum">
              <a:rPr lang="sl-SI"/>
              <a:pPr>
                <a:defRPr/>
              </a:pPr>
              <a:t>‹#›</a:t>
            </a:fld>
            <a:endParaRPr lang="sl-SI" dirty="0"/>
          </a:p>
        </p:txBody>
      </p:sp>
    </p:spTree>
    <p:extLst>
      <p:ext uri="{BB962C8B-B14F-4D97-AF65-F5344CB8AC3E}">
        <p14:creationId xmlns:p14="http://schemas.microsoft.com/office/powerpoint/2010/main" val="352146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C6C9E-DC9E-4F60-B2CC-A31FA67DE4BD}" type="datetimeFigureOut">
              <a:rPr lang="sl-SI"/>
              <a:pPr>
                <a:defRPr/>
              </a:pPr>
              <a:t>1.10.2019</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dirty="0"/>
          </a:p>
        </p:txBody>
      </p:sp>
      <p:sp>
        <p:nvSpPr>
          <p:cNvPr id="4" name="Slide Number Placeholder 5"/>
          <p:cNvSpPr>
            <a:spLocks noGrp="1"/>
          </p:cNvSpPr>
          <p:nvPr>
            <p:ph type="sldNum" sz="quarter" idx="12"/>
          </p:nvPr>
        </p:nvSpPr>
        <p:spPr/>
        <p:txBody>
          <a:bodyPr/>
          <a:lstStyle>
            <a:lvl1pPr>
              <a:defRPr/>
            </a:lvl1pPr>
          </a:lstStyle>
          <a:p>
            <a:pPr>
              <a:defRPr/>
            </a:pPr>
            <a:fld id="{41C577DA-4ADB-4976-AD45-B3789FEB7600}" type="slidenum">
              <a:rPr lang="sl-SI"/>
              <a:pPr>
                <a:defRPr/>
              </a:pPr>
              <a:t>‹#›</a:t>
            </a:fld>
            <a:endParaRPr lang="sl-SI" dirty="0"/>
          </a:p>
        </p:txBody>
      </p:sp>
    </p:spTree>
    <p:extLst>
      <p:ext uri="{BB962C8B-B14F-4D97-AF65-F5344CB8AC3E}">
        <p14:creationId xmlns:p14="http://schemas.microsoft.com/office/powerpoint/2010/main" val="4082925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447504-757F-4E00-B9C3-B29441916DBD}" type="datetimeFigureOut">
              <a:rPr lang="en-US"/>
              <a:pPr>
                <a:defRPr/>
              </a:pPr>
              <a:t>10/1/2019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368564-ACC9-4500-B230-44A5E5DEC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mtClean="0"/>
              <a:t>Click to edit Master title style</a:t>
            </a:r>
            <a:endParaRPr 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1F9026F-710C-4E73-BF25-1F582E93208F}" type="datetimeFigureOut">
              <a:rPr lang="sl-SI"/>
              <a:pPr>
                <a:defRPr/>
              </a:pPr>
              <a:t>1.10.2019</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dirty="0"/>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D62046-4E53-4C04-936F-FF5E2BF71C6D}" type="slidenum">
              <a:rPr lang="sl-SI"/>
              <a:pPr>
                <a:defRPr/>
              </a:pPr>
              <a:t>‹#›</a:t>
            </a:fld>
            <a:endParaRPr lang="sl-SI" dirty="0"/>
          </a:p>
        </p:txBody>
      </p:sp>
      <p:sp>
        <p:nvSpPr>
          <p:cNvPr id="9" name="TextBox 8"/>
          <p:cNvSpPr txBox="1"/>
          <p:nvPr/>
        </p:nvSpPr>
        <p:spPr>
          <a:xfrm>
            <a:off x="962025" y="708025"/>
            <a:ext cx="159226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dirty="0">
                <a:solidFill>
                  <a:schemeClr val="tx2"/>
                </a:solidFill>
                <a:latin typeface="Republika" charset="-18"/>
              </a:rPr>
              <a:t>REPUBLIKA SLOVENIJA</a:t>
            </a:r>
          </a:p>
          <a:p>
            <a:pPr>
              <a:lnSpc>
                <a:spcPts val="838"/>
              </a:lnSpc>
            </a:pPr>
            <a:r>
              <a:rPr lang="en-US" sz="700" b="1" dirty="0">
                <a:solidFill>
                  <a:schemeClr val="tx2"/>
                </a:solidFill>
                <a:latin typeface="Republika" charset="-18"/>
              </a:rPr>
              <a:t>MINISTRSTVO ZA </a:t>
            </a:r>
            <a:r>
              <a:rPr lang="sl-SI" sz="700" b="1" dirty="0">
                <a:solidFill>
                  <a:schemeClr val="tx2"/>
                </a:solidFill>
                <a:latin typeface="Republika" charset="-18"/>
              </a:rPr>
              <a:t>KULTURO</a:t>
            </a:r>
            <a:endParaRPr lang="en-US" sz="700" b="1" dirty="0">
              <a:solidFill>
                <a:schemeClr val="tx2"/>
              </a:solidFill>
              <a:latin typeface="Republika" charset="-18"/>
            </a:endParaRPr>
          </a:p>
        </p:txBody>
      </p:sp>
      <p:pic>
        <p:nvPicPr>
          <p:cNvPr id="2056"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2" r:id="rId4"/>
    <p:sldLayoutId id="2147483677" r:id="rId5"/>
    <p:sldLayoutId id="2147483678" r:id="rId6"/>
    <p:sldLayoutId id="2147483679" r:id="rId7"/>
    <p:sldLayoutId id="2147483671" r:id="rId8"/>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smtClean="0">
                <a:latin typeface="Arial" charset="0"/>
                <a:cs typeface="Arial" charset="0"/>
              </a:rPr>
              <a:t> </a:t>
            </a:r>
            <a:endParaRPr lang="en-US"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dirty="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p>
        </p:txBody>
      </p:sp>
      <p:sp>
        <p:nvSpPr>
          <p:cNvPr id="2" name="PoljeZBesedilom 1"/>
          <p:cNvSpPr txBox="1"/>
          <p:nvPr/>
        </p:nvSpPr>
        <p:spPr>
          <a:xfrm>
            <a:off x="1331913" y="1837592"/>
            <a:ext cx="6141549" cy="2554545"/>
          </a:xfrm>
          <a:prstGeom prst="rect">
            <a:avLst/>
          </a:prstGeom>
          <a:noFill/>
        </p:spPr>
        <p:txBody>
          <a:bodyPr wrap="square" rtlCol="0">
            <a:spAutoFit/>
          </a:bodyPr>
          <a:lstStyle/>
          <a:p>
            <a:pPr algn="ctr"/>
            <a:r>
              <a:rPr lang="sl-SI" sz="4000" dirty="0" smtClean="0">
                <a:solidFill>
                  <a:schemeClr val="tx2"/>
                </a:solidFill>
              </a:rPr>
              <a:t>IZOBRAŽEVANJE ČLANOV SVETOV JAVNIH ZAVODOV </a:t>
            </a:r>
          </a:p>
          <a:p>
            <a:pPr algn="ctr"/>
            <a:r>
              <a:rPr lang="sl-SI" sz="4000" dirty="0" smtClean="0">
                <a:solidFill>
                  <a:schemeClr val="tx2"/>
                </a:solidFill>
              </a:rPr>
              <a:t>V KULTURI</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2708" y="1116623"/>
            <a:ext cx="8215903" cy="685800"/>
          </a:xfrm>
        </p:spPr>
        <p:txBody>
          <a:bodyPr/>
          <a:lstStyle/>
          <a:p>
            <a:r>
              <a:rPr lang="sl-SI" sz="3600" dirty="0"/>
              <a:t>Akt o ustanovitvi –  </a:t>
            </a:r>
            <a:r>
              <a:rPr lang="sl-SI" sz="3600" dirty="0" smtClean="0"/>
              <a:t>primera MKL in NUK</a:t>
            </a:r>
            <a:endParaRPr lang="en-GB" sz="3600" dirty="0"/>
          </a:p>
        </p:txBody>
      </p:sp>
      <p:sp>
        <p:nvSpPr>
          <p:cNvPr id="3" name="Ograda vsebine 2"/>
          <p:cNvSpPr>
            <a:spLocks noGrp="1"/>
          </p:cNvSpPr>
          <p:nvPr>
            <p:ph idx="1"/>
          </p:nvPr>
        </p:nvSpPr>
        <p:spPr>
          <a:xfrm>
            <a:off x="624255" y="2101811"/>
            <a:ext cx="7974622" cy="4457251"/>
          </a:xfrm>
        </p:spPr>
        <p:txBody>
          <a:bodyPr/>
          <a:lstStyle/>
          <a:p>
            <a:pPr marL="0" indent="0">
              <a:spcBef>
                <a:spcPts val="0"/>
              </a:spcBef>
              <a:buNone/>
            </a:pPr>
            <a:r>
              <a:rPr lang="sl-SI" sz="1800" b="1" dirty="0" smtClean="0">
                <a:solidFill>
                  <a:schemeClr val="tx2"/>
                </a:solidFill>
              </a:rPr>
              <a:t>Sklep o </a:t>
            </a:r>
            <a:r>
              <a:rPr lang="sl-SI" sz="1800" b="1" dirty="0">
                <a:solidFill>
                  <a:schemeClr val="tx2"/>
                </a:solidFill>
              </a:rPr>
              <a:t>ustanovitvi </a:t>
            </a:r>
            <a:r>
              <a:rPr lang="sl-SI" sz="1800" b="1" dirty="0" smtClean="0">
                <a:solidFill>
                  <a:schemeClr val="tx2"/>
                </a:solidFill>
              </a:rPr>
              <a:t>javnega </a:t>
            </a:r>
            <a:r>
              <a:rPr lang="sl-SI" sz="1800" b="1" dirty="0">
                <a:solidFill>
                  <a:schemeClr val="tx2"/>
                </a:solidFill>
              </a:rPr>
              <a:t>zavoda Mestna knjižnica </a:t>
            </a:r>
            <a:r>
              <a:rPr lang="sl-SI" sz="1800" b="1" dirty="0" smtClean="0">
                <a:solidFill>
                  <a:schemeClr val="tx2"/>
                </a:solidFill>
              </a:rPr>
              <a:t>Ljubljana</a:t>
            </a:r>
            <a:r>
              <a:rPr lang="sl-SI" sz="1800" dirty="0" smtClean="0">
                <a:solidFill>
                  <a:schemeClr val="tx2"/>
                </a:solidFill>
              </a:rPr>
              <a:t> </a:t>
            </a:r>
          </a:p>
          <a:p>
            <a:pPr marL="0" indent="0">
              <a:spcBef>
                <a:spcPts val="0"/>
              </a:spcBef>
              <a:buNone/>
            </a:pPr>
            <a:r>
              <a:rPr lang="pl-PL" sz="1400" dirty="0">
                <a:solidFill>
                  <a:schemeClr val="tx2"/>
                </a:solidFill>
              </a:rPr>
              <a:t>(Uradni list RS, št. 30/08, 103/08 – </a:t>
            </a:r>
            <a:r>
              <a:rPr lang="pl-PL" sz="1400" dirty="0" smtClean="0">
                <a:solidFill>
                  <a:schemeClr val="tx2"/>
                </a:solidFill>
              </a:rPr>
              <a:t>popr., 105/08, 8/15, 70/17 in 46/18) </a:t>
            </a:r>
            <a:endParaRPr lang="sl-SI" sz="1400" dirty="0">
              <a:solidFill>
                <a:schemeClr val="tx2"/>
              </a:solidFill>
            </a:endParaRPr>
          </a:p>
          <a:p>
            <a:pPr marL="0" indent="0">
              <a:spcBef>
                <a:spcPts val="0"/>
              </a:spcBef>
              <a:buNone/>
            </a:pPr>
            <a:r>
              <a:rPr lang="sl-SI" sz="1800" b="1" dirty="0" smtClean="0">
                <a:solidFill>
                  <a:schemeClr val="tx2"/>
                </a:solidFill>
              </a:rPr>
              <a:t>13. člen</a:t>
            </a:r>
            <a:r>
              <a:rPr lang="sl-SI" sz="1800" dirty="0" smtClean="0">
                <a:solidFill>
                  <a:schemeClr val="tx2"/>
                </a:solidFill>
              </a:rPr>
              <a:t>: Svet (…) </a:t>
            </a:r>
            <a:r>
              <a:rPr lang="sl-SI" sz="1800" dirty="0">
                <a:solidFill>
                  <a:schemeClr val="tx2"/>
                </a:solidFill>
              </a:rPr>
              <a:t>imenuje in razrešuje direktorja na podlagi soglasja ustanovitelja in mnenja občin, ki so s pogodbo prenesle na zavod opravljanje knjižnične dejavnosti, ter mnenja strokovnih delavcev </a:t>
            </a:r>
            <a:r>
              <a:rPr lang="sl-SI" sz="1800" dirty="0" smtClean="0">
                <a:solidFill>
                  <a:schemeClr val="tx2"/>
                </a:solidFill>
              </a:rPr>
              <a:t>knjižnice (…).</a:t>
            </a:r>
          </a:p>
          <a:p>
            <a:pPr marL="0" indent="0">
              <a:spcBef>
                <a:spcPts val="0"/>
              </a:spcBef>
              <a:buNone/>
            </a:pPr>
            <a:endParaRPr lang="sl-SI" sz="1600" dirty="0" smtClean="0">
              <a:solidFill>
                <a:schemeClr val="tx2"/>
              </a:solidFill>
            </a:endParaRPr>
          </a:p>
          <a:p>
            <a:pPr marL="0" indent="0">
              <a:spcBef>
                <a:spcPts val="0"/>
              </a:spcBef>
              <a:buNone/>
            </a:pPr>
            <a:endParaRPr lang="sl-SI" sz="1600" dirty="0" smtClean="0">
              <a:solidFill>
                <a:schemeClr val="tx2"/>
              </a:solidFill>
            </a:endParaRPr>
          </a:p>
          <a:p>
            <a:pPr marL="0" indent="0">
              <a:spcBef>
                <a:spcPts val="0"/>
              </a:spcBef>
              <a:buNone/>
            </a:pPr>
            <a:r>
              <a:rPr lang="sl-SI" sz="1800" b="1" dirty="0">
                <a:solidFill>
                  <a:schemeClr val="tx2"/>
                </a:solidFill>
              </a:rPr>
              <a:t>Sklep o ustanovitvi javnega zavoda Narodna in univerzitetna </a:t>
            </a:r>
            <a:r>
              <a:rPr lang="sl-SI" sz="1800" b="1" dirty="0" smtClean="0">
                <a:solidFill>
                  <a:schemeClr val="tx2"/>
                </a:solidFill>
              </a:rPr>
              <a:t>knjižnica</a:t>
            </a:r>
          </a:p>
          <a:p>
            <a:pPr marL="0" indent="0">
              <a:spcBef>
                <a:spcPts val="0"/>
              </a:spcBef>
              <a:buNone/>
            </a:pPr>
            <a:r>
              <a:rPr lang="pl-PL" sz="1400" dirty="0">
                <a:solidFill>
                  <a:schemeClr val="tx2"/>
                </a:solidFill>
              </a:rPr>
              <a:t>(Uradni list RS, št. </a:t>
            </a:r>
            <a:r>
              <a:rPr lang="pl-PL" sz="1400" dirty="0" smtClean="0">
                <a:solidFill>
                  <a:schemeClr val="tx2"/>
                </a:solidFill>
              </a:rPr>
              <a:t>46/03, 85/08 in 30/19) </a:t>
            </a:r>
            <a:endParaRPr lang="sl-SI" sz="1400" dirty="0" smtClean="0">
              <a:solidFill>
                <a:schemeClr val="tx2"/>
              </a:solidFill>
            </a:endParaRPr>
          </a:p>
          <a:p>
            <a:pPr marL="0" indent="0">
              <a:spcBef>
                <a:spcPts val="0"/>
              </a:spcBef>
              <a:buNone/>
            </a:pPr>
            <a:r>
              <a:rPr lang="sl-SI" sz="1800" b="1" dirty="0" smtClean="0">
                <a:solidFill>
                  <a:schemeClr val="tx2"/>
                </a:solidFill>
              </a:rPr>
              <a:t>19. člen</a:t>
            </a:r>
            <a:r>
              <a:rPr lang="sl-SI" sz="1800" dirty="0" smtClean="0">
                <a:solidFill>
                  <a:schemeClr val="tx2"/>
                </a:solidFill>
              </a:rPr>
              <a:t>: Svet (…) ocenjuje delo ravnatelja ter izvaja pravice in dolžnosti delodajalca v razmerju do ravnatelja in sklepa z ravnateljem pogodbo o zaposlitvi po predhodnem soglasju ministra, pristojnega za kulturo (…).</a:t>
            </a:r>
            <a:r>
              <a:rPr lang="en-GB" sz="1800" dirty="0" smtClean="0">
                <a:solidFill>
                  <a:schemeClr val="tx2"/>
                </a:solidFill>
              </a:rPr>
              <a:t> </a:t>
            </a:r>
            <a:endParaRPr lang="sl-SI" sz="1800" dirty="0" smtClean="0">
              <a:solidFill>
                <a:schemeClr val="tx2"/>
              </a:solidFill>
            </a:endParaRPr>
          </a:p>
          <a:p>
            <a:pPr marL="0" indent="0">
              <a:spcBef>
                <a:spcPts val="0"/>
              </a:spcBef>
              <a:buNone/>
            </a:pPr>
            <a:r>
              <a:rPr lang="sl-SI" sz="1800" b="1" dirty="0" smtClean="0">
                <a:solidFill>
                  <a:schemeClr val="tx2"/>
                </a:solidFill>
              </a:rPr>
              <a:t>10. člen</a:t>
            </a:r>
            <a:r>
              <a:rPr lang="sl-SI" sz="1800" dirty="0" smtClean="0">
                <a:solidFill>
                  <a:schemeClr val="tx2"/>
                </a:solidFill>
              </a:rPr>
              <a:t>: (…) Ravnatelja imenuje minister, pristojen za kulturo, na podlagi javnega razpisa ali neposrednega povabila kandidatu ter po predhodnem mnenju sveta in strokovnega sveta knjižnice.(…) </a:t>
            </a:r>
            <a:r>
              <a:rPr lang="sl-SI" sz="1800" dirty="0">
                <a:solidFill>
                  <a:schemeClr val="tx2"/>
                </a:solidFill>
              </a:rPr>
              <a:t>Na podlagi akta o imenovanju ravnatelja, sklene z njim pogodbo o zaposlitvi v imenu sveta njegov predsednik</a:t>
            </a:r>
            <a:r>
              <a:rPr lang="sl-SI" sz="1800" dirty="0" smtClean="0">
                <a:solidFill>
                  <a:schemeClr val="tx2"/>
                </a:solidFill>
              </a:rPr>
              <a:t>.</a:t>
            </a:r>
            <a:endParaRPr lang="sl-SI" sz="1800" dirty="0">
              <a:solidFill>
                <a:schemeClr val="tx2"/>
              </a:solidFill>
            </a:endParaRPr>
          </a:p>
          <a:p>
            <a:pPr marL="0" indent="0">
              <a:buNone/>
            </a:pPr>
            <a:endParaRPr lang="en-GB" sz="1800" dirty="0">
              <a:solidFill>
                <a:schemeClr val="tx2"/>
              </a:solidFill>
            </a:endParaRPr>
          </a:p>
        </p:txBody>
      </p:sp>
    </p:spTree>
    <p:extLst>
      <p:ext uri="{BB962C8B-B14F-4D97-AF65-F5344CB8AC3E}">
        <p14:creationId xmlns:p14="http://schemas.microsoft.com/office/powerpoint/2010/main" val="78829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186963"/>
            <a:ext cx="5900654" cy="764930"/>
          </a:xfrm>
        </p:spPr>
        <p:txBody>
          <a:bodyPr/>
          <a:lstStyle/>
          <a:p>
            <a:r>
              <a:rPr lang="sl-SI" dirty="0" smtClean="0"/>
              <a:t>Poslovnik sveta zavoda</a:t>
            </a:r>
            <a:endParaRPr lang="sl-SI" dirty="0"/>
          </a:p>
        </p:txBody>
      </p:sp>
      <p:sp>
        <p:nvSpPr>
          <p:cNvPr id="3" name="Ograda vsebine 2"/>
          <p:cNvSpPr>
            <a:spLocks noGrp="1"/>
          </p:cNvSpPr>
          <p:nvPr>
            <p:ph idx="1"/>
          </p:nvPr>
        </p:nvSpPr>
        <p:spPr>
          <a:xfrm>
            <a:off x="972000" y="2031023"/>
            <a:ext cx="7200000" cy="4317023"/>
          </a:xfrm>
        </p:spPr>
        <p:txBody>
          <a:bodyPr>
            <a:normAutofit fontScale="70000" lnSpcReduction="20000"/>
          </a:bodyPr>
          <a:lstStyle/>
          <a:p>
            <a:pPr marL="0" indent="0">
              <a:lnSpc>
                <a:spcPct val="120000"/>
              </a:lnSpc>
              <a:spcBef>
                <a:spcPts val="0"/>
              </a:spcBef>
              <a:buNone/>
            </a:pPr>
            <a:r>
              <a:rPr lang="sl-SI" sz="4000" dirty="0" smtClean="0">
                <a:solidFill>
                  <a:schemeClr val="tx2"/>
                </a:solidFill>
              </a:rPr>
              <a:t>Oblikovanje </a:t>
            </a:r>
            <a:r>
              <a:rPr lang="sl-SI" sz="4000" dirty="0">
                <a:solidFill>
                  <a:schemeClr val="tx2"/>
                </a:solidFill>
              </a:rPr>
              <a:t>in delo sveta zavoda podrobneje ureja poslovnik, ki ga sprejme svet zavoda.</a:t>
            </a:r>
          </a:p>
          <a:p>
            <a:pPr marL="0" indent="0">
              <a:lnSpc>
                <a:spcPct val="120000"/>
              </a:lnSpc>
              <a:spcBef>
                <a:spcPts val="0"/>
              </a:spcBef>
              <a:buNone/>
            </a:pPr>
            <a:endParaRPr lang="sl-SI" sz="4000" dirty="0">
              <a:solidFill>
                <a:schemeClr val="tx2"/>
              </a:solidFill>
            </a:endParaRPr>
          </a:p>
          <a:p>
            <a:pPr marL="0" indent="0">
              <a:lnSpc>
                <a:spcPct val="120000"/>
              </a:lnSpc>
              <a:spcBef>
                <a:spcPts val="0"/>
              </a:spcBef>
              <a:buNone/>
            </a:pPr>
            <a:r>
              <a:rPr lang="sl-SI" sz="4000" dirty="0" smtClean="0">
                <a:solidFill>
                  <a:schemeClr val="tx2"/>
                </a:solidFill>
              </a:rPr>
              <a:t>Kaj </a:t>
            </a:r>
            <a:r>
              <a:rPr lang="sl-SI" sz="4000" dirty="0">
                <a:solidFill>
                  <a:schemeClr val="tx2"/>
                </a:solidFill>
              </a:rPr>
              <a:t>ureja</a:t>
            </a:r>
            <a:r>
              <a:rPr lang="sl-SI" sz="4000" dirty="0" smtClean="0">
                <a:solidFill>
                  <a:schemeClr val="tx2"/>
                </a:solidFill>
              </a:rPr>
              <a:t>?</a:t>
            </a:r>
          </a:p>
          <a:p>
            <a:pPr>
              <a:lnSpc>
                <a:spcPct val="120000"/>
              </a:lnSpc>
              <a:spcBef>
                <a:spcPts val="0"/>
              </a:spcBef>
            </a:pPr>
            <a:r>
              <a:rPr lang="sl-SI" sz="4000" dirty="0">
                <a:solidFill>
                  <a:schemeClr val="tx2"/>
                </a:solidFill>
              </a:rPr>
              <a:t>n</a:t>
            </a:r>
            <a:r>
              <a:rPr lang="sl-SI" sz="4000" dirty="0" smtClean="0">
                <a:solidFill>
                  <a:schemeClr val="tx2"/>
                </a:solidFill>
              </a:rPr>
              <a:t>ačin konstituiranja sveta,</a:t>
            </a:r>
          </a:p>
          <a:p>
            <a:pPr>
              <a:lnSpc>
                <a:spcPct val="120000"/>
              </a:lnSpc>
              <a:spcBef>
                <a:spcPts val="0"/>
              </a:spcBef>
            </a:pPr>
            <a:r>
              <a:rPr lang="sl-SI" sz="4000" dirty="0" smtClean="0">
                <a:solidFill>
                  <a:schemeClr val="tx2"/>
                </a:solidFill>
              </a:rPr>
              <a:t>dolžnosti in pravice članov sveta,</a:t>
            </a:r>
          </a:p>
          <a:p>
            <a:pPr>
              <a:lnSpc>
                <a:spcPct val="120000"/>
              </a:lnSpc>
              <a:spcBef>
                <a:spcPts val="0"/>
              </a:spcBef>
            </a:pPr>
            <a:r>
              <a:rPr lang="sl-SI" sz="4000" dirty="0" smtClean="0">
                <a:solidFill>
                  <a:schemeClr val="tx2"/>
                </a:solidFill>
              </a:rPr>
              <a:t>podrobno določi postopek sklicevanja in vodenja sej ter sprejemanja odločitev,</a:t>
            </a:r>
          </a:p>
          <a:p>
            <a:pPr>
              <a:lnSpc>
                <a:spcPct val="120000"/>
              </a:lnSpc>
              <a:spcBef>
                <a:spcPts val="0"/>
              </a:spcBef>
            </a:pPr>
            <a:r>
              <a:rPr lang="sl-SI" sz="4000" dirty="0" smtClean="0">
                <a:solidFill>
                  <a:schemeClr val="tx2"/>
                </a:solidFill>
              </a:rPr>
              <a:t>postopek imenovanja direktorja in pomočnikov.</a:t>
            </a:r>
          </a:p>
          <a:p>
            <a:pPr marL="0" indent="0">
              <a:buNone/>
            </a:pPr>
            <a:endParaRPr lang="sl-SI" dirty="0">
              <a:solidFill>
                <a:schemeClr val="tx2"/>
              </a:solidFill>
            </a:endParaRPr>
          </a:p>
        </p:txBody>
      </p:sp>
    </p:spTree>
    <p:extLst>
      <p:ext uri="{BB962C8B-B14F-4D97-AF65-F5344CB8AC3E}">
        <p14:creationId xmlns:p14="http://schemas.microsoft.com/office/powerpoint/2010/main" val="350007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3238" y="984739"/>
            <a:ext cx="8203223" cy="615553"/>
          </a:xfrm>
        </p:spPr>
        <p:txBody>
          <a:bodyPr/>
          <a:lstStyle/>
          <a:p>
            <a:r>
              <a:rPr lang="sl-SI" sz="4000" dirty="0" smtClean="0"/>
              <a:t>Razrešitev člana sveta – primer CD</a:t>
            </a:r>
            <a:endParaRPr lang="sl-SI" sz="4000" dirty="0"/>
          </a:p>
        </p:txBody>
      </p:sp>
      <p:sp>
        <p:nvSpPr>
          <p:cNvPr id="3" name="Ograda vsebine 2"/>
          <p:cNvSpPr>
            <a:spLocks noGrp="1"/>
          </p:cNvSpPr>
          <p:nvPr>
            <p:ph idx="1"/>
          </p:nvPr>
        </p:nvSpPr>
        <p:spPr>
          <a:xfrm>
            <a:off x="342900" y="1600293"/>
            <a:ext cx="8396654" cy="4985146"/>
          </a:xfrm>
        </p:spPr>
        <p:txBody>
          <a:bodyPr>
            <a:normAutofit fontScale="25000" lnSpcReduction="20000"/>
          </a:bodyPr>
          <a:lstStyle/>
          <a:p>
            <a:pPr marL="0" indent="0">
              <a:spcBef>
                <a:spcPts val="0"/>
              </a:spcBef>
              <a:buNone/>
            </a:pPr>
            <a:r>
              <a:rPr lang="sl-SI" sz="6600" b="1" dirty="0" smtClean="0">
                <a:solidFill>
                  <a:schemeClr val="tx2"/>
                </a:solidFill>
              </a:rPr>
              <a:t>Sklep </a:t>
            </a:r>
            <a:r>
              <a:rPr lang="sl-SI" sz="6600" b="1" dirty="0">
                <a:solidFill>
                  <a:schemeClr val="tx2"/>
                </a:solidFill>
              </a:rPr>
              <a:t>o ustanovitvi </a:t>
            </a:r>
            <a:r>
              <a:rPr lang="sl-SI" sz="6600" b="1" dirty="0" smtClean="0">
                <a:solidFill>
                  <a:schemeClr val="tx2"/>
                </a:solidFill>
              </a:rPr>
              <a:t>CD</a:t>
            </a:r>
          </a:p>
          <a:p>
            <a:pPr marL="0" indent="0">
              <a:spcBef>
                <a:spcPts val="0"/>
              </a:spcBef>
              <a:buNone/>
            </a:pPr>
            <a:endParaRPr lang="sl-SI" sz="6600" b="1" dirty="0" smtClean="0">
              <a:solidFill>
                <a:schemeClr val="tx2"/>
              </a:solidFill>
            </a:endParaRPr>
          </a:p>
          <a:p>
            <a:pPr marL="0" indent="0">
              <a:spcBef>
                <a:spcPts val="0"/>
              </a:spcBef>
              <a:buNone/>
            </a:pPr>
            <a:r>
              <a:rPr lang="sl-SI" sz="6000" b="1" dirty="0" smtClean="0">
                <a:solidFill>
                  <a:schemeClr val="tx2"/>
                </a:solidFill>
              </a:rPr>
              <a:t>33. člen: </a:t>
            </a:r>
            <a:endParaRPr lang="sl-SI" sz="6000" dirty="0" smtClean="0">
              <a:solidFill>
                <a:schemeClr val="tx2"/>
              </a:solidFill>
            </a:endParaRPr>
          </a:p>
          <a:p>
            <a:pPr marL="0" indent="0">
              <a:lnSpc>
                <a:spcPct val="120000"/>
              </a:lnSpc>
              <a:spcBef>
                <a:spcPts val="0"/>
              </a:spcBef>
              <a:buNone/>
            </a:pPr>
            <a:r>
              <a:rPr lang="sl-SI" sz="6400" dirty="0" smtClean="0">
                <a:solidFill>
                  <a:schemeClr val="tx2"/>
                </a:solidFill>
              </a:rPr>
              <a:t>(</a:t>
            </a:r>
            <a:r>
              <a:rPr lang="sl-SI" sz="6400" dirty="0">
                <a:solidFill>
                  <a:schemeClr val="tx2"/>
                </a:solidFill>
              </a:rPr>
              <a:t>1) Član sveta zavoda, ki ga imenuje ustanovitelj, je lahko razrešen pred iztekom mandata, za katerega je imenovan, če:</a:t>
            </a:r>
          </a:p>
          <a:p>
            <a:pPr marL="0" indent="0">
              <a:lnSpc>
                <a:spcPct val="120000"/>
              </a:lnSpc>
              <a:spcBef>
                <a:spcPts val="0"/>
              </a:spcBef>
              <a:buNone/>
            </a:pPr>
            <a:r>
              <a:rPr lang="sl-SI" sz="6400" dirty="0">
                <a:solidFill>
                  <a:schemeClr val="tx2"/>
                </a:solidFill>
              </a:rPr>
              <a:t>– sam zahteva razrešitev,</a:t>
            </a:r>
          </a:p>
          <a:p>
            <a:pPr marL="0" indent="0">
              <a:lnSpc>
                <a:spcPct val="120000"/>
              </a:lnSpc>
              <a:spcBef>
                <a:spcPts val="0"/>
              </a:spcBef>
              <a:buNone/>
            </a:pPr>
            <a:r>
              <a:rPr lang="sl-SI" sz="6400" dirty="0">
                <a:solidFill>
                  <a:schemeClr val="tx2"/>
                </a:solidFill>
              </a:rPr>
              <a:t>– se ne udeležuje sej (se 3x zaporedoma ne udeleži seje in ne opraviči svojega izostanka),</a:t>
            </a:r>
          </a:p>
          <a:p>
            <a:pPr marL="0" indent="0">
              <a:lnSpc>
                <a:spcPct val="120000"/>
              </a:lnSpc>
              <a:spcBef>
                <a:spcPts val="0"/>
              </a:spcBef>
              <a:buNone/>
            </a:pPr>
            <a:r>
              <a:rPr lang="sl-SI" sz="6400" dirty="0">
                <a:solidFill>
                  <a:schemeClr val="tx2"/>
                </a:solidFill>
              </a:rPr>
              <a:t>– pri svojem delu ne ravna v skladu s predpisi,</a:t>
            </a:r>
          </a:p>
          <a:p>
            <a:pPr marL="0" indent="0">
              <a:lnSpc>
                <a:spcPct val="120000"/>
              </a:lnSpc>
              <a:spcBef>
                <a:spcPts val="0"/>
              </a:spcBef>
              <a:buNone/>
            </a:pPr>
            <a:r>
              <a:rPr lang="sl-SI" sz="6400" dirty="0">
                <a:solidFill>
                  <a:schemeClr val="tx2"/>
                </a:solidFill>
              </a:rPr>
              <a:t>– ne opravlja svojih nalog oziroma jih ne opravlja strokovno,</a:t>
            </a:r>
          </a:p>
          <a:p>
            <a:pPr marL="0" indent="0">
              <a:lnSpc>
                <a:spcPct val="120000"/>
              </a:lnSpc>
              <a:spcBef>
                <a:spcPts val="0"/>
              </a:spcBef>
              <a:buNone/>
            </a:pPr>
            <a:r>
              <a:rPr lang="sl-SI" sz="6400" dirty="0">
                <a:solidFill>
                  <a:schemeClr val="tx2"/>
                </a:solidFill>
              </a:rPr>
              <a:t>– zaradi bolezni, daljše odsotnosti ali iz drugih utemeljenih razlogov ne more več opravljati funkcije v svetu zavoda.</a:t>
            </a:r>
          </a:p>
          <a:p>
            <a:pPr marL="0" indent="0">
              <a:lnSpc>
                <a:spcPct val="120000"/>
              </a:lnSpc>
              <a:spcBef>
                <a:spcPts val="0"/>
              </a:spcBef>
              <a:buNone/>
            </a:pPr>
            <a:r>
              <a:rPr lang="sl-SI" sz="6400" dirty="0">
                <a:solidFill>
                  <a:schemeClr val="tx2"/>
                </a:solidFill>
              </a:rPr>
              <a:t>(2) Člana sveta zavoda razreši Vlada Republike Slovenije na predlog sveta zavoda, ministra ali predlagateljev iz 22. člena tega sklepa. Za čas do izteka mandata sveta zavoda se imenuje nov član.</a:t>
            </a:r>
          </a:p>
          <a:p>
            <a:pPr marL="0" indent="0">
              <a:lnSpc>
                <a:spcPct val="120000"/>
              </a:lnSpc>
              <a:spcBef>
                <a:spcPts val="0"/>
              </a:spcBef>
              <a:buNone/>
            </a:pPr>
            <a:r>
              <a:rPr lang="sl-SI" sz="6000" b="1" dirty="0" smtClean="0">
                <a:solidFill>
                  <a:schemeClr val="tx2"/>
                </a:solidFill>
              </a:rPr>
              <a:t>34. </a:t>
            </a:r>
            <a:r>
              <a:rPr lang="sl-SI" sz="6000" b="1" dirty="0">
                <a:solidFill>
                  <a:schemeClr val="tx2"/>
                </a:solidFill>
              </a:rPr>
              <a:t>člen: </a:t>
            </a:r>
            <a:endParaRPr lang="sl-SI" sz="6000" dirty="0">
              <a:solidFill>
                <a:schemeClr val="tx2"/>
              </a:solidFill>
            </a:endParaRPr>
          </a:p>
          <a:p>
            <a:pPr marL="0" indent="0">
              <a:lnSpc>
                <a:spcPct val="120000"/>
              </a:lnSpc>
              <a:spcBef>
                <a:spcPts val="0"/>
              </a:spcBef>
              <a:buNone/>
            </a:pPr>
            <a:r>
              <a:rPr lang="sl-SI" sz="6400" dirty="0" smtClean="0">
                <a:solidFill>
                  <a:schemeClr val="tx2"/>
                </a:solidFill>
              </a:rPr>
              <a:t>(</a:t>
            </a:r>
            <a:r>
              <a:rPr lang="sl-SI" sz="6400" dirty="0">
                <a:solidFill>
                  <a:schemeClr val="tx2"/>
                </a:solidFill>
              </a:rPr>
              <a:t>1) Mandat predstavniku delavcev v svetu zavoda predčasno preneha z odstopom, s prenehanjem delovnega razmerja v zavodu ali na podlagi odpoklica.</a:t>
            </a:r>
          </a:p>
          <a:p>
            <a:pPr marL="0" indent="0">
              <a:lnSpc>
                <a:spcPct val="120000"/>
              </a:lnSpc>
              <a:spcBef>
                <a:spcPts val="0"/>
              </a:spcBef>
              <a:buNone/>
            </a:pPr>
            <a:r>
              <a:rPr lang="sl-SI" sz="6400" dirty="0">
                <a:solidFill>
                  <a:schemeClr val="tx2"/>
                </a:solidFill>
              </a:rPr>
              <a:t>(2) Če predstavniku delavcev v svetu zavoda preneha mandat pred iztekom mandata sveta zavoda, se opravijo nadomestne volitve.</a:t>
            </a:r>
          </a:p>
          <a:p>
            <a:pPr marL="0" indent="0">
              <a:lnSpc>
                <a:spcPct val="120000"/>
              </a:lnSpc>
              <a:spcBef>
                <a:spcPts val="0"/>
              </a:spcBef>
              <a:buNone/>
            </a:pPr>
            <a:r>
              <a:rPr lang="sl-SI" sz="6400" dirty="0">
                <a:solidFill>
                  <a:schemeClr val="tx2"/>
                </a:solidFill>
              </a:rPr>
              <a:t>(3) Na nadomestnih volitvah se izvoli nov predstavnik delavcev v svet zavoda za čas do izteka mandata sveta zavoda. Svet zavoda razpiše nadomestne volitve najpozneje v 15 dneh po ugotovitvi o prenehanju mandata</a:t>
            </a:r>
            <a:r>
              <a:rPr lang="sl-SI" sz="4900" dirty="0" smtClean="0">
                <a:solidFill>
                  <a:schemeClr val="tx2"/>
                </a:solidFill>
              </a:rPr>
              <a:t>.</a:t>
            </a:r>
            <a:endParaRPr lang="sl-SI" sz="4900" dirty="0">
              <a:solidFill>
                <a:schemeClr val="tx2"/>
              </a:solidFill>
            </a:endParaRPr>
          </a:p>
        </p:txBody>
      </p:sp>
    </p:spTree>
    <p:extLst>
      <p:ext uri="{BB962C8B-B14F-4D97-AF65-F5344CB8AC3E}">
        <p14:creationId xmlns:p14="http://schemas.microsoft.com/office/powerpoint/2010/main" val="171327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83677"/>
            <a:ext cx="6529031" cy="747346"/>
          </a:xfrm>
        </p:spPr>
        <p:txBody>
          <a:bodyPr/>
          <a:lstStyle/>
          <a:p>
            <a:r>
              <a:rPr lang="sl-SI" dirty="0" smtClean="0"/>
              <a:t>Odgovornost članov sveta</a:t>
            </a:r>
            <a:endParaRPr lang="sl-SI" dirty="0"/>
          </a:p>
        </p:txBody>
      </p:sp>
      <p:sp>
        <p:nvSpPr>
          <p:cNvPr id="3" name="Ograda vsebine 2"/>
          <p:cNvSpPr>
            <a:spLocks noGrp="1"/>
          </p:cNvSpPr>
          <p:nvPr>
            <p:ph idx="1"/>
          </p:nvPr>
        </p:nvSpPr>
        <p:spPr>
          <a:xfrm>
            <a:off x="720969" y="2198077"/>
            <a:ext cx="8124093" cy="3669923"/>
          </a:xfrm>
        </p:spPr>
        <p:txBody>
          <a:bodyPr/>
          <a:lstStyle/>
          <a:p>
            <a:pPr marL="0" indent="0">
              <a:buNone/>
            </a:pPr>
            <a:r>
              <a:rPr lang="sl-SI" sz="2400" b="1" dirty="0" smtClean="0">
                <a:solidFill>
                  <a:schemeClr val="tx2"/>
                </a:solidFill>
              </a:rPr>
              <a:t>Zakon </a:t>
            </a:r>
            <a:r>
              <a:rPr lang="sl-SI" sz="2400" b="1" dirty="0">
                <a:solidFill>
                  <a:schemeClr val="tx2"/>
                </a:solidFill>
              </a:rPr>
              <a:t>o finančnem poslovanju, postopkih zaradi insolventnosti in prisilnem prenehanju </a:t>
            </a:r>
            <a:r>
              <a:rPr lang="sl-SI" sz="2400" dirty="0">
                <a:solidFill>
                  <a:schemeClr val="tx2"/>
                </a:solidFill>
              </a:rPr>
              <a:t>(Uradni list RS, </a:t>
            </a:r>
            <a:r>
              <a:rPr lang="sl-SI" sz="2400" dirty="0" smtClean="0">
                <a:solidFill>
                  <a:schemeClr val="tx2"/>
                </a:solidFill>
              </a:rPr>
              <a:t>št. 13/14 </a:t>
            </a:r>
            <a:r>
              <a:rPr lang="sl-SI" sz="2400" dirty="0">
                <a:solidFill>
                  <a:schemeClr val="tx2"/>
                </a:solidFill>
              </a:rPr>
              <a:t>– </a:t>
            </a:r>
            <a:r>
              <a:rPr lang="sl-SI" sz="2400" dirty="0" smtClean="0">
                <a:solidFill>
                  <a:schemeClr val="tx2"/>
                </a:solidFill>
              </a:rPr>
              <a:t>UPB, </a:t>
            </a:r>
            <a:r>
              <a:rPr lang="en-US" sz="2400" dirty="0" smtClean="0">
                <a:solidFill>
                  <a:schemeClr val="tx2"/>
                </a:solidFill>
              </a:rPr>
              <a:t>10/15 </a:t>
            </a:r>
            <a:r>
              <a:rPr lang="en-US" sz="2400" dirty="0">
                <a:solidFill>
                  <a:schemeClr val="tx2"/>
                </a:solidFill>
              </a:rPr>
              <a:t>– popr., 27/16, 31/16 – odl. US, 38/16 – odl. </a:t>
            </a:r>
            <a:r>
              <a:rPr lang="en-US" sz="2400" dirty="0" smtClean="0">
                <a:solidFill>
                  <a:schemeClr val="tx2"/>
                </a:solidFill>
              </a:rPr>
              <a:t>US</a:t>
            </a:r>
            <a:r>
              <a:rPr lang="sl-SI" sz="2400" dirty="0" smtClean="0">
                <a:solidFill>
                  <a:schemeClr val="tx2"/>
                </a:solidFill>
              </a:rPr>
              <a:t>, </a:t>
            </a:r>
            <a:r>
              <a:rPr lang="en-US" sz="2400" dirty="0" smtClean="0">
                <a:solidFill>
                  <a:schemeClr val="tx2"/>
                </a:solidFill>
              </a:rPr>
              <a:t>63/16 </a:t>
            </a:r>
            <a:r>
              <a:rPr lang="en-US" sz="2400" dirty="0">
                <a:solidFill>
                  <a:schemeClr val="tx2"/>
                </a:solidFill>
              </a:rPr>
              <a:t>– </a:t>
            </a:r>
            <a:r>
              <a:rPr lang="en-US" sz="2400" dirty="0" smtClean="0">
                <a:solidFill>
                  <a:schemeClr val="tx2"/>
                </a:solidFill>
              </a:rPr>
              <a:t>ZD-C</a:t>
            </a:r>
            <a:r>
              <a:rPr lang="sl-SI" sz="2400" dirty="0" smtClean="0">
                <a:solidFill>
                  <a:schemeClr val="tx2"/>
                </a:solidFill>
              </a:rPr>
              <a:t> in 54/18 – odl.US</a:t>
            </a:r>
            <a:r>
              <a:rPr lang="en-US" sz="2400" dirty="0" smtClean="0">
                <a:solidFill>
                  <a:schemeClr val="tx2"/>
                </a:solidFill>
              </a:rPr>
              <a:t>)</a:t>
            </a:r>
            <a:r>
              <a:rPr lang="sl-SI" sz="2400" dirty="0" smtClean="0">
                <a:solidFill>
                  <a:schemeClr val="tx2"/>
                </a:solidFill>
              </a:rPr>
              <a:t>.</a:t>
            </a:r>
          </a:p>
          <a:p>
            <a:pPr marL="0" indent="0">
              <a:spcBef>
                <a:spcPts val="0"/>
              </a:spcBef>
              <a:buNone/>
            </a:pPr>
            <a:r>
              <a:rPr lang="sl-SI" sz="2400" dirty="0" smtClean="0">
                <a:solidFill>
                  <a:schemeClr val="tx2"/>
                </a:solidFill>
              </a:rPr>
              <a:t>2. poglavje </a:t>
            </a:r>
          </a:p>
          <a:p>
            <a:pPr marL="0" indent="0">
              <a:spcBef>
                <a:spcPts val="0"/>
              </a:spcBef>
              <a:buNone/>
            </a:pPr>
            <a:r>
              <a:rPr lang="sl-SI" sz="2400" b="1" dirty="0" smtClean="0">
                <a:solidFill>
                  <a:schemeClr val="tx2"/>
                </a:solidFill>
              </a:rPr>
              <a:t>Finančno poslovanje družb in drugih pravnih oseb</a:t>
            </a:r>
            <a:r>
              <a:rPr lang="sl-SI" sz="2400" dirty="0" smtClean="0">
                <a:solidFill>
                  <a:schemeClr val="tx2"/>
                </a:solidFill>
              </a:rPr>
              <a:t>:  </a:t>
            </a:r>
          </a:p>
          <a:p>
            <a:pPr marL="0" indent="0">
              <a:spcBef>
                <a:spcPts val="0"/>
              </a:spcBef>
              <a:buNone/>
            </a:pPr>
            <a:r>
              <a:rPr lang="sl-SI" sz="2400" b="1" dirty="0" smtClean="0">
                <a:solidFill>
                  <a:schemeClr val="tx2"/>
                </a:solidFill>
              </a:rPr>
              <a:t>27. člen </a:t>
            </a:r>
            <a:r>
              <a:rPr lang="sl-SI" sz="2400" b="1" dirty="0">
                <a:solidFill>
                  <a:schemeClr val="tx2"/>
                </a:solidFill>
              </a:rPr>
              <a:t>(uporaba 2. </a:t>
            </a:r>
            <a:r>
              <a:rPr lang="sl-SI" sz="2400" b="1" dirty="0" smtClean="0">
                <a:solidFill>
                  <a:schemeClr val="tx2"/>
                </a:solidFill>
              </a:rPr>
              <a:t>poglavja) </a:t>
            </a:r>
            <a:r>
              <a:rPr lang="sl-SI" sz="2400" dirty="0" smtClean="0">
                <a:solidFill>
                  <a:schemeClr val="tx2"/>
                </a:solidFill>
              </a:rPr>
              <a:t>določa:</a:t>
            </a:r>
            <a:endParaRPr lang="sl-SI" sz="2400" dirty="0">
              <a:solidFill>
                <a:schemeClr val="tx2"/>
              </a:solidFill>
            </a:endParaRPr>
          </a:p>
          <a:p>
            <a:pPr marL="0" indent="0">
              <a:spcBef>
                <a:spcPts val="0"/>
              </a:spcBef>
              <a:buNone/>
            </a:pPr>
            <a:r>
              <a:rPr lang="sl-SI" sz="2400" dirty="0" smtClean="0">
                <a:solidFill>
                  <a:schemeClr val="tx2"/>
                </a:solidFill>
              </a:rPr>
              <a:t>(</a:t>
            </a:r>
            <a:r>
              <a:rPr lang="sl-SI" sz="2400" dirty="0">
                <a:solidFill>
                  <a:schemeClr val="tx2"/>
                </a:solidFill>
              </a:rPr>
              <a:t>1) </a:t>
            </a:r>
            <a:r>
              <a:rPr lang="sl-SI" sz="2400" dirty="0" smtClean="0">
                <a:solidFill>
                  <a:schemeClr val="tx2"/>
                </a:solidFill>
              </a:rPr>
              <a:t>2. poglavje tega zakona se uporablja za gospodarske družbe, smiselno pa tudi za podjetnika, zavod, javni zavod, zadrugo in javni sklad. </a:t>
            </a:r>
            <a:endParaRPr lang="sl-SI" sz="2400" dirty="0">
              <a:solidFill>
                <a:schemeClr val="tx2"/>
              </a:solidFill>
            </a:endParaRPr>
          </a:p>
        </p:txBody>
      </p:sp>
    </p:spTree>
    <p:extLst>
      <p:ext uri="{BB962C8B-B14F-4D97-AF65-F5344CB8AC3E}">
        <p14:creationId xmlns:p14="http://schemas.microsoft.com/office/powerpoint/2010/main" val="3803900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66093"/>
            <a:ext cx="6889707" cy="835269"/>
          </a:xfrm>
        </p:spPr>
        <p:txBody>
          <a:bodyPr/>
          <a:lstStyle/>
          <a:p>
            <a:pPr marL="0" indent="0" hangingPunct="0"/>
            <a:r>
              <a:rPr lang="x-none" sz="2400" b="1">
                <a:solidFill>
                  <a:schemeClr val="tx2"/>
                </a:solidFill>
              </a:rPr>
              <a:t>29. člen</a:t>
            </a:r>
            <a:r>
              <a:rPr lang="sl-SI" sz="2400" b="1" dirty="0">
                <a:solidFill>
                  <a:schemeClr val="tx2"/>
                </a:solidFill>
              </a:rPr>
              <a:t/>
            </a:r>
            <a:br>
              <a:rPr lang="sl-SI" sz="2400" b="1" dirty="0">
                <a:solidFill>
                  <a:schemeClr val="tx2"/>
                </a:solidFill>
              </a:rPr>
            </a:br>
            <a:r>
              <a:rPr lang="x-none" sz="2400" b="1">
                <a:solidFill>
                  <a:schemeClr val="tx2"/>
                </a:solidFill>
              </a:rPr>
              <a:t>(temeljne obveznosti članov nadzornega sveta)</a:t>
            </a:r>
            <a:r>
              <a:rPr lang="sl-SI" sz="1800" b="1" dirty="0">
                <a:solidFill>
                  <a:schemeClr val="tx2"/>
                </a:solidFill>
              </a:rPr>
              <a:t/>
            </a:r>
            <a:br>
              <a:rPr lang="sl-SI" sz="1800" b="1" dirty="0">
                <a:solidFill>
                  <a:schemeClr val="tx2"/>
                </a:solidFill>
              </a:rPr>
            </a:br>
            <a:endParaRPr lang="sl-SI" sz="1800" dirty="0"/>
          </a:p>
        </p:txBody>
      </p:sp>
      <p:sp>
        <p:nvSpPr>
          <p:cNvPr id="3" name="Ograda vsebine 2"/>
          <p:cNvSpPr>
            <a:spLocks noGrp="1"/>
          </p:cNvSpPr>
          <p:nvPr>
            <p:ph idx="1"/>
          </p:nvPr>
        </p:nvSpPr>
        <p:spPr>
          <a:xfrm>
            <a:off x="972000" y="2329962"/>
            <a:ext cx="7200000" cy="3420207"/>
          </a:xfrm>
        </p:spPr>
        <p:txBody>
          <a:bodyPr>
            <a:normAutofit/>
          </a:bodyPr>
          <a:lstStyle/>
          <a:p>
            <a:pPr marL="0" indent="0" hangingPunct="0">
              <a:spcBef>
                <a:spcPts val="0"/>
              </a:spcBef>
              <a:buNone/>
            </a:pPr>
            <a:r>
              <a:rPr lang="x-none" sz="1800" smtClean="0">
                <a:solidFill>
                  <a:schemeClr val="tx2"/>
                </a:solidFill>
              </a:rPr>
              <a:t>(</a:t>
            </a:r>
            <a:r>
              <a:rPr lang="x-none" sz="1800">
                <a:solidFill>
                  <a:schemeClr val="tx2"/>
                </a:solidFill>
              </a:rPr>
              <a:t>1) Nadzorni svet mora pri izvajanju svojih pristojnosti in odgovornosti za opravljanje nadzora nad vodenjem poslov družbe redno preverjati:</a:t>
            </a:r>
            <a:endParaRPr lang="sl-SI" sz="1800" dirty="0">
              <a:solidFill>
                <a:schemeClr val="tx2"/>
              </a:solidFill>
            </a:endParaRPr>
          </a:p>
          <a:p>
            <a:pPr lvl="0">
              <a:spcBef>
                <a:spcPts val="0"/>
              </a:spcBef>
            </a:pPr>
            <a:r>
              <a:rPr lang="x-none" sz="1800">
                <a:solidFill>
                  <a:schemeClr val="tx2"/>
                </a:solidFill>
              </a:rPr>
              <a:t>ali je družba kratkoročno in dolgoročno plačilno sposobna in</a:t>
            </a:r>
            <a:endParaRPr lang="sl-SI" sz="1800" dirty="0">
              <a:solidFill>
                <a:schemeClr val="tx2"/>
              </a:solidFill>
            </a:endParaRPr>
          </a:p>
          <a:p>
            <a:pPr lvl="0">
              <a:spcBef>
                <a:spcPts val="0"/>
              </a:spcBef>
            </a:pPr>
            <a:r>
              <a:rPr lang="x-none" sz="1800">
                <a:solidFill>
                  <a:schemeClr val="tx2"/>
                </a:solidFill>
              </a:rPr>
              <a:t>ali poslovodstvo ravna v skladu s pravili iz 2. poglavja tega zakona.</a:t>
            </a:r>
            <a:endParaRPr lang="sl-SI" sz="1800" dirty="0">
              <a:solidFill>
                <a:schemeClr val="tx2"/>
              </a:solidFill>
            </a:endParaRPr>
          </a:p>
          <a:p>
            <a:pPr marL="0" indent="0" hangingPunct="0">
              <a:spcBef>
                <a:spcPts val="0"/>
              </a:spcBef>
              <a:buNone/>
            </a:pPr>
            <a:r>
              <a:rPr lang="x-none" sz="1800">
                <a:solidFill>
                  <a:schemeClr val="tx2"/>
                </a:solidFill>
              </a:rPr>
              <a:t>(2) Člani nadzornega sveta so solidarno odgovorni družbi za škodo, ki jo je imela zaradi kršitve njihovih obveznosti iz 2. poglavja tega zakona.</a:t>
            </a:r>
            <a:endParaRPr lang="sl-SI" sz="1800" dirty="0">
              <a:solidFill>
                <a:schemeClr val="tx2"/>
              </a:solidFill>
            </a:endParaRPr>
          </a:p>
          <a:p>
            <a:pPr marL="0" indent="0" hangingPunct="0">
              <a:spcBef>
                <a:spcPts val="0"/>
              </a:spcBef>
              <a:buNone/>
            </a:pPr>
            <a:r>
              <a:rPr lang="x-none" sz="1800">
                <a:solidFill>
                  <a:schemeClr val="tx2"/>
                </a:solidFill>
              </a:rPr>
              <a:t>(3) Člani nadzornega sveta so prosti odškodninske odgovornosti iz drugega odstavka tega člena, če dokažejo, da so pri izpolnjevanju svojih obveznosti ravnali s profesionalno skrbnostjo poslovnofinančne stroke in stroke upravljanja podjetij.</a:t>
            </a:r>
            <a:endParaRPr lang="sl-SI" sz="1800" dirty="0">
              <a:solidFill>
                <a:schemeClr val="tx2"/>
              </a:solidFill>
            </a:endParaRPr>
          </a:p>
          <a:p>
            <a:pPr marL="0" indent="0">
              <a:buNone/>
            </a:pPr>
            <a:endParaRPr lang="sl-SI" dirty="0">
              <a:solidFill>
                <a:schemeClr val="tx2"/>
              </a:solidFill>
            </a:endParaRPr>
          </a:p>
        </p:txBody>
      </p:sp>
    </p:spTree>
    <p:extLst>
      <p:ext uri="{BB962C8B-B14F-4D97-AF65-F5344CB8AC3E}">
        <p14:creationId xmlns:p14="http://schemas.microsoft.com/office/powerpoint/2010/main" val="257030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55077" y="1248509"/>
            <a:ext cx="5006418" cy="738664"/>
          </a:xfrm>
        </p:spPr>
        <p:txBody>
          <a:bodyPr/>
          <a:lstStyle/>
          <a:p>
            <a:r>
              <a:rPr lang="x-none" sz="2400" b="1" smtClean="0">
                <a:solidFill>
                  <a:schemeClr val="tx2"/>
                </a:solidFill>
              </a:rPr>
              <a:t>2</a:t>
            </a:r>
            <a:r>
              <a:rPr lang="sl-SI" sz="2400" b="1" dirty="0" smtClean="0">
                <a:solidFill>
                  <a:schemeClr val="tx2"/>
                </a:solidFill>
              </a:rPr>
              <a:t>8</a:t>
            </a:r>
            <a:r>
              <a:rPr lang="x-none" sz="2400" b="1" smtClean="0">
                <a:solidFill>
                  <a:schemeClr val="tx2"/>
                </a:solidFill>
              </a:rPr>
              <a:t>.</a:t>
            </a:r>
            <a:r>
              <a:rPr lang="x-none" sz="2400" b="1">
                <a:solidFill>
                  <a:schemeClr val="tx2"/>
                </a:solidFill>
              </a:rPr>
              <a:t> člen</a:t>
            </a:r>
            <a:r>
              <a:rPr lang="sl-SI" sz="2400" b="1" dirty="0">
                <a:solidFill>
                  <a:schemeClr val="tx2"/>
                </a:solidFill>
              </a:rPr>
              <a:t/>
            </a:r>
            <a:br>
              <a:rPr lang="sl-SI" sz="2400" b="1" dirty="0">
                <a:solidFill>
                  <a:schemeClr val="tx2"/>
                </a:solidFill>
              </a:rPr>
            </a:br>
            <a:r>
              <a:rPr lang="x-none" sz="2400" b="1">
                <a:solidFill>
                  <a:schemeClr val="tx2"/>
                </a:solidFill>
              </a:rPr>
              <a:t>(temeljne obveznosti </a:t>
            </a:r>
            <a:r>
              <a:rPr lang="sl-SI" sz="2400" b="1" dirty="0" smtClean="0">
                <a:solidFill>
                  <a:schemeClr val="tx2"/>
                </a:solidFill>
              </a:rPr>
              <a:t>poslovodstva</a:t>
            </a:r>
            <a:r>
              <a:rPr lang="x-none" sz="2400" b="1" smtClean="0">
                <a:solidFill>
                  <a:schemeClr val="tx2"/>
                </a:solidFill>
              </a:rPr>
              <a:t>)</a:t>
            </a:r>
            <a:endParaRPr lang="sl-SI" sz="2400" dirty="0"/>
          </a:p>
        </p:txBody>
      </p:sp>
      <p:sp>
        <p:nvSpPr>
          <p:cNvPr id="3" name="Ograda vsebine 2"/>
          <p:cNvSpPr>
            <a:spLocks noGrp="1"/>
          </p:cNvSpPr>
          <p:nvPr>
            <p:ph idx="1"/>
          </p:nvPr>
        </p:nvSpPr>
        <p:spPr>
          <a:xfrm>
            <a:off x="972000" y="2268415"/>
            <a:ext cx="7200000" cy="3692770"/>
          </a:xfrm>
        </p:spPr>
        <p:txBody>
          <a:bodyPr/>
          <a:lstStyle/>
          <a:p>
            <a:pPr marL="0" indent="0">
              <a:spcBef>
                <a:spcPts val="0"/>
              </a:spcBef>
              <a:buNone/>
            </a:pPr>
            <a:r>
              <a:rPr lang="sl-SI" sz="1800" dirty="0" smtClean="0">
                <a:solidFill>
                  <a:schemeClr val="tx2"/>
                </a:solidFill>
              </a:rPr>
              <a:t>(</a:t>
            </a:r>
            <a:r>
              <a:rPr lang="sl-SI" sz="1800" dirty="0">
                <a:solidFill>
                  <a:schemeClr val="tx2"/>
                </a:solidFill>
              </a:rPr>
              <a:t>1) Poslovodstvo mora zagotoviti, da družba posluje v skladu s tem zakonom in pravili poslovnofinančne stroke.</a:t>
            </a:r>
          </a:p>
          <a:p>
            <a:pPr marL="0" indent="0">
              <a:spcBef>
                <a:spcPts val="0"/>
              </a:spcBef>
              <a:buNone/>
            </a:pPr>
            <a:r>
              <a:rPr lang="sl-SI" sz="1800" dirty="0" smtClean="0">
                <a:solidFill>
                  <a:schemeClr val="tx2"/>
                </a:solidFill>
              </a:rPr>
              <a:t>(</a:t>
            </a:r>
            <a:r>
              <a:rPr lang="sl-SI" sz="1800" dirty="0">
                <a:solidFill>
                  <a:schemeClr val="tx2"/>
                </a:solidFill>
              </a:rPr>
              <a:t>2) Poslovodstvo mora pri vodenju poslov družbe ravnati s profesionalno skrbnostjo poslovnofinančne stroke in si pri tem prizadevati, da je družba vedno kratkoročno in dolgoročno plačilno sposobna.</a:t>
            </a:r>
          </a:p>
          <a:p>
            <a:pPr marL="0" indent="0">
              <a:spcBef>
                <a:spcPts val="0"/>
              </a:spcBef>
              <a:buNone/>
            </a:pPr>
            <a:r>
              <a:rPr lang="sl-SI" sz="1800" dirty="0" smtClean="0">
                <a:solidFill>
                  <a:schemeClr val="tx2"/>
                </a:solidFill>
              </a:rPr>
              <a:t>(</a:t>
            </a:r>
            <a:r>
              <a:rPr lang="sl-SI" sz="1800" dirty="0">
                <a:solidFill>
                  <a:schemeClr val="tx2"/>
                </a:solidFill>
              </a:rPr>
              <a:t>3) Člani poslovodstva so solidarno odgovorni družbi za škodo, ki nastane zaradi kršitve njihovih obveznosti, določenih v 2. poglavju tega zakona.</a:t>
            </a:r>
          </a:p>
          <a:p>
            <a:pPr marL="0" indent="0">
              <a:spcBef>
                <a:spcPts val="0"/>
              </a:spcBef>
              <a:buNone/>
            </a:pPr>
            <a:r>
              <a:rPr lang="sl-SI" sz="1800" dirty="0" smtClean="0">
                <a:solidFill>
                  <a:schemeClr val="tx2"/>
                </a:solidFill>
              </a:rPr>
              <a:t>(</a:t>
            </a:r>
            <a:r>
              <a:rPr lang="sl-SI" sz="1800" dirty="0">
                <a:solidFill>
                  <a:schemeClr val="tx2"/>
                </a:solidFill>
              </a:rPr>
              <a:t>4) Člani poslovodstva so prosti odškodninske odgovornosti iz tretjega odstavka tega člena, če dokažejo, da so pri izpolnjevanju svojih obveznosti ravnali s profesionalno skrbnostjo poslovnofinančne stroke in stroke upravljanja podjetij</a:t>
            </a:r>
            <a:r>
              <a:rPr lang="sl-SI" sz="1800" dirty="0"/>
              <a:t>.</a:t>
            </a:r>
          </a:p>
          <a:p>
            <a:pPr marL="0" indent="0">
              <a:buNone/>
            </a:pPr>
            <a:endParaRPr lang="sl-SI" dirty="0"/>
          </a:p>
        </p:txBody>
      </p:sp>
    </p:spTree>
    <p:extLst>
      <p:ext uri="{BB962C8B-B14F-4D97-AF65-F5344CB8AC3E}">
        <p14:creationId xmlns:p14="http://schemas.microsoft.com/office/powerpoint/2010/main" val="383381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49" y="1178169"/>
            <a:ext cx="3178419" cy="773723"/>
          </a:xfrm>
        </p:spPr>
        <p:txBody>
          <a:bodyPr/>
          <a:lstStyle/>
          <a:p>
            <a:r>
              <a:rPr lang="sl-SI" dirty="0" smtClean="0"/>
              <a:t>Posledice</a:t>
            </a:r>
            <a:endParaRPr lang="sl-SI" dirty="0"/>
          </a:p>
        </p:txBody>
      </p:sp>
      <p:sp>
        <p:nvSpPr>
          <p:cNvPr id="3" name="Ograda vsebine 2"/>
          <p:cNvSpPr>
            <a:spLocks noGrp="1"/>
          </p:cNvSpPr>
          <p:nvPr>
            <p:ph idx="1"/>
          </p:nvPr>
        </p:nvSpPr>
        <p:spPr>
          <a:xfrm>
            <a:off x="972000" y="2382715"/>
            <a:ext cx="7200000" cy="3485285"/>
          </a:xfrm>
        </p:spPr>
        <p:txBody>
          <a:bodyPr>
            <a:normAutofit/>
          </a:bodyPr>
          <a:lstStyle/>
          <a:p>
            <a:pPr marL="514350" indent="-514350">
              <a:lnSpc>
                <a:spcPct val="110000"/>
              </a:lnSpc>
              <a:spcBef>
                <a:spcPts val="0"/>
              </a:spcBef>
              <a:buFont typeface="+mj-lt"/>
              <a:buAutoNum type="arabicPeriod"/>
            </a:pPr>
            <a:r>
              <a:rPr lang="sl-SI" sz="2400" dirty="0" smtClean="0">
                <a:solidFill>
                  <a:schemeClr val="tx2"/>
                </a:solidFill>
              </a:rPr>
              <a:t>Člani svetov nastopajo kot posamezniki, čeprav so imenovani s strani ustanovitelja ali interesnih skupin.</a:t>
            </a:r>
          </a:p>
          <a:p>
            <a:pPr marL="514350" indent="-514350">
              <a:lnSpc>
                <a:spcPct val="110000"/>
              </a:lnSpc>
              <a:spcBef>
                <a:spcPts val="0"/>
              </a:spcBef>
              <a:buFont typeface="+mj-lt"/>
              <a:buAutoNum type="arabicPeriod"/>
            </a:pPr>
            <a:r>
              <a:rPr lang="sl-SI" sz="2400" dirty="0" smtClean="0">
                <a:solidFill>
                  <a:schemeClr val="tx2"/>
                </a:solidFill>
              </a:rPr>
              <a:t>Člani svetov so osebno odgovorni za svoje delo.</a:t>
            </a:r>
          </a:p>
          <a:p>
            <a:pPr marL="514350" indent="-514350">
              <a:lnSpc>
                <a:spcPct val="110000"/>
              </a:lnSpc>
              <a:spcBef>
                <a:spcPts val="0"/>
              </a:spcBef>
              <a:buFont typeface="+mj-lt"/>
              <a:buAutoNum type="arabicPeriod"/>
            </a:pPr>
            <a:r>
              <a:rPr lang="sl-SI" sz="2400" dirty="0" smtClean="0">
                <a:solidFill>
                  <a:schemeClr val="tx2"/>
                </a:solidFill>
              </a:rPr>
              <a:t>Člani svetov lahko poiščejo pomoč pravne in finančne službe na Ministrstvu za kulturo:</a:t>
            </a:r>
          </a:p>
          <a:p>
            <a:pPr lvl="1">
              <a:lnSpc>
                <a:spcPct val="110000"/>
              </a:lnSpc>
              <a:spcBef>
                <a:spcPts val="0"/>
              </a:spcBef>
            </a:pPr>
            <a:r>
              <a:rPr lang="sl-SI" sz="2400" dirty="0" smtClean="0">
                <a:solidFill>
                  <a:schemeClr val="tx2"/>
                </a:solidFill>
              </a:rPr>
              <a:t>preko svetovalca, ki je pristojen za posamezni javni zavod.</a:t>
            </a:r>
            <a:endParaRPr lang="sl-SI" sz="2400" dirty="0">
              <a:solidFill>
                <a:schemeClr val="tx2"/>
              </a:solidFill>
            </a:endParaRPr>
          </a:p>
        </p:txBody>
      </p:sp>
    </p:spTree>
    <p:extLst>
      <p:ext uri="{BB962C8B-B14F-4D97-AF65-F5344CB8AC3E}">
        <p14:creationId xmlns:p14="http://schemas.microsoft.com/office/powerpoint/2010/main" val="3873406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2612" y="1099204"/>
            <a:ext cx="6862396" cy="1231106"/>
          </a:xfrm>
        </p:spPr>
        <p:txBody>
          <a:bodyPr wrap="square">
            <a:spAutoFit/>
          </a:bodyPr>
          <a:lstStyle/>
          <a:p>
            <a:r>
              <a:rPr lang="sl-SI" sz="4000" dirty="0" smtClean="0"/>
              <a:t/>
            </a:r>
            <a:br>
              <a:rPr lang="sl-SI" sz="4000" dirty="0" smtClean="0"/>
            </a:br>
            <a:r>
              <a:rPr lang="sl-SI" sz="4000" dirty="0" smtClean="0"/>
              <a:t>Akti, ki jih obravnava svet</a:t>
            </a:r>
            <a:endParaRPr lang="sl-SI" sz="4000" dirty="0"/>
          </a:p>
        </p:txBody>
      </p:sp>
      <p:sp>
        <p:nvSpPr>
          <p:cNvPr id="3" name="Ograda vsebine 2"/>
          <p:cNvSpPr>
            <a:spLocks noGrp="1"/>
          </p:cNvSpPr>
          <p:nvPr>
            <p:ph idx="1"/>
          </p:nvPr>
        </p:nvSpPr>
        <p:spPr>
          <a:xfrm>
            <a:off x="972000" y="2804746"/>
            <a:ext cx="7200000" cy="3063254"/>
          </a:xfrm>
        </p:spPr>
        <p:txBody>
          <a:bodyPr/>
          <a:lstStyle/>
          <a:p>
            <a:pPr lvl="0" algn="just">
              <a:lnSpc>
                <a:spcPct val="115000"/>
              </a:lnSpc>
              <a:spcAft>
                <a:spcPts val="0"/>
              </a:spcAft>
              <a:buFont typeface="+mj-lt"/>
              <a:buAutoNum type="arabicPeriod"/>
            </a:pPr>
            <a:r>
              <a:rPr lang="sl-SI" dirty="0" smtClean="0">
                <a:solidFill>
                  <a:schemeClr val="tx2"/>
                </a:solidFill>
                <a:latin typeface="Arial"/>
                <a:ea typeface="Times New Roman"/>
                <a:cs typeface="Times New Roman"/>
              </a:rPr>
              <a:t> strateški </a:t>
            </a:r>
            <a:r>
              <a:rPr lang="sl-SI" dirty="0">
                <a:solidFill>
                  <a:schemeClr val="tx2"/>
                </a:solidFill>
                <a:latin typeface="Arial"/>
                <a:ea typeface="Times New Roman"/>
                <a:cs typeface="Times New Roman"/>
              </a:rPr>
              <a:t>načrt</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smtClean="0">
                <a:solidFill>
                  <a:schemeClr val="tx2"/>
                </a:solidFill>
                <a:latin typeface="Arial"/>
                <a:ea typeface="Times New Roman"/>
                <a:cs typeface="Times New Roman"/>
              </a:rPr>
              <a:t> akt o organizaciji </a:t>
            </a:r>
            <a:r>
              <a:rPr lang="sl-SI" dirty="0">
                <a:solidFill>
                  <a:schemeClr val="tx2"/>
                </a:solidFill>
                <a:latin typeface="Arial"/>
                <a:ea typeface="Times New Roman"/>
                <a:cs typeface="Times New Roman"/>
              </a:rPr>
              <a:t>dela</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smtClean="0">
                <a:solidFill>
                  <a:schemeClr val="tx2"/>
                </a:solidFill>
                <a:latin typeface="Arial"/>
                <a:ea typeface="Times New Roman"/>
                <a:cs typeface="Times New Roman"/>
              </a:rPr>
              <a:t> sistemizacija </a:t>
            </a:r>
            <a:r>
              <a:rPr lang="sl-SI" dirty="0">
                <a:solidFill>
                  <a:schemeClr val="tx2"/>
                </a:solidFill>
                <a:latin typeface="Arial"/>
                <a:ea typeface="Times New Roman"/>
                <a:cs typeface="Times New Roman"/>
              </a:rPr>
              <a:t>delovnih mest </a:t>
            </a:r>
            <a:endParaRPr lang="sl-SI" sz="4000" dirty="0">
              <a:solidFill>
                <a:schemeClr val="tx2"/>
              </a:solidFill>
              <a:latin typeface="Calibri"/>
              <a:ea typeface="Calibri"/>
              <a:cs typeface="Times New Roman"/>
            </a:endParaRPr>
          </a:p>
          <a:p>
            <a:endParaRPr lang="sl-SI" dirty="0"/>
          </a:p>
        </p:txBody>
      </p:sp>
    </p:spTree>
    <p:extLst>
      <p:ext uri="{BB962C8B-B14F-4D97-AF65-F5344CB8AC3E}">
        <p14:creationId xmlns:p14="http://schemas.microsoft.com/office/powerpoint/2010/main" val="105341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7939674" cy="677108"/>
          </a:xfrm>
        </p:spPr>
        <p:txBody>
          <a:bodyPr/>
          <a:lstStyle/>
          <a:p>
            <a:r>
              <a:rPr lang="sl-SI" dirty="0" smtClean="0"/>
              <a:t>Strateški načrt – 35. člen ZUJIK</a:t>
            </a:r>
            <a:endParaRPr lang="sl-SI" dirty="0"/>
          </a:p>
        </p:txBody>
      </p:sp>
      <p:sp>
        <p:nvSpPr>
          <p:cNvPr id="3" name="Ograda vsebine 2"/>
          <p:cNvSpPr>
            <a:spLocks noGrp="1"/>
          </p:cNvSpPr>
          <p:nvPr>
            <p:ph idx="1"/>
          </p:nvPr>
        </p:nvSpPr>
        <p:spPr>
          <a:xfrm>
            <a:off x="597877" y="2769577"/>
            <a:ext cx="7965831" cy="3098424"/>
          </a:xfrm>
        </p:spPr>
        <p:txBody>
          <a:bodyPr>
            <a:normAutofit/>
          </a:bodyPr>
          <a:lstStyle/>
          <a:p>
            <a:pPr marL="0" indent="0">
              <a:lnSpc>
                <a:spcPct val="120000"/>
              </a:lnSpc>
              <a:spcBef>
                <a:spcPts val="0"/>
              </a:spcBef>
              <a:buNone/>
            </a:pPr>
            <a:r>
              <a:rPr lang="sl-SI" sz="1800" dirty="0" smtClean="0">
                <a:solidFill>
                  <a:schemeClr val="tx2"/>
                </a:solidFill>
              </a:rPr>
              <a:t>Javni zavod je </a:t>
            </a:r>
            <a:r>
              <a:rPr lang="sl-SI" sz="1800" dirty="0">
                <a:solidFill>
                  <a:schemeClr val="tx2"/>
                </a:solidFill>
              </a:rPr>
              <a:t>dolžan </a:t>
            </a:r>
            <a:r>
              <a:rPr lang="sl-SI" sz="1800" dirty="0" smtClean="0">
                <a:solidFill>
                  <a:schemeClr val="tx2"/>
                </a:solidFill>
              </a:rPr>
              <a:t>vsakih 5 </a:t>
            </a:r>
            <a:r>
              <a:rPr lang="sl-SI" sz="1800" dirty="0">
                <a:solidFill>
                  <a:schemeClr val="tx2"/>
                </a:solidFill>
              </a:rPr>
              <a:t>let sprejeti strateški načrt, v katerem oriše dolgoročno vizijo razvoja zavoda. </a:t>
            </a:r>
            <a:r>
              <a:rPr lang="sl-SI" sz="1800" dirty="0" smtClean="0">
                <a:solidFill>
                  <a:schemeClr val="tx2"/>
                </a:solidFill>
              </a:rPr>
              <a:t>Ta obsega </a:t>
            </a:r>
            <a:r>
              <a:rPr lang="sl-SI" sz="1800" dirty="0">
                <a:solidFill>
                  <a:schemeClr val="tx2"/>
                </a:solidFill>
              </a:rPr>
              <a:t>programske usmeritve in predviden obseg programa, organizacijske usmeritve, opredelitev investicij in investicijskega vzdrževanja ter podlage za kadrovski načrt, ki določa delež zaposlitev za določen čas in vključuje predvidene zunanje sodelavce. </a:t>
            </a:r>
            <a:endParaRPr lang="sl-SI" sz="1800" dirty="0" smtClean="0">
              <a:solidFill>
                <a:schemeClr val="tx2"/>
              </a:solidFill>
            </a:endParaRPr>
          </a:p>
          <a:p>
            <a:pPr marL="0" indent="0">
              <a:spcBef>
                <a:spcPts val="0"/>
              </a:spcBef>
              <a:buNone/>
            </a:pPr>
            <a:endParaRPr lang="sl-SI" sz="1800" dirty="0">
              <a:solidFill>
                <a:schemeClr val="tx2"/>
              </a:solidFill>
            </a:endParaRPr>
          </a:p>
          <a:p>
            <a:pPr marL="0" indent="0">
              <a:spcBef>
                <a:spcPts val="0"/>
              </a:spcBef>
              <a:buNone/>
            </a:pPr>
            <a:endParaRPr lang="sl-SI" sz="1800" dirty="0">
              <a:solidFill>
                <a:schemeClr val="tx2"/>
              </a:solidFill>
            </a:endParaRPr>
          </a:p>
          <a:p>
            <a:pPr marL="0" indent="0">
              <a:spcBef>
                <a:spcPts val="0"/>
              </a:spcBef>
              <a:buNone/>
            </a:pPr>
            <a:r>
              <a:rPr lang="sl-SI" sz="1800" b="1" dirty="0" smtClean="0">
                <a:solidFill>
                  <a:schemeClr val="tx2"/>
                </a:solidFill>
              </a:rPr>
              <a:t>Svet </a:t>
            </a:r>
            <a:r>
              <a:rPr lang="sl-SI" sz="1800" b="1" dirty="0">
                <a:solidFill>
                  <a:schemeClr val="tx2"/>
                </a:solidFill>
              </a:rPr>
              <a:t>presodi, ali je strateški načrt usklajen z aktom o ustanovitvi JZ.</a:t>
            </a:r>
          </a:p>
          <a:p>
            <a:endParaRPr lang="sl-SI" dirty="0"/>
          </a:p>
        </p:txBody>
      </p:sp>
    </p:spTree>
    <p:extLst>
      <p:ext uri="{BB962C8B-B14F-4D97-AF65-F5344CB8AC3E}">
        <p14:creationId xmlns:p14="http://schemas.microsoft.com/office/powerpoint/2010/main" val="3878910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5491888" cy="677108"/>
          </a:xfrm>
        </p:spPr>
        <p:txBody>
          <a:bodyPr/>
          <a:lstStyle/>
          <a:p>
            <a:r>
              <a:rPr lang="sl-SI" dirty="0" smtClean="0"/>
              <a:t>Akt o organizaciji dela</a:t>
            </a:r>
            <a:endParaRPr lang="sl-SI" dirty="0"/>
          </a:p>
        </p:txBody>
      </p:sp>
      <p:sp>
        <p:nvSpPr>
          <p:cNvPr id="3" name="Ograda vsebine 2"/>
          <p:cNvSpPr>
            <a:spLocks noGrp="1"/>
          </p:cNvSpPr>
          <p:nvPr>
            <p:ph idx="1"/>
          </p:nvPr>
        </p:nvSpPr>
        <p:spPr>
          <a:xfrm>
            <a:off x="971550" y="2373923"/>
            <a:ext cx="7486200" cy="3587262"/>
          </a:xfrm>
        </p:spPr>
        <p:txBody>
          <a:bodyPr>
            <a:normAutofit fontScale="25000" lnSpcReduction="20000"/>
          </a:bodyPr>
          <a:lstStyle/>
          <a:p>
            <a:pPr marL="0" indent="0">
              <a:lnSpc>
                <a:spcPct val="120000"/>
              </a:lnSpc>
              <a:spcBef>
                <a:spcPts val="0"/>
              </a:spcBef>
              <a:buNone/>
            </a:pPr>
            <a:r>
              <a:rPr lang="x-none" sz="7200">
                <a:solidFill>
                  <a:schemeClr val="tx2"/>
                </a:solidFill>
              </a:rPr>
              <a:t>Z </a:t>
            </a:r>
            <a:r>
              <a:rPr lang="sl-SI" sz="7200" dirty="0">
                <a:solidFill>
                  <a:schemeClr val="tx2"/>
                </a:solidFill>
              </a:rPr>
              <a:t>aktom o </a:t>
            </a:r>
            <a:r>
              <a:rPr lang="x-none" sz="7200">
                <a:solidFill>
                  <a:schemeClr val="tx2"/>
                </a:solidFill>
              </a:rPr>
              <a:t>organizacij</a:t>
            </a:r>
            <a:r>
              <a:rPr lang="sl-SI" sz="7200" dirty="0">
                <a:solidFill>
                  <a:schemeClr val="tx2"/>
                </a:solidFill>
              </a:rPr>
              <a:t>i dela</a:t>
            </a:r>
            <a:r>
              <a:rPr lang="x-none" sz="7200">
                <a:solidFill>
                  <a:schemeClr val="tx2"/>
                </a:solidFill>
              </a:rPr>
              <a:t> se določijo </a:t>
            </a:r>
            <a:r>
              <a:rPr lang="sl-SI" sz="7200" dirty="0">
                <a:solidFill>
                  <a:schemeClr val="tx2"/>
                </a:solidFill>
              </a:rPr>
              <a:t>notranje organizacijske enote, njihova delovna področja in njihova medsebojna razmerja; način vodenja notranjih organizacijskih enot; naloge, pooblastila in odgovornost vodij notranjih organizacijskih enot ter način delovanja. </a:t>
            </a:r>
            <a:endParaRPr lang="sl-SI" sz="7200" dirty="0" smtClean="0">
              <a:solidFill>
                <a:schemeClr val="tx2"/>
              </a:solidFill>
            </a:endParaRPr>
          </a:p>
          <a:p>
            <a:pPr marL="0" indent="0">
              <a:lnSpc>
                <a:spcPct val="120000"/>
              </a:lnSpc>
              <a:spcBef>
                <a:spcPts val="0"/>
              </a:spcBef>
              <a:buNone/>
            </a:pPr>
            <a:endParaRPr lang="sl-SI" sz="7200" dirty="0" smtClean="0">
              <a:solidFill>
                <a:schemeClr val="tx2"/>
              </a:solidFill>
            </a:endParaRPr>
          </a:p>
          <a:p>
            <a:pPr marL="0" indent="0">
              <a:lnSpc>
                <a:spcPct val="120000"/>
              </a:lnSpc>
              <a:spcBef>
                <a:spcPts val="0"/>
              </a:spcBef>
              <a:buNone/>
            </a:pPr>
            <a:r>
              <a:rPr lang="sl-SI" sz="7200" dirty="0" smtClean="0">
                <a:solidFill>
                  <a:schemeClr val="tx2"/>
                </a:solidFill>
              </a:rPr>
              <a:t>Organizacija </a:t>
            </a:r>
            <a:r>
              <a:rPr lang="sl-SI" sz="7200" dirty="0">
                <a:solidFill>
                  <a:schemeClr val="tx2"/>
                </a:solidFill>
              </a:rPr>
              <a:t>dela zagotavlja učinkovito izvajanje nalog in smotrno organizacijo delovnih procesov, smotrno združevanje nalog in opravil po delovnih mestih, racionalno število delovnih mest, optimalno zaposlenost uslužbencev, nadzor nad aktivnostmi in opravljenim delom, smotrno izrabo kadrovskih, tehničnih,  prostorskih in drugih kapacitet. </a:t>
            </a:r>
            <a:endParaRPr lang="sl-SI" sz="7200" dirty="0" smtClean="0">
              <a:solidFill>
                <a:schemeClr val="tx2"/>
              </a:solidFill>
            </a:endParaRPr>
          </a:p>
          <a:p>
            <a:pPr marL="0" indent="0">
              <a:lnSpc>
                <a:spcPct val="120000"/>
              </a:lnSpc>
              <a:spcBef>
                <a:spcPts val="0"/>
              </a:spcBef>
              <a:buNone/>
            </a:pPr>
            <a:endParaRPr lang="sl-SI" sz="7200" b="1" dirty="0" smtClean="0">
              <a:solidFill>
                <a:schemeClr val="tx2"/>
              </a:solidFill>
            </a:endParaRPr>
          </a:p>
          <a:p>
            <a:pPr marL="0" indent="0">
              <a:lnSpc>
                <a:spcPct val="120000"/>
              </a:lnSpc>
              <a:spcBef>
                <a:spcPts val="0"/>
              </a:spcBef>
              <a:buNone/>
            </a:pPr>
            <a:r>
              <a:rPr lang="sl-SI" sz="7200" b="1" dirty="0" smtClean="0">
                <a:solidFill>
                  <a:schemeClr val="tx2"/>
                </a:solidFill>
              </a:rPr>
              <a:t>Svet </a:t>
            </a:r>
            <a:r>
              <a:rPr lang="sl-SI" sz="7200" b="1" dirty="0">
                <a:solidFill>
                  <a:schemeClr val="tx2"/>
                </a:solidFill>
              </a:rPr>
              <a:t>presodi, ali organizacija dela ustreza nalogam in poslanstvu </a:t>
            </a:r>
            <a:r>
              <a:rPr lang="sl-SI" sz="7200" b="1" dirty="0" smtClean="0">
                <a:solidFill>
                  <a:schemeClr val="tx2"/>
                </a:solidFill>
              </a:rPr>
              <a:t>javnega zavoda. </a:t>
            </a:r>
            <a:endParaRPr lang="sl-SI" sz="7200" b="1" dirty="0">
              <a:solidFill>
                <a:schemeClr val="tx2"/>
              </a:solidFill>
            </a:endParaRPr>
          </a:p>
          <a:p>
            <a:endParaRPr lang="sl-SI" dirty="0"/>
          </a:p>
        </p:txBody>
      </p:sp>
    </p:spTree>
    <p:extLst>
      <p:ext uri="{BB962C8B-B14F-4D97-AF65-F5344CB8AC3E}">
        <p14:creationId xmlns:p14="http://schemas.microsoft.com/office/powerpoint/2010/main" val="257369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6714980" cy="677108"/>
          </a:xfrm>
        </p:spPr>
        <p:txBody>
          <a:bodyPr/>
          <a:lstStyle/>
          <a:p>
            <a:r>
              <a:rPr lang="sl-SI" dirty="0" smtClean="0">
                <a:latin typeface="Arial" charset="0"/>
              </a:rPr>
              <a:t>Upravljanje javnih zavodov</a:t>
            </a:r>
          </a:p>
        </p:txBody>
      </p:sp>
      <p:sp>
        <p:nvSpPr>
          <p:cNvPr id="21" name="Content Placeholder 20"/>
          <p:cNvSpPr>
            <a:spLocks noGrp="1"/>
          </p:cNvSpPr>
          <p:nvPr>
            <p:ph idx="4294967295"/>
          </p:nvPr>
        </p:nvSpPr>
        <p:spPr>
          <a:xfrm>
            <a:off x="971550" y="2883877"/>
            <a:ext cx="7200900" cy="2983523"/>
          </a:xfrm>
        </p:spPr>
        <p:txBody>
          <a:bodyPr rtlCol="0">
            <a:normAutofit/>
          </a:bodyPr>
          <a:lstStyle/>
          <a:p>
            <a:pPr fontAlgn="auto">
              <a:spcAft>
                <a:spcPts val="0"/>
              </a:spcAft>
              <a:buFont typeface="Arial" pitchFamily="34" charset="0"/>
              <a:buChar char="•"/>
              <a:defRPr/>
            </a:pPr>
            <a:r>
              <a:rPr lang="sl-SI" dirty="0" smtClean="0">
                <a:solidFill>
                  <a:schemeClr val="tx2"/>
                </a:solidFill>
              </a:rPr>
              <a:t>pravna podlaga za imenovanje članov sveta javnega zavoda</a:t>
            </a:r>
          </a:p>
          <a:p>
            <a:pPr fontAlgn="auto">
              <a:spcAft>
                <a:spcPts val="0"/>
              </a:spcAft>
              <a:buFont typeface="Arial" pitchFamily="34" charset="0"/>
              <a:buChar char="•"/>
              <a:defRPr/>
            </a:pPr>
            <a:r>
              <a:rPr lang="sl-SI" dirty="0" smtClean="0">
                <a:solidFill>
                  <a:schemeClr val="tx2"/>
                </a:solidFill>
              </a:rPr>
              <a:t>naloge in odgovornost članov sveta</a:t>
            </a:r>
          </a:p>
          <a:p>
            <a:pPr fontAlgn="auto">
              <a:spcAft>
                <a:spcPts val="0"/>
              </a:spcAft>
              <a:buFont typeface="Arial" pitchFamily="34" charset="0"/>
              <a:buChar char="•"/>
              <a:defRPr/>
            </a:pPr>
            <a:r>
              <a:rPr lang="sl-SI" dirty="0">
                <a:solidFill>
                  <a:schemeClr val="tx2"/>
                </a:solidFill>
              </a:rPr>
              <a:t>akti, ki jih obravnava svet občasno</a:t>
            </a:r>
          </a:p>
          <a:p>
            <a:pPr fontAlgn="auto">
              <a:spcAft>
                <a:spcPts val="0"/>
              </a:spcAft>
              <a:buFont typeface="Arial" pitchFamily="34" charset="0"/>
              <a:buChar char="•"/>
              <a:defRPr/>
            </a:pPr>
            <a:r>
              <a:rPr lang="sl-SI" dirty="0" smtClean="0">
                <a:solidFill>
                  <a:schemeClr val="tx2"/>
                </a:solidFill>
              </a:rPr>
              <a:t>akti, ki jih obravnava svet vsako leto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6932988" cy="677108"/>
          </a:xfrm>
        </p:spPr>
        <p:txBody>
          <a:bodyPr/>
          <a:lstStyle/>
          <a:p>
            <a:r>
              <a:rPr lang="sl-SI" dirty="0" smtClean="0"/>
              <a:t>Sistemizacija delovnih mest</a:t>
            </a:r>
            <a:endParaRPr lang="sl-SI" dirty="0"/>
          </a:p>
        </p:txBody>
      </p:sp>
      <p:sp>
        <p:nvSpPr>
          <p:cNvPr id="3" name="Ograda vsebine 2"/>
          <p:cNvSpPr>
            <a:spLocks noGrp="1"/>
          </p:cNvSpPr>
          <p:nvPr>
            <p:ph idx="1"/>
          </p:nvPr>
        </p:nvSpPr>
        <p:spPr>
          <a:xfrm>
            <a:off x="972000" y="2338755"/>
            <a:ext cx="7200000" cy="3859822"/>
          </a:xfrm>
        </p:spPr>
        <p:txBody>
          <a:bodyPr>
            <a:normAutofit fontScale="40000" lnSpcReduction="20000"/>
          </a:bodyPr>
          <a:lstStyle/>
          <a:p>
            <a:pPr marL="0" indent="0" algn="just">
              <a:lnSpc>
                <a:spcPct val="120000"/>
              </a:lnSpc>
              <a:spcBef>
                <a:spcPts val="0"/>
              </a:spcBef>
              <a:buNone/>
            </a:pPr>
            <a:r>
              <a:rPr lang="sl-SI" sz="3500" dirty="0">
                <a:solidFill>
                  <a:schemeClr val="tx2"/>
                </a:solidFill>
              </a:rPr>
              <a:t>Sistemizacija je organizacijski akt, ki je </a:t>
            </a:r>
            <a:r>
              <a:rPr lang="sl-SI" sz="3500" dirty="0" smtClean="0">
                <a:solidFill>
                  <a:schemeClr val="tx2"/>
                </a:solidFill>
              </a:rPr>
              <a:t>po navadi </a:t>
            </a:r>
            <a:r>
              <a:rPr lang="sl-SI" sz="3500" dirty="0">
                <a:solidFill>
                  <a:schemeClr val="tx2"/>
                </a:solidFill>
              </a:rPr>
              <a:t>del akta o organizaciji dela. Njen sestavni del so določene vrste delovnih mest, potrebnih za izvajanje javne službe in drugih dejavnosti javnega zavoda, ki so v skladu z namenom, zaradi katerega je javni zavod ustanovljen, z opisom pogojev za zasedbo delovnih mest in nalog na posameznih delovnih mestih ter plačnimi razredi. </a:t>
            </a:r>
            <a:endParaRPr lang="sl-SI" sz="3500" dirty="0" smtClean="0">
              <a:solidFill>
                <a:schemeClr val="tx2"/>
              </a:solidFill>
            </a:endParaRPr>
          </a:p>
          <a:p>
            <a:pPr marL="0" indent="0" algn="just">
              <a:lnSpc>
                <a:spcPct val="120000"/>
              </a:lnSpc>
              <a:spcBef>
                <a:spcPts val="0"/>
              </a:spcBef>
              <a:buNone/>
            </a:pPr>
            <a:endParaRPr lang="sl-SI" sz="3500" dirty="0" smtClean="0">
              <a:solidFill>
                <a:schemeClr val="tx2"/>
              </a:solidFill>
            </a:endParaRPr>
          </a:p>
          <a:p>
            <a:pPr marL="0" indent="0" algn="just">
              <a:lnSpc>
                <a:spcPct val="120000"/>
              </a:lnSpc>
              <a:spcBef>
                <a:spcPts val="0"/>
              </a:spcBef>
              <a:buNone/>
            </a:pPr>
            <a:r>
              <a:rPr lang="sl-SI" sz="3500" dirty="0" smtClean="0">
                <a:solidFill>
                  <a:schemeClr val="tx2"/>
                </a:solidFill>
              </a:rPr>
              <a:t>Usklajena </a:t>
            </a:r>
            <a:r>
              <a:rPr lang="sl-SI" sz="3500" dirty="0">
                <a:solidFill>
                  <a:schemeClr val="tx2"/>
                </a:solidFill>
              </a:rPr>
              <a:t>mora biti z Zakonom o javnih </a:t>
            </a:r>
            <a:r>
              <a:rPr lang="sl-SI" sz="3500" dirty="0" smtClean="0">
                <a:solidFill>
                  <a:schemeClr val="tx2"/>
                </a:solidFill>
              </a:rPr>
              <a:t>uslužbencih (</a:t>
            </a:r>
            <a:r>
              <a:rPr lang="sl-SI" sz="3500" dirty="0">
                <a:solidFill>
                  <a:schemeClr val="tx2"/>
                </a:solidFill>
              </a:rPr>
              <a:t>Uradni list RS, št. 63/07 – uradno prečiščeno besedilo, 65/08, 69/08 – ZTFI-A, 69/08 – ZZavar-E in 40/12 – ZUJF</a:t>
            </a:r>
            <a:r>
              <a:rPr lang="sl-SI" sz="3500" dirty="0" smtClean="0">
                <a:solidFill>
                  <a:schemeClr val="tx2"/>
                </a:solidFill>
              </a:rPr>
              <a:t>), </a:t>
            </a:r>
            <a:r>
              <a:rPr lang="sl-SI" sz="3500" dirty="0">
                <a:solidFill>
                  <a:schemeClr val="tx2"/>
                </a:solidFill>
              </a:rPr>
              <a:t>Zakonom o sistemu plač v javnem sektorju  (Uradni list RS, št. 108/09 – uradno prečiščeno besedilo, 13/10, 59/10, 85/10, 107/10, 35/11 – ORZSPJS49a, 27/12 – odl. US, 40/12 – ZUJF, 46/13, 25/14 – ZFU, 50/14, 95/14 – ZUPPJS15, 82/15 in 23/17 – ZDOdv</a:t>
            </a:r>
            <a:r>
              <a:rPr lang="sl-SI" sz="3500" dirty="0" smtClean="0">
                <a:solidFill>
                  <a:schemeClr val="tx2"/>
                </a:solidFill>
              </a:rPr>
              <a:t>) ter </a:t>
            </a:r>
            <a:r>
              <a:rPr lang="sl-SI" sz="3500" dirty="0">
                <a:solidFill>
                  <a:schemeClr val="tx2"/>
                </a:solidFill>
              </a:rPr>
              <a:t>Kolektivno pogodbo za kulturne dejavnosti v Republiki </a:t>
            </a:r>
            <a:r>
              <a:rPr lang="sl-SI" sz="3500" dirty="0" smtClean="0">
                <a:solidFill>
                  <a:schemeClr val="tx2"/>
                </a:solidFill>
              </a:rPr>
              <a:t>Sloveniji (</a:t>
            </a:r>
            <a:r>
              <a:rPr lang="sl-SI" sz="3500" dirty="0">
                <a:solidFill>
                  <a:schemeClr val="tx2"/>
                </a:solidFill>
              </a:rPr>
              <a:t>Uradni list RS, št. 45/94, 45/94, 39/96, 39/99 – ZMPUPR, 82/99, 102/00, 52/01, 64/01, 43/06 – ZKolP, 60/08, 32/09, 32/09, 40/12, 46/13 in 106/15</a:t>
            </a:r>
            <a:r>
              <a:rPr lang="sl-SI" sz="3500" dirty="0" smtClean="0">
                <a:solidFill>
                  <a:schemeClr val="tx2"/>
                </a:solidFill>
              </a:rPr>
              <a:t>). </a:t>
            </a:r>
          </a:p>
          <a:p>
            <a:pPr marL="0" indent="0" algn="just">
              <a:lnSpc>
                <a:spcPct val="120000"/>
              </a:lnSpc>
              <a:spcBef>
                <a:spcPts val="0"/>
              </a:spcBef>
              <a:buNone/>
            </a:pPr>
            <a:endParaRPr lang="sl-SI" sz="3500" dirty="0">
              <a:solidFill>
                <a:schemeClr val="tx2"/>
              </a:solidFill>
            </a:endParaRPr>
          </a:p>
          <a:p>
            <a:pPr marL="0" indent="0" algn="just">
              <a:lnSpc>
                <a:spcPct val="120000"/>
              </a:lnSpc>
              <a:spcBef>
                <a:spcPts val="0"/>
              </a:spcBef>
              <a:buNone/>
            </a:pPr>
            <a:r>
              <a:rPr lang="sl-SI" sz="3500" b="1" dirty="0" smtClean="0">
                <a:solidFill>
                  <a:schemeClr val="tx2"/>
                </a:solidFill>
              </a:rPr>
              <a:t>Svet </a:t>
            </a:r>
            <a:r>
              <a:rPr lang="sl-SI" sz="3500" b="1" dirty="0">
                <a:solidFill>
                  <a:schemeClr val="tx2"/>
                </a:solidFill>
              </a:rPr>
              <a:t>presodi, ali je sistemizacija usklajena z a</a:t>
            </a:r>
            <a:r>
              <a:rPr lang="sl-SI" sz="3500" b="1" dirty="0" smtClean="0">
                <a:solidFill>
                  <a:schemeClr val="tx2"/>
                </a:solidFill>
              </a:rPr>
              <a:t>ktom </a:t>
            </a:r>
            <a:r>
              <a:rPr lang="sl-SI" sz="3500" b="1" dirty="0">
                <a:solidFill>
                  <a:schemeClr val="tx2"/>
                </a:solidFill>
              </a:rPr>
              <a:t>o ustanovitvi, </a:t>
            </a:r>
            <a:r>
              <a:rPr lang="sl-SI" sz="3500" b="1" dirty="0" smtClean="0">
                <a:solidFill>
                  <a:schemeClr val="tx2"/>
                </a:solidFill>
              </a:rPr>
              <a:t>strateškim </a:t>
            </a:r>
            <a:r>
              <a:rPr lang="sl-SI" sz="3500" b="1" dirty="0">
                <a:solidFill>
                  <a:schemeClr val="tx2"/>
                </a:solidFill>
              </a:rPr>
              <a:t>načrtom in zgoraj naštetimi zakoni. </a:t>
            </a:r>
            <a:r>
              <a:rPr lang="sl-SI" sz="3500" dirty="0"/>
              <a:t> </a:t>
            </a:r>
          </a:p>
          <a:p>
            <a:endParaRPr lang="sl-SI" dirty="0"/>
          </a:p>
        </p:txBody>
      </p:sp>
    </p:spTree>
    <p:extLst>
      <p:ext uri="{BB962C8B-B14F-4D97-AF65-F5344CB8AC3E}">
        <p14:creationId xmlns:p14="http://schemas.microsoft.com/office/powerpoint/2010/main" val="3677574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81454" y="1547813"/>
            <a:ext cx="6527428" cy="1354217"/>
          </a:xfrm>
        </p:spPr>
        <p:txBody>
          <a:bodyPr/>
          <a:lstStyle/>
          <a:p>
            <a:r>
              <a:rPr lang="sl-SI" dirty="0" smtClean="0"/>
              <a:t>Akti, ki jih svet obravnava</a:t>
            </a:r>
            <a:br>
              <a:rPr lang="sl-SI" dirty="0" smtClean="0"/>
            </a:br>
            <a:r>
              <a:rPr lang="sl-SI" dirty="0" smtClean="0"/>
              <a:t>vsako leto</a:t>
            </a:r>
            <a:endParaRPr lang="sl-SI" dirty="0"/>
          </a:p>
        </p:txBody>
      </p:sp>
      <p:sp>
        <p:nvSpPr>
          <p:cNvPr id="3" name="Ograda vsebine 2"/>
          <p:cNvSpPr>
            <a:spLocks noGrp="1"/>
          </p:cNvSpPr>
          <p:nvPr>
            <p:ph idx="1"/>
          </p:nvPr>
        </p:nvSpPr>
        <p:spPr/>
        <p:txBody>
          <a:bodyPr>
            <a:normAutofit fontScale="92500" lnSpcReduction="20000"/>
          </a:bodyPr>
          <a:lstStyle/>
          <a:p>
            <a:pPr lvl="0" algn="just">
              <a:lnSpc>
                <a:spcPct val="115000"/>
              </a:lnSpc>
              <a:spcAft>
                <a:spcPts val="0"/>
              </a:spcAft>
              <a:buFont typeface="+mj-lt"/>
              <a:buAutoNum type="arabicPeriod"/>
            </a:pPr>
            <a:r>
              <a:rPr lang="sl-SI" dirty="0">
                <a:solidFill>
                  <a:schemeClr val="tx2"/>
                </a:solidFill>
                <a:latin typeface="Arial"/>
                <a:ea typeface="Times New Roman"/>
                <a:cs typeface="Times New Roman"/>
              </a:rPr>
              <a:t>program dela, </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a:solidFill>
                  <a:schemeClr val="tx2"/>
                </a:solidFill>
                <a:latin typeface="Arial"/>
                <a:ea typeface="Times New Roman"/>
                <a:cs typeface="Times New Roman"/>
              </a:rPr>
              <a:t>finančni načrt, </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a:solidFill>
                  <a:schemeClr val="tx2"/>
                </a:solidFill>
                <a:latin typeface="Arial"/>
                <a:ea typeface="Times New Roman"/>
                <a:cs typeface="Times New Roman"/>
              </a:rPr>
              <a:t>kadrovski načrt, </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a:solidFill>
                  <a:schemeClr val="tx2"/>
                </a:solidFill>
                <a:latin typeface="Arial"/>
                <a:ea typeface="Times New Roman"/>
                <a:cs typeface="Times New Roman"/>
              </a:rPr>
              <a:t>načrt </a:t>
            </a:r>
            <a:r>
              <a:rPr lang="sl-SI" dirty="0" smtClean="0">
                <a:solidFill>
                  <a:schemeClr val="tx2"/>
                </a:solidFill>
                <a:latin typeface="Arial"/>
                <a:ea typeface="Times New Roman"/>
                <a:cs typeface="Times New Roman"/>
              </a:rPr>
              <a:t>nabav, </a:t>
            </a:r>
            <a:endParaRPr lang="sl-SI" sz="4000" dirty="0">
              <a:solidFill>
                <a:schemeClr val="tx2"/>
              </a:solidFill>
              <a:latin typeface="Calibri"/>
              <a:ea typeface="Calibri"/>
              <a:cs typeface="Times New Roman"/>
            </a:endParaRPr>
          </a:p>
          <a:p>
            <a:pPr lvl="0" algn="just">
              <a:lnSpc>
                <a:spcPct val="115000"/>
              </a:lnSpc>
              <a:spcAft>
                <a:spcPts val="0"/>
              </a:spcAft>
              <a:buFont typeface="+mj-lt"/>
              <a:buAutoNum type="arabicPeriod"/>
            </a:pPr>
            <a:r>
              <a:rPr lang="sl-SI" dirty="0">
                <a:solidFill>
                  <a:schemeClr val="tx2"/>
                </a:solidFill>
                <a:latin typeface="Arial"/>
                <a:ea typeface="Times New Roman"/>
                <a:cs typeface="Times New Roman"/>
              </a:rPr>
              <a:t>cene </a:t>
            </a:r>
            <a:r>
              <a:rPr lang="sl-SI" dirty="0" smtClean="0">
                <a:solidFill>
                  <a:schemeClr val="tx2"/>
                </a:solidFill>
                <a:latin typeface="Arial"/>
                <a:ea typeface="Times New Roman"/>
                <a:cs typeface="Times New Roman"/>
              </a:rPr>
              <a:t>storitev.</a:t>
            </a:r>
            <a:endParaRPr lang="sl-SI" sz="4000" dirty="0">
              <a:solidFill>
                <a:schemeClr val="tx2"/>
              </a:solidFill>
              <a:latin typeface="Calibri"/>
              <a:ea typeface="Calibri"/>
              <a:cs typeface="Times New Roman"/>
            </a:endParaRPr>
          </a:p>
          <a:p>
            <a:endParaRPr lang="sl-SI" dirty="0"/>
          </a:p>
        </p:txBody>
      </p:sp>
    </p:spTree>
    <p:extLst>
      <p:ext uri="{BB962C8B-B14F-4D97-AF65-F5344CB8AC3E}">
        <p14:creationId xmlns:p14="http://schemas.microsoft.com/office/powerpoint/2010/main" val="3277660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3388748" cy="677108"/>
          </a:xfrm>
        </p:spPr>
        <p:txBody>
          <a:bodyPr/>
          <a:lstStyle/>
          <a:p>
            <a:r>
              <a:rPr lang="sl-SI" dirty="0"/>
              <a:t>P</a:t>
            </a:r>
            <a:r>
              <a:rPr lang="sl-SI" dirty="0" smtClean="0"/>
              <a:t>rogram dela</a:t>
            </a:r>
            <a:endParaRPr lang="sl-SI" dirty="0"/>
          </a:p>
        </p:txBody>
      </p:sp>
      <p:sp>
        <p:nvSpPr>
          <p:cNvPr id="3" name="Ograda vsebine 2"/>
          <p:cNvSpPr>
            <a:spLocks noGrp="1"/>
          </p:cNvSpPr>
          <p:nvPr>
            <p:ph idx="1"/>
          </p:nvPr>
        </p:nvSpPr>
        <p:spPr>
          <a:xfrm>
            <a:off x="972000" y="2672862"/>
            <a:ext cx="7200000" cy="3195138"/>
          </a:xfrm>
        </p:spPr>
        <p:txBody>
          <a:bodyPr>
            <a:normAutofit fontScale="70000" lnSpcReduction="20000"/>
          </a:bodyPr>
          <a:lstStyle/>
          <a:p>
            <a:pPr marL="0" indent="0">
              <a:lnSpc>
                <a:spcPct val="120000"/>
              </a:lnSpc>
              <a:spcBef>
                <a:spcPts val="0"/>
              </a:spcBef>
              <a:buNone/>
            </a:pPr>
            <a:r>
              <a:rPr lang="sl-SI" dirty="0">
                <a:solidFill>
                  <a:schemeClr val="tx2"/>
                </a:solidFill>
              </a:rPr>
              <a:t>Program dela pripravi </a:t>
            </a:r>
            <a:r>
              <a:rPr lang="sl-SI" dirty="0" smtClean="0">
                <a:solidFill>
                  <a:schemeClr val="tx2"/>
                </a:solidFill>
              </a:rPr>
              <a:t>javni zavod </a:t>
            </a:r>
            <a:r>
              <a:rPr lang="sl-SI" dirty="0">
                <a:solidFill>
                  <a:schemeClr val="tx2"/>
                </a:solidFill>
              </a:rPr>
              <a:t>na osnovi poziva </a:t>
            </a:r>
            <a:r>
              <a:rPr lang="sl-SI" dirty="0" smtClean="0">
                <a:solidFill>
                  <a:schemeClr val="tx2"/>
                </a:solidFill>
              </a:rPr>
              <a:t>ustanovitelja (Ministrstva za kulturo ali lokalne skupnosti), </a:t>
            </a:r>
            <a:r>
              <a:rPr lang="sl-SI" dirty="0">
                <a:solidFill>
                  <a:schemeClr val="tx2"/>
                </a:solidFill>
              </a:rPr>
              <a:t>praviloma v začetku novembra. Program obsega vsebinski načrt dela za koledarsko leto (od 1.1. do 31.12.). </a:t>
            </a:r>
            <a:endParaRPr lang="sl-SI" dirty="0" smtClean="0">
              <a:solidFill>
                <a:schemeClr val="tx2"/>
              </a:solidFill>
            </a:endParaRPr>
          </a:p>
          <a:p>
            <a:pPr marL="0" indent="0">
              <a:lnSpc>
                <a:spcPct val="120000"/>
              </a:lnSpc>
              <a:spcBef>
                <a:spcPts val="0"/>
              </a:spcBef>
              <a:buNone/>
            </a:pPr>
            <a:endParaRPr lang="sl-SI" dirty="0">
              <a:solidFill>
                <a:schemeClr val="tx2"/>
              </a:solidFill>
            </a:endParaRPr>
          </a:p>
          <a:p>
            <a:pPr marL="0" indent="0">
              <a:lnSpc>
                <a:spcPct val="120000"/>
              </a:lnSpc>
              <a:spcBef>
                <a:spcPts val="0"/>
              </a:spcBef>
              <a:buNone/>
            </a:pPr>
            <a:r>
              <a:rPr lang="sl-SI" b="1" dirty="0" smtClean="0">
                <a:solidFill>
                  <a:schemeClr val="tx2"/>
                </a:solidFill>
              </a:rPr>
              <a:t>Svet </a:t>
            </a:r>
            <a:r>
              <a:rPr lang="sl-SI" b="1" dirty="0">
                <a:solidFill>
                  <a:schemeClr val="tx2"/>
                </a:solidFill>
              </a:rPr>
              <a:t>presodi, ali je program dela vsebinsko usklajen z aktom o ustanovitvi, </a:t>
            </a:r>
            <a:r>
              <a:rPr lang="sl-SI" b="1" dirty="0" smtClean="0">
                <a:solidFill>
                  <a:schemeClr val="tx2"/>
                </a:solidFill>
              </a:rPr>
              <a:t>strateškim </a:t>
            </a:r>
            <a:r>
              <a:rPr lang="sl-SI" b="1" dirty="0">
                <a:solidFill>
                  <a:schemeClr val="tx2"/>
                </a:solidFill>
              </a:rPr>
              <a:t>načrtom in kadrovskim načrtom.</a:t>
            </a:r>
          </a:p>
          <a:p>
            <a:endParaRPr lang="sl-SI" dirty="0">
              <a:solidFill>
                <a:schemeClr val="tx2"/>
              </a:solidFill>
            </a:endParaRPr>
          </a:p>
        </p:txBody>
      </p:sp>
    </p:spTree>
    <p:extLst>
      <p:ext uri="{BB962C8B-B14F-4D97-AF65-F5344CB8AC3E}">
        <p14:creationId xmlns:p14="http://schemas.microsoft.com/office/powerpoint/2010/main" val="3281658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3545842" cy="677108"/>
          </a:xfrm>
        </p:spPr>
        <p:txBody>
          <a:bodyPr/>
          <a:lstStyle/>
          <a:p>
            <a:r>
              <a:rPr lang="sl-SI" dirty="0" smtClean="0"/>
              <a:t>Finančni načrt</a:t>
            </a:r>
            <a:endParaRPr lang="sl-SI" dirty="0"/>
          </a:p>
        </p:txBody>
      </p:sp>
      <p:sp>
        <p:nvSpPr>
          <p:cNvPr id="3" name="Ograda vsebine 2"/>
          <p:cNvSpPr>
            <a:spLocks noGrp="1"/>
          </p:cNvSpPr>
          <p:nvPr>
            <p:ph idx="1"/>
          </p:nvPr>
        </p:nvSpPr>
        <p:spPr>
          <a:xfrm>
            <a:off x="972000" y="2831124"/>
            <a:ext cx="7200000" cy="2751992"/>
          </a:xfrm>
        </p:spPr>
        <p:txBody>
          <a:bodyPr>
            <a:normAutofit fontScale="77500" lnSpcReduction="20000"/>
          </a:bodyPr>
          <a:lstStyle/>
          <a:p>
            <a:pPr marL="0" indent="0">
              <a:lnSpc>
                <a:spcPct val="120000"/>
              </a:lnSpc>
              <a:spcBef>
                <a:spcPts val="0"/>
              </a:spcBef>
              <a:buNone/>
            </a:pPr>
            <a:r>
              <a:rPr lang="sl-SI" dirty="0">
                <a:solidFill>
                  <a:schemeClr val="tx2"/>
                </a:solidFill>
              </a:rPr>
              <a:t>Finančni načrt predstavlja podrobno finančno ovrednotenje programa dela. Finančni načrt mora biti usklajen z navodili </a:t>
            </a:r>
            <a:r>
              <a:rPr lang="sl-SI" dirty="0" smtClean="0">
                <a:solidFill>
                  <a:schemeClr val="tx2"/>
                </a:solidFill>
              </a:rPr>
              <a:t>Ministrstva za kulturo. </a:t>
            </a:r>
          </a:p>
          <a:p>
            <a:pPr marL="0" indent="0">
              <a:lnSpc>
                <a:spcPct val="120000"/>
              </a:lnSpc>
              <a:spcBef>
                <a:spcPts val="0"/>
              </a:spcBef>
              <a:buNone/>
            </a:pPr>
            <a:endParaRPr lang="sl-SI" dirty="0">
              <a:solidFill>
                <a:schemeClr val="tx2"/>
              </a:solidFill>
            </a:endParaRPr>
          </a:p>
          <a:p>
            <a:pPr marL="0" indent="0">
              <a:lnSpc>
                <a:spcPct val="120000"/>
              </a:lnSpc>
              <a:spcBef>
                <a:spcPts val="0"/>
              </a:spcBef>
              <a:buNone/>
            </a:pPr>
            <a:r>
              <a:rPr lang="sl-SI" b="1" dirty="0" smtClean="0">
                <a:solidFill>
                  <a:schemeClr val="tx2"/>
                </a:solidFill>
              </a:rPr>
              <a:t>Svet </a:t>
            </a:r>
            <a:r>
              <a:rPr lang="sl-SI" b="1" dirty="0">
                <a:solidFill>
                  <a:schemeClr val="tx2"/>
                </a:solidFill>
              </a:rPr>
              <a:t>presodi, ali je finančni načrt realno ovrednoten.</a:t>
            </a:r>
          </a:p>
        </p:txBody>
      </p:sp>
    </p:spTree>
    <p:extLst>
      <p:ext uri="{BB962C8B-B14F-4D97-AF65-F5344CB8AC3E}">
        <p14:creationId xmlns:p14="http://schemas.microsoft.com/office/powerpoint/2010/main" val="3729987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3890489" cy="677108"/>
          </a:xfrm>
        </p:spPr>
        <p:txBody>
          <a:bodyPr/>
          <a:lstStyle/>
          <a:p>
            <a:r>
              <a:rPr lang="sl-SI" dirty="0" smtClean="0"/>
              <a:t>Kadrovski načrt</a:t>
            </a:r>
            <a:endParaRPr lang="sl-SI" dirty="0"/>
          </a:p>
        </p:txBody>
      </p:sp>
      <p:sp>
        <p:nvSpPr>
          <p:cNvPr id="3" name="Ograda vsebine 2"/>
          <p:cNvSpPr>
            <a:spLocks noGrp="1"/>
          </p:cNvSpPr>
          <p:nvPr>
            <p:ph idx="1"/>
          </p:nvPr>
        </p:nvSpPr>
        <p:spPr>
          <a:xfrm>
            <a:off x="972000" y="2831123"/>
            <a:ext cx="7200000" cy="3036877"/>
          </a:xfrm>
        </p:spPr>
        <p:txBody>
          <a:bodyPr>
            <a:normAutofit fontScale="62500" lnSpcReduction="20000"/>
          </a:bodyPr>
          <a:lstStyle/>
          <a:p>
            <a:pPr marL="0" indent="0">
              <a:lnSpc>
                <a:spcPct val="120000"/>
              </a:lnSpc>
              <a:spcBef>
                <a:spcPts val="0"/>
              </a:spcBef>
              <a:buNone/>
            </a:pPr>
            <a:r>
              <a:rPr lang="sl-SI" dirty="0">
                <a:solidFill>
                  <a:schemeClr val="tx2"/>
                </a:solidFill>
              </a:rPr>
              <a:t>Kadrovski načrt (del </a:t>
            </a:r>
            <a:r>
              <a:rPr lang="sl-SI" dirty="0" smtClean="0">
                <a:solidFill>
                  <a:schemeClr val="tx2"/>
                </a:solidFill>
              </a:rPr>
              <a:t>programa </a:t>
            </a:r>
            <a:r>
              <a:rPr lang="sl-SI" dirty="0">
                <a:solidFill>
                  <a:schemeClr val="tx2"/>
                </a:solidFill>
              </a:rPr>
              <a:t>dela) </a:t>
            </a:r>
            <a:r>
              <a:rPr lang="sl-SI" dirty="0" smtClean="0">
                <a:solidFill>
                  <a:schemeClr val="tx2"/>
                </a:solidFill>
              </a:rPr>
              <a:t>v </a:t>
            </a:r>
            <a:r>
              <a:rPr lang="sl-SI" dirty="0">
                <a:solidFill>
                  <a:schemeClr val="tx2"/>
                </a:solidFill>
              </a:rPr>
              <a:t>obliki tabele prikazuje število zaposlenih, njihovo strukturo po stopnjah izobrazbe, razmerje med zaposlitvami za določen in nedoločen čas, predvidene upokojitve in nadomestne zaposlitve ter zaposlitve iz drugih virov financiranja v teku enega leta. </a:t>
            </a:r>
            <a:endParaRPr lang="sl-SI" dirty="0" smtClean="0">
              <a:solidFill>
                <a:schemeClr val="tx2"/>
              </a:solidFill>
            </a:endParaRPr>
          </a:p>
          <a:p>
            <a:pPr marL="0" indent="0">
              <a:lnSpc>
                <a:spcPct val="120000"/>
              </a:lnSpc>
              <a:spcBef>
                <a:spcPts val="0"/>
              </a:spcBef>
              <a:buNone/>
            </a:pPr>
            <a:endParaRPr lang="sl-SI" dirty="0">
              <a:solidFill>
                <a:schemeClr val="tx2"/>
              </a:solidFill>
            </a:endParaRPr>
          </a:p>
          <a:p>
            <a:pPr marL="0" indent="0">
              <a:lnSpc>
                <a:spcPct val="120000"/>
              </a:lnSpc>
              <a:spcBef>
                <a:spcPts val="0"/>
              </a:spcBef>
              <a:buNone/>
            </a:pPr>
            <a:r>
              <a:rPr lang="sl-SI" b="1" dirty="0" smtClean="0">
                <a:solidFill>
                  <a:schemeClr val="tx2"/>
                </a:solidFill>
              </a:rPr>
              <a:t>Svet </a:t>
            </a:r>
            <a:r>
              <a:rPr lang="sl-SI" b="1" dirty="0">
                <a:solidFill>
                  <a:schemeClr val="tx2"/>
                </a:solidFill>
              </a:rPr>
              <a:t>presodi, ali je kadrovski načrt usklajen s programom dela, sistemizacijo in navodili </a:t>
            </a:r>
            <a:r>
              <a:rPr lang="sl-SI" b="1" dirty="0" smtClean="0">
                <a:solidFill>
                  <a:schemeClr val="tx2"/>
                </a:solidFill>
              </a:rPr>
              <a:t>Ministrstva za kulturo.</a:t>
            </a:r>
            <a:endParaRPr lang="sl-SI" b="1" dirty="0">
              <a:solidFill>
                <a:schemeClr val="tx2"/>
              </a:solidFill>
            </a:endParaRPr>
          </a:p>
          <a:p>
            <a:endParaRPr lang="sl-SI" dirty="0"/>
          </a:p>
        </p:txBody>
      </p:sp>
    </p:spTree>
    <p:extLst>
      <p:ext uri="{BB962C8B-B14F-4D97-AF65-F5344CB8AC3E}">
        <p14:creationId xmlns:p14="http://schemas.microsoft.com/office/powerpoint/2010/main" val="2206823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3044103" cy="677108"/>
          </a:xfrm>
        </p:spPr>
        <p:txBody>
          <a:bodyPr/>
          <a:lstStyle/>
          <a:p>
            <a:r>
              <a:rPr lang="sl-SI" dirty="0" smtClean="0"/>
              <a:t>Načrt nabav</a:t>
            </a:r>
            <a:endParaRPr lang="sl-SI" dirty="0"/>
          </a:p>
        </p:txBody>
      </p:sp>
      <p:sp>
        <p:nvSpPr>
          <p:cNvPr id="3" name="Ograda vsebine 2"/>
          <p:cNvSpPr>
            <a:spLocks noGrp="1"/>
          </p:cNvSpPr>
          <p:nvPr>
            <p:ph idx="1"/>
          </p:nvPr>
        </p:nvSpPr>
        <p:spPr/>
        <p:txBody>
          <a:bodyPr>
            <a:normAutofit fontScale="85000" lnSpcReduction="10000"/>
          </a:bodyPr>
          <a:lstStyle/>
          <a:p>
            <a:pPr marL="0" indent="0">
              <a:lnSpc>
                <a:spcPct val="110000"/>
              </a:lnSpc>
              <a:spcBef>
                <a:spcPts val="0"/>
              </a:spcBef>
              <a:buNone/>
            </a:pPr>
            <a:r>
              <a:rPr lang="sl-SI" dirty="0">
                <a:solidFill>
                  <a:schemeClr val="tx2"/>
                </a:solidFill>
              </a:rPr>
              <a:t>Načrt nabav predstavlja seznam vse </a:t>
            </a:r>
            <a:r>
              <a:rPr lang="sl-SI" dirty="0" smtClean="0">
                <a:solidFill>
                  <a:schemeClr val="tx2"/>
                </a:solidFill>
              </a:rPr>
              <a:t>opreme, ki jo bo javni zavod kupil v koledarskem letu. </a:t>
            </a:r>
          </a:p>
          <a:p>
            <a:pPr marL="0" indent="0">
              <a:lnSpc>
                <a:spcPct val="110000"/>
              </a:lnSpc>
              <a:spcBef>
                <a:spcPts val="0"/>
              </a:spcBef>
              <a:buNone/>
            </a:pPr>
            <a:endParaRPr lang="sl-SI" dirty="0">
              <a:solidFill>
                <a:schemeClr val="tx2"/>
              </a:solidFill>
            </a:endParaRPr>
          </a:p>
          <a:p>
            <a:pPr marL="0" indent="0">
              <a:lnSpc>
                <a:spcPct val="110000"/>
              </a:lnSpc>
              <a:spcBef>
                <a:spcPts val="0"/>
              </a:spcBef>
              <a:buNone/>
            </a:pPr>
            <a:r>
              <a:rPr lang="sl-SI" b="1" dirty="0" smtClean="0">
                <a:solidFill>
                  <a:schemeClr val="tx2"/>
                </a:solidFill>
              </a:rPr>
              <a:t>Svet </a:t>
            </a:r>
            <a:r>
              <a:rPr lang="sl-SI" b="1" dirty="0">
                <a:solidFill>
                  <a:schemeClr val="tx2"/>
                </a:solidFill>
              </a:rPr>
              <a:t>presodi, ali je načrt nabav usklajen s finančnim načrtom in navodili </a:t>
            </a:r>
            <a:r>
              <a:rPr lang="sl-SI" b="1" dirty="0" smtClean="0">
                <a:solidFill>
                  <a:schemeClr val="tx2"/>
                </a:solidFill>
              </a:rPr>
              <a:t>Ministrstva za kulturo.</a:t>
            </a:r>
            <a:endParaRPr lang="sl-SI" b="1" dirty="0">
              <a:solidFill>
                <a:schemeClr val="tx2"/>
              </a:solidFill>
            </a:endParaRPr>
          </a:p>
        </p:txBody>
      </p:sp>
    </p:spTree>
    <p:extLst>
      <p:ext uri="{BB962C8B-B14F-4D97-AF65-F5344CB8AC3E}">
        <p14:creationId xmlns:p14="http://schemas.microsoft.com/office/powerpoint/2010/main" val="3593154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3326232" cy="677108"/>
          </a:xfrm>
        </p:spPr>
        <p:txBody>
          <a:bodyPr/>
          <a:lstStyle/>
          <a:p>
            <a:r>
              <a:rPr lang="sl-SI" dirty="0" smtClean="0"/>
              <a:t>Cene storitev</a:t>
            </a:r>
            <a:endParaRPr lang="sl-SI" dirty="0"/>
          </a:p>
        </p:txBody>
      </p:sp>
      <p:sp>
        <p:nvSpPr>
          <p:cNvPr id="3" name="Ograda vsebine 2"/>
          <p:cNvSpPr>
            <a:spLocks noGrp="1"/>
          </p:cNvSpPr>
          <p:nvPr>
            <p:ph idx="1"/>
          </p:nvPr>
        </p:nvSpPr>
        <p:spPr>
          <a:xfrm>
            <a:off x="972000" y="2751992"/>
            <a:ext cx="7200000" cy="2901462"/>
          </a:xfrm>
        </p:spPr>
        <p:txBody>
          <a:bodyPr>
            <a:normAutofit fontScale="85000" lnSpcReduction="10000"/>
          </a:bodyPr>
          <a:lstStyle/>
          <a:p>
            <a:pPr marL="0" indent="0">
              <a:lnSpc>
                <a:spcPct val="120000"/>
              </a:lnSpc>
              <a:spcBef>
                <a:spcPts val="0"/>
              </a:spcBef>
              <a:buNone/>
            </a:pPr>
            <a:r>
              <a:rPr lang="sl-SI" dirty="0" smtClean="0">
                <a:solidFill>
                  <a:schemeClr val="tx2"/>
                </a:solidFill>
              </a:rPr>
              <a:t>Javni zavod </a:t>
            </a:r>
            <a:r>
              <a:rPr lang="sl-SI" dirty="0">
                <a:solidFill>
                  <a:schemeClr val="tx2"/>
                </a:solidFill>
              </a:rPr>
              <a:t>mora vsako leto na novo določiti cene storitev. </a:t>
            </a:r>
            <a:endParaRPr lang="sl-SI" dirty="0" smtClean="0">
              <a:solidFill>
                <a:schemeClr val="tx2"/>
              </a:solidFill>
            </a:endParaRPr>
          </a:p>
          <a:p>
            <a:pPr>
              <a:lnSpc>
                <a:spcPct val="120000"/>
              </a:lnSpc>
              <a:spcBef>
                <a:spcPts val="0"/>
              </a:spcBef>
            </a:pPr>
            <a:endParaRPr lang="sl-SI" dirty="0">
              <a:solidFill>
                <a:schemeClr val="tx2"/>
              </a:solidFill>
            </a:endParaRPr>
          </a:p>
          <a:p>
            <a:pPr marL="0" indent="0">
              <a:lnSpc>
                <a:spcPct val="120000"/>
              </a:lnSpc>
              <a:spcBef>
                <a:spcPts val="0"/>
              </a:spcBef>
              <a:buNone/>
            </a:pPr>
            <a:r>
              <a:rPr lang="sl-SI" b="1" dirty="0" smtClean="0">
                <a:solidFill>
                  <a:schemeClr val="tx2"/>
                </a:solidFill>
              </a:rPr>
              <a:t>Svet </a:t>
            </a:r>
            <a:r>
              <a:rPr lang="sl-SI" b="1" dirty="0">
                <a:solidFill>
                  <a:schemeClr val="tx2"/>
                </a:solidFill>
              </a:rPr>
              <a:t>presodi, ali je cenik ustrezen, tako glede na finančni načrt kot v primerjavi z drugimi </a:t>
            </a:r>
            <a:r>
              <a:rPr lang="sl-SI" b="1" dirty="0" smtClean="0">
                <a:solidFill>
                  <a:schemeClr val="tx2"/>
                </a:solidFill>
              </a:rPr>
              <a:t>javnimi zavodi </a:t>
            </a:r>
            <a:r>
              <a:rPr lang="sl-SI" b="1" dirty="0">
                <a:solidFill>
                  <a:schemeClr val="tx2"/>
                </a:solidFill>
              </a:rPr>
              <a:t>na istem področju</a:t>
            </a:r>
            <a:r>
              <a:rPr lang="sl-SI" b="1" dirty="0" smtClean="0">
                <a:solidFill>
                  <a:schemeClr val="tx2"/>
                </a:solidFill>
              </a:rPr>
              <a:t>.</a:t>
            </a:r>
            <a:endParaRPr lang="sl-SI" b="1" dirty="0">
              <a:solidFill>
                <a:schemeClr val="tx2"/>
              </a:solidFill>
            </a:endParaRPr>
          </a:p>
        </p:txBody>
      </p:sp>
    </p:spTree>
    <p:extLst>
      <p:ext uri="{BB962C8B-B14F-4D97-AF65-F5344CB8AC3E}">
        <p14:creationId xmlns:p14="http://schemas.microsoft.com/office/powerpoint/2010/main" val="374916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25608" y="976313"/>
            <a:ext cx="5299528" cy="800219"/>
          </a:xfrm>
        </p:spPr>
        <p:txBody>
          <a:bodyPr/>
          <a:lstStyle/>
          <a:p>
            <a:pPr algn="ctr"/>
            <a:r>
              <a:rPr lang="sl-SI" sz="2400" b="1" dirty="0" smtClean="0">
                <a:solidFill>
                  <a:schemeClr val="tx2"/>
                </a:solidFill>
              </a:rPr>
              <a:t>Primer neposrednega poziva:</a:t>
            </a:r>
            <a:br>
              <a:rPr lang="sl-SI" sz="2400" b="1" dirty="0" smtClean="0">
                <a:solidFill>
                  <a:schemeClr val="tx2"/>
                </a:solidFill>
              </a:rPr>
            </a:br>
            <a:r>
              <a:rPr lang="sl-SI" sz="1400" b="1" dirty="0" smtClean="0">
                <a:solidFill>
                  <a:schemeClr val="tx2"/>
                </a:solidFill>
              </a:rPr>
              <a:t>Poziv direktorjem JZ s področja kulture k predložitvi predloga </a:t>
            </a:r>
            <a:br>
              <a:rPr lang="sl-SI" sz="1400" b="1" dirty="0" smtClean="0">
                <a:solidFill>
                  <a:schemeClr val="tx2"/>
                </a:solidFill>
              </a:rPr>
            </a:br>
            <a:r>
              <a:rPr lang="sl-SI" sz="1400" b="1" dirty="0" smtClean="0">
                <a:solidFill>
                  <a:schemeClr val="tx2"/>
                </a:solidFill>
              </a:rPr>
              <a:t>finančnega načrta in programa dela za leto 2016 </a:t>
            </a:r>
            <a:endParaRPr lang="sl-SI" sz="1400" b="1" dirty="0">
              <a:solidFill>
                <a:schemeClr val="tx2"/>
              </a:solidFill>
            </a:endParaRPr>
          </a:p>
        </p:txBody>
      </p:sp>
      <p:pic>
        <p:nvPicPr>
          <p:cNvPr id="5" name="Ograda vsebine 4"/>
          <p:cNvPicPr>
            <a:picLocks noGrp="1" noChangeAspect="1"/>
          </p:cNvPicPr>
          <p:nvPr>
            <p:ph idx="1"/>
          </p:nvPr>
        </p:nvPicPr>
        <p:blipFill rotWithShape="1">
          <a:blip r:embed="rId2">
            <a:extLst>
              <a:ext uri="{28A0092B-C50C-407E-A947-70E740481C1C}">
                <a14:useLocalDpi xmlns:a14="http://schemas.microsoft.com/office/drawing/2010/main" val="0"/>
              </a:ext>
            </a:extLst>
          </a:blip>
          <a:srcRect l="6702" t="4409" r="10645" b="7183"/>
          <a:stretch/>
        </p:blipFill>
        <p:spPr>
          <a:xfrm>
            <a:off x="2422679" y="1880441"/>
            <a:ext cx="4106008" cy="4773691"/>
          </a:xfrm>
        </p:spPr>
      </p:pic>
    </p:spTree>
    <p:extLst>
      <p:ext uri="{BB962C8B-B14F-4D97-AF65-F5344CB8AC3E}">
        <p14:creationId xmlns:p14="http://schemas.microsoft.com/office/powerpoint/2010/main" val="3279414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93" t="8461" r="10918" b="3669"/>
          <a:stretch/>
        </p:blipFill>
        <p:spPr bwMode="auto">
          <a:xfrm>
            <a:off x="2540976" y="1090245"/>
            <a:ext cx="3713259" cy="506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830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p:cNvSpPr>
          <p:nvPr>
            <p:ph type="body" idx="1"/>
          </p:nvPr>
        </p:nvSpPr>
        <p:spPr>
          <a:xfrm>
            <a:off x="971550" y="1219200"/>
            <a:ext cx="7200900" cy="4648200"/>
          </a:xfrm>
        </p:spPr>
        <p:txBody>
          <a:bodyPr/>
          <a:lstStyle/>
          <a:p>
            <a:pPr>
              <a:buFont typeface="Arial" charset="0"/>
              <a:buNone/>
            </a:pPr>
            <a:r>
              <a:rPr lang="sl-SI" altLang="sl-SI" dirty="0" smtClean="0">
                <a:solidFill>
                  <a:schemeClr val="tx2"/>
                </a:solidFill>
                <a:latin typeface="Arial" charset="0"/>
                <a:cs typeface="Arial" charset="0"/>
              </a:rPr>
              <a:t>Morebitna vprašanja naslovite na:</a:t>
            </a:r>
          </a:p>
          <a:p>
            <a:pPr>
              <a:buFont typeface="Arial" charset="0"/>
              <a:buNone/>
            </a:pPr>
            <a:endParaRPr lang="sl-SI" altLang="sl-SI" dirty="0" smtClean="0">
              <a:solidFill>
                <a:schemeClr val="tx2"/>
              </a:solidFill>
              <a:latin typeface="Arial" charset="0"/>
              <a:cs typeface="Arial" charset="0"/>
            </a:endParaRPr>
          </a:p>
          <a:p>
            <a:pPr>
              <a:buFont typeface="Arial" charset="0"/>
              <a:buNone/>
            </a:pPr>
            <a:r>
              <a:rPr lang="sl-SI" altLang="sl-SI" b="1" dirty="0" smtClean="0">
                <a:solidFill>
                  <a:schemeClr val="tx2"/>
                </a:solidFill>
                <a:latin typeface="Arial" charset="0"/>
                <a:cs typeface="Arial" charset="0"/>
              </a:rPr>
              <a:t>usposabljanje.mk@gov.si</a:t>
            </a:r>
          </a:p>
        </p:txBody>
      </p:sp>
    </p:spTree>
    <p:extLst>
      <p:ext uri="{BB962C8B-B14F-4D97-AF65-F5344CB8AC3E}">
        <p14:creationId xmlns:p14="http://schemas.microsoft.com/office/powerpoint/2010/main" val="62285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7878760" cy="1354217"/>
          </a:xfrm>
        </p:spPr>
        <p:txBody>
          <a:bodyPr/>
          <a:lstStyle/>
          <a:p>
            <a:r>
              <a:rPr lang="sl-SI" dirty="0" smtClean="0"/>
              <a:t>Pravna podlaga za imenovanje</a:t>
            </a:r>
            <a:br>
              <a:rPr lang="sl-SI" dirty="0" smtClean="0"/>
            </a:br>
            <a:r>
              <a:rPr lang="sl-SI" dirty="0" smtClean="0"/>
              <a:t>članov sveta javnega zavoda</a:t>
            </a:r>
            <a:endParaRPr lang="sl-SI" dirty="0"/>
          </a:p>
        </p:txBody>
      </p:sp>
      <p:sp>
        <p:nvSpPr>
          <p:cNvPr id="3" name="Ograda besedila 2"/>
          <p:cNvSpPr>
            <a:spLocks noGrp="1"/>
          </p:cNvSpPr>
          <p:nvPr>
            <p:ph type="body" sz="quarter" idx="13"/>
          </p:nvPr>
        </p:nvSpPr>
        <p:spPr/>
        <p:txBody>
          <a:bodyPr/>
          <a:lstStyle/>
          <a:p>
            <a:pPr marL="0" indent="0">
              <a:buNone/>
            </a:pPr>
            <a:r>
              <a:rPr lang="sl-SI" b="1" dirty="0" smtClean="0">
                <a:solidFill>
                  <a:schemeClr val="tx2"/>
                </a:solidFill>
              </a:rPr>
              <a:t>Zakon o uresničevanju javnega interesa za </a:t>
            </a:r>
            <a:r>
              <a:rPr lang="sl-SI" b="1" dirty="0">
                <a:solidFill>
                  <a:schemeClr val="tx2"/>
                </a:solidFill>
              </a:rPr>
              <a:t>kulturo </a:t>
            </a:r>
            <a:r>
              <a:rPr lang="sl-SI" b="1" dirty="0" smtClean="0">
                <a:solidFill>
                  <a:schemeClr val="tx2"/>
                </a:solidFill>
              </a:rPr>
              <a:t>- ZUJIK </a:t>
            </a:r>
          </a:p>
          <a:p>
            <a:pPr marL="0" indent="0">
              <a:buNone/>
            </a:pPr>
            <a:r>
              <a:rPr lang="sl-SI" dirty="0" smtClean="0">
                <a:solidFill>
                  <a:schemeClr val="tx2"/>
                </a:solidFill>
              </a:rPr>
              <a:t>(Uradni </a:t>
            </a:r>
            <a:r>
              <a:rPr lang="sl-SI" dirty="0">
                <a:solidFill>
                  <a:schemeClr val="tx2"/>
                </a:solidFill>
              </a:rPr>
              <a:t>list RS, št. 77/07 - uradno prečiščeno besedilo, 56/08, 4/10, </a:t>
            </a:r>
            <a:r>
              <a:rPr lang="sl-SI" dirty="0" smtClean="0">
                <a:solidFill>
                  <a:schemeClr val="tx2"/>
                </a:solidFill>
              </a:rPr>
              <a:t>20/11, 111/13, 68/16, 16/17 in 21/18 - </a:t>
            </a:r>
            <a:r>
              <a:rPr lang="sl-SI" dirty="0" err="1" smtClean="0">
                <a:solidFill>
                  <a:schemeClr val="tx2"/>
                </a:solidFill>
              </a:rPr>
              <a:t>ZNOrg</a:t>
            </a:r>
            <a:r>
              <a:rPr lang="sl-SI" dirty="0" smtClean="0">
                <a:solidFill>
                  <a:schemeClr val="tx2"/>
                </a:solidFill>
              </a:rPr>
              <a:t>)</a:t>
            </a:r>
            <a:endParaRPr lang="sl-SI" dirty="0">
              <a:solidFill>
                <a:schemeClr val="tx2"/>
              </a:solidFill>
            </a:endParaRPr>
          </a:p>
          <a:p>
            <a:pPr marL="0" indent="0">
              <a:buNone/>
            </a:pPr>
            <a:endParaRPr lang="sl-SI" dirty="0"/>
          </a:p>
        </p:txBody>
      </p:sp>
    </p:spTree>
    <p:extLst>
      <p:ext uri="{BB962C8B-B14F-4D97-AF65-F5344CB8AC3E}">
        <p14:creationId xmlns:p14="http://schemas.microsoft.com/office/powerpoint/2010/main" val="297743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547813"/>
            <a:ext cx="5807680" cy="677108"/>
          </a:xfrm>
        </p:spPr>
        <p:txBody>
          <a:bodyPr/>
          <a:lstStyle/>
          <a:p>
            <a:r>
              <a:rPr lang="sl-SI" dirty="0" smtClean="0"/>
              <a:t>Organi javnega zavoda</a:t>
            </a:r>
            <a:endParaRPr lang="sl-SI" dirty="0"/>
          </a:p>
        </p:txBody>
      </p:sp>
      <p:sp>
        <p:nvSpPr>
          <p:cNvPr id="3" name="Ograda besedila 2"/>
          <p:cNvSpPr>
            <a:spLocks noGrp="1"/>
          </p:cNvSpPr>
          <p:nvPr>
            <p:ph type="body" sz="quarter" idx="13"/>
          </p:nvPr>
        </p:nvSpPr>
        <p:spPr>
          <a:xfrm>
            <a:off x="971425" y="2584938"/>
            <a:ext cx="7201025" cy="3103685"/>
          </a:xfrm>
        </p:spPr>
        <p:txBody>
          <a:bodyPr>
            <a:normAutofit fontScale="92500" lnSpcReduction="10000"/>
          </a:bodyPr>
          <a:lstStyle/>
          <a:p>
            <a:pPr marL="0" indent="0" hangingPunct="0">
              <a:buNone/>
            </a:pPr>
            <a:r>
              <a:rPr lang="x-none" b="1">
                <a:solidFill>
                  <a:schemeClr val="tx2"/>
                </a:solidFill>
              </a:rPr>
              <a:t>32. člen</a:t>
            </a:r>
            <a:endParaRPr lang="sl-SI" b="1" dirty="0">
              <a:solidFill>
                <a:schemeClr val="tx2"/>
              </a:solidFill>
            </a:endParaRPr>
          </a:p>
          <a:p>
            <a:pPr marL="0" indent="0" hangingPunct="0">
              <a:buNone/>
            </a:pPr>
            <a:r>
              <a:rPr lang="x-none" b="1">
                <a:solidFill>
                  <a:schemeClr val="tx2"/>
                </a:solidFill>
              </a:rPr>
              <a:t>(organi javnega zavoda</a:t>
            </a:r>
            <a:r>
              <a:rPr lang="x-none" b="1" smtClean="0">
                <a:solidFill>
                  <a:schemeClr val="tx2"/>
                </a:solidFill>
              </a:rPr>
              <a:t>)</a:t>
            </a:r>
            <a:endParaRPr lang="sl-SI" b="1" dirty="0" smtClean="0">
              <a:solidFill>
                <a:schemeClr val="tx2"/>
              </a:solidFill>
            </a:endParaRPr>
          </a:p>
          <a:p>
            <a:pPr marL="0" indent="0" hangingPunct="0">
              <a:buNone/>
            </a:pPr>
            <a:r>
              <a:rPr lang="x-none" smtClean="0">
                <a:solidFill>
                  <a:schemeClr val="tx2"/>
                </a:solidFill>
              </a:rPr>
              <a:t>Organi </a:t>
            </a:r>
            <a:r>
              <a:rPr lang="x-none">
                <a:solidFill>
                  <a:schemeClr val="tx2"/>
                </a:solidFill>
              </a:rPr>
              <a:t>javnega zavoda so:</a:t>
            </a:r>
            <a:endParaRPr lang="sl-SI" dirty="0">
              <a:solidFill>
                <a:schemeClr val="tx2"/>
              </a:solidFill>
            </a:endParaRPr>
          </a:p>
          <a:p>
            <a:pPr lvl="0"/>
            <a:r>
              <a:rPr lang="x-none">
                <a:solidFill>
                  <a:schemeClr val="tx2"/>
                </a:solidFill>
              </a:rPr>
              <a:t>direktor,</a:t>
            </a:r>
            <a:endParaRPr lang="sl-SI" dirty="0">
              <a:solidFill>
                <a:schemeClr val="tx2"/>
              </a:solidFill>
            </a:endParaRPr>
          </a:p>
          <a:p>
            <a:pPr lvl="0"/>
            <a:r>
              <a:rPr lang="x-none">
                <a:solidFill>
                  <a:schemeClr val="tx2"/>
                </a:solidFill>
              </a:rPr>
              <a:t>svet,</a:t>
            </a:r>
            <a:endParaRPr lang="sl-SI" dirty="0">
              <a:solidFill>
                <a:schemeClr val="tx2"/>
              </a:solidFill>
            </a:endParaRPr>
          </a:p>
          <a:p>
            <a:pPr lvl="0"/>
            <a:r>
              <a:rPr lang="x-none">
                <a:solidFill>
                  <a:schemeClr val="tx2"/>
                </a:solidFill>
              </a:rPr>
              <a:t>strokovni svet.</a:t>
            </a:r>
            <a:endParaRPr lang="sl-SI" dirty="0">
              <a:solidFill>
                <a:schemeClr val="tx2"/>
              </a:solidFill>
            </a:endParaRPr>
          </a:p>
          <a:p>
            <a:endParaRPr lang="sl-SI" dirty="0"/>
          </a:p>
        </p:txBody>
      </p:sp>
    </p:spTree>
    <p:extLst>
      <p:ext uri="{BB962C8B-B14F-4D97-AF65-F5344CB8AC3E}">
        <p14:creationId xmlns:p14="http://schemas.microsoft.com/office/powerpoint/2010/main" val="2679378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49" y="1046286"/>
            <a:ext cx="6989093" cy="589083"/>
          </a:xfrm>
        </p:spPr>
        <p:txBody>
          <a:bodyPr/>
          <a:lstStyle/>
          <a:p>
            <a:pPr marL="0" indent="0" hangingPunct="0"/>
            <a:r>
              <a:rPr lang="x-none" sz="2000" b="1">
                <a:solidFill>
                  <a:schemeClr val="tx2"/>
                </a:solidFill>
              </a:rPr>
              <a:t>42. </a:t>
            </a:r>
            <a:r>
              <a:rPr lang="sl-SI" sz="2000" b="1" dirty="0">
                <a:solidFill>
                  <a:schemeClr val="tx2"/>
                </a:solidFill>
              </a:rPr>
              <a:t>č</a:t>
            </a:r>
            <a:r>
              <a:rPr lang="x-none" sz="2000" b="1" smtClean="0">
                <a:solidFill>
                  <a:schemeClr val="tx2"/>
                </a:solidFill>
              </a:rPr>
              <a:t>len</a:t>
            </a:r>
            <a:r>
              <a:rPr lang="sl-SI" sz="2000" b="1" dirty="0" smtClean="0">
                <a:solidFill>
                  <a:schemeClr val="tx2"/>
                </a:solidFill>
              </a:rPr>
              <a:t> 						</a:t>
            </a:r>
            <a:r>
              <a:rPr lang="sl-SI" sz="1400" dirty="0" smtClean="0">
                <a:solidFill>
                  <a:schemeClr val="tx2"/>
                </a:solidFill>
              </a:rPr>
              <a:t>(1/2)</a:t>
            </a:r>
            <a:r>
              <a:rPr lang="sl-SI" sz="2000" dirty="0">
                <a:solidFill>
                  <a:schemeClr val="tx2"/>
                </a:solidFill>
              </a:rPr>
              <a:t/>
            </a:r>
            <a:br>
              <a:rPr lang="sl-SI" sz="2000" dirty="0">
                <a:solidFill>
                  <a:schemeClr val="tx2"/>
                </a:solidFill>
              </a:rPr>
            </a:br>
            <a:r>
              <a:rPr lang="x-none" sz="2000" b="1">
                <a:solidFill>
                  <a:schemeClr val="tx2"/>
                </a:solidFill>
              </a:rPr>
              <a:t>(svet)</a:t>
            </a:r>
            <a:r>
              <a:rPr lang="sl-SI" b="1" dirty="0">
                <a:solidFill>
                  <a:schemeClr val="tx2"/>
                </a:solidFill>
              </a:rPr>
              <a:t/>
            </a:r>
            <a:br>
              <a:rPr lang="sl-SI" b="1" dirty="0">
                <a:solidFill>
                  <a:schemeClr val="tx2"/>
                </a:solidFill>
              </a:rPr>
            </a:br>
            <a:endParaRPr lang="sl-SI" dirty="0"/>
          </a:p>
        </p:txBody>
      </p:sp>
      <p:sp>
        <p:nvSpPr>
          <p:cNvPr id="3" name="Ograda besedila 2"/>
          <p:cNvSpPr>
            <a:spLocks noGrp="1"/>
          </p:cNvSpPr>
          <p:nvPr>
            <p:ph type="body" sz="quarter" idx="13"/>
          </p:nvPr>
        </p:nvSpPr>
        <p:spPr>
          <a:xfrm>
            <a:off x="971425" y="1635369"/>
            <a:ext cx="7565906" cy="4958861"/>
          </a:xfrm>
        </p:spPr>
        <p:txBody>
          <a:bodyPr>
            <a:normAutofit fontScale="25000" lnSpcReduction="20000"/>
          </a:bodyPr>
          <a:lstStyle/>
          <a:p>
            <a:pPr marL="0" indent="0" hangingPunct="0">
              <a:lnSpc>
                <a:spcPct val="120000"/>
              </a:lnSpc>
              <a:spcBef>
                <a:spcPts val="0"/>
              </a:spcBef>
              <a:buNone/>
            </a:pPr>
            <a:r>
              <a:rPr lang="x-none" sz="6400" smtClean="0">
                <a:solidFill>
                  <a:schemeClr val="tx2"/>
                </a:solidFill>
              </a:rPr>
              <a:t>Javni </a:t>
            </a:r>
            <a:r>
              <a:rPr lang="x-none" sz="6400">
                <a:solidFill>
                  <a:schemeClr val="tx2"/>
                </a:solidFill>
              </a:rPr>
              <a:t>zavod ima svet, ki ga sestavljajo predstavniki ustanovitelja, ki jih izmed strokovnjakov s področja dela javnega zavoda, financ in pravnih zadev imenuje ustanovitelj, in predstavniki delavcev zavoda, ki imajo najmanj enega člana in največ do ene tretjine članov v svetu zavoda</a:t>
            </a:r>
            <a:r>
              <a:rPr lang="x-none" sz="6400" smtClean="0">
                <a:solidFill>
                  <a:schemeClr val="tx2"/>
                </a:solidFill>
              </a:rPr>
              <a:t>.</a:t>
            </a:r>
            <a:endParaRPr lang="sl-SI" sz="6400" dirty="0" smtClean="0">
              <a:solidFill>
                <a:schemeClr val="tx2"/>
              </a:solidFill>
            </a:endParaRPr>
          </a:p>
          <a:p>
            <a:pPr marL="0" indent="0" hangingPunct="0">
              <a:lnSpc>
                <a:spcPct val="120000"/>
              </a:lnSpc>
              <a:spcBef>
                <a:spcPts val="0"/>
              </a:spcBef>
              <a:buNone/>
            </a:pPr>
            <a:endParaRPr lang="sl-SI" sz="6400" dirty="0">
              <a:solidFill>
                <a:schemeClr val="tx2"/>
              </a:solidFill>
            </a:endParaRPr>
          </a:p>
          <a:p>
            <a:pPr marL="0" indent="0" hangingPunct="0">
              <a:lnSpc>
                <a:spcPct val="120000"/>
              </a:lnSpc>
              <a:spcBef>
                <a:spcPts val="0"/>
              </a:spcBef>
              <a:buNone/>
            </a:pPr>
            <a:r>
              <a:rPr lang="x-none" sz="6400">
                <a:solidFill>
                  <a:schemeClr val="tx2"/>
                </a:solidFill>
              </a:rPr>
              <a:t>Svet ima naslednje naloge:</a:t>
            </a:r>
            <a:endParaRPr lang="sl-SI" sz="6400" dirty="0">
              <a:solidFill>
                <a:schemeClr val="tx2"/>
              </a:solidFill>
            </a:endParaRPr>
          </a:p>
          <a:p>
            <a:pPr lvl="0">
              <a:lnSpc>
                <a:spcPct val="120000"/>
              </a:lnSpc>
              <a:spcBef>
                <a:spcPts val="0"/>
              </a:spcBef>
            </a:pPr>
            <a:r>
              <a:rPr lang="x-none" sz="6400">
                <a:solidFill>
                  <a:schemeClr val="tx2"/>
                </a:solidFill>
              </a:rPr>
              <a:t>nadzira zakonitost dela in poslovanja javnega zavoda,</a:t>
            </a:r>
            <a:endParaRPr lang="sl-SI" sz="6400" dirty="0">
              <a:solidFill>
                <a:schemeClr val="tx2"/>
              </a:solidFill>
            </a:endParaRPr>
          </a:p>
          <a:p>
            <a:pPr lvl="0">
              <a:lnSpc>
                <a:spcPct val="120000"/>
              </a:lnSpc>
              <a:spcBef>
                <a:spcPts val="0"/>
              </a:spcBef>
            </a:pPr>
            <a:r>
              <a:rPr lang="x-none" sz="6400">
                <a:solidFill>
                  <a:schemeClr val="tx2"/>
                </a:solidFill>
              </a:rPr>
              <a:t>spremlja, analizira in ocenjuje delovanje javnega zavoda,</a:t>
            </a:r>
            <a:endParaRPr lang="sl-SI" sz="6400" dirty="0">
              <a:solidFill>
                <a:schemeClr val="tx2"/>
              </a:solidFill>
            </a:endParaRPr>
          </a:p>
          <a:p>
            <a:pPr lvl="0">
              <a:lnSpc>
                <a:spcPct val="120000"/>
              </a:lnSpc>
              <a:spcBef>
                <a:spcPts val="0"/>
              </a:spcBef>
            </a:pPr>
            <a:r>
              <a:rPr lang="x-none" sz="6400">
                <a:solidFill>
                  <a:schemeClr val="tx2"/>
                </a:solidFill>
              </a:rPr>
              <a:t>predlaga ustanovitelju revizijo poslovanja, ki jo lahko opravi tudi notranji revizor ustanovitelja,</a:t>
            </a:r>
            <a:endParaRPr lang="sl-SI" sz="6400" dirty="0">
              <a:solidFill>
                <a:schemeClr val="tx2"/>
              </a:solidFill>
            </a:endParaRPr>
          </a:p>
          <a:p>
            <a:pPr lvl="0">
              <a:lnSpc>
                <a:spcPct val="120000"/>
              </a:lnSpc>
              <a:spcBef>
                <a:spcPts val="0"/>
              </a:spcBef>
            </a:pPr>
            <a:r>
              <a:rPr lang="x-none" sz="6400">
                <a:solidFill>
                  <a:schemeClr val="tx2"/>
                </a:solidFill>
              </a:rPr>
              <a:t>ocenjuje delo direktorja,</a:t>
            </a:r>
            <a:endParaRPr lang="sl-SI" sz="6400" dirty="0">
              <a:solidFill>
                <a:schemeClr val="tx2"/>
              </a:solidFill>
            </a:endParaRPr>
          </a:p>
          <a:p>
            <a:pPr lvl="0">
              <a:lnSpc>
                <a:spcPct val="120000"/>
              </a:lnSpc>
              <a:spcBef>
                <a:spcPts val="0"/>
              </a:spcBef>
            </a:pPr>
            <a:r>
              <a:rPr lang="x-none" sz="6400">
                <a:solidFill>
                  <a:schemeClr val="tx2"/>
                </a:solidFill>
              </a:rPr>
              <a:t>daje soglasje k strateškemu načrtu, programu dela, finančnem načrtu, sistemizaciji delovnih mest, organizaciji dela, kadrovskemu načrtu, načrtu nabav in k zavodski kolektivni pogodbi, ter nadzira njihovo izvajanje,</a:t>
            </a:r>
            <a:endParaRPr lang="sl-SI" sz="6400" dirty="0">
              <a:solidFill>
                <a:schemeClr val="tx2"/>
              </a:solidFill>
            </a:endParaRPr>
          </a:p>
          <a:p>
            <a:pPr lvl="0">
              <a:lnSpc>
                <a:spcPct val="120000"/>
              </a:lnSpc>
              <a:spcBef>
                <a:spcPts val="0"/>
              </a:spcBef>
            </a:pPr>
            <a:r>
              <a:rPr lang="x-none" sz="6400">
                <a:solidFill>
                  <a:schemeClr val="tx2"/>
                </a:solidFill>
              </a:rPr>
              <a:t>daje soglasje k cenam javnih kulturnih dobrin,</a:t>
            </a:r>
            <a:endParaRPr lang="sl-SI" sz="6400" dirty="0">
              <a:solidFill>
                <a:schemeClr val="tx2"/>
              </a:solidFill>
            </a:endParaRPr>
          </a:p>
          <a:p>
            <a:pPr lvl="0">
              <a:lnSpc>
                <a:spcPct val="120000"/>
              </a:lnSpc>
              <a:spcBef>
                <a:spcPts val="0"/>
              </a:spcBef>
            </a:pPr>
            <a:r>
              <a:rPr lang="x-none" sz="6400">
                <a:solidFill>
                  <a:schemeClr val="tx2"/>
                </a:solidFill>
              </a:rPr>
              <a:t>daje predhodno mnenje k imenovanju direktorja,</a:t>
            </a:r>
            <a:endParaRPr lang="sl-SI" sz="6400" dirty="0">
              <a:solidFill>
                <a:schemeClr val="tx2"/>
              </a:solidFill>
            </a:endParaRPr>
          </a:p>
          <a:p>
            <a:pPr lvl="0">
              <a:lnSpc>
                <a:spcPct val="120000"/>
              </a:lnSpc>
              <a:spcBef>
                <a:spcPts val="0"/>
              </a:spcBef>
            </a:pPr>
            <a:r>
              <a:rPr lang="x-none" sz="6400">
                <a:solidFill>
                  <a:schemeClr val="tx2"/>
                </a:solidFill>
              </a:rPr>
              <a:t>sklepa pogodbo o zaposlitvi z direktorjem,</a:t>
            </a:r>
            <a:endParaRPr lang="sl-SI" sz="6400" dirty="0">
              <a:solidFill>
                <a:schemeClr val="tx2"/>
              </a:solidFill>
            </a:endParaRPr>
          </a:p>
          <a:p>
            <a:pPr lvl="0">
              <a:lnSpc>
                <a:spcPct val="120000"/>
              </a:lnSpc>
              <a:spcBef>
                <a:spcPts val="0"/>
              </a:spcBef>
            </a:pPr>
            <a:r>
              <a:rPr lang="x-none" sz="6400">
                <a:solidFill>
                  <a:schemeClr val="tx2"/>
                </a:solidFill>
              </a:rPr>
              <a:t>odloča o pritožbah delavcev, ki se nanašajo na pravice, obveznosti in odgovornosti delavcev iz delovnega razmerja,</a:t>
            </a:r>
            <a:endParaRPr lang="sl-SI" sz="6400" dirty="0">
              <a:solidFill>
                <a:schemeClr val="tx2"/>
              </a:solidFill>
            </a:endParaRPr>
          </a:p>
          <a:p>
            <a:pPr lvl="0">
              <a:lnSpc>
                <a:spcPct val="120000"/>
              </a:lnSpc>
              <a:spcBef>
                <a:spcPts val="0"/>
              </a:spcBef>
            </a:pPr>
            <a:r>
              <a:rPr lang="x-none" sz="6400">
                <a:solidFill>
                  <a:schemeClr val="tx2"/>
                </a:solidFill>
              </a:rPr>
              <a:t>opravlja druge naloge v skladu z aktom o ustanovitvi javnega zavoda</a:t>
            </a:r>
            <a:r>
              <a:rPr lang="x-none" sz="6400" smtClean="0">
                <a:solidFill>
                  <a:schemeClr val="tx2"/>
                </a:solidFill>
              </a:rPr>
              <a:t>.</a:t>
            </a:r>
            <a:endParaRPr lang="sl-SI" sz="6400" dirty="0" smtClean="0">
              <a:solidFill>
                <a:schemeClr val="tx2"/>
              </a:solidFill>
            </a:endParaRPr>
          </a:p>
          <a:p>
            <a:pPr marL="0" lvl="0" indent="0">
              <a:buNone/>
            </a:pPr>
            <a:endParaRPr lang="sl-SI" dirty="0">
              <a:solidFill>
                <a:schemeClr val="tx2"/>
              </a:solidFill>
            </a:endParaRPr>
          </a:p>
          <a:p>
            <a:pPr marL="0" indent="0">
              <a:buNone/>
            </a:pPr>
            <a:endParaRPr lang="sl-SI" dirty="0">
              <a:solidFill>
                <a:schemeClr val="tx2"/>
              </a:solidFill>
            </a:endParaRPr>
          </a:p>
        </p:txBody>
      </p:sp>
    </p:spTree>
    <p:extLst>
      <p:ext uri="{BB962C8B-B14F-4D97-AF65-F5344CB8AC3E}">
        <p14:creationId xmlns:p14="http://schemas.microsoft.com/office/powerpoint/2010/main" val="51362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151792"/>
            <a:ext cx="6989093" cy="720970"/>
          </a:xfrm>
        </p:spPr>
        <p:txBody>
          <a:bodyPr/>
          <a:lstStyle/>
          <a:p>
            <a:r>
              <a:rPr lang="x-none" sz="2000" b="1">
                <a:solidFill>
                  <a:schemeClr val="tx2"/>
                </a:solidFill>
              </a:rPr>
              <a:t>42. </a:t>
            </a:r>
            <a:r>
              <a:rPr lang="sl-SI" sz="2000" b="1" dirty="0">
                <a:solidFill>
                  <a:schemeClr val="tx2"/>
                </a:solidFill>
              </a:rPr>
              <a:t>č</a:t>
            </a:r>
            <a:r>
              <a:rPr lang="x-none" sz="2000" b="1" smtClean="0">
                <a:solidFill>
                  <a:schemeClr val="tx2"/>
                </a:solidFill>
              </a:rPr>
              <a:t>len</a:t>
            </a:r>
            <a:r>
              <a:rPr lang="sl-SI" sz="2000" b="1" dirty="0" smtClean="0">
                <a:solidFill>
                  <a:schemeClr val="tx2"/>
                </a:solidFill>
              </a:rPr>
              <a:t> 						</a:t>
            </a:r>
            <a:r>
              <a:rPr lang="sl-SI" sz="1400" dirty="0" smtClean="0">
                <a:solidFill>
                  <a:schemeClr val="tx2"/>
                </a:solidFill>
              </a:rPr>
              <a:t>(2/2)</a:t>
            </a:r>
            <a:r>
              <a:rPr lang="sl-SI" sz="1400" dirty="0">
                <a:solidFill>
                  <a:schemeClr val="tx2"/>
                </a:solidFill>
              </a:rPr>
              <a:t/>
            </a:r>
            <a:br>
              <a:rPr lang="sl-SI" sz="1400" dirty="0">
                <a:solidFill>
                  <a:schemeClr val="tx2"/>
                </a:solidFill>
              </a:rPr>
            </a:br>
            <a:r>
              <a:rPr lang="x-none" sz="2000" b="1">
                <a:solidFill>
                  <a:schemeClr val="tx2"/>
                </a:solidFill>
              </a:rPr>
              <a:t>(svet)</a:t>
            </a:r>
            <a:endParaRPr lang="en-GB" sz="2000" dirty="0"/>
          </a:p>
        </p:txBody>
      </p:sp>
      <p:sp>
        <p:nvSpPr>
          <p:cNvPr id="3" name="Ograda besedila 2"/>
          <p:cNvSpPr>
            <a:spLocks noGrp="1"/>
          </p:cNvSpPr>
          <p:nvPr>
            <p:ph type="body" sz="quarter" idx="13"/>
          </p:nvPr>
        </p:nvSpPr>
        <p:spPr>
          <a:xfrm>
            <a:off x="971425" y="2022231"/>
            <a:ext cx="7201025" cy="2576146"/>
          </a:xfrm>
        </p:spPr>
        <p:txBody>
          <a:bodyPr/>
          <a:lstStyle/>
          <a:p>
            <a:pPr marL="0" indent="0" hangingPunct="0">
              <a:spcBef>
                <a:spcPts val="0"/>
              </a:spcBef>
              <a:buNone/>
            </a:pPr>
            <a:r>
              <a:rPr lang="sl-SI" sz="1800" dirty="0">
                <a:solidFill>
                  <a:schemeClr val="tx2"/>
                </a:solidFill>
              </a:rPr>
              <a:t>Član sveta se mora v šestih mesecih od nastopa mandata udeležiti programa usposabljanja, katerega vsebino, obseg in način izvedbe določi minister. Če je oseba kasneje ponovno imenovana za člana sveta istega ali drugega javnega zavoda, se šteje, da ima usposabljanje opravljeno. Člana sveta, ki se programa usposabljanja v skladu s tem členom ne udeleži, se razreši oziroma odpokliče.</a:t>
            </a:r>
            <a:r>
              <a:rPr lang="sl-SI" sz="1800" dirty="0">
                <a:solidFill>
                  <a:srgbClr val="FF0000"/>
                </a:solidFill>
              </a:rPr>
              <a:t> </a:t>
            </a:r>
            <a:endParaRPr lang="sl-SI" sz="1800" dirty="0" smtClean="0">
              <a:solidFill>
                <a:srgbClr val="FF0000"/>
              </a:solidFill>
            </a:endParaRPr>
          </a:p>
          <a:p>
            <a:pPr marL="0" indent="0" hangingPunct="0">
              <a:spcBef>
                <a:spcPts val="0"/>
              </a:spcBef>
              <a:buNone/>
            </a:pPr>
            <a:r>
              <a:rPr lang="sl-SI" sz="1800" dirty="0" smtClean="0">
                <a:solidFill>
                  <a:schemeClr val="tx2"/>
                </a:solidFill>
              </a:rPr>
              <a:t>(…).</a:t>
            </a:r>
          </a:p>
          <a:p>
            <a:pPr marL="0" indent="0" hangingPunct="0">
              <a:spcBef>
                <a:spcPts val="0"/>
              </a:spcBef>
              <a:buNone/>
            </a:pPr>
            <a:endParaRPr lang="sl-SI" sz="1800" dirty="0">
              <a:solidFill>
                <a:schemeClr val="tx2"/>
              </a:solidFill>
            </a:endParaRPr>
          </a:p>
          <a:p>
            <a:pPr marL="0" indent="0" hangingPunct="0">
              <a:spcBef>
                <a:spcPts val="0"/>
              </a:spcBef>
              <a:buNone/>
            </a:pPr>
            <a:r>
              <a:rPr lang="x-none" sz="1800" smtClean="0">
                <a:solidFill>
                  <a:schemeClr val="tx2"/>
                </a:solidFill>
              </a:rPr>
              <a:t>Z </a:t>
            </a:r>
            <a:r>
              <a:rPr lang="x-none" sz="1800">
                <a:solidFill>
                  <a:schemeClr val="tx2"/>
                </a:solidFill>
              </a:rPr>
              <a:t>aktom o ustanovitvi javnega zavoda se podrobneje določi sestavo in način delovanja sveta.</a:t>
            </a:r>
            <a:endParaRPr lang="sl-SI" sz="1800" dirty="0">
              <a:solidFill>
                <a:schemeClr val="tx2"/>
              </a:solidFill>
            </a:endParaRPr>
          </a:p>
          <a:p>
            <a:endParaRPr lang="en-GB" dirty="0"/>
          </a:p>
        </p:txBody>
      </p:sp>
    </p:spTree>
    <p:extLst>
      <p:ext uri="{BB962C8B-B14F-4D97-AF65-F5344CB8AC3E}">
        <p14:creationId xmlns:p14="http://schemas.microsoft.com/office/powerpoint/2010/main" val="205153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2031" y="1125415"/>
            <a:ext cx="8540800" cy="1661993"/>
          </a:xfrm>
        </p:spPr>
        <p:txBody>
          <a:bodyPr/>
          <a:lstStyle/>
          <a:p>
            <a:r>
              <a:rPr lang="sl-SI" sz="3600" dirty="0" smtClean="0"/>
              <a:t>Akt o ustanovitvi –  primer Cankarjev dom</a:t>
            </a:r>
            <a:br>
              <a:rPr lang="sl-SI" sz="3600" dirty="0" smtClean="0"/>
            </a:br>
            <a:r>
              <a:rPr lang="sl-SI" sz="3600" dirty="0" smtClean="0"/>
              <a:t/>
            </a:r>
            <a:br>
              <a:rPr lang="sl-SI" sz="3600" dirty="0" smtClean="0"/>
            </a:br>
            <a:endParaRPr lang="sl-SI" sz="3600" dirty="0"/>
          </a:p>
        </p:txBody>
      </p:sp>
      <p:sp>
        <p:nvSpPr>
          <p:cNvPr id="4" name="Ograda vsebine 3"/>
          <p:cNvSpPr>
            <a:spLocks noGrp="1"/>
          </p:cNvSpPr>
          <p:nvPr>
            <p:ph idx="1"/>
          </p:nvPr>
        </p:nvSpPr>
        <p:spPr>
          <a:xfrm>
            <a:off x="685800" y="2101362"/>
            <a:ext cx="7728438" cy="4466491"/>
          </a:xfrm>
        </p:spPr>
        <p:txBody>
          <a:bodyPr>
            <a:normAutofit fontScale="92500" lnSpcReduction="20000"/>
          </a:bodyPr>
          <a:lstStyle/>
          <a:p>
            <a:pPr marL="0" indent="0">
              <a:spcBef>
                <a:spcPts val="0"/>
              </a:spcBef>
              <a:buNone/>
            </a:pPr>
            <a:r>
              <a:rPr lang="sl-SI" sz="1900" b="1" dirty="0">
                <a:solidFill>
                  <a:schemeClr val="tx2"/>
                </a:solidFill>
              </a:rPr>
              <a:t>Sklep o ustanovitvi javnega zavoda Cankarjev dom, kulturni in kongresni center</a:t>
            </a:r>
            <a:r>
              <a:rPr lang="sl-SI" sz="1900" dirty="0">
                <a:solidFill>
                  <a:schemeClr val="tx2"/>
                </a:solidFill>
              </a:rPr>
              <a:t> (Uradni list RS, št. </a:t>
            </a:r>
            <a:r>
              <a:rPr lang="sl-SI" sz="1900" dirty="0" smtClean="0">
                <a:solidFill>
                  <a:schemeClr val="tx2"/>
                </a:solidFill>
              </a:rPr>
              <a:t>103/13, v nadaljnjem besedilu: Sklep o ustanovitvi CD) </a:t>
            </a:r>
          </a:p>
          <a:p>
            <a:pPr marL="0" indent="0">
              <a:spcBef>
                <a:spcPts val="0"/>
              </a:spcBef>
              <a:buNone/>
            </a:pPr>
            <a:endParaRPr lang="sl-SI" sz="1900" dirty="0" smtClean="0">
              <a:solidFill>
                <a:schemeClr val="tx2"/>
              </a:solidFill>
            </a:endParaRPr>
          </a:p>
          <a:p>
            <a:pPr marL="0" indent="0">
              <a:spcBef>
                <a:spcPts val="0"/>
              </a:spcBef>
              <a:buNone/>
            </a:pPr>
            <a:r>
              <a:rPr lang="sl-SI" sz="1900" b="1" dirty="0" smtClean="0">
                <a:solidFill>
                  <a:schemeClr val="tx2"/>
                </a:solidFill>
              </a:rPr>
              <a:t>19. člen:</a:t>
            </a:r>
            <a:endParaRPr lang="sl-SI" sz="1900" b="1" dirty="0">
              <a:solidFill>
                <a:schemeClr val="tx2"/>
              </a:solidFill>
            </a:endParaRPr>
          </a:p>
          <a:p>
            <a:pPr marL="0" indent="0">
              <a:spcBef>
                <a:spcPts val="0"/>
              </a:spcBef>
              <a:buNone/>
            </a:pPr>
            <a:r>
              <a:rPr lang="sl-SI" sz="1900" dirty="0" smtClean="0">
                <a:solidFill>
                  <a:schemeClr val="tx2"/>
                </a:solidFill>
              </a:rPr>
              <a:t>(</a:t>
            </a:r>
            <a:r>
              <a:rPr lang="sl-SI" sz="1900" dirty="0">
                <a:solidFill>
                  <a:schemeClr val="tx2"/>
                </a:solidFill>
              </a:rPr>
              <a:t>1) Svet zavoda sestavlja sedem članov, od katerih ustanovitelj imenuje neposredno dva člana, od tega enega strokovnjaka s področja pravnih ali finančnih zadev in enega s področja delovanja javnega zavoda.</a:t>
            </a:r>
          </a:p>
          <a:p>
            <a:pPr marL="0" indent="0">
              <a:spcBef>
                <a:spcPts val="0"/>
              </a:spcBef>
              <a:buNone/>
            </a:pPr>
            <a:r>
              <a:rPr lang="sl-SI" sz="1900" dirty="0">
                <a:solidFill>
                  <a:schemeClr val="tx2"/>
                </a:solidFill>
              </a:rPr>
              <a:t>(2) Po enega člana, predstavnika samozaposlenih na področju kulture, imenuje ustanovitelj na predlog samozaposlenih na področju kulture, enega člana, predstavnika nevladnih organizacij na področju kulture, na predlog nevladnih organizacij na področju kulture, in enega člana, predstavnika javnih zavodov na področju kulture, na predlog javnih zavodov na področju kulture, in sicer po izvedenem javnem pozivu ministrstva, pristojnega za kulturo.</a:t>
            </a:r>
          </a:p>
          <a:p>
            <a:pPr marL="0" indent="0">
              <a:spcBef>
                <a:spcPts val="0"/>
              </a:spcBef>
              <a:buNone/>
            </a:pPr>
            <a:r>
              <a:rPr lang="sl-SI" sz="1900" dirty="0">
                <a:solidFill>
                  <a:schemeClr val="tx2"/>
                </a:solidFill>
              </a:rPr>
              <a:t>(3) Enega člana imenuje ustanovitelj na predlog Mestne občine Ljubljana. </a:t>
            </a:r>
          </a:p>
          <a:p>
            <a:pPr marL="0" indent="0">
              <a:spcBef>
                <a:spcPts val="0"/>
              </a:spcBef>
              <a:buNone/>
            </a:pPr>
            <a:r>
              <a:rPr lang="sl-SI" sz="1900" dirty="0">
                <a:solidFill>
                  <a:schemeClr val="tx2"/>
                </a:solidFill>
              </a:rPr>
              <a:t>(4) Enega člana izvolijo delavci zaposleni v zavodu na neposrednih in tajnih volitvah</a:t>
            </a:r>
            <a:r>
              <a:rPr lang="sl-SI" sz="1900" dirty="0" smtClean="0">
                <a:solidFill>
                  <a:schemeClr val="tx2"/>
                </a:solidFill>
              </a:rPr>
              <a:t>.</a:t>
            </a:r>
          </a:p>
          <a:p>
            <a:pPr marL="0" indent="0">
              <a:spcBef>
                <a:spcPts val="0"/>
              </a:spcBef>
              <a:buNone/>
            </a:pPr>
            <a:r>
              <a:rPr lang="sl-SI" sz="1900" dirty="0">
                <a:solidFill>
                  <a:schemeClr val="tx2"/>
                </a:solidFill>
              </a:rPr>
              <a:t>(…).</a:t>
            </a:r>
          </a:p>
          <a:p>
            <a:pPr marL="0" indent="0">
              <a:spcBef>
                <a:spcPts val="0"/>
              </a:spcBef>
              <a:buNone/>
            </a:pPr>
            <a:endParaRPr lang="sl-SI" sz="1900" dirty="0">
              <a:solidFill>
                <a:schemeClr val="tx2"/>
              </a:solidFill>
            </a:endParaRPr>
          </a:p>
          <a:p>
            <a:endParaRPr lang="sl-SI" dirty="0"/>
          </a:p>
        </p:txBody>
      </p:sp>
    </p:spTree>
    <p:extLst>
      <p:ext uri="{BB962C8B-B14F-4D97-AF65-F5344CB8AC3E}">
        <p14:creationId xmlns:p14="http://schemas.microsoft.com/office/powerpoint/2010/main" val="77355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59423" y="1222131"/>
            <a:ext cx="7816362" cy="5266592"/>
          </a:xfrm>
        </p:spPr>
        <p:txBody>
          <a:bodyPr>
            <a:normAutofit fontScale="25000" lnSpcReduction="20000"/>
          </a:bodyPr>
          <a:lstStyle/>
          <a:p>
            <a:pPr marL="0" indent="0">
              <a:buNone/>
            </a:pPr>
            <a:r>
              <a:rPr lang="sl-SI" sz="5500" b="1" dirty="0" smtClean="0">
                <a:solidFill>
                  <a:schemeClr val="tx2"/>
                </a:solidFill>
              </a:rPr>
              <a:t>26.člen:</a:t>
            </a:r>
          </a:p>
          <a:p>
            <a:pPr marL="0" indent="0">
              <a:buNone/>
            </a:pPr>
            <a:r>
              <a:rPr lang="sl-SI" sz="5500" dirty="0" smtClean="0">
                <a:solidFill>
                  <a:schemeClr val="tx2"/>
                </a:solidFill>
              </a:rPr>
              <a:t>Svet </a:t>
            </a:r>
            <a:r>
              <a:rPr lang="sl-SI" sz="5500" dirty="0">
                <a:solidFill>
                  <a:schemeClr val="tx2"/>
                </a:solidFill>
              </a:rPr>
              <a:t>zavoda ima naslednje naloge</a:t>
            </a:r>
            <a:r>
              <a:rPr lang="sl-SI" sz="5500" dirty="0" smtClean="0">
                <a:solidFill>
                  <a:schemeClr val="tx2"/>
                </a:solidFill>
              </a:rPr>
              <a:t>:					</a:t>
            </a:r>
            <a:r>
              <a:rPr lang="sl-SI" sz="4300" dirty="0" smtClean="0">
                <a:solidFill>
                  <a:schemeClr val="tx2"/>
                </a:solidFill>
              </a:rPr>
              <a:t>(2/2)</a:t>
            </a:r>
          </a:p>
          <a:p>
            <a:pPr marL="0" indent="0">
              <a:buNone/>
            </a:pPr>
            <a:r>
              <a:rPr lang="sl-SI" sz="5500" dirty="0" smtClean="0">
                <a:solidFill>
                  <a:schemeClr val="tx2"/>
                </a:solidFill>
              </a:rPr>
              <a:t>- </a:t>
            </a:r>
            <a:r>
              <a:rPr lang="sl-SI" sz="5500" dirty="0">
                <a:solidFill>
                  <a:schemeClr val="tx2"/>
                </a:solidFill>
              </a:rPr>
              <a:t>nadzoruje zakonitost dela in poslovanja zavoda,</a:t>
            </a:r>
          </a:p>
          <a:p>
            <a:pPr marL="0" indent="0">
              <a:lnSpc>
                <a:spcPct val="120000"/>
              </a:lnSpc>
              <a:spcBef>
                <a:spcPts val="0"/>
              </a:spcBef>
              <a:buNone/>
            </a:pPr>
            <a:r>
              <a:rPr lang="sl-SI" sz="5500" dirty="0">
                <a:solidFill>
                  <a:schemeClr val="tx2"/>
                </a:solidFill>
              </a:rPr>
              <a:t>- daje soglasje k strateškem načrtu, programu dela, finančnemu načrtu, sistemizaciji delovnih mest, organizaciji dela, kadrovskemu načrtu, načrtu nabav in zavodski kolektivni pogodbi ter nadzoruje njihovo izvajanje,</a:t>
            </a:r>
          </a:p>
          <a:p>
            <a:pPr marL="0" indent="0">
              <a:buNone/>
            </a:pPr>
            <a:r>
              <a:rPr lang="sl-SI" sz="5500" dirty="0">
                <a:solidFill>
                  <a:schemeClr val="tx2"/>
                </a:solidFill>
              </a:rPr>
              <a:t>- spremlja, analizira in ocenjuje delovanje javnega zavoda,</a:t>
            </a:r>
          </a:p>
          <a:p>
            <a:pPr marL="0" indent="0">
              <a:buNone/>
            </a:pPr>
            <a:r>
              <a:rPr lang="sl-SI" sz="5500" dirty="0">
                <a:solidFill>
                  <a:schemeClr val="tx2"/>
                </a:solidFill>
              </a:rPr>
              <a:t>- predlaga ustanovitelju revizijo poslovanja,</a:t>
            </a:r>
          </a:p>
          <a:p>
            <a:pPr marL="0" indent="0">
              <a:buNone/>
            </a:pPr>
            <a:r>
              <a:rPr lang="sl-SI" sz="5500" dirty="0">
                <a:solidFill>
                  <a:schemeClr val="tx2"/>
                </a:solidFill>
              </a:rPr>
              <a:t>- ocenjuje delo generalnega direktorja,</a:t>
            </a:r>
          </a:p>
          <a:p>
            <a:pPr marL="0" indent="0">
              <a:buNone/>
            </a:pPr>
            <a:r>
              <a:rPr lang="sl-SI" sz="5500" dirty="0">
                <a:solidFill>
                  <a:schemeClr val="tx2"/>
                </a:solidFill>
              </a:rPr>
              <a:t>- daje soglasje k cenam javnih kulturnih storitev,</a:t>
            </a:r>
          </a:p>
          <a:p>
            <a:pPr marL="0" indent="0">
              <a:buNone/>
            </a:pPr>
            <a:r>
              <a:rPr lang="sl-SI" sz="5500" dirty="0">
                <a:solidFill>
                  <a:schemeClr val="tx2"/>
                </a:solidFill>
              </a:rPr>
              <a:t>- potrjuje letno poročilo zavoda,</a:t>
            </a:r>
          </a:p>
          <a:p>
            <a:pPr marL="0" indent="0">
              <a:buNone/>
            </a:pPr>
            <a:r>
              <a:rPr lang="sl-SI" sz="5500" dirty="0">
                <a:solidFill>
                  <a:schemeClr val="tx2"/>
                </a:solidFill>
              </a:rPr>
              <a:t>- daje predhodno mnenje k imenovanju in razrešitvi generalnega direktorja,</a:t>
            </a:r>
          </a:p>
          <a:p>
            <a:pPr marL="0" indent="0">
              <a:buNone/>
            </a:pPr>
            <a:r>
              <a:rPr lang="sl-SI" sz="5500" dirty="0">
                <a:solidFill>
                  <a:schemeClr val="tx2"/>
                </a:solidFill>
              </a:rPr>
              <a:t>- daje predhodno mnenje k imenovanju in razrešitvi pomočnikov direktorja,</a:t>
            </a:r>
          </a:p>
          <a:p>
            <a:pPr marL="0" indent="0">
              <a:buNone/>
            </a:pPr>
            <a:r>
              <a:rPr lang="sl-SI" sz="5500" dirty="0">
                <a:solidFill>
                  <a:schemeClr val="tx2"/>
                </a:solidFill>
              </a:rPr>
              <a:t>- sklepa pogodbo o zaposlitvi z generalnim direktorjem,</a:t>
            </a:r>
          </a:p>
          <a:p>
            <a:pPr marL="0" indent="0">
              <a:lnSpc>
                <a:spcPct val="120000"/>
              </a:lnSpc>
              <a:spcBef>
                <a:spcPts val="0"/>
              </a:spcBef>
              <a:buNone/>
            </a:pPr>
            <a:r>
              <a:rPr lang="sl-SI" sz="5500" dirty="0" smtClean="0">
                <a:solidFill>
                  <a:schemeClr val="tx2"/>
                </a:solidFill>
              </a:rPr>
              <a:t>- oblikuje </a:t>
            </a:r>
            <a:r>
              <a:rPr lang="sl-SI" sz="5500" dirty="0">
                <a:solidFill>
                  <a:schemeClr val="tx2"/>
                </a:solidFill>
              </a:rPr>
              <a:t>stalne ali občasne komisije ali druga delovna telesa za posamezna vprašanja iz svoje pristojnosti</a:t>
            </a:r>
            <a:r>
              <a:rPr lang="sl-SI" sz="5500" dirty="0" smtClean="0">
                <a:solidFill>
                  <a:schemeClr val="tx2"/>
                </a:solidFill>
              </a:rPr>
              <a:t>,</a:t>
            </a:r>
          </a:p>
          <a:p>
            <a:pPr marL="0" indent="0">
              <a:lnSpc>
                <a:spcPct val="120000"/>
              </a:lnSpc>
              <a:spcBef>
                <a:spcPts val="0"/>
              </a:spcBef>
              <a:buNone/>
            </a:pPr>
            <a:r>
              <a:rPr lang="sl-SI" sz="5500" dirty="0" smtClean="0">
                <a:solidFill>
                  <a:schemeClr val="tx2"/>
                </a:solidFill>
              </a:rPr>
              <a:t>- odloča o pritožbah delavcev, ki se nanašajo na pravice, obveznosti in odgovornosti delavcev iz delovnih razmerij</a:t>
            </a:r>
            <a:endParaRPr lang="sl-SI" sz="5500" dirty="0">
              <a:solidFill>
                <a:schemeClr val="tx2"/>
              </a:solidFill>
            </a:endParaRPr>
          </a:p>
          <a:p>
            <a:pPr marL="0" indent="0">
              <a:lnSpc>
                <a:spcPct val="120000"/>
              </a:lnSpc>
              <a:spcBef>
                <a:spcPts val="0"/>
              </a:spcBef>
              <a:buNone/>
            </a:pPr>
            <a:r>
              <a:rPr lang="sl-SI" sz="5500" dirty="0">
                <a:solidFill>
                  <a:schemeClr val="tx2"/>
                </a:solidFill>
              </a:rPr>
              <a:t>- izvaja druge naloge v skladu z veljavnimi predpisi, tem sklepom in splošnimi akti zavoda.</a:t>
            </a:r>
          </a:p>
          <a:p>
            <a:endParaRPr lang="sl-SI" dirty="0"/>
          </a:p>
        </p:txBody>
      </p:sp>
    </p:spTree>
    <p:extLst>
      <p:ext uri="{BB962C8B-B14F-4D97-AF65-F5344CB8AC3E}">
        <p14:creationId xmlns:p14="http://schemas.microsoft.com/office/powerpoint/2010/main" val="1780457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0631" y="955343"/>
            <a:ext cx="6476132" cy="1415772"/>
          </a:xfrm>
        </p:spPr>
        <p:txBody>
          <a:bodyPr/>
          <a:lstStyle/>
          <a:p>
            <a:r>
              <a:rPr lang="sl-SI" sz="3600" dirty="0" smtClean="0"/>
              <a:t>Zakon o knjižničarstvu </a:t>
            </a:r>
            <a:r>
              <a:rPr lang="sl-SI" sz="2400" dirty="0" smtClean="0"/>
              <a:t/>
            </a:r>
            <a:br>
              <a:rPr lang="sl-SI" sz="2400" dirty="0" smtClean="0"/>
            </a:br>
            <a:r>
              <a:rPr lang="sl-SI" sz="2000" dirty="0" smtClean="0">
                <a:solidFill>
                  <a:schemeClr val="tx2"/>
                </a:solidFill>
              </a:rPr>
              <a:t>(Uradni list RS, št. 87/01, 96/02 – ZUJIK, 92/15 in 92/15) </a:t>
            </a:r>
            <a:r>
              <a:rPr lang="sl-SI" sz="2400" dirty="0" smtClean="0">
                <a:solidFill>
                  <a:srgbClr val="FF0000"/>
                </a:solidFill>
              </a:rPr>
              <a:t/>
            </a:r>
            <a:br>
              <a:rPr lang="sl-SI" sz="2400" dirty="0" smtClean="0">
                <a:solidFill>
                  <a:srgbClr val="FF0000"/>
                </a:solidFill>
              </a:rPr>
            </a:br>
            <a:r>
              <a:rPr lang="sl-SI" sz="3600" dirty="0" smtClean="0">
                <a:solidFill>
                  <a:srgbClr val="FF0000"/>
                </a:solidFill>
              </a:rPr>
              <a:t> </a:t>
            </a:r>
            <a:r>
              <a:rPr lang="sl-SI" sz="3600" dirty="0" smtClean="0"/>
              <a:t>–  izjema</a:t>
            </a:r>
            <a:endParaRPr lang="en-GB" sz="3600" dirty="0"/>
          </a:p>
        </p:txBody>
      </p:sp>
      <p:sp>
        <p:nvSpPr>
          <p:cNvPr id="3" name="Ograda vsebine 2"/>
          <p:cNvSpPr>
            <a:spLocks noGrp="1"/>
          </p:cNvSpPr>
          <p:nvPr>
            <p:ph idx="1"/>
          </p:nvPr>
        </p:nvSpPr>
        <p:spPr>
          <a:xfrm>
            <a:off x="527538" y="2388358"/>
            <a:ext cx="7842306" cy="4469641"/>
          </a:xfrm>
        </p:spPr>
        <p:txBody>
          <a:bodyPr/>
          <a:lstStyle/>
          <a:p>
            <a:pPr marL="0" indent="0">
              <a:spcBef>
                <a:spcPts val="0"/>
              </a:spcBef>
              <a:buNone/>
            </a:pPr>
            <a:r>
              <a:rPr lang="sl-SI" sz="1800" b="1" dirty="0" smtClean="0">
                <a:solidFill>
                  <a:schemeClr val="tx2"/>
                </a:solidFill>
              </a:rPr>
              <a:t>17. </a:t>
            </a:r>
            <a:r>
              <a:rPr lang="sl-SI" sz="1800" b="1" dirty="0">
                <a:solidFill>
                  <a:schemeClr val="tx2"/>
                </a:solidFill>
              </a:rPr>
              <a:t>č</a:t>
            </a:r>
            <a:r>
              <a:rPr lang="sl-SI" sz="1800" b="1" dirty="0" smtClean="0">
                <a:solidFill>
                  <a:schemeClr val="tx2"/>
                </a:solidFill>
              </a:rPr>
              <a:t>len </a:t>
            </a:r>
          </a:p>
          <a:p>
            <a:pPr marL="0" indent="0">
              <a:spcBef>
                <a:spcPts val="0"/>
              </a:spcBef>
              <a:buNone/>
            </a:pPr>
            <a:r>
              <a:rPr lang="sl-SI" sz="1800" b="1" dirty="0" smtClean="0">
                <a:solidFill>
                  <a:schemeClr val="tx2"/>
                </a:solidFill>
              </a:rPr>
              <a:t>(imenovanje in razrešitev direktorja oz. direktorice </a:t>
            </a:r>
            <a:r>
              <a:rPr lang="sl-SI" sz="1800" b="1" dirty="0">
                <a:solidFill>
                  <a:schemeClr val="tx2"/>
                </a:solidFill>
              </a:rPr>
              <a:t>splošne knjižnice</a:t>
            </a:r>
            <a:r>
              <a:rPr lang="sl-SI" sz="1800" b="1" dirty="0" smtClean="0">
                <a:solidFill>
                  <a:schemeClr val="tx2"/>
                </a:solidFill>
              </a:rPr>
              <a:t>)</a:t>
            </a:r>
          </a:p>
          <a:p>
            <a:pPr marL="0" indent="0">
              <a:spcBef>
                <a:spcPts val="0"/>
              </a:spcBef>
              <a:buNone/>
            </a:pPr>
            <a:r>
              <a:rPr lang="sl-SI" sz="1800" b="1" dirty="0" smtClean="0">
                <a:solidFill>
                  <a:schemeClr val="tx2"/>
                </a:solidFill>
              </a:rPr>
              <a:t> </a:t>
            </a:r>
          </a:p>
          <a:p>
            <a:pPr marL="0" indent="0">
              <a:spcBef>
                <a:spcPts val="0"/>
              </a:spcBef>
              <a:buNone/>
            </a:pPr>
            <a:r>
              <a:rPr lang="sl-SI" sz="1800" dirty="0" smtClean="0">
                <a:solidFill>
                  <a:schemeClr val="tx2"/>
                </a:solidFill>
              </a:rPr>
              <a:t>(1) Direktorja </a:t>
            </a:r>
            <a:r>
              <a:rPr lang="sl-SI" sz="1800" dirty="0">
                <a:solidFill>
                  <a:schemeClr val="tx2"/>
                </a:solidFill>
              </a:rPr>
              <a:t>oziroma direktorico splošne knjižnice </a:t>
            </a:r>
            <a:r>
              <a:rPr lang="sl-SI" sz="1800" dirty="0" smtClean="0">
                <a:solidFill>
                  <a:schemeClr val="tx2"/>
                </a:solidFill>
              </a:rPr>
              <a:t>imenuje </a:t>
            </a:r>
            <a:r>
              <a:rPr lang="sl-SI" sz="1800" dirty="0">
                <a:solidFill>
                  <a:schemeClr val="tx2"/>
                </a:solidFill>
              </a:rPr>
              <a:t>svet splošne </a:t>
            </a:r>
            <a:r>
              <a:rPr lang="sl-SI" sz="1800" dirty="0" smtClean="0">
                <a:solidFill>
                  <a:schemeClr val="tx2"/>
                </a:solidFill>
              </a:rPr>
              <a:t>knjižnice na </a:t>
            </a:r>
            <a:r>
              <a:rPr lang="sl-SI" sz="1800" dirty="0">
                <a:solidFill>
                  <a:schemeClr val="tx2"/>
                </a:solidFill>
              </a:rPr>
              <a:t>podlagi javnega razpisa</a:t>
            </a:r>
            <a:r>
              <a:rPr lang="sl-SI" sz="1800" dirty="0" smtClean="0">
                <a:solidFill>
                  <a:schemeClr val="tx2"/>
                </a:solidFill>
              </a:rPr>
              <a:t>.</a:t>
            </a:r>
          </a:p>
          <a:p>
            <a:pPr marL="0" indent="0">
              <a:spcBef>
                <a:spcPts val="0"/>
              </a:spcBef>
              <a:buNone/>
            </a:pPr>
            <a:r>
              <a:rPr lang="sl-SI" sz="1800" dirty="0" smtClean="0">
                <a:solidFill>
                  <a:schemeClr val="tx2"/>
                </a:solidFill>
              </a:rPr>
              <a:t>(4) Svet si mora pred imenovanjem ali razrešitvijo direktorja pridobiti soglasje občin ustanoviteljic, ki imajo v lasti več kot polovico soustanoviteljskega deleža in mnenje občin, ki so na splošno knjižnico s pogodbo prenesle opravljanje te dejavnosti, ter mnenje strokovnih delavcev knjižnice</a:t>
            </a:r>
            <a:r>
              <a:rPr lang="en-GB" sz="1800" dirty="0">
                <a:solidFill>
                  <a:schemeClr val="tx2"/>
                </a:solidFill>
              </a:rPr>
              <a:t>. </a:t>
            </a:r>
            <a:endParaRPr lang="sl-SI" sz="1800" dirty="0" smtClean="0">
              <a:solidFill>
                <a:schemeClr val="tx2"/>
              </a:solidFill>
            </a:endParaRPr>
          </a:p>
          <a:p>
            <a:pPr marL="0" indent="0">
              <a:spcBef>
                <a:spcPts val="0"/>
              </a:spcBef>
              <a:buNone/>
            </a:pPr>
            <a:r>
              <a:rPr lang="sl-SI" sz="1800" dirty="0" smtClean="0">
                <a:solidFill>
                  <a:schemeClr val="tx2"/>
                </a:solidFill>
              </a:rPr>
              <a:t>(6) Soglasja in mnenja iz četrtega odstavka se nanašajo na kandidata oziroma kandidatko za direktorja, ki ga predlaga svet knjižnice izmed tistih prijavljenih, ki izpolnjujejo pogoje</a:t>
            </a:r>
            <a:r>
              <a:rPr lang="en-GB" sz="1800" dirty="0">
                <a:solidFill>
                  <a:schemeClr val="tx2"/>
                </a:solidFill>
              </a:rPr>
              <a:t>. </a:t>
            </a:r>
            <a:endParaRPr lang="sl-SI" sz="1800" dirty="0" smtClean="0">
              <a:solidFill>
                <a:schemeClr val="tx2"/>
              </a:solidFill>
            </a:endParaRPr>
          </a:p>
          <a:p>
            <a:pPr marL="0" indent="0">
              <a:spcBef>
                <a:spcPts val="0"/>
              </a:spcBef>
              <a:buNone/>
            </a:pPr>
            <a:r>
              <a:rPr lang="sl-SI" sz="1800" dirty="0" smtClean="0">
                <a:solidFill>
                  <a:schemeClr val="tx2"/>
                </a:solidFill>
              </a:rPr>
              <a:t>(8) Po pridobitvi soglasij in mnenj svet imenuje direktorja z večino glasov vseh članov sveta</a:t>
            </a:r>
            <a:r>
              <a:rPr lang="en-GB" sz="1800" dirty="0" smtClean="0">
                <a:solidFill>
                  <a:schemeClr val="tx2"/>
                </a:solidFill>
              </a:rPr>
              <a:t>.</a:t>
            </a:r>
            <a:endParaRPr lang="en-GB" sz="1800" dirty="0">
              <a:solidFill>
                <a:schemeClr val="tx2"/>
              </a:solidFill>
            </a:endParaRPr>
          </a:p>
          <a:p>
            <a:pPr marL="0" indent="0">
              <a:spcBef>
                <a:spcPts val="0"/>
              </a:spcBef>
              <a:buNone/>
            </a:pPr>
            <a:r>
              <a:rPr lang="sl-SI" sz="1800" dirty="0" smtClean="0">
                <a:solidFill>
                  <a:schemeClr val="tx2"/>
                </a:solidFill>
              </a:rPr>
              <a:t>(9) Podrobnejše določbe v zvezi z imenovanjem oziroma razrešitvijo direktorja določi ustanovitveni akt splošne knjižnice.</a:t>
            </a:r>
            <a:endParaRPr lang="en-GB" sz="1800" dirty="0">
              <a:solidFill>
                <a:schemeClr val="tx2"/>
              </a:solidFill>
            </a:endParaRPr>
          </a:p>
        </p:txBody>
      </p:sp>
    </p:spTree>
    <p:extLst>
      <p:ext uri="{BB962C8B-B14F-4D97-AF65-F5344CB8AC3E}">
        <p14:creationId xmlns:p14="http://schemas.microsoft.com/office/powerpoint/2010/main" val="388323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TotalTime>
  <Words>2232</Words>
  <Application>Microsoft Office PowerPoint</Application>
  <PresentationFormat>Diaprojekcija na zaslonu (4:3)</PresentationFormat>
  <Paragraphs>178</Paragraphs>
  <Slides>29</Slides>
  <Notes>0</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29</vt:i4>
      </vt:variant>
    </vt:vector>
  </HeadingPairs>
  <TitlesOfParts>
    <vt:vector size="35" baseType="lpstr">
      <vt:lpstr>Arial</vt:lpstr>
      <vt:lpstr>Times New Roman</vt:lpstr>
      <vt:lpstr>Calibri</vt:lpstr>
      <vt:lpstr>Republika</vt:lpstr>
      <vt:lpstr>si10-cgp-mpe_predstavitev</vt:lpstr>
      <vt:lpstr>Custom Design</vt:lpstr>
      <vt:lpstr> </vt:lpstr>
      <vt:lpstr>Upravljanje javnih zavodov</vt:lpstr>
      <vt:lpstr>Pravna podlaga za imenovanje članov sveta javnega zavoda</vt:lpstr>
      <vt:lpstr>Organi javnega zavoda</vt:lpstr>
      <vt:lpstr>42. člen       (1/2) (svet) </vt:lpstr>
      <vt:lpstr>42. člen       (2/2) (svet)</vt:lpstr>
      <vt:lpstr>Akt o ustanovitvi –  primer Cankarjev dom  </vt:lpstr>
      <vt:lpstr>PowerPointova predstavitev</vt:lpstr>
      <vt:lpstr>Zakon o knjižničarstvu  (Uradni list RS, št. 87/01, 96/02 – ZUJIK, 92/15 in 92/15)   –  izjema</vt:lpstr>
      <vt:lpstr>Akt o ustanovitvi –  primera MKL in NUK</vt:lpstr>
      <vt:lpstr>Poslovnik sveta zavoda</vt:lpstr>
      <vt:lpstr>Razrešitev člana sveta – primer CD</vt:lpstr>
      <vt:lpstr>Odgovornost članov sveta</vt:lpstr>
      <vt:lpstr>29. člen (temeljne obveznosti članov nadzornega sveta) </vt:lpstr>
      <vt:lpstr>28. člen (temeljne obveznosti poslovodstva)</vt:lpstr>
      <vt:lpstr>Posledice</vt:lpstr>
      <vt:lpstr> Akti, ki jih obravnava svet</vt:lpstr>
      <vt:lpstr>Strateški načrt – 35. člen ZUJIK</vt:lpstr>
      <vt:lpstr>Akt o organizaciji dela</vt:lpstr>
      <vt:lpstr>Sistemizacija delovnih mest</vt:lpstr>
      <vt:lpstr>Akti, ki jih svet obravnava vsako leto</vt:lpstr>
      <vt:lpstr>Program dela</vt:lpstr>
      <vt:lpstr>Finančni načrt</vt:lpstr>
      <vt:lpstr>Kadrovski načrt</vt:lpstr>
      <vt:lpstr>Načrt nabav</vt:lpstr>
      <vt:lpstr>Cene storitev</vt:lpstr>
      <vt:lpstr>Primer neposrednega poziva: Poziv direktorjem JZ s področja kulture k predložitvi predloga  finančnega načrta in programa dela za leto 2016 </vt:lpstr>
      <vt:lpstr>PowerPointova predstavitev</vt:lpstr>
      <vt:lpstr>PowerPointova predstavitev</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mitja</dc:creator>
  <cp:lastModifiedBy>Avtor</cp:lastModifiedBy>
  <cp:revision>80</cp:revision>
  <cp:lastPrinted>2016-01-21T13:10:43Z</cp:lastPrinted>
  <dcterms:created xsi:type="dcterms:W3CDTF">2010-08-31T10:06:07Z</dcterms:created>
  <dcterms:modified xsi:type="dcterms:W3CDTF">2019-10-01T08:16:08Z</dcterms:modified>
</cp:coreProperties>
</file>