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53"/>
  </p:notesMasterIdLst>
  <p:handoutMasterIdLst>
    <p:handoutMasterId r:id="rId54"/>
  </p:handoutMasterIdLst>
  <p:sldIdLst>
    <p:sldId id="346" r:id="rId3"/>
    <p:sldId id="305" r:id="rId4"/>
    <p:sldId id="306" r:id="rId5"/>
    <p:sldId id="308" r:id="rId6"/>
    <p:sldId id="355" r:id="rId7"/>
    <p:sldId id="309" r:id="rId8"/>
    <p:sldId id="312" r:id="rId9"/>
    <p:sldId id="313" r:id="rId10"/>
    <p:sldId id="339" r:id="rId11"/>
    <p:sldId id="321" r:id="rId12"/>
    <p:sldId id="310" r:id="rId13"/>
    <p:sldId id="303" r:id="rId14"/>
    <p:sldId id="304" r:id="rId15"/>
    <p:sldId id="316" r:id="rId16"/>
    <p:sldId id="320" r:id="rId17"/>
    <p:sldId id="361" r:id="rId18"/>
    <p:sldId id="348" r:id="rId19"/>
    <p:sldId id="358" r:id="rId20"/>
    <p:sldId id="359" r:id="rId21"/>
    <p:sldId id="362" r:id="rId22"/>
    <p:sldId id="363" r:id="rId23"/>
    <p:sldId id="318" r:id="rId24"/>
    <p:sldId id="302" r:id="rId25"/>
    <p:sldId id="301" r:id="rId26"/>
    <p:sldId id="300" r:id="rId27"/>
    <p:sldId id="293" r:id="rId28"/>
    <p:sldId id="292" r:id="rId29"/>
    <p:sldId id="274" r:id="rId30"/>
    <p:sldId id="323" r:id="rId31"/>
    <p:sldId id="349" r:id="rId32"/>
    <p:sldId id="350" r:id="rId33"/>
    <p:sldId id="357" r:id="rId34"/>
    <p:sldId id="324" r:id="rId35"/>
    <p:sldId id="351" r:id="rId36"/>
    <p:sldId id="356" r:id="rId37"/>
    <p:sldId id="279" r:id="rId38"/>
    <p:sldId id="336" r:id="rId39"/>
    <p:sldId id="284" r:id="rId40"/>
    <p:sldId id="283" r:id="rId41"/>
    <p:sldId id="282" r:id="rId42"/>
    <p:sldId id="288" r:id="rId43"/>
    <p:sldId id="354" r:id="rId44"/>
    <p:sldId id="326" r:id="rId45"/>
    <p:sldId id="329" r:id="rId46"/>
    <p:sldId id="328" r:id="rId47"/>
    <p:sldId id="352" r:id="rId48"/>
    <p:sldId id="353" r:id="rId49"/>
    <p:sldId id="330" r:id="rId50"/>
    <p:sldId id="360" r:id="rId51"/>
    <p:sldId id="347" r:id="rId52"/>
  </p:sldIdLst>
  <p:sldSz cx="9144000" cy="6858000" type="screen4x3"/>
  <p:notesSz cx="6811963" cy="9942513"/>
  <p:embeddedFontLst>
    <p:embeddedFont>
      <p:font typeface="Bell MT" panose="02020503060305020303" pitchFamily="18" charset="0"/>
      <p:regular r:id="rId55"/>
      <p:bold r:id="rId56"/>
      <p:italic r:id="rId57"/>
    </p:embeddedFont>
    <p:embeddedFont>
      <p:font typeface="Calibri" panose="020F0502020204030204" pitchFamily="34" charset="0"/>
      <p:regular r:id="rId58"/>
      <p:bold r:id="rId59"/>
      <p:italic r:id="rId60"/>
      <p:boldItalic r:id="rId61"/>
    </p:embeddedFont>
    <p:embeddedFont>
      <p:font typeface="Republika" panose="02000506040000020004" pitchFamily="2" charset="-18"/>
      <p:regular r:id="rId62"/>
      <p:bold r:id="rId6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a Trdan" initials="AT" lastIdx="13" clrIdx="0"/>
  <p:cmAuthor id="1" name="Kramberger Jana" initials="K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39D"/>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4" autoAdjust="0"/>
    <p:restoredTop sz="95544" autoAdjust="0"/>
  </p:normalViewPr>
  <p:slideViewPr>
    <p:cSldViewPr snapToGrid="0" snapToObjects="1">
      <p:cViewPr varScale="1">
        <p:scale>
          <a:sx n="124" d="100"/>
          <a:sy n="124" d="100"/>
        </p:scale>
        <p:origin x="1338" y="108"/>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3318" y="-108"/>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88BE730-6F3B-45B7-9DCD-6F3927176F69}" type="datetimeFigureOut">
              <a:rPr lang="sl-SI" smtClean="0"/>
              <a:t>20. 10. 2022</a:t>
            </a:fld>
            <a:endParaRPr lang="sl-SI"/>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5A922229-AB62-4DAA-A9CF-6295E6CDDE20}" type="slidenum">
              <a:rPr lang="sl-SI" smtClean="0"/>
              <a:t>‹#›</a:t>
            </a:fld>
            <a:endParaRPr lang="sl-SI"/>
          </a:p>
        </p:txBody>
      </p:sp>
    </p:spTree>
    <p:extLst>
      <p:ext uri="{BB962C8B-B14F-4D97-AF65-F5344CB8AC3E}">
        <p14:creationId xmlns:p14="http://schemas.microsoft.com/office/powerpoint/2010/main" val="245745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F8CE08F9-7399-4B3A-9F9E-CBDA5EF33554}" type="datetimeFigureOut">
              <a:rPr lang="sl-SI" smtClean="0"/>
              <a:t>20. 10. 2022</a:t>
            </a:fld>
            <a:endParaRPr lang="sl-SI"/>
          </a:p>
        </p:txBody>
      </p:sp>
      <p:sp>
        <p:nvSpPr>
          <p:cNvPr id="4" name="Ograda stranske slike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vl1pPr>
          </a:lstStyle>
          <a:p>
            <a:fld id="{ACE216F1-8B88-4DD3-B7BD-89BAFD00F151}" type="slidenum">
              <a:rPr lang="sl-SI" smtClean="0"/>
              <a:t>‹#›</a:t>
            </a:fld>
            <a:endParaRPr lang="sl-SI"/>
          </a:p>
        </p:txBody>
      </p:sp>
    </p:spTree>
    <p:extLst>
      <p:ext uri="{BB962C8B-B14F-4D97-AF65-F5344CB8AC3E}">
        <p14:creationId xmlns:p14="http://schemas.microsoft.com/office/powerpoint/2010/main" val="309237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ACE216F1-8B88-4DD3-B7BD-89BAFD00F151}" type="slidenum">
              <a:rPr lang="sl-SI" smtClean="0"/>
              <a:t>16</a:t>
            </a:fld>
            <a:endParaRPr lang="sl-SI"/>
          </a:p>
        </p:txBody>
      </p:sp>
    </p:spTree>
    <p:extLst>
      <p:ext uri="{BB962C8B-B14F-4D97-AF65-F5344CB8AC3E}">
        <p14:creationId xmlns:p14="http://schemas.microsoft.com/office/powerpoint/2010/main" val="2976743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10/20/2022</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10559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7F636A78-1CEF-45D5-B120-2B9FFEDBDA6B}" type="datetimeFigureOut">
              <a:rPr lang="sl-SI"/>
              <a:pPr>
                <a:defRPr/>
              </a:pPr>
              <a:t>20. 10. 2022</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29CC0F5D-ED76-4403-9AE6-4A0BF1502025}" type="slidenum">
              <a:rPr lang="sl-SI"/>
              <a:pPr>
                <a:defRPr/>
              </a:pPr>
              <a:t>‹#›</a:t>
            </a:fld>
            <a:endParaRPr lang="sl-SI"/>
          </a:p>
        </p:txBody>
      </p:sp>
    </p:spTree>
    <p:extLst>
      <p:ext uri="{BB962C8B-B14F-4D97-AF65-F5344CB8AC3E}">
        <p14:creationId xmlns:p14="http://schemas.microsoft.com/office/powerpoint/2010/main" val="352146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C6C9E-DC9E-4F60-B2CC-A31FA67DE4BD}" type="datetimeFigureOut">
              <a:rPr lang="sl-SI"/>
              <a:pPr>
                <a:defRPr/>
              </a:pPr>
              <a:t>20. 10. 2022</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41C577DA-4ADB-4976-AD45-B3789FEB7600}" type="slidenum">
              <a:rPr lang="sl-SI"/>
              <a:pPr>
                <a:defRPr/>
              </a:pPr>
              <a:t>‹#›</a:t>
            </a:fld>
            <a:endParaRPr lang="sl-SI" dirty="0"/>
          </a:p>
        </p:txBody>
      </p:sp>
    </p:spTree>
    <p:extLst>
      <p:ext uri="{BB962C8B-B14F-4D97-AF65-F5344CB8AC3E}">
        <p14:creationId xmlns:p14="http://schemas.microsoft.com/office/powerpoint/2010/main" val="40829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10/20/2022</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350504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10/20/2022</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8214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307777"/>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a:t>
            </a:r>
            <a:r>
              <a:rPr lang="sl-SI" sz="700" b="1" dirty="0">
                <a:solidFill>
                  <a:schemeClr val="tx2"/>
                </a:solidFill>
                <a:latin typeface="Republika" pitchFamily="2" charset="-18"/>
                <a:cs typeface="Republika"/>
              </a:rPr>
              <a:t>KULTURO</a:t>
            </a:r>
          </a:p>
          <a:p>
            <a:pPr fontAlgn="auto">
              <a:lnSpc>
                <a:spcPts val="840"/>
              </a:lnSpc>
              <a:spcBef>
                <a:spcPts val="0"/>
              </a:spcBef>
              <a:spcAft>
                <a:spcPts val="0"/>
              </a:spcAft>
              <a:defRPr/>
            </a:pPr>
            <a:endParaRPr lang="en-US" sz="700" b="1" dirty="0">
              <a:solidFill>
                <a:schemeClr val="tx2"/>
              </a:solidFill>
              <a:latin typeface="Republika" pitchFamily="2" charset="-18"/>
              <a:cs typeface="Republika"/>
            </a:endParaRP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1550" y="1547813"/>
            <a:ext cx="7200900" cy="1079500"/>
          </a:xfrm>
          <a:prstGeom prst="rect">
            <a:avLst/>
          </a:prstGeom>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20. 10. 2022</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20. 10. 2022</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CA4832F9-4A19-4734-BD26-373849869375}" type="datetimeFigureOut">
              <a:rPr lang="sl-SI"/>
              <a:pPr>
                <a:defRPr/>
              </a:pPr>
              <a:t>20. 10. 2022</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DABAD962-C1DD-4107-8A58-51696617E125}" type="slidenum">
              <a:rPr lang="sl-SI"/>
              <a:pPr>
                <a:defRPr/>
              </a:pPr>
              <a:t>‹#›</a:t>
            </a:fld>
            <a:endParaRPr lang="sl-SI" dirty="0"/>
          </a:p>
        </p:txBody>
      </p:sp>
    </p:spTree>
    <p:extLst>
      <p:ext uri="{BB962C8B-B14F-4D97-AF65-F5344CB8AC3E}">
        <p14:creationId xmlns:p14="http://schemas.microsoft.com/office/powerpoint/2010/main" val="26944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4"/>
          </p:nvPr>
        </p:nvSpPr>
        <p:spPr/>
        <p:txBody>
          <a:bodyPr/>
          <a:lstStyle>
            <a:lvl1pPr>
              <a:defRPr/>
            </a:lvl1pPr>
          </a:lstStyle>
          <a:p>
            <a:pPr>
              <a:defRPr/>
            </a:pPr>
            <a:fld id="{E53DDA59-45A4-482D-B277-D38A4C03C603}" type="datetimeFigureOut">
              <a:rPr lang="sl-SI"/>
              <a:pPr>
                <a:defRPr/>
              </a:pPr>
              <a:t>20. 10. 2022</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BFE8106-32CD-4774-9912-0C4F2047464C}" type="slidenum">
              <a:rPr lang="sl-SI"/>
              <a:pPr>
                <a:defRPr/>
              </a:pPr>
              <a:t>‹#›</a:t>
            </a:fld>
            <a:endParaRPr lang="sl-SI" dirty="0"/>
          </a:p>
        </p:txBody>
      </p:sp>
    </p:spTree>
    <p:extLst>
      <p:ext uri="{BB962C8B-B14F-4D97-AF65-F5344CB8AC3E}">
        <p14:creationId xmlns:p14="http://schemas.microsoft.com/office/powerpoint/2010/main" val="22328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122ECC27-AA4B-4DF1-9E3C-574543CCCFC9}" type="datetimeFigureOut">
              <a:rPr lang="sl-SI"/>
              <a:pPr>
                <a:defRPr/>
              </a:pPr>
              <a:t>20. 10. 2022</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E267BDC-4871-4082-B4FF-DC3A1D942B11}" type="slidenum">
              <a:rPr lang="sl-SI"/>
              <a:pPr>
                <a:defRPr/>
              </a:pPr>
              <a:t>‹#›</a:t>
            </a:fld>
            <a:endParaRPr lang="sl-SI" dirty="0"/>
          </a:p>
        </p:txBody>
      </p:sp>
    </p:spTree>
    <p:extLst>
      <p:ext uri="{BB962C8B-B14F-4D97-AF65-F5344CB8AC3E}">
        <p14:creationId xmlns:p14="http://schemas.microsoft.com/office/powerpoint/2010/main" val="2228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C4222F4F-290D-4482-ACFE-51C9F11B790C}" type="datetimeFigureOut">
              <a:rPr lang="sl-SI"/>
              <a:pPr>
                <a:defRPr/>
              </a:pPr>
              <a:t>20. 10. 2022</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92476F47-057E-4884-AFC5-8D9B8D96BEC1}" type="slidenum">
              <a:rPr lang="sl-SI"/>
              <a:pPr>
                <a:defRPr/>
              </a:pPr>
              <a:t>‹#›</a:t>
            </a:fld>
            <a:endParaRPr lang="sl-SI"/>
          </a:p>
        </p:txBody>
      </p:sp>
    </p:spTree>
    <p:extLst>
      <p:ext uri="{BB962C8B-B14F-4D97-AF65-F5344CB8AC3E}">
        <p14:creationId xmlns:p14="http://schemas.microsoft.com/office/powerpoint/2010/main" val="39355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390F5250-E7D1-458E-9D4F-722414626EAA}" type="datetimeFigureOut">
              <a:rPr lang="sl-SI"/>
              <a:pPr>
                <a:defRPr/>
              </a:pPr>
              <a:t>20. 10. 2022</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808DA695-A47F-4258-AB81-04650EC8BDC5}" type="slidenum">
              <a:rPr lang="sl-SI"/>
              <a:pPr>
                <a:defRPr/>
              </a:pPr>
              <a:t>‹#›</a:t>
            </a:fld>
            <a:endParaRPr lang="sl-SI"/>
          </a:p>
        </p:txBody>
      </p:sp>
    </p:spTree>
    <p:extLst>
      <p:ext uri="{BB962C8B-B14F-4D97-AF65-F5344CB8AC3E}">
        <p14:creationId xmlns:p14="http://schemas.microsoft.com/office/powerpoint/2010/main" val="3506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1028" name="Picture 8" descr="grb moder za 10 pt.w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3447504-757F-4E00-B9C3-B29441916DBD}" type="datetimeFigureOut">
              <a:rPr lang="en-US"/>
              <a:pPr>
                <a:defRPr/>
              </a:pPr>
              <a:t>10/20/2022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368564-ACC9-4500-B230-44A5E5DEC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t>Click to edit Master title style</a:t>
            </a:r>
            <a:endParaRPr lang="sl-SI"/>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1F9026F-710C-4E73-BF25-1F582E93208F}" type="datetimeFigureOut">
              <a:rPr lang="sl-SI"/>
              <a:pPr>
                <a:defRPr/>
              </a:pPr>
              <a:t>20. 10. 2022</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D62046-4E53-4C04-936F-FF5E2BF71C6D}" type="slidenum">
              <a:rPr lang="sl-SI"/>
              <a:pPr>
                <a:defRPr/>
              </a:pPr>
              <a:t>‹#›</a:t>
            </a:fld>
            <a:endParaRPr lang="sl-SI" dirty="0"/>
          </a:p>
        </p:txBody>
      </p:sp>
      <p:sp>
        <p:nvSpPr>
          <p:cNvPr id="9" name="TextBox 8"/>
          <p:cNvSpPr txBox="1"/>
          <p:nvPr/>
        </p:nvSpPr>
        <p:spPr>
          <a:xfrm>
            <a:off x="962025" y="708025"/>
            <a:ext cx="159226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 id="2147483672" r:id="rId4"/>
    <p:sldLayoutId id="2147483677" r:id="rId5"/>
    <p:sldLayoutId id="2147483678" r:id="rId6"/>
    <p:sldLayoutId id="2147483679" r:id="rId7"/>
    <p:sldLayoutId id="2147483671" r:id="rId8"/>
    <p:sldLayoutId id="2147483680" r:id="rId9"/>
  </p:sldLayoutIdLs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3" Type="http://schemas.openxmlformats.org/officeDocument/2006/relationships/hyperlink" Target="http://www.uradni-list.si/1/objava.jsp?sop=2013-01-3677" TargetMode="External"/><Relationship Id="rId18" Type="http://schemas.openxmlformats.org/officeDocument/2006/relationships/hyperlink" Target="http://www.pisrs.si/Pis.web/pregledPredpisa?id=ZAKO1227" TargetMode="External"/><Relationship Id="rId26" Type="http://schemas.openxmlformats.org/officeDocument/2006/relationships/hyperlink" Target="http://www.uradni-list.si/1/objava.jsp?urlurid=20064831" TargetMode="External"/><Relationship Id="rId39" Type="http://schemas.openxmlformats.org/officeDocument/2006/relationships/hyperlink" Target="http://www.uradni-list.si/1/objava.jsp?sop=2015-01-3961" TargetMode="External"/><Relationship Id="rId21" Type="http://schemas.openxmlformats.org/officeDocument/2006/relationships/hyperlink" Target="http://www.pisrs.si/Pis.web/pregledPredpisa?id=ZAKO8138" TargetMode="External"/><Relationship Id="rId34" Type="http://schemas.openxmlformats.org/officeDocument/2006/relationships/hyperlink" Target="http://www.uradni-list.si/1/objava.jsp?sop=2010-01-5348" TargetMode="External"/><Relationship Id="rId42" Type="http://schemas.openxmlformats.org/officeDocument/2006/relationships/hyperlink" Target="http://www.uradni-list.si/1/objava.jsp?sop=2018-01-3988" TargetMode="External"/><Relationship Id="rId47" Type="http://schemas.openxmlformats.org/officeDocument/2006/relationships/hyperlink" Target="http://www.uradni-list.si/1/objava.jsp?sop=2003-01-5842" TargetMode="External"/><Relationship Id="rId50" Type="http://schemas.openxmlformats.org/officeDocument/2006/relationships/hyperlink" Target="http://www.uradni-list.si/1/objava.jsp?sop=2006-01-4831" TargetMode="External"/><Relationship Id="rId55" Type="http://schemas.openxmlformats.org/officeDocument/2006/relationships/hyperlink" Target="http://www.uradni-list.si/1/objava.jsp?sop=2012-01-3710" TargetMode="External"/><Relationship Id="rId7" Type="http://schemas.openxmlformats.org/officeDocument/2006/relationships/hyperlink" Target="http://www.uradni-list.si/1/objava.jsp?sop=2016-01-2930" TargetMode="External"/><Relationship Id="rId12" Type="http://schemas.openxmlformats.org/officeDocument/2006/relationships/hyperlink" Target="http://www.uradni-list.si/1/objava.jsp?sop=2013-21-0433" TargetMode="External"/><Relationship Id="rId17" Type="http://schemas.openxmlformats.org/officeDocument/2006/relationships/hyperlink" Target="http://www.uradni-list.si/1/objava.jsp?sop=2020-01-3501" TargetMode="External"/><Relationship Id="rId25" Type="http://schemas.openxmlformats.org/officeDocument/2006/relationships/hyperlink" Target="http://www.uradni-list.si/1/objava.jsp?urlurid=20021253" TargetMode="External"/><Relationship Id="rId33" Type="http://schemas.openxmlformats.org/officeDocument/2006/relationships/hyperlink" Target="http://www.uradni-list.si/1/objava.jsp?sop=2010-01-3240" TargetMode="External"/><Relationship Id="rId38" Type="http://schemas.openxmlformats.org/officeDocument/2006/relationships/hyperlink" Target="http://www.uradni-list.si/1/objava.jsp?sop=2014-01-3855" TargetMode="External"/><Relationship Id="rId46" Type="http://schemas.openxmlformats.org/officeDocument/2006/relationships/hyperlink" Target="http://www.pisrs.si/Pis.web/pregledPredpisa?id=PRAV9493" TargetMode="External"/><Relationship Id="rId2" Type="http://schemas.openxmlformats.org/officeDocument/2006/relationships/hyperlink" Target="http://www.uradni-list.si/1/objava.jsp?sop=2007-01-4066" TargetMode="External"/><Relationship Id="rId16" Type="http://schemas.openxmlformats.org/officeDocument/2006/relationships/hyperlink" Target="http://www.uradni-list.si/1/objava.jsp?sop=2018-01-0544" TargetMode="External"/><Relationship Id="rId20" Type="http://schemas.openxmlformats.org/officeDocument/2006/relationships/hyperlink" Target="http://www.uradni-list.si/1/objava.jsp?sop=2021-01-0315" TargetMode="External"/><Relationship Id="rId29" Type="http://schemas.openxmlformats.org/officeDocument/2006/relationships/hyperlink" Target="http://www.pisrs.si/Pis.web/pregledPredpisa?id=ZAKO6008" TargetMode="External"/><Relationship Id="rId41" Type="http://schemas.openxmlformats.org/officeDocument/2006/relationships/hyperlink" Target="http://www.uradni-list.si/1/objava.jsp?sop=2017-01-3602" TargetMode="External"/><Relationship Id="rId54" Type="http://schemas.openxmlformats.org/officeDocument/2006/relationships/hyperlink" Target="http://www.uradni-list.si/1/objava.jsp?sop=2010-01-3242" TargetMode="External"/><Relationship Id="rId1" Type="http://schemas.openxmlformats.org/officeDocument/2006/relationships/slideLayout" Target="../slideLayouts/slideLayout12.xml"/><Relationship Id="rId6" Type="http://schemas.openxmlformats.org/officeDocument/2006/relationships/hyperlink" Target="http://www.uradni-list.si/1/objava.jsp?sop=2013-01-4130" TargetMode="External"/><Relationship Id="rId11" Type="http://schemas.openxmlformats.org/officeDocument/2006/relationships/hyperlink" Target="http://www.uradni-list.si/1/objava.jsp?sop=2011-01-0449" TargetMode="External"/><Relationship Id="rId24" Type="http://schemas.openxmlformats.org/officeDocument/2006/relationships/hyperlink" Target="http://www.uradni-list.si/1/objava.jsp?urlurid=19991032" TargetMode="External"/><Relationship Id="rId32" Type="http://schemas.openxmlformats.org/officeDocument/2006/relationships/hyperlink" Target="http://www.uradni-list.si/1/objava.jsp?sop=2009-01-5088" TargetMode="External"/><Relationship Id="rId37" Type="http://schemas.openxmlformats.org/officeDocument/2006/relationships/hyperlink" Target="http://www.uradni-list.si/1/objava.jsp?sop=2013-01-3956" TargetMode="External"/><Relationship Id="rId40" Type="http://schemas.openxmlformats.org/officeDocument/2006/relationships/hyperlink" Target="http://www.uradni-list.si/1/objava.jsp?sop=2016-01-3658" TargetMode="External"/><Relationship Id="rId45" Type="http://schemas.openxmlformats.org/officeDocument/2006/relationships/hyperlink" Target="file:///\\ad.sigov.si\DAT\MK\Finance\USPOSABLANJECLANOVSVETOV\http" TargetMode="External"/><Relationship Id="rId53" Type="http://schemas.openxmlformats.org/officeDocument/2006/relationships/hyperlink" Target="http://www.uradni-list.si/1/objava.jsp?sop=2009-01-5142" TargetMode="External"/><Relationship Id="rId58" Type="http://schemas.openxmlformats.org/officeDocument/2006/relationships/hyperlink" Target="http://www.pisrs.si/Pis.web/pregledPredpisa?id=PRAV5374" TargetMode="External"/><Relationship Id="rId5" Type="http://schemas.openxmlformats.org/officeDocument/2006/relationships/hyperlink" Target="http://www.uradni-list.si/1/objava.jsp?sop=2011-01-0822" TargetMode="External"/><Relationship Id="rId15" Type="http://schemas.openxmlformats.org/officeDocument/2006/relationships/hyperlink" Target="http://www.uradni-list.si/1/objava.jsp?sop=2015-01-3772" TargetMode="External"/><Relationship Id="rId23" Type="http://schemas.openxmlformats.org/officeDocument/2006/relationships/hyperlink" Target="http://www.pisrs.si/Pis.web/pregledPredpisa?id=ZAKO7056" TargetMode="External"/><Relationship Id="rId28" Type="http://schemas.openxmlformats.org/officeDocument/2006/relationships/hyperlink" Target="http://www.uradni-list.si/1/objava.jsp?urlurid=20111584" TargetMode="External"/><Relationship Id="rId36" Type="http://schemas.openxmlformats.org/officeDocument/2006/relationships/hyperlink" Target="http://www.uradni-list.si/1/objava.jsp?sop=2012-01-3711" TargetMode="External"/><Relationship Id="rId49" Type="http://schemas.openxmlformats.org/officeDocument/2006/relationships/hyperlink" Target="http://www.uradni-list.si/1/objava.jsp?sop=2005-01-0390" TargetMode="External"/><Relationship Id="rId57" Type="http://schemas.openxmlformats.org/officeDocument/2006/relationships/hyperlink" Target="http://www.uradni-list.si/1/objava.jsp?sop=2018-01-3989" TargetMode="External"/><Relationship Id="rId10" Type="http://schemas.openxmlformats.org/officeDocument/2006/relationships/hyperlink" Target="http://www.pisrs.si/Pis.web/pregledPredpisa?id=ZAKO3370" TargetMode="External"/><Relationship Id="rId19" Type="http://schemas.openxmlformats.org/officeDocument/2006/relationships/hyperlink" Target="http://www.uradni-list.si/1/objava.jsp?sop=2020-01-3088" TargetMode="External"/><Relationship Id="rId31" Type="http://schemas.openxmlformats.org/officeDocument/2006/relationships/hyperlink" Target="http://www.pisrs.si/Pis.web/pregledPredpisa?id=PRAV4805" TargetMode="External"/><Relationship Id="rId44" Type="http://schemas.openxmlformats.org/officeDocument/2006/relationships/hyperlink" Target="http://www.uradni-list.si/1/objava.jsp?sop=2021-01-0200" TargetMode="External"/><Relationship Id="rId52" Type="http://schemas.openxmlformats.org/officeDocument/2006/relationships/hyperlink" Target="http://www.uradni-list.si/1/objava.jsp?sop=2007-01-6090" TargetMode="External"/><Relationship Id="rId4" Type="http://schemas.openxmlformats.org/officeDocument/2006/relationships/hyperlink" Target="http://www.uradni-list.si/1/objava.jsp?sop=2010-01-0129" TargetMode="External"/><Relationship Id="rId9" Type="http://schemas.openxmlformats.org/officeDocument/2006/relationships/hyperlink" Target="http://www.uradni-list.si/1/objava.jsp?sop=2018-01-0887" TargetMode="External"/><Relationship Id="rId14" Type="http://schemas.openxmlformats.org/officeDocument/2006/relationships/hyperlink" Target="http://www.uradni-list.si/1/objava.jsp?sop=2015-01-2277" TargetMode="External"/><Relationship Id="rId22" Type="http://schemas.openxmlformats.org/officeDocument/2006/relationships/hyperlink" Target="http://www.uradni-list.si/1/objava.jsp?sop=2020-21-3121" TargetMode="External"/><Relationship Id="rId27" Type="http://schemas.openxmlformats.org/officeDocument/2006/relationships/hyperlink" Target="http://www.pisrs.si/Pis.web/pregledPredpisa?id=ZAKO1597" TargetMode="External"/><Relationship Id="rId30" Type="http://schemas.openxmlformats.org/officeDocument/2006/relationships/hyperlink" Target="http://www.uradni-list.si/1/objava.jsp?urlurid=20032247" TargetMode="External"/><Relationship Id="rId35" Type="http://schemas.openxmlformats.org/officeDocument/2006/relationships/hyperlink" Target="http://www.uradni-list.si/1/objava.jsp?sop=2011-01-4530" TargetMode="External"/><Relationship Id="rId43" Type="http://schemas.openxmlformats.org/officeDocument/2006/relationships/hyperlink" Target="http://www.uradni-list.si/1/objava.jsp?sop=2019-01-3541" TargetMode="External"/><Relationship Id="rId48" Type="http://schemas.openxmlformats.org/officeDocument/2006/relationships/hyperlink" Target="http://www.uradni-list.si/1/objava.jsp?sop=2004-01-1537" TargetMode="External"/><Relationship Id="rId56" Type="http://schemas.openxmlformats.org/officeDocument/2006/relationships/hyperlink" Target="http://www.uradni-list.si/1/objava.jsp?sop=2015-01-3960" TargetMode="External"/><Relationship Id="rId8" Type="http://schemas.openxmlformats.org/officeDocument/2006/relationships/hyperlink" Target="http://www.uradni-list.si/1/objava.jsp?sop=2017-01-2916" TargetMode="External"/><Relationship Id="rId51" Type="http://schemas.openxmlformats.org/officeDocument/2006/relationships/hyperlink" Target="http://www.uradni-list.si/1/objava.jsp?sop=2006-01-5910" TargetMode="External"/><Relationship Id="rId3" Type="http://schemas.openxmlformats.org/officeDocument/2006/relationships/hyperlink" Target="http://www.uradni-list.si/1/objava.jsp?sop=2008-01-2344"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uradni-list.si/1/objava.jsp?urlurid=20003907" TargetMode="External"/><Relationship Id="rId13" Type="http://schemas.openxmlformats.org/officeDocument/2006/relationships/hyperlink" Target="http://www.uradni-list.si/1/objava.jsp?urlurid=20093645" TargetMode="External"/><Relationship Id="rId3" Type="http://schemas.openxmlformats.org/officeDocument/2006/relationships/hyperlink" Target="http://www.uradni-list.si/1/objava.jsp?sop=2016-21-3204" TargetMode="External"/><Relationship Id="rId7" Type="http://schemas.openxmlformats.org/officeDocument/2006/relationships/hyperlink" Target="http://www.pisrs.si/Pis.web/pregledPredpisa?id=DRUG4192" TargetMode="External"/><Relationship Id="rId12" Type="http://schemas.openxmlformats.org/officeDocument/2006/relationships/hyperlink" Target="http://www.uradni-list.si/1/objava.jsp?urlurid=20034494" TargetMode="External"/><Relationship Id="rId17" Type="http://schemas.openxmlformats.org/officeDocument/2006/relationships/hyperlink" Target="http://www.pisrs.si/Pis.web/pregledPredpisa?id=PRAV10366" TargetMode="External"/><Relationship Id="rId2" Type="http://schemas.openxmlformats.org/officeDocument/2006/relationships/hyperlink" Target="http://www.uradni-list.si/1/objava.jsp?sop=2015-01-3751" TargetMode="External"/><Relationship Id="rId16" Type="http://schemas.openxmlformats.org/officeDocument/2006/relationships/hyperlink" Target="http://www.uradni-list.si/1/objava.jsp?urlurid=20104557" TargetMode="External"/><Relationship Id="rId1" Type="http://schemas.openxmlformats.org/officeDocument/2006/relationships/slideLayout" Target="../slideLayouts/slideLayout6.xml"/><Relationship Id="rId6" Type="http://schemas.openxmlformats.org/officeDocument/2006/relationships/hyperlink" Target="http://www.uradni-list.si/1/objava.jsp?sop=2018-01-3901" TargetMode="External"/><Relationship Id="rId11" Type="http://schemas.openxmlformats.org/officeDocument/2006/relationships/hyperlink" Target="http://www.pisrs.si/Pis.web/pregledPredpisa?id=NAVO471" TargetMode="External"/><Relationship Id="rId5" Type="http://schemas.openxmlformats.org/officeDocument/2006/relationships/hyperlink" Target="http://www.uradni-list.si/1/objava.jsp?sop=2018-01-2833" TargetMode="External"/><Relationship Id="rId15" Type="http://schemas.openxmlformats.org/officeDocument/2006/relationships/hyperlink" Target="http://www.pisrs.si/Pis.web/pregledPredpisa?id=URED3059" TargetMode="External"/><Relationship Id="rId10" Type="http://schemas.openxmlformats.org/officeDocument/2006/relationships/hyperlink" Target="NULL" TargetMode="External"/><Relationship Id="rId4" Type="http://schemas.openxmlformats.org/officeDocument/2006/relationships/hyperlink" Target="http://www.uradni-list.si/1/objava.jsp?sop=2017-01-1223" TargetMode="External"/><Relationship Id="rId9" Type="http://schemas.openxmlformats.org/officeDocument/2006/relationships/hyperlink" Target="http://www.uradni-list.si/1/objava.jsp?urlurid=20005086" TargetMode="External"/><Relationship Id="rId14" Type="http://schemas.openxmlformats.org/officeDocument/2006/relationships/hyperlink" Target="http://www.uradni-list.si/1/objava.jsp?urlurid=201334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sz="3200" dirty="0">
                <a:solidFill>
                  <a:schemeClr val="tx2"/>
                </a:solidFill>
              </a:rPr>
              <a:t>Financiranje delovanja javnih zavodov na področju kulture s poudarkom na aktualnih spremembah</a:t>
            </a:r>
            <a:br>
              <a:rPr lang="sl-SI" sz="3200" dirty="0">
                <a:solidFill>
                  <a:schemeClr val="tx2"/>
                </a:solidFill>
              </a:rPr>
            </a:br>
            <a:br>
              <a:rPr lang="sl-SI" sz="3200" dirty="0">
                <a:solidFill>
                  <a:schemeClr val="tx2"/>
                </a:solidFill>
              </a:rPr>
            </a:br>
            <a:r>
              <a:rPr lang="sl-SI" sz="3200" dirty="0">
                <a:solidFill>
                  <a:schemeClr val="tx2"/>
                </a:solidFill>
              </a:rPr>
              <a:t>Pripravili:</a:t>
            </a:r>
            <a:br>
              <a:rPr lang="sl-SI" sz="3200" dirty="0">
                <a:solidFill>
                  <a:schemeClr val="tx2"/>
                </a:solidFill>
              </a:rPr>
            </a:br>
            <a:r>
              <a:rPr lang="sl-SI" sz="3200" i="1" dirty="0">
                <a:solidFill>
                  <a:schemeClr val="tx2"/>
                </a:solidFill>
              </a:rPr>
              <a:t>Jana Kramberger in Urša Gruden</a:t>
            </a:r>
            <a:br>
              <a:rPr lang="sl-SI" sz="3200" i="1" dirty="0">
                <a:solidFill>
                  <a:schemeClr val="tx2"/>
                </a:solidFill>
              </a:rPr>
            </a:br>
            <a:endParaRPr lang="sl-SI" i="1" dirty="0"/>
          </a:p>
        </p:txBody>
      </p:sp>
    </p:spTree>
    <p:extLst>
      <p:ext uri="{BB962C8B-B14F-4D97-AF65-F5344CB8AC3E}">
        <p14:creationId xmlns:p14="http://schemas.microsoft.com/office/powerpoint/2010/main" val="127796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281113"/>
            <a:ext cx="7756742" cy="4081117"/>
          </a:xfrm>
          <a:prstGeom prst="rect">
            <a:avLst/>
          </a:prstGeom>
        </p:spPr>
        <p:txBody>
          <a:bodyPr wrap="square">
            <a:spAutoFit/>
          </a:bodyPr>
          <a:lstStyle/>
          <a:p>
            <a:pPr eaLnBrk="1" hangingPunct="1">
              <a:lnSpc>
                <a:spcPct val="90000"/>
              </a:lnSpc>
              <a:buFont typeface="Wingdings" pitchFamily="2" charset="2"/>
              <a:buNone/>
            </a:pPr>
            <a:r>
              <a:rPr lang="sl-SI" altLang="sl-SI" b="1" dirty="0">
                <a:solidFill>
                  <a:schemeClr val="tx2"/>
                </a:solidFill>
              </a:rPr>
              <a:t>Razmejitev javne službe in dejavnosti na trgu</a:t>
            </a:r>
          </a:p>
          <a:p>
            <a:pPr eaLnBrk="1" hangingPunct="1">
              <a:lnSpc>
                <a:spcPct val="90000"/>
              </a:lnSpc>
              <a:buFont typeface="Wingdings" pitchFamily="2" charset="2"/>
              <a:buNone/>
            </a:pPr>
            <a:endParaRPr lang="sl-SI" altLang="sl-SI" dirty="0">
              <a:solidFill>
                <a:schemeClr val="tx2"/>
              </a:solidFill>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Predpisi oz. podlage za razmejevanje: 9. člen Zakona o računovodstvu</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Pravilnik oz. navodilo o ločenem evidentiranju dejavnosti, ki vključuje merila za delitev stroškov na javno službo in dejavnost na trgu / lahko v Pravilniku o računovodstvu javnega zavoda</a:t>
            </a: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 </a:t>
            </a: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Priporočilo: </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Merila za delitev splošnih odhodkov v javnem zavodu med javno službo in dejavnost na trgu naj bodo razvidna iz finančnih načrtov in letnih poročil javnih zavodov. </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Priporočamo, da so merila zapisana v pravilniku o računovodstvu javnega zavoda, ki ga potrdi svet zavoda.      </a:t>
            </a:r>
          </a:p>
        </p:txBody>
      </p:sp>
    </p:spTree>
    <p:extLst>
      <p:ext uri="{BB962C8B-B14F-4D97-AF65-F5344CB8AC3E}">
        <p14:creationId xmlns:p14="http://schemas.microsoft.com/office/powerpoint/2010/main" val="33720368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311891"/>
            <a:ext cx="5975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tLang="sl-SI" sz="2000" b="1" dirty="0">
                <a:solidFill>
                  <a:schemeClr val="tx2"/>
                </a:solidFill>
              </a:rPr>
              <a:t>FINANČNO NAČRTOVANJE V JAVNIH ZAVODIH</a:t>
            </a:r>
            <a:endParaRPr lang="sl-SI" sz="2000" dirty="0">
              <a:solidFill>
                <a:schemeClr val="tx2"/>
              </a:solidFill>
            </a:endParaRPr>
          </a:p>
        </p:txBody>
      </p:sp>
      <p:sp>
        <p:nvSpPr>
          <p:cNvPr id="2" name="Rectangle 1"/>
          <p:cNvSpPr/>
          <p:nvPr/>
        </p:nvSpPr>
        <p:spPr>
          <a:xfrm>
            <a:off x="971549" y="2136536"/>
            <a:ext cx="7746565" cy="3785652"/>
          </a:xfrm>
          <a:prstGeom prst="rect">
            <a:avLst/>
          </a:prstGeom>
        </p:spPr>
        <p:txBody>
          <a:bodyPr wrap="square">
            <a:spAutoFit/>
          </a:bodyPr>
          <a:lstStyle/>
          <a:p>
            <a:r>
              <a:rPr lang="sl-SI" altLang="sl-SI" dirty="0">
                <a:solidFill>
                  <a:schemeClr val="tx2"/>
                </a:solidFill>
                <a:latin typeface="+mn-lt"/>
              </a:rPr>
              <a:t>Finančno načrtovanje je vrednostno izražanje ciljev poslovanja, ovrednotenje programa;</a:t>
            </a:r>
          </a:p>
          <a:p>
            <a:pPr marL="0" indent="0">
              <a:buNone/>
            </a:pPr>
            <a:endParaRPr lang="sl-SI" altLang="sl-SI" dirty="0">
              <a:solidFill>
                <a:schemeClr val="tx2"/>
              </a:solidFill>
              <a:latin typeface="+mn-lt"/>
            </a:endParaRPr>
          </a:p>
          <a:p>
            <a:r>
              <a:rPr lang="sl-SI" altLang="sl-SI" dirty="0">
                <a:solidFill>
                  <a:schemeClr val="tx2"/>
                </a:solidFill>
                <a:latin typeface="+mn-lt"/>
              </a:rPr>
              <a:t>S finančnim načrtovanjem razporejamo omejena finančna sredstva;</a:t>
            </a:r>
          </a:p>
          <a:p>
            <a:endParaRPr lang="sl-SI" altLang="sl-SI" dirty="0">
              <a:solidFill>
                <a:schemeClr val="tx2"/>
              </a:solidFill>
              <a:latin typeface="+mn-lt"/>
            </a:endParaRPr>
          </a:p>
          <a:p>
            <a:r>
              <a:rPr lang="sl-SI" altLang="sl-SI" dirty="0">
                <a:solidFill>
                  <a:schemeClr val="tx2"/>
                </a:solidFill>
                <a:latin typeface="+mn-lt"/>
              </a:rPr>
              <a:t>Vrzel v prihodkih (odhodki javnih zavodov presegajo prihodke, ki jih javni zavod zaračuna neposrednim uporabnikom) organizacije zapolnijo z donacijami, državnimi subvencijami …  </a:t>
            </a:r>
          </a:p>
          <a:p>
            <a:r>
              <a:rPr lang="sl-SI" altLang="sl-SI" dirty="0">
                <a:solidFill>
                  <a:schemeClr val="tx2"/>
                </a:solidFill>
                <a:latin typeface="+mn-lt"/>
              </a:rPr>
              <a:t>“Vrzel – razliko med stroški in subvencijami” zapolnijo javni zavodi s prodajo oz. plačili neposrednih uporabnikov in z drugimi prihodki.</a:t>
            </a:r>
          </a:p>
          <a:p>
            <a:pPr marL="0" indent="0">
              <a:buNone/>
            </a:pPr>
            <a:r>
              <a:rPr lang="sl-SI" altLang="sl-SI" sz="2000" i="1" dirty="0">
                <a:solidFill>
                  <a:schemeClr val="tx2"/>
                </a:solidFill>
                <a:latin typeface="+mn-lt"/>
              </a:rPr>
              <a:t>      </a:t>
            </a:r>
          </a:p>
          <a:p>
            <a:pPr marL="0" indent="0">
              <a:buNone/>
            </a:pPr>
            <a:endParaRPr lang="sl-SI" altLang="sl-SI" sz="2000" i="1" dirty="0">
              <a:solidFill>
                <a:schemeClr val="tx2"/>
              </a:solidFill>
              <a:latin typeface="+mn-lt"/>
            </a:endParaRPr>
          </a:p>
          <a:p>
            <a:pPr marL="0" indent="0">
              <a:buNone/>
            </a:pPr>
            <a:endParaRPr lang="sl-SI" altLang="sl-SI" sz="2000" i="1" dirty="0">
              <a:solidFill>
                <a:schemeClr val="tx2"/>
              </a:solidFill>
              <a:latin typeface="+mn-lt"/>
            </a:endParaRPr>
          </a:p>
        </p:txBody>
      </p:sp>
    </p:spTree>
    <p:extLst>
      <p:ext uri="{BB962C8B-B14F-4D97-AF65-F5344CB8AC3E}">
        <p14:creationId xmlns:p14="http://schemas.microsoft.com/office/powerpoint/2010/main" val="42599595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57617" y="1601917"/>
            <a:ext cx="8094944" cy="4473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br>
              <a:rPr lang="sl-SI" sz="2000" b="0">
                <a:solidFill>
                  <a:schemeClr val="tx2"/>
                </a:solidFill>
                <a:latin typeface="+mj-lt"/>
              </a:rPr>
            </a:br>
            <a:r>
              <a:rPr lang="sl-SI" sz="1800" b="0">
                <a:solidFill>
                  <a:schemeClr val="tx2"/>
                </a:solidFill>
                <a:latin typeface="+mn-lt"/>
              </a:rPr>
              <a:t>Javna sredstva </a:t>
            </a:r>
            <a:r>
              <a:rPr lang="sl-SI" sz="1800" b="0" i="1">
                <a:solidFill>
                  <a:schemeClr val="tx2"/>
                </a:solidFill>
                <a:latin typeface="+mn-lt"/>
              </a:rPr>
              <a:t>za financiranje javnih zavodov zagotavljajo njihovi ustanovitelji oziroma soustanovitelji.</a:t>
            </a:r>
            <a:r>
              <a:rPr lang="sl-SI" sz="1800" b="0">
                <a:solidFill>
                  <a:schemeClr val="tx2"/>
                </a:solidFill>
                <a:latin typeface="+mn-lt"/>
              </a:rPr>
              <a:t>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a:t>
            </a:r>
            <a:br>
              <a:rPr lang="sl-SI" sz="1800" b="0">
                <a:solidFill>
                  <a:schemeClr val="tx2"/>
                </a:solidFill>
                <a:latin typeface="+mn-lt"/>
              </a:rPr>
            </a:br>
            <a:br>
              <a:rPr lang="sl-SI" sz="1800" b="0">
                <a:solidFill>
                  <a:schemeClr val="tx2"/>
                </a:solidFill>
                <a:latin typeface="+mn-lt"/>
              </a:rPr>
            </a:br>
            <a:r>
              <a:rPr lang="sl-SI" sz="1800" b="0">
                <a:solidFill>
                  <a:schemeClr val="tx2"/>
                </a:solidFill>
                <a:latin typeface="+mn-lt"/>
              </a:rPr>
              <a:t>Postopek zagotavljanja sredstev javnim zavodom na področju kulture je natančno opredeljen z ZUJIK-om ter njegovimi podzakonskimi predpisi. </a:t>
            </a:r>
            <a:br>
              <a:rPr lang="sl-SI" sz="1800" b="0">
                <a:solidFill>
                  <a:schemeClr val="tx2"/>
                </a:solidFill>
                <a:latin typeface="+mn-lt"/>
              </a:rPr>
            </a:br>
            <a:br>
              <a:rPr lang="sl-SI" sz="1800" b="0">
                <a:solidFill>
                  <a:schemeClr val="tx2"/>
                </a:solidFill>
                <a:latin typeface="+mn-lt"/>
              </a:rPr>
            </a:br>
            <a:r>
              <a:rPr lang="sl-SI" sz="1800" b="0">
                <a:solidFill>
                  <a:schemeClr val="tx2"/>
                </a:solidFill>
                <a:latin typeface="+mn-lt"/>
              </a:rPr>
              <a:t>Višino javnih sredstev za financiranje javnega zavoda določi ustanovitelj, upoštevaje osnove za izračun iz 27. člena ZUJIK-a, na podlagi strateškega načrta in iz njega izhajajočega  predloga letnega programa dela.</a:t>
            </a:r>
            <a:br>
              <a:rPr lang="sl-SI" sz="1800">
                <a:latin typeface="+mn-lt"/>
              </a:rPr>
            </a:br>
            <a:endParaRPr lang="en-US" sz="1800" b="0" dirty="0">
              <a:solidFill>
                <a:schemeClr val="tx2"/>
              </a:solidFill>
              <a:latin typeface="+mn-lt"/>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08350" y="1066800"/>
            <a:ext cx="6330579" cy="400110"/>
          </a:xfrm>
          <a:prstGeom prst="rect">
            <a:avLst/>
          </a:prstGeom>
          <a:noFill/>
        </p:spPr>
        <p:txBody>
          <a:bodyPr wrap="none" rtlCol="0">
            <a:spAutoFit/>
          </a:bodyPr>
          <a:lstStyle/>
          <a:p>
            <a:r>
              <a:rPr lang="sl-SI" sz="2000" b="1" dirty="0">
                <a:solidFill>
                  <a:schemeClr val="tx2"/>
                </a:solidFill>
                <a:latin typeface="Calibri" panose="020F0502020204030204" pitchFamily="34" charset="0"/>
              </a:rPr>
              <a:t>FINANCIRANJE JAVNIH ZAVODOV NA PODROČJU KULTURE</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0140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76613" y="1066800"/>
            <a:ext cx="804170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r>
              <a:rPr lang="sl-SI" sz="2000" b="1" dirty="0">
                <a:solidFill>
                  <a:schemeClr val="tx2"/>
                </a:solidFill>
              </a:rPr>
              <a:t>FINANCIRANJE JAVNIH ZAVODOV NA PODROČJU KULTURE</a:t>
            </a:r>
            <a:endParaRPr lang="sl-SI" sz="2000" dirty="0">
              <a:solidFill>
                <a:schemeClr val="tx2"/>
              </a:solidFill>
            </a:endParaRPr>
          </a:p>
          <a:p>
            <a:endParaRPr lang="sl-SI" sz="2000" dirty="0">
              <a:solidFill>
                <a:schemeClr val="tx2"/>
              </a:solidFill>
            </a:endParaRPr>
          </a:p>
          <a:p>
            <a:r>
              <a:rPr lang="sl-SI" altLang="sl-SI" dirty="0">
                <a:solidFill>
                  <a:schemeClr val="tx2"/>
                </a:solidFill>
              </a:rPr>
              <a:t>27. člen ZUJIK določa osnove za izračun sredstev za izvajanje javne službe</a:t>
            </a:r>
          </a:p>
          <a:p>
            <a:pPr marL="342900" indent="-342900">
              <a:buFont typeface="Arial" panose="020B0604020202020204" pitchFamily="34" charset="0"/>
              <a:buChar char="•"/>
            </a:pPr>
            <a:r>
              <a:rPr lang="sl-SI" altLang="sl-SI" dirty="0">
                <a:solidFill>
                  <a:schemeClr val="tx2"/>
                </a:solidFill>
              </a:rPr>
              <a:t>splošni stroški delovanja</a:t>
            </a:r>
          </a:p>
          <a:p>
            <a:pPr marL="342900" indent="-342900">
              <a:buFont typeface="Arial" panose="020B0604020202020204" pitchFamily="34" charset="0"/>
              <a:buChar char="•"/>
            </a:pPr>
            <a:r>
              <a:rPr lang="sl-SI" altLang="sl-SI" dirty="0">
                <a:solidFill>
                  <a:schemeClr val="tx2"/>
                </a:solidFill>
              </a:rPr>
              <a:t>stroški za plačilo dela v skladu s kadrovskim načrtom</a:t>
            </a:r>
          </a:p>
          <a:p>
            <a:pPr marL="342900" indent="-342900">
              <a:buFont typeface="Arial" panose="020B0604020202020204" pitchFamily="34" charset="0"/>
              <a:buChar char="•"/>
            </a:pPr>
            <a:r>
              <a:rPr lang="sl-SI" altLang="sl-SI" dirty="0">
                <a:solidFill>
                  <a:schemeClr val="tx2"/>
                </a:solidFill>
              </a:rPr>
              <a:t>programski materialni stroški</a:t>
            </a:r>
          </a:p>
          <a:p>
            <a:pPr marL="342900" indent="-342900">
              <a:buFont typeface="Arial" panose="020B0604020202020204" pitchFamily="34" charset="0"/>
              <a:buChar char="•"/>
            </a:pPr>
            <a:r>
              <a:rPr lang="sl-SI" altLang="sl-SI" dirty="0">
                <a:solidFill>
                  <a:schemeClr val="tx2"/>
                </a:solidFill>
              </a:rPr>
              <a:t>stroški investicijskega vzdrževanja in nakupa opreme</a:t>
            </a:r>
          </a:p>
          <a:p>
            <a:endParaRPr lang="sl-SI" dirty="0">
              <a:solidFill>
                <a:schemeClr val="tx2"/>
              </a:solidFill>
            </a:endParaRPr>
          </a:p>
          <a:p>
            <a:r>
              <a:rPr lang="sl-SI" dirty="0">
                <a:solidFill>
                  <a:schemeClr val="tx2"/>
                </a:solidFill>
              </a:rPr>
              <a:t>Javna sredstva se zagotavljajo javnim zavodom na podlagi sklepa o ustanovitvi po postopku, ki ga določa zakon, ki ureja javne finance za posredne proračunske uporabnike. </a:t>
            </a:r>
          </a:p>
          <a:p>
            <a:r>
              <a:rPr lang="sl-SI" dirty="0">
                <a:solidFill>
                  <a:schemeClr val="tx2"/>
                </a:solidFill>
              </a:rPr>
              <a:t>Javni zavodi so iz državnega proračuna financirani na podlagi neposrednega poziva za pripravo predlogov finančnih načrtov in programov dela ter javnega razpisa. Postopki za financiranje na osnovi neposrednega poziva in javnega razpisa se uporabljajo tudi za lokalne skupnosti, pristojnosti ministrstva izvršuje župan ali drug organ, ki je po zakonu pooblaščen za zastopanje in predstavljanje lokalne skupnosti.</a:t>
            </a:r>
          </a:p>
        </p:txBody>
      </p:sp>
    </p:spTree>
    <p:extLst>
      <p:ext uri="{BB962C8B-B14F-4D97-AF65-F5344CB8AC3E}">
        <p14:creationId xmlns:p14="http://schemas.microsoft.com/office/powerpoint/2010/main" val="16990985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1066800"/>
            <a:ext cx="8019789" cy="4739759"/>
          </a:xfrm>
          <a:prstGeom prst="rect">
            <a:avLst/>
          </a:prstGeom>
        </p:spPr>
        <p:txBody>
          <a:bodyPr wrap="square">
            <a:spAutoFit/>
          </a:bodyPr>
          <a:lstStyle/>
          <a:p>
            <a:pPr>
              <a:buNone/>
            </a:pPr>
            <a:r>
              <a:rPr lang="sl-SI" altLang="sl-SI" sz="2000" b="1" dirty="0">
                <a:solidFill>
                  <a:schemeClr val="tx2"/>
                </a:solidFill>
                <a:latin typeface="+mj-lt"/>
              </a:rPr>
              <a:t>Finančni načrt javnega zavoda</a:t>
            </a:r>
          </a:p>
          <a:p>
            <a:pPr>
              <a:buNone/>
            </a:pPr>
            <a:endParaRPr lang="sl-SI" altLang="sl-SI" sz="1000" b="1" dirty="0">
              <a:solidFill>
                <a:schemeClr val="tx2"/>
              </a:solidFill>
              <a:latin typeface="+mj-lt"/>
            </a:endParaRPr>
          </a:p>
          <a:p>
            <a:pPr hangingPunct="0"/>
            <a:r>
              <a:rPr lang="sl-SI" dirty="0">
                <a:solidFill>
                  <a:schemeClr val="tx2"/>
                </a:solidFill>
                <a:latin typeface="+mj-lt"/>
              </a:rPr>
              <a:t>Ministrstvo za kulturo je na podlagi 23. in 31. člena ZUJIK, Pravilnika o načinu izvajanja financiranja javnih zavodov, javnih skladov in javnih agencij na področju kulture in 26. člena ZJF oktobra 2021 pozvalo  direktorje javnih zavodov k predložitvi predloga finančnega načrta in programa dela za leto 2022. </a:t>
            </a:r>
          </a:p>
          <a:p>
            <a:pPr hangingPunct="0"/>
            <a:r>
              <a:rPr lang="sl-SI" dirty="0">
                <a:solidFill>
                  <a:schemeClr val="tx2"/>
                </a:solidFill>
                <a:latin typeface="+mj-lt"/>
              </a:rPr>
              <a:t>Pravno podlago za pripravo finančnih načrtov predstavljajo ZJF, Navodilo o pripravi finančnih načrtov posrednih uporabnikov državnega in občinskih proračunov ter Zakon o izvrševanju proračunov Republike Slovenije za leti 2022 in 2023, v nadaljevanju ZIPRS2223.</a:t>
            </a:r>
          </a:p>
          <a:p>
            <a:pPr hangingPunct="0"/>
            <a:endParaRPr lang="sl-SI" dirty="0">
              <a:solidFill>
                <a:schemeClr val="tx2"/>
              </a:solidFill>
              <a:latin typeface="+mj-lt"/>
            </a:endParaRPr>
          </a:p>
          <a:p>
            <a:r>
              <a:rPr lang="sl-SI" dirty="0">
                <a:solidFill>
                  <a:schemeClr val="tx2"/>
                </a:solidFill>
                <a:latin typeface="+mj-lt"/>
              </a:rPr>
              <a:t>Predstojnik javnega zavoda mora finančni načrt oz. spremembe finančnega načrta zavoda pripraviti skladno z izhodišči, ki jih dobi s strani predstojnika neposrednega uporabnika proračuna ali občine. </a:t>
            </a:r>
          </a:p>
          <a:p>
            <a:endParaRPr lang="sl-SI" dirty="0">
              <a:solidFill>
                <a:schemeClr val="tx2"/>
              </a:solidFill>
              <a:latin typeface="+mj-lt"/>
            </a:endParaRPr>
          </a:p>
          <a:p>
            <a:r>
              <a:rPr lang="sl-SI" dirty="0">
                <a:solidFill>
                  <a:schemeClr val="tx2"/>
                </a:solidFill>
                <a:latin typeface="+mj-lt"/>
              </a:rPr>
              <a:t>Finančni načrt javnega zavoda mora biti </a:t>
            </a:r>
            <a:r>
              <a:rPr lang="sl-SI" b="1" dirty="0">
                <a:solidFill>
                  <a:schemeClr val="tx2"/>
                </a:solidFill>
                <a:latin typeface="+mj-lt"/>
              </a:rPr>
              <a:t>usklajen</a:t>
            </a:r>
            <a:r>
              <a:rPr lang="sl-SI" dirty="0">
                <a:solidFill>
                  <a:schemeClr val="tx2"/>
                </a:solidFill>
                <a:latin typeface="+mj-lt"/>
              </a:rPr>
              <a:t> z njegovim programom dela. </a:t>
            </a:r>
          </a:p>
          <a:p>
            <a:pPr>
              <a:buNone/>
            </a:pPr>
            <a:r>
              <a:rPr lang="sl-SI" altLang="sl-SI" sz="2000" dirty="0">
                <a:solidFill>
                  <a:schemeClr val="tx2"/>
                </a:solidFill>
                <a:latin typeface="+mj-lt"/>
              </a:rPr>
              <a:t>        </a:t>
            </a:r>
          </a:p>
        </p:txBody>
      </p:sp>
    </p:spTree>
    <p:extLst>
      <p:ext uri="{BB962C8B-B14F-4D97-AF65-F5344CB8AC3E}">
        <p14:creationId xmlns:p14="http://schemas.microsoft.com/office/powerpoint/2010/main" val="9110954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066800"/>
            <a:ext cx="746586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Shema finančnega načrta (in računovodskih izkazov)</a:t>
            </a: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a:solidFill>
                  <a:schemeClr val="tx2"/>
                </a:solidFill>
              </a:rPr>
              <a:t>PRIHODKI</a:t>
            </a:r>
          </a:p>
          <a:p>
            <a:pPr marL="342900" indent="-342900">
              <a:buFont typeface="Wingdings" pitchFamily="2" charset="2"/>
              <a:buAutoNum type="arabicPeriod"/>
            </a:pPr>
            <a:r>
              <a:rPr lang="sl-SI" altLang="sl-SI" sz="2000" dirty="0">
                <a:solidFill>
                  <a:schemeClr val="tx2"/>
                </a:solidFill>
              </a:rPr>
              <a:t>Prihodki za izvajanje javne službe </a:t>
            </a:r>
          </a:p>
          <a:p>
            <a:pPr marL="342900" indent="-342900">
              <a:buFont typeface="Wingdings" pitchFamily="2" charset="2"/>
              <a:buAutoNum type="arabicPeriod"/>
            </a:pPr>
            <a:r>
              <a:rPr lang="sl-SI" altLang="sl-SI" sz="2000" dirty="0">
                <a:solidFill>
                  <a:schemeClr val="tx2"/>
                </a:solidFill>
              </a:rPr>
              <a:t>Prihodki od prodaje blaga in storitev na trgu</a:t>
            </a:r>
          </a:p>
          <a:p>
            <a:endParaRPr lang="sl-SI" altLang="sl-SI" sz="2000" dirty="0">
              <a:solidFill>
                <a:schemeClr val="tx2"/>
              </a:solidFill>
            </a:endParaRPr>
          </a:p>
          <a:p>
            <a:pPr>
              <a:buFont typeface="Wingdings" pitchFamily="2" charset="2"/>
              <a:buNone/>
            </a:pPr>
            <a:r>
              <a:rPr lang="sl-SI" altLang="sl-SI" sz="2000" b="1" dirty="0">
                <a:solidFill>
                  <a:schemeClr val="tx2"/>
                </a:solidFill>
              </a:rPr>
              <a:t>MINUS</a:t>
            </a: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a:solidFill>
                  <a:schemeClr val="tx2"/>
                </a:solidFill>
              </a:rPr>
              <a:t>ODHODKI</a:t>
            </a:r>
          </a:p>
          <a:p>
            <a:pPr marL="228600" indent="-228600">
              <a:buAutoNum type="arabicPeriod"/>
            </a:pPr>
            <a:r>
              <a:rPr lang="sl-SI" altLang="sl-SI" sz="2000" dirty="0">
                <a:solidFill>
                  <a:schemeClr val="tx2"/>
                </a:solidFill>
              </a:rPr>
              <a:t>Odhodki za izvajanje javne službe</a:t>
            </a:r>
          </a:p>
          <a:p>
            <a:pPr marL="228600" indent="-228600">
              <a:buAutoNum type="arabicPeriod"/>
            </a:pPr>
            <a:r>
              <a:rPr lang="sl-SI" altLang="sl-SI" sz="2000" dirty="0">
                <a:solidFill>
                  <a:schemeClr val="tx2"/>
                </a:solidFill>
              </a:rPr>
              <a:t>Odhodki iz naslova prodaje blaga in storitev na trgu</a:t>
            </a:r>
          </a:p>
          <a:p>
            <a:pPr>
              <a:buFont typeface="Wingdings" pitchFamily="2" charset="2"/>
              <a:buNone/>
            </a:pPr>
            <a:endParaRPr lang="sl-SI" altLang="sl-SI" sz="2000" dirty="0">
              <a:solidFill>
                <a:schemeClr val="tx2"/>
              </a:solidFill>
            </a:endParaRPr>
          </a:p>
          <a:p>
            <a:pPr>
              <a:buFont typeface="Wingdings" pitchFamily="2" charset="2"/>
              <a:buNone/>
            </a:pPr>
            <a:r>
              <a:rPr lang="sl-SI" altLang="sl-SI" sz="2000" b="1" dirty="0">
                <a:solidFill>
                  <a:schemeClr val="tx2"/>
                </a:solidFill>
              </a:rPr>
              <a:t>PRESEŽEK ALI PRIMANJKLJAJ</a:t>
            </a:r>
          </a:p>
          <a:p>
            <a:pPr>
              <a:buFont typeface="Wingdings" pitchFamily="2" charset="2"/>
              <a:buNone/>
            </a:pPr>
            <a:endParaRPr lang="sl-SI" altLang="sl-SI" sz="2000" b="1" dirty="0">
              <a:solidFill>
                <a:schemeClr val="tx2"/>
              </a:solidFill>
            </a:endParaRPr>
          </a:p>
          <a:p>
            <a:r>
              <a:rPr lang="sl-SI" altLang="sl-SI" sz="2000" i="1" dirty="0">
                <a:solidFill>
                  <a:schemeClr val="tx2"/>
                </a:solidFill>
              </a:rPr>
              <a:t>Za kakšne namene lahko javni zavod porabi presežek, izkazan ob zaključku poslovnega leta? Kdo o tem odloča?</a:t>
            </a:r>
          </a:p>
          <a:p>
            <a:pPr>
              <a:buFont typeface="Wingdings" pitchFamily="2" charset="2"/>
              <a:buNone/>
            </a:pPr>
            <a:endParaRPr lang="sl-SI" altLang="sl-SI" sz="2000" b="1" dirty="0">
              <a:solidFill>
                <a:schemeClr val="tx2"/>
              </a:solidFill>
            </a:endParaRPr>
          </a:p>
        </p:txBody>
      </p:sp>
    </p:spTree>
    <p:extLst>
      <p:ext uri="{BB962C8B-B14F-4D97-AF65-F5344CB8AC3E}">
        <p14:creationId xmlns:p14="http://schemas.microsoft.com/office/powerpoint/2010/main" val="18235815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547812"/>
            <a:ext cx="6619223" cy="4475915"/>
          </a:xfrm>
        </p:spPr>
        <p:txBody>
          <a:bodyPr/>
          <a:lstStyle/>
          <a:p>
            <a:r>
              <a:rPr lang="sl-SI" sz="1800" dirty="0">
                <a:solidFill>
                  <a:schemeClr val="tx2"/>
                </a:solidFill>
                <a:latin typeface="Calibri" panose="020F0502020204030204" pitchFamily="34" charset="0"/>
              </a:rPr>
              <a:t>V zvezi s pripravo finančnih načrtov posrednih proračunskih uporabnikov opozarjamo na določbo </a:t>
            </a:r>
            <a:r>
              <a:rPr lang="sl-SI" sz="1800" b="1" dirty="0">
                <a:solidFill>
                  <a:schemeClr val="tx2"/>
                </a:solidFill>
                <a:latin typeface="Calibri" panose="020F0502020204030204" pitchFamily="34" charset="0"/>
              </a:rPr>
              <a:t>37. člena ZIPRS2223:</a:t>
            </a:r>
            <a:br>
              <a:rPr lang="sl-SI" sz="1800" b="1" dirty="0">
                <a:solidFill>
                  <a:schemeClr val="tx2"/>
                </a:solidFill>
                <a:latin typeface="Calibri" panose="020F0502020204030204" pitchFamily="34" charset="0"/>
              </a:rPr>
            </a:br>
            <a:br>
              <a:rPr lang="sl-SI" sz="1800" dirty="0">
                <a:solidFill>
                  <a:schemeClr val="tx2"/>
                </a:solidFill>
                <a:latin typeface="Calibri" panose="020F0502020204030204" pitchFamily="34" charset="0"/>
              </a:rPr>
            </a:br>
            <a:br>
              <a:rPr lang="sl-SI" sz="1800" dirty="0">
                <a:solidFill>
                  <a:schemeClr val="tx2"/>
                </a:solidFill>
              </a:rPr>
            </a:br>
            <a:r>
              <a:rPr lang="sl-SI" sz="1800" dirty="0">
                <a:solidFill>
                  <a:schemeClr val="tx2"/>
                </a:solidFill>
              </a:rPr>
              <a:t>37. člen</a:t>
            </a:r>
            <a:br>
              <a:rPr lang="sl-SI" sz="1800" dirty="0">
                <a:solidFill>
                  <a:schemeClr val="tx2"/>
                </a:solidFill>
              </a:rPr>
            </a:br>
            <a:r>
              <a:rPr lang="sl-SI" sz="1800" dirty="0">
                <a:solidFill>
                  <a:schemeClr val="tx2"/>
                </a:solidFill>
              </a:rPr>
              <a:t>(zmanjšanje obsega sredstev za financiranje posrednih uporabnikov proračuna)</a:t>
            </a:r>
            <a:br>
              <a:rPr lang="sl-SI" sz="1800" dirty="0">
                <a:solidFill>
                  <a:schemeClr val="tx2"/>
                </a:solidFill>
              </a:rPr>
            </a:br>
            <a:r>
              <a:rPr lang="sl-SI" sz="1800" dirty="0">
                <a:solidFill>
                  <a:schemeClr val="tx2"/>
                </a:solidFill>
              </a:rPr>
              <a:t>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a:t>
            </a:r>
            <a:br>
              <a:rPr lang="sl-SI" sz="1800" dirty="0">
                <a:solidFill>
                  <a:schemeClr val="tx2"/>
                </a:solidFill>
              </a:rPr>
            </a:br>
            <a:endParaRPr lang="sl-SI"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6921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08572" y="1066800"/>
            <a:ext cx="7896877" cy="5632311"/>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PRESEŽEK PRIHODKOV NAD ODHODKI</a:t>
            </a:r>
          </a:p>
          <a:p>
            <a:pPr hangingPunct="0"/>
            <a:endParaRPr lang="sl-SI" sz="2000" dirty="0">
              <a:solidFill>
                <a:schemeClr val="tx2"/>
              </a:solidFill>
              <a:latin typeface="Calibri" panose="020F0502020204030204" pitchFamily="34" charset="0"/>
            </a:endParaRPr>
          </a:p>
          <a:p>
            <a:pPr hangingPunct="0"/>
            <a:r>
              <a:rPr lang="sl-SI" sz="1600" dirty="0">
                <a:solidFill>
                  <a:schemeClr val="tx2"/>
                </a:solidFill>
                <a:latin typeface="Calibri" panose="020F0502020204030204" pitchFamily="34" charset="0"/>
              </a:rPr>
              <a:t>Večina javnih zavodov ima v aktih o ustanovitvi v zvezi s porabo presežkov prihodkov nad odhodki zapisano: presežek prihodkov nad odhodki zavod nameni za izvajanje in razvoj svoje dejavnosti. O načinu razpolaganja s presežkom prihodkov nad odhodki odloča ustanovitelj na predlog direktorja po predhodnem mnenju sveta zavoda. Direktor javnega zavoda ob pripravi letnega poročila za preteklo leto, pripravi predlog za porabo presežka prihodkov nad odhodki, predlog obravnava svet javnega zavoda, nato se skupaj s sklepom sveta javnega zavoda, posreduje ustanovitelju v odločanje. V primeru javnih zavodov, katerih ustanoviteljica je država, ustanoviteljske pravice izvaja Vlada RS in ne Ministrstvo za kulturo. Ministrstvo mora za presežke državnih javnih zavodov pripraviti ustrezno vladno gradivo, ki je obravnavano na Vladi RS.</a:t>
            </a:r>
          </a:p>
          <a:p>
            <a:pPr hangingPunct="0"/>
            <a:r>
              <a:rPr lang="sl-SI" sz="1600" dirty="0">
                <a:solidFill>
                  <a:schemeClr val="tx2"/>
                </a:solidFill>
                <a:latin typeface="Calibri" panose="020F0502020204030204" pitchFamily="34" charset="0"/>
              </a:rPr>
              <a:t> </a:t>
            </a:r>
          </a:p>
          <a:p>
            <a:pPr hangingPunct="0"/>
            <a:r>
              <a:rPr lang="sl-SI" sz="1600" dirty="0">
                <a:solidFill>
                  <a:schemeClr val="tx2"/>
                </a:solidFill>
                <a:latin typeface="Calibri" panose="020F0502020204030204" pitchFamily="34" charset="0"/>
              </a:rPr>
              <a:t>Pri občinskih javnih zavodih ustanoviteljske pravice običajno izvaja občinski svet, zato o razporeditvi presežka prihodkov nad odhodki odloča občinski svet.</a:t>
            </a:r>
          </a:p>
          <a:p>
            <a:pPr hangingPunct="0"/>
            <a:endParaRPr lang="sl-SI" sz="1600" dirty="0">
              <a:solidFill>
                <a:schemeClr val="tx2"/>
              </a:solidFill>
              <a:latin typeface="Calibri" panose="020F0502020204030204" pitchFamily="34" charset="0"/>
            </a:endParaRPr>
          </a:p>
          <a:p>
            <a:pPr hangingPunct="0"/>
            <a:r>
              <a:rPr lang="sl-SI" sz="1600" dirty="0">
                <a:solidFill>
                  <a:schemeClr val="tx2"/>
                </a:solidFill>
                <a:latin typeface="Calibri" panose="020F0502020204030204" pitchFamily="34" charset="0"/>
              </a:rPr>
              <a:t>V letu 2015 je bil sprejet Zakon o fiskalnem pravilu (Uradni list RS, št. 55), ki v 5. členu ureja porabo presežkov proračunov enot sektorja država, kamor sodijo tudi javni zavodi. Način izračuna presežka po fiskalnem pravilu  ter </a:t>
            </a:r>
            <a:r>
              <a:rPr lang="x-none" sz="1600">
                <a:solidFill>
                  <a:schemeClr val="tx2"/>
                </a:solidFill>
                <a:latin typeface="Calibri" panose="020F0502020204030204" pitchFamily="34" charset="0"/>
              </a:rPr>
              <a:t>uporab</a:t>
            </a:r>
            <a:r>
              <a:rPr lang="sl-SI" sz="1600" dirty="0">
                <a:solidFill>
                  <a:schemeClr val="tx2"/>
                </a:solidFill>
                <a:latin typeface="Calibri" panose="020F0502020204030204" pitchFamily="34" charset="0"/>
              </a:rPr>
              <a:t>o</a:t>
            </a:r>
            <a:r>
              <a:rPr lang="x-none" sz="1600">
                <a:solidFill>
                  <a:schemeClr val="tx2"/>
                </a:solidFill>
                <a:latin typeface="Calibri" panose="020F0502020204030204" pitchFamily="34" charset="0"/>
              </a:rPr>
              <a:t> na ločenem računu zbranih presežkov javnih agencij in javnih zavodov</a:t>
            </a:r>
            <a:r>
              <a:rPr lang="sl-SI" sz="1600" dirty="0">
                <a:solidFill>
                  <a:schemeClr val="tx2"/>
                </a:solidFill>
                <a:latin typeface="Calibri" panose="020F0502020204030204" pitchFamily="34" charset="0"/>
              </a:rPr>
              <a:t> določa 9. člen ZJF.</a:t>
            </a:r>
          </a:p>
          <a:p>
            <a:pPr hangingPunct="0"/>
            <a:endParaRPr lang="sl-SI" sz="1400" dirty="0">
              <a:solidFill>
                <a:schemeClr val="tx2"/>
              </a:solidFill>
              <a:latin typeface="Calibri" panose="020F0502020204030204" pitchFamily="34" charset="0"/>
            </a:endParaRPr>
          </a:p>
          <a:p>
            <a:pPr hangingPunct="0"/>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909146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971550" y="1139869"/>
            <a:ext cx="3171125" cy="751562"/>
          </a:xfrm>
        </p:spPr>
        <p:txBody>
          <a:bodyPr/>
          <a:lstStyle/>
          <a:p>
            <a:r>
              <a:rPr lang="sl-SI" sz="1800" b="1" dirty="0">
                <a:solidFill>
                  <a:schemeClr val="tx2"/>
                </a:solidFill>
                <a:latin typeface="Calibri" panose="020F0502020204030204" pitchFamily="34" charset="0"/>
                <a:ea typeface="+mn-ea"/>
                <a:cs typeface="+mn-cs"/>
              </a:rPr>
              <a:t>Zakon o fiskalnem pravilu, 5. člen</a:t>
            </a:r>
            <a:br>
              <a:rPr lang="sl-SI" sz="1800" b="1" dirty="0">
                <a:solidFill>
                  <a:schemeClr val="tx2"/>
                </a:solidFill>
                <a:latin typeface="Calibri" panose="020F0502020204030204" pitchFamily="34" charset="0"/>
                <a:ea typeface="+mn-ea"/>
                <a:cs typeface="+mn-cs"/>
              </a:rPr>
            </a:br>
            <a:r>
              <a:rPr lang="sl-SI" sz="1800" b="1" dirty="0">
                <a:solidFill>
                  <a:schemeClr val="tx2"/>
                </a:solidFill>
                <a:latin typeface="Calibri" panose="020F0502020204030204" pitchFamily="34" charset="0"/>
                <a:ea typeface="+mn-ea"/>
                <a:cs typeface="+mn-cs"/>
              </a:rPr>
              <a:t>(poraba presežkov proračunov)</a:t>
            </a:r>
            <a:br>
              <a:rPr lang="sl-SI" sz="2000" b="1" dirty="0">
                <a:solidFill>
                  <a:schemeClr val="tx2"/>
                </a:solidFill>
                <a:latin typeface="+mj-lt"/>
                <a:ea typeface="+mn-ea"/>
                <a:cs typeface="+mn-cs"/>
              </a:rPr>
            </a:br>
            <a:endParaRPr lang="sl-SI" sz="2000" b="1" dirty="0">
              <a:solidFill>
                <a:schemeClr val="tx2"/>
              </a:solidFill>
              <a:latin typeface="+mj-lt"/>
              <a:ea typeface="+mn-ea"/>
              <a:cs typeface="+mn-cs"/>
            </a:endParaRPr>
          </a:p>
        </p:txBody>
      </p:sp>
      <p:sp>
        <p:nvSpPr>
          <p:cNvPr id="7" name="Ograda vsebine 6"/>
          <p:cNvSpPr>
            <a:spLocks noGrp="1"/>
          </p:cNvSpPr>
          <p:nvPr>
            <p:ph idx="1"/>
          </p:nvPr>
        </p:nvSpPr>
        <p:spPr>
          <a:xfrm>
            <a:off x="972000" y="1891431"/>
            <a:ext cx="7200000" cy="3763627"/>
          </a:xfrm>
        </p:spPr>
        <p:txBody>
          <a:bodyPr/>
          <a:lstStyle/>
          <a:p>
            <a:pPr marL="0" indent="0">
              <a:buNone/>
            </a:pPr>
            <a:r>
              <a:rPr lang="sl-SI" sz="1400" dirty="0">
                <a:solidFill>
                  <a:schemeClr val="tx2"/>
                </a:solidFill>
                <a:latin typeface="Calibri" panose="020F0502020204030204" pitchFamily="34" charset="0"/>
              </a:rPr>
              <a:t>(</a:t>
            </a:r>
            <a:r>
              <a:rPr lang="sl-SI" sz="1600" dirty="0">
                <a:solidFill>
                  <a:schemeClr val="tx2"/>
                </a:solidFill>
                <a:latin typeface="Calibri" panose="020F0502020204030204" pitchFamily="34" charset="0"/>
              </a:rPr>
              <a:t>1) Presežki, ki jih posamezna institucionalna enota sektorja država ustvari v posameznem letu, se zbirajo na ločenem računu.</a:t>
            </a:r>
          </a:p>
          <a:p>
            <a:pPr marL="0" indent="0">
              <a:buNone/>
            </a:pPr>
            <a:r>
              <a:rPr lang="sl-SI" sz="1600" dirty="0">
                <a:solidFill>
                  <a:schemeClr val="tx2"/>
                </a:solidFill>
                <a:latin typeface="Calibri" panose="020F0502020204030204" pitchFamily="34" charset="0"/>
              </a:rPr>
              <a:t>(2) Če je institucionalna enota sektorja država zadolžena, se presežki iz prejšnjega odstavka lahko uporabijo le za odplačevanje glavnic njenega dolga.</a:t>
            </a:r>
          </a:p>
          <a:p>
            <a:pPr marL="0" indent="0">
              <a:buNone/>
            </a:pPr>
            <a:r>
              <a:rPr lang="sl-SI" sz="1600" dirty="0">
                <a:solidFill>
                  <a:schemeClr val="tx2"/>
                </a:solidFill>
                <a:latin typeface="Calibri" panose="020F0502020204030204" pitchFamily="34" charset="0"/>
              </a:rPr>
              <a:t>(3) Če institucionalna enota sektorja država nima dolgov, se ustvarjeni presežki iz prvega odstavka tega člena uporabijo za financiranje primanjkljajev v obdobjih </a:t>
            </a:r>
            <a:r>
              <a:rPr lang="sl-SI" sz="1600" dirty="0" err="1">
                <a:solidFill>
                  <a:schemeClr val="tx2"/>
                </a:solidFill>
                <a:latin typeface="Calibri" panose="020F0502020204030204" pitchFamily="34" charset="0"/>
              </a:rPr>
              <a:t>podpotencialne</a:t>
            </a:r>
            <a:r>
              <a:rPr lang="sl-SI" sz="1600" dirty="0">
                <a:solidFill>
                  <a:schemeClr val="tx2"/>
                </a:solidFill>
                <a:latin typeface="Calibri" panose="020F0502020204030204" pitchFamily="34" charset="0"/>
              </a:rPr>
              <a:t> ravni BDP, za financiranje izpada prihodkov oziroma povečanja izdatkov zaradi okoliščin iz prvega odstavka 12. člena tega zakona ali za financiranje investicij v naslednjih letih.</a:t>
            </a:r>
          </a:p>
          <a:p>
            <a:pPr marL="0" indent="0">
              <a:buNone/>
            </a:pPr>
            <a:r>
              <a:rPr lang="sl-SI" sz="1600" dirty="0">
                <a:solidFill>
                  <a:schemeClr val="tx2"/>
                </a:solidFill>
                <a:latin typeface="Calibri" panose="020F0502020204030204" pitchFamily="34" charset="0"/>
              </a:rPr>
              <a:t>(4) Ne glede na drugi ali tretji odstavek se lahko ustvarjeni presežki iz prvega odstavka tega člena, ob predhodnem soglasju ustanovitelja posamezne institucionalne enote sektorja država, izjemoma uporabijo tudi za povečanje premoženja te institucionalne enote.</a:t>
            </a:r>
          </a:p>
          <a:p>
            <a:pPr marL="0" indent="0">
              <a:buNone/>
            </a:pPr>
            <a:r>
              <a:rPr lang="sl-SI" sz="1600" dirty="0">
                <a:solidFill>
                  <a:schemeClr val="tx2"/>
                </a:solidFill>
                <a:latin typeface="Calibri" panose="020F0502020204030204" pitchFamily="34" charset="0"/>
              </a:rPr>
              <a:t>(5) Ne glede na drugi, tretji ali četrti odstavek tega člena, lahko, po postopku in v primerih, ki so določeni s predpisi, ki urejajo javne finance, ustanovitelj institucionalne enote sektorja država zahteva vplačilo presežkov javnih prihodkov nad javnimi izdatki v proračun ustanovitelja.</a:t>
            </a:r>
          </a:p>
          <a:p>
            <a:endParaRPr lang="sl-SI" sz="1600" dirty="0">
              <a:latin typeface="Calibri" panose="020F0502020204030204" pitchFamily="34" charset="0"/>
            </a:endParaRPr>
          </a:p>
        </p:txBody>
      </p:sp>
    </p:spTree>
    <p:extLst>
      <p:ext uri="{BB962C8B-B14F-4D97-AF65-F5344CB8AC3E}">
        <p14:creationId xmlns:p14="http://schemas.microsoft.com/office/powerpoint/2010/main" val="2835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290182"/>
            <a:ext cx="5986319" cy="769441"/>
          </a:xfrm>
        </p:spPr>
        <p:txBody>
          <a:bodyPr/>
          <a:lstStyle/>
          <a:p>
            <a:r>
              <a:rPr lang="sl-SI" sz="1800" b="1" dirty="0">
                <a:solidFill>
                  <a:schemeClr val="tx2"/>
                </a:solidFill>
                <a:latin typeface="Calibri" panose="020F0502020204030204" pitchFamily="34" charset="0"/>
                <a:cs typeface="Arial" charset="0"/>
              </a:rPr>
              <a:t>9. i člen ZJF</a:t>
            </a:r>
            <a:br>
              <a:rPr lang="sl-SI" sz="1400" b="1" dirty="0">
                <a:solidFill>
                  <a:schemeClr val="tx2"/>
                </a:solidFill>
                <a:latin typeface="Calibri" panose="020F0502020204030204" pitchFamily="34" charset="0"/>
                <a:cs typeface="Arial" charset="0"/>
              </a:rPr>
            </a:br>
            <a:br>
              <a:rPr lang="sl-SI" sz="1400" b="1" dirty="0">
                <a:solidFill>
                  <a:schemeClr val="tx2"/>
                </a:solidFill>
                <a:latin typeface="Calibri" panose="020F0502020204030204" pitchFamily="34" charset="0"/>
                <a:cs typeface="Arial" charset="0"/>
              </a:rPr>
            </a:br>
            <a:r>
              <a:rPr lang="sl-SI" sz="1800" b="1" dirty="0">
                <a:solidFill>
                  <a:schemeClr val="tx2"/>
                </a:solidFill>
                <a:latin typeface="Calibri" panose="020F0502020204030204" pitchFamily="34" charset="0"/>
                <a:cs typeface="Arial" charset="0"/>
              </a:rPr>
              <a:t>(izračunavanje presežkov institucionalnih enot sektorja država)</a:t>
            </a:r>
            <a:endParaRPr lang="sl-SI" sz="1800" b="1" dirty="0"/>
          </a:p>
        </p:txBody>
      </p:sp>
      <p:sp>
        <p:nvSpPr>
          <p:cNvPr id="5" name="Ograda vsebine 4"/>
          <p:cNvSpPr>
            <a:spLocks noGrp="1"/>
          </p:cNvSpPr>
          <p:nvPr>
            <p:ph idx="1"/>
          </p:nvPr>
        </p:nvSpPr>
        <p:spPr>
          <a:xfrm>
            <a:off x="739035" y="2229632"/>
            <a:ext cx="8084318" cy="4133589"/>
          </a:xfrm>
        </p:spPr>
        <p:txBody>
          <a:bodyPr/>
          <a:lstStyle/>
          <a:p>
            <a:r>
              <a:rPr lang="sl-SI" sz="1600" dirty="0">
                <a:solidFill>
                  <a:schemeClr val="tx2"/>
                </a:solidFill>
                <a:latin typeface="Calibri" panose="020F0502020204030204" pitchFamily="34" charset="0"/>
              </a:rPr>
              <a:t>Institucionalne enote sektorja država, ki so uvrščene v sektor </a:t>
            </a:r>
            <a:r>
              <a:rPr lang="sl-SI" sz="1600" dirty="0" err="1">
                <a:solidFill>
                  <a:schemeClr val="tx2"/>
                </a:solidFill>
                <a:latin typeface="Calibri" panose="020F0502020204030204" pitchFamily="34" charset="0"/>
              </a:rPr>
              <a:t>S.13</a:t>
            </a:r>
            <a:r>
              <a:rPr lang="sl-SI" sz="1600" dirty="0">
                <a:solidFill>
                  <a:schemeClr val="tx2"/>
                </a:solidFill>
                <a:latin typeface="Calibri" panose="020F0502020204030204" pitchFamily="34" charset="0"/>
              </a:rPr>
              <a:t> in morajo presežke porabljati v skladu s 5. členom </a:t>
            </a:r>
            <a:r>
              <a:rPr lang="sl-SI" sz="1600" dirty="0" err="1">
                <a:solidFill>
                  <a:schemeClr val="tx2"/>
                </a:solidFill>
                <a:latin typeface="Calibri" panose="020F0502020204030204" pitchFamily="34" charset="0"/>
              </a:rPr>
              <a:t>ZFisP</a:t>
            </a:r>
            <a:r>
              <a:rPr lang="sl-SI" sz="1600" dirty="0">
                <a:solidFill>
                  <a:schemeClr val="tx2"/>
                </a:solidFill>
                <a:latin typeface="Calibri" panose="020F0502020204030204" pitchFamily="34" charset="0"/>
              </a:rPr>
              <a:t>, presežke izračunavajo na dan 31. decembra na te načine:</a:t>
            </a:r>
          </a:p>
          <a:p>
            <a:r>
              <a:rPr lang="sl-SI" sz="1600" dirty="0">
                <a:solidFill>
                  <a:schemeClr val="tx2"/>
                </a:solidFill>
                <a:latin typeface="Calibri" panose="020F0502020204030204" pitchFamily="34" charset="0"/>
              </a:rPr>
              <a:t>1.     državni in občinski proračuni izračunavajo presežke po denarnem toku in jih zmanjšajo za neplačane obveznosti, razen za neplačane obveznosti iz odplačila glavnic dolga, za neporabljene donacije in neporabljena namenska sredstva;</a:t>
            </a:r>
          </a:p>
          <a:p>
            <a:r>
              <a:rPr lang="sl-SI" sz="1600" dirty="0">
                <a:solidFill>
                  <a:schemeClr val="tx2"/>
                </a:solidFill>
                <a:latin typeface="Calibri" panose="020F0502020204030204" pitchFamily="34" charset="0"/>
              </a:rPr>
              <a:t>2.     Zavod za pokojninsko in invalidsko zavarovanje Slovenije izračunava presežek po denarnem toku;</a:t>
            </a:r>
          </a:p>
          <a:p>
            <a:r>
              <a:rPr lang="sl-SI" sz="1600" dirty="0">
                <a:solidFill>
                  <a:schemeClr val="tx2"/>
                </a:solidFill>
                <a:latin typeface="Calibri" panose="020F0502020204030204" pitchFamily="34" charset="0"/>
              </a:rPr>
              <a:t>3.     Zavod za zdravstveno zavarovanje Slovenije izračunava presežke po denarnem toku in jih zmanjša za neplačane obveznosti, neporabljena namenska sredstva in neporabljene donacije;</a:t>
            </a:r>
          </a:p>
          <a:p>
            <a:r>
              <a:rPr lang="sl-SI" sz="1600" dirty="0">
                <a:solidFill>
                  <a:schemeClr val="tx2"/>
                </a:solidFill>
                <a:latin typeface="Calibri" panose="020F0502020204030204" pitchFamily="34" charset="0"/>
              </a:rPr>
              <a:t>4.     javni skladi izračunavajo presežke po denarnem toku in jih zmanjšajo za neplačane obveznosti, razen za neplačane obveznosti iz odplačila glavnic dolga, ter za neporabljene donacije in neporabljena namenska sredstva;</a:t>
            </a:r>
          </a:p>
          <a:p>
            <a:r>
              <a:rPr lang="sl-SI" sz="1600" dirty="0">
                <a:solidFill>
                  <a:schemeClr val="tx2"/>
                </a:solidFill>
                <a:latin typeface="Calibri" panose="020F0502020204030204" pitchFamily="34" charset="0"/>
              </a:rPr>
              <a:t>5.     javne agencije in javni zavodi izračunavajo presežke po denarnem toku in jih zmanjšajo za neplačane obveznosti, neporabljena namenska sredstva, ki so namenjena za financiranje izdatkov v prihodnjem obdobju in so evidentirana na kontih časovnih razmejitev, in neporabljena sredstva za investicije;</a:t>
            </a:r>
          </a:p>
          <a:p>
            <a:endParaRPr lang="sl-SI" sz="1100" dirty="0">
              <a:solidFill>
                <a:schemeClr val="tx2"/>
              </a:solidFill>
            </a:endParaRPr>
          </a:p>
        </p:txBody>
      </p:sp>
    </p:spTree>
    <p:extLst>
      <p:ext uri="{BB962C8B-B14F-4D97-AF65-F5344CB8AC3E}">
        <p14:creationId xmlns:p14="http://schemas.microsoft.com/office/powerpoint/2010/main" val="256484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036616" y="2048854"/>
            <a:ext cx="7200900" cy="4139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541016" cy="1323439"/>
          </a:xfrm>
          <a:prstGeom prst="rect">
            <a:avLst/>
          </a:prstGeom>
        </p:spPr>
        <p:txBody>
          <a:bodyPr wrap="square">
            <a:spAutoFit/>
          </a:bodyPr>
          <a:lstStyle/>
          <a:p>
            <a:pPr hangingPunct="0"/>
            <a:r>
              <a:rPr lang="sl-SI" sz="2000" b="1" dirty="0">
                <a:solidFill>
                  <a:schemeClr val="tx2"/>
                </a:solidFill>
                <a:latin typeface="+mn-lt"/>
              </a:rPr>
              <a:t>FINANCIRANJE DELOVANJA JAVNIH ZAVODOV S PODROČJA KULTURE</a:t>
            </a:r>
          </a:p>
          <a:p>
            <a:pPr hangingPunct="0"/>
            <a:endParaRPr lang="sl-SI" sz="2000" b="1" dirty="0">
              <a:solidFill>
                <a:schemeClr val="tx2"/>
              </a:solidFill>
              <a:latin typeface="+mn-lt"/>
            </a:endParaRPr>
          </a:p>
          <a:p>
            <a:pPr hangingPunct="0"/>
            <a:endParaRPr lang="sl-SI" sz="2000" b="1" dirty="0">
              <a:solidFill>
                <a:schemeClr val="tx2"/>
              </a:solidFill>
              <a:latin typeface="+mn-lt"/>
            </a:endParaRPr>
          </a:p>
          <a:p>
            <a:pPr hangingPunct="0"/>
            <a:r>
              <a:rPr lang="en-GB" sz="2000" b="1" dirty="0" err="1">
                <a:solidFill>
                  <a:schemeClr val="tx2"/>
                </a:solidFill>
                <a:latin typeface="+mn-lt"/>
              </a:rPr>
              <a:t>Osnove</a:t>
            </a:r>
            <a:r>
              <a:rPr lang="en-GB" sz="2000" b="1" dirty="0">
                <a:solidFill>
                  <a:schemeClr val="tx2"/>
                </a:solidFill>
                <a:latin typeface="+mn-lt"/>
              </a:rPr>
              <a:t> </a:t>
            </a:r>
            <a:r>
              <a:rPr lang="en-GB" sz="2000" b="1" dirty="0" err="1">
                <a:solidFill>
                  <a:schemeClr val="tx2"/>
                </a:solidFill>
                <a:latin typeface="+mn-lt"/>
              </a:rPr>
              <a:t>za</a:t>
            </a:r>
            <a:r>
              <a:rPr lang="en-GB" sz="2000" b="1" dirty="0">
                <a:solidFill>
                  <a:schemeClr val="tx2"/>
                </a:solidFill>
                <a:latin typeface="+mn-lt"/>
              </a:rPr>
              <a:t> </a:t>
            </a:r>
            <a:r>
              <a:rPr lang="en-GB" sz="2000" b="1" dirty="0" err="1">
                <a:solidFill>
                  <a:schemeClr val="tx2"/>
                </a:solidFill>
                <a:latin typeface="+mn-lt"/>
              </a:rPr>
              <a:t>načrtovanje</a:t>
            </a:r>
            <a:r>
              <a:rPr lang="en-GB" sz="2000" b="1" dirty="0">
                <a:solidFill>
                  <a:schemeClr val="tx2"/>
                </a:solidFill>
                <a:latin typeface="+mn-lt"/>
              </a:rPr>
              <a:t> v </a:t>
            </a:r>
            <a:r>
              <a:rPr lang="en-GB" sz="2000" b="1" dirty="0" err="1">
                <a:solidFill>
                  <a:schemeClr val="tx2"/>
                </a:solidFill>
                <a:latin typeface="+mn-lt"/>
              </a:rPr>
              <a:t>javnih</a:t>
            </a:r>
            <a:r>
              <a:rPr lang="en-GB" sz="2000" b="1" dirty="0">
                <a:solidFill>
                  <a:schemeClr val="tx2"/>
                </a:solidFill>
                <a:latin typeface="+mn-lt"/>
              </a:rPr>
              <a:t> </a:t>
            </a:r>
            <a:r>
              <a:rPr lang="en-GB" sz="2000" b="1" dirty="0" err="1">
                <a:solidFill>
                  <a:schemeClr val="tx2"/>
                </a:solidFill>
                <a:latin typeface="+mn-lt"/>
              </a:rPr>
              <a:t>zavodih</a:t>
            </a:r>
            <a:r>
              <a:rPr lang="en-GB" sz="2000" b="1" dirty="0">
                <a:solidFill>
                  <a:schemeClr val="tx2"/>
                </a:solidFill>
                <a:latin typeface="+mn-lt"/>
              </a:rPr>
              <a:t> s </a:t>
            </a:r>
            <a:r>
              <a:rPr lang="en-GB" sz="2000" b="1" dirty="0" err="1">
                <a:solidFill>
                  <a:schemeClr val="tx2"/>
                </a:solidFill>
                <a:latin typeface="+mn-lt"/>
              </a:rPr>
              <a:t>področja</a:t>
            </a:r>
            <a:r>
              <a:rPr lang="en-GB" sz="2000" b="1" dirty="0">
                <a:solidFill>
                  <a:schemeClr val="tx2"/>
                </a:solidFill>
                <a:latin typeface="+mn-lt"/>
              </a:rPr>
              <a:t> </a:t>
            </a:r>
            <a:r>
              <a:rPr lang="en-GB" sz="2000" b="1" dirty="0" err="1">
                <a:solidFill>
                  <a:schemeClr val="tx2"/>
                </a:solidFill>
                <a:latin typeface="+mn-lt"/>
              </a:rPr>
              <a:t>kulture</a:t>
            </a:r>
            <a:endParaRPr lang="sl-SI" sz="2000" dirty="0">
              <a:solidFill>
                <a:schemeClr val="tx2"/>
              </a:solidFill>
              <a:latin typeface="+mn-lt"/>
            </a:endParaRPr>
          </a:p>
        </p:txBody>
      </p:sp>
      <p:sp>
        <p:nvSpPr>
          <p:cNvPr id="3" name="Rectangle 2"/>
          <p:cNvSpPr/>
          <p:nvPr/>
        </p:nvSpPr>
        <p:spPr>
          <a:xfrm>
            <a:off x="1018588" y="2497454"/>
            <a:ext cx="7281840" cy="2862322"/>
          </a:xfrm>
          <a:prstGeom prst="rect">
            <a:avLst/>
          </a:prstGeom>
        </p:spPr>
        <p:txBody>
          <a:bodyPr wrap="square">
            <a:spAutoFit/>
          </a:bodyPr>
          <a:lstStyle/>
          <a:p>
            <a:endParaRPr lang="sl-SI" altLang="sl-SI" sz="2000" b="1"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Resolucija o nacionalnem kulturnem programu </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Zakon o uresničevanju javnega interesa na področju kulture</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Sklepi o ustanovitvi javnih zavodov</a:t>
            </a:r>
          </a:p>
          <a:p>
            <a:endParaRPr lang="sl-SI" altLang="sl-SI" sz="2000" dirty="0">
              <a:solidFill>
                <a:schemeClr val="tx2"/>
              </a:solidFill>
              <a:latin typeface="+mn-lt"/>
            </a:endParaRPr>
          </a:p>
          <a:p>
            <a:r>
              <a:rPr lang="sl-SI" altLang="sl-SI" sz="2000" dirty="0">
                <a:solidFill>
                  <a:schemeClr val="tx2"/>
                </a:solidFill>
                <a:latin typeface="+mn-lt"/>
              </a:rPr>
              <a:t>     določajo osnove za strateške / razvojne načrte in letne načrte</a:t>
            </a:r>
          </a:p>
          <a:p>
            <a:r>
              <a:rPr lang="sl-SI" altLang="sl-SI" sz="2000" dirty="0">
                <a:solidFill>
                  <a:schemeClr val="tx2"/>
                </a:solidFill>
                <a:latin typeface="+mn-lt"/>
              </a:rPr>
              <a:t>     javnih zavodov na področju kulture v Sloveniji.</a:t>
            </a:r>
            <a:endParaRPr lang="sl-SI" sz="2000" dirty="0">
              <a:solidFill>
                <a:schemeClr val="tx2"/>
              </a:solidFill>
              <a:latin typeface="+mn-lt"/>
            </a:endParaRPr>
          </a:p>
        </p:txBody>
      </p:sp>
    </p:spTree>
    <p:extLst>
      <p:ext uri="{BB962C8B-B14F-4D97-AF65-F5344CB8AC3E}">
        <p14:creationId xmlns:p14="http://schemas.microsoft.com/office/powerpoint/2010/main" val="35532905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76822" y="1443841"/>
            <a:ext cx="7427934" cy="1815882"/>
          </a:xfrm>
          <a:prstGeom prst="rect">
            <a:avLst/>
          </a:prstGeom>
        </p:spPr>
        <p:txBody>
          <a:bodyPr wrap="square">
            <a:spAutoFit/>
          </a:bodyPr>
          <a:lstStyle/>
          <a:p>
            <a:r>
              <a:rPr lang="sl-SI" sz="1600" dirty="0">
                <a:solidFill>
                  <a:schemeClr val="tx2"/>
                </a:solidFill>
                <a:latin typeface="Calibri" panose="020F0502020204030204" pitchFamily="34" charset="0"/>
                <a:cs typeface="Arial" pitchFamily="34" charset="0"/>
              </a:rPr>
              <a:t>6.     druge institucionalne enote sektorja država, ki niso zajete v 1., 2., 3., 4. in 5. točki tega člena (v nadaljnjem besedilu: druge institucionalne enote sektorja država), izračunavajo presežke tako, da zmanjšajo izkazani čisti dobiček za namene iz prvega odstavka 230. člena Zakona o gospodarskih družbah (Uradni list RS, št. 65/09 – uradno prečiščeno besedilo, 33/11, 91/11, 32/12, 57/12, 44/13 – </a:t>
            </a:r>
            <a:r>
              <a:rPr lang="sl-SI" sz="1600" dirty="0" err="1">
                <a:solidFill>
                  <a:schemeClr val="tx2"/>
                </a:solidFill>
                <a:latin typeface="Calibri" panose="020F0502020204030204" pitchFamily="34" charset="0"/>
                <a:cs typeface="Arial" pitchFamily="34" charset="0"/>
              </a:rPr>
              <a:t>odl</a:t>
            </a:r>
            <a:r>
              <a:rPr lang="sl-SI" sz="1600" dirty="0">
                <a:solidFill>
                  <a:schemeClr val="tx2"/>
                </a:solidFill>
                <a:latin typeface="Calibri" panose="020F0502020204030204" pitchFamily="34" charset="0"/>
                <a:cs typeface="Arial" pitchFamily="34" charset="0"/>
              </a:rPr>
              <a:t>. US, 82/13, 55/15 in 15/17), polovica tako zmanjšanega čistega dobička pa se evidentira na ločenem računu kot presežek institucionalne enote sektorja država po 5. členu </a:t>
            </a:r>
            <a:r>
              <a:rPr lang="sl-SI" sz="1600" dirty="0" err="1">
                <a:solidFill>
                  <a:schemeClr val="tx2"/>
                </a:solidFill>
                <a:latin typeface="Calibri" panose="020F0502020204030204" pitchFamily="34" charset="0"/>
                <a:cs typeface="Arial" pitchFamily="34" charset="0"/>
              </a:rPr>
              <a:t>ZFisP</a:t>
            </a:r>
            <a:r>
              <a:rPr lang="sl-SI" sz="1600" dirty="0">
                <a:solidFill>
                  <a:schemeClr val="tx2"/>
                </a:solidFill>
                <a:latin typeface="Calibri" panose="020F0502020204030204" pitchFamily="34" charset="0"/>
                <a:cs typeface="Arial" pitchFamily="34" charset="0"/>
              </a:rPr>
              <a:t>.</a:t>
            </a:r>
          </a:p>
        </p:txBody>
      </p:sp>
    </p:spTree>
    <p:extLst>
      <p:ext uri="{BB962C8B-B14F-4D97-AF65-F5344CB8AC3E}">
        <p14:creationId xmlns:p14="http://schemas.microsoft.com/office/powerpoint/2010/main" val="357419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01457" y="901656"/>
            <a:ext cx="7941501" cy="3447098"/>
          </a:xfrm>
          <a:prstGeom prst="rect">
            <a:avLst/>
          </a:prstGeom>
        </p:spPr>
        <p:txBody>
          <a:bodyPr wrap="square">
            <a:spAutoFit/>
          </a:bodyPr>
          <a:lstStyle/>
          <a:p>
            <a:endParaRPr lang="sl-SI" b="1" dirty="0">
              <a:solidFill>
                <a:schemeClr val="tx2"/>
              </a:solidFill>
              <a:latin typeface="Calibri" panose="020F0502020204030204" pitchFamily="34" charset="0"/>
              <a:ea typeface="+mj-ea"/>
              <a:cs typeface="Arial" charset="0"/>
            </a:endParaRPr>
          </a:p>
          <a:p>
            <a:endParaRPr lang="sl-SI" b="1" dirty="0">
              <a:solidFill>
                <a:schemeClr val="tx2"/>
              </a:solidFill>
              <a:latin typeface="Calibri" panose="020F0502020204030204" pitchFamily="34" charset="0"/>
              <a:ea typeface="+mj-ea"/>
              <a:cs typeface="Arial" charset="0"/>
            </a:endParaRPr>
          </a:p>
          <a:p>
            <a:r>
              <a:rPr lang="sl-SI" b="1" dirty="0">
                <a:solidFill>
                  <a:schemeClr val="tx2"/>
                </a:solidFill>
                <a:latin typeface="Calibri" panose="020F0502020204030204" pitchFamily="34" charset="0"/>
                <a:ea typeface="+mj-ea"/>
                <a:cs typeface="Arial" charset="0"/>
              </a:rPr>
              <a:t>9. m člen ZJF</a:t>
            </a:r>
          </a:p>
          <a:p>
            <a:r>
              <a:rPr lang="sl-SI" b="1" dirty="0">
                <a:solidFill>
                  <a:schemeClr val="tx2"/>
                </a:solidFill>
                <a:latin typeface="Calibri" panose="020F0502020204030204" pitchFamily="34" charset="0"/>
                <a:ea typeface="+mj-ea"/>
                <a:cs typeface="Arial" charset="0"/>
              </a:rPr>
              <a:t>(uporaba na ločenem računu zbranih presežkov javnih agencij in javnih zavodov)</a:t>
            </a:r>
          </a:p>
          <a:p>
            <a:endParaRPr lang="sl-SI" b="1" dirty="0">
              <a:solidFill>
                <a:schemeClr val="tx2"/>
              </a:solidFill>
              <a:latin typeface="Calibri" panose="020F0502020204030204" pitchFamily="34" charset="0"/>
              <a:ea typeface="+mj-ea"/>
              <a:cs typeface="Arial" charset="0"/>
            </a:endParaRPr>
          </a:p>
          <a:p>
            <a:r>
              <a:rPr lang="sl-SI" sz="1600" dirty="0">
                <a:solidFill>
                  <a:schemeClr val="tx2"/>
                </a:solidFill>
                <a:latin typeface="Calibri" panose="020F0502020204030204" pitchFamily="34" charset="0"/>
                <a:cs typeface="Arial" pitchFamily="34" charset="0"/>
              </a:rPr>
              <a:t>(1) O uporabi na ločenem računu zbranih presežkov javnih agencij in javnih zavodov odloči vlada oziroma občinski svet na predlog župana ob predhodnem soglasju financerja oziroma sofinancerja, ki več kot 50-odstotno sofinancira javno agencijo in javni zavod, če ustanovitelj in financer nista ista oseba.</a:t>
            </a:r>
          </a:p>
          <a:p>
            <a:r>
              <a:rPr lang="sl-SI" sz="1600" dirty="0">
                <a:solidFill>
                  <a:schemeClr val="tx2"/>
                </a:solidFill>
                <a:latin typeface="Calibri" panose="020F0502020204030204" pitchFamily="34" charset="0"/>
                <a:cs typeface="Arial" pitchFamily="34" charset="0"/>
              </a:rPr>
              <a:t>(2) Vlada lahko zahteva vplačilo presežkov iz prejšnjega odstavka v državni proračun, če ugotovi, da javna agencija oziroma javni zavod ni zadolžen.</a:t>
            </a:r>
          </a:p>
          <a:p>
            <a:r>
              <a:rPr lang="sl-SI" sz="1600" dirty="0">
                <a:solidFill>
                  <a:schemeClr val="tx2"/>
                </a:solidFill>
                <a:latin typeface="Calibri" panose="020F0502020204030204" pitchFamily="34" charset="0"/>
                <a:cs typeface="Arial" pitchFamily="34" charset="0"/>
              </a:rPr>
              <a:t>(3) Občinski svet lahko zahteva vplačilo presežkov iz prvega odstavka tega člena v občinski proračun, če ugotovi, da javna agencija oziroma javni zavod ni zadolžen</a:t>
            </a:r>
            <a:r>
              <a:rPr lang="sl-SI" sz="1400" dirty="0">
                <a:solidFill>
                  <a:schemeClr val="tx2"/>
                </a:solidFill>
                <a:latin typeface="+mj-lt"/>
              </a:rPr>
              <a:t>.</a:t>
            </a:r>
          </a:p>
        </p:txBody>
      </p:sp>
    </p:spTree>
    <p:extLst>
      <p:ext uri="{BB962C8B-B14F-4D97-AF65-F5344CB8AC3E}">
        <p14:creationId xmlns:p14="http://schemas.microsoft.com/office/powerpoint/2010/main" val="31614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05733" y="1084100"/>
            <a:ext cx="7412973" cy="3785652"/>
          </a:xfrm>
          <a:prstGeom prst="rect">
            <a:avLst/>
          </a:prstGeom>
        </p:spPr>
        <p:txBody>
          <a:bodyPr wrap="square">
            <a:spAutoFit/>
          </a:bodyPr>
          <a:lstStyle/>
          <a:p>
            <a:pPr marL="514350" indent="-514350">
              <a:buFont typeface="Wingdings" pitchFamily="2" charset="2"/>
              <a:buNone/>
            </a:pPr>
            <a:r>
              <a:rPr lang="sl-SI" altLang="sl-SI" sz="2000" b="1" dirty="0">
                <a:solidFill>
                  <a:schemeClr val="tx2"/>
                </a:solidFill>
                <a:latin typeface="+mj-lt"/>
              </a:rPr>
              <a:t>Prihodki, vrste prihodkov</a:t>
            </a:r>
          </a:p>
          <a:p>
            <a:pPr marL="514350" indent="-514350"/>
            <a:endParaRPr lang="sl-SI" altLang="sl-SI" sz="2000" dirty="0">
              <a:solidFill>
                <a:schemeClr val="tx2"/>
              </a:solidFill>
              <a:latin typeface="+mj-lt"/>
            </a:endParaRPr>
          </a:p>
          <a:p>
            <a:r>
              <a:rPr lang="sl-SI" altLang="sl-SI" sz="2000" dirty="0">
                <a:solidFill>
                  <a:schemeClr val="tx2"/>
                </a:solidFill>
                <a:latin typeface="+mj-lt"/>
              </a:rPr>
              <a:t>1.   Prihodki za izvajanje javne službe</a:t>
            </a:r>
          </a:p>
          <a:p>
            <a:pPr marL="342900" indent="-342900">
              <a:buFont typeface="Arial" panose="020B0604020202020204" pitchFamily="34" charset="0"/>
              <a:buChar char="•"/>
            </a:pPr>
            <a:r>
              <a:rPr lang="sl-SI" altLang="sl-SI" sz="2000" dirty="0">
                <a:solidFill>
                  <a:schemeClr val="tx2"/>
                </a:solidFill>
                <a:latin typeface="+mj-lt"/>
              </a:rPr>
              <a:t>         Prihodki iz sredstev javnih financ</a:t>
            </a:r>
          </a:p>
          <a:p>
            <a:pPr marL="342900" indent="-342900">
              <a:buFont typeface="Arial" panose="020B0604020202020204" pitchFamily="34" charset="0"/>
              <a:buChar char="•"/>
            </a:pPr>
            <a:r>
              <a:rPr lang="sl-SI" altLang="sl-SI" sz="2000" dirty="0">
                <a:solidFill>
                  <a:schemeClr val="tx2"/>
                </a:solidFill>
                <a:latin typeface="+mj-lt"/>
              </a:rPr>
              <a:t>         Drugi prihodki za izvajanje dejavnosti javne službe</a:t>
            </a:r>
          </a:p>
          <a:p>
            <a:endParaRPr lang="sl-SI" altLang="sl-SI" sz="2000" dirty="0">
              <a:solidFill>
                <a:schemeClr val="tx2"/>
              </a:solidFill>
              <a:latin typeface="+mj-lt"/>
            </a:endParaRPr>
          </a:p>
          <a:p>
            <a:r>
              <a:rPr lang="sl-SI" altLang="sl-SI" sz="2000" dirty="0">
                <a:solidFill>
                  <a:schemeClr val="tx2"/>
                </a:solidFill>
                <a:latin typeface="+mj-lt"/>
              </a:rPr>
              <a:t>2.   Prihodki od prodaje blaga in storitev na trgu</a:t>
            </a:r>
          </a:p>
          <a:p>
            <a:pPr marL="514350" indent="-514350"/>
            <a:endParaRPr lang="sl-SI" altLang="sl-SI" sz="2000" dirty="0">
              <a:solidFill>
                <a:schemeClr val="tx2"/>
              </a:solidFill>
              <a:latin typeface="+mj-lt"/>
            </a:endParaRPr>
          </a:p>
          <a:p>
            <a:pPr marL="514350" indent="-514350"/>
            <a:r>
              <a:rPr lang="sl-SI" altLang="sl-SI" sz="2000" i="1" dirty="0">
                <a:solidFill>
                  <a:schemeClr val="tx2"/>
                </a:solidFill>
                <a:latin typeface="+mj-lt"/>
              </a:rPr>
              <a:t>Primeri prihodkov za izvajanje javne službe in storitev na trgu za</a:t>
            </a:r>
          </a:p>
          <a:p>
            <a:pPr marL="514350" indent="-514350"/>
            <a:r>
              <a:rPr lang="sl-SI" altLang="sl-SI" sz="2000" i="1" dirty="0">
                <a:solidFill>
                  <a:schemeClr val="tx2"/>
                </a:solidFill>
                <a:latin typeface="+mj-lt"/>
              </a:rPr>
              <a:t>različna področja (muzeji in galerije, arhivi, ZKKDS, gledališča …)</a:t>
            </a:r>
          </a:p>
          <a:p>
            <a:pPr marL="514350" indent="-514350"/>
            <a:endParaRPr lang="sl-SI" altLang="sl-SI" sz="2000" dirty="0">
              <a:solidFill>
                <a:schemeClr val="tx2"/>
              </a:solidFill>
              <a:latin typeface="+mj-lt"/>
            </a:endParaRPr>
          </a:p>
          <a:p>
            <a:pPr marL="514350" indent="-514350"/>
            <a:endParaRPr lang="sl-SI" altLang="sl-SI" sz="2000" dirty="0">
              <a:solidFill>
                <a:schemeClr val="tx2"/>
              </a:solidFill>
              <a:latin typeface="+mj-lt"/>
            </a:endParaRPr>
          </a:p>
        </p:txBody>
      </p:sp>
    </p:spTree>
    <p:extLst>
      <p:ext uri="{BB962C8B-B14F-4D97-AF65-F5344CB8AC3E}">
        <p14:creationId xmlns:p14="http://schemas.microsoft.com/office/powerpoint/2010/main" val="15969823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799" y="1052319"/>
            <a:ext cx="4224404" cy="5047536"/>
          </a:xfrm>
          <a:prstGeom prst="rect">
            <a:avLst/>
          </a:prstGeom>
        </p:spPr>
        <p:txBody>
          <a:bodyPr wrap="square">
            <a:spAutoFit/>
          </a:bodyPr>
          <a:lstStyle/>
          <a:p>
            <a:pPr hangingPunct="0"/>
            <a:r>
              <a:rPr lang="sl-SI" sz="1400" b="1" dirty="0">
                <a:solidFill>
                  <a:schemeClr val="tx2"/>
                </a:solidFill>
                <a:latin typeface="+mj-lt"/>
              </a:rPr>
              <a:t>I. MUZEJI IN GALERIJE</a:t>
            </a:r>
            <a:endParaRPr lang="sl-SI" sz="1400" dirty="0">
              <a:solidFill>
                <a:schemeClr val="tx2"/>
              </a:solidFill>
              <a:latin typeface="+mj-lt"/>
            </a:endParaRP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i="1" dirty="0">
                <a:solidFill>
                  <a:schemeClr val="tx2"/>
                </a:solidFill>
                <a:latin typeface="+mj-lt"/>
              </a:rPr>
              <a:t>Prihodki od prodaje blaga in storitev:</a:t>
            </a:r>
          </a:p>
          <a:p>
            <a:pPr lvl="0" fontAlgn="auto" hangingPunct="1"/>
            <a:r>
              <a:rPr lang="sl-SI" sz="1400" dirty="0">
                <a:solidFill>
                  <a:schemeClr val="tx2"/>
                </a:solidFill>
                <a:latin typeface="+mj-lt"/>
              </a:rPr>
              <a:t>* vstopnine (tudi za delavnice in vodstva)</a:t>
            </a:r>
          </a:p>
          <a:p>
            <a:pPr lvl="0" fontAlgn="auto" hangingPunct="1"/>
            <a:r>
              <a:rPr lang="sl-SI" sz="1400" dirty="0">
                <a:solidFill>
                  <a:schemeClr val="tx2"/>
                </a:solidFill>
                <a:latin typeface="+mj-lt"/>
              </a:rPr>
              <a:t>* prodaja publikacij vezanih na dejavnost</a:t>
            </a:r>
          </a:p>
          <a:p>
            <a:pPr lvl="0" fontAlgn="auto" hangingPunct="1"/>
            <a:r>
              <a:rPr lang="sl-SI" sz="1400" dirty="0">
                <a:solidFill>
                  <a:schemeClr val="tx2"/>
                </a:solidFill>
                <a:latin typeface="+mj-lt"/>
              </a:rPr>
              <a:t>* prodaja replik in  promocijskega  materiala v okviru javne službe</a:t>
            </a:r>
          </a:p>
          <a:p>
            <a:pPr lvl="0" fontAlgn="auto" hangingPunct="1"/>
            <a:r>
              <a:rPr lang="sl-SI" sz="1400" dirty="0">
                <a:solidFill>
                  <a:schemeClr val="tx2"/>
                </a:solidFill>
                <a:latin typeface="+mj-lt"/>
              </a:rPr>
              <a:t>* kotizacije za seminarje in strokovna srečanja</a:t>
            </a:r>
          </a:p>
          <a:p>
            <a:pPr lvl="0" fontAlgn="auto" hangingPunct="1"/>
            <a:r>
              <a:rPr lang="sl-SI" sz="1400" dirty="0">
                <a:solidFill>
                  <a:schemeClr val="tx2"/>
                </a:solidFill>
                <a:latin typeface="+mj-lt"/>
              </a:rPr>
              <a:t>* arheološke raziskave, konservatorska in restavratorska dela</a:t>
            </a:r>
          </a:p>
          <a:p>
            <a:pPr lvl="0" fontAlgn="auto" hangingPunct="1"/>
            <a:r>
              <a:rPr lang="sl-SI" sz="1400" dirty="0">
                <a:solidFill>
                  <a:schemeClr val="tx2"/>
                </a:solidFill>
                <a:latin typeface="+mj-lt"/>
              </a:rPr>
              <a:t>* fotokopiranje, </a:t>
            </a:r>
            <a:r>
              <a:rPr lang="sl-SI" sz="1400" dirty="0" err="1">
                <a:solidFill>
                  <a:schemeClr val="tx2"/>
                </a:solidFill>
                <a:latin typeface="+mj-lt"/>
              </a:rPr>
              <a:t>mikrofilmanje</a:t>
            </a:r>
            <a:r>
              <a:rPr lang="sl-SI" sz="1400" dirty="0">
                <a:solidFill>
                  <a:schemeClr val="tx2"/>
                </a:solidFill>
                <a:latin typeface="+mj-lt"/>
              </a:rPr>
              <a:t>, snemanje in digitaliziranje gradiva ter dostop do zbirk</a:t>
            </a:r>
          </a:p>
          <a:p>
            <a:pPr lvl="0" fontAlgn="auto" hangingPunct="1"/>
            <a:r>
              <a:rPr lang="sl-SI" sz="1400" dirty="0">
                <a:solidFill>
                  <a:schemeClr val="tx2"/>
                </a:solidFill>
                <a:latin typeface="+mj-lt"/>
              </a:rPr>
              <a:t>* prirejanje razstav iz muzejskega gradiva za zunanje naročnike</a:t>
            </a:r>
          </a:p>
          <a:p>
            <a:pPr lvl="0" fontAlgn="auto" hangingPunct="1"/>
            <a:r>
              <a:rPr lang="sl-SI" sz="1400" dirty="0">
                <a:solidFill>
                  <a:schemeClr val="tx2"/>
                </a:solidFill>
                <a:latin typeface="+mj-lt"/>
              </a:rPr>
              <a:t>* računalniški programi</a:t>
            </a:r>
          </a:p>
          <a:p>
            <a:pPr lvl="0" fontAlgn="auto" hangingPunct="1"/>
            <a:r>
              <a:rPr lang="sl-SI" sz="1400" dirty="0">
                <a:solidFill>
                  <a:schemeClr val="tx2"/>
                </a:solidFill>
                <a:latin typeface="+mj-lt"/>
              </a:rPr>
              <a:t>* oddaja prostorov in opreme kulturnim izvajalcem</a:t>
            </a:r>
          </a:p>
          <a:p>
            <a:pPr lvl="0" fontAlgn="auto" hangingPunct="1"/>
            <a:r>
              <a:rPr lang="sl-SI" sz="1400" dirty="0">
                <a:solidFill>
                  <a:schemeClr val="tx2"/>
                </a:solidFill>
                <a:latin typeface="+mj-lt"/>
              </a:rPr>
              <a:t>* svetovanje</a:t>
            </a:r>
          </a:p>
          <a:p>
            <a:pPr lvl="0" fontAlgn="auto" hangingPunct="1"/>
            <a:r>
              <a:rPr lang="sl-SI" sz="1400" dirty="0">
                <a:solidFill>
                  <a:schemeClr val="tx2"/>
                </a:solidFill>
                <a:latin typeface="+mj-lt"/>
              </a:rPr>
              <a:t>* sredstva sponzorjev</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dirty="0">
                <a:solidFill>
                  <a:schemeClr val="tx2"/>
                </a:solidFill>
                <a:latin typeface="+mj-lt"/>
              </a:rPr>
              <a:t> </a:t>
            </a:r>
          </a:p>
        </p:txBody>
      </p:sp>
      <p:sp>
        <p:nvSpPr>
          <p:cNvPr id="3" name="Rectangle 2"/>
          <p:cNvSpPr/>
          <p:nvPr/>
        </p:nvSpPr>
        <p:spPr>
          <a:xfrm>
            <a:off x="5013761" y="1466056"/>
            <a:ext cx="3860310" cy="1169551"/>
          </a:xfrm>
          <a:prstGeom prst="rect">
            <a:avLst/>
          </a:prstGeom>
        </p:spPr>
        <p:txBody>
          <a:bodyPr wrap="square">
            <a:spAutoFit/>
          </a:bodyPr>
          <a:lstStyle/>
          <a:p>
            <a:pPr hangingPunct="0"/>
            <a:r>
              <a:rPr lang="sl-SI" sz="1400" b="1" dirty="0">
                <a:solidFill>
                  <a:schemeClr val="tx2"/>
                </a:solidFill>
                <a:latin typeface="+mj-lt"/>
              </a:rPr>
              <a:t>Prihodki od prodaje blaga in storitev na trgu:</a:t>
            </a:r>
            <a:endParaRPr lang="sl-SI" sz="1400" dirty="0">
              <a:solidFill>
                <a:schemeClr val="tx2"/>
              </a:solidFill>
              <a:latin typeface="+mj-lt"/>
            </a:endParaRPr>
          </a:p>
          <a:p>
            <a:pPr lvl="0" fontAlgn="auto" hangingPunct="1"/>
            <a:r>
              <a:rPr lang="sl-SI" sz="1400" dirty="0">
                <a:solidFill>
                  <a:schemeClr val="tx2"/>
                </a:solidFill>
                <a:latin typeface="+mj-lt"/>
              </a:rPr>
              <a:t>* organizacija prireditev (ki niso vezane na osnovno dejavnost), porok</a:t>
            </a:r>
          </a:p>
          <a:p>
            <a:pPr lvl="0" fontAlgn="auto" hangingPunct="1"/>
            <a:r>
              <a:rPr lang="sl-SI" sz="1400" dirty="0">
                <a:solidFill>
                  <a:schemeClr val="tx2"/>
                </a:solidFill>
                <a:latin typeface="+mj-lt"/>
              </a:rPr>
              <a:t>* kavarna, slaščičarna</a:t>
            </a:r>
          </a:p>
          <a:p>
            <a:pPr lvl="0" fontAlgn="auto" hangingPunct="1"/>
            <a:r>
              <a:rPr lang="sl-SI" sz="1400" dirty="0">
                <a:solidFill>
                  <a:schemeClr val="tx2"/>
                </a:solidFill>
                <a:latin typeface="+mj-lt"/>
              </a:rPr>
              <a:t>* komisijska prodaja (muzejska trgovina)</a:t>
            </a:r>
          </a:p>
        </p:txBody>
      </p:sp>
    </p:spTree>
    <p:extLst>
      <p:ext uri="{BB962C8B-B14F-4D97-AF65-F5344CB8AC3E}">
        <p14:creationId xmlns:p14="http://schemas.microsoft.com/office/powerpoint/2010/main" val="34843720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92200" y="1281113"/>
            <a:ext cx="7080250" cy="5232202"/>
          </a:xfrm>
          <a:prstGeom prst="rect">
            <a:avLst/>
          </a:prstGeom>
        </p:spPr>
        <p:txBody>
          <a:bodyPr wrap="square">
            <a:spAutoFit/>
          </a:bodyPr>
          <a:lstStyle/>
          <a:p>
            <a:pPr hangingPunct="0"/>
            <a:r>
              <a:rPr lang="sl-SI" sz="1400" b="1" dirty="0">
                <a:solidFill>
                  <a:schemeClr val="tx2"/>
                </a:solidFill>
                <a:latin typeface="+mj-lt"/>
              </a:rPr>
              <a:t>II. ARHIVI</a:t>
            </a:r>
          </a:p>
          <a:p>
            <a:pPr hangingPunct="0"/>
            <a:endParaRPr lang="sl-SI" dirty="0">
              <a:solidFill>
                <a:schemeClr val="tx2"/>
              </a:solidFill>
              <a:latin typeface="+mj-lt"/>
            </a:endParaRPr>
          </a:p>
          <a:p>
            <a:pPr hangingPunct="0"/>
            <a:r>
              <a:rPr lang="sl-SI" sz="1400" b="1" dirty="0">
                <a:solidFill>
                  <a:schemeClr val="tx2"/>
                </a:solidFill>
                <a:latin typeface="+mj-lt"/>
              </a:rPr>
              <a:t>Prihodki za izvajanje javne službe iz nejavnih virov:</a:t>
            </a:r>
          </a:p>
          <a:p>
            <a:pPr hangingPunct="0"/>
            <a:r>
              <a:rPr lang="sl-SI" sz="1400" i="1" dirty="0">
                <a:solidFill>
                  <a:schemeClr val="tx2"/>
                </a:solidFill>
                <a:latin typeface="+mj-lt"/>
              </a:rPr>
              <a:t>Prihodki od prodaje blaga in storitev:</a:t>
            </a:r>
            <a:endParaRPr lang="sl-SI" sz="1400" dirty="0">
              <a:solidFill>
                <a:schemeClr val="tx2"/>
              </a:solidFill>
              <a:latin typeface="+mj-lt"/>
            </a:endParaRPr>
          </a:p>
          <a:p>
            <a:pPr hangingPunct="0"/>
            <a:r>
              <a:rPr lang="sl-SI" sz="1400" dirty="0">
                <a:solidFill>
                  <a:schemeClr val="tx2"/>
                </a:solidFill>
                <a:latin typeface="+mj-lt"/>
              </a:rPr>
              <a:t>* prodaja publikacij vezanih na dejavnost</a:t>
            </a:r>
          </a:p>
          <a:p>
            <a:pPr hangingPunct="0"/>
            <a:r>
              <a:rPr lang="sl-SI" sz="1400" dirty="0">
                <a:solidFill>
                  <a:schemeClr val="tx2"/>
                </a:solidFill>
                <a:latin typeface="+mj-lt"/>
              </a:rPr>
              <a:t>* kotizacija za seminarje in strokovna srečanja v okviru javne službe</a:t>
            </a:r>
          </a:p>
          <a:p>
            <a:pPr hangingPunct="0"/>
            <a:r>
              <a:rPr lang="sl-SI" sz="1400" dirty="0">
                <a:solidFill>
                  <a:schemeClr val="tx2"/>
                </a:solidFill>
                <a:latin typeface="+mj-lt"/>
              </a:rPr>
              <a:t>* fotokopiranje, </a:t>
            </a:r>
            <a:r>
              <a:rPr lang="sl-SI" sz="1400" dirty="0" err="1">
                <a:solidFill>
                  <a:schemeClr val="tx2"/>
                </a:solidFill>
                <a:latin typeface="+mj-lt"/>
              </a:rPr>
              <a:t>mikrofilmanje</a:t>
            </a:r>
            <a:r>
              <a:rPr lang="sl-SI" sz="1400" dirty="0">
                <a:solidFill>
                  <a:schemeClr val="tx2"/>
                </a:solidFill>
                <a:latin typeface="+mj-lt"/>
              </a:rPr>
              <a:t>, skeniranje gradiva in pristop do zbirk</a:t>
            </a:r>
          </a:p>
          <a:p>
            <a:pPr hangingPunct="0"/>
            <a:r>
              <a:rPr lang="sl-SI" sz="1400" dirty="0">
                <a:solidFill>
                  <a:schemeClr val="tx2"/>
                </a:solidFill>
                <a:latin typeface="+mj-lt"/>
              </a:rPr>
              <a:t>* konservatorska, restavratorska in knjigoveška dela</a:t>
            </a:r>
          </a:p>
          <a:p>
            <a:pPr hangingPunct="0"/>
            <a:r>
              <a:rPr lang="sl-SI" sz="1400" dirty="0">
                <a:solidFill>
                  <a:schemeClr val="tx2"/>
                </a:solidFill>
                <a:latin typeface="+mj-lt"/>
              </a:rPr>
              <a:t>* uporaba arhivskega gradiva</a:t>
            </a:r>
          </a:p>
          <a:p>
            <a:pPr hangingPunct="0"/>
            <a:r>
              <a:rPr lang="sl-SI" sz="1400" dirty="0">
                <a:solidFill>
                  <a:schemeClr val="tx2"/>
                </a:solidFill>
                <a:latin typeface="+mj-lt"/>
              </a:rPr>
              <a:t>* prevzem arhivskega gradiva (izjemoma v primeru nujnega prevzema zaradi ogroženosti gradiva)</a:t>
            </a:r>
          </a:p>
          <a:p>
            <a:pPr hangingPunct="0"/>
            <a:r>
              <a:rPr lang="sl-SI" sz="1400" dirty="0">
                <a:solidFill>
                  <a:schemeClr val="tx2"/>
                </a:solidFill>
                <a:latin typeface="+mj-lt"/>
              </a:rPr>
              <a:t>* prirejanje razstav iz arhivskega gradiva za zunanje naročnike</a:t>
            </a:r>
          </a:p>
          <a:p>
            <a:pPr hangingPunct="0"/>
            <a:r>
              <a:rPr lang="sl-SI" sz="1400" dirty="0">
                <a:solidFill>
                  <a:schemeClr val="tx2"/>
                </a:solidFill>
                <a:latin typeface="+mj-lt"/>
              </a:rPr>
              <a:t>* upravljanje arhivskih zbirk  za druge osebe</a:t>
            </a:r>
          </a:p>
          <a:p>
            <a:pPr hangingPunct="0"/>
            <a:r>
              <a:rPr lang="sl-SI" sz="1400" dirty="0">
                <a:solidFill>
                  <a:schemeClr val="tx2"/>
                </a:solidFill>
                <a:latin typeface="+mj-lt"/>
              </a:rPr>
              <a:t>* oddajanje prostorov in opreme kulturnim izvajalcem</a:t>
            </a:r>
          </a:p>
          <a:p>
            <a:pPr hangingPunct="0"/>
            <a:r>
              <a:rPr lang="sl-SI" sz="1400" dirty="0">
                <a:solidFill>
                  <a:schemeClr val="tx2"/>
                </a:solidFill>
                <a:latin typeface="+mj-lt"/>
              </a:rPr>
              <a:t>* prihodki od prodaje </a:t>
            </a:r>
            <a:r>
              <a:rPr lang="sl-SI" sz="1400" dirty="0" err="1">
                <a:solidFill>
                  <a:schemeClr val="tx2"/>
                </a:solidFill>
                <a:latin typeface="+mj-lt"/>
              </a:rPr>
              <a:t>faksimil</a:t>
            </a:r>
            <a:r>
              <a:rPr lang="sl-SI" sz="1400" dirty="0">
                <a:solidFill>
                  <a:schemeClr val="tx2"/>
                </a:solidFill>
                <a:latin typeface="+mj-lt"/>
              </a:rPr>
              <a:t> arhivskega gradiva</a:t>
            </a:r>
          </a:p>
          <a:p>
            <a:pPr hangingPunct="0"/>
            <a:r>
              <a:rPr lang="sl-SI" sz="1400" dirty="0">
                <a:solidFill>
                  <a:schemeClr val="tx2"/>
                </a:solidFill>
                <a:latin typeface="+mj-lt"/>
              </a:rPr>
              <a:t>* računalniški programi</a:t>
            </a:r>
          </a:p>
          <a:p>
            <a:pPr marL="285750" indent="-285750" hangingPunct="0">
              <a:buFont typeface="Arial" panose="020B0604020202020204" pitchFamily="34" charset="0"/>
              <a:buChar char="•"/>
            </a:pPr>
            <a:r>
              <a:rPr lang="sl-SI" sz="1400" dirty="0">
                <a:solidFill>
                  <a:schemeClr val="tx2"/>
                </a:solidFill>
                <a:latin typeface="+mj-lt"/>
              </a:rPr>
              <a:t>sredstva sponzorjev</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marL="285750" indent="-285750" hangingPunct="0">
              <a:buFont typeface="Arial" panose="020B0604020202020204" pitchFamily="34" charset="0"/>
              <a:buChar char="•"/>
            </a:pPr>
            <a:endParaRPr lang="sl-SI" sz="1400" dirty="0">
              <a:solidFill>
                <a:schemeClr val="tx2"/>
              </a:solidFill>
              <a:latin typeface="+mj-lt"/>
            </a:endParaRPr>
          </a:p>
          <a:p>
            <a:pPr hangingPunct="0"/>
            <a:r>
              <a:rPr lang="sl-SI" sz="1400" dirty="0">
                <a:solidFill>
                  <a:schemeClr val="tx2"/>
                </a:solidFill>
                <a:latin typeface="+mj-lt"/>
              </a:rPr>
              <a:t> </a:t>
            </a:r>
            <a:r>
              <a:rPr lang="sl-SI" sz="1400" b="1" dirty="0">
                <a:solidFill>
                  <a:schemeClr val="tx2"/>
                </a:solidFill>
                <a:latin typeface="+mj-lt"/>
              </a:rPr>
              <a:t>Prihodki od prodaje blaga in storitev na trgu</a:t>
            </a:r>
          </a:p>
          <a:p>
            <a:pPr hangingPunct="0"/>
            <a:r>
              <a:rPr lang="sl-SI" sz="1400" dirty="0">
                <a:solidFill>
                  <a:schemeClr val="tx2"/>
                </a:solidFill>
                <a:latin typeface="+mj-lt"/>
              </a:rPr>
              <a:t>* organizacija prireditev (ki niso vezane na osnovno dejavnost)</a:t>
            </a:r>
          </a:p>
          <a:p>
            <a:pPr hangingPunct="0"/>
            <a:endParaRPr lang="sl-SI" dirty="0">
              <a:solidFill>
                <a:schemeClr val="tx2"/>
              </a:solidFill>
              <a:latin typeface="+mj-lt"/>
            </a:endParaRPr>
          </a:p>
        </p:txBody>
      </p:sp>
    </p:spTree>
    <p:extLst>
      <p:ext uri="{BB962C8B-B14F-4D97-AF65-F5344CB8AC3E}">
        <p14:creationId xmlns:p14="http://schemas.microsoft.com/office/powerpoint/2010/main" val="19143273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71548" y="1066800"/>
            <a:ext cx="7508571" cy="4370427"/>
          </a:xfrm>
          <a:prstGeom prst="rect">
            <a:avLst/>
          </a:prstGeom>
        </p:spPr>
        <p:txBody>
          <a:bodyPr wrap="square">
            <a:spAutoFit/>
          </a:bodyPr>
          <a:lstStyle/>
          <a:p>
            <a:pPr hangingPunct="0"/>
            <a:r>
              <a:rPr lang="sl-SI" sz="1400" b="1" dirty="0">
                <a:solidFill>
                  <a:schemeClr val="tx2"/>
                </a:solidFill>
                <a:latin typeface="+mj-lt"/>
              </a:rPr>
              <a:t>III. ZVKDS</a:t>
            </a:r>
          </a:p>
          <a:p>
            <a:pPr hangingPunct="0"/>
            <a:endParaRPr lang="sl-SI"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dirty="0">
                <a:solidFill>
                  <a:schemeClr val="tx2"/>
                </a:solidFill>
                <a:latin typeface="+mj-lt"/>
              </a:rPr>
              <a:t>Prihodki od prodaje blaga in storitev:</a:t>
            </a:r>
          </a:p>
          <a:p>
            <a:pPr hangingPunct="0"/>
            <a:r>
              <a:rPr lang="sl-SI" sz="1400" dirty="0">
                <a:solidFill>
                  <a:schemeClr val="tx2"/>
                </a:solidFill>
                <a:latin typeface="+mj-lt"/>
              </a:rPr>
              <a:t>* vstopnine</a:t>
            </a:r>
          </a:p>
          <a:p>
            <a:pPr hangingPunct="0"/>
            <a:r>
              <a:rPr lang="sl-SI" sz="1400" dirty="0">
                <a:solidFill>
                  <a:schemeClr val="tx2"/>
                </a:solidFill>
                <a:latin typeface="+mj-lt"/>
              </a:rPr>
              <a:t>* prodaja publikacij, vezanih na dejavnost</a:t>
            </a:r>
          </a:p>
          <a:p>
            <a:pPr hangingPunct="0"/>
            <a:r>
              <a:rPr lang="sl-SI" sz="1400" dirty="0">
                <a:solidFill>
                  <a:schemeClr val="tx2"/>
                </a:solidFill>
                <a:latin typeface="+mj-lt"/>
              </a:rPr>
              <a:t>* arheološki nadzor</a:t>
            </a:r>
          </a:p>
          <a:p>
            <a:pPr hangingPunct="0"/>
            <a:r>
              <a:rPr lang="sl-SI" sz="1400" dirty="0">
                <a:solidFill>
                  <a:schemeClr val="tx2"/>
                </a:solidFill>
                <a:latin typeface="+mj-lt"/>
              </a:rPr>
              <a:t>* organizacija in vodenje arheoloških izkopavanj</a:t>
            </a:r>
          </a:p>
          <a:p>
            <a:pPr hangingPunct="0"/>
            <a:r>
              <a:rPr lang="sl-SI" sz="1400" dirty="0">
                <a:solidFill>
                  <a:schemeClr val="tx2"/>
                </a:solidFill>
                <a:latin typeface="+mj-lt"/>
              </a:rPr>
              <a:t>* restavratorski projekti in posegi na kulturni dediščini</a:t>
            </a:r>
          </a:p>
          <a:p>
            <a:pPr hangingPunct="0"/>
            <a:r>
              <a:rPr lang="sl-SI" sz="1400" dirty="0">
                <a:solidFill>
                  <a:schemeClr val="tx2"/>
                </a:solidFill>
                <a:latin typeface="+mj-lt"/>
              </a:rPr>
              <a:t>* pedagoško izobraževalna dejavnost v okviru javne službe</a:t>
            </a:r>
          </a:p>
          <a:p>
            <a:pPr hangingPunct="0"/>
            <a:r>
              <a:rPr lang="sl-SI" sz="1400" dirty="0">
                <a:solidFill>
                  <a:schemeClr val="tx2"/>
                </a:solidFill>
                <a:latin typeface="+mj-lt"/>
              </a:rPr>
              <a:t>* sredstva sponzorjev za javno službo</a:t>
            </a:r>
          </a:p>
          <a:p>
            <a:pPr hangingPunct="0"/>
            <a:r>
              <a:rPr lang="sl-SI" sz="1400" dirty="0">
                <a:solidFill>
                  <a:schemeClr val="tx2"/>
                </a:solidFill>
                <a:latin typeface="+mj-lt"/>
              </a:rPr>
              <a:t>* oddaja prostorov in opreme kulturnim izvajalcev</a:t>
            </a:r>
          </a:p>
          <a:p>
            <a:pPr hangingPunct="0"/>
            <a:r>
              <a:rPr lang="sl-SI" sz="1400" dirty="0">
                <a:solidFill>
                  <a:schemeClr val="tx2"/>
                </a:solidFill>
                <a:latin typeface="+mj-lt"/>
              </a:rPr>
              <a:t>Prejete donacije</a:t>
            </a:r>
          </a:p>
          <a:p>
            <a:pPr hangingPunct="0"/>
            <a:r>
              <a:rPr lang="sl-SI" sz="1400" dirty="0">
                <a:solidFill>
                  <a:schemeClr val="tx2"/>
                </a:solidFill>
                <a:latin typeface="+mj-lt"/>
              </a:rPr>
              <a:t>Prejeta sredstva evropskih institucij </a:t>
            </a:r>
          </a:p>
          <a:p>
            <a:pPr hangingPunct="0"/>
            <a:r>
              <a:rPr lang="sl-SI" sz="1400" dirty="0">
                <a:solidFill>
                  <a:schemeClr val="tx2"/>
                </a:solidFill>
                <a:latin typeface="+mj-lt"/>
              </a:rPr>
              <a:t>	</a:t>
            </a:r>
          </a:p>
          <a:p>
            <a:pPr hangingPunct="0"/>
            <a:r>
              <a:rPr lang="sl-SI" sz="1400" b="1" dirty="0">
                <a:solidFill>
                  <a:schemeClr val="tx2"/>
                </a:solidFill>
                <a:latin typeface="+mj-lt"/>
              </a:rPr>
              <a:t>Prihodki od prodaje blaga in storitev na trgu	</a:t>
            </a:r>
            <a:endParaRPr lang="sl-SI" sz="1400" dirty="0">
              <a:solidFill>
                <a:schemeClr val="tx2"/>
              </a:solidFill>
              <a:latin typeface="+mj-lt"/>
            </a:endParaRPr>
          </a:p>
          <a:p>
            <a:pPr hangingPunct="0"/>
            <a:r>
              <a:rPr lang="sl-SI" sz="1400" dirty="0">
                <a:solidFill>
                  <a:schemeClr val="tx2"/>
                </a:solidFill>
                <a:latin typeface="+mj-lt"/>
              </a:rPr>
              <a:t>* izdelava tehnične dokumentacije</a:t>
            </a:r>
          </a:p>
          <a:p>
            <a:pPr hangingPunct="0"/>
            <a:r>
              <a:rPr lang="sl-SI" sz="1400" dirty="0">
                <a:solidFill>
                  <a:schemeClr val="tx2"/>
                </a:solidFill>
                <a:latin typeface="+mj-lt"/>
              </a:rPr>
              <a:t>* restavratorski projekti in posegi na objektih, ki niso kult. dediščina</a:t>
            </a:r>
          </a:p>
          <a:p>
            <a:pPr hangingPunct="0"/>
            <a:r>
              <a:rPr lang="sl-SI" dirty="0">
                <a:solidFill>
                  <a:schemeClr val="tx2"/>
                </a:solidFill>
                <a:latin typeface="+mj-lt"/>
              </a:rPr>
              <a:t>	</a:t>
            </a:r>
          </a:p>
        </p:txBody>
      </p:sp>
    </p:spTree>
    <p:extLst>
      <p:ext uri="{BB962C8B-B14F-4D97-AF65-F5344CB8AC3E}">
        <p14:creationId xmlns:p14="http://schemas.microsoft.com/office/powerpoint/2010/main" val="9358924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20447"/>
            <a:ext cx="7533623" cy="4832092"/>
          </a:xfrm>
          <a:prstGeom prst="rect">
            <a:avLst/>
          </a:prstGeom>
        </p:spPr>
        <p:txBody>
          <a:bodyPr wrap="square">
            <a:spAutoFit/>
          </a:bodyPr>
          <a:lstStyle/>
          <a:p>
            <a:pPr hangingPunct="0"/>
            <a:r>
              <a:rPr lang="sl-SI" sz="1400" b="1" dirty="0">
                <a:solidFill>
                  <a:schemeClr val="tx2"/>
                </a:solidFill>
                <a:latin typeface="+mj-lt"/>
              </a:rPr>
              <a:t>IV. GLEDALIŠČA, GLASBA, CANKARJEV DOM</a:t>
            </a:r>
          </a:p>
          <a:p>
            <a:pPr hangingPunct="0"/>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p>
          <a:p>
            <a:pPr hangingPunct="0"/>
            <a:r>
              <a:rPr lang="sl-SI" sz="1400" i="1" dirty="0">
                <a:solidFill>
                  <a:schemeClr val="tx2"/>
                </a:solidFill>
                <a:latin typeface="+mj-lt"/>
              </a:rPr>
              <a:t>Prihodki od prodaje blaga in storitev:</a:t>
            </a:r>
          </a:p>
          <a:p>
            <a:pPr hangingPunct="0"/>
            <a:r>
              <a:rPr lang="sl-SI" sz="1400" dirty="0">
                <a:solidFill>
                  <a:schemeClr val="tx2"/>
                </a:solidFill>
                <a:latin typeface="+mj-lt"/>
              </a:rPr>
              <a:t>* vstopnice in  abonmaji</a:t>
            </a:r>
          </a:p>
          <a:p>
            <a:pPr hangingPunct="0"/>
            <a:r>
              <a:rPr lang="sl-SI" sz="1400" dirty="0">
                <a:solidFill>
                  <a:schemeClr val="tx2"/>
                </a:solidFill>
                <a:latin typeface="+mj-lt"/>
              </a:rPr>
              <a:t>* gostovanja doma in v tujini</a:t>
            </a:r>
          </a:p>
          <a:p>
            <a:pPr hangingPunct="0"/>
            <a:r>
              <a:rPr lang="sl-SI" sz="1400" dirty="0">
                <a:solidFill>
                  <a:schemeClr val="tx2"/>
                </a:solidFill>
                <a:latin typeface="+mj-lt"/>
              </a:rPr>
              <a:t>* prodaja publikacij, vezanih na dejavnost</a:t>
            </a:r>
          </a:p>
          <a:p>
            <a:pPr hangingPunct="0"/>
            <a:r>
              <a:rPr lang="sl-SI" sz="1400" dirty="0">
                <a:solidFill>
                  <a:schemeClr val="tx2"/>
                </a:solidFill>
                <a:latin typeface="+mj-lt"/>
              </a:rPr>
              <a:t>* prodaja CD plošč,  maskot, lutk, povezanih z javno službo</a:t>
            </a:r>
          </a:p>
          <a:p>
            <a:pPr hangingPunct="0"/>
            <a:r>
              <a:rPr lang="sl-SI" sz="1400" dirty="0">
                <a:solidFill>
                  <a:schemeClr val="tx2"/>
                </a:solidFill>
                <a:latin typeface="+mj-lt"/>
              </a:rPr>
              <a:t>* oddaja prostorov in opreme kulturnim izvajalcem</a:t>
            </a:r>
          </a:p>
          <a:p>
            <a:pPr hangingPunct="0"/>
            <a:r>
              <a:rPr lang="sl-SI" sz="1400" dirty="0">
                <a:solidFill>
                  <a:schemeClr val="tx2"/>
                </a:solidFill>
                <a:latin typeface="+mj-lt"/>
              </a:rPr>
              <a:t>* kotizacije za seminarje in strokovna srečanja</a:t>
            </a:r>
          </a:p>
          <a:p>
            <a:pPr hangingPunct="0"/>
            <a:r>
              <a:rPr lang="sl-SI" sz="1400" dirty="0">
                <a:solidFill>
                  <a:schemeClr val="tx2"/>
                </a:solidFill>
                <a:latin typeface="+mj-lt"/>
              </a:rPr>
              <a:t>* članarine, </a:t>
            </a:r>
            <a:r>
              <a:rPr lang="sl-SI" sz="1400" dirty="0" err="1">
                <a:solidFill>
                  <a:schemeClr val="tx2"/>
                </a:solidFill>
                <a:latin typeface="+mj-lt"/>
              </a:rPr>
              <a:t>sposojnine</a:t>
            </a:r>
            <a:endParaRPr lang="sl-SI" sz="1400" dirty="0">
              <a:solidFill>
                <a:schemeClr val="tx2"/>
              </a:solidFill>
              <a:latin typeface="+mj-lt"/>
            </a:endParaRPr>
          </a:p>
          <a:p>
            <a:pPr hangingPunct="0"/>
            <a:r>
              <a:rPr lang="sl-SI" sz="1400" dirty="0">
                <a:solidFill>
                  <a:schemeClr val="tx2"/>
                </a:solidFill>
                <a:latin typeface="+mj-lt"/>
              </a:rPr>
              <a:t>* snemanja in koprodukcije</a:t>
            </a:r>
          </a:p>
          <a:p>
            <a:pPr hangingPunct="0"/>
            <a:r>
              <a:rPr lang="sl-SI" sz="1400" dirty="0">
                <a:solidFill>
                  <a:schemeClr val="tx2"/>
                </a:solidFill>
                <a:latin typeface="+mj-lt"/>
              </a:rPr>
              <a:t>* sredstva sponzorjev za javno službo</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hangingPunct="0"/>
            <a:endParaRPr lang="sl-SI" sz="1400" dirty="0">
              <a:solidFill>
                <a:schemeClr val="tx2"/>
              </a:solidFill>
              <a:latin typeface="+mj-lt"/>
            </a:endParaRP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od prodaje blaga in storitev na trgu </a:t>
            </a:r>
            <a:endParaRPr lang="sl-SI" sz="1400" dirty="0">
              <a:solidFill>
                <a:schemeClr val="tx2"/>
              </a:solidFill>
              <a:latin typeface="+mj-lt"/>
            </a:endParaRPr>
          </a:p>
          <a:p>
            <a:pPr hangingPunct="0"/>
            <a:r>
              <a:rPr lang="sl-SI" sz="1400" dirty="0">
                <a:solidFill>
                  <a:schemeClr val="tx2"/>
                </a:solidFill>
                <a:latin typeface="+mj-lt"/>
              </a:rPr>
              <a:t>* kongresna dejavnost (kotizacije, vstopnice, publikacije, spremljajoče prireditve)</a:t>
            </a:r>
          </a:p>
          <a:p>
            <a:pPr hangingPunct="0"/>
            <a:r>
              <a:rPr lang="sl-SI" sz="1400" dirty="0">
                <a:solidFill>
                  <a:schemeClr val="tx2"/>
                </a:solidFill>
                <a:latin typeface="+mj-lt"/>
              </a:rPr>
              <a:t>* organizacija prireditev, tehnične storitve</a:t>
            </a:r>
          </a:p>
          <a:p>
            <a:pPr hangingPunct="0"/>
            <a:r>
              <a:rPr lang="sl-SI" sz="1400" dirty="0">
                <a:solidFill>
                  <a:schemeClr val="tx2"/>
                </a:solidFill>
                <a:latin typeface="+mj-lt"/>
              </a:rPr>
              <a:t>* kavarna, slaščičarna</a:t>
            </a:r>
          </a:p>
          <a:p>
            <a:pPr hangingPunct="0"/>
            <a:r>
              <a:rPr lang="sl-SI" sz="1400" dirty="0">
                <a:solidFill>
                  <a:schemeClr val="tx2"/>
                </a:solidFill>
                <a:latin typeface="+mj-lt"/>
              </a:rPr>
              <a:t>* sredstva sponzorjev</a:t>
            </a:r>
          </a:p>
        </p:txBody>
      </p:sp>
    </p:spTree>
    <p:extLst>
      <p:ext uri="{BB962C8B-B14F-4D97-AF65-F5344CB8AC3E}">
        <p14:creationId xmlns:p14="http://schemas.microsoft.com/office/powerpoint/2010/main" val="37829765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425499" cy="4524315"/>
          </a:xfrm>
          <a:prstGeom prst="rect">
            <a:avLst/>
          </a:prstGeom>
        </p:spPr>
        <p:txBody>
          <a:bodyPr wrap="square">
            <a:spAutoFit/>
          </a:bodyPr>
          <a:lstStyle/>
          <a:p>
            <a:pPr hangingPunct="0"/>
            <a:r>
              <a:rPr lang="sl-SI" sz="1600" b="1" dirty="0">
                <a:solidFill>
                  <a:schemeClr val="tx2"/>
                </a:solidFill>
                <a:latin typeface="+mj-lt"/>
              </a:rPr>
              <a:t>V.  NUK, KNJIŽNICE</a:t>
            </a:r>
            <a:endParaRPr lang="sl-SI" sz="1600" dirty="0">
              <a:solidFill>
                <a:schemeClr val="tx2"/>
              </a:solidFill>
              <a:latin typeface="+mj-lt"/>
            </a:endParaRPr>
          </a:p>
          <a:p>
            <a:pPr hangingPunct="0"/>
            <a:r>
              <a:rPr lang="sl-SI" sz="1600" b="1" dirty="0">
                <a:solidFill>
                  <a:schemeClr val="tx2"/>
                </a:solidFill>
                <a:latin typeface="+mj-lt"/>
              </a:rPr>
              <a:t>Prihodki za izvajanje javne službe iz nejavnih virov:</a:t>
            </a:r>
            <a:endParaRPr lang="sl-SI" sz="1600" dirty="0">
              <a:solidFill>
                <a:schemeClr val="tx2"/>
              </a:solidFill>
              <a:latin typeface="+mj-lt"/>
            </a:endParaRPr>
          </a:p>
          <a:p>
            <a:pPr hangingPunct="0"/>
            <a:r>
              <a:rPr lang="sl-SI" sz="1600" dirty="0">
                <a:solidFill>
                  <a:schemeClr val="tx2"/>
                </a:solidFill>
                <a:latin typeface="+mj-lt"/>
              </a:rPr>
              <a:t>Prihodki od prodaje blaga in storitev:</a:t>
            </a:r>
          </a:p>
          <a:p>
            <a:pPr lvl="0" fontAlgn="auto" hangingPunct="1"/>
            <a:r>
              <a:rPr lang="sl-SI" sz="1600" dirty="0">
                <a:solidFill>
                  <a:schemeClr val="tx2"/>
                </a:solidFill>
                <a:latin typeface="+mj-lt"/>
              </a:rPr>
              <a:t>kotizacije za seminarje, tečaje, konference, predavanja,</a:t>
            </a:r>
          </a:p>
          <a:p>
            <a:pPr lvl="0" fontAlgn="auto" hangingPunct="1"/>
            <a:r>
              <a:rPr lang="sl-SI" sz="1600" dirty="0">
                <a:solidFill>
                  <a:schemeClr val="tx2"/>
                </a:solidFill>
                <a:latin typeface="+mj-lt"/>
              </a:rPr>
              <a:t>članarine, vpisnine, zamudnine, obrabnine, povračila za izgubljene knjige,</a:t>
            </a:r>
          </a:p>
          <a:p>
            <a:pPr lvl="0" fontAlgn="auto" hangingPunct="1"/>
            <a:r>
              <a:rPr lang="sl-SI" sz="1600" dirty="0">
                <a:solidFill>
                  <a:schemeClr val="tx2"/>
                </a:solidFill>
                <a:latin typeface="+mj-lt"/>
              </a:rPr>
              <a:t>prodaja vstopnic,</a:t>
            </a:r>
          </a:p>
          <a:p>
            <a:pPr lvl="0" fontAlgn="auto" hangingPunct="1"/>
            <a:r>
              <a:rPr lang="sl-SI" sz="1600" dirty="0">
                <a:solidFill>
                  <a:schemeClr val="tx2"/>
                </a:solidFill>
                <a:latin typeface="+mj-lt"/>
              </a:rPr>
              <a:t>prodaja publikacij, </a:t>
            </a:r>
          </a:p>
          <a:p>
            <a:pPr lvl="0" fontAlgn="auto" hangingPunct="1"/>
            <a:r>
              <a:rPr lang="sl-SI" sz="1600" dirty="0">
                <a:solidFill>
                  <a:schemeClr val="tx2"/>
                </a:solidFill>
                <a:latin typeface="+mj-lt"/>
              </a:rPr>
              <a:t>sredstva sponzorjev,</a:t>
            </a:r>
          </a:p>
          <a:p>
            <a:pPr lvl="0" fontAlgn="auto" hangingPunct="1"/>
            <a:r>
              <a:rPr lang="sl-SI" sz="1600" dirty="0">
                <a:solidFill>
                  <a:schemeClr val="tx2"/>
                </a:solidFill>
                <a:latin typeface="+mj-lt"/>
              </a:rPr>
              <a:t>knjigoveške in restavratorske storitve,</a:t>
            </a:r>
          </a:p>
          <a:p>
            <a:pPr lvl="0" fontAlgn="auto" hangingPunct="1"/>
            <a:r>
              <a:rPr lang="sl-SI" sz="1600" dirty="0">
                <a:solidFill>
                  <a:schemeClr val="tx2"/>
                </a:solidFill>
                <a:latin typeface="+mj-lt"/>
              </a:rPr>
              <a:t>oddaja prostorov in opreme kulturnim izvajalcem,</a:t>
            </a:r>
          </a:p>
          <a:p>
            <a:pPr lvl="0" fontAlgn="auto" hangingPunct="1"/>
            <a:r>
              <a:rPr lang="sl-SI" sz="1600" dirty="0">
                <a:solidFill>
                  <a:schemeClr val="tx2"/>
                </a:solidFill>
                <a:latin typeface="+mj-lt"/>
              </a:rPr>
              <a:t>fotokopiranje, </a:t>
            </a:r>
            <a:r>
              <a:rPr lang="sl-SI" sz="1600" dirty="0" err="1">
                <a:solidFill>
                  <a:schemeClr val="tx2"/>
                </a:solidFill>
                <a:latin typeface="+mj-lt"/>
              </a:rPr>
              <a:t>mikrofilmanje</a:t>
            </a:r>
            <a:r>
              <a:rPr lang="sl-SI" sz="1600" dirty="0">
                <a:solidFill>
                  <a:schemeClr val="tx2"/>
                </a:solidFill>
                <a:latin typeface="+mj-lt"/>
              </a:rPr>
              <a:t>, </a:t>
            </a:r>
            <a:r>
              <a:rPr lang="sl-SI" sz="1600" dirty="0" err="1">
                <a:solidFill>
                  <a:schemeClr val="tx2"/>
                </a:solidFill>
                <a:latin typeface="+mj-lt"/>
              </a:rPr>
              <a:t>skeniranje</a:t>
            </a:r>
            <a:r>
              <a:rPr lang="sl-SI" sz="1600" dirty="0">
                <a:solidFill>
                  <a:schemeClr val="tx2"/>
                </a:solidFill>
                <a:latin typeface="+mj-lt"/>
              </a:rPr>
              <a:t>, pristop do zbirk,</a:t>
            </a:r>
          </a:p>
          <a:p>
            <a:pPr lvl="0" fontAlgn="auto" hangingPunct="1"/>
            <a:r>
              <a:rPr lang="sl-SI" sz="1600" dirty="0">
                <a:solidFill>
                  <a:schemeClr val="tx2"/>
                </a:solidFill>
                <a:latin typeface="+mj-lt"/>
              </a:rPr>
              <a:t>sredstva mednarodnih institucij za projekte,</a:t>
            </a:r>
          </a:p>
          <a:p>
            <a:pPr lvl="0" fontAlgn="auto" hangingPunct="1"/>
            <a:r>
              <a:rPr lang="sl-SI" sz="1600" dirty="0">
                <a:solidFill>
                  <a:schemeClr val="tx2"/>
                </a:solidFill>
                <a:latin typeface="+mj-lt"/>
              </a:rPr>
              <a:t>prihodki od uporabe gradiva knjižnic,</a:t>
            </a:r>
          </a:p>
          <a:p>
            <a:pPr lvl="0" fontAlgn="auto" hangingPunct="1"/>
            <a:r>
              <a:rPr lang="sl-SI" sz="1600" dirty="0">
                <a:solidFill>
                  <a:schemeClr val="tx2"/>
                </a:solidFill>
                <a:latin typeface="+mj-lt"/>
              </a:rPr>
              <a:t>prihodki od prodaje </a:t>
            </a:r>
            <a:r>
              <a:rPr lang="sl-SI" sz="1600" dirty="0" err="1">
                <a:solidFill>
                  <a:schemeClr val="tx2"/>
                </a:solidFill>
                <a:latin typeface="+mj-lt"/>
              </a:rPr>
              <a:t>faksimilnih</a:t>
            </a:r>
            <a:r>
              <a:rPr lang="sl-SI" sz="1600" dirty="0">
                <a:solidFill>
                  <a:schemeClr val="tx2"/>
                </a:solidFill>
                <a:latin typeface="+mj-lt"/>
              </a:rPr>
              <a:t> izdaj knjižničnega gradiva.</a:t>
            </a:r>
          </a:p>
          <a:p>
            <a:pPr hangingPunct="0"/>
            <a:r>
              <a:rPr lang="sl-SI" sz="1600" dirty="0">
                <a:solidFill>
                  <a:schemeClr val="tx2"/>
                </a:solidFill>
                <a:latin typeface="+mj-lt"/>
              </a:rPr>
              <a:t>Prejete donacije</a:t>
            </a:r>
          </a:p>
          <a:p>
            <a:pPr hangingPunct="0"/>
            <a:r>
              <a:rPr lang="sl-SI" sz="1600" dirty="0">
                <a:solidFill>
                  <a:schemeClr val="tx2"/>
                </a:solidFill>
                <a:latin typeface="+mj-lt"/>
              </a:rPr>
              <a:t>Prejeta sredstva od evropskih institucij </a:t>
            </a:r>
          </a:p>
          <a:p>
            <a:pPr hangingPunct="0"/>
            <a:r>
              <a:rPr lang="sl-SI" sz="1600" b="1" dirty="0">
                <a:solidFill>
                  <a:schemeClr val="tx2"/>
                </a:solidFill>
                <a:latin typeface="+mj-lt"/>
              </a:rPr>
              <a:t> </a:t>
            </a:r>
            <a:endParaRPr lang="sl-SI" sz="1600" dirty="0">
              <a:solidFill>
                <a:schemeClr val="tx2"/>
              </a:solidFill>
              <a:latin typeface="+mj-lt"/>
            </a:endParaRPr>
          </a:p>
          <a:p>
            <a:pPr hangingPunct="0"/>
            <a:r>
              <a:rPr lang="sl-SI" sz="1600" b="1" dirty="0">
                <a:solidFill>
                  <a:schemeClr val="tx2"/>
                </a:solidFill>
                <a:latin typeface="+mj-lt"/>
              </a:rPr>
              <a:t>Prihodki od prodaje blaga in storitev na trgu:</a:t>
            </a:r>
            <a:endParaRPr lang="sl-SI" sz="1600" dirty="0">
              <a:solidFill>
                <a:schemeClr val="tx2"/>
              </a:solidFill>
              <a:latin typeface="+mj-lt"/>
            </a:endParaRPr>
          </a:p>
        </p:txBody>
      </p:sp>
    </p:spTree>
    <p:extLst>
      <p:ext uri="{BB962C8B-B14F-4D97-AF65-F5344CB8AC3E}">
        <p14:creationId xmlns:p14="http://schemas.microsoft.com/office/powerpoint/2010/main" val="32598192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092200" y="1066800"/>
            <a:ext cx="7080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Odhodki, vrste odhodkov/stroškov</a:t>
            </a:r>
          </a:p>
          <a:p>
            <a:endParaRPr lang="sl-SI" altLang="sl-SI" sz="2000" dirty="0">
              <a:solidFill>
                <a:schemeClr val="tx2"/>
              </a:solidFill>
            </a:endParaRPr>
          </a:p>
          <a:p>
            <a:pPr marL="457200" indent="-457200">
              <a:buAutoNum type="arabicPeriod"/>
            </a:pPr>
            <a:r>
              <a:rPr lang="sl-SI" altLang="sl-SI" sz="2000" b="1" dirty="0">
                <a:solidFill>
                  <a:schemeClr val="tx2"/>
                </a:solidFill>
              </a:rPr>
              <a:t>Plače, prispevki delodajalca in drugi  izdatki zaposlenim</a:t>
            </a:r>
          </a:p>
          <a:p>
            <a:endParaRPr lang="sl-SI" altLang="sl-SI" sz="2000" b="1" dirty="0">
              <a:solidFill>
                <a:schemeClr val="tx2"/>
              </a:solidFill>
            </a:endParaRPr>
          </a:p>
          <a:p>
            <a:r>
              <a:rPr lang="sl-SI" altLang="sl-SI" sz="2000" b="1" dirty="0">
                <a:solidFill>
                  <a:schemeClr val="tx2"/>
                </a:solidFill>
              </a:rPr>
              <a:t>2. Izdatki za blago in storitve za izvajanje javne službe</a:t>
            </a:r>
          </a:p>
          <a:p>
            <a:r>
              <a:rPr lang="sl-SI" altLang="sl-SI" sz="2000" dirty="0">
                <a:solidFill>
                  <a:schemeClr val="tx2"/>
                </a:solidFill>
              </a:rPr>
              <a:t>Splošni stroški delovanja</a:t>
            </a:r>
          </a:p>
          <a:p>
            <a:r>
              <a:rPr lang="sl-SI" altLang="sl-SI" sz="2000" dirty="0">
                <a:solidFill>
                  <a:schemeClr val="tx2"/>
                </a:solidFill>
              </a:rPr>
              <a:t>Programski </a:t>
            </a:r>
            <a:r>
              <a:rPr lang="sl-SI" altLang="sl-SI" sz="2000" i="1" dirty="0">
                <a:solidFill>
                  <a:schemeClr val="tx2"/>
                </a:solidFill>
              </a:rPr>
              <a:t>materialni</a:t>
            </a:r>
            <a:r>
              <a:rPr lang="sl-SI" altLang="sl-SI" sz="2000" dirty="0">
                <a:solidFill>
                  <a:schemeClr val="tx2"/>
                </a:solidFill>
              </a:rPr>
              <a:t> stroški</a:t>
            </a:r>
          </a:p>
          <a:p>
            <a:r>
              <a:rPr lang="sl-SI" altLang="sl-SI" sz="2000" dirty="0">
                <a:solidFill>
                  <a:schemeClr val="tx2"/>
                </a:solidFill>
              </a:rPr>
              <a:t>Za projekte KI niso financirani iz proračuna MK</a:t>
            </a:r>
          </a:p>
          <a:p>
            <a:endParaRPr lang="sl-SI" altLang="sl-SI" sz="2000" dirty="0">
              <a:solidFill>
                <a:schemeClr val="tx2"/>
              </a:solidFill>
            </a:endParaRPr>
          </a:p>
          <a:p>
            <a:r>
              <a:rPr lang="sl-SI" altLang="sl-SI" sz="2000" b="1" dirty="0">
                <a:solidFill>
                  <a:schemeClr val="tx2"/>
                </a:solidFill>
              </a:rPr>
              <a:t>3. Plačila obresti</a:t>
            </a:r>
          </a:p>
          <a:p>
            <a:endParaRPr lang="sl-SI" altLang="sl-SI" sz="2000" b="1" dirty="0">
              <a:solidFill>
                <a:schemeClr val="tx2"/>
              </a:solidFill>
            </a:endParaRPr>
          </a:p>
          <a:p>
            <a:r>
              <a:rPr lang="sl-SI" altLang="sl-SI" sz="2000" b="1" dirty="0">
                <a:solidFill>
                  <a:schemeClr val="tx2"/>
                </a:solidFill>
              </a:rPr>
              <a:t>4. Subvencije</a:t>
            </a:r>
          </a:p>
          <a:p>
            <a:r>
              <a:rPr lang="sl-SI" altLang="sl-SI" sz="2000" dirty="0">
                <a:solidFill>
                  <a:schemeClr val="tx2"/>
                </a:solidFill>
              </a:rPr>
              <a:t>…</a:t>
            </a:r>
          </a:p>
          <a:p>
            <a:r>
              <a:rPr lang="sl-SI" altLang="sl-SI" sz="2000" b="1" dirty="0">
                <a:solidFill>
                  <a:schemeClr val="tx2"/>
                </a:solidFill>
              </a:rPr>
              <a:t>Investicijski odhodki</a:t>
            </a:r>
          </a:p>
          <a:p>
            <a:endParaRPr lang="sl-SI" altLang="sl-SI" sz="2000" dirty="0">
              <a:solidFill>
                <a:schemeClr val="tx2"/>
              </a:solidFill>
            </a:endParaRPr>
          </a:p>
          <a:p>
            <a:r>
              <a:rPr lang="sl-SI" altLang="sl-SI" sz="2000" i="1" dirty="0">
                <a:solidFill>
                  <a:schemeClr val="tx2"/>
                </a:solidFill>
              </a:rPr>
              <a:t>Stalni (fiksni) stroški so praviloma neodvisni od obsega programa; spremenljivi (variabilni) odhodki/stroški se spreminjajo z obsegom programa.</a:t>
            </a:r>
          </a:p>
          <a:p>
            <a:pPr marL="342900" indent="-342900">
              <a:buFont typeface="Arial" panose="020B0604020202020204" pitchFamily="34" charset="0"/>
              <a:buChar char="•"/>
            </a:pPr>
            <a:endParaRPr lang="sl-SI" altLang="sl-SI" sz="2000" dirty="0">
              <a:solidFill>
                <a:schemeClr val="tx2"/>
              </a:solidFill>
            </a:endParaRPr>
          </a:p>
        </p:txBody>
      </p:sp>
    </p:spTree>
    <p:extLst>
      <p:ext uri="{BB962C8B-B14F-4D97-AF65-F5344CB8AC3E}">
        <p14:creationId xmlns:p14="http://schemas.microsoft.com/office/powerpoint/2010/main" val="10837404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388308" y="1066800"/>
            <a:ext cx="8555276" cy="5047536"/>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VSEBINA FINANČNEGA NAČRTA OZ. PROGRAMA DELA</a:t>
            </a:r>
          </a:p>
          <a:p>
            <a:pPr hangingPunct="0"/>
            <a:r>
              <a:rPr lang="sl-SI" sz="1400" dirty="0">
                <a:solidFill>
                  <a:schemeClr val="tx2"/>
                </a:solidFill>
                <a:latin typeface="Calibri" panose="020F0502020204030204" pitchFamily="34" charset="0"/>
              </a:rPr>
              <a:t> </a:t>
            </a:r>
          </a:p>
          <a:p>
            <a:pPr hangingPunct="0"/>
            <a:r>
              <a:rPr lang="sl-SI" sz="1400" dirty="0">
                <a:solidFill>
                  <a:schemeClr val="tx2"/>
                </a:solidFill>
                <a:latin typeface="Calibri" panose="020F0502020204030204" pitchFamily="34" charset="0"/>
              </a:rPr>
              <a:t> </a:t>
            </a:r>
            <a:r>
              <a:rPr lang="sl-SI" dirty="0">
                <a:solidFill>
                  <a:schemeClr val="tx2"/>
                </a:solidFill>
                <a:latin typeface="Calibri" panose="020F0502020204030204" pitchFamily="34" charset="0"/>
              </a:rPr>
              <a:t>1. zakonske in druge pravne podlage, ki pojasnjujejo delovno področje javnega zavoda</a:t>
            </a:r>
          </a:p>
          <a:p>
            <a:pPr hangingPunct="0"/>
            <a:r>
              <a:rPr lang="sl-SI" dirty="0">
                <a:solidFill>
                  <a:schemeClr val="tx2"/>
                </a:solidFill>
                <a:latin typeface="Calibri" panose="020F0502020204030204" pitchFamily="34" charset="0"/>
              </a:rPr>
              <a:t> 2.  dolgoročni cilji javnega zavoda (cilji iz strateškega načrta, naloge v okviru javne službe iz akta o ustanovitvi javnega zavoda)  in prikaz letnih ciljev</a:t>
            </a:r>
          </a:p>
          <a:p>
            <a:pPr hangingPunct="0"/>
            <a:r>
              <a:rPr lang="sl-SI" dirty="0">
                <a:solidFill>
                  <a:schemeClr val="tx2"/>
                </a:solidFill>
                <a:latin typeface="Calibri" panose="020F0502020204030204" pitchFamily="34" charset="0"/>
              </a:rPr>
              <a:t> 3.  vsebinski opis in razčlenitev kulturnega programa </a:t>
            </a:r>
          </a:p>
          <a:p>
            <a:pPr hangingPunct="0"/>
            <a:r>
              <a:rPr lang="sl-SI" dirty="0">
                <a:solidFill>
                  <a:schemeClr val="tx2"/>
                </a:solidFill>
                <a:latin typeface="Calibri" panose="020F0502020204030204" pitchFamily="34" charset="0"/>
              </a:rPr>
              <a:t> 4.  izhodišča in kazalci, na katerih temeljijo izračuni in ocene potrebnih sredstev </a:t>
            </a:r>
          </a:p>
          <a:p>
            <a:pPr hangingPunct="0"/>
            <a:r>
              <a:rPr lang="sl-SI" dirty="0">
                <a:solidFill>
                  <a:schemeClr val="tx2"/>
                </a:solidFill>
                <a:latin typeface="Calibri" panose="020F0502020204030204" pitchFamily="34" charset="0"/>
              </a:rPr>
              <a:t> 5. kadrovski načrt </a:t>
            </a:r>
          </a:p>
          <a:p>
            <a:pPr lvl="0" fontAlgn="auto" hangingPunct="1"/>
            <a:r>
              <a:rPr lang="sl-SI" dirty="0">
                <a:solidFill>
                  <a:schemeClr val="tx2"/>
                </a:solidFill>
                <a:latin typeface="Calibri" panose="020F0502020204030204" pitchFamily="34" charset="0"/>
              </a:rPr>
              <a:t>6. program inv. vzdrževanja in nakupa opreme </a:t>
            </a:r>
          </a:p>
          <a:p>
            <a:pPr lvl="0" fontAlgn="auto" hangingPunct="1"/>
            <a:r>
              <a:rPr lang="sl-SI" dirty="0">
                <a:solidFill>
                  <a:schemeClr val="tx2"/>
                </a:solidFill>
                <a:latin typeface="Calibri" panose="020F0502020204030204" pitchFamily="34" charset="0"/>
              </a:rPr>
              <a:t>7. plan investicij </a:t>
            </a:r>
          </a:p>
          <a:p>
            <a:pPr hangingPunct="0"/>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Obrazložitev finančnega načrta služi kot izhodišče za pripravo poročila o doseženih ciljih in rezultatih, ki je sestavni del letnega poročila.</a:t>
            </a:r>
          </a:p>
          <a:p>
            <a:pPr hangingPunct="0"/>
            <a:r>
              <a:rPr lang="sl-SI" dirty="0">
                <a:solidFill>
                  <a:schemeClr val="tx2"/>
                </a:solidFill>
                <a:latin typeface="Calibri" panose="020F0502020204030204" pitchFamily="34" charset="0"/>
              </a:rPr>
              <a:t> </a:t>
            </a:r>
          </a:p>
          <a:p>
            <a:r>
              <a:rPr lang="sl-SI" dirty="0">
                <a:solidFill>
                  <a:schemeClr val="tx2"/>
                </a:solidFill>
                <a:latin typeface="Calibri" panose="020F0502020204030204" pitchFamily="34" charset="0"/>
              </a:rPr>
              <a:t>ZIPRS2122 v 58. členu določa, da morajo javni zavodi v 45 dneh po prejemu izhodišč posredovati sprejete finančne načrte in programe dela v soglasje pristojnemu ministrstvu, če je ustanovitelj javnega zavoda država, oz. občinski upravi, če je ustanovitelj občina. </a:t>
            </a:r>
          </a:p>
          <a:p>
            <a:r>
              <a:rPr lang="sl-SI" dirty="0">
                <a:solidFill>
                  <a:schemeClr val="tx2"/>
                </a:solidFill>
                <a:latin typeface="Calibri" panose="020F0502020204030204" pitchFamily="34" charset="0"/>
              </a:rPr>
              <a:t>Pred tem mora finančni načrt in program dela potrditi svet javnega zavoda.</a:t>
            </a:r>
          </a:p>
        </p:txBody>
      </p:sp>
    </p:spTree>
    <p:extLst>
      <p:ext uri="{BB962C8B-B14F-4D97-AF65-F5344CB8AC3E}">
        <p14:creationId xmlns:p14="http://schemas.microsoft.com/office/powerpoint/2010/main" val="6333440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993815"/>
            <a:ext cx="4585360" cy="400110"/>
          </a:xfrm>
          <a:prstGeom prst="rect">
            <a:avLst/>
          </a:prstGeom>
        </p:spPr>
        <p:txBody>
          <a:bodyPr wrap="square">
            <a:spAutoFit/>
          </a:bodyPr>
          <a:lstStyle/>
          <a:p>
            <a:r>
              <a:rPr lang="sl-SI" altLang="sl-SI" sz="2000" b="1" dirty="0">
                <a:solidFill>
                  <a:schemeClr val="tx2"/>
                </a:solidFill>
                <a:latin typeface="+mn-lt"/>
              </a:rPr>
              <a:t>Strateško načrtovanje</a:t>
            </a:r>
          </a:p>
        </p:txBody>
      </p:sp>
      <p:sp>
        <p:nvSpPr>
          <p:cNvPr id="3" name="Rectangle 2"/>
          <p:cNvSpPr/>
          <p:nvPr/>
        </p:nvSpPr>
        <p:spPr>
          <a:xfrm>
            <a:off x="1092200" y="1647575"/>
            <a:ext cx="7262660" cy="4708981"/>
          </a:xfrm>
          <a:prstGeom prst="rect">
            <a:avLst/>
          </a:prstGeom>
        </p:spPr>
        <p:txBody>
          <a:bodyPr wrap="square">
            <a:spAutoFit/>
          </a:bodyPr>
          <a:lstStyle/>
          <a:p>
            <a:r>
              <a:rPr lang="sl-SI" sz="2000" b="1" dirty="0">
                <a:solidFill>
                  <a:schemeClr val="tx2"/>
                </a:solidFill>
                <a:latin typeface="+mn-lt"/>
              </a:rPr>
              <a:t>Izhodišča za pripravo strateškega načrta</a:t>
            </a:r>
          </a:p>
          <a:p>
            <a:pPr marL="342900" indent="-342900">
              <a:buFont typeface="Arial" pitchFamily="34" charset="0"/>
              <a:buChar char="•"/>
            </a:pPr>
            <a:r>
              <a:rPr lang="sl-SI" sz="2000" dirty="0">
                <a:solidFill>
                  <a:schemeClr val="tx2"/>
                </a:solidFill>
                <a:latin typeface="+mn-lt"/>
              </a:rPr>
              <a:t>Analiza poslovnega okolja</a:t>
            </a:r>
          </a:p>
          <a:p>
            <a:pPr marL="342900" indent="-342900">
              <a:buFont typeface="Arial" pitchFamily="34" charset="0"/>
              <a:buChar char="•"/>
            </a:pPr>
            <a:r>
              <a:rPr lang="sl-SI" sz="2000" dirty="0">
                <a:solidFill>
                  <a:schemeClr val="tx2"/>
                </a:solidFill>
                <a:latin typeface="+mn-lt"/>
              </a:rPr>
              <a:t>Analiza poslovanja javnega zavoda</a:t>
            </a:r>
          </a:p>
          <a:p>
            <a:pPr marL="342900" indent="-342900">
              <a:buFont typeface="Arial" pitchFamily="34" charset="0"/>
              <a:buChar char="•"/>
            </a:pPr>
            <a:r>
              <a:rPr lang="sl-SI" sz="2000" dirty="0">
                <a:solidFill>
                  <a:schemeClr val="tx2"/>
                </a:solidFill>
                <a:latin typeface="+mn-lt"/>
              </a:rPr>
              <a:t>Poslanstvo javnega zavoda</a:t>
            </a:r>
          </a:p>
          <a:p>
            <a:endParaRPr lang="sl-SI" sz="2000" dirty="0">
              <a:solidFill>
                <a:schemeClr val="tx2"/>
              </a:solidFill>
              <a:latin typeface="+mn-lt"/>
            </a:endParaRPr>
          </a:p>
          <a:p>
            <a:r>
              <a:rPr lang="sl-SI" sz="2000" b="1" dirty="0">
                <a:solidFill>
                  <a:schemeClr val="tx2"/>
                </a:solidFill>
                <a:latin typeface="+mn-lt"/>
              </a:rPr>
              <a:t>Proces načrtovanja v ožjem smislu</a:t>
            </a:r>
          </a:p>
          <a:p>
            <a:pPr marL="342900" indent="-342900">
              <a:buFont typeface="Arial" pitchFamily="34" charset="0"/>
              <a:buChar char="•"/>
            </a:pPr>
            <a:r>
              <a:rPr lang="sl-SI" sz="2000" dirty="0">
                <a:solidFill>
                  <a:schemeClr val="tx2"/>
                </a:solidFill>
                <a:latin typeface="+mn-lt"/>
              </a:rPr>
              <a:t>Analiza prednosti, slabosti, priložnosti, nevarnosti organizacije</a:t>
            </a:r>
          </a:p>
          <a:p>
            <a:pPr marL="342900" indent="-342900">
              <a:buFont typeface="Arial" pitchFamily="34" charset="0"/>
              <a:buChar char="•"/>
            </a:pPr>
            <a:r>
              <a:rPr lang="sl-SI" sz="2000" dirty="0">
                <a:solidFill>
                  <a:schemeClr val="tx2"/>
                </a:solidFill>
                <a:latin typeface="+mn-lt"/>
              </a:rPr>
              <a:t>Snovanje vizije</a:t>
            </a:r>
          </a:p>
          <a:p>
            <a:pPr marL="342900" indent="-342900">
              <a:buFont typeface="Arial" pitchFamily="34" charset="0"/>
              <a:buChar char="•"/>
            </a:pPr>
            <a:r>
              <a:rPr lang="sl-SI" sz="2000" dirty="0">
                <a:solidFill>
                  <a:schemeClr val="tx2"/>
                </a:solidFill>
                <a:latin typeface="+mn-lt"/>
              </a:rPr>
              <a:t>Postavljanje strateških ciljev </a:t>
            </a:r>
          </a:p>
          <a:p>
            <a:pPr marL="342900" indent="-342900">
              <a:buFont typeface="Arial" pitchFamily="34" charset="0"/>
              <a:buChar char="•"/>
            </a:pPr>
            <a:r>
              <a:rPr lang="sl-SI" sz="2000" dirty="0">
                <a:solidFill>
                  <a:schemeClr val="tx2"/>
                </a:solidFill>
                <a:latin typeface="+mn-lt"/>
              </a:rPr>
              <a:t>Določanje ukrepov za doseganje ciljev</a:t>
            </a:r>
          </a:p>
          <a:p>
            <a:pPr marL="342900" indent="-342900">
              <a:buFont typeface="Arial" pitchFamily="34" charset="0"/>
              <a:buChar char="•"/>
            </a:pPr>
            <a:endParaRPr lang="sl-SI" sz="2000" dirty="0">
              <a:solidFill>
                <a:schemeClr val="tx2"/>
              </a:solidFill>
              <a:latin typeface="+mn-lt"/>
            </a:endParaRPr>
          </a:p>
          <a:p>
            <a:r>
              <a:rPr lang="sl-SI" sz="2000" b="1" dirty="0">
                <a:solidFill>
                  <a:schemeClr val="tx2"/>
                </a:solidFill>
                <a:latin typeface="+mn-lt"/>
              </a:rPr>
              <a:t>Uresničevanje in kontrola strateških načrtov javnih zavodov</a:t>
            </a:r>
          </a:p>
          <a:p>
            <a:pPr marL="342900" indent="-342900">
              <a:buFont typeface="Arial" pitchFamily="34" charset="0"/>
              <a:buChar char="•"/>
            </a:pPr>
            <a:r>
              <a:rPr lang="sl-SI" sz="2000" dirty="0">
                <a:solidFill>
                  <a:schemeClr val="tx2"/>
                </a:solidFill>
                <a:latin typeface="+mn-lt"/>
              </a:rPr>
              <a:t>O</a:t>
            </a:r>
            <a:r>
              <a:rPr lang="en-GB" sz="2000" dirty="0" err="1">
                <a:solidFill>
                  <a:schemeClr val="tx2"/>
                </a:solidFill>
                <a:latin typeface="+mn-lt"/>
              </a:rPr>
              <a:t>perativno</a:t>
            </a:r>
            <a:r>
              <a:rPr lang="en-GB" sz="2000" dirty="0">
                <a:solidFill>
                  <a:schemeClr val="tx2"/>
                </a:solidFill>
                <a:latin typeface="+mn-lt"/>
              </a:rPr>
              <a:t> (</a:t>
            </a:r>
            <a:r>
              <a:rPr lang="en-GB" sz="2000" dirty="0" err="1">
                <a:solidFill>
                  <a:schemeClr val="tx2"/>
                </a:solidFill>
                <a:latin typeface="+mn-lt"/>
              </a:rPr>
              <a:t>letno</a:t>
            </a:r>
            <a:r>
              <a:rPr lang="en-GB" sz="2000" dirty="0">
                <a:solidFill>
                  <a:schemeClr val="tx2"/>
                </a:solidFill>
                <a:latin typeface="+mn-lt"/>
              </a:rPr>
              <a:t>) </a:t>
            </a:r>
            <a:r>
              <a:rPr lang="en-GB" sz="2000" dirty="0" err="1">
                <a:solidFill>
                  <a:schemeClr val="tx2"/>
                </a:solidFill>
                <a:latin typeface="+mn-lt"/>
              </a:rPr>
              <a:t>načrtovanje</a:t>
            </a:r>
            <a:r>
              <a:rPr lang="en-GB" sz="2000" dirty="0">
                <a:solidFill>
                  <a:schemeClr val="tx2"/>
                </a:solidFill>
                <a:latin typeface="+mn-lt"/>
              </a:rPr>
              <a:t> </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P</a:t>
            </a:r>
            <a:r>
              <a:rPr lang="en-GB" sz="2000" dirty="0" err="1">
                <a:solidFill>
                  <a:schemeClr val="tx2"/>
                </a:solidFill>
                <a:latin typeface="+mn-lt"/>
              </a:rPr>
              <a:t>rogramiranje</a:t>
            </a:r>
            <a:r>
              <a:rPr lang="en-GB" sz="2000" dirty="0">
                <a:solidFill>
                  <a:schemeClr val="tx2"/>
                </a:solidFill>
                <a:latin typeface="+mn-lt"/>
              </a:rPr>
              <a:t>, </a:t>
            </a:r>
            <a:r>
              <a:rPr lang="en-GB" sz="2000" dirty="0" err="1">
                <a:solidFill>
                  <a:schemeClr val="tx2"/>
                </a:solidFill>
                <a:latin typeface="+mn-lt"/>
              </a:rPr>
              <a:t>predračunavanje</a:t>
            </a:r>
            <a:r>
              <a:rPr lang="en-GB" sz="2000" dirty="0">
                <a:solidFill>
                  <a:schemeClr val="tx2"/>
                </a:solidFill>
                <a:latin typeface="+mn-lt"/>
              </a:rPr>
              <a:t>, </a:t>
            </a:r>
            <a:r>
              <a:rPr lang="en-GB" sz="2000" dirty="0" err="1">
                <a:solidFill>
                  <a:schemeClr val="tx2"/>
                </a:solidFill>
                <a:latin typeface="+mn-lt"/>
              </a:rPr>
              <a:t>vrednotenje</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K</a:t>
            </a:r>
            <a:r>
              <a:rPr lang="en-GB" sz="2000" dirty="0" err="1">
                <a:solidFill>
                  <a:schemeClr val="tx2"/>
                </a:solidFill>
                <a:latin typeface="+mn-lt"/>
              </a:rPr>
              <a:t>ontrola</a:t>
            </a:r>
            <a:r>
              <a:rPr lang="en-GB" sz="2000" dirty="0">
                <a:solidFill>
                  <a:schemeClr val="tx2"/>
                </a:solidFill>
                <a:latin typeface="+mn-lt"/>
              </a:rPr>
              <a:t>.</a:t>
            </a:r>
            <a:endParaRPr lang="sl-SI" sz="2000" dirty="0">
              <a:solidFill>
                <a:schemeClr val="tx2"/>
              </a:solidFill>
              <a:latin typeface="+mn-lt"/>
            </a:endParaRPr>
          </a:p>
        </p:txBody>
      </p:sp>
    </p:spTree>
    <p:extLst>
      <p:ext uri="{BB962C8B-B14F-4D97-AF65-F5344CB8AC3E}">
        <p14:creationId xmlns:p14="http://schemas.microsoft.com/office/powerpoint/2010/main" val="12648544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9" y="1215025"/>
            <a:ext cx="8016656" cy="4678204"/>
          </a:xfrm>
          <a:prstGeom prst="rect">
            <a:avLst/>
          </a:prstGeom>
          <a:noFill/>
        </p:spPr>
        <p:txBody>
          <a:bodyPr wrap="square" rtlCol="0">
            <a:spAutoFit/>
          </a:bodyPr>
          <a:lstStyle/>
          <a:p>
            <a:r>
              <a:rPr lang="sl-SI" sz="1600" b="1" dirty="0">
                <a:solidFill>
                  <a:schemeClr val="tx2"/>
                </a:solidFill>
                <a:latin typeface="Calibri" panose="020F0502020204030204" pitchFamily="34" charset="0"/>
              </a:rPr>
              <a:t>Iz 58. člena ZIPRS2122</a:t>
            </a:r>
          </a:p>
          <a:p>
            <a:r>
              <a:rPr lang="sl-SI" sz="1600" dirty="0">
                <a:solidFill>
                  <a:schemeClr val="tx2"/>
                </a:solidFill>
                <a:latin typeface="Calibri" panose="020F0502020204030204" pitchFamily="34" charset="0"/>
              </a:rPr>
              <a:t>(priprava finančnih načrtov uporabnikov proračuna)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(2) Predstojnik neposrednega uporabnika proračuna države ali občine mora posrednim uporabnikom proračuna iz svoje pristojnosti posredovati izhodišča za pripravo finančnih načrtov posrednih uporabnikov v 15 dneh po objavi tega zakona v Uradnem listu Republike Slovenije. Izhodišča za pripravo finančnih načrtov posrednih uporabnikov, ki se pretežno financirajo iz proračuna države, morajo biti usklajena s pretežnim financerjem posrednega uporabnika in z ministrstvom.</a:t>
            </a:r>
          </a:p>
          <a:p>
            <a:r>
              <a:rPr lang="sl-SI" sz="1400" dirty="0">
                <a:solidFill>
                  <a:schemeClr val="tx2"/>
                </a:solidFill>
                <a:latin typeface="Calibri" panose="020F0502020204030204" pitchFamily="34" charset="0"/>
              </a:rPr>
              <a:t>(3) V primeru spremembe obsega sredstev tekočih transferov v finančnem načrtu neposrednega uporabnika proračuna mora predstojnik neposrednega uporabnika proračuna države ali občine v 15 dneh od spremembe obsega sredstev tekočih transferov v finančnem načrtu neposrednega uporabnika proračuna posrednemu uporabniku proračuna posredovati nova izhodišča.</a:t>
            </a:r>
          </a:p>
          <a:p>
            <a:r>
              <a:rPr lang="sl-SI" sz="1400" dirty="0">
                <a:solidFill>
                  <a:schemeClr val="tx2"/>
                </a:solidFill>
                <a:latin typeface="Calibri" panose="020F0502020204030204" pitchFamily="34" charset="0"/>
              </a:rPr>
              <a:t>(4) Predstojnik neposrednega uporabnika državnega proračuna mora pri določitvi obsega sredstev za stroške dela posrednih uporabnikov proračuna iz njegove pristojnosti zagotoviti, da se stroški dela pri posrednih uporabnikih proračuna iz njegove pristojnosti znižajo na način, da se ne preseže skupnega obsega sredstev tekočih transferov, določenega v finančnem načrtu posameznega neposrednega uporabnika.</a:t>
            </a:r>
          </a:p>
          <a:p>
            <a:r>
              <a:rPr lang="sl-SI" sz="1400" dirty="0">
                <a:solidFill>
                  <a:schemeClr val="tx2"/>
                </a:solidFill>
                <a:latin typeface="Calibri" panose="020F0502020204030204" pitchFamily="34" charset="0"/>
              </a:rPr>
              <a:t>(5) Predstojnik posrednega uporabnika proračuna mora svoj finančni načrt oziroma spremembe finančnega načrta pripraviti v skladu z izhodišči iz drugega oziroma tretjega odstavka tega člena.</a:t>
            </a:r>
          </a:p>
          <a:p>
            <a:r>
              <a:rPr lang="sl-SI" sz="1400" dirty="0">
                <a:solidFill>
                  <a:schemeClr val="tx2"/>
                </a:solidFill>
                <a:latin typeface="Calibri" panose="020F0502020204030204" pitchFamily="34" charset="0"/>
              </a:rPr>
              <a:t>(6) Ne glede na določbe drugih zakonov in predpisov morajo posredni uporabniki državnega proračuna posredovati sprejete finančne načrte in programe dela v soglasje pristojnemu ministrstvu najpozneje v 45 dneh po prejemu izhodišč iz drugega oziroma tretjega odstavka tega člena.</a:t>
            </a:r>
          </a:p>
        </p:txBody>
      </p:sp>
    </p:spTree>
    <p:extLst>
      <p:ext uri="{BB962C8B-B14F-4D97-AF65-F5344CB8AC3E}">
        <p14:creationId xmlns:p14="http://schemas.microsoft.com/office/powerpoint/2010/main" val="2152375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9" y="1102291"/>
            <a:ext cx="7853817" cy="5693866"/>
          </a:xfrm>
          <a:prstGeom prst="rect">
            <a:avLst/>
          </a:prstGeom>
          <a:noFill/>
        </p:spPr>
        <p:txBody>
          <a:bodyPr wrap="square" rtlCol="0">
            <a:spAutoFit/>
          </a:bodyPr>
          <a:lstStyle/>
          <a:p>
            <a:r>
              <a:rPr lang="sl-SI" sz="1400" b="1" dirty="0">
                <a:solidFill>
                  <a:schemeClr val="tx2"/>
                </a:solidFill>
                <a:latin typeface="Calibri" panose="020F0502020204030204" pitchFamily="34" charset="0"/>
              </a:rPr>
              <a:t>58. člen ZIPRS2122, nadaljevanje</a:t>
            </a:r>
          </a:p>
          <a:p>
            <a:endParaRPr lang="sl-SI" sz="1400" dirty="0">
              <a:solidFill>
                <a:schemeClr val="tx2"/>
              </a:solidFill>
              <a:latin typeface="Calibri" panose="020F0502020204030204" pitchFamily="34" charset="0"/>
            </a:endParaRPr>
          </a:p>
          <a:p>
            <a:r>
              <a:rPr lang="sl-SI" sz="1400" dirty="0">
                <a:solidFill>
                  <a:schemeClr val="tx2"/>
                </a:solidFill>
              </a:rPr>
              <a:t>(7) Ne glede na določbe drugih zakonov in predpisov morajo posredni uporabniki, ki se financirajo iz Zavoda za zdravstveno zavarovanje Slovenije (v nadaljnjem besedilu: ZZZS), posredovati sprejete finančne načrte in programe dela v soglasje pristojnemu ministrstvu, če je ustanovitelj posrednega uporabnika država, oziroma občinski upravi, če je ustanovitelj občina, najkasneje v 45 dneh po prejemu izhodišč iz drugega oziroma tretjega odstavka tega člena.</a:t>
            </a:r>
          </a:p>
          <a:p>
            <a:r>
              <a:rPr lang="sl-SI" sz="1400" dirty="0">
                <a:solidFill>
                  <a:schemeClr val="tx2"/>
                </a:solidFill>
              </a:rPr>
              <a:t>(8) Ne glede na določbe drugih zakonov in predpisov morajo posredni uporabniki občinskih proračunov posredovati sprejete finančne načrte in programe dela v soglasje občinski upravi najpozneje v 45 dneh po prejemu izhodišč iz drugega oziroma tretjega odstavka tega člena.</a:t>
            </a:r>
          </a:p>
          <a:p>
            <a:r>
              <a:rPr lang="sl-SI" sz="1400" dirty="0">
                <a:solidFill>
                  <a:schemeClr val="tx2"/>
                </a:solidFill>
              </a:rPr>
              <a:t>(9) Ne glede na določbe drugih zakonov in predpisov morajo posredni uporabniki iz šestega, sedmega in osmega odstavka tega člena posredovati sprejeta letna poročila v soglasje organu, pristojnemu za izdajo soglasja k njihovemu finančnemu načrtu in programu dela.</a:t>
            </a:r>
          </a:p>
          <a:p>
            <a:r>
              <a:rPr lang="sl-SI" sz="1400" dirty="0">
                <a:solidFill>
                  <a:schemeClr val="tx2"/>
                </a:solidFill>
              </a:rPr>
              <a:t>(10) Uporabniki državnega in občinskih proračunov, ki niso neposredni uporabniki državnega proračuna, lahko v svojem finančnem načrtu med letom prerazporejajo sredstva na plačne konte iz podskupine kontov »Izdatki za blago in storitve« do višine 2 odstotkov obsega sredstev za stroške dela v sprejetem finančnem načrtu.</a:t>
            </a:r>
          </a:p>
          <a:p>
            <a:r>
              <a:rPr lang="sl-SI" sz="1400" dirty="0">
                <a:solidFill>
                  <a:schemeClr val="tx2"/>
                </a:solidFill>
              </a:rPr>
              <a:t>(11) Ne glede na določbe zakonov, predpisov in splošnih aktov sprejme finančni načrt posrednega uporabnika proračuna vlada oziroma župan, če ga organ, pristojen za sprejem finančnega načrta ni sprejel, ker je bil ta pripravljen v skladu z izhodišči vlade oziroma župana.</a:t>
            </a:r>
          </a:p>
          <a:p>
            <a:r>
              <a:rPr lang="sl-SI" sz="1400" dirty="0">
                <a:solidFill>
                  <a:schemeClr val="tx2"/>
                </a:solidFill>
              </a:rPr>
              <a:t>(12) Posrednim uporabnikom proračuna, ki jim vlada, pristojno ministrstvo ali občinska uprava v 60 dneh po prejemu finančnega načrta v soglasje to zavrne iz razloga, ker finančni načrt ni bil sprejet v skladu z drugim oziroma tretjim odstavkom tega člena, se po poteku 60-dnevnega roka za pridobitev soglasja zagotavlja največ 80 odstotkov realiziranih izdatkov, ki so bili financirani iz proračuna preteklega leta.</a:t>
            </a:r>
          </a:p>
          <a:p>
            <a:endParaRPr lang="sl-SI" sz="1400" dirty="0">
              <a:solidFill>
                <a:schemeClr val="tx2"/>
              </a:solidFill>
              <a:effectLst/>
            </a:endParaRPr>
          </a:p>
        </p:txBody>
      </p:sp>
    </p:spTree>
    <p:extLst>
      <p:ext uri="{BB962C8B-B14F-4D97-AF65-F5344CB8AC3E}">
        <p14:creationId xmlns:p14="http://schemas.microsoft.com/office/powerpoint/2010/main" val="93793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89139" y="1377864"/>
            <a:ext cx="7177413" cy="3046988"/>
          </a:xfrm>
          <a:prstGeom prst="rect">
            <a:avLst/>
          </a:prstGeom>
        </p:spPr>
        <p:txBody>
          <a:bodyPr wrap="square">
            <a:spAutoFit/>
          </a:bodyPr>
          <a:lstStyle/>
          <a:p>
            <a:r>
              <a:rPr lang="sl-SI" sz="1600" b="1" dirty="0">
                <a:solidFill>
                  <a:schemeClr val="tx2"/>
                </a:solidFill>
                <a:latin typeface="Calibri" panose="020F0502020204030204" pitchFamily="34" charset="0"/>
                <a:cs typeface="Arial" panose="020B0604020202020204" pitchFamily="34" charset="0"/>
              </a:rPr>
              <a:t>58. člen ZIPRS2122, nadaljevanje</a:t>
            </a:r>
          </a:p>
          <a:p>
            <a:endParaRPr lang="sl-SI" sz="1600" b="1" dirty="0">
              <a:solidFill>
                <a:schemeClr val="tx2"/>
              </a:solidFill>
              <a:latin typeface="Calibri" panose="020F0502020204030204" pitchFamily="34" charset="0"/>
            </a:endParaRPr>
          </a:p>
          <a:p>
            <a:r>
              <a:rPr lang="sl-SI" sz="1600" dirty="0">
                <a:solidFill>
                  <a:schemeClr val="tx2"/>
                </a:solidFill>
                <a:latin typeface="Calibri" panose="020F0502020204030204" pitchFamily="34" charset="0"/>
              </a:rPr>
              <a:t>(13) Če posredni uporabniki ne posredujejo finančnega načrta in programa dela v soglasje organu, pristojnemu za izdajo soglasja k njegovemu finančnemu načrtu in programu dela, v 45 dneh po prejemu izhodišč iz drugega oziroma tretjega odstavka tega člena, se posrednemu uporabniku proračuna zagotavlja največ 80 odstotkov realiziranih izdatkov, ki so bili financirani iz proračuna preteklega leta.</a:t>
            </a:r>
          </a:p>
          <a:p>
            <a:r>
              <a:rPr lang="sl-SI" sz="1600" dirty="0">
                <a:solidFill>
                  <a:schemeClr val="tx2"/>
                </a:solidFill>
                <a:latin typeface="Calibri" panose="020F0502020204030204" pitchFamily="34" charset="0"/>
              </a:rPr>
              <a:t>(14) Ne glede na določbe tega člena neposredni uporabnik državnega proračuna tistim posrednim uporabnikom proračuna občin s področja izobraževanja, ki se pretežno financirajo iz državnega proračuna, izda le soglasje k sistemizaciji delovnih mest v skladu z normativi in standardi, ki veljajo za izvajanje programa osnovnih in glasbenih šol.</a:t>
            </a:r>
          </a:p>
        </p:txBody>
      </p:sp>
    </p:spTree>
    <p:extLst>
      <p:ext uri="{BB962C8B-B14F-4D97-AF65-F5344CB8AC3E}">
        <p14:creationId xmlns:p14="http://schemas.microsoft.com/office/powerpoint/2010/main" val="426761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281113"/>
            <a:ext cx="7841293" cy="557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dirty="0">
                <a:solidFill>
                  <a:schemeClr val="tx2"/>
                </a:solidFill>
                <a:latin typeface="Calibri" panose="020F0502020204030204" pitchFamily="34" charset="0"/>
                <a:cs typeface="Arial" charset="0"/>
              </a:rPr>
              <a:t>60. člen ZIPRS2122</a:t>
            </a:r>
            <a:br>
              <a:rPr lang="sl-SI" sz="1600" dirty="0">
                <a:solidFill>
                  <a:schemeClr val="tx2"/>
                </a:solidFill>
                <a:latin typeface="Calibri" panose="020F0502020204030204" pitchFamily="34" charset="0"/>
                <a:cs typeface="Arial" charset="0"/>
              </a:rPr>
            </a:br>
            <a:r>
              <a:rPr lang="sl-SI" sz="1600" b="0" dirty="0">
                <a:solidFill>
                  <a:schemeClr val="tx2"/>
                </a:solidFill>
                <a:latin typeface="Calibri" panose="020F0502020204030204" pitchFamily="34" charset="0"/>
              </a:rPr>
              <a:t>(politika zaposlovanja)</a:t>
            </a:r>
            <a:br>
              <a:rPr lang="sl-SI" sz="1600" b="0" dirty="0">
                <a:solidFill>
                  <a:schemeClr val="tx2"/>
                </a:solidFill>
                <a:latin typeface="Calibri" panose="020F0502020204030204" pitchFamily="34" charset="0"/>
              </a:rPr>
            </a:b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 Ne glede na določbe drugih zakonov in predpisov morajo neposredni uporabniki proračuna pripraviti kadrovske načrte tako, da se število zaposlenih prikaže po naslednjih virih financiranja:</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	državni proračun;</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2.	proračun občin;</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3.	ZZZS in ZPIZ;</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4.	druga javna sredstva za opravljanje javne službe (na primer takse, pristojbine, </a:t>
            </a:r>
            <a:r>
              <a:rPr lang="sl-SI" sz="1400" b="0" dirty="0" err="1">
                <a:solidFill>
                  <a:schemeClr val="tx2"/>
                </a:solidFill>
                <a:latin typeface="Calibri" panose="020F0502020204030204" pitchFamily="34" charset="0"/>
              </a:rPr>
              <a:t>koncesnine</a:t>
            </a:r>
            <a:r>
              <a:rPr lang="sl-SI" sz="1400" b="0" dirty="0">
                <a:solidFill>
                  <a:schemeClr val="tx2"/>
                </a:solidFill>
                <a:latin typeface="Calibri" panose="020F0502020204030204" pitchFamily="34" charset="0"/>
              </a:rPr>
              <a:t>, RTV-prispevek);</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5.	sredstva od prodaje blaga in storitev na trgu;</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6.	nejavna sredstva za opravljanje javne službe;</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7.	sredstva prejetih donacij;</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8.	sredstva EU ali drugih mednarodnih virov, vključno s sredstvi sofinanciranja iz državnega proračuna;</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9.	sredstva proračuna za zaposlene iz prvega, drugega in tretjega odstavka 25. člena Zakona o zdravniški službi (Uradni list RS, št. 72/06 – uradno prečiščeno besedilo, 15/08 – </a:t>
            </a:r>
            <a:r>
              <a:rPr lang="sl-SI" sz="1400" b="0" dirty="0" err="1">
                <a:solidFill>
                  <a:schemeClr val="tx2"/>
                </a:solidFill>
                <a:latin typeface="Calibri" panose="020F0502020204030204" pitchFamily="34" charset="0"/>
              </a:rPr>
              <a:t>ZPacP</a:t>
            </a:r>
            <a:r>
              <a:rPr lang="sl-SI" sz="1400" b="0" dirty="0">
                <a:solidFill>
                  <a:schemeClr val="tx2"/>
                </a:solidFill>
                <a:latin typeface="Calibri" panose="020F0502020204030204" pitchFamily="34" charset="0"/>
              </a:rPr>
              <a:t>, 58/08, 107/10 – ZPPKZ, 40/12 – ZUJF, 88/16 – </a:t>
            </a:r>
            <a:r>
              <a:rPr lang="sl-SI" sz="1400" b="0" dirty="0" err="1">
                <a:solidFill>
                  <a:schemeClr val="tx2"/>
                </a:solidFill>
                <a:latin typeface="Calibri" panose="020F0502020204030204" pitchFamily="34" charset="0"/>
              </a:rPr>
              <a:t>ZdZPZD</a:t>
            </a:r>
            <a:r>
              <a:rPr lang="sl-SI" sz="1400" b="0" dirty="0">
                <a:solidFill>
                  <a:schemeClr val="tx2"/>
                </a:solidFill>
                <a:latin typeface="Calibri" panose="020F0502020204030204" pitchFamily="34" charset="0"/>
              </a:rPr>
              <a:t>, 40/17, 64/17 – ZZDej-K, 49/18 in 66/19);</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10.	sredstva iz sistema javnih del;</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11.	sredstva raziskovalnih projektov in programov ter sredstva za projekte in programe, namenjene za internacionalizacijo in kakovost v izobraževanju in znanosti.</a:t>
            </a:r>
            <a:br>
              <a:rPr lang="sl-SI" sz="1400" b="0" dirty="0">
                <a:solidFill>
                  <a:schemeClr val="tx2"/>
                </a:solidFill>
                <a:latin typeface="Calibri" panose="020F0502020204030204" pitchFamily="34" charset="0"/>
              </a:rPr>
            </a:br>
            <a:br>
              <a:rPr lang="sl-SI" sz="1400" dirty="0">
                <a:latin typeface="Calibri" panose="020F0502020204030204" pitchFamily="34" charset="0"/>
              </a:rPr>
            </a:br>
            <a:r>
              <a:rPr lang="sl-SI" sz="1600" b="0" dirty="0">
                <a:solidFill>
                  <a:schemeClr val="tx2"/>
                </a:solidFill>
                <a:latin typeface="Calibri" panose="020F0502020204030204" pitchFamily="34" charset="0"/>
                <a:cs typeface="Arial" charset="0"/>
              </a:rPr>
              <a:t> </a:t>
            </a:r>
            <a:br>
              <a:rPr lang="sl-SI" sz="1600" b="0" dirty="0">
                <a:solidFill>
                  <a:schemeClr val="tx2"/>
                </a:solidFill>
                <a:latin typeface="Calibri" panose="020F0502020204030204" pitchFamily="34" charset="0"/>
                <a:cs typeface="Arial" charset="0"/>
              </a:rPr>
            </a:br>
            <a:br>
              <a:rPr lang="sl-SI" sz="1600" dirty="0"/>
            </a:br>
            <a:endParaRPr lang="en-US" sz="1600" b="0" dirty="0">
              <a:solidFill>
                <a:schemeClr val="tx2"/>
              </a:solidFill>
              <a:latin typeface="Calibri" panose="020F0502020204030204" pitchFamily="34"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89139" y="1212757"/>
            <a:ext cx="2508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p>
        </p:txBody>
      </p:sp>
      <p:sp>
        <p:nvSpPr>
          <p:cNvPr id="2" name="TextBox 1"/>
          <p:cNvSpPr txBox="1"/>
          <p:nvPr/>
        </p:nvSpPr>
        <p:spPr>
          <a:xfrm>
            <a:off x="588725" y="881003"/>
            <a:ext cx="4903074" cy="369332"/>
          </a:xfrm>
          <a:prstGeom prst="rect">
            <a:avLst/>
          </a:prstGeom>
          <a:noFill/>
        </p:spPr>
        <p:txBody>
          <a:bodyPr wrap="none" rtlCol="0">
            <a:spAutoFit/>
          </a:bodyPr>
          <a:lstStyle/>
          <a:p>
            <a:r>
              <a:rPr lang="sl-SI" b="1" dirty="0">
                <a:solidFill>
                  <a:schemeClr val="tx2"/>
                </a:solidFill>
                <a:latin typeface="Calibri" panose="020F0502020204030204" pitchFamily="34" charset="0"/>
              </a:rPr>
              <a:t> KADROVSKI NAČRTI IN PLAČE V JAVNIH ZAVODIH</a:t>
            </a:r>
          </a:p>
        </p:txBody>
      </p:sp>
    </p:spTree>
    <p:extLst>
      <p:ext uri="{BB962C8B-B14F-4D97-AF65-F5344CB8AC3E}">
        <p14:creationId xmlns:p14="http://schemas.microsoft.com/office/powerpoint/2010/main" val="6730372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6" y="989556"/>
            <a:ext cx="7954027" cy="5262979"/>
          </a:xfrm>
          <a:prstGeom prst="rect">
            <a:avLst/>
          </a:prstGeom>
          <a:noFill/>
        </p:spPr>
        <p:txBody>
          <a:bodyPr wrap="square" rtlCol="0">
            <a:spAutoFit/>
          </a:bodyPr>
          <a:lstStyle/>
          <a:p>
            <a:r>
              <a:rPr lang="sl-SI" sz="1400" b="1" dirty="0">
                <a:solidFill>
                  <a:schemeClr val="tx2"/>
                </a:solidFill>
                <a:latin typeface="Calibri" panose="020F0502020204030204" pitchFamily="34" charset="0"/>
              </a:rPr>
              <a:t>60. člen ZIPRS2122, nadaljevanje</a:t>
            </a:r>
          </a:p>
          <a:p>
            <a:r>
              <a:rPr lang="sl-SI" sz="1400" dirty="0">
                <a:solidFill>
                  <a:schemeClr val="tx2"/>
                </a:solidFill>
                <a:latin typeface="Calibri" panose="020F0502020204030204" pitchFamily="34" charset="0"/>
              </a:rPr>
              <a:t>(2) Posredni uporabniki proračuna države in občin morajo ob sprejetju programa dela in finančnega načrta sprejeti tudi kadrovski načrt kot prilogo finančnega načrta, ki mora biti usklajen s finančnim načrtom, in pripraviti kadrovske načrte tako, da se število zaposlenih prikaže po virih financiranja v skladu s prejšnjim odstavkom.</a:t>
            </a:r>
          </a:p>
          <a:p>
            <a:r>
              <a:rPr lang="sl-SI" sz="1400" dirty="0">
                <a:solidFill>
                  <a:schemeClr val="tx2"/>
                </a:solidFill>
                <a:latin typeface="Calibri" panose="020F0502020204030204" pitchFamily="34" charset="0"/>
              </a:rPr>
              <a:t>(3) Neposredni uporabniki državnega proračuna in posredni uporabniki proračuna države in občin pripravijo kadrovski načrt za leti 2021 in 2022 tako, da se:</a:t>
            </a:r>
          </a:p>
          <a:p>
            <a:r>
              <a:rPr lang="sl-SI" sz="1400" dirty="0">
                <a:solidFill>
                  <a:schemeClr val="tx2"/>
                </a:solidFill>
                <a:latin typeface="Calibri" panose="020F0502020204030204" pitchFamily="34" charset="0"/>
              </a:rPr>
              <a:t>-	določi dovoljeno število zaposlenih, ki se financirajo iz 1., 2., 3., 4., 5., 7., 9., 10. in 11. točke prvega odstavka tega člena, pri čemer to število ne sme presegati dovoljenega števila zaposlenih iz teh virov, kot je določeno v kadrovskih načrtih za leto 2020,</a:t>
            </a:r>
          </a:p>
          <a:p>
            <a:r>
              <a:rPr lang="sl-SI" sz="1400" dirty="0">
                <a:solidFill>
                  <a:schemeClr val="tx2"/>
                </a:solidFill>
                <a:latin typeface="Calibri" panose="020F0502020204030204" pitchFamily="34" charset="0"/>
              </a:rPr>
              <a:t>-	oceni število zaposlenih, ki se financirajo iz 6. in 8. točke prvega odstavka tega člena.</a:t>
            </a:r>
          </a:p>
          <a:p>
            <a:r>
              <a:rPr lang="sl-SI" sz="1400" dirty="0">
                <a:solidFill>
                  <a:schemeClr val="tx2"/>
                </a:solidFill>
                <a:latin typeface="Calibri" panose="020F0502020204030204" pitchFamily="34" charset="0"/>
              </a:rPr>
              <a:t>(4) Ne glede na prvo alinejo prejšnjega odstavka lahko organ, pristojen za sprejem kadrovskega načrta, na podlagi utemeljenih razlogov poveča dovoljeno število zaposlenih v kadrovskem načrtu za leti 2021 in 2022 izključno za potrebe obvladovanja okužb z virusom SARS-CoV-2 ter za učinkovito črpanje in investiranje sredstev iz skladov EU.</a:t>
            </a:r>
          </a:p>
          <a:p>
            <a:r>
              <a:rPr lang="sl-SI" sz="1400" dirty="0">
                <a:solidFill>
                  <a:schemeClr val="tx2"/>
                </a:solidFill>
                <a:latin typeface="Calibri" panose="020F0502020204030204" pitchFamily="34" charset="0"/>
              </a:rPr>
              <a:t>(6) Posredni uporabnik proračuna države in občine mora spremljati realizacijo kadrovskega načrta v skladu z metodologijo za spremljanje izvajanja kadrovskega načrta, ki jo določi vlada.</a:t>
            </a:r>
          </a:p>
          <a:p>
            <a:r>
              <a:rPr lang="sl-SI" sz="1400" dirty="0">
                <a:solidFill>
                  <a:schemeClr val="tx2"/>
                </a:solidFill>
                <a:latin typeface="Calibri" panose="020F0502020204030204" pitchFamily="34" charset="0"/>
              </a:rPr>
              <a:t>(7) Če se plače zaposlenih pri posrednem uporabniku proračuna države in občine financirajo iz sredstev od prodaje blaga in storitev na trgu, morajo tudi tisti posredni uporabniki proračuna države in občine, ki niso zavezani po Zakonu o preglednosti finančnih odnosov in ločenem evidentiranju različnih dejavnosti (Uradni list RS, št. 33/11), zagotoviti ločeno računovodsko spremljanje dejavnosti na podlagi objektivno določenih sodil.</a:t>
            </a:r>
          </a:p>
          <a:p>
            <a:endParaRPr lang="sl-SI" sz="1400" dirty="0">
              <a:solidFill>
                <a:schemeClr val="tx2"/>
              </a:solidFill>
              <a:latin typeface="Calibri" panose="020F0502020204030204" pitchFamily="34" charset="0"/>
            </a:endParaRPr>
          </a:p>
          <a:p>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6765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63234" y="801666"/>
            <a:ext cx="7377830" cy="3600986"/>
          </a:xfrm>
          <a:prstGeom prst="rect">
            <a:avLst/>
          </a:prstGeom>
        </p:spPr>
        <p:txBody>
          <a:bodyPr wrap="square">
            <a:spAutoFit/>
          </a:bodyPr>
          <a:lstStyle/>
          <a:p>
            <a:endParaRPr lang="sl-SI" sz="1400" b="1" dirty="0">
              <a:solidFill>
                <a:schemeClr val="tx2"/>
              </a:solidFill>
              <a:latin typeface="Arial" panose="020B0604020202020204" pitchFamily="34" charset="0"/>
              <a:cs typeface="Arial" panose="020B0604020202020204" pitchFamily="34" charset="0"/>
            </a:endParaRPr>
          </a:p>
          <a:p>
            <a:r>
              <a:rPr lang="sl-SI" sz="1400" b="1" dirty="0">
                <a:solidFill>
                  <a:schemeClr val="tx2"/>
                </a:solidFill>
                <a:latin typeface="Arial" panose="020B0604020202020204" pitchFamily="34" charset="0"/>
                <a:cs typeface="Arial" panose="020B0604020202020204" pitchFamily="34" charset="0"/>
              </a:rPr>
              <a:t>61. člen ZIPRS2122</a:t>
            </a:r>
          </a:p>
          <a:p>
            <a:endParaRPr lang="sl-SI" sz="1400" b="1" dirty="0">
              <a:solidFill>
                <a:schemeClr val="tx2"/>
              </a:solidFill>
              <a:latin typeface="Arial" panose="020B0604020202020204" pitchFamily="34" charset="0"/>
              <a:cs typeface="Arial" panose="020B0604020202020204" pitchFamily="34" charset="0"/>
            </a:endParaRPr>
          </a:p>
          <a:p>
            <a:pPr hangingPunct="0"/>
            <a:r>
              <a:rPr lang="sl-SI" sz="1400" b="1" dirty="0">
                <a:solidFill>
                  <a:schemeClr val="tx2"/>
                </a:solidFill>
              </a:rPr>
              <a:t>(prekoračitev obsega sredstev za stroške dela in prerazporejanje sredstev)</a:t>
            </a:r>
          </a:p>
          <a:p>
            <a:pPr hangingPunct="0"/>
            <a:endParaRPr lang="sl-SI" sz="1400" b="1" dirty="0">
              <a:solidFill>
                <a:schemeClr val="tx2"/>
              </a:solidFill>
            </a:endParaRPr>
          </a:p>
          <a:p>
            <a:pPr marL="342900" indent="-342900" hangingPunct="0">
              <a:buAutoNum type="arabicParenBoth"/>
            </a:pPr>
            <a:r>
              <a:rPr lang="sl-SI" sz="1400" dirty="0">
                <a:solidFill>
                  <a:schemeClr val="tx2"/>
                </a:solidFill>
              </a:rPr>
              <a:t>Ne glede na prvi odstavek 58. člena tega zakona predlagatelji finančnih načrtov proračuna lahko prekoračijo obseg sredstev stroškov dela, določen v sprejetem finančnem načrtu, tudi za obseg namenskih sredstev EU, namenskih sredstev finančnih mehanizmov ali donacij, prejetih po uveljavitvi proračuna.</a:t>
            </a:r>
          </a:p>
          <a:p>
            <a:pPr marL="342900" indent="-342900" hangingPunct="0">
              <a:buAutoNum type="arabicParenBoth"/>
            </a:pPr>
            <a:endParaRPr lang="sl-SI" sz="1400" dirty="0">
              <a:solidFill>
                <a:schemeClr val="tx2"/>
              </a:solidFill>
            </a:endParaRPr>
          </a:p>
          <a:p>
            <a:pPr hangingPunct="0"/>
            <a:r>
              <a:rPr lang="sl-SI" sz="1400" dirty="0">
                <a:solidFill>
                  <a:schemeClr val="tx2"/>
                </a:solidFill>
              </a:rPr>
              <a:t>(2) Ne glede na deseti odstavek 58. člena tega zakona uporabniki državnega in občinskih proračunov, ki niso neposredni uporabniki državnega proračuna, v svojem finančnem načrtu med letom lahko prerazporedijo sredstva na plačne konte v obsegu namenskih sredstev EU, namenskih sredstev finančnih mehanizmov ali donacij, prejetih po potrditvi njihovega finančnega načrta.</a:t>
            </a:r>
          </a:p>
          <a:p>
            <a:endParaRPr lang="sl-SI" dirty="0"/>
          </a:p>
        </p:txBody>
      </p:sp>
    </p:spTree>
    <p:extLst>
      <p:ext uri="{BB962C8B-B14F-4D97-AF65-F5344CB8AC3E}">
        <p14:creationId xmlns:p14="http://schemas.microsoft.com/office/powerpoint/2010/main" val="345461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889000" y="160338"/>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2262623" y="572572"/>
            <a:ext cx="6703719" cy="369332"/>
          </a:xfrm>
          <a:prstGeom prst="rect">
            <a:avLst/>
          </a:prstGeom>
        </p:spPr>
        <p:txBody>
          <a:bodyPr wrap="square">
            <a:spAutoFit/>
          </a:bodyPr>
          <a:lstStyle/>
          <a:p>
            <a:pPr lvl="0" defTabSz="914400"/>
            <a:r>
              <a:rPr lang="sl-SI" altLang="sl-SI" b="1" dirty="0">
                <a:solidFill>
                  <a:schemeClr val="tx2"/>
                </a:solidFill>
                <a:latin typeface="Calibri" panose="020F0502020204030204" pitchFamily="34" charset="0"/>
                <a:ea typeface="SL Dutch" charset="0"/>
                <a:cs typeface="Times New Roman" pitchFamily="18" charset="0"/>
              </a:rPr>
              <a:t>Načrtovanje  s</a:t>
            </a:r>
            <a:r>
              <a:rPr lang="en-GB" altLang="sl-SI" b="1" dirty="0" err="1">
                <a:solidFill>
                  <a:schemeClr val="tx2"/>
                </a:solidFill>
                <a:latin typeface="Calibri" panose="020F0502020204030204" pitchFamily="34" charset="0"/>
                <a:ea typeface="SL Dutch" charset="0"/>
                <a:cs typeface="Times New Roman" pitchFamily="18" charset="0"/>
              </a:rPr>
              <a:t>troš</a:t>
            </a:r>
            <a:r>
              <a:rPr lang="sl-SI" altLang="sl-SI" b="1" dirty="0">
                <a:solidFill>
                  <a:schemeClr val="tx2"/>
                </a:solidFill>
                <a:latin typeface="Calibri" panose="020F0502020204030204" pitchFamily="34" charset="0"/>
                <a:ea typeface="SL Dutch" charset="0"/>
                <a:cs typeface="Times New Roman" pitchFamily="18" charset="0"/>
              </a:rPr>
              <a:t>kov</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dela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po</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virih</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financiranja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za</a:t>
            </a:r>
            <a:r>
              <a:rPr lang="en-GB" altLang="sl-SI" b="1" dirty="0">
                <a:solidFill>
                  <a:schemeClr val="tx2"/>
                </a:solidFill>
                <a:latin typeface="Calibri" panose="020F0502020204030204" pitchFamily="34" charset="0"/>
                <a:ea typeface="SL Dutch" charset="0"/>
                <a:cs typeface="Times New Roman" pitchFamily="18" charset="0"/>
              </a:rPr>
              <a:t> </a:t>
            </a:r>
            <a:r>
              <a:rPr lang="sl-SI" altLang="sl-SI" b="1" dirty="0">
                <a:solidFill>
                  <a:schemeClr val="tx2"/>
                </a:solidFill>
                <a:latin typeface="Calibri" panose="020F0502020204030204" pitchFamily="34" charset="0"/>
                <a:ea typeface="SL Dutch" charset="0"/>
                <a:cs typeface="Times New Roman" pitchFamily="18" charset="0"/>
              </a:rPr>
              <a:t>javni zavod</a:t>
            </a:r>
            <a:endParaRPr lang="sl-SI" altLang="sl-SI" dirty="0">
              <a:solidFill>
                <a:schemeClr val="tx2"/>
              </a:solidFill>
              <a:latin typeface="Calibri" panose="020F0502020204030204" pitchFamily="34" charset="0"/>
              <a:cs typeface="Arial" pitchFamily="34" charset="0"/>
            </a:endParaRPr>
          </a:p>
        </p:txBody>
      </p:sp>
      <p:sp>
        <p:nvSpPr>
          <p:cNvPr id="3" name="Rectangle 2"/>
          <p:cNvSpPr/>
          <p:nvPr/>
        </p:nvSpPr>
        <p:spPr>
          <a:xfrm>
            <a:off x="1528175" y="3244334"/>
            <a:ext cx="6325644" cy="646331"/>
          </a:xfrm>
          <a:prstGeom prst="rect">
            <a:avLst/>
          </a:prstGeom>
        </p:spPr>
        <p:txBody>
          <a:bodyPr wrap="square">
            <a:spAutoFit/>
          </a:bodyPr>
          <a:lstStyle/>
          <a:p>
            <a:pPr algn="just" hangingPunct="0">
              <a:spcAft>
                <a:spcPts val="0"/>
              </a:spcAft>
            </a:pPr>
            <a:r>
              <a:rPr lang="sl-SI" dirty="0"/>
              <a:t> </a:t>
            </a:r>
            <a:endParaRPr lang="sl-SI" dirty="0">
              <a:latin typeface="SL Dutch"/>
              <a:ea typeface="Times New Roman"/>
              <a:cs typeface="Times New Roman"/>
            </a:endParaRPr>
          </a:p>
          <a:p>
            <a:pPr algn="just" hangingPunct="0">
              <a:spcAft>
                <a:spcPts val="0"/>
              </a:spcAft>
            </a:pPr>
            <a:r>
              <a:rPr lang="sl-SI" dirty="0"/>
              <a:t> </a:t>
            </a:r>
            <a:endParaRPr lang="sl-SI" dirty="0">
              <a:latin typeface="SL Dutch"/>
              <a:ea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847253608"/>
              </p:ext>
            </p:extLst>
          </p:nvPr>
        </p:nvGraphicFramePr>
        <p:xfrm>
          <a:off x="350726" y="1066807"/>
          <a:ext cx="8615616" cy="5531589"/>
        </p:xfrm>
        <a:graphic>
          <a:graphicData uri="http://schemas.openxmlformats.org/drawingml/2006/table">
            <a:tbl>
              <a:tblPr firstRow="1" firstCol="1" bandRow="1">
                <a:tableStyleId>{5C22544A-7EE6-4342-B048-85BDC9FD1C3A}</a:tableStyleId>
              </a:tblPr>
              <a:tblGrid>
                <a:gridCol w="2858811">
                  <a:extLst>
                    <a:ext uri="{9D8B030D-6E8A-4147-A177-3AD203B41FA5}">
                      <a16:colId xmlns:a16="http://schemas.microsoft.com/office/drawing/2014/main" val="20000"/>
                    </a:ext>
                  </a:extLst>
                </a:gridCol>
                <a:gridCol w="743200">
                  <a:extLst>
                    <a:ext uri="{9D8B030D-6E8A-4147-A177-3AD203B41FA5}">
                      <a16:colId xmlns:a16="http://schemas.microsoft.com/office/drawing/2014/main" val="20001"/>
                    </a:ext>
                  </a:extLst>
                </a:gridCol>
                <a:gridCol w="863995">
                  <a:extLst>
                    <a:ext uri="{9D8B030D-6E8A-4147-A177-3AD203B41FA5}">
                      <a16:colId xmlns:a16="http://schemas.microsoft.com/office/drawing/2014/main" val="20002"/>
                    </a:ext>
                  </a:extLst>
                </a:gridCol>
                <a:gridCol w="949178">
                  <a:extLst>
                    <a:ext uri="{9D8B030D-6E8A-4147-A177-3AD203B41FA5}">
                      <a16:colId xmlns:a16="http://schemas.microsoft.com/office/drawing/2014/main" val="20003"/>
                    </a:ext>
                  </a:extLst>
                </a:gridCol>
                <a:gridCol w="949178">
                  <a:extLst>
                    <a:ext uri="{9D8B030D-6E8A-4147-A177-3AD203B41FA5}">
                      <a16:colId xmlns:a16="http://schemas.microsoft.com/office/drawing/2014/main" val="20004"/>
                    </a:ext>
                  </a:extLst>
                </a:gridCol>
                <a:gridCol w="742306">
                  <a:extLst>
                    <a:ext uri="{9D8B030D-6E8A-4147-A177-3AD203B41FA5}">
                      <a16:colId xmlns:a16="http://schemas.microsoft.com/office/drawing/2014/main" val="20005"/>
                    </a:ext>
                  </a:extLst>
                </a:gridCol>
                <a:gridCol w="671998">
                  <a:extLst>
                    <a:ext uri="{9D8B030D-6E8A-4147-A177-3AD203B41FA5}">
                      <a16:colId xmlns:a16="http://schemas.microsoft.com/office/drawing/2014/main" val="20006"/>
                    </a:ext>
                  </a:extLst>
                </a:gridCol>
                <a:gridCol w="836950">
                  <a:extLst>
                    <a:ext uri="{9D8B030D-6E8A-4147-A177-3AD203B41FA5}">
                      <a16:colId xmlns:a16="http://schemas.microsoft.com/office/drawing/2014/main" val="20007"/>
                    </a:ext>
                  </a:extLst>
                </a:gridCol>
              </a:tblGrid>
              <a:tr h="800451">
                <a:tc>
                  <a:txBody>
                    <a:bodyPr/>
                    <a:lstStyle/>
                    <a:p>
                      <a:pPr algn="ctr" hangingPunct="0">
                        <a:spcAft>
                          <a:spcPts val="0"/>
                        </a:spcAft>
                      </a:pPr>
                      <a:r>
                        <a:rPr lang="sl-SI" sz="1200" dirty="0">
                          <a:solidFill>
                            <a:schemeClr val="tx2"/>
                          </a:solidFill>
                          <a:effectLst/>
                          <a:latin typeface="Calibri" panose="020F0502020204030204" pitchFamily="34" charset="0"/>
                        </a:rPr>
                        <a:t>načrtovani stroški dela po vrstah in virih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zavod</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lokalne</a:t>
                      </a:r>
                      <a:r>
                        <a:rPr lang="sl-SI" sz="1200" baseline="0" dirty="0">
                          <a:solidFill>
                            <a:schemeClr val="tx2"/>
                          </a:solidFill>
                          <a:effectLst/>
                          <a:latin typeface="Calibri" panose="020F0502020204030204" pitchFamily="34" charset="0"/>
                        </a:rPr>
                        <a:t> skupnosti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MK</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nejavni prihodki  javne službe</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javna služba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projekti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ea typeface="Times New Roman"/>
                          <a:cs typeface="Times New Roman"/>
                        </a:rPr>
                        <a:t>Dejavnost na trgu</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1=5+6+7</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2</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3</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4</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5=2+3+4</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6</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ea typeface="Times New Roman"/>
                          <a:cs typeface="Times New Roman"/>
                        </a:rPr>
                        <a:t>    7</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a plače in dodatki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od tega dodatki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b regres za letni dopust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c povračila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d sredstva za delovno uspešnost</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e sredstva za nadurno delo</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f plače za delo po pogodbi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26579">
                <a:tc>
                  <a:txBody>
                    <a:bodyPr/>
                    <a:lstStyle/>
                    <a:p>
                      <a:pPr algn="l" hangingPunct="0">
                        <a:spcAft>
                          <a:spcPts val="0"/>
                        </a:spcAft>
                      </a:pPr>
                      <a:r>
                        <a:rPr lang="sl-SI" sz="1200" dirty="0">
                          <a:solidFill>
                            <a:schemeClr val="tx2"/>
                          </a:solidFill>
                          <a:effectLst/>
                          <a:latin typeface="Calibri" panose="020F0502020204030204" pitchFamily="34" charset="0"/>
                        </a:rPr>
                        <a:t>g  drugi izdatki (jubilejne, odpravnine, solidarnost)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SKUPAJ 1. (a do g)</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bruto plače (a+d+e+f)</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drugi osebni prejemki (b+c+g)</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426579">
                <a:tc>
                  <a:txBody>
                    <a:bodyPr/>
                    <a:lstStyle/>
                    <a:p>
                      <a:pPr algn="l" hangingPunct="0">
                        <a:spcAft>
                          <a:spcPts val="0"/>
                        </a:spcAft>
                      </a:pPr>
                      <a:r>
                        <a:rPr lang="sl-SI" sz="1200" dirty="0">
                          <a:solidFill>
                            <a:schemeClr val="tx2"/>
                          </a:solidFill>
                          <a:effectLst/>
                          <a:latin typeface="Calibri" panose="020F0502020204030204" pitchFamily="34" charset="0"/>
                        </a:rPr>
                        <a:t>Skupaj prispevki, davek, 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2.</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Deleži virov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prispevki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82090690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543659" y="1066800"/>
            <a:ext cx="3287054"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a:t>
            </a:r>
            <a:endParaRPr lang="sl-SI" sz="2000" dirty="0">
              <a:solidFill>
                <a:schemeClr val="tx2"/>
              </a:solidFill>
              <a:latin typeface="Calibri" panose="020F0502020204030204" pitchFamily="34" charset="0"/>
            </a:endParaRPr>
          </a:p>
        </p:txBody>
      </p:sp>
      <p:sp>
        <p:nvSpPr>
          <p:cNvPr id="3" name="Rectangle 2"/>
          <p:cNvSpPr/>
          <p:nvPr/>
        </p:nvSpPr>
        <p:spPr>
          <a:xfrm>
            <a:off x="1331913" y="1859340"/>
            <a:ext cx="6659692" cy="4401205"/>
          </a:xfrm>
          <a:prstGeom prst="rect">
            <a:avLst/>
          </a:prstGeom>
        </p:spPr>
        <p:txBody>
          <a:bodyPr wrap="square">
            <a:spAutoFit/>
          </a:bodyPr>
          <a:lstStyle/>
          <a:p>
            <a:r>
              <a:rPr lang="sl-SI" altLang="sl-SI" sz="2000" dirty="0">
                <a:solidFill>
                  <a:schemeClr val="tx2"/>
                </a:solidFill>
                <a:latin typeface="Calibri" panose="020F0502020204030204" pitchFamily="34" charset="0"/>
              </a:rPr>
              <a:t>Sveti javnih zavodov morajo ugotavljati gospodarnost, učinkovitost in uspešnost pri upravljanju s sredstvi javnih financ in pri izvajanju javne službe oz. pri zagotavljanju javnega interesa.  </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Kakšen je odnos med vlaganji in rezultati poslovanja?</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 Pomembno je, da se (poleg izpolnjevanja poslanstva) ocenjuje ekonomske učinke vloženih javnih in zasebnih sredstev (so)financiranja. </a:t>
            </a:r>
          </a:p>
          <a:p>
            <a:endParaRPr lang="sl-SI" sz="2000" dirty="0">
              <a:solidFill>
                <a:schemeClr val="tx2"/>
              </a:solidFill>
              <a:latin typeface="Calibri" panose="020F0502020204030204" pitchFamily="34" charset="0"/>
            </a:endParaRPr>
          </a:p>
          <a:p>
            <a:r>
              <a:rPr lang="sl-SI" sz="2000" dirty="0">
                <a:solidFill>
                  <a:schemeClr val="tx2"/>
                </a:solidFill>
                <a:latin typeface="Calibri" panose="020F0502020204030204" pitchFamily="34" charset="0"/>
              </a:rPr>
              <a:t>Kako nadzirati racionalnost trošenja javnih sredstev? </a:t>
            </a:r>
          </a:p>
          <a:p>
            <a:r>
              <a:rPr lang="sl-SI" sz="2000" dirty="0">
                <a:solidFill>
                  <a:schemeClr val="tx2"/>
                </a:solidFill>
                <a:latin typeface="Calibri" panose="020F0502020204030204" pitchFamily="34" charset="0"/>
              </a:rPr>
              <a:t>S postavljanjem ciljev in s primernimi fizičnimi in finančnimi kazalci, določenimi v strateškem načrtu zavoda.</a:t>
            </a:r>
          </a:p>
        </p:txBody>
      </p:sp>
    </p:spTree>
    <p:extLst>
      <p:ext uri="{BB962C8B-B14F-4D97-AF65-F5344CB8AC3E}">
        <p14:creationId xmlns:p14="http://schemas.microsoft.com/office/powerpoint/2010/main" val="39385146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835819"/>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24354" y="951233"/>
            <a:ext cx="3344762"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 </a:t>
            </a:r>
            <a:endParaRPr lang="sl-SI" sz="2000" dirty="0">
              <a:solidFill>
                <a:schemeClr val="tx2"/>
              </a:solidFill>
              <a:latin typeface="Calibri" panose="020F0502020204030204" pitchFamily="34" charset="0"/>
            </a:endParaRPr>
          </a:p>
        </p:txBody>
      </p:sp>
      <p:sp>
        <p:nvSpPr>
          <p:cNvPr id="3" name="Rectangle 2"/>
          <p:cNvSpPr/>
          <p:nvPr/>
        </p:nvSpPr>
        <p:spPr>
          <a:xfrm>
            <a:off x="971550" y="1443092"/>
            <a:ext cx="7308154" cy="5324535"/>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Analize poslovanja: preverjamo doseganje ciljev, načrtovanih v strateškem in letnih načrtih javnih zavodov.</a:t>
            </a:r>
          </a:p>
          <a:p>
            <a:pPr>
              <a:buNone/>
            </a:pPr>
            <a:endParaRPr lang="sl-SI" altLang="sl-SI" sz="2000" b="1"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Analiza uresničevanja programa</a:t>
            </a:r>
          </a:p>
          <a:p>
            <a:pPr>
              <a:buNone/>
            </a:pPr>
            <a:r>
              <a:rPr lang="sl-SI" altLang="sl-SI" sz="2000" dirty="0">
                <a:solidFill>
                  <a:schemeClr val="tx2"/>
                </a:solidFill>
                <a:latin typeface="Calibri" panose="020F0502020204030204" pitchFamily="34" charset="0"/>
              </a:rPr>
              <a:t>Uspešnost = uresničeno / načrtovano</a:t>
            </a:r>
          </a:p>
          <a:p>
            <a:pPr>
              <a:buNone/>
            </a:pPr>
            <a:endParaRPr lang="sl-SI" altLang="sl-SI" sz="2000"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Kazalci obsega in strukture programa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prireditev (različnih, s ponovitvami),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obiskovalcev,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prodanih vstopnic in število prireditev z vstopnino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aktivnih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izposojenih knjižničnih enot, </a:t>
            </a:r>
          </a:p>
          <a:p>
            <a:r>
              <a:rPr lang="sl-SI" altLang="sl-SI" sz="2000" dirty="0">
                <a:solidFill>
                  <a:schemeClr val="tx2"/>
                </a:solidFill>
                <a:latin typeface="Calibri" panose="020F0502020204030204" pitchFamily="34" charset="0"/>
              </a:rPr>
              <a:t>…</a:t>
            </a:r>
          </a:p>
          <a:p>
            <a:pPr>
              <a:buNone/>
            </a:pPr>
            <a:r>
              <a:rPr lang="sl-SI" altLang="sl-SI" sz="2000" b="1" dirty="0">
                <a:solidFill>
                  <a:schemeClr val="tx2"/>
                </a:solidFill>
                <a:latin typeface="Calibri" panose="020F0502020204030204" pitchFamily="34" charset="0"/>
              </a:rPr>
              <a:t>Kazalci za merjene izkoristka zmogljivosti </a:t>
            </a:r>
          </a:p>
          <a:p>
            <a:pPr>
              <a:buNone/>
            </a:pPr>
            <a:r>
              <a:rPr lang="sl-SI" altLang="sl-SI" sz="2000" dirty="0">
                <a:solidFill>
                  <a:schemeClr val="tx2"/>
                </a:solidFill>
                <a:latin typeface="Calibri" panose="020F0502020204030204" pitchFamily="34" charset="0"/>
              </a:rPr>
              <a:t>izkoristek prostorov, opreme in zaposlenih za program javne službe in dopolnilne - tržne dejavnosti.</a:t>
            </a:r>
          </a:p>
        </p:txBody>
      </p:sp>
    </p:spTree>
    <p:extLst>
      <p:ext uri="{BB962C8B-B14F-4D97-AF65-F5344CB8AC3E}">
        <p14:creationId xmlns:p14="http://schemas.microsoft.com/office/powerpoint/2010/main" val="230342045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2" y="1281113"/>
            <a:ext cx="7198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None/>
            </a:pPr>
            <a:r>
              <a:rPr lang="sl-SI" altLang="sl-SI" sz="2000" b="1" dirty="0">
                <a:solidFill>
                  <a:schemeClr val="tx2"/>
                </a:solidFill>
              </a:rPr>
              <a:t>Analize finančnega poslovanja</a:t>
            </a:r>
          </a:p>
          <a:p>
            <a:pPr>
              <a:buNone/>
            </a:pPr>
            <a:endParaRPr lang="sl-SI" altLang="sl-SI" sz="2000" dirty="0">
              <a:solidFill>
                <a:schemeClr val="tx2"/>
              </a:solidFill>
            </a:endParaRPr>
          </a:p>
          <a:p>
            <a:pPr>
              <a:buNone/>
            </a:pPr>
            <a:r>
              <a:rPr lang="sl-SI" altLang="sl-SI" sz="2000" b="1" dirty="0">
                <a:solidFill>
                  <a:schemeClr val="tx2"/>
                </a:solidFill>
              </a:rPr>
              <a:t>Letno poročilo zavoda</a:t>
            </a:r>
          </a:p>
          <a:p>
            <a:pPr>
              <a:buNone/>
            </a:pPr>
            <a:r>
              <a:rPr lang="sl-SI" altLang="sl-SI" sz="2000" dirty="0">
                <a:solidFill>
                  <a:schemeClr val="tx2"/>
                </a:solidFill>
              </a:rPr>
              <a:t>Poslovno poročilo</a:t>
            </a:r>
          </a:p>
          <a:p>
            <a:pPr>
              <a:buNone/>
            </a:pPr>
            <a:r>
              <a:rPr lang="sl-SI" altLang="sl-SI" sz="2000" dirty="0">
                <a:solidFill>
                  <a:schemeClr val="tx2"/>
                </a:solidFill>
              </a:rPr>
              <a:t>Računovodsko poročilo</a:t>
            </a:r>
          </a:p>
          <a:p>
            <a:pPr>
              <a:buNone/>
            </a:pPr>
            <a:endParaRPr lang="sl-SI" altLang="sl-SI" sz="2000" dirty="0">
              <a:solidFill>
                <a:schemeClr val="tx2"/>
              </a:solidFill>
            </a:endParaRPr>
          </a:p>
          <a:p>
            <a:pPr>
              <a:buNone/>
            </a:pPr>
            <a:r>
              <a:rPr lang="sl-SI" altLang="sl-SI" sz="2000" b="1" dirty="0">
                <a:solidFill>
                  <a:schemeClr val="tx2"/>
                </a:solidFill>
              </a:rPr>
              <a:t>Kazalniki uspešnosti (finančnega) poslovanja</a:t>
            </a:r>
            <a:r>
              <a:rPr lang="sl-SI" altLang="sl-SI" sz="2000" dirty="0">
                <a:solidFill>
                  <a:schemeClr val="tx2"/>
                </a:solidFill>
              </a:rPr>
              <a:t>    </a:t>
            </a:r>
          </a:p>
          <a:p>
            <a:pPr>
              <a:buNone/>
            </a:pPr>
            <a:endParaRPr lang="sl-SI" altLang="sl-SI" sz="2000" dirty="0">
              <a:solidFill>
                <a:schemeClr val="tx2"/>
              </a:solidFill>
            </a:endParaRPr>
          </a:p>
          <a:p>
            <a:r>
              <a:rPr lang="sl-SI" altLang="sl-SI" sz="2000" dirty="0">
                <a:solidFill>
                  <a:schemeClr val="tx2"/>
                </a:solidFill>
              </a:rPr>
              <a:t>Pomemben je nadzor oz. kontrola načrtovanega (kdo, kaj, kako kontrolira), </a:t>
            </a:r>
          </a:p>
          <a:p>
            <a:r>
              <a:rPr lang="sl-SI" altLang="sl-SI" sz="2000" dirty="0">
                <a:solidFill>
                  <a:schemeClr val="tx2"/>
                </a:solidFill>
              </a:rPr>
              <a:t>ugotavljanje odmikov in razlogi zanje, </a:t>
            </a:r>
          </a:p>
          <a:p>
            <a:r>
              <a:rPr lang="sl-SI" altLang="sl-SI" sz="2000" dirty="0">
                <a:solidFill>
                  <a:schemeClr val="tx2"/>
                </a:solidFill>
              </a:rPr>
              <a:t>sprejemanje ukrepov za doseganje (načrtovanih) ciljev poslovanja.                             </a:t>
            </a:r>
          </a:p>
        </p:txBody>
      </p:sp>
    </p:spTree>
    <p:extLst>
      <p:ext uri="{BB962C8B-B14F-4D97-AF65-F5344CB8AC3E}">
        <p14:creationId xmlns:p14="http://schemas.microsoft.com/office/powerpoint/2010/main" val="17325689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760755"/>
            <a:ext cx="7676889" cy="4514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hangingPunct="0">
              <a:buFont typeface="Arial" panose="020B0604020202020204" pitchFamily="34" charset="0"/>
              <a:buChar char="•"/>
            </a:pPr>
            <a:r>
              <a:rPr lang="sl-SI" sz="2000" b="0" dirty="0">
                <a:solidFill>
                  <a:schemeClr val="tx2"/>
                </a:solidFill>
                <a:latin typeface="+mn-lt"/>
              </a:rPr>
              <a:t>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a:t>
            </a:r>
            <a:br>
              <a:rPr lang="sl-SI" sz="2000" b="0" dirty="0">
                <a:solidFill>
                  <a:schemeClr val="tx2"/>
                </a:solidFill>
                <a:latin typeface="+mn-lt"/>
              </a:rPr>
            </a:br>
            <a:br>
              <a:rPr lang="sl-SI" sz="2000" b="0" dirty="0">
                <a:solidFill>
                  <a:schemeClr val="tx2"/>
                </a:solidFill>
                <a:latin typeface="+mn-lt"/>
              </a:rPr>
            </a:br>
            <a:r>
              <a:rPr lang="en-GB" sz="2000" b="0" dirty="0" err="1">
                <a:solidFill>
                  <a:schemeClr val="tx2"/>
                </a:solidFill>
                <a:latin typeface="+mj-lt"/>
              </a:rPr>
              <a:t>Cilji</a:t>
            </a:r>
            <a:r>
              <a:rPr lang="en-GB" sz="2000" b="0" dirty="0">
                <a:solidFill>
                  <a:schemeClr val="tx2"/>
                </a:solidFill>
                <a:latin typeface="+mj-lt"/>
              </a:rPr>
              <a:t> </a:t>
            </a:r>
            <a:r>
              <a:rPr lang="en-GB" sz="2000" b="0" dirty="0" err="1">
                <a:solidFill>
                  <a:schemeClr val="tx2"/>
                </a:solidFill>
                <a:latin typeface="+mj-lt"/>
              </a:rPr>
              <a:t>knjižnične</a:t>
            </a:r>
            <a:r>
              <a:rPr lang="en-GB" sz="2000" b="0" dirty="0">
                <a:solidFill>
                  <a:schemeClr val="tx2"/>
                </a:solidFill>
                <a:latin typeface="+mj-lt"/>
              </a:rPr>
              <a:t> </a:t>
            </a:r>
            <a:r>
              <a:rPr lang="en-GB" sz="2000" b="0" dirty="0" err="1">
                <a:solidFill>
                  <a:schemeClr val="tx2"/>
                </a:solidFill>
                <a:latin typeface="+mj-lt"/>
              </a:rPr>
              <a:t>dejavnosti</a:t>
            </a:r>
            <a:r>
              <a:rPr lang="en-GB" sz="2000" b="0" dirty="0">
                <a:solidFill>
                  <a:schemeClr val="tx2"/>
                </a:solidFill>
                <a:latin typeface="+mj-lt"/>
              </a:rPr>
              <a:t> </a:t>
            </a:r>
            <a:r>
              <a:rPr lang="en-GB" sz="2000" b="0" dirty="0" err="1">
                <a:solidFill>
                  <a:schemeClr val="tx2"/>
                </a:solidFill>
                <a:latin typeface="+mj-lt"/>
              </a:rPr>
              <a:t>za</a:t>
            </a:r>
            <a:r>
              <a:rPr lang="en-GB" sz="2000" b="0" dirty="0">
                <a:solidFill>
                  <a:schemeClr val="tx2"/>
                </a:solidFill>
                <a:latin typeface="+mj-lt"/>
              </a:rPr>
              <a:t> </a:t>
            </a:r>
            <a:r>
              <a:rPr lang="en-GB" sz="2000" b="0" dirty="0" err="1">
                <a:solidFill>
                  <a:schemeClr val="tx2"/>
                </a:solidFill>
                <a:latin typeface="+mj-lt"/>
              </a:rPr>
              <a:t>obdobje</a:t>
            </a:r>
            <a:r>
              <a:rPr lang="en-GB" sz="2000" b="0" dirty="0">
                <a:solidFill>
                  <a:schemeClr val="tx2"/>
                </a:solidFill>
                <a:latin typeface="+mj-lt"/>
              </a:rPr>
              <a:t> 2014 do </a:t>
            </a:r>
            <a:r>
              <a:rPr lang="en-GB" sz="1800" b="0" dirty="0">
                <a:solidFill>
                  <a:schemeClr val="tx2"/>
                </a:solidFill>
                <a:latin typeface="+mj-lt"/>
              </a:rPr>
              <a:t>2017</a:t>
            </a:r>
            <a:r>
              <a:rPr lang="sl-SI" sz="1800" b="0" dirty="0">
                <a:solidFill>
                  <a:schemeClr val="tx2"/>
                </a:solidFill>
                <a:latin typeface="+mj-lt"/>
              </a:rPr>
              <a:t> </a:t>
            </a:r>
            <a:br>
              <a:rPr lang="sl-SI" sz="1800" b="0" dirty="0">
                <a:solidFill>
                  <a:schemeClr val="tx2"/>
                </a:solidFill>
                <a:latin typeface="+mj-lt"/>
              </a:rPr>
            </a:br>
            <a:r>
              <a:rPr lang="sl-SI" sz="1800" b="0" dirty="0">
                <a:solidFill>
                  <a:schemeClr val="tx2"/>
                </a:solidFill>
                <a:latin typeface="+mj-lt"/>
              </a:rPr>
              <a:t>i</a:t>
            </a:r>
            <a:r>
              <a:rPr lang="sl-SI" sz="1800" b="0" i="1" dirty="0">
                <a:solidFill>
                  <a:schemeClr val="tx2"/>
                </a:solidFill>
                <a:latin typeface="+mj-lt"/>
              </a:rPr>
              <a:t>z Resolucije o nacionalnem programu za kulturo za obdobje od leta 2014 do 2017.</a:t>
            </a:r>
            <a:br>
              <a:rPr lang="sl-SI" sz="1800" b="0" i="1" dirty="0">
                <a:solidFill>
                  <a:schemeClr val="tx2"/>
                </a:solidFill>
                <a:latin typeface="+mj-lt"/>
              </a:rPr>
            </a:br>
            <a:r>
              <a:rPr lang="en-GB" sz="2000" b="0" dirty="0">
                <a:solidFill>
                  <a:schemeClr val="tx2"/>
                </a:solidFill>
                <a:latin typeface="+mj-lt"/>
              </a:rPr>
              <a:t> </a:t>
            </a:r>
            <a:r>
              <a:rPr lang="sl-SI" sz="2000" b="0" dirty="0">
                <a:solidFill>
                  <a:schemeClr val="tx2"/>
                </a:solidFill>
                <a:latin typeface="+mj-lt"/>
              </a:rPr>
              <a:t>1. </a:t>
            </a:r>
            <a:r>
              <a:rPr lang="en-GB" sz="1800" b="0" i="1" dirty="0" err="1">
                <a:solidFill>
                  <a:schemeClr val="tx2"/>
                </a:solidFill>
                <a:latin typeface="+mj-lt"/>
              </a:rPr>
              <a:t>Večja</a:t>
            </a:r>
            <a:r>
              <a:rPr lang="en-GB" sz="1800" b="0" i="1" dirty="0">
                <a:solidFill>
                  <a:schemeClr val="tx2"/>
                </a:solidFill>
                <a:latin typeface="+mj-lt"/>
              </a:rPr>
              <a:t> </a:t>
            </a:r>
            <a:r>
              <a:rPr lang="en-GB" sz="1800" b="0" i="1" dirty="0" err="1">
                <a:solidFill>
                  <a:schemeClr val="tx2"/>
                </a:solidFill>
                <a:latin typeface="+mj-lt"/>
              </a:rPr>
              <a:t>dostopnost</a:t>
            </a:r>
            <a:r>
              <a:rPr lang="en-GB" sz="1800" b="0" i="1" dirty="0">
                <a:solidFill>
                  <a:schemeClr val="tx2"/>
                </a:solidFill>
                <a:latin typeface="+mj-lt"/>
              </a:rPr>
              <a:t> </a:t>
            </a:r>
            <a:r>
              <a:rPr lang="en-GB" sz="1800" b="0" i="1" dirty="0" err="1">
                <a:solidFill>
                  <a:schemeClr val="tx2"/>
                </a:solidFill>
                <a:latin typeface="+mj-lt"/>
              </a:rPr>
              <a:t>storitev</a:t>
            </a:r>
            <a:r>
              <a:rPr lang="en-GB" sz="1800" b="0" i="1" dirty="0">
                <a:solidFill>
                  <a:schemeClr val="tx2"/>
                </a:solidFill>
                <a:latin typeface="+mj-lt"/>
              </a:rPr>
              <a:t> </a:t>
            </a:r>
            <a:r>
              <a:rPr lang="en-GB" sz="1800" b="0" i="1" dirty="0" err="1">
                <a:solidFill>
                  <a:schemeClr val="tx2"/>
                </a:solidFill>
                <a:latin typeface="+mj-lt"/>
              </a:rPr>
              <a:t>knjižnične</a:t>
            </a:r>
            <a:r>
              <a:rPr lang="en-GB" sz="1800" b="0" i="1" dirty="0">
                <a:solidFill>
                  <a:schemeClr val="tx2"/>
                </a:solidFill>
                <a:latin typeface="+mj-lt"/>
              </a:rPr>
              <a:t> </a:t>
            </a:r>
            <a:r>
              <a:rPr lang="en-GB" sz="1800" b="0" i="1" dirty="0" err="1">
                <a:solidFill>
                  <a:schemeClr val="tx2"/>
                </a:solidFill>
                <a:latin typeface="+mj-lt"/>
              </a:rPr>
              <a:t>javne</a:t>
            </a:r>
            <a:r>
              <a:rPr lang="en-GB" sz="1800" b="0" i="1" dirty="0">
                <a:solidFill>
                  <a:schemeClr val="tx2"/>
                </a:solidFill>
                <a:latin typeface="+mj-lt"/>
              </a:rPr>
              <a:t> </a:t>
            </a:r>
            <a:r>
              <a:rPr lang="en-GB" sz="1800" b="0" i="1" dirty="0" err="1">
                <a:solidFill>
                  <a:schemeClr val="tx2"/>
                </a:solidFill>
                <a:latin typeface="+mj-lt"/>
              </a:rPr>
              <a:t>službe</a:t>
            </a:r>
            <a:r>
              <a:rPr lang="en-GB" sz="1800" b="0" i="1" dirty="0">
                <a:solidFill>
                  <a:schemeClr val="tx2"/>
                </a:solidFill>
                <a:latin typeface="+mj-lt"/>
              </a:rPr>
              <a:t> </a:t>
            </a:r>
            <a:r>
              <a:rPr lang="en-GB" sz="1800" b="0" i="1" dirty="0" err="1">
                <a:solidFill>
                  <a:schemeClr val="tx2"/>
                </a:solidFill>
                <a:latin typeface="+mj-lt"/>
              </a:rPr>
              <a:t>vsem</a:t>
            </a:r>
            <a:r>
              <a:rPr lang="en-GB" sz="1800" b="0" i="1" dirty="0">
                <a:solidFill>
                  <a:schemeClr val="tx2"/>
                </a:solidFill>
                <a:latin typeface="+mj-lt"/>
              </a:rPr>
              <a:t> </a:t>
            </a:r>
            <a:r>
              <a:rPr lang="en-GB" sz="1800" b="0" i="1" dirty="0" err="1">
                <a:solidFill>
                  <a:schemeClr val="tx2"/>
                </a:solidFill>
                <a:latin typeface="+mj-lt"/>
              </a:rPr>
              <a:t>prebivalcem</a:t>
            </a:r>
            <a:r>
              <a:rPr lang="en-GB" sz="1800" b="0" i="1" dirty="0">
                <a:solidFill>
                  <a:schemeClr val="tx2"/>
                </a:solidFill>
                <a:latin typeface="+mj-lt"/>
              </a:rPr>
              <a:t> </a:t>
            </a:r>
            <a:r>
              <a:rPr lang="en-GB" sz="1800" b="0" i="1" dirty="0" err="1">
                <a:solidFill>
                  <a:schemeClr val="tx2"/>
                </a:solidFill>
                <a:latin typeface="+mj-lt"/>
              </a:rPr>
              <a:t>Republike</a:t>
            </a:r>
            <a:r>
              <a:rPr lang="en-GB" sz="1800" b="0" i="1" dirty="0">
                <a:solidFill>
                  <a:schemeClr val="tx2"/>
                </a:solidFill>
                <a:latin typeface="+mj-lt"/>
              </a:rPr>
              <a:t> </a:t>
            </a:r>
            <a:r>
              <a:rPr lang="en-GB" sz="1800" b="0" i="1" dirty="0" err="1">
                <a:solidFill>
                  <a:schemeClr val="tx2"/>
                </a:solidFill>
                <a:latin typeface="+mn-lt"/>
              </a:rPr>
              <a:t>Slovenije</a:t>
            </a:r>
            <a:r>
              <a:rPr lang="en-GB" sz="1800" b="0" i="1" dirty="0">
                <a:solidFill>
                  <a:schemeClr val="tx2"/>
                </a:solidFill>
                <a:latin typeface="+mn-lt"/>
              </a:rPr>
              <a:t>.</a:t>
            </a:r>
            <a:br>
              <a:rPr lang="sl-SI" sz="1800" b="0" i="1" dirty="0">
                <a:solidFill>
                  <a:schemeClr val="tx2"/>
                </a:solidFill>
                <a:latin typeface="+mn-lt"/>
              </a:rPr>
            </a:br>
            <a:r>
              <a:rPr lang="sl-SI" sz="1800" b="0" i="1" dirty="0">
                <a:solidFill>
                  <a:schemeClr val="tx2"/>
                </a:solidFill>
                <a:latin typeface="+mn-lt"/>
              </a:rPr>
              <a:t>2. Boljši pogoji za zbiranje, dostopnost in trajno ohranjanje slovenske pisne kulturne dediščine v knjižnicah v klasični in digitalni obliki.</a:t>
            </a:r>
            <a:br>
              <a:rPr lang="sl-SI" sz="1800" b="0" dirty="0">
                <a:solidFill>
                  <a:schemeClr val="tx2"/>
                </a:solidFill>
                <a:latin typeface="+mn-lt"/>
              </a:rPr>
            </a:br>
            <a:r>
              <a:rPr lang="sl-SI" sz="1800" b="0" dirty="0">
                <a:solidFill>
                  <a:schemeClr val="tx2"/>
                </a:solidFill>
                <a:latin typeface="+mn-lt"/>
              </a:rPr>
              <a:t>3. </a:t>
            </a:r>
            <a:r>
              <a:rPr lang="sl-SI" sz="1800" b="0" i="1" dirty="0">
                <a:solidFill>
                  <a:schemeClr val="tx2"/>
                </a:solidFill>
                <a:latin typeface="+mn-lt"/>
              </a:rPr>
              <a:t>Večja dostopnost specializiranih storitev knjižnične javne službe in njihova večja kakovost. </a:t>
            </a:r>
            <a:br>
              <a:rPr lang="sl-SI" sz="1800" b="0" dirty="0">
                <a:solidFill>
                  <a:schemeClr val="tx2"/>
                </a:solidFill>
                <a:latin typeface="+mn-lt"/>
              </a:rPr>
            </a:br>
            <a:br>
              <a:rPr lang="sl-SI" sz="2000" b="0" i="1" dirty="0">
                <a:solidFill>
                  <a:schemeClr val="tx2"/>
                </a:solidFill>
                <a:latin typeface="+mn-lt"/>
              </a:rPr>
            </a:br>
            <a:r>
              <a:rPr lang="sl-SI" sz="2000" b="0" i="1" dirty="0">
                <a:solidFill>
                  <a:schemeClr val="tx2"/>
                </a:solidFill>
                <a:latin typeface="+mn-lt"/>
              </a:rPr>
              <a:t> </a:t>
            </a:r>
            <a:endParaRPr lang="en-US" sz="2000" b="0" dirty="0">
              <a:solidFill>
                <a:schemeClr val="tx2"/>
              </a:solidFill>
              <a:latin typeface="+mn-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15410" y="1184494"/>
            <a:ext cx="2294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STRATEŠKI CILJI</a:t>
            </a:r>
          </a:p>
        </p:txBody>
      </p:sp>
    </p:spTree>
    <p:extLst>
      <p:ext uri="{BB962C8B-B14F-4D97-AF65-F5344CB8AC3E}">
        <p14:creationId xmlns:p14="http://schemas.microsoft.com/office/powerpoint/2010/main" val="35780264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08572" y="1004681"/>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Rectangle 1"/>
          <p:cNvSpPr/>
          <p:nvPr/>
        </p:nvSpPr>
        <p:spPr>
          <a:xfrm>
            <a:off x="883172" y="1066800"/>
            <a:ext cx="7841641" cy="4308872"/>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Kazalniki uspešnosti poslovanja zavoda</a:t>
            </a:r>
          </a:p>
          <a:p>
            <a:pPr>
              <a:buNone/>
            </a:pPr>
            <a:endParaRPr lang="sl-SI" altLang="sl-SI" sz="2000" dirty="0">
              <a:solidFill>
                <a:schemeClr val="tx2"/>
              </a:solidFill>
              <a:latin typeface="Calibri" panose="020F0502020204030204" pitchFamily="34" charset="0"/>
            </a:endParaRPr>
          </a:p>
          <a:p>
            <a:pPr>
              <a:buNone/>
            </a:pPr>
            <a:r>
              <a:rPr lang="sl-SI" altLang="sl-SI" dirty="0">
                <a:solidFill>
                  <a:schemeClr val="tx2"/>
                </a:solidFill>
                <a:latin typeface="Calibri" panose="020F0502020204030204" pitchFamily="34" charset="0"/>
              </a:rPr>
              <a:t>Biti morajo načrtovani v strateškem načrtu zavoda, programu in finančnem načrtu in uresničeni (v primerjavi z načrtovanimi) v Letnem poročilu zavoda.</a:t>
            </a:r>
          </a:p>
          <a:p>
            <a:pPr>
              <a:buNone/>
            </a:pPr>
            <a:endParaRPr lang="sl-SI" altLang="sl-SI" b="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K1 </a:t>
            </a:r>
            <a:r>
              <a:rPr lang="sl-SI" altLang="sl-SI" dirty="0">
                <a:solidFill>
                  <a:schemeClr val="tx2"/>
                </a:solidFill>
                <a:latin typeface="Calibri" panose="020F0502020204030204" pitchFamily="34" charset="0"/>
              </a:rPr>
              <a:t>= prihodki od prodanih vstopnic / prihodki javne službe</a:t>
            </a:r>
          </a:p>
          <a:p>
            <a:r>
              <a:rPr lang="sl-SI" altLang="sl-SI" b="1" dirty="0">
                <a:solidFill>
                  <a:schemeClr val="tx2"/>
                </a:solidFill>
                <a:latin typeface="Calibri" panose="020F0502020204030204" pitchFamily="34" charset="0"/>
              </a:rPr>
              <a:t>K2 </a:t>
            </a:r>
            <a:r>
              <a:rPr lang="sl-SI" altLang="sl-SI" dirty="0">
                <a:solidFill>
                  <a:schemeClr val="tx2"/>
                </a:solidFill>
                <a:latin typeface="Calibri" panose="020F0502020204030204" pitchFamily="34" charset="0"/>
              </a:rPr>
              <a:t>= prihodki od pokroviteljev, donatorjev / prihodki javne službe</a:t>
            </a:r>
          </a:p>
          <a:p>
            <a:r>
              <a:rPr lang="sl-SI" altLang="sl-SI" b="1" dirty="0">
                <a:solidFill>
                  <a:schemeClr val="tx2"/>
                </a:solidFill>
                <a:latin typeface="Calibri" panose="020F0502020204030204" pitchFamily="34" charset="0"/>
              </a:rPr>
              <a:t>K3 </a:t>
            </a:r>
            <a:r>
              <a:rPr lang="sl-SI" altLang="sl-SI" dirty="0">
                <a:solidFill>
                  <a:schemeClr val="tx2"/>
                </a:solidFill>
                <a:latin typeface="Calibri" panose="020F0502020204030204" pitchFamily="34" charset="0"/>
              </a:rPr>
              <a:t>= javni prihodki / vsi prihodki javne službe – </a:t>
            </a:r>
            <a:r>
              <a:rPr lang="sl-SI" altLang="sl-SI" i="1" dirty="0">
                <a:solidFill>
                  <a:schemeClr val="tx2"/>
                </a:solidFill>
                <a:latin typeface="Calibri" panose="020F0502020204030204" pitchFamily="34" charset="0"/>
              </a:rPr>
              <a:t>delež javnih prihodkov</a:t>
            </a:r>
          </a:p>
          <a:p>
            <a:r>
              <a:rPr lang="sl-SI" altLang="sl-SI" b="1" dirty="0">
                <a:solidFill>
                  <a:schemeClr val="tx2"/>
                </a:solidFill>
                <a:latin typeface="Calibri" panose="020F0502020204030204" pitchFamily="34" charset="0"/>
              </a:rPr>
              <a:t>K4 </a:t>
            </a:r>
            <a:r>
              <a:rPr lang="sl-SI" altLang="sl-SI" dirty="0">
                <a:solidFill>
                  <a:schemeClr val="tx2"/>
                </a:solidFill>
                <a:latin typeface="Calibri" panose="020F0502020204030204" pitchFamily="34" charset="0"/>
              </a:rPr>
              <a:t>= nejavni prihodki / vsi prihodki javne službe </a:t>
            </a:r>
          </a:p>
          <a:p>
            <a:r>
              <a:rPr lang="sl-SI" altLang="sl-SI" b="1" dirty="0">
                <a:solidFill>
                  <a:schemeClr val="tx2"/>
                </a:solidFill>
                <a:latin typeface="Calibri" panose="020F0502020204030204" pitchFamily="34" charset="0"/>
              </a:rPr>
              <a:t>K5 </a:t>
            </a:r>
            <a:r>
              <a:rPr lang="sl-SI" altLang="sl-SI" dirty="0">
                <a:solidFill>
                  <a:schemeClr val="tx2"/>
                </a:solidFill>
                <a:latin typeface="Calibri" panose="020F0502020204030204" pitchFamily="34" charset="0"/>
              </a:rPr>
              <a:t>= javni prihodki za neposredne stroške programa / neposredni stroški javne službe – </a:t>
            </a:r>
            <a:r>
              <a:rPr lang="sl-SI" altLang="sl-SI" i="1" dirty="0">
                <a:solidFill>
                  <a:schemeClr val="tx2"/>
                </a:solidFill>
                <a:latin typeface="Calibri" panose="020F0502020204030204" pitchFamily="34" charset="0"/>
              </a:rPr>
              <a:t>delež javnih sredstev </a:t>
            </a:r>
          </a:p>
          <a:p>
            <a:r>
              <a:rPr lang="sl-SI" altLang="sl-SI" b="1" dirty="0">
                <a:solidFill>
                  <a:schemeClr val="tx2"/>
                </a:solidFill>
                <a:latin typeface="Calibri" panose="020F0502020204030204" pitchFamily="34" charset="0"/>
              </a:rPr>
              <a:t>K6 </a:t>
            </a:r>
            <a:r>
              <a:rPr lang="sl-SI" altLang="sl-SI" dirty="0">
                <a:solidFill>
                  <a:schemeClr val="tx2"/>
                </a:solidFill>
                <a:latin typeface="Calibri" panose="020F0502020204030204" pitchFamily="34" charset="0"/>
              </a:rPr>
              <a:t>= prihodki za projekte / prihodki zavoda</a:t>
            </a:r>
          </a:p>
          <a:p>
            <a:r>
              <a:rPr lang="sl-SI" altLang="sl-SI" b="1" dirty="0">
                <a:solidFill>
                  <a:schemeClr val="tx2"/>
                </a:solidFill>
                <a:latin typeface="Calibri" panose="020F0502020204030204" pitchFamily="34" charset="0"/>
              </a:rPr>
              <a:t>K7 </a:t>
            </a:r>
            <a:r>
              <a:rPr lang="sl-SI" altLang="sl-SI" dirty="0">
                <a:solidFill>
                  <a:schemeClr val="tx2"/>
                </a:solidFill>
                <a:latin typeface="Calibri" panose="020F0502020204030204" pitchFamily="34" charset="0"/>
              </a:rPr>
              <a:t>= prihodki dejavnosti na trgu / prihodki zavoda</a:t>
            </a:r>
          </a:p>
          <a:p>
            <a:r>
              <a:rPr lang="sl-SI" altLang="sl-SI" b="1" dirty="0">
                <a:solidFill>
                  <a:schemeClr val="tx2"/>
                </a:solidFill>
                <a:latin typeface="Calibri" panose="020F0502020204030204" pitchFamily="34" charset="0"/>
              </a:rPr>
              <a:t>K8</a:t>
            </a:r>
            <a:r>
              <a:rPr lang="sl-SI" altLang="sl-SI" dirty="0">
                <a:solidFill>
                  <a:schemeClr val="tx2"/>
                </a:solidFill>
                <a:latin typeface="Calibri" panose="020F0502020204030204" pitchFamily="34" charset="0"/>
              </a:rPr>
              <a:t> =  </a:t>
            </a:r>
            <a:r>
              <a:rPr lang="sl-SI" altLang="sl-SI" dirty="0" err="1">
                <a:solidFill>
                  <a:schemeClr val="tx2"/>
                </a:solidFill>
                <a:latin typeface="Calibri" panose="020F0502020204030204" pitchFamily="34" charset="0"/>
              </a:rPr>
              <a:t>neproračunski</a:t>
            </a:r>
            <a:r>
              <a:rPr lang="sl-SI" altLang="sl-SI" dirty="0">
                <a:solidFill>
                  <a:schemeClr val="tx2"/>
                </a:solidFill>
                <a:latin typeface="Calibri" panose="020F0502020204030204" pitchFamily="34" charset="0"/>
              </a:rPr>
              <a:t> prihodki / prihodki zavoda – </a:t>
            </a:r>
            <a:r>
              <a:rPr lang="sl-SI" altLang="sl-SI" i="1" dirty="0">
                <a:solidFill>
                  <a:schemeClr val="tx2"/>
                </a:solidFill>
                <a:latin typeface="Calibri" panose="020F0502020204030204" pitchFamily="34" charset="0"/>
              </a:rPr>
              <a:t>delež </a:t>
            </a:r>
            <a:r>
              <a:rPr lang="sl-SI" altLang="sl-SI" i="1" dirty="0" err="1">
                <a:solidFill>
                  <a:schemeClr val="tx2"/>
                </a:solidFill>
                <a:latin typeface="Calibri" panose="020F0502020204030204" pitchFamily="34" charset="0"/>
              </a:rPr>
              <a:t>neproračunskih</a:t>
            </a:r>
            <a:r>
              <a:rPr lang="sl-SI" altLang="sl-SI" i="1" dirty="0">
                <a:solidFill>
                  <a:schemeClr val="tx2"/>
                </a:solidFill>
                <a:latin typeface="Calibri" panose="020F0502020204030204" pitchFamily="34" charset="0"/>
              </a:rPr>
              <a:t> prihodkov</a:t>
            </a:r>
          </a:p>
          <a:p>
            <a:r>
              <a:rPr lang="sl-SI" altLang="sl-SI" b="1" dirty="0">
                <a:solidFill>
                  <a:schemeClr val="tx2"/>
                </a:solidFill>
                <a:latin typeface="Calibri" panose="020F0502020204030204" pitchFamily="34" charset="0"/>
              </a:rPr>
              <a:t>K9 =  </a:t>
            </a:r>
            <a:r>
              <a:rPr lang="sl-SI" altLang="sl-SI" dirty="0">
                <a:solidFill>
                  <a:schemeClr val="tx2"/>
                </a:solidFill>
                <a:latin typeface="Calibri" panose="020F0502020204030204" pitchFamily="34" charset="0"/>
              </a:rPr>
              <a:t>proračunski prihodki / prihodki zavoda – </a:t>
            </a:r>
            <a:r>
              <a:rPr lang="sl-SI" altLang="sl-SI" i="1" dirty="0">
                <a:solidFill>
                  <a:schemeClr val="tx2"/>
                </a:solidFill>
                <a:latin typeface="Calibri" panose="020F0502020204030204" pitchFamily="34" charset="0"/>
              </a:rPr>
              <a:t>delež proračunskih prihodkov</a:t>
            </a:r>
          </a:p>
        </p:txBody>
      </p:sp>
    </p:spTree>
    <p:extLst>
      <p:ext uri="{BB962C8B-B14F-4D97-AF65-F5344CB8AC3E}">
        <p14:creationId xmlns:p14="http://schemas.microsoft.com/office/powerpoint/2010/main" val="341147685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848290" y="3874132"/>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726161" y="1089766"/>
            <a:ext cx="7766485" cy="4062651"/>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LETNO POROČILO JAVNIH ZAVODOV NA PODROČJU KULTURE</a:t>
            </a:r>
          </a:p>
          <a:p>
            <a:pPr hangingPunct="0"/>
            <a:endParaRPr lang="sl-SI" sz="2000"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Javni zavodi so dolžni v skladu z Zakonom o računovodstvu in navodili in obrazci ustanovitelja oz. večinskega financerja, pripraviti </a:t>
            </a:r>
            <a:r>
              <a:rPr lang="sl-SI" b="1" dirty="0">
                <a:solidFill>
                  <a:schemeClr val="tx2"/>
                </a:solidFill>
                <a:latin typeface="Calibri" panose="020F0502020204030204" pitchFamily="34" charset="0"/>
              </a:rPr>
              <a:t>Letno poročilo</a:t>
            </a:r>
            <a:r>
              <a:rPr lang="sl-SI" dirty="0">
                <a:solidFill>
                  <a:schemeClr val="tx2"/>
                </a:solidFill>
                <a:latin typeface="Calibri" panose="020F0502020204030204" pitchFamily="34" charset="0"/>
              </a:rPr>
              <a:t>, ki ga morajo do konca februarja za preteklo leto poslati AJPES-u ter ustanovitelju  oz. večinskemu financerju (ministrstvu) po predhodni obravnavi na sejah sveta in strokovnega sveta zavoda.</a:t>
            </a:r>
          </a:p>
          <a:p>
            <a:pPr hangingPunct="0"/>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Letno poročilo je  sestavljeno iz </a:t>
            </a:r>
            <a:r>
              <a:rPr lang="sl-SI" b="1" dirty="0">
                <a:solidFill>
                  <a:schemeClr val="tx2"/>
                </a:solidFill>
                <a:latin typeface="Calibri" panose="020F0502020204030204" pitchFamily="34" charset="0"/>
              </a:rPr>
              <a:t>računovodskega </a:t>
            </a:r>
            <a:r>
              <a:rPr lang="sl-SI" dirty="0">
                <a:solidFill>
                  <a:schemeClr val="tx2"/>
                </a:solidFill>
                <a:latin typeface="Calibri" panose="020F0502020204030204" pitchFamily="34" charset="0"/>
              </a:rPr>
              <a:t>in </a:t>
            </a:r>
            <a:r>
              <a:rPr lang="sl-SI" b="1" dirty="0">
                <a:solidFill>
                  <a:schemeClr val="tx2"/>
                </a:solidFill>
                <a:latin typeface="Calibri" panose="020F0502020204030204" pitchFamily="34" charset="0"/>
              </a:rPr>
              <a:t>poslovnega poročila </a:t>
            </a:r>
            <a:r>
              <a:rPr lang="sl-SI" dirty="0">
                <a:solidFill>
                  <a:schemeClr val="tx2"/>
                </a:solidFill>
                <a:latin typeface="Calibri" panose="020F0502020204030204" pitchFamily="34" charset="0"/>
              </a:rPr>
              <a:t>s prilogami, ki jih določi ustanovitelj  oz. večinski financer zavoda.</a:t>
            </a:r>
          </a:p>
          <a:p>
            <a:pPr hangingPunct="0"/>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V skladu z 58. </a:t>
            </a:r>
            <a:r>
              <a:rPr lang="sl-SI">
                <a:solidFill>
                  <a:schemeClr val="tx2"/>
                </a:solidFill>
                <a:latin typeface="Calibri" panose="020F0502020204030204" pitchFamily="34" charset="0"/>
              </a:rPr>
              <a:t>členom ZIPRS2122 </a:t>
            </a:r>
            <a:r>
              <a:rPr lang="sl-SI" dirty="0">
                <a:solidFill>
                  <a:schemeClr val="tx2"/>
                </a:solidFill>
                <a:latin typeface="Calibri" panose="020F0502020204030204" pitchFamily="34" charset="0"/>
              </a:rPr>
              <a:t>so javni zavodi dolžni posredovati </a:t>
            </a:r>
            <a:r>
              <a:rPr lang="sl-SI" b="1" dirty="0">
                <a:solidFill>
                  <a:schemeClr val="tx2"/>
                </a:solidFill>
                <a:latin typeface="Calibri" panose="020F0502020204030204" pitchFamily="34" charset="0"/>
              </a:rPr>
              <a:t>sprejeta</a:t>
            </a:r>
            <a:r>
              <a:rPr lang="sl-SI" dirty="0">
                <a:solidFill>
                  <a:schemeClr val="tx2"/>
                </a:solidFill>
                <a:latin typeface="Calibri" panose="020F0502020204030204" pitchFamily="34" charset="0"/>
              </a:rPr>
              <a:t> letna poročila o delu </a:t>
            </a:r>
            <a:r>
              <a:rPr lang="sl-SI" b="1" dirty="0">
                <a:solidFill>
                  <a:schemeClr val="tx2"/>
                </a:solidFill>
                <a:latin typeface="Calibri" panose="020F0502020204030204" pitchFamily="34" charset="0"/>
              </a:rPr>
              <a:t>v soglasje </a:t>
            </a:r>
            <a:r>
              <a:rPr lang="sl-SI" dirty="0">
                <a:solidFill>
                  <a:schemeClr val="tx2"/>
                </a:solidFill>
                <a:latin typeface="Calibri" panose="020F0502020204030204" pitchFamily="34" charset="0"/>
              </a:rPr>
              <a:t>organu, pristojnemu za izdajo soglasja k njihovemu finančnemu načrtu in programu dela (ustanovitelju).</a:t>
            </a:r>
          </a:p>
        </p:txBody>
      </p:sp>
    </p:spTree>
    <p:extLst>
      <p:ext uri="{BB962C8B-B14F-4D97-AF65-F5344CB8AC3E}">
        <p14:creationId xmlns:p14="http://schemas.microsoft.com/office/powerpoint/2010/main" val="7532638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001" y="1548000"/>
            <a:ext cx="7777129" cy="4524315"/>
          </a:xfrm>
        </p:spPr>
        <p:txBody>
          <a:bodyPr/>
          <a:lstStyle/>
          <a:p>
            <a:r>
              <a:rPr lang="sl-SI" sz="2000" dirty="0">
                <a:solidFill>
                  <a:schemeClr val="tx2"/>
                </a:solidFill>
                <a:latin typeface="Calibri" panose="020F0502020204030204" pitchFamily="34" charset="0"/>
              </a:rPr>
              <a:t>Računovodsko poročilo obsega: </a:t>
            </a:r>
            <a:br>
              <a:rPr lang="sl-SI" sz="2000" dirty="0">
                <a:solidFill>
                  <a:schemeClr val="tx2"/>
                </a:solidFill>
                <a:latin typeface="Calibri" panose="020F0502020204030204" pitchFamily="34" charset="0"/>
              </a:rPr>
            </a:br>
            <a:br>
              <a:rPr lang="sl-SI" sz="200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bilanco stanja s prilogama (stanje in gibanje neopredmetenih sredstev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in opredmetenih  osnovnih sredstev,  stanje in gibanje dolgoročnih finančnih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naložb in posojil),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prihodkov in odhodkov  določenih uporabnikov s prilogami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(izkaz prihodkov in odhodkov določenih uporabnikov </a:t>
            </a:r>
            <a:r>
              <a:rPr lang="sl-SI" sz="1800" b="0" i="1" dirty="0">
                <a:solidFill>
                  <a:schemeClr val="tx2"/>
                </a:solidFill>
                <a:latin typeface="Calibri" panose="020F0502020204030204" pitchFamily="34" charset="0"/>
              </a:rPr>
              <a:t>po vrstah dejavnosti</a:t>
            </a:r>
            <a:r>
              <a:rPr lang="sl-SI" sz="1800" b="0" dirty="0">
                <a:solidFill>
                  <a:schemeClr val="tx2"/>
                </a:solidFill>
                <a:latin typeface="Calibri" panose="020F0502020204030204" pitchFamily="34" charset="0"/>
              </a:rPr>
              <a:t>,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prihodkov in odhodkov določenih uporabnikov </a:t>
            </a:r>
            <a:r>
              <a:rPr lang="sl-SI" sz="1800" b="0" i="1" dirty="0">
                <a:solidFill>
                  <a:schemeClr val="tx2"/>
                </a:solidFill>
                <a:latin typeface="Calibri" panose="020F0502020204030204" pitchFamily="34" charset="0"/>
              </a:rPr>
              <a:t>po načelu </a:t>
            </a:r>
            <a:br>
              <a:rPr lang="sl-SI" sz="1800" b="0" i="1" dirty="0">
                <a:solidFill>
                  <a:schemeClr val="tx2"/>
                </a:solidFill>
                <a:latin typeface="Calibri" panose="020F0502020204030204" pitchFamily="34" charset="0"/>
              </a:rPr>
            </a:br>
            <a:r>
              <a:rPr lang="sl-SI" sz="1800" b="0" i="1" dirty="0">
                <a:solidFill>
                  <a:schemeClr val="tx2"/>
                </a:solidFill>
                <a:latin typeface="Calibri" panose="020F0502020204030204" pitchFamily="34" charset="0"/>
              </a:rPr>
              <a:t>denarnega toka</a:t>
            </a:r>
            <a:r>
              <a:rPr lang="sl-SI" sz="1800" b="0" dirty="0">
                <a:solidFill>
                  <a:schemeClr val="tx2"/>
                </a:solidFill>
                <a:latin typeface="Calibri" panose="020F0502020204030204" pitchFamily="34" charset="0"/>
              </a:rPr>
              <a:t>,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računa finančnih terjatev in naložb določenih uporabnikov,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računa financiranja določenih uporabnikov) in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pojasnila (že navedene priloge k izkazoma in druge računovodske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informacije),</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druge priloge, ki jih določi ustanovitelj (npr. Izračun presežka po denarnem toku 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v skladu z 9. členom ZJF). </a:t>
            </a:r>
            <a:br>
              <a:rPr lang="sl-SI" sz="2000" dirty="0">
                <a:solidFill>
                  <a:schemeClr val="tx2"/>
                </a:solidFill>
                <a:latin typeface="Calibri" panose="020F0502020204030204" pitchFamily="34" charset="0"/>
              </a:rPr>
            </a:br>
            <a:endParaRPr lang="sl-SI" sz="2000" dirty="0"/>
          </a:p>
        </p:txBody>
      </p:sp>
    </p:spTree>
    <p:extLst>
      <p:ext uri="{BB962C8B-B14F-4D97-AF65-F5344CB8AC3E}">
        <p14:creationId xmlns:p14="http://schemas.microsoft.com/office/powerpoint/2010/main" val="2161822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43258" y="1256572"/>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43258" y="1067311"/>
            <a:ext cx="7290148"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Poslovno poročilo </a:t>
            </a:r>
            <a:r>
              <a:rPr lang="sl-SI" sz="2000" dirty="0">
                <a:solidFill>
                  <a:schemeClr val="tx2"/>
                </a:solidFill>
                <a:latin typeface="Calibri" panose="020F0502020204030204" pitchFamily="34" charset="0"/>
              </a:rPr>
              <a:t>javnega zavoda</a:t>
            </a:r>
          </a:p>
          <a:p>
            <a:pPr hangingPunct="0"/>
            <a:r>
              <a:rPr lang="sl-SI" sz="2000" dirty="0">
                <a:solidFill>
                  <a:schemeClr val="tx2"/>
                </a:solidFill>
                <a:latin typeface="Calibri" panose="020F0502020204030204" pitchFamily="34" charset="0"/>
              </a:rPr>
              <a:t> </a:t>
            </a:r>
          </a:p>
          <a:p>
            <a:pPr lvl="0" fontAlgn="auto" hangingPunct="1"/>
            <a:r>
              <a:rPr lang="sl-SI" sz="2000" dirty="0">
                <a:solidFill>
                  <a:schemeClr val="tx2"/>
                </a:solidFill>
                <a:latin typeface="Calibri" panose="020F0502020204030204" pitchFamily="34" charset="0"/>
              </a:rPr>
              <a:t> </a:t>
            </a:r>
            <a:r>
              <a:rPr lang="sl-SI" dirty="0">
                <a:solidFill>
                  <a:schemeClr val="tx2"/>
                </a:solidFill>
                <a:latin typeface="Calibri" panose="020F0502020204030204" pitchFamily="34" charset="0"/>
              </a:rPr>
              <a:t>- </a:t>
            </a:r>
            <a:r>
              <a:rPr lang="sl-SI" b="1" dirty="0">
                <a:solidFill>
                  <a:schemeClr val="tx2"/>
                </a:solidFill>
                <a:latin typeface="Calibri" panose="020F0502020204030204" pitchFamily="34" charset="0"/>
              </a:rPr>
              <a:t>Splošni del</a:t>
            </a:r>
            <a:r>
              <a:rPr lang="sl-SI" dirty="0">
                <a:solidFill>
                  <a:schemeClr val="tx2"/>
                </a:solidFill>
                <a:latin typeface="Calibri" panose="020F0502020204030204" pitchFamily="34" charset="0"/>
              </a:rPr>
              <a:t>: </a:t>
            </a:r>
          </a:p>
          <a:p>
            <a:pPr lvl="0" fontAlgn="auto" hangingPunct="1"/>
            <a:r>
              <a:rPr lang="sl-SI" dirty="0">
                <a:solidFill>
                  <a:schemeClr val="tx2"/>
                </a:solidFill>
                <a:latin typeface="Calibri" panose="020F0502020204030204" pitchFamily="34" charset="0"/>
              </a:rPr>
              <a:t>predstavitev javnega zavoda, opis sedanjega položaja, opis razvoja (analiza poslovnega okolja zavoda), predstavitev vodstva, organov javnega zavoda, predstavitev dejavnosti, obseg delovanja ...</a:t>
            </a:r>
          </a:p>
          <a:p>
            <a:pPr lvl="0" fontAlgn="auto" hangingPunct="1"/>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 - </a:t>
            </a:r>
            <a:r>
              <a:rPr lang="sl-SI" b="1" dirty="0">
                <a:solidFill>
                  <a:schemeClr val="tx2"/>
                </a:solidFill>
                <a:latin typeface="Calibri" panose="020F0502020204030204" pitchFamily="34" charset="0"/>
              </a:rPr>
              <a:t>Posebni del</a:t>
            </a:r>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poročila posameznih oddelkov, služb o izvedbi njihovih programov, dejavnosti, projektov</a:t>
            </a:r>
          </a:p>
          <a:p>
            <a:pPr hangingPunct="0"/>
            <a:r>
              <a:rPr lang="sl-SI" dirty="0">
                <a:solidFill>
                  <a:schemeClr val="tx2"/>
                </a:solidFill>
                <a:latin typeface="Calibri" panose="020F0502020204030204" pitchFamily="34" charset="0"/>
              </a:rPr>
              <a:t>poročilo o doseženih ciljih in rezultatih, ki vključuje oceno uspeha realizacije po programskih sklopih, kot so opredeljeni v programu zavoda in odločbi ustanovitelja.</a:t>
            </a:r>
          </a:p>
          <a:p>
            <a:pPr hangingPunct="0"/>
            <a:endParaRPr lang="sl-SI" dirty="0">
              <a:solidFill>
                <a:schemeClr val="tx2"/>
              </a:solidFill>
              <a:latin typeface="Calibri" panose="020F0502020204030204" pitchFamily="34" charset="0"/>
            </a:endParaRPr>
          </a:p>
          <a:p>
            <a:pPr lvl="0" fontAlgn="auto" hangingPunct="1"/>
            <a:r>
              <a:rPr lang="sl-SI" dirty="0">
                <a:solidFill>
                  <a:schemeClr val="tx2"/>
                </a:solidFill>
                <a:latin typeface="Calibri" panose="020F0502020204030204" pitchFamily="34" charset="0"/>
              </a:rPr>
              <a:t> - </a:t>
            </a:r>
            <a:r>
              <a:rPr lang="sl-SI" b="1" dirty="0">
                <a:solidFill>
                  <a:schemeClr val="tx2"/>
                </a:solidFill>
                <a:latin typeface="Calibri" panose="020F0502020204030204" pitchFamily="34" charset="0"/>
              </a:rPr>
              <a:t>Zaključni del </a:t>
            </a:r>
            <a:r>
              <a:rPr lang="sl-SI" dirty="0">
                <a:solidFill>
                  <a:schemeClr val="tx2"/>
                </a:solidFill>
                <a:latin typeface="Calibri" panose="020F0502020204030204" pitchFamily="34" charset="0"/>
              </a:rPr>
              <a:t>poslovnega poročila: </a:t>
            </a:r>
          </a:p>
          <a:p>
            <a:pPr lvl="0" fontAlgn="auto" hangingPunct="1"/>
            <a:r>
              <a:rPr lang="sl-SI" dirty="0">
                <a:solidFill>
                  <a:schemeClr val="tx2"/>
                </a:solidFill>
                <a:latin typeface="Calibri" panose="020F0502020204030204" pitchFamily="34" charset="0"/>
              </a:rPr>
              <a:t>   datum in kraj nastanka, kdo je sodeloval pri pripravi poročila,  </a:t>
            </a:r>
          </a:p>
          <a:p>
            <a:pPr lvl="0" fontAlgn="auto" hangingPunct="1"/>
            <a:r>
              <a:rPr lang="sl-SI" dirty="0">
                <a:solidFill>
                  <a:schemeClr val="tx2"/>
                </a:solidFill>
                <a:latin typeface="Calibri" panose="020F0502020204030204" pitchFamily="34" charset="0"/>
              </a:rPr>
              <a:t>   kdo je v javnem zavodu sprejel poročilo, podpis odgovornih oseb, </a:t>
            </a:r>
          </a:p>
          <a:p>
            <a:pPr lvl="0" fontAlgn="auto" hangingPunct="1"/>
            <a:r>
              <a:rPr lang="sl-SI" dirty="0">
                <a:solidFill>
                  <a:schemeClr val="tx2"/>
                </a:solidFill>
                <a:latin typeface="Calibri" panose="020F0502020204030204" pitchFamily="34" charset="0"/>
              </a:rPr>
              <a:t>   ki so ga pripravile</a:t>
            </a:r>
          </a:p>
        </p:txBody>
      </p:sp>
    </p:spTree>
    <p:extLst>
      <p:ext uri="{BB962C8B-B14F-4D97-AF65-F5344CB8AC3E}">
        <p14:creationId xmlns:p14="http://schemas.microsoft.com/office/powerpoint/2010/main" val="36476475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007628"/>
            <a:ext cx="8007262"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Splošni del poslovnega poročila</a:t>
            </a:r>
            <a:endParaRPr lang="sl-SI" sz="2000" dirty="0">
              <a:solidFill>
                <a:schemeClr val="tx2"/>
              </a:solidFill>
              <a:latin typeface="Calibri" panose="020F0502020204030204" pitchFamily="34" charset="0"/>
            </a:endParaRP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Predstavitev javnega zavoda: osnovni podatki iz registracije: naziv, morebitni skrajšani naziv, naslov, matična številka, davčna številka, številka podračuna pri UJP, telefonska številka, elektronski naslov,</a:t>
            </a:r>
          </a:p>
          <a:p>
            <a:pPr hangingPunct="0"/>
            <a:r>
              <a:rPr lang="sl-SI" sz="2000" dirty="0">
                <a:solidFill>
                  <a:schemeClr val="tx2"/>
                </a:solidFill>
                <a:latin typeface="Calibri" panose="020F0502020204030204" pitchFamily="34" charset="0"/>
              </a:rPr>
              <a:t>kontaktne osebe 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Kratek opis razvoja javnega zavoda: ustanovitev, kako se je razvijal v teh letih, kakšen je njegov položaj v okolju (analizira poslovnega okolja), priznanja, posebni uspehi, težave 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Pri predstavitvi pomembnejših organov javnega zavoda navedemo vodilne, člane sveta in strokovnega sveta. Priporočilo je, da se navede tiste organe, ki so imeli največji vpliv na izide poslovanja, predstavljene v poročilu.</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Naštejemo dejavnosti, zaradi katerih je bil zavod ustanovljen ter pri vsaki dejavnosti na kratko opišemo glavne naloge.</a:t>
            </a:r>
          </a:p>
        </p:txBody>
      </p:sp>
    </p:spTree>
    <p:extLst>
      <p:ext uri="{BB962C8B-B14F-4D97-AF65-F5344CB8AC3E}">
        <p14:creationId xmlns:p14="http://schemas.microsoft.com/office/powerpoint/2010/main" val="404470530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686142"/>
            <a:ext cx="7200900" cy="4326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501042" y="1042259"/>
            <a:ext cx="8417490" cy="492442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Posebni del poslovnega poročila</a:t>
            </a:r>
            <a:r>
              <a:rPr lang="sl-SI" sz="2000" dirty="0">
                <a:solidFill>
                  <a:schemeClr val="tx2"/>
                </a:solidFill>
                <a:latin typeface="Calibri" panose="020F0502020204030204" pitchFamily="34" charset="0"/>
              </a:rPr>
              <a:t> / priloge</a:t>
            </a:r>
          </a:p>
          <a:p>
            <a:pPr hangingPunct="0"/>
            <a:endParaRPr lang="sl-SI" sz="2000" dirty="0">
              <a:solidFill>
                <a:schemeClr val="tx2"/>
              </a:solidFill>
              <a:latin typeface="Calibri" panose="020F0502020204030204" pitchFamily="34" charset="0"/>
            </a:endParaRPr>
          </a:p>
          <a:p>
            <a:pPr marL="285750" indent="-285750" hangingPunct="0">
              <a:buFontTx/>
              <a:buChar char="-"/>
            </a:pPr>
            <a:r>
              <a:rPr lang="sl-SI" dirty="0">
                <a:solidFill>
                  <a:schemeClr val="tx2"/>
                </a:solidFill>
                <a:latin typeface="Calibri" panose="020F0502020204030204" pitchFamily="34" charset="0"/>
              </a:rPr>
              <a:t>Poročilo o izvedbi programov, dejavnosti, projektov: uresničevanje glavnih ciljev po programskih sklopih;</a:t>
            </a:r>
          </a:p>
          <a:p>
            <a:pPr marL="285750" indent="-285750" hangingPunct="0">
              <a:buFontTx/>
              <a:buChar char="-"/>
            </a:pPr>
            <a:r>
              <a:rPr lang="sl-SI" dirty="0">
                <a:solidFill>
                  <a:schemeClr val="tx2"/>
                </a:solidFill>
                <a:latin typeface="Calibri" panose="020F0502020204030204" pitchFamily="34" charset="0"/>
              </a:rPr>
              <a:t>Doseganje dolgoročnih in letnih ciljev poslovanja;</a:t>
            </a:r>
          </a:p>
          <a:p>
            <a:pPr marL="285750" indent="-285750" hangingPunct="0">
              <a:buFontTx/>
              <a:buChar char="-"/>
            </a:pPr>
            <a:r>
              <a:rPr lang="sl-SI" dirty="0">
                <a:solidFill>
                  <a:schemeClr val="tx2"/>
                </a:solidFill>
                <a:latin typeface="Calibri" panose="020F0502020204030204" pitchFamily="34" charset="0"/>
              </a:rPr>
              <a:t>Ocene uspeha pri doseganju ciljev z analizo opisnih, fizičnih in finančnih kazalcev;</a:t>
            </a:r>
          </a:p>
          <a:p>
            <a:pPr marL="285750" indent="-285750" hangingPunct="0">
              <a:buFontTx/>
              <a:buChar char="-"/>
            </a:pPr>
            <a:r>
              <a:rPr lang="sl-SI" dirty="0">
                <a:solidFill>
                  <a:schemeClr val="tx2"/>
                </a:solidFill>
                <a:latin typeface="Calibri" panose="020F0502020204030204" pitchFamily="34" charset="0"/>
              </a:rPr>
              <a:t>Druga pojasnila in poročila, ki jih določi ustanovitelj ali pa so pomembna za razumevanje poslovanja oziroma dejavnosti zavoda, na primer:</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Vsebinski – statistični obrazci,</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Poimenski seznam zaposlenih po virih financiranja,</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Popis objektov in prostorov zavoda ter poročilo o prejetih najemninah od oddaje stvarnega premoženja države v najem,</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Elementi za določitev dovoljenega obsega sredstev za delovno uspešnost iz naslova prodaje blaga in storitev na trgu in iz naslova nejavnih prihodkov za izvajanje javne službe.</a:t>
            </a:r>
          </a:p>
          <a:p>
            <a:pPr marL="285750" indent="-285750" hangingPunct="0">
              <a:buFontTx/>
              <a:buChar char="-"/>
            </a:pPr>
            <a:endParaRPr lang="sl-SI" sz="2000" dirty="0">
              <a:solidFill>
                <a:schemeClr val="tx2"/>
              </a:solidFill>
              <a:latin typeface="Calibri" panose="020F0502020204030204" pitchFamily="34" charset="0"/>
            </a:endParaRPr>
          </a:p>
          <a:p>
            <a:pPr hangingPunct="0"/>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1893685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10" y="1152396"/>
            <a:ext cx="8323867" cy="4678204"/>
          </a:xfrm>
        </p:spPr>
        <p:txBody>
          <a:bodyPr/>
          <a:lstStyle/>
          <a:p>
            <a:r>
              <a:rPr lang="sl-SI" sz="1600" dirty="0">
                <a:solidFill>
                  <a:schemeClr val="tx2"/>
                </a:solidFill>
                <a:latin typeface="Calibri" panose="020F0502020204030204" pitchFamily="34" charset="0"/>
              </a:rPr>
              <a:t>Poleg Letnega poročila javni zavodi pripravijo tudi Polletna poročila o poslovanju</a:t>
            </a:r>
            <a:br>
              <a:rPr lang="sl-SI" sz="1600" dirty="0">
                <a:solidFill>
                  <a:schemeClr val="tx2"/>
                </a:solidFill>
                <a:latin typeface="Calibri" panose="020F0502020204030204" pitchFamily="34" charset="0"/>
              </a:rPr>
            </a:br>
            <a:br>
              <a:rPr lang="sl-SI" sz="1600" dirty="0">
                <a:solidFill>
                  <a:schemeClr val="tx2"/>
                </a:solidFill>
                <a:latin typeface="Calibri" panose="020F0502020204030204" pitchFamily="34" charset="0"/>
              </a:rPr>
            </a:br>
            <a:r>
              <a:rPr lang="sl-SI" sz="1600" dirty="0">
                <a:solidFill>
                  <a:schemeClr val="tx2"/>
                </a:solidFill>
                <a:latin typeface="Calibri" panose="020F0502020204030204" pitchFamily="34" charset="0"/>
              </a:rPr>
              <a:t>62. člen ZIPRS2122</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(polletno poročilo)</a:t>
            </a:r>
            <a:br>
              <a:rPr lang="sl-SI" sz="1600" b="0" dirty="0">
                <a:solidFill>
                  <a:schemeClr val="tx2"/>
                </a:solidFill>
                <a:latin typeface="Calibri" panose="020F0502020204030204" pitchFamily="34" charset="0"/>
              </a:rPr>
            </a:b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(1) Posredni uporabniki proračuna države in občin ter ZZZS in ZPIZ morajo najpozneje do</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31. avgusta tekočega leta, pristojnemu ministrstvu oziroma županu posredovati polletno poročilo.</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(2) V polletnem poročilu iz prejšnjega odstavka se izkazujejo:</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podatki o sprejetem finančnem načrtu tekočega leta,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podatki o realizaciji sprejetega finančnega načrta v obdobju januar–junij tekočega leta in</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ocena realizacije sprejetega finančnega načrta do konca tekočega leta.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(3) Če iz ocene realizacije sprejetega finančnega načrta izhaja, da bo posredni uporabnik ob koncu </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tekočega leta realiziral presežek odhodkov nad prihodki, mora odgovorna oseba posrednega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uporabnika proračuna, ZPIZ oziroma ZZZS polletnemu poročilu predložiti tudi sanacijski načrt, ki </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vsebuje ukrepe, s katerimi se finančni načrt posrednega uporabnika izravna do konca tekočega leta.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(4) Šteje se, da je odgovorna oseba posrednega uporabnika predstojnik oziroma poslovodni </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organ, ki pri proračunskem uporabniku izvaja pravice in obveznosti delodajalca oziroma je</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odgovoren za njegovo finančno poslovanje.</a:t>
            </a:r>
            <a:br>
              <a:rPr lang="sl-SI" sz="1600" b="0" dirty="0">
                <a:solidFill>
                  <a:schemeClr val="tx2"/>
                </a:solidFill>
                <a:latin typeface="Calibri" panose="020F0502020204030204" pitchFamily="34" charset="0"/>
              </a:rPr>
            </a:br>
            <a:endParaRPr lang="sl-SI" sz="1600" dirty="0">
              <a:latin typeface="Calibri" panose="020F0502020204030204" pitchFamily="34" charset="0"/>
            </a:endParaRPr>
          </a:p>
        </p:txBody>
      </p:sp>
    </p:spTree>
    <p:extLst>
      <p:ext uri="{BB962C8B-B14F-4D97-AF65-F5344CB8AC3E}">
        <p14:creationId xmlns:p14="http://schemas.microsoft.com/office/powerpoint/2010/main" val="914375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52395"/>
            <a:ext cx="5449249" cy="984885"/>
          </a:xfrm>
        </p:spPr>
        <p:txBody>
          <a:bodyPr/>
          <a:lstStyle/>
          <a:p>
            <a:r>
              <a:rPr lang="sl-SI" sz="1600" b="1" dirty="0">
                <a:solidFill>
                  <a:schemeClr val="tx2"/>
                </a:solidFill>
                <a:latin typeface="Calibri" panose="020F0502020204030204" pitchFamily="34" charset="0"/>
              </a:rPr>
              <a:t>79. člen ZIPRS2122</a:t>
            </a:r>
            <a:br>
              <a:rPr lang="sl-SI" sz="1600" b="1" dirty="0">
                <a:solidFill>
                  <a:schemeClr val="tx2"/>
                </a:solidFill>
                <a:latin typeface="Calibri" panose="020F0502020204030204" pitchFamily="34" charset="0"/>
              </a:rPr>
            </a:br>
            <a:r>
              <a:rPr lang="sl-SI" sz="1600" b="1" dirty="0">
                <a:solidFill>
                  <a:schemeClr val="tx2"/>
                </a:solidFill>
                <a:latin typeface="Calibri" panose="020F0502020204030204" pitchFamily="34" charset="0"/>
              </a:rPr>
              <a:t>(razrešitev odgovorne osebe posrednega uporabnika proračuna</a:t>
            </a:r>
            <a:r>
              <a:rPr lang="sl-SI" sz="1600" b="0" dirty="0">
                <a:solidFill>
                  <a:schemeClr val="tx2"/>
                </a:solidFill>
                <a:latin typeface="Calibri" panose="020F0502020204030204" pitchFamily="34" charset="0"/>
              </a:rPr>
              <a:t>)</a:t>
            </a:r>
            <a:br>
              <a:rPr lang="sl-SI" sz="1600" b="0" dirty="0">
                <a:solidFill>
                  <a:schemeClr val="tx2"/>
                </a:solidFill>
                <a:latin typeface="Calibri" panose="020F0502020204030204" pitchFamily="34" charset="0"/>
              </a:rPr>
            </a:br>
            <a:br>
              <a:rPr lang="sl-SI" sz="1600" b="0" dirty="0">
                <a:solidFill>
                  <a:schemeClr val="tx2"/>
                </a:solidFill>
                <a:latin typeface="Calibri" panose="020F0502020204030204" pitchFamily="34" charset="0"/>
              </a:rPr>
            </a:br>
            <a:endParaRPr lang="sl-SI" sz="1600" dirty="0">
              <a:effectLst/>
              <a:latin typeface="Calibri" panose="020F0502020204030204" pitchFamily="34" charset="0"/>
            </a:endParaRPr>
          </a:p>
        </p:txBody>
      </p:sp>
      <p:sp>
        <p:nvSpPr>
          <p:cNvPr id="3" name="Ograda besedila 2"/>
          <p:cNvSpPr>
            <a:spLocks noGrp="1"/>
          </p:cNvSpPr>
          <p:nvPr>
            <p:ph type="body" sz="quarter" idx="13"/>
          </p:nvPr>
        </p:nvSpPr>
        <p:spPr>
          <a:xfrm>
            <a:off x="971425" y="1903957"/>
            <a:ext cx="7201025" cy="3883068"/>
          </a:xfrm>
        </p:spPr>
        <p:txBody>
          <a:bodyPr/>
          <a:lstStyle/>
          <a:p>
            <a:pPr marL="0" indent="0">
              <a:buNone/>
            </a:pPr>
            <a:r>
              <a:rPr lang="sl-SI" sz="1400" dirty="0">
                <a:solidFill>
                  <a:schemeClr val="tx2"/>
                </a:solidFill>
              </a:rPr>
              <a:t>1) Vlada oziroma župan, po postopku za razrešitev iz krivdnega razloga, razreši odgovorno osebo posrednega uporabnika proračuna, če:</a:t>
            </a:r>
          </a:p>
          <a:p>
            <a:pPr marL="0" indent="0">
              <a:buNone/>
            </a:pPr>
            <a:r>
              <a:rPr lang="sl-SI" sz="1400" dirty="0">
                <a:solidFill>
                  <a:schemeClr val="tx2"/>
                </a:solidFill>
              </a:rPr>
              <a:t>-	pripravi finančni načrt v nasprotju z izhodišči iz 58. člena tega zakona;</a:t>
            </a:r>
          </a:p>
          <a:p>
            <a:pPr marL="0" indent="0">
              <a:buNone/>
            </a:pPr>
            <a:r>
              <a:rPr lang="sl-SI" sz="1400" dirty="0">
                <a:solidFill>
                  <a:schemeClr val="tx2"/>
                </a:solidFill>
              </a:rPr>
              <a:t>-	ne posreduje finančnega načrta v soglasje pristojnemu ministrstvu oziroma občinski upravi v 30 dneh po poteku roka iz šestega in osmega odstavka 58. člena tega zakona;</a:t>
            </a:r>
          </a:p>
          <a:p>
            <a:pPr marL="0" indent="0">
              <a:buNone/>
            </a:pPr>
            <a:r>
              <a:rPr lang="sl-SI" sz="1400" dirty="0">
                <a:solidFill>
                  <a:schemeClr val="tx2"/>
                </a:solidFill>
              </a:rPr>
              <a:t>-	ne pripravi kadrovskega načrta ali če ga pripravi v nasprotju z izhodišči iz drugega in tretjega odstavka 60. člena tega zakona;</a:t>
            </a:r>
          </a:p>
          <a:p>
            <a:pPr marL="0" indent="0">
              <a:buNone/>
            </a:pPr>
            <a:r>
              <a:rPr lang="sl-SI" sz="1400" dirty="0">
                <a:solidFill>
                  <a:schemeClr val="tx2"/>
                </a:solidFill>
              </a:rPr>
              <a:t>-	prerazporedi sredstva na plačne konte v nasprotju s tem zakonom;</a:t>
            </a:r>
          </a:p>
          <a:p>
            <a:pPr marL="0" indent="0">
              <a:buNone/>
            </a:pPr>
            <a:r>
              <a:rPr lang="sl-SI" sz="1400" dirty="0">
                <a:solidFill>
                  <a:schemeClr val="tx2"/>
                </a:solidFill>
              </a:rPr>
              <a:t>-	je v letnem poročilu izkazan presežek odhodkov nad prihodki, razen če je presežek odhodkov nad prihodki nastal zaradi okoliščin, na katere odgovorna oseba posrednega uporabnika ne more vplivati.</a:t>
            </a:r>
          </a:p>
          <a:p>
            <a:pPr marL="0" indent="0">
              <a:buNone/>
            </a:pPr>
            <a:r>
              <a:rPr lang="sl-SI" sz="1400" dirty="0">
                <a:solidFill>
                  <a:schemeClr val="tx2"/>
                </a:solidFill>
              </a:rPr>
              <a:t>(2) Predlog za razrešitev odgovorne osebe posrednega uporabnika proračuna vladi posreduje pristojno ministrstvo, županu pa občinska uprava.</a:t>
            </a:r>
          </a:p>
          <a:p>
            <a:pPr marL="0" indent="0">
              <a:buNone/>
            </a:pPr>
            <a:r>
              <a:rPr lang="sl-SI" sz="1400" dirty="0">
                <a:solidFill>
                  <a:schemeClr val="tx2"/>
                </a:solidFill>
              </a:rPr>
              <a:t>(3) Če je odgovorna oseba posrednega uporabnika proračuna države ali občine oseba, za razrešitev katere ni pristojna vlada oziroma župan, vlada oziroma župan predlaga razrešitev odgovorne osebe posrednega uporabnika organu, pristojnemu za njeno imenovanje.</a:t>
            </a:r>
          </a:p>
          <a:p>
            <a:endParaRPr lang="sl-SI" sz="1600" dirty="0">
              <a:latin typeface="Calibri" panose="020F0502020204030204" pitchFamily="34" charset="0"/>
            </a:endParaRPr>
          </a:p>
        </p:txBody>
      </p:sp>
    </p:spTree>
    <p:extLst>
      <p:ext uri="{BB962C8B-B14F-4D97-AF65-F5344CB8AC3E}">
        <p14:creationId xmlns:p14="http://schemas.microsoft.com/office/powerpoint/2010/main" val="1652597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Bell MT" panose="02020503060305020303" pitchFamily="18" charset="0"/>
                <a:cs typeface="Arial" charset="0"/>
              </a:rPr>
              <a:t> </a:t>
            </a:r>
            <a:endParaRPr lang="en-US">
              <a:latin typeface="Bell MT" panose="02020503060305020303" pitchFamily="18" charset="0"/>
              <a:cs typeface="Arial" charset="0"/>
            </a:endParaRPr>
          </a:p>
        </p:txBody>
      </p:sp>
      <p:sp>
        <p:nvSpPr>
          <p:cNvPr id="8195" name="TextBox 5"/>
          <p:cNvSpPr txBox="1">
            <a:spLocks noChangeArrowheads="1"/>
          </p:cNvSpPr>
          <p:nvPr/>
        </p:nvSpPr>
        <p:spPr bwMode="auto">
          <a:xfrm>
            <a:off x="685800" y="60483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Bell MT" panose="02020503060305020303" pitchFamily="18" charset="0"/>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atin typeface="Bell MT" panose="02020503060305020303" pitchFamily="18" charset="0"/>
              </a:rPr>
              <a:t></a:t>
            </a:r>
          </a:p>
        </p:txBody>
      </p:sp>
      <p:sp>
        <p:nvSpPr>
          <p:cNvPr id="3" name="TextBox 2"/>
          <p:cNvSpPr txBox="1"/>
          <p:nvPr/>
        </p:nvSpPr>
        <p:spPr>
          <a:xfrm>
            <a:off x="319414" y="1032679"/>
            <a:ext cx="8505171" cy="5950924"/>
          </a:xfrm>
          <a:prstGeom prst="rect">
            <a:avLst/>
          </a:prstGeom>
          <a:noFill/>
        </p:spPr>
        <p:txBody>
          <a:bodyPr wrap="square" rtlCol="0">
            <a:spAutoFit/>
          </a:bodyPr>
          <a:lstStyle/>
          <a:p>
            <a:r>
              <a:rPr lang="sl-SI" sz="1200" b="1" dirty="0">
                <a:solidFill>
                  <a:schemeClr val="tx2"/>
                </a:solidFill>
                <a:latin typeface="Calibri" panose="020F0502020204030204" pitchFamily="34" charset="0"/>
              </a:rPr>
              <a:t>PREDPISI</a:t>
            </a:r>
          </a:p>
          <a:p>
            <a:pPr>
              <a:lnSpc>
                <a:spcPts val="1300"/>
              </a:lnSpc>
              <a:spcAft>
                <a:spcPts val="0"/>
              </a:spcAft>
            </a:pPr>
            <a:endParaRPr lang="sl-SI" sz="1200" b="1" dirty="0">
              <a:solidFill>
                <a:schemeClr val="tx2"/>
              </a:solidFill>
              <a:latin typeface="Calibri" panose="020F0502020204030204" pitchFamily="34"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uresničevanju javnega interesa za kulturo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77/07</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uradno prečiščeno besedilo,</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tooltip="Zakon o spremembah in dopolnitvah Zakona o uresničevanju javnega interesa za kulturo">
                  <a:extLst>
                    <a:ext uri="{A12FA001-AC4F-418D-AE19-62706E023703}">
                      <ahyp:hlinkClr xmlns:ahyp="http://schemas.microsoft.com/office/drawing/2018/hyperlinkcolor" val="tx"/>
                    </a:ext>
                  </a:extLst>
                </a:hlinkClick>
              </a:rPr>
              <a:t>56/08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tooltip="Zakon o spremembah in dopolnitvah Zakona o uresničevanju javnega interesa za kulturo">
                  <a:extLst>
                    <a:ext uri="{A12FA001-AC4F-418D-AE19-62706E023703}">
                      <ahyp:hlinkClr xmlns:ahyp="http://schemas.microsoft.com/office/drawing/2018/hyperlinkcolor" val="tx"/>
                    </a:ext>
                  </a:extLst>
                </a:hlinkClick>
              </a:rPr>
              <a:t>4/10</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tooltip="Zakon o spremembah in dopolnitvah Zakona o uresničevanju javnega interesa za kulturo">
                  <a:extLst>
                    <a:ext uri="{A12FA001-AC4F-418D-AE19-62706E023703}">
                      <ahyp:hlinkClr xmlns:ahyp="http://schemas.microsoft.com/office/drawing/2018/hyperlinkcolor" val="tx"/>
                    </a:ext>
                  </a:extLst>
                </a:hlinkClick>
              </a:rPr>
              <a:t>20/11</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tooltip="Zakon o spremembah in dopolnitvah Zakona o uresničevanju javnega interesa za kulturo">
                  <a:extLst>
                    <a:ext uri="{A12FA001-AC4F-418D-AE19-62706E023703}">
                      <ahyp:hlinkClr xmlns:ahyp="http://schemas.microsoft.com/office/drawing/2018/hyperlinkcolor" val="tx"/>
                    </a:ext>
                  </a:extLst>
                </a:hlinkClick>
              </a:rPr>
              <a:t>111/13</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tooltip="Zakon o spremembah in dopolnitvah Zakona o uresničevanju javnega interesa za kulturo">
                  <a:extLst>
                    <a:ext uri="{A12FA001-AC4F-418D-AE19-62706E023703}">
                      <ahyp:hlinkClr xmlns:ahyp="http://schemas.microsoft.com/office/drawing/2018/hyperlinkcolor" val="tx"/>
                    </a:ext>
                  </a:extLst>
                </a:hlinkClick>
              </a:rPr>
              <a:t>68/16</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8" tooltip="Zakon o spremembah in dopolnitvah Zakona o uresničevanju javnega interesa za kulturo">
                  <a:extLst>
                    <a:ext uri="{A12FA001-AC4F-418D-AE19-62706E023703}">
                      <ahyp:hlinkClr xmlns:ahyp="http://schemas.microsoft.com/office/drawing/2018/hyperlinkcolor" val="tx"/>
                    </a:ext>
                  </a:extLst>
                </a:hlinkClick>
              </a:rPr>
              <a:t>61/17</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tooltip="Zakon o nevladnih organizacijah">
                  <a:extLst>
                    <a:ext uri="{A12FA001-AC4F-418D-AE19-62706E023703}">
                      <ahyp:hlinkClr xmlns:ahyp="http://schemas.microsoft.com/office/drawing/2018/hyperlinkcolor" val="tx"/>
                    </a:ext>
                  </a:extLst>
                </a:hlinkClick>
              </a:rPr>
              <a:t>21/18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400" u="sng" dirty="0" err="1">
                <a:solidFill>
                  <a:schemeClr val="tx2"/>
                </a:solidFill>
                <a:latin typeface="Calibri" panose="020F0502020204030204" pitchFamily="34" charset="0"/>
                <a:ea typeface="Calibri" panose="020F0502020204030204" pitchFamily="34" charset="0"/>
                <a:cs typeface="Calibri" panose="020F0502020204030204" pitchFamily="34" charset="0"/>
              </a:rPr>
              <a:t>ZNOrg</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http://www.pisrs.si/Pis.web/pregledPredpisa?id=ZAKO3370</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javnih financah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11/11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uradno prečiščeno besedilo,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14/13 – </a:t>
            </a:r>
            <a:r>
              <a:rPr lang="sl-SI" sz="1400" u="sng"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popr</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101/13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55/15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ZFisP</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96/15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ZIPRS1617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13/18</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7" tooltip="Odločba o razveljavitvi 20. člena, drugega odstavka 40. člena, prvega odstavka 103. člena v zvezi s prvim in drugim odstavkom 102. člena Zakona o javnih financah, kolikor se nanašajo na Državni svet, Ustavno sodišče, Varuha človekovih pravic in Računsko s">
                  <a:extLst>
                    <a:ext uri="{A12FA001-AC4F-418D-AE19-62706E023703}">
                      <ahyp:hlinkClr xmlns:ahyp="http://schemas.microsoft.com/office/drawing/2018/hyperlinkcolor" val="tx"/>
                    </a:ext>
                  </a:extLst>
                </a:hlinkClick>
              </a:rPr>
              <a:t>195/20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odl</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US):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http://www.pisrs.si/Pis.web/pregledPredpisa?id=ZAKO1227</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izvrševanju proračunov Republike Slovenije za leti 2021 in 2022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9" tooltip="Zakon o izvrševanju proračunov Republike Slovenije za leti 2021 in 2022 (ZIPRS2122)">
                  <a:extLst>
                    <a:ext uri="{A12FA001-AC4F-418D-AE19-62706E023703}">
                      <ahyp:hlinkClr xmlns:ahyp="http://schemas.microsoft.com/office/drawing/2018/hyperlinkcolor" val="tx"/>
                    </a:ext>
                  </a:extLst>
                </a:hlinkClick>
              </a:rPr>
              <a:t>174/20</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0" tooltip="Zakon o dodatnih ukrepih za omilitev posledic COVID-19 ">
                  <a:extLst>
                    <a:ext uri="{A12FA001-AC4F-418D-AE19-62706E023703}">
                      <ahyp:hlinkClr xmlns:ahyp="http://schemas.microsoft.com/office/drawing/2018/hyperlinkcolor" val="tx"/>
                    </a:ext>
                  </a:extLst>
                </a:hlinkClick>
              </a:rPr>
              <a:t>15/21</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 ZDUOP</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http://www.pisrs.si/Pis.web/pregledPredpisa?id=ZAKO8138</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pl-PL"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fiskalnem pravilu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pl-PL"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l-PL"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55/15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in </a:t>
            </a:r>
            <a:r>
              <a:rPr lang="pl-PL"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2" tooltip="Popravek Zakona o fiskalnem pravilu">
                  <a:extLst>
                    <a:ext uri="{A12FA001-AC4F-418D-AE19-62706E023703}">
                      <ahyp:hlinkClr xmlns:ahyp="http://schemas.microsoft.com/office/drawing/2018/hyperlinkcolor" val="tx"/>
                    </a:ext>
                  </a:extLst>
                </a:hlinkClick>
              </a:rPr>
              <a:t>177/20 – popr</a:t>
            </a:r>
            <a:r>
              <a:rPr lang="sl-SI" sz="1400" b="1"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2" tooltip="Popravek Zakona o fiskalnem pravilu">
                  <a:extLst>
                    <a:ext uri="{A12FA001-AC4F-418D-AE19-62706E023703}">
                      <ahyp:hlinkClr xmlns:ahyp="http://schemas.microsoft.com/office/drawing/2018/hyperlinkcolor" val="tx"/>
                    </a:ext>
                  </a:extLst>
                </a:hlinkClick>
              </a:rPr>
              <a: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l-PL"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http://www.pisrs.si/Pis.web/pregledPredpisa?id=ZAKO7056</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računovodstvu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23/99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30/02</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ZJF-C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114/06</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ZUE):</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7">
                  <a:extLst>
                    <a:ext uri="{A12FA001-AC4F-418D-AE19-62706E023703}">
                      <ahyp:hlinkClr xmlns:ahyp="http://schemas.microsoft.com/office/drawing/2018/hyperlinkcolor" val="tx"/>
                    </a:ext>
                  </a:extLst>
                </a:hlinkClick>
              </a:rPr>
              <a:t>http://www.pisrs.si/Pis.web/pregledPredpisa?id=ZAKO1597</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preglednosti finančnih odnosov in ločenem evidentiranju različnih dejavnosti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8">
                  <a:extLst>
                    <a:ext uri="{A12FA001-AC4F-418D-AE19-62706E023703}">
                      <ahyp:hlinkClr xmlns:ahyp="http://schemas.microsoft.com/office/drawing/2018/hyperlinkcolor" val="tx"/>
                    </a:ext>
                  </a:extLst>
                </a:hlinkClick>
              </a:rPr>
              <a:t>33/11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9">
                  <a:extLst>
                    <a:ext uri="{A12FA001-AC4F-418D-AE19-62706E023703}">
                      <ahyp:hlinkClr xmlns:ahyp="http://schemas.microsoft.com/office/drawing/2018/hyperlinkcolor" val="tx"/>
                    </a:ext>
                  </a:extLst>
                </a:hlinkClick>
              </a:rPr>
              <a:t>http://www.pisrs.si/Pis.web/pregledPredpisa?id=ZAKO6008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določitvi neposrednih in posrednih uporabnikov državnega in občinskih proračunov</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46/03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1">
                  <a:extLst>
                    <a:ext uri="{A12FA001-AC4F-418D-AE19-62706E023703}">
                      <ahyp:hlinkClr xmlns:ahyp="http://schemas.microsoft.com/office/drawing/2018/hyperlinkcolor" val="tx"/>
                    </a:ext>
                  </a:extLst>
                </a:hlinkClick>
              </a:rPr>
              <a:t>http://www.pisrs.si/Pis.web/pregledPredpisa?id=PRAV4805</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enotnem kontnem načrtu za proračun, proračunske uporabnike in druge osebe javnega prava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2">
                  <a:extLst>
                    <a:ext uri="{A12FA001-AC4F-418D-AE19-62706E023703}">
                      <ahyp:hlinkClr xmlns:ahyp="http://schemas.microsoft.com/office/drawing/2018/hyperlinkcolor" val="tx"/>
                    </a:ext>
                  </a:extLst>
                </a:hlinkClick>
              </a:rPr>
              <a:t>112/09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3">
                  <a:extLst>
                    <a:ext uri="{A12FA001-AC4F-418D-AE19-62706E023703}">
                      <ahyp:hlinkClr xmlns:ahyp="http://schemas.microsoft.com/office/drawing/2018/hyperlinkcolor" val="tx"/>
                    </a:ext>
                  </a:extLst>
                </a:hlinkClick>
              </a:rPr>
              <a:t>58/10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104/10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104/11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97/12</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108/13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94/14</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100/15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0">
                  <a:extLst>
                    <a:ext uri="{A12FA001-AC4F-418D-AE19-62706E023703}">
                      <ahyp:hlinkClr xmlns:ahyp="http://schemas.microsoft.com/office/drawing/2018/hyperlinkcolor" val="tx"/>
                    </a:ext>
                  </a:extLst>
                </a:hlinkClick>
              </a:rPr>
              <a:t>84/16</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1">
                  <a:extLst>
                    <a:ext uri="{A12FA001-AC4F-418D-AE19-62706E023703}">
                      <ahyp:hlinkClr xmlns:ahyp="http://schemas.microsoft.com/office/drawing/2018/hyperlinkcolor" val="tx"/>
                    </a:ext>
                  </a:extLst>
                </a:hlinkClick>
              </a:rPr>
              <a:t>75/17</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2">
                  <a:extLst>
                    <a:ext uri="{A12FA001-AC4F-418D-AE19-62706E023703}">
                      <ahyp:hlinkClr xmlns:ahyp="http://schemas.microsoft.com/office/drawing/2018/hyperlinkcolor" val="tx"/>
                    </a:ext>
                  </a:extLst>
                </a:hlinkClick>
              </a:rPr>
              <a:t>82/18</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3" tooltip="Pravilnik o spremembi in dopolnitvah Pravilnika o enotnem kontnem načrtu za proračun, proračunske uporabnike in druge osebe javnega prava">
                  <a:extLst>
                    <a:ext uri="{A12FA001-AC4F-418D-AE19-62706E023703}">
                      <ahyp:hlinkClr xmlns:ahyp="http://schemas.microsoft.com/office/drawing/2018/hyperlinkcolor" val="tx"/>
                    </a:ext>
                  </a:extLst>
                </a:hlinkClick>
              </a:rPr>
              <a:t>79/19</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4" tooltip="Pravilnik o spremembi in dopolnitvah Pravilnika o enotnem kontnem načrtu za proračun, proračunske uporabnike in druge osebe javnega prava">
                  <a:extLst>
                    <a:ext uri="{A12FA001-AC4F-418D-AE19-62706E023703}">
                      <ahyp:hlinkClr xmlns:ahyp="http://schemas.microsoft.com/office/drawing/2018/hyperlinkcolor" val="tx"/>
                    </a:ext>
                  </a:extLst>
                </a:hlinkClick>
              </a:rPr>
              <a:t>10/21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5" action="ppaction://hlinkfile">
                  <a:extLst>
                    <a:ext uri="{A12FA001-AC4F-418D-AE19-62706E023703}">
                      <ahyp:hlinkClr xmlns:ahyp="http://schemas.microsoft.com/office/drawing/2018/hyperlinkcolor" val="tx"/>
                    </a:ext>
                  </a:extLst>
                </a:hlinkClick>
              </a:rPr>
              <a:t>http</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6">
                  <a:extLst>
                    <a:ext uri="{A12FA001-AC4F-418D-AE19-62706E023703}">
                      <ahyp:hlinkClr xmlns:ahyp="http://schemas.microsoft.com/office/drawing/2018/hyperlinkcolor" val="tx"/>
                    </a:ext>
                  </a:extLst>
                </a:hlinkClick>
              </a:rPr>
              <a:t>://www.pisrs.si/Pis.web/pregledPredpisa?id=PRAV9493</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razčlenjevanju in merjenju prihodkov in odhodkov pravnih oseb javnega prava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7">
                  <a:extLst>
                    <a:ext uri="{A12FA001-AC4F-418D-AE19-62706E023703}">
                      <ahyp:hlinkClr xmlns:ahyp="http://schemas.microsoft.com/office/drawing/2018/hyperlinkcolor" val="tx"/>
                    </a:ext>
                  </a:extLst>
                </a:hlinkClick>
              </a:rPr>
              <a:t>134/03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8">
                  <a:extLst>
                    <a:ext uri="{A12FA001-AC4F-418D-AE19-62706E023703}">
                      <ahyp:hlinkClr xmlns:ahyp="http://schemas.microsoft.com/office/drawing/2018/hyperlinkcolor" val="tx"/>
                    </a:ext>
                  </a:extLst>
                </a:hlinkClick>
              </a:rPr>
              <a:t>34/04</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9">
                  <a:extLst>
                    <a:ext uri="{A12FA001-AC4F-418D-AE19-62706E023703}">
                      <ahyp:hlinkClr xmlns:ahyp="http://schemas.microsoft.com/office/drawing/2018/hyperlinkcolor" val="tx"/>
                    </a:ext>
                  </a:extLst>
                </a:hlinkClick>
              </a:rPr>
              <a:t>13/05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0">
                  <a:extLst>
                    <a:ext uri="{A12FA001-AC4F-418D-AE19-62706E023703}">
                      <ahyp:hlinkClr xmlns:ahyp="http://schemas.microsoft.com/office/drawing/2018/hyperlinkcolor" val="tx"/>
                    </a:ext>
                  </a:extLst>
                </a:hlinkClick>
              </a:rPr>
              <a:t>114/06</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ZUE,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1">
                  <a:extLst>
                    <a:ext uri="{A12FA001-AC4F-418D-AE19-62706E023703}">
                      <ahyp:hlinkClr xmlns:ahyp="http://schemas.microsoft.com/office/drawing/2018/hyperlinkcolor" val="tx"/>
                    </a:ext>
                  </a:extLst>
                </a:hlinkClick>
              </a:rPr>
              <a:t>138/06</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2">
                  <a:extLst>
                    <a:ext uri="{A12FA001-AC4F-418D-AE19-62706E023703}">
                      <ahyp:hlinkClr xmlns:ahyp="http://schemas.microsoft.com/office/drawing/2018/hyperlinkcolor" val="tx"/>
                    </a:ext>
                  </a:extLst>
                </a:hlinkClick>
              </a:rPr>
              <a:t>120/07</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3">
                  <a:extLst>
                    <a:ext uri="{A12FA001-AC4F-418D-AE19-62706E023703}">
                      <ahyp:hlinkClr xmlns:ahyp="http://schemas.microsoft.com/office/drawing/2018/hyperlinkcolor" val="tx"/>
                    </a:ext>
                  </a:extLst>
                </a:hlinkClick>
              </a:rPr>
              <a:t>112/09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4">
                  <a:extLst>
                    <a:ext uri="{A12FA001-AC4F-418D-AE19-62706E023703}">
                      <ahyp:hlinkClr xmlns:ahyp="http://schemas.microsoft.com/office/drawing/2018/hyperlinkcolor" val="tx"/>
                    </a:ext>
                  </a:extLst>
                </a:hlinkClick>
              </a:rPr>
              <a:t>58/10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5">
                  <a:extLst>
                    <a:ext uri="{A12FA001-AC4F-418D-AE19-62706E023703}">
                      <ahyp:hlinkClr xmlns:ahyp="http://schemas.microsoft.com/office/drawing/2018/hyperlinkcolor" val="tx"/>
                    </a:ext>
                  </a:extLst>
                </a:hlinkClick>
              </a:rPr>
              <a:t>97/12</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6">
                  <a:extLst>
                    <a:ext uri="{A12FA001-AC4F-418D-AE19-62706E023703}">
                      <ahyp:hlinkClr xmlns:ahyp="http://schemas.microsoft.com/office/drawing/2018/hyperlinkcolor" val="tx"/>
                    </a:ext>
                  </a:extLst>
                </a:hlinkClick>
              </a:rPr>
              <a:t>100/15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75/17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7">
                  <a:extLst>
                    <a:ext uri="{A12FA001-AC4F-418D-AE19-62706E023703}">
                      <ahyp:hlinkClr xmlns:ahyp="http://schemas.microsoft.com/office/drawing/2018/hyperlinkcolor" val="tx"/>
                    </a:ext>
                  </a:extLst>
                </a:hlinkClick>
              </a:rPr>
              <a:t>82/18</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8">
                  <a:extLst>
                    <a:ext uri="{A12FA001-AC4F-418D-AE19-62706E023703}">
                      <ahyp:hlinkClr xmlns:ahyp="http://schemas.microsoft.com/office/drawing/2018/hyperlinkcolor" val="tx"/>
                    </a:ext>
                  </a:extLst>
                </a:hlinkClick>
              </a:rPr>
              <a:t>http://www.pisrs.si/Pis.web/pregledPredpisa?id=PRAV5374</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latin typeface="Calibri" panose="020F0502020204030204" pitchFamily="34" charset="0"/>
                <a:ea typeface="Calibri" panose="020F0502020204030204" pitchFamily="34" charset="0"/>
                <a:cs typeface="Calibri" panose="020F0502020204030204" pitchFamily="34"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latin typeface="Calibri" panose="020F0502020204030204" pitchFamily="34" charset="0"/>
                <a:ea typeface="Calibri" panose="020F0502020204030204" pitchFamily="34" charset="0"/>
                <a:cs typeface="Calibri" panose="020F0502020204030204" pitchFamily="34"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95047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quarter" idx="13"/>
          </p:nvPr>
        </p:nvSpPr>
        <p:spPr>
          <a:xfrm>
            <a:off x="305738" y="1164606"/>
            <a:ext cx="7201025" cy="4953390"/>
          </a:xfrm>
        </p:spPr>
        <p:txBody>
          <a:bodyPr/>
          <a:lstStyle/>
          <a:p>
            <a:pPr marL="0" indent="0">
              <a:lnSpc>
                <a:spcPts val="1300"/>
              </a:lnSpc>
              <a:spcAft>
                <a:spcPts val="0"/>
              </a:spcAft>
              <a:buNone/>
            </a:pP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Slovenski računovodski standardi (2016)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95/15</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74/16 – </a:t>
            </a:r>
            <a:r>
              <a:rPr lang="sl-SI" sz="1400" u="sng"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popr</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23/17</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57/18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81/18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http://www.pisrs.si/Pis.web/pregledPredpisa?id=DRUG4192</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endPar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Navodilo o pripravi finančnih načrtov posrednih uporabnikov državnega in občinskih proračunov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91/00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122/00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0" invalidUrl="http:///">
                  <a:extLst>
                    <a:ext uri="{A12FA001-AC4F-418D-AE19-62706E023703}">
                      <ahyp:hlinkClr xmlns:ahyp="http://schemas.microsoft.com/office/drawing/2018/hyperlinkcolor" val="tx"/>
                    </a:ext>
                  </a:extLst>
                </a:hlinkClick>
              </a:rPr>
              <a:t>http://</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www.pisrs.si/Pis.web/pregledPredpisa?id=NAVO471</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Uredba o metodologiji za določitev osnov za izračun sredstev za izvajanje javne službe na področju kulture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100/03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81/09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96/13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http://www.pisrs.si/Pis.web/pregledPredpisa?id=URED3059</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načinu izvajanja financiranja javnih zavodov, javnih skladov in javnih agencij na področju kulture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in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85/10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http://www.pisrs.si/Pis.web/pregledPredpisa?id=PRAV10366</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Mag. Milenka Čižman: Problemi pri pripravi finančnih načrtov določenih uporabnikov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(IKS Revija za računovodstvo in finance, maj 2014)</a:t>
            </a:r>
          </a:p>
          <a:p>
            <a:pPr marL="0" indent="0">
              <a:lnSpc>
                <a:spcPts val="1300"/>
              </a:lnSpc>
              <a:spcAft>
                <a:spcPts val="0"/>
              </a:spcAft>
              <a:buNone/>
            </a:pPr>
            <a:endPar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400" dirty="0">
                <a:solidFill>
                  <a:schemeClr val="tx2"/>
                </a:solidFill>
                <a:latin typeface="Calibri" panose="020F0502020204030204" pitchFamily="34" charset="0"/>
                <a:cs typeface="Calibri" panose="020F0502020204030204" pitchFamily="34" charset="0"/>
              </a:rPr>
              <a:t>Strokovne vsebine, neposredno povezane s COVID-19 oziroma pomembnimi ukrepi, so zbrane v  brezplačni,  digitalni izdaji  revije IKS, poimenovani  IKS COVID-19:</a:t>
            </a:r>
          </a:p>
          <a:p>
            <a:pPr marL="0" indent="0">
              <a:lnSpc>
                <a:spcPts val="1300"/>
              </a:lnSpc>
              <a:spcAft>
                <a:spcPts val="0"/>
              </a:spcAft>
              <a:buNone/>
            </a:pPr>
            <a:endParaRPr lang="sl-SI" sz="1400" dirty="0">
              <a:solidFill>
                <a:schemeClr val="tx2"/>
              </a:solidFill>
              <a:latin typeface="Calibri" panose="020F0502020204030204" pitchFamily="34" charset="0"/>
              <a:cs typeface="Calibri" panose="020F0502020204030204" pitchFamily="34" charset="0"/>
            </a:endParaRPr>
          </a:p>
          <a:p>
            <a:pPr marL="0" indent="0">
              <a:lnSpc>
                <a:spcPts val="1300"/>
              </a:lnSpc>
              <a:spcAft>
                <a:spcPts val="0"/>
              </a:spcAft>
              <a:buNone/>
            </a:pPr>
            <a:r>
              <a:rPr lang="sl-SI" sz="1400" u="sng" dirty="0">
                <a:solidFill>
                  <a:schemeClr val="tx2"/>
                </a:solidFill>
                <a:latin typeface="Calibri" panose="020F0502020204030204" pitchFamily="34" charset="0"/>
                <a:cs typeface="Calibri" panose="020F0502020204030204" pitchFamily="34" charset="0"/>
              </a:rPr>
              <a:t>https://www.revijaiks.si/2020/COVID-19</a:t>
            </a:r>
          </a:p>
          <a:p>
            <a:pPr marL="0" indent="0">
              <a:lnSpc>
                <a:spcPts val="1300"/>
              </a:lnSpc>
              <a:spcAft>
                <a:spcPts val="0"/>
              </a:spcAft>
              <a:buNone/>
            </a:pPr>
            <a:endParaRPr lang="sl-SI" sz="1200" dirty="0">
              <a:latin typeface="Calibri" panose="020F0502020204030204" pitchFamily="34" charset="0"/>
              <a:cs typeface="Calibri" panose="020F0502020204030204" pitchFamily="34" charset="0"/>
            </a:endParaRPr>
          </a:p>
          <a:p>
            <a:endParaRPr lang="sl-SI" sz="1200" dirty="0">
              <a:latin typeface="Calibri" panose="020F0502020204030204" pitchFamily="34" charset="0"/>
            </a:endParaRPr>
          </a:p>
        </p:txBody>
      </p:sp>
    </p:spTree>
    <p:extLst>
      <p:ext uri="{BB962C8B-B14F-4D97-AF65-F5344CB8AC3E}">
        <p14:creationId xmlns:p14="http://schemas.microsoft.com/office/powerpoint/2010/main" val="22511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227552"/>
            <a:ext cx="6323078" cy="923330"/>
          </a:xfrm>
        </p:spPr>
        <p:txBody>
          <a:bodyPr/>
          <a:lstStyle/>
          <a:p>
            <a:r>
              <a:rPr lang="sl-SI" sz="2000" b="1" dirty="0">
                <a:solidFill>
                  <a:schemeClr val="tx2"/>
                </a:solidFill>
                <a:latin typeface="Calibri" panose="020F0502020204030204" pitchFamily="34" charset="0"/>
              </a:rPr>
              <a:t>35. člen Zakona o uresničevanju javnega interesa za kulturo</a:t>
            </a:r>
            <a:br>
              <a:rPr lang="sl-SI" sz="2000" b="1" dirty="0">
                <a:solidFill>
                  <a:schemeClr val="tx2"/>
                </a:solidFill>
                <a:latin typeface="Calibri" panose="020F0502020204030204" pitchFamily="34" charset="0"/>
              </a:rPr>
            </a:br>
            <a:br>
              <a:rPr lang="sl-SI" sz="2000" b="1" dirty="0">
                <a:solidFill>
                  <a:schemeClr val="tx2"/>
                </a:solidFill>
                <a:latin typeface="Calibri" panose="020F0502020204030204" pitchFamily="34" charset="0"/>
              </a:rPr>
            </a:br>
            <a:endParaRPr lang="sl-SI" sz="2000" b="1" dirty="0">
              <a:solidFill>
                <a:schemeClr val="tx2"/>
              </a:solidFill>
              <a:latin typeface="Calibri" panose="020F0502020204030204" pitchFamily="34" charset="0"/>
            </a:endParaRPr>
          </a:p>
        </p:txBody>
      </p:sp>
      <p:sp>
        <p:nvSpPr>
          <p:cNvPr id="5" name="Ograda vsebine 4"/>
          <p:cNvSpPr>
            <a:spLocks noGrp="1"/>
          </p:cNvSpPr>
          <p:nvPr>
            <p:ph idx="1"/>
          </p:nvPr>
        </p:nvSpPr>
        <p:spPr>
          <a:xfrm>
            <a:off x="972000" y="2192055"/>
            <a:ext cx="7200000" cy="4070959"/>
          </a:xfrm>
        </p:spPr>
        <p:txBody>
          <a:bodyPr/>
          <a:lstStyle/>
          <a:p>
            <a:r>
              <a:rPr lang="sl-SI" sz="1400" dirty="0">
                <a:solidFill>
                  <a:schemeClr val="tx2"/>
                </a:solidFill>
                <a:latin typeface="Calibri" panose="020F0502020204030204" pitchFamily="34" charset="0"/>
              </a:rPr>
              <a:t>Strateški načrt iz prvega odstavka tega člena je dokument srednjeročnega razvojnega načrtovanja, ki upošteva cilje in prioritete nacionalnega oziroma lokalnega programa za kulturo, program dela pa je njegov letni izvedbeni načrt, katerega sestavni del je finančni načrt.</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Strateški načrt se sprejme za obdobje petih let, pri čemer lahko vsebuje tudi dolgoročne usmeritve, ki presegajo to obdobje. Strateški načrt javnega zavoda obsega programske usmeritve in predviden obseg programa, organizacijske usmeritve, opredelitev investicij in investicijskega vzdrževanja ter podlage za kadrovski načrt, ki vključujejo tudi predvidene zunanje sodelavce. K strateškemu načrtu je treba pridobiti predhodno mnenje ustanovitelja in večinskega financerja javnega zavoda. Če direktor ne sprejme strateškega načrta do izteka veljavnosti prejšnjega, je to razlog za njegovo razrešitev.</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Če ustanovitelj ali večinski financer iz prejšnjega odstavka ne poda predhodnega mnenja k strateškemu načrtu v 45 dneh od njegovega prejema, se šteje, da je mnenje pozitivno. Za večinskega financerja javnega zavoda se šteje država ali lokalna skupnost, ki zagotavlja največji delež javnih sredstev za izvajanje javne službe oziroma program javnega zavoda in hkrati ni njegova ustanoviteljica. Če je ustanovitelj javnega zavoda država, poda predhodno mnenje k strateškemu načrtu ministrstvo, pristojno za kulturo.</a:t>
            </a:r>
          </a:p>
          <a:p>
            <a:pPr marL="0" indent="0">
              <a:buNone/>
            </a:pPr>
            <a:endParaRPr lang="sl-SI" sz="18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151002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2000" y="1548000"/>
            <a:ext cx="3639201" cy="923330"/>
          </a:xfrm>
        </p:spPr>
        <p:txBody>
          <a:bodyPr/>
          <a:lstStyle/>
          <a:p>
            <a:r>
              <a:rPr lang="sl-SI" sz="2000">
                <a:solidFill>
                  <a:schemeClr val="tx2"/>
                </a:solidFill>
                <a:latin typeface="Calibri" panose="020F0502020204030204" pitchFamily="34" charset="0"/>
              </a:rPr>
              <a:t>Morebitna vprašanja naslovite na:</a:t>
            </a:r>
            <a:br>
              <a:rPr lang="sl-SI" sz="2000">
                <a:solidFill>
                  <a:schemeClr val="tx2"/>
                </a:solidFill>
                <a:latin typeface="Calibri" panose="020F0502020204030204" pitchFamily="34" charset="0"/>
              </a:rPr>
            </a:br>
            <a:br>
              <a:rPr lang="sl-SI" sz="2000">
                <a:solidFill>
                  <a:schemeClr val="tx2"/>
                </a:solidFill>
                <a:latin typeface="Calibri" panose="020F0502020204030204" pitchFamily="34" charset="0"/>
              </a:rPr>
            </a:br>
            <a:r>
              <a:rPr lang="sl-SI" sz="2000">
                <a:solidFill>
                  <a:schemeClr val="tx2"/>
                </a:solidFill>
                <a:latin typeface="Calibri" panose="020F0502020204030204" pitchFamily="34" charset="0"/>
              </a:rPr>
              <a:t>usposabljanje.mk@gov.si </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8116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971550" y="1007628"/>
            <a:ext cx="7260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TAKTIČNO, OPERATIVNO, LETNO NAČRTOVANJE</a:t>
            </a:r>
          </a:p>
        </p:txBody>
      </p:sp>
      <p:sp>
        <p:nvSpPr>
          <p:cNvPr id="2" name="Rectangle 1"/>
          <p:cNvSpPr/>
          <p:nvPr/>
        </p:nvSpPr>
        <p:spPr>
          <a:xfrm>
            <a:off x="889000" y="1378882"/>
            <a:ext cx="7891745" cy="4524315"/>
          </a:xfrm>
          <a:prstGeom prst="rect">
            <a:avLst/>
          </a:prstGeom>
        </p:spPr>
        <p:txBody>
          <a:bodyPr wrap="square">
            <a:spAutoFit/>
          </a:bodyPr>
          <a:lstStyle/>
          <a:p>
            <a:r>
              <a:rPr lang="en-GB" dirty="0" err="1">
                <a:solidFill>
                  <a:schemeClr val="tx2"/>
                </a:solidFill>
                <a:latin typeface="+mn-lt"/>
              </a:rPr>
              <a:t>Za</a:t>
            </a:r>
            <a:r>
              <a:rPr lang="en-GB" dirty="0">
                <a:solidFill>
                  <a:schemeClr val="tx2"/>
                </a:solidFill>
                <a:latin typeface="+mn-lt"/>
              </a:rPr>
              <a:t> </a:t>
            </a:r>
            <a:r>
              <a:rPr lang="en-GB" dirty="0" err="1">
                <a:solidFill>
                  <a:schemeClr val="tx2"/>
                </a:solidFill>
                <a:latin typeface="+mn-lt"/>
              </a:rPr>
              <a:t>posredne</a:t>
            </a:r>
            <a:r>
              <a:rPr lang="en-GB" dirty="0">
                <a:solidFill>
                  <a:schemeClr val="tx2"/>
                </a:solidFill>
                <a:latin typeface="+mn-lt"/>
              </a:rPr>
              <a:t> </a:t>
            </a:r>
            <a:r>
              <a:rPr lang="en-GB" dirty="0" err="1">
                <a:solidFill>
                  <a:schemeClr val="tx2"/>
                </a:solidFill>
                <a:latin typeface="+mn-lt"/>
              </a:rPr>
              <a:t>proračunske</a:t>
            </a:r>
            <a:r>
              <a:rPr lang="en-GB" dirty="0">
                <a:solidFill>
                  <a:schemeClr val="tx2"/>
                </a:solidFill>
                <a:latin typeface="+mn-lt"/>
              </a:rPr>
              <a:t> </a:t>
            </a:r>
            <a:r>
              <a:rPr lang="en-GB" dirty="0" err="1">
                <a:solidFill>
                  <a:schemeClr val="tx2"/>
                </a:solidFill>
                <a:latin typeface="+mn-lt"/>
              </a:rPr>
              <a:t>uporabnike</a:t>
            </a:r>
            <a:r>
              <a:rPr lang="en-GB" dirty="0">
                <a:solidFill>
                  <a:schemeClr val="tx2"/>
                </a:solidFill>
                <a:latin typeface="+mn-lt"/>
              </a:rPr>
              <a:t> </a:t>
            </a:r>
            <a:r>
              <a:rPr lang="sl-SI" dirty="0">
                <a:solidFill>
                  <a:schemeClr val="tx2"/>
                </a:solidFill>
                <a:latin typeface="+mn-lt"/>
              </a:rPr>
              <a:t>(sem sodijo javni zavodi) </a:t>
            </a:r>
            <a:r>
              <a:rPr lang="en-GB" dirty="0">
                <a:solidFill>
                  <a:schemeClr val="tx2"/>
                </a:solidFill>
                <a:latin typeface="+mn-lt"/>
              </a:rPr>
              <a:t>v </a:t>
            </a:r>
            <a:r>
              <a:rPr lang="en-GB" dirty="0" err="1">
                <a:solidFill>
                  <a:schemeClr val="tx2"/>
                </a:solidFill>
                <a:latin typeface="+mn-lt"/>
              </a:rPr>
              <a:t>Sloveniji</a:t>
            </a:r>
            <a:r>
              <a:rPr lang="en-GB" dirty="0">
                <a:solidFill>
                  <a:schemeClr val="tx2"/>
                </a:solidFill>
                <a:latin typeface="+mn-lt"/>
              </a:rPr>
              <a:t> je </a:t>
            </a:r>
            <a:r>
              <a:rPr lang="en-GB" dirty="0" err="1">
                <a:solidFill>
                  <a:schemeClr val="tx2"/>
                </a:solidFill>
                <a:latin typeface="+mn-lt"/>
              </a:rPr>
              <a:t>poleg</a:t>
            </a:r>
            <a:r>
              <a:rPr lang="en-GB" dirty="0">
                <a:solidFill>
                  <a:schemeClr val="tx2"/>
                </a:solidFill>
                <a:latin typeface="+mn-lt"/>
              </a:rPr>
              <a:t> </a:t>
            </a:r>
            <a:r>
              <a:rPr lang="en-GB" dirty="0" err="1">
                <a:solidFill>
                  <a:schemeClr val="tx2"/>
                </a:solidFill>
                <a:latin typeface="+mn-lt"/>
              </a:rPr>
              <a:t>strateškega</a:t>
            </a:r>
            <a:r>
              <a:rPr lang="en-GB" dirty="0">
                <a:solidFill>
                  <a:schemeClr val="tx2"/>
                </a:solidFill>
                <a:latin typeface="+mn-lt"/>
              </a:rPr>
              <a:t> </a:t>
            </a:r>
            <a:r>
              <a:rPr lang="en-GB" dirty="0" err="1">
                <a:solidFill>
                  <a:schemeClr val="tx2"/>
                </a:solidFill>
                <a:latin typeface="+mn-lt"/>
              </a:rPr>
              <a:t>obvezno</a:t>
            </a:r>
            <a:r>
              <a:rPr lang="en-GB" dirty="0">
                <a:solidFill>
                  <a:schemeClr val="tx2"/>
                </a:solidFill>
                <a:latin typeface="+mn-lt"/>
              </a:rPr>
              <a:t> </a:t>
            </a:r>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programsko</a:t>
            </a:r>
            <a:r>
              <a:rPr lang="en-GB" dirty="0">
                <a:solidFill>
                  <a:schemeClr val="tx2"/>
                </a:solidFill>
                <a:latin typeface="+mn-lt"/>
              </a:rPr>
              <a:t> in </a:t>
            </a:r>
            <a:r>
              <a:rPr lang="en-GB" dirty="0" err="1">
                <a:solidFill>
                  <a:schemeClr val="tx2"/>
                </a:solidFill>
                <a:latin typeface="+mn-lt"/>
              </a:rPr>
              <a:t>finančno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a:t>
            </a:r>
            <a:r>
              <a:rPr lang="en-GB" dirty="0" err="1">
                <a:solidFill>
                  <a:schemeClr val="tx2"/>
                </a:solidFill>
                <a:latin typeface="+mn-lt"/>
              </a:rPr>
              <a:t>predračunavanje</a:t>
            </a:r>
            <a:r>
              <a:rPr lang="en-GB" dirty="0">
                <a:solidFill>
                  <a:schemeClr val="tx2"/>
                </a:solidFill>
                <a:latin typeface="+mn-lt"/>
              </a:rPr>
              <a:t>). </a:t>
            </a:r>
            <a:endParaRPr lang="sl-SI" dirty="0">
              <a:solidFill>
                <a:schemeClr val="tx2"/>
              </a:solidFill>
              <a:latin typeface="+mn-lt"/>
            </a:endParaRPr>
          </a:p>
          <a:p>
            <a:endParaRPr lang="sl-SI" dirty="0">
              <a:solidFill>
                <a:schemeClr val="tx2"/>
              </a:solidFill>
              <a:latin typeface="+mn-lt"/>
            </a:endParaRPr>
          </a:p>
          <a:p>
            <a:r>
              <a:rPr lang="sl-SI" dirty="0">
                <a:solidFill>
                  <a:schemeClr val="tx2"/>
                </a:solidFill>
                <a:latin typeface="+mn-lt"/>
              </a:rPr>
              <a:t>Pri pripravi programa dela in finančnega načrta je potrebno upoštevati Navodilo o pripravi finančnih načrtov posrednih uporabnikov državnega in občinskih proračunov ter vsakoletni zakon, ki ureja izvrševanje proračuna.</a:t>
            </a:r>
          </a:p>
          <a:p>
            <a:endParaRPr lang="sl-SI" dirty="0">
              <a:solidFill>
                <a:schemeClr val="tx2"/>
              </a:solidFill>
              <a:latin typeface="+mn-lt"/>
            </a:endParaRPr>
          </a:p>
          <a:p>
            <a:r>
              <a:rPr lang="sl-SI" dirty="0">
                <a:solidFill>
                  <a:schemeClr val="tx2"/>
                </a:solidFill>
                <a:latin typeface="+mn-lt"/>
              </a:rPr>
              <a:t>Pri pripravi finančnega načrta je potrebno upoštevati izkaze, ki jih določa Pravilnik o vsebini, členitvi in obliki računovodskih izkazov ter pojasnil k izkazom za proračun, proračunske uporabnike in druge osebe javnega prava.</a:t>
            </a:r>
          </a:p>
          <a:p>
            <a:endParaRPr lang="sl-SI" dirty="0">
              <a:solidFill>
                <a:schemeClr val="tx2"/>
              </a:solidFill>
              <a:latin typeface="+mn-lt"/>
            </a:endParaRPr>
          </a:p>
          <a:p>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v </a:t>
            </a:r>
            <a:r>
              <a:rPr lang="en-GB" dirty="0" err="1">
                <a:solidFill>
                  <a:schemeClr val="tx2"/>
                </a:solidFill>
                <a:latin typeface="+mn-lt"/>
              </a:rPr>
              <a:t>javnih</a:t>
            </a:r>
            <a:r>
              <a:rPr lang="en-GB" dirty="0">
                <a:solidFill>
                  <a:schemeClr val="tx2"/>
                </a:solidFill>
                <a:latin typeface="+mn-lt"/>
              </a:rPr>
              <a:t> </a:t>
            </a:r>
            <a:r>
              <a:rPr lang="en-GB" dirty="0" err="1">
                <a:solidFill>
                  <a:schemeClr val="tx2"/>
                </a:solidFill>
                <a:latin typeface="+mn-lt"/>
              </a:rPr>
              <a:t>zavodih</a:t>
            </a:r>
            <a:r>
              <a:rPr lang="en-GB" dirty="0">
                <a:solidFill>
                  <a:schemeClr val="tx2"/>
                </a:solidFill>
                <a:latin typeface="+mn-lt"/>
              </a:rPr>
              <a:t> se </a:t>
            </a:r>
            <a:r>
              <a:rPr lang="en-GB" dirty="0" err="1">
                <a:solidFill>
                  <a:schemeClr val="tx2"/>
                </a:solidFill>
                <a:latin typeface="+mn-lt"/>
              </a:rPr>
              <a:t>ujema</a:t>
            </a:r>
            <a:r>
              <a:rPr lang="en-GB" dirty="0">
                <a:solidFill>
                  <a:schemeClr val="tx2"/>
                </a:solidFill>
                <a:latin typeface="+mn-lt"/>
              </a:rPr>
              <a:t> s </a:t>
            </a:r>
            <a:r>
              <a:rPr lang="en-GB" dirty="0" err="1">
                <a:solidFill>
                  <a:schemeClr val="tx2"/>
                </a:solidFill>
                <a:latin typeface="+mn-lt"/>
              </a:rPr>
              <a:t>koledarskim</a:t>
            </a:r>
            <a:r>
              <a:rPr lang="en-GB" dirty="0">
                <a:solidFill>
                  <a:schemeClr val="tx2"/>
                </a:solidFill>
                <a:latin typeface="+mn-lt"/>
              </a:rPr>
              <a:t> </a:t>
            </a:r>
            <a:r>
              <a:rPr lang="en-GB" dirty="0" err="1">
                <a:solidFill>
                  <a:schemeClr val="tx2"/>
                </a:solidFill>
                <a:latin typeface="+mn-lt"/>
              </a:rPr>
              <a:t>letom</a:t>
            </a:r>
            <a:r>
              <a:rPr lang="en-GB" dirty="0">
                <a:solidFill>
                  <a:schemeClr val="tx2"/>
                </a:solidFill>
                <a:latin typeface="+mn-lt"/>
              </a:rPr>
              <a:t>. </a:t>
            </a:r>
            <a:endParaRPr lang="sl-SI" dirty="0">
              <a:solidFill>
                <a:schemeClr val="tx2"/>
              </a:solidFill>
              <a:latin typeface="+mn-lt"/>
            </a:endParaRPr>
          </a:p>
          <a:p>
            <a:endParaRPr lang="sl-SI" b="1" dirty="0">
              <a:solidFill>
                <a:schemeClr val="tx2"/>
              </a:solidFill>
              <a:latin typeface="+mn-lt"/>
            </a:endParaRPr>
          </a:p>
          <a:p>
            <a:r>
              <a:rPr lang="en-GB" b="1" dirty="0" err="1">
                <a:solidFill>
                  <a:schemeClr val="tx2"/>
                </a:solidFill>
                <a:latin typeface="+mn-lt"/>
              </a:rPr>
              <a:t>Programsko</a:t>
            </a:r>
            <a:r>
              <a:rPr lang="en-GB" b="1" dirty="0">
                <a:solidFill>
                  <a:schemeClr val="tx2"/>
                </a:solidFill>
                <a:latin typeface="+mn-lt"/>
              </a:rPr>
              <a:t> in </a:t>
            </a:r>
            <a:r>
              <a:rPr lang="en-GB" b="1" dirty="0" err="1">
                <a:solidFill>
                  <a:schemeClr val="tx2"/>
                </a:solidFill>
                <a:latin typeface="+mn-lt"/>
              </a:rPr>
              <a:t>finančno</a:t>
            </a:r>
            <a:r>
              <a:rPr lang="en-GB" b="1" dirty="0">
                <a:solidFill>
                  <a:schemeClr val="tx2"/>
                </a:solidFill>
                <a:latin typeface="+mn-lt"/>
              </a:rPr>
              <a:t> </a:t>
            </a:r>
            <a:r>
              <a:rPr lang="en-GB" b="1" dirty="0" err="1">
                <a:solidFill>
                  <a:schemeClr val="tx2"/>
                </a:solidFill>
                <a:latin typeface="+mn-lt"/>
              </a:rPr>
              <a:t>načrtovanje</a:t>
            </a:r>
            <a:r>
              <a:rPr lang="en-GB" b="1" dirty="0">
                <a:solidFill>
                  <a:schemeClr val="tx2"/>
                </a:solidFill>
                <a:latin typeface="+mn-lt"/>
              </a:rPr>
              <a:t> </a:t>
            </a:r>
            <a:r>
              <a:rPr lang="en-GB" dirty="0" err="1">
                <a:solidFill>
                  <a:schemeClr val="tx2"/>
                </a:solidFill>
                <a:latin typeface="+mn-lt"/>
              </a:rPr>
              <a:t>sta</a:t>
            </a:r>
            <a:r>
              <a:rPr lang="en-GB" dirty="0">
                <a:solidFill>
                  <a:schemeClr val="tx2"/>
                </a:solidFill>
                <a:latin typeface="+mn-lt"/>
              </a:rPr>
              <a:t> </a:t>
            </a:r>
            <a:r>
              <a:rPr lang="en-GB" dirty="0" err="1">
                <a:solidFill>
                  <a:schemeClr val="tx2"/>
                </a:solidFill>
                <a:latin typeface="+mn-lt"/>
              </a:rPr>
              <a:t>osnovi</a:t>
            </a:r>
            <a:r>
              <a:rPr lang="en-GB" dirty="0">
                <a:solidFill>
                  <a:schemeClr val="tx2"/>
                </a:solidFill>
                <a:latin typeface="+mn-lt"/>
              </a:rPr>
              <a:t>, da </a:t>
            </a:r>
            <a:r>
              <a:rPr lang="en-GB" dirty="0" err="1">
                <a:solidFill>
                  <a:schemeClr val="tx2"/>
                </a:solidFill>
                <a:latin typeface="+mn-lt"/>
              </a:rPr>
              <a:t>lahko</a:t>
            </a:r>
            <a:r>
              <a:rPr lang="en-GB" dirty="0">
                <a:solidFill>
                  <a:schemeClr val="tx2"/>
                </a:solidFill>
                <a:latin typeface="+mn-lt"/>
              </a:rPr>
              <a:t> </a:t>
            </a:r>
            <a:r>
              <a:rPr lang="en-GB" dirty="0" err="1">
                <a:solidFill>
                  <a:schemeClr val="tx2"/>
                </a:solidFill>
                <a:latin typeface="+mn-lt"/>
              </a:rPr>
              <a:t>direktor</a:t>
            </a:r>
            <a:r>
              <a:rPr lang="en-GB" dirty="0">
                <a:solidFill>
                  <a:schemeClr val="tx2"/>
                </a:solidFill>
                <a:latin typeface="+mn-lt"/>
              </a:rPr>
              <a:t> </a:t>
            </a:r>
            <a:r>
              <a:rPr lang="sl-SI" dirty="0">
                <a:solidFill>
                  <a:schemeClr val="tx2"/>
                </a:solidFill>
                <a:latin typeface="+mn-lt"/>
              </a:rPr>
              <a:t>javnega zavoda</a:t>
            </a:r>
            <a:r>
              <a:rPr lang="en-GB" dirty="0">
                <a:solidFill>
                  <a:schemeClr val="tx2"/>
                </a:solidFill>
                <a:latin typeface="+mn-lt"/>
              </a:rPr>
              <a:t> </a:t>
            </a:r>
            <a:r>
              <a:rPr lang="en-GB" dirty="0" err="1">
                <a:solidFill>
                  <a:schemeClr val="tx2"/>
                </a:solidFill>
                <a:latin typeface="+mn-lt"/>
              </a:rPr>
              <a:t>na</a:t>
            </a:r>
            <a:r>
              <a:rPr lang="en-GB" dirty="0">
                <a:solidFill>
                  <a:schemeClr val="tx2"/>
                </a:solidFill>
                <a:latin typeface="+mn-lt"/>
              </a:rPr>
              <a:t> </a:t>
            </a:r>
            <a:r>
              <a:rPr lang="en-GB" dirty="0" err="1">
                <a:solidFill>
                  <a:schemeClr val="tx2"/>
                </a:solidFill>
                <a:latin typeface="+mn-lt"/>
              </a:rPr>
              <a:t>področju</a:t>
            </a:r>
            <a:r>
              <a:rPr lang="en-GB" dirty="0">
                <a:solidFill>
                  <a:schemeClr val="tx2"/>
                </a:solidFill>
                <a:latin typeface="+mn-lt"/>
              </a:rPr>
              <a:t> </a:t>
            </a:r>
            <a:r>
              <a:rPr lang="en-GB" dirty="0" err="1">
                <a:solidFill>
                  <a:schemeClr val="tx2"/>
                </a:solidFill>
                <a:latin typeface="+mn-lt"/>
              </a:rPr>
              <a:t>kulture</a:t>
            </a:r>
            <a:r>
              <a:rPr lang="en-GB" dirty="0">
                <a:solidFill>
                  <a:schemeClr val="tx2"/>
                </a:solidFill>
                <a:latin typeface="+mn-lt"/>
              </a:rPr>
              <a:t> </a:t>
            </a:r>
            <a:r>
              <a:rPr lang="en-GB" b="1" dirty="0" err="1">
                <a:solidFill>
                  <a:schemeClr val="tx2"/>
                </a:solidFill>
                <a:latin typeface="+mn-lt"/>
              </a:rPr>
              <a:t>maksimizira</a:t>
            </a:r>
            <a:r>
              <a:rPr lang="en-GB" b="1" dirty="0">
                <a:solidFill>
                  <a:schemeClr val="tx2"/>
                </a:solidFill>
                <a:latin typeface="+mn-lt"/>
              </a:rPr>
              <a:t> </a:t>
            </a:r>
            <a:r>
              <a:rPr lang="en-GB" b="1" dirty="0" err="1">
                <a:solidFill>
                  <a:schemeClr val="tx2"/>
                </a:solidFill>
                <a:latin typeface="+mn-lt"/>
              </a:rPr>
              <a:t>uporabo</a:t>
            </a:r>
            <a:r>
              <a:rPr lang="en-GB" b="1" dirty="0">
                <a:solidFill>
                  <a:schemeClr val="tx2"/>
                </a:solidFill>
                <a:latin typeface="+mn-lt"/>
              </a:rPr>
              <a:t> </a:t>
            </a:r>
            <a:r>
              <a:rPr lang="en-GB" b="1" dirty="0" err="1">
                <a:solidFill>
                  <a:schemeClr val="tx2"/>
                </a:solidFill>
                <a:latin typeface="+mn-lt"/>
              </a:rPr>
              <a:t>praviloma</a:t>
            </a:r>
            <a:r>
              <a:rPr lang="en-GB" b="1" dirty="0">
                <a:solidFill>
                  <a:schemeClr val="tx2"/>
                </a:solidFill>
                <a:latin typeface="+mn-lt"/>
              </a:rPr>
              <a:t> </a:t>
            </a:r>
            <a:r>
              <a:rPr lang="en-GB" b="1" dirty="0" err="1">
                <a:solidFill>
                  <a:schemeClr val="tx2"/>
                </a:solidFill>
                <a:latin typeface="+mn-lt"/>
              </a:rPr>
              <a:t>omejenih</a:t>
            </a:r>
            <a:r>
              <a:rPr lang="en-GB" b="1" dirty="0">
                <a:solidFill>
                  <a:schemeClr val="tx2"/>
                </a:solidFill>
                <a:latin typeface="+mn-lt"/>
              </a:rPr>
              <a:t> </a:t>
            </a:r>
            <a:r>
              <a:rPr lang="en-GB" b="1" dirty="0" err="1">
                <a:solidFill>
                  <a:schemeClr val="tx2"/>
                </a:solidFill>
                <a:latin typeface="+mn-lt"/>
              </a:rPr>
              <a:t>razpoložljivih</a:t>
            </a:r>
            <a:r>
              <a:rPr lang="en-GB" b="1" dirty="0">
                <a:solidFill>
                  <a:schemeClr val="tx2"/>
                </a:solidFill>
                <a:latin typeface="+mn-lt"/>
              </a:rPr>
              <a:t> </a:t>
            </a:r>
            <a:r>
              <a:rPr lang="en-GB" b="1" dirty="0" err="1">
                <a:solidFill>
                  <a:schemeClr val="tx2"/>
                </a:solidFill>
                <a:latin typeface="+mn-lt"/>
              </a:rPr>
              <a:t>virov</a:t>
            </a:r>
            <a:r>
              <a:rPr lang="en-GB" dirty="0">
                <a:solidFill>
                  <a:schemeClr val="tx2"/>
                </a:solidFill>
                <a:latin typeface="+mn-lt"/>
              </a:rPr>
              <a:t>, ne le </a:t>
            </a:r>
            <a:r>
              <a:rPr lang="en-GB" dirty="0" err="1">
                <a:solidFill>
                  <a:schemeClr val="tx2"/>
                </a:solidFill>
                <a:latin typeface="+mn-lt"/>
              </a:rPr>
              <a:t>finančnih</a:t>
            </a:r>
            <a:r>
              <a:rPr lang="en-GB" dirty="0">
                <a:solidFill>
                  <a:schemeClr val="tx2"/>
                </a:solidFill>
                <a:latin typeface="+mn-lt"/>
              </a:rPr>
              <a:t>. </a:t>
            </a:r>
            <a:endParaRPr lang="sl-SI" dirty="0">
              <a:solidFill>
                <a:schemeClr val="tx2"/>
              </a:solidFill>
              <a:latin typeface="+mn-lt"/>
            </a:endParaRPr>
          </a:p>
        </p:txBody>
      </p:sp>
    </p:spTree>
    <p:extLst>
      <p:ext uri="{BB962C8B-B14F-4D97-AF65-F5344CB8AC3E}">
        <p14:creationId xmlns:p14="http://schemas.microsoft.com/office/powerpoint/2010/main" val="40228581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685800" y="1081058"/>
            <a:ext cx="8061630" cy="400110"/>
          </a:xfrm>
          <a:prstGeom prst="rect">
            <a:avLst/>
          </a:prstGeom>
          <a:noFill/>
        </p:spPr>
        <p:txBody>
          <a:bodyPr wrap="none" rtlCol="0">
            <a:spAutoFit/>
          </a:bodyPr>
          <a:lstStyle/>
          <a:p>
            <a:r>
              <a:rPr lang="sl-SI" sz="2000" b="1" dirty="0">
                <a:solidFill>
                  <a:schemeClr val="tx2"/>
                </a:solidFill>
                <a:latin typeface="+mj-lt"/>
              </a:rPr>
              <a:t>Pravne podlage, ki urejajo financiranje javnih zavodov na področju kulture</a:t>
            </a:r>
          </a:p>
        </p:txBody>
      </p:sp>
      <p:sp>
        <p:nvSpPr>
          <p:cNvPr id="3" name="TextBox 2"/>
          <p:cNvSpPr txBox="1"/>
          <p:nvPr/>
        </p:nvSpPr>
        <p:spPr>
          <a:xfrm>
            <a:off x="685799" y="1835388"/>
            <a:ext cx="7882003" cy="3139321"/>
          </a:xfrm>
          <a:prstGeom prst="rect">
            <a:avLst/>
          </a:prstGeom>
          <a:noFill/>
        </p:spPr>
        <p:txBody>
          <a:bodyPr wrap="square" rtlCol="0">
            <a:spAutoFit/>
          </a:bodyPr>
          <a:lstStyle/>
          <a:p>
            <a:r>
              <a:rPr lang="sl-SI" b="1" dirty="0">
                <a:solidFill>
                  <a:schemeClr val="tx2"/>
                </a:solidFill>
                <a:latin typeface="+mn-lt"/>
              </a:rPr>
              <a:t>Javni zavodi</a:t>
            </a:r>
            <a:r>
              <a:rPr lang="sl-SI" dirty="0">
                <a:solidFill>
                  <a:schemeClr val="tx2"/>
                </a:solidFill>
                <a:latin typeface="+mn-lt"/>
              </a:rPr>
              <a:t> na področju kulture so pravne osebe javnega prava. Njihov  status in delovanje urejata Zakon o zavodih ter  Zakon o uresničevanju javnega interesa za kulturo, v nadaljevanju ZUJIK. Posamična vprašanja so lahko drugače urejena tudi  v posebnih zakonih na področju kulture.</a:t>
            </a:r>
          </a:p>
          <a:p>
            <a:r>
              <a:rPr lang="sl-SI" dirty="0">
                <a:solidFill>
                  <a:schemeClr val="tx2"/>
                </a:solidFill>
                <a:latin typeface="+mn-lt"/>
              </a:rPr>
              <a:t>Zakon o javnih financah, v nadaljevanju ZJF,  s finančnega in poslovnega vidika načelno določa delovanje javnih zavodov. V skladu z določbami ZJF in 3. člena Pravilnika o določitvi neposrednih in posrednih uporabnikov državnega in občinskih proračunov  sodijo  javni zavodi na področju kulture </a:t>
            </a:r>
            <a:r>
              <a:rPr lang="sl-SI" b="1" dirty="0">
                <a:solidFill>
                  <a:schemeClr val="tx2"/>
                </a:solidFill>
                <a:latin typeface="+mn-lt"/>
              </a:rPr>
              <a:t>med posredne uporabnike državnega ali občinskega proračuna</a:t>
            </a:r>
            <a:r>
              <a:rPr lang="sl-SI" dirty="0">
                <a:solidFill>
                  <a:schemeClr val="tx2"/>
                </a:solidFill>
                <a:latin typeface="+mn-lt"/>
              </a:rPr>
              <a:t>. Posredni uporabniki se financirajo iz proračuna države ali občine posredno, prek neposrednih uporabnikov, to je ministrstev oz. občin.</a:t>
            </a:r>
          </a:p>
        </p:txBody>
      </p:sp>
    </p:spTree>
    <p:extLst>
      <p:ext uri="{BB962C8B-B14F-4D97-AF65-F5344CB8AC3E}">
        <p14:creationId xmlns:p14="http://schemas.microsoft.com/office/powerpoint/2010/main" val="23028093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739038" y="1258149"/>
            <a:ext cx="7828766" cy="3970318"/>
          </a:xfrm>
          <a:prstGeom prst="rect">
            <a:avLst/>
          </a:prstGeom>
          <a:noFill/>
        </p:spPr>
        <p:txBody>
          <a:bodyPr wrap="square" rtlCol="0">
            <a:spAutoFit/>
          </a:bodyPr>
          <a:lstStyle/>
          <a:p>
            <a:r>
              <a:rPr lang="sl-SI" dirty="0">
                <a:solidFill>
                  <a:schemeClr val="tx2"/>
                </a:solidFill>
                <a:latin typeface="+mn-lt"/>
              </a:rPr>
              <a:t>Na podlagi 2. člena Pravilnika o enotnem kontnem načrtu za proračun, proračunske uporabnike in druge osebe javnega prava javni zavodi na področju kulture sodijo med </a:t>
            </a:r>
            <a:r>
              <a:rPr lang="sl-SI" b="1" dirty="0">
                <a:solidFill>
                  <a:schemeClr val="tx2"/>
                </a:solidFill>
                <a:latin typeface="+mn-lt"/>
              </a:rPr>
              <a:t>določene uporabnike enotnega kontnega načrta </a:t>
            </a:r>
            <a:r>
              <a:rPr lang="sl-SI" dirty="0">
                <a:solidFill>
                  <a:schemeClr val="tx2"/>
                </a:solidFill>
                <a:latin typeface="+mn-lt"/>
              </a:rPr>
              <a:t>.</a:t>
            </a:r>
            <a:r>
              <a:rPr lang="x-none">
                <a:solidFill>
                  <a:schemeClr val="tx2"/>
                </a:solidFill>
                <a:latin typeface="+mn-lt"/>
              </a:rPr>
              <a:t> Določeni uporabniki enotnega kontnega načrta </a:t>
            </a:r>
            <a:r>
              <a:rPr lang="sl-SI" dirty="0">
                <a:solidFill>
                  <a:schemeClr val="tx2"/>
                </a:solidFill>
                <a:latin typeface="+mn-lt"/>
              </a:rPr>
              <a:t>(javni zavodi) </a:t>
            </a:r>
            <a:r>
              <a:rPr lang="x-none">
                <a:solidFill>
                  <a:schemeClr val="tx2"/>
                </a:solidFill>
                <a:latin typeface="+mn-lt"/>
              </a:rPr>
              <a:t>ugotavljajo in razčlenjujejo prihodke in odhodke ter vrednotijo sredstva in obveznosti do virov sredstev v skladu z </a:t>
            </a:r>
            <a:r>
              <a:rPr lang="sl-SI" dirty="0">
                <a:solidFill>
                  <a:schemeClr val="tx2"/>
                </a:solidFill>
                <a:latin typeface="+mn-lt"/>
              </a:rPr>
              <a:t>Zakonom o računovodstvu</a:t>
            </a:r>
            <a:r>
              <a:rPr lang="sl-SI" b="1" dirty="0">
                <a:solidFill>
                  <a:schemeClr val="tx2"/>
                </a:solidFill>
                <a:latin typeface="+mn-lt"/>
              </a:rPr>
              <a:t> </a:t>
            </a:r>
            <a:r>
              <a:rPr lang="x-none">
                <a:solidFill>
                  <a:schemeClr val="tx2"/>
                </a:solidFill>
                <a:latin typeface="+mn-lt"/>
              </a:rPr>
              <a:t>in predpisi, izdanimi na njegovi podlagi. Pri razčlenjevanju in izkazovanju prihodkov in odhodkov upoštevajo tudi določbe pravilnika, ki ureja enotni kontni načrt. Za ostalo, kar ni urejeno z navedenimi predpisi, pa veljajo računovodski standardi.  </a:t>
            </a:r>
            <a:r>
              <a:rPr lang="sl-SI" dirty="0">
                <a:solidFill>
                  <a:schemeClr val="tx2"/>
                </a:solidFill>
                <a:latin typeface="+mn-lt"/>
              </a:rPr>
              <a:t>Javni zavodi prihodke pridobivajo tudi na trgu. Priznavanje prihodkov in odhodkov podrobneje ureja Pravilnik o razčlenjevanju in merjenju prihodkov in odhodkov pravnih oseb javnega prava.</a:t>
            </a:r>
            <a:r>
              <a:rPr lang="sl-SI" altLang="sl-SI" dirty="0">
                <a:solidFill>
                  <a:schemeClr val="tx2"/>
                </a:solidFill>
                <a:latin typeface="+mn-lt"/>
              </a:rPr>
              <a:t> </a:t>
            </a:r>
          </a:p>
          <a:p>
            <a:r>
              <a:rPr lang="sl-SI" altLang="sl-SI" dirty="0">
                <a:solidFill>
                  <a:schemeClr val="tx2"/>
                </a:solidFill>
                <a:latin typeface="+mn-lt"/>
              </a:rPr>
              <a:t>Kontni načrt omogoča nadzor in primerjave med stroški in prihodki različnih javnih zavodov.</a:t>
            </a:r>
          </a:p>
          <a:p>
            <a:endParaRPr lang="sl-SI" dirty="0"/>
          </a:p>
        </p:txBody>
      </p:sp>
    </p:spTree>
    <p:extLst>
      <p:ext uri="{BB962C8B-B14F-4D97-AF65-F5344CB8AC3E}">
        <p14:creationId xmlns:p14="http://schemas.microsoft.com/office/powerpoint/2010/main" val="35421263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582461" y="1308251"/>
            <a:ext cx="8104339" cy="5230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b="0" dirty="0">
                <a:solidFill>
                  <a:schemeClr val="tx2"/>
                </a:solidFill>
                <a:latin typeface="+mj-lt"/>
              </a:rPr>
              <a:t>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a:t>
            </a:r>
            <a:br>
              <a:rPr lang="sl-SI" sz="1600" b="0" dirty="0">
                <a:solidFill>
                  <a:schemeClr val="tx2"/>
                </a:solidFill>
                <a:latin typeface="+mj-lt"/>
              </a:rPr>
            </a:br>
            <a:r>
              <a:rPr lang="sl-SI" sz="1600" b="0" dirty="0">
                <a:solidFill>
                  <a:schemeClr val="tx2"/>
                </a:solidFill>
                <a:latin typeface="+mj-lt"/>
              </a:rPr>
              <a:t>Javni zavodi so dolžni izvajati predvsem programe javne službe, </a:t>
            </a:r>
            <a:r>
              <a:rPr lang="sl-SI" sz="1600" dirty="0">
                <a:solidFill>
                  <a:srgbClr val="FF0000"/>
                </a:solidFill>
                <a:latin typeface="+mj-lt"/>
              </a:rPr>
              <a:t>dejavnost na trgu ne sme ogrožati izvajanja javne službe, za katero je zavod ustanovljen.</a:t>
            </a:r>
            <a:r>
              <a:rPr lang="sl-SI" sz="1600" b="0" dirty="0">
                <a:solidFill>
                  <a:schemeClr val="tx2"/>
                </a:solidFill>
                <a:latin typeface="+mj-lt"/>
              </a:rPr>
              <a:t> Z ločenim izkazovanjem virov sredstev dosežemo pregled nad vrstami sredstev, ki jih zavod načrtuje in pridobi z opravljanjem posameznih dejavnosti. Razmejujejo se tudi vsi stroški, ki nastajajo pri opravljanju posameznih vrst dejavnosti. Pri </a:t>
            </a:r>
            <a:r>
              <a:rPr lang="sl-SI" sz="1600" b="0" dirty="0" err="1">
                <a:solidFill>
                  <a:schemeClr val="tx2"/>
                </a:solidFill>
                <a:latin typeface="+mj-lt"/>
              </a:rPr>
              <a:t>kalkuliranju</a:t>
            </a:r>
            <a:r>
              <a:rPr lang="sl-SI" sz="1600" b="0" dirty="0">
                <a:solidFill>
                  <a:schemeClr val="tx2"/>
                </a:solidFill>
                <a:latin typeface="+mj-lt"/>
              </a:rPr>
              <a:t> cen (in zaračunavanju) proizvodov in storitev javnih zavodov se morajo upoštevati </a:t>
            </a:r>
            <a:r>
              <a:rPr lang="sl-SI" sz="1600" dirty="0">
                <a:solidFill>
                  <a:schemeClr val="tx2"/>
                </a:solidFill>
                <a:latin typeface="+mj-lt"/>
              </a:rPr>
              <a:t>vsi stroški tržne dejavnosti</a:t>
            </a:r>
            <a:r>
              <a:rPr lang="sl-SI" sz="1600" b="0" dirty="0">
                <a:solidFill>
                  <a:schemeClr val="tx2"/>
                </a:solidFill>
                <a:latin typeface="+mj-lt"/>
              </a:rPr>
              <a:t>. </a:t>
            </a:r>
            <a:br>
              <a:rPr lang="sl-SI" sz="1600" b="0" dirty="0">
                <a:solidFill>
                  <a:schemeClr val="tx2"/>
                </a:solidFill>
                <a:latin typeface="+mj-lt"/>
              </a:rPr>
            </a:br>
            <a:r>
              <a:rPr lang="sl-SI" sz="1600" b="0" dirty="0">
                <a:solidFill>
                  <a:schemeClr val="tx2"/>
                </a:solidFill>
                <a:latin typeface="+mj-lt"/>
              </a:rPr>
              <a:t>Pri nastopu na trgu mora imeti javni zavod enak položaj kot ostali gospodarski subjekti in ne sme biti privilegiran. Z zagotavljanjem boljšega položaja določenemu zavodu bi nastajala nelojalna konkurenca na trgu do gospodarskih subjektov in do drugih javnih zavodov. </a:t>
            </a:r>
            <a:br>
              <a:rPr lang="sl-SI" sz="1600" b="0" dirty="0">
                <a:solidFill>
                  <a:schemeClr val="tx2"/>
                </a:solidFill>
                <a:latin typeface="+mj-lt"/>
              </a:rPr>
            </a:br>
            <a:r>
              <a:rPr lang="sl-SI" sz="1600" b="0" dirty="0">
                <a:solidFill>
                  <a:schemeClr val="tx2"/>
                </a:solidFill>
                <a:latin typeface="+mj-lt"/>
              </a:rPr>
              <a:t>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a:t>
            </a:r>
            <a:br>
              <a:rPr lang="sl-SI" sz="1600" b="0" dirty="0">
                <a:solidFill>
                  <a:schemeClr val="tx2"/>
                </a:solidFill>
                <a:latin typeface="+mj-lt"/>
              </a:rPr>
            </a:br>
            <a:r>
              <a:rPr lang="sl-SI" sz="1600" b="0" dirty="0">
                <a:solidFill>
                  <a:schemeClr val="tx2"/>
                </a:solidFill>
                <a:latin typeface="+mj-lt"/>
              </a:rPr>
              <a:t>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a:t>
            </a:r>
            <a:br>
              <a:rPr lang="sl-SI" sz="1600" b="0" dirty="0">
                <a:solidFill>
                  <a:schemeClr val="tx2"/>
                </a:solidFill>
                <a:latin typeface="+mj-lt"/>
              </a:rPr>
            </a:br>
            <a:endParaRPr lang="en-US" sz="1600" b="0" dirty="0">
              <a:solidFill>
                <a:schemeClr val="tx2"/>
              </a:solidFill>
              <a:latin typeface="+mj-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22473" y="901140"/>
            <a:ext cx="7199407" cy="369332"/>
          </a:xfrm>
          <a:prstGeom prst="rect">
            <a:avLst/>
          </a:prstGeom>
          <a:noFill/>
        </p:spPr>
        <p:txBody>
          <a:bodyPr wrap="none" rtlCol="0">
            <a:spAutoFit/>
          </a:bodyPr>
          <a:lstStyle/>
          <a:p>
            <a:r>
              <a:rPr lang="sl-SI" dirty="0">
                <a:solidFill>
                  <a:schemeClr val="tx2"/>
                </a:solidFill>
              </a:rPr>
              <a:t>Javna služba in dejavnost na trgu v javnih zavodih s področja kulture</a:t>
            </a:r>
          </a:p>
        </p:txBody>
      </p:sp>
    </p:spTree>
    <p:extLst>
      <p:ext uri="{BB962C8B-B14F-4D97-AF65-F5344CB8AC3E}">
        <p14:creationId xmlns:p14="http://schemas.microsoft.com/office/powerpoint/2010/main" val="2431559917"/>
      </p:ext>
    </p:extLst>
  </p:cSld>
  <p:clrMapOvr>
    <a:masterClrMapping/>
  </p:clrMapOvr>
  <p:transition>
    <p:fade/>
  </p:transition>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2650</TotalTime>
  <Words>7528</Words>
  <Application>Microsoft Office PowerPoint</Application>
  <PresentationFormat>Diaprojekcija na zaslonu (4:3)</PresentationFormat>
  <Paragraphs>685</Paragraphs>
  <Slides>50</Slides>
  <Notes>1</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50</vt:i4>
      </vt:variant>
    </vt:vector>
  </HeadingPairs>
  <TitlesOfParts>
    <vt:vector size="58" baseType="lpstr">
      <vt:lpstr>SL Dutch</vt:lpstr>
      <vt:lpstr>Wingdings</vt:lpstr>
      <vt:lpstr>Bell MT</vt:lpstr>
      <vt:lpstr>Arial</vt:lpstr>
      <vt:lpstr>Republika</vt:lpstr>
      <vt:lpstr>Calibri</vt:lpstr>
      <vt:lpstr>si10-cgp-mpe_predstavitev</vt:lpstr>
      <vt:lpstr>Custom Design</vt:lpstr>
      <vt:lpstr>Financiranje delovanja javnih zavodov na področju kulture s poudarkom na aktualnih spremembah  Pripravili: Jana Kramberger in Urša Gruden </vt:lpstr>
      <vt:lpstr> </vt:lpstr>
      <vt:lpstr> </vt:lpstr>
      <vt:lpstr>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  Cilji knjižnične dejavnosti za obdobje 2014 do 2017  iz Resolucije o nacionalnem programu za kulturo za obdobje od leta 2014 do 2017.  1. Večja dostopnost storitev knjižnične javne službe vsem prebivalcem Republike Slovenije. 2. Boljši pogoji za zbiranje, dostopnost in trajno ohranjanje slovenske pisne kulturne dediščine v knjižnicah v klasični in digitalni obliki. 3. Večja dostopnost specializiranih storitev knjižnične javne službe in njihova večja kakovost.    </vt:lpstr>
      <vt:lpstr>35. člen Zakona o uresničevanju javnega interesa za kulturo  </vt:lpstr>
      <vt:lpstr> </vt:lpstr>
      <vt:lpstr> </vt:lpstr>
      <vt:lpstr> </vt:lpstr>
      <vt:lpstr>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Javni zavodi so dolžni izvajati predvsem programe javne službe, dejavnost na trgu ne sme ogrožati izvajanja javne službe, za katero je zavod ustanovljen. Z ločenim izkazovanjem virov sredstev dosežemo pregled nad vrstami sredstev, ki jih zavod načrtuje in pridobi z opravljanjem posameznih dejavnosti. Razmejujejo se tudi vsi stroški, ki nastajajo pri opravljanju posameznih vrst dejavnosti. Pri kalkuliranju cen (in zaračunavanju) proizvodov in storitev javnih zavodov se morajo upoštevati vsi stroški tržne dejavnosti.  Pri nastopu na trgu mora imeti javni zavod enak položaj kot ostali gospodarski subjekti in ne sme biti privilegiran. Z zagotavljanjem boljšega položaja določenemu zavodu bi nastajala nelojalna konkurenca na trgu do gospodarskih subjektov in do drugih javnih zavodov.  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vt:lpstr>
      <vt:lpstr> </vt:lpstr>
      <vt:lpstr> </vt:lpstr>
      <vt:lpstr> Javna sredstva za financiranje javnih zavodov zagotavljajo njihovi ustanovitelji oziroma soustanovitelji.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  Postopek zagotavljanja sredstev javnim zavodom na področju kulture je natančno opredeljen z ZUJIK-om ter njegovimi podzakonskimi predpisi.   Višino javnih sredstev za financiranje javnega zavoda določi ustanovitelj, upoštevaje osnove za izračun iz 27. člena ZUJIK-a, na podlagi strateškega načrta in iz njega izhajajočega  predloga letnega programa dela. </vt:lpstr>
      <vt:lpstr> </vt:lpstr>
      <vt:lpstr> </vt:lpstr>
      <vt:lpstr> </vt:lpstr>
      <vt:lpstr>V zvezi s pripravo finančnih načrtov posrednih proračunskih uporabnikov opozarjamo na določbo 37. člena ZIPRS2223:   37. člen (zmanjšanje obsega sredstev za financiranje posrednih uporabnikov proračuna) 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 </vt:lpstr>
      <vt:lpstr> </vt:lpstr>
      <vt:lpstr>Zakon o fiskalnem pravilu, 5. člen (poraba presežkov proračunov) </vt:lpstr>
      <vt:lpstr>9. i člen ZJF  (izračunavanje presežkov institucionalnih enot sektorja država)</vt:lpstr>
      <vt:lpstr>PowerPointova predstavitev</vt:lpstr>
      <vt:lpstr>PowerPointova predstavitev</vt:lpstr>
      <vt:lpstr> </vt:lpstr>
      <vt:lpstr> </vt:lpstr>
      <vt:lpstr> </vt:lpstr>
      <vt:lpstr> </vt:lpstr>
      <vt:lpstr> </vt:lpstr>
      <vt:lpstr> </vt:lpstr>
      <vt:lpstr> </vt:lpstr>
      <vt:lpstr> </vt:lpstr>
      <vt:lpstr>PowerPointova predstavitev</vt:lpstr>
      <vt:lpstr>PowerPointova predstavitev</vt:lpstr>
      <vt:lpstr>PowerPointova predstavitev</vt:lpstr>
      <vt:lpstr>60. člen ZIPRS2122 (politika zaposlovanja)  (1) Ne glede na določbe drugih zakonov in predpisov morajo neposredni uporabniki proračuna pripraviti kadrovske načrte tako, da se število zaposlenih prikaže po naslednjih virih financiranja: 1. državni proračun; 2. proračun občin; 3. ZZZS in ZPIZ; 4. druga javna sredstva za opravljanje javne službe (na primer takse, pristojbine, koncesnine, RTV-prispevek); 5. sredstva od prodaje blaga in storitev na trgu; 6. nejavna sredstva za opravljanje javne službe; 7. sredstva prejetih donacij; 8. sredstva EU ali drugih mednarodnih virov, vključno s sredstvi sofinanciranja iz državnega proračuna; 9. sredstva proračuna za zaposlene iz prvega, drugega in tretjega odstavka 25. člena Zakona o zdravniški službi (Uradni list RS, št. 72/06 – uradno prečiščeno besedilo, 15/08 – ZPacP, 58/08, 107/10 – ZPPKZ, 40/12 – ZUJF, 88/16 – ZdZPZD, 40/17, 64/17 – ZZDej-K, 49/18 in 66/19); 10. sredstva iz sistema javnih del; 11. sredstva raziskovalnih projektov in programov ter sredstva za projekte in programe, namenjene za internacionalizacijo in kakovost v izobraževanju in znanosti.     </vt:lpstr>
      <vt:lpstr>PowerPointova predstavitev</vt:lpstr>
      <vt:lpstr>PowerPointova predstavitev</vt:lpstr>
      <vt:lpstr> </vt:lpstr>
      <vt:lpstr> </vt:lpstr>
      <vt:lpstr> </vt:lpstr>
      <vt:lpstr> </vt:lpstr>
      <vt:lpstr> </vt:lpstr>
      <vt:lpstr>PowerPointova predstavitev</vt:lpstr>
      <vt:lpstr>Računovodsko poročilo obsega:   - bilanco stanja s prilogama (stanje in gibanje neopredmetenih sredstev  in opredmetenih  osnovnih sredstev,  stanje in gibanje dolgoročnih finančnih  naložb in posojil),  - izkaz prihodkov in odhodkov  določenih uporabnikov s prilogami  (izkaz prihodkov in odhodkov določenih uporabnikov po vrstah dejavnosti,  - izkaz prihodkov in odhodkov določenih uporabnikov po načelu  denarnega toka,  - izkaz računa finančnih terjatev in naložb določenih uporabnikov,  - izkaz računa financiranja določenih uporabnikov) in  - pojasnila (že navedene priloge k izkazoma in druge računovodske  informacije), - druge priloge, ki jih določi ustanovitelj (npr. Izračun presežka po denarnem toku v  v skladu z 9. členom ZJF).  </vt:lpstr>
      <vt:lpstr> </vt:lpstr>
      <vt:lpstr> </vt:lpstr>
      <vt:lpstr> </vt:lpstr>
      <vt:lpstr>Poleg Letnega poročila javni zavodi pripravijo tudi Polletna poročila o poslovanju  62. člen ZIPRS2122 (polletno poročilo)  (1) Posredni uporabniki proračuna države in občin ter ZZZS in ZPIZ morajo najpozneje do  31. avgusta tekočega leta, pristojnemu ministrstvu oziroma županu posredovati polletno poročilo. (2) V polletnem poročilu iz prejšnjega odstavka se izkazujejo: - podatki o sprejetem finančnem načrtu tekočega leta, - podatki o realizaciji sprejetega finančnega načrta v obdobju januar–junij tekočega leta in - ocena realizacije sprejetega finančnega načrta do konca tekočega leta. (3) Če iz ocene realizacije sprejetega finančnega načrta izhaja, da bo posredni uporabnik ob koncu  tekočega leta realiziral presežek odhodkov nad prihodki, mora odgovorna oseba posrednega  uporabnika proračuna, ZPIZ oziroma ZZZS polletnemu poročilu predložiti tudi sanacijski načrt, ki  vsebuje ukrepe, s katerimi se finančni načrt posrednega uporabnika izravna do konca tekočega leta. (4) Šteje se, da je odgovorna oseba posrednega uporabnika predstojnik oziroma poslovodni  organ, ki pri proračunskem uporabniku izvaja pravice in obveznosti delodajalca oziroma je  odgovoren za njegovo finančno poslovanje. </vt:lpstr>
      <vt:lpstr>79. člen ZIPRS2122 (razrešitev odgovorne osebe posrednega uporabnika proračuna)  </vt:lpstr>
      <vt:lpstr> </vt:lpstr>
      <vt:lpstr>PowerPointova predstavitev</vt:lpstr>
      <vt:lpstr>Morebitna vprašanja naslovite na:  usposabljanje.mk@gov.si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Financiranje delovanja javnih zavodov na področju kulture s poudarkom na aktualnih spremembah  Jana Kramberger</dc:title>
  <dc:creator>mitja</dc:creator>
  <cp:lastModifiedBy>Uršula Gruden</cp:lastModifiedBy>
  <cp:revision>199</cp:revision>
  <cp:lastPrinted>2014-10-23T13:42:29Z</cp:lastPrinted>
  <dcterms:created xsi:type="dcterms:W3CDTF">2010-08-31T10:06:07Z</dcterms:created>
  <dcterms:modified xsi:type="dcterms:W3CDTF">2022-10-20T07:33:39Z</dcterms:modified>
</cp:coreProperties>
</file>