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0" r:id="rId3"/>
    <p:sldId id="281"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autoAdjust="0"/>
  </p:normalViewPr>
  <p:slideViewPr>
    <p:cSldViewPr snapToGrid="0">
      <p:cViewPr>
        <p:scale>
          <a:sx n="120" d="100"/>
          <a:sy n="120" d="100"/>
        </p:scale>
        <p:origin x="-76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6A70AA-ACF0-4249-A59B-E16DA0B65AE6}" type="datetimeFigureOut">
              <a:rPr lang="sl-SI" smtClean="0"/>
              <a:t>6.11.2018</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E62338-C578-4EA0-8426-0B389324E661}" type="slidenum">
              <a:rPr lang="sl-SI" smtClean="0"/>
              <a:t>‹#›</a:t>
            </a:fld>
            <a:endParaRPr lang="sl-SI"/>
          </a:p>
        </p:txBody>
      </p:sp>
    </p:spTree>
    <p:extLst>
      <p:ext uri="{BB962C8B-B14F-4D97-AF65-F5344CB8AC3E}">
        <p14:creationId xmlns:p14="http://schemas.microsoft.com/office/powerpoint/2010/main" val="1038998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563152" y="340391"/>
            <a:ext cx="5385585" cy="1277937"/>
          </a:xfrm>
        </p:spPr>
        <p:txBody>
          <a:bodyPr anchor="ctr">
            <a:normAutofit/>
          </a:bodyPr>
          <a:lstStyle>
            <a:lvl1pPr algn="l">
              <a:defRPr sz="3600" b="1">
                <a:latin typeface="+mn-lt"/>
              </a:defRPr>
            </a:lvl1pPr>
          </a:lstStyle>
          <a:p>
            <a:r>
              <a:rPr lang="en-US" dirty="0" smtClean="0"/>
              <a:t>Click to edit Master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73690" y="5569889"/>
            <a:ext cx="2311400" cy="117604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6173" y="2532189"/>
            <a:ext cx="10109770" cy="2888504"/>
          </a:xfrm>
          <a:prstGeom prst="rect">
            <a:avLst/>
          </a:prstGeom>
        </p:spPr>
      </p:pic>
      <p:sp>
        <p:nvSpPr>
          <p:cNvPr id="11" name="TextBox 10"/>
          <p:cNvSpPr txBox="1"/>
          <p:nvPr userDrawn="1"/>
        </p:nvSpPr>
        <p:spPr>
          <a:xfrm>
            <a:off x="6236417" y="1366750"/>
            <a:ext cx="1921268" cy="338554"/>
          </a:xfrm>
          <a:prstGeom prst="rect">
            <a:avLst/>
          </a:prstGeom>
          <a:noFill/>
        </p:spPr>
        <p:txBody>
          <a:bodyPr wrap="square" rtlCol="0">
            <a:spAutoFit/>
          </a:bodyPr>
          <a:lstStyle/>
          <a:p>
            <a:pPr algn="r"/>
            <a:r>
              <a:rPr lang="en-US" sz="1600" dirty="0" smtClean="0"/>
              <a:t>www.eu-skladi.si</a:t>
            </a:r>
            <a:endParaRPr lang="en-US" sz="1600" dirty="0"/>
          </a:p>
        </p:txBody>
      </p:sp>
    </p:spTree>
    <p:extLst>
      <p:ext uri="{BB962C8B-B14F-4D97-AF65-F5344CB8AC3E}">
        <p14:creationId xmlns:p14="http://schemas.microsoft.com/office/powerpoint/2010/main" val="5639013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nj">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7544255" y="129199"/>
            <a:ext cx="2987109" cy="255569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4" name="Text Placeholder 4"/>
          <p:cNvSpPr>
            <a:spLocks noGrp="1"/>
          </p:cNvSpPr>
          <p:nvPr>
            <p:ph type="body" sz="quarter" idx="10" hasCustomPrompt="1"/>
          </p:nvPr>
        </p:nvSpPr>
        <p:spPr>
          <a:xfrm>
            <a:off x="555055" y="482886"/>
            <a:ext cx="6749871"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92820395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je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07596" y="-111920"/>
            <a:ext cx="2717083" cy="214041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5" y="482886"/>
            <a:ext cx="6934806"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5329666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mele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8245" y="181521"/>
            <a:ext cx="2497397" cy="1993536"/>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4" name="Text Placeholder 4"/>
          <p:cNvSpPr>
            <a:spLocks noGrp="1"/>
          </p:cNvSpPr>
          <p:nvPr>
            <p:ph type="body" sz="quarter" idx="10" hasCustomPrompt="1"/>
          </p:nvPr>
        </p:nvSpPr>
        <p:spPr>
          <a:xfrm>
            <a:off x="555055" y="482886"/>
            <a:ext cx="6544388"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2818966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p:nvPr>
        </p:nvSpPr>
        <p:spPr>
          <a:xfrm>
            <a:off x="600076" y="2323303"/>
            <a:ext cx="7984947" cy="1277937"/>
          </a:xfrm>
        </p:spPr>
        <p:txBody>
          <a:bodyPr anchor="ctr">
            <a:normAutofit/>
          </a:bodyPr>
          <a:lstStyle>
            <a:lvl1pPr algn="ctr">
              <a:defRPr sz="2800" b="1">
                <a:latin typeface="+mn-lt"/>
              </a:defRPr>
            </a:lvl1pPr>
          </a:lstStyle>
          <a:p>
            <a:r>
              <a:rPr lang="en-US" dirty="0" smtClean="0"/>
              <a:t>Click to edit Master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73690" y="5569889"/>
            <a:ext cx="2311400" cy="1176048"/>
          </a:xfrm>
          <a:prstGeom prst="rect">
            <a:avLst/>
          </a:prstGeom>
        </p:spPr>
      </p:pic>
    </p:spTree>
    <p:extLst>
      <p:ext uri="{BB962C8B-B14F-4D97-AF65-F5344CB8AC3E}">
        <p14:creationId xmlns:p14="http://schemas.microsoft.com/office/powerpoint/2010/main" val="40844143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va">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0700000">
            <a:off x="8420598" y="-12700"/>
            <a:ext cx="1787100" cy="28067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5" y="482886"/>
            <a:ext cx="7099192"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21605192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edved">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7440956" y="53975"/>
            <a:ext cx="3801204" cy="239395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6" y="482886"/>
            <a:ext cx="6719048"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8839477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pard">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00065" y="38109"/>
            <a:ext cx="4879775" cy="2458512"/>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4" name="Text Placeholder 4"/>
          <p:cNvSpPr>
            <a:spLocks noGrp="1"/>
          </p:cNvSpPr>
          <p:nvPr>
            <p:ph type="body" sz="quarter" idx="10" hasCustomPrompt="1"/>
          </p:nvPr>
        </p:nvSpPr>
        <p:spPr>
          <a:xfrm>
            <a:off x="555055" y="482886"/>
            <a:ext cx="6544388"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20664555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elva">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0700000">
            <a:off x="7799441" y="73042"/>
            <a:ext cx="2367744" cy="2532012"/>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5" y="482886"/>
            <a:ext cx="7058096"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9911184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veska ribica">
    <p:spTree>
      <p:nvGrpSpPr>
        <p:cNvPr id="1" name=""/>
        <p:cNvGrpSpPr/>
        <p:nvPr/>
      </p:nvGrpSpPr>
      <p:grpSpPr>
        <a:xfrm>
          <a:off x="0" y="0"/>
          <a:ext cx="0" cy="0"/>
          <a:chOff x="0" y="0"/>
          <a:chExt cx="0" cy="0"/>
        </a:xfrm>
      </p:grpSpPr>
      <p:pic>
        <p:nvPicPr>
          <p:cNvPr id="5" name="Picture 4"/>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rot="13198914">
            <a:off x="7043882" y="421051"/>
            <a:ext cx="3142407" cy="1658832"/>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4" name="Text Placeholder 4"/>
          <p:cNvSpPr>
            <a:spLocks noGrp="1"/>
          </p:cNvSpPr>
          <p:nvPr>
            <p:ph type="body" sz="quarter" idx="10" hasCustomPrompt="1"/>
          </p:nvPr>
        </p:nvSpPr>
        <p:spPr>
          <a:xfrm>
            <a:off x="555055" y="482886"/>
            <a:ext cx="6431372"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19653268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ebela">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0700000">
            <a:off x="7705423" y="190519"/>
            <a:ext cx="2381402" cy="214117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5" y="482886"/>
            <a:ext cx="7099192"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33040115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nguru">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7736194" y="-520699"/>
            <a:ext cx="3032662" cy="301732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4" name="Text Placeholder 4"/>
          <p:cNvSpPr>
            <a:spLocks noGrp="1"/>
          </p:cNvSpPr>
          <p:nvPr>
            <p:ph type="body" sz="quarter" idx="10" hasCustomPrompt="1"/>
          </p:nvPr>
        </p:nvSpPr>
        <p:spPr>
          <a:xfrm>
            <a:off x="555055" y="482886"/>
            <a:ext cx="7016999"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9293952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ravlja">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0700000">
            <a:off x="7700851" y="-413222"/>
            <a:ext cx="2241589" cy="27647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0482" y="777874"/>
            <a:ext cx="736637" cy="500063"/>
          </a:xfrm>
          <a:prstGeom prst="rect">
            <a:avLst/>
          </a:prstGeom>
        </p:spPr>
      </p:pic>
      <p:sp>
        <p:nvSpPr>
          <p:cNvPr id="5" name="Text Placeholder 4"/>
          <p:cNvSpPr>
            <a:spLocks noGrp="1"/>
          </p:cNvSpPr>
          <p:nvPr>
            <p:ph type="body" sz="quarter" idx="10" hasCustomPrompt="1"/>
          </p:nvPr>
        </p:nvSpPr>
        <p:spPr>
          <a:xfrm>
            <a:off x="555055" y="482886"/>
            <a:ext cx="6826195" cy="1079304"/>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title</a:t>
            </a:r>
          </a:p>
        </p:txBody>
      </p:sp>
      <p:sp>
        <p:nvSpPr>
          <p:cNvPr id="7" name="Text Placeholder 6"/>
          <p:cNvSpPr>
            <a:spLocks noGrp="1"/>
          </p:cNvSpPr>
          <p:nvPr>
            <p:ph type="body" sz="quarter" idx="11" hasCustomPrompt="1"/>
          </p:nvPr>
        </p:nvSpPr>
        <p:spPr>
          <a:xfrm>
            <a:off x="555054" y="2075380"/>
            <a:ext cx="7099193" cy="4315145"/>
          </a:xfrm>
        </p:spPr>
        <p:txBody>
          <a:bodyP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Slide content</a:t>
            </a:r>
          </a:p>
        </p:txBody>
      </p:sp>
    </p:spTree>
    <p:extLst>
      <p:ext uri="{BB962C8B-B14F-4D97-AF65-F5344CB8AC3E}">
        <p14:creationId xmlns:p14="http://schemas.microsoft.com/office/powerpoint/2010/main" val="26110072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FAA43-227E-4F11-92D3-0B5ECCA277CE}" type="datetimeFigureOut">
              <a:rPr lang="en-US" smtClean="0"/>
              <a:t>11/6/2018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3D1D6-B1F3-4478-9636-E4F676B80F29}" type="slidenum">
              <a:rPr lang="en-US" smtClean="0"/>
              <a:t>‹#›</a:t>
            </a:fld>
            <a:endParaRPr lang="en-US"/>
          </a:p>
        </p:txBody>
      </p:sp>
    </p:spTree>
    <p:extLst>
      <p:ext uri="{BB962C8B-B14F-4D97-AF65-F5344CB8AC3E}">
        <p14:creationId xmlns:p14="http://schemas.microsoft.com/office/powerpoint/2010/main" val="2666603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vrk.gov.si/delovna_podrocja/strategija_pametne_specializacije/"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www.mk.gov.si/si/delovna_podrocja/sluzba_za_slovenski_jezik/predstavitev_podrocja/dogodki_javne_razprave/"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mailto:magda.strazisar@gov.si"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78011" y="898498"/>
            <a:ext cx="5128592" cy="1494845"/>
          </a:xfrm>
        </p:spPr>
        <p:txBody>
          <a:bodyPr>
            <a:normAutofit fontScale="90000"/>
          </a:bodyPr>
          <a:lstStyle/>
          <a:p>
            <a:r>
              <a:rPr lang="sl-SI" dirty="0" smtClean="0"/>
              <a:t/>
            </a:r>
            <a:br>
              <a:rPr lang="sl-SI" dirty="0" smtClean="0"/>
            </a:br>
            <a:r>
              <a:rPr lang="sl-SI" dirty="0" smtClean="0"/>
              <a:t/>
            </a:r>
            <a:br>
              <a:rPr lang="sl-SI" dirty="0" smtClean="0"/>
            </a:br>
            <a:r>
              <a:rPr lang="sl-SI" dirty="0"/>
              <a:t/>
            </a:r>
            <a:br>
              <a:rPr lang="sl-SI" dirty="0"/>
            </a:br>
            <a:r>
              <a:rPr lang="sl-SI" dirty="0" smtClean="0"/>
              <a:t/>
            </a:r>
            <a:br>
              <a:rPr lang="sl-SI" dirty="0" smtClean="0"/>
            </a:br>
            <a:r>
              <a:rPr lang="sl-SI" dirty="0"/>
              <a:t/>
            </a:r>
            <a:br>
              <a:rPr lang="sl-SI" dirty="0"/>
            </a:br>
            <a:r>
              <a:rPr lang="sl-SI" dirty="0" smtClean="0"/>
              <a:t/>
            </a:r>
            <a:br>
              <a:rPr lang="sl-SI" dirty="0" smtClean="0"/>
            </a:br>
            <a:r>
              <a:rPr lang="sl-SI" dirty="0"/>
              <a:t/>
            </a:r>
            <a:br>
              <a:rPr lang="sl-SI" dirty="0"/>
            </a:br>
            <a:r>
              <a:rPr lang="sl-SI" dirty="0" smtClean="0"/>
              <a:t/>
            </a:r>
            <a:br>
              <a:rPr lang="sl-SI" dirty="0" smtClean="0"/>
            </a:br>
            <a:r>
              <a:rPr lang="sl-SI" dirty="0" smtClean="0"/>
              <a:t/>
            </a:r>
            <a:br>
              <a:rPr lang="sl-SI" dirty="0" smtClean="0"/>
            </a:br>
            <a:r>
              <a:rPr lang="sl-SI" sz="3100" dirty="0" smtClean="0"/>
              <a:t>Strokovni dialog:</a:t>
            </a:r>
            <a:br>
              <a:rPr lang="sl-SI" sz="3100" dirty="0" smtClean="0"/>
            </a:br>
            <a:r>
              <a:rPr lang="sl-SI" sz="3100" dirty="0" smtClean="0"/>
              <a:t>JR Razvoj slovenščine v digitalnem okolju – jezikovni viri in tehnologije</a:t>
            </a:r>
            <a:r>
              <a:rPr lang="sl-SI" dirty="0" smtClean="0"/>
              <a:t/>
            </a:r>
            <a:br>
              <a:rPr lang="sl-SI" dirty="0" smtClean="0"/>
            </a:br>
            <a:r>
              <a:rPr lang="sl-SI" dirty="0" smtClean="0"/>
              <a:t/>
            </a:r>
            <a:br>
              <a:rPr lang="sl-SI" dirty="0" smtClean="0"/>
            </a:br>
            <a:r>
              <a:rPr lang="sl-SI" dirty="0"/>
              <a:t/>
            </a:r>
            <a:br>
              <a:rPr lang="sl-SI" dirty="0"/>
            </a:br>
            <a:r>
              <a:rPr lang="sl-SI" dirty="0" smtClean="0"/>
              <a:t/>
            </a:r>
            <a:br>
              <a:rPr lang="sl-SI" dirty="0" smtClean="0"/>
            </a:br>
            <a:r>
              <a:rPr lang="sl-SI" dirty="0"/>
              <a:t/>
            </a:r>
            <a:br>
              <a:rPr lang="sl-SI" dirty="0"/>
            </a:br>
            <a:r>
              <a:rPr lang="sl-SI" dirty="0" smtClean="0"/>
              <a:t/>
            </a:r>
            <a:br>
              <a:rPr lang="sl-SI" dirty="0" smtClean="0"/>
            </a:br>
            <a:r>
              <a:rPr lang="sl-SI" dirty="0" smtClean="0"/>
              <a:t/>
            </a:r>
            <a:br>
              <a:rPr lang="sl-SI" dirty="0" smtClean="0"/>
            </a:br>
            <a:r>
              <a:rPr lang="sl-SI" dirty="0"/>
              <a:t/>
            </a:r>
            <a:br>
              <a:rPr lang="sl-SI" dirty="0"/>
            </a:br>
            <a:r>
              <a:rPr lang="sl-SI" dirty="0" smtClean="0"/>
              <a:t/>
            </a:r>
            <a:br>
              <a:rPr lang="sl-SI" dirty="0" smtClean="0"/>
            </a:br>
            <a:r>
              <a:rPr lang="sl-SI" sz="2700" dirty="0" smtClean="0"/>
              <a:t>Ministrstvo za kulturo, 8. 11. 2018</a:t>
            </a:r>
            <a:endParaRPr lang="en-US" sz="2700" dirty="0"/>
          </a:p>
        </p:txBody>
      </p:sp>
    </p:spTree>
    <p:extLst>
      <p:ext uri="{BB962C8B-B14F-4D97-AF65-F5344CB8AC3E}">
        <p14:creationId xmlns:p14="http://schemas.microsoft.com/office/powerpoint/2010/main" val="3261956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Slovenska strategija pametne specializacije (S4)</a:t>
            </a:r>
            <a:endParaRPr lang="sl-SI" dirty="0"/>
          </a:p>
        </p:txBody>
      </p:sp>
      <p:sp>
        <p:nvSpPr>
          <p:cNvPr id="3" name="Text Placeholder 2"/>
          <p:cNvSpPr>
            <a:spLocks noGrp="1"/>
          </p:cNvSpPr>
          <p:nvPr>
            <p:ph type="body" sz="quarter" idx="11"/>
          </p:nvPr>
        </p:nvSpPr>
        <p:spPr>
          <a:xfrm>
            <a:off x="644056" y="1765190"/>
            <a:ext cx="7010191" cy="4625335"/>
          </a:xfrm>
        </p:spPr>
        <p:txBody>
          <a:bodyPr>
            <a:noAutofit/>
          </a:bodyPr>
          <a:lstStyle/>
          <a:p>
            <a:pPr marL="342900" indent="-342900">
              <a:buFont typeface="Arial" panose="020B0604020202020204" pitchFamily="34" charset="0"/>
              <a:buChar char="•"/>
            </a:pPr>
            <a:r>
              <a:rPr lang="sl-SI" sz="2400" dirty="0"/>
              <a:t>Izdelki, ki bodo nastali kot rezultat na javnem razpisu izbranega programa, so prioritete s področja digitalizacije slovenščine za podporo </a:t>
            </a:r>
            <a:r>
              <a:rPr lang="sl-SI" sz="2400" dirty="0" smtClean="0"/>
              <a:t>gospodarstvu. </a:t>
            </a:r>
          </a:p>
          <a:p>
            <a:pPr marL="342900" indent="-342900">
              <a:buFont typeface="Arial" panose="020B0604020202020204" pitchFamily="34" charset="0"/>
              <a:buChar char="•"/>
            </a:pPr>
            <a:r>
              <a:rPr lang="sl-SI" sz="2400" dirty="0" smtClean="0"/>
              <a:t>S koncentracijo </a:t>
            </a:r>
            <a:r>
              <a:rPr lang="sl-SI" sz="2400" dirty="0"/>
              <a:t>znanja in kompetenc ter znanstveno in tehnološko odličnostjo </a:t>
            </a:r>
            <a:r>
              <a:rPr lang="sl-SI" sz="2400" dirty="0" smtClean="0"/>
              <a:t>se bodo vključevali </a:t>
            </a:r>
            <a:r>
              <a:rPr lang="sl-SI" sz="2400" dirty="0"/>
              <a:t>v </a:t>
            </a:r>
            <a:r>
              <a:rPr lang="sl-SI" sz="2400" dirty="0" smtClean="0"/>
              <a:t>prednostna </a:t>
            </a:r>
            <a:r>
              <a:rPr lang="sl-SI" sz="2400" dirty="0"/>
              <a:t>področja </a:t>
            </a:r>
            <a:r>
              <a:rPr lang="sl-SI" sz="2400" dirty="0" smtClean="0"/>
              <a:t>Slovenske strategije </a:t>
            </a:r>
            <a:r>
              <a:rPr lang="sl-SI" sz="2400" dirty="0"/>
              <a:t>pametne specializacije </a:t>
            </a:r>
            <a:r>
              <a:rPr lang="sl-SI" sz="2400" dirty="0" smtClean="0"/>
              <a:t>(S4) </a:t>
            </a:r>
            <a:r>
              <a:rPr lang="sl-SI" sz="2400" dirty="0"/>
              <a:t>(dostopno na </a:t>
            </a:r>
            <a:r>
              <a:rPr lang="sl-SI" sz="2400" u="sng" dirty="0" err="1">
                <a:hlinkClick r:id="rId2"/>
              </a:rPr>
              <a:t>http://www.svrk.gov.si/delovna</a:t>
            </a:r>
            <a:r>
              <a:rPr lang="sl-SI" sz="2400" u="sng" dirty="0">
                <a:hlinkClick r:id="rId2"/>
              </a:rPr>
              <a:t>_</a:t>
            </a:r>
            <a:r>
              <a:rPr lang="sl-SI" sz="2400" u="sng" dirty="0" err="1">
                <a:hlinkClick r:id="rId2"/>
              </a:rPr>
              <a:t>podrocja</a:t>
            </a:r>
            <a:r>
              <a:rPr lang="sl-SI" sz="2400" u="sng" dirty="0">
                <a:hlinkClick r:id="rId2"/>
              </a:rPr>
              <a:t>/strategija_pametne_specializacije/</a:t>
            </a:r>
            <a:r>
              <a:rPr lang="sl-SI" sz="2400" dirty="0"/>
              <a:t>)</a:t>
            </a:r>
            <a:r>
              <a:rPr lang="sl-SI" sz="2400" dirty="0" smtClean="0"/>
              <a:t>.</a:t>
            </a:r>
            <a:endParaRPr lang="sl-SI" sz="2400" dirty="0"/>
          </a:p>
          <a:p>
            <a:pPr marL="342900" indent="-342900">
              <a:buFont typeface="Arial" panose="020B0604020202020204" pitchFamily="34" charset="0"/>
              <a:buChar char="•"/>
            </a:pPr>
            <a:r>
              <a:rPr lang="sl-SI" sz="2400" dirty="0" smtClean="0"/>
              <a:t>Gre za področja</a:t>
            </a:r>
            <a:r>
              <a:rPr lang="sl-SI" sz="2400" dirty="0"/>
              <a:t>, na katerih ima Slovenija dolgoročni potencial za uspešen prodor na globalne trge, za uspešnejšo in celovitejšo vključitev v globalne verige vrednosti. </a:t>
            </a:r>
          </a:p>
        </p:txBody>
      </p:sp>
    </p:spTree>
    <p:extLst>
      <p:ext uri="{BB962C8B-B14F-4D97-AF65-F5344CB8AC3E}">
        <p14:creationId xmlns:p14="http://schemas.microsoft.com/office/powerpoint/2010/main" val="270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Prednostna področja S4</a:t>
            </a:r>
            <a:endParaRPr lang="sl-SI" dirty="0"/>
          </a:p>
        </p:txBody>
      </p:sp>
      <p:sp>
        <p:nvSpPr>
          <p:cNvPr id="3" name="Text Placeholder 2"/>
          <p:cNvSpPr>
            <a:spLocks noGrp="1"/>
          </p:cNvSpPr>
          <p:nvPr>
            <p:ph type="body" sz="quarter" idx="11"/>
          </p:nvPr>
        </p:nvSpPr>
        <p:spPr/>
        <p:txBody>
          <a:bodyPr/>
          <a:lstStyle/>
          <a:p>
            <a:pPr marL="342900" lvl="0" indent="-342900">
              <a:buFont typeface="Arial" panose="020B0604020202020204" pitchFamily="34" charset="0"/>
              <a:buChar char="•"/>
            </a:pPr>
            <a:r>
              <a:rPr lang="sl-SI" sz="2400" dirty="0"/>
              <a:t>Pametna mesta in skupnosti,</a:t>
            </a:r>
          </a:p>
          <a:p>
            <a:pPr marL="342900" lvl="0" indent="-342900">
              <a:buFont typeface="Arial" panose="020B0604020202020204" pitchFamily="34" charset="0"/>
              <a:buChar char="•"/>
            </a:pPr>
            <a:r>
              <a:rPr lang="sl-SI" sz="2400" dirty="0"/>
              <a:t>Pametne stavbe in dom z lesno verigo,</a:t>
            </a:r>
          </a:p>
          <a:p>
            <a:pPr marL="342900" lvl="0" indent="-342900">
              <a:buFont typeface="Arial" panose="020B0604020202020204" pitchFamily="34" charset="0"/>
              <a:buChar char="•"/>
            </a:pPr>
            <a:r>
              <a:rPr lang="sl-SI" sz="2400" dirty="0"/>
              <a:t>Tovarne prihodnosti,</a:t>
            </a:r>
          </a:p>
          <a:p>
            <a:pPr marL="342900" lvl="0" indent="-342900">
              <a:buFont typeface="Arial" panose="020B0604020202020204" pitchFamily="34" charset="0"/>
              <a:buChar char="•"/>
            </a:pPr>
            <a:r>
              <a:rPr lang="sl-SI" sz="2400" dirty="0"/>
              <a:t>Trajnostni turizem,</a:t>
            </a:r>
          </a:p>
          <a:p>
            <a:pPr marL="342900" lvl="0" indent="-342900">
              <a:buFont typeface="Arial" panose="020B0604020202020204" pitchFamily="34" charset="0"/>
              <a:buChar char="•"/>
            </a:pPr>
            <a:r>
              <a:rPr lang="sl-SI" sz="2400" dirty="0"/>
              <a:t>Zdravje – medicina,</a:t>
            </a:r>
          </a:p>
          <a:p>
            <a:pPr marL="342900" lvl="0" indent="-342900">
              <a:buFont typeface="Arial" panose="020B0604020202020204" pitchFamily="34" charset="0"/>
              <a:buChar char="•"/>
            </a:pPr>
            <a:r>
              <a:rPr lang="sl-SI" sz="2400" dirty="0"/>
              <a:t>Mobilnost,</a:t>
            </a:r>
          </a:p>
          <a:p>
            <a:pPr marL="342900" lvl="0" indent="-342900">
              <a:buFont typeface="Arial" panose="020B0604020202020204" pitchFamily="34" charset="0"/>
              <a:buChar char="•"/>
            </a:pPr>
            <a:r>
              <a:rPr lang="sl-SI" sz="2400" dirty="0"/>
              <a:t>Razvoj materialov kot produktov,</a:t>
            </a:r>
          </a:p>
          <a:p>
            <a:pPr marL="342900" lvl="0" indent="-342900">
              <a:buFont typeface="Arial" panose="020B0604020202020204" pitchFamily="34" charset="0"/>
              <a:buChar char="•"/>
            </a:pPr>
            <a:r>
              <a:rPr lang="sl-SI" sz="2400" dirty="0"/>
              <a:t>Mreže za prehod v krožno gospodarstvo.</a:t>
            </a:r>
          </a:p>
          <a:p>
            <a:endParaRPr lang="sl-SI" dirty="0"/>
          </a:p>
        </p:txBody>
      </p:sp>
    </p:spTree>
    <p:extLst>
      <p:ext uri="{BB962C8B-B14F-4D97-AF65-F5344CB8AC3E}">
        <p14:creationId xmlns:p14="http://schemas.microsoft.com/office/powerpoint/2010/main" val="173907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Vključenost </a:t>
            </a:r>
            <a:r>
              <a:rPr lang="sl-SI" dirty="0" err="1" smtClean="0"/>
              <a:t>JVT</a:t>
            </a:r>
            <a:r>
              <a:rPr lang="sl-SI" dirty="0" smtClean="0"/>
              <a:t> v S4</a:t>
            </a:r>
            <a:endParaRPr lang="sl-SI" dirty="0"/>
          </a:p>
        </p:txBody>
      </p:sp>
      <p:sp>
        <p:nvSpPr>
          <p:cNvPr id="3" name="Text Placeholder 2"/>
          <p:cNvSpPr>
            <a:spLocks noGrp="1"/>
          </p:cNvSpPr>
          <p:nvPr>
            <p:ph type="body" sz="quarter" idx="11"/>
          </p:nvPr>
        </p:nvSpPr>
        <p:spPr/>
        <p:txBody>
          <a:bodyPr/>
          <a:lstStyle/>
          <a:p>
            <a:r>
              <a:rPr lang="sl-SI" dirty="0"/>
              <a:t> </a:t>
            </a:r>
          </a:p>
          <a:p>
            <a:r>
              <a:rPr lang="sl-SI" sz="2400" dirty="0"/>
              <a:t>Nastali jezikovnotehnološki izdelki so lahko </a:t>
            </a:r>
            <a:r>
              <a:rPr lang="sl-SI" sz="2400" dirty="0" smtClean="0"/>
              <a:t>npr. del </a:t>
            </a:r>
            <a:r>
              <a:rPr lang="sl-SI" sz="2400" dirty="0"/>
              <a:t>novih poslovnih modelov za spodbujanje podjetništva, povezanega z digitalno transformacijo v okviru fokusne horizontalne skupine »Digitalna transformacija« na </a:t>
            </a:r>
            <a:r>
              <a:rPr lang="sl-SI" sz="2400" dirty="0" smtClean="0"/>
              <a:t>prednostnem področju </a:t>
            </a:r>
            <a:r>
              <a:rPr lang="sl-SI" sz="2400" dirty="0"/>
              <a:t>Pametna mesta in skupnosti, katere del je tudi horizontalna IKT mreža. </a:t>
            </a:r>
          </a:p>
          <a:p>
            <a:r>
              <a:rPr lang="sl-SI" sz="2400" dirty="0"/>
              <a:t> </a:t>
            </a:r>
          </a:p>
          <a:p>
            <a:endParaRPr lang="sl-SI" dirty="0"/>
          </a:p>
        </p:txBody>
      </p:sp>
    </p:spTree>
    <p:extLst>
      <p:ext uri="{BB962C8B-B14F-4D97-AF65-F5344CB8AC3E}">
        <p14:creationId xmlns:p14="http://schemas.microsoft.com/office/powerpoint/2010/main" val="1960285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Upravičeni prijavitelji</a:t>
            </a:r>
            <a:endParaRPr lang="sl-SI" dirty="0"/>
          </a:p>
        </p:txBody>
      </p:sp>
      <p:sp>
        <p:nvSpPr>
          <p:cNvPr id="3" name="Text Placeholder 2"/>
          <p:cNvSpPr>
            <a:spLocks noGrp="1"/>
          </p:cNvSpPr>
          <p:nvPr>
            <p:ph type="body" sz="quarter" idx="11"/>
          </p:nvPr>
        </p:nvSpPr>
        <p:spPr>
          <a:xfrm>
            <a:off x="461176" y="1590262"/>
            <a:ext cx="7193071" cy="4800264"/>
          </a:xfrm>
        </p:spPr>
        <p:txBody>
          <a:bodyPr>
            <a:normAutofit/>
          </a:bodyPr>
          <a:lstStyle/>
          <a:p>
            <a:pPr marL="342900" indent="-342900">
              <a:buFont typeface="Arial" panose="020B0604020202020204" pitchFamily="34" charset="0"/>
              <a:buChar char="•"/>
            </a:pPr>
            <a:r>
              <a:rPr lang="sl-SI" b="1" dirty="0"/>
              <a:t>Upravičenci javnega razpisa</a:t>
            </a:r>
            <a:r>
              <a:rPr lang="sl-SI" dirty="0"/>
              <a:t> so univerze, raziskovalne organizacije in podjetja, povezani v konzorcij. </a:t>
            </a:r>
          </a:p>
          <a:p>
            <a:pPr marL="342900" indent="-342900">
              <a:buFont typeface="Arial" panose="020B0604020202020204" pitchFamily="34" charset="0"/>
              <a:buChar char="•"/>
            </a:pPr>
            <a:r>
              <a:rPr lang="sl-SI" dirty="0" smtClean="0"/>
              <a:t>Na </a:t>
            </a:r>
            <a:r>
              <a:rPr lang="sl-SI" dirty="0"/>
              <a:t>javni razpis se lahko prijavi konzorcij partnerjev, ki mora biti sestavljen iz:</a:t>
            </a:r>
          </a:p>
          <a:p>
            <a:pPr lvl="1"/>
            <a:r>
              <a:rPr lang="sl-SI" sz="2000" b="1" dirty="0"/>
              <a:t>vsaj dveh raziskovalnih </a:t>
            </a:r>
            <a:r>
              <a:rPr lang="sl-SI" sz="2000" b="1" dirty="0" smtClean="0"/>
              <a:t>organizacij – </a:t>
            </a:r>
            <a:r>
              <a:rPr lang="sl-SI" sz="2000" b="1" dirty="0"/>
              <a:t>vsaj ene s sedežem v KRVS in vsaj ene s sedežem v KRZS</a:t>
            </a:r>
            <a:r>
              <a:rPr lang="sl-SI" sz="2000" dirty="0"/>
              <a:t> </a:t>
            </a:r>
            <a:r>
              <a:rPr lang="sl-SI" sz="2000" b="1" dirty="0"/>
              <a:t>–</a:t>
            </a:r>
            <a:r>
              <a:rPr lang="sl-SI" sz="2000" dirty="0"/>
              <a:t>, ki so lahko javne raziskovalne organizacije v Republiki Sloveniji ali druge raziskovalne organizacije, ki so vodene kot samostojne raziskovalne organizacije v evidencah Javne agencije za raziskovalno dejavnost Republike Slovenije (ARRS) in niso ustanovljene po Zakonu o gospodarskih družbah </a:t>
            </a:r>
            <a:r>
              <a:rPr lang="sl-SI" sz="2000" dirty="0" smtClean="0"/>
              <a:t>ter</a:t>
            </a:r>
          </a:p>
          <a:p>
            <a:pPr lvl="1"/>
            <a:r>
              <a:rPr lang="sl-SI" sz="2000" b="1" dirty="0" smtClean="0"/>
              <a:t>enega </a:t>
            </a:r>
            <a:r>
              <a:rPr lang="sl-SI" sz="2000" b="1" dirty="0"/>
              <a:t>ali več podjetij z registrirano razvojno-raziskovalno dejavnostjo </a:t>
            </a:r>
            <a:r>
              <a:rPr lang="sl-SI" sz="2000" dirty="0"/>
              <a:t>s sedežem v </a:t>
            </a:r>
            <a:r>
              <a:rPr lang="sl-SI" sz="2000" dirty="0" err="1"/>
              <a:t>KRVS</a:t>
            </a:r>
            <a:r>
              <a:rPr lang="sl-SI" sz="2000" dirty="0"/>
              <a:t> </a:t>
            </a:r>
            <a:r>
              <a:rPr lang="sl-SI" sz="2000" dirty="0" smtClean="0"/>
              <a:t>in</a:t>
            </a:r>
          </a:p>
          <a:p>
            <a:pPr lvl="1"/>
            <a:r>
              <a:rPr lang="sl-SI" sz="2000" b="1" dirty="0" smtClean="0"/>
              <a:t>enega </a:t>
            </a:r>
            <a:r>
              <a:rPr lang="sl-SI" sz="2000" b="1" dirty="0"/>
              <a:t>ali več podjetij</a:t>
            </a:r>
            <a:r>
              <a:rPr lang="sl-SI" sz="2000" dirty="0"/>
              <a:t> </a:t>
            </a:r>
            <a:r>
              <a:rPr lang="sl-SI" sz="2000" b="1" dirty="0"/>
              <a:t>z registrirano razvojno-raziskovalno dejavnostjo </a:t>
            </a:r>
            <a:r>
              <a:rPr lang="sl-SI" sz="2000" dirty="0"/>
              <a:t>s sedežem v </a:t>
            </a:r>
            <a:r>
              <a:rPr lang="sl-SI" sz="2000" dirty="0" err="1"/>
              <a:t>KRZS</a:t>
            </a:r>
            <a:r>
              <a:rPr lang="sl-SI" sz="2000" dirty="0" smtClean="0"/>
              <a:t>.</a:t>
            </a:r>
            <a:endParaRPr lang="sl-SI" sz="2000" dirty="0"/>
          </a:p>
        </p:txBody>
      </p:sp>
    </p:spTree>
    <p:extLst>
      <p:ext uri="{BB962C8B-B14F-4D97-AF65-F5344CB8AC3E}">
        <p14:creationId xmlns:p14="http://schemas.microsoft.com/office/powerpoint/2010/main" val="1641027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a:t>Trajanje programa</a:t>
            </a:r>
          </a:p>
          <a:p>
            <a:endParaRPr lang="sl-SI" dirty="0"/>
          </a:p>
        </p:txBody>
      </p:sp>
      <p:sp>
        <p:nvSpPr>
          <p:cNvPr id="3" name="Text Placeholder 2"/>
          <p:cNvSpPr>
            <a:spLocks noGrp="1"/>
          </p:cNvSpPr>
          <p:nvPr>
            <p:ph type="body" sz="quarter" idx="11"/>
          </p:nvPr>
        </p:nvSpPr>
        <p:spPr>
          <a:xfrm>
            <a:off x="580445" y="1828800"/>
            <a:ext cx="7073802" cy="4561725"/>
          </a:xfrm>
        </p:spPr>
        <p:txBody>
          <a:bodyPr/>
          <a:lstStyle/>
          <a:p>
            <a:r>
              <a:rPr lang="sl-SI" dirty="0"/>
              <a:t> </a:t>
            </a:r>
            <a:endParaRPr lang="sl-SI" sz="2400" dirty="0"/>
          </a:p>
          <a:p>
            <a:pPr marL="342900" indent="-342900">
              <a:buFont typeface="Arial" panose="020B0604020202020204" pitchFamily="34" charset="0"/>
              <a:buChar char="•"/>
            </a:pPr>
            <a:r>
              <a:rPr lang="sl-SI" sz="2400" b="1" dirty="0"/>
              <a:t>P</a:t>
            </a:r>
            <a:r>
              <a:rPr lang="sl-SI" sz="2400" b="1" dirty="0" smtClean="0"/>
              <a:t>redviden </a:t>
            </a:r>
            <a:r>
              <a:rPr lang="sl-SI" sz="2400" b="1" dirty="0"/>
              <a:t>začetek: april/maj 2019 </a:t>
            </a:r>
            <a:endParaRPr lang="sl-SI" sz="2400" b="1" dirty="0" smtClean="0"/>
          </a:p>
          <a:p>
            <a:pPr marL="342900" lvl="0" indent="-342900">
              <a:buFont typeface="Arial" panose="020B0604020202020204" pitchFamily="34" charset="0"/>
              <a:buChar char="•"/>
            </a:pPr>
            <a:r>
              <a:rPr lang="sl-SI" sz="2400" dirty="0"/>
              <a:t>P</a:t>
            </a:r>
            <a:r>
              <a:rPr lang="sl-SI" sz="2400" dirty="0" smtClean="0"/>
              <a:t>redvidena </a:t>
            </a:r>
            <a:r>
              <a:rPr lang="sl-SI" sz="2400" dirty="0"/>
              <a:t>objava rezultatov na </a:t>
            </a:r>
            <a:r>
              <a:rPr lang="sl-SI" sz="2400" dirty="0" err="1"/>
              <a:t>repozitoriju</a:t>
            </a:r>
            <a:r>
              <a:rPr lang="sl-SI" sz="2400" dirty="0"/>
              <a:t>: februar 2022</a:t>
            </a:r>
          </a:p>
          <a:p>
            <a:pPr marL="342900" lvl="0" indent="-342900">
              <a:buFont typeface="Arial" panose="020B0604020202020204" pitchFamily="34" charset="0"/>
              <a:buChar char="•"/>
            </a:pPr>
            <a:r>
              <a:rPr lang="sl-SI" sz="2400" b="1" dirty="0"/>
              <a:t>K</a:t>
            </a:r>
            <a:r>
              <a:rPr lang="sl-SI" sz="2400" b="1" dirty="0" smtClean="0"/>
              <a:t>onec </a:t>
            </a:r>
            <a:r>
              <a:rPr lang="sl-SI" sz="2400" b="1" dirty="0"/>
              <a:t>vseh aktivnosti: 31. avgust 2022</a:t>
            </a:r>
            <a:endParaRPr lang="sl-SI" sz="2400" dirty="0"/>
          </a:p>
          <a:p>
            <a:pPr marL="342900" lvl="0" indent="-342900">
              <a:buFont typeface="Arial" panose="020B0604020202020204" pitchFamily="34" charset="0"/>
              <a:buChar char="•"/>
            </a:pPr>
            <a:r>
              <a:rPr lang="sl-SI" sz="2400" dirty="0" smtClean="0"/>
              <a:t>Zadnji </a:t>
            </a:r>
            <a:r>
              <a:rPr lang="sl-SI" sz="2400" dirty="0"/>
              <a:t>zahtevek za izplačilo: 30. september 2022</a:t>
            </a:r>
          </a:p>
          <a:p>
            <a:endParaRPr lang="sl-SI" sz="2400" dirty="0"/>
          </a:p>
        </p:txBody>
      </p:sp>
    </p:spTree>
    <p:extLst>
      <p:ext uri="{BB962C8B-B14F-4D97-AF65-F5344CB8AC3E}">
        <p14:creationId xmlns:p14="http://schemas.microsoft.com/office/powerpoint/2010/main" val="100582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a:t>Višina razpisanih sredstev</a:t>
            </a:r>
          </a:p>
          <a:p>
            <a:endParaRPr lang="sl-SI" dirty="0"/>
          </a:p>
        </p:txBody>
      </p:sp>
      <p:sp>
        <p:nvSpPr>
          <p:cNvPr id="3" name="Text Placeholder 2"/>
          <p:cNvSpPr>
            <a:spLocks noGrp="1"/>
          </p:cNvSpPr>
          <p:nvPr>
            <p:ph type="body" sz="quarter" idx="11"/>
          </p:nvPr>
        </p:nvSpPr>
        <p:spPr/>
        <p:txBody>
          <a:bodyPr>
            <a:normAutofit/>
          </a:bodyPr>
          <a:lstStyle/>
          <a:p>
            <a:pPr marL="342900" indent="-342900">
              <a:buFont typeface="Arial" panose="020B0604020202020204" pitchFamily="34" charset="0"/>
              <a:buChar char="•"/>
            </a:pPr>
            <a:r>
              <a:rPr lang="sl-SI" dirty="0" smtClean="0"/>
              <a:t>Naložbo </a:t>
            </a:r>
            <a:r>
              <a:rPr lang="sl-SI" dirty="0"/>
              <a:t>sofinancirata Evropska unija iz Evropskega sklada za regionalni razvoj (ESRR) in Republika </a:t>
            </a:r>
            <a:r>
              <a:rPr lang="sl-SI" dirty="0" smtClean="0"/>
              <a:t>Slovenija v razmerju 80:20. </a:t>
            </a:r>
          </a:p>
          <a:p>
            <a:pPr marL="342900" indent="-342900">
              <a:buFont typeface="Arial" panose="020B0604020202020204" pitchFamily="34" charset="0"/>
              <a:buChar char="•"/>
            </a:pPr>
            <a:r>
              <a:rPr lang="sl-SI" dirty="0" smtClean="0"/>
              <a:t>Skupna </a:t>
            </a:r>
            <a:r>
              <a:rPr lang="sl-SI" dirty="0"/>
              <a:t>okvirna višina nepovratnih sredstev, ki jo bo ministrstvo v obdobju 2019 do 2022 namenilo za izvedbo javnega razpisa, je </a:t>
            </a:r>
            <a:r>
              <a:rPr lang="sl-SI" b="1" dirty="0"/>
              <a:t>do največ 4.000.000,00 EUR</a:t>
            </a:r>
            <a:r>
              <a:rPr lang="sl-SI" b="1" dirty="0" smtClean="0"/>
              <a:t>.</a:t>
            </a:r>
          </a:p>
          <a:p>
            <a:pPr marL="342900" indent="-342900">
              <a:buFont typeface="Arial" panose="020B0604020202020204" pitchFamily="34" charset="0"/>
              <a:buChar char="•"/>
            </a:pPr>
            <a:r>
              <a:rPr lang="sl-SI" dirty="0" smtClean="0"/>
              <a:t>Sredstva </a:t>
            </a:r>
            <a:r>
              <a:rPr lang="sl-SI" dirty="0"/>
              <a:t>so po letih razporejena</a:t>
            </a:r>
            <a:r>
              <a:rPr lang="sl-SI" dirty="0" smtClean="0"/>
              <a:t>:</a:t>
            </a:r>
          </a:p>
          <a:p>
            <a:pPr lvl="1"/>
            <a:r>
              <a:rPr lang="sl-SI" sz="2000" dirty="0" smtClean="0"/>
              <a:t>za </a:t>
            </a:r>
            <a:r>
              <a:rPr lang="sl-SI" sz="2000" dirty="0"/>
              <a:t>proračunsko leto 2019: </a:t>
            </a:r>
            <a:r>
              <a:rPr lang="sl-SI" sz="2000" b="1" dirty="0"/>
              <a:t>850.000,00 </a:t>
            </a:r>
            <a:r>
              <a:rPr lang="sl-SI" sz="2000" b="1" dirty="0" smtClean="0"/>
              <a:t>EUR</a:t>
            </a:r>
          </a:p>
          <a:p>
            <a:pPr lvl="1"/>
            <a:r>
              <a:rPr lang="sl-SI" sz="2000" dirty="0" smtClean="0"/>
              <a:t>za</a:t>
            </a:r>
            <a:r>
              <a:rPr lang="sl-SI" sz="2000" b="1" dirty="0" smtClean="0"/>
              <a:t> </a:t>
            </a:r>
            <a:r>
              <a:rPr lang="sl-SI" sz="2000" dirty="0"/>
              <a:t>proračunsko leto 2020</a:t>
            </a:r>
            <a:r>
              <a:rPr lang="sl-SI" sz="2000" b="1" dirty="0"/>
              <a:t>: 1.050.000,00 </a:t>
            </a:r>
            <a:r>
              <a:rPr lang="sl-SI" sz="2000" b="1" dirty="0" smtClean="0"/>
              <a:t>EUR</a:t>
            </a:r>
            <a:endParaRPr lang="sl-SI" sz="2000" dirty="0"/>
          </a:p>
          <a:p>
            <a:pPr lvl="1"/>
            <a:r>
              <a:rPr lang="sl-SI" sz="2000" dirty="0" smtClean="0"/>
              <a:t>za </a:t>
            </a:r>
            <a:r>
              <a:rPr lang="sl-SI" sz="2000" dirty="0"/>
              <a:t>proračunsko leto 2021:</a:t>
            </a:r>
            <a:r>
              <a:rPr lang="sl-SI" sz="2000" b="1" dirty="0"/>
              <a:t> 1.050.000,00 EUR </a:t>
            </a:r>
            <a:endParaRPr lang="sl-SI" sz="2000" dirty="0"/>
          </a:p>
          <a:p>
            <a:pPr lvl="1"/>
            <a:r>
              <a:rPr lang="sl-SI" sz="2000" dirty="0" smtClean="0"/>
              <a:t>za </a:t>
            </a:r>
            <a:r>
              <a:rPr lang="sl-SI" sz="2000" dirty="0"/>
              <a:t>proračunsko leto 2022:</a:t>
            </a:r>
            <a:r>
              <a:rPr lang="sl-SI" sz="2000" b="1" dirty="0"/>
              <a:t> 1.050.000,00 EUR</a:t>
            </a:r>
            <a:endParaRPr lang="sl-SI" sz="2000" dirty="0"/>
          </a:p>
          <a:p>
            <a:endParaRPr lang="sl-SI" dirty="0"/>
          </a:p>
        </p:txBody>
      </p:sp>
    </p:spTree>
    <p:extLst>
      <p:ext uri="{BB962C8B-B14F-4D97-AF65-F5344CB8AC3E}">
        <p14:creationId xmlns:p14="http://schemas.microsoft.com/office/powerpoint/2010/main" val="3836149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Upravičeni </a:t>
            </a:r>
            <a:r>
              <a:rPr lang="sl-SI" dirty="0"/>
              <a:t>stroški</a:t>
            </a:r>
          </a:p>
        </p:txBody>
      </p:sp>
      <p:sp>
        <p:nvSpPr>
          <p:cNvPr id="3" name="Text Placeholder 2"/>
          <p:cNvSpPr>
            <a:spLocks noGrp="1"/>
          </p:cNvSpPr>
          <p:nvPr>
            <p:ph type="body" sz="quarter" idx="11"/>
          </p:nvPr>
        </p:nvSpPr>
        <p:spPr/>
        <p:txBody>
          <a:bodyPr/>
          <a:lstStyle/>
          <a:p>
            <a:r>
              <a:rPr lang="sl-SI" dirty="0"/>
              <a:t>Upravičeni so naslednji stroški:</a:t>
            </a:r>
            <a:endParaRPr lang="sl-SI" sz="1400" dirty="0"/>
          </a:p>
          <a:p>
            <a:pPr lvl="0"/>
            <a:r>
              <a:rPr lang="sl-SI" b="1" dirty="0"/>
              <a:t>neposredni stroški:</a:t>
            </a:r>
            <a:endParaRPr lang="sl-SI" dirty="0"/>
          </a:p>
          <a:p>
            <a:pPr lvl="1"/>
            <a:r>
              <a:rPr lang="sl-SI" dirty="0"/>
              <a:t>standardna lestvica na enoto za stroške dela (SSE),</a:t>
            </a:r>
            <a:endParaRPr lang="sl-SI" sz="3600" dirty="0"/>
          </a:p>
          <a:p>
            <a:pPr lvl="1"/>
            <a:r>
              <a:rPr lang="sl-SI" dirty="0"/>
              <a:t>stroški storitev zunanjih izvajalcev,</a:t>
            </a:r>
            <a:endParaRPr lang="sl-SI" sz="3600" dirty="0"/>
          </a:p>
          <a:p>
            <a:pPr lvl="1"/>
            <a:r>
              <a:rPr lang="sl-SI" dirty="0"/>
              <a:t>stroški službenih poti,</a:t>
            </a:r>
            <a:endParaRPr lang="sl-SI" sz="3600" dirty="0"/>
          </a:p>
          <a:p>
            <a:pPr lvl="1"/>
            <a:r>
              <a:rPr lang="sl-SI" dirty="0"/>
              <a:t>stroški informiranja in obveščanja,</a:t>
            </a:r>
            <a:endParaRPr lang="sl-SI" sz="3600" dirty="0"/>
          </a:p>
          <a:p>
            <a:pPr lvl="1"/>
            <a:r>
              <a:rPr lang="sl-SI" dirty="0"/>
              <a:t>stroški uporabe osnovnih sredstev in</a:t>
            </a:r>
            <a:endParaRPr lang="sl-SI" sz="3600" dirty="0"/>
          </a:p>
          <a:p>
            <a:pPr lvl="0"/>
            <a:r>
              <a:rPr lang="sl-SI" b="1" dirty="0"/>
              <a:t>posredni stroški:</a:t>
            </a:r>
            <a:endParaRPr lang="sl-SI" dirty="0"/>
          </a:p>
          <a:p>
            <a:pPr lvl="1"/>
            <a:r>
              <a:rPr lang="sl-SI" dirty="0"/>
              <a:t>pavšalno financiranje posrednih stroškov (največ 15 % SSE).</a:t>
            </a:r>
          </a:p>
          <a:p>
            <a:endParaRPr lang="sl-SI" dirty="0"/>
          </a:p>
        </p:txBody>
      </p:sp>
    </p:spTree>
    <p:extLst>
      <p:ext uri="{BB962C8B-B14F-4D97-AF65-F5344CB8AC3E}">
        <p14:creationId xmlns:p14="http://schemas.microsoft.com/office/powerpoint/2010/main" val="642621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a:t>Predplačilo</a:t>
            </a:r>
          </a:p>
        </p:txBody>
      </p:sp>
      <p:sp>
        <p:nvSpPr>
          <p:cNvPr id="3" name="Text Placeholder 2"/>
          <p:cNvSpPr>
            <a:spLocks noGrp="1"/>
          </p:cNvSpPr>
          <p:nvPr>
            <p:ph type="body" sz="quarter" idx="11"/>
          </p:nvPr>
        </p:nvSpPr>
        <p:spPr/>
        <p:txBody>
          <a:bodyPr/>
          <a:lstStyle/>
          <a:p>
            <a:r>
              <a:rPr lang="sl-SI" b="1" dirty="0"/>
              <a:t> </a:t>
            </a:r>
            <a:endParaRPr lang="sl-SI" dirty="0"/>
          </a:p>
          <a:p>
            <a:r>
              <a:rPr lang="sl-SI" dirty="0"/>
              <a:t>Za izvajanje projektov so za prijavitelja in </a:t>
            </a:r>
            <a:r>
              <a:rPr lang="sl-SI" dirty="0" err="1"/>
              <a:t>konzorcijske</a:t>
            </a:r>
            <a:r>
              <a:rPr lang="sl-SI" dirty="0"/>
              <a:t> partnerje možna predplačila do višine 30 % pogodbene vrednosti sofinanciranja  programa. Pri dodeljevanju predplačil bodo raziskovalne organizacije in podjetja enako obravnavani. </a:t>
            </a:r>
          </a:p>
          <a:p>
            <a:endParaRPr lang="sl-SI" dirty="0"/>
          </a:p>
        </p:txBody>
      </p:sp>
    </p:spTree>
    <p:extLst>
      <p:ext uri="{BB962C8B-B14F-4D97-AF65-F5344CB8AC3E}">
        <p14:creationId xmlns:p14="http://schemas.microsoft.com/office/powerpoint/2010/main" val="347966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endParaRPr lang="sl-SI" dirty="0" smtClean="0"/>
          </a:p>
          <a:p>
            <a:r>
              <a:rPr lang="sl-SI" dirty="0" smtClean="0"/>
              <a:t>Predvidena </a:t>
            </a:r>
            <a:r>
              <a:rPr lang="sl-SI" dirty="0"/>
              <a:t>objava javnega razpisa </a:t>
            </a:r>
          </a:p>
          <a:p>
            <a:endParaRPr lang="sl-SI" dirty="0"/>
          </a:p>
        </p:txBody>
      </p:sp>
      <p:sp>
        <p:nvSpPr>
          <p:cNvPr id="3" name="Text Placeholder 2"/>
          <p:cNvSpPr>
            <a:spLocks noGrp="1"/>
          </p:cNvSpPr>
          <p:nvPr>
            <p:ph type="body" sz="quarter" idx="11"/>
          </p:nvPr>
        </p:nvSpPr>
        <p:spPr/>
        <p:txBody>
          <a:bodyPr/>
          <a:lstStyle/>
          <a:p>
            <a:r>
              <a:rPr lang="sl-SI" b="1" dirty="0"/>
              <a:t> </a:t>
            </a:r>
            <a:endParaRPr lang="sl-SI" dirty="0"/>
          </a:p>
          <a:p>
            <a:r>
              <a:rPr lang="sl-SI" sz="2400" dirty="0"/>
              <a:t>Predvidevamo, da bo javni razpis objavljen </a:t>
            </a:r>
            <a:r>
              <a:rPr lang="sl-SI" sz="2400" b="1" dirty="0"/>
              <a:t>januarja 2019</a:t>
            </a:r>
            <a:r>
              <a:rPr lang="sl-SI" sz="2400" dirty="0"/>
              <a:t>.</a:t>
            </a:r>
          </a:p>
          <a:p>
            <a:endParaRPr lang="sl-SI" sz="2400" dirty="0"/>
          </a:p>
        </p:txBody>
      </p:sp>
    </p:spTree>
    <p:extLst>
      <p:ext uri="{BB962C8B-B14F-4D97-AF65-F5344CB8AC3E}">
        <p14:creationId xmlns:p14="http://schemas.microsoft.com/office/powerpoint/2010/main" val="4293989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Vprašanja ministrstva</a:t>
            </a:r>
            <a:endParaRPr lang="sl-SI" dirty="0"/>
          </a:p>
        </p:txBody>
      </p:sp>
      <p:sp>
        <p:nvSpPr>
          <p:cNvPr id="3" name="Text Placeholder 2"/>
          <p:cNvSpPr>
            <a:spLocks noGrp="1"/>
          </p:cNvSpPr>
          <p:nvPr>
            <p:ph type="body" sz="quarter" idx="11"/>
          </p:nvPr>
        </p:nvSpPr>
        <p:spPr/>
        <p:txBody>
          <a:bodyPr>
            <a:normAutofit/>
          </a:bodyPr>
          <a:lstStyle/>
          <a:p>
            <a:pPr marL="342900" lvl="0" indent="-342900">
              <a:buFont typeface="Arial" panose="020B0604020202020204" pitchFamily="34" charset="0"/>
              <a:buChar char="•"/>
            </a:pPr>
            <a:r>
              <a:rPr lang="sl-SI" sz="2400" dirty="0" smtClean="0"/>
              <a:t>V </a:t>
            </a:r>
            <a:r>
              <a:rPr lang="sl-SI" sz="2400" dirty="0"/>
              <a:t>okviru javnega razpisa se pričakuje, da bo konzorcij pri razvoju jezikovnotehnoloških izdelkov uporabil že izdelane odprtokodne jezikovne vire in tehnologije. Na spletni strani MK </a:t>
            </a:r>
            <a:r>
              <a:rPr lang="sl-SI" sz="2400" dirty="0"/>
              <a:t>(</a:t>
            </a:r>
            <a:r>
              <a:rPr lang="sl-SI" sz="2400" dirty="0" err="1">
                <a:hlinkClick r:id="rId2"/>
              </a:rPr>
              <a:t>http://www.mk.gov.si/si/delovna</a:t>
            </a:r>
            <a:r>
              <a:rPr lang="sl-SI" sz="2400" dirty="0">
                <a:hlinkClick r:id="rId2"/>
              </a:rPr>
              <a:t>_</a:t>
            </a:r>
            <a:r>
              <a:rPr lang="sl-SI" sz="2400" dirty="0" err="1">
                <a:hlinkClick r:id="rId2"/>
              </a:rPr>
              <a:t>podrocja</a:t>
            </a:r>
            <a:r>
              <a:rPr lang="sl-SI" sz="2400" dirty="0">
                <a:hlinkClick r:id="rId2"/>
              </a:rPr>
              <a:t>/</a:t>
            </a:r>
            <a:r>
              <a:rPr lang="sl-SI" sz="2400" dirty="0" err="1">
                <a:hlinkClick r:id="rId2"/>
              </a:rPr>
              <a:t>sluzba</a:t>
            </a:r>
            <a:r>
              <a:rPr lang="sl-SI" sz="2400" dirty="0">
                <a:hlinkClick r:id="rId2"/>
              </a:rPr>
              <a:t>_za_slovenski_jezik/predstavitev_</a:t>
            </a:r>
            <a:r>
              <a:rPr lang="sl-SI" sz="2400" dirty="0" err="1">
                <a:hlinkClick r:id="rId2"/>
              </a:rPr>
              <a:t>podrocja</a:t>
            </a:r>
            <a:r>
              <a:rPr lang="sl-SI" sz="2400" dirty="0">
                <a:hlinkClick r:id="rId2"/>
              </a:rPr>
              <a:t>/dogodki_javne_razprave</a:t>
            </a:r>
            <a:r>
              <a:rPr lang="sl-SI" sz="2400" dirty="0" smtClean="0">
                <a:hlinkClick r:id="rId2"/>
              </a:rPr>
              <a:t>/</a:t>
            </a:r>
            <a:r>
              <a:rPr lang="sl-SI" sz="2400" dirty="0" smtClean="0"/>
              <a:t>) je </a:t>
            </a:r>
            <a:r>
              <a:rPr lang="sl-SI" sz="2400" dirty="0"/>
              <a:t>objavljen zbirnik dosežkov s področja digitalnih jezikovnih virov, tehnologij (JVT) in storitev, zanima pa nas (najprej splošno vprašanje),  koliko so navedeni dosežki uporabni za nadaljnji razvoj in gradnjo </a:t>
            </a:r>
            <a:r>
              <a:rPr lang="sl-SI" sz="2400" dirty="0" err="1"/>
              <a:t>JVT</a:t>
            </a:r>
            <a:r>
              <a:rPr lang="sl-SI" sz="2400" dirty="0" smtClean="0"/>
              <a:t>?</a:t>
            </a:r>
          </a:p>
          <a:p>
            <a:endParaRPr lang="sl-SI" sz="2400" dirty="0"/>
          </a:p>
        </p:txBody>
      </p:sp>
    </p:spTree>
    <p:extLst>
      <p:ext uri="{BB962C8B-B14F-4D97-AF65-F5344CB8AC3E}">
        <p14:creationId xmlns:p14="http://schemas.microsoft.com/office/powerpoint/2010/main" val="81843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besedila 1"/>
          <p:cNvSpPr>
            <a:spLocks noGrp="1"/>
          </p:cNvSpPr>
          <p:nvPr>
            <p:ph type="body" sz="quarter" idx="10"/>
          </p:nvPr>
        </p:nvSpPr>
        <p:spPr/>
        <p:txBody>
          <a:bodyPr/>
          <a:lstStyle/>
          <a:p>
            <a:r>
              <a:rPr lang="sl-SI" dirty="0" smtClean="0"/>
              <a:t>Financiranje operacije</a:t>
            </a:r>
            <a:endParaRPr lang="sl-SI" dirty="0"/>
          </a:p>
        </p:txBody>
      </p:sp>
      <p:sp>
        <p:nvSpPr>
          <p:cNvPr id="3" name="Ograda besedila 2"/>
          <p:cNvSpPr>
            <a:spLocks noGrp="1"/>
          </p:cNvSpPr>
          <p:nvPr>
            <p:ph type="body" sz="quarter" idx="11"/>
          </p:nvPr>
        </p:nvSpPr>
        <p:spPr>
          <a:xfrm>
            <a:off x="604299" y="1502797"/>
            <a:ext cx="7049948" cy="5112688"/>
          </a:xfrm>
        </p:spPr>
        <p:txBody>
          <a:bodyPr>
            <a:normAutofit fontScale="92500" lnSpcReduction="10000"/>
          </a:bodyPr>
          <a:lstStyle/>
          <a:p>
            <a:r>
              <a:rPr lang="sl-SI" sz="2400" dirty="0" smtClean="0"/>
              <a:t>Naložbo sofinancirata Evropska </a:t>
            </a:r>
            <a:r>
              <a:rPr lang="sl-SI" sz="2400" dirty="0"/>
              <a:t>unija iz Evropskega sklada za regionalni razvoj (</a:t>
            </a:r>
            <a:r>
              <a:rPr lang="sl-SI" sz="2400" dirty="0" err="1"/>
              <a:t>ESRR</a:t>
            </a:r>
            <a:r>
              <a:rPr lang="sl-SI" sz="2400" dirty="0"/>
              <a:t>) in Republika Slovenija v okviru Operativnega programa za izvajanje evropske kohezijske politike v obdobju 2014–2020</a:t>
            </a:r>
            <a:r>
              <a:rPr lang="sl-SI" sz="2400" dirty="0" smtClean="0"/>
              <a:t>:</a:t>
            </a:r>
          </a:p>
          <a:p>
            <a:pPr marL="342900" lvl="0" indent="-342900">
              <a:buFont typeface="Arial" panose="020B0604020202020204" pitchFamily="34" charset="0"/>
              <a:buChar char="•"/>
            </a:pPr>
            <a:r>
              <a:rPr lang="sl-SI" sz="2400" dirty="0"/>
              <a:t>p</a:t>
            </a:r>
            <a:r>
              <a:rPr lang="sl-SI" sz="2400" dirty="0" smtClean="0"/>
              <a:t>rednostne osi </a:t>
            </a:r>
            <a:r>
              <a:rPr lang="sl-SI" sz="2400" b="1" dirty="0"/>
              <a:t>1</a:t>
            </a:r>
            <a:r>
              <a:rPr lang="sl-SI" sz="2400" dirty="0"/>
              <a:t> »Mednarodna konkurenčnost raziskav, inovacij in tehnološkega razvoja v skladu s pametno specializacijo za večjo konkurenčnost in ozelenitev gospodarstva</a:t>
            </a:r>
            <a:r>
              <a:rPr lang="sl-SI" sz="2400" dirty="0" smtClean="0"/>
              <a:t>«,</a:t>
            </a:r>
          </a:p>
          <a:p>
            <a:pPr marL="342900" lvl="0" indent="-342900">
              <a:buFont typeface="Arial" panose="020B0604020202020204" pitchFamily="34" charset="0"/>
              <a:buChar char="•"/>
            </a:pPr>
            <a:r>
              <a:rPr lang="sl-SI" sz="2400" dirty="0" smtClean="0"/>
              <a:t>prednostne naložbe </a:t>
            </a:r>
            <a:r>
              <a:rPr lang="sl-SI" sz="2400" b="1" dirty="0"/>
              <a:t>1.1</a:t>
            </a:r>
            <a:r>
              <a:rPr lang="sl-SI" sz="2400" dirty="0"/>
              <a:t> »Krepitev infrastrukture za raziskave in inovacije ter zmogljivosti za razvoj odličnosti na tem področju, pa tudi spodbujanje pristojnih centrov, zlasti takšnih, ki so evropskega pomena</a:t>
            </a:r>
            <a:r>
              <a:rPr lang="sl-SI" sz="2400" dirty="0" smtClean="0"/>
              <a:t>« in</a:t>
            </a:r>
            <a:endParaRPr lang="sl-SI" sz="2400" dirty="0"/>
          </a:p>
          <a:p>
            <a:pPr marL="342900" lvl="0" indent="-342900">
              <a:buFont typeface="Arial" panose="020B0604020202020204" pitchFamily="34" charset="0"/>
              <a:buChar char="•"/>
            </a:pPr>
            <a:r>
              <a:rPr lang="sl-SI" sz="2400" dirty="0" smtClean="0"/>
              <a:t>specifičnega cilja </a:t>
            </a:r>
            <a:r>
              <a:rPr lang="sl-SI" sz="2400" b="1" dirty="0"/>
              <a:t>1.1.1</a:t>
            </a:r>
            <a:r>
              <a:rPr lang="sl-SI" sz="2400" dirty="0"/>
              <a:t> </a:t>
            </a:r>
            <a:r>
              <a:rPr lang="sl-SI" sz="2400" b="1" dirty="0"/>
              <a:t>»Učinkovita uporaba raziskovalne infrastrukture ter razvoj znanja/kompetenc za boljše nacionalno in mednarodno sodelovanje v trikotniku znanja</a:t>
            </a:r>
            <a:r>
              <a:rPr lang="sl-SI" sz="2400" b="1" dirty="0" smtClean="0"/>
              <a:t>«.</a:t>
            </a:r>
            <a:r>
              <a:rPr lang="sl-SI" sz="2400" dirty="0" smtClean="0"/>
              <a:t> </a:t>
            </a:r>
            <a:endParaRPr lang="sl-SI" sz="2400" dirty="0"/>
          </a:p>
          <a:p>
            <a:pPr marL="342900" indent="-342900">
              <a:buFont typeface="Arial" panose="020B0604020202020204" pitchFamily="34" charset="0"/>
              <a:buChar char="•"/>
            </a:pPr>
            <a:endParaRPr lang="sl-SI" sz="2400" dirty="0"/>
          </a:p>
          <a:p>
            <a:endParaRPr lang="sl-SI" dirty="0"/>
          </a:p>
          <a:p>
            <a:endParaRPr lang="sl-SI" dirty="0"/>
          </a:p>
        </p:txBody>
      </p:sp>
    </p:spTree>
    <p:extLst>
      <p:ext uri="{BB962C8B-B14F-4D97-AF65-F5344CB8AC3E}">
        <p14:creationId xmlns:p14="http://schemas.microsoft.com/office/powerpoint/2010/main" val="3695719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Vprašanja ministrstva</a:t>
            </a:r>
            <a:endParaRPr lang="sl-SI" dirty="0"/>
          </a:p>
        </p:txBody>
      </p:sp>
      <p:sp>
        <p:nvSpPr>
          <p:cNvPr id="3" name="Text Placeholder 2"/>
          <p:cNvSpPr>
            <a:spLocks noGrp="1"/>
          </p:cNvSpPr>
          <p:nvPr>
            <p:ph type="body" sz="quarter" idx="11"/>
          </p:nvPr>
        </p:nvSpPr>
        <p:spPr/>
        <p:txBody>
          <a:bodyPr>
            <a:normAutofit lnSpcReduction="10000"/>
          </a:bodyPr>
          <a:lstStyle/>
          <a:p>
            <a:pPr marL="342900" lvl="0" indent="-342900">
              <a:buFont typeface="Arial" panose="020B0604020202020204" pitchFamily="34" charset="0"/>
              <a:buChar char="•"/>
            </a:pPr>
            <a:r>
              <a:rPr lang="sl-SI" sz="2400" dirty="0"/>
              <a:t>Koliko ur posnetega govora bi potrebovali za izdelavo </a:t>
            </a:r>
            <a:r>
              <a:rPr lang="sl-SI" sz="2400" dirty="0" err="1"/>
              <a:t>visokozanesljivega</a:t>
            </a:r>
            <a:r>
              <a:rPr lang="sl-SI" sz="2400" dirty="0"/>
              <a:t> </a:t>
            </a:r>
            <a:r>
              <a:rPr lang="sl-SI" sz="2400" dirty="0" err="1"/>
              <a:t>razpoznavalnika</a:t>
            </a:r>
            <a:r>
              <a:rPr lang="sl-SI" sz="2400" dirty="0"/>
              <a:t> govora?</a:t>
            </a:r>
          </a:p>
          <a:p>
            <a:pPr marL="342900" lvl="0" indent="-342900">
              <a:buFont typeface="Arial" panose="020B0604020202020204" pitchFamily="34" charset="0"/>
              <a:buChar char="•"/>
            </a:pPr>
            <a:r>
              <a:rPr lang="sl-SI" sz="2400" dirty="0"/>
              <a:t>Prosimo, ocenite stroške izdelave razvoja </a:t>
            </a:r>
            <a:r>
              <a:rPr lang="sl-SI" sz="2400" dirty="0" err="1"/>
              <a:t>razpoznavalnika</a:t>
            </a:r>
            <a:r>
              <a:rPr lang="sl-SI" sz="2400" dirty="0"/>
              <a:t>, upoštevajoč vse dosedanje uporabne dosežke. </a:t>
            </a:r>
            <a:endParaRPr lang="sl-SI" sz="2400" dirty="0" smtClean="0"/>
          </a:p>
          <a:p>
            <a:pPr marL="342900" lvl="0" indent="-342900">
              <a:buFont typeface="Arial" panose="020B0604020202020204" pitchFamily="34" charset="0"/>
              <a:buChar char="•"/>
            </a:pPr>
            <a:r>
              <a:rPr lang="sl-SI" sz="2400" dirty="0" smtClean="0"/>
              <a:t>Prosimo </a:t>
            </a:r>
            <a:r>
              <a:rPr lang="sl-SI" sz="2400" dirty="0"/>
              <a:t>za oceno delovnih ur za izdelavo </a:t>
            </a:r>
            <a:r>
              <a:rPr lang="sl-SI" sz="2400" dirty="0" err="1"/>
              <a:t>razpoznavalnika</a:t>
            </a:r>
            <a:r>
              <a:rPr lang="sl-SI" sz="2400" dirty="0"/>
              <a:t>.</a:t>
            </a:r>
          </a:p>
          <a:p>
            <a:pPr marL="342900" lvl="0" indent="-342900">
              <a:buFont typeface="Arial" panose="020B0604020202020204" pitchFamily="34" charset="0"/>
              <a:buChar char="•"/>
            </a:pPr>
            <a:r>
              <a:rPr lang="sl-SI" sz="2400" dirty="0"/>
              <a:t>Prosimo, ocenite stroške izdelave izboljšanega prevajalnika za jezikovni par SL-AN in AN-SL</a:t>
            </a:r>
            <a:r>
              <a:rPr lang="sl-SI" sz="2400" dirty="0" smtClean="0"/>
              <a:t>.</a:t>
            </a:r>
          </a:p>
          <a:p>
            <a:pPr marL="342900" lvl="0" indent="-342900">
              <a:buFont typeface="Arial" panose="020B0604020202020204" pitchFamily="34" charset="0"/>
              <a:buChar char="•"/>
            </a:pPr>
            <a:r>
              <a:rPr lang="sl-SI" sz="2400" dirty="0" smtClean="0"/>
              <a:t>Koliko </a:t>
            </a:r>
            <a:r>
              <a:rPr lang="sl-SI" sz="2400" dirty="0"/>
              <a:t>delovnih ur bi potrebovali za to?</a:t>
            </a:r>
          </a:p>
          <a:p>
            <a:pPr marL="342900" lvl="0" indent="-342900">
              <a:buFont typeface="Arial" panose="020B0604020202020204" pitchFamily="34" charset="0"/>
              <a:buChar char="•"/>
            </a:pPr>
            <a:r>
              <a:rPr lang="sl-SI" sz="2400" dirty="0"/>
              <a:t>Je morda v razvoju prevajalnik še za kakšen drug jezikovni par? Če da, kako daleč je ta razvoj?</a:t>
            </a:r>
          </a:p>
          <a:p>
            <a:endParaRPr lang="sl-SI" dirty="0"/>
          </a:p>
        </p:txBody>
      </p:sp>
    </p:spTree>
    <p:extLst>
      <p:ext uri="{BB962C8B-B14F-4D97-AF65-F5344CB8AC3E}">
        <p14:creationId xmlns:p14="http://schemas.microsoft.com/office/powerpoint/2010/main" val="2989879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Vprašanja ministrstva</a:t>
            </a:r>
            <a:endParaRPr lang="sl-SI" dirty="0"/>
          </a:p>
        </p:txBody>
      </p:sp>
      <p:sp>
        <p:nvSpPr>
          <p:cNvPr id="3" name="Text Placeholder 2"/>
          <p:cNvSpPr>
            <a:spLocks noGrp="1"/>
          </p:cNvSpPr>
          <p:nvPr>
            <p:ph type="body" sz="quarter" idx="11"/>
          </p:nvPr>
        </p:nvSpPr>
        <p:spPr>
          <a:xfrm>
            <a:off x="540690" y="1749288"/>
            <a:ext cx="7113558" cy="4641238"/>
          </a:xfrm>
        </p:spPr>
        <p:txBody>
          <a:bodyPr>
            <a:normAutofit lnSpcReduction="10000"/>
          </a:bodyPr>
          <a:lstStyle/>
          <a:p>
            <a:pPr marL="342900" lvl="0" indent="-342900">
              <a:buFont typeface="Arial" panose="020B0604020202020204" pitchFamily="34" charset="0"/>
              <a:buChar char="•"/>
            </a:pPr>
            <a:r>
              <a:rPr lang="sl-SI" dirty="0"/>
              <a:t>Koliko delovnih ur bi potrebovali za razvoj semantičnih tehnologij (nevronskega </a:t>
            </a:r>
            <a:r>
              <a:rPr lang="sl-SI" dirty="0" err="1"/>
              <a:t>lematizatorja</a:t>
            </a:r>
            <a:r>
              <a:rPr lang="sl-SI" dirty="0"/>
              <a:t>, </a:t>
            </a:r>
            <a:r>
              <a:rPr lang="sl-SI" dirty="0" err="1"/>
              <a:t>oblikoskladenjskega</a:t>
            </a:r>
            <a:r>
              <a:rPr lang="sl-SI" dirty="0"/>
              <a:t> označevalnika in skladenjskega razčlenjevalnika)?</a:t>
            </a:r>
          </a:p>
          <a:p>
            <a:pPr marL="342900" lvl="0" indent="-342900">
              <a:buFont typeface="Arial" panose="020B0604020202020204" pitchFamily="34" charset="0"/>
              <a:buChar char="•"/>
            </a:pPr>
            <a:r>
              <a:rPr lang="sl-SI" dirty="0"/>
              <a:t>Ali je treba infrastrukturo, torej </a:t>
            </a:r>
            <a:r>
              <a:rPr lang="sl-SI" dirty="0" err="1"/>
              <a:t>repozitorij</a:t>
            </a:r>
            <a:r>
              <a:rPr lang="sl-SI" dirty="0"/>
              <a:t> </a:t>
            </a:r>
            <a:r>
              <a:rPr lang="sl-SI" dirty="0" err="1"/>
              <a:t>CLARIN.SI</a:t>
            </a:r>
            <a:r>
              <a:rPr lang="sl-SI" dirty="0"/>
              <a:t>, za namen razpisa dograditi s strojno ali programsko opremo?</a:t>
            </a:r>
          </a:p>
          <a:p>
            <a:pPr marL="342900" lvl="0" indent="-342900">
              <a:buFont typeface="Arial" panose="020B0604020202020204" pitchFamily="34" charset="0"/>
              <a:buChar char="•"/>
            </a:pPr>
            <a:r>
              <a:rPr lang="sl-SI" dirty="0"/>
              <a:t>Ali je v okviru razpisanih sredstev mogoče podpreti vse navedene pričakovane rezultate? </a:t>
            </a:r>
          </a:p>
          <a:p>
            <a:pPr marL="342900" indent="-342900">
              <a:buFont typeface="Arial" panose="020B0604020202020204" pitchFamily="34" charset="0"/>
              <a:buChar char="•"/>
            </a:pPr>
            <a:r>
              <a:rPr lang="sl-SI" dirty="0"/>
              <a:t>Ali lahko pričakujemo, da bomo dobili uporaben končni produkt, npr. strojni prevajalnik, ki ga bo mogoče uporabiti za spontano prevajanje predavanj v angleškem </a:t>
            </a:r>
            <a:r>
              <a:rPr lang="sl-SI" dirty="0" smtClean="0"/>
              <a:t>jeziku (in obratno – iz SL v AN)?</a:t>
            </a:r>
            <a:endParaRPr lang="sl-SI" dirty="0"/>
          </a:p>
          <a:p>
            <a:pPr marL="342900" lvl="0" indent="-342900">
              <a:buFont typeface="Arial" panose="020B0604020202020204" pitchFamily="34" charset="0"/>
              <a:buChar char="•"/>
            </a:pPr>
            <a:r>
              <a:rPr lang="sl-SI" dirty="0"/>
              <a:t>Realna </a:t>
            </a:r>
            <a:r>
              <a:rPr lang="sl-SI" dirty="0" err="1"/>
              <a:t>časovnica</a:t>
            </a:r>
            <a:r>
              <a:rPr lang="sl-SI" dirty="0"/>
              <a:t> kaže, da bo za razvoj navedenih rezultatov na voljo dobri dve leti in pol, treba je namreč računati z določbo, da morajo biti rezultati objavljeni najmanj šest mesecev pred zaključkom aktivnosti (čas za evalvacijo in morebitne izboljšave). Je ta časovni okvir realen?</a:t>
            </a:r>
          </a:p>
          <a:p>
            <a:endParaRPr lang="sl-SI" dirty="0"/>
          </a:p>
        </p:txBody>
      </p:sp>
    </p:spTree>
    <p:extLst>
      <p:ext uri="{BB962C8B-B14F-4D97-AF65-F5344CB8AC3E}">
        <p14:creationId xmlns:p14="http://schemas.microsoft.com/office/powerpoint/2010/main" val="314565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Vprašanja ministrstva</a:t>
            </a:r>
            <a:endParaRPr lang="sl-SI" dirty="0"/>
          </a:p>
        </p:txBody>
      </p:sp>
      <p:sp>
        <p:nvSpPr>
          <p:cNvPr id="3" name="Text Placeholder 2"/>
          <p:cNvSpPr>
            <a:spLocks noGrp="1"/>
          </p:cNvSpPr>
          <p:nvPr>
            <p:ph type="body" sz="quarter" idx="11"/>
          </p:nvPr>
        </p:nvSpPr>
        <p:spPr/>
        <p:txBody>
          <a:bodyPr/>
          <a:lstStyle/>
          <a:p>
            <a:pPr marL="342900" lvl="0" indent="-342900">
              <a:buFont typeface="Arial" panose="020B0604020202020204" pitchFamily="34" charset="0"/>
              <a:buChar char="•"/>
            </a:pPr>
            <a:r>
              <a:rPr lang="sl-SI" dirty="0"/>
              <a:t>Ali bi za razvoj oziroma nadgradnjo katerega od jezikovnotehnoloških izdelkov potrebovali odkup licence? V javnem razpisu je sicer določba o odprtem dostopu za javno financirane izdelke, nastale v okviru tega razpisa.</a:t>
            </a:r>
          </a:p>
          <a:p>
            <a:pPr marL="342900" lvl="0" indent="-342900">
              <a:buFont typeface="Arial" panose="020B0604020202020204" pitchFamily="34" charset="0"/>
              <a:buChar char="•"/>
            </a:pPr>
            <a:r>
              <a:rPr lang="sl-SI" dirty="0"/>
              <a:t>Koliko okvirno stanejo licence s področja </a:t>
            </a:r>
            <a:r>
              <a:rPr lang="sl-SI" dirty="0" err="1"/>
              <a:t>JVT</a:t>
            </a:r>
            <a:r>
              <a:rPr lang="sl-SI" dirty="0"/>
              <a:t>?</a:t>
            </a:r>
          </a:p>
          <a:p>
            <a:pPr marL="342900" lvl="0" indent="-342900">
              <a:buFont typeface="Arial" panose="020B0604020202020204" pitchFamily="34" charset="0"/>
              <a:buChar char="•"/>
            </a:pPr>
            <a:r>
              <a:rPr lang="sl-SI" dirty="0"/>
              <a:t>Ali je razpoložljivost </a:t>
            </a:r>
            <a:r>
              <a:rPr lang="sl-SI" dirty="0" err="1"/>
              <a:t>visokostrokovnega</a:t>
            </a:r>
            <a:r>
              <a:rPr lang="sl-SI" dirty="0"/>
              <a:t> kadra </a:t>
            </a:r>
            <a:r>
              <a:rPr lang="sl-SI" dirty="0" err="1"/>
              <a:t>dovoljšnja</a:t>
            </a:r>
            <a:r>
              <a:rPr lang="sl-SI" dirty="0" smtClean="0"/>
              <a:t>?</a:t>
            </a:r>
            <a:r>
              <a:rPr lang="sl-SI" dirty="0"/>
              <a:t> Prosimo za okvirno številčno oceno človeških virov (s polnim delovnim časom</a:t>
            </a:r>
            <a:r>
              <a:rPr lang="sl-SI" dirty="0" smtClean="0"/>
              <a:t>).</a:t>
            </a:r>
          </a:p>
          <a:p>
            <a:pPr marL="342900" lvl="0" indent="-342900">
              <a:buFont typeface="Arial" panose="020B0604020202020204" pitchFamily="34" charset="0"/>
              <a:buChar char="•"/>
            </a:pPr>
            <a:endParaRPr lang="sl-SI" dirty="0"/>
          </a:p>
          <a:p>
            <a:r>
              <a:rPr lang="sl-SI" dirty="0"/>
              <a:t>P</a:t>
            </a:r>
            <a:r>
              <a:rPr lang="sl-SI" dirty="0" smtClean="0"/>
              <a:t>isne </a:t>
            </a:r>
            <a:r>
              <a:rPr lang="sl-SI" dirty="0"/>
              <a:t>odgovore na vprašanja MK </a:t>
            </a:r>
            <a:r>
              <a:rPr lang="sl-SI" b="1" dirty="0" smtClean="0"/>
              <a:t>pošljite </a:t>
            </a:r>
            <a:r>
              <a:rPr lang="sl-SI" b="1" dirty="0"/>
              <a:t>do četrtka, 15. 11. 2018, do 14. ure</a:t>
            </a:r>
            <a:r>
              <a:rPr lang="sl-SI" dirty="0"/>
              <a:t> na naslov </a:t>
            </a:r>
            <a:r>
              <a:rPr lang="sl-SI" u="sng" dirty="0" err="1" smtClean="0">
                <a:hlinkClick r:id="rId2"/>
              </a:rPr>
              <a:t>magda</a:t>
            </a:r>
            <a:r>
              <a:rPr lang="sl-SI" u="sng" dirty="0" smtClean="0">
                <a:hlinkClick r:id="rId2"/>
              </a:rPr>
              <a:t>.</a:t>
            </a:r>
            <a:r>
              <a:rPr lang="sl-SI" u="sng" dirty="0" err="1" smtClean="0">
                <a:hlinkClick r:id="rId2"/>
              </a:rPr>
              <a:t>strazisar</a:t>
            </a:r>
            <a:r>
              <a:rPr lang="sl-SI" u="sng" dirty="0" smtClean="0">
                <a:hlinkClick r:id="rId2"/>
              </a:rPr>
              <a:t>@</a:t>
            </a:r>
            <a:r>
              <a:rPr lang="sl-SI" u="sng" dirty="0" err="1" smtClean="0">
                <a:hlinkClick r:id="rId2"/>
              </a:rPr>
              <a:t>gov</a:t>
            </a:r>
            <a:r>
              <a:rPr lang="sl-SI" u="sng" dirty="0" smtClean="0">
                <a:hlinkClick r:id="rId2"/>
              </a:rPr>
              <a:t>.si</a:t>
            </a:r>
            <a:r>
              <a:rPr lang="sl-SI" dirty="0"/>
              <a:t>. </a:t>
            </a:r>
            <a:r>
              <a:rPr lang="sl-SI" dirty="0" smtClean="0"/>
              <a:t>V polje zadeve </a:t>
            </a:r>
            <a:r>
              <a:rPr lang="sl-SI" dirty="0"/>
              <a:t>obvezno </a:t>
            </a:r>
            <a:r>
              <a:rPr lang="sl-SI" dirty="0" smtClean="0"/>
              <a:t>navedite »Strokovni </a:t>
            </a:r>
            <a:r>
              <a:rPr lang="sl-SI" dirty="0"/>
              <a:t>dialog – Razvoj slovenščine v digitalnem okolju </a:t>
            </a:r>
            <a:r>
              <a:rPr lang="sl-SI" dirty="0" smtClean="0"/>
              <a:t>– </a:t>
            </a:r>
            <a:r>
              <a:rPr lang="sl-SI" dirty="0" err="1" smtClean="0"/>
              <a:t>JVT</a:t>
            </a:r>
            <a:r>
              <a:rPr lang="sl-SI" dirty="0"/>
              <a:t>«.</a:t>
            </a:r>
          </a:p>
          <a:p>
            <a:pPr lvl="0"/>
            <a:endParaRPr lang="sl-SI" dirty="0"/>
          </a:p>
          <a:p>
            <a:endParaRPr lang="sl-SI" dirty="0"/>
          </a:p>
        </p:txBody>
      </p:sp>
    </p:spTree>
    <p:extLst>
      <p:ext uri="{BB962C8B-B14F-4D97-AF65-F5344CB8AC3E}">
        <p14:creationId xmlns:p14="http://schemas.microsoft.com/office/powerpoint/2010/main" val="1803291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p:txBody>
          <a:bodyPr/>
          <a:lstStyle/>
          <a:p>
            <a:r>
              <a:rPr lang="sl-SI" dirty="0" smtClean="0"/>
              <a:t>Hvala za sodelovanje!</a:t>
            </a:r>
            <a:endParaRPr lang="sl-SI" dirty="0"/>
          </a:p>
        </p:txBody>
      </p:sp>
    </p:spTree>
    <p:extLst>
      <p:ext uri="{BB962C8B-B14F-4D97-AF65-F5344CB8AC3E}">
        <p14:creationId xmlns:p14="http://schemas.microsoft.com/office/powerpoint/2010/main" val="989672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besedila 1"/>
          <p:cNvSpPr>
            <a:spLocks noGrp="1"/>
          </p:cNvSpPr>
          <p:nvPr>
            <p:ph type="body" sz="quarter" idx="10"/>
          </p:nvPr>
        </p:nvSpPr>
        <p:spPr/>
        <p:txBody>
          <a:bodyPr/>
          <a:lstStyle/>
          <a:p>
            <a:r>
              <a:rPr lang="sl-SI" dirty="0"/>
              <a:t>Namen javnega razpisa</a:t>
            </a:r>
          </a:p>
          <a:p>
            <a:endParaRPr lang="sl-SI" dirty="0"/>
          </a:p>
        </p:txBody>
      </p:sp>
      <p:sp>
        <p:nvSpPr>
          <p:cNvPr id="3" name="Ograda besedila 2"/>
          <p:cNvSpPr>
            <a:spLocks noGrp="1"/>
          </p:cNvSpPr>
          <p:nvPr>
            <p:ph type="body" sz="quarter" idx="11"/>
          </p:nvPr>
        </p:nvSpPr>
        <p:spPr>
          <a:xfrm>
            <a:off x="556591" y="1653872"/>
            <a:ext cx="7097656" cy="4736654"/>
          </a:xfrm>
        </p:spPr>
        <p:txBody>
          <a:bodyPr>
            <a:normAutofit lnSpcReduction="10000"/>
          </a:bodyPr>
          <a:lstStyle/>
          <a:p>
            <a:pPr marL="342900" indent="-342900">
              <a:buFont typeface="Arial" panose="020B0604020202020204" pitchFamily="34" charset="0"/>
              <a:buChar char="•"/>
            </a:pPr>
            <a:r>
              <a:rPr lang="sl-SI" sz="2400" dirty="0"/>
              <a:t>D</a:t>
            </a:r>
            <a:r>
              <a:rPr lang="sl-SI" sz="2400" dirty="0" smtClean="0"/>
              <a:t>oseči </a:t>
            </a:r>
            <a:r>
              <a:rPr lang="sl-SI" sz="2400" dirty="0"/>
              <a:t>učinkovitejše sodelovanje med javnimi raziskovalnimi institucijami kot tudi učinkovitejše sodelovanje javnih raziskovalnih institucij z gospodarskimi subjekti in sodelovanje med samimi gospodarskimi </a:t>
            </a:r>
            <a:r>
              <a:rPr lang="sl-SI" sz="2400" dirty="0" smtClean="0"/>
              <a:t>subjekti.</a:t>
            </a:r>
          </a:p>
          <a:p>
            <a:pPr marL="342900" indent="-342900">
              <a:buFont typeface="Arial" panose="020B0604020202020204" pitchFamily="34" charset="0"/>
              <a:buChar char="•"/>
            </a:pPr>
            <a:r>
              <a:rPr lang="sl-SI" sz="2400" dirty="0"/>
              <a:t>U</a:t>
            </a:r>
            <a:r>
              <a:rPr lang="sl-SI" sz="2400" dirty="0" smtClean="0"/>
              <a:t>činkovitejši </a:t>
            </a:r>
            <a:r>
              <a:rPr lang="sl-SI" sz="2400" dirty="0"/>
              <a:t>prenos znanja v trikotniku znanja (tj. interakcijo med izobraževanjem, raziskovanjem in inovativnostjo). </a:t>
            </a:r>
          </a:p>
          <a:p>
            <a:pPr marL="342900" indent="-342900">
              <a:buFont typeface="Arial" panose="020B0604020202020204" pitchFamily="34" charset="0"/>
              <a:buChar char="•"/>
            </a:pPr>
            <a:r>
              <a:rPr lang="sl-SI" sz="2400" dirty="0"/>
              <a:t>P</a:t>
            </a:r>
            <a:r>
              <a:rPr lang="sl-SI" sz="2400" dirty="0" smtClean="0"/>
              <a:t>ovezati </a:t>
            </a:r>
            <a:r>
              <a:rPr lang="sl-SI" sz="2400" dirty="0"/>
              <a:t>znanost in gospodarstvo, da bi proizvedli končne produkte, ki bi bili enostavni za </a:t>
            </a:r>
            <a:r>
              <a:rPr lang="sl-SI" sz="2400" dirty="0" smtClean="0"/>
              <a:t>uporabo, ljudem </a:t>
            </a:r>
            <a:r>
              <a:rPr lang="sl-SI" sz="2400" dirty="0"/>
              <a:t>pa bi pomagali pri sporazumevanju, sodelovanju, poslovanju, izmenjavi znanja in udeleževanju v družabnih in političnih razpravah ne glede na jezikovne meje.</a:t>
            </a:r>
          </a:p>
          <a:p>
            <a:endParaRPr lang="sl-SI" dirty="0"/>
          </a:p>
        </p:txBody>
      </p:sp>
    </p:spTree>
    <p:extLst>
      <p:ext uri="{BB962C8B-B14F-4D97-AF65-F5344CB8AC3E}">
        <p14:creationId xmlns:p14="http://schemas.microsoft.com/office/powerpoint/2010/main" val="2387942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besedila 1"/>
          <p:cNvSpPr>
            <a:spLocks noGrp="1"/>
          </p:cNvSpPr>
          <p:nvPr>
            <p:ph type="body" sz="quarter" idx="10"/>
          </p:nvPr>
        </p:nvSpPr>
        <p:spPr/>
        <p:txBody>
          <a:bodyPr/>
          <a:lstStyle/>
          <a:p>
            <a:r>
              <a:rPr lang="sl-SI" dirty="0"/>
              <a:t>Cilj javnega razpisa</a:t>
            </a:r>
          </a:p>
        </p:txBody>
      </p:sp>
      <p:sp>
        <p:nvSpPr>
          <p:cNvPr id="3" name="Ograda besedila 2"/>
          <p:cNvSpPr>
            <a:spLocks noGrp="1"/>
          </p:cNvSpPr>
          <p:nvPr>
            <p:ph type="body" sz="quarter" idx="11"/>
          </p:nvPr>
        </p:nvSpPr>
        <p:spPr>
          <a:xfrm>
            <a:off x="524786" y="1916264"/>
            <a:ext cx="7129461" cy="4474261"/>
          </a:xfrm>
        </p:spPr>
        <p:txBody>
          <a:bodyPr/>
          <a:lstStyle/>
          <a:p>
            <a:pPr marL="342900" indent="-342900">
              <a:buFont typeface="Arial" panose="020B0604020202020204" pitchFamily="34" charset="0"/>
              <a:buChar char="•"/>
            </a:pPr>
            <a:r>
              <a:rPr lang="sl-SI" sz="2400" dirty="0"/>
              <a:t>R</a:t>
            </a:r>
            <a:r>
              <a:rPr lang="sl-SI" sz="2400" dirty="0" smtClean="0"/>
              <a:t>azviti </a:t>
            </a:r>
            <a:r>
              <a:rPr lang="sl-SI" sz="2400" dirty="0"/>
              <a:t>takšne končne izdelke, ki bodo uporabni tako za potrošnike kot za raziskovalne organizacije, podjetja, univerze in druge subjekte. </a:t>
            </a:r>
          </a:p>
          <a:p>
            <a:pPr marL="342900" indent="-342900">
              <a:buFont typeface="Arial" panose="020B0604020202020204" pitchFamily="34" charset="0"/>
              <a:buChar char="•"/>
            </a:pPr>
            <a:r>
              <a:rPr lang="sl-SI" sz="2400" dirty="0"/>
              <a:t>Upravičenci bodo morali zagotoviti odprti dostop do raziskovalnih podatkov v najširšem smislu, s čimer bo omogočen širok dostop do rezultatov raziskovalnega dela (tudi do delnih rezultatov v vmesnih fazah izvajanja</a:t>
            </a:r>
            <a:r>
              <a:rPr lang="sl-SI" sz="2400" dirty="0" smtClean="0"/>
              <a:t>).</a:t>
            </a:r>
          </a:p>
          <a:p>
            <a:pPr marL="342900" indent="-342900">
              <a:buFont typeface="Arial" panose="020B0604020202020204" pitchFamily="34" charset="0"/>
              <a:buChar char="•"/>
            </a:pPr>
            <a:r>
              <a:rPr lang="sl-SI" sz="2400" dirty="0" smtClean="0"/>
              <a:t>Hiter </a:t>
            </a:r>
            <a:r>
              <a:rPr lang="sl-SI" sz="2400" dirty="0"/>
              <a:t>in učinkovit prenos pridobljenega znanja ter morebitne nadgradnje in nadaljnji razvoj novih produktov s področja jezikovnih tehnologij. </a:t>
            </a:r>
          </a:p>
          <a:p>
            <a:endParaRPr lang="sl-SI" dirty="0"/>
          </a:p>
        </p:txBody>
      </p:sp>
    </p:spTree>
    <p:extLst>
      <p:ext uri="{BB962C8B-B14F-4D97-AF65-F5344CB8AC3E}">
        <p14:creationId xmlns:p14="http://schemas.microsoft.com/office/powerpoint/2010/main" val="1032864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besedila 1"/>
          <p:cNvSpPr>
            <a:spLocks noGrp="1"/>
          </p:cNvSpPr>
          <p:nvPr>
            <p:ph type="body" sz="quarter" idx="10"/>
          </p:nvPr>
        </p:nvSpPr>
        <p:spPr/>
        <p:txBody>
          <a:bodyPr/>
          <a:lstStyle/>
          <a:p>
            <a:r>
              <a:rPr lang="sl-SI" dirty="0" smtClean="0"/>
              <a:t>Potencial za komercializacijo</a:t>
            </a:r>
            <a:endParaRPr lang="sl-SI" dirty="0"/>
          </a:p>
        </p:txBody>
      </p:sp>
      <p:sp>
        <p:nvSpPr>
          <p:cNvPr id="3" name="Ograda besedila 2"/>
          <p:cNvSpPr>
            <a:spLocks noGrp="1"/>
          </p:cNvSpPr>
          <p:nvPr>
            <p:ph type="body" sz="quarter" idx="11"/>
          </p:nvPr>
        </p:nvSpPr>
        <p:spPr>
          <a:xfrm>
            <a:off x="596347" y="1574358"/>
            <a:ext cx="7057899" cy="4816168"/>
          </a:xfrm>
        </p:spPr>
        <p:txBody>
          <a:bodyPr/>
          <a:lstStyle/>
          <a:p>
            <a:pPr marL="342900" indent="-342900">
              <a:buFont typeface="Arial" panose="020B0604020202020204" pitchFamily="34" charset="0"/>
              <a:buChar char="•"/>
            </a:pPr>
            <a:r>
              <a:rPr lang="sl-SI" sz="2400" dirty="0" smtClean="0"/>
              <a:t>Z razvojem </a:t>
            </a:r>
            <a:r>
              <a:rPr lang="sl-SI" sz="2400" dirty="0"/>
              <a:t>računalništva v oblaku, interneta stvari, mobilnih tehnologij, </a:t>
            </a:r>
            <a:r>
              <a:rPr lang="sl-SI" sz="2400" dirty="0" err="1"/>
              <a:t>velepodatkov</a:t>
            </a:r>
            <a:r>
              <a:rPr lang="sl-SI" sz="2400" dirty="0"/>
              <a:t>, umetne inteligence ter konceptov digitalizacije industrije in podjetništva ter pametnih mest, skupnosti in stavb se bo povečeval komercialni interes za jezikovne tehnologije tudi med telekomunikacijskimi operaterji, proizvajalci bele tehnike, zabavne elektronike </a:t>
            </a:r>
            <a:r>
              <a:rPr lang="sl-SI" sz="2400" dirty="0" smtClean="0"/>
              <a:t>ipd. – govorno </a:t>
            </a:r>
            <a:r>
              <a:rPr lang="sl-SI" sz="2400" dirty="0"/>
              <a:t>komunikacijo </a:t>
            </a:r>
            <a:r>
              <a:rPr lang="sl-SI" sz="2400" dirty="0" smtClean="0"/>
              <a:t>bodo prepoznali </a:t>
            </a:r>
            <a:r>
              <a:rPr lang="sl-SI" sz="2400" dirty="0"/>
              <a:t>kot pomembno modalnost v teh </a:t>
            </a:r>
            <a:r>
              <a:rPr lang="sl-SI" sz="2400" dirty="0" smtClean="0"/>
              <a:t>okoljih. </a:t>
            </a:r>
          </a:p>
          <a:p>
            <a:pPr marL="342900" indent="-342900">
              <a:buFont typeface="Arial" panose="020B0604020202020204" pitchFamily="34" charset="0"/>
              <a:buChar char="•"/>
            </a:pPr>
            <a:r>
              <a:rPr lang="sl-SI" sz="2400" dirty="0" smtClean="0"/>
              <a:t>Končni </a:t>
            </a:r>
            <a:r>
              <a:rPr lang="sl-SI" sz="2400" dirty="0"/>
              <a:t>izdelki bodo torej spodbuda za razvoj podjetništva na področju digitalizacije v obeh kohezijskih regijah, lahko tudi v obliki novega podjetja.</a:t>
            </a:r>
          </a:p>
          <a:p>
            <a:endParaRPr lang="sl-SI" dirty="0"/>
          </a:p>
        </p:txBody>
      </p:sp>
    </p:spTree>
    <p:extLst>
      <p:ext uri="{BB962C8B-B14F-4D97-AF65-F5344CB8AC3E}">
        <p14:creationId xmlns:p14="http://schemas.microsoft.com/office/powerpoint/2010/main" val="1679595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a:t>Predmet javnega razpisa</a:t>
            </a:r>
          </a:p>
        </p:txBody>
      </p:sp>
      <p:sp>
        <p:nvSpPr>
          <p:cNvPr id="3" name="Text Placeholder 2"/>
          <p:cNvSpPr>
            <a:spLocks noGrp="1"/>
          </p:cNvSpPr>
          <p:nvPr>
            <p:ph type="body" sz="quarter" idx="11"/>
          </p:nvPr>
        </p:nvSpPr>
        <p:spPr>
          <a:xfrm>
            <a:off x="532738" y="1542554"/>
            <a:ext cx="7121510" cy="4847972"/>
          </a:xfrm>
        </p:spPr>
        <p:txBody>
          <a:bodyPr>
            <a:normAutofit fontScale="62500" lnSpcReduction="20000"/>
          </a:bodyPr>
          <a:lstStyle/>
          <a:p>
            <a:pPr marL="342900" indent="-342900">
              <a:buFont typeface="Arial" panose="020B0604020202020204" pitchFamily="34" charset="0"/>
              <a:buChar char="•"/>
            </a:pPr>
            <a:r>
              <a:rPr lang="sl-SI" sz="3400" b="1" dirty="0"/>
              <a:t>Predmet javnega razpisa</a:t>
            </a:r>
            <a:r>
              <a:rPr lang="sl-SI" sz="3400" dirty="0"/>
              <a:t> je sofinanciranje izvajanja večletne operacije (v nadaljevanju: programa) za gradnjo jezikovnih virov in tehnologij, ki bo povečala konkurenčnost slovenskega raziskovalnega, razvojnega in inovativnega (v nadaljevanju: RRI) prostora v mednarodnem merilu. </a:t>
            </a:r>
          </a:p>
          <a:p>
            <a:pPr marL="342900" indent="-342900">
              <a:buFont typeface="Arial" panose="020B0604020202020204" pitchFamily="34" charset="0"/>
              <a:buChar char="•"/>
            </a:pPr>
            <a:r>
              <a:rPr lang="sl-SI" sz="3400" dirty="0"/>
              <a:t>Ministrstvo za kulturo bo v okviru tega javnega razpisa sofinanciralo en program, sestavljen iz več raziskovalno-razvojnih projektov z vseh naslednjih področij (sklopov</a:t>
            </a:r>
            <a:r>
              <a:rPr lang="sl-SI" sz="3400" dirty="0" smtClean="0"/>
              <a:t>):</a:t>
            </a:r>
          </a:p>
          <a:p>
            <a:pPr marL="1028700" lvl="1" indent="-342900"/>
            <a:r>
              <a:rPr lang="sl-SI" sz="3400" dirty="0" smtClean="0"/>
              <a:t>vzdrževanje </a:t>
            </a:r>
            <a:r>
              <a:rPr lang="sl-SI" sz="3400" dirty="0"/>
              <a:t>in nadgradnja </a:t>
            </a:r>
            <a:r>
              <a:rPr lang="sl-SI" sz="3400" dirty="0" smtClean="0"/>
              <a:t>korpusov,</a:t>
            </a:r>
          </a:p>
          <a:p>
            <a:pPr marL="1028700" lvl="1" indent="-342900"/>
            <a:r>
              <a:rPr lang="sl-SI" sz="3400" dirty="0" smtClean="0"/>
              <a:t>govorne tehnologije,</a:t>
            </a:r>
          </a:p>
          <a:p>
            <a:pPr marL="1028700" lvl="1" indent="-342900"/>
            <a:r>
              <a:rPr lang="sl-SI" sz="3400" dirty="0" smtClean="0"/>
              <a:t>semantični </a:t>
            </a:r>
            <a:r>
              <a:rPr lang="sl-SI" sz="3400" dirty="0"/>
              <a:t>viri in </a:t>
            </a:r>
            <a:r>
              <a:rPr lang="sl-SI" sz="3400" dirty="0" smtClean="0"/>
              <a:t>tehnologije,</a:t>
            </a:r>
          </a:p>
          <a:p>
            <a:pPr marL="1028700" lvl="1" indent="-342900"/>
            <a:r>
              <a:rPr lang="sl-SI" sz="3400" dirty="0" smtClean="0"/>
              <a:t>strojno prevajanje,</a:t>
            </a:r>
          </a:p>
          <a:p>
            <a:pPr marL="1028700" lvl="1" indent="-342900"/>
            <a:r>
              <a:rPr lang="sl-SI" sz="3400" dirty="0" smtClean="0"/>
              <a:t>terminološki </a:t>
            </a:r>
            <a:r>
              <a:rPr lang="sl-SI" sz="3400" dirty="0"/>
              <a:t>portal </a:t>
            </a:r>
            <a:r>
              <a:rPr lang="sl-SI" sz="3400" dirty="0" smtClean="0"/>
              <a:t>in</a:t>
            </a:r>
          </a:p>
          <a:p>
            <a:pPr marL="1028700" lvl="1" indent="-342900"/>
            <a:r>
              <a:rPr lang="sl-SI" sz="3400" dirty="0" smtClean="0"/>
              <a:t>vzdrževanje </a:t>
            </a:r>
            <a:r>
              <a:rPr lang="sl-SI" sz="3400" dirty="0"/>
              <a:t>infrastrukturnega centra za jezikovne vire in tehnologije</a:t>
            </a:r>
            <a:r>
              <a:rPr lang="sl-SI" sz="3400" dirty="0" smtClean="0"/>
              <a:t>.</a:t>
            </a:r>
          </a:p>
          <a:p>
            <a:pPr marL="342900" indent="-342900">
              <a:buFont typeface="Arial" panose="020B0604020202020204" pitchFamily="34" charset="0"/>
              <a:buChar char="•"/>
            </a:pPr>
            <a:r>
              <a:rPr lang="sl-SI" dirty="0" smtClean="0"/>
              <a:t>Predviden je razvoj </a:t>
            </a:r>
            <a:r>
              <a:rPr lang="sl-SI" dirty="0"/>
              <a:t>novih jezikovnotehnoloških izdelkov oziroma nadgradnja obstoječih tehnologij, če te niso primerne za uporabo v realnem </a:t>
            </a:r>
            <a:r>
              <a:rPr lang="sl-SI" dirty="0" smtClean="0"/>
              <a:t>okolju.</a:t>
            </a:r>
          </a:p>
          <a:p>
            <a:pPr marL="342900" indent="-342900">
              <a:buFont typeface="Arial" panose="020B0604020202020204" pitchFamily="34" charset="0"/>
              <a:buChar char="•"/>
            </a:pPr>
            <a:r>
              <a:rPr lang="sl-SI" dirty="0" smtClean="0"/>
              <a:t>Predviden </a:t>
            </a:r>
            <a:r>
              <a:rPr lang="sl-SI" dirty="0"/>
              <a:t>je tudi razvoj oziroma nadgradnja obstoječih jezikovnih virov, če ti niso izdelani v obsegu, ki bi omogočil razvoj končnega izdelka. </a:t>
            </a:r>
          </a:p>
          <a:p>
            <a:endParaRPr lang="sl-SI" dirty="0"/>
          </a:p>
        </p:txBody>
      </p:sp>
    </p:spTree>
    <p:extLst>
      <p:ext uri="{BB962C8B-B14F-4D97-AF65-F5344CB8AC3E}">
        <p14:creationId xmlns:p14="http://schemas.microsoft.com/office/powerpoint/2010/main" val="351436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Odprti viri in kode</a:t>
            </a:r>
            <a:endParaRPr lang="sl-SI" dirty="0"/>
          </a:p>
        </p:txBody>
      </p:sp>
      <p:sp>
        <p:nvSpPr>
          <p:cNvPr id="3" name="Text Placeholder 2"/>
          <p:cNvSpPr>
            <a:spLocks noGrp="1"/>
          </p:cNvSpPr>
          <p:nvPr>
            <p:ph type="body" sz="quarter" idx="11"/>
          </p:nvPr>
        </p:nvSpPr>
        <p:spPr>
          <a:xfrm>
            <a:off x="588397" y="1558456"/>
            <a:ext cx="7065850" cy="4832069"/>
          </a:xfrm>
        </p:spPr>
        <p:txBody>
          <a:bodyPr>
            <a:normAutofit fontScale="92500" lnSpcReduction="10000"/>
          </a:bodyPr>
          <a:lstStyle/>
          <a:p>
            <a:pPr marL="342900" indent="-342900">
              <a:buFont typeface="Arial" panose="020B0604020202020204" pitchFamily="34" charset="0"/>
              <a:buChar char="•"/>
            </a:pPr>
            <a:r>
              <a:rPr lang="sl-SI" dirty="0"/>
              <a:t>Za novonastale jezikovne vire in jezikovna orodja oziroma tehnološke izdelke, ki bodo imeli značaj avtorskega dela, bodo morali izvajalci zagotoviti prosto dostopnost na spletu po licenci </a:t>
            </a:r>
            <a:r>
              <a:rPr lang="sl-SI" dirty="0" err="1"/>
              <a:t>Creative</a:t>
            </a:r>
            <a:r>
              <a:rPr lang="sl-SI" dirty="0"/>
              <a:t> </a:t>
            </a:r>
            <a:r>
              <a:rPr lang="sl-SI" dirty="0" err="1"/>
              <a:t>Commons</a:t>
            </a:r>
            <a:r>
              <a:rPr lang="sl-SI" dirty="0"/>
              <a:t>, in sicer po naslednji obliki standardne licence »Priznanje avtorstva CC-BY«, po kateri je uporabnikom dovoljeno tako nekomercialno kot tudi komercialno reproduciranje, distribuiranje, dajanje v najem, javna priobčitev in predelava avtorskega dela, pod pogojem, da navedejo avtorja izvirnega dela. </a:t>
            </a:r>
            <a:endParaRPr lang="sl-SI" dirty="0" smtClean="0"/>
          </a:p>
          <a:p>
            <a:pPr marL="342900" indent="-342900">
              <a:buFont typeface="Arial" panose="020B0604020202020204" pitchFamily="34" charset="0"/>
              <a:buChar char="•"/>
            </a:pPr>
            <a:r>
              <a:rPr lang="sl-SI" dirty="0" smtClean="0"/>
              <a:t>Izjema </a:t>
            </a:r>
            <a:r>
              <a:rPr lang="sl-SI" dirty="0"/>
              <a:t>so tisti uporabljeni viri in tehnologije, pri katerih je treba zagotoviti varovanje osebnih podatkov, ali pa gre za gradiva, ki gradijo na že obstoječih podatkih z drugačnimi avtorskimi pravicami, vendar tovrstni viri in tehnologije ne smejo biti predmet trženja. </a:t>
            </a:r>
            <a:endParaRPr lang="sl-SI" dirty="0" smtClean="0"/>
          </a:p>
          <a:p>
            <a:pPr marL="342900" indent="-342900">
              <a:buFont typeface="Arial" panose="020B0604020202020204" pitchFamily="34" charset="0"/>
              <a:buChar char="•"/>
            </a:pPr>
            <a:r>
              <a:rPr lang="sl-SI" dirty="0" smtClean="0"/>
              <a:t>Za </a:t>
            </a:r>
            <a:r>
              <a:rPr lang="sl-SI" dirty="0"/>
              <a:t>avtorska dela, označena z licenco »Priznanje avtorstva CC-BY«, bodo morali upravičenci omogočiti </a:t>
            </a:r>
            <a:r>
              <a:rPr lang="sl-SI" b="1" dirty="0"/>
              <a:t>prost dostop z objavo brezplačne programske kode in pripadajočo dokumentacijo v </a:t>
            </a:r>
            <a:r>
              <a:rPr lang="sl-SI" b="1" dirty="0" err="1"/>
              <a:t>repozitoriju</a:t>
            </a:r>
            <a:r>
              <a:rPr lang="sl-SI" b="1" dirty="0"/>
              <a:t> </a:t>
            </a:r>
            <a:r>
              <a:rPr lang="sl-SI" b="1" dirty="0" err="1"/>
              <a:t>CLARIN.SI</a:t>
            </a:r>
            <a:r>
              <a:rPr lang="sl-SI" b="1" dirty="0"/>
              <a:t> in s tem seznaniti ministrstvo. </a:t>
            </a:r>
            <a:r>
              <a:rPr lang="sl-SI" dirty="0"/>
              <a:t>Prosta dostopnost torej pomeni brezplačna dostopnost do rezultatov na javnem razpisu izbranega programa vsej zainteresirani javnosti.</a:t>
            </a:r>
          </a:p>
          <a:p>
            <a:endParaRPr lang="sl-SI" dirty="0"/>
          </a:p>
        </p:txBody>
      </p:sp>
    </p:spTree>
    <p:extLst>
      <p:ext uri="{BB962C8B-B14F-4D97-AF65-F5344CB8AC3E}">
        <p14:creationId xmlns:p14="http://schemas.microsoft.com/office/powerpoint/2010/main" val="780006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a:t>Pričakovani rezultati programa</a:t>
            </a:r>
          </a:p>
          <a:p>
            <a:endParaRPr lang="sl-SI" dirty="0"/>
          </a:p>
        </p:txBody>
      </p:sp>
      <p:sp>
        <p:nvSpPr>
          <p:cNvPr id="3" name="Text Placeholder 2"/>
          <p:cNvSpPr>
            <a:spLocks noGrp="1"/>
          </p:cNvSpPr>
          <p:nvPr>
            <p:ph type="body" sz="quarter" idx="11"/>
          </p:nvPr>
        </p:nvSpPr>
        <p:spPr>
          <a:xfrm>
            <a:off x="500932" y="1065475"/>
            <a:ext cx="7153316" cy="5325051"/>
          </a:xfrm>
        </p:spPr>
        <p:txBody>
          <a:bodyPr>
            <a:normAutofit fontScale="92500" lnSpcReduction="20000"/>
          </a:bodyPr>
          <a:lstStyle/>
          <a:p>
            <a:r>
              <a:rPr lang="sl-SI" dirty="0" smtClean="0"/>
              <a:t>Pričakuje </a:t>
            </a:r>
            <a:r>
              <a:rPr lang="sl-SI" dirty="0"/>
              <a:t>se, da bodo na podlagi izbranega programa v okviru posameznih sklopov nastali naslednji jezikovnotehnološki izdelki, viri in infrastruktura</a:t>
            </a:r>
            <a:r>
              <a:rPr lang="sl-SI" dirty="0" smtClean="0"/>
              <a:t>:</a:t>
            </a:r>
          </a:p>
          <a:p>
            <a:pPr marL="342900" indent="-342900">
              <a:buFont typeface="Arial" panose="020B0604020202020204" pitchFamily="34" charset="0"/>
              <a:buChar char="•"/>
            </a:pPr>
            <a:r>
              <a:rPr lang="sl-SI" dirty="0" smtClean="0"/>
              <a:t>1. sklop</a:t>
            </a:r>
            <a:r>
              <a:rPr lang="sl-SI" dirty="0"/>
              <a:t>: vzdrževanje in nadgradnja korpusov </a:t>
            </a:r>
          </a:p>
          <a:p>
            <a:r>
              <a:rPr lang="sl-SI" b="1" dirty="0"/>
              <a:t>Rezultat: jezikovni </a:t>
            </a:r>
            <a:r>
              <a:rPr lang="sl-SI" b="1" dirty="0" smtClean="0"/>
              <a:t>korpusi </a:t>
            </a:r>
          </a:p>
          <a:p>
            <a:pPr marL="342900" indent="-342900">
              <a:buFont typeface="Arial" panose="020B0604020202020204" pitchFamily="34" charset="0"/>
              <a:buChar char="•"/>
            </a:pPr>
            <a:r>
              <a:rPr lang="sl-SI" dirty="0" smtClean="0"/>
              <a:t>2. sklop: govorne tehnologije </a:t>
            </a:r>
          </a:p>
          <a:p>
            <a:r>
              <a:rPr lang="sl-SI" b="1" dirty="0" smtClean="0"/>
              <a:t>Rezultat</a:t>
            </a:r>
            <a:r>
              <a:rPr lang="sl-SI" b="1" dirty="0"/>
              <a:t>: </a:t>
            </a:r>
            <a:r>
              <a:rPr lang="sl-SI" b="1" dirty="0" err="1"/>
              <a:t>razpoznavalnik</a:t>
            </a:r>
            <a:r>
              <a:rPr lang="sl-SI" b="1" dirty="0"/>
              <a:t> tekočega govora</a:t>
            </a:r>
          </a:p>
          <a:p>
            <a:pPr marL="342900" indent="-342900">
              <a:buFont typeface="Arial" panose="020B0604020202020204" pitchFamily="34" charset="0"/>
              <a:buChar char="•"/>
            </a:pPr>
            <a:r>
              <a:rPr lang="sl-SI" dirty="0"/>
              <a:t>3. sklop: semantični viri in </a:t>
            </a:r>
            <a:r>
              <a:rPr lang="sl-SI" dirty="0" smtClean="0"/>
              <a:t>tehnologije</a:t>
            </a:r>
          </a:p>
          <a:p>
            <a:r>
              <a:rPr lang="sl-SI" b="1" dirty="0" smtClean="0"/>
              <a:t>Rezultat</a:t>
            </a:r>
            <a:r>
              <a:rPr lang="sl-SI" b="1" dirty="0"/>
              <a:t>: orodja za avtomatsko procesiranje besedila v jezikovnih tehnologijah in spletnih iskalnih orodjih (nevronski </a:t>
            </a:r>
            <a:r>
              <a:rPr lang="sl-SI" b="1" dirty="0" err="1"/>
              <a:t>lematizator</a:t>
            </a:r>
            <a:r>
              <a:rPr lang="sl-SI" b="1" dirty="0"/>
              <a:t>, oblikoskladenjski označevalnik, skladenjski razčlenjevalnik)</a:t>
            </a:r>
          </a:p>
          <a:p>
            <a:pPr marL="342900" indent="-342900">
              <a:buFont typeface="Arial" panose="020B0604020202020204" pitchFamily="34" charset="0"/>
              <a:buChar char="•"/>
            </a:pPr>
            <a:r>
              <a:rPr lang="sl-SI" dirty="0"/>
              <a:t>4. sklop: strojno prevajanje </a:t>
            </a:r>
          </a:p>
          <a:p>
            <a:r>
              <a:rPr lang="sl-SI" b="1" dirty="0"/>
              <a:t>Rezultat: strojni prevajalnik za jezikovni par SL-AN in AN-SL </a:t>
            </a:r>
          </a:p>
          <a:p>
            <a:pPr marL="342900" indent="-342900">
              <a:buFont typeface="Arial" panose="020B0604020202020204" pitchFamily="34" charset="0"/>
              <a:buChar char="•"/>
            </a:pPr>
            <a:r>
              <a:rPr lang="sl-SI" dirty="0"/>
              <a:t>5. sklop: terminološki portal</a:t>
            </a:r>
          </a:p>
          <a:p>
            <a:r>
              <a:rPr lang="sl-SI" b="1" dirty="0"/>
              <a:t>Rezultat: terminološki portal</a:t>
            </a:r>
          </a:p>
          <a:p>
            <a:pPr marL="342900" indent="-342900">
              <a:buFont typeface="Arial" panose="020B0604020202020204" pitchFamily="34" charset="0"/>
              <a:buChar char="•"/>
            </a:pPr>
            <a:r>
              <a:rPr lang="sl-SI" dirty="0"/>
              <a:t>6. sklop: vzdrževanje infrastrukturnega centra za jezikovne vire in tehnologije</a:t>
            </a:r>
          </a:p>
          <a:p>
            <a:r>
              <a:rPr lang="sl-SI" b="1" dirty="0"/>
              <a:t>Rezultat: vzdrževan osrednji infrastrukturni center</a:t>
            </a:r>
          </a:p>
          <a:p>
            <a:endParaRPr lang="sl-SI" dirty="0"/>
          </a:p>
        </p:txBody>
      </p:sp>
    </p:spTree>
    <p:extLst>
      <p:ext uri="{BB962C8B-B14F-4D97-AF65-F5344CB8AC3E}">
        <p14:creationId xmlns:p14="http://schemas.microsoft.com/office/powerpoint/2010/main" val="3153474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sl-SI" dirty="0" smtClean="0"/>
              <a:t>Kazalniki uspeha</a:t>
            </a:r>
            <a:endParaRPr lang="sl-SI" dirty="0"/>
          </a:p>
        </p:txBody>
      </p:sp>
      <p:sp>
        <p:nvSpPr>
          <p:cNvPr id="3" name="Text Placeholder 2"/>
          <p:cNvSpPr>
            <a:spLocks noGrp="1"/>
          </p:cNvSpPr>
          <p:nvPr>
            <p:ph type="body" sz="quarter" idx="11"/>
          </p:nvPr>
        </p:nvSpPr>
        <p:spPr>
          <a:xfrm>
            <a:off x="524786" y="1566408"/>
            <a:ext cx="7129461" cy="4824118"/>
          </a:xfrm>
        </p:spPr>
        <p:txBody>
          <a:bodyPr>
            <a:noAutofit/>
          </a:bodyPr>
          <a:lstStyle/>
          <a:p>
            <a:pPr marL="342900" indent="-342900">
              <a:buFont typeface="Arial" panose="020B0604020202020204" pitchFamily="34" charset="0"/>
              <a:buChar char="•"/>
            </a:pPr>
            <a:r>
              <a:rPr lang="sl-SI" dirty="0"/>
              <a:t>Podrobna opredelitev </a:t>
            </a:r>
            <a:r>
              <a:rPr lang="sl-SI" dirty="0" smtClean="0"/>
              <a:t>aktivnosti: v </a:t>
            </a:r>
            <a:r>
              <a:rPr lang="sl-SI" dirty="0"/>
              <a:t>Akcijskem načrtu za jezikovno </a:t>
            </a:r>
            <a:r>
              <a:rPr lang="sl-SI" dirty="0" smtClean="0"/>
              <a:t>opremljenost.</a:t>
            </a:r>
          </a:p>
          <a:p>
            <a:pPr marL="342900" indent="-342900">
              <a:buFont typeface="Arial" panose="020B0604020202020204" pitchFamily="34" charset="0"/>
              <a:buChar char="•"/>
            </a:pPr>
            <a:r>
              <a:rPr lang="sl-SI" b="1" dirty="0" smtClean="0"/>
              <a:t>Da </a:t>
            </a:r>
            <a:r>
              <a:rPr lang="sl-SI" b="1" dirty="0"/>
              <a:t>se zagotovi njihovo usklajeno izvajanje, bo na razpisu izbran en konzorcij izvajalcev</a:t>
            </a:r>
            <a:r>
              <a:rPr lang="sl-SI" b="1" dirty="0" smtClean="0"/>
              <a:t>.</a:t>
            </a:r>
          </a:p>
          <a:p>
            <a:pPr marL="342900" indent="-342900">
              <a:buFont typeface="Arial" panose="020B0604020202020204" pitchFamily="34" charset="0"/>
              <a:buChar char="•"/>
            </a:pPr>
            <a:r>
              <a:rPr lang="sl-SI" b="1" dirty="0" smtClean="0"/>
              <a:t>V </a:t>
            </a:r>
            <a:r>
              <a:rPr lang="sl-SI" b="1" dirty="0"/>
              <a:t>prijavnem obrazcu mora prijavitelj ob posameznem sklopu definirati merljive, mednarodno veljavne kazalnike napredka in uspeha</a:t>
            </a:r>
            <a:r>
              <a:rPr lang="sl-SI" dirty="0"/>
              <a:t> (npr. uspešnost </a:t>
            </a:r>
            <a:r>
              <a:rPr lang="sl-SI" dirty="0" err="1"/>
              <a:t>razpoznavalnika</a:t>
            </a:r>
            <a:r>
              <a:rPr lang="sl-SI" dirty="0"/>
              <a:t> govora na javno dostopnih bazah v odstotkih, mera BLEU /tj. dvojezično vrednotenje/ za strojne prevajalnike, število izdelanih gesel in ročno preverjenih gesel za slovarje itd.). </a:t>
            </a:r>
            <a:r>
              <a:rPr lang="sl-SI" b="1" dirty="0"/>
              <a:t>Prijavitelj se z oddajo vloge zaveže, da bo te kazalnike izpolnjeval. </a:t>
            </a:r>
            <a:endParaRPr lang="sl-SI" b="1" dirty="0" smtClean="0"/>
          </a:p>
          <a:p>
            <a:pPr marL="342900" indent="-342900">
              <a:buFont typeface="Arial" panose="020B0604020202020204" pitchFamily="34" charset="0"/>
              <a:buChar char="•"/>
            </a:pPr>
            <a:r>
              <a:rPr lang="sl-SI" dirty="0" smtClean="0"/>
              <a:t>Pričakovana </a:t>
            </a:r>
            <a:r>
              <a:rPr lang="sl-SI" dirty="0"/>
              <a:t>raven tehnološke razvitosti končnih izdelkov (</a:t>
            </a:r>
            <a:r>
              <a:rPr lang="sl-SI" dirty="0" err="1"/>
              <a:t>razpoznavalnik</a:t>
            </a:r>
            <a:r>
              <a:rPr lang="sl-SI" dirty="0"/>
              <a:t> govora, strojni prevajalnik) je stopnja TRL </a:t>
            </a:r>
            <a:r>
              <a:rPr lang="sl-SI" dirty="0" smtClean="0"/>
              <a:t>7–9</a:t>
            </a:r>
            <a:r>
              <a:rPr lang="sl-SI" dirty="0"/>
              <a:t>. </a:t>
            </a:r>
          </a:p>
        </p:txBody>
      </p:sp>
    </p:spTree>
    <p:extLst>
      <p:ext uri="{BB962C8B-B14F-4D97-AF65-F5344CB8AC3E}">
        <p14:creationId xmlns:p14="http://schemas.microsoft.com/office/powerpoint/2010/main" val="28533703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827</TotalTime>
  <Words>1713</Words>
  <Application>Microsoft Office PowerPoint</Application>
  <PresentationFormat>Diaprojekcija na zaslonu (4:3)</PresentationFormat>
  <Paragraphs>128</Paragraphs>
  <Slides>23</Slides>
  <Notes>0</Notes>
  <HiddenSlides>0</HiddenSlides>
  <MMClips>0</MMClips>
  <ScaleCrop>false</ScaleCrop>
  <HeadingPairs>
    <vt:vector size="4" baseType="variant">
      <vt:variant>
        <vt:lpstr>Tema</vt:lpstr>
      </vt:variant>
      <vt:variant>
        <vt:i4>1</vt:i4>
      </vt:variant>
      <vt:variant>
        <vt:lpstr>Naslovi diapozitivov</vt:lpstr>
      </vt:variant>
      <vt:variant>
        <vt:i4>23</vt:i4>
      </vt:variant>
    </vt:vector>
  </HeadingPairs>
  <TitlesOfParts>
    <vt:vector size="24" baseType="lpstr">
      <vt:lpstr>Office Theme</vt:lpstr>
      <vt:lpstr>         Strokovni dialog: JR Razvoj slovenščine v digitalnem okolju – jezikovni viri in tehnologije         Ministrstvo za kulturo, 8. 11. 2018</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Hvala za sodelovanje!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Mitja Ribic</dc:creator>
  <cp:lastModifiedBy>Magda Stražišar</cp:lastModifiedBy>
  <cp:revision>44</cp:revision>
  <dcterms:created xsi:type="dcterms:W3CDTF">2015-02-26T08:26:11Z</dcterms:created>
  <dcterms:modified xsi:type="dcterms:W3CDTF">2018-11-06T13:35:19Z</dcterms:modified>
</cp:coreProperties>
</file>