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77" r:id="rId3"/>
    <p:sldId id="278" r:id="rId4"/>
    <p:sldId id="265" r:id="rId5"/>
    <p:sldId id="257" r:id="rId6"/>
    <p:sldId id="260" r:id="rId7"/>
    <p:sldId id="276" r:id="rId8"/>
    <p:sldId id="264" r:id="rId9"/>
    <p:sldId id="263" r:id="rId10"/>
    <p:sldId id="262" r:id="rId11"/>
    <p:sldId id="266" r:id="rId12"/>
    <p:sldId id="272" r:id="rId13"/>
    <p:sldId id="273" r:id="rId14"/>
    <p:sldId id="271" r:id="rId15"/>
    <p:sldId id="270" r:id="rId16"/>
    <p:sldId id="279" r:id="rId17"/>
    <p:sldId id="280" r:id="rId18"/>
    <p:sldId id="268" r:id="rId19"/>
    <p:sldId id="281" r:id="rId20"/>
    <p:sldId id="267" r:id="rId21"/>
    <p:sldId id="275" r:id="rId22"/>
    <p:sldId id="259" r:id="rId23"/>
  </p:sldIdLst>
  <p:sldSz cx="9144000" cy="6858000" type="screen4x3"/>
  <p:notesSz cx="68199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-10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6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7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94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5385585" cy="1277937"/>
          </a:xfrm>
        </p:spPr>
        <p:txBody>
          <a:bodyPr anchor="ctr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6173" y="2532189"/>
            <a:ext cx="10109770" cy="288850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6236417" y="1366750"/>
            <a:ext cx="1921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www.eu-skladi.si</a:t>
            </a:r>
            <a:endParaRPr lang="en-US" sz="1600" dirty="0"/>
          </a:p>
        </p:txBody>
      </p:sp>
      <p:pic>
        <p:nvPicPr>
          <p:cNvPr id="6" name="Slika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38" y="5881426"/>
            <a:ext cx="3266683" cy="60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01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8420598" y="-12700"/>
            <a:ext cx="1787100" cy="2806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160519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1277937"/>
          </a:xfrm>
        </p:spPr>
        <p:txBody>
          <a:bodyPr anchor="ctr"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38" y="5881426"/>
            <a:ext cx="3266683" cy="60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14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0956" y="53975"/>
            <a:ext cx="3801204" cy="2393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6" y="482886"/>
            <a:ext cx="671904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883947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065" y="38109"/>
            <a:ext cx="4879775" cy="24585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066455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99441" y="73042"/>
            <a:ext cx="2367744" cy="25320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5809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91118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98914">
            <a:off x="7043882" y="421051"/>
            <a:ext cx="3142407" cy="16588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43137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65326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5423" y="190519"/>
            <a:ext cx="2381402" cy="2141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3304011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35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6194" y="-520699"/>
            <a:ext cx="3032662" cy="30173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16999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929395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0851" y="-413222"/>
            <a:ext cx="2241589" cy="27647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826195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611007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44255" y="129199"/>
            <a:ext cx="2987109" cy="2555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749871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28203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596" y="-111920"/>
            <a:ext cx="2717083" cy="21404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93480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532966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45" y="181521"/>
            <a:ext cx="2497397" cy="1993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281896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9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2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7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1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0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7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4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AA43-227E-4F11-92D3-0B5ECCA277C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7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ateja.bosnjak@gov.si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63152" y="340392"/>
            <a:ext cx="7759581" cy="2083832"/>
          </a:xfrm>
        </p:spPr>
        <p:txBody>
          <a:bodyPr>
            <a:normAutofit fontScale="90000"/>
          </a:bodyPr>
          <a:lstStyle/>
          <a:p>
            <a:r>
              <a:rPr lang="sl-SI" altLang="sl-SI" sz="2800" dirty="0" smtClean="0"/>
              <a:t>STROKOVNI DIALOG</a:t>
            </a:r>
            <a:r>
              <a:rPr lang="sl-SI" altLang="sl-SI" dirty="0" smtClean="0"/>
              <a:t/>
            </a:r>
            <a:br>
              <a:rPr lang="sl-SI" altLang="sl-SI" dirty="0" smtClean="0"/>
            </a:br>
            <a:r>
              <a:rPr lang="sl-SI" altLang="sl-SI" sz="2000" dirty="0" smtClean="0"/>
              <a:t>za pripravo „J</a:t>
            </a:r>
            <a:r>
              <a:rPr lang="sl-SI" sz="2000" dirty="0" smtClean="0">
                <a:ea typeface="Times New Roman"/>
              </a:rPr>
              <a:t>avnega razpisa za izbor operacij </a:t>
            </a:r>
            <a:br>
              <a:rPr lang="sl-SI" sz="2000" dirty="0" smtClean="0">
                <a:ea typeface="Times New Roman"/>
              </a:rPr>
            </a:br>
            <a:r>
              <a:rPr lang="sl-SI" sz="2000" dirty="0" smtClean="0">
                <a:ea typeface="Times New Roman"/>
              </a:rPr>
              <a:t>za večjo socialno vključenost pripadnikov </a:t>
            </a:r>
            <a:br>
              <a:rPr lang="sl-SI" sz="2000" dirty="0" smtClean="0">
                <a:ea typeface="Times New Roman"/>
              </a:rPr>
            </a:br>
            <a:r>
              <a:rPr lang="sl-SI" sz="2000" dirty="0" smtClean="0">
                <a:ea typeface="Times New Roman"/>
              </a:rPr>
              <a:t>ranljivih družbenih skupin na področju kulture </a:t>
            </a:r>
            <a:br>
              <a:rPr lang="sl-SI" sz="2000" dirty="0" smtClean="0">
                <a:ea typeface="Times New Roman"/>
              </a:rPr>
            </a:br>
            <a:r>
              <a:rPr lang="sl-SI" sz="2000" dirty="0" smtClean="0">
                <a:ea typeface="Times New Roman"/>
              </a:rPr>
              <a:t>v okviru Evropskega socialnega sklada </a:t>
            </a:r>
            <a:br>
              <a:rPr lang="sl-SI" sz="2000" dirty="0" smtClean="0">
                <a:ea typeface="Times New Roman"/>
              </a:rPr>
            </a:br>
            <a:r>
              <a:rPr lang="sl-SI" sz="2000" dirty="0" smtClean="0">
                <a:ea typeface="Times New Roman"/>
              </a:rPr>
              <a:t>v letih 2020 – 2021“ (JR-ESS-2020-2021-socialna vključenost)</a:t>
            </a:r>
            <a:br>
              <a:rPr lang="sl-SI" sz="2000" dirty="0" smtClean="0">
                <a:ea typeface="Times New Roman"/>
              </a:rPr>
            </a:br>
            <a:r>
              <a:rPr lang="sl-SI" sz="2000" dirty="0" smtClean="0">
                <a:ea typeface="Times New Roman"/>
              </a:rPr>
              <a:t/>
            </a:r>
            <a:br>
              <a:rPr lang="sl-SI" sz="2000" dirty="0" smtClean="0">
                <a:ea typeface="Times New Roman"/>
              </a:rPr>
            </a:br>
            <a:r>
              <a:rPr lang="sl-SI" sz="2000" dirty="0" smtClean="0">
                <a:ea typeface="Times New Roman"/>
              </a:rPr>
              <a:t>Ljubljana, 3. </a:t>
            </a:r>
            <a:r>
              <a:rPr lang="sl-SI" sz="2000" dirty="0">
                <a:ea typeface="Times New Roman"/>
              </a:rPr>
              <a:t>9</a:t>
            </a:r>
            <a:r>
              <a:rPr lang="sl-SI" sz="2000" dirty="0" smtClean="0">
                <a:ea typeface="Times New Roman"/>
              </a:rPr>
              <a:t>. 2019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19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sl-SI" dirty="0">
                <a:solidFill>
                  <a:prstClr val="black"/>
                </a:solidFill>
              </a:rPr>
              <a:t>Sredstva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Naložbo sofinancirata Evropska unija iz Evropskega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socialnega sklada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(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ESS)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in Republika Slovenija v razmerju 80:20. </a:t>
            </a:r>
            <a:endParaRPr lang="sl-SI" kern="0" dirty="0" smtClean="0">
              <a:solidFill>
                <a:srgbClr val="003399"/>
              </a:solidFill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 smtClean="0">
                <a:solidFill>
                  <a:srgbClr val="003399"/>
                </a:solidFill>
                <a:latin typeface="Arial"/>
              </a:rPr>
              <a:t>Skupna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sredstva javnega razpisa v višini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cca 1.1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mio EUR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Od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tega cca 605.000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EUR za V regijo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in cca 495.000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EUR za Z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regijo. Sredstva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niso prenosljiva med kohezijskima regijama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.</a:t>
            </a:r>
            <a:endParaRPr lang="sl-SI" kern="0" dirty="0">
              <a:solidFill>
                <a:srgbClr val="0033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950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sl-SI" altLang="sl-SI" dirty="0">
                <a:solidFill>
                  <a:prstClr val="black"/>
                </a:solidFill>
              </a:rPr>
              <a:t>Upravičeni stroški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03399"/>
                </a:solidFill>
                <a:latin typeface="Arial"/>
              </a:rPr>
              <a:t>Stroški plač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03399"/>
                </a:solidFill>
                <a:latin typeface="Arial"/>
              </a:rPr>
              <a:t>Stroški službenih potovanj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03399"/>
                </a:solidFill>
                <a:latin typeface="Arial"/>
              </a:rPr>
              <a:t>Stroški storitev zunanjih izvajalcev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03399"/>
                </a:solidFill>
                <a:latin typeface="Arial"/>
              </a:rPr>
              <a:t>Stroški informiranja in komuniciranja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03399"/>
                </a:solidFill>
                <a:latin typeface="Arial"/>
              </a:rPr>
              <a:t>Investicije v opremo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03399"/>
                </a:solidFill>
                <a:latin typeface="Arial"/>
              </a:rPr>
              <a:t>Investicije v neopredmetena sredstva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b="1" kern="0" dirty="0">
                <a:solidFill>
                  <a:srgbClr val="003399"/>
                </a:solidFill>
                <a:latin typeface="Arial"/>
              </a:rPr>
              <a:t>Posredni stroški – pavšalno financiranje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endParaRPr lang="sl-SI" b="1" kern="0" dirty="0">
              <a:solidFill>
                <a:srgbClr val="003399"/>
              </a:solidFill>
              <a:latin typeface="Arial"/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endParaRPr lang="sl-SI" b="1" kern="0" dirty="0">
              <a:solidFill>
                <a:srgbClr val="003399"/>
              </a:solidFill>
              <a:latin typeface="Arial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b="1" kern="0" dirty="0">
                <a:solidFill>
                  <a:srgbClr val="003399"/>
                </a:solidFill>
                <a:latin typeface="Arial"/>
              </a:rPr>
              <a:t>DDV je neupravičen strošek!</a:t>
            </a:r>
            <a:endParaRPr lang="en-US" b="1" kern="0" dirty="0">
              <a:solidFill>
                <a:srgbClr val="003399"/>
              </a:solidFill>
              <a:latin typeface="Arial"/>
            </a:endParaRP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kern="0" dirty="0">
              <a:solidFill>
                <a:srgbClr val="034EA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487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sl-SI" altLang="sl-SI" dirty="0">
                <a:solidFill>
                  <a:prstClr val="black"/>
                </a:solidFill>
              </a:rPr>
              <a:t>Predplačila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največ v višini 30 %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pogodbene vrednosti</a:t>
            </a:r>
            <a:endParaRPr lang="sl-SI" kern="0" dirty="0">
              <a:solidFill>
                <a:srgbClr val="003399"/>
              </a:solidFill>
              <a:latin typeface="Arial"/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možnih več predplačil tekom izvajanja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operacij (poračunati v obdobju 180 dni od prejema predplačila)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11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sl-SI" dirty="0">
                <a:solidFill>
                  <a:prstClr val="black"/>
                </a:solidFill>
              </a:rPr>
              <a:t>Vprašanja ministrstva</a:t>
            </a:r>
          </a:p>
          <a:p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>
          <a:xfrm>
            <a:off x="555054" y="1396800"/>
            <a:ext cx="7099193" cy="4993725"/>
          </a:xfrm>
        </p:spPr>
        <p:txBody>
          <a:bodyPr/>
          <a:lstStyle/>
          <a:p>
            <a:pPr marL="342900" indent="-342900">
              <a:buFontTx/>
              <a:buChar char="-"/>
            </a:pPr>
            <a:endParaRPr lang="sl-SI" dirty="0" smtClean="0"/>
          </a:p>
          <a:p>
            <a:pPr lvl="0"/>
            <a:r>
              <a:rPr lang="sl-SI" dirty="0" smtClean="0">
                <a:solidFill>
                  <a:prstClr val="black"/>
                </a:solidFill>
              </a:rPr>
              <a:t>Udeležence strokovnega dialoga prosimo za odgovore po elektronski pošti:</a:t>
            </a:r>
          </a:p>
          <a:p>
            <a:pPr marL="342900" lvl="0" indent="-342900">
              <a:buFontTx/>
              <a:buChar char="-"/>
            </a:pPr>
            <a:r>
              <a:rPr lang="sl-SI" dirty="0">
                <a:solidFill>
                  <a:prstClr val="black"/>
                </a:solidFill>
              </a:rPr>
              <a:t>n</a:t>
            </a:r>
            <a:r>
              <a:rPr lang="sl-SI" dirty="0" smtClean="0">
                <a:solidFill>
                  <a:prstClr val="black"/>
                </a:solidFill>
              </a:rPr>
              <a:t>ajkasneje do ponedeljka</a:t>
            </a:r>
            <a:r>
              <a:rPr lang="sl-SI" b="1" dirty="0" smtClean="0">
                <a:solidFill>
                  <a:prstClr val="black"/>
                </a:solidFill>
              </a:rPr>
              <a:t>, 30. </a:t>
            </a:r>
            <a:r>
              <a:rPr lang="sl-SI" b="1" dirty="0">
                <a:solidFill>
                  <a:prstClr val="black"/>
                </a:solidFill>
              </a:rPr>
              <a:t>9</a:t>
            </a:r>
            <a:r>
              <a:rPr lang="sl-SI" b="1" dirty="0" smtClean="0">
                <a:solidFill>
                  <a:prstClr val="black"/>
                </a:solidFill>
              </a:rPr>
              <a:t>. 2019, </a:t>
            </a:r>
            <a:r>
              <a:rPr lang="sl-SI" b="1" dirty="0">
                <a:solidFill>
                  <a:prstClr val="black"/>
                </a:solidFill>
              </a:rPr>
              <a:t>do 14. ure</a:t>
            </a:r>
            <a:r>
              <a:rPr lang="sl-SI" dirty="0">
                <a:solidFill>
                  <a:prstClr val="black"/>
                </a:solidFill>
              </a:rPr>
              <a:t> </a:t>
            </a:r>
            <a:endParaRPr lang="sl-SI" dirty="0" smtClean="0">
              <a:solidFill>
                <a:prstClr val="black"/>
              </a:solidFill>
            </a:endParaRPr>
          </a:p>
          <a:p>
            <a:pPr marL="342900" lvl="0" indent="-342900">
              <a:buFontTx/>
              <a:buChar char="-"/>
            </a:pPr>
            <a:r>
              <a:rPr lang="sl-SI" dirty="0" smtClean="0">
                <a:solidFill>
                  <a:prstClr val="black"/>
                </a:solidFill>
              </a:rPr>
              <a:t>na </a:t>
            </a:r>
            <a:r>
              <a:rPr lang="sl-SI" dirty="0">
                <a:solidFill>
                  <a:prstClr val="black"/>
                </a:solidFill>
              </a:rPr>
              <a:t>naslov </a:t>
            </a:r>
            <a:r>
              <a:rPr lang="sl-SI" u="sng" dirty="0" err="1" smtClean="0">
                <a:solidFill>
                  <a:prstClr val="black"/>
                </a:solidFill>
                <a:hlinkClick r:id="rId2"/>
              </a:rPr>
              <a:t>mateja.bosnjak@gov.si</a:t>
            </a:r>
            <a:r>
              <a:rPr lang="sl-SI" dirty="0" smtClean="0">
                <a:solidFill>
                  <a:prstClr val="black"/>
                </a:solidFill>
              </a:rPr>
              <a:t> </a:t>
            </a:r>
          </a:p>
          <a:p>
            <a:pPr marL="342900" lvl="0" indent="-342900">
              <a:buFontTx/>
              <a:buChar char="-"/>
            </a:pPr>
            <a:r>
              <a:rPr lang="sl-SI" dirty="0">
                <a:solidFill>
                  <a:prstClr val="black"/>
                </a:solidFill>
              </a:rPr>
              <a:t>v</a:t>
            </a:r>
            <a:r>
              <a:rPr lang="sl-SI" dirty="0" smtClean="0">
                <a:solidFill>
                  <a:prstClr val="black"/>
                </a:solidFill>
              </a:rPr>
              <a:t> </a:t>
            </a:r>
            <a:r>
              <a:rPr lang="sl-SI" dirty="0">
                <a:solidFill>
                  <a:prstClr val="black"/>
                </a:solidFill>
              </a:rPr>
              <a:t>polje </a:t>
            </a:r>
            <a:r>
              <a:rPr lang="sl-SI" b="1" dirty="0" smtClean="0">
                <a:solidFill>
                  <a:prstClr val="black"/>
                </a:solidFill>
              </a:rPr>
              <a:t>zadeva</a:t>
            </a:r>
            <a:r>
              <a:rPr lang="sl-SI" dirty="0" smtClean="0">
                <a:solidFill>
                  <a:prstClr val="black"/>
                </a:solidFill>
              </a:rPr>
              <a:t> </a:t>
            </a:r>
            <a:r>
              <a:rPr lang="sl-SI" dirty="0">
                <a:solidFill>
                  <a:prstClr val="black"/>
                </a:solidFill>
              </a:rPr>
              <a:t>obvezno navedite »Strokovni dialog – </a:t>
            </a:r>
            <a:r>
              <a:rPr lang="sl-SI" dirty="0" smtClean="0">
                <a:solidFill>
                  <a:prstClr val="black"/>
                </a:solidFill>
              </a:rPr>
              <a:t> JR ESS 2020-2021 socialna vključenost«.</a:t>
            </a:r>
            <a:endParaRPr lang="sl-SI" dirty="0">
              <a:solidFill>
                <a:prstClr val="black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8409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sl-SI" dirty="0">
                <a:solidFill>
                  <a:prstClr val="black"/>
                </a:solidFill>
              </a:rPr>
              <a:t>Vprašanja ministrstva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1850400"/>
            <a:ext cx="7099193" cy="45401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l-SI" dirty="0">
                <a:solidFill>
                  <a:srgbClr val="003399"/>
                </a:solidFill>
              </a:rPr>
              <a:t>Ali so povezovanja različnih ranljivih družbenih skupin </a:t>
            </a:r>
            <a:r>
              <a:rPr lang="sl-SI" dirty="0" smtClean="0">
                <a:solidFill>
                  <a:srgbClr val="003399"/>
                </a:solidFill>
              </a:rPr>
              <a:t>in partnerstva koristna </a:t>
            </a:r>
            <a:r>
              <a:rPr lang="sl-SI" dirty="0">
                <a:solidFill>
                  <a:srgbClr val="003399"/>
                </a:solidFill>
              </a:rPr>
              <a:t>in pripomorejo k uspešni izvedbi </a:t>
            </a:r>
            <a:r>
              <a:rPr lang="sl-SI" dirty="0" smtClean="0">
                <a:solidFill>
                  <a:srgbClr val="003399"/>
                </a:solidFill>
              </a:rPr>
              <a:t>operacij?</a:t>
            </a:r>
          </a:p>
          <a:p>
            <a:pPr marL="457200" indent="-457200">
              <a:buFont typeface="+mj-lt"/>
              <a:buAutoNum type="arabicPeriod"/>
            </a:pPr>
            <a:r>
              <a:rPr lang="sl-SI" dirty="0" smtClean="0">
                <a:solidFill>
                  <a:srgbClr val="003399"/>
                </a:solidFill>
              </a:rPr>
              <a:t>Katere pogoje bi morale izpolnjevati partnerske oranizacije (npr. delovanje na področju kulture, delovanje na področju ranljivih družbenih skupin, ...)?</a:t>
            </a:r>
            <a:endParaRPr lang="sl-SI" dirty="0">
              <a:solidFill>
                <a:srgbClr val="00339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03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Vprašanja</a:t>
            </a:r>
            <a:r>
              <a:rPr lang="en-US" dirty="0"/>
              <a:t> </a:t>
            </a:r>
            <a:r>
              <a:rPr lang="en-US" dirty="0" err="1"/>
              <a:t>ministrstva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sl-SI" kern="0" dirty="0" smtClean="0">
                <a:solidFill>
                  <a:srgbClr val="003399"/>
                </a:solidFill>
                <a:latin typeface="Arial"/>
              </a:rPr>
              <a:t>Na kakšno delovno mesto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bi zaposlili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pripadnika ranljive družbene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skupine ter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v kakšni funkciji?</a:t>
            </a: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 startAt="3"/>
            </a:pPr>
            <a:endParaRPr lang="sl-SI" kern="0" dirty="0">
              <a:solidFill>
                <a:srgbClr val="003399"/>
              </a:solidFill>
              <a:latin typeface="Arial"/>
            </a:endParaRPr>
          </a:p>
          <a:p>
            <a:pPr marL="45720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sl-SI" dirty="0" smtClean="0">
                <a:solidFill>
                  <a:srgbClr val="003399"/>
                </a:solidFill>
                <a:latin typeface="Arial"/>
                <a:ea typeface="Times New Roman"/>
                <a:cs typeface="Times New Roman"/>
              </a:rPr>
              <a:t>Ali bi zaposleni morali biti iz ciljne skupine operacije, da bi se bolj približali ciljni skupini, ki bo vključena v aktivnosti operacije?</a:t>
            </a:r>
            <a:endParaRPr lang="sl-SI" kern="0" dirty="0" smtClean="0">
              <a:solidFill>
                <a:srgbClr val="003399"/>
              </a:solidFill>
              <a:latin typeface="Arial"/>
            </a:endParaRP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b="1" kern="0" dirty="0">
              <a:solidFill>
                <a:srgbClr val="034EA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641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Vprašanja ministrstva</a:t>
            </a:r>
          </a:p>
          <a:p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sl-SI" dirty="0" smtClean="0">
                <a:solidFill>
                  <a:srgbClr val="003399"/>
                </a:solidFill>
              </a:rPr>
              <a:t>Kakšen razpon sredstev bi bil primeren za sofinanciranje operacij glede na izražene potrebe? Prosimo, če ocenite stroške glede na upravičene aktivnosti razpisa.</a:t>
            </a:r>
          </a:p>
          <a:p>
            <a:pPr marL="457200" indent="-457200">
              <a:buFont typeface="+mj-lt"/>
              <a:buAutoNum type="arabicPeriod" startAt="5"/>
            </a:pPr>
            <a:endParaRPr lang="sl-SI" dirty="0">
              <a:solidFill>
                <a:srgbClr val="003399"/>
              </a:solidFill>
              <a:ea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sl-SI" dirty="0" smtClean="0">
                <a:solidFill>
                  <a:srgbClr val="003399"/>
                </a:solidFill>
                <a:ea typeface="Times New Roman"/>
                <a:cs typeface="Times New Roman"/>
              </a:rPr>
              <a:t>Koliko časa naj bi trajalo izvajanje operacije glede na opredeljena sredstva? </a:t>
            </a:r>
            <a:endParaRPr lang="sl-SI" dirty="0" smtClean="0">
              <a:solidFill>
                <a:srgbClr val="003399"/>
              </a:solidFill>
              <a:ea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 startAt="5"/>
            </a:pPr>
            <a:endParaRPr lang="sl-SI" dirty="0">
              <a:solidFill>
                <a:srgbClr val="003399"/>
              </a:solidFill>
              <a:cs typeface="Times New Roman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sl-SI" dirty="0">
                <a:solidFill>
                  <a:srgbClr val="003399"/>
                </a:solidFill>
              </a:rPr>
              <a:t>Kolikšen procent neposrednih stroškov bi namenili za pomoč pri koordinaciji operacije?</a:t>
            </a:r>
          </a:p>
          <a:p>
            <a:pPr marL="457200" indent="-457200">
              <a:buFont typeface="+mj-lt"/>
              <a:buAutoNum type="arabicPeriod" startAt="5"/>
            </a:pPr>
            <a:endParaRPr lang="sl-SI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1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Vprašanja ministrstva</a:t>
            </a:r>
          </a:p>
          <a:p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sl-SI" dirty="0">
                <a:solidFill>
                  <a:srgbClr val="003399"/>
                </a:solidFill>
              </a:rPr>
              <a:t>Kakšen ključ bi predlagali za razdelitev razpisanih sredstev prijaviteljem operacij, in sicer na bolj razvito kohezijsko regijo zahodna Slovenija (45% sredstev) in manj razvito kohezijsko regijo vzhodna Slovenija (55% sredstev).                                               </a:t>
            </a:r>
            <a:r>
              <a:rPr lang="sl-SI" dirty="0" smtClean="0">
                <a:solidFill>
                  <a:srgbClr val="003399"/>
                </a:solidFill>
              </a:rPr>
              <a:t>*</a:t>
            </a:r>
            <a:r>
              <a:rPr lang="sl-SI" sz="1200" dirty="0" smtClean="0">
                <a:solidFill>
                  <a:srgbClr val="003399"/>
                </a:solidFill>
              </a:rPr>
              <a:t>Pri zadnjem razpisu so se na primer </a:t>
            </a:r>
            <a:r>
              <a:rPr lang="pl-PL" sz="1200" dirty="0" smtClean="0">
                <a:solidFill>
                  <a:srgbClr val="003399"/>
                </a:solidFill>
              </a:rPr>
              <a:t>sredstva razdelila </a:t>
            </a:r>
            <a:r>
              <a:rPr lang="pl-PL" sz="1200" dirty="0">
                <a:solidFill>
                  <a:srgbClr val="003399"/>
                </a:solidFill>
              </a:rPr>
              <a:t>po </a:t>
            </a:r>
            <a:r>
              <a:rPr lang="pl-PL" sz="1200" dirty="0" smtClean="0">
                <a:solidFill>
                  <a:srgbClr val="003399"/>
                </a:solidFill>
              </a:rPr>
              <a:t>ključu: </a:t>
            </a:r>
            <a:r>
              <a:rPr lang="sl-SI" sz="1200" i="1" dirty="0" smtClean="0">
                <a:solidFill>
                  <a:srgbClr val="003399"/>
                </a:solidFill>
              </a:rPr>
              <a:t>55</a:t>
            </a:r>
            <a:r>
              <a:rPr lang="sl-SI" sz="1200" i="1" dirty="0">
                <a:solidFill>
                  <a:srgbClr val="003399"/>
                </a:solidFill>
              </a:rPr>
              <a:t>% razpisanih sredstev za prijavitelje, ki imajo </a:t>
            </a:r>
            <a:r>
              <a:rPr lang="sl-SI" sz="1200" i="1" dirty="0" smtClean="0">
                <a:solidFill>
                  <a:srgbClr val="003399"/>
                </a:solidFill>
              </a:rPr>
              <a:t>sedež </a:t>
            </a:r>
            <a:r>
              <a:rPr lang="sl-SI" sz="1200" i="1" dirty="0">
                <a:solidFill>
                  <a:srgbClr val="003399"/>
                </a:solidFill>
              </a:rPr>
              <a:t>in izvajajo aktivnosti usposabljanj </a:t>
            </a:r>
            <a:r>
              <a:rPr lang="sl-SI" sz="1200" i="1" dirty="0" smtClean="0">
                <a:solidFill>
                  <a:srgbClr val="003399"/>
                </a:solidFill>
              </a:rPr>
              <a:t>v KRVS</a:t>
            </a:r>
            <a:r>
              <a:rPr lang="sl-SI" sz="1200" i="1" dirty="0">
                <a:solidFill>
                  <a:srgbClr val="003399"/>
                </a:solidFill>
              </a:rPr>
              <a:t>, </a:t>
            </a:r>
            <a:r>
              <a:rPr lang="sl-SI" sz="1200" i="1" dirty="0" smtClean="0">
                <a:solidFill>
                  <a:srgbClr val="003399"/>
                </a:solidFill>
              </a:rPr>
              <a:t>ter 45</a:t>
            </a:r>
            <a:r>
              <a:rPr lang="sl-SI" sz="1200" i="1" dirty="0">
                <a:solidFill>
                  <a:srgbClr val="003399"/>
                </a:solidFill>
              </a:rPr>
              <a:t>% razpisanih sredstev za prijavitelje, ki imajo sedež in izvajajo aktivnosti usposabljanj v KRZS.</a:t>
            </a:r>
            <a:endParaRPr lang="sl-SI" sz="1200" i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59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Vprašanja</a:t>
            </a:r>
            <a:r>
              <a:rPr lang="en-US" dirty="0"/>
              <a:t> </a:t>
            </a:r>
            <a:r>
              <a:rPr lang="en-US" dirty="0" err="1"/>
              <a:t>ministrstva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9"/>
            </a:pPr>
            <a:r>
              <a:rPr lang="sl-SI" dirty="0" smtClean="0">
                <a:solidFill>
                  <a:srgbClr val="003399"/>
                </a:solidFill>
              </a:rPr>
              <a:t>Ali </a:t>
            </a:r>
            <a:r>
              <a:rPr lang="sl-SI" dirty="0">
                <a:solidFill>
                  <a:srgbClr val="003399"/>
                </a:solidFill>
              </a:rPr>
              <a:t>je terminski plan zastavljen tako, da je mogoč pričakovati uspešno izvedbo operacij?</a:t>
            </a:r>
          </a:p>
          <a:p>
            <a:pPr marL="457200" indent="-457200">
              <a:buAutoNum type="arabicPeriod" startAt="4"/>
            </a:pPr>
            <a:endParaRPr lang="sl-SI" dirty="0" smtClean="0"/>
          </a:p>
          <a:p>
            <a:pPr marL="457200" indent="-457200">
              <a:buAutoNum type="arabicPeriod" startAt="4"/>
            </a:pPr>
            <a:endParaRPr lang="sl-SI" dirty="0"/>
          </a:p>
          <a:p>
            <a:pPr marL="457200" indent="-457200">
              <a:buAutoNum type="arabicPeriod" startAt="4"/>
            </a:pPr>
            <a:endParaRPr lang="sl-SI" dirty="0"/>
          </a:p>
          <a:p>
            <a:pPr marL="457200" indent="-457200"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Vprašanja ministrstva</a:t>
            </a:r>
          </a:p>
          <a:p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 startAt="10"/>
            </a:pPr>
            <a:r>
              <a:rPr lang="sl-SI" dirty="0">
                <a:solidFill>
                  <a:srgbClr val="003399"/>
                </a:solidFill>
              </a:rPr>
              <a:t>Kaj bi še predlagali kot izboljšavo in približanje razpisa uporabnikom glede na zaznane potrebe?</a:t>
            </a:r>
          </a:p>
          <a:p>
            <a:pPr marL="457200" indent="-457200">
              <a:buFont typeface="+mj-lt"/>
              <a:buAutoNum type="arabicPeriod" startAt="10"/>
            </a:pPr>
            <a:endParaRPr lang="sl-SI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22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>
          <a:xfrm>
            <a:off x="555055" y="972000"/>
            <a:ext cx="7099192" cy="518400"/>
          </a:xfrm>
        </p:spPr>
        <p:txBody>
          <a:bodyPr>
            <a:normAutofit fontScale="62500" lnSpcReduction="20000"/>
          </a:bodyPr>
          <a:lstStyle/>
          <a:p>
            <a:r>
              <a:rPr lang="sl-SI" dirty="0" smtClean="0"/>
              <a:t>Mnenje Službe vlade republike Slovenije za razvoj in evropsko kohezijsko politiko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>
          <a:xfrm>
            <a:off x="555054" y="1713600"/>
            <a:ext cx="7099193" cy="467692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sl-SI" dirty="0" smtClean="0"/>
              <a:t>Predstavitev </a:t>
            </a:r>
            <a:r>
              <a:rPr lang="sl-SI" dirty="0"/>
              <a:t>vsebine pred objavo javnega razpisa je v skladu z mnenjem organa upravljanja </a:t>
            </a:r>
            <a:r>
              <a:rPr lang="sl-SI" dirty="0" smtClean="0"/>
              <a:t>v </a:t>
            </a:r>
            <a:r>
              <a:rPr lang="sl-SI" dirty="0"/>
              <a:t>zvezi z možnostjo organizacije predhodnih predstavitev javnih razpisov pred samo objavo oziroma izdajo odločitve o </a:t>
            </a:r>
            <a:r>
              <a:rPr lang="sl-SI" dirty="0" smtClean="0"/>
              <a:t>podpori.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l-SI" dirty="0" smtClean="0"/>
              <a:t>Razpisovalec javnega razpisa lahko z dogodkom izvede testiranje podrobnih določil in meril na terenu pred objavo javnega razpisa (po izvedbi </a:t>
            </a:r>
            <a:r>
              <a:rPr lang="sl-SI" dirty="0"/>
              <a:t>dogodka </a:t>
            </a:r>
            <a:r>
              <a:rPr lang="sl-SI" dirty="0" smtClean="0"/>
              <a:t>lahko v </a:t>
            </a:r>
            <a:r>
              <a:rPr lang="sl-SI" dirty="0"/>
              <a:t>objavi pride do sprememb določb javnega razpisa, ki bodo </a:t>
            </a:r>
            <a:r>
              <a:rPr lang="sl-SI" dirty="0" smtClean="0"/>
              <a:t>predstavljene).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l-SI" dirty="0"/>
              <a:t>O</a:t>
            </a:r>
            <a:r>
              <a:rPr lang="sl-SI" dirty="0" smtClean="0"/>
              <a:t>dgovori udeležencev so za razpisovalca javnega razpisa nezavezujoči</a:t>
            </a:r>
            <a:r>
              <a:rPr lang="sl-SI" dirty="0"/>
              <a:t>, lahko pa so smiselno </a:t>
            </a:r>
            <a:r>
              <a:rPr lang="sl-SI" dirty="0" smtClean="0"/>
              <a:t>upoštevani.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l-SI" dirty="0"/>
              <a:t>Udeležba za potencialne prijavitelje ni obvezna in ni pogoj za sodelovanje pri predmetnem javnem razpisu.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511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Vprašanja</a:t>
            </a:r>
            <a:r>
              <a:rPr lang="en-US" dirty="0"/>
              <a:t> </a:t>
            </a:r>
            <a:r>
              <a:rPr lang="en-US" dirty="0" err="1"/>
              <a:t>ministrstva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2075380"/>
            <a:ext cx="7623271" cy="4315145"/>
          </a:xfrm>
        </p:spPr>
        <p:txBody>
          <a:bodyPr/>
          <a:lstStyle/>
          <a:p>
            <a:endParaRPr lang="sl-SI" dirty="0" smtClean="0"/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+mj-lt"/>
              <a:buAutoNum type="arabicPeriod" startAt="11"/>
            </a:pPr>
            <a:r>
              <a:rPr lang="sl-SI" kern="0" dirty="0" smtClean="0">
                <a:solidFill>
                  <a:srgbClr val="034EA2"/>
                </a:solidFill>
                <a:latin typeface="Arial"/>
              </a:rPr>
              <a:t>Kakšne so potrebe ranljivih družbenih skupin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na področju kulture </a:t>
            </a:r>
            <a:r>
              <a:rPr lang="en-US" kern="0" dirty="0" err="1">
                <a:solidFill>
                  <a:srgbClr val="034EA2"/>
                </a:solidFill>
                <a:latin typeface="Arial"/>
              </a:rPr>
              <a:t>za</a:t>
            </a:r>
            <a:r>
              <a:rPr lang="en-US" kern="0" dirty="0">
                <a:solidFill>
                  <a:srgbClr val="034EA2"/>
                </a:solidFill>
                <a:latin typeface="Arial"/>
              </a:rPr>
              <a:t>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naslednjo finančno perspektivo (2021-2027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)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?</a:t>
            </a:r>
            <a:endParaRPr lang="en-US" kern="0" dirty="0">
              <a:solidFill>
                <a:srgbClr val="034EA2"/>
              </a:solid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55055" y="792000"/>
            <a:ext cx="7099192" cy="5306400"/>
          </a:xfrm>
        </p:spPr>
        <p:txBody>
          <a:bodyPr/>
          <a:lstStyle/>
          <a:p>
            <a:pPr algn="ctr"/>
            <a:r>
              <a:rPr lang="sl-SI" dirty="0"/>
              <a:t>Vaša vprašanja?</a:t>
            </a:r>
          </a:p>
          <a:p>
            <a:pPr algn="ctr"/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l-SI" sz="16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5308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6" y="1148317"/>
            <a:ext cx="7984947" cy="4185684"/>
          </a:xfrm>
        </p:spPr>
        <p:txBody>
          <a:bodyPr>
            <a:normAutofit/>
          </a:bodyPr>
          <a:lstStyle/>
          <a:p>
            <a:pPr algn="l"/>
            <a:r>
              <a:rPr lang="sl-SI" sz="2200" dirty="0" smtClean="0"/>
              <a:t>Hvala za vaš prispevek</a:t>
            </a:r>
            <a:br>
              <a:rPr lang="sl-SI" sz="2200" dirty="0" smtClean="0"/>
            </a:br>
            <a:r>
              <a:rPr lang="sl-SI" sz="2200" dirty="0" smtClean="0"/>
              <a:t>na strokovnem dialogu!</a:t>
            </a:r>
            <a:br>
              <a:rPr lang="sl-SI" sz="2200" dirty="0" smtClean="0"/>
            </a:br>
            <a:r>
              <a:rPr lang="sl-SI" sz="2200" dirty="0" smtClean="0"/>
              <a:t/>
            </a:r>
            <a:br>
              <a:rPr lang="sl-SI" sz="2200" dirty="0" smtClean="0"/>
            </a:br>
            <a:r>
              <a:rPr lang="sl-SI" sz="2200" dirty="0"/>
              <a:t/>
            </a:r>
            <a:br>
              <a:rPr lang="sl-SI" sz="2200" dirty="0"/>
            </a:br>
            <a:r>
              <a:rPr lang="sl-SI" sz="1600" dirty="0"/>
              <a:t/>
            </a:r>
            <a:br>
              <a:rPr lang="sl-SI" sz="1600" dirty="0"/>
            </a:br>
            <a:r>
              <a:rPr lang="sl-SI" sz="1600" dirty="0" smtClean="0"/>
              <a:t>Ministrstvo za kulturo</a:t>
            </a:r>
            <a:r>
              <a:rPr lang="sl-SI" sz="1200" dirty="0" smtClean="0"/>
              <a:t/>
            </a:r>
            <a:br>
              <a:rPr lang="sl-SI" sz="1200" dirty="0" smtClean="0"/>
            </a:br>
            <a:r>
              <a:rPr lang="sl-SI" sz="1100" dirty="0" smtClean="0"/>
              <a:t>Služba za kulturne raznolikosti in človekove pravice</a:t>
            </a:r>
            <a:r>
              <a:rPr lang="sl-SI" dirty="0"/>
              <a:t/>
            </a:r>
            <a:br>
              <a:rPr lang="sl-SI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 smtClean="0"/>
              <a:t>Izvedba strokovnega dialoga: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lvl="0" indent="-342900" algn="just"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sl-SI" i="1" u="sng" dirty="0">
                <a:ea typeface="Times New Roman"/>
                <a:cs typeface="Times New Roman"/>
              </a:rPr>
              <a:t>Prvi del </a:t>
            </a:r>
            <a:r>
              <a:rPr lang="sl-SI" i="1" u="sng" dirty="0" smtClean="0">
                <a:ea typeface="Times New Roman"/>
                <a:cs typeface="Times New Roman"/>
              </a:rPr>
              <a:t>(danes):</a:t>
            </a:r>
            <a:endParaRPr lang="sl-SI" dirty="0">
              <a:ea typeface="Times New Roman"/>
            </a:endParaRPr>
          </a:p>
          <a:p>
            <a:pPr marL="457200" algn="just"/>
            <a:r>
              <a:rPr lang="sl-SI" dirty="0">
                <a:ea typeface="Times New Roman"/>
                <a:cs typeface="Times New Roman"/>
              </a:rPr>
              <a:t>– </a:t>
            </a:r>
            <a:r>
              <a:rPr lang="sl-SI" dirty="0" smtClean="0">
                <a:ea typeface="Times New Roman"/>
                <a:cs typeface="Times New Roman"/>
              </a:rPr>
              <a:t>razpisovalec JR </a:t>
            </a:r>
            <a:r>
              <a:rPr lang="sl-SI" dirty="0">
                <a:ea typeface="Times New Roman"/>
                <a:cs typeface="Times New Roman"/>
              </a:rPr>
              <a:t>predstavi podrobne določbe javnega razpisa;</a:t>
            </a:r>
            <a:endParaRPr lang="sl-SI" dirty="0">
              <a:ea typeface="Times New Roman"/>
            </a:endParaRPr>
          </a:p>
          <a:p>
            <a:pPr marL="457200" algn="just"/>
            <a:r>
              <a:rPr lang="sl-SI" dirty="0">
                <a:ea typeface="Times New Roman"/>
                <a:cs typeface="Times New Roman"/>
              </a:rPr>
              <a:t>– razpisovalec </a:t>
            </a:r>
            <a:r>
              <a:rPr lang="sl-SI" dirty="0" smtClean="0">
                <a:ea typeface="Times New Roman"/>
                <a:cs typeface="Times New Roman"/>
              </a:rPr>
              <a:t>JR </a:t>
            </a:r>
            <a:r>
              <a:rPr lang="sl-SI" dirty="0">
                <a:ea typeface="Times New Roman"/>
                <a:cs typeface="Times New Roman"/>
              </a:rPr>
              <a:t>predstavi </a:t>
            </a:r>
            <a:r>
              <a:rPr lang="sl-SI" b="1" dirty="0">
                <a:ea typeface="Times New Roman"/>
                <a:cs typeface="Times New Roman"/>
              </a:rPr>
              <a:t>vprašanja </a:t>
            </a:r>
            <a:r>
              <a:rPr lang="sl-SI" dirty="0">
                <a:ea typeface="Times New Roman"/>
                <a:cs typeface="Times New Roman"/>
              </a:rPr>
              <a:t>v zvezi z javnim razpisom (</a:t>
            </a:r>
            <a:r>
              <a:rPr lang="sl-SI" dirty="0">
                <a:ea typeface="Times New Roman"/>
              </a:rPr>
              <a:t>v zvezi s časovno, finančno, vsebinsko in organizacijsko izvedljivostjo)</a:t>
            </a:r>
            <a:r>
              <a:rPr lang="sl-SI" dirty="0">
                <a:ea typeface="Times New Roman"/>
                <a:cs typeface="Times New Roman"/>
              </a:rPr>
              <a:t>;</a:t>
            </a:r>
            <a:endParaRPr lang="sl-SI" dirty="0">
              <a:ea typeface="Times New Roman"/>
            </a:endParaRPr>
          </a:p>
          <a:p>
            <a:pPr marL="457200" algn="just"/>
            <a:r>
              <a:rPr lang="sl-SI" dirty="0">
                <a:ea typeface="Times New Roman"/>
                <a:cs typeface="Times New Roman"/>
              </a:rPr>
              <a:t>– udeleženci bodo imeli čas za postavitev vprašanj v zvezi s predstavitvijo. </a:t>
            </a:r>
            <a:endParaRPr lang="sl-SI" dirty="0">
              <a:ea typeface="Times New Roman"/>
            </a:endParaRPr>
          </a:p>
          <a:p>
            <a:pPr marL="342900" lvl="0" indent="-342900" algn="just">
              <a:lnSpc>
                <a:spcPts val="1300"/>
              </a:lnSpc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sl-SI" dirty="0" smtClean="0">
                <a:ea typeface="Times New Roman"/>
                <a:cs typeface="Times New Roman"/>
              </a:rPr>
              <a:t>V drugem delu strokovnega dialoga razpisovalec JR prosi udeležence za </a:t>
            </a:r>
            <a:r>
              <a:rPr lang="sl-SI" b="1" dirty="0" smtClean="0">
                <a:ea typeface="Times New Roman"/>
                <a:cs typeface="Times New Roman"/>
              </a:rPr>
              <a:t>pisne odgovore </a:t>
            </a:r>
            <a:r>
              <a:rPr lang="sl-SI" dirty="0" smtClean="0">
                <a:ea typeface="Times New Roman"/>
                <a:cs typeface="Times New Roman"/>
              </a:rPr>
              <a:t>na </a:t>
            </a:r>
            <a:r>
              <a:rPr lang="sl-SI" dirty="0">
                <a:ea typeface="Times New Roman"/>
                <a:cs typeface="Times New Roman"/>
              </a:rPr>
              <a:t>vprašanja, ki </a:t>
            </a:r>
            <a:r>
              <a:rPr lang="sl-SI" dirty="0" smtClean="0">
                <a:ea typeface="Times New Roman"/>
                <a:cs typeface="Times New Roman"/>
              </a:rPr>
              <a:t>bodo zastavljena </a:t>
            </a:r>
            <a:r>
              <a:rPr lang="sl-SI" dirty="0">
                <a:ea typeface="Times New Roman"/>
                <a:cs typeface="Times New Roman"/>
              </a:rPr>
              <a:t>v </a:t>
            </a:r>
            <a:r>
              <a:rPr lang="sl-SI" dirty="0" smtClean="0">
                <a:ea typeface="Times New Roman"/>
                <a:cs typeface="Times New Roman"/>
              </a:rPr>
              <a:t>nadaljevanju.</a:t>
            </a:r>
            <a:endParaRPr lang="sl-SI" dirty="0">
              <a:ea typeface="Times New Roman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0178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altLang="sl-SI" dirty="0" smtClean="0"/>
              <a:t>Predstavitev določb </a:t>
            </a:r>
            <a:r>
              <a:rPr lang="pl-PL" altLang="sl-SI" dirty="0"/>
              <a:t>javnega razpisa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l-SI" kern="0" dirty="0" smtClean="0">
                <a:solidFill>
                  <a:srgbClr val="034EA2"/>
                </a:solidFill>
                <a:latin typeface="Arial"/>
              </a:rPr>
              <a:t>Naložbo sofinancirata Evropska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unija iz Evropskega socialnega 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sklada (ESS)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in Republika 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Slovenija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 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v okviru Operativnega programa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za izvajanje evropske kohezijske politike v obdobju 2014 – 2020, </a:t>
            </a:r>
            <a:endParaRPr lang="sl-SI" kern="0" dirty="0" smtClean="0">
              <a:solidFill>
                <a:srgbClr val="034EA2"/>
              </a:solidFill>
              <a:latin typeface="Arial"/>
            </a:endParaRPr>
          </a:p>
          <a:p>
            <a:r>
              <a:rPr lang="sl-SI" kern="0" dirty="0">
                <a:solidFill>
                  <a:srgbClr val="034EA2"/>
                </a:solidFill>
                <a:latin typeface="Arial"/>
              </a:rPr>
              <a:t>prednostna 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os: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09 Socialna vključenost in zmanjševanje tveganja revščine, </a:t>
            </a:r>
            <a:endParaRPr lang="sl-SI" kern="0" dirty="0" smtClean="0">
              <a:solidFill>
                <a:srgbClr val="034EA2"/>
              </a:solidFill>
              <a:latin typeface="Arial"/>
            </a:endParaRPr>
          </a:p>
          <a:p>
            <a:r>
              <a:rPr lang="sl-SI" kern="0" dirty="0" smtClean="0">
                <a:solidFill>
                  <a:srgbClr val="034EA2"/>
                </a:solidFill>
                <a:latin typeface="Arial"/>
              </a:rPr>
              <a:t>prednostna naložba: 9i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Aktivno vključevanje, tudi za spodbujanje enakih možnosti in aktivne udeležbe, ter povečanje zaposljivosti, </a:t>
            </a:r>
            <a:endParaRPr lang="sl-SI" kern="0" dirty="0" smtClean="0">
              <a:solidFill>
                <a:srgbClr val="034EA2"/>
              </a:solidFill>
              <a:latin typeface="Arial"/>
            </a:endParaRPr>
          </a:p>
          <a:p>
            <a:r>
              <a:rPr lang="sl-SI" kern="0" dirty="0" smtClean="0">
                <a:solidFill>
                  <a:srgbClr val="034EA2"/>
                </a:solidFill>
                <a:latin typeface="Arial"/>
              </a:rPr>
              <a:t>specifični cilj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: 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3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Preprečevanje zdrsa v revščino oziroma socialno izključenost in zmanjševanje neenakosti v zdravju, </a:t>
            </a:r>
            <a:endParaRPr lang="sl-SI" kern="0" dirty="0" smtClean="0">
              <a:solidFill>
                <a:srgbClr val="034EA2"/>
              </a:solidFill>
              <a:latin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835200"/>
            <a:ext cx="7099193" cy="5555326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altLang="sl-SI" b="1" kern="0" dirty="0">
                <a:solidFill>
                  <a:srgbClr val="034EA2"/>
                </a:solidFill>
                <a:latin typeface="Arial"/>
              </a:rPr>
              <a:t>Namen</a:t>
            </a:r>
            <a:r>
              <a:rPr lang="sl-SI" altLang="sl-SI" kern="0" dirty="0">
                <a:solidFill>
                  <a:srgbClr val="034EA2"/>
                </a:solidFill>
                <a:latin typeface="Arial"/>
              </a:rPr>
              <a:t> javnega </a:t>
            </a:r>
            <a:r>
              <a:rPr lang="sl-SI" altLang="sl-SI" kern="0" dirty="0" smtClean="0">
                <a:solidFill>
                  <a:srgbClr val="034EA2"/>
                </a:solidFill>
                <a:latin typeface="Arial"/>
              </a:rPr>
              <a:t>razpisa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altLang="sl-SI" kern="0" dirty="0" smtClean="0">
                <a:solidFill>
                  <a:srgbClr val="034EA2"/>
                </a:solidFill>
                <a:latin typeface="Arial"/>
              </a:rPr>
              <a:t>=  </a:t>
            </a:r>
            <a:r>
              <a:rPr lang="sl-SI" kern="0" dirty="0">
                <a:solidFill>
                  <a:srgbClr val="034EA2"/>
                </a:solidFill>
                <a:latin typeface="Arial"/>
              </a:rPr>
              <a:t>sofinanciranje 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operacij*, na področju </a:t>
            </a:r>
            <a:r>
              <a:rPr lang="sl-SI" b="1" kern="0" dirty="0" smtClean="0">
                <a:solidFill>
                  <a:srgbClr val="034EA2"/>
                </a:solidFill>
                <a:latin typeface="Arial"/>
              </a:rPr>
              <a:t>kulture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 (kulturneg in kreativnega sektorja) v podporo pri zagotavljanju </a:t>
            </a:r>
            <a:r>
              <a:rPr lang="sl-SI" b="1" kern="0" dirty="0" smtClean="0">
                <a:solidFill>
                  <a:srgbClr val="034EA2"/>
                </a:solidFill>
                <a:latin typeface="Arial"/>
              </a:rPr>
              <a:t>večjih zaposlitvenih možnosti na trgu dela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, dvigu ravni </a:t>
            </a:r>
            <a:r>
              <a:rPr lang="sl-SI" b="1" kern="0" dirty="0" smtClean="0">
                <a:solidFill>
                  <a:srgbClr val="034EA2"/>
                </a:solidFill>
                <a:latin typeface="Arial"/>
              </a:rPr>
              <a:t>usposobljenosti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, kulturne ustvarjalnosti in kreativnosti ter krepitvi samozavesti in </a:t>
            </a:r>
            <a:r>
              <a:rPr lang="sl-SI" b="1" kern="0" dirty="0" smtClean="0">
                <a:solidFill>
                  <a:srgbClr val="034EA2"/>
                </a:solidFill>
                <a:latin typeface="Arial"/>
              </a:rPr>
              <a:t>socialne vključenosti </a:t>
            </a:r>
            <a:r>
              <a:rPr lang="sl-SI" kern="0" dirty="0" smtClean="0">
                <a:solidFill>
                  <a:srgbClr val="034EA2"/>
                </a:solidFill>
                <a:latin typeface="Arial"/>
              </a:rPr>
              <a:t>v širše družbeno okolje </a:t>
            </a:r>
            <a:r>
              <a:rPr lang="sl-SI" b="1" kern="0" dirty="0" smtClean="0">
                <a:solidFill>
                  <a:srgbClr val="034EA2"/>
                </a:solidFill>
                <a:latin typeface="Arial"/>
              </a:rPr>
              <a:t>pripadnikov </a:t>
            </a:r>
            <a:r>
              <a:rPr lang="sl-SI" b="1" kern="0" dirty="0">
                <a:solidFill>
                  <a:srgbClr val="034EA2"/>
                </a:solidFill>
                <a:latin typeface="Arial"/>
              </a:rPr>
              <a:t>ranljivih </a:t>
            </a:r>
            <a:r>
              <a:rPr lang="sl-SI" b="1" kern="0" dirty="0" smtClean="0">
                <a:solidFill>
                  <a:srgbClr val="034EA2"/>
                </a:solidFill>
                <a:latin typeface="Arial"/>
              </a:rPr>
              <a:t>družbenih skupin: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i="1" kern="0" dirty="0">
              <a:solidFill>
                <a:srgbClr val="003399"/>
              </a:solidFill>
            </a:endParaRPr>
          </a:p>
          <a:p>
            <a:pPr marL="1085850" lvl="1" indent="-342900" algn="just" eaLnBrk="0" fontAlgn="base" hangingPunct="0">
              <a:spcAft>
                <a:spcPct val="0"/>
              </a:spcAft>
              <a:buFontTx/>
              <a:buChar char="•"/>
            </a:pPr>
            <a:r>
              <a:rPr lang="sl-SI" sz="1600" b="1" kern="0" dirty="0">
                <a:solidFill>
                  <a:srgbClr val="034EA2"/>
                </a:solidFill>
                <a:latin typeface="Arial"/>
              </a:rPr>
              <a:t>manjšinske etnične skupnosti </a:t>
            </a:r>
            <a:r>
              <a:rPr lang="sl-SI" sz="1600" kern="0" dirty="0">
                <a:solidFill>
                  <a:srgbClr val="034EA2"/>
                </a:solidFill>
                <a:latin typeface="Arial"/>
              </a:rPr>
              <a:t>(pripadniki italijanske in madžarske narodne skupnosti, romske skupnosti, narodnih skupnosti, opredeljenih v Deklaraciji Republike Slovenije o položaju narodnih skupnosti pripadnikov narodov nekdanje SFRJ v Republiki Sloveniji, nemško govoreče etnične skupine v Sloveniji, različnih manjšinskih etničnih skupnosti ter priseljencev) </a:t>
            </a:r>
            <a:r>
              <a:rPr lang="sl-SI" sz="1600" kern="0" dirty="0" smtClean="0">
                <a:solidFill>
                  <a:srgbClr val="034EA2"/>
                </a:solidFill>
                <a:latin typeface="Arial"/>
              </a:rPr>
              <a:t>in</a:t>
            </a:r>
            <a:endParaRPr lang="sl-SI" sz="1600" kern="0" dirty="0">
              <a:solidFill>
                <a:srgbClr val="034EA2"/>
              </a:solidFill>
              <a:latin typeface="Arial"/>
            </a:endParaRPr>
          </a:p>
          <a:p>
            <a:pPr marL="1085850" lvl="1" indent="-342900" eaLnBrk="0" fontAlgn="base" hangingPunct="0">
              <a:spcAft>
                <a:spcPct val="0"/>
              </a:spcAft>
              <a:buFontTx/>
              <a:buChar char="•"/>
            </a:pPr>
            <a:r>
              <a:rPr lang="sl-SI" sz="1600" b="1" kern="0" dirty="0">
                <a:solidFill>
                  <a:srgbClr val="034EA2"/>
                </a:solidFill>
                <a:latin typeface="Arial"/>
              </a:rPr>
              <a:t>invalidi</a:t>
            </a:r>
            <a:r>
              <a:rPr lang="sl-SI" sz="1600" kern="0" dirty="0">
                <a:solidFill>
                  <a:srgbClr val="034EA2"/>
                </a:solidFill>
                <a:latin typeface="Arial"/>
              </a:rPr>
              <a:t>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i="1" kern="0" dirty="0" smtClean="0">
              <a:solidFill>
                <a:srgbClr val="034EA2"/>
              </a:solidFill>
              <a:latin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i="1" kern="0" dirty="0" smtClean="0">
                <a:solidFill>
                  <a:srgbClr val="034EA2"/>
                </a:solidFill>
                <a:latin typeface="Arial"/>
              </a:rPr>
              <a:t>*operacija = projekt</a:t>
            </a:r>
            <a:endParaRPr lang="sl-SI" i="1" kern="0" dirty="0">
              <a:solidFill>
                <a:srgbClr val="034EA2"/>
              </a:solidFill>
              <a:latin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1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799200"/>
            <a:ext cx="7099193" cy="5591325"/>
          </a:xfrm>
        </p:spPr>
        <p:txBody>
          <a:bodyPr>
            <a:normAutofit/>
          </a:bodyPr>
          <a:lstStyle/>
          <a:p>
            <a:pPr lvl="0"/>
            <a:r>
              <a:rPr lang="sl-SI" b="1" dirty="0" smtClean="0">
                <a:solidFill>
                  <a:srgbClr val="003399"/>
                </a:solidFill>
              </a:rPr>
              <a:t>Cilja javnega razpisa </a:t>
            </a:r>
            <a:r>
              <a:rPr lang="sl-SI" dirty="0" smtClean="0">
                <a:solidFill>
                  <a:srgbClr val="003399"/>
                </a:solidFill>
              </a:rPr>
              <a:t>sta</a:t>
            </a:r>
            <a:r>
              <a:rPr lang="sl-SI" dirty="0">
                <a:solidFill>
                  <a:srgbClr val="003399"/>
                </a:solidFill>
              </a:rPr>
              <a:t>:</a:t>
            </a:r>
          </a:p>
          <a:p>
            <a:pPr marL="342900" lvl="0" indent="-342900">
              <a:buFont typeface="Calibri" panose="020F0502020204030204" pitchFamily="34" charset="0"/>
              <a:buChar char="₋"/>
            </a:pPr>
            <a:r>
              <a:rPr lang="sl-SI" dirty="0">
                <a:solidFill>
                  <a:srgbClr val="003399"/>
                </a:solidFill>
              </a:rPr>
              <a:t>krepitev zaposljivosti pripadnikov ranljivih skupin na področju kulture z usposabljanjem in preprečevanje zdrsa v socialno izključenost in</a:t>
            </a:r>
          </a:p>
          <a:p>
            <a:pPr marL="342900" lvl="0" indent="-342900">
              <a:buFont typeface="Calibri" panose="020F0502020204030204" pitchFamily="34" charset="0"/>
              <a:buChar char="₋"/>
            </a:pPr>
            <a:r>
              <a:rPr lang="sl-SI" dirty="0">
                <a:solidFill>
                  <a:srgbClr val="003399"/>
                </a:solidFill>
              </a:rPr>
              <a:t>zaposlovanje pripadnikov ranljivih skupin na področju kulture.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b="1" kern="0" dirty="0" smtClean="0">
              <a:solidFill>
                <a:srgbClr val="003399"/>
              </a:solidFill>
              <a:latin typeface="Arial"/>
            </a:endParaRPr>
          </a:p>
          <a:p>
            <a:pPr lvl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b="1" kern="0" dirty="0" smtClean="0">
                <a:solidFill>
                  <a:srgbClr val="003399"/>
                </a:solidFill>
                <a:latin typeface="Arial"/>
              </a:rPr>
              <a:t>Upravičeni aktivnosti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sta</a:t>
            </a:r>
            <a:r>
              <a:rPr lang="sl-SI" b="1" kern="0" dirty="0" smtClean="0">
                <a:solidFill>
                  <a:srgbClr val="003399"/>
                </a:solidFill>
                <a:latin typeface="Arial"/>
              </a:rPr>
              <a:t>: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₋"/>
            </a:pPr>
            <a:r>
              <a:rPr lang="sl-SI" b="1" kern="0" dirty="0" smtClean="0">
                <a:solidFill>
                  <a:srgbClr val="003399"/>
                </a:solidFill>
                <a:latin typeface="Arial"/>
              </a:rPr>
              <a:t>usposabljanje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za krepitev zaposljivosti in socialne vključenosti pripadnikov ranljivih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družbenih skupin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na področju kulture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in</a:t>
            </a:r>
            <a:endParaRPr lang="sl-SI" kern="0" dirty="0">
              <a:solidFill>
                <a:srgbClr val="003399"/>
              </a:solidFill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₋"/>
            </a:pPr>
            <a:r>
              <a:rPr lang="sl-SI" b="1" kern="0" dirty="0" smtClean="0">
                <a:solidFill>
                  <a:srgbClr val="003399"/>
                </a:solidFill>
                <a:latin typeface="Arial"/>
              </a:rPr>
              <a:t>zaposlovanje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 pripadnikov ranljivih družbenih skupin.</a:t>
            </a:r>
            <a:endParaRPr lang="sl-SI" kern="0" dirty="0">
              <a:solidFill>
                <a:srgbClr val="003399"/>
              </a:solidFill>
              <a:latin typeface="Arial"/>
            </a:endParaRPr>
          </a:p>
          <a:p>
            <a:endParaRPr lang="sl-SI" dirty="0" smtClean="0"/>
          </a:p>
          <a:p>
            <a:pPr lvl="0"/>
            <a:endParaRPr lang="sl-SI" b="1" dirty="0">
              <a:solidFill>
                <a:srgbClr val="4F81BD">
                  <a:lumMod val="75000"/>
                </a:srgb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5054" y="792000"/>
            <a:ext cx="7099193" cy="5598525"/>
          </a:xfrm>
        </p:spPr>
        <p:txBody>
          <a:bodyPr/>
          <a:lstStyle/>
          <a:p>
            <a:r>
              <a:rPr lang="sl-SI" b="1" dirty="0" smtClean="0">
                <a:solidFill>
                  <a:srgbClr val="003399"/>
                </a:solidFill>
              </a:rPr>
              <a:t>Pričakovani učinki in rezultati: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b="1" dirty="0">
              <a:solidFill>
                <a:srgbClr val="003399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₋"/>
            </a:pPr>
            <a:r>
              <a:rPr lang="sl-SI" dirty="0" smtClean="0">
                <a:solidFill>
                  <a:srgbClr val="003399"/>
                </a:solidFill>
              </a:rPr>
              <a:t>Osebe </a:t>
            </a:r>
            <a:r>
              <a:rPr lang="sl-SI" dirty="0">
                <a:solidFill>
                  <a:srgbClr val="003399"/>
                </a:solidFill>
              </a:rPr>
              <a:t>iz ranljivih </a:t>
            </a:r>
            <a:r>
              <a:rPr lang="sl-SI" dirty="0" smtClean="0">
                <a:solidFill>
                  <a:srgbClr val="003399"/>
                </a:solidFill>
              </a:rPr>
              <a:t>družbenih </a:t>
            </a:r>
            <a:r>
              <a:rPr lang="sl-SI" dirty="0">
                <a:solidFill>
                  <a:srgbClr val="003399"/>
                </a:solidFill>
              </a:rPr>
              <a:t>skupin, </a:t>
            </a:r>
            <a:r>
              <a:rPr lang="sl-SI" dirty="0" smtClean="0">
                <a:solidFill>
                  <a:srgbClr val="003399"/>
                </a:solidFill>
              </a:rPr>
              <a:t>vključene </a:t>
            </a:r>
            <a:r>
              <a:rPr lang="sl-SI" dirty="0">
                <a:solidFill>
                  <a:srgbClr val="003399"/>
                </a:solidFill>
              </a:rPr>
              <a:t>v </a:t>
            </a:r>
            <a:r>
              <a:rPr lang="sl-SI" dirty="0" smtClean="0">
                <a:solidFill>
                  <a:srgbClr val="003399"/>
                </a:solidFill>
              </a:rPr>
              <a:t>usposabljanja*</a:t>
            </a:r>
            <a:endParaRPr lang="sl-SI" dirty="0">
              <a:solidFill>
                <a:srgbClr val="003399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₋"/>
            </a:pPr>
            <a:r>
              <a:rPr lang="sl-SI" dirty="0">
                <a:solidFill>
                  <a:srgbClr val="003399"/>
                </a:solidFill>
              </a:rPr>
              <a:t>Zaposlitev </a:t>
            </a:r>
            <a:r>
              <a:rPr lang="sl-SI" dirty="0" smtClean="0">
                <a:solidFill>
                  <a:srgbClr val="003399"/>
                </a:solidFill>
              </a:rPr>
              <a:t>predstavnikov </a:t>
            </a:r>
            <a:r>
              <a:rPr lang="sl-SI" dirty="0">
                <a:solidFill>
                  <a:srgbClr val="003399"/>
                </a:solidFill>
              </a:rPr>
              <a:t>iz </a:t>
            </a:r>
            <a:r>
              <a:rPr lang="sl-SI" dirty="0" smtClean="0">
                <a:solidFill>
                  <a:srgbClr val="003399"/>
                </a:solidFill>
              </a:rPr>
              <a:t>ranljivih družbenih skupin</a:t>
            </a:r>
            <a:endParaRPr lang="sl-SI" dirty="0">
              <a:solidFill>
                <a:srgbClr val="003399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₋"/>
            </a:pPr>
            <a:r>
              <a:rPr lang="sl-SI" dirty="0" smtClean="0">
                <a:solidFill>
                  <a:srgbClr val="003399"/>
                </a:solidFill>
              </a:rPr>
              <a:t>Udeleženci </a:t>
            </a:r>
            <a:r>
              <a:rPr lang="sl-SI" dirty="0">
                <a:solidFill>
                  <a:srgbClr val="003399"/>
                </a:solidFill>
              </a:rPr>
              <a:t>iz ranljivih </a:t>
            </a:r>
            <a:r>
              <a:rPr lang="sl-SI" dirty="0" smtClean="0">
                <a:solidFill>
                  <a:srgbClr val="003399"/>
                </a:solidFill>
              </a:rPr>
              <a:t>družbenih skupin</a:t>
            </a:r>
            <a:r>
              <a:rPr lang="sl-SI" dirty="0">
                <a:solidFill>
                  <a:srgbClr val="003399"/>
                </a:solidFill>
              </a:rPr>
              <a:t>, </a:t>
            </a:r>
            <a:r>
              <a:rPr lang="sl-SI" dirty="0" smtClean="0">
                <a:solidFill>
                  <a:srgbClr val="003399"/>
                </a:solidFill>
              </a:rPr>
              <a:t>vključeni </a:t>
            </a:r>
            <a:r>
              <a:rPr lang="sl-SI" dirty="0">
                <a:solidFill>
                  <a:srgbClr val="003399"/>
                </a:solidFill>
              </a:rPr>
              <a:t>v iskanje zaposlitve, izobraževanje/usposabljanje, pridobivanje kvalifikacij ali v zaposlitev po zaključku operacije	</a:t>
            </a:r>
            <a:endParaRPr lang="sl-SI" dirty="0" smtClean="0">
              <a:solidFill>
                <a:srgbClr val="003399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₋"/>
            </a:pPr>
            <a:endParaRPr lang="sl-SI" dirty="0">
              <a:solidFill>
                <a:srgbClr val="003399"/>
              </a:solidFill>
            </a:endParaRPr>
          </a:p>
          <a:p>
            <a:r>
              <a:rPr lang="sl-SI" dirty="0">
                <a:solidFill>
                  <a:srgbClr val="003399"/>
                </a:solidFill>
              </a:rPr>
              <a:t>*udeleženci usposabljanj so </a:t>
            </a:r>
            <a:r>
              <a:rPr lang="sl-SI" dirty="0" smtClean="0">
                <a:solidFill>
                  <a:srgbClr val="003399"/>
                </a:solidFill>
              </a:rPr>
              <a:t>osebe </a:t>
            </a:r>
            <a:r>
              <a:rPr lang="sl-SI" dirty="0">
                <a:solidFill>
                  <a:srgbClr val="003399"/>
                </a:solidFill>
              </a:rPr>
              <a:t>iz ranljive ciljne skupine, ki so ob vstopu v usposabljanje dopolnile 15 let in so prisotne najmanj 40 ur </a:t>
            </a:r>
            <a:endParaRPr lang="sl-SI" dirty="0" smtClean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89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799200"/>
            <a:ext cx="7099193" cy="5591325"/>
          </a:xfrm>
        </p:spPr>
        <p:txBody>
          <a:bodyPr>
            <a:normAutofit/>
          </a:bodyPr>
          <a:lstStyle/>
          <a:p>
            <a:pPr lvl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b="1" kern="0" dirty="0" smtClean="0">
                <a:solidFill>
                  <a:srgbClr val="034EA2"/>
                </a:solidFill>
                <a:latin typeface="Arial"/>
              </a:rPr>
              <a:t>Upravičeni prijavitelji: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−"/>
            </a:pPr>
            <a:r>
              <a:rPr lang="sl-SI" kern="0" dirty="0" smtClean="0">
                <a:solidFill>
                  <a:srgbClr val="003399"/>
                </a:solidFill>
                <a:latin typeface="Arial"/>
              </a:rPr>
              <a:t>organizacije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s sedežem v Republiki Sloveniji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;</a:t>
            </a:r>
            <a:endParaRPr lang="sl-SI" kern="0" dirty="0">
              <a:solidFill>
                <a:srgbClr val="003399"/>
              </a:solidFill>
              <a:latin typeface="Arial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−"/>
            </a:pPr>
            <a:r>
              <a:rPr lang="sl-SI" kern="0" dirty="0" smtClean="0">
                <a:solidFill>
                  <a:srgbClr val="003399"/>
                </a:solidFill>
                <a:latin typeface="Arial"/>
              </a:rPr>
              <a:t>nepridobitne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pravne osebe zasebnega prava, ki so ustanovljene kot </a:t>
            </a:r>
            <a:r>
              <a:rPr lang="sl-SI" b="1" kern="0" dirty="0">
                <a:solidFill>
                  <a:srgbClr val="003399"/>
                </a:solidFill>
                <a:latin typeface="Arial"/>
              </a:rPr>
              <a:t>društvo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, </a:t>
            </a:r>
            <a:r>
              <a:rPr lang="sl-SI" b="1" kern="0" dirty="0">
                <a:solidFill>
                  <a:srgbClr val="003399"/>
                </a:solidFill>
                <a:latin typeface="Arial"/>
              </a:rPr>
              <a:t>zveza društev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, </a:t>
            </a:r>
            <a:r>
              <a:rPr lang="sl-SI" b="1" kern="0" dirty="0">
                <a:solidFill>
                  <a:srgbClr val="003399"/>
                </a:solidFill>
                <a:latin typeface="Arial"/>
              </a:rPr>
              <a:t>zasebni </a:t>
            </a:r>
            <a:r>
              <a:rPr lang="sl-SI" b="1" kern="0" dirty="0" smtClean="0">
                <a:solidFill>
                  <a:srgbClr val="003399"/>
                </a:solidFill>
                <a:latin typeface="Arial"/>
              </a:rPr>
              <a:t>zavod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, </a:t>
            </a:r>
            <a:r>
              <a:rPr lang="sl-SI" b="1" kern="0" dirty="0" smtClean="0">
                <a:solidFill>
                  <a:srgbClr val="003399"/>
                </a:solidFill>
                <a:latin typeface="Arial"/>
              </a:rPr>
              <a:t>ustanova ali druge nevladne organizacije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;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−"/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imajo v ustanovnem aktu ali drugem ustreznem pravnem aktu opredeljeno delovanje na področju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kulturno-umetniške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dejavnosti in delovanje na področju ene izmed ranljivih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družbenih skupin.</a:t>
            </a:r>
            <a:endParaRPr lang="sl-SI" kern="0" dirty="0">
              <a:solidFill>
                <a:srgbClr val="003399"/>
              </a:solidFill>
              <a:latin typeface="Arial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sl-SI" kern="0" dirty="0">
              <a:solidFill>
                <a:srgbClr val="034EA2"/>
              </a:solidFill>
              <a:latin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5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altLang="sl-SI" dirty="0" smtClean="0"/>
              <a:t>Terminski plan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55054" y="1907178"/>
            <a:ext cx="7099193" cy="4483348"/>
          </a:xfrm>
        </p:spPr>
        <p:txBody>
          <a:bodyPr/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₋"/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j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esen 2019/ zima 2020:       Objava JR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₋"/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p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omlad/ poletje 2020:          Podpis pogodbe z upravičenci</a:t>
            </a:r>
          </a:p>
          <a:p>
            <a:pPr marL="34290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₋"/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31. 12.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2021:                        Konec </a:t>
            </a:r>
            <a:r>
              <a:rPr lang="sl-SI" kern="0" dirty="0">
                <a:solidFill>
                  <a:srgbClr val="003399"/>
                </a:solidFill>
                <a:latin typeface="Arial"/>
              </a:rPr>
              <a:t>vseh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aktivnosti/ 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 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                                                 upravičenost stroškov</a:t>
            </a:r>
            <a:endParaRPr lang="sl-SI" kern="0" dirty="0">
              <a:solidFill>
                <a:srgbClr val="003399"/>
              </a:solidFill>
              <a:latin typeface="Arial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₋"/>
            </a:pPr>
            <a:r>
              <a:rPr lang="sl-SI" kern="0" dirty="0">
                <a:solidFill>
                  <a:srgbClr val="003399"/>
                </a:solidFill>
                <a:latin typeface="Arial"/>
              </a:rPr>
              <a:t>z</a:t>
            </a:r>
            <a:r>
              <a:rPr lang="sl-SI" kern="0" dirty="0" smtClean="0">
                <a:solidFill>
                  <a:srgbClr val="003399"/>
                </a:solidFill>
                <a:latin typeface="Arial"/>
              </a:rPr>
              <a:t>ima 2022:                           Zadnji zahtevek za izplačilo    </a:t>
            </a:r>
            <a:endParaRPr lang="sl-SI" kern="0" dirty="0">
              <a:solidFill>
                <a:srgbClr val="0033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8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1542</TotalTime>
  <Words>1000</Words>
  <Application>Microsoft Office PowerPoint</Application>
  <PresentationFormat>Diaprojekcija na zaslonu (4:3)</PresentationFormat>
  <Paragraphs>101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22</vt:i4>
      </vt:variant>
    </vt:vector>
  </HeadingPairs>
  <TitlesOfParts>
    <vt:vector size="23" baseType="lpstr">
      <vt:lpstr>Officeova tema</vt:lpstr>
      <vt:lpstr>STROKOVNI DIALOG za pripravo „Javnega razpisa za izbor operacij  za večjo socialno vključenost pripadnikov  ranljivih družbenih skupin na področju kulture  v okviru Evropskega socialnega sklada  v letih 2020 – 2021“ (JR-ESS-2020-2021-socialna vključenost)  Ljubljana, 3. 9. 2019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Hvala za vaš prispevek na strokovnem dialogu!    Ministrstvo za kulturo Služba za kulturne raznolikosti in človekove pravice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Mitja Ribic</dc:creator>
  <cp:lastModifiedBy>Mateja Bošnjak</cp:lastModifiedBy>
  <cp:revision>103</cp:revision>
  <cp:lastPrinted>2019-09-03T09:20:09Z</cp:lastPrinted>
  <dcterms:created xsi:type="dcterms:W3CDTF">2015-02-26T08:26:11Z</dcterms:created>
  <dcterms:modified xsi:type="dcterms:W3CDTF">2019-09-05T09:18:23Z</dcterms:modified>
</cp:coreProperties>
</file>