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60" r:id="rId5"/>
    <p:sldId id="261" r:id="rId6"/>
    <p:sldId id="276" r:id="rId7"/>
    <p:sldId id="264" r:id="rId8"/>
    <p:sldId id="263" r:id="rId9"/>
    <p:sldId id="262" r:id="rId10"/>
    <p:sldId id="266" r:id="rId11"/>
    <p:sldId id="272" r:id="rId12"/>
    <p:sldId id="273" r:id="rId13"/>
    <p:sldId id="271" r:id="rId14"/>
    <p:sldId id="270" r:id="rId15"/>
    <p:sldId id="277" r:id="rId16"/>
    <p:sldId id="269" r:id="rId17"/>
    <p:sldId id="268" r:id="rId18"/>
    <p:sldId id="267" r:id="rId19"/>
    <p:sldId id="274" r:id="rId20"/>
    <p:sldId id="275" r:id="rId21"/>
    <p:sldId id="25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06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63152" y="340391"/>
            <a:ext cx="5385585" cy="1277937"/>
          </a:xfrm>
        </p:spPr>
        <p:txBody>
          <a:bodyPr anchor="ctr">
            <a:normAutofit/>
          </a:bodyPr>
          <a:lstStyle>
            <a:lvl1pPr algn="l">
              <a:defRPr sz="36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690" y="5569889"/>
            <a:ext cx="2311400" cy="11760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6173" y="2532189"/>
            <a:ext cx="10109770" cy="288850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6236417" y="1366750"/>
            <a:ext cx="19212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www.eu-skladi.si</a:t>
            </a:r>
          </a:p>
        </p:txBody>
      </p:sp>
      <p:pic>
        <p:nvPicPr>
          <p:cNvPr id="6" name="Slika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38" y="5881426"/>
            <a:ext cx="3266683" cy="605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9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44255" y="129199"/>
            <a:ext cx="2987109" cy="255569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749871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928203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j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596" y="-111920"/>
            <a:ext cx="2717083" cy="214041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934806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532966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mele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45" y="181521"/>
            <a:ext cx="2497397" cy="19935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544388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281896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00076" y="2323303"/>
            <a:ext cx="7984947" cy="1277937"/>
          </a:xfrm>
        </p:spPr>
        <p:txBody>
          <a:bodyPr anchor="ctr">
            <a:normAutofit/>
          </a:bodyPr>
          <a:lstStyle>
            <a:lvl1pPr algn="ctr">
              <a:defRPr sz="28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690" y="5569889"/>
            <a:ext cx="2311400" cy="1176048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38" y="5881426"/>
            <a:ext cx="3266683" cy="605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41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>
            <a:extLst>
              <a:ext uri="{FF2B5EF4-FFF2-40B4-BE49-F238E27FC236}">
                <a16:creationId xmlns:a16="http://schemas.microsoft.com/office/drawing/2014/main" id="{F74C7BBA-50CB-43E4-8B46-A196C3E3D5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72469" y="53530"/>
            <a:ext cx="3032662" cy="30173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99192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216051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v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40956" y="53975"/>
            <a:ext cx="3801204" cy="23939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6" y="482886"/>
            <a:ext cx="6719048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88394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p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065" y="38109"/>
            <a:ext cx="4879775" cy="24585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544388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206645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l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799441" y="73042"/>
            <a:ext cx="2367744" cy="25320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58096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99111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veska rib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198914">
            <a:off x="7043882" y="421051"/>
            <a:ext cx="3142407" cy="16588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431372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965326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705423" y="190519"/>
            <a:ext cx="2381402" cy="214117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99192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330401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ngur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69987" y="137670"/>
            <a:ext cx="3032662" cy="30173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16999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92939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ravl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700851" y="-413222"/>
            <a:ext cx="2241589" cy="27647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826195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261100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FAA43-227E-4F11-92D3-0B5ECCA277CE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3D1D6-B1F3-4478-9636-E4F676B8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03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hyperlink" Target="http://www.google.si/url?sa=i&amp;rct=j&amp;q=&amp;esrc=s&amp;source=images&amp;cd=&amp;cad=rja&amp;uact=8&amp;ved=2ahUKEwjBk7qfh9_bAhWGVRQKHZRGAIwQjRx6BAgBEAU&amp;url=http://www.tramontana-net.si/filtri/?C%3DM;O%3DD&amp;psig=AOvVaw0BV3sBii7ClWx2oDJxJTlj&amp;ust=1529474655531435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63152" y="340391"/>
            <a:ext cx="7759581" cy="5383076"/>
          </a:xfrm>
        </p:spPr>
        <p:txBody>
          <a:bodyPr>
            <a:normAutofit fontScale="90000"/>
          </a:bodyPr>
          <a:lstStyle/>
          <a:p>
            <a:pPr algn="ctr"/>
            <a:r>
              <a:rPr lang="sl-SI" altLang="sl-SI" dirty="0"/>
              <a:t>PREDSTAVITVENA DELAVNICA</a:t>
            </a:r>
            <a:br>
              <a:rPr lang="sl-SI" altLang="sl-SI" sz="4000" dirty="0"/>
            </a:br>
            <a:br>
              <a:rPr lang="sl-SI" altLang="sl-SI" sz="4000" dirty="0"/>
            </a:br>
            <a:br>
              <a:rPr lang="sl-SI" altLang="sl-SI" sz="4000" dirty="0"/>
            </a:br>
            <a:r>
              <a:rPr lang="sl-SI" altLang="sl-SI" sz="3100" dirty="0"/>
              <a:t>J</a:t>
            </a:r>
            <a:r>
              <a:rPr lang="sl-SI" sz="3100" dirty="0">
                <a:ea typeface="Times New Roman"/>
              </a:rPr>
              <a:t>avni razpis za izbor operacij </a:t>
            </a:r>
            <a:br>
              <a:rPr lang="sl-SI" sz="3100" dirty="0">
                <a:ea typeface="Times New Roman"/>
              </a:rPr>
            </a:br>
            <a:r>
              <a:rPr lang="sl-SI" sz="3100" dirty="0">
                <a:ea typeface="Times New Roman"/>
              </a:rPr>
              <a:t>za večjo socialno vključenost pripadnikov ranljivih družbenih skupin na področju kulture v okviru Evropskega socialnega sklada </a:t>
            </a:r>
            <a:br>
              <a:rPr lang="sl-SI" sz="3100" dirty="0">
                <a:ea typeface="Times New Roman"/>
              </a:rPr>
            </a:br>
            <a:r>
              <a:rPr lang="sl-SI" sz="3100" dirty="0">
                <a:ea typeface="Times New Roman"/>
              </a:rPr>
              <a:t>v letih 2021 – 2023 </a:t>
            </a:r>
            <a:br>
              <a:rPr lang="sl-SI" sz="3100" dirty="0">
                <a:ea typeface="Times New Roman"/>
              </a:rPr>
            </a:br>
            <a:br>
              <a:rPr lang="sl-SI" sz="3100" dirty="0">
                <a:ea typeface="Times New Roman"/>
              </a:rPr>
            </a:br>
            <a:r>
              <a:rPr lang="sl-SI" sz="3100" dirty="0">
                <a:ea typeface="Times New Roman"/>
              </a:rPr>
              <a:t>(JR-ESS-2021-2023-socialna vključenost)</a:t>
            </a:r>
            <a:br>
              <a:rPr lang="sl-SI" sz="3100" dirty="0">
                <a:ea typeface="Times New Roman"/>
              </a:rPr>
            </a:br>
            <a:br>
              <a:rPr lang="sl-SI" sz="3100" dirty="0">
                <a:ea typeface="Times New Roman"/>
              </a:rPr>
            </a:br>
            <a:br>
              <a:rPr lang="sl-SI" sz="3100" dirty="0">
                <a:ea typeface="Times New Roman"/>
              </a:rPr>
            </a:br>
            <a:r>
              <a:rPr lang="sl-SI" sz="2000" dirty="0">
                <a:ea typeface="Times New Roman"/>
              </a:rPr>
              <a:t>Ljubljana, 13. 5. 2018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61956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55055" y="482885"/>
            <a:ext cx="7099192" cy="1478649"/>
          </a:xfrm>
        </p:spPr>
        <p:txBody>
          <a:bodyPr/>
          <a:lstStyle/>
          <a:p>
            <a:endParaRPr lang="sl-SI" altLang="sl-SI" dirty="0"/>
          </a:p>
          <a:p>
            <a:r>
              <a:rPr lang="sl-SI" altLang="sl-SI" dirty="0"/>
              <a:t>Izločitveni merili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Za uvrstitev v nadaljnje ocenjevanje mora vloga vsebovati: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sl-SI" kern="0" dirty="0">
              <a:solidFill>
                <a:srgbClr val="034EA2"/>
              </a:solidFill>
              <a:latin typeface="Arial"/>
            </a:endParaRPr>
          </a:p>
          <a:p>
            <a:pPr marL="457200" indent="-4572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aktivnosti za večjo socialno vključenost, krepitev usposobljenosti in lažji vstop na trg dela pripadnikov ranljivih skupin na področju kulture (vezano na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predmet JR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);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endParaRPr lang="sl-SI" kern="0" dirty="0">
              <a:solidFill>
                <a:srgbClr val="034EA2"/>
              </a:solidFill>
              <a:latin typeface="Arial"/>
            </a:endParaRP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novo zaposlitev (vezano na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aktivnosti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).</a:t>
            </a:r>
            <a:endParaRPr lang="en-US" kern="0" dirty="0">
              <a:solidFill>
                <a:srgbClr val="034EA2"/>
              </a:solidFill>
              <a:latin typeface="Arial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921" y="4494554"/>
            <a:ext cx="19431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878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55055" y="482886"/>
            <a:ext cx="7099192" cy="1592494"/>
          </a:xfrm>
        </p:spPr>
        <p:txBody>
          <a:bodyPr/>
          <a:lstStyle/>
          <a:p>
            <a:endParaRPr lang="sl-SI" altLang="sl-SI" dirty="0"/>
          </a:p>
          <a:p>
            <a:r>
              <a:rPr lang="sl-SI" altLang="sl-SI" dirty="0"/>
              <a:t>Merila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Ocenjuje se: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Ustreznost operacije 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(namen in cilji, ciljna skupina, finančna konstrukcija).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Izvedljivost operacije 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(terminski načrt, aktivnosti, informiranje javnosti).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Usposobljenost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prijaviteljev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 za izvedbo operacije (reference).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Trajnost predvidenih rezultatov 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(št. udeležencev)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Specifična kriterija.</a:t>
            </a:r>
          </a:p>
          <a:p>
            <a:pPr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sl-SI" kern="0" dirty="0">
              <a:solidFill>
                <a:srgbClr val="034EA2"/>
              </a:solidFill>
              <a:latin typeface="Arial"/>
            </a:endParaRPr>
          </a:p>
          <a:p>
            <a:pPr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Max. 100 točk, min. 70 točk za uvrstitev v nadaljnji izbor.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759" y="4976124"/>
            <a:ext cx="1154883" cy="1154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0110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besedila 1"/>
          <p:cNvSpPr>
            <a:spLocks noGrp="1"/>
          </p:cNvSpPr>
          <p:nvPr>
            <p:ph type="body" sz="quarter" idx="10"/>
          </p:nvPr>
        </p:nvSpPr>
        <p:spPr>
          <a:xfrm>
            <a:off x="555055" y="482886"/>
            <a:ext cx="7099192" cy="1486024"/>
          </a:xfrm>
        </p:spPr>
        <p:txBody>
          <a:bodyPr/>
          <a:lstStyle/>
          <a:p>
            <a:endParaRPr lang="sl-SI" dirty="0"/>
          </a:p>
          <a:p>
            <a:r>
              <a:rPr lang="sl-SI" dirty="0"/>
              <a:t>Sredstva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Skupna sredstva javnega razpisa so v višini 1.307.915,90 EUR.</a:t>
            </a:r>
          </a:p>
          <a:p>
            <a:pPr marL="34290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Od tega 671.751,80 EUR za V regijo in 636.164,10 EUR za Z regijo (šteje se sedež prijavitelja in izvajanje aktivnosti usposabljanj). Sredstva niso prenosljiva med kohezijskima regijama.</a:t>
            </a:r>
          </a:p>
          <a:p>
            <a:pPr marL="34290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Sofinanciranje v višini od 70.000 do 140.000 EUR za eno operacijo.</a:t>
            </a:r>
          </a:p>
          <a:p>
            <a:pPr marL="342900" indent="-342900">
              <a:buFontTx/>
              <a:buChar char="-"/>
            </a:pPr>
            <a:endParaRPr lang="sl-SI" dirty="0"/>
          </a:p>
          <a:p>
            <a:pPr marL="342900" indent="-342900">
              <a:buFontTx/>
              <a:buChar char="-"/>
            </a:pPr>
            <a:endParaRPr lang="sl-SI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412" y="4520163"/>
            <a:ext cx="3132137" cy="2103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4092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55055" y="482885"/>
            <a:ext cx="7099192" cy="1478649"/>
          </a:xfrm>
        </p:spPr>
        <p:txBody>
          <a:bodyPr/>
          <a:lstStyle/>
          <a:p>
            <a:endParaRPr lang="sl-SI" altLang="sl-SI" dirty="0"/>
          </a:p>
          <a:p>
            <a:r>
              <a:rPr lang="sl-SI" altLang="sl-SI" dirty="0"/>
              <a:t>Predplačila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največ v višini 30 % od celotne vrednosti operacije;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možnih več predplačil tekom izvajanja operacije;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sprotno </a:t>
            </a:r>
            <a:r>
              <a:rPr lang="sl-SI" kern="0" dirty="0" err="1">
                <a:solidFill>
                  <a:srgbClr val="034EA2"/>
                </a:solidFill>
                <a:latin typeface="Arial"/>
              </a:rPr>
              <a:t>poračunavanje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 v celoti;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poračunati v obdobju 180 dni od prejema predplačila.</a:t>
            </a:r>
          </a:p>
          <a:p>
            <a:r>
              <a:rPr lang="sl-SI" dirty="0"/>
              <a:t>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640" y="4382613"/>
            <a:ext cx="1647825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6036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55055" y="482886"/>
            <a:ext cx="7099192" cy="1592494"/>
          </a:xfrm>
        </p:spPr>
        <p:txBody>
          <a:bodyPr/>
          <a:lstStyle/>
          <a:p>
            <a:endParaRPr lang="sl-SI" altLang="sl-SI" dirty="0"/>
          </a:p>
          <a:p>
            <a:r>
              <a:rPr lang="sl-SI" altLang="sl-SI" dirty="0"/>
              <a:t>Upravičeni stroški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Standardna lestvica stroškov na enoto v višini 2.000 EUR na mesec (stroški zaposlitve koordinatorja in pomoč pri koordinaciji).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Stroški plač in povračil stroškov v zvezi z delom.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Stroški službenih potovanj.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Stroški storitev zunanjih izvajalcev.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Stroški informiranja in komuniciranja.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Investicije v opremo.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Investicije v neopredmetena sredstva.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Posredni stroški – pavšalno financiranje.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endParaRPr lang="sl-SI" b="1" kern="0" dirty="0">
              <a:solidFill>
                <a:srgbClr val="034EA2"/>
              </a:solidFill>
              <a:latin typeface="Arial"/>
            </a:endParaRP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endParaRPr lang="sl-SI" b="1" kern="0" dirty="0">
              <a:solidFill>
                <a:srgbClr val="034EA2"/>
              </a:solidFill>
              <a:latin typeface="Arial"/>
            </a:endParaRPr>
          </a:p>
          <a:p>
            <a:pPr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DDV je neupravičen strošek!</a:t>
            </a:r>
            <a:endParaRPr lang="en-US" b="1" kern="0" dirty="0">
              <a:solidFill>
                <a:srgbClr val="034EA2"/>
              </a:solidFill>
              <a:latin typeface="Arial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630" y="4357154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6410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besedila 1">
            <a:extLst>
              <a:ext uri="{FF2B5EF4-FFF2-40B4-BE49-F238E27FC236}">
                <a16:creationId xmlns:a16="http://schemas.microsoft.com/office/drawing/2014/main" id="{1C3D4E34-BD02-46F7-9D57-44C421452A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5055" y="482885"/>
            <a:ext cx="7099192" cy="1323791"/>
          </a:xfrm>
        </p:spPr>
        <p:txBody>
          <a:bodyPr/>
          <a:lstStyle/>
          <a:p>
            <a:endParaRPr lang="sl-SI" dirty="0"/>
          </a:p>
          <a:p>
            <a:r>
              <a:rPr lang="sl-SI" dirty="0"/>
              <a:t>Standardna lestvica stroškov na enoto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D58A3EF0-8891-4D84-8D7D-680FDEE3F55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5054" y="1806676"/>
            <a:ext cx="7099193" cy="4583849"/>
          </a:xfrm>
        </p:spPr>
        <p:txBody>
          <a:bodyPr>
            <a:normAutofit fontScale="70000" lnSpcReduction="20000"/>
          </a:bodyPr>
          <a:lstStyle/>
          <a:p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Na podlagi Metodologije št. 5440-197/2020/13 z dne 10. 3. 2021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v višini 2.000,00 evrov: </a:t>
            </a:r>
          </a:p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• za enomesečno zaposlitev pripadnika ranljive skupine kot koordinatorja operacije;</a:t>
            </a:r>
          </a:p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• za enomesečno zaposlitev osebe za pomoč pri koordinaciji operacij (zaposlitev ali prerazporeditev na delo). </a:t>
            </a:r>
          </a:p>
          <a:p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V sklopu standardne lestvice stroškov na enoto se financira:</a:t>
            </a:r>
          </a:p>
          <a:p>
            <a:pPr marL="342900" indent="-342900">
              <a:buFontTx/>
              <a:buChar char="-"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bruto plača zaposlenega, </a:t>
            </a:r>
          </a:p>
          <a:p>
            <a:pPr marL="342900" indent="-342900">
              <a:buFontTx/>
              <a:buChar char="-"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prispevki delodajalca, </a:t>
            </a:r>
          </a:p>
          <a:p>
            <a:pPr marL="342900" indent="-342900">
              <a:buFontTx/>
              <a:buChar char="-"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prehrana med delom, </a:t>
            </a:r>
          </a:p>
          <a:p>
            <a:pPr marL="342900" indent="-342900">
              <a:buFontTx/>
              <a:buChar char="-"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prevoz na in z dela, </a:t>
            </a:r>
          </a:p>
          <a:p>
            <a:pPr marL="342900" indent="-342900">
              <a:buFontTx/>
              <a:buChar char="-"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dodatek za delovno dobo, </a:t>
            </a:r>
          </a:p>
          <a:p>
            <a:pPr marL="342900" indent="-342900">
              <a:buFontTx/>
              <a:buChar char="-"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boleznine do 30 dni, in </a:t>
            </a:r>
          </a:p>
          <a:p>
            <a:pPr marL="342900" indent="-342900">
              <a:buFontTx/>
              <a:buChar char="-"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regres za letni dopust. </a:t>
            </a:r>
          </a:p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Morebitni stroški, ki so zakonsko določeni, predhodni zdravniški pregled pred zaposlitvijo in odpravnina v primeru prenehanja pogodbe o zaposlitvi za določen čas se uveljavljajo na podlagi povračila dejansko nastalih in plačanih upravičenih stroškov. </a:t>
            </a:r>
          </a:p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Preostale morebitne stroške do pokritja celotnih stroškov zaposlitve krije upravičenec. </a:t>
            </a:r>
          </a:p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Upravičenec lahko uveljavlja standardno lestvico stroškov na enoto za enomesečno zaposlitev na operaciji za vsakega zaposlenega </a:t>
            </a: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za največ 16 mesecev. </a:t>
            </a:r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91736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55055" y="482886"/>
            <a:ext cx="7099192" cy="866591"/>
          </a:xfrm>
        </p:spPr>
        <p:txBody>
          <a:bodyPr/>
          <a:lstStyle/>
          <a:p>
            <a:r>
              <a:rPr lang="sl-SI" altLang="sl-SI" dirty="0"/>
              <a:t>Omejitve stroškov</a:t>
            </a:r>
            <a:endParaRPr lang="en-US" dirty="0"/>
          </a:p>
        </p:txBody>
      </p:sp>
      <p:sp>
        <p:nvSpPr>
          <p:cNvPr id="4" name="Pravokotnik 3"/>
          <p:cNvSpPr/>
          <p:nvPr/>
        </p:nvSpPr>
        <p:spPr>
          <a:xfrm>
            <a:off x="1943139" y="6449038"/>
            <a:ext cx="418095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sl-SI" altLang="sl-SI" sz="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*  Med neposredno upravičene stroške štejejo stroški pod šiframi: 8.2, 3.1, 3.2, 5 in 7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DCF6C3A2-E91B-4B0E-AEE4-D5202E32C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132593"/>
              </p:ext>
            </p:extLst>
          </p:nvPr>
        </p:nvGraphicFramePr>
        <p:xfrm>
          <a:off x="988143" y="1460090"/>
          <a:ext cx="6452419" cy="4893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6083">
                  <a:extLst>
                    <a:ext uri="{9D8B030D-6E8A-4147-A177-3AD203B41FA5}">
                      <a16:colId xmlns:a16="http://schemas.microsoft.com/office/drawing/2014/main" val="3923657659"/>
                    </a:ext>
                  </a:extLst>
                </a:gridCol>
                <a:gridCol w="1887793">
                  <a:extLst>
                    <a:ext uri="{9D8B030D-6E8A-4147-A177-3AD203B41FA5}">
                      <a16:colId xmlns:a16="http://schemas.microsoft.com/office/drawing/2014/main" val="3047762169"/>
                    </a:ext>
                  </a:extLst>
                </a:gridCol>
                <a:gridCol w="1944223">
                  <a:extLst>
                    <a:ext uri="{9D8B030D-6E8A-4147-A177-3AD203B41FA5}">
                      <a16:colId xmlns:a16="http://schemas.microsoft.com/office/drawing/2014/main" val="806351883"/>
                    </a:ext>
                  </a:extLst>
                </a:gridCol>
                <a:gridCol w="1122160">
                  <a:extLst>
                    <a:ext uri="{9D8B030D-6E8A-4147-A177-3AD203B41FA5}">
                      <a16:colId xmlns:a16="http://schemas.microsoft.com/office/drawing/2014/main" val="2545492304"/>
                    </a:ext>
                  </a:extLst>
                </a:gridCol>
                <a:gridCol w="1122160">
                  <a:extLst>
                    <a:ext uri="{9D8B030D-6E8A-4147-A177-3AD203B41FA5}">
                      <a16:colId xmlns:a16="http://schemas.microsoft.com/office/drawing/2014/main" val="3190545692"/>
                    </a:ext>
                  </a:extLst>
                </a:gridCol>
              </a:tblGrid>
              <a:tr h="2166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600" kern="12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700" kern="1200">
                          <a:effectLst/>
                        </a:rPr>
                        <a:t>Namen dejavnosti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700" kern="1200">
                          <a:effectLst/>
                        </a:rPr>
                        <a:t>Upravičeni stroški 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700" kern="1200">
                          <a:effectLst/>
                        </a:rPr>
                        <a:t>Šifra stroška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700" kern="1200">
                          <a:effectLst/>
                        </a:rPr>
                        <a:t>Omejitve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extLst>
                  <a:ext uri="{0D108BD9-81ED-4DB2-BD59-A6C34878D82A}">
                    <a16:rowId xmlns:a16="http://schemas.microsoft.com/office/drawing/2014/main" val="3147144878"/>
                  </a:ext>
                </a:extLst>
              </a:tr>
              <a:tr h="422347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600" kern="1200" dirty="0">
                          <a:effectLst/>
                        </a:rPr>
                        <a:t>1.</a:t>
                      </a:r>
                      <a:endParaRPr lang="sl-SI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 rowSpan="3">
                  <a:txBody>
                    <a:bodyPr/>
                    <a:lstStyle/>
                    <a:p>
                      <a:pPr marL="108585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Zaposlitev - pripadnika ranljive skupine kot koordinatorja operacije</a:t>
                      </a:r>
                    </a:p>
                    <a:p>
                      <a:pPr marL="1098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 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Standardna lestvica stroškov na enoto v višini 2.000,00 evrov na mesec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>
                          <a:effectLst/>
                        </a:rPr>
                        <a:t>8.2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>
                          <a:effectLst/>
                        </a:rPr>
                        <a:t>Največ 16 mesecev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extLst>
                  <a:ext uri="{0D108BD9-81ED-4DB2-BD59-A6C34878D82A}">
                    <a16:rowId xmlns:a16="http://schemas.microsoft.com/office/drawing/2014/main" val="3610355903"/>
                  </a:ext>
                </a:extLst>
              </a:tr>
              <a:tr h="317112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Stroški plač in povračil stroškov v zvezi z delom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>
                          <a:effectLst/>
                        </a:rPr>
                        <a:t>3.1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>
                          <a:effectLst/>
                        </a:rPr>
                        <a:t>Odpravnina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extLst>
                  <a:ext uri="{0D108BD9-81ED-4DB2-BD59-A6C34878D82A}">
                    <a16:rowId xmlns:a16="http://schemas.microsoft.com/office/drawing/2014/main" val="3911797650"/>
                  </a:ext>
                </a:extLst>
              </a:tr>
              <a:tr h="211877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Stroški za službena potovanja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>
                          <a:effectLst/>
                        </a:rPr>
                        <a:t>3.2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>
                          <a:effectLst/>
                        </a:rPr>
                        <a:t> 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extLst>
                  <a:ext uri="{0D108BD9-81ED-4DB2-BD59-A6C34878D82A}">
                    <a16:rowId xmlns:a16="http://schemas.microsoft.com/office/drawing/2014/main" val="2346243330"/>
                  </a:ext>
                </a:extLst>
              </a:tr>
              <a:tr h="422347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600" kern="1200">
                          <a:effectLst/>
                        </a:rPr>
                        <a:t>2.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 rowSpan="3">
                  <a:txBody>
                    <a:bodyPr/>
                    <a:lstStyle/>
                    <a:p>
                      <a:pPr marL="1098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>
                          <a:effectLst/>
                        </a:rPr>
                        <a:t>Zaposlitev osebe za pomoč pri koordinaciji operacije in izvedbi usposabljanj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Standardna lestvica stroškov na enoto v višini 2.000,00 evrov na mesec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8.2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Največ 16 mesecev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 anchor="ctr"/>
                </a:tc>
                <a:extLst>
                  <a:ext uri="{0D108BD9-81ED-4DB2-BD59-A6C34878D82A}">
                    <a16:rowId xmlns:a16="http://schemas.microsoft.com/office/drawing/2014/main" val="3424564296"/>
                  </a:ext>
                </a:extLst>
              </a:tr>
              <a:tr h="317112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Stroški plač in povračil stroškov v zvezi z delom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3.1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Odpravnina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extLst>
                  <a:ext uri="{0D108BD9-81ED-4DB2-BD59-A6C34878D82A}">
                    <a16:rowId xmlns:a16="http://schemas.microsoft.com/office/drawing/2014/main" val="708600297"/>
                  </a:ext>
                </a:extLst>
              </a:tr>
              <a:tr h="211877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Stroški za službena potovanja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3.2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 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extLst>
                  <a:ext uri="{0D108BD9-81ED-4DB2-BD59-A6C34878D82A}">
                    <a16:rowId xmlns:a16="http://schemas.microsoft.com/office/drawing/2014/main" val="978296071"/>
                  </a:ext>
                </a:extLst>
              </a:tr>
              <a:tr h="527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600" kern="1200">
                          <a:effectLst/>
                        </a:rPr>
                        <a:t>3.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>
                          <a:effectLst/>
                        </a:rPr>
                        <a:t>Izvedba usposabljanj za predstavnike ranljivih skupin (vključno z usposabljanji preko telekonferenc)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Stroški storitev zunanjih izvajalcev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7.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 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 anchor="ctr"/>
                </a:tc>
                <a:extLst>
                  <a:ext uri="{0D108BD9-81ED-4DB2-BD59-A6C34878D82A}">
                    <a16:rowId xmlns:a16="http://schemas.microsoft.com/office/drawing/2014/main" val="2930924480"/>
                  </a:ext>
                </a:extLst>
              </a:tr>
              <a:tr h="31711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600" kern="1200">
                          <a:effectLst/>
                        </a:rPr>
                        <a:t>4.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 rowSpan="2">
                  <a:txBody>
                    <a:bodyPr/>
                    <a:lstStyle/>
                    <a:p>
                      <a:pPr marL="108585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900">
                          <a:effectLst/>
                        </a:rPr>
                        <a:t>Investicije, ki so neposredno povezane s cilji operacije</a:t>
                      </a:r>
                    </a:p>
                    <a:p>
                      <a:pPr marL="1098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>
                          <a:effectLst/>
                        </a:rPr>
                        <a:t> 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Oprema in druga opredmetena osnovna sredstva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1.3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Največ 9 % od neposredno upravičenih stroškov*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 anchor="ctr"/>
                </a:tc>
                <a:extLst>
                  <a:ext uri="{0D108BD9-81ED-4DB2-BD59-A6C34878D82A}">
                    <a16:rowId xmlns:a16="http://schemas.microsoft.com/office/drawing/2014/main" val="423178062"/>
                  </a:ext>
                </a:extLst>
              </a:tr>
              <a:tr h="317112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Investicije v neopredmetena sredstva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1.4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073759"/>
                  </a:ext>
                </a:extLst>
              </a:tr>
              <a:tr h="527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600" kern="1200">
                          <a:effectLst/>
                        </a:rPr>
                        <a:t>5.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>
                          <a:effectLst/>
                        </a:rPr>
                        <a:t>Promocija operacije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Stroški informiranja in komuniciranja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 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5.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Najmanj 3 % in največ 10 % od neposredno upravičenih stroškov*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extLst>
                  <a:ext uri="{0D108BD9-81ED-4DB2-BD59-A6C34878D82A}">
                    <a16:rowId xmlns:a16="http://schemas.microsoft.com/office/drawing/2014/main" val="1055596667"/>
                  </a:ext>
                </a:extLst>
              </a:tr>
              <a:tr h="933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600" kern="1200">
                          <a:effectLst/>
                        </a:rPr>
                        <a:t>6.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>
                          <a:effectLst/>
                        </a:rPr>
                        <a:t>Posredni stroški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Pavšalno financiranje, določeno z uporabo odstotka za eno ali več določenih kategorij stroškov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8.1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dirty="0">
                          <a:effectLst/>
                        </a:rPr>
                        <a:t>Pavšalna stopnja 15 % od skupnega stroška standardne lestvice stroškov na enoto in stroškov plač in povračil stroškov v zvezi z delom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08" marR="40508" marT="5626" marB="0"/>
                </a:tc>
                <a:extLst>
                  <a:ext uri="{0D108BD9-81ED-4DB2-BD59-A6C34878D82A}">
                    <a16:rowId xmlns:a16="http://schemas.microsoft.com/office/drawing/2014/main" val="3515989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148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55055" y="482886"/>
            <a:ext cx="7099192" cy="1592494"/>
          </a:xfrm>
        </p:spPr>
        <p:txBody>
          <a:bodyPr/>
          <a:lstStyle/>
          <a:p>
            <a:endParaRPr lang="sl-SI" altLang="sl-SI" dirty="0"/>
          </a:p>
          <a:p>
            <a:r>
              <a:rPr lang="sl-SI" altLang="sl-SI" dirty="0"/>
              <a:t>Popolnost vloge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Popolno izpolnjen, podpisan, žigosan </a:t>
            </a:r>
            <a:r>
              <a:rPr lang="pt-BR" b="1" kern="0" dirty="0">
                <a:solidFill>
                  <a:srgbClr val="034EA2"/>
                </a:solidFill>
                <a:latin typeface="Arial"/>
              </a:rPr>
              <a:t>(v primeru, da prijavitelj posluje z žigom)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: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Prijavni obrazec z izjavami.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Finančni načrt operacije.</a:t>
            </a:r>
          </a:p>
          <a:p>
            <a:pPr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sl-SI" b="1" kern="0" dirty="0">
              <a:solidFill>
                <a:srgbClr val="034EA2"/>
              </a:solidFill>
              <a:latin typeface="Arial"/>
            </a:endParaRPr>
          </a:p>
          <a:p>
            <a:pPr marL="34290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Za hitrejšo obravnavo vloge priložiti fotokopijo overjenega ustanovnega akta prijavitelja.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 startAt="4"/>
            </a:pPr>
            <a:endParaRPr lang="sl-SI" b="1" kern="0" dirty="0">
              <a:solidFill>
                <a:srgbClr val="034EA2"/>
              </a:solidFill>
              <a:latin typeface="Arial"/>
            </a:endParaRPr>
          </a:p>
          <a:p>
            <a:pPr marL="34290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E-nosilec (npr. CD) s točkama 1. in 2.</a:t>
            </a:r>
          </a:p>
          <a:p>
            <a:pPr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sl-SI" b="1" kern="0" dirty="0">
              <a:solidFill>
                <a:srgbClr val="034EA2"/>
              </a:solidFill>
              <a:latin typeface="Arial"/>
            </a:endParaRPr>
          </a:p>
          <a:p>
            <a:pPr marL="34290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Pooblastilo v primeru, da je podpisnik prijavnih obrazcev pooblaščena oseba.</a:t>
            </a:r>
          </a:p>
          <a:p>
            <a:pPr marL="457200" indent="-457200">
              <a:buAutoNum type="arabicPeriod" startAt="4"/>
            </a:pPr>
            <a:endParaRPr lang="sl-SI" dirty="0"/>
          </a:p>
          <a:p>
            <a:pPr marL="457200" indent="-457200">
              <a:buAutoNum type="arabicPeriod" startAt="4"/>
            </a:pPr>
            <a:endParaRPr lang="sl-SI" dirty="0"/>
          </a:p>
          <a:p>
            <a:pPr marL="457200" indent="-457200">
              <a:buAutoNum type="arabicPeriod" startAt="4"/>
            </a:pPr>
            <a:endParaRPr lang="sl-SI" dirty="0"/>
          </a:p>
          <a:p>
            <a:pPr marL="457200" indent="-457200">
              <a:buAutoNum type="arabicPeriod" startAt="4"/>
            </a:pP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4179034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4304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55055" y="482886"/>
            <a:ext cx="7099192" cy="1525856"/>
          </a:xfrm>
        </p:spPr>
        <p:txBody>
          <a:bodyPr/>
          <a:lstStyle/>
          <a:p>
            <a:endParaRPr lang="sl-SI" altLang="sl-SI" dirty="0"/>
          </a:p>
          <a:p>
            <a:r>
              <a:rPr lang="sl-SI" altLang="sl-SI" dirty="0"/>
              <a:t>Oddaja vloge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55054" y="2075380"/>
            <a:ext cx="7623271" cy="4315145"/>
          </a:xfrm>
        </p:spPr>
        <p:txBody>
          <a:bodyPr/>
          <a:lstStyle/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Rok za oddajo vlog: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7. 6. 2021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.</a:t>
            </a:r>
            <a:endParaRPr lang="sl-SI" b="1" kern="0" dirty="0">
              <a:solidFill>
                <a:srgbClr val="034EA2"/>
              </a:solidFill>
              <a:latin typeface="Arial"/>
            </a:endParaRP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Priporočena pošiljka.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Vsebina: 1 izvod predpisanih dokumentov + 1 e-nosilec.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Oznaka na sprednji strani:</a:t>
            </a:r>
          </a:p>
          <a:p>
            <a:pPr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“NE ODPIRAJ – PRIJAVA NA JR-ESS-2021-2023-SOCIALNA VKLJUČENOST“</a:t>
            </a:r>
          </a:p>
          <a:p>
            <a:pPr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Naslov prijavitelja </a:t>
            </a:r>
          </a:p>
          <a:p>
            <a:pPr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Naslovnik:</a:t>
            </a:r>
          </a:p>
          <a:p>
            <a:pPr marL="914400" lvl="4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Ministrstvo za kulturo</a:t>
            </a:r>
          </a:p>
          <a:p>
            <a:pPr marL="914400" lvl="4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Maistrova 10</a:t>
            </a:r>
          </a:p>
          <a:p>
            <a:pPr marL="914400" lvl="4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1000 Ljubljana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l-S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l-S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228" y="4793388"/>
            <a:ext cx="1963367" cy="1530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388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besedila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Drugi pomembni datumi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34290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Odpiranje vlog: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11. 6. 2021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.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Poziv k dopolnitvi nepopolnih vlog: najkasneje v 8 dneh od dneva odpiranja vlog </a:t>
            </a:r>
            <a:r>
              <a:rPr lang="sl-SI" kern="0" dirty="0">
                <a:solidFill>
                  <a:schemeClr val="accent6">
                    <a:lumMod val="75000"/>
                  </a:schemeClr>
                </a:solidFill>
                <a:latin typeface="Arial"/>
              </a:rPr>
              <a:t>(poziv po pošti na naslov prijavitelja, ki je naveden v prijavnem obrazcu).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Obvestila o rezultatih javnega razpisa: najkasneje v roku </a:t>
            </a:r>
            <a:r>
              <a:rPr lang="pl-PL" kern="0" dirty="0">
                <a:solidFill>
                  <a:srgbClr val="034EA2"/>
                </a:solidFill>
                <a:latin typeface="Arial"/>
              </a:rPr>
              <a:t>60 dni od odpiranja vlog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079" y="4904084"/>
            <a:ext cx="1370665" cy="1370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2150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55055" y="482886"/>
            <a:ext cx="7099192" cy="1592494"/>
          </a:xfrm>
        </p:spPr>
        <p:txBody>
          <a:bodyPr/>
          <a:lstStyle/>
          <a:p>
            <a:endParaRPr lang="sl-SI" altLang="sl-SI" dirty="0"/>
          </a:p>
          <a:p>
            <a:r>
              <a:rPr lang="sl-SI" altLang="sl-SI" dirty="0"/>
              <a:t>Sofinancerja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l-SI" b="1" kern="0" dirty="0">
                <a:solidFill>
                  <a:srgbClr val="034EA2"/>
                </a:solidFill>
                <a:latin typeface="Arial"/>
              </a:rPr>
              <a:t>Evropska unija iz Evropskega socialnega sklada in Republika Slovenija;</a:t>
            </a:r>
          </a:p>
          <a:p>
            <a:r>
              <a:rPr lang="sl-SI" kern="0" dirty="0">
                <a:solidFill>
                  <a:srgbClr val="034EA2"/>
                </a:solidFill>
                <a:latin typeface="Arial"/>
              </a:rPr>
              <a:t>JR se izvaja v okviru Operativnega programa za izvajanje evropske kohezijske politike v obdobju 2014 – 2020; </a:t>
            </a:r>
          </a:p>
          <a:p>
            <a:r>
              <a:rPr lang="sl-SI" kern="0" dirty="0">
                <a:solidFill>
                  <a:srgbClr val="034EA2"/>
                </a:solidFill>
                <a:latin typeface="Arial"/>
              </a:rPr>
              <a:t>prednostna os: 9 Socialna vključenost in zmanjševanje tveganja revščine; </a:t>
            </a:r>
          </a:p>
          <a:p>
            <a:r>
              <a:rPr lang="sl-SI" kern="0" dirty="0">
                <a:solidFill>
                  <a:srgbClr val="034EA2"/>
                </a:solidFill>
                <a:latin typeface="Arial"/>
              </a:rPr>
              <a:t>prednostna naložba: 9.1 Aktivno vključevanje, tudi za spodbujanje enakih možnosti in aktivne udeležbe, ter povečanje zaposljivosti; </a:t>
            </a:r>
          </a:p>
          <a:p>
            <a:r>
              <a:rPr lang="sl-SI" kern="0" dirty="0">
                <a:solidFill>
                  <a:srgbClr val="034EA2"/>
                </a:solidFill>
                <a:latin typeface="Arial"/>
              </a:rPr>
              <a:t>specifični cilj: 9.1.3 Preprečevanje zdrsa v revščino oziroma socialno izključenost in zmanjševanje neenakosti v zdravju. </a:t>
            </a:r>
          </a:p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318"/>
          <a:stretch/>
        </p:blipFill>
        <p:spPr bwMode="auto">
          <a:xfrm>
            <a:off x="4896695" y="322841"/>
            <a:ext cx="2666377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8120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55055" y="482886"/>
            <a:ext cx="7099192" cy="1592494"/>
          </a:xfrm>
        </p:spPr>
        <p:txBody>
          <a:bodyPr/>
          <a:lstStyle/>
          <a:p>
            <a:endParaRPr lang="sl-SI" dirty="0"/>
          </a:p>
          <a:p>
            <a:r>
              <a:rPr lang="sl-SI" dirty="0"/>
              <a:t>Opozorila!</a:t>
            </a:r>
          </a:p>
        </p:txBody>
      </p:sp>
      <p:pic>
        <p:nvPicPr>
          <p:cNvPr id="4" name="irc_mi" descr="Rezultat iskanja slik za znak za opozorilo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161" y="5321217"/>
            <a:ext cx="1273746" cy="12174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EC43A43A-97F1-432B-A955-1B793D437E3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5054" y="2075380"/>
            <a:ext cx="7578752" cy="4315145"/>
          </a:xfrm>
        </p:spPr>
        <p:txBody>
          <a:bodyPr>
            <a:normAutofit fontScale="925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sz="1800" dirty="0">
                <a:solidFill>
                  <a:schemeClr val="accent5"/>
                </a:solidFill>
              </a:rPr>
              <a:t>Zaposlitev koordinatorja mora trajati najmanj 16 mesecev, zaposlitev osebe za pomoč pri koordinaciji pa lahko traja manj kot 16. mesecev. Izplačanih pa je lahko največ 16 mesečnih izplačil za vsakega.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sz="1800" dirty="0">
                <a:solidFill>
                  <a:schemeClr val="accent5"/>
                </a:solidFill>
              </a:rPr>
              <a:t>Neupravičeno je sklepanje </a:t>
            </a:r>
            <a:r>
              <a:rPr lang="sl-SI" sz="1800" dirty="0" err="1">
                <a:solidFill>
                  <a:schemeClr val="accent5"/>
                </a:solidFill>
              </a:rPr>
              <a:t>podjemnih</a:t>
            </a:r>
            <a:r>
              <a:rPr lang="sl-SI" sz="1800" dirty="0">
                <a:solidFill>
                  <a:schemeClr val="accent5"/>
                </a:solidFill>
              </a:rPr>
              <a:t> in avtorskih pogodb z zaposlenimi upravičenca ali z osebami, ki pri upravičencu delujejo kot zakoniti zastopnik, člani organov upravljanja ali nadzora.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sz="1800" dirty="0">
                <a:solidFill>
                  <a:schemeClr val="accent5"/>
                </a:solidFill>
              </a:rPr>
              <a:t>Upravičenec bo pri porabi sredstev zavezan h gospodarni rabi sredstev in zbiranju najmanj treh konkurenčnih ponudb v primeru, da bo vrednost naročila brez DDV enaka ali višja od 5.000 evrov.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sz="1800" dirty="0">
                <a:solidFill>
                  <a:schemeClr val="accent5"/>
                </a:solidFill>
              </a:rPr>
              <a:t>Stroški so neupravičeni, v kolikor je: </a:t>
            </a:r>
          </a:p>
          <a:p>
            <a:pPr lvl="1"/>
            <a:r>
              <a:rPr lang="sl-SI" sz="1600" dirty="0">
                <a:solidFill>
                  <a:schemeClr val="accent5"/>
                </a:solidFill>
              </a:rPr>
              <a:t>- zunanji izvajalec povezana družba po pravilih zakona, ki ureja gospodarske družbe; ali </a:t>
            </a:r>
          </a:p>
          <a:p>
            <a:pPr lvl="1"/>
            <a:r>
              <a:rPr lang="sl-SI" sz="1600" dirty="0">
                <a:solidFill>
                  <a:schemeClr val="accent5"/>
                </a:solidFill>
              </a:rPr>
              <a:t>- zakoniti zastopnik upravičenca, član organa upravljanja ali nadzora ali njegov družinski član:       </a:t>
            </a:r>
          </a:p>
          <a:p>
            <a:pPr lvl="2"/>
            <a:r>
              <a:rPr lang="sl-SI" sz="1400" dirty="0">
                <a:solidFill>
                  <a:schemeClr val="accent5"/>
                </a:solidFill>
              </a:rPr>
              <a:t>- udeležen kot zakoniti zastopnik, član organa upravljanja ali nadzora zunanjega izvajalca, ali</a:t>
            </a:r>
          </a:p>
          <a:p>
            <a:pPr lvl="2"/>
            <a:r>
              <a:rPr lang="sl-SI" sz="1400" dirty="0">
                <a:solidFill>
                  <a:schemeClr val="accent5"/>
                </a:solidFill>
              </a:rPr>
              <a:t>- neposredno ali preko drugih pravnih oseb v več kot petindvajset odstotnem deležu udeležen pri ustanoviteljskih pravicah, upravljanju ali kapitalu zunanjega izvajalca.</a:t>
            </a:r>
          </a:p>
          <a:p>
            <a:endParaRPr lang="sl-SI" sz="16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530852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6" y="2323303"/>
            <a:ext cx="7984947" cy="3010697"/>
          </a:xfrm>
        </p:spPr>
        <p:txBody>
          <a:bodyPr>
            <a:normAutofit fontScale="90000"/>
          </a:bodyPr>
          <a:lstStyle/>
          <a:p>
            <a:r>
              <a:rPr lang="sl-SI" dirty="0"/>
              <a:t>Dodatne informacije o javnem razpisu:</a:t>
            </a:r>
            <a:br>
              <a:rPr lang="sl-SI" dirty="0"/>
            </a:br>
            <a:br>
              <a:rPr lang="sl-SI" dirty="0"/>
            </a:br>
            <a:r>
              <a:rPr lang="sl-SI" dirty="0"/>
              <a:t>Služba za kulturne raznolikosti in človekove pravice</a:t>
            </a:r>
            <a:br>
              <a:rPr lang="sl-SI" dirty="0"/>
            </a:br>
            <a:br>
              <a:rPr lang="sl-SI" dirty="0"/>
            </a:br>
            <a:br>
              <a:rPr lang="sl-SI" dirty="0"/>
            </a:br>
            <a:r>
              <a:rPr lang="sl-SI" sz="2200" dirty="0"/>
              <a:t>mag. Matej Strahovnik: matej.strahovnik@gov.si, 01 369 59 34</a:t>
            </a:r>
            <a:br>
              <a:rPr lang="sl-SI" sz="2200" dirty="0"/>
            </a:br>
            <a:br>
              <a:rPr lang="sl-SI" sz="2200" dirty="0"/>
            </a:br>
            <a:br>
              <a:rPr lang="sl-SI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72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55055" y="482885"/>
            <a:ext cx="7099192" cy="1441779"/>
          </a:xfrm>
        </p:spPr>
        <p:txBody>
          <a:bodyPr>
            <a:normAutofit/>
          </a:bodyPr>
          <a:lstStyle/>
          <a:p>
            <a:endParaRPr lang="sl-SI" altLang="sl-SI" dirty="0"/>
          </a:p>
          <a:p>
            <a:r>
              <a:rPr lang="sl-SI" altLang="sl-SI" dirty="0"/>
              <a:t>Namen javnega razpisa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55054" y="1871530"/>
            <a:ext cx="7099193" cy="4518996"/>
          </a:xfrm>
        </p:spPr>
        <p:txBody>
          <a:bodyPr/>
          <a:lstStyle/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sl-SI" altLang="sl-SI" kern="0" dirty="0">
                <a:solidFill>
                  <a:srgbClr val="034EA2"/>
                </a:solidFill>
                <a:latin typeface="Arial"/>
              </a:rPr>
              <a:t>=  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sofinanciranje operacij*, na področju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kulture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 (kulturnega in kreativnega sektorja) v podporo zagotavljanju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večjih zaposlitvenih možnosti na trgu dela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, dvigu ravni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usposobljenosti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, kulturne ustvarjalnosti in kreativnosti ter krepitvi samozavesti in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socialne vključenosti 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v širše družbeno okolje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pripadnikov ranljivih skupin.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sl-SI" i="1" kern="0" dirty="0">
              <a:solidFill>
                <a:srgbClr val="034EA2"/>
              </a:solidFill>
              <a:latin typeface="Arial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sl-SI" i="1" kern="0" dirty="0">
              <a:solidFill>
                <a:srgbClr val="034EA2"/>
              </a:solidFill>
              <a:latin typeface="Arial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sl-SI" i="1" kern="0" dirty="0">
                <a:solidFill>
                  <a:srgbClr val="034EA2"/>
                </a:solidFill>
                <a:latin typeface="Arial"/>
              </a:rPr>
              <a:t>*operacija = projekt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514" y="3989685"/>
            <a:ext cx="1890089" cy="1890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8104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55055" y="482885"/>
            <a:ext cx="7099192" cy="1368037"/>
          </a:xfrm>
        </p:spPr>
        <p:txBody>
          <a:bodyPr/>
          <a:lstStyle/>
          <a:p>
            <a:endParaRPr lang="sl-SI" altLang="sl-SI" dirty="0"/>
          </a:p>
          <a:p>
            <a:r>
              <a:rPr lang="sl-SI" altLang="sl-SI" dirty="0"/>
              <a:t>Ciljne skupine: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55054" y="1649338"/>
            <a:ext cx="7099193" cy="4741187"/>
          </a:xfrm>
        </p:spPr>
        <p:txBody>
          <a:bodyPr/>
          <a:lstStyle/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sl-SI" b="1" kern="0" dirty="0">
              <a:solidFill>
                <a:srgbClr val="034EA2"/>
              </a:solidFill>
              <a:latin typeface="Arial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Pripadniki ranljivih družbenih skupin: 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manjšinske etnične skupnosti 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(pripadniki italijanske in madžarske narodne skupnosti, romske skupnosti, narodnih skupnosti, opredeljenih v Deklaraciji Republike Slovenije o položaju narodnih skupnosti pripadnikov narodov nekdanje SFRJ v Republiki Sloveniji, nemško govoreče etnične skupine v Sloveniji, različnih manjšinskih etničnih skupnosti ter priseljencev); in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sl-SI" kern="0" dirty="0">
              <a:solidFill>
                <a:srgbClr val="034EA2"/>
              </a:solidFill>
              <a:latin typeface="Arial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invalidi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.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344" y="4632845"/>
            <a:ext cx="2359025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6109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Upravičene dejavnosti: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55054" y="1743342"/>
            <a:ext cx="7099193" cy="4647183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usposabljanja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 za krepitev zaposljivosti in socialne vključenosti pripadnikov ranljivih skupin na področju kulture; in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sl-SI" kern="0" dirty="0">
              <a:solidFill>
                <a:srgbClr val="034EA2"/>
              </a:solidFill>
              <a:latin typeface="Arial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l-SI" b="1" kern="0" dirty="0">
                <a:solidFill>
                  <a:srgbClr val="034EA2"/>
                </a:solidFill>
                <a:latin typeface="Arial"/>
              </a:rPr>
              <a:t>zaposlitev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 enega pripadnika ranljive skupine kot koordinatorja operacije (upravičena ena zaposlitev pri prijavitelju, za polni delovni čas, za najmanj 16 mesecev).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544" y="4484139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5445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55055" y="482886"/>
            <a:ext cx="7099192" cy="1592494"/>
          </a:xfrm>
        </p:spPr>
        <p:txBody>
          <a:bodyPr/>
          <a:lstStyle/>
          <a:p>
            <a:endParaRPr lang="sl-SI" dirty="0"/>
          </a:p>
          <a:p>
            <a:r>
              <a:rPr lang="sl-SI" dirty="0"/>
              <a:t>Druga določila za pripravo vloge: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usposabljanja morajo biti sestavljena iz </a:t>
            </a: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najmanj enega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in </a:t>
            </a: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največ pet sklopov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, posamezni</a:t>
            </a: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 sklop pa mora obsegati najmanj 40 ur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udeleženci usposabljanj so osebe iz ranljive ciljne skupine, ki so ob vstopu v usposabljanje </a:t>
            </a: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dopolnile 15 let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in so </a:t>
            </a: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prisotne najmanj 40 ur;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po zaključku usposabljanj je zaželena </a:t>
            </a: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predstavitev rezultatov operacije za širšo javnost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2896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55055" y="482885"/>
            <a:ext cx="7099192" cy="1692501"/>
          </a:xfrm>
        </p:spPr>
        <p:txBody>
          <a:bodyPr/>
          <a:lstStyle/>
          <a:p>
            <a:endParaRPr lang="sl-SI" altLang="sl-SI" dirty="0"/>
          </a:p>
          <a:p>
            <a:r>
              <a:rPr lang="sl-SI" altLang="sl-SI" dirty="0"/>
              <a:t>Pogoji za prijavitelje (1)</a:t>
            </a:r>
            <a:br>
              <a:rPr lang="sl-SI" altLang="sl-SI" dirty="0"/>
            </a:br>
            <a:r>
              <a:rPr lang="sl-SI" altLang="sl-SI" sz="2800" dirty="0"/>
              <a:t>(statusni)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55054" y="2094271"/>
            <a:ext cx="7099193" cy="4296254"/>
          </a:xfrm>
        </p:spPr>
        <p:txBody>
          <a:bodyPr/>
          <a:lstStyle/>
          <a:p>
            <a:pPr marL="457200" lvl="0" indent="-4572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endParaRPr lang="sl-SI" kern="0" dirty="0">
              <a:solidFill>
                <a:srgbClr val="034EA2"/>
              </a:solidFill>
              <a:latin typeface="Arial"/>
            </a:endParaRPr>
          </a:p>
          <a:p>
            <a:pPr marL="457200" lvl="0" indent="-4572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so organizacije s sedežem v Republiki Sloveniji;</a:t>
            </a:r>
          </a:p>
          <a:p>
            <a:pPr marL="457200" lvl="0" indent="-4572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endParaRPr lang="sl-SI" kern="0" dirty="0">
              <a:solidFill>
                <a:srgbClr val="034EA2"/>
              </a:solidFill>
              <a:latin typeface="Arial"/>
            </a:endParaRPr>
          </a:p>
          <a:p>
            <a:pPr marL="457200" lvl="0" indent="-4572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so nepridobitne pravne osebe zasebnega prava, ki so ustanovljene kot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društvo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,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zveza društev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,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zasebni zavod,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ustanova ali druge nevladne organizacije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;</a:t>
            </a:r>
          </a:p>
          <a:p>
            <a:pPr marL="457200" lvl="0" indent="-4572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endParaRPr lang="sl-SI" b="1" kern="0" dirty="0">
              <a:solidFill>
                <a:srgbClr val="034EA2"/>
              </a:solidFill>
              <a:latin typeface="Arial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433" y="5125008"/>
            <a:ext cx="1639589" cy="1639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1450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55055" y="482885"/>
            <a:ext cx="7099192" cy="1567141"/>
          </a:xfrm>
        </p:spPr>
        <p:txBody>
          <a:bodyPr/>
          <a:lstStyle/>
          <a:p>
            <a:endParaRPr lang="sl-SI" altLang="sl-SI" dirty="0"/>
          </a:p>
          <a:p>
            <a:r>
              <a:rPr lang="sl-SI" altLang="sl-SI" dirty="0"/>
              <a:t>Pogoji za prijavitelje (2)</a:t>
            </a:r>
            <a:br>
              <a:rPr lang="sl-SI" altLang="sl-SI" dirty="0"/>
            </a:br>
            <a:r>
              <a:rPr lang="sl-SI" altLang="sl-SI" sz="2800" dirty="0"/>
              <a:t>(področje delovanja)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55054" y="2271252"/>
            <a:ext cx="7099193" cy="4119274"/>
          </a:xfrm>
        </p:spPr>
        <p:txBody>
          <a:bodyPr/>
          <a:lstStyle/>
          <a:p>
            <a:pPr marL="457200" lvl="0" indent="-4572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 startAt="3"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imajo v ustanovnem aktu ali drugem ustreznem pravnem aktu opredeljeno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delovanje na področju kulturno-umetniške dejavnosti 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in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delovanje na področju ene izmed ranljivih skupin (po tem javnem razpisu);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078" y="3961344"/>
            <a:ext cx="2095500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832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55055" y="482886"/>
            <a:ext cx="7099192" cy="1592494"/>
          </a:xfrm>
        </p:spPr>
        <p:txBody>
          <a:bodyPr/>
          <a:lstStyle/>
          <a:p>
            <a:r>
              <a:rPr lang="sl-SI" altLang="sl-SI" dirty="0"/>
              <a:t>Pogoji za prijavitelje (3)</a:t>
            </a:r>
            <a:br>
              <a:rPr lang="sl-SI" altLang="sl-SI" dirty="0"/>
            </a:br>
            <a:r>
              <a:rPr lang="sl-SI" altLang="sl-SI" sz="2800" dirty="0"/>
              <a:t>(vezano na vlogo)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prijavljajo samo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eno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 operacijo;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sl-SI" kern="0" dirty="0">
              <a:solidFill>
                <a:srgbClr val="034EA2"/>
              </a:solidFill>
              <a:latin typeface="Arial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sedež prijavitelja in izvajanje aktivnosti usposabljanj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morata biti v isti kohezijski regiji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;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 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prijavljajo aktivnosti operacije, ki se bodo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začele izvajati v letu 2021 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in se bodo zaključile najkasneje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1. 3. 2023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;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 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zaprošajo za sofinanciranje prijavljene operacije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najmanj v višini 70.000,00 EUR, največ pa 140.000,00 EUR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; 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 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l-SI" kern="0" dirty="0">
                <a:solidFill>
                  <a:srgbClr val="034EA2"/>
                </a:solidFill>
                <a:latin typeface="Arial"/>
              </a:rPr>
              <a:t>bodo izvedli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operacijo za vsaj eno izmed ranljivih skupin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 (po tem javnem razpisu).</a:t>
            </a:r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668" y="4961953"/>
            <a:ext cx="1462532" cy="1462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9504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1220</TotalTime>
  <Words>1550</Words>
  <Application>Microsoft Office PowerPoint</Application>
  <PresentationFormat>Diaprojekcija na zaslonu (4:3)</PresentationFormat>
  <Paragraphs>202</Paragraphs>
  <Slides>21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Wingdings</vt:lpstr>
      <vt:lpstr>Office Theme</vt:lpstr>
      <vt:lpstr>PREDSTAVITVENA DELAVNICA   Javni razpis za izbor operacij  za večjo socialno vključenost pripadnikov ranljivih družbenih skupin na področju kulture v okviru Evropskega socialnega sklada  v letih 2021 – 2023   (JR-ESS-2021-2023-socialna vključenost)   Ljubljana, 13. 5. 2018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Dodatne informacije o javnem razpisu:  Služba za kulturne raznolikosti in človekove pravice   mag. Matej Strahovnik: matej.strahovnik@gov.si, 01 369 59 34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Mitja Ribic</dc:creator>
  <cp:lastModifiedBy>Matej Strahovnik</cp:lastModifiedBy>
  <cp:revision>96</cp:revision>
  <dcterms:created xsi:type="dcterms:W3CDTF">2015-02-26T08:26:11Z</dcterms:created>
  <dcterms:modified xsi:type="dcterms:W3CDTF">2021-05-17T06:19:52Z</dcterms:modified>
</cp:coreProperties>
</file>