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4"/>
  </p:notesMasterIdLst>
  <p:sldIdLst>
    <p:sldId id="256" r:id="rId2"/>
    <p:sldId id="260" r:id="rId3"/>
    <p:sldId id="281" r:id="rId4"/>
    <p:sldId id="261" r:id="rId5"/>
    <p:sldId id="263" r:id="rId6"/>
    <p:sldId id="264" r:id="rId7"/>
    <p:sldId id="265" r:id="rId8"/>
    <p:sldId id="282" r:id="rId9"/>
    <p:sldId id="266" r:id="rId10"/>
    <p:sldId id="267" r:id="rId11"/>
    <p:sldId id="268" r:id="rId12"/>
    <p:sldId id="270" r:id="rId13"/>
    <p:sldId id="283" r:id="rId14"/>
    <p:sldId id="271" r:id="rId15"/>
    <p:sldId id="284" r:id="rId16"/>
    <p:sldId id="272" r:id="rId17"/>
    <p:sldId id="273" r:id="rId18"/>
    <p:sldId id="274" r:id="rId19"/>
    <p:sldId id="275" r:id="rId20"/>
    <p:sldId id="276" r:id="rId21"/>
    <p:sldId id="277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130" d="100"/>
          <a:sy n="130" d="100"/>
        </p:scale>
        <p:origin x="111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A70AA-ACF0-4249-A59B-E16DA0B65AE6}" type="datetimeFigureOut">
              <a:rPr lang="sl-SI" smtClean="0"/>
              <a:t>18. 12. 2019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62338-C578-4EA0-8426-0B389324E66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8998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 anchor="ctr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6173" y="2532189"/>
            <a:ext cx="10109770" cy="288850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236417" y="1366750"/>
            <a:ext cx="1921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www.eu-skladi.si</a:t>
            </a:r>
          </a:p>
        </p:txBody>
      </p:sp>
    </p:spTree>
    <p:extLst>
      <p:ext uri="{BB962C8B-B14F-4D97-AF65-F5344CB8AC3E}">
        <p14:creationId xmlns:p14="http://schemas.microsoft.com/office/powerpoint/2010/main" val="5639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4255" y="129199"/>
            <a:ext cx="2987109" cy="2555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749871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2820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96" y="-111920"/>
            <a:ext cx="2717083" cy="2140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93480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53296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5" y="181521"/>
            <a:ext cx="2497397" cy="1993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28189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 anchor="ctr"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8420598" y="-12700"/>
            <a:ext cx="1787100" cy="2806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16051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0956" y="53975"/>
            <a:ext cx="3801204" cy="239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6" y="482886"/>
            <a:ext cx="671904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88394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065" y="38109"/>
            <a:ext cx="4879775" cy="24585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06645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99441" y="73042"/>
            <a:ext cx="2367744" cy="2532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5809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9111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98914">
            <a:off x="7043882" y="421051"/>
            <a:ext cx="3142407" cy="16588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43137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6532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5423" y="190519"/>
            <a:ext cx="2381402" cy="214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33040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194" y="-520699"/>
            <a:ext cx="3032662" cy="3017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16999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92939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0851" y="-413222"/>
            <a:ext cx="2241589" cy="27647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826195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61100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AA43-227E-4F11-92D3-0B5ECCA277C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0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vrk.gov.si/delovna_podrocja/strategija_pametne_specializacije/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-skladi.si/sl/dokumenti/navodila/nus_verzija-1-09_podpisana.pdf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8011" y="898498"/>
            <a:ext cx="5128592" cy="1494845"/>
          </a:xfrm>
        </p:spPr>
        <p:txBody>
          <a:bodyPr>
            <a:normAutofit fontScale="90000"/>
          </a:bodyPr>
          <a:lstStyle/>
          <a:p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r>
              <a:rPr lang="sl-SI" sz="3100" dirty="0"/>
              <a:t>Informativni dan:</a:t>
            </a:r>
            <a:br>
              <a:rPr lang="sl-SI" sz="3100" dirty="0"/>
            </a:br>
            <a:r>
              <a:rPr lang="sl-SI" sz="3100" dirty="0"/>
              <a:t>JR Razvoj slovenščine v digitalnem okolju – jezikovni viri in tehnologije</a:t>
            </a: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r>
              <a:rPr lang="sl-SI" sz="2700" dirty="0"/>
              <a:t>Ministrstvo za kulturo, 16. 12. 2019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261956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Slovenska strategija pametne specializacije (S4)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4056" y="1765190"/>
            <a:ext cx="7010191" cy="462533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Izdelki, ki bodo nastali kot rezultat na javnem razpisu izbranega programa, so prioritete s področja digitalizacije slovenščine za podporo gospodarstvu.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S koncentracijo znanja in kompetenc ter znanstveno in tehnološko odličnostjo se bodo vključevali v prednostna področja Slovenske strategije pametne specializacije (S4) (dokument je dostopen na </a:t>
            </a:r>
            <a:r>
              <a:rPr lang="sl-SI" sz="2400" u="sng" dirty="0">
                <a:hlinkClick r:id="rId2"/>
              </a:rPr>
              <a:t>https://www.gov.si/zbirke/projekti-in-programi/izvajanje-slovenske-strategije-pametne-specializacije/</a:t>
            </a:r>
            <a:r>
              <a:rPr lang="sl-SI" sz="2400" dirty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Gre za področja, na katerih ima Slovenija dolgoročni potencial za uspešen prodor na globalne trge, za uspešnejšo in celovitejšo vključitev v globalne verige vrednosti. </a:t>
            </a:r>
          </a:p>
        </p:txBody>
      </p:sp>
    </p:spTree>
    <p:extLst>
      <p:ext uri="{BB962C8B-B14F-4D97-AF65-F5344CB8AC3E}">
        <p14:creationId xmlns:p14="http://schemas.microsoft.com/office/powerpoint/2010/main" val="2702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Prednostna področja S4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Pametna mesta in skupnosti,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Pametne stavbe in dom z lesno verigo,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Tovarne prihodnosti,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Trajnostni turizem,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Zdravje – medicina,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Mobilnost,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Razvoj materialov kot produktov,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Mreže za prehod v krožno gospodarstvo.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39070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Upravičeni prijavitelji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1176" y="1590262"/>
            <a:ext cx="7193071" cy="480026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b="1" dirty="0"/>
              <a:t>Upravičenci javnega razpisa</a:t>
            </a:r>
            <a:r>
              <a:rPr lang="sl-SI" dirty="0"/>
              <a:t> so univerze, raziskovalne organizacije in podjetja, povezani v konzorcij.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Na javni razpis se lahko prijavi konzorcij partnerjev, ki mora biti sestavljen iz:</a:t>
            </a:r>
          </a:p>
          <a:p>
            <a:pPr lvl="1"/>
            <a:r>
              <a:rPr lang="sl-SI" sz="2000" b="1" dirty="0"/>
              <a:t>vsaj dveh raziskovalnih organizacij (v nadaljevanju: RO) – vsaj ene s sedežem v KRVS in vsaj ene s sedežem v KRZS –, </a:t>
            </a:r>
            <a:r>
              <a:rPr lang="sl-SI" sz="2000" dirty="0"/>
              <a:t>ki so lahko javne raziskovalne organizacije  v Republiki Sloveniji ali druge raziskovalne organizacije, ki so vodene kot samostojne raziskovalne organizacije v evidencah Javne agencije za raziskovalno dejavnost Republike Slovenije (v nadaljevanju: ARRS) in niso ustanovljene po Zakonu o gospodarskih družbah  ter</a:t>
            </a:r>
          </a:p>
          <a:p>
            <a:pPr lvl="1"/>
            <a:r>
              <a:rPr lang="sl-SI" sz="2000" b="1" dirty="0"/>
              <a:t>enega ali več podjetij s sedežem v KRVS in</a:t>
            </a:r>
          </a:p>
          <a:p>
            <a:pPr lvl="1"/>
            <a:r>
              <a:rPr lang="sl-SI" sz="2000" b="1" dirty="0"/>
              <a:t>enega ali več podjetij s sedežem v KRZS.</a:t>
            </a:r>
          </a:p>
        </p:txBody>
      </p:sp>
    </p:spTree>
    <p:extLst>
      <p:ext uri="{BB962C8B-B14F-4D97-AF65-F5344CB8AC3E}">
        <p14:creationId xmlns:p14="http://schemas.microsoft.com/office/powerpoint/2010/main" val="1641027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Pogoji za upravičenost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Usklajenost s cilji/rezultati na ravni prednostne osi oziroma prednostne naložbe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Realna izvedljivost v obdobju ter ustreznost in sposobnost upravičencev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Izkazovanje pripravljenosti za izvedbo, vključno z zaprto finančno konstrukcijo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Umestitev v prednostna področja Slovenske strategije pametne specializacije (S4)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8693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Prijavni obrazec – priloge </a:t>
            </a:r>
          </a:p>
          <a:p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27539" y="926123"/>
            <a:ext cx="7114985" cy="5147879"/>
          </a:xfrm>
        </p:spPr>
        <p:txBody>
          <a:bodyPr>
            <a:normAutofit fontScale="47500" lnSpcReduction="20000"/>
          </a:bodyPr>
          <a:lstStyle/>
          <a:p>
            <a:r>
              <a:rPr lang="sl-SI" dirty="0"/>
              <a:t> </a:t>
            </a:r>
            <a:endParaRPr lang="sl-SI" sz="3600" dirty="0"/>
          </a:p>
          <a:p>
            <a:r>
              <a:rPr lang="sl-SI" sz="3600" b="1" dirty="0"/>
              <a:t>        Obvezne priloge </a:t>
            </a:r>
            <a:r>
              <a:rPr lang="sl-SI" sz="3600" dirty="0"/>
              <a:t>:</a:t>
            </a:r>
          </a:p>
          <a:p>
            <a:pPr marL="1028700" lvl="1" indent="-342900"/>
            <a:r>
              <a:rPr lang="sl-SI" sz="3600" dirty="0"/>
              <a:t>finančni načrt – skupni in po partnerjih</a:t>
            </a:r>
          </a:p>
          <a:p>
            <a:pPr marL="1028700" lvl="1" indent="-342900"/>
            <a:r>
              <a:rPr lang="sl-SI" sz="3600" dirty="0"/>
              <a:t>delovni in terminski načrt posameznih partnerjev</a:t>
            </a:r>
          </a:p>
          <a:p>
            <a:pPr marL="1028700" lvl="1" indent="-342900"/>
            <a:r>
              <a:rPr lang="sl-SI" sz="3600" dirty="0"/>
              <a:t>podpisana </a:t>
            </a:r>
            <a:r>
              <a:rPr lang="sl-SI" sz="3600" dirty="0" err="1"/>
              <a:t>konzorcijska</a:t>
            </a:r>
            <a:r>
              <a:rPr lang="sl-SI" sz="3600" dirty="0"/>
              <a:t> pogodba med partnerji</a:t>
            </a:r>
          </a:p>
          <a:p>
            <a:pPr marL="1028700" lvl="1" indent="-342900"/>
            <a:r>
              <a:rPr lang="sl-SI" sz="3600" dirty="0"/>
              <a:t>podpisana izjava o izpolnjevanju in sprejemanju razpisnih pogojev (prijavitelja)</a:t>
            </a:r>
          </a:p>
          <a:p>
            <a:pPr marL="1028700" lvl="1" indent="-342900"/>
            <a:r>
              <a:rPr lang="sl-SI" sz="3600" dirty="0"/>
              <a:t>podpisana izjava o izpolnjevanju in sprejemanju razpisnih pogojev (preostalih </a:t>
            </a:r>
            <a:r>
              <a:rPr lang="sl-SI" sz="3600" dirty="0" err="1"/>
              <a:t>konzorcijskih</a:t>
            </a:r>
            <a:r>
              <a:rPr lang="sl-SI" sz="3600" dirty="0"/>
              <a:t> partnerjev)</a:t>
            </a:r>
          </a:p>
          <a:p>
            <a:pPr marL="1028700" lvl="1" indent="-342900"/>
            <a:r>
              <a:rPr lang="sl-SI" sz="3600" dirty="0"/>
              <a:t>parafiran vzorec pogodbe o sofinanciranju operacije in</a:t>
            </a:r>
          </a:p>
          <a:p>
            <a:pPr marL="1028700" lvl="1" indent="-342900"/>
            <a:r>
              <a:rPr lang="sl-SI" sz="3600" dirty="0"/>
              <a:t>potrdilo FURS glede upravičenosti do povračila DDV za vsakega partnerja, ki bo uveljavljal stroške DDV.</a:t>
            </a:r>
          </a:p>
          <a:p>
            <a:pPr marL="1028700" lvl="1" indent="-342900"/>
            <a:endParaRPr lang="sl-SI" sz="3600" dirty="0"/>
          </a:p>
          <a:p>
            <a:pPr lvl="1" indent="0">
              <a:buNone/>
            </a:pPr>
            <a:r>
              <a:rPr lang="sl-SI" sz="3600" b="1" dirty="0"/>
              <a:t>Zaradi hitrejše obravnave vlog je zaželeno, da priložite tudi neobvezne priloge:</a:t>
            </a:r>
          </a:p>
          <a:p>
            <a:pPr marL="1143000" lvl="1" indent="-457200"/>
            <a:r>
              <a:rPr lang="sl-SI" sz="3600" dirty="0"/>
              <a:t>potrdilo FURS o poravnanih obveznostih, davke in prispevke do Republike Slovenije na zadnji delovni dan v mesecu pred oddajo vloge,</a:t>
            </a:r>
          </a:p>
          <a:p>
            <a:pPr marL="1143000" lvl="1" indent="-457200"/>
            <a:r>
              <a:rPr lang="sl-SI" sz="3600" dirty="0"/>
              <a:t>potrdilo o nekaznovanju pravne in odgovorne osebe prijavitelja in</a:t>
            </a:r>
          </a:p>
          <a:p>
            <a:pPr marL="1143000" lvl="1" indent="-457200"/>
            <a:r>
              <a:rPr lang="sl-SI" sz="3600" dirty="0"/>
              <a:t>potrdilo glede </a:t>
            </a:r>
            <a:r>
              <a:rPr lang="sl-SI" sz="3600" dirty="0" err="1"/>
              <a:t>prekrškovne</a:t>
            </a:r>
            <a:r>
              <a:rPr lang="sl-SI" sz="3600" dirty="0"/>
              <a:t> evidence v povezavi s plačilom za delo</a:t>
            </a:r>
          </a:p>
          <a:p>
            <a:pPr lvl="1" indent="0">
              <a:buNone/>
            </a:pP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1005822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Prijavni obrazec – opozorila </a:t>
            </a:r>
          </a:p>
          <a:p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800" b="1" dirty="0"/>
              <a:t>Skladno navajanje podatkov </a:t>
            </a:r>
            <a:r>
              <a:rPr lang="sl-SI" sz="2800" dirty="0"/>
              <a:t>v celotnem prijavnem obrazcu – npr. skladnost okvirnih stroškov dejavnosti v delovnem načrtu s podatki v finančnem načrtu (tu so navedeni stroški po kategorijah).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800" b="1" dirty="0"/>
              <a:t>Nadgradnja: </a:t>
            </a:r>
            <a:r>
              <a:rPr lang="sl-SI" sz="2800" dirty="0"/>
              <a:t>v rubriki delovni in terminski načrt natanko opredelite, do katerega koraka je bilo orodje že izdelano (+ sredstva in vir financiranja).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7207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Višina razpisanih sredstev</a:t>
            </a:r>
          </a:p>
          <a:p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Naložbo sofinancirata Evropska unija iz Evropskega sklada za regionalni razvoj (ESRR) in Republika Slovenija v razmerju 80:20.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Skupna okvirna višina nepovratnih sredstev, ki jo bo ministrstvo v obdobju 2020 do 2022 namenilo za izvedbo javnega razpisa, je </a:t>
            </a:r>
            <a:r>
              <a:rPr lang="sl-SI" b="1" dirty="0"/>
              <a:t>do največ 4.000.000,00 EUR.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Sredstva so po letih razporejena:</a:t>
            </a:r>
          </a:p>
          <a:p>
            <a:pPr lvl="1"/>
            <a:r>
              <a:rPr lang="sl-SI" sz="2000" dirty="0"/>
              <a:t>za</a:t>
            </a:r>
            <a:r>
              <a:rPr lang="sl-SI" sz="2000" b="1" dirty="0"/>
              <a:t> </a:t>
            </a:r>
            <a:r>
              <a:rPr lang="sl-SI" sz="2000" dirty="0"/>
              <a:t>proračunsko leto 2020</a:t>
            </a:r>
            <a:r>
              <a:rPr lang="sl-SI" sz="2000" b="1" dirty="0"/>
              <a:t>: 1.350.000,00 EUR </a:t>
            </a:r>
            <a:endParaRPr lang="sl-SI" sz="2000" dirty="0"/>
          </a:p>
          <a:p>
            <a:pPr lvl="1"/>
            <a:r>
              <a:rPr lang="sl-SI" sz="2000" dirty="0"/>
              <a:t>za proračunsko leto 2021:</a:t>
            </a:r>
            <a:r>
              <a:rPr lang="sl-SI" sz="2000" b="1" dirty="0"/>
              <a:t> 1.350.000,00 EUR  </a:t>
            </a:r>
            <a:endParaRPr lang="sl-SI" sz="2000" dirty="0"/>
          </a:p>
          <a:p>
            <a:pPr lvl="1"/>
            <a:r>
              <a:rPr lang="sl-SI" sz="2000" dirty="0"/>
              <a:t>za proračunsko leto 2022:</a:t>
            </a:r>
            <a:r>
              <a:rPr lang="sl-SI" sz="2000" b="1" dirty="0"/>
              <a:t> 1.300.000,00 EUR </a:t>
            </a:r>
            <a:endParaRPr lang="sl-SI" sz="2000" dirty="0"/>
          </a:p>
          <a:p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49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Upravičeni stroški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5055" y="1618938"/>
            <a:ext cx="7099192" cy="4771587"/>
          </a:xfrm>
        </p:spPr>
        <p:txBody>
          <a:bodyPr>
            <a:normAutofit fontScale="92500"/>
          </a:bodyPr>
          <a:lstStyle/>
          <a:p>
            <a:pPr lvl="0"/>
            <a:r>
              <a:rPr lang="sl-SI" b="1" dirty="0"/>
              <a:t>Neposredni stroški:</a:t>
            </a:r>
            <a:endParaRPr lang="sl-SI" dirty="0"/>
          </a:p>
          <a:p>
            <a:pPr lvl="1"/>
            <a:r>
              <a:rPr lang="sl-SI" dirty="0"/>
              <a:t>standardna lestvica na enoto za stroške dela (SSE),</a:t>
            </a:r>
            <a:endParaRPr lang="sl-SI" sz="3600" dirty="0"/>
          </a:p>
          <a:p>
            <a:pPr lvl="1"/>
            <a:r>
              <a:rPr lang="sl-SI" dirty="0"/>
              <a:t>stroški storitev zunanjih izvajalcev </a:t>
            </a:r>
            <a:r>
              <a:rPr lang="sl-SI" sz="1500" dirty="0"/>
              <a:t>(največ 10 % vseh upravičenih stroškov)</a:t>
            </a:r>
            <a:r>
              <a:rPr lang="sl-SI" dirty="0"/>
              <a:t>,</a:t>
            </a:r>
            <a:endParaRPr lang="sl-SI" sz="3600" dirty="0"/>
          </a:p>
          <a:p>
            <a:pPr lvl="1"/>
            <a:r>
              <a:rPr lang="sl-SI" dirty="0"/>
              <a:t>stroški službenih poti </a:t>
            </a:r>
            <a:r>
              <a:rPr lang="sl-SI" sz="1700" dirty="0"/>
              <a:t>(največ 5 % vseh upravičenih stroškov)</a:t>
            </a:r>
            <a:r>
              <a:rPr lang="sl-SI" dirty="0"/>
              <a:t>,</a:t>
            </a:r>
            <a:endParaRPr lang="sl-SI" sz="3600" dirty="0"/>
          </a:p>
          <a:p>
            <a:pPr lvl="1"/>
            <a:r>
              <a:rPr lang="sl-SI" dirty="0"/>
              <a:t>stroški informiranja in obveščanja </a:t>
            </a:r>
            <a:r>
              <a:rPr lang="sl-SI" sz="1700" dirty="0"/>
              <a:t>(največ 1 %vseh upravičenih stroškov)</a:t>
            </a:r>
            <a:r>
              <a:rPr lang="sl-SI" dirty="0"/>
              <a:t>,</a:t>
            </a:r>
          </a:p>
          <a:p>
            <a:pPr lvl="1"/>
            <a:r>
              <a:rPr lang="sl-SI" sz="2200" dirty="0"/>
              <a:t>stroški investicij v neopredmetena sredstva</a:t>
            </a:r>
          </a:p>
          <a:p>
            <a:pPr lvl="1"/>
            <a:r>
              <a:rPr lang="sl-SI" dirty="0"/>
              <a:t>stroški uporabe osnovnih sredstev </a:t>
            </a:r>
            <a:r>
              <a:rPr lang="sl-SI" sz="1700" dirty="0"/>
              <a:t>(največ 20 % vseh upravičenih stroškov)</a:t>
            </a:r>
            <a:endParaRPr lang="sl-SI" sz="3600" dirty="0"/>
          </a:p>
          <a:p>
            <a:pPr lvl="0"/>
            <a:r>
              <a:rPr lang="sl-SI" b="1" dirty="0"/>
              <a:t>Posredni stroški:</a:t>
            </a:r>
            <a:endParaRPr lang="sl-SI" dirty="0"/>
          </a:p>
          <a:p>
            <a:pPr lvl="1"/>
            <a:r>
              <a:rPr lang="sl-SI" dirty="0"/>
              <a:t>pavšalno financiranje posrednih stroškov (15 % SSE),</a:t>
            </a:r>
          </a:p>
          <a:p>
            <a:pPr lvl="1"/>
            <a:r>
              <a:rPr lang="sl-SI" dirty="0"/>
              <a:t>DDV (vezan na stroške informiranja in komuniciranja ter stroške storitev zunanjih izvajalcev)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42621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Predplačilo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l-SI" b="1" dirty="0"/>
              <a:t> </a:t>
            </a:r>
            <a:endParaRPr lang="sl-SI" dirty="0"/>
          </a:p>
          <a:p>
            <a:r>
              <a:rPr lang="sl-SI" dirty="0"/>
              <a:t>Za izvajanje projektov so za prijavitelja in </a:t>
            </a:r>
            <a:r>
              <a:rPr lang="sl-SI" dirty="0" err="1"/>
              <a:t>konzorcijske</a:t>
            </a:r>
            <a:r>
              <a:rPr lang="sl-SI" dirty="0"/>
              <a:t> partnerje možna predplačila do višine 30 % pogodbene vrednosti sofinanciranja  projekta. </a:t>
            </a:r>
          </a:p>
        </p:txBody>
      </p:sp>
    </p:spTree>
    <p:extLst>
      <p:ext uri="{BB962C8B-B14F-4D97-AF65-F5344CB8AC3E}">
        <p14:creationId xmlns:p14="http://schemas.microsoft.com/office/powerpoint/2010/main" val="3479666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sl-SI" dirty="0"/>
          </a:p>
          <a:p>
            <a:r>
              <a:rPr lang="sl-SI" dirty="0"/>
              <a:t>Finančni načrt</a:t>
            </a:r>
          </a:p>
          <a:p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l-SI" b="1" dirty="0"/>
              <a:t> </a:t>
            </a:r>
            <a:endParaRPr lang="sl-S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Upoštevajte Navodila organa upravljanja o upravičenih stroških za sredstva EKP v programskem obdobju 2014–2020 – nova navodila so dostopna na </a:t>
            </a:r>
            <a:r>
              <a:rPr lang="sl-SI" sz="2400" dirty="0">
                <a:hlinkClick r:id="rId2"/>
              </a:rPr>
              <a:t>https://www.eu-skladi.si/sl/dokumenti/navodila/nus_verzija-1-09_podpisana.pdf </a:t>
            </a:r>
            <a:r>
              <a:rPr lang="sl-SI" sz="2400" dirty="0"/>
              <a:t>(v prilogi JR je verzija-1-08!). </a:t>
            </a:r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429398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Financiranje operacije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>
          <a:xfrm>
            <a:off x="604299" y="1502797"/>
            <a:ext cx="7049948" cy="5112688"/>
          </a:xfrm>
        </p:spPr>
        <p:txBody>
          <a:bodyPr>
            <a:normAutofit fontScale="92500" lnSpcReduction="10000"/>
          </a:bodyPr>
          <a:lstStyle/>
          <a:p>
            <a:r>
              <a:rPr lang="sl-SI" sz="2400" dirty="0"/>
              <a:t>Naložbo sofinancirata Evropska unija iz Evropskega sklada za regionalni razvoj (</a:t>
            </a:r>
            <a:r>
              <a:rPr lang="sl-SI" sz="2400" dirty="0" err="1"/>
              <a:t>ESRR</a:t>
            </a:r>
            <a:r>
              <a:rPr lang="sl-SI" sz="2400" dirty="0"/>
              <a:t>) in Republika Slovenija v okviru Operativnega programa za izvajanje evropske kohezijske politike v obdobju 2014–2020: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prednostne osi </a:t>
            </a:r>
            <a:r>
              <a:rPr lang="sl-SI" sz="2400" b="1" dirty="0"/>
              <a:t>1</a:t>
            </a:r>
            <a:r>
              <a:rPr lang="sl-SI" sz="2400" dirty="0"/>
              <a:t> »Mednarodna konkurenčnost raziskav, inovacij in tehnološkega razvoja v skladu s pametno specializacijo za večjo konkurenčnost in ozelenitev gospodarstva«,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prednostne naložbe </a:t>
            </a:r>
            <a:r>
              <a:rPr lang="sl-SI" sz="2400" b="1" dirty="0"/>
              <a:t>1.1</a:t>
            </a:r>
            <a:r>
              <a:rPr lang="sl-SI" sz="2400" dirty="0"/>
              <a:t> »Krepitev infrastrukture za raziskave in inovacije ter zmogljivosti za razvoj odličnosti na tem področju, pa tudi spodbujanje pristojnih centrov, zlasti takšnih, ki so evropskega pomena« in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400" dirty="0"/>
              <a:t>specifičnega cilja </a:t>
            </a:r>
            <a:r>
              <a:rPr lang="sl-SI" sz="2400" b="1" dirty="0"/>
              <a:t>1.1.1</a:t>
            </a:r>
            <a:r>
              <a:rPr lang="sl-SI" sz="2400" dirty="0"/>
              <a:t> </a:t>
            </a:r>
            <a:r>
              <a:rPr lang="sl-SI" sz="2400" b="1" dirty="0"/>
              <a:t>»Učinkovita uporaba raziskovalne infrastrukture ter razvoj znanja/kompetenc za boljše nacionalno in mednarodno sodelovanje v trikotniku znanja«.</a:t>
            </a:r>
            <a:r>
              <a:rPr lang="sl-SI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400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95719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Ključni mejniki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800" b="1" dirty="0"/>
              <a:t>Začetek</a:t>
            </a:r>
            <a:r>
              <a:rPr lang="sl-SI" sz="2800" dirty="0"/>
              <a:t>: od datuma podpisa pogodbe o sofinanciranju dalje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800" dirty="0"/>
              <a:t>Predvidena objava rezultatov na </a:t>
            </a:r>
            <a:r>
              <a:rPr lang="sl-SI" sz="2800" dirty="0" err="1"/>
              <a:t>repozitoriju</a:t>
            </a:r>
            <a:r>
              <a:rPr lang="sl-SI" sz="2800" dirty="0"/>
              <a:t>: 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sl-SI" sz="2800" dirty="0"/>
              <a:t>maj 2022 (viri)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sl-SI" sz="2800" dirty="0"/>
              <a:t>junij 2020 (tehnologije)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800" b="1" dirty="0"/>
              <a:t>Konec vseh aktivnosti: 31. avgust 2022</a:t>
            </a:r>
            <a:endParaRPr lang="sl-SI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l-SI" sz="2800" dirty="0"/>
              <a:t>Zadnji zahtevek za izplačilo: 30. september 2022</a:t>
            </a:r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818435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/>
              <a:t>Časovnica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29. november 2019: objava razpisa v Uradnem listu in na spletni strani MK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16. december: informativni dan na MK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22. januar 2020: rok za oddajo prijav (do 12. ure osebna oddaja v vložišču ministrstva oz. do 24. ure kot priporočena pošiljka)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24. januar ob 12. uri: odpiranje vlog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morebitne dopolnitve vlog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preverjanje prispelih vlog in točkovanje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sklepi in obvestilo prijaviteljem – predvidoma do 29. februarja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priprava pogodb in podpis – predvidoma do 1. marca</a:t>
            </a:r>
          </a:p>
        </p:txBody>
      </p:sp>
    </p:spTree>
    <p:extLst>
      <p:ext uri="{BB962C8B-B14F-4D97-AF65-F5344CB8AC3E}">
        <p14:creationId xmlns:p14="http://schemas.microsoft.com/office/powerpoint/2010/main" val="2989879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Hvala za pozornost!</a:t>
            </a:r>
          </a:p>
        </p:txBody>
      </p:sp>
    </p:spTree>
    <p:extLst>
      <p:ext uri="{BB962C8B-B14F-4D97-AF65-F5344CB8AC3E}">
        <p14:creationId xmlns:p14="http://schemas.microsoft.com/office/powerpoint/2010/main" val="98967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Namen javnega razpisa</a:t>
            </a:r>
          </a:p>
          <a:p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>
          <a:xfrm>
            <a:off x="556591" y="1653872"/>
            <a:ext cx="7097656" cy="473665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Doseči učinkovitejše sodelovanje med javnimi raziskovalnimi institucijami kot tudi učinkovitejše sodelovanje javnih raziskovalnih institucij z gospodarskimi subjekti in sodelovanje med samimi gospodarskimi subjekti.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Učinkovitejši prenos znanja v trikotniku znanja (tj. interakcijo med izobraževanjem, raziskovanjem in inovativnostjo).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Povezati znanost in gospodarstvo, da bi proizvedli končne produkte, ki bi bili enostavni za uporabo, ljudem pa bi pomagali pri sporazumevanju, sodelovanju, poslovanju, izmenjavi znanja in udeleževanju v družabnih in političnih razpravah ne glede na jezikovne meje.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b="1" dirty="0"/>
              <a:t>Da se zagotovi usklajeno izvajanje aktivnosti, bo na razpisu izbran en konzorcij izvajalcev.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4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8794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Cilj javnega razpisa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>
          <a:xfrm>
            <a:off x="524786" y="1916264"/>
            <a:ext cx="7129461" cy="44742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Razviti takšne končne izdelke, ki bodo uporabni tako za potrošnike kot za raziskovalne organizacije, podjetja, univerze in druge subjekte.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Upravičenci bodo morali zagotoviti odprti dostop do raziskovalnih podatkov v najširšem smislu, s čimer bo omogočen širok dostop do rezultatov raziskovalnega dela (tudi do delnih rezultatov v vmesnih fazah izvajanja).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Hiter in učinkovit prenos pridobljenega znanja ter morebitne nadgradnje in nadaljnji razvoj novih produktov s področja jezikovnih tehnologij.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3286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Predmet javnega razpisa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738" y="1542554"/>
            <a:ext cx="7121510" cy="4847972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3400" b="1" dirty="0"/>
              <a:t>Predmet javnega razpisa</a:t>
            </a:r>
            <a:r>
              <a:rPr lang="sl-SI" sz="3400" dirty="0"/>
              <a:t> je sofinanciranje izvajanja večletne operacije (v nadaljevanju: raziskovalno-razvojni projekt) za gradnjo jezikovnih virov in tehnologij.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3400" dirty="0"/>
              <a:t>Ministrstvo za kulturo bo v okviru tega javnega razpisa sofinanciralo en raziskovalno-razvojni projekt, sestavljen iz več sklopov: </a:t>
            </a:r>
          </a:p>
          <a:p>
            <a:pPr marL="1028700" lvl="1" indent="-342900"/>
            <a:r>
              <a:rPr lang="sl-SI" sz="3400" dirty="0"/>
              <a:t>vzdrževanje in nadgradnja korpusov,</a:t>
            </a:r>
          </a:p>
          <a:p>
            <a:pPr marL="1028700" lvl="1" indent="-342900"/>
            <a:r>
              <a:rPr lang="sl-SI" sz="3400" dirty="0"/>
              <a:t>govorne tehnologije,</a:t>
            </a:r>
          </a:p>
          <a:p>
            <a:pPr marL="1028700" lvl="1" indent="-342900"/>
            <a:r>
              <a:rPr lang="sl-SI" sz="3400" dirty="0"/>
              <a:t>semantični viri in tehnologije,</a:t>
            </a:r>
          </a:p>
          <a:p>
            <a:pPr marL="1028700" lvl="1" indent="-342900"/>
            <a:r>
              <a:rPr lang="sl-SI" sz="3400" dirty="0"/>
              <a:t>strojno prevajanje,</a:t>
            </a:r>
          </a:p>
          <a:p>
            <a:pPr marL="1028700" lvl="1" indent="-342900"/>
            <a:r>
              <a:rPr lang="sl-SI" sz="3400" dirty="0"/>
              <a:t>terminološki portal in</a:t>
            </a:r>
          </a:p>
          <a:p>
            <a:pPr marL="1028700" lvl="1" indent="-342900"/>
            <a:r>
              <a:rPr lang="sl-SI" sz="3400" dirty="0"/>
              <a:t>vzdrževanje infrastrukturnega centra za jezikovne vire in tehnologije.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1436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Odprti viri in kode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8397" y="1558456"/>
            <a:ext cx="7065850" cy="483206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Za novonastale jezikovne vire in jezikovna orodja oziroma tehnološke izdelke, ki bodo imeli značaj avtorskega dela, bodo morali izvajalci zagotoviti prosto dostopnost na spletu po licenci </a:t>
            </a:r>
            <a:r>
              <a:rPr lang="sl-SI" dirty="0" err="1"/>
              <a:t>Creative</a:t>
            </a:r>
            <a:r>
              <a:rPr lang="sl-SI" dirty="0"/>
              <a:t> </a:t>
            </a:r>
            <a:r>
              <a:rPr lang="sl-SI" dirty="0" err="1"/>
              <a:t>Commons</a:t>
            </a:r>
            <a:r>
              <a:rPr lang="sl-SI" dirty="0"/>
              <a:t>, in sicer po naslednji obliki standardne licence »Priznanje avtorstva CC-BY«, po kateri je uporabnikom dovoljeno tako nekomercialno kot tudi komercialno reproduciranje, distribuiranje, dajanje v najem, javna priobčitev in predelava avtorskega dela, pod pogojem, da navedejo avtorja izvirnega dela.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Izjema so tisti uporabljeni viri in tehnologije, pri katerih je treba zagotoviti varovanje osebnih podatkov, ali pa gre za gradiva, ki gradijo na že obstoječih podatkih z drugačnimi avtorskimi pravicami, vendar tovrstni viri in tehnologije ne smejo biti predmet trženja.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Za avtorska dela, označena z licenco »Priznanje avtorstva CC-BY«, bodo morali upravičenci omogočiti </a:t>
            </a:r>
            <a:r>
              <a:rPr lang="sl-SI" b="1" dirty="0"/>
              <a:t>prost dostop z objavo brezplačne programske kode in pripadajočo dokumentacijo v </a:t>
            </a:r>
            <a:r>
              <a:rPr lang="sl-SI" b="1" dirty="0" err="1"/>
              <a:t>repozitoriju</a:t>
            </a:r>
            <a:r>
              <a:rPr lang="sl-SI" b="1" dirty="0"/>
              <a:t> </a:t>
            </a:r>
            <a:r>
              <a:rPr lang="sl-SI" b="1" dirty="0" err="1"/>
              <a:t>CLARIN.SI</a:t>
            </a:r>
            <a:r>
              <a:rPr lang="sl-SI" b="1" dirty="0"/>
              <a:t> in s tem seznaniti ministrstvo. </a:t>
            </a:r>
            <a:r>
              <a:rPr lang="sl-SI" dirty="0"/>
              <a:t>Prosta dostopnost torej pomeni brezplačna dostopnost do rezultatov na javnem razpisu izbranega projekta vsej zainteresirani javnosti.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8000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Rezultati projekta po sklopih:</a:t>
            </a:r>
          </a:p>
          <a:p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0932" y="1065475"/>
            <a:ext cx="7153316" cy="5325051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1. sklop: vzdrževanje in nadgradnja korpusov </a:t>
            </a:r>
          </a:p>
          <a:p>
            <a:r>
              <a:rPr lang="sl-SI" b="1" dirty="0"/>
              <a:t>Rezultat: jezikovni korpusi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2. sklop: govorne tehnologije </a:t>
            </a:r>
          </a:p>
          <a:p>
            <a:r>
              <a:rPr lang="sl-SI" b="1" dirty="0"/>
              <a:t>Rezultat: </a:t>
            </a:r>
            <a:r>
              <a:rPr lang="sl-SI" b="1" dirty="0" err="1"/>
              <a:t>razpoznavalnik</a:t>
            </a:r>
            <a:r>
              <a:rPr lang="sl-SI" b="1" dirty="0"/>
              <a:t> tekočega govora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3. sklop: semantični viri in tehnologije</a:t>
            </a:r>
          </a:p>
          <a:p>
            <a:r>
              <a:rPr lang="sl-SI" b="1" dirty="0"/>
              <a:t>Rezultat: avtomatsko procesiranje besedila v jezikovnih tehnologijah in spletnih iskalnih orodjih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4. sklop: strojno prevajanje </a:t>
            </a:r>
          </a:p>
          <a:p>
            <a:r>
              <a:rPr lang="sl-SI" b="1" dirty="0"/>
              <a:t>Rezultat: strojni prevajalnik za jezikovni par SL-AN in AN-SL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5. sklop: terminološki portal</a:t>
            </a:r>
          </a:p>
          <a:p>
            <a:r>
              <a:rPr lang="sl-SI" b="1" dirty="0"/>
              <a:t>Rezultat: terminološki portal </a:t>
            </a:r>
            <a:r>
              <a:rPr lang="pl-PL" b="1" dirty="0"/>
              <a:t>s strežniško infrastrukturo, iskalnikom in konkordančnikom</a:t>
            </a:r>
            <a:endParaRPr lang="sl-SI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6. sklop: vzdrževanje infrastrukturnega centra za jezikovne vire in tehnologije</a:t>
            </a:r>
          </a:p>
          <a:p>
            <a:r>
              <a:rPr lang="sl-SI" b="1" dirty="0"/>
              <a:t>Rezultat: vzdrževan osrednji infrastrukturni center za potrebe izvedbe izbranega projekta</a:t>
            </a:r>
          </a:p>
        </p:txBody>
      </p:sp>
    </p:spTree>
    <p:extLst>
      <p:ext uri="{BB962C8B-B14F-4D97-AF65-F5344CB8AC3E}">
        <p14:creationId xmlns:p14="http://schemas.microsoft.com/office/powerpoint/2010/main" val="3153474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6778" y="494608"/>
            <a:ext cx="6544388" cy="1079304"/>
          </a:xfrm>
        </p:spPr>
        <p:txBody>
          <a:bodyPr>
            <a:normAutofit lnSpcReduction="10000"/>
          </a:bodyPr>
          <a:lstStyle/>
          <a:p>
            <a:endParaRPr lang="sl-SI" dirty="0"/>
          </a:p>
          <a:p>
            <a:r>
              <a:rPr lang="sl-SI" sz="3600" dirty="0"/>
              <a:t>Spremljamo kazalnike</a:t>
            </a:r>
          </a:p>
          <a:p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0932" y="1065475"/>
            <a:ext cx="7153316" cy="5325051"/>
          </a:xfrm>
        </p:spPr>
        <p:txBody>
          <a:bodyPr>
            <a:normAutofit/>
          </a:bodyPr>
          <a:lstStyle/>
          <a:p>
            <a:endParaRPr lang="sl-SI" sz="2400" b="1" dirty="0"/>
          </a:p>
          <a:p>
            <a:endParaRPr lang="sl-SI" sz="2400" b="1" dirty="0"/>
          </a:p>
          <a:p>
            <a:r>
              <a:rPr lang="sl-SI" sz="2800" b="1" dirty="0"/>
              <a:t>Kazalnike učinka:</a:t>
            </a:r>
          </a:p>
          <a:p>
            <a:r>
              <a:rPr lang="sl-SI" sz="2800" dirty="0"/>
              <a:t>Število v projekt vključenih projektnih partnerjev – podjetij, ki sodelujejo z raziskovalnimi ustanovami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800" b="1" dirty="0"/>
              <a:t>št. partnerjev – podjetij v KRZS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800" b="1" dirty="0"/>
              <a:t>št. partnerjev – podjetij v KRVS</a:t>
            </a:r>
          </a:p>
          <a:p>
            <a:endParaRPr lang="sl-SI" b="1" dirty="0"/>
          </a:p>
          <a:p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583362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Dodatni kazalniki – kazalniki uspeha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30293" y="1402285"/>
            <a:ext cx="7129461" cy="482411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b="1" dirty="0"/>
              <a:t>V prijavnem obrazcu mora prijavitelj ob posameznem sklopu definirati merljive, mednarodno veljavne kazalnike napredka in uspeha</a:t>
            </a:r>
            <a:r>
              <a:rPr lang="sl-SI" sz="2400" dirty="0"/>
              <a:t> (npr. uspešnost </a:t>
            </a:r>
            <a:r>
              <a:rPr lang="sl-SI" sz="2400" dirty="0" err="1"/>
              <a:t>razpoznavalnika</a:t>
            </a:r>
            <a:r>
              <a:rPr lang="sl-SI" sz="2400" dirty="0"/>
              <a:t> govora na javno dostopnih bazah v odstotkih, mera BLEU /tj. dvojezično vrednotenje/ za strojne prevajalnike, število izdelanih gesel in ročno preverjenih gesel za slovarje itd.).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b="1" dirty="0"/>
              <a:t>Prijavitelj se z oddajo vloge zaveže, da bo te kazalnike izpolnjeval.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/>
              <a:t>Pričakovana raven tehnološke razvitosti končnih izdelkov (</a:t>
            </a:r>
            <a:r>
              <a:rPr lang="sl-SI" sz="2400" dirty="0" err="1"/>
              <a:t>razpoznavalnik</a:t>
            </a:r>
            <a:r>
              <a:rPr lang="sl-SI" sz="2400" dirty="0"/>
              <a:t> govora, strojni prevajalnik) je stopnja TRL 7–9. </a:t>
            </a:r>
          </a:p>
        </p:txBody>
      </p:sp>
    </p:spTree>
    <p:extLst>
      <p:ext uri="{BB962C8B-B14F-4D97-AF65-F5344CB8AC3E}">
        <p14:creationId xmlns:p14="http://schemas.microsoft.com/office/powerpoint/2010/main" val="285337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</TotalTime>
  <Words>1450</Words>
  <Application>Microsoft Office PowerPoint</Application>
  <PresentationFormat>Diaprojekcija na zaslonu (4:3)</PresentationFormat>
  <Paragraphs>138</Paragraphs>
  <Slides>22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Office Theme</vt:lpstr>
      <vt:lpstr>         Informativni dan: JR Razvoj slovenščine v digitalnem okolju – jezikovni viri in tehnologije         Ministrstvo za kulturo, 16. 12. 2019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Hvala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Mitja Ribic</dc:creator>
  <cp:lastModifiedBy>Magda Stražišar</cp:lastModifiedBy>
  <cp:revision>66</cp:revision>
  <dcterms:created xsi:type="dcterms:W3CDTF">2015-02-26T08:26:11Z</dcterms:created>
  <dcterms:modified xsi:type="dcterms:W3CDTF">2019-12-18T08:28:49Z</dcterms:modified>
</cp:coreProperties>
</file>