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28"/>
  </p:notesMasterIdLst>
  <p:sldIdLst>
    <p:sldId id="283" r:id="rId2"/>
    <p:sldId id="318" r:id="rId3"/>
    <p:sldId id="319" r:id="rId4"/>
    <p:sldId id="321" r:id="rId5"/>
    <p:sldId id="322" r:id="rId6"/>
    <p:sldId id="323" r:id="rId7"/>
    <p:sldId id="324" r:id="rId8"/>
    <p:sldId id="325" r:id="rId9"/>
    <p:sldId id="327" r:id="rId10"/>
    <p:sldId id="331" r:id="rId11"/>
    <p:sldId id="328" r:id="rId12"/>
    <p:sldId id="333" r:id="rId13"/>
    <p:sldId id="329" r:id="rId14"/>
    <p:sldId id="330" r:id="rId15"/>
    <p:sldId id="334" r:id="rId16"/>
    <p:sldId id="326" r:id="rId17"/>
    <p:sldId id="269" r:id="rId18"/>
    <p:sldId id="302" r:id="rId19"/>
    <p:sldId id="304" r:id="rId20"/>
    <p:sldId id="296" r:id="rId21"/>
    <p:sldId id="298" r:id="rId22"/>
    <p:sldId id="306" r:id="rId23"/>
    <p:sldId id="332" r:id="rId24"/>
    <p:sldId id="336" r:id="rId25"/>
    <p:sldId id="335" r:id="rId26"/>
    <p:sldId id="287" r:id="rId2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ivzeti razdelek" id="{3C5663B7-BEF1-4FDF-BEAC-53693FC209CA}">
          <p14:sldIdLst>
            <p14:sldId id="283"/>
            <p14:sldId id="318"/>
            <p14:sldId id="319"/>
            <p14:sldId id="321"/>
            <p14:sldId id="322"/>
            <p14:sldId id="323"/>
            <p14:sldId id="324"/>
            <p14:sldId id="325"/>
            <p14:sldId id="327"/>
            <p14:sldId id="331"/>
            <p14:sldId id="328"/>
            <p14:sldId id="333"/>
            <p14:sldId id="329"/>
            <p14:sldId id="330"/>
            <p14:sldId id="334"/>
            <p14:sldId id="326"/>
            <p14:sldId id="269"/>
            <p14:sldId id="302"/>
          </p14:sldIdLst>
        </p14:section>
        <p14:section name="Odsek brez naslova" id="{A295FEC0-1780-4D21-8F9C-5EF70946E35E}">
          <p14:sldIdLst/>
        </p14:section>
        <p14:section name="Odsek brez naslova" id="{BCEACF7D-C56D-474C-92F9-6D3AF8BA1B36}">
          <p14:sldIdLst>
            <p14:sldId id="304"/>
            <p14:sldId id="296"/>
            <p14:sldId id="298"/>
          </p14:sldIdLst>
        </p14:section>
        <p14:section name="Odsek brez naslova" id="{1679CB5B-76F3-4F63-83B0-78AE119B1EFC}">
          <p14:sldIdLst>
            <p14:sldId id="306"/>
            <p14:sldId id="332"/>
            <p14:sldId id="336"/>
            <p14:sldId id="335"/>
            <p14:sldId id="2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51" autoAdjust="0"/>
    <p:restoredTop sz="94675" autoAdjust="0"/>
  </p:normalViewPr>
  <p:slideViewPr>
    <p:cSldViewPr>
      <p:cViewPr varScale="1">
        <p:scale>
          <a:sx n="63" d="100"/>
          <a:sy n="63" d="100"/>
        </p:scale>
        <p:origin x="172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82"/>
    </p:cViewPr>
  </p:sorter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3D6EA9-7E7C-42F2-8E45-D207AD325714}" type="datetimeFigureOut">
              <a:rPr lang="sl-SI" smtClean="0"/>
              <a:t>4. 02. 2026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B04D56-D873-42CF-9BC8-F2A5628BEC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5824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8EA53-184A-4577-A68C-F3D68C65452B}" type="datetimeFigureOut">
              <a:rPr lang="sl-SI" smtClean="0"/>
              <a:t>4. 02. 2026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2ADC3-B62E-48CA-9999-B176CF74F7C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6365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8EA53-184A-4577-A68C-F3D68C65452B}" type="datetimeFigureOut">
              <a:rPr lang="sl-SI" smtClean="0"/>
              <a:t>4. 02. 2026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2ADC3-B62E-48CA-9999-B176CF74F7C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0230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8EA53-184A-4577-A68C-F3D68C65452B}" type="datetimeFigureOut">
              <a:rPr lang="sl-SI" smtClean="0"/>
              <a:t>4. 02. 2026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2ADC3-B62E-48CA-9999-B176CF74F7C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093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8EA53-184A-4577-A68C-F3D68C65452B}" type="datetimeFigureOut">
              <a:rPr lang="sl-SI" smtClean="0"/>
              <a:t>4. 02. 2026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2ADC3-B62E-48CA-9999-B176CF74F7C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5954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8EA53-184A-4577-A68C-F3D68C65452B}" type="datetimeFigureOut">
              <a:rPr lang="sl-SI" smtClean="0"/>
              <a:t>4. 02. 2026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2ADC3-B62E-48CA-9999-B176CF74F7C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24347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8EA53-184A-4577-A68C-F3D68C65452B}" type="datetimeFigureOut">
              <a:rPr lang="sl-SI" smtClean="0"/>
              <a:t>4. 02. 2026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2ADC3-B62E-48CA-9999-B176CF74F7C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5335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8EA53-184A-4577-A68C-F3D68C65452B}" type="datetimeFigureOut">
              <a:rPr lang="sl-SI" smtClean="0"/>
              <a:t>4. 02. 2026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2ADC3-B62E-48CA-9999-B176CF74F7C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3926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8EA53-184A-4577-A68C-F3D68C65452B}" type="datetimeFigureOut">
              <a:rPr lang="sl-SI" smtClean="0"/>
              <a:t>4. 02. 2026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2ADC3-B62E-48CA-9999-B176CF74F7C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83243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8EA53-184A-4577-A68C-F3D68C65452B}" type="datetimeFigureOut">
              <a:rPr lang="sl-SI" smtClean="0"/>
              <a:t>4. 02. 2026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2ADC3-B62E-48CA-9999-B176CF74F7C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3172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8EA53-184A-4577-A68C-F3D68C65452B}" type="datetimeFigureOut">
              <a:rPr lang="sl-SI" smtClean="0"/>
              <a:t>4. 02. 2026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2ADC3-B62E-48CA-9999-B176CF74F7C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43409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8EA53-184A-4577-A68C-F3D68C65452B}" type="datetimeFigureOut">
              <a:rPr lang="sl-SI" smtClean="0"/>
              <a:t>4. 02. 2026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2ADC3-B62E-48CA-9999-B176CF74F7C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44190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8EA53-184A-4577-A68C-F3D68C65452B}" type="datetimeFigureOut">
              <a:rPr lang="sl-SI" smtClean="0"/>
              <a:t>4. 02. 2026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2ADC3-B62E-48CA-9999-B176CF74F7C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4365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ejr.ekultura.gov.si/ejr-web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si/assets/organi-v-sestavi/UJP/datoteke/storitve/e-racuni/UJPeRacun-Navodilo-za-uporabo-portala.pdf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mailto:marjeta.prezelj@gov.si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ejr.ekultura.gov.si/ejr-web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403648" y="1700808"/>
            <a:ext cx="6944816" cy="4536504"/>
          </a:xfrm>
        </p:spPr>
        <p:txBody>
          <a:bodyPr>
            <a:normAutofit fontScale="77500" lnSpcReduction="20000"/>
          </a:bodyPr>
          <a:lstStyle/>
          <a:p>
            <a:pPr algn="ctr">
              <a:lnSpc>
                <a:spcPct val="115000"/>
              </a:lnSpc>
            </a:pPr>
            <a:r>
              <a:rPr lang="sl-SI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Javni razpis za izbor kulturnih projektov pripadnikov narodnih skupnosti narodov nekdanje Socialistične federativne republike Jugoslavije v Republiki Sloveniji</a:t>
            </a:r>
            <a:endParaRPr lang="sl-SI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sl-SI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 leto 2026</a:t>
            </a:r>
          </a:p>
          <a:p>
            <a:pPr algn="ctr">
              <a:lnSpc>
                <a:spcPct val="115000"/>
              </a:lnSpc>
            </a:pPr>
            <a:r>
              <a:rPr lang="sl-SI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(JPR-exSFRJ-2026)</a:t>
            </a:r>
            <a:endParaRPr lang="sl-SI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</a:pPr>
            <a:endParaRPr lang="sl-SI" sz="2000" b="1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sl-SI" sz="2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ODPRT OD 19. </a:t>
            </a:r>
            <a:r>
              <a:rPr lang="sl-SI" sz="28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sl-SI" sz="2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2026 do </a:t>
            </a:r>
            <a:r>
              <a:rPr lang="sl-SI" sz="28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19</a:t>
            </a:r>
            <a:r>
              <a:rPr lang="sl-SI" sz="2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sl-SI" sz="28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sl-SI" sz="2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2026</a:t>
            </a:r>
          </a:p>
          <a:p>
            <a:pPr algn="ctr">
              <a:lnSpc>
                <a:spcPct val="115000"/>
              </a:lnSpc>
            </a:pPr>
            <a:endParaRPr lang="sl-SI" sz="23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sl-SI" sz="23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Okvirna vrednost razpoložljivih sredstev: </a:t>
            </a:r>
          </a:p>
          <a:p>
            <a:pPr algn="ctr">
              <a:lnSpc>
                <a:spcPct val="115000"/>
              </a:lnSpc>
            </a:pPr>
            <a:r>
              <a:rPr lang="sl-SI" sz="28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250.000 EUR</a:t>
            </a:r>
            <a:endParaRPr lang="sl-SI" sz="28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l-SI" b="1" dirty="0"/>
          </a:p>
        </p:txBody>
      </p:sp>
      <p:pic>
        <p:nvPicPr>
          <p:cNvPr id="6" name="Slika 5" descr="0364">
            <a:extLst>
              <a:ext uri="{FF2B5EF4-FFF2-40B4-BE49-F238E27FC236}">
                <a16:creationId xmlns:a16="http://schemas.microsoft.com/office/drawing/2014/main" id="{C1A5FB5F-6E4C-3F11-D621-3EF3C5BAD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80551"/>
            <a:ext cx="4321810" cy="9721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9078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B37131-996C-151C-0C45-685BC3A6D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aplikacija eJR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7A33A08-15EA-D4FF-47C0-FDBD66032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l-SI" sz="3200" dirty="0">
              <a:solidFill>
                <a:schemeClr val="tx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 algn="ctr">
              <a:buNone/>
            </a:pPr>
            <a:r>
              <a:rPr lang="sl-SI" sz="32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http://ejr.ekultura.gov.si/ejr-web</a:t>
            </a:r>
            <a:endParaRPr lang="sl-SI" sz="3200" dirty="0">
              <a:solidFill>
                <a:schemeClr val="tx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sl-SI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sl-SI" dirty="0">
                <a:latin typeface="Arial" panose="020B0604020202020204" pitchFamily="34" charset="0"/>
                <a:cs typeface="Times New Roman" panose="02020603050405020304" pitchFamily="18" charset="0"/>
              </a:rPr>
              <a:t>Navodila za prijavitelje o tej aplikaciji </a:t>
            </a:r>
          </a:p>
          <a:p>
            <a:pPr marL="0" indent="0" algn="ctr">
              <a:buNone/>
            </a:pPr>
            <a:r>
              <a:rPr lang="sl-SI" dirty="0">
                <a:latin typeface="Arial" panose="020B0604020202020204" pitchFamily="34" charset="0"/>
                <a:cs typeface="Times New Roman" panose="02020603050405020304" pitchFamily="18" charset="0"/>
              </a:rPr>
              <a:t>= priloga na spletni strani pri objavi razpisa in na prvi strani v e-obrazcu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21147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7DF60B31-6DCA-1C05-F38E-B34CD91A87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332657"/>
            <a:ext cx="4040188" cy="936104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sl-SI" sz="4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elektronsko  </a:t>
            </a:r>
            <a:r>
              <a:rPr lang="sl-SI" sz="41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</a:t>
            </a:r>
            <a:endParaRPr lang="sl-SI" sz="41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sl-SI" sz="5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(= elektronsko podpisana)     </a:t>
            </a:r>
            <a:r>
              <a:rPr lang="sl-SI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</a:t>
            </a:r>
            <a:endParaRPr lang="sl-SI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l-SI" dirty="0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3FB34571-A49A-9666-0AD7-F028FA8879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1268761"/>
            <a:ext cx="4040188" cy="4857402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15000"/>
              </a:lnSpc>
            </a:pPr>
            <a:r>
              <a:rPr lang="sl-SI" sz="8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izpolniš na e- obrazcu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l-SI" sz="8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elektronsko podpišeš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l-SI" sz="8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dokončno oddaš </a:t>
            </a:r>
            <a:r>
              <a:rPr lang="sl-SI" sz="8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 vključno 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8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19. 2. do </a:t>
            </a:r>
            <a:r>
              <a:rPr lang="sl-SI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23.59</a:t>
            </a:r>
            <a:r>
              <a:rPr lang="sl-SI" sz="80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sl-SI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ure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sl-SI" sz="8000" b="1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sl-SI" sz="8000" b="1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sl-SI" sz="8000" b="1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l-SI" dirty="0"/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2F0B9001-7147-5F8F-C3CB-C8E29E7DB1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0"/>
            <a:ext cx="4041775" cy="1340767"/>
          </a:xfrm>
        </p:spPr>
        <p:txBody>
          <a:bodyPr>
            <a:normAutofit fontScale="40000" lnSpcReduction="20000"/>
          </a:bodyPr>
          <a:lstStyle/>
          <a:p>
            <a:pPr algn="ctr"/>
            <a:r>
              <a:rPr lang="sl-SI" sz="4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tiskano </a:t>
            </a:r>
          </a:p>
          <a:p>
            <a:pPr algn="ctr"/>
            <a:r>
              <a:rPr lang="sl-SI" sz="4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(= lastnoročno podpisana)</a:t>
            </a:r>
          </a:p>
          <a:p>
            <a:pPr algn="ctr"/>
            <a:r>
              <a:rPr lang="sl-SI" sz="4000" dirty="0"/>
              <a:t>Če nimaš digitalne identitete za elektronsko podpisovanje </a:t>
            </a:r>
            <a:endParaRPr lang="sl-SI" sz="4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D0EE440C-6047-702B-EB7A-87B2E91745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1340768"/>
            <a:ext cx="4041775" cy="5328592"/>
          </a:xfrm>
        </p:spPr>
        <p:txBody>
          <a:bodyPr>
            <a:normAutofit fontScale="25000" lnSpcReduction="20000"/>
          </a:bodyPr>
          <a:lstStyle/>
          <a:p>
            <a:r>
              <a:rPr lang="sl-SI" sz="8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izpolniš na e- obrazcu,</a:t>
            </a:r>
          </a:p>
          <a:p>
            <a:r>
              <a:rPr lang="sl-SI" sz="8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natisneš</a:t>
            </a:r>
          </a:p>
          <a:p>
            <a:pPr marL="0" indent="0">
              <a:buNone/>
            </a:pPr>
            <a:r>
              <a:rPr lang="sl-SI" sz="5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(Finančnega načrta in prilog ne pošiljaš),</a:t>
            </a:r>
            <a:endParaRPr lang="sl-SI" sz="5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l-SI" sz="8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lastnoročno podpišeš </a:t>
            </a:r>
            <a:r>
              <a:rPr lang="sl-SI" sz="5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(odgovorna oseba ali po pooblastilu, če je priloženo),</a:t>
            </a:r>
          </a:p>
          <a:p>
            <a:r>
              <a:rPr lang="sl-SI" sz="8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natisneš kuverto, </a:t>
            </a:r>
            <a:r>
              <a:rPr lang="sl-SI" sz="5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 se avtomatično izpolni (A4 format)</a:t>
            </a:r>
          </a:p>
          <a:p>
            <a:r>
              <a:rPr lang="sl-SI" sz="8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jo nalepiš na ovojnico,</a:t>
            </a:r>
            <a:endParaRPr lang="sl-SI" sz="8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l-SI" sz="8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posreduješ: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7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 pošti </a:t>
            </a:r>
            <a:r>
              <a:rPr lang="sl-SI" sz="72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kot navadno pošiljko</a:t>
            </a:r>
            <a:r>
              <a:rPr lang="sl-SI" sz="7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l-SI" sz="7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 </a:t>
            </a:r>
            <a:r>
              <a:rPr lang="sl-SI" sz="7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mora prispeti do vključno 19.2. (upoštevati roke pošte)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7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 pošti </a:t>
            </a:r>
            <a:r>
              <a:rPr lang="sl-SI" sz="72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kot priporočeno pošiljko </a:t>
            </a:r>
            <a:r>
              <a:rPr lang="sl-SI" sz="7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(najpozneje </a:t>
            </a:r>
            <a:r>
              <a:rPr lang="sl-SI" sz="7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19.2.</a:t>
            </a:r>
            <a:r>
              <a:rPr lang="sl-SI" sz="7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72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Osebno </a:t>
            </a:r>
            <a:r>
              <a:rPr lang="sl-SI" sz="7200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oddati </a:t>
            </a:r>
            <a:r>
              <a:rPr lang="sl-SI" sz="7200" kern="0" dirty="0">
                <a:latin typeface="Arial" panose="020B0604020202020204" pitchFamily="34" charset="0"/>
                <a:ea typeface="Calibri" panose="020F0502020204030204" pitchFamily="34" charset="0"/>
              </a:rPr>
              <a:t>v glavni pisarni ministrstva do vključno 19.2. (upoštevati poslovni čas)</a:t>
            </a:r>
            <a:endParaRPr lang="sl-SI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6" name="Raven puščični povezovalnik 15">
            <a:extLst>
              <a:ext uri="{FF2B5EF4-FFF2-40B4-BE49-F238E27FC236}">
                <a16:creationId xmlns:a16="http://schemas.microsoft.com/office/drawing/2014/main" id="{58EFEF98-6464-5C50-B7B2-CCBF2CC21B64}"/>
              </a:ext>
            </a:extLst>
          </p:cNvPr>
          <p:cNvCxnSpPr/>
          <p:nvPr/>
        </p:nvCxnSpPr>
        <p:spPr>
          <a:xfrm flipH="1">
            <a:off x="5302746" y="3645024"/>
            <a:ext cx="72008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en puščični povezovalnik 17">
            <a:extLst>
              <a:ext uri="{FF2B5EF4-FFF2-40B4-BE49-F238E27FC236}">
                <a16:creationId xmlns:a16="http://schemas.microsoft.com/office/drawing/2014/main" id="{E06B9D8A-DA13-8F7B-34E4-5F7F927CDA5D}"/>
              </a:ext>
            </a:extLst>
          </p:cNvPr>
          <p:cNvCxnSpPr/>
          <p:nvPr/>
        </p:nvCxnSpPr>
        <p:spPr>
          <a:xfrm>
            <a:off x="5746944" y="3723358"/>
            <a:ext cx="72008" cy="1296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en puščični povezovalnik 19">
            <a:extLst>
              <a:ext uri="{FF2B5EF4-FFF2-40B4-BE49-F238E27FC236}">
                <a16:creationId xmlns:a16="http://schemas.microsoft.com/office/drawing/2014/main" id="{977F3CDA-5BC6-5B48-924E-A87D1E9036DA}"/>
              </a:ext>
            </a:extLst>
          </p:cNvPr>
          <p:cNvCxnSpPr/>
          <p:nvPr/>
        </p:nvCxnSpPr>
        <p:spPr>
          <a:xfrm>
            <a:off x="6382705" y="3697462"/>
            <a:ext cx="432048" cy="19442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6095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jeZBesedilom 7">
            <a:extLst>
              <a:ext uri="{FF2B5EF4-FFF2-40B4-BE49-F238E27FC236}">
                <a16:creationId xmlns:a16="http://schemas.microsoft.com/office/drawing/2014/main" id="{ABCFA755-DD04-9EBA-9F7E-50E6CA9B974F}"/>
              </a:ext>
            </a:extLst>
          </p:cNvPr>
          <p:cNvSpPr txBox="1"/>
          <p:nvPr/>
        </p:nvSpPr>
        <p:spPr>
          <a:xfrm>
            <a:off x="683568" y="868812"/>
            <a:ext cx="7632848" cy="58948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sl-SI" sz="2400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Elektronski podpis in oddaja vloge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Vloge lahko elektronsko podpišete z izbrano digitalno identiteto: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l-SI" sz="2000" kern="10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z osebno izkaznico s čitalnikom kartic,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l-SI" sz="2000" kern="10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z osebno izkaznico z mobilno aplikacijo,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l-SI" sz="2000" kern="10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z enkratnim geslom smsPASS,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l-SI" sz="2000" kern="10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 kvalificiranim digitalnim potrdilom,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l-SI" sz="2000" kern="10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 Halcom One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l-SI" sz="2000" kern="10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ali z Rekono</a:t>
            </a:r>
            <a:endParaRPr lang="sl-SI" sz="2000" kern="100" dirty="0">
              <a:solidFill>
                <a:schemeClr val="accent1"/>
              </a:solidFill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Za elektronski podpis in oddajo vloge kliknite na gumb »Elektronski podpis vloge«, ki vas bo preusmeril na podpisni </a:t>
            </a:r>
            <a:r>
              <a:rPr lang="sl-SI" sz="2000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strežnik SI-PASS</a:t>
            </a:r>
            <a:r>
              <a:rPr lang="sl-SI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Po uspešno zaključenem postopku podpisovanja bo podpisana vloga oddana v dokumentni sistem ministrstva. Več informacij in pomoč pri elektronskem podpisovanju najdete na uradnem spletnem mestu Državnega centra za storitve zaupanja SI-TRUST</a:t>
            </a:r>
          </a:p>
        </p:txBody>
      </p:sp>
    </p:spTree>
    <p:extLst>
      <p:ext uri="{BB962C8B-B14F-4D97-AF65-F5344CB8AC3E}">
        <p14:creationId xmlns:p14="http://schemas.microsoft.com/office/powerpoint/2010/main" val="4128696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F8C81A2-7408-77F5-DE39-704AECA29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Paziti na pravočasnost oddaje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2AD7890-894E-4B0C-4041-1D9E946C1C3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l-SI" i="1" dirty="0"/>
              <a:t>Elektronsko</a:t>
            </a:r>
          </a:p>
          <a:p>
            <a:pPr marL="0" indent="0">
              <a:buNone/>
            </a:pPr>
            <a:r>
              <a:rPr lang="sl-SI" dirty="0"/>
              <a:t>Elektronsko izpolniti, </a:t>
            </a:r>
            <a:r>
              <a:rPr lang="sl-SI" u="sng" dirty="0"/>
              <a:t>pravočasno oddati v eJR!</a:t>
            </a:r>
          </a:p>
          <a:p>
            <a:endParaRPr lang="sl-SI" dirty="0"/>
          </a:p>
          <a:p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-  preobremenjenost strežnika</a:t>
            </a:r>
          </a:p>
          <a:p>
            <a:pPr>
              <a:buFontTx/>
              <a:buChar char="-"/>
            </a:pPr>
            <a:r>
              <a:rPr lang="sl-SI" dirty="0"/>
              <a:t>težave z računalnikom</a:t>
            </a:r>
          </a:p>
          <a:p>
            <a:pPr>
              <a:buFontTx/>
              <a:buChar char="-"/>
            </a:pPr>
            <a:r>
              <a:rPr lang="sl-SI" dirty="0"/>
              <a:t>urejen e-podpis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4E2E807F-F893-A141-1DC9-E74B37B7EA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8112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l-SI" i="1" dirty="0"/>
              <a:t>Tiskano</a:t>
            </a:r>
          </a:p>
          <a:p>
            <a:pPr marL="0" indent="0">
              <a:buNone/>
            </a:pPr>
            <a:r>
              <a:rPr lang="sl-SI" dirty="0"/>
              <a:t>Elektronsko izpolniti,</a:t>
            </a:r>
          </a:p>
          <a:p>
            <a:pPr marL="0" indent="0">
              <a:buNone/>
            </a:pPr>
            <a:r>
              <a:rPr lang="sl-SI" dirty="0"/>
              <a:t>natisniti, </a:t>
            </a:r>
          </a:p>
          <a:p>
            <a:pPr marL="0" indent="0">
              <a:buNone/>
            </a:pPr>
            <a:r>
              <a:rPr lang="sl-SI" u="sng" dirty="0"/>
              <a:t>pravočasno posredovati</a:t>
            </a:r>
            <a:r>
              <a:rPr lang="sl-SI" dirty="0"/>
              <a:t>!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- tiskanje</a:t>
            </a:r>
          </a:p>
          <a:p>
            <a:pPr marL="0" indent="0">
              <a:buNone/>
            </a:pPr>
            <a:r>
              <a:rPr lang="sl-SI" dirty="0"/>
              <a:t>- delovanje pošte oz.</a:t>
            </a:r>
          </a:p>
          <a:p>
            <a:pPr marL="0" indent="0">
              <a:buNone/>
            </a:pPr>
            <a:r>
              <a:rPr lang="sl-SI" dirty="0"/>
              <a:t>poslovni čas ministrstva</a:t>
            </a:r>
          </a:p>
          <a:p>
            <a:pPr marL="0" indent="0">
              <a:buNone/>
            </a:pPr>
            <a:endParaRPr lang="sl-SI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sl-SI" dirty="0">
                <a:solidFill>
                  <a:srgbClr val="00B050"/>
                </a:solidFill>
              </a:rPr>
              <a:t>Vsaka vloga </a:t>
            </a:r>
          </a:p>
          <a:p>
            <a:pPr marL="0" indent="0">
              <a:buNone/>
            </a:pPr>
            <a:r>
              <a:rPr lang="sl-SI" dirty="0">
                <a:solidFill>
                  <a:srgbClr val="00B050"/>
                </a:solidFill>
              </a:rPr>
              <a:t>=  svoja kuverta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Zadnji dan na pošti - letos še priporočeno, naslednje leto bo veljal dan oddaje</a:t>
            </a:r>
          </a:p>
        </p:txBody>
      </p:sp>
      <p:sp>
        <p:nvSpPr>
          <p:cNvPr id="8" name="Znak za minus 7">
            <a:extLst>
              <a:ext uri="{FF2B5EF4-FFF2-40B4-BE49-F238E27FC236}">
                <a16:creationId xmlns:a16="http://schemas.microsoft.com/office/drawing/2014/main" id="{A3C42552-B5C6-A79D-33DA-8B54580269C0}"/>
              </a:ext>
            </a:extLst>
          </p:cNvPr>
          <p:cNvSpPr/>
          <p:nvPr/>
        </p:nvSpPr>
        <p:spPr>
          <a:xfrm>
            <a:off x="475536" y="2948781"/>
            <a:ext cx="914400" cy="914400"/>
          </a:xfrm>
          <a:prstGeom prst="mathMinus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Znak za minus 8">
            <a:extLst>
              <a:ext uri="{FF2B5EF4-FFF2-40B4-BE49-F238E27FC236}">
                <a16:creationId xmlns:a16="http://schemas.microsoft.com/office/drawing/2014/main" id="{C16E9598-09F2-EF7F-5A7B-C74D9E74DCF1}"/>
              </a:ext>
            </a:extLst>
          </p:cNvPr>
          <p:cNvSpPr/>
          <p:nvPr/>
        </p:nvSpPr>
        <p:spPr>
          <a:xfrm>
            <a:off x="4788024" y="2780928"/>
            <a:ext cx="914400" cy="914400"/>
          </a:xfrm>
          <a:prstGeom prst="mathMinus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9147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>
            <a:extLst>
              <a:ext uri="{FF2B5EF4-FFF2-40B4-BE49-F238E27FC236}">
                <a16:creationId xmlns:a16="http://schemas.microsoft.com/office/drawing/2014/main" id="{B755CB44-9155-8696-748A-CB19B9AECC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sl-SI" dirty="0">
                <a:solidFill>
                  <a:srgbClr val="FF0000"/>
                </a:solidFill>
              </a:rPr>
              <a:t>priloge</a:t>
            </a:r>
          </a:p>
        </p:txBody>
      </p:sp>
      <p:sp>
        <p:nvSpPr>
          <p:cNvPr id="6" name="Podnaslov 5">
            <a:extLst>
              <a:ext uri="{FF2B5EF4-FFF2-40B4-BE49-F238E27FC236}">
                <a16:creationId xmlns:a16="http://schemas.microsoft.com/office/drawing/2014/main" id="{E522E34D-212A-008C-4A13-E582CFDCCB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980727"/>
            <a:ext cx="7232848" cy="5616623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15000"/>
              </a:lnSpc>
            </a:pPr>
            <a:r>
              <a:rPr lang="sl-SI" sz="2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obvezne :</a:t>
            </a:r>
            <a:endParaRPr lang="sl-SI" sz="28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-"/>
            </a:pPr>
            <a:r>
              <a:rPr lang="sl-SI" sz="23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 </a:t>
            </a:r>
            <a:r>
              <a:rPr lang="sl-SI" sz="23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knjižno izdajo </a:t>
            </a:r>
            <a:r>
              <a:rPr lang="sl-SI" sz="23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rokopis oz. vsaj večji del rokopisa ali vsaj osnutek besedila,   </a:t>
            </a:r>
          </a:p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-"/>
            </a:pPr>
            <a:r>
              <a:rPr lang="sl-SI" sz="23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 </a:t>
            </a:r>
            <a:r>
              <a:rPr lang="sl-SI" sz="23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izdajo časopisa </a:t>
            </a:r>
            <a:r>
              <a:rPr lang="sl-SI" sz="23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zadnja izdana številka (povezava do spletne strani objave ali elektronska ali skenirana PDF različica izdane številke) ter</a:t>
            </a:r>
          </a:p>
          <a:p>
            <a:pPr marL="342900" lvl="0" indent="-342900" algn="just">
              <a:lnSpc>
                <a:spcPct val="115000"/>
              </a:lnSpc>
              <a:buFont typeface="Arial" panose="020B0604020202020204" pitchFamily="34" charset="0"/>
              <a:buChar char="-"/>
            </a:pPr>
            <a:r>
              <a:rPr lang="sl-SI" sz="23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 </a:t>
            </a:r>
            <a:r>
              <a:rPr lang="sl-SI" sz="23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strokovna dela </a:t>
            </a:r>
            <a:r>
              <a:rPr lang="sl-SI" sz="23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opredelitev metodologije za oblikovanje strokovnega dela.</a:t>
            </a:r>
          </a:p>
          <a:p>
            <a:pPr algn="just">
              <a:lnSpc>
                <a:spcPct val="115000"/>
              </a:lnSpc>
            </a:pPr>
            <a:endParaRPr lang="sl-SI" sz="1800" b="1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sl-SI" sz="2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Priporočene</a:t>
            </a:r>
            <a:r>
              <a:rPr lang="sl-SI" sz="28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sl-SI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sl-SI" sz="23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tiste, ki</a:t>
            </a:r>
            <a:r>
              <a:rPr lang="sl-SI" sz="23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kakorkoli dokazujejo izpolnjevanje temeljnih in prednostnih kriterijev </a:t>
            </a:r>
          </a:p>
          <a:p>
            <a:pPr algn="just">
              <a:lnSpc>
                <a:spcPct val="115000"/>
              </a:lnSpc>
            </a:pPr>
            <a:endParaRPr lang="sl-SI" sz="1800" dirty="0">
              <a:solidFill>
                <a:schemeClr val="accent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sl-SI" sz="2300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 kolikor je več, jih v e-obrazcu pripnete kot eno datoteko (priponko). </a:t>
            </a:r>
          </a:p>
          <a:p>
            <a:pPr algn="just">
              <a:lnSpc>
                <a:spcPct val="115000"/>
              </a:lnSpc>
            </a:pPr>
            <a:r>
              <a:rPr lang="sl-SI" sz="2300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 jih potrebno posredovati v tiskani obliki. </a:t>
            </a:r>
          </a:p>
          <a:p>
            <a:pPr algn="just">
              <a:lnSpc>
                <a:spcPct val="115000"/>
              </a:lnSpc>
            </a:pPr>
            <a:endParaRPr lang="sl-SI" sz="1800" b="1" kern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sl-SI" sz="2800" b="1" kern="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ne prilagajo:</a:t>
            </a: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sl-SI" sz="2300" b="1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Obvestilo posameznikom glede obdelave osebnih podatkov pri javnem razpisu</a:t>
            </a:r>
            <a:r>
              <a:rPr lang="sl-SI" sz="23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je samo informacija</a:t>
            </a:r>
          </a:p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sl-SI" sz="2300" b="1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Vzorec pogodbe </a:t>
            </a:r>
            <a:r>
              <a:rPr lang="sl-SI" sz="230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 potrebno prebrati, s podpisom izjave iz prijavnega obrazca pa se prijavitelj zaveže, da je prebral vzorec pogodbe o financiranju in se strinja z njeno vsebino</a:t>
            </a:r>
            <a:endParaRPr lang="sl-SI" sz="23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327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439F5F6-08B7-34A9-1FE6-A5EB66B98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Spreminjanje oddane vloge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D6E11A9-AD0C-4E94-538B-853ECAB41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Do zaključka trajanja razpisa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-  poiščite v seznamu oddanih vlog, </a:t>
            </a:r>
          </a:p>
          <a:p>
            <a:pPr>
              <a:buFontTx/>
              <a:buChar char="-"/>
            </a:pPr>
            <a:r>
              <a:rPr lang="sl-SI" dirty="0"/>
              <a:t>kliknite na gumb »Preglej« </a:t>
            </a:r>
          </a:p>
          <a:p>
            <a:pPr>
              <a:buFontTx/>
              <a:buChar char="-"/>
            </a:pPr>
            <a:r>
              <a:rPr lang="sl-SI" dirty="0"/>
              <a:t>in nato na gumb »Sprememba oddane vloge«.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910599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4CCFA5-2875-9BDF-BA1B-CF12DF44E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sl-SI" dirty="0">
                <a:solidFill>
                  <a:srgbClr val="FF0000"/>
                </a:solidFill>
              </a:rPr>
              <a:t>Financiranje?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ACB3D3E-B7D8-7A81-1AB8-76A3FB3CD4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5000"/>
              </a:lnSpc>
              <a:buNone/>
            </a:pP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 temeljnih kriterijih je za posamezen projekt možno prejeti največ 80 točk, po prednostnih kriterijih pa največ 20 točk. 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sl-SI" sz="1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sl-SI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Najvišje število prejetih točk za posamezen projekt je 100 točk.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sl-SI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Najmanjše število točk, ki ga mora projekt doseči, da se lahko financira, je 60 točk. </a:t>
            </a:r>
          </a:p>
          <a:p>
            <a:pPr marL="0" indent="0" algn="just">
              <a:lnSpc>
                <a:spcPct val="115000"/>
              </a:lnSpc>
              <a:buNone/>
            </a:pPr>
            <a:endParaRPr lang="sl-SI" sz="1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Postopek ocenjevanja vlog bo izvedla strokovna komisija za kulturne dejavnosti manjšinskih in ranljivih družbenih skupin (v nadaljnjem besedilu: strokovna komisija), ki bo posamezen kulturni projekt ovrednotila in ocenila glede na temeljne in prednostne kriterije JPR-exSFRJ-2025, </a:t>
            </a:r>
            <a:r>
              <a:rPr lang="sl-SI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na podlagi obrazložitev prijavitelja ter priloženih obveznih in priporočenih prilog k prijavnemu obrazcu</a:t>
            </a: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Ocene so uravnotežene tudi primerjalno z drugimi prejetimi vlogami. </a:t>
            </a:r>
            <a:endParaRPr lang="sl-SI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sl-SI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sl-SI" sz="1800" dirty="0">
                <a:latin typeface="Arial" panose="020B0604020202020204" pitchFamily="34" charset="0"/>
                <a:ea typeface="Calibri" panose="020F0502020204030204" pitchFamily="34" charset="0"/>
              </a:rPr>
              <a:t>Skupna ocena je seštevek točk po vseh kriterijih, ki se dobijo kot </a:t>
            </a:r>
            <a:r>
              <a:rPr lang="sl-SI" sz="1800" b="1" dirty="0">
                <a:latin typeface="Arial" panose="020B0604020202020204" pitchFamily="34" charset="0"/>
                <a:ea typeface="Calibri" panose="020F0502020204030204" pitchFamily="34" charset="0"/>
              </a:rPr>
              <a:t>povprečje po posameznem kriteriju, zaokroženo na najbližje polno število.</a:t>
            </a:r>
          </a:p>
          <a:p>
            <a:pPr marL="0" indent="0" algn="just">
              <a:lnSpc>
                <a:spcPct val="115000"/>
              </a:lnSpc>
              <a:buNone/>
            </a:pPr>
            <a:endParaRPr lang="sl-SI" sz="18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Če posamezen kriterij posamezne vloge člani strokovne komisije ocenijo različno, se izračuna povprečna ocena, ki se zaokroži na najbližjo polno vrednost. Zaokrožuje se na način, da se v primeru decimalne vrednosti do vključno 0,4 zaokroži na najbližje polno število navzdol, od vključno 0,5 pa na najbližje polno število navzgor.</a:t>
            </a:r>
          </a:p>
          <a:p>
            <a:pPr marL="0" indent="0" algn="just">
              <a:lnSpc>
                <a:spcPct val="115000"/>
              </a:lnSpc>
              <a:buNone/>
            </a:pPr>
            <a:endParaRPr lang="sl-SI" sz="1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Projekt se lahko financira </a:t>
            </a:r>
            <a:r>
              <a:rPr lang="sl-SI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do 100 % vrednosti upravičenih stroškov</a:t>
            </a: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po načelu sorazmerne razdelitve sredstev glede na korekcijski faktor. Formula je pojasnjena v besedilu razpisa.</a:t>
            </a:r>
            <a:endParaRPr lang="sl-SI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endParaRPr lang="sl-SI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endParaRPr lang="sl-SI" sz="1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106812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UPRAVIČENI STROŠKI za financiranje s strani ministrstva </a:t>
            </a:r>
            <a:br>
              <a:rPr lang="sl-SI" dirty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sl-SI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PROGRAMSKI STROŠKI</a:t>
            </a:r>
          </a:p>
          <a:p>
            <a:pPr marL="0" indent="0">
              <a:buNone/>
            </a:pPr>
            <a:r>
              <a:rPr lang="sl-SI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izhajajo iz predmeta pogodbe,</a:t>
            </a:r>
          </a:p>
          <a:p>
            <a:pPr marL="0" indent="0">
              <a:buNone/>
            </a:pPr>
            <a:r>
              <a:rPr lang="sl-SI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so nujni za kvalitetno izvedbo financiranega projekta,</a:t>
            </a:r>
          </a:p>
          <a:p>
            <a:pPr marL="0" indent="0">
              <a:buNone/>
            </a:pPr>
            <a:r>
              <a:rPr lang="sl-SI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nastanejo izključno za namen realizacije financiranega projekta in se lahko v celoti pripišejo temu projektu,</a:t>
            </a:r>
          </a:p>
          <a:p>
            <a:pPr marL="0" indent="0">
              <a:buNone/>
            </a:pPr>
            <a:r>
              <a:rPr lang="sl-SI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so opredeljeni v prijavi prijavitelja,</a:t>
            </a:r>
          </a:p>
          <a:p>
            <a:pPr marL="0" indent="0">
              <a:buNone/>
            </a:pPr>
            <a:r>
              <a:rPr lang="sl-SI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so razumni in utemeljeni ter v skladu z načeli dobrega finančnega poslovanja, zlasti glede cenovne primernosti in stroškovne učinkovitosti,</a:t>
            </a:r>
          </a:p>
          <a:p>
            <a:pPr marL="0" indent="0">
              <a:buNone/>
            </a:pPr>
            <a:r>
              <a:rPr lang="sl-SI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so dejansko nastali,</a:t>
            </a:r>
          </a:p>
          <a:p>
            <a:pPr marL="0" indent="0">
              <a:buNone/>
            </a:pPr>
            <a:r>
              <a:rPr lang="sl-SI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so transparentni in preverljivi,</a:t>
            </a:r>
          </a:p>
          <a:p>
            <a:pPr marL="0" indent="0">
              <a:buNone/>
            </a:pPr>
            <a:r>
              <a:rPr lang="sl-SI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temeljijo na verodostojnih knjigovodskih in drugih listinah,</a:t>
            </a:r>
          </a:p>
          <a:p>
            <a:pPr marL="0" indent="0">
              <a:buNone/>
            </a:pPr>
            <a:r>
              <a:rPr lang="sl-SI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so izkazani s preverljivimi dokazili (računi, pogodbe, potrdila o izvedenih plačilih in druga obračunska dokumentacija) in</a:t>
            </a:r>
          </a:p>
          <a:p>
            <a:pPr marL="0" indent="0">
              <a:buNone/>
            </a:pPr>
            <a:r>
              <a:rPr lang="sl-SI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niso in ne bodo istočasno financirani od drugih sofinancerjev projekta (dvojno financiranje).</a:t>
            </a:r>
          </a:p>
          <a:p>
            <a:pPr marL="342900" lvl="0" indent="-342900">
              <a:buFont typeface="Courier New" panose="02070309020205020404" pitchFamily="49" charset="0"/>
              <a:buChar char="o"/>
            </a:pPr>
            <a:endParaRPr lang="sl-SI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Courier New" panose="02070309020205020404" pitchFamily="49" charset="0"/>
              <a:buChar char="o"/>
            </a:pP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ourier New" panose="02070309020205020404" pitchFamily="49" charset="0"/>
              <a:buChar char="o"/>
            </a:pPr>
            <a:endParaRPr lang="sl-SI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l-SI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274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8631AE-F93E-552C-0A2D-E13CD8655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UPRAVIČENI STROŠKI za financiranje s strani ministrstva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8DC9987-E617-2005-CA96-F327C4147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>
                <a:solidFill>
                  <a:srgbClr val="FF0000"/>
                </a:solidFill>
              </a:rPr>
              <a:t>B. </a:t>
            </a:r>
            <a:r>
              <a:rPr lang="sl-SI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POSREDNI STROŠKI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-"/>
            </a:pPr>
            <a:r>
              <a:rPr lang="sl-SI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nastanejo z izvajanjem projekta, ki je predmet pogodbe, 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-"/>
            </a:pPr>
            <a:r>
              <a:rPr lang="sl-SI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jih ni mogoče neposredno vezati na programsko vsebino projekta (splošni ali režijski stroški, vezani na delovanje izvajalca).</a:t>
            </a:r>
          </a:p>
          <a:p>
            <a:endParaRPr lang="sl-SI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l-SI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so: stroški električne energije; stroški porabe kuriv in stroški ogrevanja, stroški vode in komunalnih storitev, stroški odvoza smeti, stroški telefona in interneta, stroški poštnin in kurirskih storitev, stroški drobnega inventarja, ki se uporablja v projektu, stroški režije in administracije, stroški računovodskih storitev, stroški tekočega vzdrževanja, stroški najema nepremičnin in opreme, zavarovalne premije za objekte in opremo idr.</a:t>
            </a:r>
          </a:p>
          <a:p>
            <a:endParaRPr lang="sl-SI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364128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5">
            <a:extLst>
              <a:ext uri="{FF2B5EF4-FFF2-40B4-BE49-F238E27FC236}">
                <a16:creationId xmlns:a16="http://schemas.microsoft.com/office/drawing/2014/main" id="{C4E4F920-BF36-BA12-74C3-23BD798604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6298560"/>
              </p:ext>
            </p:extLst>
          </p:nvPr>
        </p:nvGraphicFramePr>
        <p:xfrm>
          <a:off x="457200" y="548681"/>
          <a:ext cx="8363272" cy="5743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1636">
                  <a:extLst>
                    <a:ext uri="{9D8B030D-6E8A-4147-A177-3AD203B41FA5}">
                      <a16:colId xmlns:a16="http://schemas.microsoft.com/office/drawing/2014/main" val="2095645784"/>
                    </a:ext>
                  </a:extLst>
                </a:gridCol>
                <a:gridCol w="4181636">
                  <a:extLst>
                    <a:ext uri="{9D8B030D-6E8A-4147-A177-3AD203B41FA5}">
                      <a16:colId xmlns:a16="http://schemas.microsoft.com/office/drawing/2014/main" val="2603227692"/>
                    </a:ext>
                  </a:extLst>
                </a:gridCol>
              </a:tblGrid>
              <a:tr h="975562">
                <a:tc>
                  <a:txBody>
                    <a:bodyPr/>
                    <a:lstStyle/>
                    <a:p>
                      <a:r>
                        <a:rPr lang="sl-SI" dirty="0"/>
                        <a:t>Programski stroški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Posredni stroški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345526"/>
                  </a:ext>
                </a:extLst>
              </a:tr>
              <a:tr h="1074324">
                <a:tc>
                  <a:txBody>
                    <a:bodyPr/>
                    <a:lstStyle/>
                    <a:p>
                      <a:r>
                        <a:rPr lang="sl-SI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 primeru financiranja se na MK </a:t>
                      </a:r>
                      <a:r>
                        <a:rPr lang="sl-SI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izkazujejo</a:t>
                      </a:r>
                      <a:r>
                        <a:rPr lang="sl-SI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s finančno dokumentacijo (računi, pogodbe ipd.), ki je skladna z veljavnimi računovodskimi storitvami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 primeru financiranja se na MK </a:t>
                      </a:r>
                      <a:r>
                        <a:rPr lang="sl-SI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izkazujejo</a:t>
                      </a:r>
                      <a:r>
                        <a:rPr lang="sl-SI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s finančno dokumentacijo, (a vseeno mora biti dokumentacija v arhivu prijavitelja)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672389"/>
                  </a:ext>
                </a:extLst>
              </a:tr>
              <a:tr h="578482">
                <a:tc>
                  <a:txBody>
                    <a:bodyPr/>
                    <a:lstStyle/>
                    <a:p>
                      <a:r>
                        <a:rPr lang="sl-SI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 primeru financiranja se na MK </a:t>
                      </a:r>
                      <a:r>
                        <a:rPr lang="sl-SI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izkazujejo</a:t>
                      </a:r>
                      <a:r>
                        <a:rPr lang="sl-SI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s potrdili o izvedenih plačilih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 primeru financiranja se na MK </a:t>
                      </a:r>
                      <a:r>
                        <a:rPr lang="sl-SI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izkazujejo</a:t>
                      </a:r>
                      <a:r>
                        <a:rPr lang="sl-SI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s potrdili o izvedenih plačilih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675726"/>
                  </a:ext>
                </a:extLst>
              </a:tr>
              <a:tr h="1708963">
                <a:tc>
                  <a:txBody>
                    <a:bodyPr/>
                    <a:lstStyle/>
                    <a:p>
                      <a:r>
                        <a:rPr lang="sl-SI" u="sng" dirty="0"/>
                        <a:t>ob prijavi posamezne zneske </a:t>
                      </a:r>
                      <a:r>
                        <a:rPr lang="sl-SI" dirty="0"/>
                        <a:t>prijavitelj vnese v finančni načrt (pod posamezne kategorije)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u="sng" dirty="0"/>
                        <a:t>največ v višini 10 % zaprošenih sredstev MK</a:t>
                      </a:r>
                      <a:r>
                        <a:rPr lang="sl-SI" dirty="0"/>
                        <a:t>, v finančnem načrtu se ta znesek (po vnosu zneska zaprošenih sredstev MK) </a:t>
                      </a:r>
                      <a:r>
                        <a:rPr lang="sl-SI" u="sng" dirty="0"/>
                        <a:t>izračuna sam</a:t>
                      </a:r>
                      <a:r>
                        <a:rPr lang="sl-SI" dirty="0"/>
                        <a:t>, v finančnem poročilu (v primeru financiranja) bo to 10% odobrenega zneska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2104236"/>
                  </a:ext>
                </a:extLst>
              </a:tr>
              <a:tr h="1202066">
                <a:tc>
                  <a:txBody>
                    <a:bodyPr/>
                    <a:lstStyle/>
                    <a:p>
                      <a:r>
                        <a:rPr lang="sl-SI" dirty="0"/>
                        <a:t>ob prijavi v finančnem načrtu jih prijavitelj </a:t>
                      </a:r>
                      <a:r>
                        <a:rPr lang="sl-SI" u="sng" dirty="0"/>
                        <a:t>opredeli</a:t>
                      </a:r>
                      <a:r>
                        <a:rPr lang="sl-SI" dirty="0"/>
                        <a:t>,  (npr. avtorski honorar ipd.)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ob prijavi v finančnem načrtu jih prijavitelj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u="sng" dirty="0"/>
                        <a:t>ne</a:t>
                      </a:r>
                      <a:r>
                        <a:rPr lang="sl-SI" dirty="0"/>
                        <a:t> </a:t>
                      </a:r>
                      <a:r>
                        <a:rPr lang="sl-SI" u="sng" dirty="0"/>
                        <a:t>opredeli (so opredeljeni posredni stroški)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1993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0589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>
            <a:extLst>
              <a:ext uri="{FF2B5EF4-FFF2-40B4-BE49-F238E27FC236}">
                <a16:creationId xmlns:a16="http://schemas.microsoft.com/office/drawing/2014/main" id="{CEF7D6AF-5704-14B0-5C7E-48D6D6525A89}"/>
              </a:ext>
            </a:extLst>
          </p:cNvPr>
          <p:cNvSpPr txBox="1"/>
          <p:nvPr/>
        </p:nvSpPr>
        <p:spPr>
          <a:xfrm>
            <a:off x="323528" y="-24433"/>
            <a:ext cx="8064896" cy="7261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l-SI" sz="1800" kern="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sl-SI" kern="0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sl-SI" sz="1800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PRAVNE PODLAGE:</a:t>
            </a:r>
          </a:p>
          <a:p>
            <a:r>
              <a:rPr lang="sl-SI" sz="1800" kern="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Zakon o uresničevanju javnega interesa za kulturo in </a:t>
            </a:r>
          </a:p>
          <a:p>
            <a:r>
              <a:rPr lang="sl-SI" kern="0" dirty="0">
                <a:latin typeface="Arial" panose="020B0604020202020204" pitchFamily="34" charset="0"/>
                <a:ea typeface="Calibri" panose="020F0502020204030204" pitchFamily="34" charset="0"/>
              </a:rPr>
              <a:t>Pravilnik o izvedbi javnega poziva in javnega razpisa za izbiro kulturnih programov in kulturnih projektov  – </a:t>
            </a:r>
            <a:r>
              <a:rPr lang="sl-SI" i="1" kern="0" dirty="0">
                <a:latin typeface="Arial" panose="020B0604020202020204" pitchFamily="34" charset="0"/>
                <a:ea typeface="Calibri" panose="020F0502020204030204" pitchFamily="34" charset="0"/>
              </a:rPr>
              <a:t>podlaga za postopke razpisa</a:t>
            </a:r>
            <a:endParaRPr lang="sl-SI" sz="1800" i="1" kern="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sl-SI" sz="1800" kern="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sl-SI" sz="1800" kern="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Zakon o uresničevanju kulturnih pravic pripadnikov narodnih skupnosti narodov nekdanje Socialistične federativne republike Jugoslavije v Republiki Sloveniji – </a:t>
            </a:r>
            <a:r>
              <a:rPr lang="sl-SI" sz="1800" i="1" kern="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podlaga za razpis na MK in pogoje razpisa</a:t>
            </a:r>
            <a:endParaRPr lang="sl-SI" i="1" dirty="0"/>
          </a:p>
          <a:p>
            <a:pPr algn="just">
              <a:lnSpc>
                <a:spcPct val="115000"/>
              </a:lnSpc>
            </a:pPr>
            <a:endParaRPr lang="sl-SI" sz="18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sl-SI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Predmet javnega razpisa</a:t>
            </a: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 financiranje oziroma sofinanciranje kulturnih projektov pripadnikov narodnih skupnosti narodov nekdanje Socialistične federativne republike Jugoslavije v Republiki Sloveniji </a:t>
            </a:r>
            <a:r>
              <a:rPr lang="sl-SI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(v nadaljnjem besedilu: pripadniki narodov nekdanje SFRJ),</a:t>
            </a: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ki jih nevladne organizacije pripadnikov narodov nekdanje SFRJ izvajajo na področju kulture.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sl-SI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Cilji javnega razpisa </a:t>
            </a: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 uresničevanje kulturnih pravic pripadnikov narodov nekdanje SFRJ, ohranjanje, razvoj in promocija narodnostnih identitet, kultur, jezikov in pisav pripadnikov narodov nekdanje SFRJ ter utrjevanje zavesti vseh prebivalcev Republike Slovenije o prisotnosti in delovanju pripadnikov narodov nekdanje SFRJ v družbi.</a:t>
            </a:r>
          </a:p>
          <a:p>
            <a:endParaRPr lang="sl-SI" sz="1800" b="1" kern="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2701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79272F4-486E-4CC1-8663-0E7FEF0DE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Neupravičeni stroški: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F7E79D8-579D-4A80-8B6C-C3FA36BD8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5000"/>
              </a:lnSpc>
            </a:pPr>
            <a:r>
              <a:rPr lang="sl-SI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stroški za alkoholne pijače, tobačne izdelke, stroški za reprezentanco, vinjeta, nakup opreme in investicije, </a:t>
            </a:r>
            <a:endParaRPr lang="sl-SI" b="1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sl-SI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niso prepoznani kot del projekta, zato niso predmet financiranja,</a:t>
            </a:r>
          </a:p>
          <a:p>
            <a:pPr algn="just">
              <a:lnSpc>
                <a:spcPct val="115000"/>
              </a:lnSpc>
            </a:pPr>
            <a:r>
              <a:rPr lang="sl-SI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 smete jih navesti v finančnem poročilu.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199141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C376351-8098-D825-9BA7-491B0B1D7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/>
          </a:bodyPr>
          <a:lstStyle/>
          <a:p>
            <a:r>
              <a:rPr lang="sl-SI" sz="3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Finančni načrt</a:t>
            </a:r>
            <a:endParaRPr lang="sl-SI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CA64F4E-66E3-3F56-1F8B-C3B56539A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8661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sl-SI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excelov</a:t>
            </a:r>
            <a:r>
              <a:rPr lang="sl-SI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dokument, ki je </a:t>
            </a:r>
            <a:r>
              <a:rPr lang="sl-SI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del e-obrazca</a:t>
            </a:r>
            <a:endParaRPr lang="sl-SI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l-SI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Omogoča:</a:t>
            </a:r>
          </a:p>
          <a:p>
            <a:pPr marL="0" indent="0">
              <a:buNone/>
            </a:pPr>
            <a:r>
              <a:rPr lang="sl-SI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sl-SI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samodejno seštevanje;</a:t>
            </a:r>
          </a:p>
          <a:p>
            <a:pPr>
              <a:buFontTx/>
              <a:buChar char="-"/>
            </a:pP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samodejni izračun posrednih stroškov (=10% od zaprošenega zneska- najprej je treba vnesti zaprošeni znesek MK!), </a:t>
            </a:r>
          </a:p>
          <a:p>
            <a:pPr>
              <a:buFontTx/>
              <a:buChar char="-"/>
            </a:pP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rdeče obarva neujemanja:</a:t>
            </a:r>
          </a:p>
          <a:p>
            <a:pPr marL="0" indent="0">
              <a:buNone/>
            </a:pP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(znesek celotnih prihodkov in znesek celotnih odhodkov, previsok/prenizek zaprošeni znesek MK).</a:t>
            </a:r>
          </a:p>
          <a:p>
            <a:pPr marL="0" indent="0">
              <a:buNone/>
            </a:pPr>
            <a:endParaRPr lang="sl-SI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l-SI" sz="26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Prijavitelj ga naloži na svoj računalnik, izpolni in izpolnjenega pripne v e-obrazec, klikne Shrani!</a:t>
            </a:r>
          </a:p>
        </p:txBody>
      </p:sp>
    </p:spTree>
    <p:extLst>
      <p:ext uri="{BB962C8B-B14F-4D97-AF65-F5344CB8AC3E}">
        <p14:creationId xmlns:p14="http://schemas.microsoft.com/office/powerpoint/2010/main" val="14549566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3330FF-6E52-57A8-705A-73C4D29CB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>
                <a:solidFill>
                  <a:srgbClr val="FF0000"/>
                </a:solidFill>
              </a:rPr>
              <a:t>ROK ZA e-račune za izplačilo sredstev MK </a:t>
            </a:r>
            <a:r>
              <a:rPr lang="sl-SI" sz="2700" dirty="0">
                <a:solidFill>
                  <a:srgbClr val="FF0000"/>
                </a:solidFill>
              </a:rPr>
              <a:t>(če bo projekt odobren)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461D03C-5637-6048-082F-E5CB4E12E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12568"/>
          </a:xfrm>
        </p:spPr>
        <p:txBody>
          <a:bodyPr>
            <a:normAutofit fontScale="77500" lnSpcReduction="20000"/>
          </a:bodyPr>
          <a:lstStyle/>
          <a:p>
            <a:r>
              <a:rPr lang="sl-SI" dirty="0"/>
              <a:t>Ustrezen e-račun z vsemi ustreznimi in popolnimi prilogami mora izvajalec predložiti financerju </a:t>
            </a:r>
            <a:r>
              <a:rPr lang="sl-SI" b="1" dirty="0"/>
              <a:t>praviloma najkasneje v 15. dneh po izvedbi projekta oz. do 17. 11. 2026</a:t>
            </a:r>
            <a:r>
              <a:rPr lang="sl-SI" dirty="0"/>
              <a:t> </a:t>
            </a:r>
          </a:p>
          <a:p>
            <a:endParaRPr lang="sl-SI" sz="18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l-SI" sz="2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Če projekt še ni izveden </a:t>
            </a:r>
            <a:r>
              <a:rPr lang="sl-SI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 celoti</a:t>
            </a:r>
            <a:r>
              <a:rPr lang="sl-SI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 se lahko dokonča izvedbo po tem roku, vendar najkasneje do 31.12. 2026, a projekt mora biti že v fazi izvajanja oz. mora biti večina aktivnosti projekta že izvedenih. </a:t>
            </a:r>
            <a:r>
              <a:rPr lang="sl-SI" sz="2400" u="sng" dirty="0">
                <a:latin typeface="Arial" panose="020B0604020202020204" pitchFamily="34" charset="0"/>
                <a:cs typeface="Arial" panose="020B0604020202020204" pitchFamily="34" charset="0"/>
              </a:rPr>
              <a:t>Projekt mora biti že v fazi izvajanja oz. mora biti večina aktivnosti projekta že izvedenih.</a:t>
            </a:r>
            <a:endParaRPr lang="sl-SI" sz="2400" u="sng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l-SI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l-SI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kolikor projekt do 17. 11. 2026 </a:t>
            </a:r>
            <a:r>
              <a:rPr lang="sl-SI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niti še ni v fazi izvajanja </a:t>
            </a:r>
            <a:r>
              <a:rPr lang="sl-SI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oz. ni izvedenih že večina aktivnosti projekta, ministrstvo sredstev ne bo izplačalo in bo morebitni zahtevek zavrnilo.</a:t>
            </a:r>
          </a:p>
          <a:p>
            <a:pPr marL="0" indent="0">
              <a:buNone/>
            </a:pPr>
            <a:endParaRPr lang="sl-SI" sz="1800" kern="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sl-SI" sz="2100" kern="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Prijavitelj bo izplačilo pogodbenih sredstev lahko uveljavljal </a:t>
            </a:r>
            <a:r>
              <a:rPr lang="sl-SI" sz="2100" b="1" kern="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 oddanim računom v elektronski obliki (e-račun), in s pogodbo določenimi prilogami, prek UJP</a:t>
            </a:r>
            <a:r>
              <a:rPr lang="sl-SI" sz="2100" kern="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</a:p>
          <a:p>
            <a:pPr marL="0" indent="0">
              <a:buNone/>
            </a:pPr>
            <a:r>
              <a:rPr lang="sl-SI" sz="2100" u="sng" kern="0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https://www.gov.si/assets/organi-v-sestavi/UJP/datoteke/storitve/e-racuni/UJPeRacun-Navodilo-za-uporabo-portala.pdf</a:t>
            </a:r>
            <a:endParaRPr lang="sl-SI" sz="2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sz="20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l-SI" sz="20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 podpisu pogodbe – delavnica za e-račune!</a:t>
            </a:r>
            <a:endParaRPr lang="sl-SI" sz="20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2420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202F9F1-1972-B616-892C-FE552BE1D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E-vročanje dokumentov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95E8DAC-4AEA-91AA-333F-CFAFF54C4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40768"/>
            <a:ext cx="8363272" cy="511256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sl-SI" dirty="0">
                <a:solidFill>
                  <a:srgbClr val="FF0000"/>
                </a:solidFill>
              </a:rPr>
              <a:t>LETOS: </a:t>
            </a:r>
          </a:p>
          <a:p>
            <a:r>
              <a:rPr lang="sl-SI" dirty="0"/>
              <a:t>V e-obrazcu označiš (in ga zapišeš): 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varni e-predal                               </a:t>
            </a:r>
          </a:p>
          <a:p>
            <a:pPr marL="0" indent="0">
              <a:buNone/>
            </a:pPr>
            <a:r>
              <a:rPr lang="sl-SI" dirty="0"/>
              <a:t>                                                                navadni e-predal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                             ne želimo e-vročanja (torej po pošti)</a:t>
            </a:r>
          </a:p>
          <a:p>
            <a:pPr marL="0" indent="0">
              <a:buNone/>
            </a:pPr>
            <a:endParaRPr lang="sl-SI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l-SI" dirty="0">
                <a:solidFill>
                  <a:srgbClr val="FF0000"/>
                </a:solidFill>
              </a:rPr>
              <a:t>NASLEDNJE LETO</a:t>
            </a:r>
            <a:r>
              <a:rPr lang="sl-SI" sz="2900" dirty="0"/>
              <a:t>: od enega leta</a:t>
            </a:r>
          </a:p>
          <a:p>
            <a:pPr marL="0" indent="0">
              <a:buNone/>
            </a:pPr>
            <a:r>
              <a:rPr lang="sl-SI" sz="2900" dirty="0"/>
              <a:t> od uveljavitve novega Zakona o upravnem postopku (ZUP-I), to je od 7.2.2027 bo </a:t>
            </a:r>
            <a:r>
              <a:rPr lang="sl-SI" dirty="0"/>
              <a:t>za vse organe </a:t>
            </a:r>
            <a:r>
              <a:rPr lang="sl-SI" u="sng" dirty="0"/>
              <a:t>OBVEZNO e-vročanje dokumentov</a:t>
            </a:r>
          </a:p>
          <a:p>
            <a:pPr marL="0" indent="0">
              <a:buNone/>
            </a:pPr>
            <a:r>
              <a:rPr lang="sl-SI" u="sng" dirty="0"/>
              <a:t> </a:t>
            </a:r>
            <a:r>
              <a:rPr lang="sl-SI" u="sng" dirty="0">
                <a:solidFill>
                  <a:srgbClr val="FF0000"/>
                </a:solidFill>
              </a:rPr>
              <a:t>poslovnim subjektom</a:t>
            </a:r>
            <a:r>
              <a:rPr lang="sl-SI" dirty="0">
                <a:solidFill>
                  <a:srgbClr val="FF0000"/>
                </a:solidFill>
              </a:rPr>
              <a:t> </a:t>
            </a:r>
            <a:r>
              <a:rPr lang="sl-SI" dirty="0"/>
              <a:t>(torej društvom in zvezam)</a:t>
            </a:r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dirty="0">
                <a:highlight>
                  <a:srgbClr val="FFFF00"/>
                </a:highlight>
              </a:rPr>
              <a:t>zato UREDITI  VARNI ELEKTRONSKI PREDAL</a:t>
            </a:r>
          </a:p>
          <a:p>
            <a:pPr marL="0" indent="0">
              <a:buNone/>
            </a:pPr>
            <a:r>
              <a:rPr lang="sl-SI" sz="3300" dirty="0"/>
              <a:t>(torej ne več navadni e-predal, kot so </a:t>
            </a:r>
            <a:r>
              <a:rPr lang="sl-SI" sz="3300" dirty="0" err="1"/>
              <a:t>gmail</a:t>
            </a:r>
            <a:r>
              <a:rPr lang="sl-SI" sz="3300" dirty="0"/>
              <a:t>, </a:t>
            </a:r>
            <a:r>
              <a:rPr lang="sl-SI" sz="3300" dirty="0" err="1"/>
              <a:t>yahoo</a:t>
            </a:r>
            <a:r>
              <a:rPr lang="sl-SI" sz="3300" dirty="0"/>
              <a:t> ipd.)</a:t>
            </a:r>
          </a:p>
          <a:p>
            <a:pPr marL="0" indent="0">
              <a:buNone/>
            </a:pPr>
            <a:endParaRPr lang="sl-SI" sz="2800" dirty="0"/>
          </a:p>
          <a:p>
            <a:pPr marL="0" indent="0">
              <a:buNone/>
            </a:pPr>
            <a:r>
              <a:rPr lang="sl-SI" sz="2800" dirty="0"/>
              <a:t>pomoč države pri odpiranju varnih e-predalov</a:t>
            </a:r>
          </a:p>
          <a:p>
            <a:pPr marL="0" indent="0">
              <a:buNone/>
            </a:pPr>
            <a:r>
              <a:rPr lang="sl-SI" sz="2800" dirty="0"/>
              <a:t>posebna Uredba</a:t>
            </a:r>
          </a:p>
          <a:p>
            <a:pPr marL="0" indent="0">
              <a:buNone/>
            </a:pPr>
            <a:endParaRPr lang="sl-SI" sz="2800" dirty="0"/>
          </a:p>
          <a:p>
            <a:pPr marL="0" indent="0">
              <a:buNone/>
            </a:pPr>
            <a:r>
              <a:rPr lang="sl-SI" sz="3300" dirty="0"/>
              <a:t>Od 7.2.2026 je vročitev opravljena 7. dan (in ne več 15.dan).</a:t>
            </a:r>
          </a:p>
        </p:txBody>
      </p:sp>
      <p:cxnSp>
        <p:nvCxnSpPr>
          <p:cNvPr id="5" name="Raven puščični povezovalnik 4">
            <a:extLst>
              <a:ext uri="{FF2B5EF4-FFF2-40B4-BE49-F238E27FC236}">
                <a16:creationId xmlns:a16="http://schemas.microsoft.com/office/drawing/2014/main" id="{529BCACB-0CF2-0DA0-C1A0-CE0EBDB87754}"/>
              </a:ext>
            </a:extLst>
          </p:cNvPr>
          <p:cNvCxnSpPr/>
          <p:nvPr/>
        </p:nvCxnSpPr>
        <p:spPr>
          <a:xfrm flipH="1">
            <a:off x="1942913" y="1983604"/>
            <a:ext cx="576064" cy="21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ven puščični povezovalnik 5">
            <a:extLst>
              <a:ext uri="{FF2B5EF4-FFF2-40B4-BE49-F238E27FC236}">
                <a16:creationId xmlns:a16="http://schemas.microsoft.com/office/drawing/2014/main" id="{E1DB1F7A-0E42-3084-5BC8-CCF659E513A3}"/>
              </a:ext>
            </a:extLst>
          </p:cNvPr>
          <p:cNvCxnSpPr/>
          <p:nvPr/>
        </p:nvCxnSpPr>
        <p:spPr>
          <a:xfrm>
            <a:off x="2843808" y="1983604"/>
            <a:ext cx="0" cy="869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en puščični povezovalnik 7">
            <a:extLst>
              <a:ext uri="{FF2B5EF4-FFF2-40B4-BE49-F238E27FC236}">
                <a16:creationId xmlns:a16="http://schemas.microsoft.com/office/drawing/2014/main" id="{330C34D9-2FA4-3D80-769B-8CEB543EAB2A}"/>
              </a:ext>
            </a:extLst>
          </p:cNvPr>
          <p:cNvCxnSpPr/>
          <p:nvPr/>
        </p:nvCxnSpPr>
        <p:spPr>
          <a:xfrm>
            <a:off x="3635896" y="1983604"/>
            <a:ext cx="216024" cy="434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79493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B3D52E3-0114-C6B5-B81B-EA035F126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>
                <a:solidFill>
                  <a:srgbClr val="FF0000"/>
                </a:solidFill>
              </a:rPr>
              <a:t>Obveščanje o izboru </a:t>
            </a:r>
            <a:r>
              <a:rPr lang="sl-SI" sz="2700" dirty="0"/>
              <a:t>(sprememba ZUJIK)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5BF65B5-E305-C79B-E3E1-FA52C00B7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rmAutofit fontScale="92500" lnSpcReduction="10000"/>
          </a:bodyPr>
          <a:lstStyle/>
          <a:p>
            <a:r>
              <a:rPr lang="sl-SI" dirty="0"/>
              <a:t>Pred izdajo odločbe in najpozneje v dveh mesecih od zaključka odpiranja vlog</a:t>
            </a:r>
            <a:r>
              <a:rPr lang="sl-SI" dirty="0">
                <a:solidFill>
                  <a:srgbClr val="FF0000"/>
                </a:solidFill>
              </a:rPr>
              <a:t>, bodo prijavitelji pisno obveščeni </a:t>
            </a:r>
            <a:r>
              <a:rPr lang="sl-SI" dirty="0"/>
              <a:t>o dejstvih in okoliščinah, pomembnih za izdajo odločbe, in predlogu strokovne komisije. </a:t>
            </a:r>
          </a:p>
          <a:p>
            <a:r>
              <a:rPr lang="sl-SI" dirty="0"/>
              <a:t>Prijavitelj se lahko o njih </a:t>
            </a:r>
            <a:r>
              <a:rPr lang="sl-SI" dirty="0">
                <a:solidFill>
                  <a:srgbClr val="FF0000"/>
                </a:solidFill>
              </a:rPr>
              <a:t>v sedmih dneh od vročitve pisnega obvestila ministrstva </a:t>
            </a:r>
          </a:p>
          <a:p>
            <a:pPr marL="0" indent="0">
              <a:buNone/>
            </a:pPr>
            <a:r>
              <a:rPr lang="sl-SI" dirty="0">
                <a:solidFill>
                  <a:srgbClr val="FF0000"/>
                </a:solidFill>
              </a:rPr>
              <a:t>    </a:t>
            </a:r>
            <a:r>
              <a:rPr lang="sl-SI" b="1" dirty="0">
                <a:solidFill>
                  <a:srgbClr val="FF0000"/>
                </a:solidFill>
              </a:rPr>
              <a:t>PISNO IZJAVI </a:t>
            </a:r>
            <a:r>
              <a:rPr lang="sl-SI" dirty="0"/>
              <a:t>na način, določen v obvestilu MK.</a:t>
            </a:r>
          </a:p>
          <a:p>
            <a:r>
              <a:rPr lang="sl-SI" dirty="0"/>
              <a:t>Izjavo prijavitelja prouči strokovna komisija, ki oblikuje </a:t>
            </a:r>
            <a:r>
              <a:rPr lang="sl-SI" b="1" dirty="0"/>
              <a:t>končni predlog</a:t>
            </a:r>
            <a:r>
              <a:rPr lang="sl-SI" dirty="0"/>
              <a:t>.</a:t>
            </a:r>
          </a:p>
          <a:p>
            <a:r>
              <a:rPr lang="sl-SI" dirty="0"/>
              <a:t> V izjavi prijavitelj </a:t>
            </a:r>
            <a:r>
              <a:rPr lang="sl-SI" dirty="0">
                <a:solidFill>
                  <a:srgbClr val="FF0000"/>
                </a:solidFill>
              </a:rPr>
              <a:t>NE SME NAVAJATI </a:t>
            </a:r>
            <a:r>
              <a:rPr lang="sl-SI" u="sng" dirty="0">
                <a:solidFill>
                  <a:srgbClr val="FF0000"/>
                </a:solidFill>
              </a:rPr>
              <a:t>NOVIH DEJSTEV</a:t>
            </a:r>
            <a:r>
              <a:rPr lang="sl-SI" dirty="0"/>
              <a:t>, </a:t>
            </a:r>
            <a:r>
              <a:rPr lang="sl-SI" u="sng" dirty="0"/>
              <a:t>ki niso bila del oddane vloge</a:t>
            </a:r>
            <a:r>
              <a:rPr lang="sl-SI" dirty="0"/>
              <a:t>. Če jih navede, </a:t>
            </a:r>
            <a:r>
              <a:rPr lang="sl-SI" dirty="0">
                <a:solidFill>
                  <a:srgbClr val="FF0000"/>
                </a:solidFill>
              </a:rPr>
              <a:t>jih strokovna komisija ne upošteva.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243180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32F94D1-08F9-FBA9-E7C1-6231667A7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>
                <a:solidFill>
                  <a:srgbClr val="FF0000"/>
                </a:solidFill>
              </a:rPr>
              <a:t>Aplikacija e-JR</a:t>
            </a:r>
            <a:br>
              <a:rPr lang="sl-SI" dirty="0"/>
            </a:b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1829FD3-D0E9-1762-A624-6B5719C80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Celoten obrazec si lahko vnaprej ogledate s klikom na gumb s simbolom očesa na začetku usmerjenega traku zgoraj levo.</a:t>
            </a:r>
          </a:p>
          <a:p>
            <a:r>
              <a:rPr lang="sl-SI" dirty="0"/>
              <a:t>Pri izpolnjevanju so vam v pomoč namigi z dodatnimi pojasnili. Za prikaz namiga se z miško pomaknite na simbol vprašaja.</a:t>
            </a:r>
          </a:p>
          <a:p>
            <a:r>
              <a:rPr lang="sl-SI" dirty="0"/>
              <a:t>Brez obveznih podatkov, obrazec ne spusti Naprej (zapiše kaj je narobe).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187762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1152128"/>
          </a:xfrm>
        </p:spPr>
        <p:txBody>
          <a:bodyPr>
            <a:normAutofit fontScale="90000"/>
          </a:bodyPr>
          <a:lstStyle/>
          <a:p>
            <a:r>
              <a:rPr lang="sl-SI" dirty="0">
                <a:solidFill>
                  <a:srgbClr val="FF0000"/>
                </a:solidFill>
              </a:rPr>
              <a:t>Želimo vam uspešno prijavo na razpis!</a:t>
            </a:r>
            <a:br>
              <a:rPr lang="sl-SI" dirty="0">
                <a:solidFill>
                  <a:srgbClr val="FF0000"/>
                </a:solidFill>
              </a:rPr>
            </a:br>
            <a:br>
              <a:rPr lang="sl-SI" dirty="0">
                <a:solidFill>
                  <a:srgbClr val="FF0000"/>
                </a:solidFill>
              </a:rPr>
            </a:b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85800" y="1124744"/>
            <a:ext cx="7777048" cy="5400599"/>
          </a:xfrm>
        </p:spPr>
        <p:txBody>
          <a:bodyPr>
            <a:normAutofit fontScale="92500" lnSpcReduction="10000"/>
          </a:bodyPr>
          <a:lstStyle/>
          <a:p>
            <a:endParaRPr lang="sl-SI" kern="0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algn="l"/>
            <a:r>
              <a:rPr lang="sl-SI" sz="22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izogib morebitnim težavam zaradi preobremenjenosti strežnika prijaviteljem priporočamo, da prijav ne oddajajo zadnji dan razpisnega roka. </a:t>
            </a:r>
            <a:br>
              <a:rPr lang="sl-SI" sz="22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l-SI" sz="2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sl-SI" sz="22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preverite delovanje aplikacije eJR na vašem računalniku</a:t>
            </a:r>
            <a:br>
              <a:rPr lang="sl-SI" sz="22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l-SI" sz="22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preverite e-podpise</a:t>
            </a:r>
            <a:br>
              <a:rPr lang="sl-SI" sz="2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l-SI" sz="22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sl-SI" sz="3000" kern="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Vprašanja </a:t>
            </a:r>
            <a:r>
              <a:rPr lang="sl-SI" sz="3000" b="1" kern="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do vključno 18. 2. 2026</a:t>
            </a:r>
            <a:r>
              <a:rPr lang="sl-SI" sz="3000" kern="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, zadnji odgovori ministrstva bodo podani najpozneje do 19. 2. 2026 do 15. ure</a:t>
            </a:r>
          </a:p>
          <a:p>
            <a:r>
              <a:rPr lang="sl-SI" sz="3000" dirty="0">
                <a:solidFill>
                  <a:schemeClr val="tx1"/>
                </a:solidFill>
              </a:rPr>
              <a:t>tel.: </a:t>
            </a:r>
            <a:r>
              <a:rPr lang="sl-SI" sz="3000" dirty="0">
                <a:solidFill>
                  <a:srgbClr val="FF0000"/>
                </a:solidFill>
              </a:rPr>
              <a:t>01 555 53 34</a:t>
            </a:r>
          </a:p>
          <a:p>
            <a:r>
              <a:rPr lang="sl-SI" sz="3000" dirty="0">
                <a:solidFill>
                  <a:schemeClr val="tx1"/>
                </a:solidFill>
              </a:rPr>
              <a:t>(uradne ure: </a:t>
            </a:r>
            <a:r>
              <a:rPr lang="sl-SI" sz="3000" dirty="0" err="1">
                <a:solidFill>
                  <a:schemeClr val="tx1"/>
                </a:solidFill>
              </a:rPr>
              <a:t>pon</a:t>
            </a:r>
            <a:r>
              <a:rPr lang="sl-SI" sz="3000" dirty="0">
                <a:solidFill>
                  <a:schemeClr val="tx1"/>
                </a:solidFill>
              </a:rPr>
              <a:t>, </a:t>
            </a:r>
            <a:r>
              <a:rPr lang="sl-SI" sz="3000" dirty="0" err="1">
                <a:solidFill>
                  <a:schemeClr val="tx1"/>
                </a:solidFill>
              </a:rPr>
              <a:t>sre</a:t>
            </a:r>
            <a:r>
              <a:rPr lang="sl-SI" sz="3000" dirty="0">
                <a:solidFill>
                  <a:schemeClr val="tx1"/>
                </a:solidFill>
              </a:rPr>
              <a:t> in pet 9-12, + </a:t>
            </a:r>
            <a:r>
              <a:rPr lang="sl-SI" sz="3000" dirty="0" err="1">
                <a:solidFill>
                  <a:schemeClr val="tx1"/>
                </a:solidFill>
              </a:rPr>
              <a:t>sre</a:t>
            </a:r>
            <a:r>
              <a:rPr lang="sl-SI" sz="3000" dirty="0">
                <a:solidFill>
                  <a:schemeClr val="tx1"/>
                </a:solidFill>
              </a:rPr>
              <a:t> 14-16)</a:t>
            </a:r>
          </a:p>
          <a:p>
            <a:r>
              <a:rPr lang="sl-SI" sz="3000" dirty="0">
                <a:solidFill>
                  <a:schemeClr val="tx1"/>
                </a:solidFill>
              </a:rPr>
              <a:t>ali na mail: </a:t>
            </a:r>
            <a:r>
              <a:rPr lang="sl-SI" sz="3000" dirty="0">
                <a:solidFill>
                  <a:schemeClr val="tx1"/>
                </a:solidFill>
                <a:hlinkClick r:id="rId2"/>
              </a:rPr>
              <a:t>marjeta.prezelj@gov.si</a:t>
            </a:r>
            <a:endParaRPr lang="sl-SI" sz="3000" dirty="0">
              <a:solidFill>
                <a:schemeClr val="tx1"/>
              </a:solidFill>
            </a:endParaRPr>
          </a:p>
          <a:p>
            <a:r>
              <a:rPr lang="sl-SI" sz="2600" dirty="0">
                <a:solidFill>
                  <a:schemeClr val="tx1"/>
                </a:solidFill>
              </a:rPr>
              <a:t>(če je res nujno, pošljite mail, da pokličem!)</a:t>
            </a:r>
          </a:p>
          <a:p>
            <a:endParaRPr lang="sl-SI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669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1E373C19-555E-EAD8-49A2-4F799B9BB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sl-SI" dirty="0">
                <a:solidFill>
                  <a:srgbClr val="FF0000"/>
                </a:solidFill>
              </a:rPr>
              <a:t>Pogoji za prijavo na JPR-exSFRJ-2025</a:t>
            </a:r>
            <a:br>
              <a:rPr lang="sl-SI" dirty="0"/>
            </a:br>
            <a:r>
              <a:rPr lang="sl-SI" sz="2700" dirty="0"/>
              <a:t>samo prijavitelj, ki:</a:t>
            </a:r>
            <a:endParaRPr lang="en-US" sz="2700" dirty="0"/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A36C602E-9F77-4A97-4FBD-99FEC55DDCF8}"/>
              </a:ext>
            </a:extLst>
          </p:cNvPr>
          <p:cNvSpPr txBox="1"/>
          <p:nvPr/>
        </p:nvSpPr>
        <p:spPr>
          <a:xfrm>
            <a:off x="457200" y="1268760"/>
            <a:ext cx="8229600" cy="54726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sl-SI" sz="2000" dirty="0">
                <a:latin typeface="Arial" panose="020B0604020202020204" pitchFamily="34" charset="0"/>
                <a:cs typeface="Arial" panose="020B0604020202020204" pitchFamily="34" charset="0"/>
              </a:rPr>
              <a:t> a)	je nevladna organizacija pripadnikov narodov nekdanje SFRJ, ki je na </a:t>
            </a:r>
            <a:r>
              <a:rPr lang="sl-SI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 zaključka razpisa (torej 19.2.2026) </a:t>
            </a:r>
            <a:r>
              <a:rPr lang="sl-SI" sz="2000" dirty="0">
                <a:latin typeface="Arial" panose="020B0604020202020204" pitchFamily="34" charset="0"/>
                <a:cs typeface="Arial" panose="020B0604020202020204" pitchFamily="34" charset="0"/>
              </a:rPr>
              <a:t>registrirana vsaj eno leto (šteje se datum izdaje odločbe pristojne upravne enote) in je organizirana kot: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sl-S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sl-S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sl-SI" sz="20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društvo        ali      zveza društev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sl-S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sl-SI" sz="2000" dirty="0">
                <a:latin typeface="Arial" panose="020B0604020202020204" pitchFamily="34" charset="0"/>
                <a:cs typeface="Arial" panose="020B0604020202020204" pitchFamily="34" charset="0"/>
              </a:rPr>
              <a:t> b) ima v temeljnem aktu ali drugem ustreznem pravnem aktu opredeljeno delovanje na področju kulturnih dejavnosti v Sloveniji 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sl-SI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sl-SI" sz="20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jasno opredeljeno združevanje pripadnikov narodov nekdanje SFRJ v RS! 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sl-SI" sz="20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Preverite Statute oz. druge ustrezne pravne akte!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sl-SI" sz="20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sl-SI" sz="2000" strike="sngStrike" dirty="0">
                <a:latin typeface="Arial" panose="020B0604020202020204" pitchFamily="34" charset="0"/>
                <a:cs typeface="Arial" panose="020B0604020202020204" pitchFamily="34" charset="0"/>
              </a:rPr>
              <a:t>druge nevladne organizacije, samozaposleni v kulturi</a:t>
            </a:r>
          </a:p>
          <a:p>
            <a:pPr marL="285750" indent="-285750">
              <a:lnSpc>
                <a:spcPct val="90000"/>
              </a:lnSpc>
              <a:spcBef>
                <a:spcPct val="20000"/>
              </a:spcBef>
              <a:buFontTx/>
              <a:buChar char="-"/>
            </a:pPr>
            <a:r>
              <a:rPr lang="sl-SI" sz="1600" dirty="0">
                <a:latin typeface="Arial" panose="020B0604020202020204" pitchFamily="34" charset="0"/>
                <a:cs typeface="Arial" panose="020B0604020202020204" pitchFamily="34" charset="0"/>
              </a:rPr>
              <a:t>v kolikor bo društvo/zveza v projekt vključila samozaposlenega v kulturi- 1 točka pri prednostnih kriterijih.</a:t>
            </a:r>
          </a:p>
        </p:txBody>
      </p:sp>
      <p:sp>
        <p:nvSpPr>
          <p:cNvPr id="2" name="Puščica: dol 1">
            <a:extLst>
              <a:ext uri="{FF2B5EF4-FFF2-40B4-BE49-F238E27FC236}">
                <a16:creationId xmlns:a16="http://schemas.microsoft.com/office/drawing/2014/main" id="{475299E2-E017-3F0A-DF86-7E1D97A8C683}"/>
              </a:ext>
            </a:extLst>
          </p:cNvPr>
          <p:cNvSpPr/>
          <p:nvPr/>
        </p:nvSpPr>
        <p:spPr>
          <a:xfrm>
            <a:off x="2915816" y="2636912"/>
            <a:ext cx="484632" cy="4320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Puščica: dol 4">
            <a:extLst>
              <a:ext uri="{FF2B5EF4-FFF2-40B4-BE49-F238E27FC236}">
                <a16:creationId xmlns:a16="http://schemas.microsoft.com/office/drawing/2014/main" id="{323F3572-A970-AA03-5FD5-4A817A78FBCA}"/>
              </a:ext>
            </a:extLst>
          </p:cNvPr>
          <p:cNvSpPr/>
          <p:nvPr/>
        </p:nvSpPr>
        <p:spPr>
          <a:xfrm>
            <a:off x="5076056" y="2636912"/>
            <a:ext cx="484632" cy="4320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787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naslov 6">
            <a:extLst>
              <a:ext uri="{FF2B5EF4-FFF2-40B4-BE49-F238E27FC236}">
                <a16:creationId xmlns:a16="http://schemas.microsoft.com/office/drawing/2014/main" id="{89CFF4F6-6DDD-D73B-D50E-6A5D68F434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476672"/>
            <a:ext cx="7992888" cy="626469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</a:pPr>
            <a:r>
              <a:rPr lang="sl-SI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ima sedež oz. naslov v Republiki Sloveniji; </a:t>
            </a:r>
            <a:endParaRPr lang="sl-SI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</a:pPr>
            <a:r>
              <a:rPr lang="sl-SI" sz="20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d) </a:t>
            </a:r>
            <a:r>
              <a:rPr lang="sl-SI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prijavlja</a:t>
            </a:r>
            <a:r>
              <a:rPr lang="sl-SI" sz="20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največ tri (3) projekte iz treh (3) različnih področij javnega razpisa*; </a:t>
            </a:r>
          </a:p>
          <a:p>
            <a:pPr lvl="0" algn="just">
              <a:lnSpc>
                <a:spcPct val="115000"/>
              </a:lnSpc>
            </a:pPr>
            <a:r>
              <a:rPr lang="sl-SI" sz="20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e) </a:t>
            </a:r>
            <a:r>
              <a:rPr lang="sl-SI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prijavlja projekt, katerega zaprošeni znesek financiranja</a:t>
            </a:r>
            <a:r>
              <a:rPr lang="sl-SI" sz="20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ni manjši od 2.000 EUR in ne presega 10.000,00 EUR</a:t>
            </a:r>
            <a:r>
              <a:rPr lang="sl-SI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15000"/>
              </a:lnSpc>
            </a:pPr>
            <a:r>
              <a:rPr lang="sl-SI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f) prijavlja kulturni projekt, ki vključuje pripadnike narodov nekdanje SFRJ ali je njim namenjen;</a:t>
            </a:r>
          </a:p>
          <a:p>
            <a:pPr lvl="0" algn="just">
              <a:lnSpc>
                <a:spcPct val="115000"/>
              </a:lnSpc>
            </a:pPr>
            <a:r>
              <a:rPr lang="sl-SI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g) ima v primeru preteklega financiranja izpolnjene vse pogodbene obveznosti do ministrstva (lanske pogodbe- </a:t>
            </a:r>
            <a:r>
              <a:rPr lang="sl-SI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poročila, potrdila o plačilu, dokazila)</a:t>
            </a:r>
            <a:r>
              <a:rPr lang="sl-SI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njegovih proračunskih porabnikov; </a:t>
            </a:r>
          </a:p>
          <a:p>
            <a:pPr lvl="0" algn="just">
              <a:lnSpc>
                <a:spcPct val="115000"/>
              </a:lnSpc>
            </a:pPr>
            <a:endParaRPr lang="sl-SI" sz="17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15000"/>
              </a:lnSpc>
            </a:pPr>
            <a:r>
              <a:rPr lang="sl-SI" sz="17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h) </a:t>
            </a:r>
            <a:r>
              <a:rPr lang="sl-SI" sz="17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prijavlja aktivnosti projekta, ki jih bo realiziral </a:t>
            </a:r>
            <a:r>
              <a:rPr lang="sl-SI" sz="17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najkasneje do konca razpisnega leta </a:t>
            </a:r>
            <a:r>
              <a:rPr lang="sl-SI" sz="17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(lahko je projekt tudi že izveden);</a:t>
            </a:r>
          </a:p>
          <a:p>
            <a:pPr lvl="0" algn="just">
              <a:lnSpc>
                <a:spcPct val="115000"/>
              </a:lnSpc>
            </a:pPr>
            <a:r>
              <a:rPr lang="sl-SI" sz="17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i) ne prijavlja istega kulturnega projekta, ki je </a:t>
            </a:r>
            <a:r>
              <a:rPr lang="sl-SI" sz="17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bil že izbran </a:t>
            </a:r>
            <a:r>
              <a:rPr lang="sl-SI" sz="17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 drugem programskem ali projektnem razpisu oziroma pozivu ministrstva ali pri njegovih proračunskih porabnikih (lahko je na občinski razpis, vendar v primeru financiranja obeh, se ne smejo financirati iz obeh virov ISTI STROŠKI!)</a:t>
            </a:r>
            <a:endParaRPr lang="sl-SI" sz="17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15000"/>
              </a:lnSpc>
            </a:pPr>
            <a:endParaRPr lang="sl-SI" sz="17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sl-SI" sz="15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 Področja posebej opisana v 5.točki, kaj spada in kaj ne spada v posamezno področje!</a:t>
            </a:r>
          </a:p>
          <a:p>
            <a:pPr lvl="0" algn="just">
              <a:lnSpc>
                <a:spcPct val="115000"/>
              </a:lnSpc>
            </a:pPr>
            <a:endParaRPr lang="sl-SI" sz="20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049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69FE56C-27FD-31CB-6F34-15B188BBC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512167"/>
          </a:xfrm>
        </p:spPr>
        <p:txBody>
          <a:bodyPr>
            <a:normAutofit/>
          </a:bodyPr>
          <a:lstStyle/>
          <a:p>
            <a:r>
              <a:rPr lang="sl-SI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Izpolnjevanje pogojev posameznega prijavitelja ministrstvo preverja:</a:t>
            </a:r>
            <a:br>
              <a:rPr lang="sl-SI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l-SI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0F7A83B-D61A-1B9E-6D45-C6AF5F24DB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1988839"/>
            <a:ext cx="8136904" cy="4392487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sl-SI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izjave v obrazcu (jih prijavitelj pokljuka)</a:t>
            </a:r>
          </a:p>
          <a:p>
            <a:pPr marL="342900" indent="-342900">
              <a:buFontTx/>
              <a:buChar char="-"/>
            </a:pPr>
            <a:endParaRPr lang="sl-SI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sl-SI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 uradnih evidenc (Upravne enote)in evidenc ministrstva in njegovih proračunskih porabnikov</a:t>
            </a:r>
          </a:p>
          <a:p>
            <a:endParaRPr lang="sl-SI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sl-SI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 PREDVSEM iz zadnje overjenega </a:t>
            </a:r>
            <a:r>
              <a:rPr lang="sl-SI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temeljnega ali drugega ustreznega pravnega akta (statut ipd.)</a:t>
            </a:r>
          </a:p>
          <a:p>
            <a:endParaRPr lang="sl-SI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l-SI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ZATO MINISTRSTVO NAPROŠA, DA GA  priložite (pripnete) v obrazcu, </a:t>
            </a:r>
            <a:r>
              <a:rPr lang="sl-SI" sz="2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sicer se lahko postopek podaljša</a:t>
            </a:r>
          </a:p>
        </p:txBody>
      </p:sp>
    </p:spTree>
    <p:extLst>
      <p:ext uri="{BB962C8B-B14F-4D97-AF65-F5344CB8AC3E}">
        <p14:creationId xmlns:p14="http://schemas.microsoft.com/office/powerpoint/2010/main" val="2372410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A96BA46-7C40-7DC5-0883-B6110BAF6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sl-SI" dirty="0">
                <a:solidFill>
                  <a:srgbClr val="FF0000"/>
                </a:solidFill>
              </a:rPr>
              <a:t>Področja razpisa </a:t>
            </a:r>
            <a:r>
              <a:rPr lang="sl-SI" sz="2700" dirty="0"/>
              <a:t>(5. točka)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6B08A0B-BF7D-B384-A2BA-D37A03176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88632"/>
          </a:xfrm>
        </p:spPr>
        <p:txBody>
          <a:bodyPr>
            <a:normAutofit fontScale="92500" lnSpcReduction="20000"/>
          </a:bodyPr>
          <a:lstStyle/>
          <a:p>
            <a:r>
              <a:rPr lang="sl-SI" sz="1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Izdajateljska in založniška dejavnost</a:t>
            </a:r>
          </a:p>
          <a:p>
            <a:pPr marL="0" indent="0">
              <a:buNone/>
            </a:pPr>
            <a:r>
              <a:rPr lang="sl-SI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tiskovine v jezikih pripadnikov narodov nekdanje SFRJ oziroma dvojezične tiskovine (slovenščina in jezik pripadnikov narodov nekdanje SFRJ)</a:t>
            </a:r>
          </a:p>
          <a:p>
            <a:endParaRPr lang="sl-SI" sz="19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l-SI" sz="1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Spletne strani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sl-SI" sz="19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obveščanje javnosti o delovanju prijavitelja ter objava člankov in vsebin s kulture </a:t>
            </a:r>
            <a:r>
              <a:rPr lang="sl-SI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pripadnikov narodov nekdanje SFRJ. </a:t>
            </a:r>
          </a:p>
          <a:p>
            <a:pPr marL="0" indent="0">
              <a:buNone/>
            </a:pPr>
            <a:endParaRPr lang="sl-SI" sz="19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l-SI" sz="1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Dejavnosti kulturnih skupin </a:t>
            </a:r>
            <a:endParaRPr lang="sl-SI" sz="19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l-SI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produkcija, nastopi in koncerti različnih kulturnih skupin, še posebej skupne produkcije različnih kulturnih skupin</a:t>
            </a:r>
          </a:p>
          <a:p>
            <a:pPr marL="0" indent="0">
              <a:buNone/>
            </a:pPr>
            <a:endParaRPr lang="sl-SI" sz="19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l-SI" sz="1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Ohranjanje jezika </a:t>
            </a:r>
            <a:endParaRPr lang="sl-SI" sz="19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l-SI" sz="1900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ohranjanje in razvoj jezikovne kulture, jezikovna ustvarjalnost in jezikovna raznolikost, ohranjaje in promoviranje pisave, spodbujanje bralne pismenosti in bralne kulture</a:t>
            </a:r>
          </a:p>
          <a:p>
            <a:pPr marL="0" indent="0">
              <a:buNone/>
            </a:pPr>
            <a:endParaRPr lang="sl-SI" sz="1900" kern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l-SI" sz="1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Predstavitve kulturnih dejavnosti širšemu okolju</a:t>
            </a:r>
            <a:endParaRPr lang="sl-SI" sz="19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l-SI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kultura pripadnikov narodov nekdanje SFRJ predstavljena širši javnosti, čim več izvajalcev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67564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EB3E4CF-85DD-42E4-A436-84F950958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lnSpcReduction="10000"/>
          </a:bodyPr>
          <a:lstStyle/>
          <a:p>
            <a:r>
              <a:rPr lang="sl-SI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Stiki z matičnim narodom</a:t>
            </a:r>
          </a:p>
          <a:p>
            <a:pPr marL="0" indent="0">
              <a:buNone/>
            </a:pPr>
            <a:r>
              <a:rPr lang="sl-SI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različne kulturne aktivnosti, ki omogočajo stik z matičnim narodom, večje število pripadnikov narodov nekdanje SFRJ </a:t>
            </a:r>
          </a:p>
          <a:p>
            <a:pPr marL="0" indent="0">
              <a:buNone/>
            </a:pPr>
            <a:endParaRPr lang="sl-SI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l-SI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Prireditve</a:t>
            </a:r>
          </a:p>
          <a:p>
            <a:pPr marL="0" indent="0">
              <a:buNone/>
            </a:pPr>
            <a:r>
              <a:rPr lang="sl-SI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 programom, ki po svoji vsebini najbolje uresničuje cilje razpisa</a:t>
            </a:r>
          </a:p>
          <a:p>
            <a:endParaRPr lang="sl-SI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l-SI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Predavanja, seminarji, delavnice ipd.</a:t>
            </a:r>
          </a:p>
          <a:p>
            <a:pPr marL="0" indent="0">
              <a:buNone/>
            </a:pPr>
            <a:r>
              <a:rPr lang="sl-SI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vodenje strokovno usposobljenih ali izkušenih predavateljev, tudi usposabljanja kulturnih skupin, ki bodo vključevala širše število pripadnikov narodov nekdanje SFRJ in ne le članov prijavitelja</a:t>
            </a:r>
          </a:p>
          <a:p>
            <a:pPr marL="0" indent="0">
              <a:buNone/>
            </a:pPr>
            <a:endParaRPr lang="sl-SI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l-SI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Digitalizacija </a:t>
            </a:r>
          </a:p>
          <a:p>
            <a:pPr marL="0" indent="0">
              <a:buNone/>
            </a:pPr>
            <a:r>
              <a:rPr lang="sl-SI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digitalne in spletno dostopne digitalne vsebine, prilagojene specifičnim potrebam pripadnikov narodov nekdanje SFRJ, izdaja besedil v digitalni obliki (</a:t>
            </a:r>
            <a:r>
              <a:rPr lang="sl-SI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npr. e-knjige)</a:t>
            </a:r>
          </a:p>
          <a:p>
            <a:pPr marL="0" indent="0">
              <a:buNone/>
            </a:pPr>
            <a:endParaRPr lang="sl-SI" sz="18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sl-SI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Drugo</a:t>
            </a:r>
          </a:p>
          <a:p>
            <a:pPr marL="0" indent="0">
              <a:buNone/>
            </a:pPr>
            <a:r>
              <a:rPr lang="sl-SI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dejavnosti, ki prispevajo k uresničevanju ciljev in spadajo na področje kulture. </a:t>
            </a:r>
          </a:p>
          <a:p>
            <a:pPr marL="0" indent="0">
              <a:buNone/>
            </a:pPr>
            <a:r>
              <a:rPr lang="sl-SI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(samo 1 projekt tudi iz tega področja, četudi bi šlo za različna druga področja)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40957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73292D4-45C6-08E5-F856-238B4DE8B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1800" b="1" kern="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Ministrstvo ne bo podprlo</a:t>
            </a:r>
            <a:r>
              <a:rPr lang="sl-SI" sz="1800" b="1" kern="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: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18F91DF-480F-14FA-13FE-91EF634631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sl-SI" sz="3400" dirty="0">
                <a:latin typeface="Arial" panose="020B0604020202020204" pitchFamily="34" charset="0"/>
                <a:cs typeface="Arial" panose="020B0604020202020204" pitchFamily="34" charset="0"/>
              </a:rPr>
              <a:t>osnovne, redne dejavnosti prijavitelja, </a:t>
            </a:r>
          </a:p>
          <a:p>
            <a:pPr lvl="0"/>
            <a:r>
              <a:rPr lang="sl-SI" sz="3400" dirty="0">
                <a:latin typeface="Arial" panose="020B0604020202020204" pitchFamily="34" charset="0"/>
                <a:cs typeface="Arial" panose="020B0604020202020204" pitchFamily="34" charset="0"/>
              </a:rPr>
              <a:t>projektov, ki spadajo na druga področja (šport, gospodarstvo, zdravstvo, šolstvo ipd.),</a:t>
            </a:r>
          </a:p>
          <a:p>
            <a:pPr lvl="0"/>
            <a:r>
              <a:rPr lang="sl-SI" sz="3400" dirty="0">
                <a:latin typeface="Arial" panose="020B0604020202020204" pitchFamily="34" charset="0"/>
                <a:cs typeface="Arial" panose="020B0604020202020204" pitchFamily="34" charset="0"/>
              </a:rPr>
              <a:t>projektov, v katerih ne bodo vključeni pripadniki narodov nekdanje SFRJ ali ne bodo njim namenjeni,</a:t>
            </a:r>
          </a:p>
          <a:p>
            <a:pPr lvl="0"/>
            <a:r>
              <a:rPr lang="sl-SI" sz="3400" dirty="0">
                <a:latin typeface="Arial" panose="020B0604020202020204" pitchFamily="34" charset="0"/>
                <a:cs typeface="Arial" panose="020B0604020202020204" pitchFamily="34" charset="0"/>
              </a:rPr>
              <a:t>naknadne izdaje nosilcev zvoka in slike, </a:t>
            </a:r>
          </a:p>
          <a:p>
            <a:pPr lvl="0"/>
            <a:r>
              <a:rPr lang="sl-SI" sz="3400" dirty="0">
                <a:latin typeface="Arial" panose="020B0604020202020204" pitchFamily="34" charset="0"/>
                <a:cs typeface="Arial" panose="020B0604020202020204" pitchFamily="34" charset="0"/>
              </a:rPr>
              <a:t>časopisov ali revij, ki nimajo izdane vsaj ene številke,</a:t>
            </a:r>
          </a:p>
          <a:p>
            <a:pPr lvl="0"/>
            <a:r>
              <a:rPr lang="sl-SI" sz="3400" dirty="0">
                <a:latin typeface="Arial" panose="020B0604020202020204" pitchFamily="34" charset="0"/>
                <a:cs typeface="Arial" panose="020B0604020202020204" pitchFamily="34" charset="0"/>
              </a:rPr>
              <a:t>ponatisov tiskanih izdaj, </a:t>
            </a:r>
          </a:p>
          <a:p>
            <a:pPr lvl="0"/>
            <a:r>
              <a:rPr lang="sl-SI" sz="3400" dirty="0">
                <a:latin typeface="Arial" panose="020B0604020202020204" pitchFamily="34" charset="0"/>
                <a:cs typeface="Arial" panose="020B0604020202020204" pitchFamily="34" charset="0"/>
              </a:rPr>
              <a:t>spletnih strani, ki se ne nanašajo na umetnost, kulturo, jezik ali pisavo pripadnikov narodov nekdanje SFRJ,</a:t>
            </a:r>
          </a:p>
          <a:p>
            <a:pPr lvl="0"/>
            <a:r>
              <a:rPr lang="sl-SI" sz="3400" dirty="0">
                <a:latin typeface="Arial" panose="020B0604020202020204" pitchFamily="34" charset="0"/>
                <a:cs typeface="Arial" panose="020B0604020202020204" pitchFamily="34" charset="0"/>
              </a:rPr>
              <a:t>projektov, ki pretežno vključujejo ekskurzije in izlete (tudi če gre za oglede kulturnih institucij), </a:t>
            </a:r>
          </a:p>
          <a:p>
            <a:pPr lvl="0"/>
            <a:r>
              <a:rPr lang="sl-SI" sz="3400" dirty="0">
                <a:latin typeface="Arial" panose="020B0604020202020204" pitchFamily="34" charset="0"/>
                <a:cs typeface="Arial" panose="020B0604020202020204" pitchFamily="34" charset="0"/>
              </a:rPr>
              <a:t>projektov, pri katerih gre za tekmovanja, </a:t>
            </a:r>
          </a:p>
          <a:p>
            <a:pPr lvl="0"/>
            <a:r>
              <a:rPr lang="sl-SI" sz="3400" dirty="0">
                <a:latin typeface="Arial" panose="020B0604020202020204" pitchFamily="34" charset="0"/>
                <a:cs typeface="Arial" panose="020B0604020202020204" pitchFamily="34" charset="0"/>
              </a:rPr>
              <a:t>projektov, iz katerih je razvidno, da gre le za druženja ob športu, zabavi, koncertu ipd.,</a:t>
            </a:r>
          </a:p>
          <a:p>
            <a:pPr lvl="0"/>
            <a:r>
              <a:rPr lang="sl-SI" sz="3400" dirty="0">
                <a:latin typeface="Arial" panose="020B0604020202020204" pitchFamily="34" charset="0"/>
                <a:cs typeface="Arial" panose="020B0604020202020204" pitchFamily="34" charset="0"/>
              </a:rPr>
              <a:t>usposabljanja kulturnih skupin, ki jih ne vodijo usposobljeni oz. izkušeni mentorji ali  strokovnjaki ali ne bodo vključevala širše število pripadnikov narodov nekdanje SFRJ oziroma bodo vključevala le člane prijavitelja,</a:t>
            </a:r>
          </a:p>
          <a:p>
            <a:pPr lvl="0"/>
            <a:r>
              <a:rPr lang="sl-SI" sz="3400" dirty="0">
                <a:latin typeface="Arial" panose="020B0604020202020204" pitchFamily="34" charset="0"/>
                <a:cs typeface="Arial" panose="020B0604020202020204" pitchFamily="34" charset="0"/>
              </a:rPr>
              <a:t>predavanja in seminarje, ki se ne nanašajo na umetnost, kulturo, jezik ali pisavo pripadnikov narodov nekdanje SFRJ, in jih ne bodo izvajali strokovno usposobljeni ali izkušeni predavatelji in</a:t>
            </a:r>
          </a:p>
          <a:p>
            <a:pPr lvl="0"/>
            <a:r>
              <a:rPr lang="sl-SI" sz="3400" dirty="0">
                <a:latin typeface="Arial" panose="020B0604020202020204" pitchFamily="34" charset="0"/>
                <a:cs typeface="Arial" panose="020B0604020202020204" pitchFamily="34" charset="0"/>
              </a:rPr>
              <a:t>izvajalcev/učiteljev pouka maternega jezika in kulture za otroke narodnosti, ki se izvaja v okviru sheme Ministrstva za vzgojo in izobraževanje, in poteka v prostorih vzgojno-izobraževalnih zavodov.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33881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F172EBC-7405-A209-2B76-23DA4719F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l-SI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Vloga mora 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58301D6-0A67-73A6-5EEB-E17070CA2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472608"/>
          </a:xfrm>
        </p:spPr>
        <p:txBody>
          <a:bodyPr/>
          <a:lstStyle/>
          <a:p>
            <a:pPr algn="just">
              <a:lnSpc>
                <a:spcPct val="115000"/>
              </a:lnSpc>
            </a:pP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biti izpolnjena v elektronski obliki na prijavnem obrazcu v spletni aplikaciji </a:t>
            </a:r>
            <a:r>
              <a:rPr lang="sl-SI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eJR na naslovu: </a:t>
            </a: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http://ejr.ekultura.gov.si/ejr-web</a:t>
            </a:r>
            <a:r>
              <a:rPr lang="sl-SI" sz="1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sl-SI" sz="1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e-obrazec</a:t>
            </a:r>
          </a:p>
          <a:p>
            <a:pPr marL="0" indent="0" algn="just">
              <a:lnSpc>
                <a:spcPct val="115000"/>
              </a:lnSpc>
              <a:buNone/>
            </a:pPr>
            <a:endParaRPr lang="sl-SI" sz="1800" dirty="0">
              <a:effectLst/>
              <a:highlight>
                <a:srgbClr val="00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vključevati vse obvezne podatke in priloge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obrazcu (- sicer sistem ne spusti dalje)</a:t>
            </a:r>
          </a:p>
          <a:p>
            <a:pPr marL="0" indent="0" algn="just">
              <a:lnSpc>
                <a:spcPct val="115000"/>
              </a:lnSpc>
              <a:buNone/>
            </a:pPr>
            <a:endParaRPr lang="sl-SI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sl-SI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oddana oziroma predložena </a:t>
            </a:r>
            <a:r>
              <a:rPr lang="sl-SI" sz="1800" b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2 možna načina:</a:t>
            </a:r>
          </a:p>
          <a:p>
            <a:pPr marL="0" indent="0" algn="just">
              <a:lnSpc>
                <a:spcPct val="115000"/>
              </a:lnSpc>
              <a:buNone/>
            </a:pP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  <a:p>
            <a:pPr marL="0" indent="0">
              <a:buNone/>
            </a:pPr>
            <a:r>
              <a:rPr lang="sl-SI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ELEKTRONSKO</a:t>
            </a:r>
            <a:endParaRPr lang="sl-SI" sz="1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l-SI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(= elektronsko podpisana)</a:t>
            </a: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  <p:sp>
        <p:nvSpPr>
          <p:cNvPr id="7" name="Puščica: dol 6">
            <a:extLst>
              <a:ext uri="{FF2B5EF4-FFF2-40B4-BE49-F238E27FC236}">
                <a16:creationId xmlns:a16="http://schemas.microsoft.com/office/drawing/2014/main" id="{E534378A-D24F-4E4E-4173-722274CAA61C}"/>
              </a:ext>
            </a:extLst>
          </p:cNvPr>
          <p:cNvSpPr/>
          <p:nvPr/>
        </p:nvSpPr>
        <p:spPr>
          <a:xfrm>
            <a:off x="1835696" y="4573149"/>
            <a:ext cx="484632" cy="60466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A0022F34-D02E-CF43-97A5-A44F642C3A65}"/>
              </a:ext>
            </a:extLst>
          </p:cNvPr>
          <p:cNvSpPr txBox="1"/>
          <p:nvPr/>
        </p:nvSpPr>
        <p:spPr>
          <a:xfrm>
            <a:off x="4572000" y="5257800"/>
            <a:ext cx="31683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TISKANO </a:t>
            </a:r>
          </a:p>
          <a:p>
            <a:r>
              <a:rPr lang="sl-SI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(= lastnoročno podpisana </a:t>
            </a:r>
          </a:p>
          <a:p>
            <a:r>
              <a:rPr lang="sl-SI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poslana ali oddana )</a:t>
            </a:r>
          </a:p>
          <a:p>
            <a:endParaRPr lang="sl-SI" dirty="0"/>
          </a:p>
        </p:txBody>
      </p:sp>
      <p:sp>
        <p:nvSpPr>
          <p:cNvPr id="10" name="Puščica: dol 9">
            <a:extLst>
              <a:ext uri="{FF2B5EF4-FFF2-40B4-BE49-F238E27FC236}">
                <a16:creationId xmlns:a16="http://schemas.microsoft.com/office/drawing/2014/main" id="{1C90EAE8-C224-FB1F-DA8C-09EA8EDDF175}"/>
              </a:ext>
            </a:extLst>
          </p:cNvPr>
          <p:cNvSpPr/>
          <p:nvPr/>
        </p:nvSpPr>
        <p:spPr>
          <a:xfrm>
            <a:off x="5671544" y="4600221"/>
            <a:ext cx="484632" cy="60466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3054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2214</TotalTime>
  <Words>2891</Words>
  <Application>Microsoft Office PowerPoint</Application>
  <PresentationFormat>Diaprojekcija na zaslonu (4:3)</PresentationFormat>
  <Paragraphs>299</Paragraphs>
  <Slides>26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26</vt:i4>
      </vt:variant>
    </vt:vector>
  </HeadingPairs>
  <TitlesOfParts>
    <vt:vector size="31" baseType="lpstr">
      <vt:lpstr>Arial</vt:lpstr>
      <vt:lpstr>Calibri</vt:lpstr>
      <vt:lpstr>Courier New</vt:lpstr>
      <vt:lpstr>Times New Roman</vt:lpstr>
      <vt:lpstr>Officeova tema</vt:lpstr>
      <vt:lpstr>PowerPointova predstavitev</vt:lpstr>
      <vt:lpstr>PowerPointova predstavitev</vt:lpstr>
      <vt:lpstr>Pogoji za prijavo na JPR-exSFRJ-2025 samo prijavitelj, ki:</vt:lpstr>
      <vt:lpstr>PowerPointova predstavitev</vt:lpstr>
      <vt:lpstr>Izpolnjevanje pogojev posameznega prijavitelja ministrstvo preverja: </vt:lpstr>
      <vt:lpstr>Področja razpisa (5. točka)</vt:lpstr>
      <vt:lpstr>PowerPointova predstavitev</vt:lpstr>
      <vt:lpstr>Ministrstvo ne bo podprlo:</vt:lpstr>
      <vt:lpstr> Vloga mora </vt:lpstr>
      <vt:lpstr>aplikacija eJR</vt:lpstr>
      <vt:lpstr>PowerPointova predstavitev</vt:lpstr>
      <vt:lpstr>PowerPointova predstavitev</vt:lpstr>
      <vt:lpstr>Paziti na pravočasnost oddaje</vt:lpstr>
      <vt:lpstr>priloge</vt:lpstr>
      <vt:lpstr>Spreminjanje oddane vloge</vt:lpstr>
      <vt:lpstr>Financiranje?</vt:lpstr>
      <vt:lpstr>UPRAVIČENI STROŠKI za financiranje s strani ministrstva  </vt:lpstr>
      <vt:lpstr>UPRAVIČENI STROŠKI za financiranje s strani ministrstva </vt:lpstr>
      <vt:lpstr>PowerPointova predstavitev</vt:lpstr>
      <vt:lpstr>Neupravičeni stroški:</vt:lpstr>
      <vt:lpstr>Finančni načrt</vt:lpstr>
      <vt:lpstr>ROK ZA e-račune za izplačilo sredstev MK (če bo projekt odobren)</vt:lpstr>
      <vt:lpstr>E-vročanje dokumentov</vt:lpstr>
      <vt:lpstr>Obveščanje o izboru (sprememba ZUJIK)</vt:lpstr>
      <vt:lpstr>Aplikacija e-JR </vt:lpstr>
      <vt:lpstr>Želimo vam uspešno prijavo na razpis!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Pogodba o izvedbi kulturnega projekta za leto 2016</dc:title>
  <dc:creator>Marjeta Preželj</dc:creator>
  <cp:lastModifiedBy>Marjeta Preželj</cp:lastModifiedBy>
  <cp:revision>89</cp:revision>
  <dcterms:created xsi:type="dcterms:W3CDTF">2016-04-20T08:02:57Z</dcterms:created>
  <dcterms:modified xsi:type="dcterms:W3CDTF">2026-02-04T14:15:06Z</dcterms:modified>
</cp:coreProperties>
</file>