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4" r:id="rId4"/>
    <p:sldId id="259" r:id="rId5"/>
    <p:sldId id="260" r:id="rId6"/>
    <p:sldId id="263" r:id="rId7"/>
    <p:sldId id="265" r:id="rId8"/>
    <p:sldId id="270" r:id="rId9"/>
    <p:sldId id="266" r:id="rId10"/>
    <p:sldId id="267" r:id="rId11"/>
    <p:sldId id="272" r:id="rId12"/>
    <p:sldId id="276" r:id="rId13"/>
    <p:sldId id="275" r:id="rId14"/>
    <p:sldId id="277" r:id="rId15"/>
    <p:sldId id="278" r:id="rId16"/>
    <p:sldId id="271" r:id="rId17"/>
    <p:sldId id="269" r:id="rId18"/>
    <p:sldId id="268" r:id="rId19"/>
    <p:sldId id="273" r:id="rId20"/>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C6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60" d="100"/>
          <a:sy n="160" d="100"/>
        </p:scale>
        <p:origin x="192"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a:t>Uredite slog naslova matrice</a:t>
            </a:r>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da uredite slog podnaslova matrice</a:t>
            </a:r>
          </a:p>
        </p:txBody>
      </p:sp>
      <p:sp>
        <p:nvSpPr>
          <p:cNvPr id="4" name="Označba mesta datuma 3"/>
          <p:cNvSpPr>
            <a:spLocks noGrp="1"/>
          </p:cNvSpPr>
          <p:nvPr>
            <p:ph type="dt" sz="half" idx="10"/>
          </p:nvPr>
        </p:nvSpPr>
        <p:spPr/>
        <p:txBody>
          <a:bodyPr/>
          <a:lstStyle/>
          <a:p>
            <a:fld id="{8A6FB516-A3E7-4DC4-A1CC-05A26997E54A}" type="datetimeFigureOut">
              <a:rPr lang="sl-SI" smtClean="0"/>
              <a:t>27. 08. 2025</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591FC6FB-27F0-4214-8F95-99DE8C85305D}" type="slidenum">
              <a:rPr lang="sl-SI" smtClean="0"/>
              <a:t>‹#›</a:t>
            </a:fld>
            <a:endParaRPr lang="sl-SI"/>
          </a:p>
        </p:txBody>
      </p:sp>
    </p:spTree>
    <p:extLst>
      <p:ext uri="{BB962C8B-B14F-4D97-AF65-F5344CB8AC3E}">
        <p14:creationId xmlns:p14="http://schemas.microsoft.com/office/powerpoint/2010/main" val="2843598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navpičnega besedila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8A6FB516-A3E7-4DC4-A1CC-05A26997E54A}" type="datetimeFigureOut">
              <a:rPr lang="sl-SI" smtClean="0"/>
              <a:t>27. 08. 2025</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591FC6FB-27F0-4214-8F95-99DE8C85305D}" type="slidenum">
              <a:rPr lang="sl-SI" smtClean="0"/>
              <a:t>‹#›</a:t>
            </a:fld>
            <a:endParaRPr lang="sl-SI"/>
          </a:p>
        </p:txBody>
      </p:sp>
    </p:spTree>
    <p:extLst>
      <p:ext uri="{BB962C8B-B14F-4D97-AF65-F5344CB8AC3E}">
        <p14:creationId xmlns:p14="http://schemas.microsoft.com/office/powerpoint/2010/main" val="1372643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a:t>Uredite slog naslova matrice</a:t>
            </a:r>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8A6FB516-A3E7-4DC4-A1CC-05A26997E54A}" type="datetimeFigureOut">
              <a:rPr lang="sl-SI" smtClean="0"/>
              <a:t>27. 08. 2025</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591FC6FB-27F0-4214-8F95-99DE8C85305D}" type="slidenum">
              <a:rPr lang="sl-SI" smtClean="0"/>
              <a:t>‹#›</a:t>
            </a:fld>
            <a:endParaRPr lang="sl-SI"/>
          </a:p>
        </p:txBody>
      </p:sp>
    </p:spTree>
    <p:extLst>
      <p:ext uri="{BB962C8B-B14F-4D97-AF65-F5344CB8AC3E}">
        <p14:creationId xmlns:p14="http://schemas.microsoft.com/office/powerpoint/2010/main" val="2577523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8A6FB516-A3E7-4DC4-A1CC-05A26997E54A}" type="datetimeFigureOut">
              <a:rPr lang="sl-SI" smtClean="0"/>
              <a:t>27. 08. 2025</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591FC6FB-27F0-4214-8F95-99DE8C85305D}" type="slidenum">
              <a:rPr lang="sl-SI" smtClean="0"/>
              <a:t>‹#›</a:t>
            </a:fld>
            <a:endParaRPr lang="sl-SI"/>
          </a:p>
        </p:txBody>
      </p:sp>
    </p:spTree>
    <p:extLst>
      <p:ext uri="{BB962C8B-B14F-4D97-AF65-F5344CB8AC3E}">
        <p14:creationId xmlns:p14="http://schemas.microsoft.com/office/powerpoint/2010/main" val="2225449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a:t>Uredite slog naslova matrice</a:t>
            </a:r>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Uredite sloge besedila matrice</a:t>
            </a:r>
          </a:p>
        </p:txBody>
      </p:sp>
      <p:sp>
        <p:nvSpPr>
          <p:cNvPr id="4" name="Označba mesta datuma 3"/>
          <p:cNvSpPr>
            <a:spLocks noGrp="1"/>
          </p:cNvSpPr>
          <p:nvPr>
            <p:ph type="dt" sz="half" idx="10"/>
          </p:nvPr>
        </p:nvSpPr>
        <p:spPr/>
        <p:txBody>
          <a:bodyPr/>
          <a:lstStyle/>
          <a:p>
            <a:fld id="{8A6FB516-A3E7-4DC4-A1CC-05A26997E54A}" type="datetimeFigureOut">
              <a:rPr lang="sl-SI" smtClean="0"/>
              <a:t>27. 08. 2025</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591FC6FB-27F0-4214-8F95-99DE8C85305D}" type="slidenum">
              <a:rPr lang="sl-SI" smtClean="0"/>
              <a:t>‹#›</a:t>
            </a:fld>
            <a:endParaRPr lang="sl-SI"/>
          </a:p>
        </p:txBody>
      </p:sp>
    </p:spTree>
    <p:extLst>
      <p:ext uri="{BB962C8B-B14F-4D97-AF65-F5344CB8AC3E}">
        <p14:creationId xmlns:p14="http://schemas.microsoft.com/office/powerpoint/2010/main" val="366545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sz="half" idx="1"/>
          </p:nvPr>
        </p:nvSpPr>
        <p:spPr>
          <a:xfrm>
            <a:off x="838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p:cNvSpPr>
            <a:spLocks noGrp="1"/>
          </p:cNvSpPr>
          <p:nvPr>
            <p:ph sz="half" idx="2"/>
          </p:nvPr>
        </p:nvSpPr>
        <p:spPr>
          <a:xfrm>
            <a:off x="6172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p:cNvSpPr>
            <a:spLocks noGrp="1"/>
          </p:cNvSpPr>
          <p:nvPr>
            <p:ph type="dt" sz="half" idx="10"/>
          </p:nvPr>
        </p:nvSpPr>
        <p:spPr/>
        <p:txBody>
          <a:bodyPr/>
          <a:lstStyle/>
          <a:p>
            <a:fld id="{8A6FB516-A3E7-4DC4-A1CC-05A26997E54A}" type="datetimeFigureOut">
              <a:rPr lang="sl-SI" smtClean="0"/>
              <a:t>27. 08. 2025</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591FC6FB-27F0-4214-8F95-99DE8C85305D}" type="slidenum">
              <a:rPr lang="sl-SI" smtClean="0"/>
              <a:t>‹#›</a:t>
            </a:fld>
            <a:endParaRPr lang="sl-SI"/>
          </a:p>
        </p:txBody>
      </p:sp>
    </p:spTree>
    <p:extLst>
      <p:ext uri="{BB962C8B-B14F-4D97-AF65-F5344CB8AC3E}">
        <p14:creationId xmlns:p14="http://schemas.microsoft.com/office/powerpoint/2010/main" val="446878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a:t>Uredite slog naslova matrice</a:t>
            </a:r>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p:cNvSpPr>
            <a:spLocks noGrp="1"/>
          </p:cNvSpPr>
          <p:nvPr>
            <p:ph type="dt" sz="half" idx="10"/>
          </p:nvPr>
        </p:nvSpPr>
        <p:spPr/>
        <p:txBody>
          <a:bodyPr/>
          <a:lstStyle/>
          <a:p>
            <a:fld id="{8A6FB516-A3E7-4DC4-A1CC-05A26997E54A}" type="datetimeFigureOut">
              <a:rPr lang="sl-SI" smtClean="0"/>
              <a:t>27. 08. 2025</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591FC6FB-27F0-4214-8F95-99DE8C85305D}" type="slidenum">
              <a:rPr lang="sl-SI" smtClean="0"/>
              <a:t>‹#›</a:t>
            </a:fld>
            <a:endParaRPr lang="sl-SI"/>
          </a:p>
        </p:txBody>
      </p:sp>
    </p:spTree>
    <p:extLst>
      <p:ext uri="{BB962C8B-B14F-4D97-AF65-F5344CB8AC3E}">
        <p14:creationId xmlns:p14="http://schemas.microsoft.com/office/powerpoint/2010/main" val="3051196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datuma 2"/>
          <p:cNvSpPr>
            <a:spLocks noGrp="1"/>
          </p:cNvSpPr>
          <p:nvPr>
            <p:ph type="dt" sz="half" idx="10"/>
          </p:nvPr>
        </p:nvSpPr>
        <p:spPr/>
        <p:txBody>
          <a:bodyPr/>
          <a:lstStyle/>
          <a:p>
            <a:fld id="{8A6FB516-A3E7-4DC4-A1CC-05A26997E54A}" type="datetimeFigureOut">
              <a:rPr lang="sl-SI" smtClean="0"/>
              <a:t>27. 08. 2025</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591FC6FB-27F0-4214-8F95-99DE8C85305D}" type="slidenum">
              <a:rPr lang="sl-SI" smtClean="0"/>
              <a:t>‹#›</a:t>
            </a:fld>
            <a:endParaRPr lang="sl-SI"/>
          </a:p>
        </p:txBody>
      </p:sp>
    </p:spTree>
    <p:extLst>
      <p:ext uri="{BB962C8B-B14F-4D97-AF65-F5344CB8AC3E}">
        <p14:creationId xmlns:p14="http://schemas.microsoft.com/office/powerpoint/2010/main" val="1549194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8A6FB516-A3E7-4DC4-A1CC-05A26997E54A}" type="datetimeFigureOut">
              <a:rPr lang="sl-SI" smtClean="0"/>
              <a:t>27. 08. 2025</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591FC6FB-27F0-4214-8F95-99DE8C85305D}" type="slidenum">
              <a:rPr lang="sl-SI" smtClean="0"/>
              <a:t>‹#›</a:t>
            </a:fld>
            <a:endParaRPr lang="sl-SI"/>
          </a:p>
        </p:txBody>
      </p:sp>
    </p:spTree>
    <p:extLst>
      <p:ext uri="{BB962C8B-B14F-4D97-AF65-F5344CB8AC3E}">
        <p14:creationId xmlns:p14="http://schemas.microsoft.com/office/powerpoint/2010/main" val="961709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a:t>Uredite slog naslova matrice</a:t>
            </a:r>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p:cNvSpPr>
            <a:spLocks noGrp="1"/>
          </p:cNvSpPr>
          <p:nvPr>
            <p:ph type="dt" sz="half" idx="10"/>
          </p:nvPr>
        </p:nvSpPr>
        <p:spPr/>
        <p:txBody>
          <a:bodyPr/>
          <a:lstStyle/>
          <a:p>
            <a:fld id="{8A6FB516-A3E7-4DC4-A1CC-05A26997E54A}" type="datetimeFigureOut">
              <a:rPr lang="sl-SI" smtClean="0"/>
              <a:t>27. 08. 2025</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591FC6FB-27F0-4214-8F95-99DE8C85305D}" type="slidenum">
              <a:rPr lang="sl-SI" smtClean="0"/>
              <a:t>‹#›</a:t>
            </a:fld>
            <a:endParaRPr lang="sl-SI"/>
          </a:p>
        </p:txBody>
      </p:sp>
    </p:spTree>
    <p:extLst>
      <p:ext uri="{BB962C8B-B14F-4D97-AF65-F5344CB8AC3E}">
        <p14:creationId xmlns:p14="http://schemas.microsoft.com/office/powerpoint/2010/main" val="4028198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a:t>Uredite slog naslova matrice</a:t>
            </a:r>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p:cNvSpPr>
            <a:spLocks noGrp="1"/>
          </p:cNvSpPr>
          <p:nvPr>
            <p:ph type="dt" sz="half" idx="10"/>
          </p:nvPr>
        </p:nvSpPr>
        <p:spPr/>
        <p:txBody>
          <a:bodyPr/>
          <a:lstStyle/>
          <a:p>
            <a:fld id="{8A6FB516-A3E7-4DC4-A1CC-05A26997E54A}" type="datetimeFigureOut">
              <a:rPr lang="sl-SI" smtClean="0"/>
              <a:t>27. 08. 2025</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591FC6FB-27F0-4214-8F95-99DE8C85305D}" type="slidenum">
              <a:rPr lang="sl-SI" smtClean="0"/>
              <a:t>‹#›</a:t>
            </a:fld>
            <a:endParaRPr lang="sl-SI"/>
          </a:p>
        </p:txBody>
      </p:sp>
    </p:spTree>
    <p:extLst>
      <p:ext uri="{BB962C8B-B14F-4D97-AF65-F5344CB8AC3E}">
        <p14:creationId xmlns:p14="http://schemas.microsoft.com/office/powerpoint/2010/main" val="3986443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Uredite slog naslova matrice</a:t>
            </a:r>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6FB516-A3E7-4DC4-A1CC-05A26997E54A}" type="datetimeFigureOut">
              <a:rPr lang="sl-SI" smtClean="0"/>
              <a:t>27. 08. 2025</a:t>
            </a:fld>
            <a:endParaRPr lang="sl-SI"/>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1FC6FB-27F0-4214-8F95-99DE8C85305D}" type="slidenum">
              <a:rPr lang="sl-SI" smtClean="0"/>
              <a:t>‹#›</a:t>
            </a:fld>
            <a:endParaRPr lang="sl-SI"/>
          </a:p>
        </p:txBody>
      </p:sp>
    </p:spTree>
    <p:extLst>
      <p:ext uri="{BB962C8B-B14F-4D97-AF65-F5344CB8AC3E}">
        <p14:creationId xmlns:p14="http://schemas.microsoft.com/office/powerpoint/2010/main" val="1198519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openclipart.org/detail/12607/attention-by-anonymous-12607"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808242"/>
            <a:ext cx="9144000" cy="1934813"/>
          </a:xfrm>
        </p:spPr>
        <p:txBody>
          <a:bodyPr anchor="ctr">
            <a:normAutofit/>
          </a:bodyPr>
          <a:lstStyle/>
          <a:p>
            <a:r>
              <a:rPr lang="sl-SI" sz="3200" b="1" dirty="0">
                <a:solidFill>
                  <a:srgbClr val="034EA2"/>
                </a:solidFill>
                <a:effectLst>
                  <a:outerShdw blurRad="38100" dist="38100" dir="2700000" algn="tl">
                    <a:srgbClr val="000000">
                      <a:alpha val="43137"/>
                    </a:srgbClr>
                  </a:outerShdw>
                </a:effectLst>
                <a:latin typeface="Republika" panose="02000506040000020004" pitchFamily="2" charset="-18"/>
              </a:rPr>
              <a:t>JAVNI RAZPIS ZA IZBOR OPERACIJ »Povezani s kulturo« </a:t>
            </a:r>
            <a:br>
              <a:rPr lang="sl-SI" sz="3200" b="1" dirty="0">
                <a:solidFill>
                  <a:srgbClr val="034EA2"/>
                </a:solidFill>
                <a:effectLst>
                  <a:outerShdw blurRad="38100" dist="38100" dir="2700000" algn="tl">
                    <a:srgbClr val="000000">
                      <a:alpha val="43137"/>
                    </a:srgbClr>
                  </a:outerShdw>
                </a:effectLst>
                <a:latin typeface="Republika" panose="02000506040000020004" pitchFamily="2" charset="-18"/>
              </a:rPr>
            </a:br>
            <a:r>
              <a:rPr lang="sl-SI" sz="3200" b="1" dirty="0">
                <a:solidFill>
                  <a:srgbClr val="034EA2"/>
                </a:solidFill>
                <a:effectLst>
                  <a:outerShdw blurRad="38100" dist="38100" dir="2700000" algn="tl">
                    <a:srgbClr val="000000">
                      <a:alpha val="43137"/>
                    </a:srgbClr>
                  </a:outerShdw>
                </a:effectLst>
                <a:latin typeface="Republika" panose="02000506040000020004" pitchFamily="2" charset="-18"/>
              </a:rPr>
              <a:t>(JR–POVEZANI S KULTURO)</a:t>
            </a:r>
            <a:br>
              <a:rPr lang="sl-SI" sz="3200" b="1" dirty="0">
                <a:solidFill>
                  <a:srgbClr val="034EA2"/>
                </a:solidFill>
                <a:effectLst>
                  <a:outerShdw blurRad="38100" dist="38100" dir="2700000" algn="tl">
                    <a:srgbClr val="000000">
                      <a:alpha val="43137"/>
                    </a:srgbClr>
                  </a:outerShdw>
                </a:effectLst>
                <a:latin typeface="Republika" panose="02000506040000020004" pitchFamily="2" charset="-18"/>
              </a:rPr>
            </a:br>
            <a:endParaRPr lang="sl-SI" sz="3200" b="1" dirty="0">
              <a:solidFill>
                <a:srgbClr val="034EA2"/>
              </a:solidFill>
              <a:effectLst>
                <a:outerShdw blurRad="38100" dist="38100" dir="2700000" algn="tl">
                  <a:srgbClr val="000000">
                    <a:alpha val="43137"/>
                  </a:srgbClr>
                </a:outerShdw>
              </a:effectLst>
              <a:latin typeface="Republika" panose="02000506040000020004" pitchFamily="2" charset="-18"/>
            </a:endParaRPr>
          </a:p>
        </p:txBody>
      </p:sp>
      <p:sp>
        <p:nvSpPr>
          <p:cNvPr id="10" name="Podnaslov 9"/>
          <p:cNvSpPr>
            <a:spLocks noGrp="1"/>
          </p:cNvSpPr>
          <p:nvPr>
            <p:ph type="subTitle" idx="1"/>
          </p:nvPr>
        </p:nvSpPr>
        <p:spPr>
          <a:xfrm>
            <a:off x="1524000" y="3746417"/>
            <a:ext cx="9144000" cy="1655762"/>
          </a:xfrm>
        </p:spPr>
        <p:txBody>
          <a:bodyPr>
            <a:normAutofit lnSpcReduction="10000"/>
          </a:bodyPr>
          <a:lstStyle/>
          <a:p>
            <a:endParaRPr lang="pl-PL" dirty="0">
              <a:latin typeface="Republika" panose="02000506040000020004" pitchFamily="2" charset="-18"/>
            </a:endParaRPr>
          </a:p>
          <a:p>
            <a:endParaRPr lang="pl-PL" dirty="0">
              <a:latin typeface="Republika" panose="02000506040000020004" pitchFamily="2" charset="-18"/>
            </a:endParaRPr>
          </a:p>
          <a:p>
            <a:endParaRPr lang="pl-PL" dirty="0">
              <a:latin typeface="Republika" panose="02000506040000020004" pitchFamily="2" charset="-18"/>
            </a:endParaRPr>
          </a:p>
          <a:p>
            <a:r>
              <a:rPr lang="pl-PL" dirty="0">
                <a:latin typeface="Republika" panose="02000506040000020004" pitchFamily="2" charset="-18"/>
              </a:rPr>
              <a:t>Ljubljana, 27. 8. 2025</a:t>
            </a:r>
          </a:p>
        </p:txBody>
      </p:sp>
      <p:sp>
        <p:nvSpPr>
          <p:cNvPr id="33" name="Podnaslov 9"/>
          <p:cNvSpPr txBox="1">
            <a:spLocks/>
          </p:cNvSpPr>
          <p:nvPr/>
        </p:nvSpPr>
        <p:spPr>
          <a:xfrm>
            <a:off x="881575" y="5673436"/>
            <a:ext cx="2044505" cy="50184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sl-SI" dirty="0">
              <a:latin typeface="Republika" panose="02000506040000020004" pitchFamily="2" charset="-18"/>
            </a:endParaRPr>
          </a:p>
        </p:txBody>
      </p:sp>
    </p:spTree>
    <p:extLst>
      <p:ext uri="{BB962C8B-B14F-4D97-AF65-F5344CB8AC3E}">
        <p14:creationId xmlns:p14="http://schemas.microsoft.com/office/powerpoint/2010/main" val="3562978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9E9B2DF-05C9-7FAC-201A-0A0237333712}"/>
            </a:ext>
          </a:extLst>
        </p:cNvPr>
        <p:cNvGrpSpPr/>
        <p:nvPr/>
      </p:nvGrpSpPr>
      <p:grpSpPr>
        <a:xfrm>
          <a:off x="0" y="0"/>
          <a:ext cx="0" cy="0"/>
          <a:chOff x="0" y="0"/>
          <a:chExt cx="0" cy="0"/>
        </a:xfrm>
      </p:grpSpPr>
      <p:sp>
        <p:nvSpPr>
          <p:cNvPr id="4" name="Naslov 3">
            <a:extLst>
              <a:ext uri="{FF2B5EF4-FFF2-40B4-BE49-F238E27FC236}">
                <a16:creationId xmlns:a16="http://schemas.microsoft.com/office/drawing/2014/main" id="{F17CE7A1-8077-6EF5-4AFF-B00453DC536F}"/>
              </a:ext>
            </a:extLst>
          </p:cNvPr>
          <p:cNvSpPr>
            <a:spLocks noGrp="1"/>
          </p:cNvSpPr>
          <p:nvPr>
            <p:ph type="title"/>
          </p:nvPr>
        </p:nvSpPr>
        <p:spPr>
          <a:xfrm>
            <a:off x="838200" y="271033"/>
            <a:ext cx="10515600" cy="559696"/>
          </a:xfrm>
        </p:spPr>
        <p:txBody>
          <a:bodyPr>
            <a:normAutofit/>
          </a:bodyPr>
          <a:lstStyle/>
          <a:p>
            <a:r>
              <a:rPr lang="sl-SI" sz="3200" b="1" dirty="0"/>
              <a:t>Upravičeni stroški za sklop PROJEKTI:</a:t>
            </a:r>
          </a:p>
        </p:txBody>
      </p:sp>
      <p:graphicFrame>
        <p:nvGraphicFramePr>
          <p:cNvPr id="9" name="Označba mesta vsebine 8">
            <a:extLst>
              <a:ext uri="{FF2B5EF4-FFF2-40B4-BE49-F238E27FC236}">
                <a16:creationId xmlns:a16="http://schemas.microsoft.com/office/drawing/2014/main" id="{9794862B-85BC-5BA3-42EA-D12B6C750481}"/>
              </a:ext>
            </a:extLst>
          </p:cNvPr>
          <p:cNvGraphicFramePr>
            <a:graphicFrameLocks noGrp="1"/>
          </p:cNvGraphicFramePr>
          <p:nvPr>
            <p:ph idx="1"/>
            <p:extLst>
              <p:ext uri="{D42A27DB-BD31-4B8C-83A1-F6EECF244321}">
                <p14:modId xmlns:p14="http://schemas.microsoft.com/office/powerpoint/2010/main" val="2261554273"/>
              </p:ext>
            </p:extLst>
          </p:nvPr>
        </p:nvGraphicFramePr>
        <p:xfrm>
          <a:off x="936541" y="830729"/>
          <a:ext cx="10586094" cy="4837091"/>
        </p:xfrm>
        <a:graphic>
          <a:graphicData uri="http://schemas.openxmlformats.org/drawingml/2006/table">
            <a:tbl>
              <a:tblPr firstRow="1" firstCol="1" bandRow="1">
                <a:tableStyleId>{5C22544A-7EE6-4342-B048-85BDC9FD1C3A}</a:tableStyleId>
              </a:tblPr>
              <a:tblGrid>
                <a:gridCol w="2465937">
                  <a:extLst>
                    <a:ext uri="{9D8B030D-6E8A-4147-A177-3AD203B41FA5}">
                      <a16:colId xmlns:a16="http://schemas.microsoft.com/office/drawing/2014/main" val="1943517927"/>
                    </a:ext>
                  </a:extLst>
                </a:gridCol>
                <a:gridCol w="1589160">
                  <a:extLst>
                    <a:ext uri="{9D8B030D-6E8A-4147-A177-3AD203B41FA5}">
                      <a16:colId xmlns:a16="http://schemas.microsoft.com/office/drawing/2014/main" val="269865784"/>
                    </a:ext>
                  </a:extLst>
                </a:gridCol>
                <a:gridCol w="2294069">
                  <a:extLst>
                    <a:ext uri="{9D8B030D-6E8A-4147-A177-3AD203B41FA5}">
                      <a16:colId xmlns:a16="http://schemas.microsoft.com/office/drawing/2014/main" val="2267681992"/>
                    </a:ext>
                  </a:extLst>
                </a:gridCol>
                <a:gridCol w="1942859">
                  <a:extLst>
                    <a:ext uri="{9D8B030D-6E8A-4147-A177-3AD203B41FA5}">
                      <a16:colId xmlns:a16="http://schemas.microsoft.com/office/drawing/2014/main" val="2351779146"/>
                    </a:ext>
                  </a:extLst>
                </a:gridCol>
                <a:gridCol w="2294069">
                  <a:extLst>
                    <a:ext uri="{9D8B030D-6E8A-4147-A177-3AD203B41FA5}">
                      <a16:colId xmlns:a16="http://schemas.microsoft.com/office/drawing/2014/main" val="597656758"/>
                    </a:ext>
                  </a:extLst>
                </a:gridCol>
              </a:tblGrid>
              <a:tr h="424629">
                <a:tc>
                  <a:txBody>
                    <a:bodyPr/>
                    <a:lstStyle/>
                    <a:p>
                      <a:pPr marL="108585" algn="l">
                        <a:lnSpc>
                          <a:spcPts val="1300"/>
                        </a:lnSpc>
                        <a:spcAft>
                          <a:spcPts val="800"/>
                        </a:spcAft>
                        <a:buNone/>
                      </a:pPr>
                      <a:r>
                        <a:rPr lang="sl-SI" sz="1200" kern="0" dirty="0">
                          <a:effectLst/>
                        </a:rPr>
                        <a:t>Aktivnosti</a:t>
                      </a:r>
                      <a:endParaRPr lang="sl-SI" sz="1600" kern="100" dirty="0">
                        <a:effectLst/>
                      </a:endParaRPr>
                    </a:p>
                    <a:p>
                      <a:pPr algn="l">
                        <a:lnSpc>
                          <a:spcPts val="1300"/>
                        </a:lnSpc>
                        <a:spcAft>
                          <a:spcPts val="800"/>
                        </a:spcAft>
                        <a:buNone/>
                      </a:pPr>
                      <a:r>
                        <a:rPr lang="sl-SI" sz="1200" kern="0" dirty="0">
                          <a:effectLst/>
                        </a:rPr>
                        <a:t> </a:t>
                      </a:r>
                      <a:endParaRPr lang="sl-SI"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l">
                        <a:lnSpc>
                          <a:spcPts val="1300"/>
                        </a:lnSpc>
                        <a:spcAft>
                          <a:spcPts val="800"/>
                        </a:spcAft>
                        <a:buNone/>
                      </a:pPr>
                      <a:r>
                        <a:rPr lang="sl-SI" sz="1200" kern="0" dirty="0">
                          <a:effectLst/>
                        </a:rPr>
                        <a:t>Strošek</a:t>
                      </a:r>
                      <a:endParaRPr lang="sl-SI"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l">
                        <a:lnSpc>
                          <a:spcPts val="1300"/>
                        </a:lnSpc>
                        <a:spcAft>
                          <a:spcPts val="800"/>
                        </a:spcAft>
                        <a:buNone/>
                      </a:pPr>
                      <a:r>
                        <a:rPr lang="sl-SI" sz="1200" kern="0" dirty="0">
                          <a:effectLst/>
                        </a:rPr>
                        <a:t>Enota stroška</a:t>
                      </a:r>
                      <a:endParaRPr lang="sl-SI"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l">
                        <a:lnSpc>
                          <a:spcPts val="1300"/>
                        </a:lnSpc>
                        <a:spcAft>
                          <a:spcPts val="800"/>
                        </a:spcAft>
                        <a:buNone/>
                      </a:pPr>
                      <a:r>
                        <a:rPr lang="sl-SI" sz="1200" kern="0">
                          <a:effectLst/>
                        </a:rPr>
                        <a:t>Strošek skupaj</a:t>
                      </a:r>
                      <a:endParaRPr lang="sl-SI"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l">
                        <a:lnSpc>
                          <a:spcPts val="1300"/>
                        </a:lnSpc>
                        <a:spcAft>
                          <a:spcPts val="800"/>
                        </a:spcAft>
                        <a:buNone/>
                      </a:pPr>
                      <a:r>
                        <a:rPr lang="sl-SI" sz="1200" kern="0">
                          <a:effectLst/>
                        </a:rPr>
                        <a:t>Opis</a:t>
                      </a:r>
                      <a:endParaRPr lang="sl-SI"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76412213"/>
                  </a:ext>
                </a:extLst>
              </a:tr>
              <a:tr h="996323">
                <a:tc>
                  <a:txBody>
                    <a:bodyPr/>
                    <a:lstStyle/>
                    <a:p>
                      <a:pPr marL="13970" algn="l">
                        <a:lnSpc>
                          <a:spcPts val="1300"/>
                        </a:lnSpc>
                        <a:spcAft>
                          <a:spcPts val="800"/>
                        </a:spcAft>
                        <a:buNone/>
                      </a:pPr>
                      <a:endParaRPr lang="sl-SI" sz="1200" kern="0" dirty="0">
                        <a:effectLst/>
                      </a:endParaRPr>
                    </a:p>
                    <a:p>
                      <a:pPr marL="13970" algn="l">
                        <a:lnSpc>
                          <a:spcPts val="1300"/>
                        </a:lnSpc>
                        <a:spcAft>
                          <a:spcPts val="800"/>
                        </a:spcAft>
                        <a:buNone/>
                      </a:pPr>
                      <a:r>
                        <a:rPr lang="sl-SI" sz="1200" kern="0" dirty="0">
                          <a:effectLst/>
                        </a:rPr>
                        <a:t>Stroški izvedbe projekta </a:t>
                      </a:r>
                    </a:p>
                    <a:p>
                      <a:pPr marL="13970" algn="l">
                        <a:lnSpc>
                          <a:spcPts val="1300"/>
                        </a:lnSpc>
                        <a:spcAft>
                          <a:spcPts val="800"/>
                        </a:spcAft>
                        <a:buNone/>
                      </a:pPr>
                      <a:r>
                        <a:rPr lang="sl-SI" sz="1200" kern="0" dirty="0">
                          <a:effectLst/>
                        </a:rPr>
                        <a:t>in ostali stroški </a:t>
                      </a:r>
                      <a:endParaRPr lang="sl-SI"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l">
                        <a:lnSpc>
                          <a:spcPts val="1300"/>
                        </a:lnSpc>
                        <a:spcAft>
                          <a:spcPts val="800"/>
                        </a:spcAft>
                        <a:buNone/>
                      </a:pPr>
                      <a:endParaRPr lang="sl-SI" sz="1200" kern="0" dirty="0">
                        <a:effectLst/>
                      </a:endParaRPr>
                    </a:p>
                    <a:p>
                      <a:pPr algn="l">
                        <a:lnSpc>
                          <a:spcPts val="1300"/>
                        </a:lnSpc>
                        <a:spcAft>
                          <a:spcPts val="800"/>
                        </a:spcAft>
                        <a:buNone/>
                      </a:pPr>
                      <a:r>
                        <a:rPr lang="sl-SI" sz="1200" kern="0" dirty="0">
                          <a:effectLst/>
                        </a:rPr>
                        <a:t>Pavšalni znesek</a:t>
                      </a:r>
                      <a:endParaRPr lang="sl-SI"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l">
                        <a:lnSpc>
                          <a:spcPts val="1300"/>
                        </a:lnSpc>
                        <a:spcAft>
                          <a:spcPts val="800"/>
                        </a:spcAft>
                        <a:buNone/>
                      </a:pPr>
                      <a:endParaRPr lang="sl-SI" sz="1200" kern="0" dirty="0">
                        <a:effectLst/>
                      </a:endParaRPr>
                    </a:p>
                    <a:p>
                      <a:pPr algn="l">
                        <a:lnSpc>
                          <a:spcPts val="1300"/>
                        </a:lnSpc>
                        <a:spcAft>
                          <a:spcPts val="800"/>
                        </a:spcAft>
                        <a:buNone/>
                      </a:pPr>
                      <a:r>
                        <a:rPr lang="sl-SI" sz="1200" kern="0" dirty="0">
                          <a:effectLst/>
                        </a:rPr>
                        <a:t>5 obrokov:</a:t>
                      </a:r>
                      <a:endParaRPr lang="sl-SI" sz="1600" kern="100" dirty="0">
                        <a:effectLst/>
                      </a:endParaRPr>
                    </a:p>
                    <a:p>
                      <a:pPr algn="l">
                        <a:lnSpc>
                          <a:spcPts val="1300"/>
                        </a:lnSpc>
                        <a:spcAft>
                          <a:spcPts val="800"/>
                        </a:spcAft>
                        <a:buNone/>
                      </a:pPr>
                      <a:r>
                        <a:rPr lang="sl-SI" sz="1200" kern="0" dirty="0">
                          <a:effectLst/>
                        </a:rPr>
                        <a:t>4 x 2.500 EUR +</a:t>
                      </a:r>
                      <a:endParaRPr lang="sl-SI" sz="1600" kern="100" dirty="0">
                        <a:effectLst/>
                      </a:endParaRPr>
                    </a:p>
                    <a:p>
                      <a:pPr algn="l">
                        <a:lnSpc>
                          <a:spcPts val="1300"/>
                        </a:lnSpc>
                        <a:spcAft>
                          <a:spcPts val="800"/>
                        </a:spcAft>
                        <a:buNone/>
                      </a:pPr>
                      <a:r>
                        <a:rPr lang="sl-SI" sz="1200" kern="0" dirty="0">
                          <a:effectLst/>
                        </a:rPr>
                        <a:t>5.776 EUR </a:t>
                      </a:r>
                      <a:endParaRPr lang="sl-SI"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l">
                        <a:lnSpc>
                          <a:spcPts val="1300"/>
                        </a:lnSpc>
                        <a:spcAft>
                          <a:spcPts val="800"/>
                        </a:spcAft>
                        <a:buNone/>
                      </a:pPr>
                      <a:endParaRPr lang="sl-SI" sz="1600" kern="0" dirty="0">
                        <a:effectLst/>
                      </a:endParaRPr>
                    </a:p>
                    <a:p>
                      <a:pPr algn="l">
                        <a:lnSpc>
                          <a:spcPts val="1300"/>
                        </a:lnSpc>
                        <a:spcAft>
                          <a:spcPts val="800"/>
                        </a:spcAft>
                        <a:buNone/>
                      </a:pPr>
                      <a:r>
                        <a:rPr lang="sl-SI" sz="1600" kern="0" dirty="0">
                          <a:effectLst/>
                        </a:rPr>
                        <a:t>15.776 EUR</a:t>
                      </a:r>
                      <a:endParaRPr lang="sl-SI"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l">
                        <a:lnSpc>
                          <a:spcPts val="1300"/>
                        </a:lnSpc>
                        <a:spcAft>
                          <a:spcPts val="800"/>
                        </a:spcAft>
                        <a:buNone/>
                      </a:pPr>
                      <a:endParaRPr lang="sl-SI" sz="1200" kern="0" dirty="0">
                        <a:effectLst/>
                      </a:endParaRPr>
                    </a:p>
                    <a:p>
                      <a:pPr algn="l">
                        <a:lnSpc>
                          <a:spcPts val="1300"/>
                        </a:lnSpc>
                        <a:spcAft>
                          <a:spcPts val="800"/>
                        </a:spcAft>
                        <a:buNone/>
                      </a:pPr>
                      <a:r>
                        <a:rPr lang="sl-SI" sz="1200" kern="0" dirty="0">
                          <a:effectLst/>
                        </a:rPr>
                        <a:t>Vsi stroški izvedbe projekta za najmanj 23 udeležencev</a:t>
                      </a:r>
                      <a:endParaRPr lang="sl-SI"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22676191"/>
                  </a:ext>
                </a:extLst>
              </a:tr>
              <a:tr h="1588100">
                <a:tc>
                  <a:txBody>
                    <a:bodyPr/>
                    <a:lstStyle/>
                    <a:p>
                      <a:pPr algn="l">
                        <a:lnSpc>
                          <a:spcPts val="1300"/>
                        </a:lnSpc>
                        <a:spcAft>
                          <a:spcPts val="800"/>
                        </a:spcAft>
                        <a:buNone/>
                      </a:pPr>
                      <a:endParaRPr lang="sl-SI" sz="1200" kern="0" dirty="0">
                        <a:effectLst/>
                      </a:endParaRPr>
                    </a:p>
                    <a:p>
                      <a:pPr algn="l">
                        <a:lnSpc>
                          <a:spcPts val="1300"/>
                        </a:lnSpc>
                        <a:spcAft>
                          <a:spcPts val="800"/>
                        </a:spcAft>
                        <a:buNone/>
                      </a:pPr>
                      <a:r>
                        <a:rPr lang="sl-SI" sz="1200" kern="0" dirty="0">
                          <a:effectLst/>
                        </a:rPr>
                        <a:t>Zaposlitev vodje projekta </a:t>
                      </a:r>
                    </a:p>
                    <a:p>
                      <a:pPr algn="l">
                        <a:lnSpc>
                          <a:spcPts val="1300"/>
                        </a:lnSpc>
                        <a:spcAft>
                          <a:spcPts val="800"/>
                        </a:spcAft>
                        <a:buNone/>
                      </a:pPr>
                      <a:r>
                        <a:rPr lang="sl-SI" sz="1200" kern="0" dirty="0">
                          <a:effectLst/>
                        </a:rPr>
                        <a:t>za najmanj 12 mesecev </a:t>
                      </a:r>
                      <a:endParaRPr lang="sl-SI"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l">
                        <a:lnSpc>
                          <a:spcPts val="1300"/>
                        </a:lnSpc>
                        <a:spcAft>
                          <a:spcPts val="800"/>
                        </a:spcAft>
                        <a:buNone/>
                      </a:pPr>
                      <a:endParaRPr lang="sl-SI" sz="1200" kern="0" dirty="0">
                        <a:effectLst/>
                      </a:endParaRPr>
                    </a:p>
                    <a:p>
                      <a:pPr algn="l">
                        <a:lnSpc>
                          <a:spcPts val="1300"/>
                        </a:lnSpc>
                        <a:spcAft>
                          <a:spcPts val="800"/>
                        </a:spcAft>
                        <a:buNone/>
                      </a:pPr>
                      <a:r>
                        <a:rPr lang="sl-SI" sz="1200" kern="0" dirty="0">
                          <a:effectLst/>
                        </a:rPr>
                        <a:t>Strošek na enoto </a:t>
                      </a:r>
                      <a:endParaRPr lang="sl-SI"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l">
                        <a:lnSpc>
                          <a:spcPts val="1300"/>
                        </a:lnSpc>
                        <a:spcAft>
                          <a:spcPts val="800"/>
                        </a:spcAft>
                        <a:buNone/>
                      </a:pPr>
                      <a:endParaRPr lang="sl-SI" sz="1200" kern="0" dirty="0">
                        <a:effectLst/>
                      </a:endParaRPr>
                    </a:p>
                    <a:p>
                      <a:pPr algn="l">
                        <a:lnSpc>
                          <a:spcPts val="1300"/>
                        </a:lnSpc>
                        <a:spcAft>
                          <a:spcPts val="800"/>
                        </a:spcAft>
                        <a:buNone/>
                      </a:pPr>
                      <a:r>
                        <a:rPr lang="sl-SI" sz="1200" kern="0" dirty="0">
                          <a:effectLst/>
                        </a:rPr>
                        <a:t>2.480 EUR na mesec </a:t>
                      </a:r>
                      <a:endParaRPr lang="sl-SI" sz="1600" kern="100" dirty="0">
                        <a:effectLst/>
                      </a:endParaRPr>
                    </a:p>
                    <a:p>
                      <a:pPr algn="l">
                        <a:lnSpc>
                          <a:spcPts val="1300"/>
                        </a:lnSpc>
                        <a:spcAft>
                          <a:spcPts val="800"/>
                        </a:spcAft>
                        <a:buNone/>
                      </a:pPr>
                      <a:r>
                        <a:rPr lang="sl-SI" sz="1200" kern="0" dirty="0">
                          <a:effectLst/>
                        </a:rPr>
                        <a:t>za največ 12 mesecev</a:t>
                      </a:r>
                      <a:endParaRPr lang="sl-SI" sz="1600" kern="100" dirty="0">
                        <a:effectLst/>
                      </a:endParaRPr>
                    </a:p>
                    <a:p>
                      <a:pPr algn="l">
                        <a:lnSpc>
                          <a:spcPts val="1300"/>
                        </a:lnSpc>
                        <a:spcAft>
                          <a:spcPts val="800"/>
                        </a:spcAft>
                        <a:buNone/>
                      </a:pPr>
                      <a:r>
                        <a:rPr lang="sl-SI" sz="1200" kern="0" dirty="0">
                          <a:effectLst/>
                        </a:rPr>
                        <a:t> </a:t>
                      </a:r>
                      <a:endParaRPr lang="sl-SI"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l">
                        <a:lnSpc>
                          <a:spcPts val="1300"/>
                        </a:lnSpc>
                        <a:spcAft>
                          <a:spcPts val="800"/>
                        </a:spcAft>
                        <a:buNone/>
                      </a:pPr>
                      <a:endParaRPr lang="sl-SI" sz="1600" kern="0" dirty="0">
                        <a:effectLst/>
                      </a:endParaRPr>
                    </a:p>
                    <a:p>
                      <a:pPr algn="l">
                        <a:lnSpc>
                          <a:spcPts val="1300"/>
                        </a:lnSpc>
                        <a:spcAft>
                          <a:spcPts val="800"/>
                        </a:spcAft>
                        <a:buNone/>
                      </a:pPr>
                      <a:r>
                        <a:rPr lang="sl-SI" sz="1600" kern="0" dirty="0">
                          <a:effectLst/>
                        </a:rPr>
                        <a:t>29.760 EUR</a:t>
                      </a:r>
                      <a:endParaRPr lang="sl-SI"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l">
                        <a:lnSpc>
                          <a:spcPct val="115000"/>
                        </a:lnSpc>
                        <a:spcAft>
                          <a:spcPts val="800"/>
                        </a:spcAft>
                        <a:buNone/>
                      </a:pPr>
                      <a:r>
                        <a:rPr lang="sl-SI" sz="1000" kern="0" dirty="0">
                          <a:effectLst/>
                        </a:rPr>
                        <a:t>Vključeno:</a:t>
                      </a:r>
                      <a:endParaRPr lang="sl-SI" sz="1100" kern="100" dirty="0">
                        <a:effectLst/>
                      </a:endParaRPr>
                    </a:p>
                    <a:p>
                      <a:pPr algn="l">
                        <a:lnSpc>
                          <a:spcPct val="115000"/>
                        </a:lnSpc>
                        <a:spcAft>
                          <a:spcPts val="800"/>
                        </a:spcAft>
                        <a:buNone/>
                      </a:pPr>
                      <a:r>
                        <a:rPr lang="sl-SI" sz="1000" kern="0" dirty="0">
                          <a:effectLst/>
                        </a:rPr>
                        <a:t>bruto plača, </a:t>
                      </a:r>
                      <a:endParaRPr lang="sl-SI" sz="1100" kern="100" dirty="0">
                        <a:effectLst/>
                      </a:endParaRPr>
                    </a:p>
                    <a:p>
                      <a:pPr algn="l">
                        <a:lnSpc>
                          <a:spcPct val="115000"/>
                        </a:lnSpc>
                        <a:spcAft>
                          <a:spcPts val="800"/>
                        </a:spcAft>
                        <a:buNone/>
                      </a:pPr>
                      <a:r>
                        <a:rPr lang="sl-SI" sz="1000" kern="0" dirty="0">
                          <a:effectLst/>
                        </a:rPr>
                        <a:t>prispevki in dajatve, </a:t>
                      </a:r>
                      <a:endParaRPr lang="sl-SI" sz="1100" kern="100" dirty="0">
                        <a:effectLst/>
                      </a:endParaRPr>
                    </a:p>
                    <a:p>
                      <a:pPr algn="l">
                        <a:lnSpc>
                          <a:spcPct val="115000"/>
                        </a:lnSpc>
                        <a:spcAft>
                          <a:spcPts val="800"/>
                        </a:spcAft>
                        <a:buNone/>
                      </a:pPr>
                      <a:r>
                        <a:rPr lang="sl-SI" sz="1000" kern="0" dirty="0">
                          <a:effectLst/>
                        </a:rPr>
                        <a:t>povračilo stroškov v zvezi z delom (prehrana med delom, prevoz na delo in z dela),</a:t>
                      </a:r>
                      <a:endParaRPr lang="sl-SI" sz="1100" kern="100" dirty="0">
                        <a:effectLst/>
                      </a:endParaRPr>
                    </a:p>
                    <a:p>
                      <a:pPr algn="l">
                        <a:lnSpc>
                          <a:spcPts val="1300"/>
                        </a:lnSpc>
                        <a:spcAft>
                          <a:spcPts val="800"/>
                        </a:spcAft>
                        <a:buNone/>
                      </a:pPr>
                      <a:r>
                        <a:rPr lang="sl-SI" sz="1000" kern="0" dirty="0">
                          <a:effectLst/>
                        </a:rPr>
                        <a:t>regres</a:t>
                      </a:r>
                      <a:endParaRPr lang="sl-SI"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54104227"/>
                  </a:ext>
                </a:extLst>
              </a:tr>
              <a:tr h="1345725">
                <a:tc>
                  <a:txBody>
                    <a:bodyPr/>
                    <a:lstStyle/>
                    <a:p>
                      <a:pPr algn="l">
                        <a:lnSpc>
                          <a:spcPts val="1300"/>
                        </a:lnSpc>
                        <a:spcAft>
                          <a:spcPts val="800"/>
                        </a:spcAft>
                        <a:buNone/>
                      </a:pPr>
                      <a:endParaRPr lang="sl-SI" sz="1200" kern="0" dirty="0">
                        <a:effectLst/>
                      </a:endParaRPr>
                    </a:p>
                    <a:p>
                      <a:pPr algn="l">
                        <a:lnSpc>
                          <a:spcPts val="1300"/>
                        </a:lnSpc>
                        <a:spcAft>
                          <a:spcPts val="800"/>
                        </a:spcAft>
                        <a:buNone/>
                      </a:pPr>
                      <a:r>
                        <a:rPr lang="sl-SI" sz="1200" kern="0" dirty="0">
                          <a:effectLst/>
                        </a:rPr>
                        <a:t>Posredni stroški  </a:t>
                      </a:r>
                      <a:endParaRPr lang="sl-SI"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l">
                        <a:lnSpc>
                          <a:spcPts val="1300"/>
                        </a:lnSpc>
                        <a:spcAft>
                          <a:spcPts val="800"/>
                        </a:spcAft>
                        <a:buNone/>
                      </a:pPr>
                      <a:endParaRPr lang="sl-SI" sz="1200" kern="0" dirty="0">
                        <a:effectLst/>
                      </a:endParaRPr>
                    </a:p>
                    <a:p>
                      <a:pPr algn="l">
                        <a:lnSpc>
                          <a:spcPts val="1300"/>
                        </a:lnSpc>
                        <a:spcAft>
                          <a:spcPts val="800"/>
                        </a:spcAft>
                        <a:buNone/>
                      </a:pPr>
                      <a:r>
                        <a:rPr lang="sl-SI" sz="1200" kern="0" dirty="0">
                          <a:effectLst/>
                        </a:rPr>
                        <a:t>Pavšalna stopnja</a:t>
                      </a:r>
                      <a:endParaRPr lang="sl-SI"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l">
                        <a:lnSpc>
                          <a:spcPts val="1300"/>
                        </a:lnSpc>
                        <a:spcAft>
                          <a:spcPts val="800"/>
                        </a:spcAft>
                        <a:buNone/>
                      </a:pPr>
                      <a:endParaRPr lang="sl-SI" sz="1200" kern="0" dirty="0">
                        <a:effectLst/>
                      </a:endParaRPr>
                    </a:p>
                    <a:p>
                      <a:pPr algn="l">
                        <a:lnSpc>
                          <a:spcPts val="1300"/>
                        </a:lnSpc>
                        <a:spcAft>
                          <a:spcPts val="800"/>
                        </a:spcAft>
                        <a:buNone/>
                      </a:pPr>
                      <a:r>
                        <a:rPr lang="sl-SI" sz="1200" kern="0" dirty="0">
                          <a:effectLst/>
                        </a:rPr>
                        <a:t>15 % od SE vodja projekta</a:t>
                      </a:r>
                      <a:endParaRPr lang="sl-SI" sz="1600" kern="100" dirty="0">
                        <a:effectLst/>
                      </a:endParaRPr>
                    </a:p>
                  </a:txBody>
                  <a:tcPr marL="68580" marR="68580" marT="0" marB="0"/>
                </a:tc>
                <a:tc>
                  <a:txBody>
                    <a:bodyPr/>
                    <a:lstStyle/>
                    <a:p>
                      <a:pPr algn="l">
                        <a:lnSpc>
                          <a:spcPts val="1300"/>
                        </a:lnSpc>
                        <a:spcAft>
                          <a:spcPts val="800"/>
                        </a:spcAft>
                        <a:buNone/>
                      </a:pPr>
                      <a:endParaRPr lang="sl-SI" sz="1600" kern="0" dirty="0">
                        <a:effectLst/>
                      </a:endParaRPr>
                    </a:p>
                    <a:p>
                      <a:pPr algn="l">
                        <a:lnSpc>
                          <a:spcPts val="1300"/>
                        </a:lnSpc>
                        <a:spcAft>
                          <a:spcPts val="800"/>
                        </a:spcAft>
                        <a:buNone/>
                      </a:pPr>
                      <a:r>
                        <a:rPr lang="sl-SI" sz="1600" kern="0" dirty="0">
                          <a:effectLst/>
                        </a:rPr>
                        <a:t>4.464 EUR</a:t>
                      </a:r>
                      <a:endParaRPr lang="sl-SI"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l">
                        <a:lnSpc>
                          <a:spcPts val="1300"/>
                        </a:lnSpc>
                        <a:spcAft>
                          <a:spcPts val="800"/>
                        </a:spcAft>
                        <a:buNone/>
                      </a:pPr>
                      <a:endParaRPr lang="sl-SI" sz="1200" kern="0" dirty="0">
                        <a:effectLst/>
                      </a:endParaRPr>
                    </a:p>
                    <a:p>
                      <a:pPr algn="l">
                        <a:lnSpc>
                          <a:spcPts val="1300"/>
                        </a:lnSpc>
                        <a:spcAft>
                          <a:spcPts val="800"/>
                        </a:spcAft>
                        <a:buNone/>
                      </a:pPr>
                      <a:r>
                        <a:rPr lang="sl-SI" sz="1200" kern="0" dirty="0">
                          <a:effectLst/>
                        </a:rPr>
                        <a:t>Posredni stroški</a:t>
                      </a:r>
                    </a:p>
                    <a:p>
                      <a:pPr algn="l">
                        <a:lnSpc>
                          <a:spcPts val="1300"/>
                        </a:lnSpc>
                        <a:spcAft>
                          <a:spcPts val="800"/>
                        </a:spcAft>
                        <a:buNone/>
                      </a:pPr>
                      <a:r>
                        <a:rPr lang="sl-SI" sz="800" kern="0" dirty="0">
                          <a:effectLst/>
                        </a:rPr>
                        <a:t>(povezani z neposrednimi aktivnostmi operacije, npr. stroški električne energije, ogrevanja, komunalnih storitev, smeti, telefona, poštnin potrošnega materiala, računovodskih storitev, tekočega vzdrževanja, opreme za delo zaposlenih)</a:t>
                      </a:r>
                      <a:endParaRPr lang="sl-SI"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3932241"/>
                  </a:ext>
                </a:extLst>
              </a:tr>
              <a:tr h="438353">
                <a:tc gridSpan="3">
                  <a:txBody>
                    <a:bodyPr/>
                    <a:lstStyle/>
                    <a:p>
                      <a:pPr algn="l">
                        <a:lnSpc>
                          <a:spcPts val="1300"/>
                        </a:lnSpc>
                        <a:spcAft>
                          <a:spcPts val="800"/>
                        </a:spcAft>
                        <a:buNone/>
                      </a:pPr>
                      <a:endParaRPr lang="sl-SI" sz="1200" kern="0" dirty="0">
                        <a:effectLst/>
                      </a:endParaRPr>
                    </a:p>
                    <a:p>
                      <a:pPr algn="l">
                        <a:lnSpc>
                          <a:spcPts val="1300"/>
                        </a:lnSpc>
                        <a:spcAft>
                          <a:spcPts val="800"/>
                        </a:spcAft>
                        <a:buNone/>
                      </a:pPr>
                      <a:r>
                        <a:rPr lang="sl-SI" sz="1200" kern="0" dirty="0">
                          <a:effectLst/>
                        </a:rPr>
                        <a:t>Skupna vrednost projekta</a:t>
                      </a:r>
                      <a:endParaRPr lang="sl-SI"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hMerge="1">
                  <a:txBody>
                    <a:bodyPr/>
                    <a:lstStyle/>
                    <a:p>
                      <a:endParaRPr lang="sl-SI"/>
                    </a:p>
                  </a:txBody>
                  <a:tcPr/>
                </a:tc>
                <a:tc hMerge="1">
                  <a:txBody>
                    <a:bodyPr/>
                    <a:lstStyle/>
                    <a:p>
                      <a:endParaRPr lang="sl-SI"/>
                    </a:p>
                  </a:txBody>
                  <a:tcPr/>
                </a:tc>
                <a:tc gridSpan="2">
                  <a:txBody>
                    <a:bodyPr/>
                    <a:lstStyle/>
                    <a:p>
                      <a:pPr algn="l">
                        <a:lnSpc>
                          <a:spcPts val="1300"/>
                        </a:lnSpc>
                        <a:spcAft>
                          <a:spcPts val="800"/>
                        </a:spcAft>
                        <a:buNone/>
                      </a:pPr>
                      <a:endParaRPr lang="sl-SI" sz="1600" b="1" kern="0" dirty="0">
                        <a:effectLst/>
                      </a:endParaRPr>
                    </a:p>
                    <a:p>
                      <a:pPr algn="l">
                        <a:lnSpc>
                          <a:spcPts val="1300"/>
                        </a:lnSpc>
                        <a:spcAft>
                          <a:spcPts val="800"/>
                        </a:spcAft>
                        <a:buNone/>
                      </a:pPr>
                      <a:r>
                        <a:rPr lang="sl-SI" sz="1600" b="1" kern="0" dirty="0">
                          <a:effectLst/>
                        </a:rPr>
                        <a:t>50.000 EUR</a:t>
                      </a:r>
                      <a:endParaRPr lang="sl-SI"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hMerge="1">
                  <a:txBody>
                    <a:bodyPr/>
                    <a:lstStyle/>
                    <a:p>
                      <a:endParaRPr lang="sl-SI"/>
                    </a:p>
                  </a:txBody>
                  <a:tcPr/>
                </a:tc>
                <a:extLst>
                  <a:ext uri="{0D108BD9-81ED-4DB2-BD59-A6C34878D82A}">
                    <a16:rowId xmlns:a16="http://schemas.microsoft.com/office/drawing/2014/main" val="357056777"/>
                  </a:ext>
                </a:extLst>
              </a:tr>
            </a:tbl>
          </a:graphicData>
        </a:graphic>
      </p:graphicFrame>
    </p:spTree>
    <p:extLst>
      <p:ext uri="{BB962C8B-B14F-4D97-AF65-F5344CB8AC3E}">
        <p14:creationId xmlns:p14="http://schemas.microsoft.com/office/powerpoint/2010/main" val="2304174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E949BEB1-67A1-459F-DCFD-E6009E836A5C}"/>
            </a:ext>
          </a:extLst>
        </p:cNvPr>
        <p:cNvGrpSpPr/>
        <p:nvPr/>
      </p:nvGrpSpPr>
      <p:grpSpPr>
        <a:xfrm>
          <a:off x="0" y="0"/>
          <a:ext cx="0" cy="0"/>
          <a:chOff x="0" y="0"/>
          <a:chExt cx="0" cy="0"/>
        </a:xfrm>
      </p:grpSpPr>
      <p:sp>
        <p:nvSpPr>
          <p:cNvPr id="4" name="Naslov 3">
            <a:extLst>
              <a:ext uri="{FF2B5EF4-FFF2-40B4-BE49-F238E27FC236}">
                <a16:creationId xmlns:a16="http://schemas.microsoft.com/office/drawing/2014/main" id="{30F9CD47-1A53-A86E-0F81-BF7CEE9BF16E}"/>
              </a:ext>
            </a:extLst>
          </p:cNvPr>
          <p:cNvSpPr>
            <a:spLocks noGrp="1"/>
          </p:cNvSpPr>
          <p:nvPr>
            <p:ph type="title"/>
          </p:nvPr>
        </p:nvSpPr>
        <p:spPr>
          <a:xfrm>
            <a:off x="838200" y="271033"/>
            <a:ext cx="10515600" cy="153296"/>
          </a:xfrm>
        </p:spPr>
        <p:txBody>
          <a:bodyPr>
            <a:normAutofit fontScale="90000"/>
          </a:bodyPr>
          <a:lstStyle/>
          <a:p>
            <a:br>
              <a:rPr lang="sl-SI" sz="3200" b="1" dirty="0"/>
            </a:br>
            <a:r>
              <a:rPr lang="sl-SI" sz="3200" b="1" dirty="0"/>
              <a:t>Stroški izvedbe projekta - OBROKI</a:t>
            </a:r>
          </a:p>
        </p:txBody>
      </p:sp>
      <p:graphicFrame>
        <p:nvGraphicFramePr>
          <p:cNvPr id="3" name="Označba mesta vsebine 2">
            <a:extLst>
              <a:ext uri="{FF2B5EF4-FFF2-40B4-BE49-F238E27FC236}">
                <a16:creationId xmlns:a16="http://schemas.microsoft.com/office/drawing/2014/main" id="{B4CDB81B-D57D-63E7-24B9-7B7F3D8B87A8}"/>
              </a:ext>
            </a:extLst>
          </p:cNvPr>
          <p:cNvGraphicFramePr>
            <a:graphicFrameLocks noGrp="1"/>
          </p:cNvGraphicFramePr>
          <p:nvPr>
            <p:ph idx="1"/>
            <p:extLst>
              <p:ext uri="{D42A27DB-BD31-4B8C-83A1-F6EECF244321}">
                <p14:modId xmlns:p14="http://schemas.microsoft.com/office/powerpoint/2010/main" val="3377210353"/>
              </p:ext>
            </p:extLst>
          </p:nvPr>
        </p:nvGraphicFramePr>
        <p:xfrm>
          <a:off x="1613648" y="1398494"/>
          <a:ext cx="6776290" cy="2576988"/>
        </p:xfrm>
        <a:graphic>
          <a:graphicData uri="http://schemas.openxmlformats.org/drawingml/2006/table">
            <a:tbl>
              <a:tblPr firstRow="1" firstCol="1" bandRow="1"/>
              <a:tblGrid>
                <a:gridCol w="1032622">
                  <a:extLst>
                    <a:ext uri="{9D8B030D-6E8A-4147-A177-3AD203B41FA5}">
                      <a16:colId xmlns:a16="http://schemas.microsoft.com/office/drawing/2014/main" val="949009484"/>
                    </a:ext>
                  </a:extLst>
                </a:gridCol>
                <a:gridCol w="1418097">
                  <a:extLst>
                    <a:ext uri="{9D8B030D-6E8A-4147-A177-3AD203B41FA5}">
                      <a16:colId xmlns:a16="http://schemas.microsoft.com/office/drawing/2014/main" val="1664904677"/>
                    </a:ext>
                  </a:extLst>
                </a:gridCol>
                <a:gridCol w="4325571">
                  <a:extLst>
                    <a:ext uri="{9D8B030D-6E8A-4147-A177-3AD203B41FA5}">
                      <a16:colId xmlns:a16="http://schemas.microsoft.com/office/drawing/2014/main" val="3387112432"/>
                    </a:ext>
                  </a:extLst>
                </a:gridCol>
              </a:tblGrid>
              <a:tr h="429498">
                <a:tc>
                  <a:txBody>
                    <a:bodyPr/>
                    <a:lstStyle/>
                    <a:p>
                      <a:pPr algn="just">
                        <a:lnSpc>
                          <a:spcPct val="115000"/>
                        </a:lnSpc>
                        <a:spcAft>
                          <a:spcPts val="800"/>
                        </a:spcAft>
                        <a:buNone/>
                      </a:pPr>
                      <a:r>
                        <a:rPr lang="sl-SI" sz="1000" kern="0">
                          <a:effectLst/>
                          <a:latin typeface="Arial" panose="020B0604020202020204" pitchFamily="34" charset="0"/>
                          <a:ea typeface="Times New Roman" panose="02020603050405020304" pitchFamily="18" charset="0"/>
                          <a:cs typeface="Times New Roman" panose="02020603050405020304" pitchFamily="18" charset="0"/>
                        </a:rPr>
                        <a:t>Obrok</a:t>
                      </a:r>
                      <a:endParaRPr lang="sl-SI"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sl-SI" sz="1000" kern="0">
                          <a:effectLst/>
                          <a:latin typeface="Arial" panose="020B0604020202020204" pitchFamily="34" charset="0"/>
                          <a:ea typeface="Times New Roman" panose="02020603050405020304" pitchFamily="18" charset="0"/>
                          <a:cs typeface="Times New Roman" panose="02020603050405020304" pitchFamily="18" charset="0"/>
                        </a:rPr>
                        <a:t>Višina obroka</a:t>
                      </a:r>
                      <a:endParaRPr lang="sl-SI"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sl-SI" sz="1000" kern="0">
                          <a:effectLst/>
                          <a:latin typeface="Arial" panose="020B0604020202020204" pitchFamily="34" charset="0"/>
                          <a:ea typeface="Times New Roman" panose="02020603050405020304" pitchFamily="18" charset="0"/>
                          <a:cs typeface="Times New Roman" panose="02020603050405020304" pitchFamily="18" charset="0"/>
                        </a:rPr>
                        <a:t>Mejnik</a:t>
                      </a:r>
                      <a:endParaRPr lang="sl-SI"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93684591"/>
                  </a:ext>
                </a:extLst>
              </a:tr>
              <a:tr h="429498">
                <a:tc>
                  <a:txBody>
                    <a:bodyPr/>
                    <a:lstStyle/>
                    <a:p>
                      <a:pPr algn="just">
                        <a:lnSpc>
                          <a:spcPct val="115000"/>
                        </a:lnSpc>
                        <a:spcAft>
                          <a:spcPts val="800"/>
                        </a:spcAft>
                        <a:buNone/>
                      </a:pPr>
                      <a:r>
                        <a:rPr lang="sl-SI" sz="1000" kern="0">
                          <a:effectLst/>
                          <a:latin typeface="Arial" panose="020B0604020202020204" pitchFamily="34" charset="0"/>
                          <a:ea typeface="Times New Roman" panose="02020603050405020304" pitchFamily="18" charset="0"/>
                          <a:cs typeface="Times New Roman" panose="02020603050405020304" pitchFamily="18" charset="0"/>
                        </a:rPr>
                        <a:t>1. obrok</a:t>
                      </a:r>
                      <a:endParaRPr lang="sl-SI"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sl-SI" sz="1000" kern="0">
                          <a:effectLst/>
                          <a:latin typeface="Arial" panose="020B0604020202020204" pitchFamily="34" charset="0"/>
                          <a:ea typeface="Times New Roman" panose="02020603050405020304" pitchFamily="18" charset="0"/>
                          <a:cs typeface="Times New Roman" panose="02020603050405020304" pitchFamily="18" charset="0"/>
                        </a:rPr>
                        <a:t>2.500 EUR</a:t>
                      </a:r>
                      <a:endParaRPr lang="sl-SI"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sl-SI" sz="1000" kern="0">
                          <a:effectLst/>
                          <a:latin typeface="Arial" panose="020B0604020202020204" pitchFamily="34" charset="0"/>
                          <a:ea typeface="Times New Roman" panose="02020603050405020304" pitchFamily="18" charset="0"/>
                          <a:cs typeface="Times New Roman" panose="02020603050405020304" pitchFamily="18" charset="0"/>
                        </a:rPr>
                        <a:t>izvedenih 10 ur delavnic za udeležence</a:t>
                      </a:r>
                      <a:endParaRPr lang="sl-SI"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08636041"/>
                  </a:ext>
                </a:extLst>
              </a:tr>
              <a:tr h="429498">
                <a:tc>
                  <a:txBody>
                    <a:bodyPr/>
                    <a:lstStyle/>
                    <a:p>
                      <a:pPr algn="just">
                        <a:lnSpc>
                          <a:spcPct val="115000"/>
                        </a:lnSpc>
                        <a:spcAft>
                          <a:spcPts val="800"/>
                        </a:spcAft>
                        <a:buNone/>
                      </a:pPr>
                      <a:r>
                        <a:rPr lang="sl-SI" sz="1000" kern="0">
                          <a:effectLst/>
                          <a:latin typeface="Arial" panose="020B0604020202020204" pitchFamily="34" charset="0"/>
                          <a:ea typeface="Times New Roman" panose="02020603050405020304" pitchFamily="18" charset="0"/>
                          <a:cs typeface="Times New Roman" panose="02020603050405020304" pitchFamily="18" charset="0"/>
                        </a:rPr>
                        <a:t>2. obrok</a:t>
                      </a:r>
                      <a:endParaRPr lang="sl-SI"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sl-SI" sz="1000" kern="0" dirty="0">
                          <a:effectLst/>
                          <a:latin typeface="Arial" panose="020B0604020202020204" pitchFamily="34" charset="0"/>
                          <a:ea typeface="Times New Roman" panose="02020603050405020304" pitchFamily="18" charset="0"/>
                          <a:cs typeface="Times New Roman" panose="02020603050405020304" pitchFamily="18" charset="0"/>
                        </a:rPr>
                        <a:t>2.500 EUR</a:t>
                      </a:r>
                      <a:endParaRPr lang="sl-SI"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sl-SI" sz="1000" kern="0">
                          <a:effectLst/>
                          <a:latin typeface="Arial" panose="020B0604020202020204" pitchFamily="34" charset="0"/>
                          <a:ea typeface="Times New Roman" panose="02020603050405020304" pitchFamily="18" charset="0"/>
                          <a:cs typeface="Times New Roman" panose="02020603050405020304" pitchFamily="18" charset="0"/>
                        </a:rPr>
                        <a:t>izvedenih nadaljnjih 10 ur delavnic za udeležence</a:t>
                      </a:r>
                      <a:endParaRPr lang="sl-SI"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83104703"/>
                  </a:ext>
                </a:extLst>
              </a:tr>
              <a:tr h="429498">
                <a:tc>
                  <a:txBody>
                    <a:bodyPr/>
                    <a:lstStyle/>
                    <a:p>
                      <a:pPr algn="just">
                        <a:lnSpc>
                          <a:spcPct val="115000"/>
                        </a:lnSpc>
                        <a:spcAft>
                          <a:spcPts val="800"/>
                        </a:spcAft>
                        <a:buNone/>
                      </a:pPr>
                      <a:r>
                        <a:rPr lang="sl-SI" sz="1000" kern="0">
                          <a:effectLst/>
                          <a:latin typeface="Arial" panose="020B0604020202020204" pitchFamily="34" charset="0"/>
                          <a:ea typeface="Times New Roman" panose="02020603050405020304" pitchFamily="18" charset="0"/>
                          <a:cs typeface="Times New Roman" panose="02020603050405020304" pitchFamily="18" charset="0"/>
                        </a:rPr>
                        <a:t>3. obrok</a:t>
                      </a:r>
                      <a:endParaRPr lang="sl-SI"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sl-SI" sz="1000" kern="0">
                          <a:effectLst/>
                          <a:latin typeface="Arial" panose="020B0604020202020204" pitchFamily="34" charset="0"/>
                          <a:ea typeface="Times New Roman" panose="02020603050405020304" pitchFamily="18" charset="0"/>
                          <a:cs typeface="Times New Roman" panose="02020603050405020304" pitchFamily="18" charset="0"/>
                        </a:rPr>
                        <a:t>2.500 EUR</a:t>
                      </a:r>
                      <a:endParaRPr lang="sl-SI"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sl-SI" sz="1000" kern="0" dirty="0">
                          <a:effectLst/>
                          <a:latin typeface="Arial" panose="020B0604020202020204" pitchFamily="34" charset="0"/>
                          <a:ea typeface="Times New Roman" panose="02020603050405020304" pitchFamily="18" charset="0"/>
                          <a:cs typeface="Times New Roman" panose="02020603050405020304" pitchFamily="18" charset="0"/>
                        </a:rPr>
                        <a:t>izvedenih nadaljnjih 10 ur delavnic za udeležence</a:t>
                      </a:r>
                      <a:endParaRPr lang="sl-SI"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43485016"/>
                  </a:ext>
                </a:extLst>
              </a:tr>
              <a:tr h="429498">
                <a:tc>
                  <a:txBody>
                    <a:bodyPr/>
                    <a:lstStyle/>
                    <a:p>
                      <a:pPr algn="just">
                        <a:lnSpc>
                          <a:spcPct val="115000"/>
                        </a:lnSpc>
                        <a:spcAft>
                          <a:spcPts val="800"/>
                        </a:spcAft>
                        <a:buNone/>
                      </a:pPr>
                      <a:r>
                        <a:rPr lang="sl-SI" sz="1000" kern="0">
                          <a:effectLst/>
                          <a:latin typeface="Arial" panose="020B0604020202020204" pitchFamily="34" charset="0"/>
                          <a:ea typeface="Times New Roman" panose="02020603050405020304" pitchFamily="18" charset="0"/>
                          <a:cs typeface="Times New Roman" panose="02020603050405020304" pitchFamily="18" charset="0"/>
                        </a:rPr>
                        <a:t>4. obrok</a:t>
                      </a:r>
                      <a:endParaRPr lang="sl-SI"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sl-SI" sz="1000" kern="0">
                          <a:effectLst/>
                          <a:latin typeface="Arial" panose="020B0604020202020204" pitchFamily="34" charset="0"/>
                          <a:ea typeface="Times New Roman" panose="02020603050405020304" pitchFamily="18" charset="0"/>
                          <a:cs typeface="Times New Roman" panose="02020603050405020304" pitchFamily="18" charset="0"/>
                        </a:rPr>
                        <a:t>2.500 EUR</a:t>
                      </a:r>
                      <a:endParaRPr lang="sl-SI"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sl-SI" sz="1000" kern="0">
                          <a:effectLst/>
                          <a:latin typeface="Arial" panose="020B0604020202020204" pitchFamily="34" charset="0"/>
                          <a:ea typeface="Times New Roman" panose="02020603050405020304" pitchFamily="18" charset="0"/>
                          <a:cs typeface="Times New Roman" panose="02020603050405020304" pitchFamily="18" charset="0"/>
                        </a:rPr>
                        <a:t>izvedenih nadaljnjih 10 ur delavnic za udeležence</a:t>
                      </a:r>
                      <a:endParaRPr lang="sl-SI"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84883591"/>
                  </a:ext>
                </a:extLst>
              </a:tr>
              <a:tr h="429498">
                <a:tc>
                  <a:txBody>
                    <a:bodyPr/>
                    <a:lstStyle/>
                    <a:p>
                      <a:pPr algn="just">
                        <a:lnSpc>
                          <a:spcPct val="115000"/>
                        </a:lnSpc>
                        <a:spcAft>
                          <a:spcPts val="800"/>
                        </a:spcAft>
                        <a:buNone/>
                      </a:pPr>
                      <a:r>
                        <a:rPr lang="sl-SI" sz="1000" kern="0">
                          <a:effectLst/>
                          <a:latin typeface="Arial" panose="020B0604020202020204" pitchFamily="34" charset="0"/>
                          <a:ea typeface="Times New Roman" panose="02020603050405020304" pitchFamily="18" charset="0"/>
                          <a:cs typeface="Times New Roman" panose="02020603050405020304" pitchFamily="18" charset="0"/>
                        </a:rPr>
                        <a:t>5. obrok</a:t>
                      </a:r>
                      <a:endParaRPr lang="sl-SI"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sl-SI" sz="1000" kern="0">
                          <a:effectLst/>
                          <a:latin typeface="Arial" panose="020B0604020202020204" pitchFamily="34" charset="0"/>
                          <a:ea typeface="Times New Roman" panose="02020603050405020304" pitchFamily="18" charset="0"/>
                          <a:cs typeface="Times New Roman" panose="02020603050405020304" pitchFamily="18" charset="0"/>
                        </a:rPr>
                        <a:t>5.776 EUR</a:t>
                      </a:r>
                      <a:endParaRPr lang="sl-SI"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buNone/>
                      </a:pPr>
                      <a:r>
                        <a:rPr lang="sl-SI" sz="1000" kern="0" dirty="0">
                          <a:effectLst/>
                          <a:latin typeface="Arial" panose="020B0604020202020204" pitchFamily="34" charset="0"/>
                          <a:ea typeface="Times New Roman" panose="02020603050405020304" pitchFamily="18" charset="0"/>
                          <a:cs typeface="Times New Roman" panose="02020603050405020304" pitchFamily="18" charset="0"/>
                        </a:rPr>
                        <a:t>delavnic se je udeležilo najmanj 23 udeležencev</a:t>
                      </a:r>
                      <a:endParaRPr lang="sl-SI"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73810611"/>
                  </a:ext>
                </a:extLst>
              </a:tr>
            </a:tbl>
          </a:graphicData>
        </a:graphic>
      </p:graphicFrame>
    </p:spTree>
    <p:extLst>
      <p:ext uri="{BB962C8B-B14F-4D97-AF65-F5344CB8AC3E}">
        <p14:creationId xmlns:p14="http://schemas.microsoft.com/office/powerpoint/2010/main" val="2983310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08478AE8-2376-E157-DEC5-DBE5D58DA7B3}"/>
            </a:ext>
          </a:extLst>
        </p:cNvPr>
        <p:cNvGrpSpPr/>
        <p:nvPr/>
      </p:nvGrpSpPr>
      <p:grpSpPr>
        <a:xfrm>
          <a:off x="0" y="0"/>
          <a:ext cx="0" cy="0"/>
          <a:chOff x="0" y="0"/>
          <a:chExt cx="0" cy="0"/>
        </a:xfrm>
      </p:grpSpPr>
      <p:sp>
        <p:nvSpPr>
          <p:cNvPr id="4" name="Naslov 3">
            <a:extLst>
              <a:ext uri="{FF2B5EF4-FFF2-40B4-BE49-F238E27FC236}">
                <a16:creationId xmlns:a16="http://schemas.microsoft.com/office/drawing/2014/main" id="{11DA22DC-DA5A-9B5B-BC04-328B5EED1F44}"/>
              </a:ext>
            </a:extLst>
          </p:cNvPr>
          <p:cNvSpPr>
            <a:spLocks noGrp="1"/>
          </p:cNvSpPr>
          <p:nvPr>
            <p:ph type="title"/>
          </p:nvPr>
        </p:nvSpPr>
        <p:spPr>
          <a:xfrm>
            <a:off x="838200" y="271033"/>
            <a:ext cx="10515600" cy="153296"/>
          </a:xfrm>
        </p:spPr>
        <p:txBody>
          <a:bodyPr>
            <a:normAutofit fontScale="90000"/>
          </a:bodyPr>
          <a:lstStyle/>
          <a:p>
            <a:br>
              <a:rPr lang="sl-SI" sz="3200" b="1" dirty="0"/>
            </a:br>
            <a:r>
              <a:rPr lang="sl-SI" sz="3200" b="1" dirty="0"/>
              <a:t>DOKAZILA - sklop PROJEKTI</a:t>
            </a:r>
          </a:p>
        </p:txBody>
      </p:sp>
      <p:sp>
        <p:nvSpPr>
          <p:cNvPr id="5" name="Označba mesta vsebine 4">
            <a:extLst>
              <a:ext uri="{FF2B5EF4-FFF2-40B4-BE49-F238E27FC236}">
                <a16:creationId xmlns:a16="http://schemas.microsoft.com/office/drawing/2014/main" id="{136140FE-F875-86C5-7714-24990EBEA4E6}"/>
              </a:ext>
            </a:extLst>
          </p:cNvPr>
          <p:cNvSpPr>
            <a:spLocks noGrp="1"/>
          </p:cNvSpPr>
          <p:nvPr>
            <p:ph idx="1"/>
          </p:nvPr>
        </p:nvSpPr>
        <p:spPr>
          <a:xfrm>
            <a:off x="838200" y="1149927"/>
            <a:ext cx="10515600" cy="5027036"/>
          </a:xfrm>
        </p:spPr>
        <p:txBody>
          <a:bodyPr>
            <a:normAutofit fontScale="70000" lnSpcReduction="20000"/>
          </a:bodyPr>
          <a:lstStyle/>
          <a:p>
            <a:pPr marL="0" indent="0">
              <a:buNone/>
            </a:pPr>
            <a:r>
              <a:rPr lang="sl-SI" b="1" dirty="0"/>
              <a:t>Izvedba projekta</a:t>
            </a:r>
            <a:r>
              <a:rPr lang="sl-SI" dirty="0"/>
              <a:t>:</a:t>
            </a:r>
          </a:p>
          <a:p>
            <a:r>
              <a:rPr lang="sl-SI" b="1" dirty="0"/>
              <a:t>poročilo</a:t>
            </a:r>
            <a:r>
              <a:rPr lang="sl-SI" dirty="0"/>
              <a:t> upravičenca in </a:t>
            </a:r>
            <a:r>
              <a:rPr lang="sl-SI" b="1" dirty="0"/>
              <a:t>liste prisotnosti </a:t>
            </a:r>
            <a:r>
              <a:rPr lang="sl-SI" dirty="0"/>
              <a:t>na delavnicah za najmanj 23 udeležencev </a:t>
            </a:r>
          </a:p>
          <a:p>
            <a:pPr marL="0" indent="0">
              <a:buNone/>
            </a:pPr>
            <a:r>
              <a:rPr lang="sl-SI" dirty="0"/>
              <a:t>                   </a:t>
            </a:r>
          </a:p>
          <a:p>
            <a:pPr marL="0" indent="0">
              <a:buNone/>
            </a:pPr>
            <a:r>
              <a:rPr lang="sl-SI" dirty="0"/>
              <a:t>V kolikor upravičenec ne predloži ustreznih dokazil o vključenosti najmanj 40 ur v aktivnosti sklopa projekti za vsaj 23 udeležencev, se sredstva štejejo kot nenamenska poraba sredstev in jih mora upravičenec </a:t>
            </a:r>
            <a:r>
              <a:rPr lang="sl-SI" b="1" dirty="0"/>
              <a:t>vrniti</a:t>
            </a:r>
            <a:r>
              <a:rPr lang="sl-SI" dirty="0"/>
              <a:t>.</a:t>
            </a:r>
          </a:p>
          <a:p>
            <a:pPr marL="0" lvl="0" indent="0">
              <a:buNone/>
            </a:pPr>
            <a:endParaRPr lang="sl-SI" b="1" dirty="0"/>
          </a:p>
          <a:p>
            <a:pPr marL="0" lvl="0" indent="0">
              <a:buNone/>
            </a:pPr>
            <a:r>
              <a:rPr lang="sl-SI" b="1" dirty="0"/>
              <a:t>Zaposlitev:</a:t>
            </a:r>
          </a:p>
          <a:p>
            <a:pPr lvl="0"/>
            <a:r>
              <a:rPr lang="sl-SI" b="1" dirty="0"/>
              <a:t>pogodba o zaposlitvi </a:t>
            </a:r>
            <a:r>
              <a:rPr lang="sl-SI" dirty="0"/>
              <a:t>pripadnika romske skupnosti za polni delovni čas za obdobje 12 mesecev, dodatek (aneks) k pogodbi o zaposlitvi oziroma druga ustrezna pravna podlaga, s katero je oseba razporejena na delo na operaciji, (le ob prvem uveljavljanju stroška ter ob vsaki morebitni spremembi);        </a:t>
            </a:r>
          </a:p>
          <a:p>
            <a:pPr lvl="0"/>
            <a:r>
              <a:rPr lang="sl-SI" b="1" dirty="0"/>
              <a:t>mesečno poročilo</a:t>
            </a:r>
            <a:r>
              <a:rPr lang="sl-SI" dirty="0"/>
              <a:t>, iz katerega bo razvidno opravljeno delo na operaciji v obsegu redne mesečne delovne obveznosti zaposlenega.</a:t>
            </a:r>
          </a:p>
          <a:p>
            <a:pPr marL="0" indent="0">
              <a:buNone/>
            </a:pPr>
            <a:endParaRPr lang="sl-SI" dirty="0"/>
          </a:p>
          <a:p>
            <a:pPr marL="0" indent="0">
              <a:buNone/>
            </a:pPr>
            <a:r>
              <a:rPr lang="sl-SI" b="1" dirty="0"/>
              <a:t>Posredni stroški</a:t>
            </a:r>
            <a:r>
              <a:rPr lang="sl-SI" dirty="0"/>
              <a:t>:</a:t>
            </a:r>
          </a:p>
          <a:p>
            <a:r>
              <a:rPr lang="sl-SI" dirty="0"/>
              <a:t>ni treba prilagati dokazil, stroški se obračunajo samodejno ob uveljavljanju stroškov zaposlitve.</a:t>
            </a:r>
          </a:p>
        </p:txBody>
      </p:sp>
      <p:pic>
        <p:nvPicPr>
          <p:cNvPr id="7" name="Slika 6" descr="Slika, ki vsebuje besede simbol, krog, grafika, posnetek zaslona&#10;&#10;Vsebina, ustvarjena z umetno inteligenco, morda ni pravilna.">
            <a:extLst>
              <a:ext uri="{FF2B5EF4-FFF2-40B4-BE49-F238E27FC236}">
                <a16:creationId xmlns:a16="http://schemas.microsoft.com/office/drawing/2014/main" id="{A7E95BF6-9A27-6265-FBEA-4856719F3AD0}"/>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9827084" y="984080"/>
            <a:ext cx="1108364" cy="1108364"/>
          </a:xfrm>
          <a:prstGeom prst="rect">
            <a:avLst/>
          </a:prstGeom>
        </p:spPr>
      </p:pic>
    </p:spTree>
    <p:extLst>
      <p:ext uri="{BB962C8B-B14F-4D97-AF65-F5344CB8AC3E}">
        <p14:creationId xmlns:p14="http://schemas.microsoft.com/office/powerpoint/2010/main" val="3118114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6166AA8-5244-AECE-C553-EFC11777D529}"/>
            </a:ext>
          </a:extLst>
        </p:cNvPr>
        <p:cNvGrpSpPr/>
        <p:nvPr/>
      </p:nvGrpSpPr>
      <p:grpSpPr>
        <a:xfrm>
          <a:off x="0" y="0"/>
          <a:ext cx="0" cy="0"/>
          <a:chOff x="0" y="0"/>
          <a:chExt cx="0" cy="0"/>
        </a:xfrm>
      </p:grpSpPr>
      <p:sp>
        <p:nvSpPr>
          <p:cNvPr id="4" name="Naslov 3">
            <a:extLst>
              <a:ext uri="{FF2B5EF4-FFF2-40B4-BE49-F238E27FC236}">
                <a16:creationId xmlns:a16="http://schemas.microsoft.com/office/drawing/2014/main" id="{7EF88E3E-E71D-1595-BF9D-7980F249AB88}"/>
              </a:ext>
            </a:extLst>
          </p:cNvPr>
          <p:cNvSpPr>
            <a:spLocks noGrp="1"/>
          </p:cNvSpPr>
          <p:nvPr>
            <p:ph type="title"/>
          </p:nvPr>
        </p:nvSpPr>
        <p:spPr>
          <a:xfrm>
            <a:off x="838200" y="271033"/>
            <a:ext cx="10515600" cy="153296"/>
          </a:xfrm>
        </p:spPr>
        <p:txBody>
          <a:bodyPr>
            <a:normAutofit fontScale="90000"/>
          </a:bodyPr>
          <a:lstStyle/>
          <a:p>
            <a:br>
              <a:rPr lang="sl-SI" sz="3200" b="1" dirty="0"/>
            </a:br>
            <a:r>
              <a:rPr lang="sl-SI" sz="3200" b="1" dirty="0"/>
              <a:t>Upravičeni stroški za sklop PROJEKTNA PISARNA</a:t>
            </a:r>
          </a:p>
        </p:txBody>
      </p:sp>
      <p:graphicFrame>
        <p:nvGraphicFramePr>
          <p:cNvPr id="2" name="Označba mesta vsebine 1">
            <a:extLst>
              <a:ext uri="{FF2B5EF4-FFF2-40B4-BE49-F238E27FC236}">
                <a16:creationId xmlns:a16="http://schemas.microsoft.com/office/drawing/2014/main" id="{2B646F06-288A-DCEE-D75F-37E6358AC138}"/>
              </a:ext>
            </a:extLst>
          </p:cNvPr>
          <p:cNvGraphicFramePr>
            <a:graphicFrameLocks noGrp="1"/>
          </p:cNvGraphicFramePr>
          <p:nvPr>
            <p:ph idx="1"/>
            <p:extLst>
              <p:ext uri="{D42A27DB-BD31-4B8C-83A1-F6EECF244321}">
                <p14:modId xmlns:p14="http://schemas.microsoft.com/office/powerpoint/2010/main" val="4077707835"/>
              </p:ext>
            </p:extLst>
          </p:nvPr>
        </p:nvGraphicFramePr>
        <p:xfrm>
          <a:off x="644237" y="1129200"/>
          <a:ext cx="10377055" cy="4624182"/>
        </p:xfrm>
        <a:graphic>
          <a:graphicData uri="http://schemas.openxmlformats.org/drawingml/2006/table">
            <a:tbl>
              <a:tblPr firstRow="1" firstCol="1" bandRow="1">
                <a:tableStyleId>{5C22544A-7EE6-4342-B048-85BDC9FD1C3A}</a:tableStyleId>
              </a:tblPr>
              <a:tblGrid>
                <a:gridCol w="2244678">
                  <a:extLst>
                    <a:ext uri="{9D8B030D-6E8A-4147-A177-3AD203B41FA5}">
                      <a16:colId xmlns:a16="http://schemas.microsoft.com/office/drawing/2014/main" val="1304102729"/>
                    </a:ext>
                  </a:extLst>
                </a:gridCol>
                <a:gridCol w="1731748">
                  <a:extLst>
                    <a:ext uri="{9D8B030D-6E8A-4147-A177-3AD203B41FA5}">
                      <a16:colId xmlns:a16="http://schemas.microsoft.com/office/drawing/2014/main" val="3988207218"/>
                    </a:ext>
                  </a:extLst>
                </a:gridCol>
                <a:gridCol w="1730527">
                  <a:extLst>
                    <a:ext uri="{9D8B030D-6E8A-4147-A177-3AD203B41FA5}">
                      <a16:colId xmlns:a16="http://schemas.microsoft.com/office/drawing/2014/main" val="965965910"/>
                    </a:ext>
                  </a:extLst>
                </a:gridCol>
                <a:gridCol w="1903946">
                  <a:extLst>
                    <a:ext uri="{9D8B030D-6E8A-4147-A177-3AD203B41FA5}">
                      <a16:colId xmlns:a16="http://schemas.microsoft.com/office/drawing/2014/main" val="2348375783"/>
                    </a:ext>
                  </a:extLst>
                </a:gridCol>
                <a:gridCol w="2766156">
                  <a:extLst>
                    <a:ext uri="{9D8B030D-6E8A-4147-A177-3AD203B41FA5}">
                      <a16:colId xmlns:a16="http://schemas.microsoft.com/office/drawing/2014/main" val="2609257106"/>
                    </a:ext>
                  </a:extLst>
                </a:gridCol>
              </a:tblGrid>
              <a:tr h="193205">
                <a:tc>
                  <a:txBody>
                    <a:bodyPr/>
                    <a:lstStyle/>
                    <a:p>
                      <a:pPr algn="just">
                        <a:lnSpc>
                          <a:spcPts val="1300"/>
                        </a:lnSpc>
                        <a:spcAft>
                          <a:spcPts val="800"/>
                        </a:spcAft>
                        <a:buNone/>
                      </a:pPr>
                      <a:r>
                        <a:rPr lang="sl-SI" sz="1200" kern="0">
                          <a:effectLst/>
                        </a:rPr>
                        <a:t>Aktivnosti</a:t>
                      </a:r>
                      <a:endParaRPr lang="sl-SI"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just">
                        <a:lnSpc>
                          <a:spcPts val="1300"/>
                        </a:lnSpc>
                        <a:spcAft>
                          <a:spcPts val="800"/>
                        </a:spcAft>
                        <a:buNone/>
                      </a:pPr>
                      <a:r>
                        <a:rPr lang="sl-SI" sz="1200" kern="0">
                          <a:effectLst/>
                        </a:rPr>
                        <a:t>Strošek</a:t>
                      </a:r>
                      <a:endParaRPr lang="sl-SI"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just">
                        <a:lnSpc>
                          <a:spcPts val="1300"/>
                        </a:lnSpc>
                        <a:spcAft>
                          <a:spcPts val="800"/>
                        </a:spcAft>
                        <a:buNone/>
                      </a:pPr>
                      <a:r>
                        <a:rPr lang="sl-SI" sz="1200" kern="0">
                          <a:effectLst/>
                        </a:rPr>
                        <a:t>Enota stroška</a:t>
                      </a:r>
                      <a:endParaRPr lang="sl-SI"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just">
                        <a:lnSpc>
                          <a:spcPts val="1300"/>
                        </a:lnSpc>
                        <a:spcAft>
                          <a:spcPts val="800"/>
                        </a:spcAft>
                        <a:buNone/>
                      </a:pPr>
                      <a:r>
                        <a:rPr lang="sl-SI" sz="1200" kern="0">
                          <a:effectLst/>
                        </a:rPr>
                        <a:t>Strošek skupaj</a:t>
                      </a:r>
                      <a:endParaRPr lang="sl-SI"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just">
                        <a:lnSpc>
                          <a:spcPts val="1300"/>
                        </a:lnSpc>
                        <a:spcAft>
                          <a:spcPts val="800"/>
                        </a:spcAft>
                        <a:buNone/>
                      </a:pPr>
                      <a:r>
                        <a:rPr lang="sl-SI" sz="1200" kern="0" dirty="0">
                          <a:effectLst/>
                        </a:rPr>
                        <a:t>Opis</a:t>
                      </a:r>
                      <a:endParaRPr lang="sl-SI"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9916800"/>
                  </a:ext>
                </a:extLst>
              </a:tr>
              <a:tr h="920238">
                <a:tc>
                  <a:txBody>
                    <a:bodyPr/>
                    <a:lstStyle/>
                    <a:p>
                      <a:pPr algn="just">
                        <a:lnSpc>
                          <a:spcPts val="1300"/>
                        </a:lnSpc>
                        <a:spcAft>
                          <a:spcPts val="800"/>
                        </a:spcAft>
                        <a:buNone/>
                      </a:pPr>
                      <a:endParaRPr lang="sl-SI" sz="1200" kern="0" dirty="0">
                        <a:effectLst/>
                      </a:endParaRPr>
                    </a:p>
                    <a:p>
                      <a:pPr algn="just">
                        <a:lnSpc>
                          <a:spcPts val="1300"/>
                        </a:lnSpc>
                        <a:spcAft>
                          <a:spcPts val="800"/>
                        </a:spcAft>
                        <a:buNone/>
                      </a:pPr>
                      <a:r>
                        <a:rPr lang="sl-SI" sz="1200" kern="0" dirty="0">
                          <a:effectLst/>
                        </a:rPr>
                        <a:t>Zaposlitev koordinatorja I </a:t>
                      </a:r>
                    </a:p>
                    <a:p>
                      <a:pPr algn="just">
                        <a:lnSpc>
                          <a:spcPts val="1300"/>
                        </a:lnSpc>
                        <a:spcAft>
                          <a:spcPts val="800"/>
                        </a:spcAft>
                        <a:buNone/>
                      </a:pPr>
                      <a:r>
                        <a:rPr lang="sl-SI" sz="1200" kern="0" dirty="0">
                          <a:effectLst/>
                        </a:rPr>
                        <a:t>za najmanj 14 mesecev</a:t>
                      </a:r>
                      <a:endParaRPr lang="sl-SI"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just">
                        <a:lnSpc>
                          <a:spcPts val="1300"/>
                        </a:lnSpc>
                        <a:spcAft>
                          <a:spcPts val="800"/>
                        </a:spcAft>
                        <a:buNone/>
                      </a:pPr>
                      <a:r>
                        <a:rPr lang="sl-SI" sz="1200" kern="0">
                          <a:effectLst/>
                        </a:rPr>
                        <a:t>Strošek na enoto</a:t>
                      </a:r>
                      <a:endParaRPr lang="sl-SI" sz="1600" kern="100">
                        <a:effectLst/>
                      </a:endParaRPr>
                    </a:p>
                    <a:p>
                      <a:pPr algn="just">
                        <a:lnSpc>
                          <a:spcPts val="1300"/>
                        </a:lnSpc>
                        <a:spcAft>
                          <a:spcPts val="800"/>
                        </a:spcAft>
                        <a:buNone/>
                      </a:pPr>
                      <a:r>
                        <a:rPr lang="sl-SI" sz="1200" kern="0">
                          <a:effectLst/>
                        </a:rPr>
                        <a:t>SE koordinator I</a:t>
                      </a:r>
                      <a:endParaRPr lang="sl-SI"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just">
                        <a:lnSpc>
                          <a:spcPts val="1300"/>
                        </a:lnSpc>
                        <a:spcAft>
                          <a:spcPts val="800"/>
                        </a:spcAft>
                        <a:buNone/>
                      </a:pPr>
                      <a:r>
                        <a:rPr lang="sl-SI" sz="1200" kern="0">
                          <a:effectLst/>
                        </a:rPr>
                        <a:t>3.100 EUR na mesec za največ 14 mesecev </a:t>
                      </a:r>
                      <a:endParaRPr lang="sl-SI"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just">
                        <a:lnSpc>
                          <a:spcPts val="1300"/>
                        </a:lnSpc>
                        <a:spcAft>
                          <a:spcPts val="800"/>
                        </a:spcAft>
                        <a:buNone/>
                      </a:pPr>
                      <a:r>
                        <a:rPr lang="sl-SI" sz="1200" kern="0">
                          <a:effectLst/>
                        </a:rPr>
                        <a:t>43.400 EUR</a:t>
                      </a:r>
                      <a:endParaRPr lang="sl-SI"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rowSpan="2">
                  <a:txBody>
                    <a:bodyPr/>
                    <a:lstStyle/>
                    <a:p>
                      <a:pPr algn="just">
                        <a:lnSpc>
                          <a:spcPct val="115000"/>
                        </a:lnSpc>
                        <a:spcAft>
                          <a:spcPts val="800"/>
                        </a:spcAft>
                        <a:buNone/>
                      </a:pPr>
                      <a:r>
                        <a:rPr lang="sl-SI" sz="1200" kern="0" dirty="0">
                          <a:effectLst/>
                        </a:rPr>
                        <a:t>Plačilo stroškov zaposlitve vključuje:</a:t>
                      </a:r>
                      <a:endParaRPr lang="sl-SI" sz="1600" kern="100" dirty="0">
                        <a:effectLst/>
                      </a:endParaRPr>
                    </a:p>
                    <a:p>
                      <a:pPr algn="just">
                        <a:lnSpc>
                          <a:spcPct val="115000"/>
                        </a:lnSpc>
                        <a:spcAft>
                          <a:spcPts val="800"/>
                        </a:spcAft>
                        <a:buNone/>
                      </a:pPr>
                      <a:r>
                        <a:rPr lang="sl-SI" sz="1200" kern="0" dirty="0">
                          <a:effectLst/>
                        </a:rPr>
                        <a:t>bruto plača, </a:t>
                      </a:r>
                      <a:endParaRPr lang="sl-SI" sz="1600" kern="100" dirty="0">
                        <a:effectLst/>
                      </a:endParaRPr>
                    </a:p>
                    <a:p>
                      <a:pPr algn="just">
                        <a:lnSpc>
                          <a:spcPct val="115000"/>
                        </a:lnSpc>
                        <a:spcAft>
                          <a:spcPts val="800"/>
                        </a:spcAft>
                        <a:buNone/>
                      </a:pPr>
                      <a:r>
                        <a:rPr lang="sl-SI" sz="1200" kern="0" dirty="0">
                          <a:effectLst/>
                        </a:rPr>
                        <a:t>prispevki in dajatve, </a:t>
                      </a:r>
                      <a:endParaRPr lang="sl-SI" sz="1600" kern="100" dirty="0">
                        <a:effectLst/>
                      </a:endParaRPr>
                    </a:p>
                    <a:p>
                      <a:pPr algn="just">
                        <a:lnSpc>
                          <a:spcPct val="115000"/>
                        </a:lnSpc>
                        <a:spcAft>
                          <a:spcPts val="800"/>
                        </a:spcAft>
                        <a:buNone/>
                      </a:pPr>
                      <a:r>
                        <a:rPr lang="sl-SI" sz="1200" kern="0" dirty="0">
                          <a:effectLst/>
                        </a:rPr>
                        <a:t>povračilo stroškov v zvezi z delom (prehrana med delom, prevoz na delo in z dela), regres.</a:t>
                      </a:r>
                      <a:endParaRPr lang="sl-SI"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35699549"/>
                  </a:ext>
                </a:extLst>
              </a:tr>
              <a:tr h="1147785">
                <a:tc>
                  <a:txBody>
                    <a:bodyPr/>
                    <a:lstStyle/>
                    <a:p>
                      <a:pPr algn="just">
                        <a:lnSpc>
                          <a:spcPts val="1300"/>
                        </a:lnSpc>
                        <a:spcAft>
                          <a:spcPts val="800"/>
                        </a:spcAft>
                        <a:buNone/>
                      </a:pPr>
                      <a:endParaRPr lang="sl-SI" sz="1200" kern="0" dirty="0">
                        <a:effectLst/>
                      </a:endParaRPr>
                    </a:p>
                    <a:p>
                      <a:pPr algn="just">
                        <a:lnSpc>
                          <a:spcPts val="1300"/>
                        </a:lnSpc>
                        <a:spcAft>
                          <a:spcPts val="800"/>
                        </a:spcAft>
                        <a:buNone/>
                      </a:pPr>
                      <a:r>
                        <a:rPr lang="sl-SI" sz="1200" kern="0" dirty="0">
                          <a:effectLst/>
                        </a:rPr>
                        <a:t>Zaposlitev koordinatorja II</a:t>
                      </a:r>
                      <a:endParaRPr lang="sl-SI"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just">
                        <a:lnSpc>
                          <a:spcPts val="1300"/>
                        </a:lnSpc>
                        <a:spcAft>
                          <a:spcPts val="800"/>
                        </a:spcAft>
                        <a:buNone/>
                      </a:pPr>
                      <a:r>
                        <a:rPr lang="sl-SI" sz="1200" kern="0">
                          <a:effectLst/>
                        </a:rPr>
                        <a:t>Strošek na enoto</a:t>
                      </a:r>
                      <a:endParaRPr lang="sl-SI" sz="1600" kern="100">
                        <a:effectLst/>
                      </a:endParaRPr>
                    </a:p>
                    <a:p>
                      <a:pPr algn="just">
                        <a:lnSpc>
                          <a:spcPts val="1300"/>
                        </a:lnSpc>
                        <a:spcAft>
                          <a:spcPts val="800"/>
                        </a:spcAft>
                        <a:buNone/>
                      </a:pPr>
                      <a:r>
                        <a:rPr lang="sl-SI" sz="1200" kern="0">
                          <a:effectLst/>
                        </a:rPr>
                        <a:t>SE koordinator II</a:t>
                      </a:r>
                      <a:endParaRPr lang="sl-SI"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just">
                        <a:lnSpc>
                          <a:spcPts val="1300"/>
                        </a:lnSpc>
                        <a:spcAft>
                          <a:spcPts val="800"/>
                        </a:spcAft>
                        <a:buNone/>
                      </a:pPr>
                      <a:r>
                        <a:rPr lang="sl-SI" sz="1200" kern="0">
                          <a:effectLst/>
                        </a:rPr>
                        <a:t>17,30 EUR </a:t>
                      </a:r>
                      <a:endParaRPr lang="sl-SI" sz="1600" kern="100">
                        <a:effectLst/>
                      </a:endParaRPr>
                    </a:p>
                    <a:p>
                      <a:pPr algn="just">
                        <a:lnSpc>
                          <a:spcPts val="1300"/>
                        </a:lnSpc>
                        <a:spcAft>
                          <a:spcPts val="800"/>
                        </a:spcAft>
                        <a:buNone/>
                      </a:pPr>
                      <a:r>
                        <a:rPr lang="sl-SI" sz="1200" kern="0">
                          <a:effectLst/>
                        </a:rPr>
                        <a:t>na uro za največ 1620 ur</a:t>
                      </a:r>
                      <a:endParaRPr lang="sl-SI"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just">
                        <a:lnSpc>
                          <a:spcPts val="1300"/>
                        </a:lnSpc>
                        <a:spcAft>
                          <a:spcPts val="800"/>
                        </a:spcAft>
                        <a:buNone/>
                      </a:pPr>
                      <a:r>
                        <a:rPr lang="sl-SI" sz="1200" kern="0">
                          <a:effectLst/>
                        </a:rPr>
                        <a:t>28.026 EUR</a:t>
                      </a:r>
                      <a:endParaRPr lang="sl-SI"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vMerge="1">
                  <a:txBody>
                    <a:bodyPr/>
                    <a:lstStyle/>
                    <a:p>
                      <a:endParaRPr lang="sl-SI"/>
                    </a:p>
                  </a:txBody>
                  <a:tcPr/>
                </a:tc>
                <a:extLst>
                  <a:ext uri="{0D108BD9-81ED-4DB2-BD59-A6C34878D82A}">
                    <a16:rowId xmlns:a16="http://schemas.microsoft.com/office/drawing/2014/main" val="1978168569"/>
                  </a:ext>
                </a:extLst>
              </a:tr>
              <a:tr h="1245083">
                <a:tc>
                  <a:txBody>
                    <a:bodyPr/>
                    <a:lstStyle/>
                    <a:p>
                      <a:pPr algn="just">
                        <a:lnSpc>
                          <a:spcPts val="1300"/>
                        </a:lnSpc>
                        <a:spcAft>
                          <a:spcPts val="800"/>
                        </a:spcAft>
                        <a:buNone/>
                      </a:pPr>
                      <a:endParaRPr lang="sl-SI" sz="1200" kern="0" dirty="0">
                        <a:effectLst/>
                      </a:endParaRPr>
                    </a:p>
                    <a:p>
                      <a:pPr algn="just">
                        <a:lnSpc>
                          <a:spcPts val="1300"/>
                        </a:lnSpc>
                        <a:spcAft>
                          <a:spcPts val="800"/>
                        </a:spcAft>
                        <a:buNone/>
                      </a:pPr>
                      <a:r>
                        <a:rPr lang="sl-SI" sz="1200" kern="0" dirty="0">
                          <a:effectLst/>
                        </a:rPr>
                        <a:t>Stroški izvedbe projekta in ostali stroški</a:t>
                      </a:r>
                      <a:endParaRPr lang="sl-SI"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just">
                        <a:lnSpc>
                          <a:spcPts val="1300"/>
                        </a:lnSpc>
                        <a:spcAft>
                          <a:spcPts val="800"/>
                        </a:spcAft>
                        <a:buNone/>
                      </a:pPr>
                      <a:r>
                        <a:rPr lang="sl-SI" sz="1200" kern="0" dirty="0">
                          <a:effectLst/>
                        </a:rPr>
                        <a:t>Pavšalna stopnja financiranja</a:t>
                      </a:r>
                      <a:endParaRPr lang="sl-SI"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just">
                        <a:lnSpc>
                          <a:spcPts val="1300"/>
                        </a:lnSpc>
                        <a:spcAft>
                          <a:spcPts val="800"/>
                        </a:spcAft>
                        <a:buNone/>
                      </a:pPr>
                      <a:r>
                        <a:rPr lang="sl-SI" sz="1200" kern="0" dirty="0">
                          <a:effectLst/>
                        </a:rPr>
                        <a:t>40 % od </a:t>
                      </a:r>
                      <a:endParaRPr lang="sl-SI" sz="1600" kern="100" dirty="0">
                        <a:effectLst/>
                      </a:endParaRPr>
                    </a:p>
                    <a:p>
                      <a:pPr algn="just">
                        <a:lnSpc>
                          <a:spcPts val="1300"/>
                        </a:lnSpc>
                        <a:spcAft>
                          <a:spcPts val="800"/>
                        </a:spcAft>
                        <a:buNone/>
                      </a:pPr>
                      <a:r>
                        <a:rPr lang="sl-SI" sz="1200" kern="0" dirty="0">
                          <a:effectLst/>
                        </a:rPr>
                        <a:t>SE koordinator I in </a:t>
                      </a:r>
                      <a:endParaRPr lang="sl-SI" sz="1600" kern="100" dirty="0">
                        <a:effectLst/>
                      </a:endParaRPr>
                    </a:p>
                    <a:p>
                      <a:pPr algn="just">
                        <a:lnSpc>
                          <a:spcPts val="1300"/>
                        </a:lnSpc>
                        <a:spcAft>
                          <a:spcPts val="800"/>
                        </a:spcAft>
                        <a:buNone/>
                      </a:pPr>
                      <a:r>
                        <a:rPr lang="sl-SI" sz="1200" kern="0" dirty="0">
                          <a:effectLst/>
                        </a:rPr>
                        <a:t>SE koordinator II</a:t>
                      </a:r>
                      <a:endParaRPr lang="sl-SI"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just">
                        <a:lnSpc>
                          <a:spcPts val="1300"/>
                        </a:lnSpc>
                        <a:spcAft>
                          <a:spcPts val="800"/>
                        </a:spcAft>
                        <a:buNone/>
                      </a:pPr>
                      <a:r>
                        <a:rPr lang="sl-SI" sz="1200" kern="0">
                          <a:effectLst/>
                        </a:rPr>
                        <a:t>28.570,40 EUR</a:t>
                      </a:r>
                      <a:endParaRPr lang="sl-SI"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just">
                        <a:lnSpc>
                          <a:spcPts val="1300"/>
                        </a:lnSpc>
                        <a:spcAft>
                          <a:spcPts val="800"/>
                        </a:spcAft>
                        <a:buNone/>
                      </a:pPr>
                      <a:r>
                        <a:rPr lang="sl-SI" sz="1200" kern="0" dirty="0">
                          <a:effectLst/>
                        </a:rPr>
                        <a:t>Vsi preostali stroški izvedbe projektne pisarne</a:t>
                      </a:r>
                    </a:p>
                    <a:p>
                      <a:pPr algn="just">
                        <a:lnSpc>
                          <a:spcPts val="1300"/>
                        </a:lnSpc>
                        <a:spcAft>
                          <a:spcPts val="800"/>
                        </a:spcAft>
                        <a:buNone/>
                      </a:pPr>
                      <a:r>
                        <a:rPr lang="sl-SI" sz="800" kern="100" dirty="0">
                          <a:effectLst/>
                          <a:latin typeface="Aptos" panose="020B0004020202020204" pitchFamily="34" charset="0"/>
                          <a:ea typeface="Aptos" panose="020B0004020202020204" pitchFamily="34" charset="0"/>
                          <a:cs typeface="Times New Roman" panose="02020603050405020304" pitchFamily="18" charset="0"/>
                        </a:rPr>
                        <a:t>(stroški za nakup opreme in drugih opredmetenih osnovnih sredstev, investicije v neopredmetena sredstva, stroški plač, ki niso vključeni v SE, stroški za službena potovanja, posredni stroški, stroški informiranja in komuniciranja, nepovračljiv davek na dodano vrednost, stroški storitev zunanjih izvajalcev ter morebitni drugi upravičeni stroški projekta)</a:t>
                      </a:r>
                    </a:p>
                  </a:txBody>
                  <a:tcPr marL="68580" marR="68580" marT="0" marB="0"/>
                </a:tc>
                <a:extLst>
                  <a:ext uri="{0D108BD9-81ED-4DB2-BD59-A6C34878D82A}">
                    <a16:rowId xmlns:a16="http://schemas.microsoft.com/office/drawing/2014/main" val="28789057"/>
                  </a:ext>
                </a:extLst>
              </a:tr>
              <a:tr h="394299">
                <a:tc rowSpan="2">
                  <a:txBody>
                    <a:bodyPr/>
                    <a:lstStyle/>
                    <a:p>
                      <a:pPr algn="just">
                        <a:lnSpc>
                          <a:spcPts val="1300"/>
                        </a:lnSpc>
                        <a:spcAft>
                          <a:spcPts val="800"/>
                        </a:spcAft>
                        <a:buNone/>
                      </a:pPr>
                      <a:endParaRPr lang="sl-SI" sz="1200" kern="0" dirty="0">
                        <a:effectLst/>
                      </a:endParaRPr>
                    </a:p>
                    <a:p>
                      <a:pPr algn="just">
                        <a:lnSpc>
                          <a:spcPts val="1300"/>
                        </a:lnSpc>
                        <a:spcAft>
                          <a:spcPts val="800"/>
                        </a:spcAft>
                        <a:buNone/>
                      </a:pPr>
                      <a:r>
                        <a:rPr lang="sl-SI" sz="1200" kern="0" dirty="0">
                          <a:effectLst/>
                        </a:rPr>
                        <a:t>Skupna vrednost:</a:t>
                      </a:r>
                      <a:endParaRPr lang="sl-SI"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gridSpan="2">
                  <a:txBody>
                    <a:bodyPr/>
                    <a:lstStyle/>
                    <a:p>
                      <a:pPr algn="just">
                        <a:lnSpc>
                          <a:spcPts val="1300"/>
                        </a:lnSpc>
                        <a:spcAft>
                          <a:spcPts val="800"/>
                        </a:spcAft>
                        <a:buNone/>
                      </a:pPr>
                      <a:r>
                        <a:rPr lang="sl-SI" sz="1200" kern="100">
                          <a:effectLst/>
                        </a:rPr>
                        <a:t>razdeljenih več kot 50% sredstev v sklopu projekti</a:t>
                      </a:r>
                      <a:endParaRPr lang="sl-SI"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hMerge="1">
                  <a:txBody>
                    <a:bodyPr/>
                    <a:lstStyle/>
                    <a:p>
                      <a:endParaRPr lang="sl-SI"/>
                    </a:p>
                  </a:txBody>
                  <a:tcPr/>
                </a:tc>
                <a:tc gridSpan="2">
                  <a:txBody>
                    <a:bodyPr/>
                    <a:lstStyle/>
                    <a:p>
                      <a:pPr algn="just">
                        <a:lnSpc>
                          <a:spcPts val="1300"/>
                        </a:lnSpc>
                        <a:spcAft>
                          <a:spcPts val="800"/>
                        </a:spcAft>
                        <a:buNone/>
                      </a:pPr>
                      <a:r>
                        <a:rPr lang="sl-SI" sz="1200" b="1" kern="0" dirty="0">
                          <a:effectLst/>
                        </a:rPr>
                        <a:t>99.996,40 EUR</a:t>
                      </a:r>
                      <a:endParaRPr lang="sl-SI" sz="16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hMerge="1">
                  <a:txBody>
                    <a:bodyPr/>
                    <a:lstStyle/>
                    <a:p>
                      <a:endParaRPr lang="sl-SI"/>
                    </a:p>
                  </a:txBody>
                  <a:tcPr/>
                </a:tc>
                <a:extLst>
                  <a:ext uri="{0D108BD9-81ED-4DB2-BD59-A6C34878D82A}">
                    <a16:rowId xmlns:a16="http://schemas.microsoft.com/office/drawing/2014/main" val="3649009931"/>
                  </a:ext>
                </a:extLst>
              </a:tr>
              <a:tr h="394299">
                <a:tc vMerge="1">
                  <a:txBody>
                    <a:bodyPr/>
                    <a:lstStyle/>
                    <a:p>
                      <a:endParaRPr lang="sl-SI"/>
                    </a:p>
                  </a:txBody>
                  <a:tcPr/>
                </a:tc>
                <a:tc gridSpan="2">
                  <a:txBody>
                    <a:bodyPr/>
                    <a:lstStyle/>
                    <a:p>
                      <a:pPr algn="just">
                        <a:lnSpc>
                          <a:spcPts val="1300"/>
                        </a:lnSpc>
                        <a:spcAft>
                          <a:spcPts val="800"/>
                        </a:spcAft>
                        <a:buNone/>
                      </a:pPr>
                      <a:r>
                        <a:rPr lang="sl-SI" sz="1200" kern="100">
                          <a:effectLst/>
                        </a:rPr>
                        <a:t>razdeljenih manj kot 50% sredstev v sklopu projekti</a:t>
                      </a:r>
                      <a:endParaRPr lang="sl-SI"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hMerge="1">
                  <a:txBody>
                    <a:bodyPr/>
                    <a:lstStyle/>
                    <a:p>
                      <a:endParaRPr lang="sl-SI"/>
                    </a:p>
                  </a:txBody>
                  <a:tcPr/>
                </a:tc>
                <a:tc gridSpan="2">
                  <a:txBody>
                    <a:bodyPr/>
                    <a:lstStyle/>
                    <a:p>
                      <a:pPr algn="just">
                        <a:lnSpc>
                          <a:spcPts val="1300"/>
                        </a:lnSpc>
                        <a:spcAft>
                          <a:spcPts val="800"/>
                        </a:spcAft>
                        <a:buNone/>
                      </a:pPr>
                      <a:r>
                        <a:rPr lang="sl-SI" sz="1200" b="1" kern="0" dirty="0">
                          <a:effectLst/>
                        </a:rPr>
                        <a:t>60.760,00 EUR</a:t>
                      </a:r>
                      <a:endParaRPr lang="sl-SI" sz="16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hMerge="1">
                  <a:txBody>
                    <a:bodyPr/>
                    <a:lstStyle/>
                    <a:p>
                      <a:endParaRPr lang="sl-SI"/>
                    </a:p>
                  </a:txBody>
                  <a:tcPr/>
                </a:tc>
                <a:extLst>
                  <a:ext uri="{0D108BD9-81ED-4DB2-BD59-A6C34878D82A}">
                    <a16:rowId xmlns:a16="http://schemas.microsoft.com/office/drawing/2014/main" val="3079993357"/>
                  </a:ext>
                </a:extLst>
              </a:tr>
            </a:tbl>
          </a:graphicData>
        </a:graphic>
      </p:graphicFrame>
    </p:spTree>
    <p:extLst>
      <p:ext uri="{BB962C8B-B14F-4D97-AF65-F5344CB8AC3E}">
        <p14:creationId xmlns:p14="http://schemas.microsoft.com/office/powerpoint/2010/main" val="2956351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DD48CCFD-B28F-5822-D078-7A7F3BEBCD19}"/>
            </a:ext>
          </a:extLst>
        </p:cNvPr>
        <p:cNvGrpSpPr/>
        <p:nvPr/>
      </p:nvGrpSpPr>
      <p:grpSpPr>
        <a:xfrm>
          <a:off x="0" y="0"/>
          <a:ext cx="0" cy="0"/>
          <a:chOff x="0" y="0"/>
          <a:chExt cx="0" cy="0"/>
        </a:xfrm>
      </p:grpSpPr>
      <p:sp>
        <p:nvSpPr>
          <p:cNvPr id="4" name="Naslov 3">
            <a:extLst>
              <a:ext uri="{FF2B5EF4-FFF2-40B4-BE49-F238E27FC236}">
                <a16:creationId xmlns:a16="http://schemas.microsoft.com/office/drawing/2014/main" id="{ABB2432C-859F-EB8F-F5F2-9E66DAADF5F2}"/>
              </a:ext>
            </a:extLst>
          </p:cNvPr>
          <p:cNvSpPr>
            <a:spLocks noGrp="1"/>
          </p:cNvSpPr>
          <p:nvPr>
            <p:ph type="title"/>
          </p:nvPr>
        </p:nvSpPr>
        <p:spPr>
          <a:xfrm>
            <a:off x="838200" y="271033"/>
            <a:ext cx="10515600" cy="153296"/>
          </a:xfrm>
        </p:spPr>
        <p:txBody>
          <a:bodyPr>
            <a:normAutofit fontScale="90000"/>
          </a:bodyPr>
          <a:lstStyle/>
          <a:p>
            <a:br>
              <a:rPr lang="sl-SI" sz="3200" b="1" dirty="0"/>
            </a:br>
            <a:r>
              <a:rPr lang="sl-SI" sz="3200" b="1" dirty="0"/>
              <a:t>DOKAZILA - sklop PROJEKTNA PISARNA</a:t>
            </a:r>
          </a:p>
        </p:txBody>
      </p:sp>
      <p:sp>
        <p:nvSpPr>
          <p:cNvPr id="5" name="Označba mesta vsebine 4">
            <a:extLst>
              <a:ext uri="{FF2B5EF4-FFF2-40B4-BE49-F238E27FC236}">
                <a16:creationId xmlns:a16="http://schemas.microsoft.com/office/drawing/2014/main" id="{31108A37-E13F-4194-829F-8608514C84B2}"/>
              </a:ext>
            </a:extLst>
          </p:cNvPr>
          <p:cNvSpPr>
            <a:spLocks noGrp="1"/>
          </p:cNvSpPr>
          <p:nvPr>
            <p:ph idx="1"/>
          </p:nvPr>
        </p:nvSpPr>
        <p:spPr>
          <a:xfrm>
            <a:off x="838200" y="1149927"/>
            <a:ext cx="10515600" cy="4258779"/>
          </a:xfrm>
        </p:spPr>
        <p:txBody>
          <a:bodyPr>
            <a:normAutofit/>
          </a:bodyPr>
          <a:lstStyle/>
          <a:p>
            <a:pPr marL="0" lvl="0" indent="0">
              <a:buNone/>
            </a:pPr>
            <a:r>
              <a:rPr lang="sl-SI" sz="2400" b="1" dirty="0"/>
              <a:t>Zaposlitev:</a:t>
            </a:r>
          </a:p>
          <a:p>
            <a:pPr lvl="0"/>
            <a:r>
              <a:rPr lang="sl-SI" sz="2400" b="1" dirty="0"/>
              <a:t>pogodba o zaposlitvi</a:t>
            </a:r>
            <a:r>
              <a:rPr lang="sl-SI" sz="2400" dirty="0"/>
              <a:t>, dodatek (aneks) k pogodbi o zaposlitvi oziroma druga ustrezna pravna podlaga, s katero je oseba razporejena na delo na operaciji (za polni delovni čas za obdobje 14 mesecev za koordinator I);        </a:t>
            </a:r>
          </a:p>
          <a:p>
            <a:pPr lvl="0"/>
            <a:r>
              <a:rPr lang="sl-SI" sz="2400" b="1" dirty="0"/>
              <a:t>mesečno poročilo</a:t>
            </a:r>
            <a:r>
              <a:rPr lang="sl-SI" sz="2400" dirty="0"/>
              <a:t>.</a:t>
            </a:r>
          </a:p>
          <a:p>
            <a:pPr marL="0" indent="0">
              <a:buNone/>
            </a:pPr>
            <a:endParaRPr lang="sl-SI" sz="2400" dirty="0"/>
          </a:p>
          <a:p>
            <a:pPr marL="0" indent="0">
              <a:buNone/>
            </a:pPr>
            <a:r>
              <a:rPr lang="sl-SI" sz="2400" b="1" dirty="0"/>
              <a:t>Izvedba projekta</a:t>
            </a:r>
            <a:r>
              <a:rPr lang="sl-SI" sz="2400" dirty="0"/>
              <a:t>:</a:t>
            </a:r>
          </a:p>
          <a:p>
            <a:r>
              <a:rPr lang="sl-SI" sz="2400" b="1" dirty="0"/>
              <a:t>liste prisotnosti ali poročila </a:t>
            </a:r>
            <a:r>
              <a:rPr lang="sl-SI" sz="2400" dirty="0"/>
              <a:t>o izvedenih delavnicah za zaposlene vodje projekta in člane projektnih skupin ter dokazila o izvedbi informiranja in obveščanja javnosti.</a:t>
            </a:r>
          </a:p>
          <a:p>
            <a:pPr marL="0" lvl="0" indent="0">
              <a:buNone/>
            </a:pPr>
            <a:endParaRPr lang="sl-SI" dirty="0"/>
          </a:p>
        </p:txBody>
      </p:sp>
    </p:spTree>
    <p:extLst>
      <p:ext uri="{BB962C8B-B14F-4D97-AF65-F5344CB8AC3E}">
        <p14:creationId xmlns:p14="http://schemas.microsoft.com/office/powerpoint/2010/main" val="22781418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FE761FCF-9621-98F1-EC8A-ADE4400F039B}"/>
            </a:ext>
          </a:extLst>
        </p:cNvPr>
        <p:cNvGrpSpPr/>
        <p:nvPr/>
      </p:nvGrpSpPr>
      <p:grpSpPr>
        <a:xfrm>
          <a:off x="0" y="0"/>
          <a:ext cx="0" cy="0"/>
          <a:chOff x="0" y="0"/>
          <a:chExt cx="0" cy="0"/>
        </a:xfrm>
      </p:grpSpPr>
      <p:sp>
        <p:nvSpPr>
          <p:cNvPr id="4" name="Naslov 3">
            <a:extLst>
              <a:ext uri="{FF2B5EF4-FFF2-40B4-BE49-F238E27FC236}">
                <a16:creationId xmlns:a16="http://schemas.microsoft.com/office/drawing/2014/main" id="{83D75E08-B399-1C54-1B45-F9330DAB3DB8}"/>
              </a:ext>
            </a:extLst>
          </p:cNvPr>
          <p:cNvSpPr>
            <a:spLocks noGrp="1"/>
          </p:cNvSpPr>
          <p:nvPr>
            <p:ph type="title"/>
          </p:nvPr>
        </p:nvSpPr>
        <p:spPr>
          <a:xfrm>
            <a:off x="838200" y="271033"/>
            <a:ext cx="10515600" cy="153296"/>
          </a:xfrm>
        </p:spPr>
        <p:txBody>
          <a:bodyPr>
            <a:normAutofit fontScale="90000"/>
          </a:bodyPr>
          <a:lstStyle/>
          <a:p>
            <a:br>
              <a:rPr lang="sl-SI" sz="3200" b="1" dirty="0"/>
            </a:br>
            <a:r>
              <a:rPr lang="sl-SI" sz="3200" b="1" dirty="0"/>
              <a:t>NEUPRAVIČENI STROŠKI</a:t>
            </a:r>
          </a:p>
        </p:txBody>
      </p:sp>
      <p:sp>
        <p:nvSpPr>
          <p:cNvPr id="5" name="Označba mesta vsebine 4">
            <a:extLst>
              <a:ext uri="{FF2B5EF4-FFF2-40B4-BE49-F238E27FC236}">
                <a16:creationId xmlns:a16="http://schemas.microsoft.com/office/drawing/2014/main" id="{CA96C0A2-A5AB-6424-0731-A31C102FFEB4}"/>
              </a:ext>
            </a:extLst>
          </p:cNvPr>
          <p:cNvSpPr>
            <a:spLocks noGrp="1"/>
          </p:cNvSpPr>
          <p:nvPr>
            <p:ph idx="1"/>
          </p:nvPr>
        </p:nvSpPr>
        <p:spPr>
          <a:xfrm>
            <a:off x="838200" y="1149927"/>
            <a:ext cx="10515600" cy="4647249"/>
          </a:xfrm>
        </p:spPr>
        <p:txBody>
          <a:bodyPr>
            <a:normAutofit fontScale="92500" lnSpcReduction="20000"/>
          </a:bodyPr>
          <a:lstStyle/>
          <a:p>
            <a:pPr algn="just">
              <a:lnSpc>
                <a:spcPct val="115000"/>
              </a:lnSpc>
              <a:buNone/>
            </a:pPr>
            <a:r>
              <a:rPr lang="sl-SI"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Neupravičeni stroški so med drugimi:</a:t>
            </a:r>
            <a:endParaRPr lang="sl-SI" sz="1200" dirty="0">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buNone/>
            </a:pPr>
            <a:r>
              <a:rPr lang="sl-SI"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obresti na dolgove, pogodbene kazni in kazni iz naslova izgubljenih tožb; </a:t>
            </a:r>
            <a:endParaRPr lang="sl-SI" sz="1200" dirty="0">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buNone/>
            </a:pPr>
            <a:r>
              <a:rPr lang="sl-SI"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nakup infrastrukture, nepremičnin in zemljišč; </a:t>
            </a:r>
            <a:endParaRPr lang="sl-SI" sz="1200" dirty="0">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buNone/>
            </a:pPr>
            <a:r>
              <a:rPr lang="sl-SI"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jubilejne nagrade</a:t>
            </a:r>
            <a:r>
              <a:rPr lang="sl-SI" sz="1000" dirty="0">
                <a:effectLst/>
                <a:latin typeface="Calibri" panose="020F0502020204030204" pitchFamily="34" charset="0"/>
                <a:ea typeface="Times New Roman" panose="02020603050405020304" pitchFamily="18" charset="0"/>
                <a:cs typeface="Calibri" panose="020F0502020204030204" pitchFamily="34" charset="0"/>
              </a:rPr>
              <a:t>, zavarovalne premije;</a:t>
            </a:r>
            <a:endParaRPr lang="sl-SI" sz="1200" dirty="0">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buNone/>
            </a:pPr>
            <a:r>
              <a:rPr lang="sl-SI" sz="1000" dirty="0">
                <a:effectLst/>
                <a:latin typeface="Calibri" panose="020F0502020204030204" pitchFamily="34" charset="0"/>
                <a:ea typeface="Times New Roman" panose="02020603050405020304" pitchFamily="18" charset="0"/>
                <a:cs typeface="Calibri" panose="020F0502020204030204" pitchFamily="34" charset="0"/>
              </a:rPr>
              <a:t>- letne stimulacije, bonitete in solidarnostne pomoči;</a:t>
            </a:r>
            <a:endParaRPr lang="sl-SI" sz="1200" dirty="0">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buNone/>
            </a:pPr>
            <a:r>
              <a:rPr lang="sl-SI"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nakup rabljene opreme;</a:t>
            </a:r>
            <a:endParaRPr lang="sl-SI" sz="1200" dirty="0">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buNone/>
            </a:pPr>
            <a:r>
              <a:rPr lang="sl-SI"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stroški, če </a:t>
            </a:r>
            <a:r>
              <a:rPr lang="sl-SI"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presegajo postavljene omejitve javnega razpisa</a:t>
            </a:r>
            <a:r>
              <a:rPr lang="sl-SI"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sl-SI" sz="1200" dirty="0">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buNone/>
            </a:pPr>
            <a:r>
              <a:rPr lang="sl-SI" sz="1000" dirty="0">
                <a:effectLst/>
                <a:latin typeface="Calibri" panose="020F0502020204030204" pitchFamily="34" charset="0"/>
                <a:ea typeface="Times New Roman" panose="02020603050405020304" pitchFamily="18" charset="0"/>
                <a:cs typeface="Calibri" panose="020F0502020204030204" pitchFamily="34" charset="0"/>
              </a:rPr>
              <a:t>- </a:t>
            </a:r>
            <a:r>
              <a:rPr lang="sl-SI" sz="1000" b="1" dirty="0">
                <a:effectLst/>
                <a:latin typeface="Calibri" panose="020F0502020204030204" pitchFamily="34" charset="0"/>
                <a:ea typeface="Times New Roman" panose="02020603050405020304" pitchFamily="18" charset="0"/>
                <a:cs typeface="Calibri" panose="020F0502020204030204" pitchFamily="34" charset="0"/>
              </a:rPr>
              <a:t>sklepanje podjemnih in </a:t>
            </a:r>
            <a:r>
              <a:rPr lang="sl-SI"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avtorskih pogodb z zaposlenimi upravičenca</a:t>
            </a:r>
            <a:r>
              <a:rPr lang="sl-SI" sz="1200" b="1" dirty="0">
                <a:effectLst/>
                <a:latin typeface="Calibri" panose="020F0502020204030204" pitchFamily="34" charset="0"/>
                <a:ea typeface="Times New Roman" panose="02020603050405020304" pitchFamily="18" charset="0"/>
                <a:cs typeface="Calibri" panose="020F0502020204030204" pitchFamily="34" charset="0"/>
              </a:rPr>
              <a:t> </a:t>
            </a:r>
            <a:r>
              <a:rPr lang="sl-SI"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ter z osebami, ki pri upravičencu delujejo kot zakoniti zastopnik, člani organov upravljanja ali nadzora</a:t>
            </a:r>
            <a:r>
              <a:rPr lang="sl-SI"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sl-SI" sz="1200" dirty="0">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buNone/>
            </a:pPr>
            <a:r>
              <a:rPr lang="sl-SI"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stroški, ki so </a:t>
            </a:r>
            <a:r>
              <a:rPr lang="sl-SI"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že vključeni v poenostavljeno obliko stroškov</a:t>
            </a:r>
            <a:r>
              <a:rPr lang="sl-SI" sz="1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endParaRPr lang="sl-SI" sz="1200" dirty="0">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buNone/>
            </a:pPr>
            <a:r>
              <a:rPr lang="sl-SI"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 aktivnosti se izvajajo v </a:t>
            </a:r>
            <a:r>
              <a:rPr lang="sl-SI"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drugi kohezijski regiji </a:t>
            </a:r>
            <a:r>
              <a:rPr lang="sl-SI"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od sedeža prijavitelja.</a:t>
            </a:r>
            <a:endParaRPr lang="sl-SI" sz="1200" dirty="0">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buNone/>
            </a:pPr>
            <a:endParaRPr lang="sl-SI"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buNone/>
            </a:pPr>
            <a:r>
              <a:rPr lang="sl-SI"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Strošek je neupravičen, če je:</a:t>
            </a:r>
            <a:endParaRPr lang="sl-SI" sz="12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a:lnSpc>
                <a:spcPct val="115000"/>
              </a:lnSpc>
              <a:buFont typeface="Times New Roman" panose="02020603050405020304" pitchFamily="18" charset="0"/>
              <a:buChar char="-"/>
            </a:pPr>
            <a:r>
              <a:rPr lang="sl-SI"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zunanji izvajalec povezana družba po pravilih zakona, ki ureja gospodarske družbe ali </a:t>
            </a:r>
            <a:endParaRPr lang="sl-SI" sz="12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a:lnSpc>
                <a:spcPct val="115000"/>
              </a:lnSpc>
              <a:buFont typeface="Times New Roman" panose="02020603050405020304" pitchFamily="18" charset="0"/>
              <a:buChar char="-"/>
            </a:pPr>
            <a:r>
              <a:rPr lang="sl-SI"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zakoniti zastopnik upravičenca, član organa upravljanja ali nadzora ali njegov družinski član:       </a:t>
            </a:r>
            <a:endParaRPr lang="sl-SI" sz="1200" dirty="0">
              <a:effectLst/>
              <a:latin typeface="Calibri" panose="020F0502020204030204" pitchFamily="34" charset="0"/>
              <a:ea typeface="Times New Roman" panose="02020603050405020304" pitchFamily="18" charset="0"/>
              <a:cs typeface="Calibri" panose="020F0502020204030204" pitchFamily="34" charset="0"/>
            </a:endParaRPr>
          </a:p>
          <a:p>
            <a:pPr lvl="1" algn="just">
              <a:lnSpc>
                <a:spcPct val="115000"/>
              </a:lnSpc>
            </a:pPr>
            <a:r>
              <a:rPr lang="sl-SI"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udeležen kot zakoniti zastopnik, član organa upravljanja ali nadzora zunanjega izvajalca ali</a:t>
            </a:r>
            <a:endParaRPr lang="sl-SI" sz="1200" dirty="0">
              <a:effectLst/>
              <a:latin typeface="Calibri" panose="020F0502020204030204" pitchFamily="34" charset="0"/>
              <a:ea typeface="Times New Roman" panose="02020603050405020304" pitchFamily="18" charset="0"/>
              <a:cs typeface="Calibri" panose="020F0502020204030204" pitchFamily="34" charset="0"/>
            </a:endParaRPr>
          </a:p>
          <a:p>
            <a:pPr lvl="1" algn="just">
              <a:lnSpc>
                <a:spcPct val="115000"/>
              </a:lnSpc>
            </a:pPr>
            <a:r>
              <a:rPr lang="sl-SI"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neposredno ali preko drugih pravnih oseb v več kot petindvajset odstotnem deležu udeležen pri ustanoviteljskih pravicah, upravljanju ali kapitalu zunanjega izvajalca.</a:t>
            </a:r>
            <a:endParaRPr lang="sl-SI" sz="1200" dirty="0">
              <a:effectLst/>
              <a:latin typeface="Calibri" panose="020F0502020204030204" pitchFamily="34" charset="0"/>
              <a:ea typeface="Times New Roman" panose="02020603050405020304" pitchFamily="18" charset="0"/>
              <a:cs typeface="Calibri" panose="020F0502020204030204" pitchFamily="34" charset="0"/>
            </a:endParaRPr>
          </a:p>
          <a:p>
            <a:pPr marL="0" indent="0" algn="just">
              <a:lnSpc>
                <a:spcPct val="115000"/>
              </a:lnSpc>
              <a:buNone/>
            </a:pPr>
            <a:r>
              <a:rPr lang="sl-SI"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p>
          <a:p>
            <a:pPr marL="0" indent="0" algn="just">
              <a:lnSpc>
                <a:spcPct val="115000"/>
              </a:lnSpc>
              <a:buNone/>
            </a:pPr>
            <a:r>
              <a:rPr lang="sl-SI"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Neupravičeni stroški niso predmet sofinanciranja in jih krije upravičenec sam.</a:t>
            </a:r>
            <a:endParaRPr lang="sl-SI" sz="1200" b="1" dirty="0">
              <a:effectLst/>
              <a:latin typeface="Calibri" panose="020F0502020204030204" pitchFamily="34" charset="0"/>
              <a:ea typeface="Times New Roman" panose="02020603050405020304" pitchFamily="18" charset="0"/>
              <a:cs typeface="Calibri" panose="020F0502020204030204" pitchFamily="34" charset="0"/>
            </a:endParaRPr>
          </a:p>
          <a:p>
            <a:pPr marL="0" lvl="0" indent="0">
              <a:buNone/>
            </a:pPr>
            <a:endParaRPr lang="sl-SI" dirty="0"/>
          </a:p>
        </p:txBody>
      </p:sp>
    </p:spTree>
    <p:extLst>
      <p:ext uri="{BB962C8B-B14F-4D97-AF65-F5344CB8AC3E}">
        <p14:creationId xmlns:p14="http://schemas.microsoft.com/office/powerpoint/2010/main" val="2797736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06AB33F1-F2E4-9799-FF6F-C0D1A055AB27}"/>
            </a:ext>
          </a:extLst>
        </p:cNvPr>
        <p:cNvGrpSpPr/>
        <p:nvPr/>
      </p:nvGrpSpPr>
      <p:grpSpPr>
        <a:xfrm>
          <a:off x="0" y="0"/>
          <a:ext cx="0" cy="0"/>
          <a:chOff x="0" y="0"/>
          <a:chExt cx="0" cy="0"/>
        </a:xfrm>
      </p:grpSpPr>
      <p:sp>
        <p:nvSpPr>
          <p:cNvPr id="4" name="Naslov 3">
            <a:extLst>
              <a:ext uri="{FF2B5EF4-FFF2-40B4-BE49-F238E27FC236}">
                <a16:creationId xmlns:a16="http://schemas.microsoft.com/office/drawing/2014/main" id="{A988607C-FC30-3BD9-57C7-A6BF32F08AEA}"/>
              </a:ext>
            </a:extLst>
          </p:cNvPr>
          <p:cNvSpPr>
            <a:spLocks noGrp="1"/>
          </p:cNvSpPr>
          <p:nvPr>
            <p:ph type="title"/>
          </p:nvPr>
        </p:nvSpPr>
        <p:spPr>
          <a:xfrm>
            <a:off x="838200" y="271033"/>
            <a:ext cx="10515600" cy="559696"/>
          </a:xfrm>
        </p:spPr>
        <p:txBody>
          <a:bodyPr>
            <a:normAutofit/>
          </a:bodyPr>
          <a:lstStyle/>
          <a:p>
            <a:r>
              <a:rPr lang="sl-SI" sz="3200" b="1" dirty="0"/>
              <a:t>Predplačila:</a:t>
            </a:r>
          </a:p>
        </p:txBody>
      </p:sp>
      <p:sp>
        <p:nvSpPr>
          <p:cNvPr id="5" name="Označba mesta vsebine 4">
            <a:extLst>
              <a:ext uri="{FF2B5EF4-FFF2-40B4-BE49-F238E27FC236}">
                <a16:creationId xmlns:a16="http://schemas.microsoft.com/office/drawing/2014/main" id="{42BA64C2-902D-F549-6C4D-0B7B0E84B4A6}"/>
              </a:ext>
            </a:extLst>
          </p:cNvPr>
          <p:cNvSpPr>
            <a:spLocks noGrp="1"/>
          </p:cNvSpPr>
          <p:nvPr>
            <p:ph idx="1"/>
          </p:nvPr>
        </p:nvSpPr>
        <p:spPr>
          <a:xfrm>
            <a:off x="838200" y="1296894"/>
            <a:ext cx="10515600" cy="4880069"/>
          </a:xfrm>
        </p:spPr>
        <p:txBody>
          <a:bodyPr>
            <a:normAutofit/>
          </a:bodyPr>
          <a:lstStyle/>
          <a:p>
            <a:r>
              <a:rPr lang="sl-SI" dirty="0"/>
              <a:t>največ v višini 30 % od celotne vrednosti operacije</a:t>
            </a:r>
          </a:p>
          <a:p>
            <a:r>
              <a:rPr lang="sl-SI" dirty="0"/>
              <a:t>prvo predplačilo obvezno v letu 2025</a:t>
            </a:r>
          </a:p>
          <a:p>
            <a:r>
              <a:rPr lang="sl-SI" dirty="0"/>
              <a:t>možnih več predplačil tekom izvajanja operacije</a:t>
            </a:r>
          </a:p>
          <a:p>
            <a:r>
              <a:rPr lang="sl-SI" dirty="0"/>
              <a:t>sprotno </a:t>
            </a:r>
            <a:r>
              <a:rPr lang="sl-SI" dirty="0" err="1"/>
              <a:t>poračunavanje</a:t>
            </a:r>
            <a:r>
              <a:rPr lang="sl-SI" dirty="0"/>
              <a:t> v celoti</a:t>
            </a:r>
          </a:p>
          <a:p>
            <a:r>
              <a:rPr lang="sl-SI" dirty="0"/>
              <a:t>poračunati v obdobju 180 dni od prejema predplačila</a:t>
            </a:r>
          </a:p>
          <a:p>
            <a:pPr marL="0" indent="0">
              <a:buNone/>
            </a:pPr>
            <a:endParaRPr lang="sl-SI" dirty="0"/>
          </a:p>
        </p:txBody>
      </p:sp>
    </p:spTree>
    <p:extLst>
      <p:ext uri="{BB962C8B-B14F-4D97-AF65-F5344CB8AC3E}">
        <p14:creationId xmlns:p14="http://schemas.microsoft.com/office/powerpoint/2010/main" val="30332106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7DD463AE-CB83-BA69-4045-DE29393163D3}"/>
            </a:ext>
          </a:extLst>
        </p:cNvPr>
        <p:cNvGrpSpPr/>
        <p:nvPr/>
      </p:nvGrpSpPr>
      <p:grpSpPr>
        <a:xfrm>
          <a:off x="0" y="0"/>
          <a:ext cx="0" cy="0"/>
          <a:chOff x="0" y="0"/>
          <a:chExt cx="0" cy="0"/>
        </a:xfrm>
      </p:grpSpPr>
      <p:sp>
        <p:nvSpPr>
          <p:cNvPr id="4" name="Naslov 3">
            <a:extLst>
              <a:ext uri="{FF2B5EF4-FFF2-40B4-BE49-F238E27FC236}">
                <a16:creationId xmlns:a16="http://schemas.microsoft.com/office/drawing/2014/main" id="{52BA9E8D-4C0A-CAEF-861B-59E831C2F907}"/>
              </a:ext>
            </a:extLst>
          </p:cNvPr>
          <p:cNvSpPr>
            <a:spLocks noGrp="1"/>
          </p:cNvSpPr>
          <p:nvPr>
            <p:ph type="title"/>
          </p:nvPr>
        </p:nvSpPr>
        <p:spPr>
          <a:xfrm>
            <a:off x="838200" y="271033"/>
            <a:ext cx="10515600" cy="559696"/>
          </a:xfrm>
        </p:spPr>
        <p:txBody>
          <a:bodyPr>
            <a:normAutofit/>
          </a:bodyPr>
          <a:lstStyle/>
          <a:p>
            <a:r>
              <a:rPr lang="sl-SI" sz="3200" b="1" dirty="0"/>
              <a:t>Oddaja vloge:</a:t>
            </a:r>
          </a:p>
        </p:txBody>
      </p:sp>
      <p:sp>
        <p:nvSpPr>
          <p:cNvPr id="5" name="Označba mesta vsebine 4">
            <a:extLst>
              <a:ext uri="{FF2B5EF4-FFF2-40B4-BE49-F238E27FC236}">
                <a16:creationId xmlns:a16="http://schemas.microsoft.com/office/drawing/2014/main" id="{0BA22AB2-9DDF-33C6-28FA-7B2A9284ECE8}"/>
              </a:ext>
            </a:extLst>
          </p:cNvPr>
          <p:cNvSpPr>
            <a:spLocks noGrp="1"/>
          </p:cNvSpPr>
          <p:nvPr>
            <p:ph idx="1"/>
          </p:nvPr>
        </p:nvSpPr>
        <p:spPr>
          <a:xfrm>
            <a:off x="838200" y="1296894"/>
            <a:ext cx="10515600" cy="4880069"/>
          </a:xfrm>
        </p:spPr>
        <p:txBody>
          <a:bodyPr>
            <a:normAutofit/>
          </a:bodyPr>
          <a:lstStyle/>
          <a:p>
            <a:pPr marL="0" indent="0">
              <a:buNone/>
            </a:pPr>
            <a:r>
              <a:rPr lang="sl-SI" sz="3600" dirty="0"/>
              <a:t>Rok za oddajo vlog: </a:t>
            </a:r>
            <a:r>
              <a:rPr lang="sl-SI" sz="3600" b="1" dirty="0"/>
              <a:t>16. 9. 2025</a:t>
            </a:r>
          </a:p>
          <a:p>
            <a:pPr marL="0" indent="0">
              <a:buNone/>
            </a:pPr>
            <a:endParaRPr lang="sl-SI" dirty="0"/>
          </a:p>
          <a:p>
            <a:pPr marL="0" indent="0">
              <a:buNone/>
            </a:pPr>
            <a:endParaRPr lang="sl-SI" dirty="0"/>
          </a:p>
          <a:p>
            <a:pPr marL="0" indent="0">
              <a:buNone/>
            </a:pPr>
            <a:r>
              <a:rPr lang="sl-SI" dirty="0"/>
              <a:t>Vsebina: 1 izvod predpisanih dokumentov + 1 e-nosilec</a:t>
            </a:r>
          </a:p>
          <a:p>
            <a:pPr marL="0" indent="0">
              <a:buNone/>
            </a:pPr>
            <a:endParaRPr lang="sl-SI" dirty="0"/>
          </a:p>
          <a:p>
            <a:pPr marL="0" indent="0">
              <a:buNone/>
            </a:pPr>
            <a:endParaRPr lang="sl-SI" dirty="0"/>
          </a:p>
          <a:p>
            <a:pPr marL="0" indent="0">
              <a:buNone/>
            </a:pPr>
            <a:r>
              <a:rPr lang="sl-SI" dirty="0"/>
              <a:t>Oznaka na sprednji strani – označba vloge</a:t>
            </a:r>
          </a:p>
          <a:p>
            <a:pPr marL="0" indent="0">
              <a:buNone/>
            </a:pPr>
            <a:endParaRPr lang="sl-SI" dirty="0"/>
          </a:p>
        </p:txBody>
      </p:sp>
    </p:spTree>
    <p:extLst>
      <p:ext uri="{BB962C8B-B14F-4D97-AF65-F5344CB8AC3E}">
        <p14:creationId xmlns:p14="http://schemas.microsoft.com/office/powerpoint/2010/main" val="3586845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85FF24BE-E64C-0901-71ED-5E7ED960DBEB}"/>
            </a:ext>
          </a:extLst>
        </p:cNvPr>
        <p:cNvGrpSpPr/>
        <p:nvPr/>
      </p:nvGrpSpPr>
      <p:grpSpPr>
        <a:xfrm>
          <a:off x="0" y="0"/>
          <a:ext cx="0" cy="0"/>
          <a:chOff x="0" y="0"/>
          <a:chExt cx="0" cy="0"/>
        </a:xfrm>
      </p:grpSpPr>
      <p:sp>
        <p:nvSpPr>
          <p:cNvPr id="4" name="Naslov 3">
            <a:extLst>
              <a:ext uri="{FF2B5EF4-FFF2-40B4-BE49-F238E27FC236}">
                <a16:creationId xmlns:a16="http://schemas.microsoft.com/office/drawing/2014/main" id="{5003EF44-6635-A9BD-57A9-F0047FEA9E91}"/>
              </a:ext>
            </a:extLst>
          </p:cNvPr>
          <p:cNvSpPr>
            <a:spLocks noGrp="1"/>
          </p:cNvSpPr>
          <p:nvPr>
            <p:ph type="title"/>
          </p:nvPr>
        </p:nvSpPr>
        <p:spPr>
          <a:xfrm>
            <a:off x="838200" y="271033"/>
            <a:ext cx="10515600" cy="559696"/>
          </a:xfrm>
        </p:spPr>
        <p:txBody>
          <a:bodyPr>
            <a:normAutofit/>
          </a:bodyPr>
          <a:lstStyle/>
          <a:p>
            <a:r>
              <a:rPr lang="sl-SI" sz="3200" b="1" dirty="0"/>
              <a:t>Drugi pomembni datumi</a:t>
            </a:r>
          </a:p>
        </p:txBody>
      </p:sp>
      <p:sp>
        <p:nvSpPr>
          <p:cNvPr id="5" name="Označba mesta vsebine 4">
            <a:extLst>
              <a:ext uri="{FF2B5EF4-FFF2-40B4-BE49-F238E27FC236}">
                <a16:creationId xmlns:a16="http://schemas.microsoft.com/office/drawing/2014/main" id="{3B76360F-8803-5B98-B04E-D6422982C986}"/>
              </a:ext>
            </a:extLst>
          </p:cNvPr>
          <p:cNvSpPr>
            <a:spLocks noGrp="1"/>
          </p:cNvSpPr>
          <p:nvPr>
            <p:ph idx="1"/>
          </p:nvPr>
        </p:nvSpPr>
        <p:spPr>
          <a:xfrm>
            <a:off x="838200" y="1296894"/>
            <a:ext cx="10515600" cy="4880069"/>
          </a:xfrm>
        </p:spPr>
        <p:txBody>
          <a:bodyPr>
            <a:normAutofit/>
          </a:bodyPr>
          <a:lstStyle/>
          <a:p>
            <a:pPr marL="0" indent="0">
              <a:buNone/>
            </a:pPr>
            <a:r>
              <a:rPr lang="sl-SI" dirty="0"/>
              <a:t>Odpiranje vlog: 19. 9. 2025 ob 10. uri</a:t>
            </a:r>
          </a:p>
          <a:p>
            <a:pPr marL="0" indent="0">
              <a:buNone/>
            </a:pPr>
            <a:r>
              <a:rPr lang="sl-SI" dirty="0"/>
              <a:t>Dopolnitve nepopolnih vlog: najkasneje v 8 dneh od dneva odpiranja vlog (poziv preko e-vročanja na elektronski naslov in telefonsko številko, ki sta navedena v prijavnem obrazcu).</a:t>
            </a:r>
          </a:p>
          <a:p>
            <a:pPr marL="0" indent="0">
              <a:buNone/>
            </a:pPr>
            <a:r>
              <a:rPr lang="sl-SI" dirty="0"/>
              <a:t>Obvestila o rezultatih javnega razpisa: najkasneje v roku 60 dni od odpiranja vlog.</a:t>
            </a:r>
          </a:p>
          <a:p>
            <a:pPr marL="0" indent="0">
              <a:buNone/>
            </a:pPr>
            <a:endParaRPr lang="sl-SI" dirty="0"/>
          </a:p>
        </p:txBody>
      </p:sp>
    </p:spTree>
    <p:extLst>
      <p:ext uri="{BB962C8B-B14F-4D97-AF65-F5344CB8AC3E}">
        <p14:creationId xmlns:p14="http://schemas.microsoft.com/office/powerpoint/2010/main" val="7182023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6D1C4B88-5653-2EA3-9C40-B88ADA2EBD43}"/>
            </a:ext>
          </a:extLst>
        </p:cNvPr>
        <p:cNvGrpSpPr/>
        <p:nvPr/>
      </p:nvGrpSpPr>
      <p:grpSpPr>
        <a:xfrm>
          <a:off x="0" y="0"/>
          <a:ext cx="0" cy="0"/>
          <a:chOff x="0" y="0"/>
          <a:chExt cx="0" cy="0"/>
        </a:xfrm>
      </p:grpSpPr>
      <p:sp>
        <p:nvSpPr>
          <p:cNvPr id="4" name="Naslov 3">
            <a:extLst>
              <a:ext uri="{FF2B5EF4-FFF2-40B4-BE49-F238E27FC236}">
                <a16:creationId xmlns:a16="http://schemas.microsoft.com/office/drawing/2014/main" id="{FD049C19-FBBC-7AE2-E405-50C84CCC850F}"/>
              </a:ext>
            </a:extLst>
          </p:cNvPr>
          <p:cNvSpPr>
            <a:spLocks noGrp="1"/>
          </p:cNvSpPr>
          <p:nvPr>
            <p:ph type="title"/>
          </p:nvPr>
        </p:nvSpPr>
        <p:spPr>
          <a:xfrm>
            <a:off x="838200" y="271033"/>
            <a:ext cx="10515600" cy="559696"/>
          </a:xfrm>
        </p:spPr>
        <p:txBody>
          <a:bodyPr>
            <a:normAutofit/>
          </a:bodyPr>
          <a:lstStyle/>
          <a:p>
            <a:endParaRPr lang="sl-SI" sz="3200" b="1" dirty="0"/>
          </a:p>
        </p:txBody>
      </p:sp>
      <p:sp>
        <p:nvSpPr>
          <p:cNvPr id="5" name="Označba mesta vsebine 4">
            <a:extLst>
              <a:ext uri="{FF2B5EF4-FFF2-40B4-BE49-F238E27FC236}">
                <a16:creationId xmlns:a16="http://schemas.microsoft.com/office/drawing/2014/main" id="{F784A969-E8EF-537A-4A7E-E2E8553991C9}"/>
              </a:ext>
            </a:extLst>
          </p:cNvPr>
          <p:cNvSpPr>
            <a:spLocks noGrp="1"/>
          </p:cNvSpPr>
          <p:nvPr>
            <p:ph idx="1"/>
          </p:nvPr>
        </p:nvSpPr>
        <p:spPr>
          <a:xfrm>
            <a:off x="838200" y="1296894"/>
            <a:ext cx="10515600" cy="4880069"/>
          </a:xfrm>
        </p:spPr>
        <p:txBody>
          <a:bodyPr>
            <a:normAutofit/>
          </a:bodyPr>
          <a:lstStyle/>
          <a:p>
            <a:pPr marL="0" indent="0" algn="ctr">
              <a:buNone/>
            </a:pPr>
            <a:r>
              <a:rPr lang="sl-SI" dirty="0"/>
              <a:t>Hvala za spremljanje!</a:t>
            </a:r>
          </a:p>
          <a:p>
            <a:pPr marL="0" indent="0" algn="ctr">
              <a:buNone/>
            </a:pPr>
            <a:endParaRPr lang="sl-SI" dirty="0"/>
          </a:p>
          <a:p>
            <a:pPr marL="0" indent="0" algn="ctr">
              <a:buNone/>
            </a:pPr>
            <a:endParaRPr lang="sl-SI" dirty="0"/>
          </a:p>
          <a:p>
            <a:pPr marL="0" indent="0" algn="ctr">
              <a:buNone/>
            </a:pPr>
            <a:r>
              <a:rPr lang="sl-SI" dirty="0"/>
              <a:t>INFO</a:t>
            </a:r>
          </a:p>
          <a:p>
            <a:pPr marL="0" indent="0" algn="ctr">
              <a:buNone/>
            </a:pPr>
            <a:r>
              <a:rPr lang="sl-SI" dirty="0"/>
              <a:t>01 400 79 00 (uradne ure) ali </a:t>
            </a:r>
          </a:p>
          <a:p>
            <a:pPr marL="0" indent="0" algn="ctr">
              <a:buNone/>
            </a:pPr>
            <a:r>
              <a:rPr lang="sl-SI" dirty="0"/>
              <a:t>gp.mk@gov.si.</a:t>
            </a:r>
          </a:p>
        </p:txBody>
      </p:sp>
    </p:spTree>
    <p:extLst>
      <p:ext uri="{BB962C8B-B14F-4D97-AF65-F5344CB8AC3E}">
        <p14:creationId xmlns:p14="http://schemas.microsoft.com/office/powerpoint/2010/main" val="1484542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slov 3">
            <a:extLst>
              <a:ext uri="{FF2B5EF4-FFF2-40B4-BE49-F238E27FC236}">
                <a16:creationId xmlns:a16="http://schemas.microsoft.com/office/drawing/2014/main" id="{D9CBB565-8C33-FDA8-7E05-09CB0A695562}"/>
              </a:ext>
            </a:extLst>
          </p:cNvPr>
          <p:cNvSpPr>
            <a:spLocks noGrp="1"/>
          </p:cNvSpPr>
          <p:nvPr>
            <p:ph type="title"/>
          </p:nvPr>
        </p:nvSpPr>
        <p:spPr>
          <a:xfrm>
            <a:off x="838200" y="365125"/>
            <a:ext cx="10515600" cy="112993"/>
          </a:xfrm>
        </p:spPr>
        <p:txBody>
          <a:bodyPr>
            <a:normAutofit fontScale="90000"/>
          </a:bodyPr>
          <a:lstStyle/>
          <a:p>
            <a:endParaRPr lang="sl-SI" dirty="0"/>
          </a:p>
        </p:txBody>
      </p:sp>
      <p:sp>
        <p:nvSpPr>
          <p:cNvPr id="5" name="Označba mesta vsebine 4">
            <a:extLst>
              <a:ext uri="{FF2B5EF4-FFF2-40B4-BE49-F238E27FC236}">
                <a16:creationId xmlns:a16="http://schemas.microsoft.com/office/drawing/2014/main" id="{5410326B-979D-A168-262D-8D2E432B3CA5}"/>
              </a:ext>
            </a:extLst>
          </p:cNvPr>
          <p:cNvSpPr>
            <a:spLocks noGrp="1"/>
          </p:cNvSpPr>
          <p:nvPr>
            <p:ph idx="1"/>
          </p:nvPr>
        </p:nvSpPr>
        <p:spPr>
          <a:xfrm>
            <a:off x="838200" y="645459"/>
            <a:ext cx="10515600" cy="5531504"/>
          </a:xfrm>
        </p:spPr>
        <p:txBody>
          <a:bodyPr/>
          <a:lstStyle/>
          <a:p>
            <a:pPr marL="0" indent="0">
              <a:buNone/>
            </a:pPr>
            <a:r>
              <a:rPr lang="sl-SI" i="1" dirty="0"/>
              <a:t>Naložbo sofinancirata Evropska unija iz Evropskega socialnega sklada plus (ESS+) in Republika Slovenija. Javni razpis »Povezani s kulturo« (v nadaljevanju besedila: javni razpis) se izvaja v okviru Programa Evropske kohezijske politike v obdobju 2021–2027 v Sloveniji, cilj politike: 4 »Bolj socialna in vključujoča Evropa za izvajanje evropskega stebra socialnih pravic«, prednostna naloga: 7 »Dolgotrajna oskrba in zdravje ter socialna vključenost«, specifičnega cilja: ESO4.8 »Pospeševanje dejavnega vključevanja za spodbujanje enakih možnosti, nediskriminacije in aktivne udeležbe ter povečevanje zaposljivosti, zlasti za prikrajšane skupine«.</a:t>
            </a:r>
          </a:p>
        </p:txBody>
      </p:sp>
    </p:spTree>
    <p:extLst>
      <p:ext uri="{BB962C8B-B14F-4D97-AF65-F5344CB8AC3E}">
        <p14:creationId xmlns:p14="http://schemas.microsoft.com/office/powerpoint/2010/main" val="3046352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019D1E82-FD10-5463-8B91-7C1148A4AC38}"/>
            </a:ext>
          </a:extLst>
        </p:cNvPr>
        <p:cNvGrpSpPr/>
        <p:nvPr/>
      </p:nvGrpSpPr>
      <p:grpSpPr>
        <a:xfrm>
          <a:off x="0" y="0"/>
          <a:ext cx="0" cy="0"/>
          <a:chOff x="0" y="0"/>
          <a:chExt cx="0" cy="0"/>
        </a:xfrm>
      </p:grpSpPr>
      <p:sp>
        <p:nvSpPr>
          <p:cNvPr id="4" name="Naslov 3">
            <a:extLst>
              <a:ext uri="{FF2B5EF4-FFF2-40B4-BE49-F238E27FC236}">
                <a16:creationId xmlns:a16="http://schemas.microsoft.com/office/drawing/2014/main" id="{C7668DF1-475B-C173-4255-6EE83EC3ACF9}"/>
              </a:ext>
            </a:extLst>
          </p:cNvPr>
          <p:cNvSpPr>
            <a:spLocks noGrp="1"/>
          </p:cNvSpPr>
          <p:nvPr>
            <p:ph type="title"/>
          </p:nvPr>
        </p:nvSpPr>
        <p:spPr/>
        <p:txBody>
          <a:bodyPr>
            <a:normAutofit/>
          </a:bodyPr>
          <a:lstStyle/>
          <a:p>
            <a:r>
              <a:rPr lang="sl-SI" sz="3200" b="1" dirty="0"/>
              <a:t>Namen javnega razpisa:</a:t>
            </a:r>
          </a:p>
        </p:txBody>
      </p:sp>
      <p:sp>
        <p:nvSpPr>
          <p:cNvPr id="5" name="Označba mesta vsebine 4">
            <a:extLst>
              <a:ext uri="{FF2B5EF4-FFF2-40B4-BE49-F238E27FC236}">
                <a16:creationId xmlns:a16="http://schemas.microsoft.com/office/drawing/2014/main" id="{2F11FC6F-73C3-0494-9572-5C9E1EB65BB9}"/>
              </a:ext>
            </a:extLst>
          </p:cNvPr>
          <p:cNvSpPr>
            <a:spLocks noGrp="1"/>
          </p:cNvSpPr>
          <p:nvPr>
            <p:ph idx="1"/>
          </p:nvPr>
        </p:nvSpPr>
        <p:spPr/>
        <p:txBody>
          <a:bodyPr>
            <a:normAutofit/>
          </a:bodyPr>
          <a:lstStyle/>
          <a:p>
            <a:pPr marL="0" indent="0">
              <a:buNone/>
            </a:pPr>
            <a:r>
              <a:rPr lang="sl-SI" dirty="0"/>
              <a:t>•	spodbuditi in usposobiti posameznike iz kulturnih organizacij romske skupnosti k ustvarjalnemu in aktivnemu sodelovanju pri oblikovanju in izvedbi kulturnega dogodka/programa ter krepitev samozavesti in socialne vključenosti v širše družbeno okolje;</a:t>
            </a:r>
          </a:p>
          <a:p>
            <a:pPr marL="0" indent="0">
              <a:buNone/>
            </a:pPr>
            <a:r>
              <a:rPr lang="sl-SI" dirty="0"/>
              <a:t>•	zagotoviti ustrezno podporno okolje za izvedbo kulturnih projektov.</a:t>
            </a:r>
          </a:p>
          <a:p>
            <a:pPr marL="0" indent="0">
              <a:buNone/>
            </a:pPr>
            <a:endParaRPr lang="sl-SI" dirty="0"/>
          </a:p>
          <a:p>
            <a:pPr marL="0" indent="0">
              <a:buNone/>
            </a:pPr>
            <a:endParaRPr lang="sl-SI" dirty="0"/>
          </a:p>
        </p:txBody>
      </p:sp>
    </p:spTree>
    <p:extLst>
      <p:ext uri="{BB962C8B-B14F-4D97-AF65-F5344CB8AC3E}">
        <p14:creationId xmlns:p14="http://schemas.microsoft.com/office/powerpoint/2010/main" val="3763573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3910C561-DF47-8565-F98E-6F16D627F346}"/>
            </a:ext>
          </a:extLst>
        </p:cNvPr>
        <p:cNvGrpSpPr/>
        <p:nvPr/>
      </p:nvGrpSpPr>
      <p:grpSpPr>
        <a:xfrm>
          <a:off x="0" y="0"/>
          <a:ext cx="0" cy="0"/>
          <a:chOff x="0" y="0"/>
          <a:chExt cx="0" cy="0"/>
        </a:xfrm>
      </p:grpSpPr>
      <p:sp>
        <p:nvSpPr>
          <p:cNvPr id="4" name="Naslov 3">
            <a:extLst>
              <a:ext uri="{FF2B5EF4-FFF2-40B4-BE49-F238E27FC236}">
                <a16:creationId xmlns:a16="http://schemas.microsoft.com/office/drawing/2014/main" id="{3DE5130C-6FF2-173A-852A-1966A75880BB}"/>
              </a:ext>
            </a:extLst>
          </p:cNvPr>
          <p:cNvSpPr>
            <a:spLocks noGrp="1"/>
          </p:cNvSpPr>
          <p:nvPr>
            <p:ph type="title"/>
          </p:nvPr>
        </p:nvSpPr>
        <p:spPr/>
        <p:txBody>
          <a:bodyPr>
            <a:normAutofit/>
          </a:bodyPr>
          <a:lstStyle/>
          <a:p>
            <a:r>
              <a:rPr lang="sl-SI" sz="3200" b="1" dirty="0"/>
              <a:t>Predmet javnega razpisa </a:t>
            </a:r>
            <a:r>
              <a:rPr lang="pl-PL" sz="3200" dirty="0"/>
              <a:t>je razdeljen na dva sklopa</a:t>
            </a:r>
            <a:r>
              <a:rPr lang="sl-SI" sz="3200" b="1" dirty="0"/>
              <a:t>:</a:t>
            </a:r>
          </a:p>
        </p:txBody>
      </p:sp>
      <p:sp>
        <p:nvSpPr>
          <p:cNvPr id="5" name="Označba mesta vsebine 4">
            <a:extLst>
              <a:ext uri="{FF2B5EF4-FFF2-40B4-BE49-F238E27FC236}">
                <a16:creationId xmlns:a16="http://schemas.microsoft.com/office/drawing/2014/main" id="{6D297C72-2447-D057-5FEA-5228EAD76478}"/>
              </a:ext>
            </a:extLst>
          </p:cNvPr>
          <p:cNvSpPr>
            <a:spLocks noGrp="1"/>
          </p:cNvSpPr>
          <p:nvPr>
            <p:ph idx="1"/>
          </p:nvPr>
        </p:nvSpPr>
        <p:spPr/>
        <p:txBody>
          <a:bodyPr/>
          <a:lstStyle/>
          <a:p>
            <a:pPr marL="0" indent="0">
              <a:buNone/>
            </a:pPr>
            <a:r>
              <a:rPr lang="sl-SI" dirty="0"/>
              <a:t>•	</a:t>
            </a:r>
            <a:r>
              <a:rPr lang="sl-SI" b="1" dirty="0"/>
              <a:t>Sklop projekti:</a:t>
            </a:r>
            <a:r>
              <a:rPr lang="sl-SI" dirty="0"/>
              <a:t> sofinanciranje projektov na področju kulture (kulturnega in ustvarjalnega sektorja) za krepitev kompetenc romskih organizacij z zaposlovanjem in usposabljanjem ter za krepitev samozavesti in socialne vključenosti v širše družbeno okolje pripadnikov romske skupnosti;</a:t>
            </a:r>
          </a:p>
          <a:p>
            <a:pPr marL="0" indent="0">
              <a:buNone/>
            </a:pPr>
            <a:r>
              <a:rPr lang="sl-SI" dirty="0"/>
              <a:t>•	</a:t>
            </a:r>
            <a:r>
              <a:rPr lang="sl-SI" b="1" dirty="0"/>
              <a:t>Sklop projektna pisarna: </a:t>
            </a:r>
            <a:r>
              <a:rPr lang="sl-SI" dirty="0"/>
              <a:t>sofinanciranje delovanja projektne pisarne, ki bo zagotavljala podporno okolje in nudila tehnično pomoč izbranim kulturnim projektom.</a:t>
            </a:r>
          </a:p>
          <a:p>
            <a:pPr marL="0" indent="0">
              <a:buNone/>
            </a:pPr>
            <a:endParaRPr lang="sl-SI" dirty="0"/>
          </a:p>
        </p:txBody>
      </p:sp>
    </p:spTree>
    <p:extLst>
      <p:ext uri="{BB962C8B-B14F-4D97-AF65-F5344CB8AC3E}">
        <p14:creationId xmlns:p14="http://schemas.microsoft.com/office/powerpoint/2010/main" val="304286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5EAEAC27-ADE3-8CF1-7FB8-6E02F0B63213}"/>
            </a:ext>
          </a:extLst>
        </p:cNvPr>
        <p:cNvGrpSpPr/>
        <p:nvPr/>
      </p:nvGrpSpPr>
      <p:grpSpPr>
        <a:xfrm>
          <a:off x="0" y="0"/>
          <a:ext cx="0" cy="0"/>
          <a:chOff x="0" y="0"/>
          <a:chExt cx="0" cy="0"/>
        </a:xfrm>
      </p:grpSpPr>
      <p:sp>
        <p:nvSpPr>
          <p:cNvPr id="4" name="Naslov 3">
            <a:extLst>
              <a:ext uri="{FF2B5EF4-FFF2-40B4-BE49-F238E27FC236}">
                <a16:creationId xmlns:a16="http://schemas.microsoft.com/office/drawing/2014/main" id="{7F9FD4F8-63B2-40C8-A66E-B1C96E1B066B}"/>
              </a:ext>
            </a:extLst>
          </p:cNvPr>
          <p:cNvSpPr>
            <a:spLocks noGrp="1"/>
          </p:cNvSpPr>
          <p:nvPr>
            <p:ph type="title"/>
          </p:nvPr>
        </p:nvSpPr>
        <p:spPr>
          <a:xfrm>
            <a:off x="838200" y="365125"/>
            <a:ext cx="10515600" cy="800287"/>
          </a:xfrm>
        </p:spPr>
        <p:txBody>
          <a:bodyPr>
            <a:normAutofit/>
          </a:bodyPr>
          <a:lstStyle/>
          <a:p>
            <a:r>
              <a:rPr lang="sl-SI" sz="3600" dirty="0"/>
              <a:t>Upravičene dejavnosti v okviru posamezne operacije so:</a:t>
            </a:r>
            <a:endParaRPr lang="sl-SI" dirty="0"/>
          </a:p>
        </p:txBody>
      </p:sp>
      <p:sp>
        <p:nvSpPr>
          <p:cNvPr id="5" name="Označba mesta vsebine 4">
            <a:extLst>
              <a:ext uri="{FF2B5EF4-FFF2-40B4-BE49-F238E27FC236}">
                <a16:creationId xmlns:a16="http://schemas.microsoft.com/office/drawing/2014/main" id="{DDBE3EE8-B34A-5E7F-9018-CD62B0570799}"/>
              </a:ext>
            </a:extLst>
          </p:cNvPr>
          <p:cNvSpPr>
            <a:spLocks noGrp="1"/>
          </p:cNvSpPr>
          <p:nvPr>
            <p:ph idx="1"/>
          </p:nvPr>
        </p:nvSpPr>
        <p:spPr>
          <a:xfrm>
            <a:off x="838200" y="1165412"/>
            <a:ext cx="10515600" cy="5011551"/>
          </a:xfrm>
        </p:spPr>
        <p:txBody>
          <a:bodyPr>
            <a:normAutofit fontScale="62500" lnSpcReduction="20000"/>
          </a:bodyPr>
          <a:lstStyle/>
          <a:p>
            <a:pPr marL="0" indent="0">
              <a:buNone/>
            </a:pPr>
            <a:r>
              <a:rPr lang="sl-SI" b="1" dirty="0"/>
              <a:t>Sklop projekti:</a:t>
            </a:r>
          </a:p>
          <a:p>
            <a:pPr marL="0" indent="0">
              <a:buNone/>
            </a:pPr>
            <a:r>
              <a:rPr lang="sl-SI" dirty="0"/>
              <a:t>•	pridobivanje novih znanj, spretnosti in veščin pripadnikov romske skupnosti, skozi usposabljanje ter aktivno sodelovanje z drugimi sodelujočimi pri nastajanju kulturnega dogodka/programa; </a:t>
            </a:r>
          </a:p>
          <a:p>
            <a:pPr marL="0" indent="0">
              <a:buNone/>
            </a:pPr>
            <a:r>
              <a:rPr lang="sl-SI" dirty="0"/>
              <a:t>•	pridobivanje novih znanj, spretnosti in veščin pripadnikov romske skupnosti skozi aktivno sodelovanje in usposabljanje vodij projektov in članov ožje projektne skupine za izvajanje operacije;</a:t>
            </a:r>
          </a:p>
          <a:p>
            <a:pPr marL="0" indent="0">
              <a:buNone/>
            </a:pPr>
            <a:r>
              <a:rPr lang="sl-SI" dirty="0"/>
              <a:t>•	zaposlitev enega (1) pripadnika romske skupnosti kot »vodja projekta« v romski organizaciji za čas trajanja operacije (upravičena ena zaposlitev pri prijavitelju za polni delovni čas, za najmanj 12 mesecev);</a:t>
            </a:r>
          </a:p>
          <a:p>
            <a:pPr marL="0" indent="0">
              <a:buNone/>
            </a:pPr>
            <a:r>
              <a:rPr lang="sl-SI" dirty="0"/>
              <a:t>•	obvezno sodelovanje »vodje projekta« ter članov ožje projektne skupine s projektno pisarno pri zagotavljanju podpornega okolja in pri nudenju tehnične pomoči.</a:t>
            </a:r>
          </a:p>
          <a:p>
            <a:pPr marL="0" indent="0">
              <a:buNone/>
            </a:pPr>
            <a:r>
              <a:rPr lang="sl-SI" b="1" dirty="0"/>
              <a:t>Sklop projektna pisarna:</a:t>
            </a:r>
          </a:p>
          <a:p>
            <a:pPr marL="0" indent="0">
              <a:buNone/>
            </a:pPr>
            <a:r>
              <a:rPr lang="sl-SI" dirty="0"/>
              <a:t>•	zaposlitev »koordinator I« za čas trajanja operacije (upravičena ena zaposlitev pri prijavitelju za polni delovni čas, za najmanj 14 mesecev); </a:t>
            </a:r>
          </a:p>
          <a:p>
            <a:pPr marL="0" indent="0">
              <a:buNone/>
            </a:pPr>
            <a:r>
              <a:rPr lang="sl-SI" dirty="0"/>
              <a:t>•	zaposlitev »koordinator II«, ko je v sklopu projekti razdeljenih več kot 50% razpisanih sredstev (za največ 1620 ur oziroma 28.026 EUR); </a:t>
            </a:r>
          </a:p>
          <a:p>
            <a:pPr marL="0" indent="0">
              <a:buNone/>
            </a:pPr>
            <a:r>
              <a:rPr lang="sl-SI" dirty="0"/>
              <a:t>•	izvajanje nalog projektne pisarne in oblikovanje podpornega okolja, za sodelovanje in nudenje pomoči izbranim romskim organizacijam iz sklopa projekti;</a:t>
            </a:r>
          </a:p>
          <a:p>
            <a:pPr marL="0" indent="0">
              <a:buNone/>
            </a:pPr>
            <a:r>
              <a:rPr lang="sl-SI" dirty="0"/>
              <a:t>•	izvajanje usposabljanj za </a:t>
            </a:r>
            <a:r>
              <a:rPr lang="sl-SI" dirty="0" err="1"/>
              <a:t>opolnomočenje</a:t>
            </a:r>
            <a:r>
              <a:rPr lang="sl-SI" dirty="0"/>
              <a:t> zaposlenih vodij projektov in članov ožje projektne skupine iz sklopa projekti za samostojno izvedbo pogodbeno dogovorjenih aktivnosti.</a:t>
            </a:r>
          </a:p>
          <a:p>
            <a:pPr marL="0" indent="0">
              <a:buNone/>
            </a:pPr>
            <a:endParaRPr lang="sl-SI" dirty="0"/>
          </a:p>
        </p:txBody>
      </p:sp>
    </p:spTree>
    <p:extLst>
      <p:ext uri="{BB962C8B-B14F-4D97-AF65-F5344CB8AC3E}">
        <p14:creationId xmlns:p14="http://schemas.microsoft.com/office/powerpoint/2010/main" val="2538606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F78E3742-B70A-A6C4-D578-B1AC70E8AED0}"/>
            </a:ext>
          </a:extLst>
        </p:cNvPr>
        <p:cNvGrpSpPr/>
        <p:nvPr/>
      </p:nvGrpSpPr>
      <p:grpSpPr>
        <a:xfrm>
          <a:off x="0" y="0"/>
          <a:ext cx="0" cy="0"/>
          <a:chOff x="0" y="0"/>
          <a:chExt cx="0" cy="0"/>
        </a:xfrm>
      </p:grpSpPr>
      <p:sp>
        <p:nvSpPr>
          <p:cNvPr id="4" name="Naslov 3">
            <a:extLst>
              <a:ext uri="{FF2B5EF4-FFF2-40B4-BE49-F238E27FC236}">
                <a16:creationId xmlns:a16="http://schemas.microsoft.com/office/drawing/2014/main" id="{E1B01EAA-A836-23AD-4DF2-4A01C897411B}"/>
              </a:ext>
            </a:extLst>
          </p:cNvPr>
          <p:cNvSpPr>
            <a:spLocks noGrp="1"/>
          </p:cNvSpPr>
          <p:nvPr>
            <p:ph type="title"/>
          </p:nvPr>
        </p:nvSpPr>
        <p:spPr>
          <a:xfrm>
            <a:off x="838200" y="406398"/>
            <a:ext cx="10515600" cy="561789"/>
          </a:xfrm>
        </p:spPr>
        <p:txBody>
          <a:bodyPr>
            <a:normAutofit/>
          </a:bodyPr>
          <a:lstStyle/>
          <a:p>
            <a:r>
              <a:rPr lang="sl-SI" sz="3200" b="1" dirty="0"/>
              <a:t>Druga določila za pripravo vloge:</a:t>
            </a:r>
          </a:p>
        </p:txBody>
      </p:sp>
      <p:sp>
        <p:nvSpPr>
          <p:cNvPr id="5" name="Označba mesta vsebine 4">
            <a:extLst>
              <a:ext uri="{FF2B5EF4-FFF2-40B4-BE49-F238E27FC236}">
                <a16:creationId xmlns:a16="http://schemas.microsoft.com/office/drawing/2014/main" id="{F117C6DB-339F-ED8D-A396-0310C36BD7B4}"/>
              </a:ext>
            </a:extLst>
          </p:cNvPr>
          <p:cNvSpPr>
            <a:spLocks noGrp="1"/>
          </p:cNvSpPr>
          <p:nvPr>
            <p:ph idx="1"/>
          </p:nvPr>
        </p:nvSpPr>
        <p:spPr>
          <a:xfrm>
            <a:off x="838200" y="1535953"/>
            <a:ext cx="10515600" cy="4641010"/>
          </a:xfrm>
        </p:spPr>
        <p:txBody>
          <a:bodyPr>
            <a:normAutofit fontScale="77500" lnSpcReduction="20000"/>
          </a:bodyPr>
          <a:lstStyle/>
          <a:p>
            <a:r>
              <a:rPr lang="sl-SI" dirty="0"/>
              <a:t>Usposabljanja morajo </a:t>
            </a:r>
            <a:r>
              <a:rPr lang="sl-SI" b="1" dirty="0"/>
              <a:t>obsegati najmanj 40 ur</a:t>
            </a:r>
            <a:r>
              <a:rPr lang="sl-SI" dirty="0"/>
              <a:t> in biti zastavljena tako, da lahko pridobljena znanja, spretnosti in veščine udeleženci preizkusijo in uporabijo v ustvarjalnem procesu nastajanja kulturnega dogodka/programa ter vodje projektov in člani ožje projektne skupine pri izvajanju operacije.</a:t>
            </a:r>
          </a:p>
          <a:p>
            <a:r>
              <a:rPr lang="sl-SI" dirty="0"/>
              <a:t>Udeleženec usposabljanj po tem javnem razpisu je oseba iz ciljne skupine – pripadnik romske skupnosti, ki se usposablja skozi sodelovanje v aktivnostih in je </a:t>
            </a:r>
            <a:r>
              <a:rPr lang="sl-SI" b="1" dirty="0"/>
              <a:t>ob vstopu v operacijo dopolnil 15 let </a:t>
            </a:r>
            <a:r>
              <a:rPr lang="sl-SI" dirty="0"/>
              <a:t>ter je v aktivnosti operacije </a:t>
            </a:r>
            <a:r>
              <a:rPr lang="sl-SI" b="1" dirty="0"/>
              <a:t>vključen najmanj 40 ur</a:t>
            </a:r>
            <a:r>
              <a:rPr lang="sl-SI" dirty="0"/>
              <a:t>. Udeleženci pomenijo osebe, ki so neposredno upravičene do ukrepa, ki se izvaja na pravni podlagi EU Uredbe ESS, ki so lahko identificirane, od katerih se lahko zahteva, da navedejo svoje značilnosti in za katere se namenijo specifični izdatki.</a:t>
            </a:r>
          </a:p>
          <a:p>
            <a:r>
              <a:rPr lang="sl-SI" dirty="0"/>
              <a:t>Operacije </a:t>
            </a:r>
            <a:r>
              <a:rPr lang="sl-SI" b="1" dirty="0"/>
              <a:t>sklopa projekti se bodo izvajale v kohezijski regiji Vzhodna Slovenija in v kohezijski regiji Zahodna Slovenija</a:t>
            </a:r>
            <a:r>
              <a:rPr lang="sl-SI" dirty="0"/>
              <a:t>,  operacija </a:t>
            </a:r>
            <a:r>
              <a:rPr lang="sl-SI" b="1" dirty="0"/>
              <a:t>sklopa projektna pisarna pa zgolj v kohezijski regiji Vzhodna Slovenija</a:t>
            </a:r>
            <a:r>
              <a:rPr lang="sl-SI" dirty="0"/>
              <a:t>. Kohezijska regija  se določa glede na sedež prijavitelja in izvajanje aktivnosti v okviru operacij. Po zaključku aktivnosti mora </a:t>
            </a:r>
            <a:r>
              <a:rPr lang="sl-SI" b="1" dirty="0"/>
              <a:t>projektna pisarna izvesti predstavitev rezultatov za širšo javnost</a:t>
            </a:r>
            <a:r>
              <a:rPr lang="sl-SI" dirty="0"/>
              <a:t>, na projektih je izvedba predstavitve zaželena.</a:t>
            </a:r>
          </a:p>
          <a:p>
            <a:pPr marL="0" indent="0">
              <a:buNone/>
            </a:pPr>
            <a:endParaRPr lang="sl-SI" dirty="0"/>
          </a:p>
        </p:txBody>
      </p:sp>
    </p:spTree>
    <p:extLst>
      <p:ext uri="{BB962C8B-B14F-4D97-AF65-F5344CB8AC3E}">
        <p14:creationId xmlns:p14="http://schemas.microsoft.com/office/powerpoint/2010/main" val="3506697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C5131AAF-6A72-AC35-C6F4-9429F0D1590A}"/>
            </a:ext>
          </a:extLst>
        </p:cNvPr>
        <p:cNvGrpSpPr/>
        <p:nvPr/>
      </p:nvGrpSpPr>
      <p:grpSpPr>
        <a:xfrm>
          <a:off x="0" y="0"/>
          <a:ext cx="0" cy="0"/>
          <a:chOff x="0" y="0"/>
          <a:chExt cx="0" cy="0"/>
        </a:xfrm>
      </p:grpSpPr>
      <p:sp>
        <p:nvSpPr>
          <p:cNvPr id="4" name="Naslov 3">
            <a:extLst>
              <a:ext uri="{FF2B5EF4-FFF2-40B4-BE49-F238E27FC236}">
                <a16:creationId xmlns:a16="http://schemas.microsoft.com/office/drawing/2014/main" id="{EA159D36-C269-8CCF-34B6-FA2D655A9CAE}"/>
              </a:ext>
            </a:extLst>
          </p:cNvPr>
          <p:cNvSpPr>
            <a:spLocks noGrp="1"/>
          </p:cNvSpPr>
          <p:nvPr>
            <p:ph type="title"/>
          </p:nvPr>
        </p:nvSpPr>
        <p:spPr>
          <a:xfrm>
            <a:off x="838200" y="271033"/>
            <a:ext cx="10515600" cy="559696"/>
          </a:xfrm>
        </p:spPr>
        <p:txBody>
          <a:bodyPr>
            <a:normAutofit/>
          </a:bodyPr>
          <a:lstStyle/>
          <a:p>
            <a:r>
              <a:rPr lang="sl-SI" sz="3200" b="1" dirty="0"/>
              <a:t>Pogoji za prijavo na sklopu projekti:</a:t>
            </a:r>
          </a:p>
        </p:txBody>
      </p:sp>
      <p:sp>
        <p:nvSpPr>
          <p:cNvPr id="5" name="Označba mesta vsebine 4">
            <a:extLst>
              <a:ext uri="{FF2B5EF4-FFF2-40B4-BE49-F238E27FC236}">
                <a16:creationId xmlns:a16="http://schemas.microsoft.com/office/drawing/2014/main" id="{0E512F43-B88B-0469-4C8E-9905015F8F8D}"/>
              </a:ext>
            </a:extLst>
          </p:cNvPr>
          <p:cNvSpPr>
            <a:spLocks noGrp="1"/>
          </p:cNvSpPr>
          <p:nvPr>
            <p:ph idx="1"/>
          </p:nvPr>
        </p:nvSpPr>
        <p:spPr>
          <a:xfrm>
            <a:off x="838200" y="1296894"/>
            <a:ext cx="10515600" cy="4880069"/>
          </a:xfrm>
        </p:spPr>
        <p:txBody>
          <a:bodyPr>
            <a:normAutofit fontScale="92500" lnSpcReduction="20000"/>
          </a:bodyPr>
          <a:lstStyle/>
          <a:p>
            <a:pPr marL="0" indent="0">
              <a:buNone/>
            </a:pPr>
            <a:r>
              <a:rPr lang="sl-SI" dirty="0"/>
              <a:t>- Je organizacija s sedežem v Republiki Sloveniji.</a:t>
            </a:r>
          </a:p>
          <a:p>
            <a:pPr marL="0" indent="0">
              <a:buNone/>
            </a:pPr>
            <a:r>
              <a:rPr lang="sl-SI" dirty="0"/>
              <a:t>- Je nevladna organizacija pripadnikov romske skupnosti, ki je na dan prijave </a:t>
            </a:r>
            <a:r>
              <a:rPr lang="sl-SI" b="1" dirty="0"/>
              <a:t>registrirana vsaj eno leto </a:t>
            </a:r>
            <a:r>
              <a:rPr lang="sl-SI" dirty="0"/>
              <a:t>(šteje se datum izdaje odločbe pristojne upravne enote) in je </a:t>
            </a:r>
            <a:r>
              <a:rPr lang="sl-SI" b="1" dirty="0"/>
              <a:t>organizirana kot društvo ali zveza društev</a:t>
            </a:r>
            <a:r>
              <a:rPr lang="sl-SI" dirty="0"/>
              <a:t>. </a:t>
            </a:r>
          </a:p>
          <a:p>
            <a:pPr marL="0" indent="0">
              <a:buNone/>
            </a:pPr>
            <a:r>
              <a:rPr lang="sl-SI" dirty="0"/>
              <a:t>- Ima v temeljnem aktu ali drugem ustreznem pravnem aktu </a:t>
            </a:r>
            <a:r>
              <a:rPr lang="sl-SI" b="1" dirty="0"/>
              <a:t>opredeljeno delovanje na področju kulturnih dejavnosti </a:t>
            </a:r>
            <a:r>
              <a:rPr lang="sl-SI" dirty="0"/>
              <a:t>v Sloveniji </a:t>
            </a:r>
            <a:r>
              <a:rPr lang="sl-SI" b="1" dirty="0"/>
              <a:t>in združevanje pripadnikov romske skupnosti</a:t>
            </a:r>
            <a:r>
              <a:rPr lang="sl-SI" dirty="0"/>
              <a:t>.</a:t>
            </a:r>
          </a:p>
          <a:p>
            <a:pPr>
              <a:buFontTx/>
              <a:buChar char="-"/>
            </a:pPr>
            <a:r>
              <a:rPr lang="sl-SI" dirty="0"/>
              <a:t>Prijavlja samo eno operacijo. </a:t>
            </a:r>
          </a:p>
          <a:p>
            <a:pPr>
              <a:buFontTx/>
              <a:buChar char="-"/>
            </a:pPr>
            <a:r>
              <a:rPr lang="sl-SI" dirty="0"/>
              <a:t>Sedež prijavitelja in izvajanje aktivnosti morata biti v isti kohezijski regiji.</a:t>
            </a:r>
          </a:p>
          <a:p>
            <a:pPr marL="0" indent="0">
              <a:buNone/>
            </a:pPr>
            <a:r>
              <a:rPr lang="sl-SI" dirty="0"/>
              <a:t>- Prijavlja aktivnosti operacije, ki se bodo </a:t>
            </a:r>
            <a:r>
              <a:rPr lang="sl-SI" b="1" dirty="0"/>
              <a:t>začele izvajati v letu 2025</a:t>
            </a:r>
            <a:r>
              <a:rPr lang="sl-SI" dirty="0"/>
              <a:t> in se bodo </a:t>
            </a:r>
            <a:r>
              <a:rPr lang="sl-SI" b="1" dirty="0"/>
              <a:t>zaključile najkasneje 1. 6. 2027</a:t>
            </a:r>
            <a:r>
              <a:rPr lang="sl-SI" dirty="0"/>
              <a:t>.</a:t>
            </a:r>
          </a:p>
          <a:p>
            <a:pPr marL="0" indent="0">
              <a:buNone/>
            </a:pPr>
            <a:r>
              <a:rPr lang="sl-SI" dirty="0"/>
              <a:t>- Bo izvedel operacijo izključno </a:t>
            </a:r>
            <a:r>
              <a:rPr lang="sl-SI" b="1" dirty="0"/>
              <a:t>za pripadnike romske skupnosti kot ciljno skupino</a:t>
            </a:r>
            <a:r>
              <a:rPr lang="sl-SI" dirty="0"/>
              <a:t> (po tem javnem razpisu).</a:t>
            </a:r>
          </a:p>
          <a:p>
            <a:pPr marL="0" indent="0">
              <a:buNone/>
            </a:pPr>
            <a:endParaRPr lang="sl-SI" dirty="0"/>
          </a:p>
        </p:txBody>
      </p:sp>
    </p:spTree>
    <p:extLst>
      <p:ext uri="{BB962C8B-B14F-4D97-AF65-F5344CB8AC3E}">
        <p14:creationId xmlns:p14="http://schemas.microsoft.com/office/powerpoint/2010/main" val="3430017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66391F0E-E4B8-C835-3A05-59B3900BD7F4}"/>
            </a:ext>
          </a:extLst>
        </p:cNvPr>
        <p:cNvGrpSpPr/>
        <p:nvPr/>
      </p:nvGrpSpPr>
      <p:grpSpPr>
        <a:xfrm>
          <a:off x="0" y="0"/>
          <a:ext cx="0" cy="0"/>
          <a:chOff x="0" y="0"/>
          <a:chExt cx="0" cy="0"/>
        </a:xfrm>
      </p:grpSpPr>
      <p:sp>
        <p:nvSpPr>
          <p:cNvPr id="4" name="Naslov 3">
            <a:extLst>
              <a:ext uri="{FF2B5EF4-FFF2-40B4-BE49-F238E27FC236}">
                <a16:creationId xmlns:a16="http://schemas.microsoft.com/office/drawing/2014/main" id="{9BB9D4CD-7627-B6FA-5EAE-4D917AADC1DB}"/>
              </a:ext>
            </a:extLst>
          </p:cNvPr>
          <p:cNvSpPr>
            <a:spLocks noGrp="1"/>
          </p:cNvSpPr>
          <p:nvPr>
            <p:ph type="title"/>
          </p:nvPr>
        </p:nvSpPr>
        <p:spPr>
          <a:xfrm>
            <a:off x="838200" y="271033"/>
            <a:ext cx="10515600" cy="559696"/>
          </a:xfrm>
        </p:spPr>
        <p:txBody>
          <a:bodyPr>
            <a:normAutofit/>
          </a:bodyPr>
          <a:lstStyle/>
          <a:p>
            <a:r>
              <a:rPr lang="sl-SI" sz="3200" b="1" dirty="0"/>
              <a:t>Pogoji za prijavo na sklopu projektna pisarna:</a:t>
            </a:r>
          </a:p>
        </p:txBody>
      </p:sp>
      <p:sp>
        <p:nvSpPr>
          <p:cNvPr id="5" name="Označba mesta vsebine 4">
            <a:extLst>
              <a:ext uri="{FF2B5EF4-FFF2-40B4-BE49-F238E27FC236}">
                <a16:creationId xmlns:a16="http://schemas.microsoft.com/office/drawing/2014/main" id="{E3EED63B-E406-E45B-F53C-C4D7D7BC8AF1}"/>
              </a:ext>
            </a:extLst>
          </p:cNvPr>
          <p:cNvSpPr>
            <a:spLocks noGrp="1"/>
          </p:cNvSpPr>
          <p:nvPr>
            <p:ph idx="1"/>
          </p:nvPr>
        </p:nvSpPr>
        <p:spPr>
          <a:xfrm>
            <a:off x="838200" y="1296894"/>
            <a:ext cx="10515600" cy="4880069"/>
          </a:xfrm>
        </p:spPr>
        <p:txBody>
          <a:bodyPr>
            <a:normAutofit fontScale="92500" lnSpcReduction="20000"/>
          </a:bodyPr>
          <a:lstStyle/>
          <a:p>
            <a:pPr marL="0" indent="0">
              <a:buNone/>
            </a:pPr>
            <a:r>
              <a:rPr lang="sl-SI" dirty="0"/>
              <a:t>- Je organizacija s sedežem v Republiki Sloveniji.</a:t>
            </a:r>
          </a:p>
          <a:p>
            <a:pPr marL="0" indent="0">
              <a:buNone/>
            </a:pPr>
            <a:r>
              <a:rPr lang="sl-SI" dirty="0"/>
              <a:t>- Je nepridobitna oseba zasebnega prava </a:t>
            </a:r>
            <a:r>
              <a:rPr lang="sl-SI" b="1" dirty="0"/>
              <a:t>ustanovljena kot društvo, zveza društev, zasebni zavod,  ustanova ali druga nevladna organizacija</a:t>
            </a:r>
            <a:r>
              <a:rPr lang="sl-SI" dirty="0"/>
              <a:t>. </a:t>
            </a:r>
          </a:p>
          <a:p>
            <a:pPr marL="0" indent="0">
              <a:buNone/>
            </a:pPr>
            <a:r>
              <a:rPr lang="sl-SI" dirty="0"/>
              <a:t>- </a:t>
            </a:r>
            <a:r>
              <a:rPr lang="sl-SI" b="1" dirty="0"/>
              <a:t>Sedež prijavitelja je v vzhodni kohezijski regiji </a:t>
            </a:r>
            <a:r>
              <a:rPr lang="sl-SI" dirty="0"/>
              <a:t>(KRVS).</a:t>
            </a:r>
          </a:p>
          <a:p>
            <a:pPr marL="0" indent="0">
              <a:buNone/>
            </a:pPr>
            <a:r>
              <a:rPr lang="sl-SI" dirty="0"/>
              <a:t>- Pri delu s pripadniki romske skupnosti ima vsaj </a:t>
            </a:r>
            <a:r>
              <a:rPr lang="sl-SI" b="1" dirty="0"/>
              <a:t>5 let izkušenj</a:t>
            </a:r>
            <a:r>
              <a:rPr lang="sl-SI" dirty="0"/>
              <a:t>.</a:t>
            </a:r>
          </a:p>
          <a:p>
            <a:pPr marL="0" indent="0">
              <a:buNone/>
            </a:pPr>
            <a:r>
              <a:rPr lang="sl-SI" dirty="0"/>
              <a:t>- Prijavitelj izkazuje poznavanje informacijskega sistema za samostojno izvajanje procesov v okviru načrtovanja črpanja evropskih kohezijskih sredstev (</a:t>
            </a:r>
            <a:r>
              <a:rPr lang="sl-SI" b="1" dirty="0" err="1"/>
              <a:t>eMA</a:t>
            </a:r>
            <a:r>
              <a:rPr lang="sl-SI" b="1" dirty="0"/>
              <a:t>, eMA2 </a:t>
            </a:r>
            <a:r>
              <a:rPr lang="sl-SI" dirty="0"/>
              <a:t>…)</a:t>
            </a:r>
          </a:p>
          <a:p>
            <a:pPr marL="0" indent="0">
              <a:buNone/>
            </a:pPr>
            <a:r>
              <a:rPr lang="sl-SI" dirty="0"/>
              <a:t>- Prijavlja samo eno operacijo. </a:t>
            </a:r>
          </a:p>
          <a:p>
            <a:pPr marL="0" indent="0">
              <a:buNone/>
            </a:pPr>
            <a:r>
              <a:rPr lang="sl-SI" dirty="0"/>
              <a:t>Prijavlja aktivnosti operacije, ki se bodo </a:t>
            </a:r>
            <a:r>
              <a:rPr lang="sl-SI" b="1" dirty="0"/>
              <a:t>začele izvajati v letu 2025</a:t>
            </a:r>
            <a:r>
              <a:rPr lang="sl-SI" dirty="0"/>
              <a:t> in se bodo </a:t>
            </a:r>
            <a:r>
              <a:rPr lang="sl-SI" b="1" dirty="0"/>
              <a:t>zaključile najkasneje 1. 6. 2027</a:t>
            </a:r>
            <a:r>
              <a:rPr lang="sl-SI" dirty="0"/>
              <a:t>.</a:t>
            </a:r>
          </a:p>
          <a:p>
            <a:pPr marL="0" indent="0">
              <a:buNone/>
            </a:pPr>
            <a:r>
              <a:rPr lang="sl-SI" dirty="0"/>
              <a:t>- </a:t>
            </a:r>
            <a:r>
              <a:rPr lang="sl-SI" b="1" dirty="0"/>
              <a:t>Bo izvedel operacijo projektne pisarne kot podporno okolje in tehnično pomoč za izbrane projekte</a:t>
            </a:r>
            <a:r>
              <a:rPr lang="sl-SI" dirty="0"/>
              <a:t>.</a:t>
            </a:r>
          </a:p>
          <a:p>
            <a:pPr marL="0" indent="0">
              <a:buNone/>
            </a:pPr>
            <a:endParaRPr lang="sl-SI" dirty="0"/>
          </a:p>
        </p:txBody>
      </p:sp>
    </p:spTree>
    <p:extLst>
      <p:ext uri="{BB962C8B-B14F-4D97-AF65-F5344CB8AC3E}">
        <p14:creationId xmlns:p14="http://schemas.microsoft.com/office/powerpoint/2010/main" val="1999289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C9CD800A-F7B3-D856-BA6B-4C39CC844756}"/>
            </a:ext>
          </a:extLst>
        </p:cNvPr>
        <p:cNvGrpSpPr/>
        <p:nvPr/>
      </p:nvGrpSpPr>
      <p:grpSpPr>
        <a:xfrm>
          <a:off x="0" y="0"/>
          <a:ext cx="0" cy="0"/>
          <a:chOff x="0" y="0"/>
          <a:chExt cx="0" cy="0"/>
        </a:xfrm>
      </p:grpSpPr>
      <p:sp>
        <p:nvSpPr>
          <p:cNvPr id="4" name="Naslov 3">
            <a:extLst>
              <a:ext uri="{FF2B5EF4-FFF2-40B4-BE49-F238E27FC236}">
                <a16:creationId xmlns:a16="http://schemas.microsoft.com/office/drawing/2014/main" id="{87AD57AE-4D60-0CD5-2031-FCEB81A0CAAF}"/>
              </a:ext>
            </a:extLst>
          </p:cNvPr>
          <p:cNvSpPr>
            <a:spLocks noGrp="1"/>
          </p:cNvSpPr>
          <p:nvPr>
            <p:ph type="title"/>
          </p:nvPr>
        </p:nvSpPr>
        <p:spPr>
          <a:xfrm>
            <a:off x="838200" y="271033"/>
            <a:ext cx="10515600" cy="559696"/>
          </a:xfrm>
        </p:spPr>
        <p:txBody>
          <a:bodyPr>
            <a:normAutofit/>
          </a:bodyPr>
          <a:lstStyle/>
          <a:p>
            <a:r>
              <a:rPr lang="sl-SI" sz="3200" b="1" dirty="0"/>
              <a:t>Sredstva:</a:t>
            </a:r>
          </a:p>
        </p:txBody>
      </p:sp>
      <p:sp>
        <p:nvSpPr>
          <p:cNvPr id="5" name="Označba mesta vsebine 4">
            <a:extLst>
              <a:ext uri="{FF2B5EF4-FFF2-40B4-BE49-F238E27FC236}">
                <a16:creationId xmlns:a16="http://schemas.microsoft.com/office/drawing/2014/main" id="{076CC136-164D-7E1F-0449-C6DBE9D4A926}"/>
              </a:ext>
            </a:extLst>
          </p:cNvPr>
          <p:cNvSpPr>
            <a:spLocks noGrp="1"/>
          </p:cNvSpPr>
          <p:nvPr>
            <p:ph idx="1"/>
          </p:nvPr>
        </p:nvSpPr>
        <p:spPr>
          <a:xfrm>
            <a:off x="838200" y="1296894"/>
            <a:ext cx="10515600" cy="4880069"/>
          </a:xfrm>
        </p:spPr>
        <p:txBody>
          <a:bodyPr>
            <a:normAutofit/>
          </a:bodyPr>
          <a:lstStyle/>
          <a:p>
            <a:pPr marL="0" indent="0">
              <a:buNone/>
            </a:pPr>
            <a:r>
              <a:rPr lang="sl-SI" dirty="0"/>
              <a:t>Skupna sredstva javnega razpisa v višini 500.000,00 EUR -</a:t>
            </a:r>
          </a:p>
          <a:p>
            <a:pPr marL="0" indent="0">
              <a:buNone/>
            </a:pPr>
            <a:r>
              <a:rPr lang="sl-SI" dirty="0"/>
              <a:t>450.000 EUR za V regijo in 50.000 EUR za Z regijo </a:t>
            </a:r>
          </a:p>
          <a:p>
            <a:pPr marL="0" indent="0">
              <a:buNone/>
            </a:pPr>
            <a:r>
              <a:rPr lang="sl-SI" dirty="0"/>
              <a:t>glede na sedež prijavitelja in izvajanje aktivnosti usposabljanj </a:t>
            </a:r>
          </a:p>
          <a:p>
            <a:pPr marL="0" indent="0">
              <a:buNone/>
            </a:pPr>
            <a:endParaRPr lang="sl-SI" dirty="0"/>
          </a:p>
          <a:p>
            <a:pPr marL="0" indent="0">
              <a:buNone/>
            </a:pPr>
            <a:r>
              <a:rPr lang="sl-SI" dirty="0"/>
              <a:t>Vrednost posameznega projekta</a:t>
            </a:r>
          </a:p>
          <a:p>
            <a:pPr>
              <a:buFontTx/>
              <a:buChar char="-"/>
            </a:pPr>
            <a:r>
              <a:rPr lang="sl-SI" dirty="0"/>
              <a:t>sklop </a:t>
            </a:r>
            <a:r>
              <a:rPr lang="sl-SI" b="1" dirty="0"/>
              <a:t>projekti</a:t>
            </a:r>
            <a:r>
              <a:rPr lang="sl-SI" dirty="0"/>
              <a:t> 50.000,00 EUR – predvidoma </a:t>
            </a:r>
          </a:p>
          <a:p>
            <a:pPr marL="0" indent="0">
              <a:buNone/>
            </a:pPr>
            <a:r>
              <a:rPr lang="sl-SI" dirty="0"/>
              <a:t>7 projektov v </a:t>
            </a:r>
            <a:r>
              <a:rPr lang="sl-SI" dirty="0" err="1"/>
              <a:t>V</a:t>
            </a:r>
            <a:r>
              <a:rPr lang="sl-SI" dirty="0"/>
              <a:t> regiji in 1 projekt v Z regiji;</a:t>
            </a:r>
          </a:p>
          <a:p>
            <a:pPr marL="0" indent="0">
              <a:buNone/>
            </a:pPr>
            <a:r>
              <a:rPr lang="sl-SI" dirty="0"/>
              <a:t>- sklop </a:t>
            </a:r>
            <a:r>
              <a:rPr lang="sl-SI" b="1" dirty="0"/>
              <a:t>projektna pisarna </a:t>
            </a:r>
            <a:r>
              <a:rPr lang="sl-SI" dirty="0"/>
              <a:t>60.760,00 EUR ali 99.996,40 EUR v kolikor je v sklopu projekti razdeljenih več kot 50% razpisanih sredstev. </a:t>
            </a:r>
          </a:p>
          <a:p>
            <a:pPr marL="0" indent="0">
              <a:buNone/>
            </a:pPr>
            <a:endParaRPr lang="sl-SI" dirty="0"/>
          </a:p>
        </p:txBody>
      </p:sp>
    </p:spTree>
    <p:extLst>
      <p:ext uri="{BB962C8B-B14F-4D97-AF65-F5344CB8AC3E}">
        <p14:creationId xmlns:p14="http://schemas.microsoft.com/office/powerpoint/2010/main" val="798558042"/>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TotalTime>
  <Words>2000</Words>
  <Application>Microsoft Office PowerPoint</Application>
  <PresentationFormat>Širokozaslonsko</PresentationFormat>
  <Paragraphs>224</Paragraphs>
  <Slides>19</Slides>
  <Notes>0</Notes>
  <HiddenSlides>0</HiddenSlides>
  <MMClips>0</MMClips>
  <ScaleCrop>false</ScaleCrop>
  <HeadingPairs>
    <vt:vector size="6" baseType="variant">
      <vt:variant>
        <vt:lpstr>Uporabljene pisave</vt:lpstr>
      </vt:variant>
      <vt:variant>
        <vt:i4>6</vt:i4>
      </vt:variant>
      <vt:variant>
        <vt:lpstr>Tema</vt:lpstr>
      </vt:variant>
      <vt:variant>
        <vt:i4>1</vt:i4>
      </vt:variant>
      <vt:variant>
        <vt:lpstr>Naslovi diapozitivov</vt:lpstr>
      </vt:variant>
      <vt:variant>
        <vt:i4>19</vt:i4>
      </vt:variant>
    </vt:vector>
  </HeadingPairs>
  <TitlesOfParts>
    <vt:vector size="26" baseType="lpstr">
      <vt:lpstr>Aptos</vt:lpstr>
      <vt:lpstr>Arial</vt:lpstr>
      <vt:lpstr>Calibri</vt:lpstr>
      <vt:lpstr>Calibri Light</vt:lpstr>
      <vt:lpstr>Republika</vt:lpstr>
      <vt:lpstr>Times New Roman</vt:lpstr>
      <vt:lpstr>Officeova tema</vt:lpstr>
      <vt:lpstr>JAVNI RAZPIS ZA IZBOR OPERACIJ »Povezani s kulturo«  (JR–POVEZANI S KULTURO) </vt:lpstr>
      <vt:lpstr>PowerPointova predstavitev</vt:lpstr>
      <vt:lpstr>Namen javnega razpisa:</vt:lpstr>
      <vt:lpstr>Predmet javnega razpisa je razdeljen na dva sklopa:</vt:lpstr>
      <vt:lpstr>Upravičene dejavnosti v okviru posamezne operacije so:</vt:lpstr>
      <vt:lpstr>Druga določila za pripravo vloge:</vt:lpstr>
      <vt:lpstr>Pogoji za prijavo na sklopu projekti:</vt:lpstr>
      <vt:lpstr>Pogoji za prijavo na sklopu projektna pisarna:</vt:lpstr>
      <vt:lpstr>Sredstva:</vt:lpstr>
      <vt:lpstr>Upravičeni stroški za sklop PROJEKTI:</vt:lpstr>
      <vt:lpstr> Stroški izvedbe projekta - OBROKI</vt:lpstr>
      <vt:lpstr> DOKAZILA - sklop PROJEKTI</vt:lpstr>
      <vt:lpstr> Upravičeni stroški za sklop PROJEKTNA PISARNA</vt:lpstr>
      <vt:lpstr> DOKAZILA - sklop PROJEKTNA PISARNA</vt:lpstr>
      <vt:lpstr> NEUPRAVIČENI STROŠKI</vt:lpstr>
      <vt:lpstr>Predplačila:</vt:lpstr>
      <vt:lpstr>Oddaja vloge:</vt:lpstr>
      <vt:lpstr>Drugi pomembni datumi</vt:lpstr>
      <vt:lpstr>PowerPointova predstavitev</vt:lpstr>
    </vt:vector>
  </TitlesOfParts>
  <Company>MJU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NASLOV</dc:title>
  <dc:creator>koperckal</dc:creator>
  <cp:lastModifiedBy>Barbara Primožič</cp:lastModifiedBy>
  <cp:revision>21</cp:revision>
  <dcterms:created xsi:type="dcterms:W3CDTF">2023-03-08T14:06:17Z</dcterms:created>
  <dcterms:modified xsi:type="dcterms:W3CDTF">2025-08-27T06:57:56Z</dcterms:modified>
</cp:coreProperties>
</file>