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8" r:id="rId1"/>
  </p:sldMasterIdLst>
  <p:notesMasterIdLst>
    <p:notesMasterId r:id="rId27"/>
  </p:notesMasterIdLst>
  <p:sldIdLst>
    <p:sldId id="256" r:id="rId2"/>
    <p:sldId id="257" r:id="rId3"/>
    <p:sldId id="280" r:id="rId4"/>
    <p:sldId id="281" r:id="rId5"/>
    <p:sldId id="276" r:id="rId6"/>
    <p:sldId id="277" r:id="rId7"/>
    <p:sldId id="258" r:id="rId8"/>
    <p:sldId id="262" r:id="rId9"/>
    <p:sldId id="275" r:id="rId10"/>
    <p:sldId id="278" r:id="rId11"/>
    <p:sldId id="279" r:id="rId12"/>
    <p:sldId id="263" r:id="rId13"/>
    <p:sldId id="264" r:id="rId14"/>
    <p:sldId id="260" r:id="rId15"/>
    <p:sldId id="261" r:id="rId16"/>
    <p:sldId id="266" r:id="rId17"/>
    <p:sldId id="282" r:id="rId18"/>
    <p:sldId id="283" r:id="rId19"/>
    <p:sldId id="284" r:id="rId20"/>
    <p:sldId id="285" r:id="rId21"/>
    <p:sldId id="286" r:id="rId22"/>
    <p:sldId id="287" r:id="rId23"/>
    <p:sldId id="288" r:id="rId24"/>
    <p:sldId id="272" r:id="rId25"/>
    <p:sldId id="273" r:id="rId26"/>
  </p:sldIdLst>
  <p:sldSz cx="12192000" cy="6858000"/>
  <p:notesSz cx="6797675" cy="9926638"/>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ivzeti razdelek" id="{C55F92B1-76DF-4578-AF2A-5C23AE38BAF3}">
          <p14:sldIdLst>
            <p14:sldId id="256"/>
            <p14:sldId id="257"/>
            <p14:sldId id="280"/>
            <p14:sldId id="281"/>
            <p14:sldId id="276"/>
            <p14:sldId id="277"/>
            <p14:sldId id="258"/>
            <p14:sldId id="262"/>
            <p14:sldId id="275"/>
            <p14:sldId id="278"/>
            <p14:sldId id="279"/>
            <p14:sldId id="263"/>
            <p14:sldId id="264"/>
            <p14:sldId id="260"/>
            <p14:sldId id="261"/>
            <p14:sldId id="266"/>
            <p14:sldId id="282"/>
            <p14:sldId id="283"/>
            <p14:sldId id="284"/>
            <p14:sldId id="285"/>
            <p14:sldId id="286"/>
            <p14:sldId id="287"/>
            <p14:sldId id="288"/>
            <p14:sldId id="272"/>
            <p14:sldId id="27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216FAA1-BC7F-8158-02D7-E7DEF2F19EAE}" name="Anže Zorman" initials="AZ" userId="S::Anze.Zorman@gov.si::e78cbb01-509a-4349-b899-c45ddd592a90"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94645" autoAdjust="0"/>
  </p:normalViewPr>
  <p:slideViewPr>
    <p:cSldViewPr snapToGrid="0">
      <p:cViewPr varScale="1">
        <p:scale>
          <a:sx n="120" d="100"/>
          <a:sy n="120" d="100"/>
        </p:scale>
        <p:origin x="108" y="168"/>
      </p:cViewPr>
      <p:guideLst/>
    </p:cSldViewPr>
  </p:slideViewPr>
  <p:outlineViewPr>
    <p:cViewPr>
      <p:scale>
        <a:sx n="33" d="100"/>
        <a:sy n="33" d="100"/>
      </p:scale>
      <p:origin x="0" y="-16512"/>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99" d="100"/>
          <a:sy n="99" d="100"/>
        </p:scale>
        <p:origin x="35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E4D2DBC-3688-4C59-A3FD-A55A4C5B7E53}" type="datetimeFigureOut">
              <a:rPr lang="sl-SI" smtClean="0"/>
              <a:t>3. 07. 2024</a:t>
            </a:fld>
            <a:endParaRPr lang="sl-SI"/>
          </a:p>
        </p:txBody>
      </p:sp>
      <p:sp>
        <p:nvSpPr>
          <p:cNvPr id="4" name="Označba mesta stranske slik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6" name="Označba mesta no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9555F0D-8D02-4E47-B0A4-BA23D4739BE9}" type="slidenum">
              <a:rPr lang="sl-SI" smtClean="0"/>
              <a:t>‹#›</a:t>
            </a:fld>
            <a:endParaRPr lang="sl-SI"/>
          </a:p>
        </p:txBody>
      </p:sp>
    </p:spTree>
    <p:extLst>
      <p:ext uri="{BB962C8B-B14F-4D97-AF65-F5344CB8AC3E}">
        <p14:creationId xmlns:p14="http://schemas.microsoft.com/office/powerpoint/2010/main" val="3084807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09555F0D-8D02-4E47-B0A4-BA23D4739BE9}" type="slidenum">
              <a:rPr lang="sl-SI" smtClean="0"/>
              <a:t>1</a:t>
            </a:fld>
            <a:endParaRPr lang="sl-SI"/>
          </a:p>
        </p:txBody>
      </p:sp>
    </p:spTree>
    <p:extLst>
      <p:ext uri="{BB962C8B-B14F-4D97-AF65-F5344CB8AC3E}">
        <p14:creationId xmlns:p14="http://schemas.microsoft.com/office/powerpoint/2010/main" val="3294162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09555F0D-8D02-4E47-B0A4-BA23D4739BE9}" type="slidenum">
              <a:rPr lang="sl-SI" smtClean="0"/>
              <a:t>2</a:t>
            </a:fld>
            <a:endParaRPr lang="sl-SI"/>
          </a:p>
        </p:txBody>
      </p:sp>
    </p:spTree>
    <p:extLst>
      <p:ext uri="{BB962C8B-B14F-4D97-AF65-F5344CB8AC3E}">
        <p14:creationId xmlns:p14="http://schemas.microsoft.com/office/powerpoint/2010/main" val="3574774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09555F0D-8D02-4E47-B0A4-BA23D4739BE9}" type="slidenum">
              <a:rPr lang="sl-SI" smtClean="0"/>
              <a:t>3</a:t>
            </a:fld>
            <a:endParaRPr lang="sl-SI"/>
          </a:p>
        </p:txBody>
      </p:sp>
    </p:spTree>
    <p:extLst>
      <p:ext uri="{BB962C8B-B14F-4D97-AF65-F5344CB8AC3E}">
        <p14:creationId xmlns:p14="http://schemas.microsoft.com/office/powerpoint/2010/main" val="17771514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09555F0D-8D02-4E47-B0A4-BA23D4739BE9}" type="slidenum">
              <a:rPr lang="sl-SI" smtClean="0"/>
              <a:t>4</a:t>
            </a:fld>
            <a:endParaRPr lang="sl-SI"/>
          </a:p>
        </p:txBody>
      </p:sp>
    </p:spTree>
    <p:extLst>
      <p:ext uri="{BB962C8B-B14F-4D97-AF65-F5344CB8AC3E}">
        <p14:creationId xmlns:p14="http://schemas.microsoft.com/office/powerpoint/2010/main" val="2926106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09555F0D-8D02-4E47-B0A4-BA23D4739BE9}" type="slidenum">
              <a:rPr lang="sl-SI" smtClean="0"/>
              <a:t>5</a:t>
            </a:fld>
            <a:endParaRPr lang="sl-SI"/>
          </a:p>
        </p:txBody>
      </p:sp>
    </p:spTree>
    <p:extLst>
      <p:ext uri="{BB962C8B-B14F-4D97-AF65-F5344CB8AC3E}">
        <p14:creationId xmlns:p14="http://schemas.microsoft.com/office/powerpoint/2010/main" val="3779628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09555F0D-8D02-4E47-B0A4-BA23D4739BE9}" type="slidenum">
              <a:rPr lang="sl-SI" smtClean="0"/>
              <a:t>6</a:t>
            </a:fld>
            <a:endParaRPr lang="sl-SI"/>
          </a:p>
        </p:txBody>
      </p:sp>
    </p:spTree>
    <p:extLst>
      <p:ext uri="{BB962C8B-B14F-4D97-AF65-F5344CB8AC3E}">
        <p14:creationId xmlns:p14="http://schemas.microsoft.com/office/powerpoint/2010/main" val="2159988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9D29F20-DA5B-5431-3256-55850A53EC7E}"/>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DC8B7DDC-E6E7-5DA2-3E6F-2ABEE1F36A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322CDB7A-A30A-CA71-C66D-63A1B8D784B4}"/>
              </a:ext>
            </a:extLst>
          </p:cNvPr>
          <p:cNvSpPr>
            <a:spLocks noGrp="1"/>
          </p:cNvSpPr>
          <p:nvPr>
            <p:ph type="dt" sz="half" idx="10"/>
          </p:nvPr>
        </p:nvSpPr>
        <p:spPr/>
        <p:txBody>
          <a:bodyPr/>
          <a:lstStyle/>
          <a:p>
            <a:fld id="{F902279A-9CD0-494D-8438-CDEC835FFB9C}" type="datetimeFigureOut">
              <a:rPr lang="sl-SI" smtClean="0"/>
              <a:t>3. 07. 2024</a:t>
            </a:fld>
            <a:endParaRPr lang="sl-SI"/>
          </a:p>
        </p:txBody>
      </p:sp>
      <p:sp>
        <p:nvSpPr>
          <p:cNvPr id="5" name="Označba mesta noge 4">
            <a:extLst>
              <a:ext uri="{FF2B5EF4-FFF2-40B4-BE49-F238E27FC236}">
                <a16:creationId xmlns:a16="http://schemas.microsoft.com/office/drawing/2014/main" id="{D0A33A7B-A279-87BD-DA59-1CDE0D47391B}"/>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DE20FDA7-7238-676E-F6F6-1DB828CAF63E}"/>
              </a:ext>
            </a:extLst>
          </p:cNvPr>
          <p:cNvSpPr>
            <a:spLocks noGrp="1"/>
          </p:cNvSpPr>
          <p:nvPr>
            <p:ph type="sldNum" sz="quarter" idx="12"/>
          </p:nvPr>
        </p:nvSpPr>
        <p:spPr/>
        <p:txBody>
          <a:bodyPr/>
          <a:lstStyle/>
          <a:p>
            <a:fld id="{0BE25364-29D4-4DE3-A5DA-1D465C2F645A}" type="slidenum">
              <a:rPr lang="sl-SI" smtClean="0"/>
              <a:t>‹#›</a:t>
            </a:fld>
            <a:endParaRPr lang="sl-SI"/>
          </a:p>
        </p:txBody>
      </p:sp>
    </p:spTree>
    <p:extLst>
      <p:ext uri="{BB962C8B-B14F-4D97-AF65-F5344CB8AC3E}">
        <p14:creationId xmlns:p14="http://schemas.microsoft.com/office/powerpoint/2010/main" val="167231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DF21373-41A9-DD68-D065-13C8D377AAD1}"/>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00C8C9D5-3419-0741-2DFB-BD22F1E041A8}"/>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F5606270-B497-F5DE-7F85-8C4DAC7A08E9}"/>
              </a:ext>
            </a:extLst>
          </p:cNvPr>
          <p:cNvSpPr>
            <a:spLocks noGrp="1"/>
          </p:cNvSpPr>
          <p:nvPr>
            <p:ph type="dt" sz="half" idx="10"/>
          </p:nvPr>
        </p:nvSpPr>
        <p:spPr/>
        <p:txBody>
          <a:bodyPr/>
          <a:lstStyle/>
          <a:p>
            <a:fld id="{F902279A-9CD0-494D-8438-CDEC835FFB9C}" type="datetimeFigureOut">
              <a:rPr lang="sl-SI" smtClean="0"/>
              <a:t>3. 07. 2024</a:t>
            </a:fld>
            <a:endParaRPr lang="sl-SI"/>
          </a:p>
        </p:txBody>
      </p:sp>
      <p:sp>
        <p:nvSpPr>
          <p:cNvPr id="5" name="Označba mesta noge 4">
            <a:extLst>
              <a:ext uri="{FF2B5EF4-FFF2-40B4-BE49-F238E27FC236}">
                <a16:creationId xmlns:a16="http://schemas.microsoft.com/office/drawing/2014/main" id="{57505723-5575-307C-12AD-9233A3B341D0}"/>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DA330316-C601-BC15-711C-1626EFC02F95}"/>
              </a:ext>
            </a:extLst>
          </p:cNvPr>
          <p:cNvSpPr>
            <a:spLocks noGrp="1"/>
          </p:cNvSpPr>
          <p:nvPr>
            <p:ph type="sldNum" sz="quarter" idx="12"/>
          </p:nvPr>
        </p:nvSpPr>
        <p:spPr/>
        <p:txBody>
          <a:bodyPr/>
          <a:lstStyle/>
          <a:p>
            <a:fld id="{0BE25364-29D4-4DE3-A5DA-1D465C2F645A}" type="slidenum">
              <a:rPr lang="sl-SI" smtClean="0"/>
              <a:t>‹#›</a:t>
            </a:fld>
            <a:endParaRPr lang="sl-SI"/>
          </a:p>
        </p:txBody>
      </p:sp>
    </p:spTree>
    <p:extLst>
      <p:ext uri="{BB962C8B-B14F-4D97-AF65-F5344CB8AC3E}">
        <p14:creationId xmlns:p14="http://schemas.microsoft.com/office/powerpoint/2010/main" val="1871126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3E85A871-AA24-3477-2566-B6AA389629E9}"/>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E9C51554-D778-AC06-B09E-20749AB40963}"/>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80FEEE22-06F7-3765-D2BD-A8573F1B9E9F}"/>
              </a:ext>
            </a:extLst>
          </p:cNvPr>
          <p:cNvSpPr>
            <a:spLocks noGrp="1"/>
          </p:cNvSpPr>
          <p:nvPr>
            <p:ph type="dt" sz="half" idx="10"/>
          </p:nvPr>
        </p:nvSpPr>
        <p:spPr/>
        <p:txBody>
          <a:bodyPr/>
          <a:lstStyle/>
          <a:p>
            <a:fld id="{F902279A-9CD0-494D-8438-CDEC835FFB9C}" type="datetimeFigureOut">
              <a:rPr lang="sl-SI" smtClean="0"/>
              <a:t>3. 07. 2024</a:t>
            </a:fld>
            <a:endParaRPr lang="sl-SI"/>
          </a:p>
        </p:txBody>
      </p:sp>
      <p:sp>
        <p:nvSpPr>
          <p:cNvPr id="5" name="Označba mesta noge 4">
            <a:extLst>
              <a:ext uri="{FF2B5EF4-FFF2-40B4-BE49-F238E27FC236}">
                <a16:creationId xmlns:a16="http://schemas.microsoft.com/office/drawing/2014/main" id="{9EFF779F-AF19-5C89-E5B1-3032AE2E9789}"/>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78A4DB34-4DE7-30DE-F2BD-87D3659FB684}"/>
              </a:ext>
            </a:extLst>
          </p:cNvPr>
          <p:cNvSpPr>
            <a:spLocks noGrp="1"/>
          </p:cNvSpPr>
          <p:nvPr>
            <p:ph type="sldNum" sz="quarter" idx="12"/>
          </p:nvPr>
        </p:nvSpPr>
        <p:spPr/>
        <p:txBody>
          <a:bodyPr/>
          <a:lstStyle/>
          <a:p>
            <a:fld id="{0BE25364-29D4-4DE3-A5DA-1D465C2F645A}" type="slidenum">
              <a:rPr lang="sl-SI" smtClean="0"/>
              <a:t>‹#›</a:t>
            </a:fld>
            <a:endParaRPr lang="sl-SI"/>
          </a:p>
        </p:txBody>
      </p:sp>
    </p:spTree>
    <p:extLst>
      <p:ext uri="{BB962C8B-B14F-4D97-AF65-F5344CB8AC3E}">
        <p14:creationId xmlns:p14="http://schemas.microsoft.com/office/powerpoint/2010/main" val="3321788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4974BE-C19E-6E6E-B043-00FAAB5DE72A}"/>
              </a:ext>
            </a:extLst>
          </p:cNvPr>
          <p:cNvSpPr>
            <a:spLocks noGrp="1"/>
          </p:cNvSpPr>
          <p:nvPr>
            <p:ph type="title"/>
          </p:nvPr>
        </p:nvSpPr>
        <p:spPr/>
        <p:txBody>
          <a:bodyPr/>
          <a:lstStyle/>
          <a:p>
            <a:r>
              <a:rPr lang="sl-SI" dirty="0"/>
              <a:t>Kliknite, če želite urediti slog naslova matrice</a:t>
            </a:r>
          </a:p>
        </p:txBody>
      </p:sp>
      <p:sp>
        <p:nvSpPr>
          <p:cNvPr id="3" name="Označba mesta vsebine 2">
            <a:extLst>
              <a:ext uri="{FF2B5EF4-FFF2-40B4-BE49-F238E27FC236}">
                <a16:creationId xmlns:a16="http://schemas.microsoft.com/office/drawing/2014/main" id="{F30793E3-6680-D85B-F308-AE889AEC957A}"/>
              </a:ext>
            </a:extLst>
          </p:cNvPr>
          <p:cNvSpPr>
            <a:spLocks noGrp="1"/>
          </p:cNvSpPr>
          <p:nvPr>
            <p:ph idx="1"/>
          </p:nvPr>
        </p:nvSpPr>
        <p:spPr/>
        <p:txBody>
          <a:bodyPr/>
          <a:lstStyle/>
          <a:p>
            <a:pPr lvl="0"/>
            <a:r>
              <a:rPr lang="sl-SI" dirty="0"/>
              <a:t>Kliknite za urejanje slogov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4" name="Označba mesta datuma 3">
            <a:extLst>
              <a:ext uri="{FF2B5EF4-FFF2-40B4-BE49-F238E27FC236}">
                <a16:creationId xmlns:a16="http://schemas.microsoft.com/office/drawing/2014/main" id="{3B59719E-3984-8673-EE13-E0A52C6A5544}"/>
              </a:ext>
            </a:extLst>
          </p:cNvPr>
          <p:cNvSpPr>
            <a:spLocks noGrp="1"/>
          </p:cNvSpPr>
          <p:nvPr>
            <p:ph type="dt" sz="half" idx="10"/>
          </p:nvPr>
        </p:nvSpPr>
        <p:spPr/>
        <p:txBody>
          <a:bodyPr/>
          <a:lstStyle/>
          <a:p>
            <a:fld id="{F902279A-9CD0-494D-8438-CDEC835FFB9C}" type="datetimeFigureOut">
              <a:rPr lang="sl-SI" smtClean="0"/>
              <a:t>3. 07. 2024</a:t>
            </a:fld>
            <a:endParaRPr lang="sl-SI"/>
          </a:p>
        </p:txBody>
      </p:sp>
      <p:sp>
        <p:nvSpPr>
          <p:cNvPr id="5" name="Označba mesta noge 4">
            <a:extLst>
              <a:ext uri="{FF2B5EF4-FFF2-40B4-BE49-F238E27FC236}">
                <a16:creationId xmlns:a16="http://schemas.microsoft.com/office/drawing/2014/main" id="{00C9C920-495E-A58E-DCF0-BEA72E3AA771}"/>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A373D962-5238-35DD-C253-376E2E40A151}"/>
              </a:ext>
            </a:extLst>
          </p:cNvPr>
          <p:cNvSpPr>
            <a:spLocks noGrp="1"/>
          </p:cNvSpPr>
          <p:nvPr>
            <p:ph type="sldNum" sz="quarter" idx="12"/>
          </p:nvPr>
        </p:nvSpPr>
        <p:spPr/>
        <p:txBody>
          <a:bodyPr/>
          <a:lstStyle/>
          <a:p>
            <a:fld id="{0BE25364-29D4-4DE3-A5DA-1D465C2F645A}" type="slidenum">
              <a:rPr lang="sl-SI" smtClean="0"/>
              <a:t>‹#›</a:t>
            </a:fld>
            <a:endParaRPr lang="sl-SI"/>
          </a:p>
        </p:txBody>
      </p:sp>
    </p:spTree>
    <p:extLst>
      <p:ext uri="{BB962C8B-B14F-4D97-AF65-F5344CB8AC3E}">
        <p14:creationId xmlns:p14="http://schemas.microsoft.com/office/powerpoint/2010/main" val="312477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FBC32DE-491C-85AF-C326-79E4643DF38F}"/>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55F9D1C2-D2B8-58A4-5D4B-74D49D27DE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188F21CD-375D-3D68-D43A-543C41E487E7}"/>
              </a:ext>
            </a:extLst>
          </p:cNvPr>
          <p:cNvSpPr>
            <a:spLocks noGrp="1"/>
          </p:cNvSpPr>
          <p:nvPr>
            <p:ph type="dt" sz="half" idx="10"/>
          </p:nvPr>
        </p:nvSpPr>
        <p:spPr/>
        <p:txBody>
          <a:bodyPr/>
          <a:lstStyle/>
          <a:p>
            <a:fld id="{F902279A-9CD0-494D-8438-CDEC835FFB9C}" type="datetimeFigureOut">
              <a:rPr lang="sl-SI" smtClean="0"/>
              <a:t>3. 07. 2024</a:t>
            </a:fld>
            <a:endParaRPr lang="sl-SI"/>
          </a:p>
        </p:txBody>
      </p:sp>
      <p:sp>
        <p:nvSpPr>
          <p:cNvPr id="5" name="Označba mesta noge 4">
            <a:extLst>
              <a:ext uri="{FF2B5EF4-FFF2-40B4-BE49-F238E27FC236}">
                <a16:creationId xmlns:a16="http://schemas.microsoft.com/office/drawing/2014/main" id="{77BC41E9-255E-FB97-E97C-C154212260F4}"/>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BB983999-73C4-7C24-701A-DE844C572AF3}"/>
              </a:ext>
            </a:extLst>
          </p:cNvPr>
          <p:cNvSpPr>
            <a:spLocks noGrp="1"/>
          </p:cNvSpPr>
          <p:nvPr>
            <p:ph type="sldNum" sz="quarter" idx="12"/>
          </p:nvPr>
        </p:nvSpPr>
        <p:spPr/>
        <p:txBody>
          <a:bodyPr/>
          <a:lstStyle/>
          <a:p>
            <a:fld id="{0BE25364-29D4-4DE3-A5DA-1D465C2F645A}" type="slidenum">
              <a:rPr lang="sl-SI" smtClean="0"/>
              <a:t>‹#›</a:t>
            </a:fld>
            <a:endParaRPr lang="sl-SI"/>
          </a:p>
        </p:txBody>
      </p:sp>
    </p:spTree>
    <p:extLst>
      <p:ext uri="{BB962C8B-B14F-4D97-AF65-F5344CB8AC3E}">
        <p14:creationId xmlns:p14="http://schemas.microsoft.com/office/powerpoint/2010/main" val="705038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E2FE96C-CCE7-CFF7-F77D-CB98D10A33B3}"/>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2C08C9E4-0FAE-7522-0475-2A1450B24D47}"/>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5766E740-1102-C702-1327-89EDFCF25073}"/>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1847B7E3-F3CB-AE34-BF17-A322C15B7052}"/>
              </a:ext>
            </a:extLst>
          </p:cNvPr>
          <p:cNvSpPr>
            <a:spLocks noGrp="1"/>
          </p:cNvSpPr>
          <p:nvPr>
            <p:ph type="dt" sz="half" idx="10"/>
          </p:nvPr>
        </p:nvSpPr>
        <p:spPr/>
        <p:txBody>
          <a:bodyPr/>
          <a:lstStyle/>
          <a:p>
            <a:fld id="{F902279A-9CD0-494D-8438-CDEC835FFB9C}" type="datetimeFigureOut">
              <a:rPr lang="sl-SI" smtClean="0"/>
              <a:t>3. 07. 2024</a:t>
            </a:fld>
            <a:endParaRPr lang="sl-SI"/>
          </a:p>
        </p:txBody>
      </p:sp>
      <p:sp>
        <p:nvSpPr>
          <p:cNvPr id="6" name="Označba mesta noge 5">
            <a:extLst>
              <a:ext uri="{FF2B5EF4-FFF2-40B4-BE49-F238E27FC236}">
                <a16:creationId xmlns:a16="http://schemas.microsoft.com/office/drawing/2014/main" id="{C0DB987D-4FBF-81AF-E52C-1EC0D5373EDC}"/>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3B36C74C-B2BE-B09A-E0E8-098429C6B043}"/>
              </a:ext>
            </a:extLst>
          </p:cNvPr>
          <p:cNvSpPr>
            <a:spLocks noGrp="1"/>
          </p:cNvSpPr>
          <p:nvPr>
            <p:ph type="sldNum" sz="quarter" idx="12"/>
          </p:nvPr>
        </p:nvSpPr>
        <p:spPr/>
        <p:txBody>
          <a:bodyPr/>
          <a:lstStyle/>
          <a:p>
            <a:fld id="{0BE25364-29D4-4DE3-A5DA-1D465C2F645A}" type="slidenum">
              <a:rPr lang="sl-SI" smtClean="0"/>
              <a:t>‹#›</a:t>
            </a:fld>
            <a:endParaRPr lang="sl-SI"/>
          </a:p>
        </p:txBody>
      </p:sp>
    </p:spTree>
    <p:extLst>
      <p:ext uri="{BB962C8B-B14F-4D97-AF65-F5344CB8AC3E}">
        <p14:creationId xmlns:p14="http://schemas.microsoft.com/office/powerpoint/2010/main" val="850383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5CF5BB5-04A9-EADE-3B02-6EDCF26D5A56}"/>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30AC85EE-CEF3-7EC7-B682-A206EBF45C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68BE0D85-0A8E-37F7-005E-0CF8F5BE77CE}"/>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28905737-59C2-B7DE-E407-D1F14A8CA9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5F0D67F2-4D0D-43EB-432D-09E01E73E81F}"/>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B747662C-305F-4059-0B75-F36B7D941A25}"/>
              </a:ext>
            </a:extLst>
          </p:cNvPr>
          <p:cNvSpPr>
            <a:spLocks noGrp="1"/>
          </p:cNvSpPr>
          <p:nvPr>
            <p:ph type="dt" sz="half" idx="10"/>
          </p:nvPr>
        </p:nvSpPr>
        <p:spPr/>
        <p:txBody>
          <a:bodyPr/>
          <a:lstStyle/>
          <a:p>
            <a:fld id="{F902279A-9CD0-494D-8438-CDEC835FFB9C}" type="datetimeFigureOut">
              <a:rPr lang="sl-SI" smtClean="0"/>
              <a:t>3. 07. 2024</a:t>
            </a:fld>
            <a:endParaRPr lang="sl-SI"/>
          </a:p>
        </p:txBody>
      </p:sp>
      <p:sp>
        <p:nvSpPr>
          <p:cNvPr id="8" name="Označba mesta noge 7">
            <a:extLst>
              <a:ext uri="{FF2B5EF4-FFF2-40B4-BE49-F238E27FC236}">
                <a16:creationId xmlns:a16="http://schemas.microsoft.com/office/drawing/2014/main" id="{0D9BF7D7-2A5C-0FE8-7657-653951FB26FA}"/>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D242D269-A37D-5134-54CF-4D7750D2E81C}"/>
              </a:ext>
            </a:extLst>
          </p:cNvPr>
          <p:cNvSpPr>
            <a:spLocks noGrp="1"/>
          </p:cNvSpPr>
          <p:nvPr>
            <p:ph type="sldNum" sz="quarter" idx="12"/>
          </p:nvPr>
        </p:nvSpPr>
        <p:spPr/>
        <p:txBody>
          <a:bodyPr/>
          <a:lstStyle/>
          <a:p>
            <a:fld id="{0BE25364-29D4-4DE3-A5DA-1D465C2F645A}" type="slidenum">
              <a:rPr lang="sl-SI" smtClean="0"/>
              <a:t>‹#›</a:t>
            </a:fld>
            <a:endParaRPr lang="sl-SI"/>
          </a:p>
        </p:txBody>
      </p:sp>
    </p:spTree>
    <p:extLst>
      <p:ext uri="{BB962C8B-B14F-4D97-AF65-F5344CB8AC3E}">
        <p14:creationId xmlns:p14="http://schemas.microsoft.com/office/powerpoint/2010/main" val="154324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0FDF518-65AA-E21E-1891-464394BBD453}"/>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4E1BC592-9253-BED5-BB6D-2B8193EA4FFD}"/>
              </a:ext>
            </a:extLst>
          </p:cNvPr>
          <p:cNvSpPr>
            <a:spLocks noGrp="1"/>
          </p:cNvSpPr>
          <p:nvPr>
            <p:ph type="dt" sz="half" idx="10"/>
          </p:nvPr>
        </p:nvSpPr>
        <p:spPr/>
        <p:txBody>
          <a:bodyPr/>
          <a:lstStyle/>
          <a:p>
            <a:fld id="{F902279A-9CD0-494D-8438-CDEC835FFB9C}" type="datetimeFigureOut">
              <a:rPr lang="sl-SI" smtClean="0"/>
              <a:t>3. 07. 2024</a:t>
            </a:fld>
            <a:endParaRPr lang="sl-SI"/>
          </a:p>
        </p:txBody>
      </p:sp>
      <p:sp>
        <p:nvSpPr>
          <p:cNvPr id="4" name="Označba mesta noge 3">
            <a:extLst>
              <a:ext uri="{FF2B5EF4-FFF2-40B4-BE49-F238E27FC236}">
                <a16:creationId xmlns:a16="http://schemas.microsoft.com/office/drawing/2014/main" id="{B2630B74-B15F-B89B-7B54-AF6B63209388}"/>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8BA7F62A-1724-D144-BE93-5A788367A2ED}"/>
              </a:ext>
            </a:extLst>
          </p:cNvPr>
          <p:cNvSpPr>
            <a:spLocks noGrp="1"/>
          </p:cNvSpPr>
          <p:nvPr>
            <p:ph type="sldNum" sz="quarter" idx="12"/>
          </p:nvPr>
        </p:nvSpPr>
        <p:spPr/>
        <p:txBody>
          <a:bodyPr/>
          <a:lstStyle/>
          <a:p>
            <a:fld id="{0BE25364-29D4-4DE3-A5DA-1D465C2F645A}" type="slidenum">
              <a:rPr lang="sl-SI" smtClean="0"/>
              <a:t>‹#›</a:t>
            </a:fld>
            <a:endParaRPr lang="sl-SI"/>
          </a:p>
        </p:txBody>
      </p:sp>
    </p:spTree>
    <p:extLst>
      <p:ext uri="{BB962C8B-B14F-4D97-AF65-F5344CB8AC3E}">
        <p14:creationId xmlns:p14="http://schemas.microsoft.com/office/powerpoint/2010/main" val="317396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B9370515-7300-B960-7079-BCD27227FFBC}"/>
              </a:ext>
            </a:extLst>
          </p:cNvPr>
          <p:cNvSpPr>
            <a:spLocks noGrp="1"/>
          </p:cNvSpPr>
          <p:nvPr>
            <p:ph type="dt" sz="half" idx="10"/>
          </p:nvPr>
        </p:nvSpPr>
        <p:spPr/>
        <p:txBody>
          <a:bodyPr/>
          <a:lstStyle/>
          <a:p>
            <a:fld id="{F902279A-9CD0-494D-8438-CDEC835FFB9C}" type="datetimeFigureOut">
              <a:rPr lang="sl-SI" smtClean="0"/>
              <a:t>3. 07. 2024</a:t>
            </a:fld>
            <a:endParaRPr lang="sl-SI"/>
          </a:p>
        </p:txBody>
      </p:sp>
      <p:sp>
        <p:nvSpPr>
          <p:cNvPr id="3" name="Označba mesta noge 2">
            <a:extLst>
              <a:ext uri="{FF2B5EF4-FFF2-40B4-BE49-F238E27FC236}">
                <a16:creationId xmlns:a16="http://schemas.microsoft.com/office/drawing/2014/main" id="{484A02D7-B0BE-FDC8-47A7-83481633815A}"/>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5EF14C3D-DA72-6B77-372B-034AD752E910}"/>
              </a:ext>
            </a:extLst>
          </p:cNvPr>
          <p:cNvSpPr>
            <a:spLocks noGrp="1"/>
          </p:cNvSpPr>
          <p:nvPr>
            <p:ph type="sldNum" sz="quarter" idx="12"/>
          </p:nvPr>
        </p:nvSpPr>
        <p:spPr/>
        <p:txBody>
          <a:bodyPr/>
          <a:lstStyle/>
          <a:p>
            <a:fld id="{0BE25364-29D4-4DE3-A5DA-1D465C2F645A}" type="slidenum">
              <a:rPr lang="sl-SI" smtClean="0"/>
              <a:t>‹#›</a:t>
            </a:fld>
            <a:endParaRPr lang="sl-SI"/>
          </a:p>
        </p:txBody>
      </p:sp>
    </p:spTree>
    <p:extLst>
      <p:ext uri="{BB962C8B-B14F-4D97-AF65-F5344CB8AC3E}">
        <p14:creationId xmlns:p14="http://schemas.microsoft.com/office/powerpoint/2010/main" val="1907325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BC07B01-0136-341A-4F7A-D63F1824DCD2}"/>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BDD2D80E-6412-9647-E4B9-B14F7D2B9E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241F7964-2EAD-E6D9-07B6-A1174D681C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51A28DEE-4ECF-5EAA-B9B3-28DEAE7E76BF}"/>
              </a:ext>
            </a:extLst>
          </p:cNvPr>
          <p:cNvSpPr>
            <a:spLocks noGrp="1"/>
          </p:cNvSpPr>
          <p:nvPr>
            <p:ph type="dt" sz="half" idx="10"/>
          </p:nvPr>
        </p:nvSpPr>
        <p:spPr/>
        <p:txBody>
          <a:bodyPr/>
          <a:lstStyle/>
          <a:p>
            <a:fld id="{F902279A-9CD0-494D-8438-CDEC835FFB9C}" type="datetimeFigureOut">
              <a:rPr lang="sl-SI" smtClean="0"/>
              <a:t>3. 07. 2024</a:t>
            </a:fld>
            <a:endParaRPr lang="sl-SI"/>
          </a:p>
        </p:txBody>
      </p:sp>
      <p:sp>
        <p:nvSpPr>
          <p:cNvPr id="6" name="Označba mesta noge 5">
            <a:extLst>
              <a:ext uri="{FF2B5EF4-FFF2-40B4-BE49-F238E27FC236}">
                <a16:creationId xmlns:a16="http://schemas.microsoft.com/office/drawing/2014/main" id="{CC52BC73-30E6-D2F0-C95B-BD5758CCD3A7}"/>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6450BD51-A7E6-6570-6F86-83D1D73A11A9}"/>
              </a:ext>
            </a:extLst>
          </p:cNvPr>
          <p:cNvSpPr>
            <a:spLocks noGrp="1"/>
          </p:cNvSpPr>
          <p:nvPr>
            <p:ph type="sldNum" sz="quarter" idx="12"/>
          </p:nvPr>
        </p:nvSpPr>
        <p:spPr/>
        <p:txBody>
          <a:bodyPr/>
          <a:lstStyle/>
          <a:p>
            <a:fld id="{0BE25364-29D4-4DE3-A5DA-1D465C2F645A}" type="slidenum">
              <a:rPr lang="sl-SI" smtClean="0"/>
              <a:t>‹#›</a:t>
            </a:fld>
            <a:endParaRPr lang="sl-SI"/>
          </a:p>
        </p:txBody>
      </p:sp>
    </p:spTree>
    <p:extLst>
      <p:ext uri="{BB962C8B-B14F-4D97-AF65-F5344CB8AC3E}">
        <p14:creationId xmlns:p14="http://schemas.microsoft.com/office/powerpoint/2010/main" val="4118587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AE86DFD-B2EC-F7E4-BD45-EAE3400ECD03}"/>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89D86024-2BCE-E341-88A3-806EFE77B5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E4C6DCA5-6DB0-5F94-2C2E-9A3635B5B4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E2E740C1-A448-0A8E-921B-DDF10E7C3422}"/>
              </a:ext>
            </a:extLst>
          </p:cNvPr>
          <p:cNvSpPr>
            <a:spLocks noGrp="1"/>
          </p:cNvSpPr>
          <p:nvPr>
            <p:ph type="dt" sz="half" idx="10"/>
          </p:nvPr>
        </p:nvSpPr>
        <p:spPr/>
        <p:txBody>
          <a:bodyPr/>
          <a:lstStyle/>
          <a:p>
            <a:fld id="{F902279A-9CD0-494D-8438-CDEC835FFB9C}" type="datetimeFigureOut">
              <a:rPr lang="sl-SI" smtClean="0"/>
              <a:t>3. 07. 2024</a:t>
            </a:fld>
            <a:endParaRPr lang="sl-SI"/>
          </a:p>
        </p:txBody>
      </p:sp>
      <p:sp>
        <p:nvSpPr>
          <p:cNvPr id="6" name="Označba mesta noge 5">
            <a:extLst>
              <a:ext uri="{FF2B5EF4-FFF2-40B4-BE49-F238E27FC236}">
                <a16:creationId xmlns:a16="http://schemas.microsoft.com/office/drawing/2014/main" id="{0A9F1EB7-589C-E501-DC04-FC63ADB62024}"/>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7FD0BF32-1CBB-B7C8-A56E-585DECB13155}"/>
              </a:ext>
            </a:extLst>
          </p:cNvPr>
          <p:cNvSpPr>
            <a:spLocks noGrp="1"/>
          </p:cNvSpPr>
          <p:nvPr>
            <p:ph type="sldNum" sz="quarter" idx="12"/>
          </p:nvPr>
        </p:nvSpPr>
        <p:spPr/>
        <p:txBody>
          <a:bodyPr/>
          <a:lstStyle/>
          <a:p>
            <a:fld id="{0BE25364-29D4-4DE3-A5DA-1D465C2F645A}" type="slidenum">
              <a:rPr lang="sl-SI" smtClean="0"/>
              <a:t>‹#›</a:t>
            </a:fld>
            <a:endParaRPr lang="sl-SI"/>
          </a:p>
        </p:txBody>
      </p:sp>
    </p:spTree>
    <p:extLst>
      <p:ext uri="{BB962C8B-B14F-4D97-AF65-F5344CB8AC3E}">
        <p14:creationId xmlns:p14="http://schemas.microsoft.com/office/powerpoint/2010/main" val="3190626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474AC04F-42D8-25D5-EC61-ECCA57006B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233148C0-DD9F-1C10-78E7-D3283BF33A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CDDF0EEA-D556-423F-FF3B-18FCA072E2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2279A-9CD0-494D-8438-CDEC835FFB9C}" type="datetimeFigureOut">
              <a:rPr lang="sl-SI" smtClean="0"/>
              <a:t>3. 07. 2024</a:t>
            </a:fld>
            <a:endParaRPr lang="sl-SI"/>
          </a:p>
        </p:txBody>
      </p:sp>
      <p:sp>
        <p:nvSpPr>
          <p:cNvPr id="5" name="Označba mesta noge 4">
            <a:extLst>
              <a:ext uri="{FF2B5EF4-FFF2-40B4-BE49-F238E27FC236}">
                <a16:creationId xmlns:a16="http://schemas.microsoft.com/office/drawing/2014/main" id="{58A0B4F5-01AC-BB65-F21A-1A3B63B679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a:extLst>
              <a:ext uri="{FF2B5EF4-FFF2-40B4-BE49-F238E27FC236}">
                <a16:creationId xmlns:a16="http://schemas.microsoft.com/office/drawing/2014/main" id="{5CA8154E-9600-2C70-8AC6-E02825D1C0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25364-29D4-4DE3-A5DA-1D465C2F645A}" type="slidenum">
              <a:rPr lang="sl-SI" smtClean="0"/>
              <a:t>‹#›</a:t>
            </a:fld>
            <a:endParaRPr lang="sl-SI"/>
          </a:p>
        </p:txBody>
      </p:sp>
    </p:spTree>
    <p:extLst>
      <p:ext uri="{BB962C8B-B14F-4D97-AF65-F5344CB8AC3E}">
        <p14:creationId xmlns:p14="http://schemas.microsoft.com/office/powerpoint/2010/main" val="3689077987"/>
      </p:ext>
    </p:extLst>
  </p:cSld>
  <p:clrMap bg1="lt1" tx1="dk1" bg2="lt2" tx2="dk2" accent1="accent1" accent2="accent2" accent3="accent3" accent4="accent4" accent5="accent5" accent6="accent6" hlink="hlink" folHlink="folHlink"/>
  <p:sldLayoutIdLst>
    <p:sldLayoutId id="2147484169" r:id="rId1"/>
    <p:sldLayoutId id="2147484170" r:id="rId2"/>
    <p:sldLayoutId id="2147484171" r:id="rId3"/>
    <p:sldLayoutId id="2147484172" r:id="rId4"/>
    <p:sldLayoutId id="2147484173" r:id="rId5"/>
    <p:sldLayoutId id="2147484174" r:id="rId6"/>
    <p:sldLayoutId id="2147484175" r:id="rId7"/>
    <p:sldLayoutId id="2147484176" r:id="rId8"/>
    <p:sldLayoutId id="2147484177" r:id="rId9"/>
    <p:sldLayoutId id="2147484178" r:id="rId10"/>
    <p:sldLayoutId id="21474841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ejr.ekultura.gov.si/ejr-web/"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urska.kavcic@gov.s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Naslov 1">
            <a:extLst>
              <a:ext uri="{FF2B5EF4-FFF2-40B4-BE49-F238E27FC236}">
                <a16:creationId xmlns:a16="http://schemas.microsoft.com/office/drawing/2014/main" id="{AA3DE236-FDBD-693A-87AC-DC480D82562D}"/>
              </a:ext>
            </a:extLst>
          </p:cNvPr>
          <p:cNvSpPr>
            <a:spLocks noGrp="1"/>
          </p:cNvSpPr>
          <p:nvPr>
            <p:ph type="ctrTitle"/>
          </p:nvPr>
        </p:nvSpPr>
        <p:spPr>
          <a:xfrm>
            <a:off x="1314824" y="735106"/>
            <a:ext cx="10053763" cy="2928470"/>
          </a:xfrm>
        </p:spPr>
        <p:txBody>
          <a:bodyPr anchor="b">
            <a:normAutofit/>
          </a:bodyPr>
          <a:lstStyle/>
          <a:p>
            <a:r>
              <a:rPr lang="sl-SI" sz="44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Javni razpis za zeleni prehod v kulturi (JR-ZPK- 2024-2026)</a:t>
            </a:r>
            <a:br>
              <a:rPr lang="sl-SI" sz="4400" dirty="0">
                <a:solidFill>
                  <a:srgbClr val="FFFFFF"/>
                </a:solidFill>
                <a:effectLst/>
                <a:latin typeface="Arial" panose="020B0604020202020204" pitchFamily="34" charset="0"/>
                <a:ea typeface="Calibri" panose="020F0502020204030204" pitchFamily="34" charset="0"/>
                <a:cs typeface="Arial" panose="020B0604020202020204" pitchFamily="34" charset="0"/>
              </a:rPr>
            </a:br>
            <a:endParaRPr lang="sl-SI" sz="4400" dirty="0">
              <a:solidFill>
                <a:srgbClr val="FFFFFF"/>
              </a:solidFill>
              <a:latin typeface="Arial" panose="020B0604020202020204" pitchFamily="34" charset="0"/>
              <a:cs typeface="Arial" panose="020B0604020202020204" pitchFamily="34" charset="0"/>
            </a:endParaRPr>
          </a:p>
        </p:txBody>
      </p:sp>
      <p:sp>
        <p:nvSpPr>
          <p:cNvPr id="3" name="Podnaslov 2">
            <a:extLst>
              <a:ext uri="{FF2B5EF4-FFF2-40B4-BE49-F238E27FC236}">
                <a16:creationId xmlns:a16="http://schemas.microsoft.com/office/drawing/2014/main" id="{48F1AE23-9CBF-C077-93F7-54E9D051A64B}"/>
              </a:ext>
            </a:extLst>
          </p:cNvPr>
          <p:cNvSpPr>
            <a:spLocks noGrp="1"/>
          </p:cNvSpPr>
          <p:nvPr>
            <p:ph type="subTitle" idx="1"/>
          </p:nvPr>
        </p:nvSpPr>
        <p:spPr>
          <a:xfrm>
            <a:off x="1350682" y="4870824"/>
            <a:ext cx="10005951" cy="1458258"/>
          </a:xfrm>
        </p:spPr>
        <p:txBody>
          <a:bodyPr anchor="ctr">
            <a:normAutofit/>
          </a:bodyPr>
          <a:lstStyle/>
          <a:p>
            <a:r>
              <a:rPr lang="sl-SI" dirty="0">
                <a:latin typeface="Arial" panose="020B0604020202020204" pitchFamily="34" charset="0"/>
                <a:cs typeface="Arial" panose="020B0604020202020204" pitchFamily="34" charset="0"/>
              </a:rPr>
              <a:t>Informativna delavnica za potencialne prijavitelje</a:t>
            </a:r>
          </a:p>
          <a:p>
            <a:r>
              <a:rPr lang="sl-SI" dirty="0">
                <a:latin typeface="Arial" panose="020B0604020202020204" pitchFamily="34" charset="0"/>
                <a:cs typeface="Arial" panose="020B0604020202020204" pitchFamily="34" charset="0"/>
              </a:rPr>
              <a:t>Ljubljana, 2. 7. 2024 </a:t>
            </a:r>
          </a:p>
        </p:txBody>
      </p:sp>
    </p:spTree>
    <p:extLst>
      <p:ext uri="{BB962C8B-B14F-4D97-AF65-F5344CB8AC3E}">
        <p14:creationId xmlns:p14="http://schemas.microsoft.com/office/powerpoint/2010/main" val="200290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700"/>
                                        <p:tgtEl>
                                          <p:spTgt spid="3">
                                            <p:txEl>
                                              <p:pRg st="1" end="1"/>
                                            </p:txEl>
                                          </p:spTgt>
                                        </p:tgtEl>
                                      </p:cBhvr>
                                    </p:animEffect>
                                  </p:childTnLst>
                                </p:cTn>
                              </p:par>
                              <p:par>
                                <p:cTn id="11" presetID="10" presetClass="entr" presetSubtype="0" fill="hold" grpId="0" nodeType="withEffect">
                                  <p:stCondLst>
                                    <p:cond delay="500"/>
                                  </p:stCondLst>
                                  <p:iterate>
                                    <p:tmPct val="10000"/>
                                  </p:iterate>
                                  <p:childTnLst>
                                    <p:set>
                                      <p:cBhvr>
                                        <p:cTn id="12" dur="1" fill="hold">
                                          <p:stCondLst>
                                            <p:cond delay="0"/>
                                          </p:stCondLst>
                                        </p:cTn>
                                        <p:tgtEl>
                                          <p:spTgt spid="2"/>
                                        </p:tgtEl>
                                        <p:attrNameLst>
                                          <p:attrName>style.visibility</p:attrName>
                                        </p:attrNameLst>
                                      </p:cBhvr>
                                      <p:to>
                                        <p:strVal val="visible"/>
                                      </p:to>
                                    </p:set>
                                    <p:animEffect transition="in" filter="fade">
                                      <p:cBhvr>
                                        <p:cTn id="13"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1371599" y="294538"/>
            <a:ext cx="9895951" cy="1033669"/>
          </a:xfrm>
        </p:spPr>
        <p:txBody>
          <a:bodyPr>
            <a:normAutofit/>
          </a:bodyPr>
          <a:lstStyle/>
          <a:p>
            <a:r>
              <a:rPr lang="sl-SI" sz="4000" dirty="0">
                <a:solidFill>
                  <a:srgbClr val="FFFFFF"/>
                </a:solidFill>
                <a:latin typeface="Arial" panose="020B0604020202020204" pitchFamily="34" charset="0"/>
                <a:cs typeface="Arial" panose="020B0604020202020204" pitchFamily="34" charset="0"/>
              </a:rPr>
              <a:t>Splošni pogoji- SKLOP A, podsklop A2</a:t>
            </a:r>
          </a:p>
        </p:txBody>
      </p:sp>
      <p:sp>
        <p:nvSpPr>
          <p:cNvPr id="3" name="Označba mesta vsebine 2">
            <a:extLst>
              <a:ext uri="{FF2B5EF4-FFF2-40B4-BE49-F238E27FC236}">
                <a16:creationId xmlns:a16="http://schemas.microsoft.com/office/drawing/2014/main" id="{1BADD784-FE77-EF54-D28F-B4AF061B2F9F}"/>
              </a:ext>
            </a:extLst>
          </p:cNvPr>
          <p:cNvSpPr>
            <a:spLocks noGrp="1"/>
          </p:cNvSpPr>
          <p:nvPr>
            <p:ph idx="1"/>
          </p:nvPr>
        </p:nvSpPr>
        <p:spPr>
          <a:xfrm>
            <a:off x="296777" y="1770081"/>
            <a:ext cx="11598442" cy="5087919"/>
          </a:xfrm>
        </p:spPr>
        <p:txBody>
          <a:bodyPr anchor="ctr">
            <a:noAutofit/>
          </a:bodyPr>
          <a:lstStyle/>
          <a:p>
            <a:r>
              <a:rPr lang="sl-SI" sz="1600" kern="0" dirty="0">
                <a:latin typeface="Arial" panose="020B0604020202020204" pitchFamily="34" charset="0"/>
                <a:ea typeface="MS Mincho" panose="02020609040205080304" pitchFamily="49" charset="-128"/>
              </a:rPr>
              <a:t>Prijavitelj je </a:t>
            </a:r>
            <a:r>
              <a:rPr lang="sl-SI" sz="1600" b="1" kern="0" dirty="0">
                <a:latin typeface="Arial" panose="020B0604020202020204" pitchFamily="34" charset="0"/>
                <a:ea typeface="MS Mincho" panose="02020609040205080304" pitchFamily="49" charset="-128"/>
              </a:rPr>
              <a:t>javni zavod, </a:t>
            </a:r>
            <a:r>
              <a:rPr lang="sl-SI" sz="1600" kern="0" dirty="0">
                <a:latin typeface="Arial" panose="020B0604020202020204" pitchFamily="34" charset="0"/>
                <a:ea typeface="MS Mincho" panose="02020609040205080304" pitchFamily="49" charset="-128"/>
              </a:rPr>
              <a:t>vpisan v evidenco javnih zavodov na področju kulture, ki ga vodi ministrstvo v skladu s 30. členom ZUJIK;</a:t>
            </a:r>
          </a:p>
          <a:p>
            <a:r>
              <a:rPr lang="sl-SI" sz="1600" kern="0" dirty="0">
                <a:effectLst/>
                <a:latin typeface="Arial" panose="020B0604020202020204" pitchFamily="34" charset="0"/>
                <a:ea typeface="MS Mincho" panose="02020609040205080304" pitchFamily="49" charset="-128"/>
              </a:rPr>
              <a:t>Prijavitelj je najmanj pet (5) let vpisan v Poslovni register Slovenije;</a:t>
            </a:r>
          </a:p>
          <a:p>
            <a:r>
              <a:rPr lang="sl-SI" sz="1600" kern="100" dirty="0">
                <a:effectLst/>
                <a:latin typeface="Arial" panose="020B0604020202020204" pitchFamily="34" charset="0"/>
                <a:ea typeface="Calibri" panose="020F0502020204030204" pitchFamily="34" charset="0"/>
                <a:cs typeface="Times New Roman" panose="02020603050405020304" pitchFamily="18" charset="0"/>
              </a:rPr>
              <a:t>Prijavitelj nima</a:t>
            </a:r>
            <a:r>
              <a:rPr lang="sl-SI" sz="1600" kern="0" dirty="0">
                <a:effectLst/>
                <a:latin typeface="Arial" panose="020B0604020202020204" pitchFamily="34" charset="0"/>
                <a:ea typeface="Calibri" panose="020F0502020204030204" pitchFamily="34" charset="0"/>
                <a:cs typeface="Times New Roman" panose="02020603050405020304" pitchFamily="18" charset="0"/>
              </a:rPr>
              <a:t> neporavnanih zapadlih finančnih obveznosti do Ministrstva za kulturo iz naslova pogodb o sofinanciranju, sklenjenih v preteklih letih;</a:t>
            </a:r>
          </a:p>
          <a:p>
            <a:r>
              <a:rPr lang="sl-SI" sz="1600" kern="0" dirty="0">
                <a:effectLst/>
                <a:latin typeface="Arial" panose="020B0604020202020204" pitchFamily="34" charset="0"/>
                <a:ea typeface="Times New Roman" panose="02020603050405020304" pitchFamily="18" charset="0"/>
              </a:rPr>
              <a:t>Prijavitelj ima poravnane vse davke in druge obvezne dajatve </a:t>
            </a:r>
            <a:r>
              <a:rPr lang="sl-SI" sz="1600" kern="0" dirty="0">
                <a:effectLst/>
                <a:latin typeface="Arial" panose="020B0604020202020204" pitchFamily="34" charset="0"/>
                <a:ea typeface="MS Mincho" panose="02020609040205080304" pitchFamily="49" charset="-128"/>
              </a:rPr>
              <a:t>v skladu </a:t>
            </a:r>
            <a:r>
              <a:rPr lang="sl-SI" sz="1600" kern="0" dirty="0">
                <a:effectLst/>
                <a:latin typeface="Arial" panose="020B0604020202020204" pitchFamily="34" charset="0"/>
                <a:ea typeface="Times New Roman" panose="02020603050405020304" pitchFamily="18" charset="0"/>
              </a:rPr>
              <a:t>z nacionalno zakonodajo, zapadle do vključno zadnjega dne v mesecu pred vložitvijo vloge na javni razpis, oziroma vrednost neplačanih zapadlih obveznosti ne znaša 50 evrov ali več </a:t>
            </a:r>
            <a:r>
              <a:rPr lang="sl-SI" sz="1600" i="1" kern="0" dirty="0">
                <a:effectLst/>
                <a:latin typeface="Arial" panose="020B0604020202020204" pitchFamily="34" charset="0"/>
                <a:ea typeface="Times New Roman" panose="02020603050405020304" pitchFamily="18" charset="0"/>
              </a:rPr>
              <a:t>(</a:t>
            </a:r>
            <a:r>
              <a:rPr lang="sl-SI" sz="1600" i="1" dirty="0">
                <a:effectLst/>
                <a:latin typeface="Arial" panose="020B0604020202020204" pitchFamily="34" charset="0"/>
                <a:ea typeface="Calibri" panose="020F0502020204030204" pitchFamily="34" charset="0"/>
              </a:rPr>
              <a:t>kopija dokazila Finančne uprave Republike Slovenije o plačanih davkih in drugih obveznih dajatvah)</a:t>
            </a:r>
            <a:endParaRPr lang="sl-SI" sz="1600" i="1" kern="0" dirty="0">
              <a:effectLst/>
              <a:latin typeface="Arial" panose="020B0604020202020204" pitchFamily="34" charset="0"/>
              <a:ea typeface="Times New Roman" panose="02020603050405020304" pitchFamily="18" charset="0"/>
            </a:endParaRPr>
          </a:p>
          <a:p>
            <a:r>
              <a:rPr lang="sl-SI" sz="1600" kern="0" dirty="0">
                <a:latin typeface="Arial" panose="020B0604020202020204" pitchFamily="34" charset="0"/>
              </a:rPr>
              <a:t>Prijavitelj ni v stečajnem postopku, postopku prenehanja delovanja, postopku prisilne poravnave ali postopku likvidacije.</a:t>
            </a:r>
          </a:p>
          <a:p>
            <a:r>
              <a:rPr lang="sl-SI" sz="1600" kern="0" dirty="0">
                <a:latin typeface="Arial" panose="020B0604020202020204" pitchFamily="34" charset="0"/>
              </a:rPr>
              <a:t>Zoper prijavitelja ni podana prepoved poslovanja v razmerju do ministrstva v obsegu, kot izhaja iz 35. in 36. člena Zakona o integriteti in preprečevanju korupcije (Uradni list RS, št. 69/11 – uradno prečiščeno besedilo, 158/20, 3/22 – Zdeb in 16/23 – ZZPri).</a:t>
            </a:r>
          </a:p>
          <a:p>
            <a:r>
              <a:rPr lang="sl-SI" sz="1600" kern="0" dirty="0">
                <a:latin typeface="Arial" panose="020B0604020202020204" pitchFamily="34" charset="0"/>
                <a:cs typeface="Times New Roman" panose="02020603050405020304" pitchFamily="18" charset="0"/>
              </a:rPr>
              <a:t>Za iste že povrnjene upravičene stroške, ki so predmet sofinanciranja v tem razpisu, prijavitelj ni in ne bo pridobil sredstev iz drugih javnih virov (sredstev evropskega, državnega ali lokalnega proračuna) (prepoved dvojnega sofinanciranja).</a:t>
            </a:r>
            <a:endParaRPr lang="sl-SI"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9431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1371599" y="294538"/>
            <a:ext cx="9895951" cy="1033669"/>
          </a:xfrm>
        </p:spPr>
        <p:txBody>
          <a:bodyPr>
            <a:normAutofit/>
          </a:bodyPr>
          <a:lstStyle/>
          <a:p>
            <a:r>
              <a:rPr lang="sl-SI" sz="4000" dirty="0">
                <a:solidFill>
                  <a:srgbClr val="FFFFFF"/>
                </a:solidFill>
                <a:latin typeface="Arial" panose="020B0604020202020204" pitchFamily="34" charset="0"/>
                <a:cs typeface="Arial" panose="020B0604020202020204" pitchFamily="34" charset="0"/>
              </a:rPr>
              <a:t>Splošni pogoji- SKLOP B</a:t>
            </a:r>
          </a:p>
        </p:txBody>
      </p:sp>
      <p:sp>
        <p:nvSpPr>
          <p:cNvPr id="3" name="Označba mesta vsebine 2">
            <a:extLst>
              <a:ext uri="{FF2B5EF4-FFF2-40B4-BE49-F238E27FC236}">
                <a16:creationId xmlns:a16="http://schemas.microsoft.com/office/drawing/2014/main" id="{1BADD784-FE77-EF54-D28F-B4AF061B2F9F}"/>
              </a:ext>
            </a:extLst>
          </p:cNvPr>
          <p:cNvSpPr>
            <a:spLocks noGrp="1"/>
          </p:cNvSpPr>
          <p:nvPr>
            <p:ph idx="1"/>
          </p:nvPr>
        </p:nvSpPr>
        <p:spPr>
          <a:xfrm>
            <a:off x="296777" y="1770081"/>
            <a:ext cx="11598442" cy="5087919"/>
          </a:xfrm>
        </p:spPr>
        <p:txBody>
          <a:bodyPr anchor="ctr">
            <a:noAutofit/>
          </a:bodyPr>
          <a:lstStyle/>
          <a:p>
            <a:r>
              <a:rPr lang="sl-SI" sz="1200" dirty="0">
                <a:latin typeface="Arial" panose="020B0604020202020204" pitchFamily="34" charset="0"/>
                <a:cs typeface="Arial" panose="020B0604020202020204" pitchFamily="34" charset="0"/>
              </a:rPr>
              <a:t>Prijavitelj</a:t>
            </a:r>
            <a:r>
              <a:rPr lang="sl-SI" sz="1200" i="1" dirty="0">
                <a:latin typeface="Arial" panose="020B0604020202020204" pitchFamily="34" charset="0"/>
                <a:cs typeface="Arial" panose="020B0604020202020204" pitchFamily="34" charset="0"/>
              </a:rPr>
              <a:t> </a:t>
            </a:r>
            <a:r>
              <a:rPr lang="sl-SI" sz="1200" dirty="0">
                <a:latin typeface="Arial" panose="020B0604020202020204" pitchFamily="34" charset="0"/>
                <a:cs typeface="Arial" panose="020B0604020202020204" pitchFamily="34" charset="0"/>
              </a:rPr>
              <a:t>je </a:t>
            </a:r>
            <a:r>
              <a:rPr lang="sl-SI" sz="1200" b="1" kern="0" dirty="0">
                <a:effectLst/>
                <a:latin typeface="Arial" panose="020B0604020202020204" pitchFamily="34" charset="0"/>
                <a:ea typeface="MS Mincho" panose="02020609040205080304" pitchFamily="49" charset="-128"/>
              </a:rPr>
              <a:t>nevladna organizacija</a:t>
            </a:r>
            <a:r>
              <a:rPr lang="sl-SI" sz="1200" kern="0" dirty="0">
                <a:effectLst/>
                <a:latin typeface="Arial" panose="020B0604020202020204" pitchFamily="34" charset="0"/>
                <a:ea typeface="MS Mincho" panose="02020609040205080304" pitchFamily="49" charset="-128"/>
              </a:rPr>
              <a:t>, ki ima </a:t>
            </a:r>
            <a:r>
              <a:rPr lang="sl-SI" sz="1200" b="1" kern="0" dirty="0">
                <a:effectLst/>
                <a:latin typeface="Arial" panose="020B0604020202020204" pitchFamily="34" charset="0"/>
                <a:ea typeface="MS Mincho" panose="02020609040205080304" pitchFamily="49" charset="-128"/>
              </a:rPr>
              <a:t>podeljen status nevladne organizacije v javnem interesu na področju </a:t>
            </a:r>
            <a:r>
              <a:rPr lang="sl-SI" sz="1200" kern="0" dirty="0">
                <a:effectLst/>
                <a:latin typeface="Arial" panose="020B0604020202020204" pitchFamily="34" charset="0"/>
                <a:ea typeface="MS Mincho" panose="02020609040205080304" pitchFamily="49" charset="-128"/>
              </a:rPr>
              <a:t>kulture</a:t>
            </a:r>
            <a:r>
              <a:rPr lang="sl-SI" sz="1200" b="1" kern="0" dirty="0">
                <a:effectLst/>
                <a:latin typeface="Arial" panose="020B0604020202020204" pitchFamily="34" charset="0"/>
                <a:ea typeface="MS Mincho" panose="02020609040205080304" pitchFamily="49" charset="-128"/>
              </a:rPr>
              <a:t> ali </a:t>
            </a:r>
            <a:r>
              <a:rPr lang="sl-SI" sz="1200" kern="0" dirty="0">
                <a:effectLst/>
                <a:latin typeface="Arial" panose="020B0604020202020204" pitchFamily="34" charset="0"/>
                <a:ea typeface="MS Mincho" panose="02020609040205080304" pitchFamily="49" charset="-128"/>
              </a:rPr>
              <a:t>je </a:t>
            </a:r>
            <a:r>
              <a:rPr lang="sl-SI" sz="1200" b="1" kern="0" dirty="0">
                <a:latin typeface="Arial" panose="020B0604020202020204" pitchFamily="34" charset="0"/>
                <a:ea typeface="MS Mincho" panose="02020609040205080304" pitchFamily="49" charset="-128"/>
              </a:rPr>
              <a:t>javni zavod, </a:t>
            </a:r>
            <a:r>
              <a:rPr lang="sl-SI" sz="1200" kern="0" dirty="0">
                <a:latin typeface="Arial" panose="020B0604020202020204" pitchFamily="34" charset="0"/>
                <a:ea typeface="MS Mincho" panose="02020609040205080304" pitchFamily="49" charset="-128"/>
              </a:rPr>
              <a:t>vpisan v evidenco javnih zavodov na področju kulture, ki ga vodi ministrstvo v skladu s 30. členom ZUJIK; </a:t>
            </a:r>
          </a:p>
          <a:p>
            <a:r>
              <a:rPr lang="sl-SI" sz="1200" kern="0" dirty="0">
                <a:effectLst/>
                <a:latin typeface="Arial" panose="020B0604020202020204" pitchFamily="34" charset="0"/>
                <a:ea typeface="MS Mincho" panose="02020609040205080304" pitchFamily="49" charset="-128"/>
              </a:rPr>
              <a:t>Prijavitelj je najmanj pet (5) let vpisan v Poslovni register Slovenije;</a:t>
            </a:r>
          </a:p>
          <a:p>
            <a:r>
              <a:rPr lang="sl-SI" sz="1200" kern="0" dirty="0">
                <a:latin typeface="Arial" panose="020B0604020202020204" pitchFamily="34" charset="0"/>
                <a:ea typeface="MS Mincho" panose="02020609040205080304" pitchFamily="49" charset="-128"/>
              </a:rPr>
              <a:t>Prijavitelj je pred dnem objave javnega razpisa najmanj </a:t>
            </a:r>
            <a:r>
              <a:rPr lang="sl-SI" sz="1200" b="1" kern="0" dirty="0">
                <a:latin typeface="Arial" panose="020B0604020202020204" pitchFamily="34" charset="0"/>
                <a:ea typeface="MS Mincho" panose="02020609040205080304" pitchFamily="49" charset="-128"/>
              </a:rPr>
              <a:t>trikrat (3x) izvedel večdnevni dogodek ali programski </a:t>
            </a:r>
            <a:r>
              <a:rPr lang="sl-SI" sz="1200" kern="0" dirty="0">
                <a:latin typeface="Arial" panose="020B0604020202020204" pitchFamily="34" charset="0"/>
                <a:ea typeface="MS Mincho" panose="02020609040205080304" pitchFamily="49" charset="-128"/>
              </a:rPr>
              <a:t>cikel v kulturi, s katerim se prijavlja na javni razpis in ki ga je </a:t>
            </a:r>
            <a:r>
              <a:rPr lang="sl-SI" sz="1200" b="1" kern="0" dirty="0">
                <a:latin typeface="Arial" panose="020B0604020202020204" pitchFamily="34" charset="0"/>
                <a:ea typeface="MS Mincho" panose="02020609040205080304" pitchFamily="49" charset="-128"/>
              </a:rPr>
              <a:t>vsaj enkrat (1x) sofinanciralo Ministrstvo za kulturo</a:t>
            </a:r>
            <a:r>
              <a:rPr lang="sl-SI" sz="1200" kern="0" dirty="0">
                <a:latin typeface="Arial" panose="020B0604020202020204" pitchFamily="34" charset="0"/>
                <a:ea typeface="MS Mincho" panose="02020609040205080304" pitchFamily="49" charset="-128"/>
              </a:rPr>
              <a:t>, Javna agencija za knjigo Republike Slovenije, Slovenski filmski center ali Javni sklad Republike Slovenije za kulturne dejavnosti </a:t>
            </a:r>
            <a:r>
              <a:rPr lang="sl-SI" sz="1000" i="1" kern="0" dirty="0">
                <a:latin typeface="Arial" panose="020B0604020202020204" pitchFamily="34" charset="0"/>
                <a:ea typeface="MS Mincho" panose="02020609040205080304" pitchFamily="49" charset="-128"/>
              </a:rPr>
              <a:t>(</a:t>
            </a:r>
            <a:r>
              <a:rPr lang="sl-SI" sz="1000" i="1" kern="0" dirty="0">
                <a:effectLst/>
                <a:latin typeface="Arial" panose="020B0604020202020204" pitchFamily="34" charset="0"/>
                <a:ea typeface="Times New Roman" panose="02020603050405020304" pitchFamily="18" charset="0"/>
              </a:rPr>
              <a:t>kopija odločbe oziroma pogodbe o sofinanciranju večdnevnega dogodka</a:t>
            </a:r>
            <a:r>
              <a:rPr lang="sl-SI" sz="1000" i="1" kern="0" dirty="0">
                <a:effectLst/>
                <a:latin typeface="Arial" panose="020B0604020202020204" pitchFamily="34" charset="0"/>
                <a:ea typeface="MS Mincho" panose="02020609040205080304" pitchFamily="49" charset="-128"/>
              </a:rPr>
              <a:t> ali programskega cikla v kulturi</a:t>
            </a:r>
            <a:r>
              <a:rPr lang="sl-SI" sz="1000" i="1" kern="0" dirty="0">
                <a:latin typeface="Arial" panose="020B0604020202020204" pitchFamily="34" charset="0"/>
                <a:ea typeface="MS Mincho" panose="02020609040205080304" pitchFamily="49" charset="-128"/>
              </a:rPr>
              <a:t> </a:t>
            </a:r>
            <a:r>
              <a:rPr lang="sl-SI" sz="1000" i="1" u="sng" kern="0" dirty="0">
                <a:latin typeface="Arial" panose="020B0604020202020204" pitchFamily="34" charset="0"/>
                <a:ea typeface="MS Mincho" panose="02020609040205080304" pitchFamily="49" charset="-128"/>
              </a:rPr>
              <a:t>ter</a:t>
            </a:r>
            <a:r>
              <a:rPr lang="sl-SI" sz="1000" i="1" kern="0" dirty="0">
                <a:latin typeface="Arial" panose="020B0604020202020204" pitchFamily="34" charset="0"/>
                <a:ea typeface="MS Mincho" panose="02020609040205080304" pitchFamily="49" charset="-128"/>
              </a:rPr>
              <a:t> </a:t>
            </a:r>
            <a:r>
              <a:rPr lang="sl-SI" sz="1000" i="1" kern="0" dirty="0">
                <a:effectLst/>
                <a:latin typeface="Arial" panose="020B0604020202020204" pitchFamily="34" charset="0"/>
                <a:ea typeface="Times New Roman" panose="02020603050405020304" pitchFamily="18" charset="0"/>
              </a:rPr>
              <a:t>kopija dokazila o trikratni (3x) izvedbi večdnevnega dogodka</a:t>
            </a:r>
            <a:r>
              <a:rPr lang="sl-SI" sz="1000" i="1" kern="0" dirty="0">
                <a:effectLst/>
                <a:latin typeface="Arial" panose="020B0604020202020204" pitchFamily="34" charset="0"/>
                <a:ea typeface="MS Mincho" panose="02020609040205080304" pitchFamily="49" charset="-128"/>
              </a:rPr>
              <a:t> ali programskega cikla v kulturi</a:t>
            </a:r>
            <a:r>
              <a:rPr lang="sl-SI" sz="1000" i="1" kern="0" dirty="0">
                <a:effectLst/>
                <a:latin typeface="Arial" panose="020B0604020202020204" pitchFamily="34" charset="0"/>
                <a:ea typeface="Times New Roman" panose="02020603050405020304" pitchFamily="18" charset="0"/>
              </a:rPr>
              <a:t> pred dnem objave javnega razpisa (</a:t>
            </a:r>
            <a:r>
              <a:rPr lang="sl-SI" sz="1000" i="1" kern="0" dirty="0">
                <a:effectLst/>
                <a:latin typeface="Arial" panose="020B0604020202020204" pitchFamily="34" charset="0"/>
                <a:ea typeface="MS Mincho" panose="02020609040205080304" pitchFamily="49" charset="-128"/>
              </a:rPr>
              <a:t>na primer</a:t>
            </a:r>
            <a:r>
              <a:rPr lang="sl-SI" sz="1000" i="1" kern="0" dirty="0">
                <a:effectLst/>
                <a:latin typeface="Arial" panose="020B0604020202020204" pitchFamily="34" charset="0"/>
                <a:ea typeface="Times New Roman" panose="02020603050405020304" pitchFamily="18" charset="0"/>
              </a:rPr>
              <a:t> spletna stran dogodka, medijske objave o dogodku, vabila na dogodek in podobno))</a:t>
            </a:r>
            <a:r>
              <a:rPr lang="sl-SI" sz="1200" kern="0" dirty="0">
                <a:latin typeface="Arial" panose="020B0604020202020204" pitchFamily="34" charset="0"/>
                <a:ea typeface="MS Mincho" panose="02020609040205080304" pitchFamily="49" charset="-128"/>
              </a:rPr>
              <a:t>;</a:t>
            </a:r>
          </a:p>
          <a:p>
            <a:r>
              <a:rPr lang="sl-SI" sz="1200" kern="0" dirty="0">
                <a:effectLst/>
                <a:latin typeface="Arial" panose="020B0604020202020204" pitchFamily="34" charset="0"/>
                <a:ea typeface="Times New Roman" panose="02020603050405020304" pitchFamily="18" charset="0"/>
              </a:rPr>
              <a:t>Prijavitelj je imel v letu 2022 ali 2023 najmanj </a:t>
            </a:r>
            <a:r>
              <a:rPr lang="sl-SI" sz="1200" b="1" kern="0" dirty="0">
                <a:effectLst/>
                <a:latin typeface="Arial" panose="020B0604020202020204" pitchFamily="34" charset="0"/>
                <a:ea typeface="Times New Roman" panose="02020603050405020304" pitchFamily="18" charset="0"/>
              </a:rPr>
              <a:t>20.000 evrov prihodka </a:t>
            </a:r>
            <a:r>
              <a:rPr lang="sl-SI" sz="1000" i="1" kern="0" dirty="0">
                <a:latin typeface="Arial" panose="020B0604020202020204" pitchFamily="34" charset="0"/>
              </a:rPr>
              <a:t>(kopija podatkov iz izkaza prihodkov in odhodkov (izkaz poslovnega izida)</a:t>
            </a:r>
            <a:r>
              <a:rPr lang="sl-SI" sz="1200" kern="0" dirty="0">
                <a:latin typeface="Arial" panose="020B0604020202020204" pitchFamily="34" charset="0"/>
              </a:rPr>
              <a:t>;</a:t>
            </a:r>
            <a:r>
              <a:rPr lang="sl-SI" sz="1000" i="1" kern="0" dirty="0">
                <a:latin typeface="Arial" panose="020B0604020202020204" pitchFamily="34" charset="0"/>
              </a:rPr>
              <a:t> </a:t>
            </a:r>
          </a:p>
          <a:p>
            <a:pPr algn="just">
              <a:lnSpc>
                <a:spcPct val="107000"/>
              </a:lnSpc>
              <a:spcAft>
                <a:spcPts val="800"/>
              </a:spcAft>
            </a:pPr>
            <a:r>
              <a:rPr lang="sl-SI" sz="1200" kern="0">
                <a:latin typeface="Arial" panose="020B0604020202020204" pitchFamily="34" charset="0"/>
              </a:rPr>
              <a:t>Prijavitelj </a:t>
            </a:r>
            <a:r>
              <a:rPr lang="sl-SI" sz="1200" kern="0" dirty="0">
                <a:latin typeface="Arial" panose="020B0604020202020204" pitchFamily="34" charset="0"/>
              </a:rPr>
              <a:t>ima v Republiki Sloveniji odprt transakcijski račun, ki je vpisan v register transakcijskih računov pri AJPES;</a:t>
            </a:r>
          </a:p>
          <a:p>
            <a:r>
              <a:rPr lang="sl-SI" sz="1200" kern="100" dirty="0">
                <a:effectLst/>
                <a:latin typeface="Arial" panose="020B0604020202020204" pitchFamily="34" charset="0"/>
                <a:ea typeface="Calibri" panose="020F0502020204030204" pitchFamily="34" charset="0"/>
                <a:cs typeface="Times New Roman" panose="02020603050405020304" pitchFamily="18" charset="0"/>
              </a:rPr>
              <a:t>Prijavitelj nima</a:t>
            </a:r>
            <a:r>
              <a:rPr lang="sl-SI" sz="1200" kern="0" dirty="0">
                <a:effectLst/>
                <a:latin typeface="Arial" panose="020B0604020202020204" pitchFamily="34" charset="0"/>
                <a:ea typeface="Calibri" panose="020F0502020204030204" pitchFamily="34" charset="0"/>
                <a:cs typeface="Times New Roman" panose="02020603050405020304" pitchFamily="18" charset="0"/>
              </a:rPr>
              <a:t> neporavnanih zapadlih finančnih obveznosti do Ministrstva za kulturo iz naslova pogodb o sofinanciranju, sklenjenih v preteklih letih;</a:t>
            </a:r>
          </a:p>
          <a:p>
            <a:r>
              <a:rPr lang="sl-SI" sz="1200" kern="0" dirty="0">
                <a:effectLst/>
                <a:latin typeface="Arial" panose="020B0604020202020204" pitchFamily="34" charset="0"/>
                <a:ea typeface="Times New Roman" panose="02020603050405020304" pitchFamily="18" charset="0"/>
              </a:rPr>
              <a:t>Prijavitelj ima poravnane vse davke in druge obvezne dajatve </a:t>
            </a:r>
            <a:r>
              <a:rPr lang="sl-SI" sz="1200" kern="0" dirty="0">
                <a:effectLst/>
                <a:latin typeface="Arial" panose="020B0604020202020204" pitchFamily="34" charset="0"/>
                <a:ea typeface="MS Mincho" panose="02020609040205080304" pitchFamily="49" charset="-128"/>
              </a:rPr>
              <a:t>v skladu </a:t>
            </a:r>
            <a:r>
              <a:rPr lang="sl-SI" sz="1200" kern="0" dirty="0">
                <a:effectLst/>
                <a:latin typeface="Arial" panose="020B0604020202020204" pitchFamily="34" charset="0"/>
                <a:ea typeface="Times New Roman" panose="02020603050405020304" pitchFamily="18" charset="0"/>
              </a:rPr>
              <a:t>z nacionalno zakonodajo, zapadle do vključno zadnjega dne v mesecu pred vložitvijo vloge na javni razpis, oziroma vrednost neplačanih zapadlih obveznosti ne znaša 50 evrov ali več </a:t>
            </a:r>
            <a:r>
              <a:rPr lang="sl-SI" sz="1000" i="1" kern="0" dirty="0">
                <a:effectLst/>
                <a:latin typeface="Arial" panose="020B0604020202020204" pitchFamily="34" charset="0"/>
                <a:ea typeface="Times New Roman" panose="02020603050405020304" pitchFamily="18" charset="0"/>
              </a:rPr>
              <a:t>(</a:t>
            </a:r>
            <a:r>
              <a:rPr lang="sl-SI" sz="1000" i="1" dirty="0">
                <a:effectLst/>
                <a:latin typeface="Arial" panose="020B0604020202020204" pitchFamily="34" charset="0"/>
                <a:ea typeface="Calibri" panose="020F0502020204030204" pitchFamily="34" charset="0"/>
              </a:rPr>
              <a:t>kopija dokazila Finančne uprave Republike Slovenije o plačanih davkih in drugih obveznih dajatvah)</a:t>
            </a:r>
            <a:r>
              <a:rPr lang="sl-SI" sz="1200" i="1" dirty="0">
                <a:effectLst/>
                <a:latin typeface="Arial" panose="020B0604020202020204" pitchFamily="34" charset="0"/>
                <a:ea typeface="Calibri" panose="020F0502020204030204" pitchFamily="34" charset="0"/>
              </a:rPr>
              <a:t>;</a:t>
            </a:r>
            <a:endParaRPr lang="sl-SI" sz="1200" i="1" kern="0" dirty="0">
              <a:effectLst/>
              <a:latin typeface="Arial" panose="020B0604020202020204" pitchFamily="34" charset="0"/>
              <a:ea typeface="Times New Roman" panose="02020603050405020304" pitchFamily="18" charset="0"/>
            </a:endParaRPr>
          </a:p>
          <a:p>
            <a:r>
              <a:rPr lang="sl-SI" sz="1200" kern="0" dirty="0">
                <a:latin typeface="Arial" panose="020B0604020202020204" pitchFamily="34" charset="0"/>
              </a:rPr>
              <a:t>Prijavitelj ni v stečajnem postopku, postopku prenehanja delovanja, postopku prisilne poravnave ali postopku likvidacije;</a:t>
            </a:r>
          </a:p>
          <a:p>
            <a:r>
              <a:rPr lang="sl-SI" sz="1200" kern="0" dirty="0">
                <a:latin typeface="Arial" panose="020B0604020202020204" pitchFamily="34" charset="0"/>
              </a:rPr>
              <a:t>Zoper prijavitelja ni podana prepoved poslovanja v razmerju do ministrstva v obsegu, kot izhaja iz 35. in 36. člena Zakona o integriteti in preprečevanju korupcije (Uradni list RS, št. 69/11 – uradno prečiščeno besedilo, 158/20, 3/22 – Zdeb in 16/23 – ZZPri);</a:t>
            </a:r>
          </a:p>
          <a:p>
            <a:r>
              <a:rPr lang="sl-SI" sz="1200" kern="0" dirty="0">
                <a:latin typeface="Arial" panose="020B0604020202020204" pitchFamily="34" charset="0"/>
                <a:cs typeface="Times New Roman" panose="02020603050405020304" pitchFamily="18" charset="0"/>
              </a:rPr>
              <a:t>Za iste že povrnjene upravičene stroške, ki so predmet sofinanciranja v tem razpisu, prijavitelj ni in ne bo pridobil sredstev iz drugih javnih virov (sredstev evropskega, državnega ali lokalnega proračuna) (prepoved dvojnega sofinanciranja).</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55358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69965452-113C-5255-7A26-9847E7051B77}"/>
              </a:ext>
            </a:extLst>
          </p:cNvPr>
          <p:cNvSpPr>
            <a:spLocks noGrp="1"/>
          </p:cNvSpPr>
          <p:nvPr>
            <p:ph type="title"/>
          </p:nvPr>
        </p:nvSpPr>
        <p:spPr>
          <a:xfrm>
            <a:off x="1371599" y="294538"/>
            <a:ext cx="9895951" cy="1033669"/>
          </a:xfrm>
        </p:spPr>
        <p:txBody>
          <a:bodyPr>
            <a:normAutofit/>
          </a:bodyPr>
          <a:lstStyle/>
          <a:p>
            <a:r>
              <a:rPr lang="sl-SI" sz="4000" dirty="0">
                <a:solidFill>
                  <a:srgbClr val="FFFFFF"/>
                </a:solidFill>
                <a:latin typeface="Arial" panose="020B0604020202020204" pitchFamily="34" charset="0"/>
                <a:cs typeface="Arial" panose="020B0604020202020204" pitchFamily="34" charset="0"/>
              </a:rPr>
              <a:t>Posebni pogoji</a:t>
            </a:r>
          </a:p>
        </p:txBody>
      </p:sp>
      <p:sp>
        <p:nvSpPr>
          <p:cNvPr id="3" name="Označba mesta vsebine 2">
            <a:extLst>
              <a:ext uri="{FF2B5EF4-FFF2-40B4-BE49-F238E27FC236}">
                <a16:creationId xmlns:a16="http://schemas.microsoft.com/office/drawing/2014/main" id="{B9EEC9A7-465C-34E9-5E6E-91E925A0B4FF}"/>
              </a:ext>
            </a:extLst>
          </p:cNvPr>
          <p:cNvSpPr>
            <a:spLocks noGrp="1"/>
          </p:cNvSpPr>
          <p:nvPr>
            <p:ph idx="1"/>
          </p:nvPr>
        </p:nvSpPr>
        <p:spPr>
          <a:xfrm>
            <a:off x="211756" y="1722922"/>
            <a:ext cx="11800023" cy="5814915"/>
          </a:xfrm>
        </p:spPr>
        <p:txBody>
          <a:bodyPr anchor="ctr">
            <a:normAutofit/>
          </a:bodyPr>
          <a:lstStyle/>
          <a:p>
            <a:pPr marL="342900" lvl="0" indent="-342900" algn="just">
              <a:buFont typeface="+mj-lt"/>
              <a:buAutoNum type="arabicPeriod"/>
            </a:pPr>
            <a:r>
              <a:rPr lang="sl-SI" sz="1600" dirty="0">
                <a:effectLst/>
                <a:latin typeface="Arial" panose="020B0604020202020204" pitchFamily="34" charset="0"/>
                <a:ea typeface="MS Mincho" panose="02020609040205080304" pitchFamily="49" charset="-128"/>
              </a:rPr>
              <a:t>Za vse izbrane projekte velja, da so upravičenci po koncu izvedbe sofinanciranih projektov dolžni izvesti </a:t>
            </a:r>
            <a:r>
              <a:rPr lang="sl-SI" sz="1600" b="1" dirty="0">
                <a:effectLst/>
                <a:latin typeface="Arial" panose="020B0604020202020204" pitchFamily="34" charset="0"/>
                <a:ea typeface="MS Mincho" panose="02020609040205080304" pitchFamily="49" charset="-128"/>
              </a:rPr>
              <a:t>evalvacijo izvedenega projekta</a:t>
            </a:r>
            <a:r>
              <a:rPr lang="sl-SI" sz="1600" dirty="0">
                <a:effectLst/>
                <a:latin typeface="Arial" panose="020B0604020202020204" pitchFamily="34" charset="0"/>
                <a:ea typeface="MS Mincho" panose="02020609040205080304" pitchFamily="49" charset="-128"/>
              </a:rPr>
              <a:t>. Evalvacija mora biti končana najkasneje dva (2) meseca po koncu izvedbe projekta in bo del končnega poročila upravičenca.</a:t>
            </a:r>
            <a:endParaRPr lang="sl-SI" sz="1600" dirty="0">
              <a:effectLst/>
              <a:latin typeface="Times New Roman" panose="02020603050405020304" pitchFamily="18" charset="0"/>
              <a:ea typeface="Times New Roman" panose="02020603050405020304" pitchFamily="18" charset="0"/>
            </a:endParaRPr>
          </a:p>
          <a:p>
            <a:pPr marL="571500" indent="-342900" algn="just">
              <a:buFont typeface="+mj-lt"/>
              <a:buAutoNum type="arabicPeriod"/>
            </a:pPr>
            <a:endParaRPr lang="sl-SI" sz="1600" dirty="0">
              <a:effectLst/>
              <a:latin typeface="Times New Roman" panose="02020603050405020304" pitchFamily="18" charset="0"/>
              <a:ea typeface="Times New Roman" panose="02020603050405020304" pitchFamily="18" charset="0"/>
            </a:endParaRPr>
          </a:p>
          <a:p>
            <a:pPr marL="342900" indent="-342900" algn="just">
              <a:buFont typeface="+mj-lt"/>
              <a:buAutoNum type="arabicPeriod"/>
            </a:pPr>
            <a:r>
              <a:rPr lang="sl-SI" sz="1600" dirty="0">
                <a:latin typeface="Arial" panose="020B0604020202020204" pitchFamily="34" charset="0"/>
                <a:ea typeface="MS Mincho" panose="02020609040205080304" pitchFamily="49" charset="-128"/>
              </a:rPr>
              <a:t>Prav tako mora vsak prijavitelj za projekt, ki ga prijavlja na javni razpis, </a:t>
            </a:r>
            <a:r>
              <a:rPr lang="sl-SI" sz="1600" b="1" dirty="0">
                <a:latin typeface="Arial" panose="020B0604020202020204" pitchFamily="34" charset="0"/>
                <a:ea typeface="MS Mincho" panose="02020609040205080304" pitchFamily="49" charset="-128"/>
              </a:rPr>
              <a:t>izmeriti ogljični odtis, </a:t>
            </a:r>
            <a:r>
              <a:rPr lang="sl-SI" sz="1600" dirty="0">
                <a:latin typeface="Arial" panose="020B0604020202020204" pitchFamily="34" charset="0"/>
                <a:ea typeface="MS Mincho" panose="02020609040205080304" pitchFamily="49" charset="-128"/>
              </a:rPr>
              <a:t>in sicer v SKLOPU A ogljični odtis organizacije oziroma izziva, ki ga s projektom obravnava, in v SKLOPU B večdnevnega dogodka ali programskega cikla v kulturi, s katerim se prijavlja na javni razpis. Ogljični odtis je treba izmeriti oziroma izračunati tako pred samim začetkom izvajanja projekta kot tudi po njegovem koncu. V vlogi na javni razpis mora prijavitelj </a:t>
            </a:r>
            <a:r>
              <a:rPr lang="sl-SI" sz="1600" b="1" dirty="0">
                <a:latin typeface="Arial" panose="020B0604020202020204" pitchFamily="34" charset="0"/>
                <a:ea typeface="MS Mincho" panose="02020609040205080304" pitchFamily="49" charset="-128"/>
              </a:rPr>
              <a:t>jasno navesti metodologijo izmere </a:t>
            </a:r>
            <a:r>
              <a:rPr lang="sl-SI" sz="1600" dirty="0">
                <a:latin typeface="Arial" panose="020B0604020202020204" pitchFamily="34" charset="0"/>
                <a:ea typeface="MS Mincho" panose="02020609040205080304" pitchFamily="49" charset="-128"/>
              </a:rPr>
              <a:t>oziroma navesti, kateri izračun ogljičnega odtisa je pri tem uporabil.</a:t>
            </a:r>
          </a:p>
          <a:p>
            <a:pPr marL="571500" indent="-342900">
              <a:buFont typeface="+mj-lt"/>
              <a:buAutoNum type="arabicPeriod"/>
            </a:pPr>
            <a:endParaRPr lang="sl-SI" sz="1600" dirty="0">
              <a:effectLst/>
              <a:latin typeface="Times New Roman" panose="02020603050405020304" pitchFamily="18" charset="0"/>
              <a:ea typeface="Times New Roman" panose="02020603050405020304" pitchFamily="18" charset="0"/>
            </a:endParaRPr>
          </a:p>
          <a:p>
            <a:pPr marL="342900" indent="-342900" algn="just">
              <a:buFont typeface="+mj-lt"/>
              <a:buAutoNum type="arabicPeriod"/>
            </a:pPr>
            <a:r>
              <a:rPr lang="sl-SI" sz="1600" dirty="0">
                <a:latin typeface="Arial" panose="020B0604020202020204" pitchFamily="34" charset="0"/>
                <a:ea typeface="MS Mincho" panose="02020609040205080304" pitchFamily="49" charset="-128"/>
              </a:rPr>
              <a:t>Ne glede na SKLOP javnega razpisa in vsebino projekta mora vsak prijavitelj v vlogi predvideti </a:t>
            </a:r>
            <a:r>
              <a:rPr lang="sl-SI" sz="1600" b="1" dirty="0">
                <a:latin typeface="Arial" panose="020B0604020202020204" pitchFamily="34" charset="0"/>
                <a:ea typeface="MS Mincho" panose="02020609040205080304" pitchFamily="49" charset="-128"/>
              </a:rPr>
              <a:t>vsaj eno (1) aktivnost za ozaveščanje ciljne skupine ali širše javnosti </a:t>
            </a:r>
            <a:r>
              <a:rPr lang="sl-SI" sz="1600" dirty="0">
                <a:latin typeface="Arial" panose="020B0604020202020204" pitchFamily="34" charset="0"/>
                <a:ea typeface="MS Mincho" panose="02020609040205080304" pitchFamily="49" charset="-128"/>
              </a:rPr>
              <a:t>na področju podnebnih sprememb in podnebne nevtralnosti, zelenega prehoda, trajnostnega ravnanja ali prehoda v brezogljično družbo v povezavi s cilji projekta. </a:t>
            </a:r>
          </a:p>
          <a:p>
            <a:pPr marL="342900" indent="-342900" algn="just">
              <a:buFont typeface="+mj-lt"/>
              <a:buAutoNum type="arabicPeriod"/>
            </a:pPr>
            <a:endParaRPr lang="sl-SI" sz="1600" dirty="0">
              <a:latin typeface="Arial" panose="020B0604020202020204" pitchFamily="34" charset="0"/>
              <a:ea typeface="MS Mincho" panose="02020609040205080304" pitchFamily="49" charset="-128"/>
            </a:endParaRPr>
          </a:p>
          <a:p>
            <a:pPr marL="342900" indent="-342900" algn="just">
              <a:buFont typeface="+mj-lt"/>
              <a:buAutoNum type="arabicPeriod"/>
            </a:pPr>
            <a:endParaRPr lang="sl-SI" sz="1600" dirty="0">
              <a:latin typeface="Arial" panose="020B0604020202020204" pitchFamily="34" charset="0"/>
              <a:ea typeface="MS Mincho" panose="02020609040205080304" pitchFamily="49" charset="-128"/>
            </a:endParaRPr>
          </a:p>
          <a:p>
            <a:pPr marL="0" indent="0" algn="just">
              <a:buNone/>
            </a:pPr>
            <a:r>
              <a:rPr lang="sl-SI" sz="1600" b="1" kern="100" dirty="0">
                <a:effectLst/>
                <a:latin typeface="Arial" panose="020B0604020202020204" pitchFamily="34" charset="0"/>
                <a:ea typeface="Calibri" panose="020F0502020204030204" pitchFamily="34" charset="0"/>
                <a:cs typeface="Times New Roman" panose="02020603050405020304" pitchFamily="18" charset="0"/>
              </a:rPr>
              <a:t>Če vsi zgoraj navedeni posebni pogoji ne bodo vključeni v vsebino vloge prijavitelja, oziroma iz nje ne bodo razvidni, bo taka vloga zavrnjena.</a:t>
            </a:r>
            <a:endParaRPr lang="sl-SI"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endParaRPr lang="sl-SI" sz="1800" dirty="0">
              <a:latin typeface="Arial" panose="020B0604020202020204" pitchFamily="34" charset="0"/>
              <a:ea typeface="MS Mincho" panose="02020609040205080304" pitchFamily="49" charset="-128"/>
            </a:endParaRPr>
          </a:p>
          <a:p>
            <a:endParaRPr lang="sl-SI"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2037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C7F9F4AD-7CC6-AFF2-7483-4437B78FC403}"/>
              </a:ext>
            </a:extLst>
          </p:cNvPr>
          <p:cNvSpPr>
            <a:spLocks noGrp="1"/>
          </p:cNvSpPr>
          <p:nvPr>
            <p:ph type="title"/>
          </p:nvPr>
        </p:nvSpPr>
        <p:spPr>
          <a:xfrm>
            <a:off x="1371599" y="294538"/>
            <a:ext cx="9895951" cy="1033669"/>
          </a:xfrm>
        </p:spPr>
        <p:txBody>
          <a:bodyPr>
            <a:normAutofit fontScale="90000"/>
          </a:bodyPr>
          <a:lstStyle/>
          <a:p>
            <a:r>
              <a:rPr lang="sl-SI" sz="4000" dirty="0">
                <a:solidFill>
                  <a:srgbClr val="FFFFFF"/>
                </a:solidFill>
                <a:latin typeface="Arial" panose="020B0604020202020204" pitchFamily="34" charset="0"/>
                <a:cs typeface="Arial" panose="020B0604020202020204" pitchFamily="34" charset="0"/>
              </a:rPr>
              <a:t>Sodelovanje z drugimi organizacijami s področja okolja</a:t>
            </a:r>
          </a:p>
        </p:txBody>
      </p:sp>
      <p:sp>
        <p:nvSpPr>
          <p:cNvPr id="3" name="Označba mesta vsebine 2">
            <a:extLst>
              <a:ext uri="{FF2B5EF4-FFF2-40B4-BE49-F238E27FC236}">
                <a16:creationId xmlns:a16="http://schemas.microsoft.com/office/drawing/2014/main" id="{85607209-721F-7706-70DE-12EFAE3C298E}"/>
              </a:ext>
            </a:extLst>
          </p:cNvPr>
          <p:cNvSpPr>
            <a:spLocks noGrp="1"/>
          </p:cNvSpPr>
          <p:nvPr>
            <p:ph idx="1"/>
          </p:nvPr>
        </p:nvSpPr>
        <p:spPr>
          <a:xfrm>
            <a:off x="163629" y="1742173"/>
            <a:ext cx="11887200" cy="4992582"/>
          </a:xfrm>
        </p:spPr>
        <p:txBody>
          <a:bodyPr anchor="ctr">
            <a:normAutofit/>
          </a:bodyPr>
          <a:lstStyle/>
          <a:p>
            <a:pPr algn="just">
              <a:lnSpc>
                <a:spcPct val="107000"/>
              </a:lnSpc>
              <a:spcAft>
                <a:spcPts val="800"/>
              </a:spcAft>
            </a:pPr>
            <a:r>
              <a:rPr lang="sl-SI" sz="1800" kern="100" dirty="0">
                <a:effectLst/>
                <a:latin typeface="Arial" panose="020B0604020202020204" pitchFamily="34" charset="0"/>
                <a:ea typeface="Calibri" panose="020F0502020204030204" pitchFamily="34" charset="0"/>
                <a:cs typeface="Times New Roman" panose="02020603050405020304" pitchFamily="18" charset="0"/>
              </a:rPr>
              <a:t>V SKLOPU A je zaželeno, da prijavitelji v projektu </a:t>
            </a:r>
            <a:r>
              <a:rPr lang="sl-SI" sz="1800" b="1" kern="100" dirty="0">
                <a:effectLst/>
                <a:latin typeface="Arial" panose="020B0604020202020204" pitchFamily="34" charset="0"/>
                <a:ea typeface="Calibri" panose="020F0502020204030204" pitchFamily="34" charset="0"/>
                <a:cs typeface="Times New Roman" panose="02020603050405020304" pitchFamily="18" charset="0"/>
              </a:rPr>
              <a:t>sodelujejo</a:t>
            </a:r>
            <a:r>
              <a:rPr lang="sl-SI" sz="1800" kern="100" dirty="0">
                <a:effectLst/>
                <a:latin typeface="Arial" panose="020B0604020202020204" pitchFamily="34" charset="0"/>
                <a:ea typeface="Calibri" panose="020F0502020204030204" pitchFamily="34" charset="0"/>
                <a:cs typeface="Times New Roman" panose="02020603050405020304" pitchFamily="18" charset="0"/>
              </a:rPr>
              <a:t> z različnimi </a:t>
            </a:r>
            <a:r>
              <a:rPr lang="sl-SI" sz="1800" b="1" kern="100" dirty="0">
                <a:effectLst/>
                <a:latin typeface="Arial" panose="020B0604020202020204" pitchFamily="34" charset="0"/>
                <a:ea typeface="Calibri" panose="020F0502020204030204" pitchFamily="34" charset="0"/>
                <a:cs typeface="Times New Roman" panose="02020603050405020304" pitchFamily="18" charset="0"/>
              </a:rPr>
              <a:t>organizacijami, ki delujejo na področju okolja, </a:t>
            </a:r>
            <a:r>
              <a:rPr lang="sl-SI" sz="1800" kern="100" dirty="0">
                <a:effectLst/>
                <a:latin typeface="Arial" panose="020B0604020202020204" pitchFamily="34" charset="0"/>
                <a:ea typeface="Calibri" panose="020F0502020204030204" pitchFamily="34" charset="0"/>
                <a:cs typeface="Times New Roman" panose="02020603050405020304" pitchFamily="18" charset="0"/>
              </a:rPr>
              <a:t>to je drugimi pravnimi osebami, ne glede na njihov status in pravno obliko (</a:t>
            </a:r>
            <a:r>
              <a:rPr lang="sl-SI" sz="1800" kern="0" dirty="0">
                <a:effectLst/>
                <a:latin typeface="Arial" panose="020B0604020202020204" pitchFamily="34" charset="0"/>
                <a:ea typeface="MS Mincho" panose="02020609040205080304" pitchFamily="49" charset="-128"/>
                <a:cs typeface="Times New Roman" panose="02020603050405020304" pitchFamily="18" charset="0"/>
              </a:rPr>
              <a:t>na primer </a:t>
            </a:r>
            <a:r>
              <a:rPr lang="sl-SI" sz="1800" kern="100" dirty="0">
                <a:effectLst/>
                <a:latin typeface="Arial" panose="020B0604020202020204" pitchFamily="34" charset="0"/>
                <a:ea typeface="Calibri" panose="020F0502020204030204" pitchFamily="34" charset="0"/>
                <a:cs typeface="Times New Roman" panose="02020603050405020304" pitchFamily="18" charset="0"/>
              </a:rPr>
              <a:t>nevladne organizacije s področja okolja, visokošolske oziroma raziskovalne institucije, podjetja, javni zavodi </a:t>
            </a:r>
            <a:r>
              <a:rPr lang="sl-SI" sz="1800" kern="0" dirty="0">
                <a:effectLst/>
                <a:latin typeface="Arial" panose="020B0604020202020204" pitchFamily="34" charset="0"/>
                <a:ea typeface="Times New Roman" panose="02020603050405020304" pitchFamily="18" charset="0"/>
                <a:cs typeface="Times New Roman" panose="02020603050405020304" pitchFamily="18" charset="0"/>
              </a:rPr>
              <a:t>in podobno</a:t>
            </a:r>
            <a:r>
              <a:rPr lang="sl-SI" sz="1800" kern="100" dirty="0">
                <a:effectLst/>
                <a:latin typeface="Arial" panose="020B0604020202020204" pitchFamily="34" charset="0"/>
                <a:ea typeface="Calibri" panose="020F0502020204030204" pitchFamily="34" charset="0"/>
                <a:cs typeface="Times New Roman" panose="02020603050405020304" pitchFamily="18" charset="0"/>
              </a:rPr>
              <a:t>). </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kern="100" dirty="0">
                <a:effectLst/>
                <a:latin typeface="Arial" panose="020B0604020202020204" pitchFamily="34" charset="0"/>
                <a:ea typeface="Calibri" panose="020F0502020204030204" pitchFamily="34" charset="0"/>
                <a:cs typeface="Times New Roman" panose="02020603050405020304" pitchFamily="18" charset="0"/>
              </a:rPr>
              <a:t>Sodelovanje različnih organizacij je zaželeno in bo pri ocenjevanju vlog upoštevano, če bo v vlogi oz</a:t>
            </a:r>
            <a:r>
              <a:rPr lang="sl-SI" sz="1800" kern="0" dirty="0">
                <a:effectLst/>
                <a:latin typeface="Arial" panose="020B0604020202020204" pitchFamily="34" charset="0"/>
                <a:ea typeface="Times New Roman" panose="02020603050405020304" pitchFamily="18" charset="0"/>
                <a:cs typeface="Times New Roman" panose="02020603050405020304" pitchFamily="18" charset="0"/>
              </a:rPr>
              <a:t>iroma</a:t>
            </a:r>
            <a:r>
              <a:rPr lang="sl-SI" sz="1800" kern="100" dirty="0">
                <a:effectLst/>
                <a:latin typeface="Arial" panose="020B0604020202020204" pitchFamily="34" charset="0"/>
                <a:ea typeface="Calibri" panose="020F0502020204030204" pitchFamily="34" charset="0"/>
                <a:cs typeface="Times New Roman" panose="02020603050405020304" pitchFamily="18" charset="0"/>
              </a:rPr>
              <a:t> </a:t>
            </a:r>
            <a:r>
              <a:rPr lang="sl-SI" sz="1800" i="1" kern="100" dirty="0">
                <a:effectLst/>
                <a:latin typeface="Arial" panose="020B0604020202020204" pitchFamily="34" charset="0"/>
                <a:ea typeface="Calibri" panose="020F0502020204030204" pitchFamily="34" charset="0"/>
                <a:cs typeface="Times New Roman" panose="02020603050405020304" pitchFamily="18" charset="0"/>
              </a:rPr>
              <a:t>Obrazcu št. 4_A: Izjava o nameri</a:t>
            </a:r>
            <a:r>
              <a:rPr lang="sl-SI" sz="1800" kern="100" dirty="0">
                <a:effectLst/>
                <a:latin typeface="Arial" panose="020B0604020202020204" pitchFamily="34" charset="0"/>
                <a:ea typeface="Calibri" panose="020F0502020204030204" pitchFamily="34" charset="0"/>
                <a:cs typeface="Times New Roman" panose="02020603050405020304" pitchFamily="18" charset="0"/>
              </a:rPr>
              <a:t> </a:t>
            </a:r>
            <a:r>
              <a:rPr lang="sl-SI" sz="1800" i="1" kern="100" dirty="0">
                <a:effectLst/>
                <a:latin typeface="Arial" panose="020B0604020202020204" pitchFamily="34" charset="0"/>
                <a:ea typeface="Calibri" panose="020F0502020204030204" pitchFamily="34" charset="0"/>
                <a:cs typeface="Times New Roman" panose="02020603050405020304" pitchFamily="18" charset="0"/>
              </a:rPr>
              <a:t>sodelovanja v projektu</a:t>
            </a:r>
            <a:r>
              <a:rPr lang="sl-SI" sz="1800" kern="100" dirty="0">
                <a:effectLst/>
                <a:latin typeface="Arial" panose="020B0604020202020204" pitchFamily="34" charset="0"/>
                <a:ea typeface="Calibri" panose="020F0502020204030204" pitchFamily="34" charset="0"/>
                <a:cs typeface="Times New Roman" panose="02020603050405020304" pitchFamily="18" charset="0"/>
              </a:rPr>
              <a:t> jasno izkazano, kako lahko ti s svojo aktivno vlogo v projektu pripomorejo k uspešnejšemu doseganju rezultatov projekta.</a:t>
            </a:r>
            <a:r>
              <a:rPr lang="sl-SI" sz="1800" i="1" kern="100" dirty="0">
                <a:effectLst/>
                <a:latin typeface="Arial" panose="020B0604020202020204" pitchFamily="34" charset="0"/>
                <a:ea typeface="Calibri" panose="020F0502020204030204" pitchFamily="34" charset="0"/>
                <a:cs typeface="Times New Roman" panose="02020603050405020304" pitchFamily="18" charset="0"/>
              </a:rPr>
              <a:t> </a:t>
            </a:r>
            <a:r>
              <a:rPr lang="sl-SI" sz="1800" kern="100" dirty="0">
                <a:effectLst/>
                <a:latin typeface="Arial" panose="020B0604020202020204" pitchFamily="34" charset="0"/>
                <a:ea typeface="Calibri" panose="020F0502020204030204" pitchFamily="34" charset="0"/>
                <a:cs typeface="Times New Roman" panose="02020603050405020304" pitchFamily="18" charset="0"/>
              </a:rPr>
              <a:t>Ustreznost vloge organizacij v projektu bo presojana v sklopu ocenjevanja vloge.</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kern="100" dirty="0">
                <a:effectLst/>
                <a:latin typeface="Arial" panose="020B0604020202020204" pitchFamily="34" charset="0"/>
                <a:ea typeface="Calibri" panose="020F0502020204030204" pitchFamily="34" charset="0"/>
                <a:cs typeface="Times New Roman" panose="02020603050405020304" pitchFamily="18" charset="0"/>
              </a:rPr>
              <a:t>Posamezna organizacija s področja okolja lahko sodeluje v največ petih (5) različnih projektih, v okviru posameznega prijavljenega projekta pa lahko sodelujejo največ tri (3) različne organizacije s področja okolja. </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sl-SI" sz="1600" dirty="0">
              <a:latin typeface="Arial" panose="020B0604020202020204" pitchFamily="34" charset="0"/>
              <a:cs typeface="Arial" panose="020B0604020202020204" pitchFamily="34" charset="0"/>
            </a:endParaRPr>
          </a:p>
          <a:p>
            <a:endParaRPr lang="sl-SI"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6438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BF10E1ED-4E9D-A445-9B65-B855FE281751}"/>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Upravičeni stroški</a:t>
            </a:r>
          </a:p>
        </p:txBody>
      </p:sp>
      <p:sp>
        <p:nvSpPr>
          <p:cNvPr id="3" name="Označba mesta vsebine 2">
            <a:extLst>
              <a:ext uri="{FF2B5EF4-FFF2-40B4-BE49-F238E27FC236}">
                <a16:creationId xmlns:a16="http://schemas.microsoft.com/office/drawing/2014/main" id="{650AEF8D-4652-5E00-21E2-EA3BD2E9A283}"/>
              </a:ext>
            </a:extLst>
          </p:cNvPr>
          <p:cNvSpPr>
            <a:spLocks noGrp="1"/>
          </p:cNvSpPr>
          <p:nvPr>
            <p:ph idx="1"/>
          </p:nvPr>
        </p:nvSpPr>
        <p:spPr>
          <a:xfrm>
            <a:off x="251927" y="1885279"/>
            <a:ext cx="11732646" cy="4814100"/>
          </a:xfrm>
        </p:spPr>
        <p:txBody>
          <a:bodyPr anchor="ctr">
            <a:noAutofit/>
          </a:bodyPr>
          <a:lstStyle/>
          <a:p>
            <a:pPr marL="0" lvl="0" indent="0" algn="just">
              <a:lnSpc>
                <a:spcPts val="1300"/>
              </a:lnSpc>
              <a:spcBef>
                <a:spcPts val="200"/>
              </a:spcBef>
              <a:buNone/>
              <a:tabLst>
                <a:tab pos="1239520" algn="l"/>
                <a:tab pos="449580" algn="l"/>
              </a:tabLst>
            </a:pPr>
            <a:endParaRPr lang="sl-SI" sz="1500" b="1" dirty="0">
              <a:latin typeface="Arial" panose="020B0604020202020204" pitchFamily="34" charset="0"/>
              <a:cs typeface="Arial" panose="020B0604020202020204" pitchFamily="34" charset="0"/>
            </a:endParaRPr>
          </a:p>
          <a:p>
            <a:r>
              <a:rPr lang="sl-SI" sz="2000" b="1" dirty="0">
                <a:latin typeface="Arial" panose="020B0604020202020204" pitchFamily="34" charset="0"/>
                <a:cs typeface="Arial" panose="020B0604020202020204" pitchFamily="34" charset="0"/>
              </a:rPr>
              <a:t>Stroški plač in povračil stroškov v zvezi z delom (</a:t>
            </a:r>
            <a:r>
              <a:rPr lang="sl-SI" sz="2000" dirty="0">
                <a:latin typeface="Arial" panose="020B0604020202020204" pitchFamily="34" charset="0"/>
                <a:cs typeface="Arial" panose="020B0604020202020204" pitchFamily="34" charset="0"/>
              </a:rPr>
              <a:t>zaposlena oseba na projektu=sklenjena pogodba o zaposlitvi, polni ali krajši delovni čas; plača+ vsi davki in prispevki + vsa povračila (prevoz, malica, regres)); </a:t>
            </a:r>
          </a:p>
          <a:p>
            <a:r>
              <a:rPr lang="sl-SI" sz="2000" b="1" dirty="0">
                <a:latin typeface="Arial" panose="020B0604020202020204" pitchFamily="34" charset="0"/>
                <a:cs typeface="Arial" panose="020B0604020202020204" pitchFamily="34" charset="0"/>
              </a:rPr>
              <a:t>Stroški storitev zunanjih </a:t>
            </a:r>
            <a:r>
              <a:rPr lang="sl-SI" sz="2000" dirty="0">
                <a:latin typeface="Arial" panose="020B0604020202020204" pitchFamily="34" charset="0"/>
                <a:cs typeface="Arial" panose="020B0604020202020204" pitchFamily="34" charset="0"/>
              </a:rPr>
              <a:t>(strokovno delo, administrativno delo, usposabljanja, izobraževanja, študije, raziskave, svetovanje, ipd.);</a:t>
            </a:r>
          </a:p>
          <a:p>
            <a:r>
              <a:rPr lang="sl-SI" sz="2000" b="1" dirty="0">
                <a:latin typeface="Arial" panose="020B0604020202020204" pitchFamily="34" charset="0"/>
                <a:cs typeface="Arial" panose="020B0604020202020204" pitchFamily="34" charset="0"/>
              </a:rPr>
              <a:t>Stroški nakupa opreme</a:t>
            </a:r>
            <a:r>
              <a:rPr lang="sl-SI" sz="2000" dirty="0">
                <a:latin typeface="Arial" panose="020B0604020202020204" pitchFamily="34" charset="0"/>
                <a:cs typeface="Arial" panose="020B0604020202020204" pitchFamily="34" charset="0"/>
              </a:rPr>
              <a:t> (povezani z izvedbo projekta in nujni za doseganje ciljev- to je da služijo prehodu v okoljsko nevtralno organizacijo ali dogodek);</a:t>
            </a:r>
          </a:p>
          <a:p>
            <a:r>
              <a:rPr lang="sl-SI" sz="2000" b="1" dirty="0">
                <a:latin typeface="Arial" panose="020B0604020202020204" pitchFamily="34" charset="0"/>
                <a:cs typeface="Arial" panose="020B0604020202020204" pitchFamily="34" charset="0"/>
              </a:rPr>
              <a:t>Posredni stroški v pavšalnem znesku do 15 % upravičenih neposrednih stroškov projekta.</a:t>
            </a:r>
          </a:p>
          <a:p>
            <a:endParaRPr lang="sl-SI" sz="1500" dirty="0">
              <a:latin typeface="Arial" panose="020B0604020202020204" pitchFamily="34" charset="0"/>
              <a:cs typeface="Arial" panose="020B0604020202020204" pitchFamily="34" charset="0"/>
            </a:endParaRPr>
          </a:p>
          <a:p>
            <a:endParaRPr lang="sl-SI"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2834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99347862-54BA-5F12-3F2D-4B7A5E270086}"/>
              </a:ext>
            </a:extLst>
          </p:cNvPr>
          <p:cNvSpPr>
            <a:spLocks noGrp="1"/>
          </p:cNvSpPr>
          <p:nvPr>
            <p:ph type="title"/>
          </p:nvPr>
        </p:nvSpPr>
        <p:spPr>
          <a:xfrm>
            <a:off x="1371599" y="294538"/>
            <a:ext cx="9895951" cy="1033669"/>
          </a:xfrm>
        </p:spPr>
        <p:txBody>
          <a:bodyPr>
            <a:normAutofit fontScale="90000"/>
          </a:bodyPr>
          <a:lstStyle/>
          <a:p>
            <a:r>
              <a:rPr lang="sl-SI" sz="4000" b="1" dirty="0">
                <a:solidFill>
                  <a:srgbClr val="FFFFFF"/>
                </a:solidFill>
                <a:latin typeface="Arial" panose="020B0604020202020204" pitchFamily="34" charset="0"/>
                <a:cs typeface="Arial" panose="020B0604020202020204" pitchFamily="34" charset="0"/>
              </a:rPr>
              <a:t>Višina sofinanciranja in način dodeljevanja sredstev</a:t>
            </a:r>
          </a:p>
        </p:txBody>
      </p:sp>
      <p:sp>
        <p:nvSpPr>
          <p:cNvPr id="3" name="Označba mesta vsebine 2">
            <a:extLst>
              <a:ext uri="{FF2B5EF4-FFF2-40B4-BE49-F238E27FC236}">
                <a16:creationId xmlns:a16="http://schemas.microsoft.com/office/drawing/2014/main" id="{7BC41FD8-54F6-F0CA-AAB2-7CDAA6CA47CA}"/>
              </a:ext>
            </a:extLst>
          </p:cNvPr>
          <p:cNvSpPr>
            <a:spLocks noGrp="1"/>
          </p:cNvSpPr>
          <p:nvPr>
            <p:ph idx="1"/>
          </p:nvPr>
        </p:nvSpPr>
        <p:spPr>
          <a:xfrm>
            <a:off x="365760" y="1790299"/>
            <a:ext cx="11608067" cy="4773163"/>
          </a:xfrm>
        </p:spPr>
        <p:txBody>
          <a:bodyPr anchor="ctr">
            <a:normAutofit/>
          </a:bodyPr>
          <a:lstStyle/>
          <a:p>
            <a:pPr marL="0" indent="0">
              <a:buNone/>
            </a:pPr>
            <a:r>
              <a:rPr lang="sl-SI" sz="1800" kern="100" dirty="0">
                <a:latin typeface="Arial" panose="020B0604020202020204" pitchFamily="34" charset="0"/>
                <a:cs typeface="Times New Roman" panose="02020603050405020304" pitchFamily="18" charset="0"/>
              </a:rPr>
              <a:t>Prijavitelji lahko zaprosijo za: </a:t>
            </a:r>
            <a:endParaRPr lang="pt-BR" sz="1800" kern="100" dirty="0">
              <a:latin typeface="Arial" panose="020B0604020202020204" pitchFamily="34" charset="0"/>
              <a:cs typeface="Times New Roman" panose="02020603050405020304" pitchFamily="18" charset="0"/>
            </a:endParaRPr>
          </a:p>
          <a:p>
            <a:r>
              <a:rPr lang="sl-SI" sz="1800" b="1" kern="100" dirty="0">
                <a:latin typeface="Arial" panose="020B0604020202020204" pitchFamily="34" charset="0"/>
                <a:cs typeface="Times New Roman" panose="02020603050405020304" pitchFamily="18" charset="0"/>
              </a:rPr>
              <a:t>SKLOP A: </a:t>
            </a:r>
            <a:r>
              <a:rPr lang="sl-SI" sz="1800" kern="100" dirty="0">
                <a:latin typeface="Arial" panose="020B0604020202020204" pitchFamily="34" charset="0"/>
                <a:cs typeface="Times New Roman" panose="02020603050405020304" pitchFamily="18" charset="0"/>
              </a:rPr>
              <a:t>do največ 70.000,00 EUR na projekt, </a:t>
            </a:r>
          </a:p>
          <a:p>
            <a:r>
              <a:rPr lang="sl-SI" sz="1800" b="1" kern="100" dirty="0">
                <a:latin typeface="Arial" panose="020B0604020202020204" pitchFamily="34" charset="0"/>
                <a:cs typeface="Times New Roman" panose="02020603050405020304" pitchFamily="18" charset="0"/>
              </a:rPr>
              <a:t>SKLOP B: </a:t>
            </a:r>
            <a:r>
              <a:rPr lang="sl-SI" sz="1800" kern="100" dirty="0">
                <a:latin typeface="Arial" panose="020B0604020202020204" pitchFamily="34" charset="0"/>
                <a:cs typeface="Times New Roman" panose="02020603050405020304" pitchFamily="18" charset="0"/>
              </a:rPr>
              <a:t>do največ 8.000 EUR na projekt, </a:t>
            </a:r>
          </a:p>
          <a:p>
            <a:pPr marL="0" indent="0">
              <a:buNone/>
            </a:pPr>
            <a:endParaRPr lang="sl-SI" sz="1500" dirty="0">
              <a:latin typeface="Arial" panose="020B0604020202020204" pitchFamily="34" charset="0"/>
              <a:cs typeface="Arial" panose="020B0604020202020204" pitchFamily="34" charset="0"/>
            </a:endParaRPr>
          </a:p>
          <a:p>
            <a:pPr marL="0" indent="0">
              <a:buNone/>
            </a:pPr>
            <a:endParaRPr lang="sl-SI" sz="1500" dirty="0">
              <a:latin typeface="Arial" panose="020B0604020202020204" pitchFamily="34" charset="0"/>
              <a:cs typeface="Arial" panose="020B0604020202020204" pitchFamily="34" charset="0"/>
            </a:endParaRPr>
          </a:p>
          <a:p>
            <a:pPr marL="0" indent="0">
              <a:buNone/>
            </a:pPr>
            <a:r>
              <a:rPr lang="sl-SI" sz="1800" kern="100" dirty="0">
                <a:effectLst/>
                <a:latin typeface="Arial" panose="020B0604020202020204" pitchFamily="34" charset="0"/>
                <a:ea typeface="Calibri" panose="020F0502020204030204" pitchFamily="34" charset="0"/>
                <a:cs typeface="Times New Roman" panose="02020603050405020304" pitchFamily="18" charset="0"/>
              </a:rPr>
              <a:t>V okviru javnega razpisa se bodo v obeh sklopih izbrani projekti financirali do največ 24 mesecev</a:t>
            </a:r>
            <a:r>
              <a:rPr lang="sl-SI" sz="1800" b="1" kern="100" dirty="0">
                <a:effectLst/>
                <a:latin typeface="Arial" panose="020B0604020202020204" pitchFamily="34" charset="0"/>
                <a:ea typeface="Calibri" panose="020F0502020204030204" pitchFamily="34" charset="0"/>
                <a:cs typeface="Times New Roman" panose="02020603050405020304" pitchFamily="18" charset="0"/>
              </a:rPr>
              <a:t> oziroma najdlje do 31. avgusta 2026.</a:t>
            </a:r>
          </a:p>
          <a:p>
            <a:pPr marL="0" indent="0">
              <a:buNone/>
            </a:pP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sl-SI" sz="1800" kern="100" dirty="0">
                <a:effectLst/>
                <a:latin typeface="Arial" panose="020B0604020202020204" pitchFamily="34" charset="0"/>
                <a:ea typeface="Calibri" panose="020F0502020204030204" pitchFamily="34" charset="0"/>
                <a:cs typeface="Times New Roman" panose="02020603050405020304" pitchFamily="18" charset="0"/>
              </a:rPr>
              <a:t>V sklopu A je zadnji rok za začetek izvajanja projekta dva (2) meseca po podpisu pogodbe.</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l-SI" sz="1500" dirty="0">
              <a:latin typeface="Arial" panose="020B0604020202020204" pitchFamily="34" charset="0"/>
              <a:cs typeface="Arial" panose="020B0604020202020204" pitchFamily="34" charset="0"/>
            </a:endParaRPr>
          </a:p>
          <a:p>
            <a:endParaRPr lang="sl-SI" sz="1500" dirty="0">
              <a:latin typeface="Arial" panose="020B0604020202020204" pitchFamily="34" charset="0"/>
              <a:cs typeface="Arial" panose="020B0604020202020204" pitchFamily="34" charset="0"/>
            </a:endParaRPr>
          </a:p>
          <a:p>
            <a:endParaRPr lang="sl-SI"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6637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FB1F5B74-04F8-62CD-CFE0-33A2910695C8}"/>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Ocenjevanje in izbor vlog</a:t>
            </a:r>
          </a:p>
        </p:txBody>
      </p:sp>
      <p:sp>
        <p:nvSpPr>
          <p:cNvPr id="3" name="Označba mesta vsebine 2">
            <a:extLst>
              <a:ext uri="{FF2B5EF4-FFF2-40B4-BE49-F238E27FC236}">
                <a16:creationId xmlns:a16="http://schemas.microsoft.com/office/drawing/2014/main" id="{8E41BB85-5980-E477-4DF8-5502FB3C6DE5}"/>
              </a:ext>
            </a:extLst>
          </p:cNvPr>
          <p:cNvSpPr>
            <a:spLocks noGrp="1"/>
          </p:cNvSpPr>
          <p:nvPr>
            <p:ph idx="1"/>
          </p:nvPr>
        </p:nvSpPr>
        <p:spPr>
          <a:xfrm>
            <a:off x="269507" y="1885278"/>
            <a:ext cx="10826123" cy="4972721"/>
          </a:xfrm>
        </p:spPr>
        <p:txBody>
          <a:bodyPr anchor="ctr">
            <a:normAutofit/>
          </a:bodyPr>
          <a:lstStyle/>
          <a:p>
            <a:pPr algn="just">
              <a:lnSpc>
                <a:spcPct val="107000"/>
              </a:lnSpc>
              <a:spcAft>
                <a:spcPts val="800"/>
              </a:spcAft>
            </a:pPr>
            <a:r>
              <a:rPr lang="sl-SI" sz="2000" b="1" kern="100" dirty="0">
                <a:effectLst/>
                <a:latin typeface="Arial" panose="020B0604020202020204" pitchFamily="34" charset="0"/>
                <a:ea typeface="Calibri" panose="020F0502020204030204" pitchFamily="34" charset="0"/>
                <a:cs typeface="Times New Roman" panose="02020603050405020304" pitchFamily="18" charset="0"/>
              </a:rPr>
              <a:t>SKLOP A: </a:t>
            </a:r>
            <a:r>
              <a:rPr lang="sl-SI" sz="2000" kern="100" dirty="0">
                <a:effectLst/>
                <a:latin typeface="Arial" panose="020B0604020202020204" pitchFamily="34" charset="0"/>
                <a:ea typeface="Calibri" panose="020F0502020204030204" pitchFamily="34" charset="0"/>
                <a:cs typeface="Times New Roman" panose="02020603050405020304" pitchFamily="18" charset="0"/>
              </a:rPr>
              <a:t>predvidoma </a:t>
            </a:r>
            <a:r>
              <a:rPr lang="sl-SI" sz="2000" b="1" kern="100" dirty="0">
                <a:effectLst/>
                <a:latin typeface="Arial" panose="020B0604020202020204" pitchFamily="34" charset="0"/>
                <a:ea typeface="Calibri" panose="020F0502020204030204" pitchFamily="34" charset="0"/>
                <a:cs typeface="Times New Roman" panose="02020603050405020304" pitchFamily="18" charset="0"/>
              </a:rPr>
              <a:t>osem (8) projektov,</a:t>
            </a:r>
            <a:r>
              <a:rPr lang="sl-SI" sz="2000" kern="100" dirty="0">
                <a:effectLst/>
                <a:latin typeface="Arial" panose="020B0604020202020204" pitchFamily="34" charset="0"/>
                <a:ea typeface="Calibri" panose="020F0502020204030204" pitchFamily="34" charset="0"/>
                <a:cs typeface="Times New Roman" panose="02020603050405020304" pitchFamily="18" charset="0"/>
              </a:rPr>
              <a:t> in sicer predvidoma </a:t>
            </a:r>
            <a:r>
              <a:rPr lang="sl-SI" sz="2000" b="1" kern="100" dirty="0">
                <a:effectLst/>
                <a:latin typeface="Arial" panose="020B0604020202020204" pitchFamily="34" charset="0"/>
                <a:ea typeface="Calibri" panose="020F0502020204030204" pitchFamily="34" charset="0"/>
                <a:cs typeface="Times New Roman" panose="02020603050405020304" pitchFamily="18" charset="0"/>
              </a:rPr>
              <a:t>štirje (4) v podsklopu A1 in štirje (4) v podsklopu A2</a:t>
            </a:r>
            <a:r>
              <a:rPr lang="sl-SI" sz="2000" kern="100" dirty="0">
                <a:effectLst/>
                <a:latin typeface="Arial" panose="020B0604020202020204" pitchFamily="34" charset="0"/>
                <a:ea typeface="Calibri" panose="020F0502020204030204" pitchFamily="34" charset="0"/>
                <a:cs typeface="Times New Roman" panose="02020603050405020304" pitchFamily="18" charset="0"/>
              </a:rPr>
              <a:t>. </a:t>
            </a:r>
            <a:r>
              <a:rPr lang="sl-SI" sz="2000" b="1" kern="100" dirty="0">
                <a:effectLst/>
                <a:latin typeface="Arial" panose="020B0604020202020204" pitchFamily="34" charset="0"/>
                <a:ea typeface="Calibri" panose="020F0502020204030204" pitchFamily="34" charset="0"/>
                <a:cs typeface="Times New Roman" panose="02020603050405020304" pitchFamily="18" charset="0"/>
              </a:rPr>
              <a:t>Izbrani bodo </a:t>
            </a:r>
            <a:r>
              <a:rPr lang="sl-SI" sz="2000" kern="100" dirty="0">
                <a:effectLst/>
                <a:latin typeface="Arial" panose="020B0604020202020204" pitchFamily="34" charset="0"/>
                <a:ea typeface="Calibri" panose="020F0502020204030204" pitchFamily="34" charset="0"/>
                <a:cs typeface="Times New Roman" panose="02020603050405020304" pitchFamily="18" charset="0"/>
              </a:rPr>
              <a:t>tisti štirje projekti, ki bodo v posameznem podsklopu (A1 in A2) dosegli najvišje število točk ob upoštevanju določila, da so dosegli tudi </a:t>
            </a:r>
            <a:r>
              <a:rPr lang="sl-SI" sz="2000" b="1" kern="100" dirty="0">
                <a:effectLst/>
                <a:latin typeface="Arial" panose="020B0604020202020204" pitchFamily="34" charset="0"/>
                <a:ea typeface="Calibri" panose="020F0502020204030204" pitchFamily="34" charset="0"/>
                <a:cs typeface="Times New Roman" panose="02020603050405020304" pitchFamily="18" charset="0"/>
              </a:rPr>
              <a:t>minimalni kakovostni kriterij- </a:t>
            </a:r>
            <a:r>
              <a:rPr lang="sl-SI" sz="2000" kern="100" dirty="0">
                <a:effectLst/>
                <a:latin typeface="Arial" panose="020B0604020202020204" pitchFamily="34" charset="0"/>
                <a:ea typeface="Calibri" panose="020F0502020204030204" pitchFamily="34" charset="0"/>
                <a:cs typeface="Times New Roman" panose="02020603050405020304" pitchFamily="18" charset="0"/>
              </a:rPr>
              <a:t>to je </a:t>
            </a:r>
            <a:r>
              <a:rPr lang="sl-SI" sz="2000" b="1" kern="0" dirty="0">
                <a:latin typeface="Arial" panose="020B0604020202020204" pitchFamily="34" charset="0"/>
                <a:ea typeface="Times New Roman" panose="02020603050405020304" pitchFamily="18" charset="0"/>
                <a:cs typeface="Times New Roman" panose="02020603050405020304" pitchFamily="18" charset="0"/>
              </a:rPr>
              <a:t>najmanj 60 točk.</a:t>
            </a:r>
            <a:endParaRPr lang="sl-SI" sz="20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2000" kern="100" dirty="0">
                <a:latin typeface="Arial" panose="020B0604020202020204" pitchFamily="34" charset="0"/>
                <a:ea typeface="Calibri" panose="020F0502020204030204" pitchFamily="34" charset="0"/>
                <a:cs typeface="Times New Roman" panose="02020603050405020304" pitchFamily="18" charset="0"/>
              </a:rPr>
              <a:t>V primeru istega števila točk: več točk </a:t>
            </a:r>
            <a:r>
              <a:rPr lang="sl-SI" sz="2000" kern="100" dirty="0">
                <a:effectLst/>
                <a:latin typeface="Arial" panose="020B0604020202020204" pitchFamily="34" charset="0"/>
                <a:ea typeface="Calibri" panose="020F0502020204030204" pitchFamily="34" charset="0"/>
                <a:cs typeface="Times New Roman" panose="02020603050405020304" pitchFamily="18" charset="0"/>
              </a:rPr>
              <a:t>pri merilu 1 – Ustreznost projekta; nato več točk merilu 2 – Zasnova projekta; nato vloga, ki bo oddana prej.</a:t>
            </a:r>
            <a:r>
              <a:rPr lang="sl-SI" sz="2000" kern="0" dirty="0">
                <a:latin typeface="Arial" panose="020B0604020202020204" pitchFamily="34"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sl-SI" sz="2000" b="1" dirty="0">
                <a:effectLst/>
                <a:latin typeface="Arial" panose="020B0604020202020204" pitchFamily="34" charset="0"/>
                <a:ea typeface="Calibri" panose="020F0502020204030204" pitchFamily="34" charset="0"/>
              </a:rPr>
              <a:t>SKLOP B: </a:t>
            </a:r>
            <a:r>
              <a:rPr lang="sl-SI" sz="2000" dirty="0">
                <a:effectLst/>
                <a:latin typeface="Arial" panose="020B0604020202020204" pitchFamily="34" charset="0"/>
                <a:ea typeface="Calibri" panose="020F0502020204030204" pitchFamily="34" charset="0"/>
              </a:rPr>
              <a:t>predvidoma </a:t>
            </a:r>
            <a:r>
              <a:rPr lang="sl-SI" sz="2000" b="1" dirty="0">
                <a:effectLst/>
                <a:latin typeface="Arial" panose="020B0604020202020204" pitchFamily="34" charset="0"/>
                <a:ea typeface="Calibri" panose="020F0502020204030204" pitchFamily="34" charset="0"/>
              </a:rPr>
              <a:t>pet (5) projektov</a:t>
            </a:r>
            <a:r>
              <a:rPr lang="sl-SI" sz="2000" dirty="0">
                <a:effectLst/>
                <a:latin typeface="Arial" panose="020B0604020202020204" pitchFamily="34" charset="0"/>
                <a:ea typeface="Calibri" panose="020F0502020204030204" pitchFamily="34" charset="0"/>
              </a:rPr>
              <a:t>, in sicer tisti, ki bodo dosegli najvišje število točk ob upoštevanju določila, da so dosegli tudi </a:t>
            </a:r>
            <a:r>
              <a:rPr lang="sl-SI" sz="2000" b="1" dirty="0">
                <a:effectLst/>
                <a:latin typeface="Arial" panose="020B0604020202020204" pitchFamily="34" charset="0"/>
                <a:ea typeface="Calibri" panose="020F0502020204030204" pitchFamily="34" charset="0"/>
              </a:rPr>
              <a:t>minimalni kakovostni kriterij- </a:t>
            </a:r>
            <a:r>
              <a:rPr lang="sl-SI" sz="2000" dirty="0">
                <a:effectLst/>
                <a:latin typeface="Arial" panose="020B0604020202020204" pitchFamily="34" charset="0"/>
                <a:ea typeface="Calibri" panose="020F0502020204030204" pitchFamily="34" charset="0"/>
              </a:rPr>
              <a:t>to je </a:t>
            </a:r>
            <a:r>
              <a:rPr lang="sl-SI" sz="2000" b="1" dirty="0">
                <a:effectLst/>
                <a:latin typeface="Arial" panose="020B0604020202020204" pitchFamily="34" charset="0"/>
                <a:ea typeface="Calibri" panose="020F0502020204030204" pitchFamily="34" charset="0"/>
              </a:rPr>
              <a:t>najmanj 30 točk.</a:t>
            </a:r>
          </a:p>
          <a:p>
            <a:pPr algn="just">
              <a:lnSpc>
                <a:spcPct val="107000"/>
              </a:lnSpc>
              <a:spcAft>
                <a:spcPts val="800"/>
              </a:spcAft>
            </a:pPr>
            <a:r>
              <a:rPr lang="sl-SI" sz="2000" kern="100" dirty="0">
                <a:latin typeface="Arial" panose="020B0604020202020204" pitchFamily="34" charset="0"/>
                <a:ea typeface="Calibri" panose="020F0502020204030204" pitchFamily="34" charset="0"/>
                <a:cs typeface="Times New Roman" panose="02020603050405020304" pitchFamily="18" charset="0"/>
              </a:rPr>
              <a:t>V primeru istega števila točk: več točk </a:t>
            </a:r>
            <a:r>
              <a:rPr lang="sl-SI" sz="2000" kern="100" dirty="0">
                <a:effectLst/>
                <a:latin typeface="Arial" panose="020B0604020202020204" pitchFamily="34" charset="0"/>
                <a:ea typeface="Calibri" panose="020F0502020204030204" pitchFamily="34" charset="0"/>
                <a:cs typeface="Times New Roman" panose="02020603050405020304" pitchFamily="18" charset="0"/>
              </a:rPr>
              <a:t>pri merilu 1 – Ustreznost projekta; nato več točk merilu 2 – Zasnova projekta; nato vloga, ki bo oddana prej.</a:t>
            </a:r>
            <a:r>
              <a:rPr lang="sl-SI" sz="2000" kern="0" dirty="0">
                <a:latin typeface="Arial" panose="020B0604020202020204" pitchFamily="34" charset="0"/>
                <a:ea typeface="Times New Roman" panose="02020603050405020304" pitchFamily="18" charset="0"/>
                <a:cs typeface="Times New Roman" panose="02020603050405020304" pitchFamily="18" charset="0"/>
              </a:rPr>
              <a:t> </a:t>
            </a:r>
          </a:p>
          <a:p>
            <a:pPr marL="0" indent="0" algn="just">
              <a:lnSpc>
                <a:spcPct val="107000"/>
              </a:lnSpc>
              <a:spcAft>
                <a:spcPts val="800"/>
              </a:spcAft>
              <a:buNone/>
            </a:pPr>
            <a:endParaRPr lang="sl-SI" sz="2000" b="1" kern="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5997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FB1F5B74-04F8-62CD-CFE0-33A2910695C8}"/>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Ocenjevanje SKLOP A</a:t>
            </a:r>
          </a:p>
        </p:txBody>
      </p:sp>
      <p:graphicFrame>
        <p:nvGraphicFramePr>
          <p:cNvPr id="4" name="Označba mesta vsebine 3">
            <a:extLst>
              <a:ext uri="{FF2B5EF4-FFF2-40B4-BE49-F238E27FC236}">
                <a16:creationId xmlns:a16="http://schemas.microsoft.com/office/drawing/2014/main" id="{53158A43-41D3-6F9B-E298-6B3051EB2E5E}"/>
              </a:ext>
            </a:extLst>
          </p:cNvPr>
          <p:cNvGraphicFramePr>
            <a:graphicFrameLocks noGrp="1"/>
          </p:cNvGraphicFramePr>
          <p:nvPr>
            <p:ph idx="1"/>
            <p:extLst>
              <p:ext uri="{D42A27DB-BD31-4B8C-83A1-F6EECF244321}">
                <p14:modId xmlns:p14="http://schemas.microsoft.com/office/powerpoint/2010/main" val="2328954480"/>
              </p:ext>
            </p:extLst>
          </p:nvPr>
        </p:nvGraphicFramePr>
        <p:xfrm>
          <a:off x="1016299" y="1776314"/>
          <a:ext cx="9332314" cy="4915621"/>
        </p:xfrm>
        <a:graphic>
          <a:graphicData uri="http://schemas.openxmlformats.org/drawingml/2006/table">
            <a:tbl>
              <a:tblPr firstRow="1" firstCol="1" bandRow="1"/>
              <a:tblGrid>
                <a:gridCol w="2370408">
                  <a:extLst>
                    <a:ext uri="{9D8B030D-6E8A-4147-A177-3AD203B41FA5}">
                      <a16:colId xmlns:a16="http://schemas.microsoft.com/office/drawing/2014/main" val="69231853"/>
                    </a:ext>
                  </a:extLst>
                </a:gridCol>
                <a:gridCol w="4154746">
                  <a:extLst>
                    <a:ext uri="{9D8B030D-6E8A-4147-A177-3AD203B41FA5}">
                      <a16:colId xmlns:a16="http://schemas.microsoft.com/office/drawing/2014/main" val="3885954100"/>
                    </a:ext>
                  </a:extLst>
                </a:gridCol>
                <a:gridCol w="2807160">
                  <a:extLst>
                    <a:ext uri="{9D8B030D-6E8A-4147-A177-3AD203B41FA5}">
                      <a16:colId xmlns:a16="http://schemas.microsoft.com/office/drawing/2014/main" val="1738514117"/>
                    </a:ext>
                  </a:extLst>
                </a:gridCol>
              </a:tblGrid>
              <a:tr h="184967">
                <a:tc gridSpan="2">
                  <a:txBody>
                    <a:bodyPr/>
                    <a:lstStyle/>
                    <a:p>
                      <a:pPr algn="just">
                        <a:lnSpc>
                          <a:spcPct val="115000"/>
                        </a:lnSpc>
                        <a:spcAft>
                          <a:spcPts val="800"/>
                        </a:spcAft>
                      </a:pPr>
                      <a:r>
                        <a:rPr lang="sl-SI" sz="11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MERILA podsklopa A1 </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sl-SI"/>
                    </a:p>
                  </a:txBody>
                  <a:tcPr/>
                </a:tc>
                <a:tc>
                  <a:txBody>
                    <a:bodyPr/>
                    <a:lstStyle/>
                    <a:p>
                      <a:pPr algn="just">
                        <a:lnSpc>
                          <a:spcPct val="115000"/>
                        </a:lnSpc>
                        <a:spcAft>
                          <a:spcPts val="800"/>
                        </a:spcAft>
                      </a:pPr>
                      <a:r>
                        <a:rPr lang="sl-SI" sz="1100" b="1" i="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Največje mogoče število točk</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val="2344131965"/>
                  </a:ext>
                </a:extLst>
              </a:tr>
              <a:tr h="405194">
                <a:tc gridSpan="2">
                  <a:txBody>
                    <a:bodyPr/>
                    <a:lstStyle/>
                    <a:p>
                      <a:pPr algn="just">
                        <a:lnSpc>
                          <a:spcPct val="115000"/>
                        </a:lnSpc>
                        <a:spcAft>
                          <a:spcPts val="800"/>
                        </a:spcAft>
                      </a:pPr>
                      <a:r>
                        <a:rPr lang="sl-SI" sz="11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 USTREZNOST PROJEKTA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b="1" i="1" kern="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Vloga, ki bo pri merilu 1 – Ustreznost projekta dosegla manj kot 12 točk, bo zavrnjena.</a:t>
                      </a:r>
                      <a:endParaRPr lang="sl-SI" sz="11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sl-SI"/>
                    </a:p>
                  </a:txBody>
                  <a:tcPr/>
                </a:tc>
                <a:tc>
                  <a:txBody>
                    <a:bodyPr/>
                    <a:lstStyle/>
                    <a:p>
                      <a:pPr algn="ctr">
                        <a:lnSpc>
                          <a:spcPct val="115000"/>
                        </a:lnSpc>
                        <a:spcAft>
                          <a:spcPts val="800"/>
                        </a:spcAft>
                      </a:pPr>
                      <a:r>
                        <a:rPr lang="sl-SI" sz="11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088190529"/>
                  </a:ext>
                </a:extLst>
              </a:tr>
              <a:tr h="1309435">
                <a:tc>
                  <a:txBody>
                    <a:bodyPr/>
                    <a:lstStyle/>
                    <a:p>
                      <a:pPr algn="just">
                        <a:lnSpc>
                          <a:spcPct val="115000"/>
                        </a:lnSpc>
                        <a:spcAft>
                          <a:spcPts val="800"/>
                        </a:spcAft>
                      </a:pPr>
                      <a:r>
                        <a:rPr lang="sl-SI" sz="1100" b="1" kern="0" dirty="0">
                          <a:effectLst/>
                          <a:latin typeface="Arial" panose="020B0604020202020204" pitchFamily="34" charset="0"/>
                          <a:ea typeface="Calibri" panose="020F0502020204030204" pitchFamily="34" charset="0"/>
                          <a:cs typeface="Times New Roman" panose="02020603050405020304" pitchFamily="18" charset="0"/>
                        </a:rPr>
                        <a:t>1.1 Utemeljitev projekta</a:t>
                      </a:r>
                      <a:endParaRPr lang="sl-SI" sz="11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100" b="1" kern="0" dirty="0">
                          <a:effectLst/>
                          <a:latin typeface="Arial" panose="020B0604020202020204" pitchFamily="34" charset="0"/>
                          <a:ea typeface="Calibri" panose="020F0502020204030204" pitchFamily="34" charset="0"/>
                          <a:cs typeface="Times New Roman" panose="02020603050405020304" pitchFamily="18" charset="0"/>
                        </a:rPr>
                        <a:t>Izziv, </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ki ga projekt obravnava, je jasno opredeljen in podkrepljen s podatki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(analiza stanja). </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Iz opredelitve izhaja, zakaj je </a:t>
                      </a:r>
                      <a:r>
                        <a:rPr lang="sl-SI" sz="1100" kern="100" dirty="0">
                          <a:effectLst/>
                          <a:latin typeface="Arial" panose="020B0604020202020204" pitchFamily="34" charset="0"/>
                          <a:ea typeface="Calibri" panose="020F0502020204030204" pitchFamily="34" charset="0"/>
                          <a:cs typeface="Times New Roman" panose="02020603050405020304" pitchFamily="18" charset="0"/>
                        </a:rPr>
                        <a:t>treba </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izziv prednostno obravnavati in na kakšen način namerava prijavitelj to storiti. </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Jasno so navedeni glavni pričakovani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rezultat projekta.</a:t>
                      </a:r>
                      <a:endParaRPr lang="sl-SI" sz="11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b="1" kern="0" dirty="0">
                          <a:effectLst/>
                          <a:latin typeface="Arial" panose="020B0604020202020204" pitchFamily="34" charset="0"/>
                          <a:ea typeface="Calibri" panose="020F0502020204030204" pitchFamily="34" charset="0"/>
                          <a:cs typeface="Times New Roman" panose="02020603050405020304" pitchFamily="18" charset="0"/>
                        </a:rPr>
                        <a:t>Ciljna skupina </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oziroma deležniki, ki bodo vključeni v projekt oz</a:t>
                      </a:r>
                      <a:r>
                        <a:rPr lang="sl-SI" sz="1100" kern="0" dirty="0">
                          <a:effectLst/>
                          <a:latin typeface="Arial" panose="020B0604020202020204" pitchFamily="34" charset="0"/>
                          <a:ea typeface="Times New Roman" panose="02020603050405020304" pitchFamily="18" charset="0"/>
                          <a:cs typeface="Times New Roman" panose="02020603050405020304" pitchFamily="18" charset="0"/>
                        </a:rPr>
                        <a:t>iroma</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 jih bo projekt neposredno naslavljal, je jasno predstavljena.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20</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5257069"/>
                  </a:ext>
                </a:extLst>
              </a:tr>
              <a:tr h="1236488">
                <a:tc>
                  <a:txBody>
                    <a:bodyPr/>
                    <a:lstStyle/>
                    <a:p>
                      <a:pPr algn="just">
                        <a:lnSpc>
                          <a:spcPct val="115000"/>
                        </a:lnSpc>
                        <a:spcAft>
                          <a:spcPts val="800"/>
                        </a:spcAft>
                      </a:pPr>
                      <a:r>
                        <a:rPr lang="sl-SI" sz="1100" b="1" kern="0" dirty="0">
                          <a:effectLst/>
                          <a:latin typeface="Arial" panose="020B0604020202020204" pitchFamily="34" charset="0"/>
                          <a:ea typeface="Calibri" panose="020F0502020204030204" pitchFamily="34" charset="0"/>
                          <a:cs typeface="Times New Roman" panose="02020603050405020304" pitchFamily="18" charset="0"/>
                        </a:rPr>
                        <a:t>1.2 Skladnost projekta s cilji javnega razpisa</a:t>
                      </a:r>
                      <a:endParaRPr lang="sl-SI" sz="11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100" b="1" kern="0" dirty="0">
                          <a:effectLst/>
                          <a:latin typeface="Arial" panose="020B0604020202020204" pitchFamily="34" charset="0"/>
                          <a:ea typeface="Calibri" panose="020F0502020204030204" pitchFamily="34" charset="0"/>
                          <a:cs typeface="Times New Roman" panose="02020603050405020304" pitchFamily="18" charset="0"/>
                        </a:rPr>
                        <a:t>Skladnost projekta s cilji javnega razpisa </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je jasno in konkretno izkazana. </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 </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Iz vloge je jasno razvidno, h katerima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dvema splošnima ciljema projekt prispeva v največji meri.</a:t>
                      </a:r>
                      <a:endParaRPr lang="sl-SI" sz="11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 </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5</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3949192"/>
                  </a:ext>
                </a:extLst>
              </a:tr>
              <a:tr h="1073624">
                <a:tc>
                  <a:txBody>
                    <a:bodyPr/>
                    <a:lstStyle/>
                    <a:p>
                      <a:pPr algn="just">
                        <a:lnSpc>
                          <a:spcPct val="115000"/>
                        </a:lnSpc>
                        <a:spcAft>
                          <a:spcPts val="800"/>
                        </a:spcAft>
                      </a:pPr>
                      <a:r>
                        <a:rPr lang="sl-SI" sz="1100" b="1" kern="0" dirty="0">
                          <a:effectLst/>
                          <a:latin typeface="Arial" panose="020B0604020202020204" pitchFamily="34" charset="0"/>
                          <a:ea typeface="Calibri" panose="020F0502020204030204" pitchFamily="34" charset="0"/>
                          <a:cs typeface="Times New Roman" panose="02020603050405020304" pitchFamily="18" charset="0"/>
                        </a:rPr>
                        <a:t>1.3 Potencial projekta</a:t>
                      </a:r>
                      <a:endParaRPr lang="sl-SI" sz="11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Jasno so predstavljeni potencial projekta in njegovi rezultati ter možnost njihove uporabe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za zeleni prehod sektorja kulture.</a:t>
                      </a:r>
                      <a:endParaRPr lang="sl-SI" sz="11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10</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8071537"/>
                  </a:ext>
                </a:extLst>
              </a:tr>
            </a:tbl>
          </a:graphicData>
        </a:graphic>
      </p:graphicFrame>
    </p:spTree>
    <p:extLst>
      <p:ext uri="{BB962C8B-B14F-4D97-AF65-F5344CB8AC3E}">
        <p14:creationId xmlns:p14="http://schemas.microsoft.com/office/powerpoint/2010/main" val="2022738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FB1F5B74-04F8-62CD-CFE0-33A2910695C8}"/>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Ocenjevanje SKLOP A</a:t>
            </a:r>
          </a:p>
        </p:txBody>
      </p:sp>
      <p:graphicFrame>
        <p:nvGraphicFramePr>
          <p:cNvPr id="6" name="Označba mesta vsebine 5">
            <a:extLst>
              <a:ext uri="{FF2B5EF4-FFF2-40B4-BE49-F238E27FC236}">
                <a16:creationId xmlns:a16="http://schemas.microsoft.com/office/drawing/2014/main" id="{515593B3-1618-FA24-B7E3-E87F4BF757AF}"/>
              </a:ext>
            </a:extLst>
          </p:cNvPr>
          <p:cNvGraphicFramePr>
            <a:graphicFrameLocks noGrp="1"/>
          </p:cNvGraphicFramePr>
          <p:nvPr>
            <p:ph idx="1"/>
            <p:extLst>
              <p:ext uri="{D42A27DB-BD31-4B8C-83A1-F6EECF244321}">
                <p14:modId xmlns:p14="http://schemas.microsoft.com/office/powerpoint/2010/main" val="454682706"/>
              </p:ext>
            </p:extLst>
          </p:nvPr>
        </p:nvGraphicFramePr>
        <p:xfrm>
          <a:off x="1477243" y="1744486"/>
          <a:ext cx="10051738" cy="4818976"/>
        </p:xfrm>
        <a:graphic>
          <a:graphicData uri="http://schemas.openxmlformats.org/drawingml/2006/table">
            <a:tbl>
              <a:tblPr firstRow="1" firstCol="1" bandRow="1"/>
              <a:tblGrid>
                <a:gridCol w="2553141">
                  <a:extLst>
                    <a:ext uri="{9D8B030D-6E8A-4147-A177-3AD203B41FA5}">
                      <a16:colId xmlns:a16="http://schemas.microsoft.com/office/drawing/2014/main" val="3592363089"/>
                    </a:ext>
                  </a:extLst>
                </a:gridCol>
                <a:gridCol w="4475034">
                  <a:extLst>
                    <a:ext uri="{9D8B030D-6E8A-4147-A177-3AD203B41FA5}">
                      <a16:colId xmlns:a16="http://schemas.microsoft.com/office/drawing/2014/main" val="1816773422"/>
                    </a:ext>
                  </a:extLst>
                </a:gridCol>
                <a:gridCol w="3023563">
                  <a:extLst>
                    <a:ext uri="{9D8B030D-6E8A-4147-A177-3AD203B41FA5}">
                      <a16:colId xmlns:a16="http://schemas.microsoft.com/office/drawing/2014/main" val="4276675219"/>
                    </a:ext>
                  </a:extLst>
                </a:gridCol>
              </a:tblGrid>
              <a:tr h="533260">
                <a:tc gridSpan="2">
                  <a:txBody>
                    <a:bodyPr/>
                    <a:lstStyle/>
                    <a:p>
                      <a:pPr algn="just">
                        <a:lnSpc>
                          <a:spcPct val="115000"/>
                        </a:lnSpc>
                        <a:spcAft>
                          <a:spcPts val="800"/>
                        </a:spcAft>
                      </a:pPr>
                      <a:r>
                        <a:rPr lang="sl-SI" sz="11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 ZASNOVA PROJEKTA</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b="1" i="1" ker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Vloga, ki bo pri merilu 2 – Zasnova projekta dosegla manj kot 12 točk, bo zavrnjena.</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sl-SI"/>
                    </a:p>
                  </a:txBody>
                  <a:tcPr/>
                </a:tc>
                <a:tc>
                  <a:txBody>
                    <a:bodyPr/>
                    <a:lstStyle/>
                    <a:p>
                      <a:pPr algn="ctr">
                        <a:lnSpc>
                          <a:spcPct val="115000"/>
                        </a:lnSpc>
                        <a:spcAft>
                          <a:spcPts val="800"/>
                        </a:spcAft>
                      </a:pPr>
                      <a:r>
                        <a:rPr lang="sl-SI" sz="11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814730893"/>
                  </a:ext>
                </a:extLst>
              </a:tr>
              <a:tr h="1946535">
                <a:tc>
                  <a:txBody>
                    <a:bodyPr/>
                    <a:lstStyle/>
                    <a:p>
                      <a:pPr algn="just">
                        <a:lnSpc>
                          <a:spcPct val="115000"/>
                        </a:lnSpc>
                        <a:spcAft>
                          <a:spcPts val="800"/>
                        </a:spcAft>
                      </a:pPr>
                      <a:r>
                        <a:rPr lang="sl-SI" sz="1100" kern="0">
                          <a:effectLst/>
                          <a:latin typeface="Arial" panose="020B0604020202020204" pitchFamily="34" charset="0"/>
                          <a:ea typeface="Calibri" panose="020F0502020204030204" pitchFamily="34" charset="0"/>
                          <a:cs typeface="Times New Roman" panose="02020603050405020304" pitchFamily="18" charset="0"/>
                        </a:rPr>
                        <a:t>2.1 Izvedbeni načrt projekta – aktivnosti projekta</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Načrtovane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aktivnosti</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 so jasno opredeljene in vodijo k doseganju rezultatov projekta. Z aktivnostmi projekt ustrezno naslavlja ciljno skupino oz</a:t>
                      </a:r>
                      <a:r>
                        <a:rPr lang="sl-SI" sz="1100" kern="0" dirty="0">
                          <a:effectLst/>
                          <a:latin typeface="Arial" panose="020B0604020202020204" pitchFamily="34" charset="0"/>
                          <a:ea typeface="Times New Roman" panose="02020603050405020304" pitchFamily="18" charset="0"/>
                          <a:cs typeface="Times New Roman" panose="02020603050405020304" pitchFamily="18" charset="0"/>
                        </a:rPr>
                        <a:t>iroma</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 deležnike.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Metodologija izračuna ogljičnega odtisa</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 je jasna in razumljiva.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Med aktivnosti projekta je prijavitelj vključil aktivnosti vezane na </a:t>
                      </a:r>
                      <a:r>
                        <a:rPr lang="sl-SI" sz="1100" b="1" kern="100" dirty="0">
                          <a:effectLst/>
                          <a:latin typeface="Arial" panose="020B0604020202020204" pitchFamily="34" charset="0"/>
                          <a:ea typeface="MS Mincho" panose="02020609040205080304" pitchFamily="49" charset="-128"/>
                          <a:cs typeface="Times New Roman" panose="02020603050405020304" pitchFamily="18" charset="0"/>
                        </a:rPr>
                        <a:t>posebne pogoje javnega razpisa (zavrnitev).</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Načrtovane aktivnosti so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izvedljive v predvidenem času</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 ki ga je prijavitelj določil za izvedbo projekta.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100" kern="0">
                          <a:effectLst/>
                          <a:latin typeface="Arial" panose="020B0604020202020204" pitchFamily="34" charset="0"/>
                          <a:ea typeface="Calibri" panose="020F0502020204030204" pitchFamily="34" charset="0"/>
                          <a:cs typeface="Times New Roman" panose="02020603050405020304" pitchFamily="18" charset="0"/>
                        </a:rPr>
                        <a:t>20</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5509498"/>
                  </a:ext>
                </a:extLst>
              </a:tr>
              <a:tr h="1285257">
                <a:tc>
                  <a:txBody>
                    <a:bodyPr/>
                    <a:lstStyle/>
                    <a:p>
                      <a:pPr algn="just">
                        <a:lnSpc>
                          <a:spcPct val="115000"/>
                        </a:lnSpc>
                        <a:spcAft>
                          <a:spcPts val="800"/>
                        </a:spcAft>
                      </a:pPr>
                      <a:r>
                        <a:rPr lang="sl-SI" sz="1100" kern="0">
                          <a:effectLst/>
                          <a:latin typeface="Arial" panose="020B0604020202020204" pitchFamily="34" charset="0"/>
                          <a:ea typeface="Calibri" panose="020F0502020204030204" pitchFamily="34" charset="0"/>
                          <a:cs typeface="Times New Roman" panose="02020603050405020304" pitchFamily="18" charset="0"/>
                        </a:rPr>
                        <a:t>2.2 Komunikacijski načrt</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100" kern="0">
                          <a:effectLst/>
                          <a:latin typeface="Arial" panose="020B0604020202020204" pitchFamily="34" charset="0"/>
                          <a:ea typeface="Calibri" panose="020F0502020204030204" pitchFamily="34" charset="0"/>
                          <a:cs typeface="Times New Roman" panose="02020603050405020304" pitchFamily="18" charset="0"/>
                        </a:rPr>
                        <a:t>Komunikacijski načrt projekta je jasen in razumljiv ter vsebuje jasno zastavljene komunikacijske cilje in identificirane deležnike, ki</a:t>
                      </a:r>
                      <a:r>
                        <a:rPr lang="sl-SI" sz="1100" kern="100">
                          <a:effectLst/>
                          <a:latin typeface="Arial" panose="020B0604020202020204" pitchFamily="34" charset="0"/>
                          <a:ea typeface="Calibri" panose="020F0502020204030204" pitchFamily="34" charset="0"/>
                          <a:cs typeface="Times New Roman" panose="02020603050405020304" pitchFamily="18" charset="0"/>
                        </a:rPr>
                        <a:t> bodo vključeni v načrt oziroma jih bo načrt naslavljal. Jasno je navedeno, kako bo komunikacijski načrt pripomogel k uspešnosti projekta. </a:t>
                      </a:r>
                      <a:r>
                        <a:rPr lang="sl-SI" sz="1100" kern="0">
                          <a:effectLst/>
                          <a:latin typeface="Arial" panose="020B0604020202020204" pitchFamily="34" charset="0"/>
                          <a:ea typeface="Calibri" panose="020F0502020204030204" pitchFamily="34" charset="0"/>
                          <a:cs typeface="Times New Roman" panose="02020603050405020304" pitchFamily="18" charset="0"/>
                        </a:rPr>
                        <a:t>Aktivnosti komunikacijskega načrta so časovno ustrezno umeščene v celotno obdobje trajanja projekta.</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100" kern="0">
                          <a:effectLst/>
                          <a:latin typeface="Arial" panose="020B0604020202020204" pitchFamily="34" charset="0"/>
                          <a:ea typeface="Calibri" panose="020F0502020204030204" pitchFamily="34" charset="0"/>
                          <a:cs typeface="Times New Roman" panose="02020603050405020304" pitchFamily="18" charset="0"/>
                        </a:rPr>
                        <a:t>5</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2588273"/>
                  </a:ext>
                </a:extLst>
              </a:tr>
              <a:tr h="1053924">
                <a:tc>
                  <a:txBody>
                    <a:bodyPr/>
                    <a:lstStyle/>
                    <a:p>
                      <a:pPr algn="just">
                        <a:lnSpc>
                          <a:spcPct val="115000"/>
                        </a:lnSpc>
                        <a:spcAft>
                          <a:spcPts val="800"/>
                        </a:spcAft>
                      </a:pPr>
                      <a:r>
                        <a:rPr lang="sl-SI" sz="1100" kern="0">
                          <a:effectLst/>
                          <a:latin typeface="Arial" panose="020B0604020202020204" pitchFamily="34" charset="0"/>
                          <a:ea typeface="Calibri" panose="020F0502020204030204" pitchFamily="34" charset="0"/>
                          <a:cs typeface="Times New Roman" panose="02020603050405020304" pitchFamily="18" charset="0"/>
                        </a:rPr>
                        <a:t>2.3 Kazalniki projekta</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Predvideni kazalniki projekta so ustrezno identificirani, merljivi in dosegljivi v času izvedbe. Sredstva za preverjanje so ustrezna.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Prijavitelj sam določi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svoje kazalnike </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(med 3–5); vsaj eden od kazalnikov se mora nanašati na zeleni prehod.</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5</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2556771"/>
                  </a:ext>
                </a:extLst>
              </a:tr>
            </a:tbl>
          </a:graphicData>
        </a:graphic>
      </p:graphicFrame>
    </p:spTree>
    <p:extLst>
      <p:ext uri="{BB962C8B-B14F-4D97-AF65-F5344CB8AC3E}">
        <p14:creationId xmlns:p14="http://schemas.microsoft.com/office/powerpoint/2010/main" val="1179329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FB1F5B74-04F8-62CD-CFE0-33A2910695C8}"/>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Ocenjevanje SKLOP A</a:t>
            </a:r>
          </a:p>
        </p:txBody>
      </p:sp>
      <p:graphicFrame>
        <p:nvGraphicFramePr>
          <p:cNvPr id="5" name="Označba mesta vsebine 4">
            <a:extLst>
              <a:ext uri="{FF2B5EF4-FFF2-40B4-BE49-F238E27FC236}">
                <a16:creationId xmlns:a16="http://schemas.microsoft.com/office/drawing/2014/main" id="{AB6BD35E-3380-914B-BD46-08E82F4153D8}"/>
              </a:ext>
            </a:extLst>
          </p:cNvPr>
          <p:cNvGraphicFramePr>
            <a:graphicFrameLocks noGrp="1"/>
          </p:cNvGraphicFramePr>
          <p:nvPr>
            <p:ph idx="1"/>
            <p:extLst>
              <p:ext uri="{D42A27DB-BD31-4B8C-83A1-F6EECF244321}">
                <p14:modId xmlns:p14="http://schemas.microsoft.com/office/powerpoint/2010/main" val="3946010657"/>
              </p:ext>
            </p:extLst>
          </p:nvPr>
        </p:nvGraphicFramePr>
        <p:xfrm>
          <a:off x="459350" y="2121030"/>
          <a:ext cx="10894449" cy="4238387"/>
        </p:xfrm>
        <a:graphic>
          <a:graphicData uri="http://schemas.openxmlformats.org/drawingml/2006/table">
            <a:tbl>
              <a:tblPr firstRow="1" firstCol="1" bandRow="1"/>
              <a:tblGrid>
                <a:gridCol w="2767190">
                  <a:extLst>
                    <a:ext uri="{9D8B030D-6E8A-4147-A177-3AD203B41FA5}">
                      <a16:colId xmlns:a16="http://schemas.microsoft.com/office/drawing/2014/main" val="3168100848"/>
                    </a:ext>
                  </a:extLst>
                </a:gridCol>
                <a:gridCol w="4850209">
                  <a:extLst>
                    <a:ext uri="{9D8B030D-6E8A-4147-A177-3AD203B41FA5}">
                      <a16:colId xmlns:a16="http://schemas.microsoft.com/office/drawing/2014/main" val="907364204"/>
                    </a:ext>
                  </a:extLst>
                </a:gridCol>
                <a:gridCol w="3277050">
                  <a:extLst>
                    <a:ext uri="{9D8B030D-6E8A-4147-A177-3AD203B41FA5}">
                      <a16:colId xmlns:a16="http://schemas.microsoft.com/office/drawing/2014/main" val="2061291104"/>
                    </a:ext>
                  </a:extLst>
                </a:gridCol>
              </a:tblGrid>
              <a:tr h="366581">
                <a:tc gridSpan="2">
                  <a:txBody>
                    <a:bodyPr/>
                    <a:lstStyle/>
                    <a:p>
                      <a:pPr algn="just">
                        <a:lnSpc>
                          <a:spcPct val="115000"/>
                        </a:lnSpc>
                        <a:spcAft>
                          <a:spcPts val="800"/>
                        </a:spcAft>
                      </a:pPr>
                      <a:r>
                        <a:rPr lang="sl-SI" sz="14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 FINANČNI NAČRT</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sl-SI"/>
                    </a:p>
                  </a:txBody>
                  <a:tcPr/>
                </a:tc>
                <a:tc>
                  <a:txBody>
                    <a:bodyPr/>
                    <a:lstStyle/>
                    <a:p>
                      <a:pPr algn="ctr">
                        <a:lnSpc>
                          <a:spcPct val="115000"/>
                        </a:lnSpc>
                        <a:spcAft>
                          <a:spcPts val="800"/>
                        </a:spcAft>
                      </a:pPr>
                      <a:r>
                        <a:rPr lang="sl-SI" sz="14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204817900"/>
                  </a:ext>
                </a:extLst>
              </a:tr>
              <a:tr h="2906161">
                <a:tc>
                  <a:txBody>
                    <a:bodyPr/>
                    <a:lstStyle/>
                    <a:p>
                      <a:pPr algn="just">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3.1 Finančni načrt – utemeljitev stroškov</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400" kern="0" dirty="0">
                          <a:effectLst/>
                          <a:latin typeface="Arial" panose="020B0604020202020204" pitchFamily="34" charset="0"/>
                          <a:ea typeface="Calibri" panose="020F0502020204030204" pitchFamily="34" charset="0"/>
                          <a:cs typeface="Times New Roman" panose="02020603050405020304" pitchFamily="18" charset="0"/>
                        </a:rPr>
                        <a:t>Stroški projekta so podrobno </a:t>
                      </a:r>
                      <a:r>
                        <a:rPr lang="sl-SI" sz="1400" b="1" kern="0" dirty="0">
                          <a:effectLst/>
                          <a:latin typeface="Arial" panose="020B0604020202020204" pitchFamily="34" charset="0"/>
                          <a:ea typeface="Calibri" panose="020F0502020204030204" pitchFamily="34" charset="0"/>
                          <a:cs typeface="Times New Roman" panose="02020603050405020304" pitchFamily="18" charset="0"/>
                        </a:rPr>
                        <a:t>utemeljeni. </a:t>
                      </a:r>
                      <a:r>
                        <a:rPr lang="sl-SI" sz="1400" kern="0" dirty="0">
                          <a:effectLst/>
                          <a:latin typeface="Arial" panose="020B0604020202020204" pitchFamily="34" charset="0"/>
                          <a:ea typeface="Calibri" panose="020F0502020204030204" pitchFamily="34" charset="0"/>
                          <a:cs typeface="Times New Roman" panose="02020603050405020304" pitchFamily="18" charset="0"/>
                        </a:rPr>
                        <a:t>Predlagani stroški so </a:t>
                      </a:r>
                      <a:r>
                        <a:rPr lang="sl-SI" sz="1400" b="1" kern="0" dirty="0">
                          <a:effectLst/>
                          <a:latin typeface="Arial" panose="020B0604020202020204" pitchFamily="34" charset="0"/>
                          <a:ea typeface="Calibri" panose="020F0502020204030204" pitchFamily="34" charset="0"/>
                          <a:cs typeface="Times New Roman" panose="02020603050405020304" pitchFamily="18" charset="0"/>
                        </a:rPr>
                        <a:t>ustrezni, </a:t>
                      </a:r>
                      <a:r>
                        <a:rPr lang="sl-SI" sz="1400" kern="0" dirty="0">
                          <a:effectLst/>
                          <a:latin typeface="Arial" panose="020B0604020202020204" pitchFamily="34" charset="0"/>
                          <a:ea typeface="Calibri" panose="020F0502020204030204" pitchFamily="34" charset="0"/>
                          <a:cs typeface="Times New Roman" panose="02020603050405020304" pitchFamily="18" charset="0"/>
                        </a:rPr>
                        <a:t>potrebni za izvedbo projekta, upoštevajo primerljivost plačila različnih izvajalcev in so ustrezni glede na predvidene aktivnosti projekta.</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400" kern="0" dirty="0">
                          <a:effectLst/>
                          <a:latin typeface="Arial" panose="020B0604020202020204" pitchFamily="34" charset="0"/>
                          <a:ea typeface="Calibri" panose="020F0502020204030204" pitchFamily="34" charset="0"/>
                          <a:cs typeface="Times New Roman" panose="02020603050405020304" pitchFamily="18" charset="0"/>
                        </a:rPr>
                        <a:t> </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400" kern="0" dirty="0">
                          <a:effectLst/>
                          <a:latin typeface="Arial" panose="020B0604020202020204" pitchFamily="34" charset="0"/>
                          <a:ea typeface="Calibri" panose="020F0502020204030204" pitchFamily="34" charset="0"/>
                          <a:cs typeface="Times New Roman" panose="02020603050405020304" pitchFamily="18" charset="0"/>
                        </a:rPr>
                        <a:t>V primeru nakupa </a:t>
                      </a:r>
                      <a:r>
                        <a:rPr lang="sl-SI" sz="1400" b="1" kern="0" dirty="0">
                          <a:effectLst/>
                          <a:latin typeface="Arial" panose="020B0604020202020204" pitchFamily="34" charset="0"/>
                          <a:ea typeface="Calibri" panose="020F0502020204030204" pitchFamily="34" charset="0"/>
                          <a:cs typeface="Times New Roman" panose="02020603050405020304" pitchFamily="18" charset="0"/>
                        </a:rPr>
                        <a:t>opreme</a:t>
                      </a:r>
                      <a:r>
                        <a:rPr lang="sl-SI" sz="1400" kern="0" dirty="0">
                          <a:effectLst/>
                          <a:latin typeface="Arial" panose="020B0604020202020204" pitchFamily="34" charset="0"/>
                          <a:ea typeface="Calibri" panose="020F0502020204030204" pitchFamily="34" charset="0"/>
                          <a:cs typeface="Times New Roman" panose="02020603050405020304" pitchFamily="18" charset="0"/>
                        </a:rPr>
                        <a:t> so razlogi za nakup jasno navedeni in skladni s predvidenimi aktivnostmi projekta.</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400" kern="0" dirty="0">
                          <a:effectLst/>
                          <a:latin typeface="Arial" panose="020B0604020202020204" pitchFamily="34" charset="0"/>
                          <a:ea typeface="Calibri" panose="020F0502020204030204" pitchFamily="34" charset="0"/>
                          <a:cs typeface="Times New Roman" panose="02020603050405020304" pitchFamily="18" charset="0"/>
                        </a:rPr>
                        <a:t> </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400" kern="0" dirty="0">
                          <a:effectLst/>
                          <a:latin typeface="Arial" panose="020B0604020202020204" pitchFamily="34" charset="0"/>
                          <a:ea typeface="Calibri" panose="020F0502020204030204" pitchFamily="34" charset="0"/>
                          <a:cs typeface="Times New Roman" panose="02020603050405020304" pitchFamily="18" charset="0"/>
                        </a:rPr>
                        <a:t>Stroški ne vključujejo neupravičenih stroškov.</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10</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171566"/>
                  </a:ext>
                </a:extLst>
              </a:tr>
              <a:tr h="865625">
                <a:tc>
                  <a:txBody>
                    <a:bodyPr/>
                    <a:lstStyle/>
                    <a:p>
                      <a:pPr algn="just">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3.2 Finančna učinkovitost</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Razmerje med oceno stroškov in pričakovanimi rezultati je ustrezno. Projekt je stroškovno učinkovit. Zaprošena vrednost ne presega najvišjega mogočega zaprošenega zneska za sofinanciranje. </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400" kern="0" dirty="0">
                          <a:effectLst/>
                          <a:latin typeface="Arial" panose="020B0604020202020204" pitchFamily="34" charset="0"/>
                          <a:ea typeface="Calibri" panose="020F0502020204030204" pitchFamily="34" charset="0"/>
                          <a:cs typeface="Times New Roman" panose="02020603050405020304" pitchFamily="18" charset="0"/>
                        </a:rPr>
                        <a:t>5</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8222721"/>
                  </a:ext>
                </a:extLst>
              </a:tr>
            </a:tbl>
          </a:graphicData>
        </a:graphic>
      </p:graphicFrame>
    </p:spTree>
    <p:extLst>
      <p:ext uri="{BB962C8B-B14F-4D97-AF65-F5344CB8AC3E}">
        <p14:creationId xmlns:p14="http://schemas.microsoft.com/office/powerpoint/2010/main" val="2220012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84F49344-A34F-136F-EE87-D88629DFB441}"/>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Osnovni podatki</a:t>
            </a:r>
          </a:p>
        </p:txBody>
      </p:sp>
      <p:sp>
        <p:nvSpPr>
          <p:cNvPr id="21" name="Označba mesta vsebine 2">
            <a:extLst>
              <a:ext uri="{FF2B5EF4-FFF2-40B4-BE49-F238E27FC236}">
                <a16:creationId xmlns:a16="http://schemas.microsoft.com/office/drawing/2014/main" id="{151CD879-65F8-3F7A-3D61-B030B1A0957D}"/>
              </a:ext>
            </a:extLst>
          </p:cNvPr>
          <p:cNvSpPr>
            <a:spLocks noGrp="1"/>
          </p:cNvSpPr>
          <p:nvPr>
            <p:ph idx="1"/>
          </p:nvPr>
        </p:nvSpPr>
        <p:spPr>
          <a:xfrm>
            <a:off x="382954" y="1680308"/>
            <a:ext cx="11527691" cy="5059857"/>
          </a:xfrm>
        </p:spPr>
        <p:txBody>
          <a:bodyPr anchor="ctr">
            <a:normAutofit fontScale="92500" lnSpcReduction="20000"/>
          </a:bodyPr>
          <a:lstStyle/>
          <a:p>
            <a:pPr marL="0" indent="0">
              <a:buNone/>
            </a:pPr>
            <a:r>
              <a:rPr lang="sl-SI" sz="1900" b="1" dirty="0">
                <a:latin typeface="Arial" panose="020B0604020202020204" pitchFamily="34" charset="0"/>
                <a:cs typeface="Arial" panose="020B0604020202020204" pitchFamily="34" charset="0"/>
              </a:rPr>
              <a:t>Namen</a:t>
            </a:r>
          </a:p>
          <a:p>
            <a:r>
              <a:rPr lang="sl-SI" sz="1500" b="1" dirty="0">
                <a:latin typeface="Arial" panose="020B0604020202020204" pitchFamily="34" charset="0"/>
                <a:cs typeface="Arial" panose="020B0604020202020204" pitchFamily="34" charset="0"/>
              </a:rPr>
              <a:t>Uvedba zelenih praks v kulturi </a:t>
            </a:r>
            <a:r>
              <a:rPr lang="sl-SI" sz="1500" dirty="0">
                <a:latin typeface="Arial" panose="020B0604020202020204" pitchFamily="34" charset="0"/>
                <a:cs typeface="Arial" panose="020B0604020202020204" pitchFamily="34" charset="0"/>
              </a:rPr>
              <a:t>in </a:t>
            </a:r>
            <a:r>
              <a:rPr lang="sl-SI" sz="1500" b="1" dirty="0">
                <a:latin typeface="Arial" panose="020B0604020202020204" pitchFamily="34" charset="0"/>
                <a:cs typeface="Arial" panose="020B0604020202020204" pitchFamily="34" charset="0"/>
              </a:rPr>
              <a:t>zmanjšanje ogljičnega odtisa</a:t>
            </a:r>
            <a:r>
              <a:rPr lang="sl-SI" sz="1500" dirty="0">
                <a:latin typeface="Arial" panose="020B0604020202020204" pitchFamily="34" charset="0"/>
                <a:cs typeface="Arial" panose="020B0604020202020204" pitchFamily="34" charset="0"/>
              </a:rPr>
              <a:t>, vezanega na aktivnosti organizacij v kulturi ali kulturnih dogodkov.</a:t>
            </a:r>
          </a:p>
          <a:p>
            <a:r>
              <a:rPr lang="sl-SI" sz="1500" dirty="0">
                <a:latin typeface="Arial" panose="020B0604020202020204" pitchFamily="34" charset="0"/>
                <a:cs typeface="Arial" panose="020B0604020202020204" pitchFamily="34" charset="0"/>
              </a:rPr>
              <a:t>Ministrstvo želi z javnim razpisom usposobiti deležnike v kulturi za uvajanje zelenih praks v kulturi oziroma spodbuditi razvoj inovativnih zelenih pristopov ter tako omogočiti spremembe pri upravljanju organizacij, prizorišč in kulturnih dogodkov, posredno pa želi o pomenu zelenega prehoda ozaveščati tudi širšo javnost. </a:t>
            </a:r>
          </a:p>
          <a:p>
            <a:pPr marL="0" indent="0">
              <a:buNone/>
            </a:pPr>
            <a:endParaRPr lang="sl-SI" sz="1500" dirty="0">
              <a:latin typeface="Arial" panose="020B0604020202020204" pitchFamily="34" charset="0"/>
              <a:cs typeface="Arial" panose="020B0604020202020204" pitchFamily="34" charset="0"/>
            </a:endParaRPr>
          </a:p>
          <a:p>
            <a:pPr marL="0" indent="0">
              <a:buNone/>
            </a:pPr>
            <a:r>
              <a:rPr lang="sl-SI" sz="1600" b="1" dirty="0">
                <a:latin typeface="Arial" panose="020B0604020202020204" pitchFamily="34" charset="0"/>
                <a:cs typeface="Arial" panose="020B0604020202020204" pitchFamily="34" charset="0"/>
              </a:rPr>
              <a:t>SKLOPI JR</a:t>
            </a:r>
          </a:p>
          <a:p>
            <a:pPr marL="0" indent="0">
              <a:buNone/>
            </a:pPr>
            <a:r>
              <a:rPr lang="sl-SI" sz="1500" kern="0" dirty="0">
                <a:effectLst/>
                <a:latin typeface="Arial" panose="020B0604020202020204" pitchFamily="34" charset="0"/>
                <a:ea typeface="Times New Roman" panose="02020603050405020304" pitchFamily="18" charset="0"/>
              </a:rPr>
              <a:t>Javni razpis je razdeljen na dva (2) ločena sklopa: </a:t>
            </a:r>
            <a:r>
              <a:rPr lang="sl-SI" sz="1500" b="1" kern="0" dirty="0">
                <a:effectLst/>
                <a:latin typeface="Arial" panose="020B0604020202020204" pitchFamily="34" charset="0"/>
                <a:ea typeface="Times New Roman" panose="02020603050405020304" pitchFamily="18" charset="0"/>
              </a:rPr>
              <a:t>SKLOP A</a:t>
            </a:r>
            <a:r>
              <a:rPr lang="sl-SI" sz="1500" kern="0" dirty="0">
                <a:effectLst/>
                <a:latin typeface="Arial" panose="020B0604020202020204" pitchFamily="34" charset="0"/>
                <a:ea typeface="Times New Roman" panose="02020603050405020304" pitchFamily="18" charset="0"/>
              </a:rPr>
              <a:t> in </a:t>
            </a:r>
            <a:r>
              <a:rPr lang="sl-SI" sz="1500" b="1" kern="0" dirty="0">
                <a:effectLst/>
                <a:latin typeface="Arial" panose="020B0604020202020204" pitchFamily="34" charset="0"/>
                <a:ea typeface="Times New Roman" panose="02020603050405020304" pitchFamily="18" charset="0"/>
              </a:rPr>
              <a:t>SKLOP B</a:t>
            </a:r>
            <a:r>
              <a:rPr lang="sl-SI" sz="1500" kern="0" dirty="0">
                <a:effectLst/>
                <a:latin typeface="Arial" panose="020B0604020202020204" pitchFamily="34" charset="0"/>
                <a:ea typeface="Times New Roman" panose="02020603050405020304" pitchFamily="18" charset="0"/>
              </a:rPr>
              <a:t>, </a:t>
            </a:r>
            <a:r>
              <a:rPr lang="sl-SI" sz="1500" b="1" kern="0" dirty="0">
                <a:effectLst/>
                <a:latin typeface="Arial" panose="020B0604020202020204" pitchFamily="34" charset="0"/>
                <a:ea typeface="Times New Roman" panose="02020603050405020304" pitchFamily="18" charset="0"/>
              </a:rPr>
              <a:t>SKLOP A</a:t>
            </a:r>
            <a:r>
              <a:rPr lang="sl-SI" sz="1500" kern="0" dirty="0">
                <a:effectLst/>
                <a:latin typeface="Arial" panose="020B0604020202020204" pitchFamily="34" charset="0"/>
                <a:ea typeface="Times New Roman" panose="02020603050405020304" pitchFamily="18" charset="0"/>
              </a:rPr>
              <a:t> pa še na </a:t>
            </a:r>
            <a:r>
              <a:rPr lang="sl-SI" sz="1500" b="1" kern="0" dirty="0">
                <a:effectLst/>
                <a:latin typeface="Arial" panose="020B0604020202020204" pitchFamily="34" charset="0"/>
                <a:ea typeface="Times New Roman" panose="02020603050405020304" pitchFamily="18" charset="0"/>
              </a:rPr>
              <a:t>podsklopa</a:t>
            </a:r>
            <a:r>
              <a:rPr lang="sl-SI" sz="1500" kern="0" dirty="0">
                <a:effectLst/>
                <a:latin typeface="Arial" panose="020B0604020202020204" pitchFamily="34" charset="0"/>
                <a:ea typeface="Times New Roman" panose="02020603050405020304" pitchFamily="18" charset="0"/>
              </a:rPr>
              <a:t> </a:t>
            </a:r>
            <a:r>
              <a:rPr lang="sl-SI" sz="1500" b="1" kern="0" dirty="0">
                <a:effectLst/>
                <a:latin typeface="Arial" panose="020B0604020202020204" pitchFamily="34" charset="0"/>
                <a:ea typeface="Times New Roman" panose="02020603050405020304" pitchFamily="18" charset="0"/>
              </a:rPr>
              <a:t>A1 </a:t>
            </a:r>
            <a:r>
              <a:rPr lang="sl-SI" sz="1500" kern="0" dirty="0">
                <a:effectLst/>
                <a:latin typeface="Arial" panose="020B0604020202020204" pitchFamily="34" charset="0"/>
                <a:ea typeface="Times New Roman" panose="02020603050405020304" pitchFamily="18" charset="0"/>
              </a:rPr>
              <a:t>in</a:t>
            </a:r>
            <a:r>
              <a:rPr lang="sl-SI" sz="1500" b="1" kern="0" dirty="0">
                <a:effectLst/>
                <a:latin typeface="Arial" panose="020B0604020202020204" pitchFamily="34" charset="0"/>
                <a:ea typeface="Times New Roman" panose="02020603050405020304" pitchFamily="18" charset="0"/>
              </a:rPr>
              <a:t> A2</a:t>
            </a:r>
            <a:r>
              <a:rPr lang="sl-SI" sz="1500" kern="0" dirty="0">
                <a:effectLst/>
                <a:latin typeface="Arial" panose="020B0604020202020204" pitchFamily="34" charset="0"/>
                <a:ea typeface="Times New Roman" panose="02020603050405020304" pitchFamily="18" charset="0"/>
              </a:rPr>
              <a:t>. </a:t>
            </a:r>
            <a:endParaRPr lang="sl-SI" sz="1500" b="1" dirty="0">
              <a:latin typeface="Arial" panose="020B0604020202020204" pitchFamily="34" charset="0"/>
              <a:cs typeface="Arial" panose="020B0604020202020204" pitchFamily="34" charset="0"/>
            </a:endParaRPr>
          </a:p>
          <a:p>
            <a:pPr marL="0" indent="0">
              <a:buNone/>
            </a:pPr>
            <a:endParaRPr lang="sl-SI" sz="1500" dirty="0">
              <a:latin typeface="Arial" panose="020B0604020202020204" pitchFamily="34" charset="0"/>
              <a:cs typeface="Arial" panose="020B0604020202020204" pitchFamily="34" charset="0"/>
            </a:endParaRPr>
          </a:p>
          <a:p>
            <a:pPr marL="0" indent="0">
              <a:buNone/>
            </a:pPr>
            <a:endParaRPr lang="sl-SI" sz="1500" dirty="0">
              <a:latin typeface="Arial" panose="020B0604020202020204" pitchFamily="34" charset="0"/>
              <a:cs typeface="Arial" panose="020B0604020202020204" pitchFamily="34" charset="0"/>
            </a:endParaRPr>
          </a:p>
          <a:p>
            <a:pPr marL="0" indent="0">
              <a:buNone/>
            </a:pPr>
            <a:endParaRPr lang="sl-SI" sz="1500" dirty="0">
              <a:latin typeface="Arial" panose="020B0604020202020204" pitchFamily="34" charset="0"/>
              <a:cs typeface="Arial" panose="020B0604020202020204" pitchFamily="34" charset="0"/>
            </a:endParaRPr>
          </a:p>
          <a:p>
            <a:pPr marL="0" indent="0">
              <a:buNone/>
            </a:pPr>
            <a:endParaRPr lang="sl-SI" sz="1500" dirty="0">
              <a:latin typeface="Arial" panose="020B0604020202020204" pitchFamily="34" charset="0"/>
              <a:cs typeface="Arial" panose="020B0604020202020204" pitchFamily="34" charset="0"/>
            </a:endParaRPr>
          </a:p>
          <a:p>
            <a:pPr marL="0" indent="0">
              <a:buNone/>
            </a:pPr>
            <a:endParaRPr lang="sl-SI" sz="1500" dirty="0">
              <a:latin typeface="Arial" panose="020B0604020202020204" pitchFamily="34" charset="0"/>
              <a:cs typeface="Arial" panose="020B0604020202020204" pitchFamily="34" charset="0"/>
            </a:endParaRPr>
          </a:p>
          <a:p>
            <a:pPr marL="0" indent="0">
              <a:buNone/>
            </a:pPr>
            <a:r>
              <a:rPr lang="sl-SI" sz="1600" b="1" dirty="0">
                <a:latin typeface="Arial" panose="020B0604020202020204" pitchFamily="34" charset="0"/>
                <a:cs typeface="Arial" panose="020B0604020202020204" pitchFamily="34" charset="0"/>
              </a:rPr>
              <a:t>Okvirna vrednost razpisa</a:t>
            </a:r>
          </a:p>
          <a:p>
            <a:r>
              <a:rPr lang="sl-SI" sz="1500" dirty="0">
                <a:latin typeface="Arial" panose="020B0604020202020204" pitchFamily="34" charset="0"/>
                <a:cs typeface="Arial" panose="020B0604020202020204" pitchFamily="34" charset="0"/>
              </a:rPr>
              <a:t>600.000,00 EUR iz Sklada za podnebne spremembe</a:t>
            </a:r>
          </a:p>
          <a:p>
            <a:pPr marL="0" indent="0">
              <a:buNone/>
            </a:pPr>
            <a:endParaRPr lang="sl-SI" sz="1500" dirty="0">
              <a:latin typeface="Arial" panose="020B0604020202020204" pitchFamily="34" charset="0"/>
              <a:cs typeface="Arial" panose="020B0604020202020204" pitchFamily="34" charset="0"/>
            </a:endParaRPr>
          </a:p>
          <a:p>
            <a:pPr marL="0" indent="0">
              <a:buNone/>
            </a:pPr>
            <a:r>
              <a:rPr lang="sl-SI" sz="1600" b="1" dirty="0">
                <a:latin typeface="Arial" panose="020B0604020202020204" pitchFamily="34" charset="0"/>
                <a:cs typeface="Arial" panose="020B0604020202020204" pitchFamily="34" charset="0"/>
              </a:rPr>
              <a:t>Rok za prijavo</a:t>
            </a:r>
          </a:p>
          <a:p>
            <a:pPr>
              <a:lnSpc>
                <a:spcPct val="100000"/>
              </a:lnSpc>
            </a:pPr>
            <a:r>
              <a:rPr lang="sl-SI" sz="1500" dirty="0">
                <a:latin typeface="Arial" panose="020B0604020202020204" pitchFamily="34" charset="0"/>
                <a:cs typeface="Arial" panose="020B0604020202020204" pitchFamily="34" charset="0"/>
              </a:rPr>
              <a:t>ponedeljek, 22. 7. 2024 </a:t>
            </a:r>
          </a:p>
        </p:txBody>
      </p:sp>
      <p:graphicFrame>
        <p:nvGraphicFramePr>
          <p:cNvPr id="5" name="Tabela 4">
            <a:extLst>
              <a:ext uri="{FF2B5EF4-FFF2-40B4-BE49-F238E27FC236}">
                <a16:creationId xmlns:a16="http://schemas.microsoft.com/office/drawing/2014/main" id="{4ACD82D8-F547-CD00-6BFB-B62DB4869223}"/>
              </a:ext>
            </a:extLst>
          </p:cNvPr>
          <p:cNvGraphicFramePr>
            <a:graphicFrameLocks noGrp="1"/>
          </p:cNvGraphicFramePr>
          <p:nvPr>
            <p:extLst>
              <p:ext uri="{D42A27DB-BD31-4B8C-83A1-F6EECF244321}">
                <p14:modId xmlns:p14="http://schemas.microsoft.com/office/powerpoint/2010/main" val="911444290"/>
              </p:ext>
            </p:extLst>
          </p:nvPr>
        </p:nvGraphicFramePr>
        <p:xfrm>
          <a:off x="5297864" y="4157220"/>
          <a:ext cx="5969686" cy="2406242"/>
        </p:xfrm>
        <a:graphic>
          <a:graphicData uri="http://schemas.openxmlformats.org/drawingml/2006/table">
            <a:tbl>
              <a:tblPr firstRow="1" firstCol="1" lastRow="1" lastCol="1" bandRow="1" bandCol="1"/>
              <a:tblGrid>
                <a:gridCol w="3024571">
                  <a:extLst>
                    <a:ext uri="{9D8B030D-6E8A-4147-A177-3AD203B41FA5}">
                      <a16:colId xmlns:a16="http://schemas.microsoft.com/office/drawing/2014/main" val="817331549"/>
                    </a:ext>
                  </a:extLst>
                </a:gridCol>
                <a:gridCol w="2945115">
                  <a:extLst>
                    <a:ext uri="{9D8B030D-6E8A-4147-A177-3AD203B41FA5}">
                      <a16:colId xmlns:a16="http://schemas.microsoft.com/office/drawing/2014/main" val="1978941693"/>
                    </a:ext>
                  </a:extLst>
                </a:gridCol>
              </a:tblGrid>
              <a:tr h="815284">
                <a:tc gridSpan="2">
                  <a:txBody>
                    <a:bodyPr/>
                    <a:lstStyle/>
                    <a:p>
                      <a:pPr algn="ctr" fontAlgn="base" hangingPunct="0">
                        <a:lnSpc>
                          <a:spcPct val="107000"/>
                        </a:lnSpc>
                      </a:pPr>
                      <a:r>
                        <a:rPr lang="sl-SI" sz="12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SKLOP A</a:t>
                      </a:r>
                      <a:endParaRPr lang="sl-SI"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fontAlgn="base" hangingPunct="0">
                        <a:lnSpc>
                          <a:spcPct val="107000"/>
                        </a:lnSpc>
                      </a:pPr>
                      <a:r>
                        <a:rPr lang="sl-SI" sz="12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sl-SI"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fontAlgn="base" hangingPunct="0">
                        <a:lnSpc>
                          <a:spcPct val="107000"/>
                        </a:lnSpc>
                      </a:pPr>
                      <a:r>
                        <a:rPr lang="sl-SI" sz="1200" b="1" i="1" kern="100" dirty="0">
                          <a:effectLst/>
                          <a:latin typeface="Arial" panose="020B0604020202020204" pitchFamily="34" charset="0"/>
                          <a:ea typeface="Times New Roman" panose="02020603050405020304" pitchFamily="18" charset="0"/>
                          <a:cs typeface="Times New Roman" panose="02020603050405020304" pitchFamily="18" charset="0"/>
                        </a:rPr>
                        <a:t>pilotni projekti za zeleni prehod v kulturi</a:t>
                      </a:r>
                      <a:endParaRPr lang="sl-SI"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hangingPunct="0">
                        <a:lnSpc>
                          <a:spcPct val="107000"/>
                        </a:lnSpc>
                      </a:pPr>
                      <a:r>
                        <a:rPr lang="sl-SI" sz="10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sl-SI"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9050" cap="flat" cmpd="sng" algn="ctr">
                      <a:solidFill>
                        <a:srgbClr val="999999"/>
                      </a:solidFill>
                      <a:prstDash val="solid"/>
                      <a:round/>
                      <a:headEnd type="none" w="med" len="med"/>
                      <a:tailEnd type="none" w="med" len="med"/>
                    </a:lnL>
                    <a:lnR w="19050" cap="flat" cmpd="sng" algn="ctr">
                      <a:solidFill>
                        <a:srgbClr val="999999"/>
                      </a:solidFill>
                      <a:prstDash val="solid"/>
                      <a:round/>
                      <a:headEnd type="none" w="med" len="med"/>
                      <a:tailEnd type="none" w="med" len="med"/>
                    </a:lnR>
                    <a:lnT w="19050" cap="flat" cmpd="sng" algn="ctr">
                      <a:solidFill>
                        <a:srgbClr val="999999"/>
                      </a:solidFill>
                      <a:prstDash val="solid"/>
                      <a:round/>
                      <a:headEnd type="none" w="med" len="med"/>
                      <a:tailEnd type="none" w="med" len="med"/>
                    </a:lnT>
                    <a:lnB w="19050" cap="flat" cmpd="sng" algn="ctr">
                      <a:solidFill>
                        <a:srgbClr val="999999"/>
                      </a:solidFill>
                      <a:prstDash val="solid"/>
                      <a:round/>
                      <a:headEnd type="none" w="med" len="med"/>
                      <a:tailEnd type="none" w="med" len="med"/>
                    </a:lnB>
                  </a:tcPr>
                </a:tc>
                <a:tc hMerge="1">
                  <a:txBody>
                    <a:bodyPr/>
                    <a:lstStyle/>
                    <a:p>
                      <a:endParaRPr lang="sl-SI"/>
                    </a:p>
                  </a:txBody>
                  <a:tcPr/>
                </a:tc>
                <a:extLst>
                  <a:ext uri="{0D108BD9-81ED-4DB2-BD59-A6C34878D82A}">
                    <a16:rowId xmlns:a16="http://schemas.microsoft.com/office/drawing/2014/main" val="1059820657"/>
                  </a:ext>
                </a:extLst>
              </a:tr>
              <a:tr h="795479">
                <a:tc>
                  <a:txBody>
                    <a:bodyPr/>
                    <a:lstStyle/>
                    <a:p>
                      <a:pPr algn="ctr" fontAlgn="base" hangingPunct="0">
                        <a:lnSpc>
                          <a:spcPct val="107000"/>
                        </a:lnSpc>
                      </a:pPr>
                      <a:r>
                        <a:rPr lang="sl-SI" sz="1050" b="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1</a:t>
                      </a:r>
                      <a:endParaRPr lang="sl-SI" sz="105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fontAlgn="base" hangingPunct="0">
                        <a:lnSpc>
                          <a:spcPct val="107000"/>
                        </a:lnSpc>
                      </a:pPr>
                      <a:r>
                        <a:rPr lang="sl-SI" sz="1050" b="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sl-SI" sz="105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fontAlgn="base" hangingPunct="0">
                        <a:lnSpc>
                          <a:spcPct val="107000"/>
                        </a:lnSpc>
                      </a:pPr>
                      <a:r>
                        <a:rPr lang="sl-SI" sz="1050" b="0" i="1" kern="100" dirty="0">
                          <a:effectLst/>
                          <a:latin typeface="Arial" panose="020B0604020202020204" pitchFamily="34" charset="0"/>
                          <a:ea typeface="Times New Roman" panose="02020603050405020304" pitchFamily="18" charset="0"/>
                          <a:cs typeface="Times New Roman" panose="02020603050405020304" pitchFamily="18" charset="0"/>
                        </a:rPr>
                        <a:t>prijavitelji: nevladne organizacije s področja kulture</a:t>
                      </a:r>
                      <a:endParaRPr lang="sl-SI" sz="105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9050" cap="flat" cmpd="sng" algn="ctr">
                      <a:solidFill>
                        <a:srgbClr val="999999"/>
                      </a:solidFill>
                      <a:prstDash val="solid"/>
                      <a:round/>
                      <a:headEnd type="none" w="med" len="med"/>
                      <a:tailEnd type="none" w="med" len="med"/>
                    </a:lnL>
                    <a:lnR w="19050" cap="flat" cmpd="sng" algn="ctr">
                      <a:solidFill>
                        <a:srgbClr val="999999"/>
                      </a:solidFill>
                      <a:prstDash val="solid"/>
                      <a:round/>
                      <a:headEnd type="none" w="med" len="med"/>
                      <a:tailEnd type="none" w="med" len="med"/>
                    </a:lnR>
                    <a:lnT w="19050" cap="flat" cmpd="sng" algn="ctr">
                      <a:solidFill>
                        <a:srgbClr val="999999"/>
                      </a:solidFill>
                      <a:prstDash val="solid"/>
                      <a:round/>
                      <a:headEnd type="none" w="med" len="med"/>
                      <a:tailEnd type="none" w="med" len="med"/>
                    </a:lnT>
                    <a:lnB w="19050" cap="flat" cmpd="sng" algn="ctr">
                      <a:solidFill>
                        <a:srgbClr val="999999"/>
                      </a:solidFill>
                      <a:prstDash val="solid"/>
                      <a:round/>
                      <a:headEnd type="none" w="med" len="med"/>
                      <a:tailEnd type="none" w="med" len="med"/>
                    </a:lnB>
                  </a:tcPr>
                </a:tc>
                <a:tc>
                  <a:txBody>
                    <a:bodyPr/>
                    <a:lstStyle/>
                    <a:p>
                      <a:pPr algn="ctr" fontAlgn="base" hangingPunct="0">
                        <a:lnSpc>
                          <a:spcPct val="107000"/>
                        </a:lnSpc>
                      </a:pPr>
                      <a:r>
                        <a:rPr lang="sl-SI" sz="1050" b="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2</a:t>
                      </a:r>
                      <a:endParaRPr lang="sl-SI" sz="105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fontAlgn="base" hangingPunct="0">
                        <a:lnSpc>
                          <a:spcPct val="107000"/>
                        </a:lnSpc>
                      </a:pPr>
                      <a:r>
                        <a:rPr lang="sl-SI" sz="1050" b="0"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sl-SI" sz="105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fontAlgn="base" hangingPunct="0">
                        <a:lnSpc>
                          <a:spcPct val="107000"/>
                        </a:lnSpc>
                      </a:pPr>
                      <a:r>
                        <a:rPr lang="sl-SI" sz="1050" b="0" i="1" kern="100" dirty="0">
                          <a:effectLst/>
                          <a:latin typeface="Arial" panose="020B0604020202020204" pitchFamily="34" charset="0"/>
                          <a:ea typeface="Times New Roman" panose="02020603050405020304" pitchFamily="18" charset="0"/>
                          <a:cs typeface="Times New Roman" panose="02020603050405020304" pitchFamily="18" charset="0"/>
                        </a:rPr>
                        <a:t>prijavitelji: javni zavodi na področju kulture</a:t>
                      </a:r>
                      <a:endParaRPr lang="sl-SI" sz="1050" b="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9050" cap="flat" cmpd="sng" algn="ctr">
                      <a:solidFill>
                        <a:srgbClr val="999999"/>
                      </a:solidFill>
                      <a:prstDash val="solid"/>
                      <a:round/>
                      <a:headEnd type="none" w="med" len="med"/>
                      <a:tailEnd type="none" w="med" len="med"/>
                    </a:lnL>
                    <a:lnR w="19050" cap="flat" cmpd="sng" algn="ctr">
                      <a:solidFill>
                        <a:srgbClr val="999999"/>
                      </a:solidFill>
                      <a:prstDash val="solid"/>
                      <a:round/>
                      <a:headEnd type="none" w="med" len="med"/>
                      <a:tailEnd type="none" w="med" len="med"/>
                    </a:lnR>
                    <a:lnT w="19050" cap="flat" cmpd="sng" algn="ctr">
                      <a:solidFill>
                        <a:srgbClr val="999999"/>
                      </a:solidFill>
                      <a:prstDash val="solid"/>
                      <a:round/>
                      <a:headEnd type="none" w="med" len="med"/>
                      <a:tailEnd type="none" w="med" len="med"/>
                    </a:lnT>
                    <a:lnB w="1905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425505869"/>
                  </a:ext>
                </a:extLst>
              </a:tr>
              <a:tr h="795479">
                <a:tc gridSpan="2">
                  <a:txBody>
                    <a:bodyPr/>
                    <a:lstStyle/>
                    <a:p>
                      <a:pPr algn="ctr" fontAlgn="base" hangingPunct="0">
                        <a:lnSpc>
                          <a:spcPct val="107000"/>
                        </a:lnSpc>
                      </a:pPr>
                      <a:r>
                        <a:rPr lang="sl-SI" sz="12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SKLOP B</a:t>
                      </a:r>
                      <a:endParaRPr lang="sl-SI"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fontAlgn="base" hangingPunct="0">
                        <a:lnSpc>
                          <a:spcPct val="107000"/>
                        </a:lnSpc>
                      </a:pPr>
                      <a:r>
                        <a:rPr lang="sl-SI" sz="1200" b="1" kern="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sl-SI"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fontAlgn="base" hangingPunct="0">
                        <a:lnSpc>
                          <a:spcPct val="107000"/>
                        </a:lnSpc>
                      </a:pPr>
                      <a:r>
                        <a:rPr lang="sl-SI" sz="1200" b="1" i="1" kern="100" dirty="0">
                          <a:effectLst/>
                          <a:latin typeface="Arial" panose="020B0604020202020204" pitchFamily="34" charset="0"/>
                          <a:ea typeface="Times New Roman" panose="02020603050405020304" pitchFamily="18" charset="0"/>
                          <a:cs typeface="Times New Roman" panose="02020603050405020304" pitchFamily="18" charset="0"/>
                        </a:rPr>
                        <a:t>podnebna nevtralnost in okoljska vzdržnost večdnevnih dogodkov v kulturi</a:t>
                      </a:r>
                      <a:endParaRPr lang="sl-SI" sz="12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9050" cap="flat" cmpd="sng" algn="ctr">
                      <a:solidFill>
                        <a:srgbClr val="999999"/>
                      </a:solidFill>
                      <a:prstDash val="solid"/>
                      <a:round/>
                      <a:headEnd type="none" w="med" len="med"/>
                      <a:tailEnd type="none" w="med" len="med"/>
                    </a:lnL>
                    <a:lnR w="19050" cap="flat" cmpd="sng" algn="ctr">
                      <a:solidFill>
                        <a:srgbClr val="999999"/>
                      </a:solidFill>
                      <a:prstDash val="solid"/>
                      <a:round/>
                      <a:headEnd type="none" w="med" len="med"/>
                      <a:tailEnd type="none" w="med" len="med"/>
                    </a:lnR>
                    <a:lnT w="19050" cap="flat" cmpd="sng" algn="ctr">
                      <a:solidFill>
                        <a:srgbClr val="999999"/>
                      </a:solidFill>
                      <a:prstDash val="solid"/>
                      <a:round/>
                      <a:headEnd type="none" w="med" len="med"/>
                      <a:tailEnd type="none" w="med" len="med"/>
                    </a:lnT>
                    <a:lnB w="19050" cap="flat" cmpd="sng" algn="ctr">
                      <a:solidFill>
                        <a:srgbClr val="999999"/>
                      </a:solidFill>
                      <a:prstDash val="solid"/>
                      <a:round/>
                      <a:headEnd type="none" w="med" len="med"/>
                      <a:tailEnd type="none" w="med" len="med"/>
                    </a:lnB>
                  </a:tcPr>
                </a:tc>
                <a:tc hMerge="1">
                  <a:txBody>
                    <a:bodyPr/>
                    <a:lstStyle/>
                    <a:p>
                      <a:endParaRPr lang="sl-SI"/>
                    </a:p>
                  </a:txBody>
                  <a:tcPr/>
                </a:tc>
                <a:extLst>
                  <a:ext uri="{0D108BD9-81ED-4DB2-BD59-A6C34878D82A}">
                    <a16:rowId xmlns:a16="http://schemas.microsoft.com/office/drawing/2014/main" val="2633188120"/>
                  </a:ext>
                </a:extLst>
              </a:tr>
            </a:tbl>
          </a:graphicData>
        </a:graphic>
      </p:graphicFrame>
    </p:spTree>
    <p:extLst>
      <p:ext uri="{BB962C8B-B14F-4D97-AF65-F5344CB8AC3E}">
        <p14:creationId xmlns:p14="http://schemas.microsoft.com/office/powerpoint/2010/main" val="193138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FB1F5B74-04F8-62CD-CFE0-33A2910695C8}"/>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Ocenjevanje  SKLOP A</a:t>
            </a:r>
          </a:p>
        </p:txBody>
      </p:sp>
      <p:graphicFrame>
        <p:nvGraphicFramePr>
          <p:cNvPr id="6" name="Označba mesta vsebine 5">
            <a:extLst>
              <a:ext uri="{FF2B5EF4-FFF2-40B4-BE49-F238E27FC236}">
                <a16:creationId xmlns:a16="http://schemas.microsoft.com/office/drawing/2014/main" id="{3C3A530E-7E1F-A6EC-A219-2525B5B93957}"/>
              </a:ext>
            </a:extLst>
          </p:cNvPr>
          <p:cNvGraphicFramePr>
            <a:graphicFrameLocks noGrp="1"/>
          </p:cNvGraphicFramePr>
          <p:nvPr>
            <p:ph idx="1"/>
            <p:extLst>
              <p:ext uri="{D42A27DB-BD31-4B8C-83A1-F6EECF244321}">
                <p14:modId xmlns:p14="http://schemas.microsoft.com/office/powerpoint/2010/main" val="3574298076"/>
              </p:ext>
            </p:extLst>
          </p:nvPr>
        </p:nvGraphicFramePr>
        <p:xfrm>
          <a:off x="1206630" y="1715677"/>
          <a:ext cx="10060919" cy="5227562"/>
        </p:xfrm>
        <a:graphic>
          <a:graphicData uri="http://schemas.openxmlformats.org/drawingml/2006/table">
            <a:tbl>
              <a:tblPr firstRow="1" firstCol="1" bandRow="1"/>
              <a:tblGrid>
                <a:gridCol w="2555473">
                  <a:extLst>
                    <a:ext uri="{9D8B030D-6E8A-4147-A177-3AD203B41FA5}">
                      <a16:colId xmlns:a16="http://schemas.microsoft.com/office/drawing/2014/main" val="1362507539"/>
                    </a:ext>
                  </a:extLst>
                </a:gridCol>
                <a:gridCol w="4479121">
                  <a:extLst>
                    <a:ext uri="{9D8B030D-6E8A-4147-A177-3AD203B41FA5}">
                      <a16:colId xmlns:a16="http://schemas.microsoft.com/office/drawing/2014/main" val="3113614026"/>
                    </a:ext>
                  </a:extLst>
                </a:gridCol>
                <a:gridCol w="3026325">
                  <a:extLst>
                    <a:ext uri="{9D8B030D-6E8A-4147-A177-3AD203B41FA5}">
                      <a16:colId xmlns:a16="http://schemas.microsoft.com/office/drawing/2014/main" val="249758538"/>
                    </a:ext>
                  </a:extLst>
                </a:gridCol>
              </a:tblGrid>
              <a:tr h="273797">
                <a:tc gridSpan="2">
                  <a:txBody>
                    <a:bodyPr/>
                    <a:lstStyle/>
                    <a:p>
                      <a:pPr algn="just">
                        <a:lnSpc>
                          <a:spcPct val="115000"/>
                        </a:lnSpc>
                        <a:spcAft>
                          <a:spcPts val="800"/>
                        </a:spcAft>
                      </a:pPr>
                      <a:r>
                        <a:rPr lang="sl-SI" sz="11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 DODATNA MERILA</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512" marR="59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sl-SI"/>
                    </a:p>
                  </a:txBody>
                  <a:tcPr/>
                </a:tc>
                <a:tc>
                  <a:txBody>
                    <a:bodyPr/>
                    <a:lstStyle/>
                    <a:p>
                      <a:pPr marL="167640" algn="ctr">
                        <a:lnSpc>
                          <a:spcPct val="115000"/>
                        </a:lnSpc>
                        <a:spcAft>
                          <a:spcPts val="800"/>
                        </a:spcAft>
                      </a:pPr>
                      <a:r>
                        <a:rPr lang="sl-SI" sz="11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512" marR="59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202915088"/>
                  </a:ext>
                </a:extLst>
              </a:tr>
              <a:tr h="1048266">
                <a:tc>
                  <a:txBody>
                    <a:bodyPr/>
                    <a:lstStyle/>
                    <a:p>
                      <a:pPr algn="just">
                        <a:lnSpc>
                          <a:spcPct val="115000"/>
                        </a:lnSpc>
                        <a:spcAft>
                          <a:spcPts val="800"/>
                        </a:spcAft>
                      </a:pPr>
                      <a:r>
                        <a:rPr lang="sl-SI" sz="1100"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4.1 Sodelovanje z organizacijami,</a:t>
                      </a:r>
                      <a:r>
                        <a:rPr lang="sl-SI" sz="1100" kern="1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ki delujejo na področju okolja</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512" marR="59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sl-SI" sz="11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 vlogi prijavitelj predvideva sodelovanje z eno organizacijo (ali več), ki</a:t>
                      </a:r>
                      <a:r>
                        <a:rPr lang="sl-SI" sz="11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deluje/jo na področju okolja. Organizacija/e </a:t>
                      </a:r>
                      <a:r>
                        <a:rPr lang="sl-SI" sz="11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je/so ustrezno izbrana/e in ima/jo pri doseganju rezultatov projekta aktivno vlogo, kar je razvidno iz priložene </a:t>
                      </a:r>
                      <a:r>
                        <a:rPr lang="sl-SI" sz="1100" i="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Izjave o nameri sodelovanja v projektu </a:t>
                      </a:r>
                      <a:r>
                        <a:rPr lang="sl-SI" sz="11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(Obrazec št. 4_A).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512" marR="59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5 – prijavitelj ima pridobljeno eno (1) ali več </a:t>
                      </a:r>
                      <a:r>
                        <a:rPr lang="sl-SI" sz="1100" i="1" kern="0" dirty="0">
                          <a:effectLst/>
                          <a:latin typeface="Arial" panose="020B0604020202020204" pitchFamily="34" charset="0"/>
                          <a:ea typeface="Calibri" panose="020F0502020204030204" pitchFamily="34" charset="0"/>
                          <a:cs typeface="Times New Roman" panose="02020603050405020304" pitchFamily="18" charset="0"/>
                        </a:rPr>
                        <a:t>Izjav o nameri sodelovanja v projektu </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(Obrazec št. 4_A). Organizacija/e je/so ustrezno izbrana/e in ima/jo pri doseganju rezultatov projekta pomembno aktivno vlogo.</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512" marR="59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4987280"/>
                  </a:ext>
                </a:extLst>
              </a:tr>
              <a:tr h="2770261">
                <a:tc>
                  <a:txBody>
                    <a:bodyPr/>
                    <a:lstStyle/>
                    <a:p>
                      <a:pPr algn="just">
                        <a:lnSpc>
                          <a:spcPct val="115000"/>
                        </a:lnSpc>
                        <a:spcAft>
                          <a:spcPts val="800"/>
                        </a:spcAft>
                      </a:pPr>
                      <a:r>
                        <a:rPr lang="sl-SI" sz="11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4.2 Reference prijavitelja na področju okolja </a:t>
                      </a:r>
                    </a:p>
                    <a:p>
                      <a:pPr algn="just">
                        <a:lnSpc>
                          <a:spcPct val="115000"/>
                        </a:lnSpc>
                        <a:spcAft>
                          <a:spcPts val="800"/>
                        </a:spcAft>
                      </a:pP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512" marR="59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sl-SI" sz="11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Prijavitelj je v preteklosti že izvedel projekt s področja okolja, katerega glavni cilj je bil usmerjen v ozaveščanje o nujnosti zelenega prehoda, vplivu podnebnih sprememb in prilagajanju nanje ali zmanjšanju ogljičnega odtisa, oziroma je sodeloval pri izvedbi takega projekta. </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 </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Prijavitelj lahko navede </a:t>
                      </a:r>
                      <a:r>
                        <a:rPr lang="sl-SI" sz="11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do dva (2) projekta</a:t>
                      </a:r>
                      <a:r>
                        <a:rPr lang="sl-SI" sz="11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Vsak posamezni projekt se točkuje posebej v skladu z ocenjevalno lestvico, določeno za to merilo. </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 </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Skupaj lahko prijavitelj pri tem merilu prejme </a:t>
                      </a:r>
                      <a:r>
                        <a:rPr lang="sl-SI" sz="11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 (2 x 5) točk</a:t>
                      </a:r>
                      <a:r>
                        <a:rPr lang="sl-SI" sz="11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512" marR="59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5 – prijavitelj je navedel in predložil dokazilo o izvedenem projektu s področja okolja, katerega glavni cilj je bil usmerjen v ozaveščanje o nujnosti zelenega prehoda, vplivu podnebnih sprememb in prilagajanju nanje ali zmanjšanju ogljičnega odtisa. </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 </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b="1" kern="0" dirty="0">
                          <a:effectLst/>
                          <a:latin typeface="Arial" panose="020B0604020202020204" pitchFamily="34" charset="0"/>
                          <a:ea typeface="Calibri" panose="020F0502020204030204" pitchFamily="34" charset="0"/>
                          <a:cs typeface="Times New Roman" panose="02020603050405020304" pitchFamily="18" charset="0"/>
                        </a:rPr>
                        <a:t>SKUPAJ: 10 točk</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512" marR="59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9110960"/>
                  </a:ext>
                </a:extLst>
              </a:tr>
              <a:tr h="686647">
                <a:tc>
                  <a:txBody>
                    <a:bodyPr/>
                    <a:lstStyle/>
                    <a:p>
                      <a:pPr algn="just">
                        <a:lnSpc>
                          <a:spcPct val="115000"/>
                        </a:lnSpc>
                        <a:spcAft>
                          <a:spcPts val="800"/>
                        </a:spcAft>
                      </a:pPr>
                      <a:r>
                        <a:rPr lang="sl-SI" sz="11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4.3 Status NVO v javnem interesu (SKLOP A1)</a:t>
                      </a:r>
                    </a:p>
                    <a:p>
                      <a:pPr algn="just">
                        <a:lnSpc>
                          <a:spcPct val="115000"/>
                        </a:lnSpc>
                        <a:spcAft>
                          <a:spcPts val="800"/>
                        </a:spcAft>
                      </a:pPr>
                      <a:r>
                        <a:rPr lang="sl-SI" sz="11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4.3 </a:t>
                      </a:r>
                      <a:r>
                        <a:rPr lang="sl-SI" sz="1100" kern="0" dirty="0">
                          <a:solidFill>
                            <a:srgbClr val="000000"/>
                          </a:solidFill>
                          <a:effectLst/>
                          <a:latin typeface="Arial" panose="020B0604020202020204" pitchFamily="34" charset="0"/>
                          <a:ea typeface="+mn-ea"/>
                          <a:cs typeface="Times New Roman" panose="02020603050405020304" pitchFamily="18" charset="0"/>
                        </a:rPr>
                        <a:t>Financiranje prijavitelja s strani ministrstva (SKLOP A2)</a:t>
                      </a:r>
                      <a:endParaRPr lang="sl-SI" sz="11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15512" marR="59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ct val="115000"/>
                        </a:lnSpc>
                        <a:spcAft>
                          <a:spcPts val="800"/>
                        </a:spcAft>
                      </a:pPr>
                      <a:r>
                        <a:rPr lang="sl-SI" sz="1100"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Prijavitelj ima status nevladne organizacije v javnem interesu na področju kulture</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100" dirty="0">
                          <a:effectLst/>
                          <a:latin typeface="Calibri" panose="020F0502020204030204" pitchFamily="34" charset="0"/>
                          <a:ea typeface="Calibri" panose="020F0502020204030204" pitchFamily="34" charset="0"/>
                          <a:cs typeface="Times New Roman" panose="02020603050405020304" pitchFamily="18" charset="0"/>
                        </a:rPr>
                        <a:t> Prijavitelj je bil v zadnji petih (5) letih najmanj enkrat (1x) financiran s strani  MK</a:t>
                      </a:r>
                    </a:p>
                  </a:txBody>
                  <a:tcPr marL="15512" marR="59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just" defTabSz="914400" rtl="0" eaLnBrk="1" latinLnBrk="0" hangingPunct="1">
                        <a:lnSpc>
                          <a:spcPct val="115000"/>
                        </a:lnSpc>
                        <a:spcAft>
                          <a:spcPts val="800"/>
                        </a:spcAft>
                      </a:pPr>
                      <a:r>
                        <a:rPr lang="sl-SI" sz="1100" kern="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5 – prijavitelj ima status nevladne organizacije v javnem interesu na področju kulture.</a:t>
                      </a:r>
                    </a:p>
                    <a:p>
                      <a:pPr marL="0" algn="just" defTabSz="914400" rtl="0" eaLnBrk="1" latinLnBrk="0" hangingPunct="1">
                        <a:lnSpc>
                          <a:spcPct val="115000"/>
                        </a:lnSpc>
                        <a:spcAft>
                          <a:spcPts val="800"/>
                        </a:spcAft>
                      </a:pPr>
                      <a:r>
                        <a:rPr lang="sl-SI" sz="1100" kern="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5 – DA</a:t>
                      </a:r>
                    </a:p>
                  </a:txBody>
                  <a:tcPr marL="15512" marR="59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913459"/>
                  </a:ext>
                </a:extLst>
              </a:tr>
              <a:tr h="273797">
                <a:tc gridSpan="2">
                  <a:txBody>
                    <a:bodyPr/>
                    <a:lstStyle/>
                    <a:p>
                      <a:pPr algn="just">
                        <a:lnSpc>
                          <a:spcPct val="115000"/>
                        </a:lnSpc>
                        <a:spcAft>
                          <a:spcPts val="800"/>
                        </a:spcAft>
                      </a:pPr>
                      <a:r>
                        <a:rPr lang="sl-SI" sz="11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SKUPAJ SKLOP 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512" marR="59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sl-SI"/>
                    </a:p>
                  </a:txBody>
                  <a:tcPr/>
                </a:tc>
                <a:tc>
                  <a:txBody>
                    <a:bodyPr/>
                    <a:lstStyle/>
                    <a:p>
                      <a:pPr marL="167640" algn="ctr">
                        <a:lnSpc>
                          <a:spcPct val="115000"/>
                        </a:lnSpc>
                        <a:spcAft>
                          <a:spcPts val="800"/>
                        </a:spcAft>
                      </a:pPr>
                      <a:r>
                        <a:rPr lang="sl-SI" sz="11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512" marR="598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val="2981078476"/>
                  </a:ext>
                </a:extLst>
              </a:tr>
            </a:tbl>
          </a:graphicData>
        </a:graphic>
      </p:graphicFrame>
    </p:spTree>
    <p:extLst>
      <p:ext uri="{BB962C8B-B14F-4D97-AF65-F5344CB8AC3E}">
        <p14:creationId xmlns:p14="http://schemas.microsoft.com/office/powerpoint/2010/main" val="126579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FB1F5B74-04F8-62CD-CFE0-33A2910695C8}"/>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Ocenjevanje SKLOP B</a:t>
            </a:r>
          </a:p>
        </p:txBody>
      </p:sp>
      <p:graphicFrame>
        <p:nvGraphicFramePr>
          <p:cNvPr id="4" name="Označba mesta vsebine 3">
            <a:extLst>
              <a:ext uri="{FF2B5EF4-FFF2-40B4-BE49-F238E27FC236}">
                <a16:creationId xmlns:a16="http://schemas.microsoft.com/office/drawing/2014/main" id="{53158A43-41D3-6F9B-E298-6B3051EB2E5E}"/>
              </a:ext>
            </a:extLst>
          </p:cNvPr>
          <p:cNvGraphicFramePr>
            <a:graphicFrameLocks noGrp="1"/>
          </p:cNvGraphicFramePr>
          <p:nvPr>
            <p:ph idx="1"/>
            <p:extLst>
              <p:ext uri="{D42A27DB-BD31-4B8C-83A1-F6EECF244321}">
                <p14:modId xmlns:p14="http://schemas.microsoft.com/office/powerpoint/2010/main" val="1787609910"/>
              </p:ext>
            </p:extLst>
          </p:nvPr>
        </p:nvGraphicFramePr>
        <p:xfrm>
          <a:off x="1016299" y="1776314"/>
          <a:ext cx="9332314" cy="4787147"/>
        </p:xfrm>
        <a:graphic>
          <a:graphicData uri="http://schemas.openxmlformats.org/drawingml/2006/table">
            <a:tbl>
              <a:tblPr firstRow="1" firstCol="1" bandRow="1"/>
              <a:tblGrid>
                <a:gridCol w="2370408">
                  <a:extLst>
                    <a:ext uri="{9D8B030D-6E8A-4147-A177-3AD203B41FA5}">
                      <a16:colId xmlns:a16="http://schemas.microsoft.com/office/drawing/2014/main" val="69231853"/>
                    </a:ext>
                  </a:extLst>
                </a:gridCol>
                <a:gridCol w="4154746">
                  <a:extLst>
                    <a:ext uri="{9D8B030D-6E8A-4147-A177-3AD203B41FA5}">
                      <a16:colId xmlns:a16="http://schemas.microsoft.com/office/drawing/2014/main" val="3885954100"/>
                    </a:ext>
                  </a:extLst>
                </a:gridCol>
                <a:gridCol w="2807160">
                  <a:extLst>
                    <a:ext uri="{9D8B030D-6E8A-4147-A177-3AD203B41FA5}">
                      <a16:colId xmlns:a16="http://schemas.microsoft.com/office/drawing/2014/main" val="1738514117"/>
                    </a:ext>
                  </a:extLst>
                </a:gridCol>
              </a:tblGrid>
              <a:tr h="203705">
                <a:tc gridSpan="2">
                  <a:txBody>
                    <a:bodyPr/>
                    <a:lstStyle/>
                    <a:p>
                      <a:pPr algn="just">
                        <a:lnSpc>
                          <a:spcPct val="115000"/>
                        </a:lnSpc>
                        <a:spcAft>
                          <a:spcPts val="800"/>
                        </a:spcAft>
                      </a:pPr>
                      <a:r>
                        <a:rPr lang="sl-SI" sz="11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MERILA podsklopa A1 </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tc hMerge="1">
                  <a:txBody>
                    <a:bodyPr/>
                    <a:lstStyle/>
                    <a:p>
                      <a:endParaRPr lang="sl-SI"/>
                    </a:p>
                  </a:txBody>
                  <a:tcPr/>
                </a:tc>
                <a:tc>
                  <a:txBody>
                    <a:bodyPr/>
                    <a:lstStyle/>
                    <a:p>
                      <a:pPr algn="just">
                        <a:lnSpc>
                          <a:spcPct val="115000"/>
                        </a:lnSpc>
                        <a:spcAft>
                          <a:spcPts val="800"/>
                        </a:spcAft>
                      </a:pPr>
                      <a:r>
                        <a:rPr lang="sl-SI" sz="1100" b="1" i="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Največje mogoče število točk</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CC2E5"/>
                    </a:solidFill>
                  </a:tcPr>
                </a:tc>
                <a:extLst>
                  <a:ext uri="{0D108BD9-81ED-4DB2-BD59-A6C34878D82A}">
                    <a16:rowId xmlns:a16="http://schemas.microsoft.com/office/drawing/2014/main" val="2344131965"/>
                  </a:ext>
                </a:extLst>
              </a:tr>
              <a:tr h="522888">
                <a:tc gridSpan="2">
                  <a:txBody>
                    <a:bodyPr/>
                    <a:lstStyle/>
                    <a:p>
                      <a:pPr algn="just">
                        <a:lnSpc>
                          <a:spcPct val="115000"/>
                        </a:lnSpc>
                        <a:spcAft>
                          <a:spcPts val="800"/>
                        </a:spcAft>
                      </a:pPr>
                      <a:r>
                        <a:rPr lang="sl-SI" sz="11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 USTREZNOST PROJEKTA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b="1" i="1" kern="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Vloga, ki bo pri merilu 1 – Ustreznost projekta dosegla manj kot 6 točk, bo zavrnjena.</a:t>
                      </a:r>
                      <a:endParaRPr lang="sl-SI" sz="11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sl-SI"/>
                    </a:p>
                  </a:txBody>
                  <a:tcPr/>
                </a:tc>
                <a:tc>
                  <a:txBody>
                    <a:bodyPr/>
                    <a:lstStyle/>
                    <a:p>
                      <a:pPr algn="ctr">
                        <a:lnSpc>
                          <a:spcPct val="115000"/>
                        </a:lnSpc>
                        <a:spcAft>
                          <a:spcPts val="800"/>
                        </a:spcAft>
                      </a:pPr>
                      <a:r>
                        <a:rPr lang="sl-SI" sz="11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088190529"/>
                  </a:ext>
                </a:extLst>
              </a:tr>
              <a:tr h="1908677">
                <a:tc>
                  <a:txBody>
                    <a:bodyPr/>
                    <a:lstStyle/>
                    <a:p>
                      <a:pPr algn="just">
                        <a:lnSpc>
                          <a:spcPct val="115000"/>
                        </a:lnSpc>
                        <a:spcAft>
                          <a:spcPts val="800"/>
                        </a:spcAft>
                      </a:pPr>
                      <a:r>
                        <a:rPr lang="sl-SI" sz="1100" b="1" kern="0" dirty="0">
                          <a:effectLst/>
                          <a:latin typeface="Arial" panose="020B0604020202020204" pitchFamily="34" charset="0"/>
                          <a:ea typeface="Calibri" panose="020F0502020204030204" pitchFamily="34" charset="0"/>
                          <a:cs typeface="Times New Roman" panose="02020603050405020304" pitchFamily="18" charset="0"/>
                        </a:rPr>
                        <a:t>1.1 Utemeljitev projekta</a:t>
                      </a:r>
                      <a:endParaRPr lang="sl-SI" sz="11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100" b="1" kern="0" dirty="0">
                          <a:effectLst/>
                          <a:latin typeface="Arial" panose="020B0604020202020204" pitchFamily="34" charset="0"/>
                          <a:ea typeface="Calibri" panose="020F0502020204030204" pitchFamily="34" charset="0"/>
                          <a:cs typeface="Times New Roman" panose="02020603050405020304" pitchFamily="18" charset="0"/>
                        </a:rPr>
                        <a:t>Izziv, </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ki ga projekt obravnava, je jasno opredeljen. Iz opredelitve izhaja, zakaj je </a:t>
                      </a:r>
                      <a:r>
                        <a:rPr lang="sl-SI" sz="1100" kern="100" dirty="0">
                          <a:effectLst/>
                          <a:latin typeface="Arial" panose="020B0604020202020204" pitchFamily="34" charset="0"/>
                          <a:ea typeface="Calibri" panose="020F0502020204030204" pitchFamily="34" charset="0"/>
                          <a:cs typeface="Times New Roman" panose="02020603050405020304" pitchFamily="18" charset="0"/>
                        </a:rPr>
                        <a:t> treba </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izziv prednostno obravnavati in na kakšen način namerava prijavitelj to storiti. </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Jasno so navedeni glavni pričakovani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rezultati projekta.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b="1" kern="0" dirty="0">
                          <a:effectLst/>
                          <a:latin typeface="Arial" panose="020B0604020202020204" pitchFamily="34" charset="0"/>
                          <a:ea typeface="Calibri" panose="020F0502020204030204" pitchFamily="34" charset="0"/>
                          <a:cs typeface="Times New Roman" panose="02020603050405020304" pitchFamily="18" charset="0"/>
                        </a:rPr>
                        <a:t>Kulturni dogodek, </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s katerim se prijavitelj prijavlja na javni razpis, je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jasno predstavljen. </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Njegova izbira je smiselna glede na predvidene aktivnosti projekta in možnosti doseganja rezultatov projekta.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10</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5257069"/>
                  </a:ext>
                </a:extLst>
              </a:tr>
              <a:tr h="1361749">
                <a:tc>
                  <a:txBody>
                    <a:bodyPr/>
                    <a:lstStyle/>
                    <a:p>
                      <a:pPr algn="just">
                        <a:lnSpc>
                          <a:spcPct val="115000"/>
                        </a:lnSpc>
                        <a:spcAft>
                          <a:spcPts val="800"/>
                        </a:spcAft>
                      </a:pPr>
                      <a:r>
                        <a:rPr lang="sl-SI" sz="1100" b="1" kern="0" dirty="0">
                          <a:effectLst/>
                          <a:latin typeface="Arial" panose="020B0604020202020204" pitchFamily="34" charset="0"/>
                          <a:ea typeface="Calibri" panose="020F0502020204030204" pitchFamily="34" charset="0"/>
                          <a:cs typeface="Times New Roman" panose="02020603050405020304" pitchFamily="18" charset="0"/>
                        </a:rPr>
                        <a:t>1.2 Skladnost projekta s cilji javnega razpisa</a:t>
                      </a:r>
                      <a:endParaRPr lang="sl-SI" sz="11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100" b="1" kern="0" dirty="0">
                          <a:effectLst/>
                          <a:latin typeface="Arial" panose="020B0604020202020204" pitchFamily="34" charset="0"/>
                          <a:ea typeface="Calibri" panose="020F0502020204030204" pitchFamily="34" charset="0"/>
                          <a:cs typeface="Times New Roman" panose="02020603050405020304" pitchFamily="18" charset="0"/>
                        </a:rPr>
                        <a:t>Skladnost projekta s cilji javnega razpisa </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je jasno in konkretno izkazana. </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Iz vloge je jasno razvidno, h katerima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dvema splošnima ciljema projekt prispeva v največji meri.</a:t>
                      </a:r>
                      <a:endParaRPr lang="sl-SI" sz="11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5</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3949192"/>
                  </a:ext>
                </a:extLst>
              </a:tr>
              <a:tr h="790128">
                <a:tc>
                  <a:txBody>
                    <a:bodyPr/>
                    <a:lstStyle/>
                    <a:p>
                      <a:pPr algn="just">
                        <a:lnSpc>
                          <a:spcPct val="115000"/>
                        </a:lnSpc>
                        <a:spcAft>
                          <a:spcPts val="800"/>
                        </a:spcAft>
                      </a:pPr>
                      <a:r>
                        <a:rPr lang="sl-SI" sz="1100" b="1" kern="0" dirty="0">
                          <a:effectLst/>
                          <a:latin typeface="Arial" panose="020B0604020202020204" pitchFamily="34" charset="0"/>
                          <a:ea typeface="Calibri" panose="020F0502020204030204" pitchFamily="34" charset="0"/>
                          <a:cs typeface="Times New Roman" panose="02020603050405020304" pitchFamily="18" charset="0"/>
                        </a:rPr>
                        <a:t>1.3 Potencial projekta</a:t>
                      </a:r>
                      <a:endParaRPr lang="sl-SI" sz="11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Jasno so predstavljeni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potencial projekta </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in njegovi rezultati ter možnost njihove uporabe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za zeleni prehod na področju dogodkovne dejavnosti v kulturi. </a:t>
                      </a:r>
                      <a:endParaRPr lang="sl-SI" sz="11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89535" marR="895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5</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779" marR="60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8071537"/>
                  </a:ext>
                </a:extLst>
              </a:tr>
            </a:tbl>
          </a:graphicData>
        </a:graphic>
      </p:graphicFrame>
    </p:spTree>
    <p:extLst>
      <p:ext uri="{BB962C8B-B14F-4D97-AF65-F5344CB8AC3E}">
        <p14:creationId xmlns:p14="http://schemas.microsoft.com/office/powerpoint/2010/main" val="2445008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FB1F5B74-04F8-62CD-CFE0-33A2910695C8}"/>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Ocenjevanje SKLOP B</a:t>
            </a:r>
          </a:p>
        </p:txBody>
      </p:sp>
      <p:graphicFrame>
        <p:nvGraphicFramePr>
          <p:cNvPr id="6" name="Označba mesta vsebine 5">
            <a:extLst>
              <a:ext uri="{FF2B5EF4-FFF2-40B4-BE49-F238E27FC236}">
                <a16:creationId xmlns:a16="http://schemas.microsoft.com/office/drawing/2014/main" id="{515593B3-1618-FA24-B7E3-E87F4BF757AF}"/>
              </a:ext>
            </a:extLst>
          </p:cNvPr>
          <p:cNvGraphicFramePr>
            <a:graphicFrameLocks noGrp="1"/>
          </p:cNvGraphicFramePr>
          <p:nvPr>
            <p:ph idx="1"/>
            <p:extLst>
              <p:ext uri="{D42A27DB-BD31-4B8C-83A1-F6EECF244321}">
                <p14:modId xmlns:p14="http://schemas.microsoft.com/office/powerpoint/2010/main" val="1968145914"/>
              </p:ext>
            </p:extLst>
          </p:nvPr>
        </p:nvGraphicFramePr>
        <p:xfrm>
          <a:off x="1477243" y="1744486"/>
          <a:ext cx="10051738" cy="4818976"/>
        </p:xfrm>
        <a:graphic>
          <a:graphicData uri="http://schemas.openxmlformats.org/drawingml/2006/table">
            <a:tbl>
              <a:tblPr firstRow="1" firstCol="1" bandRow="1"/>
              <a:tblGrid>
                <a:gridCol w="2553141">
                  <a:extLst>
                    <a:ext uri="{9D8B030D-6E8A-4147-A177-3AD203B41FA5}">
                      <a16:colId xmlns:a16="http://schemas.microsoft.com/office/drawing/2014/main" val="3592363089"/>
                    </a:ext>
                  </a:extLst>
                </a:gridCol>
                <a:gridCol w="4475034">
                  <a:extLst>
                    <a:ext uri="{9D8B030D-6E8A-4147-A177-3AD203B41FA5}">
                      <a16:colId xmlns:a16="http://schemas.microsoft.com/office/drawing/2014/main" val="1816773422"/>
                    </a:ext>
                  </a:extLst>
                </a:gridCol>
                <a:gridCol w="3023563">
                  <a:extLst>
                    <a:ext uri="{9D8B030D-6E8A-4147-A177-3AD203B41FA5}">
                      <a16:colId xmlns:a16="http://schemas.microsoft.com/office/drawing/2014/main" val="4276675219"/>
                    </a:ext>
                  </a:extLst>
                </a:gridCol>
              </a:tblGrid>
              <a:tr h="533260">
                <a:tc gridSpan="2">
                  <a:txBody>
                    <a:bodyPr/>
                    <a:lstStyle/>
                    <a:p>
                      <a:pPr algn="just">
                        <a:lnSpc>
                          <a:spcPct val="115000"/>
                        </a:lnSpc>
                        <a:spcAft>
                          <a:spcPts val="800"/>
                        </a:spcAft>
                      </a:pPr>
                      <a:r>
                        <a:rPr lang="sl-SI" sz="11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 ZASNOVA PROJEKTA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b="1" i="1" kern="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Vloga, ki bo pri merilu 2 – Zasnova projekta dosegla manj kot 6 točk, bo zavrnjena.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sl-SI"/>
                    </a:p>
                  </a:txBody>
                  <a:tcPr/>
                </a:tc>
                <a:tc>
                  <a:txBody>
                    <a:bodyPr/>
                    <a:lstStyle/>
                    <a:p>
                      <a:pPr algn="ctr">
                        <a:lnSpc>
                          <a:spcPct val="115000"/>
                        </a:lnSpc>
                        <a:spcAft>
                          <a:spcPts val="800"/>
                        </a:spcAft>
                      </a:pPr>
                      <a:r>
                        <a:rPr lang="sl-SI" sz="11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814730893"/>
                  </a:ext>
                </a:extLst>
              </a:tr>
              <a:tr h="1946535">
                <a:tc>
                  <a:txBody>
                    <a:bodyPr/>
                    <a:lstStyle/>
                    <a:p>
                      <a:pPr algn="just">
                        <a:lnSpc>
                          <a:spcPct val="115000"/>
                        </a:lnSpc>
                        <a:spcAft>
                          <a:spcPts val="800"/>
                        </a:spcAft>
                      </a:pPr>
                      <a:r>
                        <a:rPr lang="sl-SI" sz="1100" kern="0">
                          <a:effectLst/>
                          <a:latin typeface="Arial" panose="020B0604020202020204" pitchFamily="34" charset="0"/>
                          <a:ea typeface="Calibri" panose="020F0502020204030204" pitchFamily="34" charset="0"/>
                          <a:cs typeface="Times New Roman" panose="02020603050405020304" pitchFamily="18" charset="0"/>
                        </a:rPr>
                        <a:t>2.1 Izvedbeni načrt projekta – aktivnosti projekta</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Načrtovane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aktivnosti</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 so jasno opredeljene in vodijo k doseganju rezultatov projekta. Z aktivnostmi projekt ustrezno naslavlja ciljno skupino oz</a:t>
                      </a:r>
                      <a:r>
                        <a:rPr lang="sl-SI" sz="1100" kern="0" dirty="0">
                          <a:effectLst/>
                          <a:latin typeface="Arial" panose="020B0604020202020204" pitchFamily="34" charset="0"/>
                          <a:ea typeface="Times New Roman" panose="02020603050405020304" pitchFamily="18" charset="0"/>
                          <a:cs typeface="Times New Roman" panose="02020603050405020304" pitchFamily="18" charset="0"/>
                        </a:rPr>
                        <a:t>iroma</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 deležnike.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Metodologija izračuna ogljičnega odtisa</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 je jasna in razumljiva.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Med aktivnosti projekta je prijavitelj vključil aktivnosti vezane na </a:t>
                      </a:r>
                      <a:r>
                        <a:rPr lang="sl-SI" sz="1100" b="1" kern="100" dirty="0">
                          <a:effectLst/>
                          <a:latin typeface="Arial" panose="020B0604020202020204" pitchFamily="34" charset="0"/>
                          <a:ea typeface="MS Mincho" panose="02020609040205080304" pitchFamily="49" charset="-128"/>
                          <a:cs typeface="Times New Roman" panose="02020603050405020304" pitchFamily="18" charset="0"/>
                        </a:rPr>
                        <a:t>posebne pogoje javnega razpisa (zavrnitev).</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Načrtovane aktivnosti so </a:t>
                      </a:r>
                      <a:r>
                        <a:rPr lang="sl-SI" sz="1100" b="1" kern="0" dirty="0">
                          <a:effectLst/>
                          <a:latin typeface="Arial" panose="020B0604020202020204" pitchFamily="34" charset="0"/>
                          <a:ea typeface="Calibri" panose="020F0502020204030204" pitchFamily="34" charset="0"/>
                          <a:cs typeface="Times New Roman" panose="02020603050405020304" pitchFamily="18" charset="0"/>
                        </a:rPr>
                        <a:t>izvedljive v predvidenem času</a:t>
                      </a:r>
                      <a:r>
                        <a:rPr lang="sl-SI" sz="1100" kern="0" dirty="0">
                          <a:effectLst/>
                          <a:latin typeface="Arial" panose="020B0604020202020204" pitchFamily="34" charset="0"/>
                          <a:ea typeface="Calibri" panose="020F0502020204030204" pitchFamily="34" charset="0"/>
                          <a:cs typeface="Times New Roman" panose="02020603050405020304" pitchFamily="18" charset="0"/>
                        </a:rPr>
                        <a:t>, ki ga je prijavitelj določil za izvedbo projekta.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10</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5509498"/>
                  </a:ext>
                </a:extLst>
              </a:tr>
              <a:tr h="1285257">
                <a:tc>
                  <a:txBody>
                    <a:bodyPr/>
                    <a:lstStyle/>
                    <a:p>
                      <a:pPr algn="just">
                        <a:lnSpc>
                          <a:spcPct val="115000"/>
                        </a:lnSpc>
                        <a:spcAft>
                          <a:spcPts val="800"/>
                        </a:spcAft>
                      </a:pPr>
                      <a:r>
                        <a:rPr lang="sl-SI" sz="1100" kern="0">
                          <a:effectLst/>
                          <a:latin typeface="Arial" panose="020B0604020202020204" pitchFamily="34" charset="0"/>
                          <a:ea typeface="Calibri" panose="020F0502020204030204" pitchFamily="34" charset="0"/>
                          <a:cs typeface="Times New Roman" panose="02020603050405020304" pitchFamily="18" charset="0"/>
                        </a:rPr>
                        <a:t>2.2 Komunikacijski načrt</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100" kern="0">
                          <a:effectLst/>
                          <a:latin typeface="Arial" panose="020B0604020202020204" pitchFamily="34" charset="0"/>
                          <a:ea typeface="Calibri" panose="020F0502020204030204" pitchFamily="34" charset="0"/>
                          <a:cs typeface="Times New Roman" panose="02020603050405020304" pitchFamily="18" charset="0"/>
                        </a:rPr>
                        <a:t>Komunikacijski načrt projekta je jasen in razumljiv ter vsebuje jasno zastavljene komunikacijske cilje in identificirane deležnike, ki</a:t>
                      </a:r>
                      <a:r>
                        <a:rPr lang="sl-SI" sz="1100" kern="100">
                          <a:effectLst/>
                          <a:latin typeface="Arial" panose="020B0604020202020204" pitchFamily="34" charset="0"/>
                          <a:ea typeface="Calibri" panose="020F0502020204030204" pitchFamily="34" charset="0"/>
                          <a:cs typeface="Times New Roman" panose="02020603050405020304" pitchFamily="18" charset="0"/>
                        </a:rPr>
                        <a:t> bodo vključeni v načrt oziroma jih bo načrt naslavljal. Jasno je navedeno, kako bo komunikacijski načrt pripomogel k uspešnosti projekta. </a:t>
                      </a:r>
                      <a:r>
                        <a:rPr lang="sl-SI" sz="1100" kern="0">
                          <a:effectLst/>
                          <a:latin typeface="Arial" panose="020B0604020202020204" pitchFamily="34" charset="0"/>
                          <a:ea typeface="Calibri" panose="020F0502020204030204" pitchFamily="34" charset="0"/>
                          <a:cs typeface="Times New Roman" panose="02020603050405020304" pitchFamily="18" charset="0"/>
                        </a:rPr>
                        <a:t>Aktivnosti komunikacijskega načrta so časovno ustrezno umeščene v celotno obdobje trajanja projekta.</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100" kern="0">
                          <a:effectLst/>
                          <a:latin typeface="Arial" panose="020B0604020202020204" pitchFamily="34" charset="0"/>
                          <a:ea typeface="Calibri" panose="020F0502020204030204" pitchFamily="34" charset="0"/>
                          <a:cs typeface="Times New Roman" panose="02020603050405020304" pitchFamily="18" charset="0"/>
                        </a:rPr>
                        <a:t>5</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2588273"/>
                  </a:ext>
                </a:extLst>
              </a:tr>
              <a:tr h="1053924">
                <a:tc>
                  <a:txBody>
                    <a:bodyPr/>
                    <a:lstStyle/>
                    <a:p>
                      <a:pPr algn="just">
                        <a:lnSpc>
                          <a:spcPct val="115000"/>
                        </a:lnSpc>
                        <a:spcAft>
                          <a:spcPts val="800"/>
                        </a:spcAft>
                      </a:pPr>
                      <a:r>
                        <a:rPr lang="sl-SI" sz="1100" kern="0">
                          <a:effectLst/>
                          <a:latin typeface="Arial" panose="020B0604020202020204" pitchFamily="34" charset="0"/>
                          <a:ea typeface="Calibri" panose="020F0502020204030204" pitchFamily="34" charset="0"/>
                          <a:cs typeface="Times New Roman" panose="02020603050405020304" pitchFamily="18" charset="0"/>
                        </a:rPr>
                        <a:t>2.3 Kazalniki projekta</a:t>
                      </a:r>
                      <a:endParaRPr lang="sl-SI"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Predvideni kazalniki projekta so ustrezno identificirani, merljivi in dosegljivi v času izvedbe. Sredstva za preverjanje so ustrezna.</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Prijavitelj sam določi svoje kazalnike (med 2–4); vsaj eden od kazalnikov se mora nanašati na zeleni prehod.</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800"/>
                        </a:spcAft>
                      </a:pPr>
                      <a:r>
                        <a:rPr lang="sl-SI" sz="1100" kern="0" dirty="0">
                          <a:effectLst/>
                          <a:latin typeface="Arial" panose="020B0604020202020204" pitchFamily="34" charset="0"/>
                          <a:ea typeface="Calibri" panose="020F0502020204030204" pitchFamily="34" charset="0"/>
                          <a:cs typeface="Times New Roman" panose="02020603050405020304" pitchFamily="18" charset="0"/>
                        </a:rPr>
                        <a:t>5</a:t>
                      </a: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5619" marR="602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2556771"/>
                  </a:ext>
                </a:extLst>
              </a:tr>
            </a:tbl>
          </a:graphicData>
        </a:graphic>
      </p:graphicFrame>
    </p:spTree>
    <p:extLst>
      <p:ext uri="{BB962C8B-B14F-4D97-AF65-F5344CB8AC3E}">
        <p14:creationId xmlns:p14="http://schemas.microsoft.com/office/powerpoint/2010/main" val="3249590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FB1F5B74-04F8-62CD-CFE0-33A2910695C8}"/>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Ocenjevanje SKLOP B</a:t>
            </a:r>
          </a:p>
        </p:txBody>
      </p:sp>
      <p:graphicFrame>
        <p:nvGraphicFramePr>
          <p:cNvPr id="11" name="Označba mesta vsebine 10">
            <a:extLst>
              <a:ext uri="{FF2B5EF4-FFF2-40B4-BE49-F238E27FC236}">
                <a16:creationId xmlns:a16="http://schemas.microsoft.com/office/drawing/2014/main" id="{32374104-DE63-97C5-833A-59C5146C6A73}"/>
              </a:ext>
            </a:extLst>
          </p:cNvPr>
          <p:cNvGraphicFramePr>
            <a:graphicFrameLocks noGrp="1"/>
          </p:cNvGraphicFramePr>
          <p:nvPr>
            <p:ph idx="1"/>
            <p:extLst>
              <p:ext uri="{D42A27DB-BD31-4B8C-83A1-F6EECF244321}">
                <p14:modId xmlns:p14="http://schemas.microsoft.com/office/powerpoint/2010/main" val="3628864675"/>
              </p:ext>
            </p:extLst>
          </p:nvPr>
        </p:nvGraphicFramePr>
        <p:xfrm>
          <a:off x="838200" y="2981738"/>
          <a:ext cx="10515599" cy="2458086"/>
        </p:xfrm>
        <a:graphic>
          <a:graphicData uri="http://schemas.openxmlformats.org/drawingml/2006/table">
            <a:tbl>
              <a:tblPr firstRow="1" firstCol="1" bandRow="1"/>
              <a:tblGrid>
                <a:gridCol w="2670962">
                  <a:extLst>
                    <a:ext uri="{9D8B030D-6E8A-4147-A177-3AD203B41FA5}">
                      <a16:colId xmlns:a16="http://schemas.microsoft.com/office/drawing/2014/main" val="1128174234"/>
                    </a:ext>
                  </a:extLst>
                </a:gridCol>
                <a:gridCol w="4681545">
                  <a:extLst>
                    <a:ext uri="{9D8B030D-6E8A-4147-A177-3AD203B41FA5}">
                      <a16:colId xmlns:a16="http://schemas.microsoft.com/office/drawing/2014/main" val="8116149"/>
                    </a:ext>
                  </a:extLst>
                </a:gridCol>
                <a:gridCol w="3163092">
                  <a:extLst>
                    <a:ext uri="{9D8B030D-6E8A-4147-A177-3AD203B41FA5}">
                      <a16:colId xmlns:a16="http://schemas.microsoft.com/office/drawing/2014/main" val="2582482175"/>
                    </a:ext>
                  </a:extLst>
                </a:gridCol>
              </a:tblGrid>
              <a:tr h="226695">
                <a:tc gridSpan="2">
                  <a:txBody>
                    <a:bodyPr/>
                    <a:lstStyle/>
                    <a:p>
                      <a:pPr algn="just">
                        <a:lnSpc>
                          <a:spcPct val="115000"/>
                        </a:lnSpc>
                        <a:spcAft>
                          <a:spcPts val="800"/>
                        </a:spcAft>
                      </a:pPr>
                      <a:r>
                        <a:rPr lang="sl-SI" sz="14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 FINANČNI NAČRT</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sl-SI"/>
                    </a:p>
                  </a:txBody>
                  <a:tcPr/>
                </a:tc>
                <a:tc>
                  <a:txBody>
                    <a:bodyPr/>
                    <a:lstStyle/>
                    <a:p>
                      <a:pPr algn="ctr">
                        <a:lnSpc>
                          <a:spcPct val="115000"/>
                        </a:lnSpc>
                        <a:spcAft>
                          <a:spcPts val="800"/>
                        </a:spcAft>
                      </a:pPr>
                      <a:r>
                        <a:rPr lang="sl-SI" sz="14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83514883"/>
                  </a:ext>
                </a:extLst>
              </a:tr>
              <a:tr h="535305">
                <a:tc>
                  <a:txBody>
                    <a:bodyPr/>
                    <a:lstStyle/>
                    <a:p>
                      <a:pPr algn="just">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3.1 Finančni načrt – utemeljitev stroškov</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Stroški projekta so ustrezni, potrebni za izvedbo projekta, upoštevajo primerljivost plačila različnih izvajalcev in so ustrezni glede na predvidene aktivnosti projekta.</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 </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Razmerje med oceno stroškov in pričakovanimi rezultati je ustrezno.</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0 – neustrezno</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1–2 – pomanjkljivo</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3–4 – zadostno</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5–6 – dobro</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7–8 – zelo dobro</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sl-SI" sz="1400" kern="0">
                          <a:effectLst/>
                          <a:latin typeface="Arial" panose="020B0604020202020204" pitchFamily="34" charset="0"/>
                          <a:ea typeface="Calibri" panose="020F0502020204030204" pitchFamily="34" charset="0"/>
                          <a:cs typeface="Times New Roman" panose="02020603050405020304" pitchFamily="18" charset="0"/>
                        </a:rPr>
                        <a:t>9–10 – odlično</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2349473"/>
                  </a:ext>
                </a:extLst>
              </a:tr>
              <a:tr h="264160">
                <a:tc gridSpan="2">
                  <a:txBody>
                    <a:bodyPr/>
                    <a:lstStyle/>
                    <a:p>
                      <a:pPr algn="just">
                        <a:lnSpc>
                          <a:spcPct val="115000"/>
                        </a:lnSpc>
                        <a:spcAft>
                          <a:spcPts val="800"/>
                        </a:spcAft>
                      </a:pPr>
                      <a:r>
                        <a:rPr lang="sl-SI" sz="1400" b="1" ker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SKUPAJ SKLOP B</a:t>
                      </a:r>
                      <a:endParaRPr lang="sl-SI"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hMerge="1">
                  <a:txBody>
                    <a:bodyPr/>
                    <a:lstStyle/>
                    <a:p>
                      <a:endParaRPr lang="sl-SI"/>
                    </a:p>
                  </a:txBody>
                  <a:tcPr/>
                </a:tc>
                <a:tc>
                  <a:txBody>
                    <a:bodyPr/>
                    <a:lstStyle/>
                    <a:p>
                      <a:pPr algn="ctr">
                        <a:lnSpc>
                          <a:spcPct val="115000"/>
                        </a:lnSpc>
                        <a:spcAft>
                          <a:spcPts val="800"/>
                        </a:spcAft>
                      </a:pPr>
                      <a:r>
                        <a:rPr lang="sl-SI" sz="1400" b="1" kern="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77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88929993"/>
                  </a:ext>
                </a:extLst>
              </a:tr>
            </a:tbl>
          </a:graphicData>
        </a:graphic>
      </p:graphicFrame>
    </p:spTree>
    <p:extLst>
      <p:ext uri="{BB962C8B-B14F-4D97-AF65-F5344CB8AC3E}">
        <p14:creationId xmlns:p14="http://schemas.microsoft.com/office/powerpoint/2010/main" val="6955823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29FFAF90-8ED8-FD37-8047-1B0888C82ED3}"/>
              </a:ext>
            </a:extLst>
          </p:cNvPr>
          <p:cNvSpPr>
            <a:spLocks noGrp="1"/>
          </p:cNvSpPr>
          <p:nvPr>
            <p:ph type="title"/>
          </p:nvPr>
        </p:nvSpPr>
        <p:spPr>
          <a:xfrm>
            <a:off x="1371599" y="294538"/>
            <a:ext cx="9895951" cy="1033669"/>
          </a:xfrm>
        </p:spPr>
        <p:txBody>
          <a:bodyPr>
            <a:normAutofit/>
          </a:bodyPr>
          <a:lstStyle/>
          <a:p>
            <a:r>
              <a:rPr lang="sl-SI" sz="4000">
                <a:solidFill>
                  <a:srgbClr val="FFFFFF"/>
                </a:solidFill>
                <a:latin typeface="Arial" panose="020B0604020202020204" pitchFamily="34" charset="0"/>
                <a:cs typeface="Arial" panose="020B0604020202020204" pitchFamily="34" charset="0"/>
              </a:rPr>
              <a:t>Oddaja vloge</a:t>
            </a:r>
          </a:p>
        </p:txBody>
      </p:sp>
      <p:sp>
        <p:nvSpPr>
          <p:cNvPr id="3" name="Označba mesta vsebine 2">
            <a:extLst>
              <a:ext uri="{FF2B5EF4-FFF2-40B4-BE49-F238E27FC236}">
                <a16:creationId xmlns:a16="http://schemas.microsoft.com/office/drawing/2014/main" id="{8A110AC2-6399-BDE5-3E1D-C87DDC3CCE84}"/>
              </a:ext>
            </a:extLst>
          </p:cNvPr>
          <p:cNvSpPr>
            <a:spLocks noGrp="1"/>
          </p:cNvSpPr>
          <p:nvPr>
            <p:ph idx="1"/>
          </p:nvPr>
        </p:nvSpPr>
        <p:spPr>
          <a:xfrm>
            <a:off x="459350" y="1732547"/>
            <a:ext cx="11524103" cy="5035898"/>
          </a:xfrm>
        </p:spPr>
        <p:txBody>
          <a:bodyPr anchor="ctr">
            <a:normAutofit/>
          </a:bodyPr>
          <a:lstStyle/>
          <a:p>
            <a:pPr marL="0" indent="0" algn="just">
              <a:buNone/>
            </a:pPr>
            <a:r>
              <a:rPr lang="sl-SI" sz="1700" b="1" dirty="0">
                <a:solidFill>
                  <a:srgbClr val="FF0000"/>
                </a:solidFill>
                <a:latin typeface="Arial" panose="020B0604020202020204" pitchFamily="34" charset="0"/>
                <a:cs typeface="Arial" panose="020B0604020202020204" pitchFamily="34" charset="0"/>
              </a:rPr>
              <a:t>Rok: ponedeljek, 22. 7. 2024 do 23:59</a:t>
            </a:r>
          </a:p>
          <a:p>
            <a:pPr marL="0" indent="0" algn="just">
              <a:buNone/>
            </a:pPr>
            <a:endParaRPr lang="sl-SI" sz="1500" b="1" dirty="0">
              <a:latin typeface="Arial" panose="020B0604020202020204" pitchFamily="34" charset="0"/>
              <a:cs typeface="Arial" panose="020B0604020202020204" pitchFamily="34" charset="0"/>
            </a:endParaRPr>
          </a:p>
          <a:p>
            <a:pPr marL="0" indent="0" algn="just">
              <a:spcAft>
                <a:spcPts val="800"/>
              </a:spcAft>
              <a:buNone/>
            </a:pPr>
            <a:r>
              <a:rPr lang="sl-SI" sz="1500" b="1" dirty="0">
                <a:effectLst/>
                <a:latin typeface="Arial" panose="020B0604020202020204" pitchFamily="34" charset="0"/>
                <a:ea typeface="Calibri" panose="020F0502020204030204" pitchFamily="34" charset="0"/>
                <a:cs typeface="Arial" panose="020B0604020202020204" pitchFamily="34" charset="0"/>
              </a:rPr>
              <a:t>Oddaja vloge podpisane z digitalnim elektronskim podpisom</a:t>
            </a:r>
            <a:endParaRPr lang="sl-SI" sz="1500" dirty="0">
              <a:effectLst/>
              <a:latin typeface="Arial" panose="020B0604020202020204" pitchFamily="34" charset="0"/>
              <a:ea typeface="Calibri" panose="020F0502020204030204" pitchFamily="34" charset="0"/>
              <a:cs typeface="Arial" panose="020B0604020202020204" pitchFamily="34" charset="0"/>
            </a:endParaRPr>
          </a:p>
          <a:p>
            <a:pPr marL="0" indent="0" algn="just">
              <a:spcAft>
                <a:spcPts val="800"/>
              </a:spcAft>
              <a:buNone/>
            </a:pPr>
            <a:r>
              <a:rPr lang="sl-SI" sz="1500" dirty="0">
                <a:effectLst/>
                <a:latin typeface="Arial" panose="020B0604020202020204" pitchFamily="34" charset="0"/>
                <a:ea typeface="Calibri" panose="020F0502020204030204" pitchFamily="34" charset="0"/>
                <a:cs typeface="Arial" panose="020B0604020202020204" pitchFamily="34" charset="0"/>
              </a:rPr>
              <a:t>Prijavitelj vlogo na javni razpis </a:t>
            </a:r>
            <a:r>
              <a:rPr lang="sl-SI" sz="1500" b="1" dirty="0">
                <a:effectLst/>
                <a:latin typeface="Arial" panose="020B0604020202020204" pitchFamily="34" charset="0"/>
                <a:ea typeface="Calibri" panose="020F0502020204030204" pitchFamily="34" charset="0"/>
                <a:cs typeface="Arial" panose="020B0604020202020204" pitchFamily="34" charset="0"/>
              </a:rPr>
              <a:t>odda</a:t>
            </a:r>
            <a:r>
              <a:rPr lang="sl-SI" sz="1500" dirty="0">
                <a:effectLst/>
                <a:latin typeface="Arial" panose="020B0604020202020204" pitchFamily="34" charset="0"/>
                <a:ea typeface="Calibri" panose="020F0502020204030204" pitchFamily="34" charset="0"/>
                <a:cs typeface="Arial" panose="020B0604020202020204" pitchFamily="34" charset="0"/>
              </a:rPr>
              <a:t> na prijavnem obrazcu </a:t>
            </a:r>
            <a:r>
              <a:rPr lang="sl-SI" sz="1500" b="1" dirty="0">
                <a:effectLst/>
                <a:latin typeface="Arial" panose="020B0604020202020204" pitchFamily="34" charset="0"/>
                <a:ea typeface="Calibri" panose="020F0502020204030204" pitchFamily="34" charset="0"/>
                <a:cs typeface="Arial" panose="020B0604020202020204" pitchFamily="34" charset="0"/>
              </a:rPr>
              <a:t>v spletni aplikaciji </a:t>
            </a:r>
            <a:r>
              <a:rPr lang="sl-SI" sz="1500" b="1" dirty="0" err="1">
                <a:effectLst/>
                <a:latin typeface="Arial" panose="020B0604020202020204" pitchFamily="34" charset="0"/>
                <a:ea typeface="Calibri" panose="020F0502020204030204" pitchFamily="34" charset="0"/>
                <a:cs typeface="Arial" panose="020B0604020202020204" pitchFamily="34" charset="0"/>
              </a:rPr>
              <a:t>eJR</a:t>
            </a:r>
            <a:r>
              <a:rPr lang="sl-SI" sz="1500" b="1" dirty="0">
                <a:effectLst/>
                <a:latin typeface="Arial" panose="020B0604020202020204" pitchFamily="34" charset="0"/>
                <a:ea typeface="Calibri" panose="020F0502020204030204" pitchFamily="34" charset="0"/>
                <a:cs typeface="Arial" panose="020B0604020202020204" pitchFamily="34" charset="0"/>
              </a:rPr>
              <a:t> </a:t>
            </a:r>
            <a:r>
              <a:rPr lang="sl-SI" sz="1500" dirty="0">
                <a:effectLst/>
                <a:latin typeface="Arial" panose="020B0604020202020204" pitchFamily="34" charset="0"/>
                <a:ea typeface="Calibri" panose="020F0502020204030204" pitchFamily="34" charset="0"/>
                <a:cs typeface="Arial" panose="020B0604020202020204" pitchFamily="34" charset="0"/>
              </a:rPr>
              <a:t>na naslovu: </a:t>
            </a:r>
            <a:r>
              <a:rPr lang="sl-SI" sz="1500" u="sng" dirty="0">
                <a:effectLst/>
                <a:latin typeface="Arial" panose="020B0604020202020204" pitchFamily="34" charset="0"/>
                <a:ea typeface="Calibri" panose="020F0502020204030204" pitchFamily="34" charset="0"/>
                <a:cs typeface="Arial" panose="020B0604020202020204" pitchFamily="34" charset="0"/>
                <a:hlinkClick r:id="rId2"/>
              </a:rPr>
              <a:t>https://ejr.ekultura.gov.si/ejr-web/</a:t>
            </a:r>
            <a:r>
              <a:rPr lang="sl-SI" sz="1500" dirty="0">
                <a:effectLst/>
                <a:latin typeface="Arial" panose="020B0604020202020204" pitchFamily="34" charset="0"/>
                <a:ea typeface="Calibri" panose="020F0502020204030204" pitchFamily="34" charset="0"/>
                <a:cs typeface="Arial" panose="020B0604020202020204" pitchFamily="34" charset="0"/>
              </a:rPr>
              <a:t> in jo elektronsko podpiše. V tem primeru vloge ni treba natisniti in poslati po navadni pošti.</a:t>
            </a:r>
          </a:p>
          <a:p>
            <a:pPr marL="0" indent="0" algn="just">
              <a:spcAft>
                <a:spcPts val="800"/>
              </a:spcAft>
              <a:buNone/>
            </a:pPr>
            <a:r>
              <a:rPr lang="sl-SI" sz="1500" i="1" dirty="0">
                <a:effectLst/>
                <a:latin typeface="Arial" panose="020B0604020202020204" pitchFamily="34" charset="0"/>
                <a:ea typeface="Calibri" panose="020F0502020204030204" pitchFamily="34" charset="0"/>
                <a:cs typeface="Arial" panose="020B0604020202020204" pitchFamily="34" charset="0"/>
              </a:rPr>
              <a:t>Digitalni podpis, potreben za elektronski podpis, je lahko osebni digitalni podpis odgovorne osebe – ali pa tudi druge sodelavke ali sodelavca organizacije, ki ima v ta namen pooblastilo odgovorne osebe.</a:t>
            </a:r>
          </a:p>
          <a:p>
            <a:pPr marL="0" indent="0" algn="just">
              <a:spcAft>
                <a:spcPts val="800"/>
              </a:spcAft>
              <a:buNone/>
            </a:pPr>
            <a:r>
              <a:rPr lang="sl-SI" sz="1500" b="1" dirty="0">
                <a:effectLst/>
                <a:latin typeface="Arial" panose="020B0604020202020204" pitchFamily="34" charset="0"/>
                <a:ea typeface="Calibri" panose="020F0502020204030204" pitchFamily="34" charset="0"/>
                <a:cs typeface="Arial" panose="020B0604020202020204" pitchFamily="34" charset="0"/>
              </a:rPr>
              <a:t>Oddaja lastnoročno podpisane vloge</a:t>
            </a:r>
          </a:p>
          <a:p>
            <a:pPr marL="0" indent="0" algn="just">
              <a:spcAft>
                <a:spcPts val="800"/>
              </a:spcAft>
              <a:buNone/>
            </a:pPr>
            <a:r>
              <a:rPr lang="sl-SI" sz="1500" dirty="0">
                <a:effectLst/>
                <a:latin typeface="Arial" panose="020B0604020202020204" pitchFamily="34" charset="0"/>
                <a:ea typeface="Calibri" panose="020F0502020204030204" pitchFamily="34" charset="0"/>
                <a:cs typeface="Arial" panose="020B0604020202020204" pitchFamily="34" charset="0"/>
              </a:rPr>
              <a:t>Tudi v tem primeru se vlogo </a:t>
            </a:r>
            <a:r>
              <a:rPr lang="sl-SI" sz="1500" b="1" dirty="0">
                <a:effectLst/>
                <a:latin typeface="Arial" panose="020B0604020202020204" pitchFamily="34" charset="0"/>
                <a:ea typeface="Calibri" panose="020F0502020204030204" pitchFamily="34" charset="0"/>
                <a:cs typeface="Arial" panose="020B0604020202020204" pitchFamily="34" charset="0"/>
              </a:rPr>
              <a:t>izpolni v spletni aplikaciji eJR- </a:t>
            </a:r>
            <a:r>
              <a:rPr lang="it-IT" sz="1500" dirty="0">
                <a:effectLst/>
                <a:latin typeface="Arial" panose="020B0604020202020204" pitchFamily="34" charset="0"/>
                <a:ea typeface="Calibri" panose="020F0502020204030204" pitchFamily="34" charset="0"/>
                <a:cs typeface="Arial" panose="020B0604020202020204" pitchFamily="34" charset="0"/>
              </a:rPr>
              <a:t>nato pa natisne in lastnoročno podpiše.</a:t>
            </a:r>
            <a:r>
              <a:rPr lang="sl-SI" sz="1500" dirty="0">
                <a:effectLst/>
                <a:latin typeface="Arial" panose="020B0604020202020204" pitchFamily="34" charset="0"/>
                <a:ea typeface="Calibri" panose="020F0502020204030204" pitchFamily="34" charset="0"/>
                <a:cs typeface="Arial" panose="020B0604020202020204" pitchFamily="34" charset="0"/>
              </a:rPr>
              <a:t> </a:t>
            </a:r>
            <a:r>
              <a:rPr lang="sl-SI" sz="1500" kern="0" dirty="0">
                <a:effectLst/>
                <a:latin typeface="Arial" panose="020B0604020202020204" pitchFamily="34" charset="0"/>
                <a:ea typeface="Calibri" panose="020F0502020204030204" pitchFamily="34" charset="0"/>
                <a:cs typeface="Times New Roman" panose="02020603050405020304" pitchFamily="18" charset="0"/>
              </a:rPr>
              <a:t>Natisnjena in </a:t>
            </a:r>
            <a:r>
              <a:rPr lang="sl-SI" sz="1500" kern="0" dirty="0">
                <a:effectLst/>
                <a:latin typeface="Arial" panose="020B0604020202020204" pitchFamily="34" charset="0"/>
                <a:ea typeface="Times New Roman" panose="02020603050405020304" pitchFamily="18" charset="0"/>
                <a:cs typeface="Times New Roman" panose="02020603050405020304" pitchFamily="18" charset="0"/>
              </a:rPr>
              <a:t>lastnoročno podpisana </a:t>
            </a:r>
            <a:r>
              <a:rPr lang="sl-SI" sz="1500" kern="0" dirty="0">
                <a:effectLst/>
                <a:latin typeface="Arial" panose="020B0604020202020204" pitchFamily="34" charset="0"/>
                <a:ea typeface="Calibri" panose="020F0502020204030204" pitchFamily="34" charset="0"/>
                <a:cs typeface="Times New Roman" panose="02020603050405020304" pitchFamily="18" charset="0"/>
              </a:rPr>
              <a:t>vloga</a:t>
            </a:r>
            <a:r>
              <a:rPr lang="sl-SI" sz="1500" kern="0" dirty="0">
                <a:effectLst/>
                <a:latin typeface="Arial" panose="020B0604020202020204" pitchFamily="34" charset="0"/>
                <a:ea typeface="Times New Roman" panose="02020603050405020304" pitchFamily="18" charset="0"/>
                <a:cs typeface="Times New Roman" panose="02020603050405020304" pitchFamily="18" charset="0"/>
              </a:rPr>
              <a:t> se šteje za pravočasno, če je </a:t>
            </a:r>
            <a:r>
              <a:rPr lang="sl-SI" sz="1500" b="1" kern="0" dirty="0">
                <a:effectLst/>
                <a:latin typeface="Arial" panose="020B0604020202020204" pitchFamily="34" charset="0"/>
                <a:ea typeface="Times New Roman" panose="02020603050405020304" pitchFamily="18" charset="0"/>
                <a:cs typeface="Times New Roman" panose="02020603050405020304" pitchFamily="18" charset="0"/>
              </a:rPr>
              <a:t>najpozneje 22. </a:t>
            </a:r>
            <a:r>
              <a:rPr lang="sl-SI" sz="1500" b="1" kern="0" dirty="0">
                <a:latin typeface="Arial" panose="020B0604020202020204" pitchFamily="34" charset="0"/>
                <a:ea typeface="Times New Roman" panose="02020603050405020304" pitchFamily="18" charset="0"/>
                <a:cs typeface="Times New Roman" panose="02020603050405020304" pitchFamily="18" charset="0"/>
              </a:rPr>
              <a:t>7.</a:t>
            </a:r>
            <a:r>
              <a:rPr lang="sl-SI" sz="1500" b="1" kern="0" dirty="0">
                <a:effectLst/>
                <a:latin typeface="Arial" panose="020B0604020202020204" pitchFamily="34" charset="0"/>
                <a:ea typeface="Times New Roman" panose="02020603050405020304" pitchFamily="18" charset="0"/>
                <a:cs typeface="Times New Roman" panose="02020603050405020304" pitchFamily="18" charset="0"/>
              </a:rPr>
              <a:t> 2024</a:t>
            </a:r>
            <a:r>
              <a:rPr lang="sl-SI" sz="1500" kern="0" dirty="0">
                <a:effectLst/>
                <a:latin typeface="Arial" panose="020B0604020202020204" pitchFamily="34" charset="0"/>
                <a:ea typeface="Times New Roman" panose="02020603050405020304" pitchFamily="18" charset="0"/>
                <a:cs typeface="Times New Roman" panose="02020603050405020304" pitchFamily="18" charset="0"/>
              </a:rPr>
              <a:t> poslana s priporočeno pošto na naslov </a:t>
            </a:r>
            <a:r>
              <a:rPr lang="sl-SI" sz="1500" b="1" kern="0" dirty="0">
                <a:effectLst/>
                <a:latin typeface="Arial" panose="020B0604020202020204" pitchFamily="34" charset="0"/>
                <a:ea typeface="Times New Roman" panose="02020603050405020304" pitchFamily="18" charset="0"/>
                <a:cs typeface="Times New Roman" panose="02020603050405020304" pitchFamily="18" charset="0"/>
              </a:rPr>
              <a:t>Ministrstvo za kulturo RS, Maistrova 10, 1000 Ljubljana, </a:t>
            </a:r>
            <a:r>
              <a:rPr lang="sl-SI" sz="1500" kern="0" dirty="0">
                <a:effectLst/>
                <a:latin typeface="Arial" panose="020B0604020202020204" pitchFamily="34" charset="0"/>
                <a:ea typeface="Times New Roman" panose="02020603050405020304" pitchFamily="18" charset="0"/>
                <a:cs typeface="Times New Roman" panose="02020603050405020304" pitchFamily="18" charset="0"/>
              </a:rPr>
              <a:t>oziroma najkasneje ta dan neposredno izročena ministrstvu na navedenem naslovu v času uradnih ur vložišča. Na ovojnico obvezno nalepite obrazec »Kuverta«, ki se avtomatsko kreira v spletni aplikaciji eJR.</a:t>
            </a:r>
            <a:endParaRPr lang="sl-SI" sz="1500" kern="100" dirty="0">
              <a:latin typeface="Calibri" panose="020F0502020204030204" pitchFamily="34" charset="0"/>
              <a:ea typeface="Times New Roman" panose="02020603050405020304" pitchFamily="18" charset="0"/>
              <a:cs typeface="Times New Roman" panose="02020603050405020304" pitchFamily="18" charset="0"/>
            </a:endParaRPr>
          </a:p>
          <a:p>
            <a:pPr marL="0" indent="0" algn="just">
              <a:spcAft>
                <a:spcPts val="800"/>
              </a:spcAft>
              <a:buNone/>
            </a:pPr>
            <a:r>
              <a:rPr lang="sl-SI" sz="1500" kern="0" dirty="0">
                <a:effectLst/>
                <a:latin typeface="Arial" panose="020B0604020202020204" pitchFamily="34" charset="0"/>
                <a:ea typeface="Calibri" panose="020F0502020204030204" pitchFamily="34" charset="0"/>
                <a:cs typeface="Times New Roman" panose="02020603050405020304" pitchFamily="18" charset="0"/>
              </a:rPr>
              <a:t>Vse obrazce in priloge, določene v besedilu javnega razpisa, prijavitelj priloži le v spletni aplikaciji in jih ne pošilja fizično z vlogo.</a:t>
            </a:r>
          </a:p>
          <a:p>
            <a:pPr marL="0" indent="0" algn="just">
              <a:lnSpc>
                <a:spcPct val="110000"/>
              </a:lnSpc>
              <a:spcAft>
                <a:spcPts val="800"/>
              </a:spcAft>
              <a:buNone/>
            </a:pPr>
            <a:r>
              <a:rPr lang="sl-SI" sz="1500" dirty="0">
                <a:latin typeface="Arial" panose="020B0604020202020204" pitchFamily="34" charset="0"/>
                <a:cs typeface="Arial" panose="020B0604020202020204" pitchFamily="34" charset="0"/>
              </a:rPr>
              <a:t>Prijaviteljem svetujemo, da vlog ne oddajo zadnji dan razpisnega roka, ker lahko pride do preobremenjenosti strežnika.</a:t>
            </a:r>
            <a:endParaRPr lang="sl-SI" sz="15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80393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slov 1">
            <a:extLst>
              <a:ext uri="{FF2B5EF4-FFF2-40B4-BE49-F238E27FC236}">
                <a16:creationId xmlns:a16="http://schemas.microsoft.com/office/drawing/2014/main" id="{163DB096-8D79-D89C-31D1-791F5F7801F1}"/>
              </a:ext>
            </a:extLst>
          </p:cNvPr>
          <p:cNvSpPr>
            <a:spLocks noGrp="1"/>
          </p:cNvSpPr>
          <p:nvPr>
            <p:ph type="title"/>
          </p:nvPr>
        </p:nvSpPr>
        <p:spPr>
          <a:xfrm>
            <a:off x="826396" y="586855"/>
            <a:ext cx="4230100" cy="4668957"/>
          </a:xfrm>
        </p:spPr>
        <p:txBody>
          <a:bodyPr anchor="b">
            <a:normAutofit/>
          </a:bodyPr>
          <a:lstStyle/>
          <a:p>
            <a:pPr algn="r"/>
            <a:r>
              <a:rPr lang="sl-SI" sz="4000" b="1" dirty="0">
                <a:solidFill>
                  <a:srgbClr val="FFFFFF"/>
                </a:solidFill>
                <a:latin typeface="Arial" panose="020B0604020202020204" pitchFamily="34" charset="0"/>
                <a:cs typeface="Arial" panose="020B0604020202020204" pitchFamily="34" charset="0"/>
              </a:rPr>
              <a:t> Vprašanja &amp; odgovori</a:t>
            </a:r>
            <a:br>
              <a:rPr lang="sl-SI" sz="4000" b="1" dirty="0">
                <a:solidFill>
                  <a:srgbClr val="FFFFFF"/>
                </a:solidFill>
                <a:latin typeface="Arial" panose="020B0604020202020204" pitchFamily="34" charset="0"/>
                <a:cs typeface="Arial" panose="020B0604020202020204" pitchFamily="34" charset="0"/>
              </a:rPr>
            </a:br>
            <a:br>
              <a:rPr lang="sl-SI" sz="4000" b="1" dirty="0">
                <a:solidFill>
                  <a:srgbClr val="FFFFFF"/>
                </a:solidFill>
                <a:latin typeface="Arial" panose="020B0604020202020204" pitchFamily="34" charset="0"/>
                <a:cs typeface="Arial" panose="020B0604020202020204" pitchFamily="34" charset="0"/>
              </a:rPr>
            </a:br>
            <a:br>
              <a:rPr lang="sl-SI" sz="4000" b="1" dirty="0">
                <a:solidFill>
                  <a:srgbClr val="FFFFFF"/>
                </a:solidFill>
                <a:latin typeface="Arial" panose="020B0604020202020204" pitchFamily="34" charset="0"/>
                <a:cs typeface="Arial" panose="020B0604020202020204" pitchFamily="34" charset="0"/>
              </a:rPr>
            </a:br>
            <a:r>
              <a:rPr lang="sl-SI" sz="4000" b="1" dirty="0">
                <a:solidFill>
                  <a:srgbClr val="FFFFFF"/>
                </a:solidFill>
                <a:latin typeface="Arial" panose="020B0604020202020204" pitchFamily="34" charset="0"/>
                <a:cs typeface="Arial" panose="020B0604020202020204" pitchFamily="34" charset="0"/>
              </a:rPr>
              <a:t>Rezultati razpisa</a:t>
            </a:r>
          </a:p>
        </p:txBody>
      </p:sp>
      <p:sp>
        <p:nvSpPr>
          <p:cNvPr id="3" name="Označba mesta vsebine 2">
            <a:extLst>
              <a:ext uri="{FF2B5EF4-FFF2-40B4-BE49-F238E27FC236}">
                <a16:creationId xmlns:a16="http://schemas.microsoft.com/office/drawing/2014/main" id="{A94BB602-1DF7-6243-0FBC-038CA18C049F}"/>
              </a:ext>
            </a:extLst>
          </p:cNvPr>
          <p:cNvSpPr>
            <a:spLocks noGrp="1"/>
          </p:cNvSpPr>
          <p:nvPr>
            <p:ph idx="1"/>
          </p:nvPr>
        </p:nvSpPr>
        <p:spPr>
          <a:xfrm>
            <a:off x="6503158" y="649481"/>
            <a:ext cx="4862447" cy="5706870"/>
          </a:xfrm>
        </p:spPr>
        <p:txBody>
          <a:bodyPr anchor="ctr">
            <a:normAutofit lnSpcReduction="10000"/>
          </a:bodyPr>
          <a:lstStyle/>
          <a:p>
            <a:pPr marL="0" indent="0">
              <a:buNone/>
            </a:pPr>
            <a:endParaRPr lang="sl-SI" sz="2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sl-SI" sz="1800" kern="0" dirty="0">
              <a:effectLst/>
              <a:latin typeface="Arial" panose="020B0604020202020204" pitchFamily="34" charset="0"/>
              <a:ea typeface="Times New Roman" panose="02020603050405020304" pitchFamily="18" charset="0"/>
            </a:endParaRPr>
          </a:p>
          <a:p>
            <a:pPr marL="0" indent="0">
              <a:buNone/>
            </a:pPr>
            <a:endParaRPr lang="sl-SI" sz="1800" kern="0" dirty="0">
              <a:latin typeface="Arial" panose="020B0604020202020204" pitchFamily="34" charset="0"/>
              <a:ea typeface="Times New Roman" panose="02020603050405020304" pitchFamily="18" charset="0"/>
            </a:endParaRPr>
          </a:p>
          <a:p>
            <a:pPr marL="0" indent="0">
              <a:buNone/>
            </a:pPr>
            <a:endParaRPr lang="sl-SI" sz="1800" kern="0" dirty="0">
              <a:effectLst/>
              <a:latin typeface="Arial" panose="020B0604020202020204" pitchFamily="34" charset="0"/>
              <a:ea typeface="Times New Roman" panose="02020603050405020304" pitchFamily="18" charset="0"/>
            </a:endParaRPr>
          </a:p>
          <a:p>
            <a:pPr marL="0" indent="0">
              <a:buNone/>
            </a:pPr>
            <a:r>
              <a:rPr lang="sl-SI" sz="1800" kern="0" dirty="0">
                <a:effectLst/>
                <a:latin typeface="Arial" panose="020B0604020202020204" pitchFamily="34" charset="0"/>
                <a:ea typeface="Times New Roman" panose="02020603050405020304" pitchFamily="18" charset="0"/>
              </a:rPr>
              <a:t>Dodatne informacije o javnem razpisu po elektronski pošti na </a:t>
            </a:r>
            <a:r>
              <a:rPr lang="sl-SI" sz="1800" kern="0" dirty="0" err="1">
                <a:effectLst/>
                <a:latin typeface="Arial" panose="020B0604020202020204" pitchFamily="34" charset="0"/>
                <a:ea typeface="Times New Roman" panose="02020603050405020304" pitchFamily="18" charset="0"/>
                <a:hlinkClick r:id="rId2"/>
              </a:rPr>
              <a:t>urska.kavcic@gov.si</a:t>
            </a:r>
            <a:r>
              <a:rPr lang="sl-SI" sz="1800" kern="0" dirty="0">
                <a:effectLst/>
                <a:latin typeface="Arial" panose="020B0604020202020204" pitchFamily="34" charset="0"/>
                <a:ea typeface="Times New Roman" panose="02020603050405020304" pitchFamily="18" charset="0"/>
              </a:rPr>
              <a:t> do 16. 7. 2024.</a:t>
            </a:r>
            <a:endParaRPr lang="sl-SI" sz="20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sl-SI" sz="2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sl-SI" sz="2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sl-SI" sz="2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sl-SI" sz="20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sl-SI" sz="2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sl-SI" sz="2000" dirty="0">
              <a:latin typeface="Arial" panose="020B0604020202020204" pitchFamily="34" charset="0"/>
              <a:ea typeface="Calibri" panose="020F0502020204030204" pitchFamily="34" charset="0"/>
              <a:cs typeface="Arial" panose="020B0604020202020204" pitchFamily="34" charset="0"/>
            </a:endParaRPr>
          </a:p>
          <a:p>
            <a:pPr marL="0" indent="0">
              <a:buNone/>
            </a:pPr>
            <a:r>
              <a:rPr lang="sl-SI" sz="2000" dirty="0">
                <a:effectLst/>
                <a:latin typeface="Arial" panose="020B0604020202020204" pitchFamily="34" charset="0"/>
                <a:ea typeface="Calibri" panose="020F0502020204030204" pitchFamily="34" charset="0"/>
                <a:cs typeface="Arial" panose="020B0604020202020204" pitchFamily="34" charset="0"/>
              </a:rPr>
              <a:t>Ministrstvo bo prijavitelje o rezultatih razpisa predvidoma obvestilo v 60 dneh po zaključku odpiranja vlog.</a:t>
            </a:r>
          </a:p>
          <a:p>
            <a:pPr marL="0" indent="0">
              <a:buNone/>
            </a:pPr>
            <a:endParaRPr lang="sl-SI" sz="20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sl-SI" sz="2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sl-SI" sz="2000"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sl-SI" sz="20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sl-SI"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6820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84F49344-A34F-136F-EE87-D88629DFB441}"/>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ZELENI PREHOD</a:t>
            </a:r>
          </a:p>
        </p:txBody>
      </p:sp>
      <p:sp>
        <p:nvSpPr>
          <p:cNvPr id="21" name="Označba mesta vsebine 2">
            <a:extLst>
              <a:ext uri="{FF2B5EF4-FFF2-40B4-BE49-F238E27FC236}">
                <a16:creationId xmlns:a16="http://schemas.microsoft.com/office/drawing/2014/main" id="{151CD879-65F8-3F7A-3D61-B030B1A0957D}"/>
              </a:ext>
            </a:extLst>
          </p:cNvPr>
          <p:cNvSpPr>
            <a:spLocks noGrp="1"/>
          </p:cNvSpPr>
          <p:nvPr>
            <p:ph idx="1"/>
          </p:nvPr>
        </p:nvSpPr>
        <p:spPr>
          <a:xfrm>
            <a:off x="382954" y="1680308"/>
            <a:ext cx="11527691" cy="5069284"/>
          </a:xfrm>
        </p:spPr>
        <p:txBody>
          <a:bodyPr anchor="ctr">
            <a:normAutofit/>
          </a:bodyPr>
          <a:lstStyle/>
          <a:p>
            <a:pPr marL="0" indent="0">
              <a:buNone/>
            </a:pPr>
            <a:r>
              <a:rPr lang="sl-SI" sz="1800" b="1" kern="0" dirty="0">
                <a:effectLst/>
                <a:latin typeface="Arial" panose="020B0604020202020204" pitchFamily="34" charset="0"/>
                <a:ea typeface="Times New Roman" panose="02020603050405020304" pitchFamily="18" charset="0"/>
                <a:cs typeface="Arial" panose="020B0604020202020204" pitchFamily="34" charset="0"/>
              </a:rPr>
              <a:t>Zeleni prehod v kulturi</a:t>
            </a:r>
            <a:r>
              <a:rPr lang="sl-SI" sz="1800" kern="0" dirty="0">
                <a:effectLst/>
                <a:latin typeface="Arial" panose="020B0604020202020204" pitchFamily="34" charset="0"/>
                <a:ea typeface="Times New Roman" panose="02020603050405020304" pitchFamily="18" charset="0"/>
                <a:cs typeface="Arial" panose="020B0604020202020204" pitchFamily="34" charset="0"/>
              </a:rPr>
              <a:t> se nanaša na </a:t>
            </a:r>
            <a:r>
              <a:rPr lang="sl-SI" sz="1800" b="1" kern="0" dirty="0">
                <a:effectLst/>
                <a:latin typeface="Arial" panose="020B0604020202020204" pitchFamily="34" charset="0"/>
                <a:ea typeface="Times New Roman" panose="02020603050405020304" pitchFamily="18" charset="0"/>
                <a:cs typeface="Arial" panose="020B0604020202020204" pitchFamily="34" charset="0"/>
              </a:rPr>
              <a:t>integracijo trajnostnih praks</a:t>
            </a:r>
            <a:r>
              <a:rPr lang="sl-SI" sz="1800" kern="0" dirty="0">
                <a:effectLst/>
                <a:latin typeface="Arial" panose="020B0604020202020204" pitchFamily="34" charset="0"/>
                <a:ea typeface="Times New Roman" panose="02020603050405020304" pitchFamily="18" charset="0"/>
                <a:cs typeface="Arial" panose="020B0604020202020204" pitchFamily="34" charset="0"/>
              </a:rPr>
              <a:t> in </a:t>
            </a:r>
            <a:r>
              <a:rPr lang="sl-SI" sz="1800" b="1" kern="0" dirty="0">
                <a:effectLst/>
                <a:latin typeface="Arial" panose="020B0604020202020204" pitchFamily="34" charset="0"/>
                <a:ea typeface="Times New Roman" panose="02020603050405020304" pitchFamily="18" charset="0"/>
                <a:cs typeface="Arial" panose="020B0604020202020204" pitchFamily="34" charset="0"/>
              </a:rPr>
              <a:t>okolju prijaznih pristopov v kulturnem sektorju. </a:t>
            </a:r>
          </a:p>
          <a:p>
            <a:pPr marL="0" indent="0">
              <a:buNone/>
            </a:pPr>
            <a:r>
              <a:rPr lang="sl-SI" sz="1800" b="1" kern="0" dirty="0">
                <a:effectLst/>
                <a:latin typeface="Arial" panose="020B0604020202020204" pitchFamily="34" charset="0"/>
                <a:ea typeface="Times New Roman" panose="02020603050405020304" pitchFamily="18" charset="0"/>
                <a:cs typeface="Arial" panose="020B0604020202020204" pitchFamily="34" charset="0"/>
              </a:rPr>
              <a:t>Glavni cilji </a:t>
            </a:r>
            <a:r>
              <a:rPr lang="sl-SI" sz="1800" kern="0" dirty="0">
                <a:effectLst/>
                <a:latin typeface="Arial" panose="020B0604020202020204" pitchFamily="34" charset="0"/>
                <a:ea typeface="Times New Roman" panose="02020603050405020304" pitchFamily="18" charset="0"/>
                <a:cs typeface="Arial" panose="020B0604020202020204" pitchFamily="34" charset="0"/>
              </a:rPr>
              <a:t>zelenega prehoda v kulturi so </a:t>
            </a:r>
            <a:r>
              <a:rPr lang="sl-SI" sz="1800" b="1" kern="0" dirty="0">
                <a:effectLst/>
                <a:latin typeface="Arial" panose="020B0604020202020204" pitchFamily="34" charset="0"/>
                <a:ea typeface="Times New Roman" panose="02020603050405020304" pitchFamily="18" charset="0"/>
                <a:cs typeface="Arial" panose="020B0604020202020204" pitchFamily="34" charset="0"/>
              </a:rPr>
              <a:t>zmanjšanje okoljskega odtisa </a:t>
            </a:r>
            <a:r>
              <a:rPr lang="sl-SI" sz="1800" kern="0" dirty="0">
                <a:effectLst/>
                <a:latin typeface="Arial" panose="020B0604020202020204" pitchFamily="34" charset="0"/>
                <a:ea typeface="Times New Roman" panose="02020603050405020304" pitchFamily="18" charset="0"/>
                <a:cs typeface="Arial" panose="020B0604020202020204" pitchFamily="34" charset="0"/>
              </a:rPr>
              <a:t>kulturnih dejavnosti ali dogodkov, </a:t>
            </a:r>
            <a:r>
              <a:rPr lang="sl-SI" sz="1800" b="1" kern="0" dirty="0">
                <a:effectLst/>
                <a:latin typeface="Arial" panose="020B0604020202020204" pitchFamily="34" charset="0"/>
                <a:ea typeface="Times New Roman" panose="02020603050405020304" pitchFamily="18" charset="0"/>
                <a:cs typeface="Arial" panose="020B0604020202020204" pitchFamily="34" charset="0"/>
              </a:rPr>
              <a:t>povečanje ozaveščenosti </a:t>
            </a:r>
            <a:r>
              <a:rPr lang="sl-SI" sz="1800" kern="0" dirty="0">
                <a:effectLst/>
                <a:latin typeface="Arial" panose="020B0604020202020204" pitchFamily="34" charset="0"/>
                <a:ea typeface="Times New Roman" panose="02020603050405020304" pitchFamily="18" charset="0"/>
                <a:cs typeface="Arial" panose="020B0604020202020204" pitchFamily="34" charset="0"/>
              </a:rPr>
              <a:t>o okoljskih vprašanjih ter </a:t>
            </a:r>
            <a:r>
              <a:rPr lang="sl-SI" sz="1800" b="1" kern="0" dirty="0">
                <a:effectLst/>
                <a:latin typeface="Arial" panose="020B0604020202020204" pitchFamily="34" charset="0"/>
                <a:ea typeface="Times New Roman" panose="02020603050405020304" pitchFamily="18" charset="0"/>
                <a:cs typeface="Arial" panose="020B0604020202020204" pitchFamily="34" charset="0"/>
              </a:rPr>
              <a:t>spodbujanje trajnostnih in okoljskih vrednot </a:t>
            </a:r>
            <a:r>
              <a:rPr lang="sl-SI" sz="1800" kern="0" dirty="0">
                <a:effectLst/>
                <a:latin typeface="Arial" panose="020B0604020202020204" pitchFamily="34" charset="0"/>
                <a:ea typeface="Times New Roman" panose="02020603050405020304" pitchFamily="18" charset="0"/>
                <a:cs typeface="Arial" panose="020B0604020202020204" pitchFamily="34" charset="0"/>
              </a:rPr>
              <a:t>skozi kulturne izraze. </a:t>
            </a:r>
          </a:p>
          <a:p>
            <a:pPr marL="0" indent="0">
              <a:buNone/>
            </a:pPr>
            <a:r>
              <a:rPr lang="sl-SI" sz="1800" kern="0" dirty="0">
                <a:effectLst/>
                <a:latin typeface="Arial" panose="020B0604020202020204" pitchFamily="34" charset="0"/>
                <a:ea typeface="Times New Roman" panose="02020603050405020304" pitchFamily="18" charset="0"/>
                <a:cs typeface="Arial" panose="020B0604020202020204" pitchFamily="34" charset="0"/>
              </a:rPr>
              <a:t>Primeri zelenega prehoda:</a:t>
            </a:r>
          </a:p>
          <a:p>
            <a:pPr marL="0" indent="0">
              <a:buNone/>
            </a:pPr>
            <a:r>
              <a:rPr lang="sl-SI" sz="1800" i="1" kern="0" dirty="0">
                <a:latin typeface="Arial" panose="020B0604020202020204" pitchFamily="34" charset="0"/>
                <a:ea typeface="Times New Roman" panose="02020603050405020304" pitchFamily="18" charset="0"/>
                <a:cs typeface="Arial" panose="020B0604020202020204" pitchFamily="34" charset="0"/>
              </a:rPr>
              <a:t>Trajnostna produkcija </a:t>
            </a:r>
            <a:r>
              <a:rPr lang="sl-SI" sz="1800" kern="0" dirty="0">
                <a:latin typeface="Arial" panose="020B0604020202020204" pitchFamily="34" charset="0"/>
                <a:ea typeface="Times New Roman" panose="02020603050405020304" pitchFamily="18" charset="0"/>
                <a:cs typeface="Arial" panose="020B0604020202020204" pitchFamily="34" charset="0"/>
              </a:rPr>
              <a:t>(uporaba okolju prijaznih materialov pri ustvarjanju umetniških del, scenografij, kostumov; zmanjšanje porabe energije med kulturnimi dogodki, uporaba obnovljivih virov energije; spodbujanje digital&amp;hibrid formatov za zmanjšanje fizičnih potovanj),</a:t>
            </a:r>
          </a:p>
          <a:p>
            <a:pPr marL="0" indent="0">
              <a:buNone/>
            </a:pPr>
            <a:r>
              <a:rPr lang="sl-SI" sz="1800" i="1" kern="0" dirty="0">
                <a:latin typeface="Arial" panose="020B0604020202020204" pitchFamily="34" charset="0"/>
                <a:ea typeface="Times New Roman" panose="02020603050405020304" pitchFamily="18" charset="0"/>
                <a:cs typeface="Arial" panose="020B0604020202020204" pitchFamily="34" charset="0"/>
              </a:rPr>
              <a:t>Ozaveščanje in usposabljanje </a:t>
            </a:r>
            <a:r>
              <a:rPr lang="sl-SI" sz="1800" kern="0" dirty="0">
                <a:latin typeface="Arial" panose="020B0604020202020204" pitchFamily="34" charset="0"/>
                <a:ea typeface="Times New Roman" panose="02020603050405020304" pitchFamily="18" charset="0"/>
                <a:cs typeface="Arial" panose="020B0604020202020204" pitchFamily="34" charset="0"/>
              </a:rPr>
              <a:t>( vključevanje tem povezanih s trajnostjo in okoljem v kulturne programe, organizacija delavnic, razstav, dogodkov, ki poudarjajo okoljske in trajnostne teme),</a:t>
            </a:r>
            <a:endParaRPr lang="sl-SI" sz="1800" kern="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sl-SI" sz="1800" i="1" kern="0" dirty="0">
                <a:latin typeface="Arial" panose="020B0604020202020204" pitchFamily="34" charset="0"/>
                <a:cs typeface="Arial" panose="020B0604020202020204" pitchFamily="34" charset="0"/>
              </a:rPr>
              <a:t>Krožno gospodarstvo v kulturi </a:t>
            </a:r>
            <a:r>
              <a:rPr lang="sl-SI" sz="1800" kern="0" dirty="0">
                <a:latin typeface="Arial" panose="020B0604020202020204" pitchFamily="34" charset="0"/>
                <a:cs typeface="Arial" panose="020B0604020202020204" pitchFamily="34" charset="0"/>
              </a:rPr>
              <a:t>(spodbujanje ponovne uporabe, recikliranje, zmanjšanje odpadkov v kulturni produkciji in kulturnih dejavnostih, uporaba recikliranih materialov),</a:t>
            </a:r>
          </a:p>
          <a:p>
            <a:pPr marL="0" indent="0">
              <a:buNone/>
            </a:pPr>
            <a:r>
              <a:rPr lang="sl-SI" sz="1800" i="1" kern="0" dirty="0">
                <a:latin typeface="Arial" panose="020B0604020202020204" pitchFamily="34" charset="0"/>
                <a:cs typeface="Arial" panose="020B0604020202020204" pitchFamily="34" charset="0"/>
              </a:rPr>
              <a:t>Trajna mobilnost </a:t>
            </a:r>
            <a:r>
              <a:rPr lang="sl-SI" sz="1800" kern="0" dirty="0">
                <a:latin typeface="Arial" panose="020B0604020202020204" pitchFamily="34" charset="0"/>
                <a:cs typeface="Arial" panose="020B0604020202020204" pitchFamily="34" charset="0"/>
              </a:rPr>
              <a:t>(spodbujanje uporabe javnega prevoza, kolesarjenja, hoje za obisk kulturnih dogodkov in institucij; razvoj programov in storitev, ki omogočajo dostopnost kulturnih vsebin na okolju prijazen način).</a:t>
            </a:r>
            <a:endParaRPr lang="sl-SI" sz="1500" dirty="0">
              <a:latin typeface="Arial" panose="020B060402020202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endParaRPr lang="sl-SI"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4931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84F49344-A34F-136F-EE87-D88629DFB441}"/>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OGLJIČNI ODTIS</a:t>
            </a:r>
          </a:p>
        </p:txBody>
      </p:sp>
      <p:sp>
        <p:nvSpPr>
          <p:cNvPr id="21" name="Označba mesta vsebine 2">
            <a:extLst>
              <a:ext uri="{FF2B5EF4-FFF2-40B4-BE49-F238E27FC236}">
                <a16:creationId xmlns:a16="http://schemas.microsoft.com/office/drawing/2014/main" id="{151CD879-65F8-3F7A-3D61-B030B1A0957D}"/>
              </a:ext>
            </a:extLst>
          </p:cNvPr>
          <p:cNvSpPr>
            <a:spLocks noGrp="1"/>
          </p:cNvSpPr>
          <p:nvPr>
            <p:ph idx="1"/>
          </p:nvPr>
        </p:nvSpPr>
        <p:spPr>
          <a:xfrm>
            <a:off x="382954" y="1680308"/>
            <a:ext cx="11527691" cy="4790829"/>
          </a:xfrm>
        </p:spPr>
        <p:txBody>
          <a:bodyPr anchor="ctr">
            <a:normAutofit/>
          </a:bodyPr>
          <a:lstStyle/>
          <a:p>
            <a:pPr marL="0" indent="0">
              <a:buNone/>
            </a:pPr>
            <a:endParaRPr lang="sl-SI" sz="1500" b="1" dirty="0">
              <a:latin typeface="Arial" panose="020B0604020202020204" pitchFamily="34" charset="0"/>
              <a:cs typeface="Arial" panose="020B0604020202020204" pitchFamily="34" charset="0"/>
            </a:endParaRPr>
          </a:p>
          <a:p>
            <a:pPr marL="0" indent="0">
              <a:spcAft>
                <a:spcPts val="800"/>
              </a:spcAft>
              <a:buNone/>
            </a:pPr>
            <a:r>
              <a:rPr lang="sl-SI" sz="1800" b="1" kern="0" dirty="0">
                <a:latin typeface="Arial" panose="020B0604020202020204" pitchFamily="34" charset="0"/>
                <a:cs typeface="Arial" panose="020B0604020202020204" pitchFamily="34" charset="0"/>
              </a:rPr>
              <a:t>Ogljični odtis </a:t>
            </a:r>
            <a:r>
              <a:rPr lang="sl-SI" sz="1800" kern="0" dirty="0">
                <a:latin typeface="Arial" panose="020B0604020202020204" pitchFamily="34" charset="0"/>
                <a:cs typeface="Arial" panose="020B0604020202020204" pitchFamily="34" charset="0"/>
              </a:rPr>
              <a:t>je merilo celotne </a:t>
            </a:r>
            <a:r>
              <a:rPr lang="sl-SI" sz="1800" b="1" kern="0" dirty="0">
                <a:latin typeface="Arial" panose="020B0604020202020204" pitchFamily="34" charset="0"/>
                <a:cs typeface="Arial" panose="020B0604020202020204" pitchFamily="34" charset="0"/>
              </a:rPr>
              <a:t>količine emisij toplogrednih plinov</a:t>
            </a:r>
            <a:r>
              <a:rPr lang="sl-SI" sz="1800" kern="0" dirty="0">
                <a:latin typeface="Arial" panose="020B0604020202020204" pitchFamily="34" charset="0"/>
                <a:cs typeface="Arial" panose="020B0604020202020204" pitchFamily="34" charset="0"/>
              </a:rPr>
              <a:t>, ki jih neposredno ali posredno</a:t>
            </a:r>
            <a:r>
              <a:rPr lang="sl-SI" sz="1800" b="1" kern="0" dirty="0">
                <a:latin typeface="Arial" panose="020B0604020202020204" pitchFamily="34" charset="0"/>
                <a:cs typeface="Arial" panose="020B0604020202020204" pitchFamily="34" charset="0"/>
              </a:rPr>
              <a:t> povzroča posameznik, organizacija, dogodek ali proizvod skozi </a:t>
            </a:r>
            <a:r>
              <a:rPr lang="sl-SI" sz="1800" kern="0" dirty="0">
                <a:latin typeface="Arial" panose="020B0604020202020204" pitchFamily="34" charset="0"/>
                <a:cs typeface="Arial" panose="020B0604020202020204" pitchFamily="34" charset="0"/>
              </a:rPr>
              <a:t>celoten življenjski cikel. Izražen v g, kg, t ekvivalenta ogljikovega dioksida (CO2e).</a:t>
            </a:r>
          </a:p>
          <a:p>
            <a:pPr marL="0" indent="0">
              <a:spcAft>
                <a:spcPts val="800"/>
              </a:spcAft>
              <a:buNone/>
            </a:pPr>
            <a:r>
              <a:rPr lang="sl-SI" sz="1800" kern="0" dirty="0">
                <a:latin typeface="Arial" panose="020B0604020202020204" pitchFamily="34" charset="0"/>
                <a:cs typeface="Arial" panose="020B0604020202020204" pitchFamily="34" charset="0"/>
              </a:rPr>
              <a:t>Je </a:t>
            </a:r>
            <a:r>
              <a:rPr lang="sl-SI" sz="1800" b="1" kern="0" dirty="0">
                <a:latin typeface="Arial" panose="020B0604020202020204" pitchFamily="34" charset="0"/>
                <a:cs typeface="Arial" panose="020B0604020202020204" pitchFamily="34" charset="0"/>
              </a:rPr>
              <a:t>ključno orodje za razumevanje in upravljanje vpliva naših dejavnosti na podnebne spremembe</a:t>
            </a:r>
            <a:r>
              <a:rPr lang="sl-SI" sz="1800" kern="0" dirty="0">
                <a:latin typeface="Arial" panose="020B0604020202020204" pitchFamily="34" charset="0"/>
                <a:cs typeface="Arial" panose="020B0604020202020204" pitchFamily="34" charset="0"/>
              </a:rPr>
              <a:t>. Z zmanjševanjem ogljičnega odtisa lahko posamezniki, organizacije in skupnosti prispevajo k trajnostnemu razvoju in boju proti podnebnim spremembam.</a:t>
            </a:r>
          </a:p>
          <a:p>
            <a:pPr marL="0" indent="0">
              <a:spcAft>
                <a:spcPts val="800"/>
              </a:spcAft>
              <a:buNone/>
            </a:pPr>
            <a:r>
              <a:rPr lang="sl-SI" sz="1800" kern="0" dirty="0">
                <a:latin typeface="Arial" panose="020B0604020202020204" pitchFamily="34" charset="0"/>
                <a:cs typeface="Arial" panose="020B0604020202020204" pitchFamily="34" charset="0"/>
              </a:rPr>
              <a:t>Merjenje ogljičnega odtisa: </a:t>
            </a:r>
            <a:r>
              <a:rPr lang="sl-SI" sz="1800" b="1" kern="0" dirty="0">
                <a:latin typeface="Arial" panose="020B0604020202020204" pitchFamily="34" charset="0"/>
                <a:cs typeface="Arial" panose="020B0604020202020204" pitchFamily="34" charset="0"/>
              </a:rPr>
              <a:t>kalkulatorji ogljičnega odtisa, </a:t>
            </a:r>
            <a:r>
              <a:rPr lang="sl-SI" sz="1800" kern="0" dirty="0">
                <a:latin typeface="Arial" panose="020B0604020202020204" pitchFamily="34" charset="0"/>
                <a:cs typeface="Arial" panose="020B0604020202020204" pitchFamily="34" charset="0"/>
              </a:rPr>
              <a:t>ki upoštevajo različne dejavnike kot npr. način prevoza, potrošnje, ravnanja z odpadki in energijo (+sistemske emisije na ravni družbe). Namen je bolje razumeti vpliv svojih dejavnosti na okolje.</a:t>
            </a:r>
          </a:p>
          <a:p>
            <a:pPr marL="0" indent="0">
              <a:spcAft>
                <a:spcPts val="800"/>
              </a:spcAft>
              <a:buNone/>
            </a:pPr>
            <a:r>
              <a:rPr lang="sl-SI" sz="1800" kern="0" dirty="0">
                <a:latin typeface="Arial" panose="020B0604020202020204" pitchFamily="34" charset="0"/>
                <a:cs typeface="Arial" panose="020B0604020202020204" pitchFamily="34" charset="0"/>
              </a:rPr>
              <a:t>Na volje so različni KOO- za posameznike, gospodinjstva, kulturne organizacije; merijo emisije, omogočajo sledenje napredka, ponujajo rešitve za izboljšave, izdelajo analize za pripravo nadaljnjih ukrepov na osnovi vnosa podatkov o porabi energije, prevozu, potrošnji, prehrani, ravnanju z odpadki.</a:t>
            </a:r>
          </a:p>
        </p:txBody>
      </p:sp>
    </p:spTree>
    <p:extLst>
      <p:ext uri="{BB962C8B-B14F-4D97-AF65-F5344CB8AC3E}">
        <p14:creationId xmlns:p14="http://schemas.microsoft.com/office/powerpoint/2010/main" val="3020940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84F49344-A34F-136F-EE87-D88629DFB441}"/>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SKLOP A</a:t>
            </a:r>
          </a:p>
        </p:txBody>
      </p:sp>
      <p:sp>
        <p:nvSpPr>
          <p:cNvPr id="21" name="Označba mesta vsebine 2">
            <a:extLst>
              <a:ext uri="{FF2B5EF4-FFF2-40B4-BE49-F238E27FC236}">
                <a16:creationId xmlns:a16="http://schemas.microsoft.com/office/drawing/2014/main" id="{151CD879-65F8-3F7A-3D61-B030B1A0957D}"/>
              </a:ext>
            </a:extLst>
          </p:cNvPr>
          <p:cNvSpPr>
            <a:spLocks noGrp="1"/>
          </p:cNvSpPr>
          <p:nvPr>
            <p:ph idx="1"/>
          </p:nvPr>
        </p:nvSpPr>
        <p:spPr>
          <a:xfrm>
            <a:off x="382954" y="1680308"/>
            <a:ext cx="11527691" cy="4790829"/>
          </a:xfrm>
        </p:spPr>
        <p:txBody>
          <a:bodyPr anchor="ctr">
            <a:normAutofit/>
          </a:bodyPr>
          <a:lstStyle/>
          <a:p>
            <a:pPr marL="0" indent="0">
              <a:buNone/>
            </a:pPr>
            <a:endParaRPr lang="sl-SI" sz="1500" b="1" dirty="0">
              <a:latin typeface="Arial" panose="020B0604020202020204" pitchFamily="34" charset="0"/>
              <a:cs typeface="Arial" panose="020B0604020202020204" pitchFamily="34" charset="0"/>
            </a:endParaRPr>
          </a:p>
          <a:p>
            <a:pPr marL="0" indent="0">
              <a:buNone/>
            </a:pPr>
            <a:r>
              <a:rPr lang="sl-SI" sz="2000" b="1" dirty="0">
                <a:latin typeface="Arial" panose="020B0604020202020204" pitchFamily="34" charset="0"/>
                <a:cs typeface="Arial" panose="020B0604020202020204" pitchFamily="34" charset="0"/>
              </a:rPr>
              <a:t>Namen</a:t>
            </a:r>
          </a:p>
          <a:p>
            <a:pPr marL="0" indent="0">
              <a:buNone/>
            </a:pPr>
            <a:r>
              <a:rPr lang="sl-SI" sz="1800" dirty="0">
                <a:effectLst/>
                <a:latin typeface="Arial" panose="020B0604020202020204" pitchFamily="34" charset="0"/>
                <a:ea typeface="Calibri" panose="020F0502020204030204" pitchFamily="34" charset="0"/>
              </a:rPr>
              <a:t>sofinanciranje </a:t>
            </a:r>
            <a:r>
              <a:rPr lang="sl-SI" sz="1800" b="1" dirty="0">
                <a:effectLst/>
                <a:latin typeface="Arial" panose="020B0604020202020204" pitchFamily="34" charset="0"/>
                <a:ea typeface="Calibri" panose="020F0502020204030204" pitchFamily="34" charset="0"/>
              </a:rPr>
              <a:t>pilotnih projektov za zeleni prehod v kulturi</a:t>
            </a:r>
            <a:r>
              <a:rPr lang="sl-SI" sz="1800" dirty="0">
                <a:effectLst/>
                <a:latin typeface="Arial" panose="020B0604020202020204" pitchFamily="34" charset="0"/>
                <a:ea typeface="Calibri" panose="020F0502020204030204" pitchFamily="34" charset="0"/>
              </a:rPr>
              <a:t>. V okviru tega SKLOPA bo ministrstvo sofinanciralo naslednje aktivnosti:</a:t>
            </a:r>
          </a:p>
          <a:p>
            <a:pPr marL="342900" lvl="0" indent="-342900" algn="just">
              <a:lnSpc>
                <a:spcPct val="107000"/>
              </a:lnSpc>
              <a:spcAft>
                <a:spcPts val="800"/>
              </a:spcAft>
              <a:buFont typeface="Symbol" panose="05050102010706020507" pitchFamily="18" charset="2"/>
              <a:buChar char=""/>
            </a:pPr>
            <a:r>
              <a:rPr lang="sl-SI" sz="1800" kern="100" dirty="0">
                <a:effectLst/>
                <a:latin typeface="Arial" panose="020B0604020202020204" pitchFamily="34" charset="0"/>
                <a:ea typeface="Calibri" panose="020F0502020204030204" pitchFamily="34" charset="0"/>
                <a:cs typeface="Times New Roman" panose="02020603050405020304" pitchFamily="18" charset="0"/>
              </a:rPr>
              <a:t>izvedba pilotnih aktivnosti za zmanjševanje ogljičnega odtisa organizacij, ki delujejo na področju kulture;</a:t>
            </a:r>
          </a:p>
          <a:p>
            <a:pPr marL="342900" lvl="0" indent="-342900" algn="just">
              <a:lnSpc>
                <a:spcPct val="107000"/>
              </a:lnSpc>
              <a:spcAft>
                <a:spcPts val="800"/>
              </a:spcAft>
              <a:buFont typeface="Symbol" panose="05050102010706020507" pitchFamily="18" charset="2"/>
              <a:buChar char=""/>
            </a:pPr>
            <a:r>
              <a:rPr lang="sl-SI" sz="1800" kern="100" dirty="0">
                <a:effectLst/>
                <a:latin typeface="Arial" panose="020B0604020202020204" pitchFamily="34" charset="0"/>
                <a:ea typeface="Calibri" panose="020F0502020204030204" pitchFamily="34" charset="0"/>
                <a:cs typeface="Times New Roman" panose="02020603050405020304" pitchFamily="18" charset="0"/>
              </a:rPr>
              <a:t>razvoj upravljavskih modelov za prehod v okoljsko nevtralne organizacije, ki delujejo na področju kulture; </a:t>
            </a:r>
          </a:p>
          <a:p>
            <a:pPr marL="342900" lvl="0" indent="-342900" algn="just">
              <a:lnSpc>
                <a:spcPct val="107000"/>
              </a:lnSpc>
              <a:spcAft>
                <a:spcPts val="800"/>
              </a:spcAft>
              <a:buFont typeface="Symbol" panose="05050102010706020507" pitchFamily="18" charset="2"/>
              <a:buChar char=""/>
            </a:pPr>
            <a:r>
              <a:rPr lang="sl-SI" sz="1800" kern="100" dirty="0">
                <a:effectLst/>
                <a:latin typeface="Arial" panose="020B0604020202020204" pitchFamily="34" charset="0"/>
                <a:ea typeface="Calibri" panose="020F0502020204030204" pitchFamily="34" charset="0"/>
                <a:cs typeface="Times New Roman" panose="02020603050405020304" pitchFamily="18" charset="0"/>
              </a:rPr>
              <a:t>svetovalno-informacijske aktivnosti o zelenem prehodu za organizacije, ki delujejo na področju kulture;  </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800" kern="100" dirty="0">
                <a:effectLst/>
                <a:latin typeface="Arial" panose="020B0604020202020204" pitchFamily="34" charset="0"/>
                <a:ea typeface="Calibri" panose="020F0502020204030204" pitchFamily="34" charset="0"/>
                <a:cs typeface="Times New Roman" panose="02020603050405020304" pitchFamily="18" charset="0"/>
              </a:rPr>
              <a:t>ozaveščanje javnosti in usposabljanje deležnikov na področju uvajanja zelenih praks v kulturi;</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800" kern="100" dirty="0">
                <a:effectLst/>
                <a:latin typeface="Arial" panose="020B0604020202020204" pitchFamily="34" charset="0"/>
                <a:ea typeface="Calibri" panose="020F0502020204030204" pitchFamily="34" charset="0"/>
                <a:cs typeface="Times New Roman" panose="02020603050405020304" pitchFamily="18" charset="0"/>
              </a:rPr>
              <a:t>uporaba novih tehnologij za zeleni prehod v kulturi;</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800" kern="100" dirty="0">
                <a:effectLst/>
                <a:latin typeface="Arial" panose="020B0604020202020204" pitchFamily="34" charset="0"/>
                <a:ea typeface="Calibri" panose="020F0502020204030204" pitchFamily="34" charset="0"/>
                <a:cs typeface="Times New Roman" panose="02020603050405020304" pitchFamily="18" charset="0"/>
              </a:rPr>
              <a:t>razvoj tehničnih, logističnih in organizacijskih rešitev za obiskovanje kulturnih dogodkov, ki vključuje različne oblike trajnostne mobilnosti.</a:t>
            </a:r>
            <a:endParaRPr lang="sl-SI" sz="1800" dirty="0">
              <a:effectLst/>
              <a:latin typeface="Arial" panose="020B0604020202020204" pitchFamily="34" charset="0"/>
              <a:ea typeface="Calibri" panose="020F0502020204030204" pitchFamily="34" charset="0"/>
            </a:endParaRPr>
          </a:p>
          <a:p>
            <a:pPr marL="342900" lvl="0" indent="-342900" algn="just">
              <a:lnSpc>
                <a:spcPct val="107000"/>
              </a:lnSpc>
              <a:spcAft>
                <a:spcPts val="800"/>
              </a:spcAft>
              <a:buFont typeface="Symbol" panose="05050102010706020507" pitchFamily="18" charset="2"/>
              <a:buChar char=""/>
            </a:pPr>
            <a:endParaRPr lang="sl-SI"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0531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84F49344-A34F-136F-EE87-D88629DFB441}"/>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SKLOP B</a:t>
            </a:r>
          </a:p>
        </p:txBody>
      </p:sp>
      <p:sp>
        <p:nvSpPr>
          <p:cNvPr id="21" name="Označba mesta vsebine 2">
            <a:extLst>
              <a:ext uri="{FF2B5EF4-FFF2-40B4-BE49-F238E27FC236}">
                <a16:creationId xmlns:a16="http://schemas.microsoft.com/office/drawing/2014/main" id="{151CD879-65F8-3F7A-3D61-B030B1A0957D}"/>
              </a:ext>
            </a:extLst>
          </p:cNvPr>
          <p:cNvSpPr>
            <a:spLocks noGrp="1"/>
          </p:cNvSpPr>
          <p:nvPr>
            <p:ph idx="1"/>
          </p:nvPr>
        </p:nvSpPr>
        <p:spPr>
          <a:xfrm>
            <a:off x="382954" y="1680308"/>
            <a:ext cx="11527691" cy="4790829"/>
          </a:xfrm>
        </p:spPr>
        <p:txBody>
          <a:bodyPr anchor="ctr">
            <a:normAutofit fontScale="92500" lnSpcReduction="10000"/>
          </a:bodyPr>
          <a:lstStyle/>
          <a:p>
            <a:pPr marL="0" indent="0">
              <a:buNone/>
            </a:pPr>
            <a:endParaRPr lang="sl-SI" sz="1500" b="1" dirty="0">
              <a:latin typeface="Arial" panose="020B0604020202020204" pitchFamily="34" charset="0"/>
              <a:cs typeface="Arial" panose="020B0604020202020204" pitchFamily="34" charset="0"/>
            </a:endParaRPr>
          </a:p>
          <a:p>
            <a:pPr marL="0" indent="0">
              <a:buNone/>
            </a:pPr>
            <a:r>
              <a:rPr lang="sl-SI" sz="2200" b="1" dirty="0">
                <a:latin typeface="Arial" panose="020B0604020202020204" pitchFamily="34" charset="0"/>
                <a:cs typeface="Arial" panose="020B0604020202020204" pitchFamily="34" charset="0"/>
              </a:rPr>
              <a:t>Namen</a:t>
            </a:r>
          </a:p>
          <a:p>
            <a:pPr marL="0" indent="0">
              <a:buNone/>
            </a:pPr>
            <a:endParaRPr lang="sl-SI" sz="1400" dirty="0">
              <a:effectLst/>
              <a:latin typeface="Arial" panose="020B0604020202020204" pitchFamily="34" charset="0"/>
              <a:ea typeface="Calibri" panose="020F0502020204030204" pitchFamily="34" charset="0"/>
            </a:endParaRPr>
          </a:p>
          <a:p>
            <a:pPr marL="0" lvl="0" indent="0" algn="just">
              <a:lnSpc>
                <a:spcPct val="107000"/>
              </a:lnSpc>
              <a:spcAft>
                <a:spcPts val="800"/>
              </a:spcAft>
              <a:buNone/>
            </a:pPr>
            <a:r>
              <a:rPr lang="sl-SI" sz="1700" kern="0" dirty="0">
                <a:effectLst/>
                <a:latin typeface="Arial" panose="020B0604020202020204" pitchFamily="34" charset="0"/>
                <a:ea typeface="MS Mincho" panose="02020609040205080304" pitchFamily="49" charset="-128"/>
              </a:rPr>
              <a:t>sofinanciranje projektov</a:t>
            </a:r>
            <a:r>
              <a:rPr lang="sl-SI" sz="1700" b="1" kern="0" dirty="0">
                <a:effectLst/>
                <a:latin typeface="Arial" panose="020B0604020202020204" pitchFamily="34" charset="0"/>
                <a:ea typeface="MS Mincho" panose="02020609040205080304" pitchFamily="49" charset="-128"/>
              </a:rPr>
              <a:t> za večjo podnebno nevtralnost in okoljsko vzdržnost obstoječih večdnevnih dogodkov ali programskih ciklov v kulturi </a:t>
            </a:r>
            <a:r>
              <a:rPr lang="sl-SI" sz="1700" kern="0" dirty="0">
                <a:effectLst/>
                <a:latin typeface="Arial" panose="020B0604020202020204" pitchFamily="34" charset="0"/>
                <a:ea typeface="MS Mincho" panose="02020609040205080304" pitchFamily="49" charset="-128"/>
              </a:rPr>
              <a:t>(na primer festivalov, ciklov, abonmajev ali drugih večdnevnih kulturnih dogodkov).</a:t>
            </a:r>
          </a:p>
          <a:p>
            <a:pPr marL="0" lvl="0" indent="0" algn="just">
              <a:lnSpc>
                <a:spcPct val="107000"/>
              </a:lnSpc>
              <a:spcAft>
                <a:spcPts val="800"/>
              </a:spcAft>
              <a:buNone/>
            </a:pPr>
            <a:r>
              <a:rPr lang="sl-SI" sz="1700" b="1" kern="0" dirty="0">
                <a:latin typeface="Arial" panose="020B0604020202020204" pitchFamily="34" charset="0"/>
                <a:ea typeface="MS Mincho" panose="02020609040205080304" pitchFamily="49" charset="-128"/>
              </a:rPr>
              <a:t>Pogoj: </a:t>
            </a:r>
          </a:p>
          <a:p>
            <a:pPr algn="just">
              <a:lnSpc>
                <a:spcPct val="107000"/>
              </a:lnSpc>
              <a:spcAft>
                <a:spcPts val="800"/>
              </a:spcAft>
            </a:pPr>
            <a:r>
              <a:rPr lang="sl-SI" sz="1800" kern="0" dirty="0">
                <a:effectLst/>
                <a:latin typeface="Arial" panose="020B0604020202020204" pitchFamily="34" charset="0"/>
                <a:ea typeface="MS Mincho" panose="02020609040205080304" pitchFamily="49" charset="-128"/>
              </a:rPr>
              <a:t>so bili v preteklosti izvedeni že vsaj trikrat (3x) in</a:t>
            </a:r>
          </a:p>
          <a:p>
            <a:pPr algn="just">
              <a:lnSpc>
                <a:spcPct val="107000"/>
              </a:lnSpc>
              <a:spcAft>
                <a:spcPts val="800"/>
              </a:spcAft>
            </a:pPr>
            <a:r>
              <a:rPr lang="sl-SI" sz="1800" kern="0" dirty="0">
                <a:effectLst/>
                <a:latin typeface="Arial" panose="020B0604020202020204" pitchFamily="34" charset="0"/>
                <a:ea typeface="MS Mincho" panose="02020609040205080304" pitchFamily="49" charset="-128"/>
              </a:rPr>
              <a:t> jih je vsaj enkrat (1x) sofinanciralo na programskih ali projektnih razpisih ali pozivih Ministrstvo za kulturo, Javna agencija za knjigo Republike Slovenije, Slovenski filmski center ali Javni sklad Republike Slovenije za kulturne dejavnosti. </a:t>
            </a:r>
          </a:p>
          <a:p>
            <a:pPr marL="0" indent="0" algn="just">
              <a:lnSpc>
                <a:spcPct val="107000"/>
              </a:lnSpc>
              <a:spcAft>
                <a:spcPts val="800"/>
              </a:spcAft>
              <a:buNone/>
            </a:pPr>
            <a:endParaRPr lang="sl-SI" sz="1800" kern="0" dirty="0">
              <a:effectLst/>
              <a:latin typeface="Arial" panose="020B0604020202020204" pitchFamily="34" charset="0"/>
              <a:ea typeface="MS Mincho" panose="02020609040205080304" pitchFamily="49" charset="-128"/>
              <a:cs typeface="Times New Roman" panose="02020603050405020304" pitchFamily="18" charset="0"/>
            </a:endParaRPr>
          </a:p>
          <a:p>
            <a:pPr marL="0" indent="0" algn="just">
              <a:lnSpc>
                <a:spcPct val="107000"/>
              </a:lnSpc>
              <a:spcAft>
                <a:spcPts val="800"/>
              </a:spcAft>
              <a:buNone/>
            </a:pPr>
            <a:r>
              <a:rPr lang="sl-SI" sz="1800" kern="0" dirty="0">
                <a:effectLst/>
                <a:latin typeface="Arial" panose="020B0604020202020204" pitchFamily="34" charset="0"/>
                <a:ea typeface="MS Mincho" panose="02020609040205080304" pitchFamily="49" charset="-128"/>
                <a:cs typeface="Times New Roman" panose="02020603050405020304" pitchFamily="18" charset="0"/>
              </a:rPr>
              <a:t>Sofinancirajo se samo tiste aktivnosti, ki bodo pripomogle k ozelenitvi oziroma podnebni nevtralnosti obstoječih večdnevnih kulturnih dogodkov, in </a:t>
            </a:r>
            <a:r>
              <a:rPr lang="sl-SI" sz="1800" b="1" kern="0" dirty="0">
                <a:effectLst/>
                <a:latin typeface="Arial" panose="020B0604020202020204" pitchFamily="34" charset="0"/>
                <a:ea typeface="MS Mincho" panose="02020609040205080304" pitchFamily="49" charset="-128"/>
                <a:cs typeface="Times New Roman" panose="02020603050405020304" pitchFamily="18" charset="0"/>
              </a:rPr>
              <a:t>ne vsebinskih umetniških projektnih aktivnosti.</a:t>
            </a:r>
            <a:endParaRPr lang="sl-SI"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800"/>
              </a:spcAft>
              <a:buNone/>
            </a:pPr>
            <a:endParaRPr lang="sl-SI" sz="1800" kern="0" dirty="0">
              <a:latin typeface="Arial" panose="020B0604020202020204" pitchFamily="34" charset="0"/>
              <a:ea typeface="MS Mincho" panose="02020609040205080304" pitchFamily="49" charset="-128"/>
              <a:cs typeface="Arial" panose="020B0604020202020204" pitchFamily="34" charset="0"/>
            </a:endParaRPr>
          </a:p>
          <a:p>
            <a:pPr marL="0" lvl="0" indent="0" algn="just">
              <a:lnSpc>
                <a:spcPct val="107000"/>
              </a:lnSpc>
              <a:spcAft>
                <a:spcPts val="800"/>
              </a:spcAft>
              <a:buNone/>
            </a:pPr>
            <a:endParaRPr lang="sl-SI"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4018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ED453C45-1F64-0EC6-7A5E-52EC7FE7C3AE}"/>
              </a:ext>
            </a:extLst>
          </p:cNvPr>
          <p:cNvSpPr>
            <a:spLocks noGrp="1"/>
          </p:cNvSpPr>
          <p:nvPr>
            <p:ph type="title"/>
          </p:nvPr>
        </p:nvSpPr>
        <p:spPr>
          <a:xfrm>
            <a:off x="1371599" y="294538"/>
            <a:ext cx="9895951" cy="1033669"/>
          </a:xfrm>
        </p:spPr>
        <p:txBody>
          <a:bodyPr>
            <a:normAutofit/>
          </a:bodyPr>
          <a:lstStyle/>
          <a:p>
            <a:r>
              <a:rPr lang="sl-SI" sz="4000" b="1" dirty="0">
                <a:solidFill>
                  <a:srgbClr val="FFFFFF"/>
                </a:solidFill>
                <a:latin typeface="Arial" panose="020B0604020202020204" pitchFamily="34" charset="0"/>
                <a:cs typeface="Arial" panose="020B0604020202020204" pitchFamily="34" charset="0"/>
              </a:rPr>
              <a:t>Upravičeni prijavitelji</a:t>
            </a:r>
          </a:p>
        </p:txBody>
      </p:sp>
      <p:sp>
        <p:nvSpPr>
          <p:cNvPr id="3" name="Označba mesta vsebine 2">
            <a:extLst>
              <a:ext uri="{FF2B5EF4-FFF2-40B4-BE49-F238E27FC236}">
                <a16:creationId xmlns:a16="http://schemas.microsoft.com/office/drawing/2014/main" id="{1ABE3EC6-0D93-5E48-4A24-9811B8D1BA8D}"/>
              </a:ext>
            </a:extLst>
          </p:cNvPr>
          <p:cNvSpPr>
            <a:spLocks noGrp="1"/>
          </p:cNvSpPr>
          <p:nvPr>
            <p:ph idx="1"/>
          </p:nvPr>
        </p:nvSpPr>
        <p:spPr>
          <a:xfrm>
            <a:off x="459349" y="1963433"/>
            <a:ext cx="11263727" cy="4398290"/>
          </a:xfrm>
        </p:spPr>
        <p:txBody>
          <a:bodyPr anchor="ctr">
            <a:normAutofit lnSpcReduction="10000"/>
          </a:bodyPr>
          <a:lstStyle/>
          <a:p>
            <a:pPr algn="just">
              <a:lnSpc>
                <a:spcPct val="107000"/>
              </a:lnSpc>
              <a:spcAft>
                <a:spcPts val="800"/>
              </a:spcAft>
            </a:pPr>
            <a:r>
              <a:rPr lang="sl-SI" sz="1800" b="1" kern="0" dirty="0">
                <a:effectLst/>
                <a:latin typeface="Arial" panose="020B0604020202020204" pitchFamily="34" charset="0"/>
                <a:ea typeface="MS Mincho" panose="02020609040205080304" pitchFamily="49" charset="-128"/>
                <a:cs typeface="Times New Roman" panose="02020603050405020304" pitchFamily="18" charset="0"/>
              </a:rPr>
              <a:t>SKLOP A:</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600" b="1" kern="0" dirty="0">
                <a:effectLst/>
                <a:latin typeface="Arial" panose="020B0604020202020204" pitchFamily="34" charset="0"/>
                <a:ea typeface="MS Mincho" panose="02020609040205080304" pitchFamily="49" charset="-128"/>
                <a:cs typeface="Times New Roman" panose="02020603050405020304" pitchFamily="18" charset="0"/>
              </a:rPr>
              <a:t>podsklop A1:</a:t>
            </a:r>
            <a:endParaRPr lang="sl-SI"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Courier New" panose="02070309020205020404" pitchFamily="49" charset="0"/>
              <a:buChar char="o"/>
            </a:pPr>
            <a:r>
              <a:rPr lang="sl-SI" sz="1400" kern="0" dirty="0">
                <a:effectLst/>
                <a:latin typeface="Arial" panose="020B0604020202020204" pitchFamily="34" charset="0"/>
                <a:ea typeface="MS Mincho" panose="02020609040205080304" pitchFamily="49" charset="-128"/>
                <a:cs typeface="Times New Roman" panose="02020603050405020304" pitchFamily="18" charset="0"/>
              </a:rPr>
              <a:t>nevladna organizacija, ki ima v ustanovnem aktu ali drugem ustreznem pravnem aktu opredeljeno </a:t>
            </a:r>
            <a:r>
              <a:rPr lang="sl-SI" sz="1400" b="1" kern="0" dirty="0">
                <a:effectLst/>
                <a:latin typeface="Arial" panose="020B0604020202020204" pitchFamily="34" charset="0"/>
                <a:ea typeface="MS Mincho" panose="02020609040205080304" pitchFamily="49" charset="-128"/>
                <a:cs typeface="Times New Roman" panose="02020603050405020304" pitchFamily="18" charset="0"/>
              </a:rPr>
              <a:t>primarno delovanje na področju kulture</a:t>
            </a:r>
            <a:r>
              <a:rPr lang="sl-SI" sz="1400" kern="0" dirty="0">
                <a:effectLst/>
                <a:latin typeface="Arial" panose="020B0604020202020204" pitchFamily="34" charset="0"/>
                <a:ea typeface="MS Mincho" panose="02020609040205080304" pitchFamily="49" charset="-128"/>
                <a:cs typeface="Times New Roman" panose="02020603050405020304" pitchFamily="18" charset="0"/>
              </a:rPr>
              <a:t> in izpolnjuje </a:t>
            </a:r>
            <a:r>
              <a:rPr lang="sl-SI" sz="1400" b="1" kern="0" dirty="0">
                <a:effectLst/>
                <a:latin typeface="Arial" panose="020B0604020202020204" pitchFamily="34" charset="0"/>
                <a:ea typeface="MS Mincho" panose="02020609040205080304" pitchFamily="49" charset="-128"/>
                <a:cs typeface="Times New Roman" panose="02020603050405020304" pitchFamily="18" charset="0"/>
              </a:rPr>
              <a:t>pogoje, določene v 2. členu Zakona o nevladnih organizacijah </a:t>
            </a:r>
            <a:r>
              <a:rPr lang="sl-SI" sz="1400" kern="0" dirty="0">
                <a:effectLst/>
                <a:latin typeface="Arial" panose="020B0604020202020204" pitchFamily="34" charset="0"/>
                <a:ea typeface="Times New Roman" panose="02020603050405020304" pitchFamily="18" charset="0"/>
                <a:cs typeface="Times New Roman" panose="02020603050405020304" pitchFamily="18" charset="0"/>
              </a:rPr>
              <a:t>(Uradni list RS, št. 21/18; v nadaljnjem besedilu: ZNOrg).</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sl-SI" sz="1600" b="1" kern="0" dirty="0">
                <a:effectLst/>
                <a:latin typeface="Arial" panose="020B0604020202020204" pitchFamily="34" charset="0"/>
                <a:ea typeface="MS Mincho" panose="02020609040205080304" pitchFamily="49" charset="-128"/>
                <a:cs typeface="Times New Roman" panose="02020603050405020304" pitchFamily="18" charset="0"/>
              </a:rPr>
              <a:t>podsklop A2:</a:t>
            </a:r>
            <a:endParaRPr lang="sl-SI"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Courier New" panose="02070309020205020404" pitchFamily="49" charset="0"/>
              <a:buChar char="o"/>
            </a:pPr>
            <a:r>
              <a:rPr lang="sl-SI" sz="1400" b="1" kern="0" dirty="0">
                <a:effectLst/>
                <a:latin typeface="Arial" panose="020B0604020202020204" pitchFamily="34" charset="0"/>
                <a:ea typeface="MS Mincho" panose="02020609040205080304" pitchFamily="49" charset="-128"/>
                <a:cs typeface="Times New Roman" panose="02020603050405020304" pitchFamily="18" charset="0"/>
              </a:rPr>
              <a:t>javni zavod,</a:t>
            </a:r>
            <a:r>
              <a:rPr lang="sl-SI" sz="1400" b="1" kern="100" dirty="0">
                <a:effectLst/>
                <a:latin typeface="Arial" panose="020B0604020202020204" pitchFamily="34" charset="0"/>
                <a:ea typeface="Calibri" panose="020F0502020204030204" pitchFamily="34" charset="0"/>
                <a:cs typeface="Times New Roman" panose="02020603050405020304" pitchFamily="18" charset="0"/>
              </a:rPr>
              <a:t> vpisan v evidenco javnih zavodov na področju kulture</a:t>
            </a:r>
            <a:r>
              <a:rPr lang="sl-SI" sz="1400" kern="0" dirty="0">
                <a:effectLst/>
                <a:latin typeface="Arial" panose="020B0604020202020204" pitchFamily="34" charset="0"/>
                <a:ea typeface="MS Mincho" panose="02020609040205080304" pitchFamily="49" charset="-128"/>
                <a:cs typeface="Times New Roman" panose="02020603050405020304" pitchFamily="18" charset="0"/>
              </a:rPr>
              <a:t>, ki jo vodi ministrstvo v skladu s 30. členom </a:t>
            </a:r>
            <a:r>
              <a:rPr lang="sl-SI" sz="1400" kern="0" dirty="0">
                <a:effectLst/>
                <a:latin typeface="Arial" panose="020B0604020202020204" pitchFamily="34" charset="0"/>
                <a:ea typeface="Times New Roman" panose="02020603050405020304" pitchFamily="18" charset="0"/>
                <a:cs typeface="Times New Roman" panose="02020603050405020304" pitchFamily="18" charset="0"/>
              </a:rPr>
              <a:t>Zakona o uresničevanju javnega interesa za kulturo (Uradni list RS, št. 77/07, uradno prečiščeno besedilo, 56/08, 4/10, 20/11, 111/13, 68/16, 61/17 in 21/18 – ZNOrg, 3/22 – ZDeb in 105/22 – ZZNŠPP; v nadaljnjem besedilu: ZUJIK)</a:t>
            </a:r>
            <a:r>
              <a:rPr lang="sl-SI" sz="1400" kern="0" dirty="0">
                <a:effectLst/>
                <a:latin typeface="Arial" panose="020B0604020202020204" pitchFamily="34" charset="0"/>
                <a:ea typeface="MS Mincho" panose="02020609040205080304" pitchFamily="49" charset="-128"/>
                <a:cs typeface="Times New Roman" panose="02020603050405020304" pitchFamily="18" charset="0"/>
              </a:rPr>
              <a:t>.</a:t>
            </a:r>
            <a:endParaRPr lang="sl-SI" sz="1400" kern="0" dirty="0">
              <a:latin typeface="Arial" panose="020B0604020202020204" pitchFamily="34" charset="0"/>
              <a:ea typeface="MS Mincho" panose="02020609040205080304" pitchFamily="49" charset="-128"/>
              <a:cs typeface="Times New Roman" panose="02020603050405020304" pitchFamily="18" charset="0"/>
            </a:endParaRPr>
          </a:p>
          <a:p>
            <a:pPr algn="just">
              <a:lnSpc>
                <a:spcPct val="107000"/>
              </a:lnSpc>
              <a:spcAft>
                <a:spcPts val="800"/>
              </a:spcAft>
            </a:pPr>
            <a:r>
              <a:rPr lang="sl-SI" sz="1800" b="1" kern="0" dirty="0">
                <a:effectLst/>
                <a:latin typeface="Arial" panose="020B0604020202020204" pitchFamily="34" charset="0"/>
                <a:ea typeface="MS Mincho" panose="02020609040205080304" pitchFamily="49" charset="-128"/>
                <a:cs typeface="Times New Roman" panose="02020603050405020304" pitchFamily="18" charset="0"/>
              </a:rPr>
              <a:t>SKLOP B:</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Courier New" panose="02070309020205020404" pitchFamily="49" charset="0"/>
              <a:buChar char="o"/>
            </a:pPr>
            <a:r>
              <a:rPr lang="sl-SI" sz="1400" kern="0" dirty="0">
                <a:effectLst/>
                <a:latin typeface="Arial" panose="020B0604020202020204" pitchFamily="34" charset="0"/>
                <a:ea typeface="MS Mincho" panose="02020609040205080304" pitchFamily="49" charset="-128"/>
                <a:cs typeface="Times New Roman" panose="02020603050405020304" pitchFamily="18" charset="0"/>
              </a:rPr>
              <a:t>nevladna organizacija, ki ima </a:t>
            </a:r>
            <a:r>
              <a:rPr lang="sl-SI" sz="1400" b="1" kern="0" dirty="0">
                <a:effectLst/>
                <a:latin typeface="Arial" panose="020B0604020202020204" pitchFamily="34" charset="0"/>
                <a:ea typeface="MS Mincho" panose="02020609040205080304" pitchFamily="49" charset="-128"/>
                <a:cs typeface="Times New Roman" panose="02020603050405020304" pitchFamily="18" charset="0"/>
              </a:rPr>
              <a:t>podeljen status v javnem interesu na področju kulture, ali</a:t>
            </a:r>
            <a:endParaRPr lang="sl-SI" sz="14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800"/>
              </a:spcAft>
              <a:buFont typeface="Courier New" panose="02070309020205020404" pitchFamily="49" charset="0"/>
              <a:buChar char="o"/>
            </a:pPr>
            <a:r>
              <a:rPr lang="sl-SI" sz="1400" kern="0" dirty="0">
                <a:latin typeface="Arial" panose="020B0604020202020204" pitchFamily="34" charset="0"/>
                <a:ea typeface="MS Mincho" panose="02020609040205080304" pitchFamily="49" charset="-128"/>
                <a:cs typeface="Times New Roman" panose="02020603050405020304" pitchFamily="18" charset="0"/>
              </a:rPr>
              <a:t>javni zavod, vpisan v evidenco javnih zavodov na področju kulture, ki jo vodi ministrstvo v skladu s 30. členom ZUJIK.</a:t>
            </a:r>
          </a:p>
          <a:p>
            <a:pPr marL="742950" lvl="1" indent="-285750" algn="just">
              <a:lnSpc>
                <a:spcPct val="107000"/>
              </a:lnSpc>
              <a:spcAft>
                <a:spcPts val="800"/>
              </a:spcAft>
              <a:buFont typeface="Courier New" panose="02070309020205020404" pitchFamily="49" charset="0"/>
              <a:buChar char="o"/>
            </a:pPr>
            <a:endParaRPr lang="sl-SI" sz="11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sl-SI"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0947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1371599" y="294538"/>
            <a:ext cx="9895951" cy="1033669"/>
          </a:xfrm>
        </p:spPr>
        <p:txBody>
          <a:bodyPr>
            <a:normAutofit/>
          </a:bodyPr>
          <a:lstStyle/>
          <a:p>
            <a:r>
              <a:rPr lang="sl-SI" sz="4000" dirty="0">
                <a:solidFill>
                  <a:srgbClr val="FFFFFF"/>
                </a:solidFill>
                <a:latin typeface="Arial" panose="020B0604020202020204" pitchFamily="34" charset="0"/>
                <a:cs typeface="Arial" panose="020B0604020202020204" pitchFamily="34" charset="0"/>
              </a:rPr>
              <a:t>Splošni pogoji</a:t>
            </a:r>
          </a:p>
        </p:txBody>
      </p:sp>
      <p:sp>
        <p:nvSpPr>
          <p:cNvPr id="3" name="Označba mesta vsebine 2">
            <a:extLst>
              <a:ext uri="{FF2B5EF4-FFF2-40B4-BE49-F238E27FC236}">
                <a16:creationId xmlns:a16="http://schemas.microsoft.com/office/drawing/2014/main" id="{1BADD784-FE77-EF54-D28F-B4AF061B2F9F}"/>
              </a:ext>
            </a:extLst>
          </p:cNvPr>
          <p:cNvSpPr>
            <a:spLocks noGrp="1"/>
          </p:cNvSpPr>
          <p:nvPr>
            <p:ph idx="1"/>
          </p:nvPr>
        </p:nvSpPr>
        <p:spPr>
          <a:xfrm>
            <a:off x="269507" y="1799924"/>
            <a:ext cx="11598442" cy="4465704"/>
          </a:xfrm>
        </p:spPr>
        <p:txBody>
          <a:bodyPr anchor="ctr">
            <a:noAutofit/>
          </a:bodyPr>
          <a:lstStyle/>
          <a:p>
            <a:pPr algn="just">
              <a:lnSpc>
                <a:spcPct val="107000"/>
              </a:lnSpc>
              <a:spcAft>
                <a:spcPts val="800"/>
              </a:spcAft>
            </a:pPr>
            <a:r>
              <a:rPr lang="sl-SI" sz="1800" kern="0" dirty="0">
                <a:effectLst/>
                <a:latin typeface="Arial" panose="020B0604020202020204" pitchFamily="34" charset="0"/>
                <a:ea typeface="Times New Roman" panose="02020603050405020304" pitchFamily="18" charset="0"/>
                <a:cs typeface="Times New Roman" panose="02020603050405020304" pitchFamily="18" charset="0"/>
              </a:rPr>
              <a:t>Posamezni prijavitelj lahko kandidira </a:t>
            </a:r>
            <a:r>
              <a:rPr lang="sl-SI" sz="1800" b="1" kern="0" dirty="0">
                <a:effectLst/>
                <a:latin typeface="Arial" panose="020B0604020202020204" pitchFamily="34" charset="0"/>
                <a:ea typeface="Times New Roman" panose="02020603050405020304" pitchFamily="18" charset="0"/>
                <a:cs typeface="Times New Roman" panose="02020603050405020304" pitchFamily="18" charset="0"/>
              </a:rPr>
              <a:t>le na enem (1) SKLOPU</a:t>
            </a:r>
            <a:r>
              <a:rPr lang="sl-SI" sz="1800" kern="0" dirty="0">
                <a:effectLst/>
                <a:latin typeface="Arial" panose="020B0604020202020204" pitchFamily="34" charset="0"/>
                <a:ea typeface="Times New Roman" panose="02020603050405020304" pitchFamily="18" charset="0"/>
                <a:cs typeface="Times New Roman" panose="02020603050405020304" pitchFamily="18" charset="0"/>
              </a:rPr>
              <a:t>, to je SKLOPU A ali SKLOPU B. Če bo posamezni prijavitelj kandidiral na obeh SKLOPIH javnega razpisa, se bo upoštevala vloga na tistem SKLOPU, ki bo zadnja oddana (datum in ura oddaje), vse preostale vloge pa se ne bodo obravnavale in bodo s sklepom ministrice zavržene.</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sl-SI" sz="1800" kern="0" dirty="0">
                <a:effectLst/>
                <a:latin typeface="Arial" panose="020B0604020202020204" pitchFamily="34" charset="0"/>
                <a:ea typeface="Times New Roman" panose="02020603050405020304" pitchFamily="18" charset="0"/>
                <a:cs typeface="Times New Roman" panose="02020603050405020304" pitchFamily="18" charset="0"/>
              </a:rPr>
              <a:t>V okviru posameznega SKLOPA prijavitelj</a:t>
            </a:r>
            <a:r>
              <a:rPr lang="sl-SI" sz="1800" b="1" kern="0" dirty="0">
                <a:effectLst/>
                <a:latin typeface="Arial" panose="020B0604020202020204" pitchFamily="34" charset="0"/>
                <a:ea typeface="Times New Roman" panose="02020603050405020304" pitchFamily="18" charset="0"/>
                <a:cs typeface="Times New Roman" panose="02020603050405020304" pitchFamily="18" charset="0"/>
              </a:rPr>
              <a:t> </a:t>
            </a:r>
            <a:r>
              <a:rPr lang="sl-SI" sz="1800" kern="0" dirty="0">
                <a:effectLst/>
                <a:latin typeface="Arial" panose="020B0604020202020204" pitchFamily="34" charset="0"/>
                <a:ea typeface="Times New Roman" panose="02020603050405020304" pitchFamily="18" charset="0"/>
                <a:cs typeface="Times New Roman" panose="02020603050405020304" pitchFamily="18" charset="0"/>
              </a:rPr>
              <a:t>lahko</a:t>
            </a:r>
            <a:r>
              <a:rPr lang="sl-SI" sz="1800" b="1" kern="0" dirty="0">
                <a:effectLst/>
                <a:latin typeface="Arial" panose="020B0604020202020204" pitchFamily="34" charset="0"/>
                <a:ea typeface="Times New Roman" panose="02020603050405020304" pitchFamily="18" charset="0"/>
                <a:cs typeface="Times New Roman" panose="02020603050405020304" pitchFamily="18" charset="0"/>
              </a:rPr>
              <a:t> odda le eno (1) vlogo</a:t>
            </a:r>
            <a:r>
              <a:rPr lang="sl-SI" sz="1800" kern="0" dirty="0">
                <a:effectLst/>
                <a:latin typeface="Arial" panose="020B0604020202020204" pitchFamily="34" charset="0"/>
                <a:ea typeface="Times New Roman" panose="02020603050405020304" pitchFamily="18" charset="0"/>
                <a:cs typeface="Times New Roman" panose="02020603050405020304" pitchFamily="18" charset="0"/>
              </a:rPr>
              <a:t>. Če bo v okviru istega SKLOPA predložil več vlog za sofinanciranje, bo upoštevana tista vloga, ki bo zadnja oddana (datum in ura oddaje), vse nadaljnje vloge pa se ne bodo obravnavale in bodo s sklepom ministrice zavržene.</a:t>
            </a:r>
          </a:p>
          <a:p>
            <a:pPr algn="just">
              <a:lnSpc>
                <a:spcPct val="107000"/>
              </a:lnSpc>
              <a:spcAft>
                <a:spcPts val="800"/>
              </a:spcAft>
            </a:pPr>
            <a:r>
              <a:rPr lang="sl-SI" sz="1800" kern="0" dirty="0">
                <a:effectLst/>
                <a:latin typeface="Arial" panose="020B0604020202020204" pitchFamily="34" charset="0"/>
                <a:ea typeface="Times New Roman" panose="02020603050405020304" pitchFamily="18" charset="0"/>
              </a:rPr>
              <a:t>Splošni pogoji za kandidiranje na javnem razpisu se </a:t>
            </a:r>
            <a:r>
              <a:rPr lang="sl-SI" sz="1800" b="1" kern="0" dirty="0">
                <a:effectLst/>
                <a:latin typeface="Arial" panose="020B0604020202020204" pitchFamily="34" charset="0"/>
                <a:ea typeface="Times New Roman" panose="02020603050405020304" pitchFamily="18" charset="0"/>
              </a:rPr>
              <a:t>med seboj razlikujejo glede na sklop in podsklop javnega razpisa </a:t>
            </a:r>
            <a:r>
              <a:rPr lang="sl-SI" sz="1800" kern="0" dirty="0">
                <a:effectLst/>
                <a:latin typeface="Arial" panose="020B0604020202020204" pitchFamily="34" charset="0"/>
                <a:ea typeface="Times New Roman" panose="02020603050405020304" pitchFamily="18" charset="0"/>
              </a:rPr>
              <a:t>in jih mora prijavitelj izpolnjevati </a:t>
            </a:r>
            <a:r>
              <a:rPr lang="sl-SI" sz="1800" b="1" u="sng" kern="0" dirty="0">
                <a:effectLst/>
                <a:latin typeface="Arial" panose="020B0604020202020204" pitchFamily="34" charset="0"/>
                <a:ea typeface="Times New Roman" panose="02020603050405020304" pitchFamily="18" charset="0"/>
              </a:rPr>
              <a:t>na dan objave javnega razpisa</a:t>
            </a:r>
            <a:r>
              <a:rPr lang="sl-SI" sz="1800" u="sng" kern="0" dirty="0">
                <a:effectLst/>
                <a:latin typeface="Arial" panose="020B0604020202020204" pitchFamily="34" charset="0"/>
                <a:ea typeface="Times New Roman" panose="02020603050405020304" pitchFamily="18" charset="0"/>
              </a:rPr>
              <a:t> </a:t>
            </a:r>
            <a:r>
              <a:rPr lang="sl-SI" sz="1800" kern="0" dirty="0">
                <a:effectLst/>
                <a:latin typeface="Arial" panose="020B0604020202020204" pitchFamily="34" charset="0"/>
                <a:ea typeface="Times New Roman" panose="02020603050405020304" pitchFamily="18" charset="0"/>
              </a:rPr>
              <a:t>v Uradnem listu Republike Slovenije, razen če v besedilu javnega razpisa ni določen drugačen presečni datum</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sl-SI"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1751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0045C38B-BFD2-CDF7-60E0-9E01B4288896}"/>
              </a:ext>
            </a:extLst>
          </p:cNvPr>
          <p:cNvSpPr>
            <a:spLocks noGrp="1"/>
          </p:cNvSpPr>
          <p:nvPr>
            <p:ph type="title"/>
          </p:nvPr>
        </p:nvSpPr>
        <p:spPr>
          <a:xfrm>
            <a:off x="1371599" y="294538"/>
            <a:ext cx="9895951" cy="1033669"/>
          </a:xfrm>
        </p:spPr>
        <p:txBody>
          <a:bodyPr>
            <a:normAutofit/>
          </a:bodyPr>
          <a:lstStyle/>
          <a:p>
            <a:r>
              <a:rPr lang="sl-SI" sz="4000" dirty="0">
                <a:solidFill>
                  <a:srgbClr val="FFFFFF"/>
                </a:solidFill>
                <a:latin typeface="Arial" panose="020B0604020202020204" pitchFamily="34" charset="0"/>
                <a:cs typeface="Arial" panose="020B0604020202020204" pitchFamily="34" charset="0"/>
              </a:rPr>
              <a:t>Splošni pogoji- SKLOP A, podsklop A1</a:t>
            </a:r>
          </a:p>
        </p:txBody>
      </p:sp>
      <p:sp>
        <p:nvSpPr>
          <p:cNvPr id="3" name="Označba mesta vsebine 2">
            <a:extLst>
              <a:ext uri="{FF2B5EF4-FFF2-40B4-BE49-F238E27FC236}">
                <a16:creationId xmlns:a16="http://schemas.microsoft.com/office/drawing/2014/main" id="{1BADD784-FE77-EF54-D28F-B4AF061B2F9F}"/>
              </a:ext>
            </a:extLst>
          </p:cNvPr>
          <p:cNvSpPr>
            <a:spLocks noGrp="1"/>
          </p:cNvSpPr>
          <p:nvPr>
            <p:ph idx="1"/>
          </p:nvPr>
        </p:nvSpPr>
        <p:spPr>
          <a:xfrm>
            <a:off x="296777" y="1770081"/>
            <a:ext cx="11598442" cy="5087919"/>
          </a:xfrm>
        </p:spPr>
        <p:txBody>
          <a:bodyPr anchor="ctr">
            <a:noAutofit/>
          </a:bodyPr>
          <a:lstStyle/>
          <a:p>
            <a:r>
              <a:rPr lang="sl-SI" sz="1200" dirty="0">
                <a:latin typeface="Arial" panose="020B0604020202020204" pitchFamily="34" charset="0"/>
                <a:cs typeface="Arial" panose="020B0604020202020204" pitchFamily="34" charset="0"/>
              </a:rPr>
              <a:t>Prijavitelj</a:t>
            </a:r>
            <a:r>
              <a:rPr lang="sl-SI" sz="1200" i="1" dirty="0">
                <a:latin typeface="Arial" panose="020B0604020202020204" pitchFamily="34" charset="0"/>
                <a:cs typeface="Arial" panose="020B0604020202020204" pitchFamily="34" charset="0"/>
              </a:rPr>
              <a:t> </a:t>
            </a:r>
            <a:r>
              <a:rPr lang="sl-SI" sz="1200" b="1" dirty="0">
                <a:latin typeface="Arial" panose="020B0604020202020204" pitchFamily="34" charset="0"/>
                <a:cs typeface="Arial" panose="020B0604020202020204" pitchFamily="34" charset="0"/>
              </a:rPr>
              <a:t>je </a:t>
            </a:r>
            <a:r>
              <a:rPr lang="sl-SI" sz="1200" b="1" kern="0" dirty="0">
                <a:effectLst/>
                <a:latin typeface="Arial" panose="020B0604020202020204" pitchFamily="34" charset="0"/>
                <a:ea typeface="MS Mincho" panose="02020609040205080304" pitchFamily="49" charset="-128"/>
              </a:rPr>
              <a:t>nevladna organizacija</a:t>
            </a:r>
            <a:r>
              <a:rPr lang="sl-SI" sz="1200" kern="0" dirty="0">
                <a:effectLst/>
                <a:latin typeface="Arial" panose="020B0604020202020204" pitchFamily="34" charset="0"/>
                <a:ea typeface="MS Mincho" panose="02020609040205080304" pitchFamily="49" charset="-128"/>
              </a:rPr>
              <a:t>, ki ima v ustanovnem aktu ali drugem ustreznem pravnem aktu opredeljeno </a:t>
            </a:r>
            <a:r>
              <a:rPr lang="sl-SI" sz="1200" b="1" kern="0" dirty="0">
                <a:effectLst/>
                <a:latin typeface="Arial" panose="020B0604020202020204" pitchFamily="34" charset="0"/>
                <a:ea typeface="MS Mincho" panose="02020609040205080304" pitchFamily="49" charset="-128"/>
              </a:rPr>
              <a:t>primarno delovanje na področju kulture </a:t>
            </a:r>
            <a:r>
              <a:rPr lang="sl-SI" sz="1200" kern="0" dirty="0">
                <a:effectLst/>
                <a:latin typeface="Arial" panose="020B0604020202020204" pitchFamily="34" charset="0"/>
                <a:ea typeface="MS Mincho" panose="02020609040205080304" pitchFamily="49" charset="-128"/>
              </a:rPr>
              <a:t>in izpolnjuje pogoje, določene v 2. členu ZNOrg </a:t>
            </a:r>
            <a:r>
              <a:rPr lang="sl-SI" sz="1000" i="1" kern="0" dirty="0">
                <a:effectLst/>
                <a:latin typeface="Arial" panose="020B0604020202020204" pitchFamily="34" charset="0"/>
                <a:ea typeface="MS Mincho" panose="02020609040205080304" pitchFamily="49" charset="-128"/>
              </a:rPr>
              <a:t>(</a:t>
            </a:r>
            <a:r>
              <a:rPr lang="sl-SI" sz="1000" i="1" kern="0" dirty="0">
                <a:effectLst/>
                <a:latin typeface="Arial" panose="020B0604020202020204" pitchFamily="34" charset="0"/>
                <a:ea typeface="Times New Roman" panose="02020603050405020304" pitchFamily="18" charset="0"/>
              </a:rPr>
              <a:t>kopija veljavnega Ustanovitvenega akta ali drugega ustreznega temeljnega akta z vsemi spremembami in dopolnitvami, v katerem prijavitelj </a:t>
            </a:r>
            <a:r>
              <a:rPr lang="sl-SI" sz="1000" b="1" i="1" kern="0" dirty="0">
                <a:effectLst/>
                <a:latin typeface="Arial" panose="020B0604020202020204" pitchFamily="34" charset="0"/>
                <a:ea typeface="Times New Roman" panose="02020603050405020304" pitchFamily="18" charset="0"/>
              </a:rPr>
              <a:t>jasno označi</a:t>
            </a:r>
            <a:r>
              <a:rPr lang="sl-SI" sz="1000" i="1" kern="0" dirty="0">
                <a:effectLst/>
                <a:latin typeface="Arial" panose="020B0604020202020204" pitchFamily="34" charset="0"/>
                <a:ea typeface="Times New Roman" panose="02020603050405020304" pitchFamily="18" charset="0"/>
              </a:rPr>
              <a:t> uresničevanje primarnega delovanja na področju kulture ter določil 2. člena ZNOrg.; status NVO na področju kulture- ni potrebno dokazilo);</a:t>
            </a:r>
          </a:p>
          <a:p>
            <a:r>
              <a:rPr lang="sl-SI" sz="1200" kern="0" dirty="0">
                <a:effectLst/>
                <a:latin typeface="Arial" panose="020B0604020202020204" pitchFamily="34" charset="0"/>
                <a:ea typeface="MS Mincho" panose="02020609040205080304" pitchFamily="49" charset="-128"/>
              </a:rPr>
              <a:t>Prijavitelj je najmanj pet (5) let vpisan v Poslovni register Slovenije;</a:t>
            </a:r>
          </a:p>
          <a:p>
            <a:r>
              <a:rPr lang="sl-SI" sz="1200" kern="100" dirty="0">
                <a:latin typeface="Arial" panose="020B0604020202020204" pitchFamily="34" charset="0"/>
                <a:cs typeface="Times New Roman" panose="02020603050405020304" pitchFamily="18" charset="0"/>
              </a:rPr>
              <a:t>Prijavitelj je imel v letu 2022 ali 2023 najmanj </a:t>
            </a:r>
            <a:r>
              <a:rPr lang="sl-SI" sz="1200" b="1" kern="100" dirty="0">
                <a:latin typeface="Arial" panose="020B0604020202020204" pitchFamily="34" charset="0"/>
                <a:cs typeface="Times New Roman" panose="02020603050405020304" pitchFamily="18" charset="0"/>
              </a:rPr>
              <a:t>40.000 evrov prihodka </a:t>
            </a:r>
            <a:r>
              <a:rPr lang="sl-SI" sz="1200" kern="100" dirty="0">
                <a:latin typeface="Arial" panose="020B0604020202020204" pitchFamily="34" charset="0"/>
                <a:cs typeface="Times New Roman" panose="02020603050405020304" pitchFamily="18" charset="0"/>
              </a:rPr>
              <a:t>(kopija podatkov iz izkaza prihodkov in odhodkov </a:t>
            </a:r>
            <a:r>
              <a:rPr lang="sl-SI" sz="1000" i="1" kern="0" dirty="0">
                <a:latin typeface="Arial" panose="020B0604020202020204" pitchFamily="34" charset="0"/>
              </a:rPr>
              <a:t>(izkaz poslovnega izida); </a:t>
            </a:r>
          </a:p>
          <a:p>
            <a:pPr>
              <a:spcAft>
                <a:spcPts val="800"/>
              </a:spcAft>
            </a:pPr>
            <a:r>
              <a:rPr lang="sl-SI" sz="1200" kern="100" dirty="0">
                <a:latin typeface="Arial" panose="020B0604020202020204" pitchFamily="34" charset="0"/>
                <a:cs typeface="Times New Roman" panose="02020603050405020304" pitchFamily="18" charset="0"/>
              </a:rPr>
              <a:t>Prijavitelj je imel oziroma ima v letih 2022, 2023 ali 2024 zaposleno </a:t>
            </a:r>
            <a:r>
              <a:rPr lang="sl-SI" sz="1200" b="1" kern="100" dirty="0">
                <a:latin typeface="Arial" panose="020B0604020202020204" pitchFamily="34" charset="0"/>
                <a:cs typeface="Times New Roman" panose="02020603050405020304" pitchFamily="18" charset="0"/>
              </a:rPr>
              <a:t>vsaj eno osebo za </a:t>
            </a:r>
            <a:r>
              <a:rPr lang="sl-SI" sz="1200" kern="100" dirty="0">
                <a:latin typeface="Arial" panose="020B0604020202020204" pitchFamily="34" charset="0"/>
                <a:cs typeface="Times New Roman" panose="02020603050405020304" pitchFamily="18" charset="0"/>
              </a:rPr>
              <a:t>polni ali krajši delovni čas (</a:t>
            </a:r>
            <a:r>
              <a:rPr lang="sl-SI" sz="1000" i="1" kern="0" dirty="0">
                <a:latin typeface="Arial" panose="020B0604020202020204" pitchFamily="34" charset="0"/>
              </a:rPr>
              <a:t>kopija dokazila Zavoda za zdravstveno zavarovanje Slovenije o številu zaposlenih oseb v letih 2022, 2023 ali 2024);</a:t>
            </a:r>
          </a:p>
          <a:p>
            <a:pPr>
              <a:spcAft>
                <a:spcPts val="800"/>
              </a:spcAft>
            </a:pPr>
            <a:r>
              <a:rPr lang="sl-SI" sz="1200" kern="100" dirty="0">
                <a:latin typeface="Arial" panose="020B0604020202020204" pitchFamily="34" charset="0"/>
                <a:cs typeface="Times New Roman" panose="02020603050405020304" pitchFamily="18" charset="0"/>
              </a:rPr>
              <a:t>Prijavitelj ima v Republiki Sloveniji odprt transakcijski račun, ki je vpisan v register transakcijskih računov pri AJPES;</a:t>
            </a:r>
          </a:p>
          <a:p>
            <a:r>
              <a:rPr lang="sl-SI" sz="1200" kern="100" dirty="0">
                <a:effectLst/>
                <a:latin typeface="Arial" panose="020B0604020202020204" pitchFamily="34" charset="0"/>
                <a:ea typeface="Calibri" panose="020F0502020204030204" pitchFamily="34" charset="0"/>
                <a:cs typeface="Times New Roman" panose="02020603050405020304" pitchFamily="18" charset="0"/>
              </a:rPr>
              <a:t>Prijavitelj nima</a:t>
            </a:r>
            <a:r>
              <a:rPr lang="sl-SI" sz="1200" kern="0" dirty="0">
                <a:effectLst/>
                <a:latin typeface="Arial" panose="020B0604020202020204" pitchFamily="34" charset="0"/>
                <a:ea typeface="Calibri" panose="020F0502020204030204" pitchFamily="34" charset="0"/>
                <a:cs typeface="Times New Roman" panose="02020603050405020304" pitchFamily="18" charset="0"/>
              </a:rPr>
              <a:t> neporavnanih zapadlih finančnih obveznosti do Ministrstva za kulturo iz naslova pogodb o sofinanciranju, sklenjenih v preteklih letih;</a:t>
            </a:r>
          </a:p>
          <a:p>
            <a:r>
              <a:rPr lang="sl-SI" sz="1200" kern="0" dirty="0">
                <a:effectLst/>
                <a:latin typeface="Arial" panose="020B0604020202020204" pitchFamily="34" charset="0"/>
                <a:ea typeface="Times New Roman" panose="02020603050405020304" pitchFamily="18" charset="0"/>
              </a:rPr>
              <a:t>Prijavitelj ima poravnane vse davke in druge obvezne dajatve </a:t>
            </a:r>
            <a:r>
              <a:rPr lang="sl-SI" sz="1200" kern="0" dirty="0">
                <a:effectLst/>
                <a:latin typeface="Arial" panose="020B0604020202020204" pitchFamily="34" charset="0"/>
                <a:ea typeface="MS Mincho" panose="02020609040205080304" pitchFamily="49" charset="-128"/>
              </a:rPr>
              <a:t>v skladu </a:t>
            </a:r>
            <a:r>
              <a:rPr lang="sl-SI" sz="1200" kern="0" dirty="0">
                <a:effectLst/>
                <a:latin typeface="Arial" panose="020B0604020202020204" pitchFamily="34" charset="0"/>
                <a:ea typeface="Times New Roman" panose="02020603050405020304" pitchFamily="18" charset="0"/>
              </a:rPr>
              <a:t>z nacionalno zakonodajo, zapadle do vključno zadnjega dne v mesecu pred vložitvijo vloge na javni razpis, oziroma vrednost neplačanih zapadlih obveznosti ne znaša 50 evrov ali več </a:t>
            </a:r>
            <a:r>
              <a:rPr lang="sl-SI" sz="1000" i="1" kern="0" dirty="0">
                <a:effectLst/>
                <a:latin typeface="Arial" panose="020B0604020202020204" pitchFamily="34" charset="0"/>
                <a:ea typeface="Times New Roman" panose="02020603050405020304" pitchFamily="18" charset="0"/>
              </a:rPr>
              <a:t>(</a:t>
            </a:r>
            <a:r>
              <a:rPr lang="sl-SI" sz="1000" i="1" dirty="0">
                <a:effectLst/>
                <a:latin typeface="Arial" panose="020B0604020202020204" pitchFamily="34" charset="0"/>
                <a:ea typeface="Calibri" panose="020F0502020204030204" pitchFamily="34" charset="0"/>
              </a:rPr>
              <a:t>kopija dokazila Finančne uprave Republike Slovenije o plačanih davkih in drugih obveznih dajatvah)</a:t>
            </a:r>
            <a:endParaRPr lang="sl-SI" sz="1000" i="1" kern="0" dirty="0">
              <a:effectLst/>
              <a:latin typeface="Arial" panose="020B0604020202020204" pitchFamily="34" charset="0"/>
              <a:ea typeface="Times New Roman" panose="02020603050405020304" pitchFamily="18" charset="0"/>
            </a:endParaRPr>
          </a:p>
          <a:p>
            <a:r>
              <a:rPr lang="sl-SI" sz="1200" kern="0" dirty="0">
                <a:latin typeface="Arial" panose="020B0604020202020204" pitchFamily="34" charset="0"/>
              </a:rPr>
              <a:t>Prijavitelj ni v stečajnem postopku, postopku prenehanja delovanja, postopku prisilne poravnave ali postopku likvidacije.</a:t>
            </a:r>
          </a:p>
          <a:p>
            <a:r>
              <a:rPr lang="sl-SI" sz="1200" kern="0" dirty="0">
                <a:latin typeface="Arial" panose="020B0604020202020204" pitchFamily="34" charset="0"/>
              </a:rPr>
              <a:t>Zoper prijavitelja ni podana prepoved poslovanja v razmerju do ministrstva v obsegu, kot izhaja iz 35. in 36. člena Zakona o integriteti in preprečevanju korupcije (Uradni list RS, št. 69/11 – uradno prečiščeno besedilo, 158/20, 3/22 – Zdeb in 16/23 – ZZPri).</a:t>
            </a:r>
          </a:p>
          <a:p>
            <a:r>
              <a:rPr lang="sl-SI" sz="1200" kern="0" dirty="0">
                <a:latin typeface="Arial" panose="020B0604020202020204" pitchFamily="34" charset="0"/>
                <a:cs typeface="Times New Roman" panose="02020603050405020304" pitchFamily="18" charset="0"/>
              </a:rPr>
              <a:t>Za iste že povrnjene upravičene stroške, ki so predmet sofinanciranja v tem razpisu, prijavitelj ni in ne bo pridobil sredstev iz drugih javnih virov (sredstev evropskega, državnega ali lokalnega proračuna) (prepoved dvojnega sofinanciranja).</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7021581"/>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TM10001115[[fn=Paket]]</Template>
  <TotalTime>1604</TotalTime>
  <Words>4341</Words>
  <Application>Microsoft Office PowerPoint</Application>
  <PresentationFormat>Širokozaslonsko</PresentationFormat>
  <Paragraphs>299</Paragraphs>
  <Slides>25</Slides>
  <Notes>6</Notes>
  <HiddenSlides>0</HiddenSlides>
  <MMClips>0</MMClips>
  <ScaleCrop>false</ScaleCrop>
  <HeadingPairs>
    <vt:vector size="6" baseType="variant">
      <vt:variant>
        <vt:lpstr>Uporabljene pisave</vt:lpstr>
      </vt:variant>
      <vt:variant>
        <vt:i4>6</vt:i4>
      </vt:variant>
      <vt:variant>
        <vt:lpstr>Tema</vt:lpstr>
      </vt:variant>
      <vt:variant>
        <vt:i4>1</vt:i4>
      </vt:variant>
      <vt:variant>
        <vt:lpstr>Naslovi diapozitivov</vt:lpstr>
      </vt:variant>
      <vt:variant>
        <vt:i4>25</vt:i4>
      </vt:variant>
    </vt:vector>
  </HeadingPairs>
  <TitlesOfParts>
    <vt:vector size="32" baseType="lpstr">
      <vt:lpstr>Arial</vt:lpstr>
      <vt:lpstr>Calibri</vt:lpstr>
      <vt:lpstr>Calibri Light</vt:lpstr>
      <vt:lpstr>Courier New</vt:lpstr>
      <vt:lpstr>Symbol</vt:lpstr>
      <vt:lpstr>Times New Roman</vt:lpstr>
      <vt:lpstr>Officeova tema</vt:lpstr>
      <vt:lpstr>Javni razpis za zeleni prehod v kulturi (JR-ZPK- 2024-2026) </vt:lpstr>
      <vt:lpstr>Osnovni podatki</vt:lpstr>
      <vt:lpstr>ZELENI PREHOD</vt:lpstr>
      <vt:lpstr>OGLJIČNI ODTIS</vt:lpstr>
      <vt:lpstr>SKLOP A</vt:lpstr>
      <vt:lpstr>SKLOP B</vt:lpstr>
      <vt:lpstr>Upravičeni prijavitelji</vt:lpstr>
      <vt:lpstr>Splošni pogoji</vt:lpstr>
      <vt:lpstr>Splošni pogoji- SKLOP A, podsklop A1</vt:lpstr>
      <vt:lpstr>Splošni pogoji- SKLOP A, podsklop A2</vt:lpstr>
      <vt:lpstr>Splošni pogoji- SKLOP B</vt:lpstr>
      <vt:lpstr>Posebni pogoji</vt:lpstr>
      <vt:lpstr>Sodelovanje z drugimi organizacijami s področja okolja</vt:lpstr>
      <vt:lpstr>Upravičeni stroški</vt:lpstr>
      <vt:lpstr>Višina sofinanciranja in način dodeljevanja sredstev</vt:lpstr>
      <vt:lpstr>Ocenjevanje in izbor vlog</vt:lpstr>
      <vt:lpstr>Ocenjevanje SKLOP A</vt:lpstr>
      <vt:lpstr>Ocenjevanje SKLOP A</vt:lpstr>
      <vt:lpstr>Ocenjevanje SKLOP A</vt:lpstr>
      <vt:lpstr>Ocenjevanje  SKLOP A</vt:lpstr>
      <vt:lpstr>Ocenjevanje SKLOP B</vt:lpstr>
      <vt:lpstr>Ocenjevanje SKLOP B</vt:lpstr>
      <vt:lpstr>Ocenjevanje SKLOP B</vt:lpstr>
      <vt:lpstr>Oddaja vloge</vt:lpstr>
      <vt:lpstr> Vprašanja &amp; odgovori   Rezultati razpisa</vt:lpstr>
    </vt:vector>
  </TitlesOfParts>
  <Company>MJU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Javni razpis za izbor projektov krepitve podpornega okolja v kulturi v letih 2024–2025 (JPR-KPOK-24-25)</dc:title>
  <dc:creator>Anže Zorman</dc:creator>
  <cp:lastModifiedBy>Urška Kavčič (MK)</cp:lastModifiedBy>
  <cp:revision>23</cp:revision>
  <cp:lastPrinted>2024-07-01T15:15:37Z</cp:lastPrinted>
  <dcterms:created xsi:type="dcterms:W3CDTF">2023-09-14T10:27:03Z</dcterms:created>
  <dcterms:modified xsi:type="dcterms:W3CDTF">2024-07-03T12:18:11Z</dcterms:modified>
</cp:coreProperties>
</file>