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8" r:id="rId1"/>
  </p:sldMasterIdLst>
  <p:notesMasterIdLst>
    <p:notesMasterId r:id="rId26"/>
  </p:notesMasterIdLst>
  <p:sldIdLst>
    <p:sldId id="256" r:id="rId2"/>
    <p:sldId id="257" r:id="rId3"/>
    <p:sldId id="289" r:id="rId4"/>
    <p:sldId id="258" r:id="rId5"/>
    <p:sldId id="288" r:id="rId6"/>
    <p:sldId id="290" r:id="rId7"/>
    <p:sldId id="301" r:id="rId8"/>
    <p:sldId id="260" r:id="rId9"/>
    <p:sldId id="262" r:id="rId10"/>
    <p:sldId id="277" r:id="rId11"/>
    <p:sldId id="291" r:id="rId12"/>
    <p:sldId id="292" r:id="rId13"/>
    <p:sldId id="293" r:id="rId14"/>
    <p:sldId id="294" r:id="rId15"/>
    <p:sldId id="302" r:id="rId16"/>
    <p:sldId id="283" r:id="rId17"/>
    <p:sldId id="297" r:id="rId18"/>
    <p:sldId id="286" r:id="rId19"/>
    <p:sldId id="296" r:id="rId20"/>
    <p:sldId id="298" r:id="rId21"/>
    <p:sldId id="287" r:id="rId22"/>
    <p:sldId id="295" r:id="rId23"/>
    <p:sldId id="299" r:id="rId24"/>
    <p:sldId id="300" r:id="rId25"/>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ivzeti razdelek" id="{C55F92B1-76DF-4578-AF2A-5C23AE38BAF3}">
          <p14:sldIdLst>
            <p14:sldId id="256"/>
            <p14:sldId id="257"/>
            <p14:sldId id="289"/>
            <p14:sldId id="258"/>
            <p14:sldId id="288"/>
            <p14:sldId id="290"/>
            <p14:sldId id="301"/>
            <p14:sldId id="260"/>
            <p14:sldId id="262"/>
            <p14:sldId id="277"/>
            <p14:sldId id="291"/>
            <p14:sldId id="292"/>
            <p14:sldId id="293"/>
            <p14:sldId id="294"/>
            <p14:sldId id="302"/>
            <p14:sldId id="283"/>
            <p14:sldId id="297"/>
            <p14:sldId id="286"/>
            <p14:sldId id="296"/>
            <p14:sldId id="298"/>
            <p14:sldId id="287"/>
            <p14:sldId id="295"/>
            <p14:sldId id="299"/>
            <p14:sldId id="30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216FAA1-BC7F-8158-02D7-E7DEF2F19EAE}" name="Anže Zorman" initials="AZ" userId="S::Anze.Zorman@gov.si::e78cbb01-509a-4349-b899-c45ddd592a90" providerId="AD"/>
  <p188:author id="{6613F3FB-A715-8A43-6159-9CE48739F54B}" name="Ana Blatnik" initials="AB" userId="S::ab7784@nyu.edu::7945daaa-c88b-4b68-b69c-ffc6742839f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190" autoAdjust="0"/>
    <p:restoredTop sz="94669" autoAdjust="0"/>
  </p:normalViewPr>
  <p:slideViewPr>
    <p:cSldViewPr snapToGrid="0">
      <p:cViewPr varScale="1">
        <p:scale>
          <a:sx n="98" d="100"/>
          <a:sy n="98" d="100"/>
        </p:scale>
        <p:origin x="78" y="594"/>
      </p:cViewPr>
      <p:guideLst/>
    </p:cSldViewPr>
  </p:slideViewPr>
  <p:outlineViewPr>
    <p:cViewPr>
      <p:scale>
        <a:sx n="33" d="100"/>
        <a:sy n="33" d="100"/>
      </p:scale>
      <p:origin x="0" y="-16512"/>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99" d="100"/>
          <a:sy n="99" d="100"/>
        </p:scale>
        <p:origin x="357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3292603-0E80-48AC-89AB-C16EEC3F87B5}" type="doc">
      <dgm:prSet loTypeId="urn:microsoft.com/office/officeart/2005/8/layout/hierarchy3" loCatId="relationship" qsTypeId="urn:microsoft.com/office/officeart/2005/8/quickstyle/simple1" qsCatId="simple" csTypeId="urn:microsoft.com/office/officeart/2005/8/colors/accent1_2" csCatId="accent1" phldr="1"/>
      <dgm:spPr/>
      <dgm:t>
        <a:bodyPr/>
        <a:lstStyle/>
        <a:p>
          <a:endParaRPr lang="sl-SI"/>
        </a:p>
      </dgm:t>
    </dgm:pt>
    <dgm:pt modelId="{2CAD9876-08BF-439A-9340-2F85655F59B7}">
      <dgm:prSet phldrT="[besedilo]"/>
      <dgm:spPr/>
      <dgm:t>
        <a:bodyPr/>
        <a:lstStyle/>
        <a:p>
          <a:r>
            <a:rPr lang="sl-SI" dirty="0"/>
            <a:t>Prijavljeni projekt</a:t>
          </a:r>
        </a:p>
      </dgm:t>
    </dgm:pt>
    <dgm:pt modelId="{5993B2C3-E644-4486-B53C-18C800765669}" type="parTrans" cxnId="{915C769A-E3D3-48E4-A28F-C15164ACC269}">
      <dgm:prSet/>
      <dgm:spPr/>
      <dgm:t>
        <a:bodyPr/>
        <a:lstStyle/>
        <a:p>
          <a:endParaRPr lang="sl-SI"/>
        </a:p>
      </dgm:t>
    </dgm:pt>
    <dgm:pt modelId="{3383167F-D002-4C8A-9CD2-38FD56A96467}" type="sibTrans" cxnId="{915C769A-E3D3-48E4-A28F-C15164ACC269}">
      <dgm:prSet/>
      <dgm:spPr/>
      <dgm:t>
        <a:bodyPr/>
        <a:lstStyle/>
        <a:p>
          <a:endParaRPr lang="sl-SI"/>
        </a:p>
      </dgm:t>
    </dgm:pt>
    <dgm:pt modelId="{7C15B2F6-8BF9-41D5-AD40-804934E6E75C}">
      <dgm:prSet phldrT="[besedilo]"/>
      <dgm:spPr/>
      <dgm:t>
        <a:bodyPr/>
        <a:lstStyle/>
        <a:p>
          <a:r>
            <a:rPr lang="sl-SI" dirty="0"/>
            <a:t>Gostovanje kulturnega projekta</a:t>
          </a:r>
        </a:p>
      </dgm:t>
    </dgm:pt>
    <dgm:pt modelId="{DEA10EC1-35CE-4792-92D9-C9F5E708FD7C}" type="parTrans" cxnId="{F7955987-689B-496B-8354-75B18BAA010D}">
      <dgm:prSet/>
      <dgm:spPr/>
      <dgm:t>
        <a:bodyPr/>
        <a:lstStyle/>
        <a:p>
          <a:endParaRPr lang="sl-SI"/>
        </a:p>
      </dgm:t>
    </dgm:pt>
    <dgm:pt modelId="{C33F34E6-52E3-46C5-A48F-0A197D1B8596}" type="sibTrans" cxnId="{F7955987-689B-496B-8354-75B18BAA010D}">
      <dgm:prSet/>
      <dgm:spPr/>
      <dgm:t>
        <a:bodyPr/>
        <a:lstStyle/>
        <a:p>
          <a:endParaRPr lang="sl-SI"/>
        </a:p>
      </dgm:t>
    </dgm:pt>
    <dgm:pt modelId="{A5FD3FEE-E59E-4A78-8BDF-1D76E2DE6F62}">
      <dgm:prSet phldrT="[besedilo]"/>
      <dgm:spPr/>
      <dgm:t>
        <a:bodyPr/>
        <a:lstStyle/>
        <a:p>
          <a:r>
            <a:rPr lang="sl-SI" dirty="0"/>
            <a:t>Dogodek razvoja občinstev</a:t>
          </a:r>
        </a:p>
      </dgm:t>
    </dgm:pt>
    <dgm:pt modelId="{6C2FC34C-7D66-4CBB-8D78-DD9B42522082}" type="parTrans" cxnId="{0AE78B68-9B74-46D9-A017-928E46910F65}">
      <dgm:prSet/>
      <dgm:spPr/>
      <dgm:t>
        <a:bodyPr/>
        <a:lstStyle/>
        <a:p>
          <a:endParaRPr lang="sl-SI"/>
        </a:p>
      </dgm:t>
    </dgm:pt>
    <dgm:pt modelId="{F021B103-15A0-4A63-8E74-AEBC70399756}" type="sibTrans" cxnId="{0AE78B68-9B74-46D9-A017-928E46910F65}">
      <dgm:prSet/>
      <dgm:spPr/>
      <dgm:t>
        <a:bodyPr/>
        <a:lstStyle/>
        <a:p>
          <a:endParaRPr lang="sl-SI"/>
        </a:p>
      </dgm:t>
    </dgm:pt>
    <dgm:pt modelId="{8162A1BA-AC20-422F-A36D-DE949F8645BB}" type="pres">
      <dgm:prSet presAssocID="{F3292603-0E80-48AC-89AB-C16EEC3F87B5}" presName="diagram" presStyleCnt="0">
        <dgm:presLayoutVars>
          <dgm:chPref val="1"/>
          <dgm:dir/>
          <dgm:animOne val="branch"/>
          <dgm:animLvl val="lvl"/>
          <dgm:resizeHandles/>
        </dgm:presLayoutVars>
      </dgm:prSet>
      <dgm:spPr/>
    </dgm:pt>
    <dgm:pt modelId="{919F6E83-8081-4865-BD5E-4F68DD17143A}" type="pres">
      <dgm:prSet presAssocID="{2CAD9876-08BF-439A-9340-2F85655F59B7}" presName="root" presStyleCnt="0"/>
      <dgm:spPr/>
    </dgm:pt>
    <dgm:pt modelId="{D51E5753-8A11-403A-B6D8-C0ACF0799A6C}" type="pres">
      <dgm:prSet presAssocID="{2CAD9876-08BF-439A-9340-2F85655F59B7}" presName="rootComposite" presStyleCnt="0"/>
      <dgm:spPr/>
    </dgm:pt>
    <dgm:pt modelId="{0232DB2C-42DF-40CC-820E-29F094E05F5D}" type="pres">
      <dgm:prSet presAssocID="{2CAD9876-08BF-439A-9340-2F85655F59B7}" presName="rootText" presStyleLbl="node1" presStyleIdx="0" presStyleCnt="1"/>
      <dgm:spPr/>
    </dgm:pt>
    <dgm:pt modelId="{F3C5B77F-AE23-4347-B134-637E07DAA4B0}" type="pres">
      <dgm:prSet presAssocID="{2CAD9876-08BF-439A-9340-2F85655F59B7}" presName="rootConnector" presStyleLbl="node1" presStyleIdx="0" presStyleCnt="1"/>
      <dgm:spPr/>
    </dgm:pt>
    <dgm:pt modelId="{11462733-F92F-4A44-BCE6-51E104E9F88F}" type="pres">
      <dgm:prSet presAssocID="{2CAD9876-08BF-439A-9340-2F85655F59B7}" presName="childShape" presStyleCnt="0"/>
      <dgm:spPr/>
    </dgm:pt>
    <dgm:pt modelId="{F5959986-7C08-4B2D-9A21-FEB070E11F11}" type="pres">
      <dgm:prSet presAssocID="{DEA10EC1-35CE-4792-92D9-C9F5E708FD7C}" presName="Name13" presStyleLbl="parChTrans1D2" presStyleIdx="0" presStyleCnt="2"/>
      <dgm:spPr/>
    </dgm:pt>
    <dgm:pt modelId="{AA73ED2F-6E23-4B7C-8639-A54546D0BDA6}" type="pres">
      <dgm:prSet presAssocID="{7C15B2F6-8BF9-41D5-AD40-804934E6E75C}" presName="childText" presStyleLbl="bgAcc1" presStyleIdx="0" presStyleCnt="2">
        <dgm:presLayoutVars>
          <dgm:bulletEnabled val="1"/>
        </dgm:presLayoutVars>
      </dgm:prSet>
      <dgm:spPr/>
    </dgm:pt>
    <dgm:pt modelId="{1B17B5F0-F8C5-4E85-97CE-33695FD564F0}" type="pres">
      <dgm:prSet presAssocID="{6C2FC34C-7D66-4CBB-8D78-DD9B42522082}" presName="Name13" presStyleLbl="parChTrans1D2" presStyleIdx="1" presStyleCnt="2"/>
      <dgm:spPr/>
    </dgm:pt>
    <dgm:pt modelId="{08813815-6A3E-48E3-8324-BF88F0142CB3}" type="pres">
      <dgm:prSet presAssocID="{A5FD3FEE-E59E-4A78-8BDF-1D76E2DE6F62}" presName="childText" presStyleLbl="bgAcc1" presStyleIdx="1" presStyleCnt="2">
        <dgm:presLayoutVars>
          <dgm:bulletEnabled val="1"/>
        </dgm:presLayoutVars>
      </dgm:prSet>
      <dgm:spPr/>
    </dgm:pt>
  </dgm:ptLst>
  <dgm:cxnLst>
    <dgm:cxn modelId="{B4DCE615-ED27-4510-9E18-C5722671B878}" type="presOf" srcId="{6C2FC34C-7D66-4CBB-8D78-DD9B42522082}" destId="{1B17B5F0-F8C5-4E85-97CE-33695FD564F0}" srcOrd="0" destOrd="0" presId="urn:microsoft.com/office/officeart/2005/8/layout/hierarchy3"/>
    <dgm:cxn modelId="{C5CFB366-EDA3-43C2-9082-0898050AF537}" type="presOf" srcId="{2CAD9876-08BF-439A-9340-2F85655F59B7}" destId="{F3C5B77F-AE23-4347-B134-637E07DAA4B0}" srcOrd="1" destOrd="0" presId="urn:microsoft.com/office/officeart/2005/8/layout/hierarchy3"/>
    <dgm:cxn modelId="{85E22C48-6D98-4334-A4AD-1F7543080F48}" type="presOf" srcId="{2CAD9876-08BF-439A-9340-2F85655F59B7}" destId="{0232DB2C-42DF-40CC-820E-29F094E05F5D}" srcOrd="0" destOrd="0" presId="urn:microsoft.com/office/officeart/2005/8/layout/hierarchy3"/>
    <dgm:cxn modelId="{0AE78B68-9B74-46D9-A017-928E46910F65}" srcId="{2CAD9876-08BF-439A-9340-2F85655F59B7}" destId="{A5FD3FEE-E59E-4A78-8BDF-1D76E2DE6F62}" srcOrd="1" destOrd="0" parTransId="{6C2FC34C-7D66-4CBB-8D78-DD9B42522082}" sibTransId="{F021B103-15A0-4A63-8E74-AEBC70399756}"/>
    <dgm:cxn modelId="{FF8AB569-5EDF-420C-827F-37D4264E0AEE}" type="presOf" srcId="{A5FD3FEE-E59E-4A78-8BDF-1D76E2DE6F62}" destId="{08813815-6A3E-48E3-8324-BF88F0142CB3}" srcOrd="0" destOrd="0" presId="urn:microsoft.com/office/officeart/2005/8/layout/hierarchy3"/>
    <dgm:cxn modelId="{3096A884-8A04-45B5-93F3-68B96FFF4A5B}" type="presOf" srcId="{F3292603-0E80-48AC-89AB-C16EEC3F87B5}" destId="{8162A1BA-AC20-422F-A36D-DE949F8645BB}" srcOrd="0" destOrd="0" presId="urn:microsoft.com/office/officeart/2005/8/layout/hierarchy3"/>
    <dgm:cxn modelId="{F7955987-689B-496B-8354-75B18BAA010D}" srcId="{2CAD9876-08BF-439A-9340-2F85655F59B7}" destId="{7C15B2F6-8BF9-41D5-AD40-804934E6E75C}" srcOrd="0" destOrd="0" parTransId="{DEA10EC1-35CE-4792-92D9-C9F5E708FD7C}" sibTransId="{C33F34E6-52E3-46C5-A48F-0A197D1B8596}"/>
    <dgm:cxn modelId="{915C769A-E3D3-48E4-A28F-C15164ACC269}" srcId="{F3292603-0E80-48AC-89AB-C16EEC3F87B5}" destId="{2CAD9876-08BF-439A-9340-2F85655F59B7}" srcOrd="0" destOrd="0" parTransId="{5993B2C3-E644-4486-B53C-18C800765669}" sibTransId="{3383167F-D002-4C8A-9CD2-38FD56A96467}"/>
    <dgm:cxn modelId="{C72489B4-2F3A-4D24-97DA-435BC5715225}" type="presOf" srcId="{7C15B2F6-8BF9-41D5-AD40-804934E6E75C}" destId="{AA73ED2F-6E23-4B7C-8639-A54546D0BDA6}" srcOrd="0" destOrd="0" presId="urn:microsoft.com/office/officeart/2005/8/layout/hierarchy3"/>
    <dgm:cxn modelId="{B3D5D4C6-EEE8-481B-8889-C6D904AAE6C8}" type="presOf" srcId="{DEA10EC1-35CE-4792-92D9-C9F5E708FD7C}" destId="{F5959986-7C08-4B2D-9A21-FEB070E11F11}" srcOrd="0" destOrd="0" presId="urn:microsoft.com/office/officeart/2005/8/layout/hierarchy3"/>
    <dgm:cxn modelId="{6D56E8AE-93CE-4CBC-8236-3743AF42BE06}" type="presParOf" srcId="{8162A1BA-AC20-422F-A36D-DE949F8645BB}" destId="{919F6E83-8081-4865-BD5E-4F68DD17143A}" srcOrd="0" destOrd="0" presId="urn:microsoft.com/office/officeart/2005/8/layout/hierarchy3"/>
    <dgm:cxn modelId="{6E9340AF-85E5-414C-8748-61CB2DAE8758}" type="presParOf" srcId="{919F6E83-8081-4865-BD5E-4F68DD17143A}" destId="{D51E5753-8A11-403A-B6D8-C0ACF0799A6C}" srcOrd="0" destOrd="0" presId="urn:microsoft.com/office/officeart/2005/8/layout/hierarchy3"/>
    <dgm:cxn modelId="{2F4040B9-722A-4BFD-A8DD-A5A7CEA2B820}" type="presParOf" srcId="{D51E5753-8A11-403A-B6D8-C0ACF0799A6C}" destId="{0232DB2C-42DF-40CC-820E-29F094E05F5D}" srcOrd="0" destOrd="0" presId="urn:microsoft.com/office/officeart/2005/8/layout/hierarchy3"/>
    <dgm:cxn modelId="{248BF4EE-DC26-47DB-B910-9C569E2B2ED8}" type="presParOf" srcId="{D51E5753-8A11-403A-B6D8-C0ACF0799A6C}" destId="{F3C5B77F-AE23-4347-B134-637E07DAA4B0}" srcOrd="1" destOrd="0" presId="urn:microsoft.com/office/officeart/2005/8/layout/hierarchy3"/>
    <dgm:cxn modelId="{9986AFFD-12D5-44A7-948C-B47F106FBC0A}" type="presParOf" srcId="{919F6E83-8081-4865-BD5E-4F68DD17143A}" destId="{11462733-F92F-4A44-BCE6-51E104E9F88F}" srcOrd="1" destOrd="0" presId="urn:microsoft.com/office/officeart/2005/8/layout/hierarchy3"/>
    <dgm:cxn modelId="{985EC823-0BD5-40A2-B071-A64F4A2962A9}" type="presParOf" srcId="{11462733-F92F-4A44-BCE6-51E104E9F88F}" destId="{F5959986-7C08-4B2D-9A21-FEB070E11F11}" srcOrd="0" destOrd="0" presId="urn:microsoft.com/office/officeart/2005/8/layout/hierarchy3"/>
    <dgm:cxn modelId="{8B75905E-E330-48B9-B71A-66BC7B0655A8}" type="presParOf" srcId="{11462733-F92F-4A44-BCE6-51E104E9F88F}" destId="{AA73ED2F-6E23-4B7C-8639-A54546D0BDA6}" srcOrd="1" destOrd="0" presId="urn:microsoft.com/office/officeart/2005/8/layout/hierarchy3"/>
    <dgm:cxn modelId="{796DFFCD-6929-4B3E-83A3-9BFCF1DBC198}" type="presParOf" srcId="{11462733-F92F-4A44-BCE6-51E104E9F88F}" destId="{1B17B5F0-F8C5-4E85-97CE-33695FD564F0}" srcOrd="2" destOrd="0" presId="urn:microsoft.com/office/officeart/2005/8/layout/hierarchy3"/>
    <dgm:cxn modelId="{D03C5218-078C-4ABD-9328-BE830664FDB4}" type="presParOf" srcId="{11462733-F92F-4A44-BCE6-51E104E9F88F}" destId="{08813815-6A3E-48E3-8324-BF88F0142CB3}"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08A1161-63EB-4441-B88F-A7CA24E37CF4}" type="doc">
      <dgm:prSet loTypeId="urn:microsoft.com/office/officeart/2005/8/layout/arrow1" loCatId="relationship" qsTypeId="urn:microsoft.com/office/officeart/2005/8/quickstyle/simple1" qsCatId="simple" csTypeId="urn:microsoft.com/office/officeart/2005/8/colors/accent1_2" csCatId="accent1" phldr="1"/>
      <dgm:spPr/>
      <dgm:t>
        <a:bodyPr/>
        <a:lstStyle/>
        <a:p>
          <a:endParaRPr lang="sl-SI"/>
        </a:p>
      </dgm:t>
    </dgm:pt>
    <dgm:pt modelId="{609A816A-0A3E-4566-B1D6-A60736ED0DFF}">
      <dgm:prSet phldrT="[besedilo]"/>
      <dgm:spPr>
        <a:solidFill>
          <a:schemeClr val="accent4"/>
        </a:solidFill>
      </dgm:spPr>
      <dgm:t>
        <a:bodyPr vert="vert270"/>
        <a:lstStyle/>
        <a:p>
          <a:r>
            <a:rPr lang="sl-SI" dirty="0">
              <a:solidFill>
                <a:schemeClr val="tx1">
                  <a:lumMod val="95000"/>
                  <a:lumOff val="5000"/>
                </a:schemeClr>
              </a:solidFill>
              <a:latin typeface="Arial" panose="020B0604020202020204" pitchFamily="34" charset="0"/>
              <a:cs typeface="Arial" panose="020B0604020202020204" pitchFamily="34" charset="0"/>
            </a:rPr>
            <a:t>Kulturni projekt, ki ga je v obdobju 2020–2025 sofinanciralo MK</a:t>
          </a:r>
        </a:p>
      </dgm:t>
    </dgm:pt>
    <dgm:pt modelId="{5788A374-026B-4DB4-B1CF-C7A29FE8F815}" type="parTrans" cxnId="{437FD7D1-7EB6-4024-A9D0-F7875048BDA8}">
      <dgm:prSet/>
      <dgm:spPr/>
      <dgm:t>
        <a:bodyPr/>
        <a:lstStyle/>
        <a:p>
          <a:endParaRPr lang="sl-SI">
            <a:latin typeface="Arial" panose="020B0604020202020204" pitchFamily="34" charset="0"/>
            <a:cs typeface="Arial" panose="020B0604020202020204" pitchFamily="34" charset="0"/>
          </a:endParaRPr>
        </a:p>
      </dgm:t>
    </dgm:pt>
    <dgm:pt modelId="{95F1565A-0125-4D6C-B5C4-650D67A9FC34}" type="sibTrans" cxnId="{437FD7D1-7EB6-4024-A9D0-F7875048BDA8}">
      <dgm:prSet/>
      <dgm:spPr/>
      <dgm:t>
        <a:bodyPr/>
        <a:lstStyle/>
        <a:p>
          <a:endParaRPr lang="sl-SI">
            <a:latin typeface="Arial" panose="020B0604020202020204" pitchFamily="34" charset="0"/>
            <a:cs typeface="Arial" panose="020B0604020202020204" pitchFamily="34" charset="0"/>
          </a:endParaRPr>
        </a:p>
      </dgm:t>
    </dgm:pt>
    <dgm:pt modelId="{5BB22DCF-6839-42ED-9A72-698ECECFDE6D}" type="pres">
      <dgm:prSet presAssocID="{208A1161-63EB-4441-B88F-A7CA24E37CF4}" presName="cycle" presStyleCnt="0">
        <dgm:presLayoutVars>
          <dgm:dir/>
          <dgm:resizeHandles val="exact"/>
        </dgm:presLayoutVars>
      </dgm:prSet>
      <dgm:spPr/>
    </dgm:pt>
    <dgm:pt modelId="{F9537BAE-39F6-42A6-82C8-55769EB09187}" type="pres">
      <dgm:prSet presAssocID="{609A816A-0A3E-4566-B1D6-A60736ED0DFF}" presName="arrow" presStyleLbl="node1" presStyleIdx="0" presStyleCnt="1" custAng="5400000" custFlipVert="1" custScaleX="43547" custScaleY="51905" custRadScaleRad="99295" custRadScaleInc="-3020">
        <dgm:presLayoutVars>
          <dgm:bulletEnabled val="1"/>
        </dgm:presLayoutVars>
      </dgm:prSet>
      <dgm:spPr/>
    </dgm:pt>
  </dgm:ptLst>
  <dgm:cxnLst>
    <dgm:cxn modelId="{FBF4E91E-F407-49EC-963B-ED83BD54C4B6}" type="presOf" srcId="{609A816A-0A3E-4566-B1D6-A60736ED0DFF}" destId="{F9537BAE-39F6-42A6-82C8-55769EB09187}" srcOrd="0" destOrd="0" presId="urn:microsoft.com/office/officeart/2005/8/layout/arrow1"/>
    <dgm:cxn modelId="{680B082C-331E-4FEF-82D5-179C804989FC}" type="presOf" srcId="{208A1161-63EB-4441-B88F-A7CA24E37CF4}" destId="{5BB22DCF-6839-42ED-9A72-698ECECFDE6D}" srcOrd="0" destOrd="0" presId="urn:microsoft.com/office/officeart/2005/8/layout/arrow1"/>
    <dgm:cxn modelId="{437FD7D1-7EB6-4024-A9D0-F7875048BDA8}" srcId="{208A1161-63EB-4441-B88F-A7CA24E37CF4}" destId="{609A816A-0A3E-4566-B1D6-A60736ED0DFF}" srcOrd="0" destOrd="0" parTransId="{5788A374-026B-4DB4-B1CF-C7A29FE8F815}" sibTransId="{95F1565A-0125-4D6C-B5C4-650D67A9FC34}"/>
    <dgm:cxn modelId="{20E8CE67-6C56-4EBF-B2DB-D8D3BC763076}" type="presParOf" srcId="{5BB22DCF-6839-42ED-9A72-698ECECFDE6D}" destId="{F9537BAE-39F6-42A6-82C8-55769EB09187}" srcOrd="0" destOrd="0" presId="urn:microsoft.com/office/officeart/2005/8/layout/arrow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32DB2C-42DF-40CC-820E-29F094E05F5D}">
      <dsp:nvSpPr>
        <dsp:cNvPr id="0" name=""/>
        <dsp:cNvSpPr/>
      </dsp:nvSpPr>
      <dsp:spPr>
        <a:xfrm>
          <a:off x="2753279" y="3019"/>
          <a:ext cx="2287105" cy="11435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675" tIns="44450" rIns="66675" bIns="44450" numCol="1" spcCol="1270" anchor="ctr" anchorCtr="0">
          <a:noAutofit/>
        </a:bodyPr>
        <a:lstStyle/>
        <a:p>
          <a:pPr marL="0" lvl="0" indent="0" algn="ctr" defTabSz="1555750">
            <a:lnSpc>
              <a:spcPct val="90000"/>
            </a:lnSpc>
            <a:spcBef>
              <a:spcPct val="0"/>
            </a:spcBef>
            <a:spcAft>
              <a:spcPct val="35000"/>
            </a:spcAft>
            <a:buNone/>
          </a:pPr>
          <a:r>
            <a:rPr lang="sl-SI" sz="3500" kern="1200" dirty="0"/>
            <a:t>Prijavljeni projekt</a:t>
          </a:r>
        </a:p>
      </dsp:txBody>
      <dsp:txXfrm>
        <a:off x="2786772" y="36512"/>
        <a:ext cx="2220119" cy="1076566"/>
      </dsp:txXfrm>
    </dsp:sp>
    <dsp:sp modelId="{F5959986-7C08-4B2D-9A21-FEB070E11F11}">
      <dsp:nvSpPr>
        <dsp:cNvPr id="0" name=""/>
        <dsp:cNvSpPr/>
      </dsp:nvSpPr>
      <dsp:spPr>
        <a:xfrm>
          <a:off x="2981990" y="1146572"/>
          <a:ext cx="228710" cy="857664"/>
        </a:xfrm>
        <a:custGeom>
          <a:avLst/>
          <a:gdLst/>
          <a:ahLst/>
          <a:cxnLst/>
          <a:rect l="0" t="0" r="0" b="0"/>
          <a:pathLst>
            <a:path>
              <a:moveTo>
                <a:pt x="0" y="0"/>
              </a:moveTo>
              <a:lnTo>
                <a:pt x="0" y="857664"/>
              </a:lnTo>
              <a:lnTo>
                <a:pt x="228710" y="85766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A73ED2F-6E23-4B7C-8639-A54546D0BDA6}">
      <dsp:nvSpPr>
        <dsp:cNvPr id="0" name=""/>
        <dsp:cNvSpPr/>
      </dsp:nvSpPr>
      <dsp:spPr>
        <a:xfrm>
          <a:off x="3210700" y="1432461"/>
          <a:ext cx="1829684" cy="114355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sl-SI" sz="2400" kern="1200" dirty="0"/>
            <a:t>Gostovanje kulturnega projekta</a:t>
          </a:r>
        </a:p>
      </dsp:txBody>
      <dsp:txXfrm>
        <a:off x="3244193" y="1465954"/>
        <a:ext cx="1762698" cy="1076566"/>
      </dsp:txXfrm>
    </dsp:sp>
    <dsp:sp modelId="{1B17B5F0-F8C5-4E85-97CE-33695FD564F0}">
      <dsp:nvSpPr>
        <dsp:cNvPr id="0" name=""/>
        <dsp:cNvSpPr/>
      </dsp:nvSpPr>
      <dsp:spPr>
        <a:xfrm>
          <a:off x="2981990" y="1146572"/>
          <a:ext cx="228710" cy="2287105"/>
        </a:xfrm>
        <a:custGeom>
          <a:avLst/>
          <a:gdLst/>
          <a:ahLst/>
          <a:cxnLst/>
          <a:rect l="0" t="0" r="0" b="0"/>
          <a:pathLst>
            <a:path>
              <a:moveTo>
                <a:pt x="0" y="0"/>
              </a:moveTo>
              <a:lnTo>
                <a:pt x="0" y="2287105"/>
              </a:lnTo>
              <a:lnTo>
                <a:pt x="228710" y="228710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8813815-6A3E-48E3-8324-BF88F0142CB3}">
      <dsp:nvSpPr>
        <dsp:cNvPr id="0" name=""/>
        <dsp:cNvSpPr/>
      </dsp:nvSpPr>
      <dsp:spPr>
        <a:xfrm>
          <a:off x="3210700" y="2861902"/>
          <a:ext cx="1829684" cy="114355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sl-SI" sz="2400" kern="1200" dirty="0"/>
            <a:t>Dogodek razvoja občinstev</a:t>
          </a:r>
        </a:p>
      </dsp:txBody>
      <dsp:txXfrm>
        <a:off x="3244193" y="2895395"/>
        <a:ext cx="1762698" cy="10765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537BAE-39F6-42A6-82C8-55769EB09187}">
      <dsp:nvSpPr>
        <dsp:cNvPr id="0" name=""/>
        <dsp:cNvSpPr/>
      </dsp:nvSpPr>
      <dsp:spPr>
        <a:xfrm rot="16200000" flipV="1">
          <a:off x="1254058" y="1582790"/>
          <a:ext cx="2175353" cy="2592869"/>
        </a:xfrm>
        <a:prstGeom prst="upArrow">
          <a:avLst>
            <a:gd name="adj1" fmla="val 50000"/>
            <a:gd name="adj2" fmla="val 35000"/>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vert270"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sl-SI" sz="1600" kern="1200" dirty="0">
              <a:solidFill>
                <a:schemeClr val="tx1">
                  <a:lumMod val="95000"/>
                  <a:lumOff val="5000"/>
                </a:schemeClr>
              </a:solidFill>
              <a:latin typeface="Arial" panose="020B0604020202020204" pitchFamily="34" charset="0"/>
              <a:cs typeface="Arial" panose="020B0604020202020204" pitchFamily="34" charset="0"/>
            </a:rPr>
            <a:t>Kulturni projekt, ki ga je v obdobju 2020–2025 sofinanciralo MK</a:t>
          </a:r>
        </a:p>
      </dsp:txBody>
      <dsp:txXfrm rot="-10800000">
        <a:off x="1607553" y="1773134"/>
        <a:ext cx="1087677" cy="221218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l-SI" dirty="0"/>
          </a:p>
        </p:txBody>
      </p:sp>
      <p:sp>
        <p:nvSpPr>
          <p:cNvPr id="3" name="Označba mesta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4D2DBC-3688-4C59-A3FD-A55A4C5B7E53}" type="datetimeFigureOut">
              <a:rPr lang="sl-SI" smtClean="0"/>
              <a:t>19. 05. 2025</a:t>
            </a:fld>
            <a:endParaRPr lang="sl-SI" dirty="0"/>
          </a:p>
        </p:txBody>
      </p:sp>
      <p:sp>
        <p:nvSpPr>
          <p:cNvPr id="4" name="Označba mesta stranske slik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l-SI" dirty="0"/>
          </a:p>
        </p:txBody>
      </p:sp>
      <p:sp>
        <p:nvSpPr>
          <p:cNvPr id="5" name="Označba mesta opomb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l-SI" dirty="0"/>
          </a:p>
        </p:txBody>
      </p:sp>
      <p:sp>
        <p:nvSpPr>
          <p:cNvPr id="7" name="Označba mesta številke diapoz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555F0D-8D02-4E47-B0A4-BA23D4739BE9}" type="slidenum">
              <a:rPr lang="sl-SI" smtClean="0"/>
              <a:t>‹#›</a:t>
            </a:fld>
            <a:endParaRPr lang="sl-SI" dirty="0"/>
          </a:p>
        </p:txBody>
      </p:sp>
    </p:spTree>
    <p:extLst>
      <p:ext uri="{BB962C8B-B14F-4D97-AF65-F5344CB8AC3E}">
        <p14:creationId xmlns:p14="http://schemas.microsoft.com/office/powerpoint/2010/main" val="30848076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09555F0D-8D02-4E47-B0A4-BA23D4739BE9}" type="slidenum">
              <a:rPr lang="sl-SI" smtClean="0"/>
              <a:t>1</a:t>
            </a:fld>
            <a:endParaRPr lang="sl-SI" dirty="0"/>
          </a:p>
        </p:txBody>
      </p:sp>
    </p:spTree>
    <p:extLst>
      <p:ext uri="{BB962C8B-B14F-4D97-AF65-F5344CB8AC3E}">
        <p14:creationId xmlns:p14="http://schemas.microsoft.com/office/powerpoint/2010/main" val="32941622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09555F0D-8D02-4E47-B0A4-BA23D4739BE9}" type="slidenum">
              <a:rPr lang="sl-SI" smtClean="0"/>
              <a:t>2</a:t>
            </a:fld>
            <a:endParaRPr lang="sl-SI" dirty="0"/>
          </a:p>
        </p:txBody>
      </p:sp>
    </p:spTree>
    <p:extLst>
      <p:ext uri="{BB962C8B-B14F-4D97-AF65-F5344CB8AC3E}">
        <p14:creationId xmlns:p14="http://schemas.microsoft.com/office/powerpoint/2010/main" val="35747743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dirty="0" err="1"/>
              <a:t>sgggagga</a:t>
            </a:r>
            <a:endParaRPr lang="sl-SI" dirty="0"/>
          </a:p>
        </p:txBody>
      </p:sp>
      <p:sp>
        <p:nvSpPr>
          <p:cNvPr id="4" name="Označba mesta številke diapozitiva 3"/>
          <p:cNvSpPr>
            <a:spLocks noGrp="1"/>
          </p:cNvSpPr>
          <p:nvPr>
            <p:ph type="sldNum" sz="quarter" idx="5"/>
          </p:nvPr>
        </p:nvSpPr>
        <p:spPr/>
        <p:txBody>
          <a:bodyPr/>
          <a:lstStyle/>
          <a:p>
            <a:fld id="{09555F0D-8D02-4E47-B0A4-BA23D4739BE9}" type="slidenum">
              <a:rPr lang="sl-SI" smtClean="0"/>
              <a:t>11</a:t>
            </a:fld>
            <a:endParaRPr lang="sl-SI" dirty="0"/>
          </a:p>
        </p:txBody>
      </p:sp>
    </p:spTree>
    <p:extLst>
      <p:ext uri="{BB962C8B-B14F-4D97-AF65-F5344CB8AC3E}">
        <p14:creationId xmlns:p14="http://schemas.microsoft.com/office/powerpoint/2010/main" val="7414970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9D29F20-DA5B-5431-3256-55850A53EC7E}"/>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DC8B7DDC-E6E7-5DA2-3E6F-2ABEE1F36A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322CDB7A-A30A-CA71-C66D-63A1B8D784B4}"/>
              </a:ext>
            </a:extLst>
          </p:cNvPr>
          <p:cNvSpPr>
            <a:spLocks noGrp="1"/>
          </p:cNvSpPr>
          <p:nvPr>
            <p:ph type="dt" sz="half" idx="10"/>
          </p:nvPr>
        </p:nvSpPr>
        <p:spPr/>
        <p:txBody>
          <a:bodyPr/>
          <a:lstStyle/>
          <a:p>
            <a:fld id="{F902279A-9CD0-494D-8438-CDEC835FFB9C}" type="datetimeFigureOut">
              <a:rPr lang="sl-SI" smtClean="0"/>
              <a:t>19. 05. 2025</a:t>
            </a:fld>
            <a:endParaRPr lang="sl-SI" dirty="0"/>
          </a:p>
        </p:txBody>
      </p:sp>
      <p:sp>
        <p:nvSpPr>
          <p:cNvPr id="5" name="Označba mesta noge 4">
            <a:extLst>
              <a:ext uri="{FF2B5EF4-FFF2-40B4-BE49-F238E27FC236}">
                <a16:creationId xmlns:a16="http://schemas.microsoft.com/office/drawing/2014/main" id="{D0A33A7B-A279-87BD-DA59-1CDE0D47391B}"/>
              </a:ext>
            </a:extLst>
          </p:cNvPr>
          <p:cNvSpPr>
            <a:spLocks noGrp="1"/>
          </p:cNvSpPr>
          <p:nvPr>
            <p:ph type="ftr" sz="quarter" idx="11"/>
          </p:nvPr>
        </p:nvSpPr>
        <p:spPr/>
        <p:txBody>
          <a:bodyPr/>
          <a:lstStyle/>
          <a:p>
            <a:endParaRPr lang="sl-SI" dirty="0"/>
          </a:p>
        </p:txBody>
      </p:sp>
      <p:sp>
        <p:nvSpPr>
          <p:cNvPr id="6" name="Označba mesta številke diapozitiva 5">
            <a:extLst>
              <a:ext uri="{FF2B5EF4-FFF2-40B4-BE49-F238E27FC236}">
                <a16:creationId xmlns:a16="http://schemas.microsoft.com/office/drawing/2014/main" id="{DE20FDA7-7238-676E-F6F6-1DB828CAF63E}"/>
              </a:ext>
            </a:extLst>
          </p:cNvPr>
          <p:cNvSpPr>
            <a:spLocks noGrp="1"/>
          </p:cNvSpPr>
          <p:nvPr>
            <p:ph type="sldNum" sz="quarter" idx="12"/>
          </p:nvPr>
        </p:nvSpPr>
        <p:spPr/>
        <p:txBody>
          <a:bodyPr/>
          <a:lstStyle/>
          <a:p>
            <a:fld id="{0BE25364-29D4-4DE3-A5DA-1D465C2F645A}" type="slidenum">
              <a:rPr lang="sl-SI" smtClean="0"/>
              <a:t>‹#›</a:t>
            </a:fld>
            <a:endParaRPr lang="sl-SI" dirty="0"/>
          </a:p>
        </p:txBody>
      </p:sp>
    </p:spTree>
    <p:extLst>
      <p:ext uri="{BB962C8B-B14F-4D97-AF65-F5344CB8AC3E}">
        <p14:creationId xmlns:p14="http://schemas.microsoft.com/office/powerpoint/2010/main" val="167231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DF21373-41A9-DD68-D065-13C8D377AAD1}"/>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00C8C9D5-3419-0741-2DFB-BD22F1E041A8}"/>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F5606270-B497-F5DE-7F85-8C4DAC7A08E9}"/>
              </a:ext>
            </a:extLst>
          </p:cNvPr>
          <p:cNvSpPr>
            <a:spLocks noGrp="1"/>
          </p:cNvSpPr>
          <p:nvPr>
            <p:ph type="dt" sz="half" idx="10"/>
          </p:nvPr>
        </p:nvSpPr>
        <p:spPr/>
        <p:txBody>
          <a:bodyPr/>
          <a:lstStyle/>
          <a:p>
            <a:fld id="{F902279A-9CD0-494D-8438-CDEC835FFB9C}" type="datetimeFigureOut">
              <a:rPr lang="sl-SI" smtClean="0"/>
              <a:t>19. 05. 2025</a:t>
            </a:fld>
            <a:endParaRPr lang="sl-SI" dirty="0"/>
          </a:p>
        </p:txBody>
      </p:sp>
      <p:sp>
        <p:nvSpPr>
          <p:cNvPr id="5" name="Označba mesta noge 4">
            <a:extLst>
              <a:ext uri="{FF2B5EF4-FFF2-40B4-BE49-F238E27FC236}">
                <a16:creationId xmlns:a16="http://schemas.microsoft.com/office/drawing/2014/main" id="{57505723-5575-307C-12AD-9233A3B341D0}"/>
              </a:ext>
            </a:extLst>
          </p:cNvPr>
          <p:cNvSpPr>
            <a:spLocks noGrp="1"/>
          </p:cNvSpPr>
          <p:nvPr>
            <p:ph type="ftr" sz="quarter" idx="11"/>
          </p:nvPr>
        </p:nvSpPr>
        <p:spPr/>
        <p:txBody>
          <a:bodyPr/>
          <a:lstStyle/>
          <a:p>
            <a:endParaRPr lang="sl-SI" dirty="0"/>
          </a:p>
        </p:txBody>
      </p:sp>
      <p:sp>
        <p:nvSpPr>
          <p:cNvPr id="6" name="Označba mesta številke diapozitiva 5">
            <a:extLst>
              <a:ext uri="{FF2B5EF4-FFF2-40B4-BE49-F238E27FC236}">
                <a16:creationId xmlns:a16="http://schemas.microsoft.com/office/drawing/2014/main" id="{DA330316-C601-BC15-711C-1626EFC02F95}"/>
              </a:ext>
            </a:extLst>
          </p:cNvPr>
          <p:cNvSpPr>
            <a:spLocks noGrp="1"/>
          </p:cNvSpPr>
          <p:nvPr>
            <p:ph type="sldNum" sz="quarter" idx="12"/>
          </p:nvPr>
        </p:nvSpPr>
        <p:spPr/>
        <p:txBody>
          <a:bodyPr/>
          <a:lstStyle/>
          <a:p>
            <a:fld id="{0BE25364-29D4-4DE3-A5DA-1D465C2F645A}" type="slidenum">
              <a:rPr lang="sl-SI" smtClean="0"/>
              <a:t>‹#›</a:t>
            </a:fld>
            <a:endParaRPr lang="sl-SI" dirty="0"/>
          </a:p>
        </p:txBody>
      </p:sp>
    </p:spTree>
    <p:extLst>
      <p:ext uri="{BB962C8B-B14F-4D97-AF65-F5344CB8AC3E}">
        <p14:creationId xmlns:p14="http://schemas.microsoft.com/office/powerpoint/2010/main" val="1871126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3E85A871-AA24-3477-2566-B6AA389629E9}"/>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E9C51554-D778-AC06-B09E-20749AB40963}"/>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80FEEE22-06F7-3765-D2BD-A8573F1B9E9F}"/>
              </a:ext>
            </a:extLst>
          </p:cNvPr>
          <p:cNvSpPr>
            <a:spLocks noGrp="1"/>
          </p:cNvSpPr>
          <p:nvPr>
            <p:ph type="dt" sz="half" idx="10"/>
          </p:nvPr>
        </p:nvSpPr>
        <p:spPr/>
        <p:txBody>
          <a:bodyPr/>
          <a:lstStyle/>
          <a:p>
            <a:fld id="{F902279A-9CD0-494D-8438-CDEC835FFB9C}" type="datetimeFigureOut">
              <a:rPr lang="sl-SI" smtClean="0"/>
              <a:t>19. 05. 2025</a:t>
            </a:fld>
            <a:endParaRPr lang="sl-SI" dirty="0"/>
          </a:p>
        </p:txBody>
      </p:sp>
      <p:sp>
        <p:nvSpPr>
          <p:cNvPr id="5" name="Označba mesta noge 4">
            <a:extLst>
              <a:ext uri="{FF2B5EF4-FFF2-40B4-BE49-F238E27FC236}">
                <a16:creationId xmlns:a16="http://schemas.microsoft.com/office/drawing/2014/main" id="{9EFF779F-AF19-5C89-E5B1-3032AE2E9789}"/>
              </a:ext>
            </a:extLst>
          </p:cNvPr>
          <p:cNvSpPr>
            <a:spLocks noGrp="1"/>
          </p:cNvSpPr>
          <p:nvPr>
            <p:ph type="ftr" sz="quarter" idx="11"/>
          </p:nvPr>
        </p:nvSpPr>
        <p:spPr/>
        <p:txBody>
          <a:bodyPr/>
          <a:lstStyle/>
          <a:p>
            <a:endParaRPr lang="sl-SI" dirty="0"/>
          </a:p>
        </p:txBody>
      </p:sp>
      <p:sp>
        <p:nvSpPr>
          <p:cNvPr id="6" name="Označba mesta številke diapozitiva 5">
            <a:extLst>
              <a:ext uri="{FF2B5EF4-FFF2-40B4-BE49-F238E27FC236}">
                <a16:creationId xmlns:a16="http://schemas.microsoft.com/office/drawing/2014/main" id="{78A4DB34-4DE7-30DE-F2BD-87D3659FB684}"/>
              </a:ext>
            </a:extLst>
          </p:cNvPr>
          <p:cNvSpPr>
            <a:spLocks noGrp="1"/>
          </p:cNvSpPr>
          <p:nvPr>
            <p:ph type="sldNum" sz="quarter" idx="12"/>
          </p:nvPr>
        </p:nvSpPr>
        <p:spPr/>
        <p:txBody>
          <a:bodyPr/>
          <a:lstStyle/>
          <a:p>
            <a:fld id="{0BE25364-29D4-4DE3-A5DA-1D465C2F645A}" type="slidenum">
              <a:rPr lang="sl-SI" smtClean="0"/>
              <a:t>‹#›</a:t>
            </a:fld>
            <a:endParaRPr lang="sl-SI" dirty="0"/>
          </a:p>
        </p:txBody>
      </p:sp>
    </p:spTree>
    <p:extLst>
      <p:ext uri="{BB962C8B-B14F-4D97-AF65-F5344CB8AC3E}">
        <p14:creationId xmlns:p14="http://schemas.microsoft.com/office/powerpoint/2010/main" val="3321788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84974BE-C19E-6E6E-B043-00FAAB5DE72A}"/>
              </a:ext>
            </a:extLst>
          </p:cNvPr>
          <p:cNvSpPr>
            <a:spLocks noGrp="1"/>
          </p:cNvSpPr>
          <p:nvPr>
            <p:ph type="title"/>
          </p:nvPr>
        </p:nvSpPr>
        <p:spPr/>
        <p:txBody>
          <a:bodyPr/>
          <a:lstStyle/>
          <a:p>
            <a:r>
              <a:rPr lang="sl-SI" dirty="0"/>
              <a:t>Kliknite, če želite urediti slog naslova matrice</a:t>
            </a:r>
          </a:p>
        </p:txBody>
      </p:sp>
      <p:sp>
        <p:nvSpPr>
          <p:cNvPr id="3" name="Označba mesta vsebine 2">
            <a:extLst>
              <a:ext uri="{FF2B5EF4-FFF2-40B4-BE49-F238E27FC236}">
                <a16:creationId xmlns:a16="http://schemas.microsoft.com/office/drawing/2014/main" id="{F30793E3-6680-D85B-F308-AE889AEC957A}"/>
              </a:ext>
            </a:extLst>
          </p:cNvPr>
          <p:cNvSpPr>
            <a:spLocks noGrp="1"/>
          </p:cNvSpPr>
          <p:nvPr>
            <p:ph idx="1"/>
          </p:nvPr>
        </p:nvSpPr>
        <p:spPr/>
        <p:txBody>
          <a:bodyPr/>
          <a:lstStyle/>
          <a:p>
            <a:pPr lvl="0"/>
            <a:r>
              <a:rPr lang="sl-SI" dirty="0"/>
              <a:t>Kliknite za urejanje slogov besedila matrice</a:t>
            </a:r>
          </a:p>
          <a:p>
            <a:pPr lvl="1"/>
            <a:r>
              <a:rPr lang="sl-SI" dirty="0"/>
              <a:t>Druga raven</a:t>
            </a:r>
          </a:p>
          <a:p>
            <a:pPr lvl="2"/>
            <a:r>
              <a:rPr lang="sl-SI" dirty="0"/>
              <a:t>Tretja raven</a:t>
            </a:r>
          </a:p>
          <a:p>
            <a:pPr lvl="3"/>
            <a:r>
              <a:rPr lang="sl-SI" dirty="0"/>
              <a:t>Četrta raven</a:t>
            </a:r>
          </a:p>
          <a:p>
            <a:pPr lvl="4"/>
            <a:r>
              <a:rPr lang="sl-SI" dirty="0"/>
              <a:t>Peta raven</a:t>
            </a:r>
          </a:p>
        </p:txBody>
      </p:sp>
      <p:sp>
        <p:nvSpPr>
          <p:cNvPr id="4" name="Označba mesta datuma 3">
            <a:extLst>
              <a:ext uri="{FF2B5EF4-FFF2-40B4-BE49-F238E27FC236}">
                <a16:creationId xmlns:a16="http://schemas.microsoft.com/office/drawing/2014/main" id="{3B59719E-3984-8673-EE13-E0A52C6A5544}"/>
              </a:ext>
            </a:extLst>
          </p:cNvPr>
          <p:cNvSpPr>
            <a:spLocks noGrp="1"/>
          </p:cNvSpPr>
          <p:nvPr>
            <p:ph type="dt" sz="half" idx="10"/>
          </p:nvPr>
        </p:nvSpPr>
        <p:spPr/>
        <p:txBody>
          <a:bodyPr/>
          <a:lstStyle/>
          <a:p>
            <a:fld id="{F902279A-9CD0-494D-8438-CDEC835FFB9C}" type="datetimeFigureOut">
              <a:rPr lang="sl-SI" smtClean="0"/>
              <a:t>19. 05. 2025</a:t>
            </a:fld>
            <a:endParaRPr lang="sl-SI" dirty="0"/>
          </a:p>
        </p:txBody>
      </p:sp>
      <p:sp>
        <p:nvSpPr>
          <p:cNvPr id="5" name="Označba mesta noge 4">
            <a:extLst>
              <a:ext uri="{FF2B5EF4-FFF2-40B4-BE49-F238E27FC236}">
                <a16:creationId xmlns:a16="http://schemas.microsoft.com/office/drawing/2014/main" id="{00C9C920-495E-A58E-DCF0-BEA72E3AA771}"/>
              </a:ext>
            </a:extLst>
          </p:cNvPr>
          <p:cNvSpPr>
            <a:spLocks noGrp="1"/>
          </p:cNvSpPr>
          <p:nvPr>
            <p:ph type="ftr" sz="quarter" idx="11"/>
          </p:nvPr>
        </p:nvSpPr>
        <p:spPr/>
        <p:txBody>
          <a:bodyPr/>
          <a:lstStyle/>
          <a:p>
            <a:endParaRPr lang="sl-SI" dirty="0"/>
          </a:p>
        </p:txBody>
      </p:sp>
      <p:sp>
        <p:nvSpPr>
          <p:cNvPr id="6" name="Označba mesta številke diapozitiva 5">
            <a:extLst>
              <a:ext uri="{FF2B5EF4-FFF2-40B4-BE49-F238E27FC236}">
                <a16:creationId xmlns:a16="http://schemas.microsoft.com/office/drawing/2014/main" id="{A373D962-5238-35DD-C253-376E2E40A151}"/>
              </a:ext>
            </a:extLst>
          </p:cNvPr>
          <p:cNvSpPr>
            <a:spLocks noGrp="1"/>
          </p:cNvSpPr>
          <p:nvPr>
            <p:ph type="sldNum" sz="quarter" idx="12"/>
          </p:nvPr>
        </p:nvSpPr>
        <p:spPr/>
        <p:txBody>
          <a:bodyPr/>
          <a:lstStyle/>
          <a:p>
            <a:fld id="{0BE25364-29D4-4DE3-A5DA-1D465C2F645A}" type="slidenum">
              <a:rPr lang="sl-SI" smtClean="0"/>
              <a:t>‹#›</a:t>
            </a:fld>
            <a:endParaRPr lang="sl-SI" dirty="0"/>
          </a:p>
        </p:txBody>
      </p:sp>
    </p:spTree>
    <p:extLst>
      <p:ext uri="{BB962C8B-B14F-4D97-AF65-F5344CB8AC3E}">
        <p14:creationId xmlns:p14="http://schemas.microsoft.com/office/powerpoint/2010/main" val="3124777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FBC32DE-491C-85AF-C326-79E4643DF38F}"/>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55F9D1C2-D2B8-58A4-5D4B-74D49D27DEC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188F21CD-375D-3D68-D43A-543C41E487E7}"/>
              </a:ext>
            </a:extLst>
          </p:cNvPr>
          <p:cNvSpPr>
            <a:spLocks noGrp="1"/>
          </p:cNvSpPr>
          <p:nvPr>
            <p:ph type="dt" sz="half" idx="10"/>
          </p:nvPr>
        </p:nvSpPr>
        <p:spPr/>
        <p:txBody>
          <a:bodyPr/>
          <a:lstStyle/>
          <a:p>
            <a:fld id="{F902279A-9CD0-494D-8438-CDEC835FFB9C}" type="datetimeFigureOut">
              <a:rPr lang="sl-SI" smtClean="0"/>
              <a:t>19. 05. 2025</a:t>
            </a:fld>
            <a:endParaRPr lang="sl-SI" dirty="0"/>
          </a:p>
        </p:txBody>
      </p:sp>
      <p:sp>
        <p:nvSpPr>
          <p:cNvPr id="5" name="Označba mesta noge 4">
            <a:extLst>
              <a:ext uri="{FF2B5EF4-FFF2-40B4-BE49-F238E27FC236}">
                <a16:creationId xmlns:a16="http://schemas.microsoft.com/office/drawing/2014/main" id="{77BC41E9-255E-FB97-E97C-C154212260F4}"/>
              </a:ext>
            </a:extLst>
          </p:cNvPr>
          <p:cNvSpPr>
            <a:spLocks noGrp="1"/>
          </p:cNvSpPr>
          <p:nvPr>
            <p:ph type="ftr" sz="quarter" idx="11"/>
          </p:nvPr>
        </p:nvSpPr>
        <p:spPr/>
        <p:txBody>
          <a:bodyPr/>
          <a:lstStyle/>
          <a:p>
            <a:endParaRPr lang="sl-SI" dirty="0"/>
          </a:p>
        </p:txBody>
      </p:sp>
      <p:sp>
        <p:nvSpPr>
          <p:cNvPr id="6" name="Označba mesta številke diapozitiva 5">
            <a:extLst>
              <a:ext uri="{FF2B5EF4-FFF2-40B4-BE49-F238E27FC236}">
                <a16:creationId xmlns:a16="http://schemas.microsoft.com/office/drawing/2014/main" id="{BB983999-73C4-7C24-701A-DE844C572AF3}"/>
              </a:ext>
            </a:extLst>
          </p:cNvPr>
          <p:cNvSpPr>
            <a:spLocks noGrp="1"/>
          </p:cNvSpPr>
          <p:nvPr>
            <p:ph type="sldNum" sz="quarter" idx="12"/>
          </p:nvPr>
        </p:nvSpPr>
        <p:spPr/>
        <p:txBody>
          <a:bodyPr/>
          <a:lstStyle/>
          <a:p>
            <a:fld id="{0BE25364-29D4-4DE3-A5DA-1D465C2F645A}" type="slidenum">
              <a:rPr lang="sl-SI" smtClean="0"/>
              <a:t>‹#›</a:t>
            </a:fld>
            <a:endParaRPr lang="sl-SI" dirty="0"/>
          </a:p>
        </p:txBody>
      </p:sp>
    </p:spTree>
    <p:extLst>
      <p:ext uri="{BB962C8B-B14F-4D97-AF65-F5344CB8AC3E}">
        <p14:creationId xmlns:p14="http://schemas.microsoft.com/office/powerpoint/2010/main" val="705038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E2FE96C-CCE7-CFF7-F77D-CB98D10A33B3}"/>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2C08C9E4-0FAE-7522-0475-2A1450B24D47}"/>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5766E740-1102-C702-1327-89EDFCF25073}"/>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1847B7E3-F3CB-AE34-BF17-A322C15B7052}"/>
              </a:ext>
            </a:extLst>
          </p:cNvPr>
          <p:cNvSpPr>
            <a:spLocks noGrp="1"/>
          </p:cNvSpPr>
          <p:nvPr>
            <p:ph type="dt" sz="half" idx="10"/>
          </p:nvPr>
        </p:nvSpPr>
        <p:spPr/>
        <p:txBody>
          <a:bodyPr/>
          <a:lstStyle/>
          <a:p>
            <a:fld id="{F902279A-9CD0-494D-8438-CDEC835FFB9C}" type="datetimeFigureOut">
              <a:rPr lang="sl-SI" smtClean="0"/>
              <a:t>19. 05. 2025</a:t>
            </a:fld>
            <a:endParaRPr lang="sl-SI" dirty="0"/>
          </a:p>
        </p:txBody>
      </p:sp>
      <p:sp>
        <p:nvSpPr>
          <p:cNvPr id="6" name="Označba mesta noge 5">
            <a:extLst>
              <a:ext uri="{FF2B5EF4-FFF2-40B4-BE49-F238E27FC236}">
                <a16:creationId xmlns:a16="http://schemas.microsoft.com/office/drawing/2014/main" id="{C0DB987D-4FBF-81AF-E52C-1EC0D5373EDC}"/>
              </a:ext>
            </a:extLst>
          </p:cNvPr>
          <p:cNvSpPr>
            <a:spLocks noGrp="1"/>
          </p:cNvSpPr>
          <p:nvPr>
            <p:ph type="ftr" sz="quarter" idx="11"/>
          </p:nvPr>
        </p:nvSpPr>
        <p:spPr/>
        <p:txBody>
          <a:bodyPr/>
          <a:lstStyle/>
          <a:p>
            <a:endParaRPr lang="sl-SI" dirty="0"/>
          </a:p>
        </p:txBody>
      </p:sp>
      <p:sp>
        <p:nvSpPr>
          <p:cNvPr id="7" name="Označba mesta številke diapozitiva 6">
            <a:extLst>
              <a:ext uri="{FF2B5EF4-FFF2-40B4-BE49-F238E27FC236}">
                <a16:creationId xmlns:a16="http://schemas.microsoft.com/office/drawing/2014/main" id="{3B36C74C-B2BE-B09A-E0E8-098429C6B043}"/>
              </a:ext>
            </a:extLst>
          </p:cNvPr>
          <p:cNvSpPr>
            <a:spLocks noGrp="1"/>
          </p:cNvSpPr>
          <p:nvPr>
            <p:ph type="sldNum" sz="quarter" idx="12"/>
          </p:nvPr>
        </p:nvSpPr>
        <p:spPr/>
        <p:txBody>
          <a:bodyPr/>
          <a:lstStyle/>
          <a:p>
            <a:fld id="{0BE25364-29D4-4DE3-A5DA-1D465C2F645A}" type="slidenum">
              <a:rPr lang="sl-SI" smtClean="0"/>
              <a:t>‹#›</a:t>
            </a:fld>
            <a:endParaRPr lang="sl-SI" dirty="0"/>
          </a:p>
        </p:txBody>
      </p:sp>
    </p:spTree>
    <p:extLst>
      <p:ext uri="{BB962C8B-B14F-4D97-AF65-F5344CB8AC3E}">
        <p14:creationId xmlns:p14="http://schemas.microsoft.com/office/powerpoint/2010/main" val="850383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5CF5BB5-04A9-EADE-3B02-6EDCF26D5A56}"/>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30AC85EE-CEF3-7EC7-B682-A206EBF45C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68BE0D85-0A8E-37F7-005E-0CF8F5BE77CE}"/>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28905737-59C2-B7DE-E407-D1F14A8CA9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5F0D67F2-4D0D-43EB-432D-09E01E73E81F}"/>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B747662C-305F-4059-0B75-F36B7D941A25}"/>
              </a:ext>
            </a:extLst>
          </p:cNvPr>
          <p:cNvSpPr>
            <a:spLocks noGrp="1"/>
          </p:cNvSpPr>
          <p:nvPr>
            <p:ph type="dt" sz="half" idx="10"/>
          </p:nvPr>
        </p:nvSpPr>
        <p:spPr/>
        <p:txBody>
          <a:bodyPr/>
          <a:lstStyle/>
          <a:p>
            <a:fld id="{F902279A-9CD0-494D-8438-CDEC835FFB9C}" type="datetimeFigureOut">
              <a:rPr lang="sl-SI" smtClean="0"/>
              <a:t>19. 05. 2025</a:t>
            </a:fld>
            <a:endParaRPr lang="sl-SI" dirty="0"/>
          </a:p>
        </p:txBody>
      </p:sp>
      <p:sp>
        <p:nvSpPr>
          <p:cNvPr id="8" name="Označba mesta noge 7">
            <a:extLst>
              <a:ext uri="{FF2B5EF4-FFF2-40B4-BE49-F238E27FC236}">
                <a16:creationId xmlns:a16="http://schemas.microsoft.com/office/drawing/2014/main" id="{0D9BF7D7-2A5C-0FE8-7657-653951FB26FA}"/>
              </a:ext>
            </a:extLst>
          </p:cNvPr>
          <p:cNvSpPr>
            <a:spLocks noGrp="1"/>
          </p:cNvSpPr>
          <p:nvPr>
            <p:ph type="ftr" sz="quarter" idx="11"/>
          </p:nvPr>
        </p:nvSpPr>
        <p:spPr/>
        <p:txBody>
          <a:bodyPr/>
          <a:lstStyle/>
          <a:p>
            <a:endParaRPr lang="sl-SI" dirty="0"/>
          </a:p>
        </p:txBody>
      </p:sp>
      <p:sp>
        <p:nvSpPr>
          <p:cNvPr id="9" name="Označba mesta številke diapozitiva 8">
            <a:extLst>
              <a:ext uri="{FF2B5EF4-FFF2-40B4-BE49-F238E27FC236}">
                <a16:creationId xmlns:a16="http://schemas.microsoft.com/office/drawing/2014/main" id="{D242D269-A37D-5134-54CF-4D7750D2E81C}"/>
              </a:ext>
            </a:extLst>
          </p:cNvPr>
          <p:cNvSpPr>
            <a:spLocks noGrp="1"/>
          </p:cNvSpPr>
          <p:nvPr>
            <p:ph type="sldNum" sz="quarter" idx="12"/>
          </p:nvPr>
        </p:nvSpPr>
        <p:spPr/>
        <p:txBody>
          <a:bodyPr/>
          <a:lstStyle/>
          <a:p>
            <a:fld id="{0BE25364-29D4-4DE3-A5DA-1D465C2F645A}" type="slidenum">
              <a:rPr lang="sl-SI" smtClean="0"/>
              <a:t>‹#›</a:t>
            </a:fld>
            <a:endParaRPr lang="sl-SI" dirty="0"/>
          </a:p>
        </p:txBody>
      </p:sp>
    </p:spTree>
    <p:extLst>
      <p:ext uri="{BB962C8B-B14F-4D97-AF65-F5344CB8AC3E}">
        <p14:creationId xmlns:p14="http://schemas.microsoft.com/office/powerpoint/2010/main" val="1543241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0FDF518-65AA-E21E-1891-464394BBD453}"/>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4E1BC592-9253-BED5-BB6D-2B8193EA4FFD}"/>
              </a:ext>
            </a:extLst>
          </p:cNvPr>
          <p:cNvSpPr>
            <a:spLocks noGrp="1"/>
          </p:cNvSpPr>
          <p:nvPr>
            <p:ph type="dt" sz="half" idx="10"/>
          </p:nvPr>
        </p:nvSpPr>
        <p:spPr/>
        <p:txBody>
          <a:bodyPr/>
          <a:lstStyle/>
          <a:p>
            <a:fld id="{F902279A-9CD0-494D-8438-CDEC835FFB9C}" type="datetimeFigureOut">
              <a:rPr lang="sl-SI" smtClean="0"/>
              <a:t>19. 05. 2025</a:t>
            </a:fld>
            <a:endParaRPr lang="sl-SI" dirty="0"/>
          </a:p>
        </p:txBody>
      </p:sp>
      <p:sp>
        <p:nvSpPr>
          <p:cNvPr id="4" name="Označba mesta noge 3">
            <a:extLst>
              <a:ext uri="{FF2B5EF4-FFF2-40B4-BE49-F238E27FC236}">
                <a16:creationId xmlns:a16="http://schemas.microsoft.com/office/drawing/2014/main" id="{B2630B74-B15F-B89B-7B54-AF6B63209388}"/>
              </a:ext>
            </a:extLst>
          </p:cNvPr>
          <p:cNvSpPr>
            <a:spLocks noGrp="1"/>
          </p:cNvSpPr>
          <p:nvPr>
            <p:ph type="ftr" sz="quarter" idx="11"/>
          </p:nvPr>
        </p:nvSpPr>
        <p:spPr/>
        <p:txBody>
          <a:bodyPr/>
          <a:lstStyle/>
          <a:p>
            <a:endParaRPr lang="sl-SI" dirty="0"/>
          </a:p>
        </p:txBody>
      </p:sp>
      <p:sp>
        <p:nvSpPr>
          <p:cNvPr id="5" name="Označba mesta številke diapozitiva 4">
            <a:extLst>
              <a:ext uri="{FF2B5EF4-FFF2-40B4-BE49-F238E27FC236}">
                <a16:creationId xmlns:a16="http://schemas.microsoft.com/office/drawing/2014/main" id="{8BA7F62A-1724-D144-BE93-5A788367A2ED}"/>
              </a:ext>
            </a:extLst>
          </p:cNvPr>
          <p:cNvSpPr>
            <a:spLocks noGrp="1"/>
          </p:cNvSpPr>
          <p:nvPr>
            <p:ph type="sldNum" sz="quarter" idx="12"/>
          </p:nvPr>
        </p:nvSpPr>
        <p:spPr/>
        <p:txBody>
          <a:bodyPr/>
          <a:lstStyle/>
          <a:p>
            <a:fld id="{0BE25364-29D4-4DE3-A5DA-1D465C2F645A}" type="slidenum">
              <a:rPr lang="sl-SI" smtClean="0"/>
              <a:t>‹#›</a:t>
            </a:fld>
            <a:endParaRPr lang="sl-SI" dirty="0"/>
          </a:p>
        </p:txBody>
      </p:sp>
    </p:spTree>
    <p:extLst>
      <p:ext uri="{BB962C8B-B14F-4D97-AF65-F5344CB8AC3E}">
        <p14:creationId xmlns:p14="http://schemas.microsoft.com/office/powerpoint/2010/main" val="3173968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B9370515-7300-B960-7079-BCD27227FFBC}"/>
              </a:ext>
            </a:extLst>
          </p:cNvPr>
          <p:cNvSpPr>
            <a:spLocks noGrp="1"/>
          </p:cNvSpPr>
          <p:nvPr>
            <p:ph type="dt" sz="half" idx="10"/>
          </p:nvPr>
        </p:nvSpPr>
        <p:spPr/>
        <p:txBody>
          <a:bodyPr/>
          <a:lstStyle/>
          <a:p>
            <a:fld id="{F902279A-9CD0-494D-8438-CDEC835FFB9C}" type="datetimeFigureOut">
              <a:rPr lang="sl-SI" smtClean="0"/>
              <a:t>19. 05. 2025</a:t>
            </a:fld>
            <a:endParaRPr lang="sl-SI" dirty="0"/>
          </a:p>
        </p:txBody>
      </p:sp>
      <p:sp>
        <p:nvSpPr>
          <p:cNvPr id="3" name="Označba mesta noge 2">
            <a:extLst>
              <a:ext uri="{FF2B5EF4-FFF2-40B4-BE49-F238E27FC236}">
                <a16:creationId xmlns:a16="http://schemas.microsoft.com/office/drawing/2014/main" id="{484A02D7-B0BE-FDC8-47A7-83481633815A}"/>
              </a:ext>
            </a:extLst>
          </p:cNvPr>
          <p:cNvSpPr>
            <a:spLocks noGrp="1"/>
          </p:cNvSpPr>
          <p:nvPr>
            <p:ph type="ftr" sz="quarter" idx="11"/>
          </p:nvPr>
        </p:nvSpPr>
        <p:spPr/>
        <p:txBody>
          <a:bodyPr/>
          <a:lstStyle/>
          <a:p>
            <a:endParaRPr lang="sl-SI" dirty="0"/>
          </a:p>
        </p:txBody>
      </p:sp>
      <p:sp>
        <p:nvSpPr>
          <p:cNvPr id="4" name="Označba mesta številke diapozitiva 3">
            <a:extLst>
              <a:ext uri="{FF2B5EF4-FFF2-40B4-BE49-F238E27FC236}">
                <a16:creationId xmlns:a16="http://schemas.microsoft.com/office/drawing/2014/main" id="{5EF14C3D-DA72-6B77-372B-034AD752E910}"/>
              </a:ext>
            </a:extLst>
          </p:cNvPr>
          <p:cNvSpPr>
            <a:spLocks noGrp="1"/>
          </p:cNvSpPr>
          <p:nvPr>
            <p:ph type="sldNum" sz="quarter" idx="12"/>
          </p:nvPr>
        </p:nvSpPr>
        <p:spPr/>
        <p:txBody>
          <a:bodyPr/>
          <a:lstStyle/>
          <a:p>
            <a:fld id="{0BE25364-29D4-4DE3-A5DA-1D465C2F645A}" type="slidenum">
              <a:rPr lang="sl-SI" smtClean="0"/>
              <a:t>‹#›</a:t>
            </a:fld>
            <a:endParaRPr lang="sl-SI" dirty="0"/>
          </a:p>
        </p:txBody>
      </p:sp>
    </p:spTree>
    <p:extLst>
      <p:ext uri="{BB962C8B-B14F-4D97-AF65-F5344CB8AC3E}">
        <p14:creationId xmlns:p14="http://schemas.microsoft.com/office/powerpoint/2010/main" val="1907325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BC07B01-0136-341A-4F7A-D63F1824DCD2}"/>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BDD2D80E-6412-9647-E4B9-B14F7D2B9E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241F7964-2EAD-E6D9-07B6-A1174D681C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51A28DEE-4ECF-5EAA-B9B3-28DEAE7E76BF}"/>
              </a:ext>
            </a:extLst>
          </p:cNvPr>
          <p:cNvSpPr>
            <a:spLocks noGrp="1"/>
          </p:cNvSpPr>
          <p:nvPr>
            <p:ph type="dt" sz="half" idx="10"/>
          </p:nvPr>
        </p:nvSpPr>
        <p:spPr/>
        <p:txBody>
          <a:bodyPr/>
          <a:lstStyle/>
          <a:p>
            <a:fld id="{F902279A-9CD0-494D-8438-CDEC835FFB9C}" type="datetimeFigureOut">
              <a:rPr lang="sl-SI" smtClean="0"/>
              <a:t>19. 05. 2025</a:t>
            </a:fld>
            <a:endParaRPr lang="sl-SI" dirty="0"/>
          </a:p>
        </p:txBody>
      </p:sp>
      <p:sp>
        <p:nvSpPr>
          <p:cNvPr id="6" name="Označba mesta noge 5">
            <a:extLst>
              <a:ext uri="{FF2B5EF4-FFF2-40B4-BE49-F238E27FC236}">
                <a16:creationId xmlns:a16="http://schemas.microsoft.com/office/drawing/2014/main" id="{CC52BC73-30E6-D2F0-C95B-BD5758CCD3A7}"/>
              </a:ext>
            </a:extLst>
          </p:cNvPr>
          <p:cNvSpPr>
            <a:spLocks noGrp="1"/>
          </p:cNvSpPr>
          <p:nvPr>
            <p:ph type="ftr" sz="quarter" idx="11"/>
          </p:nvPr>
        </p:nvSpPr>
        <p:spPr/>
        <p:txBody>
          <a:bodyPr/>
          <a:lstStyle/>
          <a:p>
            <a:endParaRPr lang="sl-SI" dirty="0"/>
          </a:p>
        </p:txBody>
      </p:sp>
      <p:sp>
        <p:nvSpPr>
          <p:cNvPr id="7" name="Označba mesta številke diapozitiva 6">
            <a:extLst>
              <a:ext uri="{FF2B5EF4-FFF2-40B4-BE49-F238E27FC236}">
                <a16:creationId xmlns:a16="http://schemas.microsoft.com/office/drawing/2014/main" id="{6450BD51-A7E6-6570-6F86-83D1D73A11A9}"/>
              </a:ext>
            </a:extLst>
          </p:cNvPr>
          <p:cNvSpPr>
            <a:spLocks noGrp="1"/>
          </p:cNvSpPr>
          <p:nvPr>
            <p:ph type="sldNum" sz="quarter" idx="12"/>
          </p:nvPr>
        </p:nvSpPr>
        <p:spPr/>
        <p:txBody>
          <a:bodyPr/>
          <a:lstStyle/>
          <a:p>
            <a:fld id="{0BE25364-29D4-4DE3-A5DA-1D465C2F645A}" type="slidenum">
              <a:rPr lang="sl-SI" smtClean="0"/>
              <a:t>‹#›</a:t>
            </a:fld>
            <a:endParaRPr lang="sl-SI" dirty="0"/>
          </a:p>
        </p:txBody>
      </p:sp>
    </p:spTree>
    <p:extLst>
      <p:ext uri="{BB962C8B-B14F-4D97-AF65-F5344CB8AC3E}">
        <p14:creationId xmlns:p14="http://schemas.microsoft.com/office/powerpoint/2010/main" val="4118587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AE86DFD-B2EC-F7E4-BD45-EAE3400ECD03}"/>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89D86024-2BCE-E341-88A3-806EFE77B5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dirty="0"/>
          </a:p>
        </p:txBody>
      </p:sp>
      <p:sp>
        <p:nvSpPr>
          <p:cNvPr id="4" name="Označba mesta besedila 3">
            <a:extLst>
              <a:ext uri="{FF2B5EF4-FFF2-40B4-BE49-F238E27FC236}">
                <a16:creationId xmlns:a16="http://schemas.microsoft.com/office/drawing/2014/main" id="{E4C6DCA5-6DB0-5F94-2C2E-9A3635B5B4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E2E740C1-A448-0A8E-921B-DDF10E7C3422}"/>
              </a:ext>
            </a:extLst>
          </p:cNvPr>
          <p:cNvSpPr>
            <a:spLocks noGrp="1"/>
          </p:cNvSpPr>
          <p:nvPr>
            <p:ph type="dt" sz="half" idx="10"/>
          </p:nvPr>
        </p:nvSpPr>
        <p:spPr/>
        <p:txBody>
          <a:bodyPr/>
          <a:lstStyle/>
          <a:p>
            <a:fld id="{F902279A-9CD0-494D-8438-CDEC835FFB9C}" type="datetimeFigureOut">
              <a:rPr lang="sl-SI" smtClean="0"/>
              <a:t>19. 05. 2025</a:t>
            </a:fld>
            <a:endParaRPr lang="sl-SI" dirty="0"/>
          </a:p>
        </p:txBody>
      </p:sp>
      <p:sp>
        <p:nvSpPr>
          <p:cNvPr id="6" name="Označba mesta noge 5">
            <a:extLst>
              <a:ext uri="{FF2B5EF4-FFF2-40B4-BE49-F238E27FC236}">
                <a16:creationId xmlns:a16="http://schemas.microsoft.com/office/drawing/2014/main" id="{0A9F1EB7-589C-E501-DC04-FC63ADB62024}"/>
              </a:ext>
            </a:extLst>
          </p:cNvPr>
          <p:cNvSpPr>
            <a:spLocks noGrp="1"/>
          </p:cNvSpPr>
          <p:nvPr>
            <p:ph type="ftr" sz="quarter" idx="11"/>
          </p:nvPr>
        </p:nvSpPr>
        <p:spPr/>
        <p:txBody>
          <a:bodyPr/>
          <a:lstStyle/>
          <a:p>
            <a:endParaRPr lang="sl-SI" dirty="0"/>
          </a:p>
        </p:txBody>
      </p:sp>
      <p:sp>
        <p:nvSpPr>
          <p:cNvPr id="7" name="Označba mesta številke diapozitiva 6">
            <a:extLst>
              <a:ext uri="{FF2B5EF4-FFF2-40B4-BE49-F238E27FC236}">
                <a16:creationId xmlns:a16="http://schemas.microsoft.com/office/drawing/2014/main" id="{7FD0BF32-1CBB-B7C8-A56E-585DECB13155}"/>
              </a:ext>
            </a:extLst>
          </p:cNvPr>
          <p:cNvSpPr>
            <a:spLocks noGrp="1"/>
          </p:cNvSpPr>
          <p:nvPr>
            <p:ph type="sldNum" sz="quarter" idx="12"/>
          </p:nvPr>
        </p:nvSpPr>
        <p:spPr/>
        <p:txBody>
          <a:bodyPr/>
          <a:lstStyle/>
          <a:p>
            <a:fld id="{0BE25364-29D4-4DE3-A5DA-1D465C2F645A}" type="slidenum">
              <a:rPr lang="sl-SI" smtClean="0"/>
              <a:t>‹#›</a:t>
            </a:fld>
            <a:endParaRPr lang="sl-SI" dirty="0"/>
          </a:p>
        </p:txBody>
      </p:sp>
    </p:spTree>
    <p:extLst>
      <p:ext uri="{BB962C8B-B14F-4D97-AF65-F5344CB8AC3E}">
        <p14:creationId xmlns:p14="http://schemas.microsoft.com/office/powerpoint/2010/main" val="3190626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474AC04F-42D8-25D5-EC61-ECCA57006B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233148C0-DD9F-1C10-78E7-D3283BF33A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CDDF0EEA-D556-423F-FF3B-18FCA072E2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02279A-9CD0-494D-8438-CDEC835FFB9C}" type="datetimeFigureOut">
              <a:rPr lang="sl-SI" smtClean="0"/>
              <a:t>19. 05. 2025</a:t>
            </a:fld>
            <a:endParaRPr lang="sl-SI" dirty="0"/>
          </a:p>
        </p:txBody>
      </p:sp>
      <p:sp>
        <p:nvSpPr>
          <p:cNvPr id="5" name="Označba mesta noge 4">
            <a:extLst>
              <a:ext uri="{FF2B5EF4-FFF2-40B4-BE49-F238E27FC236}">
                <a16:creationId xmlns:a16="http://schemas.microsoft.com/office/drawing/2014/main" id="{58A0B4F5-01AC-BB65-F21A-1A3B63B679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dirty="0"/>
          </a:p>
        </p:txBody>
      </p:sp>
      <p:sp>
        <p:nvSpPr>
          <p:cNvPr id="6" name="Označba mesta številke diapozitiva 5">
            <a:extLst>
              <a:ext uri="{FF2B5EF4-FFF2-40B4-BE49-F238E27FC236}">
                <a16:creationId xmlns:a16="http://schemas.microsoft.com/office/drawing/2014/main" id="{5CA8154E-9600-2C70-8AC6-E02825D1C0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E25364-29D4-4DE3-A5DA-1D465C2F645A}" type="slidenum">
              <a:rPr lang="sl-SI" smtClean="0"/>
              <a:t>‹#›</a:t>
            </a:fld>
            <a:endParaRPr lang="sl-SI" dirty="0"/>
          </a:p>
        </p:txBody>
      </p:sp>
    </p:spTree>
    <p:extLst>
      <p:ext uri="{BB962C8B-B14F-4D97-AF65-F5344CB8AC3E}">
        <p14:creationId xmlns:p14="http://schemas.microsoft.com/office/powerpoint/2010/main" val="3689077987"/>
      </p:ext>
    </p:extLst>
  </p:cSld>
  <p:clrMap bg1="lt1" tx1="dk1" bg2="lt2" tx2="dk2" accent1="accent1" accent2="accent2" accent3="accent3" accent4="accent4" accent5="accent5" accent6="accent6" hlink="hlink" folHlink="folHlink"/>
  <p:sldLayoutIdLst>
    <p:sldLayoutId id="2147484169" r:id="rId1"/>
    <p:sldLayoutId id="2147484170" r:id="rId2"/>
    <p:sldLayoutId id="2147484171" r:id="rId3"/>
    <p:sldLayoutId id="2147484172" r:id="rId4"/>
    <p:sldLayoutId id="2147484173" r:id="rId5"/>
    <p:sldLayoutId id="2147484174" r:id="rId6"/>
    <p:sldLayoutId id="2147484175" r:id="rId7"/>
    <p:sldLayoutId id="2147484176" r:id="rId8"/>
    <p:sldLayoutId id="2147484177" r:id="rId9"/>
    <p:sldLayoutId id="2147484178" r:id="rId10"/>
    <p:sldLayoutId id="214748417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si-trust.gov.si/sl/podpora-uporabnikom/pogosta-vprasanja/si-pass-pogosta-vprasanja/" TargetMode="External"/><Relationship Id="rId2" Type="http://schemas.openxmlformats.org/officeDocument/2006/relationships/hyperlink" Target="https://ejr.ekultura.gov.si/ejr-web/" TargetMode="External"/><Relationship Id="rId1" Type="http://schemas.openxmlformats.org/officeDocument/2006/relationships/slideLayout" Target="../slideLayouts/slideLayout2.xml"/><Relationship Id="rId4" Type="http://schemas.openxmlformats.org/officeDocument/2006/relationships/hyperlink" Target="mailto:ekc@gov.si"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A3DE236-FDBD-693A-87AC-DC480D82562D}"/>
              </a:ext>
            </a:extLst>
          </p:cNvPr>
          <p:cNvSpPr>
            <a:spLocks noGrp="1"/>
          </p:cNvSpPr>
          <p:nvPr>
            <p:ph type="ctrTitle"/>
          </p:nvPr>
        </p:nvSpPr>
        <p:spPr>
          <a:xfrm>
            <a:off x="1314824" y="735106"/>
            <a:ext cx="10053763" cy="2928470"/>
          </a:xfrm>
        </p:spPr>
        <p:txBody>
          <a:bodyPr anchor="b">
            <a:normAutofit/>
          </a:bodyPr>
          <a:lstStyle/>
          <a:p>
            <a:pPr algn="l"/>
            <a:r>
              <a:rPr lang="sl-SI" sz="4400" b="1"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rPr>
              <a:t>Javni poziv za kroženje kulturnih projektov v letu 2025 </a:t>
            </a:r>
            <a:br>
              <a:rPr lang="sl-SI" sz="4400" b="1"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rPr>
            </a:br>
            <a:r>
              <a:rPr lang="sl-SI" sz="4400" b="1"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rPr>
              <a:t>(JCP-KKP-2025)</a:t>
            </a:r>
          </a:p>
        </p:txBody>
      </p:sp>
      <p:sp>
        <p:nvSpPr>
          <p:cNvPr id="3" name="Podnaslov 2">
            <a:extLst>
              <a:ext uri="{FF2B5EF4-FFF2-40B4-BE49-F238E27FC236}">
                <a16:creationId xmlns:a16="http://schemas.microsoft.com/office/drawing/2014/main" id="{48F1AE23-9CBF-C077-93F7-54E9D051A64B}"/>
              </a:ext>
            </a:extLst>
          </p:cNvPr>
          <p:cNvSpPr>
            <a:spLocks noGrp="1"/>
          </p:cNvSpPr>
          <p:nvPr>
            <p:ph type="subTitle" idx="1"/>
          </p:nvPr>
        </p:nvSpPr>
        <p:spPr>
          <a:xfrm>
            <a:off x="1350682" y="4870824"/>
            <a:ext cx="10005951" cy="1458258"/>
          </a:xfrm>
        </p:spPr>
        <p:txBody>
          <a:bodyPr anchor="ctr">
            <a:normAutofit/>
          </a:bodyPr>
          <a:lstStyle/>
          <a:p>
            <a:pPr algn="l"/>
            <a:r>
              <a:rPr lang="sl-SI" dirty="0">
                <a:latin typeface="Arial" panose="020B0604020202020204" pitchFamily="34" charset="0"/>
                <a:cs typeface="Arial" panose="020B0604020202020204" pitchFamily="34" charset="0"/>
              </a:rPr>
              <a:t>Javne inštrukcije, Ministrstvo za kulturo, 21. maj 2025</a:t>
            </a:r>
          </a:p>
          <a:p>
            <a:pPr algn="l"/>
            <a:endParaRPr lang="sl-SI"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2901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5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045C38B-BFD2-CDF7-60E0-9E01B4288896}"/>
              </a:ext>
            </a:extLst>
          </p:cNvPr>
          <p:cNvSpPr>
            <a:spLocks noGrp="1"/>
          </p:cNvSpPr>
          <p:nvPr>
            <p:ph type="title"/>
          </p:nvPr>
        </p:nvSpPr>
        <p:spPr>
          <a:xfrm>
            <a:off x="269507" y="281838"/>
            <a:ext cx="9895951" cy="1033669"/>
          </a:xfrm>
        </p:spPr>
        <p:txBody>
          <a:bodyPr>
            <a:normAutofit/>
          </a:bodyPr>
          <a:lstStyle/>
          <a:p>
            <a:r>
              <a:rPr lang="sl-SI" sz="4000" b="1" dirty="0">
                <a:solidFill>
                  <a:schemeClr val="accent1">
                    <a:lumMod val="75000"/>
                  </a:schemeClr>
                </a:solidFill>
                <a:latin typeface="Arial" panose="020B0604020202020204" pitchFamily="34" charset="0"/>
                <a:cs typeface="Arial" panose="020B0604020202020204" pitchFamily="34" charset="0"/>
              </a:rPr>
              <a:t>Splošni pogoji (2.)</a:t>
            </a:r>
          </a:p>
        </p:txBody>
      </p:sp>
      <p:sp>
        <p:nvSpPr>
          <p:cNvPr id="3" name="Označba mesta vsebine 2">
            <a:extLst>
              <a:ext uri="{FF2B5EF4-FFF2-40B4-BE49-F238E27FC236}">
                <a16:creationId xmlns:a16="http://schemas.microsoft.com/office/drawing/2014/main" id="{1BADD784-FE77-EF54-D28F-B4AF061B2F9F}"/>
              </a:ext>
            </a:extLst>
          </p:cNvPr>
          <p:cNvSpPr>
            <a:spLocks noGrp="1"/>
          </p:cNvSpPr>
          <p:nvPr>
            <p:ph idx="1"/>
          </p:nvPr>
        </p:nvSpPr>
        <p:spPr>
          <a:xfrm>
            <a:off x="269507" y="1527717"/>
            <a:ext cx="11598442" cy="5048445"/>
          </a:xfrm>
        </p:spPr>
        <p:txBody>
          <a:bodyPr anchor="ctr">
            <a:noAutofit/>
          </a:bodyPr>
          <a:lstStyle/>
          <a:p>
            <a:pPr algn="just"/>
            <a:r>
              <a:rPr lang="sl-SI" sz="2000" dirty="0">
                <a:effectLst/>
                <a:latin typeface="Arial" panose="020B0604020202020204" pitchFamily="34" charset="0"/>
                <a:ea typeface="Calibri" panose="020F0502020204030204" pitchFamily="34" charset="0"/>
                <a:cs typeface="Times New Roman" panose="02020603050405020304" pitchFamily="18" charset="0"/>
              </a:rPr>
              <a:t>Nastanek kulturnih projektov, ki so prijavljeni za gostovanje, je v letu 2020, 2021, 2022, 2023, 2024 ali 2025 </a:t>
            </a:r>
            <a:r>
              <a:rPr lang="sl-SI" sz="2000" b="1" dirty="0">
                <a:effectLst/>
                <a:latin typeface="Arial" panose="020B0604020202020204" pitchFamily="34" charset="0"/>
                <a:ea typeface="Calibri" panose="020F0502020204030204" pitchFamily="34" charset="0"/>
                <a:cs typeface="Times New Roman" panose="02020603050405020304" pitchFamily="18" charset="0"/>
              </a:rPr>
              <a:t>sofinanciralo ministrstvo na podlagi javnega razpisa ali neposrednega poziva</a:t>
            </a:r>
            <a:r>
              <a:rPr lang="sl-SI" sz="2000" dirty="0">
                <a:effectLst/>
                <a:latin typeface="Arial" panose="020B0604020202020204" pitchFamily="34" charset="0"/>
                <a:ea typeface="Calibri" panose="020F0502020204030204" pitchFamily="34" charset="0"/>
                <a:cs typeface="Times New Roman" panose="02020603050405020304" pitchFamily="18" charset="0"/>
              </a:rPr>
              <a:t>.</a:t>
            </a:r>
          </a:p>
          <a:p>
            <a:pPr algn="just"/>
            <a:r>
              <a:rPr lang="sl-SI" sz="2000" dirty="0">
                <a:effectLst/>
                <a:latin typeface="Arial" panose="020B0604020202020204" pitchFamily="34" charset="0"/>
                <a:ea typeface="Calibri" panose="020F0502020204030204" pitchFamily="34" charset="0"/>
                <a:cs typeface="Times New Roman" panose="02020603050405020304" pitchFamily="18" charset="0"/>
              </a:rPr>
              <a:t>Kulturni projekti, ki so prijavljeni za gostovanje, so bili med letoma 2020 in 2025 javno prvič predstavljeni </a:t>
            </a:r>
            <a:r>
              <a:rPr lang="sl-SI" sz="2000" b="1" dirty="0">
                <a:effectLst/>
                <a:latin typeface="Arial" panose="020B0604020202020204" pitchFamily="34" charset="0"/>
                <a:ea typeface="Calibri" panose="020F0502020204030204" pitchFamily="34" charset="0"/>
                <a:cs typeface="Times New Roman" panose="02020603050405020304" pitchFamily="18" charset="0"/>
              </a:rPr>
              <a:t>v drugi občini, kot je občina, v kateri se bo izvedlo gostovanje </a:t>
            </a:r>
            <a:r>
              <a:rPr lang="sl-SI" sz="2000" dirty="0">
                <a:effectLst/>
                <a:latin typeface="Arial" panose="020B0604020202020204" pitchFamily="34" charset="0"/>
                <a:ea typeface="Calibri" panose="020F0502020204030204" pitchFamily="34" charset="0"/>
                <a:cs typeface="Times New Roman" panose="02020603050405020304" pitchFamily="18" charset="0"/>
              </a:rPr>
              <a:t>(oz. v primerih gostovanja v zamejstvu: prvič predstavljeni v Republiki Sloveniji). </a:t>
            </a:r>
          </a:p>
          <a:p>
            <a:pPr algn="just"/>
            <a:r>
              <a:rPr lang="sl-SI" sz="2000" dirty="0">
                <a:latin typeface="Arial" panose="020B0604020202020204" pitchFamily="34" charset="0"/>
                <a:ea typeface="Calibri" panose="020F0502020204030204" pitchFamily="34" charset="0"/>
                <a:cs typeface="Times New Roman" panose="02020603050405020304" pitchFamily="18" charset="0"/>
              </a:rPr>
              <a:t>Prijavitelj izkaže </a:t>
            </a:r>
            <a:r>
              <a:rPr lang="sl-SI" sz="2000" b="1" dirty="0">
                <a:latin typeface="Arial" panose="020B0604020202020204" pitchFamily="34" charset="0"/>
                <a:ea typeface="Calibri" panose="020F0502020204030204" pitchFamily="34" charset="0"/>
                <a:cs typeface="Times New Roman" panose="02020603050405020304" pitchFamily="18" charset="0"/>
              </a:rPr>
              <a:t>namero gostujočega avtorja ali producenta kulturnega projekta, da sodeluje </a:t>
            </a:r>
            <a:r>
              <a:rPr lang="sl-SI" sz="2000" dirty="0">
                <a:latin typeface="Arial" panose="020B0604020202020204" pitchFamily="34" charset="0"/>
                <a:ea typeface="Calibri" panose="020F0502020204030204" pitchFamily="34" charset="0"/>
                <a:cs typeface="Times New Roman" panose="02020603050405020304" pitchFamily="18" charset="0"/>
              </a:rPr>
              <a:t>pri prijavljenem gostovanju. </a:t>
            </a:r>
          </a:p>
          <a:p>
            <a:pPr marL="0" indent="0" algn="just">
              <a:buNone/>
            </a:pPr>
            <a:r>
              <a:rPr lang="sl-SI" sz="2000" dirty="0">
                <a:latin typeface="Arial" panose="020B0604020202020204" pitchFamily="34" charset="0"/>
                <a:ea typeface="Calibri" panose="020F0502020204030204" pitchFamily="34" charset="0"/>
                <a:cs typeface="Times New Roman" panose="02020603050405020304" pitchFamily="18" charset="0"/>
                <a:sym typeface="Wingdings" panose="05000000000000000000" pitchFamily="2" charset="2"/>
              </a:rPr>
              <a:t>	</a:t>
            </a:r>
            <a:r>
              <a:rPr lang="sl-SI" sz="1800" dirty="0">
                <a:effectLst/>
                <a:latin typeface="Arial" panose="020B0604020202020204" pitchFamily="34" charset="0"/>
                <a:ea typeface="Calibri" panose="020F0502020204030204" pitchFamily="34" charset="0"/>
                <a:cs typeface="Arial" panose="020B0604020202020204" pitchFamily="34" charset="0"/>
              </a:rPr>
              <a:t>Dokazilo izpolnjevanja teh treh pogojev: </a:t>
            </a:r>
            <a:r>
              <a:rPr lang="sl-SI" sz="1800" i="1" dirty="0">
                <a:effectLst/>
                <a:latin typeface="Arial" panose="020B0604020202020204" pitchFamily="34" charset="0"/>
                <a:ea typeface="Calibri" panose="020F0502020204030204" pitchFamily="34" charset="0"/>
                <a:cs typeface="Arial" panose="020B0604020202020204" pitchFamily="34" charset="0"/>
              </a:rPr>
              <a:t>Izjava posameznika ali organizacije o nameri sodelovanja pri 	gostovanju:</a:t>
            </a:r>
            <a:endParaRPr lang="sl-SI" sz="1800" i="1" dirty="0">
              <a:latin typeface="Arial" panose="020B0604020202020204" pitchFamily="34" charset="0"/>
              <a:ea typeface="Calibri" panose="020F0502020204030204" pitchFamily="34" charset="0"/>
              <a:cs typeface="Arial" panose="020B0604020202020204" pitchFamily="34" charset="0"/>
            </a:endParaRPr>
          </a:p>
          <a:p>
            <a:pPr lvl="2" algn="just"/>
            <a:r>
              <a:rPr lang="sl-SI" sz="1600" dirty="0">
                <a:effectLst/>
                <a:latin typeface="Arial" panose="020B0604020202020204" pitchFamily="34" charset="0"/>
                <a:ea typeface="Calibri" panose="020F0502020204030204" pitchFamily="34" charset="0"/>
                <a:cs typeface="Arial" panose="020B0604020202020204" pitchFamily="34" charset="0"/>
              </a:rPr>
              <a:t>ime in priimek ali naziv upravičenca, ki je izvedel kulturni projekt, </a:t>
            </a:r>
            <a:endParaRPr lang="sl-SI" sz="1600" dirty="0">
              <a:latin typeface="Arial" panose="020B0604020202020204" pitchFamily="34" charset="0"/>
              <a:ea typeface="Calibri" panose="020F0502020204030204" pitchFamily="34" charset="0"/>
              <a:cs typeface="Arial" panose="020B0604020202020204" pitchFamily="34" charset="0"/>
            </a:endParaRPr>
          </a:p>
          <a:p>
            <a:pPr lvl="2" algn="just"/>
            <a:r>
              <a:rPr lang="sl-SI" sz="1600" dirty="0">
                <a:effectLst/>
                <a:latin typeface="Arial" panose="020B0604020202020204" pitchFamily="34" charset="0"/>
                <a:ea typeface="Calibri" panose="020F0502020204030204" pitchFamily="34" charset="0"/>
                <a:cs typeface="Arial" panose="020B0604020202020204" pitchFamily="34" charset="0"/>
              </a:rPr>
              <a:t>številka pogodbe o sofinanciranju ali odločbe, če gre za javni zavod, </a:t>
            </a:r>
            <a:endParaRPr lang="sl-SI" sz="1600" dirty="0">
              <a:latin typeface="Arial" panose="020B0604020202020204" pitchFamily="34" charset="0"/>
              <a:ea typeface="Calibri" panose="020F0502020204030204" pitchFamily="34" charset="0"/>
              <a:cs typeface="Arial" panose="020B0604020202020204" pitchFamily="34" charset="0"/>
            </a:endParaRPr>
          </a:p>
          <a:p>
            <a:pPr lvl="2" algn="just"/>
            <a:r>
              <a:rPr lang="sl-SI" sz="1600" dirty="0">
                <a:effectLst/>
                <a:latin typeface="Arial" panose="020B0604020202020204" pitchFamily="34" charset="0"/>
                <a:ea typeface="Calibri" panose="020F0502020204030204" pitchFamily="34" charset="0"/>
                <a:cs typeface="Arial" panose="020B0604020202020204" pitchFamily="34" charset="0"/>
              </a:rPr>
              <a:t>ime in priimek skrbnika pogodbe na ministrstvu</a:t>
            </a:r>
            <a:r>
              <a:rPr lang="sl-SI" sz="1600" dirty="0">
                <a:latin typeface="Arial" panose="020B0604020202020204" pitchFamily="34" charset="0"/>
                <a:ea typeface="Calibri" panose="020F0502020204030204" pitchFamily="34" charset="0"/>
                <a:cs typeface="Arial" panose="020B0604020202020204" pitchFamily="34" charset="0"/>
              </a:rPr>
              <a:t>, </a:t>
            </a:r>
          </a:p>
          <a:p>
            <a:pPr lvl="2" algn="just"/>
            <a:r>
              <a:rPr lang="sl-SI" sz="1600" dirty="0">
                <a:latin typeface="Arial" panose="020B0604020202020204" pitchFamily="34" charset="0"/>
                <a:ea typeface="Calibri" panose="020F0502020204030204" pitchFamily="34" charset="0"/>
                <a:cs typeface="Arial" panose="020B0604020202020204" pitchFamily="34" charset="0"/>
              </a:rPr>
              <a:t>občina, v kateri je bil projekt prvič izveden, </a:t>
            </a:r>
          </a:p>
          <a:p>
            <a:pPr lvl="2" algn="just"/>
            <a:r>
              <a:rPr lang="sl-SI" sz="1600" dirty="0">
                <a:latin typeface="Arial" panose="020B0604020202020204" pitchFamily="34" charset="0"/>
                <a:ea typeface="Calibri" panose="020F0502020204030204" pitchFamily="34" charset="0"/>
                <a:cs typeface="Arial" panose="020B0604020202020204" pitchFamily="34" charset="0"/>
              </a:rPr>
              <a:t>spletna stran, ki dokazuje prvo izvedbo.</a:t>
            </a:r>
            <a:endParaRPr lang="sl-SI" sz="1600" dirty="0">
              <a:effectLst/>
              <a:latin typeface="Arial" panose="020B0604020202020204" pitchFamily="34" charset="0"/>
              <a:ea typeface="Calibri" panose="020F0502020204030204" pitchFamily="34" charset="0"/>
              <a:cs typeface="Arial" panose="020B0604020202020204" pitchFamily="34" charset="0"/>
            </a:endParaRPr>
          </a:p>
          <a:p>
            <a:pPr marL="0" indent="0" algn="just">
              <a:buNone/>
            </a:pPr>
            <a:endParaRPr lang="en-SI"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42956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6538529-F70B-E4A8-F75C-F5DB51934289}"/>
              </a:ext>
            </a:extLst>
          </p:cNvPr>
          <p:cNvSpPr>
            <a:spLocks noGrp="1"/>
          </p:cNvSpPr>
          <p:nvPr>
            <p:ph type="title"/>
          </p:nvPr>
        </p:nvSpPr>
        <p:spPr/>
        <p:txBody>
          <a:bodyPr>
            <a:normAutofit/>
          </a:bodyPr>
          <a:lstStyle/>
          <a:p>
            <a:r>
              <a:rPr lang="sl-SI" sz="4000" b="1" dirty="0">
                <a:solidFill>
                  <a:schemeClr val="accent1">
                    <a:lumMod val="75000"/>
                  </a:schemeClr>
                </a:solidFill>
                <a:latin typeface="Arial" panose="020B0604020202020204" pitchFamily="34" charset="0"/>
                <a:cs typeface="Arial" panose="020B0604020202020204" pitchFamily="34" charset="0"/>
              </a:rPr>
              <a:t>Splošni pogoji (3.)</a:t>
            </a:r>
            <a:endParaRPr lang="sl-SI" sz="4000" dirty="0"/>
          </a:p>
        </p:txBody>
      </p:sp>
      <p:sp>
        <p:nvSpPr>
          <p:cNvPr id="3" name="Označba mesta vsebine 2">
            <a:extLst>
              <a:ext uri="{FF2B5EF4-FFF2-40B4-BE49-F238E27FC236}">
                <a16:creationId xmlns:a16="http://schemas.microsoft.com/office/drawing/2014/main" id="{216FB296-46BA-3320-DB60-5F07A4CB5349}"/>
              </a:ext>
            </a:extLst>
          </p:cNvPr>
          <p:cNvSpPr>
            <a:spLocks noGrp="1"/>
          </p:cNvSpPr>
          <p:nvPr>
            <p:ph idx="1"/>
          </p:nvPr>
        </p:nvSpPr>
        <p:spPr/>
        <p:txBody>
          <a:bodyPr>
            <a:normAutofit/>
          </a:bodyPr>
          <a:lstStyle/>
          <a:p>
            <a:pPr algn="just">
              <a:lnSpc>
                <a:spcPct val="115000"/>
              </a:lnSpc>
            </a:pPr>
            <a:r>
              <a:rPr lang="sl-SI" sz="2000" dirty="0">
                <a:effectLst/>
                <a:latin typeface="Arial" panose="020B0604020202020204" pitchFamily="34" charset="0"/>
                <a:ea typeface="Calibri" panose="020F0502020204030204" pitchFamily="34" charset="0"/>
                <a:cs typeface="Arial" panose="020B0604020202020204" pitchFamily="34" charset="0"/>
              </a:rPr>
              <a:t>Prijavitelj ne glede na celotno vrednost celotnega prijavljenega projekta, ki je lahko tudi večja in lahko vključuje vložek koproducentov, za izvedbo v okviru tega javnega poziva </a:t>
            </a:r>
            <a:r>
              <a:rPr lang="sl-SI" sz="2000" b="1" dirty="0">
                <a:effectLst/>
                <a:latin typeface="Arial" panose="020B0604020202020204" pitchFamily="34" charset="0"/>
                <a:ea typeface="Calibri" panose="020F0502020204030204" pitchFamily="34" charset="0"/>
                <a:cs typeface="Arial" panose="020B0604020202020204" pitchFamily="34" charset="0"/>
              </a:rPr>
              <a:t>ne prosi za več kot 2.400,00 EUR za manjši prijavljeni projekt in ne več kot 4.200,00 EUR za večji prijavljeni projekt. </a:t>
            </a:r>
          </a:p>
          <a:p>
            <a:pPr algn="just">
              <a:lnSpc>
                <a:spcPct val="115000"/>
              </a:lnSpc>
            </a:pPr>
            <a:r>
              <a:rPr lang="sl-SI" sz="2000" dirty="0">
                <a:effectLst/>
                <a:latin typeface="Arial" panose="020B0604020202020204" pitchFamily="34" charset="0"/>
                <a:ea typeface="Calibri" panose="020F0502020204030204" pitchFamily="34" charset="0"/>
                <a:cs typeface="Arial" panose="020B0604020202020204" pitchFamily="34" charset="0"/>
              </a:rPr>
              <a:t>Prijavitelj v vlogi prosi za sofinanciranje enega gostovanja. (</a:t>
            </a:r>
            <a:r>
              <a:rPr lang="sl-SI" sz="2000" b="1" dirty="0">
                <a:effectLst/>
                <a:latin typeface="Arial" panose="020B0604020202020204" pitchFamily="34" charset="0"/>
                <a:ea typeface="Calibri" panose="020F0502020204030204" pitchFamily="34" charset="0"/>
                <a:cs typeface="Arial" panose="020B0604020202020204" pitchFamily="34" charset="0"/>
              </a:rPr>
              <a:t>Ena vloga = Eno gostovanje</a:t>
            </a:r>
            <a:r>
              <a:rPr lang="sl-SI" sz="2000" dirty="0">
                <a:effectLst/>
                <a:latin typeface="Arial" panose="020B0604020202020204" pitchFamily="34" charset="0"/>
                <a:ea typeface="Calibri" panose="020F0502020204030204" pitchFamily="34" charset="0"/>
                <a:cs typeface="Arial" panose="020B0604020202020204" pitchFamily="34" charset="0"/>
              </a:rPr>
              <a:t>)</a:t>
            </a:r>
          </a:p>
          <a:p>
            <a:pPr algn="just">
              <a:lnSpc>
                <a:spcPct val="115000"/>
              </a:lnSpc>
            </a:pPr>
            <a:r>
              <a:rPr lang="sl-SI" sz="2000" dirty="0">
                <a:effectLst/>
                <a:latin typeface="Arial" panose="020B0604020202020204" pitchFamily="34" charset="0"/>
                <a:ea typeface="Calibri" panose="020F0502020204030204" pitchFamily="34" charset="0"/>
                <a:cs typeface="Arial" panose="020B0604020202020204" pitchFamily="34" charset="0"/>
              </a:rPr>
              <a:t>Prijavitelj v vlogi prijavlja tudi </a:t>
            </a:r>
            <a:r>
              <a:rPr lang="sl-SI" sz="2000" b="1" dirty="0">
                <a:effectLst/>
                <a:latin typeface="Arial" panose="020B0604020202020204" pitchFamily="34" charset="0"/>
                <a:ea typeface="Calibri" panose="020F0502020204030204" pitchFamily="34" charset="0"/>
                <a:cs typeface="Arial" panose="020B0604020202020204" pitchFamily="34" charset="0"/>
              </a:rPr>
              <a:t>vsaj en dogodek razvoja občinstva</a:t>
            </a:r>
            <a:r>
              <a:rPr lang="sl-SI" sz="2000" dirty="0">
                <a:effectLst/>
                <a:latin typeface="Arial" panose="020B0604020202020204" pitchFamily="34" charset="0"/>
                <a:ea typeface="Calibri" panose="020F0502020204030204" pitchFamily="34" charset="0"/>
                <a:cs typeface="Arial" panose="020B0604020202020204" pitchFamily="34" charset="0"/>
              </a:rPr>
              <a:t>.</a:t>
            </a:r>
          </a:p>
          <a:p>
            <a:pPr algn="just">
              <a:lnSpc>
                <a:spcPct val="115000"/>
              </a:lnSpc>
            </a:pPr>
            <a:r>
              <a:rPr lang="sl-SI" sz="2000" dirty="0">
                <a:effectLst/>
                <a:latin typeface="Arial" panose="020B0604020202020204" pitchFamily="34" charset="0"/>
                <a:ea typeface="Calibri" panose="020F0502020204030204" pitchFamily="34" charset="0"/>
                <a:cs typeface="Arial" panose="020B0604020202020204" pitchFamily="34" charset="0"/>
              </a:rPr>
              <a:t>Prijavitelj prijavlja gostovanje kulturnega projekta in dogodka razvoja občinstva, ki bosta v </a:t>
            </a:r>
            <a:r>
              <a:rPr lang="sl-SI" sz="2000" b="1" dirty="0">
                <a:effectLst/>
                <a:latin typeface="Arial" panose="020B0604020202020204" pitchFamily="34" charset="0"/>
                <a:ea typeface="Calibri" panose="020F0502020204030204" pitchFamily="34" charset="0"/>
                <a:cs typeface="Arial" panose="020B0604020202020204" pitchFamily="34" charset="0"/>
              </a:rPr>
              <a:t>celoti izvedena v letu 2025</a:t>
            </a:r>
            <a:r>
              <a:rPr lang="sl-SI" sz="2000" dirty="0">
                <a:effectLst/>
                <a:latin typeface="Arial" panose="020B0604020202020204" pitchFamily="34" charset="0"/>
                <a:ea typeface="Calibri" panose="020F0502020204030204" pitchFamily="34" charset="0"/>
                <a:cs typeface="Arial" panose="020B0604020202020204" pitchFamily="34" charset="0"/>
              </a:rPr>
              <a:t>, vendar z začetkom od dneva objave javnega poziva naprej </a:t>
            </a:r>
            <a:r>
              <a:rPr lang="sl-SI" sz="2000" b="1"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 14. 5. 2025</a:t>
            </a:r>
            <a:r>
              <a:rPr lang="sl-SI" sz="2000" b="1" dirty="0">
                <a:effectLst/>
                <a:latin typeface="Arial" panose="020B0604020202020204" pitchFamily="34" charset="0"/>
                <a:ea typeface="Calibri" panose="020F0502020204030204" pitchFamily="34" charset="0"/>
                <a:cs typeface="Arial" panose="020B0604020202020204" pitchFamily="34" charset="0"/>
              </a:rPr>
              <a:t>. </a:t>
            </a:r>
            <a:r>
              <a:rPr lang="sl-SI" sz="2000" dirty="0">
                <a:effectLst/>
                <a:latin typeface="Arial" panose="020B0604020202020204" pitchFamily="34" charset="0"/>
                <a:ea typeface="Calibri" panose="020F0502020204030204" pitchFamily="34" charset="0"/>
                <a:cs typeface="Arial" panose="020B0604020202020204" pitchFamily="34" charset="0"/>
              </a:rPr>
              <a:t>Prijavljeni projekti bodo dostopni javnosti in se bodo v celoti izvedli v Republiki Sloveniji ali zamejstvu. </a:t>
            </a:r>
          </a:p>
          <a:p>
            <a:pPr marL="342900" lvl="0" indent="-342900" algn="just">
              <a:lnSpc>
                <a:spcPct val="115000"/>
              </a:lnSpc>
              <a:buFont typeface="+mj-lt"/>
              <a:buAutoNum type="arabicParenR"/>
            </a:pPr>
            <a:endParaRPr lang="sl-SI" sz="2000" dirty="0">
              <a:effectLst/>
              <a:latin typeface="Arial" panose="020B0604020202020204" pitchFamily="34" charset="0"/>
              <a:ea typeface="Calibri" panose="020F0502020204030204" pitchFamily="34" charset="0"/>
              <a:cs typeface="Arial" panose="020B0604020202020204" pitchFamily="34" charset="0"/>
            </a:endParaRPr>
          </a:p>
          <a:p>
            <a:endParaRPr lang="sl-SI"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8849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1640A38-6111-025D-BA5A-831EEE802351}"/>
              </a:ext>
            </a:extLst>
          </p:cNvPr>
          <p:cNvSpPr>
            <a:spLocks noGrp="1"/>
          </p:cNvSpPr>
          <p:nvPr>
            <p:ph type="title"/>
          </p:nvPr>
        </p:nvSpPr>
        <p:spPr/>
        <p:txBody>
          <a:bodyPr>
            <a:normAutofit/>
          </a:bodyPr>
          <a:lstStyle/>
          <a:p>
            <a:r>
              <a:rPr lang="sl-SI" sz="4000" b="1" dirty="0">
                <a:solidFill>
                  <a:schemeClr val="accent1">
                    <a:lumMod val="75000"/>
                  </a:schemeClr>
                </a:solidFill>
                <a:latin typeface="Arial" panose="020B0604020202020204" pitchFamily="34" charset="0"/>
                <a:cs typeface="Arial" panose="020B0604020202020204" pitchFamily="34" charset="0"/>
              </a:rPr>
              <a:t>Splošni pogoji (4.)</a:t>
            </a:r>
            <a:endParaRPr lang="sl-SI" sz="4000" dirty="0"/>
          </a:p>
        </p:txBody>
      </p:sp>
      <p:sp>
        <p:nvSpPr>
          <p:cNvPr id="3" name="Označba mesta vsebine 2">
            <a:extLst>
              <a:ext uri="{FF2B5EF4-FFF2-40B4-BE49-F238E27FC236}">
                <a16:creationId xmlns:a16="http://schemas.microsoft.com/office/drawing/2014/main" id="{BCF64313-80E0-EE6D-ED72-C4FFC00E9C43}"/>
              </a:ext>
            </a:extLst>
          </p:cNvPr>
          <p:cNvSpPr>
            <a:spLocks noGrp="1"/>
          </p:cNvSpPr>
          <p:nvPr>
            <p:ph idx="1"/>
          </p:nvPr>
        </p:nvSpPr>
        <p:spPr/>
        <p:txBody>
          <a:bodyPr>
            <a:noAutofit/>
          </a:bodyPr>
          <a:lstStyle/>
          <a:p>
            <a:pPr algn="just">
              <a:lnSpc>
                <a:spcPct val="115000"/>
              </a:lnSpc>
            </a:pPr>
            <a:r>
              <a:rPr lang="sl-SI" sz="2000" dirty="0">
                <a:effectLst/>
                <a:latin typeface="Arial" panose="020B0604020202020204" pitchFamily="34" charset="0"/>
                <a:ea typeface="Calibri" panose="020F0502020204030204" pitchFamily="34" charset="0"/>
                <a:cs typeface="Times New Roman" panose="02020603050405020304" pitchFamily="18" charset="0"/>
              </a:rPr>
              <a:t>Če je bil prijavitelj pogodbena stranka ministrstva v letih 2023 ali 2024, je izpolnil vse pogodbene obveznosti do ministrstva. </a:t>
            </a:r>
          </a:p>
          <a:p>
            <a:pPr algn="just">
              <a:lnSpc>
                <a:spcPct val="115000"/>
              </a:lnSpc>
            </a:pPr>
            <a:r>
              <a:rPr lang="sl-SI" sz="2000" dirty="0">
                <a:effectLst/>
                <a:latin typeface="Arial" panose="020B0604020202020204" pitchFamily="34" charset="0"/>
                <a:ea typeface="Calibri" panose="020F0502020204030204" pitchFamily="34" charset="0"/>
                <a:cs typeface="Times New Roman" panose="02020603050405020304" pitchFamily="18" charset="0"/>
              </a:rPr>
              <a:t>Prijavitelj v prijavi ne zaproša za financiranje stroškov:</a:t>
            </a:r>
            <a:endParaRPr lang="sl-SI" sz="20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15000"/>
              </a:lnSpc>
              <a:buFont typeface="Symbol" panose="05050102010706020507" pitchFamily="18" charset="2"/>
              <a:buChar char=""/>
            </a:pPr>
            <a:r>
              <a:rPr lang="sl-SI" sz="1800" dirty="0">
                <a:effectLst/>
                <a:latin typeface="Arial" panose="020B0604020202020204" pitchFamily="34" charset="0"/>
                <a:ea typeface="Calibri" panose="020F0502020204030204" pitchFamily="34" charset="0"/>
                <a:cs typeface="Times New Roman" panose="02020603050405020304" pitchFamily="18" charset="0"/>
              </a:rPr>
              <a:t>za katere so mu ministrstvo, Slovenski filmski center, Javna agencija Republike Slovenije, Javna agencija za knjigo Republike Slovenije, Javni sklad Republike Slovenije za kulturne dejavnosti ali drug državni organ ali lokalna skupnost že dodelili sredstva,</a:t>
            </a:r>
            <a:endParaRPr lang="sl-SI"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15000"/>
              </a:lnSpc>
              <a:buFont typeface="Symbol" panose="05050102010706020507" pitchFamily="18" charset="2"/>
              <a:buChar char=""/>
            </a:pPr>
            <a:r>
              <a:rPr lang="sl-SI" sz="1800" dirty="0">
                <a:effectLst/>
                <a:latin typeface="Arial" panose="020B0604020202020204" pitchFamily="34" charset="0"/>
                <a:ea typeface="Calibri" panose="020F0502020204030204" pitchFamily="34" charset="0"/>
                <a:cs typeface="Times New Roman" panose="02020603050405020304" pitchFamily="18" charset="0"/>
              </a:rPr>
              <a:t>ki jih bodo poravnali so-organizatorji ali koproducenti gostovanj v Republiki Sloveniji ali druge organizacije in posamezniki, povezani z izvedbo prijavljenega projekta, in </a:t>
            </a:r>
            <a:endParaRPr lang="sl-SI"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15000"/>
              </a:lnSpc>
              <a:buFont typeface="Symbol" panose="05050102010706020507" pitchFamily="18" charset="2"/>
              <a:buChar char=""/>
            </a:pPr>
            <a:r>
              <a:rPr lang="sl-SI" sz="1800" dirty="0">
                <a:effectLst/>
                <a:latin typeface="Arial" panose="020B0604020202020204" pitchFamily="34" charset="0"/>
                <a:ea typeface="Calibri" panose="020F0502020204030204" pitchFamily="34" charset="0"/>
                <a:cs typeface="Times New Roman" panose="02020603050405020304" pitchFamily="18" charset="0"/>
              </a:rPr>
              <a:t>za financiranje stroškov, ki jih je ali bo za projekt iz kateregakoli javnega vira </a:t>
            </a:r>
            <a:r>
              <a:rPr lang="sl-SI" sz="1800" b="1" dirty="0">
                <a:effectLst/>
                <a:latin typeface="Arial" panose="020B0604020202020204" pitchFamily="34" charset="0"/>
                <a:ea typeface="Calibri" panose="020F0502020204030204" pitchFamily="34" charset="0"/>
                <a:cs typeface="Times New Roman" panose="02020603050405020304" pitchFamily="18" charset="0"/>
              </a:rPr>
              <a:t>prejel avtor oz. producent projekta </a:t>
            </a:r>
            <a:r>
              <a:rPr lang="sl-SI" sz="1800" dirty="0">
                <a:effectLst/>
                <a:latin typeface="Arial" panose="020B0604020202020204" pitchFamily="34" charset="0"/>
                <a:ea typeface="Calibri" panose="020F0502020204030204" pitchFamily="34" charset="0"/>
                <a:cs typeface="Times New Roman" panose="02020603050405020304" pitchFamily="18" charset="0"/>
              </a:rPr>
              <a:t>(</a:t>
            </a:r>
            <a:r>
              <a:rPr lang="sl-SI" sz="1800" dirty="0">
                <a:effectLst/>
                <a:latin typeface="Arial" panose="020B0604020202020204" pitchFamily="34" charset="0"/>
                <a:ea typeface="Calibri" panose="020F0502020204030204" pitchFamily="34" charset="0"/>
                <a:cs typeface="Times New Roman" panose="02020603050405020304" pitchFamily="18" charset="0"/>
                <a:sym typeface="Wingdings" panose="05000000000000000000" pitchFamily="2" charset="2"/>
              </a:rPr>
              <a:t> </a:t>
            </a:r>
            <a:r>
              <a:rPr lang="sl-SI" sz="1800" dirty="0">
                <a:effectLst/>
                <a:latin typeface="Arial" panose="020B0604020202020204" pitchFamily="34" charset="0"/>
                <a:ea typeface="Calibri" panose="020F0502020204030204" pitchFamily="34" charset="0"/>
                <a:cs typeface="Times New Roman" panose="02020603050405020304" pitchFamily="18" charset="0"/>
              </a:rPr>
              <a:t>Izjava posameznika ali organizacije o neprejetih sredstvih iz javnih virov)</a:t>
            </a:r>
            <a:endParaRPr lang="sl-SI"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sl-SI" sz="2000" dirty="0">
                <a:effectLst/>
                <a:latin typeface="Arial" panose="020B0604020202020204" pitchFamily="34" charset="0"/>
                <a:ea typeface="Calibri" panose="020F0502020204030204" pitchFamily="34" charset="0"/>
                <a:cs typeface="Times New Roman" panose="02020603050405020304" pitchFamily="18" charset="0"/>
              </a:rPr>
              <a:t>Prijavitelj na dan oddaje vloge posluje brez blokiranega tekočega računa. </a:t>
            </a:r>
            <a:endParaRPr lang="sl-SI"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sl-SI" sz="2000" dirty="0"/>
          </a:p>
        </p:txBody>
      </p:sp>
    </p:spTree>
    <p:extLst>
      <p:ext uri="{BB962C8B-B14F-4D97-AF65-F5344CB8AC3E}">
        <p14:creationId xmlns:p14="http://schemas.microsoft.com/office/powerpoint/2010/main" val="3332117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93101A3-BD51-8658-3CC6-23710EF30654}"/>
              </a:ext>
            </a:extLst>
          </p:cNvPr>
          <p:cNvSpPr>
            <a:spLocks noGrp="1"/>
          </p:cNvSpPr>
          <p:nvPr>
            <p:ph type="title"/>
          </p:nvPr>
        </p:nvSpPr>
        <p:spPr/>
        <p:txBody>
          <a:bodyPr>
            <a:normAutofit/>
          </a:bodyPr>
          <a:lstStyle/>
          <a:p>
            <a:r>
              <a:rPr lang="sl-SI" sz="4000" b="1" dirty="0">
                <a:solidFill>
                  <a:schemeClr val="accent1">
                    <a:lumMod val="75000"/>
                  </a:schemeClr>
                </a:solidFill>
                <a:latin typeface="Arial" panose="020B0604020202020204" pitchFamily="34" charset="0"/>
                <a:cs typeface="Arial" panose="020B0604020202020204" pitchFamily="34" charset="0"/>
              </a:rPr>
              <a:t>Dodatna pravila</a:t>
            </a:r>
          </a:p>
        </p:txBody>
      </p:sp>
      <p:sp>
        <p:nvSpPr>
          <p:cNvPr id="3" name="Označba mesta vsebine 2">
            <a:extLst>
              <a:ext uri="{FF2B5EF4-FFF2-40B4-BE49-F238E27FC236}">
                <a16:creationId xmlns:a16="http://schemas.microsoft.com/office/drawing/2014/main" id="{E2998CF7-9083-E10F-767E-764C290126B8}"/>
              </a:ext>
            </a:extLst>
          </p:cNvPr>
          <p:cNvSpPr>
            <a:spLocks noGrp="1"/>
          </p:cNvSpPr>
          <p:nvPr>
            <p:ph idx="1"/>
          </p:nvPr>
        </p:nvSpPr>
        <p:spPr/>
        <p:txBody>
          <a:bodyPr/>
          <a:lstStyle/>
          <a:p>
            <a:r>
              <a:rPr lang="sl-SI" b="1" dirty="0"/>
              <a:t>Prijavitelj na sklop A </a:t>
            </a:r>
            <a:r>
              <a:rPr lang="sl-SI" dirty="0"/>
              <a:t>se lahko prijavi z </a:t>
            </a:r>
            <a:r>
              <a:rPr lang="sl-SI" b="1" dirty="0"/>
              <a:t>največ dvema različnima </a:t>
            </a:r>
            <a:r>
              <a:rPr lang="sl-SI" dirty="0"/>
              <a:t>vlogama, </a:t>
            </a:r>
            <a:r>
              <a:rPr lang="sl-SI" b="1" dirty="0"/>
              <a:t>prijavitelj na sklop B </a:t>
            </a:r>
            <a:r>
              <a:rPr lang="sl-SI" dirty="0"/>
              <a:t>pa z </a:t>
            </a:r>
            <a:r>
              <a:rPr lang="sl-SI" b="1" dirty="0"/>
              <a:t>največ tremi </a:t>
            </a:r>
            <a:r>
              <a:rPr lang="sl-SI" dirty="0"/>
              <a:t>različnimi vlogami. </a:t>
            </a:r>
          </a:p>
          <a:p>
            <a:pPr lvl="1"/>
            <a:r>
              <a:rPr lang="sl-SI" dirty="0"/>
              <a:t>Vse nadaljnje vloge prijavitelja bodo zavržene.</a:t>
            </a:r>
          </a:p>
          <a:p>
            <a:r>
              <a:rPr lang="sl-SI" dirty="0"/>
              <a:t>Aktivnosti prijavljenega projekta lahko potekajo od objave javnega poziva – </a:t>
            </a:r>
            <a:r>
              <a:rPr lang="sl-SI" b="1" dirty="0"/>
              <a:t>14. maj. 2025 (10.00) do 30. 11. 2025.</a:t>
            </a:r>
          </a:p>
          <a:p>
            <a:r>
              <a:rPr lang="sl-SI" dirty="0"/>
              <a:t>Račun se izstavi v elektronski obliki, ki se mu priloži dokazila o stroških (dokazati je treba vse stroške, katerih povračilo se zahteva; stroški morajo nastati v obdobju 14. 5. 2025 – 30. 11. 2025)</a:t>
            </a:r>
          </a:p>
          <a:p>
            <a:endParaRPr lang="sl-SI" dirty="0"/>
          </a:p>
          <a:p>
            <a:endParaRPr lang="sl-SI" b="1" dirty="0"/>
          </a:p>
          <a:p>
            <a:endParaRPr lang="sl-SI" dirty="0"/>
          </a:p>
        </p:txBody>
      </p:sp>
    </p:spTree>
    <p:extLst>
      <p:ext uri="{BB962C8B-B14F-4D97-AF65-F5344CB8AC3E}">
        <p14:creationId xmlns:p14="http://schemas.microsoft.com/office/powerpoint/2010/main" val="29148552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E41C12E-53DB-59F2-76E9-CE9C47DC62E6}"/>
              </a:ext>
            </a:extLst>
          </p:cNvPr>
          <p:cNvSpPr>
            <a:spLocks noGrp="1"/>
          </p:cNvSpPr>
          <p:nvPr>
            <p:ph type="title"/>
          </p:nvPr>
        </p:nvSpPr>
        <p:spPr>
          <a:xfrm>
            <a:off x="838200" y="365125"/>
            <a:ext cx="10515600" cy="921415"/>
          </a:xfrm>
        </p:spPr>
        <p:txBody>
          <a:bodyPr>
            <a:normAutofit/>
          </a:bodyPr>
          <a:lstStyle/>
          <a:p>
            <a:r>
              <a:rPr lang="sl-SI" sz="4000" b="1" dirty="0">
                <a:solidFill>
                  <a:schemeClr val="accent1">
                    <a:lumMod val="75000"/>
                  </a:schemeClr>
                </a:solidFill>
                <a:latin typeface="Arial" panose="020B0604020202020204" pitchFamily="34" charset="0"/>
                <a:cs typeface="Arial" panose="020B0604020202020204" pitchFamily="34" charset="0"/>
              </a:rPr>
              <a:t>Ocenjevanje vlog (1.)</a:t>
            </a:r>
          </a:p>
        </p:txBody>
      </p:sp>
      <p:graphicFrame>
        <p:nvGraphicFramePr>
          <p:cNvPr id="7" name="Označba mesta vsebine 6">
            <a:extLst>
              <a:ext uri="{FF2B5EF4-FFF2-40B4-BE49-F238E27FC236}">
                <a16:creationId xmlns:a16="http://schemas.microsoft.com/office/drawing/2014/main" id="{260C790D-CF87-DC56-484C-7D1117CDAB19}"/>
              </a:ext>
            </a:extLst>
          </p:cNvPr>
          <p:cNvGraphicFramePr>
            <a:graphicFrameLocks noGrp="1"/>
          </p:cNvGraphicFramePr>
          <p:nvPr>
            <p:ph idx="1"/>
            <p:extLst>
              <p:ext uri="{D42A27DB-BD31-4B8C-83A1-F6EECF244321}">
                <p14:modId xmlns:p14="http://schemas.microsoft.com/office/powerpoint/2010/main" val="1137444077"/>
              </p:ext>
            </p:extLst>
          </p:nvPr>
        </p:nvGraphicFramePr>
        <p:xfrm>
          <a:off x="956931" y="1281821"/>
          <a:ext cx="10396869" cy="4872886"/>
        </p:xfrm>
        <a:graphic>
          <a:graphicData uri="http://schemas.openxmlformats.org/drawingml/2006/table">
            <a:tbl>
              <a:tblPr firstRow="1" bandRow="1">
                <a:tableStyleId>{5C22544A-7EE6-4342-B048-85BDC9FD1C3A}</a:tableStyleId>
              </a:tblPr>
              <a:tblGrid>
                <a:gridCol w="8064845">
                  <a:extLst>
                    <a:ext uri="{9D8B030D-6E8A-4147-A177-3AD203B41FA5}">
                      <a16:colId xmlns:a16="http://schemas.microsoft.com/office/drawing/2014/main" val="258832716"/>
                    </a:ext>
                  </a:extLst>
                </a:gridCol>
                <a:gridCol w="2332024">
                  <a:extLst>
                    <a:ext uri="{9D8B030D-6E8A-4147-A177-3AD203B41FA5}">
                      <a16:colId xmlns:a16="http://schemas.microsoft.com/office/drawing/2014/main" val="891423700"/>
                    </a:ext>
                  </a:extLst>
                </a:gridCol>
              </a:tblGrid>
              <a:tr h="328456">
                <a:tc>
                  <a:txBody>
                    <a:bodyPr/>
                    <a:lstStyle/>
                    <a:p>
                      <a:r>
                        <a:rPr lang="sl-SI" sz="1200" dirty="0"/>
                        <a:t>Merilo</a:t>
                      </a:r>
                    </a:p>
                  </a:txBody>
                  <a:tcPr/>
                </a:tc>
                <a:tc>
                  <a:txBody>
                    <a:bodyPr/>
                    <a:lstStyle/>
                    <a:p>
                      <a:r>
                        <a:rPr lang="sl-SI" sz="1200" dirty="0"/>
                        <a:t>Možne dodeljene točke</a:t>
                      </a:r>
                    </a:p>
                  </a:txBody>
                  <a:tcPr/>
                </a:tc>
                <a:extLst>
                  <a:ext uri="{0D108BD9-81ED-4DB2-BD59-A6C34878D82A}">
                    <a16:rowId xmlns:a16="http://schemas.microsoft.com/office/drawing/2014/main" val="3814106590"/>
                  </a:ext>
                </a:extLst>
              </a:tr>
              <a:tr h="1095184">
                <a:tc>
                  <a:txBody>
                    <a:bodyPr/>
                    <a:lstStyle/>
                    <a:p>
                      <a:r>
                        <a:rPr lang="sl-SI" sz="1200" b="1" dirty="0"/>
                        <a:t>Kakovostna zasnova izvedbe kulturnega projekta, in sicer:</a:t>
                      </a:r>
                    </a:p>
                    <a:p>
                      <a:pPr marL="171450" indent="-171450">
                        <a:buFont typeface="Arial" panose="020B0604020202020204" pitchFamily="34" charset="0"/>
                        <a:buChar char="•"/>
                      </a:pPr>
                      <a:r>
                        <a:rPr lang="sl-SI" sz="1200" dirty="0"/>
                        <a:t>gostovanje kulturnega projekta ima ustrezno opredeljene aktivnosti, iz katerih je razviden načrtovan način njegove izvedbe, vključno z opredelitvijo ciljne skupine in načina njenega doseganja: prijavitelj je v vlogi navedel prizorišče za izvedbo dogodkov, ki je primerno za njihovo kakovostno izvedbo, v ta namen ima na razpolago tudi potrebno tehnično opremo.</a:t>
                      </a:r>
                    </a:p>
                    <a:p>
                      <a:endParaRPr lang="sl-SI" sz="1200" dirty="0"/>
                    </a:p>
                  </a:txBody>
                  <a:tcPr/>
                </a:tc>
                <a:tc>
                  <a:txBody>
                    <a:bodyPr/>
                    <a:lstStyle/>
                    <a:p>
                      <a:r>
                        <a:rPr lang="fi-FI" sz="1200" dirty="0"/>
                        <a:t>0 (vloga ne zadosti merilu)</a:t>
                      </a:r>
                    </a:p>
                    <a:p>
                      <a:endParaRPr lang="fi-FI" sz="1200" dirty="0"/>
                    </a:p>
                    <a:p>
                      <a:r>
                        <a:rPr lang="fi-FI" sz="1200" dirty="0"/>
                        <a:t>10 (vloga zadosti merilu)</a:t>
                      </a:r>
                    </a:p>
                    <a:p>
                      <a:endParaRPr lang="sl-SI" sz="1200" dirty="0"/>
                    </a:p>
                  </a:txBody>
                  <a:tcPr/>
                </a:tc>
                <a:extLst>
                  <a:ext uri="{0D108BD9-81ED-4DB2-BD59-A6C34878D82A}">
                    <a16:rowId xmlns:a16="http://schemas.microsoft.com/office/drawing/2014/main" val="549326852"/>
                  </a:ext>
                </a:extLst>
              </a:tr>
              <a:tr h="1263674">
                <a:tc>
                  <a:txBody>
                    <a:bodyPr/>
                    <a:lstStyle/>
                    <a:p>
                      <a:r>
                        <a:rPr lang="sl-SI" sz="1200" b="1" dirty="0"/>
                        <a:t>Projekt poleg gostovanja vključuje vsaj en dogodek razvoja občinstev, ki je povezan z navedenim projektom, pri čemer:</a:t>
                      </a:r>
                    </a:p>
                    <a:p>
                      <a:pPr marL="171450" indent="-171450">
                        <a:buFont typeface="Arial" panose="020B0604020202020204" pitchFamily="34" charset="0"/>
                        <a:buChar char="•"/>
                      </a:pPr>
                      <a:r>
                        <a:rPr lang="sl-SI" sz="1200" dirty="0"/>
                        <a:t>gostovanje in dogodek razvoja občinstva sta vsebinsko oz. smiselno povezana;</a:t>
                      </a:r>
                    </a:p>
                    <a:p>
                      <a:pPr marL="171450" indent="-171450">
                        <a:buFont typeface="Arial" panose="020B0604020202020204" pitchFamily="34" charset="0"/>
                        <a:buChar char="•"/>
                      </a:pPr>
                      <a:r>
                        <a:rPr lang="sl-SI" sz="1200" dirty="0"/>
                        <a:t>je predstavitev dogodka v prijavi kakovostna in vsebinsko domišljena (opredelitev ciljnega občinstva, izčrpen opis aktivnosti v okviru dogodka, utemeljitev relevantnosti dogodka);</a:t>
                      </a:r>
                    </a:p>
                    <a:p>
                      <a:pPr marL="171450" indent="-171450">
                        <a:buFont typeface="Arial" panose="020B0604020202020204" pitchFamily="34" charset="0"/>
                        <a:buChar char="•"/>
                      </a:pPr>
                      <a:r>
                        <a:rPr lang="sl-SI" sz="1200" dirty="0"/>
                        <a:t>dogodek razvoja občinstev izvajajo referenčni posamezniki.</a:t>
                      </a:r>
                    </a:p>
                  </a:txBody>
                  <a:tcPr/>
                </a:tc>
                <a:tc>
                  <a:txBody>
                    <a:bodyPr/>
                    <a:lstStyle/>
                    <a:p>
                      <a:r>
                        <a:rPr lang="sl-SI" sz="1200" dirty="0"/>
                        <a:t>0 (vloga ne zadosti merilu)</a:t>
                      </a:r>
                    </a:p>
                    <a:p>
                      <a:endParaRPr lang="sl-SI" sz="1200" dirty="0"/>
                    </a:p>
                    <a:p>
                      <a:r>
                        <a:rPr lang="sl-SI" sz="1200" dirty="0"/>
                        <a:t>5 (vloga zadosti merilu delno)</a:t>
                      </a:r>
                    </a:p>
                    <a:p>
                      <a:endParaRPr lang="sl-SI" sz="1200" dirty="0"/>
                    </a:p>
                    <a:p>
                      <a:r>
                        <a:rPr lang="sl-SI" sz="1200" dirty="0"/>
                        <a:t>10 (vloga zadosti merilu pretežno)</a:t>
                      </a:r>
                    </a:p>
                    <a:p>
                      <a:endParaRPr lang="sl-SI" sz="1200" dirty="0"/>
                    </a:p>
                  </a:txBody>
                  <a:tcPr/>
                </a:tc>
                <a:extLst>
                  <a:ext uri="{0D108BD9-81ED-4DB2-BD59-A6C34878D82A}">
                    <a16:rowId xmlns:a16="http://schemas.microsoft.com/office/drawing/2014/main" val="110482591"/>
                  </a:ext>
                </a:extLst>
              </a:tr>
              <a:tr h="1600654">
                <a:tc>
                  <a:txBody>
                    <a:bodyPr/>
                    <a:lstStyle/>
                    <a:p>
                      <a:r>
                        <a:rPr lang="sl-SI" sz="1200" b="1" dirty="0"/>
                        <a:t>Ustreznost finančne konstrukcije in uravnoteženost stroškov, predvsem glede na:</a:t>
                      </a:r>
                    </a:p>
                    <a:p>
                      <a:pPr marL="171450" indent="-171450">
                        <a:buFont typeface="Arial" panose="020B0604020202020204" pitchFamily="34" charset="0"/>
                        <a:buChar char="•"/>
                      </a:pPr>
                      <a:r>
                        <a:rPr lang="sl-SI" sz="1200" dirty="0"/>
                        <a:t>sorazmernost predvidene višine posameznih stroškov z obsegom in vsebino prijavljenega projekta;</a:t>
                      </a:r>
                    </a:p>
                    <a:p>
                      <a:pPr marL="171450" indent="-171450">
                        <a:buFont typeface="Arial" panose="020B0604020202020204" pitchFamily="34" charset="0"/>
                        <a:buChar char="•"/>
                      </a:pPr>
                      <a:r>
                        <a:rPr lang="sl-SI" sz="1200" dirty="0"/>
                        <a:t>učinkovito in ekonomično rabo virov;</a:t>
                      </a:r>
                    </a:p>
                    <a:p>
                      <a:pPr marL="171450" indent="-171450">
                        <a:buFont typeface="Arial" panose="020B0604020202020204" pitchFamily="34" charset="0"/>
                        <a:buChar char="•"/>
                      </a:pPr>
                      <a:r>
                        <a:rPr lang="sl-SI" sz="1200" dirty="0"/>
                        <a:t>podrobno opredeljene stroške, kar vključuje tudi stroške za izvajalce/sodelavce/avtorje/podporno osebje z opredelitvijo njihove vloge in obsega dela, pri čemer morajo biti ta plačila sorazmerna z obsegom in vsebino prijavljenega projekta;</a:t>
                      </a:r>
                    </a:p>
                    <a:p>
                      <a:pPr marL="171450" indent="-171450">
                        <a:buFont typeface="Arial" panose="020B0604020202020204" pitchFamily="34" charset="0"/>
                        <a:buChar char="•"/>
                      </a:pPr>
                      <a:r>
                        <a:rPr lang="sl-SI" sz="1200" dirty="0"/>
                        <a:t>vsi sodelujoči bodo plačani primerno;</a:t>
                      </a:r>
                    </a:p>
                    <a:p>
                      <a:pPr marL="171450" indent="-171450">
                        <a:buFont typeface="Arial" panose="020B0604020202020204" pitchFamily="34" charset="0"/>
                        <a:buChar char="•"/>
                      </a:pPr>
                      <a:r>
                        <a:rPr lang="sl-SI" sz="1200" dirty="0"/>
                        <a:t>prihodki prijavljenega projekta ne presegajo odhodkov projekta.</a:t>
                      </a:r>
                    </a:p>
                    <a:p>
                      <a:endParaRPr lang="sl-SI" sz="1200" dirty="0"/>
                    </a:p>
                  </a:txBody>
                  <a:tcPr/>
                </a:tc>
                <a:tc>
                  <a:txBody>
                    <a:bodyPr/>
                    <a:lstStyle/>
                    <a:p>
                      <a:r>
                        <a:rPr lang="sl-SI" sz="1200" dirty="0"/>
                        <a:t>0 (vloga ne zadosti merilu)</a:t>
                      </a:r>
                    </a:p>
                    <a:p>
                      <a:endParaRPr lang="sl-SI" sz="1200" dirty="0"/>
                    </a:p>
                    <a:p>
                      <a:r>
                        <a:rPr lang="sl-SI" sz="1200" dirty="0"/>
                        <a:t>5 (vloga zadosti merilu delno)</a:t>
                      </a:r>
                    </a:p>
                    <a:p>
                      <a:endParaRPr lang="sl-SI" sz="1200" dirty="0"/>
                    </a:p>
                    <a:p>
                      <a:r>
                        <a:rPr lang="sl-SI" sz="1200" dirty="0"/>
                        <a:t>10 (vloga zadosti merilu pretežno)</a:t>
                      </a:r>
                    </a:p>
                    <a:p>
                      <a:endParaRPr lang="sl-SI" sz="1200" dirty="0"/>
                    </a:p>
                  </a:txBody>
                  <a:tcPr/>
                </a:tc>
                <a:extLst>
                  <a:ext uri="{0D108BD9-81ED-4DB2-BD59-A6C34878D82A}">
                    <a16:rowId xmlns:a16="http://schemas.microsoft.com/office/drawing/2014/main" val="697493643"/>
                  </a:ext>
                </a:extLst>
              </a:tr>
              <a:tr h="584918">
                <a:tc>
                  <a:txBody>
                    <a:bodyPr/>
                    <a:lstStyle/>
                    <a:p>
                      <a:pPr algn="just">
                        <a:lnSpc>
                          <a:spcPct val="115000"/>
                        </a:lnSpc>
                        <a:spcAft>
                          <a:spcPts val="1000"/>
                        </a:spcAft>
                      </a:pPr>
                      <a:r>
                        <a:rPr lang="sl-SI" sz="1200" b="1" dirty="0">
                          <a:effectLst/>
                          <a:latin typeface="Arial" panose="020B0604020202020204" pitchFamily="34" charset="0"/>
                          <a:ea typeface="Calibri" panose="020F0502020204030204" pitchFamily="34" charset="0"/>
                          <a:cs typeface="Times New Roman" panose="02020603050405020304" pitchFamily="18" charset="0"/>
                        </a:rPr>
                        <a:t>NAJVEČJE MOŽNO ŠTEVILO DODELJENIH TOČK:</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1000"/>
                        </a:spcAft>
                      </a:pPr>
                      <a:r>
                        <a:rPr lang="sl-SI" sz="1200" b="1" dirty="0">
                          <a:effectLst/>
                          <a:latin typeface="Arial" panose="020B0604020202020204" pitchFamily="34" charset="0"/>
                          <a:ea typeface="Calibri" panose="020F0502020204030204" pitchFamily="34" charset="0"/>
                          <a:cs typeface="Times New Roman" panose="02020603050405020304" pitchFamily="18" charset="0"/>
                        </a:rPr>
                        <a:t>30</a:t>
                      </a:r>
                      <a:endParaRPr lang="sl-SI"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39693888"/>
                  </a:ext>
                </a:extLst>
              </a:tr>
            </a:tbl>
          </a:graphicData>
        </a:graphic>
      </p:graphicFrame>
    </p:spTree>
    <p:extLst>
      <p:ext uri="{BB962C8B-B14F-4D97-AF65-F5344CB8AC3E}">
        <p14:creationId xmlns:p14="http://schemas.microsoft.com/office/powerpoint/2010/main" val="10887079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5EE841F-C6D4-F6DC-7F10-FC984894F9FA}"/>
              </a:ext>
            </a:extLst>
          </p:cNvPr>
          <p:cNvSpPr>
            <a:spLocks noGrp="1"/>
          </p:cNvSpPr>
          <p:nvPr>
            <p:ph type="title"/>
          </p:nvPr>
        </p:nvSpPr>
        <p:spPr/>
        <p:txBody>
          <a:bodyPr>
            <a:normAutofit/>
          </a:bodyPr>
          <a:lstStyle/>
          <a:p>
            <a:r>
              <a:rPr lang="sl-SI" sz="4000" b="1" dirty="0">
                <a:solidFill>
                  <a:schemeClr val="accent1">
                    <a:lumMod val="75000"/>
                  </a:schemeClr>
                </a:solidFill>
                <a:latin typeface="Arial" panose="020B0604020202020204" pitchFamily="34" charset="0"/>
                <a:cs typeface="Arial" panose="020B0604020202020204" pitchFamily="34" charset="0"/>
              </a:rPr>
              <a:t>Ocenjevanje vlog (2.)</a:t>
            </a:r>
          </a:p>
        </p:txBody>
      </p:sp>
      <p:sp>
        <p:nvSpPr>
          <p:cNvPr id="3" name="Označba mesta vsebine 2">
            <a:extLst>
              <a:ext uri="{FF2B5EF4-FFF2-40B4-BE49-F238E27FC236}">
                <a16:creationId xmlns:a16="http://schemas.microsoft.com/office/drawing/2014/main" id="{1DEC784C-287F-055F-2D31-A51B0862341F}"/>
              </a:ext>
            </a:extLst>
          </p:cNvPr>
          <p:cNvSpPr>
            <a:spLocks noGrp="1"/>
          </p:cNvSpPr>
          <p:nvPr>
            <p:ph idx="1"/>
          </p:nvPr>
        </p:nvSpPr>
        <p:spPr/>
        <p:txBody>
          <a:bodyPr/>
          <a:lstStyle/>
          <a:p>
            <a:r>
              <a:rPr lang="sl-SI" dirty="0"/>
              <a:t>Ne pozabite oddati finančne konstrukcije (v aplikacijo je treba naložiti </a:t>
            </a:r>
            <a:r>
              <a:rPr lang="sl-SI" dirty="0" err="1"/>
              <a:t>excelovo</a:t>
            </a:r>
            <a:r>
              <a:rPr lang="sl-SI" dirty="0"/>
              <a:t> preglednico).</a:t>
            </a:r>
          </a:p>
          <a:p>
            <a:r>
              <a:rPr lang="sl-SI" dirty="0"/>
              <a:t>Bodite pozorni na velikost projekta, za katero zaprošate (manjši – do 2.400 EUR, večji do 4.200 EUR).</a:t>
            </a:r>
          </a:p>
          <a:p>
            <a:r>
              <a:rPr lang="sl-SI" dirty="0"/>
              <a:t>Izčrpnost in logičnost stroškov ter </a:t>
            </a:r>
            <a:r>
              <a:rPr lang="sl-SI" dirty="0" err="1"/>
              <a:t>transparetnost</a:t>
            </a:r>
            <a:r>
              <a:rPr lang="sl-SI" dirty="0"/>
              <a:t> in primernost plačil je ključnega pomena za dobro oceno finančne konstrukcije.</a:t>
            </a:r>
          </a:p>
        </p:txBody>
      </p:sp>
    </p:spTree>
    <p:extLst>
      <p:ext uri="{BB962C8B-B14F-4D97-AF65-F5344CB8AC3E}">
        <p14:creationId xmlns:p14="http://schemas.microsoft.com/office/powerpoint/2010/main" val="1956326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045C38B-BFD2-CDF7-60E0-9E01B4288896}"/>
              </a:ext>
            </a:extLst>
          </p:cNvPr>
          <p:cNvSpPr>
            <a:spLocks noGrp="1"/>
          </p:cNvSpPr>
          <p:nvPr>
            <p:ph type="title"/>
          </p:nvPr>
        </p:nvSpPr>
        <p:spPr>
          <a:xfrm>
            <a:off x="269507" y="281838"/>
            <a:ext cx="9895951" cy="1033669"/>
          </a:xfrm>
        </p:spPr>
        <p:txBody>
          <a:bodyPr>
            <a:normAutofit/>
          </a:bodyPr>
          <a:lstStyle/>
          <a:p>
            <a:r>
              <a:rPr lang="sl-SI" sz="4000" b="1" dirty="0">
                <a:solidFill>
                  <a:schemeClr val="accent1">
                    <a:lumMod val="75000"/>
                  </a:schemeClr>
                </a:solidFill>
                <a:latin typeface="Arial" panose="020B0604020202020204" pitchFamily="34" charset="0"/>
                <a:cs typeface="Arial" panose="020B0604020202020204" pitchFamily="34" charset="0"/>
              </a:rPr>
              <a:t>Ocenjevanje vlog (3.)</a:t>
            </a:r>
          </a:p>
        </p:txBody>
      </p:sp>
      <p:sp>
        <p:nvSpPr>
          <p:cNvPr id="3" name="Označba mesta vsebine 2">
            <a:extLst>
              <a:ext uri="{FF2B5EF4-FFF2-40B4-BE49-F238E27FC236}">
                <a16:creationId xmlns:a16="http://schemas.microsoft.com/office/drawing/2014/main" id="{1BADD784-FE77-EF54-D28F-B4AF061B2F9F}"/>
              </a:ext>
            </a:extLst>
          </p:cNvPr>
          <p:cNvSpPr>
            <a:spLocks noGrp="1"/>
          </p:cNvSpPr>
          <p:nvPr>
            <p:ph idx="1"/>
          </p:nvPr>
        </p:nvSpPr>
        <p:spPr>
          <a:xfrm>
            <a:off x="269507" y="1857984"/>
            <a:ext cx="11500961" cy="4114796"/>
          </a:xfrm>
        </p:spPr>
        <p:txBody>
          <a:bodyPr anchor="ctr">
            <a:noAutofit/>
          </a:bodyPr>
          <a:lstStyle/>
          <a:p>
            <a:pPr algn="just">
              <a:lnSpc>
                <a:spcPct val="115000"/>
              </a:lnSpc>
            </a:pPr>
            <a:r>
              <a:rPr lang="sl-SI" sz="2400" dirty="0">
                <a:effectLst/>
                <a:latin typeface="Arial" panose="020B0604020202020204" pitchFamily="34" charset="0"/>
                <a:ea typeface="Calibri" panose="020F0502020204030204" pitchFamily="34" charset="0"/>
                <a:cs typeface="Arial" panose="020B0604020202020204" pitchFamily="34" charset="0"/>
              </a:rPr>
              <a:t>Strokovna komisija bo vloge ocenjevala </a:t>
            </a:r>
            <a:r>
              <a:rPr lang="sl-SI" sz="2400" b="1" dirty="0">
                <a:effectLst/>
                <a:latin typeface="Arial" panose="020B0604020202020204" pitchFamily="34" charset="0"/>
                <a:ea typeface="Calibri" panose="020F0502020204030204" pitchFamily="34" charset="0"/>
                <a:cs typeface="Arial" panose="020B0604020202020204" pitchFamily="34" charset="0"/>
              </a:rPr>
              <a:t>glede na čas prispetja popolne vloge ali njenih dopolnitev.</a:t>
            </a:r>
            <a:r>
              <a:rPr lang="sl-SI" sz="2400" dirty="0">
                <a:effectLst/>
                <a:latin typeface="Arial" panose="020B0604020202020204" pitchFamily="34" charset="0"/>
                <a:ea typeface="Calibri" panose="020F0502020204030204" pitchFamily="34" charset="0"/>
                <a:cs typeface="Arial" panose="020B0604020202020204" pitchFamily="34" charset="0"/>
              </a:rPr>
              <a:t> Elektronsko podpisane vloge bodo upoštevale čas prispetja v eJR, fizično podpisane pa čas prispetja na ministrstvo.</a:t>
            </a:r>
            <a:r>
              <a:rPr lang="sl-SI" sz="2400" dirty="0">
                <a:latin typeface="Arial" panose="020B0604020202020204" pitchFamily="34" charset="0"/>
                <a:ea typeface="Calibri" panose="020F0502020204030204" pitchFamily="34" charset="0"/>
                <a:cs typeface="Arial" panose="020B0604020202020204" pitchFamily="34" charset="0"/>
              </a:rPr>
              <a:t> </a:t>
            </a:r>
          </a:p>
          <a:p>
            <a:pPr algn="just">
              <a:lnSpc>
                <a:spcPct val="115000"/>
              </a:lnSpc>
            </a:pPr>
            <a:r>
              <a:rPr lang="sl-SI" sz="2400" b="1" dirty="0">
                <a:effectLst/>
                <a:latin typeface="Arial" panose="020B0604020202020204" pitchFamily="34" charset="0"/>
                <a:ea typeface="Calibri" panose="020F0502020204030204" pitchFamily="34" charset="0"/>
                <a:cs typeface="Arial" panose="020B0604020202020204" pitchFamily="34" charset="0"/>
              </a:rPr>
              <a:t>Komisija bo predlagala financiranje projektov, ki prejmejo vsaj 25 točk, dokler ne zmanjka sredstev.</a:t>
            </a:r>
          </a:p>
          <a:p>
            <a:pPr algn="just">
              <a:lnSpc>
                <a:spcPct val="115000"/>
              </a:lnSpc>
            </a:pPr>
            <a:r>
              <a:rPr lang="sl-SI" sz="2400" dirty="0">
                <a:effectLst/>
                <a:latin typeface="Arial" panose="020B0604020202020204" pitchFamily="34" charset="0"/>
                <a:ea typeface="Calibri" panose="020F0502020204030204" pitchFamily="34" charset="0"/>
                <a:cs typeface="Arial" panose="020B0604020202020204" pitchFamily="34" charset="0"/>
              </a:rPr>
              <a:t>Višina sofinanciranja je odvisna od dodeljenega količnika glede na prejete točke. </a:t>
            </a:r>
            <a:r>
              <a:rPr lang="sl-SI" sz="2400" b="1" dirty="0">
                <a:effectLst/>
                <a:latin typeface="Arial" panose="020B0604020202020204" pitchFamily="34" charset="0"/>
                <a:ea typeface="Calibri" panose="020F0502020204030204" pitchFamily="34" charset="0"/>
                <a:cs typeface="Arial" panose="020B0604020202020204" pitchFamily="34" charset="0"/>
              </a:rPr>
              <a:t>Projekt s 30 točkami prejme količnik 1 (100 % sofinanciranje), projekt s 25 točkami pa količnik 0,8 (80 % sofinanciranje).</a:t>
            </a:r>
          </a:p>
          <a:p>
            <a:pPr marL="0" indent="0" algn="just">
              <a:lnSpc>
                <a:spcPct val="115000"/>
              </a:lnSpc>
              <a:buNone/>
            </a:pPr>
            <a:endParaRPr lang="sl-SI" sz="24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822507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9F81A95-1B64-8B55-3D7C-D018B2C1D49D}"/>
              </a:ext>
            </a:extLst>
          </p:cNvPr>
          <p:cNvSpPr>
            <a:spLocks noGrp="1"/>
          </p:cNvSpPr>
          <p:nvPr>
            <p:ph type="title"/>
          </p:nvPr>
        </p:nvSpPr>
        <p:spPr/>
        <p:txBody>
          <a:bodyPr>
            <a:normAutofit/>
          </a:bodyPr>
          <a:lstStyle/>
          <a:p>
            <a:r>
              <a:rPr lang="sl-SI" sz="4000" b="1" dirty="0">
                <a:solidFill>
                  <a:schemeClr val="accent1">
                    <a:lumMod val="75000"/>
                  </a:schemeClr>
                </a:solidFill>
                <a:latin typeface="Arial" panose="020B0604020202020204" pitchFamily="34" charset="0"/>
                <a:cs typeface="Arial" panose="020B0604020202020204" pitchFamily="34" charset="0"/>
              </a:rPr>
              <a:t>Izpolnjevanje vloge (1.)</a:t>
            </a:r>
          </a:p>
        </p:txBody>
      </p:sp>
      <p:sp>
        <p:nvSpPr>
          <p:cNvPr id="3" name="Podnaslov 2">
            <a:extLst>
              <a:ext uri="{FF2B5EF4-FFF2-40B4-BE49-F238E27FC236}">
                <a16:creationId xmlns:a16="http://schemas.microsoft.com/office/drawing/2014/main" id="{48AF5E63-342F-27CE-5F7A-A42EDDB69E54}"/>
              </a:ext>
            </a:extLst>
          </p:cNvPr>
          <p:cNvSpPr>
            <a:spLocks noGrp="1"/>
          </p:cNvSpPr>
          <p:nvPr>
            <p:ph idx="1"/>
          </p:nvPr>
        </p:nvSpPr>
        <p:spPr/>
        <p:txBody>
          <a:bodyPr>
            <a:normAutofit/>
          </a:bodyPr>
          <a:lstStyle/>
          <a:p>
            <a:r>
              <a:rPr lang="sl-SI" sz="2600" b="1" dirty="0">
                <a:latin typeface="Arial" panose="020B0604020202020204" pitchFamily="34" charset="0"/>
                <a:cs typeface="Arial" panose="020B0604020202020204" pitchFamily="34" charset="0"/>
              </a:rPr>
              <a:t>Izključno elektronsko</a:t>
            </a:r>
          </a:p>
          <a:p>
            <a:pPr lvl="1"/>
            <a:r>
              <a:rPr lang="sl-SI" dirty="0">
                <a:latin typeface="Arial" panose="020B0604020202020204" pitchFamily="34" charset="0"/>
                <a:cs typeface="Arial" panose="020B0604020202020204" pitchFamily="34" charset="0"/>
              </a:rPr>
              <a:t>v aplikaciji za izpolnjevanje in oddajo vloge na razpis eJR </a:t>
            </a:r>
            <a:r>
              <a:rPr lang="sl-SI"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2"/>
              </a:rPr>
              <a:t>https://ejr.ekultura.gov.si/ejr-web/</a:t>
            </a:r>
            <a:r>
              <a:rPr lang="sl-SI" dirty="0">
                <a:latin typeface="Arial" panose="020B0604020202020204" pitchFamily="34" charset="0"/>
                <a:cs typeface="Arial" panose="020B0604020202020204" pitchFamily="34" charset="0"/>
              </a:rPr>
              <a:t> </a:t>
            </a:r>
          </a:p>
          <a:p>
            <a:r>
              <a:rPr lang="sl-SI" sz="2600" dirty="0">
                <a:latin typeface="Arial" panose="020B0604020202020204" pitchFamily="34" charset="0"/>
                <a:cs typeface="Arial" panose="020B0604020202020204" pitchFamily="34" charset="0"/>
              </a:rPr>
              <a:t>Prijava v aplikacijo eJR poteka prek storitve za spletno prijavo in e-podpis SI PASS. </a:t>
            </a:r>
          </a:p>
          <a:p>
            <a:r>
              <a:rPr lang="sl-SI" sz="2600" dirty="0">
                <a:latin typeface="Arial" panose="020B0604020202020204" pitchFamily="34" charset="0"/>
                <a:cs typeface="Arial" panose="020B0604020202020204" pitchFamily="34" charset="0"/>
              </a:rPr>
              <a:t>Za storitev SI PASS skrbi Ministrstvo za digitalno preobrazbo</a:t>
            </a:r>
          </a:p>
          <a:p>
            <a:pPr lvl="1"/>
            <a:r>
              <a:rPr lang="sl-SI" dirty="0">
                <a:latin typeface="Arial" panose="020B0604020202020204" pitchFamily="34" charset="0"/>
                <a:cs typeface="Arial" panose="020B0604020202020204" pitchFamily="34" charset="0"/>
              </a:rPr>
              <a:t>Če se v aplikacijo ne morete prijaviti: </a:t>
            </a:r>
          </a:p>
          <a:p>
            <a:pPr lvl="2"/>
            <a:r>
              <a:rPr lang="sl-SI" dirty="0">
                <a:latin typeface="Arial" panose="020B0604020202020204" pitchFamily="34" charset="0"/>
                <a:cs typeface="Arial" panose="020B0604020202020204" pitchFamily="34" charset="0"/>
              </a:rPr>
              <a:t>Pogosta vprašanja: </a:t>
            </a:r>
            <a:r>
              <a:rPr lang="sl-SI" dirty="0">
                <a:latin typeface="Arial" panose="020B0604020202020204" pitchFamily="34" charset="0"/>
                <a:cs typeface="Arial" panose="020B0604020202020204" pitchFamily="34" charset="0"/>
                <a:hlinkClick r:id="rId3"/>
              </a:rPr>
              <a:t>https://www.si-trust.gov.si/sl/podpora-uporabnikom/pogosta-vprasanja/si-pass-pogosta-vprasanja/</a:t>
            </a:r>
            <a:endParaRPr lang="sl-SI" dirty="0">
              <a:latin typeface="Arial" panose="020B0604020202020204" pitchFamily="34" charset="0"/>
              <a:cs typeface="Arial" panose="020B0604020202020204" pitchFamily="34" charset="0"/>
            </a:endParaRPr>
          </a:p>
          <a:p>
            <a:pPr lvl="2"/>
            <a:r>
              <a:rPr lang="pl-PL" b="0" i="0" dirty="0">
                <a:solidFill>
                  <a:srgbClr val="000000"/>
                </a:solidFill>
                <a:effectLst/>
                <a:latin typeface="Arial" panose="020B0604020202020204" pitchFamily="34" charset="0"/>
                <a:cs typeface="Arial" panose="020B0604020202020204" pitchFamily="34" charset="0"/>
              </a:rPr>
              <a:t>Telefon: 080 2002 (med delovniki od 8. do 22. ure)</a:t>
            </a:r>
          </a:p>
          <a:p>
            <a:pPr lvl="2"/>
            <a:r>
              <a:rPr lang="pl-PL" b="0" i="0" dirty="0">
                <a:solidFill>
                  <a:srgbClr val="000000"/>
                </a:solidFill>
                <a:effectLst/>
                <a:latin typeface="Arial" panose="020B0604020202020204" pitchFamily="34" charset="0"/>
                <a:cs typeface="Arial" panose="020B0604020202020204" pitchFamily="34" charset="0"/>
              </a:rPr>
              <a:t>E-pošta: </a:t>
            </a:r>
            <a:r>
              <a:rPr lang="pl-PL" b="0" i="0" u="none" strike="noStrike" dirty="0">
                <a:solidFill>
                  <a:srgbClr val="CC4B05"/>
                </a:solidFill>
                <a:effectLst/>
                <a:latin typeface="Arial" panose="020B0604020202020204" pitchFamily="34" charset="0"/>
                <a:cs typeface="Arial" panose="020B0604020202020204" pitchFamily="34" charset="0"/>
                <a:hlinkClick r:id="rId4"/>
              </a:rPr>
              <a:t>ekc@gov.si</a:t>
            </a:r>
            <a:endParaRPr lang="sl-SI"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03045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045C38B-BFD2-CDF7-60E0-9E01B4288896}"/>
              </a:ext>
            </a:extLst>
          </p:cNvPr>
          <p:cNvSpPr>
            <a:spLocks noGrp="1"/>
          </p:cNvSpPr>
          <p:nvPr>
            <p:ph type="title"/>
          </p:nvPr>
        </p:nvSpPr>
        <p:spPr>
          <a:xfrm>
            <a:off x="269507" y="170520"/>
            <a:ext cx="9895951" cy="717622"/>
          </a:xfrm>
        </p:spPr>
        <p:txBody>
          <a:bodyPr>
            <a:normAutofit/>
          </a:bodyPr>
          <a:lstStyle/>
          <a:p>
            <a:r>
              <a:rPr lang="sl-SI" sz="4000" b="1" dirty="0">
                <a:solidFill>
                  <a:schemeClr val="accent1">
                    <a:lumMod val="75000"/>
                  </a:schemeClr>
                </a:solidFill>
                <a:latin typeface="Arial" panose="020B0604020202020204" pitchFamily="34" charset="0"/>
                <a:cs typeface="Arial" panose="020B0604020202020204" pitchFamily="34" charset="0"/>
              </a:rPr>
              <a:t>Izpolnjevanje vloge (2.)</a:t>
            </a:r>
          </a:p>
        </p:txBody>
      </p:sp>
      <p:sp>
        <p:nvSpPr>
          <p:cNvPr id="3" name="Označba mesta vsebine 2">
            <a:extLst>
              <a:ext uri="{FF2B5EF4-FFF2-40B4-BE49-F238E27FC236}">
                <a16:creationId xmlns:a16="http://schemas.microsoft.com/office/drawing/2014/main" id="{1BADD784-FE77-EF54-D28F-B4AF061B2F9F}"/>
              </a:ext>
            </a:extLst>
          </p:cNvPr>
          <p:cNvSpPr>
            <a:spLocks noGrp="1"/>
          </p:cNvSpPr>
          <p:nvPr>
            <p:ph idx="1"/>
          </p:nvPr>
        </p:nvSpPr>
        <p:spPr>
          <a:xfrm>
            <a:off x="269507" y="1606163"/>
            <a:ext cx="11598442" cy="4969999"/>
          </a:xfrm>
        </p:spPr>
        <p:txBody>
          <a:bodyPr anchor="ctr">
            <a:noAutofit/>
          </a:bodyPr>
          <a:lstStyle/>
          <a:p>
            <a:pPr algn="just">
              <a:lnSpc>
                <a:spcPct val="115000"/>
              </a:lnSpc>
            </a:pPr>
            <a:r>
              <a:rPr lang="sl-SI" sz="2000" b="1" dirty="0">
                <a:effectLst/>
                <a:latin typeface="Arial" panose="020B0604020202020204" pitchFamily="34" charset="0"/>
                <a:ea typeface="Calibri" panose="020F0502020204030204" pitchFamily="34" charset="0"/>
                <a:cs typeface="Times New Roman" panose="02020603050405020304" pitchFamily="18" charset="0"/>
              </a:rPr>
              <a:t>Sklop A:</a:t>
            </a:r>
          </a:p>
          <a:p>
            <a:pPr lvl="1" algn="just">
              <a:lnSpc>
                <a:spcPct val="115000"/>
              </a:lnSpc>
            </a:pPr>
            <a:r>
              <a:rPr lang="sl-SI" sz="1800" dirty="0">
                <a:effectLst/>
                <a:latin typeface="Arial" panose="020B0604020202020204" pitchFamily="34" charset="0"/>
                <a:ea typeface="Calibri" panose="020F0502020204030204" pitchFamily="34" charset="0"/>
                <a:cs typeface="Times New Roman" panose="02020603050405020304" pitchFamily="18" charset="0"/>
              </a:rPr>
              <a:t>Prijavitelj </a:t>
            </a:r>
            <a:r>
              <a:rPr lang="sl-SI" sz="1800" b="1" dirty="0">
                <a:effectLst/>
                <a:latin typeface="Arial" panose="020B0604020202020204" pitchFamily="34" charset="0"/>
                <a:ea typeface="Calibri" panose="020F0502020204030204" pitchFamily="34" charset="0"/>
                <a:cs typeface="Times New Roman" panose="02020603050405020304" pitchFamily="18" charset="0"/>
              </a:rPr>
              <a:t>(iz Slovenije) </a:t>
            </a:r>
            <a:r>
              <a:rPr lang="sl-SI" sz="1800" dirty="0">
                <a:effectLst/>
                <a:latin typeface="Arial" panose="020B0604020202020204" pitchFamily="34" charset="0"/>
                <a:ea typeface="Calibri" panose="020F0502020204030204" pitchFamily="34" charset="0"/>
                <a:cs typeface="Times New Roman" panose="02020603050405020304" pitchFamily="18" charset="0"/>
              </a:rPr>
              <a:t>se v spletno aplikacijo eJR prijavi na enega od sedmih možnih načinov (osebn</a:t>
            </a:r>
            <a:r>
              <a:rPr lang="sl-SI" sz="1800" dirty="0">
                <a:latin typeface="Arial" panose="020B0604020202020204" pitchFamily="34" charset="0"/>
                <a:ea typeface="Calibri" panose="020F0502020204030204" pitchFamily="34" charset="0"/>
                <a:cs typeface="Times New Roman" panose="02020603050405020304" pitchFamily="18" charset="0"/>
              </a:rPr>
              <a:t>a izkaznica s čitalnikom kartic, osebna izkaznica z mobilno aplikacijo, smsPASS, kvalificirano potrdilo, REKONO, Halcom One, uporabniško ime in geslo).</a:t>
            </a:r>
            <a:endParaRPr lang="sl-SI" sz="18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5000"/>
              </a:lnSpc>
            </a:pPr>
            <a:r>
              <a:rPr lang="sl-SI" sz="2000" b="1" dirty="0">
                <a:effectLst/>
                <a:latin typeface="Arial" panose="020B0604020202020204" pitchFamily="34" charset="0"/>
                <a:ea typeface="Calibri" panose="020F0502020204030204" pitchFamily="34" charset="0"/>
                <a:cs typeface="Times New Roman" panose="02020603050405020304" pitchFamily="18" charset="0"/>
              </a:rPr>
              <a:t>Sklop B:</a:t>
            </a:r>
          </a:p>
          <a:p>
            <a:pPr lvl="1" algn="just">
              <a:lnSpc>
                <a:spcPct val="115000"/>
              </a:lnSpc>
            </a:pPr>
            <a:r>
              <a:rPr lang="sl-SI" sz="1800" dirty="0">
                <a:effectLst/>
                <a:latin typeface="Arial" panose="020B0604020202020204" pitchFamily="34" charset="0"/>
                <a:ea typeface="Calibri" panose="020F0502020204030204" pitchFamily="34" charset="0"/>
                <a:cs typeface="Times New Roman" panose="02020603050405020304" pitchFamily="18" charset="0"/>
              </a:rPr>
              <a:t>Prijavitelj iz </a:t>
            </a:r>
            <a:r>
              <a:rPr lang="sl-SI" sz="1800" b="1" dirty="0">
                <a:effectLst/>
                <a:latin typeface="Arial" panose="020B0604020202020204" pitchFamily="34" charset="0"/>
                <a:ea typeface="Calibri" panose="020F0502020204030204" pitchFamily="34" charset="0"/>
                <a:cs typeface="Times New Roman" panose="02020603050405020304" pitchFamily="18" charset="0"/>
              </a:rPr>
              <a:t>Italije, Avstrije ali Hrvaške, ki </a:t>
            </a:r>
            <a:r>
              <a:rPr lang="sl-SI" sz="1800" b="1" u="sng" dirty="0">
                <a:effectLst/>
                <a:latin typeface="Arial" panose="020B0604020202020204" pitchFamily="34" charset="0"/>
                <a:ea typeface="Calibri" panose="020F0502020204030204" pitchFamily="34" charset="0"/>
                <a:cs typeface="Times New Roman" panose="02020603050405020304" pitchFamily="18" charset="0"/>
              </a:rPr>
              <a:t>ima</a:t>
            </a:r>
            <a:r>
              <a:rPr lang="sl-SI" sz="1800" b="1" dirty="0">
                <a:effectLst/>
                <a:latin typeface="Arial" panose="020B0604020202020204" pitchFamily="34" charset="0"/>
                <a:ea typeface="Calibri" panose="020F0502020204030204" pitchFamily="34" charset="0"/>
                <a:cs typeface="Times New Roman" panose="02020603050405020304" pitchFamily="18" charset="0"/>
              </a:rPr>
              <a:t> kvalificirano digitalno potrdilo, ki omogoča elektronsko identifikacijo, </a:t>
            </a:r>
            <a:r>
              <a:rPr lang="sl-SI" sz="1800" dirty="0">
                <a:effectLst/>
                <a:latin typeface="Arial" panose="020B0604020202020204" pitchFamily="34" charset="0"/>
                <a:ea typeface="Calibri" panose="020F0502020204030204" pitchFamily="34" charset="0"/>
                <a:cs typeface="Times New Roman" panose="02020603050405020304" pitchFamily="18" charset="0"/>
              </a:rPr>
              <a:t>se</a:t>
            </a:r>
            <a:r>
              <a:rPr lang="sl-SI" sz="1800" b="1" dirty="0">
                <a:effectLst/>
                <a:latin typeface="Arial" panose="020B0604020202020204" pitchFamily="34" charset="0"/>
                <a:ea typeface="Calibri" panose="020F0502020204030204" pitchFamily="34" charset="0"/>
                <a:cs typeface="Times New Roman" panose="02020603050405020304" pitchFamily="18" charset="0"/>
              </a:rPr>
              <a:t> </a:t>
            </a:r>
            <a:r>
              <a:rPr lang="sl-SI" sz="1800" dirty="0">
                <a:effectLst/>
                <a:latin typeface="Arial" panose="020B0604020202020204" pitchFamily="34" charset="0"/>
                <a:ea typeface="Calibri" panose="020F0502020204030204" pitchFamily="34" charset="0"/>
                <a:cs typeface="Times New Roman" panose="02020603050405020304" pitchFamily="18" charset="0"/>
              </a:rPr>
              <a:t>v spletno aplikacijo eJR prijavi prek povezave </a:t>
            </a:r>
            <a:r>
              <a:rPr lang="sl-SI" sz="1800" b="1" dirty="0">
                <a:effectLst/>
                <a:latin typeface="Arial" panose="020B0604020202020204" pitchFamily="34" charset="0"/>
                <a:ea typeface="Calibri" panose="020F0502020204030204" pitchFamily="34" charset="0"/>
                <a:cs typeface="Times New Roman" panose="02020603050405020304" pitchFamily="18" charset="0"/>
              </a:rPr>
              <a:t>»Državljan EU«. </a:t>
            </a:r>
          </a:p>
          <a:p>
            <a:pPr lvl="1" algn="just">
              <a:lnSpc>
                <a:spcPct val="115000"/>
              </a:lnSpc>
            </a:pPr>
            <a:r>
              <a:rPr lang="sl-SI" sz="1800" dirty="0">
                <a:effectLst/>
                <a:latin typeface="Arial" panose="020B0604020202020204" pitchFamily="34" charset="0"/>
                <a:ea typeface="Calibri" panose="020F0502020204030204" pitchFamily="34" charset="0"/>
                <a:cs typeface="Times New Roman" panose="02020603050405020304" pitchFamily="18" charset="0"/>
              </a:rPr>
              <a:t>Prijavitelj </a:t>
            </a:r>
            <a:r>
              <a:rPr lang="sl-SI" sz="1800" b="1" dirty="0">
                <a:effectLst/>
                <a:latin typeface="Arial" panose="020B0604020202020204" pitchFamily="34" charset="0"/>
                <a:ea typeface="Calibri" panose="020F0502020204030204" pitchFamily="34" charset="0"/>
                <a:cs typeface="Times New Roman" panose="02020603050405020304" pitchFamily="18" charset="0"/>
              </a:rPr>
              <a:t>iz Italije, Avstrije ali Hrvaške, ki </a:t>
            </a:r>
            <a:r>
              <a:rPr lang="sl-SI" sz="1800" b="1" u="sng" dirty="0">
                <a:effectLst/>
                <a:latin typeface="Arial" panose="020B0604020202020204" pitchFamily="34" charset="0"/>
                <a:ea typeface="Calibri" panose="020F0502020204030204" pitchFamily="34" charset="0"/>
                <a:cs typeface="Times New Roman" panose="02020603050405020304" pitchFamily="18" charset="0"/>
              </a:rPr>
              <a:t>nima</a:t>
            </a:r>
            <a:r>
              <a:rPr lang="sl-SI" sz="1800" b="1" dirty="0">
                <a:effectLst/>
                <a:latin typeface="Arial" panose="020B0604020202020204" pitchFamily="34" charset="0"/>
                <a:ea typeface="Calibri" panose="020F0502020204030204" pitchFamily="34" charset="0"/>
                <a:cs typeface="Times New Roman" panose="02020603050405020304" pitchFamily="18" charset="0"/>
              </a:rPr>
              <a:t> kvalificiranega digitalnega potrdila</a:t>
            </a:r>
            <a:r>
              <a:rPr lang="sl-SI" sz="1800" dirty="0">
                <a:effectLst/>
                <a:latin typeface="Arial" panose="020B0604020202020204" pitchFamily="34" charset="0"/>
                <a:ea typeface="Calibri" panose="020F0502020204030204" pitchFamily="34" charset="0"/>
                <a:cs typeface="Times New Roman" panose="02020603050405020304" pitchFamily="18" charset="0"/>
              </a:rPr>
              <a:t>, </a:t>
            </a:r>
            <a:r>
              <a:rPr lang="sl-SI" sz="1800" b="1" dirty="0">
                <a:effectLst/>
                <a:latin typeface="Arial" panose="020B0604020202020204" pitchFamily="34" charset="0"/>
                <a:ea typeface="Calibri" panose="020F0502020204030204" pitchFamily="34" charset="0"/>
                <a:cs typeface="Times New Roman" panose="02020603050405020304" pitchFamily="18" charset="0"/>
              </a:rPr>
              <a:t>ki omogoča elektronsko identifikacijo, </a:t>
            </a:r>
            <a:r>
              <a:rPr lang="sl-SI" sz="1800" dirty="0">
                <a:effectLst/>
                <a:latin typeface="Arial" panose="020B0604020202020204" pitchFamily="34" charset="0"/>
                <a:ea typeface="Calibri" panose="020F0502020204030204" pitchFamily="34" charset="0"/>
                <a:cs typeface="Times New Roman" panose="02020603050405020304" pitchFamily="18" charset="0"/>
              </a:rPr>
              <a:t>se v spletno aplikacijo eJR prijavi prek povezave </a:t>
            </a:r>
            <a:r>
              <a:rPr lang="sl-SI" sz="1800" b="1" dirty="0">
                <a:effectLst/>
                <a:latin typeface="Arial" panose="020B0604020202020204" pitchFamily="34" charset="0"/>
                <a:ea typeface="Calibri" panose="020F0502020204030204" pitchFamily="34" charset="0"/>
                <a:cs typeface="Times New Roman" panose="02020603050405020304" pitchFamily="18" charset="0"/>
              </a:rPr>
              <a:t>»Uporabniško ime in geslo«. </a:t>
            </a:r>
          </a:p>
          <a:p>
            <a:pPr lvl="1" algn="just">
              <a:lnSpc>
                <a:spcPct val="115000"/>
              </a:lnSpc>
            </a:pPr>
            <a:r>
              <a:rPr lang="sl-SI" sz="1800" dirty="0">
                <a:effectLst/>
                <a:latin typeface="Arial" panose="020B0604020202020204" pitchFamily="34" charset="0"/>
                <a:ea typeface="Calibri" panose="020F0502020204030204" pitchFamily="34" charset="0"/>
                <a:cs typeface="Times New Roman" panose="02020603050405020304" pitchFamily="18" charset="0"/>
              </a:rPr>
              <a:t>Prijavitelj iz </a:t>
            </a:r>
            <a:r>
              <a:rPr lang="sl-SI" sz="1800" b="1" dirty="0">
                <a:effectLst/>
                <a:latin typeface="Arial" panose="020B0604020202020204" pitchFamily="34" charset="0"/>
                <a:ea typeface="Calibri" panose="020F0502020204030204" pitchFamily="34" charset="0"/>
                <a:cs typeface="Times New Roman" panose="02020603050405020304" pitchFamily="18" charset="0"/>
              </a:rPr>
              <a:t>Madžarske</a:t>
            </a:r>
            <a:r>
              <a:rPr lang="sl-SI" sz="1800" b="1" dirty="0">
                <a:latin typeface="Arial" panose="020B0604020202020204" pitchFamily="34" charset="0"/>
                <a:ea typeface="Calibri" panose="020F0502020204030204" pitchFamily="34" charset="0"/>
                <a:cs typeface="Times New Roman" panose="02020603050405020304" pitchFamily="18" charset="0"/>
              </a:rPr>
              <a:t> </a:t>
            </a:r>
            <a:r>
              <a:rPr lang="sl-SI" sz="1800" dirty="0">
                <a:effectLst/>
                <a:latin typeface="Arial" panose="020B0604020202020204" pitchFamily="34" charset="0"/>
                <a:ea typeface="Calibri" panose="020F0502020204030204" pitchFamily="34" charset="0"/>
                <a:cs typeface="Times New Roman" panose="02020603050405020304" pitchFamily="18" charset="0"/>
              </a:rPr>
              <a:t>se v spletno aplikacijo eJR prijavi samo prek povezave </a:t>
            </a:r>
            <a:r>
              <a:rPr lang="sl-SI" sz="1800" b="1" dirty="0">
                <a:effectLst/>
                <a:latin typeface="Arial" panose="020B0604020202020204" pitchFamily="34" charset="0"/>
                <a:ea typeface="Calibri" panose="020F0502020204030204" pitchFamily="34" charset="0"/>
                <a:cs typeface="Times New Roman" panose="02020603050405020304" pitchFamily="18" charset="0"/>
              </a:rPr>
              <a:t>»Uporabniško ime in geslo«. </a:t>
            </a:r>
          </a:p>
          <a:p>
            <a:pPr lvl="2" algn="just">
              <a:lnSpc>
                <a:spcPct val="115000"/>
              </a:lnSpc>
            </a:pPr>
            <a:r>
              <a:rPr lang="sl-SI" sz="1600" dirty="0">
                <a:effectLst/>
                <a:latin typeface="Arial" panose="020B0604020202020204" pitchFamily="34" charset="0"/>
                <a:ea typeface="Calibri" panose="020F0502020204030204" pitchFamily="34" charset="0"/>
                <a:cs typeface="Times New Roman" panose="02020603050405020304" pitchFamily="18" charset="0"/>
              </a:rPr>
              <a:t>(Prijavitelj iz Madžarske se ne more prijaviti kot »državljan EU«, ker Madžarska še ni priglasila nacionalne sheme za elektronsko identifikacijo Evropski komisiji; https://eidas.ec.europa.eu/efda/browse/notification/eid-chapter-contacts/SI)</a:t>
            </a:r>
          </a:p>
          <a:p>
            <a:pPr marL="0" indent="0" algn="just">
              <a:lnSpc>
                <a:spcPct val="115000"/>
              </a:lnSpc>
              <a:buNone/>
            </a:pPr>
            <a:endParaRPr lang="sl-SI" sz="20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5000"/>
              </a:lnSpc>
            </a:pPr>
            <a:endParaRPr lang="sl-SI" sz="2000" b="1" i="1"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671992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23F978E-AD56-B4BB-FC54-978A9D90F1D3}"/>
              </a:ext>
            </a:extLst>
          </p:cNvPr>
          <p:cNvSpPr>
            <a:spLocks noGrp="1"/>
          </p:cNvSpPr>
          <p:nvPr>
            <p:ph type="title"/>
          </p:nvPr>
        </p:nvSpPr>
        <p:spPr>
          <a:xfrm>
            <a:off x="284587" y="121191"/>
            <a:ext cx="6537631" cy="777308"/>
          </a:xfrm>
        </p:spPr>
        <p:txBody>
          <a:bodyPr anchor="b">
            <a:noAutofit/>
          </a:bodyPr>
          <a:lstStyle/>
          <a:p>
            <a:r>
              <a:rPr lang="sl-SI" sz="4000" b="1" dirty="0">
                <a:solidFill>
                  <a:schemeClr val="accent1">
                    <a:lumMod val="75000"/>
                  </a:schemeClr>
                </a:solidFill>
                <a:latin typeface="Arial" panose="020B0604020202020204" pitchFamily="34" charset="0"/>
                <a:cs typeface="Arial" panose="020B0604020202020204" pitchFamily="34" charset="0"/>
              </a:rPr>
              <a:t>Izpolnjevanje vloge (2a.)</a:t>
            </a:r>
          </a:p>
        </p:txBody>
      </p:sp>
      <p:pic>
        <p:nvPicPr>
          <p:cNvPr id="5" name="Označba mesta vsebine 4">
            <a:extLst>
              <a:ext uri="{FF2B5EF4-FFF2-40B4-BE49-F238E27FC236}">
                <a16:creationId xmlns:a16="http://schemas.microsoft.com/office/drawing/2014/main" id="{CCC24186-7A4B-2754-1CE3-AE77DC594780}"/>
              </a:ext>
            </a:extLst>
          </p:cNvPr>
          <p:cNvPicPr>
            <a:picLocks noChangeAspect="1"/>
          </p:cNvPicPr>
          <p:nvPr/>
        </p:nvPicPr>
        <p:blipFill>
          <a:blip r:embed="rId2"/>
          <a:srcRect l="23599" t="9632" r="22850" b="6410"/>
          <a:stretch/>
        </p:blipFill>
        <p:spPr>
          <a:xfrm>
            <a:off x="3057522" y="1205046"/>
            <a:ext cx="5411544" cy="5302675"/>
          </a:xfrm>
          <a:prstGeom prst="rect">
            <a:avLst/>
          </a:prstGeom>
        </p:spPr>
      </p:pic>
      <p:grpSp>
        <p:nvGrpSpPr>
          <p:cNvPr id="12" name="Group 11">
            <a:extLst>
              <a:ext uri="{FF2B5EF4-FFF2-40B4-BE49-F238E27FC236}">
                <a16:creationId xmlns:a16="http://schemas.microsoft.com/office/drawing/2014/main" id="{6258F736-B256-8039-9DC6-F4E49A5C5AD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2068638" y="0"/>
            <a:ext cx="123362" cy="6858000"/>
            <a:chOff x="12068638" y="0"/>
            <a:chExt cx="123362" cy="6858000"/>
          </a:xfrm>
        </p:grpSpPr>
        <p:sp>
          <p:nvSpPr>
            <p:cNvPr id="13" name="Rectangle 12">
              <a:extLst>
                <a:ext uri="{FF2B5EF4-FFF2-40B4-BE49-F238E27FC236}">
                  <a16:creationId xmlns:a16="http://schemas.microsoft.com/office/drawing/2014/main" id="{10B4520A-996E-330C-99DA-69CA4D89E9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C8FA945-E356-695F-18D6-CAD4EF34FE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3527553"/>
              <a:ext cx="123362" cy="3330447"/>
            </a:xfrm>
            <a:prstGeom prst="rect">
              <a:avLst/>
            </a:prstGeom>
            <a:gradFill>
              <a:gsLst>
                <a:gs pos="19000">
                  <a:schemeClr val="accent5">
                    <a:lumMod val="60000"/>
                    <a:lumOff val="40000"/>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0" name="Raven puščični povezovalnik 9">
            <a:extLst>
              <a:ext uri="{FF2B5EF4-FFF2-40B4-BE49-F238E27FC236}">
                <a16:creationId xmlns:a16="http://schemas.microsoft.com/office/drawing/2014/main" id="{411FA4C1-F0E1-028C-C085-74845D78CED4}"/>
              </a:ext>
            </a:extLst>
          </p:cNvPr>
          <p:cNvCxnSpPr>
            <a:cxnSpLocks/>
          </p:cNvCxnSpPr>
          <p:nvPr/>
        </p:nvCxnSpPr>
        <p:spPr>
          <a:xfrm>
            <a:off x="3331597" y="4333461"/>
            <a:ext cx="1288111" cy="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19" name="Raven puščični povezovalnik 18">
            <a:extLst>
              <a:ext uri="{FF2B5EF4-FFF2-40B4-BE49-F238E27FC236}">
                <a16:creationId xmlns:a16="http://schemas.microsoft.com/office/drawing/2014/main" id="{944DC9EB-67B0-7571-64C7-F7B799559395}"/>
              </a:ext>
            </a:extLst>
          </p:cNvPr>
          <p:cNvCxnSpPr>
            <a:cxnSpLocks/>
          </p:cNvCxnSpPr>
          <p:nvPr/>
        </p:nvCxnSpPr>
        <p:spPr>
          <a:xfrm flipH="1" flipV="1">
            <a:off x="6647290" y="4492487"/>
            <a:ext cx="1049573" cy="159026"/>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sp>
        <p:nvSpPr>
          <p:cNvPr id="30" name="Pravokotnik 29">
            <a:extLst>
              <a:ext uri="{FF2B5EF4-FFF2-40B4-BE49-F238E27FC236}">
                <a16:creationId xmlns:a16="http://schemas.microsoft.com/office/drawing/2014/main" id="{5DBB6E09-1DF2-CD12-2C8A-EB34E4CA33BC}"/>
              </a:ext>
            </a:extLst>
          </p:cNvPr>
          <p:cNvSpPr/>
          <p:nvPr/>
        </p:nvSpPr>
        <p:spPr>
          <a:xfrm>
            <a:off x="319688" y="3428999"/>
            <a:ext cx="2841913" cy="163669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sl-SI" sz="1600" dirty="0">
                <a:latin typeface="Arial" panose="020B0604020202020204" pitchFamily="34" charset="0"/>
                <a:cs typeface="Arial" panose="020B0604020202020204" pitchFamily="34" charset="0"/>
              </a:rPr>
              <a:t>Italija, Avstrija in Hrvaška, če ima kvalificirano digitalno potrdilo, ki omogoča elektronsko identifikacijo </a:t>
            </a:r>
          </a:p>
        </p:txBody>
      </p:sp>
      <p:sp>
        <p:nvSpPr>
          <p:cNvPr id="31" name="Elipsa 30">
            <a:extLst>
              <a:ext uri="{FF2B5EF4-FFF2-40B4-BE49-F238E27FC236}">
                <a16:creationId xmlns:a16="http://schemas.microsoft.com/office/drawing/2014/main" id="{0A3494E8-EBAE-41B9-F288-8EE4ED657E36}"/>
              </a:ext>
            </a:extLst>
          </p:cNvPr>
          <p:cNvSpPr/>
          <p:nvPr/>
        </p:nvSpPr>
        <p:spPr>
          <a:xfrm>
            <a:off x="7696863" y="3856384"/>
            <a:ext cx="3299790" cy="2542859"/>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sl-SI" sz="1600" dirty="0">
                <a:latin typeface="Arial" panose="020B0604020202020204" pitchFamily="34" charset="0"/>
                <a:cs typeface="Arial" panose="020B0604020202020204" pitchFamily="34" charset="0"/>
              </a:rPr>
              <a:t>Madžarska </a:t>
            </a:r>
          </a:p>
          <a:p>
            <a:pPr algn="ctr"/>
            <a:r>
              <a:rPr lang="sl-SI" sz="1600" dirty="0">
                <a:latin typeface="Arial" panose="020B0604020202020204" pitchFamily="34" charset="0"/>
                <a:cs typeface="Arial" panose="020B0604020202020204" pitchFamily="34" charset="0"/>
              </a:rPr>
              <a:t>+ Italija, Avstrija in Hrvaška, če nima kvalificiranega digitalnega potrdila, ki omogoča elektronsko identifikacijo </a:t>
            </a:r>
          </a:p>
          <a:p>
            <a:pPr algn="ctr"/>
            <a:r>
              <a:rPr lang="sl-SI" sz="1600" dirty="0">
                <a:latin typeface="Arial" panose="020B0604020202020204" pitchFamily="34" charset="0"/>
                <a:cs typeface="Arial" panose="020B0604020202020204" pitchFamily="34" charset="0"/>
              </a:rPr>
              <a:t> </a:t>
            </a:r>
          </a:p>
        </p:txBody>
      </p:sp>
      <p:sp>
        <p:nvSpPr>
          <p:cNvPr id="33" name="Pravokotnik: zaokroženi vogali 32">
            <a:extLst>
              <a:ext uri="{FF2B5EF4-FFF2-40B4-BE49-F238E27FC236}">
                <a16:creationId xmlns:a16="http://schemas.microsoft.com/office/drawing/2014/main" id="{EC52E2C3-DEB3-C853-4E25-F2A8383C7C86}"/>
              </a:ext>
            </a:extLst>
          </p:cNvPr>
          <p:cNvSpPr/>
          <p:nvPr/>
        </p:nvSpPr>
        <p:spPr>
          <a:xfrm>
            <a:off x="7164125" y="1685677"/>
            <a:ext cx="3116912" cy="1431225"/>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sl-SI" dirty="0"/>
              <a:t>Slovenija: 7 načinov – vsi, razen Prijava državljana EU</a:t>
            </a:r>
          </a:p>
        </p:txBody>
      </p:sp>
    </p:spTree>
    <p:extLst>
      <p:ext uri="{BB962C8B-B14F-4D97-AF65-F5344CB8AC3E}">
        <p14:creationId xmlns:p14="http://schemas.microsoft.com/office/powerpoint/2010/main" val="1956170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4F49344-A34F-136F-EE87-D88629DFB441}"/>
              </a:ext>
            </a:extLst>
          </p:cNvPr>
          <p:cNvSpPr>
            <a:spLocks noGrp="1"/>
          </p:cNvSpPr>
          <p:nvPr>
            <p:ph type="title"/>
          </p:nvPr>
        </p:nvSpPr>
        <p:spPr>
          <a:xfrm>
            <a:off x="382954" y="386863"/>
            <a:ext cx="9895951" cy="1033669"/>
          </a:xfrm>
        </p:spPr>
        <p:txBody>
          <a:bodyPr>
            <a:normAutofit/>
          </a:bodyPr>
          <a:lstStyle/>
          <a:p>
            <a:r>
              <a:rPr lang="sl-SI" sz="4000" b="1" dirty="0">
                <a:solidFill>
                  <a:schemeClr val="accent1">
                    <a:lumMod val="75000"/>
                  </a:schemeClr>
                </a:solidFill>
                <a:latin typeface="Arial" panose="020B0604020202020204" pitchFamily="34" charset="0"/>
                <a:cs typeface="Arial" panose="020B0604020202020204" pitchFamily="34" charset="0"/>
              </a:rPr>
              <a:t>Osnovni podatki (1.)</a:t>
            </a:r>
          </a:p>
        </p:txBody>
      </p:sp>
      <p:sp>
        <p:nvSpPr>
          <p:cNvPr id="21" name="Označba mesta vsebine 2">
            <a:extLst>
              <a:ext uri="{FF2B5EF4-FFF2-40B4-BE49-F238E27FC236}">
                <a16:creationId xmlns:a16="http://schemas.microsoft.com/office/drawing/2014/main" id="{151CD879-65F8-3F7A-3D61-B030B1A0957D}"/>
              </a:ext>
            </a:extLst>
          </p:cNvPr>
          <p:cNvSpPr>
            <a:spLocks noGrp="1"/>
          </p:cNvSpPr>
          <p:nvPr>
            <p:ph idx="1"/>
          </p:nvPr>
        </p:nvSpPr>
        <p:spPr>
          <a:xfrm>
            <a:off x="382954" y="1993900"/>
            <a:ext cx="6701701" cy="4798454"/>
          </a:xfrm>
        </p:spPr>
        <p:txBody>
          <a:bodyPr anchor="ctr">
            <a:noAutofit/>
          </a:bodyPr>
          <a:lstStyle/>
          <a:p>
            <a:pPr algn="just">
              <a:lnSpc>
                <a:spcPct val="115000"/>
              </a:lnSpc>
              <a:spcAft>
                <a:spcPts val="1000"/>
              </a:spcAft>
            </a:pPr>
            <a:r>
              <a:rPr lang="sl-SI" sz="2000" b="1" dirty="0">
                <a:effectLst/>
                <a:latin typeface="Arial" panose="020B0604020202020204" pitchFamily="34" charset="0"/>
                <a:ea typeface="Calibri" panose="020F0502020204030204" pitchFamily="34" charset="0"/>
                <a:cs typeface="Times New Roman" panose="02020603050405020304" pitchFamily="18" charset="0"/>
              </a:rPr>
              <a:t>Predmet: </a:t>
            </a:r>
            <a:r>
              <a:rPr lang="sl-SI" sz="2000" dirty="0">
                <a:effectLst/>
                <a:latin typeface="Arial" panose="020B0604020202020204" pitchFamily="34" charset="0"/>
                <a:ea typeface="Calibri" panose="020F0502020204030204" pitchFamily="34" charset="0"/>
                <a:cs typeface="Times New Roman" panose="02020603050405020304" pitchFamily="18" charset="0"/>
              </a:rPr>
              <a:t>spodbujanje decentraliziranega kroženja kulturnih vsebin in razvoja občinstev.</a:t>
            </a:r>
          </a:p>
          <a:p>
            <a:pPr algn="just">
              <a:lnSpc>
                <a:spcPct val="100000"/>
              </a:lnSpc>
              <a:spcAft>
                <a:spcPts val="1000"/>
              </a:spcAft>
            </a:pPr>
            <a:r>
              <a:rPr lang="sl-SI" sz="2000" b="1" dirty="0">
                <a:effectLst/>
                <a:latin typeface="Arial" panose="020B0604020202020204" pitchFamily="34" charset="0"/>
                <a:ea typeface="Calibri" panose="020F0502020204030204" pitchFamily="34" charset="0"/>
                <a:cs typeface="Times New Roman" panose="02020603050405020304" pitchFamily="18" charset="0"/>
              </a:rPr>
              <a:t>Dva sklopa</a:t>
            </a:r>
          </a:p>
          <a:p>
            <a:pPr lvl="1" algn="just">
              <a:lnSpc>
                <a:spcPct val="115000"/>
              </a:lnSpc>
              <a:spcAft>
                <a:spcPts val="1000"/>
              </a:spcAft>
            </a:pPr>
            <a:r>
              <a:rPr lang="sl-SI" sz="2000" b="1" dirty="0">
                <a:effectLst/>
                <a:latin typeface="Arial" panose="020B0604020202020204" pitchFamily="34" charset="0"/>
                <a:ea typeface="Calibri" panose="020F0502020204030204" pitchFamily="34" charset="0"/>
                <a:cs typeface="Times New Roman" panose="02020603050405020304" pitchFamily="18" charset="0"/>
              </a:rPr>
              <a:t>A: </a:t>
            </a:r>
            <a:r>
              <a:rPr lang="sl-SI" sz="2000" dirty="0">
                <a:effectLst/>
                <a:latin typeface="Arial" panose="020B0604020202020204" pitchFamily="34" charset="0"/>
                <a:ea typeface="Calibri" panose="020F0502020204030204" pitchFamily="34" charset="0"/>
                <a:cs typeface="Times New Roman" panose="02020603050405020304" pitchFamily="18" charset="0"/>
              </a:rPr>
              <a:t>javni zavodi s sedežem v Republiki Sloveniji, ki so registrirani za izvajanje kulturne dejavnosti; </a:t>
            </a:r>
          </a:p>
          <a:p>
            <a:pPr lvl="1" algn="just">
              <a:lnSpc>
                <a:spcPct val="115000"/>
              </a:lnSpc>
              <a:spcAft>
                <a:spcPts val="1000"/>
              </a:spcAft>
            </a:pPr>
            <a:r>
              <a:rPr lang="sl-SI" sz="2000" b="1" dirty="0">
                <a:effectLst/>
                <a:latin typeface="Arial" panose="020B0604020202020204" pitchFamily="34" charset="0"/>
                <a:ea typeface="Calibri" panose="020F0502020204030204" pitchFamily="34" charset="0"/>
                <a:cs typeface="Times New Roman" panose="02020603050405020304" pitchFamily="18" charset="0"/>
              </a:rPr>
              <a:t>B: </a:t>
            </a:r>
            <a:r>
              <a:rPr lang="sl-SI" sz="2000" dirty="0">
                <a:effectLst/>
                <a:latin typeface="Arial" panose="020B0604020202020204" pitchFamily="34" charset="0"/>
                <a:ea typeface="Calibri" panose="020F0502020204030204" pitchFamily="34" charset="0"/>
                <a:cs typeface="Times New Roman" panose="02020603050405020304" pitchFamily="18" charset="0"/>
              </a:rPr>
              <a:t>pravne osebe s sedežem v Avstriji, Hrvaški, Italiji ali Madžarski, ki aktivno delujejo na področju kulture in na področju povezovanja in sodelovanja Slovencev v zamejstvu. </a:t>
            </a:r>
          </a:p>
          <a:p>
            <a:pPr marL="0" indent="0">
              <a:buNone/>
            </a:pPr>
            <a:r>
              <a:rPr lang="sl-SI" sz="2000" b="1" dirty="0">
                <a:latin typeface="Arial" panose="020B0604020202020204" pitchFamily="34" charset="0"/>
                <a:cs typeface="Arial" panose="020B0604020202020204" pitchFamily="34" charset="0"/>
              </a:rPr>
              <a:t>Okvirna vrednost razpisa</a:t>
            </a:r>
          </a:p>
          <a:p>
            <a:r>
              <a:rPr lang="sl-SI" sz="2000" dirty="0">
                <a:latin typeface="Arial" panose="020B0604020202020204" pitchFamily="34" charset="0"/>
                <a:cs typeface="Arial" panose="020B0604020202020204" pitchFamily="34" charset="0"/>
              </a:rPr>
              <a:t>230.000,00  EUR: </a:t>
            </a:r>
          </a:p>
          <a:p>
            <a:pPr lvl="1"/>
            <a:r>
              <a:rPr lang="pl-PL" sz="1600" dirty="0">
                <a:latin typeface="Arial" panose="020B0604020202020204" pitchFamily="34" charset="0"/>
                <a:cs typeface="Arial" panose="020B0604020202020204" pitchFamily="34" charset="0"/>
              </a:rPr>
              <a:t>150.000,00 EUR za sklop A in 80.000 EUR za sklop B. </a:t>
            </a:r>
            <a:endParaRPr lang="sl-SI" sz="1600" dirty="0">
              <a:latin typeface="Arial" panose="020B0604020202020204" pitchFamily="34" charset="0"/>
              <a:cs typeface="Arial" panose="020B0604020202020204" pitchFamily="34" charset="0"/>
            </a:endParaRPr>
          </a:p>
          <a:p>
            <a:pPr marL="0" indent="0">
              <a:buNone/>
            </a:pPr>
            <a:endParaRPr lang="sl-SI" sz="2000" dirty="0">
              <a:latin typeface="Arial" panose="020B0604020202020204" pitchFamily="34" charset="0"/>
              <a:cs typeface="Arial" panose="020B0604020202020204" pitchFamily="34" charset="0"/>
            </a:endParaRPr>
          </a:p>
          <a:p>
            <a:endParaRPr lang="sl-SI" sz="2000"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EE38576-A703-F769-1EAA-6F6D2E5ACBA8}"/>
              </a:ext>
            </a:extLst>
          </p:cNvPr>
          <p:cNvSpPr/>
          <p:nvPr/>
        </p:nvSpPr>
        <p:spPr>
          <a:xfrm>
            <a:off x="7950200" y="1993900"/>
            <a:ext cx="3695700" cy="1308100"/>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SI" b="1" dirty="0">
                <a:solidFill>
                  <a:schemeClr val="tx1"/>
                </a:solidFill>
                <a:latin typeface="Arial" panose="020B0604020202020204" pitchFamily="34" charset="0"/>
                <a:cs typeface="Arial" panose="020B0604020202020204" pitchFamily="34" charset="0"/>
              </a:rPr>
              <a:t>Začetek poziva:</a:t>
            </a:r>
          </a:p>
          <a:p>
            <a:pPr algn="ctr"/>
            <a:r>
              <a:rPr lang="sl-SI" b="1" dirty="0">
                <a:solidFill>
                  <a:schemeClr val="tx1"/>
                </a:solidFill>
                <a:latin typeface="Arial" panose="020B0604020202020204" pitchFamily="34" charset="0"/>
                <a:cs typeface="Arial" panose="020B0604020202020204" pitchFamily="34" charset="0"/>
              </a:rPr>
              <a:t>14</a:t>
            </a:r>
            <a:r>
              <a:rPr lang="en-SI" b="1" dirty="0">
                <a:solidFill>
                  <a:schemeClr val="tx1"/>
                </a:solidFill>
                <a:latin typeface="Arial" panose="020B0604020202020204" pitchFamily="34" charset="0"/>
                <a:cs typeface="Arial" panose="020B0604020202020204" pitchFamily="34" charset="0"/>
              </a:rPr>
              <a:t>.</a:t>
            </a:r>
            <a:r>
              <a:rPr lang="sl-SI" b="1" dirty="0">
                <a:solidFill>
                  <a:schemeClr val="tx1"/>
                </a:solidFill>
                <a:latin typeface="Arial" panose="020B0604020202020204" pitchFamily="34" charset="0"/>
                <a:cs typeface="Arial" panose="020B0604020202020204" pitchFamily="34" charset="0"/>
              </a:rPr>
              <a:t> 5</a:t>
            </a:r>
            <a:r>
              <a:rPr lang="en-SI" b="1" dirty="0">
                <a:solidFill>
                  <a:schemeClr val="tx1"/>
                </a:solidFill>
                <a:latin typeface="Arial" panose="020B0604020202020204" pitchFamily="34" charset="0"/>
                <a:cs typeface="Arial" panose="020B0604020202020204" pitchFamily="34" charset="0"/>
              </a:rPr>
              <a:t>.</a:t>
            </a:r>
            <a:r>
              <a:rPr lang="sl-SI" b="1" dirty="0">
                <a:solidFill>
                  <a:schemeClr val="tx1"/>
                </a:solidFill>
                <a:latin typeface="Arial" panose="020B0604020202020204" pitchFamily="34" charset="0"/>
                <a:cs typeface="Arial" panose="020B0604020202020204" pitchFamily="34" charset="0"/>
              </a:rPr>
              <a:t> </a:t>
            </a:r>
            <a:r>
              <a:rPr lang="en-SI" b="1" dirty="0">
                <a:solidFill>
                  <a:schemeClr val="tx1"/>
                </a:solidFill>
                <a:latin typeface="Arial" panose="020B0604020202020204" pitchFamily="34" charset="0"/>
                <a:cs typeface="Arial" panose="020B0604020202020204" pitchFamily="34" charset="0"/>
              </a:rPr>
              <a:t>202</a:t>
            </a:r>
            <a:r>
              <a:rPr lang="sl-SI" b="1" dirty="0">
                <a:solidFill>
                  <a:schemeClr val="tx1"/>
                </a:solidFill>
                <a:latin typeface="Arial" panose="020B0604020202020204" pitchFamily="34" charset="0"/>
                <a:cs typeface="Arial" panose="020B0604020202020204" pitchFamily="34" charset="0"/>
              </a:rPr>
              <a:t>5</a:t>
            </a:r>
            <a:r>
              <a:rPr lang="en-SI" b="1" dirty="0">
                <a:solidFill>
                  <a:schemeClr val="tx1"/>
                </a:solidFill>
                <a:latin typeface="Arial" panose="020B0604020202020204" pitchFamily="34" charset="0"/>
                <a:cs typeface="Arial" panose="020B0604020202020204" pitchFamily="34" charset="0"/>
              </a:rPr>
              <a:t> ob 10</a:t>
            </a:r>
            <a:r>
              <a:rPr lang="sl-SI" b="1" dirty="0">
                <a:solidFill>
                  <a:schemeClr val="tx1"/>
                </a:solidFill>
                <a:latin typeface="Arial" panose="020B0604020202020204" pitchFamily="34" charset="0"/>
                <a:cs typeface="Arial" panose="020B0604020202020204" pitchFamily="34" charset="0"/>
              </a:rPr>
              <a:t>. uri</a:t>
            </a:r>
            <a:endParaRPr lang="en-SI" b="1" dirty="0">
              <a:solidFill>
                <a:schemeClr val="tx1"/>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6A0D67F7-7BE3-FD82-F0B0-D9BC9A5BB45E}"/>
              </a:ext>
            </a:extLst>
          </p:cNvPr>
          <p:cNvSpPr/>
          <p:nvPr/>
        </p:nvSpPr>
        <p:spPr>
          <a:xfrm>
            <a:off x="7950200" y="3811868"/>
            <a:ext cx="3695700" cy="1308100"/>
          </a:xfrm>
          <a:prstGeom prst="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SI" b="1" dirty="0">
                <a:solidFill>
                  <a:schemeClr val="tx1"/>
                </a:solidFill>
                <a:latin typeface="Arial" panose="020B0604020202020204" pitchFamily="34" charset="0"/>
                <a:cs typeface="Arial" panose="020B0604020202020204" pitchFamily="34" charset="0"/>
              </a:rPr>
              <a:t>Konec poziva:</a:t>
            </a:r>
          </a:p>
          <a:p>
            <a:pPr algn="ctr"/>
            <a:r>
              <a:rPr lang="en-GB" b="1" dirty="0">
                <a:solidFill>
                  <a:schemeClr val="tx1"/>
                </a:solidFill>
                <a:latin typeface="Arial" panose="020B0604020202020204" pitchFamily="34" charset="0"/>
                <a:cs typeface="Arial" panose="020B0604020202020204" pitchFamily="34" charset="0"/>
              </a:rPr>
              <a:t>poraba sredstev /</a:t>
            </a:r>
          </a:p>
          <a:p>
            <a:pPr algn="ctr"/>
            <a:r>
              <a:rPr lang="en-GB" b="1" dirty="0">
                <a:solidFill>
                  <a:schemeClr val="tx1"/>
                </a:solidFill>
                <a:latin typeface="Arial" panose="020B0604020202020204" pitchFamily="34" charset="0"/>
                <a:cs typeface="Arial" panose="020B0604020202020204" pitchFamily="34" charset="0"/>
              </a:rPr>
              <a:t> </a:t>
            </a:r>
            <a:r>
              <a:rPr lang="sl-SI" b="1" dirty="0">
                <a:solidFill>
                  <a:schemeClr val="tx1"/>
                </a:solidFill>
                <a:latin typeface="Arial" panose="020B0604020202020204" pitchFamily="34" charset="0"/>
                <a:cs typeface="Arial" panose="020B0604020202020204" pitchFamily="34" charset="0"/>
              </a:rPr>
              <a:t>oz. </a:t>
            </a:r>
            <a:r>
              <a:rPr lang="en-GB" b="1" dirty="0">
                <a:solidFill>
                  <a:schemeClr val="tx1"/>
                </a:solidFill>
                <a:latin typeface="Arial" panose="020B0604020202020204" pitchFamily="34" charset="0"/>
                <a:cs typeface="Arial" panose="020B0604020202020204" pitchFamily="34" charset="0"/>
              </a:rPr>
              <a:t>3</a:t>
            </a:r>
            <a:r>
              <a:rPr lang="sl-SI" b="1" dirty="0">
                <a:solidFill>
                  <a:schemeClr val="tx1"/>
                </a:solidFill>
                <a:latin typeface="Arial" panose="020B0604020202020204" pitchFamily="34" charset="0"/>
                <a:cs typeface="Arial" panose="020B0604020202020204" pitchFamily="34" charset="0"/>
              </a:rPr>
              <a:t>0</a:t>
            </a:r>
            <a:r>
              <a:rPr lang="en-GB" b="1" dirty="0">
                <a:solidFill>
                  <a:schemeClr val="tx1"/>
                </a:solidFill>
                <a:latin typeface="Arial" panose="020B0604020202020204" pitchFamily="34" charset="0"/>
                <a:cs typeface="Arial" panose="020B0604020202020204" pitchFamily="34" charset="0"/>
              </a:rPr>
              <a:t>.</a:t>
            </a:r>
            <a:r>
              <a:rPr lang="sl-SI" b="1" dirty="0">
                <a:solidFill>
                  <a:schemeClr val="tx1"/>
                </a:solidFill>
                <a:latin typeface="Arial" panose="020B0604020202020204" pitchFamily="34" charset="0"/>
                <a:cs typeface="Arial" panose="020B0604020202020204" pitchFamily="34" charset="0"/>
              </a:rPr>
              <a:t> </a:t>
            </a:r>
            <a:r>
              <a:rPr lang="en-GB" b="1" dirty="0">
                <a:solidFill>
                  <a:schemeClr val="tx1"/>
                </a:solidFill>
                <a:latin typeface="Arial" panose="020B0604020202020204" pitchFamily="34" charset="0"/>
                <a:cs typeface="Arial" panose="020B0604020202020204" pitchFamily="34" charset="0"/>
              </a:rPr>
              <a:t>10.</a:t>
            </a:r>
            <a:r>
              <a:rPr lang="sl-SI" b="1" dirty="0">
                <a:solidFill>
                  <a:schemeClr val="tx1"/>
                </a:solidFill>
                <a:latin typeface="Arial" panose="020B0604020202020204" pitchFamily="34" charset="0"/>
                <a:cs typeface="Arial" panose="020B0604020202020204" pitchFamily="34" charset="0"/>
              </a:rPr>
              <a:t> </a:t>
            </a:r>
            <a:r>
              <a:rPr lang="en-GB" b="1" dirty="0">
                <a:solidFill>
                  <a:schemeClr val="tx1"/>
                </a:solidFill>
                <a:latin typeface="Arial" panose="020B0604020202020204" pitchFamily="34" charset="0"/>
                <a:cs typeface="Arial" panose="020B0604020202020204" pitchFamily="34" charset="0"/>
              </a:rPr>
              <a:t>202</a:t>
            </a:r>
            <a:r>
              <a:rPr lang="sl-SI" b="1" dirty="0">
                <a:solidFill>
                  <a:schemeClr val="tx1"/>
                </a:solidFill>
                <a:latin typeface="Arial" panose="020B0604020202020204" pitchFamily="34" charset="0"/>
                <a:cs typeface="Arial" panose="020B0604020202020204" pitchFamily="34" charset="0"/>
              </a:rPr>
              <a:t>5</a:t>
            </a:r>
            <a:endParaRPr lang="en-SI"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1385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00E9F70-C71D-7480-1FC8-A2099CAB7B38}"/>
              </a:ext>
            </a:extLst>
          </p:cNvPr>
          <p:cNvSpPr>
            <a:spLocks noGrp="1"/>
          </p:cNvSpPr>
          <p:nvPr>
            <p:ph type="title"/>
          </p:nvPr>
        </p:nvSpPr>
        <p:spPr/>
        <p:txBody>
          <a:bodyPr>
            <a:normAutofit/>
          </a:bodyPr>
          <a:lstStyle/>
          <a:p>
            <a:r>
              <a:rPr lang="sl-SI" sz="4000" b="1" dirty="0">
                <a:solidFill>
                  <a:schemeClr val="accent1">
                    <a:lumMod val="75000"/>
                  </a:schemeClr>
                </a:solidFill>
                <a:latin typeface="Arial" panose="020B0604020202020204" pitchFamily="34" charset="0"/>
                <a:cs typeface="Arial" panose="020B0604020202020204" pitchFamily="34" charset="0"/>
              </a:rPr>
              <a:t>Oddaja vloge (1.)</a:t>
            </a:r>
            <a:endParaRPr lang="sl-SI" sz="4000" dirty="0"/>
          </a:p>
        </p:txBody>
      </p:sp>
      <p:sp>
        <p:nvSpPr>
          <p:cNvPr id="3" name="Označba mesta vsebine 2">
            <a:extLst>
              <a:ext uri="{FF2B5EF4-FFF2-40B4-BE49-F238E27FC236}">
                <a16:creationId xmlns:a16="http://schemas.microsoft.com/office/drawing/2014/main" id="{74235F45-22C4-33C0-5A8E-DA15444C76BE}"/>
              </a:ext>
            </a:extLst>
          </p:cNvPr>
          <p:cNvSpPr>
            <a:spLocks noGrp="1"/>
          </p:cNvSpPr>
          <p:nvPr>
            <p:ph idx="1"/>
          </p:nvPr>
        </p:nvSpPr>
        <p:spPr>
          <a:xfrm>
            <a:off x="838200" y="1488332"/>
            <a:ext cx="10515600" cy="5107021"/>
          </a:xfrm>
        </p:spPr>
        <p:txBody>
          <a:bodyPr>
            <a:normAutofit fontScale="92500" lnSpcReduction="20000"/>
          </a:bodyPr>
          <a:lstStyle/>
          <a:p>
            <a:r>
              <a:rPr lang="sl-SI" sz="2600" dirty="0">
                <a:latin typeface="Arial" panose="020B0604020202020204" pitchFamily="34" charset="0"/>
                <a:cs typeface="Arial" panose="020B0604020202020204" pitchFamily="34" charset="0"/>
              </a:rPr>
              <a:t>Medtem ko morajo biti vse vloge izpolnjene v aplikaciji eJR, se vlogo lahko odda elektronsko ali fizično</a:t>
            </a:r>
          </a:p>
          <a:p>
            <a:r>
              <a:rPr lang="sl-SI" sz="2200" b="1" dirty="0">
                <a:latin typeface="Arial" panose="020B0604020202020204" pitchFamily="34" charset="0"/>
                <a:cs typeface="Arial" panose="020B0604020202020204" pitchFamily="34" charset="0"/>
              </a:rPr>
              <a:t>Elektronska oddaja vloge </a:t>
            </a:r>
            <a:r>
              <a:rPr lang="sl-SI" sz="2200" dirty="0">
                <a:latin typeface="Arial" panose="020B0604020202020204" pitchFamily="34" charset="0"/>
                <a:cs typeface="Arial" panose="020B0604020202020204" pitchFamily="34" charset="0"/>
              </a:rPr>
              <a:t>(naknadno tiskanje vloge in pošiljanje po navadni pošti ni potrebno): </a:t>
            </a:r>
          </a:p>
          <a:p>
            <a:pPr lvl="1">
              <a:lnSpc>
                <a:spcPct val="110000"/>
              </a:lnSpc>
              <a:spcBef>
                <a:spcPts val="600"/>
              </a:spcBef>
              <a:spcAft>
                <a:spcPts val="600"/>
              </a:spcAft>
            </a:pPr>
            <a:r>
              <a:rPr lang="sl-SI" sz="2200" b="1" dirty="0">
                <a:latin typeface="Arial" panose="020B0604020202020204" pitchFamily="34" charset="0"/>
                <a:cs typeface="Arial" panose="020B0604020202020204" pitchFamily="34" charset="0"/>
              </a:rPr>
              <a:t>Sklop A:</a:t>
            </a:r>
          </a:p>
          <a:p>
            <a:pPr lvl="2">
              <a:lnSpc>
                <a:spcPct val="110000"/>
              </a:lnSpc>
              <a:spcBef>
                <a:spcPts val="600"/>
              </a:spcBef>
              <a:spcAft>
                <a:spcPts val="600"/>
              </a:spcAft>
            </a:pPr>
            <a:r>
              <a:rPr lang="sl-SI" sz="1900" dirty="0">
                <a:latin typeface="Arial" panose="020B0604020202020204" pitchFamily="34" charset="0"/>
                <a:cs typeface="Arial" panose="020B0604020202020204" pitchFamily="34" charset="0"/>
              </a:rPr>
              <a:t>Prijavitelj (iz Slovenije) vlogo na javni poziv odda na prijavnem obrazcu v spletni aplikaciji eJR in jo elektronsko </a:t>
            </a:r>
            <a:r>
              <a:rPr lang="sl-SI" sz="1900" b="1" dirty="0">
                <a:latin typeface="Arial" panose="020B0604020202020204" pitchFamily="34" charset="0"/>
                <a:cs typeface="Arial" panose="020B0604020202020204" pitchFamily="34" charset="0"/>
              </a:rPr>
              <a:t>podpiše s kvalificiranim potrdilom za elektronski podpis </a:t>
            </a:r>
            <a:r>
              <a:rPr lang="sl-SI" sz="1900" dirty="0">
                <a:latin typeface="Arial" panose="020B0604020202020204" pitchFamily="34" charset="0"/>
                <a:cs typeface="Arial" panose="020B0604020202020204" pitchFamily="34" charset="0"/>
              </a:rPr>
              <a:t>ali mobilno identiteto </a:t>
            </a:r>
            <a:r>
              <a:rPr lang="sl-SI" sz="1900" b="1" dirty="0">
                <a:latin typeface="Arial" panose="020B0604020202020204" pitchFamily="34" charset="0"/>
                <a:cs typeface="Arial" panose="020B0604020202020204" pitchFamily="34" charset="0"/>
              </a:rPr>
              <a:t>smsPASS.</a:t>
            </a:r>
            <a:r>
              <a:rPr lang="sl-SI" sz="1900" dirty="0">
                <a:latin typeface="Arial" panose="020B0604020202020204" pitchFamily="34" charset="0"/>
                <a:cs typeface="Arial" panose="020B0604020202020204" pitchFamily="34" charset="0"/>
              </a:rPr>
              <a:t> </a:t>
            </a:r>
          </a:p>
          <a:p>
            <a:pPr lvl="1">
              <a:lnSpc>
                <a:spcPct val="110000"/>
              </a:lnSpc>
              <a:spcBef>
                <a:spcPts val="600"/>
              </a:spcBef>
              <a:spcAft>
                <a:spcPts val="600"/>
              </a:spcAft>
            </a:pPr>
            <a:r>
              <a:rPr lang="sl-SI" sz="2200" b="1" dirty="0">
                <a:latin typeface="Arial" panose="020B0604020202020204" pitchFamily="34" charset="0"/>
                <a:cs typeface="Arial" panose="020B0604020202020204" pitchFamily="34" charset="0"/>
              </a:rPr>
              <a:t>Sklop B:</a:t>
            </a:r>
          </a:p>
          <a:p>
            <a:pPr lvl="2">
              <a:lnSpc>
                <a:spcPct val="110000"/>
              </a:lnSpc>
              <a:spcBef>
                <a:spcPts val="600"/>
              </a:spcBef>
              <a:spcAft>
                <a:spcPts val="600"/>
              </a:spcAft>
            </a:pPr>
            <a:r>
              <a:rPr lang="sl-SI" sz="1900" dirty="0">
                <a:latin typeface="Arial" panose="020B0604020202020204" pitchFamily="34" charset="0"/>
                <a:cs typeface="Arial" panose="020B0604020202020204" pitchFamily="34" charset="0"/>
              </a:rPr>
              <a:t>Prijavitelj iz </a:t>
            </a:r>
            <a:r>
              <a:rPr lang="sl-SI" sz="1900" b="1" dirty="0">
                <a:latin typeface="Arial" panose="020B0604020202020204" pitchFamily="34" charset="0"/>
                <a:cs typeface="Arial" panose="020B0604020202020204" pitchFamily="34" charset="0"/>
              </a:rPr>
              <a:t>Italije, Avstrije ali Hrvaške </a:t>
            </a:r>
            <a:r>
              <a:rPr lang="sl-SI" sz="1900" dirty="0">
                <a:latin typeface="Arial" panose="020B0604020202020204" pitchFamily="34" charset="0"/>
                <a:cs typeface="Arial" panose="020B0604020202020204" pitchFamily="34" charset="0"/>
              </a:rPr>
              <a:t>vlogo na javni poziv odda v spletni aplikaciji eJR, v katero se je prijavil prek povezave </a:t>
            </a:r>
            <a:r>
              <a:rPr lang="sl-SI" sz="1900" b="1" dirty="0">
                <a:latin typeface="Arial" panose="020B0604020202020204" pitchFamily="34" charset="0"/>
                <a:cs typeface="Arial" panose="020B0604020202020204" pitchFamily="34" charset="0"/>
              </a:rPr>
              <a:t>»Državljan EU« (če ima kvalificirano digitalno potrdilo za elektronsko identifikacijo in za elektronski podpis). </a:t>
            </a:r>
            <a:endParaRPr lang="sl-SI" sz="1900" dirty="0">
              <a:latin typeface="Arial" panose="020B0604020202020204" pitchFamily="34" charset="0"/>
              <a:cs typeface="Arial" panose="020B0604020202020204" pitchFamily="34" charset="0"/>
            </a:endParaRPr>
          </a:p>
          <a:p>
            <a:pPr lvl="2">
              <a:lnSpc>
                <a:spcPct val="110000"/>
              </a:lnSpc>
              <a:spcBef>
                <a:spcPts val="600"/>
              </a:spcBef>
              <a:spcAft>
                <a:spcPts val="600"/>
              </a:spcAft>
            </a:pPr>
            <a:r>
              <a:rPr lang="sl-SI" sz="1900" dirty="0">
                <a:latin typeface="Arial" panose="020B0604020202020204" pitchFamily="34" charset="0"/>
                <a:cs typeface="Arial" panose="020B0604020202020204" pitchFamily="34" charset="0"/>
              </a:rPr>
              <a:t>Prijavitelj iz </a:t>
            </a:r>
            <a:r>
              <a:rPr lang="sl-SI" sz="1900" b="1" dirty="0">
                <a:latin typeface="Arial" panose="020B0604020202020204" pitchFamily="34" charset="0"/>
                <a:cs typeface="Arial" panose="020B0604020202020204" pitchFamily="34" charset="0"/>
              </a:rPr>
              <a:t>Madžarske</a:t>
            </a:r>
            <a:r>
              <a:rPr lang="sl-SI" sz="1900" dirty="0">
                <a:latin typeface="Arial" panose="020B0604020202020204" pitchFamily="34" charset="0"/>
                <a:cs typeface="Arial" panose="020B0604020202020204" pitchFamily="34" charset="0"/>
              </a:rPr>
              <a:t>, ki ima elektronski podpis s kvalificiranim potrdilom, se lahko prijavi v spletno aplikacijo eJR prek povezave </a:t>
            </a:r>
            <a:r>
              <a:rPr lang="sl-SI" sz="1900" b="1" dirty="0">
                <a:latin typeface="Arial" panose="020B0604020202020204" pitchFamily="34" charset="0"/>
                <a:cs typeface="Arial" panose="020B0604020202020204" pitchFamily="34" charset="0"/>
              </a:rPr>
              <a:t>»Uporabniško ime in geslo«, </a:t>
            </a:r>
            <a:r>
              <a:rPr lang="sl-SI" sz="1900" dirty="0">
                <a:latin typeface="Arial" panose="020B0604020202020204" pitchFamily="34" charset="0"/>
                <a:cs typeface="Arial" panose="020B0604020202020204" pitchFamily="34" charset="0"/>
              </a:rPr>
              <a:t>vlogo elektronsko izpolni, si jo nepodpisano prenese na svoj računalnik, elektronsko podpiše s kvalificiranim potrdilom in jo nato naloži in odda v eJR kot prilogo. </a:t>
            </a:r>
          </a:p>
          <a:p>
            <a:endParaRPr lang="sl-SI"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11746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045C38B-BFD2-CDF7-60E0-9E01B4288896}"/>
              </a:ext>
            </a:extLst>
          </p:cNvPr>
          <p:cNvSpPr>
            <a:spLocks noGrp="1"/>
          </p:cNvSpPr>
          <p:nvPr>
            <p:ph type="title"/>
          </p:nvPr>
        </p:nvSpPr>
        <p:spPr>
          <a:xfrm>
            <a:off x="269507" y="281838"/>
            <a:ext cx="9895951" cy="1033669"/>
          </a:xfrm>
        </p:spPr>
        <p:txBody>
          <a:bodyPr>
            <a:normAutofit/>
          </a:bodyPr>
          <a:lstStyle/>
          <a:p>
            <a:r>
              <a:rPr lang="sl-SI" sz="4000" b="1" dirty="0">
                <a:solidFill>
                  <a:schemeClr val="accent1">
                    <a:lumMod val="75000"/>
                  </a:schemeClr>
                </a:solidFill>
                <a:latin typeface="Arial" panose="020B0604020202020204" pitchFamily="34" charset="0"/>
                <a:cs typeface="Arial" panose="020B0604020202020204" pitchFamily="34" charset="0"/>
              </a:rPr>
              <a:t>Oddaja vloge (2.)</a:t>
            </a:r>
          </a:p>
        </p:txBody>
      </p:sp>
      <p:sp>
        <p:nvSpPr>
          <p:cNvPr id="3" name="Označba mesta vsebine 2">
            <a:extLst>
              <a:ext uri="{FF2B5EF4-FFF2-40B4-BE49-F238E27FC236}">
                <a16:creationId xmlns:a16="http://schemas.microsoft.com/office/drawing/2014/main" id="{1BADD784-FE77-EF54-D28F-B4AF061B2F9F}"/>
              </a:ext>
            </a:extLst>
          </p:cNvPr>
          <p:cNvSpPr>
            <a:spLocks noGrp="1"/>
          </p:cNvSpPr>
          <p:nvPr>
            <p:ph idx="1"/>
          </p:nvPr>
        </p:nvSpPr>
        <p:spPr>
          <a:xfrm>
            <a:off x="269507" y="1582309"/>
            <a:ext cx="11598442" cy="5188141"/>
          </a:xfrm>
        </p:spPr>
        <p:txBody>
          <a:bodyPr anchor="ctr">
            <a:noAutofit/>
          </a:bodyPr>
          <a:lstStyle/>
          <a:p>
            <a:pPr marL="0" indent="0" algn="just">
              <a:lnSpc>
                <a:spcPct val="115000"/>
              </a:lnSpc>
              <a:buNone/>
            </a:pPr>
            <a:r>
              <a:rPr lang="sl-SI" b="1" dirty="0">
                <a:effectLst/>
                <a:latin typeface="Arial" panose="020B0604020202020204" pitchFamily="34" charset="0"/>
                <a:ea typeface="Calibri" panose="020F0502020204030204" pitchFamily="34" charset="0"/>
                <a:cs typeface="Arial" panose="020B0604020202020204" pitchFamily="34" charset="0"/>
              </a:rPr>
              <a:t>Fizična oddaja vloge (enako za sklop A in B)</a:t>
            </a:r>
          </a:p>
          <a:p>
            <a:pPr algn="just">
              <a:lnSpc>
                <a:spcPct val="110000"/>
              </a:lnSpc>
              <a:spcAft>
                <a:spcPts val="1000"/>
              </a:spcAft>
            </a:pPr>
            <a:r>
              <a:rPr lang="sl-SI" sz="2000" b="1" dirty="0">
                <a:effectLst/>
                <a:latin typeface="Arial" panose="020B0604020202020204" pitchFamily="34" charset="0"/>
                <a:ea typeface="Calibri" panose="020F0502020204030204" pitchFamily="34" charset="0"/>
                <a:cs typeface="Times New Roman" panose="02020603050405020304" pitchFamily="18" charset="0"/>
              </a:rPr>
              <a:t>Če prijavitelj nima možnosti elektronskega podpisovanja s kvalificiranim digitalnim potrdilom, </a:t>
            </a:r>
            <a:r>
              <a:rPr lang="sl-SI" sz="2000" dirty="0">
                <a:effectLst/>
                <a:latin typeface="Arial" panose="020B0604020202020204" pitchFamily="34" charset="0"/>
                <a:ea typeface="Calibri" panose="020F0502020204030204" pitchFamily="34" charset="0"/>
                <a:cs typeface="Times New Roman" panose="02020603050405020304" pitchFamily="18" charset="0"/>
              </a:rPr>
              <a:t>se vloga na javni poziv kljub temu odda na prijavnem obrazcu v spletni aplikaciji eJR, </a:t>
            </a:r>
            <a:r>
              <a:rPr lang="sl-SI" sz="2000" b="1" dirty="0">
                <a:effectLst/>
                <a:latin typeface="Arial" panose="020B0604020202020204" pitchFamily="34" charset="0"/>
                <a:ea typeface="Calibri" panose="020F0502020204030204" pitchFamily="34" charset="0"/>
                <a:cs typeface="Times New Roman" panose="02020603050405020304" pitchFamily="18" charset="0"/>
              </a:rPr>
              <a:t>nato pa natisne in lastnoročno oz. fizično podpiše. </a:t>
            </a:r>
            <a:r>
              <a:rPr lang="sl-SI" sz="2000" dirty="0">
                <a:effectLst/>
                <a:latin typeface="Arial" panose="020B0604020202020204" pitchFamily="34" charset="0"/>
                <a:ea typeface="Calibri" panose="020F0502020204030204" pitchFamily="34" charset="0"/>
                <a:cs typeface="Times New Roman" panose="02020603050405020304" pitchFamily="18" charset="0"/>
              </a:rPr>
              <a:t>Obe obliki vloge, elektronska in natisnjena, morata biti vsebinsko popolnoma enaki. </a:t>
            </a:r>
          </a:p>
          <a:p>
            <a:pPr algn="just">
              <a:lnSpc>
                <a:spcPct val="110000"/>
              </a:lnSpc>
              <a:spcAft>
                <a:spcPts val="1000"/>
              </a:spcAft>
            </a:pPr>
            <a:r>
              <a:rPr lang="sl-SI" sz="2000" dirty="0">
                <a:effectLst/>
                <a:latin typeface="Arial" panose="020B0604020202020204" pitchFamily="34" charset="0"/>
                <a:ea typeface="Calibri" panose="020F0502020204030204" pitchFamily="34" charset="0"/>
                <a:cs typeface="Times New Roman" panose="02020603050405020304" pitchFamily="18" charset="0"/>
              </a:rPr>
              <a:t>Natisnjena in lastnoročno podpisana vloga mora biti poslana priporočeno po pošti na naslov Ministrstvo za kulturo RS, Maistrova 10, 1000 Ljubljana, oziroma neposredno izročena ministrstvu na navedenem naslovu v času uradnih ur vložišča ministrstva. </a:t>
            </a:r>
          </a:p>
          <a:p>
            <a:pPr lvl="1" algn="just">
              <a:lnSpc>
                <a:spcPct val="110000"/>
              </a:lnSpc>
              <a:spcAft>
                <a:spcPts val="1000"/>
              </a:spcAft>
            </a:pPr>
            <a:r>
              <a:rPr lang="sl-SI" sz="1400" dirty="0">
                <a:effectLst/>
                <a:latin typeface="Arial" panose="020B0604020202020204" pitchFamily="34" charset="0"/>
                <a:ea typeface="Calibri" panose="020F0502020204030204" pitchFamily="34" charset="0"/>
                <a:cs typeface="Times New Roman" panose="02020603050405020304" pitchFamily="18" charset="0"/>
              </a:rPr>
              <a:t>Na ovojnico obvezno nalepite A4-dokument »Ovojnica«, ki se bo samodejno ustvaril po zaključku izpolnjevanja elektronske prijave na javni poziv v aplikaciji eJR in vsebuje vse potrebne podatke.</a:t>
            </a:r>
          </a:p>
          <a:p>
            <a:pPr algn="just">
              <a:lnSpc>
                <a:spcPct val="110000"/>
              </a:lnSpc>
              <a:spcAft>
                <a:spcPts val="1000"/>
              </a:spcAft>
            </a:pPr>
            <a:r>
              <a:rPr lang="sl-SI" sz="2000" dirty="0">
                <a:effectLst/>
                <a:latin typeface="Arial" panose="020B0604020202020204" pitchFamily="34" charset="0"/>
                <a:ea typeface="Calibri" panose="020F0502020204030204" pitchFamily="34" charset="0"/>
                <a:cs typeface="Times New Roman" panose="02020603050405020304" pitchFamily="18" charset="0"/>
              </a:rPr>
              <a:t>Vse obvezne priloge naložite v aplikacijo eJR, v fizični obliki pa jih ne pošiljajte.</a:t>
            </a:r>
          </a:p>
          <a:p>
            <a:pPr marL="0" indent="0" algn="just">
              <a:lnSpc>
                <a:spcPct val="115000"/>
              </a:lnSpc>
              <a:buNone/>
            </a:pPr>
            <a:endParaRPr lang="sl-SI" sz="1800" b="1" i="1" dirty="0">
              <a:effectLst/>
              <a:latin typeface="Arial" panose="020B0604020202020204" pitchFamily="34" charset="0"/>
              <a:ea typeface="Calibri" panose="020F0502020204030204" pitchFamily="34" charset="0"/>
              <a:cs typeface="Arial" panose="020B0604020202020204" pitchFamily="34" charset="0"/>
            </a:endParaRPr>
          </a:p>
          <a:p>
            <a:pPr algn="just">
              <a:lnSpc>
                <a:spcPct val="115000"/>
              </a:lnSpc>
            </a:pPr>
            <a:endParaRPr lang="sl-SI" sz="1800" b="1" i="1"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252175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AC4F5B6-ED20-A4CE-2E02-9E521962B78D}"/>
              </a:ext>
            </a:extLst>
          </p:cNvPr>
          <p:cNvSpPr>
            <a:spLocks noGrp="1"/>
          </p:cNvSpPr>
          <p:nvPr>
            <p:ph type="title"/>
          </p:nvPr>
        </p:nvSpPr>
        <p:spPr/>
        <p:txBody>
          <a:bodyPr>
            <a:normAutofit/>
          </a:bodyPr>
          <a:lstStyle/>
          <a:p>
            <a:r>
              <a:rPr lang="sl-SI" sz="4000" b="1" dirty="0">
                <a:solidFill>
                  <a:schemeClr val="accent1">
                    <a:lumMod val="75000"/>
                  </a:schemeClr>
                </a:solidFill>
                <a:latin typeface="Arial" panose="020B0604020202020204" pitchFamily="34" charset="0"/>
                <a:cs typeface="Arial" panose="020B0604020202020204" pitchFamily="34" charset="0"/>
              </a:rPr>
              <a:t>Oddaja vloge (3.)</a:t>
            </a:r>
          </a:p>
        </p:txBody>
      </p:sp>
      <p:sp>
        <p:nvSpPr>
          <p:cNvPr id="3" name="Označba mesta vsebine 2">
            <a:extLst>
              <a:ext uri="{FF2B5EF4-FFF2-40B4-BE49-F238E27FC236}">
                <a16:creationId xmlns:a16="http://schemas.microsoft.com/office/drawing/2014/main" id="{9854F8CB-474E-7C99-87B1-03910E19BD19}"/>
              </a:ext>
            </a:extLst>
          </p:cNvPr>
          <p:cNvSpPr>
            <a:spLocks noGrp="1"/>
          </p:cNvSpPr>
          <p:nvPr>
            <p:ph idx="1"/>
          </p:nvPr>
        </p:nvSpPr>
        <p:spPr>
          <a:xfrm>
            <a:off x="857416" y="1817674"/>
            <a:ext cx="10515600" cy="4351338"/>
          </a:xfrm>
        </p:spPr>
        <p:txBody>
          <a:bodyPr>
            <a:normAutofit/>
          </a:bodyPr>
          <a:lstStyle/>
          <a:p>
            <a:r>
              <a:rPr lang="sl-SI" sz="2400" dirty="0">
                <a:effectLst/>
                <a:latin typeface="Arial" panose="020B0604020202020204" pitchFamily="34" charset="0"/>
                <a:ea typeface="Calibri" panose="020F0502020204030204" pitchFamily="34" charset="0"/>
                <a:cs typeface="Arial" panose="020B0604020202020204" pitchFamily="34" charset="0"/>
              </a:rPr>
              <a:t>Elektronsko podpisana vloga je pravočasna, če je izpolnjena, elektronsko podpisana in oddana na prijavnem obrazcu v spletni aplikaciji eJR pred potekom roka (30. 10. 2025) in je sprejeta v obravnavo strokovne komisije pred porabo sredstev.</a:t>
            </a:r>
          </a:p>
          <a:p>
            <a:r>
              <a:rPr lang="sl-SI" sz="2400" dirty="0">
                <a:latin typeface="Arial" panose="020B0604020202020204" pitchFamily="34" charset="0"/>
                <a:cs typeface="Arial" panose="020B0604020202020204" pitchFamily="34" charset="0"/>
              </a:rPr>
              <a:t>Lastnoročno podpisana vloga je pravočasna, če prispe v vložišče Ministrstva za kulturo pred potekom roka (30. 10. 2025) in je sprejeta v obravnavo strokovne komisije pred porabo sredstev.</a:t>
            </a:r>
          </a:p>
        </p:txBody>
      </p:sp>
    </p:spTree>
    <p:extLst>
      <p:ext uri="{BB962C8B-B14F-4D97-AF65-F5344CB8AC3E}">
        <p14:creationId xmlns:p14="http://schemas.microsoft.com/office/powerpoint/2010/main" val="28394383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B5FD0A8-E855-8A38-6B75-83395BCFEAA3}"/>
              </a:ext>
            </a:extLst>
          </p:cNvPr>
          <p:cNvSpPr>
            <a:spLocks noGrp="1"/>
          </p:cNvSpPr>
          <p:nvPr>
            <p:ph type="title"/>
          </p:nvPr>
        </p:nvSpPr>
        <p:spPr/>
        <p:txBody>
          <a:bodyPr>
            <a:normAutofit/>
          </a:bodyPr>
          <a:lstStyle/>
          <a:p>
            <a:r>
              <a:rPr lang="sl-SI" sz="4000" b="1" dirty="0">
                <a:solidFill>
                  <a:schemeClr val="accent1">
                    <a:lumMod val="75000"/>
                  </a:schemeClr>
                </a:solidFill>
                <a:latin typeface="Arial" panose="020B0604020202020204" pitchFamily="34" charset="0"/>
                <a:cs typeface="Arial" panose="020B0604020202020204" pitchFamily="34" charset="0"/>
              </a:rPr>
              <a:t>Obveščanje o izboru</a:t>
            </a:r>
            <a:endParaRPr lang="sl-SI" sz="4000" dirty="0"/>
          </a:p>
        </p:txBody>
      </p:sp>
      <p:sp>
        <p:nvSpPr>
          <p:cNvPr id="3" name="Označba mesta vsebine 2">
            <a:extLst>
              <a:ext uri="{FF2B5EF4-FFF2-40B4-BE49-F238E27FC236}">
                <a16:creationId xmlns:a16="http://schemas.microsoft.com/office/drawing/2014/main" id="{B3DAFD97-3A35-8554-C27D-810187AD9DF4}"/>
              </a:ext>
            </a:extLst>
          </p:cNvPr>
          <p:cNvSpPr>
            <a:spLocks noGrp="1"/>
          </p:cNvSpPr>
          <p:nvPr>
            <p:ph idx="1"/>
          </p:nvPr>
        </p:nvSpPr>
        <p:spPr/>
        <p:txBody>
          <a:bodyPr/>
          <a:lstStyle/>
          <a:p>
            <a:r>
              <a:rPr lang="sl-SI" sz="2400" dirty="0">
                <a:latin typeface="Arial" panose="020B0604020202020204" pitchFamily="34" charset="0"/>
                <a:cs typeface="Arial" panose="020B0604020202020204" pitchFamily="34" charset="0"/>
              </a:rPr>
              <a:t>Vročanje dokumentov (prijavitelj označi v aplikaciji):</a:t>
            </a:r>
          </a:p>
          <a:p>
            <a:pPr lvl="1"/>
            <a:r>
              <a:rPr lang="sl-SI" dirty="0">
                <a:latin typeface="Arial" panose="020B0604020202020204" pitchFamily="34" charset="0"/>
                <a:cs typeface="Arial" panose="020B0604020202020204" pitchFamily="34" charset="0"/>
              </a:rPr>
              <a:t>po elektronski pošti </a:t>
            </a:r>
          </a:p>
          <a:p>
            <a:pPr lvl="2"/>
            <a:r>
              <a:rPr lang="sl-SI" dirty="0">
                <a:latin typeface="Arial" panose="020B0604020202020204" pitchFamily="34" charset="0"/>
                <a:cs typeface="Arial" panose="020B0604020202020204" pitchFamily="34" charset="0"/>
              </a:rPr>
              <a:t>v varen elektronski predal ali </a:t>
            </a:r>
          </a:p>
          <a:p>
            <a:pPr lvl="2"/>
            <a:r>
              <a:rPr lang="sl-SI" dirty="0">
                <a:latin typeface="Arial" panose="020B0604020202020204" pitchFamily="34" charset="0"/>
                <a:cs typeface="Arial" panose="020B0604020202020204" pitchFamily="34" charset="0"/>
              </a:rPr>
              <a:t>navaden elektronski predal s seznanitvijo prek SMS in s potrditvijo prevzema;</a:t>
            </a:r>
          </a:p>
          <a:p>
            <a:pPr lvl="1"/>
            <a:r>
              <a:rPr lang="sl-SI" dirty="0">
                <a:latin typeface="Arial" panose="020B0604020202020204" pitchFamily="34" charset="0"/>
                <a:cs typeface="Arial" panose="020B0604020202020204" pitchFamily="34" charset="0"/>
              </a:rPr>
              <a:t>po navadni pošti – po ZUP</a:t>
            </a:r>
          </a:p>
          <a:p>
            <a:r>
              <a:rPr lang="sl-SI" sz="2400" dirty="0">
                <a:latin typeface="Arial" panose="020B0604020202020204" pitchFamily="34" charset="0"/>
                <a:cs typeface="Arial" panose="020B0604020202020204" pitchFamily="34" charset="0"/>
              </a:rPr>
              <a:t>Prva seja strokovne komisije bo 22. maja in potem predvidoma vsakih 14 dni. </a:t>
            </a:r>
          </a:p>
          <a:p>
            <a:r>
              <a:rPr lang="sl-SI" sz="2400" b="1" dirty="0">
                <a:latin typeface="Arial" panose="020B0604020202020204" pitchFamily="34" charset="0"/>
                <a:cs typeface="Arial" panose="020B0604020202020204" pitchFamily="34" charset="0"/>
              </a:rPr>
              <a:t>Spodbujamo elektronsko vročanje, ki poenostavi poslovanje in pospeši postopek izdaje odločbe.</a:t>
            </a:r>
          </a:p>
          <a:p>
            <a:pPr marL="0" indent="0">
              <a:buNone/>
            </a:pPr>
            <a:endParaRPr lang="sl-SI" dirty="0">
              <a:latin typeface="Arial" panose="020B0604020202020204" pitchFamily="34" charset="0"/>
              <a:cs typeface="Arial" panose="020B0604020202020204" pitchFamily="34" charset="0"/>
            </a:endParaRPr>
          </a:p>
          <a:p>
            <a:endParaRPr lang="sl-SI"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740838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8083718-30DE-0F3B-8C89-E2348549BF81}"/>
              </a:ext>
            </a:extLst>
          </p:cNvPr>
          <p:cNvSpPr>
            <a:spLocks noGrp="1"/>
          </p:cNvSpPr>
          <p:nvPr>
            <p:ph type="title"/>
          </p:nvPr>
        </p:nvSpPr>
        <p:spPr/>
        <p:txBody>
          <a:bodyPr>
            <a:normAutofit/>
          </a:bodyPr>
          <a:lstStyle/>
          <a:p>
            <a:r>
              <a:rPr lang="sl-SI" sz="4000" b="1" dirty="0">
                <a:solidFill>
                  <a:schemeClr val="accent1">
                    <a:lumMod val="75000"/>
                  </a:schemeClr>
                </a:solidFill>
                <a:latin typeface="Arial" panose="020B0604020202020204" pitchFamily="34" charset="0"/>
                <a:cs typeface="Arial" panose="020B0604020202020204" pitchFamily="34" charset="0"/>
              </a:rPr>
              <a:t>Pogodba</a:t>
            </a:r>
          </a:p>
        </p:txBody>
      </p:sp>
      <p:sp>
        <p:nvSpPr>
          <p:cNvPr id="3" name="Označba mesta vsebine 2">
            <a:extLst>
              <a:ext uri="{FF2B5EF4-FFF2-40B4-BE49-F238E27FC236}">
                <a16:creationId xmlns:a16="http://schemas.microsoft.com/office/drawing/2014/main" id="{3E0E27D8-0CE9-14ED-7FB5-18A59F40347E}"/>
              </a:ext>
            </a:extLst>
          </p:cNvPr>
          <p:cNvSpPr>
            <a:spLocks noGrp="1"/>
          </p:cNvSpPr>
          <p:nvPr>
            <p:ph idx="1"/>
          </p:nvPr>
        </p:nvSpPr>
        <p:spPr/>
        <p:txBody>
          <a:bodyPr>
            <a:normAutofit/>
          </a:bodyPr>
          <a:lstStyle/>
          <a:p>
            <a:r>
              <a:rPr lang="sl-SI" sz="2400" dirty="0">
                <a:latin typeface="Arial" panose="020B0604020202020204" pitchFamily="34" charset="0"/>
                <a:cs typeface="Arial" panose="020B0604020202020204" pitchFamily="34" charset="0"/>
              </a:rPr>
              <a:t>Pogodbe bomo pošiljali hkrati s pozitivnimi odločbami.</a:t>
            </a:r>
          </a:p>
          <a:p>
            <a:r>
              <a:rPr lang="sl-SI" sz="2400" dirty="0">
                <a:latin typeface="Arial" panose="020B0604020202020204" pitchFamily="34" charset="0"/>
                <a:cs typeface="Arial" panose="020B0604020202020204" pitchFamily="34" charset="0"/>
              </a:rPr>
              <a:t>Podpis pogodbe bo možen le z elektronskim podpisom s kvalificiranim potrdilom. Če prijavitelj še nima urejene te možnosti, si jo mora zagotoviti najkasneje v roku 15 dni od prejema odločbe o izboru.</a:t>
            </a:r>
          </a:p>
          <a:p>
            <a:endParaRPr lang="sl-SI" sz="2400" dirty="0"/>
          </a:p>
        </p:txBody>
      </p:sp>
    </p:spTree>
    <p:extLst>
      <p:ext uri="{BB962C8B-B14F-4D97-AF65-F5344CB8AC3E}">
        <p14:creationId xmlns:p14="http://schemas.microsoft.com/office/powerpoint/2010/main" val="1719363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B923A16-5400-678A-2B1D-396C4D29EDD3}"/>
              </a:ext>
            </a:extLst>
          </p:cNvPr>
          <p:cNvSpPr>
            <a:spLocks noGrp="1"/>
          </p:cNvSpPr>
          <p:nvPr>
            <p:ph type="title"/>
          </p:nvPr>
        </p:nvSpPr>
        <p:spPr/>
        <p:txBody>
          <a:bodyPr>
            <a:normAutofit/>
          </a:bodyPr>
          <a:lstStyle/>
          <a:p>
            <a:r>
              <a:rPr lang="sl-SI" sz="4000" b="1" dirty="0">
                <a:solidFill>
                  <a:schemeClr val="accent1">
                    <a:lumMod val="75000"/>
                  </a:schemeClr>
                </a:solidFill>
                <a:latin typeface="Arial" panose="020B0604020202020204" pitchFamily="34" charset="0"/>
                <a:cs typeface="Arial" panose="020B0604020202020204" pitchFamily="34" charset="0"/>
              </a:rPr>
              <a:t>Cilji poziva</a:t>
            </a:r>
            <a:endParaRPr lang="sl-SI" sz="4000" dirty="0"/>
          </a:p>
        </p:txBody>
      </p:sp>
      <p:sp>
        <p:nvSpPr>
          <p:cNvPr id="3" name="Označba mesta vsebine 2">
            <a:extLst>
              <a:ext uri="{FF2B5EF4-FFF2-40B4-BE49-F238E27FC236}">
                <a16:creationId xmlns:a16="http://schemas.microsoft.com/office/drawing/2014/main" id="{0C596EA2-55B9-62DB-8622-CAB72756AB7D}"/>
              </a:ext>
            </a:extLst>
          </p:cNvPr>
          <p:cNvSpPr>
            <a:spLocks noGrp="1"/>
          </p:cNvSpPr>
          <p:nvPr>
            <p:ph idx="1"/>
          </p:nvPr>
        </p:nvSpPr>
        <p:spPr/>
        <p:txBody>
          <a:bodyPr>
            <a:noAutofit/>
          </a:bodyPr>
          <a:lstStyle/>
          <a:p>
            <a:pPr algn="just">
              <a:lnSpc>
                <a:spcPct val="115000"/>
              </a:lnSpc>
              <a:spcAft>
                <a:spcPts val="1000"/>
              </a:spcAft>
            </a:pPr>
            <a:r>
              <a:rPr lang="sl-SI" sz="2000" dirty="0">
                <a:effectLst/>
                <a:latin typeface="Arial" panose="020B0604020202020204" pitchFamily="34" charset="0"/>
                <a:ea typeface="Calibri" panose="020F0502020204030204" pitchFamily="34" charset="0"/>
                <a:cs typeface="Times New Roman" panose="02020603050405020304" pitchFamily="18" charset="0"/>
              </a:rPr>
              <a:t>izboljšanje dostopa prebivalcev do kakovostne in raznovrstne kulturne oziroma umetniške produkcije; </a:t>
            </a:r>
          </a:p>
          <a:p>
            <a:pPr algn="just">
              <a:lnSpc>
                <a:spcPct val="115000"/>
              </a:lnSpc>
              <a:spcAft>
                <a:spcPts val="1000"/>
              </a:spcAft>
            </a:pPr>
            <a:r>
              <a:rPr lang="sl-SI" sz="2000" dirty="0">
                <a:effectLst/>
                <a:latin typeface="Arial" panose="020B0604020202020204" pitchFamily="34" charset="0"/>
                <a:ea typeface="Calibri" panose="020F0502020204030204" pitchFamily="34" charset="0"/>
                <a:cs typeface="Times New Roman" panose="02020603050405020304" pitchFamily="18" charset="0"/>
              </a:rPr>
              <a:t>spodbujanje izvajanja projektov razvoja občinstev; </a:t>
            </a:r>
          </a:p>
          <a:p>
            <a:pPr algn="just">
              <a:lnSpc>
                <a:spcPct val="115000"/>
              </a:lnSpc>
              <a:spcAft>
                <a:spcPts val="1000"/>
              </a:spcAft>
            </a:pPr>
            <a:r>
              <a:rPr lang="sl-SI" sz="2000" dirty="0">
                <a:effectLst/>
                <a:latin typeface="Arial" panose="020B0604020202020204" pitchFamily="34" charset="0"/>
                <a:ea typeface="Calibri" panose="020F0502020204030204" pitchFamily="34" charset="0"/>
                <a:cs typeface="Times New Roman" panose="02020603050405020304" pitchFamily="18" charset="0"/>
              </a:rPr>
              <a:t>kroženje z javnimi sredstvi sofinanciranih vsebin po javni kulturni infrastrukturi; </a:t>
            </a:r>
          </a:p>
          <a:p>
            <a:pPr algn="just">
              <a:lnSpc>
                <a:spcPct val="115000"/>
              </a:lnSpc>
              <a:spcAft>
                <a:spcPts val="1000"/>
              </a:spcAft>
            </a:pPr>
            <a:r>
              <a:rPr lang="sl-SI" sz="2000" dirty="0">
                <a:effectLst/>
                <a:latin typeface="Arial" panose="020B0604020202020204" pitchFamily="34" charset="0"/>
                <a:ea typeface="Calibri" panose="020F0502020204030204" pitchFamily="34" charset="0"/>
                <a:cs typeface="Times New Roman" panose="02020603050405020304" pitchFamily="18" charset="0"/>
              </a:rPr>
              <a:t>vzdržna produkcija in skladen regionalni kulturni razvoj; </a:t>
            </a:r>
          </a:p>
          <a:p>
            <a:pPr algn="just">
              <a:lnSpc>
                <a:spcPct val="115000"/>
              </a:lnSpc>
              <a:spcAft>
                <a:spcPts val="1000"/>
              </a:spcAft>
            </a:pPr>
            <a:r>
              <a:rPr lang="sl-SI" sz="2000" dirty="0">
                <a:effectLst/>
                <a:latin typeface="Arial" panose="020B0604020202020204" pitchFamily="34" charset="0"/>
                <a:ea typeface="Calibri" panose="020F0502020204030204" pitchFamily="34" charset="0"/>
                <a:cs typeface="Times New Roman" panose="02020603050405020304" pitchFamily="18" charset="0"/>
              </a:rPr>
              <a:t>krepitev sodelovanja javnih zavodov in nevladnih organizacij ter samozaposlenih v kulturi.</a:t>
            </a:r>
            <a:endParaRPr lang="sl-SI"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sl-SI" sz="2000" dirty="0">
                <a:effectLst/>
                <a:latin typeface="Arial" panose="020B0604020202020204" pitchFamily="34" charset="0"/>
                <a:ea typeface="Calibri" panose="020F0502020204030204" pitchFamily="34" charset="0"/>
                <a:cs typeface="Times New Roman" panose="02020603050405020304" pitchFamily="18" charset="0"/>
              </a:rPr>
              <a:t>V okviru sklopa B tudi: razvoj slovenskega jezika in izboljšana dostopnost do kulturnih vsebin v slovenskem zamejstvu ter povezovanje tam živečega slovenskega prebivalstva z Republiko Slovenijo.</a:t>
            </a:r>
            <a:endParaRPr lang="sl-SI"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sl-SI" sz="2000" dirty="0"/>
          </a:p>
        </p:txBody>
      </p:sp>
    </p:spTree>
    <p:extLst>
      <p:ext uri="{BB962C8B-B14F-4D97-AF65-F5344CB8AC3E}">
        <p14:creationId xmlns:p14="http://schemas.microsoft.com/office/powerpoint/2010/main" val="1292613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D453C45-1F64-0EC6-7A5E-52EC7FE7C3AE}"/>
              </a:ext>
            </a:extLst>
          </p:cNvPr>
          <p:cNvSpPr>
            <a:spLocks noGrp="1"/>
          </p:cNvSpPr>
          <p:nvPr>
            <p:ph type="title"/>
          </p:nvPr>
        </p:nvSpPr>
        <p:spPr>
          <a:xfrm>
            <a:off x="459349" y="294538"/>
            <a:ext cx="9895951" cy="1033669"/>
          </a:xfrm>
        </p:spPr>
        <p:txBody>
          <a:bodyPr>
            <a:normAutofit/>
          </a:bodyPr>
          <a:lstStyle/>
          <a:p>
            <a:r>
              <a:rPr lang="sl-SI" sz="4000" b="1" dirty="0">
                <a:solidFill>
                  <a:schemeClr val="accent1">
                    <a:lumMod val="75000"/>
                  </a:schemeClr>
                </a:solidFill>
                <a:latin typeface="Arial" panose="020B0604020202020204" pitchFamily="34" charset="0"/>
                <a:cs typeface="Arial" panose="020B0604020202020204" pitchFamily="34" charset="0"/>
              </a:rPr>
              <a:t>Osnovni podatki (2.)</a:t>
            </a:r>
          </a:p>
        </p:txBody>
      </p:sp>
      <p:sp>
        <p:nvSpPr>
          <p:cNvPr id="3" name="Označba mesta vsebine 2">
            <a:extLst>
              <a:ext uri="{FF2B5EF4-FFF2-40B4-BE49-F238E27FC236}">
                <a16:creationId xmlns:a16="http://schemas.microsoft.com/office/drawing/2014/main" id="{1ABE3EC6-0D93-5E48-4A24-9811B8D1BA8D}"/>
              </a:ext>
            </a:extLst>
          </p:cNvPr>
          <p:cNvSpPr>
            <a:spLocks noGrp="1"/>
          </p:cNvSpPr>
          <p:nvPr>
            <p:ph idx="1"/>
          </p:nvPr>
        </p:nvSpPr>
        <p:spPr>
          <a:xfrm>
            <a:off x="459349" y="1416205"/>
            <a:ext cx="11263727" cy="4945518"/>
          </a:xfrm>
        </p:spPr>
        <p:txBody>
          <a:bodyPr anchor="ctr">
            <a:normAutofit/>
          </a:bodyPr>
          <a:lstStyle/>
          <a:p>
            <a:pPr marL="0" indent="0" algn="just">
              <a:lnSpc>
                <a:spcPct val="115000"/>
              </a:lnSpc>
              <a:spcAft>
                <a:spcPts val="1000"/>
              </a:spcAft>
              <a:buNone/>
            </a:pPr>
            <a:r>
              <a:rPr lang="sl-SI" sz="2000" b="1" dirty="0">
                <a:effectLst/>
                <a:latin typeface="Arial" panose="020B0604020202020204" pitchFamily="34" charset="0"/>
                <a:ea typeface="Calibri" panose="020F0502020204030204" pitchFamily="34" charset="0"/>
                <a:cs typeface="Times New Roman" panose="02020603050405020304" pitchFamily="18" charset="0"/>
              </a:rPr>
              <a:t>Sofinancirano bo:</a:t>
            </a:r>
          </a:p>
          <a:p>
            <a:pPr algn="just">
              <a:lnSpc>
                <a:spcPct val="115000"/>
              </a:lnSpc>
              <a:spcAft>
                <a:spcPts val="1000"/>
              </a:spcAft>
            </a:pPr>
            <a:r>
              <a:rPr lang="sl-SI" sz="2000" b="1" dirty="0">
                <a:effectLst/>
                <a:latin typeface="Arial" panose="020B0604020202020204" pitchFamily="34" charset="0"/>
                <a:ea typeface="Calibri" panose="020F0502020204030204" pitchFamily="34" charset="0"/>
                <a:cs typeface="Times New Roman" panose="02020603050405020304" pitchFamily="18" charset="0"/>
              </a:rPr>
              <a:t>gostovanje kulturnih projektov </a:t>
            </a:r>
            <a:r>
              <a:rPr lang="sl-SI" sz="2000" dirty="0">
                <a:effectLst/>
                <a:latin typeface="Arial" panose="020B0604020202020204" pitchFamily="34" charset="0"/>
                <a:ea typeface="Calibri" panose="020F0502020204030204" pitchFamily="34" charset="0"/>
                <a:cs typeface="Times New Roman" panose="02020603050405020304" pitchFamily="18" charset="0"/>
              </a:rPr>
              <a:t>s področij glasbenih, </a:t>
            </a:r>
            <a:r>
              <a:rPr lang="sl-SI" sz="2000" dirty="0" err="1">
                <a:effectLst/>
                <a:latin typeface="Arial" panose="020B0604020202020204" pitchFamily="34" charset="0"/>
                <a:ea typeface="Calibri" panose="020F0502020204030204" pitchFamily="34" charset="0"/>
                <a:cs typeface="Times New Roman" panose="02020603050405020304" pitchFamily="18" charset="0"/>
              </a:rPr>
              <a:t>intermedijskih</a:t>
            </a:r>
            <a:r>
              <a:rPr lang="sl-SI" sz="2000" dirty="0">
                <a:effectLst/>
                <a:latin typeface="Arial" panose="020B0604020202020204" pitchFamily="34" charset="0"/>
                <a:ea typeface="Calibri" panose="020F0502020204030204" pitchFamily="34" charset="0"/>
                <a:cs typeface="Times New Roman" panose="02020603050405020304" pitchFamily="18" charset="0"/>
              </a:rPr>
              <a:t>, uprizoritvenih in vizualnih umetnosti, arhitekture in oblikovanja ter kulturne dediščine, </a:t>
            </a:r>
          </a:p>
          <a:p>
            <a:pPr algn="just">
              <a:lnSpc>
                <a:spcPct val="115000"/>
              </a:lnSpc>
              <a:spcAft>
                <a:spcPts val="1000"/>
              </a:spcAft>
            </a:pPr>
            <a:r>
              <a:rPr lang="sl-SI" sz="2000" dirty="0">
                <a:effectLst/>
                <a:latin typeface="Arial" panose="020B0604020202020204" pitchFamily="34" charset="0"/>
                <a:ea typeface="Calibri" panose="020F0502020204030204" pitchFamily="34" charset="0"/>
                <a:cs typeface="Times New Roman" panose="02020603050405020304" pitchFamily="18" charset="0"/>
              </a:rPr>
              <a:t>katerih nastanek je v letih </a:t>
            </a:r>
            <a:r>
              <a:rPr lang="sl-SI" sz="2000" b="1" dirty="0">
                <a:effectLst/>
                <a:latin typeface="Arial" panose="020B0604020202020204" pitchFamily="34" charset="0"/>
                <a:ea typeface="Calibri" panose="020F0502020204030204" pitchFamily="34" charset="0"/>
                <a:cs typeface="Times New Roman" panose="02020603050405020304" pitchFamily="18" charset="0"/>
              </a:rPr>
              <a:t>od 2020 do vključno 2025 sofinanciralo ministrstvo na podlagi javnega razpisa ali neposrednega poziva</a:t>
            </a:r>
            <a:r>
              <a:rPr lang="sl-SI" sz="2000" dirty="0">
                <a:effectLst/>
                <a:latin typeface="Arial" panose="020B0604020202020204" pitchFamily="34" charset="0"/>
                <a:ea typeface="Calibri" panose="020F0502020204030204" pitchFamily="34" charset="0"/>
                <a:cs typeface="Times New Roman" panose="02020603050405020304" pitchFamily="18" charset="0"/>
              </a:rPr>
              <a:t> in so bili v navedenih letih javno prvič predstavljeni </a:t>
            </a:r>
            <a:r>
              <a:rPr lang="sl-SI" sz="2000" b="1" dirty="0">
                <a:effectLst/>
                <a:latin typeface="Arial" panose="020B0604020202020204" pitchFamily="34" charset="0"/>
                <a:ea typeface="Calibri" panose="020F0502020204030204" pitchFamily="34" charset="0"/>
                <a:cs typeface="Times New Roman" panose="02020603050405020304" pitchFamily="18" charset="0"/>
              </a:rPr>
              <a:t>v drugi občini </a:t>
            </a:r>
            <a:r>
              <a:rPr lang="sl-SI" sz="2000" dirty="0">
                <a:effectLst/>
                <a:latin typeface="Arial" panose="020B0604020202020204" pitchFamily="34" charset="0"/>
                <a:ea typeface="Calibri" panose="020F0502020204030204" pitchFamily="34" charset="0"/>
                <a:cs typeface="Times New Roman" panose="02020603050405020304" pitchFamily="18" charset="0"/>
              </a:rPr>
              <a:t>(oz. v primerih gostovanja v zamejstvu: prvič predstavljeni v Republiki Sloveniji), kot je občina, v kateri se bo izvedlo gostovanje.</a:t>
            </a:r>
          </a:p>
          <a:p>
            <a:pPr algn="just">
              <a:lnSpc>
                <a:spcPct val="115000"/>
              </a:lnSpc>
              <a:spcAft>
                <a:spcPts val="1000"/>
              </a:spcAft>
            </a:pPr>
            <a:r>
              <a:rPr lang="sl-SI" sz="2000" dirty="0">
                <a:latin typeface="Arial" panose="020B0604020202020204" pitchFamily="34" charset="0"/>
                <a:ea typeface="Calibri" panose="020F0502020204030204" pitchFamily="34" charset="0"/>
                <a:cs typeface="Times New Roman" panose="02020603050405020304" pitchFamily="18" charset="0"/>
              </a:rPr>
              <a:t>Prijavitelj v okviru gostovanja izvede tudi </a:t>
            </a:r>
            <a:r>
              <a:rPr lang="sl-SI" sz="2000" b="1" dirty="0">
                <a:effectLst/>
                <a:latin typeface="Arial" panose="020B0604020202020204" pitchFamily="34" charset="0"/>
                <a:ea typeface="Calibri" panose="020F0502020204030204" pitchFamily="34" charset="0"/>
                <a:cs typeface="Times New Roman" panose="02020603050405020304" pitchFamily="18" charset="0"/>
              </a:rPr>
              <a:t>dogodek razvoja občinstev </a:t>
            </a:r>
            <a:r>
              <a:rPr lang="sl-SI" sz="2000" dirty="0">
                <a:effectLst/>
                <a:latin typeface="Arial" panose="020B0604020202020204" pitchFamily="34" charset="0"/>
                <a:ea typeface="Calibri" panose="020F0502020204030204" pitchFamily="34" charset="0"/>
                <a:cs typeface="Times New Roman" panose="02020603050405020304" pitchFamily="18" charset="0"/>
              </a:rPr>
              <a:t>oziroma kulturno-umetnostne vzgoje.</a:t>
            </a:r>
            <a:endParaRPr lang="sl-SI"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0947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EA1C60D-6B41-E6E5-9591-E07482E90F18}"/>
              </a:ext>
            </a:extLst>
          </p:cNvPr>
          <p:cNvSpPr>
            <a:spLocks noGrp="1"/>
          </p:cNvSpPr>
          <p:nvPr>
            <p:ph type="title"/>
          </p:nvPr>
        </p:nvSpPr>
        <p:spPr/>
        <p:txBody>
          <a:bodyPr>
            <a:normAutofit/>
          </a:bodyPr>
          <a:lstStyle/>
          <a:p>
            <a:r>
              <a:rPr lang="sl-SI" sz="4000" b="1" dirty="0">
                <a:solidFill>
                  <a:schemeClr val="accent1">
                    <a:lumMod val="75000"/>
                  </a:schemeClr>
                </a:solidFill>
                <a:latin typeface="Arial" panose="020B0604020202020204" pitchFamily="34" charset="0"/>
                <a:cs typeface="Arial" panose="020B0604020202020204" pitchFamily="34" charset="0"/>
              </a:rPr>
              <a:t>Ključna terminologija (1.)</a:t>
            </a:r>
            <a:endParaRPr lang="sl-SI" sz="4000" dirty="0"/>
          </a:p>
        </p:txBody>
      </p:sp>
      <p:sp>
        <p:nvSpPr>
          <p:cNvPr id="3" name="Označba mesta vsebine 2">
            <a:extLst>
              <a:ext uri="{FF2B5EF4-FFF2-40B4-BE49-F238E27FC236}">
                <a16:creationId xmlns:a16="http://schemas.microsoft.com/office/drawing/2014/main" id="{6E47969D-95CC-920D-9855-B1734F4897D4}"/>
              </a:ext>
            </a:extLst>
          </p:cNvPr>
          <p:cNvSpPr>
            <a:spLocks noGrp="1"/>
          </p:cNvSpPr>
          <p:nvPr>
            <p:ph idx="1"/>
          </p:nvPr>
        </p:nvSpPr>
        <p:spPr>
          <a:xfrm>
            <a:off x="838200" y="1496016"/>
            <a:ext cx="10515600" cy="1247184"/>
          </a:xfrm>
        </p:spPr>
        <p:txBody>
          <a:bodyPr/>
          <a:lstStyle/>
          <a:p>
            <a:r>
              <a:rPr lang="sl-SI" dirty="0"/>
              <a:t>Prijavljeni projekt – gostovanje – kulturni projekt – dogodek razvoja občinstev.</a:t>
            </a:r>
          </a:p>
          <a:p>
            <a:endParaRPr lang="sl-SI" dirty="0"/>
          </a:p>
        </p:txBody>
      </p:sp>
      <p:graphicFrame>
        <p:nvGraphicFramePr>
          <p:cNvPr id="4" name="Diagram 3">
            <a:extLst>
              <a:ext uri="{FF2B5EF4-FFF2-40B4-BE49-F238E27FC236}">
                <a16:creationId xmlns:a16="http://schemas.microsoft.com/office/drawing/2014/main" id="{F624F631-722A-03BA-9AB6-5682545990AB}"/>
              </a:ext>
            </a:extLst>
          </p:cNvPr>
          <p:cNvGraphicFramePr/>
          <p:nvPr>
            <p:extLst>
              <p:ext uri="{D42A27DB-BD31-4B8C-83A1-F6EECF244321}">
                <p14:modId xmlns:p14="http://schemas.microsoft.com/office/powerpoint/2010/main" val="530357704"/>
              </p:ext>
            </p:extLst>
          </p:nvPr>
        </p:nvGraphicFramePr>
        <p:xfrm>
          <a:off x="1860698" y="2371060"/>
          <a:ext cx="7793665" cy="40084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a:extLst>
              <a:ext uri="{FF2B5EF4-FFF2-40B4-BE49-F238E27FC236}">
                <a16:creationId xmlns:a16="http://schemas.microsoft.com/office/drawing/2014/main" id="{105B9CA9-5367-BAF0-FEEC-507EAE6517E2}"/>
              </a:ext>
            </a:extLst>
          </p:cNvPr>
          <p:cNvGraphicFramePr/>
          <p:nvPr>
            <p:extLst>
              <p:ext uri="{D42A27DB-BD31-4B8C-83A1-F6EECF244321}">
                <p14:modId xmlns:p14="http://schemas.microsoft.com/office/powerpoint/2010/main" val="2406348879"/>
              </p:ext>
            </p:extLst>
          </p:nvPr>
        </p:nvGraphicFramePr>
        <p:xfrm>
          <a:off x="935664" y="1496016"/>
          <a:ext cx="10418135" cy="499686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915489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4B21A6A-4EAF-1D48-FDDF-ED0C26A7E4B8}"/>
              </a:ext>
            </a:extLst>
          </p:cNvPr>
          <p:cNvSpPr>
            <a:spLocks noGrp="1"/>
          </p:cNvSpPr>
          <p:nvPr>
            <p:ph type="title"/>
          </p:nvPr>
        </p:nvSpPr>
        <p:spPr/>
        <p:txBody>
          <a:bodyPr>
            <a:normAutofit/>
          </a:bodyPr>
          <a:lstStyle/>
          <a:p>
            <a:r>
              <a:rPr lang="sl-SI" sz="4000" b="1" dirty="0">
                <a:solidFill>
                  <a:schemeClr val="accent1">
                    <a:lumMod val="75000"/>
                  </a:schemeClr>
                </a:solidFill>
                <a:latin typeface="Arial" panose="020B0604020202020204" pitchFamily="34" charset="0"/>
                <a:cs typeface="Arial" panose="020B0604020202020204" pitchFamily="34" charset="0"/>
              </a:rPr>
              <a:t>Ključna terminologija (2.)</a:t>
            </a:r>
            <a:endParaRPr lang="sl-SI" sz="4000" dirty="0"/>
          </a:p>
        </p:txBody>
      </p:sp>
      <p:sp>
        <p:nvSpPr>
          <p:cNvPr id="3" name="Označba mesta vsebine 2">
            <a:extLst>
              <a:ext uri="{FF2B5EF4-FFF2-40B4-BE49-F238E27FC236}">
                <a16:creationId xmlns:a16="http://schemas.microsoft.com/office/drawing/2014/main" id="{CF72BD5F-9A11-C267-B4F1-C6D155F23311}"/>
              </a:ext>
            </a:extLst>
          </p:cNvPr>
          <p:cNvSpPr>
            <a:spLocks noGrp="1"/>
          </p:cNvSpPr>
          <p:nvPr>
            <p:ph idx="1"/>
          </p:nvPr>
        </p:nvSpPr>
        <p:spPr>
          <a:xfrm>
            <a:off x="838200" y="1594624"/>
            <a:ext cx="10515600" cy="4898251"/>
          </a:xfrm>
        </p:spPr>
        <p:txBody>
          <a:bodyPr>
            <a:normAutofit/>
          </a:bodyPr>
          <a:lstStyle/>
          <a:p>
            <a:r>
              <a:rPr lang="sl-SI" b="1" dirty="0"/>
              <a:t>Kulturni projekt = </a:t>
            </a:r>
            <a:r>
              <a:rPr lang="sl-SI" dirty="0"/>
              <a:t>posamična kulturna dejavnost, na primer koncert, razstava, predstava, performans, zvočni sprehod, javna intervencija ipd., ki je nastal in bil predstavljen javnosti med letoma 2020 in 2025 in ga je sofinanciralo ministrstvo na podlagi javnega razpisa ali neposrednega poziva. </a:t>
            </a:r>
          </a:p>
          <a:p>
            <a:r>
              <a:rPr lang="sl-SI" b="1" dirty="0"/>
              <a:t>Prijavljeni projekt = </a:t>
            </a:r>
            <a:r>
              <a:rPr lang="sl-SI" dirty="0"/>
              <a:t>celoten sklop aktivnosti; vključuje a) gostovanje kulturnega projekta in b) dogodek razvoja občinstev.</a:t>
            </a:r>
          </a:p>
          <a:p>
            <a:pPr lvl="1"/>
            <a:r>
              <a:rPr lang="sl-SI" b="1" dirty="0"/>
              <a:t>Manjši:</a:t>
            </a:r>
            <a:r>
              <a:rPr lang="sl-SI" dirty="0"/>
              <a:t> manjša tehnična in materialna zahtevnost in manjša organizacijska kompleksnost in ga je mogoče izvesti z </a:t>
            </a:r>
            <a:r>
              <a:rPr lang="sl-SI" dirty="0">
                <a:highlight>
                  <a:srgbClr val="FFFF00"/>
                </a:highlight>
              </a:rPr>
              <a:t>2.400,00 EUR ali manj;</a:t>
            </a:r>
          </a:p>
          <a:p>
            <a:pPr lvl="1"/>
            <a:r>
              <a:rPr lang="sl-SI" b="1" dirty="0"/>
              <a:t>Večji:</a:t>
            </a:r>
            <a:r>
              <a:rPr lang="sl-SI" dirty="0"/>
              <a:t> večja tehnična in materialna zahtevnost in večja organizacijska kompleksnost in ga je mogoče izvesti z do </a:t>
            </a:r>
            <a:r>
              <a:rPr lang="sl-SI" dirty="0">
                <a:highlight>
                  <a:srgbClr val="FFFF00"/>
                </a:highlight>
              </a:rPr>
              <a:t>4.200,00 EUR.</a:t>
            </a:r>
          </a:p>
          <a:p>
            <a:endParaRPr lang="sl-SI" dirty="0"/>
          </a:p>
        </p:txBody>
      </p:sp>
    </p:spTree>
    <p:extLst>
      <p:ext uri="{BB962C8B-B14F-4D97-AF65-F5344CB8AC3E}">
        <p14:creationId xmlns:p14="http://schemas.microsoft.com/office/powerpoint/2010/main" val="3232002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03F48F5-73C7-6496-FEC1-6069DB4E9C68}"/>
              </a:ext>
            </a:extLst>
          </p:cNvPr>
          <p:cNvSpPr>
            <a:spLocks noGrp="1"/>
          </p:cNvSpPr>
          <p:nvPr>
            <p:ph type="title"/>
          </p:nvPr>
        </p:nvSpPr>
        <p:spPr/>
        <p:txBody>
          <a:bodyPr/>
          <a:lstStyle/>
          <a:p>
            <a:r>
              <a:rPr lang="sl-SI" sz="4400" b="1" dirty="0">
                <a:solidFill>
                  <a:schemeClr val="accent1">
                    <a:lumMod val="75000"/>
                  </a:schemeClr>
                </a:solidFill>
                <a:latin typeface="Arial" panose="020B0604020202020204" pitchFamily="34" charset="0"/>
                <a:cs typeface="Arial" panose="020B0604020202020204" pitchFamily="34" charset="0"/>
              </a:rPr>
              <a:t>Ključna terminologija (3.)</a:t>
            </a:r>
            <a:endParaRPr lang="sl-SI" dirty="0"/>
          </a:p>
        </p:txBody>
      </p:sp>
      <p:sp>
        <p:nvSpPr>
          <p:cNvPr id="3" name="Označba mesta vsebine 2">
            <a:extLst>
              <a:ext uri="{FF2B5EF4-FFF2-40B4-BE49-F238E27FC236}">
                <a16:creationId xmlns:a16="http://schemas.microsoft.com/office/drawing/2014/main" id="{B98E14B1-2A10-2AFF-33C7-6ED328334239}"/>
              </a:ext>
            </a:extLst>
          </p:cNvPr>
          <p:cNvSpPr>
            <a:spLocks noGrp="1"/>
          </p:cNvSpPr>
          <p:nvPr>
            <p:ph idx="1"/>
          </p:nvPr>
        </p:nvSpPr>
        <p:spPr/>
        <p:txBody>
          <a:bodyPr/>
          <a:lstStyle/>
          <a:p>
            <a:r>
              <a:rPr lang="sl-SI" b="1" dirty="0"/>
              <a:t>Gostovanje</a:t>
            </a:r>
            <a:r>
              <a:rPr lang="sl-SI" dirty="0"/>
              <a:t> = celotni načrtovani obseg aktivnosti, potrebnih za </a:t>
            </a:r>
            <a:r>
              <a:rPr lang="sl-SI" b="1" dirty="0"/>
              <a:t>ponovno izvedbo</a:t>
            </a:r>
            <a:r>
              <a:rPr lang="sl-SI" dirty="0"/>
              <a:t> kulturnega projekta, ki bo izveden v letu 2025.</a:t>
            </a:r>
          </a:p>
          <a:p>
            <a:r>
              <a:rPr lang="sl-SI" b="1" dirty="0"/>
              <a:t>Dogodek razvoja občinstev </a:t>
            </a:r>
            <a:r>
              <a:rPr lang="sl-SI" dirty="0"/>
              <a:t>je dogodek, v okviru katerega se predstavlja, reflektira ali spodbuja zanimanje za npr. posamezni umetniški žanr, ustvarjalno metodo, zgodovino kulturnega pojava, umetnikovo prakso in podobno </a:t>
            </a:r>
            <a:r>
              <a:rPr lang="sl-SI" dirty="0">
                <a:sym typeface="Wingdings" panose="05000000000000000000" pitchFamily="2" charset="2"/>
              </a:rPr>
              <a:t> </a:t>
            </a:r>
            <a:r>
              <a:rPr lang="sl-SI" dirty="0"/>
              <a:t>delavnica, javna intervencija, predavanje, okrogla miza</a:t>
            </a:r>
          </a:p>
          <a:p>
            <a:pPr lvl="1"/>
            <a:r>
              <a:rPr lang="sl-SI" dirty="0"/>
              <a:t>Smiselno povezan s kulturnim projektom, ki gostuje, prilagojen ciljni skupini.</a:t>
            </a:r>
          </a:p>
          <a:p>
            <a:r>
              <a:rPr lang="sl-SI" b="1" dirty="0"/>
              <a:t>Zamejstvo </a:t>
            </a:r>
            <a:r>
              <a:rPr lang="sl-SI" dirty="0"/>
              <a:t>so obmejna območja sosednjih držav –Italije, Avstrije, Madžarske in Hrvaške, kjer prebiva avtohtono slovensko prebivalstvo.</a:t>
            </a:r>
          </a:p>
        </p:txBody>
      </p:sp>
    </p:spTree>
    <p:extLst>
      <p:ext uri="{BB962C8B-B14F-4D97-AF65-F5344CB8AC3E}">
        <p14:creationId xmlns:p14="http://schemas.microsoft.com/office/powerpoint/2010/main" val="2838999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F10E1ED-4E9D-A445-9B65-B855FE281751}"/>
              </a:ext>
            </a:extLst>
          </p:cNvPr>
          <p:cNvSpPr>
            <a:spLocks noGrp="1"/>
          </p:cNvSpPr>
          <p:nvPr>
            <p:ph type="title"/>
          </p:nvPr>
        </p:nvSpPr>
        <p:spPr>
          <a:xfrm>
            <a:off x="251927" y="158621"/>
            <a:ext cx="9895951" cy="1033669"/>
          </a:xfrm>
        </p:spPr>
        <p:txBody>
          <a:bodyPr>
            <a:normAutofit/>
          </a:bodyPr>
          <a:lstStyle/>
          <a:p>
            <a:r>
              <a:rPr lang="sl-SI" sz="4000" b="1" dirty="0">
                <a:solidFill>
                  <a:schemeClr val="accent1">
                    <a:lumMod val="75000"/>
                  </a:schemeClr>
                </a:solidFill>
                <a:latin typeface="Arial" panose="020B0604020202020204" pitchFamily="34" charset="0"/>
                <a:cs typeface="Arial" panose="020B0604020202020204" pitchFamily="34" charset="0"/>
              </a:rPr>
              <a:t>Upravičeni stroški</a:t>
            </a:r>
          </a:p>
        </p:txBody>
      </p:sp>
      <p:sp>
        <p:nvSpPr>
          <p:cNvPr id="3" name="Označba mesta vsebine 2">
            <a:extLst>
              <a:ext uri="{FF2B5EF4-FFF2-40B4-BE49-F238E27FC236}">
                <a16:creationId xmlns:a16="http://schemas.microsoft.com/office/drawing/2014/main" id="{650AEF8D-4652-5E00-21E2-EA3BD2E9A283}"/>
              </a:ext>
            </a:extLst>
          </p:cNvPr>
          <p:cNvSpPr>
            <a:spLocks noGrp="1"/>
          </p:cNvSpPr>
          <p:nvPr>
            <p:ph idx="1"/>
          </p:nvPr>
        </p:nvSpPr>
        <p:spPr>
          <a:xfrm>
            <a:off x="251927" y="1315844"/>
            <a:ext cx="11732646" cy="5066035"/>
          </a:xfrm>
        </p:spPr>
        <p:txBody>
          <a:bodyPr anchor="ctr">
            <a:noAutofit/>
          </a:bodyPr>
          <a:lstStyle/>
          <a:p>
            <a:pPr marL="0" indent="0" algn="just">
              <a:lnSpc>
                <a:spcPct val="100000"/>
              </a:lnSpc>
              <a:spcAft>
                <a:spcPts val="1000"/>
              </a:spcAft>
              <a:buNone/>
            </a:pPr>
            <a:r>
              <a:rPr lang="sl-SI" sz="2000" b="1" dirty="0">
                <a:effectLst/>
                <a:latin typeface="Arial" panose="020B0604020202020204" pitchFamily="34" charset="0"/>
                <a:ea typeface="Calibri" panose="020F0502020204030204" pitchFamily="34" charset="0"/>
                <a:cs typeface="Times New Roman" panose="02020603050405020304" pitchFamily="18" charset="0"/>
              </a:rPr>
              <a:t>Med upravičene stroške izbranega projekta za sofinanciranje s strani ministrstva sodijo:</a:t>
            </a:r>
            <a:endParaRPr lang="en-SI" sz="2000" b="1"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00000"/>
              </a:lnSpc>
            </a:pPr>
            <a:r>
              <a:rPr lang="sl-SI" sz="1800" dirty="0">
                <a:effectLst/>
                <a:latin typeface="Arial" panose="020B0604020202020204" pitchFamily="34" charset="0"/>
                <a:ea typeface="Calibri" panose="020F0502020204030204" pitchFamily="34" charset="0"/>
                <a:cs typeface="Times New Roman" panose="02020603050405020304" pitchFamily="18" charset="0"/>
              </a:rPr>
              <a:t>stroški storitev zunanjih izvajalcev;</a:t>
            </a:r>
            <a:endParaRPr lang="en-SI" sz="18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00000"/>
              </a:lnSpc>
            </a:pPr>
            <a:r>
              <a:rPr lang="sl-SI" sz="1800" dirty="0">
                <a:effectLst/>
                <a:latin typeface="Arial" panose="020B0604020202020204" pitchFamily="34" charset="0"/>
                <a:ea typeface="Calibri" panose="020F0502020204030204" pitchFamily="34" charset="0"/>
                <a:cs typeface="Times New Roman" panose="02020603050405020304" pitchFamily="18" charset="0"/>
              </a:rPr>
              <a:t>projektni materialni stroški;</a:t>
            </a:r>
            <a:endParaRPr lang="en-SI" sz="18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00000"/>
              </a:lnSpc>
              <a:spcAft>
                <a:spcPts val="1000"/>
              </a:spcAft>
            </a:pPr>
            <a:r>
              <a:rPr lang="sl-SI" sz="1800" dirty="0">
                <a:effectLst/>
                <a:latin typeface="Arial" panose="020B0604020202020204" pitchFamily="34" charset="0"/>
                <a:ea typeface="Calibri" panose="020F0502020204030204" pitchFamily="34" charset="0"/>
                <a:cs typeface="Times New Roman" panose="02020603050405020304" pitchFamily="18" charset="0"/>
              </a:rPr>
              <a:t>posredni stroški projekta (do 10% vrednosti sofinanciranja).</a:t>
            </a:r>
            <a:endParaRPr lang="en-SI"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0000"/>
              </a:lnSpc>
              <a:spcAft>
                <a:spcPts val="1000"/>
              </a:spcAft>
              <a:buNone/>
            </a:pPr>
            <a:r>
              <a:rPr lang="sl-SI" sz="2000" b="1" dirty="0">
                <a:effectLst/>
                <a:latin typeface="Arial" panose="020B0604020202020204" pitchFamily="34" charset="0"/>
                <a:ea typeface="Calibri" panose="020F0502020204030204" pitchFamily="34" charset="0"/>
                <a:cs typeface="Times New Roman" panose="02020603050405020304" pitchFamily="18" charset="0"/>
              </a:rPr>
              <a:t>Upravičeni stroški za sofinanciranje iz sredstev ministrstva so izključno tisti, ki so navedeni v vlogi prijavitelja in so:</a:t>
            </a:r>
            <a:endParaRPr lang="en-SI" sz="2000" b="1"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00000"/>
              </a:lnSpc>
            </a:pPr>
            <a:r>
              <a:rPr lang="sl-SI" sz="1800" dirty="0">
                <a:effectLst/>
                <a:latin typeface="Arial" panose="020B0604020202020204" pitchFamily="34" charset="0"/>
                <a:ea typeface="Calibri" panose="020F0502020204030204" pitchFamily="34" charset="0"/>
                <a:cs typeface="Times New Roman" panose="02020603050405020304" pitchFamily="18" charset="0"/>
              </a:rPr>
              <a:t>nujni za uspešno izvedbo prijavljenega projekta;</a:t>
            </a:r>
          </a:p>
          <a:p>
            <a:pPr lvl="0" algn="just">
              <a:lnSpc>
                <a:spcPct val="100000"/>
              </a:lnSpc>
            </a:pPr>
            <a:r>
              <a:rPr lang="sl-SI" sz="1800" dirty="0">
                <a:effectLst/>
                <a:latin typeface="Arial" panose="020B0604020202020204" pitchFamily="34" charset="0"/>
                <a:ea typeface="Calibri" panose="020F0502020204030204" pitchFamily="34" charset="0"/>
                <a:cs typeface="Times New Roman" panose="02020603050405020304" pitchFamily="18" charset="0"/>
              </a:rPr>
              <a:t>skladni z načeli dobrega finančnega poslovanja, zlasti glede cenovne primernosti in stroškovne učinkovitosti;</a:t>
            </a:r>
          </a:p>
          <a:p>
            <a:pPr lvl="0" algn="just">
              <a:lnSpc>
                <a:spcPct val="100000"/>
              </a:lnSpc>
            </a:pPr>
            <a:r>
              <a:rPr lang="sl-SI" sz="1800" dirty="0">
                <a:effectLst/>
                <a:latin typeface="Arial" panose="020B0604020202020204" pitchFamily="34" charset="0"/>
                <a:ea typeface="Calibri" panose="020F0502020204030204" pitchFamily="34" charset="0"/>
                <a:cs typeface="Times New Roman" panose="02020603050405020304" pitchFamily="18" charset="0"/>
              </a:rPr>
              <a:t>dejansko nastali;</a:t>
            </a:r>
          </a:p>
          <a:p>
            <a:pPr lvl="0" algn="just">
              <a:lnSpc>
                <a:spcPct val="100000"/>
              </a:lnSpc>
            </a:pPr>
            <a:r>
              <a:rPr lang="sl-SI" sz="1800" dirty="0">
                <a:effectLst/>
                <a:latin typeface="Arial" panose="020B0604020202020204" pitchFamily="34" charset="0"/>
                <a:ea typeface="Calibri" panose="020F0502020204030204" pitchFamily="34" charset="0"/>
                <a:cs typeface="Times New Roman" panose="02020603050405020304" pitchFamily="18" charset="0"/>
              </a:rPr>
              <a:t>prepoznavni, preverljivi in podprti z izvirnimi dokazili;</a:t>
            </a:r>
          </a:p>
          <a:p>
            <a:pPr lvl="0" algn="just">
              <a:lnSpc>
                <a:spcPct val="100000"/>
              </a:lnSpc>
            </a:pPr>
            <a:r>
              <a:rPr lang="sl-SI" sz="1800" dirty="0">
                <a:effectLst/>
                <a:latin typeface="Arial" panose="020B0604020202020204" pitchFamily="34" charset="0"/>
                <a:ea typeface="Calibri" panose="020F0502020204030204" pitchFamily="34" charset="0"/>
                <a:cs typeface="Times New Roman" panose="02020603050405020304" pitchFamily="18" charset="0"/>
              </a:rPr>
              <a:t>skladni s </a:t>
            </a:r>
            <a:r>
              <a:rPr lang="sl-SI" sz="1800" b="1" dirty="0">
                <a:effectLst/>
                <a:latin typeface="Arial" panose="020B0604020202020204" pitchFamily="34" charset="0"/>
                <a:ea typeface="Calibri" panose="020F0502020204030204" pitchFamily="34" charset="0"/>
                <a:cs typeface="Times New Roman" panose="02020603050405020304" pitchFamily="18" charset="0"/>
              </a:rPr>
              <a:t>prepovedjo dvojnega financiranja, </a:t>
            </a:r>
            <a:r>
              <a:rPr lang="sl-SI" sz="1800" dirty="0">
                <a:effectLst/>
                <a:latin typeface="Arial" panose="020B0604020202020204" pitchFamily="34" charset="0"/>
                <a:ea typeface="Calibri" panose="020F0502020204030204" pitchFamily="34" charset="0"/>
                <a:cs typeface="Times New Roman" panose="02020603050405020304" pitchFamily="18" charset="0"/>
              </a:rPr>
              <a:t>kar pomeni, da niso ter ne bodo hkrati financirani od drugih sofinancerjev ali ministrstva.</a:t>
            </a:r>
          </a:p>
        </p:txBody>
      </p:sp>
    </p:spTree>
    <p:extLst>
      <p:ext uri="{BB962C8B-B14F-4D97-AF65-F5344CB8AC3E}">
        <p14:creationId xmlns:p14="http://schemas.microsoft.com/office/powerpoint/2010/main" val="812834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045C38B-BFD2-CDF7-60E0-9E01B4288896}"/>
              </a:ext>
            </a:extLst>
          </p:cNvPr>
          <p:cNvSpPr>
            <a:spLocks noGrp="1"/>
          </p:cNvSpPr>
          <p:nvPr>
            <p:ph type="title"/>
          </p:nvPr>
        </p:nvSpPr>
        <p:spPr>
          <a:xfrm>
            <a:off x="269507" y="281838"/>
            <a:ext cx="9895951" cy="1033669"/>
          </a:xfrm>
        </p:spPr>
        <p:txBody>
          <a:bodyPr>
            <a:normAutofit/>
          </a:bodyPr>
          <a:lstStyle/>
          <a:p>
            <a:r>
              <a:rPr lang="sl-SI" sz="4000" b="1" dirty="0">
                <a:solidFill>
                  <a:schemeClr val="accent1">
                    <a:lumMod val="75000"/>
                  </a:schemeClr>
                </a:solidFill>
                <a:latin typeface="Arial" panose="020B0604020202020204" pitchFamily="34" charset="0"/>
                <a:cs typeface="Arial" panose="020B0604020202020204" pitchFamily="34" charset="0"/>
              </a:rPr>
              <a:t>Splošni pogoji (1.)</a:t>
            </a:r>
          </a:p>
        </p:txBody>
      </p:sp>
      <p:sp>
        <p:nvSpPr>
          <p:cNvPr id="3" name="Označba mesta vsebine 2">
            <a:extLst>
              <a:ext uri="{FF2B5EF4-FFF2-40B4-BE49-F238E27FC236}">
                <a16:creationId xmlns:a16="http://schemas.microsoft.com/office/drawing/2014/main" id="{1BADD784-FE77-EF54-D28F-B4AF061B2F9F}"/>
              </a:ext>
            </a:extLst>
          </p:cNvPr>
          <p:cNvSpPr>
            <a:spLocks noGrp="1"/>
          </p:cNvSpPr>
          <p:nvPr>
            <p:ph idx="1"/>
          </p:nvPr>
        </p:nvSpPr>
        <p:spPr>
          <a:xfrm>
            <a:off x="269507" y="1477927"/>
            <a:ext cx="11598442" cy="4855966"/>
          </a:xfrm>
        </p:spPr>
        <p:txBody>
          <a:bodyPr anchor="ctr">
            <a:noAutofit/>
          </a:bodyPr>
          <a:lstStyle/>
          <a:p>
            <a:pPr marL="0" indent="0" algn="just">
              <a:lnSpc>
                <a:spcPct val="115000"/>
              </a:lnSpc>
              <a:spcAft>
                <a:spcPts val="1000"/>
              </a:spcAft>
              <a:buNone/>
            </a:pPr>
            <a:r>
              <a:rPr lang="sl-SI" sz="2000" b="1" dirty="0">
                <a:effectLst/>
                <a:latin typeface="Arial" panose="020B0604020202020204" pitchFamily="34" charset="0"/>
                <a:ea typeface="Calibri" panose="020F0502020204030204" pitchFamily="34" charset="0"/>
                <a:cs typeface="Arial" panose="020B0604020202020204" pitchFamily="34" charset="0"/>
              </a:rPr>
              <a:t>Na javni poziv se lahko prijavi le prijavitelj (upravičen</a:t>
            </a:r>
            <a:r>
              <a:rPr lang="sl-SI" sz="2000" b="1" dirty="0">
                <a:latin typeface="Arial" panose="020B0604020202020204" pitchFamily="34" charset="0"/>
                <a:ea typeface="Calibri" panose="020F0502020204030204" pitchFamily="34" charset="0"/>
                <a:cs typeface="Arial" panose="020B0604020202020204" pitchFamily="34" charset="0"/>
              </a:rPr>
              <a:t>a</a:t>
            </a:r>
            <a:r>
              <a:rPr lang="sl-SI" sz="2000" b="1" dirty="0">
                <a:effectLst/>
                <a:latin typeface="Arial" panose="020B0604020202020204" pitchFamily="34" charset="0"/>
                <a:ea typeface="Calibri" panose="020F0502020204030204" pitchFamily="34" charset="0"/>
                <a:cs typeface="Arial" panose="020B0604020202020204" pitchFamily="34" charset="0"/>
              </a:rPr>
              <a:t> oseba), ki izpolnjuje naslednje splošne pogoje:</a:t>
            </a:r>
          </a:p>
          <a:p>
            <a:pPr algn="just">
              <a:lnSpc>
                <a:spcPct val="115000"/>
              </a:lnSpc>
              <a:spcAft>
                <a:spcPts val="1000"/>
              </a:spcAft>
            </a:pPr>
            <a:r>
              <a:rPr lang="sl-SI" sz="2000" b="1" dirty="0">
                <a:effectLst/>
                <a:latin typeface="Arial" panose="020B0604020202020204" pitchFamily="34" charset="0"/>
                <a:ea typeface="Calibri" panose="020F0502020204030204" pitchFamily="34" charset="0"/>
                <a:cs typeface="Arial" panose="020B0604020202020204" pitchFamily="34" charset="0"/>
              </a:rPr>
              <a:t>Sklop A: </a:t>
            </a:r>
            <a:r>
              <a:rPr lang="sl-SI" sz="2000" dirty="0">
                <a:effectLst/>
                <a:latin typeface="Arial" panose="020B0604020202020204" pitchFamily="34" charset="0"/>
                <a:ea typeface="Calibri" panose="020F0502020204030204" pitchFamily="34" charset="0"/>
                <a:cs typeface="Arial" panose="020B0604020202020204" pitchFamily="34" charset="0"/>
              </a:rPr>
              <a:t>je javni zavod s sedežem v Republiki Sloveniji, ki je registriran za izvajanje kulturne dejavnosti (kopija ustanovitvenega akta, v kateri se označi izpolnjevanje pogoja). </a:t>
            </a:r>
          </a:p>
          <a:p>
            <a:pPr algn="just">
              <a:lnSpc>
                <a:spcPct val="115000"/>
              </a:lnSpc>
              <a:spcAft>
                <a:spcPts val="1000"/>
              </a:spcAft>
            </a:pPr>
            <a:r>
              <a:rPr lang="sl-SI" sz="2000" b="1" dirty="0">
                <a:effectLst/>
                <a:latin typeface="Arial" panose="020B0604020202020204" pitchFamily="34" charset="0"/>
                <a:ea typeface="Calibri" panose="020F0502020204030204" pitchFamily="34" charset="0"/>
                <a:cs typeface="Arial" panose="020B0604020202020204" pitchFamily="34" charset="0"/>
              </a:rPr>
              <a:t>Sklop B: </a:t>
            </a:r>
            <a:r>
              <a:rPr lang="sl-SI" sz="2000" dirty="0">
                <a:effectLst/>
                <a:latin typeface="Arial" panose="020B0604020202020204" pitchFamily="34" charset="0"/>
                <a:ea typeface="Calibri" panose="020F0502020204030204" pitchFamily="34" charset="0"/>
                <a:cs typeface="Arial" panose="020B0604020202020204" pitchFamily="34" charset="0"/>
              </a:rPr>
              <a:t>je pravna oseba s sedežem v Avstriji, Italiji, na Hrvaškem ali Madžarskem, ki aktivno deluje na področju kulture in na področju povezovanja in sodelovanja Slovencev v zamejstvu (vsaj 5 referenc iz obdobja 2020–2025, ki dokazujejo aktivno delovanje na področju kulture in na področju povezovanja in sodelovanja Slovencev v zamejstvu.)</a:t>
            </a:r>
          </a:p>
          <a:p>
            <a:pPr marL="0" indent="0" algn="just">
              <a:lnSpc>
                <a:spcPct val="115000"/>
              </a:lnSpc>
              <a:spcAft>
                <a:spcPts val="1000"/>
              </a:spcAft>
              <a:buNone/>
            </a:pPr>
            <a:endParaRPr lang="en-SI" sz="2000" b="1"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21751918"/>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1065</TotalTime>
  <Words>2635</Words>
  <Application>Microsoft Office PowerPoint</Application>
  <PresentationFormat>Širokozaslonsko</PresentationFormat>
  <Paragraphs>179</Paragraphs>
  <Slides>24</Slides>
  <Notes>3</Notes>
  <HiddenSlides>0</HiddenSlides>
  <MMClips>0</MMClips>
  <ScaleCrop>false</ScaleCrop>
  <HeadingPairs>
    <vt:vector size="6" baseType="variant">
      <vt:variant>
        <vt:lpstr>Uporabljene pisave</vt:lpstr>
      </vt:variant>
      <vt:variant>
        <vt:i4>5</vt:i4>
      </vt:variant>
      <vt:variant>
        <vt:lpstr>Tema</vt:lpstr>
      </vt:variant>
      <vt:variant>
        <vt:i4>1</vt:i4>
      </vt:variant>
      <vt:variant>
        <vt:lpstr>Naslovi diapozitivov</vt:lpstr>
      </vt:variant>
      <vt:variant>
        <vt:i4>24</vt:i4>
      </vt:variant>
    </vt:vector>
  </HeadingPairs>
  <TitlesOfParts>
    <vt:vector size="30" baseType="lpstr">
      <vt:lpstr>Arial</vt:lpstr>
      <vt:lpstr>Calibri</vt:lpstr>
      <vt:lpstr>Calibri Light</vt:lpstr>
      <vt:lpstr>Symbol</vt:lpstr>
      <vt:lpstr>Wingdings</vt:lpstr>
      <vt:lpstr>Officeova tema</vt:lpstr>
      <vt:lpstr>Javni poziv za kroženje kulturnih projektov v letu 2025  (JCP-KKP-2025)</vt:lpstr>
      <vt:lpstr>Osnovni podatki (1.)</vt:lpstr>
      <vt:lpstr>Cilji poziva</vt:lpstr>
      <vt:lpstr>Osnovni podatki (2.)</vt:lpstr>
      <vt:lpstr>Ključna terminologija (1.)</vt:lpstr>
      <vt:lpstr>Ključna terminologija (2.)</vt:lpstr>
      <vt:lpstr>Ključna terminologija (3.)</vt:lpstr>
      <vt:lpstr>Upravičeni stroški</vt:lpstr>
      <vt:lpstr>Splošni pogoji (1.)</vt:lpstr>
      <vt:lpstr>Splošni pogoji (2.)</vt:lpstr>
      <vt:lpstr>Splošni pogoji (3.)</vt:lpstr>
      <vt:lpstr>Splošni pogoji (4.)</vt:lpstr>
      <vt:lpstr>Dodatna pravila</vt:lpstr>
      <vt:lpstr>Ocenjevanje vlog (1.)</vt:lpstr>
      <vt:lpstr>Ocenjevanje vlog (2.)</vt:lpstr>
      <vt:lpstr>Ocenjevanje vlog (3.)</vt:lpstr>
      <vt:lpstr>Izpolnjevanje vloge (1.)</vt:lpstr>
      <vt:lpstr>Izpolnjevanje vloge (2.)</vt:lpstr>
      <vt:lpstr>Izpolnjevanje vloge (2a.)</vt:lpstr>
      <vt:lpstr>Oddaja vloge (1.)</vt:lpstr>
      <vt:lpstr>Oddaja vloge (2.)</vt:lpstr>
      <vt:lpstr>Oddaja vloge (3.)</vt:lpstr>
      <vt:lpstr>Obveščanje o izboru</vt:lpstr>
      <vt:lpstr>Pogodba</vt:lpstr>
    </vt:vector>
  </TitlesOfParts>
  <Company>MJU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Javni razpis za izbor projektov krepitve podpornega okolja v kulturi v letih 2024–2025 (JPR-KPOK-24-25)</dc:title>
  <dc:creator>Anže Zorman</dc:creator>
  <cp:lastModifiedBy>Blanka Tivadar</cp:lastModifiedBy>
  <cp:revision>118</cp:revision>
  <dcterms:created xsi:type="dcterms:W3CDTF">2023-09-14T10:27:03Z</dcterms:created>
  <dcterms:modified xsi:type="dcterms:W3CDTF">2025-05-19T15:51:59Z</dcterms:modified>
</cp:coreProperties>
</file>