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8" r:id="rId1"/>
  </p:sldMasterIdLst>
  <p:notesMasterIdLst>
    <p:notesMasterId r:id="rId21"/>
  </p:notesMasterIdLst>
  <p:sldIdLst>
    <p:sldId id="256" r:id="rId2"/>
    <p:sldId id="257" r:id="rId3"/>
    <p:sldId id="258" r:id="rId4"/>
    <p:sldId id="259" r:id="rId5"/>
    <p:sldId id="276" r:id="rId6"/>
    <p:sldId id="260" r:id="rId7"/>
    <p:sldId id="261" r:id="rId8"/>
    <p:sldId id="262" r:id="rId9"/>
    <p:sldId id="277" r:id="rId10"/>
    <p:sldId id="278" r:id="rId11"/>
    <p:sldId id="279" r:id="rId12"/>
    <p:sldId id="280" r:id="rId13"/>
    <p:sldId id="281" r:id="rId14"/>
    <p:sldId id="282" r:id="rId15"/>
    <p:sldId id="283" r:id="rId16"/>
    <p:sldId id="286" r:id="rId17"/>
    <p:sldId id="287" r:id="rId18"/>
    <p:sldId id="285" r:id="rId19"/>
    <p:sldId id="284" r:id="rId20"/>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ivzeti razdelek" id="{C55F92B1-76DF-4578-AF2A-5C23AE38BAF3}">
          <p14:sldIdLst>
            <p14:sldId id="256"/>
            <p14:sldId id="257"/>
            <p14:sldId id="258"/>
            <p14:sldId id="259"/>
            <p14:sldId id="276"/>
            <p14:sldId id="260"/>
            <p14:sldId id="261"/>
            <p14:sldId id="262"/>
            <p14:sldId id="277"/>
            <p14:sldId id="278"/>
            <p14:sldId id="279"/>
            <p14:sldId id="280"/>
            <p14:sldId id="281"/>
            <p14:sldId id="282"/>
            <p14:sldId id="283"/>
            <p14:sldId id="286"/>
            <p14:sldId id="287"/>
            <p14:sldId id="285"/>
            <p14:sldId id="284"/>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216FAA1-BC7F-8158-02D7-E7DEF2F19EAE}" name="Anže Zorman" initials="AZ" userId="S::Anze.Zorman@gov.si::e78cbb01-509a-4349-b899-c45ddd592a90" providerId="AD"/>
  <p188:author id="{6613F3FB-A715-8A43-6159-9CE48739F54B}" name="Ana Blatnik" initials="AB" userId="S::ab7784@nyu.edu::7945daaa-c88b-4b68-b69c-ffc6742839f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90" autoAdjust="0"/>
    <p:restoredTop sz="94669" autoAdjust="0"/>
  </p:normalViewPr>
  <p:slideViewPr>
    <p:cSldViewPr snapToGrid="0">
      <p:cViewPr varScale="1">
        <p:scale>
          <a:sx n="108" d="100"/>
          <a:sy n="108" d="100"/>
        </p:scale>
        <p:origin x="588" y="102"/>
      </p:cViewPr>
      <p:guideLst/>
    </p:cSldViewPr>
  </p:slideViewPr>
  <p:outlineViewPr>
    <p:cViewPr>
      <p:scale>
        <a:sx n="33" d="100"/>
        <a:sy n="33" d="100"/>
      </p:scale>
      <p:origin x="0" y="-16512"/>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99" d="100"/>
          <a:sy n="99" d="100"/>
        </p:scale>
        <p:origin x="357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glav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l-SI" dirty="0"/>
          </a:p>
        </p:txBody>
      </p:sp>
      <p:sp>
        <p:nvSpPr>
          <p:cNvPr id="3" name="Označba mesta datum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4D2DBC-3688-4C59-A3FD-A55A4C5B7E53}" type="datetimeFigureOut">
              <a:rPr lang="sl-SI" smtClean="0"/>
              <a:t>3. 09. 2024</a:t>
            </a:fld>
            <a:endParaRPr lang="sl-SI" dirty="0"/>
          </a:p>
        </p:txBody>
      </p:sp>
      <p:sp>
        <p:nvSpPr>
          <p:cNvPr id="4" name="Označba mesta stranske slik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l-SI" dirty="0"/>
          </a:p>
        </p:txBody>
      </p:sp>
      <p:sp>
        <p:nvSpPr>
          <p:cNvPr id="5" name="Označba mesta opomb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6" name="Označba mesta no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l-SI" dirty="0"/>
          </a:p>
        </p:txBody>
      </p:sp>
      <p:sp>
        <p:nvSpPr>
          <p:cNvPr id="7" name="Označba mesta številke diapoz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555F0D-8D02-4E47-B0A4-BA23D4739BE9}" type="slidenum">
              <a:rPr lang="sl-SI" smtClean="0"/>
              <a:t>‹#›</a:t>
            </a:fld>
            <a:endParaRPr lang="sl-SI" dirty="0"/>
          </a:p>
        </p:txBody>
      </p:sp>
    </p:spTree>
    <p:extLst>
      <p:ext uri="{BB962C8B-B14F-4D97-AF65-F5344CB8AC3E}">
        <p14:creationId xmlns:p14="http://schemas.microsoft.com/office/powerpoint/2010/main" val="3084807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09555F0D-8D02-4E47-B0A4-BA23D4739BE9}" type="slidenum">
              <a:rPr lang="sl-SI" smtClean="0"/>
              <a:t>1</a:t>
            </a:fld>
            <a:endParaRPr lang="sl-SI" dirty="0"/>
          </a:p>
        </p:txBody>
      </p:sp>
    </p:spTree>
    <p:extLst>
      <p:ext uri="{BB962C8B-B14F-4D97-AF65-F5344CB8AC3E}">
        <p14:creationId xmlns:p14="http://schemas.microsoft.com/office/powerpoint/2010/main" val="3294162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09555F0D-8D02-4E47-B0A4-BA23D4739BE9}" type="slidenum">
              <a:rPr lang="sl-SI" smtClean="0"/>
              <a:t>2</a:t>
            </a:fld>
            <a:endParaRPr lang="sl-SI" dirty="0"/>
          </a:p>
        </p:txBody>
      </p:sp>
    </p:spTree>
    <p:extLst>
      <p:ext uri="{BB962C8B-B14F-4D97-AF65-F5344CB8AC3E}">
        <p14:creationId xmlns:p14="http://schemas.microsoft.com/office/powerpoint/2010/main" val="3574774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09555F0D-8D02-4E47-B0A4-BA23D4739BE9}" type="slidenum">
              <a:rPr lang="sl-SI" smtClean="0"/>
              <a:t>5</a:t>
            </a:fld>
            <a:endParaRPr lang="sl-SI" dirty="0"/>
          </a:p>
        </p:txBody>
      </p:sp>
    </p:spTree>
    <p:extLst>
      <p:ext uri="{BB962C8B-B14F-4D97-AF65-F5344CB8AC3E}">
        <p14:creationId xmlns:p14="http://schemas.microsoft.com/office/powerpoint/2010/main" val="1695728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09555F0D-8D02-4E47-B0A4-BA23D4739BE9}" type="slidenum">
              <a:rPr lang="sl-SI" smtClean="0"/>
              <a:t>18</a:t>
            </a:fld>
            <a:endParaRPr lang="sl-SI" dirty="0"/>
          </a:p>
        </p:txBody>
      </p:sp>
    </p:spTree>
    <p:extLst>
      <p:ext uri="{BB962C8B-B14F-4D97-AF65-F5344CB8AC3E}">
        <p14:creationId xmlns:p14="http://schemas.microsoft.com/office/powerpoint/2010/main" val="11726153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9D29F20-DA5B-5431-3256-55850A53EC7E}"/>
              </a:ext>
            </a:extLst>
          </p:cNvPr>
          <p:cNvSpPr>
            <a:spLocks noGrp="1"/>
          </p:cNvSpPr>
          <p:nvPr>
            <p:ph type="ctrTitle"/>
          </p:nvPr>
        </p:nvSpPr>
        <p:spPr>
          <a:xfrm>
            <a:off x="1524000" y="1122363"/>
            <a:ext cx="9144000" cy="2387600"/>
          </a:xfrm>
        </p:spPr>
        <p:txBody>
          <a:bodyPr anchor="b"/>
          <a:lstStyle>
            <a:lvl1pPr algn="ctr">
              <a:defRPr sz="6000"/>
            </a:lvl1pPr>
          </a:lstStyle>
          <a:p>
            <a:r>
              <a:rPr lang="sl-SI"/>
              <a:t>Kliknite, če želite urediti slog naslova matrice</a:t>
            </a:r>
          </a:p>
        </p:txBody>
      </p:sp>
      <p:sp>
        <p:nvSpPr>
          <p:cNvPr id="3" name="Podnaslov 2">
            <a:extLst>
              <a:ext uri="{FF2B5EF4-FFF2-40B4-BE49-F238E27FC236}">
                <a16:creationId xmlns:a16="http://schemas.microsoft.com/office/drawing/2014/main" id="{DC8B7DDC-E6E7-5DA2-3E6F-2ABEE1F36A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če želite urediti slog podnaslova matrice</a:t>
            </a:r>
          </a:p>
        </p:txBody>
      </p:sp>
      <p:sp>
        <p:nvSpPr>
          <p:cNvPr id="4" name="Označba mesta datuma 3">
            <a:extLst>
              <a:ext uri="{FF2B5EF4-FFF2-40B4-BE49-F238E27FC236}">
                <a16:creationId xmlns:a16="http://schemas.microsoft.com/office/drawing/2014/main" id="{322CDB7A-A30A-CA71-C66D-63A1B8D784B4}"/>
              </a:ext>
            </a:extLst>
          </p:cNvPr>
          <p:cNvSpPr>
            <a:spLocks noGrp="1"/>
          </p:cNvSpPr>
          <p:nvPr>
            <p:ph type="dt" sz="half" idx="10"/>
          </p:nvPr>
        </p:nvSpPr>
        <p:spPr/>
        <p:txBody>
          <a:bodyPr/>
          <a:lstStyle/>
          <a:p>
            <a:fld id="{F902279A-9CD0-494D-8438-CDEC835FFB9C}" type="datetimeFigureOut">
              <a:rPr lang="sl-SI" smtClean="0"/>
              <a:t>3. 09. 2024</a:t>
            </a:fld>
            <a:endParaRPr lang="sl-SI" dirty="0"/>
          </a:p>
        </p:txBody>
      </p:sp>
      <p:sp>
        <p:nvSpPr>
          <p:cNvPr id="5" name="Označba mesta noge 4">
            <a:extLst>
              <a:ext uri="{FF2B5EF4-FFF2-40B4-BE49-F238E27FC236}">
                <a16:creationId xmlns:a16="http://schemas.microsoft.com/office/drawing/2014/main" id="{D0A33A7B-A279-87BD-DA59-1CDE0D47391B}"/>
              </a:ext>
            </a:extLst>
          </p:cNvPr>
          <p:cNvSpPr>
            <a:spLocks noGrp="1"/>
          </p:cNvSpPr>
          <p:nvPr>
            <p:ph type="ftr" sz="quarter" idx="11"/>
          </p:nvPr>
        </p:nvSpPr>
        <p:spPr/>
        <p:txBody>
          <a:bodyPr/>
          <a:lstStyle/>
          <a:p>
            <a:endParaRPr lang="sl-SI" dirty="0"/>
          </a:p>
        </p:txBody>
      </p:sp>
      <p:sp>
        <p:nvSpPr>
          <p:cNvPr id="6" name="Označba mesta številke diapozitiva 5">
            <a:extLst>
              <a:ext uri="{FF2B5EF4-FFF2-40B4-BE49-F238E27FC236}">
                <a16:creationId xmlns:a16="http://schemas.microsoft.com/office/drawing/2014/main" id="{DE20FDA7-7238-676E-F6F6-1DB828CAF63E}"/>
              </a:ext>
            </a:extLst>
          </p:cNvPr>
          <p:cNvSpPr>
            <a:spLocks noGrp="1"/>
          </p:cNvSpPr>
          <p:nvPr>
            <p:ph type="sldNum" sz="quarter" idx="12"/>
          </p:nvPr>
        </p:nvSpPr>
        <p:spPr/>
        <p:txBody>
          <a:bodyPr/>
          <a:lstStyle/>
          <a:p>
            <a:fld id="{0BE25364-29D4-4DE3-A5DA-1D465C2F645A}" type="slidenum">
              <a:rPr lang="sl-SI" smtClean="0"/>
              <a:t>‹#›</a:t>
            </a:fld>
            <a:endParaRPr lang="sl-SI" dirty="0"/>
          </a:p>
        </p:txBody>
      </p:sp>
    </p:spTree>
    <p:extLst>
      <p:ext uri="{BB962C8B-B14F-4D97-AF65-F5344CB8AC3E}">
        <p14:creationId xmlns:p14="http://schemas.microsoft.com/office/powerpoint/2010/main" val="167231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DF21373-41A9-DD68-D065-13C8D377AAD1}"/>
              </a:ext>
            </a:extLst>
          </p:cNvPr>
          <p:cNvSpPr>
            <a:spLocks noGrp="1"/>
          </p:cNvSpPr>
          <p:nvPr>
            <p:ph type="title"/>
          </p:nvPr>
        </p:nvSpPr>
        <p:spPr/>
        <p:txBody>
          <a:bodyPr/>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00C8C9D5-3419-0741-2DFB-BD22F1E041A8}"/>
              </a:ext>
            </a:extLst>
          </p:cNvPr>
          <p:cNvSpPr>
            <a:spLocks noGrp="1"/>
          </p:cNvSpPr>
          <p:nvPr>
            <p:ph type="body" orient="vert" idx="1"/>
          </p:nvPr>
        </p:nvSpPr>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F5606270-B497-F5DE-7F85-8C4DAC7A08E9}"/>
              </a:ext>
            </a:extLst>
          </p:cNvPr>
          <p:cNvSpPr>
            <a:spLocks noGrp="1"/>
          </p:cNvSpPr>
          <p:nvPr>
            <p:ph type="dt" sz="half" idx="10"/>
          </p:nvPr>
        </p:nvSpPr>
        <p:spPr/>
        <p:txBody>
          <a:bodyPr/>
          <a:lstStyle/>
          <a:p>
            <a:fld id="{F902279A-9CD0-494D-8438-CDEC835FFB9C}" type="datetimeFigureOut">
              <a:rPr lang="sl-SI" smtClean="0"/>
              <a:t>3. 09. 2024</a:t>
            </a:fld>
            <a:endParaRPr lang="sl-SI" dirty="0"/>
          </a:p>
        </p:txBody>
      </p:sp>
      <p:sp>
        <p:nvSpPr>
          <p:cNvPr id="5" name="Označba mesta noge 4">
            <a:extLst>
              <a:ext uri="{FF2B5EF4-FFF2-40B4-BE49-F238E27FC236}">
                <a16:creationId xmlns:a16="http://schemas.microsoft.com/office/drawing/2014/main" id="{57505723-5575-307C-12AD-9233A3B341D0}"/>
              </a:ext>
            </a:extLst>
          </p:cNvPr>
          <p:cNvSpPr>
            <a:spLocks noGrp="1"/>
          </p:cNvSpPr>
          <p:nvPr>
            <p:ph type="ftr" sz="quarter" idx="11"/>
          </p:nvPr>
        </p:nvSpPr>
        <p:spPr/>
        <p:txBody>
          <a:bodyPr/>
          <a:lstStyle/>
          <a:p>
            <a:endParaRPr lang="sl-SI" dirty="0"/>
          </a:p>
        </p:txBody>
      </p:sp>
      <p:sp>
        <p:nvSpPr>
          <p:cNvPr id="6" name="Označba mesta številke diapozitiva 5">
            <a:extLst>
              <a:ext uri="{FF2B5EF4-FFF2-40B4-BE49-F238E27FC236}">
                <a16:creationId xmlns:a16="http://schemas.microsoft.com/office/drawing/2014/main" id="{DA330316-C601-BC15-711C-1626EFC02F95}"/>
              </a:ext>
            </a:extLst>
          </p:cNvPr>
          <p:cNvSpPr>
            <a:spLocks noGrp="1"/>
          </p:cNvSpPr>
          <p:nvPr>
            <p:ph type="sldNum" sz="quarter" idx="12"/>
          </p:nvPr>
        </p:nvSpPr>
        <p:spPr/>
        <p:txBody>
          <a:bodyPr/>
          <a:lstStyle/>
          <a:p>
            <a:fld id="{0BE25364-29D4-4DE3-A5DA-1D465C2F645A}" type="slidenum">
              <a:rPr lang="sl-SI" smtClean="0"/>
              <a:t>‹#›</a:t>
            </a:fld>
            <a:endParaRPr lang="sl-SI" dirty="0"/>
          </a:p>
        </p:txBody>
      </p:sp>
    </p:spTree>
    <p:extLst>
      <p:ext uri="{BB962C8B-B14F-4D97-AF65-F5344CB8AC3E}">
        <p14:creationId xmlns:p14="http://schemas.microsoft.com/office/powerpoint/2010/main" val="1871126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a:extLst>
              <a:ext uri="{FF2B5EF4-FFF2-40B4-BE49-F238E27FC236}">
                <a16:creationId xmlns:a16="http://schemas.microsoft.com/office/drawing/2014/main" id="{3E85A871-AA24-3477-2566-B6AA389629E9}"/>
              </a:ext>
            </a:extLst>
          </p:cNvPr>
          <p:cNvSpPr>
            <a:spLocks noGrp="1"/>
          </p:cNvSpPr>
          <p:nvPr>
            <p:ph type="title" orient="vert"/>
          </p:nvPr>
        </p:nvSpPr>
        <p:spPr>
          <a:xfrm>
            <a:off x="8724900" y="365125"/>
            <a:ext cx="2628900" cy="5811838"/>
          </a:xfrm>
        </p:spPr>
        <p:txBody>
          <a:bodyPr vert="eaVert"/>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E9C51554-D778-AC06-B09E-20749AB40963}"/>
              </a:ext>
            </a:extLst>
          </p:cNvPr>
          <p:cNvSpPr>
            <a:spLocks noGrp="1"/>
          </p:cNvSpPr>
          <p:nvPr>
            <p:ph type="body" orient="vert" idx="1"/>
          </p:nvPr>
        </p:nvSpPr>
        <p:spPr>
          <a:xfrm>
            <a:off x="838200" y="365125"/>
            <a:ext cx="7734300" cy="5811838"/>
          </a:xfrm>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80FEEE22-06F7-3765-D2BD-A8573F1B9E9F}"/>
              </a:ext>
            </a:extLst>
          </p:cNvPr>
          <p:cNvSpPr>
            <a:spLocks noGrp="1"/>
          </p:cNvSpPr>
          <p:nvPr>
            <p:ph type="dt" sz="half" idx="10"/>
          </p:nvPr>
        </p:nvSpPr>
        <p:spPr/>
        <p:txBody>
          <a:bodyPr/>
          <a:lstStyle/>
          <a:p>
            <a:fld id="{F902279A-9CD0-494D-8438-CDEC835FFB9C}" type="datetimeFigureOut">
              <a:rPr lang="sl-SI" smtClean="0"/>
              <a:t>3. 09. 2024</a:t>
            </a:fld>
            <a:endParaRPr lang="sl-SI" dirty="0"/>
          </a:p>
        </p:txBody>
      </p:sp>
      <p:sp>
        <p:nvSpPr>
          <p:cNvPr id="5" name="Označba mesta noge 4">
            <a:extLst>
              <a:ext uri="{FF2B5EF4-FFF2-40B4-BE49-F238E27FC236}">
                <a16:creationId xmlns:a16="http://schemas.microsoft.com/office/drawing/2014/main" id="{9EFF779F-AF19-5C89-E5B1-3032AE2E9789}"/>
              </a:ext>
            </a:extLst>
          </p:cNvPr>
          <p:cNvSpPr>
            <a:spLocks noGrp="1"/>
          </p:cNvSpPr>
          <p:nvPr>
            <p:ph type="ftr" sz="quarter" idx="11"/>
          </p:nvPr>
        </p:nvSpPr>
        <p:spPr/>
        <p:txBody>
          <a:bodyPr/>
          <a:lstStyle/>
          <a:p>
            <a:endParaRPr lang="sl-SI" dirty="0"/>
          </a:p>
        </p:txBody>
      </p:sp>
      <p:sp>
        <p:nvSpPr>
          <p:cNvPr id="6" name="Označba mesta številke diapozitiva 5">
            <a:extLst>
              <a:ext uri="{FF2B5EF4-FFF2-40B4-BE49-F238E27FC236}">
                <a16:creationId xmlns:a16="http://schemas.microsoft.com/office/drawing/2014/main" id="{78A4DB34-4DE7-30DE-F2BD-87D3659FB684}"/>
              </a:ext>
            </a:extLst>
          </p:cNvPr>
          <p:cNvSpPr>
            <a:spLocks noGrp="1"/>
          </p:cNvSpPr>
          <p:nvPr>
            <p:ph type="sldNum" sz="quarter" idx="12"/>
          </p:nvPr>
        </p:nvSpPr>
        <p:spPr/>
        <p:txBody>
          <a:bodyPr/>
          <a:lstStyle/>
          <a:p>
            <a:fld id="{0BE25364-29D4-4DE3-A5DA-1D465C2F645A}" type="slidenum">
              <a:rPr lang="sl-SI" smtClean="0"/>
              <a:t>‹#›</a:t>
            </a:fld>
            <a:endParaRPr lang="sl-SI" dirty="0"/>
          </a:p>
        </p:txBody>
      </p:sp>
    </p:spTree>
    <p:extLst>
      <p:ext uri="{BB962C8B-B14F-4D97-AF65-F5344CB8AC3E}">
        <p14:creationId xmlns:p14="http://schemas.microsoft.com/office/powerpoint/2010/main" val="3321788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84974BE-C19E-6E6E-B043-00FAAB5DE72A}"/>
              </a:ext>
            </a:extLst>
          </p:cNvPr>
          <p:cNvSpPr>
            <a:spLocks noGrp="1"/>
          </p:cNvSpPr>
          <p:nvPr>
            <p:ph type="title"/>
          </p:nvPr>
        </p:nvSpPr>
        <p:spPr/>
        <p:txBody>
          <a:bodyPr/>
          <a:lstStyle/>
          <a:p>
            <a:r>
              <a:rPr lang="sl-SI" dirty="0"/>
              <a:t>Kliknite, če želite urediti slog naslova matrice</a:t>
            </a:r>
          </a:p>
        </p:txBody>
      </p:sp>
      <p:sp>
        <p:nvSpPr>
          <p:cNvPr id="3" name="Označba mesta vsebine 2">
            <a:extLst>
              <a:ext uri="{FF2B5EF4-FFF2-40B4-BE49-F238E27FC236}">
                <a16:creationId xmlns:a16="http://schemas.microsoft.com/office/drawing/2014/main" id="{F30793E3-6680-D85B-F308-AE889AEC957A}"/>
              </a:ext>
            </a:extLst>
          </p:cNvPr>
          <p:cNvSpPr>
            <a:spLocks noGrp="1"/>
          </p:cNvSpPr>
          <p:nvPr>
            <p:ph idx="1"/>
          </p:nvPr>
        </p:nvSpPr>
        <p:spPr/>
        <p:txBody>
          <a:bodyPr/>
          <a:lstStyle/>
          <a:p>
            <a:pPr lvl="0"/>
            <a:r>
              <a:rPr lang="sl-SI" dirty="0"/>
              <a:t>Kliknite za urejanje slogov besedila matrice</a:t>
            </a:r>
          </a:p>
          <a:p>
            <a:pPr lvl="1"/>
            <a:r>
              <a:rPr lang="sl-SI" dirty="0"/>
              <a:t>Druga raven</a:t>
            </a:r>
          </a:p>
          <a:p>
            <a:pPr lvl="2"/>
            <a:r>
              <a:rPr lang="sl-SI" dirty="0"/>
              <a:t>Tretja raven</a:t>
            </a:r>
          </a:p>
          <a:p>
            <a:pPr lvl="3"/>
            <a:r>
              <a:rPr lang="sl-SI" dirty="0"/>
              <a:t>Četrta raven</a:t>
            </a:r>
          </a:p>
          <a:p>
            <a:pPr lvl="4"/>
            <a:r>
              <a:rPr lang="sl-SI" dirty="0"/>
              <a:t>Peta raven</a:t>
            </a:r>
          </a:p>
        </p:txBody>
      </p:sp>
      <p:sp>
        <p:nvSpPr>
          <p:cNvPr id="4" name="Označba mesta datuma 3">
            <a:extLst>
              <a:ext uri="{FF2B5EF4-FFF2-40B4-BE49-F238E27FC236}">
                <a16:creationId xmlns:a16="http://schemas.microsoft.com/office/drawing/2014/main" id="{3B59719E-3984-8673-EE13-E0A52C6A5544}"/>
              </a:ext>
            </a:extLst>
          </p:cNvPr>
          <p:cNvSpPr>
            <a:spLocks noGrp="1"/>
          </p:cNvSpPr>
          <p:nvPr>
            <p:ph type="dt" sz="half" idx="10"/>
          </p:nvPr>
        </p:nvSpPr>
        <p:spPr/>
        <p:txBody>
          <a:bodyPr/>
          <a:lstStyle/>
          <a:p>
            <a:fld id="{F902279A-9CD0-494D-8438-CDEC835FFB9C}" type="datetimeFigureOut">
              <a:rPr lang="sl-SI" smtClean="0"/>
              <a:t>3. 09. 2024</a:t>
            </a:fld>
            <a:endParaRPr lang="sl-SI" dirty="0"/>
          </a:p>
        </p:txBody>
      </p:sp>
      <p:sp>
        <p:nvSpPr>
          <p:cNvPr id="5" name="Označba mesta noge 4">
            <a:extLst>
              <a:ext uri="{FF2B5EF4-FFF2-40B4-BE49-F238E27FC236}">
                <a16:creationId xmlns:a16="http://schemas.microsoft.com/office/drawing/2014/main" id="{00C9C920-495E-A58E-DCF0-BEA72E3AA771}"/>
              </a:ext>
            </a:extLst>
          </p:cNvPr>
          <p:cNvSpPr>
            <a:spLocks noGrp="1"/>
          </p:cNvSpPr>
          <p:nvPr>
            <p:ph type="ftr" sz="quarter" idx="11"/>
          </p:nvPr>
        </p:nvSpPr>
        <p:spPr/>
        <p:txBody>
          <a:bodyPr/>
          <a:lstStyle/>
          <a:p>
            <a:endParaRPr lang="sl-SI" dirty="0"/>
          </a:p>
        </p:txBody>
      </p:sp>
      <p:sp>
        <p:nvSpPr>
          <p:cNvPr id="6" name="Označba mesta številke diapozitiva 5">
            <a:extLst>
              <a:ext uri="{FF2B5EF4-FFF2-40B4-BE49-F238E27FC236}">
                <a16:creationId xmlns:a16="http://schemas.microsoft.com/office/drawing/2014/main" id="{A373D962-5238-35DD-C253-376E2E40A151}"/>
              </a:ext>
            </a:extLst>
          </p:cNvPr>
          <p:cNvSpPr>
            <a:spLocks noGrp="1"/>
          </p:cNvSpPr>
          <p:nvPr>
            <p:ph type="sldNum" sz="quarter" idx="12"/>
          </p:nvPr>
        </p:nvSpPr>
        <p:spPr/>
        <p:txBody>
          <a:bodyPr/>
          <a:lstStyle/>
          <a:p>
            <a:fld id="{0BE25364-29D4-4DE3-A5DA-1D465C2F645A}" type="slidenum">
              <a:rPr lang="sl-SI" smtClean="0"/>
              <a:t>‹#›</a:t>
            </a:fld>
            <a:endParaRPr lang="sl-SI" dirty="0"/>
          </a:p>
        </p:txBody>
      </p:sp>
    </p:spTree>
    <p:extLst>
      <p:ext uri="{BB962C8B-B14F-4D97-AF65-F5344CB8AC3E}">
        <p14:creationId xmlns:p14="http://schemas.microsoft.com/office/powerpoint/2010/main" val="3124777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FBC32DE-491C-85AF-C326-79E4643DF38F}"/>
              </a:ext>
            </a:extLst>
          </p:cNvPr>
          <p:cNvSpPr>
            <a:spLocks noGrp="1"/>
          </p:cNvSpPr>
          <p:nvPr>
            <p:ph type="title"/>
          </p:nvPr>
        </p:nvSpPr>
        <p:spPr>
          <a:xfrm>
            <a:off x="831850" y="1709738"/>
            <a:ext cx="10515600" cy="2852737"/>
          </a:xfrm>
        </p:spPr>
        <p:txBody>
          <a:bodyPr anchor="b"/>
          <a:lstStyle>
            <a:lvl1pPr>
              <a:defRPr sz="6000"/>
            </a:lvl1pPr>
          </a:lstStyle>
          <a:p>
            <a:r>
              <a:rPr lang="sl-SI"/>
              <a:t>Kliknite, če želite urediti slog naslova matrice</a:t>
            </a:r>
          </a:p>
        </p:txBody>
      </p:sp>
      <p:sp>
        <p:nvSpPr>
          <p:cNvPr id="3" name="Označba mesta besedila 2">
            <a:extLst>
              <a:ext uri="{FF2B5EF4-FFF2-40B4-BE49-F238E27FC236}">
                <a16:creationId xmlns:a16="http://schemas.microsoft.com/office/drawing/2014/main" id="{55F9D1C2-D2B8-58A4-5D4B-74D49D27DEC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Kliknite za urejanje slogov besedila matrice</a:t>
            </a:r>
          </a:p>
        </p:txBody>
      </p:sp>
      <p:sp>
        <p:nvSpPr>
          <p:cNvPr id="4" name="Označba mesta datuma 3">
            <a:extLst>
              <a:ext uri="{FF2B5EF4-FFF2-40B4-BE49-F238E27FC236}">
                <a16:creationId xmlns:a16="http://schemas.microsoft.com/office/drawing/2014/main" id="{188F21CD-375D-3D68-D43A-543C41E487E7}"/>
              </a:ext>
            </a:extLst>
          </p:cNvPr>
          <p:cNvSpPr>
            <a:spLocks noGrp="1"/>
          </p:cNvSpPr>
          <p:nvPr>
            <p:ph type="dt" sz="half" idx="10"/>
          </p:nvPr>
        </p:nvSpPr>
        <p:spPr/>
        <p:txBody>
          <a:bodyPr/>
          <a:lstStyle/>
          <a:p>
            <a:fld id="{F902279A-9CD0-494D-8438-CDEC835FFB9C}" type="datetimeFigureOut">
              <a:rPr lang="sl-SI" smtClean="0"/>
              <a:t>3. 09. 2024</a:t>
            </a:fld>
            <a:endParaRPr lang="sl-SI" dirty="0"/>
          </a:p>
        </p:txBody>
      </p:sp>
      <p:sp>
        <p:nvSpPr>
          <p:cNvPr id="5" name="Označba mesta noge 4">
            <a:extLst>
              <a:ext uri="{FF2B5EF4-FFF2-40B4-BE49-F238E27FC236}">
                <a16:creationId xmlns:a16="http://schemas.microsoft.com/office/drawing/2014/main" id="{77BC41E9-255E-FB97-E97C-C154212260F4}"/>
              </a:ext>
            </a:extLst>
          </p:cNvPr>
          <p:cNvSpPr>
            <a:spLocks noGrp="1"/>
          </p:cNvSpPr>
          <p:nvPr>
            <p:ph type="ftr" sz="quarter" idx="11"/>
          </p:nvPr>
        </p:nvSpPr>
        <p:spPr/>
        <p:txBody>
          <a:bodyPr/>
          <a:lstStyle/>
          <a:p>
            <a:endParaRPr lang="sl-SI" dirty="0"/>
          </a:p>
        </p:txBody>
      </p:sp>
      <p:sp>
        <p:nvSpPr>
          <p:cNvPr id="6" name="Označba mesta številke diapozitiva 5">
            <a:extLst>
              <a:ext uri="{FF2B5EF4-FFF2-40B4-BE49-F238E27FC236}">
                <a16:creationId xmlns:a16="http://schemas.microsoft.com/office/drawing/2014/main" id="{BB983999-73C4-7C24-701A-DE844C572AF3}"/>
              </a:ext>
            </a:extLst>
          </p:cNvPr>
          <p:cNvSpPr>
            <a:spLocks noGrp="1"/>
          </p:cNvSpPr>
          <p:nvPr>
            <p:ph type="sldNum" sz="quarter" idx="12"/>
          </p:nvPr>
        </p:nvSpPr>
        <p:spPr/>
        <p:txBody>
          <a:bodyPr/>
          <a:lstStyle/>
          <a:p>
            <a:fld id="{0BE25364-29D4-4DE3-A5DA-1D465C2F645A}" type="slidenum">
              <a:rPr lang="sl-SI" smtClean="0"/>
              <a:t>‹#›</a:t>
            </a:fld>
            <a:endParaRPr lang="sl-SI" dirty="0"/>
          </a:p>
        </p:txBody>
      </p:sp>
    </p:spTree>
    <p:extLst>
      <p:ext uri="{BB962C8B-B14F-4D97-AF65-F5344CB8AC3E}">
        <p14:creationId xmlns:p14="http://schemas.microsoft.com/office/powerpoint/2010/main" val="705038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E2FE96C-CCE7-CFF7-F77D-CB98D10A33B3}"/>
              </a:ext>
            </a:extLst>
          </p:cNvPr>
          <p:cNvSpPr>
            <a:spLocks noGrp="1"/>
          </p:cNvSpPr>
          <p:nvPr>
            <p:ph type="title"/>
          </p:nvPr>
        </p:nvSpPr>
        <p:spPr/>
        <p:txBody>
          <a:bodyPr/>
          <a:lstStyle/>
          <a:p>
            <a:r>
              <a:rPr lang="sl-SI"/>
              <a:t>Kliknite, če želite urediti slog naslova matrice</a:t>
            </a:r>
          </a:p>
        </p:txBody>
      </p:sp>
      <p:sp>
        <p:nvSpPr>
          <p:cNvPr id="3" name="Označba mesta vsebine 2">
            <a:extLst>
              <a:ext uri="{FF2B5EF4-FFF2-40B4-BE49-F238E27FC236}">
                <a16:creationId xmlns:a16="http://schemas.microsoft.com/office/drawing/2014/main" id="{2C08C9E4-0FAE-7522-0475-2A1450B24D47}"/>
              </a:ext>
            </a:extLst>
          </p:cNvPr>
          <p:cNvSpPr>
            <a:spLocks noGrp="1"/>
          </p:cNvSpPr>
          <p:nvPr>
            <p:ph sz="half" idx="1"/>
          </p:nvPr>
        </p:nvSpPr>
        <p:spPr>
          <a:xfrm>
            <a:off x="838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vsebine 3">
            <a:extLst>
              <a:ext uri="{FF2B5EF4-FFF2-40B4-BE49-F238E27FC236}">
                <a16:creationId xmlns:a16="http://schemas.microsoft.com/office/drawing/2014/main" id="{5766E740-1102-C702-1327-89EDFCF25073}"/>
              </a:ext>
            </a:extLst>
          </p:cNvPr>
          <p:cNvSpPr>
            <a:spLocks noGrp="1"/>
          </p:cNvSpPr>
          <p:nvPr>
            <p:ph sz="half" idx="2"/>
          </p:nvPr>
        </p:nvSpPr>
        <p:spPr>
          <a:xfrm>
            <a:off x="6172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datuma 4">
            <a:extLst>
              <a:ext uri="{FF2B5EF4-FFF2-40B4-BE49-F238E27FC236}">
                <a16:creationId xmlns:a16="http://schemas.microsoft.com/office/drawing/2014/main" id="{1847B7E3-F3CB-AE34-BF17-A322C15B7052}"/>
              </a:ext>
            </a:extLst>
          </p:cNvPr>
          <p:cNvSpPr>
            <a:spLocks noGrp="1"/>
          </p:cNvSpPr>
          <p:nvPr>
            <p:ph type="dt" sz="half" idx="10"/>
          </p:nvPr>
        </p:nvSpPr>
        <p:spPr/>
        <p:txBody>
          <a:bodyPr/>
          <a:lstStyle/>
          <a:p>
            <a:fld id="{F902279A-9CD0-494D-8438-CDEC835FFB9C}" type="datetimeFigureOut">
              <a:rPr lang="sl-SI" smtClean="0"/>
              <a:t>3. 09. 2024</a:t>
            </a:fld>
            <a:endParaRPr lang="sl-SI" dirty="0"/>
          </a:p>
        </p:txBody>
      </p:sp>
      <p:sp>
        <p:nvSpPr>
          <p:cNvPr id="6" name="Označba mesta noge 5">
            <a:extLst>
              <a:ext uri="{FF2B5EF4-FFF2-40B4-BE49-F238E27FC236}">
                <a16:creationId xmlns:a16="http://schemas.microsoft.com/office/drawing/2014/main" id="{C0DB987D-4FBF-81AF-E52C-1EC0D5373EDC}"/>
              </a:ext>
            </a:extLst>
          </p:cNvPr>
          <p:cNvSpPr>
            <a:spLocks noGrp="1"/>
          </p:cNvSpPr>
          <p:nvPr>
            <p:ph type="ftr" sz="quarter" idx="11"/>
          </p:nvPr>
        </p:nvSpPr>
        <p:spPr/>
        <p:txBody>
          <a:bodyPr/>
          <a:lstStyle/>
          <a:p>
            <a:endParaRPr lang="sl-SI" dirty="0"/>
          </a:p>
        </p:txBody>
      </p:sp>
      <p:sp>
        <p:nvSpPr>
          <p:cNvPr id="7" name="Označba mesta številke diapozitiva 6">
            <a:extLst>
              <a:ext uri="{FF2B5EF4-FFF2-40B4-BE49-F238E27FC236}">
                <a16:creationId xmlns:a16="http://schemas.microsoft.com/office/drawing/2014/main" id="{3B36C74C-B2BE-B09A-E0E8-098429C6B043}"/>
              </a:ext>
            </a:extLst>
          </p:cNvPr>
          <p:cNvSpPr>
            <a:spLocks noGrp="1"/>
          </p:cNvSpPr>
          <p:nvPr>
            <p:ph type="sldNum" sz="quarter" idx="12"/>
          </p:nvPr>
        </p:nvSpPr>
        <p:spPr/>
        <p:txBody>
          <a:bodyPr/>
          <a:lstStyle/>
          <a:p>
            <a:fld id="{0BE25364-29D4-4DE3-A5DA-1D465C2F645A}" type="slidenum">
              <a:rPr lang="sl-SI" smtClean="0"/>
              <a:t>‹#›</a:t>
            </a:fld>
            <a:endParaRPr lang="sl-SI" dirty="0"/>
          </a:p>
        </p:txBody>
      </p:sp>
    </p:spTree>
    <p:extLst>
      <p:ext uri="{BB962C8B-B14F-4D97-AF65-F5344CB8AC3E}">
        <p14:creationId xmlns:p14="http://schemas.microsoft.com/office/powerpoint/2010/main" val="850383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5CF5BB5-04A9-EADE-3B02-6EDCF26D5A56}"/>
              </a:ext>
            </a:extLst>
          </p:cNvPr>
          <p:cNvSpPr>
            <a:spLocks noGrp="1"/>
          </p:cNvSpPr>
          <p:nvPr>
            <p:ph type="title"/>
          </p:nvPr>
        </p:nvSpPr>
        <p:spPr>
          <a:xfrm>
            <a:off x="839788" y="365125"/>
            <a:ext cx="10515600" cy="1325563"/>
          </a:xfrm>
        </p:spPr>
        <p:txBody>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30AC85EE-CEF3-7EC7-B682-A206EBF45C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4" name="Označba mesta vsebine 3">
            <a:extLst>
              <a:ext uri="{FF2B5EF4-FFF2-40B4-BE49-F238E27FC236}">
                <a16:creationId xmlns:a16="http://schemas.microsoft.com/office/drawing/2014/main" id="{68BE0D85-0A8E-37F7-005E-0CF8F5BE77CE}"/>
              </a:ext>
            </a:extLst>
          </p:cNvPr>
          <p:cNvSpPr>
            <a:spLocks noGrp="1"/>
          </p:cNvSpPr>
          <p:nvPr>
            <p:ph sz="half" idx="2"/>
          </p:nvPr>
        </p:nvSpPr>
        <p:spPr>
          <a:xfrm>
            <a:off x="839788" y="2505075"/>
            <a:ext cx="5157787"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besedila 4">
            <a:extLst>
              <a:ext uri="{FF2B5EF4-FFF2-40B4-BE49-F238E27FC236}">
                <a16:creationId xmlns:a16="http://schemas.microsoft.com/office/drawing/2014/main" id="{28905737-59C2-B7DE-E407-D1F14A8CA9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6" name="Označba mesta vsebine 5">
            <a:extLst>
              <a:ext uri="{FF2B5EF4-FFF2-40B4-BE49-F238E27FC236}">
                <a16:creationId xmlns:a16="http://schemas.microsoft.com/office/drawing/2014/main" id="{5F0D67F2-4D0D-43EB-432D-09E01E73E81F}"/>
              </a:ext>
            </a:extLst>
          </p:cNvPr>
          <p:cNvSpPr>
            <a:spLocks noGrp="1"/>
          </p:cNvSpPr>
          <p:nvPr>
            <p:ph sz="quarter" idx="4"/>
          </p:nvPr>
        </p:nvSpPr>
        <p:spPr>
          <a:xfrm>
            <a:off x="6172200" y="2505075"/>
            <a:ext cx="5183188"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7" name="Označba mesta datuma 6">
            <a:extLst>
              <a:ext uri="{FF2B5EF4-FFF2-40B4-BE49-F238E27FC236}">
                <a16:creationId xmlns:a16="http://schemas.microsoft.com/office/drawing/2014/main" id="{B747662C-305F-4059-0B75-F36B7D941A25}"/>
              </a:ext>
            </a:extLst>
          </p:cNvPr>
          <p:cNvSpPr>
            <a:spLocks noGrp="1"/>
          </p:cNvSpPr>
          <p:nvPr>
            <p:ph type="dt" sz="half" idx="10"/>
          </p:nvPr>
        </p:nvSpPr>
        <p:spPr/>
        <p:txBody>
          <a:bodyPr/>
          <a:lstStyle/>
          <a:p>
            <a:fld id="{F902279A-9CD0-494D-8438-CDEC835FFB9C}" type="datetimeFigureOut">
              <a:rPr lang="sl-SI" smtClean="0"/>
              <a:t>3. 09. 2024</a:t>
            </a:fld>
            <a:endParaRPr lang="sl-SI" dirty="0"/>
          </a:p>
        </p:txBody>
      </p:sp>
      <p:sp>
        <p:nvSpPr>
          <p:cNvPr id="8" name="Označba mesta noge 7">
            <a:extLst>
              <a:ext uri="{FF2B5EF4-FFF2-40B4-BE49-F238E27FC236}">
                <a16:creationId xmlns:a16="http://schemas.microsoft.com/office/drawing/2014/main" id="{0D9BF7D7-2A5C-0FE8-7657-653951FB26FA}"/>
              </a:ext>
            </a:extLst>
          </p:cNvPr>
          <p:cNvSpPr>
            <a:spLocks noGrp="1"/>
          </p:cNvSpPr>
          <p:nvPr>
            <p:ph type="ftr" sz="quarter" idx="11"/>
          </p:nvPr>
        </p:nvSpPr>
        <p:spPr/>
        <p:txBody>
          <a:bodyPr/>
          <a:lstStyle/>
          <a:p>
            <a:endParaRPr lang="sl-SI" dirty="0"/>
          </a:p>
        </p:txBody>
      </p:sp>
      <p:sp>
        <p:nvSpPr>
          <p:cNvPr id="9" name="Označba mesta številke diapozitiva 8">
            <a:extLst>
              <a:ext uri="{FF2B5EF4-FFF2-40B4-BE49-F238E27FC236}">
                <a16:creationId xmlns:a16="http://schemas.microsoft.com/office/drawing/2014/main" id="{D242D269-A37D-5134-54CF-4D7750D2E81C}"/>
              </a:ext>
            </a:extLst>
          </p:cNvPr>
          <p:cNvSpPr>
            <a:spLocks noGrp="1"/>
          </p:cNvSpPr>
          <p:nvPr>
            <p:ph type="sldNum" sz="quarter" idx="12"/>
          </p:nvPr>
        </p:nvSpPr>
        <p:spPr/>
        <p:txBody>
          <a:bodyPr/>
          <a:lstStyle/>
          <a:p>
            <a:fld id="{0BE25364-29D4-4DE3-A5DA-1D465C2F645A}" type="slidenum">
              <a:rPr lang="sl-SI" smtClean="0"/>
              <a:t>‹#›</a:t>
            </a:fld>
            <a:endParaRPr lang="sl-SI" dirty="0"/>
          </a:p>
        </p:txBody>
      </p:sp>
    </p:spTree>
    <p:extLst>
      <p:ext uri="{BB962C8B-B14F-4D97-AF65-F5344CB8AC3E}">
        <p14:creationId xmlns:p14="http://schemas.microsoft.com/office/powerpoint/2010/main" val="1543241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0FDF518-65AA-E21E-1891-464394BBD453}"/>
              </a:ext>
            </a:extLst>
          </p:cNvPr>
          <p:cNvSpPr>
            <a:spLocks noGrp="1"/>
          </p:cNvSpPr>
          <p:nvPr>
            <p:ph type="title"/>
          </p:nvPr>
        </p:nvSpPr>
        <p:spPr/>
        <p:txBody>
          <a:bodyPr/>
          <a:lstStyle/>
          <a:p>
            <a:r>
              <a:rPr lang="sl-SI"/>
              <a:t>Kliknite, če želite urediti slog naslova matrice</a:t>
            </a:r>
          </a:p>
        </p:txBody>
      </p:sp>
      <p:sp>
        <p:nvSpPr>
          <p:cNvPr id="3" name="Označba mesta datuma 2">
            <a:extLst>
              <a:ext uri="{FF2B5EF4-FFF2-40B4-BE49-F238E27FC236}">
                <a16:creationId xmlns:a16="http://schemas.microsoft.com/office/drawing/2014/main" id="{4E1BC592-9253-BED5-BB6D-2B8193EA4FFD}"/>
              </a:ext>
            </a:extLst>
          </p:cNvPr>
          <p:cNvSpPr>
            <a:spLocks noGrp="1"/>
          </p:cNvSpPr>
          <p:nvPr>
            <p:ph type="dt" sz="half" idx="10"/>
          </p:nvPr>
        </p:nvSpPr>
        <p:spPr/>
        <p:txBody>
          <a:bodyPr/>
          <a:lstStyle/>
          <a:p>
            <a:fld id="{F902279A-9CD0-494D-8438-CDEC835FFB9C}" type="datetimeFigureOut">
              <a:rPr lang="sl-SI" smtClean="0"/>
              <a:t>3. 09. 2024</a:t>
            </a:fld>
            <a:endParaRPr lang="sl-SI" dirty="0"/>
          </a:p>
        </p:txBody>
      </p:sp>
      <p:sp>
        <p:nvSpPr>
          <p:cNvPr id="4" name="Označba mesta noge 3">
            <a:extLst>
              <a:ext uri="{FF2B5EF4-FFF2-40B4-BE49-F238E27FC236}">
                <a16:creationId xmlns:a16="http://schemas.microsoft.com/office/drawing/2014/main" id="{B2630B74-B15F-B89B-7B54-AF6B63209388}"/>
              </a:ext>
            </a:extLst>
          </p:cNvPr>
          <p:cNvSpPr>
            <a:spLocks noGrp="1"/>
          </p:cNvSpPr>
          <p:nvPr>
            <p:ph type="ftr" sz="quarter" idx="11"/>
          </p:nvPr>
        </p:nvSpPr>
        <p:spPr/>
        <p:txBody>
          <a:bodyPr/>
          <a:lstStyle/>
          <a:p>
            <a:endParaRPr lang="sl-SI" dirty="0"/>
          </a:p>
        </p:txBody>
      </p:sp>
      <p:sp>
        <p:nvSpPr>
          <p:cNvPr id="5" name="Označba mesta številke diapozitiva 4">
            <a:extLst>
              <a:ext uri="{FF2B5EF4-FFF2-40B4-BE49-F238E27FC236}">
                <a16:creationId xmlns:a16="http://schemas.microsoft.com/office/drawing/2014/main" id="{8BA7F62A-1724-D144-BE93-5A788367A2ED}"/>
              </a:ext>
            </a:extLst>
          </p:cNvPr>
          <p:cNvSpPr>
            <a:spLocks noGrp="1"/>
          </p:cNvSpPr>
          <p:nvPr>
            <p:ph type="sldNum" sz="quarter" idx="12"/>
          </p:nvPr>
        </p:nvSpPr>
        <p:spPr/>
        <p:txBody>
          <a:bodyPr/>
          <a:lstStyle/>
          <a:p>
            <a:fld id="{0BE25364-29D4-4DE3-A5DA-1D465C2F645A}" type="slidenum">
              <a:rPr lang="sl-SI" smtClean="0"/>
              <a:t>‹#›</a:t>
            </a:fld>
            <a:endParaRPr lang="sl-SI" dirty="0"/>
          </a:p>
        </p:txBody>
      </p:sp>
    </p:spTree>
    <p:extLst>
      <p:ext uri="{BB962C8B-B14F-4D97-AF65-F5344CB8AC3E}">
        <p14:creationId xmlns:p14="http://schemas.microsoft.com/office/powerpoint/2010/main" val="317396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a:extLst>
              <a:ext uri="{FF2B5EF4-FFF2-40B4-BE49-F238E27FC236}">
                <a16:creationId xmlns:a16="http://schemas.microsoft.com/office/drawing/2014/main" id="{B9370515-7300-B960-7079-BCD27227FFBC}"/>
              </a:ext>
            </a:extLst>
          </p:cNvPr>
          <p:cNvSpPr>
            <a:spLocks noGrp="1"/>
          </p:cNvSpPr>
          <p:nvPr>
            <p:ph type="dt" sz="half" idx="10"/>
          </p:nvPr>
        </p:nvSpPr>
        <p:spPr/>
        <p:txBody>
          <a:bodyPr/>
          <a:lstStyle/>
          <a:p>
            <a:fld id="{F902279A-9CD0-494D-8438-CDEC835FFB9C}" type="datetimeFigureOut">
              <a:rPr lang="sl-SI" smtClean="0"/>
              <a:t>3. 09. 2024</a:t>
            </a:fld>
            <a:endParaRPr lang="sl-SI" dirty="0"/>
          </a:p>
        </p:txBody>
      </p:sp>
      <p:sp>
        <p:nvSpPr>
          <p:cNvPr id="3" name="Označba mesta noge 2">
            <a:extLst>
              <a:ext uri="{FF2B5EF4-FFF2-40B4-BE49-F238E27FC236}">
                <a16:creationId xmlns:a16="http://schemas.microsoft.com/office/drawing/2014/main" id="{484A02D7-B0BE-FDC8-47A7-83481633815A}"/>
              </a:ext>
            </a:extLst>
          </p:cNvPr>
          <p:cNvSpPr>
            <a:spLocks noGrp="1"/>
          </p:cNvSpPr>
          <p:nvPr>
            <p:ph type="ftr" sz="quarter" idx="11"/>
          </p:nvPr>
        </p:nvSpPr>
        <p:spPr/>
        <p:txBody>
          <a:bodyPr/>
          <a:lstStyle/>
          <a:p>
            <a:endParaRPr lang="sl-SI" dirty="0"/>
          </a:p>
        </p:txBody>
      </p:sp>
      <p:sp>
        <p:nvSpPr>
          <p:cNvPr id="4" name="Označba mesta številke diapozitiva 3">
            <a:extLst>
              <a:ext uri="{FF2B5EF4-FFF2-40B4-BE49-F238E27FC236}">
                <a16:creationId xmlns:a16="http://schemas.microsoft.com/office/drawing/2014/main" id="{5EF14C3D-DA72-6B77-372B-034AD752E910}"/>
              </a:ext>
            </a:extLst>
          </p:cNvPr>
          <p:cNvSpPr>
            <a:spLocks noGrp="1"/>
          </p:cNvSpPr>
          <p:nvPr>
            <p:ph type="sldNum" sz="quarter" idx="12"/>
          </p:nvPr>
        </p:nvSpPr>
        <p:spPr/>
        <p:txBody>
          <a:bodyPr/>
          <a:lstStyle/>
          <a:p>
            <a:fld id="{0BE25364-29D4-4DE3-A5DA-1D465C2F645A}" type="slidenum">
              <a:rPr lang="sl-SI" smtClean="0"/>
              <a:t>‹#›</a:t>
            </a:fld>
            <a:endParaRPr lang="sl-SI" dirty="0"/>
          </a:p>
        </p:txBody>
      </p:sp>
    </p:spTree>
    <p:extLst>
      <p:ext uri="{BB962C8B-B14F-4D97-AF65-F5344CB8AC3E}">
        <p14:creationId xmlns:p14="http://schemas.microsoft.com/office/powerpoint/2010/main" val="1907325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BC07B01-0136-341A-4F7A-D63F1824DCD2}"/>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vsebine 2">
            <a:extLst>
              <a:ext uri="{FF2B5EF4-FFF2-40B4-BE49-F238E27FC236}">
                <a16:creationId xmlns:a16="http://schemas.microsoft.com/office/drawing/2014/main" id="{BDD2D80E-6412-9647-E4B9-B14F7D2B9E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a:extLst>
              <a:ext uri="{FF2B5EF4-FFF2-40B4-BE49-F238E27FC236}">
                <a16:creationId xmlns:a16="http://schemas.microsoft.com/office/drawing/2014/main" id="{241F7964-2EAD-E6D9-07B6-A1174D681C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51A28DEE-4ECF-5EAA-B9B3-28DEAE7E76BF}"/>
              </a:ext>
            </a:extLst>
          </p:cNvPr>
          <p:cNvSpPr>
            <a:spLocks noGrp="1"/>
          </p:cNvSpPr>
          <p:nvPr>
            <p:ph type="dt" sz="half" idx="10"/>
          </p:nvPr>
        </p:nvSpPr>
        <p:spPr/>
        <p:txBody>
          <a:bodyPr/>
          <a:lstStyle/>
          <a:p>
            <a:fld id="{F902279A-9CD0-494D-8438-CDEC835FFB9C}" type="datetimeFigureOut">
              <a:rPr lang="sl-SI" smtClean="0"/>
              <a:t>3. 09. 2024</a:t>
            </a:fld>
            <a:endParaRPr lang="sl-SI" dirty="0"/>
          </a:p>
        </p:txBody>
      </p:sp>
      <p:sp>
        <p:nvSpPr>
          <p:cNvPr id="6" name="Označba mesta noge 5">
            <a:extLst>
              <a:ext uri="{FF2B5EF4-FFF2-40B4-BE49-F238E27FC236}">
                <a16:creationId xmlns:a16="http://schemas.microsoft.com/office/drawing/2014/main" id="{CC52BC73-30E6-D2F0-C95B-BD5758CCD3A7}"/>
              </a:ext>
            </a:extLst>
          </p:cNvPr>
          <p:cNvSpPr>
            <a:spLocks noGrp="1"/>
          </p:cNvSpPr>
          <p:nvPr>
            <p:ph type="ftr" sz="quarter" idx="11"/>
          </p:nvPr>
        </p:nvSpPr>
        <p:spPr/>
        <p:txBody>
          <a:bodyPr/>
          <a:lstStyle/>
          <a:p>
            <a:endParaRPr lang="sl-SI" dirty="0"/>
          </a:p>
        </p:txBody>
      </p:sp>
      <p:sp>
        <p:nvSpPr>
          <p:cNvPr id="7" name="Označba mesta številke diapozitiva 6">
            <a:extLst>
              <a:ext uri="{FF2B5EF4-FFF2-40B4-BE49-F238E27FC236}">
                <a16:creationId xmlns:a16="http://schemas.microsoft.com/office/drawing/2014/main" id="{6450BD51-A7E6-6570-6F86-83D1D73A11A9}"/>
              </a:ext>
            </a:extLst>
          </p:cNvPr>
          <p:cNvSpPr>
            <a:spLocks noGrp="1"/>
          </p:cNvSpPr>
          <p:nvPr>
            <p:ph type="sldNum" sz="quarter" idx="12"/>
          </p:nvPr>
        </p:nvSpPr>
        <p:spPr/>
        <p:txBody>
          <a:bodyPr/>
          <a:lstStyle/>
          <a:p>
            <a:fld id="{0BE25364-29D4-4DE3-A5DA-1D465C2F645A}" type="slidenum">
              <a:rPr lang="sl-SI" smtClean="0"/>
              <a:t>‹#›</a:t>
            </a:fld>
            <a:endParaRPr lang="sl-SI" dirty="0"/>
          </a:p>
        </p:txBody>
      </p:sp>
    </p:spTree>
    <p:extLst>
      <p:ext uri="{BB962C8B-B14F-4D97-AF65-F5344CB8AC3E}">
        <p14:creationId xmlns:p14="http://schemas.microsoft.com/office/powerpoint/2010/main" val="4118587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AE86DFD-B2EC-F7E4-BD45-EAE3400ECD03}"/>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slike 2">
            <a:extLst>
              <a:ext uri="{FF2B5EF4-FFF2-40B4-BE49-F238E27FC236}">
                <a16:creationId xmlns:a16="http://schemas.microsoft.com/office/drawing/2014/main" id="{89D86024-2BCE-E341-88A3-806EFE77B5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dirty="0"/>
          </a:p>
        </p:txBody>
      </p:sp>
      <p:sp>
        <p:nvSpPr>
          <p:cNvPr id="4" name="Označba mesta besedila 3">
            <a:extLst>
              <a:ext uri="{FF2B5EF4-FFF2-40B4-BE49-F238E27FC236}">
                <a16:creationId xmlns:a16="http://schemas.microsoft.com/office/drawing/2014/main" id="{E4C6DCA5-6DB0-5F94-2C2E-9A3635B5B4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E2E740C1-A448-0A8E-921B-DDF10E7C3422}"/>
              </a:ext>
            </a:extLst>
          </p:cNvPr>
          <p:cNvSpPr>
            <a:spLocks noGrp="1"/>
          </p:cNvSpPr>
          <p:nvPr>
            <p:ph type="dt" sz="half" idx="10"/>
          </p:nvPr>
        </p:nvSpPr>
        <p:spPr/>
        <p:txBody>
          <a:bodyPr/>
          <a:lstStyle/>
          <a:p>
            <a:fld id="{F902279A-9CD0-494D-8438-CDEC835FFB9C}" type="datetimeFigureOut">
              <a:rPr lang="sl-SI" smtClean="0"/>
              <a:t>3. 09. 2024</a:t>
            </a:fld>
            <a:endParaRPr lang="sl-SI" dirty="0"/>
          </a:p>
        </p:txBody>
      </p:sp>
      <p:sp>
        <p:nvSpPr>
          <p:cNvPr id="6" name="Označba mesta noge 5">
            <a:extLst>
              <a:ext uri="{FF2B5EF4-FFF2-40B4-BE49-F238E27FC236}">
                <a16:creationId xmlns:a16="http://schemas.microsoft.com/office/drawing/2014/main" id="{0A9F1EB7-589C-E501-DC04-FC63ADB62024}"/>
              </a:ext>
            </a:extLst>
          </p:cNvPr>
          <p:cNvSpPr>
            <a:spLocks noGrp="1"/>
          </p:cNvSpPr>
          <p:nvPr>
            <p:ph type="ftr" sz="quarter" idx="11"/>
          </p:nvPr>
        </p:nvSpPr>
        <p:spPr/>
        <p:txBody>
          <a:bodyPr/>
          <a:lstStyle/>
          <a:p>
            <a:endParaRPr lang="sl-SI" dirty="0"/>
          </a:p>
        </p:txBody>
      </p:sp>
      <p:sp>
        <p:nvSpPr>
          <p:cNvPr id="7" name="Označba mesta številke diapozitiva 6">
            <a:extLst>
              <a:ext uri="{FF2B5EF4-FFF2-40B4-BE49-F238E27FC236}">
                <a16:creationId xmlns:a16="http://schemas.microsoft.com/office/drawing/2014/main" id="{7FD0BF32-1CBB-B7C8-A56E-585DECB13155}"/>
              </a:ext>
            </a:extLst>
          </p:cNvPr>
          <p:cNvSpPr>
            <a:spLocks noGrp="1"/>
          </p:cNvSpPr>
          <p:nvPr>
            <p:ph type="sldNum" sz="quarter" idx="12"/>
          </p:nvPr>
        </p:nvSpPr>
        <p:spPr/>
        <p:txBody>
          <a:bodyPr/>
          <a:lstStyle/>
          <a:p>
            <a:fld id="{0BE25364-29D4-4DE3-A5DA-1D465C2F645A}" type="slidenum">
              <a:rPr lang="sl-SI" smtClean="0"/>
              <a:t>‹#›</a:t>
            </a:fld>
            <a:endParaRPr lang="sl-SI" dirty="0"/>
          </a:p>
        </p:txBody>
      </p:sp>
    </p:spTree>
    <p:extLst>
      <p:ext uri="{BB962C8B-B14F-4D97-AF65-F5344CB8AC3E}">
        <p14:creationId xmlns:p14="http://schemas.microsoft.com/office/powerpoint/2010/main" val="3190626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a:extLst>
              <a:ext uri="{FF2B5EF4-FFF2-40B4-BE49-F238E27FC236}">
                <a16:creationId xmlns:a16="http://schemas.microsoft.com/office/drawing/2014/main" id="{474AC04F-42D8-25D5-EC61-ECCA57006B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233148C0-DD9F-1C10-78E7-D3283BF33A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CDDF0EEA-D556-423F-FF3B-18FCA072E2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2279A-9CD0-494D-8438-CDEC835FFB9C}" type="datetimeFigureOut">
              <a:rPr lang="sl-SI" smtClean="0"/>
              <a:t>3. 09. 2024</a:t>
            </a:fld>
            <a:endParaRPr lang="sl-SI" dirty="0"/>
          </a:p>
        </p:txBody>
      </p:sp>
      <p:sp>
        <p:nvSpPr>
          <p:cNvPr id="5" name="Označba mesta noge 4">
            <a:extLst>
              <a:ext uri="{FF2B5EF4-FFF2-40B4-BE49-F238E27FC236}">
                <a16:creationId xmlns:a16="http://schemas.microsoft.com/office/drawing/2014/main" id="{58A0B4F5-01AC-BB65-F21A-1A3B63B679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dirty="0"/>
          </a:p>
        </p:txBody>
      </p:sp>
      <p:sp>
        <p:nvSpPr>
          <p:cNvPr id="6" name="Označba mesta številke diapozitiva 5">
            <a:extLst>
              <a:ext uri="{FF2B5EF4-FFF2-40B4-BE49-F238E27FC236}">
                <a16:creationId xmlns:a16="http://schemas.microsoft.com/office/drawing/2014/main" id="{5CA8154E-9600-2C70-8AC6-E02825D1C0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E25364-29D4-4DE3-A5DA-1D465C2F645A}" type="slidenum">
              <a:rPr lang="sl-SI" smtClean="0"/>
              <a:t>‹#›</a:t>
            </a:fld>
            <a:endParaRPr lang="sl-SI" dirty="0"/>
          </a:p>
        </p:txBody>
      </p:sp>
    </p:spTree>
    <p:extLst>
      <p:ext uri="{BB962C8B-B14F-4D97-AF65-F5344CB8AC3E}">
        <p14:creationId xmlns:p14="http://schemas.microsoft.com/office/powerpoint/2010/main" val="3689077987"/>
      </p:ext>
    </p:extLst>
  </p:cSld>
  <p:clrMap bg1="lt1" tx1="dk1" bg2="lt2" tx2="dk2" accent1="accent1" accent2="accent2" accent3="accent3" accent4="accent4" accent5="accent5" accent6="accent6" hlink="hlink" folHlink="folHlink"/>
  <p:sldLayoutIdLst>
    <p:sldLayoutId id="2147484169" r:id="rId1"/>
    <p:sldLayoutId id="2147484170" r:id="rId2"/>
    <p:sldLayoutId id="2147484171" r:id="rId3"/>
    <p:sldLayoutId id="2147484172" r:id="rId4"/>
    <p:sldLayoutId id="2147484173" r:id="rId5"/>
    <p:sldLayoutId id="2147484174" r:id="rId6"/>
    <p:sldLayoutId id="2147484175" r:id="rId7"/>
    <p:sldLayoutId id="2147484176" r:id="rId8"/>
    <p:sldLayoutId id="2147484177" r:id="rId9"/>
    <p:sldLayoutId id="2147484178" r:id="rId10"/>
    <p:sldLayoutId id="214748417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A3DE236-FDBD-693A-87AC-DC480D82562D}"/>
              </a:ext>
            </a:extLst>
          </p:cNvPr>
          <p:cNvSpPr>
            <a:spLocks noGrp="1"/>
          </p:cNvSpPr>
          <p:nvPr>
            <p:ph type="ctrTitle"/>
          </p:nvPr>
        </p:nvSpPr>
        <p:spPr>
          <a:xfrm>
            <a:off x="1314824" y="735106"/>
            <a:ext cx="10053763" cy="2928470"/>
          </a:xfrm>
        </p:spPr>
        <p:txBody>
          <a:bodyPr anchor="b">
            <a:normAutofit/>
          </a:bodyPr>
          <a:lstStyle/>
          <a:p>
            <a:pPr algn="l"/>
            <a:r>
              <a:rPr lang="sl-SI" sz="4400" b="1"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rPr>
              <a:t>Javni poziv za kroženje kulturnih projektov v letu 2024 </a:t>
            </a:r>
            <a:br>
              <a:rPr lang="sl-SI" sz="4400" b="1"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rPr>
            </a:br>
            <a:r>
              <a:rPr lang="sl-SI" sz="4400" b="1"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rPr>
              <a:t>(JCP-KKP-2024)</a:t>
            </a:r>
          </a:p>
        </p:txBody>
      </p:sp>
      <p:sp>
        <p:nvSpPr>
          <p:cNvPr id="3" name="Podnaslov 2">
            <a:extLst>
              <a:ext uri="{FF2B5EF4-FFF2-40B4-BE49-F238E27FC236}">
                <a16:creationId xmlns:a16="http://schemas.microsoft.com/office/drawing/2014/main" id="{48F1AE23-9CBF-C077-93F7-54E9D051A64B}"/>
              </a:ext>
            </a:extLst>
          </p:cNvPr>
          <p:cNvSpPr>
            <a:spLocks noGrp="1"/>
          </p:cNvSpPr>
          <p:nvPr>
            <p:ph type="subTitle" idx="1"/>
          </p:nvPr>
        </p:nvSpPr>
        <p:spPr>
          <a:xfrm>
            <a:off x="1350682" y="4870824"/>
            <a:ext cx="10005951" cy="1458258"/>
          </a:xfrm>
        </p:spPr>
        <p:txBody>
          <a:bodyPr anchor="ctr">
            <a:normAutofit/>
          </a:bodyPr>
          <a:lstStyle/>
          <a:p>
            <a:pPr algn="l"/>
            <a:r>
              <a:rPr lang="sl-SI" dirty="0">
                <a:latin typeface="Arial" panose="020B0604020202020204" pitchFamily="34" charset="0"/>
                <a:cs typeface="Arial" panose="020B0604020202020204" pitchFamily="34" charset="0"/>
              </a:rPr>
              <a:t>Javne inštrukcije, Ministrstvo za kulturo, 2. september 2024</a:t>
            </a:r>
          </a:p>
          <a:p>
            <a:pPr algn="l"/>
            <a:endParaRPr lang="sl-SI"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2901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045C38B-BFD2-CDF7-60E0-9E01B4288896}"/>
              </a:ext>
            </a:extLst>
          </p:cNvPr>
          <p:cNvSpPr>
            <a:spLocks noGrp="1"/>
          </p:cNvSpPr>
          <p:nvPr>
            <p:ph type="title"/>
          </p:nvPr>
        </p:nvSpPr>
        <p:spPr>
          <a:xfrm>
            <a:off x="269507" y="281838"/>
            <a:ext cx="9895951" cy="1033669"/>
          </a:xfrm>
        </p:spPr>
        <p:txBody>
          <a:bodyPr>
            <a:normAutofit/>
          </a:bodyPr>
          <a:lstStyle/>
          <a:p>
            <a:r>
              <a:rPr lang="sl-SI" sz="4000" b="1" dirty="0">
                <a:solidFill>
                  <a:schemeClr val="accent1">
                    <a:lumMod val="75000"/>
                  </a:schemeClr>
                </a:solidFill>
                <a:latin typeface="Arial" panose="020B0604020202020204" pitchFamily="34" charset="0"/>
                <a:cs typeface="Arial" panose="020B0604020202020204" pitchFamily="34" charset="0"/>
              </a:rPr>
              <a:t>Splošni pogoji</a:t>
            </a:r>
          </a:p>
        </p:txBody>
      </p:sp>
      <p:sp>
        <p:nvSpPr>
          <p:cNvPr id="3" name="Označba mesta vsebine 2">
            <a:extLst>
              <a:ext uri="{FF2B5EF4-FFF2-40B4-BE49-F238E27FC236}">
                <a16:creationId xmlns:a16="http://schemas.microsoft.com/office/drawing/2014/main" id="{1BADD784-FE77-EF54-D28F-B4AF061B2F9F}"/>
              </a:ext>
            </a:extLst>
          </p:cNvPr>
          <p:cNvSpPr>
            <a:spLocks noGrp="1"/>
          </p:cNvSpPr>
          <p:nvPr>
            <p:ph idx="1"/>
          </p:nvPr>
        </p:nvSpPr>
        <p:spPr>
          <a:xfrm>
            <a:off x="269507" y="1799924"/>
            <a:ext cx="11598442" cy="3368842"/>
          </a:xfrm>
        </p:spPr>
        <p:txBody>
          <a:bodyPr anchor="ctr">
            <a:noAutofit/>
          </a:bodyPr>
          <a:lstStyle/>
          <a:p>
            <a:pPr algn="just">
              <a:lnSpc>
                <a:spcPct val="115000"/>
              </a:lnSpc>
              <a:spcAft>
                <a:spcPts val="1000"/>
              </a:spcAft>
            </a:pPr>
            <a:r>
              <a:rPr lang="sl-SI" sz="1800" dirty="0">
                <a:effectLst/>
                <a:latin typeface="Arial" panose="020B0604020202020204" pitchFamily="34" charset="0"/>
                <a:ea typeface="Calibri" panose="020F0502020204030204" pitchFamily="34" charset="0"/>
                <a:cs typeface="Times New Roman" panose="02020603050405020304" pitchFamily="18" charset="0"/>
              </a:rPr>
              <a:t>Prijavitelj ne glede na celotno vrednost celotnega prijavljenega projekta, ki je lahko tudi večja in lahko vključuje vložek koproducentov, za izvedbo v okviru tega javnega poziva ne prosi za več kot 2.700,00 EUR. (Podlaga za ugotovitev izpolnjevanja pogoja je vloga prijavitelja.)</a:t>
            </a:r>
            <a:endParaRPr lang="en-SI"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endParaRPr lang="en-SI"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sl-SI" sz="1800" dirty="0">
                <a:effectLst/>
                <a:latin typeface="Arial" panose="020B0604020202020204" pitchFamily="34" charset="0"/>
                <a:ea typeface="Calibri" panose="020F0502020204030204" pitchFamily="34" charset="0"/>
                <a:cs typeface="Times New Roman" panose="02020603050405020304" pitchFamily="18" charset="0"/>
              </a:rPr>
              <a:t>Gostovanja, prijavljena na ta javni poziv, niso bila sprejeta v</a:t>
            </a:r>
            <a:r>
              <a:rPr lang="sl-SI" sz="1800" dirty="0">
                <a:effectLst/>
                <a:latin typeface="Arial" panose="020B0604020202020204" pitchFamily="34" charset="0"/>
                <a:ea typeface="Times New Roman" panose="02020603050405020304" pitchFamily="18" charset="0"/>
                <a:cs typeface="Times New Roman" panose="02020603050405020304" pitchFamily="18" charset="0"/>
              </a:rPr>
              <a:t> sofinanciranje iz javnih sredstev. </a:t>
            </a:r>
            <a:r>
              <a:rPr lang="sl-SI" sz="1800" dirty="0">
                <a:effectLst/>
                <a:latin typeface="Arial" panose="020B0604020202020204" pitchFamily="34" charset="0"/>
                <a:ea typeface="Calibri" panose="020F0502020204030204" pitchFamily="34" charset="0"/>
                <a:cs typeface="Times New Roman" panose="02020603050405020304" pitchFamily="18" charset="0"/>
              </a:rPr>
              <a:t>(Prijavitelj pogoj izkaže s podpisano izjavo v predpisanem obrazcu, podlaga za ugotovitev je tudi arhivirana dokumentacija ministrstva.)</a:t>
            </a:r>
            <a:endParaRPr lang="en-SI"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5962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045C38B-BFD2-CDF7-60E0-9E01B4288896}"/>
              </a:ext>
            </a:extLst>
          </p:cNvPr>
          <p:cNvSpPr>
            <a:spLocks noGrp="1"/>
          </p:cNvSpPr>
          <p:nvPr>
            <p:ph type="title"/>
          </p:nvPr>
        </p:nvSpPr>
        <p:spPr>
          <a:xfrm>
            <a:off x="269507" y="281838"/>
            <a:ext cx="9895951" cy="1033669"/>
          </a:xfrm>
        </p:spPr>
        <p:txBody>
          <a:bodyPr>
            <a:normAutofit/>
          </a:bodyPr>
          <a:lstStyle/>
          <a:p>
            <a:r>
              <a:rPr lang="sl-SI" sz="4000" b="1" dirty="0">
                <a:solidFill>
                  <a:schemeClr val="accent1">
                    <a:lumMod val="75000"/>
                  </a:schemeClr>
                </a:solidFill>
                <a:latin typeface="Arial" panose="020B0604020202020204" pitchFamily="34" charset="0"/>
                <a:cs typeface="Arial" panose="020B0604020202020204" pitchFamily="34" charset="0"/>
              </a:rPr>
              <a:t>Splošni pogoji</a:t>
            </a:r>
          </a:p>
        </p:txBody>
      </p:sp>
      <p:sp>
        <p:nvSpPr>
          <p:cNvPr id="3" name="Označba mesta vsebine 2">
            <a:extLst>
              <a:ext uri="{FF2B5EF4-FFF2-40B4-BE49-F238E27FC236}">
                <a16:creationId xmlns:a16="http://schemas.microsoft.com/office/drawing/2014/main" id="{1BADD784-FE77-EF54-D28F-B4AF061B2F9F}"/>
              </a:ext>
            </a:extLst>
          </p:cNvPr>
          <p:cNvSpPr>
            <a:spLocks noGrp="1"/>
          </p:cNvSpPr>
          <p:nvPr>
            <p:ph idx="1"/>
          </p:nvPr>
        </p:nvSpPr>
        <p:spPr>
          <a:xfrm>
            <a:off x="269507" y="1799924"/>
            <a:ext cx="11598442" cy="3368842"/>
          </a:xfrm>
        </p:spPr>
        <p:txBody>
          <a:bodyPr anchor="ctr">
            <a:noAutofit/>
          </a:bodyPr>
          <a:lstStyle/>
          <a:p>
            <a:pPr algn="just">
              <a:lnSpc>
                <a:spcPct val="115000"/>
              </a:lnSpc>
            </a:pPr>
            <a:r>
              <a:rPr lang="sl-SI"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Prijavitelj se </a:t>
            </a:r>
            <a:r>
              <a:rPr lang="sl-SI" sz="1800" dirty="0">
                <a:effectLst/>
                <a:latin typeface="Arial" panose="020B0604020202020204" pitchFamily="34" charset="0"/>
                <a:ea typeface="Calibri" panose="020F0502020204030204" pitchFamily="34" charset="0"/>
                <a:cs typeface="Times New Roman" panose="02020603050405020304" pitchFamily="18" charset="0"/>
              </a:rPr>
              <a:t>na ta javni poziv prijavlja z največ dvema vlogama. V vsaki posamezni vlogi prosi za sofinanciranje enega gostovanja, kakor je to opredeljeno v 4. točki besedila tega javnega poziva. Prijavitelj v vsaki posamezni vlogi prijavlja tudi vsaj en dogodek razvoja občinstva, kakor je ta opredeljen v 4. točki besedila tega javnega poziva. (Prijavitelj pogoj izkaže s podpisano izjavo v predpisanem obrazcu, podlaga za ugotovitev je tudi preverba vodje javnega poziva in presoja strokovne komisije.)</a:t>
            </a:r>
            <a:endParaRPr lang="en-SI"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endParaRPr lang="en-SI"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sl-SI" sz="1800" dirty="0">
                <a:effectLst/>
                <a:latin typeface="Arial" panose="020B0604020202020204" pitchFamily="34" charset="0"/>
                <a:ea typeface="Calibri" panose="020F0502020204030204" pitchFamily="34" charset="0"/>
                <a:cs typeface="Times New Roman" panose="02020603050405020304" pitchFamily="18" charset="0"/>
              </a:rPr>
              <a:t>Prijavitelj, ki se prijavlja z dvema vlogama, v njima prijavlja gostovanja, ki primarno sodijo na različna področja kulture, pri čemer so primarna področja, kamor sodi posamezen gostujoči kulturni projekt, lahko 1. arhitektura in oblikovanje; 2. glasbene umetnosti; 3. intermedijske umetnosti; 4. kulturna dediščina; 5. uprizoritvene umetnosti; 6. vizualne umetnosti. (Prijavitelj pogoj izkaže s podpisano izjavo v predpisanem obrazcu.)</a:t>
            </a:r>
            <a:endParaRPr lang="en-SI"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87603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045C38B-BFD2-CDF7-60E0-9E01B4288896}"/>
              </a:ext>
            </a:extLst>
          </p:cNvPr>
          <p:cNvSpPr>
            <a:spLocks noGrp="1"/>
          </p:cNvSpPr>
          <p:nvPr>
            <p:ph type="title"/>
          </p:nvPr>
        </p:nvSpPr>
        <p:spPr>
          <a:xfrm>
            <a:off x="269507" y="281838"/>
            <a:ext cx="9895951" cy="1033669"/>
          </a:xfrm>
        </p:spPr>
        <p:txBody>
          <a:bodyPr>
            <a:normAutofit/>
          </a:bodyPr>
          <a:lstStyle/>
          <a:p>
            <a:r>
              <a:rPr lang="sl-SI" sz="4000" b="1" dirty="0">
                <a:solidFill>
                  <a:schemeClr val="accent1">
                    <a:lumMod val="75000"/>
                  </a:schemeClr>
                </a:solidFill>
                <a:latin typeface="Arial" panose="020B0604020202020204" pitchFamily="34" charset="0"/>
                <a:cs typeface="Arial" panose="020B0604020202020204" pitchFamily="34" charset="0"/>
              </a:rPr>
              <a:t>Splošni pogoji</a:t>
            </a:r>
          </a:p>
        </p:txBody>
      </p:sp>
      <p:sp>
        <p:nvSpPr>
          <p:cNvPr id="3" name="Označba mesta vsebine 2">
            <a:extLst>
              <a:ext uri="{FF2B5EF4-FFF2-40B4-BE49-F238E27FC236}">
                <a16:creationId xmlns:a16="http://schemas.microsoft.com/office/drawing/2014/main" id="{1BADD784-FE77-EF54-D28F-B4AF061B2F9F}"/>
              </a:ext>
            </a:extLst>
          </p:cNvPr>
          <p:cNvSpPr>
            <a:spLocks noGrp="1"/>
          </p:cNvSpPr>
          <p:nvPr>
            <p:ph idx="1"/>
          </p:nvPr>
        </p:nvSpPr>
        <p:spPr>
          <a:xfrm>
            <a:off x="269507" y="1799924"/>
            <a:ext cx="11598442" cy="3368842"/>
          </a:xfrm>
        </p:spPr>
        <p:txBody>
          <a:bodyPr anchor="ctr">
            <a:noAutofit/>
          </a:bodyPr>
          <a:lstStyle/>
          <a:p>
            <a:pPr algn="just">
              <a:lnSpc>
                <a:spcPct val="115000"/>
              </a:lnSpc>
              <a:spcAft>
                <a:spcPts val="1000"/>
              </a:spcAft>
            </a:pPr>
            <a:r>
              <a:rPr lang="sl-SI"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Prijavitelj prijavlja gostovanja kulturnih projektov in dogodkov razvoj občinstva, ki bodo v celoti izvedeni v letu 2024, vendar s pričetkom najprej od dneva objave tega javnega poziva naprej. Projekti bodo dostopni javnosti in se bodo v celoti izvedli v Sloveniji ali zamejstvu.</a:t>
            </a:r>
            <a:r>
              <a:rPr lang="sl-SI" sz="1800" dirty="0">
                <a:effectLst/>
                <a:latin typeface="Arial" panose="020B0604020202020204" pitchFamily="34" charset="0"/>
                <a:ea typeface="Calibri" panose="020F0502020204030204" pitchFamily="34" charset="0"/>
                <a:cs typeface="Times New Roman" panose="02020603050405020304" pitchFamily="18" charset="0"/>
              </a:rPr>
              <a:t> (Prijavitelj pogoj izkaže s podpisano izjavo v predpisanem obrazcu.)</a:t>
            </a:r>
            <a:endParaRPr lang="en-SI"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endParaRPr lang="en-SI"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sl-SI" sz="1800" dirty="0">
                <a:effectLst/>
                <a:latin typeface="Arial" panose="020B0604020202020204" pitchFamily="34" charset="0"/>
                <a:ea typeface="Calibri" panose="020F0502020204030204" pitchFamily="34" charset="0"/>
                <a:cs typeface="Times New Roman" panose="02020603050405020304" pitchFamily="18" charset="0"/>
              </a:rPr>
              <a:t>Če je bil prijavitelj pogodbena stranka ministrstva v letih 2022 ali 2023, je izpolnjeval vse pogodbene obveznosti do ministrstva. (Podlaga za ugotovitev izpolnjevanja pogodbenih obveznosti je arhivirana dokumentacija ministrstva za leti 2022 in 2023.)</a:t>
            </a:r>
            <a:endParaRPr lang="en-SI"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70470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045C38B-BFD2-CDF7-60E0-9E01B4288896}"/>
              </a:ext>
            </a:extLst>
          </p:cNvPr>
          <p:cNvSpPr>
            <a:spLocks noGrp="1"/>
          </p:cNvSpPr>
          <p:nvPr>
            <p:ph type="title"/>
          </p:nvPr>
        </p:nvSpPr>
        <p:spPr>
          <a:xfrm>
            <a:off x="269507" y="281838"/>
            <a:ext cx="9895951" cy="1033669"/>
          </a:xfrm>
        </p:spPr>
        <p:txBody>
          <a:bodyPr>
            <a:normAutofit/>
          </a:bodyPr>
          <a:lstStyle/>
          <a:p>
            <a:r>
              <a:rPr lang="sl-SI" sz="4000" b="1" dirty="0">
                <a:solidFill>
                  <a:schemeClr val="accent1">
                    <a:lumMod val="75000"/>
                  </a:schemeClr>
                </a:solidFill>
                <a:latin typeface="Arial" panose="020B0604020202020204" pitchFamily="34" charset="0"/>
                <a:cs typeface="Arial" panose="020B0604020202020204" pitchFamily="34" charset="0"/>
              </a:rPr>
              <a:t>Splošni pogoji</a:t>
            </a:r>
          </a:p>
        </p:txBody>
      </p:sp>
      <p:sp>
        <p:nvSpPr>
          <p:cNvPr id="3" name="Označba mesta vsebine 2">
            <a:extLst>
              <a:ext uri="{FF2B5EF4-FFF2-40B4-BE49-F238E27FC236}">
                <a16:creationId xmlns:a16="http://schemas.microsoft.com/office/drawing/2014/main" id="{1BADD784-FE77-EF54-D28F-B4AF061B2F9F}"/>
              </a:ext>
            </a:extLst>
          </p:cNvPr>
          <p:cNvSpPr>
            <a:spLocks noGrp="1"/>
          </p:cNvSpPr>
          <p:nvPr>
            <p:ph idx="1"/>
          </p:nvPr>
        </p:nvSpPr>
        <p:spPr>
          <a:xfrm>
            <a:off x="269507" y="1799924"/>
            <a:ext cx="11598442" cy="3368842"/>
          </a:xfrm>
        </p:spPr>
        <p:txBody>
          <a:bodyPr anchor="ctr">
            <a:noAutofit/>
          </a:bodyPr>
          <a:lstStyle/>
          <a:p>
            <a:pPr algn="just">
              <a:lnSpc>
                <a:spcPct val="115000"/>
              </a:lnSpc>
            </a:pPr>
            <a:r>
              <a:rPr lang="sl-SI" sz="1800" dirty="0">
                <a:effectLst/>
                <a:latin typeface="Arial" panose="020B0604020202020204" pitchFamily="34" charset="0"/>
                <a:ea typeface="Calibri" panose="020F0502020204030204" pitchFamily="34" charset="0"/>
                <a:cs typeface="Times New Roman" panose="02020603050405020304" pitchFamily="18" charset="0"/>
              </a:rPr>
              <a:t>Prijavitelj v prijavi ne zaproša za financiranje stroškov, za katere mu je ministrstvo, Slovenski filmski center, Javna agencija za knjigo Republike Slovenije, Javni sklad Republike Slovenije za kulturne dejavnosti ali drug državni organ ali lokalna skupnost že dodelila sredstva, ter ne zaproša za financiranje stroškov, ki jih bodo poravnali so-organizatorji ali koproducenti gostovanj v Sloveniji ali druge organizacije in posamezniki, povezani z izvedbo prijavljenega projekta - prepoved dvojnega financiranja. (Prijavitelj pogoj izkaže s podpisano izjavo v predpisanem obrazcu.)</a:t>
            </a:r>
            <a:endParaRPr lang="en-SI"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SI"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sl-SI" sz="1800" dirty="0">
                <a:effectLst/>
                <a:latin typeface="Arial" panose="020B0604020202020204" pitchFamily="34" charset="0"/>
                <a:ea typeface="Calibri" panose="020F0502020204030204" pitchFamily="34" charset="0"/>
                <a:cs typeface="Times New Roman" panose="02020603050405020304" pitchFamily="18" charset="0"/>
              </a:rPr>
              <a:t>Prijavitelj na dan začetka odpiranja njegove vloge posluje brez blokiranega tekočega računa. (Podlaga za ugotovitev so javno dostopni razvidi AJPES.)</a:t>
            </a:r>
            <a:endParaRPr lang="en-SI"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73916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045C38B-BFD2-CDF7-60E0-9E01B4288896}"/>
              </a:ext>
            </a:extLst>
          </p:cNvPr>
          <p:cNvSpPr>
            <a:spLocks noGrp="1"/>
          </p:cNvSpPr>
          <p:nvPr>
            <p:ph type="title"/>
          </p:nvPr>
        </p:nvSpPr>
        <p:spPr>
          <a:xfrm>
            <a:off x="269507" y="281838"/>
            <a:ext cx="9895951" cy="1033669"/>
          </a:xfrm>
        </p:spPr>
        <p:txBody>
          <a:bodyPr>
            <a:normAutofit/>
          </a:bodyPr>
          <a:lstStyle/>
          <a:p>
            <a:r>
              <a:rPr lang="sl-SI" sz="4000" b="1" dirty="0">
                <a:solidFill>
                  <a:schemeClr val="accent1">
                    <a:lumMod val="75000"/>
                  </a:schemeClr>
                </a:solidFill>
                <a:latin typeface="Arial" panose="020B0604020202020204" pitchFamily="34" charset="0"/>
                <a:cs typeface="Arial" panose="020B0604020202020204" pitchFamily="34" charset="0"/>
              </a:rPr>
              <a:t>Ocenjevanje vlog</a:t>
            </a:r>
          </a:p>
        </p:txBody>
      </p:sp>
      <p:graphicFrame>
        <p:nvGraphicFramePr>
          <p:cNvPr id="6" name="Table 5">
            <a:extLst>
              <a:ext uri="{FF2B5EF4-FFF2-40B4-BE49-F238E27FC236}">
                <a16:creationId xmlns:a16="http://schemas.microsoft.com/office/drawing/2014/main" id="{9A5F4787-E54F-8A52-CD30-94FA1D1DA7EB}"/>
              </a:ext>
            </a:extLst>
          </p:cNvPr>
          <p:cNvGraphicFramePr>
            <a:graphicFrameLocks noGrp="1"/>
          </p:cNvGraphicFramePr>
          <p:nvPr>
            <p:extLst>
              <p:ext uri="{D42A27DB-BD31-4B8C-83A1-F6EECF244321}">
                <p14:modId xmlns:p14="http://schemas.microsoft.com/office/powerpoint/2010/main" val="3472061860"/>
              </p:ext>
            </p:extLst>
          </p:nvPr>
        </p:nvGraphicFramePr>
        <p:xfrm>
          <a:off x="269507" y="1315507"/>
          <a:ext cx="11652985" cy="5118100"/>
        </p:xfrm>
        <a:graphic>
          <a:graphicData uri="http://schemas.openxmlformats.org/drawingml/2006/table">
            <a:tbl>
              <a:tblPr firstRow="1" firstCol="1" bandRow="1">
                <a:tableStyleId>{5FD0F851-EC5A-4D38-B0AD-8093EC10F338}</a:tableStyleId>
              </a:tblPr>
              <a:tblGrid>
                <a:gridCol w="5830742">
                  <a:extLst>
                    <a:ext uri="{9D8B030D-6E8A-4147-A177-3AD203B41FA5}">
                      <a16:colId xmlns:a16="http://schemas.microsoft.com/office/drawing/2014/main" val="1030379274"/>
                    </a:ext>
                  </a:extLst>
                </a:gridCol>
                <a:gridCol w="5822243">
                  <a:extLst>
                    <a:ext uri="{9D8B030D-6E8A-4147-A177-3AD203B41FA5}">
                      <a16:colId xmlns:a16="http://schemas.microsoft.com/office/drawing/2014/main" val="3871220815"/>
                    </a:ext>
                  </a:extLst>
                </a:gridCol>
              </a:tblGrid>
              <a:tr h="212023">
                <a:tc>
                  <a:txBody>
                    <a:bodyPr/>
                    <a:lstStyle/>
                    <a:p>
                      <a:pPr algn="just" fontAlgn="t">
                        <a:lnSpc>
                          <a:spcPct val="115000"/>
                        </a:lnSpc>
                        <a:spcBef>
                          <a:spcPts val="0"/>
                        </a:spcBef>
                        <a:spcAft>
                          <a:spcPts val="1000"/>
                        </a:spcAft>
                      </a:pPr>
                      <a:r>
                        <a:rPr lang="sl-SI" sz="1050" b="1" u="none" strike="noStrike" dirty="0">
                          <a:solidFill>
                            <a:srgbClr val="000000"/>
                          </a:solidFill>
                          <a:effectLst/>
                          <a:latin typeface="Arial" panose="020B0604020202020204" pitchFamily="34" charset="0"/>
                          <a:cs typeface="Arial" panose="020B0604020202020204" pitchFamily="34" charset="0"/>
                        </a:rPr>
                        <a:t>Merilo:</a:t>
                      </a:r>
                      <a:endParaRPr lang="sl-SI" sz="2000" b="0" i="0" u="none" strike="noStrike" dirty="0">
                        <a:effectLst/>
                        <a:latin typeface="Arial" panose="020B0604020202020204" pitchFamily="34" charset="0"/>
                        <a:cs typeface="Arial" panose="020B0604020202020204" pitchFamily="34" charset="0"/>
                      </a:endParaRPr>
                    </a:p>
                  </a:txBody>
                  <a:tcPr marL="56633" marR="56633" marT="7866" marB="0"/>
                </a:tc>
                <a:tc>
                  <a:txBody>
                    <a:bodyPr/>
                    <a:lstStyle/>
                    <a:p>
                      <a:pPr algn="just" fontAlgn="t">
                        <a:lnSpc>
                          <a:spcPct val="115000"/>
                        </a:lnSpc>
                        <a:spcBef>
                          <a:spcPts val="0"/>
                        </a:spcBef>
                        <a:spcAft>
                          <a:spcPts val="1000"/>
                        </a:spcAft>
                      </a:pPr>
                      <a:r>
                        <a:rPr lang="sl-SI" sz="1050" b="1" u="none" strike="noStrike" dirty="0">
                          <a:solidFill>
                            <a:srgbClr val="000000"/>
                          </a:solidFill>
                          <a:effectLst/>
                          <a:latin typeface="Arial" panose="020B0604020202020204" pitchFamily="34" charset="0"/>
                          <a:cs typeface="Arial" panose="020B0604020202020204" pitchFamily="34" charset="0"/>
                        </a:rPr>
                        <a:t>Možne dodeljene točke</a:t>
                      </a:r>
                      <a:endParaRPr lang="sl-SI" sz="2000" b="0" i="0" u="none" strike="noStrike" dirty="0">
                        <a:effectLst/>
                        <a:latin typeface="Arial" panose="020B0604020202020204" pitchFamily="34" charset="0"/>
                        <a:cs typeface="Arial" panose="020B0604020202020204" pitchFamily="34" charset="0"/>
                      </a:endParaRPr>
                    </a:p>
                  </a:txBody>
                  <a:tcPr marL="56633" marR="56633" marT="7866" marB="0"/>
                </a:tc>
                <a:extLst>
                  <a:ext uri="{0D108BD9-81ED-4DB2-BD59-A6C34878D82A}">
                    <a16:rowId xmlns:a16="http://schemas.microsoft.com/office/drawing/2014/main" val="4133870414"/>
                  </a:ext>
                </a:extLst>
              </a:tr>
              <a:tr h="1508729">
                <a:tc>
                  <a:txBody>
                    <a:bodyPr/>
                    <a:lstStyle/>
                    <a:p>
                      <a:pPr algn="just" fontAlgn="t">
                        <a:lnSpc>
                          <a:spcPct val="115000"/>
                        </a:lnSpc>
                        <a:spcBef>
                          <a:spcPts val="0"/>
                        </a:spcBef>
                        <a:spcAft>
                          <a:spcPts val="1000"/>
                        </a:spcAft>
                      </a:pPr>
                      <a:r>
                        <a:rPr lang="sl-SI" sz="1050" b="1" u="none" strike="noStrike" dirty="0">
                          <a:effectLst/>
                          <a:latin typeface="Arial" panose="020B0604020202020204" pitchFamily="34" charset="0"/>
                          <a:cs typeface="Arial" panose="020B0604020202020204" pitchFamily="34" charset="0"/>
                        </a:rPr>
                        <a:t>Kakovostna zasnova izvedbe prijavljenega projekta, in sicer:</a:t>
                      </a:r>
                      <a:endParaRPr lang="sl-SI" sz="2000" b="0" u="none" strike="noStrike" dirty="0">
                        <a:effectLst/>
                        <a:latin typeface="Arial" panose="020B0604020202020204" pitchFamily="34" charset="0"/>
                        <a:cs typeface="Arial" panose="020B0604020202020204" pitchFamily="34" charset="0"/>
                      </a:endParaRPr>
                    </a:p>
                    <a:p>
                      <a:pPr marL="347472" lvl="0" indent="-347472" algn="just" fontAlgn="t">
                        <a:lnSpc>
                          <a:spcPct val="115000"/>
                        </a:lnSpc>
                        <a:spcBef>
                          <a:spcPts val="0"/>
                        </a:spcBef>
                        <a:spcAft>
                          <a:spcPts val="1000"/>
                        </a:spcAft>
                        <a:buFont typeface="Arial" panose="020B0604020202020204" pitchFamily="34" charset="0"/>
                        <a:buChar char="•"/>
                      </a:pPr>
                      <a:r>
                        <a:rPr lang="sl-SI" sz="1050" b="0" u="none" strike="noStrike" dirty="0">
                          <a:effectLst/>
                          <a:latin typeface="Arial" panose="020B0604020202020204" pitchFamily="34" charset="0"/>
                          <a:cs typeface="Arial" panose="020B0604020202020204" pitchFamily="34" charset="0"/>
                        </a:rPr>
                        <a:t>Prijavljeni projekt ima ustrezno opredeljene aktivnosti, iz katerih je razviden načrtovan način njegove izvedbe, vključno z opredelitvijo ciljne skupine in načina njenega doseganja: Gostovanje in dogodek razvoja občinstva sta povezana v smiselno celoto. Prijavitelj je v vlogi navedel prizorišče za izvedbo dogodkov, ki je primerno za njihovo kakovostno izvedbo, v ta namen ima na razpolago tudi potrebno tehnično opremo.</a:t>
                      </a:r>
                      <a:endParaRPr lang="sl-SI" sz="2000" b="0" i="0" u="none" strike="noStrike" dirty="0">
                        <a:effectLst/>
                        <a:latin typeface="Arial" panose="020B0604020202020204" pitchFamily="34" charset="0"/>
                        <a:cs typeface="Arial" panose="020B0604020202020204" pitchFamily="34" charset="0"/>
                      </a:endParaRPr>
                    </a:p>
                  </a:txBody>
                  <a:tcPr marL="56633" marR="56633" marT="7866" marB="0"/>
                </a:tc>
                <a:tc>
                  <a:txBody>
                    <a:bodyPr/>
                    <a:lstStyle/>
                    <a:p>
                      <a:pPr algn="l" fontAlgn="t">
                        <a:lnSpc>
                          <a:spcPct val="115000"/>
                        </a:lnSpc>
                        <a:spcBef>
                          <a:spcPts val="0"/>
                        </a:spcBef>
                        <a:spcAft>
                          <a:spcPts val="1000"/>
                        </a:spcAft>
                      </a:pPr>
                      <a:r>
                        <a:rPr lang="sl-SI" sz="1000" b="1" u="none" strike="noStrike" dirty="0">
                          <a:effectLst/>
                          <a:latin typeface="Arial" panose="020B0604020202020204" pitchFamily="34" charset="0"/>
                          <a:cs typeface="Arial" panose="020B0604020202020204" pitchFamily="34" charset="0"/>
                        </a:rPr>
                        <a:t>0</a:t>
                      </a:r>
                      <a:r>
                        <a:rPr lang="sl-SI" sz="1000" b="0" u="none" strike="noStrike" dirty="0">
                          <a:effectLst/>
                          <a:latin typeface="Arial" panose="020B0604020202020204" pitchFamily="34" charset="0"/>
                          <a:cs typeface="Arial" panose="020B0604020202020204" pitchFamily="34" charset="0"/>
                        </a:rPr>
                        <a:t> (vloga ne zadosti merilu)</a:t>
                      </a:r>
                      <a:endParaRPr lang="sl-SI" sz="2000" b="0" u="none" strike="noStrike" dirty="0">
                        <a:effectLst/>
                        <a:latin typeface="Arial" panose="020B0604020202020204" pitchFamily="34" charset="0"/>
                        <a:cs typeface="Arial" panose="020B0604020202020204" pitchFamily="34" charset="0"/>
                      </a:endParaRPr>
                    </a:p>
                    <a:p>
                      <a:pPr algn="just" fontAlgn="t">
                        <a:lnSpc>
                          <a:spcPct val="115000"/>
                        </a:lnSpc>
                        <a:spcBef>
                          <a:spcPts val="0"/>
                        </a:spcBef>
                        <a:spcAft>
                          <a:spcPts val="1000"/>
                        </a:spcAft>
                      </a:pPr>
                      <a:r>
                        <a:rPr lang="sl-SI" sz="1000" b="0" u="none" strike="noStrike" dirty="0">
                          <a:effectLst/>
                          <a:latin typeface="Arial" panose="020B0604020202020204" pitchFamily="34" charset="0"/>
                          <a:cs typeface="Arial" panose="020B0604020202020204" pitchFamily="34" charset="0"/>
                        </a:rPr>
                        <a:t> </a:t>
                      </a:r>
                      <a:endParaRPr lang="sl-SI" sz="2000" b="0" u="none" strike="noStrike" dirty="0">
                        <a:effectLst/>
                        <a:latin typeface="Arial" panose="020B0604020202020204" pitchFamily="34" charset="0"/>
                        <a:cs typeface="Arial" panose="020B0604020202020204" pitchFamily="34" charset="0"/>
                      </a:endParaRPr>
                    </a:p>
                    <a:p>
                      <a:pPr algn="just" fontAlgn="t">
                        <a:lnSpc>
                          <a:spcPct val="115000"/>
                        </a:lnSpc>
                        <a:spcBef>
                          <a:spcPts val="0"/>
                        </a:spcBef>
                        <a:spcAft>
                          <a:spcPts val="1000"/>
                        </a:spcAft>
                      </a:pPr>
                      <a:r>
                        <a:rPr lang="sl-SI" sz="1000" b="1" u="none" strike="noStrike" dirty="0">
                          <a:effectLst/>
                          <a:latin typeface="Arial" panose="020B0604020202020204" pitchFamily="34" charset="0"/>
                          <a:cs typeface="Arial" panose="020B0604020202020204" pitchFamily="34" charset="0"/>
                        </a:rPr>
                        <a:t>1</a:t>
                      </a:r>
                      <a:r>
                        <a:rPr lang="sl-SI" sz="1000" b="0" u="none" strike="noStrike" dirty="0">
                          <a:effectLst/>
                          <a:latin typeface="Arial" panose="020B0604020202020204" pitchFamily="34" charset="0"/>
                          <a:cs typeface="Arial" panose="020B0604020202020204" pitchFamily="34" charset="0"/>
                        </a:rPr>
                        <a:t> (vloga zadosti merilu)</a:t>
                      </a:r>
                      <a:endParaRPr lang="sl-SI" sz="2000" b="0" i="0" u="none" strike="noStrike" dirty="0">
                        <a:effectLst/>
                        <a:latin typeface="Arial" panose="020B0604020202020204" pitchFamily="34" charset="0"/>
                        <a:cs typeface="Arial" panose="020B0604020202020204" pitchFamily="34" charset="0"/>
                      </a:endParaRPr>
                    </a:p>
                  </a:txBody>
                  <a:tcPr marL="56633" marR="56633" marT="7866" marB="0"/>
                </a:tc>
                <a:extLst>
                  <a:ext uri="{0D108BD9-81ED-4DB2-BD59-A6C34878D82A}">
                    <a16:rowId xmlns:a16="http://schemas.microsoft.com/office/drawing/2014/main" val="2022957613"/>
                  </a:ext>
                </a:extLst>
              </a:tr>
              <a:tr h="2012329">
                <a:tc>
                  <a:txBody>
                    <a:bodyPr/>
                    <a:lstStyle/>
                    <a:p>
                      <a:pPr algn="just" fontAlgn="t">
                        <a:lnSpc>
                          <a:spcPct val="115000"/>
                        </a:lnSpc>
                        <a:spcBef>
                          <a:spcPts val="0"/>
                        </a:spcBef>
                        <a:spcAft>
                          <a:spcPts val="1000"/>
                        </a:spcAft>
                      </a:pPr>
                      <a:r>
                        <a:rPr lang="sl-SI" sz="1050" b="1" u="none" strike="noStrike" dirty="0">
                          <a:effectLst/>
                          <a:latin typeface="Arial" panose="020B0604020202020204" pitchFamily="34" charset="0"/>
                          <a:cs typeface="Arial" panose="020B0604020202020204" pitchFamily="34" charset="0"/>
                        </a:rPr>
                        <a:t>Ustreznost finančne konstrukcije in uravnoteženost stroškov, predvsem glede na:</a:t>
                      </a:r>
                      <a:endParaRPr lang="sl-SI" sz="2000" b="0" u="none" strike="noStrike" dirty="0">
                        <a:effectLst/>
                        <a:latin typeface="Arial" panose="020B0604020202020204" pitchFamily="34" charset="0"/>
                        <a:cs typeface="Arial" panose="020B0604020202020204" pitchFamily="34" charset="0"/>
                      </a:endParaRPr>
                    </a:p>
                    <a:p>
                      <a:pPr marL="347472" indent="-347472" algn="just" fontAlgn="t">
                        <a:lnSpc>
                          <a:spcPct val="115000"/>
                        </a:lnSpc>
                        <a:spcBef>
                          <a:spcPts val="0"/>
                        </a:spcBef>
                        <a:spcAft>
                          <a:spcPts val="0"/>
                        </a:spcAft>
                        <a:buFont typeface="Arial" panose="020B0604020202020204" pitchFamily="34" charset="0"/>
                        <a:buChar char="•"/>
                      </a:pPr>
                      <a:r>
                        <a:rPr lang="sl-SI" sz="1050" b="0" u="none" strike="noStrike" dirty="0">
                          <a:effectLst/>
                          <a:latin typeface="Arial" panose="020B0604020202020204" pitchFamily="34" charset="0"/>
                          <a:cs typeface="Arial" panose="020B0604020202020204" pitchFamily="34" charset="0"/>
                        </a:rPr>
                        <a:t>sorazmernost predvidene višine posameznih stroškov z obsegom, vsebino in učinki prijavljenega projekta; </a:t>
                      </a:r>
                      <a:endParaRPr lang="sl-SI" sz="2000" b="0" u="none" strike="noStrike" dirty="0">
                        <a:effectLst/>
                        <a:latin typeface="Arial" panose="020B0604020202020204" pitchFamily="34" charset="0"/>
                        <a:cs typeface="Arial" panose="020B0604020202020204" pitchFamily="34" charset="0"/>
                      </a:endParaRPr>
                    </a:p>
                    <a:p>
                      <a:pPr marL="347472" indent="-347472" algn="just" fontAlgn="t">
                        <a:lnSpc>
                          <a:spcPct val="115000"/>
                        </a:lnSpc>
                        <a:spcBef>
                          <a:spcPts val="0"/>
                        </a:spcBef>
                        <a:spcAft>
                          <a:spcPts val="0"/>
                        </a:spcAft>
                        <a:buFont typeface="Arial" panose="020B0604020202020204" pitchFamily="34" charset="0"/>
                        <a:buChar char="•"/>
                      </a:pPr>
                      <a:r>
                        <a:rPr lang="sl-SI" sz="1050" b="0" u="none" strike="noStrike" dirty="0">
                          <a:effectLst/>
                          <a:latin typeface="Arial" panose="020B0604020202020204" pitchFamily="34" charset="0"/>
                          <a:cs typeface="Arial" panose="020B0604020202020204" pitchFamily="34" charset="0"/>
                        </a:rPr>
                        <a:t>učinkovito in ekonomično rabo virov;</a:t>
                      </a:r>
                      <a:endParaRPr lang="sl-SI" sz="2000" b="0" u="none" strike="noStrike" dirty="0">
                        <a:effectLst/>
                        <a:latin typeface="Arial" panose="020B0604020202020204" pitchFamily="34" charset="0"/>
                        <a:cs typeface="Arial" panose="020B0604020202020204" pitchFamily="34" charset="0"/>
                      </a:endParaRPr>
                    </a:p>
                    <a:p>
                      <a:pPr marL="347472" indent="-347472" algn="just" fontAlgn="t">
                        <a:lnSpc>
                          <a:spcPct val="115000"/>
                        </a:lnSpc>
                        <a:spcBef>
                          <a:spcPts val="0"/>
                        </a:spcBef>
                        <a:spcAft>
                          <a:spcPts val="0"/>
                        </a:spcAft>
                        <a:buFont typeface="Arial" panose="020B0604020202020204" pitchFamily="34" charset="0"/>
                        <a:buChar char="•"/>
                      </a:pPr>
                      <a:r>
                        <a:rPr lang="sl-SI" sz="1050" b="0" u="none" strike="noStrike" dirty="0">
                          <a:effectLst/>
                          <a:latin typeface="Arial" panose="020B0604020202020204" pitchFamily="34" charset="0"/>
                          <a:cs typeface="Arial" panose="020B0604020202020204" pitchFamily="34" charset="0"/>
                        </a:rPr>
                        <a:t>podrobno opredeljene stroške (kar vključuje tudi navedbo izvajalcev v stroškovniku in opredelitev njihove vloge in obsega dela);</a:t>
                      </a:r>
                      <a:endParaRPr lang="sl-SI" sz="2000" b="0" u="none" strike="noStrike" dirty="0">
                        <a:effectLst/>
                        <a:latin typeface="Arial" panose="020B0604020202020204" pitchFamily="34" charset="0"/>
                        <a:cs typeface="Arial" panose="020B0604020202020204" pitchFamily="34" charset="0"/>
                      </a:endParaRPr>
                    </a:p>
                    <a:p>
                      <a:pPr marL="347472" indent="-347472" algn="just" fontAlgn="t">
                        <a:lnSpc>
                          <a:spcPct val="115000"/>
                        </a:lnSpc>
                        <a:spcBef>
                          <a:spcPts val="0"/>
                        </a:spcBef>
                        <a:spcAft>
                          <a:spcPts val="0"/>
                        </a:spcAft>
                        <a:buFont typeface="Arial" panose="020B0604020202020204" pitchFamily="34" charset="0"/>
                        <a:buChar char="•"/>
                      </a:pPr>
                      <a:r>
                        <a:rPr lang="sl-SI" sz="1050" b="0" u="none" strike="noStrike" dirty="0">
                          <a:effectLst/>
                          <a:latin typeface="Arial" panose="020B0604020202020204" pitchFamily="34" charset="0"/>
                          <a:cs typeface="Arial" panose="020B0604020202020204" pitchFamily="34" charset="0"/>
                        </a:rPr>
                        <a:t>prihodki projekta ne presegajo odhodkov projekta;</a:t>
                      </a:r>
                      <a:endParaRPr lang="sl-SI" sz="2000" b="0" u="none" strike="noStrike" dirty="0">
                        <a:effectLst/>
                        <a:latin typeface="Arial" panose="020B0604020202020204" pitchFamily="34" charset="0"/>
                        <a:cs typeface="Arial" panose="020B0604020202020204" pitchFamily="34" charset="0"/>
                      </a:endParaRPr>
                    </a:p>
                    <a:p>
                      <a:pPr marL="347472" indent="-347472" algn="just" fontAlgn="t">
                        <a:lnSpc>
                          <a:spcPct val="115000"/>
                        </a:lnSpc>
                        <a:spcBef>
                          <a:spcPts val="0"/>
                        </a:spcBef>
                        <a:spcAft>
                          <a:spcPts val="1000"/>
                        </a:spcAft>
                        <a:buFont typeface="Arial" panose="020B0604020202020204" pitchFamily="34" charset="0"/>
                        <a:buChar char="•"/>
                      </a:pPr>
                      <a:r>
                        <a:rPr lang="sl-SI" sz="1050" b="0" u="none" strike="noStrike" dirty="0">
                          <a:effectLst/>
                          <a:latin typeface="Arial" panose="020B0604020202020204" pitchFamily="34" charset="0"/>
                          <a:cs typeface="Arial" panose="020B0604020202020204" pitchFamily="34" charset="0"/>
                        </a:rPr>
                        <a:t>navedena morajo biti tudi plačila izvajalcem, podpornemu osebju in avtorjem umetniških del, pri čemer morajo biti ta plačila sorazmerna z obsegom, vsebino in učinki prijavljenega projekta.</a:t>
                      </a:r>
                      <a:endParaRPr lang="sl-SI" sz="2000" b="0" i="0" u="none" strike="noStrike" dirty="0">
                        <a:effectLst/>
                        <a:latin typeface="Arial" panose="020B0604020202020204" pitchFamily="34" charset="0"/>
                        <a:cs typeface="Arial" panose="020B0604020202020204" pitchFamily="34" charset="0"/>
                      </a:endParaRPr>
                    </a:p>
                  </a:txBody>
                  <a:tcPr marL="56633" marR="56633" marT="7866" marB="0"/>
                </a:tc>
                <a:tc>
                  <a:txBody>
                    <a:bodyPr/>
                    <a:lstStyle/>
                    <a:p>
                      <a:pPr algn="l" fontAlgn="t">
                        <a:lnSpc>
                          <a:spcPct val="115000"/>
                        </a:lnSpc>
                        <a:spcBef>
                          <a:spcPts val="0"/>
                        </a:spcBef>
                        <a:spcAft>
                          <a:spcPts val="1000"/>
                        </a:spcAft>
                      </a:pPr>
                      <a:r>
                        <a:rPr lang="sl-SI" sz="1000" b="1" u="none" strike="noStrike" dirty="0">
                          <a:effectLst/>
                          <a:latin typeface="Arial" panose="020B0604020202020204" pitchFamily="34" charset="0"/>
                          <a:cs typeface="Arial" panose="020B0604020202020204" pitchFamily="34" charset="0"/>
                        </a:rPr>
                        <a:t>0</a:t>
                      </a:r>
                      <a:r>
                        <a:rPr lang="sl-SI" sz="1000" b="0" u="none" strike="noStrike" dirty="0">
                          <a:effectLst/>
                          <a:latin typeface="Arial" panose="020B0604020202020204" pitchFamily="34" charset="0"/>
                          <a:cs typeface="Arial" panose="020B0604020202020204" pitchFamily="34" charset="0"/>
                        </a:rPr>
                        <a:t> (vloga ne zadosti merilu)</a:t>
                      </a:r>
                      <a:endParaRPr lang="sl-SI" sz="2000" b="0" u="none" strike="noStrike" dirty="0">
                        <a:effectLst/>
                        <a:latin typeface="Arial" panose="020B0604020202020204" pitchFamily="34" charset="0"/>
                        <a:cs typeface="Arial" panose="020B0604020202020204" pitchFamily="34" charset="0"/>
                      </a:endParaRPr>
                    </a:p>
                    <a:p>
                      <a:pPr algn="just" fontAlgn="t">
                        <a:lnSpc>
                          <a:spcPct val="115000"/>
                        </a:lnSpc>
                        <a:spcBef>
                          <a:spcPts val="0"/>
                        </a:spcBef>
                        <a:spcAft>
                          <a:spcPts val="1000"/>
                        </a:spcAft>
                      </a:pPr>
                      <a:r>
                        <a:rPr lang="sl-SI" sz="1000" b="0" u="none" strike="noStrike" dirty="0">
                          <a:effectLst/>
                          <a:latin typeface="Arial" panose="020B0604020202020204" pitchFamily="34" charset="0"/>
                          <a:cs typeface="Arial" panose="020B0604020202020204" pitchFamily="34" charset="0"/>
                        </a:rPr>
                        <a:t> </a:t>
                      </a:r>
                      <a:endParaRPr lang="sl-SI" sz="2000" b="0" u="none" strike="noStrike" dirty="0">
                        <a:effectLst/>
                        <a:latin typeface="Arial" panose="020B0604020202020204" pitchFamily="34" charset="0"/>
                        <a:cs typeface="Arial" panose="020B0604020202020204" pitchFamily="34" charset="0"/>
                      </a:endParaRPr>
                    </a:p>
                    <a:p>
                      <a:pPr algn="just" fontAlgn="t">
                        <a:lnSpc>
                          <a:spcPct val="115000"/>
                        </a:lnSpc>
                        <a:spcBef>
                          <a:spcPts val="0"/>
                        </a:spcBef>
                        <a:spcAft>
                          <a:spcPts val="1000"/>
                        </a:spcAft>
                      </a:pPr>
                      <a:r>
                        <a:rPr lang="sl-SI" sz="1000" b="1" u="none" strike="noStrike" dirty="0">
                          <a:effectLst/>
                          <a:latin typeface="Arial" panose="020B0604020202020204" pitchFamily="34" charset="0"/>
                          <a:cs typeface="Arial" panose="020B0604020202020204" pitchFamily="34" charset="0"/>
                        </a:rPr>
                        <a:t>0,5</a:t>
                      </a:r>
                      <a:r>
                        <a:rPr lang="sl-SI" sz="1000" b="0" u="none" strike="noStrike" dirty="0">
                          <a:effectLst/>
                          <a:latin typeface="Arial" panose="020B0604020202020204" pitchFamily="34" charset="0"/>
                          <a:cs typeface="Arial" panose="020B0604020202020204" pitchFamily="34" charset="0"/>
                        </a:rPr>
                        <a:t> (vloga zadosti merilu, a je po presoji strokovne komisije višina navedenih stroškov nesorazmerna)</a:t>
                      </a:r>
                      <a:endParaRPr lang="sl-SI" sz="2000" b="0" u="none" strike="noStrike" dirty="0">
                        <a:effectLst/>
                        <a:latin typeface="Arial" panose="020B0604020202020204" pitchFamily="34" charset="0"/>
                        <a:cs typeface="Arial" panose="020B0604020202020204" pitchFamily="34" charset="0"/>
                      </a:endParaRPr>
                    </a:p>
                    <a:p>
                      <a:pPr algn="just" fontAlgn="t">
                        <a:lnSpc>
                          <a:spcPct val="115000"/>
                        </a:lnSpc>
                        <a:spcBef>
                          <a:spcPts val="0"/>
                        </a:spcBef>
                        <a:spcAft>
                          <a:spcPts val="1000"/>
                        </a:spcAft>
                      </a:pPr>
                      <a:r>
                        <a:rPr lang="sl-SI" sz="1000" b="0" u="none" strike="noStrike" dirty="0">
                          <a:effectLst/>
                          <a:latin typeface="Arial" panose="020B0604020202020204" pitchFamily="34" charset="0"/>
                          <a:cs typeface="Arial" panose="020B0604020202020204" pitchFamily="34" charset="0"/>
                        </a:rPr>
                        <a:t> </a:t>
                      </a:r>
                      <a:endParaRPr lang="sl-SI" sz="2000" b="0" u="none" strike="noStrike" dirty="0">
                        <a:effectLst/>
                        <a:latin typeface="Arial" panose="020B0604020202020204" pitchFamily="34" charset="0"/>
                        <a:cs typeface="Arial" panose="020B0604020202020204" pitchFamily="34" charset="0"/>
                      </a:endParaRPr>
                    </a:p>
                    <a:p>
                      <a:pPr algn="just" fontAlgn="t">
                        <a:lnSpc>
                          <a:spcPct val="115000"/>
                        </a:lnSpc>
                        <a:spcBef>
                          <a:spcPts val="0"/>
                        </a:spcBef>
                        <a:spcAft>
                          <a:spcPts val="1000"/>
                        </a:spcAft>
                      </a:pPr>
                      <a:r>
                        <a:rPr lang="sl-SI" sz="1000" b="1" u="none" strike="noStrike" dirty="0">
                          <a:effectLst/>
                          <a:latin typeface="Arial" panose="020B0604020202020204" pitchFamily="34" charset="0"/>
                          <a:cs typeface="Arial" panose="020B0604020202020204" pitchFamily="34" charset="0"/>
                        </a:rPr>
                        <a:t>1</a:t>
                      </a:r>
                      <a:r>
                        <a:rPr lang="sl-SI" sz="1000" b="0" u="none" strike="noStrike" dirty="0">
                          <a:effectLst/>
                          <a:latin typeface="Arial" panose="020B0604020202020204" pitchFamily="34" charset="0"/>
                          <a:cs typeface="Arial" panose="020B0604020202020204" pitchFamily="34" charset="0"/>
                        </a:rPr>
                        <a:t> (vloga zadosti merilu)</a:t>
                      </a:r>
                      <a:endParaRPr lang="sl-SI" sz="2000" b="0" i="0" u="none" strike="noStrike" dirty="0">
                        <a:effectLst/>
                        <a:latin typeface="Arial" panose="020B0604020202020204" pitchFamily="34" charset="0"/>
                        <a:cs typeface="Arial" panose="020B0604020202020204" pitchFamily="34" charset="0"/>
                      </a:endParaRPr>
                    </a:p>
                  </a:txBody>
                  <a:tcPr marL="56633" marR="56633" marT="7866" marB="0"/>
                </a:tc>
                <a:extLst>
                  <a:ext uri="{0D108BD9-81ED-4DB2-BD59-A6C34878D82A}">
                    <a16:rowId xmlns:a16="http://schemas.microsoft.com/office/drawing/2014/main" val="3082764180"/>
                  </a:ext>
                </a:extLst>
              </a:tr>
              <a:tr h="1172996">
                <a:tc>
                  <a:txBody>
                    <a:bodyPr/>
                    <a:lstStyle/>
                    <a:p>
                      <a:pPr marL="171450" lvl="0" indent="-171450" algn="just" fontAlgn="t">
                        <a:lnSpc>
                          <a:spcPct val="100000"/>
                        </a:lnSpc>
                        <a:spcBef>
                          <a:spcPts val="0"/>
                        </a:spcBef>
                        <a:spcAft>
                          <a:spcPts val="0"/>
                        </a:spcAft>
                        <a:buFont typeface="Arial" panose="020B0604020202020204" pitchFamily="34" charset="0"/>
                        <a:buChar char="•"/>
                      </a:pPr>
                      <a:r>
                        <a:rPr lang="sl-SI" sz="1050" b="1" u="none" strike="noStrike" dirty="0">
                          <a:effectLst/>
                          <a:latin typeface="Arial" panose="020B0604020202020204" pitchFamily="34" charset="0"/>
                          <a:cs typeface="Arial" panose="020B0604020202020204" pitchFamily="34" charset="0"/>
                        </a:rPr>
                        <a:t>Projekt poleg gostovanja vključuje vsaj en dogodek razvoja občinstev, ki je povezan z navedenim projektom, pri čemer:</a:t>
                      </a:r>
                      <a:r>
                        <a:rPr lang="sl-SI" sz="2000" b="0" u="none" strike="noStrike" dirty="0">
                          <a:effectLst/>
                          <a:latin typeface="Arial" panose="020B0604020202020204" pitchFamily="34" charset="0"/>
                          <a:cs typeface="Arial" panose="020B0604020202020204" pitchFamily="34" charset="0"/>
                        </a:rPr>
                        <a:t> </a:t>
                      </a:r>
                    </a:p>
                    <a:p>
                      <a:pPr marL="171450" lvl="0" indent="-171450" algn="just" fontAlgn="t">
                        <a:lnSpc>
                          <a:spcPct val="100000"/>
                        </a:lnSpc>
                        <a:spcBef>
                          <a:spcPts val="0"/>
                        </a:spcBef>
                        <a:spcAft>
                          <a:spcPts val="0"/>
                        </a:spcAft>
                        <a:buFont typeface="Arial" panose="020B0604020202020204" pitchFamily="34" charset="0"/>
                        <a:buChar char="•"/>
                      </a:pPr>
                      <a:r>
                        <a:rPr lang="sl-SI" sz="1050" b="0" u="none" strike="noStrike" dirty="0">
                          <a:effectLst/>
                          <a:latin typeface="Arial" panose="020B0604020202020204" pitchFamily="34" charset="0"/>
                          <a:cs typeface="Arial" panose="020B0604020202020204" pitchFamily="34" charset="0"/>
                        </a:rPr>
                        <a:t>mora biti način promocije prilagojen ciljnim skupinam;</a:t>
                      </a:r>
                      <a:endParaRPr lang="sl-SI" sz="1050" b="1" u="none" strike="noStrike" dirty="0">
                        <a:effectLst/>
                        <a:latin typeface="Arial" panose="020B0604020202020204" pitchFamily="34" charset="0"/>
                        <a:cs typeface="Arial" panose="020B0604020202020204" pitchFamily="34" charset="0"/>
                      </a:endParaRPr>
                    </a:p>
                    <a:p>
                      <a:pPr marL="171450" lvl="0" indent="-171450" algn="just" fontAlgn="t">
                        <a:lnSpc>
                          <a:spcPct val="100000"/>
                        </a:lnSpc>
                        <a:spcBef>
                          <a:spcPts val="0"/>
                        </a:spcBef>
                        <a:spcAft>
                          <a:spcPts val="0"/>
                        </a:spcAft>
                        <a:buFont typeface="Arial" panose="020B0604020202020204" pitchFamily="34" charset="0"/>
                        <a:buChar char="•"/>
                      </a:pPr>
                      <a:r>
                        <a:rPr lang="sl-SI" sz="1050" b="0" u="none" strike="noStrike" dirty="0">
                          <a:effectLst/>
                          <a:latin typeface="Arial" panose="020B0604020202020204" pitchFamily="34" charset="0"/>
                          <a:cs typeface="Arial" panose="020B0604020202020204" pitchFamily="34" charset="0"/>
                        </a:rPr>
                        <a:t>Dogodek razvoja občinstva mora biti opisan na način, da je razvidno, da gre za kakovostne in domišljene vsebine;</a:t>
                      </a:r>
                      <a:endParaRPr lang="sl-SI" sz="2000" b="0" u="none" strike="noStrike" dirty="0">
                        <a:effectLst/>
                        <a:latin typeface="Arial" panose="020B0604020202020204" pitchFamily="34" charset="0"/>
                        <a:cs typeface="Arial" panose="020B0604020202020204" pitchFamily="34" charset="0"/>
                      </a:endParaRPr>
                    </a:p>
                    <a:p>
                      <a:pPr marL="171450" lvl="0" indent="-171450" algn="just" fontAlgn="t">
                        <a:lnSpc>
                          <a:spcPct val="100000"/>
                        </a:lnSpc>
                        <a:spcBef>
                          <a:spcPts val="0"/>
                        </a:spcBef>
                        <a:spcAft>
                          <a:spcPts val="0"/>
                        </a:spcAft>
                        <a:buFont typeface="Arial" panose="020B0604020202020204" pitchFamily="34" charset="0"/>
                        <a:buChar char="•"/>
                      </a:pPr>
                      <a:r>
                        <a:rPr lang="sl-SI" sz="1050" b="0" u="none" strike="noStrike" dirty="0">
                          <a:effectLst/>
                          <a:latin typeface="Arial" panose="020B0604020202020204" pitchFamily="34" charset="0"/>
                          <a:cs typeface="Arial" panose="020B0604020202020204" pitchFamily="34" charset="0"/>
                        </a:rPr>
                        <a:t>dogodek razvoja občinstev izvajajo referenčni posamezniki.</a:t>
                      </a:r>
                    </a:p>
                  </a:txBody>
                  <a:tcPr marL="56633" marR="56633" marT="7866" marB="0"/>
                </a:tc>
                <a:tc>
                  <a:txBody>
                    <a:bodyPr/>
                    <a:lstStyle/>
                    <a:p>
                      <a:pPr algn="l" fontAlgn="t">
                        <a:lnSpc>
                          <a:spcPct val="115000"/>
                        </a:lnSpc>
                        <a:spcBef>
                          <a:spcPts val="0"/>
                        </a:spcBef>
                        <a:spcAft>
                          <a:spcPts val="1000"/>
                        </a:spcAft>
                      </a:pPr>
                      <a:r>
                        <a:rPr lang="sl-SI" sz="1000" b="1" u="none" strike="noStrike" dirty="0">
                          <a:effectLst/>
                          <a:latin typeface="Arial" panose="020B0604020202020204" pitchFamily="34" charset="0"/>
                          <a:cs typeface="Arial" panose="020B0604020202020204" pitchFamily="34" charset="0"/>
                        </a:rPr>
                        <a:t>0</a:t>
                      </a:r>
                      <a:r>
                        <a:rPr lang="sl-SI" sz="1000" b="0" u="none" strike="noStrike" dirty="0">
                          <a:effectLst/>
                          <a:latin typeface="Arial" panose="020B0604020202020204" pitchFamily="34" charset="0"/>
                          <a:cs typeface="Arial" panose="020B0604020202020204" pitchFamily="34" charset="0"/>
                        </a:rPr>
                        <a:t> (vloga ne zadosti merilu)</a:t>
                      </a:r>
                      <a:endParaRPr lang="sl-SI" sz="2000" b="0" u="none" strike="noStrike" dirty="0">
                        <a:effectLst/>
                        <a:latin typeface="Arial" panose="020B0604020202020204" pitchFamily="34" charset="0"/>
                        <a:cs typeface="Arial" panose="020B0604020202020204" pitchFamily="34" charset="0"/>
                      </a:endParaRPr>
                    </a:p>
                    <a:p>
                      <a:pPr algn="just" fontAlgn="t">
                        <a:lnSpc>
                          <a:spcPct val="115000"/>
                        </a:lnSpc>
                        <a:spcBef>
                          <a:spcPts val="0"/>
                        </a:spcBef>
                        <a:spcAft>
                          <a:spcPts val="1000"/>
                        </a:spcAft>
                      </a:pPr>
                      <a:r>
                        <a:rPr lang="sl-SI" sz="1000" b="0" u="none" strike="noStrike" dirty="0">
                          <a:effectLst/>
                          <a:latin typeface="Arial" panose="020B0604020202020204" pitchFamily="34" charset="0"/>
                          <a:cs typeface="Arial" panose="020B0604020202020204" pitchFamily="34" charset="0"/>
                        </a:rPr>
                        <a:t> </a:t>
                      </a:r>
                      <a:endParaRPr lang="sl-SI" sz="2000" b="0" u="none" strike="noStrike" dirty="0">
                        <a:effectLst/>
                        <a:latin typeface="Arial" panose="020B0604020202020204" pitchFamily="34" charset="0"/>
                        <a:cs typeface="Arial" panose="020B0604020202020204" pitchFamily="34" charset="0"/>
                      </a:endParaRPr>
                    </a:p>
                    <a:p>
                      <a:pPr algn="just" fontAlgn="t">
                        <a:lnSpc>
                          <a:spcPct val="115000"/>
                        </a:lnSpc>
                        <a:spcBef>
                          <a:spcPts val="0"/>
                        </a:spcBef>
                        <a:spcAft>
                          <a:spcPts val="1000"/>
                        </a:spcAft>
                      </a:pPr>
                      <a:r>
                        <a:rPr lang="sl-SI" sz="1000" b="1" u="none" strike="noStrike" dirty="0">
                          <a:effectLst/>
                          <a:latin typeface="Arial" panose="020B0604020202020204" pitchFamily="34" charset="0"/>
                          <a:cs typeface="Arial" panose="020B0604020202020204" pitchFamily="34" charset="0"/>
                        </a:rPr>
                        <a:t>1</a:t>
                      </a:r>
                      <a:r>
                        <a:rPr lang="sl-SI" sz="1000" b="0" u="none" strike="noStrike" dirty="0">
                          <a:effectLst/>
                          <a:latin typeface="Arial" panose="020B0604020202020204" pitchFamily="34" charset="0"/>
                          <a:cs typeface="Arial" panose="020B0604020202020204" pitchFamily="34" charset="0"/>
                        </a:rPr>
                        <a:t> (vloga zadosti merilu)</a:t>
                      </a:r>
                      <a:endParaRPr lang="sl-SI" sz="2000" b="0" i="0" u="none" strike="noStrike" dirty="0">
                        <a:effectLst/>
                        <a:latin typeface="Arial" panose="020B0604020202020204" pitchFamily="34" charset="0"/>
                        <a:cs typeface="Arial" panose="020B0604020202020204" pitchFamily="34" charset="0"/>
                      </a:endParaRPr>
                    </a:p>
                  </a:txBody>
                  <a:tcPr marL="56633" marR="56633" marT="7866" marB="0"/>
                </a:tc>
                <a:extLst>
                  <a:ext uri="{0D108BD9-81ED-4DB2-BD59-A6C34878D82A}">
                    <a16:rowId xmlns:a16="http://schemas.microsoft.com/office/drawing/2014/main" val="631600071"/>
                  </a:ext>
                </a:extLst>
              </a:tr>
              <a:tr h="212023">
                <a:tc>
                  <a:txBody>
                    <a:bodyPr/>
                    <a:lstStyle/>
                    <a:p>
                      <a:pPr algn="just" fontAlgn="t">
                        <a:lnSpc>
                          <a:spcPct val="115000"/>
                        </a:lnSpc>
                        <a:spcBef>
                          <a:spcPts val="0"/>
                        </a:spcBef>
                        <a:spcAft>
                          <a:spcPts val="1000"/>
                        </a:spcAft>
                      </a:pPr>
                      <a:r>
                        <a:rPr lang="sl-SI" sz="1050" b="1" u="none" strike="noStrike" dirty="0">
                          <a:effectLst/>
                          <a:latin typeface="Arial" panose="020B0604020202020204" pitchFamily="34" charset="0"/>
                          <a:cs typeface="Arial" panose="020B0604020202020204" pitchFamily="34" charset="0"/>
                        </a:rPr>
                        <a:t>NAJVEČJE MOŽNO ŠTEVILO DODELJENIH TOČK:</a:t>
                      </a:r>
                      <a:endParaRPr lang="sl-SI" sz="2000" b="0" i="0" u="none" strike="noStrike" dirty="0">
                        <a:effectLst/>
                        <a:latin typeface="Arial" panose="020B0604020202020204" pitchFamily="34" charset="0"/>
                        <a:cs typeface="Arial" panose="020B0604020202020204" pitchFamily="34" charset="0"/>
                      </a:endParaRPr>
                    </a:p>
                  </a:txBody>
                  <a:tcPr marL="56633" marR="56633" marT="7866" marB="0"/>
                </a:tc>
                <a:tc>
                  <a:txBody>
                    <a:bodyPr/>
                    <a:lstStyle/>
                    <a:p>
                      <a:pPr algn="l" fontAlgn="t">
                        <a:lnSpc>
                          <a:spcPct val="115000"/>
                        </a:lnSpc>
                        <a:spcBef>
                          <a:spcPts val="0"/>
                        </a:spcBef>
                        <a:spcAft>
                          <a:spcPts val="1000"/>
                        </a:spcAft>
                      </a:pPr>
                      <a:r>
                        <a:rPr lang="sl-SI" sz="1000" b="1" u="none" strike="noStrike" dirty="0">
                          <a:effectLst/>
                          <a:latin typeface="Arial" panose="020B0604020202020204" pitchFamily="34" charset="0"/>
                          <a:cs typeface="Arial" panose="020B0604020202020204" pitchFamily="34" charset="0"/>
                        </a:rPr>
                        <a:t>3</a:t>
                      </a:r>
                      <a:endParaRPr lang="sl-SI" sz="2000" b="0" i="0" u="none" strike="noStrike" dirty="0">
                        <a:effectLst/>
                        <a:latin typeface="Arial" panose="020B0604020202020204" pitchFamily="34" charset="0"/>
                        <a:cs typeface="Arial" panose="020B0604020202020204" pitchFamily="34" charset="0"/>
                      </a:endParaRPr>
                    </a:p>
                  </a:txBody>
                  <a:tcPr marL="56633" marR="56633" marT="7866" marB="0"/>
                </a:tc>
                <a:extLst>
                  <a:ext uri="{0D108BD9-81ED-4DB2-BD59-A6C34878D82A}">
                    <a16:rowId xmlns:a16="http://schemas.microsoft.com/office/drawing/2014/main" val="1832571643"/>
                  </a:ext>
                </a:extLst>
              </a:tr>
            </a:tbl>
          </a:graphicData>
        </a:graphic>
      </p:graphicFrame>
    </p:spTree>
    <p:extLst>
      <p:ext uri="{BB962C8B-B14F-4D97-AF65-F5344CB8AC3E}">
        <p14:creationId xmlns:p14="http://schemas.microsoft.com/office/powerpoint/2010/main" val="24099905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045C38B-BFD2-CDF7-60E0-9E01B4288896}"/>
              </a:ext>
            </a:extLst>
          </p:cNvPr>
          <p:cNvSpPr>
            <a:spLocks noGrp="1"/>
          </p:cNvSpPr>
          <p:nvPr>
            <p:ph type="title"/>
          </p:nvPr>
        </p:nvSpPr>
        <p:spPr>
          <a:xfrm>
            <a:off x="269507" y="281838"/>
            <a:ext cx="9895951" cy="1033669"/>
          </a:xfrm>
        </p:spPr>
        <p:txBody>
          <a:bodyPr>
            <a:normAutofit/>
          </a:bodyPr>
          <a:lstStyle/>
          <a:p>
            <a:r>
              <a:rPr lang="sl-SI" sz="4000" b="1" dirty="0">
                <a:solidFill>
                  <a:schemeClr val="accent1">
                    <a:lumMod val="75000"/>
                  </a:schemeClr>
                </a:solidFill>
                <a:latin typeface="Arial" panose="020B0604020202020204" pitchFamily="34" charset="0"/>
                <a:cs typeface="Arial" panose="020B0604020202020204" pitchFamily="34" charset="0"/>
              </a:rPr>
              <a:t>Ocenjevanje vlog</a:t>
            </a:r>
          </a:p>
        </p:txBody>
      </p:sp>
      <p:sp>
        <p:nvSpPr>
          <p:cNvPr id="3" name="Označba mesta vsebine 2">
            <a:extLst>
              <a:ext uri="{FF2B5EF4-FFF2-40B4-BE49-F238E27FC236}">
                <a16:creationId xmlns:a16="http://schemas.microsoft.com/office/drawing/2014/main" id="{1BADD784-FE77-EF54-D28F-B4AF061B2F9F}"/>
              </a:ext>
            </a:extLst>
          </p:cNvPr>
          <p:cNvSpPr>
            <a:spLocks noGrp="1"/>
          </p:cNvSpPr>
          <p:nvPr>
            <p:ph idx="1"/>
          </p:nvPr>
        </p:nvSpPr>
        <p:spPr>
          <a:xfrm>
            <a:off x="269507" y="1799924"/>
            <a:ext cx="11598442" cy="3368842"/>
          </a:xfrm>
        </p:spPr>
        <p:txBody>
          <a:bodyPr anchor="ctr">
            <a:noAutofit/>
          </a:bodyPr>
          <a:lstStyle/>
          <a:p>
            <a:pPr algn="just">
              <a:lnSpc>
                <a:spcPct val="115000"/>
              </a:lnSpc>
            </a:pPr>
            <a:r>
              <a:rPr lang="sl-SI" sz="1800" dirty="0">
                <a:effectLst/>
                <a:latin typeface="Arial" panose="020B0604020202020204" pitchFamily="34" charset="0"/>
                <a:ea typeface="Calibri" panose="020F0502020204030204" pitchFamily="34" charset="0"/>
                <a:cs typeface="Arial" panose="020B0604020202020204" pitchFamily="34" charset="0"/>
              </a:rPr>
              <a:t>Strokovna komisija bo vloge ocenjevala glede na čas prispetja popolne vloge ali njenih dopolnitev. Elektronsko podpisane vloge bodo upoštevale čas prispetja v eJR, ročno podpisane pa čas prispetja na ministrstvo. </a:t>
            </a:r>
            <a:r>
              <a:rPr lang="sl-SI" sz="1800" b="1" dirty="0">
                <a:effectLst/>
                <a:latin typeface="Arial" panose="020B0604020202020204" pitchFamily="34" charset="0"/>
                <a:ea typeface="Calibri" panose="020F0502020204030204" pitchFamily="34" charset="0"/>
                <a:cs typeface="Arial" panose="020B0604020202020204" pitchFamily="34" charset="0"/>
              </a:rPr>
              <a:t>Komisija bo predlagala financiranje projektov, ki prejmejo vsaj 2,5 točke, dokler ne zmanjka sredstev.</a:t>
            </a:r>
          </a:p>
          <a:p>
            <a:pPr algn="just">
              <a:lnSpc>
                <a:spcPct val="115000"/>
              </a:lnSpc>
            </a:pPr>
            <a:endParaRPr lang="sl-SI"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15000"/>
              </a:lnSpc>
            </a:pPr>
            <a:r>
              <a:rPr lang="sl-SI" sz="1800" dirty="0">
                <a:effectLst/>
                <a:latin typeface="Arial" panose="020B0604020202020204" pitchFamily="34" charset="0"/>
                <a:ea typeface="Calibri" panose="020F0502020204030204" pitchFamily="34" charset="0"/>
                <a:cs typeface="Arial" panose="020B0604020202020204" pitchFamily="34" charset="0"/>
              </a:rPr>
              <a:t>Višina sofinanciranja je odvisna od dodeljenega količnika glede na prejete točke. </a:t>
            </a:r>
            <a:r>
              <a:rPr lang="sl-SI" sz="1800" b="1" dirty="0">
                <a:effectLst/>
                <a:latin typeface="Arial" panose="020B0604020202020204" pitchFamily="34" charset="0"/>
                <a:ea typeface="Calibri" panose="020F0502020204030204" pitchFamily="34" charset="0"/>
                <a:cs typeface="Arial" panose="020B0604020202020204" pitchFamily="34" charset="0"/>
              </a:rPr>
              <a:t>Projekt s 3 točkami prejme količnik 1 (100% sofinanciranje), projekt z 2,5 točkami pa količnik 0,7 (70% sofinanciranje).</a:t>
            </a:r>
          </a:p>
          <a:p>
            <a:pPr algn="just">
              <a:lnSpc>
                <a:spcPct val="115000"/>
              </a:lnSpc>
            </a:pPr>
            <a:endParaRPr lang="sl-SI"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15000"/>
              </a:lnSpc>
            </a:pPr>
            <a:r>
              <a:rPr lang="sl-SI" sz="1800" dirty="0">
                <a:effectLst/>
                <a:latin typeface="Arial" panose="020B0604020202020204" pitchFamily="34" charset="0"/>
                <a:ea typeface="Calibri" panose="020F0502020204030204" pitchFamily="34" charset="0"/>
                <a:cs typeface="Arial" panose="020B0604020202020204" pitchFamily="34" charset="0"/>
              </a:rPr>
              <a:t>Če ob obravnavi zadnjega projekta ni več dovolj sredstev, bo sofinanciran le v višini preostalih sredstev, ob soglasju prijavitelja. Če prijavitelj ne soglaša, ministrstvo obravnava naslednjo vlogo. </a:t>
            </a:r>
            <a:endParaRPr lang="en-SI" sz="18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82250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045C38B-BFD2-CDF7-60E0-9E01B4288896}"/>
              </a:ext>
            </a:extLst>
          </p:cNvPr>
          <p:cNvSpPr>
            <a:spLocks noGrp="1"/>
          </p:cNvSpPr>
          <p:nvPr>
            <p:ph type="title"/>
          </p:nvPr>
        </p:nvSpPr>
        <p:spPr>
          <a:xfrm>
            <a:off x="269507" y="281838"/>
            <a:ext cx="9895951" cy="1033669"/>
          </a:xfrm>
        </p:spPr>
        <p:txBody>
          <a:bodyPr>
            <a:normAutofit/>
          </a:bodyPr>
          <a:lstStyle/>
          <a:p>
            <a:r>
              <a:rPr lang="sl-SI" sz="4000" b="1" dirty="0">
                <a:solidFill>
                  <a:schemeClr val="accent1">
                    <a:lumMod val="75000"/>
                  </a:schemeClr>
                </a:solidFill>
                <a:latin typeface="Arial" panose="020B0604020202020204" pitchFamily="34" charset="0"/>
                <a:cs typeface="Arial" panose="020B0604020202020204" pitchFamily="34" charset="0"/>
              </a:rPr>
              <a:t>Oddaja vloge</a:t>
            </a:r>
          </a:p>
        </p:txBody>
      </p:sp>
      <p:sp>
        <p:nvSpPr>
          <p:cNvPr id="3" name="Označba mesta vsebine 2">
            <a:extLst>
              <a:ext uri="{FF2B5EF4-FFF2-40B4-BE49-F238E27FC236}">
                <a16:creationId xmlns:a16="http://schemas.microsoft.com/office/drawing/2014/main" id="{1BADD784-FE77-EF54-D28F-B4AF061B2F9F}"/>
              </a:ext>
            </a:extLst>
          </p:cNvPr>
          <p:cNvSpPr>
            <a:spLocks noGrp="1"/>
          </p:cNvSpPr>
          <p:nvPr>
            <p:ph idx="1"/>
          </p:nvPr>
        </p:nvSpPr>
        <p:spPr>
          <a:xfrm>
            <a:off x="269507" y="1799924"/>
            <a:ext cx="11598442" cy="3368842"/>
          </a:xfrm>
        </p:spPr>
        <p:txBody>
          <a:bodyPr anchor="ctr">
            <a:noAutofit/>
          </a:bodyPr>
          <a:lstStyle/>
          <a:p>
            <a:pPr marL="0" indent="0" algn="just">
              <a:lnSpc>
                <a:spcPct val="115000"/>
              </a:lnSpc>
              <a:buNone/>
            </a:pPr>
            <a:r>
              <a:rPr lang="sl-SI" sz="1800" b="1" i="1" dirty="0">
                <a:effectLst/>
                <a:latin typeface="Arial" panose="020B0604020202020204" pitchFamily="34" charset="0"/>
                <a:ea typeface="Calibri" panose="020F0502020204030204" pitchFamily="34" charset="0"/>
                <a:cs typeface="Arial" panose="020B0604020202020204" pitchFamily="34" charset="0"/>
              </a:rPr>
              <a:t>Elektronsko:</a:t>
            </a:r>
          </a:p>
          <a:p>
            <a:pPr algn="just">
              <a:lnSpc>
                <a:spcPct val="110000"/>
              </a:lnSpc>
              <a:spcAft>
                <a:spcPts val="1000"/>
              </a:spcAft>
            </a:pPr>
            <a:r>
              <a:rPr lang="sl-SI" sz="1800" dirty="0">
                <a:effectLst/>
                <a:latin typeface="Arial" panose="020B0604020202020204" pitchFamily="34" charset="0"/>
                <a:ea typeface="Calibri" panose="020F0502020204030204" pitchFamily="34" charset="0"/>
                <a:cs typeface="Times New Roman" panose="02020603050405020304" pitchFamily="18" charset="0"/>
              </a:rPr>
              <a:t>Prijavitelj vlogo na javni poziv odda na prijavnem obrazcu v spletni aplikaciji eJR in jo elektronsko podpiše s kvalificiranim digitalnim potrdilom ali mobilno identiteto smsPASS. V tem primeru vloge ne tiskajte in ne pošiljajte po navadni pošti.</a:t>
            </a:r>
            <a:endParaRPr lang="en-SI"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buBlip>
                <a:blip r:embed="rId2"/>
              </a:buBlip>
            </a:pPr>
            <a:r>
              <a:rPr lang="sl-SI" sz="1800" dirty="0">
                <a:effectLst/>
                <a:latin typeface="Arial" panose="020B0604020202020204" pitchFamily="34" charset="0"/>
                <a:ea typeface="Calibri" panose="020F0502020204030204" pitchFamily="34" charset="0"/>
                <a:cs typeface="Times New Roman" panose="02020603050405020304" pitchFamily="18" charset="0"/>
              </a:rPr>
              <a:t>Elektronsko podpisana vloga se šteje za pravočasno, če je izpolnjena, elektronsko podpisana in oddana na prijavnem obrazcu v spletni aplikaciji eJR pred potekom roka in je sprejeta v obravnavo strokovne komisije pred porabo sredstev.</a:t>
            </a:r>
            <a:endParaRPr lang="sl-SI" sz="1800" b="1" i="1" dirty="0">
              <a:effectLst/>
              <a:latin typeface="Arial" panose="020B0604020202020204" pitchFamily="34" charset="0"/>
              <a:ea typeface="Calibri" panose="020F0502020204030204" pitchFamily="34" charset="0"/>
              <a:cs typeface="Arial" panose="020B0604020202020204" pitchFamily="34" charset="0"/>
            </a:endParaRPr>
          </a:p>
          <a:p>
            <a:pPr algn="just">
              <a:lnSpc>
                <a:spcPct val="115000"/>
              </a:lnSpc>
            </a:pPr>
            <a:endParaRPr lang="sl-SI" sz="1800" b="1" i="1"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671992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045C38B-BFD2-CDF7-60E0-9E01B4288896}"/>
              </a:ext>
            </a:extLst>
          </p:cNvPr>
          <p:cNvSpPr>
            <a:spLocks noGrp="1"/>
          </p:cNvSpPr>
          <p:nvPr>
            <p:ph type="title"/>
          </p:nvPr>
        </p:nvSpPr>
        <p:spPr>
          <a:xfrm>
            <a:off x="269507" y="281838"/>
            <a:ext cx="9895951" cy="1033669"/>
          </a:xfrm>
        </p:spPr>
        <p:txBody>
          <a:bodyPr>
            <a:normAutofit/>
          </a:bodyPr>
          <a:lstStyle/>
          <a:p>
            <a:r>
              <a:rPr lang="sl-SI" sz="4000" b="1" dirty="0">
                <a:solidFill>
                  <a:schemeClr val="accent1">
                    <a:lumMod val="75000"/>
                  </a:schemeClr>
                </a:solidFill>
                <a:latin typeface="Arial" panose="020B0604020202020204" pitchFamily="34" charset="0"/>
                <a:cs typeface="Arial" panose="020B0604020202020204" pitchFamily="34" charset="0"/>
              </a:rPr>
              <a:t>Oddaja vloge</a:t>
            </a:r>
          </a:p>
        </p:txBody>
      </p:sp>
      <p:sp>
        <p:nvSpPr>
          <p:cNvPr id="3" name="Označba mesta vsebine 2">
            <a:extLst>
              <a:ext uri="{FF2B5EF4-FFF2-40B4-BE49-F238E27FC236}">
                <a16:creationId xmlns:a16="http://schemas.microsoft.com/office/drawing/2014/main" id="{1BADD784-FE77-EF54-D28F-B4AF061B2F9F}"/>
              </a:ext>
            </a:extLst>
          </p:cNvPr>
          <p:cNvSpPr>
            <a:spLocks noGrp="1"/>
          </p:cNvSpPr>
          <p:nvPr>
            <p:ph idx="1"/>
          </p:nvPr>
        </p:nvSpPr>
        <p:spPr>
          <a:xfrm>
            <a:off x="269507" y="2346024"/>
            <a:ext cx="11598442" cy="3368842"/>
          </a:xfrm>
        </p:spPr>
        <p:txBody>
          <a:bodyPr anchor="ctr">
            <a:noAutofit/>
          </a:bodyPr>
          <a:lstStyle/>
          <a:p>
            <a:pPr marL="0" indent="0" algn="just">
              <a:lnSpc>
                <a:spcPct val="115000"/>
              </a:lnSpc>
              <a:buNone/>
            </a:pPr>
            <a:r>
              <a:rPr lang="sl-SI" sz="1800" b="1" i="1" dirty="0">
                <a:effectLst/>
                <a:latin typeface="Arial" panose="020B0604020202020204" pitchFamily="34" charset="0"/>
                <a:ea typeface="Calibri" panose="020F0502020204030204" pitchFamily="34" charset="0"/>
                <a:cs typeface="Arial" panose="020B0604020202020204" pitchFamily="34" charset="0"/>
              </a:rPr>
              <a:t>Lastnoročno:</a:t>
            </a:r>
          </a:p>
          <a:p>
            <a:pPr algn="just">
              <a:lnSpc>
                <a:spcPct val="110000"/>
              </a:lnSpc>
              <a:spcAft>
                <a:spcPts val="1000"/>
              </a:spcAft>
            </a:pPr>
            <a:r>
              <a:rPr lang="sl-SI" sz="1800" dirty="0">
                <a:effectLst/>
                <a:latin typeface="Arial" panose="020B0604020202020204" pitchFamily="34" charset="0"/>
                <a:ea typeface="Calibri" panose="020F0502020204030204" pitchFamily="34" charset="0"/>
                <a:cs typeface="Times New Roman" panose="02020603050405020304" pitchFamily="18" charset="0"/>
              </a:rPr>
              <a:t>Če prijavitelj nima možnosti elektronskega podpisovanja, se vloga na javni poziv kljub temu odda na prijavnem obrazcu v spletni aplikaciji eJR, nato pa natisne in lastnoročno podpiše. Obe obliki vloge, elektronska brez digitalnega podpisa in tiskana, morata biti vsebinsko popolnoma enaki. Ob morebitnih razlikah se upošteva elektronska različica.</a:t>
            </a:r>
          </a:p>
          <a:p>
            <a:pPr algn="just">
              <a:lnSpc>
                <a:spcPct val="110000"/>
              </a:lnSpc>
              <a:spcAft>
                <a:spcPts val="1000"/>
              </a:spcAft>
            </a:pPr>
            <a:r>
              <a:rPr lang="sl-SI" sz="1800" dirty="0">
                <a:effectLst/>
                <a:latin typeface="Arial" panose="020B0604020202020204" pitchFamily="34" charset="0"/>
                <a:ea typeface="Calibri" panose="020F0502020204030204" pitchFamily="34" charset="0"/>
                <a:cs typeface="Times New Roman" panose="02020603050405020304" pitchFamily="18" charset="0"/>
              </a:rPr>
              <a:t>Natisnjena in </a:t>
            </a:r>
            <a:r>
              <a:rPr lang="sl-SI" sz="1800" dirty="0">
                <a:effectLst/>
                <a:latin typeface="Arial" panose="020B0604020202020204" pitchFamily="34" charset="0"/>
                <a:ea typeface="Times New Roman" panose="02020603050405020304" pitchFamily="18" charset="0"/>
                <a:cs typeface="Times New Roman" panose="02020603050405020304" pitchFamily="18" charset="0"/>
              </a:rPr>
              <a:t>lastnoročno podpisana </a:t>
            </a:r>
            <a:r>
              <a:rPr lang="sl-SI" sz="1800" dirty="0">
                <a:effectLst/>
                <a:latin typeface="Arial" panose="020B0604020202020204" pitchFamily="34" charset="0"/>
                <a:ea typeface="Calibri" panose="020F0502020204030204" pitchFamily="34" charset="0"/>
                <a:cs typeface="Times New Roman" panose="02020603050405020304" pitchFamily="18" charset="0"/>
              </a:rPr>
              <a:t>vloga</a:t>
            </a:r>
            <a:r>
              <a:rPr lang="sl-SI" sz="1800" dirty="0">
                <a:effectLst/>
                <a:latin typeface="Arial" panose="020B0604020202020204" pitchFamily="34" charset="0"/>
                <a:ea typeface="Times New Roman" panose="02020603050405020304" pitchFamily="18" charset="0"/>
                <a:cs typeface="Times New Roman" panose="02020603050405020304" pitchFamily="18" charset="0"/>
              </a:rPr>
              <a:t> mora biti poslana priporočeno po pošti na naslov </a:t>
            </a:r>
            <a:r>
              <a:rPr lang="sl-SI" sz="1800" b="1" dirty="0">
                <a:effectLst/>
                <a:latin typeface="Arial" panose="020B0604020202020204" pitchFamily="34" charset="0"/>
                <a:ea typeface="Times New Roman" panose="02020603050405020304" pitchFamily="18" charset="0"/>
                <a:cs typeface="Times New Roman" panose="02020603050405020304" pitchFamily="18" charset="0"/>
              </a:rPr>
              <a:t>Ministrstvo za kulturo RS, Maistrova 10, 1000 Ljubljana</a:t>
            </a:r>
            <a:r>
              <a:rPr lang="sl-SI" sz="1800" dirty="0">
                <a:effectLst/>
                <a:latin typeface="Arial" panose="020B0604020202020204" pitchFamily="34" charset="0"/>
                <a:ea typeface="Times New Roman" panose="02020603050405020304" pitchFamily="18" charset="0"/>
                <a:cs typeface="Times New Roman" panose="02020603050405020304" pitchFamily="18" charset="0"/>
              </a:rPr>
              <a:t>, oziroma neposredno izročena ministrstvu na navedenem naslovu v času uradnih ur vložišča ministrstva. Na ovojnico obvezno nalepite A4-dokument »Ovojnica«, ki je priloga tega javnega poziva in vsebuje vse potrebne podatke.</a:t>
            </a:r>
            <a:endParaRPr lang="en-SI"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buBlip>
                <a:blip r:embed="rId2"/>
              </a:buBlip>
            </a:pPr>
            <a:r>
              <a:rPr lang="sl-SI" sz="1800" dirty="0">
                <a:effectLst/>
                <a:latin typeface="Arial" panose="020B0604020202020204" pitchFamily="34" charset="0"/>
                <a:ea typeface="Calibri" panose="020F0502020204030204" pitchFamily="34" charset="0"/>
                <a:cs typeface="Times New Roman" panose="02020603050405020304" pitchFamily="18" charset="0"/>
              </a:rPr>
              <a:t>Vse obvezne priloge, določene v besedilu javnega poziva, priložite le v spletnem obrazcu in jih ne pošiljate fizično. Lastnoročno podpisana vloga se šteje za pravočasno, če prispe na vložišče Ministrstva za kulturo pred potekom roka in je sprejeta v obravnavo strokovne komisije pred porabo sredstev.</a:t>
            </a:r>
          </a:p>
          <a:p>
            <a:pPr marL="0" indent="0" algn="just">
              <a:lnSpc>
                <a:spcPct val="115000"/>
              </a:lnSpc>
              <a:buNone/>
            </a:pPr>
            <a:endParaRPr lang="sl-SI" sz="1800" b="1" i="1" dirty="0">
              <a:effectLst/>
              <a:latin typeface="Arial" panose="020B0604020202020204" pitchFamily="34" charset="0"/>
              <a:ea typeface="Calibri" panose="020F0502020204030204" pitchFamily="34" charset="0"/>
              <a:cs typeface="Arial" panose="020B0604020202020204" pitchFamily="34" charset="0"/>
            </a:endParaRPr>
          </a:p>
          <a:p>
            <a:pPr algn="just">
              <a:lnSpc>
                <a:spcPct val="115000"/>
              </a:lnSpc>
            </a:pPr>
            <a:endParaRPr lang="sl-SI" sz="1800" b="1" i="1"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252175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4F49344-A34F-136F-EE87-D88629DFB441}"/>
              </a:ext>
            </a:extLst>
          </p:cNvPr>
          <p:cNvSpPr>
            <a:spLocks noGrp="1"/>
          </p:cNvSpPr>
          <p:nvPr>
            <p:ph type="title"/>
          </p:nvPr>
        </p:nvSpPr>
        <p:spPr>
          <a:xfrm>
            <a:off x="382954" y="386863"/>
            <a:ext cx="9895951" cy="1033669"/>
          </a:xfrm>
        </p:spPr>
        <p:txBody>
          <a:bodyPr>
            <a:normAutofit/>
          </a:bodyPr>
          <a:lstStyle/>
          <a:p>
            <a:r>
              <a:rPr lang="sl-SI" sz="4000" b="1" dirty="0">
                <a:solidFill>
                  <a:schemeClr val="accent1">
                    <a:lumMod val="75000"/>
                  </a:schemeClr>
                </a:solidFill>
                <a:latin typeface="Arial" panose="020B0604020202020204" pitchFamily="34" charset="0"/>
                <a:cs typeface="Arial" panose="020B0604020202020204" pitchFamily="34" charset="0"/>
              </a:rPr>
              <a:t>Obveščanje o izboru</a:t>
            </a:r>
          </a:p>
        </p:txBody>
      </p:sp>
      <p:sp>
        <p:nvSpPr>
          <p:cNvPr id="21" name="Označba mesta vsebine 2">
            <a:extLst>
              <a:ext uri="{FF2B5EF4-FFF2-40B4-BE49-F238E27FC236}">
                <a16:creationId xmlns:a16="http://schemas.microsoft.com/office/drawing/2014/main" id="{151CD879-65F8-3F7A-3D61-B030B1A0957D}"/>
              </a:ext>
            </a:extLst>
          </p:cNvPr>
          <p:cNvSpPr>
            <a:spLocks noGrp="1"/>
          </p:cNvSpPr>
          <p:nvPr>
            <p:ph idx="1"/>
          </p:nvPr>
        </p:nvSpPr>
        <p:spPr>
          <a:xfrm>
            <a:off x="382955" y="1680308"/>
            <a:ext cx="6348046" cy="4790829"/>
          </a:xfrm>
        </p:spPr>
        <p:txBody>
          <a:bodyPr anchor="ctr">
            <a:normAutofit/>
          </a:bodyPr>
          <a:lstStyle/>
          <a:p>
            <a:pPr algn="just">
              <a:lnSpc>
                <a:spcPct val="115000"/>
              </a:lnSpc>
              <a:spcAft>
                <a:spcPts val="1000"/>
              </a:spcAft>
              <a:buBlip>
                <a:blip r:embed="rId3"/>
              </a:buBlip>
            </a:pPr>
            <a:r>
              <a:rPr lang="sl-SI" sz="1800" dirty="0">
                <a:effectLst/>
                <a:latin typeface="Arial" panose="020B0604020202020204" pitchFamily="34" charset="0"/>
                <a:ea typeface="Calibri" panose="020F0502020204030204" pitchFamily="34" charset="0"/>
                <a:cs typeface="Times New Roman" panose="02020603050405020304" pitchFamily="18" charset="0"/>
              </a:rPr>
              <a:t>Vročanje dokumentov se na tem javnem pozivu izvaja izključno preko elektronskega naslova za vročanje dokumentov v elektronski obliki, in sicer bodisi preko varnega elektronskega predala ali navadnega elektronskega predala s seznanitvijo in s potrditvijo prevzema.</a:t>
            </a:r>
            <a:endParaRPr lang="en-SI"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l-SI" sz="1800" dirty="0">
              <a:latin typeface="Arial" panose="020B0604020202020204" pitchFamily="34" charset="0"/>
              <a:cs typeface="Arial" panose="020B0604020202020204" pitchFamily="34" charset="0"/>
            </a:endParaRPr>
          </a:p>
          <a:p>
            <a:endParaRPr lang="sl-SI" sz="18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0EE38576-A703-F769-1EAA-6F6D2E5ACBA8}"/>
              </a:ext>
            </a:extLst>
          </p:cNvPr>
          <p:cNvSpPr/>
          <p:nvPr/>
        </p:nvSpPr>
        <p:spPr>
          <a:xfrm>
            <a:off x="7950200" y="1993900"/>
            <a:ext cx="3695700" cy="29718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sl-SI" b="1" dirty="0">
                <a:solidFill>
                  <a:schemeClr val="tx1"/>
                </a:solidFill>
                <a:latin typeface="Arial" panose="020B0604020202020204" pitchFamily="34" charset="0"/>
                <a:cs typeface="Arial" panose="020B0604020202020204" pitchFamily="34" charset="0"/>
              </a:rPr>
              <a:t>Odpošiljanje prvih odločb predvidoma 16. septembra 2024</a:t>
            </a:r>
            <a:endParaRPr lang="en-SI" b="1" dirty="0">
              <a:solidFill>
                <a:schemeClr val="tx1"/>
              </a:solidFill>
              <a:latin typeface="Arial" panose="020B0604020202020204" pitchFamily="34" charset="0"/>
              <a:cs typeface="Arial" panose="020B0604020202020204" pitchFamily="34" charset="0"/>
            </a:endParaRPr>
          </a:p>
          <a:p>
            <a:pPr algn="ctr"/>
            <a:endParaRPr lang="en-SI"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4573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B899550-40AE-82C4-DB81-D1303F3A7E27}"/>
              </a:ext>
            </a:extLst>
          </p:cNvPr>
          <p:cNvSpPr/>
          <p:nvPr/>
        </p:nvSpPr>
        <p:spPr>
          <a:xfrm>
            <a:off x="1498600" y="1533525"/>
            <a:ext cx="9702800" cy="379095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just">
              <a:lnSpc>
                <a:spcPct val="115000"/>
              </a:lnSpc>
              <a:spcAft>
                <a:spcPts val="1000"/>
              </a:spcAft>
            </a:pPr>
            <a:r>
              <a:rPr lang="sl-SI" sz="1800" b="1" dirty="0">
                <a:effectLst/>
                <a:latin typeface="Arial" panose="020B0604020202020204" pitchFamily="34" charset="0"/>
                <a:ea typeface="Calibri" panose="020F0502020204030204" pitchFamily="34" charset="0"/>
                <a:cs typeface="Times New Roman" panose="02020603050405020304" pitchFamily="18" charset="0"/>
              </a:rPr>
              <a:t>Podpis pogodbe bo možen le z digitalnim podpisom. V kolikor prijavitelj še nima urejene možnosti digitalnega podpisa si ga mora zagotoviti najkasneje v roku 15 dni od prejema odločbe o izboru.</a:t>
            </a:r>
            <a:endParaRPr lang="en-SI" sz="18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53260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4F49344-A34F-136F-EE87-D88629DFB441}"/>
              </a:ext>
            </a:extLst>
          </p:cNvPr>
          <p:cNvSpPr>
            <a:spLocks noGrp="1"/>
          </p:cNvSpPr>
          <p:nvPr>
            <p:ph type="title"/>
          </p:nvPr>
        </p:nvSpPr>
        <p:spPr>
          <a:xfrm>
            <a:off x="382954" y="386863"/>
            <a:ext cx="9895951" cy="1033669"/>
          </a:xfrm>
        </p:spPr>
        <p:txBody>
          <a:bodyPr>
            <a:normAutofit/>
          </a:bodyPr>
          <a:lstStyle/>
          <a:p>
            <a:r>
              <a:rPr lang="sl-SI" sz="4000" b="1" dirty="0">
                <a:solidFill>
                  <a:schemeClr val="accent1">
                    <a:lumMod val="75000"/>
                  </a:schemeClr>
                </a:solidFill>
                <a:latin typeface="Arial" panose="020B0604020202020204" pitchFamily="34" charset="0"/>
                <a:cs typeface="Arial" panose="020B0604020202020204" pitchFamily="34" charset="0"/>
              </a:rPr>
              <a:t>Osnovni podatki</a:t>
            </a:r>
          </a:p>
        </p:txBody>
      </p:sp>
      <p:sp>
        <p:nvSpPr>
          <p:cNvPr id="21" name="Označba mesta vsebine 2">
            <a:extLst>
              <a:ext uri="{FF2B5EF4-FFF2-40B4-BE49-F238E27FC236}">
                <a16:creationId xmlns:a16="http://schemas.microsoft.com/office/drawing/2014/main" id="{151CD879-65F8-3F7A-3D61-B030B1A0957D}"/>
              </a:ext>
            </a:extLst>
          </p:cNvPr>
          <p:cNvSpPr>
            <a:spLocks noGrp="1"/>
          </p:cNvSpPr>
          <p:nvPr>
            <p:ph idx="1"/>
          </p:nvPr>
        </p:nvSpPr>
        <p:spPr>
          <a:xfrm>
            <a:off x="382955" y="1680308"/>
            <a:ext cx="6348046" cy="4790829"/>
          </a:xfrm>
        </p:spPr>
        <p:txBody>
          <a:bodyPr anchor="ctr">
            <a:normAutofit/>
          </a:bodyPr>
          <a:lstStyle/>
          <a:p>
            <a:pPr marL="0" indent="0">
              <a:buNone/>
            </a:pPr>
            <a:r>
              <a:rPr lang="sl-SI" sz="1800" b="1" dirty="0">
                <a:latin typeface="Arial" panose="020B0604020202020204" pitchFamily="34" charset="0"/>
                <a:cs typeface="Arial" panose="020B0604020202020204" pitchFamily="34" charset="0"/>
              </a:rPr>
              <a:t>Predmet</a:t>
            </a:r>
          </a:p>
          <a:p>
            <a:pPr algn="just">
              <a:lnSpc>
                <a:spcPct val="115000"/>
              </a:lnSpc>
              <a:spcAft>
                <a:spcPts val="1000"/>
              </a:spcAft>
            </a:pPr>
            <a:r>
              <a:rPr lang="sl-SI" sz="1800" dirty="0">
                <a:effectLst/>
                <a:latin typeface="Arial" panose="020B0604020202020204" pitchFamily="34" charset="0"/>
                <a:ea typeface="Calibri" panose="020F0502020204030204" pitchFamily="34" charset="0"/>
                <a:cs typeface="Times New Roman" panose="02020603050405020304" pitchFamily="18" charset="0"/>
              </a:rPr>
              <a:t>Spodbujanje </a:t>
            </a:r>
            <a:r>
              <a:rPr lang="sl-SI" sz="1800" b="1" i="1" dirty="0">
                <a:effectLst/>
                <a:latin typeface="Arial" panose="020B0604020202020204" pitchFamily="34" charset="0"/>
                <a:ea typeface="Calibri" panose="020F0502020204030204" pitchFamily="34" charset="0"/>
                <a:cs typeface="Times New Roman" panose="02020603050405020304" pitchFamily="18" charset="0"/>
              </a:rPr>
              <a:t>decentraliziranega kroženja kulturnih vsebin in razvoja občinstev</a:t>
            </a:r>
            <a:r>
              <a:rPr lang="sl-SI" sz="1800" i="1" dirty="0">
                <a:effectLst/>
                <a:latin typeface="Arial" panose="020B0604020202020204" pitchFamily="34" charset="0"/>
                <a:ea typeface="Calibri" panose="020F0502020204030204" pitchFamily="34" charset="0"/>
                <a:cs typeface="Times New Roman" panose="02020603050405020304" pitchFamily="18" charset="0"/>
              </a:rPr>
              <a:t>, </a:t>
            </a:r>
            <a:r>
              <a:rPr lang="sl-SI" sz="1800" dirty="0">
                <a:effectLst/>
                <a:latin typeface="Arial" panose="020B0604020202020204" pitchFamily="34" charset="0"/>
                <a:ea typeface="Calibri" panose="020F0502020204030204" pitchFamily="34" charset="0"/>
                <a:cs typeface="Times New Roman" panose="02020603050405020304" pitchFamily="18" charset="0"/>
              </a:rPr>
              <a:t>pri čemer se nanj lahko prijavijo javni zavodi, ki so registrirani za izvajanje kulturne dejavnosti.</a:t>
            </a:r>
            <a:endParaRPr lang="sl-SI" sz="1800" dirty="0">
              <a:latin typeface="Arial" panose="020B0604020202020204" pitchFamily="34" charset="0"/>
              <a:cs typeface="Arial" panose="020B0604020202020204" pitchFamily="34" charset="0"/>
            </a:endParaRPr>
          </a:p>
          <a:p>
            <a:pPr marL="0" indent="0">
              <a:buNone/>
            </a:pPr>
            <a:endParaRPr lang="sl-SI" sz="1800" dirty="0">
              <a:latin typeface="Arial" panose="020B0604020202020204" pitchFamily="34" charset="0"/>
              <a:cs typeface="Arial" panose="020B0604020202020204" pitchFamily="34" charset="0"/>
            </a:endParaRPr>
          </a:p>
          <a:p>
            <a:pPr marL="0" indent="0">
              <a:buNone/>
            </a:pPr>
            <a:r>
              <a:rPr lang="sl-SI" sz="1800" b="1" dirty="0">
                <a:latin typeface="Arial" panose="020B0604020202020204" pitchFamily="34" charset="0"/>
                <a:cs typeface="Arial" panose="020B0604020202020204" pitchFamily="34" charset="0"/>
              </a:rPr>
              <a:t>Okvirna vrednost razpisa</a:t>
            </a:r>
          </a:p>
          <a:p>
            <a:r>
              <a:rPr lang="sl-SI" sz="1800" dirty="0">
                <a:latin typeface="Arial" panose="020B0604020202020204" pitchFamily="34" charset="0"/>
                <a:cs typeface="Arial" panose="020B0604020202020204" pitchFamily="34" charset="0"/>
              </a:rPr>
              <a:t>150.000,00  EUR</a:t>
            </a:r>
          </a:p>
          <a:p>
            <a:pPr marL="0" indent="0">
              <a:buNone/>
            </a:pPr>
            <a:endParaRPr lang="sl-SI" sz="1800" dirty="0">
              <a:latin typeface="Arial" panose="020B0604020202020204" pitchFamily="34" charset="0"/>
              <a:cs typeface="Arial" panose="020B0604020202020204" pitchFamily="34" charset="0"/>
            </a:endParaRPr>
          </a:p>
          <a:p>
            <a:pPr marL="0" indent="0">
              <a:buNone/>
            </a:pPr>
            <a:r>
              <a:rPr lang="sl-SI" sz="1800" b="1" dirty="0">
                <a:latin typeface="Arial" panose="020B0604020202020204" pitchFamily="34" charset="0"/>
                <a:cs typeface="Arial" panose="020B0604020202020204" pitchFamily="34" charset="0"/>
              </a:rPr>
              <a:t>PILOTNI PROJEKT</a:t>
            </a:r>
          </a:p>
          <a:p>
            <a:endParaRPr lang="sl-SI" sz="18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0EE38576-A703-F769-1EAA-6F6D2E5ACBA8}"/>
              </a:ext>
            </a:extLst>
          </p:cNvPr>
          <p:cNvSpPr/>
          <p:nvPr/>
        </p:nvSpPr>
        <p:spPr>
          <a:xfrm>
            <a:off x="7950200" y="1993900"/>
            <a:ext cx="3695700" cy="13081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en-SI" b="1" dirty="0">
                <a:solidFill>
                  <a:schemeClr val="tx1"/>
                </a:solidFill>
                <a:latin typeface="Arial" panose="020B0604020202020204" pitchFamily="34" charset="0"/>
                <a:cs typeface="Arial" panose="020B0604020202020204" pitchFamily="34" charset="0"/>
              </a:rPr>
              <a:t>Začetek poziva:</a:t>
            </a:r>
          </a:p>
          <a:p>
            <a:pPr algn="ctr"/>
            <a:r>
              <a:rPr lang="en-SI" b="1" dirty="0">
                <a:solidFill>
                  <a:schemeClr val="tx1"/>
                </a:solidFill>
                <a:latin typeface="Arial" panose="020B0604020202020204" pitchFamily="34" charset="0"/>
                <a:cs typeface="Arial" panose="020B0604020202020204" pitchFamily="34" charset="0"/>
              </a:rPr>
              <a:t>2.9.2024 ob 10:00</a:t>
            </a:r>
          </a:p>
        </p:txBody>
      </p:sp>
      <p:sp>
        <p:nvSpPr>
          <p:cNvPr id="4" name="Rectangle 3">
            <a:extLst>
              <a:ext uri="{FF2B5EF4-FFF2-40B4-BE49-F238E27FC236}">
                <a16:creationId xmlns:a16="http://schemas.microsoft.com/office/drawing/2014/main" id="{6A0D67F7-7BE3-FD82-F0B0-D9BC9A5BB45E}"/>
              </a:ext>
            </a:extLst>
          </p:cNvPr>
          <p:cNvSpPr/>
          <p:nvPr/>
        </p:nvSpPr>
        <p:spPr>
          <a:xfrm>
            <a:off x="7950200" y="3811868"/>
            <a:ext cx="3695700" cy="13081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en-SI" b="1" dirty="0">
                <a:solidFill>
                  <a:schemeClr val="tx1"/>
                </a:solidFill>
                <a:latin typeface="Arial" panose="020B0604020202020204" pitchFamily="34" charset="0"/>
                <a:cs typeface="Arial" panose="020B0604020202020204" pitchFamily="34" charset="0"/>
              </a:rPr>
              <a:t>Konec poziva:</a:t>
            </a:r>
          </a:p>
          <a:p>
            <a:pPr algn="ctr"/>
            <a:r>
              <a:rPr lang="en-GB" b="1" dirty="0">
                <a:solidFill>
                  <a:schemeClr val="tx1"/>
                </a:solidFill>
                <a:latin typeface="Arial" panose="020B0604020202020204" pitchFamily="34" charset="0"/>
                <a:cs typeface="Arial" panose="020B0604020202020204" pitchFamily="34" charset="0"/>
              </a:rPr>
              <a:t>poraba sredstev /</a:t>
            </a:r>
          </a:p>
          <a:p>
            <a:pPr algn="ctr"/>
            <a:r>
              <a:rPr lang="en-GB" b="1" dirty="0">
                <a:solidFill>
                  <a:schemeClr val="tx1"/>
                </a:solidFill>
                <a:latin typeface="Arial" panose="020B0604020202020204" pitchFamily="34" charset="0"/>
                <a:cs typeface="Arial" panose="020B0604020202020204" pitchFamily="34" charset="0"/>
              </a:rPr>
              <a:t> ne kasneje kot 31.10.2024</a:t>
            </a:r>
            <a:endParaRPr lang="en-SI"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138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D453C45-1F64-0EC6-7A5E-52EC7FE7C3AE}"/>
              </a:ext>
            </a:extLst>
          </p:cNvPr>
          <p:cNvSpPr>
            <a:spLocks noGrp="1"/>
          </p:cNvSpPr>
          <p:nvPr>
            <p:ph type="title"/>
          </p:nvPr>
        </p:nvSpPr>
        <p:spPr>
          <a:xfrm>
            <a:off x="459349" y="294538"/>
            <a:ext cx="9895951" cy="1033669"/>
          </a:xfrm>
        </p:spPr>
        <p:txBody>
          <a:bodyPr>
            <a:normAutofit/>
          </a:bodyPr>
          <a:lstStyle/>
          <a:p>
            <a:r>
              <a:rPr lang="sl-SI" sz="4000" b="1" dirty="0">
                <a:solidFill>
                  <a:schemeClr val="accent1">
                    <a:lumMod val="75000"/>
                  </a:schemeClr>
                </a:solidFill>
                <a:latin typeface="Arial" panose="020B0604020202020204" pitchFamily="34" charset="0"/>
                <a:cs typeface="Arial" panose="020B0604020202020204" pitchFamily="34" charset="0"/>
              </a:rPr>
              <a:t>Osnovni podatki</a:t>
            </a:r>
          </a:p>
        </p:txBody>
      </p:sp>
      <p:sp>
        <p:nvSpPr>
          <p:cNvPr id="3" name="Označba mesta vsebine 2">
            <a:extLst>
              <a:ext uri="{FF2B5EF4-FFF2-40B4-BE49-F238E27FC236}">
                <a16:creationId xmlns:a16="http://schemas.microsoft.com/office/drawing/2014/main" id="{1ABE3EC6-0D93-5E48-4A24-9811B8D1BA8D}"/>
              </a:ext>
            </a:extLst>
          </p:cNvPr>
          <p:cNvSpPr>
            <a:spLocks noGrp="1"/>
          </p:cNvSpPr>
          <p:nvPr>
            <p:ph idx="1"/>
          </p:nvPr>
        </p:nvSpPr>
        <p:spPr>
          <a:xfrm>
            <a:off x="459349" y="1963433"/>
            <a:ext cx="11263727" cy="4398290"/>
          </a:xfrm>
        </p:spPr>
        <p:txBody>
          <a:bodyPr anchor="ctr">
            <a:normAutofit/>
          </a:bodyPr>
          <a:lstStyle/>
          <a:p>
            <a:pPr marL="0" indent="0" algn="just">
              <a:lnSpc>
                <a:spcPct val="115000"/>
              </a:lnSpc>
              <a:spcAft>
                <a:spcPts val="1000"/>
              </a:spcAft>
              <a:buNone/>
            </a:pPr>
            <a:r>
              <a:rPr lang="sl-SI" sz="2400" b="1" dirty="0">
                <a:effectLst/>
                <a:latin typeface="Arial" panose="020B0604020202020204" pitchFamily="34" charset="0"/>
                <a:ea typeface="Calibri" panose="020F0502020204030204" pitchFamily="34" charset="0"/>
                <a:cs typeface="Times New Roman" panose="02020603050405020304" pitchFamily="18" charset="0"/>
              </a:rPr>
              <a:t>Sofinancirano bo:</a:t>
            </a:r>
          </a:p>
          <a:p>
            <a:pPr algn="just">
              <a:lnSpc>
                <a:spcPct val="115000"/>
              </a:lnSpc>
              <a:spcAft>
                <a:spcPts val="1000"/>
              </a:spcAft>
              <a:buFont typeface="Wingdings" pitchFamily="2" charset="2"/>
              <a:buChar char="ü"/>
            </a:pPr>
            <a:r>
              <a:rPr lang="sl-SI" sz="1800" b="1" i="1" dirty="0">
                <a:effectLst/>
                <a:latin typeface="Arial" panose="020B0604020202020204" pitchFamily="34" charset="0"/>
                <a:ea typeface="Calibri" panose="020F0502020204030204" pitchFamily="34" charset="0"/>
                <a:cs typeface="Times New Roman" panose="02020603050405020304" pitchFamily="18" charset="0"/>
              </a:rPr>
              <a:t>gostovanje kulturnih projektov </a:t>
            </a:r>
            <a:r>
              <a:rPr lang="sl-SI" sz="1800" dirty="0">
                <a:effectLst/>
                <a:latin typeface="Arial" panose="020B0604020202020204" pitchFamily="34" charset="0"/>
                <a:ea typeface="Calibri" panose="020F0502020204030204" pitchFamily="34" charset="0"/>
                <a:cs typeface="Times New Roman" panose="02020603050405020304" pitchFamily="18" charset="0"/>
              </a:rPr>
              <a:t>na področju glasbenih, intermedijskih, uprizoritvenih in vizualnih umetnosti, arhitekture in oblikovanja ter kulturne dediščine, </a:t>
            </a:r>
          </a:p>
          <a:p>
            <a:pPr algn="just">
              <a:lnSpc>
                <a:spcPct val="115000"/>
              </a:lnSpc>
              <a:spcAft>
                <a:spcPts val="1000"/>
              </a:spcAft>
              <a:buFont typeface="Wingdings" pitchFamily="2" charset="2"/>
              <a:buChar char="ü"/>
            </a:pPr>
            <a:r>
              <a:rPr lang="sl-SI" sz="1800" dirty="0">
                <a:effectLst/>
                <a:latin typeface="Arial" panose="020B0604020202020204" pitchFamily="34" charset="0"/>
                <a:ea typeface="Calibri" panose="020F0502020204030204" pitchFamily="34" charset="0"/>
                <a:cs typeface="Times New Roman" panose="02020603050405020304" pitchFamily="18" charset="0"/>
              </a:rPr>
              <a:t>katerih </a:t>
            </a:r>
            <a:r>
              <a:rPr lang="sl-SI" sz="1800" b="1" i="1" dirty="0">
                <a:effectLst/>
                <a:latin typeface="Arial" panose="020B0604020202020204" pitchFamily="34" charset="0"/>
                <a:ea typeface="Calibri" panose="020F0502020204030204" pitchFamily="34" charset="0"/>
                <a:cs typeface="Times New Roman" panose="02020603050405020304" pitchFamily="18" charset="0"/>
              </a:rPr>
              <a:t>nastanek je med letom 2020 in 2023 sofinanciralo ministrstvo </a:t>
            </a:r>
            <a:r>
              <a:rPr lang="sl-SI" sz="1800" dirty="0">
                <a:effectLst/>
                <a:latin typeface="Arial" panose="020B0604020202020204" pitchFamily="34" charset="0"/>
                <a:ea typeface="Calibri" panose="020F0502020204030204" pitchFamily="34" charset="0"/>
                <a:cs typeface="Times New Roman" panose="02020603050405020304" pitchFamily="18" charset="0"/>
              </a:rPr>
              <a:t>na podlagi javnega razpisa ali neposrednega poziva in so bili v navedenih letih javno prvič predstavljeni v drugi občini, kot je ta, v kateri se bo izvedlo gostovanje. </a:t>
            </a:r>
          </a:p>
          <a:p>
            <a:pPr algn="just">
              <a:lnSpc>
                <a:spcPct val="115000"/>
              </a:lnSpc>
              <a:spcAft>
                <a:spcPts val="1000"/>
              </a:spcAft>
              <a:buFont typeface="Wingdings" pitchFamily="2" charset="2"/>
              <a:buChar char="ü"/>
            </a:pPr>
            <a:r>
              <a:rPr lang="sl-SI" sz="1800" dirty="0">
                <a:effectLst/>
                <a:latin typeface="Arial" panose="020B0604020202020204" pitchFamily="34" charset="0"/>
                <a:ea typeface="Calibri" panose="020F0502020204030204" pitchFamily="34" charset="0"/>
                <a:cs typeface="Times New Roman" panose="02020603050405020304" pitchFamily="18" charset="0"/>
              </a:rPr>
              <a:t>Sofinancirana bo </a:t>
            </a:r>
            <a:r>
              <a:rPr lang="sl-SI" sz="1800" b="1" i="1" dirty="0">
                <a:effectLst/>
                <a:latin typeface="Arial" panose="020B0604020202020204" pitchFamily="34" charset="0"/>
                <a:ea typeface="Calibri" panose="020F0502020204030204" pitchFamily="34" charset="0"/>
                <a:cs typeface="Times New Roman" panose="02020603050405020304" pitchFamily="18" charset="0"/>
              </a:rPr>
              <a:t>tudi izvedba spremljajočih dogodkov razvoja občinstva </a:t>
            </a:r>
            <a:r>
              <a:rPr lang="sl-SI" sz="1800" dirty="0">
                <a:effectLst/>
                <a:latin typeface="Arial" panose="020B0604020202020204" pitchFamily="34" charset="0"/>
                <a:ea typeface="Calibri" panose="020F0502020204030204" pitchFamily="34" charset="0"/>
                <a:cs typeface="Times New Roman" panose="02020603050405020304" pitchFamily="18" charset="0"/>
              </a:rPr>
              <a:t>oziroma kulturno-umetnostne vzgoje. </a:t>
            </a:r>
            <a:endParaRPr lang="en-SI"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l-SI"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0947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4782251-B763-5FD7-FA68-40C39B4E7D03}"/>
              </a:ext>
            </a:extLst>
          </p:cNvPr>
          <p:cNvSpPr>
            <a:spLocks noGrp="1"/>
          </p:cNvSpPr>
          <p:nvPr>
            <p:ph type="title"/>
          </p:nvPr>
        </p:nvSpPr>
        <p:spPr>
          <a:xfrm>
            <a:off x="342899" y="400051"/>
            <a:ext cx="9895951" cy="1033669"/>
          </a:xfrm>
        </p:spPr>
        <p:txBody>
          <a:bodyPr>
            <a:normAutofit/>
          </a:bodyPr>
          <a:lstStyle/>
          <a:p>
            <a:r>
              <a:rPr lang="sl-SI" sz="4000" b="1" dirty="0">
                <a:solidFill>
                  <a:schemeClr val="accent1">
                    <a:lumMod val="75000"/>
                  </a:schemeClr>
                </a:solidFill>
                <a:latin typeface="Arial" panose="020B0604020202020204" pitchFamily="34" charset="0"/>
                <a:cs typeface="Arial" panose="020B0604020202020204" pitchFamily="34" charset="0"/>
              </a:rPr>
              <a:t>Ključna terminologija</a:t>
            </a:r>
          </a:p>
        </p:txBody>
      </p:sp>
      <p:sp>
        <p:nvSpPr>
          <p:cNvPr id="34" name="Označba mesta vsebine 2">
            <a:extLst>
              <a:ext uri="{FF2B5EF4-FFF2-40B4-BE49-F238E27FC236}">
                <a16:creationId xmlns:a16="http://schemas.microsoft.com/office/drawing/2014/main" id="{6C9E687F-1EAE-ACED-E38E-69DBFB0926FC}"/>
              </a:ext>
            </a:extLst>
          </p:cNvPr>
          <p:cNvSpPr>
            <a:spLocks noGrp="1"/>
          </p:cNvSpPr>
          <p:nvPr>
            <p:ph idx="1"/>
          </p:nvPr>
        </p:nvSpPr>
        <p:spPr>
          <a:xfrm>
            <a:off x="202132" y="1891970"/>
            <a:ext cx="11627918" cy="4565979"/>
          </a:xfrm>
        </p:spPr>
        <p:txBody>
          <a:bodyPr anchor="ctr">
            <a:normAutofit/>
          </a:bodyPr>
          <a:lstStyle/>
          <a:p>
            <a:endParaRPr lang="sl-SI" sz="1600" dirty="0">
              <a:latin typeface="Arial" panose="020B0604020202020204" pitchFamily="34" charset="0"/>
              <a:cs typeface="Arial" panose="020B0604020202020204" pitchFamily="34" charset="0"/>
            </a:endParaRPr>
          </a:p>
          <a:p>
            <a:r>
              <a:rPr lang="sl-SI" sz="1800" b="1" dirty="0">
                <a:latin typeface="Arial" panose="020B0604020202020204" pitchFamily="34" charset="0"/>
                <a:cs typeface="Arial" panose="020B0604020202020204" pitchFamily="34" charset="0"/>
              </a:rPr>
              <a:t>Kulturni projekt – gostovanje - dogodek razvoja občinstev - prijavljeni projekt.</a:t>
            </a:r>
          </a:p>
          <a:p>
            <a:endParaRPr lang="sl-SI" sz="1800" b="1" dirty="0">
              <a:latin typeface="Arial" panose="020B0604020202020204" pitchFamily="34" charset="0"/>
              <a:cs typeface="Arial" panose="020B0604020202020204" pitchFamily="34" charset="0"/>
            </a:endParaRPr>
          </a:p>
          <a:p>
            <a:r>
              <a:rPr lang="sl-SI" sz="1700" b="1" dirty="0">
                <a:latin typeface="Arial" panose="020B0604020202020204" pitchFamily="34" charset="0"/>
                <a:cs typeface="Arial" panose="020B0604020202020204" pitchFamily="34" charset="0"/>
              </a:rPr>
              <a:t>Kulturni projekt </a:t>
            </a:r>
            <a:r>
              <a:rPr lang="sl-SI" sz="1700" dirty="0">
                <a:latin typeface="Arial" panose="020B0604020202020204" pitchFamily="34" charset="0"/>
                <a:cs typeface="Arial" panose="020B0604020202020204" pitchFamily="34" charset="0"/>
              </a:rPr>
              <a:t>je posamična kulturna dejavnost, ki je po zasnovi, vsebini, izvedbi in obsegu zaključena, javnosti dostopna celota (na primer koncert, razstava, predstava, performans, zvočni sprehod, javna intervencija in podobno). </a:t>
            </a:r>
          </a:p>
          <a:p>
            <a:r>
              <a:rPr lang="sl-SI" sz="17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Gostovanje </a:t>
            </a:r>
            <a:r>
              <a:rPr lang="sl-SI" sz="17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zajema celotni načrtovani obseg aktivnosti, potrebnih za ponovno izvedbo oziroma izvedbe kulturnega projekta, ki se bo izvedel v letu 2024 in je bil javnosti premierno predstavljen </a:t>
            </a:r>
            <a:r>
              <a:rPr lang="sl-SI" sz="1700" dirty="0">
                <a:effectLst/>
                <a:latin typeface="Arial" panose="020B0604020202020204" pitchFamily="34" charset="0"/>
                <a:ea typeface="Calibri" panose="020F0502020204030204" pitchFamily="34" charset="0"/>
                <a:cs typeface="Times New Roman" panose="02020603050405020304" pitchFamily="18" charset="0"/>
              </a:rPr>
              <a:t>med letoma 2020 in 2023</a:t>
            </a:r>
            <a:r>
              <a:rPr lang="sl-SI" sz="17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v drugi občini, kot je ta, v kateri se bo izvedlo gostovanje.</a:t>
            </a:r>
          </a:p>
          <a:p>
            <a:pPr>
              <a:lnSpc>
                <a:spcPct val="115000"/>
              </a:lnSpc>
              <a:spcAft>
                <a:spcPts val="1000"/>
              </a:spcAft>
            </a:pPr>
            <a:r>
              <a:rPr lang="sl-SI" sz="17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Dogodek razvoja občinstev</a:t>
            </a:r>
            <a:r>
              <a:rPr lang="sl-SI" sz="17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je dogodek, v okviru katerega se predstavlja, reflektira ali spodbuja zanimanje za posamezne tematike (na primer posamezni umetniški žanr, ustvarjalno metodo, zgodovino kulturnega fenomena, umetnikovo prakso in podobno) na področju kulture. Lahko se izvede preko delavnice, javnega pogovora, javne intervencije, okrogle mize in podobno, pri čemer mora biti prilagojen ciljni skupini in vsebinsko skladen z gostujočim projektom. Sem sodijo tudi dogodki, ki občinstvo razvijajo skozi različne pristope kulturno-umetnostne vzgoje.</a:t>
            </a:r>
            <a:endParaRPr lang="en-SI"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l-SI" sz="1600" dirty="0">
              <a:latin typeface="Arial" panose="020B0604020202020204" pitchFamily="34" charset="0"/>
              <a:cs typeface="Arial" panose="020B0604020202020204" pitchFamily="34" charset="0"/>
            </a:endParaRPr>
          </a:p>
          <a:p>
            <a:pPr marL="0" indent="0">
              <a:buNone/>
            </a:pPr>
            <a:endParaRPr lang="sl-SI"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930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4F49344-A34F-136F-EE87-D88629DFB441}"/>
              </a:ext>
            </a:extLst>
          </p:cNvPr>
          <p:cNvSpPr>
            <a:spLocks noGrp="1"/>
          </p:cNvSpPr>
          <p:nvPr>
            <p:ph type="title"/>
          </p:nvPr>
        </p:nvSpPr>
        <p:spPr>
          <a:xfrm>
            <a:off x="382954" y="386863"/>
            <a:ext cx="9895951" cy="1033669"/>
          </a:xfrm>
        </p:spPr>
        <p:txBody>
          <a:bodyPr>
            <a:normAutofit/>
          </a:bodyPr>
          <a:lstStyle/>
          <a:p>
            <a:r>
              <a:rPr lang="sl-SI" sz="4000" b="1" dirty="0">
                <a:solidFill>
                  <a:schemeClr val="accent1">
                    <a:lumMod val="75000"/>
                  </a:schemeClr>
                </a:solidFill>
                <a:latin typeface="Arial" panose="020B0604020202020204" pitchFamily="34" charset="0"/>
                <a:cs typeface="Arial" panose="020B0604020202020204" pitchFamily="34" charset="0"/>
              </a:rPr>
              <a:t>Cilji poziva</a:t>
            </a:r>
          </a:p>
        </p:txBody>
      </p:sp>
      <p:sp>
        <p:nvSpPr>
          <p:cNvPr id="3" name="Rectangle 2">
            <a:extLst>
              <a:ext uri="{FF2B5EF4-FFF2-40B4-BE49-F238E27FC236}">
                <a16:creationId xmlns:a16="http://schemas.microsoft.com/office/drawing/2014/main" id="{0EE38576-A703-F769-1EAA-6F6D2E5ACBA8}"/>
              </a:ext>
            </a:extLst>
          </p:cNvPr>
          <p:cNvSpPr/>
          <p:nvPr/>
        </p:nvSpPr>
        <p:spPr>
          <a:xfrm>
            <a:off x="1511300" y="1962150"/>
            <a:ext cx="9702800" cy="379095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just">
              <a:lnSpc>
                <a:spcPct val="115000"/>
              </a:lnSpc>
              <a:spcAft>
                <a:spcPts val="1000"/>
              </a:spcAft>
            </a:pPr>
            <a:r>
              <a:rPr lang="sl-SI" sz="2000" b="1" dirty="0">
                <a:effectLst/>
                <a:latin typeface="Arial" panose="020B0604020202020204" pitchFamily="34" charset="0"/>
                <a:ea typeface="Calibri" panose="020F0502020204030204" pitchFamily="34" charset="0"/>
                <a:cs typeface="Times New Roman" panose="02020603050405020304" pitchFamily="18" charset="0"/>
              </a:rPr>
              <a:t>Cilji javnega poziva so izboljšanje dostopa prebivalcev do kakovostne in raznovrstne kulturne oziroma umetniške produkcije; spodbujanje izvajanja projektov razvoja občinstev; kroženje z javnimi sredstvi sofinanciranih vsebin po javni kulturni infrastrukturi; vzdržna produkcija in skladen regionalni kulturni razvoj.</a:t>
            </a:r>
            <a:endParaRPr lang="en-SI" sz="20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60499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F10E1ED-4E9D-A445-9B65-B855FE281751}"/>
              </a:ext>
            </a:extLst>
          </p:cNvPr>
          <p:cNvSpPr>
            <a:spLocks noGrp="1"/>
          </p:cNvSpPr>
          <p:nvPr>
            <p:ph type="title"/>
          </p:nvPr>
        </p:nvSpPr>
        <p:spPr>
          <a:xfrm>
            <a:off x="251927" y="158621"/>
            <a:ext cx="9895951" cy="1033669"/>
          </a:xfrm>
        </p:spPr>
        <p:txBody>
          <a:bodyPr>
            <a:normAutofit/>
          </a:bodyPr>
          <a:lstStyle/>
          <a:p>
            <a:r>
              <a:rPr lang="sl-SI" sz="4000" b="1" dirty="0">
                <a:solidFill>
                  <a:schemeClr val="accent1">
                    <a:lumMod val="75000"/>
                  </a:schemeClr>
                </a:solidFill>
                <a:latin typeface="Arial" panose="020B0604020202020204" pitchFamily="34" charset="0"/>
                <a:cs typeface="Arial" panose="020B0604020202020204" pitchFamily="34" charset="0"/>
              </a:rPr>
              <a:t>Upravičeni stroški</a:t>
            </a:r>
          </a:p>
        </p:txBody>
      </p:sp>
      <p:sp>
        <p:nvSpPr>
          <p:cNvPr id="3" name="Označba mesta vsebine 2">
            <a:extLst>
              <a:ext uri="{FF2B5EF4-FFF2-40B4-BE49-F238E27FC236}">
                <a16:creationId xmlns:a16="http://schemas.microsoft.com/office/drawing/2014/main" id="{650AEF8D-4652-5E00-21E2-EA3BD2E9A283}"/>
              </a:ext>
            </a:extLst>
          </p:cNvPr>
          <p:cNvSpPr>
            <a:spLocks noGrp="1"/>
          </p:cNvSpPr>
          <p:nvPr>
            <p:ph idx="1"/>
          </p:nvPr>
        </p:nvSpPr>
        <p:spPr>
          <a:xfrm>
            <a:off x="251927" y="1567779"/>
            <a:ext cx="11732646" cy="4814100"/>
          </a:xfrm>
        </p:spPr>
        <p:txBody>
          <a:bodyPr anchor="ctr">
            <a:noAutofit/>
          </a:bodyPr>
          <a:lstStyle/>
          <a:p>
            <a:pPr marL="0" indent="0" algn="just">
              <a:lnSpc>
                <a:spcPct val="115000"/>
              </a:lnSpc>
              <a:spcAft>
                <a:spcPts val="1000"/>
              </a:spcAft>
              <a:buNone/>
            </a:pPr>
            <a:r>
              <a:rPr lang="sl-SI" sz="1800" b="1" i="1" dirty="0">
                <a:effectLst/>
                <a:latin typeface="Arial" panose="020B0604020202020204" pitchFamily="34" charset="0"/>
                <a:ea typeface="Calibri" panose="020F0502020204030204" pitchFamily="34" charset="0"/>
                <a:cs typeface="Times New Roman" panose="02020603050405020304" pitchFamily="18" charset="0"/>
              </a:rPr>
              <a:t>Med upravičene stroške izbranega projekta za sofinanciranje s strani ministrstva sodijo:</a:t>
            </a:r>
            <a:endParaRPr lang="en-SI" sz="1800" b="1" i="1"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15000"/>
              </a:lnSpc>
              <a:buFont typeface="Wingdings" pitchFamily="2" charset="2"/>
              <a:buChar char="ü"/>
            </a:pPr>
            <a:r>
              <a:rPr lang="sl-SI" sz="1600" dirty="0">
                <a:effectLst/>
                <a:latin typeface="Arial" panose="020B0604020202020204" pitchFamily="34" charset="0"/>
                <a:ea typeface="Calibri" panose="020F0502020204030204" pitchFamily="34" charset="0"/>
                <a:cs typeface="Times New Roman" panose="02020603050405020304" pitchFamily="18" charset="0"/>
              </a:rPr>
              <a:t>stroški storitev zunanjih izvajalcev;</a:t>
            </a:r>
            <a:endParaRPr lang="en-SI" sz="16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15000"/>
              </a:lnSpc>
              <a:buFont typeface="Wingdings" pitchFamily="2" charset="2"/>
              <a:buChar char="ü"/>
            </a:pPr>
            <a:r>
              <a:rPr lang="sl-SI" sz="1600" dirty="0">
                <a:effectLst/>
                <a:latin typeface="Arial" panose="020B0604020202020204" pitchFamily="34" charset="0"/>
                <a:ea typeface="Calibri" panose="020F0502020204030204" pitchFamily="34" charset="0"/>
                <a:cs typeface="Times New Roman" panose="02020603050405020304" pitchFamily="18" charset="0"/>
              </a:rPr>
              <a:t>projektni materialni stroški;</a:t>
            </a:r>
            <a:endParaRPr lang="en-SI" sz="16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15000"/>
              </a:lnSpc>
              <a:spcAft>
                <a:spcPts val="1000"/>
              </a:spcAft>
              <a:buFont typeface="Wingdings" pitchFamily="2" charset="2"/>
              <a:buChar char="ü"/>
            </a:pPr>
            <a:r>
              <a:rPr lang="sl-SI" sz="1600" dirty="0">
                <a:effectLst/>
                <a:latin typeface="Arial" panose="020B0604020202020204" pitchFamily="34" charset="0"/>
                <a:ea typeface="Calibri" panose="020F0502020204030204" pitchFamily="34" charset="0"/>
                <a:cs typeface="Times New Roman" panose="02020603050405020304" pitchFamily="18" charset="0"/>
              </a:rPr>
              <a:t>posredni stroški projekta (do 10% vrednosti sofinanciranja).</a:t>
            </a:r>
            <a:endParaRPr lang="en-SI"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r>
              <a:rPr lang="sl-SI" sz="1800" b="1" i="1" dirty="0">
                <a:effectLst/>
                <a:latin typeface="Arial" panose="020B0604020202020204" pitchFamily="34" charset="0"/>
                <a:ea typeface="Calibri" panose="020F0502020204030204" pitchFamily="34" charset="0"/>
                <a:cs typeface="Times New Roman" panose="02020603050405020304" pitchFamily="18" charset="0"/>
              </a:rPr>
              <a:t>Upravičeni stroški za sofinanciranje iz sredstev ministrstva so izključno tisti, ki so navedeni v vlogi prijavitelja in so:</a:t>
            </a:r>
            <a:endParaRPr lang="en-SI" sz="1800" b="1" i="1"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15000"/>
              </a:lnSpc>
              <a:buFont typeface="Wingdings" pitchFamily="2" charset="2"/>
              <a:buChar char="ü"/>
            </a:pPr>
            <a:r>
              <a:rPr lang="sl-SI" sz="1600" dirty="0">
                <a:effectLst/>
                <a:latin typeface="Arial" panose="020B0604020202020204" pitchFamily="34" charset="0"/>
                <a:ea typeface="Calibri" panose="020F0502020204030204" pitchFamily="34" charset="0"/>
                <a:cs typeface="Times New Roman" panose="02020603050405020304" pitchFamily="18" charset="0"/>
              </a:rPr>
              <a:t>nujni za uspešno izvedbo prijavljenega projekta;</a:t>
            </a:r>
            <a:endParaRPr lang="en-SI" sz="16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15000"/>
              </a:lnSpc>
              <a:buFont typeface="Wingdings" pitchFamily="2" charset="2"/>
              <a:buChar char="ü"/>
            </a:pPr>
            <a:r>
              <a:rPr lang="sl-SI" sz="1600" dirty="0">
                <a:effectLst/>
                <a:latin typeface="Arial" panose="020B0604020202020204" pitchFamily="34" charset="0"/>
                <a:ea typeface="Calibri" panose="020F0502020204030204" pitchFamily="34" charset="0"/>
                <a:cs typeface="Times New Roman" panose="02020603050405020304" pitchFamily="18" charset="0"/>
              </a:rPr>
              <a:t>skladni z načeli dobrega finančnega poslovanja, zlasti glede cenovne primernosti in stroškovne učinkovitosti;</a:t>
            </a:r>
            <a:endParaRPr lang="en-SI" sz="16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15000"/>
              </a:lnSpc>
              <a:buFont typeface="Wingdings" pitchFamily="2" charset="2"/>
              <a:buChar char="ü"/>
            </a:pPr>
            <a:r>
              <a:rPr lang="sl-SI" sz="1600" dirty="0">
                <a:effectLst/>
                <a:latin typeface="Arial" panose="020B0604020202020204" pitchFamily="34" charset="0"/>
                <a:ea typeface="Calibri" panose="020F0502020204030204" pitchFamily="34" charset="0"/>
                <a:cs typeface="Times New Roman" panose="02020603050405020304" pitchFamily="18" charset="0"/>
              </a:rPr>
              <a:t>dejansko nastali;</a:t>
            </a:r>
            <a:endParaRPr lang="en-SI" sz="16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15000"/>
              </a:lnSpc>
              <a:buFont typeface="Wingdings" pitchFamily="2" charset="2"/>
              <a:buChar char="ü"/>
            </a:pPr>
            <a:r>
              <a:rPr lang="sl-SI" sz="1600" dirty="0">
                <a:effectLst/>
                <a:latin typeface="Arial" panose="020B0604020202020204" pitchFamily="34" charset="0"/>
                <a:ea typeface="Calibri" panose="020F0502020204030204" pitchFamily="34" charset="0"/>
                <a:cs typeface="Times New Roman" panose="02020603050405020304" pitchFamily="18" charset="0"/>
              </a:rPr>
              <a:t>prepoznavni, preverljivi in podprti z izvirnimi dokazili;</a:t>
            </a:r>
            <a:endParaRPr lang="en-SI" sz="16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15000"/>
              </a:lnSpc>
              <a:spcAft>
                <a:spcPts val="1000"/>
              </a:spcAft>
              <a:buBlip>
                <a:blip r:embed="rId2"/>
              </a:buBlip>
            </a:pPr>
            <a:r>
              <a:rPr lang="sl-SI" sz="1800" b="1" dirty="0">
                <a:effectLst/>
                <a:latin typeface="Arial" panose="020B0604020202020204" pitchFamily="34" charset="0"/>
                <a:ea typeface="Calibri" panose="020F0502020204030204" pitchFamily="34" charset="0"/>
                <a:cs typeface="Times New Roman" panose="02020603050405020304" pitchFamily="18" charset="0"/>
              </a:rPr>
              <a:t>skladni s prepovedjo dvojnega financiranja, kar pomeni, da niso ter ne bodo hkrati financirani od drugih sofinancerjev ali ministrstva.</a:t>
            </a:r>
            <a:endParaRPr lang="en-SI" sz="18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12834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9347862-54BA-5F12-3F2D-4B7A5E270086}"/>
              </a:ext>
            </a:extLst>
          </p:cNvPr>
          <p:cNvSpPr>
            <a:spLocks noGrp="1"/>
          </p:cNvSpPr>
          <p:nvPr>
            <p:ph type="title"/>
          </p:nvPr>
        </p:nvSpPr>
        <p:spPr>
          <a:xfrm>
            <a:off x="365760" y="284276"/>
            <a:ext cx="9895951" cy="1033669"/>
          </a:xfrm>
        </p:spPr>
        <p:txBody>
          <a:bodyPr>
            <a:normAutofit/>
          </a:bodyPr>
          <a:lstStyle/>
          <a:p>
            <a:r>
              <a:rPr lang="sl-SI" sz="4000" b="1" dirty="0">
                <a:solidFill>
                  <a:schemeClr val="accent1">
                    <a:lumMod val="75000"/>
                  </a:schemeClr>
                </a:solidFill>
                <a:latin typeface="Arial" panose="020B0604020202020204" pitchFamily="34" charset="0"/>
                <a:cs typeface="Arial" panose="020B0604020202020204" pitchFamily="34" charset="0"/>
              </a:rPr>
              <a:t>Višina sofinanciranja</a:t>
            </a:r>
          </a:p>
        </p:txBody>
      </p:sp>
      <p:sp>
        <p:nvSpPr>
          <p:cNvPr id="3" name="Označba mesta vsebine 2">
            <a:extLst>
              <a:ext uri="{FF2B5EF4-FFF2-40B4-BE49-F238E27FC236}">
                <a16:creationId xmlns:a16="http://schemas.microsoft.com/office/drawing/2014/main" id="{7BC41FD8-54F6-F0CA-AAB2-7CDAA6CA47CA}"/>
              </a:ext>
            </a:extLst>
          </p:cNvPr>
          <p:cNvSpPr>
            <a:spLocks noGrp="1"/>
          </p:cNvSpPr>
          <p:nvPr>
            <p:ph idx="1"/>
          </p:nvPr>
        </p:nvSpPr>
        <p:spPr>
          <a:xfrm>
            <a:off x="365760" y="685399"/>
            <a:ext cx="11608067" cy="4773163"/>
          </a:xfrm>
        </p:spPr>
        <p:txBody>
          <a:bodyPr anchor="ctr">
            <a:normAutofit/>
          </a:bodyPr>
          <a:lstStyle/>
          <a:p>
            <a:pPr marL="0" indent="0" algn="just">
              <a:lnSpc>
                <a:spcPct val="115000"/>
              </a:lnSpc>
              <a:spcAft>
                <a:spcPts val="1000"/>
              </a:spcAft>
              <a:buNone/>
            </a:pPr>
            <a:r>
              <a:rPr lang="sl-SI" sz="1800" dirty="0">
                <a:effectLst/>
                <a:latin typeface="Arial" panose="020B0604020202020204" pitchFamily="34" charset="0"/>
                <a:ea typeface="Calibri" panose="020F0502020204030204" pitchFamily="34" charset="0"/>
                <a:cs typeface="Times New Roman" panose="02020603050405020304" pitchFamily="18" charset="0"/>
              </a:rPr>
              <a:t>Predvidena višina razpoložljivih sredstev, namenjenih za predmet tega javnega poziva, je </a:t>
            </a:r>
            <a:r>
              <a:rPr lang="sl-SI" sz="1800" b="1" dirty="0">
                <a:effectLst/>
                <a:latin typeface="Arial" panose="020B0604020202020204" pitchFamily="34" charset="0"/>
                <a:ea typeface="Calibri" panose="020F0502020204030204" pitchFamily="34" charset="0"/>
                <a:cs typeface="Times New Roman" panose="02020603050405020304" pitchFamily="18" charset="0"/>
              </a:rPr>
              <a:t>150.000,00 EUR</a:t>
            </a:r>
            <a:r>
              <a:rPr lang="sl-SI" sz="1800" dirty="0">
                <a:effectLst/>
                <a:latin typeface="Arial" panose="020B0604020202020204" pitchFamily="34" charset="0"/>
                <a:ea typeface="Calibri" panose="020F0502020204030204" pitchFamily="34" charset="0"/>
                <a:cs typeface="Times New Roman" panose="02020603050405020304" pitchFamily="18" charset="0"/>
              </a:rPr>
              <a:t>, pri čemer velja:</a:t>
            </a:r>
            <a:endParaRPr lang="en-SI"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buBlip>
                <a:blip r:embed="rId2"/>
              </a:buBlip>
            </a:pPr>
            <a:r>
              <a:rPr lang="sl-SI" sz="1800" dirty="0">
                <a:effectLst/>
                <a:latin typeface="Arial" panose="020B0604020202020204" pitchFamily="34" charset="0"/>
                <a:ea typeface="Times New Roman" panose="02020603050405020304" pitchFamily="18" charset="0"/>
                <a:cs typeface="Times New Roman" panose="02020603050405020304" pitchFamily="18" charset="0"/>
              </a:rPr>
              <a:t>na posameznem področju, ki ga bo prijavitelj navedel kot primarno področje projekta (1. arhitektura in oblikovanje; 2. glasbene umetnosti; 3. intermedijske umetnosti; 4. kulturna dediščina; 5. uprizoritvene umetnosti; 6. vizualne umetnosti), bo </a:t>
            </a:r>
            <a:r>
              <a:rPr lang="sl-SI" sz="1800" b="1" dirty="0">
                <a:effectLst/>
                <a:latin typeface="Arial" panose="020B0604020202020204" pitchFamily="34" charset="0"/>
                <a:ea typeface="Times New Roman" panose="02020603050405020304" pitchFamily="18" charset="0"/>
                <a:cs typeface="Times New Roman" panose="02020603050405020304" pitchFamily="18" charset="0"/>
              </a:rPr>
              <a:t>financiranih največ 15 projektov.</a:t>
            </a:r>
            <a:endParaRPr lang="en-SI"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endParaRPr lang="en-SI"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06637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045C38B-BFD2-CDF7-60E0-9E01B4288896}"/>
              </a:ext>
            </a:extLst>
          </p:cNvPr>
          <p:cNvSpPr>
            <a:spLocks noGrp="1"/>
          </p:cNvSpPr>
          <p:nvPr>
            <p:ph type="title"/>
          </p:nvPr>
        </p:nvSpPr>
        <p:spPr>
          <a:xfrm>
            <a:off x="269507" y="281838"/>
            <a:ext cx="9895951" cy="1033669"/>
          </a:xfrm>
        </p:spPr>
        <p:txBody>
          <a:bodyPr>
            <a:normAutofit/>
          </a:bodyPr>
          <a:lstStyle/>
          <a:p>
            <a:r>
              <a:rPr lang="sl-SI" sz="4000" b="1" dirty="0">
                <a:solidFill>
                  <a:schemeClr val="accent1">
                    <a:lumMod val="75000"/>
                  </a:schemeClr>
                </a:solidFill>
                <a:latin typeface="Arial" panose="020B0604020202020204" pitchFamily="34" charset="0"/>
                <a:cs typeface="Arial" panose="020B0604020202020204" pitchFamily="34" charset="0"/>
              </a:rPr>
              <a:t>Splošni pogoji</a:t>
            </a:r>
          </a:p>
        </p:txBody>
      </p:sp>
      <p:sp>
        <p:nvSpPr>
          <p:cNvPr id="3" name="Označba mesta vsebine 2">
            <a:extLst>
              <a:ext uri="{FF2B5EF4-FFF2-40B4-BE49-F238E27FC236}">
                <a16:creationId xmlns:a16="http://schemas.microsoft.com/office/drawing/2014/main" id="{1BADD784-FE77-EF54-D28F-B4AF061B2F9F}"/>
              </a:ext>
            </a:extLst>
          </p:cNvPr>
          <p:cNvSpPr>
            <a:spLocks noGrp="1"/>
          </p:cNvSpPr>
          <p:nvPr>
            <p:ph idx="1"/>
          </p:nvPr>
        </p:nvSpPr>
        <p:spPr>
          <a:xfrm>
            <a:off x="269507" y="1799924"/>
            <a:ext cx="11598442" cy="3368842"/>
          </a:xfrm>
        </p:spPr>
        <p:txBody>
          <a:bodyPr anchor="ctr">
            <a:noAutofit/>
          </a:bodyPr>
          <a:lstStyle/>
          <a:p>
            <a:pPr marL="0" indent="0" algn="just">
              <a:lnSpc>
                <a:spcPct val="115000"/>
              </a:lnSpc>
              <a:spcAft>
                <a:spcPts val="1000"/>
              </a:spcAft>
              <a:buNone/>
            </a:pPr>
            <a:r>
              <a:rPr lang="sl-SI" sz="1800" b="1" dirty="0">
                <a:effectLst/>
                <a:latin typeface="Arial" panose="020B0604020202020204" pitchFamily="34" charset="0"/>
                <a:ea typeface="Calibri" panose="020F0502020204030204" pitchFamily="34" charset="0"/>
                <a:cs typeface="Times New Roman" panose="02020603050405020304" pitchFamily="18" charset="0"/>
              </a:rPr>
              <a:t>Na javni poziv se lahko prijavi le prijavitelj (upravičene osebe), ki izpolnjuje naslednje splošne pogoje:</a:t>
            </a:r>
          </a:p>
          <a:p>
            <a:pPr marL="0" indent="0" algn="just">
              <a:lnSpc>
                <a:spcPct val="115000"/>
              </a:lnSpc>
              <a:spcAft>
                <a:spcPts val="1000"/>
              </a:spcAft>
              <a:buNone/>
            </a:pPr>
            <a:endParaRPr lang="en-SI"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sl-SI" sz="1800" dirty="0">
                <a:effectLst/>
                <a:latin typeface="Arial" panose="020B0604020202020204" pitchFamily="34" charset="0"/>
                <a:ea typeface="Calibri" panose="020F0502020204030204" pitchFamily="34" charset="0"/>
                <a:cs typeface="Times New Roman" panose="02020603050405020304" pitchFamily="18" charset="0"/>
              </a:rPr>
              <a:t>Je javni zavod s sedežem v Republiki Sloveniji, ki je registriran za izvajanje kulturne dejavnosti. (Obvezna priloga: prijavitelj priloži veljavni ustanovitveni oziroma temeljni akt in v njem jasno označi izpolnjevanje pogoja.)</a:t>
            </a:r>
          </a:p>
          <a:p>
            <a:pPr marL="0" indent="0" algn="just">
              <a:buNone/>
            </a:pPr>
            <a:endParaRPr lang="en-SI"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sl-SI" sz="1800" dirty="0">
                <a:effectLst/>
                <a:latin typeface="Arial" panose="020B0604020202020204" pitchFamily="34" charset="0"/>
                <a:ea typeface="Calibri" panose="020F0502020204030204" pitchFamily="34" charset="0"/>
                <a:cs typeface="Times New Roman" panose="02020603050405020304" pitchFamily="18" charset="0"/>
              </a:rPr>
              <a:t>Prijavitelj izkaže namero gostujočega avtorja ali producenta kulturnega projekta, da sodeluje pri prijavljenem gostovanju. (Prijavitelj pogoj izkaže z izpolnjenim Obrazcem št. 1: Izjava posameznika ali organizacije o nameri sodelovanja pri gostovanju, ki ga podpiše avtor kulturnega projekta ali odgovorna oseba producenta.)</a:t>
            </a:r>
            <a:endParaRPr lang="en-SI"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21751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045C38B-BFD2-CDF7-60E0-9E01B4288896}"/>
              </a:ext>
            </a:extLst>
          </p:cNvPr>
          <p:cNvSpPr>
            <a:spLocks noGrp="1"/>
          </p:cNvSpPr>
          <p:nvPr>
            <p:ph type="title"/>
          </p:nvPr>
        </p:nvSpPr>
        <p:spPr>
          <a:xfrm>
            <a:off x="269507" y="281838"/>
            <a:ext cx="9895951" cy="1033669"/>
          </a:xfrm>
        </p:spPr>
        <p:txBody>
          <a:bodyPr>
            <a:normAutofit/>
          </a:bodyPr>
          <a:lstStyle/>
          <a:p>
            <a:r>
              <a:rPr lang="sl-SI" sz="4000" b="1" dirty="0">
                <a:solidFill>
                  <a:schemeClr val="accent1">
                    <a:lumMod val="75000"/>
                  </a:schemeClr>
                </a:solidFill>
                <a:latin typeface="Arial" panose="020B0604020202020204" pitchFamily="34" charset="0"/>
                <a:cs typeface="Arial" panose="020B0604020202020204" pitchFamily="34" charset="0"/>
              </a:rPr>
              <a:t>Splošni pogoji</a:t>
            </a:r>
          </a:p>
        </p:txBody>
      </p:sp>
      <p:sp>
        <p:nvSpPr>
          <p:cNvPr id="3" name="Označba mesta vsebine 2">
            <a:extLst>
              <a:ext uri="{FF2B5EF4-FFF2-40B4-BE49-F238E27FC236}">
                <a16:creationId xmlns:a16="http://schemas.microsoft.com/office/drawing/2014/main" id="{1BADD784-FE77-EF54-D28F-B4AF061B2F9F}"/>
              </a:ext>
            </a:extLst>
          </p:cNvPr>
          <p:cNvSpPr>
            <a:spLocks noGrp="1"/>
          </p:cNvSpPr>
          <p:nvPr>
            <p:ph idx="1"/>
          </p:nvPr>
        </p:nvSpPr>
        <p:spPr>
          <a:xfrm>
            <a:off x="269507" y="1799924"/>
            <a:ext cx="11598442" cy="3368842"/>
          </a:xfrm>
        </p:spPr>
        <p:txBody>
          <a:bodyPr anchor="ctr">
            <a:noAutofit/>
          </a:bodyPr>
          <a:lstStyle/>
          <a:p>
            <a:pPr algn="just"/>
            <a:r>
              <a:rPr lang="sl-SI" sz="1800" dirty="0">
                <a:effectLst/>
                <a:latin typeface="Arial" panose="020B0604020202020204" pitchFamily="34" charset="0"/>
                <a:ea typeface="Calibri" panose="020F0502020204030204" pitchFamily="34" charset="0"/>
                <a:cs typeface="Times New Roman" panose="02020603050405020304" pitchFamily="18" charset="0"/>
              </a:rPr>
              <a:t>Nastanek kulturnih projektov, ki so prijavljeni za gostovanje, je v letu 2020, 2021, 2022 ali 2023 sofinanciralo ministrstvo na podlagi javnega razpisa ali neposrednega poziva. (Prijavitelj pogoj izkaže z izpolnjenim Obrazcem št. 1: Izjava posameznika ali organizacije o nameri sodelovanja pri gostovanju, pri čemer so v obrazcu navedeni ime in priimek ali naziv upravičenca, ki je izvedel kulturni projekt, številka pogodbe o sofinanciranju ali odločbe, če gre za javni zavod, ter ime in priimek skrbnika pogodbe na ministrstvu.)</a:t>
            </a:r>
          </a:p>
          <a:p>
            <a:pPr marL="0" indent="0" algn="just">
              <a:buNone/>
            </a:pPr>
            <a:endParaRPr lang="en-SI"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sl-SI" sz="1800" dirty="0">
                <a:effectLst/>
                <a:latin typeface="Arial" panose="020B0604020202020204" pitchFamily="34" charset="0"/>
                <a:ea typeface="Calibri" panose="020F0502020204030204" pitchFamily="34" charset="0"/>
                <a:cs typeface="Times New Roman" panose="02020603050405020304" pitchFamily="18" charset="0"/>
              </a:rPr>
              <a:t>Kulturni projekti, ki so prijavljeni za gostovanje, so bili v letih 2020 – 2023 javno prvič predstavljeni v drugi občini kot je ta, v kateri se bo izvedlo gostovanje. (Prijavitelj pogoj izkaže z izpolnjenim Obrazcem št. 1: Izjava posameznika ali organizacije o nameri sodelovanja pri gostovanju, v katerem navede tudi dokazila o prvi izvedbi, npr. naslov spletne strani ali ime priloge, ki je priložena vlogi.)</a:t>
            </a:r>
            <a:endParaRPr lang="en-SI"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42956934"/>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596</TotalTime>
  <Words>2052</Words>
  <Application>Microsoft Office PowerPoint</Application>
  <PresentationFormat>Širokozaslonsko</PresentationFormat>
  <Paragraphs>120</Paragraphs>
  <Slides>19</Slides>
  <Notes>4</Notes>
  <HiddenSlides>0</HiddenSlides>
  <MMClips>0</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19</vt:i4>
      </vt:variant>
    </vt:vector>
  </HeadingPairs>
  <TitlesOfParts>
    <vt:vector size="24" baseType="lpstr">
      <vt:lpstr>Arial</vt:lpstr>
      <vt:lpstr>Calibri</vt:lpstr>
      <vt:lpstr>Calibri Light</vt:lpstr>
      <vt:lpstr>Wingdings</vt:lpstr>
      <vt:lpstr>Officeova tema</vt:lpstr>
      <vt:lpstr>Javni poziv za kroženje kulturnih projektov v letu 2024  (JCP-KKP-2024)</vt:lpstr>
      <vt:lpstr>Osnovni podatki</vt:lpstr>
      <vt:lpstr>Osnovni podatki</vt:lpstr>
      <vt:lpstr>Ključna terminologija</vt:lpstr>
      <vt:lpstr>Cilji poziva</vt:lpstr>
      <vt:lpstr>Upravičeni stroški</vt:lpstr>
      <vt:lpstr>Višina sofinanciranja</vt:lpstr>
      <vt:lpstr>Splošni pogoji</vt:lpstr>
      <vt:lpstr>Splošni pogoji</vt:lpstr>
      <vt:lpstr>Splošni pogoji</vt:lpstr>
      <vt:lpstr>Splošni pogoji</vt:lpstr>
      <vt:lpstr>Splošni pogoji</vt:lpstr>
      <vt:lpstr>Splošni pogoji</vt:lpstr>
      <vt:lpstr>Ocenjevanje vlog</vt:lpstr>
      <vt:lpstr>Ocenjevanje vlog</vt:lpstr>
      <vt:lpstr>Oddaja vloge</vt:lpstr>
      <vt:lpstr>Oddaja vloge</vt:lpstr>
      <vt:lpstr>Obveščanje o izboru</vt:lpstr>
      <vt:lpstr>PowerPointova predstavitev</vt:lpstr>
    </vt:vector>
  </TitlesOfParts>
  <Company>MJU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Javni razpis za izbor projektov krepitve podpornega okolja v kulturi v letih 2024–2025 (JPR-KPOK-24-25)</dc:title>
  <dc:creator>Anže Zorman</dc:creator>
  <cp:lastModifiedBy>Anže Zorman</cp:lastModifiedBy>
  <cp:revision>10</cp:revision>
  <dcterms:created xsi:type="dcterms:W3CDTF">2023-09-14T10:27:03Z</dcterms:created>
  <dcterms:modified xsi:type="dcterms:W3CDTF">2024-09-03T14:22:02Z</dcterms:modified>
</cp:coreProperties>
</file>